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
  </p:notesMasterIdLst>
  <p:sldIdLst>
    <p:sldId id="267" r:id="rId2"/>
    <p:sldId id="270" r:id="rId3"/>
  </p:sldIdLst>
  <p:sldSz cx="6858000" cy="9906000" type="A4"/>
  <p:notesSz cx="6735763" cy="98694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996600"/>
    <a:srgbClr val="429111"/>
    <a:srgbClr val="352B29"/>
    <a:srgbClr val="33CC33"/>
    <a:srgbClr val="FFCC00"/>
    <a:srgbClr val="CCCC00"/>
    <a:srgbClr val="FF6699"/>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p:scale>
          <a:sx n="90" d="100"/>
          <a:sy n="90" d="100"/>
        </p:scale>
        <p:origin x="-1488" y="12"/>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4656"/>
          </a:xfrm>
          <a:prstGeom prst="rect">
            <a:avLst/>
          </a:prstGeom>
        </p:spPr>
        <p:txBody>
          <a:bodyPr vert="horz" lIns="90352" tIns="45176" rIns="90352" bIns="4517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4656"/>
          </a:xfrm>
          <a:prstGeom prst="rect">
            <a:avLst/>
          </a:prstGeom>
        </p:spPr>
        <p:txBody>
          <a:bodyPr vert="horz" lIns="90352" tIns="45176" rIns="90352" bIns="45176" rtlCol="0"/>
          <a:lstStyle>
            <a:lvl1pPr algn="r">
              <a:defRPr sz="1200"/>
            </a:lvl1pPr>
          </a:lstStyle>
          <a:p>
            <a:fld id="{5F86A944-3686-480B-983E-054A40E71000}" type="datetimeFigureOut">
              <a:rPr kumimoji="1" lang="ja-JP" altLang="en-US" smtClean="0"/>
              <a:t>2018/2/22</a:t>
            </a:fld>
            <a:endParaRPr kumimoji="1" lang="ja-JP" altLang="en-US"/>
          </a:p>
        </p:txBody>
      </p:sp>
      <p:sp>
        <p:nvSpPr>
          <p:cNvPr id="4" name="スライド イメージ プレースホルダー 3"/>
          <p:cNvSpPr>
            <a:spLocks noGrp="1" noRot="1" noChangeAspect="1"/>
          </p:cNvSpPr>
          <p:nvPr>
            <p:ph type="sldImg" idx="2"/>
          </p:nvPr>
        </p:nvSpPr>
        <p:spPr>
          <a:xfrm>
            <a:off x="2214563" y="1233488"/>
            <a:ext cx="2306637" cy="3332162"/>
          </a:xfrm>
          <a:prstGeom prst="rect">
            <a:avLst/>
          </a:prstGeom>
          <a:noFill/>
          <a:ln w="12700">
            <a:solidFill>
              <a:prstClr val="black"/>
            </a:solidFill>
          </a:ln>
        </p:spPr>
        <p:txBody>
          <a:bodyPr vert="horz" lIns="90352" tIns="45176" rIns="90352" bIns="45176" rtlCol="0" anchor="ctr"/>
          <a:lstStyle/>
          <a:p>
            <a:endParaRPr lang="ja-JP" altLang="en-US"/>
          </a:p>
        </p:txBody>
      </p:sp>
      <p:sp>
        <p:nvSpPr>
          <p:cNvPr id="5" name="ノート プレースホルダー 4"/>
          <p:cNvSpPr>
            <a:spLocks noGrp="1"/>
          </p:cNvSpPr>
          <p:nvPr>
            <p:ph type="body" sz="quarter" idx="3"/>
          </p:nvPr>
        </p:nvSpPr>
        <p:spPr>
          <a:xfrm>
            <a:off x="673577" y="4749642"/>
            <a:ext cx="5388610" cy="3886356"/>
          </a:xfrm>
          <a:prstGeom prst="rect">
            <a:avLst/>
          </a:prstGeom>
        </p:spPr>
        <p:txBody>
          <a:bodyPr vert="horz" lIns="90352" tIns="45176" rIns="90352" bIns="4517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4833"/>
            <a:ext cx="2918831" cy="494656"/>
          </a:xfrm>
          <a:prstGeom prst="rect">
            <a:avLst/>
          </a:prstGeom>
        </p:spPr>
        <p:txBody>
          <a:bodyPr vert="horz" lIns="90352" tIns="45176" rIns="90352" bIns="4517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4833"/>
            <a:ext cx="2918831" cy="494656"/>
          </a:xfrm>
          <a:prstGeom prst="rect">
            <a:avLst/>
          </a:prstGeom>
        </p:spPr>
        <p:txBody>
          <a:bodyPr vert="horz" lIns="90352" tIns="45176" rIns="90352" bIns="45176" rtlCol="0" anchor="b"/>
          <a:lstStyle>
            <a:lvl1pPr algn="r">
              <a:defRPr sz="1200"/>
            </a:lvl1pPr>
          </a:lstStyle>
          <a:p>
            <a:fld id="{22F4C27D-10F4-458E-BFD8-2387ADEE067B}" type="slidenum">
              <a:rPr kumimoji="1" lang="ja-JP" altLang="en-US" smtClean="0"/>
              <a:t>‹#›</a:t>
            </a:fld>
            <a:endParaRPr kumimoji="1" lang="ja-JP" altLang="en-US"/>
          </a:p>
        </p:txBody>
      </p:sp>
    </p:spTree>
    <p:extLst>
      <p:ext uri="{BB962C8B-B14F-4D97-AF65-F5344CB8AC3E}">
        <p14:creationId xmlns:p14="http://schemas.microsoft.com/office/powerpoint/2010/main" val="323514124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A9668F-8438-485B-8B1C-29752FEBDD10}" type="slidenum">
              <a:rPr kumimoji="1" lang="ja-JP" altLang="en-US" smtClean="0"/>
              <a:t>2</a:t>
            </a:fld>
            <a:endParaRPr kumimoji="1" lang="ja-JP" altLang="en-US"/>
          </a:p>
        </p:txBody>
      </p:sp>
    </p:spTree>
    <p:extLst>
      <p:ext uri="{BB962C8B-B14F-4D97-AF65-F5344CB8AC3E}">
        <p14:creationId xmlns:p14="http://schemas.microsoft.com/office/powerpoint/2010/main" val="3369920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F739B0B4-8CA1-4F98-9BF2-3CD1ABCC004B}" type="datetimeFigureOut">
              <a:rPr kumimoji="1" lang="ja-JP" altLang="en-US" smtClean="0"/>
              <a:t>2018/2/22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EA1D9D-7E03-4C72-87D1-5F34EE23FAA4}" type="slidenum">
              <a:rPr kumimoji="1" lang="ja-JP" altLang="en-US" smtClean="0"/>
              <a:t>‹#›</a:t>
            </a:fld>
            <a:endParaRPr kumimoji="1" lang="ja-JP" altLang="en-US"/>
          </a:p>
        </p:txBody>
      </p:sp>
    </p:spTree>
    <p:extLst>
      <p:ext uri="{BB962C8B-B14F-4D97-AF65-F5344CB8AC3E}">
        <p14:creationId xmlns:p14="http://schemas.microsoft.com/office/powerpoint/2010/main" val="4244792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739B0B4-8CA1-4F98-9BF2-3CD1ABCC004B}" type="datetimeFigureOut">
              <a:rPr kumimoji="1" lang="ja-JP" altLang="en-US" smtClean="0"/>
              <a:t>2018/2/22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EA1D9D-7E03-4C72-87D1-5F34EE23FAA4}" type="slidenum">
              <a:rPr kumimoji="1" lang="ja-JP" altLang="en-US" smtClean="0"/>
              <a:t>‹#›</a:t>
            </a:fld>
            <a:endParaRPr kumimoji="1" lang="ja-JP" altLang="en-US"/>
          </a:p>
        </p:txBody>
      </p:sp>
    </p:spTree>
    <p:extLst>
      <p:ext uri="{BB962C8B-B14F-4D97-AF65-F5344CB8AC3E}">
        <p14:creationId xmlns:p14="http://schemas.microsoft.com/office/powerpoint/2010/main" val="1281071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739B0B4-8CA1-4F98-9BF2-3CD1ABCC004B}" type="datetimeFigureOut">
              <a:rPr kumimoji="1" lang="ja-JP" altLang="en-US" smtClean="0"/>
              <a:t>2018/2/22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EA1D9D-7E03-4C72-87D1-5F34EE23FAA4}" type="slidenum">
              <a:rPr kumimoji="1" lang="ja-JP" altLang="en-US" smtClean="0"/>
              <a:t>‹#›</a:t>
            </a:fld>
            <a:endParaRPr kumimoji="1" lang="ja-JP" altLang="en-US"/>
          </a:p>
        </p:txBody>
      </p:sp>
    </p:spTree>
    <p:extLst>
      <p:ext uri="{BB962C8B-B14F-4D97-AF65-F5344CB8AC3E}">
        <p14:creationId xmlns:p14="http://schemas.microsoft.com/office/powerpoint/2010/main" val="3115787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739B0B4-8CA1-4F98-9BF2-3CD1ABCC004B}" type="datetimeFigureOut">
              <a:rPr kumimoji="1" lang="ja-JP" altLang="en-US" smtClean="0"/>
              <a:t>2018/2/22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EA1D9D-7E03-4C72-87D1-5F34EE23FAA4}" type="slidenum">
              <a:rPr kumimoji="1" lang="ja-JP" altLang="en-US" smtClean="0"/>
              <a:t>‹#›</a:t>
            </a:fld>
            <a:endParaRPr kumimoji="1" lang="ja-JP" altLang="en-US"/>
          </a:p>
        </p:txBody>
      </p:sp>
    </p:spTree>
    <p:extLst>
      <p:ext uri="{BB962C8B-B14F-4D97-AF65-F5344CB8AC3E}">
        <p14:creationId xmlns:p14="http://schemas.microsoft.com/office/powerpoint/2010/main" val="2131071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739B0B4-8CA1-4F98-9BF2-3CD1ABCC004B}" type="datetimeFigureOut">
              <a:rPr kumimoji="1" lang="ja-JP" altLang="en-US" smtClean="0"/>
              <a:t>2018/2/22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EA1D9D-7E03-4C72-87D1-5F34EE23FAA4}" type="slidenum">
              <a:rPr kumimoji="1" lang="ja-JP" altLang="en-US" smtClean="0"/>
              <a:t>‹#›</a:t>
            </a:fld>
            <a:endParaRPr kumimoji="1" lang="ja-JP" altLang="en-US"/>
          </a:p>
        </p:txBody>
      </p:sp>
    </p:spTree>
    <p:extLst>
      <p:ext uri="{BB962C8B-B14F-4D97-AF65-F5344CB8AC3E}">
        <p14:creationId xmlns:p14="http://schemas.microsoft.com/office/powerpoint/2010/main" val="3005181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F739B0B4-8CA1-4F98-9BF2-3CD1ABCC004B}" type="datetimeFigureOut">
              <a:rPr kumimoji="1" lang="ja-JP" altLang="en-US" smtClean="0"/>
              <a:t>2018/2/22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EA1D9D-7E03-4C72-87D1-5F34EE23FAA4}" type="slidenum">
              <a:rPr kumimoji="1" lang="ja-JP" altLang="en-US" smtClean="0"/>
              <a:t>‹#›</a:t>
            </a:fld>
            <a:endParaRPr kumimoji="1" lang="ja-JP" altLang="en-US"/>
          </a:p>
        </p:txBody>
      </p:sp>
    </p:spTree>
    <p:extLst>
      <p:ext uri="{BB962C8B-B14F-4D97-AF65-F5344CB8AC3E}">
        <p14:creationId xmlns:p14="http://schemas.microsoft.com/office/powerpoint/2010/main" val="1224104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F739B0B4-8CA1-4F98-9BF2-3CD1ABCC004B}" type="datetimeFigureOut">
              <a:rPr kumimoji="1" lang="ja-JP" altLang="en-US" smtClean="0"/>
              <a:t>2018/2/22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CEA1D9D-7E03-4C72-87D1-5F34EE23FAA4}" type="slidenum">
              <a:rPr kumimoji="1" lang="ja-JP" altLang="en-US" smtClean="0"/>
              <a:t>‹#›</a:t>
            </a:fld>
            <a:endParaRPr kumimoji="1" lang="ja-JP" altLang="en-US"/>
          </a:p>
        </p:txBody>
      </p:sp>
    </p:spTree>
    <p:extLst>
      <p:ext uri="{BB962C8B-B14F-4D97-AF65-F5344CB8AC3E}">
        <p14:creationId xmlns:p14="http://schemas.microsoft.com/office/powerpoint/2010/main" val="282761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F739B0B4-8CA1-4F98-9BF2-3CD1ABCC004B}" type="datetimeFigureOut">
              <a:rPr kumimoji="1" lang="ja-JP" altLang="en-US" smtClean="0"/>
              <a:t>2018/2/22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CEA1D9D-7E03-4C72-87D1-5F34EE23FAA4}" type="slidenum">
              <a:rPr kumimoji="1" lang="ja-JP" altLang="en-US" smtClean="0"/>
              <a:t>‹#›</a:t>
            </a:fld>
            <a:endParaRPr kumimoji="1" lang="ja-JP" altLang="en-US"/>
          </a:p>
        </p:txBody>
      </p:sp>
    </p:spTree>
    <p:extLst>
      <p:ext uri="{BB962C8B-B14F-4D97-AF65-F5344CB8AC3E}">
        <p14:creationId xmlns:p14="http://schemas.microsoft.com/office/powerpoint/2010/main" val="13650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39B0B4-8CA1-4F98-9BF2-3CD1ABCC004B}" type="datetimeFigureOut">
              <a:rPr kumimoji="1" lang="ja-JP" altLang="en-US" smtClean="0"/>
              <a:t>2018/2/22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CEA1D9D-7E03-4C72-87D1-5F34EE23FAA4}" type="slidenum">
              <a:rPr kumimoji="1" lang="ja-JP" altLang="en-US" smtClean="0"/>
              <a:t>‹#›</a:t>
            </a:fld>
            <a:endParaRPr kumimoji="1" lang="ja-JP" altLang="en-US"/>
          </a:p>
        </p:txBody>
      </p:sp>
    </p:spTree>
    <p:extLst>
      <p:ext uri="{BB962C8B-B14F-4D97-AF65-F5344CB8AC3E}">
        <p14:creationId xmlns:p14="http://schemas.microsoft.com/office/powerpoint/2010/main" val="877211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739B0B4-8CA1-4F98-9BF2-3CD1ABCC004B}" type="datetimeFigureOut">
              <a:rPr kumimoji="1" lang="ja-JP" altLang="en-US" smtClean="0"/>
              <a:t>2018/2/22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EA1D9D-7E03-4C72-87D1-5F34EE23FAA4}" type="slidenum">
              <a:rPr kumimoji="1" lang="ja-JP" altLang="en-US" smtClean="0"/>
              <a:t>‹#›</a:t>
            </a:fld>
            <a:endParaRPr kumimoji="1" lang="ja-JP" altLang="en-US"/>
          </a:p>
        </p:txBody>
      </p:sp>
    </p:spTree>
    <p:extLst>
      <p:ext uri="{BB962C8B-B14F-4D97-AF65-F5344CB8AC3E}">
        <p14:creationId xmlns:p14="http://schemas.microsoft.com/office/powerpoint/2010/main" val="1414755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smtClean="0"/>
              <a:t>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739B0B4-8CA1-4F98-9BF2-3CD1ABCC004B}" type="datetimeFigureOut">
              <a:rPr kumimoji="1" lang="ja-JP" altLang="en-US" smtClean="0"/>
              <a:t>2018/2/22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EA1D9D-7E03-4C72-87D1-5F34EE23FAA4}" type="slidenum">
              <a:rPr kumimoji="1" lang="ja-JP" altLang="en-US" smtClean="0"/>
              <a:t>‹#›</a:t>
            </a:fld>
            <a:endParaRPr kumimoji="1" lang="ja-JP" altLang="en-US"/>
          </a:p>
        </p:txBody>
      </p:sp>
    </p:spTree>
    <p:extLst>
      <p:ext uri="{BB962C8B-B14F-4D97-AF65-F5344CB8AC3E}">
        <p14:creationId xmlns:p14="http://schemas.microsoft.com/office/powerpoint/2010/main" val="4173855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F739B0B4-8CA1-4F98-9BF2-3CD1ABCC004B}" type="datetimeFigureOut">
              <a:rPr kumimoji="1" lang="ja-JP" altLang="en-US" smtClean="0"/>
              <a:t>2018/2/22</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2CEA1D9D-7E03-4C72-87D1-5F34EE23FAA4}" type="slidenum">
              <a:rPr kumimoji="1" lang="ja-JP" altLang="en-US" smtClean="0"/>
              <a:t>‹#›</a:t>
            </a:fld>
            <a:endParaRPr kumimoji="1" lang="ja-JP" altLang="en-US"/>
          </a:p>
        </p:txBody>
      </p:sp>
    </p:spTree>
    <p:extLst>
      <p:ext uri="{BB962C8B-B14F-4D97-AF65-F5344CB8AC3E}">
        <p14:creationId xmlns:p14="http://schemas.microsoft.com/office/powerpoint/2010/main" val="206918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2.png"/><Relationship Id="rId21" Type="http://schemas.openxmlformats.org/officeDocument/2006/relationships/image" Target="../media/image18.png"/><Relationship Id="rId7" Type="http://schemas.openxmlformats.org/officeDocument/2006/relationships/image" Target="../media/image5.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slideLayout" Target="../slideLayouts/slideLayout7.xml"/><Relationship Id="rId16" Type="http://schemas.openxmlformats.org/officeDocument/2006/relationships/image" Target="../media/image13.jpeg"/><Relationship Id="rId20" Type="http://schemas.openxmlformats.org/officeDocument/2006/relationships/image" Target="../media/image17.png"/><Relationship Id="rId29" Type="http://schemas.openxmlformats.org/officeDocument/2006/relationships/image" Target="../media/image26.jpg"/><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7.jpeg"/><Relationship Id="rId5" Type="http://schemas.openxmlformats.org/officeDocument/2006/relationships/image" Target="../media/image3.png"/><Relationship Id="rId15" Type="http://schemas.openxmlformats.org/officeDocument/2006/relationships/image" Target="../media/image12.jpeg"/><Relationship Id="rId23" Type="http://schemas.openxmlformats.org/officeDocument/2006/relationships/image" Target="../media/image20.png"/><Relationship Id="rId28" Type="http://schemas.openxmlformats.org/officeDocument/2006/relationships/image" Target="../media/image25.jpe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1.emf"/><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0.png"/><Relationship Id="rId18" Type="http://schemas.openxmlformats.org/officeDocument/2006/relationships/image" Target="../media/image34.png"/><Relationship Id="rId26" Type="http://schemas.openxmlformats.org/officeDocument/2006/relationships/image" Target="../media/image14.png"/><Relationship Id="rId39" Type="http://schemas.openxmlformats.org/officeDocument/2006/relationships/image" Target="../media/image52.jpg"/><Relationship Id="rId3" Type="http://schemas.openxmlformats.org/officeDocument/2006/relationships/image" Target="../media/image2.png"/><Relationship Id="rId21" Type="http://schemas.openxmlformats.org/officeDocument/2006/relationships/image" Target="../media/image37.jpg"/><Relationship Id="rId34" Type="http://schemas.openxmlformats.org/officeDocument/2006/relationships/image" Target="../media/image48.png"/><Relationship Id="rId42" Type="http://schemas.openxmlformats.org/officeDocument/2006/relationships/image" Target="../media/image55.png"/><Relationship Id="rId47" Type="http://schemas.openxmlformats.org/officeDocument/2006/relationships/image" Target="../media/image60.png"/><Relationship Id="rId7" Type="http://schemas.openxmlformats.org/officeDocument/2006/relationships/image" Target="../media/image6.png"/><Relationship Id="rId12" Type="http://schemas.openxmlformats.org/officeDocument/2006/relationships/image" Target="../media/image29.png"/><Relationship Id="rId17" Type="http://schemas.openxmlformats.org/officeDocument/2006/relationships/image" Target="../media/image33.png"/><Relationship Id="rId25" Type="http://schemas.openxmlformats.org/officeDocument/2006/relationships/image" Target="../media/image40.jpeg"/><Relationship Id="rId33" Type="http://schemas.openxmlformats.org/officeDocument/2006/relationships/image" Target="../media/image47.jpg"/><Relationship Id="rId38" Type="http://schemas.openxmlformats.org/officeDocument/2006/relationships/image" Target="../media/image51.png"/><Relationship Id="rId46" Type="http://schemas.openxmlformats.org/officeDocument/2006/relationships/image" Target="../media/image59.png"/><Relationship Id="rId2" Type="http://schemas.openxmlformats.org/officeDocument/2006/relationships/notesSlide" Target="../notesSlides/notesSlide1.xml"/><Relationship Id="rId16" Type="http://schemas.openxmlformats.org/officeDocument/2006/relationships/image" Target="../media/image32.png"/><Relationship Id="rId20" Type="http://schemas.openxmlformats.org/officeDocument/2006/relationships/image" Target="../media/image36.jpeg"/><Relationship Id="rId29" Type="http://schemas.openxmlformats.org/officeDocument/2006/relationships/image" Target="../media/image43.emf"/><Relationship Id="rId41"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24" Type="http://schemas.openxmlformats.org/officeDocument/2006/relationships/image" Target="../media/image39.jpeg"/><Relationship Id="rId32" Type="http://schemas.openxmlformats.org/officeDocument/2006/relationships/image" Target="../media/image46.jpg"/><Relationship Id="rId37" Type="http://schemas.openxmlformats.org/officeDocument/2006/relationships/image" Target="../media/image8.png"/><Relationship Id="rId40" Type="http://schemas.openxmlformats.org/officeDocument/2006/relationships/image" Target="../media/image53.jpeg"/><Relationship Id="rId45" Type="http://schemas.openxmlformats.org/officeDocument/2006/relationships/image" Target="../media/image58.png"/><Relationship Id="rId5" Type="http://schemas.openxmlformats.org/officeDocument/2006/relationships/image" Target="../media/image3.png"/><Relationship Id="rId15" Type="http://schemas.openxmlformats.org/officeDocument/2006/relationships/image" Target="../media/image31.png"/><Relationship Id="rId23" Type="http://schemas.openxmlformats.org/officeDocument/2006/relationships/image" Target="../media/image9.png"/><Relationship Id="rId28" Type="http://schemas.openxmlformats.org/officeDocument/2006/relationships/image" Target="../media/image42.jpeg"/><Relationship Id="rId36" Type="http://schemas.openxmlformats.org/officeDocument/2006/relationships/image" Target="../media/image50.png"/><Relationship Id="rId10" Type="http://schemas.microsoft.com/office/2007/relationships/hdphoto" Target="../media/hdphoto3.wdp"/><Relationship Id="rId19" Type="http://schemas.openxmlformats.org/officeDocument/2006/relationships/image" Target="../media/image35.png"/><Relationship Id="rId31" Type="http://schemas.openxmlformats.org/officeDocument/2006/relationships/image" Target="../media/image45.jpeg"/><Relationship Id="rId44" Type="http://schemas.openxmlformats.org/officeDocument/2006/relationships/image" Target="../media/image57.png"/><Relationship Id="rId4" Type="http://schemas.microsoft.com/office/2007/relationships/hdphoto" Target="../media/hdphoto1.wdp"/><Relationship Id="rId9" Type="http://schemas.openxmlformats.org/officeDocument/2006/relationships/image" Target="../media/image28.png"/><Relationship Id="rId14" Type="http://schemas.openxmlformats.org/officeDocument/2006/relationships/image" Target="../media/image5.png"/><Relationship Id="rId22" Type="http://schemas.openxmlformats.org/officeDocument/2006/relationships/image" Target="../media/image38.jpg"/><Relationship Id="rId27" Type="http://schemas.openxmlformats.org/officeDocument/2006/relationships/image" Target="../media/image41.jpeg"/><Relationship Id="rId30" Type="http://schemas.openxmlformats.org/officeDocument/2006/relationships/image" Target="../media/image44.emf"/><Relationship Id="rId35" Type="http://schemas.openxmlformats.org/officeDocument/2006/relationships/image" Target="../media/image49.png"/><Relationship Id="rId43" Type="http://schemas.openxmlformats.org/officeDocument/2006/relationships/image" Target="../media/image56.png"/><Relationship Id="rId48"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1536943" y="1519341"/>
            <a:ext cx="9921600" cy="6893753"/>
          </a:xfrm>
          <a:prstGeom prst="rect">
            <a:avLst/>
          </a:prstGeom>
          <a:ln w="28575">
            <a:solidFill>
              <a:schemeClr val="bg1"/>
            </a:solidFill>
          </a:ln>
          <a:effectLst>
            <a:outerShdw blurRad="50800" dist="38100" dir="2700000" algn="tl" rotWithShape="0">
              <a:prstClr val="black">
                <a:alpha val="40000"/>
              </a:prstClr>
            </a:outerShdw>
          </a:effectLst>
        </p:spPr>
      </p:pic>
      <p:sp>
        <p:nvSpPr>
          <p:cNvPr id="5" name="テキスト ボックス 2"/>
          <p:cNvSpPr txBox="1">
            <a:spLocks noChangeArrowheads="1"/>
          </p:cNvSpPr>
          <p:nvPr/>
        </p:nvSpPr>
        <p:spPr bwMode="auto">
          <a:xfrm>
            <a:off x="657122" y="-54422"/>
            <a:ext cx="2355064" cy="412934"/>
          </a:xfrm>
          <a:prstGeom prst="rect">
            <a:avLst/>
          </a:prstGeom>
          <a:noFill/>
          <a:ln w="9525">
            <a:noFill/>
            <a:miter lim="800000"/>
            <a:headEnd/>
            <a:tailEnd/>
          </a:ln>
          <a:effectLst/>
        </p:spPr>
        <p:txBody>
          <a:bodyPr rot="0" vert="horz" wrap="square" lIns="91440" tIns="45720" rIns="91440" bIns="45720" anchor="t" anchorCtr="0">
            <a:spAutoFit/>
          </a:bodyPr>
          <a:lstStyle/>
          <a:p>
            <a:pPr algn="ctr">
              <a:lnSpc>
                <a:spcPts val="2500"/>
              </a:lnSpc>
              <a:spcAft>
                <a:spcPts val="0"/>
              </a:spcAft>
            </a:pPr>
            <a:r>
              <a:rPr lang="ja-JP" altLang="en-US" sz="1400" kern="100" dirty="0" smtClean="0">
                <a:ln w="6350" cap="rnd" cmpd="sng" algn="ctr">
                  <a:solidFill>
                    <a:schemeClr val="tx1"/>
                  </a:solidFill>
                  <a:prstDash val="solid"/>
                  <a:bevel/>
                </a:ln>
                <a:effectLst>
                  <a:glow rad="165100">
                    <a:schemeClr val="bg1">
                      <a:alpha val="99000"/>
                    </a:schemeClr>
                  </a:glow>
                </a:effectLst>
                <a:latin typeface="Century" panose="02040604050505020304" pitchFamily="18" charset="0"/>
                <a:ea typeface="HG丸ｺﾞｼｯｸM-PRO" panose="020F0600000000000000" pitchFamily="50" charset="-128"/>
                <a:cs typeface="Times New Roman" panose="02020603050405020304" pitchFamily="18" charset="0"/>
              </a:rPr>
              <a:t>平成</a:t>
            </a:r>
            <a:r>
              <a:rPr lang="en-US" altLang="ja-JP" sz="1400" kern="100" dirty="0" smtClean="0">
                <a:ln w="6350" cap="rnd" cmpd="sng" algn="ctr">
                  <a:solidFill>
                    <a:schemeClr val="tx1"/>
                  </a:solidFill>
                  <a:prstDash val="solid"/>
                  <a:bevel/>
                </a:ln>
                <a:effectLst>
                  <a:glow rad="165100">
                    <a:schemeClr val="bg1">
                      <a:alpha val="99000"/>
                    </a:schemeClr>
                  </a:glow>
                </a:effectLst>
                <a:latin typeface="Century" panose="02040604050505020304" pitchFamily="18" charset="0"/>
                <a:ea typeface="HG丸ｺﾞｼｯｸM-PRO" panose="020F0600000000000000" pitchFamily="50" charset="-128"/>
                <a:cs typeface="Times New Roman" panose="02020603050405020304" pitchFamily="18" charset="0"/>
              </a:rPr>
              <a:t>29</a:t>
            </a:r>
            <a:r>
              <a:rPr lang="ja-JP" altLang="en-US" sz="1400" kern="100" dirty="0" smtClean="0">
                <a:ln w="6350" cap="rnd" cmpd="sng" algn="ctr">
                  <a:solidFill>
                    <a:schemeClr val="tx1"/>
                  </a:solidFill>
                  <a:prstDash val="solid"/>
                  <a:bevel/>
                </a:ln>
                <a:effectLst>
                  <a:glow rad="165100">
                    <a:schemeClr val="bg1">
                      <a:alpha val="99000"/>
                    </a:schemeClr>
                  </a:glow>
                </a:effectLst>
                <a:latin typeface="Century" panose="02040604050505020304" pitchFamily="18" charset="0"/>
                <a:ea typeface="HG丸ｺﾞｼｯｸM-PRO" panose="020F0600000000000000" pitchFamily="50" charset="-128"/>
                <a:cs typeface="Times New Roman" panose="02020603050405020304" pitchFamily="18" charset="0"/>
              </a:rPr>
              <a:t>年度（</a:t>
            </a:r>
            <a:r>
              <a:rPr lang="en-US" altLang="ja-JP" sz="1400" kern="100" dirty="0" smtClean="0">
                <a:ln w="6350" cap="rnd" cmpd="sng" algn="ctr">
                  <a:solidFill>
                    <a:schemeClr val="tx1"/>
                  </a:solidFill>
                  <a:prstDash val="solid"/>
                  <a:bevel/>
                </a:ln>
                <a:effectLst>
                  <a:glow rad="165100">
                    <a:schemeClr val="bg1">
                      <a:alpha val="99000"/>
                    </a:schemeClr>
                  </a:glow>
                </a:effectLst>
                <a:latin typeface="Century" panose="02040604050505020304" pitchFamily="18" charset="0"/>
                <a:ea typeface="HG丸ｺﾞｼｯｸM-PRO" panose="020F0600000000000000" pitchFamily="50" charset="-128"/>
                <a:cs typeface="Times New Roman" panose="02020603050405020304" pitchFamily="18" charset="0"/>
              </a:rPr>
              <a:t>2017</a:t>
            </a:r>
            <a:r>
              <a:rPr lang="ja-JP" altLang="en-US" sz="1400" kern="100" dirty="0" smtClean="0">
                <a:ln w="6350" cap="rnd" cmpd="sng" algn="ctr">
                  <a:solidFill>
                    <a:schemeClr val="tx1"/>
                  </a:solidFill>
                  <a:prstDash val="solid"/>
                  <a:bevel/>
                </a:ln>
                <a:effectLst>
                  <a:glow rad="165100">
                    <a:schemeClr val="bg1">
                      <a:alpha val="99000"/>
                    </a:schemeClr>
                  </a:glow>
                </a:effectLst>
                <a:latin typeface="Century" panose="02040604050505020304" pitchFamily="18" charset="0"/>
                <a:ea typeface="HG丸ｺﾞｼｯｸM-PRO" panose="020F0600000000000000" pitchFamily="50" charset="-128"/>
                <a:cs typeface="Times New Roman" panose="02020603050405020304" pitchFamily="18" charset="0"/>
              </a:rPr>
              <a:t>年度）</a:t>
            </a:r>
            <a:endParaRPr lang="ja-JP" sz="1400" kern="100" dirty="0">
              <a:ln w="6350" cap="rnd" cmpd="sng" algn="ctr">
                <a:solidFill>
                  <a:schemeClr val="tx1"/>
                </a:solidFill>
                <a:prstDash val="solid"/>
                <a:bevel/>
              </a:ln>
              <a:effectLst>
                <a:glow rad="165100">
                  <a:schemeClr val="bg1">
                    <a:alpha val="99000"/>
                  </a:schemeClr>
                </a:glow>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3" name="図 2"/>
          <p:cNvPicPr>
            <a:picLocks noChangeAspect="1"/>
          </p:cNvPicPr>
          <p:nvPr/>
        </p:nvPicPr>
        <p:blipFill>
          <a:blip r:embed="rId5"/>
          <a:stretch>
            <a:fillRect/>
          </a:stretch>
        </p:blipFill>
        <p:spPr>
          <a:xfrm>
            <a:off x="181498" y="271346"/>
            <a:ext cx="908400" cy="633767"/>
          </a:xfrm>
          <a:prstGeom prst="rect">
            <a:avLst/>
          </a:prstGeom>
          <a:effectLst>
            <a:glow rad="63500">
              <a:schemeClr val="bg1">
                <a:alpha val="99000"/>
              </a:schemeClr>
            </a:glow>
          </a:effectLst>
        </p:spPr>
      </p:pic>
      <p:sp>
        <p:nvSpPr>
          <p:cNvPr id="4" name="テキスト ボックス 2"/>
          <p:cNvSpPr txBox="1">
            <a:spLocks noChangeArrowheads="1"/>
          </p:cNvSpPr>
          <p:nvPr/>
        </p:nvSpPr>
        <p:spPr bwMode="auto">
          <a:xfrm>
            <a:off x="1044243" y="430403"/>
            <a:ext cx="4212649" cy="1054135"/>
          </a:xfrm>
          <a:prstGeom prst="rect">
            <a:avLst/>
          </a:prstGeom>
          <a:noFill/>
          <a:ln w="9525">
            <a:noFill/>
            <a:miter lim="800000"/>
            <a:headEnd/>
            <a:tailEnd/>
          </a:ln>
          <a:effectLst>
            <a:glow rad="177800">
              <a:schemeClr val="bg1"/>
            </a:glow>
          </a:effectLst>
        </p:spPr>
        <p:txBody>
          <a:bodyPr rot="0" vert="horz" wrap="square" lIns="91440" tIns="45720" rIns="91440" bIns="45720" anchor="t" anchorCtr="0">
            <a:spAutoFit/>
          </a:bodyPr>
          <a:lstStyle/>
          <a:p>
            <a:pPr algn="ctr">
              <a:lnSpc>
                <a:spcPts val="2500"/>
              </a:lnSpc>
              <a:spcAft>
                <a:spcPts val="0"/>
              </a:spcAft>
            </a:pPr>
            <a:r>
              <a:rPr lang="ja-JP" altLang="en-US" sz="3600" kern="100" dirty="0" smtClean="0">
                <a:ln w="6350" cap="rnd" cmpd="sng" algn="ctr">
                  <a:solidFill>
                    <a:srgbClr val="000000"/>
                  </a:solidFill>
                  <a:prstDash val="solid"/>
                  <a:bevel/>
                </a:ln>
                <a:solidFill>
                  <a:srgbClr val="0070C0"/>
                </a:solidFill>
                <a:effectLst>
                  <a:glow rad="190500">
                    <a:schemeClr val="bg1"/>
                  </a:glow>
                </a:effectLst>
                <a:latin typeface="Century" panose="02040604050505020304" pitchFamily="18" charset="0"/>
                <a:ea typeface="HG丸ｺﾞｼｯｸM-PRO" panose="020F0600000000000000" pitchFamily="50" charset="-128"/>
                <a:cs typeface="Times New Roman" panose="02020603050405020304" pitchFamily="18" charset="0"/>
              </a:rPr>
              <a:t>セルビア</a:t>
            </a:r>
            <a:r>
              <a:rPr lang="en-US" altLang="ja-JP" sz="3600" kern="100" dirty="0" smtClean="0">
                <a:ln w="6350" cap="rnd" cmpd="sng" algn="ctr">
                  <a:solidFill>
                    <a:srgbClr val="000000"/>
                  </a:solidFill>
                  <a:prstDash val="solid"/>
                  <a:bevel/>
                </a:ln>
                <a:effectLst>
                  <a:glow rad="190500">
                    <a:schemeClr val="bg1"/>
                  </a:glow>
                </a:effectLst>
                <a:latin typeface="Century" panose="02040604050505020304" pitchFamily="18" charset="0"/>
                <a:ea typeface="HG丸ｺﾞｼｯｸM-PRO" panose="020F0600000000000000" pitchFamily="50" charset="-128"/>
                <a:cs typeface="Times New Roman" panose="02020603050405020304" pitchFamily="18" charset="0"/>
              </a:rPr>
              <a:t>SEED PROJECT</a:t>
            </a:r>
          </a:p>
          <a:p>
            <a:pPr algn="ctr">
              <a:lnSpc>
                <a:spcPts val="2500"/>
              </a:lnSpc>
              <a:spcAft>
                <a:spcPts val="0"/>
              </a:spcAft>
            </a:pPr>
            <a:endParaRPr lang="ja-JP" kern="100" dirty="0">
              <a:ln w="6350" cap="rnd" cmpd="sng" algn="ctr">
                <a:solidFill>
                  <a:srgbClr val="FF0000">
                    <a:alpha val="99000"/>
                  </a:srgbClr>
                </a:solidFill>
                <a:prstDash val="solid"/>
                <a:bevel/>
              </a:ln>
              <a:solidFill>
                <a:srgbClr val="FF0000"/>
              </a:solidFill>
              <a:effectLst>
                <a:glow rad="190500">
                  <a:schemeClr val="bg1"/>
                </a:glow>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12" name="図 1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8535" y="110555"/>
            <a:ext cx="1882674" cy="955351"/>
          </a:xfrm>
          <a:prstGeom prst="rect">
            <a:avLst/>
          </a:prstGeom>
          <a:effectLst>
            <a:outerShdw blurRad="50800" dist="38100" dir="2700000" algn="tl" rotWithShape="0">
              <a:prstClr val="black">
                <a:alpha val="40000"/>
              </a:prstClr>
            </a:outerShdw>
          </a:effectLst>
        </p:spPr>
      </p:pic>
      <p:pic>
        <p:nvPicPr>
          <p:cNvPr id="113" name="図 112"/>
          <p:cNvPicPr>
            <a:picLocks noChangeAspect="1"/>
          </p:cNvPicPr>
          <p:nvPr/>
        </p:nvPicPr>
        <p:blipFill rotWithShape="1">
          <a:blip r:embed="rId7">
            <a:extLst>
              <a:ext uri="{28A0092B-C50C-407E-A947-70E740481C1C}">
                <a14:useLocalDpi xmlns:a14="http://schemas.microsoft.com/office/drawing/2010/main" val="0"/>
              </a:ext>
            </a:extLst>
          </a:blip>
          <a:srcRect t="10767"/>
          <a:stretch/>
        </p:blipFill>
        <p:spPr>
          <a:xfrm rot="158912">
            <a:off x="244811" y="3238128"/>
            <a:ext cx="2876458" cy="1882901"/>
          </a:xfrm>
          <a:prstGeom prst="rect">
            <a:avLst/>
          </a:prstGeom>
        </p:spPr>
      </p:pic>
      <p:sp>
        <p:nvSpPr>
          <p:cNvPr id="76" name="正方形/長方形 75"/>
          <p:cNvSpPr/>
          <p:nvPr/>
        </p:nvSpPr>
        <p:spPr>
          <a:xfrm>
            <a:off x="251928" y="4830299"/>
            <a:ext cx="2382061" cy="230832"/>
          </a:xfrm>
          <a:prstGeom prst="rect">
            <a:avLst/>
          </a:prstGeom>
        </p:spPr>
        <p:txBody>
          <a:bodyPr wrap="square">
            <a:spAutoFit/>
          </a:bodyPr>
          <a:lstStyle/>
          <a:p>
            <a:pPr algn="just">
              <a:spcAft>
                <a:spcPts val="0"/>
              </a:spcAft>
            </a:pPr>
            <a:r>
              <a:rPr lang="ja-JP" altLang="en-US" sz="900" kern="100" dirty="0" smtClean="0">
                <a:latin typeface="ＤＦ平成ゴシック体W5" panose="020B0509000000000000" pitchFamily="49" charset="-128"/>
                <a:ea typeface="ＤＦ平成ゴシック体W5" panose="020B0509000000000000" pitchFamily="49" charset="-128"/>
                <a:cs typeface="Times New Roman" panose="02020603050405020304" pitchFamily="18" charset="0"/>
              </a:rPr>
              <a:t>　</a:t>
            </a:r>
            <a:endParaRPr lang="ja-JP" altLang="ja-JP" sz="800" kern="100" dirty="0">
              <a:latin typeface="ＤＦ平成ゴシック体W5" panose="020B0509000000000000" pitchFamily="49" charset="-128"/>
              <a:ea typeface="ＤＦ平成ゴシック体W5" panose="020B0509000000000000" pitchFamily="49" charset="-128"/>
              <a:cs typeface="Times New Roman" panose="02020603050405020304" pitchFamily="18" charset="0"/>
            </a:endParaRPr>
          </a:p>
        </p:txBody>
      </p:sp>
      <p:pic>
        <p:nvPicPr>
          <p:cNvPr id="114" name="図 113"/>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l="5140" t="10767"/>
          <a:stretch/>
        </p:blipFill>
        <p:spPr>
          <a:xfrm>
            <a:off x="227119" y="5916203"/>
            <a:ext cx="3699600" cy="1212796"/>
          </a:xfrm>
          <a:prstGeom prst="rect">
            <a:avLst/>
          </a:prstGeom>
        </p:spPr>
      </p:pic>
      <p:pic>
        <p:nvPicPr>
          <p:cNvPr id="115" name="図 114"/>
          <p:cNvPicPr>
            <a:picLocks noChangeAspect="1"/>
          </p:cNvPicPr>
          <p:nvPr/>
        </p:nvPicPr>
        <p:blipFill rotWithShape="1">
          <a:blip r:embed="rId7">
            <a:extLst>
              <a:ext uri="{28A0092B-C50C-407E-A947-70E740481C1C}">
                <a14:useLocalDpi xmlns:a14="http://schemas.microsoft.com/office/drawing/2010/main" val="0"/>
              </a:ext>
            </a:extLst>
          </a:blip>
          <a:srcRect t="10767"/>
          <a:stretch/>
        </p:blipFill>
        <p:spPr>
          <a:xfrm>
            <a:off x="3990206" y="2288738"/>
            <a:ext cx="2910074" cy="2008415"/>
          </a:xfrm>
          <a:prstGeom prst="rect">
            <a:avLst/>
          </a:prstGeom>
        </p:spPr>
      </p:pic>
      <p:sp>
        <p:nvSpPr>
          <p:cNvPr id="91" name="正方形/長方形 90"/>
          <p:cNvSpPr/>
          <p:nvPr/>
        </p:nvSpPr>
        <p:spPr>
          <a:xfrm>
            <a:off x="3333097" y="4012069"/>
            <a:ext cx="3182853" cy="230832"/>
          </a:xfrm>
          <a:prstGeom prst="rect">
            <a:avLst/>
          </a:prstGeom>
        </p:spPr>
        <p:txBody>
          <a:bodyPr wrap="square">
            <a:spAutoFit/>
          </a:bodyPr>
          <a:lstStyle/>
          <a:p>
            <a:r>
              <a:rPr lang="ja-JP" altLang="en-US" sz="900" kern="100" dirty="0" smtClean="0">
                <a:effectLst/>
                <a:latin typeface="ＤＦ平成ゴシック体W5" panose="020B0509000000000000" pitchFamily="49" charset="-128"/>
                <a:ea typeface="ＤＦ平成ゴシック体W5" panose="020B0509000000000000" pitchFamily="49" charset="-128"/>
                <a:cs typeface="Times New Roman" panose="02020603050405020304" pitchFamily="18" charset="0"/>
              </a:rPr>
              <a:t>　</a:t>
            </a:r>
            <a:endParaRPr lang="en-US" altLang="ja-JP" sz="900" kern="100" dirty="0" smtClean="0">
              <a:effectLst/>
              <a:latin typeface="ＤＦ平成ゴシック体W5" panose="020B0509000000000000" pitchFamily="49" charset="-128"/>
              <a:ea typeface="ＤＦ平成ゴシック体W5" panose="02010609000101010101" pitchFamily="1" charset="-128"/>
              <a:cs typeface="Times New Roman" panose="02020603050405020304" pitchFamily="18" charset="0"/>
            </a:endParaRPr>
          </a:p>
        </p:txBody>
      </p:sp>
      <p:sp>
        <p:nvSpPr>
          <p:cNvPr id="62" name="正方形/長方形 61"/>
          <p:cNvSpPr/>
          <p:nvPr/>
        </p:nvSpPr>
        <p:spPr>
          <a:xfrm>
            <a:off x="475698" y="3392294"/>
            <a:ext cx="2484331" cy="230832"/>
          </a:xfrm>
          <a:prstGeom prst="rect">
            <a:avLst/>
          </a:prstGeom>
        </p:spPr>
        <p:txBody>
          <a:bodyPr wrap="square">
            <a:spAutoFit/>
          </a:bodyPr>
          <a:lstStyle/>
          <a:p>
            <a:r>
              <a:rPr lang="ja-JP" altLang="en-US" sz="900" b="1" dirty="0" smtClean="0">
                <a:latin typeface="+mj-ea"/>
                <a:ea typeface="+mj-ea"/>
              </a:rPr>
              <a:t>セルビアの農業高校で育った枝豆</a:t>
            </a:r>
            <a:r>
              <a:rPr lang="ja-JP" altLang="en-US" sz="900" b="1" dirty="0" smtClean="0">
                <a:solidFill>
                  <a:srgbClr val="FF0000"/>
                </a:solidFill>
                <a:latin typeface="+mj-ea"/>
                <a:ea typeface="+mj-ea"/>
              </a:rPr>
              <a:t>　　　　　　　　　　            </a:t>
            </a:r>
            <a:endParaRPr lang="en-US" altLang="ja-JP" sz="900" b="1" dirty="0">
              <a:solidFill>
                <a:srgbClr val="FF0000"/>
              </a:solidFill>
              <a:latin typeface="+mj-ea"/>
              <a:ea typeface="+mj-ea"/>
            </a:endParaRPr>
          </a:p>
        </p:txBody>
      </p:sp>
      <p:sp>
        <p:nvSpPr>
          <p:cNvPr id="87" name="正方形/長方形 86"/>
          <p:cNvSpPr/>
          <p:nvPr/>
        </p:nvSpPr>
        <p:spPr>
          <a:xfrm>
            <a:off x="4315483" y="2431010"/>
            <a:ext cx="2584797" cy="230832"/>
          </a:xfrm>
          <a:prstGeom prst="rect">
            <a:avLst/>
          </a:prstGeom>
        </p:spPr>
        <p:txBody>
          <a:bodyPr wrap="square">
            <a:spAutoFit/>
          </a:bodyPr>
          <a:lstStyle/>
          <a:p>
            <a:r>
              <a:rPr lang="ja-JP" altLang="en-US" sz="900" b="1" dirty="0" smtClean="0"/>
              <a:t>セルビア</a:t>
            </a:r>
            <a:r>
              <a:rPr lang="ja-JP" altLang="en-US" sz="900" b="1" dirty="0"/>
              <a:t>料理教室開催</a:t>
            </a:r>
            <a:r>
              <a:rPr lang="ja-JP" altLang="en-US" sz="900" dirty="0" smtClean="0">
                <a:latin typeface="+mj-ea"/>
              </a:rPr>
              <a:t>　</a:t>
            </a:r>
            <a:endParaRPr lang="en-US" altLang="ja-JP" sz="900" dirty="0">
              <a:latin typeface="+mj-ea"/>
            </a:endParaRPr>
          </a:p>
        </p:txBody>
      </p:sp>
      <p:sp>
        <p:nvSpPr>
          <p:cNvPr id="13" name="テキスト ボックス 12"/>
          <p:cNvSpPr txBox="1"/>
          <p:nvPr/>
        </p:nvSpPr>
        <p:spPr>
          <a:xfrm>
            <a:off x="4953099" y="245695"/>
            <a:ext cx="1904580" cy="707886"/>
          </a:xfrm>
          <a:prstGeom prst="rect">
            <a:avLst/>
          </a:prstGeom>
          <a:noFill/>
        </p:spPr>
        <p:txBody>
          <a:bodyPr wrap="square" rtlCol="0">
            <a:spAutoFit/>
          </a:bodyPr>
          <a:lstStyle/>
          <a:p>
            <a:r>
              <a:rPr kumimoji="1" lang="ja-JP" altLang="en-US" sz="800" dirty="0" smtClean="0">
                <a:latin typeface="HG丸ｺﾞｼｯｸM-PRO" panose="020F0600000000000000" pitchFamily="50" charset="-128"/>
                <a:ea typeface="HG丸ｺﾞｼｯｸM-PRO" panose="020F0600000000000000" pitchFamily="50" charset="-128"/>
              </a:rPr>
              <a:t>兵庫県立農業高等学校</a:t>
            </a:r>
            <a:r>
              <a:rPr kumimoji="1" lang="en-US" altLang="ja-JP" sz="800" dirty="0" smtClean="0">
                <a:latin typeface="HG丸ｺﾞｼｯｸM-PRO" panose="020F0600000000000000" pitchFamily="50" charset="-128"/>
                <a:ea typeface="HG丸ｺﾞｼｯｸM-PRO" panose="020F0600000000000000" pitchFamily="50" charset="-128"/>
              </a:rPr>
              <a:t>(</a:t>
            </a:r>
            <a:r>
              <a:rPr kumimoji="1" lang="ja-JP" altLang="en-US" sz="800" dirty="0" smtClean="0">
                <a:latin typeface="HG丸ｺﾞｼｯｸM-PRO" panose="020F0600000000000000" pitchFamily="50" charset="-128"/>
                <a:ea typeface="HG丸ｺﾞｼｯｸM-PRO" panose="020F0600000000000000" pitchFamily="50" charset="-128"/>
              </a:rPr>
              <a:t>全日制</a:t>
            </a:r>
            <a:r>
              <a:rPr kumimoji="1" lang="en-US" altLang="ja-JP" sz="800" dirty="0" smtClean="0">
                <a:latin typeface="HG丸ｺﾞｼｯｸM-PRO" panose="020F0600000000000000" pitchFamily="50" charset="-128"/>
                <a:ea typeface="HG丸ｺﾞｼｯｸM-PRO" panose="020F0600000000000000" pitchFamily="50" charset="-128"/>
              </a:rPr>
              <a:t>)</a:t>
            </a:r>
          </a:p>
          <a:p>
            <a:r>
              <a:rPr lang="ja-JP" altLang="en-US" sz="800" dirty="0" smtClean="0">
                <a:latin typeface="HG丸ｺﾞｼｯｸM-PRO" panose="020F0600000000000000" pitchFamily="50" charset="-128"/>
                <a:ea typeface="HG丸ｺﾞｼｯｸM-PRO" panose="020F0600000000000000" pitchFamily="50" charset="-128"/>
              </a:rPr>
              <a:t>〒</a:t>
            </a:r>
            <a:r>
              <a:rPr lang="en-US" altLang="ja-JP" sz="800" dirty="0" smtClean="0">
                <a:latin typeface="HG丸ｺﾞｼｯｸM-PRO" panose="020F0600000000000000" pitchFamily="50" charset="-128"/>
                <a:ea typeface="HG丸ｺﾞｼｯｸM-PRO" panose="020F0600000000000000" pitchFamily="50" charset="-128"/>
              </a:rPr>
              <a:t>675-0101</a:t>
            </a:r>
          </a:p>
          <a:p>
            <a:r>
              <a:rPr kumimoji="1" lang="ja-JP" altLang="en-US" sz="800" dirty="0" smtClean="0">
                <a:latin typeface="HG丸ｺﾞｼｯｸM-PRO" panose="020F0600000000000000" pitchFamily="50" charset="-128"/>
                <a:ea typeface="HG丸ｺﾞｼｯｸM-PRO" panose="020F0600000000000000" pitchFamily="50" charset="-128"/>
              </a:rPr>
              <a:t>兵庫県加古川市平岡町新在家</a:t>
            </a:r>
            <a:r>
              <a:rPr kumimoji="1" lang="en-US" altLang="ja-JP" sz="800" dirty="0" smtClean="0">
                <a:latin typeface="HG丸ｺﾞｼｯｸM-PRO" panose="020F0600000000000000" pitchFamily="50" charset="-128"/>
                <a:ea typeface="HG丸ｺﾞｼｯｸM-PRO" panose="020F0600000000000000" pitchFamily="50" charset="-128"/>
              </a:rPr>
              <a:t>902-4</a:t>
            </a:r>
          </a:p>
          <a:p>
            <a:r>
              <a:rPr lang="en-US" altLang="ja-JP" sz="800" dirty="0" smtClean="0">
                <a:latin typeface="HG丸ｺﾞｼｯｸM-PRO" panose="020F0600000000000000" pitchFamily="50" charset="-128"/>
                <a:ea typeface="HG丸ｺﾞｼｯｸM-PRO" panose="020F0600000000000000" pitchFamily="50" charset="-128"/>
              </a:rPr>
              <a:t>TEL(079)424-3341</a:t>
            </a:r>
          </a:p>
          <a:p>
            <a:r>
              <a:rPr kumimoji="1" lang="en-US" altLang="ja-JP" sz="800" dirty="0" smtClean="0">
                <a:latin typeface="HG丸ｺﾞｼｯｸM-PRO" panose="020F0600000000000000" pitchFamily="50" charset="-128"/>
                <a:ea typeface="HG丸ｺﾞｼｯｸM-PRO" panose="020F0600000000000000" pitchFamily="50" charset="-128"/>
              </a:rPr>
              <a:t>FAX(079)424-2995</a:t>
            </a:r>
            <a:endParaRPr kumimoji="1" lang="ja-JP" altLang="en-US" sz="800" dirty="0">
              <a:latin typeface="HG丸ｺﾞｼｯｸM-PRO" panose="020F0600000000000000" pitchFamily="50" charset="-128"/>
              <a:ea typeface="HG丸ｺﾞｼｯｸM-PRO" panose="020F0600000000000000" pitchFamily="50" charset="-128"/>
            </a:endParaRPr>
          </a:p>
        </p:txBody>
      </p:sp>
      <p:sp>
        <p:nvSpPr>
          <p:cNvPr id="117" name="正方形/長方形 116"/>
          <p:cNvSpPr/>
          <p:nvPr/>
        </p:nvSpPr>
        <p:spPr>
          <a:xfrm>
            <a:off x="20206" y="7379259"/>
            <a:ext cx="3251348" cy="230832"/>
          </a:xfrm>
          <a:prstGeom prst="rect">
            <a:avLst/>
          </a:prstGeom>
        </p:spPr>
        <p:txBody>
          <a:bodyPr wrap="square">
            <a:spAutoFit/>
          </a:bodyPr>
          <a:lstStyle/>
          <a:p>
            <a:endParaRPr lang="en-US" altLang="ja-JP" sz="900" b="1" dirty="0">
              <a:latin typeface="+mj-ea"/>
            </a:endParaRPr>
          </a:p>
        </p:txBody>
      </p:sp>
      <p:pic>
        <p:nvPicPr>
          <p:cNvPr id="45" name="図 4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307351">
            <a:off x="5316651" y="2262256"/>
            <a:ext cx="239285" cy="202576"/>
          </a:xfrm>
          <a:prstGeom prst="rect">
            <a:avLst/>
          </a:prstGeom>
        </p:spPr>
      </p:pic>
      <p:sp>
        <p:nvSpPr>
          <p:cNvPr id="73" name="正方形/長方形 72"/>
          <p:cNvSpPr/>
          <p:nvPr/>
        </p:nvSpPr>
        <p:spPr>
          <a:xfrm>
            <a:off x="3592228" y="2418059"/>
            <a:ext cx="2868041" cy="215444"/>
          </a:xfrm>
          <a:prstGeom prst="rect">
            <a:avLst/>
          </a:prstGeom>
        </p:spPr>
        <p:txBody>
          <a:bodyPr wrap="square">
            <a:spAutoFit/>
          </a:bodyPr>
          <a:lstStyle/>
          <a:p>
            <a:pPr algn="just">
              <a:spcAft>
                <a:spcPts val="0"/>
              </a:spcAft>
            </a:pPr>
            <a:r>
              <a:rPr lang="ja-JP" altLang="en-US" sz="800" dirty="0">
                <a:ea typeface="ＤＨＰ平成ゴシックW5" panose="02010601000101010101" pitchFamily="2" charset="-128"/>
              </a:rPr>
              <a:t>　</a:t>
            </a:r>
            <a:endParaRPr lang="ja-JP" altLang="ja-JP" sz="800" kern="100" dirty="0">
              <a:effectLst/>
              <a:latin typeface="ＤＦ平成ゴシック体W5" panose="020B0509000000000000" pitchFamily="49" charset="-128"/>
              <a:ea typeface="ＤＨＰ平成ゴシックW5" panose="02010601000101010101" pitchFamily="2" charset="-128"/>
              <a:cs typeface="Times New Roman" panose="02020603050405020304" pitchFamily="18" charset="0"/>
            </a:endParaRPr>
          </a:p>
        </p:txBody>
      </p:sp>
      <p:sp>
        <p:nvSpPr>
          <p:cNvPr id="6" name="正方形/長方形 5"/>
          <p:cNvSpPr/>
          <p:nvPr/>
        </p:nvSpPr>
        <p:spPr>
          <a:xfrm>
            <a:off x="4118025" y="2749598"/>
            <a:ext cx="2531135" cy="1338828"/>
          </a:xfrm>
          <a:prstGeom prst="rect">
            <a:avLst/>
          </a:prstGeom>
        </p:spPr>
        <p:txBody>
          <a:bodyPr wrap="square">
            <a:spAutoFit/>
          </a:bodyPr>
          <a:lstStyle/>
          <a:p>
            <a:r>
              <a:rPr lang="ja-JP" altLang="en-US" sz="900" dirty="0"/>
              <a:t>　</a:t>
            </a:r>
            <a:r>
              <a:rPr lang="en-US" altLang="ja-JP" sz="900" dirty="0" smtClean="0"/>
              <a:t>2018</a:t>
            </a:r>
            <a:r>
              <a:rPr lang="ja-JP" altLang="en-US" sz="900" dirty="0" smtClean="0"/>
              <a:t>年</a:t>
            </a:r>
            <a:r>
              <a:rPr lang="en-US" altLang="ja-JP" sz="900" dirty="0" smtClean="0"/>
              <a:t>8</a:t>
            </a:r>
            <a:r>
              <a:rPr lang="ja-JP" altLang="en-US" sz="900" dirty="0" smtClean="0"/>
              <a:t>月にはじめて料理教室を開催しました。作った</a:t>
            </a:r>
            <a:r>
              <a:rPr lang="ja-JP" altLang="en-US" sz="900" dirty="0" smtClean="0"/>
              <a:t>のは</a:t>
            </a:r>
            <a:r>
              <a:rPr lang="ja-JP" altLang="en-US" sz="900" dirty="0"/>
              <a:t>「プロスコパスール」と呼ばれる白いん</a:t>
            </a:r>
            <a:r>
              <a:rPr lang="ja-JP" altLang="en-US" sz="900" dirty="0" err="1"/>
              <a:t>げん</a:t>
            </a:r>
            <a:r>
              <a:rPr lang="ja-JP" altLang="en-US" sz="900" dirty="0"/>
              <a:t>料理。講師はこの日のために京都からお越しいただいたタタロビッチ・サシャ先生です。今まで実際にセルビアに行ったことのない私たちは料理以外にもセルビアの学校・祭りなどの文化、そしてもちろん野菜について興味津々。たくさん質問するたびに詳しく教えていただき、セルビアへの関心が更に深まりました。</a:t>
            </a:r>
            <a:endParaRPr lang="ja-JP" altLang="en-US" sz="900" dirty="0">
              <a:ea typeface="ＤＨＰ平成ゴシックW5" panose="02010601000101010101" pitchFamily="2" charset="-128"/>
            </a:endParaRPr>
          </a:p>
        </p:txBody>
      </p:sp>
      <p:sp>
        <p:nvSpPr>
          <p:cNvPr id="26" name="正方形/長方形 25"/>
          <p:cNvSpPr/>
          <p:nvPr/>
        </p:nvSpPr>
        <p:spPr>
          <a:xfrm>
            <a:off x="22536" y="7721677"/>
            <a:ext cx="3320154" cy="230832"/>
          </a:xfrm>
          <a:prstGeom prst="rect">
            <a:avLst/>
          </a:prstGeom>
        </p:spPr>
        <p:txBody>
          <a:bodyPr wrap="square">
            <a:spAutoFit/>
          </a:bodyPr>
          <a:lstStyle/>
          <a:p>
            <a:endParaRPr lang="ja-JP" altLang="en-US" sz="900" dirty="0">
              <a:ea typeface="ＤＨＰ平成ゴシックW5" panose="02010601000101010101" pitchFamily="2" charset="-128"/>
            </a:endParaRPr>
          </a:p>
        </p:txBody>
      </p:sp>
      <p:pic>
        <p:nvPicPr>
          <p:cNvPr id="42" name="図 41"/>
          <p:cNvPicPr>
            <a:picLocks noChangeAspect="1"/>
          </p:cNvPicPr>
          <p:nvPr/>
        </p:nvPicPr>
        <p:blipFill rotWithShape="1">
          <a:blip r:embed="rId11"/>
          <a:srcRect l="1" r="39598" b="15727"/>
          <a:stretch/>
        </p:blipFill>
        <p:spPr>
          <a:xfrm rot="10644467">
            <a:off x="337199" y="6198311"/>
            <a:ext cx="2934556" cy="222331"/>
          </a:xfrm>
          <a:prstGeom prst="rect">
            <a:avLst/>
          </a:prstGeom>
        </p:spPr>
      </p:pic>
      <p:pic>
        <p:nvPicPr>
          <p:cNvPr id="56" name="図 5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87613">
            <a:off x="4910497" y="104257"/>
            <a:ext cx="225495" cy="218023"/>
          </a:xfrm>
          <a:prstGeom prst="rect">
            <a:avLst/>
          </a:prstGeom>
        </p:spPr>
      </p:pic>
      <p:pic>
        <p:nvPicPr>
          <p:cNvPr id="30" name="図 2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307351">
            <a:off x="1520340" y="3248595"/>
            <a:ext cx="191809" cy="162383"/>
          </a:xfrm>
          <a:prstGeom prst="rect">
            <a:avLst/>
          </a:prstGeom>
        </p:spPr>
      </p:pic>
      <p:pic>
        <p:nvPicPr>
          <p:cNvPr id="74" name="図 7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87613">
            <a:off x="6614053" y="89900"/>
            <a:ext cx="225495" cy="218023"/>
          </a:xfrm>
          <a:prstGeom prst="rect">
            <a:avLst/>
          </a:prstGeom>
        </p:spPr>
      </p:pic>
      <p:pic>
        <p:nvPicPr>
          <p:cNvPr id="77" name="図 76"/>
          <p:cNvPicPr>
            <a:picLocks noChangeAspect="1"/>
          </p:cNvPicPr>
          <p:nvPr/>
        </p:nvPicPr>
        <p:blipFill rotWithShape="1">
          <a:blip r:embed="rId7">
            <a:extLst>
              <a:ext uri="{28A0092B-C50C-407E-A947-70E740481C1C}">
                <a14:useLocalDpi xmlns:a14="http://schemas.microsoft.com/office/drawing/2010/main" val="0"/>
              </a:ext>
            </a:extLst>
          </a:blip>
          <a:srcRect t="10767"/>
          <a:stretch/>
        </p:blipFill>
        <p:spPr>
          <a:xfrm>
            <a:off x="395601" y="1129761"/>
            <a:ext cx="2873610" cy="1526216"/>
          </a:xfrm>
          <a:prstGeom prst="rect">
            <a:avLst/>
          </a:prstGeom>
        </p:spPr>
      </p:pic>
      <p:sp>
        <p:nvSpPr>
          <p:cNvPr id="79" name="正方形/長方形 78"/>
          <p:cNvSpPr/>
          <p:nvPr/>
        </p:nvSpPr>
        <p:spPr>
          <a:xfrm>
            <a:off x="738111" y="1230342"/>
            <a:ext cx="1717993" cy="230832"/>
          </a:xfrm>
          <a:prstGeom prst="rect">
            <a:avLst/>
          </a:prstGeom>
        </p:spPr>
        <p:txBody>
          <a:bodyPr wrap="square">
            <a:spAutoFit/>
          </a:bodyPr>
          <a:lstStyle/>
          <a:p>
            <a:r>
              <a:rPr lang="ja-JP" altLang="en-US" sz="900" b="1" dirty="0" smtClean="0">
                <a:latin typeface="+mj-ea"/>
              </a:rPr>
              <a:t>はじまり　平成</a:t>
            </a:r>
            <a:r>
              <a:rPr lang="en-US" altLang="ja-JP" sz="900" b="1" dirty="0">
                <a:latin typeface="+mj-ea"/>
              </a:rPr>
              <a:t>27</a:t>
            </a:r>
            <a:r>
              <a:rPr lang="ja-JP" altLang="en-US" sz="900" b="1" dirty="0" smtClean="0">
                <a:latin typeface="+mj-ea"/>
              </a:rPr>
              <a:t>年度</a:t>
            </a:r>
            <a:r>
              <a:rPr lang="en-US" altLang="ja-JP" sz="900" b="1" dirty="0" smtClean="0">
                <a:latin typeface="+mj-ea"/>
              </a:rPr>
              <a:t>(2015</a:t>
            </a:r>
            <a:r>
              <a:rPr lang="ja-JP" altLang="en-US" sz="900" b="1" dirty="0" smtClean="0">
                <a:latin typeface="+mj-ea"/>
              </a:rPr>
              <a:t>年）</a:t>
            </a:r>
            <a:r>
              <a:rPr lang="ja-JP" altLang="en-US" sz="900" dirty="0">
                <a:latin typeface="+mj-ea"/>
              </a:rPr>
              <a:t>　</a:t>
            </a:r>
            <a:endParaRPr lang="en-US" altLang="ja-JP" sz="900" dirty="0">
              <a:latin typeface="+mj-ea"/>
            </a:endParaRPr>
          </a:p>
        </p:txBody>
      </p:sp>
      <p:pic>
        <p:nvPicPr>
          <p:cNvPr id="44" name="図 4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87613">
            <a:off x="1678410" y="1114462"/>
            <a:ext cx="223754" cy="216339"/>
          </a:xfrm>
          <a:prstGeom prst="rect">
            <a:avLst/>
          </a:prstGeom>
        </p:spPr>
      </p:pic>
      <p:pic>
        <p:nvPicPr>
          <p:cNvPr id="43" name="図 42"/>
          <p:cNvPicPr>
            <a:picLocks noChangeAspect="1"/>
          </p:cNvPicPr>
          <p:nvPr/>
        </p:nvPicPr>
        <p:blipFill rotWithShape="1">
          <a:blip r:embed="rId13"/>
          <a:srcRect l="56103" t="-10802" b="37933"/>
          <a:stretch/>
        </p:blipFill>
        <p:spPr>
          <a:xfrm>
            <a:off x="674879" y="1383649"/>
            <a:ext cx="2198065" cy="100889"/>
          </a:xfrm>
          <a:prstGeom prst="rect">
            <a:avLst/>
          </a:prstGeom>
        </p:spPr>
      </p:pic>
      <p:pic>
        <p:nvPicPr>
          <p:cNvPr id="71" name="図 70"/>
          <p:cNvPicPr>
            <a:picLocks noChangeAspect="1"/>
          </p:cNvPicPr>
          <p:nvPr/>
        </p:nvPicPr>
        <p:blipFill rotWithShape="1">
          <a:blip r:embed="rId13"/>
          <a:srcRect l="56103" t="-10802" b="37933"/>
          <a:stretch/>
        </p:blipFill>
        <p:spPr>
          <a:xfrm>
            <a:off x="507283" y="3520993"/>
            <a:ext cx="2389310" cy="102133"/>
          </a:xfrm>
          <a:prstGeom prst="rect">
            <a:avLst/>
          </a:prstGeom>
        </p:spPr>
      </p:pic>
      <p:sp>
        <p:nvSpPr>
          <p:cNvPr id="78" name="正方形/長方形 77"/>
          <p:cNvSpPr/>
          <p:nvPr/>
        </p:nvSpPr>
        <p:spPr>
          <a:xfrm>
            <a:off x="562785" y="1531921"/>
            <a:ext cx="2310159" cy="584775"/>
          </a:xfrm>
          <a:prstGeom prst="rect">
            <a:avLst/>
          </a:prstGeom>
        </p:spPr>
        <p:txBody>
          <a:bodyPr wrap="square">
            <a:spAutoFit/>
          </a:bodyPr>
          <a:lstStyle/>
          <a:p>
            <a:r>
              <a:rPr lang="ja-JP" altLang="en-US" sz="800" dirty="0" smtClean="0"/>
              <a:t>日本</a:t>
            </a:r>
            <a:r>
              <a:rPr lang="ja-JP" altLang="en-US" sz="800" dirty="0"/>
              <a:t>から</a:t>
            </a:r>
            <a:r>
              <a:rPr lang="ja-JP" altLang="en-US" sz="800" dirty="0" smtClean="0"/>
              <a:t>は枝豆とサツマイモを、セルビアからはフトグキャベツ、パプリカ、根セロリ、コールラビやハーブ類など日本では珍しい野菜の種を交換しました。</a:t>
            </a:r>
            <a:endParaRPr lang="ja-JP" altLang="en-US" sz="800" dirty="0">
              <a:ea typeface="ＤＨＰ平成ゴシックW5" panose="02010601000101010101" pitchFamily="2" charset="-128"/>
            </a:endParaRPr>
          </a:p>
        </p:txBody>
      </p:sp>
      <p:pic>
        <p:nvPicPr>
          <p:cNvPr id="33" name="図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227" y="1187059"/>
            <a:ext cx="540935" cy="340765"/>
          </a:xfrm>
          <a:prstGeom prst="rect">
            <a:avLst/>
          </a:prstGeom>
          <a:effectLst>
            <a:glow rad="50800">
              <a:schemeClr val="bg1"/>
            </a:glow>
          </a:effectLst>
        </p:spPr>
      </p:pic>
      <p:pic>
        <p:nvPicPr>
          <p:cNvPr id="24" name="図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239212">
            <a:off x="4045296" y="1287079"/>
            <a:ext cx="1268165" cy="848937"/>
          </a:xfrm>
          <a:prstGeom prst="rect">
            <a:avLst/>
          </a:prstGeom>
          <a:solidFill>
            <a:srgbClr val="FFFFFF">
              <a:shade val="85000"/>
            </a:srgbClr>
          </a:solidFill>
          <a:ln w="28575"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pic>
        <p:nvPicPr>
          <p:cNvPr id="27" name="図 2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349489">
            <a:off x="5457902" y="1488715"/>
            <a:ext cx="1207473" cy="808308"/>
          </a:xfrm>
          <a:prstGeom prst="rect">
            <a:avLst/>
          </a:prstGeom>
          <a:solidFill>
            <a:srgbClr val="FFFFFF">
              <a:shade val="85000"/>
            </a:srgbClr>
          </a:solidFill>
          <a:ln w="28575"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pic>
        <p:nvPicPr>
          <p:cNvPr id="80" name="図 79"/>
          <p:cNvPicPr>
            <a:picLocks noChangeAspect="1"/>
          </p:cNvPicPr>
          <p:nvPr/>
        </p:nvPicPr>
        <p:blipFill rotWithShape="1">
          <a:blip r:embed="rId7">
            <a:extLst>
              <a:ext uri="{28A0092B-C50C-407E-A947-70E740481C1C}">
                <a14:useLocalDpi xmlns:a14="http://schemas.microsoft.com/office/drawing/2010/main" val="0"/>
              </a:ext>
            </a:extLst>
          </a:blip>
          <a:srcRect t="10767"/>
          <a:stretch/>
        </p:blipFill>
        <p:spPr>
          <a:xfrm>
            <a:off x="3659099" y="4186913"/>
            <a:ext cx="3273005" cy="1070276"/>
          </a:xfrm>
          <a:prstGeom prst="rect">
            <a:avLst/>
          </a:prstGeom>
        </p:spPr>
      </p:pic>
      <p:pic>
        <p:nvPicPr>
          <p:cNvPr id="118" name="図 11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87613">
            <a:off x="5146679" y="4129134"/>
            <a:ext cx="191543" cy="185196"/>
          </a:xfrm>
          <a:prstGeom prst="rect">
            <a:avLst/>
          </a:prstGeom>
        </p:spPr>
      </p:pic>
      <p:pic>
        <p:nvPicPr>
          <p:cNvPr id="72" name="図 71"/>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21306174">
            <a:off x="6066827" y="1438242"/>
            <a:ext cx="229210" cy="220232"/>
          </a:xfrm>
          <a:prstGeom prst="rect">
            <a:avLst/>
          </a:prstGeom>
        </p:spPr>
      </p:pic>
      <p:pic>
        <p:nvPicPr>
          <p:cNvPr id="119" name="図 11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307351">
            <a:off x="4632852" y="1212241"/>
            <a:ext cx="212843" cy="180191"/>
          </a:xfrm>
          <a:prstGeom prst="rect">
            <a:avLst/>
          </a:prstGeom>
        </p:spPr>
      </p:pic>
      <p:pic>
        <p:nvPicPr>
          <p:cNvPr id="106" name="図 10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21303834">
            <a:off x="1709434" y="5853460"/>
            <a:ext cx="216864" cy="183595"/>
          </a:xfrm>
          <a:prstGeom prst="rect">
            <a:avLst/>
          </a:prstGeom>
        </p:spPr>
      </p:pic>
      <p:pic>
        <p:nvPicPr>
          <p:cNvPr id="98" name="図 97"/>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21306174">
            <a:off x="6224382" y="5306430"/>
            <a:ext cx="161273" cy="154956"/>
          </a:xfrm>
          <a:prstGeom prst="rect">
            <a:avLst/>
          </a:prstGeom>
        </p:spPr>
      </p:pic>
      <p:pic>
        <p:nvPicPr>
          <p:cNvPr id="2050"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0489" y="2072360"/>
            <a:ext cx="1386832" cy="1042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51696" y="2072360"/>
            <a:ext cx="1413658" cy="105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図 9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87613">
            <a:off x="2285593" y="2058565"/>
            <a:ext cx="210061" cy="203100"/>
          </a:xfrm>
          <a:prstGeom prst="rect">
            <a:avLst/>
          </a:prstGeom>
        </p:spPr>
      </p:pic>
      <p:pic>
        <p:nvPicPr>
          <p:cNvPr id="55" name="図 54"/>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21306174">
            <a:off x="747092" y="2062368"/>
            <a:ext cx="229210" cy="220232"/>
          </a:xfrm>
          <a:prstGeom prst="rect">
            <a:avLst/>
          </a:prstGeom>
        </p:spPr>
      </p:pic>
      <p:sp>
        <p:nvSpPr>
          <p:cNvPr id="83" name="正方形/長方形 82"/>
          <p:cNvSpPr/>
          <p:nvPr/>
        </p:nvSpPr>
        <p:spPr>
          <a:xfrm>
            <a:off x="461164" y="3623126"/>
            <a:ext cx="2310159" cy="461665"/>
          </a:xfrm>
          <a:prstGeom prst="rect">
            <a:avLst/>
          </a:prstGeom>
        </p:spPr>
        <p:txBody>
          <a:bodyPr wrap="square">
            <a:spAutoFit/>
          </a:bodyPr>
          <a:lstStyle/>
          <a:p>
            <a:r>
              <a:rPr lang="ja-JP" altLang="en-US" sz="800" dirty="0" smtClean="0">
                <a:ea typeface="ＤＨＰ平成ゴシックW5" panose="02010601000101010101" pitchFamily="2" charset="-128"/>
              </a:rPr>
              <a:t>日本の枝豆は大きく育ったようですが、害虫にやられて収穫はほとんどできなかったそう。今後は、協力して対策を考えていきたいです。</a:t>
            </a:r>
            <a:endParaRPr lang="ja-JP" altLang="en-US" sz="800" dirty="0">
              <a:ea typeface="ＤＨＰ平成ゴシックW5" panose="02010601000101010101" pitchFamily="2" charset="-128"/>
            </a:endParaRPr>
          </a:p>
        </p:txBody>
      </p:sp>
      <p:pic>
        <p:nvPicPr>
          <p:cNvPr id="2053" name="Picture 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519097">
            <a:off x="173560" y="4141402"/>
            <a:ext cx="2015040" cy="1511552"/>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図 8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87613">
            <a:off x="1050712" y="4064862"/>
            <a:ext cx="252468" cy="244102"/>
          </a:xfrm>
          <a:prstGeom prst="rect">
            <a:avLst/>
          </a:prstGeom>
        </p:spPr>
      </p:pic>
      <p:pic>
        <p:nvPicPr>
          <p:cNvPr id="2054" name="Picture 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872332">
            <a:off x="2553612" y="4138792"/>
            <a:ext cx="1255405" cy="94256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図 11"/>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21306174">
            <a:off x="2978952" y="4067539"/>
            <a:ext cx="229210" cy="220232"/>
          </a:xfrm>
          <a:prstGeom prst="rect">
            <a:avLst/>
          </a:prstGeom>
        </p:spPr>
      </p:pic>
      <p:sp>
        <p:nvSpPr>
          <p:cNvPr id="89" name="正方形/長方形 88"/>
          <p:cNvSpPr/>
          <p:nvPr/>
        </p:nvSpPr>
        <p:spPr>
          <a:xfrm>
            <a:off x="388613" y="5988846"/>
            <a:ext cx="2484331" cy="230832"/>
          </a:xfrm>
          <a:prstGeom prst="rect">
            <a:avLst/>
          </a:prstGeom>
        </p:spPr>
        <p:txBody>
          <a:bodyPr wrap="square">
            <a:spAutoFit/>
          </a:bodyPr>
          <a:lstStyle/>
          <a:p>
            <a:r>
              <a:rPr lang="ja-JP" altLang="en-US" sz="900" b="1" dirty="0" smtClean="0">
                <a:latin typeface="+mj-ea"/>
                <a:ea typeface="+mj-ea"/>
              </a:rPr>
              <a:t>県農ではじめて育てたセルビアのキャベツ</a:t>
            </a:r>
            <a:r>
              <a:rPr lang="ja-JP" altLang="en-US" sz="900" b="1" dirty="0" smtClean="0">
                <a:solidFill>
                  <a:srgbClr val="FF0000"/>
                </a:solidFill>
                <a:latin typeface="+mj-ea"/>
                <a:ea typeface="+mj-ea"/>
              </a:rPr>
              <a:t>　　　　　　　　　　            </a:t>
            </a:r>
            <a:endParaRPr lang="en-US" altLang="ja-JP" sz="900" b="1" dirty="0">
              <a:solidFill>
                <a:srgbClr val="FF0000"/>
              </a:solidFill>
              <a:latin typeface="+mj-ea"/>
              <a:ea typeface="+mj-ea"/>
            </a:endParaRPr>
          </a:p>
        </p:txBody>
      </p:sp>
      <p:sp>
        <p:nvSpPr>
          <p:cNvPr id="92" name="正方形/長方形 91"/>
          <p:cNvSpPr/>
          <p:nvPr/>
        </p:nvSpPr>
        <p:spPr>
          <a:xfrm>
            <a:off x="353069" y="6377629"/>
            <a:ext cx="2821543" cy="461665"/>
          </a:xfrm>
          <a:prstGeom prst="rect">
            <a:avLst/>
          </a:prstGeom>
        </p:spPr>
        <p:txBody>
          <a:bodyPr wrap="square">
            <a:spAutoFit/>
          </a:bodyPr>
          <a:lstStyle/>
          <a:p>
            <a:r>
              <a:rPr lang="ja-JP" altLang="en-US" sz="800" dirty="0" smtClean="0">
                <a:ea typeface="ＤＨＰ平成ゴシックW5" panose="02010601000101010101" pitchFamily="2" charset="-128"/>
              </a:rPr>
              <a:t>平成</a:t>
            </a:r>
            <a:r>
              <a:rPr lang="en-US" altLang="ja-JP" sz="800" dirty="0" smtClean="0">
                <a:ea typeface="ＤＨＰ平成ゴシックW5" panose="02010601000101010101" pitchFamily="2" charset="-128"/>
              </a:rPr>
              <a:t>27</a:t>
            </a:r>
            <a:r>
              <a:rPr lang="ja-JP" altLang="en-US" sz="800" dirty="0" smtClean="0">
                <a:ea typeface="ＤＨＰ平成ゴシックW5" panose="02010601000101010101" pitchFamily="2" charset="-128"/>
              </a:rPr>
              <a:t>年（</a:t>
            </a:r>
            <a:r>
              <a:rPr lang="en-US" altLang="ja-JP" sz="800" dirty="0" smtClean="0">
                <a:ea typeface="ＤＨＰ平成ゴシックW5" panose="02010601000101010101" pitchFamily="2" charset="-128"/>
              </a:rPr>
              <a:t>2015</a:t>
            </a:r>
            <a:r>
              <a:rPr lang="ja-JP" altLang="en-US" sz="800" dirty="0" smtClean="0">
                <a:ea typeface="ＤＨＰ平成ゴシックW5" panose="02010601000101010101" pitchFamily="2" charset="-128"/>
              </a:rPr>
              <a:t>年）にはじめて育てたセルビアのフトグキャベツは大収穫。お好み焼きにしてみんなでおいしくいただきました。パプリカも驚くほど大きく育ちました。</a:t>
            </a:r>
            <a:endParaRPr lang="ja-JP" altLang="en-US" sz="800" dirty="0">
              <a:ea typeface="ＤＨＰ平成ゴシックW5" panose="02010601000101010101" pitchFamily="2" charset="-128"/>
            </a:endParaRPr>
          </a:p>
        </p:txBody>
      </p:sp>
      <p:pic>
        <p:nvPicPr>
          <p:cNvPr id="2055" name="Picture 7"/>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20955684">
            <a:off x="403807" y="8370073"/>
            <a:ext cx="1280872" cy="1277202"/>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139891" y="6422125"/>
            <a:ext cx="519208" cy="69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図 9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87613">
            <a:off x="808814" y="8326021"/>
            <a:ext cx="191543" cy="185196"/>
          </a:xfrm>
          <a:prstGeom prst="rect">
            <a:avLst/>
          </a:prstGeom>
        </p:spPr>
      </p:pic>
      <p:pic>
        <p:nvPicPr>
          <p:cNvPr id="2057" name="Picture 9"/>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790287" y="8376429"/>
            <a:ext cx="1839203" cy="1378995"/>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310913">
            <a:off x="3145067" y="5726230"/>
            <a:ext cx="398993" cy="39899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rot="911136">
            <a:off x="2306181" y="7171920"/>
            <a:ext cx="1013549" cy="123316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図 98"/>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21306174">
            <a:off x="2629252" y="8438826"/>
            <a:ext cx="161273" cy="154956"/>
          </a:xfrm>
          <a:prstGeom prst="rect">
            <a:avLst/>
          </a:prstGeom>
        </p:spPr>
      </p:pic>
      <p:pic>
        <p:nvPicPr>
          <p:cNvPr id="100" name="図 9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87613">
            <a:off x="3349473" y="6353804"/>
            <a:ext cx="191543" cy="185196"/>
          </a:xfrm>
          <a:prstGeom prst="rect">
            <a:avLst/>
          </a:prstGeom>
        </p:spPr>
      </p:pic>
      <p:pic>
        <p:nvPicPr>
          <p:cNvPr id="97" name="図 96"/>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21306174">
            <a:off x="2989549" y="7147963"/>
            <a:ext cx="161273" cy="154956"/>
          </a:xfrm>
          <a:prstGeom prst="rect">
            <a:avLst/>
          </a:prstGeom>
        </p:spPr>
      </p:pic>
      <p:pic>
        <p:nvPicPr>
          <p:cNvPr id="105" name="図 104"/>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21306174">
            <a:off x="3295952" y="5634355"/>
            <a:ext cx="161273" cy="154956"/>
          </a:xfrm>
          <a:prstGeom prst="rect">
            <a:avLst/>
          </a:prstGeom>
        </p:spPr>
      </p:pic>
      <p:pic>
        <p:nvPicPr>
          <p:cNvPr id="2060" name="Picture 1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21303818">
            <a:off x="556773" y="7110871"/>
            <a:ext cx="1505754" cy="113074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図 10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21303834">
            <a:off x="1106301" y="7150352"/>
            <a:ext cx="216864" cy="183595"/>
          </a:xfrm>
          <a:prstGeom prst="rect">
            <a:avLst/>
          </a:prstGeom>
        </p:spPr>
      </p:pic>
      <p:sp>
        <p:nvSpPr>
          <p:cNvPr id="110" name="正方形/長方形 109"/>
          <p:cNvSpPr/>
          <p:nvPr/>
        </p:nvSpPr>
        <p:spPr>
          <a:xfrm>
            <a:off x="3871083" y="4256882"/>
            <a:ext cx="2484331" cy="230832"/>
          </a:xfrm>
          <a:prstGeom prst="rect">
            <a:avLst/>
          </a:prstGeom>
        </p:spPr>
        <p:txBody>
          <a:bodyPr wrap="square">
            <a:spAutoFit/>
          </a:bodyPr>
          <a:lstStyle/>
          <a:p>
            <a:r>
              <a:rPr lang="ja-JP" altLang="en-US" sz="900" b="1" dirty="0" smtClean="0">
                <a:latin typeface="+mj-ea"/>
                <a:ea typeface="+mj-ea"/>
              </a:rPr>
              <a:t>プロジェクトＴシャツの交換</a:t>
            </a:r>
            <a:endParaRPr lang="en-US" altLang="ja-JP" sz="900" b="1" dirty="0">
              <a:latin typeface="+mj-ea"/>
              <a:ea typeface="+mj-ea"/>
            </a:endParaRPr>
          </a:p>
        </p:txBody>
      </p:sp>
      <p:pic>
        <p:nvPicPr>
          <p:cNvPr id="111" name="図 110"/>
          <p:cNvPicPr>
            <a:picLocks noChangeAspect="1"/>
          </p:cNvPicPr>
          <p:nvPr/>
        </p:nvPicPr>
        <p:blipFill rotWithShape="1">
          <a:blip r:embed="rId13"/>
          <a:srcRect l="56103" t="-10802" b="37933"/>
          <a:stretch/>
        </p:blipFill>
        <p:spPr>
          <a:xfrm>
            <a:off x="4348900" y="2604910"/>
            <a:ext cx="2389310" cy="102133"/>
          </a:xfrm>
          <a:prstGeom prst="rect">
            <a:avLst/>
          </a:prstGeom>
        </p:spPr>
      </p:pic>
      <p:pic>
        <p:nvPicPr>
          <p:cNvPr id="120" name="図 119"/>
          <p:cNvPicPr>
            <a:picLocks noChangeAspect="1"/>
          </p:cNvPicPr>
          <p:nvPr/>
        </p:nvPicPr>
        <p:blipFill rotWithShape="1">
          <a:blip r:embed="rId11">
            <a:duotone>
              <a:prstClr val="black"/>
              <a:schemeClr val="accent6">
                <a:tint val="45000"/>
                <a:satMod val="400000"/>
              </a:schemeClr>
            </a:duotone>
          </a:blip>
          <a:srcRect l="49300" t="32268"/>
          <a:stretch/>
        </p:blipFill>
        <p:spPr>
          <a:xfrm>
            <a:off x="3915998" y="4408557"/>
            <a:ext cx="1607623" cy="127587"/>
          </a:xfrm>
          <a:prstGeom prst="rect">
            <a:avLst/>
          </a:prstGeom>
        </p:spPr>
      </p:pic>
      <p:sp>
        <p:nvSpPr>
          <p:cNvPr id="121" name="正方形/長方形 120"/>
          <p:cNvSpPr/>
          <p:nvPr/>
        </p:nvSpPr>
        <p:spPr>
          <a:xfrm>
            <a:off x="3915998" y="4440795"/>
            <a:ext cx="2406702" cy="338554"/>
          </a:xfrm>
          <a:prstGeom prst="rect">
            <a:avLst/>
          </a:prstGeom>
        </p:spPr>
        <p:txBody>
          <a:bodyPr wrap="square">
            <a:spAutoFit/>
          </a:bodyPr>
          <a:lstStyle/>
          <a:p>
            <a:r>
              <a:rPr lang="ja-JP" altLang="en-US" sz="800" dirty="0" smtClean="0">
                <a:ea typeface="ＤＨＰ平成ゴシックW5" panose="02010601000101010101" pitchFamily="2" charset="-128"/>
              </a:rPr>
              <a:t>プロジェクトメンバーで作成したＴシャツをセルビア農業高校にも送り届けました。</a:t>
            </a:r>
            <a:endParaRPr lang="ja-JP" altLang="en-US" sz="800" dirty="0">
              <a:ea typeface="ＤＨＰ平成ゴシックW5" panose="02010601000101010101" pitchFamily="2" charset="-128"/>
            </a:endParaRPr>
          </a:p>
        </p:txBody>
      </p:sp>
      <p:pic>
        <p:nvPicPr>
          <p:cNvPr id="9" name="図 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rot="6656583">
            <a:off x="5911162" y="4639954"/>
            <a:ext cx="961626" cy="720484"/>
          </a:xfrm>
          <a:prstGeom prst="rect">
            <a:avLst/>
          </a:prstGeom>
        </p:spPr>
      </p:pic>
      <p:pic>
        <p:nvPicPr>
          <p:cNvPr id="21" name="図 2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858672" y="5023556"/>
            <a:ext cx="1981200" cy="1485900"/>
          </a:xfrm>
          <a:prstGeom prst="rect">
            <a:avLst/>
          </a:prstGeom>
          <a:ln w="28575">
            <a:solidFill>
              <a:schemeClr val="bg1"/>
            </a:solidFill>
          </a:ln>
        </p:spPr>
      </p:pic>
      <p:pic>
        <p:nvPicPr>
          <p:cNvPr id="122" name="図 121"/>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21306174">
            <a:off x="4843886" y="4968945"/>
            <a:ext cx="161273" cy="154956"/>
          </a:xfrm>
          <a:prstGeom prst="rect">
            <a:avLst/>
          </a:prstGeom>
        </p:spPr>
      </p:pic>
      <p:pic>
        <p:nvPicPr>
          <p:cNvPr id="123" name="図 122"/>
          <p:cNvPicPr>
            <a:picLocks noChangeAspect="1"/>
          </p:cNvPicPr>
          <p:nvPr/>
        </p:nvPicPr>
        <p:blipFill rotWithShape="1">
          <a:blip r:embed="rId7">
            <a:extLst>
              <a:ext uri="{28A0092B-C50C-407E-A947-70E740481C1C}">
                <a14:useLocalDpi xmlns:a14="http://schemas.microsoft.com/office/drawing/2010/main" val="0"/>
              </a:ext>
            </a:extLst>
          </a:blip>
          <a:srcRect t="10767"/>
          <a:stretch/>
        </p:blipFill>
        <p:spPr>
          <a:xfrm>
            <a:off x="3730814" y="6768303"/>
            <a:ext cx="3273005" cy="953374"/>
          </a:xfrm>
          <a:prstGeom prst="rect">
            <a:avLst/>
          </a:prstGeom>
        </p:spPr>
      </p:pic>
      <p:pic>
        <p:nvPicPr>
          <p:cNvPr id="124" name="図 123"/>
          <p:cNvPicPr>
            <a:picLocks noChangeAspect="1"/>
          </p:cNvPicPr>
          <p:nvPr/>
        </p:nvPicPr>
        <p:blipFill rotWithShape="1">
          <a:blip r:embed="rId11">
            <a:duotone>
              <a:prstClr val="black"/>
              <a:schemeClr val="accent6">
                <a:tint val="45000"/>
                <a:satMod val="400000"/>
              </a:schemeClr>
            </a:duotone>
          </a:blip>
          <a:srcRect l="49300" t="32268"/>
          <a:stretch/>
        </p:blipFill>
        <p:spPr>
          <a:xfrm>
            <a:off x="3948712" y="7018446"/>
            <a:ext cx="2653652" cy="210604"/>
          </a:xfrm>
          <a:prstGeom prst="rect">
            <a:avLst/>
          </a:prstGeom>
        </p:spPr>
      </p:pic>
      <p:sp>
        <p:nvSpPr>
          <p:cNvPr id="125" name="正方形/長方形 124"/>
          <p:cNvSpPr/>
          <p:nvPr/>
        </p:nvSpPr>
        <p:spPr>
          <a:xfrm>
            <a:off x="3948712" y="7188913"/>
            <a:ext cx="2406702" cy="338554"/>
          </a:xfrm>
          <a:prstGeom prst="rect">
            <a:avLst/>
          </a:prstGeom>
        </p:spPr>
        <p:txBody>
          <a:bodyPr wrap="square">
            <a:spAutoFit/>
          </a:bodyPr>
          <a:lstStyle/>
          <a:p>
            <a:r>
              <a:rPr lang="en-US" altLang="ja-JP" sz="800" dirty="0" smtClean="0">
                <a:ea typeface="ＤＨＰ平成ゴシックW5" panose="02010601000101010101" pitchFamily="2" charset="-128"/>
              </a:rPr>
              <a:t>2017 </a:t>
            </a:r>
            <a:r>
              <a:rPr lang="ja-JP" altLang="en-US" sz="800" dirty="0" smtClean="0">
                <a:ea typeface="ＤＨＰ平成ゴシックW5" panose="02010601000101010101" pitchFamily="2" charset="-128"/>
              </a:rPr>
              <a:t>年夏号に近畿地区を代表する国際交流活動として紹介されました。</a:t>
            </a:r>
            <a:endParaRPr lang="ja-JP" altLang="en-US" sz="800" dirty="0">
              <a:ea typeface="ＤＨＰ平成ゴシックW5" panose="02010601000101010101" pitchFamily="2" charset="-128"/>
            </a:endParaRPr>
          </a:p>
        </p:txBody>
      </p:sp>
      <p:sp>
        <p:nvSpPr>
          <p:cNvPr id="126" name="正方形/長方形 125"/>
          <p:cNvSpPr/>
          <p:nvPr/>
        </p:nvSpPr>
        <p:spPr>
          <a:xfrm>
            <a:off x="3877183" y="6851412"/>
            <a:ext cx="2771977" cy="230832"/>
          </a:xfrm>
          <a:prstGeom prst="rect">
            <a:avLst/>
          </a:prstGeom>
        </p:spPr>
        <p:txBody>
          <a:bodyPr wrap="square">
            <a:spAutoFit/>
          </a:bodyPr>
          <a:lstStyle/>
          <a:p>
            <a:r>
              <a:rPr lang="ja-JP" altLang="en-US" sz="900" b="1" dirty="0">
                <a:latin typeface="+mj-ea"/>
                <a:ea typeface="+mj-ea"/>
              </a:rPr>
              <a:t>農業</a:t>
            </a:r>
            <a:r>
              <a:rPr lang="ja-JP" altLang="en-US" sz="900" b="1" dirty="0" smtClean="0">
                <a:latin typeface="+mj-ea"/>
                <a:ea typeface="+mj-ea"/>
              </a:rPr>
              <a:t>クラブ雑誌「リーダーシップ」掲載</a:t>
            </a:r>
            <a:endParaRPr lang="en-US" altLang="ja-JP" sz="900" b="1" dirty="0">
              <a:latin typeface="+mj-ea"/>
              <a:ea typeface="+mj-ea"/>
            </a:endParaRPr>
          </a:p>
        </p:txBody>
      </p:sp>
      <p:graphicFrame>
        <p:nvGraphicFramePr>
          <p:cNvPr id="22" name="オブジェクト 21"/>
          <p:cNvGraphicFramePr>
            <a:graphicFrameLocks noChangeAspect="1"/>
          </p:cNvGraphicFramePr>
          <p:nvPr>
            <p:extLst>
              <p:ext uri="{D42A27DB-BD31-4B8C-83A1-F6EECF244321}">
                <p14:modId xmlns:p14="http://schemas.microsoft.com/office/powerpoint/2010/main" val="4157980862"/>
              </p:ext>
            </p:extLst>
          </p:nvPr>
        </p:nvGraphicFramePr>
        <p:xfrm>
          <a:off x="4004318" y="7887357"/>
          <a:ext cx="1338481" cy="1894119"/>
        </p:xfrm>
        <a:graphic>
          <a:graphicData uri="http://schemas.openxmlformats.org/presentationml/2006/ole">
            <mc:AlternateContent xmlns:mc="http://schemas.openxmlformats.org/markup-compatibility/2006">
              <mc:Choice xmlns:v="urn:schemas-microsoft-com:vml" Requires="v">
                <p:oleObj spid="_x0000_s2070" name="Acrobat Document" r:id="rId30" imgW="5667139" imgH="8019997" progId="AcroExch.Document.7">
                  <p:embed/>
                </p:oleObj>
              </mc:Choice>
              <mc:Fallback>
                <p:oleObj name="Acrobat Document" r:id="rId30" imgW="5667139" imgH="8019997" progId="AcroExch.Document.7">
                  <p:embed/>
                  <p:pic>
                    <p:nvPicPr>
                      <p:cNvPr id="0" name=""/>
                      <p:cNvPicPr/>
                      <p:nvPr/>
                    </p:nvPicPr>
                    <p:blipFill>
                      <a:blip r:embed="rId31"/>
                      <a:stretch>
                        <a:fillRect/>
                      </a:stretch>
                    </p:blipFill>
                    <p:spPr>
                      <a:xfrm>
                        <a:off x="4004318" y="7887357"/>
                        <a:ext cx="1338481" cy="1894119"/>
                      </a:xfrm>
                      <a:prstGeom prst="rect">
                        <a:avLst/>
                      </a:prstGeom>
                    </p:spPr>
                  </p:pic>
                </p:oleObj>
              </mc:Fallback>
            </mc:AlternateContent>
          </a:graphicData>
        </a:graphic>
      </p:graphicFrame>
      <p:pic>
        <p:nvPicPr>
          <p:cNvPr id="2062" name="Picture 14" descr="R:\人権部only\H29国際・人権部\国際理解部only\セルビアSEED PROJECT2017\リーダーシップ\IMG_9674.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rot="5677708">
            <a:off x="5303191" y="8190624"/>
            <a:ext cx="1549929" cy="1162447"/>
          </a:xfrm>
          <a:prstGeom prst="rect">
            <a:avLst/>
          </a:prstGeom>
          <a:noFill/>
          <a:extLst>
            <a:ext uri="{909E8E84-426E-40DD-AFC4-6F175D3DCCD1}">
              <a14:hiddenFill xmlns:a14="http://schemas.microsoft.com/office/drawing/2010/main">
                <a:solidFill>
                  <a:srgbClr val="FFFFFF"/>
                </a:solidFill>
              </a14:hiddenFill>
            </a:ext>
          </a:extLst>
        </p:spPr>
      </p:pic>
      <p:pic>
        <p:nvPicPr>
          <p:cNvPr id="127" name="図 12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21303834">
            <a:off x="6493932" y="4481340"/>
            <a:ext cx="216864" cy="183595"/>
          </a:xfrm>
          <a:prstGeom prst="rect">
            <a:avLst/>
          </a:prstGeom>
        </p:spPr>
      </p:pic>
      <p:pic>
        <p:nvPicPr>
          <p:cNvPr id="128" name="図 12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21303834">
            <a:off x="5142955" y="6747497"/>
            <a:ext cx="216864" cy="183595"/>
          </a:xfrm>
          <a:prstGeom prst="rect">
            <a:avLst/>
          </a:prstGeom>
        </p:spPr>
      </p:pic>
      <p:pic>
        <p:nvPicPr>
          <p:cNvPr id="129" name="図 12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87613">
            <a:off x="4566878" y="7831607"/>
            <a:ext cx="191543" cy="185196"/>
          </a:xfrm>
          <a:prstGeom prst="rect">
            <a:avLst/>
          </a:prstGeom>
        </p:spPr>
      </p:pic>
      <p:pic>
        <p:nvPicPr>
          <p:cNvPr id="130" name="図 12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87613">
            <a:off x="5985050" y="7929291"/>
            <a:ext cx="191543" cy="185196"/>
          </a:xfrm>
          <a:prstGeom prst="rect">
            <a:avLst/>
          </a:prstGeom>
        </p:spPr>
      </p:pic>
    </p:spTree>
    <p:extLst>
      <p:ext uri="{BB962C8B-B14F-4D97-AF65-F5344CB8AC3E}">
        <p14:creationId xmlns:p14="http://schemas.microsoft.com/office/powerpoint/2010/main" val="1272709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a:off x="-1533144" y="1513922"/>
            <a:ext cx="9921600" cy="6893753"/>
          </a:xfrm>
          <a:prstGeom prst="rect">
            <a:avLst/>
          </a:prstGeom>
          <a:ln w="28575">
            <a:noFill/>
          </a:ln>
          <a:effectLst>
            <a:outerShdw blurRad="50800" dist="38100" dir="2700000" algn="tl" rotWithShape="0">
              <a:prstClr val="black">
                <a:alpha val="40000"/>
              </a:prstClr>
            </a:outerShdw>
          </a:effectLst>
        </p:spPr>
      </p:pic>
      <p:sp>
        <p:nvSpPr>
          <p:cNvPr id="18" name="正方形/長方形 17"/>
          <p:cNvSpPr/>
          <p:nvPr/>
        </p:nvSpPr>
        <p:spPr>
          <a:xfrm>
            <a:off x="4525330" y="7394421"/>
            <a:ext cx="2094969" cy="4978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   </a:t>
            </a:r>
            <a:r>
              <a:rPr lang="ja-JP" altLang="en-US" sz="900" dirty="0" smtClean="0">
                <a:solidFill>
                  <a:schemeClr val="tx1"/>
                </a:solidFill>
                <a:latin typeface="HG丸ｺﾞｼｯｸM-PRO" panose="020F0600000000000000" pitchFamily="50" charset="-128"/>
                <a:ea typeface="HG丸ｺﾞｼｯｸM-PRO" panose="020F0600000000000000" pitchFamily="50" charset="-128"/>
              </a:rPr>
              <a:t>　　　　　　</a:t>
            </a:r>
            <a:endParaRPr lang="en-US" altLang="ja-JP" sz="9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900" dirty="0" smtClean="0">
                <a:solidFill>
                  <a:schemeClr val="tx1"/>
                </a:solidFill>
                <a:latin typeface="HG丸ｺﾞｼｯｸM-PRO" panose="020F0600000000000000" pitchFamily="50" charset="-128"/>
                <a:ea typeface="HG丸ｺﾞｼｯｸM-PRO" panose="020F0600000000000000" pitchFamily="50" charset="-128"/>
              </a:rPr>
              <a:t>　　</a:t>
            </a:r>
            <a:endParaRPr lang="en-US" altLang="ja-JP" sz="900" b="1"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900" b="1" dirty="0" smtClean="0">
                <a:solidFill>
                  <a:schemeClr val="tx1"/>
                </a:solidFill>
                <a:latin typeface="HG丸ｺﾞｼｯｸM-PRO" panose="020F0600000000000000" pitchFamily="50" charset="-128"/>
                <a:ea typeface="HG丸ｺﾞｼｯｸM-PRO" panose="020F0600000000000000" pitchFamily="50" charset="-128"/>
              </a:rPr>
              <a:t>　 </a:t>
            </a:r>
            <a:r>
              <a:rPr lang="ja-JP" altLang="en-US" sz="900" b="1" dirty="0" smtClean="0">
                <a:solidFill>
                  <a:schemeClr val="tx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　　　</a:t>
            </a:r>
            <a:endParaRPr lang="en-US" altLang="ja-JP" sz="900" b="1" dirty="0" smtClean="0">
              <a:solidFill>
                <a:schemeClr val="tx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r>
              <a:rPr lang="ja-JP" altLang="en-US" sz="900" b="1" dirty="0">
                <a:solidFill>
                  <a:schemeClr val="tx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　</a:t>
            </a:r>
            <a:r>
              <a:rPr lang="ja-JP" altLang="en-US" sz="900" b="1" dirty="0" smtClean="0">
                <a:solidFill>
                  <a:schemeClr val="tx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　　</a:t>
            </a:r>
            <a:r>
              <a:rPr lang="ja-JP" altLang="en-US" sz="900" b="1" dirty="0">
                <a:solidFill>
                  <a:schemeClr val="tx1"/>
                </a:solidFill>
                <a:latin typeface="HG丸ｺﾞｼｯｸM-PRO" panose="020F0600000000000000" pitchFamily="50" charset="-128"/>
                <a:ea typeface="HG丸ｺﾞｼｯｸM-PRO" panose="020F0600000000000000" pitchFamily="50" charset="-128"/>
              </a:rPr>
              <a:t>　</a:t>
            </a:r>
            <a:r>
              <a:rPr lang="ja-JP" altLang="en-US" sz="900" b="1" dirty="0" smtClean="0">
                <a:solidFill>
                  <a:schemeClr val="tx1"/>
                </a:solidFill>
                <a:latin typeface="HG丸ｺﾞｼｯｸM-PRO" panose="020F0600000000000000" pitchFamily="50" charset="-128"/>
                <a:ea typeface="HG丸ｺﾞｼｯｸM-PRO" panose="020F0600000000000000" pitchFamily="50" charset="-128"/>
              </a:rPr>
              <a:t>　　</a:t>
            </a:r>
            <a:r>
              <a:rPr lang="ja-JP" altLang="en-US" sz="800" dirty="0" smtClean="0">
                <a:solidFill>
                  <a:schemeClr val="tx1"/>
                </a:solidFill>
                <a:latin typeface="HG丸ｺﾞｼｯｸM-PRO" panose="020F0600000000000000" pitchFamily="50" charset="-128"/>
                <a:ea typeface="HG丸ｺﾞｼｯｸM-PRO" panose="020F0600000000000000" pitchFamily="50" charset="-128"/>
              </a:rPr>
              <a:t>　</a:t>
            </a:r>
            <a:endParaRPr lang="en-US" altLang="ja-JP" sz="800"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5" name="テキスト ボックス 2"/>
          <p:cNvSpPr txBox="1">
            <a:spLocks noChangeArrowheads="1"/>
          </p:cNvSpPr>
          <p:nvPr/>
        </p:nvSpPr>
        <p:spPr bwMode="auto">
          <a:xfrm>
            <a:off x="657122" y="-54422"/>
            <a:ext cx="2307840" cy="412934"/>
          </a:xfrm>
          <a:prstGeom prst="rect">
            <a:avLst/>
          </a:prstGeom>
          <a:noFill/>
          <a:ln w="9525">
            <a:noFill/>
            <a:miter lim="800000"/>
            <a:headEnd/>
            <a:tailEnd/>
          </a:ln>
          <a:effectLst/>
        </p:spPr>
        <p:txBody>
          <a:bodyPr rot="0" vert="horz" wrap="square" lIns="91440" tIns="45720" rIns="91440" bIns="45720" anchor="t" anchorCtr="0">
            <a:spAutoFit/>
          </a:bodyPr>
          <a:lstStyle/>
          <a:p>
            <a:pPr algn="ctr">
              <a:lnSpc>
                <a:spcPts val="2500"/>
              </a:lnSpc>
              <a:spcAft>
                <a:spcPts val="0"/>
              </a:spcAft>
            </a:pPr>
            <a:r>
              <a:rPr lang="ja-JP" altLang="en-US" sz="1400" kern="100" dirty="0" smtClean="0">
                <a:ln w="6350" cap="rnd" cmpd="sng" algn="ctr">
                  <a:solidFill>
                    <a:schemeClr val="tx1"/>
                  </a:solidFill>
                  <a:prstDash val="solid"/>
                  <a:bevel/>
                </a:ln>
                <a:effectLst>
                  <a:glow rad="165100">
                    <a:schemeClr val="bg1">
                      <a:alpha val="99000"/>
                    </a:schemeClr>
                  </a:glow>
                </a:effectLst>
                <a:latin typeface="Century" panose="02040604050505020304" pitchFamily="18" charset="0"/>
                <a:ea typeface="HG丸ｺﾞｼｯｸM-PRO" panose="020F0600000000000000" pitchFamily="50" charset="-128"/>
                <a:cs typeface="Times New Roman" panose="02020603050405020304" pitchFamily="18" charset="0"/>
              </a:rPr>
              <a:t>平成</a:t>
            </a:r>
            <a:r>
              <a:rPr lang="en-US" altLang="ja-JP" sz="1400" kern="100" dirty="0" smtClean="0">
                <a:ln w="6350" cap="rnd" cmpd="sng" algn="ctr">
                  <a:solidFill>
                    <a:schemeClr val="tx1"/>
                  </a:solidFill>
                  <a:prstDash val="solid"/>
                  <a:bevel/>
                </a:ln>
                <a:effectLst>
                  <a:glow rad="165100">
                    <a:schemeClr val="bg1">
                      <a:alpha val="99000"/>
                    </a:schemeClr>
                  </a:glow>
                </a:effectLst>
                <a:latin typeface="Century" panose="02040604050505020304" pitchFamily="18" charset="0"/>
                <a:ea typeface="HG丸ｺﾞｼｯｸM-PRO" panose="020F0600000000000000" pitchFamily="50" charset="-128"/>
                <a:cs typeface="Times New Roman" panose="02020603050405020304" pitchFamily="18" charset="0"/>
              </a:rPr>
              <a:t>29</a:t>
            </a:r>
            <a:r>
              <a:rPr lang="ja-JP" altLang="en-US" sz="1400" kern="100" dirty="0" smtClean="0">
                <a:ln w="6350" cap="rnd" cmpd="sng" algn="ctr">
                  <a:solidFill>
                    <a:schemeClr val="tx1"/>
                  </a:solidFill>
                  <a:prstDash val="solid"/>
                  <a:bevel/>
                </a:ln>
                <a:effectLst>
                  <a:glow rad="165100">
                    <a:schemeClr val="bg1">
                      <a:alpha val="99000"/>
                    </a:schemeClr>
                  </a:glow>
                </a:effectLst>
                <a:latin typeface="Century" panose="02040604050505020304" pitchFamily="18" charset="0"/>
                <a:ea typeface="HG丸ｺﾞｼｯｸM-PRO" panose="020F0600000000000000" pitchFamily="50" charset="-128"/>
                <a:cs typeface="Times New Roman" panose="02020603050405020304" pitchFamily="18" charset="0"/>
              </a:rPr>
              <a:t>年度</a:t>
            </a:r>
            <a:r>
              <a:rPr lang="en-US" altLang="ja-JP" sz="1400" kern="100" dirty="0">
                <a:ln w="6350" cap="rnd" cmpd="sng" algn="ctr">
                  <a:solidFill>
                    <a:schemeClr val="tx1"/>
                  </a:solidFill>
                  <a:prstDash val="solid"/>
                  <a:bevel/>
                </a:ln>
                <a:effectLst>
                  <a:glow rad="165100">
                    <a:schemeClr val="bg1">
                      <a:alpha val="99000"/>
                    </a:schemeClr>
                  </a:glow>
                </a:effectLst>
                <a:latin typeface="Century" panose="02040604050505020304" pitchFamily="18" charset="0"/>
                <a:ea typeface="HG丸ｺﾞｼｯｸM-PRO" panose="020F0600000000000000" pitchFamily="50" charset="-128"/>
                <a:cs typeface="Times New Roman" panose="02020603050405020304" pitchFamily="18" charset="0"/>
              </a:rPr>
              <a:t>(2018</a:t>
            </a:r>
            <a:r>
              <a:rPr lang="ja-JP" altLang="en-US" sz="1400" kern="100" dirty="0" smtClean="0">
                <a:ln w="6350" cap="rnd" cmpd="sng" algn="ctr">
                  <a:solidFill>
                    <a:schemeClr val="tx1"/>
                  </a:solidFill>
                  <a:prstDash val="solid"/>
                  <a:bevel/>
                </a:ln>
                <a:effectLst>
                  <a:glow rad="165100">
                    <a:schemeClr val="bg1">
                      <a:alpha val="99000"/>
                    </a:schemeClr>
                  </a:glow>
                </a:effectLst>
                <a:latin typeface="Century" panose="02040604050505020304" pitchFamily="18" charset="0"/>
                <a:ea typeface="HG丸ｺﾞｼｯｸM-PRO" panose="020F0600000000000000" pitchFamily="50" charset="-128"/>
                <a:cs typeface="Times New Roman" panose="02020603050405020304" pitchFamily="18" charset="0"/>
              </a:rPr>
              <a:t>年度</a:t>
            </a:r>
            <a:r>
              <a:rPr lang="ja-JP" altLang="en-US" sz="1400" kern="100" dirty="0">
                <a:ln w="6350" cap="rnd" cmpd="sng" algn="ctr">
                  <a:solidFill>
                    <a:schemeClr val="tx1"/>
                  </a:solidFill>
                  <a:prstDash val="solid"/>
                  <a:bevel/>
                </a:ln>
                <a:effectLst>
                  <a:glow rad="165100">
                    <a:schemeClr val="bg1">
                      <a:alpha val="99000"/>
                    </a:schemeClr>
                  </a:glow>
                </a:effectLst>
                <a:latin typeface="Century" panose="02040604050505020304" pitchFamily="18" charset="0"/>
                <a:ea typeface="HG丸ｺﾞｼｯｸM-PRO" panose="020F0600000000000000" pitchFamily="50" charset="-128"/>
                <a:cs typeface="Times New Roman" panose="02020603050405020304" pitchFamily="18" charset="0"/>
              </a:rPr>
              <a:t>）</a:t>
            </a:r>
            <a:endParaRPr lang="ja-JP" sz="1400" kern="100" dirty="0">
              <a:ln w="6350" cap="rnd" cmpd="sng" algn="ctr">
                <a:solidFill>
                  <a:schemeClr val="tx1"/>
                </a:solidFill>
                <a:prstDash val="solid"/>
                <a:bevel/>
              </a:ln>
              <a:effectLst>
                <a:glow rad="165100">
                  <a:schemeClr val="bg1">
                    <a:alpha val="99000"/>
                  </a:schemeClr>
                </a:glow>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3" name="図 2"/>
          <p:cNvPicPr>
            <a:picLocks noChangeAspect="1"/>
          </p:cNvPicPr>
          <p:nvPr/>
        </p:nvPicPr>
        <p:blipFill>
          <a:blip r:embed="rId5"/>
          <a:stretch>
            <a:fillRect/>
          </a:stretch>
        </p:blipFill>
        <p:spPr>
          <a:xfrm>
            <a:off x="138358" y="322712"/>
            <a:ext cx="908400" cy="633767"/>
          </a:xfrm>
          <a:prstGeom prst="rect">
            <a:avLst/>
          </a:prstGeom>
          <a:effectLst>
            <a:glow rad="63500">
              <a:schemeClr val="bg1">
                <a:alpha val="99000"/>
              </a:schemeClr>
            </a:glow>
          </a:effectLst>
        </p:spPr>
      </p:pic>
      <p:pic>
        <p:nvPicPr>
          <p:cNvPr id="112" name="図 1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7122" y="119975"/>
            <a:ext cx="1882674" cy="955351"/>
          </a:xfrm>
          <a:prstGeom prst="rect">
            <a:avLst/>
          </a:prstGeom>
          <a:effectLst>
            <a:outerShdw blurRad="50800" dist="38100" dir="2700000" algn="tl" rotWithShape="0">
              <a:prstClr val="black">
                <a:alpha val="40000"/>
              </a:prstClr>
            </a:outerShdw>
          </a:effectLst>
        </p:spPr>
      </p:pic>
      <p:sp>
        <p:nvSpPr>
          <p:cNvPr id="91" name="正方形/長方形 90"/>
          <p:cNvSpPr/>
          <p:nvPr/>
        </p:nvSpPr>
        <p:spPr>
          <a:xfrm>
            <a:off x="3262631" y="4012703"/>
            <a:ext cx="3182853" cy="230832"/>
          </a:xfrm>
          <a:prstGeom prst="rect">
            <a:avLst/>
          </a:prstGeom>
        </p:spPr>
        <p:txBody>
          <a:bodyPr wrap="square">
            <a:spAutoFit/>
          </a:bodyPr>
          <a:lstStyle/>
          <a:p>
            <a:r>
              <a:rPr lang="ja-JP" altLang="en-US" sz="900" kern="100" dirty="0" smtClean="0">
                <a:effectLst/>
                <a:latin typeface="ＤＦ平成ゴシック体W5" panose="020B0509000000000000" pitchFamily="49" charset="-128"/>
                <a:ea typeface="ＤＦ平成ゴシック体W5" panose="020B0509000000000000" pitchFamily="49" charset="-128"/>
                <a:cs typeface="Times New Roman" panose="02020603050405020304" pitchFamily="18" charset="0"/>
              </a:rPr>
              <a:t>　</a:t>
            </a:r>
            <a:endParaRPr lang="en-US" altLang="ja-JP" sz="900" kern="100" dirty="0" smtClean="0">
              <a:effectLst/>
              <a:latin typeface="ＤＦ平成ゴシック体W5" panose="020B0509000000000000" pitchFamily="49" charset="-128"/>
              <a:ea typeface="ＤＦ平成ゴシック体W5" panose="02010609000101010101" pitchFamily="1" charset="-128"/>
              <a:cs typeface="Times New Roman" panose="02020603050405020304" pitchFamily="18" charset="0"/>
            </a:endParaRPr>
          </a:p>
        </p:txBody>
      </p:sp>
      <p:sp>
        <p:nvSpPr>
          <p:cNvPr id="13" name="テキスト ボックス 12"/>
          <p:cNvSpPr txBox="1"/>
          <p:nvPr/>
        </p:nvSpPr>
        <p:spPr>
          <a:xfrm>
            <a:off x="4977162" y="245695"/>
            <a:ext cx="1904901" cy="707886"/>
          </a:xfrm>
          <a:prstGeom prst="rect">
            <a:avLst/>
          </a:prstGeom>
          <a:noFill/>
        </p:spPr>
        <p:txBody>
          <a:bodyPr wrap="square" rtlCol="0">
            <a:spAutoFit/>
          </a:bodyPr>
          <a:lstStyle/>
          <a:p>
            <a:r>
              <a:rPr kumimoji="1" lang="ja-JP" altLang="en-US" sz="800" dirty="0" smtClean="0">
                <a:latin typeface="HG丸ｺﾞｼｯｸM-PRO" panose="020F0600000000000000" pitchFamily="50" charset="-128"/>
                <a:ea typeface="HG丸ｺﾞｼｯｸM-PRO" panose="020F0600000000000000" pitchFamily="50" charset="-128"/>
              </a:rPr>
              <a:t>兵庫県立農業高等学校</a:t>
            </a:r>
            <a:r>
              <a:rPr kumimoji="1" lang="en-US" altLang="ja-JP" sz="800" dirty="0" smtClean="0">
                <a:latin typeface="HG丸ｺﾞｼｯｸM-PRO" panose="020F0600000000000000" pitchFamily="50" charset="-128"/>
                <a:ea typeface="HG丸ｺﾞｼｯｸM-PRO" panose="020F0600000000000000" pitchFamily="50" charset="-128"/>
              </a:rPr>
              <a:t>(</a:t>
            </a:r>
            <a:r>
              <a:rPr kumimoji="1" lang="ja-JP" altLang="en-US" sz="800" dirty="0" smtClean="0">
                <a:latin typeface="HG丸ｺﾞｼｯｸM-PRO" panose="020F0600000000000000" pitchFamily="50" charset="-128"/>
                <a:ea typeface="HG丸ｺﾞｼｯｸM-PRO" panose="020F0600000000000000" pitchFamily="50" charset="-128"/>
              </a:rPr>
              <a:t>全日制</a:t>
            </a:r>
            <a:r>
              <a:rPr kumimoji="1" lang="en-US" altLang="ja-JP" sz="800" dirty="0" smtClean="0">
                <a:latin typeface="HG丸ｺﾞｼｯｸM-PRO" panose="020F0600000000000000" pitchFamily="50" charset="-128"/>
                <a:ea typeface="HG丸ｺﾞｼｯｸM-PRO" panose="020F0600000000000000" pitchFamily="50" charset="-128"/>
              </a:rPr>
              <a:t>)</a:t>
            </a:r>
          </a:p>
          <a:p>
            <a:r>
              <a:rPr lang="ja-JP" altLang="en-US" sz="800" dirty="0" smtClean="0">
                <a:latin typeface="HG丸ｺﾞｼｯｸM-PRO" panose="020F0600000000000000" pitchFamily="50" charset="-128"/>
                <a:ea typeface="HG丸ｺﾞｼｯｸM-PRO" panose="020F0600000000000000" pitchFamily="50" charset="-128"/>
              </a:rPr>
              <a:t>〒</a:t>
            </a:r>
            <a:r>
              <a:rPr lang="en-US" altLang="ja-JP" sz="800" dirty="0" smtClean="0">
                <a:latin typeface="HG丸ｺﾞｼｯｸM-PRO" panose="020F0600000000000000" pitchFamily="50" charset="-128"/>
                <a:ea typeface="HG丸ｺﾞｼｯｸM-PRO" panose="020F0600000000000000" pitchFamily="50" charset="-128"/>
              </a:rPr>
              <a:t>675-0101</a:t>
            </a:r>
          </a:p>
          <a:p>
            <a:r>
              <a:rPr kumimoji="1" lang="ja-JP" altLang="en-US" sz="800" dirty="0" smtClean="0">
                <a:latin typeface="HG丸ｺﾞｼｯｸM-PRO" panose="020F0600000000000000" pitchFamily="50" charset="-128"/>
                <a:ea typeface="HG丸ｺﾞｼｯｸM-PRO" panose="020F0600000000000000" pitchFamily="50" charset="-128"/>
              </a:rPr>
              <a:t>兵庫県加古川市平岡町新在家</a:t>
            </a:r>
            <a:r>
              <a:rPr kumimoji="1" lang="en-US" altLang="ja-JP" sz="800" dirty="0" smtClean="0">
                <a:latin typeface="HG丸ｺﾞｼｯｸM-PRO" panose="020F0600000000000000" pitchFamily="50" charset="-128"/>
                <a:ea typeface="HG丸ｺﾞｼｯｸM-PRO" panose="020F0600000000000000" pitchFamily="50" charset="-128"/>
              </a:rPr>
              <a:t>902-4</a:t>
            </a:r>
          </a:p>
          <a:p>
            <a:r>
              <a:rPr lang="en-US" altLang="ja-JP" sz="800" dirty="0" smtClean="0">
                <a:latin typeface="HG丸ｺﾞｼｯｸM-PRO" panose="020F0600000000000000" pitchFamily="50" charset="-128"/>
                <a:ea typeface="HG丸ｺﾞｼｯｸM-PRO" panose="020F0600000000000000" pitchFamily="50" charset="-128"/>
              </a:rPr>
              <a:t>TEL(079)424-3341</a:t>
            </a:r>
          </a:p>
          <a:p>
            <a:r>
              <a:rPr kumimoji="1" lang="en-US" altLang="ja-JP" sz="800" dirty="0" smtClean="0">
                <a:latin typeface="HG丸ｺﾞｼｯｸM-PRO" panose="020F0600000000000000" pitchFamily="50" charset="-128"/>
                <a:ea typeface="HG丸ｺﾞｼｯｸM-PRO" panose="020F0600000000000000" pitchFamily="50" charset="-128"/>
              </a:rPr>
              <a:t>FAX(079)424-2995</a:t>
            </a:r>
            <a:endParaRPr kumimoji="1" lang="ja-JP" altLang="en-US" sz="800" dirty="0">
              <a:latin typeface="HG丸ｺﾞｼｯｸM-PRO" panose="020F0600000000000000" pitchFamily="50" charset="-128"/>
              <a:ea typeface="HG丸ｺﾞｼｯｸM-PRO" panose="020F0600000000000000" pitchFamily="50" charset="-128"/>
            </a:endParaRPr>
          </a:p>
        </p:txBody>
      </p:sp>
      <p:sp>
        <p:nvSpPr>
          <p:cNvPr id="73" name="正方形/長方形 72"/>
          <p:cNvSpPr/>
          <p:nvPr/>
        </p:nvSpPr>
        <p:spPr>
          <a:xfrm>
            <a:off x="3521762" y="2506031"/>
            <a:ext cx="2868041" cy="215444"/>
          </a:xfrm>
          <a:prstGeom prst="rect">
            <a:avLst/>
          </a:prstGeom>
        </p:spPr>
        <p:txBody>
          <a:bodyPr wrap="square">
            <a:spAutoFit/>
          </a:bodyPr>
          <a:lstStyle/>
          <a:p>
            <a:pPr algn="just">
              <a:spcAft>
                <a:spcPts val="0"/>
              </a:spcAft>
            </a:pPr>
            <a:r>
              <a:rPr lang="ja-JP" altLang="en-US" sz="800" dirty="0">
                <a:ea typeface="ＤＨＰ平成ゴシックW5" panose="02010601000101010101" pitchFamily="2" charset="-128"/>
              </a:rPr>
              <a:t>　</a:t>
            </a:r>
            <a:endParaRPr lang="ja-JP" altLang="ja-JP" sz="800" kern="100" dirty="0">
              <a:effectLst/>
              <a:latin typeface="ＤＦ平成ゴシック体W5" panose="020B0509000000000000" pitchFamily="49" charset="-128"/>
              <a:ea typeface="ＤＨＰ平成ゴシックW5" panose="02010601000101010101" pitchFamily="2" charset="-128"/>
              <a:cs typeface="Times New Roman" panose="02020603050405020304" pitchFamily="18" charset="0"/>
            </a:endParaRPr>
          </a:p>
        </p:txBody>
      </p:sp>
      <p:sp>
        <p:nvSpPr>
          <p:cNvPr id="6" name="正方形/長方形 5"/>
          <p:cNvSpPr/>
          <p:nvPr/>
        </p:nvSpPr>
        <p:spPr>
          <a:xfrm>
            <a:off x="87252" y="2447524"/>
            <a:ext cx="2531135" cy="215444"/>
          </a:xfrm>
          <a:prstGeom prst="rect">
            <a:avLst/>
          </a:prstGeom>
        </p:spPr>
        <p:txBody>
          <a:bodyPr wrap="square">
            <a:spAutoFit/>
          </a:bodyPr>
          <a:lstStyle/>
          <a:p>
            <a:r>
              <a:rPr lang="ja-JP" altLang="en-US" sz="800" dirty="0"/>
              <a:t>　</a:t>
            </a:r>
            <a:endParaRPr lang="ja-JP" altLang="en-US" sz="800" dirty="0">
              <a:ea typeface="ＤＨＰ平成ゴシックW5" panose="02010601000101010101" pitchFamily="2" charset="-128"/>
            </a:endParaRPr>
          </a:p>
        </p:txBody>
      </p:sp>
      <p:sp>
        <p:nvSpPr>
          <p:cNvPr id="76" name="正方形/長方形 75"/>
          <p:cNvSpPr/>
          <p:nvPr/>
        </p:nvSpPr>
        <p:spPr>
          <a:xfrm>
            <a:off x="582901" y="4731413"/>
            <a:ext cx="2382061" cy="276217"/>
          </a:xfrm>
          <a:prstGeom prst="rect">
            <a:avLst/>
          </a:prstGeom>
        </p:spPr>
        <p:txBody>
          <a:bodyPr wrap="square">
            <a:spAutoFit/>
          </a:bodyPr>
          <a:lstStyle/>
          <a:p>
            <a:pPr algn="just">
              <a:spcAft>
                <a:spcPts val="0"/>
              </a:spcAft>
            </a:pPr>
            <a:r>
              <a:rPr lang="ja-JP" altLang="en-US" sz="900" kern="100" dirty="0" smtClean="0">
                <a:latin typeface="ＤＦ平成ゴシック体W5" panose="020B0509000000000000" pitchFamily="49" charset="-128"/>
                <a:ea typeface="ＤＦ平成ゴシック体W5" panose="020B0509000000000000" pitchFamily="49" charset="-128"/>
                <a:cs typeface="Times New Roman" panose="02020603050405020304" pitchFamily="18" charset="0"/>
              </a:rPr>
              <a:t>　</a:t>
            </a:r>
            <a:endParaRPr lang="ja-JP" altLang="ja-JP" sz="800" kern="100" dirty="0">
              <a:latin typeface="ＤＦ平成ゴシック体W5" panose="020B0509000000000000" pitchFamily="49" charset="-128"/>
              <a:ea typeface="ＤＦ平成ゴシック体W5" panose="020B0509000000000000" pitchFamily="49" charset="-128"/>
              <a:cs typeface="Times New Roman" panose="02020603050405020304" pitchFamily="18" charset="0"/>
            </a:endParaRPr>
          </a:p>
        </p:txBody>
      </p:sp>
      <p:pic>
        <p:nvPicPr>
          <p:cNvPr id="108" name="図 107"/>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l="5140" t="10767" r="2111"/>
          <a:stretch/>
        </p:blipFill>
        <p:spPr>
          <a:xfrm>
            <a:off x="213484" y="1219783"/>
            <a:ext cx="6623625" cy="4215059"/>
          </a:xfrm>
          <a:prstGeom prst="rect">
            <a:avLst/>
          </a:prstGeom>
        </p:spPr>
      </p:pic>
      <p:sp>
        <p:nvSpPr>
          <p:cNvPr id="79" name="正方形/長方形 78"/>
          <p:cNvSpPr/>
          <p:nvPr/>
        </p:nvSpPr>
        <p:spPr>
          <a:xfrm>
            <a:off x="364012" y="5158625"/>
            <a:ext cx="2172426" cy="276217"/>
          </a:xfrm>
          <a:prstGeom prst="rect">
            <a:avLst/>
          </a:prstGeom>
        </p:spPr>
        <p:txBody>
          <a:bodyPr wrap="square">
            <a:spAutoFit/>
          </a:bodyPr>
          <a:lstStyle/>
          <a:p>
            <a:r>
              <a:rPr lang="ja-JP" altLang="en-US" sz="900" dirty="0">
                <a:latin typeface="+mj-ea"/>
              </a:rPr>
              <a:t>　</a:t>
            </a:r>
            <a:endParaRPr lang="en-US" altLang="ja-JP" sz="900" dirty="0">
              <a:latin typeface="+mj-ea"/>
            </a:endParaRPr>
          </a:p>
        </p:txBody>
      </p:sp>
      <p:pic>
        <p:nvPicPr>
          <p:cNvPr id="78" name="図 77"/>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tretch>
            <a:fillRect/>
          </a:stretch>
        </p:blipFill>
        <p:spPr>
          <a:xfrm rot="21306174">
            <a:off x="5951806" y="1207352"/>
            <a:ext cx="322416" cy="326137"/>
          </a:xfrm>
          <a:prstGeom prst="rect">
            <a:avLst/>
          </a:prstGeom>
        </p:spPr>
      </p:pic>
      <p:pic>
        <p:nvPicPr>
          <p:cNvPr id="83" name="図 8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307351">
            <a:off x="4914689" y="130199"/>
            <a:ext cx="239285" cy="202576"/>
          </a:xfrm>
          <a:prstGeom prst="rect">
            <a:avLst/>
          </a:prstGeom>
        </p:spPr>
      </p:pic>
      <p:pic>
        <p:nvPicPr>
          <p:cNvPr id="119" name="図 11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307351">
            <a:off x="6586119" y="140914"/>
            <a:ext cx="212843" cy="180191"/>
          </a:xfrm>
          <a:prstGeom prst="rect">
            <a:avLst/>
          </a:prstGeom>
        </p:spPr>
      </p:pic>
      <p:pic>
        <p:nvPicPr>
          <p:cNvPr id="86" name="図 85"/>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tretch>
            <a:fillRect/>
          </a:stretch>
        </p:blipFill>
        <p:spPr>
          <a:xfrm rot="21306174">
            <a:off x="325518" y="1234913"/>
            <a:ext cx="322416" cy="326137"/>
          </a:xfrm>
          <a:prstGeom prst="rect">
            <a:avLst/>
          </a:prstGeom>
        </p:spPr>
      </p:pic>
      <p:pic>
        <p:nvPicPr>
          <p:cNvPr id="92" name="図 91"/>
          <p:cNvPicPr>
            <a:picLocks noChangeAspect="1"/>
          </p:cNvPicPr>
          <p:nvPr/>
        </p:nvPicPr>
        <p:blipFill rotWithShape="1">
          <a:blip r:embed="rId12"/>
          <a:srcRect l="4491" t="20413" r="37695" b="75402"/>
          <a:stretch/>
        </p:blipFill>
        <p:spPr>
          <a:xfrm>
            <a:off x="1468677" y="1526466"/>
            <a:ext cx="3725844" cy="115686"/>
          </a:xfrm>
          <a:prstGeom prst="rect">
            <a:avLst/>
          </a:prstGeom>
        </p:spPr>
      </p:pic>
      <p:sp>
        <p:nvSpPr>
          <p:cNvPr id="7" name="正方形/長方形 6"/>
          <p:cNvSpPr/>
          <p:nvPr/>
        </p:nvSpPr>
        <p:spPr>
          <a:xfrm>
            <a:off x="1302418" y="1214597"/>
            <a:ext cx="4031873" cy="400110"/>
          </a:xfrm>
          <a:prstGeom prst="rect">
            <a:avLst/>
          </a:prstGeom>
        </p:spPr>
        <p:txBody>
          <a:bodyPr wrap="none">
            <a:spAutoFit/>
          </a:bodyPr>
          <a:lstStyle/>
          <a:p>
            <a:pPr algn="ctr"/>
            <a:r>
              <a:rPr lang="ja-JP" altLang="en-US" sz="2000" kern="100" dirty="0" smtClean="0">
                <a:ln w="6350" cap="rnd" cmpd="sng" algn="ctr">
                  <a:solidFill>
                    <a:schemeClr val="accent6">
                      <a:lumMod val="50000"/>
                    </a:schemeClr>
                  </a:solidFill>
                  <a:prstDash val="solid"/>
                  <a:bevel/>
                </a:ln>
                <a:solidFill>
                  <a:schemeClr val="accent6">
                    <a:lumMod val="50000"/>
                  </a:schemeClr>
                </a:solidFill>
                <a:effectLst>
                  <a:glow rad="190500">
                    <a:schemeClr val="bg1"/>
                  </a:glow>
                </a:effectLst>
                <a:latin typeface="Century" panose="02040604050505020304" pitchFamily="18" charset="0"/>
                <a:ea typeface="HG丸ｺﾞｼｯｸM-PRO" panose="020F0600000000000000" pitchFamily="50" charset="-128"/>
                <a:cs typeface="Times New Roman" panose="02020603050405020304" pitchFamily="18" charset="0"/>
              </a:rPr>
              <a:t>交流しているセルビアの農業高校</a:t>
            </a:r>
            <a:endParaRPr lang="ja-JP" altLang="en-US" sz="2000" dirty="0">
              <a:ln w="6350" cap="rnd" cmpd="sng" algn="ctr">
                <a:solidFill>
                  <a:schemeClr val="accent6">
                    <a:lumMod val="50000"/>
                  </a:schemeClr>
                </a:solidFill>
                <a:prstDash val="solid"/>
                <a:bevel/>
              </a:ln>
              <a:solidFill>
                <a:schemeClr val="accent6">
                  <a:lumMod val="50000"/>
                </a:schemeClr>
              </a:solidFill>
            </a:endParaRPr>
          </a:p>
        </p:txBody>
      </p:sp>
      <p:pic>
        <p:nvPicPr>
          <p:cNvPr id="98" name="図 97"/>
          <p:cNvPicPr>
            <a:picLocks noChangeAspect="1"/>
          </p:cNvPicPr>
          <p:nvPr/>
        </p:nvPicPr>
        <p:blipFill rotWithShape="1">
          <a:blip r:embed="rId13">
            <a:extLst>
              <a:ext uri="{28A0092B-C50C-407E-A947-70E740481C1C}">
                <a14:useLocalDpi xmlns:a14="http://schemas.microsoft.com/office/drawing/2010/main" val="0"/>
              </a:ext>
            </a:extLst>
          </a:blip>
          <a:srcRect l="27844" t="1" r="64160" b="11077"/>
          <a:stretch/>
        </p:blipFill>
        <p:spPr>
          <a:xfrm>
            <a:off x="436708" y="1546656"/>
            <a:ext cx="440827" cy="269595"/>
          </a:xfrm>
          <a:prstGeom prst="rect">
            <a:avLst/>
          </a:prstGeom>
        </p:spPr>
      </p:pic>
      <p:sp>
        <p:nvSpPr>
          <p:cNvPr id="105" name="正方形/長方形 104"/>
          <p:cNvSpPr/>
          <p:nvPr/>
        </p:nvSpPr>
        <p:spPr>
          <a:xfrm>
            <a:off x="3645568" y="2867467"/>
            <a:ext cx="2553795" cy="954107"/>
          </a:xfrm>
          <a:prstGeom prst="rect">
            <a:avLst/>
          </a:prstGeom>
        </p:spPr>
        <p:txBody>
          <a:bodyPr wrap="square">
            <a:spAutoFit/>
          </a:bodyPr>
          <a:lstStyle/>
          <a:p>
            <a:endParaRPr lang="ja-JP" altLang="en-US" sz="800" dirty="0"/>
          </a:p>
          <a:p>
            <a:endParaRPr lang="ja-JP" altLang="en-US" sz="1200" dirty="0"/>
          </a:p>
          <a:p>
            <a:endParaRPr lang="ja-JP" altLang="en-US" sz="1200" dirty="0"/>
          </a:p>
          <a:p>
            <a:endParaRPr lang="ja-JP" altLang="en-US" sz="1200" dirty="0"/>
          </a:p>
          <a:p>
            <a:endParaRPr lang="ja-JP" altLang="en-US" sz="1200" dirty="0"/>
          </a:p>
        </p:txBody>
      </p:sp>
      <p:pic>
        <p:nvPicPr>
          <p:cNvPr id="115" name="図 114"/>
          <p:cNvPicPr>
            <a:picLocks noChangeAspect="1"/>
          </p:cNvPicPr>
          <p:nvPr/>
        </p:nvPicPr>
        <p:blipFill rotWithShape="1">
          <a:blip r:embed="rId14">
            <a:extLst>
              <a:ext uri="{28A0092B-C50C-407E-A947-70E740481C1C}">
                <a14:useLocalDpi xmlns:a14="http://schemas.microsoft.com/office/drawing/2010/main" val="0"/>
              </a:ext>
            </a:extLst>
          </a:blip>
          <a:srcRect t="10767"/>
          <a:stretch/>
        </p:blipFill>
        <p:spPr>
          <a:xfrm>
            <a:off x="108042" y="5267800"/>
            <a:ext cx="3613164" cy="3499910"/>
          </a:xfrm>
          <a:prstGeom prst="rect">
            <a:avLst/>
          </a:prstGeom>
        </p:spPr>
      </p:pic>
      <p:grpSp>
        <p:nvGrpSpPr>
          <p:cNvPr id="30" name="グループ化 29"/>
          <p:cNvGrpSpPr/>
          <p:nvPr/>
        </p:nvGrpSpPr>
        <p:grpSpPr>
          <a:xfrm>
            <a:off x="350646" y="1816249"/>
            <a:ext cx="2880457" cy="1939085"/>
            <a:chOff x="504970" y="2921744"/>
            <a:chExt cx="2748313" cy="1919844"/>
          </a:xfrm>
        </p:grpSpPr>
        <p:grpSp>
          <p:nvGrpSpPr>
            <p:cNvPr id="27" name="グループ化 26"/>
            <p:cNvGrpSpPr/>
            <p:nvPr/>
          </p:nvGrpSpPr>
          <p:grpSpPr>
            <a:xfrm>
              <a:off x="504970" y="3060032"/>
              <a:ext cx="2748313" cy="1781556"/>
              <a:chOff x="467188" y="3143694"/>
              <a:chExt cx="2748313" cy="1781556"/>
            </a:xfrm>
          </p:grpSpPr>
          <p:sp>
            <p:nvSpPr>
              <p:cNvPr id="116" name="正方形/長方形 115"/>
              <p:cNvSpPr/>
              <p:nvPr/>
            </p:nvSpPr>
            <p:spPr>
              <a:xfrm>
                <a:off x="525976" y="3151072"/>
                <a:ext cx="2632079" cy="578972"/>
              </a:xfrm>
              <a:prstGeom prst="rect">
                <a:avLst/>
              </a:prstGeom>
            </p:spPr>
            <p:txBody>
              <a:bodyPr wrap="square">
                <a:spAutoFit/>
              </a:bodyPr>
              <a:lstStyle/>
              <a:p>
                <a:endParaRPr lang="en-US" altLang="ja-JP" sz="800" dirty="0"/>
              </a:p>
              <a:p>
                <a:endParaRPr lang="en-US" altLang="ja-JP" sz="800" dirty="0" smtClean="0"/>
              </a:p>
              <a:p>
                <a:endParaRPr lang="en-US" altLang="ja-JP" sz="800" dirty="0"/>
              </a:p>
              <a:p>
                <a:endParaRPr lang="ja-JP" altLang="ja-JP" sz="800" dirty="0"/>
              </a:p>
            </p:txBody>
          </p:sp>
          <p:sp>
            <p:nvSpPr>
              <p:cNvPr id="135" name="角丸四角形 134"/>
              <p:cNvSpPr/>
              <p:nvPr/>
            </p:nvSpPr>
            <p:spPr>
              <a:xfrm>
                <a:off x="467188" y="3143694"/>
                <a:ext cx="2748313" cy="1781556"/>
              </a:xfrm>
              <a:prstGeom prst="roundRect">
                <a:avLst/>
              </a:prstGeom>
              <a:noFill/>
              <a:ln w="38100" cap="rnd" cmpd="dbl">
                <a:solidFill>
                  <a:schemeClr val="accent4">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7" name="正方形/長方形 136"/>
            <p:cNvSpPr/>
            <p:nvPr/>
          </p:nvSpPr>
          <p:spPr>
            <a:xfrm>
              <a:off x="842065" y="2921744"/>
              <a:ext cx="2310266" cy="457084"/>
            </a:xfrm>
            <a:prstGeom prst="rect">
              <a:avLst/>
            </a:prstGeom>
            <a:noFill/>
            <a:ln>
              <a:noFill/>
            </a:ln>
          </p:spPr>
          <p:txBody>
            <a:bodyPr wrap="square">
              <a:spAutoFit/>
            </a:bodyPr>
            <a:lstStyle/>
            <a:p>
              <a:r>
                <a:rPr lang="en-US" altLang="ja-JP" sz="1200" kern="100" dirty="0" smtClean="0">
                  <a:ln w="6350" cap="rnd" cmpd="sng" algn="ctr">
                    <a:solidFill>
                      <a:schemeClr val="accent2"/>
                    </a:solidFill>
                    <a:prstDash val="solid"/>
                    <a:bevel/>
                  </a:ln>
                  <a:solidFill>
                    <a:schemeClr val="accent2"/>
                  </a:solidFill>
                  <a:effectLst>
                    <a:glow rad="190500">
                      <a:schemeClr val="bg1"/>
                    </a:glow>
                  </a:effectLst>
                  <a:latin typeface="Comic Sans MS" panose="030F0702030302020204" pitchFamily="66" charset="0"/>
                  <a:ea typeface="HG丸ｺﾞｼｯｸM-PRO" panose="020F0600000000000000" pitchFamily="50" charset="-128"/>
                  <a:cs typeface="Times New Roman" panose="02020603050405020304" pitchFamily="18" charset="0"/>
                </a:rPr>
                <a:t>Agricultural High School in </a:t>
              </a:r>
              <a:r>
                <a:rPr lang="en-US" altLang="ja-JP" sz="1200" kern="100" dirty="0" err="1" smtClean="0">
                  <a:ln w="6350" cap="rnd" cmpd="sng" algn="ctr">
                    <a:solidFill>
                      <a:schemeClr val="accent2"/>
                    </a:solidFill>
                    <a:prstDash val="solid"/>
                    <a:bevel/>
                  </a:ln>
                  <a:solidFill>
                    <a:schemeClr val="accent2"/>
                  </a:solidFill>
                  <a:effectLst>
                    <a:glow rad="190500">
                      <a:schemeClr val="bg1"/>
                    </a:glow>
                  </a:effectLst>
                  <a:latin typeface="Comic Sans MS" panose="030F0702030302020204" pitchFamily="66" charset="0"/>
                  <a:ea typeface="HG丸ｺﾞｼｯｸM-PRO" panose="020F0600000000000000" pitchFamily="50" charset="-128"/>
                  <a:cs typeface="Times New Roman" panose="02020603050405020304" pitchFamily="18" charset="0"/>
                </a:rPr>
                <a:t>Versac</a:t>
              </a:r>
              <a:r>
                <a:rPr lang="en-US" altLang="ja-JP" sz="1200" kern="100" dirty="0" smtClean="0">
                  <a:ln w="6350" cap="rnd" cmpd="sng" algn="ctr">
                    <a:solidFill>
                      <a:schemeClr val="accent2"/>
                    </a:solidFill>
                    <a:prstDash val="solid"/>
                    <a:bevel/>
                  </a:ln>
                  <a:solidFill>
                    <a:schemeClr val="accent2"/>
                  </a:solidFill>
                  <a:effectLst>
                    <a:glow rad="190500">
                      <a:schemeClr val="bg1"/>
                    </a:glow>
                  </a:effectLst>
                  <a:latin typeface="Comic Sans MS" panose="030F0702030302020204" pitchFamily="66" charset="0"/>
                  <a:ea typeface="HG丸ｺﾞｼｯｸM-PRO" panose="020F0600000000000000" pitchFamily="50" charset="-128"/>
                  <a:cs typeface="Times New Roman" panose="02020603050405020304" pitchFamily="18" charset="0"/>
                </a:rPr>
                <a:t> (</a:t>
              </a:r>
              <a:r>
                <a:rPr lang="ja-JP" altLang="en-US" sz="1200" kern="100" dirty="0" smtClean="0">
                  <a:ln w="6350" cap="rnd" cmpd="sng" algn="ctr">
                    <a:solidFill>
                      <a:schemeClr val="accent2"/>
                    </a:solidFill>
                    <a:prstDash val="solid"/>
                    <a:bevel/>
                  </a:ln>
                  <a:solidFill>
                    <a:schemeClr val="accent2"/>
                  </a:solidFill>
                  <a:effectLst>
                    <a:glow rad="190500">
                      <a:schemeClr val="bg1"/>
                    </a:glow>
                  </a:effectLst>
                  <a:latin typeface="Comic Sans MS" panose="030F0702030302020204" pitchFamily="66" charset="0"/>
                  <a:ea typeface="HG丸ｺﾞｼｯｸM-PRO" panose="020F0600000000000000" pitchFamily="50" charset="-128"/>
                  <a:cs typeface="Times New Roman" panose="02020603050405020304" pitchFamily="18" charset="0"/>
                </a:rPr>
                <a:t>ブルシャツ農業高校）</a:t>
              </a:r>
              <a:endParaRPr lang="en-US" altLang="ja-JP" sz="1200" kern="100" dirty="0" smtClean="0">
                <a:ln w="6350" cap="rnd" cmpd="sng" algn="ctr">
                  <a:solidFill>
                    <a:schemeClr val="accent2"/>
                  </a:solidFill>
                  <a:prstDash val="solid"/>
                  <a:bevel/>
                </a:ln>
                <a:solidFill>
                  <a:schemeClr val="accent2"/>
                </a:solidFill>
                <a:effectLst>
                  <a:glow rad="190500">
                    <a:schemeClr val="bg1"/>
                  </a:glow>
                </a:effectLst>
                <a:latin typeface="Comic Sans MS" panose="030F0702030302020204" pitchFamily="66" charset="0"/>
                <a:ea typeface="HG丸ｺﾞｼｯｸM-PRO" panose="020F0600000000000000" pitchFamily="50" charset="-128"/>
                <a:cs typeface="Times New Roman" panose="02020603050405020304" pitchFamily="18" charset="0"/>
              </a:endParaRPr>
            </a:p>
          </p:txBody>
        </p:sp>
      </p:grpSp>
      <p:grpSp>
        <p:nvGrpSpPr>
          <p:cNvPr id="34" name="グループ化 33"/>
          <p:cNvGrpSpPr/>
          <p:nvPr/>
        </p:nvGrpSpPr>
        <p:grpSpPr>
          <a:xfrm>
            <a:off x="931826" y="1979519"/>
            <a:ext cx="5069313" cy="5610621"/>
            <a:chOff x="795919" y="2815751"/>
            <a:chExt cx="5480495" cy="3339775"/>
          </a:xfrm>
        </p:grpSpPr>
        <p:sp>
          <p:nvSpPr>
            <p:cNvPr id="25" name="角丸四角形 24"/>
            <p:cNvSpPr/>
            <p:nvPr/>
          </p:nvSpPr>
          <p:spPr>
            <a:xfrm>
              <a:off x="3366322" y="2815751"/>
              <a:ext cx="2866033" cy="1052957"/>
            </a:xfrm>
            <a:prstGeom prst="roundRect">
              <a:avLst/>
            </a:prstGeom>
            <a:noFill/>
            <a:ln w="38100" cap="rnd" cmpd="dbl">
              <a:solidFill>
                <a:schemeClr val="accent4">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p:cNvSpPr/>
            <p:nvPr/>
          </p:nvSpPr>
          <p:spPr>
            <a:xfrm>
              <a:off x="795919" y="2994094"/>
              <a:ext cx="2300842" cy="641224"/>
            </a:xfrm>
            <a:prstGeom prst="rect">
              <a:avLst/>
            </a:prstGeom>
            <a:ln w="12700">
              <a:noFill/>
            </a:ln>
            <a:effectLst/>
          </p:spPr>
          <p:txBody>
            <a:bodyPr wrap="square">
              <a:spAutoFit/>
            </a:bodyPr>
            <a:lstStyle/>
            <a:p>
              <a:r>
                <a:rPr lang="en-US" altLang="ja-JP" sz="800" dirty="0" smtClean="0"/>
                <a:t>1921</a:t>
              </a:r>
              <a:r>
                <a:rPr lang="ja-JP" altLang="en-US" sz="800" dirty="0" smtClean="0"/>
                <a:t>年創立の農業高校。</a:t>
              </a:r>
              <a:endParaRPr lang="en-US" altLang="ja-JP" sz="800" dirty="0" smtClean="0"/>
            </a:p>
            <a:p>
              <a:r>
                <a:rPr lang="ja-JP" altLang="en-US" sz="800" dirty="0" smtClean="0"/>
                <a:t>学科：</a:t>
              </a:r>
              <a:endParaRPr lang="en-US" altLang="ja-JP" sz="800" dirty="0" smtClean="0"/>
            </a:p>
            <a:p>
              <a:pPr marL="171450" indent="-171450">
                <a:buFontTx/>
                <a:buChar char="-"/>
              </a:pPr>
              <a:r>
                <a:rPr lang="en-US" altLang="ja-JP" sz="800" dirty="0" smtClean="0"/>
                <a:t>Agriculture(</a:t>
              </a:r>
              <a:r>
                <a:rPr lang="ja-JP" altLang="en-US" sz="800" dirty="0" smtClean="0"/>
                <a:t>農業科）</a:t>
              </a:r>
              <a:endParaRPr lang="en-US" altLang="ja-JP" sz="800" dirty="0" smtClean="0"/>
            </a:p>
            <a:p>
              <a:pPr marL="171450" indent="-171450">
                <a:buFontTx/>
                <a:buChar char="-"/>
              </a:pPr>
              <a:r>
                <a:rPr lang="en-US" altLang="ja-JP" sz="800" dirty="0" smtClean="0"/>
                <a:t>Biotechnology(</a:t>
              </a:r>
              <a:r>
                <a:rPr lang="ja-JP" altLang="en-US" sz="800" dirty="0" smtClean="0"/>
                <a:t>生物工学科）</a:t>
              </a:r>
              <a:endParaRPr lang="en-US" altLang="ja-JP" sz="800" dirty="0" smtClean="0"/>
            </a:p>
            <a:p>
              <a:pPr marL="171450" indent="-171450">
                <a:buFontTx/>
                <a:buChar char="-"/>
              </a:pPr>
              <a:r>
                <a:rPr lang="en-US" altLang="ja-JP" sz="800" dirty="0" smtClean="0"/>
                <a:t>Cook</a:t>
              </a:r>
              <a:r>
                <a:rPr lang="ja-JP" altLang="en-US" sz="800" dirty="0" smtClean="0"/>
                <a:t>　</a:t>
              </a:r>
              <a:r>
                <a:rPr lang="en-US" altLang="ja-JP" sz="800" dirty="0" smtClean="0"/>
                <a:t>(</a:t>
              </a:r>
              <a:r>
                <a:rPr lang="ja-JP" altLang="en-US" sz="800" dirty="0" smtClean="0"/>
                <a:t>食品学科）</a:t>
              </a:r>
              <a:endParaRPr lang="en-US" altLang="ja-JP" sz="800" dirty="0" smtClean="0"/>
            </a:p>
            <a:p>
              <a:pPr marL="171450" indent="-171450">
                <a:buFontTx/>
                <a:buChar char="-"/>
              </a:pPr>
              <a:r>
                <a:rPr lang="en-US" altLang="ja-JP" sz="800" dirty="0" smtClean="0"/>
                <a:t>Tourist </a:t>
              </a:r>
              <a:r>
                <a:rPr lang="ja-JP" altLang="en-US" sz="800" dirty="0" smtClean="0"/>
                <a:t>（観光学科）</a:t>
              </a:r>
              <a:endParaRPr lang="en-US" altLang="ja-JP" sz="800" dirty="0" smtClean="0"/>
            </a:p>
            <a:p>
              <a:endParaRPr lang="en-US" altLang="ja-JP" sz="800" dirty="0" smtClean="0"/>
            </a:p>
            <a:p>
              <a:endParaRPr lang="ja-JP" altLang="en-US" sz="800" dirty="0"/>
            </a:p>
          </p:txBody>
        </p:sp>
        <p:sp>
          <p:nvSpPr>
            <p:cNvPr id="179" name="正方形/長方形 178"/>
            <p:cNvSpPr/>
            <p:nvPr/>
          </p:nvSpPr>
          <p:spPr>
            <a:xfrm>
              <a:off x="3539146" y="2965985"/>
              <a:ext cx="2300842" cy="641224"/>
            </a:xfrm>
            <a:prstGeom prst="rect">
              <a:avLst/>
            </a:prstGeom>
            <a:ln w="12700">
              <a:noFill/>
            </a:ln>
            <a:effectLst/>
          </p:spPr>
          <p:txBody>
            <a:bodyPr wrap="square">
              <a:spAutoFit/>
            </a:bodyPr>
            <a:lstStyle/>
            <a:p>
              <a:r>
                <a:rPr lang="en-US" altLang="ja-JP" sz="800" dirty="0" smtClean="0"/>
                <a:t>19</a:t>
              </a:r>
              <a:r>
                <a:rPr lang="ja-JP" altLang="en-US" sz="800" dirty="0" smtClean="0"/>
                <a:t>４７年創立の農業高校</a:t>
              </a:r>
              <a:r>
                <a:rPr lang="en-US" altLang="ja-JP" sz="800" dirty="0" smtClean="0"/>
                <a:t>[</a:t>
              </a:r>
              <a:r>
                <a:rPr lang="ja-JP" altLang="en-US" sz="800" dirty="0" smtClean="0"/>
                <a:t>一部寮制）。</a:t>
              </a:r>
              <a:endParaRPr lang="en-US" altLang="ja-JP" sz="800" dirty="0" smtClean="0"/>
            </a:p>
            <a:p>
              <a:r>
                <a:rPr lang="ja-JP" altLang="en-US" sz="800" dirty="0" smtClean="0"/>
                <a:t>学科：</a:t>
              </a:r>
              <a:endParaRPr lang="en-US" altLang="ja-JP" sz="800" dirty="0" smtClean="0"/>
            </a:p>
            <a:p>
              <a:pPr marL="171450" indent="-171450">
                <a:buFontTx/>
                <a:buChar char="-"/>
              </a:pPr>
              <a:r>
                <a:rPr lang="en-US" altLang="ja-JP" sz="800" dirty="0" smtClean="0"/>
                <a:t>Agriculture(</a:t>
              </a:r>
              <a:r>
                <a:rPr lang="ja-JP" altLang="en-US" sz="800" dirty="0" smtClean="0"/>
                <a:t>農業科）</a:t>
              </a:r>
              <a:endParaRPr lang="en-US" altLang="ja-JP" sz="800" dirty="0" smtClean="0"/>
            </a:p>
            <a:p>
              <a:pPr marL="171450" indent="-171450">
                <a:buFontTx/>
                <a:buChar char="-"/>
              </a:pPr>
              <a:r>
                <a:rPr lang="en-US" altLang="ja-JP" sz="800" dirty="0" smtClean="0"/>
                <a:t>Veterinary (</a:t>
              </a:r>
              <a:r>
                <a:rPr lang="ja-JP" altLang="en-US" sz="800" dirty="0" smtClean="0"/>
                <a:t>獣医</a:t>
              </a:r>
              <a:r>
                <a:rPr lang="ja-JP" altLang="en-US" sz="800" dirty="0"/>
                <a:t>学科</a:t>
              </a:r>
              <a:r>
                <a:rPr lang="ja-JP" altLang="en-US" sz="800" dirty="0" smtClean="0"/>
                <a:t>）</a:t>
              </a:r>
              <a:endParaRPr lang="en-US" altLang="ja-JP" sz="800" dirty="0" smtClean="0"/>
            </a:p>
            <a:p>
              <a:pPr marL="171450" indent="-171450">
                <a:buFontTx/>
                <a:buChar char="-"/>
              </a:pPr>
              <a:r>
                <a:rPr lang="en-US" altLang="ja-JP" sz="800" dirty="0" smtClean="0"/>
                <a:t>Agricultural Technique</a:t>
              </a:r>
              <a:r>
                <a:rPr lang="ja-JP" altLang="en-US" sz="800" dirty="0" smtClean="0"/>
                <a:t>　</a:t>
              </a:r>
              <a:r>
                <a:rPr lang="en-US" altLang="ja-JP" sz="800" dirty="0" smtClean="0"/>
                <a:t>(</a:t>
              </a:r>
              <a:r>
                <a:rPr lang="ja-JP" altLang="en-US" sz="800" dirty="0"/>
                <a:t>農業技術</a:t>
              </a:r>
              <a:r>
                <a:rPr lang="ja-JP" altLang="en-US" sz="800" dirty="0" smtClean="0"/>
                <a:t>科）</a:t>
              </a:r>
              <a:endParaRPr lang="en-US" altLang="ja-JP" sz="800" dirty="0" smtClean="0"/>
            </a:p>
            <a:p>
              <a:pPr marL="171450" indent="-171450">
                <a:buFontTx/>
                <a:buChar char="-"/>
              </a:pPr>
              <a:r>
                <a:rPr lang="en-US" altLang="ja-JP" sz="800" dirty="0" smtClean="0"/>
                <a:t>Horticulture</a:t>
              </a:r>
              <a:r>
                <a:rPr lang="ja-JP" altLang="en-US" sz="800" dirty="0" smtClean="0"/>
                <a:t>（園芸科）</a:t>
              </a:r>
              <a:endParaRPr lang="en-US" altLang="ja-JP" sz="800" dirty="0" smtClean="0"/>
            </a:p>
            <a:p>
              <a:pPr marL="171450" indent="-171450">
                <a:buFontTx/>
                <a:buChar char="-"/>
              </a:pPr>
              <a:r>
                <a:rPr lang="en-US" altLang="ja-JP" sz="800" dirty="0" smtClean="0"/>
                <a:t>Florist-gardener(</a:t>
              </a:r>
              <a:r>
                <a:rPr lang="ja-JP" altLang="en-US" sz="800" dirty="0" smtClean="0"/>
                <a:t>花・造園科）</a:t>
              </a:r>
              <a:endParaRPr lang="en-US" altLang="ja-JP" sz="800" dirty="0" smtClean="0"/>
            </a:p>
            <a:p>
              <a:endParaRPr lang="ja-JP" altLang="en-US" sz="800" dirty="0"/>
            </a:p>
          </p:txBody>
        </p:sp>
        <p:sp>
          <p:nvSpPr>
            <p:cNvPr id="80" name="正方形/長方形 79"/>
            <p:cNvSpPr/>
            <p:nvPr/>
          </p:nvSpPr>
          <p:spPr>
            <a:xfrm>
              <a:off x="1539003" y="4190038"/>
              <a:ext cx="1677599" cy="201527"/>
            </a:xfrm>
            <a:prstGeom prst="rect">
              <a:avLst/>
            </a:prstGeom>
            <a:ln w="12700">
              <a:noFill/>
            </a:ln>
            <a:effectLst/>
          </p:spPr>
          <p:txBody>
            <a:bodyPr wrap="square">
              <a:spAutoFit/>
            </a:bodyPr>
            <a:lstStyle/>
            <a:p>
              <a:r>
                <a:rPr lang="ja-JP" altLang="en-US" sz="800" dirty="0" smtClean="0"/>
                <a:t>商業・技術科の高等学校。</a:t>
              </a:r>
              <a:endParaRPr lang="en-US" altLang="ja-JP" sz="800" dirty="0" smtClean="0"/>
            </a:p>
            <a:p>
              <a:r>
                <a:rPr lang="en-US" altLang="ja-JP" sz="800" dirty="0"/>
                <a:t>(</a:t>
              </a:r>
              <a:r>
                <a:rPr lang="ja-JP" altLang="en-US" sz="800" dirty="0"/>
                <a:t>情報</a:t>
              </a:r>
              <a:r>
                <a:rPr lang="ja-JP" altLang="en-US" sz="800" dirty="0" smtClean="0"/>
                <a:t>確認中</a:t>
              </a:r>
              <a:r>
                <a:rPr lang="ja-JP" altLang="en-US" sz="800" dirty="0"/>
                <a:t>）</a:t>
              </a:r>
              <a:endParaRPr lang="en-US" altLang="ja-JP" sz="800" dirty="0" smtClean="0"/>
            </a:p>
          </p:txBody>
        </p:sp>
        <p:sp>
          <p:nvSpPr>
            <p:cNvPr id="81" name="正方形/長方形 80"/>
            <p:cNvSpPr/>
            <p:nvPr/>
          </p:nvSpPr>
          <p:spPr>
            <a:xfrm>
              <a:off x="3535555" y="3971069"/>
              <a:ext cx="2740859" cy="421376"/>
            </a:xfrm>
            <a:prstGeom prst="rect">
              <a:avLst/>
            </a:prstGeom>
            <a:ln w="12700">
              <a:noFill/>
            </a:ln>
            <a:effectLst/>
          </p:spPr>
          <p:txBody>
            <a:bodyPr wrap="square">
              <a:spAutoFit/>
            </a:bodyPr>
            <a:lstStyle/>
            <a:p>
              <a:r>
                <a:rPr lang="ja-JP" altLang="en-US" sz="800" dirty="0" smtClean="0"/>
                <a:t>農業科、園芸科、生物工学科、造園科、食品科学科など、本校の学科と近い学習内容をしている学科があり、日本語の授業を実施している学校もあります。</a:t>
              </a:r>
              <a:endParaRPr lang="en-US" altLang="ja-JP" sz="800" dirty="0" smtClean="0"/>
            </a:p>
            <a:p>
              <a:r>
                <a:rPr lang="ja-JP" altLang="en-US" sz="800" dirty="0" smtClean="0"/>
                <a:t>現在</a:t>
              </a:r>
              <a:r>
                <a:rPr lang="ja-JP" altLang="en-US" sz="800" dirty="0"/>
                <a:t>は</a:t>
              </a:r>
              <a:r>
                <a:rPr lang="ja-JP" altLang="en-US" sz="800" dirty="0" smtClean="0"/>
                <a:t>、インターネットを使ってテレビ会議やブログを通じて情報交換をして交流を深めています。</a:t>
              </a:r>
              <a:endParaRPr lang="ja-JP" altLang="en-US" sz="800" dirty="0"/>
            </a:p>
          </p:txBody>
        </p:sp>
        <p:sp>
          <p:nvSpPr>
            <p:cNvPr id="85" name="正方形/長方形 84"/>
            <p:cNvSpPr/>
            <p:nvPr/>
          </p:nvSpPr>
          <p:spPr>
            <a:xfrm>
              <a:off x="1988144" y="5221171"/>
              <a:ext cx="1286975" cy="934355"/>
            </a:xfrm>
            <a:prstGeom prst="rect">
              <a:avLst/>
            </a:prstGeom>
            <a:ln w="12700">
              <a:noFill/>
            </a:ln>
            <a:effectLst/>
          </p:spPr>
          <p:txBody>
            <a:bodyPr wrap="square">
              <a:spAutoFit/>
            </a:bodyPr>
            <a:lstStyle/>
            <a:p>
              <a:r>
                <a:rPr lang="ja-JP" altLang="en-US" sz="800" dirty="0" smtClean="0"/>
                <a:t>セルビアは</a:t>
              </a:r>
              <a:r>
                <a:rPr lang="en-US" altLang="ja-JP" sz="800" dirty="0" smtClean="0"/>
                <a:t>2006</a:t>
              </a:r>
              <a:r>
                <a:rPr lang="ja-JP" altLang="en-US" sz="800" dirty="0" smtClean="0"/>
                <a:t>年に旧ユーゴスラビア連邦から独立した東欧の国です。</a:t>
              </a:r>
              <a:endParaRPr lang="en-US" altLang="ja-JP" sz="800" dirty="0" smtClean="0"/>
            </a:p>
            <a:p>
              <a:endParaRPr lang="en-US" altLang="ja-JP" sz="800" dirty="0"/>
            </a:p>
            <a:p>
              <a:r>
                <a:rPr lang="ja-JP" altLang="en-US" sz="800" dirty="0" smtClean="0"/>
                <a:t>東欧と西洋の交差点として豊かな自然と歴史的な街並みが共存しています。</a:t>
              </a:r>
              <a:endParaRPr lang="en-US" altLang="ja-JP" sz="800" dirty="0" smtClean="0"/>
            </a:p>
            <a:p>
              <a:endParaRPr lang="en-US" altLang="ja-JP" sz="800" dirty="0" smtClean="0"/>
            </a:p>
            <a:p>
              <a:r>
                <a:rPr lang="ja-JP" altLang="en-US" sz="800" dirty="0"/>
                <a:t>日本と</a:t>
              </a:r>
              <a:r>
                <a:rPr lang="ja-JP" altLang="en-US" sz="800" dirty="0" smtClean="0"/>
                <a:t>の時差は約</a:t>
              </a:r>
              <a:r>
                <a:rPr lang="en-US" altLang="ja-JP" sz="800" dirty="0" smtClean="0"/>
                <a:t>8</a:t>
              </a:r>
              <a:r>
                <a:rPr lang="ja-JP" altLang="en-US" sz="800" dirty="0" smtClean="0"/>
                <a:t>時間あります。</a:t>
              </a:r>
              <a:endParaRPr lang="ja-JP" altLang="en-US" sz="800" dirty="0"/>
            </a:p>
          </p:txBody>
        </p:sp>
      </p:grpSp>
      <p:grpSp>
        <p:nvGrpSpPr>
          <p:cNvPr id="35" name="グループ化 34"/>
          <p:cNvGrpSpPr/>
          <p:nvPr/>
        </p:nvGrpSpPr>
        <p:grpSpPr>
          <a:xfrm>
            <a:off x="410527" y="1794097"/>
            <a:ext cx="5549859" cy="3187883"/>
            <a:chOff x="3363944" y="1984913"/>
            <a:chExt cx="5341083" cy="2903986"/>
          </a:xfrm>
        </p:grpSpPr>
        <p:sp>
          <p:nvSpPr>
            <p:cNvPr id="107" name="正方形/長方形 106"/>
            <p:cNvSpPr/>
            <p:nvPr/>
          </p:nvSpPr>
          <p:spPr>
            <a:xfrm>
              <a:off x="3391501" y="3941748"/>
              <a:ext cx="2681061" cy="196258"/>
            </a:xfrm>
            <a:prstGeom prst="rect">
              <a:avLst/>
            </a:prstGeom>
          </p:spPr>
          <p:txBody>
            <a:bodyPr wrap="square">
              <a:spAutoFit/>
            </a:bodyPr>
            <a:lstStyle/>
            <a:p>
              <a:endParaRPr lang="en-US" altLang="ja-JP" sz="800" dirty="0" smtClean="0"/>
            </a:p>
          </p:txBody>
        </p:sp>
        <p:sp>
          <p:nvSpPr>
            <p:cNvPr id="132" name="角丸四角形 131"/>
            <p:cNvSpPr/>
            <p:nvPr/>
          </p:nvSpPr>
          <p:spPr>
            <a:xfrm>
              <a:off x="3363944" y="3936082"/>
              <a:ext cx="2737853" cy="952817"/>
            </a:xfrm>
            <a:prstGeom prst="roundRect">
              <a:avLst/>
            </a:prstGeom>
            <a:noFill/>
            <a:ln w="38100" cap="rnd" cmpd="dbl">
              <a:solidFill>
                <a:schemeClr val="accent4">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正方形/長方形 138"/>
            <p:cNvSpPr/>
            <p:nvPr/>
          </p:nvSpPr>
          <p:spPr>
            <a:xfrm>
              <a:off x="4246718" y="3836391"/>
              <a:ext cx="1825844" cy="420552"/>
            </a:xfrm>
            <a:prstGeom prst="rect">
              <a:avLst/>
            </a:prstGeom>
            <a:noFill/>
            <a:ln>
              <a:noFill/>
            </a:ln>
          </p:spPr>
          <p:txBody>
            <a:bodyPr wrap="square">
              <a:spAutoFit/>
            </a:bodyPr>
            <a:lstStyle/>
            <a:p>
              <a:r>
                <a:rPr lang="en-US" altLang="ja-JP" sz="1200" kern="100" dirty="0" err="1" smtClean="0">
                  <a:ln w="6350" cap="rnd" cmpd="sng" algn="ctr">
                    <a:solidFill>
                      <a:schemeClr val="accent2"/>
                    </a:solidFill>
                    <a:prstDash val="solid"/>
                    <a:bevel/>
                  </a:ln>
                  <a:solidFill>
                    <a:schemeClr val="accent2"/>
                  </a:solidFill>
                  <a:effectLst>
                    <a:glow rad="190500">
                      <a:schemeClr val="bg1"/>
                    </a:glow>
                  </a:effectLst>
                  <a:latin typeface="Comic Sans MS" panose="030F0702030302020204" pitchFamily="66" charset="0"/>
                  <a:ea typeface="HG丸ｺﾞｼｯｸM-PRO" panose="020F0600000000000000" pitchFamily="50" charset="-128"/>
                  <a:cs typeface="Times New Roman" panose="02020603050405020304" pitchFamily="18" charset="0"/>
                </a:rPr>
                <a:t>Pancevo</a:t>
              </a:r>
              <a:r>
                <a:rPr lang="en-US" altLang="ja-JP" sz="1200" kern="100" dirty="0" smtClean="0">
                  <a:ln w="6350" cap="rnd" cmpd="sng" algn="ctr">
                    <a:solidFill>
                      <a:schemeClr val="accent2"/>
                    </a:solidFill>
                    <a:prstDash val="solid"/>
                    <a:bevel/>
                  </a:ln>
                  <a:solidFill>
                    <a:schemeClr val="accent2"/>
                  </a:solidFill>
                  <a:effectLst>
                    <a:glow rad="190500">
                      <a:schemeClr val="bg1"/>
                    </a:glow>
                  </a:effectLst>
                  <a:latin typeface="Comic Sans MS" panose="030F0702030302020204" pitchFamily="66" charset="0"/>
                  <a:ea typeface="HG丸ｺﾞｼｯｸM-PRO" panose="020F0600000000000000" pitchFamily="50" charset="-128"/>
                  <a:cs typeface="Times New Roman" panose="02020603050405020304" pitchFamily="18" charset="0"/>
                </a:rPr>
                <a:t> High School </a:t>
              </a:r>
            </a:p>
            <a:p>
              <a:r>
                <a:rPr lang="en-US" altLang="ja-JP" sz="1200" kern="100" dirty="0" smtClean="0">
                  <a:ln w="6350" cap="rnd" cmpd="sng" algn="ctr">
                    <a:solidFill>
                      <a:schemeClr val="accent2"/>
                    </a:solidFill>
                    <a:prstDash val="solid"/>
                    <a:bevel/>
                  </a:ln>
                  <a:solidFill>
                    <a:schemeClr val="accent2"/>
                  </a:solidFill>
                  <a:effectLst>
                    <a:glow rad="190500">
                      <a:schemeClr val="bg1"/>
                    </a:glow>
                  </a:effectLst>
                  <a:latin typeface="Century" panose="02040604050505020304" pitchFamily="18" charset="0"/>
                  <a:ea typeface="HG丸ｺﾞｼｯｸM-PRO" panose="020F0600000000000000" pitchFamily="50" charset="-128"/>
                  <a:cs typeface="Times New Roman" panose="02020603050405020304" pitchFamily="18" charset="0"/>
                </a:rPr>
                <a:t>(</a:t>
              </a:r>
              <a:r>
                <a:rPr lang="ja-JP" altLang="en-US" sz="1200" kern="100" dirty="0" smtClean="0">
                  <a:ln w="6350" cap="rnd" cmpd="sng" algn="ctr">
                    <a:solidFill>
                      <a:schemeClr val="accent2"/>
                    </a:solidFill>
                    <a:prstDash val="solid"/>
                    <a:bevel/>
                  </a:ln>
                  <a:solidFill>
                    <a:schemeClr val="accent2"/>
                  </a:solidFill>
                  <a:effectLst>
                    <a:glow rad="190500">
                      <a:schemeClr val="bg1"/>
                    </a:glow>
                  </a:effectLst>
                  <a:latin typeface="Century" panose="02040604050505020304" pitchFamily="18" charset="0"/>
                  <a:ea typeface="HG丸ｺﾞｼｯｸM-PRO" panose="020F0600000000000000" pitchFamily="50" charset="-128"/>
                  <a:cs typeface="Times New Roman" panose="02020603050405020304" pitchFamily="18" charset="0"/>
                </a:rPr>
                <a:t>パンチェボ高校）</a:t>
              </a:r>
              <a:endParaRPr lang="en-US" altLang="ja-JP" sz="1200" kern="100" dirty="0" smtClean="0">
                <a:ln w="6350" cap="rnd" cmpd="sng" algn="ctr">
                  <a:solidFill>
                    <a:schemeClr val="accent2"/>
                  </a:solidFill>
                  <a:prstDash val="solid"/>
                  <a:bevel/>
                </a:ln>
                <a:solidFill>
                  <a:schemeClr val="accent2"/>
                </a:solidFill>
                <a:effectLst>
                  <a:glow rad="190500">
                    <a:schemeClr val="bg1"/>
                  </a:glow>
                </a:effectLst>
                <a:latin typeface="Century" panose="02040604050505020304" pitchFamily="18" charset="0"/>
                <a:ea typeface="HG丸ｺﾞｼｯｸM-PRO" panose="020F0600000000000000" pitchFamily="50" charset="-128"/>
                <a:cs typeface="Times New Roman" panose="02020603050405020304" pitchFamily="18" charset="0"/>
              </a:endParaRPr>
            </a:p>
          </p:txBody>
        </p:sp>
        <p:sp>
          <p:nvSpPr>
            <p:cNvPr id="125" name="正方形/長方形 124"/>
            <p:cNvSpPr/>
            <p:nvPr/>
          </p:nvSpPr>
          <p:spPr>
            <a:xfrm>
              <a:off x="6267573" y="1984913"/>
              <a:ext cx="2437454" cy="420551"/>
            </a:xfrm>
            <a:prstGeom prst="rect">
              <a:avLst/>
            </a:prstGeom>
            <a:noFill/>
            <a:ln>
              <a:noFill/>
            </a:ln>
          </p:spPr>
          <p:txBody>
            <a:bodyPr wrap="square">
              <a:spAutoFit/>
            </a:bodyPr>
            <a:lstStyle/>
            <a:p>
              <a:r>
                <a:rPr lang="en-US" altLang="ja-JP" sz="1200" kern="100" dirty="0" err="1" smtClean="0">
                  <a:ln w="6350" cap="rnd" cmpd="sng" algn="ctr">
                    <a:solidFill>
                      <a:schemeClr val="accent2"/>
                    </a:solidFill>
                    <a:prstDash val="solid"/>
                    <a:bevel/>
                  </a:ln>
                  <a:solidFill>
                    <a:schemeClr val="accent2"/>
                  </a:solidFill>
                  <a:effectLst>
                    <a:glow rad="190500">
                      <a:schemeClr val="bg1"/>
                    </a:glow>
                  </a:effectLst>
                  <a:latin typeface="Comic Sans MS" panose="030F0702030302020204" pitchFamily="66" charset="0"/>
                  <a:ea typeface="HG丸ｺﾞｼｯｸM-PRO" panose="020F0600000000000000" pitchFamily="50" charset="-128"/>
                  <a:cs typeface="Times New Roman" panose="02020603050405020304" pitchFamily="18" charset="0"/>
                </a:rPr>
                <a:t>Futog</a:t>
              </a:r>
              <a:r>
                <a:rPr lang="en-US" altLang="ja-JP" sz="1200" kern="100" dirty="0" smtClean="0">
                  <a:ln w="6350" cap="rnd" cmpd="sng" algn="ctr">
                    <a:solidFill>
                      <a:schemeClr val="accent2"/>
                    </a:solidFill>
                    <a:prstDash val="solid"/>
                    <a:bevel/>
                  </a:ln>
                  <a:solidFill>
                    <a:schemeClr val="accent2"/>
                  </a:solidFill>
                  <a:effectLst>
                    <a:glow rad="190500">
                      <a:schemeClr val="bg1"/>
                    </a:glow>
                  </a:effectLst>
                  <a:latin typeface="Comic Sans MS" panose="030F0702030302020204" pitchFamily="66" charset="0"/>
                  <a:ea typeface="HG丸ｺﾞｼｯｸM-PRO" panose="020F0600000000000000" pitchFamily="50" charset="-128"/>
                  <a:cs typeface="Times New Roman" panose="02020603050405020304" pitchFamily="18" charset="0"/>
                </a:rPr>
                <a:t> Agricultural High School (</a:t>
              </a:r>
              <a:r>
                <a:rPr lang="ja-JP" altLang="en-US" sz="1200" kern="100" dirty="0" smtClean="0">
                  <a:ln w="6350" cap="rnd" cmpd="sng" algn="ctr">
                    <a:solidFill>
                      <a:schemeClr val="accent2"/>
                    </a:solidFill>
                    <a:prstDash val="solid"/>
                    <a:bevel/>
                  </a:ln>
                  <a:solidFill>
                    <a:schemeClr val="accent2"/>
                  </a:solidFill>
                  <a:effectLst>
                    <a:glow rad="190500">
                      <a:schemeClr val="bg1"/>
                    </a:glow>
                  </a:effectLst>
                  <a:latin typeface="Comic Sans MS" panose="030F0702030302020204" pitchFamily="66" charset="0"/>
                  <a:ea typeface="HG丸ｺﾞｼｯｸM-PRO" panose="020F0600000000000000" pitchFamily="50" charset="-128"/>
                  <a:cs typeface="Times New Roman" panose="02020603050405020304" pitchFamily="18" charset="0"/>
                </a:rPr>
                <a:t>フトグ農業高校）</a:t>
              </a:r>
              <a:endParaRPr lang="en-US" altLang="ja-JP" sz="1200" kern="100" dirty="0" smtClean="0">
                <a:ln w="6350" cap="rnd" cmpd="sng" algn="ctr">
                  <a:solidFill>
                    <a:schemeClr val="accent2"/>
                  </a:solidFill>
                  <a:prstDash val="solid"/>
                  <a:bevel/>
                </a:ln>
                <a:solidFill>
                  <a:schemeClr val="accent2"/>
                </a:solidFill>
                <a:effectLst>
                  <a:glow rad="190500">
                    <a:schemeClr val="bg1"/>
                  </a:glow>
                </a:effectLst>
                <a:latin typeface="Century" panose="02040604050505020304" pitchFamily="18" charset="0"/>
                <a:ea typeface="HG丸ｺﾞｼｯｸM-PRO" panose="020F0600000000000000" pitchFamily="50" charset="-128"/>
                <a:cs typeface="Times New Roman" panose="02020603050405020304" pitchFamily="18" charset="0"/>
              </a:endParaRPr>
            </a:p>
          </p:txBody>
        </p:sp>
      </p:grpSp>
      <p:pic>
        <p:nvPicPr>
          <p:cNvPr id="41" name="図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82677">
            <a:off x="6151225" y="4537787"/>
            <a:ext cx="272659" cy="272659"/>
          </a:xfrm>
          <a:prstGeom prst="rect">
            <a:avLst/>
          </a:prstGeom>
          <a:ln w="28575">
            <a:noFill/>
          </a:ln>
          <a:effectLst>
            <a:outerShdw blurRad="50800" dist="38100" dir="2700000" algn="tl" rotWithShape="0">
              <a:prstClr val="black">
                <a:alpha val="40000"/>
              </a:prstClr>
            </a:outerShdw>
          </a:effectLst>
        </p:spPr>
      </p:pic>
      <p:pic>
        <p:nvPicPr>
          <p:cNvPr id="142" name="図 1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607133">
            <a:off x="3083532" y="3537453"/>
            <a:ext cx="295142" cy="328849"/>
          </a:xfrm>
          <a:prstGeom prst="rect">
            <a:avLst/>
          </a:prstGeom>
        </p:spPr>
      </p:pic>
      <p:pic>
        <p:nvPicPr>
          <p:cNvPr id="155" name="図 15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302787">
            <a:off x="3183643" y="1665002"/>
            <a:ext cx="286615" cy="302496"/>
          </a:xfrm>
          <a:prstGeom prst="rect">
            <a:avLst/>
          </a:prstGeom>
        </p:spPr>
      </p:pic>
      <p:pic>
        <p:nvPicPr>
          <p:cNvPr id="163" name="図 162"/>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tretch>
            <a:fillRect/>
          </a:stretch>
        </p:blipFill>
        <p:spPr>
          <a:xfrm rot="21306174">
            <a:off x="638036" y="2709408"/>
            <a:ext cx="153645" cy="154258"/>
          </a:xfrm>
          <a:prstGeom prst="rect">
            <a:avLst/>
          </a:prstGeom>
        </p:spPr>
      </p:pic>
      <p:pic>
        <p:nvPicPr>
          <p:cNvPr id="171" name="図 17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85470">
            <a:off x="5844480" y="1531523"/>
            <a:ext cx="422527" cy="303163"/>
          </a:xfrm>
          <a:prstGeom prst="rect">
            <a:avLst/>
          </a:prstGeom>
        </p:spPr>
      </p:pic>
      <p:pic>
        <p:nvPicPr>
          <p:cNvPr id="172" name="図 17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97411" y="1508343"/>
            <a:ext cx="306868" cy="267617"/>
          </a:xfrm>
          <a:prstGeom prst="rect">
            <a:avLst/>
          </a:prstGeom>
        </p:spPr>
      </p:pic>
      <p:pic>
        <p:nvPicPr>
          <p:cNvPr id="99" name="図 98"/>
          <p:cNvPicPr>
            <a:picLocks noChangeAspect="1"/>
          </p:cNvPicPr>
          <p:nvPr/>
        </p:nvPicPr>
        <p:blipFill rotWithShape="1">
          <a:blip r:embed="rId13">
            <a:extLst>
              <a:ext uri="{28A0092B-C50C-407E-A947-70E740481C1C}">
                <a14:useLocalDpi xmlns:a14="http://schemas.microsoft.com/office/drawing/2010/main" val="0"/>
              </a:ext>
            </a:extLst>
          </a:blip>
          <a:srcRect l="35839" t="-3761" r="53821" b="6009"/>
          <a:stretch/>
        </p:blipFill>
        <p:spPr>
          <a:xfrm>
            <a:off x="5192828" y="4576313"/>
            <a:ext cx="655997" cy="341058"/>
          </a:xfrm>
          <a:prstGeom prst="rect">
            <a:avLst/>
          </a:prstGeom>
        </p:spPr>
      </p:pic>
      <p:pic>
        <p:nvPicPr>
          <p:cNvPr id="154" name="Picture 11" descr="poljoprivredna-skola-vrsac-150x150.jpg"/>
          <p:cNvPicPr>
            <a:picLocks noChangeAspect="1"/>
          </p:cNvPicPr>
          <p:nvPr/>
        </p:nvPicPr>
        <p:blipFill>
          <a:blip r:embed="rId20" cstate="print"/>
          <a:stretch>
            <a:fillRect/>
          </a:stretch>
        </p:blipFill>
        <p:spPr>
          <a:xfrm>
            <a:off x="379789" y="2303197"/>
            <a:ext cx="511461" cy="51146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136" name="テキスト ボックス 2"/>
          <p:cNvSpPr txBox="1">
            <a:spLocks noChangeArrowheads="1"/>
          </p:cNvSpPr>
          <p:nvPr/>
        </p:nvSpPr>
        <p:spPr bwMode="auto">
          <a:xfrm>
            <a:off x="703950" y="430403"/>
            <a:ext cx="4448168" cy="1054135"/>
          </a:xfrm>
          <a:prstGeom prst="rect">
            <a:avLst/>
          </a:prstGeom>
          <a:noFill/>
          <a:ln w="9525">
            <a:noFill/>
            <a:miter lim="800000"/>
            <a:headEnd/>
            <a:tailEnd/>
          </a:ln>
          <a:effectLst>
            <a:glow rad="177800">
              <a:schemeClr val="bg1"/>
            </a:glow>
          </a:effectLst>
        </p:spPr>
        <p:txBody>
          <a:bodyPr rot="0" vert="horz" wrap="square" lIns="91440" tIns="45720" rIns="91440" bIns="45720" anchor="t" anchorCtr="0">
            <a:spAutoFit/>
          </a:bodyPr>
          <a:lstStyle/>
          <a:p>
            <a:pPr algn="ctr">
              <a:lnSpc>
                <a:spcPts val="2500"/>
              </a:lnSpc>
              <a:spcAft>
                <a:spcPts val="0"/>
              </a:spcAft>
            </a:pPr>
            <a:r>
              <a:rPr lang="ja-JP" altLang="en-US" sz="4000" kern="100" dirty="0" smtClean="0">
                <a:ln w="6350" cap="rnd" cmpd="sng" algn="ctr">
                  <a:solidFill>
                    <a:srgbClr val="000000"/>
                  </a:solidFill>
                  <a:prstDash val="solid"/>
                  <a:bevel/>
                </a:ln>
                <a:solidFill>
                  <a:srgbClr val="0070C0"/>
                </a:solidFill>
                <a:effectLst>
                  <a:glow rad="190500">
                    <a:schemeClr val="bg1"/>
                  </a:glow>
                </a:effectLst>
                <a:latin typeface="Century" panose="02040604050505020304" pitchFamily="18" charset="0"/>
                <a:ea typeface="HG丸ｺﾞｼｯｸM-PRO" panose="020F0600000000000000" pitchFamily="50" charset="-128"/>
                <a:cs typeface="Times New Roman" panose="02020603050405020304" pitchFamily="18" charset="0"/>
              </a:rPr>
              <a:t>セルビア</a:t>
            </a:r>
            <a:r>
              <a:rPr lang="en-US" altLang="ja-JP" sz="4000" kern="100" dirty="0" smtClean="0">
                <a:ln w="6350" cap="rnd" cmpd="sng" algn="ctr">
                  <a:solidFill>
                    <a:srgbClr val="000000"/>
                  </a:solidFill>
                  <a:prstDash val="solid"/>
                  <a:bevel/>
                </a:ln>
                <a:effectLst>
                  <a:glow rad="190500">
                    <a:schemeClr val="bg1"/>
                  </a:glow>
                </a:effectLst>
                <a:latin typeface="Century" panose="02040604050505020304" pitchFamily="18" charset="0"/>
                <a:ea typeface="HG丸ｺﾞｼｯｸM-PRO" panose="020F0600000000000000" pitchFamily="50" charset="-128"/>
                <a:cs typeface="Times New Roman" panose="02020603050405020304" pitchFamily="18" charset="0"/>
              </a:rPr>
              <a:t>SEED </a:t>
            </a:r>
            <a:r>
              <a:rPr lang="en-US" altLang="ja-JP" sz="4000" kern="100" dirty="0" smtClean="0">
                <a:ln w="6350" cap="rnd" cmpd="sng" algn="ctr">
                  <a:solidFill>
                    <a:srgbClr val="000000"/>
                  </a:solidFill>
                  <a:prstDash val="solid"/>
                  <a:bevel/>
                </a:ln>
                <a:solidFill>
                  <a:srgbClr val="FF0000"/>
                </a:solidFill>
                <a:effectLst>
                  <a:glow rad="190500">
                    <a:schemeClr val="bg1"/>
                  </a:glow>
                </a:effectLst>
                <a:latin typeface="Century" panose="02040604050505020304" pitchFamily="18" charset="0"/>
                <a:ea typeface="HG丸ｺﾞｼｯｸM-PRO" panose="020F0600000000000000" pitchFamily="50" charset="-128"/>
                <a:cs typeface="Times New Roman" panose="02020603050405020304" pitchFamily="18" charset="0"/>
              </a:rPr>
              <a:t>PROJECT</a:t>
            </a:r>
          </a:p>
          <a:p>
            <a:pPr algn="ctr">
              <a:lnSpc>
                <a:spcPts val="2500"/>
              </a:lnSpc>
              <a:spcAft>
                <a:spcPts val="0"/>
              </a:spcAft>
            </a:pPr>
            <a:endParaRPr lang="ja-JP" kern="100" dirty="0">
              <a:ln w="6350" cap="rnd" cmpd="sng" algn="ctr">
                <a:solidFill>
                  <a:srgbClr val="FF0000">
                    <a:alpha val="99000"/>
                  </a:srgbClr>
                </a:solidFill>
                <a:prstDash val="solid"/>
                <a:bevel/>
              </a:ln>
              <a:solidFill>
                <a:srgbClr val="FF0000"/>
              </a:solidFill>
              <a:effectLst>
                <a:glow rad="190500">
                  <a:schemeClr val="bg1"/>
                </a:glow>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3" name="図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62776" y="1297525"/>
            <a:ext cx="476250" cy="342900"/>
          </a:xfrm>
          <a:prstGeom prst="rect">
            <a:avLst/>
          </a:prstGeom>
        </p:spPr>
      </p:pic>
      <p:pic>
        <p:nvPicPr>
          <p:cNvPr id="39" name="図 3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329925" y="1288507"/>
            <a:ext cx="447675" cy="314325"/>
          </a:xfrm>
          <a:prstGeom prst="rect">
            <a:avLst/>
          </a:prstGeom>
        </p:spPr>
      </p:pic>
      <p:pic>
        <p:nvPicPr>
          <p:cNvPr id="140" name="図 139"/>
          <p:cNvPicPr>
            <a:picLocks noChangeAspect="1"/>
          </p:cNvPicPr>
          <p:nvPr/>
        </p:nvPicPr>
        <p:blipFill rotWithShape="1">
          <a:blip r:embed="rId12"/>
          <a:srcRect l="4491" t="20413" r="37695" b="75402"/>
          <a:stretch/>
        </p:blipFill>
        <p:spPr>
          <a:xfrm>
            <a:off x="451512" y="5851537"/>
            <a:ext cx="2644838" cy="82121"/>
          </a:xfrm>
          <a:prstGeom prst="rect">
            <a:avLst/>
          </a:prstGeom>
        </p:spPr>
      </p:pic>
      <p:sp>
        <p:nvSpPr>
          <p:cNvPr id="141" name="正方形/長方形 140"/>
          <p:cNvSpPr/>
          <p:nvPr/>
        </p:nvSpPr>
        <p:spPr>
          <a:xfrm>
            <a:off x="1007238" y="5434842"/>
            <a:ext cx="1995867" cy="400110"/>
          </a:xfrm>
          <a:prstGeom prst="rect">
            <a:avLst/>
          </a:prstGeom>
        </p:spPr>
        <p:txBody>
          <a:bodyPr wrap="none">
            <a:spAutoFit/>
          </a:bodyPr>
          <a:lstStyle/>
          <a:p>
            <a:pPr algn="ctr"/>
            <a:r>
              <a:rPr lang="en-US" altLang="ja-JP" sz="2000" dirty="0" smtClean="0">
                <a:ln w="6350" cap="rnd" cmpd="sng" algn="ctr">
                  <a:solidFill>
                    <a:schemeClr val="accent6">
                      <a:lumMod val="50000"/>
                    </a:schemeClr>
                  </a:solidFill>
                  <a:prstDash val="solid"/>
                  <a:bevel/>
                </a:ln>
                <a:solidFill>
                  <a:schemeClr val="accent6">
                    <a:lumMod val="50000"/>
                  </a:schemeClr>
                </a:solidFill>
              </a:rPr>
              <a:t>Where is Serbia ?</a:t>
            </a:r>
            <a:endParaRPr lang="ja-JP" altLang="en-US" sz="2000" dirty="0">
              <a:ln w="6350" cap="rnd" cmpd="sng" algn="ctr">
                <a:solidFill>
                  <a:schemeClr val="accent6">
                    <a:lumMod val="50000"/>
                  </a:schemeClr>
                </a:solidFill>
                <a:prstDash val="solid"/>
                <a:bevel/>
              </a:ln>
              <a:solidFill>
                <a:schemeClr val="accent6">
                  <a:lumMod val="50000"/>
                </a:schemeClr>
              </a:solidFill>
            </a:endParaRPr>
          </a:p>
        </p:txBody>
      </p:sp>
      <p:pic>
        <p:nvPicPr>
          <p:cNvPr id="149" name="図 14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3607" y="5459868"/>
            <a:ext cx="476250" cy="342900"/>
          </a:xfrm>
          <a:prstGeom prst="rect">
            <a:avLst/>
          </a:prstGeom>
        </p:spPr>
      </p:pic>
      <p:pic>
        <p:nvPicPr>
          <p:cNvPr id="157" name="図 156"/>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rot="187613">
            <a:off x="627244" y="2240762"/>
            <a:ext cx="118146" cy="114231"/>
          </a:xfrm>
          <a:prstGeom prst="rect">
            <a:avLst/>
          </a:prstGeom>
        </p:spPr>
      </p:pic>
      <p:pic>
        <p:nvPicPr>
          <p:cNvPr id="167" name="Picture 6" descr="487690_354873484618203_621547811_n.jpg"/>
          <p:cNvPicPr>
            <a:picLocks noChangeAspect="1"/>
          </p:cNvPicPr>
          <p:nvPr/>
        </p:nvPicPr>
        <p:blipFill>
          <a:blip r:embed="rId24" cstate="print"/>
          <a:stretch>
            <a:fillRect/>
          </a:stretch>
        </p:blipFill>
        <p:spPr>
          <a:xfrm rot="640476">
            <a:off x="2490163" y="2397844"/>
            <a:ext cx="644671" cy="449596"/>
          </a:xfrm>
          <a:prstGeom prst="rect">
            <a:avLst/>
          </a:prstGeom>
          <a:ln>
            <a:solidFill>
              <a:schemeClr val="bg1"/>
            </a:solidFill>
          </a:ln>
        </p:spPr>
      </p:pic>
      <p:pic>
        <p:nvPicPr>
          <p:cNvPr id="173" name="Picture 5" descr="1782096_493904537381763_1194235355_n.jpg"/>
          <p:cNvPicPr>
            <a:picLocks noChangeAspect="1"/>
          </p:cNvPicPr>
          <p:nvPr/>
        </p:nvPicPr>
        <p:blipFill>
          <a:blip r:embed="rId25" cstate="print"/>
          <a:stretch>
            <a:fillRect/>
          </a:stretch>
        </p:blipFill>
        <p:spPr>
          <a:xfrm rot="20868426">
            <a:off x="514117" y="3178574"/>
            <a:ext cx="781737" cy="586303"/>
          </a:xfrm>
          <a:prstGeom prst="rect">
            <a:avLst/>
          </a:prstGeom>
          <a:ln>
            <a:solidFill>
              <a:schemeClr val="bg1"/>
            </a:solidFill>
          </a:ln>
        </p:spPr>
      </p:pic>
      <p:pic>
        <p:nvPicPr>
          <p:cNvPr id="174" name="図 173"/>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rot="21306174">
            <a:off x="761005" y="3122381"/>
            <a:ext cx="186414" cy="179112"/>
          </a:xfrm>
          <a:prstGeom prst="rect">
            <a:avLst/>
          </a:prstGeom>
        </p:spPr>
      </p:pic>
      <p:pic>
        <p:nvPicPr>
          <p:cNvPr id="175" name="Picture 6" descr="1382354_435459343226283_514241483_n.jpg"/>
          <p:cNvPicPr>
            <a:picLocks noChangeAspect="1"/>
          </p:cNvPicPr>
          <p:nvPr/>
        </p:nvPicPr>
        <p:blipFill>
          <a:blip r:embed="rId27" cstate="print"/>
          <a:stretch>
            <a:fillRect/>
          </a:stretch>
        </p:blipFill>
        <p:spPr>
          <a:xfrm rot="21260995">
            <a:off x="1442957" y="3114551"/>
            <a:ext cx="769517" cy="577137"/>
          </a:xfrm>
          <a:prstGeom prst="rect">
            <a:avLst/>
          </a:prstGeom>
          <a:ln>
            <a:solidFill>
              <a:schemeClr val="bg1"/>
            </a:solidFill>
          </a:ln>
        </p:spPr>
      </p:pic>
      <p:pic>
        <p:nvPicPr>
          <p:cNvPr id="176" name="図 175"/>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rot="187613">
            <a:off x="1737554" y="3082657"/>
            <a:ext cx="172645" cy="166924"/>
          </a:xfrm>
          <a:prstGeom prst="rect">
            <a:avLst/>
          </a:prstGeom>
        </p:spPr>
      </p:pic>
      <p:pic>
        <p:nvPicPr>
          <p:cNvPr id="177" name="Content Placeholder 13" descr="1385601_595036660601883_7907554364244081736_n.jpg"/>
          <p:cNvPicPr>
            <a:picLocks noChangeAspect="1"/>
          </p:cNvPicPr>
          <p:nvPr/>
        </p:nvPicPr>
        <p:blipFill>
          <a:blip r:embed="rId28" cstate="print"/>
          <a:stretch>
            <a:fillRect/>
          </a:stretch>
        </p:blipFill>
        <p:spPr>
          <a:xfrm>
            <a:off x="2333648" y="3114751"/>
            <a:ext cx="773646" cy="435176"/>
          </a:xfrm>
          <a:prstGeom prst="rect">
            <a:avLst/>
          </a:prstGeom>
          <a:ln>
            <a:solidFill>
              <a:schemeClr val="bg1"/>
            </a:solidFill>
          </a:ln>
        </p:spPr>
      </p:pic>
      <p:pic>
        <p:nvPicPr>
          <p:cNvPr id="82" name="図 8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307351">
            <a:off x="2793035" y="2342424"/>
            <a:ext cx="192811" cy="163232"/>
          </a:xfrm>
          <a:prstGeom prst="rect">
            <a:avLst/>
          </a:prstGeom>
        </p:spPr>
      </p:pic>
      <p:pic>
        <p:nvPicPr>
          <p:cNvPr id="150" name="図 149"/>
          <p:cNvPicPr>
            <a:picLocks noChangeAspect="1"/>
          </p:cNvPicPr>
          <p:nvPr/>
        </p:nvPicPr>
        <p:blipFill>
          <a:blip r:embed="rId11"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307351">
            <a:off x="2690321" y="3022878"/>
            <a:ext cx="213954" cy="167557"/>
          </a:xfrm>
          <a:prstGeom prst="rect">
            <a:avLst/>
          </a:prstGeom>
        </p:spPr>
      </p:pic>
      <p:pic>
        <p:nvPicPr>
          <p:cNvPr id="1029" name="Picture 5"/>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480865">
            <a:off x="5495429" y="2095770"/>
            <a:ext cx="564341" cy="45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図 68"/>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rot="187613">
            <a:off x="5785695" y="2010718"/>
            <a:ext cx="210061" cy="203100"/>
          </a:xfrm>
          <a:prstGeom prst="rect">
            <a:avLst/>
          </a:prstGeom>
        </p:spPr>
      </p:pic>
      <p:pic>
        <p:nvPicPr>
          <p:cNvPr id="1030" name="Picture 6"/>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507335" y="3242679"/>
            <a:ext cx="688061" cy="45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図 71"/>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rot="21306174">
            <a:off x="3691501" y="3145597"/>
            <a:ext cx="186414" cy="179112"/>
          </a:xfrm>
          <a:prstGeom prst="rect">
            <a:avLst/>
          </a:prstGeom>
        </p:spPr>
      </p:pic>
      <p:pic>
        <p:nvPicPr>
          <p:cNvPr id="1032" name="Picture 8" descr="F:\Futog Ag High School\フトグ高校の様子\dscn7323_small.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208637">
            <a:off x="5102253" y="3106656"/>
            <a:ext cx="746205" cy="559654"/>
          </a:xfrm>
          <a:prstGeom prst="rect">
            <a:avLst/>
          </a:prstGeom>
          <a:noFill/>
          <a:extLst>
            <a:ext uri="{909E8E84-426E-40DD-AFC4-6F175D3DCCD1}">
              <a14:hiddenFill xmlns:a14="http://schemas.microsoft.com/office/drawing/2010/main">
                <a:solidFill>
                  <a:srgbClr val="FFFFFF"/>
                </a:solidFill>
              </a14:hiddenFill>
            </a:ext>
          </a:extLst>
        </p:spPr>
      </p:pic>
      <p:pic>
        <p:nvPicPr>
          <p:cNvPr id="74" name="図 7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307351">
            <a:off x="5433596" y="3045683"/>
            <a:ext cx="192811" cy="163232"/>
          </a:xfrm>
          <a:prstGeom prst="rect">
            <a:avLst/>
          </a:prstGeom>
        </p:spPr>
      </p:pic>
      <p:pic>
        <p:nvPicPr>
          <p:cNvPr id="4" name="図 3"/>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358037" y="3244678"/>
            <a:ext cx="609600" cy="457200"/>
          </a:xfrm>
          <a:prstGeom prst="rect">
            <a:avLst/>
          </a:prstGeom>
        </p:spPr>
      </p:pic>
      <p:pic>
        <p:nvPicPr>
          <p:cNvPr id="77" name="図 76"/>
          <p:cNvPicPr>
            <a:picLocks noChangeAspect="1"/>
          </p:cNvPicPr>
          <p:nvPr/>
        </p:nvPicPr>
        <p:blipFill>
          <a:blip r:embed="rId11"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307351">
            <a:off x="4611961" y="3186358"/>
            <a:ext cx="213954" cy="167557"/>
          </a:xfrm>
          <a:prstGeom prst="rect">
            <a:avLst/>
          </a:prstGeom>
        </p:spPr>
      </p:pic>
      <p:pic>
        <p:nvPicPr>
          <p:cNvPr id="8" name="図 7"/>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99395" y="4267794"/>
            <a:ext cx="914400" cy="685800"/>
          </a:xfrm>
          <a:prstGeom prst="rect">
            <a:avLst/>
          </a:prstGeom>
        </p:spPr>
      </p:pic>
      <p:pic>
        <p:nvPicPr>
          <p:cNvPr id="162" name="図 161"/>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rot="21306174">
            <a:off x="962029" y="4198685"/>
            <a:ext cx="186414" cy="179112"/>
          </a:xfrm>
          <a:prstGeom prst="rect">
            <a:avLst/>
          </a:prstGeom>
        </p:spPr>
      </p:pic>
      <p:pic>
        <p:nvPicPr>
          <p:cNvPr id="1034" name="Picture 10"/>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21868" y="5997235"/>
            <a:ext cx="1529870" cy="233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508264" y="5224905"/>
            <a:ext cx="3273425" cy="11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図 86"/>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rot="566177">
            <a:off x="3258190" y="6940625"/>
            <a:ext cx="411975" cy="540296"/>
          </a:xfrm>
          <a:prstGeom prst="rect">
            <a:avLst/>
          </a:prstGeom>
        </p:spPr>
      </p:pic>
      <p:sp>
        <p:nvSpPr>
          <p:cNvPr id="89" name="正方形/長方形 88"/>
          <p:cNvSpPr/>
          <p:nvPr/>
        </p:nvSpPr>
        <p:spPr>
          <a:xfrm>
            <a:off x="3722216" y="5296733"/>
            <a:ext cx="2771977" cy="230832"/>
          </a:xfrm>
          <a:prstGeom prst="rect">
            <a:avLst/>
          </a:prstGeom>
        </p:spPr>
        <p:txBody>
          <a:bodyPr wrap="square">
            <a:spAutoFit/>
          </a:bodyPr>
          <a:lstStyle/>
          <a:p>
            <a:r>
              <a:rPr lang="ja-JP" altLang="en-US" sz="900" b="1" dirty="0">
                <a:latin typeface="+mj-ea"/>
                <a:ea typeface="+mj-ea"/>
              </a:rPr>
              <a:t>第</a:t>
            </a:r>
            <a:r>
              <a:rPr lang="en-US" altLang="ja-JP" sz="900" b="1" dirty="0">
                <a:latin typeface="+mj-ea"/>
                <a:ea typeface="+mj-ea"/>
              </a:rPr>
              <a:t>9</a:t>
            </a:r>
            <a:r>
              <a:rPr lang="ja-JP" altLang="en-US" sz="900" b="1" dirty="0" smtClean="0">
                <a:latin typeface="+mj-ea"/>
                <a:ea typeface="+mj-ea"/>
              </a:rPr>
              <a:t>回国際</a:t>
            </a:r>
            <a:r>
              <a:rPr lang="en-US" altLang="ja-JP" sz="900" b="1" dirty="0" smtClean="0">
                <a:latin typeface="+mj-ea"/>
                <a:ea typeface="+mj-ea"/>
              </a:rPr>
              <a:t>PCB</a:t>
            </a:r>
            <a:r>
              <a:rPr lang="ja-JP" altLang="en-US" sz="900" b="1" dirty="0" smtClean="0">
                <a:latin typeface="+mj-ea"/>
                <a:ea typeface="+mj-ea"/>
              </a:rPr>
              <a:t>ワークショップ　航海市民セッション</a:t>
            </a:r>
            <a:endParaRPr lang="en-US" altLang="ja-JP" sz="900" b="1" dirty="0">
              <a:latin typeface="+mj-ea"/>
              <a:ea typeface="+mj-ea"/>
            </a:endParaRPr>
          </a:p>
        </p:txBody>
      </p:sp>
      <p:pic>
        <p:nvPicPr>
          <p:cNvPr id="94" name="図 93"/>
          <p:cNvPicPr>
            <a:picLocks noChangeAspect="1"/>
          </p:cNvPicPr>
          <p:nvPr/>
        </p:nvPicPr>
        <p:blipFill rotWithShape="1">
          <a:blip r:embed="rId37">
            <a:duotone>
              <a:prstClr val="black"/>
              <a:schemeClr val="accent6">
                <a:tint val="45000"/>
                <a:satMod val="400000"/>
              </a:schemeClr>
            </a:duotone>
          </a:blip>
          <a:srcRect l="49300" t="32268"/>
          <a:stretch/>
        </p:blipFill>
        <p:spPr>
          <a:xfrm>
            <a:off x="3729921" y="5471657"/>
            <a:ext cx="2817807" cy="111816"/>
          </a:xfrm>
          <a:prstGeom prst="rect">
            <a:avLst/>
          </a:prstGeom>
        </p:spPr>
      </p:pic>
      <p:sp>
        <p:nvSpPr>
          <p:cNvPr id="96" name="正方形/長方形 95"/>
          <p:cNvSpPr/>
          <p:nvPr/>
        </p:nvSpPr>
        <p:spPr>
          <a:xfrm>
            <a:off x="3679684" y="5597621"/>
            <a:ext cx="2771977" cy="507831"/>
          </a:xfrm>
          <a:prstGeom prst="rect">
            <a:avLst/>
          </a:prstGeom>
        </p:spPr>
        <p:txBody>
          <a:bodyPr wrap="square">
            <a:spAutoFit/>
          </a:bodyPr>
          <a:lstStyle/>
          <a:p>
            <a:r>
              <a:rPr lang="en-US" altLang="ja-JP" sz="900" dirty="0" smtClean="0">
                <a:latin typeface="+mj-ea"/>
                <a:ea typeface="+mj-ea"/>
              </a:rPr>
              <a:t>2016</a:t>
            </a:r>
            <a:r>
              <a:rPr lang="ja-JP" altLang="en-US" sz="900" dirty="0" smtClean="0">
                <a:latin typeface="+mj-ea"/>
                <a:ea typeface="+mj-ea"/>
              </a:rPr>
              <a:t>年に国際会議でセルビアとの交流を報告しました。</a:t>
            </a:r>
            <a:endParaRPr lang="en-US" altLang="ja-JP" sz="900" dirty="0" smtClean="0">
              <a:latin typeface="+mj-ea"/>
              <a:ea typeface="+mj-ea"/>
            </a:endParaRPr>
          </a:p>
          <a:p>
            <a:r>
              <a:rPr lang="ja-JP" altLang="en-US" sz="900" dirty="0" smtClean="0">
                <a:latin typeface="+mj-ea"/>
                <a:ea typeface="+mj-ea"/>
              </a:rPr>
              <a:t>実際にセルビアからの参加者もあり、大変有意義な経験となりました。</a:t>
            </a:r>
            <a:endParaRPr lang="en-US" altLang="ja-JP" sz="900" dirty="0">
              <a:latin typeface="+mj-ea"/>
              <a:ea typeface="+mj-ea"/>
            </a:endParaRPr>
          </a:p>
        </p:txBody>
      </p:sp>
      <p:pic>
        <p:nvPicPr>
          <p:cNvPr id="97" name="Picture 1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44069" y="8695688"/>
            <a:ext cx="5955293" cy="95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 name="正方形/長方形 99"/>
          <p:cNvSpPr/>
          <p:nvPr/>
        </p:nvSpPr>
        <p:spPr>
          <a:xfrm>
            <a:off x="419227" y="8724681"/>
            <a:ext cx="2771977" cy="230832"/>
          </a:xfrm>
          <a:prstGeom prst="rect">
            <a:avLst/>
          </a:prstGeom>
        </p:spPr>
        <p:txBody>
          <a:bodyPr wrap="square">
            <a:spAutoFit/>
          </a:bodyPr>
          <a:lstStyle/>
          <a:p>
            <a:r>
              <a:rPr lang="ja-JP" altLang="en-US" sz="900" b="1" dirty="0" smtClean="0">
                <a:latin typeface="+mj-ea"/>
                <a:ea typeface="+mj-ea"/>
              </a:rPr>
              <a:t>セルビア</a:t>
            </a:r>
            <a:r>
              <a:rPr lang="ja-JP" altLang="en-US" sz="900" b="1" dirty="0">
                <a:latin typeface="+mj-ea"/>
                <a:ea typeface="+mj-ea"/>
              </a:rPr>
              <a:t>に</a:t>
            </a:r>
            <a:r>
              <a:rPr lang="ja-JP" altLang="en-US" sz="900" b="1" dirty="0" smtClean="0">
                <a:latin typeface="+mj-ea"/>
                <a:ea typeface="+mj-ea"/>
              </a:rPr>
              <a:t>おける盆栽の認知度を調べるアンケート</a:t>
            </a:r>
            <a:endParaRPr lang="en-US" altLang="ja-JP" sz="900" b="1" dirty="0">
              <a:latin typeface="+mj-ea"/>
              <a:ea typeface="+mj-ea"/>
            </a:endParaRPr>
          </a:p>
        </p:txBody>
      </p:sp>
      <p:pic>
        <p:nvPicPr>
          <p:cNvPr id="101" name="図 100"/>
          <p:cNvPicPr>
            <a:picLocks noChangeAspect="1"/>
          </p:cNvPicPr>
          <p:nvPr/>
        </p:nvPicPr>
        <p:blipFill rotWithShape="1">
          <a:blip r:embed="rId37">
            <a:duotone>
              <a:prstClr val="black"/>
              <a:schemeClr val="accent6">
                <a:tint val="45000"/>
                <a:satMod val="400000"/>
              </a:schemeClr>
            </a:duotone>
          </a:blip>
          <a:srcRect l="49300" t="32268"/>
          <a:stretch/>
        </p:blipFill>
        <p:spPr>
          <a:xfrm>
            <a:off x="461019" y="8899605"/>
            <a:ext cx="2817807" cy="111816"/>
          </a:xfrm>
          <a:prstGeom prst="rect">
            <a:avLst/>
          </a:prstGeom>
        </p:spPr>
      </p:pic>
      <p:sp>
        <p:nvSpPr>
          <p:cNvPr id="103" name="正方形/長方形 102"/>
          <p:cNvSpPr/>
          <p:nvPr/>
        </p:nvSpPr>
        <p:spPr>
          <a:xfrm>
            <a:off x="1348952" y="9326117"/>
            <a:ext cx="2771977" cy="230832"/>
          </a:xfrm>
          <a:prstGeom prst="rect">
            <a:avLst/>
          </a:prstGeom>
        </p:spPr>
        <p:txBody>
          <a:bodyPr wrap="square">
            <a:spAutoFit/>
          </a:bodyPr>
          <a:lstStyle/>
          <a:p>
            <a:endParaRPr lang="en-US" altLang="ja-JP" sz="900" dirty="0">
              <a:latin typeface="+mj-ea"/>
              <a:ea typeface="+mj-ea"/>
            </a:endParaRPr>
          </a:p>
        </p:txBody>
      </p:sp>
      <p:sp>
        <p:nvSpPr>
          <p:cNvPr id="104" name="正方形/長方形 103"/>
          <p:cNvSpPr/>
          <p:nvPr/>
        </p:nvSpPr>
        <p:spPr>
          <a:xfrm>
            <a:off x="592558" y="9036766"/>
            <a:ext cx="4882797" cy="369332"/>
          </a:xfrm>
          <a:prstGeom prst="rect">
            <a:avLst/>
          </a:prstGeom>
        </p:spPr>
        <p:txBody>
          <a:bodyPr wrap="square">
            <a:spAutoFit/>
          </a:bodyPr>
          <a:lstStyle/>
          <a:p>
            <a:r>
              <a:rPr lang="ja-JP" altLang="en-US" sz="900" dirty="0" smtClean="0">
                <a:latin typeface="+mj-ea"/>
                <a:ea typeface="+mj-ea"/>
              </a:rPr>
              <a:t>本校造園科の生徒が行った課題研究のアンケートにブルシャツ高校の生徒</a:t>
            </a:r>
            <a:r>
              <a:rPr lang="en-US" altLang="ja-JP" sz="900" dirty="0" smtClean="0">
                <a:latin typeface="+mj-ea"/>
                <a:ea typeface="+mj-ea"/>
              </a:rPr>
              <a:t>64</a:t>
            </a:r>
            <a:r>
              <a:rPr lang="ja-JP" altLang="en-US" sz="900" dirty="0" smtClean="0">
                <a:latin typeface="+mj-ea"/>
                <a:ea typeface="+mj-ea"/>
              </a:rPr>
              <a:t>名が協力してくれました。国際的に盆栽がどのぐらい認知されているのかを調べる研究に役立てました。</a:t>
            </a:r>
            <a:endParaRPr lang="en-US" altLang="ja-JP" sz="900" dirty="0">
              <a:latin typeface="+mj-ea"/>
              <a:ea typeface="+mj-ea"/>
            </a:endParaRPr>
          </a:p>
        </p:txBody>
      </p:sp>
      <p:pic>
        <p:nvPicPr>
          <p:cNvPr id="1038" name="Picture 1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690325" y="7816433"/>
            <a:ext cx="1021813" cy="102366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 name="図 105"/>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rot="21306174">
            <a:off x="1707416" y="5230155"/>
            <a:ext cx="186414" cy="179112"/>
          </a:xfrm>
          <a:prstGeom prst="rect">
            <a:avLst/>
          </a:prstGeom>
        </p:spPr>
      </p:pic>
      <p:pic>
        <p:nvPicPr>
          <p:cNvPr id="109" name="図 108"/>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rot="21306174">
            <a:off x="3085107" y="8678154"/>
            <a:ext cx="186414" cy="179112"/>
          </a:xfrm>
          <a:prstGeom prst="rect">
            <a:avLst/>
          </a:prstGeom>
        </p:spPr>
      </p:pic>
      <p:pic>
        <p:nvPicPr>
          <p:cNvPr id="110" name="図 109"/>
          <p:cNvPicPr>
            <a:picLocks noChangeAspect="1"/>
          </p:cNvPicPr>
          <p:nvPr/>
        </p:nvPicPr>
        <p:blipFill>
          <a:blip r:embed="rId11"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307351">
            <a:off x="4962834" y="5142936"/>
            <a:ext cx="213954" cy="167557"/>
          </a:xfrm>
          <a:prstGeom prst="rect">
            <a:avLst/>
          </a:prstGeom>
        </p:spPr>
      </p:pic>
      <p:pic>
        <p:nvPicPr>
          <p:cNvPr id="9" name="図 8"/>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rot="352148">
            <a:off x="5487750" y="6308872"/>
            <a:ext cx="1148595" cy="761569"/>
          </a:xfrm>
          <a:prstGeom prst="rect">
            <a:avLst/>
          </a:prstGeom>
        </p:spPr>
      </p:pic>
      <p:pic>
        <p:nvPicPr>
          <p:cNvPr id="114" name="図 113"/>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rot="187613">
            <a:off x="6064819" y="6279079"/>
            <a:ext cx="210061" cy="203100"/>
          </a:xfrm>
          <a:prstGeom prst="rect">
            <a:avLst/>
          </a:prstGeom>
        </p:spPr>
      </p:pic>
      <p:pic>
        <p:nvPicPr>
          <p:cNvPr id="1039" name="Picture 15" descr="R:\人権部only\H28国際・人権部\国際理解部only\SEED PROJECT (H28)\PCB Workshop\写真\IMG_7439.JP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rot="20977521">
            <a:off x="3811621" y="6192358"/>
            <a:ext cx="1309090" cy="981817"/>
          </a:xfrm>
          <a:prstGeom prst="rect">
            <a:avLst/>
          </a:prstGeom>
          <a:noFill/>
          <a:extLst>
            <a:ext uri="{909E8E84-426E-40DD-AFC4-6F175D3DCCD1}">
              <a14:hiddenFill xmlns:a14="http://schemas.microsoft.com/office/drawing/2010/main">
                <a:solidFill>
                  <a:srgbClr val="FFFFFF"/>
                </a:solidFill>
              </a14:hiddenFill>
            </a:ext>
          </a:extLst>
        </p:spPr>
      </p:pic>
      <p:pic>
        <p:nvPicPr>
          <p:cNvPr id="117" name="図 116"/>
          <p:cNvPicPr>
            <a:picLocks noChangeAspect="1"/>
          </p:cNvPicPr>
          <p:nvPr/>
        </p:nvPicPr>
        <p:blipFill>
          <a:blip r:embed="rId11"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307351">
            <a:off x="4202448" y="6161882"/>
            <a:ext cx="213954" cy="167557"/>
          </a:xfrm>
          <a:prstGeom prst="rect">
            <a:avLst/>
          </a:prstGeom>
        </p:spPr>
      </p:pic>
      <p:sp>
        <p:nvSpPr>
          <p:cNvPr id="14" name="円形吹き出し 13"/>
          <p:cNvSpPr/>
          <p:nvPr/>
        </p:nvSpPr>
        <p:spPr>
          <a:xfrm>
            <a:off x="5194521" y="7394422"/>
            <a:ext cx="1425778" cy="1110510"/>
          </a:xfrm>
          <a:prstGeom prst="wedgeEllipseCallout">
            <a:avLst>
              <a:gd name="adj1" fmla="val -95816"/>
              <a:gd name="adj2" fmla="val 336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rPr>
              <a:t>インターネットを使ってテレビ通話に挑戦！</a:t>
            </a:r>
            <a:endParaRPr kumimoji="1" lang="ja-JP" altLang="en-US" sz="900" dirty="0">
              <a:solidFill>
                <a:schemeClr val="tx1"/>
              </a:solidFill>
            </a:endParaRPr>
          </a:p>
        </p:txBody>
      </p:sp>
      <p:pic>
        <p:nvPicPr>
          <p:cNvPr id="15" name="図 14"/>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rot="649468">
            <a:off x="5480400" y="8855128"/>
            <a:ext cx="1150685" cy="862134"/>
          </a:xfrm>
          <a:prstGeom prst="rect">
            <a:avLst/>
          </a:prstGeom>
          <a:ln w="19050">
            <a:solidFill>
              <a:schemeClr val="bg1"/>
            </a:solidFill>
          </a:ln>
        </p:spPr>
      </p:pic>
      <p:pic>
        <p:nvPicPr>
          <p:cNvPr id="123" name="図 12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307351">
            <a:off x="6055200" y="8817989"/>
            <a:ext cx="192811" cy="163232"/>
          </a:xfrm>
          <a:prstGeom prst="rect">
            <a:avLst/>
          </a:prstGeom>
        </p:spPr>
      </p:pic>
      <p:pic>
        <p:nvPicPr>
          <p:cNvPr id="124" name="図 123"/>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rot="187613">
            <a:off x="4106513" y="7740999"/>
            <a:ext cx="210061" cy="203100"/>
          </a:xfrm>
          <a:prstGeom prst="rect">
            <a:avLst/>
          </a:prstGeom>
        </p:spPr>
      </p:pic>
      <p:pic>
        <p:nvPicPr>
          <p:cNvPr id="1041" name="Picture 17"/>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82440" y="9091585"/>
            <a:ext cx="435345" cy="45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895982" y="7949677"/>
            <a:ext cx="744537"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4415671" y="7146955"/>
            <a:ext cx="823771" cy="726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137918" y="7983676"/>
            <a:ext cx="757096" cy="826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3060044" y="5296733"/>
            <a:ext cx="369094" cy="369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3326691" y="5481280"/>
            <a:ext cx="298482" cy="29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825888" y="4399179"/>
            <a:ext cx="6032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9521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10496</TotalTime>
  <Words>497</Words>
  <Application>Microsoft Office PowerPoint</Application>
  <PresentationFormat>A4 210 x 297 mm</PresentationFormat>
  <Paragraphs>78</Paragraphs>
  <Slides>2</Slides>
  <Notes>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vt:i4>
      </vt:variant>
    </vt:vector>
  </HeadingPairs>
  <TitlesOfParts>
    <vt:vector size="4" baseType="lpstr">
      <vt:lpstr>Office テーマ</vt:lpstr>
      <vt:lpstr>Acrobat Document</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坪内友梨</dc:creator>
  <cp:lastModifiedBy>兵庫県教育委員会</cp:lastModifiedBy>
  <cp:revision>152</cp:revision>
  <cp:lastPrinted>2018-02-22T05:06:46Z</cp:lastPrinted>
  <dcterms:created xsi:type="dcterms:W3CDTF">2017-04-13T03:39:08Z</dcterms:created>
  <dcterms:modified xsi:type="dcterms:W3CDTF">2018-02-22T05:41:09Z</dcterms:modified>
</cp:coreProperties>
</file>