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handoutMasterIdLst>
    <p:handoutMasterId r:id="rId10"/>
  </p:handoutMasterIdLst>
  <p:sldIdLst>
    <p:sldId id="334" r:id="rId3"/>
    <p:sldId id="399" r:id="rId4"/>
    <p:sldId id="360" r:id="rId5"/>
    <p:sldId id="355" r:id="rId6"/>
    <p:sldId id="358" r:id="rId7"/>
    <p:sldId id="354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14" autoAdjust="0"/>
    <p:restoredTop sz="94660"/>
  </p:normalViewPr>
  <p:slideViewPr>
    <p:cSldViewPr>
      <p:cViewPr varScale="1">
        <p:scale>
          <a:sx n="109" d="100"/>
          <a:sy n="109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2F21-7C6C-48AE-9797-6595D21BC66E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CD4B-503C-4F1B-B67F-545830B2F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76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3436-B59C-4060-87C6-D0BF4F25A438}" type="datetimeFigureOut">
              <a:rPr kumimoji="1" lang="ja-JP" altLang="en-US" smtClean="0"/>
              <a:t>2019/6/12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0513-AECE-4662-9744-874844B67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93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PCB </a:t>
            </a:r>
            <a:r>
              <a:rPr kumimoji="1" lang="ja-JP" altLang="en-US" dirty="0" smtClean="0"/>
              <a:t>等の各種汚染物質の分析技術と環境研究の進展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環境研究とは？ 何か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環境汚染と汚染対策、汚染未然防止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1945 </a:t>
            </a:r>
            <a:r>
              <a:rPr kumimoji="1" lang="ja-JP" altLang="en-US" dirty="0" smtClean="0"/>
              <a:t>日本再生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水俣病 </a:t>
            </a:r>
            <a:r>
              <a:rPr kumimoji="1" lang="en-US" altLang="ja-JP" dirty="0" smtClean="0"/>
              <a:t>Hg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イタイイタイ病 </a:t>
            </a:r>
            <a:r>
              <a:rPr kumimoji="1" lang="en-US" altLang="ja-JP" dirty="0" smtClean="0"/>
              <a:t>Cd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カネミ油症 </a:t>
            </a:r>
            <a:r>
              <a:rPr kumimoji="1" lang="en-US" altLang="ja-JP" dirty="0" smtClean="0"/>
              <a:t>PCB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今の中国のように、排水、排ガス規制なし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キラル分析と排出時期、汚染源推定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ミルクにメラミン混入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アスベスト 米 日 中 使用量の変遷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クロマト 紙 薄層 カラム イオン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分離の進展 </a:t>
            </a:r>
            <a:r>
              <a:rPr kumimoji="1" lang="en-US" altLang="ja-JP" dirty="0" smtClean="0"/>
              <a:t>packed </a:t>
            </a:r>
            <a:r>
              <a:rPr kumimoji="1" lang="en-US" altLang="ja-JP" dirty="0" err="1" smtClean="0"/>
              <a:t>capilally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GCxGC</a:t>
            </a:r>
            <a:endParaRPr kumimoji="1" lang="en-US" altLang="ja-JP" dirty="0" smtClean="0"/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検出機器の進展 </a:t>
            </a:r>
            <a:r>
              <a:rPr kumimoji="1" lang="en-US" altLang="ja-JP" dirty="0" smtClean="0"/>
              <a:t>FID --ECD ---MS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PCB 209 -----26 ----50---90----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異性体分析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キラル分析 キラル認識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精密質量分析 </a:t>
            </a:r>
            <a:r>
              <a:rPr kumimoji="1" lang="en-US" altLang="ja-JP" dirty="0" smtClean="0"/>
              <a:t>TOFMS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未知物質の検索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GCxGC</a:t>
            </a:r>
            <a:r>
              <a:rPr kumimoji="1" lang="en-US" altLang="ja-JP" dirty="0" smtClean="0"/>
              <a:t> TOFMS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分離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POPs</a:t>
            </a:r>
            <a:r>
              <a:rPr kumimoji="1" lang="ja-JP" altLang="en-US" dirty="0" smtClean="0"/>
              <a:t>条約と分解処理 </a:t>
            </a:r>
            <a:r>
              <a:rPr kumimoji="1" lang="en-US" altLang="ja-JP" dirty="0" smtClean="0"/>
              <a:t>PCB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非意図的生成 製造 </a:t>
            </a:r>
            <a:r>
              <a:rPr kumimoji="1" lang="en-US" altLang="ja-JP" dirty="0" smtClean="0"/>
              <a:t>BAT/BEP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有機フッ素 地域連携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セルビア 国際連携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A1C9-08B1-439A-9C55-BBCCBFC532B5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2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PCB </a:t>
            </a:r>
            <a:r>
              <a:rPr kumimoji="1" lang="ja-JP" altLang="en-US" dirty="0" smtClean="0"/>
              <a:t>等の各種汚染物質の分析技術と環境研究の進展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環境研究とは？ 何か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環境汚染と汚染対策、汚染未然防止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1945 </a:t>
            </a:r>
            <a:r>
              <a:rPr kumimoji="1" lang="ja-JP" altLang="en-US" dirty="0" smtClean="0"/>
              <a:t>日本再生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水俣病 </a:t>
            </a:r>
            <a:r>
              <a:rPr kumimoji="1" lang="en-US" altLang="ja-JP" dirty="0" smtClean="0"/>
              <a:t>Hg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イタイイタイ病 </a:t>
            </a:r>
            <a:r>
              <a:rPr kumimoji="1" lang="en-US" altLang="ja-JP" dirty="0" smtClean="0"/>
              <a:t>Cd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カネミ油症 </a:t>
            </a:r>
            <a:r>
              <a:rPr kumimoji="1" lang="en-US" altLang="ja-JP" dirty="0" smtClean="0"/>
              <a:t>PCB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今の中国のように、排水、排ガス規制なし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キラル分析と排出時期、汚染源推定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ミルクにメラミン混入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アスベスト 米 日 中 使用量の変遷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クロマト 紙 薄層 カラム イオン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分離の進展 </a:t>
            </a:r>
            <a:r>
              <a:rPr kumimoji="1" lang="en-US" altLang="ja-JP" dirty="0" smtClean="0"/>
              <a:t>packed </a:t>
            </a:r>
            <a:r>
              <a:rPr kumimoji="1" lang="en-US" altLang="ja-JP" dirty="0" err="1" smtClean="0"/>
              <a:t>capilally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GCxGC</a:t>
            </a:r>
            <a:endParaRPr kumimoji="1" lang="en-US" altLang="ja-JP" dirty="0" smtClean="0"/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検出機器の進展 </a:t>
            </a:r>
            <a:r>
              <a:rPr kumimoji="1" lang="en-US" altLang="ja-JP" dirty="0" smtClean="0"/>
              <a:t>FID --ECD ---MS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PCB 209 -----26 ----50---90----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異性体分析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キラル分析 キラル認識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精密質量分析 </a:t>
            </a:r>
            <a:r>
              <a:rPr kumimoji="1" lang="en-US" altLang="ja-JP" dirty="0" smtClean="0"/>
              <a:t>TOFMS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未知物質の検索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GCxGC</a:t>
            </a:r>
            <a:r>
              <a:rPr kumimoji="1" lang="en-US" altLang="ja-JP" dirty="0" smtClean="0"/>
              <a:t> TOFMS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分離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POPs</a:t>
            </a:r>
            <a:r>
              <a:rPr kumimoji="1" lang="ja-JP" altLang="en-US" dirty="0" smtClean="0"/>
              <a:t>条約と分解処理 </a:t>
            </a:r>
            <a:r>
              <a:rPr kumimoji="1" lang="en-US" altLang="ja-JP" dirty="0" smtClean="0"/>
              <a:t>PCB 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非意図的生成 製造 </a:t>
            </a:r>
            <a:r>
              <a:rPr kumimoji="1" lang="en-US" altLang="ja-JP" dirty="0" smtClean="0"/>
              <a:t>BAT/BEP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有機フッ素 地域連携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セルビア 国際連携</a:t>
            </a:r>
          </a:p>
          <a:p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CA1C9-08B1-439A-9C55-BBCCBFC532B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5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50488-6B1F-4A36-BB69-D928F0496C27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13B51-C54C-453B-9F7E-4A1717F29A2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9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B316-EDD1-420D-887B-C6F9E4AFCF74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8F813-DF10-41F2-9B33-5A52880B000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621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D1826-60DA-4903-A9FA-FA22BBCCFF32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5D84D-7048-4B5B-B5C1-25361682144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0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52548-11B7-4582-8546-F4CF367E72E6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506FC-5E38-49E9-8866-85CD865C01E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04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19409-C032-4985-9014-1E32DD6D0FAB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616AD-9F13-4830-BCA7-9EC67EFC1A9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1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9B5E7-ACDB-4720-8843-CE8CEFA3E641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BC4A7-B550-468D-9BBF-1E4075828F6A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43CCB-0367-4687-939D-18909C8C64B6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F62C9-4288-43DE-997A-229FBC84379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7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DF5B9A-E427-40F6-8867-9267FF218130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C4ECB-2449-492C-8CCA-C6A49C182FF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7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FC735-D52F-464B-A5DA-8F215C3E8BBA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AAAFD-143E-4537-A67B-2E6A3BCF48D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21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1F99F-4856-4C02-B2CB-A4D59942023B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EE3BD-4DA8-482D-A83A-27A49184E4B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5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EEC7-5DA3-49C4-B3E5-FD3E1C03AB10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16765-8149-4DDF-99BB-39BF54468D1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9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C3F11-B9AC-4714-AC8A-0866E937D2A0}" type="datetime1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1E2-6A85-40E0-876B-EE2A8316473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DEF5-0D5D-40C2-950F-52A6B6CF1CA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07E9-05A8-4AE4-ADA2-758D1658F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7C357-0F7C-4C88-B720-73357D1D38F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16EEF-1AC6-4490-A6B0-C59B4C82C918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eg"/><Relationship Id="rId21" Type="http://schemas.openxmlformats.org/officeDocument/2006/relationships/image" Target="../media/image33.jpeg"/><Relationship Id="rId42" Type="http://schemas.openxmlformats.org/officeDocument/2006/relationships/image" Target="../media/image54.jpeg"/><Relationship Id="rId47" Type="http://schemas.openxmlformats.org/officeDocument/2006/relationships/image" Target="../media/image59.jpeg"/><Relationship Id="rId63" Type="http://schemas.openxmlformats.org/officeDocument/2006/relationships/image" Target="../media/image75.gif"/><Relationship Id="rId68" Type="http://schemas.openxmlformats.org/officeDocument/2006/relationships/image" Target="../media/image80.gif"/><Relationship Id="rId84" Type="http://schemas.openxmlformats.org/officeDocument/2006/relationships/image" Target="../media/image96.png"/><Relationship Id="rId16" Type="http://schemas.openxmlformats.org/officeDocument/2006/relationships/image" Target="../media/image28.jpeg"/><Relationship Id="rId11" Type="http://schemas.openxmlformats.org/officeDocument/2006/relationships/image" Target="../media/image23.jpeg"/><Relationship Id="rId32" Type="http://schemas.openxmlformats.org/officeDocument/2006/relationships/image" Target="../media/image44.jpeg"/><Relationship Id="rId37" Type="http://schemas.openxmlformats.org/officeDocument/2006/relationships/image" Target="../media/image49.jpeg"/><Relationship Id="rId53" Type="http://schemas.openxmlformats.org/officeDocument/2006/relationships/image" Target="../media/image65.gif"/><Relationship Id="rId58" Type="http://schemas.openxmlformats.org/officeDocument/2006/relationships/image" Target="../media/image70.jpeg"/><Relationship Id="rId74" Type="http://schemas.openxmlformats.org/officeDocument/2006/relationships/image" Target="../media/image86.png"/><Relationship Id="rId79" Type="http://schemas.openxmlformats.org/officeDocument/2006/relationships/image" Target="../media/image91.jpeg"/><Relationship Id="rId5" Type="http://schemas.openxmlformats.org/officeDocument/2006/relationships/image" Target="../media/image17.jpeg"/><Relationship Id="rId19" Type="http://schemas.openxmlformats.org/officeDocument/2006/relationships/image" Target="../media/image31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Relationship Id="rId30" Type="http://schemas.openxmlformats.org/officeDocument/2006/relationships/image" Target="../media/image42.jpeg"/><Relationship Id="rId35" Type="http://schemas.openxmlformats.org/officeDocument/2006/relationships/image" Target="../media/image47.jpeg"/><Relationship Id="rId43" Type="http://schemas.openxmlformats.org/officeDocument/2006/relationships/image" Target="../media/image55.jpeg"/><Relationship Id="rId48" Type="http://schemas.openxmlformats.org/officeDocument/2006/relationships/image" Target="../media/image60.jpeg"/><Relationship Id="rId56" Type="http://schemas.openxmlformats.org/officeDocument/2006/relationships/image" Target="../media/image68.jpeg"/><Relationship Id="rId64" Type="http://schemas.openxmlformats.org/officeDocument/2006/relationships/image" Target="../media/image76.gif"/><Relationship Id="rId69" Type="http://schemas.openxmlformats.org/officeDocument/2006/relationships/image" Target="../media/image81.gif"/><Relationship Id="rId77" Type="http://schemas.openxmlformats.org/officeDocument/2006/relationships/image" Target="../media/image89.jpeg"/><Relationship Id="rId8" Type="http://schemas.openxmlformats.org/officeDocument/2006/relationships/image" Target="../media/image20.gif"/><Relationship Id="rId51" Type="http://schemas.openxmlformats.org/officeDocument/2006/relationships/image" Target="../media/image63.jpeg"/><Relationship Id="rId72" Type="http://schemas.openxmlformats.org/officeDocument/2006/relationships/image" Target="../media/image84.jpeg"/><Relationship Id="rId80" Type="http://schemas.openxmlformats.org/officeDocument/2006/relationships/image" Target="../media/image92.png"/><Relationship Id="rId85" Type="http://schemas.openxmlformats.org/officeDocument/2006/relationships/image" Target="../media/image97.jpeg"/><Relationship Id="rId3" Type="http://schemas.openxmlformats.org/officeDocument/2006/relationships/image" Target="../media/image15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33" Type="http://schemas.openxmlformats.org/officeDocument/2006/relationships/image" Target="../media/image45.jpeg"/><Relationship Id="rId38" Type="http://schemas.openxmlformats.org/officeDocument/2006/relationships/image" Target="../media/image50.jpeg"/><Relationship Id="rId46" Type="http://schemas.openxmlformats.org/officeDocument/2006/relationships/image" Target="../media/image58.jpeg"/><Relationship Id="rId59" Type="http://schemas.openxmlformats.org/officeDocument/2006/relationships/image" Target="../media/image71.gif"/><Relationship Id="rId67" Type="http://schemas.openxmlformats.org/officeDocument/2006/relationships/image" Target="../media/image79.jpeg"/><Relationship Id="rId20" Type="http://schemas.openxmlformats.org/officeDocument/2006/relationships/image" Target="../media/image32.jpeg"/><Relationship Id="rId41" Type="http://schemas.openxmlformats.org/officeDocument/2006/relationships/image" Target="../media/image53.jpeg"/><Relationship Id="rId54" Type="http://schemas.openxmlformats.org/officeDocument/2006/relationships/image" Target="../media/image66.jpeg"/><Relationship Id="rId62" Type="http://schemas.openxmlformats.org/officeDocument/2006/relationships/image" Target="../media/image74.jpeg"/><Relationship Id="rId70" Type="http://schemas.openxmlformats.org/officeDocument/2006/relationships/image" Target="../media/image82.gif"/><Relationship Id="rId75" Type="http://schemas.openxmlformats.org/officeDocument/2006/relationships/image" Target="../media/image87.gif"/><Relationship Id="rId83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28" Type="http://schemas.openxmlformats.org/officeDocument/2006/relationships/image" Target="../media/image40.jpeg"/><Relationship Id="rId36" Type="http://schemas.openxmlformats.org/officeDocument/2006/relationships/image" Target="../media/image48.jpeg"/><Relationship Id="rId49" Type="http://schemas.openxmlformats.org/officeDocument/2006/relationships/image" Target="../media/image61.jpeg"/><Relationship Id="rId57" Type="http://schemas.openxmlformats.org/officeDocument/2006/relationships/image" Target="../media/image69.jpeg"/><Relationship Id="rId10" Type="http://schemas.openxmlformats.org/officeDocument/2006/relationships/image" Target="../media/image22.jpeg"/><Relationship Id="rId31" Type="http://schemas.openxmlformats.org/officeDocument/2006/relationships/image" Target="../media/image43.jpeg"/><Relationship Id="rId44" Type="http://schemas.openxmlformats.org/officeDocument/2006/relationships/image" Target="../media/image56.jpeg"/><Relationship Id="rId52" Type="http://schemas.openxmlformats.org/officeDocument/2006/relationships/image" Target="../media/image64.jpeg"/><Relationship Id="rId60" Type="http://schemas.openxmlformats.org/officeDocument/2006/relationships/image" Target="../media/image72.gif"/><Relationship Id="rId65" Type="http://schemas.openxmlformats.org/officeDocument/2006/relationships/image" Target="../media/image77.gif"/><Relationship Id="rId73" Type="http://schemas.openxmlformats.org/officeDocument/2006/relationships/image" Target="../media/image85.jpeg"/><Relationship Id="rId78" Type="http://schemas.openxmlformats.org/officeDocument/2006/relationships/image" Target="../media/image90.png"/><Relationship Id="rId81" Type="http://schemas.openxmlformats.org/officeDocument/2006/relationships/image" Target="../media/image93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9" Type="http://schemas.openxmlformats.org/officeDocument/2006/relationships/image" Target="../media/image51.jpeg"/><Relationship Id="rId34" Type="http://schemas.openxmlformats.org/officeDocument/2006/relationships/image" Target="../media/image46.jpeg"/><Relationship Id="rId50" Type="http://schemas.openxmlformats.org/officeDocument/2006/relationships/image" Target="../media/image62.jpeg"/><Relationship Id="rId55" Type="http://schemas.openxmlformats.org/officeDocument/2006/relationships/image" Target="../media/image67.jpeg"/><Relationship Id="rId76" Type="http://schemas.openxmlformats.org/officeDocument/2006/relationships/image" Target="../media/image88.jpeg"/><Relationship Id="rId7" Type="http://schemas.openxmlformats.org/officeDocument/2006/relationships/image" Target="../media/image19.jpeg"/><Relationship Id="rId71" Type="http://schemas.openxmlformats.org/officeDocument/2006/relationships/image" Target="../media/image83.gif"/><Relationship Id="rId2" Type="http://schemas.openxmlformats.org/officeDocument/2006/relationships/image" Target="../media/image14.jpeg"/><Relationship Id="rId29" Type="http://schemas.openxmlformats.org/officeDocument/2006/relationships/image" Target="../media/image41.jpeg"/><Relationship Id="rId24" Type="http://schemas.openxmlformats.org/officeDocument/2006/relationships/image" Target="../media/image36.jpeg"/><Relationship Id="rId40" Type="http://schemas.openxmlformats.org/officeDocument/2006/relationships/image" Target="../media/image52.jpeg"/><Relationship Id="rId45" Type="http://schemas.openxmlformats.org/officeDocument/2006/relationships/image" Target="../media/image57.jpeg"/><Relationship Id="rId66" Type="http://schemas.openxmlformats.org/officeDocument/2006/relationships/image" Target="../media/image78.jpeg"/><Relationship Id="rId61" Type="http://schemas.openxmlformats.org/officeDocument/2006/relationships/image" Target="../media/image73.gif"/><Relationship Id="rId82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775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JICA </a:t>
            </a:r>
            <a:r>
              <a:rPr lang="ja-JP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「環境安全への化学物質分析とリスク評価」研修</a:t>
            </a:r>
            <a:endParaRPr lang="en-US" altLang="ja-JP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神戸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(2009-2011)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セルビアからの参加者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Vlada\Documents\JICA KANSAI projekat\Takaoka Kae\Slike\img_6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1274064" cy="1447800"/>
          </a:xfrm>
          <a:prstGeom prst="rect">
            <a:avLst/>
          </a:prstGeom>
          <a:noFill/>
        </p:spPr>
      </p:pic>
      <p:pic>
        <p:nvPicPr>
          <p:cNvPr id="1029" name="Picture 5" descr="C:\Users\Vlada\Documents\JICA KANSAI projekat\Takaoka Kae\Slike\img_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66" y="1828800"/>
            <a:ext cx="1295400" cy="1295400"/>
          </a:xfrm>
          <a:prstGeom prst="rect">
            <a:avLst/>
          </a:prstGeom>
          <a:noFill/>
        </p:spPr>
      </p:pic>
      <p:pic>
        <p:nvPicPr>
          <p:cNvPr id="1030" name="Picture 6" descr="C:\Users\Vlada\Documents\JICA KANSAI projekat\Takaoka Kae\Slike\img_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264" y="1828800"/>
            <a:ext cx="1219200" cy="1320800"/>
          </a:xfrm>
          <a:prstGeom prst="rect">
            <a:avLst/>
          </a:prstGeom>
          <a:noFill/>
        </p:spPr>
      </p:pic>
      <p:pic>
        <p:nvPicPr>
          <p:cNvPr id="1031" name="Picture 7" descr="C:\Users\Vlada\Documents\JICA KANSAI projekat\Takaoka Kae\Slike\img_6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52600"/>
            <a:ext cx="1066800" cy="137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0213" y="3289349"/>
            <a:ext cx="158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マリヤナ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2766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イワン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276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フィリップ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2766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ベスナ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32766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ブラダ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364" y="4844871"/>
            <a:ext cx="1295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My Documents Vlada\JICA KANSAI projekat\Takaoka Kae\Slike\pop_9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828800"/>
            <a:ext cx="1261872" cy="1371600"/>
          </a:xfrm>
          <a:prstGeom prst="rect">
            <a:avLst/>
          </a:prstGeom>
          <a:noFill/>
        </p:spPr>
      </p:pic>
      <p:sp>
        <p:nvSpPr>
          <p:cNvPr id="15" name="TextBox 9"/>
          <p:cNvSpPr txBox="1"/>
          <p:nvPr/>
        </p:nvSpPr>
        <p:spPr>
          <a:xfrm>
            <a:off x="3743564" y="54432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中野武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9" y="4908068"/>
            <a:ext cx="1216931" cy="1441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JICA </a:t>
            </a:r>
            <a:r>
              <a:rPr kumimoji="0" lang="sr-Latn-C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フォローアップ　プロジェクト </a:t>
            </a: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2012.10.8-14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E0B3C-227F-4C9C-A8AA-1ED1EEBD94B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9980" y="-59961"/>
            <a:ext cx="9114020" cy="6917961"/>
            <a:chOff x="29980" y="-59961"/>
            <a:chExt cx="9114020" cy="691796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" y="-59961"/>
              <a:ext cx="4848301" cy="6858000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699" y="0"/>
              <a:ext cx="484830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6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rid.unep.ch/btf/images/pancevo/panc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17778" r="3461" b="5556"/>
          <a:stretch>
            <a:fillRect/>
          </a:stretch>
        </p:blipFill>
        <p:spPr bwMode="auto">
          <a:xfrm>
            <a:off x="914400" y="457200"/>
            <a:ext cx="75342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403600" y="53340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石油化学工場</a:t>
            </a:r>
          </a:p>
        </p:txBody>
      </p:sp>
      <p:sp>
        <p:nvSpPr>
          <p:cNvPr id="8" name="円/楕円 7"/>
          <p:cNvSpPr/>
          <p:nvPr/>
        </p:nvSpPr>
        <p:spPr>
          <a:xfrm rot="20462984">
            <a:off x="5355511" y="4216073"/>
            <a:ext cx="1888570" cy="176117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 rot="20462984">
            <a:off x="3567912" y="4105561"/>
            <a:ext cx="1166010" cy="11462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 rot="20462984">
            <a:off x="3458762" y="2587986"/>
            <a:ext cx="961504" cy="159269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 rot="20462984">
            <a:off x="2830268" y="552694"/>
            <a:ext cx="1164416" cy="153981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4600" y="27686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肥料工場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9600" y="5626100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石油精製工場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2100" y="14224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</a:rPr>
              <a:t>航空機製造工場</a:t>
            </a:r>
          </a:p>
        </p:txBody>
      </p:sp>
    </p:spTree>
    <p:extLst>
      <p:ext uri="{BB962C8B-B14F-4D97-AF65-F5344CB8AC3E}">
        <p14:creationId xmlns:p14="http://schemas.microsoft.com/office/powerpoint/2010/main" val="13785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04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0"/>
            <a:ext cx="9144000" cy="6477000"/>
          </a:xfrm>
          <a:prstGeom prst="triangle">
            <a:avLst/>
          </a:prstGeom>
          <a:noFill/>
          <a:ln w="38100">
            <a:gradFill>
              <a:gsLst>
                <a:gs pos="9000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globalgreengroup.org/people/tnak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"/>
            <a:ext cx="609600" cy="615406"/>
          </a:xfrm>
          <a:prstGeom prst="rect">
            <a:avLst/>
          </a:prstGeom>
          <a:noFill/>
        </p:spPr>
      </p:pic>
      <p:pic>
        <p:nvPicPr>
          <p:cNvPr id="1028" name="Picture 4" descr="http://globalgreengroup.org/people/vbesko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647700" cy="647700"/>
          </a:xfrm>
          <a:prstGeom prst="rect">
            <a:avLst/>
          </a:prstGeom>
          <a:noFill/>
        </p:spPr>
      </p:pic>
      <p:pic>
        <p:nvPicPr>
          <p:cNvPr id="1030" name="Picture 6" descr="http://globalgreengroup.org/people/vrv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625158" cy="838201"/>
          </a:xfrm>
          <a:prstGeom prst="rect">
            <a:avLst/>
          </a:prstGeom>
          <a:noFill/>
        </p:spPr>
      </p:pic>
      <p:pic>
        <p:nvPicPr>
          <p:cNvPr id="1032" name="Picture 8" descr="http://globalgreengroup.org/people/Yasuyuki_SHIB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1004" y="1882790"/>
            <a:ext cx="609600" cy="812800"/>
          </a:xfrm>
          <a:prstGeom prst="rect">
            <a:avLst/>
          </a:prstGeom>
          <a:noFill/>
        </p:spPr>
      </p:pic>
      <p:pic>
        <p:nvPicPr>
          <p:cNvPr id="1034" name="Picture 10" descr="http://globalgreengroup.org/people/Shunji_HASHIMOTO_N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2225" y="1152846"/>
            <a:ext cx="612774" cy="794950"/>
          </a:xfrm>
          <a:prstGeom prst="rect">
            <a:avLst/>
          </a:prstGeom>
          <a:noFill/>
        </p:spPr>
      </p:pic>
      <p:pic>
        <p:nvPicPr>
          <p:cNvPr id="1038" name="Picture 14" descr="http://globalgreengroup.org/people/igrzet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981200"/>
            <a:ext cx="590550" cy="623358"/>
          </a:xfrm>
          <a:prstGeom prst="rect">
            <a:avLst/>
          </a:prstGeom>
          <a:noFill/>
        </p:spPr>
      </p:pic>
      <p:pic>
        <p:nvPicPr>
          <p:cNvPr id="1040" name="Picture 16" descr="http://globalgreengroup.org/people/Shoji-Nakayam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2819400"/>
            <a:ext cx="546100" cy="819150"/>
          </a:xfrm>
          <a:prstGeom prst="rect">
            <a:avLst/>
          </a:prstGeom>
          <a:noFill/>
        </p:spPr>
      </p:pic>
      <p:pic>
        <p:nvPicPr>
          <p:cNvPr id="1042" name="Picture 18" descr="http://globalgreengroup.org/people/bjovancicev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905000"/>
            <a:ext cx="577121" cy="733425"/>
          </a:xfrm>
          <a:prstGeom prst="rect">
            <a:avLst/>
          </a:prstGeom>
          <a:noFill/>
        </p:spPr>
      </p:pic>
      <p:pic>
        <p:nvPicPr>
          <p:cNvPr id="1044" name="Picture 20" descr="http://globalgreengroup.org/people/ljvujsi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819400"/>
            <a:ext cx="571500" cy="571500"/>
          </a:xfrm>
          <a:prstGeom prst="rect">
            <a:avLst/>
          </a:prstGeom>
          <a:noFill/>
        </p:spPr>
      </p:pic>
      <p:pic>
        <p:nvPicPr>
          <p:cNvPr id="1046" name="Picture 22" descr="http://globalgreengroup.org/people/Norihisa_TATARAZAKO_NI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505200"/>
            <a:ext cx="533400" cy="697183"/>
          </a:xfrm>
          <a:prstGeom prst="rect">
            <a:avLst/>
          </a:prstGeom>
          <a:noFill/>
        </p:spPr>
      </p:pic>
      <p:pic>
        <p:nvPicPr>
          <p:cNvPr id="1048" name="Picture 24" descr="http://globalgreengroup.org/people/adjuri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2667000"/>
            <a:ext cx="533161" cy="752476"/>
          </a:xfrm>
          <a:prstGeom prst="rect">
            <a:avLst/>
          </a:prstGeom>
          <a:noFill/>
        </p:spPr>
      </p:pic>
      <p:pic>
        <p:nvPicPr>
          <p:cNvPr id="1050" name="Picture 26" descr="http://globalgreengroup.org/people/mljesevi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3352800"/>
            <a:ext cx="682625" cy="763998"/>
          </a:xfrm>
          <a:prstGeom prst="rect">
            <a:avLst/>
          </a:prstGeom>
          <a:noFill/>
        </p:spPr>
      </p:pic>
      <p:pic>
        <p:nvPicPr>
          <p:cNvPr id="1052" name="Picture 28" descr="http://globalgreengroup.org/people/bkekez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2057400"/>
            <a:ext cx="606425" cy="722726"/>
          </a:xfrm>
          <a:prstGeom prst="rect">
            <a:avLst/>
          </a:prstGeom>
          <a:noFill/>
        </p:spPr>
      </p:pic>
      <p:pic>
        <p:nvPicPr>
          <p:cNvPr id="1054" name="Picture 30" descr="http://globalgreengroup.org/people/tomoharu_san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1" y="1981201"/>
            <a:ext cx="628650" cy="838200"/>
          </a:xfrm>
          <a:prstGeom prst="rect">
            <a:avLst/>
          </a:prstGeom>
          <a:noFill/>
        </p:spPr>
      </p:pic>
      <p:pic>
        <p:nvPicPr>
          <p:cNvPr id="1056" name="Picture 32" descr="http://globalgreengroup.org/people/Kiwao_KADOKAM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4600" y="2895600"/>
            <a:ext cx="533400" cy="615432"/>
          </a:xfrm>
          <a:prstGeom prst="rect">
            <a:avLst/>
          </a:prstGeom>
          <a:noFill/>
        </p:spPr>
      </p:pic>
      <p:pic>
        <p:nvPicPr>
          <p:cNvPr id="1058" name="Picture 34" descr="http://globalgreengroup.org/people/Hiroshi_Hoshin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3581400"/>
            <a:ext cx="606425" cy="708391"/>
          </a:xfrm>
          <a:prstGeom prst="rect">
            <a:avLst/>
          </a:prstGeom>
          <a:noFill/>
        </p:spPr>
      </p:pic>
      <p:pic>
        <p:nvPicPr>
          <p:cNvPr id="1060" name="Picture 36" descr="http://globalgreengroup.org/people/ggojgi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1295400"/>
            <a:ext cx="512863" cy="657225"/>
          </a:xfrm>
          <a:prstGeom prst="rect">
            <a:avLst/>
          </a:prstGeom>
          <a:noFill/>
        </p:spPr>
      </p:pic>
      <p:pic>
        <p:nvPicPr>
          <p:cNvPr id="1062" name="Picture 38" descr="http://globalgreengroup.org/people/Shigeo_Hoson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81400" y="2971800"/>
            <a:ext cx="762000" cy="930398"/>
          </a:xfrm>
          <a:prstGeom prst="rect">
            <a:avLst/>
          </a:prstGeom>
          <a:noFill/>
        </p:spPr>
      </p:pic>
      <p:pic>
        <p:nvPicPr>
          <p:cNvPr id="1064" name="Picture 40" descr="http://globalgreengroup.org/people/djakovljevic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62600" y="2514600"/>
            <a:ext cx="685800" cy="879558"/>
          </a:xfrm>
          <a:prstGeom prst="rect">
            <a:avLst/>
          </a:prstGeom>
          <a:noFill/>
        </p:spPr>
      </p:pic>
      <p:pic>
        <p:nvPicPr>
          <p:cNvPr id="1066" name="Picture 42" descr="http://globalgreengroup.org/people/Kiyoshi_Nojiri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25996" y="5654963"/>
            <a:ext cx="501608" cy="672525"/>
          </a:xfrm>
          <a:prstGeom prst="rect">
            <a:avLst/>
          </a:prstGeom>
          <a:noFill/>
        </p:spPr>
      </p:pic>
      <p:pic>
        <p:nvPicPr>
          <p:cNvPr id="1068" name="Picture 44" descr="http://globalgreengroup.org/people/milic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57800" y="3429000"/>
            <a:ext cx="638175" cy="760653"/>
          </a:xfrm>
          <a:prstGeom prst="rect">
            <a:avLst/>
          </a:prstGeom>
          <a:noFill/>
        </p:spPr>
      </p:pic>
      <p:pic>
        <p:nvPicPr>
          <p:cNvPr id="1070" name="Picture 46" descr="http://globalgreengroup.org/people/jmilic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00" y="3810000"/>
            <a:ext cx="536448" cy="609600"/>
          </a:xfrm>
          <a:prstGeom prst="rect">
            <a:avLst/>
          </a:prstGeom>
          <a:noFill/>
        </p:spPr>
      </p:pic>
      <p:pic>
        <p:nvPicPr>
          <p:cNvPr id="1071" name="Picture 47" descr="F:\My Pictures\146___07\IMG_9545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429000"/>
            <a:ext cx="609600" cy="685800"/>
          </a:xfrm>
          <a:prstGeom prst="rect">
            <a:avLst/>
          </a:prstGeom>
          <a:noFill/>
        </p:spPr>
      </p:pic>
      <p:pic>
        <p:nvPicPr>
          <p:cNvPr id="1073" name="Picture 49" descr="http://globalgreengroup.org/people/sspasic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18014" y="4191000"/>
            <a:ext cx="611386" cy="626060"/>
          </a:xfrm>
          <a:prstGeom prst="rect">
            <a:avLst/>
          </a:prstGeom>
          <a:noFill/>
        </p:spPr>
      </p:pic>
      <p:pic>
        <p:nvPicPr>
          <p:cNvPr id="1075" name="Picture 51" descr="http://globalgreengroup.org/people/Nobutoshi_OHTSUKA_CESS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09800" y="4191000"/>
            <a:ext cx="647700" cy="746356"/>
          </a:xfrm>
          <a:prstGeom prst="rect">
            <a:avLst/>
          </a:prstGeom>
          <a:noFill/>
        </p:spPr>
      </p:pic>
      <p:pic>
        <p:nvPicPr>
          <p:cNvPr id="1077" name="Picture 53" descr="http://globalgreengroup.org/people/smiletic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343400" y="3352800"/>
            <a:ext cx="876300" cy="876300"/>
          </a:xfrm>
          <a:prstGeom prst="rect">
            <a:avLst/>
          </a:prstGeom>
          <a:noFill/>
        </p:spPr>
      </p:pic>
      <p:pic>
        <p:nvPicPr>
          <p:cNvPr id="1079" name="Picture 55" descr="http://globalgreengroup.org/people/Kotaro_MINOMO_CESS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4038600"/>
            <a:ext cx="670560" cy="838200"/>
          </a:xfrm>
          <a:prstGeom prst="rect">
            <a:avLst/>
          </a:prstGeom>
          <a:noFill/>
        </p:spPr>
      </p:pic>
      <p:pic>
        <p:nvPicPr>
          <p:cNvPr id="1081" name="Picture 57" descr="http://globalgreengroup.org/people/mmarkovic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67200" y="4191000"/>
            <a:ext cx="544303" cy="647701"/>
          </a:xfrm>
          <a:prstGeom prst="rect">
            <a:avLst/>
          </a:prstGeom>
          <a:noFill/>
        </p:spPr>
      </p:pic>
      <p:pic>
        <p:nvPicPr>
          <p:cNvPr id="1083" name="Picture 59" descr="http://globalgreengroup.org/people/Yuichi_Horii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19400" y="4191000"/>
            <a:ext cx="762000" cy="936021"/>
          </a:xfrm>
          <a:prstGeom prst="rect">
            <a:avLst/>
          </a:prstGeom>
          <a:noFill/>
        </p:spPr>
      </p:pic>
      <p:pic>
        <p:nvPicPr>
          <p:cNvPr id="1085" name="Picture 61" descr="http://globalgreengroup.org/people/javdalovic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05600" y="4495800"/>
            <a:ext cx="685801" cy="685801"/>
          </a:xfrm>
          <a:prstGeom prst="rect">
            <a:avLst/>
          </a:prstGeom>
          <a:noFill/>
        </p:spPr>
      </p:pic>
      <p:pic>
        <p:nvPicPr>
          <p:cNvPr id="1087" name="Picture 63" descr="http://globalgreengroup.org/people/Chisato_MATSUMURA_HPIES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657599" y="4038600"/>
            <a:ext cx="636049" cy="762000"/>
          </a:xfrm>
          <a:prstGeom prst="rect">
            <a:avLst/>
          </a:prstGeom>
          <a:noFill/>
        </p:spPr>
      </p:pic>
      <p:pic>
        <p:nvPicPr>
          <p:cNvPr id="1089" name="Picture 65" descr="http://globalgreengroup.org/people/ikaradzic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876800" y="4267200"/>
            <a:ext cx="609600" cy="771472"/>
          </a:xfrm>
          <a:prstGeom prst="rect">
            <a:avLst/>
          </a:prstGeom>
          <a:noFill/>
        </p:spPr>
      </p:pic>
      <p:pic>
        <p:nvPicPr>
          <p:cNvPr id="1091" name="Picture 67" descr="http://globalgreengroup.org/people/Shusuke_TAKEMINE_Saitama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914400" y="4800600"/>
            <a:ext cx="609600" cy="745937"/>
          </a:xfrm>
          <a:prstGeom prst="rect">
            <a:avLst/>
          </a:prstGeom>
          <a:noFill/>
        </p:spPr>
      </p:pic>
      <p:pic>
        <p:nvPicPr>
          <p:cNvPr id="1093" name="Picture 69" descr="http://globalgreengroup.org/people/lizrael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410200" y="4191000"/>
            <a:ext cx="609601" cy="609601"/>
          </a:xfrm>
          <a:prstGeom prst="rect">
            <a:avLst/>
          </a:prstGeom>
          <a:noFill/>
        </p:spPr>
      </p:pic>
      <p:pic>
        <p:nvPicPr>
          <p:cNvPr id="1095" name="Picture 71" descr="http://globalgreengroup.org/people/Katsuya_YAMAMOTO_HPIES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524000" y="4953000"/>
            <a:ext cx="609600" cy="794951"/>
          </a:xfrm>
          <a:prstGeom prst="rect">
            <a:avLst/>
          </a:prstGeom>
          <a:noFill/>
        </p:spPr>
      </p:pic>
      <p:pic>
        <p:nvPicPr>
          <p:cNvPr id="1097" name="Picture 73" descr="http://globalgreengroup.org/people/iradovic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391400" y="4724400"/>
            <a:ext cx="585519" cy="676275"/>
          </a:xfrm>
          <a:prstGeom prst="rect">
            <a:avLst/>
          </a:prstGeom>
          <a:noFill/>
        </p:spPr>
      </p:pic>
      <p:pic>
        <p:nvPicPr>
          <p:cNvPr id="1099" name="Picture 75" descr="http://globalgreengroup.org/people/Toshiki_FUJII_HEAA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133600" y="4953000"/>
            <a:ext cx="609600" cy="794017"/>
          </a:xfrm>
          <a:prstGeom prst="rect">
            <a:avLst/>
          </a:prstGeom>
          <a:noFill/>
        </p:spPr>
      </p:pic>
      <p:pic>
        <p:nvPicPr>
          <p:cNvPr id="1101" name="Picture 77" descr="http://globalgreengroup.org/people/jnikodinovic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848600" y="5257800"/>
            <a:ext cx="565921" cy="676275"/>
          </a:xfrm>
          <a:prstGeom prst="rect">
            <a:avLst/>
          </a:prstGeom>
          <a:noFill/>
        </p:spPr>
      </p:pic>
      <p:pic>
        <p:nvPicPr>
          <p:cNvPr id="1103" name="Picture 79" descr="http://globalgreengroup.org/people/Hideyuki_INUI_Kobe_University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743200" y="5029200"/>
            <a:ext cx="762000" cy="926171"/>
          </a:xfrm>
          <a:prstGeom prst="rect">
            <a:avLst/>
          </a:prstGeom>
          <a:noFill/>
        </p:spPr>
      </p:pic>
      <p:pic>
        <p:nvPicPr>
          <p:cNvPr id="1105" name="Picture 81" descr="http://globalgreengroup.org/people/aonjia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391400" y="5334000"/>
            <a:ext cx="457200" cy="600783"/>
          </a:xfrm>
          <a:prstGeom prst="rect">
            <a:avLst/>
          </a:prstGeom>
          <a:noFill/>
        </p:spPr>
      </p:pic>
      <p:pic>
        <p:nvPicPr>
          <p:cNvPr id="1107" name="Picture 83" descr="http://globalgreengroup.org/people/Hideo_OKAMURA_Kobe_University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33400" y="5486400"/>
            <a:ext cx="618709" cy="808223"/>
          </a:xfrm>
          <a:prstGeom prst="rect">
            <a:avLst/>
          </a:prstGeom>
          <a:noFill/>
        </p:spPr>
      </p:pic>
      <p:pic>
        <p:nvPicPr>
          <p:cNvPr id="1109" name="Picture 85" descr="http://globalgreengroup.org/people/Keiichi_FUKUSHI_Kobe_University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524000" y="5638800"/>
            <a:ext cx="634564" cy="790575"/>
          </a:xfrm>
          <a:prstGeom prst="rect">
            <a:avLst/>
          </a:prstGeom>
          <a:noFill/>
        </p:spPr>
      </p:pic>
      <p:pic>
        <p:nvPicPr>
          <p:cNvPr id="1111" name="Picture 87" descr="http://globalgreengroup.org/people/Hiroya_HARINO_Kobe_college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143000" y="5791200"/>
            <a:ext cx="381000" cy="521369"/>
          </a:xfrm>
          <a:prstGeom prst="rect">
            <a:avLst/>
          </a:prstGeom>
          <a:noFill/>
        </p:spPr>
      </p:pic>
      <p:pic>
        <p:nvPicPr>
          <p:cNvPr id="1113" name="Picture 89" descr="http://globalgreengroup.org/people/madoka_ohji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209800" y="5617821"/>
            <a:ext cx="609600" cy="763929"/>
          </a:xfrm>
          <a:prstGeom prst="rect">
            <a:avLst/>
          </a:prstGeom>
          <a:noFill/>
        </p:spPr>
      </p:pic>
      <p:pic>
        <p:nvPicPr>
          <p:cNvPr id="1115" name="Picture 91" descr="http://globalgreengroup.org/people/kaya.jpe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505201" y="4876800"/>
            <a:ext cx="495300" cy="660401"/>
          </a:xfrm>
          <a:prstGeom prst="rect">
            <a:avLst/>
          </a:prstGeom>
          <a:noFill/>
        </p:spPr>
      </p:pic>
      <p:pic>
        <p:nvPicPr>
          <p:cNvPr id="1117" name="Picture 93" descr="http://globalgreengroup.org/people/iandjelkovic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229600" y="5873262"/>
            <a:ext cx="578304" cy="622789"/>
          </a:xfrm>
          <a:prstGeom prst="rect">
            <a:avLst/>
          </a:prstGeom>
          <a:noFill/>
        </p:spPr>
      </p:pic>
      <p:pic>
        <p:nvPicPr>
          <p:cNvPr id="1119" name="Picture 95" descr="http://globalgreengroup.org/people/mcurcic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172200" y="4800600"/>
            <a:ext cx="608901" cy="695326"/>
          </a:xfrm>
          <a:prstGeom prst="rect">
            <a:avLst/>
          </a:prstGeom>
          <a:noFill/>
        </p:spPr>
      </p:pic>
      <p:pic>
        <p:nvPicPr>
          <p:cNvPr id="1121" name="Picture 97" descr="http://globalgreengroup.org/people/Michihiko_IKE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505200" y="5638800"/>
            <a:ext cx="685800" cy="707316"/>
          </a:xfrm>
          <a:prstGeom prst="rect">
            <a:avLst/>
          </a:prstGeom>
          <a:noFill/>
        </p:spPr>
      </p:pic>
      <p:pic>
        <p:nvPicPr>
          <p:cNvPr id="1123" name="Picture 99" descr="http://globalgreengroup.org/people/jninkov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543800" y="5791200"/>
            <a:ext cx="685800" cy="685800"/>
          </a:xfrm>
          <a:prstGeom prst="rect">
            <a:avLst/>
          </a:prstGeom>
          <a:noFill/>
        </p:spPr>
      </p:pic>
      <p:pic>
        <p:nvPicPr>
          <p:cNvPr id="1125" name="Picture 101" descr="http://globalgreengroup.org/people/mpucarevic.jp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858000" y="5715000"/>
            <a:ext cx="609600" cy="769697"/>
          </a:xfrm>
          <a:prstGeom prst="rect">
            <a:avLst/>
          </a:prstGeom>
          <a:noFill/>
        </p:spPr>
      </p:pic>
      <p:pic>
        <p:nvPicPr>
          <p:cNvPr id="1127" name="Picture 103" descr="http://globalgreengroup.org/people/vdelja.jpe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410200" y="4800600"/>
            <a:ext cx="723900" cy="737442"/>
          </a:xfrm>
          <a:prstGeom prst="rect">
            <a:avLst/>
          </a:prstGeom>
          <a:noFill/>
        </p:spPr>
      </p:pic>
      <p:pic>
        <p:nvPicPr>
          <p:cNvPr id="1129" name="Picture 105" descr="http://globalgreengroup.org/people/Akira_Kondo.gif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4114800" y="4800600"/>
            <a:ext cx="619125" cy="619126"/>
          </a:xfrm>
          <a:prstGeom prst="rect">
            <a:avLst/>
          </a:prstGeom>
          <a:noFill/>
        </p:spPr>
      </p:pic>
      <p:pic>
        <p:nvPicPr>
          <p:cNvPr id="1131" name="Picture 107" descr="http://globalgreengroup.org/people/osipovac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248400" y="5486400"/>
            <a:ext cx="610791" cy="762000"/>
          </a:xfrm>
          <a:prstGeom prst="rect">
            <a:avLst/>
          </a:prstGeom>
          <a:noFill/>
        </p:spPr>
      </p:pic>
      <p:pic>
        <p:nvPicPr>
          <p:cNvPr id="1133" name="Picture 109" descr="http://globalgreengroup.org/people/mglumac.jp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858000" y="5181600"/>
            <a:ext cx="460429" cy="590550"/>
          </a:xfrm>
          <a:prstGeom prst="rect">
            <a:avLst/>
          </a:prstGeom>
          <a:noFill/>
        </p:spPr>
      </p:pic>
      <p:pic>
        <p:nvPicPr>
          <p:cNvPr id="1135" name="Picture 111" descr="http://globalgreengroup.org/people/bdjordan.jp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638800" y="5562600"/>
            <a:ext cx="588864" cy="695325"/>
          </a:xfrm>
          <a:prstGeom prst="rect">
            <a:avLst/>
          </a:prstGeom>
          <a:noFill/>
        </p:spPr>
      </p:pic>
      <p:pic>
        <p:nvPicPr>
          <p:cNvPr id="1137" name="Picture 113" descr="Japan International Cooperation Agency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04800" y="609600"/>
            <a:ext cx="762000" cy="618169"/>
          </a:xfrm>
          <a:prstGeom prst="rect">
            <a:avLst/>
          </a:prstGeom>
          <a:noFill/>
        </p:spPr>
      </p:pic>
      <p:pic>
        <p:nvPicPr>
          <p:cNvPr id="1139" name="Picture 115" descr="Hyogo prefectural Institute of Environmental Sciences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914400" y="1447800"/>
            <a:ext cx="840703" cy="647701"/>
          </a:xfrm>
          <a:prstGeom prst="rect">
            <a:avLst/>
          </a:prstGeom>
          <a:noFill/>
        </p:spPr>
      </p:pic>
      <p:pic>
        <p:nvPicPr>
          <p:cNvPr id="1141" name="Picture 117" descr="Hyogo prefecture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676400" y="609600"/>
            <a:ext cx="666750" cy="476250"/>
          </a:xfrm>
          <a:prstGeom prst="rect">
            <a:avLst/>
          </a:prstGeom>
          <a:noFill/>
        </p:spPr>
      </p:pic>
      <p:pic>
        <p:nvPicPr>
          <p:cNvPr id="1143" name="Picture 119" descr="Hyogo Environmental Advancement Association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81000" y="2209800"/>
            <a:ext cx="923925" cy="381001"/>
          </a:xfrm>
          <a:prstGeom prst="rect">
            <a:avLst/>
          </a:prstGeom>
          <a:noFill/>
        </p:spPr>
      </p:pic>
      <p:pic>
        <p:nvPicPr>
          <p:cNvPr id="1145" name="Picture 121" descr="National Institute for Environmental Studies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81000" y="2743200"/>
            <a:ext cx="895350" cy="457200"/>
          </a:xfrm>
          <a:prstGeom prst="rect">
            <a:avLst/>
          </a:prstGeom>
          <a:noFill/>
        </p:spPr>
      </p:pic>
      <p:pic>
        <p:nvPicPr>
          <p:cNvPr id="1147" name="Picture 123" descr="Center for Environmental Science in Saitama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286000" y="1295400"/>
            <a:ext cx="533400" cy="561975"/>
          </a:xfrm>
          <a:prstGeom prst="rect">
            <a:avLst/>
          </a:prstGeom>
          <a:noFill/>
        </p:spPr>
      </p:pic>
      <p:pic>
        <p:nvPicPr>
          <p:cNvPr id="1149" name="Picture 125" descr="Osaka University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905000" y="2438400"/>
            <a:ext cx="333375" cy="295275"/>
          </a:xfrm>
          <a:prstGeom prst="rect">
            <a:avLst/>
          </a:prstGeom>
          <a:noFill/>
        </p:spPr>
      </p:pic>
      <p:pic>
        <p:nvPicPr>
          <p:cNvPr id="1151" name="Picture 127" descr="Kobe University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81000" y="3276600"/>
            <a:ext cx="714375" cy="619126"/>
          </a:xfrm>
          <a:prstGeom prst="rect">
            <a:avLst/>
          </a:prstGeom>
          <a:noFill/>
        </p:spPr>
      </p:pic>
      <p:pic>
        <p:nvPicPr>
          <p:cNvPr id="1153" name="Picture 129" descr="Kobe College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1905000" y="1295400"/>
            <a:ext cx="352425" cy="314326"/>
          </a:xfrm>
          <a:prstGeom prst="rect">
            <a:avLst/>
          </a:prstGeom>
          <a:noFill/>
        </p:spPr>
      </p:pic>
      <p:pic>
        <p:nvPicPr>
          <p:cNvPr id="1155" name="Picture 131" descr="Tokyo University of Agriculture &amp; Technology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1295400" y="1981200"/>
            <a:ext cx="742950" cy="371475"/>
          </a:xfrm>
          <a:prstGeom prst="rect">
            <a:avLst/>
          </a:prstGeom>
          <a:noFill/>
        </p:spPr>
      </p:pic>
      <p:pic>
        <p:nvPicPr>
          <p:cNvPr id="1157" name="Picture 133" descr="The University of Kitakyushu"/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1295400" y="2879884"/>
            <a:ext cx="533400" cy="478393"/>
          </a:xfrm>
          <a:prstGeom prst="rect">
            <a:avLst/>
          </a:prstGeom>
          <a:noFill/>
        </p:spPr>
      </p:pic>
      <p:pic>
        <p:nvPicPr>
          <p:cNvPr id="1159" name="Picture 135" descr="Shimadzu Corporation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0" y="4343400"/>
            <a:ext cx="1103170" cy="266701"/>
          </a:xfrm>
          <a:prstGeom prst="rect">
            <a:avLst/>
          </a:prstGeom>
          <a:noFill/>
        </p:spPr>
      </p:pic>
      <p:pic>
        <p:nvPicPr>
          <p:cNvPr id="1161" name="Picture 137" descr="http://globalgreengroup.org/participants/pancevo.gif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8153400" y="762000"/>
            <a:ext cx="381000" cy="471854"/>
          </a:xfrm>
          <a:prstGeom prst="rect">
            <a:avLst/>
          </a:prstGeom>
          <a:noFill/>
        </p:spPr>
      </p:pic>
      <p:pic>
        <p:nvPicPr>
          <p:cNvPr id="1163" name="Picture 139" descr="Faculty of chemistry, University of Belgrade"/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5791200" y="762000"/>
            <a:ext cx="457200" cy="441900"/>
          </a:xfrm>
          <a:prstGeom prst="rect">
            <a:avLst/>
          </a:prstGeom>
          <a:noFill/>
        </p:spPr>
      </p:pic>
      <p:pic>
        <p:nvPicPr>
          <p:cNvPr id="1165" name="Picture 141" descr="Institute for chemistry, technology and metallurgy, University of Belgrade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858000" y="533400"/>
            <a:ext cx="304800" cy="405968"/>
          </a:xfrm>
          <a:prstGeom prst="rect">
            <a:avLst/>
          </a:prstGeom>
          <a:noFill/>
        </p:spPr>
      </p:pic>
      <p:pic>
        <p:nvPicPr>
          <p:cNvPr id="1167" name="Picture 143" descr="School of Medicine, University of Belgrade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7467600" y="1752600"/>
            <a:ext cx="457200" cy="457200"/>
          </a:xfrm>
          <a:prstGeom prst="rect">
            <a:avLst/>
          </a:prstGeom>
          <a:noFill/>
        </p:spPr>
      </p:pic>
      <p:pic>
        <p:nvPicPr>
          <p:cNvPr id="1169" name="Picture 145" descr="University of Belgrade - Faculty of Biology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8153400" y="2667000"/>
            <a:ext cx="383977" cy="381001"/>
          </a:xfrm>
          <a:prstGeom prst="rect">
            <a:avLst/>
          </a:prstGeom>
          <a:noFill/>
        </p:spPr>
      </p:pic>
      <p:pic>
        <p:nvPicPr>
          <p:cNvPr id="1171" name="Picture 147" descr="Institute of Molecular Genetics and Genetic Engineering, University of Belgrade"/>
          <p:cNvPicPr>
            <a:picLocks noChangeAspect="1"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8229600" y="3352800"/>
            <a:ext cx="457200" cy="457200"/>
          </a:xfrm>
          <a:prstGeom prst="rect">
            <a:avLst/>
          </a:prstGeom>
          <a:noFill/>
        </p:spPr>
      </p:pic>
      <p:pic>
        <p:nvPicPr>
          <p:cNvPr id="1173" name="Picture 149" descr="Vinca Institute of Nuclear Sciences, University of Belgrade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6781800" y="1447800"/>
            <a:ext cx="471535" cy="476251"/>
          </a:xfrm>
          <a:prstGeom prst="rect">
            <a:avLst/>
          </a:prstGeom>
          <a:noFill/>
        </p:spPr>
      </p:pic>
      <p:pic>
        <p:nvPicPr>
          <p:cNvPr id="1175" name="Picture 151" descr="Faculty of Pharmacy, University of Belgrade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 flipH="1">
            <a:off x="8382000" y="1905000"/>
            <a:ext cx="470379" cy="549929"/>
          </a:xfrm>
          <a:prstGeom prst="rect">
            <a:avLst/>
          </a:prstGeom>
          <a:noFill/>
        </p:spPr>
      </p:pic>
      <p:pic>
        <p:nvPicPr>
          <p:cNvPr id="1177" name="Picture 153" descr="Ministry of Energy, Development, and Environmental Protection, Republic of Serbia"/>
          <p:cNvPicPr>
            <a:picLocks noChangeAspect="1" noChangeArrowheads="1"/>
          </p:cNvPicPr>
          <p:nvPr/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8458200" y="4038600"/>
            <a:ext cx="412247" cy="752476"/>
          </a:xfrm>
          <a:prstGeom prst="rect">
            <a:avLst/>
          </a:prstGeom>
          <a:noFill/>
        </p:spPr>
      </p:pic>
      <p:pic>
        <p:nvPicPr>
          <p:cNvPr id="1179" name="Picture 155" descr="Institute of Field and Vegetable Crops, Republic of Serbia"/>
          <p:cNvPicPr>
            <a:picLocks noChangeAspect="1" noChangeArrowheads="1"/>
          </p:cNvPicPr>
          <p:nvPr/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6934200" y="2438400"/>
            <a:ext cx="609600" cy="588433"/>
          </a:xfrm>
          <a:prstGeom prst="rect">
            <a:avLst/>
          </a:prstGeom>
          <a:noFill/>
        </p:spPr>
      </p:pic>
      <p:pic>
        <p:nvPicPr>
          <p:cNvPr id="1181" name="Picture 157" descr="Educons University"/>
          <p:cNvPicPr>
            <a:picLocks noChangeAspect="1" noChangeArrowheads="1"/>
          </p:cNvPicPr>
          <p:nvPr/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7620000" y="4038600"/>
            <a:ext cx="762000" cy="22690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4724400" y="5029200"/>
            <a:ext cx="4876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2819400" y="5836920"/>
            <a:ext cx="5334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4191000" y="5410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83" cstate="print"/>
          <a:srcRect/>
          <a:stretch>
            <a:fillRect/>
          </a:stretch>
        </p:blipFill>
        <p:spPr bwMode="auto">
          <a:xfrm>
            <a:off x="4267200" y="59436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5181600" y="5715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48" y="1026587"/>
            <a:ext cx="629678" cy="79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418</Words>
  <Application>Microsoft Office PowerPoint</Application>
  <PresentationFormat>画面に合わせる (4:3)</PresentationFormat>
  <Paragraphs>113</Paragraphs>
  <Slides>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游ゴシック</vt:lpstr>
      <vt:lpstr>Arial</vt:lpstr>
      <vt:lpstr>Calibri</vt:lpstr>
      <vt:lpstr>Office Theme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</dc:creator>
  <cp:lastModifiedBy>中野 武</cp:lastModifiedBy>
  <cp:revision>209</cp:revision>
  <cp:lastPrinted>2018-01-31T02:51:35Z</cp:lastPrinted>
  <dcterms:created xsi:type="dcterms:W3CDTF">2014-10-01T11:27:26Z</dcterms:created>
  <dcterms:modified xsi:type="dcterms:W3CDTF">2019-06-11T22:47:58Z</dcterms:modified>
</cp:coreProperties>
</file>