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rawings/drawing2.xml" ContentType="application/vnd.openxmlformats-officedocument.drawingml.chartshape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8" r:id="rId5"/>
  </p:sldMasterIdLst>
  <p:notesMasterIdLst>
    <p:notesMasterId r:id="rId47"/>
  </p:notesMasterIdLst>
  <p:handoutMasterIdLst>
    <p:handoutMasterId r:id="rId48"/>
  </p:handoutMasterIdLst>
  <p:sldIdLst>
    <p:sldId id="261" r:id="rId6"/>
    <p:sldId id="288" r:id="rId7"/>
    <p:sldId id="332" r:id="rId8"/>
    <p:sldId id="331" r:id="rId9"/>
    <p:sldId id="289" r:id="rId10"/>
    <p:sldId id="290" r:id="rId11"/>
    <p:sldId id="335" r:id="rId12"/>
    <p:sldId id="302" r:id="rId13"/>
    <p:sldId id="337" r:id="rId14"/>
    <p:sldId id="338" r:id="rId15"/>
    <p:sldId id="339" r:id="rId16"/>
    <p:sldId id="340" r:id="rId17"/>
    <p:sldId id="291" r:id="rId18"/>
    <p:sldId id="275" r:id="rId19"/>
    <p:sldId id="292" r:id="rId20"/>
    <p:sldId id="300" r:id="rId21"/>
    <p:sldId id="334" r:id="rId22"/>
    <p:sldId id="303" r:id="rId23"/>
    <p:sldId id="293" r:id="rId24"/>
    <p:sldId id="276" r:id="rId25"/>
    <p:sldId id="298" r:id="rId26"/>
    <p:sldId id="341" r:id="rId27"/>
    <p:sldId id="296" r:id="rId28"/>
    <p:sldId id="329" r:id="rId29"/>
    <p:sldId id="333" r:id="rId30"/>
    <p:sldId id="297" r:id="rId31"/>
    <p:sldId id="343" r:id="rId32"/>
    <p:sldId id="323" r:id="rId33"/>
    <p:sldId id="304" r:id="rId34"/>
    <p:sldId id="342" r:id="rId35"/>
    <p:sldId id="305" r:id="rId36"/>
    <p:sldId id="330" r:id="rId37"/>
    <p:sldId id="306" r:id="rId38"/>
    <p:sldId id="307" r:id="rId39"/>
    <p:sldId id="308" r:id="rId40"/>
    <p:sldId id="309" r:id="rId41"/>
    <p:sldId id="310" r:id="rId42"/>
    <p:sldId id="311" r:id="rId43"/>
    <p:sldId id="319" r:id="rId44"/>
    <p:sldId id="320" r:id="rId45"/>
    <p:sldId id="321" r:id="rId4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CCFFCC"/>
    <a:srgbClr val="FF6699"/>
    <a:srgbClr val="FFFF99"/>
    <a:srgbClr val="FF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97" autoAdjust="0"/>
    <p:restoredTop sz="94660"/>
  </p:normalViewPr>
  <p:slideViewPr>
    <p:cSldViewPr>
      <p:cViewPr>
        <p:scale>
          <a:sx n="50" d="100"/>
          <a:sy n="50" d="100"/>
        </p:scale>
        <p:origin x="-1350" y="-3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87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nezaki\Ane.DXN\&#23398;&#20250;\H24%20DIOXIN\&#38996;&#26009;&#20998;&#26512;&#32080;&#26524;.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nezaki\Ane.DXN\&#23398;&#20250;\H24%20DIOXIN\&#38996;&#26009;&#20998;&#26512;&#32080;&#2652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nezaki\Ane.DXN\&#23398;&#20250;\H24%20DIOXIN\&#38996;&#26009;&#30064;&#24615;&#20307;&#24773;&#2257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nezaki\Ane.DXN\&#23398;&#20250;\H24%20DIOXIN\&#38996;&#26009;&#30064;&#24615;&#20307;&#24773;&#2257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nezaki\Ane.DXN\&#23398;&#20250;\H24%20DIOXIN\&#38996;&#26009;&#30064;&#24615;&#20307;&#24773;&#22577;.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nezaki\Ane.DXN\&#23398;&#20250;\H24%20DIOXIN\&#38996;&#26009;&#30064;&#24615;&#20307;&#24773;&#22577;.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nezaki\Ane.DXN\&#23398;&#20250;\H24%20DIOXIN\&#35542;&#25991;&#28611;&#24230;&#22793;&#21205;&#65288;Fig3&#6528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nezaki\Ane.DXN\&#23398;&#20250;\H24%20DIOXIN\&#35542;&#25991;&#28611;&#24230;&#22793;&#21205;&#65288;Fig3&#65289;.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nezaki\Ane.DXN\&#23398;&#20250;\H24%20DIOXIN\&#35542;&#25991;&#28611;&#24230;&#22793;&#21205;&#65288;Fig3&#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ja-JP"/>
  <c:chart>
    <c:view3D>
      <c:perspective val="30"/>
    </c:view3D>
    <c:plotArea>
      <c:layout>
        <c:manualLayout>
          <c:layoutTarget val="inner"/>
          <c:xMode val="edge"/>
          <c:yMode val="edge"/>
          <c:x val="9.5169745734466502E-2"/>
          <c:y val="2.9057064439229587E-2"/>
          <c:w val="0.83801552652341871"/>
          <c:h val="0.84130579904719061"/>
        </c:manualLayout>
      </c:layout>
      <c:bar3DChart>
        <c:barDir val="col"/>
        <c:grouping val="standard"/>
        <c:ser>
          <c:idx val="4"/>
          <c:order val="0"/>
          <c:tx>
            <c:strRef>
              <c:f>'割合(Fig1)'!$H$3</c:f>
              <c:strCache>
                <c:ptCount val="1"/>
                <c:pt idx="0">
                  <c:v>#99</c:v>
                </c:pt>
              </c:strCache>
            </c:strRef>
          </c:tx>
          <c:cat>
            <c:multiLvlStrRef>
              <c:f>'割合(Fig1)'!$B$4:$C$18</c:f>
              <c:multiLvlStrCache>
                <c:ptCount val="15"/>
                <c:lvl>
                  <c:pt idx="0">
                    <c:v>A</c:v>
                  </c:pt>
                  <c:pt idx="1">
                    <c:v>A</c:v>
                  </c:pt>
                  <c:pt idx="2">
                    <c:v>A</c:v>
                  </c:pt>
                  <c:pt idx="3">
                    <c:v>A</c:v>
                  </c:pt>
                  <c:pt idx="4">
                    <c:v>A</c:v>
                  </c:pt>
                  <c:pt idx="5">
                    <c:v>A</c:v>
                  </c:pt>
                  <c:pt idx="6">
                    <c:v>A</c:v>
                  </c:pt>
                  <c:pt idx="7">
                    <c:v>A</c:v>
                  </c:pt>
                  <c:pt idx="8">
                    <c:v>A</c:v>
                  </c:pt>
                  <c:pt idx="9">
                    <c:v>A</c:v>
                  </c:pt>
                  <c:pt idx="10">
                    <c:v>A</c:v>
                  </c:pt>
                  <c:pt idx="11">
                    <c:v>A</c:v>
                  </c:pt>
                  <c:pt idx="12">
                    <c:v>A</c:v>
                  </c:pt>
                  <c:pt idx="13">
                    <c:v>B</c:v>
                  </c:pt>
                  <c:pt idx="14">
                    <c:v>B</c:v>
                  </c:pt>
                </c:lvl>
                <c:lvl>
                  <c:pt idx="0">
                    <c:v>a1</c:v>
                  </c:pt>
                  <c:pt idx="1">
                    <c:v>a2</c:v>
                  </c:pt>
                  <c:pt idx="2">
                    <c:v>a3</c:v>
                  </c:pt>
                  <c:pt idx="3">
                    <c:v>a4</c:v>
                  </c:pt>
                  <c:pt idx="4">
                    <c:v>a5</c:v>
                  </c:pt>
                  <c:pt idx="5">
                    <c:v>a6</c:v>
                  </c:pt>
                  <c:pt idx="6">
                    <c:v>a7</c:v>
                  </c:pt>
                  <c:pt idx="7">
                    <c:v>a8</c:v>
                  </c:pt>
                  <c:pt idx="8">
                    <c:v>a9</c:v>
                  </c:pt>
                  <c:pt idx="9">
                    <c:v>a10</c:v>
                  </c:pt>
                  <c:pt idx="10">
                    <c:v>a11</c:v>
                  </c:pt>
                  <c:pt idx="11">
                    <c:v>a12</c:v>
                  </c:pt>
                  <c:pt idx="12">
                    <c:v>a13</c:v>
                  </c:pt>
                  <c:pt idx="13">
                    <c:v>a14</c:v>
                  </c:pt>
                  <c:pt idx="14">
                    <c:v>a15</c:v>
                  </c:pt>
                </c:lvl>
              </c:multiLvlStrCache>
            </c:multiLvlStrRef>
          </c:cat>
          <c:val>
            <c:numRef>
              <c:f>'割合(Fig1)'!$H$4:$H$18</c:f>
              <c:numCache>
                <c:formatCode>0</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formatCode="0.0">
                  <c:v>0.68918918918918981</c:v>
                </c:pt>
              </c:numCache>
            </c:numRef>
          </c:val>
        </c:ser>
        <c:ser>
          <c:idx val="3"/>
          <c:order val="1"/>
          <c:tx>
            <c:strRef>
              <c:f>'割合(Fig1)'!$G$3</c:f>
              <c:strCache>
                <c:ptCount val="1"/>
                <c:pt idx="0">
                  <c:v>#77</c:v>
                </c:pt>
              </c:strCache>
            </c:strRef>
          </c:tx>
          <c:cat>
            <c:multiLvlStrRef>
              <c:f>'割合(Fig1)'!$B$4:$C$18</c:f>
              <c:multiLvlStrCache>
                <c:ptCount val="15"/>
                <c:lvl>
                  <c:pt idx="0">
                    <c:v>A</c:v>
                  </c:pt>
                  <c:pt idx="1">
                    <c:v>A</c:v>
                  </c:pt>
                  <c:pt idx="2">
                    <c:v>A</c:v>
                  </c:pt>
                  <c:pt idx="3">
                    <c:v>A</c:v>
                  </c:pt>
                  <c:pt idx="4">
                    <c:v>A</c:v>
                  </c:pt>
                  <c:pt idx="5">
                    <c:v>A</c:v>
                  </c:pt>
                  <c:pt idx="6">
                    <c:v>A</c:v>
                  </c:pt>
                  <c:pt idx="7">
                    <c:v>A</c:v>
                  </c:pt>
                  <c:pt idx="8">
                    <c:v>A</c:v>
                  </c:pt>
                  <c:pt idx="9">
                    <c:v>A</c:v>
                  </c:pt>
                  <c:pt idx="10">
                    <c:v>A</c:v>
                  </c:pt>
                  <c:pt idx="11">
                    <c:v>A</c:v>
                  </c:pt>
                  <c:pt idx="12">
                    <c:v>A</c:v>
                  </c:pt>
                  <c:pt idx="13">
                    <c:v>B</c:v>
                  </c:pt>
                  <c:pt idx="14">
                    <c:v>B</c:v>
                  </c:pt>
                </c:lvl>
                <c:lvl>
                  <c:pt idx="0">
                    <c:v>a1</c:v>
                  </c:pt>
                  <c:pt idx="1">
                    <c:v>a2</c:v>
                  </c:pt>
                  <c:pt idx="2">
                    <c:v>a3</c:v>
                  </c:pt>
                  <c:pt idx="3">
                    <c:v>a4</c:v>
                  </c:pt>
                  <c:pt idx="4">
                    <c:v>a5</c:v>
                  </c:pt>
                  <c:pt idx="5">
                    <c:v>a6</c:v>
                  </c:pt>
                  <c:pt idx="6">
                    <c:v>a7</c:v>
                  </c:pt>
                  <c:pt idx="7">
                    <c:v>a8</c:v>
                  </c:pt>
                  <c:pt idx="8">
                    <c:v>a9</c:v>
                  </c:pt>
                  <c:pt idx="9">
                    <c:v>a10</c:v>
                  </c:pt>
                  <c:pt idx="10">
                    <c:v>a11</c:v>
                  </c:pt>
                  <c:pt idx="11">
                    <c:v>a12</c:v>
                  </c:pt>
                  <c:pt idx="12">
                    <c:v>a13</c:v>
                  </c:pt>
                  <c:pt idx="13">
                    <c:v>a14</c:v>
                  </c:pt>
                  <c:pt idx="14">
                    <c:v>a15</c:v>
                  </c:pt>
                </c:lvl>
              </c:multiLvlStrCache>
            </c:multiLvlStrRef>
          </c:cat>
          <c:val>
            <c:numRef>
              <c:f>'割合(Fig1)'!$G$4:$G$18</c:f>
              <c:numCache>
                <c:formatCode>0.0</c:formatCode>
                <c:ptCount val="15"/>
                <c:pt idx="0" formatCode="0">
                  <c:v>0.37500000000000022</c:v>
                </c:pt>
                <c:pt idx="1">
                  <c:v>8.8235294117647047</c:v>
                </c:pt>
                <c:pt idx="2">
                  <c:v>1.3043478260869581</c:v>
                </c:pt>
                <c:pt idx="3">
                  <c:v>3.4482758620689653</c:v>
                </c:pt>
                <c:pt idx="4">
                  <c:v>1.3333333333333335</c:v>
                </c:pt>
                <c:pt idx="5">
                  <c:v>1.3571428571428572</c:v>
                </c:pt>
                <c:pt idx="6">
                  <c:v>7.0588235294117654</c:v>
                </c:pt>
                <c:pt idx="7">
                  <c:v>1.0120481927710843</c:v>
                </c:pt>
                <c:pt idx="8">
                  <c:v>0.56164383561643894</c:v>
                </c:pt>
                <c:pt idx="9">
                  <c:v>0.14000000000000001</c:v>
                </c:pt>
                <c:pt idx="10">
                  <c:v>0.8</c:v>
                </c:pt>
                <c:pt idx="11">
                  <c:v>0.43902439024390294</c:v>
                </c:pt>
                <c:pt idx="12">
                  <c:v>0</c:v>
                </c:pt>
                <c:pt idx="13">
                  <c:v>2.8823529411764706</c:v>
                </c:pt>
                <c:pt idx="14" formatCode="0">
                  <c:v>0</c:v>
                </c:pt>
              </c:numCache>
            </c:numRef>
          </c:val>
        </c:ser>
        <c:ser>
          <c:idx val="2"/>
          <c:order val="2"/>
          <c:tx>
            <c:strRef>
              <c:f>'割合(Fig1)'!$F$3</c:f>
              <c:strCache>
                <c:ptCount val="1"/>
                <c:pt idx="0">
                  <c:v>#52</c:v>
                </c:pt>
              </c:strCache>
            </c:strRef>
          </c:tx>
          <c:cat>
            <c:multiLvlStrRef>
              <c:f>'割合(Fig1)'!$B$4:$C$18</c:f>
              <c:multiLvlStrCache>
                <c:ptCount val="15"/>
                <c:lvl>
                  <c:pt idx="0">
                    <c:v>A</c:v>
                  </c:pt>
                  <c:pt idx="1">
                    <c:v>A</c:v>
                  </c:pt>
                  <c:pt idx="2">
                    <c:v>A</c:v>
                  </c:pt>
                  <c:pt idx="3">
                    <c:v>A</c:v>
                  </c:pt>
                  <c:pt idx="4">
                    <c:v>A</c:v>
                  </c:pt>
                  <c:pt idx="5">
                    <c:v>A</c:v>
                  </c:pt>
                  <c:pt idx="6">
                    <c:v>A</c:v>
                  </c:pt>
                  <c:pt idx="7">
                    <c:v>A</c:v>
                  </c:pt>
                  <c:pt idx="8">
                    <c:v>A</c:v>
                  </c:pt>
                  <c:pt idx="9">
                    <c:v>A</c:v>
                  </c:pt>
                  <c:pt idx="10">
                    <c:v>A</c:v>
                  </c:pt>
                  <c:pt idx="11">
                    <c:v>A</c:v>
                  </c:pt>
                  <c:pt idx="12">
                    <c:v>A</c:v>
                  </c:pt>
                  <c:pt idx="13">
                    <c:v>B</c:v>
                  </c:pt>
                  <c:pt idx="14">
                    <c:v>B</c:v>
                  </c:pt>
                </c:lvl>
                <c:lvl>
                  <c:pt idx="0">
                    <c:v>a1</c:v>
                  </c:pt>
                  <c:pt idx="1">
                    <c:v>a2</c:v>
                  </c:pt>
                  <c:pt idx="2">
                    <c:v>a3</c:v>
                  </c:pt>
                  <c:pt idx="3">
                    <c:v>a4</c:v>
                  </c:pt>
                  <c:pt idx="4">
                    <c:v>a5</c:v>
                  </c:pt>
                  <c:pt idx="5">
                    <c:v>a6</c:v>
                  </c:pt>
                  <c:pt idx="6">
                    <c:v>a7</c:v>
                  </c:pt>
                  <c:pt idx="7">
                    <c:v>a8</c:v>
                  </c:pt>
                  <c:pt idx="8">
                    <c:v>a9</c:v>
                  </c:pt>
                  <c:pt idx="9">
                    <c:v>a10</c:v>
                  </c:pt>
                  <c:pt idx="10">
                    <c:v>a11</c:v>
                  </c:pt>
                  <c:pt idx="11">
                    <c:v>a12</c:v>
                  </c:pt>
                  <c:pt idx="12">
                    <c:v>a13</c:v>
                  </c:pt>
                  <c:pt idx="13">
                    <c:v>a14</c:v>
                  </c:pt>
                  <c:pt idx="14">
                    <c:v>a15</c:v>
                  </c:pt>
                </c:lvl>
              </c:multiLvlStrCache>
            </c:multiLvlStrRef>
          </c:cat>
          <c:val>
            <c:numRef>
              <c:f>'割合(Fig1)'!$F$4:$F$18</c:f>
              <c:numCache>
                <c:formatCode>0</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98.648648648648646</c:v>
                </c:pt>
              </c:numCache>
            </c:numRef>
          </c:val>
        </c:ser>
        <c:ser>
          <c:idx val="1"/>
          <c:order val="3"/>
          <c:tx>
            <c:strRef>
              <c:f>'割合(Fig1)'!$E$3</c:f>
              <c:strCache>
                <c:ptCount val="1"/>
                <c:pt idx="0">
                  <c:v>#35</c:v>
                </c:pt>
              </c:strCache>
            </c:strRef>
          </c:tx>
          <c:cat>
            <c:multiLvlStrRef>
              <c:f>'割合(Fig1)'!$B$4:$C$18</c:f>
              <c:multiLvlStrCache>
                <c:ptCount val="15"/>
                <c:lvl>
                  <c:pt idx="0">
                    <c:v>A</c:v>
                  </c:pt>
                  <c:pt idx="1">
                    <c:v>A</c:v>
                  </c:pt>
                  <c:pt idx="2">
                    <c:v>A</c:v>
                  </c:pt>
                  <c:pt idx="3">
                    <c:v>A</c:v>
                  </c:pt>
                  <c:pt idx="4">
                    <c:v>A</c:v>
                  </c:pt>
                  <c:pt idx="5">
                    <c:v>A</c:v>
                  </c:pt>
                  <c:pt idx="6">
                    <c:v>A</c:v>
                  </c:pt>
                  <c:pt idx="7">
                    <c:v>A</c:v>
                  </c:pt>
                  <c:pt idx="8">
                    <c:v>A</c:v>
                  </c:pt>
                  <c:pt idx="9">
                    <c:v>A</c:v>
                  </c:pt>
                  <c:pt idx="10">
                    <c:v>A</c:v>
                  </c:pt>
                  <c:pt idx="11">
                    <c:v>A</c:v>
                  </c:pt>
                  <c:pt idx="12">
                    <c:v>A</c:v>
                  </c:pt>
                  <c:pt idx="13">
                    <c:v>B</c:v>
                  </c:pt>
                  <c:pt idx="14">
                    <c:v>B</c:v>
                  </c:pt>
                </c:lvl>
                <c:lvl>
                  <c:pt idx="0">
                    <c:v>a1</c:v>
                  </c:pt>
                  <c:pt idx="1">
                    <c:v>a2</c:v>
                  </c:pt>
                  <c:pt idx="2">
                    <c:v>a3</c:v>
                  </c:pt>
                  <c:pt idx="3">
                    <c:v>a4</c:v>
                  </c:pt>
                  <c:pt idx="4">
                    <c:v>a5</c:v>
                  </c:pt>
                  <c:pt idx="5">
                    <c:v>a6</c:v>
                  </c:pt>
                  <c:pt idx="6">
                    <c:v>a7</c:v>
                  </c:pt>
                  <c:pt idx="7">
                    <c:v>a8</c:v>
                  </c:pt>
                  <c:pt idx="8">
                    <c:v>a9</c:v>
                  </c:pt>
                  <c:pt idx="9">
                    <c:v>a10</c:v>
                  </c:pt>
                  <c:pt idx="10">
                    <c:v>a11</c:v>
                  </c:pt>
                  <c:pt idx="11">
                    <c:v>a12</c:v>
                  </c:pt>
                  <c:pt idx="12">
                    <c:v>a13</c:v>
                  </c:pt>
                  <c:pt idx="13">
                    <c:v>a14</c:v>
                  </c:pt>
                  <c:pt idx="14">
                    <c:v>a15</c:v>
                  </c:pt>
                </c:lvl>
              </c:multiLvlStrCache>
            </c:multiLvlStrRef>
          </c:cat>
          <c:val>
            <c:numRef>
              <c:f>'割合(Fig1)'!$E$4:$E$18</c:f>
              <c:numCache>
                <c:formatCode>0.0</c:formatCode>
                <c:ptCount val="15"/>
                <c:pt idx="0" formatCode="0">
                  <c:v>1.3541666666666667</c:v>
                </c:pt>
                <c:pt idx="1">
                  <c:v>14.705882352941179</c:v>
                </c:pt>
                <c:pt idx="2">
                  <c:v>3.3333333333333335</c:v>
                </c:pt>
                <c:pt idx="3">
                  <c:v>4.8275862068965427</c:v>
                </c:pt>
                <c:pt idx="4">
                  <c:v>1.916666666666667</c:v>
                </c:pt>
                <c:pt idx="5">
                  <c:v>1.0714285714285721</c:v>
                </c:pt>
                <c:pt idx="6">
                  <c:v>4.117647058823529</c:v>
                </c:pt>
                <c:pt idx="7">
                  <c:v>1.566265060240964</c:v>
                </c:pt>
                <c:pt idx="8">
                  <c:v>2.4657534246575343</c:v>
                </c:pt>
                <c:pt idx="9">
                  <c:v>0.66666666666666674</c:v>
                </c:pt>
                <c:pt idx="10">
                  <c:v>1.6666666666666667</c:v>
                </c:pt>
                <c:pt idx="11">
                  <c:v>0.60975609756097615</c:v>
                </c:pt>
                <c:pt idx="12">
                  <c:v>1.0606060606060614</c:v>
                </c:pt>
                <c:pt idx="13" formatCode="0">
                  <c:v>12.941176470588237</c:v>
                </c:pt>
                <c:pt idx="14" formatCode="0">
                  <c:v>0</c:v>
                </c:pt>
              </c:numCache>
            </c:numRef>
          </c:val>
        </c:ser>
        <c:ser>
          <c:idx val="0"/>
          <c:order val="4"/>
          <c:tx>
            <c:strRef>
              <c:f>'割合(Fig1)'!$D$3</c:f>
              <c:strCache>
                <c:ptCount val="1"/>
                <c:pt idx="0">
                  <c:v>#11</c:v>
                </c:pt>
              </c:strCache>
            </c:strRef>
          </c:tx>
          <c:cat>
            <c:multiLvlStrRef>
              <c:f>'割合(Fig1)'!$B$4:$C$18</c:f>
              <c:multiLvlStrCache>
                <c:ptCount val="15"/>
                <c:lvl>
                  <c:pt idx="0">
                    <c:v>A</c:v>
                  </c:pt>
                  <c:pt idx="1">
                    <c:v>A</c:v>
                  </c:pt>
                  <c:pt idx="2">
                    <c:v>A</c:v>
                  </c:pt>
                  <c:pt idx="3">
                    <c:v>A</c:v>
                  </c:pt>
                  <c:pt idx="4">
                    <c:v>A</c:v>
                  </c:pt>
                  <c:pt idx="5">
                    <c:v>A</c:v>
                  </c:pt>
                  <c:pt idx="6">
                    <c:v>A</c:v>
                  </c:pt>
                  <c:pt idx="7">
                    <c:v>A</c:v>
                  </c:pt>
                  <c:pt idx="8">
                    <c:v>A</c:v>
                  </c:pt>
                  <c:pt idx="9">
                    <c:v>A</c:v>
                  </c:pt>
                  <c:pt idx="10">
                    <c:v>A</c:v>
                  </c:pt>
                  <c:pt idx="11">
                    <c:v>A</c:v>
                  </c:pt>
                  <c:pt idx="12">
                    <c:v>A</c:v>
                  </c:pt>
                  <c:pt idx="13">
                    <c:v>B</c:v>
                  </c:pt>
                  <c:pt idx="14">
                    <c:v>B</c:v>
                  </c:pt>
                </c:lvl>
                <c:lvl>
                  <c:pt idx="0">
                    <c:v>a1</c:v>
                  </c:pt>
                  <c:pt idx="1">
                    <c:v>a2</c:v>
                  </c:pt>
                  <c:pt idx="2">
                    <c:v>a3</c:v>
                  </c:pt>
                  <c:pt idx="3">
                    <c:v>a4</c:v>
                  </c:pt>
                  <c:pt idx="4">
                    <c:v>a5</c:v>
                  </c:pt>
                  <c:pt idx="5">
                    <c:v>a6</c:v>
                  </c:pt>
                  <c:pt idx="6">
                    <c:v>a7</c:v>
                  </c:pt>
                  <c:pt idx="7">
                    <c:v>a8</c:v>
                  </c:pt>
                  <c:pt idx="8">
                    <c:v>a9</c:v>
                  </c:pt>
                  <c:pt idx="9">
                    <c:v>a10</c:v>
                  </c:pt>
                  <c:pt idx="10">
                    <c:v>a11</c:v>
                  </c:pt>
                  <c:pt idx="11">
                    <c:v>a12</c:v>
                  </c:pt>
                  <c:pt idx="12">
                    <c:v>a13</c:v>
                  </c:pt>
                  <c:pt idx="13">
                    <c:v>a14</c:v>
                  </c:pt>
                  <c:pt idx="14">
                    <c:v>a15</c:v>
                  </c:pt>
                </c:lvl>
              </c:multiLvlStrCache>
            </c:multiLvlStrRef>
          </c:cat>
          <c:val>
            <c:numRef>
              <c:f>'割合(Fig1)'!$D$4:$D$18</c:f>
              <c:numCache>
                <c:formatCode>0.0</c:formatCode>
                <c:ptCount val="15"/>
                <c:pt idx="0" formatCode="0">
                  <c:v>100</c:v>
                </c:pt>
                <c:pt idx="1">
                  <c:v>76.470588235294088</c:v>
                </c:pt>
                <c:pt idx="2">
                  <c:v>95.652173913043441</c:v>
                </c:pt>
                <c:pt idx="3">
                  <c:v>91.954022988505812</c:v>
                </c:pt>
                <c:pt idx="4">
                  <c:v>91.666666666666671</c:v>
                </c:pt>
                <c:pt idx="5">
                  <c:v>100</c:v>
                </c:pt>
                <c:pt idx="6">
                  <c:v>88.235294117647044</c:v>
                </c:pt>
                <c:pt idx="7">
                  <c:v>96.385542168674604</c:v>
                </c:pt>
                <c:pt idx="8">
                  <c:v>95.890410958904098</c:v>
                </c:pt>
                <c:pt idx="9">
                  <c:v>100</c:v>
                </c:pt>
                <c:pt idx="10">
                  <c:v>96.666666666666671</c:v>
                </c:pt>
                <c:pt idx="11">
                  <c:v>100</c:v>
                </c:pt>
                <c:pt idx="12">
                  <c:v>100</c:v>
                </c:pt>
                <c:pt idx="13" formatCode="0">
                  <c:v>82.352941176470452</c:v>
                </c:pt>
                <c:pt idx="14" formatCode="0">
                  <c:v>7.1621621621621695E-2</c:v>
                </c:pt>
              </c:numCache>
            </c:numRef>
          </c:val>
        </c:ser>
        <c:shape val="box"/>
        <c:axId val="195504384"/>
        <c:axId val="195514368"/>
        <c:axId val="193764416"/>
      </c:bar3DChart>
      <c:catAx>
        <c:axId val="195504384"/>
        <c:scaling>
          <c:orientation val="minMax"/>
        </c:scaling>
        <c:axPos val="b"/>
        <c:tickLblPos val="nextTo"/>
        <c:txPr>
          <a:bodyPr/>
          <a:lstStyle/>
          <a:p>
            <a:pPr>
              <a:defRPr sz="1600" b="1"/>
            </a:pPr>
            <a:endParaRPr lang="ja-JP"/>
          </a:p>
        </c:txPr>
        <c:crossAx val="195514368"/>
        <c:crosses val="autoZero"/>
        <c:auto val="1"/>
        <c:lblAlgn val="ctr"/>
        <c:lblOffset val="100"/>
      </c:catAx>
      <c:valAx>
        <c:axId val="195514368"/>
        <c:scaling>
          <c:orientation val="minMax"/>
        </c:scaling>
        <c:axPos val="l"/>
        <c:majorGridlines/>
        <c:numFmt formatCode="0" sourceLinked="1"/>
        <c:tickLblPos val="nextTo"/>
        <c:txPr>
          <a:bodyPr/>
          <a:lstStyle/>
          <a:p>
            <a:pPr>
              <a:defRPr sz="1600" b="1"/>
            </a:pPr>
            <a:endParaRPr lang="ja-JP"/>
          </a:p>
        </c:txPr>
        <c:crossAx val="195504384"/>
        <c:crosses val="autoZero"/>
        <c:crossBetween val="between"/>
        <c:majorUnit val="20"/>
      </c:valAx>
      <c:serAx>
        <c:axId val="193764416"/>
        <c:scaling>
          <c:orientation val="minMax"/>
        </c:scaling>
        <c:axPos val="b"/>
        <c:tickLblPos val="nextTo"/>
        <c:txPr>
          <a:bodyPr/>
          <a:lstStyle/>
          <a:p>
            <a:pPr>
              <a:defRPr sz="1800" b="1"/>
            </a:pPr>
            <a:endParaRPr lang="ja-JP"/>
          </a:p>
        </c:txPr>
        <c:crossAx val="195514368"/>
        <c:crosses val="autoZero"/>
        <c:tickLblSkip val="1"/>
      </c:serAx>
    </c:plotArea>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ja-JP"/>
  <c:chart>
    <c:view3D>
      <c:perspective val="30"/>
    </c:view3D>
    <c:plotArea>
      <c:layout>
        <c:manualLayout>
          <c:layoutTarget val="inner"/>
          <c:xMode val="edge"/>
          <c:yMode val="edge"/>
          <c:x val="9.6742879419804209E-2"/>
          <c:y val="0.10921486897886022"/>
          <c:w val="0.79106192806980213"/>
          <c:h val="0.64115386803994667"/>
        </c:manualLayout>
      </c:layout>
      <c:bar3DChart>
        <c:barDir val="col"/>
        <c:grouping val="standard"/>
        <c:ser>
          <c:idx val="0"/>
          <c:order val="0"/>
          <c:tx>
            <c:strRef>
              <c:f>'割合(Fig1)'!$D$20</c:f>
              <c:strCache>
                <c:ptCount val="1"/>
                <c:pt idx="0">
                  <c:v>#11</c:v>
                </c:pt>
              </c:strCache>
            </c:strRef>
          </c:tx>
          <c:cat>
            <c:multiLvlStrRef>
              <c:f>'割合(Fig1)'!$B$21:$C$25</c:f>
              <c:multiLvlStrCache>
                <c:ptCount val="5"/>
                <c:lvl>
                  <c:pt idx="0">
                    <c:v>A</c:v>
                  </c:pt>
                  <c:pt idx="1">
                    <c:v>A</c:v>
                  </c:pt>
                  <c:pt idx="2">
                    <c:v>A</c:v>
                  </c:pt>
                  <c:pt idx="3">
                    <c:v>A</c:v>
                  </c:pt>
                  <c:pt idx="4">
                    <c:v>B</c:v>
                  </c:pt>
                </c:lvl>
                <c:lvl>
                  <c:pt idx="0">
                    <c:v>p1</c:v>
                  </c:pt>
                  <c:pt idx="1">
                    <c:v>p2</c:v>
                  </c:pt>
                  <c:pt idx="2">
                    <c:v>p3</c:v>
                  </c:pt>
                  <c:pt idx="3">
                    <c:v>p4</c:v>
                  </c:pt>
                  <c:pt idx="4">
                    <c:v>p5</c:v>
                  </c:pt>
                </c:lvl>
              </c:multiLvlStrCache>
            </c:multiLvlStrRef>
          </c:cat>
          <c:val>
            <c:numRef>
              <c:f>'割合(Fig1)'!$D$21:$D$25</c:f>
              <c:numCache>
                <c:formatCode>0.0</c:formatCode>
                <c:ptCount val="5"/>
                <c:pt idx="0">
                  <c:v>0</c:v>
                </c:pt>
                <c:pt idx="1">
                  <c:v>0</c:v>
                </c:pt>
                <c:pt idx="2">
                  <c:v>2.2499999999999996</c:v>
                </c:pt>
                <c:pt idx="3">
                  <c:v>2.8888888888888866</c:v>
                </c:pt>
                <c:pt idx="4">
                  <c:v>0</c:v>
                </c:pt>
              </c:numCache>
            </c:numRef>
          </c:val>
        </c:ser>
        <c:ser>
          <c:idx val="5"/>
          <c:order val="1"/>
          <c:tx>
            <c:strRef>
              <c:f>'割合(Fig1)'!$I$20</c:f>
              <c:strCache>
                <c:ptCount val="1"/>
                <c:pt idx="0">
                  <c:v>#202</c:v>
                </c:pt>
              </c:strCache>
            </c:strRef>
          </c:tx>
          <c:cat>
            <c:multiLvlStrRef>
              <c:f>'割合(Fig1)'!$B$21:$C$25</c:f>
              <c:multiLvlStrCache>
                <c:ptCount val="5"/>
                <c:lvl>
                  <c:pt idx="0">
                    <c:v>A</c:v>
                  </c:pt>
                  <c:pt idx="1">
                    <c:v>A</c:v>
                  </c:pt>
                  <c:pt idx="2">
                    <c:v>A</c:v>
                  </c:pt>
                  <c:pt idx="3">
                    <c:v>A</c:v>
                  </c:pt>
                  <c:pt idx="4">
                    <c:v>B</c:v>
                  </c:pt>
                </c:lvl>
                <c:lvl>
                  <c:pt idx="0">
                    <c:v>p1</c:v>
                  </c:pt>
                  <c:pt idx="1">
                    <c:v>p2</c:v>
                  </c:pt>
                  <c:pt idx="2">
                    <c:v>p3</c:v>
                  </c:pt>
                  <c:pt idx="3">
                    <c:v>p4</c:v>
                  </c:pt>
                  <c:pt idx="4">
                    <c:v>p5</c:v>
                  </c:pt>
                </c:lvl>
              </c:multiLvlStrCache>
            </c:multiLvlStrRef>
          </c:cat>
          <c:val>
            <c:numRef>
              <c:f>'割合(Fig1)'!$I$21:$I$25</c:f>
              <c:numCache>
                <c:formatCode>0.0</c:formatCode>
                <c:ptCount val="5"/>
                <c:pt idx="0">
                  <c:v>0.58139534883720845</c:v>
                </c:pt>
                <c:pt idx="1">
                  <c:v>0.33750000000000036</c:v>
                </c:pt>
                <c:pt idx="2">
                  <c:v>0.4800000000000002</c:v>
                </c:pt>
                <c:pt idx="3">
                  <c:v>0.33703703703703702</c:v>
                </c:pt>
                <c:pt idx="4">
                  <c:v>0</c:v>
                </c:pt>
              </c:numCache>
            </c:numRef>
          </c:val>
        </c:ser>
        <c:ser>
          <c:idx val="6"/>
          <c:order val="2"/>
          <c:tx>
            <c:strRef>
              <c:f>'割合(Fig1)'!$J$20</c:f>
              <c:strCache>
                <c:ptCount val="1"/>
                <c:pt idx="0">
                  <c:v>#206</c:v>
                </c:pt>
              </c:strCache>
            </c:strRef>
          </c:tx>
          <c:cat>
            <c:multiLvlStrRef>
              <c:f>'割合(Fig1)'!$B$21:$C$25</c:f>
              <c:multiLvlStrCache>
                <c:ptCount val="5"/>
                <c:lvl>
                  <c:pt idx="0">
                    <c:v>A</c:v>
                  </c:pt>
                  <c:pt idx="1">
                    <c:v>A</c:v>
                  </c:pt>
                  <c:pt idx="2">
                    <c:v>A</c:v>
                  </c:pt>
                  <c:pt idx="3">
                    <c:v>A</c:v>
                  </c:pt>
                  <c:pt idx="4">
                    <c:v>B</c:v>
                  </c:pt>
                </c:lvl>
                <c:lvl>
                  <c:pt idx="0">
                    <c:v>p1</c:v>
                  </c:pt>
                  <c:pt idx="1">
                    <c:v>p2</c:v>
                  </c:pt>
                  <c:pt idx="2">
                    <c:v>p3</c:v>
                  </c:pt>
                  <c:pt idx="3">
                    <c:v>p4</c:v>
                  </c:pt>
                  <c:pt idx="4">
                    <c:v>p5</c:v>
                  </c:pt>
                </c:lvl>
              </c:multiLvlStrCache>
            </c:multiLvlStrRef>
          </c:cat>
          <c:val>
            <c:numRef>
              <c:f>'割合(Fig1)'!$J$21:$J$25</c:f>
              <c:numCache>
                <c:formatCode>0.0</c:formatCode>
                <c:ptCount val="5"/>
                <c:pt idx="0">
                  <c:v>1.1162790697674421</c:v>
                </c:pt>
                <c:pt idx="1">
                  <c:v>1</c:v>
                </c:pt>
                <c:pt idx="2">
                  <c:v>1.099999999999999</c:v>
                </c:pt>
                <c:pt idx="3">
                  <c:v>1</c:v>
                </c:pt>
                <c:pt idx="4">
                  <c:v>0</c:v>
                </c:pt>
              </c:numCache>
            </c:numRef>
          </c:val>
        </c:ser>
        <c:ser>
          <c:idx val="7"/>
          <c:order val="3"/>
          <c:tx>
            <c:strRef>
              <c:f>'割合(Fig1)'!$K$20</c:f>
              <c:strCache>
                <c:ptCount val="1"/>
                <c:pt idx="0">
                  <c:v>#207</c:v>
                </c:pt>
              </c:strCache>
            </c:strRef>
          </c:tx>
          <c:cat>
            <c:multiLvlStrRef>
              <c:f>'割合(Fig1)'!$B$21:$C$25</c:f>
              <c:multiLvlStrCache>
                <c:ptCount val="5"/>
                <c:lvl>
                  <c:pt idx="0">
                    <c:v>A</c:v>
                  </c:pt>
                  <c:pt idx="1">
                    <c:v>A</c:v>
                  </c:pt>
                  <c:pt idx="2">
                    <c:v>A</c:v>
                  </c:pt>
                  <c:pt idx="3">
                    <c:v>A</c:v>
                  </c:pt>
                  <c:pt idx="4">
                    <c:v>B</c:v>
                  </c:pt>
                </c:lvl>
                <c:lvl>
                  <c:pt idx="0">
                    <c:v>p1</c:v>
                  </c:pt>
                  <c:pt idx="1">
                    <c:v>p2</c:v>
                  </c:pt>
                  <c:pt idx="2">
                    <c:v>p3</c:v>
                  </c:pt>
                  <c:pt idx="3">
                    <c:v>p4</c:v>
                  </c:pt>
                  <c:pt idx="4">
                    <c:v>p5</c:v>
                  </c:pt>
                </c:lvl>
              </c:multiLvlStrCache>
            </c:multiLvlStrRef>
          </c:cat>
          <c:val>
            <c:numRef>
              <c:f>'割合(Fig1)'!$K$21:$K$25</c:f>
              <c:numCache>
                <c:formatCode>0.0</c:formatCode>
                <c:ptCount val="5"/>
                <c:pt idx="0">
                  <c:v>0.46511627906976788</c:v>
                </c:pt>
                <c:pt idx="1">
                  <c:v>0.38750000000000023</c:v>
                </c:pt>
                <c:pt idx="2">
                  <c:v>0.33500000000000035</c:v>
                </c:pt>
                <c:pt idx="3">
                  <c:v>0.55555555555555569</c:v>
                </c:pt>
                <c:pt idx="4">
                  <c:v>0</c:v>
                </c:pt>
              </c:numCache>
            </c:numRef>
          </c:val>
        </c:ser>
        <c:ser>
          <c:idx val="8"/>
          <c:order val="4"/>
          <c:tx>
            <c:strRef>
              <c:f>'割合(Fig1)'!$L$20</c:f>
              <c:strCache>
                <c:ptCount val="1"/>
                <c:pt idx="0">
                  <c:v>#208</c:v>
                </c:pt>
              </c:strCache>
            </c:strRef>
          </c:tx>
          <c:cat>
            <c:multiLvlStrRef>
              <c:f>'割合(Fig1)'!$B$21:$C$25</c:f>
              <c:multiLvlStrCache>
                <c:ptCount val="5"/>
                <c:lvl>
                  <c:pt idx="0">
                    <c:v>A</c:v>
                  </c:pt>
                  <c:pt idx="1">
                    <c:v>A</c:v>
                  </c:pt>
                  <c:pt idx="2">
                    <c:v>A</c:v>
                  </c:pt>
                  <c:pt idx="3">
                    <c:v>A</c:v>
                  </c:pt>
                  <c:pt idx="4">
                    <c:v>B</c:v>
                  </c:pt>
                </c:lvl>
                <c:lvl>
                  <c:pt idx="0">
                    <c:v>p1</c:v>
                  </c:pt>
                  <c:pt idx="1">
                    <c:v>p2</c:v>
                  </c:pt>
                  <c:pt idx="2">
                    <c:v>p3</c:v>
                  </c:pt>
                  <c:pt idx="3">
                    <c:v>p4</c:v>
                  </c:pt>
                  <c:pt idx="4">
                    <c:v>p5</c:v>
                  </c:pt>
                </c:lvl>
              </c:multiLvlStrCache>
            </c:multiLvlStrRef>
          </c:cat>
          <c:val>
            <c:numRef>
              <c:f>'割合(Fig1)'!$L$21:$L$25</c:f>
              <c:numCache>
                <c:formatCode>0.0</c:formatCode>
                <c:ptCount val="5"/>
                <c:pt idx="0">
                  <c:v>2.3255813953488373</c:v>
                </c:pt>
                <c:pt idx="1">
                  <c:v>3.5625000000000004</c:v>
                </c:pt>
                <c:pt idx="2">
                  <c:v>3.65</c:v>
                </c:pt>
                <c:pt idx="3">
                  <c:v>2.3703703703703702</c:v>
                </c:pt>
                <c:pt idx="4">
                  <c:v>0</c:v>
                </c:pt>
              </c:numCache>
            </c:numRef>
          </c:val>
        </c:ser>
        <c:ser>
          <c:idx val="9"/>
          <c:order val="5"/>
          <c:tx>
            <c:strRef>
              <c:f>'割合(Fig1)'!$M$20</c:f>
              <c:strCache>
                <c:ptCount val="1"/>
                <c:pt idx="0">
                  <c:v>#209</c:v>
                </c:pt>
              </c:strCache>
            </c:strRef>
          </c:tx>
          <c:cat>
            <c:multiLvlStrRef>
              <c:f>'割合(Fig1)'!$B$21:$C$25</c:f>
              <c:multiLvlStrCache>
                <c:ptCount val="5"/>
                <c:lvl>
                  <c:pt idx="0">
                    <c:v>A</c:v>
                  </c:pt>
                  <c:pt idx="1">
                    <c:v>A</c:v>
                  </c:pt>
                  <c:pt idx="2">
                    <c:v>A</c:v>
                  </c:pt>
                  <c:pt idx="3">
                    <c:v>A</c:v>
                  </c:pt>
                  <c:pt idx="4">
                    <c:v>B</c:v>
                  </c:pt>
                </c:lvl>
                <c:lvl>
                  <c:pt idx="0">
                    <c:v>p1</c:v>
                  </c:pt>
                  <c:pt idx="1">
                    <c:v>p2</c:v>
                  </c:pt>
                  <c:pt idx="2">
                    <c:v>p3</c:v>
                  </c:pt>
                  <c:pt idx="3">
                    <c:v>p4</c:v>
                  </c:pt>
                  <c:pt idx="4">
                    <c:v>p5</c:v>
                  </c:pt>
                </c:lvl>
              </c:multiLvlStrCache>
            </c:multiLvlStrRef>
          </c:cat>
          <c:val>
            <c:numRef>
              <c:f>'割合(Fig1)'!$M$21:$M$25</c:f>
              <c:numCache>
                <c:formatCode>0.0</c:formatCode>
                <c:ptCount val="5"/>
                <c:pt idx="0">
                  <c:v>97.674418604651066</c:v>
                </c:pt>
                <c:pt idx="1">
                  <c:v>93.75</c:v>
                </c:pt>
                <c:pt idx="2">
                  <c:v>95</c:v>
                </c:pt>
                <c:pt idx="3">
                  <c:v>100</c:v>
                </c:pt>
                <c:pt idx="4">
                  <c:v>0</c:v>
                </c:pt>
              </c:numCache>
            </c:numRef>
          </c:val>
        </c:ser>
        <c:shape val="box"/>
        <c:axId val="195529344"/>
        <c:axId val="195817856"/>
        <c:axId val="195805184"/>
      </c:bar3DChart>
      <c:catAx>
        <c:axId val="195529344"/>
        <c:scaling>
          <c:orientation val="minMax"/>
        </c:scaling>
        <c:axPos val="b"/>
        <c:tickLblPos val="nextTo"/>
        <c:txPr>
          <a:bodyPr/>
          <a:lstStyle/>
          <a:p>
            <a:pPr>
              <a:defRPr sz="2000" baseline="0">
                <a:latin typeface="Arial Black" pitchFamily="34" charset="0"/>
              </a:defRPr>
            </a:pPr>
            <a:endParaRPr lang="ja-JP"/>
          </a:p>
        </c:txPr>
        <c:crossAx val="195817856"/>
        <c:crosses val="autoZero"/>
        <c:auto val="1"/>
        <c:lblAlgn val="ctr"/>
        <c:lblOffset val="100"/>
      </c:catAx>
      <c:valAx>
        <c:axId val="195817856"/>
        <c:scaling>
          <c:orientation val="minMax"/>
          <c:max val="100"/>
          <c:min val="0"/>
        </c:scaling>
        <c:axPos val="l"/>
        <c:majorGridlines/>
        <c:numFmt formatCode="General" sourceLinked="0"/>
        <c:tickLblPos val="nextTo"/>
        <c:txPr>
          <a:bodyPr/>
          <a:lstStyle/>
          <a:p>
            <a:pPr>
              <a:defRPr sz="2000">
                <a:latin typeface="Arial Black" pitchFamily="34" charset="0"/>
              </a:defRPr>
            </a:pPr>
            <a:endParaRPr lang="ja-JP"/>
          </a:p>
        </c:txPr>
        <c:crossAx val="195529344"/>
        <c:crosses val="autoZero"/>
        <c:crossBetween val="between"/>
      </c:valAx>
      <c:serAx>
        <c:axId val="195805184"/>
        <c:scaling>
          <c:orientation val="minMax"/>
        </c:scaling>
        <c:axPos val="b"/>
        <c:tickLblPos val="nextTo"/>
        <c:txPr>
          <a:bodyPr/>
          <a:lstStyle/>
          <a:p>
            <a:pPr>
              <a:defRPr sz="2000" b="0">
                <a:latin typeface="Arial Black" pitchFamily="34" charset="0"/>
              </a:defRPr>
            </a:pPr>
            <a:endParaRPr lang="ja-JP"/>
          </a:p>
        </c:txPr>
        <c:crossAx val="195817856"/>
        <c:crosses val="autoZero"/>
        <c:tickLblSkip val="1"/>
      </c:serAx>
    </c:plotArea>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col"/>
        <c:grouping val="clustered"/>
        <c:ser>
          <c:idx val="0"/>
          <c:order val="0"/>
          <c:tx>
            <c:strRef>
              <c:f>Sheet3!$C$4</c:f>
              <c:strCache>
                <c:ptCount val="1"/>
                <c:pt idx="0">
                  <c:v>benzidine yellow </c:v>
                </c:pt>
              </c:strCache>
            </c:strRef>
          </c:tx>
          <c:spPr>
            <a:solidFill>
              <a:srgbClr val="FFFF00"/>
            </a:solidFill>
            <a:ln>
              <a:solidFill>
                <a:schemeClr val="tx1"/>
              </a:solidFill>
            </a:ln>
          </c:spPr>
          <c:cat>
            <c:strRef>
              <c:f>Sheet3!$B$5:$B$29</c:f>
              <c:strCache>
                <c:ptCount val="25"/>
                <c:pt idx="0">
                  <c:v>#5,#8</c:v>
                </c:pt>
                <c:pt idx="1">
                  <c:v>#11</c:v>
                </c:pt>
                <c:pt idx="2">
                  <c:v>#12,#13</c:v>
                </c:pt>
                <c:pt idx="3">
                  <c:v>#18</c:v>
                </c:pt>
                <c:pt idx="4">
                  <c:v>#28</c:v>
                </c:pt>
                <c:pt idx="5">
                  <c:v>#35</c:v>
                </c:pt>
                <c:pt idx="6">
                  <c:v>#44</c:v>
                </c:pt>
                <c:pt idx="7">
                  <c:v>#52,#69</c:v>
                </c:pt>
                <c:pt idx="8">
                  <c:v>#66</c:v>
                </c:pt>
                <c:pt idx="9">
                  <c:v>#77</c:v>
                </c:pt>
                <c:pt idx="10">
                  <c:v>#87,#115</c:v>
                </c:pt>
                <c:pt idx="11">
                  <c:v>#101</c:v>
                </c:pt>
                <c:pt idx="12">
                  <c:v>#105</c:v>
                </c:pt>
                <c:pt idx="13">
                  <c:v>#110</c:v>
                </c:pt>
                <c:pt idx="14">
                  <c:v>#118</c:v>
                </c:pt>
                <c:pt idx="15">
                  <c:v>#128</c:v>
                </c:pt>
                <c:pt idx="16">
                  <c:v>#138</c:v>
                </c:pt>
                <c:pt idx="17">
                  <c:v>#153</c:v>
                </c:pt>
                <c:pt idx="18">
                  <c:v>#170</c:v>
                </c:pt>
                <c:pt idx="19">
                  <c:v>#180</c:v>
                </c:pt>
                <c:pt idx="20">
                  <c:v>#202</c:v>
                </c:pt>
                <c:pt idx="21">
                  <c:v>#206</c:v>
                </c:pt>
                <c:pt idx="22">
                  <c:v>#207</c:v>
                </c:pt>
                <c:pt idx="23">
                  <c:v>#208</c:v>
                </c:pt>
                <c:pt idx="24">
                  <c:v>#209</c:v>
                </c:pt>
              </c:strCache>
            </c:strRef>
          </c:cat>
          <c:val>
            <c:numRef>
              <c:f>Sheet3!$C$5:$C$29</c:f>
              <c:numCache>
                <c:formatCode>General</c:formatCode>
                <c:ptCount val="25"/>
                <c:pt idx="0">
                  <c:v>0</c:v>
                </c:pt>
                <c:pt idx="1">
                  <c:v>7.1621621621621681E-2</c:v>
                </c:pt>
                <c:pt idx="2">
                  <c:v>0</c:v>
                </c:pt>
                <c:pt idx="3">
                  <c:v>0</c:v>
                </c:pt>
                <c:pt idx="4">
                  <c:v>0</c:v>
                </c:pt>
                <c:pt idx="5">
                  <c:v>0</c:v>
                </c:pt>
                <c:pt idx="6">
                  <c:v>0</c:v>
                </c:pt>
                <c:pt idx="7">
                  <c:v>98.648648648648646</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ser>
        <c:axId val="195566208"/>
        <c:axId val="195820928"/>
      </c:barChart>
      <c:catAx>
        <c:axId val="195566208"/>
        <c:scaling>
          <c:orientation val="minMax"/>
        </c:scaling>
        <c:delete val="1"/>
        <c:axPos val="b"/>
        <c:tickLblPos val="none"/>
        <c:crossAx val="195820928"/>
        <c:crosses val="autoZero"/>
        <c:auto val="1"/>
        <c:lblAlgn val="ctr"/>
        <c:lblOffset val="100"/>
      </c:catAx>
      <c:valAx>
        <c:axId val="195820928"/>
        <c:scaling>
          <c:orientation val="minMax"/>
          <c:max val="100"/>
        </c:scaling>
        <c:axPos val="l"/>
        <c:majorGridlines/>
        <c:numFmt formatCode="General" sourceLinked="1"/>
        <c:tickLblPos val="nextTo"/>
        <c:crossAx val="195566208"/>
        <c:crosses val="autoZero"/>
        <c:crossBetween val="between"/>
        <c:majorUnit val="20"/>
      </c:valAx>
    </c:plotArea>
    <c:plotVisOnly val="1"/>
    <c:dispBlanksAs val="gap"/>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col"/>
        <c:grouping val="clustered"/>
        <c:ser>
          <c:idx val="0"/>
          <c:order val="0"/>
          <c:tx>
            <c:strRef>
              <c:f>Sheet3!$D$4</c:f>
              <c:strCache>
                <c:ptCount val="1"/>
                <c:pt idx="0">
                  <c:v>pyrazolone  ogange</c:v>
                </c:pt>
              </c:strCache>
            </c:strRef>
          </c:tx>
          <c:spPr>
            <a:solidFill>
              <a:schemeClr val="accent6"/>
            </a:solidFill>
            <a:ln>
              <a:solidFill>
                <a:schemeClr val="tx1"/>
              </a:solidFill>
            </a:ln>
          </c:spPr>
          <c:cat>
            <c:strRef>
              <c:f>Sheet3!$B$5:$B$29</c:f>
              <c:strCache>
                <c:ptCount val="25"/>
                <c:pt idx="0">
                  <c:v>#5,#8</c:v>
                </c:pt>
                <c:pt idx="1">
                  <c:v>#11</c:v>
                </c:pt>
                <c:pt idx="2">
                  <c:v>#12,#13</c:v>
                </c:pt>
                <c:pt idx="3">
                  <c:v>#18</c:v>
                </c:pt>
                <c:pt idx="4">
                  <c:v>#28</c:v>
                </c:pt>
                <c:pt idx="5">
                  <c:v>#35</c:v>
                </c:pt>
                <c:pt idx="6">
                  <c:v>#44</c:v>
                </c:pt>
                <c:pt idx="7">
                  <c:v>#52,#69</c:v>
                </c:pt>
                <c:pt idx="8">
                  <c:v>#66</c:v>
                </c:pt>
                <c:pt idx="9">
                  <c:v>#77</c:v>
                </c:pt>
                <c:pt idx="10">
                  <c:v>#87,#115</c:v>
                </c:pt>
                <c:pt idx="11">
                  <c:v>#101</c:v>
                </c:pt>
                <c:pt idx="12">
                  <c:v>#105</c:v>
                </c:pt>
                <c:pt idx="13">
                  <c:v>#110</c:v>
                </c:pt>
                <c:pt idx="14">
                  <c:v>#118</c:v>
                </c:pt>
                <c:pt idx="15">
                  <c:v>#128</c:v>
                </c:pt>
                <c:pt idx="16">
                  <c:v>#138</c:v>
                </c:pt>
                <c:pt idx="17">
                  <c:v>#153</c:v>
                </c:pt>
                <c:pt idx="18">
                  <c:v>#170</c:v>
                </c:pt>
                <c:pt idx="19">
                  <c:v>#180</c:v>
                </c:pt>
                <c:pt idx="20">
                  <c:v>#202</c:v>
                </c:pt>
                <c:pt idx="21">
                  <c:v>#206</c:v>
                </c:pt>
                <c:pt idx="22">
                  <c:v>#207</c:v>
                </c:pt>
                <c:pt idx="23">
                  <c:v>#208</c:v>
                </c:pt>
                <c:pt idx="24">
                  <c:v>#209</c:v>
                </c:pt>
              </c:strCache>
            </c:strRef>
          </c:cat>
          <c:val>
            <c:numRef>
              <c:f>Sheet3!$D$5:$D$29</c:f>
              <c:numCache>
                <c:formatCode>General</c:formatCode>
                <c:ptCount val="25"/>
                <c:pt idx="0">
                  <c:v>0</c:v>
                </c:pt>
                <c:pt idx="1">
                  <c:v>82.352941176470452</c:v>
                </c:pt>
                <c:pt idx="2">
                  <c:v>0</c:v>
                </c:pt>
                <c:pt idx="3">
                  <c:v>0</c:v>
                </c:pt>
                <c:pt idx="4">
                  <c:v>0</c:v>
                </c:pt>
                <c:pt idx="5">
                  <c:v>12.941176470588237</c:v>
                </c:pt>
                <c:pt idx="6">
                  <c:v>0</c:v>
                </c:pt>
                <c:pt idx="7">
                  <c:v>0</c:v>
                </c:pt>
                <c:pt idx="8">
                  <c:v>0</c:v>
                </c:pt>
                <c:pt idx="9">
                  <c:v>2.8823529411764706</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ser>
        <c:axId val="199166208"/>
        <c:axId val="199168000"/>
      </c:barChart>
      <c:catAx>
        <c:axId val="199166208"/>
        <c:scaling>
          <c:orientation val="minMax"/>
        </c:scaling>
        <c:delete val="1"/>
        <c:axPos val="b"/>
        <c:tickLblPos val="none"/>
        <c:crossAx val="199168000"/>
        <c:crosses val="autoZero"/>
        <c:auto val="1"/>
        <c:lblAlgn val="ctr"/>
        <c:lblOffset val="100"/>
      </c:catAx>
      <c:valAx>
        <c:axId val="199168000"/>
        <c:scaling>
          <c:orientation val="minMax"/>
          <c:max val="100"/>
        </c:scaling>
        <c:axPos val="l"/>
        <c:majorGridlines/>
        <c:numFmt formatCode="General" sourceLinked="1"/>
        <c:tickLblPos val="nextTo"/>
        <c:crossAx val="199166208"/>
        <c:crosses val="autoZero"/>
        <c:crossBetween val="between"/>
        <c:majorUnit val="20"/>
      </c:valAx>
    </c:plotArea>
    <c:plotVisOnly val="1"/>
    <c:dispBlanksAs val="gap"/>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col"/>
        <c:grouping val="clustered"/>
        <c:ser>
          <c:idx val="0"/>
          <c:order val="0"/>
          <c:tx>
            <c:strRef>
              <c:f>Sheet3!$E$4</c:f>
              <c:strCache>
                <c:ptCount val="1"/>
                <c:pt idx="0">
                  <c:v>phthalocyanine green</c:v>
                </c:pt>
              </c:strCache>
            </c:strRef>
          </c:tx>
          <c:spPr>
            <a:solidFill>
              <a:srgbClr val="00B050"/>
            </a:solidFill>
            <a:ln>
              <a:solidFill>
                <a:schemeClr val="tx1"/>
              </a:solidFill>
            </a:ln>
          </c:spPr>
          <c:cat>
            <c:strRef>
              <c:f>Sheet3!$B$5:$B$29</c:f>
              <c:strCache>
                <c:ptCount val="25"/>
                <c:pt idx="0">
                  <c:v>#5,#8</c:v>
                </c:pt>
                <c:pt idx="1">
                  <c:v>#11</c:v>
                </c:pt>
                <c:pt idx="2">
                  <c:v>#12,#13</c:v>
                </c:pt>
                <c:pt idx="3">
                  <c:v>#18</c:v>
                </c:pt>
                <c:pt idx="4">
                  <c:v>#28</c:v>
                </c:pt>
                <c:pt idx="5">
                  <c:v>#35</c:v>
                </c:pt>
                <c:pt idx="6">
                  <c:v>#44</c:v>
                </c:pt>
                <c:pt idx="7">
                  <c:v>#52,#69</c:v>
                </c:pt>
                <c:pt idx="8">
                  <c:v>#66</c:v>
                </c:pt>
                <c:pt idx="9">
                  <c:v>#77</c:v>
                </c:pt>
                <c:pt idx="10">
                  <c:v>#87,#115</c:v>
                </c:pt>
                <c:pt idx="11">
                  <c:v>#101</c:v>
                </c:pt>
                <c:pt idx="12">
                  <c:v>#105</c:v>
                </c:pt>
                <c:pt idx="13">
                  <c:v>#110</c:v>
                </c:pt>
                <c:pt idx="14">
                  <c:v>#118</c:v>
                </c:pt>
                <c:pt idx="15">
                  <c:v>#128</c:v>
                </c:pt>
                <c:pt idx="16">
                  <c:v>#138</c:v>
                </c:pt>
                <c:pt idx="17">
                  <c:v>#153</c:v>
                </c:pt>
                <c:pt idx="18">
                  <c:v>#170</c:v>
                </c:pt>
                <c:pt idx="19">
                  <c:v>#180</c:v>
                </c:pt>
                <c:pt idx="20">
                  <c:v>#202</c:v>
                </c:pt>
                <c:pt idx="21">
                  <c:v>#206</c:v>
                </c:pt>
                <c:pt idx="22">
                  <c:v>#207</c:v>
                </c:pt>
                <c:pt idx="23">
                  <c:v>#208</c:v>
                </c:pt>
                <c:pt idx="24">
                  <c:v>#209</c:v>
                </c:pt>
              </c:strCache>
            </c:strRef>
          </c:cat>
          <c:val>
            <c:numRef>
              <c:f>Sheet3!$E$5:$E$29</c:f>
              <c:numCache>
                <c:formatCode>General</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0.34</c:v>
                </c:pt>
                <c:pt idx="21">
                  <c:v>1</c:v>
                </c:pt>
                <c:pt idx="22">
                  <c:v>0.39000000000000024</c:v>
                </c:pt>
                <c:pt idx="23">
                  <c:v>3.6</c:v>
                </c:pt>
                <c:pt idx="24">
                  <c:v>93.8</c:v>
                </c:pt>
              </c:numCache>
            </c:numRef>
          </c:val>
        </c:ser>
        <c:axId val="199178880"/>
        <c:axId val="199184768"/>
      </c:barChart>
      <c:catAx>
        <c:axId val="199178880"/>
        <c:scaling>
          <c:orientation val="minMax"/>
        </c:scaling>
        <c:delete val="1"/>
        <c:axPos val="b"/>
        <c:tickLblPos val="none"/>
        <c:crossAx val="199184768"/>
        <c:crosses val="autoZero"/>
        <c:auto val="1"/>
        <c:lblAlgn val="ctr"/>
        <c:lblOffset val="100"/>
      </c:catAx>
      <c:valAx>
        <c:axId val="199184768"/>
        <c:scaling>
          <c:orientation val="minMax"/>
          <c:max val="100"/>
        </c:scaling>
        <c:axPos val="l"/>
        <c:majorGridlines/>
        <c:numFmt formatCode="General" sourceLinked="1"/>
        <c:tickLblPos val="nextTo"/>
        <c:crossAx val="199178880"/>
        <c:crosses val="autoZero"/>
        <c:crossBetween val="between"/>
        <c:majorUnit val="20"/>
      </c:valAx>
    </c:plotArea>
    <c:plotVisOnly val="1"/>
    <c:dispBlanksAs val="gap"/>
  </c:chart>
  <c:spPr>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barChart>
        <c:barDir val="col"/>
        <c:grouping val="clustered"/>
        <c:ser>
          <c:idx val="0"/>
          <c:order val="0"/>
          <c:tx>
            <c:strRef>
              <c:f>Sheet3!$F$4</c:f>
              <c:strCache>
                <c:ptCount val="1"/>
                <c:pt idx="0">
                  <c:v>KC400</c:v>
                </c:pt>
              </c:strCache>
            </c:strRef>
          </c:tx>
          <c:spPr>
            <a:solidFill>
              <a:schemeClr val="tx1"/>
            </a:solidFill>
          </c:spPr>
          <c:cat>
            <c:strRef>
              <c:f>Sheet3!$B$5:$B$29</c:f>
              <c:strCache>
                <c:ptCount val="25"/>
                <c:pt idx="0">
                  <c:v>#5,#8</c:v>
                </c:pt>
                <c:pt idx="1">
                  <c:v>#11</c:v>
                </c:pt>
                <c:pt idx="2">
                  <c:v>#12,#13</c:v>
                </c:pt>
                <c:pt idx="3">
                  <c:v>#18</c:v>
                </c:pt>
                <c:pt idx="4">
                  <c:v>#28</c:v>
                </c:pt>
                <c:pt idx="5">
                  <c:v>#35</c:v>
                </c:pt>
                <c:pt idx="6">
                  <c:v>#44</c:v>
                </c:pt>
                <c:pt idx="7">
                  <c:v>#52,#69</c:v>
                </c:pt>
                <c:pt idx="8">
                  <c:v>#66</c:v>
                </c:pt>
                <c:pt idx="9">
                  <c:v>#77</c:v>
                </c:pt>
                <c:pt idx="10">
                  <c:v>#87,#115</c:v>
                </c:pt>
                <c:pt idx="11">
                  <c:v>#101</c:v>
                </c:pt>
                <c:pt idx="12">
                  <c:v>#105</c:v>
                </c:pt>
                <c:pt idx="13">
                  <c:v>#110</c:v>
                </c:pt>
                <c:pt idx="14">
                  <c:v>#118</c:v>
                </c:pt>
                <c:pt idx="15">
                  <c:v>#128</c:v>
                </c:pt>
                <c:pt idx="16">
                  <c:v>#138</c:v>
                </c:pt>
                <c:pt idx="17">
                  <c:v>#153</c:v>
                </c:pt>
                <c:pt idx="18">
                  <c:v>#170</c:v>
                </c:pt>
                <c:pt idx="19">
                  <c:v>#180</c:v>
                </c:pt>
                <c:pt idx="20">
                  <c:v>#202</c:v>
                </c:pt>
                <c:pt idx="21">
                  <c:v>#206</c:v>
                </c:pt>
                <c:pt idx="22">
                  <c:v>#207</c:v>
                </c:pt>
                <c:pt idx="23">
                  <c:v>#208</c:v>
                </c:pt>
                <c:pt idx="24">
                  <c:v>#209</c:v>
                </c:pt>
              </c:strCache>
            </c:strRef>
          </c:cat>
          <c:val>
            <c:numRef>
              <c:f>Sheet3!$F$5:$F$29</c:f>
              <c:numCache>
                <c:formatCode>General</c:formatCode>
                <c:ptCount val="25"/>
                <c:pt idx="0">
                  <c:v>0.66000000000000059</c:v>
                </c:pt>
                <c:pt idx="1">
                  <c:v>1.6000000000000014E-2</c:v>
                </c:pt>
                <c:pt idx="2">
                  <c:v>1.7999999999999999E-2</c:v>
                </c:pt>
                <c:pt idx="3">
                  <c:v>2</c:v>
                </c:pt>
                <c:pt idx="4">
                  <c:v>3.7</c:v>
                </c:pt>
                <c:pt idx="5">
                  <c:v>7.6999999999999999E-2</c:v>
                </c:pt>
                <c:pt idx="6">
                  <c:v>3.8</c:v>
                </c:pt>
                <c:pt idx="7">
                  <c:v>4.7</c:v>
                </c:pt>
                <c:pt idx="8">
                  <c:v>6.8</c:v>
                </c:pt>
                <c:pt idx="9">
                  <c:v>0.98</c:v>
                </c:pt>
                <c:pt idx="10">
                  <c:v>1.4</c:v>
                </c:pt>
                <c:pt idx="11">
                  <c:v>2.2999999999999998</c:v>
                </c:pt>
                <c:pt idx="12">
                  <c:v>1.8</c:v>
                </c:pt>
                <c:pt idx="13">
                  <c:v>3.3</c:v>
                </c:pt>
                <c:pt idx="14">
                  <c:v>2.9</c:v>
                </c:pt>
                <c:pt idx="15">
                  <c:v>0.27</c:v>
                </c:pt>
                <c:pt idx="16">
                  <c:v>1</c:v>
                </c:pt>
                <c:pt idx="17">
                  <c:v>0.81</c:v>
                </c:pt>
                <c:pt idx="18">
                  <c:v>0.22</c:v>
                </c:pt>
                <c:pt idx="19">
                  <c:v>0.3500000000000002</c:v>
                </c:pt>
                <c:pt idx="20">
                  <c:v>8.4000000000000047E-3</c:v>
                </c:pt>
                <c:pt idx="21">
                  <c:v>2.7000000000000017E-2</c:v>
                </c:pt>
                <c:pt idx="22">
                  <c:v>3.6000000000000021E-3</c:v>
                </c:pt>
                <c:pt idx="23">
                  <c:v>3.5000000000000018E-3</c:v>
                </c:pt>
                <c:pt idx="24">
                  <c:v>0</c:v>
                </c:pt>
              </c:numCache>
            </c:numRef>
          </c:val>
        </c:ser>
        <c:axId val="199212032"/>
        <c:axId val="199217920"/>
      </c:barChart>
      <c:catAx>
        <c:axId val="199212032"/>
        <c:scaling>
          <c:orientation val="minMax"/>
        </c:scaling>
        <c:axPos val="b"/>
        <c:tickLblPos val="nextTo"/>
        <c:crossAx val="199217920"/>
        <c:crosses val="autoZero"/>
        <c:auto val="1"/>
        <c:lblAlgn val="ctr"/>
        <c:lblOffset val="100"/>
      </c:catAx>
      <c:valAx>
        <c:axId val="199217920"/>
        <c:scaling>
          <c:orientation val="minMax"/>
          <c:max val="10"/>
        </c:scaling>
        <c:axPos val="l"/>
        <c:majorGridlines/>
        <c:numFmt formatCode="General" sourceLinked="1"/>
        <c:tickLblPos val="nextTo"/>
        <c:crossAx val="199212032"/>
        <c:crosses val="autoZero"/>
        <c:crossBetween val="between"/>
        <c:majorUnit val="2"/>
      </c:valAx>
    </c:plotArea>
    <c:plotVisOnly val="1"/>
    <c:dispBlanksAs val="gap"/>
  </c:chart>
  <c:spPr>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ja-JP"/>
  <c:chart>
    <c:plotArea>
      <c:layout>
        <c:manualLayout>
          <c:layoutTarget val="inner"/>
          <c:xMode val="edge"/>
          <c:yMode val="edge"/>
          <c:x val="5.0370841845551573E-2"/>
          <c:y val="3.1903792198388993E-2"/>
          <c:w val="0.87109637370947979"/>
          <c:h val="0.85151077020544841"/>
        </c:manualLayout>
      </c:layout>
      <c:lineChart>
        <c:grouping val="standard"/>
        <c:ser>
          <c:idx val="1"/>
          <c:order val="1"/>
          <c:tx>
            <c:strRef>
              <c:f>大気!$A$47</c:f>
              <c:strCache>
                <c:ptCount val="1"/>
                <c:pt idx="0">
                  <c:v>Temp.</c:v>
                </c:pt>
              </c:strCache>
            </c:strRef>
          </c:tx>
          <c:spPr>
            <a:ln w="63500">
              <a:solidFill>
                <a:schemeClr val="tx1"/>
              </a:solidFill>
              <a:prstDash val="sysDash"/>
            </a:ln>
          </c:spPr>
          <c:marker>
            <c:symbol val="none"/>
          </c:marker>
          <c:cat>
            <c:numRef>
              <c:f>大気!$B$44:$BU$44</c:f>
              <c:numCache>
                <c:formatCode>[$-409]mmm\-yy;@</c:formatCode>
                <c:ptCount val="72"/>
                <c:pt idx="0">
                  <c:v>38443</c:v>
                </c:pt>
                <c:pt idx="1">
                  <c:v>38473</c:v>
                </c:pt>
                <c:pt idx="2">
                  <c:v>38504</c:v>
                </c:pt>
                <c:pt idx="3">
                  <c:v>38534</c:v>
                </c:pt>
                <c:pt idx="4">
                  <c:v>38565</c:v>
                </c:pt>
                <c:pt idx="5">
                  <c:v>38596</c:v>
                </c:pt>
                <c:pt idx="6">
                  <c:v>38626</c:v>
                </c:pt>
                <c:pt idx="7">
                  <c:v>38657</c:v>
                </c:pt>
                <c:pt idx="8">
                  <c:v>38687</c:v>
                </c:pt>
                <c:pt idx="9">
                  <c:v>38718</c:v>
                </c:pt>
                <c:pt idx="10">
                  <c:v>38749</c:v>
                </c:pt>
                <c:pt idx="11">
                  <c:v>38777</c:v>
                </c:pt>
                <c:pt idx="12">
                  <c:v>38808.400000000001</c:v>
                </c:pt>
                <c:pt idx="13">
                  <c:v>38838</c:v>
                </c:pt>
                <c:pt idx="14">
                  <c:v>38869</c:v>
                </c:pt>
                <c:pt idx="15">
                  <c:v>38899</c:v>
                </c:pt>
                <c:pt idx="16">
                  <c:v>38930</c:v>
                </c:pt>
                <c:pt idx="17">
                  <c:v>38961</c:v>
                </c:pt>
                <c:pt idx="18">
                  <c:v>38991</c:v>
                </c:pt>
                <c:pt idx="19">
                  <c:v>39022</c:v>
                </c:pt>
                <c:pt idx="20">
                  <c:v>39052</c:v>
                </c:pt>
                <c:pt idx="21">
                  <c:v>39083</c:v>
                </c:pt>
                <c:pt idx="22">
                  <c:v>39114</c:v>
                </c:pt>
                <c:pt idx="23">
                  <c:v>39142</c:v>
                </c:pt>
                <c:pt idx="24">
                  <c:v>39173</c:v>
                </c:pt>
                <c:pt idx="25">
                  <c:v>39203</c:v>
                </c:pt>
                <c:pt idx="26">
                  <c:v>39234</c:v>
                </c:pt>
                <c:pt idx="27">
                  <c:v>39264</c:v>
                </c:pt>
                <c:pt idx="28">
                  <c:v>39295</c:v>
                </c:pt>
                <c:pt idx="29">
                  <c:v>39326</c:v>
                </c:pt>
                <c:pt idx="30">
                  <c:v>39356</c:v>
                </c:pt>
                <c:pt idx="31">
                  <c:v>39387</c:v>
                </c:pt>
                <c:pt idx="32">
                  <c:v>39417</c:v>
                </c:pt>
                <c:pt idx="33">
                  <c:v>39448</c:v>
                </c:pt>
                <c:pt idx="34">
                  <c:v>39479</c:v>
                </c:pt>
                <c:pt idx="35">
                  <c:v>39508</c:v>
                </c:pt>
                <c:pt idx="36">
                  <c:v>39539</c:v>
                </c:pt>
                <c:pt idx="37">
                  <c:v>39569</c:v>
                </c:pt>
                <c:pt idx="38">
                  <c:v>39600</c:v>
                </c:pt>
                <c:pt idx="39">
                  <c:v>39630</c:v>
                </c:pt>
                <c:pt idx="40">
                  <c:v>39661</c:v>
                </c:pt>
                <c:pt idx="41">
                  <c:v>39692</c:v>
                </c:pt>
                <c:pt idx="42">
                  <c:v>39722</c:v>
                </c:pt>
                <c:pt idx="43">
                  <c:v>39753</c:v>
                </c:pt>
                <c:pt idx="44">
                  <c:v>39783</c:v>
                </c:pt>
                <c:pt idx="45">
                  <c:v>39814</c:v>
                </c:pt>
                <c:pt idx="46">
                  <c:v>39845</c:v>
                </c:pt>
                <c:pt idx="47">
                  <c:v>39873</c:v>
                </c:pt>
                <c:pt idx="48">
                  <c:v>39904</c:v>
                </c:pt>
                <c:pt idx="49">
                  <c:v>39934</c:v>
                </c:pt>
                <c:pt idx="50">
                  <c:v>39965</c:v>
                </c:pt>
                <c:pt idx="51">
                  <c:v>39995</c:v>
                </c:pt>
                <c:pt idx="52">
                  <c:v>40026</c:v>
                </c:pt>
                <c:pt idx="53">
                  <c:v>40057</c:v>
                </c:pt>
                <c:pt idx="54">
                  <c:v>40087</c:v>
                </c:pt>
                <c:pt idx="55">
                  <c:v>40118</c:v>
                </c:pt>
                <c:pt idx="56">
                  <c:v>40148</c:v>
                </c:pt>
                <c:pt idx="57">
                  <c:v>40179</c:v>
                </c:pt>
                <c:pt idx="58">
                  <c:v>40210</c:v>
                </c:pt>
                <c:pt idx="59">
                  <c:v>40238</c:v>
                </c:pt>
                <c:pt idx="60">
                  <c:v>40269</c:v>
                </c:pt>
                <c:pt idx="61">
                  <c:v>40299</c:v>
                </c:pt>
                <c:pt idx="62">
                  <c:v>40330</c:v>
                </c:pt>
                <c:pt idx="63">
                  <c:v>40360</c:v>
                </c:pt>
                <c:pt idx="64">
                  <c:v>40391</c:v>
                </c:pt>
                <c:pt idx="65">
                  <c:v>40422</c:v>
                </c:pt>
                <c:pt idx="66">
                  <c:v>40452</c:v>
                </c:pt>
                <c:pt idx="67">
                  <c:v>40483</c:v>
                </c:pt>
                <c:pt idx="68">
                  <c:v>40513</c:v>
                </c:pt>
                <c:pt idx="69">
                  <c:v>40544</c:v>
                </c:pt>
                <c:pt idx="70">
                  <c:v>40575</c:v>
                </c:pt>
                <c:pt idx="71">
                  <c:v>40603</c:v>
                </c:pt>
              </c:numCache>
            </c:numRef>
          </c:cat>
          <c:val>
            <c:numRef>
              <c:f>大気!$B$47:$BU$47</c:f>
              <c:numCache>
                <c:formatCode>General</c:formatCode>
                <c:ptCount val="72"/>
                <c:pt idx="0">
                  <c:v>5.7</c:v>
                </c:pt>
                <c:pt idx="1">
                  <c:v>11</c:v>
                </c:pt>
                <c:pt idx="2">
                  <c:v>18.399999999999999</c:v>
                </c:pt>
                <c:pt idx="3">
                  <c:v>20.2</c:v>
                </c:pt>
                <c:pt idx="4">
                  <c:v>23.5</c:v>
                </c:pt>
                <c:pt idx="5">
                  <c:v>18.8</c:v>
                </c:pt>
                <c:pt idx="6">
                  <c:v>13.2</c:v>
                </c:pt>
                <c:pt idx="7">
                  <c:v>5.4</c:v>
                </c:pt>
                <c:pt idx="8">
                  <c:v>-2.5</c:v>
                </c:pt>
                <c:pt idx="9">
                  <c:v>-4.5</c:v>
                </c:pt>
                <c:pt idx="10">
                  <c:v>-2.7</c:v>
                </c:pt>
                <c:pt idx="11">
                  <c:v>1.4</c:v>
                </c:pt>
                <c:pt idx="12" formatCode="0.0">
                  <c:v>5.7</c:v>
                </c:pt>
                <c:pt idx="13" formatCode="0.0">
                  <c:v>12.9</c:v>
                </c:pt>
                <c:pt idx="14" formatCode="0.0">
                  <c:v>16.399999999999999</c:v>
                </c:pt>
                <c:pt idx="15" formatCode="0.0">
                  <c:v>20.6</c:v>
                </c:pt>
                <c:pt idx="16" formatCode="0.0">
                  <c:v>24.3</c:v>
                </c:pt>
                <c:pt idx="17" formatCode="0.0">
                  <c:v>18.3</c:v>
                </c:pt>
                <c:pt idx="18" formatCode="0.0">
                  <c:v>11.2</c:v>
                </c:pt>
                <c:pt idx="19" formatCode="0.0">
                  <c:v>5.2</c:v>
                </c:pt>
                <c:pt idx="20" formatCode="0.0">
                  <c:v>-0.1</c:v>
                </c:pt>
                <c:pt idx="21" formatCode="0.0">
                  <c:v>-2.2000000000000002</c:v>
                </c:pt>
                <c:pt idx="22" formatCode="0.0">
                  <c:v>-1.4</c:v>
                </c:pt>
                <c:pt idx="23" formatCode="0.0">
                  <c:v>1.2</c:v>
                </c:pt>
                <c:pt idx="24" formatCode="0.0">
                  <c:v>6.8</c:v>
                </c:pt>
                <c:pt idx="25" formatCode="0.0">
                  <c:v>12.5</c:v>
                </c:pt>
                <c:pt idx="26" formatCode="0.0">
                  <c:v>18.5</c:v>
                </c:pt>
                <c:pt idx="27" formatCode="0.0">
                  <c:v>19.899999999999999</c:v>
                </c:pt>
                <c:pt idx="28" formatCode="0.0">
                  <c:v>23.4</c:v>
                </c:pt>
                <c:pt idx="29" formatCode="0.0">
                  <c:v>18.7</c:v>
                </c:pt>
                <c:pt idx="30" formatCode="0.0">
                  <c:v>10.8</c:v>
                </c:pt>
                <c:pt idx="31" formatCode="0.0">
                  <c:v>3.1</c:v>
                </c:pt>
                <c:pt idx="32" formatCode="0.0">
                  <c:v>-0.9</c:v>
                </c:pt>
                <c:pt idx="33" formatCode="0.0">
                  <c:v>-3.9</c:v>
                </c:pt>
                <c:pt idx="34" formatCode="0.0">
                  <c:v>-3</c:v>
                </c:pt>
                <c:pt idx="35" formatCode="0.0">
                  <c:v>3.8</c:v>
                </c:pt>
                <c:pt idx="36" formatCode="0.0">
                  <c:v>10</c:v>
                </c:pt>
                <c:pt idx="37" formatCode="0.0">
                  <c:v>12.1</c:v>
                </c:pt>
                <c:pt idx="38" formatCode="0.0">
                  <c:v>17.3</c:v>
                </c:pt>
                <c:pt idx="39" formatCode="0.0">
                  <c:v>21.5</c:v>
                </c:pt>
                <c:pt idx="40" formatCode="0.0">
                  <c:v>21.2</c:v>
                </c:pt>
                <c:pt idx="41" formatCode="0.0">
                  <c:v>19.100000000000001</c:v>
                </c:pt>
                <c:pt idx="42" formatCode="0.0">
                  <c:v>12.3</c:v>
                </c:pt>
                <c:pt idx="43" formatCode="0.0">
                  <c:v>4.0999999999999996</c:v>
                </c:pt>
                <c:pt idx="44" formatCode="0.0">
                  <c:v>0.60000000000000042</c:v>
                </c:pt>
                <c:pt idx="45" formatCode="0.0">
                  <c:v>-1.8</c:v>
                </c:pt>
                <c:pt idx="46" formatCode="0.0">
                  <c:v>-2</c:v>
                </c:pt>
                <c:pt idx="47" formatCode="0.0">
                  <c:v>1.6</c:v>
                </c:pt>
                <c:pt idx="48" formatCode="0.0">
                  <c:v>7.7</c:v>
                </c:pt>
                <c:pt idx="49" formatCode="0.0">
                  <c:v>13.9</c:v>
                </c:pt>
                <c:pt idx="50" formatCode="0.0">
                  <c:v>17.600000000000001</c:v>
                </c:pt>
                <c:pt idx="51" formatCode="0.0">
                  <c:v>19.600000000000001</c:v>
                </c:pt>
                <c:pt idx="52" formatCode="0.0">
                  <c:v>21.4</c:v>
                </c:pt>
                <c:pt idx="53" formatCode="0.0">
                  <c:v>17.7</c:v>
                </c:pt>
                <c:pt idx="54" formatCode="0.0">
                  <c:v>12.2</c:v>
                </c:pt>
                <c:pt idx="55" formatCode="0.0">
                  <c:v>5.0999999999999996</c:v>
                </c:pt>
                <c:pt idx="56" formatCode="0.0">
                  <c:v>-0.8</c:v>
                </c:pt>
                <c:pt idx="57" formatCode="0.0">
                  <c:v>-2.2999999999999998</c:v>
                </c:pt>
                <c:pt idx="58" formatCode="0.0">
                  <c:v>-3.2</c:v>
                </c:pt>
                <c:pt idx="59" formatCode="0.0">
                  <c:v>0.1</c:v>
                </c:pt>
                <c:pt idx="60" formatCode="0.0">
                  <c:v>6.8</c:v>
                </c:pt>
                <c:pt idx="61" formatCode="0.0">
                  <c:v>11.9</c:v>
                </c:pt>
                <c:pt idx="62" formatCode="0.0">
                  <c:v>19.3</c:v>
                </c:pt>
                <c:pt idx="63" formatCode="0.0">
                  <c:v>22.1</c:v>
                </c:pt>
                <c:pt idx="64" formatCode="0.0">
                  <c:v>25</c:v>
                </c:pt>
                <c:pt idx="65" formatCode="0.0">
                  <c:v>19.8</c:v>
                </c:pt>
                <c:pt idx="66" formatCode="0.0">
                  <c:v>11.6</c:v>
                </c:pt>
                <c:pt idx="67" formatCode="0.0">
                  <c:v>5.5</c:v>
                </c:pt>
                <c:pt idx="68" formatCode="0.0">
                  <c:v>0.4</c:v>
                </c:pt>
                <c:pt idx="69" formatCode="0.0">
                  <c:v>-4.2</c:v>
                </c:pt>
                <c:pt idx="70" formatCode="0.0">
                  <c:v>-1.1000000000000001</c:v>
                </c:pt>
                <c:pt idx="71" formatCode="0.0">
                  <c:v>0.60000000000000042</c:v>
                </c:pt>
              </c:numCache>
            </c:numRef>
          </c:val>
        </c:ser>
        <c:ser>
          <c:idx val="2"/>
          <c:order val="2"/>
          <c:tx>
            <c:strRef>
              <c:f>大気!$A$48</c:f>
              <c:strCache>
                <c:ptCount val="1"/>
                <c:pt idx="0">
                  <c:v>#11</c:v>
                </c:pt>
              </c:strCache>
            </c:strRef>
          </c:tx>
          <c:spPr>
            <a:ln w="63500"/>
          </c:spPr>
          <c:marker>
            <c:symbol val="none"/>
          </c:marker>
          <c:cat>
            <c:numRef>
              <c:f>大気!$B$44:$BU$44</c:f>
              <c:numCache>
                <c:formatCode>[$-409]mmm\-yy;@</c:formatCode>
                <c:ptCount val="72"/>
                <c:pt idx="0">
                  <c:v>38443</c:v>
                </c:pt>
                <c:pt idx="1">
                  <c:v>38473</c:v>
                </c:pt>
                <c:pt idx="2">
                  <c:v>38504</c:v>
                </c:pt>
                <c:pt idx="3">
                  <c:v>38534</c:v>
                </c:pt>
                <c:pt idx="4">
                  <c:v>38565</c:v>
                </c:pt>
                <c:pt idx="5">
                  <c:v>38596</c:v>
                </c:pt>
                <c:pt idx="6">
                  <c:v>38626</c:v>
                </c:pt>
                <c:pt idx="7">
                  <c:v>38657</c:v>
                </c:pt>
                <c:pt idx="8">
                  <c:v>38687</c:v>
                </c:pt>
                <c:pt idx="9">
                  <c:v>38718</c:v>
                </c:pt>
                <c:pt idx="10">
                  <c:v>38749</c:v>
                </c:pt>
                <c:pt idx="11">
                  <c:v>38777</c:v>
                </c:pt>
                <c:pt idx="12">
                  <c:v>38808.400000000001</c:v>
                </c:pt>
                <c:pt idx="13">
                  <c:v>38838</c:v>
                </c:pt>
                <c:pt idx="14">
                  <c:v>38869</c:v>
                </c:pt>
                <c:pt idx="15">
                  <c:v>38899</c:v>
                </c:pt>
                <c:pt idx="16">
                  <c:v>38930</c:v>
                </c:pt>
                <c:pt idx="17">
                  <c:v>38961</c:v>
                </c:pt>
                <c:pt idx="18">
                  <c:v>38991</c:v>
                </c:pt>
                <c:pt idx="19">
                  <c:v>39022</c:v>
                </c:pt>
                <c:pt idx="20">
                  <c:v>39052</c:v>
                </c:pt>
                <c:pt idx="21">
                  <c:v>39083</c:v>
                </c:pt>
                <c:pt idx="22">
                  <c:v>39114</c:v>
                </c:pt>
                <c:pt idx="23">
                  <c:v>39142</c:v>
                </c:pt>
                <c:pt idx="24">
                  <c:v>39173</c:v>
                </c:pt>
                <c:pt idx="25">
                  <c:v>39203</c:v>
                </c:pt>
                <c:pt idx="26">
                  <c:v>39234</c:v>
                </c:pt>
                <c:pt idx="27">
                  <c:v>39264</c:v>
                </c:pt>
                <c:pt idx="28">
                  <c:v>39295</c:v>
                </c:pt>
                <c:pt idx="29">
                  <c:v>39326</c:v>
                </c:pt>
                <c:pt idx="30">
                  <c:v>39356</c:v>
                </c:pt>
                <c:pt idx="31">
                  <c:v>39387</c:v>
                </c:pt>
                <c:pt idx="32">
                  <c:v>39417</c:v>
                </c:pt>
                <c:pt idx="33">
                  <c:v>39448</c:v>
                </c:pt>
                <c:pt idx="34">
                  <c:v>39479</c:v>
                </c:pt>
                <c:pt idx="35">
                  <c:v>39508</c:v>
                </c:pt>
                <c:pt idx="36">
                  <c:v>39539</c:v>
                </c:pt>
                <c:pt idx="37">
                  <c:v>39569</c:v>
                </c:pt>
                <c:pt idx="38">
                  <c:v>39600</c:v>
                </c:pt>
                <c:pt idx="39">
                  <c:v>39630</c:v>
                </c:pt>
                <c:pt idx="40">
                  <c:v>39661</c:v>
                </c:pt>
                <c:pt idx="41">
                  <c:v>39692</c:v>
                </c:pt>
                <c:pt idx="42">
                  <c:v>39722</c:v>
                </c:pt>
                <c:pt idx="43">
                  <c:v>39753</c:v>
                </c:pt>
                <c:pt idx="44">
                  <c:v>39783</c:v>
                </c:pt>
                <c:pt idx="45">
                  <c:v>39814</c:v>
                </c:pt>
                <c:pt idx="46">
                  <c:v>39845</c:v>
                </c:pt>
                <c:pt idx="47">
                  <c:v>39873</c:v>
                </c:pt>
                <c:pt idx="48">
                  <c:v>39904</c:v>
                </c:pt>
                <c:pt idx="49">
                  <c:v>39934</c:v>
                </c:pt>
                <c:pt idx="50">
                  <c:v>39965</c:v>
                </c:pt>
                <c:pt idx="51">
                  <c:v>39995</c:v>
                </c:pt>
                <c:pt idx="52">
                  <c:v>40026</c:v>
                </c:pt>
                <c:pt idx="53">
                  <c:v>40057</c:v>
                </c:pt>
                <c:pt idx="54">
                  <c:v>40087</c:v>
                </c:pt>
                <c:pt idx="55">
                  <c:v>40118</c:v>
                </c:pt>
                <c:pt idx="56">
                  <c:v>40148</c:v>
                </c:pt>
                <c:pt idx="57">
                  <c:v>40179</c:v>
                </c:pt>
                <c:pt idx="58">
                  <c:v>40210</c:v>
                </c:pt>
                <c:pt idx="59">
                  <c:v>40238</c:v>
                </c:pt>
                <c:pt idx="60">
                  <c:v>40269</c:v>
                </c:pt>
                <c:pt idx="61">
                  <c:v>40299</c:v>
                </c:pt>
                <c:pt idx="62">
                  <c:v>40330</c:v>
                </c:pt>
                <c:pt idx="63">
                  <c:v>40360</c:v>
                </c:pt>
                <c:pt idx="64">
                  <c:v>40391</c:v>
                </c:pt>
                <c:pt idx="65">
                  <c:v>40422</c:v>
                </c:pt>
                <c:pt idx="66">
                  <c:v>40452</c:v>
                </c:pt>
                <c:pt idx="67">
                  <c:v>40483</c:v>
                </c:pt>
                <c:pt idx="68">
                  <c:v>40513</c:v>
                </c:pt>
                <c:pt idx="69">
                  <c:v>40544</c:v>
                </c:pt>
                <c:pt idx="70">
                  <c:v>40575</c:v>
                </c:pt>
                <c:pt idx="71">
                  <c:v>40603</c:v>
                </c:pt>
              </c:numCache>
            </c:numRef>
          </c:cat>
          <c:val>
            <c:numRef>
              <c:f>大気!$B$48:$BU$48</c:f>
              <c:numCache>
                <c:formatCode>General</c:formatCode>
                <c:ptCount val="72"/>
                <c:pt idx="0">
                  <c:v>10</c:v>
                </c:pt>
                <c:pt idx="1">
                  <c:v>14</c:v>
                </c:pt>
                <c:pt idx="2">
                  <c:v>24</c:v>
                </c:pt>
                <c:pt idx="3">
                  <c:v>20</c:v>
                </c:pt>
                <c:pt idx="4">
                  <c:v>23</c:v>
                </c:pt>
                <c:pt idx="5">
                  <c:v>13</c:v>
                </c:pt>
                <c:pt idx="6">
                  <c:v>8.2000000000000011</c:v>
                </c:pt>
                <c:pt idx="7">
                  <c:v>4.7</c:v>
                </c:pt>
                <c:pt idx="8">
                  <c:v>2.7</c:v>
                </c:pt>
                <c:pt idx="9">
                  <c:v>2.4</c:v>
                </c:pt>
                <c:pt idx="10">
                  <c:v>3.3</c:v>
                </c:pt>
                <c:pt idx="11">
                  <c:v>3.9</c:v>
                </c:pt>
                <c:pt idx="12">
                  <c:v>6.5</c:v>
                </c:pt>
                <c:pt idx="13">
                  <c:v>12</c:v>
                </c:pt>
                <c:pt idx="14">
                  <c:v>12</c:v>
                </c:pt>
                <c:pt idx="15">
                  <c:v>15</c:v>
                </c:pt>
                <c:pt idx="16">
                  <c:v>18</c:v>
                </c:pt>
                <c:pt idx="17">
                  <c:v>10</c:v>
                </c:pt>
                <c:pt idx="18">
                  <c:v>9.6</c:v>
                </c:pt>
                <c:pt idx="19">
                  <c:v>6.7</c:v>
                </c:pt>
                <c:pt idx="20">
                  <c:v>6</c:v>
                </c:pt>
                <c:pt idx="21">
                  <c:v>6</c:v>
                </c:pt>
                <c:pt idx="22">
                  <c:v>6.1</c:v>
                </c:pt>
                <c:pt idx="23">
                  <c:v>7.9</c:v>
                </c:pt>
                <c:pt idx="24">
                  <c:v>8.1</c:v>
                </c:pt>
                <c:pt idx="25">
                  <c:v>9.6</c:v>
                </c:pt>
                <c:pt idx="26">
                  <c:v>18</c:v>
                </c:pt>
                <c:pt idx="27">
                  <c:v>15</c:v>
                </c:pt>
                <c:pt idx="28">
                  <c:v>21</c:v>
                </c:pt>
                <c:pt idx="29">
                  <c:v>15</c:v>
                </c:pt>
                <c:pt idx="30">
                  <c:v>8.3000000000000007</c:v>
                </c:pt>
                <c:pt idx="31">
                  <c:v>6.9</c:v>
                </c:pt>
                <c:pt idx="32">
                  <c:v>4.2</c:v>
                </c:pt>
                <c:pt idx="33">
                  <c:v>3.6</c:v>
                </c:pt>
                <c:pt idx="34">
                  <c:v>4.8</c:v>
                </c:pt>
                <c:pt idx="35">
                  <c:v>12</c:v>
                </c:pt>
                <c:pt idx="36">
                  <c:v>14</c:v>
                </c:pt>
                <c:pt idx="37">
                  <c:v>8.9</c:v>
                </c:pt>
                <c:pt idx="38">
                  <c:v>20</c:v>
                </c:pt>
                <c:pt idx="39">
                  <c:v>15</c:v>
                </c:pt>
                <c:pt idx="40">
                  <c:v>15</c:v>
                </c:pt>
                <c:pt idx="41">
                  <c:v>15</c:v>
                </c:pt>
                <c:pt idx="42">
                  <c:v>7.4</c:v>
                </c:pt>
                <c:pt idx="43">
                  <c:v>5.3</c:v>
                </c:pt>
                <c:pt idx="44">
                  <c:v>3.4</c:v>
                </c:pt>
                <c:pt idx="45">
                  <c:v>4.2</c:v>
                </c:pt>
                <c:pt idx="46">
                  <c:v>2.9</c:v>
                </c:pt>
                <c:pt idx="47">
                  <c:v>6</c:v>
                </c:pt>
                <c:pt idx="48">
                  <c:v>8.4</c:v>
                </c:pt>
                <c:pt idx="49">
                  <c:v>10</c:v>
                </c:pt>
                <c:pt idx="50">
                  <c:v>9.4</c:v>
                </c:pt>
                <c:pt idx="51">
                  <c:v>14</c:v>
                </c:pt>
                <c:pt idx="52">
                  <c:v>13</c:v>
                </c:pt>
                <c:pt idx="53">
                  <c:v>24</c:v>
                </c:pt>
                <c:pt idx="54">
                  <c:v>6.6</c:v>
                </c:pt>
                <c:pt idx="55">
                  <c:v>5.6</c:v>
                </c:pt>
                <c:pt idx="56">
                  <c:v>3.4</c:v>
                </c:pt>
                <c:pt idx="57">
                  <c:v>4.0999999999999996</c:v>
                </c:pt>
                <c:pt idx="58">
                  <c:v>3.1</c:v>
                </c:pt>
                <c:pt idx="59">
                  <c:v>3.1</c:v>
                </c:pt>
                <c:pt idx="60">
                  <c:v>6.3</c:v>
                </c:pt>
                <c:pt idx="61">
                  <c:v>5.8</c:v>
                </c:pt>
                <c:pt idx="62">
                  <c:v>23</c:v>
                </c:pt>
                <c:pt idx="63">
                  <c:v>31</c:v>
                </c:pt>
                <c:pt idx="64">
                  <c:v>37</c:v>
                </c:pt>
                <c:pt idx="65">
                  <c:v>34</c:v>
                </c:pt>
                <c:pt idx="66">
                  <c:v>31</c:v>
                </c:pt>
                <c:pt idx="67">
                  <c:v>24</c:v>
                </c:pt>
                <c:pt idx="68">
                  <c:v>16</c:v>
                </c:pt>
                <c:pt idx="69">
                  <c:v>6.3</c:v>
                </c:pt>
                <c:pt idx="70">
                  <c:v>7.4</c:v>
                </c:pt>
                <c:pt idx="71">
                  <c:v>7.2</c:v>
                </c:pt>
              </c:numCache>
            </c:numRef>
          </c:val>
        </c:ser>
        <c:ser>
          <c:idx val="3"/>
          <c:order val="3"/>
          <c:tx>
            <c:strRef>
              <c:f>大気!$A$49</c:f>
              <c:strCache>
                <c:ptCount val="1"/>
                <c:pt idx="0">
                  <c:v>DiCBs</c:v>
                </c:pt>
              </c:strCache>
            </c:strRef>
          </c:tx>
          <c:spPr>
            <a:ln w="63500"/>
          </c:spPr>
          <c:marker>
            <c:symbol val="none"/>
          </c:marker>
          <c:cat>
            <c:numRef>
              <c:f>大気!$B$44:$BU$44</c:f>
              <c:numCache>
                <c:formatCode>[$-409]mmm\-yy;@</c:formatCode>
                <c:ptCount val="72"/>
                <c:pt idx="0">
                  <c:v>38443</c:v>
                </c:pt>
                <c:pt idx="1">
                  <c:v>38473</c:v>
                </c:pt>
                <c:pt idx="2">
                  <c:v>38504</c:v>
                </c:pt>
                <c:pt idx="3">
                  <c:v>38534</c:v>
                </c:pt>
                <c:pt idx="4">
                  <c:v>38565</c:v>
                </c:pt>
                <c:pt idx="5">
                  <c:v>38596</c:v>
                </c:pt>
                <c:pt idx="6">
                  <c:v>38626</c:v>
                </c:pt>
                <c:pt idx="7">
                  <c:v>38657</c:v>
                </c:pt>
                <c:pt idx="8">
                  <c:v>38687</c:v>
                </c:pt>
                <c:pt idx="9">
                  <c:v>38718</c:v>
                </c:pt>
                <c:pt idx="10">
                  <c:v>38749</c:v>
                </c:pt>
                <c:pt idx="11">
                  <c:v>38777</c:v>
                </c:pt>
                <c:pt idx="12">
                  <c:v>38808.400000000001</c:v>
                </c:pt>
                <c:pt idx="13">
                  <c:v>38838</c:v>
                </c:pt>
                <c:pt idx="14">
                  <c:v>38869</c:v>
                </c:pt>
                <c:pt idx="15">
                  <c:v>38899</c:v>
                </c:pt>
                <c:pt idx="16">
                  <c:v>38930</c:v>
                </c:pt>
                <c:pt idx="17">
                  <c:v>38961</c:v>
                </c:pt>
                <c:pt idx="18">
                  <c:v>38991</c:v>
                </c:pt>
                <c:pt idx="19">
                  <c:v>39022</c:v>
                </c:pt>
                <c:pt idx="20">
                  <c:v>39052</c:v>
                </c:pt>
                <c:pt idx="21">
                  <c:v>39083</c:v>
                </c:pt>
                <c:pt idx="22">
                  <c:v>39114</c:v>
                </c:pt>
                <c:pt idx="23">
                  <c:v>39142</c:v>
                </c:pt>
                <c:pt idx="24">
                  <c:v>39173</c:v>
                </c:pt>
                <c:pt idx="25">
                  <c:v>39203</c:v>
                </c:pt>
                <c:pt idx="26">
                  <c:v>39234</c:v>
                </c:pt>
                <c:pt idx="27">
                  <c:v>39264</c:v>
                </c:pt>
                <c:pt idx="28">
                  <c:v>39295</c:v>
                </c:pt>
                <c:pt idx="29">
                  <c:v>39326</c:v>
                </c:pt>
                <c:pt idx="30">
                  <c:v>39356</c:v>
                </c:pt>
                <c:pt idx="31">
                  <c:v>39387</c:v>
                </c:pt>
                <c:pt idx="32">
                  <c:v>39417</c:v>
                </c:pt>
                <c:pt idx="33">
                  <c:v>39448</c:v>
                </c:pt>
                <c:pt idx="34">
                  <c:v>39479</c:v>
                </c:pt>
                <c:pt idx="35">
                  <c:v>39508</c:v>
                </c:pt>
                <c:pt idx="36">
                  <c:v>39539</c:v>
                </c:pt>
                <c:pt idx="37">
                  <c:v>39569</c:v>
                </c:pt>
                <c:pt idx="38">
                  <c:v>39600</c:v>
                </c:pt>
                <c:pt idx="39">
                  <c:v>39630</c:v>
                </c:pt>
                <c:pt idx="40">
                  <c:v>39661</c:v>
                </c:pt>
                <c:pt idx="41">
                  <c:v>39692</c:v>
                </c:pt>
                <c:pt idx="42">
                  <c:v>39722</c:v>
                </c:pt>
                <c:pt idx="43">
                  <c:v>39753</c:v>
                </c:pt>
                <c:pt idx="44">
                  <c:v>39783</c:v>
                </c:pt>
                <c:pt idx="45">
                  <c:v>39814</c:v>
                </c:pt>
                <c:pt idx="46">
                  <c:v>39845</c:v>
                </c:pt>
                <c:pt idx="47">
                  <c:v>39873</c:v>
                </c:pt>
                <c:pt idx="48">
                  <c:v>39904</c:v>
                </c:pt>
                <c:pt idx="49">
                  <c:v>39934</c:v>
                </c:pt>
                <c:pt idx="50">
                  <c:v>39965</c:v>
                </c:pt>
                <c:pt idx="51">
                  <c:v>39995</c:v>
                </c:pt>
                <c:pt idx="52">
                  <c:v>40026</c:v>
                </c:pt>
                <c:pt idx="53">
                  <c:v>40057</c:v>
                </c:pt>
                <c:pt idx="54">
                  <c:v>40087</c:v>
                </c:pt>
                <c:pt idx="55">
                  <c:v>40118</c:v>
                </c:pt>
                <c:pt idx="56">
                  <c:v>40148</c:v>
                </c:pt>
                <c:pt idx="57">
                  <c:v>40179</c:v>
                </c:pt>
                <c:pt idx="58">
                  <c:v>40210</c:v>
                </c:pt>
                <c:pt idx="59">
                  <c:v>40238</c:v>
                </c:pt>
                <c:pt idx="60">
                  <c:v>40269</c:v>
                </c:pt>
                <c:pt idx="61">
                  <c:v>40299</c:v>
                </c:pt>
                <c:pt idx="62">
                  <c:v>40330</c:v>
                </c:pt>
                <c:pt idx="63">
                  <c:v>40360</c:v>
                </c:pt>
                <c:pt idx="64">
                  <c:v>40391</c:v>
                </c:pt>
                <c:pt idx="65">
                  <c:v>40422</c:v>
                </c:pt>
                <c:pt idx="66">
                  <c:v>40452</c:v>
                </c:pt>
                <c:pt idx="67">
                  <c:v>40483</c:v>
                </c:pt>
                <c:pt idx="68">
                  <c:v>40513</c:v>
                </c:pt>
                <c:pt idx="69">
                  <c:v>40544</c:v>
                </c:pt>
                <c:pt idx="70">
                  <c:v>40575</c:v>
                </c:pt>
                <c:pt idx="71">
                  <c:v>40603</c:v>
                </c:pt>
              </c:numCache>
            </c:numRef>
          </c:cat>
          <c:val>
            <c:numRef>
              <c:f>大気!$B$49:$BU$49</c:f>
              <c:numCache>
                <c:formatCode>General</c:formatCode>
                <c:ptCount val="72"/>
                <c:pt idx="0">
                  <c:v>19</c:v>
                </c:pt>
                <c:pt idx="1">
                  <c:v>24</c:v>
                </c:pt>
                <c:pt idx="2">
                  <c:v>39</c:v>
                </c:pt>
                <c:pt idx="3">
                  <c:v>33</c:v>
                </c:pt>
                <c:pt idx="4">
                  <c:v>44</c:v>
                </c:pt>
                <c:pt idx="5">
                  <c:v>28</c:v>
                </c:pt>
                <c:pt idx="6">
                  <c:v>19</c:v>
                </c:pt>
                <c:pt idx="7">
                  <c:v>13</c:v>
                </c:pt>
                <c:pt idx="8">
                  <c:v>7.6</c:v>
                </c:pt>
                <c:pt idx="9">
                  <c:v>6.7</c:v>
                </c:pt>
                <c:pt idx="10">
                  <c:v>9.3000000000000007</c:v>
                </c:pt>
                <c:pt idx="11">
                  <c:v>9.5</c:v>
                </c:pt>
                <c:pt idx="12">
                  <c:v>15</c:v>
                </c:pt>
                <c:pt idx="13">
                  <c:v>22</c:v>
                </c:pt>
                <c:pt idx="14">
                  <c:v>21</c:v>
                </c:pt>
                <c:pt idx="15">
                  <c:v>28</c:v>
                </c:pt>
                <c:pt idx="16">
                  <c:v>35</c:v>
                </c:pt>
                <c:pt idx="17">
                  <c:v>20</c:v>
                </c:pt>
                <c:pt idx="18">
                  <c:v>21</c:v>
                </c:pt>
                <c:pt idx="19">
                  <c:v>18</c:v>
                </c:pt>
                <c:pt idx="20">
                  <c:v>16</c:v>
                </c:pt>
                <c:pt idx="21">
                  <c:v>16</c:v>
                </c:pt>
                <c:pt idx="22">
                  <c:v>15</c:v>
                </c:pt>
                <c:pt idx="23">
                  <c:v>18</c:v>
                </c:pt>
                <c:pt idx="24">
                  <c:v>16</c:v>
                </c:pt>
                <c:pt idx="25">
                  <c:v>19</c:v>
                </c:pt>
                <c:pt idx="26">
                  <c:v>29</c:v>
                </c:pt>
                <c:pt idx="27">
                  <c:v>25</c:v>
                </c:pt>
                <c:pt idx="28">
                  <c:v>37</c:v>
                </c:pt>
                <c:pt idx="29">
                  <c:v>27</c:v>
                </c:pt>
                <c:pt idx="30">
                  <c:v>19</c:v>
                </c:pt>
                <c:pt idx="31">
                  <c:v>16</c:v>
                </c:pt>
                <c:pt idx="32">
                  <c:v>11</c:v>
                </c:pt>
                <c:pt idx="33">
                  <c:v>8.7000000000000011</c:v>
                </c:pt>
                <c:pt idx="34">
                  <c:v>11</c:v>
                </c:pt>
                <c:pt idx="35">
                  <c:v>26</c:v>
                </c:pt>
                <c:pt idx="36">
                  <c:v>27</c:v>
                </c:pt>
                <c:pt idx="37">
                  <c:v>16</c:v>
                </c:pt>
                <c:pt idx="38">
                  <c:v>35</c:v>
                </c:pt>
                <c:pt idx="39">
                  <c:v>25</c:v>
                </c:pt>
                <c:pt idx="40">
                  <c:v>28</c:v>
                </c:pt>
                <c:pt idx="41">
                  <c:v>30</c:v>
                </c:pt>
                <c:pt idx="42">
                  <c:v>16</c:v>
                </c:pt>
                <c:pt idx="43">
                  <c:v>13</c:v>
                </c:pt>
                <c:pt idx="44">
                  <c:v>8</c:v>
                </c:pt>
                <c:pt idx="45">
                  <c:v>10</c:v>
                </c:pt>
                <c:pt idx="46">
                  <c:v>6.7</c:v>
                </c:pt>
                <c:pt idx="47">
                  <c:v>12</c:v>
                </c:pt>
                <c:pt idx="48">
                  <c:v>16</c:v>
                </c:pt>
                <c:pt idx="49">
                  <c:v>18</c:v>
                </c:pt>
                <c:pt idx="50">
                  <c:v>17</c:v>
                </c:pt>
                <c:pt idx="51">
                  <c:v>26</c:v>
                </c:pt>
                <c:pt idx="52">
                  <c:v>26</c:v>
                </c:pt>
                <c:pt idx="53">
                  <c:v>38</c:v>
                </c:pt>
                <c:pt idx="54">
                  <c:v>13</c:v>
                </c:pt>
                <c:pt idx="55">
                  <c:v>13</c:v>
                </c:pt>
                <c:pt idx="56">
                  <c:v>8.4</c:v>
                </c:pt>
                <c:pt idx="57">
                  <c:v>8.4</c:v>
                </c:pt>
                <c:pt idx="58">
                  <c:v>7.1</c:v>
                </c:pt>
                <c:pt idx="59">
                  <c:v>7.1</c:v>
                </c:pt>
                <c:pt idx="60">
                  <c:v>11</c:v>
                </c:pt>
                <c:pt idx="61">
                  <c:v>11</c:v>
                </c:pt>
                <c:pt idx="62">
                  <c:v>39</c:v>
                </c:pt>
                <c:pt idx="63">
                  <c:v>46</c:v>
                </c:pt>
                <c:pt idx="64">
                  <c:v>53</c:v>
                </c:pt>
                <c:pt idx="65">
                  <c:v>52</c:v>
                </c:pt>
                <c:pt idx="66">
                  <c:v>45</c:v>
                </c:pt>
                <c:pt idx="67">
                  <c:v>37</c:v>
                </c:pt>
                <c:pt idx="68">
                  <c:v>23</c:v>
                </c:pt>
                <c:pt idx="69">
                  <c:v>13</c:v>
                </c:pt>
                <c:pt idx="70">
                  <c:v>14</c:v>
                </c:pt>
                <c:pt idx="71">
                  <c:v>13</c:v>
                </c:pt>
              </c:numCache>
            </c:numRef>
          </c:val>
        </c:ser>
        <c:marker val="1"/>
        <c:axId val="199736704"/>
        <c:axId val="199890048"/>
      </c:lineChart>
      <c:lineChart>
        <c:grouping val="standard"/>
        <c:ser>
          <c:idx val="0"/>
          <c:order val="0"/>
          <c:tx>
            <c:strRef>
              <c:f>大気!$A$45</c:f>
              <c:strCache>
                <c:ptCount val="1"/>
                <c:pt idx="0">
                  <c:v>PCBs</c:v>
                </c:pt>
              </c:strCache>
            </c:strRef>
          </c:tx>
          <c:spPr>
            <a:ln w="63500"/>
          </c:spPr>
          <c:marker>
            <c:symbol val="none"/>
          </c:marker>
          <c:cat>
            <c:numRef>
              <c:f>大気!$B$44:$BU$44</c:f>
              <c:numCache>
                <c:formatCode>[$-409]mmm\-yy;@</c:formatCode>
                <c:ptCount val="72"/>
                <c:pt idx="0">
                  <c:v>38443</c:v>
                </c:pt>
                <c:pt idx="1">
                  <c:v>38473</c:v>
                </c:pt>
                <c:pt idx="2">
                  <c:v>38504</c:v>
                </c:pt>
                <c:pt idx="3">
                  <c:v>38534</c:v>
                </c:pt>
                <c:pt idx="4">
                  <c:v>38565</c:v>
                </c:pt>
                <c:pt idx="5">
                  <c:v>38596</c:v>
                </c:pt>
                <c:pt idx="6">
                  <c:v>38626</c:v>
                </c:pt>
                <c:pt idx="7">
                  <c:v>38657</c:v>
                </c:pt>
                <c:pt idx="8">
                  <c:v>38687</c:v>
                </c:pt>
                <c:pt idx="9">
                  <c:v>38718</c:v>
                </c:pt>
                <c:pt idx="10">
                  <c:v>38749</c:v>
                </c:pt>
                <c:pt idx="11">
                  <c:v>38777</c:v>
                </c:pt>
                <c:pt idx="12">
                  <c:v>38808.400000000001</c:v>
                </c:pt>
                <c:pt idx="13">
                  <c:v>38838</c:v>
                </c:pt>
                <c:pt idx="14">
                  <c:v>38869</c:v>
                </c:pt>
                <c:pt idx="15">
                  <c:v>38899</c:v>
                </c:pt>
                <c:pt idx="16">
                  <c:v>38930</c:v>
                </c:pt>
                <c:pt idx="17">
                  <c:v>38961</c:v>
                </c:pt>
                <c:pt idx="18">
                  <c:v>38991</c:v>
                </c:pt>
                <c:pt idx="19">
                  <c:v>39022</c:v>
                </c:pt>
                <c:pt idx="20">
                  <c:v>39052</c:v>
                </c:pt>
                <c:pt idx="21">
                  <c:v>39083</c:v>
                </c:pt>
                <c:pt idx="22">
                  <c:v>39114</c:v>
                </c:pt>
                <c:pt idx="23">
                  <c:v>39142</c:v>
                </c:pt>
                <c:pt idx="24">
                  <c:v>39173</c:v>
                </c:pt>
                <c:pt idx="25">
                  <c:v>39203</c:v>
                </c:pt>
                <c:pt idx="26">
                  <c:v>39234</c:v>
                </c:pt>
                <c:pt idx="27">
                  <c:v>39264</c:v>
                </c:pt>
                <c:pt idx="28">
                  <c:v>39295</c:v>
                </c:pt>
                <c:pt idx="29">
                  <c:v>39326</c:v>
                </c:pt>
                <c:pt idx="30">
                  <c:v>39356</c:v>
                </c:pt>
                <c:pt idx="31">
                  <c:v>39387</c:v>
                </c:pt>
                <c:pt idx="32">
                  <c:v>39417</c:v>
                </c:pt>
                <c:pt idx="33">
                  <c:v>39448</c:v>
                </c:pt>
                <c:pt idx="34">
                  <c:v>39479</c:v>
                </c:pt>
                <c:pt idx="35">
                  <c:v>39508</c:v>
                </c:pt>
                <c:pt idx="36">
                  <c:v>39539</c:v>
                </c:pt>
                <c:pt idx="37">
                  <c:v>39569</c:v>
                </c:pt>
                <c:pt idx="38">
                  <c:v>39600</c:v>
                </c:pt>
                <c:pt idx="39">
                  <c:v>39630</c:v>
                </c:pt>
                <c:pt idx="40">
                  <c:v>39661</c:v>
                </c:pt>
                <c:pt idx="41">
                  <c:v>39692</c:v>
                </c:pt>
                <c:pt idx="42">
                  <c:v>39722</c:v>
                </c:pt>
                <c:pt idx="43">
                  <c:v>39753</c:v>
                </c:pt>
                <c:pt idx="44">
                  <c:v>39783</c:v>
                </c:pt>
                <c:pt idx="45">
                  <c:v>39814</c:v>
                </c:pt>
                <c:pt idx="46">
                  <c:v>39845</c:v>
                </c:pt>
                <c:pt idx="47">
                  <c:v>39873</c:v>
                </c:pt>
                <c:pt idx="48">
                  <c:v>39904</c:v>
                </c:pt>
                <c:pt idx="49">
                  <c:v>39934</c:v>
                </c:pt>
                <c:pt idx="50">
                  <c:v>39965</c:v>
                </c:pt>
                <c:pt idx="51">
                  <c:v>39995</c:v>
                </c:pt>
                <c:pt idx="52">
                  <c:v>40026</c:v>
                </c:pt>
                <c:pt idx="53">
                  <c:v>40057</c:v>
                </c:pt>
                <c:pt idx="54">
                  <c:v>40087</c:v>
                </c:pt>
                <c:pt idx="55">
                  <c:v>40118</c:v>
                </c:pt>
                <c:pt idx="56">
                  <c:v>40148</c:v>
                </c:pt>
                <c:pt idx="57">
                  <c:v>40179</c:v>
                </c:pt>
                <c:pt idx="58">
                  <c:v>40210</c:v>
                </c:pt>
                <c:pt idx="59">
                  <c:v>40238</c:v>
                </c:pt>
                <c:pt idx="60">
                  <c:v>40269</c:v>
                </c:pt>
                <c:pt idx="61">
                  <c:v>40299</c:v>
                </c:pt>
                <c:pt idx="62">
                  <c:v>40330</c:v>
                </c:pt>
                <c:pt idx="63">
                  <c:v>40360</c:v>
                </c:pt>
                <c:pt idx="64">
                  <c:v>40391</c:v>
                </c:pt>
                <c:pt idx="65">
                  <c:v>40422</c:v>
                </c:pt>
                <c:pt idx="66">
                  <c:v>40452</c:v>
                </c:pt>
                <c:pt idx="67">
                  <c:v>40483</c:v>
                </c:pt>
                <c:pt idx="68">
                  <c:v>40513</c:v>
                </c:pt>
                <c:pt idx="69">
                  <c:v>40544</c:v>
                </c:pt>
                <c:pt idx="70">
                  <c:v>40575</c:v>
                </c:pt>
                <c:pt idx="71">
                  <c:v>40603</c:v>
                </c:pt>
              </c:numCache>
            </c:numRef>
          </c:cat>
          <c:val>
            <c:numRef>
              <c:f>大気!$B$45:$BU$45</c:f>
              <c:numCache>
                <c:formatCode>General</c:formatCode>
                <c:ptCount val="72"/>
                <c:pt idx="0">
                  <c:v>200</c:v>
                </c:pt>
                <c:pt idx="1">
                  <c:v>300</c:v>
                </c:pt>
                <c:pt idx="2">
                  <c:v>570</c:v>
                </c:pt>
                <c:pt idx="3">
                  <c:v>710</c:v>
                </c:pt>
                <c:pt idx="4">
                  <c:v>1100</c:v>
                </c:pt>
                <c:pt idx="5">
                  <c:v>760</c:v>
                </c:pt>
                <c:pt idx="6">
                  <c:v>440</c:v>
                </c:pt>
                <c:pt idx="7">
                  <c:v>280</c:v>
                </c:pt>
                <c:pt idx="8">
                  <c:v>110</c:v>
                </c:pt>
                <c:pt idx="9">
                  <c:v>94</c:v>
                </c:pt>
                <c:pt idx="10">
                  <c:v>100</c:v>
                </c:pt>
                <c:pt idx="11">
                  <c:v>120</c:v>
                </c:pt>
                <c:pt idx="12" formatCode="0_ ">
                  <c:v>180</c:v>
                </c:pt>
                <c:pt idx="13" formatCode="0_ ">
                  <c:v>350</c:v>
                </c:pt>
                <c:pt idx="14" formatCode="0_ ">
                  <c:v>420</c:v>
                </c:pt>
                <c:pt idx="15" formatCode="0_ ">
                  <c:v>790</c:v>
                </c:pt>
                <c:pt idx="16" formatCode="0_ ">
                  <c:v>1100</c:v>
                </c:pt>
                <c:pt idx="17" formatCode="0_ ">
                  <c:v>620</c:v>
                </c:pt>
                <c:pt idx="18" formatCode="0_ ">
                  <c:v>320</c:v>
                </c:pt>
                <c:pt idx="19" formatCode="0_ ">
                  <c:v>210</c:v>
                </c:pt>
                <c:pt idx="20" formatCode="0_ ">
                  <c:v>140</c:v>
                </c:pt>
                <c:pt idx="21" formatCode="0_ ">
                  <c:v>120</c:v>
                </c:pt>
                <c:pt idx="22" formatCode="0_ ">
                  <c:v>110</c:v>
                </c:pt>
                <c:pt idx="23" formatCode="0_ ">
                  <c:v>150</c:v>
                </c:pt>
                <c:pt idx="24" formatCode="0_ ">
                  <c:v>220</c:v>
                </c:pt>
                <c:pt idx="25" formatCode="0_ ">
                  <c:v>350</c:v>
                </c:pt>
                <c:pt idx="26" formatCode="0_ ">
                  <c:v>670</c:v>
                </c:pt>
                <c:pt idx="27" formatCode="0_ ">
                  <c:v>660</c:v>
                </c:pt>
                <c:pt idx="28" formatCode="0_ ">
                  <c:v>1200</c:v>
                </c:pt>
                <c:pt idx="29" formatCode="0_ ">
                  <c:v>760</c:v>
                </c:pt>
                <c:pt idx="30" formatCode="0_ ">
                  <c:v>390</c:v>
                </c:pt>
                <c:pt idx="31" formatCode="0_ ">
                  <c:v>220</c:v>
                </c:pt>
                <c:pt idx="32" formatCode="0_ ">
                  <c:v>140</c:v>
                </c:pt>
                <c:pt idx="33" formatCode="0_ ">
                  <c:v>91</c:v>
                </c:pt>
                <c:pt idx="34" formatCode="0_ ">
                  <c:v>96</c:v>
                </c:pt>
                <c:pt idx="35" formatCode="0_ ">
                  <c:v>270</c:v>
                </c:pt>
                <c:pt idx="36" formatCode="0_ ">
                  <c:v>270</c:v>
                </c:pt>
                <c:pt idx="37" formatCode="0_ ">
                  <c:v>270</c:v>
                </c:pt>
                <c:pt idx="38" formatCode="0_ ">
                  <c:v>560</c:v>
                </c:pt>
                <c:pt idx="39" formatCode="0_ ">
                  <c:v>700</c:v>
                </c:pt>
                <c:pt idx="40" formatCode="0_ ">
                  <c:v>820</c:v>
                </c:pt>
                <c:pt idx="41" formatCode="0_ ">
                  <c:v>830</c:v>
                </c:pt>
                <c:pt idx="42" formatCode="0_ ">
                  <c:v>360</c:v>
                </c:pt>
                <c:pt idx="43" formatCode="0_ ">
                  <c:v>180</c:v>
                </c:pt>
                <c:pt idx="44" formatCode="0_ ">
                  <c:v>120</c:v>
                </c:pt>
                <c:pt idx="45" formatCode="0_ ">
                  <c:v>97</c:v>
                </c:pt>
                <c:pt idx="46" formatCode="0_ ">
                  <c:v>90</c:v>
                </c:pt>
                <c:pt idx="47" formatCode="0_ ">
                  <c:v>120</c:v>
                </c:pt>
                <c:pt idx="48" formatCode="0_ ">
                  <c:v>190</c:v>
                </c:pt>
                <c:pt idx="49" formatCode="0_ ">
                  <c:v>340</c:v>
                </c:pt>
                <c:pt idx="50" formatCode="0_ ">
                  <c:v>430</c:v>
                </c:pt>
                <c:pt idx="51" formatCode="0_ ">
                  <c:v>640</c:v>
                </c:pt>
                <c:pt idx="52" formatCode="0_ ">
                  <c:v>770</c:v>
                </c:pt>
                <c:pt idx="53" formatCode="0_ ">
                  <c:v>630</c:v>
                </c:pt>
                <c:pt idx="54" formatCode="0_ ">
                  <c:v>310</c:v>
                </c:pt>
                <c:pt idx="55" formatCode="0_ ">
                  <c:v>240</c:v>
                </c:pt>
                <c:pt idx="56" formatCode="0_ ">
                  <c:v>89</c:v>
                </c:pt>
                <c:pt idx="57" formatCode="0_ ">
                  <c:v>77</c:v>
                </c:pt>
                <c:pt idx="58" formatCode="0_ ">
                  <c:v>69</c:v>
                </c:pt>
                <c:pt idx="59" formatCode="0_ ">
                  <c:v>82</c:v>
                </c:pt>
                <c:pt idx="60" formatCode="0_ ">
                  <c:v>110</c:v>
                </c:pt>
                <c:pt idx="61" formatCode="0_ ">
                  <c:v>150</c:v>
                </c:pt>
                <c:pt idx="62" formatCode="0_ ">
                  <c:v>390</c:v>
                </c:pt>
                <c:pt idx="63" formatCode="0_ ">
                  <c:v>440</c:v>
                </c:pt>
                <c:pt idx="64" formatCode="0_ ">
                  <c:v>690</c:v>
                </c:pt>
                <c:pt idx="65" formatCode="0_ ">
                  <c:v>610</c:v>
                </c:pt>
                <c:pt idx="66" formatCode="0_ ">
                  <c:v>370</c:v>
                </c:pt>
                <c:pt idx="67" formatCode="0_ ">
                  <c:v>190</c:v>
                </c:pt>
                <c:pt idx="68" formatCode="0_ ">
                  <c:v>130</c:v>
                </c:pt>
                <c:pt idx="69" formatCode="0_ ">
                  <c:v>100</c:v>
                </c:pt>
                <c:pt idx="70" formatCode="0_ ">
                  <c:v>95</c:v>
                </c:pt>
                <c:pt idx="71" formatCode="0_ ">
                  <c:v>92</c:v>
                </c:pt>
              </c:numCache>
            </c:numRef>
          </c:val>
        </c:ser>
        <c:marker val="1"/>
        <c:axId val="199893376"/>
        <c:axId val="199891584"/>
      </c:lineChart>
      <c:dateAx>
        <c:axId val="199736704"/>
        <c:scaling>
          <c:orientation val="minMax"/>
        </c:scaling>
        <c:axPos val="b"/>
        <c:numFmt formatCode="[$-409]mmm\-yy;@" sourceLinked="1"/>
        <c:majorTickMark val="in"/>
        <c:tickLblPos val="nextTo"/>
        <c:crossAx val="199890048"/>
        <c:crossesAt val="-10"/>
        <c:auto val="1"/>
        <c:lblOffset val="100"/>
        <c:baseTimeUnit val="months"/>
      </c:dateAx>
      <c:valAx>
        <c:axId val="199890048"/>
        <c:scaling>
          <c:orientation val="minMax"/>
        </c:scaling>
        <c:axPos val="l"/>
        <c:majorGridlines/>
        <c:numFmt formatCode="General" sourceLinked="1"/>
        <c:majorTickMark val="in"/>
        <c:tickLblPos val="nextTo"/>
        <c:crossAx val="199736704"/>
        <c:crosses val="autoZero"/>
        <c:crossBetween val="between"/>
      </c:valAx>
      <c:valAx>
        <c:axId val="199891584"/>
        <c:scaling>
          <c:orientation val="minMax"/>
          <c:min val="-200"/>
        </c:scaling>
        <c:axPos val="r"/>
        <c:numFmt formatCode="General" sourceLinked="1"/>
        <c:majorTickMark val="in"/>
        <c:tickLblPos val="nextTo"/>
        <c:crossAx val="199893376"/>
        <c:crosses val="max"/>
        <c:crossBetween val="between"/>
      </c:valAx>
      <c:dateAx>
        <c:axId val="199893376"/>
        <c:scaling>
          <c:orientation val="minMax"/>
        </c:scaling>
        <c:delete val="1"/>
        <c:axPos val="b"/>
        <c:numFmt formatCode="[$-409]mmm\-yy;@" sourceLinked="1"/>
        <c:tickLblPos val="none"/>
        <c:crossAx val="199891584"/>
        <c:crosses val="autoZero"/>
        <c:auto val="1"/>
        <c:lblOffset val="100"/>
        <c:baseTimeUnit val="months"/>
      </c:dateAx>
    </c:plotArea>
    <c:legend>
      <c:legendPos val="r"/>
      <c:layout>
        <c:manualLayout>
          <c:xMode val="edge"/>
          <c:yMode val="edge"/>
          <c:x val="0.4243891221550371"/>
          <c:y val="0"/>
          <c:w val="0.27313369401184695"/>
          <c:h val="0.28167938304194695"/>
        </c:manualLayout>
      </c:layout>
      <c:txPr>
        <a:bodyPr/>
        <a:lstStyle/>
        <a:p>
          <a:pPr>
            <a:defRPr sz="2000">
              <a:latin typeface="Arial Black" pitchFamily="34" charset="0"/>
            </a:defRPr>
          </a:pPr>
          <a:endParaRPr lang="ja-JP"/>
        </a:p>
      </c:txPr>
    </c:legend>
    <c:plotVisOnly val="1"/>
    <c:dispBlanksAs val="gap"/>
  </c:chart>
  <c:spPr>
    <a:ln>
      <a:no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4.0460707490522094E-2"/>
          <c:y val="5.1400554097404488E-2"/>
          <c:w val="0.90349070843423052"/>
          <c:h val="0.75511920384951936"/>
        </c:manualLayout>
      </c:layout>
      <c:lineChart>
        <c:grouping val="standard"/>
        <c:ser>
          <c:idx val="0"/>
          <c:order val="0"/>
          <c:tx>
            <c:strRef>
              <c:f>大気!$A$56</c:f>
              <c:strCache>
                <c:ptCount val="1"/>
                <c:pt idx="0">
                  <c:v>#11/DiCBs</c:v>
                </c:pt>
              </c:strCache>
            </c:strRef>
          </c:tx>
          <c:spPr>
            <a:ln w="63500"/>
          </c:spPr>
          <c:marker>
            <c:symbol val="none"/>
          </c:marker>
          <c:cat>
            <c:numRef>
              <c:f>大気!$B$44:$BU$44</c:f>
              <c:numCache>
                <c:formatCode>[$-409]mmm\-yy;@</c:formatCode>
                <c:ptCount val="72"/>
                <c:pt idx="0">
                  <c:v>38443</c:v>
                </c:pt>
                <c:pt idx="1">
                  <c:v>38473</c:v>
                </c:pt>
                <c:pt idx="2">
                  <c:v>38504</c:v>
                </c:pt>
                <c:pt idx="3">
                  <c:v>38534</c:v>
                </c:pt>
                <c:pt idx="4">
                  <c:v>38565</c:v>
                </c:pt>
                <c:pt idx="5">
                  <c:v>38596</c:v>
                </c:pt>
                <c:pt idx="6">
                  <c:v>38626</c:v>
                </c:pt>
                <c:pt idx="7">
                  <c:v>38657</c:v>
                </c:pt>
                <c:pt idx="8">
                  <c:v>38687</c:v>
                </c:pt>
                <c:pt idx="9">
                  <c:v>38718</c:v>
                </c:pt>
                <c:pt idx="10">
                  <c:v>38749</c:v>
                </c:pt>
                <c:pt idx="11">
                  <c:v>38777</c:v>
                </c:pt>
                <c:pt idx="12">
                  <c:v>38808.400000000001</c:v>
                </c:pt>
                <c:pt idx="13">
                  <c:v>38838</c:v>
                </c:pt>
                <c:pt idx="14">
                  <c:v>38869</c:v>
                </c:pt>
                <c:pt idx="15">
                  <c:v>38899</c:v>
                </c:pt>
                <c:pt idx="16">
                  <c:v>38930</c:v>
                </c:pt>
                <c:pt idx="17">
                  <c:v>38961</c:v>
                </c:pt>
                <c:pt idx="18">
                  <c:v>38991</c:v>
                </c:pt>
                <c:pt idx="19">
                  <c:v>39022</c:v>
                </c:pt>
                <c:pt idx="20">
                  <c:v>39052</c:v>
                </c:pt>
                <c:pt idx="21">
                  <c:v>39083</c:v>
                </c:pt>
                <c:pt idx="22">
                  <c:v>39114</c:v>
                </c:pt>
                <c:pt idx="23">
                  <c:v>39142</c:v>
                </c:pt>
                <c:pt idx="24">
                  <c:v>39173</c:v>
                </c:pt>
                <c:pt idx="25">
                  <c:v>39203</c:v>
                </c:pt>
                <c:pt idx="26">
                  <c:v>39234</c:v>
                </c:pt>
                <c:pt idx="27">
                  <c:v>39264</c:v>
                </c:pt>
                <c:pt idx="28">
                  <c:v>39295</c:v>
                </c:pt>
                <c:pt idx="29">
                  <c:v>39326</c:v>
                </c:pt>
                <c:pt idx="30">
                  <c:v>39356</c:v>
                </c:pt>
                <c:pt idx="31">
                  <c:v>39387</c:v>
                </c:pt>
                <c:pt idx="32">
                  <c:v>39417</c:v>
                </c:pt>
                <c:pt idx="33">
                  <c:v>39448</c:v>
                </c:pt>
                <c:pt idx="34">
                  <c:v>39479</c:v>
                </c:pt>
                <c:pt idx="35">
                  <c:v>39508</c:v>
                </c:pt>
                <c:pt idx="36">
                  <c:v>39539</c:v>
                </c:pt>
                <c:pt idx="37">
                  <c:v>39569</c:v>
                </c:pt>
                <c:pt idx="38">
                  <c:v>39600</c:v>
                </c:pt>
                <c:pt idx="39">
                  <c:v>39630</c:v>
                </c:pt>
                <c:pt idx="40">
                  <c:v>39661</c:v>
                </c:pt>
                <c:pt idx="41">
                  <c:v>39692</c:v>
                </c:pt>
                <c:pt idx="42">
                  <c:v>39722</c:v>
                </c:pt>
                <c:pt idx="43">
                  <c:v>39753</c:v>
                </c:pt>
                <c:pt idx="44">
                  <c:v>39783</c:v>
                </c:pt>
                <c:pt idx="45">
                  <c:v>39814</c:v>
                </c:pt>
                <c:pt idx="46">
                  <c:v>39845</c:v>
                </c:pt>
                <c:pt idx="47">
                  <c:v>39873</c:v>
                </c:pt>
                <c:pt idx="48">
                  <c:v>39904</c:v>
                </c:pt>
                <c:pt idx="49">
                  <c:v>39934</c:v>
                </c:pt>
                <c:pt idx="50">
                  <c:v>39965</c:v>
                </c:pt>
                <c:pt idx="51">
                  <c:v>39995</c:v>
                </c:pt>
                <c:pt idx="52">
                  <c:v>40026</c:v>
                </c:pt>
                <c:pt idx="53">
                  <c:v>40057</c:v>
                </c:pt>
                <c:pt idx="54">
                  <c:v>40087</c:v>
                </c:pt>
                <c:pt idx="55">
                  <c:v>40118</c:v>
                </c:pt>
                <c:pt idx="56">
                  <c:v>40148</c:v>
                </c:pt>
                <c:pt idx="57">
                  <c:v>40179</c:v>
                </c:pt>
                <c:pt idx="58">
                  <c:v>40210</c:v>
                </c:pt>
                <c:pt idx="59">
                  <c:v>40238</c:v>
                </c:pt>
                <c:pt idx="60">
                  <c:v>40269</c:v>
                </c:pt>
                <c:pt idx="61">
                  <c:v>40299</c:v>
                </c:pt>
                <c:pt idx="62">
                  <c:v>40330</c:v>
                </c:pt>
                <c:pt idx="63">
                  <c:v>40360</c:v>
                </c:pt>
                <c:pt idx="64">
                  <c:v>40391</c:v>
                </c:pt>
                <c:pt idx="65">
                  <c:v>40422</c:v>
                </c:pt>
                <c:pt idx="66">
                  <c:v>40452</c:v>
                </c:pt>
                <c:pt idx="67">
                  <c:v>40483</c:v>
                </c:pt>
                <c:pt idx="68">
                  <c:v>40513</c:v>
                </c:pt>
                <c:pt idx="69">
                  <c:v>40544</c:v>
                </c:pt>
                <c:pt idx="70">
                  <c:v>40575</c:v>
                </c:pt>
                <c:pt idx="71">
                  <c:v>40603</c:v>
                </c:pt>
              </c:numCache>
            </c:numRef>
          </c:cat>
          <c:val>
            <c:numRef>
              <c:f>大気!$B$56:$BU$56</c:f>
              <c:numCache>
                <c:formatCode>0.0</c:formatCode>
                <c:ptCount val="72"/>
                <c:pt idx="0">
                  <c:v>52.631578947368418</c:v>
                </c:pt>
                <c:pt idx="1">
                  <c:v>58.333333333333336</c:v>
                </c:pt>
                <c:pt idx="2">
                  <c:v>61.53846153846154</c:v>
                </c:pt>
                <c:pt idx="3">
                  <c:v>60.606060606060595</c:v>
                </c:pt>
                <c:pt idx="4">
                  <c:v>52.272727272727273</c:v>
                </c:pt>
                <c:pt idx="5">
                  <c:v>46.428571428571473</c:v>
                </c:pt>
                <c:pt idx="6">
                  <c:v>43.157894736842039</c:v>
                </c:pt>
                <c:pt idx="7">
                  <c:v>36.153846153846047</c:v>
                </c:pt>
                <c:pt idx="8">
                  <c:v>35.526315789473749</c:v>
                </c:pt>
                <c:pt idx="9">
                  <c:v>35.820895522388057</c:v>
                </c:pt>
                <c:pt idx="10">
                  <c:v>35.483870967741893</c:v>
                </c:pt>
                <c:pt idx="11">
                  <c:v>41.052631578947327</c:v>
                </c:pt>
                <c:pt idx="12">
                  <c:v>43.333333333333336</c:v>
                </c:pt>
                <c:pt idx="13">
                  <c:v>54.54545454545454</c:v>
                </c:pt>
                <c:pt idx="14">
                  <c:v>57.142857142857139</c:v>
                </c:pt>
                <c:pt idx="15">
                  <c:v>53.571428571428527</c:v>
                </c:pt>
                <c:pt idx="16">
                  <c:v>51.428571428571466</c:v>
                </c:pt>
                <c:pt idx="17">
                  <c:v>50</c:v>
                </c:pt>
                <c:pt idx="18">
                  <c:v>45.714285714285715</c:v>
                </c:pt>
                <c:pt idx="19">
                  <c:v>37.222222222222257</c:v>
                </c:pt>
                <c:pt idx="20">
                  <c:v>37.5</c:v>
                </c:pt>
                <c:pt idx="21">
                  <c:v>37.5</c:v>
                </c:pt>
                <c:pt idx="22">
                  <c:v>40.666666666666593</c:v>
                </c:pt>
                <c:pt idx="23">
                  <c:v>43.888888888888886</c:v>
                </c:pt>
                <c:pt idx="24">
                  <c:v>50.625000000000036</c:v>
                </c:pt>
                <c:pt idx="25">
                  <c:v>50.526315789473735</c:v>
                </c:pt>
                <c:pt idx="26">
                  <c:v>62.068965517241374</c:v>
                </c:pt>
                <c:pt idx="27">
                  <c:v>60</c:v>
                </c:pt>
                <c:pt idx="28">
                  <c:v>56.756756756756758</c:v>
                </c:pt>
                <c:pt idx="29">
                  <c:v>55.555555555555557</c:v>
                </c:pt>
                <c:pt idx="30">
                  <c:v>43.684210526315802</c:v>
                </c:pt>
                <c:pt idx="31">
                  <c:v>43.125000000000036</c:v>
                </c:pt>
                <c:pt idx="32">
                  <c:v>38.181818181818151</c:v>
                </c:pt>
                <c:pt idx="33">
                  <c:v>41.379310344827637</c:v>
                </c:pt>
                <c:pt idx="34">
                  <c:v>43.636363636363626</c:v>
                </c:pt>
                <c:pt idx="35">
                  <c:v>46.153846153846047</c:v>
                </c:pt>
                <c:pt idx="36">
                  <c:v>51.851851851851798</c:v>
                </c:pt>
                <c:pt idx="37">
                  <c:v>55.625000000000036</c:v>
                </c:pt>
                <c:pt idx="38">
                  <c:v>57.142857142857139</c:v>
                </c:pt>
                <c:pt idx="39">
                  <c:v>60</c:v>
                </c:pt>
                <c:pt idx="40">
                  <c:v>53.571428571428527</c:v>
                </c:pt>
                <c:pt idx="41">
                  <c:v>50</c:v>
                </c:pt>
                <c:pt idx="42">
                  <c:v>46.25</c:v>
                </c:pt>
                <c:pt idx="43">
                  <c:v>40.769230769230766</c:v>
                </c:pt>
                <c:pt idx="44">
                  <c:v>42.5</c:v>
                </c:pt>
                <c:pt idx="45">
                  <c:v>42.000000000000007</c:v>
                </c:pt>
                <c:pt idx="46">
                  <c:v>43.283582089552226</c:v>
                </c:pt>
                <c:pt idx="47">
                  <c:v>50</c:v>
                </c:pt>
                <c:pt idx="48">
                  <c:v>52.5</c:v>
                </c:pt>
                <c:pt idx="49">
                  <c:v>55.555555555555557</c:v>
                </c:pt>
                <c:pt idx="50">
                  <c:v>55.29411764705889</c:v>
                </c:pt>
                <c:pt idx="51">
                  <c:v>53.846153846153896</c:v>
                </c:pt>
                <c:pt idx="52">
                  <c:v>50</c:v>
                </c:pt>
                <c:pt idx="53">
                  <c:v>63.157894736842039</c:v>
                </c:pt>
                <c:pt idx="54">
                  <c:v>50.769230769230766</c:v>
                </c:pt>
                <c:pt idx="55">
                  <c:v>43.076923076923073</c:v>
                </c:pt>
                <c:pt idx="56">
                  <c:v>40.476190476190474</c:v>
                </c:pt>
                <c:pt idx="57">
                  <c:v>48.809523809523803</c:v>
                </c:pt>
                <c:pt idx="58">
                  <c:v>43.661971830985976</c:v>
                </c:pt>
                <c:pt idx="59">
                  <c:v>43.661971830985976</c:v>
                </c:pt>
                <c:pt idx="60">
                  <c:v>57.272727272727273</c:v>
                </c:pt>
                <c:pt idx="61">
                  <c:v>52.727272727272755</c:v>
                </c:pt>
                <c:pt idx="62">
                  <c:v>58.974358974359014</c:v>
                </c:pt>
                <c:pt idx="63">
                  <c:v>67.391304347826079</c:v>
                </c:pt>
                <c:pt idx="64">
                  <c:v>69.811320754716974</c:v>
                </c:pt>
                <c:pt idx="65">
                  <c:v>65.384615384615458</c:v>
                </c:pt>
                <c:pt idx="66">
                  <c:v>68.888888888888744</c:v>
                </c:pt>
                <c:pt idx="67">
                  <c:v>64.86486486486487</c:v>
                </c:pt>
                <c:pt idx="68">
                  <c:v>69.565217391304344</c:v>
                </c:pt>
                <c:pt idx="69">
                  <c:v>48.461538461538446</c:v>
                </c:pt>
                <c:pt idx="70">
                  <c:v>52.857142857142804</c:v>
                </c:pt>
                <c:pt idx="71">
                  <c:v>55.384615384615351</c:v>
                </c:pt>
              </c:numCache>
            </c:numRef>
          </c:val>
        </c:ser>
        <c:ser>
          <c:idx val="1"/>
          <c:order val="1"/>
          <c:tx>
            <c:strRef>
              <c:f>大気!$A$59</c:f>
              <c:strCache>
                <c:ptCount val="1"/>
                <c:pt idx="0">
                  <c:v>DiCBs/PCBs</c:v>
                </c:pt>
              </c:strCache>
            </c:strRef>
          </c:tx>
          <c:spPr>
            <a:ln w="63500"/>
          </c:spPr>
          <c:marker>
            <c:symbol val="none"/>
          </c:marker>
          <c:cat>
            <c:numRef>
              <c:f>大気!$B$44:$BU$44</c:f>
              <c:numCache>
                <c:formatCode>[$-409]mmm\-yy;@</c:formatCode>
                <c:ptCount val="72"/>
                <c:pt idx="0">
                  <c:v>38443</c:v>
                </c:pt>
                <c:pt idx="1">
                  <c:v>38473</c:v>
                </c:pt>
                <c:pt idx="2">
                  <c:v>38504</c:v>
                </c:pt>
                <c:pt idx="3">
                  <c:v>38534</c:v>
                </c:pt>
                <c:pt idx="4">
                  <c:v>38565</c:v>
                </c:pt>
                <c:pt idx="5">
                  <c:v>38596</c:v>
                </c:pt>
                <c:pt idx="6">
                  <c:v>38626</c:v>
                </c:pt>
                <c:pt idx="7">
                  <c:v>38657</c:v>
                </c:pt>
                <c:pt idx="8">
                  <c:v>38687</c:v>
                </c:pt>
                <c:pt idx="9">
                  <c:v>38718</c:v>
                </c:pt>
                <c:pt idx="10">
                  <c:v>38749</c:v>
                </c:pt>
                <c:pt idx="11">
                  <c:v>38777</c:v>
                </c:pt>
                <c:pt idx="12">
                  <c:v>38808.400000000001</c:v>
                </c:pt>
                <c:pt idx="13">
                  <c:v>38838</c:v>
                </c:pt>
                <c:pt idx="14">
                  <c:v>38869</c:v>
                </c:pt>
                <c:pt idx="15">
                  <c:v>38899</c:v>
                </c:pt>
                <c:pt idx="16">
                  <c:v>38930</c:v>
                </c:pt>
                <c:pt idx="17">
                  <c:v>38961</c:v>
                </c:pt>
                <c:pt idx="18">
                  <c:v>38991</c:v>
                </c:pt>
                <c:pt idx="19">
                  <c:v>39022</c:v>
                </c:pt>
                <c:pt idx="20">
                  <c:v>39052</c:v>
                </c:pt>
                <c:pt idx="21">
                  <c:v>39083</c:v>
                </c:pt>
                <c:pt idx="22">
                  <c:v>39114</c:v>
                </c:pt>
                <c:pt idx="23">
                  <c:v>39142</c:v>
                </c:pt>
                <c:pt idx="24">
                  <c:v>39173</c:v>
                </c:pt>
                <c:pt idx="25">
                  <c:v>39203</c:v>
                </c:pt>
                <c:pt idx="26">
                  <c:v>39234</c:v>
                </c:pt>
                <c:pt idx="27">
                  <c:v>39264</c:v>
                </c:pt>
                <c:pt idx="28">
                  <c:v>39295</c:v>
                </c:pt>
                <c:pt idx="29">
                  <c:v>39326</c:v>
                </c:pt>
                <c:pt idx="30">
                  <c:v>39356</c:v>
                </c:pt>
                <c:pt idx="31">
                  <c:v>39387</c:v>
                </c:pt>
                <c:pt idx="32">
                  <c:v>39417</c:v>
                </c:pt>
                <c:pt idx="33">
                  <c:v>39448</c:v>
                </c:pt>
                <c:pt idx="34">
                  <c:v>39479</c:v>
                </c:pt>
                <c:pt idx="35">
                  <c:v>39508</c:v>
                </c:pt>
                <c:pt idx="36">
                  <c:v>39539</c:v>
                </c:pt>
                <c:pt idx="37">
                  <c:v>39569</c:v>
                </c:pt>
                <c:pt idx="38">
                  <c:v>39600</c:v>
                </c:pt>
                <c:pt idx="39">
                  <c:v>39630</c:v>
                </c:pt>
                <c:pt idx="40">
                  <c:v>39661</c:v>
                </c:pt>
                <c:pt idx="41">
                  <c:v>39692</c:v>
                </c:pt>
                <c:pt idx="42">
                  <c:v>39722</c:v>
                </c:pt>
                <c:pt idx="43">
                  <c:v>39753</c:v>
                </c:pt>
                <c:pt idx="44">
                  <c:v>39783</c:v>
                </c:pt>
                <c:pt idx="45">
                  <c:v>39814</c:v>
                </c:pt>
                <c:pt idx="46">
                  <c:v>39845</c:v>
                </c:pt>
                <c:pt idx="47">
                  <c:v>39873</c:v>
                </c:pt>
                <c:pt idx="48">
                  <c:v>39904</c:v>
                </c:pt>
                <c:pt idx="49">
                  <c:v>39934</c:v>
                </c:pt>
                <c:pt idx="50">
                  <c:v>39965</c:v>
                </c:pt>
                <c:pt idx="51">
                  <c:v>39995</c:v>
                </c:pt>
                <c:pt idx="52">
                  <c:v>40026</c:v>
                </c:pt>
                <c:pt idx="53">
                  <c:v>40057</c:v>
                </c:pt>
                <c:pt idx="54">
                  <c:v>40087</c:v>
                </c:pt>
                <c:pt idx="55">
                  <c:v>40118</c:v>
                </c:pt>
                <c:pt idx="56">
                  <c:v>40148</c:v>
                </c:pt>
                <c:pt idx="57">
                  <c:v>40179</c:v>
                </c:pt>
                <c:pt idx="58">
                  <c:v>40210</c:v>
                </c:pt>
                <c:pt idx="59">
                  <c:v>40238</c:v>
                </c:pt>
                <c:pt idx="60">
                  <c:v>40269</c:v>
                </c:pt>
                <c:pt idx="61">
                  <c:v>40299</c:v>
                </c:pt>
                <c:pt idx="62">
                  <c:v>40330</c:v>
                </c:pt>
                <c:pt idx="63">
                  <c:v>40360</c:v>
                </c:pt>
                <c:pt idx="64">
                  <c:v>40391</c:v>
                </c:pt>
                <c:pt idx="65">
                  <c:v>40422</c:v>
                </c:pt>
                <c:pt idx="66">
                  <c:v>40452</c:v>
                </c:pt>
                <c:pt idx="67">
                  <c:v>40483</c:v>
                </c:pt>
                <c:pt idx="68">
                  <c:v>40513</c:v>
                </c:pt>
                <c:pt idx="69">
                  <c:v>40544</c:v>
                </c:pt>
                <c:pt idx="70">
                  <c:v>40575</c:v>
                </c:pt>
                <c:pt idx="71">
                  <c:v>40603</c:v>
                </c:pt>
              </c:numCache>
            </c:numRef>
          </c:cat>
          <c:val>
            <c:numRef>
              <c:f>大気!$B$59:$BU$59</c:f>
              <c:numCache>
                <c:formatCode>General</c:formatCode>
                <c:ptCount val="72"/>
                <c:pt idx="0">
                  <c:v>9.5</c:v>
                </c:pt>
                <c:pt idx="1">
                  <c:v>8</c:v>
                </c:pt>
                <c:pt idx="2">
                  <c:v>6.8421052631578885</c:v>
                </c:pt>
                <c:pt idx="3">
                  <c:v>4.647887323943662</c:v>
                </c:pt>
                <c:pt idx="4">
                  <c:v>4</c:v>
                </c:pt>
                <c:pt idx="5">
                  <c:v>3.6842105263157889</c:v>
                </c:pt>
                <c:pt idx="6">
                  <c:v>4.3181818181818121</c:v>
                </c:pt>
                <c:pt idx="7">
                  <c:v>4.6428571428571415</c:v>
                </c:pt>
                <c:pt idx="8">
                  <c:v>6.9090909090909092</c:v>
                </c:pt>
                <c:pt idx="9">
                  <c:v>7.1276595744680806</c:v>
                </c:pt>
                <c:pt idx="10">
                  <c:v>9.3000000000000007</c:v>
                </c:pt>
                <c:pt idx="11">
                  <c:v>7.9166666666666705</c:v>
                </c:pt>
                <c:pt idx="12">
                  <c:v>8.3333333333333321</c:v>
                </c:pt>
                <c:pt idx="13">
                  <c:v>6.2857142857142874</c:v>
                </c:pt>
                <c:pt idx="14">
                  <c:v>5</c:v>
                </c:pt>
                <c:pt idx="15">
                  <c:v>3.5443037974683587</c:v>
                </c:pt>
                <c:pt idx="16">
                  <c:v>3.181818181818179</c:v>
                </c:pt>
                <c:pt idx="17">
                  <c:v>3.2258064516129052</c:v>
                </c:pt>
                <c:pt idx="18">
                  <c:v>6.5624999999999956</c:v>
                </c:pt>
                <c:pt idx="19">
                  <c:v>8.5714285714285712</c:v>
                </c:pt>
                <c:pt idx="20">
                  <c:v>11.428571428571413</c:v>
                </c:pt>
                <c:pt idx="21">
                  <c:v>13.333333333333334</c:v>
                </c:pt>
                <c:pt idx="22">
                  <c:v>13.636363636363635</c:v>
                </c:pt>
                <c:pt idx="23">
                  <c:v>12</c:v>
                </c:pt>
                <c:pt idx="24">
                  <c:v>7.2727272727272725</c:v>
                </c:pt>
                <c:pt idx="25">
                  <c:v>5.4285714285714288</c:v>
                </c:pt>
                <c:pt idx="26">
                  <c:v>4.3283582089552199</c:v>
                </c:pt>
                <c:pt idx="27">
                  <c:v>3.7878787878787881</c:v>
                </c:pt>
                <c:pt idx="28">
                  <c:v>3.0833333333333357</c:v>
                </c:pt>
                <c:pt idx="29">
                  <c:v>3.5526315789473704</c:v>
                </c:pt>
                <c:pt idx="30">
                  <c:v>4.8717948717948723</c:v>
                </c:pt>
                <c:pt idx="31">
                  <c:v>7.2727272727272725</c:v>
                </c:pt>
                <c:pt idx="32">
                  <c:v>7.8571428571428514</c:v>
                </c:pt>
                <c:pt idx="33">
                  <c:v>9.5604395604395691</c:v>
                </c:pt>
                <c:pt idx="34">
                  <c:v>11.458333333333332</c:v>
                </c:pt>
                <c:pt idx="35">
                  <c:v>9.6296296296296298</c:v>
                </c:pt>
                <c:pt idx="36">
                  <c:v>10</c:v>
                </c:pt>
                <c:pt idx="37">
                  <c:v>5.9259259259259265</c:v>
                </c:pt>
                <c:pt idx="38">
                  <c:v>6.25</c:v>
                </c:pt>
                <c:pt idx="39">
                  <c:v>3.5714285714285707</c:v>
                </c:pt>
                <c:pt idx="40">
                  <c:v>3.4146341463414642</c:v>
                </c:pt>
                <c:pt idx="41">
                  <c:v>3.6144578313253009</c:v>
                </c:pt>
                <c:pt idx="42">
                  <c:v>4.4444444444444464</c:v>
                </c:pt>
                <c:pt idx="43">
                  <c:v>7.2222222222222214</c:v>
                </c:pt>
                <c:pt idx="44">
                  <c:v>6.666666666666667</c:v>
                </c:pt>
                <c:pt idx="45">
                  <c:v>10.309278350515463</c:v>
                </c:pt>
                <c:pt idx="46">
                  <c:v>7.4444444444444464</c:v>
                </c:pt>
                <c:pt idx="47">
                  <c:v>10</c:v>
                </c:pt>
                <c:pt idx="48">
                  <c:v>8.4210526315789505</c:v>
                </c:pt>
                <c:pt idx="49">
                  <c:v>5.2941176470588163</c:v>
                </c:pt>
                <c:pt idx="50">
                  <c:v>3.9534883720930227</c:v>
                </c:pt>
                <c:pt idx="51">
                  <c:v>4.0624999999999956</c:v>
                </c:pt>
                <c:pt idx="52">
                  <c:v>3.3766233766233764</c:v>
                </c:pt>
                <c:pt idx="53">
                  <c:v>6.0317460317460334</c:v>
                </c:pt>
                <c:pt idx="54">
                  <c:v>4.1935483870967749</c:v>
                </c:pt>
                <c:pt idx="55">
                  <c:v>5.4166666666666714</c:v>
                </c:pt>
                <c:pt idx="56">
                  <c:v>9.4382022471910112</c:v>
                </c:pt>
                <c:pt idx="57">
                  <c:v>10.909090909090919</c:v>
                </c:pt>
                <c:pt idx="58">
                  <c:v>10.289855072463769</c:v>
                </c:pt>
                <c:pt idx="59">
                  <c:v>8.6585365853658622</c:v>
                </c:pt>
                <c:pt idx="60">
                  <c:v>10</c:v>
                </c:pt>
                <c:pt idx="61">
                  <c:v>7.3333333333333393</c:v>
                </c:pt>
                <c:pt idx="62">
                  <c:v>10</c:v>
                </c:pt>
                <c:pt idx="63">
                  <c:v>10.454545454545462</c:v>
                </c:pt>
                <c:pt idx="64">
                  <c:v>7.6811594202898554</c:v>
                </c:pt>
                <c:pt idx="65">
                  <c:v>8.5245901639344179</c:v>
                </c:pt>
                <c:pt idx="66">
                  <c:v>12.162162162162163</c:v>
                </c:pt>
                <c:pt idx="67">
                  <c:v>19.473684210526283</c:v>
                </c:pt>
                <c:pt idx="68">
                  <c:v>17.692307692307686</c:v>
                </c:pt>
                <c:pt idx="69">
                  <c:v>13</c:v>
                </c:pt>
                <c:pt idx="70">
                  <c:v>14.736842105263149</c:v>
                </c:pt>
                <c:pt idx="71">
                  <c:v>14.130434782608702</c:v>
                </c:pt>
              </c:numCache>
            </c:numRef>
          </c:val>
        </c:ser>
        <c:marker val="1"/>
        <c:axId val="199938816"/>
        <c:axId val="199940352"/>
      </c:lineChart>
      <c:dateAx>
        <c:axId val="199938816"/>
        <c:scaling>
          <c:orientation val="minMax"/>
        </c:scaling>
        <c:axPos val="b"/>
        <c:numFmt formatCode="[$-409]mmm\-yy;@" sourceLinked="1"/>
        <c:majorTickMark val="in"/>
        <c:tickLblPos val="nextTo"/>
        <c:spPr>
          <a:ln>
            <a:solidFill>
              <a:schemeClr val="tx1"/>
            </a:solidFill>
          </a:ln>
        </c:spPr>
        <c:txPr>
          <a:bodyPr/>
          <a:lstStyle/>
          <a:p>
            <a:pPr>
              <a:defRPr sz="1400" b="1"/>
            </a:pPr>
            <a:endParaRPr lang="ja-JP"/>
          </a:p>
        </c:txPr>
        <c:crossAx val="199940352"/>
        <c:crosses val="autoZero"/>
        <c:auto val="1"/>
        <c:lblOffset val="100"/>
        <c:baseTimeUnit val="months"/>
      </c:dateAx>
      <c:valAx>
        <c:axId val="199940352"/>
        <c:scaling>
          <c:orientation val="minMax"/>
        </c:scaling>
        <c:axPos val="l"/>
        <c:majorGridlines/>
        <c:numFmt formatCode="0_ " sourceLinked="0"/>
        <c:majorTickMark val="in"/>
        <c:tickLblPos val="nextTo"/>
        <c:spPr>
          <a:ln>
            <a:solidFill>
              <a:schemeClr val="tx1"/>
            </a:solidFill>
          </a:ln>
        </c:spPr>
        <c:crossAx val="199938816"/>
        <c:crosses val="autoZero"/>
        <c:crossBetween val="between"/>
        <c:majorUnit val="20"/>
      </c:valAx>
      <c:spPr>
        <a:ln>
          <a:solidFill>
            <a:schemeClr val="tx1"/>
          </a:solidFill>
        </a:ln>
      </c:spPr>
    </c:plotArea>
    <c:legend>
      <c:legendPos val="r"/>
      <c:legendEntry>
        <c:idx val="0"/>
        <c:txPr>
          <a:bodyPr/>
          <a:lstStyle/>
          <a:p>
            <a:pPr>
              <a:defRPr>
                <a:latin typeface="Arial Black" pitchFamily="34" charset="0"/>
              </a:defRPr>
            </a:pPr>
            <a:endParaRPr lang="ja-JP"/>
          </a:p>
        </c:txPr>
      </c:legendEntry>
      <c:legendEntry>
        <c:idx val="1"/>
        <c:txPr>
          <a:bodyPr/>
          <a:lstStyle/>
          <a:p>
            <a:pPr>
              <a:defRPr>
                <a:latin typeface="Arial Black" pitchFamily="34" charset="0"/>
              </a:defRPr>
            </a:pPr>
            <a:endParaRPr lang="ja-JP"/>
          </a:p>
        </c:txPr>
      </c:legendEntry>
      <c:layout>
        <c:manualLayout>
          <c:xMode val="edge"/>
          <c:yMode val="edge"/>
          <c:x val="0.58092972573494406"/>
          <c:y val="0.45794947506561706"/>
          <c:w val="0.19991667592489723"/>
          <c:h val="0.18984762321376492"/>
        </c:manualLayout>
      </c:layout>
    </c:legend>
    <c:plotVisOnly val="1"/>
    <c:dispBlanksAs val="gap"/>
  </c:chart>
  <c:spPr>
    <a:ln>
      <a:noFill/>
    </a:ln>
  </c:spPr>
  <c:txPr>
    <a:bodyPr/>
    <a:lstStyle/>
    <a:p>
      <a:pPr>
        <a:defRPr sz="1200" baseline="0"/>
      </a:pPr>
      <a:endParaRPr lang="ja-JP"/>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ja-JP"/>
  <c:chart>
    <c:autoTitleDeleted val="1"/>
    <c:plotArea>
      <c:layout>
        <c:manualLayout>
          <c:layoutTarget val="inner"/>
          <c:xMode val="edge"/>
          <c:yMode val="edge"/>
          <c:x val="5.4396883265383375E-2"/>
          <c:y val="5.1400554097404488E-2"/>
          <c:w val="0.91019385870357095"/>
          <c:h val="0.76076735199766643"/>
        </c:manualLayout>
      </c:layout>
      <c:lineChart>
        <c:grouping val="standard"/>
        <c:ser>
          <c:idx val="0"/>
          <c:order val="0"/>
          <c:tx>
            <c:strRef>
              <c:f>大気!$A$60</c:f>
              <c:strCache>
                <c:ptCount val="1"/>
                <c:pt idx="0">
                  <c:v>#11/#101</c:v>
                </c:pt>
              </c:strCache>
            </c:strRef>
          </c:tx>
          <c:spPr>
            <a:ln w="63500"/>
          </c:spPr>
          <c:marker>
            <c:symbol val="none"/>
          </c:marker>
          <c:cat>
            <c:numRef>
              <c:f>大気!$B$44:$BU$44</c:f>
              <c:numCache>
                <c:formatCode>[$-409]mmm\-yy;@</c:formatCode>
                <c:ptCount val="72"/>
                <c:pt idx="0">
                  <c:v>38443</c:v>
                </c:pt>
                <c:pt idx="1">
                  <c:v>38473</c:v>
                </c:pt>
                <c:pt idx="2">
                  <c:v>38504</c:v>
                </c:pt>
                <c:pt idx="3">
                  <c:v>38534</c:v>
                </c:pt>
                <c:pt idx="4">
                  <c:v>38565</c:v>
                </c:pt>
                <c:pt idx="5">
                  <c:v>38596</c:v>
                </c:pt>
                <c:pt idx="6">
                  <c:v>38626</c:v>
                </c:pt>
                <c:pt idx="7">
                  <c:v>38657</c:v>
                </c:pt>
                <c:pt idx="8">
                  <c:v>38687</c:v>
                </c:pt>
                <c:pt idx="9">
                  <c:v>38718</c:v>
                </c:pt>
                <c:pt idx="10">
                  <c:v>38749</c:v>
                </c:pt>
                <c:pt idx="11">
                  <c:v>38777</c:v>
                </c:pt>
                <c:pt idx="12">
                  <c:v>38808.400000000001</c:v>
                </c:pt>
                <c:pt idx="13">
                  <c:v>38838</c:v>
                </c:pt>
                <c:pt idx="14">
                  <c:v>38869</c:v>
                </c:pt>
                <c:pt idx="15">
                  <c:v>38899</c:v>
                </c:pt>
                <c:pt idx="16">
                  <c:v>38930</c:v>
                </c:pt>
                <c:pt idx="17">
                  <c:v>38961</c:v>
                </c:pt>
                <c:pt idx="18">
                  <c:v>38991</c:v>
                </c:pt>
                <c:pt idx="19">
                  <c:v>39022</c:v>
                </c:pt>
                <c:pt idx="20">
                  <c:v>39052</c:v>
                </c:pt>
                <c:pt idx="21">
                  <c:v>39083</c:v>
                </c:pt>
                <c:pt idx="22">
                  <c:v>39114</c:v>
                </c:pt>
                <c:pt idx="23">
                  <c:v>39142</c:v>
                </c:pt>
                <c:pt idx="24">
                  <c:v>39173</c:v>
                </c:pt>
                <c:pt idx="25">
                  <c:v>39203</c:v>
                </c:pt>
                <c:pt idx="26">
                  <c:v>39234</c:v>
                </c:pt>
                <c:pt idx="27">
                  <c:v>39264</c:v>
                </c:pt>
                <c:pt idx="28">
                  <c:v>39295</c:v>
                </c:pt>
                <c:pt idx="29">
                  <c:v>39326</c:v>
                </c:pt>
                <c:pt idx="30">
                  <c:v>39356</c:v>
                </c:pt>
                <c:pt idx="31">
                  <c:v>39387</c:v>
                </c:pt>
                <c:pt idx="32">
                  <c:v>39417</c:v>
                </c:pt>
                <c:pt idx="33">
                  <c:v>39448</c:v>
                </c:pt>
                <c:pt idx="34">
                  <c:v>39479</c:v>
                </c:pt>
                <c:pt idx="35">
                  <c:v>39508</c:v>
                </c:pt>
                <c:pt idx="36">
                  <c:v>39539</c:v>
                </c:pt>
                <c:pt idx="37">
                  <c:v>39569</c:v>
                </c:pt>
                <c:pt idx="38">
                  <c:v>39600</c:v>
                </c:pt>
                <c:pt idx="39">
                  <c:v>39630</c:v>
                </c:pt>
                <c:pt idx="40">
                  <c:v>39661</c:v>
                </c:pt>
                <c:pt idx="41">
                  <c:v>39692</c:v>
                </c:pt>
                <c:pt idx="42">
                  <c:v>39722</c:v>
                </c:pt>
                <c:pt idx="43">
                  <c:v>39753</c:v>
                </c:pt>
                <c:pt idx="44">
                  <c:v>39783</c:v>
                </c:pt>
                <c:pt idx="45">
                  <c:v>39814</c:v>
                </c:pt>
                <c:pt idx="46">
                  <c:v>39845</c:v>
                </c:pt>
                <c:pt idx="47">
                  <c:v>39873</c:v>
                </c:pt>
                <c:pt idx="48">
                  <c:v>39904</c:v>
                </c:pt>
                <c:pt idx="49">
                  <c:v>39934</c:v>
                </c:pt>
                <c:pt idx="50">
                  <c:v>39965</c:v>
                </c:pt>
                <c:pt idx="51">
                  <c:v>39995</c:v>
                </c:pt>
                <c:pt idx="52">
                  <c:v>40026</c:v>
                </c:pt>
                <c:pt idx="53">
                  <c:v>40057</c:v>
                </c:pt>
                <c:pt idx="54">
                  <c:v>40087</c:v>
                </c:pt>
                <c:pt idx="55">
                  <c:v>40118</c:v>
                </c:pt>
                <c:pt idx="56">
                  <c:v>40148</c:v>
                </c:pt>
                <c:pt idx="57">
                  <c:v>40179</c:v>
                </c:pt>
                <c:pt idx="58">
                  <c:v>40210</c:v>
                </c:pt>
                <c:pt idx="59">
                  <c:v>40238</c:v>
                </c:pt>
                <c:pt idx="60">
                  <c:v>40269</c:v>
                </c:pt>
                <c:pt idx="61">
                  <c:v>40299</c:v>
                </c:pt>
                <c:pt idx="62">
                  <c:v>40330</c:v>
                </c:pt>
                <c:pt idx="63">
                  <c:v>40360</c:v>
                </c:pt>
                <c:pt idx="64">
                  <c:v>40391</c:v>
                </c:pt>
                <c:pt idx="65">
                  <c:v>40422</c:v>
                </c:pt>
                <c:pt idx="66">
                  <c:v>40452</c:v>
                </c:pt>
                <c:pt idx="67">
                  <c:v>40483</c:v>
                </c:pt>
                <c:pt idx="68">
                  <c:v>40513</c:v>
                </c:pt>
                <c:pt idx="69">
                  <c:v>40544</c:v>
                </c:pt>
                <c:pt idx="70">
                  <c:v>40575</c:v>
                </c:pt>
                <c:pt idx="71">
                  <c:v>40603</c:v>
                </c:pt>
              </c:numCache>
            </c:numRef>
          </c:cat>
          <c:val>
            <c:numRef>
              <c:f>大気!$B$60:$BU$60</c:f>
              <c:numCache>
                <c:formatCode>General</c:formatCode>
                <c:ptCount val="72"/>
                <c:pt idx="0">
                  <c:v>83.333333333333286</c:v>
                </c:pt>
                <c:pt idx="1">
                  <c:v>66.666666666666657</c:v>
                </c:pt>
                <c:pt idx="2">
                  <c:v>57.142857142857139</c:v>
                </c:pt>
                <c:pt idx="3">
                  <c:v>36.363636363636317</c:v>
                </c:pt>
                <c:pt idx="4">
                  <c:v>28.395061728395074</c:v>
                </c:pt>
                <c:pt idx="5">
                  <c:v>22.033898305084758</c:v>
                </c:pt>
                <c:pt idx="6">
                  <c:v>29.285714285714253</c:v>
                </c:pt>
                <c:pt idx="7">
                  <c:v>27.647058823529427</c:v>
                </c:pt>
                <c:pt idx="8">
                  <c:v>45</c:v>
                </c:pt>
                <c:pt idx="9">
                  <c:v>60</c:v>
                </c:pt>
                <c:pt idx="10">
                  <c:v>60</c:v>
                </c:pt>
                <c:pt idx="11">
                  <c:v>56.521739130434817</c:v>
                </c:pt>
                <c:pt idx="12">
                  <c:v>67.708333333333286</c:v>
                </c:pt>
                <c:pt idx="13">
                  <c:v>52.173913043478287</c:v>
                </c:pt>
                <c:pt idx="14">
                  <c:v>40</c:v>
                </c:pt>
                <c:pt idx="15">
                  <c:v>27.777777777777779</c:v>
                </c:pt>
                <c:pt idx="16">
                  <c:v>23.076923076923062</c:v>
                </c:pt>
                <c:pt idx="17">
                  <c:v>21.276595744680851</c:v>
                </c:pt>
                <c:pt idx="18">
                  <c:v>48</c:v>
                </c:pt>
                <c:pt idx="19">
                  <c:v>51.538461538461547</c:v>
                </c:pt>
                <c:pt idx="20">
                  <c:v>84.507042253521035</c:v>
                </c:pt>
                <c:pt idx="21">
                  <c:v>117.64705882352931</c:v>
                </c:pt>
                <c:pt idx="22">
                  <c:v>122</c:v>
                </c:pt>
                <c:pt idx="23">
                  <c:v>96.341463414634163</c:v>
                </c:pt>
                <c:pt idx="24">
                  <c:v>57.857142857142819</c:v>
                </c:pt>
                <c:pt idx="25">
                  <c:v>38.4</c:v>
                </c:pt>
                <c:pt idx="26">
                  <c:v>34.615384615384578</c:v>
                </c:pt>
                <c:pt idx="27">
                  <c:v>29.411764705882355</c:v>
                </c:pt>
                <c:pt idx="28">
                  <c:v>21</c:v>
                </c:pt>
                <c:pt idx="29">
                  <c:v>24.590163934426229</c:v>
                </c:pt>
                <c:pt idx="30">
                  <c:v>26.774193548387089</c:v>
                </c:pt>
                <c:pt idx="31">
                  <c:v>49.285714285714292</c:v>
                </c:pt>
                <c:pt idx="32">
                  <c:v>54.54545454545454</c:v>
                </c:pt>
                <c:pt idx="33">
                  <c:v>69.230769230769212</c:v>
                </c:pt>
                <c:pt idx="34">
                  <c:v>90.566037735849051</c:v>
                </c:pt>
                <c:pt idx="35">
                  <c:v>92.307692307692278</c:v>
                </c:pt>
                <c:pt idx="36">
                  <c:v>82.352941176470452</c:v>
                </c:pt>
                <c:pt idx="37">
                  <c:v>46.842105263157912</c:v>
                </c:pt>
                <c:pt idx="38">
                  <c:v>46.511627906976742</c:v>
                </c:pt>
                <c:pt idx="39">
                  <c:v>25.862068965517242</c:v>
                </c:pt>
                <c:pt idx="40">
                  <c:v>22.72727272727273</c:v>
                </c:pt>
                <c:pt idx="41">
                  <c:v>22.058823529411764</c:v>
                </c:pt>
                <c:pt idx="42">
                  <c:v>27.407407407407408</c:v>
                </c:pt>
                <c:pt idx="43">
                  <c:v>48.181818181818151</c:v>
                </c:pt>
                <c:pt idx="44">
                  <c:v>45.945945945945979</c:v>
                </c:pt>
                <c:pt idx="45">
                  <c:v>91.304347826086854</c:v>
                </c:pt>
                <c:pt idx="46">
                  <c:v>56.862745098039213</c:v>
                </c:pt>
                <c:pt idx="47">
                  <c:v>63.157894736842053</c:v>
                </c:pt>
                <c:pt idx="48">
                  <c:v>56.000000000000007</c:v>
                </c:pt>
                <c:pt idx="49">
                  <c:v>33.333333333333329</c:v>
                </c:pt>
                <c:pt idx="50">
                  <c:v>23.5</c:v>
                </c:pt>
                <c:pt idx="51">
                  <c:v>24.5614035087719</c:v>
                </c:pt>
                <c:pt idx="52">
                  <c:v>24.074074074074087</c:v>
                </c:pt>
                <c:pt idx="53">
                  <c:v>55.813953488372064</c:v>
                </c:pt>
                <c:pt idx="54">
                  <c:v>25.384615384615383</c:v>
                </c:pt>
                <c:pt idx="55">
                  <c:v>35</c:v>
                </c:pt>
                <c:pt idx="56">
                  <c:v>75.5555555555555</c:v>
                </c:pt>
                <c:pt idx="57">
                  <c:v>110.81081081081078</c:v>
                </c:pt>
                <c:pt idx="58">
                  <c:v>91.176470588235247</c:v>
                </c:pt>
                <c:pt idx="59">
                  <c:v>72.093023255814046</c:v>
                </c:pt>
                <c:pt idx="60">
                  <c:v>105</c:v>
                </c:pt>
                <c:pt idx="61">
                  <c:v>65.909090909090907</c:v>
                </c:pt>
                <c:pt idx="62">
                  <c:v>115</c:v>
                </c:pt>
                <c:pt idx="63">
                  <c:v>124</c:v>
                </c:pt>
                <c:pt idx="64">
                  <c:v>77.083333333333286</c:v>
                </c:pt>
                <c:pt idx="65">
                  <c:v>89.473684210526258</c:v>
                </c:pt>
                <c:pt idx="66">
                  <c:v>172.22222222222223</c:v>
                </c:pt>
                <c:pt idx="67">
                  <c:v>363.63636363636391</c:v>
                </c:pt>
                <c:pt idx="68">
                  <c:v>372.09302325581393</c:v>
                </c:pt>
                <c:pt idx="69">
                  <c:v>203.22580645161301</c:v>
                </c:pt>
                <c:pt idx="70">
                  <c:v>284.6153846153847</c:v>
                </c:pt>
                <c:pt idx="71">
                  <c:v>200</c:v>
                </c:pt>
              </c:numCache>
            </c:numRef>
          </c:val>
        </c:ser>
        <c:marker val="1"/>
        <c:axId val="201144960"/>
        <c:axId val="201146752"/>
      </c:lineChart>
      <c:dateAx>
        <c:axId val="201144960"/>
        <c:scaling>
          <c:orientation val="minMax"/>
        </c:scaling>
        <c:axPos val="b"/>
        <c:numFmt formatCode="[$-409]mmm\-yy;@" sourceLinked="1"/>
        <c:majorTickMark val="in"/>
        <c:tickLblPos val="nextTo"/>
        <c:spPr>
          <a:ln>
            <a:solidFill>
              <a:schemeClr val="tx1"/>
            </a:solidFill>
          </a:ln>
        </c:spPr>
        <c:crossAx val="201146752"/>
        <c:crosses val="autoZero"/>
        <c:auto val="1"/>
        <c:lblOffset val="100"/>
        <c:baseTimeUnit val="months"/>
      </c:dateAx>
      <c:valAx>
        <c:axId val="201146752"/>
        <c:scaling>
          <c:orientation val="minMax"/>
        </c:scaling>
        <c:axPos val="l"/>
        <c:majorGridlines/>
        <c:numFmt formatCode="General" sourceLinked="1"/>
        <c:majorTickMark val="in"/>
        <c:tickLblPos val="nextTo"/>
        <c:spPr>
          <a:ln>
            <a:solidFill>
              <a:schemeClr val="tx1"/>
            </a:solidFill>
          </a:ln>
        </c:spPr>
        <c:crossAx val="201144960"/>
        <c:crosses val="autoZero"/>
        <c:crossBetween val="between"/>
        <c:majorUnit val="100"/>
      </c:valAx>
      <c:spPr>
        <a:ln>
          <a:solidFill>
            <a:schemeClr val="tx1"/>
          </a:solidFill>
        </a:ln>
      </c:spPr>
    </c:plotArea>
    <c:legend>
      <c:legendPos val="r"/>
      <c:legendEntry>
        <c:idx val="0"/>
        <c:txPr>
          <a:bodyPr/>
          <a:lstStyle/>
          <a:p>
            <a:pPr>
              <a:defRPr sz="2800" b="0">
                <a:latin typeface="Arial Black" pitchFamily="34" charset="0"/>
              </a:defRPr>
            </a:pPr>
            <a:endParaRPr lang="ja-JP"/>
          </a:p>
        </c:txPr>
      </c:legendEntry>
      <c:layout>
        <c:manualLayout>
          <c:xMode val="edge"/>
          <c:yMode val="edge"/>
          <c:x val="0.13232810196528988"/>
          <c:y val="9.9006260632723067E-2"/>
          <c:w val="0.48847511447947833"/>
          <c:h val="0.22603835144498313"/>
        </c:manualLayout>
      </c:layout>
      <c:txPr>
        <a:bodyPr/>
        <a:lstStyle/>
        <a:p>
          <a:pPr>
            <a:defRPr sz="2800"/>
          </a:pPr>
          <a:endParaRPr lang="ja-JP"/>
        </a:p>
      </c:txPr>
    </c:legend>
    <c:plotVisOnly val="1"/>
    <c:dispBlanksAs val="gap"/>
  </c:chart>
  <c:spPr>
    <a:ln>
      <a:noFill/>
    </a:ln>
  </c:spPr>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5" Type="http://schemas.openxmlformats.org/officeDocument/2006/relationships/image" Target="../media/image15.emf"/><Relationship Id="rId4"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4"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14.emf"/><Relationship Id="rId5" Type="http://schemas.openxmlformats.org/officeDocument/2006/relationships/image" Target="../media/image21.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s>
</file>

<file path=ppt/drawings/drawing1.xml><?xml version="1.0" encoding="utf-8"?>
<c:userShapes xmlns:c="http://schemas.openxmlformats.org/drawingml/2006/chart">
  <cdr:relSizeAnchor xmlns:cdr="http://schemas.openxmlformats.org/drawingml/2006/chartDrawing">
    <cdr:from>
      <cdr:x>0.6654</cdr:x>
      <cdr:y>0.06667</cdr:y>
    </cdr:from>
    <cdr:to>
      <cdr:x>0.84791</cdr:x>
      <cdr:y>0.32267</cdr:y>
    </cdr:to>
    <cdr:sp macro="" textlink="">
      <cdr:nvSpPr>
        <cdr:cNvPr id="2" name="テキスト ボックス 1"/>
        <cdr:cNvSpPr txBox="1"/>
      </cdr:nvSpPr>
      <cdr:spPr>
        <a:xfrm xmlns:a="http://schemas.openxmlformats.org/drawingml/2006/main">
          <a:off x="3333750" y="238126"/>
          <a:ext cx="914400" cy="914400"/>
        </a:xfrm>
        <a:prstGeom xmlns:a="http://schemas.openxmlformats.org/drawingml/2006/main" prst="rect">
          <a:avLst/>
        </a:prstGeom>
      </cdr:spPr>
      <cdr:txBody>
        <a:bodyPr xmlns:a="http://schemas.openxmlformats.org/drawingml/2006/main" vertOverflow="clip" vert="eaVert" wrap="non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cdr:x>
      <cdr:y>0.24</cdr:y>
    </cdr:from>
    <cdr:to>
      <cdr:x>0.08175</cdr:x>
      <cdr:y>0.496</cdr:y>
    </cdr:to>
    <cdr:sp macro="" textlink="">
      <cdr:nvSpPr>
        <cdr:cNvPr id="3" name="テキスト ボックス 2"/>
        <cdr:cNvSpPr txBox="1"/>
      </cdr:nvSpPr>
      <cdr:spPr>
        <a:xfrm xmlns:a="http://schemas.openxmlformats.org/drawingml/2006/main" rot="10800000">
          <a:off x="0" y="857251"/>
          <a:ext cx="409575" cy="9144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eaVert" wrap="none" rtlCol="0"/>
        <a:lstStyle xmlns:a="http://schemas.openxmlformats.org/drawingml/2006/main"/>
        <a:p xmlns:a="http://schemas.openxmlformats.org/drawingml/2006/main">
          <a:r>
            <a:rPr lang="en-US" altLang="ja-JP" sz="1800" dirty="0">
              <a:latin typeface="Arial Black" pitchFamily="34" charset="0"/>
            </a:rPr>
            <a:t>ratio(%)</a:t>
          </a:r>
          <a:endParaRPr lang="ja-JP" altLang="en-US" sz="1800" dirty="0">
            <a:latin typeface="Arial Black" pitchFamily="34" charset="0"/>
          </a:endParaRPr>
        </a:p>
      </cdr:txBody>
    </cdr:sp>
  </cdr:relSizeAnchor>
  <cdr:relSizeAnchor xmlns:cdr="http://schemas.openxmlformats.org/drawingml/2006/chartDrawing">
    <cdr:from>
      <cdr:x>0.37288</cdr:x>
      <cdr:y>0.10734</cdr:y>
    </cdr:from>
    <cdr:to>
      <cdr:x>0.44272</cdr:x>
      <cdr:y>0.1598</cdr:y>
    </cdr:to>
    <cdr:sp macro="" textlink="">
      <cdr:nvSpPr>
        <cdr:cNvPr id="4" name="正方形/長方形 3"/>
        <cdr:cNvSpPr/>
      </cdr:nvSpPr>
      <cdr:spPr>
        <a:xfrm xmlns:a="http://schemas.openxmlformats.org/drawingml/2006/main">
          <a:off x="3168352" y="692696"/>
          <a:ext cx="593432" cy="338554"/>
        </a:xfrm>
        <a:prstGeom xmlns:a="http://schemas.openxmlformats.org/drawingml/2006/main" prst="rect">
          <a:avLst/>
        </a:prstGeom>
        <a:noFill xmlns:a="http://schemas.openxmlformats.org/drawingml/2006/main"/>
      </cdr:spPr>
      <cdr:txBody>
        <a:bodyPr xmlns:a="http://schemas.openxmlformats.org/drawingml/2006/main" wrap="none">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r>
            <a:rPr lang="en-US" altLang="ja-JP" sz="1600" dirty="0" smtClean="0">
              <a:latin typeface="Arial Black" pitchFamily="34" charset="0"/>
            </a:rPr>
            <a:t>#11</a:t>
          </a:r>
          <a:endParaRPr lang="ja-JP" altLang="en-US" sz="1600" dirty="0">
            <a:latin typeface="Arial Black" pitchFamily="34" charset="0"/>
          </a:endParaRPr>
        </a:p>
      </cdr:txBody>
    </cdr:sp>
  </cdr:relSizeAnchor>
  <cdr:relSizeAnchor xmlns:cdr="http://schemas.openxmlformats.org/drawingml/2006/chartDrawing">
    <cdr:from>
      <cdr:x>0.22881</cdr:x>
      <cdr:y>0.47556</cdr:y>
    </cdr:from>
    <cdr:to>
      <cdr:x>0.29865</cdr:x>
      <cdr:y>0.52802</cdr:y>
    </cdr:to>
    <cdr:sp macro="" textlink="">
      <cdr:nvSpPr>
        <cdr:cNvPr id="5" name="正方形/長方形 4"/>
        <cdr:cNvSpPr/>
      </cdr:nvSpPr>
      <cdr:spPr>
        <a:xfrm xmlns:a="http://schemas.openxmlformats.org/drawingml/2006/main">
          <a:off x="1944216" y="3068960"/>
          <a:ext cx="593432" cy="338554"/>
        </a:xfrm>
        <a:prstGeom xmlns:a="http://schemas.openxmlformats.org/drawingml/2006/main" prst="rect">
          <a:avLst/>
        </a:prstGeom>
        <a:noFill xmlns:a="http://schemas.openxmlformats.org/drawingml/2006/main"/>
      </cdr:spPr>
      <cdr:txBody>
        <a:bodyPr xmlns:a="http://schemas.openxmlformats.org/drawingml/2006/main" wrap="none">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r>
            <a:rPr lang="en-US" altLang="ja-JP" sz="1600" dirty="0" smtClean="0">
              <a:latin typeface="Arial Black" pitchFamily="34" charset="0"/>
            </a:rPr>
            <a:t>#35</a:t>
          </a:r>
          <a:endParaRPr lang="ja-JP" altLang="en-US" sz="1600" dirty="0">
            <a:latin typeface="Arial Black" pitchFamily="34" charset="0"/>
          </a:endParaRPr>
        </a:p>
      </cdr:txBody>
    </cdr:sp>
  </cdr:relSizeAnchor>
  <cdr:relSizeAnchor xmlns:cdr="http://schemas.openxmlformats.org/drawingml/2006/chartDrawing">
    <cdr:from>
      <cdr:x>0.16102</cdr:x>
      <cdr:y>0.53135</cdr:y>
    </cdr:from>
    <cdr:to>
      <cdr:x>0.23086</cdr:x>
      <cdr:y>0.58381</cdr:y>
    </cdr:to>
    <cdr:sp macro="" textlink="">
      <cdr:nvSpPr>
        <cdr:cNvPr id="6" name="正方形/長方形 5"/>
        <cdr:cNvSpPr/>
      </cdr:nvSpPr>
      <cdr:spPr>
        <a:xfrm xmlns:a="http://schemas.openxmlformats.org/drawingml/2006/main">
          <a:off x="1368152" y="3429000"/>
          <a:ext cx="593432" cy="338554"/>
        </a:xfrm>
        <a:prstGeom xmlns:a="http://schemas.openxmlformats.org/drawingml/2006/main" prst="rect">
          <a:avLst/>
        </a:prstGeom>
        <a:noFill xmlns:a="http://schemas.openxmlformats.org/drawingml/2006/main"/>
      </cdr:spPr>
      <cdr:txBody>
        <a:bodyPr xmlns:a="http://schemas.openxmlformats.org/drawingml/2006/main" wrap="none">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r>
            <a:rPr lang="en-US" altLang="ja-JP" sz="1600" dirty="0" smtClean="0">
              <a:latin typeface="Arial Black" pitchFamily="34" charset="0"/>
            </a:rPr>
            <a:t>#77</a:t>
          </a:r>
          <a:endParaRPr lang="ja-JP" altLang="en-US" sz="1600" dirty="0">
            <a:latin typeface="Arial Black" pitchFamily="34" charset="0"/>
          </a:endParaRPr>
        </a:p>
      </cdr:txBody>
    </cdr:sp>
  </cdr:relSizeAnchor>
  <cdr:relSizeAnchor xmlns:cdr="http://schemas.openxmlformats.org/drawingml/2006/chartDrawing">
    <cdr:from>
      <cdr:x>0.85593</cdr:x>
      <cdr:y>0.12966</cdr:y>
    </cdr:from>
    <cdr:to>
      <cdr:x>0.92577</cdr:x>
      <cdr:y>0.18212</cdr:y>
    </cdr:to>
    <cdr:sp macro="" textlink="">
      <cdr:nvSpPr>
        <cdr:cNvPr id="7" name="正方形/長方形 6"/>
        <cdr:cNvSpPr/>
      </cdr:nvSpPr>
      <cdr:spPr>
        <a:xfrm xmlns:a="http://schemas.openxmlformats.org/drawingml/2006/main">
          <a:off x="7272808" y="836712"/>
          <a:ext cx="593432" cy="338554"/>
        </a:xfrm>
        <a:prstGeom xmlns:a="http://schemas.openxmlformats.org/drawingml/2006/main" prst="rect">
          <a:avLst/>
        </a:prstGeom>
        <a:noFill xmlns:a="http://schemas.openxmlformats.org/drawingml/2006/main"/>
      </cdr:spPr>
      <cdr:txBody>
        <a:bodyPr xmlns:a="http://schemas.openxmlformats.org/drawingml/2006/main" wrap="none">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ja-JP" sz="1600" dirty="0" smtClean="0">
              <a:latin typeface="Arial Black" pitchFamily="34" charset="0"/>
            </a:rPr>
            <a:t>#52</a:t>
          </a:r>
          <a:endParaRPr lang="ja-JP" altLang="en-US" sz="1600" dirty="0">
            <a:latin typeface="Arial Black"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0.21122</cdr:y>
    </cdr:from>
    <cdr:to>
      <cdr:x>0.08958</cdr:x>
      <cdr:y>0.54455</cdr:y>
    </cdr:to>
    <cdr:sp macro="" textlink="">
      <cdr:nvSpPr>
        <cdr:cNvPr id="2" name="テキスト ボックス 1"/>
        <cdr:cNvSpPr txBox="1"/>
      </cdr:nvSpPr>
      <cdr:spPr>
        <a:xfrm xmlns:a="http://schemas.openxmlformats.org/drawingml/2006/main" rot="10800000">
          <a:off x="-72008" y="1484784"/>
          <a:ext cx="716003" cy="234311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eaVert"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2000" dirty="0">
              <a:latin typeface="Arial Black" pitchFamily="34" charset="0"/>
            </a:rPr>
            <a:t>ratio(%)</a:t>
          </a:r>
          <a:endParaRPr lang="ja-JP" altLang="en-US" sz="2000" dirty="0">
            <a:latin typeface="Arial Black"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87638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8602E9-0D93-4D9B-ABF3-310464816C67}" type="datetimeFigureOut">
              <a:rPr kumimoji="1" lang="ja-JP" altLang="en-US" smtClean="0"/>
              <a:pPr/>
              <a:t>2012/8/30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51007-84FE-405D-A175-A0EBA37F1280}" type="slidenum">
              <a:rPr kumimoji="1" lang="ja-JP" altLang="en-US" smtClean="0"/>
              <a:pPr/>
              <a:t>&lt;#&gt;</a:t>
            </a:fld>
            <a:endParaRPr kumimoji="1" lang="ja-JP" altLang="en-US"/>
          </a:p>
        </p:txBody>
      </p:sp>
    </p:spTree>
    <p:extLst>
      <p:ext uri="{BB962C8B-B14F-4D97-AF65-F5344CB8AC3E}">
        <p14:creationId xmlns="" xmlns:p14="http://schemas.microsoft.com/office/powerpoint/2010/main" val="21712659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ja.wikipedia.org/wiki/%E3%83%95%E3%83%83%E5%8C%96%E9%8A%85(I)" TargetMode="External"/><Relationship Id="rId3" Type="http://schemas.openxmlformats.org/officeDocument/2006/relationships/hyperlink" Target="http://ja.wikipedia.org/wiki/%E3%83%95%E3%83%83%E7%B4%A0" TargetMode="External"/><Relationship Id="rId7" Type="http://schemas.openxmlformats.org/officeDocument/2006/relationships/hyperlink" Target="http://ja.wikipedia.org/wiki/%E3%83%95%E3%83%83%E5%8C%96%E9%8A%85(II)"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ja.wikipedia.org/w/index.php?title=%E3%83%81%E3%82%AA%E3%82%B7%E3%82%A2%E3%83%B3%E5%8C%96%E9%8A%85(I)&amp;action=edit&amp;redlink=1" TargetMode="External"/><Relationship Id="rId5" Type="http://schemas.openxmlformats.org/officeDocument/2006/relationships/hyperlink" Target="http://ja.wikipedia.org/wiki/%E3%82%B7%E3%82%A2%E3%83%B3%E5%8C%96%E9%8A%85(I)" TargetMode="External"/><Relationship Id="rId4" Type="http://schemas.openxmlformats.org/officeDocument/2006/relationships/hyperlink" Target="http://ja.wikipedia.org/wiki/%E3%83%8F%E3%83%AD%E3%82%B2%E3%83%B3"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Pigment: Generic term for water-insoluble or oil-insoluble powder used for coloring. Organic pigments are those comprising organic compounds.</a:t>
            </a:r>
          </a:p>
          <a:p>
            <a:endParaRPr kumimoji="1" lang="ja-JP" altLang="en-US" dirty="0"/>
          </a:p>
        </p:txBody>
      </p:sp>
      <p:sp>
        <p:nvSpPr>
          <p:cNvPr id="4" name="スライド番号プレースホルダー 3"/>
          <p:cNvSpPr>
            <a:spLocks noGrp="1"/>
          </p:cNvSpPr>
          <p:nvPr>
            <p:ph type="sldNum" sz="quarter" idx="10"/>
          </p:nvPr>
        </p:nvSpPr>
        <p:spPr/>
        <p:txBody>
          <a:bodyPr/>
          <a:lstStyle/>
          <a:p>
            <a:fld id="{7BC51007-84FE-405D-A175-A0EBA37F1280}" type="slidenum">
              <a:rPr kumimoji="1" lang="ja-JP" altLang="en-US" smtClean="0"/>
              <a:pPr/>
              <a:t>1</a:t>
            </a:fld>
            <a:endParaRPr kumimoji="1" lang="ja-JP" altLang="en-US"/>
          </a:p>
        </p:txBody>
      </p:sp>
    </p:spTree>
    <p:extLst>
      <p:ext uri="{BB962C8B-B14F-4D97-AF65-F5344CB8AC3E}">
        <p14:creationId xmlns="" xmlns:p14="http://schemas.microsoft.com/office/powerpoint/2010/main" val="4081907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43000" y="685800"/>
            <a:ext cx="4572000" cy="3429000"/>
          </a:xfrm>
        </p:spPr>
      </p:sp>
      <p:sp>
        <p:nvSpPr>
          <p:cNvPr id="3" name="ノート プレースホルダ 2"/>
          <p:cNvSpPr>
            <a:spLocks noGrp="1"/>
          </p:cNvSpPr>
          <p:nvPr>
            <p:ph type="body" idx="1"/>
          </p:nvPr>
        </p:nvSpPr>
        <p:spPr/>
        <p:txBody>
          <a:bodyPr>
            <a:normAutofit/>
          </a:bodyPr>
          <a:lstStyle/>
          <a:p>
            <a:r>
              <a:rPr lang="ja-JP" altLang="en-US" b="1" dirty="0" smtClean="0"/>
              <a:t>ザンドマイヤー反応</a:t>
            </a:r>
            <a:endParaRPr lang="en-US" altLang="ja-JP" b="1" dirty="0" smtClean="0"/>
          </a:p>
          <a:p>
            <a:r>
              <a:rPr lang="ja-JP" altLang="en-US" dirty="0" smtClean="0"/>
              <a:t>芳香族ジアゾニウム塩を</a:t>
            </a:r>
            <a:r>
              <a:rPr lang="ja-JP" altLang="en-US" dirty="0" smtClean="0">
                <a:hlinkClick r:id="rId3" tooltip="フッ素"/>
              </a:rPr>
              <a:t>フッ素</a:t>
            </a:r>
            <a:r>
              <a:rPr lang="ja-JP" altLang="en-US" dirty="0" smtClean="0"/>
              <a:t>を除く</a:t>
            </a:r>
            <a:r>
              <a:rPr lang="ja-JP" altLang="en-US" dirty="0" smtClean="0">
                <a:hlinkClick r:id="rId4" tooltip="ハロゲン"/>
              </a:rPr>
              <a:t>ハロゲン</a:t>
            </a:r>
            <a:r>
              <a:rPr lang="ja-JP" altLang="en-US" dirty="0" smtClean="0"/>
              <a:t>化銅</a:t>
            </a:r>
            <a:r>
              <a:rPr lang="en-US" altLang="ja-JP" dirty="0" smtClean="0"/>
              <a:t>(I)</a:t>
            </a:r>
            <a:r>
              <a:rPr lang="ja-JP" altLang="en-US" dirty="0" smtClean="0"/>
              <a:t>あるいは</a:t>
            </a:r>
            <a:r>
              <a:rPr lang="ja-JP" altLang="en-US" dirty="0" smtClean="0">
                <a:hlinkClick r:id="rId5" tooltip="シアン化銅(I)"/>
              </a:rPr>
              <a:t>シアン化銅</a:t>
            </a:r>
            <a:r>
              <a:rPr lang="en-US" altLang="ja-JP" dirty="0" smtClean="0">
                <a:hlinkClick r:id="rId5" tooltip="シアン化銅(I)"/>
              </a:rPr>
              <a:t>(I)</a:t>
            </a:r>
            <a:r>
              <a:rPr lang="ja-JP" altLang="en-US" dirty="0" err="1" smtClean="0"/>
              <a:t>、</a:t>
            </a:r>
            <a:r>
              <a:rPr lang="ja-JP" altLang="en-US" dirty="0" smtClean="0">
                <a:hlinkClick r:id="rId6" tooltip="チオシアン化銅(I)（存在しないページ）"/>
              </a:rPr>
              <a:t>チオシアン化銅</a:t>
            </a:r>
            <a:r>
              <a:rPr lang="en-US" altLang="ja-JP" dirty="0" smtClean="0">
                <a:hlinkClick r:id="rId6" tooltip="チオシアン化銅(I)（存在しないページ）"/>
              </a:rPr>
              <a:t>(I)</a:t>
            </a:r>
            <a:r>
              <a:rPr lang="ja-JP" altLang="en-US" dirty="0" smtClean="0"/>
              <a:t>の存在下に生成させ、加温分解すると、元のアミノ基の位置が対応するハロゲンあるいはシアノ基・チオシアノ基で置き換えられた置換アリール体が得られる。この反応は</a:t>
            </a:r>
            <a:r>
              <a:rPr lang="en-US" altLang="ja-JP" dirty="0" smtClean="0"/>
              <a:t>1884</a:t>
            </a:r>
            <a:r>
              <a:rPr lang="ja-JP" altLang="en-US" dirty="0" smtClean="0"/>
              <a:t>年に発見した </a:t>
            </a:r>
            <a:r>
              <a:rPr lang="en-US" altLang="ja-JP" dirty="0" smtClean="0"/>
              <a:t>T. </a:t>
            </a:r>
            <a:r>
              <a:rPr lang="en-US" altLang="ja-JP" dirty="0" err="1" smtClean="0"/>
              <a:t>Sandmeyer</a:t>
            </a:r>
            <a:r>
              <a:rPr lang="en-US" altLang="ja-JP" dirty="0" smtClean="0"/>
              <a:t> </a:t>
            </a:r>
            <a:r>
              <a:rPr lang="ja-JP" altLang="en-US" dirty="0" smtClean="0"/>
              <a:t>に因んで</a:t>
            </a:r>
            <a:r>
              <a:rPr lang="ja-JP" altLang="en-US" b="1" dirty="0" smtClean="0"/>
              <a:t>ザンドマイヤー反応</a:t>
            </a:r>
            <a:r>
              <a:rPr lang="ja-JP" altLang="en-US" dirty="0" smtClean="0"/>
              <a:t>と呼ばれる。この反応は一電子移動を含むラジカル的な機構を経て進行し、中間体としてアリール銅化合物を経由すると考えられている。</a:t>
            </a:r>
          </a:p>
          <a:p>
            <a:r>
              <a:rPr lang="en-US" altLang="ja-JP" dirty="0" err="1" smtClean="0"/>
              <a:t>Ar</a:t>
            </a:r>
            <a:r>
              <a:rPr lang="en-US" altLang="ja-JP" dirty="0" smtClean="0"/>
              <a:t>-N</a:t>
            </a:r>
            <a:r>
              <a:rPr lang="en-US" altLang="ja-JP" baseline="30000" dirty="0" smtClean="0"/>
              <a:t>+</a:t>
            </a:r>
            <a:r>
              <a:rPr lang="ja-JP" altLang="en-US" dirty="0" smtClean="0"/>
              <a:t>≡</a:t>
            </a:r>
            <a:r>
              <a:rPr lang="en-US" altLang="ja-JP" dirty="0" smtClean="0"/>
              <a:t>N + </a:t>
            </a:r>
            <a:r>
              <a:rPr lang="en-US" altLang="ja-JP" dirty="0" err="1" smtClean="0"/>
              <a:t>CuX</a:t>
            </a:r>
            <a:r>
              <a:rPr lang="en-US" altLang="ja-JP" dirty="0" smtClean="0"/>
              <a:t> → </a:t>
            </a:r>
            <a:r>
              <a:rPr lang="en-US" altLang="ja-JP" dirty="0" err="1" smtClean="0"/>
              <a:t>Ar</a:t>
            </a:r>
            <a:r>
              <a:rPr lang="en-US" altLang="ja-JP" dirty="0" smtClean="0"/>
              <a:t>-X + Cu</a:t>
            </a:r>
            <a:r>
              <a:rPr lang="en-US" altLang="ja-JP" baseline="30000" dirty="0" smtClean="0"/>
              <a:t>+</a:t>
            </a:r>
            <a:r>
              <a:rPr lang="ja-JP" altLang="en-US" dirty="0" smtClean="0"/>
              <a:t> </a:t>
            </a:r>
            <a:r>
              <a:rPr lang="en-US" altLang="ja-JP" dirty="0" smtClean="0"/>
              <a:t>+ N</a:t>
            </a:r>
            <a:r>
              <a:rPr lang="en-US" altLang="ja-JP" baseline="-25000" dirty="0" smtClean="0"/>
              <a:t>2</a:t>
            </a:r>
            <a:r>
              <a:rPr lang="ja-JP" altLang="en-US" dirty="0" smtClean="0"/>
              <a:t>↑ </a:t>
            </a:r>
            <a:r>
              <a:rPr lang="en-US" altLang="ja-JP" dirty="0" smtClean="0"/>
              <a:t>(X = </a:t>
            </a:r>
            <a:r>
              <a:rPr lang="en-US" altLang="ja-JP" dirty="0" err="1" smtClean="0"/>
              <a:t>Cl</a:t>
            </a:r>
            <a:r>
              <a:rPr lang="en-US" altLang="ja-JP" dirty="0" smtClean="0"/>
              <a:t>, Br, CN, SCN) </a:t>
            </a:r>
            <a:r>
              <a:rPr lang="ja-JP" altLang="en-US" dirty="0" smtClean="0"/>
              <a:t>ハロゲンがフッ素の場合は</a:t>
            </a:r>
            <a:r>
              <a:rPr lang="ja-JP" altLang="en-US" dirty="0" smtClean="0">
                <a:hlinkClick r:id="rId7" tooltip="フッ化銅(II)"/>
              </a:rPr>
              <a:t>フッ化銅</a:t>
            </a:r>
            <a:r>
              <a:rPr lang="en-US" altLang="ja-JP" dirty="0" smtClean="0">
                <a:hlinkClick r:id="rId7" tooltip="フッ化銅(II)"/>
              </a:rPr>
              <a:t>(II)</a:t>
            </a:r>
            <a:r>
              <a:rPr lang="ja-JP" altLang="en-US" dirty="0" smtClean="0"/>
              <a:t>が</a:t>
            </a:r>
            <a:r>
              <a:rPr lang="ja-JP" altLang="en-US" dirty="0" smtClean="0">
                <a:hlinkClick r:id="rId8" tooltip="フッ化銅(I)"/>
              </a:rPr>
              <a:t>フッ化銅</a:t>
            </a:r>
            <a:r>
              <a:rPr lang="en-US" altLang="ja-JP" dirty="0" smtClean="0">
                <a:hlinkClick r:id="rId8" tooltip="フッ化銅(I)"/>
              </a:rPr>
              <a:t>(I)</a:t>
            </a:r>
            <a:r>
              <a:rPr lang="ja-JP" altLang="en-US" dirty="0" smtClean="0"/>
              <a:t>に比べて安定なため反応が進行しない（フッ化銅</a:t>
            </a:r>
            <a:r>
              <a:rPr lang="en-US" altLang="ja-JP" dirty="0" smtClean="0"/>
              <a:t>(I) </a:t>
            </a:r>
            <a:r>
              <a:rPr lang="ja-JP" altLang="en-US" dirty="0" smtClean="0"/>
              <a:t>は放置すると不均化を起こしてフッ化銅</a:t>
            </a:r>
            <a:r>
              <a:rPr lang="en-US" altLang="ja-JP" dirty="0" smtClean="0"/>
              <a:t>(II)</a:t>
            </a:r>
            <a:r>
              <a:rPr lang="ja-JP" altLang="en-US" dirty="0" smtClean="0"/>
              <a:t>と金属銅となる）。</a:t>
            </a:r>
          </a:p>
          <a:p>
            <a:endParaRPr kumimoji="1" lang="ja-JP" altLang="en-US" dirty="0"/>
          </a:p>
        </p:txBody>
      </p:sp>
      <p:sp>
        <p:nvSpPr>
          <p:cNvPr id="4" name="スライド番号プレースホルダ 3"/>
          <p:cNvSpPr>
            <a:spLocks noGrp="1"/>
          </p:cNvSpPr>
          <p:nvPr>
            <p:ph type="sldNum" sz="quarter" idx="10"/>
          </p:nvPr>
        </p:nvSpPr>
        <p:spPr/>
        <p:txBody>
          <a:bodyPr/>
          <a:lstStyle/>
          <a:p>
            <a:fld id="{7A5B77BC-4F64-4900-955D-544C55BD64BC}" type="slidenum">
              <a:rPr lang="ja-JP" altLang="en-US" smtClean="0">
                <a:solidFill>
                  <a:prstClr val="black"/>
                </a:solidFill>
              </a:rPr>
              <a:pPr/>
              <a:t>10</a:t>
            </a:fld>
            <a:endParaRPr lang="ja-JP"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43000" y="685800"/>
            <a:ext cx="4572000" cy="34290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5B77BC-4F64-4900-955D-544C55BD64BC}" type="slidenum">
              <a:rPr lang="ja-JP" altLang="en-US" smtClean="0">
                <a:solidFill>
                  <a:prstClr val="black"/>
                </a:solidFill>
              </a:rPr>
              <a:pPr/>
              <a:t>11</a:t>
            </a:fld>
            <a:endParaRPr lang="ja-JP"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0ED847C-58A4-4AE8-B41B-73E1F1C1A72C}" type="slidenum">
              <a:rPr lang="en-US" altLang="ja-JP" smtClean="0">
                <a:solidFill>
                  <a:srgbClr val="000000"/>
                </a:solidFill>
              </a:rPr>
              <a:pPr/>
              <a:t>12</a:t>
            </a:fld>
            <a:endParaRPr lang="en-US" altLang="ja-JP" smtClean="0">
              <a:solidFill>
                <a:srgbClr val="000000"/>
              </a:solidFill>
            </a:endParaRPr>
          </a:p>
        </p:txBody>
      </p:sp>
      <p:sp>
        <p:nvSpPr>
          <p:cNvPr id="121859" name="Rectangle 2"/>
          <p:cNvSpPr>
            <a:spLocks noGrp="1" noRot="1" noChangeAspect="1" noChangeArrowheads="1" noTextEdit="1"/>
          </p:cNvSpPr>
          <p:nvPr>
            <p:ph type="sldImg"/>
          </p:nvPr>
        </p:nvSpPr>
        <p:spPr>
          <a:xfrm>
            <a:off x="1143000" y="685800"/>
            <a:ext cx="4572000" cy="3429000"/>
          </a:xfrm>
          <a:ln/>
        </p:spPr>
      </p:sp>
      <p:sp>
        <p:nvSpPr>
          <p:cNvPr id="121860" name="Rectangle 3"/>
          <p:cNvSpPr>
            <a:spLocks noGrp="1" noChangeArrowheads="1"/>
          </p:cNvSpPr>
          <p:nvPr>
            <p:ph type="body" idx="1"/>
          </p:nvPr>
        </p:nvSpPr>
        <p:spPr>
          <a:noFill/>
          <a:ln/>
        </p:spPr>
        <p:txBody>
          <a:bodyPr/>
          <a:lstStyle/>
          <a:p>
            <a:pPr eaLnBrk="1" hangingPunct="1"/>
            <a:endParaRPr lang="ja-JP" altLang="en-US" sz="1100" dirty="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0ED847C-58A4-4AE8-B41B-73E1F1C1A72C}" type="slidenum">
              <a:rPr lang="en-US" altLang="ja-JP" smtClean="0">
                <a:solidFill>
                  <a:srgbClr val="000000"/>
                </a:solidFill>
              </a:rPr>
              <a:pPr/>
              <a:t>17</a:t>
            </a:fld>
            <a:endParaRPr lang="en-US" altLang="ja-JP" smtClean="0">
              <a:solidFill>
                <a:srgbClr val="000000"/>
              </a:solidFill>
            </a:endParaRPr>
          </a:p>
        </p:txBody>
      </p:sp>
      <p:sp>
        <p:nvSpPr>
          <p:cNvPr id="121859" name="Rectangle 2"/>
          <p:cNvSpPr>
            <a:spLocks noGrp="1" noRot="1" noChangeAspect="1" noChangeArrowheads="1" noTextEdit="1"/>
          </p:cNvSpPr>
          <p:nvPr>
            <p:ph type="sldImg"/>
          </p:nvPr>
        </p:nvSpPr>
        <p:spPr>
          <a:xfrm>
            <a:off x="1143000" y="685800"/>
            <a:ext cx="4572000" cy="3429000"/>
          </a:xfrm>
          <a:ln/>
        </p:spPr>
      </p:sp>
      <p:sp>
        <p:nvSpPr>
          <p:cNvPr id="121860" name="Rectangle 3"/>
          <p:cNvSpPr>
            <a:spLocks noGrp="1" noChangeArrowheads="1"/>
          </p:cNvSpPr>
          <p:nvPr>
            <p:ph type="body" idx="1"/>
          </p:nvPr>
        </p:nvSpPr>
        <p:spPr>
          <a:noFill/>
          <a:ln/>
        </p:spPr>
        <p:txBody>
          <a:bodyPr/>
          <a:lstStyle/>
          <a:p>
            <a:r>
              <a:rPr lang="en-US" altLang="ja-JP" sz="1100" b="1" dirty="0" smtClean="0">
                <a:solidFill>
                  <a:srgbClr val="FFFFFF"/>
                </a:solidFill>
              </a:rPr>
              <a:t>- </a:t>
            </a:r>
            <a:r>
              <a:rPr lang="ja-JP" altLang="ja-JP" sz="1100" b="1" dirty="0" smtClean="0">
                <a:solidFill>
                  <a:srgbClr val="FFFFFF"/>
                </a:solidFill>
              </a:rPr>
              <a:t>有機顔料中の副生</a:t>
            </a:r>
            <a:r>
              <a:rPr lang="en-US" altLang="ja-JP" sz="1100" b="1" dirty="0" smtClean="0">
                <a:solidFill>
                  <a:srgbClr val="FFFFFF"/>
                </a:solidFill>
              </a:rPr>
              <a:t>PCB</a:t>
            </a:r>
            <a:r>
              <a:rPr lang="ja-JP" altLang="ja-JP" sz="1100" b="1" dirty="0" smtClean="0">
                <a:solidFill>
                  <a:srgbClr val="FFFFFF"/>
                </a:solidFill>
              </a:rPr>
              <a:t>異性体を分析し</a:t>
            </a:r>
            <a:r>
              <a:rPr lang="en-US" altLang="ja-JP" sz="1100" b="1" dirty="0" smtClean="0">
                <a:solidFill>
                  <a:srgbClr val="FFFFFF"/>
                </a:solidFill>
              </a:rPr>
              <a:t>,</a:t>
            </a:r>
          </a:p>
          <a:p>
            <a:r>
              <a:rPr lang="en-US" altLang="ja-JP" sz="1100" b="1" dirty="0" smtClean="0">
                <a:solidFill>
                  <a:srgbClr val="FFFFFF"/>
                </a:solidFill>
              </a:rPr>
              <a:t>- pigment from 3,3’-dichlorobenzidine</a:t>
            </a:r>
          </a:p>
          <a:p>
            <a:r>
              <a:rPr lang="en-US" altLang="ja-JP" sz="1100" b="1" dirty="0" smtClean="0">
                <a:solidFill>
                  <a:srgbClr val="FFFFFF"/>
                </a:solidFill>
              </a:rPr>
              <a:t>      contain #11, #35, #77</a:t>
            </a:r>
          </a:p>
          <a:p>
            <a:r>
              <a:rPr lang="en-US" altLang="ja-JP" sz="1100" b="1" dirty="0" smtClean="0">
                <a:solidFill>
                  <a:srgbClr val="FFFFFF"/>
                </a:solidFill>
              </a:rPr>
              <a:t>- pigment from 2,2’,5,5’-tetrachlorobenzidine </a:t>
            </a:r>
          </a:p>
          <a:p>
            <a:r>
              <a:rPr lang="en-US" altLang="ja-JP" sz="1100" b="1" dirty="0" smtClean="0">
                <a:solidFill>
                  <a:srgbClr val="FFFFFF"/>
                </a:solidFill>
              </a:rPr>
              <a:t>     contain #52, #101, #153</a:t>
            </a:r>
          </a:p>
          <a:p>
            <a:r>
              <a:rPr lang="en-US" altLang="ja-JP" sz="1100" b="1" dirty="0" smtClean="0">
                <a:solidFill>
                  <a:srgbClr val="FFFFFF"/>
                </a:solidFill>
              </a:rPr>
              <a:t>- </a:t>
            </a:r>
            <a:r>
              <a:rPr lang="en-US" altLang="ja-JP" sz="1100" b="1" dirty="0" err="1" smtClean="0">
                <a:solidFill>
                  <a:srgbClr val="FFFFFF"/>
                </a:solidFill>
              </a:rPr>
              <a:t>phthalocyanine</a:t>
            </a:r>
            <a:r>
              <a:rPr lang="en-US" altLang="ja-JP" sz="1100" b="1" dirty="0" smtClean="0">
                <a:solidFill>
                  <a:srgbClr val="FFFFFF"/>
                </a:solidFill>
              </a:rPr>
              <a:t>-type pigment</a:t>
            </a:r>
          </a:p>
          <a:p>
            <a:r>
              <a:rPr lang="en-US" altLang="ja-JP" sz="1100" b="1" dirty="0" smtClean="0">
                <a:solidFill>
                  <a:srgbClr val="FFFFFF"/>
                </a:solidFill>
              </a:rPr>
              <a:t>     #209</a:t>
            </a:r>
          </a:p>
          <a:p>
            <a:r>
              <a:rPr lang="ja-JP" altLang="ja-JP" sz="1100" b="1" dirty="0" smtClean="0">
                <a:solidFill>
                  <a:srgbClr val="FFFFFF"/>
                </a:solidFill>
              </a:rPr>
              <a:t>顔料製造の過程と密接な関連が推定された。</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1" dirty="0" smtClean="0">
                <a:solidFill>
                  <a:srgbClr val="FFFFFF"/>
                </a:solidFill>
              </a:rPr>
              <a:t>- </a:t>
            </a:r>
            <a:r>
              <a:rPr lang="ja-JP" altLang="en-US" sz="1100" b="1" dirty="0" smtClean="0">
                <a:solidFill>
                  <a:srgbClr val="FFFFFF"/>
                </a:solidFill>
              </a:rPr>
              <a:t>顔料中の</a:t>
            </a:r>
            <a:r>
              <a:rPr lang="en-US" altLang="ja-JP" sz="1100" b="1" dirty="0" smtClean="0">
                <a:solidFill>
                  <a:srgbClr val="FFFFFF"/>
                </a:solidFill>
              </a:rPr>
              <a:t>PCB</a:t>
            </a:r>
            <a:r>
              <a:rPr lang="ja-JP" altLang="en-US" sz="1100" b="1" dirty="0" smtClean="0">
                <a:solidFill>
                  <a:srgbClr val="FFFFFF"/>
                </a:solidFill>
              </a:rPr>
              <a:t>は、精製過程で残ったものと推測され、これら、副反応で生成する異性体は、排水や、廃棄物として、環境への負荷が起こる例も報告されており、負荷低減への対策も必要である。</a:t>
            </a:r>
          </a:p>
          <a:p>
            <a:pPr eaLnBrk="1" hangingPunct="1"/>
            <a:endParaRPr lang="ja-JP" altLang="en-US" sz="1100" dirty="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A report from the Japan Dyestuff and Industrial Chemicals Association (JDICA) revealed that some organic pigments contained a trace of polychlorinated biphenyl (PCB) unintentionally generated in their manufacturing process. In response to the report, the Ministry of Economy, Trade and Industry (METI) decided to immediately carry out an investigation into the actual situation and, as an urgent measure for the time being, instruct entrepreneurs to stop manufacture, import or shipment of organic pigments found to contain PCB over the international standard.</a:t>
            </a:r>
            <a:endParaRPr kumimoji="1" lang="ja-JP" altLang="en-US" dirty="0"/>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0ED847C-58A4-4AE8-B41B-73E1F1C1A72C}" type="slidenum">
              <a:rPr lang="en-US" altLang="ja-JP" smtClean="0">
                <a:solidFill>
                  <a:srgbClr val="000000"/>
                </a:solidFill>
              </a:rPr>
              <a:pPr/>
              <a:t>24</a:t>
            </a:fld>
            <a:endParaRPr lang="en-US" altLang="ja-JP" smtClean="0">
              <a:solidFill>
                <a:srgbClr val="000000"/>
              </a:solidFill>
            </a:endParaRPr>
          </a:p>
        </p:txBody>
      </p:sp>
      <p:sp>
        <p:nvSpPr>
          <p:cNvPr id="121859" name="Rectangle 2"/>
          <p:cNvSpPr>
            <a:spLocks noGrp="1" noRot="1" noChangeAspect="1" noChangeArrowheads="1" noTextEdit="1"/>
          </p:cNvSpPr>
          <p:nvPr>
            <p:ph type="sldImg"/>
          </p:nvPr>
        </p:nvSpPr>
        <p:spPr>
          <a:xfrm>
            <a:off x="1143000" y="685800"/>
            <a:ext cx="4572000" cy="3429000"/>
          </a:xfrm>
          <a:ln/>
        </p:spPr>
      </p:sp>
      <p:sp>
        <p:nvSpPr>
          <p:cNvPr id="121860" name="Rectangle 3"/>
          <p:cNvSpPr>
            <a:spLocks noGrp="1" noChangeArrowheads="1"/>
          </p:cNvSpPr>
          <p:nvPr>
            <p:ph type="body" idx="1"/>
          </p:nvPr>
        </p:nvSpPr>
        <p:spPr>
          <a:noFill/>
          <a:ln/>
        </p:spPr>
        <p:txBody>
          <a:bodyPr/>
          <a:lstStyle/>
          <a:p>
            <a:r>
              <a:rPr lang="en-US" altLang="ja-JP" sz="1100" b="1" dirty="0" smtClean="0">
                <a:solidFill>
                  <a:srgbClr val="FFFFFF"/>
                </a:solidFill>
              </a:rPr>
              <a:t>- </a:t>
            </a:r>
            <a:r>
              <a:rPr lang="ja-JP" altLang="ja-JP" sz="1100" b="1" dirty="0" smtClean="0">
                <a:solidFill>
                  <a:srgbClr val="FFFFFF"/>
                </a:solidFill>
              </a:rPr>
              <a:t>有機顔料中の副生</a:t>
            </a:r>
            <a:r>
              <a:rPr lang="en-US" altLang="ja-JP" sz="1100" b="1" dirty="0" smtClean="0">
                <a:solidFill>
                  <a:srgbClr val="FFFFFF"/>
                </a:solidFill>
              </a:rPr>
              <a:t>PCB</a:t>
            </a:r>
            <a:r>
              <a:rPr lang="ja-JP" altLang="ja-JP" sz="1100" b="1" dirty="0" smtClean="0">
                <a:solidFill>
                  <a:srgbClr val="FFFFFF"/>
                </a:solidFill>
              </a:rPr>
              <a:t>異性体を分析し</a:t>
            </a:r>
            <a:r>
              <a:rPr lang="en-US" altLang="ja-JP" sz="1100" b="1" dirty="0" smtClean="0">
                <a:solidFill>
                  <a:srgbClr val="FFFFFF"/>
                </a:solidFill>
              </a:rPr>
              <a:t>,</a:t>
            </a:r>
          </a:p>
          <a:p>
            <a:r>
              <a:rPr lang="en-US" altLang="ja-JP" sz="1100" b="1" dirty="0" smtClean="0">
                <a:solidFill>
                  <a:srgbClr val="FFFFFF"/>
                </a:solidFill>
              </a:rPr>
              <a:t>- pigment from 3,3’-dichlorobenzidine</a:t>
            </a:r>
          </a:p>
          <a:p>
            <a:r>
              <a:rPr lang="en-US" altLang="ja-JP" sz="1100" b="1" dirty="0" smtClean="0">
                <a:solidFill>
                  <a:srgbClr val="FFFFFF"/>
                </a:solidFill>
              </a:rPr>
              <a:t>      contain #11, #35, #77</a:t>
            </a:r>
          </a:p>
          <a:p>
            <a:r>
              <a:rPr lang="en-US" altLang="ja-JP" sz="1100" b="1" dirty="0" smtClean="0">
                <a:solidFill>
                  <a:srgbClr val="FFFFFF"/>
                </a:solidFill>
              </a:rPr>
              <a:t>- pigment from 2,2’,5,5’-tetrachlorobenzidine </a:t>
            </a:r>
          </a:p>
          <a:p>
            <a:r>
              <a:rPr lang="en-US" altLang="ja-JP" sz="1100" b="1" dirty="0" smtClean="0">
                <a:solidFill>
                  <a:srgbClr val="FFFFFF"/>
                </a:solidFill>
              </a:rPr>
              <a:t>     contain #52, #101, #153</a:t>
            </a:r>
          </a:p>
          <a:p>
            <a:r>
              <a:rPr lang="en-US" altLang="ja-JP" sz="1100" b="1" dirty="0" smtClean="0">
                <a:solidFill>
                  <a:srgbClr val="FFFFFF"/>
                </a:solidFill>
              </a:rPr>
              <a:t>- </a:t>
            </a:r>
            <a:r>
              <a:rPr lang="en-US" altLang="ja-JP" sz="1100" b="1" dirty="0" err="1" smtClean="0">
                <a:solidFill>
                  <a:srgbClr val="FFFFFF"/>
                </a:solidFill>
              </a:rPr>
              <a:t>phthalocyanine</a:t>
            </a:r>
            <a:r>
              <a:rPr lang="en-US" altLang="ja-JP" sz="1100" b="1" dirty="0" smtClean="0">
                <a:solidFill>
                  <a:srgbClr val="FFFFFF"/>
                </a:solidFill>
              </a:rPr>
              <a:t>-type pigment</a:t>
            </a:r>
          </a:p>
          <a:p>
            <a:r>
              <a:rPr lang="en-US" altLang="ja-JP" sz="1100" b="1" dirty="0" smtClean="0">
                <a:solidFill>
                  <a:srgbClr val="FFFFFF"/>
                </a:solidFill>
              </a:rPr>
              <a:t>     #209</a:t>
            </a:r>
          </a:p>
          <a:p>
            <a:r>
              <a:rPr lang="ja-JP" altLang="ja-JP" sz="1100" b="1" dirty="0" smtClean="0">
                <a:solidFill>
                  <a:srgbClr val="FFFFFF"/>
                </a:solidFill>
              </a:rPr>
              <a:t>顔料製造の過程と密接な関連が推定された。</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1" dirty="0" smtClean="0">
                <a:solidFill>
                  <a:srgbClr val="FFFFFF"/>
                </a:solidFill>
              </a:rPr>
              <a:t>- </a:t>
            </a:r>
            <a:r>
              <a:rPr lang="ja-JP" altLang="en-US" sz="1100" b="1" dirty="0" smtClean="0">
                <a:solidFill>
                  <a:srgbClr val="FFFFFF"/>
                </a:solidFill>
              </a:rPr>
              <a:t>顔料中の</a:t>
            </a:r>
            <a:r>
              <a:rPr lang="en-US" altLang="ja-JP" sz="1100" b="1" dirty="0" smtClean="0">
                <a:solidFill>
                  <a:srgbClr val="FFFFFF"/>
                </a:solidFill>
              </a:rPr>
              <a:t>PCB</a:t>
            </a:r>
            <a:r>
              <a:rPr lang="ja-JP" altLang="en-US" sz="1100" b="1" dirty="0" smtClean="0">
                <a:solidFill>
                  <a:srgbClr val="FFFFFF"/>
                </a:solidFill>
              </a:rPr>
              <a:t>は、精製過程で残ったものと推測され、これら、副反応で生成する異性体は、排水や、廃棄物として、環境への負荷が起こる例も報告されており、負荷低減への対策も必要である。</a:t>
            </a:r>
          </a:p>
          <a:p>
            <a:pPr eaLnBrk="1" hangingPunct="1"/>
            <a:endParaRPr lang="ja-JP" altLang="en-US" sz="1100" dirty="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0ED847C-58A4-4AE8-B41B-73E1F1C1A72C}" type="slidenum">
              <a:rPr lang="en-US" altLang="ja-JP" smtClean="0">
                <a:solidFill>
                  <a:srgbClr val="000000"/>
                </a:solidFill>
              </a:rPr>
              <a:pPr/>
              <a:t>25</a:t>
            </a:fld>
            <a:endParaRPr lang="en-US" altLang="ja-JP" smtClean="0">
              <a:solidFill>
                <a:srgbClr val="000000"/>
              </a:solidFill>
            </a:endParaRPr>
          </a:p>
        </p:txBody>
      </p:sp>
      <p:sp>
        <p:nvSpPr>
          <p:cNvPr id="121859" name="Rectangle 2"/>
          <p:cNvSpPr>
            <a:spLocks noGrp="1" noRot="1" noChangeAspect="1" noChangeArrowheads="1" noTextEdit="1"/>
          </p:cNvSpPr>
          <p:nvPr>
            <p:ph type="sldImg"/>
          </p:nvPr>
        </p:nvSpPr>
        <p:spPr>
          <a:xfrm>
            <a:off x="1143000" y="685800"/>
            <a:ext cx="4572000" cy="3429000"/>
          </a:xfrm>
          <a:ln/>
        </p:spPr>
      </p:sp>
      <p:sp>
        <p:nvSpPr>
          <p:cNvPr id="121860" name="Rectangle 3"/>
          <p:cNvSpPr>
            <a:spLocks noGrp="1" noChangeArrowheads="1"/>
          </p:cNvSpPr>
          <p:nvPr>
            <p:ph type="body" idx="1"/>
          </p:nvPr>
        </p:nvSpPr>
        <p:spPr>
          <a:noFill/>
          <a:ln/>
        </p:spPr>
        <p:txBody>
          <a:bodyPr/>
          <a:lstStyle/>
          <a:p>
            <a:r>
              <a:rPr lang="en-US" altLang="ja-JP" sz="1100" b="1" dirty="0" smtClean="0">
                <a:solidFill>
                  <a:srgbClr val="FFFFFF"/>
                </a:solidFill>
              </a:rPr>
              <a:t>- </a:t>
            </a:r>
            <a:r>
              <a:rPr lang="ja-JP" altLang="ja-JP" sz="1100" b="1" dirty="0" smtClean="0">
                <a:solidFill>
                  <a:srgbClr val="FFFFFF"/>
                </a:solidFill>
              </a:rPr>
              <a:t>有機顔料中の副生</a:t>
            </a:r>
            <a:r>
              <a:rPr lang="en-US" altLang="ja-JP" sz="1100" b="1" dirty="0" smtClean="0">
                <a:solidFill>
                  <a:srgbClr val="FFFFFF"/>
                </a:solidFill>
              </a:rPr>
              <a:t>PCB</a:t>
            </a:r>
            <a:r>
              <a:rPr lang="ja-JP" altLang="ja-JP" sz="1100" b="1" dirty="0" smtClean="0">
                <a:solidFill>
                  <a:srgbClr val="FFFFFF"/>
                </a:solidFill>
              </a:rPr>
              <a:t>異性体を分析し</a:t>
            </a:r>
            <a:r>
              <a:rPr lang="en-US" altLang="ja-JP" sz="1100" b="1" dirty="0" smtClean="0">
                <a:solidFill>
                  <a:srgbClr val="FFFFFF"/>
                </a:solidFill>
              </a:rPr>
              <a:t>,</a:t>
            </a:r>
          </a:p>
          <a:p>
            <a:r>
              <a:rPr lang="en-US" altLang="ja-JP" sz="1100" b="1" dirty="0" smtClean="0">
                <a:solidFill>
                  <a:srgbClr val="FFFFFF"/>
                </a:solidFill>
              </a:rPr>
              <a:t>- pigment from 3,3’-dichlorobenzidine</a:t>
            </a:r>
          </a:p>
          <a:p>
            <a:r>
              <a:rPr lang="en-US" altLang="ja-JP" sz="1100" b="1" dirty="0" smtClean="0">
                <a:solidFill>
                  <a:srgbClr val="FFFFFF"/>
                </a:solidFill>
              </a:rPr>
              <a:t>      contain #11, #35, #77</a:t>
            </a:r>
          </a:p>
          <a:p>
            <a:r>
              <a:rPr lang="en-US" altLang="ja-JP" sz="1100" b="1" dirty="0" smtClean="0">
                <a:solidFill>
                  <a:srgbClr val="FFFFFF"/>
                </a:solidFill>
              </a:rPr>
              <a:t>- pigment from 2,2’,5,5’-tetrachlorobenzidine </a:t>
            </a:r>
          </a:p>
          <a:p>
            <a:r>
              <a:rPr lang="en-US" altLang="ja-JP" sz="1100" b="1" dirty="0" smtClean="0">
                <a:solidFill>
                  <a:srgbClr val="FFFFFF"/>
                </a:solidFill>
              </a:rPr>
              <a:t>     contain #52, #101, #153</a:t>
            </a:r>
          </a:p>
          <a:p>
            <a:r>
              <a:rPr lang="en-US" altLang="ja-JP" sz="1100" b="1" dirty="0" smtClean="0">
                <a:solidFill>
                  <a:srgbClr val="FFFFFF"/>
                </a:solidFill>
              </a:rPr>
              <a:t>- </a:t>
            </a:r>
            <a:r>
              <a:rPr lang="en-US" altLang="ja-JP" sz="1100" b="1" dirty="0" err="1" smtClean="0">
                <a:solidFill>
                  <a:srgbClr val="FFFFFF"/>
                </a:solidFill>
              </a:rPr>
              <a:t>phthalocyanine</a:t>
            </a:r>
            <a:r>
              <a:rPr lang="en-US" altLang="ja-JP" sz="1100" b="1" dirty="0" smtClean="0">
                <a:solidFill>
                  <a:srgbClr val="FFFFFF"/>
                </a:solidFill>
              </a:rPr>
              <a:t>-type pigment</a:t>
            </a:r>
          </a:p>
          <a:p>
            <a:r>
              <a:rPr lang="en-US" altLang="ja-JP" sz="1100" b="1" dirty="0" smtClean="0">
                <a:solidFill>
                  <a:srgbClr val="FFFFFF"/>
                </a:solidFill>
              </a:rPr>
              <a:t>     #209</a:t>
            </a:r>
          </a:p>
          <a:p>
            <a:r>
              <a:rPr lang="ja-JP" altLang="ja-JP" sz="1100" b="1" dirty="0" smtClean="0">
                <a:solidFill>
                  <a:srgbClr val="FFFFFF"/>
                </a:solidFill>
              </a:rPr>
              <a:t>顔料製造の過程と密接な関連が推定された。</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1" dirty="0" smtClean="0">
                <a:solidFill>
                  <a:srgbClr val="FFFFFF"/>
                </a:solidFill>
              </a:rPr>
              <a:t>- </a:t>
            </a:r>
            <a:r>
              <a:rPr lang="ja-JP" altLang="en-US" sz="1100" b="1" dirty="0" smtClean="0">
                <a:solidFill>
                  <a:srgbClr val="FFFFFF"/>
                </a:solidFill>
              </a:rPr>
              <a:t>顔料中の</a:t>
            </a:r>
            <a:r>
              <a:rPr lang="en-US" altLang="ja-JP" sz="1100" b="1" dirty="0" smtClean="0">
                <a:solidFill>
                  <a:srgbClr val="FFFFFF"/>
                </a:solidFill>
              </a:rPr>
              <a:t>PCB</a:t>
            </a:r>
            <a:r>
              <a:rPr lang="ja-JP" altLang="en-US" sz="1100" b="1" dirty="0" smtClean="0">
                <a:solidFill>
                  <a:srgbClr val="FFFFFF"/>
                </a:solidFill>
              </a:rPr>
              <a:t>は、精製過程で残ったものと推測され、これら、副反応で生成する異性体は、排水や、廃棄物として、環境への負荷が起こる例も報告されており、負荷低減への対策も必要である。</a:t>
            </a:r>
          </a:p>
          <a:p>
            <a:pPr eaLnBrk="1" hangingPunct="1"/>
            <a:endParaRPr lang="ja-JP" altLang="en-US" sz="1100" dirty="0">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0ED847C-58A4-4AE8-B41B-73E1F1C1A72C}" type="slidenum">
              <a:rPr lang="en-US" altLang="ja-JP" smtClean="0">
                <a:solidFill>
                  <a:srgbClr val="000000"/>
                </a:solidFill>
              </a:rPr>
              <a:pPr/>
              <a:t>27</a:t>
            </a:fld>
            <a:endParaRPr lang="en-US" altLang="ja-JP" smtClean="0">
              <a:solidFill>
                <a:srgbClr val="000000"/>
              </a:solidFill>
            </a:endParaRPr>
          </a:p>
        </p:txBody>
      </p:sp>
      <p:sp>
        <p:nvSpPr>
          <p:cNvPr id="121859" name="Rectangle 2"/>
          <p:cNvSpPr>
            <a:spLocks noGrp="1" noRot="1" noChangeAspect="1" noChangeArrowheads="1" noTextEdit="1"/>
          </p:cNvSpPr>
          <p:nvPr>
            <p:ph type="sldImg"/>
          </p:nvPr>
        </p:nvSpPr>
        <p:spPr>
          <a:xfrm>
            <a:off x="1143000" y="685800"/>
            <a:ext cx="4572000" cy="3429000"/>
          </a:xfrm>
          <a:ln/>
        </p:spPr>
      </p:sp>
      <p:sp>
        <p:nvSpPr>
          <p:cNvPr id="121860" name="Rectangle 3"/>
          <p:cNvSpPr>
            <a:spLocks noGrp="1" noChangeArrowheads="1"/>
          </p:cNvSpPr>
          <p:nvPr>
            <p:ph type="body" idx="1"/>
          </p:nvPr>
        </p:nvSpPr>
        <p:spPr>
          <a:noFill/>
          <a:ln/>
        </p:spPr>
        <p:txBody>
          <a:bodyPr/>
          <a:lstStyle/>
          <a:p>
            <a:r>
              <a:rPr lang="en-US" altLang="ja-JP" sz="1100" b="1" dirty="0" smtClean="0">
                <a:solidFill>
                  <a:srgbClr val="FFFFFF"/>
                </a:solidFill>
              </a:rPr>
              <a:t>- </a:t>
            </a:r>
            <a:r>
              <a:rPr lang="ja-JP" altLang="ja-JP" sz="1100" b="1" dirty="0" smtClean="0">
                <a:solidFill>
                  <a:srgbClr val="FFFFFF"/>
                </a:solidFill>
              </a:rPr>
              <a:t>有機顔料中の副生</a:t>
            </a:r>
            <a:r>
              <a:rPr lang="en-US" altLang="ja-JP" sz="1100" b="1" dirty="0" smtClean="0">
                <a:solidFill>
                  <a:srgbClr val="FFFFFF"/>
                </a:solidFill>
              </a:rPr>
              <a:t>PCB</a:t>
            </a:r>
            <a:r>
              <a:rPr lang="ja-JP" altLang="ja-JP" sz="1100" b="1" dirty="0" smtClean="0">
                <a:solidFill>
                  <a:srgbClr val="FFFFFF"/>
                </a:solidFill>
              </a:rPr>
              <a:t>異性体を分析し</a:t>
            </a:r>
            <a:r>
              <a:rPr lang="en-US" altLang="ja-JP" sz="1100" b="1" dirty="0" smtClean="0">
                <a:solidFill>
                  <a:srgbClr val="FFFFFF"/>
                </a:solidFill>
              </a:rPr>
              <a:t>,</a:t>
            </a:r>
          </a:p>
          <a:p>
            <a:r>
              <a:rPr lang="en-US" altLang="ja-JP" sz="1100" b="1" dirty="0" smtClean="0">
                <a:solidFill>
                  <a:srgbClr val="FFFFFF"/>
                </a:solidFill>
              </a:rPr>
              <a:t>- pigment from 3,3’-dichlorobenzidine</a:t>
            </a:r>
          </a:p>
          <a:p>
            <a:r>
              <a:rPr lang="en-US" altLang="ja-JP" sz="1100" b="1" dirty="0" smtClean="0">
                <a:solidFill>
                  <a:srgbClr val="FFFFFF"/>
                </a:solidFill>
              </a:rPr>
              <a:t>      contain #11, #35, #77</a:t>
            </a:r>
          </a:p>
          <a:p>
            <a:r>
              <a:rPr lang="en-US" altLang="ja-JP" sz="1100" b="1" dirty="0" smtClean="0">
                <a:solidFill>
                  <a:srgbClr val="FFFFFF"/>
                </a:solidFill>
              </a:rPr>
              <a:t>- pigment from 2,2’,5,5’-tetrachlorobenzidine </a:t>
            </a:r>
          </a:p>
          <a:p>
            <a:r>
              <a:rPr lang="en-US" altLang="ja-JP" sz="1100" b="1" dirty="0" smtClean="0">
                <a:solidFill>
                  <a:srgbClr val="FFFFFF"/>
                </a:solidFill>
              </a:rPr>
              <a:t>     contain #52, #101, #153</a:t>
            </a:r>
          </a:p>
          <a:p>
            <a:r>
              <a:rPr lang="en-US" altLang="ja-JP" sz="1100" b="1" dirty="0" smtClean="0">
                <a:solidFill>
                  <a:srgbClr val="FFFFFF"/>
                </a:solidFill>
              </a:rPr>
              <a:t>- </a:t>
            </a:r>
            <a:r>
              <a:rPr lang="en-US" altLang="ja-JP" sz="1100" b="1" dirty="0" err="1" smtClean="0">
                <a:solidFill>
                  <a:srgbClr val="FFFFFF"/>
                </a:solidFill>
              </a:rPr>
              <a:t>phthalocyanine</a:t>
            </a:r>
            <a:r>
              <a:rPr lang="en-US" altLang="ja-JP" sz="1100" b="1" dirty="0" smtClean="0">
                <a:solidFill>
                  <a:srgbClr val="FFFFFF"/>
                </a:solidFill>
              </a:rPr>
              <a:t>-type pigment</a:t>
            </a:r>
          </a:p>
          <a:p>
            <a:r>
              <a:rPr lang="en-US" altLang="ja-JP" sz="1100" b="1" dirty="0" smtClean="0">
                <a:solidFill>
                  <a:srgbClr val="FFFFFF"/>
                </a:solidFill>
              </a:rPr>
              <a:t>     #209</a:t>
            </a:r>
          </a:p>
          <a:p>
            <a:r>
              <a:rPr lang="ja-JP" altLang="ja-JP" sz="1100" b="1" dirty="0" smtClean="0">
                <a:solidFill>
                  <a:srgbClr val="FFFFFF"/>
                </a:solidFill>
              </a:rPr>
              <a:t>顔料製造の過程と密接な関連が推定された。</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1" dirty="0" smtClean="0">
                <a:solidFill>
                  <a:srgbClr val="FFFFFF"/>
                </a:solidFill>
              </a:rPr>
              <a:t>- </a:t>
            </a:r>
            <a:r>
              <a:rPr lang="ja-JP" altLang="en-US" sz="1100" b="1" dirty="0" smtClean="0">
                <a:solidFill>
                  <a:srgbClr val="FFFFFF"/>
                </a:solidFill>
              </a:rPr>
              <a:t>顔料中の</a:t>
            </a:r>
            <a:r>
              <a:rPr lang="en-US" altLang="ja-JP" sz="1100" b="1" dirty="0" smtClean="0">
                <a:solidFill>
                  <a:srgbClr val="FFFFFF"/>
                </a:solidFill>
              </a:rPr>
              <a:t>PCB</a:t>
            </a:r>
            <a:r>
              <a:rPr lang="ja-JP" altLang="en-US" sz="1100" b="1" dirty="0" smtClean="0">
                <a:solidFill>
                  <a:srgbClr val="FFFFFF"/>
                </a:solidFill>
              </a:rPr>
              <a:t>は、精製過程で残ったものと推測され、これら、副反応で生成する異性体は、排水や、廃棄物として、環境への負荷が起こる例も報告されており、負荷低減への対策も必要である。</a:t>
            </a:r>
          </a:p>
          <a:p>
            <a:pPr eaLnBrk="1" hangingPunct="1"/>
            <a:endParaRPr lang="ja-JP" altLang="en-US" sz="1100" dirty="0">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BC51007-84FE-405D-A175-A0EBA37F1280}" type="slidenum">
              <a:rPr kumimoji="1" lang="ja-JP" altLang="en-US" smtClean="0"/>
              <a:pPr/>
              <a:t>28</a:t>
            </a:fld>
            <a:endParaRPr kumimoji="1" lang="ja-JP" altLang="en-US"/>
          </a:p>
        </p:txBody>
      </p:sp>
    </p:spTree>
    <p:extLst>
      <p:ext uri="{BB962C8B-B14F-4D97-AF65-F5344CB8AC3E}">
        <p14:creationId xmlns="" xmlns:p14="http://schemas.microsoft.com/office/powerpoint/2010/main" val="4081907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A report from the Japan Dyestuff and Industrial Chemicals Association (JDICA) revealed that some organic pigments contained a trace of polychlorinated biphenyl (PCB) unintentionally generated in their manufacturing process. In response to the report, the Ministry of Economy, Trade and Industry (METI) decided to immediately carry out an investigation into the actual situation and, as an urgent measure for the time being, instruct entrepreneurs to stop manufacture, import or shipment of organic pigments found to contain PCB over the international standard.</a:t>
            </a:r>
            <a:endParaRPr kumimoji="1" lang="ja-JP" altLang="en-US" dirty="0"/>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0ED847C-58A4-4AE8-B41B-73E1F1C1A72C}" type="slidenum">
              <a:rPr lang="en-US" altLang="ja-JP" smtClean="0">
                <a:solidFill>
                  <a:srgbClr val="000000"/>
                </a:solidFill>
              </a:rPr>
              <a:pPr/>
              <a:t>32</a:t>
            </a:fld>
            <a:endParaRPr lang="en-US" altLang="ja-JP" smtClean="0">
              <a:solidFill>
                <a:srgbClr val="000000"/>
              </a:solidFill>
            </a:endParaRPr>
          </a:p>
        </p:txBody>
      </p:sp>
      <p:sp>
        <p:nvSpPr>
          <p:cNvPr id="121859" name="Rectangle 2"/>
          <p:cNvSpPr>
            <a:spLocks noGrp="1" noRot="1" noChangeAspect="1" noChangeArrowheads="1" noTextEdit="1"/>
          </p:cNvSpPr>
          <p:nvPr>
            <p:ph type="sldImg"/>
          </p:nvPr>
        </p:nvSpPr>
        <p:spPr>
          <a:xfrm>
            <a:off x="1143000" y="685800"/>
            <a:ext cx="4572000" cy="3429000"/>
          </a:xfrm>
          <a:ln/>
        </p:spPr>
      </p:sp>
      <p:sp>
        <p:nvSpPr>
          <p:cNvPr id="121860" name="Rectangle 3"/>
          <p:cNvSpPr>
            <a:spLocks noGrp="1" noChangeArrowheads="1"/>
          </p:cNvSpPr>
          <p:nvPr>
            <p:ph type="body" idx="1"/>
          </p:nvPr>
        </p:nvSpPr>
        <p:spPr>
          <a:noFill/>
          <a:ln/>
        </p:spPr>
        <p:txBody>
          <a:bodyPr/>
          <a:lstStyle/>
          <a:p>
            <a:pPr eaLnBrk="1" hangingPunct="1"/>
            <a:endParaRPr lang="ja-JP" altLang="en-US" sz="1100" dirty="0">
              <a:ea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 1"/>
          <p:cNvSpPr>
            <a:spLocks noGrp="1" noRot="1" noChangeAspect="1" noTextEdit="1"/>
          </p:cNvSpPr>
          <p:nvPr>
            <p:ph type="sldImg"/>
          </p:nvPr>
        </p:nvSpPr>
        <p:spPr>
          <a:xfrm>
            <a:off x="1143000" y="685800"/>
            <a:ext cx="4572000" cy="3429000"/>
          </a:xfrm>
          <a:ln/>
        </p:spPr>
      </p:sp>
      <p:sp>
        <p:nvSpPr>
          <p:cNvPr id="18435" name="ノート プレースホルダ 2"/>
          <p:cNvSpPr>
            <a:spLocks noGrp="1"/>
          </p:cNvSpPr>
          <p:nvPr>
            <p:ph type="body" idx="1"/>
          </p:nvPr>
        </p:nvSpPr>
        <p:spPr>
          <a:noFill/>
          <a:ln/>
        </p:spPr>
        <p:txBody>
          <a:bodyPr/>
          <a:lstStyle/>
          <a:p>
            <a:endParaRPr lang="ja-JP" altLang="en-US" smtClean="0">
              <a:latin typeface="Arial" pitchFamily="34" charset="0"/>
            </a:endParaRPr>
          </a:p>
        </p:txBody>
      </p:sp>
      <p:sp>
        <p:nvSpPr>
          <p:cNvPr id="18436" name="スライド番号プレースホルダ 3"/>
          <p:cNvSpPr>
            <a:spLocks noGrp="1"/>
          </p:cNvSpPr>
          <p:nvPr>
            <p:ph type="sldNum" sz="quarter" idx="5"/>
          </p:nvPr>
        </p:nvSpPr>
        <p:spPr>
          <a:noFill/>
        </p:spPr>
        <p:txBody>
          <a:bodyPr/>
          <a:lstStyle/>
          <a:p>
            <a:fld id="{490223F0-CCF5-42DB-AD30-38806D95D412}" type="slidenum">
              <a:rPr lang="en-US" altLang="ja-JP">
                <a:solidFill>
                  <a:prstClr val="black"/>
                </a:solidFill>
              </a:rPr>
              <a:pPr/>
              <a:t>33</a:t>
            </a:fld>
            <a:endParaRPr lang="en-US" altLang="ja-JP">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a:xfrm>
            <a:off x="1143000" y="685800"/>
            <a:ext cx="4572000" cy="3429000"/>
          </a:xfrm>
          <a:ln/>
        </p:spPr>
      </p:sp>
      <p:sp>
        <p:nvSpPr>
          <p:cNvPr id="19459" name="ノート プレースホルダ 2"/>
          <p:cNvSpPr>
            <a:spLocks noGrp="1"/>
          </p:cNvSpPr>
          <p:nvPr>
            <p:ph type="body" idx="1"/>
          </p:nvPr>
        </p:nvSpPr>
        <p:spPr>
          <a:noFill/>
          <a:ln/>
        </p:spPr>
        <p:txBody>
          <a:bodyPr/>
          <a:lstStyle/>
          <a:p>
            <a:r>
              <a:rPr lang="ja-JP" altLang="ja-JP" sz="1200" b="1" kern="100" dirty="0" smtClean="0">
                <a:latin typeface="Century"/>
                <a:ea typeface="ＭＳ 明朝"/>
                <a:cs typeface="Times New Roman"/>
              </a:rPr>
              <a:t>化成品工業協会からの報告により、一部の有機顔料が、製造工程において非意図的に生成した微量のポリ塩化ビフェニル（ＰＣＢ）を含有することが判明したため、経済産業省は、直ちに実態調査を行うとともに、当面の緊急的な対応として、国際的な基準を超えることが判明した有機顔料について、その 製造、輸入及び出荷を停止するよう事業者に対して指導した。顔料とは、着色に用いる粉末で。水や油に不溶なものの総称で、有機顔料は有機化合物を成分とする顔料である。市販のアゾ顔料（アゾ系）、多環顔料（フタロシアニン系）中のポリ塩化ビフェニル（</a:t>
            </a:r>
            <a:r>
              <a:rPr lang="en-US" altLang="ja-JP" sz="1200" b="1" kern="100" dirty="0" smtClean="0">
                <a:latin typeface="Century"/>
                <a:ea typeface="ＭＳ 明朝"/>
                <a:cs typeface="Times New Roman"/>
              </a:rPr>
              <a:t>PCBs</a:t>
            </a:r>
            <a:r>
              <a:rPr lang="ja-JP" altLang="ja-JP" sz="1200" b="1" kern="100" dirty="0" smtClean="0">
                <a:latin typeface="Century"/>
                <a:ea typeface="ＭＳ 明朝"/>
                <a:cs typeface="Times New Roman"/>
              </a:rPr>
              <a:t>）を測定した</a:t>
            </a:r>
            <a:r>
              <a:rPr lang="en-US" altLang="ja-JP" sz="1200" b="1" kern="100" baseline="30000" dirty="0" smtClean="0">
                <a:latin typeface="Century"/>
                <a:ea typeface="ＭＳ 明朝"/>
                <a:cs typeface="Times New Roman"/>
              </a:rPr>
              <a:t>2)</a:t>
            </a:r>
            <a:r>
              <a:rPr lang="ja-JP" altLang="ja-JP" sz="1200" b="1" kern="100" dirty="0" err="1" smtClean="0">
                <a:latin typeface="Century"/>
                <a:ea typeface="ＭＳ 明朝"/>
                <a:cs typeface="Times New Roman"/>
              </a:rPr>
              <a:t>。</a:t>
            </a:r>
            <a:r>
              <a:rPr lang="ja-JP" altLang="ja-JP" sz="1200" b="1" kern="100" dirty="0" smtClean="0">
                <a:latin typeface="Century"/>
                <a:ea typeface="ＭＳ 明朝"/>
                <a:cs typeface="Times New Roman"/>
              </a:rPr>
              <a:t>その異性体組成の特徴について報告する。また、これらの顔料をベースに製造された製品についても検討した</a:t>
            </a:r>
            <a:r>
              <a:rPr lang="en-US" altLang="ja-JP" sz="1200" b="1" kern="100" baseline="30000" dirty="0" smtClean="0">
                <a:latin typeface="Century"/>
                <a:ea typeface="ＭＳ 明朝"/>
                <a:cs typeface="Times New Roman"/>
              </a:rPr>
              <a:t>3)</a:t>
            </a:r>
            <a:r>
              <a:rPr lang="ja-JP" altLang="ja-JP" sz="1200" b="1" kern="100" dirty="0" err="1" smtClean="0">
                <a:latin typeface="Century"/>
                <a:ea typeface="ＭＳ 明朝"/>
                <a:cs typeface="Times New Roman"/>
              </a:rPr>
              <a:t>。</a:t>
            </a:r>
            <a:endParaRPr lang="ja-JP" altLang="en-US" dirty="0" smtClean="0">
              <a:latin typeface="Arial" pitchFamily="34" charset="0"/>
            </a:endParaRPr>
          </a:p>
        </p:txBody>
      </p:sp>
      <p:sp>
        <p:nvSpPr>
          <p:cNvPr id="19460" name="スライド番号プレースホルダ 3"/>
          <p:cNvSpPr>
            <a:spLocks noGrp="1"/>
          </p:cNvSpPr>
          <p:nvPr>
            <p:ph type="sldNum" sz="quarter" idx="5"/>
          </p:nvPr>
        </p:nvSpPr>
        <p:spPr>
          <a:noFill/>
        </p:spPr>
        <p:txBody>
          <a:bodyPr/>
          <a:lstStyle/>
          <a:p>
            <a:fld id="{50688159-B0E2-49C2-9A1E-2EFA7076DDCC}" type="slidenum">
              <a:rPr lang="en-US" altLang="ja-JP">
                <a:solidFill>
                  <a:prstClr val="black"/>
                </a:solidFill>
              </a:rPr>
              <a:pPr/>
              <a:t>34</a:t>
            </a:fld>
            <a:endParaRPr lang="en-US" altLang="ja-JP">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a:xfrm>
            <a:off x="1143000" y="685800"/>
            <a:ext cx="4572000" cy="3429000"/>
          </a:xfrm>
          <a:ln/>
        </p:spPr>
      </p:sp>
      <p:sp>
        <p:nvSpPr>
          <p:cNvPr id="19459" name="ノート プレースホルダ 2"/>
          <p:cNvSpPr>
            <a:spLocks noGrp="1"/>
          </p:cNvSpPr>
          <p:nvPr>
            <p:ph type="body" idx="1"/>
          </p:nvPr>
        </p:nvSpPr>
        <p:spPr>
          <a:noFill/>
          <a:ln/>
        </p:spPr>
        <p:txBody>
          <a:bodyPr/>
          <a:lstStyle/>
          <a:p>
            <a:r>
              <a:rPr lang="ja-JP" altLang="ja-JP" sz="1200" b="1" kern="100" dirty="0" smtClean="0">
                <a:latin typeface="Century"/>
                <a:ea typeface="ＭＳ 明朝"/>
                <a:cs typeface="Times New Roman"/>
              </a:rPr>
              <a:t>化成品工業協会からの報告により、一部の有機顔料が、製造工程において非意図的に生成した微量のポリ塩化ビフェニル（ＰＣＢ）を含有することが判明したため、経済産業省は、直ちに実態調査を行うとともに、当面の緊急的な対応として、国際的な基準を超えることが判明した有機顔料について、その 製造、輸入及び出荷を停止するよう事業者に対して指導した。顔料とは、着色に用いる粉末で。水や油に不溶なものの総称で、有機顔料は有機化合物を成分とする顔料である。市販のアゾ顔料（アゾ系）、多環顔料（フタロシアニン系）中のポリ塩化ビフェニル（</a:t>
            </a:r>
            <a:r>
              <a:rPr lang="en-US" altLang="ja-JP" sz="1200" b="1" kern="100" dirty="0" smtClean="0">
                <a:latin typeface="Century"/>
                <a:ea typeface="ＭＳ 明朝"/>
                <a:cs typeface="Times New Roman"/>
              </a:rPr>
              <a:t>PCBs</a:t>
            </a:r>
            <a:r>
              <a:rPr lang="ja-JP" altLang="ja-JP" sz="1200" b="1" kern="100" dirty="0" smtClean="0">
                <a:latin typeface="Century"/>
                <a:ea typeface="ＭＳ 明朝"/>
                <a:cs typeface="Times New Roman"/>
              </a:rPr>
              <a:t>）を測定した</a:t>
            </a:r>
            <a:r>
              <a:rPr lang="en-US" altLang="ja-JP" sz="1200" b="1" kern="100" baseline="30000" dirty="0" smtClean="0">
                <a:latin typeface="Century"/>
                <a:ea typeface="ＭＳ 明朝"/>
                <a:cs typeface="Times New Roman"/>
              </a:rPr>
              <a:t>2)</a:t>
            </a:r>
            <a:r>
              <a:rPr lang="ja-JP" altLang="ja-JP" sz="1200" b="1" kern="100" dirty="0" err="1" smtClean="0">
                <a:latin typeface="Century"/>
                <a:ea typeface="ＭＳ 明朝"/>
                <a:cs typeface="Times New Roman"/>
              </a:rPr>
              <a:t>。</a:t>
            </a:r>
            <a:r>
              <a:rPr lang="ja-JP" altLang="ja-JP" sz="1200" b="1" kern="100" dirty="0" smtClean="0">
                <a:latin typeface="Century"/>
                <a:ea typeface="ＭＳ 明朝"/>
                <a:cs typeface="Times New Roman"/>
              </a:rPr>
              <a:t>その異性体組成の特徴について報告する。また、これらの顔料をベースに製造された製品についても検討した</a:t>
            </a:r>
            <a:r>
              <a:rPr lang="en-US" altLang="ja-JP" sz="1200" b="1" kern="100" baseline="30000" dirty="0" smtClean="0">
                <a:latin typeface="Century"/>
                <a:ea typeface="ＭＳ 明朝"/>
                <a:cs typeface="Times New Roman"/>
              </a:rPr>
              <a:t>3)</a:t>
            </a:r>
            <a:r>
              <a:rPr lang="ja-JP" altLang="ja-JP" sz="1200" b="1" kern="100" dirty="0" err="1" smtClean="0">
                <a:latin typeface="Century"/>
                <a:ea typeface="ＭＳ 明朝"/>
                <a:cs typeface="Times New Roman"/>
              </a:rPr>
              <a:t>。</a:t>
            </a:r>
            <a:endParaRPr lang="ja-JP" altLang="en-US" dirty="0" smtClean="0">
              <a:latin typeface="Arial" pitchFamily="34" charset="0"/>
            </a:endParaRPr>
          </a:p>
        </p:txBody>
      </p:sp>
      <p:sp>
        <p:nvSpPr>
          <p:cNvPr id="19460" name="スライド番号プレースホルダ 3"/>
          <p:cNvSpPr>
            <a:spLocks noGrp="1"/>
          </p:cNvSpPr>
          <p:nvPr>
            <p:ph type="sldNum" sz="quarter" idx="5"/>
          </p:nvPr>
        </p:nvSpPr>
        <p:spPr>
          <a:noFill/>
        </p:spPr>
        <p:txBody>
          <a:bodyPr/>
          <a:lstStyle/>
          <a:p>
            <a:fld id="{50688159-B0E2-49C2-9A1E-2EFA7076DDCC}" type="slidenum">
              <a:rPr lang="en-US" altLang="ja-JP">
                <a:solidFill>
                  <a:prstClr val="black"/>
                </a:solidFill>
              </a:rPr>
              <a:pPr/>
              <a:t>35</a:t>
            </a:fld>
            <a:endParaRPr lang="en-US" altLang="ja-JP">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a:xfrm>
            <a:off x="1143000" y="685800"/>
            <a:ext cx="4572000" cy="3429000"/>
          </a:xfrm>
          <a:ln/>
        </p:spPr>
      </p:sp>
      <p:sp>
        <p:nvSpPr>
          <p:cNvPr id="19459" name="ノート プレースホルダ 2"/>
          <p:cNvSpPr>
            <a:spLocks noGrp="1"/>
          </p:cNvSpPr>
          <p:nvPr>
            <p:ph type="body" idx="1"/>
          </p:nvPr>
        </p:nvSpPr>
        <p:spPr>
          <a:noFill/>
          <a:ln/>
        </p:spPr>
        <p:txBody>
          <a:bodyPr/>
          <a:lstStyle/>
          <a:p>
            <a:endParaRPr lang="ja-JP" altLang="en-US" smtClean="0">
              <a:latin typeface="Arial" pitchFamily="34" charset="0"/>
            </a:endParaRPr>
          </a:p>
        </p:txBody>
      </p:sp>
      <p:sp>
        <p:nvSpPr>
          <p:cNvPr id="19460" name="スライド番号プレースホルダ 3"/>
          <p:cNvSpPr>
            <a:spLocks noGrp="1"/>
          </p:cNvSpPr>
          <p:nvPr>
            <p:ph type="sldNum" sz="quarter" idx="5"/>
          </p:nvPr>
        </p:nvSpPr>
        <p:spPr>
          <a:noFill/>
        </p:spPr>
        <p:txBody>
          <a:bodyPr/>
          <a:lstStyle/>
          <a:p>
            <a:fld id="{50688159-B0E2-49C2-9A1E-2EFA7076DDCC}" type="slidenum">
              <a:rPr lang="en-US" altLang="ja-JP">
                <a:solidFill>
                  <a:prstClr val="black"/>
                </a:solidFill>
              </a:rPr>
              <a:pPr/>
              <a:t>36</a:t>
            </a:fld>
            <a:endParaRPr lang="en-US" altLang="ja-JP">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43000" y="685800"/>
            <a:ext cx="4572000" cy="34290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5B77BC-4F64-4900-955D-544C55BD64BC}" type="slidenum">
              <a:rPr lang="ja-JP" altLang="en-US" smtClean="0">
                <a:solidFill>
                  <a:prstClr val="black"/>
                </a:solidFill>
              </a:rPr>
              <a:pPr/>
              <a:t>37</a:t>
            </a:fld>
            <a:endParaRPr lang="ja-JP" alt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43000" y="685800"/>
            <a:ext cx="4572000" cy="34290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5B77BC-4F64-4900-955D-544C55BD64BC}" type="slidenum">
              <a:rPr lang="ja-JP" altLang="en-US" smtClean="0">
                <a:solidFill>
                  <a:prstClr val="black"/>
                </a:solidFill>
              </a:rPr>
              <a:pPr/>
              <a:t>38</a:t>
            </a:fld>
            <a:endParaRPr lang="ja-JP" alt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a:xfrm>
            <a:off x="1143000" y="685800"/>
            <a:ext cx="4572000" cy="3429000"/>
          </a:xfrm>
          <a:ln/>
        </p:spPr>
      </p:sp>
      <p:sp>
        <p:nvSpPr>
          <p:cNvPr id="19459" name="ノート プレースホルダ 2"/>
          <p:cNvSpPr>
            <a:spLocks noGrp="1"/>
          </p:cNvSpPr>
          <p:nvPr>
            <p:ph type="body" idx="1"/>
          </p:nvPr>
        </p:nvSpPr>
        <p:spPr>
          <a:noFill/>
          <a:ln/>
        </p:spPr>
        <p:txBody>
          <a:bodyPr/>
          <a:lstStyle/>
          <a:p>
            <a:endParaRPr lang="ja-JP" altLang="en-US" smtClean="0">
              <a:latin typeface="Arial" pitchFamily="34" charset="0"/>
            </a:endParaRPr>
          </a:p>
        </p:txBody>
      </p:sp>
      <p:sp>
        <p:nvSpPr>
          <p:cNvPr id="19460" name="スライド番号プレースホルダ 3"/>
          <p:cNvSpPr>
            <a:spLocks noGrp="1"/>
          </p:cNvSpPr>
          <p:nvPr>
            <p:ph type="sldNum" sz="quarter" idx="5"/>
          </p:nvPr>
        </p:nvSpPr>
        <p:spPr>
          <a:noFill/>
        </p:spPr>
        <p:txBody>
          <a:bodyPr/>
          <a:lstStyle/>
          <a:p>
            <a:fld id="{50688159-B0E2-49C2-9A1E-2EFA7076DDCC}" type="slidenum">
              <a:rPr lang="en-US" altLang="ja-JP">
                <a:solidFill>
                  <a:prstClr val="black"/>
                </a:solidFill>
              </a:rPr>
              <a:pPr/>
              <a:t>39</a:t>
            </a:fld>
            <a:endParaRPr lang="en-US" altLang="ja-JP">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a:xfrm>
            <a:off x="1143000" y="685800"/>
            <a:ext cx="4572000" cy="3429000"/>
          </a:xfrm>
          <a:ln/>
        </p:spPr>
      </p:sp>
      <p:sp>
        <p:nvSpPr>
          <p:cNvPr id="19459" name="ノート プレースホルダ 2"/>
          <p:cNvSpPr>
            <a:spLocks noGrp="1"/>
          </p:cNvSpPr>
          <p:nvPr>
            <p:ph type="body" idx="1"/>
          </p:nvPr>
        </p:nvSpPr>
        <p:spPr>
          <a:noFill/>
          <a:ln/>
        </p:spPr>
        <p:txBody>
          <a:bodyPr/>
          <a:lstStyle/>
          <a:p>
            <a:endParaRPr lang="ja-JP" altLang="en-US" smtClean="0">
              <a:latin typeface="Arial" pitchFamily="34" charset="0"/>
            </a:endParaRPr>
          </a:p>
        </p:txBody>
      </p:sp>
      <p:sp>
        <p:nvSpPr>
          <p:cNvPr id="19460" name="スライド番号プレースホルダ 3"/>
          <p:cNvSpPr>
            <a:spLocks noGrp="1"/>
          </p:cNvSpPr>
          <p:nvPr>
            <p:ph type="sldNum" sz="quarter" idx="5"/>
          </p:nvPr>
        </p:nvSpPr>
        <p:spPr>
          <a:noFill/>
        </p:spPr>
        <p:txBody>
          <a:bodyPr/>
          <a:lstStyle/>
          <a:p>
            <a:fld id="{50688159-B0E2-49C2-9A1E-2EFA7076DDCC}" type="slidenum">
              <a:rPr lang="en-US" altLang="ja-JP">
                <a:solidFill>
                  <a:prstClr val="black"/>
                </a:solidFill>
              </a:rPr>
              <a:pPr/>
              <a:t>40</a:t>
            </a:fld>
            <a:endParaRPr lang="en-US" altLang="ja-JP">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a:xfrm>
            <a:off x="1143000" y="685800"/>
            <a:ext cx="4572000" cy="3429000"/>
          </a:xfrm>
          <a:ln/>
        </p:spPr>
      </p:sp>
      <p:sp>
        <p:nvSpPr>
          <p:cNvPr id="19459" name="ノート プレースホルダ 2"/>
          <p:cNvSpPr>
            <a:spLocks noGrp="1"/>
          </p:cNvSpPr>
          <p:nvPr>
            <p:ph type="body" idx="1"/>
          </p:nvPr>
        </p:nvSpPr>
        <p:spPr>
          <a:noFill/>
          <a:ln/>
        </p:spPr>
        <p:txBody>
          <a:bodyPr/>
          <a:lstStyle/>
          <a:p>
            <a:endParaRPr lang="ja-JP" altLang="en-US" smtClean="0">
              <a:latin typeface="Arial" pitchFamily="34" charset="0"/>
            </a:endParaRPr>
          </a:p>
        </p:txBody>
      </p:sp>
      <p:sp>
        <p:nvSpPr>
          <p:cNvPr id="19460" name="スライド番号プレースホルダ 3"/>
          <p:cNvSpPr>
            <a:spLocks noGrp="1"/>
          </p:cNvSpPr>
          <p:nvPr>
            <p:ph type="sldNum" sz="quarter" idx="5"/>
          </p:nvPr>
        </p:nvSpPr>
        <p:spPr>
          <a:noFill/>
        </p:spPr>
        <p:txBody>
          <a:bodyPr/>
          <a:lstStyle/>
          <a:p>
            <a:fld id="{50688159-B0E2-49C2-9A1E-2EFA7076DDCC}" type="slidenum">
              <a:rPr lang="en-US" altLang="ja-JP">
                <a:solidFill>
                  <a:prstClr val="black"/>
                </a:solidFill>
              </a:rPr>
              <a:pPr/>
              <a:t>41</a:t>
            </a:fld>
            <a:endParaRPr lang="en-US" altLang="ja-JP">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0ED847C-58A4-4AE8-B41B-73E1F1C1A72C}" type="slidenum">
              <a:rPr lang="en-US" altLang="ja-JP" smtClean="0">
                <a:solidFill>
                  <a:srgbClr val="000000"/>
                </a:solidFill>
              </a:rPr>
              <a:pPr/>
              <a:t>7</a:t>
            </a:fld>
            <a:endParaRPr lang="en-US" altLang="ja-JP" smtClean="0">
              <a:solidFill>
                <a:srgbClr val="000000"/>
              </a:solidFill>
            </a:endParaRPr>
          </a:p>
        </p:txBody>
      </p:sp>
      <p:sp>
        <p:nvSpPr>
          <p:cNvPr id="121859" name="Rectangle 2"/>
          <p:cNvSpPr>
            <a:spLocks noGrp="1" noRot="1" noChangeAspect="1" noChangeArrowheads="1" noTextEdit="1"/>
          </p:cNvSpPr>
          <p:nvPr>
            <p:ph type="sldImg"/>
          </p:nvPr>
        </p:nvSpPr>
        <p:spPr>
          <a:xfrm>
            <a:off x="1143000" y="685800"/>
            <a:ext cx="4572000" cy="3429000"/>
          </a:xfrm>
          <a:ln/>
        </p:spPr>
      </p:sp>
      <p:sp>
        <p:nvSpPr>
          <p:cNvPr id="121860" name="Rectangle 3"/>
          <p:cNvSpPr>
            <a:spLocks noGrp="1" noChangeArrowheads="1"/>
          </p:cNvSpPr>
          <p:nvPr>
            <p:ph type="body" idx="1"/>
          </p:nvPr>
        </p:nvSpPr>
        <p:spPr>
          <a:noFill/>
          <a:ln/>
        </p:spPr>
        <p:txBody>
          <a:bodyPr/>
          <a:lstStyle/>
          <a:p>
            <a:r>
              <a:rPr lang="en-US" altLang="ja-JP" sz="1100" b="1" dirty="0" smtClean="0">
                <a:solidFill>
                  <a:srgbClr val="FFFFFF"/>
                </a:solidFill>
              </a:rPr>
              <a:t>- </a:t>
            </a:r>
            <a:r>
              <a:rPr lang="ja-JP" altLang="ja-JP" sz="1100" b="1" dirty="0" smtClean="0">
                <a:solidFill>
                  <a:srgbClr val="FFFFFF"/>
                </a:solidFill>
              </a:rPr>
              <a:t>有機顔料中の副生</a:t>
            </a:r>
            <a:r>
              <a:rPr lang="en-US" altLang="ja-JP" sz="1100" b="1" dirty="0" smtClean="0">
                <a:solidFill>
                  <a:srgbClr val="FFFFFF"/>
                </a:solidFill>
              </a:rPr>
              <a:t>PCB</a:t>
            </a:r>
            <a:r>
              <a:rPr lang="ja-JP" altLang="ja-JP" sz="1100" b="1" dirty="0" smtClean="0">
                <a:solidFill>
                  <a:srgbClr val="FFFFFF"/>
                </a:solidFill>
              </a:rPr>
              <a:t>異性体を分析し</a:t>
            </a:r>
            <a:r>
              <a:rPr lang="en-US" altLang="ja-JP" sz="1100" b="1" dirty="0" smtClean="0">
                <a:solidFill>
                  <a:srgbClr val="FFFFFF"/>
                </a:solidFill>
              </a:rPr>
              <a:t>,</a:t>
            </a:r>
          </a:p>
          <a:p>
            <a:r>
              <a:rPr lang="en-US" altLang="ja-JP" sz="1100" b="1" dirty="0" smtClean="0">
                <a:solidFill>
                  <a:srgbClr val="FFFFFF"/>
                </a:solidFill>
              </a:rPr>
              <a:t>- pigment from 3,3’-dichlorobenzidine</a:t>
            </a:r>
          </a:p>
          <a:p>
            <a:r>
              <a:rPr lang="en-US" altLang="ja-JP" sz="1100" b="1" dirty="0" smtClean="0">
                <a:solidFill>
                  <a:srgbClr val="FFFFFF"/>
                </a:solidFill>
              </a:rPr>
              <a:t>      contain #11, #35, #77</a:t>
            </a:r>
          </a:p>
          <a:p>
            <a:r>
              <a:rPr lang="en-US" altLang="ja-JP" sz="1100" b="1" dirty="0" smtClean="0">
                <a:solidFill>
                  <a:srgbClr val="FFFFFF"/>
                </a:solidFill>
              </a:rPr>
              <a:t>- pigment from 2,2’,5,5’-tetrachlorobenzidine </a:t>
            </a:r>
          </a:p>
          <a:p>
            <a:r>
              <a:rPr lang="en-US" altLang="ja-JP" sz="1100" b="1" dirty="0" smtClean="0">
                <a:solidFill>
                  <a:srgbClr val="FFFFFF"/>
                </a:solidFill>
              </a:rPr>
              <a:t>     contain #52, #101, #153</a:t>
            </a:r>
          </a:p>
          <a:p>
            <a:r>
              <a:rPr lang="en-US" altLang="ja-JP" sz="1100" b="1" dirty="0" smtClean="0">
                <a:solidFill>
                  <a:srgbClr val="FFFFFF"/>
                </a:solidFill>
              </a:rPr>
              <a:t>- </a:t>
            </a:r>
            <a:r>
              <a:rPr lang="en-US" altLang="ja-JP" sz="1100" b="1" dirty="0" err="1" smtClean="0">
                <a:solidFill>
                  <a:srgbClr val="FFFFFF"/>
                </a:solidFill>
              </a:rPr>
              <a:t>phthalocyanine</a:t>
            </a:r>
            <a:r>
              <a:rPr lang="en-US" altLang="ja-JP" sz="1100" b="1" dirty="0" smtClean="0">
                <a:solidFill>
                  <a:srgbClr val="FFFFFF"/>
                </a:solidFill>
              </a:rPr>
              <a:t>-type pigment</a:t>
            </a:r>
          </a:p>
          <a:p>
            <a:r>
              <a:rPr lang="en-US" altLang="ja-JP" sz="1100" b="1" dirty="0" smtClean="0">
                <a:solidFill>
                  <a:srgbClr val="FFFFFF"/>
                </a:solidFill>
              </a:rPr>
              <a:t>     #209</a:t>
            </a:r>
          </a:p>
          <a:p>
            <a:r>
              <a:rPr lang="ja-JP" altLang="ja-JP" sz="1100" b="1" dirty="0" smtClean="0">
                <a:solidFill>
                  <a:srgbClr val="FFFFFF"/>
                </a:solidFill>
              </a:rPr>
              <a:t>顔料製造の過程と密接な関連が推定された。</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1" dirty="0" smtClean="0">
                <a:solidFill>
                  <a:srgbClr val="FFFFFF"/>
                </a:solidFill>
              </a:rPr>
              <a:t>- </a:t>
            </a:r>
            <a:r>
              <a:rPr lang="ja-JP" altLang="en-US" sz="1100" b="1" dirty="0" smtClean="0">
                <a:solidFill>
                  <a:srgbClr val="FFFFFF"/>
                </a:solidFill>
              </a:rPr>
              <a:t>顔料中の</a:t>
            </a:r>
            <a:r>
              <a:rPr lang="en-US" altLang="ja-JP" sz="1100" b="1" dirty="0" smtClean="0">
                <a:solidFill>
                  <a:srgbClr val="FFFFFF"/>
                </a:solidFill>
              </a:rPr>
              <a:t>PCB</a:t>
            </a:r>
            <a:r>
              <a:rPr lang="ja-JP" altLang="en-US" sz="1100" b="1" dirty="0" smtClean="0">
                <a:solidFill>
                  <a:srgbClr val="FFFFFF"/>
                </a:solidFill>
              </a:rPr>
              <a:t>は、精製過程で残ったものと推測され、これら、副反応で生成する異性体は、排水や、廃棄物として、環境への負荷が起こる例も報告されており、負荷低減への対策も必要である。</a:t>
            </a:r>
          </a:p>
          <a:p>
            <a:pPr eaLnBrk="1" hangingPunct="1"/>
            <a:endParaRPr lang="ja-JP" altLang="en-US" sz="1100" dirty="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43000" y="685800"/>
            <a:ext cx="4572000" cy="34290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5B77BC-4F64-4900-955D-544C55BD64BC}" type="slidenum">
              <a:rPr lang="ja-JP" altLang="en-US" smtClean="0">
                <a:solidFill>
                  <a:prstClr val="black"/>
                </a:solidFill>
              </a:rPr>
              <a:pPr/>
              <a:t>9</a:t>
            </a:fld>
            <a:endParaRPr lang="ja-JP"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484B62F-3F34-4398-ADAF-A91AA3F9A4D8}" type="datetimeFigureOut">
              <a:rPr kumimoji="1" lang="ja-JP" altLang="en-US" smtClean="0"/>
              <a:pPr/>
              <a:t>2012/8/30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286C34-99E3-4146-AFEA-FC37B6C475CD}" type="slidenum">
              <a:rPr kumimoji="1" lang="ja-JP" altLang="en-US" smtClean="0"/>
              <a:pPr/>
              <a:t>&lt;#&gt;</a:t>
            </a:fld>
            <a:endParaRPr kumimoji="1" lang="ja-JP" altLang="en-US"/>
          </a:p>
        </p:txBody>
      </p:sp>
    </p:spTree>
    <p:extLst>
      <p:ext uri="{BB962C8B-B14F-4D97-AF65-F5344CB8AC3E}">
        <p14:creationId xmlns="" xmlns:p14="http://schemas.microsoft.com/office/powerpoint/2010/main" val="3507435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484B62F-3F34-4398-ADAF-A91AA3F9A4D8}" type="datetimeFigureOut">
              <a:rPr kumimoji="1" lang="ja-JP" altLang="en-US" smtClean="0"/>
              <a:pPr/>
              <a:t>2012/8/30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286C34-99E3-4146-AFEA-FC37B6C475CD}" type="slidenum">
              <a:rPr kumimoji="1" lang="ja-JP" altLang="en-US" smtClean="0"/>
              <a:pPr/>
              <a:t>&lt;#&gt;</a:t>
            </a:fld>
            <a:endParaRPr kumimoji="1" lang="ja-JP" altLang="en-US"/>
          </a:p>
        </p:txBody>
      </p:sp>
    </p:spTree>
    <p:extLst>
      <p:ext uri="{BB962C8B-B14F-4D97-AF65-F5344CB8AC3E}">
        <p14:creationId xmlns="" xmlns:p14="http://schemas.microsoft.com/office/powerpoint/2010/main" val="3251978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484B62F-3F34-4398-ADAF-A91AA3F9A4D8}" type="datetimeFigureOut">
              <a:rPr kumimoji="1" lang="ja-JP" altLang="en-US" smtClean="0"/>
              <a:pPr/>
              <a:t>2012/8/30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286C34-99E3-4146-AFEA-FC37B6C475CD}" type="slidenum">
              <a:rPr kumimoji="1" lang="ja-JP" altLang="en-US" smtClean="0"/>
              <a:pPr/>
              <a:t>&lt;#&gt;</a:t>
            </a:fld>
            <a:endParaRPr kumimoji="1" lang="ja-JP" altLang="en-US"/>
          </a:p>
        </p:txBody>
      </p:sp>
    </p:spTree>
    <p:extLst>
      <p:ext uri="{BB962C8B-B14F-4D97-AF65-F5344CB8AC3E}">
        <p14:creationId xmlns="" xmlns:p14="http://schemas.microsoft.com/office/powerpoint/2010/main" val="1609610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22"/>
          <p:cNvSpPr>
            <a:spLocks noChangeArrowheads="1"/>
          </p:cNvSpPr>
          <p:nvPr/>
        </p:nvSpPr>
        <p:spPr bwMode="gray">
          <a:xfrm>
            <a:off x="14654" y="3444875"/>
            <a:ext cx="9144000" cy="3429000"/>
          </a:xfrm>
          <a:prstGeom prst="rect">
            <a:avLst/>
          </a:prstGeom>
          <a:gradFill rotWithShape="1">
            <a:gsLst>
              <a:gs pos="0">
                <a:srgbClr val="003399"/>
              </a:gs>
              <a:gs pos="100000">
                <a:srgbClr val="003399">
                  <a:gamma/>
                  <a:shade val="46275"/>
                  <a:invGamma/>
                </a:srgbClr>
              </a:gs>
            </a:gsLst>
            <a:lin ang="54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grpSp>
        <p:nvGrpSpPr>
          <p:cNvPr id="2" name="Group 23"/>
          <p:cNvGrpSpPr>
            <a:grpSpLocks/>
          </p:cNvGrpSpPr>
          <p:nvPr/>
        </p:nvGrpSpPr>
        <p:grpSpPr bwMode="auto">
          <a:xfrm>
            <a:off x="379535" y="384182"/>
            <a:ext cx="731226" cy="792163"/>
            <a:chOff x="249" y="232"/>
            <a:chExt cx="295" cy="295"/>
          </a:xfrm>
        </p:grpSpPr>
        <p:sp>
          <p:nvSpPr>
            <p:cNvPr id="6" name="Rectangle 24"/>
            <p:cNvSpPr>
              <a:spLocks noChangeArrowheads="1"/>
            </p:cNvSpPr>
            <p:nvPr userDrawn="1"/>
          </p:nvSpPr>
          <p:spPr bwMode="gray">
            <a:xfrm>
              <a:off x="249" y="232"/>
              <a:ext cx="68" cy="68"/>
            </a:xfrm>
            <a:prstGeom prst="rect">
              <a:avLst/>
            </a:prstGeom>
            <a:gradFill rotWithShape="1">
              <a:gsLst>
                <a:gs pos="0">
                  <a:schemeClr val="bg1"/>
                </a:gs>
                <a:gs pos="100000">
                  <a:schemeClr val="accent1"/>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7" name="Rectangle 25"/>
            <p:cNvSpPr>
              <a:spLocks noChangeArrowheads="1"/>
            </p:cNvSpPr>
            <p:nvPr userDrawn="1"/>
          </p:nvSpPr>
          <p:spPr bwMode="gray">
            <a:xfrm>
              <a:off x="362" y="232"/>
              <a:ext cx="68" cy="68"/>
            </a:xfrm>
            <a:prstGeom prst="rect">
              <a:avLst/>
            </a:prstGeom>
            <a:gradFill rotWithShape="1">
              <a:gsLst>
                <a:gs pos="0">
                  <a:schemeClr val="accent1"/>
                </a:gs>
                <a:gs pos="100000">
                  <a:srgbClr val="0066FF"/>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8" name="Rectangle 26"/>
            <p:cNvSpPr>
              <a:spLocks noChangeArrowheads="1"/>
            </p:cNvSpPr>
            <p:nvPr userDrawn="1"/>
          </p:nvSpPr>
          <p:spPr bwMode="gray">
            <a:xfrm>
              <a:off x="362" y="345"/>
              <a:ext cx="68" cy="68"/>
            </a:xfrm>
            <a:prstGeom prst="rect">
              <a:avLst/>
            </a:prstGeom>
            <a:gradFill rotWithShape="1">
              <a:gsLst>
                <a:gs pos="0">
                  <a:srgbClr val="0066FF"/>
                </a:gs>
                <a:gs pos="100000">
                  <a:srgbClr val="0000CC"/>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9" name="Rectangle 27"/>
            <p:cNvSpPr>
              <a:spLocks noChangeArrowheads="1"/>
            </p:cNvSpPr>
            <p:nvPr userDrawn="1"/>
          </p:nvSpPr>
          <p:spPr bwMode="gray">
            <a:xfrm>
              <a:off x="249" y="345"/>
              <a:ext cx="68" cy="68"/>
            </a:xfrm>
            <a:prstGeom prst="rect">
              <a:avLst/>
            </a:prstGeom>
            <a:gradFill rotWithShape="1">
              <a:gsLst>
                <a:gs pos="0">
                  <a:schemeClr val="accent1"/>
                </a:gs>
                <a:gs pos="100000">
                  <a:srgbClr val="0066FF"/>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0" name="Rectangle 28"/>
            <p:cNvSpPr>
              <a:spLocks noChangeArrowheads="1"/>
            </p:cNvSpPr>
            <p:nvPr userDrawn="1"/>
          </p:nvSpPr>
          <p:spPr bwMode="gray">
            <a:xfrm>
              <a:off x="362" y="459"/>
              <a:ext cx="68" cy="68"/>
            </a:xfrm>
            <a:prstGeom prst="rect">
              <a:avLst/>
            </a:prstGeom>
            <a:gradFill rotWithShape="1">
              <a:gsLst>
                <a:gs pos="0">
                  <a:srgbClr val="0000D6"/>
                </a:gs>
                <a:gs pos="100000">
                  <a:srgbClr val="000099"/>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 name="Rectangle 29"/>
            <p:cNvSpPr>
              <a:spLocks noChangeArrowheads="1"/>
            </p:cNvSpPr>
            <p:nvPr userDrawn="1"/>
          </p:nvSpPr>
          <p:spPr bwMode="gray">
            <a:xfrm>
              <a:off x="249" y="459"/>
              <a:ext cx="68" cy="68"/>
            </a:xfrm>
            <a:prstGeom prst="rect">
              <a:avLst/>
            </a:prstGeom>
            <a:gradFill rotWithShape="1">
              <a:gsLst>
                <a:gs pos="0">
                  <a:srgbClr val="0066FF"/>
                </a:gs>
                <a:gs pos="100000">
                  <a:srgbClr val="0000CC"/>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2" name="Rectangle 30"/>
            <p:cNvSpPr>
              <a:spLocks noChangeArrowheads="1"/>
            </p:cNvSpPr>
            <p:nvPr userDrawn="1"/>
          </p:nvSpPr>
          <p:spPr bwMode="gray">
            <a:xfrm>
              <a:off x="476" y="232"/>
              <a:ext cx="68" cy="68"/>
            </a:xfrm>
            <a:prstGeom prst="rect">
              <a:avLst/>
            </a:prstGeom>
            <a:gradFill rotWithShape="1">
              <a:gsLst>
                <a:gs pos="0">
                  <a:srgbClr val="0066FF"/>
                </a:gs>
                <a:gs pos="100000">
                  <a:srgbClr val="0000CC"/>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3" name="Rectangle 31"/>
            <p:cNvSpPr>
              <a:spLocks noChangeArrowheads="1"/>
            </p:cNvSpPr>
            <p:nvPr userDrawn="1"/>
          </p:nvSpPr>
          <p:spPr bwMode="gray">
            <a:xfrm>
              <a:off x="476" y="345"/>
              <a:ext cx="68" cy="68"/>
            </a:xfrm>
            <a:prstGeom prst="rect">
              <a:avLst/>
            </a:prstGeom>
            <a:gradFill rotWithShape="1">
              <a:gsLst>
                <a:gs pos="0">
                  <a:srgbClr val="0000D6"/>
                </a:gs>
                <a:gs pos="100000">
                  <a:srgbClr val="000099"/>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4" name="Rectangle 32"/>
            <p:cNvSpPr>
              <a:spLocks noChangeArrowheads="1"/>
            </p:cNvSpPr>
            <p:nvPr userDrawn="1"/>
          </p:nvSpPr>
          <p:spPr bwMode="gray">
            <a:xfrm>
              <a:off x="476" y="459"/>
              <a:ext cx="68" cy="68"/>
            </a:xfrm>
            <a:prstGeom prst="rect">
              <a:avLst/>
            </a:prstGeom>
            <a:gradFill rotWithShape="1">
              <a:gsLst>
                <a:gs pos="0">
                  <a:srgbClr val="000099"/>
                </a:gs>
                <a:gs pos="100000">
                  <a:srgbClr val="000066"/>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grpSp>
      <p:sp>
        <p:nvSpPr>
          <p:cNvPr id="15" name="AutoShape 33"/>
          <p:cNvSpPr>
            <a:spLocks noChangeArrowheads="1"/>
          </p:cNvSpPr>
          <p:nvPr/>
        </p:nvSpPr>
        <p:spPr bwMode="gray">
          <a:xfrm rot="10800000" flipH="1">
            <a:off x="13190" y="3409950"/>
            <a:ext cx="364880" cy="395288"/>
          </a:xfrm>
          <a:prstGeom prst="rtTriangle">
            <a:avLst/>
          </a:prstGeom>
          <a:solidFill>
            <a:schemeClr val="bg1"/>
          </a:solidFill>
          <a:ln w="9525">
            <a:solidFill>
              <a:schemeClr val="bg1"/>
            </a:solid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3074" name="Rectangle 2"/>
          <p:cNvSpPr>
            <a:spLocks noGrp="1" noChangeArrowheads="1"/>
          </p:cNvSpPr>
          <p:nvPr>
            <p:ph type="ctrTitle"/>
          </p:nvPr>
        </p:nvSpPr>
        <p:spPr>
          <a:xfrm>
            <a:off x="685800" y="2565400"/>
            <a:ext cx="7772400" cy="863600"/>
          </a:xfrm>
        </p:spPr>
        <p:txBody>
          <a:bodyPr/>
          <a:lstStyle>
            <a:lvl1pPr algn="ctr">
              <a:defRPr sz="4400" b="1">
                <a:solidFill>
                  <a:schemeClr val="tx1"/>
                </a:solidFill>
              </a:defRPr>
            </a:lvl1pPr>
          </a:lstStyle>
          <a:p>
            <a:r>
              <a:rPr lang="ja-JP" altLang="en-US"/>
              <a:t>マスタ タイトルの書式設定</a:t>
            </a:r>
          </a:p>
        </p:txBody>
      </p:sp>
      <p:sp>
        <p:nvSpPr>
          <p:cNvPr id="3075" name="Rectangle 3"/>
          <p:cNvSpPr>
            <a:spLocks noGrp="1" noChangeArrowheads="1"/>
          </p:cNvSpPr>
          <p:nvPr>
            <p:ph type="subTitle" idx="1"/>
          </p:nvPr>
        </p:nvSpPr>
        <p:spPr bwMode="gray">
          <a:xfrm>
            <a:off x="1371600" y="3644900"/>
            <a:ext cx="6400800" cy="622300"/>
          </a:xfrm>
        </p:spPr>
        <p:txBody>
          <a:bodyPr/>
          <a:lstStyle>
            <a:lvl1pPr marL="0" indent="0" algn="ctr">
              <a:buFontTx/>
              <a:buNone/>
              <a:defRPr sz="2400">
                <a:solidFill>
                  <a:schemeClr val="bg1"/>
                </a:solidFill>
              </a:defRPr>
            </a:lvl1pPr>
          </a:lstStyle>
          <a:p>
            <a:r>
              <a:rPr lang="ja-JP" altLang="en-US"/>
              <a:t>マスタ サブタイトルの書式設定</a:t>
            </a:r>
          </a:p>
        </p:txBody>
      </p:sp>
      <p:sp>
        <p:nvSpPr>
          <p:cNvPr id="16" name="Rectangle 4"/>
          <p:cNvSpPr>
            <a:spLocks noGrp="1" noChangeArrowheads="1"/>
          </p:cNvSpPr>
          <p:nvPr>
            <p:ph type="dt" sz="half" idx="10"/>
          </p:nvPr>
        </p:nvSpPr>
        <p:spPr bwMode="gray">
          <a:xfrm>
            <a:off x="6487258" y="5589588"/>
            <a:ext cx="2133600" cy="215900"/>
          </a:xfrm>
        </p:spPr>
        <p:txBody>
          <a:bodyPr anchor="t"/>
          <a:lstStyle>
            <a:lvl1pPr algn="r">
              <a:defRPr>
                <a:solidFill>
                  <a:schemeClr val="bg1"/>
                </a:solidFill>
              </a:defRPr>
            </a:lvl1pPr>
          </a:lstStyle>
          <a:p>
            <a:pPr>
              <a:defRPr/>
            </a:pPr>
            <a:fld id="{BF83C57B-8DF8-4CCF-9DA6-35C853D315D4}" type="datetime1">
              <a:rPr lang="ja-JP" altLang="en-US">
                <a:solidFill>
                  <a:srgbClr val="FFFFFF"/>
                </a:solidFill>
              </a:rPr>
              <a:pPr>
                <a:defRPr/>
              </a:pPr>
              <a:t>2012/8/30</a:t>
            </a:fld>
            <a:endParaRPr lang="en-US" altLang="ja-JP">
              <a:solidFill>
                <a:srgbClr val="FFFFFF"/>
              </a:solidFill>
            </a:endParaRPr>
          </a:p>
        </p:txBody>
      </p:sp>
      <p:sp>
        <p:nvSpPr>
          <p:cNvPr id="17" name="Rectangle 5"/>
          <p:cNvSpPr>
            <a:spLocks noGrp="1" noChangeArrowheads="1"/>
          </p:cNvSpPr>
          <p:nvPr>
            <p:ph type="ftr" sz="quarter" idx="11"/>
          </p:nvPr>
        </p:nvSpPr>
        <p:spPr bwMode="gray">
          <a:xfrm>
            <a:off x="5725258" y="5949950"/>
            <a:ext cx="2895600" cy="215900"/>
          </a:xfrm>
        </p:spPr>
        <p:txBody>
          <a:bodyPr anchor="t"/>
          <a:lstStyle>
            <a:lvl1pPr algn="r">
              <a:defRPr>
                <a:solidFill>
                  <a:schemeClr val="bg1"/>
                </a:solidFill>
              </a:defRPr>
            </a:lvl1pPr>
          </a:lstStyle>
          <a:p>
            <a:pPr>
              <a:defRPr/>
            </a:pPr>
            <a:endParaRPr lang="en-US" altLang="ja-JP">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08F7CE73-0A88-420F-8157-0E7E658397E5}" type="datetime1">
              <a:rPr lang="ja-JP" altLang="en-US">
                <a:solidFill>
                  <a:srgbClr val="000000"/>
                </a:solidFill>
              </a:rPr>
              <a:pPr>
                <a:defRPr/>
              </a:pPr>
              <a:t>2012/8/30</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07DA68-8C71-4124-A3BA-194B0961489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7"/>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E4D2D35E-C31F-4DC1-9903-14598AEC49B0}" type="datetime1">
              <a:rPr lang="ja-JP" altLang="en-US">
                <a:solidFill>
                  <a:srgbClr val="000000"/>
                </a:solidFill>
              </a:rPr>
              <a:pPr>
                <a:defRPr/>
              </a:pPr>
              <a:t>2012/8/30</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178704-5963-4EF1-A419-48990C1325FA}"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3" y="1165230"/>
            <a:ext cx="4044462"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165230"/>
            <a:ext cx="4044462"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6B3AD8BA-9941-49D1-B006-6A5D0EFD0B5C}" type="datetime1">
              <a:rPr lang="ja-JP" altLang="en-US">
                <a:solidFill>
                  <a:srgbClr val="000000"/>
                </a:solidFill>
              </a:rPr>
              <a:pPr>
                <a:defRPr/>
              </a:pPr>
              <a:t>2012/8/30</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04C6FF-1ACD-46E2-9860-CC30FF2DA578}"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3"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39C3AD1D-A8DB-4B7D-8D0D-7131946455D4}" type="datetime1">
              <a:rPr lang="ja-JP" altLang="en-US">
                <a:solidFill>
                  <a:srgbClr val="000000"/>
                </a:solidFill>
              </a:rPr>
              <a:pPr>
                <a:defRPr/>
              </a:pPr>
              <a:t>2012/8/30</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F5761E0-E185-4BCE-95E7-46978C1949E5}"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CDC21725-A8D9-43D0-9C95-E28BC03698C2}" type="datetime1">
              <a:rPr lang="ja-JP" altLang="en-US">
                <a:solidFill>
                  <a:srgbClr val="000000"/>
                </a:solidFill>
              </a:rPr>
              <a:pPr>
                <a:defRPr/>
              </a:pPr>
              <a:t>2012/8/30</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7CF8BD7-966D-4474-BA9F-31A7AF4BF9CA}"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5EF2A5E-451F-455C-AE98-CCF4BA33C036}" type="datetime1">
              <a:rPr lang="ja-JP" altLang="en-US">
                <a:solidFill>
                  <a:srgbClr val="000000"/>
                </a:solidFill>
              </a:rPr>
              <a:pPr>
                <a:defRPr/>
              </a:pPr>
              <a:t>2012/8/30</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7691622-B5DA-4F52-A71C-C672159DBB1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3" y="273050"/>
            <a:ext cx="3008435"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05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3"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777DD359-CE4B-4CAB-AE7A-2E504C00D832}" type="datetime1">
              <a:rPr lang="ja-JP" altLang="en-US">
                <a:solidFill>
                  <a:srgbClr val="000000"/>
                </a:solidFill>
              </a:rPr>
              <a:pPr>
                <a:defRPr/>
              </a:pPr>
              <a:t>2012/8/30</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0147A7-BAE3-43A1-8412-32FD49D112AA}"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484B62F-3F34-4398-ADAF-A91AA3F9A4D8}" type="datetimeFigureOut">
              <a:rPr kumimoji="1" lang="ja-JP" altLang="en-US" smtClean="0"/>
              <a:pPr/>
              <a:t>2012/8/30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286C34-99E3-4146-AFEA-FC37B6C475CD}" type="slidenum">
              <a:rPr kumimoji="1" lang="ja-JP" altLang="en-US" smtClean="0"/>
              <a:pPr/>
              <a:t>&lt;#&gt;</a:t>
            </a:fld>
            <a:endParaRPr kumimoji="1" lang="ja-JP" altLang="en-US"/>
          </a:p>
        </p:txBody>
      </p:sp>
    </p:spTree>
    <p:extLst>
      <p:ext uri="{BB962C8B-B14F-4D97-AF65-F5344CB8AC3E}">
        <p14:creationId xmlns="" xmlns:p14="http://schemas.microsoft.com/office/powerpoint/2010/main" val="3243457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4477DD35-5CBB-44AB-862D-B73A38E872E7}" type="datetime1">
              <a:rPr lang="ja-JP" altLang="en-US">
                <a:solidFill>
                  <a:srgbClr val="000000"/>
                </a:solidFill>
              </a:rPr>
              <a:pPr>
                <a:defRPr/>
              </a:pPr>
              <a:t>2012/8/30</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74AD51-80EA-4D58-804D-B2A33AC7F5B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DBEEE69C-69CD-4A5B-9497-7C4907EB6224}" type="datetime1">
              <a:rPr lang="ja-JP" altLang="en-US">
                <a:solidFill>
                  <a:srgbClr val="000000"/>
                </a:solidFill>
              </a:rPr>
              <a:pPr>
                <a:defRPr/>
              </a:pPr>
              <a:t>2012/8/30</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81CB77-AE84-4B82-8C9C-B5F337F3C25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4734" y="115888"/>
            <a:ext cx="2108689" cy="604996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15888"/>
            <a:ext cx="6186854" cy="604996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C2C2ECDA-761E-4C54-BA5E-7800B4297BDA}" type="datetime1">
              <a:rPr lang="ja-JP" altLang="en-US">
                <a:solidFill>
                  <a:srgbClr val="000000"/>
                </a:solidFill>
              </a:rPr>
              <a:pPr>
                <a:defRPr/>
              </a:pPr>
              <a:t>2012/8/30</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5A6904-18F2-47F5-89EC-218637D70A2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826480" y="115888"/>
            <a:ext cx="8066943" cy="576262"/>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165230"/>
            <a:ext cx="8229600" cy="5000625"/>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66EC7FC3-6DE1-407C-9625-3369DF74B0FE}" type="datetime1">
              <a:rPr lang="ja-JP" altLang="en-US">
                <a:solidFill>
                  <a:srgbClr val="000000"/>
                </a:solidFill>
              </a:rPr>
              <a:pPr>
                <a:defRPr/>
              </a:pPr>
              <a:t>2012/8/30</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74F0DE-C280-47B6-AA71-06FA63AC9398}"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22"/>
          <p:cNvSpPr>
            <a:spLocks noChangeArrowheads="1"/>
          </p:cNvSpPr>
          <p:nvPr/>
        </p:nvSpPr>
        <p:spPr bwMode="gray">
          <a:xfrm>
            <a:off x="14654" y="3444875"/>
            <a:ext cx="9144000" cy="3429000"/>
          </a:xfrm>
          <a:prstGeom prst="rect">
            <a:avLst/>
          </a:prstGeom>
          <a:gradFill rotWithShape="1">
            <a:gsLst>
              <a:gs pos="0">
                <a:srgbClr val="003399"/>
              </a:gs>
              <a:gs pos="100000">
                <a:srgbClr val="003399">
                  <a:gamma/>
                  <a:shade val="46275"/>
                  <a:invGamma/>
                </a:srgbClr>
              </a:gs>
            </a:gsLst>
            <a:lin ang="54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grpSp>
        <p:nvGrpSpPr>
          <p:cNvPr id="2" name="Group 23"/>
          <p:cNvGrpSpPr>
            <a:grpSpLocks/>
          </p:cNvGrpSpPr>
          <p:nvPr/>
        </p:nvGrpSpPr>
        <p:grpSpPr bwMode="auto">
          <a:xfrm>
            <a:off x="379535" y="384176"/>
            <a:ext cx="731226" cy="792163"/>
            <a:chOff x="249" y="232"/>
            <a:chExt cx="295" cy="295"/>
          </a:xfrm>
        </p:grpSpPr>
        <p:sp>
          <p:nvSpPr>
            <p:cNvPr id="6" name="Rectangle 24"/>
            <p:cNvSpPr>
              <a:spLocks noChangeArrowheads="1"/>
            </p:cNvSpPr>
            <p:nvPr userDrawn="1"/>
          </p:nvSpPr>
          <p:spPr bwMode="gray">
            <a:xfrm>
              <a:off x="249" y="232"/>
              <a:ext cx="68" cy="68"/>
            </a:xfrm>
            <a:prstGeom prst="rect">
              <a:avLst/>
            </a:prstGeom>
            <a:gradFill rotWithShape="1">
              <a:gsLst>
                <a:gs pos="0">
                  <a:schemeClr val="bg1"/>
                </a:gs>
                <a:gs pos="100000">
                  <a:schemeClr val="accent1"/>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7" name="Rectangle 25"/>
            <p:cNvSpPr>
              <a:spLocks noChangeArrowheads="1"/>
            </p:cNvSpPr>
            <p:nvPr userDrawn="1"/>
          </p:nvSpPr>
          <p:spPr bwMode="gray">
            <a:xfrm>
              <a:off x="362" y="232"/>
              <a:ext cx="68" cy="68"/>
            </a:xfrm>
            <a:prstGeom prst="rect">
              <a:avLst/>
            </a:prstGeom>
            <a:gradFill rotWithShape="1">
              <a:gsLst>
                <a:gs pos="0">
                  <a:schemeClr val="accent1"/>
                </a:gs>
                <a:gs pos="100000">
                  <a:srgbClr val="0066FF"/>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8" name="Rectangle 26"/>
            <p:cNvSpPr>
              <a:spLocks noChangeArrowheads="1"/>
            </p:cNvSpPr>
            <p:nvPr userDrawn="1"/>
          </p:nvSpPr>
          <p:spPr bwMode="gray">
            <a:xfrm>
              <a:off x="362" y="345"/>
              <a:ext cx="68" cy="68"/>
            </a:xfrm>
            <a:prstGeom prst="rect">
              <a:avLst/>
            </a:prstGeom>
            <a:gradFill rotWithShape="1">
              <a:gsLst>
                <a:gs pos="0">
                  <a:srgbClr val="0066FF"/>
                </a:gs>
                <a:gs pos="100000">
                  <a:srgbClr val="0000CC"/>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9" name="Rectangle 27"/>
            <p:cNvSpPr>
              <a:spLocks noChangeArrowheads="1"/>
            </p:cNvSpPr>
            <p:nvPr userDrawn="1"/>
          </p:nvSpPr>
          <p:spPr bwMode="gray">
            <a:xfrm>
              <a:off x="249" y="345"/>
              <a:ext cx="68" cy="68"/>
            </a:xfrm>
            <a:prstGeom prst="rect">
              <a:avLst/>
            </a:prstGeom>
            <a:gradFill rotWithShape="1">
              <a:gsLst>
                <a:gs pos="0">
                  <a:schemeClr val="accent1"/>
                </a:gs>
                <a:gs pos="100000">
                  <a:srgbClr val="0066FF"/>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0" name="Rectangle 28"/>
            <p:cNvSpPr>
              <a:spLocks noChangeArrowheads="1"/>
            </p:cNvSpPr>
            <p:nvPr userDrawn="1"/>
          </p:nvSpPr>
          <p:spPr bwMode="gray">
            <a:xfrm>
              <a:off x="362" y="459"/>
              <a:ext cx="68" cy="68"/>
            </a:xfrm>
            <a:prstGeom prst="rect">
              <a:avLst/>
            </a:prstGeom>
            <a:gradFill rotWithShape="1">
              <a:gsLst>
                <a:gs pos="0">
                  <a:srgbClr val="0000D6"/>
                </a:gs>
                <a:gs pos="100000">
                  <a:srgbClr val="000099"/>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 name="Rectangle 29"/>
            <p:cNvSpPr>
              <a:spLocks noChangeArrowheads="1"/>
            </p:cNvSpPr>
            <p:nvPr userDrawn="1"/>
          </p:nvSpPr>
          <p:spPr bwMode="gray">
            <a:xfrm>
              <a:off x="249" y="459"/>
              <a:ext cx="68" cy="68"/>
            </a:xfrm>
            <a:prstGeom prst="rect">
              <a:avLst/>
            </a:prstGeom>
            <a:gradFill rotWithShape="1">
              <a:gsLst>
                <a:gs pos="0">
                  <a:srgbClr val="0066FF"/>
                </a:gs>
                <a:gs pos="100000">
                  <a:srgbClr val="0000CC"/>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2" name="Rectangle 30"/>
            <p:cNvSpPr>
              <a:spLocks noChangeArrowheads="1"/>
            </p:cNvSpPr>
            <p:nvPr userDrawn="1"/>
          </p:nvSpPr>
          <p:spPr bwMode="gray">
            <a:xfrm>
              <a:off x="476" y="232"/>
              <a:ext cx="68" cy="68"/>
            </a:xfrm>
            <a:prstGeom prst="rect">
              <a:avLst/>
            </a:prstGeom>
            <a:gradFill rotWithShape="1">
              <a:gsLst>
                <a:gs pos="0">
                  <a:srgbClr val="0066FF"/>
                </a:gs>
                <a:gs pos="100000">
                  <a:srgbClr val="0000CC"/>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3" name="Rectangle 31"/>
            <p:cNvSpPr>
              <a:spLocks noChangeArrowheads="1"/>
            </p:cNvSpPr>
            <p:nvPr userDrawn="1"/>
          </p:nvSpPr>
          <p:spPr bwMode="gray">
            <a:xfrm>
              <a:off x="476" y="345"/>
              <a:ext cx="68" cy="68"/>
            </a:xfrm>
            <a:prstGeom prst="rect">
              <a:avLst/>
            </a:prstGeom>
            <a:gradFill rotWithShape="1">
              <a:gsLst>
                <a:gs pos="0">
                  <a:srgbClr val="0000D6"/>
                </a:gs>
                <a:gs pos="100000">
                  <a:srgbClr val="000099"/>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4" name="Rectangle 32"/>
            <p:cNvSpPr>
              <a:spLocks noChangeArrowheads="1"/>
            </p:cNvSpPr>
            <p:nvPr userDrawn="1"/>
          </p:nvSpPr>
          <p:spPr bwMode="gray">
            <a:xfrm>
              <a:off x="476" y="459"/>
              <a:ext cx="68" cy="68"/>
            </a:xfrm>
            <a:prstGeom prst="rect">
              <a:avLst/>
            </a:prstGeom>
            <a:gradFill rotWithShape="1">
              <a:gsLst>
                <a:gs pos="0">
                  <a:srgbClr val="000099"/>
                </a:gs>
                <a:gs pos="100000">
                  <a:srgbClr val="000066"/>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grpSp>
      <p:sp>
        <p:nvSpPr>
          <p:cNvPr id="15" name="AutoShape 33"/>
          <p:cNvSpPr>
            <a:spLocks noChangeArrowheads="1"/>
          </p:cNvSpPr>
          <p:nvPr/>
        </p:nvSpPr>
        <p:spPr bwMode="gray">
          <a:xfrm rot="10800000" flipH="1">
            <a:off x="13190" y="3409950"/>
            <a:ext cx="364880" cy="395288"/>
          </a:xfrm>
          <a:prstGeom prst="rtTriangle">
            <a:avLst/>
          </a:prstGeom>
          <a:solidFill>
            <a:schemeClr val="bg1"/>
          </a:solidFill>
          <a:ln w="9525">
            <a:solidFill>
              <a:schemeClr val="bg1"/>
            </a:solid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3074" name="Rectangle 2"/>
          <p:cNvSpPr>
            <a:spLocks noGrp="1" noChangeArrowheads="1"/>
          </p:cNvSpPr>
          <p:nvPr>
            <p:ph type="ctrTitle"/>
          </p:nvPr>
        </p:nvSpPr>
        <p:spPr>
          <a:xfrm>
            <a:off x="685800" y="2565400"/>
            <a:ext cx="7772400" cy="863600"/>
          </a:xfrm>
        </p:spPr>
        <p:txBody>
          <a:bodyPr/>
          <a:lstStyle>
            <a:lvl1pPr algn="ctr">
              <a:defRPr sz="4400" b="1">
                <a:solidFill>
                  <a:schemeClr val="tx1"/>
                </a:solidFill>
              </a:defRPr>
            </a:lvl1pPr>
          </a:lstStyle>
          <a:p>
            <a:r>
              <a:rPr lang="ja-JP" altLang="en-US"/>
              <a:t>マスタ タイトルの書式設定</a:t>
            </a:r>
          </a:p>
        </p:txBody>
      </p:sp>
      <p:sp>
        <p:nvSpPr>
          <p:cNvPr id="3075" name="Rectangle 3"/>
          <p:cNvSpPr>
            <a:spLocks noGrp="1" noChangeArrowheads="1"/>
          </p:cNvSpPr>
          <p:nvPr>
            <p:ph type="subTitle" idx="1"/>
          </p:nvPr>
        </p:nvSpPr>
        <p:spPr bwMode="gray">
          <a:xfrm>
            <a:off x="1371600" y="3644900"/>
            <a:ext cx="6400800" cy="622300"/>
          </a:xfrm>
        </p:spPr>
        <p:txBody>
          <a:bodyPr/>
          <a:lstStyle>
            <a:lvl1pPr marL="0" indent="0" algn="ctr">
              <a:buFontTx/>
              <a:buNone/>
              <a:defRPr sz="2400">
                <a:solidFill>
                  <a:schemeClr val="bg1"/>
                </a:solidFill>
              </a:defRPr>
            </a:lvl1pPr>
          </a:lstStyle>
          <a:p>
            <a:r>
              <a:rPr lang="ja-JP" altLang="en-US"/>
              <a:t>マスタ サブタイトルの書式設定</a:t>
            </a:r>
          </a:p>
        </p:txBody>
      </p:sp>
      <p:sp>
        <p:nvSpPr>
          <p:cNvPr id="16" name="Rectangle 4"/>
          <p:cNvSpPr>
            <a:spLocks noGrp="1" noChangeArrowheads="1"/>
          </p:cNvSpPr>
          <p:nvPr>
            <p:ph type="dt" sz="half" idx="10"/>
          </p:nvPr>
        </p:nvSpPr>
        <p:spPr bwMode="gray">
          <a:xfrm>
            <a:off x="6487258" y="5589588"/>
            <a:ext cx="2133600" cy="215900"/>
          </a:xfrm>
        </p:spPr>
        <p:txBody>
          <a:bodyPr anchor="t"/>
          <a:lstStyle>
            <a:lvl1pPr algn="r">
              <a:defRPr>
                <a:solidFill>
                  <a:schemeClr val="bg1"/>
                </a:solidFill>
              </a:defRPr>
            </a:lvl1pPr>
          </a:lstStyle>
          <a:p>
            <a:pPr>
              <a:defRPr/>
            </a:pPr>
            <a:fld id="{BF83C57B-8DF8-4CCF-9DA6-35C853D315D4}" type="datetime1">
              <a:rPr lang="ja-JP" altLang="en-US">
                <a:solidFill>
                  <a:srgbClr val="FFFFFF"/>
                </a:solidFill>
              </a:rPr>
              <a:pPr>
                <a:defRPr/>
              </a:pPr>
              <a:t>2012/8/30</a:t>
            </a:fld>
            <a:endParaRPr lang="en-US" altLang="ja-JP">
              <a:solidFill>
                <a:srgbClr val="FFFFFF"/>
              </a:solidFill>
            </a:endParaRPr>
          </a:p>
        </p:txBody>
      </p:sp>
      <p:sp>
        <p:nvSpPr>
          <p:cNvPr id="17" name="Rectangle 5"/>
          <p:cNvSpPr>
            <a:spLocks noGrp="1" noChangeArrowheads="1"/>
          </p:cNvSpPr>
          <p:nvPr>
            <p:ph type="ftr" sz="quarter" idx="11"/>
          </p:nvPr>
        </p:nvSpPr>
        <p:spPr bwMode="gray">
          <a:xfrm>
            <a:off x="5725258" y="5949950"/>
            <a:ext cx="2895600" cy="215900"/>
          </a:xfrm>
        </p:spPr>
        <p:txBody>
          <a:bodyPr anchor="t"/>
          <a:lstStyle>
            <a:lvl1pPr algn="r">
              <a:defRPr>
                <a:solidFill>
                  <a:schemeClr val="bg1"/>
                </a:solidFill>
              </a:defRPr>
            </a:lvl1pPr>
          </a:lstStyle>
          <a:p>
            <a:pPr>
              <a:defRPr/>
            </a:pPr>
            <a:endParaRPr lang="en-US" altLang="ja-JP">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08F7CE73-0A88-420F-8157-0E7E658397E5}" type="datetime1">
              <a:rPr lang="ja-JP" altLang="en-US">
                <a:solidFill>
                  <a:srgbClr val="000000"/>
                </a:solidFill>
              </a:rPr>
              <a:pPr>
                <a:defRPr/>
              </a:pPr>
              <a:t>2012/8/30</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07DA68-8C71-4124-A3BA-194B0961489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E4D2D35E-C31F-4DC1-9903-14598AEC49B0}" type="datetime1">
              <a:rPr lang="ja-JP" altLang="en-US">
                <a:solidFill>
                  <a:srgbClr val="000000"/>
                </a:solidFill>
              </a:rPr>
              <a:pPr>
                <a:defRPr/>
              </a:pPr>
              <a:t>2012/8/30</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178704-5963-4EF1-A419-48990C1325FA}"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165226"/>
            <a:ext cx="4044462"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165226"/>
            <a:ext cx="4044462"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6B3AD8BA-9941-49D1-B006-6A5D0EFD0B5C}" type="datetime1">
              <a:rPr lang="ja-JP" altLang="en-US">
                <a:solidFill>
                  <a:srgbClr val="000000"/>
                </a:solidFill>
              </a:rPr>
              <a:pPr>
                <a:defRPr/>
              </a:pPr>
              <a:t>2012/8/30</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04C6FF-1ACD-46E2-9860-CC30FF2DA578}"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39C3AD1D-A8DB-4B7D-8D0D-7131946455D4}" type="datetime1">
              <a:rPr lang="ja-JP" altLang="en-US">
                <a:solidFill>
                  <a:srgbClr val="000000"/>
                </a:solidFill>
              </a:rPr>
              <a:pPr>
                <a:defRPr/>
              </a:pPr>
              <a:t>2012/8/30</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F5761E0-E185-4BCE-95E7-46978C1949E5}"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CDC21725-A8D9-43D0-9C95-E28BC03698C2}" type="datetime1">
              <a:rPr lang="ja-JP" altLang="en-US">
                <a:solidFill>
                  <a:srgbClr val="000000"/>
                </a:solidFill>
              </a:rPr>
              <a:pPr>
                <a:defRPr/>
              </a:pPr>
              <a:t>2012/8/30</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7CF8BD7-966D-4474-BA9F-31A7AF4BF9CA}"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484B62F-3F34-4398-ADAF-A91AA3F9A4D8}" type="datetimeFigureOut">
              <a:rPr kumimoji="1" lang="ja-JP" altLang="en-US" smtClean="0"/>
              <a:pPr/>
              <a:t>2012/8/30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286C34-99E3-4146-AFEA-FC37B6C475CD}" type="slidenum">
              <a:rPr kumimoji="1" lang="ja-JP" altLang="en-US" smtClean="0"/>
              <a:pPr/>
              <a:t>&lt;#&gt;</a:t>
            </a:fld>
            <a:endParaRPr kumimoji="1" lang="ja-JP" altLang="en-US"/>
          </a:p>
        </p:txBody>
      </p:sp>
    </p:spTree>
    <p:extLst>
      <p:ext uri="{BB962C8B-B14F-4D97-AF65-F5344CB8AC3E}">
        <p14:creationId xmlns="" xmlns:p14="http://schemas.microsoft.com/office/powerpoint/2010/main" val="22837351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5EF2A5E-451F-455C-AE98-CCF4BA33C036}" type="datetime1">
              <a:rPr lang="ja-JP" altLang="en-US">
                <a:solidFill>
                  <a:srgbClr val="000000"/>
                </a:solidFill>
              </a:rPr>
              <a:pPr>
                <a:defRPr/>
              </a:pPr>
              <a:t>2012/8/30</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7691622-B5DA-4F52-A71C-C672159DBB1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777DD359-CE4B-4CAB-AE7A-2E504C00D832}" type="datetime1">
              <a:rPr lang="ja-JP" altLang="en-US">
                <a:solidFill>
                  <a:srgbClr val="000000"/>
                </a:solidFill>
              </a:rPr>
              <a:pPr>
                <a:defRPr/>
              </a:pPr>
              <a:t>2012/8/30</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0147A7-BAE3-43A1-8412-32FD49D112AA}"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4477DD35-5CBB-44AB-862D-B73A38E872E7}" type="datetime1">
              <a:rPr lang="ja-JP" altLang="en-US">
                <a:solidFill>
                  <a:srgbClr val="000000"/>
                </a:solidFill>
              </a:rPr>
              <a:pPr>
                <a:defRPr/>
              </a:pPr>
              <a:t>2012/8/30</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74AD51-80EA-4D58-804D-B2A33AC7F5B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DBEEE69C-69CD-4A5B-9497-7C4907EB6224}" type="datetime1">
              <a:rPr lang="ja-JP" altLang="en-US">
                <a:solidFill>
                  <a:srgbClr val="000000"/>
                </a:solidFill>
              </a:rPr>
              <a:pPr>
                <a:defRPr/>
              </a:pPr>
              <a:t>2012/8/30</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81CB77-AE84-4B82-8C9C-B5F337F3C25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4731" y="115888"/>
            <a:ext cx="2108689" cy="604996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15888"/>
            <a:ext cx="6186854" cy="604996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C2C2ECDA-761E-4C54-BA5E-7800B4297BDA}" type="datetime1">
              <a:rPr lang="ja-JP" altLang="en-US">
                <a:solidFill>
                  <a:srgbClr val="000000"/>
                </a:solidFill>
              </a:rPr>
              <a:pPr>
                <a:defRPr/>
              </a:pPr>
              <a:t>2012/8/30</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5A6904-18F2-47F5-89EC-218637D70A2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826477" y="115888"/>
            <a:ext cx="8066943" cy="576262"/>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165226"/>
            <a:ext cx="8229600" cy="5000625"/>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66EC7FC3-6DE1-407C-9625-3369DF74B0FE}" type="datetime1">
              <a:rPr lang="ja-JP" altLang="en-US">
                <a:solidFill>
                  <a:srgbClr val="000000"/>
                </a:solidFill>
              </a:rPr>
              <a:pPr>
                <a:defRPr/>
              </a:pPr>
              <a:t>2012/8/30</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74F0DE-C280-47B6-AA71-06FA63AC9398}"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1"/>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A36197B-B2C2-44B4-9EBB-6F3D6105E7C9}" type="datetimeFigureOut">
              <a:rPr lang="ja-JP" altLang="en-US" smtClean="0">
                <a:solidFill>
                  <a:prstClr val="black">
                    <a:tint val="75000"/>
                  </a:prstClr>
                </a:solidFill>
              </a:rPr>
              <a:pPr/>
              <a:t>2012/8/30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162098D-7074-4CAD-87A0-CF75FE2D6BB6}"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A36197B-B2C2-44B4-9EBB-6F3D6105E7C9}" type="datetimeFigureOut">
              <a:rPr lang="ja-JP" altLang="en-US" smtClean="0">
                <a:solidFill>
                  <a:prstClr val="black">
                    <a:tint val="75000"/>
                  </a:prstClr>
                </a:solidFill>
              </a:rPr>
              <a:pPr/>
              <a:t>2012/8/30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162098D-7074-4CAD-87A0-CF75FE2D6BB6}"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A36197B-B2C2-44B4-9EBB-6F3D6105E7C9}" type="datetimeFigureOut">
              <a:rPr lang="ja-JP" altLang="en-US" smtClean="0">
                <a:solidFill>
                  <a:prstClr val="black">
                    <a:tint val="75000"/>
                  </a:prstClr>
                </a:solidFill>
              </a:rPr>
              <a:pPr/>
              <a:t>2012/8/30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162098D-7074-4CAD-87A0-CF75FE2D6BB6}"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A36197B-B2C2-44B4-9EBB-6F3D6105E7C9}" type="datetimeFigureOut">
              <a:rPr lang="ja-JP" altLang="en-US" smtClean="0">
                <a:solidFill>
                  <a:prstClr val="black">
                    <a:tint val="75000"/>
                  </a:prstClr>
                </a:solidFill>
              </a:rPr>
              <a:pPr/>
              <a:t>2012/8/30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7162098D-7074-4CAD-87A0-CF75FE2D6BB6}"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484B62F-3F34-4398-ADAF-A91AA3F9A4D8}" type="datetimeFigureOut">
              <a:rPr kumimoji="1" lang="ja-JP" altLang="en-US" smtClean="0"/>
              <a:pPr/>
              <a:t>2012/8/30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9286C34-99E3-4146-AFEA-FC37B6C475CD}" type="slidenum">
              <a:rPr kumimoji="1" lang="ja-JP" altLang="en-US" smtClean="0"/>
              <a:pPr/>
              <a:t>&lt;#&gt;</a:t>
            </a:fld>
            <a:endParaRPr kumimoji="1" lang="ja-JP" altLang="en-US"/>
          </a:p>
        </p:txBody>
      </p:sp>
    </p:spTree>
    <p:extLst>
      <p:ext uri="{BB962C8B-B14F-4D97-AF65-F5344CB8AC3E}">
        <p14:creationId xmlns="" xmlns:p14="http://schemas.microsoft.com/office/powerpoint/2010/main" val="34047250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A36197B-B2C2-44B4-9EBB-6F3D6105E7C9}" type="datetimeFigureOut">
              <a:rPr lang="ja-JP" altLang="en-US" smtClean="0">
                <a:solidFill>
                  <a:prstClr val="black">
                    <a:tint val="75000"/>
                  </a:prstClr>
                </a:solidFill>
              </a:rPr>
              <a:pPr/>
              <a:t>2012/8/30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7162098D-7074-4CAD-87A0-CF75FE2D6BB6}"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A36197B-B2C2-44B4-9EBB-6F3D6105E7C9}" type="datetimeFigureOut">
              <a:rPr lang="ja-JP" altLang="en-US" smtClean="0">
                <a:solidFill>
                  <a:prstClr val="black">
                    <a:tint val="75000"/>
                  </a:prstClr>
                </a:solidFill>
              </a:rPr>
              <a:pPr/>
              <a:t>2012/8/30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7162098D-7074-4CAD-87A0-CF75FE2D6BB6}"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A36197B-B2C2-44B4-9EBB-6F3D6105E7C9}" type="datetimeFigureOut">
              <a:rPr lang="ja-JP" altLang="en-US" smtClean="0">
                <a:solidFill>
                  <a:prstClr val="black">
                    <a:tint val="75000"/>
                  </a:prstClr>
                </a:solidFill>
              </a:rPr>
              <a:pPr/>
              <a:t>2012/8/30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7162098D-7074-4CAD-87A0-CF75FE2D6BB6}"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A36197B-B2C2-44B4-9EBB-6F3D6105E7C9}" type="datetimeFigureOut">
              <a:rPr lang="ja-JP" altLang="en-US" smtClean="0">
                <a:solidFill>
                  <a:prstClr val="black">
                    <a:tint val="75000"/>
                  </a:prstClr>
                </a:solidFill>
              </a:rPr>
              <a:pPr/>
              <a:t>2012/8/30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7162098D-7074-4CAD-87A0-CF75FE2D6BB6}"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A36197B-B2C2-44B4-9EBB-6F3D6105E7C9}" type="datetimeFigureOut">
              <a:rPr lang="ja-JP" altLang="en-US" smtClean="0">
                <a:solidFill>
                  <a:prstClr val="black">
                    <a:tint val="75000"/>
                  </a:prstClr>
                </a:solidFill>
              </a:rPr>
              <a:pPr/>
              <a:t>2012/8/30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7162098D-7074-4CAD-87A0-CF75FE2D6BB6}"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A36197B-B2C2-44B4-9EBB-6F3D6105E7C9}" type="datetimeFigureOut">
              <a:rPr lang="ja-JP" altLang="en-US" smtClean="0">
                <a:solidFill>
                  <a:prstClr val="black">
                    <a:tint val="75000"/>
                  </a:prstClr>
                </a:solidFill>
              </a:rPr>
              <a:pPr/>
              <a:t>2012/8/30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162098D-7074-4CAD-87A0-CF75FE2D6BB6}"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4"/>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4"/>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A36197B-B2C2-44B4-9EBB-6F3D6105E7C9}" type="datetimeFigureOut">
              <a:rPr lang="ja-JP" altLang="en-US" smtClean="0">
                <a:solidFill>
                  <a:prstClr val="black">
                    <a:tint val="75000"/>
                  </a:prstClr>
                </a:solidFill>
              </a:rPr>
              <a:pPr/>
              <a:t>2012/8/30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162098D-7074-4CAD-87A0-CF75FE2D6BB6}"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2"/>
          <p:cNvSpPr>
            <a:spLocks noChangeShapeType="1"/>
          </p:cNvSpPr>
          <p:nvPr/>
        </p:nvSpPr>
        <p:spPr bwMode="auto">
          <a:xfrm flipH="1">
            <a:off x="7308851" y="1066800"/>
            <a:ext cx="6350" cy="4883150"/>
          </a:xfrm>
          <a:prstGeom prst="line">
            <a:avLst/>
          </a:prstGeom>
          <a:noFill/>
          <a:ln w="9525">
            <a:solidFill>
              <a:schemeClr val="tx1"/>
            </a:solidFill>
            <a:round/>
            <a:headEnd/>
            <a:tailEnd/>
          </a:ln>
          <a:effectLst/>
        </p:spPr>
        <p:txBody>
          <a:bodyPr/>
          <a:lstStyle/>
          <a:p>
            <a:pPr fontAlgn="base">
              <a:spcBef>
                <a:spcPct val="0"/>
              </a:spcBef>
              <a:spcAft>
                <a:spcPct val="0"/>
              </a:spcAft>
              <a:defRPr/>
            </a:pPr>
            <a:endParaRPr lang="ja-JP" altLang="en-US">
              <a:solidFill>
                <a:srgbClr val="000000"/>
              </a:solidFill>
            </a:endParaRPr>
          </a:p>
        </p:txBody>
      </p:sp>
      <p:sp>
        <p:nvSpPr>
          <p:cNvPr id="5" name="Line 40"/>
          <p:cNvSpPr>
            <a:spLocks noChangeShapeType="1"/>
          </p:cNvSpPr>
          <p:nvPr/>
        </p:nvSpPr>
        <p:spPr bwMode="auto">
          <a:xfrm>
            <a:off x="827088" y="2997200"/>
            <a:ext cx="7707312" cy="0"/>
          </a:xfrm>
          <a:prstGeom prst="line">
            <a:avLst/>
          </a:prstGeom>
          <a:noFill/>
          <a:ln w="6350">
            <a:solidFill>
              <a:schemeClr val="tx1"/>
            </a:solidFill>
            <a:round/>
            <a:headEnd/>
            <a:tailEnd/>
          </a:ln>
          <a:effectLst/>
        </p:spPr>
        <p:txBody>
          <a:bodyPr/>
          <a:lstStyle/>
          <a:p>
            <a:pPr fontAlgn="base">
              <a:spcBef>
                <a:spcPct val="0"/>
              </a:spcBef>
              <a:spcAft>
                <a:spcPct val="0"/>
              </a:spcAft>
              <a:defRPr/>
            </a:pPr>
            <a:endParaRPr lang="ja-JP" altLang="en-US">
              <a:solidFill>
                <a:srgbClr val="000000"/>
              </a:solidFill>
            </a:endParaRPr>
          </a:p>
        </p:txBody>
      </p:sp>
      <p:pic>
        <p:nvPicPr>
          <p:cNvPr id="6" name="Picture 44"/>
          <p:cNvPicPr>
            <a:picLocks noChangeAspect="1" noChangeArrowheads="1"/>
          </p:cNvPicPr>
          <p:nvPr userDrawn="1"/>
        </p:nvPicPr>
        <p:blipFill>
          <a:blip r:embed="rId2" cstate="print"/>
          <a:srcRect/>
          <a:stretch>
            <a:fillRect/>
          </a:stretch>
        </p:blipFill>
        <p:spPr bwMode="auto">
          <a:xfrm>
            <a:off x="7451728" y="3357569"/>
            <a:ext cx="1152525" cy="2376487"/>
          </a:xfrm>
          <a:prstGeom prst="rect">
            <a:avLst/>
          </a:prstGeom>
          <a:noFill/>
          <a:ln w="9525">
            <a:noFill/>
            <a:miter lim="800000"/>
            <a:headEnd/>
            <a:tailEnd/>
          </a:ln>
        </p:spPr>
      </p:pic>
      <p:sp>
        <p:nvSpPr>
          <p:cNvPr id="32771" name="Rectangle 3"/>
          <p:cNvSpPr>
            <a:spLocks noGrp="1" noChangeArrowheads="1"/>
          </p:cNvSpPr>
          <p:nvPr>
            <p:ph type="ctrTitle"/>
          </p:nvPr>
        </p:nvSpPr>
        <p:spPr>
          <a:xfrm>
            <a:off x="315913" y="647700"/>
            <a:ext cx="6781800" cy="2133600"/>
          </a:xfrm>
        </p:spPr>
        <p:txBody>
          <a:bodyPr/>
          <a:lstStyle>
            <a:lvl1pPr algn="r">
              <a:defRPr sz="4800"/>
            </a:lvl1pPr>
          </a:lstStyle>
          <a:p>
            <a:r>
              <a:rPr lang="ja-JP" altLang="en-US"/>
              <a:t>マスタ タイトルの書式設定</a:t>
            </a:r>
          </a:p>
        </p:txBody>
      </p:sp>
      <p:sp>
        <p:nvSpPr>
          <p:cNvPr id="32772" name="Rectangle 4"/>
          <p:cNvSpPr>
            <a:spLocks noGrp="1" noChangeArrowheads="1"/>
          </p:cNvSpPr>
          <p:nvPr>
            <p:ph type="subTitle" idx="1"/>
          </p:nvPr>
        </p:nvSpPr>
        <p:spPr>
          <a:xfrm>
            <a:off x="849313" y="3154363"/>
            <a:ext cx="6248400" cy="2362200"/>
          </a:xfrm>
        </p:spPr>
        <p:txBody>
          <a:bodyPr/>
          <a:lstStyle>
            <a:lvl1pPr marL="0" indent="0" algn="r">
              <a:buFont typeface="Wingdings" pitchFamily="2" charset="2"/>
              <a:buNone/>
              <a:defRPr sz="3200"/>
            </a:lvl1pPr>
          </a:lstStyle>
          <a:p>
            <a:r>
              <a:rPr lang="ja-JP" altLang="en-US"/>
              <a:t>マスタ サブタイトルの書式設定</a:t>
            </a:r>
          </a:p>
        </p:txBody>
      </p:sp>
      <p:sp>
        <p:nvSpPr>
          <p:cNvPr id="7" name="Rectangle 5"/>
          <p:cNvSpPr>
            <a:spLocks noGrp="1" noChangeArrowheads="1"/>
          </p:cNvSpPr>
          <p:nvPr>
            <p:ph type="dt" sz="half" idx="10"/>
          </p:nvPr>
        </p:nvSpPr>
        <p:spPr/>
        <p:txBody>
          <a:bodyPr/>
          <a:lstStyle>
            <a:lvl1pPr>
              <a:defRPr/>
            </a:lvl1pPr>
          </a:lstStyle>
          <a:p>
            <a:pPr>
              <a:defRPr/>
            </a:pPr>
            <a:endParaRPr lang="en-US" altLang="ja-JP"/>
          </a:p>
        </p:txBody>
      </p:sp>
      <p:sp>
        <p:nvSpPr>
          <p:cNvPr id="8" name="Rectangle 6"/>
          <p:cNvSpPr>
            <a:spLocks noGrp="1" noChangeArrowheads="1"/>
          </p:cNvSpPr>
          <p:nvPr>
            <p:ph type="ftr" sz="quarter" idx="11"/>
          </p:nvPr>
        </p:nvSpPr>
        <p:spPr/>
        <p:txBody>
          <a:bodyPr/>
          <a:lstStyle>
            <a:lvl1pPr>
              <a:defRPr/>
            </a:lvl1pPr>
          </a:lstStyle>
          <a:p>
            <a:pPr>
              <a:defRPr/>
            </a:pPr>
            <a:endParaRPr lang="en-US" altLang="ja-JP"/>
          </a:p>
        </p:txBody>
      </p:sp>
      <p:sp>
        <p:nvSpPr>
          <p:cNvPr id="9" name="Rectangle 7"/>
          <p:cNvSpPr>
            <a:spLocks noGrp="1" noChangeArrowheads="1"/>
          </p:cNvSpPr>
          <p:nvPr>
            <p:ph type="sldNum" sz="quarter" idx="12"/>
          </p:nvPr>
        </p:nvSpPr>
        <p:spPr>
          <a:xfrm>
            <a:off x="6831013" y="6356350"/>
            <a:ext cx="2133600" cy="457200"/>
          </a:xfrm>
        </p:spPr>
        <p:txBody>
          <a:bodyPr/>
          <a:lstStyle>
            <a:lvl1pPr>
              <a:defRPr sz="1000"/>
            </a:lvl1pPr>
          </a:lstStyle>
          <a:p>
            <a:pPr>
              <a:defRPr/>
            </a:pPr>
            <a:fld id="{0138A51E-CD35-4CFF-AFFB-E327F05436EF}" type="slidenum">
              <a:rPr lang="en-US" altLang="ja-JP"/>
              <a:pPr>
                <a:defRPr/>
              </a:pPr>
              <a:t>&lt;#&gt;</a:t>
            </a:fld>
            <a:endParaRPr lang="en-US" altLang="ja-JP"/>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C13631FA-0F21-4420-8455-424B4B0676CF}" type="slidenum">
              <a:rPr lang="en-US" altLang="ja-JP"/>
              <a:pPr>
                <a:defRPr/>
              </a:pPr>
              <a:t>&lt;#&gt;</a:t>
            </a:fld>
            <a:endParaRPr lang="en-US" altLang="ja-JP"/>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A5644C04-7AB3-4C9B-9E01-1136CA6A61E6}"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484B62F-3F34-4398-ADAF-A91AA3F9A4D8}" type="datetimeFigureOut">
              <a:rPr kumimoji="1" lang="ja-JP" altLang="en-US" smtClean="0"/>
              <a:pPr/>
              <a:t>2012/8/30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9286C34-99E3-4146-AFEA-FC37B6C475CD}" type="slidenum">
              <a:rPr kumimoji="1" lang="ja-JP" altLang="en-US" smtClean="0"/>
              <a:pPr/>
              <a:t>&lt;#&gt;</a:t>
            </a:fld>
            <a:endParaRPr kumimoji="1" lang="ja-JP" altLang="en-US"/>
          </a:p>
        </p:txBody>
      </p:sp>
    </p:spTree>
    <p:extLst>
      <p:ext uri="{BB962C8B-B14F-4D97-AF65-F5344CB8AC3E}">
        <p14:creationId xmlns="" xmlns:p14="http://schemas.microsoft.com/office/powerpoint/2010/main" val="1157736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528EBCC8-EB0C-448E-A917-DE5389856761}" type="slidenum">
              <a:rPr lang="en-US" altLang="ja-JP"/>
              <a:pPr>
                <a:defRPr/>
              </a:pPr>
              <a:t>&lt;#&gt;</a:t>
            </a:fld>
            <a:endParaRPr lang="en-US" altLang="ja-JP"/>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
          <p:cNvSpPr>
            <a:spLocks noGrp="1" noChangeArrowheads="1"/>
          </p:cNvSpPr>
          <p:nvPr>
            <p:ph type="sldNum" sz="quarter" idx="12"/>
          </p:nvPr>
        </p:nvSpPr>
        <p:spPr>
          <a:ln/>
        </p:spPr>
        <p:txBody>
          <a:bodyPr/>
          <a:lstStyle>
            <a:lvl1pPr>
              <a:defRPr/>
            </a:lvl1pPr>
          </a:lstStyle>
          <a:p>
            <a:pPr>
              <a:defRPr/>
            </a:pPr>
            <a:fld id="{C36C1D74-B251-4DF9-AD16-EDBD103D4F02}" type="slidenum">
              <a:rPr lang="en-US" altLang="ja-JP"/>
              <a:pPr>
                <a:defRPr/>
              </a:pPr>
              <a:t>&lt;#&gt;</a:t>
            </a:fld>
            <a:endParaRPr lang="en-US" altLang="ja-JP"/>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
          <p:cNvSpPr>
            <a:spLocks noGrp="1" noChangeArrowheads="1"/>
          </p:cNvSpPr>
          <p:nvPr>
            <p:ph type="sldNum" sz="quarter" idx="12"/>
          </p:nvPr>
        </p:nvSpPr>
        <p:spPr>
          <a:ln/>
        </p:spPr>
        <p:txBody>
          <a:bodyPr/>
          <a:lstStyle>
            <a:lvl1pPr>
              <a:defRPr/>
            </a:lvl1pPr>
          </a:lstStyle>
          <a:p>
            <a:pPr>
              <a:defRPr/>
            </a:pPr>
            <a:fld id="{B575A711-11AD-4161-93E3-63B9C945DEAB}" type="slidenum">
              <a:rPr lang="en-US" altLang="ja-JP"/>
              <a:pPr>
                <a:defRPr/>
              </a:pPr>
              <a:t>&lt;#&gt;</a:t>
            </a:fld>
            <a:endParaRPr lang="en-US" altLang="ja-JP"/>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
          <p:cNvSpPr>
            <a:spLocks noGrp="1" noChangeArrowheads="1"/>
          </p:cNvSpPr>
          <p:nvPr>
            <p:ph type="sldNum" sz="quarter" idx="12"/>
          </p:nvPr>
        </p:nvSpPr>
        <p:spPr>
          <a:ln/>
        </p:spPr>
        <p:txBody>
          <a:bodyPr/>
          <a:lstStyle>
            <a:lvl1pPr>
              <a:defRPr/>
            </a:lvl1pPr>
          </a:lstStyle>
          <a:p>
            <a:pPr>
              <a:defRPr/>
            </a:pPr>
            <a:fld id="{486515B8-A6F8-4150-839C-C083C4621E45}" type="slidenum">
              <a:rPr lang="en-US" altLang="ja-JP"/>
              <a:pPr>
                <a:defRPr/>
              </a:pPr>
              <a:t>&lt;#&gt;</a:t>
            </a:fld>
            <a:endParaRPr lang="en-US" altLang="ja-JP"/>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BC66B6F8-5C4B-4278-A445-0F4E822A7710}" type="slidenum">
              <a:rPr lang="en-US" altLang="ja-JP"/>
              <a:pPr>
                <a:defRPr/>
              </a:pPr>
              <a:t>&lt;#&gt;</a:t>
            </a:fld>
            <a:endParaRPr lang="en-US" altLang="ja-JP"/>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87D1A730-10E3-42E7-A992-05271C098E3F}" type="slidenum">
              <a:rPr lang="en-US" altLang="ja-JP"/>
              <a:pPr>
                <a:defRPr/>
              </a:pPr>
              <a:t>&lt;#&gt;</a:t>
            </a:fld>
            <a:endParaRPr lang="en-US" altLang="ja-JP"/>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6BC8D58F-F5BC-4E73-8E14-58BC8069EA30}" type="slidenum">
              <a:rPr lang="en-US" altLang="ja-JP"/>
              <a:pPr>
                <a:defRPr/>
              </a:pPr>
              <a:t>&lt;#&gt;</a:t>
            </a:fld>
            <a:endParaRPr lang="en-US" altLang="ja-JP"/>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22244"/>
            <a:ext cx="2057400" cy="6008687"/>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22244"/>
            <a:ext cx="6019800" cy="6008687"/>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54C58976-4954-4EA6-95CD-7AFD65010E75}" type="slidenum">
              <a:rPr lang="en-US" altLang="ja-JP"/>
              <a:pPr>
                <a:defRPr/>
              </a:pPr>
              <a:t>&lt;#&gt;</a:t>
            </a:fld>
            <a:endParaRPr lang="en-US" altLang="ja-JP"/>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719263"/>
            <a:ext cx="8229600" cy="4411662"/>
          </a:xfrm>
        </p:spPr>
        <p:txBody>
          <a:bodyPr/>
          <a:lstStyle/>
          <a:p>
            <a:pPr lvl="0"/>
            <a:endParaRPr lang="ja-JP" alt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E232AA10-CA58-49B9-A897-1E3B89464AB9}"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484B62F-3F34-4398-ADAF-A91AA3F9A4D8}" type="datetimeFigureOut">
              <a:rPr kumimoji="1" lang="ja-JP" altLang="en-US" smtClean="0"/>
              <a:pPr/>
              <a:t>2012/8/30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9286C34-99E3-4146-AFEA-FC37B6C475CD}" type="slidenum">
              <a:rPr kumimoji="1" lang="ja-JP" altLang="en-US" smtClean="0"/>
              <a:pPr/>
              <a:t>&lt;#&gt;</a:t>
            </a:fld>
            <a:endParaRPr kumimoji="1" lang="ja-JP" altLang="en-US"/>
          </a:p>
        </p:txBody>
      </p:sp>
    </p:spTree>
    <p:extLst>
      <p:ext uri="{BB962C8B-B14F-4D97-AF65-F5344CB8AC3E}">
        <p14:creationId xmlns="" xmlns:p14="http://schemas.microsoft.com/office/powerpoint/2010/main" val="1376224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484B62F-3F34-4398-ADAF-A91AA3F9A4D8}" type="datetimeFigureOut">
              <a:rPr kumimoji="1" lang="ja-JP" altLang="en-US" smtClean="0"/>
              <a:pPr/>
              <a:t>2012/8/30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9286C34-99E3-4146-AFEA-FC37B6C475CD}" type="slidenum">
              <a:rPr kumimoji="1" lang="ja-JP" altLang="en-US" smtClean="0"/>
              <a:pPr/>
              <a:t>&lt;#&gt;</a:t>
            </a:fld>
            <a:endParaRPr kumimoji="1" lang="ja-JP" altLang="en-US"/>
          </a:p>
        </p:txBody>
      </p:sp>
    </p:spTree>
    <p:extLst>
      <p:ext uri="{BB962C8B-B14F-4D97-AF65-F5344CB8AC3E}">
        <p14:creationId xmlns="" xmlns:p14="http://schemas.microsoft.com/office/powerpoint/2010/main" val="196907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484B62F-3F34-4398-ADAF-A91AA3F9A4D8}" type="datetimeFigureOut">
              <a:rPr kumimoji="1" lang="ja-JP" altLang="en-US" smtClean="0"/>
              <a:pPr/>
              <a:t>2012/8/30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9286C34-99E3-4146-AFEA-FC37B6C475CD}" type="slidenum">
              <a:rPr kumimoji="1" lang="ja-JP" altLang="en-US" smtClean="0"/>
              <a:pPr/>
              <a:t>&lt;#&gt;</a:t>
            </a:fld>
            <a:endParaRPr kumimoji="1" lang="ja-JP" altLang="en-US"/>
          </a:p>
        </p:txBody>
      </p:sp>
    </p:spTree>
    <p:extLst>
      <p:ext uri="{BB962C8B-B14F-4D97-AF65-F5344CB8AC3E}">
        <p14:creationId xmlns="" xmlns:p14="http://schemas.microsoft.com/office/powerpoint/2010/main" val="632702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484B62F-3F34-4398-ADAF-A91AA3F9A4D8}" type="datetimeFigureOut">
              <a:rPr kumimoji="1" lang="ja-JP" altLang="en-US" smtClean="0"/>
              <a:pPr/>
              <a:t>2012/8/30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9286C34-99E3-4146-AFEA-FC37B6C475CD}" type="slidenum">
              <a:rPr kumimoji="1" lang="ja-JP" altLang="en-US" smtClean="0"/>
              <a:pPr/>
              <a:t>&lt;#&gt;</a:t>
            </a:fld>
            <a:endParaRPr kumimoji="1" lang="ja-JP" altLang="en-US"/>
          </a:p>
        </p:txBody>
      </p:sp>
    </p:spTree>
    <p:extLst>
      <p:ext uri="{BB962C8B-B14F-4D97-AF65-F5344CB8AC3E}">
        <p14:creationId xmlns="" xmlns:p14="http://schemas.microsoft.com/office/powerpoint/2010/main" val="2919592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4B62F-3F34-4398-ADAF-A91AA3F9A4D8}" type="datetimeFigureOut">
              <a:rPr kumimoji="1" lang="ja-JP" altLang="en-US" smtClean="0"/>
              <a:pPr/>
              <a:t>2012/8/30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86C34-99E3-4146-AFEA-FC37B6C475CD}" type="slidenum">
              <a:rPr kumimoji="1" lang="ja-JP" altLang="en-US" smtClean="0"/>
              <a:pPr/>
              <a:t>&lt;#&gt;</a:t>
            </a:fld>
            <a:endParaRPr kumimoji="1" lang="ja-JP" altLang="en-US"/>
          </a:p>
        </p:txBody>
      </p:sp>
    </p:spTree>
    <p:extLst>
      <p:ext uri="{BB962C8B-B14F-4D97-AF65-F5344CB8AC3E}">
        <p14:creationId xmlns="" xmlns:p14="http://schemas.microsoft.com/office/powerpoint/2010/main" val="1133045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9" name="Rectangle 115"/>
          <p:cNvSpPr>
            <a:spLocks noChangeArrowheads="1"/>
          </p:cNvSpPr>
          <p:nvPr/>
        </p:nvSpPr>
        <p:spPr bwMode="gray">
          <a:xfrm>
            <a:off x="14654" y="15879"/>
            <a:ext cx="9144000" cy="836613"/>
          </a:xfrm>
          <a:prstGeom prst="rect">
            <a:avLst/>
          </a:prstGeom>
          <a:gradFill rotWithShape="1">
            <a:gsLst>
              <a:gs pos="0">
                <a:srgbClr val="0038A8"/>
              </a:gs>
              <a:gs pos="100000">
                <a:srgbClr val="00008E"/>
              </a:gs>
            </a:gsLst>
            <a:lin ang="54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0" name="Rectangle 116"/>
          <p:cNvSpPr>
            <a:spLocks noChangeArrowheads="1"/>
          </p:cNvSpPr>
          <p:nvPr/>
        </p:nvSpPr>
        <p:spPr bwMode="gray">
          <a:xfrm>
            <a:off x="180243" y="204788"/>
            <a:ext cx="99646" cy="107950"/>
          </a:xfrm>
          <a:prstGeom prst="rect">
            <a:avLst/>
          </a:prstGeom>
          <a:gradFill rotWithShape="1">
            <a:gsLst>
              <a:gs pos="0">
                <a:schemeClr val="bg1"/>
              </a:gs>
              <a:gs pos="100000">
                <a:schemeClr val="accent1"/>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1" name="Rectangle 117"/>
          <p:cNvSpPr>
            <a:spLocks noChangeArrowheads="1"/>
          </p:cNvSpPr>
          <p:nvPr/>
        </p:nvSpPr>
        <p:spPr bwMode="gray">
          <a:xfrm>
            <a:off x="345831" y="204788"/>
            <a:ext cx="99646" cy="107950"/>
          </a:xfrm>
          <a:prstGeom prst="rect">
            <a:avLst/>
          </a:prstGeom>
          <a:gradFill rotWithShape="1">
            <a:gsLst>
              <a:gs pos="0">
                <a:schemeClr val="accent1"/>
              </a:gs>
              <a:gs pos="100000">
                <a:srgbClr val="0066FF"/>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2" name="Rectangle 118"/>
          <p:cNvSpPr>
            <a:spLocks noChangeArrowheads="1"/>
          </p:cNvSpPr>
          <p:nvPr/>
        </p:nvSpPr>
        <p:spPr bwMode="gray">
          <a:xfrm>
            <a:off x="345831" y="384175"/>
            <a:ext cx="99646" cy="107950"/>
          </a:xfrm>
          <a:prstGeom prst="rect">
            <a:avLst/>
          </a:prstGeom>
          <a:gradFill rotWithShape="1">
            <a:gsLst>
              <a:gs pos="0">
                <a:srgbClr val="0066FF"/>
              </a:gs>
              <a:gs pos="100000">
                <a:srgbClr val="0000CC"/>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3" name="Rectangle 119"/>
          <p:cNvSpPr>
            <a:spLocks noChangeArrowheads="1"/>
          </p:cNvSpPr>
          <p:nvPr/>
        </p:nvSpPr>
        <p:spPr bwMode="gray">
          <a:xfrm>
            <a:off x="180243" y="384175"/>
            <a:ext cx="99646" cy="107950"/>
          </a:xfrm>
          <a:prstGeom prst="rect">
            <a:avLst/>
          </a:prstGeom>
          <a:gradFill rotWithShape="1">
            <a:gsLst>
              <a:gs pos="0">
                <a:schemeClr val="accent1"/>
              </a:gs>
              <a:gs pos="100000">
                <a:srgbClr val="0066FF"/>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4" name="Rectangle 120"/>
          <p:cNvSpPr>
            <a:spLocks noChangeArrowheads="1"/>
          </p:cNvSpPr>
          <p:nvPr/>
        </p:nvSpPr>
        <p:spPr bwMode="gray">
          <a:xfrm>
            <a:off x="345831" y="565150"/>
            <a:ext cx="99646" cy="107950"/>
          </a:xfrm>
          <a:prstGeom prst="rect">
            <a:avLst/>
          </a:prstGeom>
          <a:gradFill rotWithShape="1">
            <a:gsLst>
              <a:gs pos="0">
                <a:srgbClr val="0000D6"/>
              </a:gs>
              <a:gs pos="100000">
                <a:srgbClr val="000099"/>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5" name="Rectangle 121"/>
          <p:cNvSpPr>
            <a:spLocks noChangeArrowheads="1"/>
          </p:cNvSpPr>
          <p:nvPr/>
        </p:nvSpPr>
        <p:spPr bwMode="gray">
          <a:xfrm>
            <a:off x="180243" y="565150"/>
            <a:ext cx="99646" cy="107950"/>
          </a:xfrm>
          <a:prstGeom prst="rect">
            <a:avLst/>
          </a:prstGeom>
          <a:gradFill rotWithShape="1">
            <a:gsLst>
              <a:gs pos="0">
                <a:srgbClr val="0066FF"/>
              </a:gs>
              <a:gs pos="100000">
                <a:srgbClr val="0000CC"/>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6" name="Rectangle 122"/>
          <p:cNvSpPr>
            <a:spLocks noChangeArrowheads="1"/>
          </p:cNvSpPr>
          <p:nvPr/>
        </p:nvSpPr>
        <p:spPr bwMode="gray">
          <a:xfrm>
            <a:off x="512885" y="204788"/>
            <a:ext cx="99646" cy="107950"/>
          </a:xfrm>
          <a:prstGeom prst="rect">
            <a:avLst/>
          </a:prstGeom>
          <a:gradFill rotWithShape="1">
            <a:gsLst>
              <a:gs pos="0">
                <a:srgbClr val="0066FF"/>
              </a:gs>
              <a:gs pos="100000">
                <a:srgbClr val="0000CC"/>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7" name="Rectangle 123"/>
          <p:cNvSpPr>
            <a:spLocks noChangeArrowheads="1"/>
          </p:cNvSpPr>
          <p:nvPr/>
        </p:nvSpPr>
        <p:spPr bwMode="gray">
          <a:xfrm>
            <a:off x="512885" y="384175"/>
            <a:ext cx="99646" cy="107950"/>
          </a:xfrm>
          <a:prstGeom prst="rect">
            <a:avLst/>
          </a:prstGeom>
          <a:gradFill rotWithShape="1">
            <a:gsLst>
              <a:gs pos="0">
                <a:srgbClr val="0000D6"/>
              </a:gs>
              <a:gs pos="100000">
                <a:srgbClr val="000099"/>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8" name="Rectangle 124"/>
          <p:cNvSpPr>
            <a:spLocks noChangeArrowheads="1"/>
          </p:cNvSpPr>
          <p:nvPr/>
        </p:nvSpPr>
        <p:spPr bwMode="gray">
          <a:xfrm>
            <a:off x="512885" y="565150"/>
            <a:ext cx="99646" cy="107950"/>
          </a:xfrm>
          <a:prstGeom prst="rect">
            <a:avLst/>
          </a:prstGeom>
          <a:gradFill rotWithShape="1">
            <a:gsLst>
              <a:gs pos="0">
                <a:srgbClr val="000099"/>
              </a:gs>
              <a:gs pos="100000">
                <a:srgbClr val="000066"/>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2060" name="Rectangle 3"/>
          <p:cNvSpPr>
            <a:spLocks noGrp="1" noChangeArrowheads="1"/>
          </p:cNvSpPr>
          <p:nvPr>
            <p:ph type="body" idx="1"/>
          </p:nvPr>
        </p:nvSpPr>
        <p:spPr bwMode="auto">
          <a:xfrm>
            <a:off x="457200" y="1165230"/>
            <a:ext cx="82296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178777" y="6461132"/>
            <a:ext cx="2133600" cy="207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a:latin typeface="Arial" charset="0"/>
                <a:ea typeface="ＭＳ Ｐゴシック" charset="-128"/>
              </a:defRPr>
            </a:lvl1pPr>
          </a:lstStyle>
          <a:p>
            <a:pPr fontAlgn="base">
              <a:spcBef>
                <a:spcPct val="0"/>
              </a:spcBef>
              <a:spcAft>
                <a:spcPct val="0"/>
              </a:spcAft>
              <a:defRPr/>
            </a:pPr>
            <a:fld id="{22A1D156-8C83-44D4-A404-707DC347C2B2}" type="datetime1">
              <a:rPr lang="ja-JP" altLang="en-US">
                <a:solidFill>
                  <a:srgbClr val="000000"/>
                </a:solidFill>
              </a:rPr>
              <a:pPr fontAlgn="base">
                <a:spcBef>
                  <a:spcPct val="0"/>
                </a:spcBef>
                <a:spcAft>
                  <a:spcPct val="0"/>
                </a:spcAft>
                <a:defRPr/>
              </a:pPr>
              <a:t>2012/8/30</a:t>
            </a:fld>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461132"/>
            <a:ext cx="2895600" cy="207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400">
                <a:latin typeface="Arial" charset="0"/>
                <a:ea typeface="ＭＳ Ｐゴシック"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831623" y="6461132"/>
            <a:ext cx="2133600" cy="207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a:latin typeface="Arial" charset="0"/>
                <a:ea typeface="ＭＳ Ｐゴシック" charset="-128"/>
              </a:defRPr>
            </a:lvl1pPr>
          </a:lstStyle>
          <a:p>
            <a:pPr fontAlgn="base">
              <a:spcBef>
                <a:spcPct val="0"/>
              </a:spcBef>
              <a:spcAft>
                <a:spcPct val="0"/>
              </a:spcAft>
              <a:defRPr/>
            </a:pPr>
            <a:fld id="{F76D83C2-9DA2-4CA9-B82C-E11C4A67C295}" type="slidenum">
              <a:rPr lang="en-US" altLang="ja-JP">
                <a:solidFill>
                  <a:srgbClr val="000000"/>
                </a:solidFill>
              </a:rPr>
              <a:pPr fontAlgn="base">
                <a:spcBef>
                  <a:spcPct val="0"/>
                </a:spcBef>
                <a:spcAft>
                  <a:spcPct val="0"/>
                </a:spcAft>
                <a:defRPr/>
              </a:pPr>
              <a:t>&lt;#&gt;</a:t>
            </a:fld>
            <a:endParaRPr lang="en-US" altLang="ja-JP">
              <a:solidFill>
                <a:srgbClr val="000000"/>
              </a:solidFill>
            </a:endParaRPr>
          </a:p>
        </p:txBody>
      </p:sp>
      <p:sp>
        <p:nvSpPr>
          <p:cNvPr id="2064" name="Rectangle 2"/>
          <p:cNvSpPr>
            <a:spLocks noGrp="1" noChangeArrowheads="1"/>
          </p:cNvSpPr>
          <p:nvPr>
            <p:ph type="title"/>
          </p:nvPr>
        </p:nvSpPr>
        <p:spPr bwMode="gray">
          <a:xfrm>
            <a:off x="826480" y="115888"/>
            <a:ext cx="8066943"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kumimoji="1" sz="3600">
          <a:solidFill>
            <a:schemeClr val="bg1"/>
          </a:solidFill>
          <a:latin typeface="+mj-lt"/>
          <a:ea typeface="+mj-ea"/>
          <a:cs typeface="+mj-cs"/>
        </a:defRPr>
      </a:lvl1pPr>
      <a:lvl2pPr algn="l" rtl="0" eaLnBrk="0" fontAlgn="base" hangingPunct="0">
        <a:spcBef>
          <a:spcPct val="0"/>
        </a:spcBef>
        <a:spcAft>
          <a:spcPct val="0"/>
        </a:spcAft>
        <a:defRPr kumimoji="1" sz="3600">
          <a:solidFill>
            <a:schemeClr val="bg1"/>
          </a:solidFill>
          <a:latin typeface="Arial" charset="0"/>
          <a:ea typeface="ＭＳ Ｐゴシック" charset="-128"/>
        </a:defRPr>
      </a:lvl2pPr>
      <a:lvl3pPr algn="l" rtl="0" eaLnBrk="0" fontAlgn="base" hangingPunct="0">
        <a:spcBef>
          <a:spcPct val="0"/>
        </a:spcBef>
        <a:spcAft>
          <a:spcPct val="0"/>
        </a:spcAft>
        <a:defRPr kumimoji="1" sz="3600">
          <a:solidFill>
            <a:schemeClr val="bg1"/>
          </a:solidFill>
          <a:latin typeface="Arial" charset="0"/>
          <a:ea typeface="ＭＳ Ｐゴシック" charset="-128"/>
        </a:defRPr>
      </a:lvl3pPr>
      <a:lvl4pPr algn="l" rtl="0" eaLnBrk="0" fontAlgn="base" hangingPunct="0">
        <a:spcBef>
          <a:spcPct val="0"/>
        </a:spcBef>
        <a:spcAft>
          <a:spcPct val="0"/>
        </a:spcAft>
        <a:defRPr kumimoji="1" sz="3600">
          <a:solidFill>
            <a:schemeClr val="bg1"/>
          </a:solidFill>
          <a:latin typeface="Arial" charset="0"/>
          <a:ea typeface="ＭＳ Ｐゴシック" charset="-128"/>
        </a:defRPr>
      </a:lvl4pPr>
      <a:lvl5pPr algn="l" rtl="0" eaLnBrk="0" fontAlgn="base" hangingPunct="0">
        <a:spcBef>
          <a:spcPct val="0"/>
        </a:spcBef>
        <a:spcAft>
          <a:spcPct val="0"/>
        </a:spcAft>
        <a:defRPr kumimoji="1" sz="3600">
          <a:solidFill>
            <a:schemeClr val="bg1"/>
          </a:solidFill>
          <a:latin typeface="Arial" charset="0"/>
          <a:ea typeface="ＭＳ Ｐゴシック" charset="-128"/>
        </a:defRPr>
      </a:lvl5pPr>
      <a:lvl6pPr marL="457200" algn="l" rtl="0" fontAlgn="base">
        <a:spcBef>
          <a:spcPct val="0"/>
        </a:spcBef>
        <a:spcAft>
          <a:spcPct val="0"/>
        </a:spcAft>
        <a:defRPr kumimoji="1" sz="3600">
          <a:solidFill>
            <a:schemeClr val="bg1"/>
          </a:solidFill>
          <a:latin typeface="Arial" charset="0"/>
          <a:ea typeface="ＭＳ Ｐゴシック" charset="-128"/>
        </a:defRPr>
      </a:lvl6pPr>
      <a:lvl7pPr marL="914400" algn="l" rtl="0" fontAlgn="base">
        <a:spcBef>
          <a:spcPct val="0"/>
        </a:spcBef>
        <a:spcAft>
          <a:spcPct val="0"/>
        </a:spcAft>
        <a:defRPr kumimoji="1" sz="3600">
          <a:solidFill>
            <a:schemeClr val="bg1"/>
          </a:solidFill>
          <a:latin typeface="Arial" charset="0"/>
          <a:ea typeface="ＭＳ Ｐゴシック" charset="-128"/>
        </a:defRPr>
      </a:lvl7pPr>
      <a:lvl8pPr marL="1371600" algn="l" rtl="0" fontAlgn="base">
        <a:spcBef>
          <a:spcPct val="0"/>
        </a:spcBef>
        <a:spcAft>
          <a:spcPct val="0"/>
        </a:spcAft>
        <a:defRPr kumimoji="1" sz="3600">
          <a:solidFill>
            <a:schemeClr val="bg1"/>
          </a:solidFill>
          <a:latin typeface="Arial" charset="0"/>
          <a:ea typeface="ＭＳ Ｐゴシック" charset="-128"/>
        </a:defRPr>
      </a:lvl8pPr>
      <a:lvl9pPr marL="1828800" algn="l" rtl="0" fontAlgn="base">
        <a:spcBef>
          <a:spcPct val="0"/>
        </a:spcBef>
        <a:spcAft>
          <a:spcPct val="0"/>
        </a:spcAft>
        <a:defRPr kumimoji="1" sz="3600">
          <a:solidFill>
            <a:schemeClr val="bg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9" name="Rectangle 115"/>
          <p:cNvSpPr>
            <a:spLocks noChangeArrowheads="1"/>
          </p:cNvSpPr>
          <p:nvPr/>
        </p:nvSpPr>
        <p:spPr bwMode="gray">
          <a:xfrm>
            <a:off x="14654" y="15876"/>
            <a:ext cx="9144000" cy="836613"/>
          </a:xfrm>
          <a:prstGeom prst="rect">
            <a:avLst/>
          </a:prstGeom>
          <a:gradFill rotWithShape="1">
            <a:gsLst>
              <a:gs pos="0">
                <a:srgbClr val="0038A8"/>
              </a:gs>
              <a:gs pos="100000">
                <a:srgbClr val="00008E"/>
              </a:gs>
            </a:gsLst>
            <a:lin ang="54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0" name="Rectangle 116"/>
          <p:cNvSpPr>
            <a:spLocks noChangeArrowheads="1"/>
          </p:cNvSpPr>
          <p:nvPr/>
        </p:nvSpPr>
        <p:spPr bwMode="gray">
          <a:xfrm>
            <a:off x="180243" y="204788"/>
            <a:ext cx="99646" cy="107950"/>
          </a:xfrm>
          <a:prstGeom prst="rect">
            <a:avLst/>
          </a:prstGeom>
          <a:gradFill rotWithShape="1">
            <a:gsLst>
              <a:gs pos="0">
                <a:schemeClr val="bg1"/>
              </a:gs>
              <a:gs pos="100000">
                <a:schemeClr val="accent1"/>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1" name="Rectangle 117"/>
          <p:cNvSpPr>
            <a:spLocks noChangeArrowheads="1"/>
          </p:cNvSpPr>
          <p:nvPr/>
        </p:nvSpPr>
        <p:spPr bwMode="gray">
          <a:xfrm>
            <a:off x="345831" y="204788"/>
            <a:ext cx="99646" cy="107950"/>
          </a:xfrm>
          <a:prstGeom prst="rect">
            <a:avLst/>
          </a:prstGeom>
          <a:gradFill rotWithShape="1">
            <a:gsLst>
              <a:gs pos="0">
                <a:schemeClr val="accent1"/>
              </a:gs>
              <a:gs pos="100000">
                <a:srgbClr val="0066FF"/>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2" name="Rectangle 118"/>
          <p:cNvSpPr>
            <a:spLocks noChangeArrowheads="1"/>
          </p:cNvSpPr>
          <p:nvPr/>
        </p:nvSpPr>
        <p:spPr bwMode="gray">
          <a:xfrm>
            <a:off x="345831" y="384175"/>
            <a:ext cx="99646" cy="107950"/>
          </a:xfrm>
          <a:prstGeom prst="rect">
            <a:avLst/>
          </a:prstGeom>
          <a:gradFill rotWithShape="1">
            <a:gsLst>
              <a:gs pos="0">
                <a:srgbClr val="0066FF"/>
              </a:gs>
              <a:gs pos="100000">
                <a:srgbClr val="0000CC"/>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3" name="Rectangle 119"/>
          <p:cNvSpPr>
            <a:spLocks noChangeArrowheads="1"/>
          </p:cNvSpPr>
          <p:nvPr/>
        </p:nvSpPr>
        <p:spPr bwMode="gray">
          <a:xfrm>
            <a:off x="180243" y="384175"/>
            <a:ext cx="99646" cy="107950"/>
          </a:xfrm>
          <a:prstGeom prst="rect">
            <a:avLst/>
          </a:prstGeom>
          <a:gradFill rotWithShape="1">
            <a:gsLst>
              <a:gs pos="0">
                <a:schemeClr val="accent1"/>
              </a:gs>
              <a:gs pos="100000">
                <a:srgbClr val="0066FF"/>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4" name="Rectangle 120"/>
          <p:cNvSpPr>
            <a:spLocks noChangeArrowheads="1"/>
          </p:cNvSpPr>
          <p:nvPr/>
        </p:nvSpPr>
        <p:spPr bwMode="gray">
          <a:xfrm>
            <a:off x="345831" y="565150"/>
            <a:ext cx="99646" cy="107950"/>
          </a:xfrm>
          <a:prstGeom prst="rect">
            <a:avLst/>
          </a:prstGeom>
          <a:gradFill rotWithShape="1">
            <a:gsLst>
              <a:gs pos="0">
                <a:srgbClr val="0000D6"/>
              </a:gs>
              <a:gs pos="100000">
                <a:srgbClr val="000099"/>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5" name="Rectangle 121"/>
          <p:cNvSpPr>
            <a:spLocks noChangeArrowheads="1"/>
          </p:cNvSpPr>
          <p:nvPr/>
        </p:nvSpPr>
        <p:spPr bwMode="gray">
          <a:xfrm>
            <a:off x="180243" y="565150"/>
            <a:ext cx="99646" cy="107950"/>
          </a:xfrm>
          <a:prstGeom prst="rect">
            <a:avLst/>
          </a:prstGeom>
          <a:gradFill rotWithShape="1">
            <a:gsLst>
              <a:gs pos="0">
                <a:srgbClr val="0066FF"/>
              </a:gs>
              <a:gs pos="100000">
                <a:srgbClr val="0000CC"/>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6" name="Rectangle 122"/>
          <p:cNvSpPr>
            <a:spLocks noChangeArrowheads="1"/>
          </p:cNvSpPr>
          <p:nvPr/>
        </p:nvSpPr>
        <p:spPr bwMode="gray">
          <a:xfrm>
            <a:off x="512885" y="204788"/>
            <a:ext cx="99646" cy="107950"/>
          </a:xfrm>
          <a:prstGeom prst="rect">
            <a:avLst/>
          </a:prstGeom>
          <a:gradFill rotWithShape="1">
            <a:gsLst>
              <a:gs pos="0">
                <a:srgbClr val="0066FF"/>
              </a:gs>
              <a:gs pos="100000">
                <a:srgbClr val="0000CC"/>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7" name="Rectangle 123"/>
          <p:cNvSpPr>
            <a:spLocks noChangeArrowheads="1"/>
          </p:cNvSpPr>
          <p:nvPr/>
        </p:nvSpPr>
        <p:spPr bwMode="gray">
          <a:xfrm>
            <a:off x="512885" y="384175"/>
            <a:ext cx="99646" cy="107950"/>
          </a:xfrm>
          <a:prstGeom prst="rect">
            <a:avLst/>
          </a:prstGeom>
          <a:gradFill rotWithShape="1">
            <a:gsLst>
              <a:gs pos="0">
                <a:srgbClr val="0000D6"/>
              </a:gs>
              <a:gs pos="100000">
                <a:srgbClr val="000099"/>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8" name="Rectangle 124"/>
          <p:cNvSpPr>
            <a:spLocks noChangeArrowheads="1"/>
          </p:cNvSpPr>
          <p:nvPr/>
        </p:nvSpPr>
        <p:spPr bwMode="gray">
          <a:xfrm>
            <a:off x="512885" y="565150"/>
            <a:ext cx="99646" cy="107950"/>
          </a:xfrm>
          <a:prstGeom prst="rect">
            <a:avLst/>
          </a:prstGeom>
          <a:gradFill rotWithShape="1">
            <a:gsLst>
              <a:gs pos="0">
                <a:srgbClr val="000099"/>
              </a:gs>
              <a:gs pos="100000">
                <a:srgbClr val="000066"/>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2060" name="Rectangle 3"/>
          <p:cNvSpPr>
            <a:spLocks noGrp="1" noChangeArrowheads="1"/>
          </p:cNvSpPr>
          <p:nvPr>
            <p:ph type="body" idx="1"/>
          </p:nvPr>
        </p:nvSpPr>
        <p:spPr bwMode="auto">
          <a:xfrm>
            <a:off x="457200" y="1165226"/>
            <a:ext cx="82296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178777" y="6461126"/>
            <a:ext cx="2133600" cy="207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a:latin typeface="Arial" charset="0"/>
                <a:ea typeface="ＭＳ Ｐゴシック" charset="-128"/>
              </a:defRPr>
            </a:lvl1pPr>
          </a:lstStyle>
          <a:p>
            <a:pPr fontAlgn="base">
              <a:spcBef>
                <a:spcPct val="0"/>
              </a:spcBef>
              <a:spcAft>
                <a:spcPct val="0"/>
              </a:spcAft>
              <a:defRPr/>
            </a:pPr>
            <a:fld id="{22A1D156-8C83-44D4-A404-707DC347C2B2}" type="datetime1">
              <a:rPr lang="ja-JP" altLang="en-US">
                <a:solidFill>
                  <a:srgbClr val="000000"/>
                </a:solidFill>
              </a:rPr>
              <a:pPr fontAlgn="base">
                <a:spcBef>
                  <a:spcPct val="0"/>
                </a:spcBef>
                <a:spcAft>
                  <a:spcPct val="0"/>
                </a:spcAft>
                <a:defRPr/>
              </a:pPr>
              <a:t>2012/8/30</a:t>
            </a:fld>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461126"/>
            <a:ext cx="2895600" cy="207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400">
                <a:latin typeface="Arial" charset="0"/>
                <a:ea typeface="ＭＳ Ｐゴシック"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831623" y="6461126"/>
            <a:ext cx="2133600" cy="207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a:latin typeface="Arial" charset="0"/>
                <a:ea typeface="ＭＳ Ｐゴシック" charset="-128"/>
              </a:defRPr>
            </a:lvl1pPr>
          </a:lstStyle>
          <a:p>
            <a:pPr fontAlgn="base">
              <a:spcBef>
                <a:spcPct val="0"/>
              </a:spcBef>
              <a:spcAft>
                <a:spcPct val="0"/>
              </a:spcAft>
              <a:defRPr/>
            </a:pPr>
            <a:fld id="{F76D83C2-9DA2-4CA9-B82C-E11C4A67C295}" type="slidenum">
              <a:rPr lang="en-US" altLang="ja-JP">
                <a:solidFill>
                  <a:srgbClr val="000000"/>
                </a:solidFill>
              </a:rPr>
              <a:pPr fontAlgn="base">
                <a:spcBef>
                  <a:spcPct val="0"/>
                </a:spcBef>
                <a:spcAft>
                  <a:spcPct val="0"/>
                </a:spcAft>
                <a:defRPr/>
              </a:pPr>
              <a:t>&lt;#&gt;</a:t>
            </a:fld>
            <a:endParaRPr lang="en-US" altLang="ja-JP">
              <a:solidFill>
                <a:srgbClr val="000000"/>
              </a:solidFill>
            </a:endParaRPr>
          </a:p>
        </p:txBody>
      </p:sp>
      <p:sp>
        <p:nvSpPr>
          <p:cNvPr id="2064" name="Rectangle 2"/>
          <p:cNvSpPr>
            <a:spLocks noGrp="1" noChangeArrowheads="1"/>
          </p:cNvSpPr>
          <p:nvPr>
            <p:ph type="title"/>
          </p:nvPr>
        </p:nvSpPr>
        <p:spPr bwMode="gray">
          <a:xfrm>
            <a:off x="826477" y="115888"/>
            <a:ext cx="8066943"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0" fontAlgn="base" hangingPunct="0">
        <a:spcBef>
          <a:spcPct val="0"/>
        </a:spcBef>
        <a:spcAft>
          <a:spcPct val="0"/>
        </a:spcAft>
        <a:defRPr kumimoji="1" sz="3600">
          <a:solidFill>
            <a:schemeClr val="bg1"/>
          </a:solidFill>
          <a:latin typeface="+mj-lt"/>
          <a:ea typeface="+mj-ea"/>
          <a:cs typeface="+mj-cs"/>
        </a:defRPr>
      </a:lvl1pPr>
      <a:lvl2pPr algn="l" rtl="0" eaLnBrk="0" fontAlgn="base" hangingPunct="0">
        <a:spcBef>
          <a:spcPct val="0"/>
        </a:spcBef>
        <a:spcAft>
          <a:spcPct val="0"/>
        </a:spcAft>
        <a:defRPr kumimoji="1" sz="3600">
          <a:solidFill>
            <a:schemeClr val="bg1"/>
          </a:solidFill>
          <a:latin typeface="Arial" charset="0"/>
          <a:ea typeface="ＭＳ Ｐゴシック" charset="-128"/>
        </a:defRPr>
      </a:lvl2pPr>
      <a:lvl3pPr algn="l" rtl="0" eaLnBrk="0" fontAlgn="base" hangingPunct="0">
        <a:spcBef>
          <a:spcPct val="0"/>
        </a:spcBef>
        <a:spcAft>
          <a:spcPct val="0"/>
        </a:spcAft>
        <a:defRPr kumimoji="1" sz="3600">
          <a:solidFill>
            <a:schemeClr val="bg1"/>
          </a:solidFill>
          <a:latin typeface="Arial" charset="0"/>
          <a:ea typeface="ＭＳ Ｐゴシック" charset="-128"/>
        </a:defRPr>
      </a:lvl3pPr>
      <a:lvl4pPr algn="l" rtl="0" eaLnBrk="0" fontAlgn="base" hangingPunct="0">
        <a:spcBef>
          <a:spcPct val="0"/>
        </a:spcBef>
        <a:spcAft>
          <a:spcPct val="0"/>
        </a:spcAft>
        <a:defRPr kumimoji="1" sz="3600">
          <a:solidFill>
            <a:schemeClr val="bg1"/>
          </a:solidFill>
          <a:latin typeface="Arial" charset="0"/>
          <a:ea typeface="ＭＳ Ｐゴシック" charset="-128"/>
        </a:defRPr>
      </a:lvl4pPr>
      <a:lvl5pPr algn="l" rtl="0" eaLnBrk="0" fontAlgn="base" hangingPunct="0">
        <a:spcBef>
          <a:spcPct val="0"/>
        </a:spcBef>
        <a:spcAft>
          <a:spcPct val="0"/>
        </a:spcAft>
        <a:defRPr kumimoji="1" sz="3600">
          <a:solidFill>
            <a:schemeClr val="bg1"/>
          </a:solidFill>
          <a:latin typeface="Arial" charset="0"/>
          <a:ea typeface="ＭＳ Ｐゴシック" charset="-128"/>
        </a:defRPr>
      </a:lvl5pPr>
      <a:lvl6pPr marL="457200" algn="l" rtl="0" fontAlgn="base">
        <a:spcBef>
          <a:spcPct val="0"/>
        </a:spcBef>
        <a:spcAft>
          <a:spcPct val="0"/>
        </a:spcAft>
        <a:defRPr kumimoji="1" sz="3600">
          <a:solidFill>
            <a:schemeClr val="bg1"/>
          </a:solidFill>
          <a:latin typeface="Arial" charset="0"/>
          <a:ea typeface="ＭＳ Ｐゴシック" charset="-128"/>
        </a:defRPr>
      </a:lvl6pPr>
      <a:lvl7pPr marL="914400" algn="l" rtl="0" fontAlgn="base">
        <a:spcBef>
          <a:spcPct val="0"/>
        </a:spcBef>
        <a:spcAft>
          <a:spcPct val="0"/>
        </a:spcAft>
        <a:defRPr kumimoji="1" sz="3600">
          <a:solidFill>
            <a:schemeClr val="bg1"/>
          </a:solidFill>
          <a:latin typeface="Arial" charset="0"/>
          <a:ea typeface="ＭＳ Ｐゴシック" charset="-128"/>
        </a:defRPr>
      </a:lvl7pPr>
      <a:lvl8pPr marL="1371600" algn="l" rtl="0" fontAlgn="base">
        <a:spcBef>
          <a:spcPct val="0"/>
        </a:spcBef>
        <a:spcAft>
          <a:spcPct val="0"/>
        </a:spcAft>
        <a:defRPr kumimoji="1" sz="3600">
          <a:solidFill>
            <a:schemeClr val="bg1"/>
          </a:solidFill>
          <a:latin typeface="Arial" charset="0"/>
          <a:ea typeface="ＭＳ Ｐゴシック" charset="-128"/>
        </a:defRPr>
      </a:lvl8pPr>
      <a:lvl9pPr marL="1828800" algn="l" rtl="0" fontAlgn="base">
        <a:spcBef>
          <a:spcPct val="0"/>
        </a:spcBef>
        <a:spcAft>
          <a:spcPct val="0"/>
        </a:spcAft>
        <a:defRPr kumimoji="1" sz="3600">
          <a:solidFill>
            <a:schemeClr val="bg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6197B-B2C2-44B4-9EBB-6F3D6105E7C9}" type="datetimeFigureOut">
              <a:rPr lang="ja-JP" altLang="en-US" smtClean="0">
                <a:solidFill>
                  <a:prstClr val="black">
                    <a:tint val="75000"/>
                  </a:prstClr>
                </a:solidFill>
              </a:rPr>
              <a:pPr/>
              <a:t>2012/8/30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2098D-7074-4CAD-87A0-CF75FE2D6BB6}"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fontAlgn="base">
              <a:spcBef>
                <a:spcPct val="0"/>
              </a:spcBef>
              <a:spcAft>
                <a:spcPct val="0"/>
              </a:spcAft>
              <a:defRPr/>
            </a:pPr>
            <a:endParaRPr lang="ja-JP" altLang="en-US">
              <a:solidFill>
                <a:srgbClr val="000000"/>
              </a:solidFill>
            </a:endParaRPr>
          </a:p>
        </p:txBody>
      </p:sp>
      <p:sp>
        <p:nvSpPr>
          <p:cNvPr id="7171"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7172"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174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solidFill>
                  <a:srgbClr val="000000"/>
                </a:solidFill>
                <a:ea typeface="ＭＳ Ｐゴシック" pitchFamily="50" charset="-128"/>
              </a:defRPr>
            </a:lvl1pPr>
          </a:lstStyle>
          <a:p>
            <a:pPr fontAlgn="base">
              <a:spcBef>
                <a:spcPct val="0"/>
              </a:spcBef>
              <a:spcAft>
                <a:spcPct val="0"/>
              </a:spcAft>
              <a:defRPr/>
            </a:pPr>
            <a:endParaRPr lang="en-US" altLang="ja-JP"/>
          </a:p>
        </p:txBody>
      </p:sp>
      <p:sp>
        <p:nvSpPr>
          <p:cNvPr id="3175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solidFill>
                  <a:srgbClr val="000000"/>
                </a:solidFill>
                <a:ea typeface="ＭＳ Ｐゴシック" pitchFamily="50" charset="-128"/>
              </a:defRPr>
            </a:lvl1pPr>
          </a:lstStyle>
          <a:p>
            <a:pPr fontAlgn="base">
              <a:spcBef>
                <a:spcPct val="0"/>
              </a:spcBef>
              <a:spcAft>
                <a:spcPct val="0"/>
              </a:spcAft>
              <a:defRPr/>
            </a:pPr>
            <a:endParaRPr lang="en-US" altLang="ja-JP"/>
          </a:p>
        </p:txBody>
      </p:sp>
      <p:sp>
        <p:nvSpPr>
          <p:cNvPr id="31751" name="Rectangle 7"/>
          <p:cNvSpPr>
            <a:spLocks noGrp="1" noChangeArrowheads="1"/>
          </p:cNvSpPr>
          <p:nvPr>
            <p:ph type="sldNum" sz="quarter" idx="4"/>
          </p:nvPr>
        </p:nvSpPr>
        <p:spPr bwMode="auto">
          <a:xfrm>
            <a:off x="70104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solidFill>
                  <a:srgbClr val="000000"/>
                </a:solidFill>
                <a:ea typeface="ＭＳ Ｐゴシック" pitchFamily="50" charset="-128"/>
              </a:defRPr>
            </a:lvl1pPr>
          </a:lstStyle>
          <a:p>
            <a:pPr fontAlgn="base">
              <a:spcBef>
                <a:spcPct val="0"/>
              </a:spcBef>
              <a:spcAft>
                <a:spcPct val="0"/>
              </a:spcAft>
              <a:defRPr/>
            </a:pPr>
            <a:fld id="{AF779D93-62D6-4910-B49D-35FA085AA2A4}" type="slidenum">
              <a:rPr lang="en-US" altLang="ja-JP"/>
              <a:pPr fontAlgn="base">
                <a:spcBef>
                  <a:spcPct val="0"/>
                </a:spcBef>
                <a:spcAft>
                  <a:spcPct val="0"/>
                </a:spcAft>
                <a:defRPr/>
              </a:pPr>
              <a:t>&lt;#&gt;</a:t>
            </a:fld>
            <a:endParaRPr lang="en-US" altLang="ja-JP"/>
          </a:p>
        </p:txBody>
      </p:sp>
      <p:pic>
        <p:nvPicPr>
          <p:cNvPr id="7176" name="Picture 42"/>
          <p:cNvPicPr>
            <a:picLocks noChangeAspect="1" noChangeArrowheads="1"/>
          </p:cNvPicPr>
          <p:nvPr/>
        </p:nvPicPr>
        <p:blipFill>
          <a:blip r:embed="rId14" cstate="print"/>
          <a:srcRect/>
          <a:stretch>
            <a:fillRect/>
          </a:stretch>
        </p:blipFill>
        <p:spPr bwMode="auto">
          <a:xfrm>
            <a:off x="8027991" y="188913"/>
            <a:ext cx="720725" cy="12239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charset="0"/>
          <a:ea typeface="ＭＳ Ｐゴシック" pitchFamily="50" charset="-128"/>
        </a:defRPr>
      </a:lvl5pPr>
      <a:lvl6pPr marL="457200" algn="l" rtl="0" fontAlgn="base">
        <a:spcBef>
          <a:spcPct val="0"/>
        </a:spcBef>
        <a:spcAft>
          <a:spcPct val="0"/>
        </a:spcAft>
        <a:defRPr kumimoji="1" sz="3900" b="1">
          <a:solidFill>
            <a:schemeClr val="tx2"/>
          </a:solidFill>
          <a:latin typeface="Arial" charset="0"/>
          <a:ea typeface="ＭＳ Ｐゴシック" pitchFamily="50" charset="-128"/>
        </a:defRPr>
      </a:lvl6pPr>
      <a:lvl7pPr marL="914400" algn="l" rtl="0" fontAlgn="base">
        <a:spcBef>
          <a:spcPct val="0"/>
        </a:spcBef>
        <a:spcAft>
          <a:spcPct val="0"/>
        </a:spcAft>
        <a:defRPr kumimoji="1" sz="3900" b="1">
          <a:solidFill>
            <a:schemeClr val="tx2"/>
          </a:solidFill>
          <a:latin typeface="Arial" charset="0"/>
          <a:ea typeface="ＭＳ Ｐゴシック" pitchFamily="50" charset="-128"/>
        </a:defRPr>
      </a:lvl7pPr>
      <a:lvl8pPr marL="1371600" algn="l" rtl="0" fontAlgn="base">
        <a:spcBef>
          <a:spcPct val="0"/>
        </a:spcBef>
        <a:spcAft>
          <a:spcPct val="0"/>
        </a:spcAft>
        <a:defRPr kumimoji="1" sz="3900" b="1">
          <a:solidFill>
            <a:schemeClr val="tx2"/>
          </a:solidFill>
          <a:latin typeface="Arial" charset="0"/>
          <a:ea typeface="ＭＳ Ｐゴシック" pitchFamily="50" charset="-128"/>
        </a:defRPr>
      </a:lvl8pPr>
      <a:lvl9pPr marL="1828800" algn="l" rtl="0" fontAlgn="base">
        <a:spcBef>
          <a:spcPct val="0"/>
        </a:spcBef>
        <a:spcAft>
          <a:spcPct val="0"/>
        </a:spcAft>
        <a:defRPr kumimoji="1" sz="3900" b="1">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0.xml"/><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1.xml"/><Relationship Id="rId7"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oleObject" Target="../embeddings/oleObject16.bin"/><Relationship Id="rId3" Type="http://schemas.openxmlformats.org/officeDocument/2006/relationships/notesSlide" Target="../notesSlides/notesSlide12.xml"/><Relationship Id="rId7" Type="http://schemas.openxmlformats.org/officeDocument/2006/relationships/oleObject" Target="../embeddings/oleObject12.bin"/><Relationship Id="rId12"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oleObject" Target="../embeddings/oleObject15.bin"/><Relationship Id="rId5" Type="http://schemas.openxmlformats.org/officeDocument/2006/relationships/oleObject" Target="../embeddings/oleObject10.bin"/><Relationship Id="rId10" Type="http://schemas.openxmlformats.org/officeDocument/2006/relationships/oleObject" Target="../embeddings/oleObject14.bin"/><Relationship Id="rId4" Type="http://schemas.openxmlformats.org/officeDocument/2006/relationships/image" Target="../media/image22.emf"/><Relationship Id="rId9"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oleObject" Target="../embeddings/oleObject22.bin"/><Relationship Id="rId3" Type="http://schemas.openxmlformats.org/officeDocument/2006/relationships/notesSlide" Target="../notesSlides/notesSlide21.xml"/><Relationship Id="rId7" Type="http://schemas.openxmlformats.org/officeDocument/2006/relationships/chart" Target="../charts/chart6.xml"/><Relationship Id="rId12"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chart" Target="../charts/chart5.xml"/><Relationship Id="rId11" Type="http://schemas.openxmlformats.org/officeDocument/2006/relationships/oleObject" Target="../embeddings/oleObject20.bin"/><Relationship Id="rId5" Type="http://schemas.openxmlformats.org/officeDocument/2006/relationships/chart" Target="../charts/chart4.xml"/><Relationship Id="rId10" Type="http://schemas.openxmlformats.org/officeDocument/2006/relationships/oleObject" Target="../embeddings/oleObject19.bin"/><Relationship Id="rId4" Type="http://schemas.openxmlformats.org/officeDocument/2006/relationships/chart" Target="../charts/chart3.xml"/><Relationship Id="rId9"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7.xml"/><Relationship Id="rId1" Type="http://schemas.openxmlformats.org/officeDocument/2006/relationships/vmlDrawing" Target="../drawings/vmlDrawing6.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36.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3568" y="260648"/>
            <a:ext cx="7772400" cy="3048000"/>
          </a:xfrm>
          <a:prstGeom prst="rect">
            <a:avLst/>
          </a:prstGeom>
          <a:solidFill>
            <a:schemeClr val="tx2">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b="1" dirty="0">
                <a:solidFill>
                  <a:schemeClr val="bg1"/>
                </a:solidFill>
              </a:rPr>
              <a:t>Concentrations and Congener Profiles of Polychlorinated Biphenyls, </a:t>
            </a:r>
            <a:r>
              <a:rPr lang="en-US" altLang="ja-JP" sz="3600" b="1" dirty="0" err="1">
                <a:solidFill>
                  <a:schemeClr val="bg1"/>
                </a:solidFill>
              </a:rPr>
              <a:t>Pentachlorobenzene</a:t>
            </a:r>
            <a:r>
              <a:rPr lang="en-US" altLang="ja-JP" sz="3600" b="1" dirty="0">
                <a:solidFill>
                  <a:schemeClr val="bg1"/>
                </a:solidFill>
              </a:rPr>
              <a:t>, and </a:t>
            </a:r>
            <a:r>
              <a:rPr lang="en-US" altLang="ja-JP" sz="3600" b="1" dirty="0" err="1" smtClean="0">
                <a:solidFill>
                  <a:schemeClr val="bg1"/>
                </a:solidFill>
              </a:rPr>
              <a:t>Hexachlorobenzene</a:t>
            </a:r>
            <a:endParaRPr lang="en-US" altLang="ja-JP" sz="3600" b="1" dirty="0" smtClean="0">
              <a:solidFill>
                <a:schemeClr val="bg1"/>
              </a:solidFill>
            </a:endParaRPr>
          </a:p>
          <a:p>
            <a:r>
              <a:rPr lang="en-US" altLang="ja-JP" sz="3600" b="1" dirty="0" smtClean="0">
                <a:solidFill>
                  <a:schemeClr val="bg1"/>
                </a:solidFill>
              </a:rPr>
              <a:t> </a:t>
            </a:r>
            <a:r>
              <a:rPr lang="en-US" altLang="ja-JP" sz="3600" b="1" dirty="0">
                <a:solidFill>
                  <a:schemeClr val="bg1"/>
                </a:solidFill>
              </a:rPr>
              <a:t>in Commercial Pigments</a:t>
            </a:r>
            <a:endParaRPr lang="ja-JP" altLang="en-US" sz="3600" b="1" dirty="0">
              <a:solidFill>
                <a:schemeClr val="bg1"/>
              </a:solidFill>
            </a:endParaRPr>
          </a:p>
        </p:txBody>
      </p:sp>
      <p:sp>
        <p:nvSpPr>
          <p:cNvPr id="3" name="Text Box 3"/>
          <p:cNvSpPr txBox="1">
            <a:spLocks noChangeArrowheads="1"/>
          </p:cNvSpPr>
          <p:nvPr/>
        </p:nvSpPr>
        <p:spPr bwMode="auto">
          <a:xfrm>
            <a:off x="827584" y="3501008"/>
            <a:ext cx="712996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sz="2000" dirty="0" err="1">
                <a:latin typeface="Arial Black" pitchFamily="34" charset="0"/>
              </a:rPr>
              <a:t>Anezaki</a:t>
            </a:r>
            <a:r>
              <a:rPr lang="en-US" altLang="ja-JP" sz="2000" dirty="0">
                <a:latin typeface="Arial Black" pitchFamily="34" charset="0"/>
              </a:rPr>
              <a:t> K</a:t>
            </a:r>
            <a:r>
              <a:rPr lang="en-US" altLang="ja-JP" sz="2000" baseline="30000" dirty="0">
                <a:latin typeface="Arial Black" pitchFamily="34" charset="0"/>
              </a:rPr>
              <a:t>1</a:t>
            </a:r>
            <a:r>
              <a:rPr lang="en-US" altLang="ja-JP" sz="2000" dirty="0">
                <a:latin typeface="Arial Black" pitchFamily="34" charset="0"/>
              </a:rPr>
              <a:t>, Takahashi G</a:t>
            </a:r>
            <a:r>
              <a:rPr lang="en-US" altLang="ja-JP" sz="2000" baseline="30000" dirty="0">
                <a:latin typeface="Arial Black" pitchFamily="34" charset="0"/>
              </a:rPr>
              <a:t>2</a:t>
            </a:r>
            <a:r>
              <a:rPr lang="en-US" altLang="ja-JP" sz="2000" dirty="0">
                <a:latin typeface="Arial Black" pitchFamily="34" charset="0"/>
              </a:rPr>
              <a:t>, </a:t>
            </a:r>
            <a:r>
              <a:rPr lang="en-US" altLang="ja-JP" sz="2000" dirty="0" err="1">
                <a:latin typeface="Arial Black" pitchFamily="34" charset="0"/>
              </a:rPr>
              <a:t>Tawara</a:t>
            </a:r>
            <a:r>
              <a:rPr lang="en-US" altLang="ja-JP" sz="2000" dirty="0">
                <a:latin typeface="Arial Black" pitchFamily="34" charset="0"/>
              </a:rPr>
              <a:t> K</a:t>
            </a:r>
            <a:r>
              <a:rPr lang="en-US" altLang="ja-JP" sz="2000" baseline="30000" dirty="0">
                <a:latin typeface="Arial Black" pitchFamily="34" charset="0"/>
              </a:rPr>
              <a:t>2</a:t>
            </a:r>
            <a:r>
              <a:rPr lang="en-US" altLang="ja-JP" sz="2000" dirty="0">
                <a:latin typeface="Arial Black" pitchFamily="34" charset="0"/>
              </a:rPr>
              <a:t>, </a:t>
            </a:r>
            <a:r>
              <a:rPr lang="en-US" altLang="ja-JP" sz="2000" u="sng" dirty="0">
                <a:latin typeface="Arial Black" pitchFamily="34" charset="0"/>
              </a:rPr>
              <a:t>Nakano T</a:t>
            </a:r>
            <a:r>
              <a:rPr lang="en-US" altLang="ja-JP" sz="2000" dirty="0">
                <a:latin typeface="Arial Black" pitchFamily="34" charset="0"/>
              </a:rPr>
              <a:t>*</a:t>
            </a:r>
            <a:r>
              <a:rPr lang="en-US" altLang="ja-JP" sz="2000" baseline="30000" dirty="0">
                <a:latin typeface="Arial Black" pitchFamily="34" charset="0"/>
              </a:rPr>
              <a:t>3</a:t>
            </a:r>
            <a:endParaRPr lang="ja-JP" altLang="en-US" sz="2000" baseline="30000" dirty="0">
              <a:latin typeface="Arial Black" pitchFamily="34" charset="0"/>
            </a:endParaRPr>
          </a:p>
        </p:txBody>
      </p:sp>
      <p:sp>
        <p:nvSpPr>
          <p:cNvPr id="4" name="正方形/長方形 3"/>
          <p:cNvSpPr/>
          <p:nvPr/>
        </p:nvSpPr>
        <p:spPr>
          <a:xfrm>
            <a:off x="144016" y="4077072"/>
            <a:ext cx="8748464" cy="923330"/>
          </a:xfrm>
          <a:prstGeom prst="rect">
            <a:avLst/>
          </a:prstGeom>
          <a:solidFill>
            <a:schemeClr val="tx2">
              <a:lumMod val="60000"/>
              <a:lumOff val="40000"/>
            </a:schemeClr>
          </a:solidFill>
        </p:spPr>
        <p:txBody>
          <a:bodyPr wrap="square">
            <a:spAutoFit/>
          </a:bodyPr>
          <a:lstStyle/>
          <a:p>
            <a:r>
              <a:rPr lang="en-US" altLang="ja-JP" dirty="0">
                <a:solidFill>
                  <a:schemeClr val="bg1"/>
                </a:solidFill>
                <a:latin typeface="Arial Black" pitchFamily="34" charset="0"/>
              </a:rPr>
              <a:t>1 </a:t>
            </a:r>
            <a:r>
              <a:rPr lang="en-US" altLang="ja-JP" dirty="0" smtClean="0">
                <a:solidFill>
                  <a:schemeClr val="bg1"/>
                </a:solidFill>
                <a:latin typeface="Arial Black" pitchFamily="34" charset="0"/>
              </a:rPr>
              <a:t> Hokkaido </a:t>
            </a:r>
            <a:r>
              <a:rPr lang="en-US" altLang="ja-JP" dirty="0">
                <a:solidFill>
                  <a:schemeClr val="bg1"/>
                </a:solidFill>
                <a:latin typeface="Arial Black" pitchFamily="34" charset="0"/>
              </a:rPr>
              <a:t>Research Organization, </a:t>
            </a:r>
            <a:r>
              <a:rPr lang="en-US" altLang="ja-JP" dirty="0" smtClean="0">
                <a:solidFill>
                  <a:schemeClr val="bg1"/>
                </a:solidFill>
                <a:latin typeface="Arial Black" pitchFamily="34" charset="0"/>
              </a:rPr>
              <a:t>Institute </a:t>
            </a:r>
            <a:r>
              <a:rPr lang="en-US" altLang="ja-JP" dirty="0">
                <a:solidFill>
                  <a:schemeClr val="bg1"/>
                </a:solidFill>
                <a:latin typeface="Arial Black" pitchFamily="34" charset="0"/>
              </a:rPr>
              <a:t>of </a:t>
            </a:r>
            <a:r>
              <a:rPr lang="en-US" altLang="ja-JP" dirty="0" smtClean="0">
                <a:solidFill>
                  <a:schemeClr val="bg1"/>
                </a:solidFill>
                <a:latin typeface="Arial Black" pitchFamily="34" charset="0"/>
              </a:rPr>
              <a:t>Environ </a:t>
            </a:r>
            <a:r>
              <a:rPr lang="en-US" altLang="ja-JP" dirty="0" err="1" smtClean="0">
                <a:solidFill>
                  <a:schemeClr val="bg1"/>
                </a:solidFill>
                <a:latin typeface="Arial Black" pitchFamily="34" charset="0"/>
              </a:rPr>
              <a:t>Sci</a:t>
            </a:r>
            <a:r>
              <a:rPr lang="en-US" altLang="ja-JP" dirty="0" smtClean="0">
                <a:solidFill>
                  <a:schemeClr val="bg1"/>
                </a:solidFill>
                <a:latin typeface="Arial Black" pitchFamily="34" charset="0"/>
              </a:rPr>
              <a:t>, Japan</a:t>
            </a:r>
            <a:endParaRPr lang="en-US" altLang="ja-JP" dirty="0">
              <a:solidFill>
                <a:schemeClr val="bg1"/>
              </a:solidFill>
              <a:latin typeface="Arial Black" pitchFamily="34" charset="0"/>
            </a:endParaRPr>
          </a:p>
          <a:p>
            <a:r>
              <a:rPr lang="en-US" altLang="ja-JP" dirty="0">
                <a:solidFill>
                  <a:schemeClr val="bg1"/>
                </a:solidFill>
                <a:latin typeface="Arial Black" pitchFamily="34" charset="0"/>
              </a:rPr>
              <a:t>2 </a:t>
            </a:r>
            <a:r>
              <a:rPr lang="en-US" altLang="ja-JP" dirty="0" smtClean="0">
                <a:solidFill>
                  <a:schemeClr val="bg1"/>
                </a:solidFill>
                <a:latin typeface="Arial Black" pitchFamily="34" charset="0"/>
              </a:rPr>
              <a:t> Hyogo </a:t>
            </a:r>
            <a:r>
              <a:rPr lang="en-US" altLang="ja-JP" dirty="0">
                <a:solidFill>
                  <a:schemeClr val="bg1"/>
                </a:solidFill>
                <a:latin typeface="Arial Black" pitchFamily="34" charset="0"/>
              </a:rPr>
              <a:t>Environmental Advancement </a:t>
            </a:r>
            <a:r>
              <a:rPr lang="en-US" altLang="ja-JP" dirty="0" smtClean="0">
                <a:solidFill>
                  <a:schemeClr val="bg1"/>
                </a:solidFill>
                <a:latin typeface="Arial Black" pitchFamily="34" charset="0"/>
              </a:rPr>
              <a:t>Association</a:t>
            </a:r>
            <a:endParaRPr lang="en-US" altLang="ja-JP" dirty="0">
              <a:solidFill>
                <a:schemeClr val="bg1"/>
              </a:solidFill>
              <a:latin typeface="Arial Black" pitchFamily="34" charset="0"/>
            </a:endParaRPr>
          </a:p>
          <a:p>
            <a:r>
              <a:rPr lang="en-US" altLang="ja-JP" dirty="0">
                <a:solidFill>
                  <a:schemeClr val="bg1"/>
                </a:solidFill>
                <a:latin typeface="Arial Black" pitchFamily="34" charset="0"/>
              </a:rPr>
              <a:t>3 </a:t>
            </a:r>
            <a:r>
              <a:rPr lang="en-US" altLang="ja-JP" dirty="0" smtClean="0">
                <a:solidFill>
                  <a:schemeClr val="bg1"/>
                </a:solidFill>
                <a:latin typeface="Arial Black" pitchFamily="34" charset="0"/>
              </a:rPr>
              <a:t> Center </a:t>
            </a:r>
            <a:r>
              <a:rPr lang="en-US" altLang="ja-JP" dirty="0">
                <a:solidFill>
                  <a:schemeClr val="bg1"/>
                </a:solidFill>
                <a:latin typeface="Arial Black" pitchFamily="34" charset="0"/>
              </a:rPr>
              <a:t>for Advanced Science and </a:t>
            </a:r>
            <a:r>
              <a:rPr lang="en-US" altLang="ja-JP" dirty="0" smtClean="0">
                <a:solidFill>
                  <a:schemeClr val="bg1"/>
                </a:solidFill>
                <a:latin typeface="Arial Black" pitchFamily="34" charset="0"/>
              </a:rPr>
              <a:t>Innovation, </a:t>
            </a:r>
            <a:r>
              <a:rPr lang="en-US" altLang="ja-JP" dirty="0">
                <a:solidFill>
                  <a:schemeClr val="bg1"/>
                </a:solidFill>
                <a:latin typeface="Arial Black" pitchFamily="34" charset="0"/>
              </a:rPr>
              <a:t>Osaka </a:t>
            </a:r>
            <a:r>
              <a:rPr lang="en-US" altLang="ja-JP" dirty="0" err="1" smtClean="0">
                <a:solidFill>
                  <a:schemeClr val="bg1"/>
                </a:solidFill>
                <a:latin typeface="Arial Black" pitchFamily="34" charset="0"/>
              </a:rPr>
              <a:t>Univ</a:t>
            </a:r>
            <a:r>
              <a:rPr lang="en-US" altLang="ja-JP" dirty="0" smtClean="0">
                <a:solidFill>
                  <a:schemeClr val="bg1"/>
                </a:solidFill>
                <a:latin typeface="Arial Black" pitchFamily="34" charset="0"/>
              </a:rPr>
              <a:t> , Japan</a:t>
            </a:r>
            <a:endParaRPr lang="en-US" altLang="ja-JP" dirty="0">
              <a:solidFill>
                <a:schemeClr val="bg1"/>
              </a:solidFill>
              <a:latin typeface="Arial Black" pitchFamily="34" charset="0"/>
            </a:endParaRPr>
          </a:p>
        </p:txBody>
      </p:sp>
      <p:pic>
        <p:nvPicPr>
          <p:cNvPr id="5" name="Picture 4" descr="C:\Users\Takeshi\Desktop\s_IMG_1326.jpg"/>
          <p:cNvPicPr>
            <a:picLocks noChangeAspect="1" noChangeArrowheads="1"/>
          </p:cNvPicPr>
          <p:nvPr/>
        </p:nvPicPr>
        <p:blipFill>
          <a:blip r:embed="rId3" cstate="print"/>
          <a:srcRect/>
          <a:stretch>
            <a:fillRect/>
          </a:stretch>
        </p:blipFill>
        <p:spPr bwMode="auto">
          <a:xfrm>
            <a:off x="5148064" y="5220580"/>
            <a:ext cx="3275856" cy="2456892"/>
          </a:xfrm>
          <a:prstGeom prst="rect">
            <a:avLst/>
          </a:prstGeom>
          <a:noFill/>
        </p:spPr>
      </p:pic>
      <p:pic>
        <p:nvPicPr>
          <p:cNvPr id="6" name="Picture 3" descr="C:\Users\Takeshi\Desktop\s_IMG_1325.jpg"/>
          <p:cNvPicPr>
            <a:picLocks noChangeAspect="1" noChangeArrowheads="1"/>
          </p:cNvPicPr>
          <p:nvPr/>
        </p:nvPicPr>
        <p:blipFill>
          <a:blip r:embed="rId4" cstate="print"/>
          <a:srcRect/>
          <a:stretch>
            <a:fillRect/>
          </a:stretch>
        </p:blipFill>
        <p:spPr bwMode="auto">
          <a:xfrm>
            <a:off x="1296144" y="5256583"/>
            <a:ext cx="2267744" cy="1700809"/>
          </a:xfrm>
          <a:prstGeom prst="rect">
            <a:avLst/>
          </a:prstGeom>
          <a:noFill/>
        </p:spPr>
      </p:pic>
    </p:spTree>
    <p:extLst>
      <p:ext uri="{BB962C8B-B14F-4D97-AF65-F5344CB8AC3E}">
        <p14:creationId xmlns="" xmlns:p14="http://schemas.microsoft.com/office/powerpoint/2010/main" val="3779444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5" name="Object 3"/>
          <p:cNvGraphicFramePr>
            <a:graphicFrameLocks noChangeAspect="1"/>
          </p:cNvGraphicFramePr>
          <p:nvPr/>
        </p:nvGraphicFramePr>
        <p:xfrm>
          <a:off x="6477198" y="476678"/>
          <a:ext cx="2127250" cy="1457325"/>
        </p:xfrm>
        <a:graphic>
          <a:graphicData uri="http://schemas.openxmlformats.org/presentationml/2006/ole">
            <p:oleObj spid="_x0000_s143362" name="CS ChemDraw Drawing" r:id="rId4" imgW="2127134" imgH="1456562" progId="ChemDraw.Document.6.0">
              <p:embed/>
            </p:oleObj>
          </a:graphicData>
        </a:graphic>
      </p:graphicFrame>
      <p:graphicFrame>
        <p:nvGraphicFramePr>
          <p:cNvPr id="18436" name="Object 4"/>
          <p:cNvGraphicFramePr>
            <a:graphicFrameLocks noChangeAspect="1"/>
          </p:cNvGraphicFramePr>
          <p:nvPr/>
        </p:nvGraphicFramePr>
        <p:xfrm>
          <a:off x="6240217" y="2708920"/>
          <a:ext cx="2508250" cy="1457325"/>
        </p:xfrm>
        <a:graphic>
          <a:graphicData uri="http://schemas.openxmlformats.org/presentationml/2006/ole">
            <p:oleObj spid="_x0000_s143363" name="CS ChemDraw Drawing" r:id="rId5" imgW="2508021" imgH="1456562" progId="ChemDraw.Document.6.0">
              <p:embed/>
            </p:oleObj>
          </a:graphicData>
        </a:graphic>
      </p:graphicFrame>
      <p:graphicFrame>
        <p:nvGraphicFramePr>
          <p:cNvPr id="18437" name="Object 5"/>
          <p:cNvGraphicFramePr>
            <a:graphicFrameLocks noChangeAspect="1"/>
          </p:cNvGraphicFramePr>
          <p:nvPr/>
        </p:nvGraphicFramePr>
        <p:xfrm>
          <a:off x="6012160" y="4797158"/>
          <a:ext cx="2889250" cy="1457325"/>
        </p:xfrm>
        <a:graphic>
          <a:graphicData uri="http://schemas.openxmlformats.org/presentationml/2006/ole">
            <p:oleObj spid="_x0000_s143364" name="CS ChemDraw Drawing" r:id="rId6" imgW="2888907" imgH="1456562" progId="ChemDraw.Document.6.0">
              <p:embed/>
            </p:oleObj>
          </a:graphicData>
        </a:graphic>
      </p:graphicFrame>
      <p:graphicFrame>
        <p:nvGraphicFramePr>
          <p:cNvPr id="18438" name="Object 6"/>
          <p:cNvGraphicFramePr>
            <a:graphicFrameLocks noChangeAspect="1"/>
          </p:cNvGraphicFramePr>
          <p:nvPr/>
        </p:nvGraphicFramePr>
        <p:xfrm>
          <a:off x="467547" y="3212982"/>
          <a:ext cx="3090863" cy="1457325"/>
        </p:xfrm>
        <a:graphic>
          <a:graphicData uri="http://schemas.openxmlformats.org/presentationml/2006/ole">
            <p:oleObj spid="_x0000_s143365" name="CS ChemDraw Drawing" r:id="rId7" imgW="3090283" imgH="1456562" progId="ChemDraw.Document.6.0">
              <p:embed/>
            </p:oleObj>
          </a:graphicData>
        </a:graphic>
      </p:graphicFrame>
      <p:sp>
        <p:nvSpPr>
          <p:cNvPr id="9" name="Text Box 3"/>
          <p:cNvSpPr txBox="1">
            <a:spLocks noChangeArrowheads="1"/>
          </p:cNvSpPr>
          <p:nvPr/>
        </p:nvSpPr>
        <p:spPr bwMode="auto">
          <a:xfrm>
            <a:off x="4644008" y="2276872"/>
            <a:ext cx="1080120" cy="432048"/>
          </a:xfrm>
          <a:prstGeom prst="rect">
            <a:avLst/>
          </a:prstGeom>
          <a:solidFill>
            <a:srgbClr val="FFFFFF"/>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algn="just" fontAlgn="base">
              <a:spcBef>
                <a:spcPct val="0"/>
              </a:spcBef>
              <a:spcAft>
                <a:spcPct val="0"/>
              </a:spcAft>
            </a:pPr>
            <a:r>
              <a:rPr lang="en-US" altLang="ja-JP" sz="1600" b="1" dirty="0">
                <a:solidFill>
                  <a:prstClr val="black"/>
                </a:solidFill>
                <a:latin typeface="Century" pitchFamily="18" charset="0"/>
                <a:ea typeface="ＭＳ 明朝" pitchFamily="17" charset="-128"/>
                <a:cs typeface="ＭＳ Ｐゴシック" pitchFamily="50" charset="-128"/>
              </a:rPr>
              <a:t>(CuCl</a:t>
            </a:r>
            <a:r>
              <a:rPr lang="en-US" altLang="ja-JP" sz="1600" b="1" baseline="-25000" dirty="0">
                <a:solidFill>
                  <a:prstClr val="black"/>
                </a:solidFill>
                <a:latin typeface="Century" pitchFamily="18" charset="0"/>
                <a:ea typeface="ＭＳ 明朝" pitchFamily="17" charset="-128"/>
                <a:cs typeface="ＭＳ Ｐゴシック" pitchFamily="50" charset="-128"/>
              </a:rPr>
              <a:t>2</a:t>
            </a:r>
            <a:r>
              <a:rPr lang="en-US" altLang="ja-JP" sz="1600" b="1" dirty="0">
                <a:solidFill>
                  <a:prstClr val="black"/>
                </a:solidFill>
                <a:latin typeface="Century" pitchFamily="18" charset="0"/>
                <a:ea typeface="ＭＳ 明朝" pitchFamily="17" charset="-128"/>
                <a:cs typeface="ＭＳ Ｐゴシック" pitchFamily="50" charset="-128"/>
              </a:rPr>
              <a:t>)</a:t>
            </a:r>
            <a:endParaRPr lang="ja-JP" altLang="ja-JP" sz="1600" b="1" dirty="0">
              <a:solidFill>
                <a:prstClr val="black"/>
              </a:solidFill>
              <a:latin typeface="Arial" pitchFamily="34" charset="0"/>
              <a:cs typeface="ＭＳ Ｐゴシック" pitchFamily="50" charset="-128"/>
            </a:endParaRPr>
          </a:p>
        </p:txBody>
      </p:sp>
      <p:cxnSp>
        <p:nvCxnSpPr>
          <p:cNvPr id="11" name="直線矢印コネクタ 10"/>
          <p:cNvCxnSpPr/>
          <p:nvPr/>
        </p:nvCxnSpPr>
        <p:spPr>
          <a:xfrm>
            <a:off x="3923928" y="1916832"/>
            <a:ext cx="2016224" cy="21602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4139954" y="1268760"/>
            <a:ext cx="2232248" cy="1588"/>
          </a:xfrm>
          <a:prstGeom prst="straightConnector1">
            <a:avLst/>
          </a:prstGeom>
          <a:ln w="177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 Box 3"/>
          <p:cNvSpPr txBox="1">
            <a:spLocks noChangeArrowheads="1"/>
          </p:cNvSpPr>
          <p:nvPr/>
        </p:nvSpPr>
        <p:spPr bwMode="auto">
          <a:xfrm>
            <a:off x="2051722" y="2348880"/>
            <a:ext cx="2304256" cy="432048"/>
          </a:xfrm>
          <a:prstGeom prst="rect">
            <a:avLst/>
          </a:prstGeom>
          <a:noFill/>
          <a:ln w="9525" algn="ctr">
            <a:noFill/>
            <a:miter lim="800000"/>
            <a:headEnd/>
            <a:tailEnd/>
          </a:ln>
          <a:effectLst/>
        </p:spPr>
        <p:txBody>
          <a:bodyPr vert="horz" wrap="square" lIns="74295" tIns="8890" rIns="74295" bIns="8890" numCol="1" anchor="t" anchorCtr="0" compatLnSpc="1">
            <a:prstTxWarp prst="textNoShape">
              <a:avLst/>
            </a:prstTxWarp>
          </a:bodyPr>
          <a:lstStyle/>
          <a:p>
            <a:pPr algn="just" fontAlgn="base">
              <a:spcBef>
                <a:spcPct val="0"/>
              </a:spcBef>
              <a:spcAft>
                <a:spcPct val="0"/>
              </a:spcAft>
            </a:pPr>
            <a:r>
              <a:rPr lang="en-US" altLang="ja-JP" sz="1600" b="1" dirty="0">
                <a:solidFill>
                  <a:prstClr val="black"/>
                </a:solidFill>
                <a:latin typeface="Century" pitchFamily="18" charset="0"/>
                <a:ea typeface="ＭＳ 明朝" pitchFamily="17" charset="-128"/>
                <a:cs typeface="ＭＳ Ｐゴシック" pitchFamily="50" charset="-128"/>
              </a:rPr>
              <a:t>NaNO</a:t>
            </a:r>
            <a:r>
              <a:rPr lang="en-US" altLang="ja-JP" sz="1600" b="1" baseline="-25000" dirty="0">
                <a:solidFill>
                  <a:prstClr val="black"/>
                </a:solidFill>
                <a:latin typeface="Century" pitchFamily="18" charset="0"/>
                <a:ea typeface="ＭＳ 明朝" pitchFamily="17" charset="-128"/>
                <a:cs typeface="ＭＳ Ｐゴシック" pitchFamily="50" charset="-128"/>
              </a:rPr>
              <a:t>2</a:t>
            </a:r>
            <a:r>
              <a:rPr lang="en-US" altLang="ja-JP" sz="1600" b="1" dirty="0">
                <a:solidFill>
                  <a:prstClr val="black"/>
                </a:solidFill>
                <a:latin typeface="Century" pitchFamily="18" charset="0"/>
                <a:ea typeface="ＭＳ 明朝" pitchFamily="17" charset="-128"/>
                <a:cs typeface="ＭＳ Ｐゴシック" pitchFamily="50" charset="-128"/>
              </a:rPr>
              <a:t>, HCl</a:t>
            </a:r>
            <a:endParaRPr lang="ja-JP" altLang="ja-JP" sz="1600" b="1" dirty="0">
              <a:solidFill>
                <a:prstClr val="black"/>
              </a:solidFill>
              <a:latin typeface="Arial" pitchFamily="34" charset="0"/>
              <a:cs typeface="ＭＳ Ｐゴシック" pitchFamily="50" charset="-128"/>
            </a:endParaRPr>
          </a:p>
        </p:txBody>
      </p:sp>
      <p:cxnSp>
        <p:nvCxnSpPr>
          <p:cNvPr id="19" name="直線矢印コネクタ 18"/>
          <p:cNvCxnSpPr/>
          <p:nvPr/>
        </p:nvCxnSpPr>
        <p:spPr>
          <a:xfrm rot="5400000" flipH="1" flipV="1">
            <a:off x="1295636" y="2528900"/>
            <a:ext cx="936898"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8439" name="Object 7"/>
          <p:cNvGraphicFramePr>
            <a:graphicFrameLocks noChangeAspect="1"/>
          </p:cNvGraphicFramePr>
          <p:nvPr/>
        </p:nvGraphicFramePr>
        <p:xfrm>
          <a:off x="433587" y="531521"/>
          <a:ext cx="3562350" cy="1457325"/>
        </p:xfrm>
        <a:graphic>
          <a:graphicData uri="http://schemas.openxmlformats.org/presentationml/2006/ole">
            <p:oleObj spid="_x0000_s143366" name="CS ChemDraw Drawing" r:id="rId8" imgW="3562680" imgH="1456562" progId="ChemDraw.Document.6.0">
              <p:embed/>
            </p:oleObj>
          </a:graphicData>
        </a:graphic>
      </p:graphicFrame>
      <p:sp>
        <p:nvSpPr>
          <p:cNvPr id="27" name="正方形/長方形 26"/>
          <p:cNvSpPr/>
          <p:nvPr/>
        </p:nvSpPr>
        <p:spPr>
          <a:xfrm>
            <a:off x="323528" y="5373216"/>
            <a:ext cx="3924472" cy="707886"/>
          </a:xfrm>
          <a:prstGeom prst="rect">
            <a:avLst/>
          </a:prstGeom>
        </p:spPr>
        <p:txBody>
          <a:bodyPr wrap="none">
            <a:spAutoFit/>
          </a:bodyPr>
          <a:lstStyle/>
          <a:p>
            <a:r>
              <a:rPr lang="en-US" altLang="ja-JP" sz="2000" b="1" dirty="0" err="1" smtClean="0">
                <a:solidFill>
                  <a:prstClr val="black"/>
                </a:solidFill>
                <a:latin typeface="ＭＳ Ｐゴシック"/>
              </a:rPr>
              <a:t>Sandmeyer</a:t>
            </a:r>
            <a:r>
              <a:rPr lang="en-US" altLang="ja-JP" sz="2000" b="1" dirty="0" smtClean="0">
                <a:solidFill>
                  <a:prstClr val="black"/>
                </a:solidFill>
                <a:latin typeface="ＭＳ Ｐゴシック"/>
              </a:rPr>
              <a:t> reaction</a:t>
            </a:r>
            <a:endParaRPr lang="en-US" altLang="ja-JP" sz="2000" b="1" dirty="0">
              <a:solidFill>
                <a:prstClr val="black"/>
              </a:solidFill>
              <a:latin typeface="ＭＳ Ｐゴシック"/>
            </a:endParaRPr>
          </a:p>
          <a:p>
            <a:r>
              <a:rPr lang="en-US" altLang="ja-JP" sz="2000" b="1" dirty="0" err="1">
                <a:solidFill>
                  <a:prstClr val="black"/>
                </a:solidFill>
              </a:rPr>
              <a:t>Ar</a:t>
            </a:r>
            <a:r>
              <a:rPr lang="en-US" altLang="ja-JP" sz="2000" b="1" dirty="0">
                <a:solidFill>
                  <a:prstClr val="black"/>
                </a:solidFill>
              </a:rPr>
              <a:t>-N</a:t>
            </a:r>
            <a:r>
              <a:rPr lang="en-US" altLang="ja-JP" sz="2000" b="1" baseline="30000" dirty="0">
                <a:solidFill>
                  <a:prstClr val="black"/>
                </a:solidFill>
              </a:rPr>
              <a:t>+</a:t>
            </a:r>
            <a:r>
              <a:rPr lang="ja-JP" altLang="en-US" sz="2000" b="1" dirty="0">
                <a:solidFill>
                  <a:prstClr val="black"/>
                </a:solidFill>
              </a:rPr>
              <a:t>≡</a:t>
            </a:r>
            <a:r>
              <a:rPr lang="en-US" altLang="ja-JP" sz="2000" b="1" dirty="0">
                <a:solidFill>
                  <a:prstClr val="black"/>
                </a:solidFill>
              </a:rPr>
              <a:t>N + </a:t>
            </a:r>
            <a:r>
              <a:rPr lang="en-US" altLang="ja-JP" sz="2000" b="1" dirty="0" err="1">
                <a:solidFill>
                  <a:prstClr val="black"/>
                </a:solidFill>
              </a:rPr>
              <a:t>CuX</a:t>
            </a:r>
            <a:r>
              <a:rPr lang="en-US" altLang="ja-JP" sz="2000" b="1" dirty="0">
                <a:solidFill>
                  <a:prstClr val="black"/>
                </a:solidFill>
              </a:rPr>
              <a:t> → </a:t>
            </a:r>
            <a:r>
              <a:rPr lang="en-US" altLang="ja-JP" sz="2000" b="1" dirty="0" err="1">
                <a:solidFill>
                  <a:prstClr val="black"/>
                </a:solidFill>
              </a:rPr>
              <a:t>Ar</a:t>
            </a:r>
            <a:r>
              <a:rPr lang="en-US" altLang="ja-JP" sz="2000" b="1" dirty="0">
                <a:solidFill>
                  <a:prstClr val="black"/>
                </a:solidFill>
              </a:rPr>
              <a:t>-X + Cu</a:t>
            </a:r>
            <a:r>
              <a:rPr lang="en-US" altLang="ja-JP" sz="2000" b="1" baseline="30000" dirty="0">
                <a:solidFill>
                  <a:prstClr val="black"/>
                </a:solidFill>
              </a:rPr>
              <a:t>+</a:t>
            </a:r>
            <a:r>
              <a:rPr lang="ja-JP" altLang="en-US" sz="2000" b="1" dirty="0">
                <a:solidFill>
                  <a:prstClr val="black"/>
                </a:solidFill>
              </a:rPr>
              <a:t> </a:t>
            </a:r>
            <a:r>
              <a:rPr lang="en-US" altLang="ja-JP" sz="2000" b="1" dirty="0">
                <a:solidFill>
                  <a:prstClr val="black"/>
                </a:solidFill>
              </a:rPr>
              <a:t>+ N</a:t>
            </a:r>
            <a:r>
              <a:rPr lang="en-US" altLang="ja-JP" sz="2000" b="1" baseline="-25000" dirty="0">
                <a:solidFill>
                  <a:prstClr val="black"/>
                </a:solidFill>
              </a:rPr>
              <a:t>2</a:t>
            </a:r>
            <a:r>
              <a:rPr lang="ja-JP" altLang="en-US" sz="2000" b="1" dirty="0">
                <a:solidFill>
                  <a:prstClr val="black"/>
                </a:solidFill>
              </a:rPr>
              <a:t>↑ </a:t>
            </a:r>
          </a:p>
        </p:txBody>
      </p:sp>
      <p:sp>
        <p:nvSpPr>
          <p:cNvPr id="29" name="テキスト ボックス 28"/>
          <p:cNvSpPr txBox="1">
            <a:spLocks noChangeArrowheads="1"/>
          </p:cNvSpPr>
          <p:nvPr/>
        </p:nvSpPr>
        <p:spPr bwMode="auto">
          <a:xfrm>
            <a:off x="6516218" y="1988840"/>
            <a:ext cx="2232248" cy="369332"/>
          </a:xfrm>
          <a:prstGeom prst="rect">
            <a:avLst/>
          </a:prstGeom>
          <a:noFill/>
          <a:ln w="9525">
            <a:noFill/>
            <a:miter lim="800000"/>
            <a:headEnd/>
            <a:tailEnd/>
          </a:ln>
        </p:spPr>
        <p:txBody>
          <a:bodyPr wrap="square">
            <a:spAutoFit/>
          </a:bodyPr>
          <a:lstStyle/>
          <a:p>
            <a:pPr algn="ctr">
              <a:defRPr/>
            </a:pPr>
            <a:r>
              <a:rPr kumimoji="0" lang="en-US" altLang="ja-JP" kern="0" dirty="0">
                <a:solidFill>
                  <a:sysClr val="windowText" lastClr="000000"/>
                </a:solidFill>
                <a:latin typeface="HGS創英角ﾎﾟｯﾌﾟ体" pitchFamily="50" charset="-128"/>
                <a:ea typeface="HGS創英角ﾎﾟｯﾌﾟ体" pitchFamily="50" charset="-128"/>
              </a:rPr>
              <a:t>CB-52(25-25)</a:t>
            </a:r>
          </a:p>
        </p:txBody>
      </p:sp>
      <p:sp>
        <p:nvSpPr>
          <p:cNvPr id="30" name="テキスト ボックス 29"/>
          <p:cNvSpPr txBox="1">
            <a:spLocks noChangeArrowheads="1"/>
          </p:cNvSpPr>
          <p:nvPr/>
        </p:nvSpPr>
        <p:spPr bwMode="auto">
          <a:xfrm>
            <a:off x="6588224" y="4293096"/>
            <a:ext cx="2312640" cy="369332"/>
          </a:xfrm>
          <a:prstGeom prst="rect">
            <a:avLst/>
          </a:prstGeom>
          <a:noFill/>
          <a:ln w="9525">
            <a:noFill/>
            <a:miter lim="800000"/>
            <a:headEnd/>
            <a:tailEnd/>
          </a:ln>
        </p:spPr>
        <p:txBody>
          <a:bodyPr wrap="square">
            <a:spAutoFit/>
          </a:bodyPr>
          <a:lstStyle/>
          <a:p>
            <a:pPr algn="ctr">
              <a:defRPr/>
            </a:pPr>
            <a:r>
              <a:rPr kumimoji="0" lang="en-US" altLang="ja-JP" b="1" kern="0" dirty="0">
                <a:solidFill>
                  <a:sysClr val="windowText" lastClr="000000"/>
                </a:solidFill>
                <a:latin typeface="HGS創英角ﾎﾟｯﾌﾟ体" pitchFamily="50" charset="-128"/>
                <a:ea typeface="HGS創英角ﾎﾟｯﾌﾟ体" pitchFamily="50" charset="-128"/>
              </a:rPr>
              <a:t>CB-101(245-25)</a:t>
            </a:r>
          </a:p>
        </p:txBody>
      </p:sp>
      <p:sp>
        <p:nvSpPr>
          <p:cNvPr id="31" name="テキスト ボックス 30"/>
          <p:cNvSpPr txBox="1">
            <a:spLocks noChangeArrowheads="1"/>
          </p:cNvSpPr>
          <p:nvPr/>
        </p:nvSpPr>
        <p:spPr bwMode="auto">
          <a:xfrm>
            <a:off x="6588224" y="6372036"/>
            <a:ext cx="2465040" cy="369332"/>
          </a:xfrm>
          <a:prstGeom prst="rect">
            <a:avLst/>
          </a:prstGeom>
          <a:noFill/>
          <a:ln w="9525">
            <a:noFill/>
            <a:miter lim="800000"/>
            <a:headEnd/>
            <a:tailEnd/>
          </a:ln>
        </p:spPr>
        <p:txBody>
          <a:bodyPr wrap="square">
            <a:spAutoFit/>
          </a:bodyPr>
          <a:lstStyle/>
          <a:p>
            <a:pPr algn="ctr">
              <a:defRPr/>
            </a:pPr>
            <a:r>
              <a:rPr kumimoji="0" lang="en-US" altLang="ja-JP" b="1" kern="0" dirty="0">
                <a:solidFill>
                  <a:sysClr val="windowText" lastClr="000000"/>
                </a:solidFill>
                <a:latin typeface="HGS創英角ﾎﾟｯﾌﾟ体" pitchFamily="50" charset="-128"/>
                <a:ea typeface="HGS創英角ﾎﾟｯﾌﾟ体" pitchFamily="50" charset="-128"/>
              </a:rPr>
              <a:t>CB-153(245-245)</a:t>
            </a:r>
          </a:p>
        </p:txBody>
      </p:sp>
      <p:sp>
        <p:nvSpPr>
          <p:cNvPr id="20" name="Text Box 6"/>
          <p:cNvSpPr txBox="1">
            <a:spLocks noChangeArrowheads="1"/>
          </p:cNvSpPr>
          <p:nvPr/>
        </p:nvSpPr>
        <p:spPr bwMode="auto">
          <a:xfrm>
            <a:off x="72008" y="4869160"/>
            <a:ext cx="3995936" cy="360040"/>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en-US" altLang="ja-JP" b="1" dirty="0" smtClean="0">
                <a:solidFill>
                  <a:prstClr val="white"/>
                </a:solidFill>
                <a:latin typeface="HGP創英角ﾎﾟｯﾌﾟ体" pitchFamily="50" charset="-128"/>
                <a:ea typeface="HGP創英角ﾎﾟｯﾌﾟ体" pitchFamily="50" charset="-128"/>
                <a:cs typeface="ＭＳ Ｐゴシック" pitchFamily="50" charset="-128"/>
              </a:rPr>
              <a:t>2,2’,5,5’- </a:t>
            </a:r>
            <a:r>
              <a:rPr lang="en-US" altLang="ja-JP" b="1" dirty="0" err="1" smtClean="0">
                <a:solidFill>
                  <a:prstClr val="white"/>
                </a:solidFill>
                <a:latin typeface="HGP創英角ﾎﾟｯﾌﾟ体" pitchFamily="50" charset="-128"/>
                <a:ea typeface="HGP創英角ﾎﾟｯﾌﾟ体" pitchFamily="50" charset="-128"/>
                <a:cs typeface="ＭＳ Ｐゴシック" pitchFamily="50" charset="-128"/>
              </a:rPr>
              <a:t>tetrachloro</a:t>
            </a:r>
            <a:r>
              <a:rPr lang="en-US" altLang="ja-JP" b="1" dirty="0" smtClean="0">
                <a:solidFill>
                  <a:prstClr val="white"/>
                </a:solidFill>
                <a:latin typeface="HGP創英角ﾎﾟｯﾌﾟ体" pitchFamily="50" charset="-128"/>
                <a:ea typeface="HGP創英角ﾎﾟｯﾌﾟ体" pitchFamily="50" charset="-128"/>
                <a:cs typeface="ＭＳ Ｐゴシック" pitchFamily="50" charset="-128"/>
              </a:rPr>
              <a:t> </a:t>
            </a:r>
            <a:r>
              <a:rPr lang="en-US" altLang="ja-JP" b="1" dirty="0" err="1" smtClean="0">
                <a:solidFill>
                  <a:prstClr val="white"/>
                </a:solidFill>
                <a:latin typeface="HGP創英角ﾎﾟｯﾌﾟ体" pitchFamily="50" charset="-128"/>
                <a:ea typeface="HGP創英角ﾎﾟｯﾌﾟ体" pitchFamily="50" charset="-128"/>
                <a:cs typeface="ＭＳ Ｐゴシック" pitchFamily="50" charset="-128"/>
              </a:rPr>
              <a:t>benzidine</a:t>
            </a:r>
            <a:endParaRPr lang="ja-JP" altLang="en-US" b="1" dirty="0" smtClean="0">
              <a:solidFill>
                <a:prstClr val="white"/>
              </a:solidFill>
              <a:latin typeface="HGP創英角ﾎﾟｯﾌﾟ体" pitchFamily="50" charset="-128"/>
              <a:ea typeface="HGP創英角ﾎﾟｯﾌﾟ体" pitchFamily="50" charset="-128"/>
              <a:cs typeface="ＭＳ Ｐゴシック"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8439"/>
                                        </p:tgtEl>
                                        <p:attrNameLst>
                                          <p:attrName>style.visibility</p:attrName>
                                        </p:attrNameLst>
                                      </p:cBhvr>
                                      <p:to>
                                        <p:strVal val="visible"/>
                                      </p:to>
                                    </p:set>
                                    <p:animEffect transition="in" filter="checkerboard(across)">
                                      <p:cBhvr>
                                        <p:cTn id="15" dur="500"/>
                                        <p:tgtEl>
                                          <p:spTgt spid="1843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checkerboard(across)">
                                      <p:cBhvr>
                                        <p:cTn id="20" dur="500"/>
                                        <p:tgtEl>
                                          <p:spTgt spid="29"/>
                                        </p:tgtEl>
                                      </p:cBhvr>
                                    </p:animEffect>
                                  </p:childTnLst>
                                </p:cTn>
                              </p:par>
                              <p:par>
                                <p:cTn id="21" presetID="5" presetClass="entr" presetSubtype="10" fill="hold" nodeType="withEffect">
                                  <p:stCondLst>
                                    <p:cond delay="0"/>
                                  </p:stCondLst>
                                  <p:childTnLst>
                                    <p:set>
                                      <p:cBhvr>
                                        <p:cTn id="22" dur="1" fill="hold">
                                          <p:stCondLst>
                                            <p:cond delay="0"/>
                                          </p:stCondLst>
                                        </p:cTn>
                                        <p:tgtEl>
                                          <p:spTgt spid="18435"/>
                                        </p:tgtEl>
                                        <p:attrNameLst>
                                          <p:attrName>style.visibility</p:attrName>
                                        </p:attrNameLst>
                                      </p:cBhvr>
                                      <p:to>
                                        <p:strVal val="visible"/>
                                      </p:to>
                                    </p:set>
                                    <p:animEffect transition="in" filter="checkerboard(across)">
                                      <p:cBhvr>
                                        <p:cTn id="23" dur="500"/>
                                        <p:tgtEl>
                                          <p:spTgt spid="18435"/>
                                        </p:tgtEl>
                                      </p:cBhvr>
                                    </p:animEffect>
                                  </p:childTnLst>
                                </p:cTn>
                              </p:par>
                              <p:par>
                                <p:cTn id="24" presetID="5"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heckerboard(across)">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heckerboard(across)">
                                      <p:cBhvr>
                                        <p:cTn id="36" dur="500"/>
                                        <p:tgtEl>
                                          <p:spTgt spid="9"/>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checkerboard(across)">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18436"/>
                                        </p:tgtEl>
                                        <p:attrNameLst>
                                          <p:attrName>style.visibility</p:attrName>
                                        </p:attrNameLst>
                                      </p:cBhvr>
                                      <p:to>
                                        <p:strVal val="visible"/>
                                      </p:to>
                                    </p:set>
                                    <p:animEffect transition="in" filter="checkerboard(across)">
                                      <p:cBhvr>
                                        <p:cTn id="44" dur="500"/>
                                        <p:tgtEl>
                                          <p:spTgt spid="18436"/>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checkerboard(across)">
                                      <p:cBhvr>
                                        <p:cTn id="47" dur="500"/>
                                        <p:tgtEl>
                                          <p:spTgt spid="30"/>
                                        </p:tgtEl>
                                      </p:cBhvr>
                                    </p:animEffect>
                                  </p:childTnLst>
                                </p:cTn>
                              </p:par>
                              <p:par>
                                <p:cTn id="48" presetID="5" presetClass="entr" presetSubtype="10" fill="hold" nodeType="withEffect">
                                  <p:stCondLst>
                                    <p:cond delay="0"/>
                                  </p:stCondLst>
                                  <p:childTnLst>
                                    <p:set>
                                      <p:cBhvr>
                                        <p:cTn id="49" dur="1" fill="hold">
                                          <p:stCondLst>
                                            <p:cond delay="0"/>
                                          </p:stCondLst>
                                        </p:cTn>
                                        <p:tgtEl>
                                          <p:spTgt spid="18437"/>
                                        </p:tgtEl>
                                        <p:attrNameLst>
                                          <p:attrName>style.visibility</p:attrName>
                                        </p:attrNameLst>
                                      </p:cBhvr>
                                      <p:to>
                                        <p:strVal val="visible"/>
                                      </p:to>
                                    </p:set>
                                    <p:animEffect transition="in" filter="checkerboard(across)">
                                      <p:cBhvr>
                                        <p:cTn id="50" dur="500"/>
                                        <p:tgtEl>
                                          <p:spTgt spid="18437"/>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checkerboard(across)">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27"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4" cstate="print"/>
          <a:srcRect/>
          <a:stretch>
            <a:fillRect/>
          </a:stretch>
        </p:blipFill>
        <p:spPr bwMode="auto">
          <a:xfrm>
            <a:off x="2123728" y="-27384"/>
            <a:ext cx="5256584" cy="6158755"/>
          </a:xfrm>
          <a:prstGeom prst="rect">
            <a:avLst/>
          </a:prstGeom>
          <a:noFill/>
          <a:ln w="9525">
            <a:noFill/>
            <a:miter lim="800000"/>
            <a:headEnd/>
            <a:tailEnd/>
          </a:ln>
        </p:spPr>
      </p:pic>
      <p:sp>
        <p:nvSpPr>
          <p:cNvPr id="24579" name="Rectangle 3"/>
          <p:cNvSpPr>
            <a:spLocks noChangeArrowheads="1"/>
          </p:cNvSpPr>
          <p:nvPr/>
        </p:nvSpPr>
        <p:spPr bwMode="auto">
          <a:xfrm>
            <a:off x="971600" y="5978412"/>
            <a:ext cx="7488831"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3990975" algn="l"/>
              </a:tabLst>
            </a:pPr>
            <a:r>
              <a:rPr lang="ja-JP" altLang="en-US" sz="2400" b="1" dirty="0">
                <a:solidFill>
                  <a:prstClr val="black"/>
                </a:solidFill>
                <a:latin typeface="Century" pitchFamily="18" charset="0"/>
                <a:ea typeface="ＭＳ 明朝" pitchFamily="17" charset="-128"/>
                <a:cs typeface="Times New Roman" pitchFamily="18" charset="0"/>
              </a:rPr>
              <a:t>　</a:t>
            </a:r>
            <a:r>
              <a:rPr lang="en-US" altLang="ja-JP" sz="2400" b="1" dirty="0" smtClean="0">
                <a:solidFill>
                  <a:prstClr val="black"/>
                </a:solidFill>
                <a:latin typeface="Century" pitchFamily="18" charset="0"/>
                <a:ea typeface="ＭＳ 明朝" pitchFamily="17" charset="-128"/>
                <a:cs typeface="Times New Roman" pitchFamily="18" charset="0"/>
              </a:rPr>
              <a:t>PCB congeners in pigment</a:t>
            </a:r>
            <a:r>
              <a:rPr lang="ja-JP" altLang="en-US" sz="2400" b="1" dirty="0" smtClean="0">
                <a:solidFill>
                  <a:prstClr val="black"/>
                </a:solidFill>
                <a:latin typeface="Century" pitchFamily="18" charset="0"/>
                <a:ea typeface="ＭＳ 明朝" pitchFamily="17" charset="-128"/>
                <a:cs typeface="Times New Roman" pitchFamily="18" charset="0"/>
              </a:rPr>
              <a:t> </a:t>
            </a:r>
            <a:r>
              <a:rPr lang="en-US" altLang="ja-JP" sz="2400" b="1" dirty="0" smtClean="0">
                <a:solidFill>
                  <a:prstClr val="black"/>
                </a:solidFill>
                <a:latin typeface="Century" pitchFamily="18" charset="0"/>
                <a:ea typeface="ＭＳ 明朝" pitchFamily="17" charset="-128"/>
                <a:cs typeface="Times New Roman" pitchFamily="18" charset="0"/>
              </a:rPr>
              <a:t>(</a:t>
            </a:r>
            <a:r>
              <a:rPr lang="en-US" altLang="ja-JP" sz="2400" b="1" dirty="0" err="1" smtClean="0">
                <a:solidFill>
                  <a:prstClr val="black"/>
                </a:solidFill>
                <a:latin typeface="Century" pitchFamily="18" charset="0"/>
                <a:ea typeface="ＭＳ 明朝" pitchFamily="17" charset="-128"/>
                <a:cs typeface="Times New Roman" pitchFamily="18" charset="0"/>
              </a:rPr>
              <a:t>disazo</a:t>
            </a:r>
            <a:r>
              <a:rPr lang="en-US" altLang="ja-JP" sz="2400" b="1" dirty="0" smtClean="0">
                <a:solidFill>
                  <a:prstClr val="black"/>
                </a:solidFill>
                <a:latin typeface="Century" pitchFamily="18" charset="0"/>
                <a:ea typeface="ＭＳ 明朝" pitchFamily="17" charset="-128"/>
                <a:cs typeface="Times New Roman" pitchFamily="18" charset="0"/>
              </a:rPr>
              <a:t>)</a:t>
            </a:r>
            <a:endParaRPr lang="ja-JP" altLang="en-US" sz="2400" b="1" dirty="0">
              <a:solidFill>
                <a:prstClr val="black"/>
              </a:solidFill>
              <a:latin typeface="Arial" pitchFamily="34" charset="0"/>
              <a:cs typeface="ＭＳ Ｐゴシック" pitchFamily="50" charset="-128"/>
            </a:endParaRPr>
          </a:p>
          <a:p>
            <a:pPr algn="ctr" eaLnBrk="0" fontAlgn="base" hangingPunct="0">
              <a:spcBef>
                <a:spcPct val="0"/>
              </a:spcBef>
              <a:spcAft>
                <a:spcPct val="0"/>
              </a:spcAft>
              <a:tabLst>
                <a:tab pos="3990975" algn="l"/>
              </a:tabLst>
            </a:pPr>
            <a:r>
              <a:rPr lang="en-US" altLang="ja-JP" sz="2400" b="1" dirty="0">
                <a:solidFill>
                  <a:prstClr val="black"/>
                </a:solidFill>
                <a:latin typeface="Century" pitchFamily="18" charset="0"/>
                <a:ea typeface="ＭＳ 明朝" pitchFamily="17" charset="-128"/>
                <a:cs typeface="Times New Roman" pitchFamily="18" charset="0"/>
              </a:rPr>
              <a:t>permanent yellow lemon; PY81;</a:t>
            </a:r>
            <a:endParaRPr lang="en-US" altLang="ja-JP" sz="2400" b="1" dirty="0">
              <a:solidFill>
                <a:prstClr val="black"/>
              </a:solidFill>
              <a:latin typeface="Arial" pitchFamily="34" charset="0"/>
              <a:cs typeface="ＭＳ Ｐゴシック" pitchFamily="50" charset="-128"/>
            </a:endParaRPr>
          </a:p>
        </p:txBody>
      </p:sp>
      <p:graphicFrame>
        <p:nvGraphicFramePr>
          <p:cNvPr id="76801" name="Object 1"/>
          <p:cNvGraphicFramePr>
            <a:graphicFrameLocks noChangeAspect="1"/>
          </p:cNvGraphicFramePr>
          <p:nvPr/>
        </p:nvGraphicFramePr>
        <p:xfrm>
          <a:off x="7020272" y="1844824"/>
          <a:ext cx="1583978" cy="1085144"/>
        </p:xfrm>
        <a:graphic>
          <a:graphicData uri="http://schemas.openxmlformats.org/presentationml/2006/ole">
            <p:oleObj spid="_x0000_s144386" name="CS ChemDraw Drawing" r:id="rId5" imgW="2127134" imgH="1456562" progId="ChemDraw.Document.6.0">
              <p:embed/>
            </p:oleObj>
          </a:graphicData>
        </a:graphic>
      </p:graphicFrame>
      <p:graphicFrame>
        <p:nvGraphicFramePr>
          <p:cNvPr id="76802" name="Object 2"/>
          <p:cNvGraphicFramePr>
            <a:graphicFrameLocks noChangeAspect="1"/>
          </p:cNvGraphicFramePr>
          <p:nvPr/>
        </p:nvGraphicFramePr>
        <p:xfrm>
          <a:off x="6804248" y="3140968"/>
          <a:ext cx="1859031" cy="1080120"/>
        </p:xfrm>
        <a:graphic>
          <a:graphicData uri="http://schemas.openxmlformats.org/presentationml/2006/ole">
            <p:oleObj spid="_x0000_s144387" name="CS ChemDraw Drawing" r:id="rId6" imgW="2508021" imgH="1456562" progId="ChemDraw.Document.6.0">
              <p:embed/>
            </p:oleObj>
          </a:graphicData>
        </a:graphic>
      </p:graphicFrame>
      <p:graphicFrame>
        <p:nvGraphicFramePr>
          <p:cNvPr id="76803" name="Object 3"/>
          <p:cNvGraphicFramePr>
            <a:graphicFrameLocks noChangeAspect="1"/>
          </p:cNvGraphicFramePr>
          <p:nvPr/>
        </p:nvGraphicFramePr>
        <p:xfrm>
          <a:off x="6732240" y="4581128"/>
          <a:ext cx="2175986" cy="1097558"/>
        </p:xfrm>
        <a:graphic>
          <a:graphicData uri="http://schemas.openxmlformats.org/presentationml/2006/ole">
            <p:oleObj spid="_x0000_s144388" name="CS ChemDraw Drawing" r:id="rId7" imgW="2888907" imgH="1456562" progId="ChemDraw.Document.6.0">
              <p:embed/>
            </p:oleObj>
          </a:graphicData>
        </a:graphic>
      </p:graphicFrame>
      <p:graphicFrame>
        <p:nvGraphicFramePr>
          <p:cNvPr id="76804" name="Object 4"/>
          <p:cNvGraphicFramePr>
            <a:graphicFrameLocks noChangeAspect="1"/>
          </p:cNvGraphicFramePr>
          <p:nvPr/>
        </p:nvGraphicFramePr>
        <p:xfrm>
          <a:off x="129625" y="1916832"/>
          <a:ext cx="2138119" cy="1008112"/>
        </p:xfrm>
        <a:graphic>
          <a:graphicData uri="http://schemas.openxmlformats.org/presentationml/2006/ole">
            <p:oleObj spid="_x0000_s144389" name="CS ChemDraw Drawing" r:id="rId8" imgW="3090283" imgH="1456562" progId="ChemDraw.Document.6.0">
              <p:embed/>
            </p:oleObj>
          </a:graphicData>
        </a:graphic>
      </p:graphicFrame>
      <p:sp>
        <p:nvSpPr>
          <p:cNvPr id="8" name="Text Box 6"/>
          <p:cNvSpPr txBox="1">
            <a:spLocks noChangeArrowheads="1"/>
          </p:cNvSpPr>
          <p:nvPr/>
        </p:nvSpPr>
        <p:spPr bwMode="auto">
          <a:xfrm>
            <a:off x="0" y="2996952"/>
            <a:ext cx="2555776" cy="720080"/>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en-US" altLang="ja-JP" b="1" dirty="0" smtClean="0">
                <a:solidFill>
                  <a:prstClr val="white"/>
                </a:solidFill>
                <a:latin typeface="HGP創英角ﾎﾟｯﾌﾟ体" pitchFamily="50" charset="-128"/>
                <a:ea typeface="HGP創英角ﾎﾟｯﾌﾟ体" pitchFamily="50" charset="-128"/>
                <a:cs typeface="ＭＳ Ｐゴシック" pitchFamily="50" charset="-128"/>
              </a:rPr>
              <a:t>2,2’,5,5 ’- </a:t>
            </a:r>
            <a:r>
              <a:rPr lang="en-US" altLang="ja-JP" b="1" dirty="0" err="1" smtClean="0">
                <a:solidFill>
                  <a:prstClr val="white"/>
                </a:solidFill>
                <a:latin typeface="HGP創英角ﾎﾟｯﾌﾟ体" pitchFamily="50" charset="-128"/>
                <a:ea typeface="HGP創英角ﾎﾟｯﾌﾟ体" pitchFamily="50" charset="-128"/>
                <a:cs typeface="ＭＳ Ｐゴシック" pitchFamily="50" charset="-128"/>
              </a:rPr>
              <a:t>tetrachloro</a:t>
            </a:r>
            <a:r>
              <a:rPr lang="en-US" altLang="ja-JP" b="1" dirty="0" smtClean="0">
                <a:solidFill>
                  <a:prstClr val="white"/>
                </a:solidFill>
                <a:latin typeface="HGP創英角ﾎﾟｯﾌﾟ体" pitchFamily="50" charset="-128"/>
                <a:ea typeface="HGP創英角ﾎﾟｯﾌﾟ体" pitchFamily="50" charset="-128"/>
                <a:cs typeface="ＭＳ Ｐゴシック" pitchFamily="50" charset="-128"/>
              </a:rPr>
              <a:t> </a:t>
            </a:r>
            <a:r>
              <a:rPr lang="en-US" altLang="ja-JP" b="1" dirty="0" err="1" smtClean="0">
                <a:solidFill>
                  <a:prstClr val="white"/>
                </a:solidFill>
                <a:latin typeface="HGP創英角ﾎﾟｯﾌﾟ体" pitchFamily="50" charset="-128"/>
                <a:ea typeface="HGP創英角ﾎﾟｯﾌﾟ体" pitchFamily="50" charset="-128"/>
                <a:cs typeface="ＭＳ Ｐゴシック" pitchFamily="50" charset="-128"/>
              </a:rPr>
              <a:t>benzidine</a:t>
            </a:r>
            <a:endParaRPr lang="ja-JP" altLang="en-US" b="1" dirty="0" smtClean="0">
              <a:solidFill>
                <a:prstClr val="white"/>
              </a:solidFill>
              <a:latin typeface="HGP創英角ﾎﾟｯﾌﾟ体" pitchFamily="50" charset="-128"/>
              <a:ea typeface="HGP創英角ﾎﾟｯﾌﾟ体" pitchFamily="50" charset="-128"/>
              <a:cs typeface="ＭＳ Ｐゴシック" pitchFamily="50"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6"/>
            <a:ext cx="9144000" cy="620713"/>
          </a:xfrm>
          <a:solidFill>
            <a:schemeClr val="tx2">
              <a:lumMod val="75000"/>
            </a:schemeClr>
          </a:solidFill>
        </p:spPr>
        <p:txBody>
          <a:bodyPr/>
          <a:lstStyle/>
          <a:p>
            <a:pPr algn="l" eaLnBrk="1" hangingPunct="1">
              <a:defRPr/>
            </a:pPr>
            <a:r>
              <a:rPr lang="en-US" altLang="ja-JP" b="1" dirty="0" smtClean="0">
                <a:solidFill>
                  <a:schemeClr val="accent3"/>
                </a:solidFill>
              </a:rPr>
              <a:t>- Organic Pigment </a:t>
            </a:r>
          </a:p>
          <a:p>
            <a:pPr algn="l" eaLnBrk="1" hangingPunct="1">
              <a:buFontTx/>
              <a:buChar char="-"/>
              <a:defRPr/>
            </a:pPr>
            <a:endParaRPr lang="en-US" altLang="ja-JP" b="1" dirty="0" smtClean="0">
              <a:solidFill>
                <a:schemeClr val="accent3"/>
              </a:solidFill>
            </a:endParaRPr>
          </a:p>
        </p:txBody>
      </p:sp>
      <p:grpSp>
        <p:nvGrpSpPr>
          <p:cNvPr id="2" name="Group 2"/>
          <p:cNvGrpSpPr>
            <a:grpSpLocks/>
          </p:cNvGrpSpPr>
          <p:nvPr/>
        </p:nvGrpSpPr>
        <p:grpSpPr bwMode="auto">
          <a:xfrm>
            <a:off x="611188" y="908050"/>
            <a:ext cx="8064500" cy="5537200"/>
            <a:chOff x="1191" y="6010"/>
            <a:chExt cx="9720" cy="6480"/>
          </a:xfrm>
        </p:grpSpPr>
        <p:sp>
          <p:nvSpPr>
            <p:cNvPr id="1034" name="Rectangle 3"/>
            <p:cNvSpPr>
              <a:spLocks noChangeArrowheads="1"/>
            </p:cNvSpPr>
            <p:nvPr/>
          </p:nvSpPr>
          <p:spPr bwMode="auto">
            <a:xfrm>
              <a:off x="1191" y="6010"/>
              <a:ext cx="9720" cy="6480"/>
            </a:xfrm>
            <a:prstGeom prst="rect">
              <a:avLst/>
            </a:prstGeom>
            <a:solidFill>
              <a:srgbClr val="FFFFFF"/>
            </a:solidFill>
            <a:ln w="9525">
              <a:solidFill>
                <a:srgbClr val="000000"/>
              </a:solidFill>
              <a:miter lim="800000"/>
              <a:headEnd/>
              <a:tailEnd/>
            </a:ln>
          </p:spPr>
          <p:txBody>
            <a:bodyPr lIns="74295" tIns="8890" rIns="74295" bIns="8890"/>
            <a:lstStyle/>
            <a:p>
              <a:pPr fontAlgn="base">
                <a:spcBef>
                  <a:spcPct val="0"/>
                </a:spcBef>
                <a:spcAft>
                  <a:spcPct val="0"/>
                </a:spcAft>
              </a:pPr>
              <a:endParaRPr lang="ja-JP" altLang="en-US">
                <a:solidFill>
                  <a:srgbClr val="000000"/>
                </a:solidFill>
              </a:endParaRPr>
            </a:p>
          </p:txBody>
        </p:sp>
        <p:grpSp>
          <p:nvGrpSpPr>
            <p:cNvPr id="3" name="Group 4"/>
            <p:cNvGrpSpPr>
              <a:grpSpLocks/>
            </p:cNvGrpSpPr>
            <p:nvPr/>
          </p:nvGrpSpPr>
          <p:grpSpPr bwMode="auto">
            <a:xfrm>
              <a:off x="1191" y="6010"/>
              <a:ext cx="9436" cy="5940"/>
              <a:chOff x="1191" y="5728"/>
              <a:chExt cx="9436" cy="5940"/>
            </a:xfrm>
          </p:grpSpPr>
          <p:grpSp>
            <p:nvGrpSpPr>
              <p:cNvPr id="4" name="Group 5"/>
              <p:cNvGrpSpPr>
                <a:grpSpLocks/>
              </p:cNvGrpSpPr>
              <p:nvPr/>
            </p:nvGrpSpPr>
            <p:grpSpPr bwMode="auto">
              <a:xfrm>
                <a:off x="1191" y="5762"/>
                <a:ext cx="4320" cy="5906"/>
                <a:chOff x="1134" y="1321"/>
                <a:chExt cx="4320" cy="5906"/>
              </a:xfrm>
            </p:grpSpPr>
            <p:pic>
              <p:nvPicPr>
                <p:cNvPr id="1052" name="Picture 6"/>
                <p:cNvPicPr>
                  <a:picLocks noChangeAspect="1" noChangeArrowheads="1"/>
                </p:cNvPicPr>
                <p:nvPr/>
              </p:nvPicPr>
              <p:blipFill>
                <a:blip r:embed="rId4" cstate="print"/>
                <a:srcRect/>
                <a:stretch>
                  <a:fillRect/>
                </a:stretch>
              </p:blipFill>
              <p:spPr bwMode="auto">
                <a:xfrm>
                  <a:off x="1134" y="1321"/>
                  <a:ext cx="4175" cy="5906"/>
                </a:xfrm>
                <a:prstGeom prst="rect">
                  <a:avLst/>
                </a:prstGeom>
                <a:noFill/>
                <a:ln w="9525">
                  <a:noFill/>
                  <a:miter lim="800000"/>
                  <a:headEnd/>
                  <a:tailEnd/>
                </a:ln>
              </p:spPr>
            </p:pic>
            <p:sp>
              <p:nvSpPr>
                <p:cNvPr id="1053" name="Text Box 7"/>
                <p:cNvSpPr txBox="1">
                  <a:spLocks noChangeArrowheads="1"/>
                </p:cNvSpPr>
                <p:nvPr/>
              </p:nvSpPr>
              <p:spPr bwMode="auto">
                <a:xfrm>
                  <a:off x="4554" y="3087"/>
                  <a:ext cx="900" cy="360"/>
                </a:xfrm>
                <a:prstGeom prst="rect">
                  <a:avLst/>
                </a:prstGeom>
                <a:solidFill>
                  <a:srgbClr val="FFFFFF"/>
                </a:solidFill>
                <a:ln w="9525">
                  <a:solidFill>
                    <a:srgbClr val="000000"/>
                  </a:solidFill>
                  <a:miter lim="800000"/>
                  <a:headEnd/>
                  <a:tailEnd/>
                </a:ln>
              </p:spPr>
              <p:txBody>
                <a:bodyPr lIns="74295" tIns="8890" rIns="74295" bIns="8890"/>
                <a:lstStyle/>
                <a:p>
                  <a:pPr algn="ctr" fontAlgn="base">
                    <a:spcBef>
                      <a:spcPct val="0"/>
                    </a:spcBef>
                    <a:spcAft>
                      <a:spcPct val="0"/>
                    </a:spcAft>
                  </a:pPr>
                  <a:r>
                    <a:rPr lang="en-US" altLang="ja-JP" sz="1000">
                      <a:solidFill>
                        <a:srgbClr val="000000"/>
                      </a:solidFill>
                      <a:latin typeface="Century" pitchFamily="18" charset="0"/>
                    </a:rPr>
                    <a:t>D2CB</a:t>
                  </a:r>
                  <a:endParaRPr lang="ja-JP" altLang="ja-JP">
                    <a:solidFill>
                      <a:srgbClr val="000000"/>
                    </a:solidFill>
                  </a:endParaRPr>
                </a:p>
              </p:txBody>
            </p:sp>
            <p:sp>
              <p:nvSpPr>
                <p:cNvPr id="1054" name="Text Box 8"/>
                <p:cNvSpPr txBox="1">
                  <a:spLocks noChangeArrowheads="1"/>
                </p:cNvSpPr>
                <p:nvPr/>
              </p:nvSpPr>
              <p:spPr bwMode="auto">
                <a:xfrm>
                  <a:off x="4554" y="4167"/>
                  <a:ext cx="900" cy="360"/>
                </a:xfrm>
                <a:prstGeom prst="rect">
                  <a:avLst/>
                </a:prstGeom>
                <a:solidFill>
                  <a:srgbClr val="FFFFFF"/>
                </a:solidFill>
                <a:ln w="9525">
                  <a:solidFill>
                    <a:srgbClr val="000000"/>
                  </a:solidFill>
                  <a:miter lim="800000"/>
                  <a:headEnd/>
                  <a:tailEnd/>
                </a:ln>
              </p:spPr>
              <p:txBody>
                <a:bodyPr lIns="74295" tIns="8890" rIns="74295" bIns="8890"/>
                <a:lstStyle/>
                <a:p>
                  <a:pPr algn="ctr" fontAlgn="base">
                    <a:spcBef>
                      <a:spcPct val="0"/>
                    </a:spcBef>
                    <a:spcAft>
                      <a:spcPct val="0"/>
                    </a:spcAft>
                  </a:pPr>
                  <a:r>
                    <a:rPr lang="en-US" altLang="ja-JP" sz="1000">
                      <a:solidFill>
                        <a:srgbClr val="000000"/>
                      </a:solidFill>
                      <a:latin typeface="Century" pitchFamily="18" charset="0"/>
                    </a:rPr>
                    <a:t>T3CB</a:t>
                  </a:r>
                  <a:endParaRPr lang="ja-JP" altLang="ja-JP">
                    <a:solidFill>
                      <a:srgbClr val="000000"/>
                    </a:solidFill>
                  </a:endParaRPr>
                </a:p>
              </p:txBody>
            </p:sp>
            <p:sp>
              <p:nvSpPr>
                <p:cNvPr id="1055" name="Text Box 9"/>
                <p:cNvSpPr txBox="1">
                  <a:spLocks noChangeArrowheads="1"/>
                </p:cNvSpPr>
                <p:nvPr/>
              </p:nvSpPr>
              <p:spPr bwMode="auto">
                <a:xfrm>
                  <a:off x="4554" y="5247"/>
                  <a:ext cx="900" cy="360"/>
                </a:xfrm>
                <a:prstGeom prst="rect">
                  <a:avLst/>
                </a:prstGeom>
                <a:solidFill>
                  <a:srgbClr val="FFFFFF"/>
                </a:solidFill>
                <a:ln w="9525">
                  <a:solidFill>
                    <a:srgbClr val="000000"/>
                  </a:solidFill>
                  <a:miter lim="800000"/>
                  <a:headEnd/>
                  <a:tailEnd/>
                </a:ln>
              </p:spPr>
              <p:txBody>
                <a:bodyPr lIns="74295" tIns="8890" rIns="74295" bIns="8890"/>
                <a:lstStyle/>
                <a:p>
                  <a:pPr algn="ctr" fontAlgn="base">
                    <a:spcBef>
                      <a:spcPct val="0"/>
                    </a:spcBef>
                    <a:spcAft>
                      <a:spcPct val="0"/>
                    </a:spcAft>
                  </a:pPr>
                  <a:r>
                    <a:rPr lang="en-US" altLang="ja-JP" sz="1000">
                      <a:solidFill>
                        <a:srgbClr val="000000"/>
                      </a:solidFill>
                      <a:latin typeface="Century" pitchFamily="18" charset="0"/>
                    </a:rPr>
                    <a:t>T4CB</a:t>
                  </a:r>
                  <a:endParaRPr lang="ja-JP" altLang="ja-JP">
                    <a:solidFill>
                      <a:srgbClr val="000000"/>
                    </a:solidFill>
                  </a:endParaRPr>
                </a:p>
              </p:txBody>
            </p:sp>
            <p:sp>
              <p:nvSpPr>
                <p:cNvPr id="1056" name="Text Box 10"/>
                <p:cNvSpPr txBox="1">
                  <a:spLocks noChangeArrowheads="1"/>
                </p:cNvSpPr>
                <p:nvPr/>
              </p:nvSpPr>
              <p:spPr bwMode="auto">
                <a:xfrm>
                  <a:off x="3474" y="3087"/>
                  <a:ext cx="1080" cy="360"/>
                </a:xfrm>
                <a:prstGeom prst="rect">
                  <a:avLst/>
                </a:prstGeom>
                <a:noFill/>
                <a:ln w="9525">
                  <a:noFill/>
                  <a:miter lim="800000"/>
                  <a:headEnd/>
                  <a:tailEnd/>
                </a:ln>
              </p:spPr>
              <p:txBody>
                <a:bodyPr lIns="74295" tIns="8890" rIns="74295" bIns="8890"/>
                <a:lstStyle/>
                <a:p>
                  <a:pPr algn="ctr" fontAlgn="base">
                    <a:spcBef>
                      <a:spcPct val="0"/>
                    </a:spcBef>
                    <a:spcAft>
                      <a:spcPct val="0"/>
                    </a:spcAft>
                  </a:pPr>
                  <a:r>
                    <a:rPr lang="en-US" altLang="ja-JP" sz="1000" b="1" u="sng">
                      <a:solidFill>
                        <a:srgbClr val="000000"/>
                      </a:solidFill>
                      <a:latin typeface="Century" pitchFamily="18" charset="0"/>
                    </a:rPr>
                    <a:t>#11(3-3)</a:t>
                  </a:r>
                  <a:endParaRPr lang="en-US" altLang="ja-JP" sz="1000" b="1" u="sng">
                    <a:solidFill>
                      <a:srgbClr val="000000"/>
                    </a:solidFill>
                    <a:latin typeface="Times New Roman" pitchFamily="18" charset="0"/>
                  </a:endParaRPr>
                </a:p>
                <a:p>
                  <a:pPr fontAlgn="base">
                    <a:spcBef>
                      <a:spcPct val="0"/>
                    </a:spcBef>
                    <a:spcAft>
                      <a:spcPct val="0"/>
                    </a:spcAft>
                  </a:pPr>
                  <a:endParaRPr lang="ja-JP" altLang="ja-JP">
                    <a:solidFill>
                      <a:srgbClr val="000000"/>
                    </a:solidFill>
                  </a:endParaRPr>
                </a:p>
              </p:txBody>
            </p:sp>
            <p:sp>
              <p:nvSpPr>
                <p:cNvPr id="1057" name="Text Box 11"/>
                <p:cNvSpPr txBox="1">
                  <a:spLocks noChangeArrowheads="1"/>
                </p:cNvSpPr>
                <p:nvPr/>
              </p:nvSpPr>
              <p:spPr bwMode="auto">
                <a:xfrm>
                  <a:off x="3133" y="4167"/>
                  <a:ext cx="1421" cy="360"/>
                </a:xfrm>
                <a:prstGeom prst="rect">
                  <a:avLst/>
                </a:prstGeom>
                <a:noFill/>
                <a:ln w="9525">
                  <a:noFill/>
                  <a:miter lim="800000"/>
                  <a:headEnd/>
                  <a:tailEnd/>
                </a:ln>
              </p:spPr>
              <p:txBody>
                <a:bodyPr lIns="74295" tIns="8890" rIns="74295" bIns="8890"/>
                <a:lstStyle/>
                <a:p>
                  <a:pPr algn="ctr" fontAlgn="base">
                    <a:spcBef>
                      <a:spcPct val="0"/>
                    </a:spcBef>
                    <a:spcAft>
                      <a:spcPct val="0"/>
                    </a:spcAft>
                  </a:pPr>
                  <a:r>
                    <a:rPr lang="en-US" altLang="ja-JP" sz="1000" b="1" u="sng">
                      <a:solidFill>
                        <a:srgbClr val="000000"/>
                      </a:solidFill>
                      <a:latin typeface="Century" pitchFamily="18" charset="0"/>
                    </a:rPr>
                    <a:t>#35(34-3)</a:t>
                  </a:r>
                  <a:endParaRPr lang="ja-JP" altLang="ja-JP">
                    <a:solidFill>
                      <a:srgbClr val="000000"/>
                    </a:solidFill>
                  </a:endParaRPr>
                </a:p>
              </p:txBody>
            </p:sp>
            <p:sp>
              <p:nvSpPr>
                <p:cNvPr id="1058" name="Text Box 12"/>
                <p:cNvSpPr txBox="1">
                  <a:spLocks noChangeArrowheads="1"/>
                </p:cNvSpPr>
                <p:nvPr/>
              </p:nvSpPr>
              <p:spPr bwMode="auto">
                <a:xfrm>
                  <a:off x="1953" y="5067"/>
                  <a:ext cx="720" cy="360"/>
                </a:xfrm>
                <a:prstGeom prst="rect">
                  <a:avLst/>
                </a:prstGeom>
                <a:noFill/>
                <a:ln w="9525">
                  <a:noFill/>
                  <a:miter lim="800000"/>
                  <a:headEnd/>
                  <a:tailEnd/>
                </a:ln>
              </p:spPr>
              <p:txBody>
                <a:bodyPr lIns="74295" tIns="8890" rIns="74295" bIns="8890"/>
                <a:lstStyle/>
                <a:p>
                  <a:pPr algn="ctr" fontAlgn="base">
                    <a:spcBef>
                      <a:spcPct val="0"/>
                    </a:spcBef>
                    <a:spcAft>
                      <a:spcPct val="0"/>
                    </a:spcAft>
                  </a:pPr>
                  <a:r>
                    <a:rPr lang="en-US" altLang="ja-JP" sz="1000" b="1" u="sng">
                      <a:solidFill>
                        <a:srgbClr val="000000"/>
                      </a:solidFill>
                      <a:latin typeface="Century" pitchFamily="18" charset="0"/>
                    </a:rPr>
                    <a:t>#77</a:t>
                  </a:r>
                  <a:endParaRPr lang="ja-JP" altLang="ja-JP">
                    <a:solidFill>
                      <a:srgbClr val="000000"/>
                    </a:solidFill>
                  </a:endParaRPr>
                </a:p>
              </p:txBody>
            </p:sp>
            <p:sp>
              <p:nvSpPr>
                <p:cNvPr id="195597" name="AutoShape 13"/>
                <p:cNvSpPr>
                  <a:spLocks noChangeArrowheads="1"/>
                </p:cNvSpPr>
                <p:nvPr/>
              </p:nvSpPr>
              <p:spPr bwMode="auto">
                <a:xfrm>
                  <a:off x="2755" y="1467"/>
                  <a:ext cx="1678" cy="490"/>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alpha val="50000"/>
                    </a:srgbClr>
                  </a:outerShdw>
                </a:effectLst>
              </p:spPr>
              <p:txBody>
                <a:bodyPr lIns="74295" tIns="8890" rIns="74295" bIns="8890"/>
                <a:lstStyle/>
                <a:p>
                  <a:pPr algn="ctr" fontAlgn="base">
                    <a:spcBef>
                      <a:spcPct val="0"/>
                    </a:spcBef>
                    <a:spcAft>
                      <a:spcPct val="0"/>
                    </a:spcAft>
                    <a:defRPr/>
                  </a:pPr>
                  <a:r>
                    <a:rPr lang="en-US" altLang="ja-JP" dirty="0">
                      <a:solidFill>
                        <a:srgbClr val="000000"/>
                      </a:solidFill>
                    </a:rPr>
                    <a:t>Pigment-A</a:t>
                  </a:r>
                  <a:endParaRPr lang="ja-JP" altLang="en-US" dirty="0">
                    <a:solidFill>
                      <a:srgbClr val="000000"/>
                    </a:solidFill>
                  </a:endParaRPr>
                </a:p>
              </p:txBody>
            </p:sp>
            <p:sp>
              <p:nvSpPr>
                <p:cNvPr id="1060" name="Text Box 14"/>
                <p:cNvSpPr txBox="1">
                  <a:spLocks noChangeArrowheads="1"/>
                </p:cNvSpPr>
                <p:nvPr/>
              </p:nvSpPr>
              <p:spPr bwMode="auto">
                <a:xfrm>
                  <a:off x="4554" y="2187"/>
                  <a:ext cx="900" cy="360"/>
                </a:xfrm>
                <a:prstGeom prst="rect">
                  <a:avLst/>
                </a:prstGeom>
                <a:solidFill>
                  <a:srgbClr val="FFFFFF"/>
                </a:solidFill>
                <a:ln w="9525">
                  <a:solidFill>
                    <a:srgbClr val="000000"/>
                  </a:solidFill>
                  <a:miter lim="800000"/>
                  <a:headEnd/>
                  <a:tailEnd/>
                </a:ln>
              </p:spPr>
              <p:txBody>
                <a:bodyPr lIns="74295" tIns="8890" rIns="74295" bIns="8890"/>
                <a:lstStyle/>
                <a:p>
                  <a:pPr algn="ctr" fontAlgn="base">
                    <a:spcBef>
                      <a:spcPct val="0"/>
                    </a:spcBef>
                    <a:spcAft>
                      <a:spcPct val="0"/>
                    </a:spcAft>
                  </a:pPr>
                  <a:r>
                    <a:rPr lang="en-US" altLang="ja-JP" sz="1000">
                      <a:solidFill>
                        <a:srgbClr val="000000"/>
                      </a:solidFill>
                      <a:latin typeface="Century" pitchFamily="18" charset="0"/>
                    </a:rPr>
                    <a:t>M1CB</a:t>
                  </a:r>
                  <a:endParaRPr lang="ja-JP" altLang="ja-JP">
                    <a:solidFill>
                      <a:srgbClr val="000000"/>
                    </a:solidFill>
                  </a:endParaRPr>
                </a:p>
              </p:txBody>
            </p:sp>
            <p:sp>
              <p:nvSpPr>
                <p:cNvPr id="1061" name="Text Box 15"/>
                <p:cNvSpPr txBox="1">
                  <a:spLocks noChangeArrowheads="1"/>
                </p:cNvSpPr>
                <p:nvPr/>
              </p:nvSpPr>
              <p:spPr bwMode="auto">
                <a:xfrm>
                  <a:off x="4554" y="6327"/>
                  <a:ext cx="900" cy="360"/>
                </a:xfrm>
                <a:prstGeom prst="rect">
                  <a:avLst/>
                </a:prstGeom>
                <a:solidFill>
                  <a:srgbClr val="FFFFFF"/>
                </a:solidFill>
                <a:ln w="9525">
                  <a:solidFill>
                    <a:srgbClr val="000000"/>
                  </a:solidFill>
                  <a:miter lim="800000"/>
                  <a:headEnd/>
                  <a:tailEnd/>
                </a:ln>
              </p:spPr>
              <p:txBody>
                <a:bodyPr lIns="74295" tIns="8890" rIns="74295" bIns="8890"/>
                <a:lstStyle/>
                <a:p>
                  <a:pPr algn="ctr" fontAlgn="base">
                    <a:spcBef>
                      <a:spcPct val="0"/>
                    </a:spcBef>
                    <a:spcAft>
                      <a:spcPct val="0"/>
                    </a:spcAft>
                  </a:pPr>
                  <a:r>
                    <a:rPr lang="en-US" altLang="ja-JP" sz="1000">
                      <a:solidFill>
                        <a:srgbClr val="000000"/>
                      </a:solidFill>
                      <a:latin typeface="Century" pitchFamily="18" charset="0"/>
                    </a:rPr>
                    <a:t>P5CB</a:t>
                  </a:r>
                  <a:endParaRPr lang="ja-JP" altLang="ja-JP">
                    <a:solidFill>
                      <a:srgbClr val="000000"/>
                    </a:solidFill>
                  </a:endParaRPr>
                </a:p>
              </p:txBody>
            </p:sp>
            <p:sp>
              <p:nvSpPr>
                <p:cNvPr id="1062" name="Text Box 16"/>
                <p:cNvSpPr txBox="1">
                  <a:spLocks noChangeArrowheads="1"/>
                </p:cNvSpPr>
                <p:nvPr/>
              </p:nvSpPr>
              <p:spPr bwMode="auto">
                <a:xfrm>
                  <a:off x="1854" y="2187"/>
                  <a:ext cx="761" cy="360"/>
                </a:xfrm>
                <a:prstGeom prst="rect">
                  <a:avLst/>
                </a:prstGeom>
                <a:noFill/>
                <a:ln w="9525">
                  <a:noFill/>
                  <a:miter lim="800000"/>
                  <a:headEnd/>
                  <a:tailEnd/>
                </a:ln>
              </p:spPr>
              <p:txBody>
                <a:bodyPr lIns="74295" tIns="8890" rIns="74295" bIns="8890"/>
                <a:lstStyle/>
                <a:p>
                  <a:pPr algn="ctr" fontAlgn="base">
                    <a:spcBef>
                      <a:spcPct val="0"/>
                    </a:spcBef>
                    <a:spcAft>
                      <a:spcPct val="0"/>
                    </a:spcAft>
                  </a:pPr>
                  <a:r>
                    <a:rPr lang="en-US" altLang="ja-JP" sz="900" i="1">
                      <a:solidFill>
                        <a:srgbClr val="000000"/>
                      </a:solidFill>
                      <a:latin typeface="Century" pitchFamily="18" charset="0"/>
                    </a:rPr>
                    <a:t>(N.D.)</a:t>
                  </a:r>
                  <a:endParaRPr lang="ja-JP" altLang="ja-JP">
                    <a:solidFill>
                      <a:srgbClr val="000000"/>
                    </a:solidFill>
                  </a:endParaRPr>
                </a:p>
              </p:txBody>
            </p:sp>
            <p:sp>
              <p:nvSpPr>
                <p:cNvPr id="1063" name="Text Box 17"/>
                <p:cNvSpPr txBox="1">
                  <a:spLocks noChangeArrowheads="1"/>
                </p:cNvSpPr>
                <p:nvPr/>
              </p:nvSpPr>
              <p:spPr bwMode="auto">
                <a:xfrm>
                  <a:off x="3114" y="6327"/>
                  <a:ext cx="761" cy="360"/>
                </a:xfrm>
                <a:prstGeom prst="rect">
                  <a:avLst/>
                </a:prstGeom>
                <a:noFill/>
                <a:ln w="9525">
                  <a:noFill/>
                  <a:miter lim="800000"/>
                  <a:headEnd/>
                  <a:tailEnd/>
                </a:ln>
              </p:spPr>
              <p:txBody>
                <a:bodyPr lIns="74295" tIns="8890" rIns="74295" bIns="8890"/>
                <a:lstStyle/>
                <a:p>
                  <a:pPr algn="ctr" fontAlgn="base">
                    <a:spcBef>
                      <a:spcPct val="0"/>
                    </a:spcBef>
                    <a:spcAft>
                      <a:spcPct val="0"/>
                    </a:spcAft>
                  </a:pPr>
                  <a:r>
                    <a:rPr lang="en-US" altLang="ja-JP" sz="900" i="1">
                      <a:solidFill>
                        <a:srgbClr val="000000"/>
                      </a:solidFill>
                      <a:latin typeface="Century" pitchFamily="18" charset="0"/>
                    </a:rPr>
                    <a:t>(N.D.)</a:t>
                  </a:r>
                  <a:endParaRPr lang="ja-JP" altLang="ja-JP">
                    <a:solidFill>
                      <a:srgbClr val="000000"/>
                    </a:solidFill>
                  </a:endParaRPr>
                </a:p>
              </p:txBody>
            </p:sp>
            <p:graphicFrame>
              <p:nvGraphicFramePr>
                <p:cNvPr id="1029" name="Object 18"/>
                <p:cNvGraphicFramePr>
                  <a:graphicFrameLocks noChangeAspect="1"/>
                </p:cNvGraphicFramePr>
                <p:nvPr/>
              </p:nvGraphicFramePr>
              <p:xfrm>
                <a:off x="2573" y="3044"/>
                <a:ext cx="900" cy="617"/>
              </p:xfrm>
              <a:graphic>
                <a:graphicData uri="http://schemas.openxmlformats.org/presentationml/2006/ole">
                  <p:oleObj spid="_x0000_s145413" name="CS ChemDraw Drawing" r:id="rId5" imgW="2135520" imgH="1464480" progId="ChemDraw.Document.6.0">
                    <p:embed/>
                  </p:oleObj>
                </a:graphicData>
              </a:graphic>
            </p:graphicFrame>
            <p:graphicFrame>
              <p:nvGraphicFramePr>
                <p:cNvPr id="1030" name="Object 19"/>
                <p:cNvGraphicFramePr>
                  <a:graphicFrameLocks noChangeAspect="1"/>
                </p:cNvGraphicFramePr>
                <p:nvPr/>
              </p:nvGraphicFramePr>
              <p:xfrm>
                <a:off x="2048" y="4113"/>
                <a:ext cx="1060" cy="617"/>
              </p:xfrm>
              <a:graphic>
                <a:graphicData uri="http://schemas.openxmlformats.org/presentationml/2006/ole">
                  <p:oleObj spid="_x0000_s145414" name="CS ChemDraw Drawing" r:id="rId6" imgW="2516040" imgH="1464480" progId="ChemDraw.Document.6.0">
                    <p:embed/>
                  </p:oleObj>
                </a:graphicData>
              </a:graphic>
            </p:graphicFrame>
            <p:graphicFrame>
              <p:nvGraphicFramePr>
                <p:cNvPr id="1031" name="Object 20"/>
                <p:cNvGraphicFramePr>
                  <a:graphicFrameLocks noChangeAspect="1"/>
                </p:cNvGraphicFramePr>
                <p:nvPr/>
              </p:nvGraphicFramePr>
              <p:xfrm>
                <a:off x="2864" y="5148"/>
                <a:ext cx="1221" cy="617"/>
              </p:xfrm>
              <a:graphic>
                <a:graphicData uri="http://schemas.openxmlformats.org/presentationml/2006/ole">
                  <p:oleObj spid="_x0000_s145415" name="CS ChemDraw Drawing" r:id="rId7" imgW="2897640" imgH="1464480" progId="ChemDraw.Document.6.0">
                    <p:embed/>
                  </p:oleObj>
                </a:graphicData>
              </a:graphic>
            </p:graphicFrame>
            <p:sp>
              <p:nvSpPr>
                <p:cNvPr id="1064" name="Text Box 21"/>
                <p:cNvSpPr txBox="1">
                  <a:spLocks noChangeArrowheads="1"/>
                </p:cNvSpPr>
                <p:nvPr/>
              </p:nvSpPr>
              <p:spPr bwMode="auto">
                <a:xfrm>
                  <a:off x="1770" y="5353"/>
                  <a:ext cx="1054" cy="360"/>
                </a:xfrm>
                <a:prstGeom prst="rect">
                  <a:avLst/>
                </a:prstGeom>
                <a:noFill/>
                <a:ln w="9525">
                  <a:noFill/>
                  <a:miter lim="800000"/>
                  <a:headEnd/>
                  <a:tailEnd/>
                </a:ln>
              </p:spPr>
              <p:txBody>
                <a:bodyPr lIns="74295" tIns="8890" rIns="74295" bIns="8890"/>
                <a:lstStyle/>
                <a:p>
                  <a:pPr algn="ctr" fontAlgn="base">
                    <a:spcBef>
                      <a:spcPct val="0"/>
                    </a:spcBef>
                    <a:spcAft>
                      <a:spcPct val="0"/>
                    </a:spcAft>
                  </a:pPr>
                  <a:r>
                    <a:rPr lang="en-US" altLang="ja-JP" sz="1000" b="1" u="sng">
                      <a:solidFill>
                        <a:srgbClr val="000000"/>
                      </a:solidFill>
                      <a:latin typeface="Century" pitchFamily="18" charset="0"/>
                    </a:rPr>
                    <a:t>(34-34)</a:t>
                  </a:r>
                  <a:endParaRPr lang="ja-JP" altLang="ja-JP">
                    <a:solidFill>
                      <a:srgbClr val="000000"/>
                    </a:solidFill>
                  </a:endParaRPr>
                </a:p>
              </p:txBody>
            </p:sp>
          </p:grpSp>
          <p:grpSp>
            <p:nvGrpSpPr>
              <p:cNvPr id="5" name="Group 22"/>
              <p:cNvGrpSpPr>
                <a:grpSpLocks/>
              </p:cNvGrpSpPr>
              <p:nvPr/>
            </p:nvGrpSpPr>
            <p:grpSpPr bwMode="auto">
              <a:xfrm>
                <a:off x="6231" y="5728"/>
                <a:ext cx="4396" cy="5940"/>
                <a:chOff x="6174" y="1287"/>
                <a:chExt cx="4396" cy="5940"/>
              </a:xfrm>
            </p:grpSpPr>
            <p:pic>
              <p:nvPicPr>
                <p:cNvPr id="1038" name="Picture 23"/>
                <p:cNvPicPr>
                  <a:picLocks noChangeAspect="1" noChangeArrowheads="1"/>
                </p:cNvPicPr>
                <p:nvPr/>
              </p:nvPicPr>
              <p:blipFill>
                <a:blip r:embed="rId8" cstate="print"/>
                <a:srcRect/>
                <a:stretch>
                  <a:fillRect/>
                </a:stretch>
              </p:blipFill>
              <p:spPr bwMode="auto">
                <a:xfrm>
                  <a:off x="6174" y="1287"/>
                  <a:ext cx="4200" cy="5940"/>
                </a:xfrm>
                <a:prstGeom prst="rect">
                  <a:avLst/>
                </a:prstGeom>
                <a:noFill/>
                <a:ln w="9525">
                  <a:noFill/>
                  <a:miter lim="800000"/>
                  <a:headEnd/>
                  <a:tailEnd/>
                </a:ln>
              </p:spPr>
            </p:pic>
            <p:sp>
              <p:nvSpPr>
                <p:cNvPr id="1039" name="Text Box 24"/>
                <p:cNvSpPr txBox="1">
                  <a:spLocks noChangeArrowheads="1"/>
                </p:cNvSpPr>
                <p:nvPr/>
              </p:nvSpPr>
              <p:spPr bwMode="auto">
                <a:xfrm>
                  <a:off x="9670" y="3087"/>
                  <a:ext cx="900" cy="360"/>
                </a:xfrm>
                <a:prstGeom prst="rect">
                  <a:avLst/>
                </a:prstGeom>
                <a:solidFill>
                  <a:srgbClr val="FFFFFF"/>
                </a:solidFill>
                <a:ln w="9525">
                  <a:solidFill>
                    <a:srgbClr val="000000"/>
                  </a:solidFill>
                  <a:miter lim="800000"/>
                  <a:headEnd/>
                  <a:tailEnd/>
                </a:ln>
              </p:spPr>
              <p:txBody>
                <a:bodyPr lIns="74295" tIns="8890" rIns="74295" bIns="8890"/>
                <a:lstStyle/>
                <a:p>
                  <a:pPr algn="ctr" fontAlgn="base">
                    <a:spcBef>
                      <a:spcPct val="0"/>
                    </a:spcBef>
                    <a:spcAft>
                      <a:spcPct val="0"/>
                    </a:spcAft>
                  </a:pPr>
                  <a:r>
                    <a:rPr lang="en-US" altLang="ja-JP" sz="1000">
                      <a:solidFill>
                        <a:srgbClr val="000000"/>
                      </a:solidFill>
                      <a:latin typeface="Century" pitchFamily="18" charset="0"/>
                    </a:rPr>
                    <a:t>D2CB</a:t>
                  </a:r>
                  <a:endParaRPr lang="ja-JP" altLang="ja-JP">
                    <a:solidFill>
                      <a:srgbClr val="000000"/>
                    </a:solidFill>
                  </a:endParaRPr>
                </a:p>
              </p:txBody>
            </p:sp>
            <p:sp>
              <p:nvSpPr>
                <p:cNvPr id="1040" name="Text Box 25"/>
                <p:cNvSpPr txBox="1">
                  <a:spLocks noChangeArrowheads="1"/>
                </p:cNvSpPr>
                <p:nvPr/>
              </p:nvSpPr>
              <p:spPr bwMode="auto">
                <a:xfrm>
                  <a:off x="9670" y="4147"/>
                  <a:ext cx="900" cy="360"/>
                </a:xfrm>
                <a:prstGeom prst="rect">
                  <a:avLst/>
                </a:prstGeom>
                <a:solidFill>
                  <a:srgbClr val="FFFFFF"/>
                </a:solidFill>
                <a:ln w="9525">
                  <a:solidFill>
                    <a:srgbClr val="000000"/>
                  </a:solidFill>
                  <a:miter lim="800000"/>
                  <a:headEnd/>
                  <a:tailEnd/>
                </a:ln>
              </p:spPr>
              <p:txBody>
                <a:bodyPr lIns="74295" tIns="8890" rIns="74295" bIns="8890"/>
                <a:lstStyle/>
                <a:p>
                  <a:pPr algn="ctr" fontAlgn="base">
                    <a:spcBef>
                      <a:spcPct val="0"/>
                    </a:spcBef>
                    <a:spcAft>
                      <a:spcPct val="0"/>
                    </a:spcAft>
                  </a:pPr>
                  <a:r>
                    <a:rPr lang="en-US" altLang="ja-JP" sz="1000">
                      <a:solidFill>
                        <a:srgbClr val="000000"/>
                      </a:solidFill>
                      <a:latin typeface="Century" pitchFamily="18" charset="0"/>
                    </a:rPr>
                    <a:t>T3CB</a:t>
                  </a:r>
                  <a:endParaRPr lang="ja-JP" altLang="ja-JP">
                    <a:solidFill>
                      <a:srgbClr val="000000"/>
                    </a:solidFill>
                  </a:endParaRPr>
                </a:p>
              </p:txBody>
            </p:sp>
            <p:sp>
              <p:nvSpPr>
                <p:cNvPr id="1041" name="Text Box 26"/>
                <p:cNvSpPr txBox="1">
                  <a:spLocks noChangeArrowheads="1"/>
                </p:cNvSpPr>
                <p:nvPr/>
              </p:nvSpPr>
              <p:spPr bwMode="auto">
                <a:xfrm>
                  <a:off x="9670" y="5247"/>
                  <a:ext cx="900" cy="360"/>
                </a:xfrm>
                <a:prstGeom prst="rect">
                  <a:avLst/>
                </a:prstGeom>
                <a:solidFill>
                  <a:srgbClr val="FFFFFF"/>
                </a:solidFill>
                <a:ln w="9525">
                  <a:solidFill>
                    <a:srgbClr val="000000"/>
                  </a:solidFill>
                  <a:miter lim="800000"/>
                  <a:headEnd/>
                  <a:tailEnd/>
                </a:ln>
              </p:spPr>
              <p:txBody>
                <a:bodyPr lIns="74295" tIns="8890" rIns="74295" bIns="8890"/>
                <a:lstStyle/>
                <a:p>
                  <a:pPr algn="ctr" fontAlgn="base">
                    <a:spcBef>
                      <a:spcPct val="0"/>
                    </a:spcBef>
                    <a:spcAft>
                      <a:spcPct val="0"/>
                    </a:spcAft>
                  </a:pPr>
                  <a:r>
                    <a:rPr lang="en-US" altLang="ja-JP" sz="1000">
                      <a:solidFill>
                        <a:srgbClr val="000000"/>
                      </a:solidFill>
                      <a:latin typeface="Century" pitchFamily="18" charset="0"/>
                    </a:rPr>
                    <a:t>T4CB</a:t>
                  </a:r>
                  <a:endParaRPr lang="ja-JP" altLang="ja-JP">
                    <a:solidFill>
                      <a:srgbClr val="000000"/>
                    </a:solidFill>
                  </a:endParaRPr>
                </a:p>
              </p:txBody>
            </p:sp>
            <p:sp>
              <p:nvSpPr>
                <p:cNvPr id="1042" name="Text Box 27"/>
                <p:cNvSpPr txBox="1">
                  <a:spLocks noChangeArrowheads="1"/>
                </p:cNvSpPr>
                <p:nvPr/>
              </p:nvSpPr>
              <p:spPr bwMode="auto">
                <a:xfrm>
                  <a:off x="9670" y="6327"/>
                  <a:ext cx="900" cy="360"/>
                </a:xfrm>
                <a:prstGeom prst="rect">
                  <a:avLst/>
                </a:prstGeom>
                <a:solidFill>
                  <a:srgbClr val="FFFFFF"/>
                </a:solidFill>
                <a:ln w="9525">
                  <a:solidFill>
                    <a:srgbClr val="000000"/>
                  </a:solidFill>
                  <a:miter lim="800000"/>
                  <a:headEnd/>
                  <a:tailEnd/>
                </a:ln>
              </p:spPr>
              <p:txBody>
                <a:bodyPr lIns="74295" tIns="8890" rIns="74295" bIns="8890"/>
                <a:lstStyle/>
                <a:p>
                  <a:pPr algn="ctr" fontAlgn="base">
                    <a:spcBef>
                      <a:spcPct val="0"/>
                    </a:spcBef>
                    <a:spcAft>
                      <a:spcPct val="0"/>
                    </a:spcAft>
                  </a:pPr>
                  <a:r>
                    <a:rPr lang="en-US" altLang="ja-JP" sz="1000">
                      <a:solidFill>
                        <a:srgbClr val="000000"/>
                      </a:solidFill>
                      <a:latin typeface="Century" pitchFamily="18" charset="0"/>
                    </a:rPr>
                    <a:t>P5CB</a:t>
                  </a:r>
                  <a:endParaRPr lang="ja-JP" altLang="ja-JP">
                    <a:solidFill>
                      <a:srgbClr val="000000"/>
                    </a:solidFill>
                  </a:endParaRPr>
                </a:p>
              </p:txBody>
            </p:sp>
            <p:sp>
              <p:nvSpPr>
                <p:cNvPr id="1043" name="Text Box 28"/>
                <p:cNvSpPr txBox="1">
                  <a:spLocks noChangeArrowheads="1"/>
                </p:cNvSpPr>
                <p:nvPr/>
              </p:nvSpPr>
              <p:spPr bwMode="auto">
                <a:xfrm>
                  <a:off x="8441" y="3076"/>
                  <a:ext cx="1225" cy="360"/>
                </a:xfrm>
                <a:prstGeom prst="rect">
                  <a:avLst/>
                </a:prstGeom>
                <a:noFill/>
                <a:ln w="9525">
                  <a:noFill/>
                  <a:miter lim="800000"/>
                  <a:headEnd/>
                  <a:tailEnd/>
                </a:ln>
              </p:spPr>
              <p:txBody>
                <a:bodyPr lIns="74295" tIns="8890" rIns="74295" bIns="8890"/>
                <a:lstStyle/>
                <a:p>
                  <a:pPr algn="ctr" fontAlgn="base">
                    <a:spcBef>
                      <a:spcPct val="0"/>
                    </a:spcBef>
                    <a:spcAft>
                      <a:spcPct val="0"/>
                    </a:spcAft>
                  </a:pPr>
                  <a:r>
                    <a:rPr lang="en-US" altLang="ja-JP" sz="1000" b="1" u="sng">
                      <a:solidFill>
                        <a:srgbClr val="000000"/>
                      </a:solidFill>
                      <a:latin typeface="Century" pitchFamily="18" charset="0"/>
                    </a:rPr>
                    <a:t>#11(3-3)</a:t>
                  </a:r>
                  <a:endParaRPr lang="ja-JP" altLang="ja-JP">
                    <a:solidFill>
                      <a:srgbClr val="000000"/>
                    </a:solidFill>
                  </a:endParaRPr>
                </a:p>
              </p:txBody>
            </p:sp>
            <p:sp>
              <p:nvSpPr>
                <p:cNvPr id="1044" name="Text Box 29"/>
                <p:cNvSpPr txBox="1">
                  <a:spLocks noChangeArrowheads="1"/>
                </p:cNvSpPr>
                <p:nvPr/>
              </p:nvSpPr>
              <p:spPr bwMode="auto">
                <a:xfrm>
                  <a:off x="8765" y="6133"/>
                  <a:ext cx="720" cy="360"/>
                </a:xfrm>
                <a:prstGeom prst="rect">
                  <a:avLst/>
                </a:prstGeom>
                <a:noFill/>
                <a:ln w="9525">
                  <a:noFill/>
                  <a:miter lim="800000"/>
                  <a:headEnd/>
                  <a:tailEnd/>
                </a:ln>
              </p:spPr>
              <p:txBody>
                <a:bodyPr lIns="74295" tIns="8890" rIns="74295" bIns="8890"/>
                <a:lstStyle/>
                <a:p>
                  <a:pPr algn="ctr" fontAlgn="base">
                    <a:spcBef>
                      <a:spcPct val="0"/>
                    </a:spcBef>
                    <a:spcAft>
                      <a:spcPct val="0"/>
                    </a:spcAft>
                  </a:pPr>
                  <a:r>
                    <a:rPr lang="en-US" altLang="ja-JP" sz="1000" b="1" u="sng">
                      <a:solidFill>
                        <a:srgbClr val="000000"/>
                      </a:solidFill>
                      <a:latin typeface="Century" pitchFamily="18" charset="0"/>
                    </a:rPr>
                    <a:t>#101</a:t>
                  </a:r>
                  <a:endParaRPr lang="ja-JP" altLang="ja-JP">
                    <a:solidFill>
                      <a:srgbClr val="000000"/>
                    </a:solidFill>
                  </a:endParaRPr>
                </a:p>
              </p:txBody>
            </p:sp>
            <p:sp>
              <p:nvSpPr>
                <p:cNvPr id="1045" name="Text Box 30"/>
                <p:cNvSpPr txBox="1">
                  <a:spLocks noChangeArrowheads="1"/>
                </p:cNvSpPr>
                <p:nvPr/>
              </p:nvSpPr>
              <p:spPr bwMode="auto">
                <a:xfrm>
                  <a:off x="7974" y="4167"/>
                  <a:ext cx="1440" cy="444"/>
                </a:xfrm>
                <a:prstGeom prst="rect">
                  <a:avLst/>
                </a:prstGeom>
                <a:noFill/>
                <a:ln w="9525">
                  <a:noFill/>
                  <a:miter lim="800000"/>
                  <a:headEnd/>
                  <a:tailEnd/>
                </a:ln>
              </p:spPr>
              <p:txBody>
                <a:bodyPr lIns="74295" tIns="8890" rIns="74295" bIns="8890"/>
                <a:lstStyle/>
                <a:p>
                  <a:pPr algn="ctr" fontAlgn="base">
                    <a:spcBef>
                      <a:spcPct val="0"/>
                    </a:spcBef>
                    <a:spcAft>
                      <a:spcPct val="0"/>
                    </a:spcAft>
                  </a:pPr>
                  <a:r>
                    <a:rPr lang="en-US" altLang="ja-JP" sz="900" i="1">
                      <a:solidFill>
                        <a:srgbClr val="000000"/>
                      </a:solidFill>
                      <a:latin typeface="Century" pitchFamily="18" charset="0"/>
                    </a:rPr>
                    <a:t>(</a:t>
                  </a:r>
                  <a:r>
                    <a:rPr lang="ja-JP" altLang="en-US" sz="900" i="1">
                      <a:solidFill>
                        <a:srgbClr val="000000"/>
                      </a:solidFill>
                      <a:latin typeface="Century" pitchFamily="18" charset="0"/>
                    </a:rPr>
                    <a:t>ﾌﾗｸﾞﾒﾝﾄｲｵﾝ</a:t>
                  </a:r>
                  <a:r>
                    <a:rPr lang="en-US" altLang="ja-JP" sz="900" i="1">
                      <a:solidFill>
                        <a:srgbClr val="000000"/>
                      </a:solidFill>
                      <a:latin typeface="Century" pitchFamily="18" charset="0"/>
                    </a:rPr>
                    <a:t>)</a:t>
                  </a:r>
                  <a:endParaRPr lang="ja-JP" altLang="ja-JP">
                    <a:solidFill>
                      <a:srgbClr val="000000"/>
                    </a:solidFill>
                  </a:endParaRPr>
                </a:p>
              </p:txBody>
            </p:sp>
            <p:sp>
              <p:nvSpPr>
                <p:cNvPr id="1046" name="Text Box 31"/>
                <p:cNvSpPr txBox="1">
                  <a:spLocks noChangeArrowheads="1"/>
                </p:cNvSpPr>
                <p:nvPr/>
              </p:nvSpPr>
              <p:spPr bwMode="auto">
                <a:xfrm>
                  <a:off x="8120" y="5081"/>
                  <a:ext cx="720" cy="360"/>
                </a:xfrm>
                <a:prstGeom prst="rect">
                  <a:avLst/>
                </a:prstGeom>
                <a:noFill/>
                <a:ln w="9525">
                  <a:noFill/>
                  <a:miter lim="800000"/>
                  <a:headEnd/>
                  <a:tailEnd/>
                </a:ln>
              </p:spPr>
              <p:txBody>
                <a:bodyPr lIns="74295" tIns="8890" rIns="74295" bIns="8890"/>
                <a:lstStyle/>
                <a:p>
                  <a:pPr algn="ctr" fontAlgn="base">
                    <a:spcBef>
                      <a:spcPct val="0"/>
                    </a:spcBef>
                    <a:spcAft>
                      <a:spcPct val="0"/>
                    </a:spcAft>
                  </a:pPr>
                  <a:r>
                    <a:rPr lang="en-US" altLang="ja-JP" sz="1000" b="1" u="sng">
                      <a:solidFill>
                        <a:srgbClr val="000000"/>
                      </a:solidFill>
                      <a:latin typeface="Century" pitchFamily="18" charset="0"/>
                    </a:rPr>
                    <a:t>#52</a:t>
                  </a:r>
                  <a:endParaRPr lang="ja-JP" altLang="ja-JP">
                    <a:solidFill>
                      <a:srgbClr val="000000"/>
                    </a:solidFill>
                  </a:endParaRPr>
                </a:p>
              </p:txBody>
            </p:sp>
            <p:sp>
              <p:nvSpPr>
                <p:cNvPr id="195616" name="AutoShape 32"/>
                <p:cNvSpPr>
                  <a:spLocks noChangeArrowheads="1"/>
                </p:cNvSpPr>
                <p:nvPr/>
              </p:nvSpPr>
              <p:spPr bwMode="auto">
                <a:xfrm>
                  <a:off x="7791" y="1467"/>
                  <a:ext cx="1762" cy="494"/>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alpha val="50000"/>
                    </a:srgbClr>
                  </a:outerShdw>
                </a:effectLst>
              </p:spPr>
              <p:txBody>
                <a:bodyPr lIns="74295" tIns="8890" rIns="74295" bIns="8890"/>
                <a:lstStyle/>
                <a:p>
                  <a:pPr algn="ctr" fontAlgn="base">
                    <a:spcBef>
                      <a:spcPct val="0"/>
                    </a:spcBef>
                    <a:spcAft>
                      <a:spcPct val="0"/>
                    </a:spcAft>
                    <a:defRPr/>
                  </a:pPr>
                  <a:r>
                    <a:rPr lang="en-US" altLang="ja-JP" dirty="0">
                      <a:solidFill>
                        <a:srgbClr val="000000"/>
                      </a:solidFill>
                    </a:rPr>
                    <a:t>Pigment-B</a:t>
                  </a:r>
                  <a:endParaRPr lang="ja-JP" altLang="en-US" dirty="0">
                    <a:solidFill>
                      <a:srgbClr val="000000"/>
                    </a:solidFill>
                  </a:endParaRPr>
                </a:p>
              </p:txBody>
            </p:sp>
            <p:sp>
              <p:nvSpPr>
                <p:cNvPr id="1048" name="Text Box 33"/>
                <p:cNvSpPr txBox="1">
                  <a:spLocks noChangeArrowheads="1"/>
                </p:cNvSpPr>
                <p:nvPr/>
              </p:nvSpPr>
              <p:spPr bwMode="auto">
                <a:xfrm>
                  <a:off x="9670" y="2187"/>
                  <a:ext cx="900" cy="360"/>
                </a:xfrm>
                <a:prstGeom prst="rect">
                  <a:avLst/>
                </a:prstGeom>
                <a:solidFill>
                  <a:srgbClr val="FFFFFF"/>
                </a:solidFill>
                <a:ln w="9525">
                  <a:solidFill>
                    <a:srgbClr val="000000"/>
                  </a:solidFill>
                  <a:miter lim="800000"/>
                  <a:headEnd/>
                  <a:tailEnd/>
                </a:ln>
              </p:spPr>
              <p:txBody>
                <a:bodyPr lIns="74295" tIns="8890" rIns="74295" bIns="8890"/>
                <a:lstStyle/>
                <a:p>
                  <a:pPr algn="ctr" fontAlgn="base">
                    <a:spcBef>
                      <a:spcPct val="0"/>
                    </a:spcBef>
                    <a:spcAft>
                      <a:spcPct val="0"/>
                    </a:spcAft>
                  </a:pPr>
                  <a:r>
                    <a:rPr lang="en-US" altLang="ja-JP" sz="1000">
                      <a:solidFill>
                        <a:srgbClr val="000000"/>
                      </a:solidFill>
                      <a:latin typeface="Century" pitchFamily="18" charset="0"/>
                    </a:rPr>
                    <a:t>M1CB</a:t>
                  </a:r>
                  <a:endParaRPr lang="ja-JP" altLang="ja-JP">
                    <a:solidFill>
                      <a:srgbClr val="000000"/>
                    </a:solidFill>
                  </a:endParaRPr>
                </a:p>
              </p:txBody>
            </p:sp>
            <p:sp>
              <p:nvSpPr>
                <p:cNvPr id="1049" name="Text Box 34"/>
                <p:cNvSpPr txBox="1">
                  <a:spLocks noChangeArrowheads="1"/>
                </p:cNvSpPr>
                <p:nvPr/>
              </p:nvSpPr>
              <p:spPr bwMode="auto">
                <a:xfrm>
                  <a:off x="6894" y="2187"/>
                  <a:ext cx="761" cy="360"/>
                </a:xfrm>
                <a:prstGeom prst="rect">
                  <a:avLst/>
                </a:prstGeom>
                <a:noFill/>
                <a:ln w="9525">
                  <a:noFill/>
                  <a:miter lim="800000"/>
                  <a:headEnd/>
                  <a:tailEnd/>
                </a:ln>
              </p:spPr>
              <p:txBody>
                <a:bodyPr lIns="74295" tIns="8890" rIns="74295" bIns="8890"/>
                <a:lstStyle/>
                <a:p>
                  <a:pPr algn="ctr" fontAlgn="base">
                    <a:spcBef>
                      <a:spcPct val="0"/>
                    </a:spcBef>
                    <a:spcAft>
                      <a:spcPct val="0"/>
                    </a:spcAft>
                  </a:pPr>
                  <a:r>
                    <a:rPr lang="en-US" altLang="ja-JP" sz="900" i="1">
                      <a:solidFill>
                        <a:srgbClr val="000000"/>
                      </a:solidFill>
                      <a:latin typeface="Century" pitchFamily="18" charset="0"/>
                    </a:rPr>
                    <a:t>(N.D.)</a:t>
                  </a:r>
                  <a:endParaRPr lang="ja-JP" altLang="ja-JP">
                    <a:solidFill>
                      <a:srgbClr val="000000"/>
                    </a:solidFill>
                  </a:endParaRPr>
                </a:p>
              </p:txBody>
            </p:sp>
            <p:graphicFrame>
              <p:nvGraphicFramePr>
                <p:cNvPr id="1026" name="Object 35"/>
                <p:cNvGraphicFramePr>
                  <a:graphicFrameLocks noChangeAspect="1"/>
                </p:cNvGraphicFramePr>
                <p:nvPr/>
              </p:nvGraphicFramePr>
              <p:xfrm>
                <a:off x="7605" y="3051"/>
                <a:ext cx="900" cy="617"/>
              </p:xfrm>
              <a:graphic>
                <a:graphicData uri="http://schemas.openxmlformats.org/presentationml/2006/ole">
                  <p:oleObj spid="_x0000_s145410" name="CS ChemDraw Drawing" r:id="rId9" imgW="2135520" imgH="1464480" progId="ChemDraw.Document.6.0">
                    <p:embed/>
                  </p:oleObj>
                </a:graphicData>
              </a:graphic>
            </p:graphicFrame>
            <p:graphicFrame>
              <p:nvGraphicFramePr>
                <p:cNvPr id="1027" name="Object 36"/>
                <p:cNvGraphicFramePr>
                  <a:graphicFrameLocks noChangeAspect="1"/>
                </p:cNvGraphicFramePr>
                <p:nvPr/>
              </p:nvGraphicFramePr>
              <p:xfrm>
                <a:off x="7169" y="5155"/>
                <a:ext cx="900" cy="617"/>
              </p:xfrm>
              <a:graphic>
                <a:graphicData uri="http://schemas.openxmlformats.org/presentationml/2006/ole">
                  <p:oleObj spid="_x0000_s145411" name="CS ChemDraw Drawing" r:id="rId10" imgW="2135520" imgH="1464120" progId="ChemDraw.Document.6.0">
                    <p:embed/>
                  </p:oleObj>
                </a:graphicData>
              </a:graphic>
            </p:graphicFrame>
            <p:graphicFrame>
              <p:nvGraphicFramePr>
                <p:cNvPr id="1028" name="Object 37"/>
                <p:cNvGraphicFramePr>
                  <a:graphicFrameLocks noChangeAspect="1"/>
                </p:cNvGraphicFramePr>
                <p:nvPr/>
              </p:nvGraphicFramePr>
              <p:xfrm>
                <a:off x="7581" y="6173"/>
                <a:ext cx="1060" cy="617"/>
              </p:xfrm>
              <a:graphic>
                <a:graphicData uri="http://schemas.openxmlformats.org/presentationml/2006/ole">
                  <p:oleObj spid="_x0000_s145412" name="CS ChemDraw Drawing" r:id="rId11" imgW="2516400" imgH="1464120" progId="ChemDraw.Document.6.0">
                    <p:embed/>
                  </p:oleObj>
                </a:graphicData>
              </a:graphic>
            </p:graphicFrame>
            <p:sp>
              <p:nvSpPr>
                <p:cNvPr id="1050" name="Text Box 38"/>
                <p:cNvSpPr txBox="1">
                  <a:spLocks noChangeArrowheads="1"/>
                </p:cNvSpPr>
                <p:nvPr/>
              </p:nvSpPr>
              <p:spPr bwMode="auto">
                <a:xfrm>
                  <a:off x="8075" y="5377"/>
                  <a:ext cx="1054" cy="360"/>
                </a:xfrm>
                <a:prstGeom prst="rect">
                  <a:avLst/>
                </a:prstGeom>
                <a:noFill/>
                <a:ln w="9525">
                  <a:noFill/>
                  <a:miter lim="800000"/>
                  <a:headEnd/>
                  <a:tailEnd/>
                </a:ln>
              </p:spPr>
              <p:txBody>
                <a:bodyPr lIns="74295" tIns="8890" rIns="74295" bIns="8890"/>
                <a:lstStyle/>
                <a:p>
                  <a:pPr algn="ctr" fontAlgn="base">
                    <a:spcBef>
                      <a:spcPct val="0"/>
                    </a:spcBef>
                    <a:spcAft>
                      <a:spcPct val="0"/>
                    </a:spcAft>
                  </a:pPr>
                  <a:r>
                    <a:rPr lang="en-US" altLang="ja-JP" sz="1000" b="1" u="sng">
                      <a:solidFill>
                        <a:srgbClr val="000000"/>
                      </a:solidFill>
                      <a:latin typeface="Century" pitchFamily="18" charset="0"/>
                    </a:rPr>
                    <a:t>(25-25)</a:t>
                  </a:r>
                  <a:endParaRPr lang="ja-JP" altLang="ja-JP">
                    <a:solidFill>
                      <a:srgbClr val="000000"/>
                    </a:solidFill>
                  </a:endParaRPr>
                </a:p>
              </p:txBody>
            </p:sp>
            <p:sp>
              <p:nvSpPr>
                <p:cNvPr id="1051" name="Text Box 39"/>
                <p:cNvSpPr txBox="1">
                  <a:spLocks noChangeArrowheads="1"/>
                </p:cNvSpPr>
                <p:nvPr/>
              </p:nvSpPr>
              <p:spPr bwMode="auto">
                <a:xfrm>
                  <a:off x="8667" y="6419"/>
                  <a:ext cx="1054" cy="360"/>
                </a:xfrm>
                <a:prstGeom prst="rect">
                  <a:avLst/>
                </a:prstGeom>
                <a:noFill/>
                <a:ln w="9525">
                  <a:noFill/>
                  <a:miter lim="800000"/>
                  <a:headEnd/>
                  <a:tailEnd/>
                </a:ln>
              </p:spPr>
              <p:txBody>
                <a:bodyPr lIns="74295" tIns="8890" rIns="74295" bIns="8890"/>
                <a:lstStyle/>
                <a:p>
                  <a:pPr algn="ctr" fontAlgn="base">
                    <a:spcBef>
                      <a:spcPct val="0"/>
                    </a:spcBef>
                    <a:spcAft>
                      <a:spcPct val="0"/>
                    </a:spcAft>
                  </a:pPr>
                  <a:r>
                    <a:rPr lang="en-US" altLang="ja-JP" sz="1000" b="1" u="sng">
                      <a:solidFill>
                        <a:srgbClr val="000000"/>
                      </a:solidFill>
                      <a:latin typeface="Century" pitchFamily="18" charset="0"/>
                    </a:rPr>
                    <a:t>(245-25)</a:t>
                  </a:r>
                  <a:endParaRPr lang="ja-JP" altLang="ja-JP">
                    <a:solidFill>
                      <a:srgbClr val="000000"/>
                    </a:solidFill>
                  </a:endParaRPr>
                </a:p>
              </p:txBody>
            </p:sp>
          </p:grpSp>
        </p:grpSp>
      </p:grpSp>
      <p:pic>
        <p:nvPicPr>
          <p:cNvPr id="41" name="Picture 4" descr="250px-3,3'-Dichlorobenzidine"/>
          <p:cNvPicPr>
            <a:picLocks noChangeAspect="1" noChangeArrowheads="1"/>
          </p:cNvPicPr>
          <p:nvPr/>
        </p:nvPicPr>
        <p:blipFill>
          <a:blip r:embed="rId12" cstate="print"/>
          <a:srcRect/>
          <a:stretch>
            <a:fillRect/>
          </a:stretch>
        </p:blipFill>
        <p:spPr bwMode="auto">
          <a:xfrm>
            <a:off x="1763688" y="5733256"/>
            <a:ext cx="2016222" cy="1008112"/>
          </a:xfrm>
          <a:prstGeom prst="rect">
            <a:avLst/>
          </a:prstGeom>
          <a:solidFill>
            <a:schemeClr val="accent3">
              <a:lumMod val="85000"/>
            </a:schemeClr>
          </a:solidFill>
          <a:ln w="9525">
            <a:noFill/>
            <a:miter lim="800000"/>
            <a:headEnd/>
            <a:tailEnd/>
          </a:ln>
        </p:spPr>
      </p:pic>
      <p:graphicFrame>
        <p:nvGraphicFramePr>
          <p:cNvPr id="4104" name="Object 8"/>
          <p:cNvGraphicFramePr>
            <a:graphicFrameLocks noChangeAspect="1"/>
          </p:cNvGraphicFramePr>
          <p:nvPr/>
        </p:nvGraphicFramePr>
        <p:xfrm>
          <a:off x="5652120" y="5720073"/>
          <a:ext cx="2166081" cy="1021296"/>
        </p:xfrm>
        <a:graphic>
          <a:graphicData uri="http://schemas.openxmlformats.org/presentationml/2006/ole">
            <p:oleObj spid="_x0000_s145416" name="CS ChemDraw Drawing" r:id="rId13" imgW="3090283" imgH="1456562" progId="ChemDraw.Document.6.0">
              <p:embed/>
            </p:oleObj>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73707" y="548680"/>
            <a:ext cx="7398693" cy="523220"/>
          </a:xfrm>
          <a:prstGeom prst="rect">
            <a:avLst/>
          </a:prstGeom>
          <a:noFill/>
        </p:spPr>
        <p:txBody>
          <a:bodyPr wrap="square" rtlCol="0">
            <a:spAutoFit/>
          </a:bodyPr>
          <a:lstStyle/>
          <a:p>
            <a:r>
              <a:rPr lang="en-US" altLang="ja-JP" sz="2800" b="1" dirty="0" smtClean="0"/>
              <a:t>analysis of pigment(1)  : Pigment Orange 13</a:t>
            </a:r>
            <a:endParaRPr kumimoji="1" lang="ja-JP" altLang="en-US" sz="2800" b="1" dirty="0"/>
          </a:p>
        </p:txBody>
      </p:sp>
      <p:sp>
        <p:nvSpPr>
          <p:cNvPr id="3" name="テキスト ボックス 2"/>
          <p:cNvSpPr txBox="1"/>
          <p:nvPr/>
        </p:nvSpPr>
        <p:spPr>
          <a:xfrm>
            <a:off x="1043608" y="1268760"/>
            <a:ext cx="1825371" cy="369332"/>
          </a:xfrm>
          <a:prstGeom prst="rect">
            <a:avLst/>
          </a:prstGeom>
          <a:solidFill>
            <a:srgbClr val="FFCCFF"/>
          </a:solidFill>
        </p:spPr>
        <p:txBody>
          <a:bodyPr wrap="none" rtlCol="0">
            <a:spAutoFit/>
          </a:bodyPr>
          <a:lstStyle/>
          <a:p>
            <a:r>
              <a:rPr lang="en-US" altLang="ja-JP" dirty="0" err="1"/>
              <a:t>azo</a:t>
            </a:r>
            <a:r>
              <a:rPr lang="en-US" altLang="ja-JP" dirty="0"/>
              <a:t>-type pigment</a:t>
            </a:r>
            <a:endParaRPr lang="ja-JP" altLang="en-US" dirty="0"/>
          </a:p>
        </p:txBody>
      </p:sp>
      <p:sp>
        <p:nvSpPr>
          <p:cNvPr id="4" name="テキスト ボックス 3"/>
          <p:cNvSpPr txBox="1"/>
          <p:nvPr/>
        </p:nvSpPr>
        <p:spPr>
          <a:xfrm>
            <a:off x="3487662" y="1274599"/>
            <a:ext cx="4319772" cy="369332"/>
          </a:xfrm>
          <a:prstGeom prst="rect">
            <a:avLst/>
          </a:prstGeom>
          <a:noFill/>
        </p:spPr>
        <p:txBody>
          <a:bodyPr wrap="none" rtlCol="0">
            <a:spAutoFit/>
          </a:bodyPr>
          <a:lstStyle/>
          <a:p>
            <a:r>
              <a:rPr kumimoji="1" lang="en-US" altLang="ja-JP" dirty="0" smtClean="0"/>
              <a:t>Company B </a:t>
            </a:r>
            <a:r>
              <a:rPr kumimoji="1" lang="ja-JP" altLang="en-US" dirty="0" smtClean="0"/>
              <a:t>　</a:t>
            </a:r>
            <a:r>
              <a:rPr lang="en-US" altLang="ja-JP" dirty="0"/>
              <a:t> </a:t>
            </a:r>
            <a:r>
              <a:rPr lang="en-US" altLang="ja-JP" dirty="0" err="1"/>
              <a:t>pyrazolone</a:t>
            </a:r>
            <a:r>
              <a:rPr lang="en-US" altLang="ja-JP" dirty="0"/>
              <a:t>  </a:t>
            </a:r>
            <a:r>
              <a:rPr lang="en-US" altLang="ja-JP" dirty="0" err="1"/>
              <a:t>ogange</a:t>
            </a:r>
            <a:r>
              <a:rPr lang="en-US" altLang="ja-JP" dirty="0"/>
              <a:t>(C.I. PO13</a:t>
            </a:r>
            <a:r>
              <a:rPr lang="en-US" altLang="ja-JP" dirty="0" smtClean="0"/>
              <a:t>)</a:t>
            </a:r>
            <a:endParaRPr lang="ja-JP" altLang="en-US" dirty="0"/>
          </a:p>
        </p:txBody>
      </p:sp>
      <p:sp>
        <p:nvSpPr>
          <p:cNvPr id="5" name="テキスト ボックス 4"/>
          <p:cNvSpPr txBox="1"/>
          <p:nvPr/>
        </p:nvSpPr>
        <p:spPr>
          <a:xfrm>
            <a:off x="2967562" y="1844824"/>
            <a:ext cx="2817694" cy="369332"/>
          </a:xfrm>
          <a:prstGeom prst="rect">
            <a:avLst/>
          </a:prstGeom>
          <a:noFill/>
        </p:spPr>
        <p:txBody>
          <a:bodyPr wrap="none" rtlCol="0">
            <a:spAutoFit/>
          </a:bodyPr>
          <a:lstStyle/>
          <a:p>
            <a:r>
              <a:rPr kumimoji="1" lang="en-US" altLang="ja-JP" dirty="0" smtClean="0"/>
              <a:t>Total PCBs</a:t>
            </a:r>
            <a:r>
              <a:rPr lang="ja-JP" altLang="en-US" dirty="0" smtClean="0"/>
              <a:t>    </a:t>
            </a:r>
            <a:r>
              <a:rPr lang="en-US" altLang="ja-JP" dirty="0" smtClean="0"/>
              <a:t>17 mg/kg(ppm)</a:t>
            </a:r>
            <a:endParaRPr kumimoji="1" lang="en-US" altLang="ja-JP" dirty="0" smtClean="0"/>
          </a:p>
        </p:txBody>
      </p:sp>
      <p:grpSp>
        <p:nvGrpSpPr>
          <p:cNvPr id="6" name="グループ化 5"/>
          <p:cNvGrpSpPr/>
          <p:nvPr/>
        </p:nvGrpSpPr>
        <p:grpSpPr>
          <a:xfrm>
            <a:off x="1239283" y="2364976"/>
            <a:ext cx="1417056" cy="1006863"/>
            <a:chOff x="3566647" y="956257"/>
            <a:chExt cx="1417056" cy="1006863"/>
          </a:xfrm>
        </p:grpSpPr>
        <p:grpSp>
          <p:nvGrpSpPr>
            <p:cNvPr id="7" name="グループ化 6"/>
            <p:cNvGrpSpPr/>
            <p:nvPr/>
          </p:nvGrpSpPr>
          <p:grpSpPr>
            <a:xfrm>
              <a:off x="3727909" y="1271163"/>
              <a:ext cx="424478" cy="384180"/>
              <a:chOff x="4432013" y="5157192"/>
              <a:chExt cx="716051" cy="648072"/>
            </a:xfrm>
          </p:grpSpPr>
          <p:sp>
            <p:nvSpPr>
              <p:cNvPr id="16" name="六角形 15"/>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p:cNvGrpSpPr/>
            <p:nvPr/>
          </p:nvGrpSpPr>
          <p:grpSpPr>
            <a:xfrm>
              <a:off x="4378376" y="1271163"/>
              <a:ext cx="424478" cy="384180"/>
              <a:chOff x="4432013" y="5157192"/>
              <a:chExt cx="716051" cy="648072"/>
            </a:xfrm>
          </p:grpSpPr>
          <p:sp>
            <p:nvSpPr>
              <p:cNvPr id="14" name="六角形 13"/>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9" name="直線コネクタ 8"/>
            <p:cNvCxnSpPr>
              <a:stCxn id="16" idx="0"/>
              <a:endCxn id="14" idx="3"/>
            </p:cNvCxnSpPr>
            <p:nvPr/>
          </p:nvCxnSpPr>
          <p:spPr>
            <a:xfrm>
              <a:off x="4152387" y="1463252"/>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3783696" y="1182524"/>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566647" y="95625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2" name="テキスト ボックス 11"/>
            <p:cNvSpPr txBox="1"/>
            <p:nvPr/>
          </p:nvSpPr>
          <p:spPr>
            <a:xfrm>
              <a:off x="4661179" y="1655343"/>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3" name="直線コネクタ 12"/>
            <p:cNvCxnSpPr/>
            <p:nvPr/>
          </p:nvCxnSpPr>
          <p:spPr>
            <a:xfrm flipH="1" flipV="1">
              <a:off x="4708245" y="164507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テキスト ボックス 17"/>
          <p:cNvSpPr txBox="1"/>
          <p:nvPr/>
        </p:nvSpPr>
        <p:spPr>
          <a:xfrm>
            <a:off x="2938547" y="2684457"/>
            <a:ext cx="1584280" cy="369332"/>
          </a:xfrm>
          <a:prstGeom prst="rect">
            <a:avLst/>
          </a:prstGeom>
          <a:noFill/>
        </p:spPr>
        <p:txBody>
          <a:bodyPr wrap="none" rtlCol="0">
            <a:spAutoFit/>
          </a:bodyPr>
          <a:lstStyle/>
          <a:p>
            <a:r>
              <a:rPr lang="en-US" altLang="ja-JP" dirty="0" smtClean="0"/>
              <a:t>#11</a:t>
            </a:r>
            <a:r>
              <a:rPr lang="ja-JP" altLang="en-US" dirty="0" smtClean="0"/>
              <a:t>    </a:t>
            </a:r>
            <a:r>
              <a:rPr lang="en-US" altLang="ja-JP" dirty="0" smtClean="0"/>
              <a:t>14mg/kg</a:t>
            </a:r>
            <a:endParaRPr kumimoji="1" lang="en-US" altLang="ja-JP" dirty="0" smtClean="0"/>
          </a:p>
        </p:txBody>
      </p:sp>
      <p:grpSp>
        <p:nvGrpSpPr>
          <p:cNvPr id="20" name="グループ化 19"/>
          <p:cNvGrpSpPr/>
          <p:nvPr/>
        </p:nvGrpSpPr>
        <p:grpSpPr>
          <a:xfrm>
            <a:off x="1075201" y="3386057"/>
            <a:ext cx="1578318" cy="1006863"/>
            <a:chOff x="3336497" y="3162789"/>
            <a:chExt cx="1578318" cy="1006863"/>
          </a:xfrm>
        </p:grpSpPr>
        <p:grpSp>
          <p:nvGrpSpPr>
            <p:cNvPr id="22" name="グループ化 21"/>
            <p:cNvGrpSpPr/>
            <p:nvPr/>
          </p:nvGrpSpPr>
          <p:grpSpPr>
            <a:xfrm>
              <a:off x="3659021" y="3477695"/>
              <a:ext cx="424478" cy="384180"/>
              <a:chOff x="4432013" y="5157192"/>
              <a:chExt cx="716051" cy="648072"/>
            </a:xfrm>
          </p:grpSpPr>
          <p:sp>
            <p:nvSpPr>
              <p:cNvPr id="33" name="六角形 3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p:cNvGrpSpPr/>
            <p:nvPr/>
          </p:nvGrpSpPr>
          <p:grpSpPr>
            <a:xfrm>
              <a:off x="4309488" y="3477695"/>
              <a:ext cx="424478" cy="384180"/>
              <a:chOff x="4432013" y="5157192"/>
              <a:chExt cx="716051" cy="648072"/>
            </a:xfrm>
          </p:grpSpPr>
          <p:sp>
            <p:nvSpPr>
              <p:cNvPr id="31" name="六角形 30"/>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4" name="直線コネクタ 23"/>
            <p:cNvCxnSpPr>
              <a:stCxn id="33" idx="0"/>
              <a:endCxn id="31" idx="3"/>
            </p:cNvCxnSpPr>
            <p:nvPr/>
          </p:nvCxnSpPr>
          <p:spPr>
            <a:xfrm>
              <a:off x="4083499" y="3669784"/>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714808" y="3389056"/>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3497759" y="316278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27" name="テキスト ボックス 26"/>
            <p:cNvSpPr txBox="1"/>
            <p:nvPr/>
          </p:nvSpPr>
          <p:spPr>
            <a:xfrm>
              <a:off x="4592291" y="3861875"/>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28" name="直線コネクタ 27"/>
            <p:cNvCxnSpPr/>
            <p:nvPr/>
          </p:nvCxnSpPr>
          <p:spPr>
            <a:xfrm flipV="1">
              <a:off x="3566890" y="3669235"/>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336497" y="3515211"/>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30" name="直線コネクタ 29"/>
            <p:cNvCxnSpPr/>
            <p:nvPr/>
          </p:nvCxnSpPr>
          <p:spPr>
            <a:xfrm flipH="1" flipV="1">
              <a:off x="4639357" y="3851602"/>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テキスト ボックス 34"/>
          <p:cNvSpPr txBox="1"/>
          <p:nvPr/>
        </p:nvSpPr>
        <p:spPr>
          <a:xfrm>
            <a:off x="2958296" y="3700963"/>
            <a:ext cx="1641988" cy="369332"/>
          </a:xfrm>
          <a:prstGeom prst="rect">
            <a:avLst/>
          </a:prstGeom>
          <a:noFill/>
        </p:spPr>
        <p:txBody>
          <a:bodyPr wrap="none" rtlCol="0">
            <a:spAutoFit/>
          </a:bodyPr>
          <a:lstStyle/>
          <a:p>
            <a:r>
              <a:rPr lang="en-US" altLang="ja-JP" dirty="0" smtClean="0"/>
              <a:t>#35</a:t>
            </a:r>
            <a:r>
              <a:rPr lang="ja-JP" altLang="en-US" dirty="0" smtClean="0"/>
              <a:t>    </a:t>
            </a:r>
            <a:r>
              <a:rPr lang="en-US" altLang="ja-JP" dirty="0" smtClean="0"/>
              <a:t>2.2mg/kg</a:t>
            </a:r>
            <a:endParaRPr kumimoji="1" lang="en-US" altLang="ja-JP" dirty="0" smtClean="0"/>
          </a:p>
        </p:txBody>
      </p:sp>
      <p:grpSp>
        <p:nvGrpSpPr>
          <p:cNvPr id="38" name="グループ化 37"/>
          <p:cNvGrpSpPr/>
          <p:nvPr/>
        </p:nvGrpSpPr>
        <p:grpSpPr>
          <a:xfrm>
            <a:off x="1064897" y="4441355"/>
            <a:ext cx="1779134" cy="1006863"/>
            <a:chOff x="4448940" y="4819675"/>
            <a:chExt cx="1779134" cy="1006863"/>
          </a:xfrm>
        </p:grpSpPr>
        <p:grpSp>
          <p:nvGrpSpPr>
            <p:cNvPr id="39" name="グループ化 38"/>
            <p:cNvGrpSpPr/>
            <p:nvPr/>
          </p:nvGrpSpPr>
          <p:grpSpPr>
            <a:xfrm>
              <a:off x="4771464" y="5134581"/>
              <a:ext cx="424478" cy="384180"/>
              <a:chOff x="4432013" y="5157192"/>
              <a:chExt cx="716051" cy="648072"/>
            </a:xfrm>
          </p:grpSpPr>
          <p:sp>
            <p:nvSpPr>
              <p:cNvPr id="52" name="六角形 51"/>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p:cNvGrpSpPr/>
            <p:nvPr/>
          </p:nvGrpSpPr>
          <p:grpSpPr>
            <a:xfrm>
              <a:off x="5421931" y="5134581"/>
              <a:ext cx="424478" cy="384180"/>
              <a:chOff x="4432013" y="5157192"/>
              <a:chExt cx="716051" cy="648072"/>
            </a:xfrm>
          </p:grpSpPr>
          <p:sp>
            <p:nvSpPr>
              <p:cNvPr id="50" name="六角形 49"/>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1" name="直線コネクタ 40"/>
            <p:cNvCxnSpPr>
              <a:stCxn id="52" idx="0"/>
              <a:endCxn id="50" idx="3"/>
            </p:cNvCxnSpPr>
            <p:nvPr/>
          </p:nvCxnSpPr>
          <p:spPr>
            <a:xfrm>
              <a:off x="5195942" y="5326670"/>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4827251" y="5045942"/>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V="1">
              <a:off x="5846409" y="5334647"/>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4610202" y="4819675"/>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45" name="テキスト ボックス 44"/>
            <p:cNvSpPr txBox="1"/>
            <p:nvPr/>
          </p:nvSpPr>
          <p:spPr>
            <a:xfrm>
              <a:off x="5704734" y="5518761"/>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46" name="直線コネクタ 45"/>
            <p:cNvCxnSpPr/>
            <p:nvPr/>
          </p:nvCxnSpPr>
          <p:spPr>
            <a:xfrm flipV="1">
              <a:off x="4679333" y="5326121"/>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4448940" y="517209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48" name="直線コネクタ 47"/>
            <p:cNvCxnSpPr/>
            <p:nvPr/>
          </p:nvCxnSpPr>
          <p:spPr>
            <a:xfrm flipH="1" flipV="1">
              <a:off x="5751800" y="5508488"/>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5905550" y="5180758"/>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sp>
        <p:nvSpPr>
          <p:cNvPr id="54" name="テキスト ボックス 53"/>
          <p:cNvSpPr txBox="1"/>
          <p:nvPr/>
        </p:nvSpPr>
        <p:spPr>
          <a:xfrm>
            <a:off x="2959807" y="4777005"/>
            <a:ext cx="1759008" cy="369332"/>
          </a:xfrm>
          <a:prstGeom prst="rect">
            <a:avLst/>
          </a:prstGeom>
          <a:noFill/>
        </p:spPr>
        <p:txBody>
          <a:bodyPr wrap="none" rtlCol="0">
            <a:spAutoFit/>
          </a:bodyPr>
          <a:lstStyle/>
          <a:p>
            <a:r>
              <a:rPr lang="en-US" altLang="ja-JP" dirty="0" smtClean="0"/>
              <a:t>#77</a:t>
            </a:r>
            <a:r>
              <a:rPr lang="ja-JP" altLang="en-US" dirty="0" smtClean="0"/>
              <a:t>    </a:t>
            </a:r>
            <a:r>
              <a:rPr lang="en-US" altLang="ja-JP" dirty="0" smtClean="0"/>
              <a:t>0.49mg/kg</a:t>
            </a:r>
            <a:endParaRPr kumimoji="1" lang="en-US" altLang="ja-JP" dirty="0" smtClean="0"/>
          </a:p>
        </p:txBody>
      </p:sp>
      <p:sp>
        <p:nvSpPr>
          <p:cNvPr id="55" name="右中かっこ 54"/>
          <p:cNvSpPr/>
          <p:nvPr/>
        </p:nvSpPr>
        <p:spPr>
          <a:xfrm>
            <a:off x="4718815" y="2476749"/>
            <a:ext cx="576064" cy="30144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6" name="テキスト ボックス 55"/>
          <p:cNvSpPr txBox="1"/>
          <p:nvPr/>
        </p:nvSpPr>
        <p:spPr>
          <a:xfrm>
            <a:off x="5220072" y="2564904"/>
            <a:ext cx="3603038" cy="369332"/>
          </a:xfrm>
          <a:prstGeom prst="rect">
            <a:avLst/>
          </a:prstGeom>
          <a:noFill/>
        </p:spPr>
        <p:txBody>
          <a:bodyPr wrap="square" rtlCol="0">
            <a:spAutoFit/>
          </a:bodyPr>
          <a:lstStyle/>
          <a:p>
            <a:r>
              <a:rPr lang="en-US" altLang="ja-JP" dirty="0"/>
              <a:t>Only #11, #35, and #</a:t>
            </a:r>
            <a:r>
              <a:rPr lang="en-US" altLang="ja-JP" dirty="0" smtClean="0"/>
              <a:t>77 were </a:t>
            </a:r>
            <a:r>
              <a:rPr lang="en-US" altLang="ja-JP" dirty="0"/>
              <a:t>found.</a:t>
            </a:r>
          </a:p>
        </p:txBody>
      </p:sp>
      <p:sp>
        <p:nvSpPr>
          <p:cNvPr id="57" name="テキスト ボックス 56"/>
          <p:cNvSpPr txBox="1"/>
          <p:nvPr/>
        </p:nvSpPr>
        <p:spPr>
          <a:xfrm>
            <a:off x="5529393" y="3125794"/>
            <a:ext cx="3312368" cy="646331"/>
          </a:xfrm>
          <a:prstGeom prst="rect">
            <a:avLst/>
          </a:prstGeom>
          <a:noFill/>
        </p:spPr>
        <p:txBody>
          <a:bodyPr wrap="square" rtlCol="0">
            <a:spAutoFit/>
          </a:bodyPr>
          <a:lstStyle/>
          <a:p>
            <a:r>
              <a:rPr kumimoji="1" lang="en-US" altLang="ja-JP" b="1" dirty="0" smtClean="0">
                <a:solidFill>
                  <a:srgbClr val="FF0000"/>
                </a:solidFill>
              </a:rPr>
              <a:t>#11</a:t>
            </a:r>
            <a:r>
              <a:rPr kumimoji="1" lang="ja-JP" altLang="en-US" b="1" dirty="0" smtClean="0">
                <a:solidFill>
                  <a:srgbClr val="FF0000"/>
                </a:solidFill>
              </a:rPr>
              <a:t> </a:t>
            </a:r>
            <a:r>
              <a:rPr kumimoji="1" lang="en-US" altLang="ja-JP" dirty="0" smtClean="0"/>
              <a:t>accounting for </a:t>
            </a:r>
            <a:r>
              <a:rPr kumimoji="1" lang="en-US" altLang="ja-JP" b="1" dirty="0" smtClean="0">
                <a:solidFill>
                  <a:srgbClr val="FF0000"/>
                </a:solidFill>
              </a:rPr>
              <a:t>over 80% </a:t>
            </a:r>
            <a:r>
              <a:rPr kumimoji="1" lang="en-US" altLang="ja-JP" dirty="0" smtClean="0"/>
              <a:t>of the total PCBs.</a:t>
            </a:r>
            <a:endParaRPr kumimoji="1" lang="ja-JP" altLang="en-US" dirty="0"/>
          </a:p>
        </p:txBody>
      </p:sp>
      <p:cxnSp>
        <p:nvCxnSpPr>
          <p:cNvPr id="59" name="直線矢印コネクタ 58"/>
          <p:cNvCxnSpPr/>
          <p:nvPr/>
        </p:nvCxnSpPr>
        <p:spPr>
          <a:xfrm>
            <a:off x="7227466" y="3693834"/>
            <a:ext cx="0" cy="8002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1" name="グループ化 60"/>
          <p:cNvGrpSpPr/>
          <p:nvPr/>
        </p:nvGrpSpPr>
        <p:grpSpPr>
          <a:xfrm>
            <a:off x="6169727" y="4572979"/>
            <a:ext cx="2130279" cy="1006863"/>
            <a:chOff x="6052978" y="4509120"/>
            <a:chExt cx="2130279" cy="1006863"/>
          </a:xfrm>
        </p:grpSpPr>
        <p:grpSp>
          <p:nvGrpSpPr>
            <p:cNvPr id="62" name="グループ化 61"/>
            <p:cNvGrpSpPr/>
            <p:nvPr/>
          </p:nvGrpSpPr>
          <p:grpSpPr>
            <a:xfrm>
              <a:off x="6575019" y="4824026"/>
              <a:ext cx="424478" cy="384180"/>
              <a:chOff x="4432013" y="5157192"/>
              <a:chExt cx="716051" cy="648072"/>
            </a:xfrm>
          </p:grpSpPr>
          <p:sp>
            <p:nvSpPr>
              <p:cNvPr id="75" name="六角形 74"/>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3" name="グループ化 62"/>
            <p:cNvGrpSpPr/>
            <p:nvPr/>
          </p:nvGrpSpPr>
          <p:grpSpPr>
            <a:xfrm>
              <a:off x="7225486" y="4824026"/>
              <a:ext cx="424478" cy="384180"/>
              <a:chOff x="4432013" y="5157192"/>
              <a:chExt cx="716051" cy="648072"/>
            </a:xfrm>
          </p:grpSpPr>
          <p:sp>
            <p:nvSpPr>
              <p:cNvPr id="73" name="六角形 7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4" name="直線コネクタ 63"/>
            <p:cNvCxnSpPr>
              <a:stCxn id="75" idx="0"/>
              <a:endCxn id="73" idx="3"/>
            </p:cNvCxnSpPr>
            <p:nvPr/>
          </p:nvCxnSpPr>
          <p:spPr>
            <a:xfrm>
              <a:off x="6999497" y="5016115"/>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6630806" y="4735387"/>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6413757" y="4509120"/>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67" name="テキスト ボックス 66"/>
            <p:cNvSpPr txBox="1"/>
            <p:nvPr/>
          </p:nvSpPr>
          <p:spPr>
            <a:xfrm>
              <a:off x="7508289" y="520820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68" name="直線コネクタ 67"/>
            <p:cNvCxnSpPr/>
            <p:nvPr/>
          </p:nvCxnSpPr>
          <p:spPr>
            <a:xfrm flipH="1" flipV="1">
              <a:off x="7555355" y="5197933"/>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H="1" flipV="1">
              <a:off x="7656395" y="5016115"/>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H="1" flipV="1">
              <a:off x="6444483" y="5016730"/>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7710051" y="4862842"/>
              <a:ext cx="473206" cy="307777"/>
            </a:xfrm>
            <a:prstGeom prst="rect">
              <a:avLst/>
            </a:prstGeom>
            <a:noFill/>
          </p:spPr>
          <p:txBody>
            <a:bodyPr wrap="none" rtlCol="0">
              <a:spAutoFit/>
            </a:bodyPr>
            <a:lstStyle/>
            <a:p>
              <a:r>
                <a:rPr kumimoji="1" lang="en-US" altLang="ja-JP" sz="1400" dirty="0" smtClean="0"/>
                <a:t>NH</a:t>
              </a:r>
              <a:r>
                <a:rPr kumimoji="1" lang="en-US" altLang="ja-JP" sz="1400" baseline="-25000" dirty="0" smtClean="0"/>
                <a:t>2</a:t>
              </a:r>
              <a:endParaRPr kumimoji="1" lang="ja-JP" altLang="en-US" sz="1400" baseline="-25000" dirty="0"/>
            </a:p>
          </p:txBody>
        </p:sp>
        <p:sp>
          <p:nvSpPr>
            <p:cNvPr id="72" name="テキスト ボックス 71"/>
            <p:cNvSpPr txBox="1"/>
            <p:nvPr/>
          </p:nvSpPr>
          <p:spPr>
            <a:xfrm>
              <a:off x="6052978" y="4862842"/>
              <a:ext cx="473206" cy="307777"/>
            </a:xfrm>
            <a:prstGeom prst="rect">
              <a:avLst/>
            </a:prstGeom>
            <a:noFill/>
          </p:spPr>
          <p:txBody>
            <a:bodyPr wrap="none" rtlCol="0">
              <a:spAutoFit/>
            </a:bodyPr>
            <a:lstStyle/>
            <a:p>
              <a:r>
                <a:rPr kumimoji="1" lang="en-US" altLang="ja-JP" sz="1400" dirty="0" smtClean="0"/>
                <a:t>H</a:t>
              </a:r>
              <a:r>
                <a:rPr kumimoji="1" lang="en-US" altLang="ja-JP" sz="1400" baseline="-25000" dirty="0" smtClean="0"/>
                <a:t>2</a:t>
              </a:r>
              <a:r>
                <a:rPr lang="en-US" altLang="ja-JP" sz="1400" dirty="0" smtClean="0"/>
                <a:t>N</a:t>
              </a:r>
              <a:endParaRPr kumimoji="1" lang="ja-JP" altLang="en-US" sz="1400" baseline="-25000" dirty="0"/>
            </a:p>
          </p:txBody>
        </p:sp>
      </p:grpSp>
      <p:sp>
        <p:nvSpPr>
          <p:cNvPr id="77" name="テキスト ボックス 76"/>
          <p:cNvSpPr txBox="1"/>
          <p:nvPr/>
        </p:nvSpPr>
        <p:spPr>
          <a:xfrm>
            <a:off x="6275552" y="5516382"/>
            <a:ext cx="1820050" cy="307777"/>
          </a:xfrm>
          <a:prstGeom prst="rect">
            <a:avLst/>
          </a:prstGeom>
          <a:noFill/>
        </p:spPr>
        <p:txBody>
          <a:bodyPr wrap="none" rtlCol="0">
            <a:spAutoFit/>
          </a:bodyPr>
          <a:lstStyle/>
          <a:p>
            <a:r>
              <a:rPr kumimoji="1" lang="en-US" altLang="ja-JP" sz="1400" dirty="0" smtClean="0"/>
              <a:t>3,3’-dichlorobenzidine</a:t>
            </a:r>
            <a:endParaRPr kumimoji="1" lang="ja-JP" altLang="en-US" sz="1400" dirty="0"/>
          </a:p>
        </p:txBody>
      </p:sp>
      <p:sp>
        <p:nvSpPr>
          <p:cNvPr id="79" name="テキスト ボックス 78"/>
          <p:cNvSpPr txBox="1"/>
          <p:nvPr/>
        </p:nvSpPr>
        <p:spPr>
          <a:xfrm>
            <a:off x="939309" y="5631631"/>
            <a:ext cx="4621044" cy="923330"/>
          </a:xfrm>
          <a:prstGeom prst="rect">
            <a:avLst/>
          </a:prstGeom>
          <a:noFill/>
        </p:spPr>
        <p:txBody>
          <a:bodyPr wrap="square" rtlCol="0">
            <a:spAutoFit/>
          </a:bodyPr>
          <a:lstStyle/>
          <a:p>
            <a:r>
              <a:rPr kumimoji="1" lang="en-US" altLang="ja-JP" dirty="0" smtClean="0"/>
              <a:t>#77 is a dioxin-like PCB(DL-PCB).</a:t>
            </a:r>
          </a:p>
          <a:p>
            <a:r>
              <a:rPr lang="en-US" altLang="ja-JP" dirty="0" smtClean="0"/>
              <a:t>The dioxin concentration calculated using the TEF for this congener was 49pg-TEQ/g</a:t>
            </a:r>
            <a:endParaRPr kumimoji="1" lang="ja-JP" altLang="en-US" dirty="0"/>
          </a:p>
        </p:txBody>
      </p:sp>
    </p:spTree>
    <p:extLst>
      <p:ext uri="{BB962C8B-B14F-4D97-AF65-F5344CB8AC3E}">
        <p14:creationId xmlns="" xmlns:p14="http://schemas.microsoft.com/office/powerpoint/2010/main" val="3035723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99592" y="764704"/>
            <a:ext cx="1847814" cy="369332"/>
          </a:xfrm>
          <a:prstGeom prst="rect">
            <a:avLst/>
          </a:prstGeom>
          <a:solidFill>
            <a:srgbClr val="FFCCFF"/>
          </a:solidFill>
        </p:spPr>
        <p:txBody>
          <a:bodyPr wrap="none" rtlCol="0">
            <a:spAutoFit/>
          </a:bodyPr>
          <a:lstStyle/>
          <a:p>
            <a:r>
              <a:rPr kumimoji="1" lang="en-US" altLang="ja-JP" dirty="0" err="1" smtClean="0"/>
              <a:t>azo</a:t>
            </a:r>
            <a:r>
              <a:rPr lang="en-US" altLang="ja-JP" dirty="0" smtClean="0"/>
              <a:t>-type pigment</a:t>
            </a:r>
            <a:endParaRPr kumimoji="1" lang="ja-JP" altLang="en-US" dirty="0"/>
          </a:p>
        </p:txBody>
      </p:sp>
      <p:grpSp>
        <p:nvGrpSpPr>
          <p:cNvPr id="10" name="グループ化 9"/>
          <p:cNvGrpSpPr/>
          <p:nvPr/>
        </p:nvGrpSpPr>
        <p:grpSpPr>
          <a:xfrm>
            <a:off x="4045918" y="1871698"/>
            <a:ext cx="424478" cy="384180"/>
            <a:chOff x="4432013" y="5157192"/>
            <a:chExt cx="716051" cy="648072"/>
          </a:xfrm>
        </p:grpSpPr>
        <p:sp>
          <p:nvSpPr>
            <p:cNvPr id="23" name="六角形 2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p:cNvGrpSpPr/>
          <p:nvPr/>
        </p:nvGrpSpPr>
        <p:grpSpPr>
          <a:xfrm>
            <a:off x="4696385" y="1871698"/>
            <a:ext cx="424478" cy="384180"/>
            <a:chOff x="4432013" y="5157192"/>
            <a:chExt cx="716051" cy="648072"/>
          </a:xfrm>
        </p:grpSpPr>
        <p:sp>
          <p:nvSpPr>
            <p:cNvPr id="21" name="六角形 20"/>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2" name="直線コネクタ 11"/>
          <p:cNvCxnSpPr>
            <a:stCxn id="23" idx="0"/>
            <a:endCxn id="21" idx="3"/>
          </p:cNvCxnSpPr>
          <p:nvPr/>
        </p:nvCxnSpPr>
        <p:spPr>
          <a:xfrm>
            <a:off x="4470396" y="2063787"/>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101705" y="1783059"/>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884656" y="1556792"/>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5" name="テキスト ボックス 14"/>
          <p:cNvSpPr txBox="1"/>
          <p:nvPr/>
        </p:nvSpPr>
        <p:spPr>
          <a:xfrm>
            <a:off x="4979188" y="2255878"/>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6" name="直線コネクタ 15"/>
          <p:cNvCxnSpPr/>
          <p:nvPr/>
        </p:nvCxnSpPr>
        <p:spPr>
          <a:xfrm flipH="1" flipV="1">
            <a:off x="5026254" y="2245605"/>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flipV="1">
            <a:off x="5127294" y="2063787"/>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flipV="1">
            <a:off x="3915382" y="2064402"/>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475383" y="1906079"/>
            <a:ext cx="505267" cy="307777"/>
          </a:xfrm>
          <a:prstGeom prst="rect">
            <a:avLst/>
          </a:prstGeom>
          <a:noFill/>
        </p:spPr>
        <p:txBody>
          <a:bodyPr wrap="none" rtlCol="0">
            <a:spAutoFit/>
          </a:bodyPr>
          <a:lstStyle/>
          <a:p>
            <a:r>
              <a:rPr lang="en-US" altLang="ja-JP" sz="1400" dirty="0"/>
              <a:t>N</a:t>
            </a:r>
            <a:r>
              <a:rPr lang="en-US" altLang="ja-JP" sz="1400" dirty="0" smtClean="0"/>
              <a:t>=N</a:t>
            </a:r>
            <a:endParaRPr kumimoji="1" lang="ja-JP" altLang="en-US" sz="1400" baseline="-25000" dirty="0"/>
          </a:p>
        </p:txBody>
      </p:sp>
      <p:sp>
        <p:nvSpPr>
          <p:cNvPr id="25" name="テキスト ボックス 24"/>
          <p:cNvSpPr txBox="1"/>
          <p:nvPr/>
        </p:nvSpPr>
        <p:spPr>
          <a:xfrm>
            <a:off x="5243582" y="1909898"/>
            <a:ext cx="505267" cy="307777"/>
          </a:xfrm>
          <a:prstGeom prst="rect">
            <a:avLst/>
          </a:prstGeom>
          <a:noFill/>
        </p:spPr>
        <p:txBody>
          <a:bodyPr wrap="none" rtlCol="0">
            <a:spAutoFit/>
          </a:bodyPr>
          <a:lstStyle/>
          <a:p>
            <a:r>
              <a:rPr lang="en-US" altLang="ja-JP" sz="1400" dirty="0"/>
              <a:t>N</a:t>
            </a:r>
            <a:r>
              <a:rPr lang="en-US" altLang="ja-JP" sz="1400" dirty="0" smtClean="0"/>
              <a:t>=N</a:t>
            </a:r>
            <a:endParaRPr kumimoji="1" lang="ja-JP" altLang="en-US" sz="1400" baseline="-25000" dirty="0"/>
          </a:p>
        </p:txBody>
      </p:sp>
      <p:cxnSp>
        <p:nvCxnSpPr>
          <p:cNvPr id="26" name="直線コネクタ 25"/>
          <p:cNvCxnSpPr/>
          <p:nvPr/>
        </p:nvCxnSpPr>
        <p:spPr>
          <a:xfrm flipH="1" flipV="1">
            <a:off x="3410115" y="2063785"/>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082327" y="1909896"/>
            <a:ext cx="393056" cy="307777"/>
          </a:xfrm>
          <a:prstGeom prst="rect">
            <a:avLst/>
          </a:prstGeom>
          <a:noFill/>
        </p:spPr>
        <p:txBody>
          <a:bodyPr wrap="none" rtlCol="0">
            <a:spAutoFit/>
          </a:bodyPr>
          <a:lstStyle/>
          <a:p>
            <a:r>
              <a:rPr lang="en-US" altLang="ja-JP" sz="1400" dirty="0" smtClean="0"/>
              <a:t>CH</a:t>
            </a:r>
            <a:endParaRPr lang="ja-JP" altLang="en-US" sz="1400" baseline="-25000" dirty="0"/>
          </a:p>
        </p:txBody>
      </p:sp>
      <p:sp>
        <p:nvSpPr>
          <p:cNvPr id="28" name="テキスト ボックス 27"/>
          <p:cNvSpPr txBox="1"/>
          <p:nvPr/>
        </p:nvSpPr>
        <p:spPr>
          <a:xfrm>
            <a:off x="5748849" y="1910514"/>
            <a:ext cx="393056" cy="307777"/>
          </a:xfrm>
          <a:prstGeom prst="rect">
            <a:avLst/>
          </a:prstGeom>
          <a:noFill/>
        </p:spPr>
        <p:txBody>
          <a:bodyPr wrap="none" rtlCol="0">
            <a:spAutoFit/>
          </a:bodyPr>
          <a:lstStyle/>
          <a:p>
            <a:r>
              <a:rPr lang="en-US" altLang="ja-JP" sz="1400" dirty="0" smtClean="0"/>
              <a:t>CH</a:t>
            </a:r>
            <a:endParaRPr lang="ja-JP" altLang="en-US" sz="1400" baseline="-25000" dirty="0"/>
          </a:p>
        </p:txBody>
      </p:sp>
      <p:cxnSp>
        <p:nvCxnSpPr>
          <p:cNvPr id="29" name="直線コネクタ 28"/>
          <p:cNvCxnSpPr/>
          <p:nvPr/>
        </p:nvCxnSpPr>
        <p:spPr>
          <a:xfrm flipH="1" flipV="1">
            <a:off x="5683581" y="2063783"/>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5873126" y="1783059"/>
            <a:ext cx="0" cy="1846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748849" y="1522401"/>
            <a:ext cx="397866" cy="307777"/>
          </a:xfrm>
          <a:prstGeom prst="rect">
            <a:avLst/>
          </a:prstGeom>
          <a:noFill/>
        </p:spPr>
        <p:txBody>
          <a:bodyPr wrap="none" rtlCol="0">
            <a:spAutoFit/>
          </a:bodyPr>
          <a:lstStyle/>
          <a:p>
            <a:r>
              <a:rPr lang="en-US" altLang="ja-JP" sz="1400" dirty="0" smtClean="0"/>
              <a:t>CO</a:t>
            </a:r>
            <a:endParaRPr lang="ja-JP" altLang="en-US" sz="1400" baseline="-25000" dirty="0"/>
          </a:p>
        </p:txBody>
      </p:sp>
      <p:cxnSp>
        <p:nvCxnSpPr>
          <p:cNvPr id="32" name="直線コネクタ 31"/>
          <p:cNvCxnSpPr/>
          <p:nvPr/>
        </p:nvCxnSpPr>
        <p:spPr>
          <a:xfrm flipV="1">
            <a:off x="5873126" y="1372127"/>
            <a:ext cx="0" cy="1846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5744039" y="1055677"/>
            <a:ext cx="465192" cy="307777"/>
          </a:xfrm>
          <a:prstGeom prst="rect">
            <a:avLst/>
          </a:prstGeom>
          <a:noFill/>
        </p:spPr>
        <p:txBody>
          <a:bodyPr wrap="none" rtlCol="0">
            <a:spAutoFit/>
          </a:bodyPr>
          <a:lstStyle/>
          <a:p>
            <a:r>
              <a:rPr lang="en-US" altLang="ja-JP" sz="1400" dirty="0" smtClean="0"/>
              <a:t>CH</a:t>
            </a:r>
            <a:r>
              <a:rPr lang="en-US" altLang="ja-JP" sz="900" dirty="0" smtClean="0"/>
              <a:t>3</a:t>
            </a:r>
            <a:endParaRPr lang="ja-JP" altLang="en-US" sz="900" baseline="-25000" dirty="0"/>
          </a:p>
        </p:txBody>
      </p:sp>
      <p:cxnSp>
        <p:nvCxnSpPr>
          <p:cNvPr id="34" name="直線コネクタ 33"/>
          <p:cNvCxnSpPr/>
          <p:nvPr/>
        </p:nvCxnSpPr>
        <p:spPr>
          <a:xfrm flipH="1" flipV="1">
            <a:off x="6081447" y="2064403"/>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6228467" y="1909025"/>
            <a:ext cx="625492" cy="307777"/>
          </a:xfrm>
          <a:prstGeom prst="rect">
            <a:avLst/>
          </a:prstGeom>
          <a:noFill/>
        </p:spPr>
        <p:txBody>
          <a:bodyPr wrap="none" rtlCol="0">
            <a:spAutoFit/>
          </a:bodyPr>
          <a:lstStyle/>
          <a:p>
            <a:r>
              <a:rPr lang="en-US" altLang="ja-JP" sz="1400" dirty="0" smtClean="0"/>
              <a:t>CONH</a:t>
            </a:r>
            <a:endParaRPr lang="ja-JP" altLang="en-US" sz="1400" baseline="-25000" dirty="0"/>
          </a:p>
        </p:txBody>
      </p:sp>
      <p:cxnSp>
        <p:nvCxnSpPr>
          <p:cNvPr id="36" name="直線コネクタ 35"/>
          <p:cNvCxnSpPr/>
          <p:nvPr/>
        </p:nvCxnSpPr>
        <p:spPr>
          <a:xfrm flipH="1" flipV="1">
            <a:off x="6788691" y="2064404"/>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グループ化 36"/>
          <p:cNvGrpSpPr/>
          <p:nvPr/>
        </p:nvGrpSpPr>
        <p:grpSpPr>
          <a:xfrm>
            <a:off x="6919227" y="1875391"/>
            <a:ext cx="424478" cy="384180"/>
            <a:chOff x="4432013" y="5157192"/>
            <a:chExt cx="716051" cy="648072"/>
          </a:xfrm>
        </p:grpSpPr>
        <p:sp>
          <p:nvSpPr>
            <p:cNvPr id="38" name="六角形 37"/>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0" name="直線コネクタ 39"/>
          <p:cNvCxnSpPr/>
          <p:nvPr/>
        </p:nvCxnSpPr>
        <p:spPr>
          <a:xfrm flipH="1" flipV="1">
            <a:off x="6919227" y="1783059"/>
            <a:ext cx="88047" cy="106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flipV="1">
            <a:off x="7344004" y="2059039"/>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6730654" y="1534478"/>
            <a:ext cx="465192" cy="307777"/>
          </a:xfrm>
          <a:prstGeom prst="rect">
            <a:avLst/>
          </a:prstGeom>
          <a:noFill/>
        </p:spPr>
        <p:txBody>
          <a:bodyPr wrap="none" rtlCol="0">
            <a:spAutoFit/>
          </a:bodyPr>
          <a:lstStyle/>
          <a:p>
            <a:r>
              <a:rPr lang="en-US" altLang="ja-JP" sz="1400" dirty="0" smtClean="0"/>
              <a:t>CH</a:t>
            </a:r>
            <a:r>
              <a:rPr lang="en-US" altLang="ja-JP" sz="900" dirty="0" smtClean="0"/>
              <a:t>3</a:t>
            </a:r>
            <a:endParaRPr lang="ja-JP" altLang="en-US" sz="900" baseline="-25000" dirty="0"/>
          </a:p>
        </p:txBody>
      </p:sp>
      <p:sp>
        <p:nvSpPr>
          <p:cNvPr id="44" name="テキスト ボックス 43"/>
          <p:cNvSpPr txBox="1"/>
          <p:nvPr/>
        </p:nvSpPr>
        <p:spPr>
          <a:xfrm>
            <a:off x="7445645" y="1905150"/>
            <a:ext cx="465192" cy="307777"/>
          </a:xfrm>
          <a:prstGeom prst="rect">
            <a:avLst/>
          </a:prstGeom>
          <a:noFill/>
        </p:spPr>
        <p:txBody>
          <a:bodyPr wrap="none" rtlCol="0">
            <a:spAutoFit/>
          </a:bodyPr>
          <a:lstStyle/>
          <a:p>
            <a:r>
              <a:rPr lang="en-US" altLang="ja-JP" sz="1400" dirty="0" smtClean="0"/>
              <a:t>CH</a:t>
            </a:r>
            <a:r>
              <a:rPr lang="en-US" altLang="ja-JP" sz="900" dirty="0" smtClean="0"/>
              <a:t>3</a:t>
            </a:r>
            <a:endParaRPr lang="ja-JP" altLang="en-US" sz="900" baseline="-25000" dirty="0"/>
          </a:p>
        </p:txBody>
      </p:sp>
      <p:cxnSp>
        <p:nvCxnSpPr>
          <p:cNvPr id="45" name="直線コネクタ 44"/>
          <p:cNvCxnSpPr/>
          <p:nvPr/>
        </p:nvCxnSpPr>
        <p:spPr>
          <a:xfrm flipV="1">
            <a:off x="3211414" y="1781570"/>
            <a:ext cx="0" cy="1846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3087137" y="1520912"/>
            <a:ext cx="397866" cy="307777"/>
          </a:xfrm>
          <a:prstGeom prst="rect">
            <a:avLst/>
          </a:prstGeom>
          <a:noFill/>
        </p:spPr>
        <p:txBody>
          <a:bodyPr wrap="none" rtlCol="0">
            <a:spAutoFit/>
          </a:bodyPr>
          <a:lstStyle/>
          <a:p>
            <a:r>
              <a:rPr lang="en-US" altLang="ja-JP" sz="1400" dirty="0" smtClean="0"/>
              <a:t>CO</a:t>
            </a:r>
            <a:endParaRPr lang="ja-JP" altLang="en-US" sz="1400" baseline="-25000" dirty="0"/>
          </a:p>
        </p:txBody>
      </p:sp>
      <p:cxnSp>
        <p:nvCxnSpPr>
          <p:cNvPr id="47" name="直線コネクタ 46"/>
          <p:cNvCxnSpPr/>
          <p:nvPr/>
        </p:nvCxnSpPr>
        <p:spPr>
          <a:xfrm flipV="1">
            <a:off x="3211414" y="1370638"/>
            <a:ext cx="0" cy="1846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3082327" y="1054188"/>
            <a:ext cx="465192" cy="307777"/>
          </a:xfrm>
          <a:prstGeom prst="rect">
            <a:avLst/>
          </a:prstGeom>
          <a:noFill/>
        </p:spPr>
        <p:txBody>
          <a:bodyPr wrap="none" rtlCol="0">
            <a:spAutoFit/>
          </a:bodyPr>
          <a:lstStyle/>
          <a:p>
            <a:r>
              <a:rPr lang="en-US" altLang="ja-JP" sz="1400" dirty="0" smtClean="0"/>
              <a:t>CH</a:t>
            </a:r>
            <a:r>
              <a:rPr lang="en-US" altLang="ja-JP" sz="900" dirty="0" smtClean="0"/>
              <a:t>3</a:t>
            </a:r>
            <a:endParaRPr lang="ja-JP" altLang="en-US" sz="900" baseline="-25000" dirty="0"/>
          </a:p>
        </p:txBody>
      </p:sp>
      <p:cxnSp>
        <p:nvCxnSpPr>
          <p:cNvPr id="49" name="直線コネクタ 48"/>
          <p:cNvCxnSpPr/>
          <p:nvPr/>
        </p:nvCxnSpPr>
        <p:spPr>
          <a:xfrm flipH="1" flipV="1">
            <a:off x="3021869" y="2062855"/>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2396377" y="1913592"/>
            <a:ext cx="627095" cy="307777"/>
          </a:xfrm>
          <a:prstGeom prst="rect">
            <a:avLst/>
          </a:prstGeom>
          <a:noFill/>
        </p:spPr>
        <p:txBody>
          <a:bodyPr wrap="none" rtlCol="0">
            <a:spAutoFit/>
          </a:bodyPr>
          <a:lstStyle/>
          <a:p>
            <a:r>
              <a:rPr lang="en-US" altLang="ja-JP" sz="1400" dirty="0" smtClean="0"/>
              <a:t>HNOC</a:t>
            </a:r>
            <a:endParaRPr lang="ja-JP" altLang="en-US" sz="1400" baseline="-25000" dirty="0"/>
          </a:p>
        </p:txBody>
      </p:sp>
      <p:cxnSp>
        <p:nvCxnSpPr>
          <p:cNvPr id="51" name="直線コネクタ 50"/>
          <p:cNvCxnSpPr/>
          <p:nvPr/>
        </p:nvCxnSpPr>
        <p:spPr>
          <a:xfrm flipH="1" flipV="1">
            <a:off x="2331109" y="2067481"/>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 name="グループ化 51"/>
          <p:cNvGrpSpPr/>
          <p:nvPr/>
        </p:nvGrpSpPr>
        <p:grpSpPr>
          <a:xfrm>
            <a:off x="1906631" y="1887054"/>
            <a:ext cx="424478" cy="384180"/>
            <a:chOff x="4432013" y="5157192"/>
            <a:chExt cx="716051" cy="648072"/>
          </a:xfrm>
        </p:grpSpPr>
        <p:sp>
          <p:nvSpPr>
            <p:cNvPr id="53" name="六角形 5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55" name="直線コネクタ 54"/>
          <p:cNvCxnSpPr/>
          <p:nvPr/>
        </p:nvCxnSpPr>
        <p:spPr>
          <a:xfrm flipH="1" flipV="1">
            <a:off x="1776095" y="2079144"/>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H="1">
            <a:off x="2260964" y="1783059"/>
            <a:ext cx="70145" cy="1022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2296036" y="1608534"/>
            <a:ext cx="465192" cy="307777"/>
          </a:xfrm>
          <a:prstGeom prst="rect">
            <a:avLst/>
          </a:prstGeom>
          <a:noFill/>
        </p:spPr>
        <p:txBody>
          <a:bodyPr wrap="none" rtlCol="0">
            <a:spAutoFit/>
          </a:bodyPr>
          <a:lstStyle/>
          <a:p>
            <a:r>
              <a:rPr lang="en-US" altLang="ja-JP" sz="1400" dirty="0" smtClean="0"/>
              <a:t>CH</a:t>
            </a:r>
            <a:r>
              <a:rPr lang="en-US" altLang="ja-JP" sz="900" dirty="0" smtClean="0"/>
              <a:t>3</a:t>
            </a:r>
            <a:endParaRPr lang="ja-JP" altLang="en-US" sz="900" baseline="-25000" dirty="0"/>
          </a:p>
        </p:txBody>
      </p:sp>
      <p:sp>
        <p:nvSpPr>
          <p:cNvPr id="59" name="テキスト ボックス 58"/>
          <p:cNvSpPr txBox="1"/>
          <p:nvPr/>
        </p:nvSpPr>
        <p:spPr>
          <a:xfrm>
            <a:off x="1376171" y="1913593"/>
            <a:ext cx="444352" cy="307777"/>
          </a:xfrm>
          <a:prstGeom prst="rect">
            <a:avLst/>
          </a:prstGeom>
          <a:noFill/>
        </p:spPr>
        <p:txBody>
          <a:bodyPr wrap="none" rtlCol="0">
            <a:spAutoFit/>
          </a:bodyPr>
          <a:lstStyle/>
          <a:p>
            <a:r>
              <a:rPr lang="en-US" altLang="ja-JP" sz="1400" dirty="0" smtClean="0"/>
              <a:t>H</a:t>
            </a:r>
            <a:r>
              <a:rPr lang="en-US" altLang="ja-JP" sz="800" dirty="0" smtClean="0"/>
              <a:t>3</a:t>
            </a:r>
            <a:r>
              <a:rPr lang="en-US" altLang="ja-JP" sz="1400" dirty="0" smtClean="0"/>
              <a:t>C</a:t>
            </a:r>
            <a:endParaRPr lang="ja-JP" altLang="en-US" sz="900" baseline="-25000" dirty="0"/>
          </a:p>
        </p:txBody>
      </p:sp>
      <p:sp>
        <p:nvSpPr>
          <p:cNvPr id="62" name="テキスト ボックス 61"/>
          <p:cNvSpPr txBox="1"/>
          <p:nvPr/>
        </p:nvSpPr>
        <p:spPr>
          <a:xfrm>
            <a:off x="6039891" y="2409766"/>
            <a:ext cx="2071401" cy="646331"/>
          </a:xfrm>
          <a:prstGeom prst="rect">
            <a:avLst/>
          </a:prstGeom>
          <a:noFill/>
        </p:spPr>
        <p:txBody>
          <a:bodyPr wrap="none" rtlCol="0">
            <a:spAutoFit/>
          </a:bodyPr>
          <a:lstStyle/>
          <a:p>
            <a:r>
              <a:rPr kumimoji="1" lang="en-US" altLang="ja-JP" dirty="0" smtClean="0"/>
              <a:t>Pigment yellow12</a:t>
            </a:r>
          </a:p>
          <a:p>
            <a:r>
              <a:rPr lang="ja-JP" altLang="en-US" dirty="0" smtClean="0"/>
              <a:t>（</a:t>
            </a:r>
            <a:r>
              <a:rPr lang="en-US" altLang="ja-JP" dirty="0" err="1"/>
              <a:t>benzidine</a:t>
            </a:r>
            <a:r>
              <a:rPr lang="en-US" altLang="ja-JP" dirty="0"/>
              <a:t> yellow</a:t>
            </a:r>
            <a:r>
              <a:rPr lang="ja-JP" altLang="en-US" dirty="0" smtClean="0"/>
              <a:t>）</a:t>
            </a:r>
            <a:endParaRPr kumimoji="1" lang="ja-JP" altLang="en-US" dirty="0"/>
          </a:p>
        </p:txBody>
      </p:sp>
      <p:grpSp>
        <p:nvGrpSpPr>
          <p:cNvPr id="63" name="グループ化 62"/>
          <p:cNvGrpSpPr/>
          <p:nvPr/>
        </p:nvGrpSpPr>
        <p:grpSpPr>
          <a:xfrm>
            <a:off x="1279836" y="3789040"/>
            <a:ext cx="2130279" cy="1006863"/>
            <a:chOff x="6052978" y="4509120"/>
            <a:chExt cx="2130279" cy="1006863"/>
          </a:xfrm>
        </p:grpSpPr>
        <p:grpSp>
          <p:nvGrpSpPr>
            <p:cNvPr id="64" name="グループ化 63"/>
            <p:cNvGrpSpPr/>
            <p:nvPr/>
          </p:nvGrpSpPr>
          <p:grpSpPr>
            <a:xfrm>
              <a:off x="6575019" y="4824026"/>
              <a:ext cx="424478" cy="384180"/>
              <a:chOff x="4432013" y="5157192"/>
              <a:chExt cx="716051" cy="648072"/>
            </a:xfrm>
          </p:grpSpPr>
          <p:sp>
            <p:nvSpPr>
              <p:cNvPr id="77" name="六角形 76"/>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5" name="グループ化 64"/>
            <p:cNvGrpSpPr/>
            <p:nvPr/>
          </p:nvGrpSpPr>
          <p:grpSpPr>
            <a:xfrm>
              <a:off x="7225486" y="4824026"/>
              <a:ext cx="424478" cy="384180"/>
              <a:chOff x="4432013" y="5157192"/>
              <a:chExt cx="716051" cy="648072"/>
            </a:xfrm>
          </p:grpSpPr>
          <p:sp>
            <p:nvSpPr>
              <p:cNvPr id="75" name="六角形 74"/>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6" name="直線コネクタ 65"/>
            <p:cNvCxnSpPr>
              <a:stCxn id="77" idx="0"/>
              <a:endCxn id="75" idx="3"/>
            </p:cNvCxnSpPr>
            <p:nvPr/>
          </p:nvCxnSpPr>
          <p:spPr>
            <a:xfrm>
              <a:off x="6999497" y="5016115"/>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6630806" y="4735387"/>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6413757" y="4509120"/>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69" name="テキスト ボックス 68"/>
            <p:cNvSpPr txBox="1"/>
            <p:nvPr/>
          </p:nvSpPr>
          <p:spPr>
            <a:xfrm>
              <a:off x="7508289" y="520820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70" name="直線コネクタ 69"/>
            <p:cNvCxnSpPr/>
            <p:nvPr/>
          </p:nvCxnSpPr>
          <p:spPr>
            <a:xfrm flipH="1" flipV="1">
              <a:off x="7555355" y="5197933"/>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H="1" flipV="1">
              <a:off x="7656395" y="5016115"/>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H="1" flipV="1">
              <a:off x="6444483" y="5016730"/>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7710051" y="4862842"/>
              <a:ext cx="473206" cy="307777"/>
            </a:xfrm>
            <a:prstGeom prst="rect">
              <a:avLst/>
            </a:prstGeom>
            <a:noFill/>
          </p:spPr>
          <p:txBody>
            <a:bodyPr wrap="none" rtlCol="0">
              <a:spAutoFit/>
            </a:bodyPr>
            <a:lstStyle/>
            <a:p>
              <a:r>
                <a:rPr kumimoji="1" lang="en-US" altLang="ja-JP" sz="1400" dirty="0" smtClean="0"/>
                <a:t>NH</a:t>
              </a:r>
              <a:r>
                <a:rPr kumimoji="1" lang="en-US" altLang="ja-JP" sz="1400" baseline="-25000" dirty="0" smtClean="0"/>
                <a:t>2</a:t>
              </a:r>
              <a:endParaRPr kumimoji="1" lang="ja-JP" altLang="en-US" sz="1400" baseline="-25000" dirty="0"/>
            </a:p>
          </p:txBody>
        </p:sp>
        <p:sp>
          <p:nvSpPr>
            <p:cNvPr id="74" name="テキスト ボックス 73"/>
            <p:cNvSpPr txBox="1"/>
            <p:nvPr/>
          </p:nvSpPr>
          <p:spPr>
            <a:xfrm>
              <a:off x="6052978" y="4862842"/>
              <a:ext cx="473206" cy="307777"/>
            </a:xfrm>
            <a:prstGeom prst="rect">
              <a:avLst/>
            </a:prstGeom>
            <a:noFill/>
          </p:spPr>
          <p:txBody>
            <a:bodyPr wrap="none" rtlCol="0">
              <a:spAutoFit/>
            </a:bodyPr>
            <a:lstStyle/>
            <a:p>
              <a:r>
                <a:rPr kumimoji="1" lang="en-US" altLang="ja-JP" sz="1400" dirty="0" smtClean="0"/>
                <a:t>H</a:t>
              </a:r>
              <a:r>
                <a:rPr kumimoji="1" lang="en-US" altLang="ja-JP" sz="1400" baseline="-25000" dirty="0" smtClean="0"/>
                <a:t>2</a:t>
              </a:r>
              <a:r>
                <a:rPr lang="en-US" altLang="ja-JP" sz="1400" dirty="0" smtClean="0"/>
                <a:t>N</a:t>
              </a:r>
              <a:endParaRPr kumimoji="1" lang="ja-JP" altLang="en-US" sz="1400" baseline="-25000" dirty="0"/>
            </a:p>
          </p:txBody>
        </p:sp>
      </p:grpSp>
      <p:sp>
        <p:nvSpPr>
          <p:cNvPr id="79" name="テキスト ボックス 78"/>
          <p:cNvSpPr txBox="1"/>
          <p:nvPr/>
        </p:nvSpPr>
        <p:spPr>
          <a:xfrm>
            <a:off x="1443746" y="4727950"/>
            <a:ext cx="1820050" cy="307777"/>
          </a:xfrm>
          <a:prstGeom prst="rect">
            <a:avLst/>
          </a:prstGeom>
          <a:noFill/>
        </p:spPr>
        <p:txBody>
          <a:bodyPr wrap="none" rtlCol="0">
            <a:spAutoFit/>
          </a:bodyPr>
          <a:lstStyle/>
          <a:p>
            <a:r>
              <a:rPr kumimoji="1" lang="en-US" altLang="ja-JP" sz="1400" dirty="0" smtClean="0"/>
              <a:t>3,3’-dichlorobenzidine</a:t>
            </a:r>
            <a:endParaRPr kumimoji="1" lang="ja-JP" altLang="en-US" sz="1400" dirty="0"/>
          </a:p>
        </p:txBody>
      </p:sp>
      <p:sp>
        <p:nvSpPr>
          <p:cNvPr id="80" name="テキスト ボックス 79"/>
          <p:cNvSpPr txBox="1"/>
          <p:nvPr/>
        </p:nvSpPr>
        <p:spPr>
          <a:xfrm>
            <a:off x="1569747" y="3372730"/>
            <a:ext cx="1452577" cy="369332"/>
          </a:xfrm>
          <a:prstGeom prst="rect">
            <a:avLst/>
          </a:prstGeom>
          <a:noFill/>
        </p:spPr>
        <p:txBody>
          <a:bodyPr wrap="square" rtlCol="0">
            <a:spAutoFit/>
          </a:bodyPr>
          <a:lstStyle/>
          <a:p>
            <a:r>
              <a:rPr lang="en-US" altLang="ja-JP" dirty="0"/>
              <a:t>raw material</a:t>
            </a:r>
            <a:endParaRPr kumimoji="1" lang="ja-JP" altLang="en-US" dirty="0"/>
          </a:p>
        </p:txBody>
      </p:sp>
      <p:cxnSp>
        <p:nvCxnSpPr>
          <p:cNvPr id="81" name="直線矢印コネクタ 80"/>
          <p:cNvCxnSpPr/>
          <p:nvPr/>
        </p:nvCxnSpPr>
        <p:spPr>
          <a:xfrm>
            <a:off x="3732861" y="4337301"/>
            <a:ext cx="1703235" cy="2780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3" name="グループ化 82"/>
          <p:cNvGrpSpPr/>
          <p:nvPr/>
        </p:nvGrpSpPr>
        <p:grpSpPr>
          <a:xfrm>
            <a:off x="5722005" y="3356992"/>
            <a:ext cx="1417056" cy="1006863"/>
            <a:chOff x="3566647" y="956257"/>
            <a:chExt cx="1417056" cy="1006863"/>
          </a:xfrm>
        </p:grpSpPr>
        <p:grpSp>
          <p:nvGrpSpPr>
            <p:cNvPr id="84" name="グループ化 83"/>
            <p:cNvGrpSpPr/>
            <p:nvPr/>
          </p:nvGrpSpPr>
          <p:grpSpPr>
            <a:xfrm>
              <a:off x="3727909" y="1271163"/>
              <a:ext cx="424478" cy="384180"/>
              <a:chOff x="4432013" y="5157192"/>
              <a:chExt cx="716051" cy="648072"/>
            </a:xfrm>
          </p:grpSpPr>
          <p:sp>
            <p:nvSpPr>
              <p:cNvPr id="93" name="六角形 9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 name="グループ化 84"/>
            <p:cNvGrpSpPr/>
            <p:nvPr/>
          </p:nvGrpSpPr>
          <p:grpSpPr>
            <a:xfrm>
              <a:off x="4378376" y="1271163"/>
              <a:ext cx="424478" cy="384180"/>
              <a:chOff x="4432013" y="5157192"/>
              <a:chExt cx="716051" cy="648072"/>
            </a:xfrm>
          </p:grpSpPr>
          <p:sp>
            <p:nvSpPr>
              <p:cNvPr id="91" name="六角形 90"/>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86" name="直線コネクタ 85"/>
            <p:cNvCxnSpPr>
              <a:stCxn id="93" idx="0"/>
              <a:endCxn id="91" idx="3"/>
            </p:cNvCxnSpPr>
            <p:nvPr/>
          </p:nvCxnSpPr>
          <p:spPr>
            <a:xfrm>
              <a:off x="4152387" y="1463252"/>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3783696" y="1182524"/>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3566647" y="95625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89" name="テキスト ボックス 88"/>
            <p:cNvSpPr txBox="1"/>
            <p:nvPr/>
          </p:nvSpPr>
          <p:spPr>
            <a:xfrm>
              <a:off x="4661179" y="1655343"/>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90" name="直線コネクタ 89"/>
            <p:cNvCxnSpPr/>
            <p:nvPr/>
          </p:nvCxnSpPr>
          <p:spPr>
            <a:xfrm flipH="1" flipV="1">
              <a:off x="4708245" y="164507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テキスト ボックス 94"/>
          <p:cNvSpPr txBox="1"/>
          <p:nvPr/>
        </p:nvSpPr>
        <p:spPr>
          <a:xfrm>
            <a:off x="6228184" y="4221088"/>
            <a:ext cx="457176" cy="307777"/>
          </a:xfrm>
          <a:prstGeom prst="rect">
            <a:avLst/>
          </a:prstGeom>
          <a:noFill/>
        </p:spPr>
        <p:txBody>
          <a:bodyPr wrap="none" rtlCol="0">
            <a:spAutoFit/>
          </a:bodyPr>
          <a:lstStyle/>
          <a:p>
            <a:r>
              <a:rPr kumimoji="1" lang="en-US" altLang="ja-JP" sz="1400" dirty="0" smtClean="0"/>
              <a:t>#11</a:t>
            </a:r>
            <a:endParaRPr kumimoji="1" lang="ja-JP" altLang="en-US" sz="1400" dirty="0"/>
          </a:p>
        </p:txBody>
      </p:sp>
      <p:grpSp>
        <p:nvGrpSpPr>
          <p:cNvPr id="96" name="グループ化 95"/>
          <p:cNvGrpSpPr/>
          <p:nvPr/>
        </p:nvGrpSpPr>
        <p:grpSpPr>
          <a:xfrm>
            <a:off x="5978742" y="5255447"/>
            <a:ext cx="1779134" cy="1197889"/>
            <a:chOff x="630338" y="3307359"/>
            <a:chExt cx="1779134" cy="1197889"/>
          </a:xfrm>
        </p:grpSpPr>
        <p:sp>
          <p:nvSpPr>
            <p:cNvPr id="97" name="テキスト ボックス 96"/>
            <p:cNvSpPr txBox="1"/>
            <p:nvPr/>
          </p:nvSpPr>
          <p:spPr>
            <a:xfrm>
              <a:off x="1256023" y="4197471"/>
              <a:ext cx="457176" cy="307777"/>
            </a:xfrm>
            <a:prstGeom prst="rect">
              <a:avLst/>
            </a:prstGeom>
            <a:noFill/>
          </p:spPr>
          <p:txBody>
            <a:bodyPr wrap="none" rtlCol="0">
              <a:spAutoFit/>
            </a:bodyPr>
            <a:lstStyle/>
            <a:p>
              <a:r>
                <a:rPr kumimoji="1" lang="en-US" altLang="ja-JP" sz="1400" dirty="0" smtClean="0"/>
                <a:t>#77</a:t>
              </a:r>
              <a:endParaRPr kumimoji="1" lang="ja-JP" altLang="en-US" sz="1400" dirty="0"/>
            </a:p>
          </p:txBody>
        </p:sp>
        <p:grpSp>
          <p:nvGrpSpPr>
            <p:cNvPr id="98" name="グループ化 97"/>
            <p:cNvGrpSpPr/>
            <p:nvPr/>
          </p:nvGrpSpPr>
          <p:grpSpPr>
            <a:xfrm>
              <a:off x="630338" y="3307359"/>
              <a:ext cx="1779134" cy="1006863"/>
              <a:chOff x="4448940" y="4819675"/>
              <a:chExt cx="1779134" cy="1006863"/>
            </a:xfrm>
          </p:grpSpPr>
          <p:grpSp>
            <p:nvGrpSpPr>
              <p:cNvPr id="99" name="グループ化 98"/>
              <p:cNvGrpSpPr/>
              <p:nvPr/>
            </p:nvGrpSpPr>
            <p:grpSpPr>
              <a:xfrm>
                <a:off x="4771464" y="5134581"/>
                <a:ext cx="424478" cy="384180"/>
                <a:chOff x="4432013" y="5157192"/>
                <a:chExt cx="716051" cy="648072"/>
              </a:xfrm>
            </p:grpSpPr>
            <p:sp>
              <p:nvSpPr>
                <p:cNvPr id="112" name="六角形 111"/>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0" name="グループ化 99"/>
              <p:cNvGrpSpPr/>
              <p:nvPr/>
            </p:nvGrpSpPr>
            <p:grpSpPr>
              <a:xfrm>
                <a:off x="5421931" y="5134581"/>
                <a:ext cx="424478" cy="384180"/>
                <a:chOff x="4432013" y="5157192"/>
                <a:chExt cx="716051" cy="648072"/>
              </a:xfrm>
            </p:grpSpPr>
            <p:sp>
              <p:nvSpPr>
                <p:cNvPr id="110" name="六角形 109"/>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円/楕円 110"/>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01" name="直線コネクタ 100"/>
              <p:cNvCxnSpPr>
                <a:stCxn id="112" idx="0"/>
                <a:endCxn id="110" idx="3"/>
              </p:cNvCxnSpPr>
              <p:nvPr/>
            </p:nvCxnSpPr>
            <p:spPr>
              <a:xfrm>
                <a:off x="5195942" y="5326670"/>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4827251" y="5045942"/>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flipV="1">
                <a:off x="5846409" y="5334647"/>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4610202" y="4819675"/>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05" name="テキスト ボックス 104"/>
              <p:cNvSpPr txBox="1"/>
              <p:nvPr/>
            </p:nvSpPr>
            <p:spPr>
              <a:xfrm>
                <a:off x="5704734" y="5518761"/>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06" name="直線コネクタ 105"/>
              <p:cNvCxnSpPr/>
              <p:nvPr/>
            </p:nvCxnSpPr>
            <p:spPr>
              <a:xfrm flipV="1">
                <a:off x="4679333" y="5326121"/>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4448940" y="517209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08" name="直線コネクタ 107"/>
              <p:cNvCxnSpPr/>
              <p:nvPr/>
            </p:nvCxnSpPr>
            <p:spPr>
              <a:xfrm flipH="1" flipV="1">
                <a:off x="5751800" y="5508488"/>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テキスト ボックス 108"/>
              <p:cNvSpPr txBox="1"/>
              <p:nvPr/>
            </p:nvSpPr>
            <p:spPr>
              <a:xfrm>
                <a:off x="5905550" y="5180758"/>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grpSp>
      <p:grpSp>
        <p:nvGrpSpPr>
          <p:cNvPr id="114" name="グループ化 113"/>
          <p:cNvGrpSpPr/>
          <p:nvPr/>
        </p:nvGrpSpPr>
        <p:grpSpPr>
          <a:xfrm>
            <a:off x="4139952" y="5236521"/>
            <a:ext cx="1578318" cy="1187787"/>
            <a:chOff x="772903" y="1493889"/>
            <a:chExt cx="1578318" cy="1187787"/>
          </a:xfrm>
        </p:grpSpPr>
        <p:grpSp>
          <p:nvGrpSpPr>
            <p:cNvPr id="115" name="グループ化 114"/>
            <p:cNvGrpSpPr/>
            <p:nvPr/>
          </p:nvGrpSpPr>
          <p:grpSpPr>
            <a:xfrm>
              <a:off x="772903" y="1493889"/>
              <a:ext cx="1578318" cy="1006863"/>
              <a:chOff x="3336497" y="3162789"/>
              <a:chExt cx="1578318" cy="1006863"/>
            </a:xfrm>
          </p:grpSpPr>
          <p:grpSp>
            <p:nvGrpSpPr>
              <p:cNvPr id="117" name="グループ化 116"/>
              <p:cNvGrpSpPr/>
              <p:nvPr/>
            </p:nvGrpSpPr>
            <p:grpSpPr>
              <a:xfrm>
                <a:off x="3659021" y="3477695"/>
                <a:ext cx="424478" cy="384180"/>
                <a:chOff x="4432013" y="5157192"/>
                <a:chExt cx="716051" cy="648072"/>
              </a:xfrm>
            </p:grpSpPr>
            <p:sp>
              <p:nvSpPr>
                <p:cNvPr id="128" name="六角形 127"/>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円/楕円 128"/>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8" name="グループ化 117"/>
              <p:cNvGrpSpPr/>
              <p:nvPr/>
            </p:nvGrpSpPr>
            <p:grpSpPr>
              <a:xfrm>
                <a:off x="4309488" y="3477695"/>
                <a:ext cx="424478" cy="384180"/>
                <a:chOff x="4432013" y="5157192"/>
                <a:chExt cx="716051" cy="648072"/>
              </a:xfrm>
            </p:grpSpPr>
            <p:sp>
              <p:nvSpPr>
                <p:cNvPr id="126" name="六角形 125"/>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円/楕円 126"/>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19" name="直線コネクタ 118"/>
              <p:cNvCxnSpPr>
                <a:stCxn id="128" idx="0"/>
                <a:endCxn id="126" idx="3"/>
              </p:cNvCxnSpPr>
              <p:nvPr/>
            </p:nvCxnSpPr>
            <p:spPr>
              <a:xfrm>
                <a:off x="4083499" y="3669784"/>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3714808" y="3389056"/>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3497759" y="316278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22" name="テキスト ボックス 121"/>
              <p:cNvSpPr txBox="1"/>
              <p:nvPr/>
            </p:nvSpPr>
            <p:spPr>
              <a:xfrm>
                <a:off x="4592291" y="3861875"/>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23" name="直線コネクタ 122"/>
              <p:cNvCxnSpPr/>
              <p:nvPr/>
            </p:nvCxnSpPr>
            <p:spPr>
              <a:xfrm flipV="1">
                <a:off x="3566890" y="3669235"/>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テキスト ボックス 123"/>
              <p:cNvSpPr txBox="1"/>
              <p:nvPr/>
            </p:nvSpPr>
            <p:spPr>
              <a:xfrm>
                <a:off x="3336497" y="3515211"/>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25" name="直線コネクタ 124"/>
              <p:cNvCxnSpPr/>
              <p:nvPr/>
            </p:nvCxnSpPr>
            <p:spPr>
              <a:xfrm flipH="1" flipV="1">
                <a:off x="4639357" y="3851602"/>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6" name="テキスト ボックス 115"/>
            <p:cNvSpPr txBox="1"/>
            <p:nvPr/>
          </p:nvSpPr>
          <p:spPr>
            <a:xfrm>
              <a:off x="1394802" y="2373899"/>
              <a:ext cx="457176" cy="307777"/>
            </a:xfrm>
            <a:prstGeom prst="rect">
              <a:avLst/>
            </a:prstGeom>
            <a:noFill/>
          </p:spPr>
          <p:txBody>
            <a:bodyPr wrap="none" rtlCol="0">
              <a:spAutoFit/>
            </a:bodyPr>
            <a:lstStyle/>
            <a:p>
              <a:r>
                <a:rPr kumimoji="1" lang="en-US" altLang="ja-JP" sz="1400" dirty="0" smtClean="0"/>
                <a:t>#35</a:t>
              </a:r>
              <a:endParaRPr kumimoji="1" lang="ja-JP" altLang="en-US" sz="1400" dirty="0"/>
            </a:p>
          </p:txBody>
        </p:sp>
      </p:grpSp>
      <p:cxnSp>
        <p:nvCxnSpPr>
          <p:cNvPr id="170" name="直線矢印コネクタ 169"/>
          <p:cNvCxnSpPr/>
          <p:nvPr/>
        </p:nvCxnSpPr>
        <p:spPr>
          <a:xfrm>
            <a:off x="3707904" y="4509120"/>
            <a:ext cx="2016224" cy="7920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14887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73707" y="548680"/>
            <a:ext cx="7466468" cy="584775"/>
          </a:xfrm>
          <a:prstGeom prst="rect">
            <a:avLst/>
          </a:prstGeom>
          <a:noFill/>
        </p:spPr>
        <p:txBody>
          <a:bodyPr wrap="none" rtlCol="0">
            <a:spAutoFit/>
          </a:bodyPr>
          <a:lstStyle/>
          <a:p>
            <a:r>
              <a:rPr lang="en-US" altLang="ja-JP" sz="3200" b="1" dirty="0" smtClean="0"/>
              <a:t>analysis </a:t>
            </a:r>
            <a:r>
              <a:rPr lang="en-US" altLang="ja-JP" sz="3200" b="1" dirty="0"/>
              <a:t>of </a:t>
            </a:r>
            <a:r>
              <a:rPr lang="en-US" altLang="ja-JP" sz="3200" b="1" dirty="0" smtClean="0"/>
              <a:t>pigment(2)  : Pigment Yellow 81</a:t>
            </a:r>
            <a:endParaRPr lang="ja-JP" altLang="en-US" sz="3200" b="1" dirty="0"/>
          </a:p>
        </p:txBody>
      </p:sp>
      <p:sp>
        <p:nvSpPr>
          <p:cNvPr id="3" name="テキスト ボックス 2"/>
          <p:cNvSpPr txBox="1"/>
          <p:nvPr/>
        </p:nvSpPr>
        <p:spPr>
          <a:xfrm>
            <a:off x="1043608" y="1268760"/>
            <a:ext cx="1825371" cy="369332"/>
          </a:xfrm>
          <a:prstGeom prst="rect">
            <a:avLst/>
          </a:prstGeom>
          <a:solidFill>
            <a:srgbClr val="FFCCFF"/>
          </a:solidFill>
        </p:spPr>
        <p:txBody>
          <a:bodyPr wrap="none" rtlCol="0">
            <a:spAutoFit/>
          </a:bodyPr>
          <a:lstStyle/>
          <a:p>
            <a:r>
              <a:rPr lang="en-US" altLang="ja-JP" dirty="0" err="1"/>
              <a:t>azo</a:t>
            </a:r>
            <a:r>
              <a:rPr lang="en-US" altLang="ja-JP" dirty="0"/>
              <a:t>-type pigment</a:t>
            </a:r>
            <a:endParaRPr lang="ja-JP" altLang="en-US" dirty="0"/>
          </a:p>
        </p:txBody>
      </p:sp>
      <p:sp>
        <p:nvSpPr>
          <p:cNvPr id="4" name="テキスト ボックス 3"/>
          <p:cNvSpPr txBox="1"/>
          <p:nvPr/>
        </p:nvSpPr>
        <p:spPr>
          <a:xfrm>
            <a:off x="3487662" y="1274599"/>
            <a:ext cx="4089966" cy="369332"/>
          </a:xfrm>
          <a:prstGeom prst="rect">
            <a:avLst/>
          </a:prstGeom>
          <a:noFill/>
        </p:spPr>
        <p:txBody>
          <a:bodyPr wrap="none" rtlCol="0">
            <a:spAutoFit/>
          </a:bodyPr>
          <a:lstStyle/>
          <a:p>
            <a:r>
              <a:rPr lang="en-US" altLang="ja-JP" dirty="0"/>
              <a:t>Company </a:t>
            </a:r>
            <a:r>
              <a:rPr lang="en-US" altLang="ja-JP" dirty="0" smtClean="0"/>
              <a:t>B </a:t>
            </a:r>
            <a:r>
              <a:rPr lang="ja-JP" altLang="en-US" dirty="0"/>
              <a:t>　</a:t>
            </a:r>
            <a:r>
              <a:rPr lang="en-US" altLang="ja-JP" dirty="0"/>
              <a:t> </a:t>
            </a:r>
            <a:r>
              <a:rPr lang="en-US" altLang="ja-JP" dirty="0" err="1"/>
              <a:t>benzidine</a:t>
            </a:r>
            <a:r>
              <a:rPr lang="en-US" altLang="ja-JP" dirty="0"/>
              <a:t> yellow (C.I. </a:t>
            </a:r>
            <a:r>
              <a:rPr lang="en-US" altLang="ja-JP" dirty="0" smtClean="0"/>
              <a:t>PY81)</a:t>
            </a:r>
            <a:endParaRPr lang="ja-JP" altLang="en-US" dirty="0"/>
          </a:p>
        </p:txBody>
      </p:sp>
      <p:sp>
        <p:nvSpPr>
          <p:cNvPr id="5" name="テキスト ボックス 4"/>
          <p:cNvSpPr txBox="1"/>
          <p:nvPr/>
        </p:nvSpPr>
        <p:spPr>
          <a:xfrm>
            <a:off x="2967562" y="1844824"/>
            <a:ext cx="2881815" cy="369332"/>
          </a:xfrm>
          <a:prstGeom prst="rect">
            <a:avLst/>
          </a:prstGeom>
          <a:noFill/>
        </p:spPr>
        <p:txBody>
          <a:bodyPr wrap="none" rtlCol="0">
            <a:spAutoFit/>
          </a:bodyPr>
          <a:lstStyle/>
          <a:p>
            <a:r>
              <a:rPr kumimoji="1" lang="en-US" altLang="ja-JP" dirty="0" smtClean="0"/>
              <a:t>Total PCBs</a:t>
            </a:r>
            <a:r>
              <a:rPr lang="ja-JP" altLang="en-US" dirty="0" smtClean="0"/>
              <a:t>    </a:t>
            </a:r>
            <a:r>
              <a:rPr lang="en-US" altLang="ja-JP" dirty="0" smtClean="0"/>
              <a:t>740mg/kg(ppm)</a:t>
            </a:r>
            <a:endParaRPr kumimoji="1" lang="en-US" altLang="ja-JP" dirty="0" smtClean="0"/>
          </a:p>
        </p:txBody>
      </p:sp>
      <p:grpSp>
        <p:nvGrpSpPr>
          <p:cNvPr id="6" name="グループ化 5"/>
          <p:cNvGrpSpPr/>
          <p:nvPr/>
        </p:nvGrpSpPr>
        <p:grpSpPr>
          <a:xfrm>
            <a:off x="1239283" y="2211087"/>
            <a:ext cx="1417056" cy="1006863"/>
            <a:chOff x="3566647" y="956257"/>
            <a:chExt cx="1417056" cy="1006863"/>
          </a:xfrm>
        </p:grpSpPr>
        <p:grpSp>
          <p:nvGrpSpPr>
            <p:cNvPr id="7" name="グループ化 6"/>
            <p:cNvGrpSpPr/>
            <p:nvPr/>
          </p:nvGrpSpPr>
          <p:grpSpPr>
            <a:xfrm>
              <a:off x="3727909" y="1271163"/>
              <a:ext cx="424478" cy="384180"/>
              <a:chOff x="4432013" y="5157192"/>
              <a:chExt cx="716051" cy="648072"/>
            </a:xfrm>
          </p:grpSpPr>
          <p:sp>
            <p:nvSpPr>
              <p:cNvPr id="16" name="六角形 15"/>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p:cNvGrpSpPr/>
            <p:nvPr/>
          </p:nvGrpSpPr>
          <p:grpSpPr>
            <a:xfrm>
              <a:off x="4378376" y="1271163"/>
              <a:ext cx="424478" cy="384180"/>
              <a:chOff x="4432013" y="5157192"/>
              <a:chExt cx="716051" cy="648072"/>
            </a:xfrm>
          </p:grpSpPr>
          <p:sp>
            <p:nvSpPr>
              <p:cNvPr id="14" name="六角形 13"/>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9" name="直線コネクタ 8"/>
            <p:cNvCxnSpPr>
              <a:stCxn id="16" idx="0"/>
              <a:endCxn id="14" idx="3"/>
            </p:cNvCxnSpPr>
            <p:nvPr/>
          </p:nvCxnSpPr>
          <p:spPr>
            <a:xfrm>
              <a:off x="4152387" y="1463252"/>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3783696" y="1182524"/>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566647" y="95625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2" name="テキスト ボックス 11"/>
            <p:cNvSpPr txBox="1"/>
            <p:nvPr/>
          </p:nvSpPr>
          <p:spPr>
            <a:xfrm>
              <a:off x="4661179" y="1655343"/>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3" name="直線コネクタ 12"/>
            <p:cNvCxnSpPr/>
            <p:nvPr/>
          </p:nvCxnSpPr>
          <p:spPr>
            <a:xfrm flipH="1" flipV="1">
              <a:off x="4708245" y="164507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テキスト ボックス 17"/>
          <p:cNvSpPr txBox="1"/>
          <p:nvPr/>
        </p:nvSpPr>
        <p:spPr>
          <a:xfrm>
            <a:off x="2938547" y="2530568"/>
            <a:ext cx="1759008" cy="369332"/>
          </a:xfrm>
          <a:prstGeom prst="rect">
            <a:avLst/>
          </a:prstGeom>
          <a:noFill/>
        </p:spPr>
        <p:txBody>
          <a:bodyPr wrap="none" rtlCol="0">
            <a:spAutoFit/>
          </a:bodyPr>
          <a:lstStyle/>
          <a:p>
            <a:r>
              <a:rPr lang="en-US" altLang="ja-JP" dirty="0" smtClean="0"/>
              <a:t>#11</a:t>
            </a:r>
            <a:r>
              <a:rPr lang="ja-JP" altLang="en-US" dirty="0" smtClean="0"/>
              <a:t>    </a:t>
            </a:r>
            <a:r>
              <a:rPr lang="en-US" altLang="ja-JP" dirty="0" smtClean="0"/>
              <a:t>0.53mg/kg</a:t>
            </a:r>
            <a:endParaRPr kumimoji="1" lang="en-US" altLang="ja-JP" dirty="0" smtClean="0"/>
          </a:p>
        </p:txBody>
      </p:sp>
      <p:sp>
        <p:nvSpPr>
          <p:cNvPr id="33" name="テキスト ボックス 32"/>
          <p:cNvSpPr txBox="1"/>
          <p:nvPr/>
        </p:nvSpPr>
        <p:spPr>
          <a:xfrm>
            <a:off x="2958296" y="3547074"/>
            <a:ext cx="1701300" cy="369332"/>
          </a:xfrm>
          <a:prstGeom prst="rect">
            <a:avLst/>
          </a:prstGeom>
          <a:noFill/>
        </p:spPr>
        <p:txBody>
          <a:bodyPr wrap="none" rtlCol="0">
            <a:spAutoFit/>
          </a:bodyPr>
          <a:lstStyle/>
          <a:p>
            <a:r>
              <a:rPr lang="en-US" altLang="ja-JP" dirty="0" smtClean="0"/>
              <a:t>#52</a:t>
            </a:r>
            <a:r>
              <a:rPr lang="ja-JP" altLang="en-US" dirty="0" smtClean="0"/>
              <a:t>    </a:t>
            </a:r>
            <a:r>
              <a:rPr lang="en-US" altLang="ja-JP" dirty="0" smtClean="0"/>
              <a:t>730mg/kg</a:t>
            </a:r>
            <a:endParaRPr kumimoji="1" lang="en-US" altLang="ja-JP" dirty="0" smtClean="0"/>
          </a:p>
        </p:txBody>
      </p:sp>
      <p:sp>
        <p:nvSpPr>
          <p:cNvPr id="50" name="テキスト ボックス 49"/>
          <p:cNvSpPr txBox="1"/>
          <p:nvPr/>
        </p:nvSpPr>
        <p:spPr>
          <a:xfrm>
            <a:off x="2959807" y="4623116"/>
            <a:ext cx="1786195" cy="369332"/>
          </a:xfrm>
          <a:prstGeom prst="rect">
            <a:avLst/>
          </a:prstGeom>
          <a:noFill/>
        </p:spPr>
        <p:txBody>
          <a:bodyPr wrap="none" rtlCol="0">
            <a:spAutoFit/>
          </a:bodyPr>
          <a:lstStyle/>
          <a:p>
            <a:r>
              <a:rPr lang="en-US" altLang="ja-JP" dirty="0" smtClean="0"/>
              <a:t>#101</a:t>
            </a:r>
            <a:r>
              <a:rPr lang="ja-JP" altLang="en-US" dirty="0" smtClean="0"/>
              <a:t>    </a:t>
            </a:r>
            <a:r>
              <a:rPr lang="en-US" altLang="ja-JP" dirty="0" err="1" smtClean="0"/>
              <a:t>Tr</a:t>
            </a:r>
            <a:r>
              <a:rPr lang="en-US" altLang="ja-JP" dirty="0" smtClean="0"/>
              <a:t> (major)</a:t>
            </a:r>
            <a:endParaRPr kumimoji="1" lang="en-US" altLang="ja-JP" dirty="0" smtClean="0"/>
          </a:p>
        </p:txBody>
      </p:sp>
      <p:sp>
        <p:nvSpPr>
          <p:cNvPr id="51" name="右中かっこ 50"/>
          <p:cNvSpPr/>
          <p:nvPr/>
        </p:nvSpPr>
        <p:spPr>
          <a:xfrm>
            <a:off x="4718815" y="2322859"/>
            <a:ext cx="576064" cy="404859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テキスト ボックス 52"/>
          <p:cNvSpPr txBox="1"/>
          <p:nvPr/>
        </p:nvSpPr>
        <p:spPr>
          <a:xfrm>
            <a:off x="5292080" y="2780928"/>
            <a:ext cx="3524490" cy="369332"/>
          </a:xfrm>
          <a:prstGeom prst="rect">
            <a:avLst/>
          </a:prstGeom>
          <a:noFill/>
        </p:spPr>
        <p:txBody>
          <a:bodyPr wrap="square" rtlCol="0">
            <a:spAutoFit/>
          </a:bodyPr>
          <a:lstStyle/>
          <a:p>
            <a:r>
              <a:rPr lang="en-US" altLang="ja-JP" dirty="0" smtClean="0">
                <a:latin typeface="Arial Black" pitchFamily="34" charset="0"/>
              </a:rPr>
              <a:t>#52</a:t>
            </a:r>
            <a:r>
              <a:rPr lang="ja-JP" altLang="en-US" dirty="0" smtClean="0">
                <a:latin typeface="Arial Black" pitchFamily="34" charset="0"/>
              </a:rPr>
              <a:t> </a:t>
            </a:r>
            <a:r>
              <a:rPr lang="en-US" altLang="ja-JP" dirty="0" smtClean="0">
                <a:latin typeface="Arial Black" pitchFamily="34" charset="0"/>
              </a:rPr>
              <a:t>: </a:t>
            </a:r>
            <a:r>
              <a:rPr lang="en-US" altLang="ja-JP" dirty="0" smtClean="0">
                <a:solidFill>
                  <a:srgbClr val="FF0000"/>
                </a:solidFill>
                <a:latin typeface="Arial Black" pitchFamily="34" charset="0"/>
              </a:rPr>
              <a:t>&gt;99% </a:t>
            </a:r>
            <a:r>
              <a:rPr lang="en-US" altLang="ja-JP" dirty="0">
                <a:latin typeface="Arial Black" pitchFamily="34" charset="0"/>
              </a:rPr>
              <a:t>of </a:t>
            </a:r>
            <a:r>
              <a:rPr lang="en-US" altLang="ja-JP" dirty="0" smtClean="0">
                <a:latin typeface="Arial Black" pitchFamily="34" charset="0"/>
              </a:rPr>
              <a:t>total </a:t>
            </a:r>
            <a:r>
              <a:rPr lang="en-US" altLang="ja-JP" dirty="0">
                <a:latin typeface="Arial Black" pitchFamily="34" charset="0"/>
              </a:rPr>
              <a:t>PCBs.</a:t>
            </a:r>
            <a:endParaRPr lang="ja-JP" altLang="en-US" dirty="0">
              <a:latin typeface="Arial Black" pitchFamily="34" charset="0"/>
            </a:endParaRPr>
          </a:p>
        </p:txBody>
      </p:sp>
      <p:cxnSp>
        <p:nvCxnSpPr>
          <p:cNvPr id="54" name="直線矢印コネクタ 53"/>
          <p:cNvCxnSpPr/>
          <p:nvPr/>
        </p:nvCxnSpPr>
        <p:spPr>
          <a:xfrm>
            <a:off x="7202275" y="3310194"/>
            <a:ext cx="0" cy="8002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5" name="グループ化 74"/>
          <p:cNvGrpSpPr/>
          <p:nvPr/>
        </p:nvGrpSpPr>
        <p:grpSpPr>
          <a:xfrm>
            <a:off x="1239283" y="3270263"/>
            <a:ext cx="1417056" cy="1011007"/>
            <a:chOff x="1845407" y="5450587"/>
            <a:chExt cx="1417056" cy="1011007"/>
          </a:xfrm>
        </p:grpSpPr>
        <p:grpSp>
          <p:nvGrpSpPr>
            <p:cNvPr id="77" name="グループ化 76"/>
            <p:cNvGrpSpPr/>
            <p:nvPr/>
          </p:nvGrpSpPr>
          <p:grpSpPr>
            <a:xfrm>
              <a:off x="2006669" y="5769637"/>
              <a:ext cx="424478" cy="384180"/>
              <a:chOff x="4432013" y="5157192"/>
              <a:chExt cx="716051" cy="648072"/>
            </a:xfrm>
          </p:grpSpPr>
          <p:sp>
            <p:nvSpPr>
              <p:cNvPr id="90" name="六角形 89"/>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8" name="グループ化 77"/>
            <p:cNvGrpSpPr/>
            <p:nvPr/>
          </p:nvGrpSpPr>
          <p:grpSpPr>
            <a:xfrm>
              <a:off x="2657136" y="5769637"/>
              <a:ext cx="424478" cy="384180"/>
              <a:chOff x="4432013" y="5157192"/>
              <a:chExt cx="716051" cy="648072"/>
            </a:xfrm>
          </p:grpSpPr>
          <p:sp>
            <p:nvSpPr>
              <p:cNvPr id="88" name="六角形 87"/>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9" name="直線コネクタ 78"/>
            <p:cNvCxnSpPr>
              <a:stCxn id="90" idx="0"/>
              <a:endCxn id="88" idx="3"/>
            </p:cNvCxnSpPr>
            <p:nvPr/>
          </p:nvCxnSpPr>
          <p:spPr>
            <a:xfrm>
              <a:off x="2431147" y="5961726"/>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062456" y="5680998"/>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1845407" y="5454731"/>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82" name="テキスト ボックス 81"/>
            <p:cNvSpPr txBox="1"/>
            <p:nvPr/>
          </p:nvSpPr>
          <p:spPr>
            <a:xfrm>
              <a:off x="2939939" y="615381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83" name="直線コネクタ 82"/>
            <p:cNvCxnSpPr/>
            <p:nvPr/>
          </p:nvCxnSpPr>
          <p:spPr>
            <a:xfrm flipH="1" flipV="1">
              <a:off x="2987005" y="6143544"/>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H="1" flipV="1">
              <a:off x="2678186" y="5651032"/>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H="1" flipV="1">
              <a:off x="2346365" y="616900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テキスト ボックス 85"/>
            <p:cNvSpPr txBox="1"/>
            <p:nvPr/>
          </p:nvSpPr>
          <p:spPr>
            <a:xfrm>
              <a:off x="2334338" y="6134315"/>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87" name="テキスト ボックス 86"/>
            <p:cNvSpPr txBox="1"/>
            <p:nvPr/>
          </p:nvSpPr>
          <p:spPr>
            <a:xfrm>
              <a:off x="2468694" y="545058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grpSp>
        <p:nvGrpSpPr>
          <p:cNvPr id="112" name="グループ化 111"/>
          <p:cNvGrpSpPr/>
          <p:nvPr/>
        </p:nvGrpSpPr>
        <p:grpSpPr>
          <a:xfrm>
            <a:off x="6151732" y="4202247"/>
            <a:ext cx="2130279" cy="1006863"/>
            <a:chOff x="2644320" y="4770038"/>
            <a:chExt cx="2130279" cy="1006863"/>
          </a:xfrm>
        </p:grpSpPr>
        <p:grpSp>
          <p:nvGrpSpPr>
            <p:cNvPr id="113" name="グループ化 112"/>
            <p:cNvGrpSpPr/>
            <p:nvPr/>
          </p:nvGrpSpPr>
          <p:grpSpPr>
            <a:xfrm>
              <a:off x="3166361" y="5084944"/>
              <a:ext cx="424478" cy="384180"/>
              <a:chOff x="4432013" y="5157192"/>
              <a:chExt cx="716051" cy="648072"/>
            </a:xfrm>
          </p:grpSpPr>
          <p:sp>
            <p:nvSpPr>
              <p:cNvPr id="130" name="六角形 129"/>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円/楕円 130"/>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4" name="グループ化 113"/>
            <p:cNvGrpSpPr/>
            <p:nvPr/>
          </p:nvGrpSpPr>
          <p:grpSpPr>
            <a:xfrm>
              <a:off x="3816828" y="5084944"/>
              <a:ext cx="424478" cy="384180"/>
              <a:chOff x="4432013" y="5157192"/>
              <a:chExt cx="716051" cy="648072"/>
            </a:xfrm>
          </p:grpSpPr>
          <p:sp>
            <p:nvSpPr>
              <p:cNvPr id="128" name="六角形 127"/>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円/楕円 128"/>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15" name="直線コネクタ 114"/>
            <p:cNvCxnSpPr>
              <a:stCxn id="130" idx="0"/>
              <a:endCxn id="128" idx="3"/>
            </p:cNvCxnSpPr>
            <p:nvPr/>
          </p:nvCxnSpPr>
          <p:spPr>
            <a:xfrm>
              <a:off x="3590839" y="5277033"/>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3222148" y="4996305"/>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テキスト ボックス 116"/>
            <p:cNvSpPr txBox="1"/>
            <p:nvPr/>
          </p:nvSpPr>
          <p:spPr>
            <a:xfrm>
              <a:off x="3005099" y="4770038"/>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18" name="テキスト ボックス 117"/>
            <p:cNvSpPr txBox="1"/>
            <p:nvPr/>
          </p:nvSpPr>
          <p:spPr>
            <a:xfrm>
              <a:off x="4099631" y="5469124"/>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19" name="直線コネクタ 118"/>
            <p:cNvCxnSpPr/>
            <p:nvPr/>
          </p:nvCxnSpPr>
          <p:spPr>
            <a:xfrm flipH="1" flipV="1">
              <a:off x="4146697" y="5458851"/>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flipH="1" flipV="1">
              <a:off x="4247737" y="5277033"/>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flipH="1" flipV="1">
              <a:off x="3035825" y="5277648"/>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テキスト ボックス 121"/>
            <p:cNvSpPr txBox="1"/>
            <p:nvPr/>
          </p:nvSpPr>
          <p:spPr>
            <a:xfrm>
              <a:off x="4301393" y="5123760"/>
              <a:ext cx="473206" cy="307777"/>
            </a:xfrm>
            <a:prstGeom prst="rect">
              <a:avLst/>
            </a:prstGeom>
            <a:noFill/>
          </p:spPr>
          <p:txBody>
            <a:bodyPr wrap="none" rtlCol="0">
              <a:spAutoFit/>
            </a:bodyPr>
            <a:lstStyle/>
            <a:p>
              <a:r>
                <a:rPr kumimoji="1" lang="en-US" altLang="ja-JP" sz="1400" dirty="0" smtClean="0"/>
                <a:t>NH</a:t>
              </a:r>
              <a:r>
                <a:rPr kumimoji="1" lang="en-US" altLang="ja-JP" sz="1400" baseline="-25000" dirty="0" smtClean="0"/>
                <a:t>2</a:t>
              </a:r>
              <a:endParaRPr kumimoji="1" lang="ja-JP" altLang="en-US" sz="1400" baseline="-25000" dirty="0"/>
            </a:p>
          </p:txBody>
        </p:sp>
        <p:sp>
          <p:nvSpPr>
            <p:cNvPr id="123" name="テキスト ボックス 122"/>
            <p:cNvSpPr txBox="1"/>
            <p:nvPr/>
          </p:nvSpPr>
          <p:spPr>
            <a:xfrm>
              <a:off x="2644320" y="5123760"/>
              <a:ext cx="473206" cy="307777"/>
            </a:xfrm>
            <a:prstGeom prst="rect">
              <a:avLst/>
            </a:prstGeom>
            <a:noFill/>
          </p:spPr>
          <p:txBody>
            <a:bodyPr wrap="none" rtlCol="0">
              <a:spAutoFit/>
            </a:bodyPr>
            <a:lstStyle/>
            <a:p>
              <a:r>
                <a:rPr kumimoji="1" lang="en-US" altLang="ja-JP" sz="1400" dirty="0" smtClean="0"/>
                <a:t>H</a:t>
              </a:r>
              <a:r>
                <a:rPr kumimoji="1" lang="en-US" altLang="ja-JP" sz="1400" baseline="-25000" dirty="0" smtClean="0"/>
                <a:t>2</a:t>
              </a:r>
              <a:r>
                <a:rPr lang="en-US" altLang="ja-JP" sz="1400" dirty="0" smtClean="0"/>
                <a:t>N</a:t>
              </a:r>
              <a:endParaRPr kumimoji="1" lang="ja-JP" altLang="en-US" sz="1400" baseline="-25000" dirty="0"/>
            </a:p>
          </p:txBody>
        </p:sp>
        <p:cxnSp>
          <p:nvCxnSpPr>
            <p:cNvPr id="124" name="直線コネクタ 123"/>
            <p:cNvCxnSpPr/>
            <p:nvPr/>
          </p:nvCxnSpPr>
          <p:spPr>
            <a:xfrm flipH="1" flipV="1">
              <a:off x="3515686" y="5458851"/>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flipH="1" flipV="1">
              <a:off x="3844289" y="4960281"/>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テキスト ボックス 125"/>
            <p:cNvSpPr txBox="1"/>
            <p:nvPr/>
          </p:nvSpPr>
          <p:spPr>
            <a:xfrm>
              <a:off x="3494304" y="5469124"/>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27" name="テキスト ボックス 126"/>
            <p:cNvSpPr txBox="1"/>
            <p:nvPr/>
          </p:nvSpPr>
          <p:spPr>
            <a:xfrm>
              <a:off x="3585138" y="477716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sp>
        <p:nvSpPr>
          <p:cNvPr id="132" name="テキスト ボックス 131"/>
          <p:cNvSpPr txBox="1"/>
          <p:nvPr/>
        </p:nvSpPr>
        <p:spPr>
          <a:xfrm>
            <a:off x="5796136" y="5353471"/>
            <a:ext cx="3045706" cy="307777"/>
          </a:xfrm>
          <a:prstGeom prst="rect">
            <a:avLst/>
          </a:prstGeom>
          <a:noFill/>
        </p:spPr>
        <p:txBody>
          <a:bodyPr wrap="none" rtlCol="0">
            <a:spAutoFit/>
          </a:bodyPr>
          <a:lstStyle/>
          <a:p>
            <a:r>
              <a:rPr kumimoji="1" lang="en-US" altLang="ja-JP" sz="1400" dirty="0" smtClean="0">
                <a:latin typeface="Arial Black" pitchFamily="34" charset="0"/>
              </a:rPr>
              <a:t>2,2’,5,5’-tetrachlorobenzidine</a:t>
            </a:r>
            <a:endParaRPr kumimoji="1" lang="ja-JP" altLang="en-US" sz="1400" dirty="0">
              <a:latin typeface="Arial Black" pitchFamily="34" charset="0"/>
            </a:endParaRPr>
          </a:p>
        </p:txBody>
      </p:sp>
      <p:grpSp>
        <p:nvGrpSpPr>
          <p:cNvPr id="92" name="グループ化 91"/>
          <p:cNvGrpSpPr/>
          <p:nvPr/>
        </p:nvGrpSpPr>
        <p:grpSpPr>
          <a:xfrm>
            <a:off x="1105114" y="4367914"/>
            <a:ext cx="1674567" cy="1026853"/>
            <a:chOff x="4534664" y="4932177"/>
            <a:chExt cx="1674567" cy="1026853"/>
          </a:xfrm>
        </p:grpSpPr>
        <p:grpSp>
          <p:nvGrpSpPr>
            <p:cNvPr id="94" name="グループ化 93"/>
            <p:cNvGrpSpPr/>
            <p:nvPr/>
          </p:nvGrpSpPr>
          <p:grpSpPr>
            <a:xfrm>
              <a:off x="4953437" y="5251227"/>
              <a:ext cx="424478" cy="384180"/>
              <a:chOff x="4432013" y="5157192"/>
              <a:chExt cx="716051" cy="648072"/>
            </a:xfrm>
          </p:grpSpPr>
          <p:sp>
            <p:nvSpPr>
              <p:cNvPr id="147" name="六角形 146"/>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楕円 147"/>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3" name="グループ化 132"/>
            <p:cNvGrpSpPr/>
            <p:nvPr/>
          </p:nvGrpSpPr>
          <p:grpSpPr>
            <a:xfrm>
              <a:off x="5603904" y="5251227"/>
              <a:ext cx="424478" cy="384180"/>
              <a:chOff x="4432013" y="5157192"/>
              <a:chExt cx="716051" cy="648072"/>
            </a:xfrm>
          </p:grpSpPr>
          <p:sp>
            <p:nvSpPr>
              <p:cNvPr id="145" name="六角形 144"/>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34" name="直線コネクタ 133"/>
            <p:cNvCxnSpPr>
              <a:stCxn id="147" idx="0"/>
              <a:endCxn id="145" idx="3"/>
            </p:cNvCxnSpPr>
            <p:nvPr/>
          </p:nvCxnSpPr>
          <p:spPr>
            <a:xfrm>
              <a:off x="5377915" y="5443316"/>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5009224" y="5162588"/>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テキスト ボックス 135"/>
            <p:cNvSpPr txBox="1"/>
            <p:nvPr/>
          </p:nvSpPr>
          <p:spPr>
            <a:xfrm>
              <a:off x="4792175" y="4936321"/>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37" name="テキスト ボックス 136"/>
            <p:cNvSpPr txBox="1"/>
            <p:nvPr/>
          </p:nvSpPr>
          <p:spPr>
            <a:xfrm>
              <a:off x="5886707" y="563540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38" name="直線コネクタ 137"/>
            <p:cNvCxnSpPr/>
            <p:nvPr/>
          </p:nvCxnSpPr>
          <p:spPr>
            <a:xfrm flipH="1" flipV="1">
              <a:off x="5933773" y="5625134"/>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flipH="1" flipV="1">
              <a:off x="5624954" y="5132622"/>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flipH="1" flipV="1">
              <a:off x="5293133" y="565059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テキスト ボックス 140"/>
            <p:cNvSpPr txBox="1"/>
            <p:nvPr/>
          </p:nvSpPr>
          <p:spPr>
            <a:xfrm>
              <a:off x="5286002" y="5651253"/>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42" name="テキスト ボックス 141"/>
            <p:cNvSpPr txBox="1"/>
            <p:nvPr/>
          </p:nvSpPr>
          <p:spPr>
            <a:xfrm>
              <a:off x="5415462" y="493217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43" name="直線コネクタ 142"/>
            <p:cNvCxnSpPr/>
            <p:nvPr/>
          </p:nvCxnSpPr>
          <p:spPr>
            <a:xfrm flipH="1">
              <a:off x="4784432" y="5443317"/>
              <a:ext cx="1544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テキスト ボックス 143"/>
            <p:cNvSpPr txBox="1"/>
            <p:nvPr/>
          </p:nvSpPr>
          <p:spPr>
            <a:xfrm>
              <a:off x="4534664" y="5289428"/>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grpSp>
        <p:nvGrpSpPr>
          <p:cNvPr id="149" name="グループ化 148"/>
          <p:cNvGrpSpPr/>
          <p:nvPr/>
        </p:nvGrpSpPr>
        <p:grpSpPr>
          <a:xfrm>
            <a:off x="998112" y="5437993"/>
            <a:ext cx="1916362" cy="1026853"/>
            <a:chOff x="6465423" y="4900946"/>
            <a:chExt cx="1916362" cy="1026853"/>
          </a:xfrm>
        </p:grpSpPr>
        <p:grpSp>
          <p:nvGrpSpPr>
            <p:cNvPr id="150" name="グループ化 149"/>
            <p:cNvGrpSpPr/>
            <p:nvPr/>
          </p:nvGrpSpPr>
          <p:grpSpPr>
            <a:xfrm>
              <a:off x="6884196" y="5219996"/>
              <a:ext cx="424478" cy="384180"/>
              <a:chOff x="4432013" y="5157192"/>
              <a:chExt cx="716051" cy="648072"/>
            </a:xfrm>
          </p:grpSpPr>
          <p:sp>
            <p:nvSpPr>
              <p:cNvPr id="167" name="六角形 166"/>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円/楕円 167"/>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1" name="グループ化 150"/>
            <p:cNvGrpSpPr/>
            <p:nvPr/>
          </p:nvGrpSpPr>
          <p:grpSpPr>
            <a:xfrm>
              <a:off x="7534663" y="5219996"/>
              <a:ext cx="424478" cy="384180"/>
              <a:chOff x="4432013" y="5157192"/>
              <a:chExt cx="716051" cy="648072"/>
            </a:xfrm>
          </p:grpSpPr>
          <p:sp>
            <p:nvSpPr>
              <p:cNvPr id="165" name="六角形 164"/>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円/楕円 165"/>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52" name="直線コネクタ 151"/>
            <p:cNvCxnSpPr>
              <a:stCxn id="167" idx="0"/>
              <a:endCxn id="165" idx="3"/>
            </p:cNvCxnSpPr>
            <p:nvPr/>
          </p:nvCxnSpPr>
          <p:spPr>
            <a:xfrm>
              <a:off x="7308674" y="5412085"/>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p:cNvCxnSpPr/>
            <p:nvPr/>
          </p:nvCxnSpPr>
          <p:spPr>
            <a:xfrm>
              <a:off x="6939983" y="5131357"/>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テキスト ボックス 153"/>
            <p:cNvSpPr txBox="1"/>
            <p:nvPr/>
          </p:nvSpPr>
          <p:spPr>
            <a:xfrm>
              <a:off x="6722934" y="4905090"/>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55" name="テキスト ボックス 154"/>
            <p:cNvSpPr txBox="1"/>
            <p:nvPr/>
          </p:nvSpPr>
          <p:spPr>
            <a:xfrm>
              <a:off x="7817466" y="560417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56" name="直線コネクタ 155"/>
            <p:cNvCxnSpPr/>
            <p:nvPr/>
          </p:nvCxnSpPr>
          <p:spPr>
            <a:xfrm flipH="1" flipV="1">
              <a:off x="7864532" y="5593903"/>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flipH="1" flipV="1">
              <a:off x="7555713" y="5101391"/>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p:nvPr/>
          </p:nvCxnSpPr>
          <p:spPr>
            <a:xfrm flipH="1" flipV="1">
              <a:off x="7223892" y="5619359"/>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テキスト ボックス 158"/>
            <p:cNvSpPr txBox="1"/>
            <p:nvPr/>
          </p:nvSpPr>
          <p:spPr>
            <a:xfrm>
              <a:off x="7216761" y="5620022"/>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60" name="テキスト ボックス 159"/>
            <p:cNvSpPr txBox="1"/>
            <p:nvPr/>
          </p:nvSpPr>
          <p:spPr>
            <a:xfrm>
              <a:off x="7346221" y="490094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61" name="直線コネクタ 160"/>
            <p:cNvCxnSpPr/>
            <p:nvPr/>
          </p:nvCxnSpPr>
          <p:spPr>
            <a:xfrm flipH="1">
              <a:off x="6715191" y="5412086"/>
              <a:ext cx="1544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テキスト ボックス 161"/>
            <p:cNvSpPr txBox="1"/>
            <p:nvPr/>
          </p:nvSpPr>
          <p:spPr>
            <a:xfrm>
              <a:off x="6465423" y="525819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63" name="直線コネクタ 162"/>
            <p:cNvCxnSpPr/>
            <p:nvPr/>
          </p:nvCxnSpPr>
          <p:spPr>
            <a:xfrm flipH="1">
              <a:off x="7956889" y="5415858"/>
              <a:ext cx="1544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テキスト ボックス 163"/>
            <p:cNvSpPr txBox="1"/>
            <p:nvPr/>
          </p:nvSpPr>
          <p:spPr>
            <a:xfrm>
              <a:off x="8059261" y="525288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sp>
        <p:nvSpPr>
          <p:cNvPr id="169" name="テキスト ボックス 168"/>
          <p:cNvSpPr txBox="1"/>
          <p:nvPr/>
        </p:nvSpPr>
        <p:spPr>
          <a:xfrm>
            <a:off x="2967562" y="5752371"/>
            <a:ext cx="1786195" cy="369332"/>
          </a:xfrm>
          <a:prstGeom prst="rect">
            <a:avLst/>
          </a:prstGeom>
          <a:noFill/>
        </p:spPr>
        <p:txBody>
          <a:bodyPr wrap="none" rtlCol="0">
            <a:spAutoFit/>
          </a:bodyPr>
          <a:lstStyle/>
          <a:p>
            <a:r>
              <a:rPr lang="en-US" altLang="ja-JP" dirty="0" smtClean="0"/>
              <a:t>#153</a:t>
            </a:r>
            <a:r>
              <a:rPr lang="ja-JP" altLang="en-US" dirty="0" smtClean="0"/>
              <a:t>    </a:t>
            </a:r>
            <a:r>
              <a:rPr lang="en-US" altLang="ja-JP" dirty="0" err="1" smtClean="0"/>
              <a:t>Tr</a:t>
            </a:r>
            <a:r>
              <a:rPr lang="en-US" altLang="ja-JP" dirty="0" smtClean="0"/>
              <a:t> (major)</a:t>
            </a:r>
            <a:endParaRPr kumimoji="1" lang="en-US" altLang="ja-JP" dirty="0" smtClean="0"/>
          </a:p>
        </p:txBody>
      </p:sp>
      <p:sp>
        <p:nvSpPr>
          <p:cNvPr id="100" name="円/楕円 99"/>
          <p:cNvSpPr/>
          <p:nvPr/>
        </p:nvSpPr>
        <p:spPr>
          <a:xfrm>
            <a:off x="395536" y="3212976"/>
            <a:ext cx="4608512" cy="110483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456157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99592" y="764704"/>
            <a:ext cx="1847814" cy="369332"/>
          </a:xfrm>
          <a:prstGeom prst="rect">
            <a:avLst/>
          </a:prstGeom>
          <a:solidFill>
            <a:srgbClr val="FFCCFF"/>
          </a:solidFill>
        </p:spPr>
        <p:txBody>
          <a:bodyPr wrap="none" rtlCol="0">
            <a:spAutoFit/>
          </a:bodyPr>
          <a:lstStyle/>
          <a:p>
            <a:r>
              <a:rPr kumimoji="1" lang="en-US" altLang="ja-JP" dirty="0" err="1" smtClean="0"/>
              <a:t>azo</a:t>
            </a:r>
            <a:r>
              <a:rPr lang="en-US" altLang="ja-JP" dirty="0" smtClean="0"/>
              <a:t>-type pigment</a:t>
            </a:r>
            <a:endParaRPr kumimoji="1" lang="ja-JP" altLang="en-US" dirty="0"/>
          </a:p>
        </p:txBody>
      </p:sp>
      <p:sp>
        <p:nvSpPr>
          <p:cNvPr id="69" name="テキスト ボックス 68"/>
          <p:cNvSpPr txBox="1"/>
          <p:nvPr/>
        </p:nvSpPr>
        <p:spPr>
          <a:xfrm>
            <a:off x="1569747" y="3372730"/>
            <a:ext cx="1452577" cy="369332"/>
          </a:xfrm>
          <a:prstGeom prst="rect">
            <a:avLst/>
          </a:prstGeom>
          <a:noFill/>
        </p:spPr>
        <p:txBody>
          <a:bodyPr wrap="square" rtlCol="0">
            <a:spAutoFit/>
          </a:bodyPr>
          <a:lstStyle/>
          <a:p>
            <a:r>
              <a:rPr lang="en-US" altLang="ja-JP" dirty="0"/>
              <a:t>raw material</a:t>
            </a:r>
            <a:endParaRPr kumimoji="1" lang="ja-JP" altLang="en-US" dirty="0"/>
          </a:p>
        </p:txBody>
      </p:sp>
      <p:cxnSp>
        <p:nvCxnSpPr>
          <p:cNvPr id="70" name="直線矢印コネクタ 69"/>
          <p:cNvCxnSpPr/>
          <p:nvPr/>
        </p:nvCxnSpPr>
        <p:spPr>
          <a:xfrm flipV="1">
            <a:off x="3715965" y="4293096"/>
            <a:ext cx="1792139" cy="5215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9" name="グループ化 118"/>
          <p:cNvGrpSpPr/>
          <p:nvPr/>
        </p:nvGrpSpPr>
        <p:grpSpPr>
          <a:xfrm>
            <a:off x="1191621" y="3887284"/>
            <a:ext cx="2130279" cy="1006863"/>
            <a:chOff x="2644320" y="4770038"/>
            <a:chExt cx="2130279" cy="1006863"/>
          </a:xfrm>
        </p:grpSpPr>
        <p:grpSp>
          <p:nvGrpSpPr>
            <p:cNvPr id="120" name="グループ化 119"/>
            <p:cNvGrpSpPr/>
            <p:nvPr/>
          </p:nvGrpSpPr>
          <p:grpSpPr>
            <a:xfrm>
              <a:off x="3166361" y="5084944"/>
              <a:ext cx="424478" cy="384180"/>
              <a:chOff x="4432013" y="5157192"/>
              <a:chExt cx="716051" cy="648072"/>
            </a:xfrm>
          </p:grpSpPr>
          <p:sp>
            <p:nvSpPr>
              <p:cNvPr id="137" name="六角形 136"/>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円/楕円 137"/>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1" name="グループ化 120"/>
            <p:cNvGrpSpPr/>
            <p:nvPr/>
          </p:nvGrpSpPr>
          <p:grpSpPr>
            <a:xfrm>
              <a:off x="3816828" y="5084944"/>
              <a:ext cx="424478" cy="384180"/>
              <a:chOff x="4432013" y="5157192"/>
              <a:chExt cx="716051" cy="648072"/>
            </a:xfrm>
          </p:grpSpPr>
          <p:sp>
            <p:nvSpPr>
              <p:cNvPr id="135" name="六角形 134"/>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円/楕円 135"/>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22" name="直線コネクタ 121"/>
            <p:cNvCxnSpPr>
              <a:stCxn id="137" idx="0"/>
              <a:endCxn id="135" idx="3"/>
            </p:cNvCxnSpPr>
            <p:nvPr/>
          </p:nvCxnSpPr>
          <p:spPr>
            <a:xfrm>
              <a:off x="3590839" y="5277033"/>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3222148" y="4996305"/>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テキスト ボックス 123"/>
            <p:cNvSpPr txBox="1"/>
            <p:nvPr/>
          </p:nvSpPr>
          <p:spPr>
            <a:xfrm>
              <a:off x="3005099" y="4770038"/>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25" name="テキスト ボックス 124"/>
            <p:cNvSpPr txBox="1"/>
            <p:nvPr/>
          </p:nvSpPr>
          <p:spPr>
            <a:xfrm>
              <a:off x="4099631" y="5469124"/>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26" name="直線コネクタ 125"/>
            <p:cNvCxnSpPr/>
            <p:nvPr/>
          </p:nvCxnSpPr>
          <p:spPr>
            <a:xfrm flipH="1" flipV="1">
              <a:off x="4146697" y="5458851"/>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flipH="1" flipV="1">
              <a:off x="4247737" y="5277033"/>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flipH="1" flipV="1">
              <a:off x="3035825" y="5277648"/>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テキスト ボックス 128"/>
            <p:cNvSpPr txBox="1"/>
            <p:nvPr/>
          </p:nvSpPr>
          <p:spPr>
            <a:xfrm>
              <a:off x="4301393" y="5123760"/>
              <a:ext cx="473206" cy="307777"/>
            </a:xfrm>
            <a:prstGeom prst="rect">
              <a:avLst/>
            </a:prstGeom>
            <a:noFill/>
          </p:spPr>
          <p:txBody>
            <a:bodyPr wrap="none" rtlCol="0">
              <a:spAutoFit/>
            </a:bodyPr>
            <a:lstStyle/>
            <a:p>
              <a:r>
                <a:rPr kumimoji="1" lang="en-US" altLang="ja-JP" sz="1400" dirty="0" smtClean="0"/>
                <a:t>NH</a:t>
              </a:r>
              <a:r>
                <a:rPr kumimoji="1" lang="en-US" altLang="ja-JP" sz="1400" baseline="-25000" dirty="0" smtClean="0"/>
                <a:t>2</a:t>
              </a:r>
              <a:endParaRPr kumimoji="1" lang="ja-JP" altLang="en-US" sz="1400" baseline="-25000" dirty="0"/>
            </a:p>
          </p:txBody>
        </p:sp>
        <p:sp>
          <p:nvSpPr>
            <p:cNvPr id="130" name="テキスト ボックス 129"/>
            <p:cNvSpPr txBox="1"/>
            <p:nvPr/>
          </p:nvSpPr>
          <p:spPr>
            <a:xfrm>
              <a:off x="2644320" y="5123760"/>
              <a:ext cx="473206" cy="307777"/>
            </a:xfrm>
            <a:prstGeom prst="rect">
              <a:avLst/>
            </a:prstGeom>
            <a:noFill/>
          </p:spPr>
          <p:txBody>
            <a:bodyPr wrap="none" rtlCol="0">
              <a:spAutoFit/>
            </a:bodyPr>
            <a:lstStyle/>
            <a:p>
              <a:r>
                <a:rPr kumimoji="1" lang="en-US" altLang="ja-JP" sz="1400" dirty="0" smtClean="0"/>
                <a:t>H</a:t>
              </a:r>
              <a:r>
                <a:rPr kumimoji="1" lang="en-US" altLang="ja-JP" sz="1400" baseline="-25000" dirty="0" smtClean="0"/>
                <a:t>2</a:t>
              </a:r>
              <a:r>
                <a:rPr lang="en-US" altLang="ja-JP" sz="1400" dirty="0" smtClean="0"/>
                <a:t>N</a:t>
              </a:r>
              <a:endParaRPr kumimoji="1" lang="ja-JP" altLang="en-US" sz="1400" baseline="-25000" dirty="0"/>
            </a:p>
          </p:txBody>
        </p:sp>
        <p:cxnSp>
          <p:nvCxnSpPr>
            <p:cNvPr id="131" name="直線コネクタ 130"/>
            <p:cNvCxnSpPr/>
            <p:nvPr/>
          </p:nvCxnSpPr>
          <p:spPr>
            <a:xfrm flipH="1" flipV="1">
              <a:off x="3515686" y="5458851"/>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flipH="1" flipV="1">
              <a:off x="3844289" y="4960281"/>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テキスト ボックス 132"/>
            <p:cNvSpPr txBox="1"/>
            <p:nvPr/>
          </p:nvSpPr>
          <p:spPr>
            <a:xfrm>
              <a:off x="3494304" y="5469124"/>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34" name="テキスト ボックス 133"/>
            <p:cNvSpPr txBox="1"/>
            <p:nvPr/>
          </p:nvSpPr>
          <p:spPr>
            <a:xfrm>
              <a:off x="3585138" y="477716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sp>
        <p:nvSpPr>
          <p:cNvPr id="139" name="テキスト ボックス 138"/>
          <p:cNvSpPr txBox="1"/>
          <p:nvPr/>
        </p:nvSpPr>
        <p:spPr>
          <a:xfrm>
            <a:off x="1111732" y="4819397"/>
            <a:ext cx="2337948" cy="307777"/>
          </a:xfrm>
          <a:prstGeom prst="rect">
            <a:avLst/>
          </a:prstGeom>
          <a:noFill/>
        </p:spPr>
        <p:txBody>
          <a:bodyPr wrap="none" rtlCol="0">
            <a:spAutoFit/>
          </a:bodyPr>
          <a:lstStyle/>
          <a:p>
            <a:r>
              <a:rPr kumimoji="1" lang="en-US" altLang="ja-JP" sz="1400" dirty="0" smtClean="0"/>
              <a:t>2,2’,5,5</a:t>
            </a:r>
            <a:r>
              <a:rPr lang="en-US" altLang="ja-JP" sz="1400" dirty="0" smtClean="0"/>
              <a:t>’-tetrachlorobenzidine</a:t>
            </a:r>
            <a:endParaRPr lang="ja-JP" altLang="en-US" sz="1400" dirty="0"/>
          </a:p>
        </p:txBody>
      </p:sp>
      <p:grpSp>
        <p:nvGrpSpPr>
          <p:cNvPr id="141" name="グループ化 140"/>
          <p:cNvGrpSpPr/>
          <p:nvPr/>
        </p:nvGrpSpPr>
        <p:grpSpPr>
          <a:xfrm>
            <a:off x="5718278" y="3572023"/>
            <a:ext cx="1417056" cy="1011007"/>
            <a:chOff x="1845407" y="5450587"/>
            <a:chExt cx="1417056" cy="1011007"/>
          </a:xfrm>
        </p:grpSpPr>
        <p:grpSp>
          <p:nvGrpSpPr>
            <p:cNvPr id="143" name="グループ化 142"/>
            <p:cNvGrpSpPr/>
            <p:nvPr/>
          </p:nvGrpSpPr>
          <p:grpSpPr>
            <a:xfrm>
              <a:off x="2006669" y="5769637"/>
              <a:ext cx="424478" cy="384180"/>
              <a:chOff x="4432013" y="5157192"/>
              <a:chExt cx="716051" cy="648072"/>
            </a:xfrm>
          </p:grpSpPr>
          <p:sp>
            <p:nvSpPr>
              <p:cNvPr id="156" name="六角形 155"/>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156"/>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4" name="グループ化 143"/>
            <p:cNvGrpSpPr/>
            <p:nvPr/>
          </p:nvGrpSpPr>
          <p:grpSpPr>
            <a:xfrm>
              <a:off x="2657136" y="5769637"/>
              <a:ext cx="424478" cy="384180"/>
              <a:chOff x="4432013" y="5157192"/>
              <a:chExt cx="716051" cy="648072"/>
            </a:xfrm>
          </p:grpSpPr>
          <p:sp>
            <p:nvSpPr>
              <p:cNvPr id="154" name="六角形 153"/>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154"/>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45" name="直線コネクタ 144"/>
            <p:cNvCxnSpPr>
              <a:stCxn id="156" idx="0"/>
              <a:endCxn id="154" idx="3"/>
            </p:cNvCxnSpPr>
            <p:nvPr/>
          </p:nvCxnSpPr>
          <p:spPr>
            <a:xfrm>
              <a:off x="2431147" y="5961726"/>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2062456" y="5680998"/>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テキスト ボックス 146"/>
            <p:cNvSpPr txBox="1"/>
            <p:nvPr/>
          </p:nvSpPr>
          <p:spPr>
            <a:xfrm>
              <a:off x="1845407" y="5454731"/>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48" name="テキスト ボックス 147"/>
            <p:cNvSpPr txBox="1"/>
            <p:nvPr/>
          </p:nvSpPr>
          <p:spPr>
            <a:xfrm>
              <a:off x="2939939" y="615381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49" name="直線コネクタ 148"/>
            <p:cNvCxnSpPr/>
            <p:nvPr/>
          </p:nvCxnSpPr>
          <p:spPr>
            <a:xfrm flipH="1" flipV="1">
              <a:off x="2987005" y="6143544"/>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flipH="1" flipV="1">
              <a:off x="2678186" y="5651032"/>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flipH="1" flipV="1">
              <a:off x="2346365" y="616900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テキスト ボックス 151"/>
            <p:cNvSpPr txBox="1"/>
            <p:nvPr/>
          </p:nvSpPr>
          <p:spPr>
            <a:xfrm>
              <a:off x="2334338" y="6134315"/>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53" name="テキスト ボックス 152"/>
            <p:cNvSpPr txBox="1"/>
            <p:nvPr/>
          </p:nvSpPr>
          <p:spPr>
            <a:xfrm>
              <a:off x="2468694" y="545058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sp>
        <p:nvSpPr>
          <p:cNvPr id="142" name="テキスト ボックス 141"/>
          <p:cNvSpPr txBox="1"/>
          <p:nvPr/>
        </p:nvSpPr>
        <p:spPr>
          <a:xfrm>
            <a:off x="6197442" y="4531346"/>
            <a:ext cx="457176" cy="307777"/>
          </a:xfrm>
          <a:prstGeom prst="rect">
            <a:avLst/>
          </a:prstGeom>
          <a:noFill/>
        </p:spPr>
        <p:txBody>
          <a:bodyPr wrap="none" rtlCol="0">
            <a:spAutoFit/>
          </a:bodyPr>
          <a:lstStyle/>
          <a:p>
            <a:r>
              <a:rPr kumimoji="1" lang="en-US" altLang="ja-JP" sz="1400" dirty="0" smtClean="0"/>
              <a:t>#52</a:t>
            </a:r>
            <a:endParaRPr kumimoji="1" lang="ja-JP" altLang="en-US" sz="1400" dirty="0"/>
          </a:p>
        </p:txBody>
      </p:sp>
      <p:grpSp>
        <p:nvGrpSpPr>
          <p:cNvPr id="162" name="グループ化 161"/>
          <p:cNvGrpSpPr/>
          <p:nvPr/>
        </p:nvGrpSpPr>
        <p:grpSpPr>
          <a:xfrm>
            <a:off x="1376171" y="1054188"/>
            <a:ext cx="6735121" cy="2001909"/>
            <a:chOff x="1376171" y="1054188"/>
            <a:chExt cx="6735121" cy="2001909"/>
          </a:xfrm>
        </p:grpSpPr>
        <p:grpSp>
          <p:nvGrpSpPr>
            <p:cNvPr id="4" name="グループ化 3"/>
            <p:cNvGrpSpPr/>
            <p:nvPr/>
          </p:nvGrpSpPr>
          <p:grpSpPr>
            <a:xfrm>
              <a:off x="4045918" y="1871698"/>
              <a:ext cx="424478" cy="384180"/>
              <a:chOff x="4432013" y="5157192"/>
              <a:chExt cx="716051" cy="648072"/>
            </a:xfrm>
          </p:grpSpPr>
          <p:sp>
            <p:nvSpPr>
              <p:cNvPr id="49" name="六角形 48"/>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p:cNvGrpSpPr/>
            <p:nvPr/>
          </p:nvGrpSpPr>
          <p:grpSpPr>
            <a:xfrm>
              <a:off x="4696385" y="1871698"/>
              <a:ext cx="424478" cy="384180"/>
              <a:chOff x="4432013" y="5157192"/>
              <a:chExt cx="716051" cy="648072"/>
            </a:xfrm>
          </p:grpSpPr>
          <p:sp>
            <p:nvSpPr>
              <p:cNvPr id="47" name="六角形 46"/>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 name="直線コネクタ 5"/>
            <p:cNvCxnSpPr>
              <a:stCxn id="49" idx="0"/>
              <a:endCxn id="47" idx="3"/>
            </p:cNvCxnSpPr>
            <p:nvPr/>
          </p:nvCxnSpPr>
          <p:spPr>
            <a:xfrm>
              <a:off x="4470396" y="2063787"/>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4101705" y="1783059"/>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884656" y="1556792"/>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9" name="テキスト ボックス 8"/>
            <p:cNvSpPr txBox="1"/>
            <p:nvPr/>
          </p:nvSpPr>
          <p:spPr>
            <a:xfrm>
              <a:off x="4979188" y="2255878"/>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0" name="直線コネクタ 9"/>
            <p:cNvCxnSpPr/>
            <p:nvPr/>
          </p:nvCxnSpPr>
          <p:spPr>
            <a:xfrm flipH="1" flipV="1">
              <a:off x="5026254" y="2245605"/>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flipV="1">
              <a:off x="5127294" y="2063787"/>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flipV="1">
              <a:off x="3915382" y="2064402"/>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475383" y="1906079"/>
              <a:ext cx="505267" cy="307777"/>
            </a:xfrm>
            <a:prstGeom prst="rect">
              <a:avLst/>
            </a:prstGeom>
            <a:noFill/>
          </p:spPr>
          <p:txBody>
            <a:bodyPr wrap="none" rtlCol="0">
              <a:spAutoFit/>
            </a:bodyPr>
            <a:lstStyle/>
            <a:p>
              <a:r>
                <a:rPr lang="en-US" altLang="ja-JP" sz="1400" dirty="0"/>
                <a:t>N</a:t>
              </a:r>
              <a:r>
                <a:rPr lang="en-US" altLang="ja-JP" sz="1400" dirty="0" smtClean="0"/>
                <a:t>=N</a:t>
              </a:r>
              <a:endParaRPr kumimoji="1" lang="ja-JP" altLang="en-US" sz="1400" baseline="-25000" dirty="0"/>
            </a:p>
          </p:txBody>
        </p:sp>
        <p:sp>
          <p:nvSpPr>
            <p:cNvPr id="14" name="テキスト ボックス 13"/>
            <p:cNvSpPr txBox="1"/>
            <p:nvPr/>
          </p:nvSpPr>
          <p:spPr>
            <a:xfrm>
              <a:off x="5243582" y="1909898"/>
              <a:ext cx="505267" cy="307777"/>
            </a:xfrm>
            <a:prstGeom prst="rect">
              <a:avLst/>
            </a:prstGeom>
            <a:noFill/>
          </p:spPr>
          <p:txBody>
            <a:bodyPr wrap="none" rtlCol="0">
              <a:spAutoFit/>
            </a:bodyPr>
            <a:lstStyle/>
            <a:p>
              <a:r>
                <a:rPr lang="en-US" altLang="ja-JP" sz="1400" dirty="0"/>
                <a:t>N</a:t>
              </a:r>
              <a:r>
                <a:rPr lang="en-US" altLang="ja-JP" sz="1400" dirty="0" smtClean="0"/>
                <a:t>=N</a:t>
              </a:r>
              <a:endParaRPr kumimoji="1" lang="ja-JP" altLang="en-US" sz="1400" baseline="-25000" dirty="0"/>
            </a:p>
          </p:txBody>
        </p:sp>
        <p:cxnSp>
          <p:nvCxnSpPr>
            <p:cNvPr id="15" name="直線コネクタ 14"/>
            <p:cNvCxnSpPr/>
            <p:nvPr/>
          </p:nvCxnSpPr>
          <p:spPr>
            <a:xfrm flipH="1" flipV="1">
              <a:off x="3410115" y="2063785"/>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082327" y="1909896"/>
              <a:ext cx="393056" cy="307777"/>
            </a:xfrm>
            <a:prstGeom prst="rect">
              <a:avLst/>
            </a:prstGeom>
            <a:noFill/>
          </p:spPr>
          <p:txBody>
            <a:bodyPr wrap="none" rtlCol="0">
              <a:spAutoFit/>
            </a:bodyPr>
            <a:lstStyle/>
            <a:p>
              <a:r>
                <a:rPr lang="en-US" altLang="ja-JP" sz="1400" dirty="0" smtClean="0"/>
                <a:t>CH</a:t>
              </a:r>
              <a:endParaRPr lang="ja-JP" altLang="en-US" sz="1400" baseline="-25000" dirty="0"/>
            </a:p>
          </p:txBody>
        </p:sp>
        <p:sp>
          <p:nvSpPr>
            <p:cNvPr id="17" name="テキスト ボックス 16"/>
            <p:cNvSpPr txBox="1"/>
            <p:nvPr/>
          </p:nvSpPr>
          <p:spPr>
            <a:xfrm>
              <a:off x="5748849" y="1910514"/>
              <a:ext cx="393056" cy="307777"/>
            </a:xfrm>
            <a:prstGeom prst="rect">
              <a:avLst/>
            </a:prstGeom>
            <a:noFill/>
          </p:spPr>
          <p:txBody>
            <a:bodyPr wrap="none" rtlCol="0">
              <a:spAutoFit/>
            </a:bodyPr>
            <a:lstStyle/>
            <a:p>
              <a:r>
                <a:rPr lang="en-US" altLang="ja-JP" sz="1400" dirty="0" smtClean="0"/>
                <a:t>CH</a:t>
              </a:r>
              <a:endParaRPr lang="ja-JP" altLang="en-US" sz="1400" baseline="-25000" dirty="0"/>
            </a:p>
          </p:txBody>
        </p:sp>
        <p:cxnSp>
          <p:nvCxnSpPr>
            <p:cNvPr id="18" name="直線コネクタ 17"/>
            <p:cNvCxnSpPr/>
            <p:nvPr/>
          </p:nvCxnSpPr>
          <p:spPr>
            <a:xfrm flipH="1" flipV="1">
              <a:off x="5683581" y="2063783"/>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5873126" y="1783059"/>
              <a:ext cx="0" cy="1846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5748849" y="1522401"/>
              <a:ext cx="397866" cy="307777"/>
            </a:xfrm>
            <a:prstGeom prst="rect">
              <a:avLst/>
            </a:prstGeom>
            <a:noFill/>
          </p:spPr>
          <p:txBody>
            <a:bodyPr wrap="none" rtlCol="0">
              <a:spAutoFit/>
            </a:bodyPr>
            <a:lstStyle/>
            <a:p>
              <a:r>
                <a:rPr lang="en-US" altLang="ja-JP" sz="1400" dirty="0" smtClean="0"/>
                <a:t>CO</a:t>
              </a:r>
              <a:endParaRPr lang="ja-JP" altLang="en-US" sz="1400" baseline="-25000" dirty="0"/>
            </a:p>
          </p:txBody>
        </p:sp>
        <p:cxnSp>
          <p:nvCxnSpPr>
            <p:cNvPr id="21" name="直線コネクタ 20"/>
            <p:cNvCxnSpPr/>
            <p:nvPr/>
          </p:nvCxnSpPr>
          <p:spPr>
            <a:xfrm flipV="1">
              <a:off x="5873126" y="1372127"/>
              <a:ext cx="0" cy="1846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744039" y="1055677"/>
              <a:ext cx="465192" cy="307777"/>
            </a:xfrm>
            <a:prstGeom prst="rect">
              <a:avLst/>
            </a:prstGeom>
            <a:noFill/>
          </p:spPr>
          <p:txBody>
            <a:bodyPr wrap="none" rtlCol="0">
              <a:spAutoFit/>
            </a:bodyPr>
            <a:lstStyle/>
            <a:p>
              <a:r>
                <a:rPr lang="en-US" altLang="ja-JP" sz="1400" dirty="0" smtClean="0"/>
                <a:t>CH</a:t>
              </a:r>
              <a:r>
                <a:rPr lang="en-US" altLang="ja-JP" sz="900" dirty="0" smtClean="0"/>
                <a:t>3</a:t>
              </a:r>
              <a:endParaRPr lang="ja-JP" altLang="en-US" sz="900" baseline="-25000" dirty="0"/>
            </a:p>
          </p:txBody>
        </p:sp>
        <p:cxnSp>
          <p:nvCxnSpPr>
            <p:cNvPr id="23" name="直線コネクタ 22"/>
            <p:cNvCxnSpPr/>
            <p:nvPr/>
          </p:nvCxnSpPr>
          <p:spPr>
            <a:xfrm flipH="1" flipV="1">
              <a:off x="6081447" y="2064403"/>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228467" y="1909025"/>
              <a:ext cx="625492" cy="307777"/>
            </a:xfrm>
            <a:prstGeom prst="rect">
              <a:avLst/>
            </a:prstGeom>
            <a:noFill/>
          </p:spPr>
          <p:txBody>
            <a:bodyPr wrap="none" rtlCol="0">
              <a:spAutoFit/>
            </a:bodyPr>
            <a:lstStyle/>
            <a:p>
              <a:r>
                <a:rPr lang="en-US" altLang="ja-JP" sz="1400" dirty="0" smtClean="0"/>
                <a:t>CONH</a:t>
              </a:r>
              <a:endParaRPr lang="ja-JP" altLang="en-US" sz="1400" baseline="-25000" dirty="0"/>
            </a:p>
          </p:txBody>
        </p:sp>
        <p:cxnSp>
          <p:nvCxnSpPr>
            <p:cNvPr id="25" name="直線コネクタ 24"/>
            <p:cNvCxnSpPr/>
            <p:nvPr/>
          </p:nvCxnSpPr>
          <p:spPr>
            <a:xfrm flipH="1" flipV="1">
              <a:off x="6788691" y="2064404"/>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グループ化 25"/>
            <p:cNvGrpSpPr/>
            <p:nvPr/>
          </p:nvGrpSpPr>
          <p:grpSpPr>
            <a:xfrm>
              <a:off x="6919227" y="1875391"/>
              <a:ext cx="424478" cy="384180"/>
              <a:chOff x="4432013" y="5157192"/>
              <a:chExt cx="716051" cy="648072"/>
            </a:xfrm>
          </p:grpSpPr>
          <p:sp>
            <p:nvSpPr>
              <p:cNvPr id="45" name="六角形 44"/>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7" name="直線コネクタ 26"/>
            <p:cNvCxnSpPr/>
            <p:nvPr/>
          </p:nvCxnSpPr>
          <p:spPr>
            <a:xfrm flipH="1" flipV="1">
              <a:off x="6919227" y="1783059"/>
              <a:ext cx="88047" cy="106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flipV="1">
              <a:off x="7344004" y="2059039"/>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6730654" y="1534478"/>
              <a:ext cx="465192" cy="307777"/>
            </a:xfrm>
            <a:prstGeom prst="rect">
              <a:avLst/>
            </a:prstGeom>
            <a:noFill/>
          </p:spPr>
          <p:txBody>
            <a:bodyPr wrap="none" rtlCol="0">
              <a:spAutoFit/>
            </a:bodyPr>
            <a:lstStyle/>
            <a:p>
              <a:r>
                <a:rPr lang="en-US" altLang="ja-JP" sz="1400" dirty="0" smtClean="0"/>
                <a:t>CH</a:t>
              </a:r>
              <a:r>
                <a:rPr lang="en-US" altLang="ja-JP" sz="900" dirty="0" smtClean="0"/>
                <a:t>3</a:t>
              </a:r>
              <a:endParaRPr lang="ja-JP" altLang="en-US" sz="900" baseline="-25000" dirty="0"/>
            </a:p>
          </p:txBody>
        </p:sp>
        <p:sp>
          <p:nvSpPr>
            <p:cNvPr id="30" name="テキスト ボックス 29"/>
            <p:cNvSpPr txBox="1"/>
            <p:nvPr/>
          </p:nvSpPr>
          <p:spPr>
            <a:xfrm>
              <a:off x="7445645" y="1905150"/>
              <a:ext cx="465192" cy="307777"/>
            </a:xfrm>
            <a:prstGeom prst="rect">
              <a:avLst/>
            </a:prstGeom>
            <a:noFill/>
          </p:spPr>
          <p:txBody>
            <a:bodyPr wrap="none" rtlCol="0">
              <a:spAutoFit/>
            </a:bodyPr>
            <a:lstStyle/>
            <a:p>
              <a:r>
                <a:rPr lang="en-US" altLang="ja-JP" sz="1400" dirty="0" smtClean="0"/>
                <a:t>CH</a:t>
              </a:r>
              <a:r>
                <a:rPr lang="en-US" altLang="ja-JP" sz="900" dirty="0" smtClean="0"/>
                <a:t>3</a:t>
              </a:r>
              <a:endParaRPr lang="ja-JP" altLang="en-US" sz="900" baseline="-25000" dirty="0"/>
            </a:p>
          </p:txBody>
        </p:sp>
        <p:cxnSp>
          <p:nvCxnSpPr>
            <p:cNvPr id="31" name="直線コネクタ 30"/>
            <p:cNvCxnSpPr/>
            <p:nvPr/>
          </p:nvCxnSpPr>
          <p:spPr>
            <a:xfrm flipV="1">
              <a:off x="3211414" y="1781570"/>
              <a:ext cx="0" cy="1846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3087137" y="1520912"/>
              <a:ext cx="397866" cy="307777"/>
            </a:xfrm>
            <a:prstGeom prst="rect">
              <a:avLst/>
            </a:prstGeom>
            <a:noFill/>
          </p:spPr>
          <p:txBody>
            <a:bodyPr wrap="none" rtlCol="0">
              <a:spAutoFit/>
            </a:bodyPr>
            <a:lstStyle/>
            <a:p>
              <a:r>
                <a:rPr lang="en-US" altLang="ja-JP" sz="1400" dirty="0" smtClean="0"/>
                <a:t>CO</a:t>
              </a:r>
              <a:endParaRPr lang="ja-JP" altLang="en-US" sz="1400" baseline="-25000" dirty="0"/>
            </a:p>
          </p:txBody>
        </p:sp>
        <p:cxnSp>
          <p:nvCxnSpPr>
            <p:cNvPr id="33" name="直線コネクタ 32"/>
            <p:cNvCxnSpPr/>
            <p:nvPr/>
          </p:nvCxnSpPr>
          <p:spPr>
            <a:xfrm flipV="1">
              <a:off x="3211414" y="1370638"/>
              <a:ext cx="0" cy="1846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3082327" y="1054188"/>
              <a:ext cx="465192" cy="307777"/>
            </a:xfrm>
            <a:prstGeom prst="rect">
              <a:avLst/>
            </a:prstGeom>
            <a:noFill/>
          </p:spPr>
          <p:txBody>
            <a:bodyPr wrap="none" rtlCol="0">
              <a:spAutoFit/>
            </a:bodyPr>
            <a:lstStyle/>
            <a:p>
              <a:r>
                <a:rPr lang="en-US" altLang="ja-JP" sz="1400" dirty="0" smtClean="0"/>
                <a:t>CH</a:t>
              </a:r>
              <a:r>
                <a:rPr lang="en-US" altLang="ja-JP" sz="900" dirty="0" smtClean="0"/>
                <a:t>3</a:t>
              </a:r>
              <a:endParaRPr lang="ja-JP" altLang="en-US" sz="900" baseline="-25000" dirty="0"/>
            </a:p>
          </p:txBody>
        </p:sp>
        <p:cxnSp>
          <p:nvCxnSpPr>
            <p:cNvPr id="35" name="直線コネクタ 34"/>
            <p:cNvCxnSpPr/>
            <p:nvPr/>
          </p:nvCxnSpPr>
          <p:spPr>
            <a:xfrm flipH="1" flipV="1">
              <a:off x="3021869" y="2062855"/>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396377" y="1913592"/>
              <a:ext cx="627095" cy="307777"/>
            </a:xfrm>
            <a:prstGeom prst="rect">
              <a:avLst/>
            </a:prstGeom>
            <a:noFill/>
          </p:spPr>
          <p:txBody>
            <a:bodyPr wrap="none" rtlCol="0">
              <a:spAutoFit/>
            </a:bodyPr>
            <a:lstStyle/>
            <a:p>
              <a:r>
                <a:rPr lang="en-US" altLang="ja-JP" sz="1400" dirty="0" smtClean="0"/>
                <a:t>HNOC</a:t>
              </a:r>
              <a:endParaRPr lang="ja-JP" altLang="en-US" sz="1400" baseline="-25000" dirty="0"/>
            </a:p>
          </p:txBody>
        </p:sp>
        <p:cxnSp>
          <p:nvCxnSpPr>
            <p:cNvPr id="37" name="直線コネクタ 36"/>
            <p:cNvCxnSpPr/>
            <p:nvPr/>
          </p:nvCxnSpPr>
          <p:spPr>
            <a:xfrm flipH="1" flipV="1">
              <a:off x="2331109" y="2067481"/>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1906631" y="1887054"/>
              <a:ext cx="424478" cy="384180"/>
              <a:chOff x="4432013" y="5157192"/>
              <a:chExt cx="716051" cy="648072"/>
            </a:xfrm>
          </p:grpSpPr>
          <p:sp>
            <p:nvSpPr>
              <p:cNvPr id="43" name="六角形 4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9" name="直線コネクタ 38"/>
            <p:cNvCxnSpPr/>
            <p:nvPr/>
          </p:nvCxnSpPr>
          <p:spPr>
            <a:xfrm flipH="1" flipV="1">
              <a:off x="1776095" y="2079144"/>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H="1">
              <a:off x="2260964" y="1783059"/>
              <a:ext cx="70145" cy="1022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2296036" y="1608534"/>
              <a:ext cx="465192" cy="307777"/>
            </a:xfrm>
            <a:prstGeom prst="rect">
              <a:avLst/>
            </a:prstGeom>
            <a:noFill/>
          </p:spPr>
          <p:txBody>
            <a:bodyPr wrap="none" rtlCol="0">
              <a:spAutoFit/>
            </a:bodyPr>
            <a:lstStyle/>
            <a:p>
              <a:r>
                <a:rPr lang="en-US" altLang="ja-JP" sz="1400" dirty="0" smtClean="0"/>
                <a:t>CH</a:t>
              </a:r>
              <a:r>
                <a:rPr lang="en-US" altLang="ja-JP" sz="900" dirty="0" smtClean="0"/>
                <a:t>3</a:t>
              </a:r>
              <a:endParaRPr lang="ja-JP" altLang="en-US" sz="900" baseline="-25000" dirty="0"/>
            </a:p>
          </p:txBody>
        </p:sp>
        <p:sp>
          <p:nvSpPr>
            <p:cNvPr id="42" name="テキスト ボックス 41"/>
            <p:cNvSpPr txBox="1"/>
            <p:nvPr/>
          </p:nvSpPr>
          <p:spPr>
            <a:xfrm>
              <a:off x="1376171" y="1913593"/>
              <a:ext cx="444352" cy="307777"/>
            </a:xfrm>
            <a:prstGeom prst="rect">
              <a:avLst/>
            </a:prstGeom>
            <a:noFill/>
          </p:spPr>
          <p:txBody>
            <a:bodyPr wrap="none" rtlCol="0">
              <a:spAutoFit/>
            </a:bodyPr>
            <a:lstStyle/>
            <a:p>
              <a:r>
                <a:rPr lang="en-US" altLang="ja-JP" sz="1400" dirty="0" smtClean="0"/>
                <a:t>H</a:t>
              </a:r>
              <a:r>
                <a:rPr lang="en-US" altLang="ja-JP" sz="800" dirty="0" smtClean="0"/>
                <a:t>3</a:t>
              </a:r>
              <a:r>
                <a:rPr lang="en-US" altLang="ja-JP" sz="1400" dirty="0" smtClean="0"/>
                <a:t>C</a:t>
              </a:r>
              <a:endParaRPr lang="ja-JP" altLang="en-US" sz="900" baseline="-25000" dirty="0"/>
            </a:p>
          </p:txBody>
        </p:sp>
        <p:sp>
          <p:nvSpPr>
            <p:cNvPr id="51" name="テキスト ボックス 50"/>
            <p:cNvSpPr txBox="1"/>
            <p:nvPr/>
          </p:nvSpPr>
          <p:spPr>
            <a:xfrm>
              <a:off x="6039891" y="2409766"/>
              <a:ext cx="2071401" cy="646331"/>
            </a:xfrm>
            <a:prstGeom prst="rect">
              <a:avLst/>
            </a:prstGeom>
            <a:noFill/>
          </p:spPr>
          <p:txBody>
            <a:bodyPr wrap="none" rtlCol="0">
              <a:spAutoFit/>
            </a:bodyPr>
            <a:lstStyle/>
            <a:p>
              <a:r>
                <a:rPr kumimoji="1" lang="en-US" altLang="ja-JP" dirty="0" smtClean="0"/>
                <a:t>Pigment yellow81</a:t>
              </a:r>
            </a:p>
            <a:p>
              <a:r>
                <a:rPr lang="ja-JP" altLang="en-US" dirty="0" smtClean="0"/>
                <a:t>（</a:t>
              </a:r>
              <a:r>
                <a:rPr lang="en-US" altLang="ja-JP" dirty="0" err="1"/>
                <a:t>benzidine</a:t>
              </a:r>
              <a:r>
                <a:rPr lang="en-US" altLang="ja-JP" dirty="0"/>
                <a:t> yellow</a:t>
              </a:r>
              <a:r>
                <a:rPr lang="ja-JP" altLang="en-US" dirty="0" smtClean="0"/>
                <a:t>）</a:t>
              </a:r>
              <a:endParaRPr kumimoji="1" lang="ja-JP" altLang="en-US" dirty="0"/>
            </a:p>
          </p:txBody>
        </p:sp>
        <p:cxnSp>
          <p:nvCxnSpPr>
            <p:cNvPr id="158" name="直線コネクタ 157"/>
            <p:cNvCxnSpPr/>
            <p:nvPr/>
          </p:nvCxnSpPr>
          <p:spPr>
            <a:xfrm flipH="1" flipV="1">
              <a:off x="4376962" y="2264372"/>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flipH="1" flipV="1">
              <a:off x="4721059" y="177092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テキスト ボックス 159"/>
            <p:cNvSpPr txBox="1"/>
            <p:nvPr/>
          </p:nvSpPr>
          <p:spPr>
            <a:xfrm>
              <a:off x="4477604" y="1566125"/>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61" name="テキスト ボックス 160"/>
            <p:cNvSpPr txBox="1"/>
            <p:nvPr/>
          </p:nvSpPr>
          <p:spPr>
            <a:xfrm>
              <a:off x="4373402" y="2264372"/>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grpSp>
        <p:nvGrpSpPr>
          <p:cNvPr id="202" name="グループ化 201"/>
          <p:cNvGrpSpPr/>
          <p:nvPr/>
        </p:nvGrpSpPr>
        <p:grpSpPr>
          <a:xfrm>
            <a:off x="4625671" y="5134345"/>
            <a:ext cx="1674567" cy="1026853"/>
            <a:chOff x="4534664" y="4932177"/>
            <a:chExt cx="1674567" cy="1026853"/>
          </a:xfrm>
        </p:grpSpPr>
        <p:grpSp>
          <p:nvGrpSpPr>
            <p:cNvPr id="164" name="グループ化 163"/>
            <p:cNvGrpSpPr/>
            <p:nvPr/>
          </p:nvGrpSpPr>
          <p:grpSpPr>
            <a:xfrm>
              <a:off x="4953437" y="5251227"/>
              <a:ext cx="424478" cy="384180"/>
              <a:chOff x="4432013" y="5157192"/>
              <a:chExt cx="716051" cy="648072"/>
            </a:xfrm>
          </p:grpSpPr>
          <p:sp>
            <p:nvSpPr>
              <p:cNvPr id="177" name="六角形 176"/>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円/楕円 177"/>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5" name="グループ化 164"/>
            <p:cNvGrpSpPr/>
            <p:nvPr/>
          </p:nvGrpSpPr>
          <p:grpSpPr>
            <a:xfrm>
              <a:off x="5603904" y="5251227"/>
              <a:ext cx="424478" cy="384180"/>
              <a:chOff x="4432013" y="5157192"/>
              <a:chExt cx="716051" cy="648072"/>
            </a:xfrm>
          </p:grpSpPr>
          <p:sp>
            <p:nvSpPr>
              <p:cNvPr id="175" name="六角形 174"/>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円/楕円 175"/>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66" name="直線コネクタ 165"/>
            <p:cNvCxnSpPr>
              <a:stCxn id="177" idx="0"/>
              <a:endCxn id="175" idx="3"/>
            </p:cNvCxnSpPr>
            <p:nvPr/>
          </p:nvCxnSpPr>
          <p:spPr>
            <a:xfrm>
              <a:off x="5377915" y="5443316"/>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a:off x="5009224" y="5162588"/>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テキスト ボックス 167"/>
            <p:cNvSpPr txBox="1"/>
            <p:nvPr/>
          </p:nvSpPr>
          <p:spPr>
            <a:xfrm>
              <a:off x="4792175" y="4936321"/>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69" name="テキスト ボックス 168"/>
            <p:cNvSpPr txBox="1"/>
            <p:nvPr/>
          </p:nvSpPr>
          <p:spPr>
            <a:xfrm>
              <a:off x="5886707" y="563540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70" name="直線コネクタ 169"/>
            <p:cNvCxnSpPr/>
            <p:nvPr/>
          </p:nvCxnSpPr>
          <p:spPr>
            <a:xfrm flipH="1" flipV="1">
              <a:off x="5933773" y="5625134"/>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flipH="1" flipV="1">
              <a:off x="5624954" y="5132622"/>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p:nvPr/>
          </p:nvCxnSpPr>
          <p:spPr>
            <a:xfrm flipH="1" flipV="1">
              <a:off x="5293133" y="565059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テキスト ボックス 172"/>
            <p:cNvSpPr txBox="1"/>
            <p:nvPr/>
          </p:nvSpPr>
          <p:spPr>
            <a:xfrm>
              <a:off x="5286002" y="5651253"/>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74" name="テキスト ボックス 173"/>
            <p:cNvSpPr txBox="1"/>
            <p:nvPr/>
          </p:nvSpPr>
          <p:spPr>
            <a:xfrm>
              <a:off x="5415462" y="493217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79" name="直線コネクタ 178"/>
            <p:cNvCxnSpPr/>
            <p:nvPr/>
          </p:nvCxnSpPr>
          <p:spPr>
            <a:xfrm flipH="1">
              <a:off x="4784432" y="5443317"/>
              <a:ext cx="1544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テキスト ボックス 180"/>
            <p:cNvSpPr txBox="1"/>
            <p:nvPr/>
          </p:nvSpPr>
          <p:spPr>
            <a:xfrm>
              <a:off x="4534664" y="5289428"/>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grpSp>
        <p:nvGrpSpPr>
          <p:cNvPr id="201" name="グループ化 200"/>
          <p:cNvGrpSpPr/>
          <p:nvPr/>
        </p:nvGrpSpPr>
        <p:grpSpPr>
          <a:xfrm>
            <a:off x="6667329" y="5094302"/>
            <a:ext cx="1916362" cy="1026853"/>
            <a:chOff x="6465423" y="4900946"/>
            <a:chExt cx="1916362" cy="1026853"/>
          </a:xfrm>
        </p:grpSpPr>
        <p:grpSp>
          <p:nvGrpSpPr>
            <p:cNvPr id="182" name="グループ化 181"/>
            <p:cNvGrpSpPr/>
            <p:nvPr/>
          </p:nvGrpSpPr>
          <p:grpSpPr>
            <a:xfrm>
              <a:off x="6884196" y="5219996"/>
              <a:ext cx="424478" cy="384180"/>
              <a:chOff x="4432013" y="5157192"/>
              <a:chExt cx="716051" cy="648072"/>
            </a:xfrm>
          </p:grpSpPr>
          <p:sp>
            <p:nvSpPr>
              <p:cNvPr id="183" name="六角形 18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円/楕円 18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5" name="グループ化 184"/>
            <p:cNvGrpSpPr/>
            <p:nvPr/>
          </p:nvGrpSpPr>
          <p:grpSpPr>
            <a:xfrm>
              <a:off x="7534663" y="5219996"/>
              <a:ext cx="424478" cy="384180"/>
              <a:chOff x="4432013" y="5157192"/>
              <a:chExt cx="716051" cy="648072"/>
            </a:xfrm>
          </p:grpSpPr>
          <p:sp>
            <p:nvSpPr>
              <p:cNvPr id="186" name="六角形 185"/>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円/楕円 186"/>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88" name="直線コネクタ 187"/>
            <p:cNvCxnSpPr>
              <a:stCxn id="183" idx="0"/>
              <a:endCxn id="186" idx="3"/>
            </p:cNvCxnSpPr>
            <p:nvPr/>
          </p:nvCxnSpPr>
          <p:spPr>
            <a:xfrm>
              <a:off x="7308674" y="5412085"/>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直線コネクタ 188"/>
            <p:cNvCxnSpPr/>
            <p:nvPr/>
          </p:nvCxnSpPr>
          <p:spPr>
            <a:xfrm>
              <a:off x="6939983" y="5131357"/>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0" name="テキスト ボックス 189"/>
            <p:cNvSpPr txBox="1"/>
            <p:nvPr/>
          </p:nvSpPr>
          <p:spPr>
            <a:xfrm>
              <a:off x="6722934" y="4905090"/>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91" name="テキスト ボックス 190"/>
            <p:cNvSpPr txBox="1"/>
            <p:nvPr/>
          </p:nvSpPr>
          <p:spPr>
            <a:xfrm>
              <a:off x="7817466" y="560417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92" name="直線コネクタ 191"/>
            <p:cNvCxnSpPr/>
            <p:nvPr/>
          </p:nvCxnSpPr>
          <p:spPr>
            <a:xfrm flipH="1" flipV="1">
              <a:off x="7864532" y="5593903"/>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直線コネクタ 192"/>
            <p:cNvCxnSpPr/>
            <p:nvPr/>
          </p:nvCxnSpPr>
          <p:spPr>
            <a:xfrm flipH="1" flipV="1">
              <a:off x="7555713" y="5101391"/>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直線コネクタ 193"/>
            <p:cNvCxnSpPr/>
            <p:nvPr/>
          </p:nvCxnSpPr>
          <p:spPr>
            <a:xfrm flipH="1" flipV="1">
              <a:off x="7223892" y="5619359"/>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テキスト ボックス 194"/>
            <p:cNvSpPr txBox="1"/>
            <p:nvPr/>
          </p:nvSpPr>
          <p:spPr>
            <a:xfrm>
              <a:off x="7216761" y="5620022"/>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96" name="テキスト ボックス 195"/>
            <p:cNvSpPr txBox="1"/>
            <p:nvPr/>
          </p:nvSpPr>
          <p:spPr>
            <a:xfrm>
              <a:off x="7346221" y="490094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97" name="直線コネクタ 196"/>
            <p:cNvCxnSpPr/>
            <p:nvPr/>
          </p:nvCxnSpPr>
          <p:spPr>
            <a:xfrm flipH="1">
              <a:off x="6715191" y="5412086"/>
              <a:ext cx="1544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テキスト ボックス 197"/>
            <p:cNvSpPr txBox="1"/>
            <p:nvPr/>
          </p:nvSpPr>
          <p:spPr>
            <a:xfrm>
              <a:off x="6465423" y="525819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99" name="直線コネクタ 198"/>
            <p:cNvCxnSpPr/>
            <p:nvPr/>
          </p:nvCxnSpPr>
          <p:spPr>
            <a:xfrm flipH="1">
              <a:off x="7956889" y="5415858"/>
              <a:ext cx="1544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テキスト ボックス 199"/>
            <p:cNvSpPr txBox="1"/>
            <p:nvPr/>
          </p:nvSpPr>
          <p:spPr>
            <a:xfrm>
              <a:off x="8059261" y="525288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sp>
        <p:nvSpPr>
          <p:cNvPr id="203" name="テキスト ボックス 202"/>
          <p:cNvSpPr txBox="1"/>
          <p:nvPr/>
        </p:nvSpPr>
        <p:spPr>
          <a:xfrm>
            <a:off x="7447383" y="6105308"/>
            <a:ext cx="548548" cy="307777"/>
          </a:xfrm>
          <a:prstGeom prst="rect">
            <a:avLst/>
          </a:prstGeom>
          <a:noFill/>
        </p:spPr>
        <p:txBody>
          <a:bodyPr wrap="none" rtlCol="0">
            <a:spAutoFit/>
          </a:bodyPr>
          <a:lstStyle/>
          <a:p>
            <a:r>
              <a:rPr kumimoji="1" lang="en-US" altLang="ja-JP" sz="1400" dirty="0" smtClean="0"/>
              <a:t>#153</a:t>
            </a:r>
            <a:endParaRPr kumimoji="1" lang="ja-JP" altLang="en-US" sz="1400" dirty="0"/>
          </a:p>
        </p:txBody>
      </p:sp>
      <p:sp>
        <p:nvSpPr>
          <p:cNvPr id="204" name="テキスト ボックス 203"/>
          <p:cNvSpPr txBox="1"/>
          <p:nvPr/>
        </p:nvSpPr>
        <p:spPr>
          <a:xfrm>
            <a:off x="5312023" y="6105307"/>
            <a:ext cx="548548" cy="307777"/>
          </a:xfrm>
          <a:prstGeom prst="rect">
            <a:avLst/>
          </a:prstGeom>
          <a:noFill/>
        </p:spPr>
        <p:txBody>
          <a:bodyPr wrap="none" rtlCol="0">
            <a:spAutoFit/>
          </a:bodyPr>
          <a:lstStyle/>
          <a:p>
            <a:r>
              <a:rPr kumimoji="1" lang="en-US" altLang="ja-JP" sz="1400" dirty="0" smtClean="0"/>
              <a:t>#101</a:t>
            </a:r>
            <a:endParaRPr kumimoji="1" lang="ja-JP" altLang="en-US" sz="1400" dirty="0"/>
          </a:p>
        </p:txBody>
      </p:sp>
      <p:cxnSp>
        <p:nvCxnSpPr>
          <p:cNvPr id="207" name="直線矢印コネクタ 206"/>
          <p:cNvCxnSpPr/>
          <p:nvPr/>
        </p:nvCxnSpPr>
        <p:spPr>
          <a:xfrm>
            <a:off x="3851920" y="4797152"/>
            <a:ext cx="792088" cy="57606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直線矢印コネクタ 139"/>
          <p:cNvCxnSpPr/>
          <p:nvPr/>
        </p:nvCxnSpPr>
        <p:spPr>
          <a:xfrm>
            <a:off x="3707904" y="4509120"/>
            <a:ext cx="2952328" cy="72008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429767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6"/>
            <a:ext cx="9144000" cy="620713"/>
          </a:xfrm>
          <a:solidFill>
            <a:schemeClr val="tx2">
              <a:lumMod val="75000"/>
            </a:schemeClr>
          </a:solidFill>
        </p:spPr>
        <p:txBody>
          <a:bodyPr/>
          <a:lstStyle/>
          <a:p>
            <a:pPr algn="l" eaLnBrk="1" hangingPunct="1">
              <a:defRPr/>
            </a:pPr>
            <a:r>
              <a:rPr lang="en-US" altLang="ja-JP" b="1" dirty="0" smtClean="0">
                <a:solidFill>
                  <a:schemeClr val="accent3"/>
                </a:solidFill>
              </a:rPr>
              <a:t>Results</a:t>
            </a:r>
          </a:p>
        </p:txBody>
      </p:sp>
      <p:sp>
        <p:nvSpPr>
          <p:cNvPr id="41" name="正方形/長方形 40"/>
          <p:cNvSpPr/>
          <p:nvPr/>
        </p:nvSpPr>
        <p:spPr>
          <a:xfrm>
            <a:off x="0" y="2420888"/>
            <a:ext cx="9144000" cy="2308324"/>
          </a:xfrm>
          <a:prstGeom prst="rect">
            <a:avLst/>
          </a:prstGeom>
          <a:solidFill>
            <a:srgbClr val="002060">
              <a:alpha val="90000"/>
            </a:srgbClr>
          </a:solidFill>
        </p:spPr>
        <p:txBody>
          <a:bodyPr wrap="square">
            <a:spAutoFit/>
          </a:bodyPr>
          <a:lstStyle/>
          <a:p>
            <a:endParaRPr lang="en-US" altLang="ja-JP" sz="3200" b="1" dirty="0" smtClean="0">
              <a:solidFill>
                <a:srgbClr val="FFFFFF"/>
              </a:solidFill>
            </a:endParaRPr>
          </a:p>
          <a:p>
            <a:pPr algn="ctr"/>
            <a:r>
              <a:rPr lang="en-US" altLang="ja-JP" sz="4000" b="1" dirty="0" smtClean="0">
                <a:solidFill>
                  <a:srgbClr val="FFFFFF"/>
                </a:solidFill>
                <a:latin typeface="Arial Black" pitchFamily="34" charset="0"/>
              </a:rPr>
              <a:t>PCB congener profiles of </a:t>
            </a:r>
            <a:r>
              <a:rPr lang="en-US" altLang="ja-JP" sz="4000" b="1" dirty="0" err="1" smtClean="0">
                <a:solidFill>
                  <a:srgbClr val="FFFFFF"/>
                </a:solidFill>
                <a:latin typeface="Arial Black" pitchFamily="34" charset="0"/>
              </a:rPr>
              <a:t>phthalocyanine</a:t>
            </a:r>
            <a:r>
              <a:rPr lang="en-US" altLang="ja-JP" sz="4000" b="1" dirty="0" smtClean="0">
                <a:solidFill>
                  <a:srgbClr val="FFFFFF"/>
                </a:solidFill>
                <a:latin typeface="Arial Black" pitchFamily="34" charset="0"/>
              </a:rPr>
              <a:t> pigment</a:t>
            </a:r>
          </a:p>
          <a:p>
            <a:pPr>
              <a:buFontTx/>
              <a:buChar char="-"/>
            </a:pPr>
            <a:endParaRPr lang="en-US" altLang="ja-JP" sz="3200" b="1" dirty="0" smtClean="0">
              <a:solidFill>
                <a:srgbClr val="FFFFFF"/>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 xmlns:p14="http://schemas.microsoft.com/office/powerpoint/2010/main" val="2894081707"/>
              </p:ext>
            </p:extLst>
          </p:nvPr>
        </p:nvGraphicFramePr>
        <p:xfrm>
          <a:off x="467544" y="0"/>
          <a:ext cx="7992888" cy="7029400"/>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251520" y="6396335"/>
            <a:ext cx="8521372" cy="461665"/>
          </a:xfrm>
          <a:prstGeom prst="rect">
            <a:avLst/>
          </a:prstGeom>
          <a:solidFill>
            <a:schemeClr val="tx2"/>
          </a:solidFill>
        </p:spPr>
        <p:txBody>
          <a:bodyPr wrap="none">
            <a:spAutoFit/>
          </a:bodyPr>
          <a:lstStyle/>
          <a:p>
            <a:r>
              <a:rPr lang="en-US" altLang="ja-JP" sz="2400" b="1" dirty="0">
                <a:solidFill>
                  <a:schemeClr val="bg1"/>
                </a:solidFill>
                <a:latin typeface="Arial Black" pitchFamily="34" charset="0"/>
              </a:rPr>
              <a:t>PCB congener profiles of </a:t>
            </a:r>
            <a:r>
              <a:rPr lang="en-US" altLang="ja-JP" sz="2400" b="1" dirty="0" err="1">
                <a:solidFill>
                  <a:schemeClr val="bg1"/>
                </a:solidFill>
                <a:latin typeface="Arial Black" pitchFamily="34" charset="0"/>
              </a:rPr>
              <a:t>phthalocyanine</a:t>
            </a:r>
            <a:r>
              <a:rPr lang="en-US" altLang="ja-JP" sz="2400" b="1" dirty="0" smtClean="0">
                <a:solidFill>
                  <a:schemeClr val="bg1"/>
                </a:solidFill>
                <a:latin typeface="Arial Black" pitchFamily="34" charset="0"/>
              </a:rPr>
              <a:t> </a:t>
            </a:r>
            <a:r>
              <a:rPr lang="en-US" altLang="ja-JP" sz="2400" b="1" dirty="0">
                <a:solidFill>
                  <a:schemeClr val="bg1"/>
                </a:solidFill>
                <a:latin typeface="Arial Black" pitchFamily="34" charset="0"/>
              </a:rPr>
              <a:t>pigment</a:t>
            </a:r>
          </a:p>
        </p:txBody>
      </p:sp>
      <p:sp>
        <p:nvSpPr>
          <p:cNvPr id="6" name="テキスト ボックス 5"/>
          <p:cNvSpPr txBox="1"/>
          <p:nvPr/>
        </p:nvSpPr>
        <p:spPr>
          <a:xfrm>
            <a:off x="0" y="116632"/>
            <a:ext cx="3844386" cy="369332"/>
          </a:xfrm>
          <a:prstGeom prst="rect">
            <a:avLst/>
          </a:prstGeom>
          <a:solidFill>
            <a:srgbClr val="CCFFCC"/>
          </a:solidFill>
          <a:ln>
            <a:solidFill>
              <a:srgbClr val="CCFFCC"/>
            </a:solidFill>
          </a:ln>
        </p:spPr>
        <p:txBody>
          <a:bodyPr wrap="none" rtlCol="0">
            <a:spAutoFit/>
          </a:bodyPr>
          <a:lstStyle/>
          <a:p>
            <a:r>
              <a:rPr lang="en-US" altLang="ja-JP" dirty="0" err="1" smtClean="0">
                <a:latin typeface="Arial Black" pitchFamily="34" charset="0"/>
              </a:rPr>
              <a:t>phthalocyanine</a:t>
            </a:r>
            <a:r>
              <a:rPr lang="en-US" altLang="ja-JP" dirty="0" smtClean="0">
                <a:latin typeface="Arial Black" pitchFamily="34" charset="0"/>
              </a:rPr>
              <a:t>-type </a:t>
            </a:r>
            <a:r>
              <a:rPr lang="en-US" altLang="ja-JP" dirty="0">
                <a:latin typeface="Arial Black" pitchFamily="34" charset="0"/>
              </a:rPr>
              <a:t>pigment</a:t>
            </a:r>
            <a:endParaRPr lang="ja-JP" altLang="en-US" dirty="0">
              <a:latin typeface="Arial Black" pitchFamily="34" charset="0"/>
            </a:endParaRPr>
          </a:p>
        </p:txBody>
      </p:sp>
      <p:sp>
        <p:nvSpPr>
          <p:cNvPr id="9" name="正方形/長方形 8"/>
          <p:cNvSpPr/>
          <p:nvPr/>
        </p:nvSpPr>
        <p:spPr>
          <a:xfrm>
            <a:off x="4139952" y="0"/>
            <a:ext cx="2476062" cy="400110"/>
          </a:xfrm>
          <a:prstGeom prst="rect">
            <a:avLst/>
          </a:prstGeom>
          <a:solidFill>
            <a:srgbClr val="CCFFCC"/>
          </a:solidFill>
        </p:spPr>
        <p:txBody>
          <a:bodyPr wrap="none">
            <a:spAutoFit/>
          </a:bodyPr>
          <a:lstStyle/>
          <a:p>
            <a:r>
              <a:rPr lang="en-US" altLang="ja-JP" sz="2000" dirty="0" smtClean="0">
                <a:latin typeface="Arial Black" pitchFamily="34" charset="0"/>
              </a:rPr>
              <a:t>pigment </a:t>
            </a:r>
            <a:r>
              <a:rPr lang="en-US" altLang="ja-JP" sz="2000" dirty="0">
                <a:latin typeface="Arial Black" pitchFamily="34" charset="0"/>
              </a:rPr>
              <a:t>green </a:t>
            </a:r>
            <a:r>
              <a:rPr lang="en-US" altLang="ja-JP" sz="2000" dirty="0" smtClean="0">
                <a:latin typeface="Arial Black" pitchFamily="34" charset="0"/>
              </a:rPr>
              <a:t>7</a:t>
            </a:r>
            <a:endParaRPr lang="en-US" altLang="ja-JP" sz="2000" dirty="0">
              <a:latin typeface="Arial Black" pitchFamily="34" charset="0"/>
            </a:endParaRPr>
          </a:p>
        </p:txBody>
      </p:sp>
      <p:sp>
        <p:nvSpPr>
          <p:cNvPr id="10" name="正方形/長方形 9"/>
          <p:cNvSpPr/>
          <p:nvPr/>
        </p:nvSpPr>
        <p:spPr>
          <a:xfrm>
            <a:off x="6550586" y="2060848"/>
            <a:ext cx="2438489" cy="400110"/>
          </a:xfrm>
          <a:prstGeom prst="rect">
            <a:avLst/>
          </a:prstGeom>
          <a:solidFill>
            <a:srgbClr val="99CCFF"/>
          </a:solidFill>
        </p:spPr>
        <p:txBody>
          <a:bodyPr wrap="none">
            <a:spAutoFit/>
          </a:bodyPr>
          <a:lstStyle/>
          <a:p>
            <a:pPr algn="ctr"/>
            <a:r>
              <a:rPr lang="en-US" altLang="ja-JP" sz="2000" dirty="0" smtClean="0">
                <a:latin typeface="Arial Black" pitchFamily="34" charset="0"/>
              </a:rPr>
              <a:t>pigment </a:t>
            </a:r>
            <a:r>
              <a:rPr lang="en-US" altLang="ja-JP" sz="2000" dirty="0">
                <a:latin typeface="Arial Black" pitchFamily="34" charset="0"/>
              </a:rPr>
              <a:t>blue </a:t>
            </a:r>
            <a:r>
              <a:rPr lang="en-US" altLang="ja-JP" sz="2000" dirty="0" smtClean="0">
                <a:latin typeface="Arial Black" pitchFamily="34" charset="0"/>
              </a:rPr>
              <a:t>15</a:t>
            </a:r>
            <a:endParaRPr lang="en-US" altLang="ja-JP" sz="2000" dirty="0">
              <a:latin typeface="Arial Black" pitchFamily="34" charset="0"/>
            </a:endParaRPr>
          </a:p>
        </p:txBody>
      </p:sp>
      <p:sp>
        <p:nvSpPr>
          <p:cNvPr id="11" name="右中かっこ 10"/>
          <p:cNvSpPr/>
          <p:nvPr/>
        </p:nvSpPr>
        <p:spPr>
          <a:xfrm rot="16200000">
            <a:off x="4860032" y="-459433"/>
            <a:ext cx="288032" cy="2304256"/>
          </a:xfrm>
          <a:prstGeom prst="rightBrace">
            <a:avLst/>
          </a:prstGeom>
          <a:ln w="635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右中かっこ 11"/>
          <p:cNvSpPr/>
          <p:nvPr/>
        </p:nvSpPr>
        <p:spPr>
          <a:xfrm rot="16484985">
            <a:off x="6697031" y="2710675"/>
            <a:ext cx="467434" cy="504056"/>
          </a:xfrm>
          <a:prstGeom prst="rightBrace">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 xmlns:p14="http://schemas.microsoft.com/office/powerpoint/2010/main" val="3958060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73707" y="548680"/>
            <a:ext cx="5926622" cy="584775"/>
          </a:xfrm>
          <a:prstGeom prst="rect">
            <a:avLst/>
          </a:prstGeom>
          <a:noFill/>
        </p:spPr>
        <p:txBody>
          <a:bodyPr wrap="none" rtlCol="0">
            <a:spAutoFit/>
          </a:bodyPr>
          <a:lstStyle/>
          <a:p>
            <a:r>
              <a:rPr lang="en-US" altLang="ja-JP" sz="3200" b="1" dirty="0"/>
              <a:t>Example of analysis of </a:t>
            </a:r>
            <a:r>
              <a:rPr lang="en-US" altLang="ja-JP" sz="3200" b="1" dirty="0" smtClean="0"/>
              <a:t>pigment(3)</a:t>
            </a:r>
            <a:endParaRPr lang="ja-JP" altLang="en-US" sz="3200" b="1" dirty="0"/>
          </a:p>
        </p:txBody>
      </p:sp>
      <p:sp>
        <p:nvSpPr>
          <p:cNvPr id="4" name="テキスト ボックス 3"/>
          <p:cNvSpPr txBox="1"/>
          <p:nvPr/>
        </p:nvSpPr>
        <p:spPr>
          <a:xfrm>
            <a:off x="4096603" y="1274599"/>
            <a:ext cx="4469429" cy="369332"/>
          </a:xfrm>
          <a:prstGeom prst="rect">
            <a:avLst/>
          </a:prstGeom>
          <a:noFill/>
        </p:spPr>
        <p:txBody>
          <a:bodyPr wrap="none" rtlCol="0">
            <a:spAutoFit/>
          </a:bodyPr>
          <a:lstStyle/>
          <a:p>
            <a:r>
              <a:rPr lang="en-US" altLang="ja-JP" dirty="0"/>
              <a:t>Company B </a:t>
            </a:r>
            <a:r>
              <a:rPr lang="ja-JP" altLang="en-US" dirty="0"/>
              <a:t>　</a:t>
            </a:r>
            <a:r>
              <a:rPr lang="en-US" altLang="ja-JP" dirty="0"/>
              <a:t> </a:t>
            </a:r>
            <a:r>
              <a:rPr lang="en-US" altLang="ja-JP" dirty="0" err="1"/>
              <a:t>phthalocyanine</a:t>
            </a:r>
            <a:r>
              <a:rPr lang="en-US" altLang="ja-JP" dirty="0" smtClean="0"/>
              <a:t> green </a:t>
            </a:r>
            <a:r>
              <a:rPr lang="en-US" altLang="ja-JP" dirty="0"/>
              <a:t>(C.I. </a:t>
            </a:r>
            <a:r>
              <a:rPr lang="en-US" altLang="ja-JP" dirty="0" smtClean="0"/>
              <a:t>PG7)</a:t>
            </a:r>
            <a:endParaRPr kumimoji="1" lang="ja-JP" altLang="en-US" dirty="0"/>
          </a:p>
        </p:txBody>
      </p:sp>
      <p:sp>
        <p:nvSpPr>
          <p:cNvPr id="5" name="テキスト ボックス 4"/>
          <p:cNvSpPr txBox="1"/>
          <p:nvPr/>
        </p:nvSpPr>
        <p:spPr>
          <a:xfrm>
            <a:off x="2967562" y="1844824"/>
            <a:ext cx="2939523" cy="369332"/>
          </a:xfrm>
          <a:prstGeom prst="rect">
            <a:avLst/>
          </a:prstGeom>
          <a:noFill/>
        </p:spPr>
        <p:txBody>
          <a:bodyPr wrap="none" rtlCol="0">
            <a:spAutoFit/>
          </a:bodyPr>
          <a:lstStyle/>
          <a:p>
            <a:r>
              <a:rPr kumimoji="1" lang="en-US" altLang="ja-JP" dirty="0" smtClean="0"/>
              <a:t>Total PCBs</a:t>
            </a:r>
            <a:r>
              <a:rPr lang="ja-JP" altLang="en-US" dirty="0" smtClean="0"/>
              <a:t>    </a:t>
            </a:r>
            <a:r>
              <a:rPr lang="en-US" altLang="ja-JP" dirty="0" smtClean="0"/>
              <a:t>0.43mg/kg(ppm)</a:t>
            </a:r>
            <a:endParaRPr kumimoji="1" lang="en-US" altLang="ja-JP" dirty="0" smtClean="0"/>
          </a:p>
        </p:txBody>
      </p:sp>
      <p:sp>
        <p:nvSpPr>
          <p:cNvPr id="18" name="テキスト ボックス 17"/>
          <p:cNvSpPr txBox="1"/>
          <p:nvPr/>
        </p:nvSpPr>
        <p:spPr>
          <a:xfrm>
            <a:off x="2938547" y="2684457"/>
            <a:ext cx="1876026" cy="369332"/>
          </a:xfrm>
          <a:prstGeom prst="rect">
            <a:avLst/>
          </a:prstGeom>
          <a:noFill/>
        </p:spPr>
        <p:txBody>
          <a:bodyPr wrap="none" rtlCol="0">
            <a:spAutoFit/>
          </a:bodyPr>
          <a:lstStyle/>
          <a:p>
            <a:r>
              <a:rPr lang="en-US" altLang="ja-JP" dirty="0" smtClean="0"/>
              <a:t>#209</a:t>
            </a:r>
            <a:r>
              <a:rPr lang="ja-JP" altLang="en-US" dirty="0" smtClean="0"/>
              <a:t>    </a:t>
            </a:r>
            <a:r>
              <a:rPr lang="en-US" altLang="ja-JP" dirty="0" smtClean="0"/>
              <a:t>0.42mg/kg</a:t>
            </a:r>
            <a:endParaRPr kumimoji="1" lang="en-US" altLang="ja-JP" dirty="0" smtClean="0"/>
          </a:p>
        </p:txBody>
      </p:sp>
      <p:sp>
        <p:nvSpPr>
          <p:cNvPr id="19" name="テキスト ボックス 18"/>
          <p:cNvSpPr txBox="1"/>
          <p:nvPr/>
        </p:nvSpPr>
        <p:spPr>
          <a:xfrm>
            <a:off x="2958296" y="3700963"/>
            <a:ext cx="2110065" cy="369332"/>
          </a:xfrm>
          <a:prstGeom prst="rect">
            <a:avLst/>
          </a:prstGeom>
          <a:noFill/>
        </p:spPr>
        <p:txBody>
          <a:bodyPr wrap="none" rtlCol="0">
            <a:spAutoFit/>
          </a:bodyPr>
          <a:lstStyle/>
          <a:p>
            <a:r>
              <a:rPr lang="en-US" altLang="ja-JP" dirty="0" smtClean="0"/>
              <a:t>#208   </a:t>
            </a:r>
            <a:r>
              <a:rPr lang="ja-JP" altLang="en-US" dirty="0" smtClean="0"/>
              <a:t> </a:t>
            </a:r>
            <a:r>
              <a:rPr lang="en-US" altLang="ja-JP" dirty="0" smtClean="0"/>
              <a:t>0.0048mg/kg</a:t>
            </a:r>
            <a:endParaRPr kumimoji="1" lang="en-US" altLang="ja-JP" dirty="0" smtClean="0"/>
          </a:p>
        </p:txBody>
      </p:sp>
      <p:sp>
        <p:nvSpPr>
          <p:cNvPr id="20" name="テキスト ボックス 19"/>
          <p:cNvSpPr txBox="1"/>
          <p:nvPr/>
        </p:nvSpPr>
        <p:spPr>
          <a:xfrm>
            <a:off x="1131711" y="4669471"/>
            <a:ext cx="1983363" cy="369332"/>
          </a:xfrm>
          <a:prstGeom prst="rect">
            <a:avLst/>
          </a:prstGeom>
          <a:noFill/>
        </p:spPr>
        <p:txBody>
          <a:bodyPr wrap="none" rtlCol="0">
            <a:spAutoFit/>
          </a:bodyPr>
          <a:lstStyle/>
          <a:p>
            <a:r>
              <a:rPr kumimoji="1" lang="en-US" altLang="ja-JP" dirty="0" smtClean="0"/>
              <a:t>#202,</a:t>
            </a:r>
            <a:r>
              <a:rPr lang="en-US" altLang="ja-JP" dirty="0"/>
              <a:t>#206,#</a:t>
            </a:r>
            <a:r>
              <a:rPr lang="en-US" altLang="ja-JP" dirty="0" smtClean="0"/>
              <a:t>208</a:t>
            </a:r>
            <a:r>
              <a:rPr lang="ja-JP" altLang="en-US" dirty="0" smtClean="0"/>
              <a:t>  </a:t>
            </a:r>
            <a:r>
              <a:rPr lang="en-US" altLang="ja-JP" dirty="0" err="1" smtClean="0"/>
              <a:t>Tr</a:t>
            </a:r>
            <a:endParaRPr kumimoji="1" lang="en-US" altLang="ja-JP" dirty="0" smtClean="0"/>
          </a:p>
        </p:txBody>
      </p:sp>
      <p:sp>
        <p:nvSpPr>
          <p:cNvPr id="21" name="右中かっこ 20"/>
          <p:cNvSpPr/>
          <p:nvPr/>
        </p:nvSpPr>
        <p:spPr>
          <a:xfrm>
            <a:off x="4718815" y="2476749"/>
            <a:ext cx="576064" cy="30144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テキスト ボックス 22"/>
          <p:cNvSpPr txBox="1"/>
          <p:nvPr/>
        </p:nvSpPr>
        <p:spPr>
          <a:xfrm>
            <a:off x="5529392" y="2753987"/>
            <a:ext cx="3435096" cy="646331"/>
          </a:xfrm>
          <a:prstGeom prst="rect">
            <a:avLst/>
          </a:prstGeom>
          <a:noFill/>
        </p:spPr>
        <p:txBody>
          <a:bodyPr wrap="square" rtlCol="0">
            <a:spAutoFit/>
          </a:bodyPr>
          <a:lstStyle/>
          <a:p>
            <a:r>
              <a:rPr lang="en-US" altLang="ja-JP" dirty="0" smtClean="0"/>
              <a:t>#209</a:t>
            </a:r>
            <a:r>
              <a:rPr lang="ja-JP" altLang="en-US" dirty="0" smtClean="0"/>
              <a:t> </a:t>
            </a:r>
            <a:r>
              <a:rPr lang="en-US" altLang="ja-JP" dirty="0"/>
              <a:t>accounting for over 99% of the total PCBs.</a:t>
            </a:r>
            <a:endParaRPr lang="ja-JP" altLang="en-US" dirty="0"/>
          </a:p>
        </p:txBody>
      </p:sp>
      <p:cxnSp>
        <p:nvCxnSpPr>
          <p:cNvPr id="24" name="直線矢印コネクタ 23"/>
          <p:cNvCxnSpPr/>
          <p:nvPr/>
        </p:nvCxnSpPr>
        <p:spPr>
          <a:xfrm>
            <a:off x="7227466" y="3322027"/>
            <a:ext cx="0" cy="8002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5294879" y="5146193"/>
            <a:ext cx="1681935" cy="307777"/>
          </a:xfrm>
          <a:prstGeom prst="rect">
            <a:avLst/>
          </a:prstGeom>
          <a:noFill/>
        </p:spPr>
        <p:txBody>
          <a:bodyPr wrap="none" rtlCol="0">
            <a:spAutoFit/>
          </a:bodyPr>
          <a:lstStyle/>
          <a:p>
            <a:r>
              <a:rPr kumimoji="1" lang="en-US" altLang="ja-JP" sz="1400" dirty="0" err="1" smtClean="0"/>
              <a:t>Pentachlorobenzene</a:t>
            </a:r>
            <a:endParaRPr kumimoji="1" lang="ja-JP" altLang="en-US" sz="1400" dirty="0"/>
          </a:p>
        </p:txBody>
      </p:sp>
      <p:sp>
        <p:nvSpPr>
          <p:cNvPr id="82" name="テキスト ボックス 81"/>
          <p:cNvSpPr txBox="1"/>
          <p:nvPr/>
        </p:nvSpPr>
        <p:spPr>
          <a:xfrm>
            <a:off x="904305" y="1274599"/>
            <a:ext cx="2953373" cy="369332"/>
          </a:xfrm>
          <a:prstGeom prst="rect">
            <a:avLst/>
          </a:prstGeom>
          <a:solidFill>
            <a:srgbClr val="CCFFCC"/>
          </a:solidFill>
          <a:ln>
            <a:solidFill>
              <a:srgbClr val="CCFFCC"/>
            </a:solidFill>
          </a:ln>
        </p:spPr>
        <p:txBody>
          <a:bodyPr wrap="none" rtlCol="0">
            <a:spAutoFit/>
          </a:bodyPr>
          <a:lstStyle/>
          <a:p>
            <a:r>
              <a:rPr lang="en-US" altLang="ja-JP" dirty="0" err="1"/>
              <a:t>phthalocyanine</a:t>
            </a:r>
            <a:r>
              <a:rPr lang="en-US" altLang="ja-JP" dirty="0"/>
              <a:t>-type pigment</a:t>
            </a:r>
            <a:endParaRPr lang="ja-JP" altLang="en-US" dirty="0"/>
          </a:p>
        </p:txBody>
      </p:sp>
      <p:grpSp>
        <p:nvGrpSpPr>
          <p:cNvPr id="83" name="グループ化 82"/>
          <p:cNvGrpSpPr/>
          <p:nvPr/>
        </p:nvGrpSpPr>
        <p:grpSpPr>
          <a:xfrm>
            <a:off x="1131711" y="2348880"/>
            <a:ext cx="1779134" cy="1059136"/>
            <a:chOff x="5292307" y="4808167"/>
            <a:chExt cx="1779134" cy="1059136"/>
          </a:xfrm>
        </p:grpSpPr>
        <p:grpSp>
          <p:nvGrpSpPr>
            <p:cNvPr id="84" name="グループ化 83"/>
            <p:cNvGrpSpPr/>
            <p:nvPr/>
          </p:nvGrpSpPr>
          <p:grpSpPr>
            <a:xfrm>
              <a:off x="5614831" y="5132755"/>
              <a:ext cx="424478" cy="384180"/>
              <a:chOff x="4432013" y="5157192"/>
              <a:chExt cx="716051" cy="648072"/>
            </a:xfrm>
          </p:grpSpPr>
          <p:sp>
            <p:nvSpPr>
              <p:cNvPr id="110" name="六角形 109"/>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円/楕円 110"/>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 name="グループ化 84"/>
            <p:cNvGrpSpPr/>
            <p:nvPr/>
          </p:nvGrpSpPr>
          <p:grpSpPr>
            <a:xfrm>
              <a:off x="6265298" y="5132755"/>
              <a:ext cx="424478" cy="384180"/>
              <a:chOff x="4432013" y="5157192"/>
              <a:chExt cx="716051" cy="648072"/>
            </a:xfrm>
          </p:grpSpPr>
          <p:sp>
            <p:nvSpPr>
              <p:cNvPr id="108" name="六角形 107"/>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円/楕円 108"/>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86" name="直線コネクタ 85"/>
            <p:cNvCxnSpPr>
              <a:stCxn id="110" idx="0"/>
              <a:endCxn id="108" idx="3"/>
            </p:cNvCxnSpPr>
            <p:nvPr/>
          </p:nvCxnSpPr>
          <p:spPr>
            <a:xfrm>
              <a:off x="6039309" y="5324844"/>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5670618" y="5044116"/>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V="1">
              <a:off x="6689776" y="5332821"/>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テキスト ボックス 88"/>
            <p:cNvSpPr txBox="1"/>
            <p:nvPr/>
          </p:nvSpPr>
          <p:spPr>
            <a:xfrm>
              <a:off x="5453569" y="481784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90" name="テキスト ボックス 89"/>
            <p:cNvSpPr txBox="1"/>
            <p:nvPr/>
          </p:nvSpPr>
          <p:spPr>
            <a:xfrm>
              <a:off x="6546489" y="555952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91" name="直線コネクタ 90"/>
            <p:cNvCxnSpPr/>
            <p:nvPr/>
          </p:nvCxnSpPr>
          <p:spPr>
            <a:xfrm flipV="1">
              <a:off x="5522700" y="5324295"/>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5292307" y="5170271"/>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93" name="直線コネクタ 92"/>
            <p:cNvCxnSpPr/>
            <p:nvPr/>
          </p:nvCxnSpPr>
          <p:spPr>
            <a:xfrm flipH="1" flipV="1">
              <a:off x="6595167" y="5506662"/>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6748917" y="5178932"/>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95" name="直線コネクタ 94"/>
            <p:cNvCxnSpPr/>
            <p:nvPr/>
          </p:nvCxnSpPr>
          <p:spPr>
            <a:xfrm flipV="1">
              <a:off x="5936315" y="5035269"/>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テキスト ボックス 95"/>
            <p:cNvSpPr txBox="1"/>
            <p:nvPr/>
          </p:nvSpPr>
          <p:spPr>
            <a:xfrm>
              <a:off x="5849699" y="4817848"/>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97" name="テキスト ボックス 96"/>
            <p:cNvSpPr txBox="1"/>
            <p:nvPr/>
          </p:nvSpPr>
          <p:spPr>
            <a:xfrm>
              <a:off x="6546489" y="4821503"/>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98" name="直線コネクタ 97"/>
            <p:cNvCxnSpPr/>
            <p:nvPr/>
          </p:nvCxnSpPr>
          <p:spPr>
            <a:xfrm flipV="1">
              <a:off x="6595167" y="5023965"/>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flipV="1">
              <a:off x="5651381" y="5531009"/>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H="1" flipV="1">
              <a:off x="5936315" y="5516935"/>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テキスト ボックス 100"/>
            <p:cNvSpPr txBox="1"/>
            <p:nvPr/>
          </p:nvSpPr>
          <p:spPr>
            <a:xfrm>
              <a:off x="5866735" y="5557810"/>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02" name="テキスト ボックス 101"/>
            <p:cNvSpPr txBox="1"/>
            <p:nvPr/>
          </p:nvSpPr>
          <p:spPr>
            <a:xfrm>
              <a:off x="5453790" y="555803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03" name="直線コネクタ 102"/>
            <p:cNvCxnSpPr/>
            <p:nvPr/>
          </p:nvCxnSpPr>
          <p:spPr>
            <a:xfrm flipV="1">
              <a:off x="6298298" y="5531009"/>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6099898" y="555599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06" name="直線コネクタ 105"/>
            <p:cNvCxnSpPr/>
            <p:nvPr/>
          </p:nvCxnSpPr>
          <p:spPr>
            <a:xfrm>
              <a:off x="6324046" y="5035269"/>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6137036" y="480816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grpSp>
        <p:nvGrpSpPr>
          <p:cNvPr id="114" name="グループ化 113"/>
          <p:cNvGrpSpPr/>
          <p:nvPr/>
        </p:nvGrpSpPr>
        <p:grpSpPr>
          <a:xfrm>
            <a:off x="1106521" y="3344688"/>
            <a:ext cx="1779134" cy="1049455"/>
            <a:chOff x="6070849" y="4145243"/>
            <a:chExt cx="1779134" cy="1049455"/>
          </a:xfrm>
        </p:grpSpPr>
        <p:grpSp>
          <p:nvGrpSpPr>
            <p:cNvPr id="116" name="グループ化 115"/>
            <p:cNvGrpSpPr/>
            <p:nvPr/>
          </p:nvGrpSpPr>
          <p:grpSpPr>
            <a:xfrm>
              <a:off x="6393373" y="4460150"/>
              <a:ext cx="424478" cy="384180"/>
              <a:chOff x="4432013" y="5157192"/>
              <a:chExt cx="716051" cy="648072"/>
            </a:xfrm>
          </p:grpSpPr>
          <p:sp>
            <p:nvSpPr>
              <p:cNvPr id="139" name="六角形 138"/>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円/楕円 139"/>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7" name="グループ化 116"/>
            <p:cNvGrpSpPr/>
            <p:nvPr/>
          </p:nvGrpSpPr>
          <p:grpSpPr>
            <a:xfrm>
              <a:off x="7043840" y="4460150"/>
              <a:ext cx="424478" cy="384180"/>
              <a:chOff x="4432013" y="5157192"/>
              <a:chExt cx="716051" cy="648072"/>
            </a:xfrm>
          </p:grpSpPr>
          <p:sp>
            <p:nvSpPr>
              <p:cNvPr id="137" name="六角形 136"/>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円/楕円 137"/>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18" name="直線コネクタ 117"/>
            <p:cNvCxnSpPr>
              <a:stCxn id="139" idx="0"/>
              <a:endCxn id="137" idx="3"/>
            </p:cNvCxnSpPr>
            <p:nvPr/>
          </p:nvCxnSpPr>
          <p:spPr>
            <a:xfrm>
              <a:off x="6817851" y="4652239"/>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6449160" y="4371511"/>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flipV="1">
              <a:off x="7468318" y="4660216"/>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6232111" y="4145244"/>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22" name="テキスト ボックス 121"/>
            <p:cNvSpPr txBox="1"/>
            <p:nvPr/>
          </p:nvSpPr>
          <p:spPr>
            <a:xfrm>
              <a:off x="7325031" y="4886921"/>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23" name="直線コネクタ 122"/>
            <p:cNvCxnSpPr/>
            <p:nvPr/>
          </p:nvCxnSpPr>
          <p:spPr>
            <a:xfrm flipV="1">
              <a:off x="6301242" y="4651690"/>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テキスト ボックス 123"/>
            <p:cNvSpPr txBox="1"/>
            <p:nvPr/>
          </p:nvSpPr>
          <p:spPr>
            <a:xfrm>
              <a:off x="6070849" y="449766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25" name="直線コネクタ 124"/>
            <p:cNvCxnSpPr/>
            <p:nvPr/>
          </p:nvCxnSpPr>
          <p:spPr>
            <a:xfrm flipH="1" flipV="1">
              <a:off x="7373709" y="4834057"/>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テキスト ボックス 125"/>
            <p:cNvSpPr txBox="1"/>
            <p:nvPr/>
          </p:nvSpPr>
          <p:spPr>
            <a:xfrm>
              <a:off x="7527459" y="450632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27" name="直線コネクタ 126"/>
            <p:cNvCxnSpPr/>
            <p:nvPr/>
          </p:nvCxnSpPr>
          <p:spPr>
            <a:xfrm flipV="1">
              <a:off x="6714857" y="4362664"/>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テキスト ボックス 127"/>
            <p:cNvSpPr txBox="1"/>
            <p:nvPr/>
          </p:nvSpPr>
          <p:spPr>
            <a:xfrm>
              <a:off x="6628241" y="4145243"/>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29" name="テキスト ボックス 128"/>
            <p:cNvSpPr txBox="1"/>
            <p:nvPr/>
          </p:nvSpPr>
          <p:spPr>
            <a:xfrm>
              <a:off x="7325031" y="4148898"/>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30" name="直線コネクタ 129"/>
            <p:cNvCxnSpPr/>
            <p:nvPr/>
          </p:nvCxnSpPr>
          <p:spPr>
            <a:xfrm flipV="1">
              <a:off x="7373709" y="4351360"/>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flipV="1">
              <a:off x="6429923" y="4858404"/>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flipH="1" flipV="1">
              <a:off x="6714857" y="484433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テキスト ボックス 132"/>
            <p:cNvSpPr txBox="1"/>
            <p:nvPr/>
          </p:nvSpPr>
          <p:spPr>
            <a:xfrm>
              <a:off x="6645277" y="4885205"/>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34" name="テキスト ボックス 133"/>
            <p:cNvSpPr txBox="1"/>
            <p:nvPr/>
          </p:nvSpPr>
          <p:spPr>
            <a:xfrm>
              <a:off x="6232332" y="4885432"/>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35" name="直線コネクタ 134"/>
            <p:cNvCxnSpPr/>
            <p:nvPr/>
          </p:nvCxnSpPr>
          <p:spPr>
            <a:xfrm flipV="1">
              <a:off x="7076840" y="4858404"/>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テキスト ボックス 135"/>
            <p:cNvSpPr txBox="1"/>
            <p:nvPr/>
          </p:nvSpPr>
          <p:spPr>
            <a:xfrm>
              <a:off x="6878440" y="4883392"/>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grpSp>
        <p:nvGrpSpPr>
          <p:cNvPr id="141" name="グループ化 140"/>
          <p:cNvGrpSpPr/>
          <p:nvPr/>
        </p:nvGrpSpPr>
        <p:grpSpPr>
          <a:xfrm>
            <a:off x="5554403" y="4102727"/>
            <a:ext cx="1174727" cy="1016679"/>
            <a:chOff x="7556825" y="1684507"/>
            <a:chExt cx="1174727" cy="1016679"/>
          </a:xfrm>
        </p:grpSpPr>
        <p:grpSp>
          <p:nvGrpSpPr>
            <p:cNvPr id="142" name="グループ化 141"/>
            <p:cNvGrpSpPr/>
            <p:nvPr/>
          </p:nvGrpSpPr>
          <p:grpSpPr>
            <a:xfrm>
              <a:off x="7885762" y="2009229"/>
              <a:ext cx="424478" cy="384180"/>
              <a:chOff x="4432013" y="5157192"/>
              <a:chExt cx="716051" cy="648072"/>
            </a:xfrm>
          </p:grpSpPr>
          <p:sp>
            <p:nvSpPr>
              <p:cNvPr id="153" name="六角形 15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円/楕円 15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43" name="直線コネクタ 142"/>
            <p:cNvCxnSpPr/>
            <p:nvPr/>
          </p:nvCxnSpPr>
          <p:spPr>
            <a:xfrm>
              <a:off x="7935136" y="1910774"/>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テキスト ボックス 143"/>
            <p:cNvSpPr txBox="1"/>
            <p:nvPr/>
          </p:nvSpPr>
          <p:spPr>
            <a:xfrm>
              <a:off x="7718087" y="168450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45" name="テキスト ボックス 144"/>
            <p:cNvSpPr txBox="1"/>
            <p:nvPr/>
          </p:nvSpPr>
          <p:spPr>
            <a:xfrm>
              <a:off x="8195882" y="239340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46" name="直線コネクタ 145"/>
            <p:cNvCxnSpPr/>
            <p:nvPr/>
          </p:nvCxnSpPr>
          <p:spPr>
            <a:xfrm flipV="1">
              <a:off x="7787218" y="2190953"/>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テキスト ボックス 146"/>
            <p:cNvSpPr txBox="1"/>
            <p:nvPr/>
          </p:nvSpPr>
          <p:spPr>
            <a:xfrm>
              <a:off x="7556825" y="203692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48" name="直線コネクタ 147"/>
            <p:cNvCxnSpPr/>
            <p:nvPr/>
          </p:nvCxnSpPr>
          <p:spPr>
            <a:xfrm flipH="1" flipV="1">
              <a:off x="8242948" y="2383136"/>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flipV="1">
              <a:off x="7934481" y="2393409"/>
              <a:ext cx="42600"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a:off x="8306321" y="2201319"/>
              <a:ext cx="1673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テキスト ボックス 150"/>
            <p:cNvSpPr txBox="1"/>
            <p:nvPr/>
          </p:nvSpPr>
          <p:spPr>
            <a:xfrm>
              <a:off x="7693787" y="239340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52" name="テキスト ボックス 151"/>
            <p:cNvSpPr txBox="1"/>
            <p:nvPr/>
          </p:nvSpPr>
          <p:spPr>
            <a:xfrm>
              <a:off x="8409028" y="2037065"/>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grpSp>
        <p:nvGrpSpPr>
          <p:cNvPr id="155" name="グループ化 154"/>
          <p:cNvGrpSpPr/>
          <p:nvPr/>
        </p:nvGrpSpPr>
        <p:grpSpPr>
          <a:xfrm>
            <a:off x="7379161" y="4102727"/>
            <a:ext cx="1174727" cy="1022310"/>
            <a:chOff x="7556825" y="1678876"/>
            <a:chExt cx="1174727" cy="1022310"/>
          </a:xfrm>
        </p:grpSpPr>
        <p:grpSp>
          <p:nvGrpSpPr>
            <p:cNvPr id="156" name="グループ化 155"/>
            <p:cNvGrpSpPr/>
            <p:nvPr/>
          </p:nvGrpSpPr>
          <p:grpSpPr>
            <a:xfrm>
              <a:off x="7885762" y="2009229"/>
              <a:ext cx="424478" cy="384180"/>
              <a:chOff x="4432013" y="5157192"/>
              <a:chExt cx="716051" cy="648072"/>
            </a:xfrm>
          </p:grpSpPr>
          <p:sp>
            <p:nvSpPr>
              <p:cNvPr id="169" name="六角形 168"/>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円/楕円 169"/>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57" name="直線コネクタ 156"/>
            <p:cNvCxnSpPr/>
            <p:nvPr/>
          </p:nvCxnSpPr>
          <p:spPr>
            <a:xfrm>
              <a:off x="7935136" y="1910774"/>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テキスト ボックス 157"/>
            <p:cNvSpPr txBox="1"/>
            <p:nvPr/>
          </p:nvSpPr>
          <p:spPr>
            <a:xfrm>
              <a:off x="7718087" y="168450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59" name="テキスト ボックス 158"/>
            <p:cNvSpPr txBox="1"/>
            <p:nvPr/>
          </p:nvSpPr>
          <p:spPr>
            <a:xfrm>
              <a:off x="8195882" y="239340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60" name="直線コネクタ 159"/>
            <p:cNvCxnSpPr/>
            <p:nvPr/>
          </p:nvCxnSpPr>
          <p:spPr>
            <a:xfrm flipV="1">
              <a:off x="7787218" y="2190953"/>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テキスト ボックス 160"/>
            <p:cNvSpPr txBox="1"/>
            <p:nvPr/>
          </p:nvSpPr>
          <p:spPr>
            <a:xfrm>
              <a:off x="7556825" y="203692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62" name="直線コネクタ 161"/>
            <p:cNvCxnSpPr/>
            <p:nvPr/>
          </p:nvCxnSpPr>
          <p:spPr>
            <a:xfrm flipH="1" flipV="1">
              <a:off x="8242948" y="2383136"/>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直線コネクタ 162"/>
            <p:cNvCxnSpPr/>
            <p:nvPr/>
          </p:nvCxnSpPr>
          <p:spPr>
            <a:xfrm flipV="1">
              <a:off x="8232034" y="1875177"/>
              <a:ext cx="42600"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p:nvPr/>
          </p:nvCxnSpPr>
          <p:spPr>
            <a:xfrm flipV="1">
              <a:off x="7934481" y="2393409"/>
              <a:ext cx="42600"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a:off x="8306321" y="2201319"/>
              <a:ext cx="1673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テキスト ボックス 165"/>
            <p:cNvSpPr txBox="1"/>
            <p:nvPr/>
          </p:nvSpPr>
          <p:spPr>
            <a:xfrm>
              <a:off x="7693787" y="239340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67" name="テキスト ボックス 166"/>
            <p:cNvSpPr txBox="1"/>
            <p:nvPr/>
          </p:nvSpPr>
          <p:spPr>
            <a:xfrm>
              <a:off x="8185538" y="167887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68" name="テキスト ボックス 167"/>
            <p:cNvSpPr txBox="1"/>
            <p:nvPr/>
          </p:nvSpPr>
          <p:spPr>
            <a:xfrm>
              <a:off x="8409028" y="2037065"/>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sp>
        <p:nvSpPr>
          <p:cNvPr id="171" name="テキスト ボックス 170"/>
          <p:cNvSpPr txBox="1"/>
          <p:nvPr/>
        </p:nvSpPr>
        <p:spPr>
          <a:xfrm>
            <a:off x="7144052" y="5146193"/>
            <a:ext cx="1625701" cy="307777"/>
          </a:xfrm>
          <a:prstGeom prst="rect">
            <a:avLst/>
          </a:prstGeom>
          <a:noFill/>
        </p:spPr>
        <p:txBody>
          <a:bodyPr wrap="none" rtlCol="0">
            <a:spAutoFit/>
          </a:bodyPr>
          <a:lstStyle/>
          <a:p>
            <a:r>
              <a:rPr kumimoji="1" lang="en-US" altLang="ja-JP" sz="1400" dirty="0" err="1" smtClean="0"/>
              <a:t>Hexachlorobenzene</a:t>
            </a:r>
            <a:endParaRPr kumimoji="1" lang="ja-JP" altLang="en-US" sz="1400" dirty="0"/>
          </a:p>
        </p:txBody>
      </p:sp>
    </p:spTree>
    <p:extLst>
      <p:ext uri="{BB962C8B-B14F-4D97-AF65-F5344CB8AC3E}">
        <p14:creationId xmlns="" xmlns:p14="http://schemas.microsoft.com/office/powerpoint/2010/main" val="3304498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txBox="1">
            <a:spLocks noChangeArrowheads="1"/>
          </p:cNvSpPr>
          <p:nvPr/>
        </p:nvSpPr>
        <p:spPr>
          <a:xfrm>
            <a:off x="251520" y="260648"/>
            <a:ext cx="8712968" cy="6192688"/>
          </a:xfrm>
          <a:prstGeom prst="rect">
            <a:avLst/>
          </a:prstGeom>
          <a:solidFill>
            <a:schemeClr val="tx2">
              <a:lumMod val="60000"/>
              <a:lumOff val="40000"/>
            </a:schemeClr>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buFontTx/>
              <a:buChar char="-"/>
            </a:pPr>
            <a:r>
              <a:rPr lang="en-US" altLang="ja-JP" sz="3600" b="1" dirty="0" smtClean="0">
                <a:solidFill>
                  <a:schemeClr val="bg1"/>
                </a:solidFill>
              </a:rPr>
              <a:t>A report from the Japan Dyestuff and Industrial Chemicals Association (JDICA) revealed that </a:t>
            </a:r>
            <a:r>
              <a:rPr lang="en-US" altLang="ja-JP" sz="3600" b="1" dirty="0" smtClean="0">
                <a:solidFill>
                  <a:srgbClr val="FF0000"/>
                </a:solidFill>
              </a:rPr>
              <a:t>some organic pigments contained </a:t>
            </a:r>
            <a:r>
              <a:rPr lang="en-US" altLang="ja-JP" sz="3600" b="1" dirty="0" smtClean="0">
                <a:solidFill>
                  <a:schemeClr val="bg1"/>
                </a:solidFill>
              </a:rPr>
              <a:t>a trace of polychlorinated biphenyl (</a:t>
            </a:r>
            <a:r>
              <a:rPr lang="en-US" altLang="ja-JP" sz="3600" b="1" dirty="0" smtClean="0">
                <a:solidFill>
                  <a:srgbClr val="FF0000"/>
                </a:solidFill>
              </a:rPr>
              <a:t>PCB</a:t>
            </a:r>
            <a:r>
              <a:rPr lang="en-US" altLang="ja-JP" sz="3600" b="1" dirty="0" smtClean="0">
                <a:solidFill>
                  <a:schemeClr val="bg1"/>
                </a:solidFill>
              </a:rPr>
              <a:t>) </a:t>
            </a:r>
            <a:r>
              <a:rPr lang="en-US" altLang="ja-JP" sz="3600" b="1" dirty="0" smtClean="0">
                <a:solidFill>
                  <a:srgbClr val="FF0000"/>
                </a:solidFill>
              </a:rPr>
              <a:t>unintentionally generated </a:t>
            </a:r>
            <a:r>
              <a:rPr lang="en-US" altLang="ja-JP" sz="3600" b="1" dirty="0" smtClean="0">
                <a:solidFill>
                  <a:schemeClr val="bg1"/>
                </a:solidFill>
              </a:rPr>
              <a:t>in their manufacturing process.</a:t>
            </a:r>
          </a:p>
          <a:p>
            <a:pPr algn="l">
              <a:buFontTx/>
              <a:buChar char="-"/>
            </a:pPr>
            <a:r>
              <a:rPr lang="en-US" altLang="ja-JP" sz="3600" b="1" dirty="0" smtClean="0">
                <a:solidFill>
                  <a:schemeClr val="bg1"/>
                </a:solidFill>
              </a:rPr>
              <a:t> In response to the report, the Ministry of Economy, Trade and Industry (METI) decided to immediately carry out an investigation into the actual situation and, as an urgent measure for the time being, instruct entrepreneurs to </a:t>
            </a:r>
            <a:r>
              <a:rPr lang="en-US" altLang="ja-JP" sz="3600" b="1" dirty="0" smtClean="0">
                <a:solidFill>
                  <a:srgbClr val="FF0000"/>
                </a:solidFill>
              </a:rPr>
              <a:t>stop manufacture</a:t>
            </a:r>
            <a:r>
              <a:rPr lang="en-US" altLang="ja-JP" sz="3600" b="1" dirty="0" smtClean="0">
                <a:solidFill>
                  <a:schemeClr val="bg1"/>
                </a:solidFill>
              </a:rPr>
              <a:t>, </a:t>
            </a:r>
            <a:r>
              <a:rPr lang="en-US" altLang="ja-JP" sz="3600" b="1" dirty="0" smtClean="0">
                <a:solidFill>
                  <a:srgbClr val="FF0000"/>
                </a:solidFill>
              </a:rPr>
              <a:t>import or shipment </a:t>
            </a:r>
            <a:r>
              <a:rPr lang="en-US" altLang="ja-JP" sz="3600" b="1" dirty="0" smtClean="0">
                <a:solidFill>
                  <a:schemeClr val="bg1"/>
                </a:solidFill>
              </a:rPr>
              <a:t>of organic pigments found to contain PCB over the international standard (</a:t>
            </a:r>
            <a:r>
              <a:rPr lang="en-US" altLang="ja-JP" sz="3600" b="1" dirty="0" smtClean="0">
                <a:solidFill>
                  <a:srgbClr val="FF0000"/>
                </a:solidFill>
              </a:rPr>
              <a:t>50ppm</a:t>
            </a:r>
            <a:r>
              <a:rPr lang="en-US" altLang="ja-JP" sz="3600" b="1" dirty="0" smtClean="0">
                <a:solidFill>
                  <a:schemeClr val="bg1"/>
                </a:solidFill>
              </a:rPr>
              <a:t>).</a:t>
            </a:r>
          </a:p>
        </p:txBody>
      </p:sp>
    </p:spTree>
    <p:extLst>
      <p:ext uri="{BB962C8B-B14F-4D97-AF65-F5344CB8AC3E}">
        <p14:creationId xmlns="" xmlns:p14="http://schemas.microsoft.com/office/powerpoint/2010/main" val="3282702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79512" y="188640"/>
            <a:ext cx="3844386" cy="369332"/>
          </a:xfrm>
          <a:prstGeom prst="rect">
            <a:avLst/>
          </a:prstGeom>
          <a:solidFill>
            <a:srgbClr val="CCFFCC"/>
          </a:solidFill>
          <a:ln>
            <a:solidFill>
              <a:srgbClr val="CCFFCC"/>
            </a:solidFill>
          </a:ln>
        </p:spPr>
        <p:txBody>
          <a:bodyPr wrap="none" rtlCol="0">
            <a:spAutoFit/>
          </a:bodyPr>
          <a:lstStyle/>
          <a:p>
            <a:r>
              <a:rPr lang="en-US" altLang="ja-JP" dirty="0" err="1" smtClean="0">
                <a:latin typeface="Arial Black" pitchFamily="34" charset="0"/>
              </a:rPr>
              <a:t>phthalocyanine</a:t>
            </a:r>
            <a:r>
              <a:rPr lang="en-US" altLang="ja-JP" dirty="0" smtClean="0">
                <a:latin typeface="Arial Black" pitchFamily="34" charset="0"/>
              </a:rPr>
              <a:t>-type </a:t>
            </a:r>
            <a:r>
              <a:rPr lang="en-US" altLang="ja-JP" dirty="0">
                <a:latin typeface="Arial Black" pitchFamily="34" charset="0"/>
              </a:rPr>
              <a:t>pigment</a:t>
            </a:r>
            <a:endParaRPr lang="ja-JP" altLang="en-US" dirty="0">
              <a:latin typeface="Arial Black" pitchFamily="34" charset="0"/>
            </a:endParaRPr>
          </a:p>
        </p:txBody>
      </p:sp>
      <p:pic>
        <p:nvPicPr>
          <p:cNvPr id="4098" name="Picture 2" descr="http://upload.wikimedia.org/wikipedia/commons/b/bd/Phthalocyanine_Green_G.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36" y="1461046"/>
            <a:ext cx="2804798" cy="2714138"/>
          </a:xfrm>
          <a:prstGeom prst="rect">
            <a:avLst/>
          </a:prstGeom>
          <a:noFill/>
          <a:extLst>
            <a:ext uri="{909E8E84-426E-40DD-AFC4-6F175D3DCCD1}">
              <a14:hiddenFill xmlns="" xmlns:a14="http://schemas.microsoft.com/office/drawing/2010/main">
                <a:solidFill>
                  <a:srgbClr val="FFFFFF"/>
                </a:solidFill>
              </a14:hiddenFill>
            </a:ext>
          </a:extLst>
        </p:spPr>
      </p:pic>
      <p:sp>
        <p:nvSpPr>
          <p:cNvPr id="113" name="テキスト ボックス 112"/>
          <p:cNvSpPr txBox="1"/>
          <p:nvPr/>
        </p:nvSpPr>
        <p:spPr>
          <a:xfrm>
            <a:off x="3419872" y="1425505"/>
            <a:ext cx="3024336" cy="923330"/>
          </a:xfrm>
          <a:prstGeom prst="rect">
            <a:avLst/>
          </a:prstGeom>
          <a:noFill/>
        </p:spPr>
        <p:txBody>
          <a:bodyPr wrap="square" rtlCol="0">
            <a:spAutoFit/>
          </a:bodyPr>
          <a:lstStyle/>
          <a:p>
            <a:pPr algn="ctr"/>
            <a:r>
              <a:rPr kumimoji="1" lang="en-US" altLang="ja-JP" dirty="0" err="1" smtClean="0">
                <a:latin typeface="Arial Black" pitchFamily="34" charset="0"/>
              </a:rPr>
              <a:t>phthalic</a:t>
            </a:r>
            <a:r>
              <a:rPr kumimoji="1" lang="en-US" altLang="ja-JP" dirty="0" smtClean="0">
                <a:latin typeface="Arial Black" pitchFamily="34" charset="0"/>
              </a:rPr>
              <a:t> anhydride</a:t>
            </a:r>
          </a:p>
          <a:p>
            <a:pPr algn="ctr"/>
            <a:r>
              <a:rPr lang="en-US" altLang="ja-JP" dirty="0" smtClean="0">
                <a:latin typeface="Arial Black" pitchFamily="34" charset="0"/>
              </a:rPr>
              <a:t>urea</a:t>
            </a:r>
            <a:endParaRPr kumimoji="1" lang="en-US" altLang="ja-JP" dirty="0" smtClean="0">
              <a:latin typeface="Arial Black" pitchFamily="34" charset="0"/>
            </a:endParaRPr>
          </a:p>
          <a:p>
            <a:pPr algn="ctr"/>
            <a:r>
              <a:rPr lang="en-US" altLang="ja-JP" dirty="0">
                <a:latin typeface="Arial Black" pitchFamily="34" charset="0"/>
              </a:rPr>
              <a:t>c</a:t>
            </a:r>
            <a:r>
              <a:rPr lang="en-US" altLang="ja-JP" dirty="0" smtClean="0">
                <a:latin typeface="Arial Black" pitchFamily="34" charset="0"/>
              </a:rPr>
              <a:t>opper chloride</a:t>
            </a:r>
            <a:endParaRPr kumimoji="1" lang="ja-JP" altLang="en-US" dirty="0">
              <a:latin typeface="Arial Black" pitchFamily="34" charset="0"/>
            </a:endParaRPr>
          </a:p>
        </p:txBody>
      </p:sp>
      <p:sp>
        <p:nvSpPr>
          <p:cNvPr id="115" name="テキスト ボックス 114"/>
          <p:cNvSpPr txBox="1"/>
          <p:nvPr/>
        </p:nvSpPr>
        <p:spPr>
          <a:xfrm>
            <a:off x="3707904" y="836712"/>
            <a:ext cx="2376264" cy="369332"/>
          </a:xfrm>
          <a:prstGeom prst="rect">
            <a:avLst/>
          </a:prstGeom>
          <a:noFill/>
        </p:spPr>
        <p:txBody>
          <a:bodyPr wrap="square" rtlCol="0">
            <a:spAutoFit/>
          </a:bodyPr>
          <a:lstStyle/>
          <a:p>
            <a:pPr algn="ctr"/>
            <a:r>
              <a:rPr lang="en-US" altLang="ja-JP" dirty="0">
                <a:latin typeface="Arial Black" pitchFamily="34" charset="0"/>
              </a:rPr>
              <a:t>raw </a:t>
            </a:r>
            <a:r>
              <a:rPr lang="en-US" altLang="ja-JP" dirty="0" smtClean="0">
                <a:latin typeface="Arial Black" pitchFamily="34" charset="0"/>
              </a:rPr>
              <a:t>material</a:t>
            </a:r>
            <a:endParaRPr lang="ja-JP" altLang="en-US" dirty="0">
              <a:latin typeface="Arial Black" pitchFamily="34" charset="0"/>
            </a:endParaRPr>
          </a:p>
        </p:txBody>
      </p:sp>
      <p:cxnSp>
        <p:nvCxnSpPr>
          <p:cNvPr id="116" name="直線矢印コネクタ 115"/>
          <p:cNvCxnSpPr/>
          <p:nvPr/>
        </p:nvCxnSpPr>
        <p:spPr>
          <a:xfrm>
            <a:off x="4817279" y="2360202"/>
            <a:ext cx="0" cy="5666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9" name="テキスト ボックス 118"/>
          <p:cNvSpPr txBox="1"/>
          <p:nvPr/>
        </p:nvSpPr>
        <p:spPr>
          <a:xfrm>
            <a:off x="0" y="4404491"/>
            <a:ext cx="3275856" cy="646331"/>
          </a:xfrm>
          <a:prstGeom prst="rect">
            <a:avLst/>
          </a:prstGeom>
          <a:noFill/>
        </p:spPr>
        <p:txBody>
          <a:bodyPr wrap="square" rtlCol="0">
            <a:spAutoFit/>
          </a:bodyPr>
          <a:lstStyle/>
          <a:p>
            <a:pPr algn="ctr"/>
            <a:r>
              <a:rPr lang="en-US" altLang="ja-JP" dirty="0">
                <a:latin typeface="Arial Black" pitchFamily="34" charset="0"/>
              </a:rPr>
              <a:t>p</a:t>
            </a:r>
            <a:r>
              <a:rPr kumimoji="1" lang="en-US" altLang="ja-JP" dirty="0" smtClean="0">
                <a:latin typeface="Arial Black" pitchFamily="34" charset="0"/>
              </a:rPr>
              <a:t>igment green 7</a:t>
            </a:r>
          </a:p>
          <a:p>
            <a:pPr algn="ctr"/>
            <a:r>
              <a:rPr lang="en-US" altLang="ja-JP" dirty="0">
                <a:latin typeface="Arial Black" pitchFamily="34" charset="0"/>
              </a:rPr>
              <a:t>(</a:t>
            </a:r>
            <a:r>
              <a:rPr lang="en-US" altLang="ja-JP" dirty="0" err="1" smtClean="0">
                <a:latin typeface="Arial Black" pitchFamily="34" charset="0"/>
              </a:rPr>
              <a:t>phthalocyanine</a:t>
            </a:r>
            <a:r>
              <a:rPr lang="en-US" altLang="ja-JP" dirty="0" smtClean="0">
                <a:latin typeface="Arial Black" pitchFamily="34" charset="0"/>
              </a:rPr>
              <a:t> green</a:t>
            </a:r>
            <a:r>
              <a:rPr lang="en-US" altLang="ja-JP" dirty="0">
                <a:latin typeface="Arial Black" pitchFamily="34" charset="0"/>
              </a:rPr>
              <a:t>)</a:t>
            </a:r>
            <a:endParaRPr kumimoji="1" lang="ja-JP" altLang="en-US" dirty="0">
              <a:latin typeface="Arial Black" pitchFamily="34" charset="0"/>
            </a:endParaRPr>
          </a:p>
        </p:txBody>
      </p:sp>
      <p:sp>
        <p:nvSpPr>
          <p:cNvPr id="117" name="正方形/長方形 116"/>
          <p:cNvSpPr/>
          <p:nvPr/>
        </p:nvSpPr>
        <p:spPr>
          <a:xfrm>
            <a:off x="3131840" y="3025828"/>
            <a:ext cx="3168352" cy="646331"/>
          </a:xfrm>
          <a:prstGeom prst="rect">
            <a:avLst/>
          </a:prstGeom>
        </p:spPr>
        <p:txBody>
          <a:bodyPr wrap="square">
            <a:spAutoFit/>
          </a:bodyPr>
          <a:lstStyle/>
          <a:p>
            <a:pPr algn="ctr"/>
            <a:r>
              <a:rPr lang="en-US" altLang="ja-JP" dirty="0" smtClean="0">
                <a:latin typeface="Arial Black" pitchFamily="34" charset="0"/>
              </a:rPr>
              <a:t>pigment blue 15</a:t>
            </a:r>
            <a:endParaRPr lang="en-US" altLang="ja-JP" dirty="0">
              <a:latin typeface="Arial Black" pitchFamily="34" charset="0"/>
            </a:endParaRPr>
          </a:p>
          <a:p>
            <a:pPr algn="ctr"/>
            <a:r>
              <a:rPr lang="en-US" altLang="ja-JP" dirty="0">
                <a:latin typeface="Arial Black" pitchFamily="34" charset="0"/>
              </a:rPr>
              <a:t>(</a:t>
            </a:r>
            <a:r>
              <a:rPr lang="en-US" altLang="ja-JP" dirty="0" err="1">
                <a:latin typeface="Arial Black" pitchFamily="34" charset="0"/>
              </a:rPr>
              <a:t>phthalocyanine</a:t>
            </a:r>
            <a:r>
              <a:rPr lang="en-US" altLang="ja-JP" dirty="0">
                <a:latin typeface="Arial Black" pitchFamily="34" charset="0"/>
              </a:rPr>
              <a:t> </a:t>
            </a:r>
            <a:r>
              <a:rPr lang="en-US" altLang="ja-JP" dirty="0" smtClean="0">
                <a:latin typeface="Arial Black" pitchFamily="34" charset="0"/>
              </a:rPr>
              <a:t>blue)</a:t>
            </a:r>
            <a:endParaRPr lang="ja-JP" altLang="en-US" dirty="0">
              <a:latin typeface="Arial Black" pitchFamily="34" charset="0"/>
            </a:endParaRPr>
          </a:p>
        </p:txBody>
      </p:sp>
      <p:cxnSp>
        <p:nvCxnSpPr>
          <p:cNvPr id="121" name="直線矢印コネクタ 120"/>
          <p:cNvCxnSpPr/>
          <p:nvPr/>
        </p:nvCxnSpPr>
        <p:spPr>
          <a:xfrm>
            <a:off x="4817279" y="3781177"/>
            <a:ext cx="0" cy="5666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テキスト ボックス 121"/>
          <p:cNvSpPr txBox="1"/>
          <p:nvPr/>
        </p:nvSpPr>
        <p:spPr>
          <a:xfrm>
            <a:off x="4900102" y="3796165"/>
            <a:ext cx="1367141" cy="369332"/>
          </a:xfrm>
          <a:prstGeom prst="rect">
            <a:avLst/>
          </a:prstGeom>
          <a:noFill/>
        </p:spPr>
        <p:txBody>
          <a:bodyPr wrap="square" rtlCol="0">
            <a:spAutoFit/>
          </a:bodyPr>
          <a:lstStyle/>
          <a:p>
            <a:r>
              <a:rPr kumimoji="1" lang="en-US" altLang="ja-JP" b="1" dirty="0" smtClean="0">
                <a:solidFill>
                  <a:srgbClr val="FF0000"/>
                </a:solidFill>
              </a:rPr>
              <a:t>chlorination</a:t>
            </a:r>
            <a:endParaRPr kumimoji="1" lang="ja-JP" altLang="en-US" b="1" dirty="0">
              <a:solidFill>
                <a:srgbClr val="FF0000"/>
              </a:solidFill>
            </a:endParaRPr>
          </a:p>
        </p:txBody>
      </p:sp>
      <p:sp>
        <p:nvSpPr>
          <p:cNvPr id="123" name="正方形/長方形 122"/>
          <p:cNvSpPr/>
          <p:nvPr/>
        </p:nvSpPr>
        <p:spPr>
          <a:xfrm>
            <a:off x="3990906" y="4362838"/>
            <a:ext cx="2244397" cy="369332"/>
          </a:xfrm>
          <a:prstGeom prst="rect">
            <a:avLst/>
          </a:prstGeom>
        </p:spPr>
        <p:txBody>
          <a:bodyPr wrap="none">
            <a:spAutoFit/>
          </a:bodyPr>
          <a:lstStyle/>
          <a:p>
            <a:r>
              <a:rPr lang="en-US" altLang="ja-JP" dirty="0">
                <a:latin typeface="Arial Black" pitchFamily="34" charset="0"/>
              </a:rPr>
              <a:t>p</a:t>
            </a:r>
            <a:r>
              <a:rPr lang="en-US" altLang="ja-JP" dirty="0" smtClean="0">
                <a:latin typeface="Arial Black" pitchFamily="34" charset="0"/>
              </a:rPr>
              <a:t>igment </a:t>
            </a:r>
            <a:r>
              <a:rPr lang="en-US" altLang="ja-JP" dirty="0">
                <a:latin typeface="Arial Black" pitchFamily="34" charset="0"/>
              </a:rPr>
              <a:t>green </a:t>
            </a:r>
            <a:r>
              <a:rPr lang="en-US" altLang="ja-JP" dirty="0" smtClean="0">
                <a:latin typeface="Arial Black" pitchFamily="34" charset="0"/>
              </a:rPr>
              <a:t>7</a:t>
            </a:r>
            <a:endParaRPr lang="en-US" altLang="ja-JP" dirty="0">
              <a:latin typeface="Arial Black" pitchFamily="34" charset="0"/>
            </a:endParaRPr>
          </a:p>
        </p:txBody>
      </p:sp>
      <p:sp>
        <p:nvSpPr>
          <p:cNvPr id="125" name="左カーブ矢印 124"/>
          <p:cNvSpPr/>
          <p:nvPr/>
        </p:nvSpPr>
        <p:spPr>
          <a:xfrm>
            <a:off x="6194873" y="3174505"/>
            <a:ext cx="360040" cy="1553151"/>
          </a:xfrm>
          <a:prstGeom prst="curvedLeftArrow">
            <a:avLst/>
          </a:prstGeom>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4" name="テキスト ボックス 123"/>
          <p:cNvSpPr txBox="1"/>
          <p:nvPr/>
        </p:nvSpPr>
        <p:spPr>
          <a:xfrm>
            <a:off x="6732240" y="764704"/>
            <a:ext cx="1683696" cy="369332"/>
          </a:xfrm>
          <a:prstGeom prst="rect">
            <a:avLst/>
          </a:prstGeom>
          <a:noFill/>
        </p:spPr>
        <p:txBody>
          <a:bodyPr wrap="square" rtlCol="0">
            <a:spAutoFit/>
          </a:bodyPr>
          <a:lstStyle/>
          <a:p>
            <a:pPr algn="ctr"/>
            <a:r>
              <a:rPr kumimoji="1" lang="en-US" altLang="ja-JP" b="1" dirty="0" smtClean="0">
                <a:latin typeface="Arial Black" pitchFamily="34" charset="0"/>
              </a:rPr>
              <a:t>By-product</a:t>
            </a:r>
          </a:p>
        </p:txBody>
      </p:sp>
      <p:grpSp>
        <p:nvGrpSpPr>
          <p:cNvPr id="126" name="グループ化 125"/>
          <p:cNvGrpSpPr/>
          <p:nvPr/>
        </p:nvGrpSpPr>
        <p:grpSpPr>
          <a:xfrm>
            <a:off x="5245771" y="5006090"/>
            <a:ext cx="1779134" cy="1288267"/>
            <a:chOff x="5292307" y="4808167"/>
            <a:chExt cx="1779134" cy="1288267"/>
          </a:xfrm>
        </p:grpSpPr>
        <p:grpSp>
          <p:nvGrpSpPr>
            <p:cNvPr id="130" name="グループ化 129"/>
            <p:cNvGrpSpPr/>
            <p:nvPr/>
          </p:nvGrpSpPr>
          <p:grpSpPr>
            <a:xfrm>
              <a:off x="5614831" y="5132755"/>
              <a:ext cx="424478" cy="384180"/>
              <a:chOff x="4432013" y="5157192"/>
              <a:chExt cx="716051" cy="648072"/>
            </a:xfrm>
          </p:grpSpPr>
          <p:sp>
            <p:nvSpPr>
              <p:cNvPr id="153" name="六角形 15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円/楕円 15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1" name="グループ化 130"/>
            <p:cNvGrpSpPr/>
            <p:nvPr/>
          </p:nvGrpSpPr>
          <p:grpSpPr>
            <a:xfrm>
              <a:off x="6265298" y="5132755"/>
              <a:ext cx="424478" cy="384180"/>
              <a:chOff x="4432013" y="5157192"/>
              <a:chExt cx="716051" cy="648072"/>
            </a:xfrm>
          </p:grpSpPr>
          <p:sp>
            <p:nvSpPr>
              <p:cNvPr id="151" name="六角形 150"/>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32" name="直線コネクタ 131"/>
            <p:cNvCxnSpPr>
              <a:stCxn id="153" idx="0"/>
              <a:endCxn id="151" idx="3"/>
            </p:cNvCxnSpPr>
            <p:nvPr/>
          </p:nvCxnSpPr>
          <p:spPr>
            <a:xfrm>
              <a:off x="6039309" y="5324844"/>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5670618" y="5044116"/>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flipV="1">
              <a:off x="6689776" y="5332821"/>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テキスト ボックス 134"/>
            <p:cNvSpPr txBox="1"/>
            <p:nvPr/>
          </p:nvSpPr>
          <p:spPr>
            <a:xfrm>
              <a:off x="5453569" y="481784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36" name="テキスト ボックス 135"/>
            <p:cNvSpPr txBox="1"/>
            <p:nvPr/>
          </p:nvSpPr>
          <p:spPr>
            <a:xfrm>
              <a:off x="6546489" y="555952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37" name="直線コネクタ 136"/>
            <p:cNvCxnSpPr/>
            <p:nvPr/>
          </p:nvCxnSpPr>
          <p:spPr>
            <a:xfrm flipV="1">
              <a:off x="5522700" y="5324295"/>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テキスト ボックス 137"/>
            <p:cNvSpPr txBox="1"/>
            <p:nvPr/>
          </p:nvSpPr>
          <p:spPr>
            <a:xfrm>
              <a:off x="5292307" y="5170271"/>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39" name="直線コネクタ 138"/>
            <p:cNvCxnSpPr/>
            <p:nvPr/>
          </p:nvCxnSpPr>
          <p:spPr>
            <a:xfrm flipH="1" flipV="1">
              <a:off x="6595167" y="5506662"/>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テキスト ボックス 139"/>
            <p:cNvSpPr txBox="1"/>
            <p:nvPr/>
          </p:nvSpPr>
          <p:spPr>
            <a:xfrm>
              <a:off x="6748917" y="5178932"/>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41" name="直線コネクタ 140"/>
            <p:cNvCxnSpPr/>
            <p:nvPr/>
          </p:nvCxnSpPr>
          <p:spPr>
            <a:xfrm flipV="1">
              <a:off x="5936315" y="5035269"/>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テキスト ボックス 141"/>
            <p:cNvSpPr txBox="1"/>
            <p:nvPr/>
          </p:nvSpPr>
          <p:spPr>
            <a:xfrm>
              <a:off x="5849699" y="4817848"/>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43" name="テキスト ボックス 142"/>
            <p:cNvSpPr txBox="1"/>
            <p:nvPr/>
          </p:nvSpPr>
          <p:spPr>
            <a:xfrm>
              <a:off x="6546489" y="4821503"/>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44" name="直線コネクタ 143"/>
            <p:cNvCxnSpPr/>
            <p:nvPr/>
          </p:nvCxnSpPr>
          <p:spPr>
            <a:xfrm flipV="1">
              <a:off x="6595167" y="5023965"/>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flipV="1">
              <a:off x="5651381" y="5531009"/>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flipH="1" flipV="1">
              <a:off x="5936315" y="5516935"/>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テキスト ボックス 146"/>
            <p:cNvSpPr txBox="1"/>
            <p:nvPr/>
          </p:nvSpPr>
          <p:spPr>
            <a:xfrm>
              <a:off x="5866735" y="5557810"/>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48" name="テキスト ボックス 147"/>
            <p:cNvSpPr txBox="1"/>
            <p:nvPr/>
          </p:nvSpPr>
          <p:spPr>
            <a:xfrm>
              <a:off x="5453790" y="555803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49" name="直線コネクタ 148"/>
            <p:cNvCxnSpPr/>
            <p:nvPr/>
          </p:nvCxnSpPr>
          <p:spPr>
            <a:xfrm flipV="1">
              <a:off x="6298298" y="5531009"/>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テキスト ボックス 149"/>
            <p:cNvSpPr txBox="1"/>
            <p:nvPr/>
          </p:nvSpPr>
          <p:spPr>
            <a:xfrm>
              <a:off x="6099898" y="555599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29" name="テキスト ボックス 128"/>
            <p:cNvSpPr txBox="1"/>
            <p:nvPr/>
          </p:nvSpPr>
          <p:spPr>
            <a:xfrm>
              <a:off x="5882410" y="5788657"/>
              <a:ext cx="663964" cy="307777"/>
            </a:xfrm>
            <a:prstGeom prst="rect">
              <a:avLst/>
            </a:prstGeom>
            <a:noFill/>
          </p:spPr>
          <p:txBody>
            <a:bodyPr wrap="none" rtlCol="0">
              <a:spAutoFit/>
            </a:bodyPr>
            <a:lstStyle/>
            <a:p>
              <a:r>
                <a:rPr kumimoji="1" lang="en-US" altLang="ja-JP" sz="1400" dirty="0" smtClean="0">
                  <a:latin typeface="Arial Black" pitchFamily="34" charset="0"/>
                </a:rPr>
                <a:t>#209</a:t>
              </a:r>
              <a:endParaRPr kumimoji="1" lang="ja-JP" altLang="en-US" sz="1400" dirty="0">
                <a:latin typeface="Arial Black" pitchFamily="34" charset="0"/>
              </a:endParaRPr>
            </a:p>
          </p:txBody>
        </p:sp>
        <p:cxnSp>
          <p:nvCxnSpPr>
            <p:cNvPr id="155" name="直線コネクタ 154"/>
            <p:cNvCxnSpPr/>
            <p:nvPr/>
          </p:nvCxnSpPr>
          <p:spPr>
            <a:xfrm>
              <a:off x="6324046" y="5035269"/>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テキスト ボックス 155"/>
            <p:cNvSpPr txBox="1"/>
            <p:nvPr/>
          </p:nvSpPr>
          <p:spPr>
            <a:xfrm>
              <a:off x="6137036" y="480816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grpSp>
        <p:nvGrpSpPr>
          <p:cNvPr id="158" name="グループ化 157"/>
          <p:cNvGrpSpPr/>
          <p:nvPr/>
        </p:nvGrpSpPr>
        <p:grpSpPr>
          <a:xfrm>
            <a:off x="7106505" y="5020961"/>
            <a:ext cx="1779134" cy="1278586"/>
            <a:chOff x="6070849" y="4145243"/>
            <a:chExt cx="1779134" cy="1278586"/>
          </a:xfrm>
        </p:grpSpPr>
        <p:grpSp>
          <p:nvGrpSpPr>
            <p:cNvPr id="159" name="グループ化 158"/>
            <p:cNvGrpSpPr/>
            <p:nvPr/>
          </p:nvGrpSpPr>
          <p:grpSpPr>
            <a:xfrm>
              <a:off x="6070849" y="4145243"/>
              <a:ext cx="1779134" cy="1049455"/>
              <a:chOff x="6070849" y="4145243"/>
              <a:chExt cx="1779134" cy="1049455"/>
            </a:xfrm>
          </p:grpSpPr>
          <p:grpSp>
            <p:nvGrpSpPr>
              <p:cNvPr id="161" name="グループ化 160"/>
              <p:cNvGrpSpPr/>
              <p:nvPr/>
            </p:nvGrpSpPr>
            <p:grpSpPr>
              <a:xfrm>
                <a:off x="6393373" y="4460150"/>
                <a:ext cx="424478" cy="384180"/>
                <a:chOff x="4432013" y="5157192"/>
                <a:chExt cx="716051" cy="648072"/>
              </a:xfrm>
            </p:grpSpPr>
            <p:sp>
              <p:nvSpPr>
                <p:cNvPr id="184" name="六角形 183"/>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円/楕円 184"/>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2" name="グループ化 161"/>
              <p:cNvGrpSpPr/>
              <p:nvPr/>
            </p:nvGrpSpPr>
            <p:grpSpPr>
              <a:xfrm>
                <a:off x="7043840" y="4460150"/>
                <a:ext cx="424478" cy="384180"/>
                <a:chOff x="4432013" y="5157192"/>
                <a:chExt cx="716051" cy="648072"/>
              </a:xfrm>
            </p:grpSpPr>
            <p:sp>
              <p:nvSpPr>
                <p:cNvPr id="182" name="六角形 181"/>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円/楕円 182"/>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63" name="直線コネクタ 162"/>
              <p:cNvCxnSpPr>
                <a:stCxn id="184" idx="0"/>
                <a:endCxn id="182" idx="3"/>
              </p:cNvCxnSpPr>
              <p:nvPr/>
            </p:nvCxnSpPr>
            <p:spPr>
              <a:xfrm>
                <a:off x="6817851" y="4652239"/>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p:nvPr/>
            </p:nvCxnSpPr>
            <p:spPr>
              <a:xfrm>
                <a:off x="6449160" y="4371511"/>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flipV="1">
                <a:off x="7468318" y="4660216"/>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テキスト ボックス 165"/>
              <p:cNvSpPr txBox="1"/>
              <p:nvPr/>
            </p:nvSpPr>
            <p:spPr>
              <a:xfrm>
                <a:off x="6232111" y="4145244"/>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67" name="テキスト ボックス 166"/>
              <p:cNvSpPr txBox="1"/>
              <p:nvPr/>
            </p:nvSpPr>
            <p:spPr>
              <a:xfrm>
                <a:off x="7325031" y="4886921"/>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68" name="直線コネクタ 167"/>
              <p:cNvCxnSpPr/>
              <p:nvPr/>
            </p:nvCxnSpPr>
            <p:spPr>
              <a:xfrm flipV="1">
                <a:off x="6301242" y="4651690"/>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テキスト ボックス 168"/>
              <p:cNvSpPr txBox="1"/>
              <p:nvPr/>
            </p:nvSpPr>
            <p:spPr>
              <a:xfrm>
                <a:off x="6070849" y="449766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70" name="直線コネクタ 169"/>
              <p:cNvCxnSpPr/>
              <p:nvPr/>
            </p:nvCxnSpPr>
            <p:spPr>
              <a:xfrm flipH="1" flipV="1">
                <a:off x="7373709" y="4834057"/>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テキスト ボックス 170"/>
              <p:cNvSpPr txBox="1"/>
              <p:nvPr/>
            </p:nvSpPr>
            <p:spPr>
              <a:xfrm>
                <a:off x="7527459" y="450632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72" name="直線コネクタ 171"/>
              <p:cNvCxnSpPr/>
              <p:nvPr/>
            </p:nvCxnSpPr>
            <p:spPr>
              <a:xfrm flipV="1">
                <a:off x="6714857" y="4362664"/>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テキスト ボックス 172"/>
              <p:cNvSpPr txBox="1"/>
              <p:nvPr/>
            </p:nvSpPr>
            <p:spPr>
              <a:xfrm>
                <a:off x="6628241" y="4145243"/>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74" name="テキスト ボックス 173"/>
              <p:cNvSpPr txBox="1"/>
              <p:nvPr/>
            </p:nvSpPr>
            <p:spPr>
              <a:xfrm>
                <a:off x="7325031" y="4148898"/>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75" name="直線コネクタ 174"/>
              <p:cNvCxnSpPr/>
              <p:nvPr/>
            </p:nvCxnSpPr>
            <p:spPr>
              <a:xfrm flipV="1">
                <a:off x="7373709" y="4351360"/>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flipV="1">
                <a:off x="6429923" y="4858404"/>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flipH="1" flipV="1">
                <a:off x="6714857" y="484433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テキスト ボックス 177"/>
              <p:cNvSpPr txBox="1"/>
              <p:nvPr/>
            </p:nvSpPr>
            <p:spPr>
              <a:xfrm>
                <a:off x="6645277" y="4885205"/>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79" name="テキスト ボックス 178"/>
              <p:cNvSpPr txBox="1"/>
              <p:nvPr/>
            </p:nvSpPr>
            <p:spPr>
              <a:xfrm>
                <a:off x="6232332" y="4885432"/>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80" name="直線コネクタ 179"/>
              <p:cNvCxnSpPr/>
              <p:nvPr/>
            </p:nvCxnSpPr>
            <p:spPr>
              <a:xfrm flipV="1">
                <a:off x="7076840" y="4858404"/>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テキスト ボックス 180"/>
              <p:cNvSpPr txBox="1"/>
              <p:nvPr/>
            </p:nvSpPr>
            <p:spPr>
              <a:xfrm>
                <a:off x="6878440" y="4883392"/>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sp>
          <p:nvSpPr>
            <p:cNvPr id="160" name="テキスト ボックス 159"/>
            <p:cNvSpPr txBox="1"/>
            <p:nvPr/>
          </p:nvSpPr>
          <p:spPr>
            <a:xfrm>
              <a:off x="6660952" y="5116052"/>
              <a:ext cx="663964" cy="307777"/>
            </a:xfrm>
            <a:prstGeom prst="rect">
              <a:avLst/>
            </a:prstGeom>
            <a:noFill/>
          </p:spPr>
          <p:txBody>
            <a:bodyPr wrap="none" rtlCol="0">
              <a:spAutoFit/>
            </a:bodyPr>
            <a:lstStyle/>
            <a:p>
              <a:r>
                <a:rPr kumimoji="1" lang="en-US" altLang="ja-JP" sz="1400" dirty="0" smtClean="0">
                  <a:latin typeface="Arial Black" pitchFamily="34" charset="0"/>
                </a:rPr>
                <a:t>#208</a:t>
              </a:r>
              <a:endParaRPr kumimoji="1" lang="ja-JP" altLang="en-US" sz="1400" dirty="0">
                <a:latin typeface="Arial Black" pitchFamily="34" charset="0"/>
              </a:endParaRPr>
            </a:p>
          </p:txBody>
        </p:sp>
      </p:grpSp>
      <p:grpSp>
        <p:nvGrpSpPr>
          <p:cNvPr id="4107" name="グループ化 4106"/>
          <p:cNvGrpSpPr/>
          <p:nvPr/>
        </p:nvGrpSpPr>
        <p:grpSpPr>
          <a:xfrm>
            <a:off x="7215810" y="3018841"/>
            <a:ext cx="1174727" cy="1022310"/>
            <a:chOff x="7556825" y="1678876"/>
            <a:chExt cx="1174727" cy="1022310"/>
          </a:xfrm>
        </p:grpSpPr>
        <p:grpSp>
          <p:nvGrpSpPr>
            <p:cNvPr id="190" name="グループ化 189"/>
            <p:cNvGrpSpPr/>
            <p:nvPr/>
          </p:nvGrpSpPr>
          <p:grpSpPr>
            <a:xfrm>
              <a:off x="7885762" y="2009229"/>
              <a:ext cx="424478" cy="384180"/>
              <a:chOff x="4432013" y="5157192"/>
              <a:chExt cx="716051" cy="648072"/>
            </a:xfrm>
          </p:grpSpPr>
          <p:sp>
            <p:nvSpPr>
              <p:cNvPr id="201" name="六角形 200"/>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円/楕円 201"/>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3" name="直線コネクタ 192"/>
            <p:cNvCxnSpPr/>
            <p:nvPr/>
          </p:nvCxnSpPr>
          <p:spPr>
            <a:xfrm>
              <a:off x="7935136" y="1910774"/>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テキスト ボックス 193"/>
            <p:cNvSpPr txBox="1"/>
            <p:nvPr/>
          </p:nvSpPr>
          <p:spPr>
            <a:xfrm>
              <a:off x="7718087" y="168450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95" name="テキスト ボックス 194"/>
            <p:cNvSpPr txBox="1"/>
            <p:nvPr/>
          </p:nvSpPr>
          <p:spPr>
            <a:xfrm>
              <a:off x="8195882" y="239340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96" name="直線コネクタ 195"/>
            <p:cNvCxnSpPr/>
            <p:nvPr/>
          </p:nvCxnSpPr>
          <p:spPr>
            <a:xfrm flipV="1">
              <a:off x="7787218" y="2190953"/>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7" name="テキスト ボックス 196"/>
            <p:cNvSpPr txBox="1"/>
            <p:nvPr/>
          </p:nvSpPr>
          <p:spPr>
            <a:xfrm>
              <a:off x="7556825" y="203692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98" name="直線コネクタ 197"/>
            <p:cNvCxnSpPr/>
            <p:nvPr/>
          </p:nvCxnSpPr>
          <p:spPr>
            <a:xfrm flipH="1" flipV="1">
              <a:off x="8242948" y="2383136"/>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直線コネクタ 204"/>
            <p:cNvCxnSpPr/>
            <p:nvPr/>
          </p:nvCxnSpPr>
          <p:spPr>
            <a:xfrm flipV="1">
              <a:off x="8232034" y="1875177"/>
              <a:ext cx="42600"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flipV="1">
              <a:off x="7934481" y="2393409"/>
              <a:ext cx="42600"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直線コネクタ 209"/>
            <p:cNvCxnSpPr/>
            <p:nvPr/>
          </p:nvCxnSpPr>
          <p:spPr>
            <a:xfrm>
              <a:off x="8306321" y="2201319"/>
              <a:ext cx="1673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7" name="テキスト ボックス 216"/>
            <p:cNvSpPr txBox="1"/>
            <p:nvPr/>
          </p:nvSpPr>
          <p:spPr>
            <a:xfrm>
              <a:off x="7693787" y="239340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218" name="テキスト ボックス 217"/>
            <p:cNvSpPr txBox="1"/>
            <p:nvPr/>
          </p:nvSpPr>
          <p:spPr>
            <a:xfrm>
              <a:off x="8185538" y="167887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219" name="テキスト ボックス 218"/>
            <p:cNvSpPr txBox="1"/>
            <p:nvPr/>
          </p:nvSpPr>
          <p:spPr>
            <a:xfrm>
              <a:off x="8409028" y="2037065"/>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grpSp>
        <p:nvGrpSpPr>
          <p:cNvPr id="89" name="グループ化 88"/>
          <p:cNvGrpSpPr/>
          <p:nvPr/>
        </p:nvGrpSpPr>
        <p:grpSpPr>
          <a:xfrm>
            <a:off x="7162888" y="1123945"/>
            <a:ext cx="1174727" cy="1016679"/>
            <a:chOff x="7556825" y="1684507"/>
            <a:chExt cx="1174727" cy="1016679"/>
          </a:xfrm>
        </p:grpSpPr>
        <p:grpSp>
          <p:nvGrpSpPr>
            <p:cNvPr id="90" name="グループ化 89"/>
            <p:cNvGrpSpPr/>
            <p:nvPr/>
          </p:nvGrpSpPr>
          <p:grpSpPr>
            <a:xfrm>
              <a:off x="7885762" y="2009229"/>
              <a:ext cx="424478" cy="384180"/>
              <a:chOff x="4432013" y="5157192"/>
              <a:chExt cx="716051" cy="648072"/>
            </a:xfrm>
          </p:grpSpPr>
          <p:sp>
            <p:nvSpPr>
              <p:cNvPr id="103" name="六角形 10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円/楕円 10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91" name="直線コネクタ 90"/>
            <p:cNvCxnSpPr/>
            <p:nvPr/>
          </p:nvCxnSpPr>
          <p:spPr>
            <a:xfrm>
              <a:off x="7935136" y="1910774"/>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7718087" y="168450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93" name="テキスト ボックス 92"/>
            <p:cNvSpPr txBox="1"/>
            <p:nvPr/>
          </p:nvSpPr>
          <p:spPr>
            <a:xfrm>
              <a:off x="8195882" y="239340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94" name="直線コネクタ 93"/>
            <p:cNvCxnSpPr/>
            <p:nvPr/>
          </p:nvCxnSpPr>
          <p:spPr>
            <a:xfrm flipV="1">
              <a:off x="7787218" y="2190953"/>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7556825" y="203692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96" name="直線コネクタ 95"/>
            <p:cNvCxnSpPr/>
            <p:nvPr/>
          </p:nvCxnSpPr>
          <p:spPr>
            <a:xfrm flipH="1" flipV="1">
              <a:off x="8242948" y="2383136"/>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flipV="1">
              <a:off x="7934481" y="2393409"/>
              <a:ext cx="42600"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8306321" y="2201319"/>
              <a:ext cx="1673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テキスト ボックス 99"/>
            <p:cNvSpPr txBox="1"/>
            <p:nvPr/>
          </p:nvSpPr>
          <p:spPr>
            <a:xfrm>
              <a:off x="7693787" y="239340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02" name="テキスト ボックス 101"/>
            <p:cNvSpPr txBox="1"/>
            <p:nvPr/>
          </p:nvSpPr>
          <p:spPr>
            <a:xfrm>
              <a:off x="8409028" y="2037065"/>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sp>
        <p:nvSpPr>
          <p:cNvPr id="105" name="正方形/長方形 104"/>
          <p:cNvSpPr/>
          <p:nvPr/>
        </p:nvSpPr>
        <p:spPr>
          <a:xfrm>
            <a:off x="7308304" y="2132856"/>
            <a:ext cx="808426" cy="307777"/>
          </a:xfrm>
          <a:prstGeom prst="rect">
            <a:avLst/>
          </a:prstGeom>
        </p:spPr>
        <p:txBody>
          <a:bodyPr wrap="none">
            <a:spAutoFit/>
          </a:bodyPr>
          <a:lstStyle/>
          <a:p>
            <a:r>
              <a:rPr lang="en-US" altLang="ja-JP" sz="1400" dirty="0" err="1" smtClean="0">
                <a:latin typeface="Arial Black" pitchFamily="34" charset="0"/>
              </a:rPr>
              <a:t>PeCBz</a:t>
            </a:r>
            <a:endParaRPr lang="en-US" altLang="ja-JP" sz="1400" dirty="0">
              <a:latin typeface="Arial Black" pitchFamily="34" charset="0"/>
            </a:endParaRPr>
          </a:p>
        </p:txBody>
      </p:sp>
      <p:sp>
        <p:nvSpPr>
          <p:cNvPr id="2" name="正方形/長方形 1"/>
          <p:cNvSpPr/>
          <p:nvPr/>
        </p:nvSpPr>
        <p:spPr>
          <a:xfrm>
            <a:off x="5652120" y="6433591"/>
            <a:ext cx="3194336" cy="369332"/>
          </a:xfrm>
          <a:prstGeom prst="rect">
            <a:avLst/>
          </a:prstGeom>
        </p:spPr>
        <p:txBody>
          <a:bodyPr wrap="none">
            <a:spAutoFit/>
          </a:bodyPr>
          <a:lstStyle/>
          <a:p>
            <a:r>
              <a:rPr lang="en-US" altLang="ja-JP" dirty="0">
                <a:latin typeface="Arial Black" pitchFamily="34" charset="0"/>
              </a:rPr>
              <a:t>highly </a:t>
            </a:r>
            <a:r>
              <a:rPr lang="en-US" altLang="ja-JP" dirty="0" smtClean="0">
                <a:latin typeface="Arial Black" pitchFamily="34" charset="0"/>
              </a:rPr>
              <a:t>chlorinated PCBs</a:t>
            </a:r>
            <a:endParaRPr lang="ja-JP" altLang="en-US" dirty="0">
              <a:latin typeface="Arial Black" pitchFamily="34" charset="0"/>
            </a:endParaRPr>
          </a:p>
        </p:txBody>
      </p:sp>
      <p:sp>
        <p:nvSpPr>
          <p:cNvPr id="3" name="正方形/長方形 2"/>
          <p:cNvSpPr/>
          <p:nvPr/>
        </p:nvSpPr>
        <p:spPr>
          <a:xfrm>
            <a:off x="4943483" y="4035159"/>
            <a:ext cx="327334" cy="369332"/>
          </a:xfrm>
          <a:prstGeom prst="rect">
            <a:avLst/>
          </a:prstGeom>
        </p:spPr>
        <p:txBody>
          <a:bodyPr wrap="none">
            <a:spAutoFit/>
          </a:bodyPr>
          <a:lstStyle/>
          <a:p>
            <a:r>
              <a:rPr lang="en-US" altLang="ja-JP" b="1" dirty="0" smtClean="0">
                <a:latin typeface="Symbol" pitchFamily="18" charset="2"/>
              </a:rPr>
              <a:t>D</a:t>
            </a:r>
            <a:endParaRPr lang="ja-JP" altLang="en-US" b="1" dirty="0">
              <a:latin typeface="Symbol" pitchFamily="18" charset="2"/>
            </a:endParaRPr>
          </a:p>
        </p:txBody>
      </p:sp>
      <p:sp>
        <p:nvSpPr>
          <p:cNvPr id="108" name="正方形/長方形 107"/>
          <p:cNvSpPr/>
          <p:nvPr/>
        </p:nvSpPr>
        <p:spPr>
          <a:xfrm>
            <a:off x="7308304" y="4077072"/>
            <a:ext cx="612668" cy="307777"/>
          </a:xfrm>
          <a:prstGeom prst="rect">
            <a:avLst/>
          </a:prstGeom>
        </p:spPr>
        <p:txBody>
          <a:bodyPr wrap="none">
            <a:spAutoFit/>
          </a:bodyPr>
          <a:lstStyle/>
          <a:p>
            <a:r>
              <a:rPr lang="en-US" altLang="ja-JP" sz="1400" dirty="0" smtClean="0">
                <a:latin typeface="Arial Black" pitchFamily="34" charset="0"/>
              </a:rPr>
              <a:t>HCB</a:t>
            </a:r>
            <a:endParaRPr lang="en-US" altLang="ja-JP" sz="1400" dirty="0">
              <a:latin typeface="Arial Black" pitchFamily="34" charset="0"/>
            </a:endParaRPr>
          </a:p>
        </p:txBody>
      </p:sp>
    </p:spTree>
    <p:extLst>
      <p:ext uri="{BB962C8B-B14F-4D97-AF65-F5344CB8AC3E}">
        <p14:creationId xmlns="" xmlns:p14="http://schemas.microsoft.com/office/powerpoint/2010/main" val="3472014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379487" y="6021288"/>
            <a:ext cx="3618811" cy="523220"/>
          </a:xfrm>
          <a:prstGeom prst="rect">
            <a:avLst/>
          </a:prstGeom>
          <a:noFill/>
        </p:spPr>
        <p:txBody>
          <a:bodyPr wrap="none" rtlCol="0">
            <a:spAutoFit/>
          </a:bodyPr>
          <a:lstStyle/>
          <a:p>
            <a:r>
              <a:rPr kumimoji="1" lang="en-US" altLang="ja-JP" sz="2800" dirty="0" smtClean="0">
                <a:latin typeface="Arial Black" pitchFamily="34" charset="0"/>
              </a:rPr>
              <a:t>Congener pattern</a:t>
            </a:r>
            <a:endParaRPr kumimoji="1" lang="ja-JP" altLang="en-US" sz="2800" dirty="0">
              <a:latin typeface="Arial Black" pitchFamily="34" charset="0"/>
            </a:endParaRPr>
          </a:p>
        </p:txBody>
      </p:sp>
      <p:graphicFrame>
        <p:nvGraphicFramePr>
          <p:cNvPr id="14" name="グラフ 13"/>
          <p:cNvGraphicFramePr>
            <a:graphicFrameLocks/>
          </p:cNvGraphicFramePr>
          <p:nvPr>
            <p:extLst>
              <p:ext uri="{D42A27DB-BD31-4B8C-83A1-F6EECF244321}">
                <p14:modId xmlns="" xmlns:p14="http://schemas.microsoft.com/office/powerpoint/2010/main" val="1699586777"/>
              </p:ext>
            </p:extLst>
          </p:nvPr>
        </p:nvGraphicFramePr>
        <p:xfrm>
          <a:off x="827584" y="188640"/>
          <a:ext cx="7543800" cy="13525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グラフ 14"/>
          <p:cNvGraphicFramePr>
            <a:graphicFrameLocks/>
          </p:cNvGraphicFramePr>
          <p:nvPr>
            <p:extLst>
              <p:ext uri="{D42A27DB-BD31-4B8C-83A1-F6EECF244321}">
                <p14:modId xmlns="" xmlns:p14="http://schemas.microsoft.com/office/powerpoint/2010/main" val="2488107425"/>
              </p:ext>
            </p:extLst>
          </p:nvPr>
        </p:nvGraphicFramePr>
        <p:xfrm>
          <a:off x="827584" y="1556792"/>
          <a:ext cx="7534275" cy="13620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グラフ 15"/>
          <p:cNvGraphicFramePr>
            <a:graphicFrameLocks/>
          </p:cNvGraphicFramePr>
          <p:nvPr>
            <p:extLst>
              <p:ext uri="{D42A27DB-BD31-4B8C-83A1-F6EECF244321}">
                <p14:modId xmlns="" xmlns:p14="http://schemas.microsoft.com/office/powerpoint/2010/main" val="2884554224"/>
              </p:ext>
            </p:extLst>
          </p:nvPr>
        </p:nvGraphicFramePr>
        <p:xfrm>
          <a:off x="827584" y="2924944"/>
          <a:ext cx="7534275" cy="129614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グラフ 16"/>
          <p:cNvGraphicFramePr>
            <a:graphicFrameLocks/>
          </p:cNvGraphicFramePr>
          <p:nvPr>
            <p:extLst>
              <p:ext uri="{D42A27DB-BD31-4B8C-83A1-F6EECF244321}">
                <p14:modId xmlns="" xmlns:p14="http://schemas.microsoft.com/office/powerpoint/2010/main" val="516086859"/>
              </p:ext>
            </p:extLst>
          </p:nvPr>
        </p:nvGraphicFramePr>
        <p:xfrm>
          <a:off x="899592" y="4149080"/>
          <a:ext cx="7543800" cy="1876426"/>
        </p:xfrm>
        <a:graphic>
          <a:graphicData uri="http://schemas.openxmlformats.org/drawingml/2006/chart">
            <c:chart xmlns:c="http://schemas.openxmlformats.org/drawingml/2006/chart" xmlns:r="http://schemas.openxmlformats.org/officeDocument/2006/relationships" r:id="rId7"/>
          </a:graphicData>
        </a:graphic>
      </p:graphicFrame>
      <p:sp>
        <p:nvSpPr>
          <p:cNvPr id="2" name="正方形/長方形 1"/>
          <p:cNvSpPr/>
          <p:nvPr/>
        </p:nvSpPr>
        <p:spPr>
          <a:xfrm>
            <a:off x="6444208" y="692696"/>
            <a:ext cx="2420727" cy="369332"/>
          </a:xfrm>
          <a:prstGeom prst="rect">
            <a:avLst/>
          </a:prstGeom>
          <a:solidFill>
            <a:schemeClr val="bg1"/>
          </a:solidFill>
        </p:spPr>
        <p:txBody>
          <a:bodyPr wrap="none">
            <a:spAutoFit/>
          </a:bodyPr>
          <a:lstStyle/>
          <a:p>
            <a:r>
              <a:rPr lang="en-US" altLang="ja-JP" dirty="0" smtClean="0">
                <a:latin typeface="Arial Black" pitchFamily="34" charset="0"/>
              </a:rPr>
              <a:t>Pigment yellow81</a:t>
            </a:r>
          </a:p>
        </p:txBody>
      </p:sp>
      <p:sp>
        <p:nvSpPr>
          <p:cNvPr id="18" name="正方形/長方形 17"/>
          <p:cNvSpPr/>
          <p:nvPr/>
        </p:nvSpPr>
        <p:spPr>
          <a:xfrm>
            <a:off x="6131394" y="2060848"/>
            <a:ext cx="2631811" cy="369332"/>
          </a:xfrm>
          <a:prstGeom prst="rect">
            <a:avLst/>
          </a:prstGeom>
          <a:solidFill>
            <a:schemeClr val="bg1"/>
          </a:solidFill>
        </p:spPr>
        <p:txBody>
          <a:bodyPr wrap="none">
            <a:spAutoFit/>
          </a:bodyPr>
          <a:lstStyle/>
          <a:p>
            <a:r>
              <a:rPr lang="en-US" altLang="ja-JP" dirty="0" err="1">
                <a:latin typeface="Arial Black" pitchFamily="34" charset="0"/>
              </a:rPr>
              <a:t>pyrazolone</a:t>
            </a:r>
            <a:r>
              <a:rPr lang="en-US" altLang="ja-JP" dirty="0">
                <a:latin typeface="Arial Black" pitchFamily="34" charset="0"/>
              </a:rPr>
              <a:t> </a:t>
            </a:r>
            <a:r>
              <a:rPr lang="en-US" altLang="ja-JP" dirty="0" smtClean="0">
                <a:latin typeface="Arial Black" pitchFamily="34" charset="0"/>
              </a:rPr>
              <a:t> </a:t>
            </a:r>
            <a:r>
              <a:rPr lang="en-US" altLang="ja-JP" dirty="0" err="1" smtClean="0">
                <a:latin typeface="Arial Black" pitchFamily="34" charset="0"/>
              </a:rPr>
              <a:t>ogange</a:t>
            </a:r>
            <a:endParaRPr lang="ja-JP" altLang="en-US" dirty="0">
              <a:latin typeface="Arial Black" pitchFamily="34" charset="0"/>
            </a:endParaRPr>
          </a:p>
        </p:txBody>
      </p:sp>
      <p:sp>
        <p:nvSpPr>
          <p:cNvPr id="19" name="正方形/長方形 18"/>
          <p:cNvSpPr/>
          <p:nvPr/>
        </p:nvSpPr>
        <p:spPr>
          <a:xfrm>
            <a:off x="4716016" y="3356992"/>
            <a:ext cx="2916119" cy="369332"/>
          </a:xfrm>
          <a:prstGeom prst="rect">
            <a:avLst/>
          </a:prstGeom>
          <a:solidFill>
            <a:schemeClr val="bg1"/>
          </a:solidFill>
        </p:spPr>
        <p:txBody>
          <a:bodyPr wrap="none">
            <a:spAutoFit/>
          </a:bodyPr>
          <a:lstStyle/>
          <a:p>
            <a:r>
              <a:rPr lang="en-US" altLang="ja-JP" dirty="0" err="1">
                <a:latin typeface="Arial Black" pitchFamily="34" charset="0"/>
              </a:rPr>
              <a:t>phthalocyanine</a:t>
            </a:r>
            <a:r>
              <a:rPr lang="en-US" altLang="ja-JP" dirty="0">
                <a:latin typeface="Arial Black" pitchFamily="34" charset="0"/>
              </a:rPr>
              <a:t> green</a:t>
            </a:r>
            <a:endParaRPr lang="ja-JP" altLang="en-US" dirty="0">
              <a:latin typeface="Arial Black" pitchFamily="34" charset="0"/>
            </a:endParaRPr>
          </a:p>
        </p:txBody>
      </p:sp>
      <p:sp>
        <p:nvSpPr>
          <p:cNvPr id="20" name="正方形/長方形 19"/>
          <p:cNvSpPr/>
          <p:nvPr/>
        </p:nvSpPr>
        <p:spPr>
          <a:xfrm>
            <a:off x="6372200" y="4653136"/>
            <a:ext cx="1010341" cy="369332"/>
          </a:xfrm>
          <a:prstGeom prst="rect">
            <a:avLst/>
          </a:prstGeom>
          <a:solidFill>
            <a:schemeClr val="bg1"/>
          </a:solidFill>
        </p:spPr>
        <p:txBody>
          <a:bodyPr wrap="none">
            <a:spAutoFit/>
          </a:bodyPr>
          <a:lstStyle/>
          <a:p>
            <a:r>
              <a:rPr lang="en-US" altLang="ja-JP" dirty="0" smtClean="0">
                <a:latin typeface="Arial Black" pitchFamily="34" charset="0"/>
              </a:rPr>
              <a:t>KC400</a:t>
            </a:r>
            <a:endParaRPr lang="ja-JP" altLang="en-US" dirty="0">
              <a:latin typeface="Arial Black" pitchFamily="34" charset="0"/>
            </a:endParaRPr>
          </a:p>
        </p:txBody>
      </p:sp>
      <p:graphicFrame>
        <p:nvGraphicFramePr>
          <p:cNvPr id="9218" name="Object 2"/>
          <p:cNvGraphicFramePr>
            <a:graphicFrameLocks noChangeAspect="1"/>
          </p:cNvGraphicFramePr>
          <p:nvPr/>
        </p:nvGraphicFramePr>
        <p:xfrm>
          <a:off x="2411760" y="296113"/>
          <a:ext cx="720080" cy="493522"/>
        </p:xfrm>
        <a:graphic>
          <a:graphicData uri="http://schemas.openxmlformats.org/presentationml/2006/ole">
            <p:oleObj spid="_x0000_s9218" name="CS ChemDraw Drawing" r:id="rId8" imgW="2127134" imgH="1456562" progId="ChemDraw.Document.6.0">
              <p:embed/>
            </p:oleObj>
          </a:graphicData>
        </a:graphic>
      </p:graphicFrame>
      <p:graphicFrame>
        <p:nvGraphicFramePr>
          <p:cNvPr id="9219" name="Object 3"/>
          <p:cNvGraphicFramePr>
            <a:graphicFrameLocks noChangeAspect="1"/>
          </p:cNvGraphicFramePr>
          <p:nvPr/>
        </p:nvGraphicFramePr>
        <p:xfrm>
          <a:off x="3995936" y="655554"/>
          <a:ext cx="792796" cy="460377"/>
        </p:xfrm>
        <a:graphic>
          <a:graphicData uri="http://schemas.openxmlformats.org/presentationml/2006/ole">
            <p:oleObj spid="_x0000_s9219" name="CS ChemDraw Drawing" r:id="rId9" imgW="2508021" imgH="1456562" progId="ChemDraw.Document.6.0">
              <p:embed/>
            </p:oleObj>
          </a:graphicData>
        </a:graphic>
      </p:graphicFrame>
      <p:graphicFrame>
        <p:nvGraphicFramePr>
          <p:cNvPr id="9220" name="Object 4"/>
          <p:cNvGraphicFramePr>
            <a:graphicFrameLocks noChangeAspect="1"/>
          </p:cNvGraphicFramePr>
          <p:nvPr/>
        </p:nvGraphicFramePr>
        <p:xfrm>
          <a:off x="5364088" y="692696"/>
          <a:ext cx="870001" cy="438811"/>
        </p:xfrm>
        <a:graphic>
          <a:graphicData uri="http://schemas.openxmlformats.org/presentationml/2006/ole">
            <p:oleObj spid="_x0000_s9220" name="CS ChemDraw Drawing" r:id="rId10" imgW="2888907" imgH="1456562" progId="ChemDraw.Document.6.0">
              <p:embed/>
            </p:oleObj>
          </a:graphicData>
        </a:graphic>
      </p:graphicFrame>
      <p:graphicFrame>
        <p:nvGraphicFramePr>
          <p:cNvPr id="21" name="Object 18"/>
          <p:cNvGraphicFramePr>
            <a:graphicFrameLocks noChangeAspect="1"/>
          </p:cNvGraphicFramePr>
          <p:nvPr/>
        </p:nvGraphicFramePr>
        <p:xfrm>
          <a:off x="1619672" y="1533618"/>
          <a:ext cx="746713" cy="527230"/>
        </p:xfrm>
        <a:graphic>
          <a:graphicData uri="http://schemas.openxmlformats.org/presentationml/2006/ole">
            <p:oleObj spid="_x0000_s9221" name="CS ChemDraw Drawing" r:id="rId11" imgW="2135520" imgH="1464480" progId="ChemDraw.Document.6.0">
              <p:embed/>
            </p:oleObj>
          </a:graphicData>
        </a:graphic>
      </p:graphicFrame>
      <p:graphicFrame>
        <p:nvGraphicFramePr>
          <p:cNvPr id="22" name="Object 19"/>
          <p:cNvGraphicFramePr>
            <a:graphicFrameLocks noChangeAspect="1"/>
          </p:cNvGraphicFramePr>
          <p:nvPr/>
        </p:nvGraphicFramePr>
        <p:xfrm>
          <a:off x="2267744" y="2132856"/>
          <a:ext cx="879462" cy="527230"/>
        </p:xfrm>
        <a:graphic>
          <a:graphicData uri="http://schemas.openxmlformats.org/presentationml/2006/ole">
            <p:oleObj spid="_x0000_s9222" name="CS ChemDraw Drawing" r:id="rId12" imgW="2516040" imgH="1464480" progId="ChemDraw.Document.6.0">
              <p:embed/>
            </p:oleObj>
          </a:graphicData>
        </a:graphic>
      </p:graphicFrame>
      <p:graphicFrame>
        <p:nvGraphicFramePr>
          <p:cNvPr id="23" name="Object 20"/>
          <p:cNvGraphicFramePr>
            <a:graphicFrameLocks noChangeAspect="1"/>
          </p:cNvGraphicFramePr>
          <p:nvPr/>
        </p:nvGraphicFramePr>
        <p:xfrm>
          <a:off x="3347864" y="2253698"/>
          <a:ext cx="1013041" cy="527230"/>
        </p:xfrm>
        <a:graphic>
          <a:graphicData uri="http://schemas.openxmlformats.org/presentationml/2006/ole">
            <p:oleObj spid="_x0000_s9223" name="CS ChemDraw Drawing" r:id="rId13" imgW="2897640" imgH="1464480" progId="ChemDraw.Document.6.0">
              <p:embed/>
            </p:oleObj>
          </a:graphicData>
        </a:graphic>
      </p:graphicFrame>
      <p:sp>
        <p:nvSpPr>
          <p:cNvPr id="24" name="正方形/長方形 23"/>
          <p:cNvSpPr/>
          <p:nvPr/>
        </p:nvSpPr>
        <p:spPr>
          <a:xfrm>
            <a:off x="1691680" y="1988840"/>
            <a:ext cx="593432" cy="338554"/>
          </a:xfrm>
          <a:prstGeom prst="rect">
            <a:avLst/>
          </a:prstGeom>
          <a:noFill/>
        </p:spPr>
        <p:txBody>
          <a:bodyPr wrap="none">
            <a:spAutoFit/>
          </a:bodyPr>
          <a:lstStyle/>
          <a:p>
            <a:r>
              <a:rPr lang="en-US" altLang="ja-JP" sz="1600" dirty="0" smtClean="0">
                <a:latin typeface="Arial Black" pitchFamily="34" charset="0"/>
              </a:rPr>
              <a:t>#11</a:t>
            </a:r>
            <a:endParaRPr lang="ja-JP" altLang="en-US" sz="1600" dirty="0">
              <a:latin typeface="Arial Black" pitchFamily="34" charset="0"/>
            </a:endParaRPr>
          </a:p>
        </p:txBody>
      </p:sp>
      <p:sp>
        <p:nvSpPr>
          <p:cNvPr id="25" name="正方形/長方形 24"/>
          <p:cNvSpPr/>
          <p:nvPr/>
        </p:nvSpPr>
        <p:spPr>
          <a:xfrm>
            <a:off x="2538408" y="1844824"/>
            <a:ext cx="593432" cy="338554"/>
          </a:xfrm>
          <a:prstGeom prst="rect">
            <a:avLst/>
          </a:prstGeom>
          <a:noFill/>
        </p:spPr>
        <p:txBody>
          <a:bodyPr wrap="none">
            <a:spAutoFit/>
          </a:bodyPr>
          <a:lstStyle/>
          <a:p>
            <a:r>
              <a:rPr lang="en-US" altLang="ja-JP" sz="1600" dirty="0" smtClean="0">
                <a:latin typeface="Arial Black" pitchFamily="34" charset="0"/>
              </a:rPr>
              <a:t>#35</a:t>
            </a:r>
            <a:endParaRPr lang="ja-JP" altLang="en-US" sz="1600" dirty="0">
              <a:latin typeface="Arial Black" pitchFamily="34" charset="0"/>
            </a:endParaRPr>
          </a:p>
        </p:txBody>
      </p:sp>
      <p:sp>
        <p:nvSpPr>
          <p:cNvPr id="26" name="正方形/長方形 25"/>
          <p:cNvSpPr/>
          <p:nvPr/>
        </p:nvSpPr>
        <p:spPr>
          <a:xfrm>
            <a:off x="3546520" y="1916832"/>
            <a:ext cx="593432" cy="338554"/>
          </a:xfrm>
          <a:prstGeom prst="rect">
            <a:avLst/>
          </a:prstGeom>
          <a:noFill/>
        </p:spPr>
        <p:txBody>
          <a:bodyPr wrap="none">
            <a:spAutoFit/>
          </a:bodyPr>
          <a:lstStyle/>
          <a:p>
            <a:r>
              <a:rPr lang="en-US" altLang="ja-JP" sz="1600" dirty="0" smtClean="0">
                <a:latin typeface="Arial Black" pitchFamily="34" charset="0"/>
              </a:rPr>
              <a:t>#77</a:t>
            </a:r>
            <a:endParaRPr lang="ja-JP" altLang="en-US" sz="1600" dirty="0">
              <a:latin typeface="Arial Black" pitchFamily="34" charset="0"/>
            </a:endParaRPr>
          </a:p>
        </p:txBody>
      </p:sp>
      <p:sp>
        <p:nvSpPr>
          <p:cNvPr id="27" name="正方形/長方形 26"/>
          <p:cNvSpPr/>
          <p:nvPr/>
        </p:nvSpPr>
        <p:spPr>
          <a:xfrm>
            <a:off x="2555776" y="764704"/>
            <a:ext cx="593432" cy="338554"/>
          </a:xfrm>
          <a:prstGeom prst="rect">
            <a:avLst/>
          </a:prstGeom>
          <a:noFill/>
        </p:spPr>
        <p:txBody>
          <a:bodyPr wrap="none">
            <a:spAutoFit/>
          </a:bodyPr>
          <a:lstStyle/>
          <a:p>
            <a:r>
              <a:rPr lang="en-US" altLang="ja-JP" sz="1600" dirty="0" smtClean="0">
                <a:latin typeface="Arial Black" pitchFamily="34" charset="0"/>
              </a:rPr>
              <a:t>#52</a:t>
            </a:r>
            <a:endParaRPr lang="ja-JP" altLang="en-US" sz="1600" dirty="0">
              <a:latin typeface="Arial Black" pitchFamily="34" charset="0"/>
            </a:endParaRPr>
          </a:p>
        </p:txBody>
      </p:sp>
      <p:sp>
        <p:nvSpPr>
          <p:cNvPr id="28" name="正方形/長方形 27"/>
          <p:cNvSpPr/>
          <p:nvPr/>
        </p:nvSpPr>
        <p:spPr>
          <a:xfrm>
            <a:off x="7722984" y="2802414"/>
            <a:ext cx="729687" cy="338554"/>
          </a:xfrm>
          <a:prstGeom prst="rect">
            <a:avLst/>
          </a:prstGeom>
          <a:noFill/>
        </p:spPr>
        <p:txBody>
          <a:bodyPr wrap="none">
            <a:spAutoFit/>
          </a:bodyPr>
          <a:lstStyle/>
          <a:p>
            <a:r>
              <a:rPr lang="en-US" altLang="ja-JP" sz="1600" dirty="0" smtClean="0">
                <a:latin typeface="Arial Black" pitchFamily="34" charset="0"/>
              </a:rPr>
              <a:t>#209</a:t>
            </a:r>
            <a:endParaRPr lang="ja-JP" altLang="en-US" sz="1600" dirty="0">
              <a:latin typeface="Arial Black" pitchFamily="34" charset="0"/>
            </a:endParaRPr>
          </a:p>
        </p:txBody>
      </p:sp>
      <p:sp>
        <p:nvSpPr>
          <p:cNvPr id="29" name="正方形/長方形 28"/>
          <p:cNvSpPr/>
          <p:nvPr/>
        </p:nvSpPr>
        <p:spPr>
          <a:xfrm>
            <a:off x="4211960" y="1124744"/>
            <a:ext cx="729687" cy="338554"/>
          </a:xfrm>
          <a:prstGeom prst="rect">
            <a:avLst/>
          </a:prstGeom>
          <a:noFill/>
        </p:spPr>
        <p:txBody>
          <a:bodyPr wrap="none">
            <a:spAutoFit/>
          </a:bodyPr>
          <a:lstStyle/>
          <a:p>
            <a:r>
              <a:rPr lang="en-US" altLang="ja-JP" sz="1600" dirty="0" smtClean="0">
                <a:latin typeface="Arial Black" pitchFamily="34" charset="0"/>
              </a:rPr>
              <a:t>#101</a:t>
            </a:r>
            <a:endParaRPr lang="ja-JP" altLang="en-US" sz="1600" dirty="0">
              <a:latin typeface="Arial Black" pitchFamily="34" charset="0"/>
            </a:endParaRPr>
          </a:p>
        </p:txBody>
      </p:sp>
      <p:sp>
        <p:nvSpPr>
          <p:cNvPr id="30" name="正方形/長方形 29"/>
          <p:cNvSpPr/>
          <p:nvPr/>
        </p:nvSpPr>
        <p:spPr>
          <a:xfrm>
            <a:off x="5498497" y="1196752"/>
            <a:ext cx="729687" cy="338554"/>
          </a:xfrm>
          <a:prstGeom prst="rect">
            <a:avLst/>
          </a:prstGeom>
          <a:noFill/>
        </p:spPr>
        <p:txBody>
          <a:bodyPr wrap="none">
            <a:spAutoFit/>
          </a:bodyPr>
          <a:lstStyle/>
          <a:p>
            <a:r>
              <a:rPr lang="en-US" altLang="ja-JP" sz="1600" dirty="0" smtClean="0">
                <a:latin typeface="Arial Black" pitchFamily="34" charset="0"/>
              </a:rPr>
              <a:t>#153</a:t>
            </a:r>
            <a:endParaRPr lang="ja-JP" altLang="en-US" sz="1600" dirty="0">
              <a:latin typeface="Arial Black" pitchFamily="34" charset="0"/>
            </a:endParaRPr>
          </a:p>
        </p:txBody>
      </p:sp>
    </p:spTree>
    <p:extLst>
      <p:ext uri="{BB962C8B-B14F-4D97-AF65-F5344CB8AC3E}">
        <p14:creationId xmlns="" xmlns:p14="http://schemas.microsoft.com/office/powerpoint/2010/main" val="3667735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0050" y="777875"/>
            <a:ext cx="8343900" cy="5305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314584" y="3820572"/>
            <a:ext cx="8393404" cy="792088"/>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23528" y="5013176"/>
            <a:ext cx="8393404" cy="144016"/>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23528" y="1340768"/>
            <a:ext cx="8393404" cy="2520280"/>
          </a:xfrm>
          <a:prstGeom prst="rect">
            <a:avLst/>
          </a:prstGeom>
          <a:solidFill>
            <a:schemeClr val="tx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23528" y="4581128"/>
            <a:ext cx="8393404" cy="432048"/>
          </a:xfrm>
          <a:prstGeom prst="rect">
            <a:avLst/>
          </a:prstGeom>
          <a:solidFill>
            <a:schemeClr val="tx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6300192" y="3748564"/>
            <a:ext cx="648072" cy="93610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644008" y="3741742"/>
            <a:ext cx="648072" cy="93610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5604822" y="3741742"/>
            <a:ext cx="648072" cy="93610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238013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73706" y="980728"/>
            <a:ext cx="7443128" cy="584775"/>
          </a:xfrm>
          <a:prstGeom prst="rect">
            <a:avLst/>
          </a:prstGeom>
          <a:noFill/>
        </p:spPr>
        <p:txBody>
          <a:bodyPr wrap="none" rtlCol="0">
            <a:spAutoFit/>
          </a:bodyPr>
          <a:lstStyle/>
          <a:p>
            <a:r>
              <a:rPr kumimoji="1" lang="en-US" altLang="ja-JP" sz="3200" dirty="0" smtClean="0"/>
              <a:t>PCBs in commercial pigment for oil painting</a:t>
            </a:r>
            <a:endParaRPr kumimoji="1" lang="ja-JP" altLang="en-US" sz="3200" dirty="0"/>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181" y="2132856"/>
            <a:ext cx="9200693" cy="26720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円/楕円 5"/>
          <p:cNvSpPr/>
          <p:nvPr/>
        </p:nvSpPr>
        <p:spPr>
          <a:xfrm>
            <a:off x="7308304" y="3204032"/>
            <a:ext cx="576064" cy="28803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6876256" y="4005064"/>
            <a:ext cx="576064" cy="28803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3764146" y="3964588"/>
            <a:ext cx="648072" cy="36004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3764146" y="3156734"/>
            <a:ext cx="648072" cy="36004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5580112" y="3964588"/>
            <a:ext cx="648072" cy="36004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5580112" y="3156734"/>
            <a:ext cx="648072" cy="36004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220693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6"/>
            <a:ext cx="9144000" cy="620713"/>
          </a:xfrm>
          <a:solidFill>
            <a:schemeClr val="tx2">
              <a:lumMod val="75000"/>
            </a:schemeClr>
          </a:solidFill>
        </p:spPr>
        <p:txBody>
          <a:bodyPr/>
          <a:lstStyle/>
          <a:p>
            <a:pPr algn="l" eaLnBrk="1" hangingPunct="1">
              <a:defRPr/>
            </a:pPr>
            <a:r>
              <a:rPr lang="en-US" altLang="ja-JP" b="1" dirty="0" smtClean="0">
                <a:solidFill>
                  <a:schemeClr val="accent3"/>
                </a:solidFill>
              </a:rPr>
              <a:t>- Results</a:t>
            </a:r>
          </a:p>
          <a:p>
            <a:pPr algn="l" eaLnBrk="1" hangingPunct="1">
              <a:buFontTx/>
              <a:buChar char="-"/>
              <a:defRPr/>
            </a:pPr>
            <a:endParaRPr lang="en-US" altLang="ja-JP" b="1" dirty="0" smtClean="0">
              <a:solidFill>
                <a:schemeClr val="accent3"/>
              </a:solidFill>
            </a:endParaRPr>
          </a:p>
        </p:txBody>
      </p:sp>
      <p:sp>
        <p:nvSpPr>
          <p:cNvPr id="41" name="正方形/長方形 40"/>
          <p:cNvSpPr/>
          <p:nvPr/>
        </p:nvSpPr>
        <p:spPr>
          <a:xfrm>
            <a:off x="0" y="1196752"/>
            <a:ext cx="9144000" cy="5016758"/>
          </a:xfrm>
          <a:prstGeom prst="rect">
            <a:avLst/>
          </a:prstGeom>
          <a:solidFill>
            <a:srgbClr val="002060">
              <a:alpha val="90000"/>
            </a:srgbClr>
          </a:solidFill>
        </p:spPr>
        <p:txBody>
          <a:bodyPr wrap="square">
            <a:spAutoFit/>
          </a:bodyPr>
          <a:lstStyle/>
          <a:p>
            <a:endParaRPr lang="en-US" altLang="ja-JP" sz="3200" b="1" dirty="0" smtClean="0">
              <a:solidFill>
                <a:srgbClr val="FFFFFF"/>
              </a:solidFill>
            </a:endParaRPr>
          </a:p>
          <a:p>
            <a:r>
              <a:rPr lang="en-US" altLang="ja-JP" sz="3200" b="1" dirty="0" smtClean="0">
                <a:solidFill>
                  <a:srgbClr val="FFFFFF"/>
                </a:solidFill>
              </a:rPr>
              <a:t>- pigment from 3,3’-dichlorobenzidine</a:t>
            </a:r>
          </a:p>
          <a:p>
            <a:r>
              <a:rPr lang="en-US" altLang="ja-JP" sz="3200" b="1" dirty="0" smtClean="0">
                <a:solidFill>
                  <a:srgbClr val="FFFFFF"/>
                </a:solidFill>
              </a:rPr>
              <a:t>      contain #11</a:t>
            </a:r>
            <a:r>
              <a:rPr lang="en-US" altLang="ja-JP" sz="3200" b="1" dirty="0">
                <a:solidFill>
                  <a:srgbClr val="FFFFFF"/>
                </a:solidFill>
              </a:rPr>
              <a:t>, #35, #</a:t>
            </a:r>
            <a:r>
              <a:rPr lang="en-US" altLang="ja-JP" sz="3200" b="1" dirty="0" smtClean="0">
                <a:solidFill>
                  <a:srgbClr val="FFFFFF"/>
                </a:solidFill>
              </a:rPr>
              <a:t>77</a:t>
            </a:r>
          </a:p>
          <a:p>
            <a:endParaRPr lang="en-US" altLang="ja-JP" sz="3200" b="1" dirty="0" smtClean="0">
              <a:solidFill>
                <a:srgbClr val="FFFFFF"/>
              </a:solidFill>
            </a:endParaRPr>
          </a:p>
          <a:p>
            <a:r>
              <a:rPr lang="en-US" altLang="ja-JP" sz="3200" b="1" dirty="0" smtClean="0">
                <a:solidFill>
                  <a:srgbClr val="FFFFFF"/>
                </a:solidFill>
              </a:rPr>
              <a:t>- pigment from 2,2’,5,5’-tetrachlorobenzidine </a:t>
            </a:r>
          </a:p>
          <a:p>
            <a:r>
              <a:rPr lang="en-US" altLang="ja-JP" sz="3200" b="1" dirty="0" smtClean="0">
                <a:solidFill>
                  <a:srgbClr val="FFFFFF"/>
                </a:solidFill>
              </a:rPr>
              <a:t>     contain #52</a:t>
            </a:r>
            <a:r>
              <a:rPr lang="en-US" altLang="ja-JP" sz="3200" b="1" dirty="0">
                <a:solidFill>
                  <a:srgbClr val="FFFFFF"/>
                </a:solidFill>
              </a:rPr>
              <a:t>, #101, #</a:t>
            </a:r>
            <a:r>
              <a:rPr lang="en-US" altLang="ja-JP" sz="3200" b="1" dirty="0" smtClean="0">
                <a:solidFill>
                  <a:srgbClr val="FFFFFF"/>
                </a:solidFill>
              </a:rPr>
              <a:t>153</a:t>
            </a:r>
          </a:p>
          <a:p>
            <a:endParaRPr lang="en-US" altLang="ja-JP" sz="3200" b="1" dirty="0" smtClean="0">
              <a:solidFill>
                <a:srgbClr val="FFFFFF"/>
              </a:solidFill>
            </a:endParaRPr>
          </a:p>
          <a:p>
            <a:r>
              <a:rPr lang="en-US" altLang="ja-JP" sz="3200" b="1" dirty="0" smtClean="0">
                <a:solidFill>
                  <a:srgbClr val="FFFFFF"/>
                </a:solidFill>
              </a:rPr>
              <a:t>- </a:t>
            </a:r>
            <a:r>
              <a:rPr lang="en-US" altLang="ja-JP" sz="3200" b="1" dirty="0" err="1" smtClean="0">
                <a:solidFill>
                  <a:srgbClr val="FFFFFF"/>
                </a:solidFill>
              </a:rPr>
              <a:t>phthalocyanine</a:t>
            </a:r>
            <a:r>
              <a:rPr lang="en-US" altLang="ja-JP" sz="3200" b="1" dirty="0" smtClean="0">
                <a:solidFill>
                  <a:srgbClr val="FFFFFF"/>
                </a:solidFill>
              </a:rPr>
              <a:t>-type pigment</a:t>
            </a:r>
          </a:p>
          <a:p>
            <a:r>
              <a:rPr lang="en-US" altLang="ja-JP" sz="3200" b="1" dirty="0" smtClean="0">
                <a:solidFill>
                  <a:srgbClr val="FFFFFF"/>
                </a:solidFill>
              </a:rPr>
              <a:t>     contain #209, </a:t>
            </a:r>
            <a:r>
              <a:rPr lang="en-US" altLang="ja-JP" sz="3200" b="1" dirty="0" err="1" smtClean="0">
                <a:solidFill>
                  <a:srgbClr val="FFFFFF"/>
                </a:solidFill>
              </a:rPr>
              <a:t>PeCBz</a:t>
            </a:r>
            <a:r>
              <a:rPr lang="en-US" altLang="ja-JP" sz="3200" b="1" dirty="0" smtClean="0">
                <a:solidFill>
                  <a:srgbClr val="FFFFFF"/>
                </a:solidFill>
              </a:rPr>
              <a:t>, </a:t>
            </a:r>
            <a:r>
              <a:rPr lang="en-US" altLang="ja-JP" sz="3200" b="1" dirty="0" err="1" smtClean="0">
                <a:solidFill>
                  <a:srgbClr val="FFFFFF"/>
                </a:solidFill>
              </a:rPr>
              <a:t>HCBz</a:t>
            </a:r>
            <a:endParaRPr lang="en-US" altLang="ja-JP" sz="3200" b="1" dirty="0" smtClean="0">
              <a:solidFill>
                <a:srgbClr val="FFFFFF"/>
              </a:solidFill>
            </a:endParaRPr>
          </a:p>
          <a:p>
            <a:endParaRPr lang="ja-JP" altLang="ja-JP" sz="3200" b="1" dirty="0">
              <a:solidFill>
                <a:srgbClr val="FFFFFF"/>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6"/>
            <a:ext cx="9144000" cy="620713"/>
          </a:xfrm>
          <a:solidFill>
            <a:schemeClr val="tx2">
              <a:lumMod val="75000"/>
            </a:schemeClr>
          </a:solidFill>
        </p:spPr>
        <p:txBody>
          <a:bodyPr/>
          <a:lstStyle/>
          <a:p>
            <a:pPr algn="l" eaLnBrk="1" hangingPunct="1">
              <a:defRPr/>
            </a:pPr>
            <a:r>
              <a:rPr lang="en-US" altLang="ja-JP" b="1" dirty="0" smtClean="0">
                <a:solidFill>
                  <a:schemeClr val="accent3"/>
                </a:solidFill>
              </a:rPr>
              <a:t>- Results</a:t>
            </a:r>
          </a:p>
          <a:p>
            <a:pPr algn="l" eaLnBrk="1" hangingPunct="1">
              <a:buFontTx/>
              <a:buChar char="-"/>
              <a:defRPr/>
            </a:pPr>
            <a:endParaRPr lang="en-US" altLang="ja-JP" b="1" dirty="0" smtClean="0">
              <a:solidFill>
                <a:schemeClr val="accent3"/>
              </a:solidFill>
            </a:endParaRPr>
          </a:p>
        </p:txBody>
      </p:sp>
      <p:sp>
        <p:nvSpPr>
          <p:cNvPr id="41" name="正方形/長方形 40"/>
          <p:cNvSpPr/>
          <p:nvPr/>
        </p:nvSpPr>
        <p:spPr>
          <a:xfrm>
            <a:off x="0" y="1196752"/>
            <a:ext cx="9144000" cy="3785652"/>
          </a:xfrm>
          <a:prstGeom prst="rect">
            <a:avLst/>
          </a:prstGeom>
          <a:solidFill>
            <a:srgbClr val="002060">
              <a:alpha val="90000"/>
            </a:srgbClr>
          </a:solidFill>
        </p:spPr>
        <p:txBody>
          <a:bodyPr wrap="square">
            <a:spAutoFit/>
          </a:bodyPr>
          <a:lstStyle/>
          <a:p>
            <a:endParaRPr lang="en-US" altLang="ja-JP" sz="3200" b="1" dirty="0" smtClean="0">
              <a:solidFill>
                <a:srgbClr val="FFFFFF"/>
              </a:solidFill>
            </a:endParaRPr>
          </a:p>
          <a:p>
            <a:pPr algn="ctr"/>
            <a:r>
              <a:rPr lang="en-US" altLang="ja-JP" sz="4000" b="1" dirty="0" smtClean="0">
                <a:solidFill>
                  <a:srgbClr val="FFFFFF"/>
                </a:solidFill>
                <a:latin typeface="Arial Black" pitchFamily="34" charset="0"/>
              </a:rPr>
              <a:t>Seasonal variations of PCBs, </a:t>
            </a:r>
            <a:r>
              <a:rPr lang="en-US" altLang="ja-JP" sz="4000" b="1" dirty="0" err="1" smtClean="0">
                <a:solidFill>
                  <a:srgbClr val="FFFFFF"/>
                </a:solidFill>
                <a:latin typeface="Arial Black" pitchFamily="34" charset="0"/>
              </a:rPr>
              <a:t>DiCBs</a:t>
            </a:r>
            <a:r>
              <a:rPr lang="en-US" altLang="ja-JP" sz="4000" b="1" dirty="0" smtClean="0">
                <a:solidFill>
                  <a:srgbClr val="FFFFFF"/>
                </a:solidFill>
                <a:latin typeface="Arial Black" pitchFamily="34" charset="0"/>
              </a:rPr>
              <a:t>, and #11 in ambient air </a:t>
            </a:r>
          </a:p>
          <a:p>
            <a:pPr>
              <a:buFontTx/>
              <a:buChar char="-"/>
            </a:pPr>
            <a:endParaRPr lang="en-US" altLang="ja-JP" sz="3200" b="1" dirty="0" smtClean="0">
              <a:solidFill>
                <a:srgbClr val="FFFFFF"/>
              </a:solidFill>
            </a:endParaRPr>
          </a:p>
          <a:p>
            <a:pPr algn="ctr"/>
            <a:r>
              <a:rPr lang="en-US" altLang="ja-JP" sz="3200" b="1" dirty="0" smtClean="0">
                <a:solidFill>
                  <a:srgbClr val="FFFFFF"/>
                </a:solidFill>
                <a:latin typeface="Arial Black" pitchFamily="34" charset="0"/>
              </a:rPr>
              <a:t>( Sapporo cit, Japan)</a:t>
            </a:r>
          </a:p>
          <a:p>
            <a:pPr algn="ctr"/>
            <a:r>
              <a:rPr lang="en-US" altLang="ja-JP" sz="3200" b="1" dirty="0" smtClean="0">
                <a:solidFill>
                  <a:srgbClr val="FFFFFF"/>
                </a:solidFill>
                <a:latin typeface="Arial Black" pitchFamily="34" charset="0"/>
              </a:rPr>
              <a:t>April 2005 ~ March 2011</a:t>
            </a:r>
          </a:p>
          <a:p>
            <a:endParaRPr lang="ja-JP" altLang="ja-JP" sz="3200" b="1" dirty="0">
              <a:solidFill>
                <a:srgbClr val="FFFFFF"/>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 xmlns:p14="http://schemas.microsoft.com/office/powerpoint/2010/main" val="1650121965"/>
              </p:ext>
            </p:extLst>
          </p:nvPr>
        </p:nvGraphicFramePr>
        <p:xfrm>
          <a:off x="1100945" y="260648"/>
          <a:ext cx="7305675" cy="5112568"/>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179512" y="5589240"/>
            <a:ext cx="8543621" cy="707886"/>
          </a:xfrm>
          <a:prstGeom prst="rect">
            <a:avLst/>
          </a:prstGeom>
          <a:noFill/>
        </p:spPr>
        <p:txBody>
          <a:bodyPr wrap="none" rtlCol="0">
            <a:spAutoFit/>
          </a:bodyPr>
          <a:lstStyle/>
          <a:p>
            <a:pPr algn="ctr"/>
            <a:r>
              <a:rPr kumimoji="1" lang="en-US" altLang="ja-JP" sz="2000" dirty="0" smtClean="0">
                <a:latin typeface="Arial Black" pitchFamily="34" charset="0"/>
              </a:rPr>
              <a:t>Seasonal variations of PCBs, </a:t>
            </a:r>
            <a:r>
              <a:rPr kumimoji="1" lang="en-US" altLang="ja-JP" sz="2000" dirty="0" err="1" smtClean="0">
                <a:latin typeface="Arial Black" pitchFamily="34" charset="0"/>
              </a:rPr>
              <a:t>DiCBs</a:t>
            </a:r>
            <a:r>
              <a:rPr kumimoji="1" lang="en-US" altLang="ja-JP" sz="2000" dirty="0" smtClean="0">
                <a:latin typeface="Arial Black" pitchFamily="34" charset="0"/>
              </a:rPr>
              <a:t>, and #11 in ambient air </a:t>
            </a:r>
          </a:p>
          <a:p>
            <a:pPr algn="ctr"/>
            <a:r>
              <a:rPr kumimoji="1" lang="en-US" altLang="ja-JP" sz="2000" dirty="0" smtClean="0">
                <a:latin typeface="Arial Black" pitchFamily="34" charset="0"/>
              </a:rPr>
              <a:t>( Sapporo city : </a:t>
            </a:r>
            <a:r>
              <a:rPr lang="en-US" altLang="ja-JP" sz="2000" dirty="0" smtClean="0">
                <a:latin typeface="Arial Black" pitchFamily="34" charset="0"/>
              </a:rPr>
              <a:t>April 2005 ~ March 2011)</a:t>
            </a:r>
            <a:endParaRPr kumimoji="1" lang="ja-JP" altLang="en-US" sz="2000" dirty="0">
              <a:latin typeface="Arial Black" pitchFamily="34" charset="0"/>
            </a:endParaRPr>
          </a:p>
        </p:txBody>
      </p:sp>
      <p:sp>
        <p:nvSpPr>
          <p:cNvPr id="4" name="テキスト ボックス 3"/>
          <p:cNvSpPr txBox="1"/>
          <p:nvPr/>
        </p:nvSpPr>
        <p:spPr>
          <a:xfrm rot="16200000">
            <a:off x="-1221480" y="2463387"/>
            <a:ext cx="4270977" cy="369332"/>
          </a:xfrm>
          <a:prstGeom prst="rect">
            <a:avLst/>
          </a:prstGeom>
          <a:noFill/>
        </p:spPr>
        <p:txBody>
          <a:bodyPr wrap="none" rtlCol="0">
            <a:spAutoFit/>
          </a:bodyPr>
          <a:lstStyle/>
          <a:p>
            <a:r>
              <a:rPr lang="en-US" altLang="ja-JP" dirty="0" smtClean="0"/>
              <a:t>Temperature(</a:t>
            </a:r>
            <a:r>
              <a:rPr lang="en-US" altLang="ja-JP" baseline="30000" dirty="0" err="1" smtClean="0"/>
              <a:t>o</a:t>
            </a:r>
            <a:r>
              <a:rPr lang="en-US" altLang="ja-JP" dirty="0" err="1" smtClean="0"/>
              <a:t>C</a:t>
            </a:r>
            <a:r>
              <a:rPr lang="en-US" altLang="ja-JP" dirty="0" smtClean="0"/>
              <a:t>), </a:t>
            </a:r>
            <a:r>
              <a:rPr kumimoji="1" lang="en-US" altLang="ja-JP" dirty="0" err="1" smtClean="0"/>
              <a:t>DiCBs</a:t>
            </a:r>
            <a:r>
              <a:rPr kumimoji="1" lang="ja-JP" altLang="en-US" dirty="0" err="1" smtClean="0"/>
              <a:t>、</a:t>
            </a:r>
            <a:r>
              <a:rPr kumimoji="1" lang="en-US" altLang="ja-JP" dirty="0" smtClean="0"/>
              <a:t>#11</a:t>
            </a:r>
            <a:r>
              <a:rPr lang="en-US" altLang="ja-JP" dirty="0" smtClean="0"/>
              <a:t>Conc. </a:t>
            </a:r>
            <a:r>
              <a:rPr kumimoji="1" lang="en-US" altLang="ja-JP" dirty="0" smtClean="0"/>
              <a:t>(</a:t>
            </a:r>
            <a:r>
              <a:rPr kumimoji="1" lang="en-US" altLang="ja-JP" dirty="0" err="1" smtClean="0"/>
              <a:t>pg</a:t>
            </a:r>
            <a:r>
              <a:rPr kumimoji="1" lang="en-US" altLang="ja-JP" dirty="0" smtClean="0"/>
              <a:t>/m</a:t>
            </a:r>
            <a:r>
              <a:rPr kumimoji="1" lang="en-US" altLang="ja-JP" baseline="30000" dirty="0" smtClean="0"/>
              <a:t>3</a:t>
            </a:r>
            <a:r>
              <a:rPr kumimoji="1" lang="en-US" altLang="ja-JP" dirty="0" smtClean="0"/>
              <a:t>)</a:t>
            </a:r>
            <a:endParaRPr kumimoji="1" lang="ja-JP" altLang="en-US" dirty="0"/>
          </a:p>
        </p:txBody>
      </p:sp>
      <p:sp>
        <p:nvSpPr>
          <p:cNvPr id="5" name="テキスト ボックス 4"/>
          <p:cNvSpPr txBox="1"/>
          <p:nvPr/>
        </p:nvSpPr>
        <p:spPr>
          <a:xfrm rot="5400000">
            <a:off x="7513977" y="2346826"/>
            <a:ext cx="2002664" cy="369332"/>
          </a:xfrm>
          <a:prstGeom prst="rect">
            <a:avLst/>
          </a:prstGeom>
          <a:noFill/>
        </p:spPr>
        <p:txBody>
          <a:bodyPr wrap="none" rtlCol="0">
            <a:spAutoFit/>
          </a:bodyPr>
          <a:lstStyle/>
          <a:p>
            <a:r>
              <a:rPr kumimoji="1" lang="en-US" altLang="ja-JP" dirty="0" smtClean="0"/>
              <a:t>PCBs</a:t>
            </a:r>
            <a:r>
              <a:rPr kumimoji="1" lang="ja-JP" altLang="en-US" dirty="0" smtClean="0"/>
              <a:t> </a:t>
            </a:r>
            <a:r>
              <a:rPr kumimoji="1" lang="en-US" altLang="ja-JP" dirty="0" smtClean="0"/>
              <a:t>Conc. </a:t>
            </a:r>
            <a:r>
              <a:rPr lang="en-US" altLang="ja-JP" dirty="0"/>
              <a:t>(</a:t>
            </a:r>
            <a:r>
              <a:rPr kumimoji="1" lang="en-US" altLang="ja-JP" dirty="0" err="1" smtClean="0"/>
              <a:t>pg</a:t>
            </a:r>
            <a:r>
              <a:rPr kumimoji="1" lang="en-US" altLang="ja-JP" dirty="0" smtClean="0"/>
              <a:t>/m</a:t>
            </a:r>
            <a:r>
              <a:rPr kumimoji="1" lang="en-US" altLang="ja-JP" baseline="30000" dirty="0" smtClean="0"/>
              <a:t>3</a:t>
            </a:r>
            <a:r>
              <a:rPr lang="en-US" altLang="ja-JP" dirty="0"/>
              <a:t>)</a:t>
            </a:r>
            <a:endParaRPr kumimoji="1" lang="ja-JP" altLang="en-US" dirty="0"/>
          </a:p>
        </p:txBody>
      </p:sp>
      <p:sp>
        <p:nvSpPr>
          <p:cNvPr id="6" name="テキスト ボックス 5"/>
          <p:cNvSpPr txBox="1"/>
          <p:nvPr/>
        </p:nvSpPr>
        <p:spPr>
          <a:xfrm>
            <a:off x="102222" y="6413266"/>
            <a:ext cx="4701607" cy="369332"/>
          </a:xfrm>
          <a:prstGeom prst="rect">
            <a:avLst/>
          </a:prstGeom>
          <a:noFill/>
        </p:spPr>
        <p:txBody>
          <a:bodyPr wrap="none" rtlCol="0">
            <a:spAutoFit/>
          </a:bodyPr>
          <a:lstStyle/>
          <a:p>
            <a:pPr algn="ctr"/>
            <a:r>
              <a:rPr kumimoji="1" lang="en-US" altLang="ja-JP" dirty="0" smtClean="0">
                <a:latin typeface="Arial Black" pitchFamily="34" charset="0"/>
              </a:rPr>
              <a:t>PCBs: 69-1200 pg/m</a:t>
            </a:r>
            <a:r>
              <a:rPr kumimoji="1" lang="en-US" altLang="ja-JP" baseline="30000" dirty="0" smtClean="0">
                <a:latin typeface="Arial Black" pitchFamily="34" charset="0"/>
              </a:rPr>
              <a:t>3</a:t>
            </a:r>
            <a:r>
              <a:rPr kumimoji="1" lang="en-US" altLang="ja-JP" dirty="0" smtClean="0">
                <a:latin typeface="Arial Black" pitchFamily="34" charset="0"/>
              </a:rPr>
              <a:t>, ave:361 pg/m</a:t>
            </a:r>
            <a:r>
              <a:rPr kumimoji="1" lang="en-US" altLang="ja-JP" baseline="30000" dirty="0" smtClean="0">
                <a:latin typeface="Arial Black" pitchFamily="34" charset="0"/>
              </a:rPr>
              <a:t>3</a:t>
            </a:r>
            <a:endParaRPr kumimoji="1" lang="ja-JP" altLang="en-US" baseline="30000" dirty="0">
              <a:latin typeface="Arial Black" pitchFamily="34" charset="0"/>
            </a:endParaRPr>
          </a:p>
        </p:txBody>
      </p:sp>
      <p:sp>
        <p:nvSpPr>
          <p:cNvPr id="7" name="テキスト ボックス 6"/>
          <p:cNvSpPr txBox="1"/>
          <p:nvPr/>
        </p:nvSpPr>
        <p:spPr>
          <a:xfrm>
            <a:off x="4788024" y="6444044"/>
            <a:ext cx="4340932" cy="369332"/>
          </a:xfrm>
          <a:prstGeom prst="rect">
            <a:avLst/>
          </a:prstGeom>
          <a:noFill/>
        </p:spPr>
        <p:txBody>
          <a:bodyPr wrap="none" rtlCol="0">
            <a:spAutoFit/>
          </a:bodyPr>
          <a:lstStyle/>
          <a:p>
            <a:pPr algn="ctr"/>
            <a:r>
              <a:rPr kumimoji="1" lang="en-US" altLang="ja-JP" dirty="0" smtClean="0">
                <a:latin typeface="Arial Black" pitchFamily="34" charset="0"/>
              </a:rPr>
              <a:t>#11: 2.4-37 pg/m</a:t>
            </a:r>
            <a:r>
              <a:rPr kumimoji="1" lang="en-US" altLang="ja-JP" baseline="30000" dirty="0" smtClean="0">
                <a:latin typeface="Arial Black" pitchFamily="34" charset="0"/>
              </a:rPr>
              <a:t>3</a:t>
            </a:r>
            <a:r>
              <a:rPr kumimoji="1" lang="en-US" altLang="ja-JP" dirty="0" smtClean="0">
                <a:latin typeface="Arial Black" pitchFamily="34" charset="0"/>
              </a:rPr>
              <a:t>, ave:11.4 pg/m</a:t>
            </a:r>
            <a:r>
              <a:rPr kumimoji="1" lang="en-US" altLang="ja-JP" baseline="30000" dirty="0" smtClean="0">
                <a:latin typeface="Arial Black" pitchFamily="34" charset="0"/>
              </a:rPr>
              <a:t>3</a:t>
            </a:r>
            <a:endParaRPr kumimoji="1" lang="ja-JP" altLang="en-US" baseline="30000" dirty="0">
              <a:latin typeface="Arial Black" pitchFamily="34" charset="0"/>
            </a:endParaRPr>
          </a:p>
        </p:txBody>
      </p:sp>
      <p:sp>
        <p:nvSpPr>
          <p:cNvPr id="8" name="正方形/長方形 7"/>
          <p:cNvSpPr/>
          <p:nvPr/>
        </p:nvSpPr>
        <p:spPr>
          <a:xfrm>
            <a:off x="1619672" y="404664"/>
            <a:ext cx="360040" cy="4392488"/>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779912" y="399404"/>
            <a:ext cx="360040" cy="4392488"/>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860032" y="397842"/>
            <a:ext cx="360040" cy="4392488"/>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6012160" y="404664"/>
            <a:ext cx="360040" cy="4392488"/>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7020272" y="388898"/>
            <a:ext cx="360040" cy="4392488"/>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756034" y="404664"/>
            <a:ext cx="360040" cy="4392488"/>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2879594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6"/>
            <a:ext cx="9144000" cy="620713"/>
          </a:xfrm>
          <a:solidFill>
            <a:schemeClr val="tx2">
              <a:lumMod val="75000"/>
            </a:schemeClr>
          </a:solidFill>
        </p:spPr>
        <p:txBody>
          <a:bodyPr/>
          <a:lstStyle/>
          <a:p>
            <a:pPr algn="l" eaLnBrk="1" hangingPunct="1">
              <a:defRPr/>
            </a:pPr>
            <a:r>
              <a:rPr lang="en-US" altLang="ja-JP" b="1" dirty="0" smtClean="0">
                <a:solidFill>
                  <a:schemeClr val="accent3"/>
                </a:solidFill>
              </a:rPr>
              <a:t>- </a:t>
            </a:r>
            <a:r>
              <a:rPr lang="en-US" altLang="ja-JP" b="1" dirty="0" smtClean="0">
                <a:solidFill>
                  <a:schemeClr val="accent3"/>
                </a:solidFill>
              </a:rPr>
              <a:t>Conclusion</a:t>
            </a:r>
            <a:endParaRPr lang="en-US" altLang="ja-JP" b="1" dirty="0" smtClean="0">
              <a:solidFill>
                <a:schemeClr val="accent3"/>
              </a:solidFill>
            </a:endParaRPr>
          </a:p>
          <a:p>
            <a:pPr algn="l" eaLnBrk="1" hangingPunct="1">
              <a:buFontTx/>
              <a:buChar char="-"/>
              <a:defRPr/>
            </a:pPr>
            <a:endParaRPr lang="en-US" altLang="ja-JP" b="1" dirty="0" smtClean="0">
              <a:solidFill>
                <a:schemeClr val="accent3"/>
              </a:solidFill>
            </a:endParaRPr>
          </a:p>
        </p:txBody>
      </p:sp>
      <p:sp>
        <p:nvSpPr>
          <p:cNvPr id="41" name="正方形/長方形 40"/>
          <p:cNvSpPr/>
          <p:nvPr/>
        </p:nvSpPr>
        <p:spPr>
          <a:xfrm>
            <a:off x="0" y="1362248"/>
            <a:ext cx="9144000" cy="4154984"/>
          </a:xfrm>
          <a:prstGeom prst="rect">
            <a:avLst/>
          </a:prstGeom>
          <a:solidFill>
            <a:srgbClr val="002060">
              <a:alpha val="90000"/>
            </a:srgbClr>
          </a:solidFill>
        </p:spPr>
        <p:txBody>
          <a:bodyPr wrap="square">
            <a:spAutoFit/>
          </a:bodyPr>
          <a:lstStyle/>
          <a:p>
            <a:endParaRPr lang="en-US" altLang="ja-JP" sz="3200" b="1" dirty="0" smtClean="0">
              <a:solidFill>
                <a:srgbClr val="FFFFFF"/>
              </a:solidFill>
            </a:endParaRPr>
          </a:p>
          <a:p>
            <a:r>
              <a:rPr lang="en-US" altLang="ja-JP" sz="3200" b="1" dirty="0" smtClean="0">
                <a:solidFill>
                  <a:srgbClr val="FFFFFF"/>
                </a:solidFill>
                <a:latin typeface="Arial Black" pitchFamily="34" charset="0"/>
              </a:rPr>
              <a:t>use </a:t>
            </a:r>
          </a:p>
          <a:p>
            <a:r>
              <a:rPr lang="en-US" altLang="ja-JP" sz="3200" b="1" dirty="0" smtClean="0">
                <a:solidFill>
                  <a:srgbClr val="FFFFFF"/>
                </a:solidFill>
                <a:latin typeface="Arial Black" pitchFamily="34" charset="0"/>
              </a:rPr>
              <a:t>  BAT </a:t>
            </a:r>
            <a:r>
              <a:rPr lang="en-US" altLang="ja-JP" sz="3200" b="1" dirty="0" smtClean="0">
                <a:solidFill>
                  <a:srgbClr val="FFFFFF"/>
                </a:solidFill>
                <a:latin typeface="Arial Black" pitchFamily="34" charset="0"/>
              </a:rPr>
              <a:t>(Best Available Techniques</a:t>
            </a:r>
            <a:r>
              <a:rPr lang="en-US" altLang="ja-JP" sz="3200" b="1" dirty="0" smtClean="0">
                <a:solidFill>
                  <a:srgbClr val="FFFFFF"/>
                </a:solidFill>
                <a:latin typeface="Arial Black" pitchFamily="34" charset="0"/>
              </a:rPr>
              <a:t>)</a:t>
            </a:r>
          </a:p>
          <a:p>
            <a:r>
              <a:rPr lang="en-US" altLang="ja-JP" sz="3200" b="1" dirty="0" smtClean="0">
                <a:solidFill>
                  <a:srgbClr val="FFFFFF"/>
                </a:solidFill>
                <a:latin typeface="Arial Black" pitchFamily="34" charset="0"/>
              </a:rPr>
              <a:t>  BEP </a:t>
            </a:r>
            <a:r>
              <a:rPr lang="en-US" altLang="ja-JP" sz="3200" b="1" dirty="0" smtClean="0">
                <a:solidFill>
                  <a:srgbClr val="FFFFFF"/>
                </a:solidFill>
                <a:latin typeface="Arial Black" pitchFamily="34" charset="0"/>
              </a:rPr>
              <a:t>(Best Environmental Practices)</a:t>
            </a:r>
          </a:p>
          <a:p>
            <a:endParaRPr lang="en-US" altLang="ja-JP" sz="3200" b="1" dirty="0" smtClean="0">
              <a:solidFill>
                <a:srgbClr val="FFFFFF"/>
              </a:solidFill>
              <a:latin typeface="Arial Black" pitchFamily="34" charset="0"/>
            </a:endParaRPr>
          </a:p>
          <a:p>
            <a:r>
              <a:rPr lang="en-US" altLang="ja-JP" sz="3200" b="1" dirty="0" smtClean="0">
                <a:solidFill>
                  <a:srgbClr val="FFFFFF"/>
                </a:solidFill>
                <a:latin typeface="Arial Black" pitchFamily="34" charset="0"/>
              </a:rPr>
              <a:t>to </a:t>
            </a:r>
            <a:r>
              <a:rPr lang="en-US" altLang="ja-JP" sz="3200" b="1" dirty="0" smtClean="0">
                <a:solidFill>
                  <a:srgbClr val="FFFFFF"/>
                </a:solidFill>
                <a:latin typeface="Arial Black" pitchFamily="34" charset="0"/>
              </a:rPr>
              <a:t>reduce </a:t>
            </a:r>
            <a:r>
              <a:rPr lang="en-US" altLang="ja-JP" sz="3200" b="1" dirty="0" smtClean="0">
                <a:solidFill>
                  <a:srgbClr val="FFFFFF"/>
                </a:solidFill>
                <a:latin typeface="Arial Black" pitchFamily="34" charset="0"/>
              </a:rPr>
              <a:t>POPs </a:t>
            </a:r>
            <a:r>
              <a:rPr lang="en-US" altLang="ja-JP" sz="3200" b="1" dirty="0" smtClean="0">
                <a:solidFill>
                  <a:srgbClr val="FFFFFF"/>
                </a:solidFill>
                <a:latin typeface="Arial Black" pitchFamily="34" charset="0"/>
              </a:rPr>
              <a:t>emissions. </a:t>
            </a:r>
            <a:endParaRPr lang="en-US" altLang="ja-JP" sz="3200" b="1" dirty="0" smtClean="0">
              <a:solidFill>
                <a:srgbClr val="FFFFFF"/>
              </a:solidFill>
              <a:latin typeface="Arial Black" pitchFamily="34" charset="0"/>
            </a:endParaRPr>
          </a:p>
          <a:p>
            <a:pPr algn="ctr"/>
            <a:endParaRPr lang="en-US" altLang="ja-JP" sz="4000" b="1" dirty="0" smtClean="0">
              <a:solidFill>
                <a:srgbClr val="FFFFFF"/>
              </a:solidFill>
              <a:latin typeface="Arial Black" pitchFamily="34" charset="0"/>
            </a:endParaRPr>
          </a:p>
          <a:p>
            <a:endParaRPr lang="ja-JP" altLang="ja-JP" sz="3200" b="1" dirty="0">
              <a:solidFill>
                <a:srgbClr val="FFFFFF"/>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3568" y="655528"/>
            <a:ext cx="7772400" cy="3048000"/>
          </a:xfrm>
          <a:prstGeom prst="rect">
            <a:avLst/>
          </a:prstGeom>
          <a:solidFill>
            <a:schemeClr val="tx2">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b="1" dirty="0" smtClean="0">
                <a:solidFill>
                  <a:schemeClr val="bg1"/>
                </a:solidFill>
              </a:rPr>
              <a:t>Thank you for your kind attentions</a:t>
            </a:r>
          </a:p>
          <a:p>
            <a:endParaRPr lang="en-US" altLang="ja-JP" sz="3600" b="1" dirty="0" smtClean="0">
              <a:solidFill>
                <a:schemeClr val="bg1"/>
              </a:solidFill>
            </a:endParaRPr>
          </a:p>
          <a:p>
            <a:r>
              <a:rPr lang="en-US" altLang="ja-JP" sz="3600" b="1" dirty="0" smtClean="0">
                <a:solidFill>
                  <a:schemeClr val="bg1"/>
                </a:solidFill>
              </a:rPr>
              <a:t>See you in Korea, dioxin2013</a:t>
            </a:r>
            <a:endParaRPr lang="ja-JP" altLang="en-US" sz="3600" b="1" dirty="0">
              <a:solidFill>
                <a:schemeClr val="bg1"/>
              </a:solidFill>
            </a:endParaRPr>
          </a:p>
        </p:txBody>
      </p:sp>
      <p:sp>
        <p:nvSpPr>
          <p:cNvPr id="4" name="正方形/長方形 3"/>
          <p:cNvSpPr/>
          <p:nvPr/>
        </p:nvSpPr>
        <p:spPr>
          <a:xfrm>
            <a:off x="755576" y="4471952"/>
            <a:ext cx="7632848" cy="1477328"/>
          </a:xfrm>
          <a:prstGeom prst="rect">
            <a:avLst/>
          </a:prstGeom>
          <a:solidFill>
            <a:schemeClr val="tx2">
              <a:lumMod val="60000"/>
              <a:lumOff val="40000"/>
            </a:schemeClr>
          </a:solidFill>
        </p:spPr>
        <p:txBody>
          <a:bodyPr wrap="square">
            <a:spAutoFit/>
          </a:bodyPr>
          <a:lstStyle/>
          <a:p>
            <a:r>
              <a:rPr lang="en-US" altLang="ja-JP" dirty="0" smtClean="0">
                <a:solidFill>
                  <a:schemeClr val="bg1"/>
                </a:solidFill>
                <a:latin typeface="Arial Black" pitchFamily="34" charset="0"/>
              </a:rPr>
              <a:t>      You can see your photos at </a:t>
            </a:r>
          </a:p>
          <a:p>
            <a:endParaRPr lang="en-US" altLang="ja-JP" dirty="0" smtClean="0">
              <a:solidFill>
                <a:schemeClr val="bg1"/>
              </a:solidFill>
              <a:latin typeface="Arial Black" pitchFamily="34" charset="0"/>
            </a:endParaRPr>
          </a:p>
          <a:p>
            <a:r>
              <a:rPr lang="en-US" altLang="ja-JP" dirty="0" smtClean="0">
                <a:solidFill>
                  <a:schemeClr val="bg1"/>
                </a:solidFill>
                <a:latin typeface="Arial Black" pitchFamily="34" charset="0"/>
              </a:rPr>
              <a:t>                                  http://www.dioxin20xx.org/</a:t>
            </a:r>
          </a:p>
          <a:p>
            <a:endParaRPr lang="en-US" altLang="ja-JP" dirty="0" smtClean="0">
              <a:solidFill>
                <a:schemeClr val="bg1"/>
              </a:solidFill>
              <a:latin typeface="Arial Black" pitchFamily="34" charset="0"/>
            </a:endParaRPr>
          </a:p>
          <a:p>
            <a:r>
              <a:rPr lang="en-US" altLang="ja-JP" dirty="0" smtClean="0">
                <a:solidFill>
                  <a:schemeClr val="bg1"/>
                </a:solidFill>
                <a:latin typeface="Arial Black" pitchFamily="34" charset="0"/>
              </a:rPr>
              <a:t>                                  http://ee-net.ne.jp/dioxin/</a:t>
            </a:r>
            <a:endParaRPr lang="en-US" altLang="ja-JP" dirty="0">
              <a:solidFill>
                <a:schemeClr val="bg1"/>
              </a:solidFill>
              <a:latin typeface="Arial Black" pitchFamily="34" charset="0"/>
            </a:endParaRPr>
          </a:p>
        </p:txBody>
      </p:sp>
    </p:spTree>
    <p:extLst>
      <p:ext uri="{BB962C8B-B14F-4D97-AF65-F5344CB8AC3E}">
        <p14:creationId xmlns="" xmlns:p14="http://schemas.microsoft.com/office/powerpoint/2010/main" val="3779444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686374" y="5301208"/>
            <a:ext cx="4209742" cy="646331"/>
          </a:xfrm>
          <a:prstGeom prst="rect">
            <a:avLst/>
          </a:prstGeom>
        </p:spPr>
        <p:txBody>
          <a:bodyPr wrap="none">
            <a:spAutoFit/>
          </a:bodyPr>
          <a:lstStyle/>
          <a:p>
            <a:pPr algn="ctr"/>
            <a:r>
              <a:rPr lang="en-US" altLang="ja-JP" dirty="0" smtClean="0">
                <a:latin typeface="Arial Black" pitchFamily="34" charset="0"/>
              </a:rPr>
              <a:t>PCB congener profile from </a:t>
            </a:r>
          </a:p>
          <a:p>
            <a:pPr algn="ctr"/>
            <a:r>
              <a:rPr lang="en-US" altLang="ja-JP" dirty="0" smtClean="0">
                <a:latin typeface="Arial Black" pitchFamily="34" charset="0"/>
              </a:rPr>
              <a:t>pigment factory (</a:t>
            </a:r>
            <a:r>
              <a:rPr lang="en-US" altLang="ja-JP" dirty="0" err="1" smtClean="0">
                <a:latin typeface="Arial Black" pitchFamily="34" charset="0"/>
              </a:rPr>
              <a:t>Litten</a:t>
            </a:r>
            <a:r>
              <a:rPr lang="en-US" altLang="ja-JP" dirty="0" smtClean="0">
                <a:latin typeface="Arial Black" pitchFamily="34" charset="0"/>
              </a:rPr>
              <a:t> S. 2002)</a:t>
            </a:r>
            <a:endParaRPr lang="en-US" altLang="ja-JP" dirty="0">
              <a:latin typeface="Arial Black" pitchFamily="34" charset="0"/>
            </a:endParaRPr>
          </a:p>
        </p:txBody>
      </p:sp>
      <p:graphicFrame>
        <p:nvGraphicFramePr>
          <p:cNvPr id="125953" name="Object 1"/>
          <p:cNvGraphicFramePr>
            <a:graphicFrameLocks noChangeAspect="1"/>
          </p:cNvGraphicFramePr>
          <p:nvPr/>
        </p:nvGraphicFramePr>
        <p:xfrm>
          <a:off x="899592" y="1196752"/>
          <a:ext cx="6898245" cy="3456384"/>
        </p:xfrm>
        <a:graphic>
          <a:graphicData uri="http://schemas.openxmlformats.org/presentationml/2006/ole">
            <p:oleObj spid="_x0000_s125953" name="グラフ" r:id="rId4" imgW="4524479" imgH="2266902" progId="Excel.Chart.8">
              <p:embed/>
            </p:oleObj>
          </a:graphicData>
        </a:graphic>
      </p:graphicFrame>
    </p:spTree>
    <p:extLst>
      <p:ext uri="{BB962C8B-B14F-4D97-AF65-F5344CB8AC3E}">
        <p14:creationId xmlns="" xmlns:p14="http://schemas.microsoft.com/office/powerpoint/2010/main" val="3642963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Rectangle 2"/>
          <p:cNvSpPr txBox="1">
            <a:spLocks noChangeArrowheads="1"/>
          </p:cNvSpPr>
          <p:nvPr/>
        </p:nvSpPr>
        <p:spPr>
          <a:xfrm>
            <a:off x="251520" y="260648"/>
            <a:ext cx="8712968" cy="6192688"/>
          </a:xfrm>
          <a:prstGeom prst="rect">
            <a:avLst/>
          </a:prstGeom>
          <a:solidFill>
            <a:schemeClr val="tx2">
              <a:lumMod val="60000"/>
              <a:lumOff val="40000"/>
            </a:schemeClr>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600" b="1" dirty="0" smtClean="0">
                <a:solidFill>
                  <a:schemeClr val="bg1"/>
                </a:solidFill>
              </a:rPr>
              <a:t>- In January 2011, the Ecological and Toxicological Association of Dyes and Organic Pigments Manufacturers (</a:t>
            </a:r>
            <a:r>
              <a:rPr lang="en-US" altLang="ja-JP" sz="3600" b="1" dirty="0" smtClean="0">
                <a:solidFill>
                  <a:srgbClr val="FF0000"/>
                </a:solidFill>
              </a:rPr>
              <a:t>ETAD</a:t>
            </a:r>
            <a:r>
              <a:rPr lang="en-US" altLang="ja-JP" sz="3600" b="1" dirty="0" smtClean="0">
                <a:solidFill>
                  <a:schemeClr val="bg1"/>
                </a:solidFill>
              </a:rPr>
              <a:t>) published a report saying that PCB can be </a:t>
            </a:r>
            <a:r>
              <a:rPr lang="en-US" altLang="ja-JP" sz="3600" b="1" dirty="0" smtClean="0">
                <a:solidFill>
                  <a:srgbClr val="FF0000"/>
                </a:solidFill>
              </a:rPr>
              <a:t>unintentionally generated</a:t>
            </a:r>
            <a:r>
              <a:rPr lang="en-US" altLang="ja-JP" sz="3600" b="1" dirty="0" smtClean="0">
                <a:solidFill>
                  <a:schemeClr val="bg1"/>
                </a:solidFill>
              </a:rPr>
              <a:t> in the manufacturing processes of certain organic pigments.</a:t>
            </a:r>
          </a:p>
          <a:p>
            <a:pPr algn="l"/>
            <a:r>
              <a:rPr lang="en-US" altLang="ja-JP" sz="3600" b="1" dirty="0" smtClean="0">
                <a:solidFill>
                  <a:schemeClr val="bg1"/>
                </a:solidFill>
              </a:rPr>
              <a:t>- Following this report, members of </a:t>
            </a:r>
            <a:r>
              <a:rPr lang="en-US" altLang="ja-JP" sz="3600" b="1" dirty="0" smtClean="0">
                <a:solidFill>
                  <a:srgbClr val="FF0000"/>
                </a:solidFill>
              </a:rPr>
              <a:t>JDICA</a:t>
            </a:r>
            <a:r>
              <a:rPr lang="en-US" altLang="ja-JP" sz="3600" b="1" dirty="0" smtClean="0">
                <a:solidFill>
                  <a:schemeClr val="bg1"/>
                </a:solidFill>
              </a:rPr>
              <a:t> (Japan Dyestuff and Industrial Chemicals Association) voluntarily conducted investigations and found some cases where PCB was unintentionally generated as a </a:t>
            </a:r>
            <a:r>
              <a:rPr lang="en-US" altLang="ja-JP" sz="3600" b="1" dirty="0" smtClean="0">
                <a:solidFill>
                  <a:srgbClr val="FF0000"/>
                </a:solidFill>
              </a:rPr>
              <a:t>byproduct</a:t>
            </a:r>
            <a:r>
              <a:rPr lang="en-US" altLang="ja-JP" sz="3600" b="1" dirty="0" smtClean="0">
                <a:solidFill>
                  <a:schemeClr val="bg1"/>
                </a:solidFill>
              </a:rPr>
              <a:t>. </a:t>
            </a:r>
          </a:p>
          <a:p>
            <a:pPr algn="l"/>
            <a:r>
              <a:rPr lang="en-US" altLang="ja-JP" sz="3600" b="1" dirty="0" smtClean="0">
                <a:solidFill>
                  <a:schemeClr val="bg1"/>
                </a:solidFill>
              </a:rPr>
              <a:t>- They reported the results of the investigation to METI on February 1, 2012.</a:t>
            </a:r>
          </a:p>
        </p:txBody>
      </p:sp>
    </p:spTree>
    <p:extLst>
      <p:ext uri="{BB962C8B-B14F-4D97-AF65-F5344CB8AC3E}">
        <p14:creationId xmlns="" xmlns:p14="http://schemas.microsoft.com/office/powerpoint/2010/main" val="328270292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a:graphicFrameLocks/>
          </p:cNvGraphicFramePr>
          <p:nvPr>
            <p:extLst>
              <p:ext uri="{D42A27DB-BD31-4B8C-83A1-F6EECF244321}">
                <p14:modId xmlns="" xmlns:p14="http://schemas.microsoft.com/office/powerpoint/2010/main" val="3974352577"/>
              </p:ext>
            </p:extLst>
          </p:nvPr>
        </p:nvGraphicFramePr>
        <p:xfrm>
          <a:off x="683568" y="1052736"/>
          <a:ext cx="7920880"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rot="16200000">
            <a:off x="-336783" y="2774593"/>
            <a:ext cx="1257908" cy="369332"/>
          </a:xfrm>
          <a:prstGeom prst="rect">
            <a:avLst/>
          </a:prstGeom>
          <a:noFill/>
        </p:spPr>
        <p:txBody>
          <a:bodyPr wrap="none" rtlCol="0">
            <a:spAutoFit/>
          </a:bodyPr>
          <a:lstStyle/>
          <a:p>
            <a:r>
              <a:rPr lang="en-US" altLang="ja-JP" dirty="0" smtClean="0">
                <a:latin typeface="Arial Black" pitchFamily="34" charset="0"/>
              </a:rPr>
              <a:t>Ratio(%)</a:t>
            </a:r>
            <a:endParaRPr kumimoji="1" lang="ja-JP" altLang="en-US" dirty="0">
              <a:latin typeface="Arial Black" pitchFamily="34" charset="0"/>
            </a:endParaRPr>
          </a:p>
        </p:txBody>
      </p:sp>
      <p:sp>
        <p:nvSpPr>
          <p:cNvPr id="5" name="正方形/長方形 4"/>
          <p:cNvSpPr/>
          <p:nvPr/>
        </p:nvSpPr>
        <p:spPr>
          <a:xfrm>
            <a:off x="1187624" y="6095037"/>
            <a:ext cx="7207229" cy="646331"/>
          </a:xfrm>
          <a:prstGeom prst="rect">
            <a:avLst/>
          </a:prstGeom>
        </p:spPr>
        <p:txBody>
          <a:bodyPr wrap="none">
            <a:spAutoFit/>
          </a:bodyPr>
          <a:lstStyle/>
          <a:p>
            <a:pPr algn="ctr"/>
            <a:r>
              <a:rPr lang="en-US" altLang="ja-JP" dirty="0">
                <a:latin typeface="Arial Black" pitchFamily="34" charset="0"/>
              </a:rPr>
              <a:t>Seasonal variations of </a:t>
            </a:r>
            <a:r>
              <a:rPr lang="en-US" altLang="ja-JP" dirty="0" smtClean="0">
                <a:latin typeface="Arial Black" pitchFamily="34" charset="0"/>
              </a:rPr>
              <a:t>#11/</a:t>
            </a:r>
            <a:r>
              <a:rPr lang="en-US" altLang="ja-JP" dirty="0" err="1" smtClean="0">
                <a:latin typeface="Arial Black" pitchFamily="34" charset="0"/>
              </a:rPr>
              <a:t>DiCBs</a:t>
            </a:r>
            <a:r>
              <a:rPr lang="en-US" altLang="ja-JP" dirty="0" smtClean="0">
                <a:latin typeface="Arial Black" pitchFamily="34" charset="0"/>
              </a:rPr>
              <a:t> and </a:t>
            </a:r>
            <a:r>
              <a:rPr lang="en-US" altLang="ja-JP" dirty="0" err="1" smtClean="0">
                <a:latin typeface="Arial Black" pitchFamily="34" charset="0"/>
              </a:rPr>
              <a:t>DiCBs</a:t>
            </a:r>
            <a:r>
              <a:rPr lang="en-US" altLang="ja-JP" dirty="0">
                <a:latin typeface="Arial Black" pitchFamily="34" charset="0"/>
              </a:rPr>
              <a:t>/total </a:t>
            </a:r>
            <a:r>
              <a:rPr lang="en-US" altLang="ja-JP" dirty="0" smtClean="0">
                <a:latin typeface="Arial Black" pitchFamily="34" charset="0"/>
              </a:rPr>
              <a:t>PCBs </a:t>
            </a:r>
          </a:p>
          <a:p>
            <a:pPr algn="ctr"/>
            <a:r>
              <a:rPr lang="en-US" altLang="ja-JP" dirty="0" smtClean="0">
                <a:latin typeface="Arial Black" pitchFamily="34" charset="0"/>
              </a:rPr>
              <a:t>ratios in </a:t>
            </a:r>
            <a:r>
              <a:rPr lang="en-US" altLang="ja-JP" dirty="0">
                <a:latin typeface="Arial Black" pitchFamily="34" charset="0"/>
              </a:rPr>
              <a:t>ambient </a:t>
            </a:r>
            <a:r>
              <a:rPr lang="en-US" altLang="ja-JP" dirty="0" smtClean="0">
                <a:latin typeface="Arial Black" pitchFamily="34" charset="0"/>
              </a:rPr>
              <a:t>air(Sapporo city, 2005-2011)</a:t>
            </a:r>
            <a:endParaRPr lang="en-US" altLang="ja-JP" dirty="0">
              <a:latin typeface="Arial Black" pitchFamily="34" charset="0"/>
            </a:endParaRPr>
          </a:p>
        </p:txBody>
      </p:sp>
      <p:sp>
        <p:nvSpPr>
          <p:cNvPr id="6" name="正方形/長方形 5"/>
          <p:cNvSpPr/>
          <p:nvPr/>
        </p:nvSpPr>
        <p:spPr>
          <a:xfrm>
            <a:off x="1835696" y="1268760"/>
            <a:ext cx="288032" cy="324036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987824" y="1268760"/>
            <a:ext cx="288032" cy="324036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211960" y="1268760"/>
            <a:ext cx="288032" cy="324036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588224" y="1268760"/>
            <a:ext cx="288032" cy="324036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364088" y="1268760"/>
            <a:ext cx="288032" cy="324036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7884368" y="1268760"/>
            <a:ext cx="288032" cy="324036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259632" y="1268760"/>
            <a:ext cx="288032" cy="3240360"/>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411760" y="1268760"/>
            <a:ext cx="288032" cy="3240360"/>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635896" y="1268760"/>
            <a:ext cx="288032" cy="3240360"/>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788024" y="1268760"/>
            <a:ext cx="288032" cy="3240360"/>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6084168" y="1268760"/>
            <a:ext cx="288032" cy="3240360"/>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7308304" y="1268760"/>
            <a:ext cx="288032" cy="3240360"/>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rot="16200000">
            <a:off x="751293" y="488912"/>
            <a:ext cx="1223412" cy="369332"/>
          </a:xfrm>
          <a:prstGeom prst="rect">
            <a:avLst/>
          </a:prstGeom>
          <a:noFill/>
        </p:spPr>
        <p:txBody>
          <a:bodyPr wrap="none" rtlCol="0">
            <a:spAutoFit/>
          </a:bodyPr>
          <a:lstStyle/>
          <a:p>
            <a:r>
              <a:rPr lang="en-US" altLang="ja-JP" dirty="0" smtClean="0">
                <a:latin typeface="Arial Black" pitchFamily="34" charset="0"/>
              </a:rPr>
              <a:t>Summer</a:t>
            </a:r>
            <a:endParaRPr kumimoji="1" lang="ja-JP" altLang="en-US" dirty="0">
              <a:latin typeface="Arial Black" pitchFamily="34" charset="0"/>
            </a:endParaRPr>
          </a:p>
        </p:txBody>
      </p:sp>
      <p:sp>
        <p:nvSpPr>
          <p:cNvPr id="19" name="テキスト ボックス 18"/>
          <p:cNvSpPr txBox="1"/>
          <p:nvPr/>
        </p:nvSpPr>
        <p:spPr>
          <a:xfrm rot="16200000">
            <a:off x="1441806" y="471665"/>
            <a:ext cx="1013098" cy="369332"/>
          </a:xfrm>
          <a:prstGeom prst="rect">
            <a:avLst/>
          </a:prstGeom>
          <a:noFill/>
        </p:spPr>
        <p:txBody>
          <a:bodyPr wrap="none" rtlCol="0">
            <a:spAutoFit/>
          </a:bodyPr>
          <a:lstStyle/>
          <a:p>
            <a:r>
              <a:rPr lang="en-US" altLang="ja-JP" dirty="0" smtClean="0">
                <a:latin typeface="Arial Black" pitchFamily="34" charset="0"/>
              </a:rPr>
              <a:t>Winter</a:t>
            </a:r>
            <a:endParaRPr kumimoji="1" lang="ja-JP" altLang="en-US" dirty="0">
              <a:latin typeface="Arial Black" pitchFamily="34" charset="0"/>
            </a:endParaRPr>
          </a:p>
        </p:txBody>
      </p:sp>
    </p:spTree>
    <p:extLst>
      <p:ext uri="{BB962C8B-B14F-4D97-AF65-F5344CB8AC3E}">
        <p14:creationId xmlns="" xmlns:p14="http://schemas.microsoft.com/office/powerpoint/2010/main" val="36429639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 xmlns:p14="http://schemas.microsoft.com/office/powerpoint/2010/main" val="2516212521"/>
              </p:ext>
            </p:extLst>
          </p:nvPr>
        </p:nvGraphicFramePr>
        <p:xfrm>
          <a:off x="1043608" y="404664"/>
          <a:ext cx="7577559"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0" y="4941168"/>
            <a:ext cx="9144000" cy="830997"/>
          </a:xfrm>
          <a:prstGeom prst="rect">
            <a:avLst/>
          </a:prstGeom>
        </p:spPr>
        <p:txBody>
          <a:bodyPr wrap="square">
            <a:spAutoFit/>
          </a:bodyPr>
          <a:lstStyle/>
          <a:p>
            <a:pPr algn="ctr"/>
            <a:r>
              <a:rPr lang="en-US" altLang="ja-JP" sz="2400" dirty="0">
                <a:latin typeface="Arial Black" pitchFamily="34" charset="0"/>
              </a:rPr>
              <a:t>Seasonal variations of </a:t>
            </a:r>
            <a:r>
              <a:rPr lang="en-US" altLang="ja-JP" sz="2400" dirty="0" smtClean="0">
                <a:latin typeface="Arial Black" pitchFamily="34" charset="0"/>
              </a:rPr>
              <a:t>#11/#101 ratio</a:t>
            </a:r>
          </a:p>
          <a:p>
            <a:pPr algn="ctr"/>
            <a:r>
              <a:rPr lang="en-US" altLang="ja-JP" sz="2400" dirty="0" smtClean="0">
                <a:latin typeface="Arial Black" pitchFamily="34" charset="0"/>
              </a:rPr>
              <a:t> in </a:t>
            </a:r>
            <a:r>
              <a:rPr lang="en-US" altLang="ja-JP" sz="2400" dirty="0">
                <a:latin typeface="Arial Black" pitchFamily="34" charset="0"/>
              </a:rPr>
              <a:t>ambient air </a:t>
            </a:r>
            <a:r>
              <a:rPr lang="en-US" altLang="ja-JP" sz="2400" dirty="0" smtClean="0">
                <a:latin typeface="Arial Black" pitchFamily="34" charset="0"/>
              </a:rPr>
              <a:t>( Sapporo city : 2005-2011 )</a:t>
            </a:r>
            <a:endParaRPr lang="en-US" altLang="ja-JP" sz="2400" dirty="0">
              <a:latin typeface="Arial Black" pitchFamily="34" charset="0"/>
            </a:endParaRPr>
          </a:p>
        </p:txBody>
      </p:sp>
      <p:sp>
        <p:nvSpPr>
          <p:cNvPr id="4" name="正方形/長方形 3"/>
          <p:cNvSpPr/>
          <p:nvPr/>
        </p:nvSpPr>
        <p:spPr>
          <a:xfrm>
            <a:off x="0" y="6021288"/>
            <a:ext cx="9144000" cy="461665"/>
          </a:xfrm>
          <a:prstGeom prst="rect">
            <a:avLst/>
          </a:prstGeom>
        </p:spPr>
        <p:txBody>
          <a:bodyPr wrap="square">
            <a:spAutoFit/>
          </a:bodyPr>
          <a:lstStyle/>
          <a:p>
            <a:pPr algn="ctr"/>
            <a:r>
              <a:rPr lang="en-US" altLang="ja-JP" sz="2400" dirty="0" smtClean="0">
                <a:latin typeface="Arial Black" pitchFamily="34" charset="0"/>
              </a:rPr>
              <a:t>#11: pigment related     #101: PCB product</a:t>
            </a:r>
            <a:endParaRPr lang="en-US" altLang="ja-JP" sz="2400" dirty="0">
              <a:latin typeface="Arial Black" pitchFamily="34" charset="0"/>
            </a:endParaRPr>
          </a:p>
        </p:txBody>
      </p:sp>
      <p:sp>
        <p:nvSpPr>
          <p:cNvPr id="5" name="テキスト ボックス 4"/>
          <p:cNvSpPr txBox="1"/>
          <p:nvPr/>
        </p:nvSpPr>
        <p:spPr>
          <a:xfrm rot="16200000">
            <a:off x="-11623" y="1741970"/>
            <a:ext cx="1615699" cy="461665"/>
          </a:xfrm>
          <a:prstGeom prst="rect">
            <a:avLst/>
          </a:prstGeom>
          <a:noFill/>
        </p:spPr>
        <p:txBody>
          <a:bodyPr wrap="none" rtlCol="0">
            <a:spAutoFit/>
          </a:bodyPr>
          <a:lstStyle/>
          <a:p>
            <a:r>
              <a:rPr lang="en-US" altLang="ja-JP" sz="2400" dirty="0" smtClean="0">
                <a:latin typeface="Arial Black" pitchFamily="34" charset="0"/>
              </a:rPr>
              <a:t>Ratio(%)</a:t>
            </a:r>
            <a:endParaRPr kumimoji="1" lang="ja-JP" altLang="en-US" sz="2400" dirty="0">
              <a:latin typeface="Arial Black" pitchFamily="34" charset="0"/>
            </a:endParaRPr>
          </a:p>
        </p:txBody>
      </p:sp>
    </p:spTree>
    <p:extLst>
      <p:ext uri="{BB962C8B-B14F-4D97-AF65-F5344CB8AC3E}">
        <p14:creationId xmlns="" xmlns:p14="http://schemas.microsoft.com/office/powerpoint/2010/main" val="3223307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0898" name="Object 2"/>
          <p:cNvGraphicFramePr>
            <a:graphicFrameLocks noChangeAspect="1"/>
          </p:cNvGraphicFramePr>
          <p:nvPr/>
        </p:nvGraphicFramePr>
        <p:xfrm>
          <a:off x="714599" y="980728"/>
          <a:ext cx="1481137" cy="1455737"/>
        </p:xfrm>
        <a:graphic>
          <a:graphicData uri="http://schemas.openxmlformats.org/presentationml/2006/ole">
            <p:oleObj spid="_x0000_s142338" name="CS ChemDraw Drawing" r:id="rId4" imgW="1480896" imgH="1455212" progId="ChemDraw.Document.6.0">
              <p:embed/>
            </p:oleObj>
          </a:graphicData>
        </a:graphic>
      </p:graphicFrame>
      <p:graphicFrame>
        <p:nvGraphicFramePr>
          <p:cNvPr id="80899" name="Object 3"/>
          <p:cNvGraphicFramePr>
            <a:graphicFrameLocks noChangeAspect="1"/>
          </p:cNvGraphicFramePr>
          <p:nvPr/>
        </p:nvGraphicFramePr>
        <p:xfrm>
          <a:off x="6127948" y="836712"/>
          <a:ext cx="2476500" cy="2074863"/>
        </p:xfrm>
        <a:graphic>
          <a:graphicData uri="http://schemas.openxmlformats.org/presentationml/2006/ole">
            <p:oleObj spid="_x0000_s142339" name="CS ChemDraw Drawing" r:id="rId5" imgW="2476168" imgH="2075249" progId="ChemDraw.Document.6.0">
              <p:embed/>
            </p:oleObj>
          </a:graphicData>
        </a:graphic>
      </p:graphicFrame>
      <p:graphicFrame>
        <p:nvGraphicFramePr>
          <p:cNvPr id="80900" name="Object 4"/>
          <p:cNvGraphicFramePr>
            <a:graphicFrameLocks noChangeAspect="1"/>
          </p:cNvGraphicFramePr>
          <p:nvPr/>
        </p:nvGraphicFramePr>
        <p:xfrm>
          <a:off x="2195736" y="3645024"/>
          <a:ext cx="4346575" cy="2073275"/>
        </p:xfrm>
        <a:graphic>
          <a:graphicData uri="http://schemas.openxmlformats.org/presentationml/2006/ole">
            <p:oleObj spid="_x0000_s142340" name="CS ChemDraw Drawing" r:id="rId6" imgW="4346048" imgH="2073900" progId="ChemDraw.Document.6.0">
              <p:embed/>
            </p:oleObj>
          </a:graphicData>
        </a:graphic>
      </p:graphicFrame>
      <p:sp>
        <p:nvSpPr>
          <p:cNvPr id="6" name="Text Box 6"/>
          <p:cNvSpPr txBox="1">
            <a:spLocks noChangeArrowheads="1"/>
          </p:cNvSpPr>
          <p:nvPr/>
        </p:nvSpPr>
        <p:spPr bwMode="auto">
          <a:xfrm>
            <a:off x="3203848" y="6165304"/>
            <a:ext cx="2555776" cy="360040"/>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en-US" altLang="ja-JP" b="1" dirty="0" smtClean="0">
                <a:solidFill>
                  <a:srgbClr val="FFFFFF"/>
                </a:solidFill>
                <a:latin typeface="HGP創英角ﾎﾟｯﾌﾟ体" pitchFamily="50" charset="-128"/>
                <a:ea typeface="HGP創英角ﾎﾟｯﾌﾟ体" pitchFamily="50" charset="-128"/>
                <a:cs typeface="ＭＳ Ｐゴシック" pitchFamily="50" charset="-128"/>
              </a:rPr>
              <a:t>Pigment Red 2</a:t>
            </a:r>
            <a:endParaRPr lang="ja-JP" altLang="en-US" b="1" dirty="0" smtClean="0">
              <a:solidFill>
                <a:srgbClr val="FFFFFF"/>
              </a:solidFill>
              <a:latin typeface="HGP創英角ﾎﾟｯﾌﾟ体" pitchFamily="50" charset="-128"/>
              <a:ea typeface="HGP創英角ﾎﾟｯﾌﾟ体" pitchFamily="50" charset="-128"/>
              <a:cs typeface="ＭＳ Ｐゴシック" pitchFamily="50" charset="-128"/>
            </a:endParaRPr>
          </a:p>
        </p:txBody>
      </p:sp>
      <p:sp>
        <p:nvSpPr>
          <p:cNvPr id="7" name="Text Box 6"/>
          <p:cNvSpPr txBox="1">
            <a:spLocks noChangeArrowheads="1"/>
          </p:cNvSpPr>
          <p:nvPr/>
        </p:nvSpPr>
        <p:spPr bwMode="auto">
          <a:xfrm>
            <a:off x="395536" y="2564904"/>
            <a:ext cx="2555776" cy="360040"/>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en-US" altLang="ja-JP" b="1" dirty="0" smtClean="0">
                <a:solidFill>
                  <a:srgbClr val="FFFFFF"/>
                </a:solidFill>
                <a:latin typeface="HGP創英角ﾎﾟｯﾌﾟ体" pitchFamily="50" charset="-128"/>
                <a:ea typeface="HGP創英角ﾎﾟｯﾌﾟ体" pitchFamily="50" charset="-128"/>
                <a:cs typeface="ＭＳ Ｐゴシック" pitchFamily="50" charset="-128"/>
              </a:rPr>
              <a:t>2,5-dichloroaniline</a:t>
            </a:r>
            <a:endParaRPr lang="ja-JP" altLang="en-US" b="1" dirty="0" smtClean="0">
              <a:solidFill>
                <a:srgbClr val="FFFFFF"/>
              </a:solidFill>
              <a:latin typeface="HGP創英角ﾎﾟｯﾌﾟ体" pitchFamily="50" charset="-128"/>
              <a:ea typeface="HGP創英角ﾎﾟｯﾌﾟ体" pitchFamily="50" charset="-128"/>
              <a:cs typeface="ＭＳ Ｐゴシック" pitchFamily="50" charset="-128"/>
            </a:endParaRPr>
          </a:p>
        </p:txBody>
      </p:sp>
      <p:sp>
        <p:nvSpPr>
          <p:cNvPr id="8" name="Text Box 6"/>
          <p:cNvSpPr txBox="1">
            <a:spLocks noChangeArrowheads="1"/>
          </p:cNvSpPr>
          <p:nvPr/>
        </p:nvSpPr>
        <p:spPr bwMode="auto">
          <a:xfrm>
            <a:off x="2520280" y="332656"/>
            <a:ext cx="2555776" cy="360040"/>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en-US" altLang="ja-JP" b="1" dirty="0" err="1" smtClean="0">
                <a:solidFill>
                  <a:srgbClr val="FFFFFF"/>
                </a:solidFill>
                <a:latin typeface="HGP創英角ﾎﾟｯﾌﾟ体" pitchFamily="50" charset="-128"/>
                <a:ea typeface="HGP創英角ﾎﾟｯﾌﾟ体" pitchFamily="50" charset="-128"/>
                <a:cs typeface="ＭＳ Ｐゴシック" pitchFamily="50" charset="-128"/>
              </a:rPr>
              <a:t>monoazo</a:t>
            </a:r>
            <a:endParaRPr lang="ja-JP" altLang="en-US" b="1" dirty="0" smtClean="0">
              <a:solidFill>
                <a:srgbClr val="FFFFFF"/>
              </a:solidFill>
              <a:latin typeface="HGP創英角ﾎﾟｯﾌﾟ体" pitchFamily="50" charset="-128"/>
              <a:ea typeface="HGP創英角ﾎﾟｯﾌﾟ体" pitchFamily="50" charset="-128"/>
              <a:cs typeface="ＭＳ Ｐゴシック" pitchFamily="50" charset="-128"/>
            </a:endParaRPr>
          </a:p>
        </p:txBody>
      </p:sp>
      <p:sp>
        <p:nvSpPr>
          <p:cNvPr id="9" name="Text Box 6"/>
          <p:cNvSpPr txBox="1">
            <a:spLocks noChangeArrowheads="1"/>
          </p:cNvSpPr>
          <p:nvPr/>
        </p:nvSpPr>
        <p:spPr bwMode="auto">
          <a:xfrm>
            <a:off x="2808312" y="1556792"/>
            <a:ext cx="2555776" cy="360040"/>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en-US" altLang="ja-JP" b="1" dirty="0" err="1" smtClean="0">
                <a:solidFill>
                  <a:srgbClr val="FFFFFF"/>
                </a:solidFill>
                <a:latin typeface="HGP創英角ﾎﾟｯﾌﾟ体" pitchFamily="50" charset="-128"/>
                <a:ea typeface="HGP創英角ﾎﾟｯﾌﾟ体" pitchFamily="50" charset="-128"/>
                <a:cs typeface="ＭＳ Ｐゴシック" pitchFamily="50" charset="-128"/>
              </a:rPr>
              <a:t>diazonium</a:t>
            </a:r>
            <a:r>
              <a:rPr lang="en-US" altLang="ja-JP" b="1" dirty="0" smtClean="0">
                <a:solidFill>
                  <a:srgbClr val="FFFFFF"/>
                </a:solidFill>
                <a:latin typeface="HGP創英角ﾎﾟｯﾌﾟ体" pitchFamily="50" charset="-128"/>
                <a:ea typeface="HGP創英角ﾎﾟｯﾌﾟ体" pitchFamily="50" charset="-128"/>
                <a:cs typeface="ＭＳ Ｐゴシック" pitchFamily="50" charset="-128"/>
              </a:rPr>
              <a:t> </a:t>
            </a:r>
            <a:endParaRPr lang="ja-JP" altLang="en-US" b="1" dirty="0" smtClean="0">
              <a:solidFill>
                <a:srgbClr val="FFFFFF"/>
              </a:solidFill>
              <a:latin typeface="HGP創英角ﾎﾟｯﾌﾟ体" pitchFamily="50" charset="-128"/>
              <a:ea typeface="HGP創英角ﾎﾟｯﾌﾟ体" pitchFamily="50" charset="-128"/>
              <a:cs typeface="ＭＳ Ｐゴシック" pitchFamily="50" charset="-128"/>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17993" y="1484322"/>
            <a:ext cx="8508023" cy="1800225"/>
          </a:xfrm>
        </p:spPr>
        <p:txBody>
          <a:bodyPr/>
          <a:lstStyle/>
          <a:p>
            <a:r>
              <a:rPr lang="ja-JP" altLang="en-US" sz="4000" dirty="0" smtClean="0"/>
              <a:t>有機顔料製造過程での</a:t>
            </a:r>
            <a:r>
              <a:rPr lang="en-US" altLang="ja-JP" sz="4000" dirty="0" smtClean="0"/>
              <a:t>PCB</a:t>
            </a:r>
            <a:r>
              <a:rPr lang="ja-JP" altLang="en-US" sz="4000" dirty="0" smtClean="0"/>
              <a:t>生成</a:t>
            </a:r>
            <a:r>
              <a:rPr lang="ja-JP" altLang="ja-JP" sz="4000" dirty="0" smtClean="0"/>
              <a:t/>
            </a:r>
            <a:br>
              <a:rPr lang="ja-JP" altLang="ja-JP" sz="4000" dirty="0" smtClean="0"/>
            </a:br>
            <a:endParaRPr lang="ja-JP" altLang="en-US" sz="4000" dirty="0" smtClean="0"/>
          </a:p>
        </p:txBody>
      </p:sp>
      <p:sp>
        <p:nvSpPr>
          <p:cNvPr id="6147" name="Rectangle 3"/>
          <p:cNvSpPr>
            <a:spLocks noGrp="1" noChangeArrowheads="1"/>
          </p:cNvSpPr>
          <p:nvPr>
            <p:ph type="subTitle" idx="1"/>
          </p:nvPr>
        </p:nvSpPr>
        <p:spPr>
          <a:xfrm>
            <a:off x="683568" y="4221088"/>
            <a:ext cx="7710854" cy="2088232"/>
          </a:xfrm>
        </p:spPr>
        <p:txBody>
          <a:bodyPr/>
          <a:lstStyle/>
          <a:p>
            <a:pPr eaLnBrk="1" hangingPunct="1"/>
            <a:r>
              <a:rPr lang="zh-TW" altLang="en-US" b="1" dirty="0" smtClean="0">
                <a:latin typeface="HGP創英角ｺﾞｼｯｸUB" pitchFamily="50" charset="-128"/>
                <a:ea typeface="HGP創英角ｺﾞｼｯｸUB" pitchFamily="50" charset="-128"/>
              </a:rPr>
              <a:t>○中野　武</a:t>
            </a:r>
            <a:r>
              <a:rPr lang="en-US" altLang="zh-TW" b="1" baseline="30000" dirty="0" smtClean="0">
                <a:latin typeface="HGP創英角ｺﾞｼｯｸUB" pitchFamily="50" charset="-128"/>
                <a:ea typeface="HGP創英角ｺﾞｼｯｸUB" pitchFamily="50" charset="-128"/>
              </a:rPr>
              <a:t>1</a:t>
            </a:r>
            <a:r>
              <a:rPr lang="zh-TW" altLang="en-US" b="1" dirty="0" smtClean="0">
                <a:latin typeface="HGP創英角ｺﾞｼｯｸUB" pitchFamily="50" charset="-128"/>
                <a:ea typeface="HGP創英角ｺﾞｼｯｸUB" pitchFamily="50" charset="-128"/>
              </a:rPr>
              <a:t>，姉崎克典</a:t>
            </a:r>
            <a:r>
              <a:rPr lang="en-US" altLang="zh-TW" b="1" baseline="30000" dirty="0" smtClean="0">
                <a:latin typeface="HGP創英角ｺﾞｼｯｸUB" pitchFamily="50" charset="-128"/>
                <a:ea typeface="HGP創英角ｺﾞｼｯｸUB" pitchFamily="50" charset="-128"/>
              </a:rPr>
              <a:t>2</a:t>
            </a:r>
            <a:r>
              <a:rPr lang="zh-TW" altLang="en-US" b="1" dirty="0" smtClean="0">
                <a:latin typeface="HGP創英角ｺﾞｼｯｸUB" pitchFamily="50" charset="-128"/>
                <a:ea typeface="HGP創英角ｺﾞｼｯｸUB" pitchFamily="50" charset="-128"/>
              </a:rPr>
              <a:t>，高橋玄太</a:t>
            </a:r>
            <a:r>
              <a:rPr lang="en-US" altLang="ja-JP" b="1" baseline="30000" dirty="0" smtClean="0">
                <a:latin typeface="HGP創英角ｺﾞｼｯｸUB" pitchFamily="50" charset="-128"/>
                <a:ea typeface="HGP創英角ｺﾞｼｯｸUB" pitchFamily="50" charset="-128"/>
              </a:rPr>
              <a:t>3</a:t>
            </a:r>
            <a:r>
              <a:rPr lang="zh-TW" altLang="en-US" b="1" dirty="0" smtClean="0">
                <a:latin typeface="HGP創英角ｺﾞｼｯｸUB" pitchFamily="50" charset="-128"/>
                <a:ea typeface="HGP創英角ｺﾞｼｯｸUB" pitchFamily="50" charset="-128"/>
              </a:rPr>
              <a:t>，俵健二</a:t>
            </a:r>
            <a:r>
              <a:rPr lang="en-US" altLang="zh-TW" b="1" baseline="30000" dirty="0" smtClean="0">
                <a:latin typeface="HGP創英角ｺﾞｼｯｸUB" pitchFamily="50" charset="-128"/>
                <a:ea typeface="HGP創英角ｺﾞｼｯｸUB" pitchFamily="50" charset="-128"/>
              </a:rPr>
              <a:t>3</a:t>
            </a:r>
          </a:p>
          <a:p>
            <a:pPr eaLnBrk="1" hangingPunct="1"/>
            <a:r>
              <a:rPr lang="ja-JP" altLang="ja-JP" b="1" dirty="0" smtClean="0">
                <a:latin typeface="HGP創英角ｺﾞｼｯｸUB" pitchFamily="50" charset="-128"/>
                <a:ea typeface="HGP創英角ｺﾞｼｯｸUB" pitchFamily="50" charset="-128"/>
              </a:rPr>
              <a:t/>
            </a:r>
            <a:br>
              <a:rPr lang="ja-JP" altLang="ja-JP" b="1" dirty="0" smtClean="0">
                <a:latin typeface="HGP創英角ｺﾞｼｯｸUB" pitchFamily="50" charset="-128"/>
                <a:ea typeface="HGP創英角ｺﾞｼｯｸUB" pitchFamily="50" charset="-128"/>
              </a:rPr>
            </a:br>
            <a:r>
              <a:rPr lang="ja-JP" altLang="en-US" b="1" dirty="0" smtClean="0">
                <a:latin typeface="HGP創英角ｺﾞｼｯｸUB" pitchFamily="50" charset="-128"/>
                <a:ea typeface="HGP創英角ｺﾞｼｯｸUB" pitchFamily="50" charset="-128"/>
              </a:rPr>
              <a:t>（</a:t>
            </a:r>
            <a:r>
              <a:rPr lang="en-US" altLang="ja-JP" b="1" baseline="30000" dirty="0" smtClean="0">
                <a:latin typeface="HGP創英角ｺﾞｼｯｸUB" pitchFamily="50" charset="-128"/>
                <a:ea typeface="HGP創英角ｺﾞｼｯｸUB" pitchFamily="50" charset="-128"/>
              </a:rPr>
              <a:t>1</a:t>
            </a:r>
            <a:r>
              <a:rPr lang="ja-JP" altLang="en-US" b="1" dirty="0" smtClean="0">
                <a:latin typeface="HGP創英角ｺﾞｼｯｸUB" pitchFamily="50" charset="-128"/>
                <a:ea typeface="HGP創英角ｺﾞｼｯｸUB" pitchFamily="50" charset="-128"/>
              </a:rPr>
              <a:t>大阪大学工学研究科，</a:t>
            </a:r>
            <a:r>
              <a:rPr lang="en-US" altLang="ja-JP" b="1" baseline="30000" dirty="0" smtClean="0">
                <a:latin typeface="HGP創英角ｺﾞｼｯｸUB" pitchFamily="50" charset="-128"/>
                <a:ea typeface="HGP創英角ｺﾞｼｯｸUB" pitchFamily="50" charset="-128"/>
              </a:rPr>
              <a:t>2</a:t>
            </a:r>
            <a:r>
              <a:rPr lang="ja-JP" altLang="en-US" b="1" dirty="0" smtClean="0">
                <a:latin typeface="HGP創英角ｺﾞｼｯｸUB" pitchFamily="50" charset="-128"/>
                <a:ea typeface="HGP創英角ｺﾞｼｯｸUB" pitchFamily="50" charset="-128"/>
              </a:rPr>
              <a:t>北海道環境科学研究センター，</a:t>
            </a:r>
            <a:endParaRPr lang="en-US" altLang="ja-JP" b="1" dirty="0" smtClean="0">
              <a:latin typeface="HGP創英角ｺﾞｼｯｸUB" pitchFamily="50" charset="-128"/>
              <a:ea typeface="HGP創英角ｺﾞｼｯｸUB" pitchFamily="50" charset="-128"/>
            </a:endParaRPr>
          </a:p>
          <a:p>
            <a:pPr eaLnBrk="1" hangingPunct="1"/>
            <a:r>
              <a:rPr lang="en-US" altLang="ja-JP" b="1" baseline="30000" dirty="0" smtClean="0">
                <a:latin typeface="HGP創英角ｺﾞｼｯｸUB" pitchFamily="50" charset="-128"/>
                <a:ea typeface="HGP創英角ｺﾞｼｯｸUB" pitchFamily="50" charset="-128"/>
              </a:rPr>
              <a:t>3</a:t>
            </a:r>
            <a:r>
              <a:rPr lang="ja-JP" altLang="en-US" b="1" dirty="0" smtClean="0">
                <a:latin typeface="HGP創英角ｺﾞｼｯｸUB" pitchFamily="50" charset="-128"/>
                <a:ea typeface="HGP創英角ｺﾞｼｯｸUB" pitchFamily="50" charset="-128"/>
              </a:rPr>
              <a:t>ひょうご環境創造協会）</a:t>
            </a:r>
            <a:endParaRPr lang="en-US" altLang="ja-JP" b="1" dirty="0" smtClean="0">
              <a:latin typeface="HGP創英角ｺﾞｼｯｸUB" pitchFamily="50" charset="-128"/>
              <a:ea typeface="HGP創英角ｺﾞｼｯｸUB" pitchFamily="50"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ja-JP" altLang="en-US" sz="3200" smtClean="0"/>
              <a:t>はじめに</a:t>
            </a:r>
          </a:p>
        </p:txBody>
      </p:sp>
      <p:sp>
        <p:nvSpPr>
          <p:cNvPr id="9" name="正方形/長方形 8"/>
          <p:cNvSpPr/>
          <p:nvPr/>
        </p:nvSpPr>
        <p:spPr>
          <a:xfrm>
            <a:off x="0" y="908720"/>
            <a:ext cx="9144000" cy="5949280"/>
          </a:xfrm>
          <a:prstGeom prst="rect">
            <a:avLst/>
          </a:prstGeom>
          <a:solidFill>
            <a:schemeClr val="accent6"/>
          </a:solidFill>
          <a:ln w="1905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350" algn="just">
              <a:tabLst>
                <a:tab pos="3990975" algn="l"/>
              </a:tabLst>
            </a:pPr>
            <a:r>
              <a:rPr lang="ja-JP" altLang="en-US" sz="2800" b="1" dirty="0" smtClean="0">
                <a:solidFill>
                  <a:srgbClr val="000099"/>
                </a:solidFill>
              </a:rPr>
              <a:t>　</a:t>
            </a:r>
            <a:endParaRPr lang="en-US" altLang="ja-JP" sz="2800" b="1" kern="100" dirty="0" smtClean="0">
              <a:solidFill>
                <a:srgbClr val="FFFFFF"/>
              </a:solidFill>
              <a:latin typeface="Century"/>
              <a:ea typeface="ＭＳ 明朝"/>
              <a:cs typeface="Times New Roman"/>
            </a:endParaRPr>
          </a:p>
          <a:p>
            <a:pPr indent="133350" algn="just">
              <a:tabLst>
                <a:tab pos="3990975" algn="l"/>
              </a:tabLst>
            </a:pPr>
            <a:endParaRPr lang="en-US" altLang="ja-JP" sz="2800" b="1" kern="100" dirty="0" smtClean="0">
              <a:solidFill>
                <a:srgbClr val="FFFFFF"/>
              </a:solidFill>
              <a:latin typeface="Century"/>
              <a:ea typeface="ＭＳ 明朝"/>
              <a:cs typeface="Times New Roman"/>
            </a:endParaRPr>
          </a:p>
          <a:p>
            <a:pPr indent="133350" algn="just">
              <a:tabLst>
                <a:tab pos="3990975" algn="l"/>
              </a:tabLst>
            </a:pPr>
            <a:endParaRPr lang="en-US" altLang="ja-JP" sz="2800" b="1" kern="100" dirty="0" smtClean="0">
              <a:solidFill>
                <a:srgbClr val="FFFFFF"/>
              </a:solidFill>
              <a:latin typeface="Century"/>
              <a:ea typeface="ＭＳ 明朝"/>
              <a:cs typeface="Times New Roman"/>
            </a:endParaRPr>
          </a:p>
          <a:p>
            <a:pPr indent="133350" algn="just">
              <a:tabLst>
                <a:tab pos="3990975" algn="l"/>
              </a:tabLst>
            </a:pPr>
            <a:endParaRPr lang="en-US" altLang="ja-JP" sz="2800" b="1" kern="100" dirty="0" smtClean="0">
              <a:solidFill>
                <a:srgbClr val="FFFFFF"/>
              </a:solidFill>
              <a:latin typeface="Century"/>
              <a:ea typeface="ＭＳ 明朝"/>
              <a:cs typeface="Times New Roman"/>
            </a:endParaRPr>
          </a:p>
          <a:p>
            <a:pPr indent="133350" algn="just">
              <a:tabLst>
                <a:tab pos="3990975" algn="l"/>
              </a:tabLst>
            </a:pPr>
            <a:endParaRPr lang="en-US" altLang="ja-JP" sz="2800" b="1" kern="100" dirty="0" smtClean="0">
              <a:solidFill>
                <a:srgbClr val="FFFFFF"/>
              </a:solidFill>
              <a:latin typeface="Century"/>
              <a:ea typeface="ＭＳ 明朝"/>
              <a:cs typeface="Times New Roman"/>
            </a:endParaRPr>
          </a:p>
        </p:txBody>
      </p:sp>
      <p:sp>
        <p:nvSpPr>
          <p:cNvPr id="5" name="正方形/長方形 4"/>
          <p:cNvSpPr/>
          <p:nvPr/>
        </p:nvSpPr>
        <p:spPr>
          <a:xfrm>
            <a:off x="755576" y="2708920"/>
            <a:ext cx="3168352" cy="1152128"/>
          </a:xfrm>
          <a:prstGeom prst="rect">
            <a:avLst/>
          </a:prstGeom>
          <a:noFill/>
          <a:ln w="63500" cap="rnd" cmpd="sng">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800" b="1" kern="100" dirty="0" smtClean="0">
                <a:solidFill>
                  <a:srgbClr val="FFFFFF"/>
                </a:solidFill>
                <a:latin typeface="Century"/>
                <a:ea typeface="ＭＳ 明朝"/>
                <a:cs typeface="Times New Roman"/>
              </a:rPr>
              <a:t>一部の有機顔料</a:t>
            </a:r>
            <a:r>
              <a:rPr lang="en-US" altLang="ja-JP" sz="2800" b="1" kern="100" dirty="0" smtClean="0">
                <a:solidFill>
                  <a:srgbClr val="FFFFFF"/>
                </a:solidFill>
                <a:latin typeface="Century"/>
                <a:ea typeface="ＭＳ 明朝"/>
                <a:cs typeface="Times New Roman"/>
              </a:rPr>
              <a:t> </a:t>
            </a:r>
            <a:endParaRPr lang="ja-JP" altLang="en-US" dirty="0">
              <a:solidFill>
                <a:srgbClr val="FFFFFF"/>
              </a:solidFill>
            </a:endParaRPr>
          </a:p>
        </p:txBody>
      </p:sp>
      <p:sp>
        <p:nvSpPr>
          <p:cNvPr id="6" name="正方形/長方形 5"/>
          <p:cNvSpPr/>
          <p:nvPr/>
        </p:nvSpPr>
        <p:spPr>
          <a:xfrm>
            <a:off x="5004048" y="2708920"/>
            <a:ext cx="3528392" cy="1152128"/>
          </a:xfrm>
          <a:prstGeom prst="rect">
            <a:avLst/>
          </a:prstGeom>
          <a:noFill/>
          <a:ln w="63500" cap="rnd" cmpd="sng">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800" b="1" kern="100" dirty="0" smtClean="0">
                <a:solidFill>
                  <a:srgbClr val="FFFFFF"/>
                </a:solidFill>
                <a:latin typeface="Century"/>
                <a:ea typeface="ＭＳ 明朝"/>
                <a:cs typeface="Times New Roman"/>
              </a:rPr>
              <a:t>製造工程</a:t>
            </a:r>
            <a:r>
              <a:rPr lang="ja-JP" altLang="en-US" sz="2800" b="1" kern="100" dirty="0" smtClean="0">
                <a:solidFill>
                  <a:srgbClr val="FFFFFF"/>
                </a:solidFill>
                <a:latin typeface="Century"/>
                <a:ea typeface="ＭＳ 明朝"/>
                <a:cs typeface="Times New Roman"/>
              </a:rPr>
              <a:t>で</a:t>
            </a:r>
            <a:r>
              <a:rPr lang="ja-JP" altLang="ja-JP" sz="2800" b="1" kern="100" dirty="0" smtClean="0">
                <a:solidFill>
                  <a:srgbClr val="FFFFFF"/>
                </a:solidFill>
                <a:latin typeface="Century"/>
                <a:ea typeface="ＭＳ 明朝"/>
                <a:cs typeface="Times New Roman"/>
              </a:rPr>
              <a:t>非意図的生成</a:t>
            </a:r>
            <a:r>
              <a:rPr lang="en-US" altLang="ja-JP" sz="2800" b="1" kern="100" dirty="0" smtClean="0">
                <a:solidFill>
                  <a:srgbClr val="FFFFFF"/>
                </a:solidFill>
                <a:latin typeface="Century"/>
                <a:ea typeface="ＭＳ 明朝"/>
                <a:cs typeface="Times New Roman"/>
              </a:rPr>
              <a:t>PCB</a:t>
            </a:r>
            <a:r>
              <a:rPr lang="ja-JP" altLang="en-US" sz="2800" b="1" kern="100" dirty="0" smtClean="0">
                <a:solidFill>
                  <a:srgbClr val="FFFFFF"/>
                </a:solidFill>
                <a:latin typeface="Century"/>
                <a:ea typeface="ＭＳ 明朝"/>
                <a:cs typeface="Times New Roman"/>
              </a:rPr>
              <a:t>含有</a:t>
            </a:r>
            <a:endParaRPr lang="ja-JP" altLang="en-US" dirty="0">
              <a:solidFill>
                <a:srgbClr val="FFFFFF"/>
              </a:solidFill>
            </a:endParaRPr>
          </a:p>
        </p:txBody>
      </p:sp>
      <p:sp>
        <p:nvSpPr>
          <p:cNvPr id="7" name="正方形/長方形 6"/>
          <p:cNvSpPr/>
          <p:nvPr/>
        </p:nvSpPr>
        <p:spPr>
          <a:xfrm>
            <a:off x="1835696" y="1340768"/>
            <a:ext cx="5841032" cy="936104"/>
          </a:xfrm>
          <a:prstGeom prst="rect">
            <a:avLst/>
          </a:prstGeom>
          <a:noFill/>
          <a:ln w="63500" cap="rnd" cmpd="sng">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800" b="1" kern="100" dirty="0" smtClean="0">
                <a:solidFill>
                  <a:srgbClr val="FFFFFF"/>
                </a:solidFill>
                <a:latin typeface="Century"/>
                <a:ea typeface="ＭＳ 明朝"/>
                <a:cs typeface="Times New Roman"/>
              </a:rPr>
              <a:t>化成品工業協会</a:t>
            </a:r>
            <a:r>
              <a:rPr lang="en-US" altLang="ja-JP" sz="2800" b="1" kern="100" dirty="0" smtClean="0">
                <a:solidFill>
                  <a:srgbClr val="FFFFFF"/>
                </a:solidFill>
                <a:latin typeface="Century"/>
                <a:ea typeface="ＭＳ 明朝"/>
                <a:cs typeface="Times New Roman"/>
              </a:rPr>
              <a:t> </a:t>
            </a:r>
            <a:r>
              <a:rPr lang="ja-JP" altLang="en-US" sz="2800" b="1" kern="100" dirty="0" smtClean="0">
                <a:solidFill>
                  <a:srgbClr val="FFFFFF"/>
                </a:solidFill>
                <a:latin typeface="Century"/>
                <a:ea typeface="ＭＳ 明朝"/>
                <a:cs typeface="Times New Roman"/>
              </a:rPr>
              <a:t>自主測定</a:t>
            </a:r>
            <a:endParaRPr lang="ja-JP" altLang="en-US" dirty="0">
              <a:solidFill>
                <a:srgbClr val="FFFFFF"/>
              </a:solidFill>
            </a:endParaRPr>
          </a:p>
        </p:txBody>
      </p:sp>
      <p:sp>
        <p:nvSpPr>
          <p:cNvPr id="8" name="右矢印 7"/>
          <p:cNvSpPr/>
          <p:nvPr/>
        </p:nvSpPr>
        <p:spPr>
          <a:xfrm>
            <a:off x="4139952" y="3068960"/>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2051720" y="4221088"/>
            <a:ext cx="5841032" cy="936104"/>
          </a:xfrm>
          <a:prstGeom prst="rect">
            <a:avLst/>
          </a:prstGeom>
          <a:noFill/>
          <a:ln w="63500" cap="rnd" cmpd="sng">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800" b="1" kern="100" dirty="0" smtClean="0">
                <a:solidFill>
                  <a:srgbClr val="FFFFFF"/>
                </a:solidFill>
                <a:latin typeface="Century"/>
                <a:ea typeface="ＭＳ 明朝"/>
                <a:cs typeface="Times New Roman"/>
              </a:rPr>
              <a:t>経済産業省</a:t>
            </a:r>
            <a:r>
              <a:rPr lang="ja-JP" altLang="en-US" sz="2800" b="1" kern="100" dirty="0" smtClean="0">
                <a:solidFill>
                  <a:srgbClr val="FFFFFF"/>
                </a:solidFill>
                <a:latin typeface="Century"/>
                <a:ea typeface="ＭＳ 明朝"/>
                <a:cs typeface="Times New Roman"/>
              </a:rPr>
              <a:t>　</a:t>
            </a:r>
            <a:r>
              <a:rPr lang="ja-JP" altLang="ja-JP" sz="2800" b="1" kern="100" dirty="0" smtClean="0">
                <a:solidFill>
                  <a:srgbClr val="FFFFFF"/>
                </a:solidFill>
                <a:latin typeface="Century"/>
                <a:ea typeface="ＭＳ 明朝"/>
                <a:cs typeface="Times New Roman"/>
              </a:rPr>
              <a:t>事業者に指導</a:t>
            </a:r>
            <a:endParaRPr lang="ja-JP" altLang="en-US" dirty="0">
              <a:solidFill>
                <a:srgbClr val="FFFFFF"/>
              </a:solidFill>
            </a:endParaRPr>
          </a:p>
        </p:txBody>
      </p:sp>
      <p:sp>
        <p:nvSpPr>
          <p:cNvPr id="12" name="正方形/長方形 11"/>
          <p:cNvSpPr/>
          <p:nvPr/>
        </p:nvSpPr>
        <p:spPr>
          <a:xfrm>
            <a:off x="395536" y="5445224"/>
            <a:ext cx="3536776" cy="1152128"/>
          </a:xfrm>
          <a:prstGeom prst="rect">
            <a:avLst/>
          </a:prstGeom>
          <a:noFill/>
          <a:ln w="63500" cap="rnd" cmpd="sng">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800" b="1" kern="100" dirty="0" smtClean="0">
                <a:solidFill>
                  <a:srgbClr val="FFFFFF"/>
                </a:solidFill>
                <a:latin typeface="Century"/>
                <a:ea typeface="ＭＳ 明朝"/>
                <a:cs typeface="Times New Roman"/>
              </a:rPr>
              <a:t>国際的な基準を超える有機顔料</a:t>
            </a:r>
            <a:endParaRPr lang="ja-JP" altLang="en-US" dirty="0">
              <a:solidFill>
                <a:srgbClr val="FFFFFF"/>
              </a:solidFill>
            </a:endParaRPr>
          </a:p>
        </p:txBody>
      </p:sp>
      <p:sp>
        <p:nvSpPr>
          <p:cNvPr id="13" name="正方形/長方形 12"/>
          <p:cNvSpPr/>
          <p:nvPr/>
        </p:nvSpPr>
        <p:spPr>
          <a:xfrm>
            <a:off x="5012432" y="5445224"/>
            <a:ext cx="3987552" cy="1152128"/>
          </a:xfrm>
          <a:prstGeom prst="rect">
            <a:avLst/>
          </a:prstGeom>
          <a:noFill/>
          <a:ln w="63500" cap="rnd" cmpd="sng">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800" b="1" kern="100" dirty="0" smtClean="0">
                <a:solidFill>
                  <a:srgbClr val="FFFFFF"/>
                </a:solidFill>
                <a:latin typeface="Century"/>
                <a:ea typeface="ＭＳ 明朝"/>
                <a:cs typeface="Times New Roman"/>
              </a:rPr>
              <a:t>製造、輸入及び出荷を停止</a:t>
            </a:r>
            <a:endParaRPr lang="ja-JP" altLang="en-US" dirty="0">
              <a:solidFill>
                <a:srgbClr val="FFFFFF"/>
              </a:solidFill>
            </a:endParaRPr>
          </a:p>
        </p:txBody>
      </p:sp>
      <p:sp>
        <p:nvSpPr>
          <p:cNvPr id="14" name="右矢印 13"/>
          <p:cNvSpPr/>
          <p:nvPr/>
        </p:nvSpPr>
        <p:spPr>
          <a:xfrm>
            <a:off x="4148336" y="5805264"/>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ja-JP" altLang="en-US" sz="3200" smtClean="0"/>
              <a:t>はじめに</a:t>
            </a:r>
          </a:p>
        </p:txBody>
      </p:sp>
      <p:sp>
        <p:nvSpPr>
          <p:cNvPr id="9" name="正方形/長方形 8"/>
          <p:cNvSpPr/>
          <p:nvPr/>
        </p:nvSpPr>
        <p:spPr>
          <a:xfrm>
            <a:off x="0" y="908720"/>
            <a:ext cx="9144000" cy="5949280"/>
          </a:xfrm>
          <a:prstGeom prst="rect">
            <a:avLst/>
          </a:prstGeom>
          <a:solidFill>
            <a:schemeClr val="accent6"/>
          </a:solidFill>
          <a:ln w="1905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350" algn="just">
              <a:tabLst>
                <a:tab pos="3990975" algn="l"/>
              </a:tabLst>
            </a:pPr>
            <a:endParaRPr lang="en-US" altLang="ja-JP" sz="2800" b="1" kern="100" dirty="0" smtClean="0">
              <a:solidFill>
                <a:srgbClr val="FFFFFF"/>
              </a:solidFill>
              <a:latin typeface="Century"/>
              <a:ea typeface="ＭＳ 明朝"/>
              <a:cs typeface="Times New Roman"/>
            </a:endParaRPr>
          </a:p>
          <a:p>
            <a:pPr indent="133350" algn="just">
              <a:tabLst>
                <a:tab pos="3990975" algn="l"/>
              </a:tabLst>
            </a:pPr>
            <a:endParaRPr lang="en-US" altLang="ja-JP" sz="2800" b="1" kern="100" dirty="0" smtClean="0">
              <a:solidFill>
                <a:srgbClr val="FFFFFF"/>
              </a:solidFill>
              <a:latin typeface="Century"/>
              <a:ea typeface="ＭＳ 明朝"/>
              <a:cs typeface="Times New Roman"/>
            </a:endParaRPr>
          </a:p>
          <a:p>
            <a:pPr indent="133350" algn="just">
              <a:tabLst>
                <a:tab pos="3990975" algn="l"/>
              </a:tabLst>
            </a:pPr>
            <a:endParaRPr lang="en-US" altLang="ja-JP" sz="2800" b="1" kern="100" dirty="0" smtClean="0">
              <a:solidFill>
                <a:srgbClr val="FFFFFF"/>
              </a:solidFill>
              <a:latin typeface="Century"/>
              <a:ea typeface="ＭＳ 明朝"/>
              <a:cs typeface="Times New Roman"/>
            </a:endParaRPr>
          </a:p>
          <a:p>
            <a:pPr indent="133350" algn="just">
              <a:tabLst>
                <a:tab pos="3990975" algn="l"/>
              </a:tabLst>
            </a:pPr>
            <a:endParaRPr lang="en-US" altLang="ja-JP" sz="2800" b="1" kern="100" dirty="0" smtClean="0">
              <a:solidFill>
                <a:srgbClr val="FFFFFF"/>
              </a:solidFill>
              <a:latin typeface="Century"/>
              <a:ea typeface="ＭＳ 明朝"/>
              <a:cs typeface="Times New Roman"/>
            </a:endParaRPr>
          </a:p>
          <a:p>
            <a:pPr indent="133350" algn="just">
              <a:tabLst>
                <a:tab pos="3990975" algn="l"/>
              </a:tabLst>
            </a:pPr>
            <a:endParaRPr lang="en-US" altLang="ja-JP" sz="2800" b="1" kern="100" dirty="0" smtClean="0">
              <a:solidFill>
                <a:srgbClr val="FFFFFF"/>
              </a:solidFill>
              <a:latin typeface="Century"/>
              <a:ea typeface="ＭＳ 明朝"/>
              <a:cs typeface="Times New Roman"/>
            </a:endParaRPr>
          </a:p>
          <a:p>
            <a:pPr indent="133350" algn="just">
              <a:tabLst>
                <a:tab pos="3990975" algn="l"/>
              </a:tabLst>
            </a:pPr>
            <a:endParaRPr lang="en-US" altLang="ja-JP" sz="2800" b="1" kern="100" dirty="0" smtClean="0">
              <a:solidFill>
                <a:srgbClr val="FFFFFF"/>
              </a:solidFill>
              <a:latin typeface="Century"/>
              <a:ea typeface="ＭＳ 明朝"/>
              <a:cs typeface="Times New Roman"/>
            </a:endParaRPr>
          </a:p>
          <a:p>
            <a:pPr indent="133350" algn="just">
              <a:tabLst>
                <a:tab pos="3990975" algn="l"/>
              </a:tabLst>
            </a:pPr>
            <a:endParaRPr lang="en-US" altLang="ja-JP" sz="2800" b="1" kern="100" dirty="0" smtClean="0">
              <a:solidFill>
                <a:srgbClr val="FFFFFF"/>
              </a:solidFill>
              <a:latin typeface="Century"/>
              <a:ea typeface="ＭＳ 明朝"/>
              <a:cs typeface="Times New Roman"/>
            </a:endParaRPr>
          </a:p>
          <a:p>
            <a:pPr indent="133350" algn="just">
              <a:tabLst>
                <a:tab pos="3990975" algn="l"/>
              </a:tabLst>
            </a:pPr>
            <a:endParaRPr lang="en-US" altLang="ja-JP" sz="2800" b="1" kern="100" dirty="0" smtClean="0">
              <a:solidFill>
                <a:srgbClr val="FFFFFF"/>
              </a:solidFill>
              <a:latin typeface="Century"/>
              <a:ea typeface="ＭＳ 明朝"/>
              <a:cs typeface="Times New Roman"/>
            </a:endParaRPr>
          </a:p>
        </p:txBody>
      </p:sp>
      <p:sp>
        <p:nvSpPr>
          <p:cNvPr id="4" name="正方形/長方形 3"/>
          <p:cNvSpPr/>
          <p:nvPr/>
        </p:nvSpPr>
        <p:spPr>
          <a:xfrm>
            <a:off x="755576" y="1340768"/>
            <a:ext cx="1368152" cy="936104"/>
          </a:xfrm>
          <a:prstGeom prst="rect">
            <a:avLst/>
          </a:prstGeom>
          <a:noFill/>
          <a:ln w="63500" cap="rnd" cmpd="sng">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800" b="1" kern="100" dirty="0" smtClean="0">
                <a:solidFill>
                  <a:srgbClr val="FFFFFF"/>
                </a:solidFill>
                <a:latin typeface="Century"/>
                <a:ea typeface="ＭＳ 明朝"/>
                <a:cs typeface="Times New Roman"/>
              </a:rPr>
              <a:t>顔料</a:t>
            </a:r>
            <a:r>
              <a:rPr lang="en-US" altLang="ja-JP" sz="2800" b="1" kern="100" dirty="0" smtClean="0">
                <a:solidFill>
                  <a:srgbClr val="FFFFFF"/>
                </a:solidFill>
                <a:latin typeface="Century"/>
                <a:ea typeface="ＭＳ 明朝"/>
                <a:cs typeface="Times New Roman"/>
              </a:rPr>
              <a:t> </a:t>
            </a:r>
            <a:endParaRPr lang="ja-JP" altLang="en-US" dirty="0">
              <a:solidFill>
                <a:srgbClr val="FFFFFF"/>
              </a:solidFill>
            </a:endParaRPr>
          </a:p>
        </p:txBody>
      </p:sp>
      <p:sp>
        <p:nvSpPr>
          <p:cNvPr id="5" name="正方形/長方形 4"/>
          <p:cNvSpPr/>
          <p:nvPr/>
        </p:nvSpPr>
        <p:spPr>
          <a:xfrm>
            <a:off x="3779912" y="1196752"/>
            <a:ext cx="5040560" cy="1152128"/>
          </a:xfrm>
          <a:prstGeom prst="rect">
            <a:avLst/>
          </a:prstGeom>
          <a:noFill/>
          <a:ln w="63500" cap="rnd" cmpd="sng">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800" b="1" kern="100" dirty="0" smtClean="0">
                <a:solidFill>
                  <a:srgbClr val="FFFFFF"/>
                </a:solidFill>
                <a:latin typeface="Century"/>
                <a:ea typeface="ＭＳ 明朝"/>
                <a:cs typeface="Times New Roman"/>
              </a:rPr>
              <a:t>着色に用いる粉末</a:t>
            </a:r>
            <a:endParaRPr lang="en-US" altLang="ja-JP" sz="2800" b="1" kern="100" dirty="0" smtClean="0">
              <a:solidFill>
                <a:srgbClr val="FFFFFF"/>
              </a:solidFill>
              <a:latin typeface="Century"/>
              <a:ea typeface="ＭＳ 明朝"/>
              <a:cs typeface="Times New Roman"/>
            </a:endParaRPr>
          </a:p>
          <a:p>
            <a:pPr algn="ctr"/>
            <a:r>
              <a:rPr lang="ja-JP" altLang="ja-JP" sz="2800" b="1" kern="100" dirty="0" smtClean="0">
                <a:solidFill>
                  <a:srgbClr val="FFFFFF"/>
                </a:solidFill>
                <a:latin typeface="Century"/>
                <a:ea typeface="ＭＳ 明朝"/>
                <a:cs typeface="Times New Roman"/>
              </a:rPr>
              <a:t>水や油に不溶なものの総称</a:t>
            </a:r>
            <a:endParaRPr lang="ja-JP" altLang="en-US" dirty="0">
              <a:solidFill>
                <a:srgbClr val="FFFFFF"/>
              </a:solidFill>
            </a:endParaRPr>
          </a:p>
        </p:txBody>
      </p:sp>
      <p:sp>
        <p:nvSpPr>
          <p:cNvPr id="6" name="右矢印 5"/>
          <p:cNvSpPr/>
          <p:nvPr/>
        </p:nvSpPr>
        <p:spPr>
          <a:xfrm>
            <a:off x="2483768" y="1556792"/>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 name="正方形/長方形 6"/>
          <p:cNvSpPr/>
          <p:nvPr/>
        </p:nvSpPr>
        <p:spPr>
          <a:xfrm>
            <a:off x="251520" y="2852936"/>
            <a:ext cx="1952600" cy="936104"/>
          </a:xfrm>
          <a:prstGeom prst="rect">
            <a:avLst/>
          </a:prstGeom>
          <a:noFill/>
          <a:ln w="63500" cap="rnd" cmpd="sng">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800" b="1" kern="100" dirty="0" smtClean="0">
                <a:solidFill>
                  <a:srgbClr val="FFFFFF"/>
                </a:solidFill>
                <a:latin typeface="Century"/>
                <a:ea typeface="ＭＳ 明朝"/>
                <a:cs typeface="Times New Roman"/>
              </a:rPr>
              <a:t>有機顔料</a:t>
            </a:r>
            <a:endParaRPr lang="ja-JP" altLang="en-US" dirty="0">
              <a:solidFill>
                <a:srgbClr val="FFFFFF"/>
              </a:solidFill>
            </a:endParaRPr>
          </a:p>
        </p:txBody>
      </p:sp>
      <p:sp>
        <p:nvSpPr>
          <p:cNvPr id="8" name="正方形/長方形 7"/>
          <p:cNvSpPr/>
          <p:nvPr/>
        </p:nvSpPr>
        <p:spPr>
          <a:xfrm>
            <a:off x="3860304" y="2708920"/>
            <a:ext cx="5040560" cy="1152128"/>
          </a:xfrm>
          <a:prstGeom prst="rect">
            <a:avLst/>
          </a:prstGeom>
          <a:noFill/>
          <a:ln w="63500" cap="rnd" cmpd="sng">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800" b="1" kern="100" dirty="0" smtClean="0">
                <a:solidFill>
                  <a:srgbClr val="FFFFFF"/>
                </a:solidFill>
                <a:latin typeface="Century"/>
                <a:ea typeface="ＭＳ 明朝"/>
                <a:cs typeface="Times New Roman"/>
              </a:rPr>
              <a:t>有機化合物を成分とする顔料</a:t>
            </a:r>
            <a:endParaRPr lang="ja-JP" altLang="en-US" dirty="0">
              <a:solidFill>
                <a:srgbClr val="FFFFFF"/>
              </a:solidFill>
            </a:endParaRPr>
          </a:p>
        </p:txBody>
      </p:sp>
      <p:sp>
        <p:nvSpPr>
          <p:cNvPr id="10" name="右矢印 9"/>
          <p:cNvSpPr/>
          <p:nvPr/>
        </p:nvSpPr>
        <p:spPr>
          <a:xfrm>
            <a:off x="2564160" y="3068960"/>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144016" y="4149080"/>
            <a:ext cx="8892480" cy="1512168"/>
          </a:xfrm>
          <a:prstGeom prst="rect">
            <a:avLst/>
          </a:prstGeom>
          <a:noFill/>
          <a:ln w="63500" cap="rnd" cmpd="sng">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33350" algn="just">
              <a:tabLst>
                <a:tab pos="3990975" algn="l"/>
              </a:tabLst>
            </a:pPr>
            <a:r>
              <a:rPr lang="ja-JP" altLang="ja-JP" sz="2800" b="1" kern="100" dirty="0" smtClean="0">
                <a:solidFill>
                  <a:srgbClr val="FFFFFF"/>
                </a:solidFill>
                <a:latin typeface="Century"/>
                <a:ea typeface="ＭＳ 明朝"/>
                <a:cs typeface="Times New Roman"/>
              </a:rPr>
              <a:t>アゾ顔料（</a:t>
            </a:r>
            <a:r>
              <a:rPr lang="ja-JP" altLang="en-US" sz="2400" b="1" kern="100" dirty="0" smtClean="0">
                <a:solidFill>
                  <a:srgbClr val="FFFFFF"/>
                </a:solidFill>
                <a:latin typeface="Century"/>
                <a:ea typeface="ＭＳ 明朝"/>
                <a:cs typeface="Times New Roman"/>
              </a:rPr>
              <a:t>モノ</a:t>
            </a:r>
            <a:r>
              <a:rPr lang="ja-JP" altLang="ja-JP" sz="2400" b="1" kern="100" dirty="0" smtClean="0">
                <a:solidFill>
                  <a:srgbClr val="FFFFFF"/>
                </a:solidFill>
                <a:latin typeface="Century"/>
                <a:ea typeface="ＭＳ 明朝"/>
                <a:cs typeface="Times New Roman"/>
              </a:rPr>
              <a:t>アゾ</a:t>
            </a:r>
            <a:r>
              <a:rPr lang="en-US" altLang="ja-JP" sz="2400" b="1" kern="100" dirty="0" smtClean="0">
                <a:solidFill>
                  <a:srgbClr val="FFFFFF"/>
                </a:solidFill>
                <a:latin typeface="Century"/>
                <a:ea typeface="ＭＳ 明朝"/>
                <a:cs typeface="Times New Roman"/>
              </a:rPr>
              <a:t>, </a:t>
            </a:r>
            <a:r>
              <a:rPr lang="ja-JP" altLang="en-US" sz="2400" b="1" kern="100" dirty="0" smtClean="0">
                <a:solidFill>
                  <a:srgbClr val="FFFFFF"/>
                </a:solidFill>
                <a:latin typeface="Century"/>
                <a:ea typeface="ＭＳ 明朝"/>
                <a:cs typeface="Times New Roman"/>
              </a:rPr>
              <a:t>ジスアゾ</a:t>
            </a:r>
            <a:r>
              <a:rPr lang="en-US" altLang="ja-JP" sz="2400" b="1" kern="100" dirty="0" smtClean="0">
                <a:solidFill>
                  <a:srgbClr val="FFFFFF"/>
                </a:solidFill>
                <a:latin typeface="Century"/>
                <a:ea typeface="ＭＳ 明朝"/>
                <a:cs typeface="Times New Roman"/>
              </a:rPr>
              <a:t>, </a:t>
            </a:r>
            <a:r>
              <a:rPr lang="ja-JP" altLang="en-US" sz="2400" b="1" kern="100" dirty="0" smtClean="0">
                <a:solidFill>
                  <a:srgbClr val="FFFFFF"/>
                </a:solidFill>
                <a:latin typeface="Century"/>
                <a:ea typeface="ＭＳ 明朝"/>
                <a:cs typeface="Times New Roman"/>
              </a:rPr>
              <a:t>ピラゾロン</a:t>
            </a:r>
            <a:r>
              <a:rPr lang="ja-JP" altLang="ja-JP" sz="2800" b="1" kern="100" dirty="0" smtClean="0">
                <a:solidFill>
                  <a:srgbClr val="FFFFFF"/>
                </a:solidFill>
                <a:latin typeface="Century"/>
                <a:ea typeface="ＭＳ 明朝"/>
                <a:cs typeface="Times New Roman"/>
              </a:rPr>
              <a:t>）</a:t>
            </a:r>
            <a:r>
              <a:rPr lang="en-US" altLang="ja-JP" sz="2800" b="1" kern="100" dirty="0" smtClean="0">
                <a:solidFill>
                  <a:srgbClr val="FFFFFF"/>
                </a:solidFill>
                <a:latin typeface="Century"/>
                <a:ea typeface="ＭＳ 明朝"/>
                <a:cs typeface="Times New Roman"/>
              </a:rPr>
              <a:t>PY, PO, PR</a:t>
            </a:r>
          </a:p>
          <a:p>
            <a:pPr indent="133350" algn="just">
              <a:tabLst>
                <a:tab pos="3990975" algn="l"/>
              </a:tabLst>
            </a:pPr>
            <a:r>
              <a:rPr lang="ja-JP" altLang="ja-JP" sz="2800" b="1" kern="100" dirty="0" smtClean="0">
                <a:solidFill>
                  <a:srgbClr val="FFFFFF"/>
                </a:solidFill>
                <a:latin typeface="Century"/>
                <a:ea typeface="ＭＳ 明朝"/>
                <a:cs typeface="Times New Roman"/>
              </a:rPr>
              <a:t>フタロシアニン顔料（</a:t>
            </a:r>
            <a:r>
              <a:rPr lang="en-US" altLang="ja-JP" sz="2800" b="1" kern="100" dirty="0" smtClean="0">
                <a:solidFill>
                  <a:srgbClr val="FFFFFF"/>
                </a:solidFill>
                <a:latin typeface="Century"/>
                <a:ea typeface="ＭＳ 明朝"/>
                <a:cs typeface="Times New Roman"/>
              </a:rPr>
              <a:t>PG</a:t>
            </a:r>
            <a:r>
              <a:rPr lang="ja-JP" altLang="ja-JP" sz="2800" b="1" kern="100" dirty="0" smtClean="0">
                <a:solidFill>
                  <a:srgbClr val="FFFFFF"/>
                </a:solidFill>
                <a:latin typeface="Century"/>
                <a:ea typeface="ＭＳ 明朝"/>
                <a:cs typeface="Times New Roman"/>
              </a:rPr>
              <a:t>）</a:t>
            </a:r>
            <a:endParaRPr lang="en-US" altLang="ja-JP" sz="2800" b="1" kern="100" dirty="0" smtClean="0">
              <a:solidFill>
                <a:srgbClr val="FFFFFF"/>
              </a:solidFill>
              <a:latin typeface="Century"/>
              <a:ea typeface="ＭＳ 明朝"/>
              <a:cs typeface="Times New Roman"/>
            </a:endParaRPr>
          </a:p>
          <a:p>
            <a:pPr indent="133350" algn="just">
              <a:tabLst>
                <a:tab pos="3990975" algn="l"/>
              </a:tabLst>
            </a:pPr>
            <a:r>
              <a:rPr lang="ja-JP" altLang="ja-JP" sz="2800" b="1" kern="100" dirty="0" smtClean="0">
                <a:solidFill>
                  <a:srgbClr val="FFFFFF"/>
                </a:solidFill>
                <a:latin typeface="Century"/>
                <a:ea typeface="ＭＳ 明朝"/>
                <a:cs typeface="Times New Roman"/>
              </a:rPr>
              <a:t>多環</a:t>
            </a:r>
            <a:r>
              <a:rPr lang="ja-JP" altLang="en-US" sz="2800" b="1" kern="100" dirty="0" smtClean="0">
                <a:solidFill>
                  <a:srgbClr val="FFFFFF"/>
                </a:solidFill>
                <a:latin typeface="Century"/>
                <a:ea typeface="ＭＳ 明朝"/>
                <a:cs typeface="Times New Roman"/>
              </a:rPr>
              <a:t>式</a:t>
            </a:r>
            <a:r>
              <a:rPr lang="ja-JP" altLang="ja-JP" sz="2800" b="1" kern="100" dirty="0" smtClean="0">
                <a:solidFill>
                  <a:srgbClr val="FFFFFF"/>
                </a:solidFill>
                <a:latin typeface="Century"/>
                <a:ea typeface="ＭＳ 明朝"/>
                <a:cs typeface="Times New Roman"/>
              </a:rPr>
              <a:t>顔料（</a:t>
            </a:r>
            <a:r>
              <a:rPr lang="en-US" altLang="ja-JP" sz="2800" b="1" kern="100" dirty="0" smtClean="0">
                <a:solidFill>
                  <a:srgbClr val="FFFFFF"/>
                </a:solidFill>
                <a:latin typeface="Century"/>
                <a:ea typeface="ＭＳ 明朝"/>
                <a:cs typeface="Times New Roman"/>
              </a:rPr>
              <a:t>PV, PR</a:t>
            </a:r>
            <a:r>
              <a:rPr lang="ja-JP" altLang="ja-JP" sz="2800" b="1" kern="100" dirty="0" smtClean="0">
                <a:solidFill>
                  <a:srgbClr val="FFFFFF"/>
                </a:solidFill>
                <a:latin typeface="Century"/>
                <a:ea typeface="ＭＳ 明朝"/>
                <a:cs typeface="Times New Roman"/>
              </a:rPr>
              <a:t>）</a:t>
            </a:r>
            <a:endParaRPr lang="en-US" altLang="ja-JP" sz="2800" b="1" kern="100" dirty="0" smtClean="0">
              <a:solidFill>
                <a:srgbClr val="FFFFFF"/>
              </a:solidFill>
              <a:latin typeface="Century"/>
              <a:ea typeface="ＭＳ 明朝"/>
              <a:cs typeface="Times New Roman"/>
            </a:endParaRPr>
          </a:p>
        </p:txBody>
      </p:sp>
      <p:sp>
        <p:nvSpPr>
          <p:cNvPr id="12" name="正方形/長方形 11"/>
          <p:cNvSpPr/>
          <p:nvPr/>
        </p:nvSpPr>
        <p:spPr>
          <a:xfrm>
            <a:off x="1691680" y="5949280"/>
            <a:ext cx="5400600" cy="648072"/>
          </a:xfrm>
          <a:prstGeom prst="rect">
            <a:avLst/>
          </a:prstGeom>
          <a:noFill/>
          <a:ln w="63500" cap="rnd" cmpd="sng">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33350" algn="just">
              <a:tabLst>
                <a:tab pos="3990975" algn="l"/>
              </a:tabLst>
            </a:pPr>
            <a:r>
              <a:rPr lang="en-US" altLang="ja-JP" sz="2800" b="1" kern="100" dirty="0" smtClean="0">
                <a:solidFill>
                  <a:srgbClr val="FFFFFF"/>
                </a:solidFill>
                <a:latin typeface="Century"/>
                <a:ea typeface="ＭＳ 明朝"/>
                <a:cs typeface="Times New Roman"/>
              </a:rPr>
              <a:t>PCB</a:t>
            </a:r>
            <a:r>
              <a:rPr lang="ja-JP" altLang="ja-JP" sz="2800" b="1" kern="100" dirty="0" smtClean="0">
                <a:solidFill>
                  <a:srgbClr val="FFFFFF"/>
                </a:solidFill>
                <a:latin typeface="Century"/>
                <a:ea typeface="ＭＳ 明朝"/>
                <a:cs typeface="Times New Roman"/>
              </a:rPr>
              <a:t>測定</a:t>
            </a:r>
            <a:r>
              <a:rPr lang="ja-JP" altLang="en-US" sz="2800" b="1" kern="100" dirty="0" smtClean="0">
                <a:solidFill>
                  <a:srgbClr val="FFFFFF"/>
                </a:solidFill>
                <a:latin typeface="Century"/>
                <a:ea typeface="ＭＳ 明朝"/>
                <a:cs typeface="Times New Roman"/>
              </a:rPr>
              <a:t>・</a:t>
            </a:r>
            <a:r>
              <a:rPr lang="ja-JP" altLang="ja-JP" sz="2800" b="1" kern="100" dirty="0" smtClean="0">
                <a:solidFill>
                  <a:srgbClr val="FFFFFF"/>
                </a:solidFill>
                <a:latin typeface="Century"/>
                <a:ea typeface="ＭＳ 明朝"/>
                <a:cs typeface="Times New Roman"/>
              </a:rPr>
              <a:t>異性体組成の特徴</a:t>
            </a:r>
            <a:endParaRPr lang="ja-JP" altLang="ja-JP" sz="2800" b="1" kern="100" dirty="0">
              <a:solidFill>
                <a:srgbClr val="FFFFFF"/>
              </a:solidFill>
              <a:latin typeface="Century"/>
              <a:ea typeface="ＭＳ 明朝"/>
              <a:cs typeface="Times New Roman"/>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ja-JP" altLang="ja-JP" sz="3200" b="1" dirty="0" smtClean="0"/>
              <a:t>方法</a:t>
            </a:r>
            <a:endParaRPr lang="ja-JP" altLang="ja-JP" sz="3200" dirty="0"/>
          </a:p>
        </p:txBody>
      </p:sp>
      <p:sp>
        <p:nvSpPr>
          <p:cNvPr id="9" name="正方形/長方形 8"/>
          <p:cNvSpPr/>
          <p:nvPr/>
        </p:nvSpPr>
        <p:spPr>
          <a:xfrm>
            <a:off x="0" y="908720"/>
            <a:ext cx="9144000" cy="5949280"/>
          </a:xfrm>
          <a:prstGeom prst="rect">
            <a:avLst/>
          </a:prstGeom>
          <a:solidFill>
            <a:schemeClr val="accent6"/>
          </a:solidFill>
          <a:ln w="1905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ja-JP" sz="2800" b="1" dirty="0" smtClean="0">
                <a:solidFill>
                  <a:srgbClr val="FFFFFF"/>
                </a:solidFill>
              </a:rPr>
              <a:t>前処理</a:t>
            </a:r>
            <a:r>
              <a:rPr lang="ja-JP" altLang="ja-JP" sz="2800" b="1" dirty="0">
                <a:solidFill>
                  <a:srgbClr val="FFFFFF"/>
                </a:solidFill>
              </a:rPr>
              <a:t>は、試料を濃硫酸に入れ溶解させ、ヘキサンで抽出後、硫酸シリカゲルカラム（</a:t>
            </a:r>
            <a:r>
              <a:rPr lang="en-US" altLang="ja-JP" sz="2800" b="1" dirty="0">
                <a:solidFill>
                  <a:srgbClr val="FFFFFF"/>
                </a:solidFill>
              </a:rPr>
              <a:t>12mL Tube / SUPELCO</a:t>
            </a:r>
            <a:r>
              <a:rPr lang="ja-JP" altLang="ja-JP" sz="2800" b="1" dirty="0">
                <a:solidFill>
                  <a:srgbClr val="FFFFFF"/>
                </a:solidFill>
              </a:rPr>
              <a:t>）でクリーンアップを行い、濃縮後、最終検液とした</a:t>
            </a:r>
            <a:r>
              <a:rPr lang="ja-JP" altLang="ja-JP" sz="2800" b="1" dirty="0" smtClean="0">
                <a:solidFill>
                  <a:srgbClr val="FFFFFF"/>
                </a:solidFill>
              </a:rPr>
              <a:t>。</a:t>
            </a:r>
            <a:endParaRPr lang="en-US" altLang="ja-JP" sz="2800" b="1" dirty="0" smtClean="0">
              <a:solidFill>
                <a:srgbClr val="FFFFFF"/>
              </a:solidFill>
            </a:endParaRPr>
          </a:p>
          <a:p>
            <a:endParaRPr lang="en-US" altLang="ja-JP" sz="2800" b="1" dirty="0">
              <a:solidFill>
                <a:srgbClr val="FFFFFF"/>
              </a:solidFill>
            </a:endParaRPr>
          </a:p>
          <a:p>
            <a:r>
              <a:rPr lang="ja-JP" altLang="ja-JP" sz="2800" b="1" dirty="0" smtClean="0">
                <a:solidFill>
                  <a:srgbClr val="FFFFFF"/>
                </a:solidFill>
              </a:rPr>
              <a:t>測定</a:t>
            </a:r>
            <a:r>
              <a:rPr lang="ja-JP" altLang="ja-JP" sz="2800" b="1" dirty="0">
                <a:solidFill>
                  <a:srgbClr val="FFFFFF"/>
                </a:solidFill>
              </a:rPr>
              <a:t>は、</a:t>
            </a:r>
            <a:r>
              <a:rPr lang="en-US" altLang="ja-JP" sz="2800" b="1" dirty="0">
                <a:solidFill>
                  <a:srgbClr val="FFFFFF"/>
                </a:solidFill>
              </a:rPr>
              <a:t>GC/HRMS</a:t>
            </a:r>
            <a:r>
              <a:rPr lang="ja-JP" altLang="ja-JP" sz="2800" b="1" dirty="0">
                <a:solidFill>
                  <a:srgbClr val="FFFFFF"/>
                </a:solidFill>
              </a:rPr>
              <a:t>（</a:t>
            </a:r>
            <a:r>
              <a:rPr lang="en-US" altLang="ja-JP" sz="2800" b="1" dirty="0">
                <a:solidFill>
                  <a:srgbClr val="FFFFFF"/>
                </a:solidFill>
              </a:rPr>
              <a:t>JMS-700 / JEOL</a:t>
            </a:r>
            <a:r>
              <a:rPr lang="ja-JP" altLang="ja-JP" sz="2800" b="1" dirty="0">
                <a:solidFill>
                  <a:srgbClr val="FFFFFF"/>
                </a:solidFill>
              </a:rPr>
              <a:t>）、</a:t>
            </a:r>
            <a:r>
              <a:rPr lang="en-US" altLang="ja-JP" sz="2800" b="1" dirty="0">
                <a:solidFill>
                  <a:srgbClr val="FFFFFF"/>
                </a:solidFill>
              </a:rPr>
              <a:t>GC</a:t>
            </a:r>
            <a:r>
              <a:rPr lang="ja-JP" altLang="ja-JP" sz="2800" b="1" dirty="0">
                <a:solidFill>
                  <a:srgbClr val="FFFFFF"/>
                </a:solidFill>
              </a:rPr>
              <a:t>カラムには</a:t>
            </a:r>
            <a:r>
              <a:rPr lang="en-US" altLang="ja-JP" sz="2800" b="1" dirty="0">
                <a:solidFill>
                  <a:srgbClr val="FFFFFF"/>
                </a:solidFill>
              </a:rPr>
              <a:t>RH-12ms</a:t>
            </a:r>
            <a:r>
              <a:rPr lang="ja-JP" altLang="ja-JP" sz="2800" b="1" dirty="0">
                <a:solidFill>
                  <a:srgbClr val="FFFFFF"/>
                </a:solidFill>
              </a:rPr>
              <a:t>（</a:t>
            </a:r>
            <a:r>
              <a:rPr lang="en-US" altLang="ja-JP" sz="2800" b="1" dirty="0">
                <a:solidFill>
                  <a:srgbClr val="FFFFFF"/>
                </a:solidFill>
              </a:rPr>
              <a:t>INVENTX</a:t>
            </a:r>
            <a:r>
              <a:rPr lang="ja-JP" altLang="ja-JP" sz="2800" b="1" dirty="0">
                <a:solidFill>
                  <a:srgbClr val="FFFFFF"/>
                </a:solidFill>
              </a:rPr>
              <a:t>）を用いた</a:t>
            </a:r>
            <a:r>
              <a:rPr lang="ja-JP" altLang="ja-JP" sz="2800" b="1" dirty="0" smtClean="0">
                <a:solidFill>
                  <a:srgbClr val="FFFFFF"/>
                </a:solidFill>
              </a:rPr>
              <a:t>。</a:t>
            </a:r>
            <a:endParaRPr lang="en-US" altLang="ja-JP" sz="2800" b="1" dirty="0" smtClean="0">
              <a:solidFill>
                <a:srgbClr val="FFFFFF"/>
              </a:solidFill>
            </a:endParaRPr>
          </a:p>
          <a:p>
            <a:endParaRPr lang="en-US" altLang="ja-JP" sz="2800" b="1" dirty="0">
              <a:solidFill>
                <a:srgbClr val="FFFFFF"/>
              </a:solidFill>
            </a:endParaRPr>
          </a:p>
          <a:p>
            <a:r>
              <a:rPr lang="ja-JP" altLang="ja-JP" sz="2800" b="1" dirty="0" smtClean="0">
                <a:solidFill>
                  <a:srgbClr val="FFFFFF"/>
                </a:solidFill>
              </a:rPr>
              <a:t>異性体</a:t>
            </a:r>
            <a:r>
              <a:rPr lang="ja-JP" altLang="ja-JP" sz="2800" b="1" dirty="0">
                <a:solidFill>
                  <a:srgbClr val="FFFFFF"/>
                </a:solidFill>
              </a:rPr>
              <a:t>同定には、</a:t>
            </a:r>
            <a:r>
              <a:rPr lang="en-US" altLang="ja-JP" sz="2800" b="1" dirty="0">
                <a:solidFill>
                  <a:srgbClr val="FFFFFF"/>
                </a:solidFill>
              </a:rPr>
              <a:t>GC-TQMS( 450-GC/320-MS, </a:t>
            </a:r>
            <a:r>
              <a:rPr lang="en-US" altLang="ja-JP" sz="2800" b="1" dirty="0" err="1">
                <a:solidFill>
                  <a:srgbClr val="FFFFFF"/>
                </a:solidFill>
              </a:rPr>
              <a:t>Bruker</a:t>
            </a:r>
            <a:r>
              <a:rPr lang="en-US" altLang="ja-JP" sz="2800" b="1" dirty="0">
                <a:solidFill>
                  <a:srgbClr val="FFFFFF"/>
                </a:solidFill>
              </a:rPr>
              <a:t>)</a:t>
            </a:r>
            <a:endParaRPr lang="ja-JP" altLang="ja-JP" sz="2800" b="1" dirty="0">
              <a:solidFill>
                <a:srgbClr val="FFFFFF"/>
              </a:solidFill>
            </a:endParaRPr>
          </a:p>
          <a:p>
            <a:r>
              <a:rPr lang="en-US" altLang="ja-JP" sz="2800" b="1" dirty="0">
                <a:solidFill>
                  <a:srgbClr val="FFFFFF"/>
                </a:solidFill>
              </a:rPr>
              <a:t>GC</a:t>
            </a:r>
            <a:r>
              <a:rPr lang="ja-JP" altLang="ja-JP" sz="2800" b="1" dirty="0">
                <a:solidFill>
                  <a:srgbClr val="FFFFFF"/>
                </a:solidFill>
              </a:rPr>
              <a:t>カラム</a:t>
            </a:r>
            <a:r>
              <a:rPr lang="en-US" altLang="ja-JP" sz="2800" b="1" dirty="0">
                <a:solidFill>
                  <a:srgbClr val="FFFFFF"/>
                </a:solidFill>
              </a:rPr>
              <a:t>HT8-PCB</a:t>
            </a:r>
            <a:r>
              <a:rPr lang="ja-JP" altLang="ja-JP" sz="2800" b="1" dirty="0">
                <a:solidFill>
                  <a:srgbClr val="FFFFFF"/>
                </a:solidFill>
              </a:rPr>
              <a:t>でも確認した。</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6"/>
          <p:cNvSpPr>
            <a:spLocks noChangeArrowheads="1"/>
          </p:cNvSpPr>
          <p:nvPr/>
        </p:nvSpPr>
        <p:spPr bwMode="auto">
          <a:xfrm>
            <a:off x="4" y="-248930"/>
            <a:ext cx="9143999" cy="7355860"/>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en-US" altLang="ja-JP" sz="4000" b="1" dirty="0">
              <a:solidFill>
                <a:prstClr val="black"/>
              </a:solidFill>
              <a:latin typeface="Century" pitchFamily="18" charset="0"/>
              <a:ea typeface="ＭＳ 明朝" pitchFamily="17" charset="-128"/>
              <a:cs typeface="Times New Roman" pitchFamily="18" charset="0"/>
            </a:endParaRPr>
          </a:p>
          <a:p>
            <a:pPr fontAlgn="base">
              <a:spcBef>
                <a:spcPct val="0"/>
              </a:spcBef>
              <a:spcAft>
                <a:spcPct val="0"/>
              </a:spcAft>
            </a:pPr>
            <a:endParaRPr lang="en-US" altLang="ja-JP" sz="4000" b="1" dirty="0">
              <a:solidFill>
                <a:prstClr val="black"/>
              </a:solidFill>
              <a:latin typeface="Century" pitchFamily="18" charset="0"/>
              <a:ea typeface="ＭＳ 明朝" pitchFamily="17" charset="-128"/>
              <a:cs typeface="Times New Roman" pitchFamily="18" charset="0"/>
            </a:endParaRPr>
          </a:p>
          <a:p>
            <a:pPr fontAlgn="base">
              <a:spcBef>
                <a:spcPct val="0"/>
              </a:spcBef>
              <a:spcAft>
                <a:spcPct val="0"/>
              </a:spcAft>
            </a:pPr>
            <a:endParaRPr lang="en-US" altLang="ja-JP" sz="4000" b="1" dirty="0">
              <a:solidFill>
                <a:prstClr val="black"/>
              </a:solidFill>
              <a:latin typeface="Century" pitchFamily="18" charset="0"/>
              <a:ea typeface="ＭＳ 明朝" pitchFamily="17" charset="-128"/>
              <a:cs typeface="Times New Roman" pitchFamily="18" charset="0"/>
            </a:endParaRPr>
          </a:p>
          <a:p>
            <a:pPr algn="ctr" eaLnBrk="0" fontAlgn="base" hangingPunct="0">
              <a:spcBef>
                <a:spcPct val="0"/>
              </a:spcBef>
              <a:spcAft>
                <a:spcPct val="0"/>
              </a:spcAft>
            </a:pPr>
            <a:endParaRPr lang="en-US" altLang="ja-JP" sz="4000" dirty="0">
              <a:solidFill>
                <a:prstClr val="black"/>
              </a:solidFill>
              <a:latin typeface="Century" pitchFamily="18" charset="0"/>
              <a:ea typeface="ＭＳ 明朝" pitchFamily="17" charset="-128"/>
              <a:cs typeface="Times New Roman" pitchFamily="18" charset="0"/>
            </a:endParaRPr>
          </a:p>
          <a:p>
            <a:pPr algn="ctr" eaLnBrk="0" fontAlgn="base" hangingPunct="0">
              <a:spcBef>
                <a:spcPct val="0"/>
              </a:spcBef>
              <a:spcAft>
                <a:spcPct val="0"/>
              </a:spcAft>
            </a:pPr>
            <a:endParaRPr lang="en-US" altLang="ja-JP" sz="4000" dirty="0">
              <a:solidFill>
                <a:prstClr val="black"/>
              </a:solidFill>
              <a:latin typeface="Century" pitchFamily="18" charset="0"/>
              <a:ea typeface="ＭＳ 明朝" pitchFamily="17" charset="-128"/>
              <a:cs typeface="Times New Roman" pitchFamily="18" charset="0"/>
            </a:endParaRPr>
          </a:p>
          <a:p>
            <a:pPr algn="ctr" eaLnBrk="0" fontAlgn="base" hangingPunct="0">
              <a:spcBef>
                <a:spcPct val="0"/>
              </a:spcBef>
              <a:spcAft>
                <a:spcPct val="0"/>
              </a:spcAft>
            </a:pPr>
            <a:r>
              <a:rPr lang="ja-JP" altLang="en-US" sz="4000" b="1" dirty="0">
                <a:solidFill>
                  <a:srgbClr val="002060"/>
                </a:solidFill>
                <a:latin typeface="HGS創英角ﾎﾟｯﾌﾟ体" pitchFamily="50" charset="-128"/>
                <a:ea typeface="HGS創英角ﾎﾟｯﾌﾟ体" pitchFamily="50" charset="-128"/>
                <a:cs typeface="Times New Roman" pitchFamily="18" charset="0"/>
              </a:rPr>
              <a:t>顔料中の</a:t>
            </a:r>
            <a:r>
              <a:rPr lang="en-US" altLang="ja-JP" sz="4000" b="1" dirty="0">
                <a:solidFill>
                  <a:srgbClr val="002060"/>
                </a:solidFill>
                <a:latin typeface="HGS創英角ﾎﾟｯﾌﾟ体" pitchFamily="50" charset="-128"/>
                <a:ea typeface="HGS創英角ﾎﾟｯﾌﾟ体" pitchFamily="50" charset="-128"/>
                <a:cs typeface="Times New Roman" pitchFamily="18" charset="0"/>
              </a:rPr>
              <a:t>PCB</a:t>
            </a:r>
            <a:r>
              <a:rPr lang="ja-JP" altLang="en-US" sz="4000" b="1" dirty="0">
                <a:solidFill>
                  <a:srgbClr val="002060"/>
                </a:solidFill>
                <a:latin typeface="HGS創英角ﾎﾟｯﾌﾟ体" pitchFamily="50" charset="-128"/>
                <a:ea typeface="HGS創英角ﾎﾟｯﾌﾟ体" pitchFamily="50" charset="-128"/>
                <a:cs typeface="Times New Roman" pitchFamily="18" charset="0"/>
              </a:rPr>
              <a:t>異性体</a:t>
            </a:r>
            <a:endParaRPr lang="en-US" altLang="ja-JP" sz="4000" b="1" dirty="0">
              <a:solidFill>
                <a:srgbClr val="002060"/>
              </a:solidFill>
              <a:latin typeface="HGS創英角ﾎﾟｯﾌﾟ体" pitchFamily="50" charset="-128"/>
              <a:ea typeface="HGS創英角ﾎﾟｯﾌﾟ体" pitchFamily="50" charset="-128"/>
              <a:cs typeface="Times New Roman" pitchFamily="18" charset="0"/>
            </a:endParaRPr>
          </a:p>
          <a:p>
            <a:pPr algn="ctr" eaLnBrk="0" fontAlgn="base" hangingPunct="0">
              <a:spcBef>
                <a:spcPct val="0"/>
              </a:spcBef>
              <a:spcAft>
                <a:spcPct val="0"/>
              </a:spcAft>
            </a:pPr>
            <a:endParaRPr lang="en-US" altLang="ja-JP" sz="4000" dirty="0">
              <a:solidFill>
                <a:prstClr val="black"/>
              </a:solidFill>
              <a:latin typeface="Century" pitchFamily="18" charset="0"/>
              <a:ea typeface="ＭＳ 明朝" pitchFamily="17" charset="-128"/>
              <a:cs typeface="Times New Roman" pitchFamily="18" charset="0"/>
            </a:endParaRPr>
          </a:p>
          <a:p>
            <a:pPr eaLnBrk="0" fontAlgn="base" hangingPunct="0">
              <a:spcBef>
                <a:spcPct val="0"/>
              </a:spcBef>
              <a:spcAft>
                <a:spcPct val="0"/>
              </a:spcAft>
            </a:pPr>
            <a:endParaRPr lang="en-US" altLang="ja-JP" sz="4000" dirty="0">
              <a:solidFill>
                <a:prstClr val="black"/>
              </a:solidFill>
              <a:latin typeface="Century" pitchFamily="18" charset="0"/>
              <a:ea typeface="ＭＳ 明朝" pitchFamily="17" charset="-128"/>
              <a:cs typeface="Times New Roman" pitchFamily="18" charset="0"/>
            </a:endParaRPr>
          </a:p>
          <a:p>
            <a:pPr eaLnBrk="0" fontAlgn="base" hangingPunct="0">
              <a:spcBef>
                <a:spcPct val="0"/>
              </a:spcBef>
              <a:spcAft>
                <a:spcPct val="0"/>
              </a:spcAft>
            </a:pPr>
            <a:endParaRPr lang="en-US" altLang="ja-JP" sz="4000" dirty="0">
              <a:solidFill>
                <a:prstClr val="black"/>
              </a:solidFill>
              <a:latin typeface="Century" pitchFamily="18" charset="0"/>
              <a:ea typeface="ＭＳ 明朝" pitchFamily="17" charset="-128"/>
              <a:cs typeface="Times New Roman" pitchFamily="18" charset="0"/>
            </a:endParaRPr>
          </a:p>
          <a:p>
            <a:pPr eaLnBrk="0" fontAlgn="base" hangingPunct="0">
              <a:spcBef>
                <a:spcPct val="0"/>
              </a:spcBef>
              <a:spcAft>
                <a:spcPct val="0"/>
              </a:spcAft>
            </a:pPr>
            <a:endParaRPr lang="en-US" altLang="ja-JP" sz="4000" dirty="0">
              <a:solidFill>
                <a:prstClr val="black"/>
              </a:solidFill>
              <a:latin typeface="Century" pitchFamily="18" charset="0"/>
              <a:ea typeface="ＭＳ 明朝" pitchFamily="17" charset="-128"/>
              <a:cs typeface="Times New Roman" pitchFamily="18" charset="0"/>
            </a:endParaRPr>
          </a:p>
          <a:p>
            <a:pPr algn="ctr" eaLnBrk="0" fontAlgn="base" hangingPunct="0">
              <a:spcBef>
                <a:spcPct val="0"/>
              </a:spcBef>
              <a:spcAft>
                <a:spcPct val="0"/>
              </a:spcAft>
            </a:pPr>
            <a:endParaRPr lang="en-US" altLang="ja-JP" sz="2400" dirty="0">
              <a:solidFill>
                <a:prstClr val="black"/>
              </a:solidFill>
              <a:latin typeface="ＭＳ 明朝" pitchFamily="17" charset="-128"/>
              <a:ea typeface="ＭＳ 明朝" pitchFamily="17" charset="-128"/>
              <a:cs typeface="Times New Roman" pitchFamily="18" charset="0"/>
            </a:endParaRPr>
          </a:p>
          <a:p>
            <a:pPr algn="ctr" eaLnBrk="0" fontAlgn="base" hangingPunct="0">
              <a:spcBef>
                <a:spcPct val="0"/>
              </a:spcBef>
              <a:spcAft>
                <a:spcPct val="0"/>
              </a:spcAft>
            </a:pPr>
            <a:endParaRPr lang="en-US" altLang="ja-JP" sz="2400" dirty="0">
              <a:solidFill>
                <a:prstClr val="black"/>
              </a:solidFill>
              <a:latin typeface="ＭＳ 明朝" pitchFamily="17" charset="-128"/>
              <a:ea typeface="ＭＳ 明朝" pitchFamily="17" charset="-128"/>
              <a:cs typeface="Times New Roman" pitchFamily="18" charset="0"/>
            </a:endParaRPr>
          </a:p>
          <a:p>
            <a:pPr algn="ctr" eaLnBrk="0" fontAlgn="base" hangingPunct="0">
              <a:spcBef>
                <a:spcPct val="0"/>
              </a:spcBef>
              <a:spcAft>
                <a:spcPct val="0"/>
              </a:spcAft>
            </a:pPr>
            <a:r>
              <a:rPr lang="ja-JP" altLang="en-US" sz="2400" dirty="0">
                <a:solidFill>
                  <a:prstClr val="black"/>
                </a:solidFill>
                <a:latin typeface="Arial" pitchFamily="34" charset="0"/>
                <a:cs typeface="ＭＳ Ｐゴシック" pitchFamily="50" charset="-128"/>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C:\Users\Takeshi\Desktop\s_IMG_1326.jpg"/>
          <p:cNvPicPr>
            <a:picLocks noChangeAspect="1" noChangeArrowheads="1"/>
          </p:cNvPicPr>
          <p:nvPr/>
        </p:nvPicPr>
        <p:blipFill>
          <a:blip r:embed="rId3" cstate="print"/>
          <a:srcRect/>
          <a:stretch>
            <a:fillRect/>
          </a:stretch>
        </p:blipFill>
        <p:spPr bwMode="auto">
          <a:xfrm>
            <a:off x="3803915" y="3501008"/>
            <a:ext cx="5340086" cy="4005064"/>
          </a:xfrm>
          <a:prstGeom prst="rect">
            <a:avLst/>
          </a:prstGeom>
          <a:noFill/>
        </p:spPr>
      </p:pic>
      <p:pic>
        <p:nvPicPr>
          <p:cNvPr id="26627" name="Picture 3" descr="C:\Users\Takeshi\Desktop\s_IMG_1325.jpg"/>
          <p:cNvPicPr>
            <a:picLocks noChangeAspect="1" noChangeArrowheads="1"/>
          </p:cNvPicPr>
          <p:nvPr/>
        </p:nvPicPr>
        <p:blipFill>
          <a:blip r:embed="rId4" cstate="print"/>
          <a:srcRect/>
          <a:stretch>
            <a:fillRect/>
          </a:stretch>
        </p:blipFill>
        <p:spPr bwMode="auto">
          <a:xfrm>
            <a:off x="3" y="0"/>
            <a:ext cx="5257701" cy="3943276"/>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ja-JP" altLang="ja-JP" sz="3200" b="1" dirty="0" smtClean="0"/>
              <a:t>方法</a:t>
            </a:r>
            <a:endParaRPr lang="ja-JP" altLang="ja-JP" sz="3200" dirty="0"/>
          </a:p>
        </p:txBody>
      </p:sp>
      <p:sp>
        <p:nvSpPr>
          <p:cNvPr id="9" name="正方形/長方形 8"/>
          <p:cNvSpPr/>
          <p:nvPr/>
        </p:nvSpPr>
        <p:spPr>
          <a:xfrm>
            <a:off x="0" y="908720"/>
            <a:ext cx="9144000" cy="5949280"/>
          </a:xfrm>
          <a:prstGeom prst="rect">
            <a:avLst/>
          </a:prstGeom>
          <a:solidFill>
            <a:schemeClr val="accent6"/>
          </a:solidFill>
          <a:ln w="1905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ja-JP" sz="2800" b="1" dirty="0">
                <a:solidFill>
                  <a:srgbClr val="FFFFFF"/>
                </a:solidFill>
              </a:rPr>
              <a:t>図１に代表的な、顔料中の</a:t>
            </a:r>
            <a:r>
              <a:rPr lang="en-US" altLang="ja-JP" sz="2800" b="1" dirty="0">
                <a:solidFill>
                  <a:srgbClr val="FFFFFF"/>
                </a:solidFill>
              </a:rPr>
              <a:t>PCB</a:t>
            </a:r>
            <a:r>
              <a:rPr lang="ja-JP" altLang="ja-JP" sz="2800" b="1" dirty="0">
                <a:solidFill>
                  <a:srgbClr val="FFFFFF"/>
                </a:solidFill>
              </a:rPr>
              <a:t>の</a:t>
            </a:r>
            <a:r>
              <a:rPr lang="en-US" altLang="ja-JP" sz="2800" b="1" dirty="0">
                <a:solidFill>
                  <a:srgbClr val="FFFFFF"/>
                </a:solidFill>
              </a:rPr>
              <a:t>GC/MS</a:t>
            </a:r>
            <a:r>
              <a:rPr lang="ja-JP" altLang="ja-JP" sz="2800" b="1" dirty="0">
                <a:solidFill>
                  <a:srgbClr val="FFFFFF"/>
                </a:solidFill>
              </a:rPr>
              <a:t>クロマトグラムを示す。原料の</a:t>
            </a:r>
            <a:r>
              <a:rPr lang="en-US" altLang="ja-JP" sz="2800" b="1" dirty="0">
                <a:solidFill>
                  <a:srgbClr val="FFFFFF"/>
                </a:solidFill>
              </a:rPr>
              <a:t>3,3’-</a:t>
            </a:r>
            <a:r>
              <a:rPr lang="ja-JP" altLang="ja-JP" sz="2800" b="1" dirty="0">
                <a:solidFill>
                  <a:srgbClr val="FFFFFF"/>
                </a:solidFill>
              </a:rPr>
              <a:t>ジクロルベンジジンや</a:t>
            </a:r>
            <a:r>
              <a:rPr lang="en-US" altLang="ja-JP" sz="2800" b="1" dirty="0">
                <a:solidFill>
                  <a:srgbClr val="FFFFFF"/>
                </a:solidFill>
              </a:rPr>
              <a:t>2,2’,5,5’-</a:t>
            </a:r>
            <a:r>
              <a:rPr lang="ja-JP" altLang="ja-JP" sz="2800" b="1" dirty="0">
                <a:solidFill>
                  <a:srgbClr val="FFFFFF"/>
                </a:solidFill>
              </a:rPr>
              <a:t>テトラクロロベンジジンに対応し、特徴的な単純な組成を示す。すなわち、顔料由来の特定の</a:t>
            </a:r>
            <a:r>
              <a:rPr lang="en-US" altLang="ja-JP" sz="2800" b="1" dirty="0">
                <a:solidFill>
                  <a:srgbClr val="FFFFFF"/>
                </a:solidFill>
              </a:rPr>
              <a:t>PCB</a:t>
            </a:r>
            <a:r>
              <a:rPr lang="ja-JP" altLang="ja-JP" sz="2800" b="1" dirty="0">
                <a:solidFill>
                  <a:srgbClr val="FFFFFF"/>
                </a:solidFill>
              </a:rPr>
              <a:t>異性体が、ジクロルベンジジンやテトラクロロベンジジンのジアゾニウム塩を経て、副生成する。これらの顔料合成過程で、</a:t>
            </a:r>
            <a:r>
              <a:rPr lang="en-US" altLang="ja-JP" sz="2800" b="1" dirty="0">
                <a:solidFill>
                  <a:srgbClr val="FFFFFF"/>
                </a:solidFill>
              </a:rPr>
              <a:t>PCB</a:t>
            </a:r>
            <a:r>
              <a:rPr lang="ja-JP" altLang="ja-JP" sz="2800" b="1" dirty="0">
                <a:solidFill>
                  <a:srgbClr val="FFFFFF"/>
                </a:solidFill>
              </a:rPr>
              <a:t>の副生する反応は、よく知られている。テトラクロロベンジジン及びＮ－アセトアセチル－</a:t>
            </a:r>
            <a:r>
              <a:rPr lang="en-US" altLang="ja-JP" sz="2800" b="1" dirty="0">
                <a:solidFill>
                  <a:srgbClr val="FFFFFF"/>
                </a:solidFill>
              </a:rPr>
              <a:t>2,4-</a:t>
            </a:r>
            <a:r>
              <a:rPr lang="ja-JP" altLang="ja-JP" sz="2800" b="1" dirty="0">
                <a:solidFill>
                  <a:srgbClr val="FFFFFF"/>
                </a:solidFill>
              </a:rPr>
              <a:t>ジメチルアニリンを原料とする黄色顔料</a:t>
            </a:r>
            <a:r>
              <a:rPr lang="en-US" altLang="ja-JP" sz="2800" b="1" dirty="0">
                <a:solidFill>
                  <a:srgbClr val="FFFFFF"/>
                </a:solidFill>
              </a:rPr>
              <a:t>PY81</a:t>
            </a:r>
            <a:r>
              <a:rPr lang="ja-JP" altLang="ja-JP" sz="2800" b="1" dirty="0">
                <a:solidFill>
                  <a:srgbClr val="FFFFFF"/>
                </a:solidFill>
              </a:rPr>
              <a:t>の製造過程で、アゾカップリングの際に、テトラゾ化液とアルカリ水溶液の添加速度のバランスにより、</a:t>
            </a:r>
            <a:r>
              <a:rPr lang="en-US" altLang="ja-JP" sz="2800" b="1" dirty="0">
                <a:solidFill>
                  <a:srgbClr val="FFFFFF"/>
                </a:solidFill>
              </a:rPr>
              <a:t>pH</a:t>
            </a:r>
            <a:r>
              <a:rPr lang="ja-JP" altLang="ja-JP" sz="2800" b="1" dirty="0">
                <a:solidFill>
                  <a:srgbClr val="FFFFFF"/>
                </a:solidFill>
              </a:rPr>
              <a:t>を一定に制御し、顔料合成中の</a:t>
            </a:r>
            <a:r>
              <a:rPr lang="en-US" altLang="ja-JP" sz="2800" b="1" dirty="0">
                <a:solidFill>
                  <a:srgbClr val="FFFFFF"/>
                </a:solidFill>
              </a:rPr>
              <a:t>PCB</a:t>
            </a:r>
            <a:r>
              <a:rPr lang="ja-JP" altLang="ja-JP" sz="2800" b="1" dirty="0">
                <a:solidFill>
                  <a:srgbClr val="FFFFFF"/>
                </a:solidFill>
              </a:rPr>
              <a:t>副生を抑制する特許が提案されている</a:t>
            </a:r>
            <a:r>
              <a:rPr lang="ja-JP" altLang="ja-JP" sz="2800" dirty="0" smtClean="0">
                <a:solidFill>
                  <a:srgbClr val="FFFFFF"/>
                </a:solidFill>
              </a:rPr>
              <a:t>。</a:t>
            </a:r>
            <a:endParaRPr lang="ja-JP" altLang="ja-JP" sz="2800" dirty="0">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755576" y="620688"/>
            <a:ext cx="2317553" cy="369332"/>
          </a:xfrm>
          <a:prstGeom prst="rect">
            <a:avLst/>
          </a:prstGeom>
          <a:noFill/>
        </p:spPr>
        <p:txBody>
          <a:bodyPr wrap="square" rtlCol="0">
            <a:spAutoFit/>
          </a:bodyPr>
          <a:lstStyle/>
          <a:p>
            <a:pPr algn="ctr"/>
            <a:r>
              <a:rPr lang="en-US" altLang="ja-JP" dirty="0" smtClean="0"/>
              <a:t>Analytical Procedure </a:t>
            </a:r>
            <a:endParaRPr kumimoji="1" lang="ja-JP" altLang="en-US" dirty="0"/>
          </a:p>
        </p:txBody>
      </p:sp>
      <p:sp>
        <p:nvSpPr>
          <p:cNvPr id="12" name="正方形/長方形 11"/>
          <p:cNvSpPr/>
          <p:nvPr/>
        </p:nvSpPr>
        <p:spPr>
          <a:xfrm>
            <a:off x="1683842" y="1196752"/>
            <a:ext cx="2016224"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pigment</a:t>
            </a:r>
            <a:endParaRPr lang="ja-JP" altLang="en-US" dirty="0">
              <a:solidFill>
                <a:schemeClr val="tx1"/>
              </a:solidFill>
            </a:endParaRPr>
          </a:p>
        </p:txBody>
      </p:sp>
      <p:cxnSp>
        <p:nvCxnSpPr>
          <p:cNvPr id="18" name="直線矢印コネクタ 17"/>
          <p:cNvCxnSpPr>
            <a:stCxn id="12" idx="2"/>
          </p:cNvCxnSpPr>
          <p:nvPr/>
        </p:nvCxnSpPr>
        <p:spPr>
          <a:xfrm>
            <a:off x="2691954" y="1556792"/>
            <a:ext cx="0" cy="16799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2869459" y="2020198"/>
            <a:ext cx="2095830" cy="369332"/>
          </a:xfrm>
          <a:prstGeom prst="rect">
            <a:avLst/>
          </a:prstGeom>
        </p:spPr>
        <p:txBody>
          <a:bodyPr wrap="none">
            <a:spAutoFit/>
          </a:bodyPr>
          <a:lstStyle/>
          <a:p>
            <a:r>
              <a:rPr lang="en-US" altLang="ja-JP" dirty="0"/>
              <a:t>sulfuric </a:t>
            </a:r>
            <a:r>
              <a:rPr lang="en-US" altLang="ja-JP" dirty="0" smtClean="0"/>
              <a:t>acid, hexane</a:t>
            </a:r>
            <a:endParaRPr lang="ja-JP" altLang="en-US" dirty="0" smtClean="0"/>
          </a:p>
        </p:txBody>
      </p:sp>
      <p:sp>
        <p:nvSpPr>
          <p:cNvPr id="21" name="正方形/長方形 20"/>
          <p:cNvSpPr/>
          <p:nvPr/>
        </p:nvSpPr>
        <p:spPr>
          <a:xfrm>
            <a:off x="734672" y="1872362"/>
            <a:ext cx="1898340" cy="646331"/>
          </a:xfrm>
          <a:prstGeom prst="rect">
            <a:avLst/>
          </a:prstGeom>
        </p:spPr>
        <p:txBody>
          <a:bodyPr wrap="none">
            <a:spAutoFit/>
          </a:bodyPr>
          <a:lstStyle/>
          <a:p>
            <a:r>
              <a:rPr lang="en-US" altLang="ja-JP" dirty="0"/>
              <a:t> </a:t>
            </a:r>
            <a:r>
              <a:rPr lang="en-US" altLang="ja-JP" dirty="0" err="1"/>
              <a:t>separatory</a:t>
            </a:r>
            <a:r>
              <a:rPr lang="en-US" altLang="ja-JP" dirty="0"/>
              <a:t> </a:t>
            </a:r>
            <a:r>
              <a:rPr lang="en-US" altLang="ja-JP" dirty="0" smtClean="0"/>
              <a:t>funnel</a:t>
            </a:r>
          </a:p>
          <a:p>
            <a:r>
              <a:rPr lang="en-US" altLang="ja-JP" dirty="0" smtClean="0"/>
              <a:t>      (Glass tube)</a:t>
            </a:r>
            <a:endParaRPr lang="ja-JP" altLang="en-US" dirty="0"/>
          </a:p>
        </p:txBody>
      </p:sp>
      <p:sp>
        <p:nvSpPr>
          <p:cNvPr id="25" name="正方形/長方形 24"/>
          <p:cNvSpPr/>
          <p:nvPr/>
        </p:nvSpPr>
        <p:spPr>
          <a:xfrm>
            <a:off x="2858652" y="2852936"/>
            <a:ext cx="2835520" cy="369332"/>
          </a:xfrm>
          <a:prstGeom prst="rect">
            <a:avLst/>
          </a:prstGeom>
        </p:spPr>
        <p:txBody>
          <a:bodyPr wrap="none">
            <a:spAutoFit/>
          </a:bodyPr>
          <a:lstStyle/>
          <a:p>
            <a:r>
              <a:rPr lang="en-US" altLang="ja-JP" dirty="0"/>
              <a:t>sodium sulfate</a:t>
            </a:r>
            <a:r>
              <a:rPr lang="en-US" altLang="ja-JP" dirty="0" smtClean="0"/>
              <a:t>(dehydration)</a:t>
            </a:r>
            <a:endParaRPr lang="ja-JP" altLang="en-US" dirty="0"/>
          </a:p>
        </p:txBody>
      </p:sp>
      <p:cxnSp>
        <p:nvCxnSpPr>
          <p:cNvPr id="28" name="直線矢印コネクタ 27"/>
          <p:cNvCxnSpPr>
            <a:stCxn id="20" idx="1"/>
          </p:cNvCxnSpPr>
          <p:nvPr/>
        </p:nvCxnSpPr>
        <p:spPr>
          <a:xfrm flipH="1">
            <a:off x="2691955" y="2204864"/>
            <a:ext cx="17750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2691954" y="2636912"/>
            <a:ext cx="58762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3279581" y="2452246"/>
            <a:ext cx="744114" cy="369332"/>
          </a:xfrm>
          <a:prstGeom prst="rect">
            <a:avLst/>
          </a:prstGeom>
        </p:spPr>
        <p:txBody>
          <a:bodyPr wrap="none">
            <a:spAutoFit/>
          </a:bodyPr>
          <a:lstStyle/>
          <a:p>
            <a:r>
              <a:rPr lang="en-US" altLang="ja-JP" dirty="0" smtClean="0"/>
              <a:t>H</a:t>
            </a:r>
            <a:r>
              <a:rPr lang="en-US" altLang="ja-JP" baseline="-25000" dirty="0" smtClean="0"/>
              <a:t>2</a:t>
            </a:r>
            <a:r>
              <a:rPr lang="en-US" altLang="ja-JP" dirty="0" smtClean="0"/>
              <a:t>SO</a:t>
            </a:r>
            <a:r>
              <a:rPr lang="en-US" altLang="ja-JP" baseline="-25000" dirty="0" smtClean="0"/>
              <a:t>4</a:t>
            </a:r>
            <a:endParaRPr lang="ja-JP" altLang="en-US" baseline="-25000" dirty="0"/>
          </a:p>
        </p:txBody>
      </p:sp>
      <p:sp>
        <p:nvSpPr>
          <p:cNvPr id="34" name="正方形/長方形 33"/>
          <p:cNvSpPr/>
          <p:nvPr/>
        </p:nvSpPr>
        <p:spPr>
          <a:xfrm>
            <a:off x="2869459" y="3755418"/>
            <a:ext cx="4093172" cy="369332"/>
          </a:xfrm>
          <a:prstGeom prst="rect">
            <a:avLst/>
          </a:prstGeom>
        </p:spPr>
        <p:txBody>
          <a:bodyPr wrap="none">
            <a:spAutoFit/>
          </a:bodyPr>
          <a:lstStyle/>
          <a:p>
            <a:r>
              <a:rPr lang="en-US" altLang="ja-JP" dirty="0" smtClean="0"/>
              <a:t>surrogates(</a:t>
            </a:r>
            <a:r>
              <a:rPr lang="en-US" altLang="ja-JP" baseline="30000" dirty="0" smtClean="0"/>
              <a:t>13</a:t>
            </a:r>
            <a:r>
              <a:rPr lang="en-US" altLang="ja-JP" dirty="0" smtClean="0"/>
              <a:t>C-PCBs, </a:t>
            </a:r>
            <a:r>
              <a:rPr lang="en-US" altLang="ja-JP" baseline="30000" dirty="0"/>
              <a:t>13</a:t>
            </a:r>
            <a:r>
              <a:rPr lang="en-US" altLang="ja-JP" dirty="0"/>
              <a:t>C-</a:t>
            </a:r>
            <a:r>
              <a:rPr lang="en-US" altLang="ja-JP" dirty="0" smtClean="0"/>
              <a:t>PeCBz, </a:t>
            </a:r>
            <a:r>
              <a:rPr lang="en-US" altLang="ja-JP" baseline="30000" dirty="0"/>
              <a:t>13</a:t>
            </a:r>
            <a:r>
              <a:rPr lang="en-US" altLang="ja-JP" dirty="0"/>
              <a:t>C-</a:t>
            </a:r>
            <a:r>
              <a:rPr lang="en-US" altLang="ja-JP" dirty="0" smtClean="0"/>
              <a:t>HCBz)</a:t>
            </a:r>
            <a:endParaRPr lang="ja-JP" altLang="en-US" dirty="0"/>
          </a:p>
        </p:txBody>
      </p:sp>
      <p:cxnSp>
        <p:nvCxnSpPr>
          <p:cNvPr id="35" name="直線矢印コネクタ 34"/>
          <p:cNvCxnSpPr>
            <a:stCxn id="34" idx="1"/>
          </p:cNvCxnSpPr>
          <p:nvPr/>
        </p:nvCxnSpPr>
        <p:spPr>
          <a:xfrm flipH="1">
            <a:off x="2691955" y="3940084"/>
            <a:ext cx="17750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2858653" y="4235695"/>
            <a:ext cx="3947234" cy="369332"/>
          </a:xfrm>
          <a:prstGeom prst="rect">
            <a:avLst/>
          </a:prstGeom>
        </p:spPr>
        <p:txBody>
          <a:bodyPr wrap="none">
            <a:spAutoFit/>
          </a:bodyPr>
          <a:lstStyle/>
          <a:p>
            <a:r>
              <a:rPr lang="en-US" altLang="ja-JP" dirty="0" smtClean="0"/>
              <a:t>Multilayer silica-gel column with hexane</a:t>
            </a:r>
          </a:p>
        </p:txBody>
      </p:sp>
      <p:sp>
        <p:nvSpPr>
          <p:cNvPr id="40" name="正方形/長方形 39"/>
          <p:cNvSpPr/>
          <p:nvPr/>
        </p:nvSpPr>
        <p:spPr>
          <a:xfrm>
            <a:off x="1683842" y="3236755"/>
            <a:ext cx="2016224"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extract</a:t>
            </a:r>
          </a:p>
        </p:txBody>
      </p:sp>
      <p:cxnSp>
        <p:nvCxnSpPr>
          <p:cNvPr id="42" name="直線矢印コネクタ 41"/>
          <p:cNvCxnSpPr/>
          <p:nvPr/>
        </p:nvCxnSpPr>
        <p:spPr>
          <a:xfrm>
            <a:off x="2688641" y="3596795"/>
            <a:ext cx="3313" cy="18484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2872705" y="4615793"/>
            <a:ext cx="5797421" cy="369332"/>
          </a:xfrm>
          <a:prstGeom prst="rect">
            <a:avLst/>
          </a:prstGeom>
        </p:spPr>
        <p:txBody>
          <a:bodyPr wrap="none">
            <a:spAutoFit/>
          </a:bodyPr>
          <a:lstStyle/>
          <a:p>
            <a:r>
              <a:rPr lang="en-US" altLang="ja-JP" dirty="0" err="1" smtClean="0"/>
              <a:t>Supelclean</a:t>
            </a:r>
            <a:r>
              <a:rPr lang="en-US" altLang="ja-JP" dirty="0" smtClean="0"/>
              <a:t> </a:t>
            </a:r>
            <a:r>
              <a:rPr lang="en-US" altLang="ja-JP" dirty="0" err="1" smtClean="0"/>
              <a:t>sulfoxide</a:t>
            </a:r>
            <a:r>
              <a:rPr lang="en-US" altLang="ja-JP" dirty="0" smtClean="0"/>
              <a:t> SPE + Ag-ION SPE with 5%DCM/hexane</a:t>
            </a:r>
          </a:p>
        </p:txBody>
      </p:sp>
      <p:sp>
        <p:nvSpPr>
          <p:cNvPr id="45" name="正方形/長方形 44"/>
          <p:cNvSpPr/>
          <p:nvPr/>
        </p:nvSpPr>
        <p:spPr>
          <a:xfrm>
            <a:off x="2872705" y="4977951"/>
            <a:ext cx="2957284" cy="369332"/>
          </a:xfrm>
          <a:prstGeom prst="rect">
            <a:avLst/>
          </a:prstGeom>
        </p:spPr>
        <p:txBody>
          <a:bodyPr wrap="none">
            <a:spAutoFit/>
          </a:bodyPr>
          <a:lstStyle/>
          <a:p>
            <a:r>
              <a:rPr lang="en-US" altLang="ja-JP" dirty="0" smtClean="0"/>
              <a:t>Recovery standards(</a:t>
            </a:r>
            <a:r>
              <a:rPr lang="en-US" altLang="ja-JP" baseline="30000" dirty="0" smtClean="0"/>
              <a:t>13</a:t>
            </a:r>
            <a:r>
              <a:rPr lang="en-US" altLang="ja-JP" dirty="0" smtClean="0"/>
              <a:t>C-PCBs)</a:t>
            </a:r>
            <a:endParaRPr lang="ja-JP" altLang="en-US" dirty="0"/>
          </a:p>
        </p:txBody>
      </p:sp>
      <p:cxnSp>
        <p:nvCxnSpPr>
          <p:cNvPr id="46" name="直線矢印コネクタ 45"/>
          <p:cNvCxnSpPr>
            <a:stCxn id="45" idx="1"/>
          </p:cNvCxnSpPr>
          <p:nvPr/>
        </p:nvCxnSpPr>
        <p:spPr>
          <a:xfrm flipH="1">
            <a:off x="2695201" y="5162617"/>
            <a:ext cx="17750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1694116" y="5430026"/>
            <a:ext cx="2016224"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HRGC-HRMS</a:t>
            </a:r>
            <a:endParaRPr lang="en-US" altLang="ja-JP" dirty="0">
              <a:solidFill>
                <a:schemeClr val="tx1"/>
              </a:solidFill>
            </a:endParaRPr>
          </a:p>
        </p:txBody>
      </p:sp>
      <p:sp>
        <p:nvSpPr>
          <p:cNvPr id="48" name="正方形/長方形 47"/>
          <p:cNvSpPr/>
          <p:nvPr/>
        </p:nvSpPr>
        <p:spPr>
          <a:xfrm>
            <a:off x="3998251" y="5430026"/>
            <a:ext cx="4572000" cy="1200329"/>
          </a:xfrm>
          <a:prstGeom prst="rect">
            <a:avLst/>
          </a:prstGeom>
        </p:spPr>
        <p:txBody>
          <a:bodyPr>
            <a:spAutoFit/>
          </a:bodyPr>
          <a:lstStyle/>
          <a:p>
            <a:r>
              <a:rPr lang="en-US" altLang="ja-JP" dirty="0" smtClean="0"/>
              <a:t>HRGC: HP6890, </a:t>
            </a:r>
            <a:r>
              <a:rPr lang="en-US" altLang="ja-JP" dirty="0"/>
              <a:t>Agilent Technologies, </a:t>
            </a:r>
            <a:r>
              <a:rPr lang="en-US" altLang="ja-JP" dirty="0" smtClean="0"/>
              <a:t>USA</a:t>
            </a:r>
          </a:p>
          <a:p>
            <a:r>
              <a:rPr lang="en-US" altLang="ja-JP" dirty="0" smtClean="0"/>
              <a:t>HRMS: JMS-700D</a:t>
            </a:r>
            <a:r>
              <a:rPr lang="en-US" altLang="ja-JP" dirty="0"/>
              <a:t>, JEOL, </a:t>
            </a:r>
            <a:r>
              <a:rPr lang="en-US" altLang="ja-JP" dirty="0" smtClean="0"/>
              <a:t>Japan</a:t>
            </a:r>
          </a:p>
          <a:p>
            <a:r>
              <a:rPr lang="en-US" altLang="ja-JP" dirty="0"/>
              <a:t>capillary </a:t>
            </a:r>
            <a:r>
              <a:rPr lang="en-US" altLang="ja-JP" dirty="0" smtClean="0"/>
              <a:t>column: HT8-PCB, </a:t>
            </a:r>
            <a:r>
              <a:rPr lang="en-US" altLang="ja-JP" dirty="0"/>
              <a:t>0.25mm </a:t>
            </a:r>
            <a:r>
              <a:rPr lang="en-US" altLang="ja-JP" dirty="0" err="1"/>
              <a:t>i.d.</a:t>
            </a:r>
            <a:r>
              <a:rPr lang="en-US" altLang="ja-JP" dirty="0"/>
              <a:t>, Kanto Kagaku, </a:t>
            </a:r>
            <a:r>
              <a:rPr lang="en-US" altLang="ja-JP" dirty="0" smtClean="0"/>
              <a:t>Japan</a:t>
            </a:r>
            <a:endParaRPr lang="ja-JP" altLang="en-US" dirty="0"/>
          </a:p>
        </p:txBody>
      </p:sp>
    </p:spTree>
    <p:extLst>
      <p:ext uri="{BB962C8B-B14F-4D97-AF65-F5344CB8AC3E}">
        <p14:creationId xmlns="" xmlns:p14="http://schemas.microsoft.com/office/powerpoint/2010/main" val="32827029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ja-JP" altLang="ja-JP" sz="3200" b="1" dirty="0" smtClean="0"/>
              <a:t>方法</a:t>
            </a:r>
            <a:endParaRPr lang="ja-JP" altLang="ja-JP" sz="3200" dirty="0"/>
          </a:p>
        </p:txBody>
      </p:sp>
      <p:sp>
        <p:nvSpPr>
          <p:cNvPr id="9" name="正方形/長方形 8"/>
          <p:cNvSpPr/>
          <p:nvPr/>
        </p:nvSpPr>
        <p:spPr>
          <a:xfrm>
            <a:off x="0" y="908720"/>
            <a:ext cx="9144000" cy="5949280"/>
          </a:xfrm>
          <a:prstGeom prst="rect">
            <a:avLst/>
          </a:prstGeom>
          <a:solidFill>
            <a:schemeClr val="accent6"/>
          </a:solidFill>
          <a:ln w="1905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2800" b="1" dirty="0" smtClean="0">
                <a:solidFill>
                  <a:srgbClr val="FFFFFF"/>
                </a:solidFill>
              </a:rPr>
              <a:t>フタロシアニン系の顔料、フタロシアニングリーンは</a:t>
            </a:r>
            <a:r>
              <a:rPr lang="en-US" altLang="ja-JP" sz="2800" b="1" dirty="0" smtClean="0">
                <a:solidFill>
                  <a:srgbClr val="FFFFFF"/>
                </a:solidFill>
              </a:rPr>
              <a:t>pigment blue 15</a:t>
            </a:r>
            <a:r>
              <a:rPr lang="ja-JP" altLang="en-US" sz="2800" b="1" dirty="0" smtClean="0">
                <a:solidFill>
                  <a:srgbClr val="FFFFFF"/>
                </a:solidFill>
              </a:rPr>
              <a:t>を塩素化し製造される。</a:t>
            </a:r>
            <a:r>
              <a:rPr lang="en-US" altLang="ja-JP" sz="2800" b="1" dirty="0" smtClean="0">
                <a:solidFill>
                  <a:srgbClr val="FFFFFF"/>
                </a:solidFill>
              </a:rPr>
              <a:t>#209</a:t>
            </a:r>
            <a:r>
              <a:rPr lang="ja-JP" altLang="en-US" sz="2800" b="1" dirty="0" err="1" smtClean="0">
                <a:solidFill>
                  <a:srgbClr val="FFFFFF"/>
                </a:solidFill>
              </a:rPr>
              <a:t>、</a:t>
            </a:r>
            <a:r>
              <a:rPr lang="en-US" altLang="ja-JP" sz="2800" b="1" dirty="0" err="1" smtClean="0">
                <a:solidFill>
                  <a:srgbClr val="FFFFFF"/>
                </a:solidFill>
              </a:rPr>
              <a:t>PeCBz</a:t>
            </a:r>
            <a:r>
              <a:rPr lang="ja-JP" altLang="en-US" sz="2800" b="1" dirty="0" err="1" smtClean="0">
                <a:solidFill>
                  <a:srgbClr val="FFFFFF"/>
                </a:solidFill>
              </a:rPr>
              <a:t>、</a:t>
            </a:r>
            <a:r>
              <a:rPr lang="en-US" altLang="ja-JP" sz="2800" b="1" dirty="0" smtClean="0">
                <a:solidFill>
                  <a:srgbClr val="FFFFFF"/>
                </a:solidFill>
              </a:rPr>
              <a:t>HCB</a:t>
            </a:r>
            <a:r>
              <a:rPr lang="ja-JP" altLang="en-US" sz="2800" b="1" dirty="0" smtClean="0">
                <a:solidFill>
                  <a:srgbClr val="FFFFFF"/>
                </a:solidFill>
              </a:rPr>
              <a:t>濃度が高い特徴があり、不純物の量や種類、塩素化工程における温度の違いなどが影響しているものと推測される。</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角丸四角形 5"/>
          <p:cNvSpPr/>
          <p:nvPr/>
        </p:nvSpPr>
        <p:spPr>
          <a:xfrm>
            <a:off x="3419872" y="908720"/>
            <a:ext cx="3096344" cy="2736304"/>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83768" y="620688"/>
            <a:ext cx="4752528" cy="59672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15781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27752" y="188640"/>
            <a:ext cx="4601003" cy="923330"/>
          </a:xfrm>
          <a:prstGeom prst="rect">
            <a:avLst/>
          </a:prstGeom>
          <a:noFill/>
        </p:spPr>
        <p:txBody>
          <a:bodyPr wrap="none" rtlCol="0">
            <a:spAutoFit/>
          </a:bodyPr>
          <a:lstStyle/>
          <a:p>
            <a:r>
              <a:rPr lang="en-US" altLang="ja-JP" dirty="0">
                <a:latin typeface="Arial Black" pitchFamily="34" charset="0"/>
              </a:rPr>
              <a:t>The </a:t>
            </a:r>
            <a:r>
              <a:rPr lang="en-US" altLang="ja-JP" dirty="0" smtClean="0">
                <a:latin typeface="Arial Black" pitchFamily="34" charset="0"/>
              </a:rPr>
              <a:t>pigments </a:t>
            </a:r>
          </a:p>
          <a:p>
            <a:r>
              <a:rPr lang="en-US" altLang="ja-JP" dirty="0" smtClean="0">
                <a:latin typeface="Arial Black" pitchFamily="34" charset="0"/>
              </a:rPr>
              <a:t>   15 </a:t>
            </a:r>
            <a:r>
              <a:rPr lang="en-US" altLang="ja-JP" dirty="0" err="1">
                <a:latin typeface="Arial Black" pitchFamily="34" charset="0"/>
              </a:rPr>
              <a:t>azo</a:t>
            </a:r>
            <a:r>
              <a:rPr lang="en-US" altLang="ja-JP" dirty="0">
                <a:latin typeface="Arial Black" pitchFamily="34" charset="0"/>
              </a:rPr>
              <a:t>-type </a:t>
            </a:r>
            <a:endParaRPr lang="en-US" altLang="ja-JP" dirty="0" smtClean="0">
              <a:latin typeface="Arial Black" pitchFamily="34" charset="0"/>
            </a:endParaRPr>
          </a:p>
          <a:p>
            <a:r>
              <a:rPr lang="en-US" altLang="ja-JP" dirty="0" smtClean="0">
                <a:latin typeface="Arial Black" pitchFamily="34" charset="0"/>
              </a:rPr>
              <a:t>    5 </a:t>
            </a:r>
            <a:r>
              <a:rPr lang="en-US" altLang="ja-JP" dirty="0" err="1">
                <a:latin typeface="Arial Black" pitchFamily="34" charset="0"/>
              </a:rPr>
              <a:t>phthalocyanine</a:t>
            </a:r>
            <a:r>
              <a:rPr lang="en-US" altLang="ja-JP" dirty="0">
                <a:latin typeface="Arial Black" pitchFamily="34" charset="0"/>
              </a:rPr>
              <a:t>-type pigments.</a:t>
            </a:r>
            <a:endParaRPr kumimoji="1" lang="ja-JP" altLang="en-US" dirty="0">
              <a:latin typeface="Arial Black" pitchFamily="34" charset="0"/>
            </a:endParaRPr>
          </a:p>
        </p:txBody>
      </p:sp>
      <p:graphicFrame>
        <p:nvGraphicFramePr>
          <p:cNvPr id="3" name="表 2"/>
          <p:cNvGraphicFramePr>
            <a:graphicFrameLocks noGrp="1"/>
          </p:cNvGraphicFramePr>
          <p:nvPr>
            <p:extLst>
              <p:ext uri="{D42A27DB-BD31-4B8C-83A1-F6EECF244321}">
                <p14:modId xmlns="" xmlns:p14="http://schemas.microsoft.com/office/powerpoint/2010/main" val="2859713400"/>
              </p:ext>
            </p:extLst>
          </p:nvPr>
        </p:nvGraphicFramePr>
        <p:xfrm>
          <a:off x="539552" y="1208480"/>
          <a:ext cx="8210953" cy="5388872"/>
        </p:xfrm>
        <a:graphic>
          <a:graphicData uri="http://schemas.openxmlformats.org/drawingml/2006/table">
            <a:tbl>
              <a:tblPr firstRow="1" bandRow="1">
                <a:tableStyleId>{5C22544A-7EE6-4342-B048-85BDC9FD1C3A}</a:tableStyleId>
              </a:tblPr>
              <a:tblGrid>
                <a:gridCol w="2880320"/>
                <a:gridCol w="2736304"/>
                <a:gridCol w="2594329"/>
              </a:tblGrid>
              <a:tr h="1167134">
                <a:tc>
                  <a:txBody>
                    <a:bodyPr/>
                    <a:lstStyle/>
                    <a:p>
                      <a:pPr algn="ctr"/>
                      <a:r>
                        <a:rPr kumimoji="1" lang="en-US" altLang="ja-JP" sz="2000" dirty="0" smtClean="0">
                          <a:solidFill>
                            <a:schemeClr val="tx1"/>
                          </a:solidFill>
                        </a:rPr>
                        <a:t>Type</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000" dirty="0" smtClean="0">
                          <a:solidFill>
                            <a:schemeClr val="tx1"/>
                          </a:solidFill>
                        </a:rPr>
                        <a:t>Concentration levels</a:t>
                      </a:r>
                    </a:p>
                    <a:p>
                      <a:pPr algn="ctr"/>
                      <a:r>
                        <a:rPr kumimoji="1" lang="en-US" altLang="ja-JP" sz="2000" dirty="0" smtClean="0">
                          <a:solidFill>
                            <a:schemeClr val="tx1"/>
                          </a:solidFill>
                        </a:rPr>
                        <a:t>(ppm=mg/kg)</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000" dirty="0" smtClean="0">
                          <a:solidFill>
                            <a:schemeClr val="tx1"/>
                          </a:solidFill>
                        </a:rPr>
                        <a:t>PCB</a:t>
                      </a:r>
                      <a:r>
                        <a:rPr kumimoji="1" lang="en-US" altLang="ja-JP" sz="2000" baseline="0" dirty="0" smtClean="0">
                          <a:solidFill>
                            <a:schemeClr val="tx1"/>
                          </a:solidFill>
                        </a:rPr>
                        <a:t> c</a:t>
                      </a:r>
                      <a:r>
                        <a:rPr kumimoji="1" lang="en-US" altLang="ja-JP" sz="2000" dirty="0" smtClean="0">
                          <a:solidFill>
                            <a:schemeClr val="tx1"/>
                          </a:solidFill>
                        </a:rPr>
                        <a:t>ongener patterns</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9706">
                <a:tc>
                  <a:txBody>
                    <a:bodyPr/>
                    <a:lstStyle/>
                    <a:p>
                      <a:r>
                        <a:rPr kumimoji="1" lang="en-US" altLang="ja-JP" sz="2000" dirty="0" err="1" smtClean="0"/>
                        <a:t>azo</a:t>
                      </a:r>
                      <a:r>
                        <a:rPr kumimoji="1" lang="en-US" altLang="ja-JP" sz="2000" dirty="0" smtClean="0"/>
                        <a:t>-type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ja-JP" sz="2000" dirty="0" smtClean="0"/>
                        <a:t>PCBs: 0.16~ 740 ppm</a:t>
                      </a:r>
                    </a:p>
                    <a:p>
                      <a:r>
                        <a:rPr lang="en-US" altLang="ja-JP" sz="2000" dirty="0" err="1" smtClean="0"/>
                        <a:t>PeCBz</a:t>
                      </a:r>
                      <a:r>
                        <a:rPr lang="en-US" altLang="ja-JP" sz="2000" dirty="0" smtClean="0"/>
                        <a:t>: N.D.~ 0.018 ppm</a:t>
                      </a:r>
                    </a:p>
                    <a:p>
                      <a:r>
                        <a:rPr lang="en-US" altLang="ja-JP" sz="2000" dirty="0" err="1" smtClean="0"/>
                        <a:t>HCBz</a:t>
                      </a:r>
                      <a:r>
                        <a:rPr lang="en-US" altLang="ja-JP" sz="2000" dirty="0" smtClean="0"/>
                        <a:t>: N.D.~ 0.019 ppm</a:t>
                      </a:r>
                    </a:p>
                    <a:p>
                      <a:endParaRPr lang="en-US" altLang="ja-JP" sz="2000" dirty="0" smtClean="0"/>
                    </a:p>
                    <a:p>
                      <a:r>
                        <a:rPr lang="en-US" altLang="ja-JP" sz="2000" dirty="0" smtClean="0"/>
                        <a:t>DL-PCBs(#77):</a:t>
                      </a:r>
                    </a:p>
                    <a:p>
                      <a:r>
                        <a:rPr lang="en-US" altLang="ja-JP" sz="2000" baseline="0" dirty="0" smtClean="0"/>
                        <a:t>              </a:t>
                      </a:r>
                      <a:r>
                        <a:rPr lang="en-US" altLang="ja-JP" sz="2000" dirty="0" smtClean="0"/>
                        <a:t> 0~49</a:t>
                      </a:r>
                      <a:r>
                        <a:rPr lang="en-US" altLang="ja-JP" sz="2000" baseline="0" dirty="0" smtClean="0"/>
                        <a:t> </a:t>
                      </a:r>
                      <a:r>
                        <a:rPr lang="en-US" altLang="ja-JP" sz="2000" baseline="0" dirty="0" err="1" smtClean="0"/>
                        <a:t>pg</a:t>
                      </a:r>
                      <a:r>
                        <a:rPr lang="en-US" altLang="ja-JP" sz="2000" baseline="0" dirty="0" smtClean="0"/>
                        <a:t>-TEQ/g</a:t>
                      </a:r>
                      <a:endParaRPr lang="en-US" altLang="ja-JP"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000" dirty="0" smtClean="0"/>
                        <a:t>#11, #35, and #77, or </a:t>
                      </a:r>
                    </a:p>
                    <a:p>
                      <a:endParaRPr kumimoji="1" lang="en-US" altLang="ja-JP" sz="2000" dirty="0" smtClean="0"/>
                    </a:p>
                    <a:p>
                      <a:r>
                        <a:rPr kumimoji="1" lang="en-US" altLang="ja-JP" sz="2000" dirty="0" smtClean="0"/>
                        <a:t>#52, #101, and #153 were found.</a:t>
                      </a:r>
                    </a:p>
                    <a:p>
                      <a:r>
                        <a:rPr kumimoji="1" lang="en-US" altLang="ja-JP" sz="2000" dirty="0" smtClean="0"/>
                        <a:t>#11</a:t>
                      </a:r>
                      <a:r>
                        <a:rPr kumimoji="1" lang="en-US" altLang="ja-JP" sz="2000" baseline="0" dirty="0" smtClean="0"/>
                        <a:t> or #52 was dominant </a:t>
                      </a:r>
                      <a:endParaRPr kumimoji="1" lang="en-US" altLang="ja-JP" sz="2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82032">
                <a:tc>
                  <a:txBody>
                    <a:bodyPr/>
                    <a:lstStyle/>
                    <a:p>
                      <a:r>
                        <a:rPr lang="en-US" altLang="ja-JP" sz="2000" dirty="0" err="1" smtClean="0"/>
                        <a:t>phthalocyanine</a:t>
                      </a:r>
                      <a:r>
                        <a:rPr lang="en-US" altLang="ja-JP" sz="2000" dirty="0" smtClean="0"/>
                        <a:t>-type</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dirty="0" smtClean="0"/>
                        <a:t>PCBs: N.D.~ 0.43ppm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dirty="0" err="1" smtClean="0"/>
                        <a:t>PeCBz</a:t>
                      </a:r>
                      <a:r>
                        <a:rPr lang="en-US" altLang="ja-JP" sz="2000" dirty="0" smtClean="0"/>
                        <a:t>: 0.0057~ 8.5</a:t>
                      </a:r>
                      <a:r>
                        <a:rPr lang="en-US" altLang="ja-JP" sz="2000" baseline="0" dirty="0" smtClean="0"/>
                        <a:t> </a:t>
                      </a:r>
                      <a:r>
                        <a:rPr lang="en-US" altLang="ja-JP" sz="2000" dirty="0" smtClean="0"/>
                        <a:t>ppm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dirty="0" err="1" smtClean="0"/>
                        <a:t>HCBz</a:t>
                      </a:r>
                      <a:r>
                        <a:rPr lang="en-US" altLang="ja-JP" sz="2000" dirty="0" smtClean="0"/>
                        <a:t>: 0.020~ 19 ppm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Nona-</a:t>
                      </a:r>
                      <a:r>
                        <a:rPr kumimoji="1" lang="en-US" altLang="ja-JP" sz="2000" dirty="0" err="1" smtClean="0"/>
                        <a:t>Deca</a:t>
                      </a:r>
                      <a:r>
                        <a:rPr kumimoji="1" lang="en-US" altLang="ja-JP" sz="2000" dirty="0" smtClean="0"/>
                        <a:t> chlorinated PCBs(</a:t>
                      </a:r>
                      <a:r>
                        <a:rPr kumimoji="1" lang="en-US" altLang="ja-JP" sz="2000" baseline="0" dirty="0" smtClean="0"/>
                        <a:t>#206, #207, #208, #209</a:t>
                      </a:r>
                      <a:r>
                        <a:rPr kumimoji="1" lang="en-US" altLang="ja-JP" sz="2000" dirty="0" smtClean="0"/>
                        <a:t>) were found.</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#209 </a:t>
                      </a:r>
                      <a:r>
                        <a:rPr kumimoji="1" lang="en-US" altLang="ja-JP" sz="2000" baseline="0" dirty="0" smtClean="0"/>
                        <a:t>was dominant.</a:t>
                      </a:r>
                      <a:endParaRPr kumimoji="1" lang="en-US" altLang="ja-JP" sz="2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8" name="グループ化 7"/>
          <p:cNvGrpSpPr/>
          <p:nvPr/>
        </p:nvGrpSpPr>
        <p:grpSpPr>
          <a:xfrm>
            <a:off x="554612" y="2863879"/>
            <a:ext cx="2866196" cy="1006863"/>
            <a:chOff x="483617" y="2898070"/>
            <a:chExt cx="2866196" cy="1006863"/>
          </a:xfrm>
        </p:grpSpPr>
        <p:grpSp>
          <p:nvGrpSpPr>
            <p:cNvPr id="23" name="グループ化 22"/>
            <p:cNvGrpSpPr/>
            <p:nvPr/>
          </p:nvGrpSpPr>
          <p:grpSpPr>
            <a:xfrm>
              <a:off x="1331640" y="3212976"/>
              <a:ext cx="424478" cy="384180"/>
              <a:chOff x="4432013" y="5157192"/>
              <a:chExt cx="716051" cy="648072"/>
            </a:xfrm>
          </p:grpSpPr>
          <p:sp>
            <p:nvSpPr>
              <p:cNvPr id="24" name="六角形 23"/>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p:cNvGrpSpPr/>
            <p:nvPr/>
          </p:nvGrpSpPr>
          <p:grpSpPr>
            <a:xfrm>
              <a:off x="1982107" y="3212976"/>
              <a:ext cx="424478" cy="384180"/>
              <a:chOff x="4432013" y="5157192"/>
              <a:chExt cx="716051" cy="648072"/>
            </a:xfrm>
          </p:grpSpPr>
          <p:sp>
            <p:nvSpPr>
              <p:cNvPr id="27" name="六角形 26"/>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9" name="直線コネクタ 28"/>
            <p:cNvCxnSpPr>
              <a:stCxn id="24" idx="0"/>
              <a:endCxn id="27" idx="3"/>
            </p:cNvCxnSpPr>
            <p:nvPr/>
          </p:nvCxnSpPr>
          <p:spPr>
            <a:xfrm>
              <a:off x="1756118" y="3405065"/>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1387427" y="3124337"/>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170378" y="2898070"/>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32" name="テキスト ボックス 31"/>
            <p:cNvSpPr txBox="1"/>
            <p:nvPr/>
          </p:nvSpPr>
          <p:spPr>
            <a:xfrm>
              <a:off x="2264910" y="359715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33" name="直線コネクタ 32"/>
            <p:cNvCxnSpPr/>
            <p:nvPr/>
          </p:nvCxnSpPr>
          <p:spPr>
            <a:xfrm flipH="1" flipV="1">
              <a:off x="2311976" y="3586883"/>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flipV="1">
              <a:off x="2413016" y="3405065"/>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flipV="1">
              <a:off x="1201104" y="3405680"/>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761105" y="3247357"/>
              <a:ext cx="505267" cy="307777"/>
            </a:xfrm>
            <a:prstGeom prst="rect">
              <a:avLst/>
            </a:prstGeom>
            <a:noFill/>
          </p:spPr>
          <p:txBody>
            <a:bodyPr wrap="none" rtlCol="0">
              <a:spAutoFit/>
            </a:bodyPr>
            <a:lstStyle/>
            <a:p>
              <a:r>
                <a:rPr lang="en-US" altLang="ja-JP" sz="1400" dirty="0"/>
                <a:t>N</a:t>
              </a:r>
              <a:r>
                <a:rPr lang="en-US" altLang="ja-JP" sz="1400" dirty="0" smtClean="0"/>
                <a:t>=N</a:t>
              </a:r>
              <a:endParaRPr kumimoji="1" lang="ja-JP" altLang="en-US" sz="1400" baseline="-25000" dirty="0"/>
            </a:p>
          </p:txBody>
        </p:sp>
        <p:sp>
          <p:nvSpPr>
            <p:cNvPr id="37" name="テキスト ボックス 36"/>
            <p:cNvSpPr txBox="1"/>
            <p:nvPr/>
          </p:nvSpPr>
          <p:spPr>
            <a:xfrm>
              <a:off x="2529304" y="3251176"/>
              <a:ext cx="505267" cy="307777"/>
            </a:xfrm>
            <a:prstGeom prst="rect">
              <a:avLst/>
            </a:prstGeom>
            <a:noFill/>
          </p:spPr>
          <p:txBody>
            <a:bodyPr wrap="none" rtlCol="0">
              <a:spAutoFit/>
            </a:bodyPr>
            <a:lstStyle/>
            <a:p>
              <a:r>
                <a:rPr lang="en-US" altLang="ja-JP" sz="1400" dirty="0"/>
                <a:t>N</a:t>
              </a:r>
              <a:r>
                <a:rPr lang="en-US" altLang="ja-JP" sz="1400" dirty="0" smtClean="0"/>
                <a:t>=N</a:t>
              </a:r>
              <a:endParaRPr kumimoji="1" lang="ja-JP" altLang="en-US" sz="1400" baseline="-25000" dirty="0"/>
            </a:p>
          </p:txBody>
        </p:sp>
        <p:cxnSp>
          <p:nvCxnSpPr>
            <p:cNvPr id="38" name="直線コネクタ 37"/>
            <p:cNvCxnSpPr/>
            <p:nvPr/>
          </p:nvCxnSpPr>
          <p:spPr>
            <a:xfrm flipH="1" flipV="1">
              <a:off x="695837" y="3405063"/>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flipV="1">
              <a:off x="2969303" y="3405061"/>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3067363" y="3247356"/>
              <a:ext cx="282450" cy="307777"/>
            </a:xfrm>
            <a:prstGeom prst="rect">
              <a:avLst/>
            </a:prstGeom>
            <a:noFill/>
          </p:spPr>
          <p:txBody>
            <a:bodyPr wrap="none" rtlCol="0">
              <a:spAutoFit/>
            </a:bodyPr>
            <a:lstStyle/>
            <a:p>
              <a:r>
                <a:rPr kumimoji="1" lang="en-US" altLang="ja-JP" sz="1400" dirty="0" smtClean="0"/>
                <a:t>R</a:t>
              </a:r>
              <a:endParaRPr kumimoji="1" lang="ja-JP" altLang="en-US" sz="1400" dirty="0"/>
            </a:p>
          </p:txBody>
        </p:sp>
        <p:sp>
          <p:nvSpPr>
            <p:cNvPr id="43" name="テキスト ボックス 42"/>
            <p:cNvSpPr txBox="1"/>
            <p:nvPr/>
          </p:nvSpPr>
          <p:spPr>
            <a:xfrm>
              <a:off x="483617" y="3245867"/>
              <a:ext cx="282450" cy="307777"/>
            </a:xfrm>
            <a:prstGeom prst="rect">
              <a:avLst/>
            </a:prstGeom>
            <a:noFill/>
          </p:spPr>
          <p:txBody>
            <a:bodyPr wrap="none" rtlCol="0">
              <a:spAutoFit/>
            </a:bodyPr>
            <a:lstStyle/>
            <a:p>
              <a:r>
                <a:rPr kumimoji="1" lang="en-US" altLang="ja-JP" sz="1400" dirty="0" smtClean="0"/>
                <a:t>R</a:t>
              </a:r>
              <a:endParaRPr kumimoji="1" lang="ja-JP" altLang="en-US" sz="1400" dirty="0"/>
            </a:p>
          </p:txBody>
        </p:sp>
      </p:grpSp>
      <p:pic>
        <p:nvPicPr>
          <p:cNvPr id="44" name="Picture 2" descr="http://upload.wikimedia.org/wikipedia/commons/b/bd/Phthalocyanine_Green_G.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98242" y="4869160"/>
            <a:ext cx="1573558" cy="1522696"/>
          </a:xfrm>
          <a:prstGeom prst="rect">
            <a:avLst/>
          </a:prstGeom>
          <a:noFill/>
          <a:extLst>
            <a:ext uri="{909E8E84-426E-40DD-AFC4-6F175D3DCCD1}">
              <a14:hiddenFill xmlns="" xmlns:a14="http://schemas.microsoft.com/office/drawing/2010/main">
                <a:solidFill>
                  <a:srgbClr val="FFFFFF"/>
                </a:solidFill>
              </a14:hiddenFill>
            </a:ext>
          </a:extLst>
        </p:spPr>
      </p:pic>
      <p:sp>
        <p:nvSpPr>
          <p:cNvPr id="40" name="円/楕円 39"/>
          <p:cNvSpPr/>
          <p:nvPr/>
        </p:nvSpPr>
        <p:spPr>
          <a:xfrm>
            <a:off x="6228184" y="5085184"/>
            <a:ext cx="648072" cy="28803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6156176" y="3068960"/>
            <a:ext cx="648072" cy="28803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6156176" y="2420888"/>
            <a:ext cx="648072" cy="28803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346457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ox(in)">
                                      <p:cBhvr>
                                        <p:cTn id="7" dur="500"/>
                                        <p:tgtEl>
                                          <p:spTgt spid="4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ox(in)">
                                      <p:cBhvr>
                                        <p:cTn id="10" dur="500"/>
                                        <p:tgtEl>
                                          <p:spTgt spid="4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box(in)">
                                      <p:cBhvr>
                                        <p:cTn id="1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6"/>
            <a:ext cx="9144000" cy="620713"/>
          </a:xfrm>
          <a:solidFill>
            <a:schemeClr val="tx2">
              <a:lumMod val="75000"/>
            </a:schemeClr>
          </a:solidFill>
        </p:spPr>
        <p:txBody>
          <a:bodyPr/>
          <a:lstStyle/>
          <a:p>
            <a:pPr algn="l" eaLnBrk="1" hangingPunct="1">
              <a:defRPr/>
            </a:pPr>
            <a:r>
              <a:rPr lang="en-US" altLang="ja-JP" b="1" dirty="0" smtClean="0">
                <a:solidFill>
                  <a:schemeClr val="accent3"/>
                </a:solidFill>
              </a:rPr>
              <a:t>Results</a:t>
            </a:r>
          </a:p>
        </p:txBody>
      </p:sp>
      <p:sp>
        <p:nvSpPr>
          <p:cNvPr id="41" name="正方形/長方形 40"/>
          <p:cNvSpPr/>
          <p:nvPr/>
        </p:nvSpPr>
        <p:spPr>
          <a:xfrm>
            <a:off x="0" y="2420888"/>
            <a:ext cx="9144000" cy="2308324"/>
          </a:xfrm>
          <a:prstGeom prst="rect">
            <a:avLst/>
          </a:prstGeom>
          <a:solidFill>
            <a:srgbClr val="002060">
              <a:alpha val="90000"/>
            </a:srgbClr>
          </a:solidFill>
        </p:spPr>
        <p:txBody>
          <a:bodyPr wrap="square">
            <a:spAutoFit/>
          </a:bodyPr>
          <a:lstStyle/>
          <a:p>
            <a:endParaRPr lang="en-US" altLang="ja-JP" sz="3200" b="1" dirty="0" smtClean="0">
              <a:solidFill>
                <a:srgbClr val="FFFFFF"/>
              </a:solidFill>
            </a:endParaRPr>
          </a:p>
          <a:p>
            <a:pPr algn="ctr"/>
            <a:r>
              <a:rPr lang="en-US" altLang="ja-JP" sz="4000" b="1" dirty="0" smtClean="0">
                <a:solidFill>
                  <a:srgbClr val="FFFFFF"/>
                </a:solidFill>
                <a:latin typeface="Arial Black" pitchFamily="34" charset="0"/>
              </a:rPr>
              <a:t>PCB congener profiles of </a:t>
            </a:r>
          </a:p>
          <a:p>
            <a:pPr algn="ctr"/>
            <a:r>
              <a:rPr lang="en-US" altLang="ja-JP" sz="4000" b="1" dirty="0" err="1" smtClean="0">
                <a:solidFill>
                  <a:srgbClr val="FFFFFF"/>
                </a:solidFill>
                <a:latin typeface="Arial Black" pitchFamily="34" charset="0"/>
              </a:rPr>
              <a:t>azo</a:t>
            </a:r>
            <a:r>
              <a:rPr lang="en-US" altLang="ja-JP" sz="4000" b="1" dirty="0" smtClean="0">
                <a:solidFill>
                  <a:srgbClr val="FFFFFF"/>
                </a:solidFill>
                <a:latin typeface="Arial Black" pitchFamily="34" charset="0"/>
              </a:rPr>
              <a:t> pigment</a:t>
            </a:r>
          </a:p>
          <a:p>
            <a:pPr>
              <a:buFontTx/>
              <a:buChar char="-"/>
            </a:pPr>
            <a:endParaRPr lang="en-US" altLang="ja-JP" sz="3200" b="1" dirty="0" smtClean="0">
              <a:solidFill>
                <a:srgbClr val="FFFFFF"/>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 xmlns:p14="http://schemas.microsoft.com/office/powerpoint/2010/main" val="3667527927"/>
              </p:ext>
            </p:extLst>
          </p:nvPr>
        </p:nvGraphicFramePr>
        <p:xfrm>
          <a:off x="251520" y="0"/>
          <a:ext cx="8496944" cy="6453336"/>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3518462" y="35332"/>
            <a:ext cx="2349682" cy="369332"/>
          </a:xfrm>
          <a:prstGeom prst="rect">
            <a:avLst/>
          </a:prstGeom>
          <a:solidFill>
            <a:srgbClr val="FFCCFF"/>
          </a:solidFill>
        </p:spPr>
        <p:txBody>
          <a:bodyPr wrap="none" rtlCol="0">
            <a:spAutoFit/>
          </a:bodyPr>
          <a:lstStyle/>
          <a:p>
            <a:r>
              <a:rPr kumimoji="1" lang="en-US" altLang="ja-JP" dirty="0" err="1" smtClean="0">
                <a:latin typeface="Arial Black" pitchFamily="34" charset="0"/>
              </a:rPr>
              <a:t>azo</a:t>
            </a:r>
            <a:r>
              <a:rPr lang="en-US" altLang="ja-JP" dirty="0" smtClean="0">
                <a:latin typeface="Arial Black" pitchFamily="34" charset="0"/>
              </a:rPr>
              <a:t>-type pigment</a:t>
            </a:r>
            <a:endParaRPr kumimoji="1" lang="ja-JP" altLang="en-US" dirty="0">
              <a:latin typeface="Arial Black" pitchFamily="34" charset="0"/>
            </a:endParaRPr>
          </a:p>
        </p:txBody>
      </p:sp>
      <p:sp>
        <p:nvSpPr>
          <p:cNvPr id="5" name="正方形/長方形 4"/>
          <p:cNvSpPr/>
          <p:nvPr/>
        </p:nvSpPr>
        <p:spPr>
          <a:xfrm>
            <a:off x="1547664" y="6237312"/>
            <a:ext cx="6529929" cy="461665"/>
          </a:xfrm>
          <a:prstGeom prst="rect">
            <a:avLst/>
          </a:prstGeom>
          <a:solidFill>
            <a:schemeClr val="tx2"/>
          </a:solidFill>
        </p:spPr>
        <p:txBody>
          <a:bodyPr wrap="none">
            <a:spAutoFit/>
          </a:bodyPr>
          <a:lstStyle/>
          <a:p>
            <a:r>
              <a:rPr lang="en-US" altLang="ja-JP" sz="2400" b="1" dirty="0">
                <a:solidFill>
                  <a:schemeClr val="bg1"/>
                </a:solidFill>
                <a:latin typeface="Arial Black" pitchFamily="34" charset="0"/>
              </a:rPr>
              <a:t>PCB congener profiles of </a:t>
            </a:r>
            <a:r>
              <a:rPr lang="en-US" altLang="ja-JP" sz="2400" b="1" dirty="0" err="1" smtClean="0">
                <a:solidFill>
                  <a:schemeClr val="bg1"/>
                </a:solidFill>
                <a:latin typeface="Arial Black" pitchFamily="34" charset="0"/>
              </a:rPr>
              <a:t>azo</a:t>
            </a:r>
            <a:r>
              <a:rPr lang="en-US" altLang="ja-JP" sz="2400" b="1" dirty="0" smtClean="0">
                <a:solidFill>
                  <a:schemeClr val="bg1"/>
                </a:solidFill>
                <a:latin typeface="Arial Black" pitchFamily="34" charset="0"/>
              </a:rPr>
              <a:t> </a:t>
            </a:r>
            <a:r>
              <a:rPr lang="en-US" altLang="ja-JP" sz="2400" b="1" dirty="0">
                <a:solidFill>
                  <a:schemeClr val="bg1"/>
                </a:solidFill>
                <a:latin typeface="Arial Black" pitchFamily="34" charset="0"/>
              </a:rPr>
              <a:t>pigment</a:t>
            </a:r>
          </a:p>
        </p:txBody>
      </p:sp>
    </p:spTree>
    <p:extLst>
      <p:ext uri="{BB962C8B-B14F-4D97-AF65-F5344CB8AC3E}">
        <p14:creationId xmlns="" xmlns:p14="http://schemas.microsoft.com/office/powerpoint/2010/main" val="1864908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p:cNvPicPr>
            <a:picLocks noChangeAspect="1" noChangeArrowheads="1"/>
          </p:cNvPicPr>
          <p:nvPr/>
        </p:nvPicPr>
        <p:blipFill>
          <a:blip r:embed="rId3" cstate="print"/>
          <a:srcRect/>
          <a:stretch>
            <a:fillRect/>
          </a:stretch>
        </p:blipFill>
        <p:spPr bwMode="auto">
          <a:xfrm>
            <a:off x="349784" y="2501575"/>
            <a:ext cx="5518363" cy="2069012"/>
          </a:xfrm>
          <a:prstGeom prst="rect">
            <a:avLst/>
          </a:prstGeom>
          <a:noFill/>
          <a:ln w="9525">
            <a:noFill/>
            <a:miter lim="800000"/>
            <a:headEnd/>
            <a:tailEnd/>
          </a:ln>
        </p:spPr>
      </p:pic>
      <p:pic>
        <p:nvPicPr>
          <p:cNvPr id="3085" name="Picture 13"/>
          <p:cNvPicPr>
            <a:picLocks noChangeAspect="1" noChangeArrowheads="1"/>
          </p:cNvPicPr>
          <p:nvPr/>
        </p:nvPicPr>
        <p:blipFill>
          <a:blip r:embed="rId4" cstate="print"/>
          <a:srcRect/>
          <a:stretch>
            <a:fillRect/>
          </a:stretch>
        </p:blipFill>
        <p:spPr bwMode="auto">
          <a:xfrm>
            <a:off x="3203848" y="4077072"/>
            <a:ext cx="5766255" cy="1988840"/>
          </a:xfrm>
          <a:prstGeom prst="rect">
            <a:avLst/>
          </a:prstGeom>
          <a:noFill/>
          <a:ln w="9525">
            <a:noFill/>
            <a:miter lim="800000"/>
            <a:headEnd/>
            <a:tailEnd/>
          </a:ln>
        </p:spPr>
      </p:pic>
      <p:pic>
        <p:nvPicPr>
          <p:cNvPr id="4100" name="Picture 4" descr="250px-3,3'-Dichlorobenzidine"/>
          <p:cNvPicPr>
            <a:picLocks noChangeAspect="1" noChangeArrowheads="1"/>
          </p:cNvPicPr>
          <p:nvPr/>
        </p:nvPicPr>
        <p:blipFill>
          <a:blip r:embed="rId5" cstate="print"/>
          <a:srcRect/>
          <a:stretch>
            <a:fillRect/>
          </a:stretch>
        </p:blipFill>
        <p:spPr bwMode="auto">
          <a:xfrm>
            <a:off x="539555" y="377280"/>
            <a:ext cx="2681534" cy="1340768"/>
          </a:xfrm>
          <a:prstGeom prst="rect">
            <a:avLst/>
          </a:prstGeom>
          <a:noFill/>
          <a:ln w="9525">
            <a:noFill/>
            <a:miter lim="800000"/>
            <a:headEnd/>
            <a:tailEnd/>
          </a:ln>
        </p:spPr>
      </p:pic>
      <p:pic>
        <p:nvPicPr>
          <p:cNvPr id="4101" name="Picture 5" descr="pigment-003"/>
          <p:cNvPicPr>
            <a:picLocks noChangeAspect="1" noChangeArrowheads="1"/>
          </p:cNvPicPr>
          <p:nvPr/>
        </p:nvPicPr>
        <p:blipFill>
          <a:blip r:embed="rId6" cstate="print"/>
          <a:srcRect/>
          <a:stretch>
            <a:fillRect/>
          </a:stretch>
        </p:blipFill>
        <p:spPr bwMode="auto">
          <a:xfrm>
            <a:off x="5076059" y="-171400"/>
            <a:ext cx="3257100" cy="2298934"/>
          </a:xfrm>
          <a:prstGeom prst="rect">
            <a:avLst/>
          </a:prstGeom>
          <a:noFill/>
          <a:ln w="9525">
            <a:noFill/>
            <a:miter lim="800000"/>
            <a:headEnd/>
            <a:tailEnd/>
          </a:ln>
        </p:spPr>
      </p:pic>
      <p:sp>
        <p:nvSpPr>
          <p:cNvPr id="4102" name="Text Box 6"/>
          <p:cNvSpPr txBox="1">
            <a:spLocks noChangeArrowheads="1"/>
          </p:cNvSpPr>
          <p:nvPr/>
        </p:nvSpPr>
        <p:spPr bwMode="auto">
          <a:xfrm>
            <a:off x="2915818" y="1340768"/>
            <a:ext cx="2520280" cy="504056"/>
          </a:xfrm>
          <a:prstGeom prst="rect">
            <a:avLst/>
          </a:prstGeom>
          <a:solidFill>
            <a:srgbClr val="FFFFFF"/>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en-US" altLang="ja-JP" sz="2400" b="1" dirty="0">
                <a:solidFill>
                  <a:prstClr val="black"/>
                </a:solidFill>
                <a:latin typeface="Century" pitchFamily="18" charset="0"/>
                <a:ea typeface="ＭＳ 明朝" pitchFamily="17" charset="-128"/>
                <a:cs typeface="ＭＳ Ｐゴシック" pitchFamily="50" charset="-128"/>
              </a:rPr>
              <a:t>NaNO</a:t>
            </a:r>
            <a:r>
              <a:rPr lang="en-US" altLang="ja-JP" sz="2400" b="1" baseline="-25000" dirty="0">
                <a:solidFill>
                  <a:prstClr val="black"/>
                </a:solidFill>
                <a:latin typeface="Century" pitchFamily="18" charset="0"/>
                <a:ea typeface="ＭＳ 明朝" pitchFamily="17" charset="-128"/>
                <a:cs typeface="ＭＳ Ｐゴシック" pitchFamily="50" charset="-128"/>
              </a:rPr>
              <a:t>2</a:t>
            </a:r>
            <a:r>
              <a:rPr lang="en-US" altLang="ja-JP" sz="2400" b="1" dirty="0">
                <a:solidFill>
                  <a:prstClr val="black"/>
                </a:solidFill>
                <a:latin typeface="Century" pitchFamily="18" charset="0"/>
                <a:ea typeface="ＭＳ 明朝" pitchFamily="17" charset="-128"/>
                <a:cs typeface="ＭＳ Ｐゴシック" pitchFamily="50" charset="-128"/>
              </a:rPr>
              <a:t>, HCl</a:t>
            </a:r>
            <a:endParaRPr lang="ja-JP" altLang="ja-JP" sz="2400" b="1" dirty="0">
              <a:solidFill>
                <a:prstClr val="black"/>
              </a:solidFill>
              <a:latin typeface="Arial" pitchFamily="34" charset="0"/>
              <a:cs typeface="ＭＳ Ｐゴシック" pitchFamily="50" charset="-128"/>
            </a:endParaRPr>
          </a:p>
        </p:txBody>
      </p:sp>
      <p:cxnSp>
        <p:nvCxnSpPr>
          <p:cNvPr id="10" name="直線矢印コネクタ 9"/>
          <p:cNvCxnSpPr/>
          <p:nvPr/>
        </p:nvCxnSpPr>
        <p:spPr>
          <a:xfrm>
            <a:off x="3779915" y="1121718"/>
            <a:ext cx="936104" cy="30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円/楕円 11"/>
          <p:cNvSpPr/>
          <p:nvPr/>
        </p:nvSpPr>
        <p:spPr>
          <a:xfrm rot="2058301">
            <a:off x="6847782" y="4468276"/>
            <a:ext cx="844324" cy="415079"/>
          </a:xfrm>
          <a:prstGeom prst="ellipse">
            <a:avLst/>
          </a:prstGeom>
          <a:no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円/楕円 12"/>
          <p:cNvSpPr/>
          <p:nvPr/>
        </p:nvSpPr>
        <p:spPr>
          <a:xfrm rot="2058301">
            <a:off x="5047582" y="5260364"/>
            <a:ext cx="844324" cy="415079"/>
          </a:xfrm>
          <a:prstGeom prst="ellipse">
            <a:avLst/>
          </a:prstGeom>
          <a:no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Text Box 6"/>
          <p:cNvSpPr txBox="1">
            <a:spLocks noChangeArrowheads="1"/>
          </p:cNvSpPr>
          <p:nvPr/>
        </p:nvSpPr>
        <p:spPr bwMode="auto">
          <a:xfrm>
            <a:off x="539552" y="1772816"/>
            <a:ext cx="2520280" cy="864096"/>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en-US" altLang="ja-JP" sz="2400" b="1" dirty="0" smtClean="0">
                <a:solidFill>
                  <a:prstClr val="white"/>
                </a:solidFill>
                <a:latin typeface="HGP創英角ﾎﾟｯﾌﾟ体" pitchFamily="50" charset="-128"/>
                <a:ea typeface="HGP創英角ﾎﾟｯﾌﾟ体" pitchFamily="50" charset="-128"/>
                <a:cs typeface="ＭＳ Ｐゴシック" pitchFamily="50" charset="-128"/>
              </a:rPr>
              <a:t>3,3’-dichloro </a:t>
            </a:r>
            <a:r>
              <a:rPr lang="en-US" altLang="ja-JP" sz="2400" b="1" dirty="0" err="1" smtClean="0">
                <a:solidFill>
                  <a:prstClr val="white"/>
                </a:solidFill>
                <a:latin typeface="HGP創英角ﾎﾟｯﾌﾟ体" pitchFamily="50" charset="-128"/>
                <a:ea typeface="HGP創英角ﾎﾟｯﾌﾟ体" pitchFamily="50" charset="-128"/>
                <a:cs typeface="ＭＳ Ｐゴシック" pitchFamily="50" charset="-128"/>
              </a:rPr>
              <a:t>benzidine</a:t>
            </a:r>
            <a:endParaRPr lang="en-US" altLang="ja-JP" sz="2400" b="1" dirty="0" smtClean="0">
              <a:solidFill>
                <a:prstClr val="white"/>
              </a:solidFill>
              <a:latin typeface="HGP創英角ﾎﾟｯﾌﾟ体" pitchFamily="50" charset="-128"/>
              <a:ea typeface="HGP創英角ﾎﾟｯﾌﾟ体" pitchFamily="50" charset="-128"/>
              <a:cs typeface="ＭＳ Ｐゴシック" pitchFamily="50" charset="-128"/>
            </a:endParaRPr>
          </a:p>
        </p:txBody>
      </p:sp>
      <p:sp>
        <p:nvSpPr>
          <p:cNvPr id="15" name="Text Box 6"/>
          <p:cNvSpPr txBox="1">
            <a:spLocks noChangeArrowheads="1"/>
          </p:cNvSpPr>
          <p:nvPr/>
        </p:nvSpPr>
        <p:spPr bwMode="auto">
          <a:xfrm>
            <a:off x="5796136" y="6093296"/>
            <a:ext cx="2520280" cy="432048"/>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en-US" altLang="ja-JP" sz="2400" b="1" dirty="0" err="1" smtClean="0">
                <a:solidFill>
                  <a:prstClr val="white"/>
                </a:solidFill>
                <a:latin typeface="HGP創英角ﾎﾟｯﾌﾟ体" pitchFamily="50" charset="-128"/>
                <a:ea typeface="HGP創英角ﾎﾟｯﾌﾟ体" pitchFamily="50" charset="-128"/>
                <a:cs typeface="ＭＳ Ｐゴシック" pitchFamily="50" charset="-128"/>
              </a:rPr>
              <a:t>disazo</a:t>
            </a:r>
            <a:endParaRPr lang="ja-JP" altLang="ja-JP" sz="2400" b="1" dirty="0">
              <a:solidFill>
                <a:prstClr val="white"/>
              </a:solidFill>
              <a:latin typeface="HGP創英角ﾎﾟｯﾌﾟ体" pitchFamily="50" charset="-128"/>
              <a:ea typeface="HGP創英角ﾎﾟｯﾌﾟ体" pitchFamily="50" charset="-128"/>
              <a:cs typeface="ＭＳ Ｐゴシック" pitchFamily="50" charset="-128"/>
            </a:endParaRPr>
          </a:p>
        </p:txBody>
      </p:sp>
      <p:sp>
        <p:nvSpPr>
          <p:cNvPr id="16" name="Text Box 6"/>
          <p:cNvSpPr txBox="1">
            <a:spLocks noChangeArrowheads="1"/>
          </p:cNvSpPr>
          <p:nvPr/>
        </p:nvSpPr>
        <p:spPr bwMode="auto">
          <a:xfrm>
            <a:off x="251520" y="5949280"/>
            <a:ext cx="4176464" cy="720080"/>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en-US" altLang="ja-JP" sz="3200" b="1" dirty="0" smtClean="0">
                <a:solidFill>
                  <a:prstClr val="white"/>
                </a:solidFill>
                <a:latin typeface="HGP創英角ﾎﾟｯﾌﾟ体" pitchFamily="50" charset="-128"/>
                <a:ea typeface="HGP創英角ﾎﾟｯﾌﾟ体" pitchFamily="50" charset="-128"/>
                <a:cs typeface="ＭＳ Ｐゴシック" pitchFamily="50" charset="-128"/>
              </a:rPr>
              <a:t>pigment production</a:t>
            </a:r>
            <a:endParaRPr lang="ja-JP" altLang="en-US" sz="3200" b="1" dirty="0" smtClean="0">
              <a:solidFill>
                <a:prstClr val="white"/>
              </a:solidFill>
              <a:latin typeface="HGP創英角ﾎﾟｯﾌﾟ体" pitchFamily="50" charset="-128"/>
              <a:ea typeface="HGP創英角ﾎﾟｯﾌﾟ体" pitchFamily="50" charset="-128"/>
              <a:cs typeface="ＭＳ Ｐゴシック" pitchFamily="50" charset="-128"/>
            </a:endParaRPr>
          </a:p>
        </p:txBody>
      </p:sp>
      <p:sp>
        <p:nvSpPr>
          <p:cNvPr id="18" name="Text Box 6"/>
          <p:cNvSpPr txBox="1">
            <a:spLocks noChangeArrowheads="1"/>
          </p:cNvSpPr>
          <p:nvPr/>
        </p:nvSpPr>
        <p:spPr bwMode="auto">
          <a:xfrm>
            <a:off x="5436096" y="1844824"/>
            <a:ext cx="2520280" cy="504056"/>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en-US" altLang="ja-JP" sz="2400" b="1" dirty="0" err="1" smtClean="0">
                <a:solidFill>
                  <a:prstClr val="white"/>
                </a:solidFill>
                <a:latin typeface="HGP創英角ﾎﾟｯﾌﾟ体" pitchFamily="50" charset="-128"/>
                <a:ea typeface="HGP創英角ﾎﾟｯﾌﾟ体" pitchFamily="50" charset="-128"/>
                <a:cs typeface="ＭＳ Ｐゴシック" pitchFamily="50" charset="-128"/>
              </a:rPr>
              <a:t>diazonium</a:t>
            </a:r>
            <a:endParaRPr lang="ja-JP" altLang="ja-JP" sz="2400" b="1" dirty="0">
              <a:solidFill>
                <a:prstClr val="white"/>
              </a:solidFill>
              <a:latin typeface="HGP創英角ﾎﾟｯﾌﾟ体" pitchFamily="50" charset="-128"/>
              <a:ea typeface="HGP創英角ﾎﾟｯﾌﾟ体" pitchFamily="50" charset="-128"/>
              <a:cs typeface="ＭＳ Ｐゴシック" pitchFamily="50" charset="-128"/>
            </a:endParaRPr>
          </a:p>
        </p:txBody>
      </p:sp>
      <p:sp>
        <p:nvSpPr>
          <p:cNvPr id="19" name="Text Box 6"/>
          <p:cNvSpPr txBox="1">
            <a:spLocks noChangeArrowheads="1"/>
          </p:cNvSpPr>
          <p:nvPr/>
        </p:nvSpPr>
        <p:spPr bwMode="auto">
          <a:xfrm>
            <a:off x="611560" y="4149080"/>
            <a:ext cx="2520280" cy="504056"/>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en-US" altLang="ja-JP" sz="2400" b="1" dirty="0" err="1" smtClean="0">
                <a:solidFill>
                  <a:prstClr val="white"/>
                </a:solidFill>
                <a:latin typeface="HGP創英角ﾎﾟｯﾌﾟ体" pitchFamily="50" charset="-128"/>
                <a:ea typeface="HGP創英角ﾎﾟｯﾌﾟ体" pitchFamily="50" charset="-128"/>
                <a:cs typeface="ＭＳ Ｐゴシック" pitchFamily="50" charset="-128"/>
              </a:rPr>
              <a:t>diazonium</a:t>
            </a:r>
            <a:endParaRPr lang="ja-JP" altLang="ja-JP" sz="2400" b="1" dirty="0">
              <a:solidFill>
                <a:prstClr val="white"/>
              </a:solidFill>
              <a:latin typeface="HGP創英角ﾎﾟｯﾌﾟ体" pitchFamily="50" charset="-128"/>
              <a:ea typeface="HGP創英角ﾎﾟｯﾌﾟ体" pitchFamily="50" charset="-128"/>
              <a:cs typeface="ＭＳ Ｐゴシック" pitchFamily="50" charset="-128"/>
            </a:endParaRPr>
          </a:p>
        </p:txBody>
      </p:sp>
      <p:sp>
        <p:nvSpPr>
          <p:cNvPr id="20" name="円/楕円 19"/>
          <p:cNvSpPr/>
          <p:nvPr/>
        </p:nvSpPr>
        <p:spPr>
          <a:xfrm>
            <a:off x="3779912" y="2780928"/>
            <a:ext cx="2088232" cy="1238586"/>
          </a:xfrm>
          <a:prstGeom prst="ellipse">
            <a:avLst/>
          </a:prstGeom>
          <a:no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Text Box 6"/>
          <p:cNvSpPr txBox="1">
            <a:spLocks noChangeArrowheads="1"/>
          </p:cNvSpPr>
          <p:nvPr/>
        </p:nvSpPr>
        <p:spPr bwMode="auto">
          <a:xfrm>
            <a:off x="6012160" y="2924944"/>
            <a:ext cx="2808312" cy="864096"/>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ja-JP" altLang="en-US" sz="2400" b="1" dirty="0" smtClean="0">
                <a:solidFill>
                  <a:prstClr val="white"/>
                </a:solidFill>
                <a:latin typeface="HGP創英角ﾎﾟｯﾌﾟ体" pitchFamily="50" charset="-128"/>
                <a:ea typeface="HGP創英角ﾎﾟｯﾌﾟ体" pitchFamily="50" charset="-128"/>
                <a:cs typeface="ＭＳ Ｐゴシック" pitchFamily="50" charset="-128"/>
              </a:rPr>
              <a:t>Ｎ－</a:t>
            </a:r>
            <a:r>
              <a:rPr lang="en-US" altLang="ja-JP" sz="2400" b="1" dirty="0" err="1" smtClean="0">
                <a:solidFill>
                  <a:prstClr val="white"/>
                </a:solidFill>
                <a:latin typeface="HGP創英角ﾎﾟｯﾌﾟ体" pitchFamily="50" charset="-128"/>
                <a:ea typeface="HGP創英角ﾎﾟｯﾌﾟ体" pitchFamily="50" charset="-128"/>
                <a:cs typeface="ＭＳ Ｐゴシック" pitchFamily="50" charset="-128"/>
              </a:rPr>
              <a:t>acetoacetyl</a:t>
            </a:r>
            <a:r>
              <a:rPr lang="en-US" altLang="ja-JP" sz="2400" b="1" dirty="0" smtClean="0">
                <a:solidFill>
                  <a:prstClr val="white"/>
                </a:solidFill>
                <a:latin typeface="HGP創英角ﾎﾟｯﾌﾟ体" pitchFamily="50" charset="-128"/>
                <a:ea typeface="HGP創英角ﾎﾟｯﾌﾟ体" pitchFamily="50" charset="-128"/>
                <a:cs typeface="ＭＳ Ｐゴシック" pitchFamily="50" charset="-128"/>
              </a:rPr>
              <a:t> aniline</a:t>
            </a:r>
            <a:endParaRPr lang="ja-JP" altLang="ja-JP" sz="2400" b="1" dirty="0">
              <a:solidFill>
                <a:prstClr val="white"/>
              </a:solidFill>
              <a:latin typeface="HGP創英角ﾎﾟｯﾌﾟ体" pitchFamily="50" charset="-128"/>
              <a:ea typeface="HGP創英角ﾎﾟｯﾌﾟ体" pitchFamily="50" charset="-128"/>
              <a:cs typeface="ＭＳ Ｐゴシック"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par>
                          <p:cTn id="11" fill="hold">
                            <p:stCondLst>
                              <p:cond delay="2000"/>
                            </p:stCondLst>
                            <p:childTnLst>
                              <p:par>
                                <p:cTn id="12" presetID="3" presetClass="entr" presetSubtype="1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linds(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2000"/>
                                        <p:tgtEl>
                                          <p:spTgt spid="2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20" grpId="0" animBg="1"/>
      <p:bldP spid="21"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ol9-p-1">
  <a:themeElements>
    <a:clrScheme name="cool9-p-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ol9-p-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ol9-p-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9-p-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9-p-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9-p-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9-p-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9-p-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9-p-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9-p-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9-p-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9-p-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9-p-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9-p-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ool9-p-1">
  <a:themeElements>
    <a:clrScheme name="cool9-p-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ol9-p-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ol9-p-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9-p-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9-p-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9-p-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9-p-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9-p-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9-p-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9-p-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9-p-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9-p-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9-p-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9-p-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3464</TotalTime>
  <Words>3018</Words>
  <Application>Microsoft Office PowerPoint</Application>
  <PresentationFormat>画面に合わせる (4:3)</PresentationFormat>
  <Paragraphs>563</Paragraphs>
  <Slides>41</Slides>
  <Notes>41</Notes>
  <HiddenSlides>1</HiddenSlides>
  <MMClips>0</MMClips>
  <ScaleCrop>false</ScaleCrop>
  <HeadingPairs>
    <vt:vector size="6" baseType="variant">
      <vt:variant>
        <vt:lpstr>テーマ</vt:lpstr>
      </vt:variant>
      <vt:variant>
        <vt:i4>5</vt:i4>
      </vt:variant>
      <vt:variant>
        <vt:lpstr>埋め込まれた OLE サーバー</vt:lpstr>
      </vt:variant>
      <vt:variant>
        <vt:i4>2</vt:i4>
      </vt:variant>
      <vt:variant>
        <vt:lpstr>スライド タイトル</vt:lpstr>
      </vt:variant>
      <vt:variant>
        <vt:i4>41</vt:i4>
      </vt:variant>
    </vt:vector>
  </HeadingPairs>
  <TitlesOfParts>
    <vt:vector size="48" baseType="lpstr">
      <vt:lpstr>Office ​​テーマ</vt:lpstr>
      <vt:lpstr>cool9-p-1</vt:lpstr>
      <vt:lpstr>1_cool9-p-1</vt:lpstr>
      <vt:lpstr>3_Office テーマ</vt:lpstr>
      <vt:lpstr>1_Network</vt:lpstr>
      <vt:lpstr>CS ChemDraw Drawing</vt:lpstr>
      <vt:lpstr>グラフ</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有機顔料製造過程でのPCB生成 </vt:lpstr>
      <vt:lpstr>はじめに</vt:lpstr>
      <vt:lpstr>はじめに</vt:lpstr>
      <vt:lpstr>方法</vt:lpstr>
      <vt:lpstr>スライド 37</vt:lpstr>
      <vt:lpstr>スライド 38</vt:lpstr>
      <vt:lpstr>方法</vt:lpstr>
      <vt:lpstr>方法</vt:lpstr>
      <vt:lpstr>スライド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anezaki</dc:creator>
  <cp:lastModifiedBy>Takeshi Nakano</cp:lastModifiedBy>
  <cp:revision>185</cp:revision>
  <dcterms:created xsi:type="dcterms:W3CDTF">2011-03-16T07:46:34Z</dcterms:created>
  <dcterms:modified xsi:type="dcterms:W3CDTF">2012-08-30T02:32:27Z</dcterms:modified>
</cp:coreProperties>
</file>