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03.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slides/slide22.xml" ContentType="application/vnd.openxmlformats-officedocument.presentationml.slide+xml"/>
  <Override PartName="/ppt/slideLayouts/slideLayout219.xml" ContentType="application/vnd.openxmlformats-officedocument.presentationml.slideLayout+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244.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notesSlides/notesSlide98.xml" ContentType="application/vnd.openxmlformats-officedocument.presentationml.notes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notesSlides/notesSlide54.xml" ContentType="application/vnd.openxmlformats-officedocument.presentationml.notes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slides/slide79.xml" ContentType="application/vnd.openxmlformats-officedocument.presentationml.slide+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slideLayouts/slideLayout243.xml" ContentType="application/vnd.openxmlformats-officedocument.presentationml.slideLayout+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tags/tag1.xml" ContentType="application/vnd.openxmlformats-officedocument.presentationml.tags+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s/slide77.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9" r:id="rId3"/>
    <p:sldMasterId id="2147483712" r:id="rId4"/>
    <p:sldMasterId id="2147483740" r:id="rId5"/>
    <p:sldMasterId id="2147483764" r:id="rId6"/>
    <p:sldMasterId id="2147483776" r:id="rId7"/>
    <p:sldMasterId id="2147483788" r:id="rId8"/>
    <p:sldMasterId id="2147483801" r:id="rId9"/>
    <p:sldMasterId id="2147483825" r:id="rId10"/>
    <p:sldMasterId id="2147483838" r:id="rId11"/>
    <p:sldMasterId id="2147483851" r:id="rId12"/>
    <p:sldMasterId id="2147483863" r:id="rId13"/>
    <p:sldMasterId id="2147483875" r:id="rId14"/>
    <p:sldMasterId id="2147483887" r:id="rId15"/>
    <p:sldMasterId id="2147483899" r:id="rId16"/>
    <p:sldMasterId id="2147483912" r:id="rId17"/>
    <p:sldMasterId id="2147483925" r:id="rId18"/>
    <p:sldMasterId id="2147483937" r:id="rId19"/>
    <p:sldMasterId id="2147483951" r:id="rId20"/>
    <p:sldMasterId id="2147483963" r:id="rId21"/>
  </p:sldMasterIdLst>
  <p:notesMasterIdLst>
    <p:notesMasterId r:id="rId129"/>
  </p:notesMasterIdLst>
  <p:sldIdLst>
    <p:sldId id="442" r:id="rId22"/>
    <p:sldId id="439" r:id="rId23"/>
    <p:sldId id="358" r:id="rId24"/>
    <p:sldId id="458" r:id="rId25"/>
    <p:sldId id="467" r:id="rId26"/>
    <p:sldId id="468" r:id="rId27"/>
    <p:sldId id="469" r:id="rId28"/>
    <p:sldId id="470" r:id="rId29"/>
    <p:sldId id="471" r:id="rId30"/>
    <p:sldId id="359" r:id="rId31"/>
    <p:sldId id="275" r:id="rId32"/>
    <p:sldId id="350" r:id="rId33"/>
    <p:sldId id="351" r:id="rId34"/>
    <p:sldId id="455" r:id="rId35"/>
    <p:sldId id="361" r:id="rId36"/>
    <p:sldId id="352" r:id="rId37"/>
    <p:sldId id="353" r:id="rId38"/>
    <p:sldId id="354" r:id="rId39"/>
    <p:sldId id="498" r:id="rId40"/>
    <p:sldId id="499" r:id="rId41"/>
    <p:sldId id="500" r:id="rId42"/>
    <p:sldId id="501" r:id="rId43"/>
    <p:sldId id="502" r:id="rId44"/>
    <p:sldId id="503" r:id="rId45"/>
    <p:sldId id="504" r:id="rId46"/>
    <p:sldId id="505" r:id="rId47"/>
    <p:sldId id="506" r:id="rId48"/>
    <p:sldId id="507" r:id="rId49"/>
    <p:sldId id="508" r:id="rId50"/>
    <p:sldId id="509" r:id="rId51"/>
    <p:sldId id="510" r:id="rId52"/>
    <p:sldId id="349" r:id="rId53"/>
    <p:sldId id="348" r:id="rId54"/>
    <p:sldId id="276" r:id="rId55"/>
    <p:sldId id="277" r:id="rId56"/>
    <p:sldId id="278" r:id="rId57"/>
    <p:sldId id="280" r:id="rId58"/>
    <p:sldId id="281" r:id="rId59"/>
    <p:sldId id="282" r:id="rId60"/>
    <p:sldId id="283" r:id="rId61"/>
    <p:sldId id="284" r:id="rId62"/>
    <p:sldId id="285" r:id="rId63"/>
    <p:sldId id="460" r:id="rId64"/>
    <p:sldId id="461" r:id="rId65"/>
    <p:sldId id="462" r:id="rId66"/>
    <p:sldId id="303" r:id="rId67"/>
    <p:sldId id="304" r:id="rId68"/>
    <p:sldId id="463" r:id="rId69"/>
    <p:sldId id="459" r:id="rId70"/>
    <p:sldId id="465" r:id="rId71"/>
    <p:sldId id="464" r:id="rId72"/>
    <p:sldId id="466" r:id="rId73"/>
    <p:sldId id="286" r:id="rId74"/>
    <p:sldId id="287" r:id="rId75"/>
    <p:sldId id="288" r:id="rId76"/>
    <p:sldId id="305" r:id="rId77"/>
    <p:sldId id="491" r:id="rId78"/>
    <p:sldId id="492" r:id="rId79"/>
    <p:sldId id="493" r:id="rId80"/>
    <p:sldId id="494" r:id="rId81"/>
    <p:sldId id="495" r:id="rId82"/>
    <p:sldId id="496" r:id="rId83"/>
    <p:sldId id="497" r:id="rId84"/>
    <p:sldId id="472" r:id="rId85"/>
    <p:sldId id="473" r:id="rId86"/>
    <p:sldId id="474" r:id="rId87"/>
    <p:sldId id="475" r:id="rId88"/>
    <p:sldId id="476" r:id="rId89"/>
    <p:sldId id="477" r:id="rId90"/>
    <p:sldId id="478" r:id="rId91"/>
    <p:sldId id="479" r:id="rId92"/>
    <p:sldId id="480" r:id="rId93"/>
    <p:sldId id="481" r:id="rId94"/>
    <p:sldId id="482" r:id="rId95"/>
    <p:sldId id="483" r:id="rId96"/>
    <p:sldId id="484" r:id="rId97"/>
    <p:sldId id="485" r:id="rId98"/>
    <p:sldId id="486" r:id="rId99"/>
    <p:sldId id="487" r:id="rId100"/>
    <p:sldId id="488" r:id="rId101"/>
    <p:sldId id="489" r:id="rId102"/>
    <p:sldId id="490" r:id="rId103"/>
    <p:sldId id="419" r:id="rId104"/>
    <p:sldId id="420" r:id="rId105"/>
    <p:sldId id="421" r:id="rId106"/>
    <p:sldId id="422" r:id="rId107"/>
    <p:sldId id="423" r:id="rId108"/>
    <p:sldId id="424" r:id="rId109"/>
    <p:sldId id="425" r:id="rId110"/>
    <p:sldId id="426" r:id="rId111"/>
    <p:sldId id="427" r:id="rId112"/>
    <p:sldId id="428" r:id="rId113"/>
    <p:sldId id="429" r:id="rId114"/>
    <p:sldId id="430" r:id="rId115"/>
    <p:sldId id="431" r:id="rId116"/>
    <p:sldId id="432" r:id="rId117"/>
    <p:sldId id="433" r:id="rId118"/>
    <p:sldId id="434" r:id="rId119"/>
    <p:sldId id="435" r:id="rId120"/>
    <p:sldId id="436" r:id="rId121"/>
    <p:sldId id="437" r:id="rId122"/>
    <p:sldId id="438" r:id="rId123"/>
    <p:sldId id="410" r:id="rId124"/>
    <p:sldId id="411" r:id="rId125"/>
    <p:sldId id="412" r:id="rId126"/>
    <p:sldId id="413" r:id="rId127"/>
    <p:sldId id="418" r:id="rId128"/>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827" autoAdjust="0"/>
  </p:normalViewPr>
  <p:slideViewPr>
    <p:cSldViewPr>
      <p:cViewPr varScale="1">
        <p:scale>
          <a:sx n="55" d="100"/>
          <a:sy n="55" d="100"/>
        </p:scale>
        <p:origin x="-10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36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13" Type="http://schemas.openxmlformats.org/officeDocument/2006/relationships/slide" Target="slides/slide92.xml"/><Relationship Id="rId118" Type="http://schemas.openxmlformats.org/officeDocument/2006/relationships/slide" Target="slides/slide97.xml"/><Relationship Id="rId126" Type="http://schemas.openxmlformats.org/officeDocument/2006/relationships/slide" Target="slides/slide105.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slide" Target="slides/slide82.xml"/><Relationship Id="rId108" Type="http://schemas.openxmlformats.org/officeDocument/2006/relationships/slide" Target="slides/slide87.xml"/><Relationship Id="rId116" Type="http://schemas.openxmlformats.org/officeDocument/2006/relationships/slide" Target="slides/slide95.xml"/><Relationship Id="rId124" Type="http://schemas.openxmlformats.org/officeDocument/2006/relationships/slide" Target="slides/slide103.xml"/><Relationship Id="rId129"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11" Type="http://schemas.openxmlformats.org/officeDocument/2006/relationships/slide" Target="slides/slide9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slide" Target="slides/slide93.xml"/><Relationship Id="rId119" Type="http://schemas.openxmlformats.org/officeDocument/2006/relationships/slide" Target="slides/slide98.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3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viewProps" Target="viewProps.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image" Target="../media/image8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10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image" Target="../media/image111.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image" Target="../media/image113.wmf"/><Relationship Id="rId4" Type="http://schemas.openxmlformats.org/officeDocument/2006/relationships/image" Target="../media/image11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A56819-53E0-4C65-9F98-56BF2D0F8E8C}" type="datetimeFigureOut">
              <a:rPr kumimoji="1" lang="ja-JP" altLang="en-US" smtClean="0"/>
              <a:pPr/>
              <a:t>2012/11/16</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C4EF86-19D8-4E59-A17C-3FF6F494A7D3}"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8" Type="http://schemas.openxmlformats.org/officeDocument/2006/relationships/hyperlink" Target="http://ja.wikipedia.org/wiki/%E9%8F%A1%E5%83%8F%E7%95%B0%E6%80%A7%E4%BD%93" TargetMode="External"/><Relationship Id="rId3" Type="http://schemas.openxmlformats.org/officeDocument/2006/relationships/hyperlink" Target="http://ja.wikipedia.org/wiki/%E7%9D%A1%E7%9C%A0%E8%96%AC" TargetMode="External"/><Relationship Id="rId7" Type="http://schemas.openxmlformats.org/officeDocument/2006/relationships/hyperlink" Target="http://ja.wikipedia.org/wiki/%E4%B8%8D%E6%96%89%E7%82%AD%E7%B4%A0" TargetMode="External"/><Relationship Id="rId12" Type="http://schemas.openxmlformats.org/officeDocument/2006/relationships/hyperlink" Target="http://ja.wikipedia.org/wiki/%E5%85%89%E5%AD%A6%E5%88%86%E5%89%B2" TargetMode="External"/><Relationship Id="rId2" Type="http://schemas.openxmlformats.org/officeDocument/2006/relationships/slide" Target="../slides/slide77.xml"/><Relationship Id="rId1" Type="http://schemas.openxmlformats.org/officeDocument/2006/relationships/notesMaster" Target="../notesMasters/notesMaster1.xml"/><Relationship Id="rId6" Type="http://schemas.openxmlformats.org/officeDocument/2006/relationships/hyperlink" Target="http://ja.wikipedia.org/w/index.php?title=%E6%8A%97%E7%97%99%E6%94%A3%E5%89%A4&amp;action=edit" TargetMode="External"/><Relationship Id="rId11" Type="http://schemas.openxmlformats.org/officeDocument/2006/relationships/hyperlink" Target="http://ja.wikipedia.org/w/index.php?title=%E7%99%BA%E8%82%B2%E4%B8%8D%E5%85%A8&amp;action=edit" TargetMode="External"/><Relationship Id="rId5" Type="http://schemas.openxmlformats.org/officeDocument/2006/relationships/hyperlink" Target="http://ja.wikipedia.org/wiki/%E3%81%A6%E3%82%93%E3%81%8B%E3%82%93" TargetMode="External"/><Relationship Id="rId10" Type="http://schemas.openxmlformats.org/officeDocument/2006/relationships/hyperlink" Target="http://ja.wikipedia.org/wiki/%E5%9B%9B%E8%82%A2" TargetMode="External"/><Relationship Id="rId4" Type="http://schemas.openxmlformats.org/officeDocument/2006/relationships/hyperlink" Target="http://ja.wikipedia.org/wiki/%E3%83%A9%E3%82%BB%E3%83%9F%E4%BD%93" TargetMode="External"/><Relationship Id="rId9" Type="http://schemas.openxmlformats.org/officeDocument/2006/relationships/hyperlink" Target="http://ja.wikipedia.org/wiki/%E5%82%AC%E5%A5%87%E6%80%A7"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8" Type="http://schemas.openxmlformats.org/officeDocument/2006/relationships/hyperlink" Target="http://ja.wikipedia.org/wiki/%E3%83%91%E3%82%A6%E3%83%AB%E3%83%BB%E3%83%98%E3%83%AB%E3%83%9E%E3%83%B3%E3%83%BB%E3%83%9F%E3%83%A5%E3%83%A9%E3%83%BC" TargetMode="External"/><Relationship Id="rId13" Type="http://schemas.openxmlformats.org/officeDocument/2006/relationships/hyperlink" Target="http://ja.wikipedia.org/wiki/%E3%82%A2%E3%83%A1%E3%83%AA%E3%82%AB%E5%90%88%E8%A1%86%E5%9B%BD" TargetMode="External"/><Relationship Id="rId3" Type="http://schemas.openxmlformats.org/officeDocument/2006/relationships/hyperlink" Target="http://ja.wikipedia.org/wiki/%E7%94%BB%E5%83%8F:DDT_WWII_soldier.jpg" TargetMode="External"/><Relationship Id="rId7" Type="http://schemas.openxmlformats.org/officeDocument/2006/relationships/hyperlink" Target="http://ja.wikipedia.org/wiki/%E3%82%B9%E3%82%A4%E3%82%B9" TargetMode="External"/><Relationship Id="rId12" Type="http://schemas.openxmlformats.org/officeDocument/2006/relationships/hyperlink" Target="http://ja.wikipedia.org/wiki/%E3%82%B7%E3%83%AD%E3%83%90%E3%83%8A%E3%83%A0%E3%82%B7%E3%83%A8%E3%82%B1%E3%82%AE%E3%82%AF" TargetMode="External"/><Relationship Id="rId2" Type="http://schemas.openxmlformats.org/officeDocument/2006/relationships/slide" Target="../slides/slide80.xml"/><Relationship Id="rId1" Type="http://schemas.openxmlformats.org/officeDocument/2006/relationships/notesMaster" Target="../notesMasters/notesMaster1.xml"/><Relationship Id="rId6" Type="http://schemas.openxmlformats.org/officeDocument/2006/relationships/hyperlink" Target="http://ja.wikipedia.org/wiki/1939%E5%B9%B4" TargetMode="External"/><Relationship Id="rId11" Type="http://schemas.openxmlformats.org/officeDocument/2006/relationships/hyperlink" Target="http://ja.wikipedia.org/wiki/%E6%97%A5%E6%9C%AC" TargetMode="External"/><Relationship Id="rId5" Type="http://schemas.openxmlformats.org/officeDocument/2006/relationships/hyperlink" Target="http://ja.wikipedia.org/wiki/1873%E5%B9%B4" TargetMode="External"/><Relationship Id="rId10" Type="http://schemas.openxmlformats.org/officeDocument/2006/relationships/hyperlink" Target="http://ja.wikipedia.org/wiki/%E3%83%8E%E3%83%BC%E3%83%99%E3%83%AB%E7%94%9F%E7%90%86%E5%AD%A6%E3%83%BB%E5%8C%BB%E5%AD%A6%E8%B3%9E" TargetMode="External"/><Relationship Id="rId4" Type="http://schemas.openxmlformats.org/officeDocument/2006/relationships/hyperlink" Target="http://ja.wikipedia.org/wiki/%E7%AC%AC%E4%BA%8C%E6%AC%A1%E4%B8%96%E7%95%8C%E5%A4%A7%E6%88%A6" TargetMode="External"/><Relationship Id="rId9" Type="http://schemas.openxmlformats.org/officeDocument/2006/relationships/hyperlink" Target="http://ja.wikipedia.org/wiki/1948%E5%B9%B4" TargetMode="External"/><Relationship Id="rId14" Type="http://schemas.openxmlformats.org/officeDocument/2006/relationships/hyperlink" Target="http://ja.wikipedia.org/wiki/%E3%82%B7%E3%83%A9%E3%83%9F" TargetMode="External"/></Relationships>
</file>

<file path=ppt/notesSlides/_rels/notesSlide81.xml.rels><?xml version="1.0" encoding="UTF-8" standalone="yes"?>
<Relationships xmlns="http://schemas.openxmlformats.org/package/2006/relationships"><Relationship Id="rId8" Type="http://schemas.openxmlformats.org/officeDocument/2006/relationships/hyperlink" Target="http://ja.wikipedia.org/wiki/%E3%83%91%E3%82%A6%E3%83%AB%E3%83%BB%E3%83%98%E3%83%AB%E3%83%9E%E3%83%B3%E3%83%BB%E3%83%9F%E3%83%A5%E3%83%A9%E3%83%BC" TargetMode="External"/><Relationship Id="rId13" Type="http://schemas.openxmlformats.org/officeDocument/2006/relationships/hyperlink" Target="http://ja.wikipedia.org/wiki/%E3%82%A2%E3%83%A1%E3%83%AA%E3%82%AB%E5%90%88%E8%A1%86%E5%9B%BD" TargetMode="External"/><Relationship Id="rId3" Type="http://schemas.openxmlformats.org/officeDocument/2006/relationships/hyperlink" Target="http://ja.wikipedia.org/wiki/%E7%94%BB%E5%83%8F:DDT_WWII_soldier.jpg" TargetMode="External"/><Relationship Id="rId7" Type="http://schemas.openxmlformats.org/officeDocument/2006/relationships/hyperlink" Target="http://ja.wikipedia.org/wiki/%E3%82%B9%E3%82%A4%E3%82%B9" TargetMode="External"/><Relationship Id="rId12" Type="http://schemas.openxmlformats.org/officeDocument/2006/relationships/hyperlink" Target="http://ja.wikipedia.org/wiki/%E3%82%B7%E3%83%AD%E3%83%90%E3%83%8A%E3%83%A0%E3%82%B7%E3%83%A8%E3%82%B1%E3%82%AE%E3%82%AF" TargetMode="External"/><Relationship Id="rId2" Type="http://schemas.openxmlformats.org/officeDocument/2006/relationships/slide" Target="../slides/slide81.xml"/><Relationship Id="rId1" Type="http://schemas.openxmlformats.org/officeDocument/2006/relationships/notesMaster" Target="../notesMasters/notesMaster1.xml"/><Relationship Id="rId6" Type="http://schemas.openxmlformats.org/officeDocument/2006/relationships/hyperlink" Target="http://ja.wikipedia.org/wiki/1939%E5%B9%B4" TargetMode="External"/><Relationship Id="rId11" Type="http://schemas.openxmlformats.org/officeDocument/2006/relationships/hyperlink" Target="http://ja.wikipedia.org/wiki/%E6%97%A5%E6%9C%AC" TargetMode="External"/><Relationship Id="rId5" Type="http://schemas.openxmlformats.org/officeDocument/2006/relationships/hyperlink" Target="http://ja.wikipedia.org/wiki/1873%E5%B9%B4" TargetMode="External"/><Relationship Id="rId10" Type="http://schemas.openxmlformats.org/officeDocument/2006/relationships/hyperlink" Target="http://ja.wikipedia.org/wiki/%E3%83%8E%E3%83%BC%E3%83%99%E3%83%AB%E7%94%9F%E7%90%86%E5%AD%A6%E3%83%BB%E5%8C%BB%E5%AD%A6%E8%B3%9E" TargetMode="External"/><Relationship Id="rId4" Type="http://schemas.openxmlformats.org/officeDocument/2006/relationships/hyperlink" Target="http://ja.wikipedia.org/wiki/%E7%AC%AC%E4%BA%8C%E6%AC%A1%E4%B8%96%E7%95%8C%E5%A4%A7%E6%88%A6" TargetMode="External"/><Relationship Id="rId9" Type="http://schemas.openxmlformats.org/officeDocument/2006/relationships/hyperlink" Target="http://ja.wikipedia.org/wiki/1948%E5%B9%B4" TargetMode="External"/><Relationship Id="rId14" Type="http://schemas.openxmlformats.org/officeDocument/2006/relationships/hyperlink" Target="http://ja.wikipedia.org/wiki/%E3%82%B7%E3%83%A9%E3%83%9F" TargetMode="External"/></Relationships>
</file>

<file path=ppt/notesSlides/_rels/notesSlide82.xml.rels><?xml version="1.0" encoding="UTF-8" standalone="yes"?>
<Relationships xmlns="http://schemas.openxmlformats.org/package/2006/relationships"><Relationship Id="rId8" Type="http://schemas.openxmlformats.org/officeDocument/2006/relationships/hyperlink" Target="http://ja.wikipedia.org/wiki/%E3%83%93%E3%82%A6%E3%83%AC%E3%83%83%E3%83%88" TargetMode="External"/><Relationship Id="rId13" Type="http://schemas.openxmlformats.org/officeDocument/2006/relationships/hyperlink" Target="http://ja.wikipedia.org/wiki/%E3%82%B7%E3%82%A2%E3%83%8C%E3%83%AB%E9%85%B8" TargetMode="External"/><Relationship Id="rId18" Type="http://schemas.openxmlformats.org/officeDocument/2006/relationships/hyperlink" Target="http://ja.wikipedia.org/wiki/%E5%9B%BD%E9%9A%9B%E9%80%A3%E5%90%88" TargetMode="External"/><Relationship Id="rId3" Type="http://schemas.openxmlformats.org/officeDocument/2006/relationships/hyperlink" Target="http://ja.wikipedia.org/w/index.php?title=%E4%B8%AD%E5%9B%BD%E3%81%AE%E6%B1%9A%E6%9F%93%E3%82%BF%E3%83%B3%E3%83%91%E3%82%AF%E8%B3%AA%E8%BC%B8%E5%87%BA%E5%95%8F%E9%A1%8C&amp;action=edit&amp;section=6" TargetMode="External"/><Relationship Id="rId21" Type="http://schemas.openxmlformats.org/officeDocument/2006/relationships/hyperlink" Target="http://ja.wikipedia.org/wiki/%E7%AD%89%E9%9B%BB%E7%82%B9" TargetMode="External"/><Relationship Id="rId7" Type="http://schemas.openxmlformats.org/officeDocument/2006/relationships/hyperlink" Target="http://ja.wikipedia.org/wiki/%E4%B8%AD%E5%9B%BD%E3%81%AE%E6%B1%9A%E6%9F%93%E3%82%BF%E3%83%B3%E3%83%91%E3%82%AF%E8%B3%AA%E8%BC%B8%E5%87%BA%E5%95%8F%E9%A1%8C" TargetMode="External"/><Relationship Id="rId12" Type="http://schemas.openxmlformats.org/officeDocument/2006/relationships/hyperlink" Target="http://ja.wikipedia.org/wiki/%E3%83%95%E3%83%A9%E3%83%B3%E3%82%B9" TargetMode="External"/><Relationship Id="rId17" Type="http://schemas.openxmlformats.org/officeDocument/2006/relationships/hyperlink" Target="http://ja.wikipedia.org/wiki/%E5%8A%A0%E6%B0%B4%E5%88%86%E8%A7%A3" TargetMode="External"/><Relationship Id="rId2" Type="http://schemas.openxmlformats.org/officeDocument/2006/relationships/slide" Target="../slides/slide82.xml"/><Relationship Id="rId16" Type="http://schemas.openxmlformats.org/officeDocument/2006/relationships/hyperlink" Target="http://ja.wikipedia.org/wiki/1978%E5%B9%B4" TargetMode="External"/><Relationship Id="rId20" Type="http://schemas.openxmlformats.org/officeDocument/2006/relationships/hyperlink" Target="http://ja.wikipedia.org/wiki/2005%E5%B9%B4" TargetMode="External"/><Relationship Id="rId1" Type="http://schemas.openxmlformats.org/officeDocument/2006/relationships/notesMaster" Target="../notesMasters/notesMaster1.xml"/><Relationship Id="rId6" Type="http://schemas.openxmlformats.org/officeDocument/2006/relationships/hyperlink" Target="http://ja.wikipedia.org/wiki/%E7%99%BA%E9%85%B5" TargetMode="External"/><Relationship Id="rId11" Type="http://schemas.openxmlformats.org/officeDocument/2006/relationships/hyperlink" Target="http://ja.wikipedia.org/wiki/%E3%82%A4%E3%83%B3%E3%83%89" TargetMode="External"/><Relationship Id="rId5" Type="http://schemas.openxmlformats.org/officeDocument/2006/relationships/hyperlink" Target="http://ja.wikipedia.org/wiki/%E3%83%90%E3%82%AF%E3%83%86%E3%83%AA%E3%82%A2" TargetMode="External"/><Relationship Id="rId15" Type="http://schemas.openxmlformats.org/officeDocument/2006/relationships/hyperlink" Target="http://ja.wikipedia.org/wiki/1958%E5%B9%B4" TargetMode="External"/><Relationship Id="rId23" Type="http://schemas.openxmlformats.org/officeDocument/2006/relationships/hyperlink" Target="http://ja.wikipedia.org/wiki/10%E6%9C%8831%E6%97%A5" TargetMode="External"/><Relationship Id="rId10" Type="http://schemas.openxmlformats.org/officeDocument/2006/relationships/hyperlink" Target="http://ja.wikipedia.org/wiki/%E3%83%95%E3%82%A3%E3%83%B3%E3%83%A9%E3%83%B3%E3%83%89" TargetMode="External"/><Relationship Id="rId19" Type="http://schemas.openxmlformats.org/officeDocument/2006/relationships/hyperlink" Target="http://ja.wikipedia.org/wiki/%E5%9B%BD%E9%9A%9B%E9%80%A3%E5%90%88%E9%A3%9F%E7%B3%A7%E8%BE%B2%E6%A5%AD%E6%A9%9F%E9%96%A2" TargetMode="External"/><Relationship Id="rId4" Type="http://schemas.openxmlformats.org/officeDocument/2006/relationships/hyperlink" Target="http://ja.wikipedia.org/wiki/%E5%8F%8D%E8%8A%BB%E5%8B%95%E7%89%A9" TargetMode="External"/><Relationship Id="rId9" Type="http://schemas.openxmlformats.org/officeDocument/2006/relationships/hyperlink" Target="http://ja.wikipedia.org/wiki/%E5%B0%BF%E7%B4%A0%E6%A8%B9%E8%84%82" TargetMode="External"/><Relationship Id="rId14" Type="http://schemas.openxmlformats.org/officeDocument/2006/relationships/hyperlink" Target="http://ja.wikipedia.org/wiki/%E3%82%A2%E3%83%BC%E3%83%81%E3%83%A3%E3%83%BC%E3%83%BB%E3%83%80%E3%83%8B%E3%82%A8%E3%83%AB%E3%82%BA%E3%83%BB%E3%83%9F%E3%83%83%E3%83%89%E3%83%A9%E3%83%B3%E3%83%89" TargetMode="External"/><Relationship Id="rId22" Type="http://schemas.openxmlformats.org/officeDocument/2006/relationships/hyperlink" Target="http://ja.wikipedia.org/wiki/4%E6%9C%8818%E6%97%A5"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Clr>
                <a:srgbClr val="0000FF"/>
              </a:buClr>
            </a:pPr>
            <a:fld id="{4B76E3C8-02BC-4304-8E68-C8D7750788CC}" type="slidenum">
              <a:rPr lang="en-US" altLang="ja-JP">
                <a:solidFill>
                  <a:prstClr val="black"/>
                </a:solidFill>
              </a:rPr>
              <a:pPr>
                <a:buClr>
                  <a:srgbClr val="0000FF"/>
                </a:buClr>
              </a:pPr>
              <a:t>1</a:t>
            </a:fld>
            <a:endParaRPr lang="en-US" altLang="ja-JP">
              <a:solidFill>
                <a:prstClr val="black"/>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r>
              <a:rPr lang="en-US" altLang="ja-JP" dirty="0" smtClean="0">
                <a:ea typeface="ＭＳ Ｐ明朝" charset="-128"/>
              </a:rPr>
              <a:t>PCB</a:t>
            </a:r>
            <a:r>
              <a:rPr lang="ja-JP" altLang="en-US" dirty="0" smtClean="0">
                <a:ea typeface="ＭＳ Ｐ明朝" charset="-128"/>
              </a:rPr>
              <a:t>　カネミ油症</a:t>
            </a:r>
            <a:endParaRPr lang="en-US" altLang="ja-JP" dirty="0" smtClean="0">
              <a:ea typeface="ＭＳ Ｐ明朝" charset="-128"/>
            </a:endParaRPr>
          </a:p>
          <a:p>
            <a:pPr eaLnBrk="1" hangingPunct="1"/>
            <a:endParaRPr lang="en-US" altLang="ja-JP" dirty="0" smtClean="0">
              <a:ea typeface="ＭＳ Ｐ明朝" charset="-128"/>
            </a:endParaRPr>
          </a:p>
          <a:p>
            <a:pPr eaLnBrk="1" hangingPunct="1"/>
            <a:r>
              <a:rPr lang="en-US" altLang="ja-JP" dirty="0" smtClean="0">
                <a:ea typeface="ＭＳ Ｐ明朝" charset="-128"/>
              </a:rPr>
              <a:t>OH-PCB</a:t>
            </a:r>
          </a:p>
          <a:p>
            <a:pPr eaLnBrk="1" hangingPunct="1"/>
            <a:endParaRPr lang="en-US" altLang="ja-JP" dirty="0" smtClean="0">
              <a:ea typeface="ＭＳ Ｐ明朝" charset="-128"/>
            </a:endParaRPr>
          </a:p>
          <a:p>
            <a:pPr eaLnBrk="1" hangingPunct="1"/>
            <a:endParaRPr lang="ja-JP" altLang="ja-JP" dirty="0" smtClean="0">
              <a:ea typeface="ＭＳ Ｐ明朝"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EAB8AAA-21BB-46D2-B1C0-F27FC3B79A4B}" type="slidenum">
              <a:rPr lang="en-US" altLang="ja-JP">
                <a:solidFill>
                  <a:prstClr val="black"/>
                </a:solidFill>
              </a:rPr>
              <a:pPr/>
              <a:t>10</a:t>
            </a:fld>
            <a:endParaRPr lang="en-US" altLang="ja-JP">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 1"/>
          <p:cNvSpPr>
            <a:spLocks noGrp="1" noRot="1" noChangeAspect="1" noTextEdit="1"/>
          </p:cNvSpPr>
          <p:nvPr>
            <p:ph type="sldImg"/>
          </p:nvPr>
        </p:nvSpPr>
        <p:spPr>
          <a:ln/>
        </p:spPr>
      </p:sp>
      <p:sp>
        <p:nvSpPr>
          <p:cNvPr id="62467" name="ノート プレースホルダ 2"/>
          <p:cNvSpPr>
            <a:spLocks noGrp="1"/>
          </p:cNvSpPr>
          <p:nvPr>
            <p:ph type="body" idx="1"/>
          </p:nvPr>
        </p:nvSpPr>
        <p:spPr>
          <a:noFill/>
          <a:ln/>
        </p:spPr>
        <p:txBody>
          <a:bodyPr/>
          <a:lstStyle/>
          <a:p>
            <a:pPr eaLnBrk="1" hangingPunct="1"/>
            <a:endParaRPr lang="ja-JP" altLang="en-US" smtClean="0"/>
          </a:p>
        </p:txBody>
      </p:sp>
      <p:sp>
        <p:nvSpPr>
          <p:cNvPr id="62468" name="スライド番号プレースホルダ 3"/>
          <p:cNvSpPr>
            <a:spLocks noGrp="1"/>
          </p:cNvSpPr>
          <p:nvPr>
            <p:ph type="sldNum" sz="quarter" idx="5"/>
          </p:nvPr>
        </p:nvSpPr>
        <p:spPr>
          <a:noFill/>
        </p:spPr>
        <p:txBody>
          <a:bodyPr/>
          <a:lstStyle/>
          <a:p>
            <a:fld id="{BEF54948-6133-4485-A21A-BE0A81CCF1F2}" type="slidenum">
              <a:rPr lang="ja-JP" altLang="en-US">
                <a:solidFill>
                  <a:prstClr val="black"/>
                </a:solidFill>
              </a:rPr>
              <a:pPr/>
              <a:t>100</a:t>
            </a:fld>
            <a:endParaRPr lang="en-US" altLang="ja-JP">
              <a:solidFill>
                <a:prstClr val="black"/>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 1"/>
          <p:cNvSpPr>
            <a:spLocks noGrp="1" noRot="1" noChangeAspect="1" noTextEdit="1"/>
          </p:cNvSpPr>
          <p:nvPr>
            <p:ph type="sldImg"/>
          </p:nvPr>
        </p:nvSpPr>
        <p:spPr>
          <a:ln/>
        </p:spPr>
      </p:sp>
      <p:sp>
        <p:nvSpPr>
          <p:cNvPr id="63491" name="ノート プレースホルダ 2"/>
          <p:cNvSpPr>
            <a:spLocks noGrp="1"/>
          </p:cNvSpPr>
          <p:nvPr>
            <p:ph type="body" idx="1"/>
          </p:nvPr>
        </p:nvSpPr>
        <p:spPr>
          <a:noFill/>
          <a:ln/>
        </p:spPr>
        <p:txBody>
          <a:bodyPr/>
          <a:lstStyle/>
          <a:p>
            <a:pPr eaLnBrk="1" hangingPunct="1"/>
            <a:endParaRPr lang="ja-JP" altLang="en-US" smtClean="0"/>
          </a:p>
        </p:txBody>
      </p:sp>
      <p:sp>
        <p:nvSpPr>
          <p:cNvPr id="63492" name="スライド番号プレースホルダ 3"/>
          <p:cNvSpPr>
            <a:spLocks noGrp="1"/>
          </p:cNvSpPr>
          <p:nvPr>
            <p:ph type="sldNum" sz="quarter" idx="5"/>
          </p:nvPr>
        </p:nvSpPr>
        <p:spPr>
          <a:noFill/>
        </p:spPr>
        <p:txBody>
          <a:bodyPr/>
          <a:lstStyle/>
          <a:p>
            <a:fld id="{74FD1283-BA30-487B-8C65-522701A702E2}" type="slidenum">
              <a:rPr lang="ja-JP" altLang="en-US">
                <a:solidFill>
                  <a:prstClr val="black"/>
                </a:solidFill>
              </a:rPr>
              <a:pPr/>
              <a:t>101</a:t>
            </a:fld>
            <a:endParaRPr lang="en-US" altLang="ja-JP">
              <a:solidFill>
                <a:prstClr val="black"/>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p:cNvSpPr>
            <a:spLocks noGrp="1" noRot="1" noChangeAspect="1" noTextEdit="1"/>
          </p:cNvSpPr>
          <p:nvPr>
            <p:ph type="sldImg"/>
          </p:nvPr>
        </p:nvSpPr>
        <p:spPr>
          <a:ln/>
        </p:spPr>
      </p:sp>
      <p:sp>
        <p:nvSpPr>
          <p:cNvPr id="64515" name="ノート プレースホルダ 2"/>
          <p:cNvSpPr>
            <a:spLocks noGrp="1"/>
          </p:cNvSpPr>
          <p:nvPr>
            <p:ph type="body" idx="1"/>
          </p:nvPr>
        </p:nvSpPr>
        <p:spPr>
          <a:noFill/>
          <a:ln/>
        </p:spPr>
        <p:txBody>
          <a:bodyPr/>
          <a:lstStyle/>
          <a:p>
            <a:pPr eaLnBrk="1" hangingPunct="1"/>
            <a:endParaRPr lang="ja-JP" altLang="en-US" smtClean="0"/>
          </a:p>
        </p:txBody>
      </p:sp>
      <p:sp>
        <p:nvSpPr>
          <p:cNvPr id="64516" name="スライド番号プレースホルダ 3"/>
          <p:cNvSpPr>
            <a:spLocks noGrp="1"/>
          </p:cNvSpPr>
          <p:nvPr>
            <p:ph type="sldNum" sz="quarter" idx="5"/>
          </p:nvPr>
        </p:nvSpPr>
        <p:spPr>
          <a:noFill/>
        </p:spPr>
        <p:txBody>
          <a:bodyPr/>
          <a:lstStyle/>
          <a:p>
            <a:fld id="{0C7C5CFB-DA5D-4178-AA55-2168C791B12C}" type="slidenum">
              <a:rPr lang="ja-JP" altLang="en-US">
                <a:solidFill>
                  <a:prstClr val="black"/>
                </a:solidFill>
              </a:rPr>
              <a:pPr/>
              <a:t>102</a:t>
            </a:fld>
            <a:endParaRPr lang="en-US" altLang="ja-JP">
              <a:solidFill>
                <a:prstClr val="black"/>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BC378866-E9EC-4DCE-9822-8E15F01D856F}" type="slidenum">
              <a:rPr lang="ja-JP" altLang="en-US" smtClean="0">
                <a:solidFill>
                  <a:prstClr val="black"/>
                </a:solidFill>
              </a:rPr>
              <a:pPr/>
              <a:t>103</a:t>
            </a:fld>
            <a:endParaRPr lang="ja-JP" altLang="en-US">
              <a:solidFill>
                <a:prstClr val="black"/>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BC378866-E9EC-4DCE-9822-8E15F01D856F}" type="slidenum">
              <a:rPr lang="ja-JP" altLang="en-US" smtClean="0">
                <a:solidFill>
                  <a:prstClr val="black"/>
                </a:solidFill>
              </a:rPr>
              <a:pPr/>
              <a:t>104</a:t>
            </a:fld>
            <a:endParaRPr lang="ja-JP" altLang="en-US">
              <a:solidFill>
                <a:prstClr val="black"/>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BC378866-E9EC-4DCE-9822-8E15F01D856F}" type="slidenum">
              <a:rPr lang="ja-JP" altLang="en-US" smtClean="0">
                <a:solidFill>
                  <a:prstClr val="black"/>
                </a:solidFill>
              </a:rPr>
              <a:pPr/>
              <a:t>105</a:t>
            </a:fld>
            <a:endParaRPr lang="ja-JP" altLang="en-US">
              <a:solidFill>
                <a:prstClr val="black"/>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785DF85D-2A19-4D1D-9AF6-5CEA75D87202}" type="slidenum">
              <a:rPr lang="ja-JP" altLang="en-US">
                <a:solidFill>
                  <a:prstClr val="black"/>
                </a:solidFill>
              </a:rPr>
              <a:pPr/>
              <a:t>106</a:t>
            </a:fld>
            <a:endParaRPr lang="ja-JP" altLang="en-US">
              <a:solidFill>
                <a:prstClr val="black"/>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pPr>
              <a:buClr>
                <a:srgbClr val="0000FF"/>
              </a:buClr>
            </a:pPr>
            <a:fld id="{3B3A1977-2819-4D03-A93C-3FBBC83B3DA0}" type="slidenum">
              <a:rPr lang="en-US" altLang="ja-JP">
                <a:solidFill>
                  <a:prstClr val="black"/>
                </a:solidFill>
              </a:rPr>
              <a:pPr>
                <a:buClr>
                  <a:srgbClr val="0000FF"/>
                </a:buClr>
              </a:pPr>
              <a:t>107</a:t>
            </a:fld>
            <a:endParaRPr lang="en-US" altLang="ja-JP">
              <a:solidFill>
                <a:prstClr val="black"/>
              </a:solidFill>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Clr>
                <a:srgbClr val="0000FF"/>
              </a:buClr>
            </a:pPr>
            <a:fld id="{4B76E3C8-02BC-4304-8E68-C8D7750788CC}" type="slidenum">
              <a:rPr lang="en-US" altLang="ja-JP">
                <a:solidFill>
                  <a:prstClr val="black"/>
                </a:solidFill>
              </a:rPr>
              <a:pPr>
                <a:buClr>
                  <a:srgbClr val="0000FF"/>
                </a:buClr>
              </a:pPr>
              <a:t>11</a:t>
            </a:fld>
            <a:endParaRPr lang="en-US" altLang="ja-JP">
              <a:solidFill>
                <a:prstClr val="black"/>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EAB8AAA-21BB-46D2-B1C0-F27FC3B79A4B}" type="slidenum">
              <a:rPr lang="en-US" altLang="ja-JP" smtClean="0"/>
              <a:pPr/>
              <a:t>12</a:t>
            </a:fld>
            <a:endParaRPr lang="en-US"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EAB8AAA-21BB-46D2-B1C0-F27FC3B79A4B}" type="slidenum">
              <a:rPr lang="en-US" altLang="ja-JP" smtClean="0"/>
              <a:pPr/>
              <a:t>13</a:t>
            </a:fld>
            <a:endParaRPr lang="en-US"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97BE187-B999-44B6-89F5-163C3F5C8AE2}" type="slidenum">
              <a:rPr lang="en-US" altLang="ja-JP">
                <a:solidFill>
                  <a:prstClr val="black"/>
                </a:solidFill>
              </a:rPr>
              <a:pPr/>
              <a:t>14</a:t>
            </a:fld>
            <a:endParaRPr lang="en-US" altLang="ja-JP">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EAB8AAA-21BB-46D2-B1C0-F27FC3B79A4B}" type="slidenum">
              <a:rPr lang="en-US" altLang="ja-JP">
                <a:solidFill>
                  <a:prstClr val="black"/>
                </a:solidFill>
              </a:rPr>
              <a:pPr/>
              <a:t>15</a:t>
            </a:fld>
            <a:endParaRPr lang="en-US" altLang="ja-JP">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EAB8AAA-21BB-46D2-B1C0-F27FC3B79A4B}" type="slidenum">
              <a:rPr lang="en-US" altLang="ja-JP" smtClean="0"/>
              <a:pPr/>
              <a:t>16</a:t>
            </a:fld>
            <a:endParaRPr lang="en-US"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EAB8AAA-21BB-46D2-B1C0-F27FC3B79A4B}" type="slidenum">
              <a:rPr lang="en-US" altLang="ja-JP" smtClean="0"/>
              <a:pPr/>
              <a:t>17</a:t>
            </a:fld>
            <a:endParaRPr lang="en-US"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EAB8AAA-21BB-46D2-B1C0-F27FC3B79A4B}" type="slidenum">
              <a:rPr lang="en-US" altLang="ja-JP" smtClean="0"/>
              <a:pPr/>
              <a:t>18</a:t>
            </a:fld>
            <a:endParaRPr lang="en-US"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7955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82B18E0B-480F-48DC-A583-44154F157F00}" type="slidenum">
              <a:rPr lang="en-US">
                <a:solidFill>
                  <a:prstClr val="black"/>
                </a:solidFill>
              </a:rPr>
              <a:pPr>
                <a:defRPr/>
              </a:pPr>
              <a:t>19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 1"/>
          <p:cNvSpPr>
            <a:spLocks noGrp="1" noRot="1" noChangeAspect="1" noTextEdit="1"/>
          </p:cNvSpPr>
          <p:nvPr>
            <p:ph type="sldImg"/>
          </p:nvPr>
        </p:nvSpPr>
        <p:spPr>
          <a:ln/>
        </p:spPr>
      </p:sp>
      <p:sp>
        <p:nvSpPr>
          <p:cNvPr id="8195" name="ノート プレースホルダ 2"/>
          <p:cNvSpPr>
            <a:spLocks noGrp="1"/>
          </p:cNvSpPr>
          <p:nvPr>
            <p:ph type="body" idx="1"/>
          </p:nvPr>
        </p:nvSpPr>
        <p:spPr>
          <a:noFill/>
          <a:ln/>
        </p:spPr>
        <p:txBody>
          <a:bodyPr/>
          <a:lstStyle/>
          <a:p>
            <a:pPr eaLnBrk="1" hangingPunct="1"/>
            <a:endParaRPr lang="ja-JP" altLang="en-US" smtClean="0"/>
          </a:p>
        </p:txBody>
      </p:sp>
      <p:sp>
        <p:nvSpPr>
          <p:cNvPr id="8196" name="スライド番号プレースホルダ 3"/>
          <p:cNvSpPr>
            <a:spLocks noGrp="1"/>
          </p:cNvSpPr>
          <p:nvPr>
            <p:ph type="sldNum" sz="quarter" idx="5"/>
          </p:nvPr>
        </p:nvSpPr>
        <p:spPr>
          <a:noFill/>
        </p:spPr>
        <p:txBody>
          <a:bodyPr/>
          <a:lstStyle/>
          <a:p>
            <a:fld id="{B06CF333-4E71-4A52-8F25-C722123F154B}" type="slidenum">
              <a:rPr lang="en-US" altLang="ja-JP">
                <a:solidFill>
                  <a:prstClr val="black"/>
                </a:solidFill>
              </a:rPr>
              <a:pPr/>
              <a:t>2</a:t>
            </a:fld>
            <a:endParaRPr lang="en-US" altLang="ja-JP">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80579"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ea typeface="ＭＳ Ｐ明朝" pitchFamily="18" charset="-128"/>
            </a:endParaRPr>
          </a:p>
        </p:txBody>
      </p:sp>
      <p:sp>
        <p:nvSpPr>
          <p:cNvPr id="112644" name="スライド番号プレースホルダ 3"/>
          <p:cNvSpPr>
            <a:spLocks noGrp="1"/>
          </p:cNvSpPr>
          <p:nvPr>
            <p:ph type="sldNum" sz="quarter" idx="5"/>
          </p:nvPr>
        </p:nvSpPr>
        <p:spPr/>
        <p:txBody>
          <a:bodyPr/>
          <a:lstStyle/>
          <a:p>
            <a:pPr>
              <a:defRPr/>
            </a:pPr>
            <a:fld id="{A49F13D2-5315-4962-BF90-7DD078C70E1B}" type="slidenum">
              <a:rPr lang="en-US" altLang="ja-JP">
                <a:solidFill>
                  <a:srgbClr val="000000"/>
                </a:solidFill>
              </a:rPr>
              <a:pPr>
                <a:defRPr/>
              </a:pPr>
              <a:t>20</a:t>
            </a:fld>
            <a:endParaRPr lang="en-US" altLang="ja-JP">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8160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ea typeface="ＭＳ Ｐ明朝" pitchFamily="18" charset="-128"/>
            </a:endParaRPr>
          </a:p>
        </p:txBody>
      </p:sp>
      <p:sp>
        <p:nvSpPr>
          <p:cNvPr id="113668" name="スライド番号プレースホルダ 3"/>
          <p:cNvSpPr>
            <a:spLocks noGrp="1"/>
          </p:cNvSpPr>
          <p:nvPr>
            <p:ph type="sldNum" sz="quarter" idx="5"/>
          </p:nvPr>
        </p:nvSpPr>
        <p:spPr/>
        <p:txBody>
          <a:bodyPr/>
          <a:lstStyle/>
          <a:p>
            <a:pPr>
              <a:defRPr/>
            </a:pPr>
            <a:fld id="{AE878B1E-C927-4C98-B5C9-C0FC967F08D3}" type="slidenum">
              <a:rPr lang="en-US" altLang="ja-JP">
                <a:solidFill>
                  <a:srgbClr val="000000"/>
                </a:solidFill>
              </a:rPr>
              <a:pPr>
                <a:defRPr/>
              </a:pPr>
              <a:t>21</a:t>
            </a:fld>
            <a:endParaRPr lang="en-US" altLang="ja-JP">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82627"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ea typeface="ＭＳ Ｐ明朝" pitchFamily="18" charset="-128"/>
            </a:endParaRPr>
          </a:p>
        </p:txBody>
      </p:sp>
      <p:sp>
        <p:nvSpPr>
          <p:cNvPr id="114692" name="スライド番号プレースホルダ 3"/>
          <p:cNvSpPr>
            <a:spLocks noGrp="1"/>
          </p:cNvSpPr>
          <p:nvPr>
            <p:ph type="sldNum" sz="quarter" idx="5"/>
          </p:nvPr>
        </p:nvSpPr>
        <p:spPr/>
        <p:txBody>
          <a:bodyPr/>
          <a:lstStyle/>
          <a:p>
            <a:pPr>
              <a:defRPr/>
            </a:pPr>
            <a:fld id="{4277CD74-16F7-436B-B58B-AF5CEFAD510A}" type="slidenum">
              <a:rPr lang="en-US" altLang="ja-JP">
                <a:solidFill>
                  <a:srgbClr val="000000"/>
                </a:solidFill>
              </a:rPr>
              <a:pPr>
                <a:defRPr/>
              </a:pPr>
              <a:t>22</a:t>
            </a:fld>
            <a:endParaRPr lang="en-US" altLang="ja-JP">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a:defRPr/>
            </a:pPr>
            <a:fld id="{2C8A0AE6-E5C8-418A-BFB7-B76155F71149}" type="slidenum">
              <a:rPr lang="en-US" altLang="ja-JP">
                <a:solidFill>
                  <a:srgbClr val="000000"/>
                </a:solidFill>
              </a:rPr>
              <a:pPr>
                <a:defRPr/>
              </a:pPr>
              <a:t>23</a:t>
            </a:fld>
            <a:endParaRPr lang="en-US" altLang="ja-JP">
              <a:solidFill>
                <a:srgbClr val="000000"/>
              </a:solidFill>
            </a:endParaRPr>
          </a:p>
        </p:txBody>
      </p:sp>
      <p:sp>
        <p:nvSpPr>
          <p:cNvPr id="28365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8365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ja-JP" altLang="ja-JP" smtClean="0">
              <a:ea typeface="ＭＳ Ｐ明朝" pitchFamily="18"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8467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ea typeface="ＭＳ Ｐ明朝" pitchFamily="18" charset="-128"/>
            </a:endParaRPr>
          </a:p>
        </p:txBody>
      </p:sp>
      <p:sp>
        <p:nvSpPr>
          <p:cNvPr id="116740" name="スライド番号プレースホルダ 3"/>
          <p:cNvSpPr>
            <a:spLocks noGrp="1"/>
          </p:cNvSpPr>
          <p:nvPr>
            <p:ph type="sldNum" sz="quarter" idx="5"/>
          </p:nvPr>
        </p:nvSpPr>
        <p:spPr/>
        <p:txBody>
          <a:bodyPr/>
          <a:lstStyle/>
          <a:p>
            <a:pPr>
              <a:defRPr/>
            </a:pPr>
            <a:fld id="{BFC3F684-E945-4DDE-874C-296D837F0C60}" type="slidenum">
              <a:rPr lang="en-US" altLang="ja-JP">
                <a:solidFill>
                  <a:srgbClr val="000000"/>
                </a:solidFill>
              </a:rPr>
              <a:pPr>
                <a:defRPr/>
              </a:pPr>
              <a:t>24</a:t>
            </a:fld>
            <a:endParaRPr lang="en-US" altLang="ja-JP">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p:txBody>
          <a:bodyPr/>
          <a:lstStyle/>
          <a:p>
            <a:pPr>
              <a:defRPr/>
            </a:pPr>
            <a:fld id="{12D1E816-0996-44C3-87CC-FCD91102DEC8}" type="slidenum">
              <a:rPr lang="en-US" altLang="ja-JP">
                <a:solidFill>
                  <a:srgbClr val="000000"/>
                </a:solidFill>
              </a:rPr>
              <a:pPr>
                <a:defRPr/>
              </a:pPr>
              <a:t>25</a:t>
            </a:fld>
            <a:endParaRPr lang="en-US" altLang="ja-JP">
              <a:solidFill>
                <a:srgbClr val="000000"/>
              </a:solidFill>
            </a:endParaRPr>
          </a:p>
        </p:txBody>
      </p:sp>
      <p:sp>
        <p:nvSpPr>
          <p:cNvPr id="28569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8570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ja-JP" altLang="ja-JP" smtClean="0">
              <a:ea typeface="ＭＳ Ｐ明朝" pitchFamily="18"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8672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ea typeface="ＭＳ Ｐ明朝" pitchFamily="18" charset="-128"/>
            </a:endParaRPr>
          </a:p>
        </p:txBody>
      </p:sp>
      <p:sp>
        <p:nvSpPr>
          <p:cNvPr id="118788" name="スライド番号プレースホルダ 3"/>
          <p:cNvSpPr>
            <a:spLocks noGrp="1"/>
          </p:cNvSpPr>
          <p:nvPr>
            <p:ph type="sldNum" sz="quarter" idx="5"/>
          </p:nvPr>
        </p:nvSpPr>
        <p:spPr/>
        <p:txBody>
          <a:bodyPr/>
          <a:lstStyle/>
          <a:p>
            <a:pPr>
              <a:defRPr/>
            </a:pPr>
            <a:fld id="{C3809967-43A2-48E4-8C5F-919FB1856328}" type="slidenum">
              <a:rPr lang="en-US" altLang="ja-JP">
                <a:solidFill>
                  <a:srgbClr val="000000"/>
                </a:solidFill>
              </a:rPr>
              <a:pPr>
                <a:defRPr/>
              </a:pPr>
              <a:t>26</a:t>
            </a:fld>
            <a:endParaRPr lang="en-US" altLang="ja-JP">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8774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1D98DCDA-007E-4C5C-8786-4392C40827B4}" type="slidenum">
              <a:rPr lang="en-US">
                <a:solidFill>
                  <a:prstClr val="black"/>
                </a:solidFill>
              </a:rPr>
              <a:pPr>
                <a:defRPr/>
              </a:pPr>
              <a:t>27</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8877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805812A1-0CFC-4BD6-A2CE-EB767D0370ED}" type="slidenum">
              <a:rPr lang="en-US">
                <a:solidFill>
                  <a:prstClr val="black"/>
                </a:solidFill>
              </a:rPr>
              <a:pPr>
                <a:defRPr/>
              </a:pPr>
              <a:t>28</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8979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01C4203B-E514-4BDF-B14E-19FA512C2DDD}" type="slidenum">
              <a:rPr lang="en-US">
                <a:solidFill>
                  <a:prstClr val="black"/>
                </a:solidFill>
              </a:rPr>
              <a:pPr>
                <a:defRPr/>
              </a:pPr>
              <a:t>29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FBFE20-C79C-4E7F-8D3A-F335646B36FC}" type="slidenum">
              <a:rPr lang="en-US" altLang="ja-JP">
                <a:solidFill>
                  <a:prstClr val="black"/>
                </a:solidFill>
              </a:rPr>
              <a:pPr/>
              <a:t>3</a:t>
            </a:fld>
            <a:endParaRPr lang="en-US" altLang="ja-JP">
              <a:solidFill>
                <a:prstClr val="black"/>
              </a:solidFill>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xfrm>
            <a:off x="914832" y="4343290"/>
            <a:ext cx="5028338" cy="4115315"/>
          </a:xfrm>
        </p:spPr>
        <p:txBody>
          <a:bodyPr/>
          <a:lstStyle/>
          <a:p>
            <a:endParaRPr lang="ja-JP"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9081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CE67F649-E176-4520-9EC0-2C8BB0F98E31}" type="slidenum">
              <a:rPr lang="en-US">
                <a:solidFill>
                  <a:prstClr val="black"/>
                </a:solidFill>
              </a:rPr>
              <a:pPr>
                <a:defRPr/>
              </a:pPr>
              <a:t>30</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9184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C90307C9-AE06-4103-8973-EC29BD777991}" type="slidenum">
              <a:rPr lang="en-US">
                <a:solidFill>
                  <a:prstClr val="black"/>
                </a:solidFill>
              </a:rPr>
              <a:pPr>
                <a:defRPr/>
              </a:pPr>
              <a:t>31</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Clr>
                <a:srgbClr val="0000FF"/>
              </a:buClr>
            </a:pPr>
            <a:fld id="{4B76E3C8-02BC-4304-8E68-C8D7750788CC}" type="slidenum">
              <a:rPr lang="en-US" altLang="ja-JP">
                <a:solidFill>
                  <a:prstClr val="black"/>
                </a:solidFill>
              </a:rPr>
              <a:pPr>
                <a:buClr>
                  <a:srgbClr val="0000FF"/>
                </a:buClr>
              </a:pPr>
              <a:t>32</a:t>
            </a:fld>
            <a:endParaRPr lang="en-US" altLang="ja-JP">
              <a:solidFill>
                <a:prstClr val="black"/>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Clr>
                <a:srgbClr val="0000FF"/>
              </a:buClr>
            </a:pPr>
            <a:fld id="{4B76E3C8-02BC-4304-8E68-C8D7750788CC}" type="slidenum">
              <a:rPr lang="en-US" altLang="ja-JP">
                <a:solidFill>
                  <a:prstClr val="black"/>
                </a:solidFill>
              </a:rPr>
              <a:pPr>
                <a:buClr>
                  <a:srgbClr val="0000FF"/>
                </a:buClr>
              </a:pPr>
              <a:t>33</a:t>
            </a:fld>
            <a:endParaRPr lang="en-US" altLang="ja-JP">
              <a:solidFill>
                <a:prstClr val="black"/>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pPr>
              <a:buClr>
                <a:srgbClr val="0000FF"/>
              </a:buClr>
            </a:pPr>
            <a:fld id="{9230AFA3-017E-42DF-8D07-54D501006C51}" type="slidenum">
              <a:rPr lang="en-US" altLang="ja-JP">
                <a:solidFill>
                  <a:prstClr val="black"/>
                </a:solidFill>
              </a:rPr>
              <a:pPr>
                <a:buClr>
                  <a:srgbClr val="0000FF"/>
                </a:buClr>
              </a:pPr>
              <a:t>34</a:t>
            </a:fld>
            <a:endParaRPr lang="en-US" altLang="ja-JP">
              <a:solidFill>
                <a:prstClr val="black"/>
              </a:solidFill>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r>
              <a:rPr lang="en-US" altLang="ja-JP" smtClean="0">
                <a:ea typeface="ＭＳ Ｐ明朝" charset="-128"/>
              </a:rPr>
              <a:t>A high ratio of </a:t>
            </a:r>
            <a:r>
              <a:rPr lang="en-US" altLang="ja-JP" i="1" smtClean="0">
                <a:ea typeface="ＭＳ Ｐ明朝" charset="-128"/>
              </a:rPr>
              <a:t>alpha</a:t>
            </a:r>
            <a:r>
              <a:rPr lang="en-US" altLang="ja-JP" smtClean="0">
                <a:ea typeface="ＭＳ Ｐ明朝" charset="-128"/>
              </a:rPr>
              <a:t>-HCH/</a:t>
            </a:r>
            <a:r>
              <a:rPr lang="en-US" altLang="ja-JP" smtClean="0">
                <a:latin typeface="Symbol" pitchFamily="18" charset="2"/>
                <a:ea typeface="ＭＳ Ｐ明朝" charset="-128"/>
              </a:rPr>
              <a:t>S</a:t>
            </a:r>
            <a:r>
              <a:rPr lang="en-US" altLang="ja-JP" smtClean="0">
                <a:ea typeface="ＭＳ Ｐ明朝" charset="-128"/>
              </a:rPr>
              <a:t>HCHs goes in line with a preferential transformation of the (+)-</a:t>
            </a:r>
            <a:r>
              <a:rPr lang="en-US" altLang="ja-JP" i="1" smtClean="0">
                <a:ea typeface="ＭＳ Ｐ明朝" charset="-128"/>
              </a:rPr>
              <a:t>alpha</a:t>
            </a:r>
            <a:r>
              <a:rPr lang="en-US" altLang="ja-JP" smtClean="0">
                <a:ea typeface="ＭＳ Ｐ明朝" charset="-128"/>
              </a:rPr>
              <a:t>-HCH </a:t>
            </a:r>
          </a:p>
          <a:p>
            <a:pPr eaLnBrk="1" hangingPunct="1"/>
            <a:endParaRPr lang="en-US" altLang="ja-JP" smtClean="0">
              <a:ea typeface="ＭＳ Ｐ明朝" charset="-128"/>
            </a:endParaRPr>
          </a:p>
          <a:p>
            <a:pPr eaLnBrk="1" hangingPunct="1"/>
            <a:r>
              <a:rPr lang="en-US" altLang="ja-JP" smtClean="0">
                <a:ea typeface="ＭＳ Ｐ明朝" charset="-128"/>
              </a:rPr>
              <a:t>The transformation tendency of the Japan Sea is more remarkable than that of the North Atlantic Ocean.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pPr>
              <a:buClr>
                <a:srgbClr val="0000FF"/>
              </a:buClr>
            </a:pPr>
            <a:fld id="{70990E62-2B93-4AB3-BE51-833AD0CE1E21}" type="slidenum">
              <a:rPr lang="en-US" altLang="ja-JP">
                <a:solidFill>
                  <a:prstClr val="black"/>
                </a:solidFill>
              </a:rPr>
              <a:pPr>
                <a:buClr>
                  <a:srgbClr val="0000FF"/>
                </a:buClr>
              </a:pPr>
              <a:t>35</a:t>
            </a:fld>
            <a:endParaRPr lang="en-US" altLang="ja-JP">
              <a:solidFill>
                <a:prstClr val="black"/>
              </a:solidFill>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pPr>
              <a:buClr>
                <a:srgbClr val="0000FF"/>
              </a:buClr>
            </a:pPr>
            <a:fld id="{4B0B1CA0-5475-4E6E-A8DA-83EA5C6633B9}" type="slidenum">
              <a:rPr lang="en-US" altLang="ja-JP">
                <a:solidFill>
                  <a:srgbClr val="000000"/>
                </a:solidFill>
              </a:rPr>
              <a:pPr>
                <a:buClr>
                  <a:srgbClr val="0000FF"/>
                </a:buClr>
              </a:pPr>
              <a:t>36</a:t>
            </a:fld>
            <a:endParaRPr lang="en-US" altLang="ja-JP">
              <a:solidFill>
                <a:srgbClr val="000000"/>
              </a:solidFill>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r>
              <a:rPr lang="ja-JP" altLang="en-US" smtClean="0">
                <a:ea typeface="ＭＳ Ｐ明朝" charset="-128"/>
              </a:rPr>
              <a:t>固相抽出カラムは写真に示されているように、ガラスホルダーにポリウレタンフォームと</a:t>
            </a:r>
          </a:p>
          <a:p>
            <a:pPr eaLnBrk="1" hangingPunct="1"/>
            <a:r>
              <a:rPr lang="ja-JP" altLang="en-US" smtClean="0">
                <a:ea typeface="ＭＳ Ｐ明朝" charset="-128"/>
              </a:rPr>
              <a:t>活性炭繊維フェルトが充填されています。</a:t>
            </a:r>
          </a:p>
          <a:p>
            <a:pPr eaLnBrk="1" hangingPunct="1"/>
            <a:r>
              <a:rPr lang="ja-JP" altLang="en-US" smtClean="0">
                <a:ea typeface="ＭＳ Ｐ明朝" charset="-128"/>
              </a:rPr>
              <a:t>ポリウレタンフォームには採水直前にラベル化した</a:t>
            </a:r>
            <a:r>
              <a:rPr lang="en-US" altLang="ja-JP" smtClean="0">
                <a:ea typeface="ＭＳ Ｐ明朝" charset="-128"/>
              </a:rPr>
              <a:t>POPs</a:t>
            </a:r>
            <a:r>
              <a:rPr lang="ja-JP" altLang="en-US" smtClean="0">
                <a:ea typeface="ＭＳ Ｐ明朝" charset="-128"/>
              </a:rPr>
              <a:t>内標準液を添加しておき、</a:t>
            </a:r>
          </a:p>
          <a:p>
            <a:pPr eaLnBrk="1" hangingPunct="1"/>
            <a:r>
              <a:rPr lang="ja-JP" altLang="en-US" smtClean="0">
                <a:ea typeface="ＭＳ Ｐ明朝" charset="-128"/>
              </a:rPr>
              <a:t>海水を通水することで採水しました。</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pPr>
              <a:buClr>
                <a:srgbClr val="0000FF"/>
              </a:buClr>
            </a:pPr>
            <a:fld id="{233EE4E0-F5E6-4305-9319-9F21B701801B}" type="slidenum">
              <a:rPr lang="en-US" altLang="ja-JP">
                <a:solidFill>
                  <a:prstClr val="black"/>
                </a:solidFill>
              </a:rPr>
              <a:pPr>
                <a:buClr>
                  <a:srgbClr val="0000FF"/>
                </a:buClr>
              </a:pPr>
              <a:t>37</a:t>
            </a:fld>
            <a:endParaRPr lang="en-US" altLang="ja-JP">
              <a:solidFill>
                <a:prstClr val="black"/>
              </a:solidFill>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スライド イメージ プレースホルダ 1"/>
          <p:cNvSpPr>
            <a:spLocks noGrp="1" noRot="1" noChangeAspect="1" noTextEdit="1"/>
          </p:cNvSpPr>
          <p:nvPr>
            <p:ph type="sldImg"/>
          </p:nvPr>
        </p:nvSpPr>
        <p:spPr>
          <a:ln/>
        </p:spPr>
      </p:sp>
      <p:sp>
        <p:nvSpPr>
          <p:cNvPr id="176131" name="ノート プレースホルダ 2"/>
          <p:cNvSpPr>
            <a:spLocks noGrp="1"/>
          </p:cNvSpPr>
          <p:nvPr>
            <p:ph type="body" idx="1"/>
          </p:nvPr>
        </p:nvSpPr>
        <p:spPr>
          <a:noFill/>
          <a:ln/>
        </p:spPr>
        <p:txBody>
          <a:bodyPr/>
          <a:lstStyle/>
          <a:p>
            <a:pPr eaLnBrk="1" hangingPunct="1"/>
            <a:endParaRPr lang="ja-JP" altLang="en-US" smtClean="0">
              <a:ea typeface="ＭＳ Ｐ明朝" charset="-128"/>
            </a:endParaRPr>
          </a:p>
        </p:txBody>
      </p:sp>
      <p:sp>
        <p:nvSpPr>
          <p:cNvPr id="176132" name="スライド番号プレースホルダ 3"/>
          <p:cNvSpPr>
            <a:spLocks noGrp="1"/>
          </p:cNvSpPr>
          <p:nvPr>
            <p:ph type="sldNum" sz="quarter" idx="5"/>
          </p:nvPr>
        </p:nvSpPr>
        <p:spPr>
          <a:noFill/>
        </p:spPr>
        <p:txBody>
          <a:bodyPr/>
          <a:lstStyle/>
          <a:p>
            <a:pPr>
              <a:buClr>
                <a:srgbClr val="0000FF"/>
              </a:buClr>
            </a:pPr>
            <a:fld id="{B995F9DE-349D-48C4-96E9-B0C7196B752B}" type="slidenum">
              <a:rPr lang="en-US" altLang="ja-JP">
                <a:solidFill>
                  <a:prstClr val="black"/>
                </a:solidFill>
              </a:rPr>
              <a:pPr>
                <a:buClr>
                  <a:srgbClr val="0000FF"/>
                </a:buClr>
              </a:pPr>
              <a:t>38</a:t>
            </a:fld>
            <a:endParaRPr lang="en-US" altLang="ja-JP">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スライド イメージ プレースホルダ 1"/>
          <p:cNvSpPr>
            <a:spLocks noGrp="1" noRot="1" noChangeAspect="1" noTextEdit="1"/>
          </p:cNvSpPr>
          <p:nvPr>
            <p:ph type="sldImg"/>
          </p:nvPr>
        </p:nvSpPr>
        <p:spPr>
          <a:ln/>
        </p:spPr>
      </p:sp>
      <p:sp>
        <p:nvSpPr>
          <p:cNvPr id="177155" name="ノート プレースホルダ 2"/>
          <p:cNvSpPr>
            <a:spLocks noGrp="1"/>
          </p:cNvSpPr>
          <p:nvPr>
            <p:ph type="body" idx="1"/>
          </p:nvPr>
        </p:nvSpPr>
        <p:spPr>
          <a:noFill/>
          <a:ln/>
        </p:spPr>
        <p:txBody>
          <a:bodyPr/>
          <a:lstStyle/>
          <a:p>
            <a:pPr eaLnBrk="1" hangingPunct="1"/>
            <a:endParaRPr lang="ja-JP" altLang="en-US" smtClean="0">
              <a:ea typeface="ＭＳ Ｐ明朝" charset="-128"/>
            </a:endParaRPr>
          </a:p>
        </p:txBody>
      </p:sp>
      <p:sp>
        <p:nvSpPr>
          <p:cNvPr id="177156" name="スライド番号プレースホルダ 3"/>
          <p:cNvSpPr>
            <a:spLocks noGrp="1"/>
          </p:cNvSpPr>
          <p:nvPr>
            <p:ph type="sldNum" sz="quarter" idx="5"/>
          </p:nvPr>
        </p:nvSpPr>
        <p:spPr>
          <a:noFill/>
        </p:spPr>
        <p:txBody>
          <a:bodyPr/>
          <a:lstStyle/>
          <a:p>
            <a:pPr>
              <a:buClr>
                <a:srgbClr val="0000FF"/>
              </a:buClr>
            </a:pPr>
            <a:fld id="{DFDD1208-AB14-4864-B262-331D8A1AA4D0}" type="slidenum">
              <a:rPr lang="en-US" altLang="ja-JP">
                <a:solidFill>
                  <a:prstClr val="black"/>
                </a:solidFill>
              </a:rPr>
              <a:pPr>
                <a:buClr>
                  <a:srgbClr val="0000FF"/>
                </a:buClr>
              </a:pPr>
              <a:t>39</a:t>
            </a:fld>
            <a:endParaRPr lang="en-US" altLang="ja-JP">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Clr>
                <a:srgbClr val="0000FF"/>
              </a:buClr>
            </a:pPr>
            <a:fld id="{4B76E3C8-02BC-4304-8E68-C8D7750788CC}" type="slidenum">
              <a:rPr lang="en-US" altLang="ja-JP">
                <a:solidFill>
                  <a:prstClr val="black"/>
                </a:solidFill>
              </a:rPr>
              <a:pPr>
                <a:buClr>
                  <a:srgbClr val="0000FF"/>
                </a:buClr>
              </a:pPr>
              <a:t>4</a:t>
            </a:fld>
            <a:endParaRPr lang="en-US" altLang="ja-JP">
              <a:solidFill>
                <a:prstClr val="black"/>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スライド イメージ プレースホルダ 1"/>
          <p:cNvSpPr>
            <a:spLocks noGrp="1" noRot="1" noChangeAspect="1" noTextEdit="1"/>
          </p:cNvSpPr>
          <p:nvPr>
            <p:ph type="sldImg"/>
          </p:nvPr>
        </p:nvSpPr>
        <p:spPr>
          <a:ln/>
        </p:spPr>
      </p:sp>
      <p:sp>
        <p:nvSpPr>
          <p:cNvPr id="178179" name="ノート プレースホルダ 2"/>
          <p:cNvSpPr>
            <a:spLocks noGrp="1"/>
          </p:cNvSpPr>
          <p:nvPr>
            <p:ph type="body" idx="1"/>
          </p:nvPr>
        </p:nvSpPr>
        <p:spPr>
          <a:noFill/>
          <a:ln/>
        </p:spPr>
        <p:txBody>
          <a:bodyPr/>
          <a:lstStyle/>
          <a:p>
            <a:pPr eaLnBrk="1" hangingPunct="1"/>
            <a:endParaRPr lang="ja-JP" altLang="en-US" smtClean="0">
              <a:ea typeface="ＭＳ Ｐ明朝" charset="-128"/>
            </a:endParaRPr>
          </a:p>
        </p:txBody>
      </p:sp>
      <p:sp>
        <p:nvSpPr>
          <p:cNvPr id="178180" name="スライド番号プレースホルダ 3"/>
          <p:cNvSpPr>
            <a:spLocks noGrp="1"/>
          </p:cNvSpPr>
          <p:nvPr>
            <p:ph type="sldNum" sz="quarter" idx="5"/>
          </p:nvPr>
        </p:nvSpPr>
        <p:spPr>
          <a:noFill/>
        </p:spPr>
        <p:txBody>
          <a:bodyPr/>
          <a:lstStyle/>
          <a:p>
            <a:pPr>
              <a:buClr>
                <a:srgbClr val="0000FF"/>
              </a:buClr>
            </a:pPr>
            <a:fld id="{21A9A0BB-6A3D-4A82-BA2C-8B399616F28A}" type="slidenum">
              <a:rPr lang="en-US" altLang="ja-JP">
                <a:solidFill>
                  <a:prstClr val="black"/>
                </a:solidFill>
              </a:rPr>
              <a:pPr>
                <a:buClr>
                  <a:srgbClr val="0000FF"/>
                </a:buClr>
              </a:pPr>
              <a:t>40</a:t>
            </a:fld>
            <a:endParaRPr lang="en-US" altLang="ja-JP">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スライド イメージ プレースホルダ 1"/>
          <p:cNvSpPr>
            <a:spLocks noGrp="1" noRot="1" noChangeAspect="1" noTextEdit="1"/>
          </p:cNvSpPr>
          <p:nvPr>
            <p:ph type="sldImg"/>
          </p:nvPr>
        </p:nvSpPr>
        <p:spPr>
          <a:ln/>
        </p:spPr>
      </p:sp>
      <p:sp>
        <p:nvSpPr>
          <p:cNvPr id="179203" name="ノート プレースホルダ 2"/>
          <p:cNvSpPr>
            <a:spLocks noGrp="1"/>
          </p:cNvSpPr>
          <p:nvPr>
            <p:ph type="body" idx="1"/>
          </p:nvPr>
        </p:nvSpPr>
        <p:spPr>
          <a:noFill/>
          <a:ln/>
        </p:spPr>
        <p:txBody>
          <a:bodyPr/>
          <a:lstStyle/>
          <a:p>
            <a:pPr eaLnBrk="1" hangingPunct="1">
              <a:spcBef>
                <a:spcPct val="0"/>
              </a:spcBef>
            </a:pPr>
            <a:r>
              <a:rPr lang="en-US" altLang="ja-JP" smtClean="0">
                <a:ea typeface="ＭＳ Ｐ明朝" charset="-128"/>
              </a:rPr>
              <a:t>Fig. 6. The main surface currents for the North Pacific Ocean transporting water toward the Arctic Ocean (after Tchernia and Tabata). Transport at Bering Strait is predominantly into the Arctic Ocean ( Roach, A.T., Aagaard, K., Pease, C.H., Salo, S.A., Weingartner, T., Pavlov, V. et al., 1995. Direct measurements of transport and water properties through Bering Strait. J Geophys Res 100 C9, pp. 18443?18457. Full Text via CrossRefRoach et al., 1995).</a:t>
            </a:r>
          </a:p>
          <a:p>
            <a:endParaRPr lang="ja-JP" altLang="en-US" smtClean="0">
              <a:ea typeface="ＭＳ Ｐ明朝" charset="-128"/>
            </a:endParaRPr>
          </a:p>
        </p:txBody>
      </p:sp>
      <p:sp>
        <p:nvSpPr>
          <p:cNvPr id="179204" name="スライド番号プレースホルダ 3"/>
          <p:cNvSpPr>
            <a:spLocks noGrp="1"/>
          </p:cNvSpPr>
          <p:nvPr>
            <p:ph type="sldNum" sz="quarter" idx="5"/>
          </p:nvPr>
        </p:nvSpPr>
        <p:spPr>
          <a:noFill/>
        </p:spPr>
        <p:txBody>
          <a:bodyPr/>
          <a:lstStyle/>
          <a:p>
            <a:pPr>
              <a:buClr>
                <a:srgbClr val="0000FF"/>
              </a:buClr>
            </a:pPr>
            <a:fld id="{9F592DAA-820E-40A7-9990-15C61C795527}" type="slidenum">
              <a:rPr lang="ja-JP" altLang="en-US">
                <a:solidFill>
                  <a:srgbClr val="000000"/>
                </a:solidFill>
              </a:rPr>
              <a:pPr>
                <a:buClr>
                  <a:srgbClr val="0000FF"/>
                </a:buClr>
              </a:pPr>
              <a:t>41</a:t>
            </a:fld>
            <a:endParaRPr lang="ja-JP" altLang="en-US">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スライド イメージ プレースホルダ 1"/>
          <p:cNvSpPr>
            <a:spLocks noGrp="1" noRot="1" noChangeAspect="1" noTextEdit="1"/>
          </p:cNvSpPr>
          <p:nvPr>
            <p:ph type="sldImg"/>
          </p:nvPr>
        </p:nvSpPr>
        <p:spPr>
          <a:ln/>
        </p:spPr>
      </p:sp>
      <p:sp>
        <p:nvSpPr>
          <p:cNvPr id="180227" name="ノート プレースホルダ 2"/>
          <p:cNvSpPr>
            <a:spLocks noGrp="1"/>
          </p:cNvSpPr>
          <p:nvPr>
            <p:ph type="body" idx="1"/>
          </p:nvPr>
        </p:nvSpPr>
        <p:spPr>
          <a:noFill/>
          <a:ln/>
        </p:spPr>
        <p:txBody>
          <a:bodyPr/>
          <a:lstStyle/>
          <a:p>
            <a:pPr eaLnBrk="1" hangingPunct="1"/>
            <a:endParaRPr lang="ja-JP" altLang="en-US" smtClean="0">
              <a:ea typeface="ＭＳ Ｐ明朝" charset="-128"/>
            </a:endParaRPr>
          </a:p>
        </p:txBody>
      </p:sp>
      <p:sp>
        <p:nvSpPr>
          <p:cNvPr id="180228" name="スライド番号プレースホルダ 3"/>
          <p:cNvSpPr>
            <a:spLocks noGrp="1"/>
          </p:cNvSpPr>
          <p:nvPr>
            <p:ph type="sldNum" sz="quarter" idx="5"/>
          </p:nvPr>
        </p:nvSpPr>
        <p:spPr>
          <a:noFill/>
        </p:spPr>
        <p:txBody>
          <a:bodyPr/>
          <a:lstStyle/>
          <a:p>
            <a:pPr>
              <a:buClr>
                <a:srgbClr val="0000FF"/>
              </a:buClr>
            </a:pPr>
            <a:fld id="{E2B153AE-C046-4F51-9DEC-F1624A3EA6F4}" type="slidenum">
              <a:rPr lang="en-US" altLang="ja-JP">
                <a:solidFill>
                  <a:prstClr val="black"/>
                </a:solidFill>
              </a:rPr>
              <a:pPr>
                <a:buClr>
                  <a:srgbClr val="0000FF"/>
                </a:buClr>
              </a:pPr>
              <a:t>42</a:t>
            </a:fld>
            <a:endParaRPr lang="en-US" altLang="ja-JP">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1A9F99D-CAF9-4806-AAD5-F13C5F806DAB}" type="slidenum">
              <a:rPr lang="fr-BE">
                <a:solidFill>
                  <a:prstClr val="black"/>
                </a:solidFill>
              </a:rPr>
              <a:pPr>
                <a:defRPr/>
              </a:pPr>
              <a:t>43</a:t>
            </a:fld>
            <a:endParaRPr lang="fr-BE">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1A9F99D-CAF9-4806-AAD5-F13C5F806DAB}" type="slidenum">
              <a:rPr lang="fr-BE">
                <a:solidFill>
                  <a:prstClr val="black"/>
                </a:solidFill>
              </a:rPr>
              <a:pPr>
                <a:defRPr/>
              </a:pPr>
              <a:t>44</a:t>
            </a:fld>
            <a:endParaRPr lang="fr-BE">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1A9F99D-CAF9-4806-AAD5-F13C5F806DAB}" type="slidenum">
              <a:rPr lang="fr-BE">
                <a:solidFill>
                  <a:prstClr val="black"/>
                </a:solidFill>
              </a:rPr>
              <a:pPr>
                <a:defRPr/>
              </a:pPr>
              <a:t>45</a:t>
            </a:fld>
            <a:endParaRPr lang="fr-BE">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pPr>
              <a:buClr>
                <a:srgbClr val="0000FF"/>
              </a:buClr>
            </a:pPr>
            <a:fld id="{5A4E543D-68CC-4EF8-BD7A-6307BBA54F8D}" type="slidenum">
              <a:rPr lang="en-US" altLang="ja-JP">
                <a:solidFill>
                  <a:prstClr val="black"/>
                </a:solidFill>
              </a:rPr>
              <a:pPr>
                <a:buClr>
                  <a:srgbClr val="0000FF"/>
                </a:buClr>
              </a:pPr>
              <a:t>46</a:t>
            </a:fld>
            <a:endParaRPr lang="en-US" altLang="ja-JP">
              <a:solidFill>
                <a:prstClr val="black"/>
              </a:solidFill>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lnSpc>
                <a:spcPct val="80000"/>
              </a:lnSpc>
            </a:pPr>
            <a:r>
              <a:rPr lang="en-US" altLang="ja-JP" sz="800" dirty="0" smtClean="0">
                <a:ea typeface="ＭＳ Ｐ明朝" charset="-128"/>
              </a:rPr>
              <a:t>a-HCH: r-HCH= 7:8 (similar level , 1986, Air )</a:t>
            </a:r>
          </a:p>
          <a:p>
            <a:pPr eaLnBrk="1" hangingPunct="1">
              <a:lnSpc>
                <a:spcPct val="80000"/>
              </a:lnSpc>
            </a:pPr>
            <a:r>
              <a:rPr lang="ja-JP" altLang="en-US" sz="800" dirty="0" smtClean="0">
                <a:ea typeface="ＭＳ Ｐ明朝" charset="-128"/>
              </a:rPr>
              <a:t>日本が散布していた</a:t>
            </a:r>
            <a:r>
              <a:rPr lang="en-US" altLang="ja-JP" sz="800" dirty="0" smtClean="0">
                <a:ea typeface="ＭＳ Ｐ明朝" charset="-128"/>
              </a:rPr>
              <a:t>HCH</a:t>
            </a:r>
            <a:r>
              <a:rPr lang="ja-JP" altLang="en-US" sz="800" dirty="0" smtClean="0">
                <a:ea typeface="ＭＳ Ｐ明朝" charset="-128"/>
              </a:rPr>
              <a:t>の組成は　  </a:t>
            </a:r>
            <a:r>
              <a:rPr lang="en-US" altLang="ja-JP" sz="800" dirty="0" smtClean="0">
                <a:ea typeface="ＭＳ Ｐ明朝" charset="-128"/>
              </a:rPr>
              <a:t>α</a:t>
            </a:r>
            <a:r>
              <a:rPr lang="ja-JP" altLang="en-US" sz="800" dirty="0" smtClean="0">
                <a:ea typeface="ＭＳ Ｐ明朝" charset="-128"/>
              </a:rPr>
              <a:t>：</a:t>
            </a:r>
            <a:r>
              <a:rPr lang="en-US" altLang="ja-JP" sz="800" dirty="0" smtClean="0">
                <a:ea typeface="ＭＳ Ｐ明朝" charset="-128"/>
              </a:rPr>
              <a:t>β</a:t>
            </a:r>
            <a:r>
              <a:rPr lang="ja-JP" altLang="en-US" sz="800" dirty="0" smtClean="0">
                <a:ea typeface="ＭＳ Ｐ明朝" charset="-128"/>
              </a:rPr>
              <a:t>：</a:t>
            </a:r>
            <a:r>
              <a:rPr lang="en-US" altLang="ja-JP" sz="800" dirty="0" smtClean="0">
                <a:ea typeface="ＭＳ Ｐ明朝" charset="-128"/>
              </a:rPr>
              <a:t>γ</a:t>
            </a:r>
            <a:r>
              <a:rPr lang="ja-JP" altLang="en-US" sz="800" dirty="0" smtClean="0">
                <a:ea typeface="ＭＳ Ｐ明朝" charset="-128"/>
              </a:rPr>
              <a:t>：</a:t>
            </a:r>
            <a:r>
              <a:rPr lang="en-US" altLang="ja-JP" sz="800" dirty="0" smtClean="0">
                <a:ea typeface="ＭＳ Ｐ明朝" charset="-128"/>
              </a:rPr>
              <a:t>δ=67</a:t>
            </a:r>
            <a:r>
              <a:rPr lang="ja-JP" altLang="en-US" sz="800" dirty="0" smtClean="0">
                <a:ea typeface="ＭＳ Ｐ明朝" charset="-128"/>
              </a:rPr>
              <a:t>：</a:t>
            </a:r>
            <a:r>
              <a:rPr lang="en-US" altLang="ja-JP" sz="800" dirty="0" smtClean="0">
                <a:ea typeface="ＭＳ Ｐ明朝" charset="-128"/>
              </a:rPr>
              <a:t>8</a:t>
            </a:r>
            <a:r>
              <a:rPr lang="ja-JP" altLang="en-US" sz="800" dirty="0" smtClean="0">
                <a:ea typeface="ＭＳ Ｐ明朝" charset="-128"/>
              </a:rPr>
              <a:t>：</a:t>
            </a:r>
            <a:r>
              <a:rPr lang="en-US" altLang="ja-JP" sz="800" dirty="0" smtClean="0">
                <a:ea typeface="ＭＳ Ｐ明朝" charset="-128"/>
              </a:rPr>
              <a:t>15</a:t>
            </a:r>
            <a:r>
              <a:rPr lang="ja-JP" altLang="en-US" sz="800" dirty="0" smtClean="0">
                <a:ea typeface="ＭＳ Ｐ明朝" charset="-128"/>
              </a:rPr>
              <a:t>：</a:t>
            </a:r>
            <a:r>
              <a:rPr lang="en-US" altLang="ja-JP" sz="800" dirty="0" smtClean="0">
                <a:ea typeface="ＭＳ Ｐ明朝" charset="-128"/>
              </a:rPr>
              <a:t>7.5</a:t>
            </a:r>
          </a:p>
          <a:p>
            <a:pPr eaLnBrk="1" hangingPunct="1">
              <a:lnSpc>
                <a:spcPct val="80000"/>
              </a:lnSpc>
            </a:pPr>
            <a:r>
              <a:rPr lang="en-US" altLang="ja-JP" sz="800" dirty="0" smtClean="0">
                <a:ea typeface="ＭＳ Ｐ明朝" charset="-128"/>
              </a:rPr>
              <a:t>2004</a:t>
            </a:r>
            <a:r>
              <a:rPr lang="ja-JP" altLang="en-US" sz="800" dirty="0" smtClean="0">
                <a:ea typeface="ＭＳ Ｐ明朝" charset="-128"/>
              </a:rPr>
              <a:t>年度の日本の大気平均組成は　</a:t>
            </a:r>
            <a:r>
              <a:rPr lang="en-US" altLang="ja-JP" sz="800" dirty="0" smtClean="0">
                <a:ea typeface="ＭＳ Ｐ明朝" charset="-128"/>
              </a:rPr>
              <a:t>α</a:t>
            </a:r>
            <a:r>
              <a:rPr lang="ja-JP" altLang="en-US" sz="800" dirty="0" smtClean="0">
                <a:ea typeface="ＭＳ Ｐ明朝" charset="-128"/>
              </a:rPr>
              <a:t>：</a:t>
            </a:r>
            <a:r>
              <a:rPr lang="en-US" altLang="ja-JP" sz="800" dirty="0" smtClean="0">
                <a:ea typeface="ＭＳ Ｐ明朝" charset="-128"/>
              </a:rPr>
              <a:t>β</a:t>
            </a:r>
            <a:r>
              <a:rPr lang="ja-JP" altLang="en-US" sz="800" dirty="0" smtClean="0">
                <a:ea typeface="ＭＳ Ｐ明朝" charset="-128"/>
              </a:rPr>
              <a:t>：</a:t>
            </a:r>
            <a:r>
              <a:rPr lang="en-US" altLang="ja-JP" sz="800" dirty="0" smtClean="0">
                <a:ea typeface="ＭＳ Ｐ明朝" charset="-128"/>
              </a:rPr>
              <a:t>γ</a:t>
            </a:r>
            <a:r>
              <a:rPr lang="ja-JP" altLang="en-US" sz="800" dirty="0" smtClean="0">
                <a:ea typeface="ＭＳ Ｐ明朝" charset="-128"/>
              </a:rPr>
              <a:t>：</a:t>
            </a:r>
            <a:r>
              <a:rPr lang="en-US" altLang="ja-JP" sz="800" dirty="0" smtClean="0">
                <a:ea typeface="ＭＳ Ｐ明朝" charset="-128"/>
              </a:rPr>
              <a:t>δ=70</a:t>
            </a:r>
            <a:r>
              <a:rPr lang="ja-JP" altLang="en-US" sz="800" dirty="0" smtClean="0">
                <a:ea typeface="ＭＳ Ｐ明朝" charset="-128"/>
              </a:rPr>
              <a:t>：</a:t>
            </a:r>
            <a:r>
              <a:rPr lang="en-US" altLang="ja-JP" sz="800" dirty="0" smtClean="0">
                <a:ea typeface="ＭＳ Ｐ明朝" charset="-128"/>
              </a:rPr>
              <a:t>5.6</a:t>
            </a:r>
            <a:r>
              <a:rPr lang="ja-JP" altLang="en-US" sz="800" dirty="0" smtClean="0">
                <a:ea typeface="ＭＳ Ｐ明朝" charset="-128"/>
              </a:rPr>
              <a:t>：</a:t>
            </a:r>
            <a:r>
              <a:rPr lang="en-US" altLang="ja-JP" sz="800" dirty="0" smtClean="0">
                <a:ea typeface="ＭＳ Ｐ明朝" charset="-128"/>
              </a:rPr>
              <a:t>23</a:t>
            </a:r>
            <a:r>
              <a:rPr lang="ja-JP" altLang="en-US" sz="800" dirty="0" smtClean="0">
                <a:ea typeface="ＭＳ Ｐ明朝" charset="-128"/>
              </a:rPr>
              <a:t>：</a:t>
            </a:r>
            <a:r>
              <a:rPr lang="en-US" altLang="ja-JP" sz="800" dirty="0" smtClean="0">
                <a:ea typeface="ＭＳ Ｐ明朝" charset="-128"/>
              </a:rPr>
              <a:t>1.7</a:t>
            </a:r>
          </a:p>
          <a:p>
            <a:pPr eaLnBrk="1" hangingPunct="1">
              <a:lnSpc>
                <a:spcPct val="80000"/>
              </a:lnSpc>
            </a:pPr>
            <a:r>
              <a:rPr lang="en-US" altLang="ja-JP" sz="800" dirty="0" smtClean="0">
                <a:ea typeface="ＭＳ Ｐ明朝" charset="-128"/>
              </a:rPr>
              <a:t>2004</a:t>
            </a:r>
            <a:r>
              <a:rPr lang="ja-JP" altLang="en-US" sz="800" dirty="0" smtClean="0">
                <a:ea typeface="ＭＳ Ｐ明朝" charset="-128"/>
              </a:rPr>
              <a:t>年度の日本の水質平均組成は　</a:t>
            </a:r>
            <a:r>
              <a:rPr lang="en-US" altLang="ja-JP" sz="800" dirty="0" smtClean="0">
                <a:ea typeface="ＭＳ Ｐ明朝" charset="-128"/>
              </a:rPr>
              <a:t>α</a:t>
            </a:r>
            <a:r>
              <a:rPr lang="ja-JP" altLang="en-US" sz="800" dirty="0" smtClean="0">
                <a:ea typeface="ＭＳ Ｐ明朝" charset="-128"/>
              </a:rPr>
              <a:t>：</a:t>
            </a:r>
            <a:r>
              <a:rPr lang="en-US" altLang="ja-JP" sz="800" dirty="0" smtClean="0">
                <a:ea typeface="ＭＳ Ｐ明朝" charset="-128"/>
              </a:rPr>
              <a:t>β</a:t>
            </a:r>
            <a:r>
              <a:rPr lang="ja-JP" altLang="en-US" sz="800" dirty="0" smtClean="0">
                <a:ea typeface="ＭＳ Ｐ明朝" charset="-128"/>
              </a:rPr>
              <a:t>：</a:t>
            </a:r>
            <a:r>
              <a:rPr lang="en-US" altLang="ja-JP" sz="800" dirty="0" smtClean="0">
                <a:ea typeface="ＭＳ Ｐ明朝" charset="-128"/>
              </a:rPr>
              <a:t>γ</a:t>
            </a:r>
            <a:r>
              <a:rPr lang="ja-JP" altLang="en-US" sz="800" dirty="0" smtClean="0">
                <a:ea typeface="ＭＳ Ｐ明朝" charset="-128"/>
              </a:rPr>
              <a:t>：</a:t>
            </a:r>
            <a:r>
              <a:rPr lang="en-US" altLang="ja-JP" sz="800" dirty="0" smtClean="0">
                <a:ea typeface="ＭＳ Ｐ明朝" charset="-128"/>
              </a:rPr>
              <a:t>δ=21</a:t>
            </a:r>
            <a:r>
              <a:rPr lang="ja-JP" altLang="en-US" sz="800" dirty="0" smtClean="0">
                <a:ea typeface="ＭＳ Ｐ明朝" charset="-128"/>
              </a:rPr>
              <a:t>：</a:t>
            </a:r>
            <a:r>
              <a:rPr lang="en-US" altLang="ja-JP" sz="800" dirty="0" smtClean="0">
                <a:ea typeface="ＭＳ Ｐ明朝" charset="-128"/>
              </a:rPr>
              <a:t>50</a:t>
            </a:r>
            <a:r>
              <a:rPr lang="ja-JP" altLang="en-US" sz="800" dirty="0" smtClean="0">
                <a:ea typeface="ＭＳ Ｐ明朝" charset="-128"/>
              </a:rPr>
              <a:t>：</a:t>
            </a:r>
            <a:r>
              <a:rPr lang="en-US" altLang="ja-JP" sz="800" dirty="0" smtClean="0">
                <a:ea typeface="ＭＳ Ｐ明朝" charset="-128"/>
              </a:rPr>
              <a:t>25</a:t>
            </a:r>
            <a:r>
              <a:rPr lang="ja-JP" altLang="en-US" sz="800" dirty="0" smtClean="0">
                <a:ea typeface="ＭＳ Ｐ明朝" charset="-128"/>
              </a:rPr>
              <a:t>：</a:t>
            </a:r>
            <a:r>
              <a:rPr lang="en-US" altLang="ja-JP" sz="800" dirty="0" smtClean="0">
                <a:ea typeface="ＭＳ Ｐ明朝" charset="-128"/>
              </a:rPr>
              <a:t>4</a:t>
            </a:r>
          </a:p>
          <a:p>
            <a:pPr eaLnBrk="1" hangingPunct="1">
              <a:lnSpc>
                <a:spcPct val="80000"/>
              </a:lnSpc>
            </a:pPr>
            <a:r>
              <a:rPr lang="en-US" altLang="ja-JP" sz="800" dirty="0" smtClean="0">
                <a:ea typeface="ＭＳ Ｐ明朝" charset="-128"/>
              </a:rPr>
              <a:t>2004</a:t>
            </a:r>
            <a:r>
              <a:rPr lang="ja-JP" altLang="en-US" sz="800" dirty="0" smtClean="0">
                <a:ea typeface="ＭＳ Ｐ明朝" charset="-128"/>
              </a:rPr>
              <a:t>年度の日本の底質平均組成は　</a:t>
            </a:r>
            <a:r>
              <a:rPr lang="en-US" altLang="ja-JP" sz="800" dirty="0" smtClean="0">
                <a:ea typeface="ＭＳ Ｐ明朝" charset="-128"/>
              </a:rPr>
              <a:t>α</a:t>
            </a:r>
            <a:r>
              <a:rPr lang="ja-JP" altLang="en-US" sz="800" dirty="0" smtClean="0">
                <a:ea typeface="ＭＳ Ｐ明朝" charset="-128"/>
              </a:rPr>
              <a:t>：</a:t>
            </a:r>
            <a:r>
              <a:rPr lang="en-US" altLang="ja-JP" sz="800" dirty="0" smtClean="0">
                <a:ea typeface="ＭＳ Ｐ明朝" charset="-128"/>
              </a:rPr>
              <a:t>β</a:t>
            </a:r>
            <a:r>
              <a:rPr lang="ja-JP" altLang="en-US" sz="800" dirty="0" smtClean="0">
                <a:ea typeface="ＭＳ Ｐ明朝" charset="-128"/>
              </a:rPr>
              <a:t>：</a:t>
            </a:r>
            <a:r>
              <a:rPr lang="en-US" altLang="ja-JP" sz="800" dirty="0" smtClean="0">
                <a:ea typeface="ＭＳ Ｐ明朝" charset="-128"/>
              </a:rPr>
              <a:t>γ</a:t>
            </a:r>
            <a:r>
              <a:rPr lang="ja-JP" altLang="en-US" sz="800" dirty="0" smtClean="0">
                <a:ea typeface="ＭＳ Ｐ明朝" charset="-128"/>
              </a:rPr>
              <a:t>：</a:t>
            </a:r>
            <a:r>
              <a:rPr lang="en-US" altLang="ja-JP" sz="800" dirty="0" smtClean="0">
                <a:ea typeface="ＭＳ Ｐ明朝" charset="-128"/>
              </a:rPr>
              <a:t>δ=31</a:t>
            </a:r>
            <a:r>
              <a:rPr lang="ja-JP" altLang="en-US" sz="800" dirty="0" smtClean="0">
                <a:ea typeface="ＭＳ Ｐ明朝" charset="-128"/>
              </a:rPr>
              <a:t>：</a:t>
            </a:r>
            <a:r>
              <a:rPr lang="en-US" altLang="ja-JP" sz="800" dirty="0" smtClean="0">
                <a:ea typeface="ＭＳ Ｐ明朝" charset="-128"/>
              </a:rPr>
              <a:t>47</a:t>
            </a:r>
            <a:r>
              <a:rPr lang="ja-JP" altLang="en-US" sz="800" dirty="0" smtClean="0">
                <a:ea typeface="ＭＳ Ｐ明朝" charset="-128"/>
              </a:rPr>
              <a:t>：</a:t>
            </a:r>
            <a:r>
              <a:rPr lang="en-US" altLang="ja-JP" sz="800" dirty="0" smtClean="0">
                <a:ea typeface="ＭＳ Ｐ明朝" charset="-128"/>
              </a:rPr>
              <a:t>11</a:t>
            </a:r>
            <a:r>
              <a:rPr lang="ja-JP" altLang="en-US" sz="800" dirty="0" smtClean="0">
                <a:ea typeface="ＭＳ Ｐ明朝" charset="-128"/>
              </a:rPr>
              <a:t>：</a:t>
            </a:r>
            <a:r>
              <a:rPr lang="en-US" altLang="ja-JP" sz="800" dirty="0" smtClean="0">
                <a:ea typeface="ＭＳ Ｐ明朝" charset="-128"/>
              </a:rPr>
              <a:t>11</a:t>
            </a:r>
          </a:p>
          <a:p>
            <a:pPr eaLnBrk="1" hangingPunct="1">
              <a:lnSpc>
                <a:spcPct val="80000"/>
              </a:lnSpc>
            </a:pPr>
            <a:r>
              <a:rPr lang="en-US" altLang="ja-JP" sz="800" dirty="0" smtClean="0">
                <a:ea typeface="ＭＳ Ｐ明朝" charset="-128"/>
              </a:rPr>
              <a:t>2004</a:t>
            </a:r>
            <a:r>
              <a:rPr lang="ja-JP" altLang="en-US" sz="800" dirty="0" smtClean="0">
                <a:ea typeface="ＭＳ Ｐ明朝" charset="-128"/>
              </a:rPr>
              <a:t>年度の日本の生物平均組成は　</a:t>
            </a:r>
            <a:r>
              <a:rPr lang="en-US" altLang="ja-JP" sz="800" dirty="0" smtClean="0">
                <a:ea typeface="ＭＳ Ｐ明朝" charset="-128"/>
              </a:rPr>
              <a:t>α</a:t>
            </a:r>
            <a:r>
              <a:rPr lang="ja-JP" altLang="en-US" sz="800" dirty="0" smtClean="0">
                <a:ea typeface="ＭＳ Ｐ明朝" charset="-128"/>
              </a:rPr>
              <a:t>：</a:t>
            </a:r>
            <a:r>
              <a:rPr lang="en-US" altLang="ja-JP" sz="800" dirty="0" smtClean="0">
                <a:ea typeface="ＭＳ Ｐ明朝" charset="-128"/>
              </a:rPr>
              <a:t>β</a:t>
            </a:r>
            <a:r>
              <a:rPr lang="ja-JP" altLang="en-US" sz="800" dirty="0" smtClean="0">
                <a:ea typeface="ＭＳ Ｐ明朝" charset="-128"/>
              </a:rPr>
              <a:t>：</a:t>
            </a:r>
            <a:r>
              <a:rPr lang="en-US" altLang="ja-JP" sz="800" dirty="0" smtClean="0">
                <a:ea typeface="ＭＳ Ｐ明朝" charset="-128"/>
              </a:rPr>
              <a:t>γ</a:t>
            </a:r>
            <a:r>
              <a:rPr lang="ja-JP" altLang="en-US" sz="800" dirty="0" smtClean="0">
                <a:ea typeface="ＭＳ Ｐ明朝" charset="-128"/>
              </a:rPr>
              <a:t>：</a:t>
            </a:r>
            <a:r>
              <a:rPr lang="en-US" altLang="ja-JP" sz="800" dirty="0" smtClean="0">
                <a:ea typeface="ＭＳ Ｐ明朝" charset="-128"/>
              </a:rPr>
              <a:t>δ=30</a:t>
            </a:r>
            <a:r>
              <a:rPr lang="ja-JP" altLang="en-US" sz="800" dirty="0" smtClean="0">
                <a:ea typeface="ＭＳ Ｐ明朝" charset="-128"/>
              </a:rPr>
              <a:t>：</a:t>
            </a:r>
            <a:r>
              <a:rPr lang="en-US" altLang="ja-JP" sz="800" dirty="0" smtClean="0">
                <a:ea typeface="ＭＳ Ｐ明朝" charset="-128"/>
              </a:rPr>
              <a:t>58</a:t>
            </a:r>
            <a:r>
              <a:rPr lang="ja-JP" altLang="en-US" sz="800" dirty="0" smtClean="0">
                <a:ea typeface="ＭＳ Ｐ明朝" charset="-128"/>
              </a:rPr>
              <a:t>：</a:t>
            </a:r>
            <a:r>
              <a:rPr lang="en-US" altLang="ja-JP" sz="800" dirty="0" smtClean="0">
                <a:ea typeface="ＭＳ Ｐ明朝" charset="-128"/>
              </a:rPr>
              <a:t>12</a:t>
            </a:r>
            <a:r>
              <a:rPr lang="ja-JP" altLang="en-US" sz="800" dirty="0" smtClean="0">
                <a:ea typeface="ＭＳ Ｐ明朝" charset="-128"/>
              </a:rPr>
              <a:t>：</a:t>
            </a:r>
            <a:r>
              <a:rPr lang="en-US" altLang="ja-JP" sz="800" dirty="0" smtClean="0">
                <a:ea typeface="ＭＳ Ｐ明朝" charset="-128"/>
              </a:rPr>
              <a:t>0</a:t>
            </a:r>
          </a:p>
          <a:p>
            <a:pPr eaLnBrk="1" hangingPunct="1">
              <a:lnSpc>
                <a:spcPct val="80000"/>
              </a:lnSpc>
            </a:pPr>
            <a:endParaRPr lang="en-US" altLang="ja-JP" sz="800" dirty="0" smtClean="0">
              <a:ea typeface="ＭＳ Ｐ明朝" charset="-128"/>
            </a:endParaRPr>
          </a:p>
          <a:p>
            <a:pPr eaLnBrk="1" hangingPunct="1">
              <a:lnSpc>
                <a:spcPct val="80000"/>
              </a:lnSpc>
            </a:pPr>
            <a:endParaRPr lang="en-US" altLang="ja-JP" sz="800" dirty="0" smtClean="0">
              <a:ea typeface="ＭＳ Ｐ明朝" charset="-128"/>
            </a:endParaRPr>
          </a:p>
          <a:p>
            <a:pPr eaLnBrk="1" hangingPunct="1">
              <a:lnSpc>
                <a:spcPct val="80000"/>
              </a:lnSpc>
            </a:pPr>
            <a:r>
              <a:rPr lang="en-US" altLang="ja-JP" sz="800" dirty="0" smtClean="0">
                <a:ea typeface="ＭＳ Ｐ明朝" charset="-128"/>
              </a:rPr>
              <a:t>1970</a:t>
            </a:r>
            <a:r>
              <a:rPr lang="ja-JP" altLang="en-US" sz="800" dirty="0" smtClean="0">
                <a:ea typeface="ＭＳ Ｐ明朝" charset="-128"/>
              </a:rPr>
              <a:t>年代の土壌の　</a:t>
            </a:r>
            <a:r>
              <a:rPr lang="en-US" altLang="ja-JP" sz="800" dirty="0" smtClean="0">
                <a:ea typeface="ＭＳ Ｐ明朝" charset="-128"/>
              </a:rPr>
              <a:t>HCH</a:t>
            </a:r>
            <a:r>
              <a:rPr lang="ja-JP" altLang="en-US" sz="800" dirty="0" smtClean="0">
                <a:ea typeface="ＭＳ Ｐ明朝" charset="-128"/>
              </a:rPr>
              <a:t>組成は　</a:t>
            </a:r>
            <a:r>
              <a:rPr lang="en-US" altLang="ja-JP" sz="800" dirty="0" smtClean="0">
                <a:ea typeface="ＭＳ Ｐ明朝" charset="-128"/>
              </a:rPr>
              <a:t>β</a:t>
            </a:r>
            <a:r>
              <a:rPr lang="ja-JP" altLang="en-US" sz="800" dirty="0" smtClean="0">
                <a:ea typeface="ＭＳ Ｐ明朝" charset="-128"/>
              </a:rPr>
              <a:t>が少なく　</a:t>
            </a:r>
            <a:r>
              <a:rPr lang="en-US" altLang="ja-JP" sz="800" dirty="0" smtClean="0">
                <a:ea typeface="ＭＳ Ｐ明朝" charset="-128"/>
              </a:rPr>
              <a:t>40%</a:t>
            </a:r>
            <a:r>
              <a:rPr lang="ja-JP" altLang="en-US" sz="800" dirty="0" smtClean="0">
                <a:ea typeface="ＭＳ Ｐ明朝" charset="-128"/>
              </a:rPr>
              <a:t>以下であったようです。</a:t>
            </a:r>
          </a:p>
          <a:p>
            <a:pPr eaLnBrk="1" hangingPunct="1">
              <a:lnSpc>
                <a:spcPct val="80000"/>
              </a:lnSpc>
            </a:pPr>
            <a:endParaRPr lang="ja-JP" altLang="en-US" sz="800" dirty="0" smtClean="0">
              <a:ea typeface="ＭＳ Ｐ明朝" charset="-128"/>
            </a:endParaRPr>
          </a:p>
          <a:p>
            <a:pPr eaLnBrk="1" hangingPunct="1">
              <a:lnSpc>
                <a:spcPct val="80000"/>
              </a:lnSpc>
            </a:pPr>
            <a:endParaRPr lang="ja-JP" altLang="en-US" sz="800" dirty="0" smtClean="0">
              <a:ea typeface="ＭＳ Ｐ明朝" charset="-128"/>
            </a:endParaRPr>
          </a:p>
          <a:p>
            <a:pPr eaLnBrk="1" hangingPunct="1">
              <a:lnSpc>
                <a:spcPct val="80000"/>
              </a:lnSpc>
            </a:pPr>
            <a:endParaRPr lang="ja-JP" altLang="en-US" sz="800" dirty="0" smtClean="0">
              <a:ea typeface="ＭＳ Ｐ明朝" charset="-128"/>
            </a:endParaRPr>
          </a:p>
          <a:p>
            <a:pPr eaLnBrk="1" hangingPunct="1">
              <a:lnSpc>
                <a:spcPct val="80000"/>
              </a:lnSpc>
            </a:pPr>
            <a:endParaRPr lang="ja-JP" altLang="en-US" sz="800" dirty="0" smtClean="0">
              <a:ea typeface="ＭＳ Ｐ明朝" charset="-128"/>
            </a:endParaRPr>
          </a:p>
          <a:p>
            <a:pPr eaLnBrk="1" hangingPunct="1">
              <a:lnSpc>
                <a:spcPct val="80000"/>
              </a:lnSpc>
            </a:pPr>
            <a:r>
              <a:rPr lang="ja-JP" altLang="en-US" sz="800" dirty="0" smtClean="0">
                <a:ea typeface="ＭＳ Ｐ明朝" charset="-128"/>
              </a:rPr>
              <a:t>               　</a:t>
            </a:r>
            <a:r>
              <a:rPr lang="en-US" altLang="ja-JP" sz="800" dirty="0" smtClean="0">
                <a:ea typeface="ＭＳ Ｐ明朝" charset="-128"/>
              </a:rPr>
              <a:t>CAS outlook  </a:t>
            </a:r>
            <a:r>
              <a:rPr lang="en-US" altLang="ja-JP" sz="800" dirty="0" err="1" smtClean="0">
                <a:ea typeface="ＭＳ Ｐ明朝" charset="-128"/>
              </a:rPr>
              <a:t>m.p</a:t>
            </a:r>
            <a:r>
              <a:rPr lang="en-US" altLang="ja-JP" sz="800" dirty="0" smtClean="0">
                <a:ea typeface="ＭＳ Ｐ明朝" charset="-128"/>
              </a:rPr>
              <a:t>. </a:t>
            </a:r>
            <a:r>
              <a:rPr lang="en-US" altLang="ja-JP" sz="800" dirty="0" err="1" smtClean="0">
                <a:ea typeface="ＭＳ Ｐ明朝" charset="-128"/>
              </a:rPr>
              <a:t>b.p</a:t>
            </a:r>
            <a:r>
              <a:rPr lang="en-US" altLang="ja-JP" sz="800" dirty="0" smtClean="0">
                <a:ea typeface="ＭＳ Ｐ明朝" charset="-128"/>
              </a:rPr>
              <a:t>. water </a:t>
            </a:r>
            <a:r>
              <a:rPr lang="en-US" altLang="ja-JP" sz="800" dirty="0" err="1" smtClean="0">
                <a:ea typeface="ＭＳ Ｐ明朝" charset="-128"/>
              </a:rPr>
              <a:t>solbility</a:t>
            </a:r>
            <a:r>
              <a:rPr lang="en-US" altLang="ja-JP" sz="800" dirty="0" smtClean="0">
                <a:ea typeface="ＭＳ Ｐ明朝" charset="-128"/>
              </a:rPr>
              <a:t>. Log </a:t>
            </a:r>
            <a:r>
              <a:rPr lang="en-US" altLang="ja-JP" sz="800" dirty="0" err="1" smtClean="0">
                <a:ea typeface="ＭＳ Ｐ明朝" charset="-128"/>
              </a:rPr>
              <a:t>Pow</a:t>
            </a:r>
            <a:endParaRPr lang="en-US" altLang="ja-JP" sz="800" dirty="0" smtClean="0">
              <a:ea typeface="ＭＳ Ｐ明朝" charset="-128"/>
            </a:endParaRPr>
          </a:p>
          <a:p>
            <a:pPr eaLnBrk="1" hangingPunct="1">
              <a:lnSpc>
                <a:spcPct val="80000"/>
              </a:lnSpc>
            </a:pPr>
            <a:endParaRPr lang="en-US" altLang="ja-JP" sz="800" dirty="0" smtClean="0">
              <a:ea typeface="ＭＳ Ｐ明朝" charset="-128"/>
            </a:endParaRPr>
          </a:p>
          <a:p>
            <a:pPr eaLnBrk="1" hangingPunct="1">
              <a:lnSpc>
                <a:spcPct val="80000"/>
              </a:lnSpc>
            </a:pPr>
            <a:r>
              <a:rPr lang="ja-JP" altLang="en-US" sz="800" dirty="0" smtClean="0">
                <a:ea typeface="ＭＳ Ｐ明朝" charset="-128"/>
              </a:rPr>
              <a:t>融点　　　　　　　　　　　　沸点　　　　　　水溶解度　　　　　　　</a:t>
            </a:r>
            <a:r>
              <a:rPr lang="en-US" altLang="ja-JP" sz="800" dirty="0" err="1" smtClean="0">
                <a:ea typeface="ＭＳ Ｐ明朝" charset="-128"/>
              </a:rPr>
              <a:t>logPow</a:t>
            </a:r>
            <a:endParaRPr lang="en-US" altLang="ja-JP" sz="800" dirty="0" smtClean="0">
              <a:ea typeface="ＭＳ Ｐ明朝" charset="-128"/>
            </a:endParaRPr>
          </a:p>
          <a:p>
            <a:pPr eaLnBrk="1" hangingPunct="1">
              <a:lnSpc>
                <a:spcPct val="80000"/>
              </a:lnSpc>
            </a:pPr>
            <a:r>
              <a:rPr lang="en-US" altLang="ja-JP" sz="800" dirty="0" smtClean="0">
                <a:ea typeface="ＭＳ Ｐ明朝" charset="-128"/>
              </a:rPr>
              <a:t>HCH</a:t>
            </a:r>
            <a:r>
              <a:rPr lang="ja-JP" altLang="en-US" sz="800" dirty="0" smtClean="0">
                <a:ea typeface="ＭＳ Ｐ明朝" charset="-128"/>
              </a:rPr>
              <a:t>類　　</a:t>
            </a:r>
            <a:r>
              <a:rPr lang="en-US" altLang="ja-JP" sz="800" dirty="0" smtClean="0">
                <a:ea typeface="ＭＳ Ｐ明朝" charset="-128"/>
              </a:rPr>
              <a:t>608-73-1</a:t>
            </a:r>
            <a:r>
              <a:rPr lang="ja-JP" altLang="en-US" sz="800" dirty="0" smtClean="0">
                <a:ea typeface="ＭＳ Ｐ明朝" charset="-128"/>
              </a:rPr>
              <a:t>　白色または帯黄色粉末</a:t>
            </a:r>
            <a:r>
              <a:rPr lang="en-US" altLang="ja-JP" sz="800" dirty="0" smtClean="0">
                <a:ea typeface="ＭＳ Ｐ明朝" charset="-128"/>
              </a:rPr>
              <a:t>or</a:t>
            </a:r>
            <a:r>
              <a:rPr lang="ja-JP" altLang="en-US" sz="800" dirty="0" smtClean="0">
                <a:ea typeface="ＭＳ Ｐ明朝" charset="-128"/>
              </a:rPr>
              <a:t>フレーク　</a:t>
            </a:r>
            <a:r>
              <a:rPr lang="en-US" altLang="ja-JP" sz="800" dirty="0" smtClean="0">
                <a:ea typeface="ＭＳ Ｐ明朝" charset="-128"/>
              </a:rPr>
              <a:t>65℃</a:t>
            </a:r>
            <a:r>
              <a:rPr lang="ja-JP" altLang="en-US" sz="800" dirty="0" smtClean="0">
                <a:ea typeface="ＭＳ Ｐ明朝" charset="-128"/>
              </a:rPr>
              <a:t>で融解始まる（粗製</a:t>
            </a:r>
          </a:p>
          <a:p>
            <a:pPr eaLnBrk="1" hangingPunct="1">
              <a:lnSpc>
                <a:spcPct val="80000"/>
              </a:lnSpc>
            </a:pPr>
            <a:r>
              <a:rPr lang="ja-JP" altLang="en-US" sz="800" dirty="0" smtClean="0">
                <a:ea typeface="ＭＳ Ｐ明朝" charset="-128"/>
              </a:rPr>
              <a:t>品）</a:t>
            </a:r>
          </a:p>
          <a:p>
            <a:pPr eaLnBrk="1" hangingPunct="1">
              <a:lnSpc>
                <a:spcPct val="80000"/>
              </a:lnSpc>
            </a:pPr>
            <a:r>
              <a:rPr lang="en-US" altLang="ja-JP" sz="800" dirty="0" smtClean="0">
                <a:ea typeface="ＭＳ Ｐ明朝" charset="-128"/>
              </a:rPr>
              <a:t>α-HCH</a:t>
            </a:r>
            <a:r>
              <a:rPr lang="ja-JP" altLang="en-US" sz="800" dirty="0" smtClean="0">
                <a:ea typeface="ＭＳ Ｐ明朝" charset="-128"/>
              </a:rPr>
              <a:t>　</a:t>
            </a:r>
            <a:r>
              <a:rPr lang="en-US" altLang="ja-JP" sz="800" dirty="0" smtClean="0">
                <a:ea typeface="ＭＳ Ｐ明朝" charset="-128"/>
              </a:rPr>
              <a:t>319-84-6</a:t>
            </a:r>
            <a:r>
              <a:rPr lang="ja-JP" altLang="en-US" sz="800" dirty="0" smtClean="0">
                <a:ea typeface="ＭＳ Ｐ明朝" charset="-128"/>
              </a:rPr>
              <a:t>　単斜晶系柱状結晶　　　　　　　　　　</a:t>
            </a:r>
            <a:r>
              <a:rPr lang="en-US" altLang="ja-JP" sz="800" dirty="0" smtClean="0">
                <a:ea typeface="ＭＳ Ｐ明朝" charset="-128"/>
              </a:rPr>
              <a:t>159-160℃</a:t>
            </a:r>
          </a:p>
          <a:p>
            <a:pPr eaLnBrk="1" hangingPunct="1">
              <a:lnSpc>
                <a:spcPct val="80000"/>
              </a:lnSpc>
            </a:pPr>
            <a:r>
              <a:rPr lang="en-US" altLang="ja-JP" sz="800" dirty="0" smtClean="0">
                <a:ea typeface="ＭＳ Ｐ明朝" charset="-128"/>
              </a:rPr>
              <a:t>288℃</a:t>
            </a:r>
            <a:r>
              <a:rPr lang="ja-JP" altLang="en-US" sz="800" dirty="0" smtClean="0">
                <a:ea typeface="ＭＳ Ｐ明朝" charset="-128"/>
              </a:rPr>
              <a:t>　　　　　</a:t>
            </a:r>
            <a:r>
              <a:rPr lang="en-US" altLang="ja-JP" sz="800" dirty="0" smtClean="0">
                <a:ea typeface="ＭＳ Ｐ明朝" charset="-128"/>
              </a:rPr>
              <a:t>2 mg/L, 25℃</a:t>
            </a:r>
            <a:r>
              <a:rPr lang="ja-JP" altLang="en-US" sz="800" dirty="0" smtClean="0">
                <a:ea typeface="ＭＳ Ｐ明朝" charset="-128"/>
              </a:rPr>
              <a:t>　　　　　</a:t>
            </a:r>
            <a:r>
              <a:rPr lang="en-US" altLang="ja-JP" sz="800" dirty="0" smtClean="0">
                <a:ea typeface="ＭＳ Ｐ明朝" charset="-128"/>
              </a:rPr>
              <a:t>3.8</a:t>
            </a:r>
          </a:p>
          <a:p>
            <a:pPr eaLnBrk="1" hangingPunct="1">
              <a:lnSpc>
                <a:spcPct val="80000"/>
              </a:lnSpc>
            </a:pPr>
            <a:r>
              <a:rPr lang="en-US" altLang="ja-JP" sz="800" dirty="0" smtClean="0">
                <a:ea typeface="ＭＳ Ｐ明朝" charset="-128"/>
              </a:rPr>
              <a:t>β-HCH</a:t>
            </a:r>
            <a:r>
              <a:rPr lang="ja-JP" altLang="en-US" sz="800" dirty="0" smtClean="0">
                <a:ea typeface="ＭＳ Ｐ明朝" charset="-128"/>
              </a:rPr>
              <a:t>　</a:t>
            </a:r>
            <a:r>
              <a:rPr lang="en-US" altLang="ja-JP" sz="800" dirty="0" smtClean="0">
                <a:ea typeface="ＭＳ Ｐ明朝" charset="-128"/>
              </a:rPr>
              <a:t>319-85-7</a:t>
            </a:r>
            <a:r>
              <a:rPr lang="ja-JP" altLang="en-US" sz="800" dirty="0" smtClean="0">
                <a:ea typeface="ＭＳ Ｐ明朝" charset="-128"/>
              </a:rPr>
              <a:t>　結晶</a:t>
            </a:r>
          </a:p>
          <a:p>
            <a:pPr eaLnBrk="1" hangingPunct="1">
              <a:lnSpc>
                <a:spcPct val="80000"/>
              </a:lnSpc>
            </a:pPr>
            <a:r>
              <a:rPr lang="en-US" altLang="ja-JP" sz="800" dirty="0" smtClean="0">
                <a:ea typeface="ＭＳ Ｐ明朝" charset="-128"/>
              </a:rPr>
              <a:t>60℃</a:t>
            </a:r>
            <a:r>
              <a:rPr lang="ja-JP" altLang="en-US" sz="800" dirty="0" smtClean="0">
                <a:ea typeface="ＭＳ Ｐ明朝" charset="-128"/>
              </a:rPr>
              <a:t>（</a:t>
            </a:r>
            <a:r>
              <a:rPr lang="en-US" altLang="ja-JP" sz="800" dirty="0" smtClean="0">
                <a:ea typeface="ＭＳ Ｐ明朝" charset="-128"/>
              </a:rPr>
              <a:t>0.5mmHg</a:t>
            </a:r>
            <a:r>
              <a:rPr lang="ja-JP" altLang="en-US" sz="800" dirty="0" smtClean="0">
                <a:ea typeface="ＭＳ Ｐ明朝" charset="-128"/>
              </a:rPr>
              <a:t>）　</a:t>
            </a:r>
            <a:r>
              <a:rPr lang="en-US" altLang="ja-JP" sz="800" dirty="0" smtClean="0">
                <a:ea typeface="ＭＳ Ｐ明朝" charset="-128"/>
              </a:rPr>
              <a:t>0.2 mg/L, 20℃</a:t>
            </a:r>
            <a:r>
              <a:rPr lang="ja-JP" altLang="en-US" sz="800" dirty="0" smtClean="0">
                <a:ea typeface="ＭＳ Ｐ明朝" charset="-128"/>
              </a:rPr>
              <a:t>　　　　</a:t>
            </a:r>
            <a:r>
              <a:rPr lang="en-US" altLang="ja-JP" sz="800" dirty="0" smtClean="0">
                <a:ea typeface="ＭＳ Ｐ明朝" charset="-128"/>
              </a:rPr>
              <a:t>3.78</a:t>
            </a:r>
          </a:p>
          <a:p>
            <a:pPr eaLnBrk="1" hangingPunct="1">
              <a:lnSpc>
                <a:spcPct val="80000"/>
              </a:lnSpc>
            </a:pPr>
            <a:r>
              <a:rPr lang="en-US" altLang="ja-JP" sz="800" dirty="0" smtClean="0">
                <a:ea typeface="ＭＳ Ｐ明朝" charset="-128"/>
              </a:rPr>
              <a:t>γ-HCH</a:t>
            </a:r>
            <a:r>
              <a:rPr lang="ja-JP" altLang="en-US" sz="800" dirty="0" smtClean="0">
                <a:ea typeface="ＭＳ Ｐ明朝" charset="-128"/>
              </a:rPr>
              <a:t>　</a:t>
            </a:r>
            <a:r>
              <a:rPr lang="en-US" altLang="ja-JP" sz="800" dirty="0" smtClean="0">
                <a:ea typeface="ＭＳ Ｐ明朝" charset="-128"/>
              </a:rPr>
              <a:t>58-89-9</a:t>
            </a:r>
            <a:r>
              <a:rPr lang="ja-JP" altLang="en-US" sz="800" dirty="0" smtClean="0">
                <a:ea typeface="ＭＳ Ｐ明朝" charset="-128"/>
              </a:rPr>
              <a:t>　　白色の結晶粉末　　　　　　　　　　　</a:t>
            </a:r>
            <a:r>
              <a:rPr lang="en-US" altLang="ja-JP" sz="800" dirty="0" smtClean="0">
                <a:ea typeface="ＭＳ Ｐ明朝" charset="-128"/>
              </a:rPr>
              <a:t>112.5℃</a:t>
            </a:r>
          </a:p>
          <a:p>
            <a:pPr eaLnBrk="1" hangingPunct="1">
              <a:lnSpc>
                <a:spcPct val="80000"/>
              </a:lnSpc>
            </a:pPr>
            <a:r>
              <a:rPr lang="en-US" altLang="ja-JP" sz="800" dirty="0" smtClean="0">
                <a:ea typeface="ＭＳ Ｐ明朝" charset="-128"/>
              </a:rPr>
              <a:t>323.4℃</a:t>
            </a:r>
            <a:r>
              <a:rPr lang="ja-JP" altLang="en-US" sz="800" dirty="0" smtClean="0">
                <a:ea typeface="ＭＳ Ｐ明朝" charset="-128"/>
              </a:rPr>
              <a:t>　　　　</a:t>
            </a:r>
            <a:r>
              <a:rPr lang="en-US" altLang="ja-JP" sz="800" dirty="0" smtClean="0">
                <a:ea typeface="ＭＳ Ｐ明朝" charset="-128"/>
              </a:rPr>
              <a:t>7.3 mg/L, 25℃ </a:t>
            </a:r>
            <a:r>
              <a:rPr lang="ja-JP" altLang="en-US" sz="800" dirty="0" smtClean="0">
                <a:ea typeface="ＭＳ Ｐ明朝" charset="-128"/>
              </a:rPr>
              <a:t>　　 　</a:t>
            </a:r>
            <a:r>
              <a:rPr lang="en-US" altLang="ja-JP" sz="800" dirty="0" smtClean="0">
                <a:ea typeface="ＭＳ Ｐ明朝" charset="-128"/>
              </a:rPr>
              <a:t>3.72</a:t>
            </a:r>
          </a:p>
          <a:p>
            <a:pPr eaLnBrk="1" hangingPunct="1">
              <a:lnSpc>
                <a:spcPct val="80000"/>
              </a:lnSpc>
            </a:pPr>
            <a:r>
              <a:rPr lang="en-US" altLang="ja-JP" sz="800" dirty="0" smtClean="0">
                <a:ea typeface="ＭＳ Ｐ明朝" charset="-128"/>
              </a:rPr>
              <a:t>δ-HCH</a:t>
            </a:r>
          </a:p>
          <a:p>
            <a:pPr eaLnBrk="1" hangingPunct="1">
              <a:lnSpc>
                <a:spcPct val="80000"/>
              </a:lnSpc>
            </a:pPr>
            <a:endParaRPr lang="en-US" altLang="ja-JP" sz="800" dirty="0" smtClean="0">
              <a:ea typeface="ＭＳ Ｐ明朝" charset="-128"/>
            </a:endParaRPr>
          </a:p>
          <a:p>
            <a:pPr eaLnBrk="1" hangingPunct="1">
              <a:lnSpc>
                <a:spcPct val="80000"/>
              </a:lnSpc>
            </a:pPr>
            <a:endParaRPr lang="en-US" altLang="ja-JP" sz="800" dirty="0" smtClean="0">
              <a:ea typeface="ＭＳ Ｐ明朝" charset="-128"/>
            </a:endParaRPr>
          </a:p>
          <a:p>
            <a:pPr eaLnBrk="1" hangingPunct="1">
              <a:lnSpc>
                <a:spcPct val="80000"/>
              </a:lnSpc>
            </a:pPr>
            <a:r>
              <a:rPr lang="en-US" altLang="ja-JP" sz="800" dirty="0" smtClean="0">
                <a:ea typeface="ＭＳ Ｐ明朝" charset="-128"/>
              </a:rPr>
              <a:t>α</a:t>
            </a:r>
            <a:r>
              <a:rPr lang="ja-JP" altLang="en-US" sz="800" dirty="0" err="1" smtClean="0">
                <a:ea typeface="ＭＳ Ｐ明朝" charset="-128"/>
              </a:rPr>
              <a:t>、</a:t>
            </a:r>
            <a:r>
              <a:rPr lang="en-US" altLang="ja-JP" sz="800" dirty="0" smtClean="0">
                <a:ea typeface="ＭＳ Ｐ明朝" charset="-128"/>
              </a:rPr>
              <a:t>γ</a:t>
            </a:r>
            <a:r>
              <a:rPr lang="ja-JP" altLang="en-US" sz="800" dirty="0" smtClean="0">
                <a:ea typeface="ＭＳ Ｐ明朝" charset="-128"/>
              </a:rPr>
              <a:t>の</a:t>
            </a:r>
            <a:r>
              <a:rPr lang="en-US" altLang="ja-JP" sz="800" dirty="0" smtClean="0">
                <a:ea typeface="ＭＳ Ｐ明朝" charset="-128"/>
              </a:rPr>
              <a:t>HCH</a:t>
            </a:r>
            <a:r>
              <a:rPr lang="ja-JP" altLang="en-US" sz="800" dirty="0" smtClean="0">
                <a:ea typeface="ＭＳ Ｐ明朝" charset="-128"/>
              </a:rPr>
              <a:t>は　陸域土壌から　大気へ　移行　</a:t>
            </a:r>
            <a:r>
              <a:rPr lang="en-US" altLang="ja-JP" sz="800" dirty="0" err="1" smtClean="0">
                <a:ea typeface="ＭＳ Ｐ明朝" charset="-128"/>
              </a:rPr>
              <a:t>Ksa</a:t>
            </a:r>
            <a:r>
              <a:rPr lang="ja-JP" altLang="en-US" sz="800" dirty="0" smtClean="0">
                <a:ea typeface="ＭＳ Ｐ明朝" charset="-128"/>
              </a:rPr>
              <a:t>　は、　水系から大気への移行</a:t>
            </a:r>
          </a:p>
          <a:p>
            <a:pPr eaLnBrk="1" hangingPunct="1">
              <a:lnSpc>
                <a:spcPct val="80000"/>
              </a:lnSpc>
            </a:pPr>
            <a:r>
              <a:rPr lang="en-US" altLang="ja-JP" sz="800" dirty="0" err="1" smtClean="0">
                <a:ea typeface="ＭＳ Ｐ明朝" charset="-128"/>
              </a:rPr>
              <a:t>Kwa</a:t>
            </a:r>
            <a:r>
              <a:rPr lang="ja-JP" altLang="en-US" sz="800" dirty="0" smtClean="0">
                <a:ea typeface="ＭＳ Ｐ明朝" charset="-128"/>
              </a:rPr>
              <a:t>より大きいと思います。</a:t>
            </a:r>
          </a:p>
          <a:p>
            <a:pPr eaLnBrk="1" hangingPunct="1">
              <a:lnSpc>
                <a:spcPct val="80000"/>
              </a:lnSpc>
            </a:pPr>
            <a:r>
              <a:rPr lang="en-US" altLang="ja-JP" sz="800" dirty="0" smtClean="0">
                <a:ea typeface="ＭＳ Ｐ明朝" charset="-128"/>
              </a:rPr>
              <a:t>α</a:t>
            </a:r>
            <a:r>
              <a:rPr lang="ja-JP" altLang="en-US" sz="800" dirty="0" err="1" smtClean="0">
                <a:ea typeface="ＭＳ Ｐ明朝" charset="-128"/>
              </a:rPr>
              <a:t>、</a:t>
            </a:r>
            <a:r>
              <a:rPr lang="en-US" altLang="ja-JP" sz="800" dirty="0" smtClean="0">
                <a:ea typeface="ＭＳ Ｐ明朝" charset="-128"/>
              </a:rPr>
              <a:t>γ</a:t>
            </a:r>
            <a:r>
              <a:rPr lang="ja-JP" altLang="en-US" sz="800" dirty="0" smtClean="0">
                <a:ea typeface="ＭＳ Ｐ明朝" charset="-128"/>
              </a:rPr>
              <a:t>は　　</a:t>
            </a:r>
            <a:r>
              <a:rPr lang="en-US" altLang="ja-JP" sz="800" dirty="0" err="1" smtClean="0">
                <a:ea typeface="ＭＳ Ｐ明朝" charset="-128"/>
              </a:rPr>
              <a:t>Ksa</a:t>
            </a:r>
            <a:r>
              <a:rPr lang="en-US" altLang="ja-JP" sz="800" dirty="0" smtClean="0">
                <a:ea typeface="ＭＳ Ｐ明朝" charset="-128"/>
              </a:rPr>
              <a:t>(α)</a:t>
            </a:r>
            <a:r>
              <a:rPr lang="ja-JP" altLang="en-US" sz="800" dirty="0" smtClean="0">
                <a:ea typeface="ＭＳ Ｐ明朝" charset="-128"/>
              </a:rPr>
              <a:t>＞</a:t>
            </a:r>
            <a:r>
              <a:rPr lang="en-US" altLang="ja-JP" sz="800" dirty="0" err="1" smtClean="0">
                <a:ea typeface="ＭＳ Ｐ明朝" charset="-128"/>
              </a:rPr>
              <a:t>Kwa</a:t>
            </a:r>
            <a:r>
              <a:rPr lang="en-US" altLang="ja-JP" sz="800" dirty="0" smtClean="0">
                <a:ea typeface="ＭＳ Ｐ明朝" charset="-128"/>
              </a:rPr>
              <a:t>(α)</a:t>
            </a:r>
            <a:r>
              <a:rPr lang="ja-JP" altLang="en-US" sz="800" dirty="0" smtClean="0">
                <a:ea typeface="ＭＳ Ｐ明朝" charset="-128"/>
              </a:rPr>
              <a:t>　</a:t>
            </a:r>
            <a:r>
              <a:rPr lang="ja-JP" altLang="en-US" sz="800" dirty="0" err="1" smtClean="0">
                <a:ea typeface="ＭＳ Ｐ明朝" charset="-128"/>
              </a:rPr>
              <a:t>、</a:t>
            </a:r>
            <a:r>
              <a:rPr lang="en-US" altLang="ja-JP" sz="800" dirty="0" err="1" smtClean="0">
                <a:ea typeface="ＭＳ Ｐ明朝" charset="-128"/>
              </a:rPr>
              <a:t>Ksa</a:t>
            </a:r>
            <a:r>
              <a:rPr lang="en-US" altLang="ja-JP" sz="800" dirty="0" smtClean="0">
                <a:ea typeface="ＭＳ Ｐ明朝" charset="-128"/>
              </a:rPr>
              <a:t>(γ)</a:t>
            </a:r>
            <a:r>
              <a:rPr lang="ja-JP" altLang="en-US" sz="800" dirty="0" smtClean="0">
                <a:ea typeface="ＭＳ Ｐ明朝" charset="-128"/>
              </a:rPr>
              <a:t>＞</a:t>
            </a:r>
            <a:r>
              <a:rPr lang="en-US" altLang="ja-JP" sz="800" dirty="0" err="1" smtClean="0">
                <a:ea typeface="ＭＳ Ｐ明朝" charset="-128"/>
              </a:rPr>
              <a:t>Kwa</a:t>
            </a:r>
            <a:r>
              <a:rPr lang="en-US" altLang="ja-JP" sz="800" dirty="0" smtClean="0">
                <a:ea typeface="ＭＳ Ｐ明朝" charset="-128"/>
              </a:rPr>
              <a:t>(γ)</a:t>
            </a:r>
            <a:r>
              <a:rPr lang="ja-JP" altLang="en-US" sz="800" dirty="0" smtClean="0">
                <a:ea typeface="ＭＳ Ｐ明朝" charset="-128"/>
              </a:rPr>
              <a:t>と予測しています</a:t>
            </a:r>
          </a:p>
          <a:p>
            <a:pPr eaLnBrk="1" hangingPunct="1">
              <a:lnSpc>
                <a:spcPct val="80000"/>
              </a:lnSpc>
            </a:pPr>
            <a:endParaRPr lang="ja-JP" altLang="en-US" sz="800" dirty="0" smtClean="0">
              <a:ea typeface="ＭＳ Ｐ明朝" charset="-128"/>
            </a:endParaRPr>
          </a:p>
          <a:p>
            <a:pPr eaLnBrk="1" hangingPunct="1">
              <a:lnSpc>
                <a:spcPct val="80000"/>
              </a:lnSpc>
            </a:pPr>
            <a:r>
              <a:rPr lang="en-US" altLang="ja-JP" sz="800" dirty="0" smtClean="0">
                <a:ea typeface="ＭＳ Ｐ明朝" charset="-128"/>
              </a:rPr>
              <a:t>β</a:t>
            </a:r>
            <a:r>
              <a:rPr lang="ja-JP" altLang="en-US" sz="800" dirty="0" smtClean="0">
                <a:ea typeface="ＭＳ Ｐ明朝" charset="-128"/>
              </a:rPr>
              <a:t>と</a:t>
            </a:r>
            <a:r>
              <a:rPr lang="en-US" altLang="ja-JP" sz="800" dirty="0" smtClean="0">
                <a:ea typeface="ＭＳ Ｐ明朝" charset="-128"/>
              </a:rPr>
              <a:t>α</a:t>
            </a:r>
            <a:r>
              <a:rPr lang="ja-JP" altLang="en-US" sz="800" dirty="0" smtClean="0">
                <a:ea typeface="ＭＳ Ｐ明朝" charset="-128"/>
              </a:rPr>
              <a:t>を比較すると　　　　　</a:t>
            </a:r>
            <a:r>
              <a:rPr lang="en-US" altLang="ja-JP" sz="800" dirty="0" err="1" smtClean="0">
                <a:ea typeface="ＭＳ Ｐ明朝" charset="-128"/>
              </a:rPr>
              <a:t>Ksa</a:t>
            </a:r>
            <a:r>
              <a:rPr lang="en-US" altLang="ja-JP" sz="800" dirty="0" smtClean="0">
                <a:ea typeface="ＭＳ Ｐ明朝" charset="-128"/>
              </a:rPr>
              <a:t>(α)</a:t>
            </a:r>
            <a:r>
              <a:rPr lang="ja-JP" altLang="en-US" sz="800" dirty="0" smtClean="0">
                <a:ea typeface="ＭＳ Ｐ明朝" charset="-128"/>
              </a:rPr>
              <a:t>　</a:t>
            </a:r>
            <a:r>
              <a:rPr lang="en-US" altLang="ja-JP" sz="800" dirty="0" smtClean="0">
                <a:ea typeface="ＭＳ Ｐ明朝" charset="-128"/>
              </a:rPr>
              <a:t>&gt;&gt;&gt;</a:t>
            </a:r>
            <a:r>
              <a:rPr lang="ja-JP" altLang="en-US" sz="800" dirty="0" smtClean="0">
                <a:ea typeface="ＭＳ Ｐ明朝" charset="-128"/>
              </a:rPr>
              <a:t>　</a:t>
            </a:r>
            <a:r>
              <a:rPr lang="en-US" altLang="ja-JP" sz="800" dirty="0" err="1" smtClean="0">
                <a:ea typeface="ＭＳ Ｐ明朝" charset="-128"/>
              </a:rPr>
              <a:t>Ksa</a:t>
            </a:r>
            <a:r>
              <a:rPr lang="en-US" altLang="ja-JP" sz="800" dirty="0" smtClean="0">
                <a:ea typeface="ＭＳ Ｐ明朝" charset="-128"/>
              </a:rPr>
              <a:t>(β)</a:t>
            </a:r>
          </a:p>
          <a:p>
            <a:pPr eaLnBrk="1" hangingPunct="1">
              <a:lnSpc>
                <a:spcPct val="80000"/>
              </a:lnSpc>
            </a:pPr>
            <a:endParaRPr lang="en-US" altLang="ja-JP" sz="800" dirty="0" smtClean="0">
              <a:ea typeface="ＭＳ Ｐ明朝" charset="-128"/>
            </a:endParaRPr>
          </a:p>
          <a:p>
            <a:pPr eaLnBrk="1" hangingPunct="1">
              <a:lnSpc>
                <a:spcPct val="80000"/>
              </a:lnSpc>
            </a:pPr>
            <a:endParaRPr lang="en-US" altLang="ja-JP" sz="800" dirty="0" smtClean="0">
              <a:ea typeface="ＭＳ Ｐ明朝" charset="-128"/>
            </a:endParaRPr>
          </a:p>
          <a:p>
            <a:pPr eaLnBrk="1" hangingPunct="1">
              <a:lnSpc>
                <a:spcPct val="80000"/>
              </a:lnSpc>
            </a:pPr>
            <a:r>
              <a:rPr lang="ja-JP" altLang="en-US" sz="800" dirty="0" smtClean="0">
                <a:ea typeface="ＭＳ Ｐ明朝" charset="-128"/>
              </a:rPr>
              <a:t>水系では、水田土壌中で分解されて　粒子に吸着されて　</a:t>
            </a:r>
            <a:r>
              <a:rPr lang="en-US" altLang="ja-JP" sz="800" dirty="0" smtClean="0">
                <a:ea typeface="ＭＳ Ｐ明朝" charset="-128"/>
              </a:rPr>
              <a:t>β</a:t>
            </a:r>
            <a:r>
              <a:rPr lang="ja-JP" altLang="en-US" sz="800" dirty="0" smtClean="0">
                <a:ea typeface="ＭＳ Ｐ明朝" charset="-128"/>
              </a:rPr>
              <a:t>が流出　河川水や底質で</a:t>
            </a:r>
          </a:p>
          <a:p>
            <a:pPr eaLnBrk="1" hangingPunct="1">
              <a:lnSpc>
                <a:spcPct val="80000"/>
              </a:lnSpc>
            </a:pPr>
            <a:r>
              <a:rPr lang="ja-JP" altLang="en-US" sz="800" dirty="0" smtClean="0">
                <a:ea typeface="ＭＳ Ｐ明朝" charset="-128"/>
              </a:rPr>
              <a:t>は　</a:t>
            </a:r>
            <a:r>
              <a:rPr lang="en-US" altLang="ja-JP" sz="800" dirty="0" smtClean="0">
                <a:ea typeface="ＭＳ Ｐ明朝" charset="-128"/>
              </a:rPr>
              <a:t>β</a:t>
            </a:r>
            <a:r>
              <a:rPr lang="ja-JP" altLang="en-US" sz="800" dirty="0" err="1" smtClean="0">
                <a:ea typeface="ＭＳ Ｐ明朝" charset="-128"/>
              </a:rPr>
              <a:t>が優</a:t>
            </a:r>
            <a:r>
              <a:rPr lang="ja-JP" altLang="en-US" sz="800" dirty="0" smtClean="0">
                <a:ea typeface="ＭＳ Ｐ明朝" charset="-128"/>
              </a:rPr>
              <a:t>先</a:t>
            </a:r>
          </a:p>
          <a:p>
            <a:pPr eaLnBrk="1" hangingPunct="1">
              <a:lnSpc>
                <a:spcPct val="80000"/>
              </a:lnSpc>
            </a:pPr>
            <a:endParaRPr lang="ja-JP" altLang="en-US" sz="800" dirty="0" smtClean="0">
              <a:ea typeface="ＭＳ Ｐ明朝" charset="-128"/>
            </a:endParaRPr>
          </a:p>
          <a:p>
            <a:pPr eaLnBrk="1" hangingPunct="1">
              <a:lnSpc>
                <a:spcPct val="80000"/>
              </a:lnSpc>
            </a:pPr>
            <a:r>
              <a:rPr lang="ja-JP" altLang="en-US" sz="800" dirty="0" smtClean="0">
                <a:ea typeface="ＭＳ Ｐ明朝" charset="-128"/>
              </a:rPr>
              <a:t>溶存態の</a:t>
            </a:r>
            <a:r>
              <a:rPr lang="en-US" altLang="ja-JP" sz="800" dirty="0" smtClean="0">
                <a:ea typeface="ＭＳ Ｐ明朝" charset="-128"/>
              </a:rPr>
              <a:t>HCH</a:t>
            </a:r>
            <a:r>
              <a:rPr lang="ja-JP" altLang="en-US" sz="800" dirty="0" err="1" smtClean="0">
                <a:ea typeface="ＭＳ Ｐ明朝" charset="-128"/>
              </a:rPr>
              <a:t>は吸</a:t>
            </a:r>
            <a:r>
              <a:rPr lang="ja-JP" altLang="en-US" sz="800" dirty="0" smtClean="0">
                <a:ea typeface="ＭＳ Ｐ明朝" charset="-128"/>
              </a:rPr>
              <a:t>着剤に捕集して分析します。</a:t>
            </a:r>
          </a:p>
          <a:p>
            <a:pPr eaLnBrk="1" hangingPunct="1">
              <a:lnSpc>
                <a:spcPct val="80000"/>
              </a:lnSpc>
            </a:pPr>
            <a:endParaRPr lang="ja-JP" altLang="en-US" sz="800" dirty="0" smtClean="0">
              <a:ea typeface="ＭＳ Ｐ明朝" charset="-128"/>
            </a:endParaRPr>
          </a:p>
          <a:p>
            <a:pPr eaLnBrk="1" hangingPunct="1">
              <a:lnSpc>
                <a:spcPct val="80000"/>
              </a:lnSpc>
            </a:pPr>
            <a:endParaRPr lang="ja-JP" altLang="en-US" sz="800" dirty="0" smtClean="0">
              <a:ea typeface="ＭＳ Ｐ明朝" charset="-128"/>
            </a:endParaRPr>
          </a:p>
          <a:p>
            <a:pPr eaLnBrk="1" hangingPunct="1">
              <a:lnSpc>
                <a:spcPct val="80000"/>
              </a:lnSpc>
            </a:pPr>
            <a:r>
              <a:rPr lang="en-US" altLang="ja-JP" sz="800" dirty="0" smtClean="0">
                <a:ea typeface="ＭＳ Ｐ明朝" charset="-128"/>
              </a:rPr>
              <a:t>-----------</a:t>
            </a:r>
          </a:p>
          <a:p>
            <a:pPr eaLnBrk="1" hangingPunct="1">
              <a:lnSpc>
                <a:spcPct val="80000"/>
              </a:lnSpc>
            </a:pPr>
            <a:r>
              <a:rPr lang="ja-JP" altLang="en-US" sz="800" dirty="0" smtClean="0">
                <a:ea typeface="ＭＳ Ｐ明朝" charset="-128"/>
              </a:rPr>
              <a:t>シンクとしての人体</a:t>
            </a:r>
          </a:p>
          <a:p>
            <a:pPr eaLnBrk="1" hangingPunct="1">
              <a:lnSpc>
                <a:spcPct val="80000"/>
              </a:lnSpc>
            </a:pPr>
            <a:endParaRPr lang="ja-JP" altLang="en-US" sz="800" dirty="0" smtClean="0">
              <a:ea typeface="ＭＳ Ｐ明朝" charset="-128"/>
            </a:endParaRPr>
          </a:p>
          <a:p>
            <a:pPr eaLnBrk="1" hangingPunct="1">
              <a:lnSpc>
                <a:spcPct val="80000"/>
              </a:lnSpc>
            </a:pPr>
            <a:r>
              <a:rPr lang="ja-JP" altLang="en-US" sz="800" dirty="0" smtClean="0">
                <a:ea typeface="ＭＳ Ｐ明朝" charset="-128"/>
              </a:rPr>
              <a:t>食品、生体試料では　</a:t>
            </a:r>
            <a:r>
              <a:rPr lang="en-US" altLang="ja-JP" sz="800" dirty="0" smtClean="0">
                <a:ea typeface="ＭＳ Ｐ明朝" charset="-128"/>
              </a:rPr>
              <a:t>β</a:t>
            </a:r>
            <a:r>
              <a:rPr lang="ja-JP" altLang="en-US" sz="800" dirty="0" smtClean="0">
                <a:ea typeface="ＭＳ Ｐ明朝" charset="-128"/>
              </a:rPr>
              <a:t>がメインです。</a:t>
            </a:r>
          </a:p>
          <a:p>
            <a:pPr eaLnBrk="1" hangingPunct="1">
              <a:lnSpc>
                <a:spcPct val="80000"/>
              </a:lnSpc>
            </a:pPr>
            <a:endParaRPr lang="ja-JP" altLang="en-US" sz="800" dirty="0" smtClean="0">
              <a:ea typeface="ＭＳ Ｐ明朝" charset="-128"/>
            </a:endParaRPr>
          </a:p>
          <a:p>
            <a:pPr eaLnBrk="1" hangingPunct="1">
              <a:lnSpc>
                <a:spcPct val="80000"/>
              </a:lnSpc>
            </a:pPr>
            <a:r>
              <a:rPr lang="en-US" altLang="ja-JP" sz="800" dirty="0" smtClean="0">
                <a:ea typeface="ＭＳ Ｐ明朝" charset="-128"/>
              </a:rPr>
              <a:t>-----------</a:t>
            </a:r>
            <a:r>
              <a:rPr lang="ja-JP" altLang="en-US" sz="800" dirty="0" smtClean="0">
                <a:ea typeface="ＭＳ Ｐ明朝" charset="-128"/>
              </a:rPr>
              <a:t>血液</a:t>
            </a:r>
          </a:p>
          <a:p>
            <a:pPr eaLnBrk="1" hangingPunct="1">
              <a:lnSpc>
                <a:spcPct val="80000"/>
              </a:lnSpc>
            </a:pPr>
            <a:r>
              <a:rPr lang="ja-JP" altLang="en-US" sz="800" dirty="0" smtClean="0">
                <a:ea typeface="ＭＳ Ｐ明朝" charset="-128"/>
              </a:rPr>
              <a:t>血液　（中野）</a:t>
            </a:r>
          </a:p>
          <a:p>
            <a:pPr eaLnBrk="1" hangingPunct="1">
              <a:lnSpc>
                <a:spcPct val="80000"/>
              </a:lnSpc>
            </a:pPr>
            <a:r>
              <a:rPr lang="en-US" altLang="ja-JP" sz="800" dirty="0" smtClean="0">
                <a:ea typeface="ＭＳ Ｐ明朝" charset="-128"/>
              </a:rPr>
              <a:t>α</a:t>
            </a:r>
            <a:r>
              <a:rPr lang="ja-JP" altLang="en-US" sz="800" dirty="0" smtClean="0">
                <a:ea typeface="ＭＳ Ｐ明朝" charset="-128"/>
              </a:rPr>
              <a:t>：</a:t>
            </a:r>
            <a:r>
              <a:rPr lang="en-US" altLang="ja-JP" sz="800" dirty="0" smtClean="0">
                <a:ea typeface="ＭＳ Ｐ明朝" charset="-128"/>
              </a:rPr>
              <a:t>β</a:t>
            </a:r>
            <a:r>
              <a:rPr lang="ja-JP" altLang="en-US" sz="800" dirty="0" smtClean="0">
                <a:ea typeface="ＭＳ Ｐ明朝" charset="-128"/>
              </a:rPr>
              <a:t>：</a:t>
            </a:r>
            <a:r>
              <a:rPr lang="en-US" altLang="ja-JP" sz="800" dirty="0" smtClean="0">
                <a:ea typeface="ＭＳ Ｐ明朝" charset="-128"/>
              </a:rPr>
              <a:t>γ</a:t>
            </a:r>
            <a:r>
              <a:rPr lang="ja-JP" altLang="en-US" sz="800" dirty="0" smtClean="0">
                <a:ea typeface="ＭＳ Ｐ明朝" charset="-128"/>
              </a:rPr>
              <a:t>：</a:t>
            </a:r>
            <a:r>
              <a:rPr lang="en-US" altLang="ja-JP" sz="800" dirty="0" smtClean="0">
                <a:ea typeface="ＭＳ Ｐ明朝" charset="-128"/>
              </a:rPr>
              <a:t>δ=3.7</a:t>
            </a:r>
            <a:r>
              <a:rPr lang="ja-JP" altLang="en-US" sz="800" dirty="0" smtClean="0">
                <a:ea typeface="ＭＳ Ｐ明朝" charset="-128"/>
              </a:rPr>
              <a:t>：</a:t>
            </a:r>
            <a:r>
              <a:rPr lang="en-US" altLang="ja-JP" sz="800" dirty="0" smtClean="0">
                <a:ea typeface="ＭＳ Ｐ明朝" charset="-128"/>
              </a:rPr>
              <a:t>840</a:t>
            </a:r>
            <a:r>
              <a:rPr lang="ja-JP" altLang="en-US" sz="800" dirty="0" smtClean="0">
                <a:ea typeface="ＭＳ Ｐ明朝" charset="-128"/>
              </a:rPr>
              <a:t>：</a:t>
            </a:r>
            <a:r>
              <a:rPr lang="en-US" altLang="ja-JP" sz="800" dirty="0" smtClean="0">
                <a:ea typeface="ＭＳ Ｐ明朝" charset="-128"/>
              </a:rPr>
              <a:t>9.4</a:t>
            </a:r>
            <a:r>
              <a:rPr lang="ja-JP" altLang="en-US" sz="800" dirty="0" smtClean="0">
                <a:ea typeface="ＭＳ Ｐ明朝" charset="-128"/>
              </a:rPr>
              <a:t>：</a:t>
            </a:r>
            <a:r>
              <a:rPr lang="en-US" altLang="ja-JP" sz="800" dirty="0" smtClean="0">
                <a:ea typeface="ＭＳ Ｐ明朝" charset="-128"/>
              </a:rPr>
              <a:t>0</a:t>
            </a:r>
          </a:p>
          <a:p>
            <a:pPr eaLnBrk="1" hangingPunct="1">
              <a:lnSpc>
                <a:spcPct val="80000"/>
              </a:lnSpc>
            </a:pPr>
            <a:endParaRPr lang="en-US" altLang="ja-JP" sz="800" dirty="0" smtClean="0">
              <a:ea typeface="ＭＳ Ｐ明朝" charset="-128"/>
            </a:endParaRPr>
          </a:p>
          <a:p>
            <a:pPr eaLnBrk="1" hangingPunct="1">
              <a:lnSpc>
                <a:spcPct val="80000"/>
              </a:lnSpc>
            </a:pPr>
            <a:endParaRPr lang="en-US" altLang="ja-JP" sz="800" dirty="0" smtClean="0">
              <a:ea typeface="ＭＳ Ｐ明朝" charset="-128"/>
            </a:endParaRPr>
          </a:p>
          <a:p>
            <a:pPr eaLnBrk="1" hangingPunct="1">
              <a:lnSpc>
                <a:spcPct val="80000"/>
              </a:lnSpc>
            </a:pPr>
            <a:endParaRPr lang="en-US" altLang="ja-JP" sz="800" dirty="0" smtClean="0">
              <a:ea typeface="ＭＳ Ｐ明朝" charset="-128"/>
            </a:endParaRPr>
          </a:p>
          <a:p>
            <a:pPr eaLnBrk="1" hangingPunct="1">
              <a:lnSpc>
                <a:spcPct val="80000"/>
              </a:lnSpc>
            </a:pPr>
            <a:r>
              <a:rPr lang="en-US" altLang="ja-JP" sz="800" dirty="0" smtClean="0">
                <a:ea typeface="ＭＳ Ｐ明朝" charset="-128"/>
              </a:rPr>
              <a:t>-----------</a:t>
            </a:r>
            <a:r>
              <a:rPr lang="ja-JP" altLang="en-US" sz="800" dirty="0" smtClean="0">
                <a:ea typeface="ＭＳ Ｐ明朝" charset="-128"/>
              </a:rPr>
              <a:t>血液</a:t>
            </a:r>
          </a:p>
          <a:p>
            <a:pPr eaLnBrk="1" hangingPunct="1">
              <a:lnSpc>
                <a:spcPct val="80000"/>
              </a:lnSpc>
            </a:pPr>
            <a:r>
              <a:rPr lang="en-US" altLang="ja-JP" sz="800" dirty="0" smtClean="0">
                <a:ea typeface="ＭＳ Ｐ明朝" charset="-128"/>
              </a:rPr>
              <a:t>Organohalogen compounds, 60, 472-475(2003)</a:t>
            </a:r>
          </a:p>
          <a:p>
            <a:pPr eaLnBrk="1" hangingPunct="1">
              <a:lnSpc>
                <a:spcPct val="80000"/>
              </a:lnSpc>
            </a:pPr>
            <a:endParaRPr lang="en-US" altLang="ja-JP" sz="800" dirty="0" smtClean="0">
              <a:ea typeface="ＭＳ Ｐ明朝"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スライド イメージ プレースホルダ 1"/>
          <p:cNvSpPr>
            <a:spLocks noGrp="1" noRot="1" noChangeAspect="1" noTextEdit="1"/>
          </p:cNvSpPr>
          <p:nvPr>
            <p:ph type="sldImg"/>
          </p:nvPr>
        </p:nvSpPr>
        <p:spPr>
          <a:ln/>
        </p:spPr>
      </p:sp>
      <p:sp>
        <p:nvSpPr>
          <p:cNvPr id="199683" name="ノート プレースホルダ 2"/>
          <p:cNvSpPr>
            <a:spLocks noGrp="1"/>
          </p:cNvSpPr>
          <p:nvPr>
            <p:ph type="body" idx="1"/>
          </p:nvPr>
        </p:nvSpPr>
        <p:spPr>
          <a:noFill/>
          <a:ln/>
        </p:spPr>
        <p:txBody>
          <a:bodyPr/>
          <a:lstStyle/>
          <a:p>
            <a:pPr eaLnBrk="1" hangingPunct="1"/>
            <a:endParaRPr lang="ja-JP" altLang="en-US" smtClean="0">
              <a:ea typeface="ＭＳ Ｐ明朝" charset="-128"/>
            </a:endParaRPr>
          </a:p>
        </p:txBody>
      </p:sp>
      <p:sp>
        <p:nvSpPr>
          <p:cNvPr id="199684" name="スライド番号プレースホルダ 3"/>
          <p:cNvSpPr>
            <a:spLocks noGrp="1"/>
          </p:cNvSpPr>
          <p:nvPr>
            <p:ph type="sldNum" sz="quarter" idx="5"/>
          </p:nvPr>
        </p:nvSpPr>
        <p:spPr>
          <a:noFill/>
        </p:spPr>
        <p:txBody>
          <a:bodyPr/>
          <a:lstStyle/>
          <a:p>
            <a:pPr>
              <a:buClr>
                <a:srgbClr val="0000FF"/>
              </a:buClr>
            </a:pPr>
            <a:fld id="{DB2A275F-0581-4F0F-9019-40B7FCBF8971}" type="slidenum">
              <a:rPr lang="en-US" altLang="ja-JP">
                <a:solidFill>
                  <a:prstClr val="black"/>
                </a:solidFill>
              </a:rPr>
              <a:pPr>
                <a:buClr>
                  <a:srgbClr val="0000FF"/>
                </a:buClr>
              </a:pPr>
              <a:t>47</a:t>
            </a:fld>
            <a:endParaRPr lang="en-US" altLang="ja-JP">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1A9F99D-CAF9-4806-AAD5-F13C5F806DAB}" type="slidenum">
              <a:rPr lang="fr-BE">
                <a:solidFill>
                  <a:prstClr val="black"/>
                </a:solidFill>
              </a:rPr>
              <a:pPr>
                <a:defRPr/>
              </a:pPr>
              <a:t>48</a:t>
            </a:fld>
            <a:endParaRPr lang="fr-BE">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55DF829E-0779-4775-89CF-715BF8328E1F}" type="slidenum">
              <a:rPr lang="en-US" altLang="ja-JP">
                <a:solidFill>
                  <a:srgbClr val="000000"/>
                </a:solidFill>
              </a:rPr>
              <a:pPr/>
              <a:t>49</a:t>
            </a:fld>
            <a:endParaRPr lang="en-US" altLang="ja-JP">
              <a:solidFill>
                <a:srgbClr val="000000"/>
              </a:solidFill>
            </a:endParaRPr>
          </a:p>
        </p:txBody>
      </p:sp>
      <p:sp>
        <p:nvSpPr>
          <p:cNvPr id="369667" name="Rectangle 2"/>
          <p:cNvSpPr>
            <a:spLocks noGrp="1" noRot="1" noChangeAspect="1" noChangeArrowheads="1" noTextEdit="1"/>
          </p:cNvSpPr>
          <p:nvPr>
            <p:ph type="sldImg"/>
          </p:nvPr>
        </p:nvSpPr>
        <p:spPr>
          <a:solidFill>
            <a:srgbClr val="FFFFFF"/>
          </a:solidFill>
          <a:ln/>
        </p:spPr>
      </p:sp>
      <p:sp>
        <p:nvSpPr>
          <p:cNvPr id="3696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ja-JP" smtClean="0">
              <a:latin typeface="Arial" pitchFamily="34" charset="0"/>
              <a:ea typeface="ＭＳ Ｐ明朝" pitchFamily="18"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Clr>
                <a:srgbClr val="0000FF"/>
              </a:buClr>
            </a:pPr>
            <a:fld id="{4B76E3C8-02BC-4304-8E68-C8D7750788CC}" type="slidenum">
              <a:rPr lang="en-US" altLang="ja-JP">
                <a:solidFill>
                  <a:prstClr val="black"/>
                </a:solidFill>
              </a:rPr>
              <a:pPr>
                <a:buClr>
                  <a:srgbClr val="0000FF"/>
                </a:buClr>
              </a:pPr>
              <a:t>5</a:t>
            </a:fld>
            <a:endParaRPr lang="en-US" altLang="ja-JP">
              <a:solidFill>
                <a:prstClr val="black"/>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5AC137E6-424F-402E-B230-BC22C09EFB7A}" type="slidenum">
              <a:rPr lang="ja-JP" altLang="en-US">
                <a:solidFill>
                  <a:srgbClr val="000000"/>
                </a:solidFill>
              </a:rPr>
              <a:pPr/>
              <a:t>50</a:t>
            </a:fld>
            <a:endParaRPr lang="en-US" altLang="ja-JP">
              <a:solidFill>
                <a:srgbClr val="000000"/>
              </a:solidFill>
            </a:endParaRPr>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a:spcBef>
                <a:spcPct val="0"/>
              </a:spcBef>
            </a:pPr>
            <a:r>
              <a:rPr lang="en-US" altLang="ja-JP" b="1" smtClean="0">
                <a:latin typeface="Arial" pitchFamily="34" charset="0"/>
                <a:ea typeface="ＭＳ Ｐ明朝" pitchFamily="18" charset="-128"/>
              </a:rPr>
              <a:t>The information of the EF change may be useful to estimate POPs sources and distinguish POPs transfar of current use and that of past applications.</a:t>
            </a:r>
            <a:endParaRPr lang="ja-JP" altLang="en-US" b="1" smtClean="0">
              <a:latin typeface="Arial" pitchFamily="34" charset="0"/>
              <a:ea typeface="ＭＳ Ｐ明朝" pitchFamily="18" charset="-128"/>
            </a:endParaRPr>
          </a:p>
          <a:p>
            <a:endParaRPr lang="ja-JP" altLang="en-US" smtClean="0">
              <a:latin typeface="Arial" pitchFamily="34" charset="0"/>
              <a:ea typeface="ＭＳ Ｐ明朝" pitchFamily="18"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p>
            <a:fld id="{5DC908D1-8B6A-4BDB-9A64-0EC29C9DFECF}" type="slidenum">
              <a:rPr lang="ja-JP" altLang="en-US">
                <a:solidFill>
                  <a:srgbClr val="000000"/>
                </a:solidFill>
              </a:rPr>
              <a:pPr/>
              <a:t>51</a:t>
            </a:fld>
            <a:endParaRPr lang="en-US" altLang="ja-JP">
              <a:solidFill>
                <a:srgbClr val="000000"/>
              </a:solidFill>
            </a:endParaRPr>
          </a:p>
        </p:txBody>
      </p:sp>
      <p:sp>
        <p:nvSpPr>
          <p:cNvPr id="390147" name="Rectangle 1026"/>
          <p:cNvSpPr>
            <a:spLocks noGrp="1" noRot="1" noChangeAspect="1" noChangeArrowheads="1" noTextEdit="1"/>
          </p:cNvSpPr>
          <p:nvPr>
            <p:ph type="sldImg"/>
          </p:nvPr>
        </p:nvSpPr>
        <p:spPr>
          <a:ln/>
        </p:spPr>
      </p:sp>
      <p:sp>
        <p:nvSpPr>
          <p:cNvPr id="390148" name="Rectangle 1027"/>
          <p:cNvSpPr>
            <a:spLocks noGrp="1" noChangeArrowheads="1"/>
          </p:cNvSpPr>
          <p:nvPr>
            <p:ph type="body" idx="1"/>
          </p:nvPr>
        </p:nvSpPr>
        <p:spPr>
          <a:noFill/>
          <a:ln/>
        </p:spPr>
        <p:txBody>
          <a:bodyPr/>
          <a:lstStyle/>
          <a:p>
            <a:r>
              <a:rPr lang="en-US" altLang="ja-JP" sz="1800" smtClean="0">
                <a:latin typeface="Arial" pitchFamily="34" charset="0"/>
                <a:ea typeface="ＭＳ Ｐ明朝" pitchFamily="18" charset="-128"/>
              </a:rPr>
              <a:t>Chlordane isomers and these metabolite are chiral. I show the example, </a:t>
            </a:r>
            <a:r>
              <a:rPr lang="en-US" altLang="ja-JP" sz="1800" i="1" smtClean="0">
                <a:latin typeface="Arial" pitchFamily="34" charset="0"/>
                <a:ea typeface="ＭＳ Ｐ明朝" pitchFamily="18" charset="-128"/>
              </a:rPr>
              <a:t>trans</a:t>
            </a:r>
            <a:r>
              <a:rPr lang="en-US" altLang="ja-JP" sz="1800" smtClean="0">
                <a:latin typeface="Arial" pitchFamily="34" charset="0"/>
                <a:ea typeface="ＭＳ Ｐ明朝" pitchFamily="18" charset="-128"/>
              </a:rPr>
              <a:t>-chlordane and oxychlordane. These isomers are existing enantiomers.</a:t>
            </a:r>
          </a:p>
          <a:p>
            <a:r>
              <a:rPr lang="en-US" altLang="ja-JP" sz="1800" smtClean="0">
                <a:latin typeface="Arial" pitchFamily="34" charset="0"/>
                <a:ea typeface="ＭＳ Ｐ明朝" pitchFamily="18" charset="-128"/>
              </a:rPr>
              <a:t>Only, trans- and cis-nonachlors are achiral.</a:t>
            </a:r>
          </a:p>
          <a:p>
            <a:r>
              <a:rPr lang="en-US" altLang="ja-JP" sz="1800" smtClean="0">
                <a:latin typeface="Arial" pitchFamily="34" charset="0"/>
                <a:ea typeface="ＭＳ Ｐ明朝" pitchFamily="18" charset="-128"/>
              </a:rPr>
              <a:t>When it is synthesized and diffused into the environment, these compounds are racemic. These enantiomers ratio is 1:1.</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1A9F99D-CAF9-4806-AAD5-F13C5F806DAB}" type="slidenum">
              <a:rPr lang="fr-BE">
                <a:solidFill>
                  <a:prstClr val="black"/>
                </a:solidFill>
              </a:rPr>
              <a:pPr>
                <a:defRPr/>
              </a:pPr>
              <a:t>52</a:t>
            </a:fld>
            <a:endParaRPr lang="fr-BE">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pPr>
              <a:buClr>
                <a:srgbClr val="0000FF"/>
              </a:buClr>
            </a:pPr>
            <a:fld id="{9C15A985-AA79-448A-8A26-75D1123BB633}" type="slidenum">
              <a:rPr lang="en-US" altLang="ja-JP">
                <a:solidFill>
                  <a:prstClr val="black"/>
                </a:solidFill>
              </a:rPr>
              <a:pPr>
                <a:buClr>
                  <a:srgbClr val="0000FF"/>
                </a:buClr>
              </a:pPr>
              <a:t>53</a:t>
            </a:fld>
            <a:endParaRPr lang="en-US" altLang="ja-JP">
              <a:solidFill>
                <a:prstClr val="black"/>
              </a:solidFill>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a:buClr>
                <a:srgbClr val="0000FF"/>
              </a:buClr>
            </a:pPr>
            <a:fld id="{628AF214-23CA-469F-A0F8-9AB8AB83A86E}" type="slidenum">
              <a:rPr lang="en-US" altLang="ja-JP">
                <a:solidFill>
                  <a:prstClr val="black"/>
                </a:solidFill>
              </a:rPr>
              <a:pPr>
                <a:buClr>
                  <a:srgbClr val="0000FF"/>
                </a:buClr>
              </a:pPr>
              <a:t>54</a:t>
            </a:fld>
            <a:endParaRPr lang="en-US" altLang="ja-JP">
              <a:solidFill>
                <a:prstClr val="black"/>
              </a:solidFill>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pPr>
              <a:buClr>
                <a:srgbClr val="0000FF"/>
              </a:buClr>
            </a:pPr>
            <a:fld id="{B0C7CFBA-C780-42E4-9C34-B2C527863120}" type="slidenum">
              <a:rPr lang="en-US" altLang="ja-JP">
                <a:solidFill>
                  <a:prstClr val="black"/>
                </a:solidFill>
              </a:rPr>
              <a:pPr>
                <a:buClr>
                  <a:srgbClr val="0000FF"/>
                </a:buClr>
              </a:pPr>
              <a:t>55</a:t>
            </a:fld>
            <a:endParaRPr lang="en-US" altLang="ja-JP">
              <a:solidFill>
                <a:prstClr val="black"/>
              </a:solidFill>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スライド イメージ プレースホルダ 1"/>
          <p:cNvSpPr>
            <a:spLocks noGrp="1" noRot="1" noChangeAspect="1" noTextEdit="1"/>
          </p:cNvSpPr>
          <p:nvPr>
            <p:ph type="sldImg"/>
          </p:nvPr>
        </p:nvSpPr>
        <p:spPr>
          <a:ln/>
        </p:spPr>
      </p:sp>
      <p:sp>
        <p:nvSpPr>
          <p:cNvPr id="200707" name="ノート プレースホルダ 2"/>
          <p:cNvSpPr>
            <a:spLocks noGrp="1"/>
          </p:cNvSpPr>
          <p:nvPr>
            <p:ph type="body" idx="1"/>
          </p:nvPr>
        </p:nvSpPr>
        <p:spPr>
          <a:noFill/>
          <a:ln/>
        </p:spPr>
        <p:txBody>
          <a:bodyPr/>
          <a:lstStyle/>
          <a:p>
            <a:pPr eaLnBrk="1" hangingPunct="1"/>
            <a:endParaRPr lang="ja-JP" altLang="en-US" smtClean="0">
              <a:ea typeface="ＭＳ Ｐ明朝" charset="-128"/>
            </a:endParaRPr>
          </a:p>
        </p:txBody>
      </p:sp>
      <p:sp>
        <p:nvSpPr>
          <p:cNvPr id="200708" name="スライド番号プレースホルダ 3"/>
          <p:cNvSpPr>
            <a:spLocks noGrp="1"/>
          </p:cNvSpPr>
          <p:nvPr>
            <p:ph type="sldNum" sz="quarter" idx="5"/>
          </p:nvPr>
        </p:nvSpPr>
        <p:spPr>
          <a:noFill/>
        </p:spPr>
        <p:txBody>
          <a:bodyPr/>
          <a:lstStyle/>
          <a:p>
            <a:pPr>
              <a:buClr>
                <a:srgbClr val="0000FF"/>
              </a:buClr>
            </a:pPr>
            <a:fld id="{D522093C-0402-47DF-83BD-DD90D8ED4196}" type="slidenum">
              <a:rPr lang="en-US" altLang="ja-JP">
                <a:solidFill>
                  <a:prstClr val="black"/>
                </a:solidFill>
              </a:rPr>
              <a:pPr>
                <a:buClr>
                  <a:srgbClr val="0000FF"/>
                </a:buClr>
              </a:pPr>
              <a:t>56</a:t>
            </a:fld>
            <a:endParaRPr lang="en-US" altLang="ja-JP">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D81D740-9609-4ADD-B1F6-3931B76039CB}" type="slidenum">
              <a:rPr lang="en-US" altLang="ja-JP">
                <a:solidFill>
                  <a:prstClr val="black"/>
                </a:solidFill>
              </a:rPr>
              <a:pPr/>
              <a:t>57</a:t>
            </a:fld>
            <a:endParaRPr lang="en-US" altLang="ja-JP">
              <a:solidFill>
                <a:prstClr val="black"/>
              </a:solidFill>
            </a:endParaRPr>
          </a:p>
        </p:txBody>
      </p:sp>
      <p:sp>
        <p:nvSpPr>
          <p:cNvPr id="196610" name="Slide Image Placeholder 1"/>
          <p:cNvSpPr>
            <a:spLocks noGrp="1" noRot="1" noChangeAspect="1" noTextEdit="1"/>
          </p:cNvSpPr>
          <p:nvPr>
            <p:ph type="sldImg"/>
          </p:nvPr>
        </p:nvSpPr>
        <p:spPr>
          <a:xfrm>
            <a:off x="1141413" y="684213"/>
            <a:ext cx="4576762" cy="3432175"/>
          </a:xfrm>
          <a:ln/>
        </p:spPr>
      </p:sp>
      <p:sp>
        <p:nvSpPr>
          <p:cNvPr id="196611" name="Notes Placeholder 2"/>
          <p:cNvSpPr>
            <a:spLocks noGrp="1"/>
          </p:cNvSpPr>
          <p:nvPr>
            <p:ph type="body" idx="1"/>
          </p:nvPr>
        </p:nvSpPr>
        <p:spPr>
          <a:xfrm>
            <a:off x="684213" y="4344988"/>
            <a:ext cx="5489575" cy="4114800"/>
          </a:xfrm>
        </p:spPr>
        <p:txBody>
          <a:bodyPr lIns="92489" tIns="46242" rIns="92489" bIns="46242"/>
          <a:lstStyle/>
          <a:p>
            <a:endParaRPr lang="ja-JP" altLang="ja-JP">
              <a:ea typeface="ＭＳ Ｐゴシック" pitchFamily="50" charset="-128"/>
            </a:endParaRPr>
          </a:p>
        </p:txBody>
      </p:sp>
      <p:sp>
        <p:nvSpPr>
          <p:cNvPr id="19661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2489" tIns="46242" rIns="92489" bIns="46242" anchor="b"/>
          <a:lstStyle/>
          <a:p>
            <a:pPr algn="r" defTabSz="925513" fontAlgn="base">
              <a:spcBef>
                <a:spcPct val="0"/>
              </a:spcBef>
              <a:spcAft>
                <a:spcPct val="0"/>
              </a:spcAft>
            </a:pPr>
            <a:fld id="{993E2048-AA17-42AC-A30D-C98D7373EF54}" type="slidenum">
              <a:rPr kumimoji="0" lang="en-US" altLang="ja-JP" sz="1200" smtClean="0">
                <a:solidFill>
                  <a:prstClr val="black"/>
                </a:solidFill>
                <a:latin typeface="Verdana" pitchFamily="34" charset="0"/>
                <a:ea typeface="MS UI Gothic" pitchFamily="50" charset="-128"/>
              </a:rPr>
              <a:pPr algn="r" defTabSz="925513" fontAlgn="base">
                <a:spcBef>
                  <a:spcPct val="0"/>
                </a:spcBef>
                <a:spcAft>
                  <a:spcPct val="0"/>
                </a:spcAft>
              </a:pPr>
              <a:t>57</a:t>
            </a:fld>
            <a:endParaRPr kumimoji="0" lang="en-US" altLang="ja-JP" sz="1200" smtClean="0">
              <a:solidFill>
                <a:prstClr val="black"/>
              </a:solidFill>
              <a:latin typeface="Verdana" pitchFamily="34" charset="0"/>
              <a:ea typeface="MS UI Gothic" pitchFamily="50"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9ACF45-99CD-4ABB-B0A7-2699EBD977A7}" type="slidenum">
              <a:rPr lang="en-US" altLang="ja-JP">
                <a:solidFill>
                  <a:prstClr val="black"/>
                </a:solidFill>
              </a:rPr>
              <a:pPr/>
              <a:t>58</a:t>
            </a:fld>
            <a:endParaRPr lang="en-US" altLang="ja-JP">
              <a:solidFill>
                <a:prstClr val="black"/>
              </a:solidFill>
            </a:endParaRPr>
          </a:p>
        </p:txBody>
      </p:sp>
      <p:sp>
        <p:nvSpPr>
          <p:cNvPr id="198658" name="Rectangle 2"/>
          <p:cNvSpPr>
            <a:spLocks noGrp="1" noRot="1" noChangeAspect="1" noChangeArrowheads="1" noTextEdit="1"/>
          </p:cNvSpPr>
          <p:nvPr>
            <p:ph type="sldImg"/>
          </p:nvPr>
        </p:nvSpPr>
        <p:spPr>
          <a:xfrm>
            <a:off x="1130300" y="674688"/>
            <a:ext cx="4597400" cy="3448050"/>
          </a:xfrm>
          <a:ln/>
        </p:spPr>
      </p:sp>
      <p:sp>
        <p:nvSpPr>
          <p:cNvPr id="198659" name="Rectangle 3"/>
          <p:cNvSpPr>
            <a:spLocks noGrp="1" noChangeArrowheads="1"/>
          </p:cNvSpPr>
          <p:nvPr>
            <p:ph type="body" idx="1"/>
          </p:nvPr>
        </p:nvSpPr>
        <p:spPr>
          <a:xfrm>
            <a:off x="895350" y="4346575"/>
            <a:ext cx="5067300" cy="4122738"/>
          </a:xfrm>
        </p:spPr>
        <p:txBody>
          <a:bodyPr/>
          <a:lstStyle/>
          <a:p>
            <a:endParaRPr lang="ja-JP" altLang="ja-JP">
              <a:ea typeface="ＭＳ Ｐゴシック" pitchFamily="50"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2A6652-9E63-43D0-836B-0F5EB62594A8}" type="slidenum">
              <a:rPr lang="en-US" altLang="ja-JP">
                <a:solidFill>
                  <a:prstClr val="black"/>
                </a:solidFill>
              </a:rPr>
              <a:pPr/>
              <a:t>59</a:t>
            </a:fld>
            <a:endParaRPr lang="en-US" altLang="ja-JP">
              <a:solidFill>
                <a:prstClr val="black"/>
              </a:solidFill>
            </a:endParaRPr>
          </a:p>
        </p:txBody>
      </p:sp>
      <p:sp>
        <p:nvSpPr>
          <p:cNvPr id="200706" name="Rectangle 2"/>
          <p:cNvSpPr>
            <a:spLocks noGrp="1" noRot="1" noChangeAspect="1" noChangeArrowheads="1" noTextEdit="1"/>
          </p:cNvSpPr>
          <p:nvPr>
            <p:ph type="sldImg"/>
          </p:nvPr>
        </p:nvSpPr>
        <p:spPr>
          <a:xfrm>
            <a:off x="1146175" y="685800"/>
            <a:ext cx="4573588" cy="3430588"/>
          </a:xfrm>
          <a:ln/>
        </p:spPr>
      </p:sp>
      <p:sp>
        <p:nvSpPr>
          <p:cNvPr id="200707" name="Rectangle 3"/>
          <p:cNvSpPr>
            <a:spLocks noGrp="1" noChangeArrowheads="1"/>
          </p:cNvSpPr>
          <p:nvPr>
            <p:ph type="body" idx="1"/>
          </p:nvPr>
        </p:nvSpPr>
        <p:spPr>
          <a:xfrm>
            <a:off x="684213" y="4344988"/>
            <a:ext cx="5489575" cy="4113212"/>
          </a:xfrm>
        </p:spPr>
        <p:txBody>
          <a:bodyPr/>
          <a:lstStyle/>
          <a:p>
            <a:r>
              <a:rPr lang="en-US" altLang="ja-JP">
                <a:ea typeface="ＭＳ Ｐゴシック" pitchFamily="50" charset="-128"/>
              </a:rPr>
              <a:t>The key here is the addition of the UPLC™ region.</a:t>
            </a:r>
          </a:p>
          <a:p>
            <a:endParaRPr lang="en-US" altLang="ja-JP">
              <a:ea typeface="ＭＳ Ｐゴシック" pitchFamily="50" charset="-128"/>
            </a:endParaRPr>
          </a:p>
          <a:p>
            <a:r>
              <a:rPr lang="en-US" altLang="ja-JP">
                <a:ea typeface="ＭＳ Ｐゴシック" pitchFamily="50" charset="-128"/>
              </a:rPr>
              <a:t>The second piece is the chart that explains the relationship between the linear velocity and the flow rate based on the technology.  This shows that splitting is not needed in the system for interfacing to a ms detector.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Clr>
                <a:srgbClr val="0000FF"/>
              </a:buClr>
            </a:pPr>
            <a:fld id="{4B76E3C8-02BC-4304-8E68-C8D7750788CC}" type="slidenum">
              <a:rPr lang="en-US" altLang="ja-JP">
                <a:solidFill>
                  <a:prstClr val="black"/>
                </a:solidFill>
              </a:rPr>
              <a:pPr>
                <a:buClr>
                  <a:srgbClr val="0000FF"/>
                </a:buClr>
              </a:pPr>
              <a:t>6</a:t>
            </a:fld>
            <a:endParaRPr lang="en-US" altLang="ja-JP">
              <a:solidFill>
                <a:prstClr val="black"/>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3522023-41D8-4366-B670-1FB24BA12FA7}" type="slidenum">
              <a:rPr lang="en-US" altLang="ja-JP">
                <a:solidFill>
                  <a:prstClr val="black"/>
                </a:solidFill>
              </a:rPr>
              <a:pPr/>
              <a:t>60</a:t>
            </a:fld>
            <a:endParaRPr lang="en-US" altLang="ja-JP">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45196D-BBB9-469A-8557-F079E242DDFC}" type="slidenum">
              <a:rPr lang="en-US" altLang="ja-JP">
                <a:solidFill>
                  <a:prstClr val="black"/>
                </a:solidFill>
              </a:rPr>
              <a:pPr/>
              <a:t>61</a:t>
            </a:fld>
            <a:endParaRPr lang="en-US" altLang="ja-JP">
              <a:solidFill>
                <a:prstClr val="black"/>
              </a:solidFill>
            </a:endParaRPr>
          </a:p>
        </p:txBody>
      </p:sp>
      <p:sp>
        <p:nvSpPr>
          <p:cNvPr id="206850" name="Rectangle 2"/>
          <p:cNvSpPr>
            <a:spLocks noGrp="1" noRot="1" noChangeAspect="1" noChangeArrowheads="1" noTextEdit="1"/>
          </p:cNvSpPr>
          <p:nvPr>
            <p:ph type="sldImg"/>
          </p:nvPr>
        </p:nvSpPr>
        <p:spPr>
          <a:xfrm>
            <a:off x="1125538" y="690563"/>
            <a:ext cx="4603750" cy="3452812"/>
          </a:xfrm>
          <a:ln/>
        </p:spPr>
      </p:sp>
      <p:sp>
        <p:nvSpPr>
          <p:cNvPr id="206851" name="Rectangle 3"/>
          <p:cNvSpPr>
            <a:spLocks noGrp="1" noChangeArrowheads="1"/>
          </p:cNvSpPr>
          <p:nvPr>
            <p:ph type="body" idx="1"/>
          </p:nvPr>
        </p:nvSpPr>
        <p:spPr>
          <a:xfrm>
            <a:off x="684213" y="4343400"/>
            <a:ext cx="5489575" cy="4114800"/>
          </a:xfrm>
          <a:noFill/>
          <a:ln/>
        </p:spPr>
        <p:txBody>
          <a:bodyPr/>
          <a:lstStyle/>
          <a:p>
            <a:pPr marL="228600" indent="-228600">
              <a:spcBef>
                <a:spcPct val="0"/>
              </a:spcBef>
            </a:pPr>
            <a:r>
              <a:rPr lang="en-US" altLang="ja-JP" sz="1000" b="1" u="sng">
                <a:ea typeface="ＭＳ Ｐゴシック" pitchFamily="50" charset="-128"/>
              </a:rPr>
              <a:t>Chromatographic Conditions</a:t>
            </a:r>
            <a:r>
              <a:rPr lang="en-US" altLang="ja-JP" sz="1000" u="sng">
                <a:ea typeface="ＭＳ Ｐゴシック" pitchFamily="50" charset="-128"/>
              </a:rPr>
              <a:t> :</a:t>
            </a:r>
          </a:p>
          <a:p>
            <a:pPr marL="228600" indent="-228600">
              <a:spcBef>
                <a:spcPct val="0"/>
              </a:spcBef>
            </a:pPr>
            <a:r>
              <a:rPr lang="en-US" altLang="ja-JP" sz="1000">
                <a:ea typeface="ＭＳ Ｐゴシック" pitchFamily="50" charset="-128"/>
              </a:rPr>
              <a:t>Columns: ACQUITY UPLC</a:t>
            </a:r>
            <a:r>
              <a:rPr lang="en-US" altLang="ja-JP" sz="1000" baseline="30000">
                <a:ea typeface="ＭＳ Ｐゴシック" pitchFamily="50" charset="-128"/>
              </a:rPr>
              <a:t>TM</a:t>
            </a:r>
            <a:r>
              <a:rPr lang="en-US" altLang="ja-JP" sz="1000">
                <a:ea typeface="ＭＳ Ｐゴシック" pitchFamily="50" charset="-128"/>
              </a:rPr>
              <a:t> BEH C</a:t>
            </a:r>
            <a:r>
              <a:rPr lang="en-US" altLang="ja-JP" sz="1000" baseline="-25000">
                <a:ea typeface="ＭＳ Ｐゴシック" pitchFamily="50" charset="-128"/>
              </a:rPr>
              <a:t>18</a:t>
            </a:r>
            <a:r>
              <a:rPr lang="en-US" altLang="ja-JP" sz="1000">
                <a:ea typeface="ＭＳ Ｐゴシック" pitchFamily="50" charset="-128"/>
              </a:rPr>
              <a:t> 2.1 x 50 mm, 1.7 µm</a:t>
            </a:r>
          </a:p>
          <a:p>
            <a:pPr marL="228600" indent="-228600">
              <a:spcBef>
                <a:spcPct val="0"/>
              </a:spcBef>
            </a:pPr>
            <a:r>
              <a:rPr lang="en-US" altLang="ja-JP" sz="1000">
                <a:ea typeface="ＭＳ Ｐゴシック" pitchFamily="50" charset="-128"/>
              </a:rPr>
              <a:t>			XBridge</a:t>
            </a:r>
            <a:r>
              <a:rPr lang="en-US" altLang="ja-JP" sz="1000" baseline="30000">
                <a:ea typeface="ＭＳ Ｐゴシック" pitchFamily="50" charset="-128"/>
              </a:rPr>
              <a:t>TM</a:t>
            </a:r>
            <a:r>
              <a:rPr lang="en-US" altLang="ja-JP" sz="1000">
                <a:ea typeface="ＭＳ Ｐゴシック" pitchFamily="50" charset="-128"/>
              </a:rPr>
              <a:t> C</a:t>
            </a:r>
            <a:r>
              <a:rPr lang="en-US" altLang="ja-JP" sz="1000" baseline="-25000">
                <a:ea typeface="ＭＳ Ｐゴシック" pitchFamily="50" charset="-128"/>
              </a:rPr>
              <a:t>18</a:t>
            </a:r>
            <a:r>
              <a:rPr lang="en-US" altLang="ja-JP" sz="1000">
                <a:ea typeface="ＭＳ Ｐゴシック" pitchFamily="50" charset="-128"/>
              </a:rPr>
              <a:t> 2.1 x 75 mm, 2.5 µm 	           		XBridge</a:t>
            </a:r>
            <a:r>
              <a:rPr lang="en-US" altLang="ja-JP" sz="1000" baseline="30000">
                <a:ea typeface="ＭＳ Ｐゴシック" pitchFamily="50" charset="-128"/>
              </a:rPr>
              <a:t>TM</a:t>
            </a:r>
            <a:r>
              <a:rPr lang="en-US" altLang="ja-JP" sz="1000">
                <a:ea typeface="ＭＳ Ｐゴシック" pitchFamily="50" charset="-128"/>
              </a:rPr>
              <a:t> C</a:t>
            </a:r>
            <a:r>
              <a:rPr lang="en-US" altLang="ja-JP" sz="1000" baseline="-25000">
                <a:ea typeface="ＭＳ Ｐゴシック" pitchFamily="50" charset="-128"/>
              </a:rPr>
              <a:t>18</a:t>
            </a:r>
            <a:r>
              <a:rPr lang="en-US" altLang="ja-JP" sz="1000">
                <a:ea typeface="ＭＳ Ｐゴシック" pitchFamily="50" charset="-128"/>
              </a:rPr>
              <a:t> 2.1 x 100 mm, 3.5 µm</a:t>
            </a:r>
          </a:p>
          <a:p>
            <a:pPr marL="228600" indent="-228600">
              <a:spcBef>
                <a:spcPct val="0"/>
              </a:spcBef>
            </a:pPr>
            <a:r>
              <a:rPr lang="en-US" altLang="ja-JP" sz="1000">
                <a:ea typeface="ＭＳ Ｐゴシック" pitchFamily="50" charset="-128"/>
              </a:rPr>
              <a:t>	   		XBridge</a:t>
            </a:r>
            <a:r>
              <a:rPr lang="en-US" altLang="ja-JP" sz="1000" baseline="30000">
                <a:ea typeface="ＭＳ Ｐゴシック" pitchFamily="50" charset="-128"/>
              </a:rPr>
              <a:t>TM</a:t>
            </a:r>
            <a:r>
              <a:rPr lang="en-US" altLang="ja-JP" sz="1000">
                <a:ea typeface="ＭＳ Ｐゴシック" pitchFamily="50" charset="-128"/>
              </a:rPr>
              <a:t> C</a:t>
            </a:r>
            <a:r>
              <a:rPr lang="en-US" altLang="ja-JP" sz="1000" baseline="-25000">
                <a:ea typeface="ＭＳ Ｐゴシック" pitchFamily="50" charset="-128"/>
              </a:rPr>
              <a:t>18</a:t>
            </a:r>
            <a:r>
              <a:rPr lang="en-US" altLang="ja-JP" sz="1000">
                <a:ea typeface="ＭＳ Ｐゴシック" pitchFamily="50" charset="-128"/>
              </a:rPr>
              <a:t> 2.1 x 150 mm, 5.0 µm</a:t>
            </a:r>
          </a:p>
          <a:p>
            <a:pPr marL="228600" indent="-228600">
              <a:spcBef>
                <a:spcPct val="0"/>
              </a:spcBef>
            </a:pPr>
            <a:r>
              <a:rPr lang="en-US" altLang="ja-JP" sz="1000">
                <a:ea typeface="ＭＳ Ｐゴシック" pitchFamily="50" charset="-128"/>
              </a:rPr>
              <a:t>Mobile Phase A: 0.1% FA in H</a:t>
            </a:r>
            <a:r>
              <a:rPr lang="en-US" altLang="ja-JP" sz="1000" baseline="-25000">
                <a:ea typeface="ＭＳ Ｐゴシック" pitchFamily="50" charset="-128"/>
              </a:rPr>
              <a:t>2</a:t>
            </a:r>
            <a:r>
              <a:rPr lang="en-US" altLang="ja-JP" sz="1000">
                <a:ea typeface="ＭＳ Ｐゴシック" pitchFamily="50" charset="-128"/>
              </a:rPr>
              <a:t>O</a:t>
            </a:r>
          </a:p>
          <a:p>
            <a:pPr marL="228600" indent="-228600">
              <a:spcBef>
                <a:spcPct val="0"/>
              </a:spcBef>
            </a:pPr>
            <a:r>
              <a:rPr lang="en-US" altLang="ja-JP" sz="1000">
                <a:ea typeface="ＭＳ Ｐゴシック" pitchFamily="50" charset="-128"/>
              </a:rPr>
              <a:t>Mobile Phase B: 0.1% FA in ACN</a:t>
            </a:r>
          </a:p>
          <a:p>
            <a:pPr marL="228600" indent="-228600">
              <a:spcBef>
                <a:spcPct val="0"/>
              </a:spcBef>
            </a:pPr>
            <a:r>
              <a:rPr lang="en-US" altLang="ja-JP" sz="1000">
                <a:ea typeface="ＭＳ Ｐゴシック" pitchFamily="50" charset="-128"/>
              </a:rPr>
              <a:t>Flow Rate (mL/min) 	Particle Size	         Injection volume</a:t>
            </a:r>
          </a:p>
          <a:p>
            <a:pPr marL="228600" indent="-228600">
              <a:spcBef>
                <a:spcPct val="0"/>
              </a:spcBef>
            </a:pPr>
            <a:r>
              <a:rPr lang="en-US" altLang="ja-JP" sz="1000">
                <a:ea typeface="ＭＳ Ｐゴシック" pitchFamily="50" charset="-128"/>
              </a:rPr>
              <a:t>		0.6	1.7 µm	         1.7 µL</a:t>
            </a:r>
          </a:p>
          <a:p>
            <a:pPr marL="228600" indent="-228600">
              <a:spcBef>
                <a:spcPct val="0"/>
              </a:spcBef>
            </a:pPr>
            <a:r>
              <a:rPr lang="en-US" altLang="ja-JP" sz="1000">
                <a:ea typeface="ＭＳ Ｐゴシック" pitchFamily="50" charset="-128"/>
              </a:rPr>
              <a:t>		0.5	2.5 µm	         2.5 µL</a:t>
            </a:r>
          </a:p>
          <a:p>
            <a:pPr marL="228600" indent="-228600">
              <a:spcBef>
                <a:spcPct val="0"/>
              </a:spcBef>
            </a:pPr>
            <a:r>
              <a:rPr lang="en-US" altLang="ja-JP" sz="1000">
                <a:ea typeface="ＭＳ Ｐゴシック" pitchFamily="50" charset="-128"/>
              </a:rPr>
              <a:t>		0.3	3.5 µm	         3.3 µL</a:t>
            </a:r>
          </a:p>
          <a:p>
            <a:pPr marL="228600" indent="-228600">
              <a:spcBef>
                <a:spcPct val="0"/>
              </a:spcBef>
            </a:pPr>
            <a:r>
              <a:rPr lang="en-US" altLang="ja-JP" sz="1000">
                <a:ea typeface="ＭＳ Ｐゴシック" pitchFamily="50" charset="-128"/>
              </a:rPr>
              <a:t>		0.2	5.0 µm	         5.0 µL</a:t>
            </a:r>
          </a:p>
          <a:p>
            <a:pPr marL="228600" indent="-228600">
              <a:spcBef>
                <a:spcPct val="0"/>
              </a:spcBef>
            </a:pPr>
            <a:r>
              <a:rPr lang="en-US" altLang="ja-JP" sz="1000">
                <a:ea typeface="ＭＳ Ｐゴシック" pitchFamily="50" charset="-128"/>
              </a:rPr>
              <a:t>Isocratic: 95% A: 5% B</a:t>
            </a:r>
          </a:p>
          <a:p>
            <a:pPr marL="228600" indent="-228600">
              <a:spcBef>
                <a:spcPct val="0"/>
              </a:spcBef>
            </a:pPr>
            <a:r>
              <a:rPr lang="en-US" altLang="ja-JP" sz="1000">
                <a:ea typeface="ＭＳ Ｐゴシック" pitchFamily="50" charset="-128"/>
              </a:rPr>
              <a:t>Sample Diluent: 3%ACN in water with 0.1% HCOOH</a:t>
            </a:r>
          </a:p>
          <a:p>
            <a:pPr marL="228600" indent="-228600">
              <a:spcBef>
                <a:spcPct val="0"/>
              </a:spcBef>
            </a:pPr>
            <a:r>
              <a:rPr lang="en-US" altLang="ja-JP" sz="1000">
                <a:ea typeface="ＭＳ Ｐゴシック" pitchFamily="50" charset="-128"/>
              </a:rPr>
              <a:t>Sample Concentration: 25 µg/mL</a:t>
            </a:r>
          </a:p>
          <a:p>
            <a:pPr marL="228600" indent="-228600">
              <a:spcBef>
                <a:spcPct val="0"/>
              </a:spcBef>
            </a:pPr>
            <a:r>
              <a:rPr lang="en-US" altLang="ja-JP" sz="1000">
                <a:ea typeface="ＭＳ Ｐゴシック" pitchFamily="50" charset="-128"/>
              </a:rPr>
              <a:t>Temperature: 38 </a:t>
            </a:r>
            <a:r>
              <a:rPr lang="en-US" altLang="ja-JP" sz="1000" baseline="30000">
                <a:ea typeface="ＭＳ Ｐゴシック" pitchFamily="50" charset="-128"/>
              </a:rPr>
              <a:t>o</a:t>
            </a:r>
            <a:r>
              <a:rPr lang="en-US" altLang="ja-JP" sz="1000">
                <a:ea typeface="ＭＳ Ｐゴシック" pitchFamily="50" charset="-128"/>
              </a:rPr>
              <a:t>C</a:t>
            </a:r>
          </a:p>
          <a:p>
            <a:pPr marL="228600" indent="-228600">
              <a:spcBef>
                <a:spcPct val="0"/>
              </a:spcBef>
            </a:pPr>
            <a:r>
              <a:rPr lang="en-US" altLang="ja-JP" sz="1000">
                <a:ea typeface="ＭＳ Ｐゴシック" pitchFamily="50" charset="-128"/>
              </a:rPr>
              <a:t>Detection: UV @ 280 nm</a:t>
            </a:r>
          </a:p>
          <a:p>
            <a:pPr marL="228600" indent="-228600">
              <a:spcBef>
                <a:spcPct val="0"/>
              </a:spcBef>
            </a:pPr>
            <a:r>
              <a:rPr lang="en-US" altLang="ja-JP" sz="1000">
                <a:ea typeface="ＭＳ Ｐゴシック" pitchFamily="50" charset="-128"/>
              </a:rPr>
              <a:t>Sampling rate: 40 pts/sec </a:t>
            </a:r>
          </a:p>
          <a:p>
            <a:pPr marL="228600" indent="-228600">
              <a:spcBef>
                <a:spcPct val="0"/>
              </a:spcBef>
            </a:pPr>
            <a:r>
              <a:rPr lang="en-US" altLang="ja-JP" sz="1000">
                <a:ea typeface="ＭＳ Ｐゴシック" pitchFamily="50" charset="-128"/>
              </a:rPr>
              <a:t>Time Constant: 0.05</a:t>
            </a:r>
          </a:p>
          <a:p>
            <a:pPr marL="228600" indent="-228600">
              <a:spcBef>
                <a:spcPct val="0"/>
              </a:spcBef>
            </a:pPr>
            <a:r>
              <a:rPr lang="en-US" altLang="ja-JP" sz="1000">
                <a:ea typeface="ＭＳ Ｐゴシック" pitchFamily="50" charset="-128"/>
              </a:rPr>
              <a:t>Instrument: Waters ACQUITY </a:t>
            </a:r>
            <a:r>
              <a:rPr lang="en-US" altLang="ja-JP" sz="1000" baseline="30000">
                <a:ea typeface="ＭＳ Ｐゴシック" pitchFamily="50" charset="-128"/>
              </a:rPr>
              <a:t> </a:t>
            </a:r>
            <a:r>
              <a:rPr lang="en-US" altLang="ja-JP" sz="1000">
                <a:ea typeface="ＭＳ Ｐゴシック" pitchFamily="50" charset="-128"/>
              </a:rPr>
              <a:t>UPLC</a:t>
            </a:r>
            <a:r>
              <a:rPr lang="en-US" altLang="ja-JP" sz="1000" baseline="30000">
                <a:ea typeface="ＭＳ Ｐゴシック" pitchFamily="50" charset="-128"/>
              </a:rPr>
              <a:t>TM</a:t>
            </a:r>
            <a:r>
              <a:rPr lang="en-US" altLang="ja-JP" sz="1000">
                <a:ea typeface="ＭＳ Ｐゴシック" pitchFamily="50" charset="-128"/>
              </a:rPr>
              <a:t>, with TUV detector</a:t>
            </a:r>
          </a:p>
          <a:p>
            <a:pPr marL="228600" indent="-228600">
              <a:lnSpc>
                <a:spcPct val="90000"/>
              </a:lnSpc>
            </a:pPr>
            <a:r>
              <a:rPr lang="en-US" altLang="ja-JP" sz="1000" b="1" u="sng">
                <a:ea typeface="ＭＳ Ｐゴシック" pitchFamily="50" charset="-128"/>
              </a:rPr>
              <a:t>Analytes:</a:t>
            </a:r>
          </a:p>
          <a:p>
            <a:pPr marL="228600" indent="-228600">
              <a:lnSpc>
                <a:spcPct val="90000"/>
              </a:lnSpc>
            </a:pPr>
            <a:r>
              <a:rPr lang="en-US" altLang="ja-JP" sz="1000">
                <a:ea typeface="ＭＳ Ｐゴシック" pitchFamily="50" charset="-128"/>
              </a:rPr>
              <a:t>1-methylxanthene</a:t>
            </a:r>
          </a:p>
          <a:p>
            <a:pPr marL="228600" indent="-228600">
              <a:lnSpc>
                <a:spcPct val="90000"/>
              </a:lnSpc>
            </a:pPr>
            <a:r>
              <a:rPr lang="en-US" altLang="ja-JP" sz="1000">
                <a:ea typeface="ＭＳ Ｐゴシック" pitchFamily="50" charset="-128"/>
              </a:rPr>
              <a:t>1,3-dimethyluric acid</a:t>
            </a:r>
          </a:p>
          <a:p>
            <a:pPr marL="228600" indent="-228600">
              <a:lnSpc>
                <a:spcPct val="90000"/>
              </a:lnSpc>
            </a:pPr>
            <a:r>
              <a:rPr lang="en-US" altLang="ja-JP" sz="1000">
                <a:ea typeface="ＭＳ Ｐゴシック" pitchFamily="50" charset="-128"/>
              </a:rPr>
              <a:t>theobromine</a:t>
            </a:r>
          </a:p>
          <a:p>
            <a:pPr marL="228600" indent="-228600">
              <a:lnSpc>
                <a:spcPct val="90000"/>
              </a:lnSpc>
            </a:pPr>
            <a:r>
              <a:rPr lang="en-US" altLang="ja-JP" sz="1000">
                <a:ea typeface="ＭＳ Ｐゴシック" pitchFamily="50" charset="-128"/>
              </a:rPr>
              <a:t>1,7-dimethylxanthene</a:t>
            </a:r>
          </a:p>
          <a:p>
            <a:pPr marL="228600" indent="-228600">
              <a:spcBef>
                <a:spcPct val="0"/>
              </a:spcBef>
            </a:pPr>
            <a:endParaRPr lang="en-US" altLang="ja-JP" sz="1000">
              <a:ea typeface="ＭＳ Ｐゴシック" pitchFamily="50"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3AF227-D989-4C84-A4AA-E2F434E3294B}" type="slidenum">
              <a:rPr lang="en-US" altLang="ja-JP">
                <a:solidFill>
                  <a:prstClr val="black"/>
                </a:solidFill>
              </a:rPr>
              <a:pPr/>
              <a:t>62</a:t>
            </a:fld>
            <a:endParaRPr lang="en-US" altLang="ja-JP">
              <a:solidFill>
                <a:prstClr val="black"/>
              </a:solidFill>
            </a:endParaRPr>
          </a:p>
        </p:txBody>
      </p:sp>
      <p:sp>
        <p:nvSpPr>
          <p:cNvPr id="212994" name="Rectangle 2"/>
          <p:cNvSpPr>
            <a:spLocks noGrp="1" noRot="1" noChangeAspect="1" noChangeArrowheads="1" noTextEdit="1"/>
          </p:cNvSpPr>
          <p:nvPr>
            <p:ph type="sldImg"/>
          </p:nvPr>
        </p:nvSpPr>
        <p:spPr>
          <a:xfrm>
            <a:off x="1116013" y="677863"/>
            <a:ext cx="4629150" cy="3471862"/>
          </a:xfrm>
          <a:ln/>
        </p:spPr>
      </p:sp>
      <p:sp>
        <p:nvSpPr>
          <p:cNvPr id="212995" name="Rectangle 3"/>
          <p:cNvSpPr>
            <a:spLocks noGrp="1" noChangeArrowheads="1"/>
          </p:cNvSpPr>
          <p:nvPr>
            <p:ph type="body" idx="1"/>
          </p:nvPr>
        </p:nvSpPr>
        <p:spPr>
          <a:xfrm>
            <a:off x="904875" y="4378325"/>
            <a:ext cx="5048250" cy="4076700"/>
          </a:xfrm>
        </p:spPr>
        <p:txBody>
          <a:bodyPr lIns="89021" tIns="44514" rIns="89021" bIns="44514"/>
          <a:lstStyle/>
          <a:p>
            <a:r>
              <a:rPr lang="en-US" altLang="ja-JP" sz="1800">
                <a:ea typeface="ＭＳ Ｐゴシック" pitchFamily="50" charset="-128"/>
              </a:rPr>
              <a:t>This slide depicts a retention map as a function of pH. As can be seen, analytes will be most retained when they are in their unionized state. Neutrals do not have an ionizable functionality and are therefore, unaffected by pH. The most robust regions are below pH 3 and above pH 8. The hybrid particle technology employed by the ACQUITY UPLC BEH material, allows for flexibility in methods development due to its wide range of pH stability.</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6166AB-437B-405A-9158-4F7F2C052CB1}" type="slidenum">
              <a:rPr lang="en-US" altLang="ja-JP">
                <a:solidFill>
                  <a:prstClr val="black"/>
                </a:solidFill>
              </a:rPr>
              <a:pPr/>
              <a:t>63</a:t>
            </a:fld>
            <a:endParaRPr lang="en-US" altLang="ja-JP">
              <a:solidFill>
                <a:prstClr val="black"/>
              </a:solidFill>
            </a:endParaRPr>
          </a:p>
        </p:txBody>
      </p:sp>
      <p:sp>
        <p:nvSpPr>
          <p:cNvPr id="224258" name="Rectangle 2"/>
          <p:cNvSpPr>
            <a:spLocks noGrp="1" noRot="1" noChangeAspect="1" noChangeArrowheads="1" noTextEdit="1"/>
          </p:cNvSpPr>
          <p:nvPr>
            <p:ph type="sldImg"/>
          </p:nvPr>
        </p:nvSpPr>
        <p:spPr>
          <a:xfrm>
            <a:off x="1141413" y="684213"/>
            <a:ext cx="4575175" cy="3430587"/>
          </a:xfrm>
          <a:ln/>
        </p:spPr>
      </p:sp>
      <p:sp>
        <p:nvSpPr>
          <p:cNvPr id="224259" name="Rectangle 3"/>
          <p:cNvSpPr>
            <a:spLocks noGrp="1" noChangeArrowheads="1"/>
          </p:cNvSpPr>
          <p:nvPr>
            <p:ph type="body" idx="1"/>
          </p:nvPr>
        </p:nvSpPr>
        <p:spPr>
          <a:xfrm>
            <a:off x="685800" y="4343400"/>
            <a:ext cx="5486400" cy="4116388"/>
          </a:xfrm>
        </p:spPr>
        <p:txBody>
          <a:bodyPr/>
          <a:lstStyle/>
          <a:p>
            <a:endParaRPr lang="ja-JP" altLang="ja-JP">
              <a:ea typeface="ＭＳ Ｐゴシック" pitchFamily="50"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9184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latin typeface="Arial" pitchFamily="34" charset="0"/>
              <a:ea typeface="ＭＳ Ｐ明朝" pitchFamily="18" charset="-128"/>
            </a:endParaRPr>
          </a:p>
        </p:txBody>
      </p:sp>
      <p:sp>
        <p:nvSpPr>
          <p:cNvPr id="20992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8BF08CC-F495-4841-99B3-836F1125DC16}" type="slidenum">
              <a:rPr lang="ja-JP" altLang="en-US">
                <a:solidFill>
                  <a:srgbClr val="000000"/>
                </a:solidFill>
              </a:rPr>
              <a:pPr>
                <a:defRPr/>
              </a:pPr>
              <a:t>64</a:t>
            </a:fld>
            <a:endParaRPr lang="ja-JP" altLang="en-US">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928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smtClean="0">
                <a:latin typeface="Arial" pitchFamily="34" charset="0"/>
                <a:ea typeface="ＭＳ Ｐ明朝" pitchFamily="18" charset="-128"/>
              </a:rPr>
              <a:t>This shows PFCs levels in insects and insect-eating species such as Dragonfly, Mantis, Lizard, Spider</a:t>
            </a:r>
          </a:p>
          <a:p>
            <a:pPr eaLnBrk="1" hangingPunct="1">
              <a:spcBef>
                <a:spcPct val="0"/>
              </a:spcBef>
            </a:pPr>
            <a:endParaRPr lang="en-US" altLang="ja-JP" smtClean="0">
              <a:latin typeface="Arial" pitchFamily="34" charset="0"/>
              <a:ea typeface="ＭＳ Ｐ明朝" pitchFamily="18" charset="-128"/>
            </a:endParaRPr>
          </a:p>
          <a:p>
            <a:pPr eaLnBrk="1" hangingPunct="1">
              <a:spcBef>
                <a:spcPct val="0"/>
              </a:spcBef>
            </a:pPr>
            <a:r>
              <a:rPr lang="en-US" altLang="ja-JP" smtClean="0">
                <a:latin typeface="Arial" pitchFamily="34" charset="0"/>
                <a:ea typeface="ＭＳ Ｐ明朝" pitchFamily="18" charset="-128"/>
              </a:rPr>
              <a:t>Butterfly</a:t>
            </a:r>
            <a:r>
              <a:rPr lang="ja-JP" altLang="en-US" smtClean="0">
                <a:latin typeface="Arial" pitchFamily="34" charset="0"/>
                <a:ea typeface="ＭＳ Ｐ明朝" pitchFamily="18" charset="-128"/>
              </a:rPr>
              <a:t>（ちょうちょ）</a:t>
            </a:r>
            <a:r>
              <a:rPr lang="en-US" altLang="ja-JP" smtClean="0">
                <a:latin typeface="Arial" pitchFamily="34" charset="0"/>
                <a:ea typeface="ＭＳ Ｐ明朝" pitchFamily="18" charset="-128"/>
              </a:rPr>
              <a:t>Cerastrina argiolus ladonides</a:t>
            </a:r>
          </a:p>
          <a:p>
            <a:pPr eaLnBrk="1" hangingPunct="1">
              <a:spcBef>
                <a:spcPct val="0"/>
              </a:spcBef>
            </a:pPr>
            <a:r>
              <a:rPr lang="en-US" altLang="ja-JP" smtClean="0">
                <a:latin typeface="Arial" pitchFamily="34" charset="0"/>
                <a:ea typeface="ＭＳ Ｐ明朝" pitchFamily="18" charset="-128"/>
              </a:rPr>
              <a:t>Grasshopper</a:t>
            </a:r>
            <a:r>
              <a:rPr lang="ja-JP" altLang="en-US" smtClean="0">
                <a:latin typeface="Arial" pitchFamily="34" charset="0"/>
                <a:ea typeface="ＭＳ Ｐ明朝" pitchFamily="18" charset="-128"/>
              </a:rPr>
              <a:t>（ばった）</a:t>
            </a:r>
            <a:r>
              <a:rPr lang="en-US" altLang="ja-JP" smtClean="0">
                <a:latin typeface="Arial" pitchFamily="34" charset="0"/>
                <a:ea typeface="ＭＳ Ｐ明朝" pitchFamily="18" charset="-128"/>
              </a:rPr>
              <a:t>Atractomorpha lata</a:t>
            </a:r>
          </a:p>
          <a:p>
            <a:pPr eaLnBrk="1" hangingPunct="1">
              <a:spcBef>
                <a:spcPct val="0"/>
              </a:spcBef>
            </a:pPr>
            <a:r>
              <a:rPr lang="en-US" altLang="ja-JP" smtClean="0">
                <a:latin typeface="Arial" pitchFamily="34" charset="0"/>
                <a:ea typeface="ＭＳ Ｐ明朝" pitchFamily="18" charset="-128"/>
              </a:rPr>
              <a:t>Dragonfly</a:t>
            </a:r>
            <a:r>
              <a:rPr lang="ja-JP" altLang="en-US" smtClean="0">
                <a:latin typeface="Arial" pitchFamily="34" charset="0"/>
                <a:ea typeface="ＭＳ Ｐ明朝" pitchFamily="18" charset="-128"/>
              </a:rPr>
              <a:t>（とんぼ）</a:t>
            </a:r>
            <a:r>
              <a:rPr lang="en-US" altLang="ja-JP" smtClean="0">
                <a:latin typeface="Arial" pitchFamily="34" charset="0"/>
                <a:ea typeface="ＭＳ Ｐ明朝" pitchFamily="18" charset="-128"/>
              </a:rPr>
              <a:t>Sympertrum infuscatum </a:t>
            </a:r>
            <a:r>
              <a:rPr lang="ja-JP" altLang="en-US" smtClean="0">
                <a:latin typeface="Arial" pitchFamily="34" charset="0"/>
                <a:ea typeface="ＭＳ Ｐ明朝" pitchFamily="18" charset="-128"/>
              </a:rPr>
              <a:t>ノシメトンボ</a:t>
            </a:r>
            <a:endParaRPr lang="en-US" altLang="ja-JP" smtClean="0">
              <a:latin typeface="Arial" pitchFamily="34" charset="0"/>
              <a:ea typeface="ＭＳ Ｐ明朝" pitchFamily="18" charset="-128"/>
            </a:endParaRPr>
          </a:p>
          <a:p>
            <a:pPr eaLnBrk="1" hangingPunct="1">
              <a:spcBef>
                <a:spcPct val="0"/>
              </a:spcBef>
            </a:pPr>
            <a:r>
              <a:rPr lang="en-US" altLang="ja-JP" smtClean="0">
                <a:latin typeface="Arial" pitchFamily="34" charset="0"/>
                <a:ea typeface="ＭＳ Ｐ明朝" pitchFamily="18" charset="-128"/>
              </a:rPr>
              <a:t>Mantis(</a:t>
            </a:r>
            <a:r>
              <a:rPr lang="ja-JP" altLang="en-US" smtClean="0">
                <a:latin typeface="Arial" pitchFamily="34" charset="0"/>
                <a:ea typeface="ＭＳ Ｐ明朝" pitchFamily="18" charset="-128"/>
              </a:rPr>
              <a:t>カマキリ</a:t>
            </a:r>
            <a:r>
              <a:rPr lang="en-US" altLang="ja-JP" smtClean="0">
                <a:latin typeface="Arial" pitchFamily="34" charset="0"/>
                <a:ea typeface="ＭＳ Ｐ明朝" pitchFamily="18" charset="-128"/>
              </a:rPr>
              <a:t>)</a:t>
            </a:r>
            <a:r>
              <a:rPr lang="ja-JP" altLang="en-US" smtClean="0">
                <a:latin typeface="Arial" pitchFamily="34" charset="0"/>
                <a:ea typeface="ＭＳ Ｐ明朝" pitchFamily="18" charset="-128"/>
              </a:rPr>
              <a:t>　</a:t>
            </a:r>
            <a:r>
              <a:rPr lang="en-US" altLang="ja-JP" smtClean="0">
                <a:latin typeface="Arial" pitchFamily="34" charset="0"/>
                <a:ea typeface="ＭＳ Ｐ明朝" pitchFamily="18" charset="-128"/>
              </a:rPr>
              <a:t>Tenodera Aridifolia</a:t>
            </a:r>
            <a:r>
              <a:rPr lang="ja-JP" altLang="en-US" smtClean="0">
                <a:latin typeface="Arial" pitchFamily="34" charset="0"/>
                <a:ea typeface="ＭＳ Ｐ明朝" pitchFamily="18" charset="-128"/>
              </a:rPr>
              <a:t>　オオカマキリ</a:t>
            </a:r>
            <a:endParaRPr lang="en-US" altLang="ja-JP" smtClean="0">
              <a:latin typeface="Arial" pitchFamily="34" charset="0"/>
              <a:ea typeface="ＭＳ Ｐ明朝" pitchFamily="18" charset="-128"/>
            </a:endParaRPr>
          </a:p>
          <a:p>
            <a:pPr eaLnBrk="1" hangingPunct="1">
              <a:spcBef>
                <a:spcPct val="0"/>
              </a:spcBef>
            </a:pPr>
            <a:r>
              <a:rPr lang="en-US" altLang="ja-JP" smtClean="0">
                <a:latin typeface="Arial" pitchFamily="34" charset="0"/>
                <a:ea typeface="ＭＳ Ｐ明朝" pitchFamily="18" charset="-128"/>
              </a:rPr>
              <a:t>Lizard(</a:t>
            </a:r>
            <a:r>
              <a:rPr lang="ja-JP" altLang="en-US" smtClean="0">
                <a:latin typeface="Arial" pitchFamily="34" charset="0"/>
                <a:ea typeface="ＭＳ Ｐ明朝" pitchFamily="18" charset="-128"/>
              </a:rPr>
              <a:t>とかげ</a:t>
            </a:r>
            <a:r>
              <a:rPr lang="en-US" altLang="ja-JP" smtClean="0">
                <a:latin typeface="Arial" pitchFamily="34" charset="0"/>
                <a:ea typeface="ＭＳ Ｐ明朝" pitchFamily="18" charset="-128"/>
              </a:rPr>
              <a:t>) Takydromus tachydromoides </a:t>
            </a:r>
            <a:r>
              <a:rPr lang="ja-JP" altLang="en-US" smtClean="0">
                <a:latin typeface="Arial" pitchFamily="34" charset="0"/>
                <a:ea typeface="ＭＳ Ｐ明朝" pitchFamily="18" charset="-128"/>
              </a:rPr>
              <a:t>カナヘビ</a:t>
            </a:r>
            <a:endParaRPr lang="en-US" altLang="ja-JP" smtClean="0">
              <a:latin typeface="Arial" pitchFamily="34" charset="0"/>
              <a:ea typeface="ＭＳ Ｐ明朝" pitchFamily="18" charset="-128"/>
            </a:endParaRPr>
          </a:p>
          <a:p>
            <a:pPr eaLnBrk="1" hangingPunct="1">
              <a:spcBef>
                <a:spcPct val="0"/>
              </a:spcBef>
            </a:pPr>
            <a:r>
              <a:rPr lang="en-US" altLang="ja-JP" smtClean="0">
                <a:latin typeface="Arial" pitchFamily="34" charset="0"/>
                <a:ea typeface="ＭＳ Ｐ明朝" pitchFamily="18" charset="-128"/>
              </a:rPr>
              <a:t>Spider(</a:t>
            </a:r>
            <a:r>
              <a:rPr lang="ja-JP" altLang="en-US" smtClean="0">
                <a:latin typeface="Arial" pitchFamily="34" charset="0"/>
                <a:ea typeface="ＭＳ Ｐ明朝" pitchFamily="18" charset="-128"/>
              </a:rPr>
              <a:t>くも） </a:t>
            </a:r>
            <a:r>
              <a:rPr lang="en-US" altLang="ja-JP" smtClean="0">
                <a:latin typeface="Arial" pitchFamily="34" charset="0"/>
                <a:ea typeface="ＭＳ Ｐ明朝" pitchFamily="18" charset="-128"/>
              </a:rPr>
              <a:t>Nephila clavata </a:t>
            </a:r>
            <a:r>
              <a:rPr lang="ja-JP" altLang="en-US" smtClean="0">
                <a:latin typeface="Arial" pitchFamily="34" charset="0"/>
                <a:ea typeface="ＭＳ Ｐ明朝" pitchFamily="18" charset="-128"/>
              </a:rPr>
              <a:t>女郎ぐも</a:t>
            </a:r>
            <a:endParaRPr lang="en-US" altLang="ja-JP" smtClean="0">
              <a:latin typeface="Arial" pitchFamily="34" charset="0"/>
              <a:ea typeface="ＭＳ Ｐ明朝" pitchFamily="18" charset="-128"/>
            </a:endParaRPr>
          </a:p>
          <a:p>
            <a:pPr eaLnBrk="1" hangingPunct="1">
              <a:spcBef>
                <a:spcPct val="0"/>
              </a:spcBef>
            </a:pPr>
            <a:endParaRPr lang="ja-JP" altLang="en-US" smtClean="0">
              <a:latin typeface="Arial" pitchFamily="34" charset="0"/>
              <a:ea typeface="ＭＳ Ｐ明朝" pitchFamily="18" charset="-128"/>
            </a:endParaRPr>
          </a:p>
        </p:txBody>
      </p:sp>
      <p:sp>
        <p:nvSpPr>
          <p:cNvPr id="21094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2EE76BA-4803-4984-B7DF-36ADAC8ABCE2}" type="slidenum">
              <a:rPr lang="ja-JP" altLang="en-US">
                <a:solidFill>
                  <a:srgbClr val="000000"/>
                </a:solidFill>
              </a:rPr>
              <a:pPr>
                <a:defRPr/>
              </a:pPr>
              <a:t>65</a:t>
            </a:fld>
            <a:endParaRPr lang="ja-JP" altLang="en-US">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D78BB7A-1709-4CF0-9757-0F3A18F835D2}" type="slidenum">
              <a:rPr lang="en-US" altLang="ja-JP">
                <a:solidFill>
                  <a:prstClr val="black"/>
                </a:solidFill>
              </a:rPr>
              <a:pPr>
                <a:defRPr/>
              </a:pPr>
              <a:t>66</a:t>
            </a:fld>
            <a:endParaRPr lang="en-US" altLang="ja-JP">
              <a:solidFill>
                <a:prstClr val="black"/>
              </a:solidFill>
            </a:endParaRPr>
          </a:p>
        </p:txBody>
      </p:sp>
      <p:sp>
        <p:nvSpPr>
          <p:cNvPr id="293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3892" name="Rectangle 4"/>
          <p:cNvSpPr>
            <a:spLocks noGrp="1" noChangeArrowheads="1"/>
          </p:cNvSpPr>
          <p:nvPr>
            <p:ph type="body" idx="1"/>
          </p:nvPr>
        </p:nvSpPr>
        <p:spPr bwMode="auto">
          <a:noFill/>
        </p:spPr>
        <p:txBody>
          <a:bodyPr wrap="square" numCol="1" anchor="t" anchorCtr="0" compatLnSpc="1">
            <a:prstTxWarp prst="textNoShape">
              <a:avLst/>
            </a:prstTxWarp>
          </a:bodyPr>
          <a:lstStyle/>
          <a:p>
            <a:endParaRPr lang="ja-JP" altLang="ja-JP"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DB1D905-5AEC-4D13-991F-8E7A42B1C3EF}" type="slidenum">
              <a:rPr lang="en-US" altLang="ja-JP">
                <a:solidFill>
                  <a:prstClr val="black"/>
                </a:solidFill>
              </a:rPr>
              <a:pPr>
                <a:defRPr/>
              </a:pPr>
              <a:t>67</a:t>
            </a:fld>
            <a:endParaRPr lang="en-US" altLang="ja-JP">
              <a:solidFill>
                <a:prstClr val="black"/>
              </a:solidFill>
            </a:endParaRPr>
          </a:p>
        </p:txBody>
      </p:sp>
      <p:sp>
        <p:nvSpPr>
          <p:cNvPr id="294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491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ja-JP" altLang="ja-JP"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B813139-468A-4A08-8BF2-0FAF3B2D25A4}" type="slidenum">
              <a:rPr lang="en-US" altLang="ja-JP">
                <a:solidFill>
                  <a:srgbClr val="000000"/>
                </a:solidFill>
              </a:rPr>
              <a:pPr>
                <a:defRPr/>
              </a:pPr>
              <a:t>68</a:t>
            </a:fld>
            <a:endParaRPr lang="en-US" altLang="ja-JP">
              <a:solidFill>
                <a:srgbClr val="000000"/>
              </a:solidFill>
            </a:endParaRPr>
          </a:p>
        </p:txBody>
      </p:sp>
      <p:sp>
        <p:nvSpPr>
          <p:cNvPr id="295939" name="Rectangle 2"/>
          <p:cNvSpPr>
            <a:spLocks noGrp="1" noRot="1" noChangeAspect="1" noChangeArrowheads="1" noTextEdit="1"/>
          </p:cNvSpPr>
          <p:nvPr>
            <p:ph type="sldImg"/>
          </p:nvPr>
        </p:nvSpPr>
        <p:spPr bwMode="auto">
          <a:xfrm>
            <a:off x="1143000" y="685800"/>
            <a:ext cx="4575175" cy="3430588"/>
          </a:xfrm>
          <a:noFill/>
          <a:ln>
            <a:solidFill>
              <a:srgbClr val="000000"/>
            </a:solidFill>
            <a:miter lim="800000"/>
            <a:headEnd/>
            <a:tailEnd/>
          </a:ln>
        </p:spPr>
      </p:sp>
      <p:sp>
        <p:nvSpPr>
          <p:cNvPr id="295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z="1500" smtClean="0">
              <a:latin typeface="Arial" pitchFamily="34" charset="0"/>
              <a:ea typeface="ＭＳ Ｐ明朝" pitchFamily="18"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969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smtClean="0">
                <a:latin typeface="Arial" pitchFamily="34" charset="0"/>
                <a:ea typeface="ＭＳ Ｐ明朝" pitchFamily="18" charset="-128"/>
              </a:rPr>
              <a:t>Blue color shopws PFOS</a:t>
            </a:r>
          </a:p>
          <a:p>
            <a:pPr eaLnBrk="1" hangingPunct="1">
              <a:spcBef>
                <a:spcPct val="0"/>
              </a:spcBef>
            </a:pPr>
            <a:r>
              <a:rPr lang="en-US" altLang="ja-JP" smtClean="0">
                <a:latin typeface="Arial" pitchFamily="34" charset="0"/>
                <a:ea typeface="ＭＳ Ｐ明朝" pitchFamily="18" charset="-128"/>
              </a:rPr>
              <a:t>In Kanto area the ratio of PFOS is much higher than Kinki area,</a:t>
            </a:r>
          </a:p>
          <a:p>
            <a:pPr eaLnBrk="1" hangingPunct="1">
              <a:spcBef>
                <a:spcPct val="0"/>
              </a:spcBef>
            </a:pPr>
            <a:r>
              <a:rPr lang="en-US" altLang="ja-JP" smtClean="0">
                <a:latin typeface="Arial" pitchFamily="34" charset="0"/>
                <a:ea typeface="ＭＳ Ｐ明朝" pitchFamily="18" charset="-128"/>
              </a:rPr>
              <a:t>On the other hand , in Kinki area the ratio of Calboxylates such as PFOA is higher than PFOS.</a:t>
            </a:r>
          </a:p>
          <a:p>
            <a:pPr eaLnBrk="1" hangingPunct="1">
              <a:spcBef>
                <a:spcPct val="0"/>
              </a:spcBef>
            </a:pPr>
            <a:endParaRPr lang="en-US" altLang="ja-JP" smtClean="0">
              <a:latin typeface="Arial" pitchFamily="34" charset="0"/>
              <a:ea typeface="ＭＳ Ｐ明朝" pitchFamily="18" charset="-128"/>
            </a:endParaRPr>
          </a:p>
          <a:p>
            <a:pPr eaLnBrk="1" hangingPunct="1">
              <a:spcBef>
                <a:spcPct val="0"/>
              </a:spcBef>
            </a:pPr>
            <a:endParaRPr lang="ja-JP" altLang="en-US" smtClean="0">
              <a:latin typeface="Arial" pitchFamily="34" charset="0"/>
              <a:ea typeface="ＭＳ Ｐ明朝" pitchFamily="18" charset="-128"/>
            </a:endParaRPr>
          </a:p>
        </p:txBody>
      </p:sp>
      <p:sp>
        <p:nvSpPr>
          <p:cNvPr id="21299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F3261BF-AD5A-429A-97EE-ABE0A13E66F7}" type="slidenum">
              <a:rPr lang="ja-JP" altLang="en-US">
                <a:solidFill>
                  <a:srgbClr val="000000"/>
                </a:solidFill>
              </a:rPr>
              <a:pPr>
                <a:defRPr/>
              </a:pPr>
              <a:t>69</a:t>
            </a:fld>
            <a:endParaRPr lang="ja-JP"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Clr>
                <a:srgbClr val="0000FF"/>
              </a:buClr>
            </a:pPr>
            <a:fld id="{4B76E3C8-02BC-4304-8E68-C8D7750788CC}" type="slidenum">
              <a:rPr lang="en-US" altLang="ja-JP">
                <a:solidFill>
                  <a:prstClr val="black"/>
                </a:solidFill>
              </a:rPr>
              <a:pPr>
                <a:buClr>
                  <a:srgbClr val="0000FF"/>
                </a:buClr>
              </a:pPr>
              <a:t>7</a:t>
            </a:fld>
            <a:endParaRPr lang="en-US" altLang="ja-JP">
              <a:solidFill>
                <a:prstClr val="black"/>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368F0F4-315F-4E11-BFA2-3C839785EDD8}" type="slidenum">
              <a:rPr lang="en-US" altLang="ja-JP">
                <a:solidFill>
                  <a:srgbClr val="000000"/>
                </a:solidFill>
              </a:rPr>
              <a:pPr>
                <a:defRPr/>
              </a:pPr>
              <a:t>70</a:t>
            </a:fld>
            <a:endParaRPr lang="en-US" altLang="ja-JP">
              <a:solidFill>
                <a:srgbClr val="000000"/>
              </a:solidFill>
            </a:endParaRPr>
          </a:p>
        </p:txBody>
      </p:sp>
      <p:sp>
        <p:nvSpPr>
          <p:cNvPr id="297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smtClean="0">
                <a:latin typeface="Arial" pitchFamily="34" charset="0"/>
                <a:ea typeface="ＭＳ Ｐ明朝" pitchFamily="18" charset="-128"/>
              </a:rPr>
              <a:t>Wings</a:t>
            </a:r>
          </a:p>
          <a:p>
            <a:pPr eaLnBrk="1" hangingPunct="1">
              <a:spcBef>
                <a:spcPct val="0"/>
              </a:spcBef>
            </a:pPr>
            <a:r>
              <a:rPr lang="en-US" altLang="ja-JP" smtClean="0">
                <a:latin typeface="Arial" pitchFamily="34" charset="0"/>
                <a:ea typeface="ＭＳ Ｐ明朝" pitchFamily="18" charset="-128"/>
              </a:rPr>
              <a:t>Gastrointestinal tracs</a:t>
            </a:r>
          </a:p>
          <a:p>
            <a:pPr eaLnBrk="1" hangingPunct="1">
              <a:spcBef>
                <a:spcPct val="0"/>
              </a:spcBef>
            </a:pPr>
            <a:r>
              <a:rPr lang="en-US" altLang="ja-JP" smtClean="0">
                <a:latin typeface="Arial" pitchFamily="34" charset="0"/>
                <a:ea typeface="ＭＳ Ｐ明朝" pitchFamily="18" charset="-128"/>
              </a:rPr>
              <a:t>Muscle</a:t>
            </a:r>
          </a:p>
          <a:p>
            <a:pPr eaLnBrk="1" hangingPunct="1">
              <a:spcBef>
                <a:spcPct val="0"/>
              </a:spcBef>
            </a:pPr>
            <a:r>
              <a:rPr lang="en-US" altLang="ja-JP" smtClean="0">
                <a:latin typeface="Arial" pitchFamily="34" charset="0"/>
                <a:ea typeface="ＭＳ Ｐ明朝" pitchFamily="18" charset="-128"/>
              </a:rPr>
              <a:t>Exoskeleton</a:t>
            </a:r>
          </a:p>
          <a:p>
            <a:pPr eaLnBrk="1" hangingPunct="1">
              <a:spcBef>
                <a:spcPct val="0"/>
              </a:spcBef>
            </a:pPr>
            <a:r>
              <a:rPr lang="en-US" altLang="ja-JP" smtClean="0">
                <a:latin typeface="Arial" pitchFamily="34" charset="0"/>
                <a:ea typeface="ＭＳ Ｐ明朝" pitchFamily="18" charset="-128"/>
              </a:rPr>
              <a:t>Eggs</a:t>
            </a:r>
          </a:p>
          <a:p>
            <a:pPr eaLnBrk="1" hangingPunct="1">
              <a:spcBef>
                <a:spcPct val="0"/>
              </a:spcBef>
            </a:pPr>
            <a:endParaRPr lang="en-US" altLang="ja-JP" smtClean="0">
              <a:latin typeface="Arial" pitchFamily="34" charset="0"/>
              <a:ea typeface="ＭＳ Ｐ明朝" pitchFamily="18" charset="-128"/>
            </a:endParaRPr>
          </a:p>
          <a:p>
            <a:pPr eaLnBrk="1" hangingPunct="1">
              <a:spcBef>
                <a:spcPct val="0"/>
              </a:spcBef>
            </a:pPr>
            <a:endParaRPr lang="ja-JP" altLang="ja-JP" smtClean="0">
              <a:latin typeface="Arial" pitchFamily="34" charset="0"/>
              <a:ea typeface="ＭＳ Ｐ明朝" pitchFamily="18"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990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latin typeface="Arial" pitchFamily="34" charset="0"/>
              <a:ea typeface="ＭＳ Ｐ明朝" pitchFamily="18" charset="-128"/>
            </a:endParaRPr>
          </a:p>
        </p:txBody>
      </p:sp>
      <p:sp>
        <p:nvSpPr>
          <p:cNvPr id="21606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B893822-6E0D-46B5-8286-75ADBA23B42F}" type="slidenum">
              <a:rPr lang="ja-JP" altLang="en-US">
                <a:solidFill>
                  <a:srgbClr val="000000"/>
                </a:solidFill>
              </a:rPr>
              <a:pPr>
                <a:defRPr/>
              </a:pPr>
              <a:t>71</a:t>
            </a:fld>
            <a:endParaRPr lang="en-US" altLang="ja-JP">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3000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latin typeface="Arial" pitchFamily="34" charset="0"/>
              <a:ea typeface="ＭＳ Ｐ明朝" pitchFamily="18" charset="-128"/>
            </a:endParaRPr>
          </a:p>
        </p:txBody>
      </p:sp>
      <p:sp>
        <p:nvSpPr>
          <p:cNvPr id="21709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64AEA0F-4722-4A49-84F0-ECFAED1E59BB}" type="slidenum">
              <a:rPr lang="ja-JP" altLang="en-US">
                <a:solidFill>
                  <a:srgbClr val="000000"/>
                </a:solidFill>
              </a:rPr>
              <a:pPr>
                <a:defRPr/>
              </a:pPr>
              <a:t>72</a:t>
            </a:fld>
            <a:endParaRPr lang="en-US" altLang="ja-JP">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pPr>
              <a:buClr>
                <a:srgbClr val="0000FF"/>
              </a:buClr>
            </a:pPr>
            <a:fld id="{2366C169-C141-49C8-89C1-0D80898B9B19}" type="slidenum">
              <a:rPr lang="en-US" altLang="ja-JP">
                <a:solidFill>
                  <a:prstClr val="black"/>
                </a:solidFill>
              </a:rPr>
              <a:pPr>
                <a:buClr>
                  <a:srgbClr val="0000FF"/>
                </a:buClr>
              </a:pPr>
              <a:t>73</a:t>
            </a:fld>
            <a:endParaRPr lang="en-US" altLang="ja-JP">
              <a:solidFill>
                <a:prstClr val="black"/>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061BAC-CFC3-456A-8201-A4672D52B06B}" type="slidenum">
              <a:rPr lang="en-US" altLang="ja-JP">
                <a:solidFill>
                  <a:prstClr val="black"/>
                </a:solidFill>
              </a:rPr>
              <a:pPr/>
              <a:t>74</a:t>
            </a:fld>
            <a:endParaRPr lang="en-US" altLang="ja-JP">
              <a:solidFill>
                <a:prstClr val="black"/>
              </a:solidFill>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US" altLang="ja-JP"/>
              <a:t>■</a:t>
            </a:r>
            <a:r>
              <a:rPr lang="ja-JP" altLang="en-US"/>
              <a:t>条約の概要</a:t>
            </a:r>
            <a:br>
              <a:rPr lang="ja-JP" altLang="en-US"/>
            </a:br>
            <a:r>
              <a:rPr lang="ja-JP" altLang="en-US"/>
              <a:t>環境中での残留性、生物蓄積性、人や生物への毒性が高く、長距離移動性が懸念されるポリ塩化ビフェニル（ＰＣＢ）、ＤＤＴ等の残留性有機汚染物質（</a:t>
            </a:r>
            <a:r>
              <a:rPr lang="en-US" altLang="ja-JP"/>
              <a:t>POPs</a:t>
            </a:r>
            <a:r>
              <a:rPr lang="ja-JP" altLang="en-US"/>
              <a:t>：</a:t>
            </a:r>
            <a:r>
              <a:rPr lang="en-US" altLang="ja-JP"/>
              <a:t>Persistent Organic Pollutants</a:t>
            </a:r>
            <a:r>
              <a:rPr lang="ja-JP" altLang="en-US"/>
              <a:t>）の、製造及び使用の廃絶、排出の削減、これらの物質を含む廃棄物等の適正処理等を規定している。</a:t>
            </a:r>
          </a:p>
          <a:p>
            <a:r>
              <a:rPr lang="ja-JP" altLang="en-US"/>
              <a:t>■条約の対象となる化学物質</a:t>
            </a:r>
          </a:p>
          <a:p>
            <a:r>
              <a:rPr lang="en-US" altLang="ja-JP"/>
              <a:t>POPs</a:t>
            </a:r>
            <a:r>
              <a:rPr lang="ja-JP" altLang="en-US"/>
              <a:t>は以下の性質を有する化学物質（条約前文より）。</a:t>
            </a:r>
            <a:br>
              <a:rPr lang="ja-JP" altLang="en-US"/>
            </a:br>
            <a:r>
              <a:rPr lang="en-US" altLang="ja-JP"/>
              <a:t>(1)</a:t>
            </a:r>
            <a:r>
              <a:rPr lang="ja-JP" altLang="en-US"/>
              <a:t>毒性　</a:t>
            </a:r>
            <a:r>
              <a:rPr lang="en-US" altLang="ja-JP"/>
              <a:t>(2)</a:t>
            </a:r>
            <a:r>
              <a:rPr lang="ja-JP" altLang="en-US"/>
              <a:t>難分解性　</a:t>
            </a:r>
            <a:r>
              <a:rPr lang="en-US" altLang="ja-JP"/>
              <a:t>(3)</a:t>
            </a:r>
            <a:r>
              <a:rPr lang="ja-JP" altLang="en-US"/>
              <a:t>生物蓄積性　</a:t>
            </a:r>
            <a:r>
              <a:rPr lang="en-US" altLang="ja-JP"/>
              <a:t>(4)</a:t>
            </a:r>
            <a:r>
              <a:rPr lang="ja-JP" altLang="en-US"/>
              <a:t>長距離移動性　</a:t>
            </a:r>
            <a:br>
              <a:rPr lang="ja-JP" altLang="en-US"/>
            </a:br>
            <a:r>
              <a:rPr lang="ja-JP" altLang="en-US"/>
              <a:t>現在、条約においては、具体的な措置が求められる物質として、１２物質を指定。</a:t>
            </a:r>
          </a:p>
          <a:p>
            <a:r>
              <a:rPr lang="ja-JP" altLang="en-US"/>
              <a:t>経緯</a:t>
            </a:r>
            <a:br>
              <a:rPr lang="ja-JP" altLang="en-US"/>
            </a:br>
            <a:r>
              <a:rPr lang="ja-JP" altLang="en-US"/>
              <a:t>　</a:t>
            </a:r>
            <a:r>
              <a:rPr lang="en-US" altLang="ja-JP"/>
              <a:t>1992</a:t>
            </a:r>
            <a:r>
              <a:rPr lang="ja-JP" altLang="en-US"/>
              <a:t>年地球環境サミットでのアジェンダ</a:t>
            </a:r>
            <a:r>
              <a:rPr lang="en-US" altLang="ja-JP"/>
              <a:t>21</a:t>
            </a:r>
            <a:r>
              <a:rPr lang="ja-JP" altLang="en-US"/>
              <a:t>を受けて、</a:t>
            </a:r>
            <a:r>
              <a:rPr lang="en-US" altLang="ja-JP"/>
              <a:t>1995</a:t>
            </a:r>
            <a:r>
              <a:rPr lang="ja-JP" altLang="en-US"/>
              <a:t>年に国際環境計画</a:t>
            </a:r>
            <a:r>
              <a:rPr lang="en-US" altLang="ja-JP"/>
              <a:t>(UNEP)</a:t>
            </a:r>
            <a:r>
              <a:rPr lang="ja-JP" altLang="en-US"/>
              <a:t>政府間会合で</a:t>
            </a:r>
            <a:r>
              <a:rPr lang="en-US" altLang="ja-JP"/>
              <a:t>｢</a:t>
            </a:r>
            <a:r>
              <a:rPr lang="ja-JP" altLang="en-US"/>
              <a:t>陸上活動から海洋環境の保護に関する世界 行動計画</a:t>
            </a:r>
            <a:r>
              <a:rPr lang="en-US" altLang="ja-JP"/>
              <a:t>｣</a:t>
            </a:r>
            <a:r>
              <a:rPr lang="ja-JP" altLang="en-US"/>
              <a:t>が採択。その中で、</a:t>
            </a:r>
            <a:r>
              <a:rPr lang="en-US" altLang="ja-JP"/>
              <a:t>12</a:t>
            </a:r>
            <a:r>
              <a:rPr lang="ja-JP" altLang="en-US"/>
              <a:t>の残留性有機汚染物質</a:t>
            </a:r>
            <a:r>
              <a:rPr lang="en-US" altLang="ja-JP"/>
              <a:t>(Persistent Organic Pollutants : POPs)</a:t>
            </a:r>
            <a:r>
              <a:rPr lang="ja-JP" altLang="en-US"/>
              <a:t>について排出の廃絶･低減等を図る国際条約の策定が求められた。このため、</a:t>
            </a:r>
            <a:r>
              <a:rPr lang="en-US" altLang="ja-JP"/>
              <a:t>1997</a:t>
            </a:r>
            <a:r>
              <a:rPr lang="ja-JP" altLang="en-US"/>
              <a:t>年の</a:t>
            </a:r>
            <a:r>
              <a:rPr lang="en-US" altLang="ja-JP"/>
              <a:t>UNEP</a:t>
            </a:r>
            <a:r>
              <a:rPr lang="ja-JP" altLang="en-US"/>
              <a:t>第</a:t>
            </a:r>
            <a:r>
              <a:rPr lang="en-US" altLang="ja-JP"/>
              <a:t>19</a:t>
            </a:r>
            <a:r>
              <a:rPr lang="ja-JP" altLang="en-US"/>
              <a:t>回管理理事会を契機にその後５回の政府間 交渉委員会が開催され、</a:t>
            </a:r>
            <a:r>
              <a:rPr lang="en-US" altLang="ja-JP"/>
              <a:t>2001</a:t>
            </a:r>
            <a:r>
              <a:rPr lang="ja-JP" altLang="en-US"/>
              <a:t>年</a:t>
            </a:r>
            <a:r>
              <a:rPr lang="en-US" altLang="ja-JP"/>
              <a:t>5</a:t>
            </a:r>
            <a:r>
              <a:rPr lang="ja-JP" altLang="en-US"/>
              <a:t>月にストックホルムで開催された外交会議において条約が採択された。</a:t>
            </a:r>
            <a:br>
              <a:rPr lang="ja-JP" altLang="en-US"/>
            </a:br>
            <a:r>
              <a:rPr lang="ja-JP" altLang="en-US"/>
              <a:t>の第１５原則に規定する予防的な取組方法に留意しつつ、</a:t>
            </a:r>
            <a:r>
              <a:rPr lang="en-US" altLang="ja-JP"/>
              <a:t>POPs</a:t>
            </a:r>
            <a:r>
              <a:rPr lang="ja-JP" altLang="en-US"/>
              <a:t>から人の健康及び環境を保護すること。</a:t>
            </a:r>
          </a:p>
          <a:p>
            <a:endParaRPr lang="en-US" altLang="ja-JP"/>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97BE187-B999-44B6-89F5-163C3F5C8AE2}" type="slidenum">
              <a:rPr lang="en-US" altLang="ja-JP">
                <a:solidFill>
                  <a:prstClr val="black"/>
                </a:solidFill>
              </a:rPr>
              <a:pPr/>
              <a:t>75</a:t>
            </a:fld>
            <a:endParaRPr lang="en-US" altLang="ja-JP">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0EFE90-6765-4D41-A5A8-3BCA7576A63A}" type="slidenum">
              <a:rPr lang="en-US" altLang="ja-JP">
                <a:solidFill>
                  <a:prstClr val="black"/>
                </a:solidFill>
              </a:rPr>
              <a:pPr/>
              <a:t>76</a:t>
            </a:fld>
            <a:endParaRPr lang="en-US" altLang="ja-JP">
              <a:solidFill>
                <a:prstClr val="black"/>
              </a:solidFill>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pPr>
              <a:spcBef>
                <a:spcPct val="0"/>
              </a:spcBef>
            </a:pPr>
            <a:r>
              <a:rPr lang="ja-JP" altLang="en-US" b="1">
                <a:solidFill>
                  <a:schemeClr val="bg1"/>
                </a:solidFill>
              </a:rPr>
              <a:t>排水処理に用いられる凝集沈殿用塩化第二鉄液は，プリント基板のエッチング液や鉄鋼メーカーの塩酸廃液を用いて，銅やニッケルの金属回収とともに循環再生製造されている。限定された時期に製造された特定のロットの塩化第二鉄液に，高濃度の</a:t>
            </a:r>
            <a:r>
              <a:rPr lang="en-US" altLang="ja-JP" b="1">
                <a:solidFill>
                  <a:schemeClr val="bg1"/>
                </a:solidFill>
              </a:rPr>
              <a:t>PCB</a:t>
            </a:r>
            <a:r>
              <a:rPr lang="ja-JP" altLang="en-US" b="1">
                <a:solidFill>
                  <a:schemeClr val="bg1"/>
                </a:solidFill>
              </a:rPr>
              <a:t>が含まれていたことを究明し、環境汚染の未然防止に貢献した。</a:t>
            </a:r>
          </a:p>
          <a:p>
            <a:endParaRPr lang="en-US" altLang="ja-JP"/>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F7AAD1-56AA-460F-9F03-A911D3317CF8}" type="slidenum">
              <a:rPr lang="en-US" altLang="ja-JP">
                <a:solidFill>
                  <a:prstClr val="black"/>
                </a:solidFill>
              </a:rPr>
              <a:pPr/>
              <a:t>77</a:t>
            </a:fld>
            <a:endParaRPr lang="en-US" altLang="ja-JP">
              <a:solidFill>
                <a:prstClr val="black"/>
              </a:solidFill>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ja-JP" altLang="en-US" sz="1000"/>
              <a:t>サリドマイドは「安全な」睡眠薬として開発・販売されたが、妊娠初期の妊婦が用いた場合に催奇形性があり、四肢の全部あるいは一部が短いなどの独特 の奇形をもつ新生児が多数生じた。日本においては、諸外国が回収した後も販売が続けられ、この約半年の遅れの間に被害児の半分が出生したと推定されてい る。大日本製薬と厚生省は、西ドイツでの警告や回収措置を無視してこの危険な薬を漫然と売り続けた。米国のＦＤＡが認可せず、治験段階の約</a:t>
            </a:r>
            <a:r>
              <a:rPr lang="en-US" altLang="ja-JP" sz="1000"/>
              <a:t>10</a:t>
            </a:r>
            <a:r>
              <a:rPr lang="ja-JP" altLang="en-US" sz="1000"/>
              <a:t>人の被害者 に留めたこととは対照的な結果となった。</a:t>
            </a:r>
          </a:p>
          <a:p>
            <a:endParaRPr lang="ja-JP" altLang="en-US" sz="1000" b="1"/>
          </a:p>
          <a:p>
            <a:r>
              <a:rPr lang="ja-JP" altLang="en-US" sz="1000" b="1"/>
              <a:t>サリドマイド</a:t>
            </a:r>
            <a:r>
              <a:rPr lang="ja-JP" altLang="en-US" sz="1000"/>
              <a:t>は</a:t>
            </a:r>
            <a:r>
              <a:rPr lang="en-US" altLang="ja-JP" sz="1000"/>
              <a:t>1957</a:t>
            </a:r>
            <a:r>
              <a:rPr lang="ja-JP" altLang="en-US" sz="1000"/>
              <a:t>年にグリュネンタール社から発売された</a:t>
            </a:r>
            <a:r>
              <a:rPr lang="ja-JP" altLang="en-US" sz="1000">
                <a:hlinkClick r:id="rId3" tooltip="睡眠薬"/>
              </a:rPr>
              <a:t>睡眠薬</a:t>
            </a:r>
            <a:r>
              <a:rPr lang="ja-JP" altLang="en-US" sz="1000"/>
              <a:t>の名称。水に溶けにくい針状結晶。</a:t>
            </a:r>
            <a:r>
              <a:rPr lang="en-US" altLang="ja-JP" sz="1000"/>
              <a:t>CAS</a:t>
            </a:r>
            <a:r>
              <a:rPr lang="ja-JP" altLang="en-US" sz="1000"/>
              <a:t>番号</a:t>
            </a:r>
            <a:r>
              <a:rPr lang="en-US" altLang="ja-JP" sz="1000"/>
              <a:t>50-35-1</a:t>
            </a:r>
            <a:r>
              <a:rPr lang="ja-JP" altLang="en-US" sz="1000"/>
              <a:t>（</a:t>
            </a:r>
            <a:r>
              <a:rPr lang="ja-JP" altLang="en-US" sz="1000">
                <a:hlinkClick r:id="rId4" tooltip="ラセミ体"/>
              </a:rPr>
              <a:t>ラセミ体</a:t>
            </a:r>
            <a:r>
              <a:rPr lang="ja-JP" altLang="en-US" sz="1000"/>
              <a:t>）。</a:t>
            </a:r>
            <a:r>
              <a:rPr lang="en-US" altLang="ja-JP" sz="1000"/>
              <a:t>R</a:t>
            </a:r>
            <a:r>
              <a:rPr lang="ja-JP" altLang="en-US" sz="1000"/>
              <a:t>体は</a:t>
            </a:r>
            <a:r>
              <a:rPr lang="en-US" altLang="ja-JP" sz="1000"/>
              <a:t>CAS</a:t>
            </a:r>
            <a:r>
              <a:rPr lang="ja-JP" altLang="en-US" sz="1000"/>
              <a:t>番号</a:t>
            </a:r>
            <a:r>
              <a:rPr lang="en-US" altLang="ja-JP" sz="1000"/>
              <a:t>2614-40-8</a:t>
            </a:r>
            <a:r>
              <a:rPr lang="ja-JP" altLang="en-US" sz="1000"/>
              <a:t>、</a:t>
            </a:r>
            <a:r>
              <a:rPr lang="en-US" altLang="ja-JP" sz="1000"/>
              <a:t>S</a:t>
            </a:r>
            <a:r>
              <a:rPr lang="ja-JP" altLang="en-US" sz="1000"/>
              <a:t>体は</a:t>
            </a:r>
            <a:r>
              <a:rPr lang="en-US" altLang="ja-JP" sz="1000"/>
              <a:t>CAS</a:t>
            </a:r>
            <a:r>
              <a:rPr lang="ja-JP" altLang="en-US" sz="1000"/>
              <a:t>番号</a:t>
            </a:r>
            <a:r>
              <a:rPr lang="en-US" altLang="ja-JP" sz="1000"/>
              <a:t>841-67-8</a:t>
            </a:r>
            <a:r>
              <a:rPr lang="ja-JP" altLang="en-US" sz="1000"/>
              <a:t>として登録されている。もともとは</a:t>
            </a:r>
            <a:r>
              <a:rPr lang="ja-JP" altLang="en-US" sz="1000">
                <a:hlinkClick r:id="rId5" tooltip="てんかん"/>
              </a:rPr>
              <a:t>てんかん</a:t>
            </a:r>
            <a:r>
              <a:rPr lang="ja-JP" altLang="en-US" sz="1000"/>
              <a:t>患者の</a:t>
            </a:r>
            <a:r>
              <a:rPr lang="ja-JP" altLang="en-US" sz="1000">
                <a:hlinkClick r:id="rId6" tooltip="抗痙攣剤"/>
              </a:rPr>
              <a:t>抗痙攣剤</a:t>
            </a:r>
            <a:r>
              <a:rPr lang="ja-JP" altLang="en-US" sz="1000"/>
              <a:t>として開発されたが効果は認められていなかった。当初、副作用も少なく安全な薬と宣伝され発売された。その後、これを服用した妊婦から手足のない奇形児が多く生まれることがわかり発売中止となった。</a:t>
            </a:r>
          </a:p>
          <a:p>
            <a:r>
              <a:rPr lang="ja-JP" altLang="en-US" sz="1000"/>
              <a:t>サリドマイドの正式名称は</a:t>
            </a:r>
            <a:r>
              <a:rPr lang="en-US" altLang="ja-JP" sz="1000"/>
              <a:t>3'-</a:t>
            </a:r>
            <a:r>
              <a:rPr lang="ja-JP" altLang="en-US" sz="1000"/>
              <a:t>（</a:t>
            </a:r>
            <a:r>
              <a:rPr lang="en-US" altLang="ja-JP" sz="1000"/>
              <a:t>N-</a:t>
            </a:r>
            <a:r>
              <a:rPr lang="ja-JP" altLang="en-US" sz="1000"/>
              <a:t>フタルイミド）グルタルイミドである。分子の中に一箇所</a:t>
            </a:r>
            <a:r>
              <a:rPr lang="ja-JP" altLang="en-US" sz="1000">
                <a:hlinkClick r:id="rId7" tooltip="不斉炭素"/>
              </a:rPr>
              <a:t>不斉炭素</a:t>
            </a:r>
            <a:r>
              <a:rPr lang="ja-JP" altLang="en-US" sz="1000"/>
              <a:t>を持ち、</a:t>
            </a:r>
            <a:r>
              <a:rPr lang="en-US" altLang="ja-JP" sz="1000"/>
              <a:t>R</a:t>
            </a:r>
            <a:r>
              <a:rPr lang="ja-JP" altLang="en-US" sz="1000"/>
              <a:t>体と</a:t>
            </a:r>
            <a:r>
              <a:rPr lang="en-US" altLang="ja-JP" sz="1000"/>
              <a:t>S</a:t>
            </a:r>
            <a:r>
              <a:rPr lang="ja-JP" altLang="en-US" sz="1000"/>
              <a:t>体の</a:t>
            </a:r>
            <a:r>
              <a:rPr lang="ja-JP" altLang="en-US" sz="1000">
                <a:hlinkClick r:id="rId8" tooltip="鏡像異性体"/>
              </a:rPr>
              <a:t>鏡像異性体</a:t>
            </a:r>
            <a:r>
              <a:rPr lang="ja-JP" altLang="en-US" sz="1000"/>
              <a:t>が存在する。サリドマイドを製造するときには等量の</a:t>
            </a:r>
            <a:r>
              <a:rPr lang="en-US" altLang="ja-JP" sz="1000"/>
              <a:t>R</a:t>
            </a:r>
            <a:r>
              <a:rPr lang="ja-JP" altLang="en-US" sz="1000"/>
              <a:t>体と</a:t>
            </a:r>
            <a:r>
              <a:rPr lang="en-US" altLang="ja-JP" sz="1000"/>
              <a:t>S</a:t>
            </a:r>
            <a:r>
              <a:rPr lang="ja-JP" altLang="en-US" sz="1000"/>
              <a:t>体が混ざったラセミ体として合成される。開発された当時これを分離することは難しく、ラセミ体のまま発売された。後に、</a:t>
            </a:r>
            <a:r>
              <a:rPr lang="en-US" altLang="ja-JP" sz="1000"/>
              <a:t>R</a:t>
            </a:r>
            <a:r>
              <a:rPr lang="ja-JP" altLang="en-US" sz="1000"/>
              <a:t>体は無害であるが</a:t>
            </a:r>
            <a:r>
              <a:rPr lang="en-US" altLang="ja-JP" sz="1000"/>
              <a:t>S</a:t>
            </a:r>
            <a:r>
              <a:rPr lang="ja-JP" altLang="en-US" sz="1000"/>
              <a:t>体は非常に高い</a:t>
            </a:r>
            <a:r>
              <a:rPr lang="ja-JP" altLang="en-US" sz="1000">
                <a:hlinkClick r:id="rId9" tooltip="催奇性"/>
              </a:rPr>
              <a:t>催奇性</a:t>
            </a:r>
            <a:r>
              <a:rPr lang="ja-JP" altLang="en-US" sz="1000"/>
              <a:t>をもっており、高い頻度で胎児に異常をひき起こすこと、さらに流産防止作用もあるとの報告があった。</a:t>
            </a:r>
            <a:r>
              <a:rPr lang="ja-JP" altLang="en-US" sz="1000">
                <a:hlinkClick r:id="rId10" tooltip="四肢"/>
              </a:rPr>
              <a:t>四肢</a:t>
            </a:r>
            <a:r>
              <a:rPr lang="ja-JP" altLang="en-US" sz="1000"/>
              <a:t>の</a:t>
            </a:r>
            <a:r>
              <a:rPr lang="ja-JP" altLang="en-US" sz="1000">
                <a:hlinkClick r:id="rId11" tooltip="発育不全"/>
              </a:rPr>
              <a:t>発育不全</a:t>
            </a:r>
            <a:r>
              <a:rPr lang="ja-JP" altLang="en-US" sz="1000"/>
              <a:t>を引き起こし、手足が極端に未発達な状態で出産、発育するのが主な症状であるが、知覚や意識、知能に影響はほとんど見られない。</a:t>
            </a:r>
          </a:p>
          <a:p>
            <a:r>
              <a:rPr lang="en-US" altLang="ja-JP" sz="1000"/>
              <a:t>R</a:t>
            </a:r>
            <a:r>
              <a:rPr lang="ja-JP" altLang="en-US" sz="1000"/>
              <a:t>体・</a:t>
            </a:r>
            <a:r>
              <a:rPr lang="en-US" altLang="ja-JP" sz="1000"/>
              <a:t>S</a:t>
            </a:r>
            <a:r>
              <a:rPr lang="ja-JP" altLang="en-US" sz="1000"/>
              <a:t>体を分離（</a:t>
            </a:r>
            <a:r>
              <a:rPr lang="ja-JP" altLang="en-US" sz="1000">
                <a:hlinkClick r:id="rId12" tooltip="光学分割"/>
              </a:rPr>
              <a:t>光学分割</a:t>
            </a:r>
            <a:r>
              <a:rPr lang="ja-JP" altLang="en-US" sz="1000"/>
              <a:t>）すること及び，不斉合成も可能だが、</a:t>
            </a:r>
            <a:r>
              <a:rPr lang="en-US" altLang="ja-JP" sz="1000"/>
              <a:t>R</a:t>
            </a:r>
            <a:r>
              <a:rPr lang="ja-JP" altLang="en-US" sz="1000"/>
              <a:t>体のみを使用しても比較的速やかに生体内でラセミ化することがわかっている。このため、単純に</a:t>
            </a:r>
            <a:r>
              <a:rPr lang="en-US" altLang="ja-JP" sz="1000"/>
              <a:t>R</a:t>
            </a:r>
            <a:r>
              <a:rPr lang="ja-JP" altLang="en-US" sz="1000"/>
              <a:t>体が催眠作用のみを持ち、</a:t>
            </a:r>
            <a:r>
              <a:rPr lang="en-US" altLang="ja-JP" sz="1000"/>
              <a:t>S</a:t>
            </a:r>
            <a:r>
              <a:rPr lang="ja-JP" altLang="en-US" sz="1000"/>
              <a:t>体が催奇性だけを現すという当初の報告には近年疑問が持たれている。</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2741DC-85BD-4E0B-B3B1-89579F826E3F}" type="slidenum">
              <a:rPr lang="en-US" altLang="ja-JP">
                <a:solidFill>
                  <a:prstClr val="black"/>
                </a:solidFill>
              </a:rPr>
              <a:pPr/>
              <a:t>78</a:t>
            </a:fld>
            <a:endParaRPr lang="en-US" altLang="ja-JP">
              <a:solidFill>
                <a:prstClr val="black"/>
              </a:solidFill>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altLang="ja-JP"/>
              <a:t/>
            </a:r>
            <a:br>
              <a:rPr lang="en-US" altLang="ja-JP"/>
            </a:br>
            <a:r>
              <a:rPr lang="en-US" altLang="ja-JP"/>
              <a:t>1960</a:t>
            </a:r>
            <a:r>
              <a:rPr lang="ja-JP" altLang="en-US"/>
              <a:t>年から</a:t>
            </a:r>
            <a:r>
              <a:rPr lang="en-US" altLang="ja-JP"/>
              <a:t>1970</a:t>
            </a:r>
            <a:r>
              <a:rPr lang="ja-JP" altLang="en-US"/>
              <a:t>年代頃にかけて、これまでの医学、生物学、毒性学では説明が困難な現象が人や野生生物に見られるようになってきた。例えば、</a:t>
            </a:r>
            <a:r>
              <a:rPr lang="en-US" altLang="ja-JP"/>
              <a:t>1930</a:t>
            </a:r>
            <a:r>
              <a:rPr lang="ja-JP" altLang="en-US"/>
              <a:t>年代に初めてつくられた合成エストロジェン（</a:t>
            </a:r>
            <a:r>
              <a:rPr lang="en-US" altLang="ja-JP" b="1"/>
              <a:t>DES</a:t>
            </a:r>
            <a:r>
              <a:rPr lang="ja-JP" altLang="en-US"/>
              <a:t>： ジエチルスチルベステロール）が、米国などにおいて</a:t>
            </a:r>
            <a:r>
              <a:rPr lang="en-US" altLang="ja-JP"/>
              <a:t>1940</a:t>
            </a:r>
            <a:r>
              <a:rPr lang="ja-JP" altLang="en-US"/>
              <a:t>～</a:t>
            </a:r>
            <a:r>
              <a:rPr lang="en-US" altLang="ja-JP"/>
              <a:t>1960</a:t>
            </a:r>
            <a:r>
              <a:rPr lang="ja-JP" altLang="en-US"/>
              <a:t>年代に流産の防止等の目的で医療面において多用された結果、胎児期に曝露された女性 の生殖器に遅発性のがん等が発生したことが確認されていること、世界各地で観察された野生生物の生殖行動や生殖器の異常が、</a:t>
            </a:r>
            <a:r>
              <a:rPr lang="en-US" altLang="ja-JP"/>
              <a:t>DDT</a:t>
            </a:r>
            <a:r>
              <a:rPr lang="ja-JP" altLang="en-US"/>
              <a:t>をはじめとする有機塩素 系化合物等による環境汚染によるものではないかとの指摘が</a:t>
            </a:r>
            <a:r>
              <a:rPr lang="en-US" altLang="ja-JP"/>
              <a:t>1 9 7 0</a:t>
            </a:r>
            <a:endParaRPr lang="en-US" altLang="ja-JP" b="1">
              <a:solidFill>
                <a:schemeClr val="bg1"/>
              </a:solidFill>
            </a:endParaRPr>
          </a:p>
          <a:p>
            <a:pPr>
              <a:spcBef>
                <a:spcPct val="0"/>
              </a:spcBef>
            </a:pPr>
            <a:endParaRPr lang="en-US" altLang="ja-JP"/>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F48776-E078-4E2F-B6F8-4D7EF6E7E126}" type="slidenum">
              <a:rPr lang="en-US" altLang="ja-JP">
                <a:solidFill>
                  <a:prstClr val="black"/>
                </a:solidFill>
              </a:rPr>
              <a:pPr/>
              <a:t>79</a:t>
            </a:fld>
            <a:endParaRPr lang="en-US" altLang="ja-JP">
              <a:solidFill>
                <a:prstClr val="black"/>
              </a:solidFill>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altLang="ja-JP"/>
              <a:t/>
            </a:r>
            <a:br>
              <a:rPr lang="en-US" altLang="ja-JP"/>
            </a:br>
            <a:r>
              <a:rPr lang="ja-JP" altLang="en-US"/>
              <a:t>この条約は、環境中での残留性、生物蓄積性、人や生物への毒性が高く、長距離移動性が懸念されるＰＣＢ、ＤＤＴ等の 残留性有機汚染汚染物質（</a:t>
            </a:r>
            <a:r>
              <a:rPr lang="en-US" altLang="ja-JP"/>
              <a:t>POPs</a:t>
            </a:r>
            <a:r>
              <a:rPr lang="ja-JP" altLang="en-US"/>
              <a:t>：</a:t>
            </a:r>
            <a:r>
              <a:rPr lang="en-US" altLang="ja-JP"/>
              <a:t>Persistent Organic Pollutants</a:t>
            </a:r>
            <a:r>
              <a:rPr lang="ja-JP" altLang="en-US"/>
              <a:t>）の製造及び使用の廃絶、排出の削減、これらの物質を含む廃棄物等の適正処理等を締約国が協調して行うべきことを規定しています。 なお、我が国においては、</a:t>
            </a:r>
            <a:r>
              <a:rPr lang="en-US" altLang="ja-JP"/>
              <a:t>POPs</a:t>
            </a:r>
            <a:r>
              <a:rPr lang="ja-JP" altLang="en-US"/>
              <a:t>の製造・使用等を規制する化学物質審査規制法（経済産業省、厚生労働省、環境省の３ 省が共管）が既に</a:t>
            </a:r>
            <a:r>
              <a:rPr lang="en-US" altLang="ja-JP"/>
              <a:t>1973</a:t>
            </a:r>
            <a:r>
              <a:rPr lang="ja-JP" altLang="en-US"/>
              <a:t>年に制定されている等 、</a:t>
            </a:r>
            <a:r>
              <a:rPr lang="en-US" altLang="ja-JP"/>
              <a:t>POPs</a:t>
            </a:r>
            <a:r>
              <a:rPr lang="ja-JP" altLang="en-US"/>
              <a:t>対策に係る諸法令の整備が進んでおり、こうした既存法令により、同条約が規定している加盟国の義務の履行を担保することとしています。</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Clr>
                <a:srgbClr val="0000FF"/>
              </a:buClr>
            </a:pPr>
            <a:fld id="{4B76E3C8-02BC-4304-8E68-C8D7750788CC}" type="slidenum">
              <a:rPr lang="en-US" altLang="ja-JP">
                <a:solidFill>
                  <a:prstClr val="black"/>
                </a:solidFill>
              </a:rPr>
              <a:pPr>
                <a:buClr>
                  <a:srgbClr val="0000FF"/>
                </a:buClr>
              </a:pPr>
              <a:t>8</a:t>
            </a:fld>
            <a:endParaRPr lang="en-US" altLang="ja-JP">
              <a:solidFill>
                <a:prstClr val="black"/>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71CC8B-7751-479B-A452-A1489450624C}" type="slidenum">
              <a:rPr lang="en-US" altLang="ja-JP">
                <a:solidFill>
                  <a:prstClr val="black"/>
                </a:solidFill>
              </a:rPr>
              <a:pPr/>
              <a:t>80</a:t>
            </a:fld>
            <a:endParaRPr lang="en-US" altLang="ja-JP">
              <a:solidFill>
                <a:prstClr val="black"/>
              </a:solidFill>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ja-JP" altLang="en-US" b="1"/>
              <a:t>殺虫剤として</a:t>
            </a:r>
          </a:p>
          <a:p>
            <a:r>
              <a:rPr lang="ja-JP" altLang="en-US">
                <a:hlinkClick r:id="rId3" tooltip="第二次世界大戦に従軍した兵士に対するDDT散布"/>
              </a:rPr>
              <a:t> </a:t>
            </a:r>
            <a:r>
              <a:rPr lang="ja-JP" altLang="en-US"/>
              <a:t> </a:t>
            </a:r>
          </a:p>
          <a:p>
            <a:r>
              <a:rPr lang="ja-JP" altLang="en-US">
                <a:hlinkClick r:id="rId3" tooltip="拡大"/>
              </a:rPr>
              <a:t> </a:t>
            </a:r>
            <a:endParaRPr lang="ja-JP" altLang="en-US">
              <a:hlinkClick r:id="rId4" tooltip="第二次世界大戦"/>
            </a:endParaRPr>
          </a:p>
          <a:p>
            <a:r>
              <a:rPr lang="ja-JP" altLang="en-US">
                <a:hlinkClick r:id="rId4" tooltip="第二次世界大戦"/>
              </a:rPr>
              <a:t>第二次世界大戦</a:t>
            </a:r>
            <a:r>
              <a:rPr lang="ja-JP" altLang="en-US"/>
              <a:t>に従軍した兵士に対する</a:t>
            </a:r>
            <a:r>
              <a:rPr lang="en-US" altLang="ja-JP"/>
              <a:t>DDT</a:t>
            </a:r>
            <a:r>
              <a:rPr lang="ja-JP" altLang="en-US"/>
              <a:t>散布</a:t>
            </a:r>
          </a:p>
          <a:p>
            <a:r>
              <a:rPr lang="en-US" altLang="ja-JP">
                <a:hlinkClick r:id="rId5" tooltip="1873年"/>
              </a:rPr>
              <a:t>1873</a:t>
            </a:r>
            <a:r>
              <a:rPr lang="ja-JP" altLang="en-US">
                <a:hlinkClick r:id="rId5" tooltip="1873年"/>
              </a:rPr>
              <a:t>年</a:t>
            </a:r>
            <a:r>
              <a:rPr lang="ja-JP" altLang="en-US"/>
              <a:t>に初めて合成され、</a:t>
            </a:r>
            <a:r>
              <a:rPr lang="en-US" altLang="ja-JP">
                <a:hlinkClick r:id="rId6" tooltip="1939年"/>
              </a:rPr>
              <a:t>1939</a:t>
            </a:r>
            <a:r>
              <a:rPr lang="ja-JP" altLang="en-US">
                <a:hlinkClick r:id="rId6" tooltip="1939年"/>
              </a:rPr>
              <a:t>年</a:t>
            </a:r>
            <a:r>
              <a:rPr lang="ja-JP" altLang="en-US"/>
              <a:t>に</a:t>
            </a:r>
            <a:r>
              <a:rPr lang="ja-JP" altLang="en-US">
                <a:hlinkClick r:id="rId7" tooltip="スイス"/>
              </a:rPr>
              <a:t>スイス</a:t>
            </a:r>
            <a:r>
              <a:rPr lang="ja-JP" altLang="en-US"/>
              <a:t>の科学者</a:t>
            </a:r>
            <a:r>
              <a:rPr lang="ja-JP" altLang="en-US">
                <a:hlinkClick r:id="rId8" tooltip="パウル・ヘルマン・ミュラー"/>
              </a:rPr>
              <a:t>パウル・ヘルマン・ミュラー</a:t>
            </a:r>
            <a:r>
              <a:rPr lang="ja-JP" altLang="en-US"/>
              <a:t>によって殺虫効果が発見された。彼はこの功績によって</a:t>
            </a:r>
            <a:r>
              <a:rPr lang="en-US" altLang="ja-JP">
                <a:hlinkClick r:id="rId9" tooltip="1948年"/>
              </a:rPr>
              <a:t>1948</a:t>
            </a:r>
            <a:r>
              <a:rPr lang="ja-JP" altLang="en-US">
                <a:hlinkClick r:id="rId9" tooltip="1948年"/>
              </a:rPr>
              <a:t>年</a:t>
            </a:r>
            <a:r>
              <a:rPr lang="ja-JP" altLang="en-US"/>
              <a:t>に</a:t>
            </a:r>
            <a:r>
              <a:rPr lang="ja-JP" altLang="en-US">
                <a:hlinkClick r:id="rId10" tooltip="ノーベル生理学・医学賞"/>
              </a:rPr>
              <a:t>ノーベル生理学・医学賞</a:t>
            </a:r>
            <a:r>
              <a:rPr lang="ja-JP" altLang="en-US"/>
              <a:t>を受賞した。その後、</a:t>
            </a:r>
            <a:r>
              <a:rPr lang="ja-JP" altLang="en-US">
                <a:hlinkClick r:id="rId4" tooltip="第二次世界大戦"/>
              </a:rPr>
              <a:t>第二次世界大戦</a:t>
            </a:r>
            <a:r>
              <a:rPr lang="ja-JP" altLang="en-US"/>
              <a:t>によって</a:t>
            </a:r>
            <a:r>
              <a:rPr lang="ja-JP" altLang="en-US">
                <a:hlinkClick r:id="rId11" tooltip="日本"/>
              </a:rPr>
              <a:t>日本</a:t>
            </a:r>
            <a:r>
              <a:rPr lang="ja-JP" altLang="en-US"/>
              <a:t>の</a:t>
            </a:r>
            <a:r>
              <a:rPr lang="ja-JP" altLang="en-US">
                <a:hlinkClick r:id="rId12" tooltip="シロバナムシヨケギク"/>
              </a:rPr>
              <a:t>除虫菊</a:t>
            </a:r>
            <a:r>
              <a:rPr lang="ja-JP" altLang="en-US"/>
              <a:t>の供給が途絶えた</a:t>
            </a:r>
            <a:r>
              <a:rPr lang="ja-JP" altLang="en-US">
                <a:hlinkClick r:id="rId13" tooltip="アメリカ合衆国"/>
              </a:rPr>
              <a:t>アメリカ</a:t>
            </a:r>
            <a:r>
              <a:rPr lang="ja-JP" altLang="en-US"/>
              <a:t>によって実用化された。非常に安価に大量生産が出来る上に少量で効果があり人間や家畜に無害であるように見えたため爆発的に広まった。</a:t>
            </a:r>
          </a:p>
          <a:p>
            <a:r>
              <a:rPr lang="ja-JP" altLang="en-US"/>
              <a:t>日本では、戦争直後の衛生状況の悪い時代、アメリカ軍が持ち込んだ</a:t>
            </a:r>
            <a:r>
              <a:rPr lang="en-US" altLang="ja-JP"/>
              <a:t>DDT</a:t>
            </a:r>
            <a:r>
              <a:rPr lang="ja-JP" altLang="en-US"/>
              <a:t>による、</a:t>
            </a:r>
            <a:r>
              <a:rPr lang="ja-JP" altLang="en-US">
                <a:hlinkClick r:id="rId14" tooltip="シラミ"/>
              </a:rPr>
              <a:t>シラミ</a:t>
            </a:r>
            <a:r>
              <a:rPr lang="ja-JP" altLang="en-US"/>
              <a:t>などの防疫対策として初めて用いられた。外地からの引揚者や、一般の児童の頭髪に薬剤（粉状）を浴びせる防除風景は、ニュース映像として配信されたため世間一般の知名度が高い。また、衛生状態が改善した後は、農業用の殺虫剤として利用されていた。</a:t>
            </a:r>
          </a:p>
          <a:p>
            <a:r>
              <a:rPr lang="en-US" altLang="ja-JP"/>
              <a:t>2007</a:t>
            </a:r>
            <a:r>
              <a:rPr lang="ja-JP" altLang="en-US"/>
              <a:t>年現在で主に製造している国は中国とインドで、主に後進国に輸出されマラリア対策に使われている。 農薬としても一部では使用されており、残留農薬となった</a:t>
            </a:r>
            <a:r>
              <a:rPr lang="en-US" altLang="ja-JP"/>
              <a:t>DDT</a:t>
            </a:r>
            <a:r>
              <a:rPr lang="ja-JP" altLang="en-US"/>
              <a:t>が問題になることもある。</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71CC8B-7751-479B-A452-A1489450624C}" type="slidenum">
              <a:rPr lang="en-US" altLang="ja-JP">
                <a:solidFill>
                  <a:prstClr val="black"/>
                </a:solidFill>
              </a:rPr>
              <a:pPr/>
              <a:t>81</a:t>
            </a:fld>
            <a:endParaRPr lang="en-US" altLang="ja-JP">
              <a:solidFill>
                <a:prstClr val="black"/>
              </a:solidFill>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ja-JP" altLang="en-US" b="1"/>
              <a:t>殺虫剤として</a:t>
            </a:r>
          </a:p>
          <a:p>
            <a:r>
              <a:rPr lang="ja-JP" altLang="en-US">
                <a:hlinkClick r:id="rId3" tooltip="第二次世界大戦に従軍した兵士に対するDDT散布"/>
              </a:rPr>
              <a:t> </a:t>
            </a:r>
            <a:r>
              <a:rPr lang="ja-JP" altLang="en-US"/>
              <a:t> </a:t>
            </a:r>
          </a:p>
          <a:p>
            <a:r>
              <a:rPr lang="ja-JP" altLang="en-US">
                <a:hlinkClick r:id="rId3" tooltip="拡大"/>
              </a:rPr>
              <a:t> </a:t>
            </a:r>
            <a:endParaRPr lang="ja-JP" altLang="en-US">
              <a:hlinkClick r:id="rId4" tooltip="第二次世界大戦"/>
            </a:endParaRPr>
          </a:p>
          <a:p>
            <a:r>
              <a:rPr lang="ja-JP" altLang="en-US">
                <a:hlinkClick r:id="rId4" tooltip="第二次世界大戦"/>
              </a:rPr>
              <a:t>第二次世界大戦</a:t>
            </a:r>
            <a:r>
              <a:rPr lang="ja-JP" altLang="en-US"/>
              <a:t>に従軍した兵士に対する</a:t>
            </a:r>
            <a:r>
              <a:rPr lang="en-US" altLang="ja-JP"/>
              <a:t>DDT</a:t>
            </a:r>
            <a:r>
              <a:rPr lang="ja-JP" altLang="en-US"/>
              <a:t>散布</a:t>
            </a:r>
          </a:p>
          <a:p>
            <a:r>
              <a:rPr lang="en-US" altLang="ja-JP">
                <a:hlinkClick r:id="rId5" tooltip="1873年"/>
              </a:rPr>
              <a:t>1873</a:t>
            </a:r>
            <a:r>
              <a:rPr lang="ja-JP" altLang="en-US">
                <a:hlinkClick r:id="rId5" tooltip="1873年"/>
              </a:rPr>
              <a:t>年</a:t>
            </a:r>
            <a:r>
              <a:rPr lang="ja-JP" altLang="en-US"/>
              <a:t>に初めて合成され、</a:t>
            </a:r>
            <a:r>
              <a:rPr lang="en-US" altLang="ja-JP">
                <a:hlinkClick r:id="rId6" tooltip="1939年"/>
              </a:rPr>
              <a:t>1939</a:t>
            </a:r>
            <a:r>
              <a:rPr lang="ja-JP" altLang="en-US">
                <a:hlinkClick r:id="rId6" tooltip="1939年"/>
              </a:rPr>
              <a:t>年</a:t>
            </a:r>
            <a:r>
              <a:rPr lang="ja-JP" altLang="en-US"/>
              <a:t>に</a:t>
            </a:r>
            <a:r>
              <a:rPr lang="ja-JP" altLang="en-US">
                <a:hlinkClick r:id="rId7" tooltip="スイス"/>
              </a:rPr>
              <a:t>スイス</a:t>
            </a:r>
            <a:r>
              <a:rPr lang="ja-JP" altLang="en-US"/>
              <a:t>の科学者</a:t>
            </a:r>
            <a:r>
              <a:rPr lang="ja-JP" altLang="en-US">
                <a:hlinkClick r:id="rId8" tooltip="パウル・ヘルマン・ミュラー"/>
              </a:rPr>
              <a:t>パウル・ヘルマン・ミュラー</a:t>
            </a:r>
            <a:r>
              <a:rPr lang="ja-JP" altLang="en-US"/>
              <a:t>によって殺虫効果が発見された。彼はこの功績によって</a:t>
            </a:r>
            <a:r>
              <a:rPr lang="en-US" altLang="ja-JP">
                <a:hlinkClick r:id="rId9" tooltip="1948年"/>
              </a:rPr>
              <a:t>1948</a:t>
            </a:r>
            <a:r>
              <a:rPr lang="ja-JP" altLang="en-US">
                <a:hlinkClick r:id="rId9" tooltip="1948年"/>
              </a:rPr>
              <a:t>年</a:t>
            </a:r>
            <a:r>
              <a:rPr lang="ja-JP" altLang="en-US"/>
              <a:t>に</a:t>
            </a:r>
            <a:r>
              <a:rPr lang="ja-JP" altLang="en-US">
                <a:hlinkClick r:id="rId10" tooltip="ノーベル生理学・医学賞"/>
              </a:rPr>
              <a:t>ノーベル生理学・医学賞</a:t>
            </a:r>
            <a:r>
              <a:rPr lang="ja-JP" altLang="en-US"/>
              <a:t>を受賞した。その後、</a:t>
            </a:r>
            <a:r>
              <a:rPr lang="ja-JP" altLang="en-US">
                <a:hlinkClick r:id="rId4" tooltip="第二次世界大戦"/>
              </a:rPr>
              <a:t>第二次世界大戦</a:t>
            </a:r>
            <a:r>
              <a:rPr lang="ja-JP" altLang="en-US"/>
              <a:t>によって</a:t>
            </a:r>
            <a:r>
              <a:rPr lang="ja-JP" altLang="en-US">
                <a:hlinkClick r:id="rId11" tooltip="日本"/>
              </a:rPr>
              <a:t>日本</a:t>
            </a:r>
            <a:r>
              <a:rPr lang="ja-JP" altLang="en-US"/>
              <a:t>の</a:t>
            </a:r>
            <a:r>
              <a:rPr lang="ja-JP" altLang="en-US">
                <a:hlinkClick r:id="rId12" tooltip="シロバナムシヨケギク"/>
              </a:rPr>
              <a:t>除虫菊</a:t>
            </a:r>
            <a:r>
              <a:rPr lang="ja-JP" altLang="en-US"/>
              <a:t>の供給が途絶えた</a:t>
            </a:r>
            <a:r>
              <a:rPr lang="ja-JP" altLang="en-US">
                <a:hlinkClick r:id="rId13" tooltip="アメリカ合衆国"/>
              </a:rPr>
              <a:t>アメリカ</a:t>
            </a:r>
            <a:r>
              <a:rPr lang="ja-JP" altLang="en-US"/>
              <a:t>によって実用化された。非常に安価に大量生産が出来る上に少量で効果があり人間や家畜に無害であるように見えたため爆発的に広まった。</a:t>
            </a:r>
          </a:p>
          <a:p>
            <a:r>
              <a:rPr lang="ja-JP" altLang="en-US"/>
              <a:t>日本では、戦争直後の衛生状況の悪い時代、アメリカ軍が持ち込んだ</a:t>
            </a:r>
            <a:r>
              <a:rPr lang="en-US" altLang="ja-JP"/>
              <a:t>DDT</a:t>
            </a:r>
            <a:r>
              <a:rPr lang="ja-JP" altLang="en-US"/>
              <a:t>による、</a:t>
            </a:r>
            <a:r>
              <a:rPr lang="ja-JP" altLang="en-US">
                <a:hlinkClick r:id="rId14" tooltip="シラミ"/>
              </a:rPr>
              <a:t>シラミ</a:t>
            </a:r>
            <a:r>
              <a:rPr lang="ja-JP" altLang="en-US"/>
              <a:t>などの防疫対策として初めて用いられた。外地からの引揚者や、一般の児童の頭髪に薬剤（粉状）を浴びせる防除風景は、ニュース映像として配信されたため世間一般の知名度が高い。また、衛生状態が改善した後は、農業用の殺虫剤として利用されていた。</a:t>
            </a:r>
          </a:p>
          <a:p>
            <a:r>
              <a:rPr lang="en-US" altLang="ja-JP"/>
              <a:t>2007</a:t>
            </a:r>
            <a:r>
              <a:rPr lang="ja-JP" altLang="en-US"/>
              <a:t>年現在で主に製造している国は中国とインドで、主に後進国に輸出されマラリア対策に使われている。 農薬としても一部では使用されており、残留農薬となった</a:t>
            </a:r>
            <a:r>
              <a:rPr lang="en-US" altLang="ja-JP"/>
              <a:t>DDT</a:t>
            </a:r>
            <a:r>
              <a:rPr lang="ja-JP" altLang="en-US"/>
              <a:t>が問題になることもある。</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71CC8B-7751-479B-A452-A1489450624C}" type="slidenum">
              <a:rPr lang="en-US" altLang="ja-JP">
                <a:solidFill>
                  <a:prstClr val="black"/>
                </a:solidFill>
              </a:rPr>
              <a:pPr/>
              <a:t>82</a:t>
            </a:fld>
            <a:endParaRPr lang="en-US" altLang="ja-JP">
              <a:solidFill>
                <a:prstClr val="black"/>
              </a:solidFill>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ja-JP" altLang="en-US" b="1" dirty="0" smtClean="0"/>
              <a:t>合法的な非タンパク性窒素と違法な飼料への添加 </a:t>
            </a:r>
            <a:r>
              <a:rPr lang="en-US" altLang="ja-JP" b="1" dirty="0" smtClean="0"/>
              <a:t>[</a:t>
            </a:r>
            <a:r>
              <a:rPr lang="ja-JP" altLang="en-US" b="1" dirty="0" smtClean="0">
                <a:hlinkClick r:id="rId3" tooltip="セクションを編集: 合法的な非タンパク性窒素と違法な飼料への添加"/>
              </a:rPr>
              <a:t>編集</a:t>
            </a:r>
            <a:r>
              <a:rPr lang="en-US" altLang="ja-JP" b="1" dirty="0" smtClean="0"/>
              <a:t>]</a:t>
            </a:r>
          </a:p>
          <a:p>
            <a:r>
              <a:rPr lang="ja-JP" altLang="en-US" dirty="0" smtClean="0">
                <a:hlinkClick r:id="rId4" tooltip="反芻動物"/>
              </a:rPr>
              <a:t>反芻動物</a:t>
            </a:r>
            <a:r>
              <a:rPr lang="ja-JP" altLang="en-US" dirty="0" smtClean="0"/>
              <a:t>は自らの腸内の</a:t>
            </a:r>
            <a:r>
              <a:rPr lang="ja-JP" altLang="en-US" dirty="0" smtClean="0">
                <a:hlinkClick r:id="rId5" tooltip="バクテリア"/>
              </a:rPr>
              <a:t>バクテリア</a:t>
            </a:r>
            <a:r>
              <a:rPr lang="ja-JP" altLang="en-US" dirty="0" smtClean="0"/>
              <a:t>による</a:t>
            </a:r>
            <a:r>
              <a:rPr lang="ja-JP" altLang="en-US" dirty="0" smtClean="0">
                <a:hlinkClick r:id="rId6" tooltip="発酵"/>
              </a:rPr>
              <a:t>発酵</a:t>
            </a:r>
            <a:r>
              <a:rPr lang="ja-JP" altLang="en-US" dirty="0" smtClean="0"/>
              <a:t>によっていくつかの非タンパク性窒素（</a:t>
            </a:r>
            <a:r>
              <a:rPr lang="en-US" altLang="ja-JP" dirty="0" smtClean="0"/>
              <a:t>NPN</a:t>
            </a:r>
            <a:r>
              <a:rPr lang="ja-JP" altLang="en-US" dirty="0" smtClean="0"/>
              <a:t>）を得る。</a:t>
            </a:r>
            <a:r>
              <a:rPr lang="en-US" altLang="ja-JP" dirty="0" smtClean="0"/>
              <a:t>NPN</a:t>
            </a:r>
            <a:r>
              <a:rPr lang="ja-JP" altLang="en-US" dirty="0" smtClean="0"/>
              <a:t>は反芻動物のタンパク質を補う</a:t>
            </a:r>
            <a:r>
              <a:rPr lang="en-US" altLang="ja-JP" baseline="30000" dirty="0" smtClean="0">
                <a:hlinkClick r:id="rId7"/>
              </a:rPr>
              <a:t>[51]</a:t>
            </a:r>
            <a:r>
              <a:rPr lang="ja-JP" altLang="en-US" dirty="0" err="1" smtClean="0"/>
              <a:t>。</a:t>
            </a:r>
            <a:r>
              <a:rPr lang="ja-JP" altLang="en-US" dirty="0" smtClean="0"/>
              <a:t>猫や犬、豚（そして人間）のような非反芻動物は</a:t>
            </a:r>
            <a:r>
              <a:rPr lang="en-US" altLang="ja-JP" dirty="0" smtClean="0"/>
              <a:t>NPN</a:t>
            </a:r>
            <a:r>
              <a:rPr lang="ja-JP" altLang="en-US" dirty="0" smtClean="0"/>
              <a:t>を得ることができない。</a:t>
            </a:r>
            <a:r>
              <a:rPr lang="en-US" altLang="ja-JP" dirty="0" smtClean="0"/>
              <a:t>NPN</a:t>
            </a:r>
            <a:r>
              <a:rPr lang="ja-JP" altLang="en-US" dirty="0" smtClean="0"/>
              <a:t>は反芻動物に尿素やリン酸アンモニウムや</a:t>
            </a:r>
            <a:r>
              <a:rPr lang="ja-JP" altLang="en-US" dirty="0" smtClean="0">
                <a:hlinkClick r:id="rId8" tooltip="ビウレット"/>
              </a:rPr>
              <a:t>ビウレット</a:t>
            </a:r>
            <a:r>
              <a:rPr lang="ja-JP" altLang="en-US" dirty="0" smtClean="0"/>
              <a:t>をもたらす</a:t>
            </a:r>
            <a:r>
              <a:rPr lang="en-US" altLang="ja-JP" baseline="30000" dirty="0" smtClean="0">
                <a:hlinkClick r:id="rId7"/>
              </a:rPr>
              <a:t>[52]</a:t>
            </a:r>
            <a:r>
              <a:rPr lang="ja-JP" altLang="en-US" dirty="0" err="1" smtClean="0"/>
              <a:t>。</a:t>
            </a:r>
            <a:r>
              <a:rPr lang="ja-JP" altLang="en-US" dirty="0" smtClean="0"/>
              <a:t>たまに重合化された</a:t>
            </a:r>
            <a:r>
              <a:rPr lang="ja-JP" altLang="en-US" dirty="0" smtClean="0">
                <a:hlinkClick r:id="rId9" tooltip="尿素樹脂"/>
              </a:rPr>
              <a:t>尿素樹脂</a:t>
            </a:r>
            <a:r>
              <a:rPr lang="ja-JP" altLang="en-US" dirty="0" smtClean="0"/>
              <a:t>か尿素とホルムアルデヒドの混合体は（ともにホルムアルデヒド処理された尿素として知られる）は尿素の代用として利用される。前者は窒素の排出のよい制御をもたらすからである。 この実験は中国や</a:t>
            </a:r>
            <a:r>
              <a:rPr lang="ja-JP" altLang="en-US" dirty="0" smtClean="0">
                <a:hlinkClick r:id="rId10" tooltip="フィンランド"/>
              </a:rPr>
              <a:t>フィンランド</a:t>
            </a:r>
            <a:r>
              <a:rPr lang="en-US" altLang="ja-JP" baseline="30000" dirty="0" smtClean="0">
                <a:hlinkClick r:id="rId7"/>
              </a:rPr>
              <a:t>[53]</a:t>
            </a:r>
            <a:r>
              <a:rPr lang="ja-JP" altLang="en-US" dirty="0" err="1" smtClean="0"/>
              <a:t>、</a:t>
            </a:r>
            <a:r>
              <a:rPr lang="ja-JP" altLang="en-US" dirty="0" smtClean="0">
                <a:hlinkClick r:id="rId11" tooltip="インド"/>
              </a:rPr>
              <a:t>インド</a:t>
            </a:r>
            <a:r>
              <a:rPr lang="en-US" altLang="ja-JP" baseline="30000" dirty="0" smtClean="0">
                <a:hlinkClick r:id="rId7"/>
              </a:rPr>
              <a:t>[54]</a:t>
            </a:r>
            <a:r>
              <a:rPr lang="ja-JP" altLang="en-US" dirty="0" err="1" smtClean="0"/>
              <a:t>、</a:t>
            </a:r>
            <a:r>
              <a:rPr lang="ja-JP" altLang="en-US" dirty="0" smtClean="0">
                <a:hlinkClick r:id="rId12" tooltip="フランス"/>
              </a:rPr>
              <a:t>フランス</a:t>
            </a:r>
            <a:r>
              <a:rPr lang="en-US" altLang="ja-JP" baseline="30000" dirty="0" smtClean="0">
                <a:hlinkClick r:id="rId7"/>
              </a:rPr>
              <a:t>[55]</a:t>
            </a:r>
            <a:r>
              <a:rPr lang="ja-JP" altLang="en-US" dirty="0" smtClean="0"/>
              <a:t> などの国で行われた。</a:t>
            </a:r>
          </a:p>
          <a:p>
            <a:r>
              <a:rPr lang="ja-JP" altLang="en-US" dirty="0" smtClean="0">
                <a:hlinkClick r:id="rId13" tooltip="シアヌル酸"/>
              </a:rPr>
              <a:t>シアヌル酸</a:t>
            </a:r>
            <a:r>
              <a:rPr lang="ja-JP" altLang="en-US" dirty="0" smtClean="0"/>
              <a:t>は</a:t>
            </a:r>
            <a:r>
              <a:rPr lang="en-US" altLang="ja-JP" dirty="0" smtClean="0"/>
              <a:t>NPN</a:t>
            </a:r>
            <a:r>
              <a:rPr lang="ja-JP" altLang="en-US" dirty="0" smtClean="0"/>
              <a:t>として利用される。例えば、</a:t>
            </a:r>
            <a:r>
              <a:rPr lang="ja-JP" altLang="en-US" dirty="0" smtClean="0">
                <a:hlinkClick r:id="rId14" tooltip="アーチャー・ダニエルズ・ミッドランド"/>
              </a:rPr>
              <a:t>アーチャー・ダニエルズ・ミッドランド</a:t>
            </a:r>
            <a:r>
              <a:rPr lang="ja-JP" altLang="en-US" dirty="0" smtClean="0"/>
              <a:t>社が製造する牛の</a:t>
            </a:r>
            <a:r>
              <a:rPr lang="en-US" altLang="ja-JP" dirty="0" smtClean="0"/>
              <a:t>NPN</a:t>
            </a:r>
            <a:r>
              <a:rPr lang="ja-JP" altLang="en-US" dirty="0" smtClean="0"/>
              <a:t>サプリメントにはビウレット、トリウレット、シアヌル酸や尿素が含まれている</a:t>
            </a:r>
            <a:r>
              <a:rPr lang="en-US" altLang="ja-JP" baseline="30000" dirty="0" smtClean="0">
                <a:hlinkClick r:id="rId7"/>
              </a:rPr>
              <a:t>[56]</a:t>
            </a:r>
            <a:r>
              <a:rPr lang="ja-JP" altLang="en-US" dirty="0" err="1" smtClean="0"/>
              <a:t>。</a:t>
            </a:r>
            <a:r>
              <a:rPr lang="en-US" altLang="ja-JP" dirty="0" smtClean="0"/>
              <a:t>FDA</a:t>
            </a:r>
            <a:r>
              <a:rPr lang="ja-JP" altLang="en-US" dirty="0" smtClean="0"/>
              <a:t>は飼料や飲料水の中に一定の量のシアヌル酸が含まれていることを認めている</a:t>
            </a:r>
            <a:r>
              <a:rPr lang="en-US" altLang="ja-JP" baseline="30000" dirty="0" smtClean="0">
                <a:hlinkClick r:id="rId7"/>
              </a:rPr>
              <a:t>[57]</a:t>
            </a:r>
            <a:r>
              <a:rPr lang="ja-JP" altLang="en-US" dirty="0" err="1" smtClean="0"/>
              <a:t>。</a:t>
            </a:r>
            <a:endParaRPr lang="ja-JP" altLang="en-US" dirty="0" smtClean="0"/>
          </a:p>
          <a:p>
            <a:r>
              <a:rPr lang="ja-JP" altLang="en-US" dirty="0" smtClean="0"/>
              <a:t>メラミンは</a:t>
            </a:r>
            <a:r>
              <a:rPr lang="en-US" altLang="ja-JP" dirty="0" smtClean="0">
                <a:hlinkClick r:id="rId15" tooltip="1958年"/>
              </a:rPr>
              <a:t>1958</a:t>
            </a:r>
            <a:r>
              <a:rPr lang="ja-JP" altLang="en-US" dirty="0" smtClean="0">
                <a:hlinkClick r:id="rId15" tooltip="1958年"/>
              </a:rPr>
              <a:t>年</a:t>
            </a:r>
            <a:r>
              <a:rPr lang="ja-JP" altLang="en-US" dirty="0" smtClean="0"/>
              <a:t>から特許として認可され、牛用の</a:t>
            </a:r>
            <a:r>
              <a:rPr lang="en-US" altLang="ja-JP" dirty="0" smtClean="0"/>
              <a:t>NPN</a:t>
            </a:r>
            <a:r>
              <a:rPr lang="ja-JP" altLang="en-US" dirty="0" smtClean="0"/>
              <a:t>として利用されてきたとされている</a:t>
            </a:r>
            <a:r>
              <a:rPr lang="en-US" altLang="ja-JP" baseline="30000" dirty="0" smtClean="0">
                <a:hlinkClick r:id="rId7"/>
              </a:rPr>
              <a:t>[58]</a:t>
            </a:r>
            <a:r>
              <a:rPr lang="ja-JP" altLang="en-US" dirty="0" err="1" smtClean="0"/>
              <a:t>。</a:t>
            </a:r>
            <a:r>
              <a:rPr lang="ja-JP" altLang="en-US" dirty="0" smtClean="0"/>
              <a:t>しかし、</a:t>
            </a:r>
            <a:r>
              <a:rPr lang="en-US" altLang="ja-JP" dirty="0" smtClean="0">
                <a:hlinkClick r:id="rId16" tooltip="1978年"/>
              </a:rPr>
              <a:t>1978</a:t>
            </a:r>
            <a:r>
              <a:rPr lang="ja-JP" altLang="en-US" dirty="0" smtClean="0">
                <a:hlinkClick r:id="rId16" tooltip="1978年"/>
              </a:rPr>
              <a:t>年</a:t>
            </a:r>
            <a:r>
              <a:rPr lang="ja-JP" altLang="en-US" dirty="0" smtClean="0"/>
              <a:t>メラミンは反芻動物の</a:t>
            </a:r>
            <a:r>
              <a:rPr lang="en-US" altLang="ja-JP" dirty="0" smtClean="0"/>
              <a:t>NPN</a:t>
            </a:r>
            <a:r>
              <a:rPr lang="ja-JP" altLang="en-US" dirty="0" smtClean="0"/>
              <a:t>としてはふさわしくない可能性があると結論付けられた。なぜなら綿実粕や尿素のような他の</a:t>
            </a:r>
            <a:r>
              <a:rPr lang="en-US" altLang="ja-JP" dirty="0" smtClean="0"/>
              <a:t>NPN</a:t>
            </a:r>
            <a:r>
              <a:rPr lang="ja-JP" altLang="en-US" dirty="0" smtClean="0"/>
              <a:t>と比べ牛の腸内で</a:t>
            </a:r>
            <a:r>
              <a:rPr lang="ja-JP" altLang="en-US" dirty="0" smtClean="0">
                <a:hlinkClick r:id="rId17" tooltip="加水分解"/>
              </a:rPr>
              <a:t>加水分解</a:t>
            </a:r>
            <a:r>
              <a:rPr lang="ja-JP" altLang="en-US" dirty="0" smtClean="0"/>
              <a:t>されるのが遅く、また不完全であるからである</a:t>
            </a:r>
            <a:r>
              <a:rPr lang="en-US" altLang="ja-JP" baseline="30000" dirty="0" smtClean="0">
                <a:hlinkClick r:id="rId7"/>
              </a:rPr>
              <a:t>[59]</a:t>
            </a:r>
            <a:r>
              <a:rPr lang="ja-JP" altLang="en-US" dirty="0" err="1" smtClean="0"/>
              <a:t>。</a:t>
            </a:r>
            <a:endParaRPr lang="ja-JP" altLang="en-US" dirty="0" smtClean="0"/>
          </a:p>
          <a:p>
            <a:r>
              <a:rPr lang="ja-JP" altLang="en-US" dirty="0" smtClean="0"/>
              <a:t>中国では尿素樹脂を非反芻動物の飼料に混入することは普通に行われていた</a:t>
            </a:r>
            <a:r>
              <a:rPr lang="en-US" altLang="ja-JP" baseline="30000" dirty="0" smtClean="0">
                <a:hlinkClick r:id="rId7"/>
              </a:rPr>
              <a:t>[60][61]</a:t>
            </a:r>
            <a:r>
              <a:rPr lang="ja-JP" altLang="en-US" dirty="0" err="1" smtClean="0"/>
              <a:t>。</a:t>
            </a:r>
            <a:r>
              <a:rPr lang="ja-JP" altLang="en-US" dirty="0" smtClean="0"/>
              <a:t>中国国内では婉曲的に「蛋白精」と名付けられて売られており、「新しいタンパク性窒素の飼料添加物の一種」と書かれていた</a:t>
            </a:r>
            <a:r>
              <a:rPr lang="en-US" altLang="ja-JP" baseline="30000" dirty="0" smtClean="0">
                <a:hlinkClick r:id="rId7"/>
              </a:rPr>
              <a:t>[62]</a:t>
            </a:r>
            <a:r>
              <a:rPr lang="ja-JP" altLang="en-US" dirty="0" err="1" smtClean="0"/>
              <a:t>。</a:t>
            </a:r>
            <a:r>
              <a:rPr lang="ja-JP" altLang="en-US" dirty="0" smtClean="0"/>
              <a:t>しかし、少なくとも</a:t>
            </a:r>
            <a:r>
              <a:rPr lang="ja-JP" altLang="en-US" dirty="0" smtClean="0">
                <a:hlinkClick r:id="rId18" tooltip="国際連合"/>
              </a:rPr>
              <a:t>国連</a:t>
            </a:r>
            <a:r>
              <a:rPr lang="ja-JP" altLang="en-US" dirty="0" smtClean="0"/>
              <a:t>の</a:t>
            </a:r>
            <a:r>
              <a:rPr lang="ja-JP" altLang="en-US" dirty="0" smtClean="0">
                <a:hlinkClick r:id="rId19" tooltip="国際連合食糧農業機関"/>
              </a:rPr>
              <a:t>食糧農業機関</a:t>
            </a:r>
            <a:r>
              <a:rPr lang="ja-JP" altLang="en-US" dirty="0" smtClean="0"/>
              <a:t>の報告では尿素樹脂を一部の非反芻動物に与えることは適切であると提案されており、飼料の結合剤として水産養殖に利用することも提案されていた</a:t>
            </a:r>
            <a:r>
              <a:rPr lang="en-US" altLang="ja-JP" baseline="30000" dirty="0" smtClean="0">
                <a:hlinkClick r:id="rId7"/>
              </a:rPr>
              <a:t>[63]</a:t>
            </a:r>
            <a:r>
              <a:rPr lang="ja-JP" altLang="en-US" dirty="0" err="1" smtClean="0"/>
              <a:t>。</a:t>
            </a:r>
            <a:endParaRPr lang="ja-JP" altLang="en-US" dirty="0" smtClean="0"/>
          </a:p>
          <a:p>
            <a:r>
              <a:rPr lang="ja-JP" altLang="en-US" dirty="0" smtClean="0"/>
              <a:t>少なくとも既に</a:t>
            </a:r>
            <a:r>
              <a:rPr lang="en-US" altLang="ja-JP" dirty="0" smtClean="0">
                <a:hlinkClick r:id="rId20" tooltip="2005年"/>
              </a:rPr>
              <a:t>2005</a:t>
            </a:r>
            <a:r>
              <a:rPr lang="ja-JP" altLang="en-US" dirty="0" smtClean="0">
                <a:hlinkClick r:id="rId20" tooltip="2005年"/>
              </a:rPr>
              <a:t>年</a:t>
            </a:r>
            <a:r>
              <a:rPr lang="ja-JP" altLang="en-US" dirty="0" smtClean="0"/>
              <a:t>にはそれほど値段の高くない</a:t>
            </a:r>
            <a:r>
              <a:rPr lang="en-US" altLang="ja-JP" dirty="0" smtClean="0"/>
              <a:t>NPN</a:t>
            </a:r>
            <a:r>
              <a:rPr lang="ja-JP" altLang="en-US" dirty="0" smtClean="0"/>
              <a:t>を含んだ濃縮コメタンパク質が非反芻動物用の飼料として市場に出回っていたという報告がある。江陰市和泰物貿有限公司のホームページでは、他の匿名の供給者によって低価格で市販されている「コメタンパク質の偽物」から、</a:t>
            </a:r>
            <a:r>
              <a:rPr lang="ja-JP" altLang="en-US" dirty="0" smtClean="0">
                <a:hlinkClick r:id="rId21" tooltip="等電点"/>
              </a:rPr>
              <a:t>等電点</a:t>
            </a:r>
            <a:r>
              <a:rPr lang="ja-JP" altLang="en-US" dirty="0" smtClean="0"/>
              <a:t>分析により汚染物質が検出されたと警告した</a:t>
            </a:r>
            <a:r>
              <a:rPr lang="en-US" altLang="ja-JP" baseline="30000" dirty="0" smtClean="0">
                <a:hlinkClick r:id="rId7"/>
              </a:rPr>
              <a:t>[64]</a:t>
            </a:r>
            <a:r>
              <a:rPr lang="ja-JP" altLang="en-US" dirty="0" err="1" smtClean="0"/>
              <a:t>。</a:t>
            </a:r>
            <a:r>
              <a:rPr lang="ja-JP" altLang="en-US" dirty="0" smtClean="0"/>
              <a:t>その報告でいう汚染物質がメラミンなのか他の</a:t>
            </a:r>
            <a:r>
              <a:rPr lang="en-US" altLang="ja-JP" dirty="0" smtClean="0"/>
              <a:t>NPN</a:t>
            </a:r>
            <a:r>
              <a:rPr lang="ja-JP" altLang="en-US" dirty="0" smtClean="0"/>
              <a:t>なのか、その時汚染された濃縮コメタンパク質が食品に利用されていたのかは明らかにされていない。</a:t>
            </a:r>
          </a:p>
          <a:p>
            <a:r>
              <a:rPr lang="en-US" altLang="ja-JP" dirty="0" smtClean="0">
                <a:hlinkClick r:id="rId22" tooltip="4月18日"/>
              </a:rPr>
              <a:t>4</a:t>
            </a:r>
            <a:r>
              <a:rPr lang="ja-JP" altLang="en-US" dirty="0" smtClean="0">
                <a:hlinkClick r:id="rId22" tooltip="4月18日"/>
              </a:rPr>
              <a:t>月</a:t>
            </a:r>
            <a:r>
              <a:rPr lang="en-US" altLang="ja-JP" dirty="0" smtClean="0">
                <a:hlinkClick r:id="rId22" tooltip="4月18日"/>
              </a:rPr>
              <a:t>18</a:t>
            </a:r>
            <a:r>
              <a:rPr lang="ja-JP" altLang="en-US" dirty="0" smtClean="0">
                <a:hlinkClick r:id="rId22" tooltip="4月18日"/>
              </a:rPr>
              <a:t>日</a:t>
            </a:r>
            <a:r>
              <a:rPr lang="ja-JP" altLang="en-US" dirty="0" smtClean="0"/>
              <a:t>、アリババ・ドット・コムで徐州安営の名前で販売されていた「</a:t>
            </a:r>
            <a:r>
              <a:rPr lang="en-US" altLang="ja-JP" dirty="0" err="1" smtClean="0"/>
              <a:t>Esb</a:t>
            </a:r>
            <a:r>
              <a:rPr lang="en-US" altLang="ja-JP" dirty="0" smtClean="0"/>
              <a:t> protein powder</a:t>
            </a:r>
            <a:r>
              <a:rPr lang="ja-JP" altLang="en-US" dirty="0" smtClean="0"/>
              <a:t>」の広告が掲載された</a:t>
            </a:r>
            <a:r>
              <a:rPr lang="en-US" altLang="ja-JP" baseline="30000" dirty="0" smtClean="0">
                <a:hlinkClick r:id="rId7"/>
              </a:rPr>
              <a:t>[65][66]</a:t>
            </a:r>
            <a:r>
              <a:rPr lang="ja-JP" altLang="en-US" dirty="0" err="1" smtClean="0"/>
              <a:t>。</a:t>
            </a:r>
            <a:r>
              <a:rPr lang="ja-JP" altLang="en-US" dirty="0" smtClean="0"/>
              <a:t> その製品は天然のタンパク質を含み家畜の飼料として最適とされていた。しかし、その製品はクレームこそつけられていなかったが、実は質の悪いタンパク質を </a:t>
            </a:r>
            <a:r>
              <a:rPr lang="en-US" altLang="ja-JP" dirty="0" smtClean="0"/>
              <a:t>160~300%</a:t>
            </a:r>
            <a:r>
              <a:rPr lang="ja-JP" altLang="en-US" dirty="0" smtClean="0"/>
              <a:t>含んでいた。またその広告では非タンパク性窒素の略語である「</a:t>
            </a:r>
            <a:r>
              <a:rPr lang="en-US" altLang="ja-JP" dirty="0" smtClean="0"/>
              <a:t>NPN</a:t>
            </a:r>
            <a:r>
              <a:rPr lang="ja-JP" altLang="en-US" dirty="0" smtClean="0"/>
              <a:t>」を使用し、それに似た広告は他のウェブサイトで早ければ</a:t>
            </a:r>
            <a:r>
              <a:rPr lang="en-US" altLang="ja-JP" dirty="0" smtClean="0">
                <a:hlinkClick r:id="rId20" tooltip="2005年"/>
              </a:rPr>
              <a:t>2005</a:t>
            </a:r>
            <a:r>
              <a:rPr lang="ja-JP" altLang="en-US" dirty="0" smtClean="0">
                <a:hlinkClick r:id="rId20" tooltip="2005年"/>
              </a:rPr>
              <a:t>年</a:t>
            </a:r>
            <a:r>
              <a:rPr lang="ja-JP" altLang="en-US" dirty="0" smtClean="0"/>
              <a:t>の</a:t>
            </a:r>
            <a:r>
              <a:rPr lang="en-US" altLang="ja-JP" dirty="0" smtClean="0">
                <a:hlinkClick r:id="rId23" tooltip="10月31日"/>
              </a:rPr>
              <a:t>10</a:t>
            </a:r>
            <a:r>
              <a:rPr lang="ja-JP" altLang="en-US" dirty="0" smtClean="0">
                <a:hlinkClick r:id="rId23" tooltip="10月31日"/>
              </a:rPr>
              <a:t>月</a:t>
            </a:r>
            <a:r>
              <a:rPr lang="en-US" altLang="ja-JP" dirty="0" smtClean="0">
                <a:hlinkClick r:id="rId23" tooltip="10月31日"/>
              </a:rPr>
              <a:t>31</a:t>
            </a:r>
            <a:r>
              <a:rPr lang="ja-JP" altLang="en-US" dirty="0" smtClean="0">
                <a:hlinkClick r:id="rId23" tooltip="10月31日"/>
              </a:rPr>
              <a:t>日</a:t>
            </a:r>
            <a:r>
              <a:rPr lang="ja-JP" altLang="en-US" dirty="0" smtClean="0"/>
              <a:t>には掲載されていた</a:t>
            </a:r>
            <a:r>
              <a:rPr lang="en-US" altLang="ja-JP" baseline="30000" dirty="0" smtClean="0">
                <a:hlinkClick r:id="rId7"/>
              </a:rPr>
              <a:t>[67]</a:t>
            </a:r>
            <a:r>
              <a:rPr lang="ja-JP" altLang="en-US" dirty="0" err="1" smtClean="0"/>
              <a:t>。</a:t>
            </a:r>
            <a:r>
              <a:rPr lang="ja-JP" altLang="en-US" dirty="0" smtClean="0"/>
              <a:t>山東濱州新鵬生物科技有限公司の「</a:t>
            </a:r>
            <a:r>
              <a:rPr lang="en-US" altLang="ja-JP" dirty="0" smtClean="0"/>
              <a:t>EM bacterium active protein forage</a:t>
            </a:r>
            <a:r>
              <a:rPr lang="ja-JP" altLang="en-US" dirty="0" smtClean="0"/>
              <a:t>」</a:t>
            </a:r>
            <a:r>
              <a:rPr lang="en-US" altLang="ja-JP" baseline="30000" dirty="0" smtClean="0">
                <a:hlinkClick r:id="rId7"/>
              </a:rPr>
              <a:t>[68]</a:t>
            </a:r>
            <a:r>
              <a:rPr lang="ja-JP" altLang="en-US" dirty="0" smtClean="0"/>
              <a:t>や山東済南生物科技有限公司の「</a:t>
            </a:r>
            <a:r>
              <a:rPr lang="en-US" altLang="ja-JP" dirty="0" smtClean="0"/>
              <a:t>HP protein powder</a:t>
            </a:r>
            <a:r>
              <a:rPr lang="ja-JP" altLang="en-US" dirty="0" smtClean="0"/>
              <a:t>」</a:t>
            </a:r>
            <a:r>
              <a:rPr lang="en-US" altLang="ja-JP" baseline="30000" dirty="0" smtClean="0">
                <a:hlinkClick r:id="rId7"/>
              </a:rPr>
              <a:t>[69]</a:t>
            </a:r>
            <a:r>
              <a:rPr lang="ja-JP" altLang="en-US" dirty="0" smtClean="0"/>
              <a:t> など製品は似たような名前をつけられていた。</a:t>
            </a:r>
            <a:endParaRPr lang="ja-JP" alt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 1"/>
          <p:cNvSpPr>
            <a:spLocks noGrp="1" noRot="1" noChangeAspect="1" noTextEdit="1"/>
          </p:cNvSpPr>
          <p:nvPr>
            <p:ph type="sldImg"/>
          </p:nvPr>
        </p:nvSpPr>
        <p:spPr>
          <a:ln/>
        </p:spPr>
      </p:sp>
      <p:sp>
        <p:nvSpPr>
          <p:cNvPr id="45059" name="ノート プレースホルダ 2"/>
          <p:cNvSpPr>
            <a:spLocks noGrp="1"/>
          </p:cNvSpPr>
          <p:nvPr>
            <p:ph type="body" idx="1"/>
          </p:nvPr>
        </p:nvSpPr>
        <p:spPr>
          <a:noFill/>
          <a:ln/>
        </p:spPr>
        <p:txBody>
          <a:bodyPr/>
          <a:lstStyle/>
          <a:p>
            <a:pPr eaLnBrk="1" hangingPunct="1"/>
            <a:endParaRPr lang="ja-JP" altLang="en-US" smtClean="0"/>
          </a:p>
        </p:txBody>
      </p:sp>
      <p:sp>
        <p:nvSpPr>
          <p:cNvPr id="45060" name="スライド番号プレースホルダ 3"/>
          <p:cNvSpPr>
            <a:spLocks noGrp="1"/>
          </p:cNvSpPr>
          <p:nvPr>
            <p:ph type="sldNum" sz="quarter" idx="5"/>
          </p:nvPr>
        </p:nvSpPr>
        <p:spPr>
          <a:noFill/>
        </p:spPr>
        <p:txBody>
          <a:bodyPr/>
          <a:lstStyle/>
          <a:p>
            <a:fld id="{EFAD2985-EBE1-4BC8-8A0D-9AF3FBDA4722}" type="slidenum">
              <a:rPr lang="ja-JP" altLang="en-US">
                <a:solidFill>
                  <a:prstClr val="black"/>
                </a:solidFill>
              </a:rPr>
              <a:pPr/>
              <a:t>83</a:t>
            </a:fld>
            <a:endParaRPr lang="en-US" altLang="ja-JP">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 1"/>
          <p:cNvSpPr>
            <a:spLocks noGrp="1" noRot="1" noChangeAspect="1" noTextEdit="1"/>
          </p:cNvSpPr>
          <p:nvPr>
            <p:ph type="sldImg"/>
          </p:nvPr>
        </p:nvSpPr>
        <p:spPr>
          <a:ln/>
        </p:spPr>
      </p:sp>
      <p:sp>
        <p:nvSpPr>
          <p:cNvPr id="46083" name="ノート プレースホルダ 2"/>
          <p:cNvSpPr>
            <a:spLocks noGrp="1"/>
          </p:cNvSpPr>
          <p:nvPr>
            <p:ph type="body" idx="1"/>
          </p:nvPr>
        </p:nvSpPr>
        <p:spPr>
          <a:noFill/>
          <a:ln/>
        </p:spPr>
        <p:txBody>
          <a:bodyPr/>
          <a:lstStyle/>
          <a:p>
            <a:pPr eaLnBrk="1" hangingPunct="1"/>
            <a:endParaRPr lang="ja-JP" altLang="en-US" smtClean="0"/>
          </a:p>
        </p:txBody>
      </p:sp>
      <p:sp>
        <p:nvSpPr>
          <p:cNvPr id="46084" name="スライド番号プレースホルダ 3"/>
          <p:cNvSpPr>
            <a:spLocks noGrp="1"/>
          </p:cNvSpPr>
          <p:nvPr>
            <p:ph type="sldNum" sz="quarter" idx="5"/>
          </p:nvPr>
        </p:nvSpPr>
        <p:spPr>
          <a:noFill/>
        </p:spPr>
        <p:txBody>
          <a:bodyPr/>
          <a:lstStyle/>
          <a:p>
            <a:fld id="{6CC04E67-5A1A-4CE8-B1FE-69A3BF246829}" type="slidenum">
              <a:rPr lang="ja-JP" altLang="en-US">
                <a:solidFill>
                  <a:prstClr val="black"/>
                </a:solidFill>
              </a:rPr>
              <a:pPr/>
              <a:t>84</a:t>
            </a:fld>
            <a:endParaRPr lang="en-US" altLang="ja-JP">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a:ln/>
        </p:spPr>
      </p:sp>
      <p:sp>
        <p:nvSpPr>
          <p:cNvPr id="47107" name="ノート プレースホルダ 2"/>
          <p:cNvSpPr>
            <a:spLocks noGrp="1"/>
          </p:cNvSpPr>
          <p:nvPr>
            <p:ph type="body" idx="1"/>
          </p:nvPr>
        </p:nvSpPr>
        <p:spPr>
          <a:noFill/>
          <a:ln/>
        </p:spPr>
        <p:txBody>
          <a:bodyPr/>
          <a:lstStyle/>
          <a:p>
            <a:pPr eaLnBrk="1" hangingPunct="1"/>
            <a:endParaRPr lang="ja-JP" altLang="en-US" smtClean="0"/>
          </a:p>
        </p:txBody>
      </p:sp>
      <p:sp>
        <p:nvSpPr>
          <p:cNvPr id="47108" name="スライド番号プレースホルダ 3"/>
          <p:cNvSpPr>
            <a:spLocks noGrp="1"/>
          </p:cNvSpPr>
          <p:nvPr>
            <p:ph type="sldNum" sz="quarter" idx="5"/>
          </p:nvPr>
        </p:nvSpPr>
        <p:spPr>
          <a:noFill/>
        </p:spPr>
        <p:txBody>
          <a:bodyPr/>
          <a:lstStyle/>
          <a:p>
            <a:fld id="{11B76A28-E886-4C9C-85D2-932DCBFBC77D}" type="slidenum">
              <a:rPr lang="ja-JP" altLang="en-US">
                <a:solidFill>
                  <a:prstClr val="black"/>
                </a:solidFill>
              </a:rPr>
              <a:pPr/>
              <a:t>85</a:t>
            </a:fld>
            <a:endParaRPr lang="en-US" altLang="ja-JP">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FD4C3F95-0CE0-45B3-B017-0E560B0E32DD}" type="slidenum">
              <a:rPr lang="ja-JP" altLang="en-US">
                <a:solidFill>
                  <a:prstClr val="black"/>
                </a:solidFill>
              </a:rPr>
              <a:pPr/>
              <a:t>86</a:t>
            </a:fld>
            <a:endParaRPr lang="en-US" altLang="ja-JP">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ja-JP" altLang="en-US" smtClean="0"/>
              <a:t>それではフッ素テロマーの排出源特性の把握と越境汚染の評価と題しまして、</a:t>
            </a:r>
          </a:p>
          <a:p>
            <a:pPr eaLnBrk="1" hangingPunct="1"/>
            <a:r>
              <a:rPr lang="ja-JP" altLang="en-US" smtClean="0"/>
              <a:t>兵庫県環境研究センターが発表させていただきます。</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 1"/>
          <p:cNvSpPr>
            <a:spLocks noGrp="1" noRot="1" noChangeAspect="1" noTextEdit="1"/>
          </p:cNvSpPr>
          <p:nvPr>
            <p:ph type="sldImg"/>
          </p:nvPr>
        </p:nvSpPr>
        <p:spPr>
          <a:ln/>
        </p:spPr>
      </p:sp>
      <p:sp>
        <p:nvSpPr>
          <p:cNvPr id="49155" name="ノート プレースホルダ 2"/>
          <p:cNvSpPr>
            <a:spLocks noGrp="1"/>
          </p:cNvSpPr>
          <p:nvPr>
            <p:ph type="body" idx="1"/>
          </p:nvPr>
        </p:nvSpPr>
        <p:spPr>
          <a:noFill/>
          <a:ln/>
        </p:spPr>
        <p:txBody>
          <a:bodyPr/>
          <a:lstStyle/>
          <a:p>
            <a:pPr eaLnBrk="1" hangingPunct="1"/>
            <a:endParaRPr lang="ja-JP" altLang="en-US" smtClean="0"/>
          </a:p>
        </p:txBody>
      </p:sp>
      <p:sp>
        <p:nvSpPr>
          <p:cNvPr id="49156" name="スライド番号プレースホルダ 3"/>
          <p:cNvSpPr>
            <a:spLocks noGrp="1"/>
          </p:cNvSpPr>
          <p:nvPr>
            <p:ph type="sldNum" sz="quarter" idx="5"/>
          </p:nvPr>
        </p:nvSpPr>
        <p:spPr>
          <a:noFill/>
        </p:spPr>
        <p:txBody>
          <a:bodyPr/>
          <a:lstStyle/>
          <a:p>
            <a:fld id="{2698AEA5-24D4-4E50-AB37-D47879B80137}" type="slidenum">
              <a:rPr lang="ja-JP" altLang="en-US">
                <a:solidFill>
                  <a:prstClr val="black"/>
                </a:solidFill>
              </a:rPr>
              <a:pPr/>
              <a:t>87</a:t>
            </a:fld>
            <a:endParaRPr lang="en-US" altLang="ja-JP">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 1"/>
          <p:cNvSpPr>
            <a:spLocks noGrp="1" noRot="1" noChangeAspect="1" noTextEdit="1"/>
          </p:cNvSpPr>
          <p:nvPr>
            <p:ph type="sldImg"/>
          </p:nvPr>
        </p:nvSpPr>
        <p:spPr>
          <a:ln/>
        </p:spPr>
      </p:sp>
      <p:sp>
        <p:nvSpPr>
          <p:cNvPr id="50179" name="ノート プレースホルダ 2"/>
          <p:cNvSpPr>
            <a:spLocks noGrp="1"/>
          </p:cNvSpPr>
          <p:nvPr>
            <p:ph type="body" idx="1"/>
          </p:nvPr>
        </p:nvSpPr>
        <p:spPr>
          <a:noFill/>
          <a:ln/>
        </p:spPr>
        <p:txBody>
          <a:bodyPr/>
          <a:lstStyle/>
          <a:p>
            <a:pPr eaLnBrk="1" hangingPunct="1"/>
            <a:endParaRPr lang="ja-JP" altLang="en-US" smtClean="0"/>
          </a:p>
        </p:txBody>
      </p:sp>
      <p:sp>
        <p:nvSpPr>
          <p:cNvPr id="50180" name="スライド番号プレースホルダ 3"/>
          <p:cNvSpPr>
            <a:spLocks noGrp="1"/>
          </p:cNvSpPr>
          <p:nvPr>
            <p:ph type="sldNum" sz="quarter" idx="5"/>
          </p:nvPr>
        </p:nvSpPr>
        <p:spPr>
          <a:noFill/>
        </p:spPr>
        <p:txBody>
          <a:bodyPr/>
          <a:lstStyle/>
          <a:p>
            <a:fld id="{61AB7D7E-3200-43BF-A848-321A7E2933E9}" type="slidenum">
              <a:rPr lang="ja-JP" altLang="en-US">
                <a:solidFill>
                  <a:prstClr val="black"/>
                </a:solidFill>
              </a:rPr>
              <a:pPr/>
              <a:t>88</a:t>
            </a:fld>
            <a:endParaRPr lang="en-US" altLang="ja-JP">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 1"/>
          <p:cNvSpPr>
            <a:spLocks noGrp="1" noRot="1" noChangeAspect="1" noTextEdit="1"/>
          </p:cNvSpPr>
          <p:nvPr>
            <p:ph type="sldImg"/>
          </p:nvPr>
        </p:nvSpPr>
        <p:spPr>
          <a:ln/>
        </p:spPr>
      </p:sp>
      <p:sp>
        <p:nvSpPr>
          <p:cNvPr id="51203" name="ノート プレースホルダ 2"/>
          <p:cNvSpPr>
            <a:spLocks noGrp="1"/>
          </p:cNvSpPr>
          <p:nvPr>
            <p:ph type="body" idx="1"/>
          </p:nvPr>
        </p:nvSpPr>
        <p:spPr>
          <a:noFill/>
          <a:ln/>
        </p:spPr>
        <p:txBody>
          <a:bodyPr/>
          <a:lstStyle/>
          <a:p>
            <a:pPr eaLnBrk="1" hangingPunct="1"/>
            <a:endParaRPr lang="ja-JP" altLang="en-US" smtClean="0"/>
          </a:p>
        </p:txBody>
      </p:sp>
      <p:sp>
        <p:nvSpPr>
          <p:cNvPr id="51204" name="スライド番号プレースホルダ 3"/>
          <p:cNvSpPr>
            <a:spLocks noGrp="1"/>
          </p:cNvSpPr>
          <p:nvPr>
            <p:ph type="sldNum" sz="quarter" idx="5"/>
          </p:nvPr>
        </p:nvSpPr>
        <p:spPr>
          <a:noFill/>
        </p:spPr>
        <p:txBody>
          <a:bodyPr/>
          <a:lstStyle/>
          <a:p>
            <a:fld id="{BFC0BD08-F3FE-4290-BB97-0B8815EA1086}" type="slidenum">
              <a:rPr lang="ja-JP" altLang="en-US">
                <a:solidFill>
                  <a:prstClr val="black"/>
                </a:solidFill>
              </a:rPr>
              <a:pPr/>
              <a:t>89</a:t>
            </a:fld>
            <a:endParaRPr lang="en-US" altLang="ja-JP">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Clr>
                <a:srgbClr val="0000FF"/>
              </a:buClr>
            </a:pPr>
            <a:fld id="{4B76E3C8-02BC-4304-8E68-C8D7750788CC}" type="slidenum">
              <a:rPr lang="en-US" altLang="ja-JP">
                <a:solidFill>
                  <a:prstClr val="black"/>
                </a:solidFill>
              </a:rPr>
              <a:pPr>
                <a:buClr>
                  <a:srgbClr val="0000FF"/>
                </a:buClr>
              </a:pPr>
              <a:t>9</a:t>
            </a:fld>
            <a:endParaRPr lang="en-US" altLang="ja-JP">
              <a:solidFill>
                <a:prstClr val="black"/>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 1"/>
          <p:cNvSpPr>
            <a:spLocks noGrp="1" noRot="1" noChangeAspect="1" noTextEdit="1"/>
          </p:cNvSpPr>
          <p:nvPr>
            <p:ph type="sldImg"/>
          </p:nvPr>
        </p:nvSpPr>
        <p:spPr>
          <a:ln/>
        </p:spPr>
      </p:sp>
      <p:sp>
        <p:nvSpPr>
          <p:cNvPr id="52227" name="ノート プレースホルダ 2"/>
          <p:cNvSpPr>
            <a:spLocks noGrp="1"/>
          </p:cNvSpPr>
          <p:nvPr>
            <p:ph type="body" idx="1"/>
          </p:nvPr>
        </p:nvSpPr>
        <p:spPr>
          <a:noFill/>
          <a:ln/>
        </p:spPr>
        <p:txBody>
          <a:bodyPr/>
          <a:lstStyle/>
          <a:p>
            <a:pPr eaLnBrk="1" hangingPunct="1"/>
            <a:endParaRPr lang="ja-JP" altLang="en-US" smtClean="0"/>
          </a:p>
        </p:txBody>
      </p:sp>
      <p:sp>
        <p:nvSpPr>
          <p:cNvPr id="52228" name="スライド番号プレースホルダ 3"/>
          <p:cNvSpPr>
            <a:spLocks noGrp="1"/>
          </p:cNvSpPr>
          <p:nvPr>
            <p:ph type="sldNum" sz="quarter" idx="5"/>
          </p:nvPr>
        </p:nvSpPr>
        <p:spPr>
          <a:noFill/>
        </p:spPr>
        <p:txBody>
          <a:bodyPr/>
          <a:lstStyle/>
          <a:p>
            <a:fld id="{F3DDCB57-E230-41FC-AE88-8EA0BE12FA6F}" type="slidenum">
              <a:rPr lang="ja-JP" altLang="en-US">
                <a:solidFill>
                  <a:prstClr val="black"/>
                </a:solidFill>
              </a:rPr>
              <a:pPr/>
              <a:t>90</a:t>
            </a:fld>
            <a:endParaRPr lang="en-US" altLang="ja-JP">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 1"/>
          <p:cNvSpPr>
            <a:spLocks noGrp="1" noRot="1" noChangeAspect="1" noTextEdit="1"/>
          </p:cNvSpPr>
          <p:nvPr>
            <p:ph type="sldImg"/>
          </p:nvPr>
        </p:nvSpPr>
        <p:spPr>
          <a:ln/>
        </p:spPr>
      </p:sp>
      <p:sp>
        <p:nvSpPr>
          <p:cNvPr id="53251" name="ノート プレースホルダ 2"/>
          <p:cNvSpPr>
            <a:spLocks noGrp="1"/>
          </p:cNvSpPr>
          <p:nvPr>
            <p:ph type="body" idx="1"/>
          </p:nvPr>
        </p:nvSpPr>
        <p:spPr>
          <a:noFill/>
          <a:ln/>
        </p:spPr>
        <p:txBody>
          <a:bodyPr/>
          <a:lstStyle/>
          <a:p>
            <a:pPr eaLnBrk="1" hangingPunct="1"/>
            <a:endParaRPr lang="ja-JP" altLang="en-US" smtClean="0"/>
          </a:p>
        </p:txBody>
      </p:sp>
      <p:sp>
        <p:nvSpPr>
          <p:cNvPr id="53252" name="スライド番号プレースホルダ 3"/>
          <p:cNvSpPr>
            <a:spLocks noGrp="1"/>
          </p:cNvSpPr>
          <p:nvPr>
            <p:ph type="sldNum" sz="quarter" idx="5"/>
          </p:nvPr>
        </p:nvSpPr>
        <p:spPr>
          <a:noFill/>
        </p:spPr>
        <p:txBody>
          <a:bodyPr/>
          <a:lstStyle/>
          <a:p>
            <a:fld id="{69B05287-50DA-46D0-9D78-90C7324EA6C0}" type="slidenum">
              <a:rPr lang="ja-JP" altLang="en-US">
                <a:solidFill>
                  <a:prstClr val="black"/>
                </a:solidFill>
              </a:rPr>
              <a:pPr/>
              <a:t>91</a:t>
            </a:fld>
            <a:endParaRPr lang="en-US" altLang="ja-JP">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 1"/>
          <p:cNvSpPr>
            <a:spLocks noGrp="1" noRot="1" noChangeAspect="1" noTextEdit="1"/>
          </p:cNvSpPr>
          <p:nvPr>
            <p:ph type="sldImg"/>
          </p:nvPr>
        </p:nvSpPr>
        <p:spPr>
          <a:ln/>
        </p:spPr>
      </p:sp>
      <p:sp>
        <p:nvSpPr>
          <p:cNvPr id="54275" name="ノート プレースホルダ 2"/>
          <p:cNvSpPr>
            <a:spLocks noGrp="1"/>
          </p:cNvSpPr>
          <p:nvPr>
            <p:ph type="body" idx="1"/>
          </p:nvPr>
        </p:nvSpPr>
        <p:spPr>
          <a:noFill/>
          <a:ln/>
        </p:spPr>
        <p:txBody>
          <a:bodyPr/>
          <a:lstStyle/>
          <a:p>
            <a:pPr eaLnBrk="1" hangingPunct="1"/>
            <a:endParaRPr lang="ja-JP" altLang="en-US" smtClean="0"/>
          </a:p>
        </p:txBody>
      </p:sp>
      <p:sp>
        <p:nvSpPr>
          <p:cNvPr id="54276" name="スライド番号プレースホルダ 3"/>
          <p:cNvSpPr>
            <a:spLocks noGrp="1"/>
          </p:cNvSpPr>
          <p:nvPr>
            <p:ph type="sldNum" sz="quarter" idx="5"/>
          </p:nvPr>
        </p:nvSpPr>
        <p:spPr>
          <a:noFill/>
        </p:spPr>
        <p:txBody>
          <a:bodyPr/>
          <a:lstStyle/>
          <a:p>
            <a:fld id="{8138E182-EFAD-4D71-8DB0-266C2F6EB894}" type="slidenum">
              <a:rPr lang="ja-JP" altLang="en-US">
                <a:solidFill>
                  <a:prstClr val="black"/>
                </a:solidFill>
              </a:rPr>
              <a:pPr/>
              <a:t>92</a:t>
            </a:fld>
            <a:endParaRPr lang="en-US" altLang="ja-JP">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a:ln/>
        </p:spPr>
      </p:sp>
      <p:sp>
        <p:nvSpPr>
          <p:cNvPr id="55299" name="ノート プレースホルダ 2"/>
          <p:cNvSpPr>
            <a:spLocks noGrp="1"/>
          </p:cNvSpPr>
          <p:nvPr>
            <p:ph type="body" idx="1"/>
          </p:nvPr>
        </p:nvSpPr>
        <p:spPr>
          <a:noFill/>
          <a:ln/>
        </p:spPr>
        <p:txBody>
          <a:bodyPr/>
          <a:lstStyle/>
          <a:p>
            <a:pPr eaLnBrk="1" hangingPunct="1"/>
            <a:endParaRPr lang="ja-JP" altLang="en-US" smtClean="0"/>
          </a:p>
        </p:txBody>
      </p:sp>
      <p:sp>
        <p:nvSpPr>
          <p:cNvPr id="55300" name="スライド番号プレースホルダ 3"/>
          <p:cNvSpPr>
            <a:spLocks noGrp="1"/>
          </p:cNvSpPr>
          <p:nvPr>
            <p:ph type="sldNum" sz="quarter" idx="5"/>
          </p:nvPr>
        </p:nvSpPr>
        <p:spPr>
          <a:noFill/>
        </p:spPr>
        <p:txBody>
          <a:bodyPr/>
          <a:lstStyle/>
          <a:p>
            <a:fld id="{F826ED52-4AD1-4590-A1AD-E6334E34B823}" type="slidenum">
              <a:rPr lang="ja-JP" altLang="en-US">
                <a:solidFill>
                  <a:prstClr val="black"/>
                </a:solidFill>
              </a:rPr>
              <a:pPr/>
              <a:t>93</a:t>
            </a:fld>
            <a:endParaRPr lang="en-US" altLang="ja-JP">
              <a:solidFill>
                <a:prstClr val="black"/>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a:ln/>
        </p:spPr>
      </p:sp>
      <p:sp>
        <p:nvSpPr>
          <p:cNvPr id="56323" name="ノート プレースホルダ 2"/>
          <p:cNvSpPr>
            <a:spLocks noGrp="1"/>
          </p:cNvSpPr>
          <p:nvPr>
            <p:ph type="body" idx="1"/>
          </p:nvPr>
        </p:nvSpPr>
        <p:spPr>
          <a:noFill/>
          <a:ln/>
        </p:spPr>
        <p:txBody>
          <a:bodyPr/>
          <a:lstStyle/>
          <a:p>
            <a:pPr eaLnBrk="1" hangingPunct="1"/>
            <a:endParaRPr lang="ja-JP" altLang="en-US" smtClean="0"/>
          </a:p>
        </p:txBody>
      </p:sp>
      <p:sp>
        <p:nvSpPr>
          <p:cNvPr id="56324" name="スライド番号プレースホルダ 3"/>
          <p:cNvSpPr>
            <a:spLocks noGrp="1"/>
          </p:cNvSpPr>
          <p:nvPr>
            <p:ph type="sldNum" sz="quarter" idx="5"/>
          </p:nvPr>
        </p:nvSpPr>
        <p:spPr>
          <a:noFill/>
        </p:spPr>
        <p:txBody>
          <a:bodyPr/>
          <a:lstStyle/>
          <a:p>
            <a:fld id="{1ED90B2D-0507-4A78-84BD-155DBB983DB8}" type="slidenum">
              <a:rPr lang="ja-JP" altLang="en-US">
                <a:solidFill>
                  <a:prstClr val="black"/>
                </a:solidFill>
              </a:rPr>
              <a:pPr/>
              <a:t>94</a:t>
            </a:fld>
            <a:endParaRPr lang="en-US" altLang="ja-JP">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a:ln/>
        </p:spPr>
      </p:sp>
      <p:sp>
        <p:nvSpPr>
          <p:cNvPr id="57347" name="ノート プレースホルダ 2"/>
          <p:cNvSpPr>
            <a:spLocks noGrp="1"/>
          </p:cNvSpPr>
          <p:nvPr>
            <p:ph type="body" idx="1"/>
          </p:nvPr>
        </p:nvSpPr>
        <p:spPr>
          <a:noFill/>
          <a:ln/>
        </p:spPr>
        <p:txBody>
          <a:bodyPr/>
          <a:lstStyle/>
          <a:p>
            <a:pPr eaLnBrk="1" hangingPunct="1"/>
            <a:endParaRPr lang="ja-JP" altLang="en-US" smtClean="0"/>
          </a:p>
        </p:txBody>
      </p:sp>
      <p:sp>
        <p:nvSpPr>
          <p:cNvPr id="57348" name="スライド番号プレースホルダ 3"/>
          <p:cNvSpPr>
            <a:spLocks noGrp="1"/>
          </p:cNvSpPr>
          <p:nvPr>
            <p:ph type="sldNum" sz="quarter" idx="5"/>
          </p:nvPr>
        </p:nvSpPr>
        <p:spPr>
          <a:noFill/>
        </p:spPr>
        <p:txBody>
          <a:bodyPr/>
          <a:lstStyle/>
          <a:p>
            <a:fld id="{FDB43DCF-840C-4994-91B7-E6E9AA481803}" type="slidenum">
              <a:rPr lang="ja-JP" altLang="en-US">
                <a:solidFill>
                  <a:prstClr val="black"/>
                </a:solidFill>
              </a:rPr>
              <a:pPr/>
              <a:t>95</a:t>
            </a:fld>
            <a:endParaRPr lang="en-US" altLang="ja-JP">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 1"/>
          <p:cNvSpPr>
            <a:spLocks noGrp="1" noRot="1" noChangeAspect="1" noTextEdit="1"/>
          </p:cNvSpPr>
          <p:nvPr>
            <p:ph type="sldImg"/>
          </p:nvPr>
        </p:nvSpPr>
        <p:spPr>
          <a:ln/>
        </p:spPr>
      </p:sp>
      <p:sp>
        <p:nvSpPr>
          <p:cNvPr id="58371" name="ノート プレースホルダ 2"/>
          <p:cNvSpPr>
            <a:spLocks noGrp="1"/>
          </p:cNvSpPr>
          <p:nvPr>
            <p:ph type="body" idx="1"/>
          </p:nvPr>
        </p:nvSpPr>
        <p:spPr>
          <a:noFill/>
          <a:ln/>
        </p:spPr>
        <p:txBody>
          <a:bodyPr/>
          <a:lstStyle/>
          <a:p>
            <a:pPr eaLnBrk="1" hangingPunct="1"/>
            <a:endParaRPr lang="ja-JP" altLang="en-US" smtClean="0"/>
          </a:p>
        </p:txBody>
      </p:sp>
      <p:sp>
        <p:nvSpPr>
          <p:cNvPr id="58372" name="スライド番号プレースホルダ 3"/>
          <p:cNvSpPr>
            <a:spLocks noGrp="1"/>
          </p:cNvSpPr>
          <p:nvPr>
            <p:ph type="sldNum" sz="quarter" idx="5"/>
          </p:nvPr>
        </p:nvSpPr>
        <p:spPr>
          <a:noFill/>
        </p:spPr>
        <p:txBody>
          <a:bodyPr/>
          <a:lstStyle/>
          <a:p>
            <a:fld id="{8EF5E7E3-8563-48C1-AEE7-240F8F211153}" type="slidenum">
              <a:rPr lang="ja-JP" altLang="en-US">
                <a:solidFill>
                  <a:prstClr val="black"/>
                </a:solidFill>
              </a:rPr>
              <a:pPr/>
              <a:t>96</a:t>
            </a:fld>
            <a:endParaRPr lang="en-US" altLang="ja-JP">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 1"/>
          <p:cNvSpPr>
            <a:spLocks noGrp="1" noRot="1" noChangeAspect="1" noTextEdit="1"/>
          </p:cNvSpPr>
          <p:nvPr>
            <p:ph type="sldImg"/>
          </p:nvPr>
        </p:nvSpPr>
        <p:spPr>
          <a:ln/>
        </p:spPr>
      </p:sp>
      <p:sp>
        <p:nvSpPr>
          <p:cNvPr id="59395" name="ノート プレースホルダ 2"/>
          <p:cNvSpPr>
            <a:spLocks noGrp="1"/>
          </p:cNvSpPr>
          <p:nvPr>
            <p:ph type="body" idx="1"/>
          </p:nvPr>
        </p:nvSpPr>
        <p:spPr>
          <a:noFill/>
          <a:ln/>
        </p:spPr>
        <p:txBody>
          <a:bodyPr/>
          <a:lstStyle/>
          <a:p>
            <a:pPr eaLnBrk="1" hangingPunct="1"/>
            <a:endParaRPr lang="ja-JP" altLang="en-US" smtClean="0"/>
          </a:p>
        </p:txBody>
      </p:sp>
      <p:sp>
        <p:nvSpPr>
          <p:cNvPr id="59396" name="スライド番号プレースホルダ 3"/>
          <p:cNvSpPr>
            <a:spLocks noGrp="1"/>
          </p:cNvSpPr>
          <p:nvPr>
            <p:ph type="sldNum" sz="quarter" idx="5"/>
          </p:nvPr>
        </p:nvSpPr>
        <p:spPr>
          <a:noFill/>
        </p:spPr>
        <p:txBody>
          <a:bodyPr/>
          <a:lstStyle/>
          <a:p>
            <a:fld id="{95D2DE32-1EE8-4F85-A71A-B57DBE9935E3}" type="slidenum">
              <a:rPr lang="ja-JP" altLang="en-US">
                <a:solidFill>
                  <a:prstClr val="black"/>
                </a:solidFill>
              </a:rPr>
              <a:pPr/>
              <a:t>97</a:t>
            </a:fld>
            <a:endParaRPr lang="en-US" altLang="ja-JP">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a:ln/>
        </p:spPr>
      </p:sp>
      <p:sp>
        <p:nvSpPr>
          <p:cNvPr id="60419" name="ノート プレースホルダ 2"/>
          <p:cNvSpPr>
            <a:spLocks noGrp="1"/>
          </p:cNvSpPr>
          <p:nvPr>
            <p:ph type="body" idx="1"/>
          </p:nvPr>
        </p:nvSpPr>
        <p:spPr>
          <a:noFill/>
          <a:ln/>
        </p:spPr>
        <p:txBody>
          <a:bodyPr/>
          <a:lstStyle/>
          <a:p>
            <a:pPr eaLnBrk="1" hangingPunct="1"/>
            <a:endParaRPr lang="ja-JP" altLang="en-US" smtClean="0"/>
          </a:p>
        </p:txBody>
      </p:sp>
      <p:sp>
        <p:nvSpPr>
          <p:cNvPr id="60420" name="スライド番号プレースホルダ 3"/>
          <p:cNvSpPr>
            <a:spLocks noGrp="1"/>
          </p:cNvSpPr>
          <p:nvPr>
            <p:ph type="sldNum" sz="quarter" idx="5"/>
          </p:nvPr>
        </p:nvSpPr>
        <p:spPr>
          <a:noFill/>
        </p:spPr>
        <p:txBody>
          <a:bodyPr/>
          <a:lstStyle/>
          <a:p>
            <a:fld id="{F059A639-100C-450B-8945-AFC2E6E7F0D9}" type="slidenum">
              <a:rPr lang="ja-JP" altLang="en-US">
                <a:solidFill>
                  <a:prstClr val="black"/>
                </a:solidFill>
              </a:rPr>
              <a:pPr/>
              <a:t>98</a:t>
            </a:fld>
            <a:endParaRPr lang="en-US" altLang="ja-JP">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 1"/>
          <p:cNvSpPr>
            <a:spLocks noGrp="1" noRot="1" noChangeAspect="1" noTextEdit="1"/>
          </p:cNvSpPr>
          <p:nvPr>
            <p:ph type="sldImg"/>
          </p:nvPr>
        </p:nvSpPr>
        <p:spPr>
          <a:ln/>
        </p:spPr>
      </p:sp>
      <p:sp>
        <p:nvSpPr>
          <p:cNvPr id="61443" name="ノート プレースホルダ 2"/>
          <p:cNvSpPr>
            <a:spLocks noGrp="1"/>
          </p:cNvSpPr>
          <p:nvPr>
            <p:ph type="body" idx="1"/>
          </p:nvPr>
        </p:nvSpPr>
        <p:spPr>
          <a:noFill/>
          <a:ln/>
        </p:spPr>
        <p:txBody>
          <a:bodyPr/>
          <a:lstStyle/>
          <a:p>
            <a:pPr eaLnBrk="1" hangingPunct="1"/>
            <a:endParaRPr lang="ja-JP" altLang="en-US" smtClean="0"/>
          </a:p>
        </p:txBody>
      </p:sp>
      <p:sp>
        <p:nvSpPr>
          <p:cNvPr id="61444" name="スライド番号プレースホルダ 3"/>
          <p:cNvSpPr>
            <a:spLocks noGrp="1"/>
          </p:cNvSpPr>
          <p:nvPr>
            <p:ph type="sldNum" sz="quarter" idx="5"/>
          </p:nvPr>
        </p:nvSpPr>
        <p:spPr>
          <a:noFill/>
        </p:spPr>
        <p:txBody>
          <a:bodyPr/>
          <a:lstStyle/>
          <a:p>
            <a:fld id="{F4987299-81C4-485E-8888-05774DEF3C2A}" type="slidenum">
              <a:rPr lang="ja-JP" altLang="en-US">
                <a:solidFill>
                  <a:prstClr val="black"/>
                </a:solidFill>
              </a:rPr>
              <a:pPr/>
              <a:t>99</a:t>
            </a:fld>
            <a:endParaRPr lang="en-US" altLang="ja-JP">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grpSp>
          <p:nvGrpSpPr>
            <p:cNvPr id="3"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grpSp>
      </p:grpSp>
      <p:sp>
        <p:nvSpPr>
          <p:cNvPr id="237610" name="Rectangle 42"/>
          <p:cNvSpPr>
            <a:spLocks noGrp="1" noChangeArrowheads="1"/>
          </p:cNvSpPr>
          <p:nvPr>
            <p:ph type="ctrTitle" sz="quarter"/>
          </p:nvPr>
        </p:nvSpPr>
        <p:spPr>
          <a:xfrm>
            <a:off x="457200" y="1600200"/>
            <a:ext cx="8229600" cy="1828800"/>
          </a:xfrm>
        </p:spPr>
        <p:txBody>
          <a:bodyPr/>
          <a:lstStyle>
            <a:lvl1pPr>
              <a:defRPr sz="4800"/>
            </a:lvl1pPr>
          </a:lstStyle>
          <a:p>
            <a:r>
              <a:rPr lang="ja-JP" altLang="en-US"/>
              <a:t>マスタ タイトルの書式設定</a:t>
            </a:r>
          </a:p>
        </p:txBody>
      </p:sp>
      <p:sp>
        <p:nvSpPr>
          <p:cNvPr id="23761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ja-JP" altLang="en-US"/>
              <a:t>マスタ サブタイトルの書式設定</a:t>
            </a:r>
          </a:p>
        </p:txBody>
      </p:sp>
      <p:sp>
        <p:nvSpPr>
          <p:cNvPr id="44" name="Rectangle 44"/>
          <p:cNvSpPr>
            <a:spLocks noGrp="1" noChangeArrowheads="1"/>
          </p:cNvSpPr>
          <p:nvPr>
            <p:ph type="dt" sz="quarter" idx="10"/>
          </p:nvPr>
        </p:nvSpPr>
        <p:spPr/>
        <p:txBody>
          <a:bodyPr/>
          <a:lstStyle>
            <a:lvl1pPr>
              <a:defRPr/>
            </a:lvl1pPr>
          </a:lstStyle>
          <a:p>
            <a:pPr>
              <a:defRPr/>
            </a:pPr>
            <a:endParaRPr lang="en-US" altLang="ja-JP">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ltLang="ja-JP">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6671FE26-41A1-42F2-A00A-81287B9D2979}"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BB5BF4B-00A5-4FE3-B1D8-CB54D02028D4}"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131B19-949A-4E69-B15D-71DD9497F48B}"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3F5F08-00DC-4668-B2EE-A39B2D177D63}"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284CA6D-F756-40E9-A289-3CFCA7FA50F8}"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405571-3537-4B78-A0D5-3AFB3BE511FD}"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8C4692-8786-428E-8A5F-D130665F0160}"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248BFC-B22F-4AC0-AEF8-FE6D7B6B4279}"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131F9D-304F-473F-850E-136D7DB35B07}"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BEBCA8-40F4-4C9F-8F8E-09A1F9B76B02}"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4C8A6B-DE50-4E89-BC5F-4078A895EA02}"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394A9905-B5F9-471A-A01D-7E1F234788FC}"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C6BF1BF-AAB6-4371-BAF8-A1EB081F6DBF}"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FCDF2807-3D81-4F36-A12B-1D2D499EA2B5}"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64B116A7-EDFE-4ECE-84A4-93530B5D5F7B}"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645D4D44-317C-477F-9F57-A35141621482}"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089073B3-ED41-475E-AFD5-38B94CBF340D}"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53772998-AA50-42A7-A09E-9A7A32FAE1F3}"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B0E3688A-BCAF-4570-B92B-43D0BFC802FE}"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837B77E3-146A-46B1-AE8E-F915ED33552F}"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A54D9AA2-D736-497B-96EE-4E6FB0CFEAEF}"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FAC33C12-1F30-4B8F-9CFA-220DA8972C3B}"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135E017F-72F0-4365-832D-29AE027D8E7C}"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384445FF-BF15-4352-8615-69B39D6BEFF4}"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fld id="{2FD1E701-762D-4BF7-9350-8367B0E91897}"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3365500"/>
            <a:chOff x="0" y="0"/>
            <a:chExt cx="5760" cy="2120"/>
          </a:xfrm>
        </p:grpSpPr>
        <p:pic>
          <p:nvPicPr>
            <p:cNvPr id="5" name="Picture 3" descr="D:\FRONTPAGE THEMES\ARTSY\ARTBANNA.PNG"/>
            <p:cNvPicPr>
              <a:picLocks noChangeAspect="1" noChangeArrowheads="1"/>
            </p:cNvPicPr>
            <p:nvPr userDrawn="1"/>
          </p:nvPicPr>
          <p:blipFill>
            <a:blip r:embed="rId2" cstate="print"/>
            <a:srcRect l="8125"/>
            <a:stretch>
              <a:fillRect/>
            </a:stretch>
          </p:blipFill>
          <p:spPr bwMode="invGray">
            <a:xfrm>
              <a:off x="0" y="0"/>
              <a:ext cx="5760" cy="576"/>
            </a:xfrm>
            <a:prstGeom prst="rect">
              <a:avLst/>
            </a:prstGeom>
            <a:noFill/>
            <a:ln w="9525">
              <a:noFill/>
              <a:miter lim="800000"/>
              <a:headEnd/>
              <a:tailEnd/>
            </a:ln>
          </p:spPr>
        </p:pic>
        <p:pic>
          <p:nvPicPr>
            <p:cNvPr id="6" name="Picture 4" descr="P:\!Themes\Artsy\Arthsepa.gif"/>
            <p:cNvPicPr>
              <a:picLocks noChangeAspect="1" noChangeArrowheads="1"/>
            </p:cNvPicPr>
            <p:nvPr userDrawn="1"/>
          </p:nvPicPr>
          <p:blipFill>
            <a:blip r:embed="rId3" cstate="print"/>
            <a:srcRect/>
            <a:stretch>
              <a:fillRect/>
            </a:stretch>
          </p:blipFill>
          <p:spPr bwMode="auto">
            <a:xfrm>
              <a:off x="2688" y="2059"/>
              <a:ext cx="2832" cy="61"/>
            </a:xfrm>
            <a:prstGeom prst="rect">
              <a:avLst/>
            </a:prstGeom>
            <a:noFill/>
            <a:ln w="9525">
              <a:noFill/>
              <a:miter lim="800000"/>
              <a:headEnd/>
              <a:tailEnd/>
            </a:ln>
          </p:spPr>
        </p:pic>
      </p:grpSp>
      <p:sp>
        <p:nvSpPr>
          <p:cNvPr id="36869" name="Rectangle 5"/>
          <p:cNvSpPr>
            <a:spLocks noGrp="1" noChangeArrowheads="1"/>
          </p:cNvSpPr>
          <p:nvPr>
            <p:ph type="ctrTitle"/>
          </p:nvPr>
        </p:nvSpPr>
        <p:spPr>
          <a:xfrm>
            <a:off x="990600" y="1905000"/>
            <a:ext cx="7772400" cy="1143000"/>
          </a:xfrm>
        </p:spPr>
        <p:txBody>
          <a:bodyPr/>
          <a:lstStyle>
            <a:lvl1pPr algn="r">
              <a:defRPr/>
            </a:lvl1pPr>
          </a:lstStyle>
          <a:p>
            <a:r>
              <a:rPr lang="ja-JP" altLang="en-US"/>
              <a:t>マスタ タイトルの書式設定</a:t>
            </a:r>
          </a:p>
        </p:txBody>
      </p:sp>
      <p:sp>
        <p:nvSpPr>
          <p:cNvPr id="36870" name="Rectangle 6"/>
          <p:cNvSpPr>
            <a:spLocks noGrp="1" noChangeArrowheads="1"/>
          </p:cNvSpPr>
          <p:nvPr>
            <p:ph type="subTitle" idx="1"/>
          </p:nvPr>
        </p:nvSpPr>
        <p:spPr>
          <a:xfrm>
            <a:off x="2686050" y="3492500"/>
            <a:ext cx="6102350" cy="1752600"/>
          </a:xfrm>
        </p:spPr>
        <p:txBody>
          <a:bodyPr/>
          <a:lstStyle>
            <a:lvl1pPr marL="0" indent="0" algn="r">
              <a:buFont typeface="Wingdings" pitchFamily="2" charset="2"/>
              <a:buNone/>
              <a:defRPr/>
            </a:lvl1pPr>
          </a:lstStyle>
          <a:p>
            <a:r>
              <a:rPr lang="ja-JP" altLang="en-US"/>
              <a:t>マスタ サブタイトルの書式設定</a:t>
            </a:r>
          </a:p>
        </p:txBody>
      </p:sp>
      <p:sp>
        <p:nvSpPr>
          <p:cNvPr id="7" name="Rectangle 7"/>
          <p:cNvSpPr>
            <a:spLocks noGrp="1" noChangeArrowheads="1"/>
          </p:cNvSpPr>
          <p:nvPr>
            <p:ph type="dt" sz="half" idx="10"/>
          </p:nvPr>
        </p:nvSpPr>
        <p:spPr>
          <a:xfrm>
            <a:off x="3359150" y="6343650"/>
            <a:ext cx="1905000" cy="457200"/>
          </a:xfrm>
        </p:spPr>
        <p:txBody>
          <a:bodyPr/>
          <a:lstStyle>
            <a:lvl1pPr>
              <a:defRPr/>
            </a:lvl1pPr>
          </a:lstStyle>
          <a:p>
            <a:pPr>
              <a:defRPr/>
            </a:pPr>
            <a:fld id="{DFC8F54F-DEC0-4E41-9CE5-D456F17BE5D5}" type="datetime1">
              <a:rPr lang="ja-JP" altLang="en-US"/>
              <a:pPr>
                <a:defRPr/>
              </a:pPr>
              <a:t>2012/11/16</a:t>
            </a:fld>
            <a:endParaRPr lang="en-US" altLang="ja-JP"/>
          </a:p>
        </p:txBody>
      </p:sp>
      <p:sp>
        <p:nvSpPr>
          <p:cNvPr id="8" name="Rectangle 8"/>
          <p:cNvSpPr>
            <a:spLocks noGrp="1" noChangeArrowheads="1"/>
          </p:cNvSpPr>
          <p:nvPr>
            <p:ph type="ftr" sz="quarter" idx="11"/>
          </p:nvPr>
        </p:nvSpPr>
        <p:spPr>
          <a:xfrm>
            <a:off x="6019800" y="6343650"/>
            <a:ext cx="2895600" cy="457200"/>
          </a:xfrm>
        </p:spPr>
        <p:txBody>
          <a:bodyPr/>
          <a:lstStyle>
            <a:lvl1pPr>
              <a:defRPr/>
            </a:lvl1pPr>
          </a:lstStyle>
          <a:p>
            <a:pPr>
              <a:defRPr/>
            </a:pPr>
            <a:endParaRPr lang="en-US" altLang="ja-JP"/>
          </a:p>
        </p:txBody>
      </p:sp>
      <p:sp>
        <p:nvSpPr>
          <p:cNvPr id="9" name="Rectangle 9"/>
          <p:cNvSpPr>
            <a:spLocks noGrp="1" noChangeArrowheads="1"/>
          </p:cNvSpPr>
          <p:nvPr>
            <p:ph type="sldNum" sz="quarter" idx="12"/>
          </p:nvPr>
        </p:nvSpPr>
        <p:spPr>
          <a:xfrm>
            <a:off x="125413" y="6361113"/>
            <a:ext cx="1905000" cy="457200"/>
          </a:xfrm>
        </p:spPr>
        <p:txBody>
          <a:bodyPr/>
          <a:lstStyle>
            <a:lvl1pPr>
              <a:defRPr/>
            </a:lvl1pPr>
          </a:lstStyle>
          <a:p>
            <a:pPr>
              <a:defRPr/>
            </a:pPr>
            <a:fld id="{63C59395-34C1-48F6-A464-E8BCDDC22E95}" type="slidenum">
              <a:rPr lang="en-US" altLang="ja-JP"/>
              <a:pPr>
                <a:defRPr/>
              </a:pPr>
              <a:t>&lt;#&gt;</a:t>
            </a:fld>
            <a:endParaRPr lang="en-US" altLang="ja-JP"/>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2012/11/16</a:t>
            </a:fld>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B89C752A-D085-45A2-90B6-50B72EB8CD4C}" type="slidenum">
              <a:rPr lang="en-US" altLang="ja-JP"/>
              <a:pPr>
                <a:defRPr/>
              </a:pPr>
              <a:t>&lt;#&gt;</a:t>
            </a:fld>
            <a:endParaRPr lang="en-US" altLang="ja-JP"/>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2012/11/16</a:t>
            </a:fld>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D70A81DD-42C0-444C-860D-DFF508BD4FD8}" type="slidenum">
              <a:rPr lang="en-US" altLang="ja-JP"/>
              <a:pPr>
                <a:defRPr/>
              </a:pPr>
              <a:t>&lt;#&gt;</a:t>
            </a:fld>
            <a:endParaRPr lang="en-US" altLang="ja-JP"/>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508500"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2012/11/16</a:t>
            </a:fld>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63F76039-30E8-4CF4-B0DD-B04C3A71CBC9}" type="slidenum">
              <a:rPr lang="en-US" altLang="ja-JP"/>
              <a:pPr>
                <a:defRPr/>
              </a:pPr>
              <a:t>&lt;#&gt;</a:t>
            </a:fld>
            <a:endParaRPr lang="en-US" altLang="ja-JP"/>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2012/11/16</a:t>
            </a:fld>
            <a:endParaRPr lang="en-US" altLang="ja-JP"/>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9"/>
          <p:cNvSpPr>
            <a:spLocks noGrp="1" noChangeArrowheads="1"/>
          </p:cNvSpPr>
          <p:nvPr>
            <p:ph type="sldNum" sz="quarter" idx="12"/>
          </p:nvPr>
        </p:nvSpPr>
        <p:spPr>
          <a:ln/>
        </p:spPr>
        <p:txBody>
          <a:bodyPr/>
          <a:lstStyle>
            <a:lvl1pPr>
              <a:defRPr/>
            </a:lvl1pPr>
          </a:lstStyle>
          <a:p>
            <a:pPr>
              <a:defRPr/>
            </a:pPr>
            <a:fld id="{6D7C6B39-A842-4785-AAA1-810D17A4D610}" type="slidenum">
              <a:rPr lang="en-US" altLang="ja-JP"/>
              <a:pPr>
                <a:defRPr/>
              </a:pPr>
              <a:t>&lt;#&gt;</a:t>
            </a:fld>
            <a:endParaRPr lang="en-US" altLang="ja-JP"/>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2012/11/16</a:t>
            </a:fld>
            <a:endParaRPr lang="en-US" altLang="ja-JP"/>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9"/>
          <p:cNvSpPr>
            <a:spLocks noGrp="1" noChangeArrowheads="1"/>
          </p:cNvSpPr>
          <p:nvPr>
            <p:ph type="sldNum" sz="quarter" idx="12"/>
          </p:nvPr>
        </p:nvSpPr>
        <p:spPr>
          <a:ln/>
        </p:spPr>
        <p:txBody>
          <a:bodyPr/>
          <a:lstStyle>
            <a:lvl1pPr>
              <a:defRPr/>
            </a:lvl1pPr>
          </a:lstStyle>
          <a:p>
            <a:pPr>
              <a:defRPr/>
            </a:pPr>
            <a:fld id="{911F3CB8-95D1-4AAD-8C07-4BB92F94EAE3}" type="slidenum">
              <a:rPr lang="en-US" altLang="ja-JP"/>
              <a:pPr>
                <a:defRPr/>
              </a:pPr>
              <a:t>&lt;#&gt;</a:t>
            </a:fld>
            <a:endParaRPr lang="en-US" altLang="ja-JP"/>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2012/11/16</a:t>
            </a:fld>
            <a:endParaRPr lang="en-US" altLang="ja-JP"/>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9"/>
          <p:cNvSpPr>
            <a:spLocks noGrp="1" noChangeArrowheads="1"/>
          </p:cNvSpPr>
          <p:nvPr>
            <p:ph type="sldNum" sz="quarter" idx="12"/>
          </p:nvPr>
        </p:nvSpPr>
        <p:spPr>
          <a:ln/>
        </p:spPr>
        <p:txBody>
          <a:bodyPr/>
          <a:lstStyle>
            <a:lvl1pPr>
              <a:defRPr/>
            </a:lvl1pPr>
          </a:lstStyle>
          <a:p>
            <a:pPr>
              <a:defRPr/>
            </a:pPr>
            <a:fld id="{EAB2016C-A454-48FA-920F-7C64BB277C68}" type="slidenum">
              <a:rPr lang="en-US" altLang="ja-JP"/>
              <a:pPr>
                <a:defRPr/>
              </a:pPr>
              <a:t>&lt;#&gt;</a:t>
            </a:fld>
            <a:endParaRPr lang="en-US" altLang="ja-JP"/>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2012/11/16</a:t>
            </a:fld>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4ED3E494-1D33-44EF-9FFC-BC3C4B234E67}" type="slidenum">
              <a:rPr lang="en-US" altLang="ja-JP"/>
              <a:pPr>
                <a:defRPr/>
              </a:pPr>
              <a:t>&lt;#&gt;</a:t>
            </a:fld>
            <a:endParaRPr lang="en-US" altLang="ja-JP"/>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2012/11/16</a:t>
            </a:fld>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B229CBCC-FCFF-4776-9701-FA0292AB2778}" type="slidenum">
              <a:rPr lang="en-US" altLang="ja-JP"/>
              <a:pPr>
                <a:defRPr/>
              </a:pPr>
              <a:t>&lt;#&gt;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grpSp>
          <p:nvGrpSpPr>
            <p:cNvPr id="3"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grpSp>
      </p:grpSp>
      <p:sp>
        <p:nvSpPr>
          <p:cNvPr id="237610" name="Rectangle 42"/>
          <p:cNvSpPr>
            <a:spLocks noGrp="1" noChangeArrowheads="1"/>
          </p:cNvSpPr>
          <p:nvPr>
            <p:ph type="ctrTitle" sz="quarter"/>
          </p:nvPr>
        </p:nvSpPr>
        <p:spPr>
          <a:xfrm>
            <a:off x="457200" y="1600200"/>
            <a:ext cx="8229600" cy="1828800"/>
          </a:xfrm>
        </p:spPr>
        <p:txBody>
          <a:bodyPr/>
          <a:lstStyle>
            <a:lvl1pPr>
              <a:defRPr sz="4800"/>
            </a:lvl1pPr>
          </a:lstStyle>
          <a:p>
            <a:r>
              <a:rPr lang="ja-JP" altLang="en-US"/>
              <a:t>マスタ タイトルの書式設定</a:t>
            </a:r>
          </a:p>
        </p:txBody>
      </p:sp>
      <p:sp>
        <p:nvSpPr>
          <p:cNvPr id="23761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ja-JP" altLang="en-US"/>
              <a:t>マスタ サブタイトルの書式設定</a:t>
            </a:r>
          </a:p>
        </p:txBody>
      </p:sp>
      <p:sp>
        <p:nvSpPr>
          <p:cNvPr id="44" name="Rectangle 44"/>
          <p:cNvSpPr>
            <a:spLocks noGrp="1" noChangeArrowheads="1"/>
          </p:cNvSpPr>
          <p:nvPr>
            <p:ph type="dt" sz="quarter" idx="10"/>
          </p:nvPr>
        </p:nvSpPr>
        <p:spPr/>
        <p:txBody>
          <a:bodyPr/>
          <a:lstStyle>
            <a:lvl1pPr>
              <a:defRPr/>
            </a:lvl1pPr>
          </a:lstStyle>
          <a:p>
            <a:pPr>
              <a:defRPr/>
            </a:pPr>
            <a:endParaRPr lang="en-US" altLang="ja-JP"/>
          </a:p>
        </p:txBody>
      </p:sp>
      <p:sp>
        <p:nvSpPr>
          <p:cNvPr id="45" name="Rectangle 45"/>
          <p:cNvSpPr>
            <a:spLocks noGrp="1" noChangeArrowheads="1"/>
          </p:cNvSpPr>
          <p:nvPr>
            <p:ph type="ftr" sz="quarter" idx="11"/>
          </p:nvPr>
        </p:nvSpPr>
        <p:spPr/>
        <p:txBody>
          <a:bodyPr/>
          <a:lstStyle>
            <a:lvl1pPr>
              <a:defRPr/>
            </a:lvl1pPr>
          </a:lstStyle>
          <a:p>
            <a:pPr>
              <a:defRPr/>
            </a:pPr>
            <a:endParaRPr lang="en-US" altLang="ja-JP"/>
          </a:p>
        </p:txBody>
      </p:sp>
      <p:sp>
        <p:nvSpPr>
          <p:cNvPr id="46" name="Rectangle 46"/>
          <p:cNvSpPr>
            <a:spLocks noGrp="1" noChangeArrowheads="1"/>
          </p:cNvSpPr>
          <p:nvPr>
            <p:ph type="sldNum" sz="quarter" idx="12"/>
          </p:nvPr>
        </p:nvSpPr>
        <p:spPr/>
        <p:txBody>
          <a:bodyPr/>
          <a:lstStyle>
            <a:lvl1pPr>
              <a:defRPr/>
            </a:lvl1pPr>
          </a:lstStyle>
          <a:p>
            <a:pPr>
              <a:defRPr/>
            </a:pPr>
            <a:fld id="{C254E325-3708-43D8-82F0-F0E4530D84F8}" type="slidenum">
              <a:rPr lang="en-US" altLang="ja-JP"/>
              <a:pPr>
                <a:defRPr/>
              </a:pPr>
              <a:t>&lt;#&gt;</a:t>
            </a:fld>
            <a:endParaRPr lang="en-US" altLang="ja-JP"/>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2012/11/16</a:t>
            </a:fld>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D04A92C6-A7E4-4BDE-8EF8-7F3F3EE5F436}" type="slidenum">
              <a:rPr lang="en-US" altLang="ja-JP"/>
              <a:pPr>
                <a:defRPr/>
              </a:pPr>
              <a:t>&lt;#&gt;</a:t>
            </a:fld>
            <a:endParaRPr lang="en-US" altLang="ja-JP"/>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96088" y="722313"/>
            <a:ext cx="2159000" cy="53340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317500" y="722313"/>
            <a:ext cx="6326188" cy="53340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2012/11/16</a:t>
            </a:fld>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C97B8109-565A-4115-B939-E1E992C996E9}" type="slidenum">
              <a:rPr lang="en-US" altLang="ja-JP"/>
              <a:pPr>
                <a:defRPr/>
              </a:pPr>
              <a:t>&lt;#&gt;</a:t>
            </a:fld>
            <a:endParaRPr lang="en-US" altLang="ja-JP"/>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317500" y="722313"/>
            <a:ext cx="8637588" cy="762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328613" y="1941513"/>
            <a:ext cx="8208962" cy="4114800"/>
          </a:xfrm>
        </p:spPr>
        <p:txBody>
          <a:bodyPr/>
          <a:lstStyle/>
          <a:p>
            <a:pPr lvl="0"/>
            <a:endParaRPr lang="ja-JP" altLang="en-US" noProof="0" smtClean="0"/>
          </a:p>
        </p:txBody>
      </p:sp>
      <p:sp>
        <p:nvSpPr>
          <p:cNvPr id="4"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2012/11/16</a:t>
            </a:fld>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4DB694E1-1B5E-42D6-BC3F-8BBE61A4C07E}" type="slidenum">
              <a:rPr lang="en-US" altLang="ja-JP"/>
              <a:pPr>
                <a:defRPr/>
              </a:pPr>
              <a:t>&lt;#&gt;</a:t>
            </a:fld>
            <a:endParaRPr lang="en-US" altLang="ja-JP"/>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lvl1pPr>
              <a:defRPr/>
            </a:lvl1pPr>
          </a:lstStyle>
          <a:p>
            <a:pPr>
              <a:defRPr/>
            </a:pPr>
            <a:fld id="{125D522B-2A64-486D-84C5-30CD4A21EF7B}" type="datetimeFigureOut">
              <a:rPr lang="fr-FR">
                <a:solidFill>
                  <a:prstClr val="black">
                    <a:tint val="75000"/>
                  </a:prstClr>
                </a:solidFill>
              </a:rPr>
              <a:pPr>
                <a:defRPr/>
              </a:pPr>
              <a:t>16/11/2012</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39773041-3D4E-40CE-A56E-B43FC386E0C4}"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813A4587-B31D-4304-98B2-20D44BC3FE82}" type="datetimeFigureOut">
              <a:rPr lang="fr-FR">
                <a:solidFill>
                  <a:prstClr val="black">
                    <a:tint val="75000"/>
                  </a:prstClr>
                </a:solidFill>
              </a:rPr>
              <a:pPr>
                <a:defRPr/>
              </a:pPr>
              <a:t>16/11/2012</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258852F1-6C42-410B-AB28-7B1DDA00E319}"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B50A7D97-1D2A-479E-BC7A-FBA7BA69A664}" type="datetimeFigureOut">
              <a:rPr lang="fr-FR">
                <a:solidFill>
                  <a:prstClr val="black">
                    <a:tint val="75000"/>
                  </a:prstClr>
                </a:solidFill>
              </a:rPr>
              <a:pPr>
                <a:defRPr/>
              </a:pPr>
              <a:t>16/11/2012</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234A113-8770-4420-ABBF-173835FE7339}"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3"/>
          <p:cNvSpPr>
            <a:spLocks noGrp="1"/>
          </p:cNvSpPr>
          <p:nvPr>
            <p:ph type="dt" sz="half" idx="10"/>
          </p:nvPr>
        </p:nvSpPr>
        <p:spPr/>
        <p:txBody>
          <a:bodyPr/>
          <a:lstStyle>
            <a:lvl1pPr>
              <a:defRPr/>
            </a:lvl1pPr>
          </a:lstStyle>
          <a:p>
            <a:pPr>
              <a:defRPr/>
            </a:pPr>
            <a:fld id="{8422D17A-9625-453C-A0D9-9C3DC8914961}" type="datetimeFigureOut">
              <a:rPr lang="fr-FR">
                <a:solidFill>
                  <a:prstClr val="black">
                    <a:tint val="75000"/>
                  </a:prstClr>
                </a:solidFill>
              </a:rPr>
              <a:pPr>
                <a:defRPr/>
              </a:pPr>
              <a:t>16/11/2012</a:t>
            </a:fld>
            <a:endParaRPr lang="fr-BE">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61EDDCD5-A338-44BF-AEA5-2D46D16F0350}"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3"/>
          <p:cNvSpPr>
            <a:spLocks noGrp="1"/>
          </p:cNvSpPr>
          <p:nvPr>
            <p:ph type="dt" sz="half" idx="10"/>
          </p:nvPr>
        </p:nvSpPr>
        <p:spPr/>
        <p:txBody>
          <a:bodyPr/>
          <a:lstStyle>
            <a:lvl1pPr>
              <a:defRPr/>
            </a:lvl1pPr>
          </a:lstStyle>
          <a:p>
            <a:pPr>
              <a:defRPr/>
            </a:pPr>
            <a:fld id="{57581B7F-415F-4DE4-A7B7-A53B0BD754A6}" type="datetimeFigureOut">
              <a:rPr lang="fr-FR">
                <a:solidFill>
                  <a:prstClr val="black">
                    <a:tint val="75000"/>
                  </a:prstClr>
                </a:solidFill>
              </a:rPr>
              <a:pPr>
                <a:defRPr/>
              </a:pPr>
              <a:t>16/11/2012</a:t>
            </a:fld>
            <a:endParaRPr lang="fr-BE">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D62A5AB4-5506-46C2-BD21-7154732CE538}"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3"/>
          <p:cNvSpPr>
            <a:spLocks noGrp="1"/>
          </p:cNvSpPr>
          <p:nvPr>
            <p:ph type="dt" sz="half" idx="10"/>
          </p:nvPr>
        </p:nvSpPr>
        <p:spPr/>
        <p:txBody>
          <a:bodyPr/>
          <a:lstStyle>
            <a:lvl1pPr>
              <a:defRPr/>
            </a:lvl1pPr>
          </a:lstStyle>
          <a:p>
            <a:pPr>
              <a:defRPr/>
            </a:pPr>
            <a:fld id="{74912130-82F6-4F37-A3A2-6EF54E829D50}" type="datetimeFigureOut">
              <a:rPr lang="fr-FR">
                <a:solidFill>
                  <a:prstClr val="black">
                    <a:tint val="75000"/>
                  </a:prstClr>
                </a:solidFill>
              </a:rPr>
              <a:pPr>
                <a:defRPr/>
              </a:pPr>
              <a:t>16/11/2012</a:t>
            </a:fld>
            <a:endParaRPr lang="fr-BE">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05167F0B-CB8A-424D-AAF4-5D83C36AEB3A}"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021BAC57-9A77-4B1F-B2A6-EC73CB2686BE}" type="datetimeFigureOut">
              <a:rPr lang="fr-FR">
                <a:solidFill>
                  <a:prstClr val="black">
                    <a:tint val="75000"/>
                  </a:prstClr>
                </a:solidFill>
              </a:rPr>
              <a:pPr>
                <a:defRPr/>
              </a:pPr>
              <a:t>16/11/2012</a:t>
            </a:fld>
            <a:endParaRPr lang="fr-BE">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CA4D1282-1C10-4294-BD23-4F24B4DEACF3}"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6ACAC7B8-D4B7-4134-A8ED-57F0F06542D0}" type="slidenum">
              <a:rPr lang="en-US" altLang="ja-JP"/>
              <a:pPr>
                <a:defRPr/>
              </a:pPr>
              <a:t>&lt;#&gt;</a:t>
            </a:fld>
            <a:endParaRPr lang="en-US" altLang="ja-JP"/>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08F1760-8C9E-479B-90EA-CCDF435D1679}" type="datetimeFigureOut">
              <a:rPr lang="fr-FR">
                <a:solidFill>
                  <a:prstClr val="black">
                    <a:tint val="75000"/>
                  </a:prstClr>
                </a:solidFill>
              </a:rPr>
              <a:pPr>
                <a:defRPr/>
              </a:pPr>
              <a:t>16/11/2012</a:t>
            </a:fld>
            <a:endParaRPr lang="fr-BE">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3149AEED-C084-4252-A606-A1846F62C56C}"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964D07DD-745C-47FA-977E-E024231685C9}" type="datetimeFigureOut">
              <a:rPr lang="fr-FR">
                <a:solidFill>
                  <a:prstClr val="black">
                    <a:tint val="75000"/>
                  </a:prstClr>
                </a:solidFill>
              </a:rPr>
              <a:pPr>
                <a:defRPr/>
              </a:pPr>
              <a:t>16/11/2012</a:t>
            </a:fld>
            <a:endParaRPr lang="fr-BE">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65BE602E-0049-4E35-96C0-8646E73EB391}"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EE88C26D-8206-4262-82A3-D0739F17BBA2}" type="datetimeFigureOut">
              <a:rPr lang="fr-FR">
                <a:solidFill>
                  <a:prstClr val="black">
                    <a:tint val="75000"/>
                  </a:prstClr>
                </a:solidFill>
              </a:rPr>
              <a:pPr>
                <a:defRPr/>
              </a:pPr>
              <a:t>16/11/2012</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45BE080-5514-41E3-95E9-C917712307A1}"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19048C97-850F-44E7-A58D-098867B96CF9}" type="datetimeFigureOut">
              <a:rPr lang="fr-FR">
                <a:solidFill>
                  <a:prstClr val="black">
                    <a:tint val="75000"/>
                  </a:prstClr>
                </a:solidFill>
              </a:rPr>
              <a:pPr>
                <a:defRPr/>
              </a:pPr>
              <a:t>16/11/2012</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80E6C26D-6E3C-4859-8B0A-799E79E2C65D}"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atin typeface="Arial" charset="0"/>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atin typeface="Arial" charset="0"/>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atin typeface="Arial" charset="0"/>
              </a:defRPr>
            </a:lvl1pPr>
          </a:lstStyle>
          <a:p>
            <a:pPr>
              <a:defRPr/>
            </a:pPr>
            <a:fld id="{199C9E8F-51D6-4423-BF57-C8CBF0067E54}" type="slidenum">
              <a:rPr lang="ja-JP" altLang="en-US"/>
              <a:pPr>
                <a:defRPr/>
              </a:pPr>
              <a:t>&lt;#&gt;</a:t>
            </a:fld>
            <a:endParaRPr lang="en-US" altLang="ja-JP"/>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atin typeface="Arial" charset="0"/>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atin typeface="Arial" charset="0"/>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atin typeface="Arial" charset="0"/>
              </a:defRPr>
            </a:lvl1pPr>
          </a:lstStyle>
          <a:p>
            <a:pPr>
              <a:defRPr/>
            </a:pPr>
            <a:fld id="{34EAFB5A-23C2-49B8-AE8A-B8F6A34584E2}" type="slidenum">
              <a:rPr lang="ja-JP" altLang="en-US"/>
              <a:pPr>
                <a:defRPr/>
              </a:pPr>
              <a:t>&lt;#&gt;</a:t>
            </a:fld>
            <a:endParaRPr lang="en-US" altLang="ja-JP"/>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atin typeface="Arial" charset="0"/>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atin typeface="Arial" charset="0"/>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atin typeface="Arial" charset="0"/>
              </a:defRPr>
            </a:lvl1pPr>
          </a:lstStyle>
          <a:p>
            <a:pPr>
              <a:defRPr/>
            </a:pPr>
            <a:fld id="{A72DCB51-4351-4B98-A59A-012A8E744E78}" type="slidenum">
              <a:rPr lang="ja-JP" altLang="en-US"/>
              <a:pPr>
                <a:defRPr/>
              </a:pPr>
              <a:t>&lt;#&gt;</a:t>
            </a:fld>
            <a:endParaRPr lang="en-US" altLang="ja-JP"/>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atin typeface="Arial" charset="0"/>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atin typeface="Arial" charset="0"/>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atin typeface="Arial" charset="0"/>
              </a:defRPr>
            </a:lvl1pPr>
          </a:lstStyle>
          <a:p>
            <a:pPr>
              <a:defRPr/>
            </a:pPr>
            <a:fld id="{5A01489B-111B-4294-B48F-529C2D97F8A3}" type="slidenum">
              <a:rPr lang="ja-JP" altLang="en-US"/>
              <a:pPr>
                <a:defRPr/>
              </a:pPr>
              <a:t>&lt;#&gt;</a:t>
            </a:fld>
            <a:endParaRPr lang="en-US" altLang="ja-JP"/>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atin typeface="Arial" charset="0"/>
              </a:defRPr>
            </a:lvl1pPr>
          </a:lstStyle>
          <a:p>
            <a:pPr>
              <a:defRPr/>
            </a:pPr>
            <a:endParaRPr lang="en-US" altLang="ja-JP"/>
          </a:p>
        </p:txBody>
      </p:sp>
      <p:sp>
        <p:nvSpPr>
          <p:cNvPr id="8" name="フッター プレースホルダ 7"/>
          <p:cNvSpPr>
            <a:spLocks noGrp="1"/>
          </p:cNvSpPr>
          <p:nvPr>
            <p:ph type="ftr" sz="quarter" idx="11"/>
          </p:nvPr>
        </p:nvSpPr>
        <p:spPr/>
        <p:txBody>
          <a:bodyPr/>
          <a:lstStyle>
            <a:lvl1pPr>
              <a:defRPr>
                <a:latin typeface="Arial" charset="0"/>
              </a:defRPr>
            </a:lvl1pPr>
          </a:lstStyle>
          <a:p>
            <a:pPr>
              <a:defRPr/>
            </a:pPr>
            <a:endParaRPr lang="en-US" altLang="ja-JP"/>
          </a:p>
        </p:txBody>
      </p:sp>
      <p:sp>
        <p:nvSpPr>
          <p:cNvPr id="9" name="スライド番号プレースホルダ 8"/>
          <p:cNvSpPr>
            <a:spLocks noGrp="1"/>
          </p:cNvSpPr>
          <p:nvPr>
            <p:ph type="sldNum" sz="quarter" idx="12"/>
          </p:nvPr>
        </p:nvSpPr>
        <p:spPr/>
        <p:txBody>
          <a:bodyPr/>
          <a:lstStyle>
            <a:lvl1pPr>
              <a:defRPr>
                <a:latin typeface="Arial" charset="0"/>
              </a:defRPr>
            </a:lvl1pPr>
          </a:lstStyle>
          <a:p>
            <a:pPr>
              <a:defRPr/>
            </a:pPr>
            <a:fld id="{179F628F-488A-405F-B58A-46548CB974C2}" type="slidenum">
              <a:rPr lang="ja-JP" altLang="en-US"/>
              <a:pPr>
                <a:defRPr/>
              </a:pPr>
              <a:t>&lt;#&gt;</a:t>
            </a:fld>
            <a:endParaRPr lang="en-US" altLang="ja-JP"/>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atin typeface="Arial" charset="0"/>
              </a:defRPr>
            </a:lvl1pPr>
          </a:lstStyle>
          <a:p>
            <a:pPr>
              <a:defRPr/>
            </a:pPr>
            <a:endParaRPr lang="en-US" altLang="ja-JP"/>
          </a:p>
        </p:txBody>
      </p:sp>
      <p:sp>
        <p:nvSpPr>
          <p:cNvPr id="4" name="フッター プレースホルダ 3"/>
          <p:cNvSpPr>
            <a:spLocks noGrp="1"/>
          </p:cNvSpPr>
          <p:nvPr>
            <p:ph type="ftr" sz="quarter" idx="11"/>
          </p:nvPr>
        </p:nvSpPr>
        <p:spPr/>
        <p:txBody>
          <a:bodyPr/>
          <a:lstStyle>
            <a:lvl1pPr>
              <a:defRPr>
                <a:latin typeface="Arial" charset="0"/>
              </a:defRPr>
            </a:lvl1pPr>
          </a:lstStyle>
          <a:p>
            <a:pPr>
              <a:defRPr/>
            </a:pPr>
            <a:endParaRPr lang="en-US" altLang="ja-JP"/>
          </a:p>
        </p:txBody>
      </p:sp>
      <p:sp>
        <p:nvSpPr>
          <p:cNvPr id="5" name="スライド番号プレースホルダ 4"/>
          <p:cNvSpPr>
            <a:spLocks noGrp="1"/>
          </p:cNvSpPr>
          <p:nvPr>
            <p:ph type="sldNum" sz="quarter" idx="12"/>
          </p:nvPr>
        </p:nvSpPr>
        <p:spPr/>
        <p:txBody>
          <a:bodyPr/>
          <a:lstStyle>
            <a:lvl1pPr>
              <a:defRPr>
                <a:latin typeface="Arial" charset="0"/>
              </a:defRPr>
            </a:lvl1pPr>
          </a:lstStyle>
          <a:p>
            <a:pPr>
              <a:defRPr/>
            </a:pPr>
            <a:fld id="{161D2049-7345-43C6-B9E4-F641872B4348}" type="slidenum">
              <a:rPr lang="ja-JP" altLang="en-US"/>
              <a:pPr>
                <a:defRPr/>
              </a:pPr>
              <a:t>&lt;#&gt;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45957543-78FD-4788-A9A3-ED4F5ECA17F2}" type="slidenum">
              <a:rPr lang="en-US" altLang="ja-JP"/>
              <a:pPr>
                <a:defRPr/>
              </a:pPr>
              <a:t>&lt;#&gt;</a:t>
            </a:fld>
            <a:endParaRPr lang="en-US" altLang="ja-JP"/>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atin typeface="Arial" charset="0"/>
              </a:defRPr>
            </a:lvl1pPr>
          </a:lstStyle>
          <a:p>
            <a:pPr>
              <a:defRPr/>
            </a:pPr>
            <a:endParaRPr lang="en-US" altLang="ja-JP"/>
          </a:p>
        </p:txBody>
      </p:sp>
      <p:sp>
        <p:nvSpPr>
          <p:cNvPr id="3" name="フッター プレースホルダ 2"/>
          <p:cNvSpPr>
            <a:spLocks noGrp="1"/>
          </p:cNvSpPr>
          <p:nvPr>
            <p:ph type="ftr" sz="quarter" idx="11"/>
          </p:nvPr>
        </p:nvSpPr>
        <p:spPr/>
        <p:txBody>
          <a:bodyPr/>
          <a:lstStyle>
            <a:lvl1pPr>
              <a:defRPr>
                <a:latin typeface="Arial" charset="0"/>
              </a:defRPr>
            </a:lvl1pPr>
          </a:lstStyle>
          <a:p>
            <a:pPr>
              <a:defRPr/>
            </a:pPr>
            <a:endParaRPr lang="en-US" altLang="ja-JP"/>
          </a:p>
        </p:txBody>
      </p:sp>
      <p:sp>
        <p:nvSpPr>
          <p:cNvPr id="4" name="スライド番号プレースホルダ 3"/>
          <p:cNvSpPr>
            <a:spLocks noGrp="1"/>
          </p:cNvSpPr>
          <p:nvPr>
            <p:ph type="sldNum" sz="quarter" idx="12"/>
          </p:nvPr>
        </p:nvSpPr>
        <p:spPr/>
        <p:txBody>
          <a:bodyPr/>
          <a:lstStyle>
            <a:lvl1pPr>
              <a:defRPr>
                <a:latin typeface="Arial" charset="0"/>
              </a:defRPr>
            </a:lvl1pPr>
          </a:lstStyle>
          <a:p>
            <a:pPr>
              <a:defRPr/>
            </a:pPr>
            <a:fld id="{089B384D-1AA8-429F-BBBE-D29C5B653468}" type="slidenum">
              <a:rPr lang="ja-JP" altLang="en-US"/>
              <a:pPr>
                <a:defRPr/>
              </a:pPr>
              <a:t>&lt;#&gt;</a:t>
            </a:fld>
            <a:endParaRPr lang="en-US" altLang="ja-JP"/>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atin typeface="Arial" charset="0"/>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atin typeface="Arial" charset="0"/>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atin typeface="Arial" charset="0"/>
              </a:defRPr>
            </a:lvl1pPr>
          </a:lstStyle>
          <a:p>
            <a:pPr>
              <a:defRPr/>
            </a:pPr>
            <a:fld id="{BA2D36EE-88D6-46E2-BC72-B58237656C07}" type="slidenum">
              <a:rPr lang="ja-JP" altLang="en-US"/>
              <a:pPr>
                <a:defRPr/>
              </a:pPr>
              <a:t>&lt;#&gt;</a:t>
            </a:fld>
            <a:endParaRPr lang="en-US" altLang="ja-JP"/>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atin typeface="Arial" charset="0"/>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atin typeface="Arial" charset="0"/>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atin typeface="Arial" charset="0"/>
              </a:defRPr>
            </a:lvl1pPr>
          </a:lstStyle>
          <a:p>
            <a:pPr>
              <a:defRPr/>
            </a:pPr>
            <a:fld id="{6FBF96CC-3DDB-459D-80A0-0FF4FCC6D289}" type="slidenum">
              <a:rPr lang="ja-JP" altLang="en-US"/>
              <a:pPr>
                <a:defRPr/>
              </a:pPr>
              <a:t>&lt;#&gt;</a:t>
            </a:fld>
            <a:endParaRPr lang="en-US" altLang="ja-JP"/>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atin typeface="Arial" charset="0"/>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atin typeface="Arial" charset="0"/>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atin typeface="Arial" charset="0"/>
              </a:defRPr>
            </a:lvl1pPr>
          </a:lstStyle>
          <a:p>
            <a:pPr>
              <a:defRPr/>
            </a:pPr>
            <a:fld id="{BF804A87-355F-4E53-9A34-559E0F78C8F6}" type="slidenum">
              <a:rPr lang="ja-JP" altLang="en-US"/>
              <a:pPr>
                <a:defRPr/>
              </a:pPr>
              <a:t>&lt;#&gt;</a:t>
            </a:fld>
            <a:endParaRPr lang="en-US" altLang="ja-JP"/>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atin typeface="Arial" charset="0"/>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atin typeface="Arial" charset="0"/>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atin typeface="Arial" charset="0"/>
              </a:defRPr>
            </a:lvl1pPr>
          </a:lstStyle>
          <a:p>
            <a:pPr>
              <a:defRPr/>
            </a:pPr>
            <a:fld id="{B5BBD2DE-3B6E-491F-BC9B-72B399C02C89}" type="slidenum">
              <a:rPr lang="ja-JP" altLang="en-US"/>
              <a:pPr>
                <a:defRPr/>
              </a:pPr>
              <a:t>&lt;#&gt;</a:t>
            </a:fld>
            <a:endParaRPr lang="en-US" altLang="ja-JP"/>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F080A1D8-326D-4B7A-8F39-261101B55277}" type="datetimeFigureOut">
              <a:rPr lang="ja-JP" altLang="en-US"/>
              <a:pPr>
                <a:defRPr/>
              </a:pPr>
              <a:t>2012/11/16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0CABEE28-E13D-4E35-9D80-A8E44B06CDE0}" type="slidenum">
              <a:rPr lang="ja-JP" altLang="en-US"/>
              <a:pPr>
                <a:defRPr/>
              </a:pPr>
              <a:t>&lt;#&gt;</a:t>
            </a:fld>
            <a:endParaRPr lang="ja-JP" alt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AD8CD143-D993-4925-A75D-F6D8E53904A7}" type="datetimeFigureOut">
              <a:rPr lang="ja-JP" altLang="en-US"/>
              <a:pPr>
                <a:defRPr/>
              </a:pPr>
              <a:t>2012/11/16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9C88209C-0E35-48C1-AEA2-F196C9C3140B}" type="slidenum">
              <a:rPr lang="ja-JP" altLang="en-US"/>
              <a:pPr>
                <a:defRPr/>
              </a:pPr>
              <a:t>&lt;#&gt;</a:t>
            </a:fld>
            <a:endParaRPr lang="ja-JP" alt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8303DD3B-D491-4766-89BA-06FA24550974}" type="datetimeFigureOut">
              <a:rPr lang="ja-JP" altLang="en-US"/>
              <a:pPr>
                <a:defRPr/>
              </a:pPr>
              <a:t>2012/11/16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9B910DD2-694E-47E8-AB2C-706B7AEF3FC5}" type="slidenum">
              <a:rPr lang="ja-JP" altLang="en-US"/>
              <a:pPr>
                <a:defRPr/>
              </a:pPr>
              <a:t>&lt;#&gt;</a:t>
            </a:fld>
            <a:endParaRPr lang="ja-JP" alt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0C2768D2-91C8-464F-A90B-2C601C10CED2}" type="datetimeFigureOut">
              <a:rPr lang="ja-JP" altLang="en-US"/>
              <a:pPr>
                <a:defRPr/>
              </a:pPr>
              <a:t>2012/11/16</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BBF3196E-8F2F-44CF-937A-08A78447397A}" type="slidenum">
              <a:rPr lang="ja-JP" altLang="en-US"/>
              <a:pPr>
                <a:defRPr/>
              </a:pPr>
              <a:t>&lt;#&gt;</a:t>
            </a:fld>
            <a:endParaRPr lang="ja-JP" alt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37FAC67C-EC48-472C-A4BD-AF2653B96ECB}" type="datetimeFigureOut">
              <a:rPr lang="ja-JP" altLang="en-US"/>
              <a:pPr>
                <a:defRPr/>
              </a:pPr>
              <a:t>2012/11/16</a:t>
            </a:fld>
            <a:endParaRPr lang="ja-JP" altLang="en-US"/>
          </a:p>
        </p:txBody>
      </p:sp>
      <p:sp>
        <p:nvSpPr>
          <p:cNvPr id="8" name="フッター プレースホルダー 7"/>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9" name="スライド番号プレースホルダー 8"/>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E9E0608C-5F88-4F21-8F40-8D2E500B0606}" type="slidenum">
              <a:rPr lang="ja-JP" altLang="en-US"/>
              <a:pPr>
                <a:defRPr/>
              </a:pPr>
              <a:t>&lt;#&gt;</a:t>
            </a:fld>
            <a:endParaRPr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1C7628A2-B3B4-4E62-8D98-58E7FD47586E}" type="slidenum">
              <a:rPr lang="en-US" altLang="ja-JP"/>
              <a:pPr>
                <a:defRPr/>
              </a:pPr>
              <a:t>&lt;#&gt;</a:t>
            </a:fld>
            <a:endParaRPr lang="en-US" altLang="ja-JP"/>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55A16C8D-CDF7-4C54-A370-264D85DF2005}" type="datetimeFigureOut">
              <a:rPr lang="ja-JP" altLang="en-US"/>
              <a:pPr>
                <a:defRPr/>
              </a:pPr>
              <a:t>2012/11/16</a:t>
            </a:fld>
            <a:endParaRPr lang="ja-JP" altLang="en-US"/>
          </a:p>
        </p:txBody>
      </p:sp>
      <p:sp>
        <p:nvSpPr>
          <p:cNvPr id="4" name="フッター プレースホルダー 3"/>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5" name="スライド番号プレースホルダー 4"/>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81EC5F90-165F-4AF3-ACDA-5E0813CA9AAE}" type="slidenum">
              <a:rPr lang="ja-JP" altLang="en-US"/>
              <a:pPr>
                <a:defRPr/>
              </a:pPr>
              <a:t>&lt;#&gt;</a:t>
            </a:fld>
            <a:endParaRPr lang="ja-JP" alt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2D314E91-BC04-4F90-B22D-740DC150DC99}" type="datetimeFigureOut">
              <a:rPr lang="ja-JP" altLang="en-US"/>
              <a:pPr>
                <a:defRPr/>
              </a:pPr>
              <a:t>2012/11/16</a:t>
            </a:fld>
            <a:endParaRPr lang="ja-JP" altLang="en-US"/>
          </a:p>
        </p:txBody>
      </p:sp>
      <p:sp>
        <p:nvSpPr>
          <p:cNvPr id="3" name="フッター プレースホルダー 2"/>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225FA660-C6B2-4FA0-8FFA-F5D8091B355B}" type="slidenum">
              <a:rPr lang="ja-JP" altLang="en-US"/>
              <a:pPr>
                <a:defRPr/>
              </a:pPr>
              <a:t>&lt;#&gt;</a:t>
            </a:fld>
            <a:endParaRPr lang="ja-JP" alt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3D29E8C9-6890-4D15-A501-37488C8FC2A5}" type="datetimeFigureOut">
              <a:rPr lang="ja-JP" altLang="en-US"/>
              <a:pPr>
                <a:defRPr/>
              </a:pPr>
              <a:t>2012/11/16</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98A472EF-C8FC-416D-B1E6-32B67EF9FCC8}" type="slidenum">
              <a:rPr lang="ja-JP" altLang="en-US"/>
              <a:pPr>
                <a:defRPr/>
              </a:pPr>
              <a:t>&lt;#&gt;</a:t>
            </a:fld>
            <a:endParaRPr lang="ja-JP" alt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C0337F51-F046-4D5F-A0A0-A15E33258B8F}" type="datetimeFigureOut">
              <a:rPr lang="ja-JP" altLang="en-US"/>
              <a:pPr>
                <a:defRPr/>
              </a:pPr>
              <a:t>2012/11/16</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8B3E8CBF-0B00-4473-993E-2C4942596240}" type="slidenum">
              <a:rPr lang="ja-JP" altLang="en-US"/>
              <a:pPr>
                <a:defRPr/>
              </a:pPr>
              <a:t>&lt;#&gt;</a:t>
            </a:fld>
            <a:endParaRPr lang="ja-JP" alt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31FF883E-A693-42C8-A4FB-AA3F8B24D00E}" type="datetimeFigureOut">
              <a:rPr lang="ja-JP" altLang="en-US"/>
              <a:pPr>
                <a:defRPr/>
              </a:pPr>
              <a:t>2012/11/16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CCAC0A04-987E-4E31-9C19-C7B857AC9301}" type="slidenum">
              <a:rPr lang="ja-JP" altLang="en-US"/>
              <a:pPr>
                <a:defRPr/>
              </a:pPr>
              <a:t>&lt;#&gt;</a:t>
            </a:fld>
            <a:endParaRPr lang="ja-JP" alt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6ED47A9F-BD6A-4CB8-85B1-083DBF11FD28}" type="datetimeFigureOut">
              <a:rPr lang="ja-JP" altLang="en-US"/>
              <a:pPr>
                <a:defRPr/>
              </a:pPr>
              <a:t>2012/11/16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30200455-A68D-4203-942F-2F8A6DA5D78F}" type="slidenum">
              <a:rPr lang="ja-JP" altLang="en-US"/>
              <a:pPr>
                <a:defRPr/>
              </a:pPr>
              <a:t>&lt;#&gt;</a:t>
            </a:fld>
            <a:endParaRPr lang="ja-JP" alt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8435" name="Rectangle 3"/>
          <p:cNvSpPr>
            <a:spLocks noGrp="1" noChangeArrowheads="1"/>
          </p:cNvSpPr>
          <p:nvPr>
            <p:ph type="ctrTitle"/>
          </p:nvPr>
        </p:nvSpPr>
        <p:spPr>
          <a:xfrm>
            <a:off x="685800" y="2286000"/>
            <a:ext cx="7772400" cy="1143000"/>
          </a:xfrm>
        </p:spPr>
        <p:txBody>
          <a:bodyPr/>
          <a:lstStyle>
            <a:lvl1pPr>
              <a:defRPr>
                <a:solidFill>
                  <a:srgbClr val="006600"/>
                </a:solidFill>
              </a:defRPr>
            </a:lvl1pPr>
          </a:lstStyle>
          <a:p>
            <a:r>
              <a:rPr lang="ja-JP" altLang="en-US"/>
              <a:t>マスタ タイトルの書式設定</a:t>
            </a:r>
          </a:p>
        </p:txBody>
      </p:sp>
      <p:sp>
        <p:nvSpPr>
          <p:cNvPr id="18436"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solidFill>
                  <a:schemeClr val="tx1"/>
                </a:solidFill>
              </a:defRPr>
            </a:lvl1pPr>
          </a:lstStyle>
          <a:p>
            <a:r>
              <a:rPr lang="ja-JP" altLang="en-US"/>
              <a:t>マスタ サブタイトルの書式設定</a:t>
            </a:r>
          </a:p>
        </p:txBody>
      </p:sp>
      <p:sp>
        <p:nvSpPr>
          <p:cNvPr id="5" name="Rectangle 5"/>
          <p:cNvSpPr>
            <a:spLocks noGrp="1" noChangeArrowheads="1"/>
          </p:cNvSpPr>
          <p:nvPr>
            <p:ph type="dt" sz="half" idx="10"/>
          </p:nvPr>
        </p:nvSpPr>
        <p:spPr/>
        <p:txBody>
          <a:bodyPr/>
          <a:lstStyle>
            <a:lvl1pPr>
              <a:defRPr smtClean="0">
                <a:solidFill>
                  <a:srgbClr val="000000"/>
                </a:solidFill>
                <a:ea typeface="ＭＳ Ｐゴシック" pitchFamily="50" charset="-128"/>
              </a:defRPr>
            </a:lvl1pPr>
          </a:lstStyle>
          <a:p>
            <a:pPr>
              <a:defRPr/>
            </a:pPr>
            <a:endParaRPr lang="en-US" altLang="ja-JP"/>
          </a:p>
        </p:txBody>
      </p:sp>
      <p:sp>
        <p:nvSpPr>
          <p:cNvPr id="6" name="Rectangle 6"/>
          <p:cNvSpPr>
            <a:spLocks noGrp="1" noChangeArrowheads="1"/>
          </p:cNvSpPr>
          <p:nvPr>
            <p:ph type="ftr" sz="quarter" idx="11"/>
          </p:nvPr>
        </p:nvSpPr>
        <p:spPr/>
        <p:txBody>
          <a:bodyPr/>
          <a:lstStyle>
            <a:lvl1pPr>
              <a:defRPr smtClean="0">
                <a:solidFill>
                  <a:srgbClr val="000000"/>
                </a:solidFill>
                <a:ea typeface="ＭＳ Ｐゴシック" pitchFamily="50" charset="-128"/>
              </a:defRPr>
            </a:lvl1pPr>
          </a:lstStyle>
          <a:p>
            <a:pPr>
              <a:defRPr/>
            </a:pPr>
            <a:endParaRPr lang="en-US" altLang="ja-JP"/>
          </a:p>
        </p:txBody>
      </p:sp>
      <p:sp>
        <p:nvSpPr>
          <p:cNvPr id="7" name="Rectangle 7"/>
          <p:cNvSpPr>
            <a:spLocks noGrp="1" noChangeArrowheads="1"/>
          </p:cNvSpPr>
          <p:nvPr>
            <p:ph type="sldNum" sz="quarter" idx="12"/>
          </p:nvPr>
        </p:nvSpPr>
        <p:spPr/>
        <p:txBody>
          <a:bodyPr/>
          <a:lstStyle>
            <a:lvl1pPr>
              <a:defRPr smtClean="0">
                <a:solidFill>
                  <a:srgbClr val="000000"/>
                </a:solidFill>
                <a:ea typeface="ＭＳ Ｐゴシック" pitchFamily="50" charset="-128"/>
              </a:defRPr>
            </a:lvl1pPr>
          </a:lstStyle>
          <a:p>
            <a:pPr>
              <a:defRPr/>
            </a:pPr>
            <a:fld id="{BD329FF6-9CE9-46AC-B86E-26174650074F}" type="slidenum">
              <a:rPr lang="en-US" altLang="ja-JP"/>
              <a:pPr>
                <a:defRPr/>
              </a:pPr>
              <a:t>&lt;#&gt;</a:t>
            </a:fld>
            <a:endParaRPr lang="en-US" altLang="ja-JP"/>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smtClean="0">
                <a:ea typeface="ＭＳ Ｐゴシック" pitchFamily="50" charset="-128"/>
              </a:defRPr>
            </a:lvl1pPr>
          </a:lstStyle>
          <a:p>
            <a:pPr>
              <a:defRPr/>
            </a:pPr>
            <a:fld id="{F21BF94B-F5FF-40AE-90BF-4BE686CE3D6F}" type="slidenum">
              <a:rPr lang="en-US" altLang="ja-JP"/>
              <a:pPr>
                <a:defRPr/>
              </a:pPr>
              <a:t>&lt;#&gt;</a:t>
            </a:fld>
            <a:endParaRPr lang="en-US" altLang="ja-JP"/>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smtClean="0">
                <a:ea typeface="ＭＳ Ｐゴシック" pitchFamily="50" charset="-128"/>
              </a:defRPr>
            </a:lvl1pPr>
          </a:lstStyle>
          <a:p>
            <a:pPr>
              <a:defRPr/>
            </a:pPr>
            <a:fld id="{23A19010-5C1D-4B23-B378-60361F5C38D9}" type="slidenum">
              <a:rPr lang="en-US" altLang="ja-JP"/>
              <a:pPr>
                <a:defRPr/>
              </a:pPr>
              <a:t>&lt;#&gt;</a:t>
            </a:fld>
            <a:endParaRPr lang="en-US" altLang="ja-JP"/>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smtClean="0">
                <a:ea typeface="ＭＳ Ｐゴシック" pitchFamily="50" charset="-128"/>
              </a:defRPr>
            </a:lvl1pPr>
          </a:lstStyle>
          <a:p>
            <a:pPr>
              <a:defRPr/>
            </a:pPr>
            <a:fld id="{D41FC156-3639-4730-898F-E2711E30F488}" type="slidenum">
              <a:rPr lang="en-US" altLang="ja-JP"/>
              <a:pPr>
                <a:defRPr/>
              </a:pPr>
              <a:t>&lt;#&gt;</a:t>
            </a:fld>
            <a:endParaRPr lang="en-US" altLang="ja-JP"/>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6"/>
          <p:cNvSpPr>
            <a:spLocks noGrp="1" noChangeArrowheads="1"/>
          </p:cNvSpPr>
          <p:nvPr>
            <p:ph type="sldNum" sz="quarter" idx="12"/>
          </p:nvPr>
        </p:nvSpPr>
        <p:spPr>
          <a:ln/>
        </p:spPr>
        <p:txBody>
          <a:bodyPr/>
          <a:lstStyle>
            <a:lvl1pPr>
              <a:defRPr/>
            </a:lvl1pPr>
          </a:lstStyle>
          <a:p>
            <a:pPr>
              <a:defRPr/>
            </a:pPr>
            <a:fld id="{88852620-B4AD-454B-BB03-D7E75F07AEED}" type="slidenum">
              <a:rPr lang="en-US" altLang="ja-JP"/>
              <a:pPr>
                <a:defRPr/>
              </a:pPr>
              <a:t>&lt;#&gt;</a:t>
            </a:fld>
            <a:endParaRPr lang="en-US" altLang="ja-JP"/>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8" name="フッター プレースホルダ 7"/>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9" name="スライド番号プレースホルダ 8"/>
          <p:cNvSpPr>
            <a:spLocks noGrp="1"/>
          </p:cNvSpPr>
          <p:nvPr>
            <p:ph type="sldNum" sz="quarter" idx="12"/>
          </p:nvPr>
        </p:nvSpPr>
        <p:spPr/>
        <p:txBody>
          <a:bodyPr/>
          <a:lstStyle>
            <a:lvl1pPr>
              <a:defRPr smtClean="0">
                <a:ea typeface="ＭＳ Ｐゴシック" pitchFamily="50" charset="-128"/>
              </a:defRPr>
            </a:lvl1pPr>
          </a:lstStyle>
          <a:p>
            <a:pPr>
              <a:defRPr/>
            </a:pPr>
            <a:fld id="{2537B18C-1887-4E49-95EA-CFDD94C78D1D}" type="slidenum">
              <a:rPr lang="en-US" altLang="ja-JP"/>
              <a:pPr>
                <a:defRPr/>
              </a:pPr>
              <a:t>&lt;#&gt;</a:t>
            </a:fld>
            <a:endParaRPr lang="en-US" altLang="ja-JP"/>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4" name="フッター プレースホルダ 3"/>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5" name="スライド番号プレースホルダ 4"/>
          <p:cNvSpPr>
            <a:spLocks noGrp="1"/>
          </p:cNvSpPr>
          <p:nvPr>
            <p:ph type="sldNum" sz="quarter" idx="12"/>
          </p:nvPr>
        </p:nvSpPr>
        <p:spPr/>
        <p:txBody>
          <a:bodyPr/>
          <a:lstStyle>
            <a:lvl1pPr>
              <a:defRPr smtClean="0">
                <a:ea typeface="ＭＳ Ｐゴシック" pitchFamily="50" charset="-128"/>
              </a:defRPr>
            </a:lvl1pPr>
          </a:lstStyle>
          <a:p>
            <a:pPr>
              <a:defRPr/>
            </a:pPr>
            <a:fld id="{FBD2F64C-9016-4615-A804-70068CC6EA7F}" type="slidenum">
              <a:rPr lang="en-US" altLang="ja-JP"/>
              <a:pPr>
                <a:defRPr/>
              </a:pPr>
              <a:t>&lt;#&gt;</a:t>
            </a:fld>
            <a:endParaRPr lang="en-US" altLang="ja-JP"/>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3" name="フッター プレースホルダ 2"/>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4" name="スライド番号プレースホルダ 3"/>
          <p:cNvSpPr>
            <a:spLocks noGrp="1"/>
          </p:cNvSpPr>
          <p:nvPr>
            <p:ph type="sldNum" sz="quarter" idx="12"/>
          </p:nvPr>
        </p:nvSpPr>
        <p:spPr/>
        <p:txBody>
          <a:bodyPr/>
          <a:lstStyle>
            <a:lvl1pPr>
              <a:defRPr smtClean="0">
                <a:ea typeface="ＭＳ Ｐゴシック" pitchFamily="50" charset="-128"/>
              </a:defRPr>
            </a:lvl1pPr>
          </a:lstStyle>
          <a:p>
            <a:pPr>
              <a:defRPr/>
            </a:pPr>
            <a:fld id="{891E2704-E38A-49E4-8E71-57A317D47152}" type="slidenum">
              <a:rPr lang="en-US" altLang="ja-JP"/>
              <a:pPr>
                <a:defRPr/>
              </a:pPr>
              <a:t>&lt;#&gt;</a:t>
            </a:fld>
            <a:endParaRPr lang="en-US" altLang="ja-JP"/>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smtClean="0">
                <a:ea typeface="ＭＳ Ｐゴシック" pitchFamily="50" charset="-128"/>
              </a:defRPr>
            </a:lvl1pPr>
          </a:lstStyle>
          <a:p>
            <a:pPr>
              <a:defRPr/>
            </a:pPr>
            <a:fld id="{0BFC6DB9-A46D-45A8-9CC5-D57ADA915F02}" type="slidenum">
              <a:rPr lang="en-US" altLang="ja-JP"/>
              <a:pPr>
                <a:defRPr/>
              </a:pPr>
              <a:t>&lt;#&gt;</a:t>
            </a:fld>
            <a:endParaRPr lang="en-US" altLang="ja-JP"/>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smtClean="0">
                <a:ea typeface="ＭＳ Ｐゴシック" pitchFamily="50" charset="-128"/>
              </a:defRPr>
            </a:lvl1pPr>
          </a:lstStyle>
          <a:p>
            <a:pPr>
              <a:defRPr/>
            </a:pPr>
            <a:fld id="{6892C1F5-8F72-4281-A4FD-507BA3C310CA}" type="slidenum">
              <a:rPr lang="en-US" altLang="ja-JP"/>
              <a:pPr>
                <a:defRPr/>
              </a:pPr>
              <a:t>&lt;#&gt;</a:t>
            </a:fld>
            <a:endParaRPr lang="en-US" altLang="ja-JP"/>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smtClean="0">
                <a:ea typeface="ＭＳ Ｐゴシック" pitchFamily="50" charset="-128"/>
              </a:defRPr>
            </a:lvl1pPr>
          </a:lstStyle>
          <a:p>
            <a:pPr>
              <a:defRPr/>
            </a:pPr>
            <a:fld id="{F5CB293D-6144-4112-8592-57D52175E950}" type="slidenum">
              <a:rPr lang="en-US" altLang="ja-JP"/>
              <a:pPr>
                <a:defRPr/>
              </a:pPr>
              <a:t>&lt;#&gt;</a:t>
            </a:fld>
            <a:endParaRPr lang="en-US" altLang="ja-JP"/>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smtClean="0">
                <a:ea typeface="ＭＳ Ｐゴシック" pitchFamily="50" charset="-128"/>
              </a:defRPr>
            </a:lvl1pPr>
          </a:lstStyle>
          <a:p>
            <a:pPr>
              <a:defRPr/>
            </a:pPr>
            <a:fld id="{FDF92210-AFA3-46AC-9FB8-382869492D86}" type="slidenum">
              <a:rPr lang="en-US" altLang="ja-JP"/>
              <a:pPr>
                <a:defRPr/>
              </a:pPr>
              <a:t>&lt;#&gt;</a:t>
            </a:fld>
            <a:endParaRPr lang="en-US" altLang="ja-JP"/>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075" name="Rectangle 3"/>
          <p:cNvSpPr>
            <a:spLocks noGrp="1" noChangeArrowheads="1"/>
          </p:cNvSpPr>
          <p:nvPr>
            <p:ph type="ctrTitle"/>
          </p:nvPr>
        </p:nvSpPr>
        <p:spPr>
          <a:xfrm>
            <a:off x="685800" y="2286000"/>
            <a:ext cx="7772400" cy="1143000"/>
          </a:xfrm>
        </p:spPr>
        <p:txBody>
          <a:bodyPr/>
          <a:lstStyle>
            <a:lvl1pPr>
              <a:defRPr/>
            </a:lvl1pPr>
          </a:lstStyle>
          <a:p>
            <a:r>
              <a:rPr lang="ja-JP" altLang="en-US"/>
              <a:t>マスタ タイトルの書式設定</a:t>
            </a:r>
          </a:p>
        </p:txBody>
      </p:sp>
      <p:sp>
        <p:nvSpPr>
          <p:cNvPr id="3076"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5" name="Rectangle 5"/>
          <p:cNvSpPr>
            <a:spLocks noGrp="1" noChangeArrowheads="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6" name="Rectangle 6"/>
          <p:cNvSpPr>
            <a:spLocks noGrp="1" noChangeArrowheads="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7" name="Rectangle 7"/>
          <p:cNvSpPr>
            <a:spLocks noGrp="1" noChangeArrowheads="1"/>
          </p:cNvSpPr>
          <p:nvPr>
            <p:ph type="sldNum" sz="quarter" idx="12"/>
          </p:nvPr>
        </p:nvSpPr>
        <p:spPr/>
        <p:txBody>
          <a:bodyPr/>
          <a:lstStyle>
            <a:lvl1pPr>
              <a:defRPr smtClean="0">
                <a:ea typeface="ＭＳ Ｐゴシック" pitchFamily="50" charset="-128"/>
              </a:defRPr>
            </a:lvl1pPr>
          </a:lstStyle>
          <a:p>
            <a:pPr>
              <a:defRPr/>
            </a:pPr>
            <a:fld id="{DDD3446F-AF05-4A65-9659-D9D5CAFEB9F4}" type="slidenum">
              <a:rPr lang="en-US" altLang="ja-JP"/>
              <a:pPr>
                <a:defRPr/>
              </a:pPr>
              <a:t>&lt;#&gt;</a:t>
            </a:fld>
            <a:endParaRPr lang="en-US" altLang="ja-JP"/>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smtClean="0">
                <a:ea typeface="ＭＳ Ｐゴシック" pitchFamily="50" charset="-128"/>
              </a:defRPr>
            </a:lvl1pPr>
          </a:lstStyle>
          <a:p>
            <a:pPr>
              <a:defRPr/>
            </a:pPr>
            <a:fld id="{013DD03F-1F4C-4E39-B46D-1269916D92DA}" type="slidenum">
              <a:rPr lang="en-US" altLang="ja-JP"/>
              <a:pPr>
                <a:defRPr/>
              </a:pPr>
              <a:t>&lt;#&gt;</a:t>
            </a:fld>
            <a:endParaRPr lang="en-US" altLang="ja-JP"/>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smtClean="0">
                <a:ea typeface="ＭＳ Ｐゴシック" pitchFamily="50" charset="-128"/>
              </a:defRPr>
            </a:lvl1pPr>
          </a:lstStyle>
          <a:p>
            <a:pPr>
              <a:defRPr/>
            </a:pPr>
            <a:fld id="{9968D672-6C44-47B1-B8DA-784D67EF1230}" type="slidenum">
              <a:rPr lang="en-US" altLang="ja-JP"/>
              <a:pPr>
                <a:defRPr/>
              </a:pPr>
              <a:t>&lt;#&gt;</a:t>
            </a:fld>
            <a:endParaRPr lang="en-US" altLang="ja-JP"/>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6"/>
          <p:cNvSpPr>
            <a:spLocks noGrp="1" noChangeArrowheads="1"/>
          </p:cNvSpPr>
          <p:nvPr>
            <p:ph type="sldNum" sz="quarter" idx="12"/>
          </p:nvPr>
        </p:nvSpPr>
        <p:spPr>
          <a:ln/>
        </p:spPr>
        <p:txBody>
          <a:bodyPr/>
          <a:lstStyle>
            <a:lvl1pPr>
              <a:defRPr/>
            </a:lvl1pPr>
          </a:lstStyle>
          <a:p>
            <a:pPr>
              <a:defRPr/>
            </a:pPr>
            <a:fld id="{907A5477-E0A8-43AF-8E5D-0F13673A6CBF}" type="slidenum">
              <a:rPr lang="en-US" altLang="ja-JP"/>
              <a:pPr>
                <a:defRPr/>
              </a:pPr>
              <a:t>&lt;#&gt;</a:t>
            </a:fld>
            <a:endParaRPr lang="en-US" altLang="ja-JP"/>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smtClean="0">
                <a:ea typeface="ＭＳ Ｐゴシック" pitchFamily="50" charset="-128"/>
              </a:defRPr>
            </a:lvl1pPr>
          </a:lstStyle>
          <a:p>
            <a:pPr>
              <a:defRPr/>
            </a:pPr>
            <a:fld id="{BF2B3173-3F55-485D-B50E-A5ACA70770B9}" type="slidenum">
              <a:rPr lang="en-US" altLang="ja-JP"/>
              <a:pPr>
                <a:defRPr/>
              </a:pPr>
              <a:t>&lt;#&gt;</a:t>
            </a:fld>
            <a:endParaRPr lang="en-US" altLang="ja-JP"/>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8" name="フッター プレースホルダ 7"/>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9" name="スライド番号プレースホルダ 8"/>
          <p:cNvSpPr>
            <a:spLocks noGrp="1"/>
          </p:cNvSpPr>
          <p:nvPr>
            <p:ph type="sldNum" sz="quarter" idx="12"/>
          </p:nvPr>
        </p:nvSpPr>
        <p:spPr/>
        <p:txBody>
          <a:bodyPr/>
          <a:lstStyle>
            <a:lvl1pPr>
              <a:defRPr smtClean="0">
                <a:ea typeface="ＭＳ Ｐゴシック" pitchFamily="50" charset="-128"/>
              </a:defRPr>
            </a:lvl1pPr>
          </a:lstStyle>
          <a:p>
            <a:pPr>
              <a:defRPr/>
            </a:pPr>
            <a:fld id="{0F3C2392-710E-4C7B-B914-28F00A6BCEC1}" type="slidenum">
              <a:rPr lang="en-US" altLang="ja-JP"/>
              <a:pPr>
                <a:defRPr/>
              </a:pPr>
              <a:t>&lt;#&gt;</a:t>
            </a:fld>
            <a:endParaRPr lang="en-US" altLang="ja-JP"/>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4" name="フッター プレースホルダ 3"/>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5" name="スライド番号プレースホルダ 4"/>
          <p:cNvSpPr>
            <a:spLocks noGrp="1"/>
          </p:cNvSpPr>
          <p:nvPr>
            <p:ph type="sldNum" sz="quarter" idx="12"/>
          </p:nvPr>
        </p:nvSpPr>
        <p:spPr/>
        <p:txBody>
          <a:bodyPr/>
          <a:lstStyle>
            <a:lvl1pPr>
              <a:defRPr smtClean="0">
                <a:ea typeface="ＭＳ Ｐゴシック" pitchFamily="50" charset="-128"/>
              </a:defRPr>
            </a:lvl1pPr>
          </a:lstStyle>
          <a:p>
            <a:pPr>
              <a:defRPr/>
            </a:pPr>
            <a:fld id="{708AA230-27ED-4559-B311-427853947B9A}" type="slidenum">
              <a:rPr lang="en-US" altLang="ja-JP"/>
              <a:pPr>
                <a:defRPr/>
              </a:pPr>
              <a:t>&lt;#&gt;</a:t>
            </a:fld>
            <a:endParaRPr lang="en-US" altLang="ja-JP"/>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3" name="フッター プレースホルダ 2"/>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4" name="スライド番号プレースホルダ 3"/>
          <p:cNvSpPr>
            <a:spLocks noGrp="1"/>
          </p:cNvSpPr>
          <p:nvPr>
            <p:ph type="sldNum" sz="quarter" idx="12"/>
          </p:nvPr>
        </p:nvSpPr>
        <p:spPr/>
        <p:txBody>
          <a:bodyPr/>
          <a:lstStyle>
            <a:lvl1pPr>
              <a:defRPr smtClean="0">
                <a:ea typeface="ＭＳ Ｐゴシック" pitchFamily="50" charset="-128"/>
              </a:defRPr>
            </a:lvl1pPr>
          </a:lstStyle>
          <a:p>
            <a:pPr>
              <a:defRPr/>
            </a:pPr>
            <a:fld id="{E72D4ED5-D6BD-4DFD-A182-BBDF404D0AFA}" type="slidenum">
              <a:rPr lang="en-US" altLang="ja-JP"/>
              <a:pPr>
                <a:defRPr/>
              </a:pPr>
              <a:t>&lt;#&gt;</a:t>
            </a:fld>
            <a:endParaRPr lang="en-US" altLang="ja-JP"/>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smtClean="0">
                <a:ea typeface="ＭＳ Ｐゴシック" pitchFamily="50" charset="-128"/>
              </a:defRPr>
            </a:lvl1pPr>
          </a:lstStyle>
          <a:p>
            <a:pPr>
              <a:defRPr/>
            </a:pPr>
            <a:fld id="{A7015C55-CC9E-4A3A-A6C3-7C23339BF378}" type="slidenum">
              <a:rPr lang="en-US" altLang="ja-JP"/>
              <a:pPr>
                <a:defRPr/>
              </a:pPr>
              <a:t>&lt;#&gt;</a:t>
            </a:fld>
            <a:endParaRPr lang="en-US" altLang="ja-JP"/>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smtClean="0">
                <a:ea typeface="ＭＳ Ｐゴシック" pitchFamily="50" charset="-128"/>
              </a:defRPr>
            </a:lvl1pPr>
          </a:lstStyle>
          <a:p>
            <a:pPr>
              <a:defRPr/>
            </a:pPr>
            <a:fld id="{0D89957D-3598-452D-9195-F3E89DBA208A}" type="slidenum">
              <a:rPr lang="en-US" altLang="ja-JP"/>
              <a:pPr>
                <a:defRPr/>
              </a:pPr>
              <a:t>&lt;#&gt;</a:t>
            </a:fld>
            <a:endParaRPr lang="en-US" altLang="ja-JP"/>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smtClean="0">
                <a:ea typeface="ＭＳ Ｐゴシック" pitchFamily="50" charset="-128"/>
              </a:defRPr>
            </a:lvl1pPr>
          </a:lstStyle>
          <a:p>
            <a:pPr>
              <a:defRPr/>
            </a:pPr>
            <a:fld id="{8CF0FE82-B5B6-451A-B565-7139140EE614}" type="slidenum">
              <a:rPr lang="en-US" altLang="ja-JP"/>
              <a:pPr>
                <a:defRPr/>
              </a:pPr>
              <a:t>&lt;#&gt;</a:t>
            </a:fld>
            <a:endParaRPr lang="en-US" altLang="ja-JP"/>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smtClean="0">
                <a:ea typeface="ＭＳ Ｐゴシック" pitchFamily="50" charset="-128"/>
              </a:defRPr>
            </a:lvl1pPr>
          </a:lstStyle>
          <a:p>
            <a:pPr>
              <a:defRPr/>
            </a:pPr>
            <a:fld id="{0A49D49D-086C-4A93-BC12-D254FB0B25A7}" type="slidenum">
              <a:rPr lang="en-US" altLang="ja-JP"/>
              <a:pPr>
                <a:defRPr/>
              </a:pPr>
              <a:t>&lt;#&gt;</a:t>
            </a:fld>
            <a:endParaRPr lang="en-US" altLang="ja-JP"/>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4" name="フッター プレースホルダ 3"/>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5" name="スライド番号プレースホルダ 4"/>
          <p:cNvSpPr>
            <a:spLocks noGrp="1"/>
          </p:cNvSpPr>
          <p:nvPr>
            <p:ph type="sldNum" sz="quarter" idx="12"/>
          </p:nvPr>
        </p:nvSpPr>
        <p:spPr/>
        <p:txBody>
          <a:bodyPr/>
          <a:lstStyle>
            <a:lvl1pPr>
              <a:defRPr smtClean="0">
                <a:ea typeface="ＭＳ Ｐゴシック" pitchFamily="50" charset="-128"/>
              </a:defRPr>
            </a:lvl1pPr>
          </a:lstStyle>
          <a:p>
            <a:pPr>
              <a:defRPr/>
            </a:pPr>
            <a:fld id="{19C27C5F-3277-4A90-8669-AFDA35F50542}" type="slidenum">
              <a:rPr lang="en-US" altLang="ja-JP"/>
              <a:pPr>
                <a:defRPr/>
              </a:pPr>
              <a:t>&lt;#&gt;</a:t>
            </a:fld>
            <a:endParaRPr lang="en-US" altLang="ja-JP"/>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8"/>
            <a:ext cx="7772400" cy="1470025"/>
          </a:xfrm>
          <a:prstGeom prst="rect">
            <a:avLst/>
          </a:prstGeo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6"/>
          <p:cNvSpPr>
            <a:spLocks noGrp="1" noChangeArrowheads="1"/>
          </p:cNvSpPr>
          <p:nvPr>
            <p:ph type="sldNum" sz="quarter" idx="12"/>
          </p:nvPr>
        </p:nvSpPr>
        <p:spPr>
          <a:ln/>
        </p:spPr>
        <p:txBody>
          <a:bodyPr/>
          <a:lstStyle>
            <a:lvl1pPr>
              <a:defRPr/>
            </a:lvl1pPr>
          </a:lstStyle>
          <a:p>
            <a:pPr>
              <a:defRPr/>
            </a:pPr>
            <a:fld id="{BF6AE44B-A3E6-4AAB-B7A9-D4A9230B9E96}" type="slidenum">
              <a:rPr lang="en-US" altLang="ja-JP"/>
              <a:pPr>
                <a:defRPr/>
              </a:pPr>
              <a:t>&lt;#&gt;</a:t>
            </a:fld>
            <a:endParaRPr lang="en-US" altLang="ja-JP"/>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1"/>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6"/>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3"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3"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0"/>
            <a:ext cx="3008313" cy="1162050"/>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3" y="273053"/>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4"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1"/>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1"/>
            <a:ext cx="2057400" cy="5851525"/>
          </a:xfrm>
          <a:prstGeom prst="rect">
            <a:avLst/>
          </a:prstGeo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1"/>
            <a:ext cx="6019800" cy="5851525"/>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388FA1D-8038-496F-9F02-F040FD12BD2C}"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1B9C644B-AAD2-4AB0-B741-47744D4ED1CB}" type="slidenum">
              <a:rPr lang="en-US" altLang="ja-JP"/>
              <a:pPr>
                <a:defRPr/>
              </a:pPr>
              <a:t>&lt;#&gt;</a:t>
            </a:fld>
            <a:endParaRPr lang="en-US" altLang="ja-JP"/>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41"/>
            <a:ext cx="8229600" cy="585152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8192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2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2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26"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2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pPr>
              <a:endParaRPr lang="ja-JP" altLang="en-US" sz="2400" smtClean="0">
                <a:solidFill>
                  <a:srgbClr val="FFFFFF"/>
                </a:solidFill>
              </a:endParaRPr>
            </a:p>
          </p:txBody>
        </p:sp>
        <p:sp>
          <p:nvSpPr>
            <p:cNvPr id="81928"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29"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3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31"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3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33"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3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35"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3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3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3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39"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4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41"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4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4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pPr>
              <a:endParaRPr lang="ja-JP" altLang="en-US" sz="2400" smtClean="0">
                <a:solidFill>
                  <a:srgbClr val="FFFFFF"/>
                </a:solidFill>
              </a:endParaRPr>
            </a:p>
          </p:txBody>
        </p:sp>
        <p:sp>
          <p:nvSpPr>
            <p:cNvPr id="8194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45"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4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4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48"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4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50"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5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5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5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5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5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5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5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5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grpSp>
          <p:nvGrpSpPr>
            <p:cNvPr id="3" name="Group 39"/>
            <p:cNvGrpSpPr>
              <a:grpSpLocks/>
            </p:cNvGrpSpPr>
            <p:nvPr userDrawn="1"/>
          </p:nvGrpSpPr>
          <p:grpSpPr bwMode="auto">
            <a:xfrm>
              <a:off x="0" y="1632"/>
              <a:ext cx="5758" cy="1858"/>
              <a:chOff x="0" y="1632"/>
              <a:chExt cx="5758" cy="1858"/>
            </a:xfrm>
          </p:grpSpPr>
          <p:sp>
            <p:nvSpPr>
              <p:cNvPr id="8196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6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grpSp>
      </p:grpSp>
      <p:sp>
        <p:nvSpPr>
          <p:cNvPr id="81962" name="Rectangle 42"/>
          <p:cNvSpPr>
            <a:spLocks noGrp="1" noChangeArrowheads="1"/>
          </p:cNvSpPr>
          <p:nvPr>
            <p:ph type="ctrTitle" sz="quarter"/>
          </p:nvPr>
        </p:nvSpPr>
        <p:spPr>
          <a:xfrm>
            <a:off x="457200" y="1600200"/>
            <a:ext cx="8229600" cy="1828800"/>
          </a:xfrm>
        </p:spPr>
        <p:txBody>
          <a:bodyPr/>
          <a:lstStyle>
            <a:lvl1pPr>
              <a:defRPr sz="4800"/>
            </a:lvl1pPr>
          </a:lstStyle>
          <a:p>
            <a:r>
              <a:rPr lang="ja-JP" altLang="en-US"/>
              <a:t>マスタ タイトルの書式設定</a:t>
            </a:r>
          </a:p>
        </p:txBody>
      </p:sp>
      <p:sp>
        <p:nvSpPr>
          <p:cNvPr id="819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ja-JP" altLang="en-US"/>
              <a:t>マスタ サブタイトルの書式設定</a:t>
            </a:r>
          </a:p>
        </p:txBody>
      </p:sp>
      <p:sp>
        <p:nvSpPr>
          <p:cNvPr id="81964" name="Rectangle 44"/>
          <p:cNvSpPr>
            <a:spLocks noGrp="1" noChangeArrowheads="1"/>
          </p:cNvSpPr>
          <p:nvPr>
            <p:ph type="dt" sz="quarter" idx="2"/>
          </p:nvPr>
        </p:nvSpPr>
        <p:spPr/>
        <p:txBody>
          <a:bodyPr/>
          <a:lstStyle>
            <a:lvl1pPr>
              <a:defRPr/>
            </a:lvl1pPr>
          </a:lstStyle>
          <a:p>
            <a:endParaRPr lang="en-US" altLang="ja-JP">
              <a:solidFill>
                <a:srgbClr val="FFFFFF"/>
              </a:solidFill>
            </a:endParaRPr>
          </a:p>
        </p:txBody>
      </p:sp>
      <p:sp>
        <p:nvSpPr>
          <p:cNvPr id="81965" name="Rectangle 45"/>
          <p:cNvSpPr>
            <a:spLocks noGrp="1" noChangeArrowheads="1"/>
          </p:cNvSpPr>
          <p:nvPr>
            <p:ph type="ftr" sz="quarter" idx="3"/>
          </p:nvPr>
        </p:nvSpPr>
        <p:spPr/>
        <p:txBody>
          <a:bodyPr/>
          <a:lstStyle>
            <a:lvl1pPr>
              <a:defRPr/>
            </a:lvl1pPr>
          </a:lstStyle>
          <a:p>
            <a:endParaRPr lang="en-US" altLang="ja-JP">
              <a:solidFill>
                <a:srgbClr val="FFFFFF"/>
              </a:solidFill>
            </a:endParaRPr>
          </a:p>
        </p:txBody>
      </p:sp>
      <p:sp>
        <p:nvSpPr>
          <p:cNvPr id="81966" name="Rectangle 46"/>
          <p:cNvSpPr>
            <a:spLocks noGrp="1" noChangeArrowheads="1"/>
          </p:cNvSpPr>
          <p:nvPr>
            <p:ph type="sldNum" sz="quarter" idx="4"/>
          </p:nvPr>
        </p:nvSpPr>
        <p:spPr/>
        <p:txBody>
          <a:bodyPr/>
          <a:lstStyle>
            <a:lvl1pPr>
              <a:defRPr/>
            </a:lvl1pPr>
          </a:lstStyle>
          <a:p>
            <a:fld id="{24C2258A-6338-4FC9-A8A5-DF97DAFB6144}"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スライド番号プレースホルダ 5"/>
          <p:cNvSpPr>
            <a:spLocks noGrp="1"/>
          </p:cNvSpPr>
          <p:nvPr>
            <p:ph type="sldNum" sz="quarter" idx="12"/>
          </p:nvPr>
        </p:nvSpPr>
        <p:spPr/>
        <p:txBody>
          <a:bodyPr/>
          <a:lstStyle>
            <a:lvl1pPr>
              <a:defRPr/>
            </a:lvl1pPr>
          </a:lstStyle>
          <a:p>
            <a:fld id="{BAC3F218-E48A-4C69-8462-DFCDFB6377FB}"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スライド番号プレースホルダ 5"/>
          <p:cNvSpPr>
            <a:spLocks noGrp="1"/>
          </p:cNvSpPr>
          <p:nvPr>
            <p:ph type="sldNum" sz="quarter" idx="12"/>
          </p:nvPr>
        </p:nvSpPr>
        <p:spPr/>
        <p:txBody>
          <a:bodyPr/>
          <a:lstStyle>
            <a:lvl1pPr>
              <a:defRPr/>
            </a:lvl1pPr>
          </a:lstStyle>
          <a:p>
            <a:fld id="{4932E7A6-DE0C-45EA-B2E8-5A813F6A1F3F}"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solidFill>
                <a:srgbClr val="FFFFFF"/>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FFFFFF"/>
              </a:solidFill>
            </a:endParaRPr>
          </a:p>
        </p:txBody>
      </p:sp>
      <p:sp>
        <p:nvSpPr>
          <p:cNvPr id="7" name="スライド番号プレースホルダ 6"/>
          <p:cNvSpPr>
            <a:spLocks noGrp="1"/>
          </p:cNvSpPr>
          <p:nvPr>
            <p:ph type="sldNum" sz="quarter" idx="12"/>
          </p:nvPr>
        </p:nvSpPr>
        <p:spPr/>
        <p:txBody>
          <a:bodyPr/>
          <a:lstStyle>
            <a:lvl1pPr>
              <a:defRPr/>
            </a:lvl1pPr>
          </a:lstStyle>
          <a:p>
            <a:fld id="{8E356BF8-64F5-4A23-9605-A2E52082E037}"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solidFill>
                <a:srgbClr val="FFFFFF"/>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FFFFFF"/>
              </a:solidFill>
            </a:endParaRPr>
          </a:p>
        </p:txBody>
      </p:sp>
      <p:sp>
        <p:nvSpPr>
          <p:cNvPr id="9" name="スライド番号プレースホルダ 8"/>
          <p:cNvSpPr>
            <a:spLocks noGrp="1"/>
          </p:cNvSpPr>
          <p:nvPr>
            <p:ph type="sldNum" sz="quarter" idx="12"/>
          </p:nvPr>
        </p:nvSpPr>
        <p:spPr/>
        <p:txBody>
          <a:bodyPr/>
          <a:lstStyle>
            <a:lvl1pPr>
              <a:defRPr/>
            </a:lvl1pPr>
          </a:lstStyle>
          <a:p>
            <a:fld id="{B615786C-0F39-40FF-8368-0AFDAC3D067E}"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solidFill>
                <a:srgbClr val="FFFFFF"/>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FFFFFF"/>
              </a:solidFill>
            </a:endParaRPr>
          </a:p>
        </p:txBody>
      </p:sp>
      <p:sp>
        <p:nvSpPr>
          <p:cNvPr id="5" name="スライド番号プレースホルダ 4"/>
          <p:cNvSpPr>
            <a:spLocks noGrp="1"/>
          </p:cNvSpPr>
          <p:nvPr>
            <p:ph type="sldNum" sz="quarter" idx="12"/>
          </p:nvPr>
        </p:nvSpPr>
        <p:spPr/>
        <p:txBody>
          <a:bodyPr/>
          <a:lstStyle>
            <a:lvl1pPr>
              <a:defRPr/>
            </a:lvl1pPr>
          </a:lstStyle>
          <a:p>
            <a:fld id="{D302A2A9-AA5C-4D5D-AF72-6E1803679FF6}"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FFFFFF"/>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FFFFFF"/>
              </a:solidFill>
            </a:endParaRPr>
          </a:p>
        </p:txBody>
      </p:sp>
      <p:sp>
        <p:nvSpPr>
          <p:cNvPr id="4" name="スライド番号プレースホルダ 3"/>
          <p:cNvSpPr>
            <a:spLocks noGrp="1"/>
          </p:cNvSpPr>
          <p:nvPr>
            <p:ph type="sldNum" sz="quarter" idx="12"/>
          </p:nvPr>
        </p:nvSpPr>
        <p:spPr/>
        <p:txBody>
          <a:bodyPr/>
          <a:lstStyle>
            <a:lvl1pPr>
              <a:defRPr/>
            </a:lvl1pPr>
          </a:lstStyle>
          <a:p>
            <a:fld id="{1CF7AF8D-5B4A-4D37-ABEE-15BB3E0687C6}"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FFFFFF"/>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FFFFFF"/>
              </a:solidFill>
            </a:endParaRPr>
          </a:p>
        </p:txBody>
      </p:sp>
      <p:sp>
        <p:nvSpPr>
          <p:cNvPr id="7" name="スライド番号プレースホルダ 6"/>
          <p:cNvSpPr>
            <a:spLocks noGrp="1"/>
          </p:cNvSpPr>
          <p:nvPr>
            <p:ph type="sldNum" sz="quarter" idx="12"/>
          </p:nvPr>
        </p:nvSpPr>
        <p:spPr/>
        <p:txBody>
          <a:bodyPr/>
          <a:lstStyle>
            <a:lvl1pPr>
              <a:defRPr/>
            </a:lvl1pPr>
          </a:lstStyle>
          <a:p>
            <a:fld id="{4AFDF784-FB0D-4131-9B74-7758A91B8FE0}"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FFFFFF"/>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FFFFFF"/>
              </a:solidFill>
            </a:endParaRPr>
          </a:p>
        </p:txBody>
      </p:sp>
      <p:sp>
        <p:nvSpPr>
          <p:cNvPr id="7" name="スライド番号プレースホルダ 6"/>
          <p:cNvSpPr>
            <a:spLocks noGrp="1"/>
          </p:cNvSpPr>
          <p:nvPr>
            <p:ph type="sldNum" sz="quarter" idx="12"/>
          </p:nvPr>
        </p:nvSpPr>
        <p:spPr/>
        <p:txBody>
          <a:bodyPr/>
          <a:lstStyle>
            <a:lvl1pPr>
              <a:defRPr/>
            </a:lvl1pPr>
          </a:lstStyle>
          <a:p>
            <a:fld id="{187B1A28-C6EC-482B-84F1-00726A659068}"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1B616C38-79CC-4A2A-842F-DA921FD2F43B}" type="slidenum">
              <a:rPr lang="en-US" altLang="ja-JP"/>
              <a:pPr>
                <a:defRPr/>
              </a:pPr>
              <a:t>&lt;#&gt;</a:t>
            </a:fld>
            <a:endParaRPr lang="en-US" altLang="ja-JP"/>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スライド番号プレースホルダ 5"/>
          <p:cNvSpPr>
            <a:spLocks noGrp="1"/>
          </p:cNvSpPr>
          <p:nvPr>
            <p:ph type="sldNum" sz="quarter" idx="12"/>
          </p:nvPr>
        </p:nvSpPr>
        <p:spPr/>
        <p:txBody>
          <a:bodyPr/>
          <a:lstStyle>
            <a:lvl1pPr>
              <a:defRPr/>
            </a:lvl1pPr>
          </a:lstStyle>
          <a:p>
            <a:fld id="{135D4F66-124D-48B3-B29F-92CCEDD46E33}"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スライド番号プレースホルダ 5"/>
          <p:cNvSpPr>
            <a:spLocks noGrp="1"/>
          </p:cNvSpPr>
          <p:nvPr>
            <p:ph type="sldNum" sz="quarter" idx="12"/>
          </p:nvPr>
        </p:nvSpPr>
        <p:spPr/>
        <p:txBody>
          <a:bodyPr/>
          <a:lstStyle>
            <a:lvl1pPr>
              <a:defRPr/>
            </a:lvl1pPr>
          </a:lstStyle>
          <a:p>
            <a:fld id="{D4803C23-0A5F-4A5C-BC4F-F2AD3C6DA287}"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51554" name="Rectangle 8"/>
          <p:cNvSpPr>
            <a:spLocks noGrp="1" noChangeArrowheads="1"/>
          </p:cNvSpPr>
          <p:nvPr>
            <p:ph type="ctrTitle"/>
          </p:nvPr>
        </p:nvSpPr>
        <p:spPr>
          <a:xfrm>
            <a:off x="685800" y="2130425"/>
            <a:ext cx="7772400" cy="1470025"/>
          </a:xfrm>
        </p:spPr>
        <p:txBody>
          <a:bodyPr lIns="0" tIns="0" rIns="0" bIns="0"/>
          <a:lstStyle>
            <a:lvl1pPr algn="ctr">
              <a:lnSpc>
                <a:spcPct val="110000"/>
              </a:lnSpc>
              <a:defRPr>
                <a:solidFill>
                  <a:schemeClr val="tx1"/>
                </a:solidFill>
              </a:defRPr>
            </a:lvl1pPr>
          </a:lstStyle>
          <a:p>
            <a:r>
              <a:rPr lang="ja-JP" altLang="en-US"/>
              <a:t>マスタ タイトルの書式設定</a:t>
            </a:r>
          </a:p>
        </p:txBody>
      </p:sp>
      <p:sp>
        <p:nvSpPr>
          <p:cNvPr id="151555" name="Rectangle 14"/>
          <p:cNvSpPr>
            <a:spLocks noGrp="1" noChangeArrowheads="1"/>
          </p:cNvSpPr>
          <p:nvPr>
            <p:ph type="subTitle" idx="1"/>
          </p:nvPr>
        </p:nvSpPr>
        <p:spPr>
          <a:xfrm>
            <a:off x="1371600" y="3886200"/>
            <a:ext cx="6400800" cy="1752600"/>
          </a:xfrm>
        </p:spPr>
        <p:txBody>
          <a:bodyPr/>
          <a:lstStyle>
            <a:lvl1pPr marL="0" indent="0" algn="ctr">
              <a:buFont typeface="Wingdings 2" pitchFamily="18" charset="2"/>
              <a:buNone/>
              <a:defRPr>
                <a:solidFill>
                  <a:srgbClr val="3374D4"/>
                </a:solidFill>
                <a:effectLst>
                  <a:outerShdw blurRad="38100" dist="38100" dir="2700000" algn="tl">
                    <a:srgbClr val="C0C0C0"/>
                  </a:outerShdw>
                </a:effectLst>
              </a:defRPr>
            </a:lvl1pPr>
          </a:lstStyle>
          <a:p>
            <a:r>
              <a:rPr lang="ja-JP" altLang="en-US"/>
              <a:t>マスタ サブタイトルの書式設定</a:t>
            </a:r>
          </a:p>
        </p:txBody>
      </p:sp>
      <p:sp>
        <p:nvSpPr>
          <p:cNvPr id="151556" name="Rectangle 4"/>
          <p:cNvSpPr>
            <a:spLocks noChangeArrowheads="1"/>
          </p:cNvSpPr>
          <p:nvPr/>
        </p:nvSpPr>
        <p:spPr bwMode="auto">
          <a:xfrm>
            <a:off x="0" y="6657975"/>
            <a:ext cx="1333500" cy="198438"/>
          </a:xfrm>
          <a:prstGeom prst="rect">
            <a:avLst/>
          </a:prstGeom>
          <a:noFill/>
          <a:ln w="9525">
            <a:noFill/>
            <a:miter lim="800000"/>
            <a:headEnd/>
            <a:tailEnd/>
          </a:ln>
          <a:effectLst/>
        </p:spPr>
        <p:txBody>
          <a:bodyPr wrap="none">
            <a:spAutoFit/>
          </a:bodyPr>
          <a:lstStyle/>
          <a:p>
            <a:pPr fontAlgn="base">
              <a:spcBef>
                <a:spcPct val="0"/>
              </a:spcBef>
              <a:spcAft>
                <a:spcPct val="0"/>
              </a:spcAft>
            </a:pPr>
            <a:r>
              <a:rPr kumimoji="0" lang="en-US" altLang="ja-JP" sz="700" smtClean="0">
                <a:solidFill>
                  <a:srgbClr val="000000"/>
                </a:solidFill>
                <a:ea typeface="MS UI Gothic" pitchFamily="50" charset="-128"/>
              </a:rPr>
              <a:t>©2007 Nihon Waters k.k.</a:t>
            </a:r>
          </a:p>
        </p:txBody>
      </p:sp>
      <p:pic>
        <p:nvPicPr>
          <p:cNvPr id="151557" name="Picture 5" descr="ppt header"/>
          <p:cNvPicPr>
            <a:picLocks noChangeAspect="1" noChangeArrowheads="1"/>
          </p:cNvPicPr>
          <p:nvPr/>
        </p:nvPicPr>
        <p:blipFill>
          <a:blip r:embed="rId2" cstate="print"/>
          <a:srcRect/>
          <a:stretch>
            <a:fillRect/>
          </a:stretch>
        </p:blipFill>
        <p:spPr bwMode="auto">
          <a:xfrm>
            <a:off x="0" y="0"/>
            <a:ext cx="9144000" cy="1189038"/>
          </a:xfrm>
          <a:prstGeom prst="rect">
            <a:avLst/>
          </a:prstGeom>
          <a:noFill/>
        </p:spPr>
      </p:pic>
    </p:spTree>
  </p:cSld>
  <p:clrMapOvr>
    <a:masterClrMapping/>
  </p:clrMapOvr>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5613" y="1681163"/>
            <a:ext cx="4070350" cy="476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78363" y="1681163"/>
            <a:ext cx="4070350" cy="476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35C99385-24E4-4CBD-9B7D-13CDD2353815}" type="slidenum">
              <a:rPr lang="en-US" altLang="ja-JP"/>
              <a:pPr>
                <a:defRPr/>
              </a:pPr>
              <a:t>&lt;#&gt;</a:t>
            </a:fld>
            <a:endParaRPr lang="en-US" altLang="ja-JP"/>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75438" y="0"/>
            <a:ext cx="2073275" cy="64436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5613" y="0"/>
            <a:ext cx="6067425" cy="64436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6489700" cy="10414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455613" y="1681163"/>
            <a:ext cx="8293100" cy="4762500"/>
          </a:xfrm>
        </p:spPr>
        <p:txBody>
          <a:bodyPr/>
          <a:lstStyle/>
          <a:p>
            <a:endParaRPr lang="ja-JP" altLang="en-US"/>
          </a:p>
        </p:txBody>
      </p:sp>
    </p:spTree>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6489700" cy="10414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5613" y="1681163"/>
            <a:ext cx="8293100" cy="4762500"/>
          </a:xfrm>
        </p:spPr>
        <p:txBody>
          <a:bodyPr/>
          <a:lstStyle/>
          <a:p>
            <a:endParaRPr lang="ja-JP" altLang="en-US"/>
          </a:p>
        </p:txBody>
      </p:sp>
    </p:spTree>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a:defRPr/>
            </a:pPr>
            <a:fld id="{AF43781A-AECB-4A8C-8C95-D4AF998579AB}" type="datetimeFigureOut">
              <a:rPr lang="en-US"/>
              <a:pPr>
                <a:defRPr/>
              </a:pPr>
              <a:t>11/16/2012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kumimoji="1">
                <a:latin typeface="Arial" pitchFamily="34" charset="0"/>
              </a:defRPr>
            </a:lvl1pPr>
          </a:lstStyle>
          <a:p>
            <a:pPr>
              <a:defRPr/>
            </a:pPr>
            <a:fld id="{39E6F12E-05EB-4266-B4A2-EF53D6346EA7}" type="slidenum">
              <a:rPr lang="en-US"/>
              <a:pPr>
                <a:defRPr/>
              </a:pPr>
              <a:t>&lt;#&gt;</a:t>
            </a:fld>
            <a:endParaRPr lang="en-US"/>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a:defRPr/>
            </a:pPr>
            <a:fld id="{4F671573-29BD-44B4-9705-B46ABFD69BAA}" type="datetimeFigureOut">
              <a:rPr lang="en-US"/>
              <a:pPr>
                <a:defRPr/>
              </a:pPr>
              <a:t>11/16/2012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kumimoji="1">
                <a:latin typeface="Arial" pitchFamily="34" charset="0"/>
              </a:defRPr>
            </a:lvl1pPr>
          </a:lstStyle>
          <a:p>
            <a:pPr>
              <a:defRPr/>
            </a:pPr>
            <a:fld id="{D541015A-8CAC-4825-BA9C-67FF5EC91833}" type="slidenum">
              <a:rPr lang="en-US"/>
              <a:pPr>
                <a:defRPr/>
              </a:pPr>
              <a:t>&lt;#&gt;</a:t>
            </a:fld>
            <a:endParaRPr lang="en-U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a:defRPr/>
            </a:pPr>
            <a:fld id="{610B33B3-E009-4DC4-AF07-F5F26CB65FA2}" type="datetimeFigureOut">
              <a:rPr lang="en-US"/>
              <a:pPr>
                <a:defRPr/>
              </a:pPr>
              <a:t>11/16/2012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kumimoji="1">
                <a:latin typeface="Arial" pitchFamily="34" charset="0"/>
              </a:defRPr>
            </a:lvl1pPr>
          </a:lstStyle>
          <a:p>
            <a:pPr>
              <a:defRPr/>
            </a:pPr>
            <a:fld id="{40C6E86E-1C63-4475-B73C-FACBF97EF056}" type="slidenum">
              <a:rPr lang="en-US"/>
              <a:pPr>
                <a:defRPr/>
              </a:pPr>
              <a:t>&lt;#&gt;</a:t>
            </a:fld>
            <a:endParaRPr lang="en-US"/>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a:defRPr/>
            </a:pPr>
            <a:fld id="{A99757C6-9F16-46FC-A334-D78CFB004A1B}" type="datetimeFigureOut">
              <a:rPr lang="en-US"/>
              <a:pPr>
                <a:defRPr/>
              </a:pPr>
              <a:t>11/16/2012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kumimoji="1">
                <a:latin typeface="Arial" pitchFamily="34" charset="0"/>
              </a:defRPr>
            </a:lvl1pPr>
          </a:lstStyle>
          <a:p>
            <a:pPr>
              <a:defRPr/>
            </a:pPr>
            <a:fld id="{578C5061-C018-427D-8801-70CC6D55F9AC}" type="slidenum">
              <a:rPr lang="en-US"/>
              <a:pPr>
                <a:defRPr/>
              </a:pPr>
              <a:t>&lt;#&gt;</a:t>
            </a:fld>
            <a:endParaRPr lang="en-US"/>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a:defRPr/>
            </a:pPr>
            <a:fld id="{761B7C7A-918C-4749-832C-3B54B84410D9}" type="datetimeFigureOut">
              <a:rPr lang="en-US"/>
              <a:pPr>
                <a:defRPr/>
              </a:pPr>
              <a:t>11/16/2012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kumimoji="1">
                <a:latin typeface="Arial" pitchFamily="34" charset="0"/>
              </a:defRPr>
            </a:lvl1pPr>
          </a:lstStyle>
          <a:p>
            <a:pPr>
              <a:defRPr/>
            </a:pPr>
            <a:fld id="{502D9458-B316-40BC-A8BA-D90AAF5804D0}" type="slidenum">
              <a:rPr lang="en-US"/>
              <a:pPr>
                <a:defRPr/>
              </a:pPr>
              <a:t>&lt;#&gt;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7B6721D4-3A9B-45CF-9F73-84EE60BB90FD}" type="slidenum">
              <a:rPr lang="en-US" altLang="ja-JP"/>
              <a:pPr>
                <a:defRPr/>
              </a:pPr>
              <a:t>&lt;#&gt;</a:t>
            </a:fld>
            <a:endParaRPr lang="en-US" altLang="ja-JP"/>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a:defRPr/>
            </a:pPr>
            <a:fld id="{D6E449E4-BF0E-4960-A8EE-3DCC0E319116}" type="datetimeFigureOut">
              <a:rPr lang="en-US"/>
              <a:pPr>
                <a:defRPr/>
              </a:pPr>
              <a:t>11/16/2012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kumimoji="1">
                <a:latin typeface="Arial" pitchFamily="34" charset="0"/>
              </a:defRPr>
            </a:lvl1pPr>
          </a:lstStyle>
          <a:p>
            <a:pPr>
              <a:defRPr/>
            </a:pPr>
            <a:fld id="{372CFF59-205C-498F-B827-2E1B6A2FB3C3}" type="slidenum">
              <a:rPr lang="en-US"/>
              <a:pPr>
                <a:defRPr/>
              </a:pPr>
              <a:t>&lt;#&gt;</a:t>
            </a:fld>
            <a:endParaRPr lang="en-US"/>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a:defRPr/>
            </a:pPr>
            <a:fld id="{FEE02E2E-E098-48EC-92F9-5423E247902A}" type="datetimeFigureOut">
              <a:rPr lang="en-US"/>
              <a:pPr>
                <a:defRPr/>
              </a:pPr>
              <a:t>11/16/2012</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kumimoji="1">
                <a:latin typeface="Arial" pitchFamily="34" charset="0"/>
              </a:defRPr>
            </a:lvl1pPr>
          </a:lstStyle>
          <a:p>
            <a:pPr>
              <a:defRPr/>
            </a:pPr>
            <a:fld id="{943CB716-D52B-4B4D-80D9-44B8AABAF1E9}" type="slidenum">
              <a:rPr lang="en-US"/>
              <a:pPr>
                <a:defRPr/>
              </a:pPr>
              <a:t>&lt;#&gt;</a:t>
            </a:fld>
            <a:endParaRPr lang="en-US"/>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a:defRPr/>
            </a:pPr>
            <a:fld id="{3AC9A373-FEA0-4177-A7DC-8D88B2D533D1}" type="datetimeFigureOut">
              <a:rPr lang="en-US"/>
              <a:pPr>
                <a:defRPr/>
              </a:pPr>
              <a:t>11/16/2012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kumimoji="1">
                <a:latin typeface="Arial" pitchFamily="34" charset="0"/>
              </a:defRPr>
            </a:lvl1pPr>
          </a:lstStyle>
          <a:p>
            <a:pPr>
              <a:defRPr/>
            </a:pPr>
            <a:fld id="{AC7837E0-6AA7-44B9-8A29-1D434D96664B}" type="slidenum">
              <a:rPr lang="en-US"/>
              <a:pPr>
                <a:defRPr/>
              </a:pPr>
              <a:t>&lt;#&gt;</a:t>
            </a:fld>
            <a:endParaRPr lang="en-U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a:defRPr/>
            </a:pPr>
            <a:fld id="{86D85136-8D80-48F5-8468-958F5F1A5429}" type="datetimeFigureOut">
              <a:rPr lang="en-US"/>
              <a:pPr>
                <a:defRPr/>
              </a:pPr>
              <a:t>11/16/2012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kumimoji="1">
                <a:latin typeface="Arial" pitchFamily="34" charset="0"/>
              </a:defRPr>
            </a:lvl1pPr>
          </a:lstStyle>
          <a:p>
            <a:pPr>
              <a:defRPr/>
            </a:pPr>
            <a:fld id="{3E5541BA-EA1E-437E-9DBE-55B384653FCB}" type="slidenum">
              <a:rPr lang="en-US"/>
              <a:pPr>
                <a:defRPr/>
              </a:pPr>
              <a:t>&lt;#&gt;</a:t>
            </a:fld>
            <a:endParaRPr lang="en-US"/>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a:defRPr/>
            </a:pPr>
            <a:fld id="{25A1EF7F-3371-4A7F-8098-2D585244EB8B}" type="datetimeFigureOut">
              <a:rPr lang="en-US"/>
              <a:pPr>
                <a:defRPr/>
              </a:pPr>
              <a:t>11/16/2012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kumimoji="1">
                <a:latin typeface="Arial" pitchFamily="34" charset="0"/>
              </a:defRPr>
            </a:lvl1pPr>
          </a:lstStyle>
          <a:p>
            <a:pPr>
              <a:defRPr/>
            </a:pPr>
            <a:fld id="{F9AF71B7-5ADA-4AA8-AC50-D79A4110C529}" type="slidenum">
              <a:rPr lang="en-US"/>
              <a:pPr>
                <a:defRPr/>
              </a:pPr>
              <a:t>&lt;#&gt;</a:t>
            </a:fld>
            <a:endParaRPr lang="en-U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kumimoji="1">
                <a:latin typeface="Arial" pitchFamily="34" charset="0"/>
              </a:defRPr>
            </a:lvl1pPr>
          </a:lstStyle>
          <a:p>
            <a:pPr>
              <a:defRPr/>
            </a:pPr>
            <a:fld id="{F6B263BB-0B46-4F08-AF70-E25D218CAB92}" type="datetimeFigureOut">
              <a:rPr lang="en-US"/>
              <a:pPr>
                <a:defRPr/>
              </a:pPr>
              <a:t>11/16/2012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kumimoji="1">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kumimoji="1">
                <a:latin typeface="Arial" pitchFamily="34" charset="0"/>
              </a:defRPr>
            </a:lvl1pPr>
          </a:lstStyle>
          <a:p>
            <a:pPr>
              <a:defRPr/>
            </a:pPr>
            <a:fld id="{E6CE5573-D52B-4B90-B603-72C87043DECE}" type="slidenum">
              <a:rPr lang="en-US"/>
              <a:pPr>
                <a:defRPr/>
              </a:pPr>
              <a:t>&lt;#&gt;</a:t>
            </a:fld>
            <a:endParaRPr 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3365500"/>
            <a:chOff x="0" y="0"/>
            <a:chExt cx="5760" cy="2120"/>
          </a:xfrm>
        </p:grpSpPr>
        <p:pic>
          <p:nvPicPr>
            <p:cNvPr id="5" name="Picture 3" descr="D:\FRONTPAGE THEMES\ARTSY\ARTBANNA.PNG"/>
            <p:cNvPicPr>
              <a:picLocks noChangeAspect="1" noChangeArrowheads="1"/>
            </p:cNvPicPr>
            <p:nvPr userDrawn="1"/>
          </p:nvPicPr>
          <p:blipFill>
            <a:blip r:embed="rId2" cstate="print"/>
            <a:srcRect l="8125"/>
            <a:stretch>
              <a:fillRect/>
            </a:stretch>
          </p:blipFill>
          <p:spPr bwMode="invGray">
            <a:xfrm>
              <a:off x="0" y="0"/>
              <a:ext cx="5760" cy="576"/>
            </a:xfrm>
            <a:prstGeom prst="rect">
              <a:avLst/>
            </a:prstGeom>
            <a:noFill/>
            <a:ln w="9525">
              <a:noFill/>
              <a:miter lim="800000"/>
              <a:headEnd/>
              <a:tailEnd/>
            </a:ln>
          </p:spPr>
        </p:pic>
        <p:pic>
          <p:nvPicPr>
            <p:cNvPr id="6" name="Picture 4" descr="P:\!Themes\Artsy\Arthsepa.gif"/>
            <p:cNvPicPr>
              <a:picLocks noChangeAspect="1" noChangeArrowheads="1"/>
            </p:cNvPicPr>
            <p:nvPr userDrawn="1"/>
          </p:nvPicPr>
          <p:blipFill>
            <a:blip r:embed="rId3" cstate="print"/>
            <a:srcRect/>
            <a:stretch>
              <a:fillRect/>
            </a:stretch>
          </p:blipFill>
          <p:spPr bwMode="auto">
            <a:xfrm>
              <a:off x="2688" y="2059"/>
              <a:ext cx="2832" cy="61"/>
            </a:xfrm>
            <a:prstGeom prst="rect">
              <a:avLst/>
            </a:prstGeom>
            <a:noFill/>
            <a:ln w="9525">
              <a:noFill/>
              <a:miter lim="800000"/>
              <a:headEnd/>
              <a:tailEnd/>
            </a:ln>
          </p:spPr>
        </p:pic>
      </p:grpSp>
      <p:sp>
        <p:nvSpPr>
          <p:cNvPr id="36869" name="Rectangle 5"/>
          <p:cNvSpPr>
            <a:spLocks noGrp="1" noChangeArrowheads="1"/>
          </p:cNvSpPr>
          <p:nvPr>
            <p:ph type="ctrTitle"/>
          </p:nvPr>
        </p:nvSpPr>
        <p:spPr>
          <a:xfrm>
            <a:off x="990600" y="1905000"/>
            <a:ext cx="7772400" cy="1143000"/>
          </a:xfrm>
        </p:spPr>
        <p:txBody>
          <a:bodyPr/>
          <a:lstStyle>
            <a:lvl1pPr algn="r">
              <a:defRPr/>
            </a:lvl1pPr>
          </a:lstStyle>
          <a:p>
            <a:r>
              <a:rPr lang="ja-JP" altLang="en-US"/>
              <a:t>マスタ タイトルの書式設定</a:t>
            </a:r>
          </a:p>
        </p:txBody>
      </p:sp>
      <p:sp>
        <p:nvSpPr>
          <p:cNvPr id="36870" name="Rectangle 6"/>
          <p:cNvSpPr>
            <a:spLocks noGrp="1" noChangeArrowheads="1"/>
          </p:cNvSpPr>
          <p:nvPr>
            <p:ph type="subTitle" idx="1"/>
          </p:nvPr>
        </p:nvSpPr>
        <p:spPr>
          <a:xfrm>
            <a:off x="2686050" y="3492500"/>
            <a:ext cx="6102350" cy="1752600"/>
          </a:xfrm>
        </p:spPr>
        <p:txBody>
          <a:bodyPr/>
          <a:lstStyle>
            <a:lvl1pPr marL="0" indent="0" algn="r">
              <a:buFont typeface="Wingdings" pitchFamily="2" charset="2"/>
              <a:buNone/>
              <a:defRPr/>
            </a:lvl1pPr>
          </a:lstStyle>
          <a:p>
            <a:r>
              <a:rPr lang="ja-JP" altLang="en-US"/>
              <a:t>マスタ サブタイトルの書式設定</a:t>
            </a:r>
          </a:p>
        </p:txBody>
      </p:sp>
      <p:sp>
        <p:nvSpPr>
          <p:cNvPr id="7" name="Rectangle 7"/>
          <p:cNvSpPr>
            <a:spLocks noGrp="1" noChangeArrowheads="1"/>
          </p:cNvSpPr>
          <p:nvPr>
            <p:ph type="dt" sz="half" idx="10"/>
          </p:nvPr>
        </p:nvSpPr>
        <p:spPr>
          <a:xfrm>
            <a:off x="3359150" y="6343650"/>
            <a:ext cx="1905000" cy="457200"/>
          </a:xfrm>
        </p:spPr>
        <p:txBody>
          <a:bodyPr/>
          <a:lstStyle>
            <a:lvl1pPr>
              <a:defRPr>
                <a:ea typeface="ＭＳ Ｐゴシック" pitchFamily="50" charset="-128"/>
              </a:defRPr>
            </a:lvl1pPr>
          </a:lstStyle>
          <a:p>
            <a:pPr>
              <a:defRPr/>
            </a:pPr>
            <a:fld id="{1ADF2687-F499-47F1-AA7F-A85F8BE6B99D}" type="datetime1">
              <a:rPr lang="ja-JP" altLang="en-US"/>
              <a:pPr>
                <a:defRPr/>
              </a:pPr>
              <a:t>2012/11/16</a:t>
            </a:fld>
            <a:endParaRPr lang="en-US" altLang="ja-JP"/>
          </a:p>
        </p:txBody>
      </p:sp>
      <p:sp>
        <p:nvSpPr>
          <p:cNvPr id="8" name="Rectangle 8"/>
          <p:cNvSpPr>
            <a:spLocks noGrp="1" noChangeArrowheads="1"/>
          </p:cNvSpPr>
          <p:nvPr>
            <p:ph type="ftr" sz="quarter" idx="11"/>
          </p:nvPr>
        </p:nvSpPr>
        <p:spPr>
          <a:xfrm>
            <a:off x="6019800" y="6343650"/>
            <a:ext cx="2895600" cy="457200"/>
          </a:xfrm>
        </p:spPr>
        <p:txBody>
          <a:bodyPr/>
          <a:lstStyle>
            <a:lvl1pPr>
              <a:defRPr>
                <a:ea typeface="ＭＳ Ｐゴシック" pitchFamily="50" charset="-128"/>
              </a:defRPr>
            </a:lvl1pPr>
          </a:lstStyle>
          <a:p>
            <a:pPr>
              <a:defRPr/>
            </a:pPr>
            <a:endParaRPr lang="en-US" altLang="ja-JP"/>
          </a:p>
        </p:txBody>
      </p:sp>
      <p:sp>
        <p:nvSpPr>
          <p:cNvPr id="9" name="Rectangle 9"/>
          <p:cNvSpPr>
            <a:spLocks noGrp="1" noChangeArrowheads="1"/>
          </p:cNvSpPr>
          <p:nvPr>
            <p:ph type="sldNum" sz="quarter" idx="12"/>
          </p:nvPr>
        </p:nvSpPr>
        <p:spPr>
          <a:xfrm>
            <a:off x="125413" y="6361113"/>
            <a:ext cx="1905000" cy="457200"/>
          </a:xfrm>
        </p:spPr>
        <p:txBody>
          <a:bodyPr/>
          <a:lstStyle>
            <a:lvl1pPr>
              <a:defRPr>
                <a:ea typeface="ＭＳ Ｐゴシック" pitchFamily="50" charset="-128"/>
              </a:defRPr>
            </a:lvl1pPr>
          </a:lstStyle>
          <a:p>
            <a:pPr>
              <a:defRPr/>
            </a:pPr>
            <a:fld id="{16A7381A-CDC9-45B0-89DE-77C1AC73B94B}" type="slidenum">
              <a:rPr lang="en-US" altLang="ja-JP"/>
              <a:pPr>
                <a:defRPr/>
              </a:pPr>
              <a:t>&lt;#&gt;</a:t>
            </a:fld>
            <a:endParaRPr lang="en-US" altLang="ja-JP"/>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p:txBody>
          <a:bodyPr/>
          <a:lstStyle>
            <a:lvl1pPr>
              <a:defRPr>
                <a:ea typeface="ＭＳ Ｐゴシック" pitchFamily="50" charset="-128"/>
              </a:defRPr>
            </a:lvl1pPr>
          </a:lstStyle>
          <a:p>
            <a:pPr>
              <a:defRPr/>
            </a:pPr>
            <a:fld id="{5E31405B-30EE-4FC2-BAFE-2DB992A27817}" type="datetime1">
              <a:rPr lang="ja-JP" altLang="en-US"/>
              <a:pPr>
                <a:defRPr/>
              </a:pPr>
              <a:t>2012/11/16</a:t>
            </a:fld>
            <a:endParaRPr lang="en-US" altLang="ja-JP"/>
          </a:p>
        </p:txBody>
      </p:sp>
      <p:sp>
        <p:nvSpPr>
          <p:cNvPr id="5" name="Rectangle 8"/>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6" name="Rectangle 9"/>
          <p:cNvSpPr>
            <a:spLocks noGrp="1" noChangeArrowheads="1"/>
          </p:cNvSpPr>
          <p:nvPr>
            <p:ph type="sldNum" sz="quarter" idx="12"/>
          </p:nvPr>
        </p:nvSpPr>
        <p:spPr/>
        <p:txBody>
          <a:bodyPr/>
          <a:lstStyle>
            <a:lvl1pPr>
              <a:defRPr>
                <a:ea typeface="ＭＳ Ｐゴシック" pitchFamily="50" charset="-128"/>
              </a:defRPr>
            </a:lvl1pPr>
          </a:lstStyle>
          <a:p>
            <a:pPr>
              <a:defRPr/>
            </a:pPr>
            <a:fld id="{C6EF3EED-AE60-456B-86C0-8F2A4BEDEA9B}" type="slidenum">
              <a:rPr lang="en-US" altLang="ja-JP"/>
              <a:pPr>
                <a:defRPr/>
              </a:pPr>
              <a:t>&lt;#&gt;</a:t>
            </a:fld>
            <a:endParaRPr lang="en-US" altLang="ja-JP"/>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7"/>
          <p:cNvSpPr>
            <a:spLocks noGrp="1" noChangeArrowheads="1"/>
          </p:cNvSpPr>
          <p:nvPr>
            <p:ph type="dt" sz="half" idx="10"/>
          </p:nvPr>
        </p:nvSpPr>
        <p:spPr/>
        <p:txBody>
          <a:bodyPr/>
          <a:lstStyle>
            <a:lvl1pPr>
              <a:defRPr>
                <a:ea typeface="ＭＳ Ｐゴシック" pitchFamily="50" charset="-128"/>
              </a:defRPr>
            </a:lvl1pPr>
          </a:lstStyle>
          <a:p>
            <a:pPr>
              <a:defRPr/>
            </a:pPr>
            <a:fld id="{5E31405B-30EE-4FC2-BAFE-2DB992A27817}" type="datetime1">
              <a:rPr lang="ja-JP" altLang="en-US"/>
              <a:pPr>
                <a:defRPr/>
              </a:pPr>
              <a:t>2012/11/16</a:t>
            </a:fld>
            <a:endParaRPr lang="en-US" altLang="ja-JP"/>
          </a:p>
        </p:txBody>
      </p:sp>
      <p:sp>
        <p:nvSpPr>
          <p:cNvPr id="5" name="Rectangle 8"/>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6" name="Rectangle 9"/>
          <p:cNvSpPr>
            <a:spLocks noGrp="1" noChangeArrowheads="1"/>
          </p:cNvSpPr>
          <p:nvPr>
            <p:ph type="sldNum" sz="quarter" idx="12"/>
          </p:nvPr>
        </p:nvSpPr>
        <p:spPr/>
        <p:txBody>
          <a:bodyPr/>
          <a:lstStyle>
            <a:lvl1pPr>
              <a:defRPr>
                <a:ea typeface="ＭＳ Ｐゴシック" pitchFamily="50" charset="-128"/>
              </a:defRPr>
            </a:lvl1pPr>
          </a:lstStyle>
          <a:p>
            <a:pPr>
              <a:defRPr/>
            </a:pPr>
            <a:fld id="{7EE2C717-124C-4EE1-80FC-45A4ADCCE2B7}" type="slidenum">
              <a:rPr lang="en-US" altLang="ja-JP"/>
              <a:pPr>
                <a:defRPr/>
              </a:pPr>
              <a:t>&lt;#&gt;</a:t>
            </a:fld>
            <a:endParaRPr lang="en-US" altLang="ja-JP"/>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508500"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7"/>
          <p:cNvSpPr>
            <a:spLocks noGrp="1" noChangeArrowheads="1"/>
          </p:cNvSpPr>
          <p:nvPr>
            <p:ph type="dt" sz="half" idx="10"/>
          </p:nvPr>
        </p:nvSpPr>
        <p:spPr/>
        <p:txBody>
          <a:bodyPr/>
          <a:lstStyle>
            <a:lvl1pPr>
              <a:defRPr>
                <a:ea typeface="ＭＳ Ｐゴシック" pitchFamily="50" charset="-128"/>
              </a:defRPr>
            </a:lvl1pPr>
          </a:lstStyle>
          <a:p>
            <a:pPr>
              <a:defRPr/>
            </a:pPr>
            <a:fld id="{5E31405B-30EE-4FC2-BAFE-2DB992A27817}" type="datetime1">
              <a:rPr lang="ja-JP" altLang="en-US"/>
              <a:pPr>
                <a:defRPr/>
              </a:pPr>
              <a:t>2012/11/16</a:t>
            </a:fld>
            <a:endParaRPr lang="en-US" altLang="ja-JP"/>
          </a:p>
        </p:txBody>
      </p:sp>
      <p:sp>
        <p:nvSpPr>
          <p:cNvPr id="6" name="Rectangle 8"/>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7" name="Rectangle 9"/>
          <p:cNvSpPr>
            <a:spLocks noGrp="1" noChangeArrowheads="1"/>
          </p:cNvSpPr>
          <p:nvPr>
            <p:ph type="sldNum" sz="quarter" idx="12"/>
          </p:nvPr>
        </p:nvSpPr>
        <p:spPr/>
        <p:txBody>
          <a:bodyPr/>
          <a:lstStyle>
            <a:lvl1pPr>
              <a:defRPr>
                <a:ea typeface="ＭＳ Ｐゴシック" pitchFamily="50" charset="-128"/>
              </a:defRPr>
            </a:lvl1pPr>
          </a:lstStyle>
          <a:p>
            <a:pPr>
              <a:defRPr/>
            </a:pPr>
            <a:fld id="{DFD565FC-E4CF-448C-A4A3-A6BD1FDA6B3D}" type="slidenum">
              <a:rPr lang="en-US" altLang="ja-JP"/>
              <a:pPr>
                <a:defRPr/>
              </a:pPr>
              <a:t>&lt;#&gt;</a:t>
            </a:fld>
            <a:endParaRPr lang="en-US" altLang="ja-JP"/>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30725"/>
          </a:xfrm>
        </p:spPr>
        <p:txBody>
          <a:bodyPr/>
          <a:lstStyle/>
          <a:p>
            <a:pPr lvl="0"/>
            <a:endParaRPr lang="ja-JP" altLang="en-US"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C1766A97-57A1-46C7-B7A2-945AB2AE365E}" type="slidenum">
              <a:rPr lang="en-US" altLang="ja-JP"/>
              <a:pPr>
                <a:defRPr/>
              </a:pPr>
              <a:t>&lt;#&gt;</a:t>
            </a:fld>
            <a:endParaRPr lang="en-US" altLang="ja-JP"/>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7"/>
          <p:cNvSpPr>
            <a:spLocks noGrp="1" noChangeArrowheads="1"/>
          </p:cNvSpPr>
          <p:nvPr>
            <p:ph type="dt" sz="half" idx="10"/>
          </p:nvPr>
        </p:nvSpPr>
        <p:spPr/>
        <p:txBody>
          <a:bodyPr/>
          <a:lstStyle>
            <a:lvl1pPr>
              <a:defRPr>
                <a:ea typeface="ＭＳ Ｐゴシック" pitchFamily="50" charset="-128"/>
              </a:defRPr>
            </a:lvl1pPr>
          </a:lstStyle>
          <a:p>
            <a:pPr>
              <a:defRPr/>
            </a:pPr>
            <a:fld id="{5E31405B-30EE-4FC2-BAFE-2DB992A27817}" type="datetime1">
              <a:rPr lang="ja-JP" altLang="en-US"/>
              <a:pPr>
                <a:defRPr/>
              </a:pPr>
              <a:t>2012/11/16</a:t>
            </a:fld>
            <a:endParaRPr lang="en-US" altLang="ja-JP"/>
          </a:p>
        </p:txBody>
      </p:sp>
      <p:sp>
        <p:nvSpPr>
          <p:cNvPr id="8" name="Rectangle 8"/>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9" name="Rectangle 9"/>
          <p:cNvSpPr>
            <a:spLocks noGrp="1" noChangeArrowheads="1"/>
          </p:cNvSpPr>
          <p:nvPr>
            <p:ph type="sldNum" sz="quarter" idx="12"/>
          </p:nvPr>
        </p:nvSpPr>
        <p:spPr/>
        <p:txBody>
          <a:bodyPr/>
          <a:lstStyle>
            <a:lvl1pPr>
              <a:defRPr>
                <a:ea typeface="ＭＳ Ｐゴシック" pitchFamily="50" charset="-128"/>
              </a:defRPr>
            </a:lvl1pPr>
          </a:lstStyle>
          <a:p>
            <a:pPr>
              <a:defRPr/>
            </a:pPr>
            <a:fld id="{7890A892-AA6C-453B-961B-281534A5BCDC}" type="slidenum">
              <a:rPr lang="en-US" altLang="ja-JP"/>
              <a:pPr>
                <a:defRPr/>
              </a:pPr>
              <a:t>&lt;#&gt;</a:t>
            </a:fld>
            <a:endParaRPr lang="en-US" altLang="ja-JP"/>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7"/>
          <p:cNvSpPr>
            <a:spLocks noGrp="1" noChangeArrowheads="1"/>
          </p:cNvSpPr>
          <p:nvPr>
            <p:ph type="dt" sz="half" idx="10"/>
          </p:nvPr>
        </p:nvSpPr>
        <p:spPr/>
        <p:txBody>
          <a:bodyPr/>
          <a:lstStyle>
            <a:lvl1pPr>
              <a:defRPr>
                <a:ea typeface="ＭＳ Ｐゴシック" pitchFamily="50" charset="-128"/>
              </a:defRPr>
            </a:lvl1pPr>
          </a:lstStyle>
          <a:p>
            <a:pPr>
              <a:defRPr/>
            </a:pPr>
            <a:fld id="{5E31405B-30EE-4FC2-BAFE-2DB992A27817}" type="datetime1">
              <a:rPr lang="ja-JP" altLang="en-US"/>
              <a:pPr>
                <a:defRPr/>
              </a:pPr>
              <a:t>2012/11/16</a:t>
            </a:fld>
            <a:endParaRPr lang="en-US" altLang="ja-JP"/>
          </a:p>
        </p:txBody>
      </p:sp>
      <p:sp>
        <p:nvSpPr>
          <p:cNvPr id="4" name="Rectangle 8"/>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5" name="Rectangle 9"/>
          <p:cNvSpPr>
            <a:spLocks noGrp="1" noChangeArrowheads="1"/>
          </p:cNvSpPr>
          <p:nvPr>
            <p:ph type="sldNum" sz="quarter" idx="12"/>
          </p:nvPr>
        </p:nvSpPr>
        <p:spPr/>
        <p:txBody>
          <a:bodyPr/>
          <a:lstStyle>
            <a:lvl1pPr>
              <a:defRPr>
                <a:ea typeface="ＭＳ Ｐゴシック" pitchFamily="50" charset="-128"/>
              </a:defRPr>
            </a:lvl1pPr>
          </a:lstStyle>
          <a:p>
            <a:pPr>
              <a:defRPr/>
            </a:pPr>
            <a:fld id="{297C5C0A-89CB-4FA1-9723-65744293F0EF}" type="slidenum">
              <a:rPr lang="en-US" altLang="ja-JP"/>
              <a:pPr>
                <a:defRPr/>
              </a:pPr>
              <a:t>&lt;#&gt;</a:t>
            </a:fld>
            <a:endParaRPr lang="en-US" altLang="ja-JP"/>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ea typeface="ＭＳ Ｐゴシック" pitchFamily="50" charset="-128"/>
              </a:defRPr>
            </a:lvl1pPr>
          </a:lstStyle>
          <a:p>
            <a:pPr>
              <a:defRPr/>
            </a:pPr>
            <a:fld id="{5E31405B-30EE-4FC2-BAFE-2DB992A27817}" type="datetime1">
              <a:rPr lang="ja-JP" altLang="en-US"/>
              <a:pPr>
                <a:defRPr/>
              </a:pPr>
              <a:t>2012/11/16</a:t>
            </a:fld>
            <a:endParaRPr lang="en-US" altLang="ja-JP"/>
          </a:p>
        </p:txBody>
      </p:sp>
      <p:sp>
        <p:nvSpPr>
          <p:cNvPr id="3" name="Rectangle 8"/>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4" name="Rectangle 9"/>
          <p:cNvSpPr>
            <a:spLocks noGrp="1" noChangeArrowheads="1"/>
          </p:cNvSpPr>
          <p:nvPr>
            <p:ph type="sldNum" sz="quarter" idx="12"/>
          </p:nvPr>
        </p:nvSpPr>
        <p:spPr/>
        <p:txBody>
          <a:bodyPr/>
          <a:lstStyle>
            <a:lvl1pPr>
              <a:defRPr>
                <a:ea typeface="ＭＳ Ｐゴシック" pitchFamily="50" charset="-128"/>
              </a:defRPr>
            </a:lvl1pPr>
          </a:lstStyle>
          <a:p>
            <a:pPr>
              <a:defRPr/>
            </a:pPr>
            <a:fld id="{33425FB9-9E81-41D7-97FE-79F292CCF1C4}" type="slidenum">
              <a:rPr lang="en-US" altLang="ja-JP"/>
              <a:pPr>
                <a:defRPr/>
              </a:pPr>
              <a:t>&lt;#&gt;</a:t>
            </a:fld>
            <a:endParaRPr lang="en-US" altLang="ja-JP"/>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7"/>
          <p:cNvSpPr>
            <a:spLocks noGrp="1" noChangeArrowheads="1"/>
          </p:cNvSpPr>
          <p:nvPr>
            <p:ph type="dt" sz="half" idx="10"/>
          </p:nvPr>
        </p:nvSpPr>
        <p:spPr/>
        <p:txBody>
          <a:bodyPr/>
          <a:lstStyle>
            <a:lvl1pPr>
              <a:defRPr>
                <a:ea typeface="ＭＳ Ｐゴシック" pitchFamily="50" charset="-128"/>
              </a:defRPr>
            </a:lvl1pPr>
          </a:lstStyle>
          <a:p>
            <a:pPr>
              <a:defRPr/>
            </a:pPr>
            <a:fld id="{5E31405B-30EE-4FC2-BAFE-2DB992A27817}" type="datetime1">
              <a:rPr lang="ja-JP" altLang="en-US"/>
              <a:pPr>
                <a:defRPr/>
              </a:pPr>
              <a:t>2012/11/16</a:t>
            </a:fld>
            <a:endParaRPr lang="en-US" altLang="ja-JP"/>
          </a:p>
        </p:txBody>
      </p:sp>
      <p:sp>
        <p:nvSpPr>
          <p:cNvPr id="6" name="Rectangle 8"/>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7" name="Rectangle 9"/>
          <p:cNvSpPr>
            <a:spLocks noGrp="1" noChangeArrowheads="1"/>
          </p:cNvSpPr>
          <p:nvPr>
            <p:ph type="sldNum" sz="quarter" idx="12"/>
          </p:nvPr>
        </p:nvSpPr>
        <p:spPr/>
        <p:txBody>
          <a:bodyPr/>
          <a:lstStyle>
            <a:lvl1pPr>
              <a:defRPr>
                <a:ea typeface="ＭＳ Ｐゴシック" pitchFamily="50" charset="-128"/>
              </a:defRPr>
            </a:lvl1pPr>
          </a:lstStyle>
          <a:p>
            <a:pPr>
              <a:defRPr/>
            </a:pPr>
            <a:fld id="{646C36BC-3C1F-4B32-8733-D8DFDA815040}" type="slidenum">
              <a:rPr lang="en-US" altLang="ja-JP"/>
              <a:pPr>
                <a:defRPr/>
              </a:pPr>
              <a:t>&lt;#&gt;</a:t>
            </a:fld>
            <a:endParaRPr lang="en-US" altLang="ja-JP"/>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7"/>
          <p:cNvSpPr>
            <a:spLocks noGrp="1" noChangeArrowheads="1"/>
          </p:cNvSpPr>
          <p:nvPr>
            <p:ph type="dt" sz="half" idx="10"/>
          </p:nvPr>
        </p:nvSpPr>
        <p:spPr/>
        <p:txBody>
          <a:bodyPr/>
          <a:lstStyle>
            <a:lvl1pPr>
              <a:defRPr>
                <a:ea typeface="ＭＳ Ｐゴシック" pitchFamily="50" charset="-128"/>
              </a:defRPr>
            </a:lvl1pPr>
          </a:lstStyle>
          <a:p>
            <a:pPr>
              <a:defRPr/>
            </a:pPr>
            <a:fld id="{5E31405B-30EE-4FC2-BAFE-2DB992A27817}" type="datetime1">
              <a:rPr lang="ja-JP" altLang="en-US"/>
              <a:pPr>
                <a:defRPr/>
              </a:pPr>
              <a:t>2012/11/16</a:t>
            </a:fld>
            <a:endParaRPr lang="en-US" altLang="ja-JP"/>
          </a:p>
        </p:txBody>
      </p:sp>
      <p:sp>
        <p:nvSpPr>
          <p:cNvPr id="6" name="Rectangle 8"/>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7" name="Rectangle 9"/>
          <p:cNvSpPr>
            <a:spLocks noGrp="1" noChangeArrowheads="1"/>
          </p:cNvSpPr>
          <p:nvPr>
            <p:ph type="sldNum" sz="quarter" idx="12"/>
          </p:nvPr>
        </p:nvSpPr>
        <p:spPr/>
        <p:txBody>
          <a:bodyPr/>
          <a:lstStyle>
            <a:lvl1pPr>
              <a:defRPr>
                <a:ea typeface="ＭＳ Ｐゴシック" pitchFamily="50" charset="-128"/>
              </a:defRPr>
            </a:lvl1pPr>
          </a:lstStyle>
          <a:p>
            <a:pPr>
              <a:defRPr/>
            </a:pPr>
            <a:fld id="{78CFCC7E-7F7E-4A98-A45D-E3AE73AE137E}" type="slidenum">
              <a:rPr lang="en-US" altLang="ja-JP"/>
              <a:pPr>
                <a:defRPr/>
              </a:pPr>
              <a:t>&lt;#&gt;</a:t>
            </a:fld>
            <a:endParaRPr lang="en-US" altLang="ja-JP"/>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p:txBody>
          <a:bodyPr/>
          <a:lstStyle>
            <a:lvl1pPr>
              <a:defRPr>
                <a:ea typeface="ＭＳ Ｐゴシック" pitchFamily="50" charset="-128"/>
              </a:defRPr>
            </a:lvl1pPr>
          </a:lstStyle>
          <a:p>
            <a:pPr>
              <a:defRPr/>
            </a:pPr>
            <a:fld id="{5E31405B-30EE-4FC2-BAFE-2DB992A27817}" type="datetime1">
              <a:rPr lang="ja-JP" altLang="en-US"/>
              <a:pPr>
                <a:defRPr/>
              </a:pPr>
              <a:t>2012/11/16</a:t>
            </a:fld>
            <a:endParaRPr lang="en-US" altLang="ja-JP"/>
          </a:p>
        </p:txBody>
      </p:sp>
      <p:sp>
        <p:nvSpPr>
          <p:cNvPr id="5" name="Rectangle 8"/>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6" name="Rectangle 9"/>
          <p:cNvSpPr>
            <a:spLocks noGrp="1" noChangeArrowheads="1"/>
          </p:cNvSpPr>
          <p:nvPr>
            <p:ph type="sldNum" sz="quarter" idx="12"/>
          </p:nvPr>
        </p:nvSpPr>
        <p:spPr/>
        <p:txBody>
          <a:bodyPr/>
          <a:lstStyle>
            <a:lvl1pPr>
              <a:defRPr>
                <a:ea typeface="ＭＳ Ｐゴシック" pitchFamily="50" charset="-128"/>
              </a:defRPr>
            </a:lvl1pPr>
          </a:lstStyle>
          <a:p>
            <a:pPr>
              <a:defRPr/>
            </a:pPr>
            <a:fld id="{911E7335-D899-4E6C-8C7C-AB1F095C5297}" type="slidenum">
              <a:rPr lang="en-US" altLang="ja-JP"/>
              <a:pPr>
                <a:defRPr/>
              </a:pPr>
              <a:t>&lt;#&gt;</a:t>
            </a:fld>
            <a:endParaRPr lang="en-US" altLang="ja-JP"/>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96088" y="722313"/>
            <a:ext cx="2159000" cy="53340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317500" y="722313"/>
            <a:ext cx="6326188" cy="53340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p:txBody>
          <a:bodyPr/>
          <a:lstStyle>
            <a:lvl1pPr>
              <a:defRPr>
                <a:ea typeface="ＭＳ Ｐゴシック" pitchFamily="50" charset="-128"/>
              </a:defRPr>
            </a:lvl1pPr>
          </a:lstStyle>
          <a:p>
            <a:pPr>
              <a:defRPr/>
            </a:pPr>
            <a:fld id="{5E31405B-30EE-4FC2-BAFE-2DB992A27817}" type="datetime1">
              <a:rPr lang="ja-JP" altLang="en-US"/>
              <a:pPr>
                <a:defRPr/>
              </a:pPr>
              <a:t>2012/11/16</a:t>
            </a:fld>
            <a:endParaRPr lang="en-US" altLang="ja-JP"/>
          </a:p>
        </p:txBody>
      </p:sp>
      <p:sp>
        <p:nvSpPr>
          <p:cNvPr id="5" name="Rectangle 8"/>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6" name="Rectangle 9"/>
          <p:cNvSpPr>
            <a:spLocks noGrp="1" noChangeArrowheads="1"/>
          </p:cNvSpPr>
          <p:nvPr>
            <p:ph type="sldNum" sz="quarter" idx="12"/>
          </p:nvPr>
        </p:nvSpPr>
        <p:spPr/>
        <p:txBody>
          <a:bodyPr/>
          <a:lstStyle>
            <a:lvl1pPr>
              <a:defRPr>
                <a:ea typeface="ＭＳ Ｐゴシック" pitchFamily="50" charset="-128"/>
              </a:defRPr>
            </a:lvl1pPr>
          </a:lstStyle>
          <a:p>
            <a:pPr>
              <a:defRPr/>
            </a:pPr>
            <a:fld id="{357D1784-C35B-473A-8951-6BE8EABDB745}" type="slidenum">
              <a:rPr lang="en-US" altLang="ja-JP"/>
              <a:pPr>
                <a:defRPr/>
              </a:pPr>
              <a:t>&lt;#&gt;</a:t>
            </a:fld>
            <a:endParaRPr lang="en-US" altLang="ja-JP"/>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317500" y="722313"/>
            <a:ext cx="8637588" cy="762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328613" y="1941513"/>
            <a:ext cx="8208962" cy="4114800"/>
          </a:xfrm>
        </p:spPr>
        <p:txBody>
          <a:bodyPr/>
          <a:lstStyle/>
          <a:p>
            <a:pPr lvl="0"/>
            <a:endParaRPr lang="ja-JP" altLang="en-US" noProof="0" smtClean="0"/>
          </a:p>
        </p:txBody>
      </p:sp>
      <p:sp>
        <p:nvSpPr>
          <p:cNvPr id="4" name="Rectangle 7"/>
          <p:cNvSpPr>
            <a:spLocks noGrp="1" noChangeArrowheads="1"/>
          </p:cNvSpPr>
          <p:nvPr>
            <p:ph type="dt" sz="half" idx="10"/>
          </p:nvPr>
        </p:nvSpPr>
        <p:spPr/>
        <p:txBody>
          <a:bodyPr/>
          <a:lstStyle>
            <a:lvl1pPr>
              <a:defRPr>
                <a:ea typeface="ＭＳ Ｐゴシック" pitchFamily="50" charset="-128"/>
              </a:defRPr>
            </a:lvl1pPr>
          </a:lstStyle>
          <a:p>
            <a:pPr>
              <a:defRPr/>
            </a:pPr>
            <a:fld id="{5E31405B-30EE-4FC2-BAFE-2DB992A27817}" type="datetime1">
              <a:rPr lang="ja-JP" altLang="en-US"/>
              <a:pPr>
                <a:defRPr/>
              </a:pPr>
              <a:t>2012/11/16</a:t>
            </a:fld>
            <a:endParaRPr lang="en-US" altLang="ja-JP"/>
          </a:p>
        </p:txBody>
      </p:sp>
      <p:sp>
        <p:nvSpPr>
          <p:cNvPr id="5" name="Rectangle 8"/>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6" name="Rectangle 9"/>
          <p:cNvSpPr>
            <a:spLocks noGrp="1" noChangeArrowheads="1"/>
          </p:cNvSpPr>
          <p:nvPr>
            <p:ph type="sldNum" sz="quarter" idx="12"/>
          </p:nvPr>
        </p:nvSpPr>
        <p:spPr/>
        <p:txBody>
          <a:bodyPr/>
          <a:lstStyle>
            <a:lvl1pPr>
              <a:defRPr>
                <a:ea typeface="ＭＳ Ｐゴシック" pitchFamily="50" charset="-128"/>
              </a:defRPr>
            </a:lvl1pPr>
          </a:lstStyle>
          <a:p>
            <a:pPr>
              <a:defRPr/>
            </a:pPr>
            <a:fld id="{B4C64F70-FFFE-4564-A464-A2DC7CB9AB2A}" type="slidenum">
              <a:rPr lang="en-US" altLang="ja-JP"/>
              <a:pPr>
                <a:defRPr/>
              </a:pPr>
              <a:t>&lt;#&gt;</a:t>
            </a:fld>
            <a:endParaRPr lang="en-US" altLang="ja-JP"/>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6"/>
          <p:cNvSpPr>
            <a:spLocks noGrp="1" noChangeArrowheads="1"/>
          </p:cNvSpPr>
          <p:nvPr>
            <p:ph type="sldNum" sz="quarter" idx="12"/>
          </p:nvPr>
        </p:nvSpPr>
        <p:spPr>
          <a:ln/>
        </p:spPr>
        <p:txBody>
          <a:bodyPr/>
          <a:lstStyle>
            <a:lvl1pPr>
              <a:defRPr/>
            </a:lvl1pPr>
          </a:lstStyle>
          <a:p>
            <a:pPr>
              <a:defRPr/>
            </a:pPr>
            <a:fld id="{061704F5-05BD-434C-AC34-F92F9446C06F}" type="slidenum">
              <a:rPr lang="en-US" altLang="ja-JP"/>
              <a:pPr>
                <a:defRPr/>
              </a:pPr>
              <a:t>&lt;#&gt;</a:t>
            </a:fld>
            <a:endParaRPr lang="en-US" altLang="ja-JP"/>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457200" y="1600200"/>
            <a:ext cx="8229600" cy="4525963"/>
          </a:xfrm>
        </p:spPr>
        <p:txBody>
          <a:bodyPr/>
          <a:lstStyle/>
          <a:p>
            <a:endParaRPr lang="ja-JP" altLang="en-US"/>
          </a:p>
        </p:txBody>
      </p:sp>
      <p:sp>
        <p:nvSpPr>
          <p:cNvPr id="4" name="日付プレースホルダ 3"/>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5" name="フッター プレースホルダ 4"/>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a:xfrm>
            <a:off x="6553200" y="6245225"/>
            <a:ext cx="2133600" cy="476250"/>
          </a:xfrm>
        </p:spPr>
        <p:txBody>
          <a:bodyPr/>
          <a:lstStyle>
            <a:lvl1pPr>
              <a:defRPr/>
            </a:lvl1pPr>
          </a:lstStyle>
          <a:p>
            <a:fld id="{481FE73E-68D2-4943-BF48-E588B7AB0CA4}" type="slidenum">
              <a:rPr lang="en-US" altLang="ja-JP"/>
              <a:pPr/>
              <a:t>&lt;#&gt;</a:t>
            </a:fld>
            <a:endParaRPr lang="en-US" altLang="ja-JP"/>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0C8F328A-EB03-49EF-B0BE-F6112935A9FD}" type="datetimeFigureOut">
              <a:rPr lang="ja-JP" altLang="en-US"/>
              <a:pPr>
                <a:defRPr/>
              </a:pPr>
              <a:t>2012/11/16</a:t>
            </a:fld>
            <a:endParaRPr lang="ja-JP" altLang="en-US"/>
          </a:p>
        </p:txBody>
      </p:sp>
      <p:sp>
        <p:nvSpPr>
          <p:cNvPr id="5" name="フッター プレースホルダ 4"/>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D98394DC-57D9-4247-90E5-2CA2EC137E46}" type="slidenum">
              <a:rPr lang="ja-JP" altLang="en-US"/>
              <a:pPr>
                <a:defRPr/>
              </a:pPr>
              <a:t>&lt;#&gt;</a:t>
            </a:fld>
            <a:endParaRPr lang="ja-JP"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D1E32B44-0033-470D-9168-E44AB0124855}" type="datetimeFigureOut">
              <a:rPr lang="ja-JP" altLang="en-US"/>
              <a:pPr>
                <a:defRPr/>
              </a:pPr>
              <a:t>2012/11/16</a:t>
            </a:fld>
            <a:endParaRPr lang="ja-JP" altLang="en-US"/>
          </a:p>
        </p:txBody>
      </p:sp>
      <p:sp>
        <p:nvSpPr>
          <p:cNvPr id="5" name="フッター プレースホルダ 4"/>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7E9B80DF-0B8D-455F-AF67-09E20B1E5E79}" type="slidenum">
              <a:rPr lang="ja-JP" altLang="en-US"/>
              <a:pPr>
                <a:defRPr/>
              </a:pPr>
              <a:t>&lt;#&gt;</a:t>
            </a:fld>
            <a:endParaRPr lang="ja-JP"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6631E056-A1A8-412B-B443-D9D1D88769B6}" type="datetimeFigureOut">
              <a:rPr lang="ja-JP" altLang="en-US"/>
              <a:pPr>
                <a:defRPr/>
              </a:pPr>
              <a:t>2012/11/16</a:t>
            </a:fld>
            <a:endParaRPr lang="ja-JP" altLang="en-US"/>
          </a:p>
        </p:txBody>
      </p:sp>
      <p:sp>
        <p:nvSpPr>
          <p:cNvPr id="5" name="フッター プレースホルダ 4"/>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09331453-DF41-4A0A-8C48-E1F7243CAEE9}" type="slidenum">
              <a:rPr lang="ja-JP" altLang="en-US"/>
              <a:pPr>
                <a:defRPr/>
              </a:pPr>
              <a:t>&lt;#&gt;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9B4B6921-E581-4184-BC58-F1D0483E696C}"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B03BB7D7-2244-45DF-8D22-309320A79EE4}" type="datetimeFigureOut">
              <a:rPr lang="ja-JP" altLang="en-US"/>
              <a:pPr>
                <a:defRPr/>
              </a:pPr>
              <a:t>2012/11/16</a:t>
            </a:fld>
            <a:endParaRPr lang="ja-JP" altLang="en-US"/>
          </a:p>
        </p:txBody>
      </p:sp>
      <p:sp>
        <p:nvSpPr>
          <p:cNvPr id="6" name="フッター プレースホルダ 5"/>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F2DD50ED-842C-475E-980D-F6175BB5AEA0}" type="slidenum">
              <a:rPr lang="ja-JP" altLang="en-US"/>
              <a:pPr>
                <a:defRPr/>
              </a:pPr>
              <a:t>&lt;#&gt;</a:t>
            </a:fld>
            <a:endParaRPr lang="ja-JP"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A2096935-E6B8-4AE7-85C8-0E79341DA415}" type="datetimeFigureOut">
              <a:rPr lang="ja-JP" altLang="en-US"/>
              <a:pPr>
                <a:defRPr/>
              </a:pPr>
              <a:t>2012/11/16</a:t>
            </a:fld>
            <a:endParaRPr lang="ja-JP" altLang="en-US"/>
          </a:p>
        </p:txBody>
      </p:sp>
      <p:sp>
        <p:nvSpPr>
          <p:cNvPr id="8" name="フッター プレースホルダ 7"/>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9" name="スライド番号プレースホルダ 8"/>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2381216C-A8FB-40CF-BB5C-06324D1CED9E}" type="slidenum">
              <a:rPr lang="ja-JP" altLang="en-US"/>
              <a:pPr>
                <a:defRPr/>
              </a:pPr>
              <a:t>&lt;#&gt;</a:t>
            </a:fld>
            <a:endParaRPr lang="ja-JP"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33B0A2B6-D3C6-42F6-B574-B78BE9FAC573}" type="datetimeFigureOut">
              <a:rPr lang="ja-JP" altLang="en-US"/>
              <a:pPr>
                <a:defRPr/>
              </a:pPr>
              <a:t>2012/11/16</a:t>
            </a:fld>
            <a:endParaRPr lang="ja-JP" altLang="en-US"/>
          </a:p>
        </p:txBody>
      </p:sp>
      <p:sp>
        <p:nvSpPr>
          <p:cNvPr id="4" name="フッター プレースホルダ 3"/>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5" name="スライド番号プレースホルダ 4"/>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90C7E62B-CC14-4323-9522-EF9174EC5E43}" type="slidenum">
              <a:rPr lang="ja-JP" altLang="en-US"/>
              <a:pPr>
                <a:defRPr/>
              </a:pPr>
              <a:t>&lt;#&gt;</a:t>
            </a:fld>
            <a:endParaRPr lang="ja-JP"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EEFE33AF-63B5-4363-8B60-5EEAAE42ABDF}" type="datetimeFigureOut">
              <a:rPr lang="ja-JP" altLang="en-US"/>
              <a:pPr>
                <a:defRPr/>
              </a:pPr>
              <a:t>2012/11/16</a:t>
            </a:fld>
            <a:endParaRPr lang="ja-JP" altLang="en-US"/>
          </a:p>
        </p:txBody>
      </p:sp>
      <p:sp>
        <p:nvSpPr>
          <p:cNvPr id="3" name="フッター プレースホルダ 2"/>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4" name="スライド番号プレースホルダ 3"/>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E1183157-1D7A-4DE5-A8D6-9F8A09033846}" type="slidenum">
              <a:rPr lang="ja-JP" altLang="en-US"/>
              <a:pPr>
                <a:defRPr/>
              </a:pPr>
              <a:t>&lt;#&gt;</a:t>
            </a:fld>
            <a:endParaRPr lang="ja-JP"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AD547492-89DF-438D-9379-0B10D3FD432F}" type="datetimeFigureOut">
              <a:rPr lang="ja-JP" altLang="en-US"/>
              <a:pPr>
                <a:defRPr/>
              </a:pPr>
              <a:t>2012/11/16</a:t>
            </a:fld>
            <a:endParaRPr lang="ja-JP" altLang="en-US"/>
          </a:p>
        </p:txBody>
      </p:sp>
      <p:sp>
        <p:nvSpPr>
          <p:cNvPr id="6" name="フッター プレースホルダ 5"/>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E74DF9BA-E18A-4D87-A607-90BC3D5138B8}" type="slidenum">
              <a:rPr lang="ja-JP" altLang="en-US"/>
              <a:pPr>
                <a:defRPr/>
              </a:pPr>
              <a:t>&lt;#&gt;</a:t>
            </a:fld>
            <a:endParaRPr lang="ja-JP"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CC5E092B-AA32-417F-B5C1-974E7BEFD910}" type="datetimeFigureOut">
              <a:rPr lang="ja-JP" altLang="en-US"/>
              <a:pPr>
                <a:defRPr/>
              </a:pPr>
              <a:t>2012/11/16</a:t>
            </a:fld>
            <a:endParaRPr lang="ja-JP" altLang="en-US"/>
          </a:p>
        </p:txBody>
      </p:sp>
      <p:sp>
        <p:nvSpPr>
          <p:cNvPr id="6" name="フッター プレースホルダ 5"/>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45204872-E9F5-428E-97FB-940A3B6AA612}" type="slidenum">
              <a:rPr lang="ja-JP" altLang="en-US"/>
              <a:pPr>
                <a:defRPr/>
              </a:pPr>
              <a:t>&lt;#&gt;</a:t>
            </a:fld>
            <a:endParaRPr lang="ja-JP"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2A2ED3BF-3F28-47ED-981A-FFC1F36A5565}" type="datetimeFigureOut">
              <a:rPr lang="ja-JP" altLang="en-US"/>
              <a:pPr>
                <a:defRPr/>
              </a:pPr>
              <a:t>2012/11/16</a:t>
            </a:fld>
            <a:endParaRPr lang="ja-JP" altLang="en-US"/>
          </a:p>
        </p:txBody>
      </p:sp>
      <p:sp>
        <p:nvSpPr>
          <p:cNvPr id="5" name="フッター プレースホルダ 4"/>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6228C1FE-B7DC-4046-9B56-5572E3346CE6}" type="slidenum">
              <a:rPr lang="ja-JP" altLang="en-US"/>
              <a:pPr>
                <a:defRPr/>
              </a:pPr>
              <a:t>&lt;#&gt;</a:t>
            </a:fld>
            <a:endParaRPr lang="ja-JP"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E2D16E5A-6AF3-4BC1-80DF-0EA2322292DD}" type="datetimeFigureOut">
              <a:rPr lang="ja-JP" altLang="en-US"/>
              <a:pPr>
                <a:defRPr/>
              </a:pPr>
              <a:t>2012/11/16</a:t>
            </a:fld>
            <a:endParaRPr lang="ja-JP" altLang="en-US"/>
          </a:p>
        </p:txBody>
      </p:sp>
      <p:sp>
        <p:nvSpPr>
          <p:cNvPr id="5" name="フッター プレースホルダ 4"/>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17BB12D0-B047-49F7-97BC-ECEB4869CDD3}" type="slidenum">
              <a:rPr lang="ja-JP" altLang="en-US"/>
              <a:pPr>
                <a:defRPr/>
              </a:pPr>
              <a:t>&lt;#&gt;</a:t>
            </a:fld>
            <a:endParaRPr lang="ja-JP"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13C6F94E-E91A-4750-B760-15465891DD89}"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83791273-1A6B-44B1-B882-F995C24C6A7C}"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9245945-B531-47D7-A2AD-8662A601EBB2}"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84B29417-70D6-4985-9246-8B497F4445D3}"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0A560BDF-4FA3-455B-90C5-AF8E6F1BB1C9}"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C0C3CC05-09B9-454F-AD04-4781FF42E1E7}"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95FE717A-091D-4B5F-89A5-408D6121D816}"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77F4141F-9AC7-46F4-94CA-55402224AC03}"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91BD4663-7488-4FAB-8E08-66EE91B7C385}"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AFAFDA78-0252-4688-B0A9-760BB4BE5224}"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FC57B83F-5CD7-4D30-B3C1-E3737770FC0E}"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C00E1509-9E2D-401B-9B65-472B3094A083}"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fld id="{32B78948-B0A6-4376-8BB5-B0CFEB4F83D6}"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B6AC914B-0185-48CB-80B1-40E57DF339F6}"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a:xfrm>
            <a:off x="457200" y="6245225"/>
            <a:ext cx="2133600" cy="476250"/>
          </a:xfrm>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a:xfrm>
            <a:off x="3124200" y="6245225"/>
            <a:ext cx="2895600" cy="476250"/>
          </a:xfrm>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a:xfrm>
            <a:off x="6553200" y="6245225"/>
            <a:ext cx="2133600" cy="476250"/>
          </a:xfrm>
        </p:spPr>
        <p:txBody>
          <a:bodyPr/>
          <a:lstStyle>
            <a:lvl1pPr>
              <a:defRPr/>
            </a:lvl1pPr>
          </a:lstStyle>
          <a:p>
            <a:fld id="{29151ED5-07F2-46F1-8A37-97A049F4A7C7}"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457200" y="1600200"/>
            <a:ext cx="8229600" cy="4525963"/>
          </a:xfrm>
        </p:spPr>
        <p:txBody>
          <a:bodyPr/>
          <a:lstStyle/>
          <a:p>
            <a:endParaRPr lang="ja-JP" altLang="en-US"/>
          </a:p>
        </p:txBody>
      </p:sp>
      <p:sp>
        <p:nvSpPr>
          <p:cNvPr id="4" name="日付プレースホルダ 3"/>
          <p:cNvSpPr>
            <a:spLocks noGrp="1"/>
          </p:cNvSpPr>
          <p:nvPr>
            <p:ph type="dt" sz="half" idx="10"/>
          </p:nvPr>
        </p:nvSpPr>
        <p:spPr>
          <a:xfrm>
            <a:off x="457200" y="6245225"/>
            <a:ext cx="2133600" cy="476250"/>
          </a:xfrm>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a:xfrm>
            <a:off x="3124200" y="6245225"/>
            <a:ext cx="2895600" cy="476250"/>
          </a:xfrm>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a:xfrm>
            <a:off x="6553200" y="6245225"/>
            <a:ext cx="2133600" cy="476250"/>
          </a:xfrm>
        </p:spPr>
        <p:txBody>
          <a:bodyPr/>
          <a:lstStyle>
            <a:lvl1pPr>
              <a:defRPr/>
            </a:lvl1pPr>
          </a:lstStyle>
          <a:p>
            <a:fld id="{481FE73E-68D2-4943-BF48-E588B7AB0CA4}"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endParaRPr lang="en-US" altLang="ja-JP">
              <a:solidFill>
                <a:srgbClr val="000000"/>
              </a:solidFill>
            </a:endParaRPr>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endParaRPr lang="en-US" altLang="ja-JP">
              <a:solidFill>
                <a:srgbClr val="000000"/>
              </a:solidFill>
            </a:endParaRPr>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fld id="{0CC8B0F7-86A0-40AF-BCE2-A914785F78EF}"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2">
        <a:schemeClr val="bg2"/>
      </p:bgRef>
    </p:bg>
    <p:spTree>
      <p:nvGrpSpPr>
        <p:cNvPr id="1" name=""/>
        <p:cNvGrpSpPr/>
        <p:nvPr/>
      </p:nvGrpSpPr>
      <p:grpSpPr>
        <a:xfrm>
          <a:off x="0" y="0"/>
          <a:ext cx="0" cy="0"/>
          <a:chOff x="0" y="0"/>
          <a:chExt cx="0" cy="0"/>
        </a:xfrm>
      </p:grpSpPr>
      <p:sp>
        <p:nvSpPr>
          <p:cNvPr id="9" name="タイトル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17" name="サブタイトル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30" name="日付プレースホルダ 29"/>
          <p:cNvSpPr>
            <a:spLocks noGrp="1"/>
          </p:cNvSpPr>
          <p:nvPr>
            <p:ph type="dt" sz="half" idx="10"/>
          </p:nvPr>
        </p:nvSpPr>
        <p:spPr/>
        <p:txBody>
          <a:bodyPr/>
          <a:lstStyle/>
          <a:p>
            <a:fld id="{D065E4A3-F5EB-4F81-9F39-4B65F3E1183F}" type="datetimeFigureOut">
              <a:rPr kumimoji="1" lang="ja-JP" altLang="en-US" smtClean="0">
                <a:solidFill>
                  <a:srgbClr val="DBF5F9">
                    <a:shade val="90000"/>
                  </a:srgbClr>
                </a:solidFill>
              </a:rPr>
              <a:pPr/>
              <a:t>2012/11/16</a:t>
            </a:fld>
            <a:endParaRPr kumimoji="1" lang="ja-JP" altLang="en-US">
              <a:solidFill>
                <a:srgbClr val="DBF5F9">
                  <a:shade val="90000"/>
                </a:srgbClr>
              </a:solidFill>
            </a:endParaRPr>
          </a:p>
        </p:txBody>
      </p:sp>
      <p:sp>
        <p:nvSpPr>
          <p:cNvPr id="19" name="フッター プレースホルダ 18"/>
          <p:cNvSpPr>
            <a:spLocks noGrp="1"/>
          </p:cNvSpPr>
          <p:nvPr>
            <p:ph type="ftr" sz="quarter" idx="11"/>
          </p:nvPr>
        </p:nvSpPr>
        <p:spPr/>
        <p:txBody>
          <a:bodyPr/>
          <a:lstStyle/>
          <a:p>
            <a:endParaRPr kumimoji="1" lang="ja-JP" altLang="en-US">
              <a:solidFill>
                <a:srgbClr val="DBF5F9">
                  <a:shade val="90000"/>
                </a:srgbClr>
              </a:solidFill>
            </a:endParaRPr>
          </a:p>
        </p:txBody>
      </p:sp>
      <p:sp>
        <p:nvSpPr>
          <p:cNvPr id="27" name="スライド番号プレースホルダ 26"/>
          <p:cNvSpPr>
            <a:spLocks noGrp="1"/>
          </p:cNvSpPr>
          <p:nvPr>
            <p:ph type="sldNum" sz="quarter" idx="12"/>
          </p:nvPr>
        </p:nvSpPr>
        <p:spPr/>
        <p:txBody>
          <a:bodyPr/>
          <a:lstStyle/>
          <a:p>
            <a:fld id="{5C7DF79D-A7F7-485A-8EE4-3270F4B9A1ED}" type="slidenum">
              <a:rPr kumimoji="1" lang="ja-JP" altLang="en-US" smtClean="0">
                <a:solidFill>
                  <a:srgbClr val="DBF5F9">
                    <a:shade val="90000"/>
                  </a:srgbClr>
                </a:solidFill>
              </a:rPr>
              <a:pPr/>
              <a:t>&lt;#&gt;</a:t>
            </a:fld>
            <a:endParaRPr kumimoji="1" lang="ja-JP" altLang="en-US">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idx="1"/>
          </p:nvPr>
        </p:nvSpPr>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D065E4A3-F5EB-4F81-9F39-4B65F3E1183F}" type="datetimeFigureOut">
              <a:rPr kumimoji="1" lang="ja-JP" altLang="en-US" smtClean="0">
                <a:solidFill>
                  <a:srgbClr val="04617B">
                    <a:shade val="90000"/>
                  </a:srgbClr>
                </a:solidFill>
              </a:rPr>
              <a:pPr/>
              <a:t>2012/11/16</a:t>
            </a:fld>
            <a:endParaRPr kumimoji="1" lang="ja-JP" altLang="en-US">
              <a:solidFill>
                <a:srgbClr val="04617B">
                  <a:shade val="90000"/>
                </a:srgbClr>
              </a:solidFill>
            </a:endParaRPr>
          </a:p>
        </p:txBody>
      </p:sp>
      <p:sp>
        <p:nvSpPr>
          <p:cNvPr id="5" name="フッター プレースホルダ 4"/>
          <p:cNvSpPr>
            <a:spLocks noGrp="1"/>
          </p:cNvSpPr>
          <p:nvPr>
            <p:ph type="ftr" sz="quarter" idx="11"/>
          </p:nvPr>
        </p:nvSpPr>
        <p:spPr/>
        <p:txBody>
          <a:bodyPr/>
          <a:lstStyle/>
          <a:p>
            <a:endParaRPr kumimoji="1" lang="ja-JP" altLang="en-US">
              <a:solidFill>
                <a:srgbClr val="04617B">
                  <a:shade val="90000"/>
                </a:srgbClr>
              </a:solidFill>
            </a:endParaRPr>
          </a:p>
        </p:txBody>
      </p:sp>
      <p:sp>
        <p:nvSpPr>
          <p:cNvPr id="6" name="スライド番号プレースホルダ 5"/>
          <p:cNvSpPr>
            <a:spLocks noGrp="1"/>
          </p:cNvSpPr>
          <p:nvPr>
            <p:ph type="sldNum" sz="quarter" idx="12"/>
          </p:nvPr>
        </p:nvSpPr>
        <p:spPr/>
        <p:txBody>
          <a:bodyPr/>
          <a:lstStyle/>
          <a:p>
            <a:fld id="{5C7DF79D-A7F7-485A-8EE4-3270F4B9A1ED}" type="slidenum">
              <a:rPr kumimoji="1" lang="ja-JP" altLang="en-US" smtClean="0">
                <a:solidFill>
                  <a:srgbClr val="04617B">
                    <a:shade val="90000"/>
                  </a:srgbClr>
                </a:solidFill>
              </a:rPr>
              <a:pPr/>
              <a:t>&lt;#&gt;</a:t>
            </a:fld>
            <a:endParaRPr kumimoji="1" lang="ja-JP" altLang="en-US">
              <a:solidFill>
                <a:srgbClr val="04617B">
                  <a:shade val="90000"/>
                </a:srgb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2">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p:txBody>
          <a:bodyPr/>
          <a:lstStyle/>
          <a:p>
            <a:fld id="{D065E4A3-F5EB-4F81-9F39-4B65F3E1183F}" type="datetimeFigureOut">
              <a:rPr kumimoji="1" lang="ja-JP" altLang="en-US" smtClean="0">
                <a:solidFill>
                  <a:srgbClr val="DBF5F9">
                    <a:shade val="90000"/>
                  </a:srgbClr>
                </a:solidFill>
              </a:rPr>
              <a:pPr/>
              <a:t>2012/11/16</a:t>
            </a:fld>
            <a:endParaRPr kumimoji="1" lang="ja-JP" altLang="en-US">
              <a:solidFill>
                <a:srgbClr val="DBF5F9">
                  <a:shade val="90000"/>
                </a:srgbClr>
              </a:solidFill>
            </a:endParaRPr>
          </a:p>
        </p:txBody>
      </p:sp>
      <p:sp>
        <p:nvSpPr>
          <p:cNvPr id="5" name="フッター プレースホルダ 4"/>
          <p:cNvSpPr>
            <a:spLocks noGrp="1"/>
          </p:cNvSpPr>
          <p:nvPr>
            <p:ph type="ftr" sz="quarter" idx="11"/>
          </p:nvPr>
        </p:nvSpPr>
        <p:spPr/>
        <p:txBody>
          <a:bodyPr/>
          <a:lstStyle/>
          <a:p>
            <a:endParaRPr kumimoji="1" lang="ja-JP" altLang="en-US">
              <a:solidFill>
                <a:srgbClr val="DBF5F9">
                  <a:shade val="90000"/>
                </a:srgbClr>
              </a:solidFill>
            </a:endParaRPr>
          </a:p>
        </p:txBody>
      </p:sp>
      <p:sp>
        <p:nvSpPr>
          <p:cNvPr id="6" name="スライド番号プレースホルダ 5"/>
          <p:cNvSpPr>
            <a:spLocks noGrp="1"/>
          </p:cNvSpPr>
          <p:nvPr>
            <p:ph type="sldNum" sz="quarter" idx="12"/>
          </p:nvPr>
        </p:nvSpPr>
        <p:spPr/>
        <p:txBody>
          <a:bodyPr/>
          <a:lstStyle/>
          <a:p>
            <a:fld id="{5C7DF79D-A7F7-485A-8EE4-3270F4B9A1ED}" type="slidenum">
              <a:rPr kumimoji="1" lang="ja-JP" altLang="en-US" smtClean="0">
                <a:solidFill>
                  <a:srgbClr val="DBF5F9">
                    <a:shade val="90000"/>
                  </a:srgbClr>
                </a:solidFill>
              </a:rPr>
              <a:pPr/>
              <a:t>&lt;#&gt;</a:t>
            </a:fld>
            <a:endParaRPr kumimoji="1" lang="ja-JP" altLang="en-US">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p>
            <a:fld id="{D065E4A3-F5EB-4F81-9F39-4B65F3E1183F}" type="datetimeFigureOut">
              <a:rPr kumimoji="1" lang="ja-JP" altLang="en-US" smtClean="0">
                <a:solidFill>
                  <a:srgbClr val="04617B">
                    <a:shade val="90000"/>
                  </a:srgbClr>
                </a:solidFill>
              </a:rPr>
              <a:pPr/>
              <a:t>2012/11/16</a:t>
            </a:fld>
            <a:endParaRPr kumimoji="1" lang="ja-JP" altLang="en-US">
              <a:solidFill>
                <a:srgbClr val="04617B">
                  <a:shade val="90000"/>
                </a:srgbClr>
              </a:solidFill>
            </a:endParaRPr>
          </a:p>
        </p:txBody>
      </p:sp>
      <p:sp>
        <p:nvSpPr>
          <p:cNvPr id="6" name="フッター プレースホルダ 5"/>
          <p:cNvSpPr>
            <a:spLocks noGrp="1"/>
          </p:cNvSpPr>
          <p:nvPr>
            <p:ph type="ftr" sz="quarter" idx="11"/>
          </p:nvPr>
        </p:nvSpPr>
        <p:spPr/>
        <p:txBody>
          <a:bodyPr/>
          <a:lstStyle/>
          <a:p>
            <a:endParaRPr kumimoji="1" lang="ja-JP" altLang="en-US">
              <a:solidFill>
                <a:srgbClr val="04617B">
                  <a:shade val="90000"/>
                </a:srgbClr>
              </a:solidFill>
            </a:endParaRPr>
          </a:p>
        </p:txBody>
      </p:sp>
      <p:sp>
        <p:nvSpPr>
          <p:cNvPr id="7" name="スライド番号プレースホルダ 6"/>
          <p:cNvSpPr>
            <a:spLocks noGrp="1"/>
          </p:cNvSpPr>
          <p:nvPr>
            <p:ph type="sldNum" sz="quarter" idx="12"/>
          </p:nvPr>
        </p:nvSpPr>
        <p:spPr/>
        <p:txBody>
          <a:bodyPr/>
          <a:lstStyle/>
          <a:p>
            <a:fld id="{5C7DF79D-A7F7-485A-8EE4-3270F4B9A1ED}" type="slidenum">
              <a:rPr kumimoji="1" lang="ja-JP" altLang="en-US" smtClean="0">
                <a:solidFill>
                  <a:srgbClr val="04617B">
                    <a:shade val="90000"/>
                  </a:srgbClr>
                </a:solidFill>
              </a:rPr>
              <a:pPr/>
              <a:t>&lt;#&gt;</a:t>
            </a:fld>
            <a:endParaRPr kumimoji="1" lang="ja-JP" altLang="en-US">
              <a:solidFill>
                <a:srgbClr val="04617B">
                  <a:shade val="90000"/>
                </a:srgb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5" name="コンテンツ プレースホルダ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p:txBody>
          <a:bodyPr/>
          <a:lstStyle/>
          <a:p>
            <a:fld id="{D065E4A3-F5EB-4F81-9F39-4B65F3E1183F}" type="datetimeFigureOut">
              <a:rPr kumimoji="1" lang="ja-JP" altLang="en-US" smtClean="0">
                <a:solidFill>
                  <a:srgbClr val="04617B">
                    <a:shade val="90000"/>
                  </a:srgbClr>
                </a:solidFill>
              </a:rPr>
              <a:pPr/>
              <a:t>2012/11/16</a:t>
            </a:fld>
            <a:endParaRPr kumimoji="1" lang="ja-JP" altLang="en-US">
              <a:solidFill>
                <a:srgbClr val="04617B">
                  <a:shade val="90000"/>
                </a:srgbClr>
              </a:solidFill>
            </a:endParaRPr>
          </a:p>
        </p:txBody>
      </p:sp>
      <p:sp>
        <p:nvSpPr>
          <p:cNvPr id="8" name="フッター プレースホルダ 7"/>
          <p:cNvSpPr>
            <a:spLocks noGrp="1"/>
          </p:cNvSpPr>
          <p:nvPr>
            <p:ph type="ftr" sz="quarter" idx="11"/>
          </p:nvPr>
        </p:nvSpPr>
        <p:spPr/>
        <p:txBody>
          <a:bodyPr/>
          <a:lstStyle/>
          <a:p>
            <a:endParaRPr kumimoji="1" lang="ja-JP" altLang="en-US">
              <a:solidFill>
                <a:srgbClr val="04617B">
                  <a:shade val="90000"/>
                </a:srgbClr>
              </a:solidFill>
            </a:endParaRPr>
          </a:p>
        </p:txBody>
      </p:sp>
      <p:sp>
        <p:nvSpPr>
          <p:cNvPr id="9" name="スライド番号プレースホルダ 8"/>
          <p:cNvSpPr>
            <a:spLocks noGrp="1"/>
          </p:cNvSpPr>
          <p:nvPr>
            <p:ph type="sldNum" sz="quarter" idx="12"/>
          </p:nvPr>
        </p:nvSpPr>
        <p:spPr/>
        <p:txBody>
          <a:bodyPr/>
          <a:lstStyle/>
          <a:p>
            <a:fld id="{5C7DF79D-A7F7-485A-8EE4-3270F4B9A1ED}" type="slidenum">
              <a:rPr kumimoji="1" lang="ja-JP" altLang="en-US" smtClean="0">
                <a:solidFill>
                  <a:srgbClr val="04617B">
                    <a:shade val="90000"/>
                  </a:srgbClr>
                </a:solidFill>
              </a:rPr>
              <a:pPr/>
              <a:t>&lt;#&gt;</a:t>
            </a:fld>
            <a:endParaRPr kumimoji="1" lang="ja-JP" altLang="en-US">
              <a:solidFill>
                <a:srgbClr val="04617B">
                  <a:shade val="90000"/>
                </a:srgb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3" name="日付プレースホルダ 2"/>
          <p:cNvSpPr>
            <a:spLocks noGrp="1"/>
          </p:cNvSpPr>
          <p:nvPr>
            <p:ph type="dt" sz="half" idx="10"/>
          </p:nvPr>
        </p:nvSpPr>
        <p:spPr/>
        <p:txBody>
          <a:bodyPr/>
          <a:lstStyle/>
          <a:p>
            <a:fld id="{D065E4A3-F5EB-4F81-9F39-4B65F3E1183F}" type="datetimeFigureOut">
              <a:rPr kumimoji="1" lang="ja-JP" altLang="en-US" smtClean="0">
                <a:solidFill>
                  <a:srgbClr val="04617B">
                    <a:shade val="90000"/>
                  </a:srgbClr>
                </a:solidFill>
              </a:rPr>
              <a:pPr/>
              <a:t>2012/11/16</a:t>
            </a:fld>
            <a:endParaRPr kumimoji="1" lang="ja-JP" altLang="en-US">
              <a:solidFill>
                <a:srgbClr val="04617B">
                  <a:shade val="90000"/>
                </a:srgbClr>
              </a:solidFill>
            </a:endParaRPr>
          </a:p>
        </p:txBody>
      </p:sp>
      <p:sp>
        <p:nvSpPr>
          <p:cNvPr id="4" name="フッター プレースホルダ 3"/>
          <p:cNvSpPr>
            <a:spLocks noGrp="1"/>
          </p:cNvSpPr>
          <p:nvPr>
            <p:ph type="ftr" sz="quarter" idx="11"/>
          </p:nvPr>
        </p:nvSpPr>
        <p:spPr/>
        <p:txBody>
          <a:bodyPr/>
          <a:lstStyle/>
          <a:p>
            <a:endParaRPr kumimoji="1" lang="ja-JP" altLang="en-US">
              <a:solidFill>
                <a:srgbClr val="04617B">
                  <a:shade val="90000"/>
                </a:srgbClr>
              </a:solidFill>
            </a:endParaRPr>
          </a:p>
        </p:txBody>
      </p:sp>
      <p:sp>
        <p:nvSpPr>
          <p:cNvPr id="5" name="スライド番号プレースホルダ 4"/>
          <p:cNvSpPr>
            <a:spLocks noGrp="1"/>
          </p:cNvSpPr>
          <p:nvPr>
            <p:ph type="sldNum" sz="quarter" idx="12"/>
          </p:nvPr>
        </p:nvSpPr>
        <p:spPr/>
        <p:txBody>
          <a:bodyPr/>
          <a:lstStyle/>
          <a:p>
            <a:fld id="{5C7DF79D-A7F7-485A-8EE4-3270F4B9A1ED}" type="slidenum">
              <a:rPr kumimoji="1" lang="ja-JP" altLang="en-US" smtClean="0">
                <a:solidFill>
                  <a:srgbClr val="04617B">
                    <a:shade val="90000"/>
                  </a:srgbClr>
                </a:solidFill>
              </a:rPr>
              <a:pPr/>
              <a:t>&lt;#&gt;</a:t>
            </a:fld>
            <a:endParaRPr kumimoji="1" lang="ja-JP" altLang="en-US">
              <a:solidFill>
                <a:srgbClr val="04617B">
                  <a:shade val="90000"/>
                </a:srgb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D065E4A3-F5EB-4F81-9F39-4B65F3E1183F}" type="datetimeFigureOut">
              <a:rPr kumimoji="1" lang="ja-JP" altLang="en-US" smtClean="0">
                <a:solidFill>
                  <a:srgbClr val="04617B">
                    <a:shade val="90000"/>
                  </a:srgbClr>
                </a:solidFill>
              </a:rPr>
              <a:pPr/>
              <a:t>2012/11/16</a:t>
            </a:fld>
            <a:endParaRPr kumimoji="1" lang="ja-JP" altLang="en-US">
              <a:solidFill>
                <a:srgbClr val="04617B">
                  <a:shade val="90000"/>
                </a:srgbClr>
              </a:solidFill>
            </a:endParaRPr>
          </a:p>
        </p:txBody>
      </p:sp>
      <p:sp>
        <p:nvSpPr>
          <p:cNvPr id="3" name="フッター プレースホルダ 2"/>
          <p:cNvSpPr>
            <a:spLocks noGrp="1"/>
          </p:cNvSpPr>
          <p:nvPr>
            <p:ph type="ftr" sz="quarter" idx="11"/>
          </p:nvPr>
        </p:nvSpPr>
        <p:spPr/>
        <p:txBody>
          <a:bodyPr/>
          <a:lstStyle/>
          <a:p>
            <a:endParaRPr kumimoji="1" lang="ja-JP" altLang="en-US">
              <a:solidFill>
                <a:srgbClr val="04617B">
                  <a:shade val="90000"/>
                </a:srgbClr>
              </a:solidFill>
            </a:endParaRPr>
          </a:p>
        </p:txBody>
      </p:sp>
      <p:sp>
        <p:nvSpPr>
          <p:cNvPr id="4" name="スライド番号プレースホルダ 3"/>
          <p:cNvSpPr>
            <a:spLocks noGrp="1"/>
          </p:cNvSpPr>
          <p:nvPr>
            <p:ph type="sldNum" sz="quarter" idx="12"/>
          </p:nvPr>
        </p:nvSpPr>
        <p:spPr/>
        <p:txBody>
          <a:bodyPr/>
          <a:lstStyle/>
          <a:p>
            <a:fld id="{5C7DF79D-A7F7-485A-8EE4-3270F4B9A1ED}" type="slidenum">
              <a:rPr kumimoji="1" lang="ja-JP" altLang="en-US" smtClean="0">
                <a:solidFill>
                  <a:srgbClr val="04617B">
                    <a:shade val="90000"/>
                  </a:srgbClr>
                </a:solidFill>
              </a:rPr>
              <a:pPr/>
              <a:t>&lt;#&gt;</a:t>
            </a:fld>
            <a:endParaRPr kumimoji="1" lang="ja-JP" altLang="en-US">
              <a:solidFill>
                <a:srgbClr val="04617B">
                  <a:shade val="90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AD7D481F-483C-428F-B5DA-0F25B00C7FCE}"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p>
            <a:fld id="{D065E4A3-F5EB-4F81-9F39-4B65F3E1183F}" type="datetimeFigureOut">
              <a:rPr kumimoji="1" lang="ja-JP" altLang="en-US" smtClean="0">
                <a:solidFill>
                  <a:srgbClr val="04617B">
                    <a:shade val="90000"/>
                  </a:srgbClr>
                </a:solidFill>
              </a:rPr>
              <a:pPr/>
              <a:t>2012/11/16</a:t>
            </a:fld>
            <a:endParaRPr kumimoji="1" lang="ja-JP" altLang="en-US">
              <a:solidFill>
                <a:srgbClr val="04617B">
                  <a:shade val="90000"/>
                </a:srgbClr>
              </a:solidFill>
            </a:endParaRPr>
          </a:p>
        </p:txBody>
      </p:sp>
      <p:sp>
        <p:nvSpPr>
          <p:cNvPr id="6" name="フッター プレースホルダ 5"/>
          <p:cNvSpPr>
            <a:spLocks noGrp="1"/>
          </p:cNvSpPr>
          <p:nvPr>
            <p:ph type="ftr" sz="quarter" idx="11"/>
          </p:nvPr>
        </p:nvSpPr>
        <p:spPr/>
        <p:txBody>
          <a:bodyPr/>
          <a:lstStyle/>
          <a:p>
            <a:endParaRPr kumimoji="1" lang="ja-JP" altLang="en-US">
              <a:solidFill>
                <a:srgbClr val="04617B">
                  <a:shade val="90000"/>
                </a:srgbClr>
              </a:solidFill>
            </a:endParaRPr>
          </a:p>
        </p:txBody>
      </p:sp>
      <p:sp>
        <p:nvSpPr>
          <p:cNvPr id="7" name="スライド番号プレースホルダ 6"/>
          <p:cNvSpPr>
            <a:spLocks noGrp="1"/>
          </p:cNvSpPr>
          <p:nvPr>
            <p:ph type="sldNum" sz="quarter" idx="12"/>
          </p:nvPr>
        </p:nvSpPr>
        <p:spPr/>
        <p:txBody>
          <a:bodyPr/>
          <a:lstStyle/>
          <a:p>
            <a:fld id="{5C7DF79D-A7F7-485A-8EE4-3270F4B9A1ED}" type="slidenum">
              <a:rPr kumimoji="1" lang="ja-JP" altLang="en-US" smtClean="0">
                <a:solidFill>
                  <a:srgbClr val="04617B">
                    <a:shade val="90000"/>
                  </a:srgbClr>
                </a:solidFill>
              </a:rPr>
              <a:pPr/>
              <a:t>&lt;#&gt;</a:t>
            </a:fld>
            <a:endParaRPr kumimoji="1" lang="ja-JP" altLang="en-US">
              <a:solidFill>
                <a:srgbClr val="04617B">
                  <a:shade val="90000"/>
                </a:srgb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1 つの角を丸めた四角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12" name="直角三角形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2" name="タイトル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 タイトルの書式設定</a:t>
            </a:r>
            <a:endParaRPr kumimoji="0" lang="en-US"/>
          </a:p>
        </p:txBody>
      </p:sp>
      <p:sp>
        <p:nvSpPr>
          <p:cNvPr id="4" name="テキスト プレースホルダ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p:txBody>
          <a:bodyPr/>
          <a:lstStyle/>
          <a:p>
            <a:fld id="{D065E4A3-F5EB-4F81-9F39-4B65F3E1183F}" type="datetimeFigureOut">
              <a:rPr kumimoji="1" lang="ja-JP" altLang="en-US" smtClean="0">
                <a:solidFill>
                  <a:srgbClr val="04617B">
                    <a:shade val="90000"/>
                  </a:srgbClr>
                </a:solidFill>
              </a:rPr>
              <a:pPr/>
              <a:t>2012/11/16</a:t>
            </a:fld>
            <a:endParaRPr kumimoji="1" lang="ja-JP" altLang="en-US">
              <a:solidFill>
                <a:srgbClr val="04617B">
                  <a:shade val="90000"/>
                </a:srgbClr>
              </a:solidFill>
            </a:endParaRPr>
          </a:p>
        </p:txBody>
      </p:sp>
      <p:sp>
        <p:nvSpPr>
          <p:cNvPr id="6" name="フッター プレースホルダ 5"/>
          <p:cNvSpPr>
            <a:spLocks noGrp="1"/>
          </p:cNvSpPr>
          <p:nvPr>
            <p:ph type="ftr" sz="quarter" idx="11"/>
          </p:nvPr>
        </p:nvSpPr>
        <p:spPr/>
        <p:txBody>
          <a:bodyPr/>
          <a:lstStyle/>
          <a:p>
            <a:endParaRPr kumimoji="1" lang="ja-JP" altLang="en-US">
              <a:solidFill>
                <a:srgbClr val="04617B">
                  <a:shade val="90000"/>
                </a:srgbClr>
              </a:solidFill>
            </a:endParaRPr>
          </a:p>
        </p:txBody>
      </p:sp>
      <p:sp>
        <p:nvSpPr>
          <p:cNvPr id="7" name="スライド番号プレースホルダ 6"/>
          <p:cNvSpPr>
            <a:spLocks noGrp="1"/>
          </p:cNvSpPr>
          <p:nvPr>
            <p:ph type="sldNum" sz="quarter" idx="12"/>
          </p:nvPr>
        </p:nvSpPr>
        <p:spPr>
          <a:xfrm>
            <a:off x="8077200" y="6356350"/>
            <a:ext cx="609600" cy="365125"/>
          </a:xfrm>
        </p:spPr>
        <p:txBody>
          <a:bodyPr/>
          <a:lstStyle/>
          <a:p>
            <a:fld id="{5C7DF79D-A7F7-485A-8EE4-3270F4B9A1ED}" type="slidenum">
              <a:rPr kumimoji="1" lang="ja-JP" altLang="en-US" smtClean="0">
                <a:solidFill>
                  <a:srgbClr val="04617B">
                    <a:shade val="90000"/>
                  </a:srgbClr>
                </a:solidFill>
              </a:rPr>
              <a:pPr/>
              <a:t>&lt;#&gt;</a:t>
            </a:fld>
            <a:endParaRPr kumimoji="1" lang="ja-JP" altLang="en-US">
              <a:solidFill>
                <a:srgbClr val="04617B">
                  <a:shade val="90000"/>
                </a:srgbClr>
              </a:solidFill>
            </a:endParaRPr>
          </a:p>
        </p:txBody>
      </p:sp>
      <p:sp>
        <p:nvSpPr>
          <p:cNvPr id="3" name="図プレースホルダ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10" name="フリーフォーム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11" name="フリーフォーム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D065E4A3-F5EB-4F81-9F39-4B65F3E1183F}" type="datetimeFigureOut">
              <a:rPr kumimoji="1" lang="ja-JP" altLang="en-US" smtClean="0">
                <a:solidFill>
                  <a:srgbClr val="04617B">
                    <a:shade val="90000"/>
                  </a:srgbClr>
                </a:solidFill>
              </a:rPr>
              <a:pPr/>
              <a:t>2012/11/16</a:t>
            </a:fld>
            <a:endParaRPr kumimoji="1" lang="ja-JP" altLang="en-US">
              <a:solidFill>
                <a:srgbClr val="04617B">
                  <a:shade val="90000"/>
                </a:srgbClr>
              </a:solidFill>
            </a:endParaRPr>
          </a:p>
        </p:txBody>
      </p:sp>
      <p:sp>
        <p:nvSpPr>
          <p:cNvPr id="5" name="フッター プレースホルダ 4"/>
          <p:cNvSpPr>
            <a:spLocks noGrp="1"/>
          </p:cNvSpPr>
          <p:nvPr>
            <p:ph type="ftr" sz="quarter" idx="11"/>
          </p:nvPr>
        </p:nvSpPr>
        <p:spPr/>
        <p:txBody>
          <a:bodyPr/>
          <a:lstStyle/>
          <a:p>
            <a:endParaRPr kumimoji="1" lang="ja-JP" altLang="en-US">
              <a:solidFill>
                <a:srgbClr val="04617B">
                  <a:shade val="90000"/>
                </a:srgbClr>
              </a:solidFill>
            </a:endParaRPr>
          </a:p>
        </p:txBody>
      </p:sp>
      <p:sp>
        <p:nvSpPr>
          <p:cNvPr id="6" name="スライド番号プレースホルダ 5"/>
          <p:cNvSpPr>
            <a:spLocks noGrp="1"/>
          </p:cNvSpPr>
          <p:nvPr>
            <p:ph type="sldNum" sz="quarter" idx="12"/>
          </p:nvPr>
        </p:nvSpPr>
        <p:spPr/>
        <p:txBody>
          <a:bodyPr/>
          <a:lstStyle/>
          <a:p>
            <a:fld id="{5C7DF79D-A7F7-485A-8EE4-3270F4B9A1ED}" type="slidenum">
              <a:rPr kumimoji="1" lang="ja-JP" altLang="en-US" smtClean="0">
                <a:solidFill>
                  <a:srgbClr val="04617B">
                    <a:shade val="90000"/>
                  </a:srgbClr>
                </a:solidFill>
              </a:rPr>
              <a:pPr/>
              <a:t>&lt;#&gt;</a:t>
            </a:fld>
            <a:endParaRPr kumimoji="1" lang="ja-JP" altLang="en-US">
              <a:solidFill>
                <a:srgbClr val="04617B">
                  <a:shade val="90000"/>
                </a:srgb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14401"/>
            <a:ext cx="2057400" cy="5211763"/>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914401"/>
            <a:ext cx="6019800" cy="5211763"/>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D065E4A3-F5EB-4F81-9F39-4B65F3E1183F}" type="datetimeFigureOut">
              <a:rPr kumimoji="1" lang="ja-JP" altLang="en-US" smtClean="0">
                <a:solidFill>
                  <a:srgbClr val="04617B">
                    <a:shade val="90000"/>
                  </a:srgbClr>
                </a:solidFill>
              </a:rPr>
              <a:pPr/>
              <a:t>2012/11/16</a:t>
            </a:fld>
            <a:endParaRPr kumimoji="1" lang="ja-JP" altLang="en-US">
              <a:solidFill>
                <a:srgbClr val="04617B">
                  <a:shade val="90000"/>
                </a:srgbClr>
              </a:solidFill>
            </a:endParaRPr>
          </a:p>
        </p:txBody>
      </p:sp>
      <p:sp>
        <p:nvSpPr>
          <p:cNvPr id="5" name="フッター プレースホルダ 4"/>
          <p:cNvSpPr>
            <a:spLocks noGrp="1"/>
          </p:cNvSpPr>
          <p:nvPr>
            <p:ph type="ftr" sz="quarter" idx="11"/>
          </p:nvPr>
        </p:nvSpPr>
        <p:spPr/>
        <p:txBody>
          <a:bodyPr/>
          <a:lstStyle/>
          <a:p>
            <a:endParaRPr kumimoji="1" lang="ja-JP" altLang="en-US">
              <a:solidFill>
                <a:srgbClr val="04617B">
                  <a:shade val="90000"/>
                </a:srgbClr>
              </a:solidFill>
            </a:endParaRPr>
          </a:p>
        </p:txBody>
      </p:sp>
      <p:sp>
        <p:nvSpPr>
          <p:cNvPr id="6" name="スライド番号プレースホルダ 5"/>
          <p:cNvSpPr>
            <a:spLocks noGrp="1"/>
          </p:cNvSpPr>
          <p:nvPr>
            <p:ph type="sldNum" sz="quarter" idx="12"/>
          </p:nvPr>
        </p:nvSpPr>
        <p:spPr/>
        <p:txBody>
          <a:bodyPr/>
          <a:lstStyle/>
          <a:p>
            <a:fld id="{5C7DF79D-A7F7-485A-8EE4-3270F4B9A1ED}" type="slidenum">
              <a:rPr kumimoji="1" lang="ja-JP" altLang="en-US" smtClean="0">
                <a:solidFill>
                  <a:srgbClr val="04617B">
                    <a:shade val="90000"/>
                  </a:srgbClr>
                </a:solidFill>
              </a:rPr>
              <a:pPr/>
              <a:t>&lt;#&gt;</a:t>
            </a:fld>
            <a:endParaRPr kumimoji="1" lang="ja-JP" altLang="en-US">
              <a:solidFill>
                <a:srgbClr val="04617B">
                  <a:shade val="90000"/>
                </a:srgb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4"/>
          <p:cNvSpPr>
            <a:spLocks noChangeArrowheads="1"/>
          </p:cNvSpPr>
          <p:nvPr/>
        </p:nvSpPr>
        <p:spPr bwMode="auto">
          <a:xfrm>
            <a:off x="0" y="6657975"/>
            <a:ext cx="1401763" cy="198438"/>
          </a:xfrm>
          <a:prstGeom prst="rect">
            <a:avLst/>
          </a:prstGeom>
          <a:noFill/>
          <a:ln w="9525">
            <a:noFill/>
            <a:miter lim="800000"/>
            <a:headEnd/>
            <a:tailEnd/>
          </a:ln>
          <a:effectLst/>
        </p:spPr>
        <p:txBody>
          <a:bodyPr wrap="none">
            <a:spAutoFit/>
          </a:bodyPr>
          <a:lstStyle/>
          <a:p>
            <a:pPr fontAlgn="base">
              <a:spcBef>
                <a:spcPct val="0"/>
              </a:spcBef>
              <a:spcAft>
                <a:spcPct val="0"/>
              </a:spcAft>
              <a:defRPr/>
            </a:pPr>
            <a:r>
              <a:rPr kumimoji="0" lang="en-US" altLang="ja-JP" sz="700" dirty="0">
                <a:solidFill>
                  <a:srgbClr val="000000"/>
                </a:solidFill>
                <a:ea typeface="ＭＳ Ｐゴシック" pitchFamily="50" charset="-128"/>
                <a:cs typeface="Arial" charset="0"/>
              </a:rPr>
              <a:t>©2007 Waters Corporation</a:t>
            </a:r>
          </a:p>
        </p:txBody>
      </p:sp>
      <p:pic>
        <p:nvPicPr>
          <p:cNvPr id="5" name="Picture 5"/>
          <p:cNvPicPr>
            <a:picLocks noChangeAspect="1" noChangeArrowheads="1"/>
          </p:cNvPicPr>
          <p:nvPr/>
        </p:nvPicPr>
        <p:blipFill>
          <a:blip r:embed="rId2" cstate="print"/>
          <a:srcRect/>
          <a:stretch>
            <a:fillRect/>
          </a:stretch>
        </p:blipFill>
        <p:spPr bwMode="gray">
          <a:xfrm>
            <a:off x="3175" y="0"/>
            <a:ext cx="9140825" cy="1127125"/>
          </a:xfrm>
          <a:prstGeom prst="rect">
            <a:avLst/>
          </a:prstGeom>
          <a:noFill/>
          <a:ln w="9525" algn="ctr">
            <a:noFill/>
            <a:miter lim="800000"/>
            <a:headEnd/>
            <a:tailEnd/>
          </a:ln>
        </p:spPr>
      </p:pic>
      <p:sp>
        <p:nvSpPr>
          <p:cNvPr id="728066" name="Rectangle 8"/>
          <p:cNvSpPr>
            <a:spLocks noGrp="1" noChangeArrowheads="1"/>
          </p:cNvSpPr>
          <p:nvPr>
            <p:ph type="ctrTitle"/>
          </p:nvPr>
        </p:nvSpPr>
        <p:spPr>
          <a:xfrm>
            <a:off x="685800" y="2130425"/>
            <a:ext cx="7772400" cy="1470025"/>
          </a:xfrm>
        </p:spPr>
        <p:txBody>
          <a:bodyPr lIns="0" tIns="0" rIns="0" bIns="0"/>
          <a:lstStyle>
            <a:lvl1pPr algn="ctr">
              <a:lnSpc>
                <a:spcPct val="110000"/>
              </a:lnSpc>
              <a:defRPr>
                <a:solidFill>
                  <a:schemeClr val="tx1"/>
                </a:solidFill>
              </a:defRPr>
            </a:lvl1pPr>
          </a:lstStyle>
          <a:p>
            <a:r>
              <a:rPr lang="en-US" altLang="ja-JP"/>
              <a:t>Click to edit Master title style</a:t>
            </a:r>
          </a:p>
        </p:txBody>
      </p:sp>
      <p:sp>
        <p:nvSpPr>
          <p:cNvPr id="728067" name="Rectangle 14"/>
          <p:cNvSpPr>
            <a:spLocks noGrp="1" noChangeArrowheads="1"/>
          </p:cNvSpPr>
          <p:nvPr>
            <p:ph type="subTitle" idx="1"/>
          </p:nvPr>
        </p:nvSpPr>
        <p:spPr>
          <a:xfrm>
            <a:off x="1371600" y="3886200"/>
            <a:ext cx="6400800" cy="1752600"/>
          </a:xfrm>
        </p:spPr>
        <p:txBody>
          <a:bodyPr/>
          <a:lstStyle>
            <a:lvl1pPr marL="0" indent="0" algn="ctr">
              <a:buFont typeface="Wingdings 2" pitchFamily="18" charset="2"/>
              <a:buNone/>
              <a:defRPr>
                <a:solidFill>
                  <a:srgbClr val="3374D4"/>
                </a:solidFill>
                <a:effectLst>
                  <a:outerShdw blurRad="38100" dist="38100" dir="2700000" algn="tl">
                    <a:srgbClr val="C0C0C0"/>
                  </a:outerShdw>
                </a:effectLst>
              </a:defRPr>
            </a:lvl1pPr>
          </a:lstStyle>
          <a:p>
            <a:r>
              <a:rPr lang="en-US" altLang="ja-JP"/>
              <a:t>Click to edit Master subtitle style</a:t>
            </a: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5613" y="1681163"/>
            <a:ext cx="4070350" cy="476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78363" y="1681163"/>
            <a:ext cx="4070350" cy="476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8FD03816-5C6B-4203-B24D-4E8DC4FEF4FA}"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75438" y="0"/>
            <a:ext cx="2073275" cy="64436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5613" y="0"/>
            <a:ext cx="6067425" cy="64436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ECD4C05A-E6CC-4C18-A470-2E38CB4AC338}"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40B92856-D723-40C3-8CFF-7E6792165847}"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4CD5809F-2AC9-412D-BF18-5D048BEAFE56}"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E31F138F-7FC1-4490-8F08-CA261BDEFF12}"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412CC71D-049A-4D05-B687-3FFEF5A72201}"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F36AB472-B2A2-426E-8547-49A8C5D6001B}"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CAB399AF-148A-4EDD-A1FA-3C910A9E2693}"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F16C89E4-6CA1-4B3A-AC75-DA6D7F3D18C8}"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966A67FB-97E8-494C-89EA-5955DB98088D}"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D861492C-035F-4884-936C-EFAA48AD2910}"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B69415F9-F5B5-4F57-8B4F-FFC96BECD044}"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5315062B-3591-48D3-B536-2271EF72F64F}"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0"/>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CBC8FDC1-5D84-4DFD-8186-7362142F5FC0}"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0"/>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A9938-C524-40C2-8E71-494D10AC9889}"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0EAEBC-34E4-4FA8-B254-D3A96512D570}"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image" Target="../media/image8.png"/><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0.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6.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10.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theme" Target="../theme/theme17.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6.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1.pn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8.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image" Target="../media/image3.png"/><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image" Target="../media/image13.jpeg"/><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0.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21.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image" Target="../media/image8.png"/><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5.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23654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4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4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8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8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8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grpSp>
          <p:nvGrpSpPr>
            <p:cNvPr id="3" name="Group 39"/>
            <p:cNvGrpSpPr>
              <a:grpSpLocks/>
            </p:cNvGrpSpPr>
            <p:nvPr userDrawn="1"/>
          </p:nvGrpSpPr>
          <p:grpSpPr bwMode="auto">
            <a:xfrm>
              <a:off x="0" y="1632"/>
              <a:ext cx="5758" cy="1858"/>
              <a:chOff x="0" y="1632"/>
              <a:chExt cx="5758" cy="1858"/>
            </a:xfrm>
          </p:grpSpPr>
          <p:sp>
            <p:nvSpPr>
              <p:cNvPr id="23658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8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grpSp>
      </p:grpSp>
      <p:sp>
        <p:nvSpPr>
          <p:cNvPr id="23658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3658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3658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kumimoji="0" sz="1200">
                <a:effectLst>
                  <a:outerShdw blurRad="38100" dist="38100" dir="2700000" algn="tl">
                    <a:srgbClr val="000000"/>
                  </a:outerShdw>
                </a:effectLst>
                <a:latin typeface="Arial" pitchFamily="34" charset="0"/>
                <a:ea typeface="ＭＳ Ｐゴシック" pitchFamily="50" charset="-128"/>
              </a:defRPr>
            </a:lvl1pPr>
          </a:lstStyle>
          <a:p>
            <a:pPr fontAlgn="base">
              <a:spcAft>
                <a:spcPct val="0"/>
              </a:spcAft>
              <a:defRPr/>
            </a:pPr>
            <a:endParaRPr lang="en-US" altLang="ja-JP">
              <a:solidFill>
                <a:srgbClr val="FFFFFF"/>
              </a:solidFill>
            </a:endParaRPr>
          </a:p>
        </p:txBody>
      </p:sp>
      <p:sp>
        <p:nvSpPr>
          <p:cNvPr id="23658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kumimoji="0" sz="1200">
                <a:effectLst>
                  <a:outerShdw blurRad="38100" dist="38100" dir="2700000" algn="tl">
                    <a:srgbClr val="000000"/>
                  </a:outerShdw>
                </a:effectLst>
                <a:latin typeface="Arial" pitchFamily="34" charset="0"/>
                <a:ea typeface="ＭＳ Ｐゴシック" pitchFamily="50" charset="-128"/>
              </a:defRPr>
            </a:lvl1pPr>
          </a:lstStyle>
          <a:p>
            <a:pPr algn="ctr" fontAlgn="base">
              <a:spcAft>
                <a:spcPct val="0"/>
              </a:spcAft>
              <a:defRPr/>
            </a:pPr>
            <a:endParaRPr lang="en-US" altLang="ja-JP">
              <a:solidFill>
                <a:srgbClr val="FFFFFF"/>
              </a:solidFill>
            </a:endParaRPr>
          </a:p>
        </p:txBody>
      </p:sp>
      <p:sp>
        <p:nvSpPr>
          <p:cNvPr id="23659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kumimoji="0" sz="1200">
                <a:effectLst>
                  <a:outerShdw blurRad="38100" dist="38100" dir="2700000" algn="tl">
                    <a:srgbClr val="000000"/>
                  </a:outerShdw>
                </a:effectLst>
                <a:latin typeface="Arial" pitchFamily="34" charset="0"/>
                <a:ea typeface="ＭＳ Ｐゴシック" pitchFamily="50" charset="-128"/>
              </a:defRPr>
            </a:lvl1pPr>
          </a:lstStyle>
          <a:p>
            <a:pPr fontAlgn="base">
              <a:spcAft>
                <a:spcPct val="0"/>
              </a:spcAft>
              <a:defRPr/>
            </a:pPr>
            <a:fld id="{3FD444C2-35B6-4A44-A410-35A8C2D3AB58}" type="slidenum">
              <a:rPr lang="en-US" altLang="ja-JP">
                <a:solidFill>
                  <a:srgbClr val="FFFFFF"/>
                </a:solidFill>
              </a:rPr>
              <a:pPr fontAlgn="base">
                <a:spcAft>
                  <a:spcPct val="0"/>
                </a:spcAft>
                <a:defRPr/>
              </a:pPr>
              <a:t>&lt;#&gt;</a:t>
            </a:fld>
            <a:endParaRPr lang="en-US" altLang="ja-JP">
              <a:solidFill>
                <a:srgbClr val="FFFFFF"/>
              </a:solidFill>
            </a:endParaRP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987D597-12DE-491E-AC12-A70B24155334}" type="slidenum">
              <a:rPr lang="en-US" altLang="ja-JP" smtClean="0">
                <a:solidFill>
                  <a:srgbClr val="000000"/>
                </a:solidFill>
              </a:rPr>
              <a:pPr fontAlgn="base">
                <a:spcBef>
                  <a:spcPct val="0"/>
                </a:spcBef>
                <a:spcAft>
                  <a:spcPct val="0"/>
                </a:spcAft>
              </a:pPr>
              <a:t>&lt;#&gt;</a:t>
            </a:fld>
            <a:endParaRPr lang="en-US" altLang="ja-JP"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34" charset="0"/>
          <a:ea typeface="ＭＳ Ｐゴシック" pitchFamily="50" charset="-128"/>
        </a:defRPr>
      </a:lvl2pPr>
      <a:lvl3pPr algn="ctr" rtl="0" fontAlgn="base">
        <a:spcBef>
          <a:spcPct val="0"/>
        </a:spcBef>
        <a:spcAft>
          <a:spcPct val="0"/>
        </a:spcAft>
        <a:defRPr kumimoji="1" sz="4400">
          <a:solidFill>
            <a:schemeClr val="tx2"/>
          </a:solidFill>
          <a:latin typeface="Arial" pitchFamily="34" charset="0"/>
          <a:ea typeface="ＭＳ Ｐゴシック" pitchFamily="50" charset="-128"/>
        </a:defRPr>
      </a:lvl3pPr>
      <a:lvl4pPr algn="ctr" rtl="0" fontAlgn="base">
        <a:spcBef>
          <a:spcPct val="0"/>
        </a:spcBef>
        <a:spcAft>
          <a:spcPct val="0"/>
        </a:spcAft>
        <a:defRPr kumimoji="1" sz="4400">
          <a:solidFill>
            <a:schemeClr val="tx2"/>
          </a:solidFill>
          <a:latin typeface="Arial" pitchFamily="34" charset="0"/>
          <a:ea typeface="ＭＳ Ｐゴシック" pitchFamily="50" charset="-128"/>
        </a:defRPr>
      </a:lvl4pPr>
      <a:lvl5pPr algn="ctr" rtl="0" fontAlgn="base">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path path="rect">
            <a:fillToRect r="100000" b="100000"/>
          </a:path>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7938" y="1636713"/>
            <a:ext cx="9148763" cy="4618037"/>
            <a:chOff x="-5" y="1031"/>
            <a:chExt cx="5763" cy="2909"/>
          </a:xfrm>
        </p:grpSpPr>
        <p:pic>
          <p:nvPicPr>
            <p:cNvPr id="46088" name="Picture 3" descr="D:\FRONTPAGE THEMES\ARTSY\ARTHSEPA.PNG"/>
            <p:cNvPicPr>
              <a:picLocks noChangeAspect="1" noChangeArrowheads="1"/>
            </p:cNvPicPr>
            <p:nvPr/>
          </p:nvPicPr>
          <p:blipFill>
            <a:blip r:embed="rId14" cstate="print"/>
            <a:srcRect/>
            <a:stretch>
              <a:fillRect/>
            </a:stretch>
          </p:blipFill>
          <p:spPr bwMode="gray">
            <a:xfrm>
              <a:off x="3778" y="3893"/>
              <a:ext cx="1980" cy="47"/>
            </a:xfrm>
            <a:prstGeom prst="rect">
              <a:avLst/>
            </a:prstGeom>
            <a:noFill/>
            <a:ln w="9525">
              <a:noFill/>
              <a:miter lim="800000"/>
              <a:headEnd/>
              <a:tailEnd/>
            </a:ln>
          </p:spPr>
        </p:pic>
        <p:pic>
          <p:nvPicPr>
            <p:cNvPr id="46089" name="Picture 4" descr="P:\!Themes\Artsy\Arthsepa.gif"/>
            <p:cNvPicPr>
              <a:picLocks noChangeAspect="1" noChangeArrowheads="1"/>
            </p:cNvPicPr>
            <p:nvPr/>
          </p:nvPicPr>
          <p:blipFill>
            <a:blip r:embed="rId15" cstate="print"/>
            <a:srcRect/>
            <a:stretch>
              <a:fillRect/>
            </a:stretch>
          </p:blipFill>
          <p:spPr bwMode="auto">
            <a:xfrm>
              <a:off x="-5" y="1031"/>
              <a:ext cx="2832" cy="61"/>
            </a:xfrm>
            <a:prstGeom prst="rect">
              <a:avLst/>
            </a:prstGeom>
            <a:noFill/>
            <a:ln w="9525">
              <a:noFill/>
              <a:miter lim="800000"/>
              <a:headEnd/>
              <a:tailEnd/>
            </a:ln>
          </p:spPr>
        </p:pic>
      </p:grpSp>
      <p:sp>
        <p:nvSpPr>
          <p:cNvPr id="46083" name="Rectangle 5"/>
          <p:cNvSpPr>
            <a:spLocks noGrp="1" noChangeArrowheads="1"/>
          </p:cNvSpPr>
          <p:nvPr>
            <p:ph type="title"/>
          </p:nvPr>
        </p:nvSpPr>
        <p:spPr bwMode="auto">
          <a:xfrm>
            <a:off x="317500" y="722313"/>
            <a:ext cx="8637588"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ja-JP" altLang="en-US" smtClean="0"/>
              <a:t>マスタ タイトルの書式設定</a:t>
            </a:r>
          </a:p>
        </p:txBody>
      </p:sp>
      <p:sp>
        <p:nvSpPr>
          <p:cNvPr id="46084" name="Rectangle 6"/>
          <p:cNvSpPr>
            <a:spLocks noGrp="1" noChangeArrowheads="1"/>
          </p:cNvSpPr>
          <p:nvPr>
            <p:ph type="body" idx="1"/>
          </p:nvPr>
        </p:nvSpPr>
        <p:spPr bwMode="auto">
          <a:xfrm>
            <a:off x="328613" y="1941513"/>
            <a:ext cx="820896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5847" name="Rectangle 7"/>
          <p:cNvSpPr>
            <a:spLocks noGrp="1" noChangeArrowheads="1"/>
          </p:cNvSpPr>
          <p:nvPr>
            <p:ph type="dt" sz="half" idx="2"/>
          </p:nvPr>
        </p:nvSpPr>
        <p:spPr bwMode="auto">
          <a:xfrm>
            <a:off x="3433763" y="63436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FFFFCC"/>
                </a:solidFill>
                <a:latin typeface="+mn-lt"/>
              </a:defRPr>
            </a:lvl1pPr>
          </a:lstStyle>
          <a:p>
            <a:pPr fontAlgn="base">
              <a:spcBef>
                <a:spcPct val="0"/>
              </a:spcBef>
              <a:spcAft>
                <a:spcPct val="0"/>
              </a:spcAft>
              <a:defRPr/>
            </a:pPr>
            <a:fld id="{7E772DC9-3438-4519-8D2A-5A11A8F8CA19}" type="datetime1">
              <a:rPr lang="ja-JP" altLang="en-US"/>
              <a:pPr fontAlgn="base">
                <a:spcBef>
                  <a:spcPct val="0"/>
                </a:spcBef>
                <a:spcAft>
                  <a:spcPct val="0"/>
                </a:spcAft>
                <a:defRPr/>
              </a:pPr>
              <a:t>2012/11/16</a:t>
            </a:fld>
            <a:endParaRPr lang="en-US" altLang="ja-JP"/>
          </a:p>
        </p:txBody>
      </p:sp>
      <p:sp>
        <p:nvSpPr>
          <p:cNvPr id="35848" name="Rectangle 8"/>
          <p:cNvSpPr>
            <a:spLocks noGrp="1" noChangeArrowheads="1"/>
          </p:cNvSpPr>
          <p:nvPr>
            <p:ph type="ftr" sz="quarter" idx="3"/>
          </p:nvPr>
        </p:nvSpPr>
        <p:spPr bwMode="auto">
          <a:xfrm>
            <a:off x="6108700" y="634365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FFFFCC"/>
                </a:solidFill>
                <a:latin typeface="+mn-lt"/>
              </a:defRPr>
            </a:lvl1pPr>
          </a:lstStyle>
          <a:p>
            <a:pPr fontAlgn="base">
              <a:spcBef>
                <a:spcPct val="0"/>
              </a:spcBef>
              <a:spcAft>
                <a:spcPct val="0"/>
              </a:spcAft>
              <a:defRPr/>
            </a:pPr>
            <a:endParaRPr lang="en-US" altLang="ja-JP"/>
          </a:p>
        </p:txBody>
      </p:sp>
      <p:sp>
        <p:nvSpPr>
          <p:cNvPr id="35849" name="Rectangle 9"/>
          <p:cNvSpPr>
            <a:spLocks noGrp="1" noChangeArrowheads="1"/>
          </p:cNvSpPr>
          <p:nvPr>
            <p:ph type="sldNum" sz="quarter" idx="4"/>
          </p:nvPr>
        </p:nvSpPr>
        <p:spPr bwMode="auto">
          <a:xfrm>
            <a:off x="146050" y="636111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2400" b="0">
                <a:solidFill>
                  <a:srgbClr val="FFFFCC"/>
                </a:solidFill>
                <a:latin typeface="+mn-lt"/>
              </a:defRPr>
            </a:lvl1pPr>
          </a:lstStyle>
          <a:p>
            <a:pPr fontAlgn="base">
              <a:spcBef>
                <a:spcPct val="0"/>
              </a:spcBef>
              <a:spcAft>
                <a:spcPct val="0"/>
              </a:spcAft>
              <a:defRPr/>
            </a:pPr>
            <a:fld id="{98526135-3830-4E7A-BA85-87ABDF2B2792}" type="slidenum">
              <a:rPr lang="en-US" altLang="ja-JP"/>
              <a:pPr fontAlgn="base">
                <a:spcBef>
                  <a:spcPct val="0"/>
                </a:spcBef>
                <a:spcAft>
                  <a:spcPct val="0"/>
                </a:spcAft>
                <a:defRPr/>
              </a:pPr>
              <a:t>&lt;#&gt;</a:t>
            </a:fld>
            <a:endParaRPr lang="en-US" altLang="ja-JP"/>
          </a:p>
        </p:txBody>
      </p:sp>
    </p:spTree>
  </p:cSld>
  <p:clrMap bg1="dk2" tx1="lt1" bg2="dk1"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hf hdr="0" ftr="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l" rtl="0" fontAlgn="base">
        <a:spcBef>
          <a:spcPct val="0"/>
        </a:spcBef>
        <a:spcAft>
          <a:spcPct val="0"/>
        </a:spcAft>
        <a:defRPr kumimoji="1" sz="4400">
          <a:solidFill>
            <a:schemeClr val="tx2"/>
          </a:solidFill>
          <a:latin typeface="Arial" charset="0"/>
          <a:ea typeface="ＭＳ Ｐゴシック" pitchFamily="50" charset="-128"/>
        </a:defRPr>
      </a:lvl6pPr>
      <a:lvl7pPr marL="914400" algn="l" rtl="0" fontAlgn="base">
        <a:spcBef>
          <a:spcPct val="0"/>
        </a:spcBef>
        <a:spcAft>
          <a:spcPct val="0"/>
        </a:spcAft>
        <a:defRPr kumimoji="1" sz="4400">
          <a:solidFill>
            <a:schemeClr val="tx2"/>
          </a:solidFill>
          <a:latin typeface="Arial" charset="0"/>
          <a:ea typeface="ＭＳ Ｐゴシック" pitchFamily="50" charset="-128"/>
        </a:defRPr>
      </a:lvl7pPr>
      <a:lvl8pPr marL="1371600" algn="l" rtl="0" fontAlgn="base">
        <a:spcBef>
          <a:spcPct val="0"/>
        </a:spcBef>
        <a:spcAft>
          <a:spcPct val="0"/>
        </a:spcAft>
        <a:defRPr kumimoji="1" sz="4400">
          <a:solidFill>
            <a:schemeClr val="tx2"/>
          </a:solidFill>
          <a:latin typeface="Arial" charset="0"/>
          <a:ea typeface="ＭＳ Ｐゴシック" pitchFamily="50" charset="-128"/>
        </a:defRPr>
      </a:lvl8pPr>
      <a:lvl9pPr marL="1828800" algn="l"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rgbClr val="CCFF33"/>
        </a:buClr>
        <a:buSzPct val="7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6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rgbClr val="0099CC"/>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7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ja-JP" smtClean="0"/>
              <a:t>Cliquez pour modifier le style du titre</a:t>
            </a:r>
            <a:endParaRPr lang="fr-BE" altLang="ja-JP"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ja-JP" smtClean="0"/>
              <a:t>Cliquez pour modifier les styles du texte du masque</a:t>
            </a:r>
          </a:p>
          <a:p>
            <a:pPr lvl="1"/>
            <a:r>
              <a:rPr lang="fr-FR" altLang="ja-JP" smtClean="0"/>
              <a:t>Deuxième niveau</a:t>
            </a:r>
          </a:p>
          <a:p>
            <a:pPr lvl="2"/>
            <a:r>
              <a:rPr lang="fr-FR" altLang="ja-JP" smtClean="0"/>
              <a:t>Troisième niveau</a:t>
            </a:r>
          </a:p>
          <a:p>
            <a:pPr lvl="3"/>
            <a:r>
              <a:rPr lang="fr-FR" altLang="ja-JP" smtClean="0"/>
              <a:t>Quatrième niveau</a:t>
            </a:r>
          </a:p>
          <a:p>
            <a:pPr lvl="4"/>
            <a:r>
              <a:rPr lang="fr-FR" altLang="ja-JP" smtClean="0"/>
              <a:t>Cinquième niveau</a:t>
            </a:r>
            <a:endParaRPr lang="fr-BE" altLang="ja-JP"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0AD8C80C-D9A4-42DC-B2DC-FB8BDB1686D5}" type="datetimeFigureOut">
              <a:rPr lang="fr-FR">
                <a:solidFill>
                  <a:prstClr val="black">
                    <a:tint val="75000"/>
                  </a:prstClr>
                </a:solidFill>
              </a:rPr>
              <a:pPr>
                <a:defRPr/>
              </a:pPr>
              <a:t>16/11/2012</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037C34D1-6157-4903-ADD4-AE06EF647D1A}" type="slidenum">
              <a:rPr lang="fr-BE">
                <a:solidFill>
                  <a:prstClr val="black">
                    <a:tint val="75000"/>
                  </a:prstClr>
                </a:solidFill>
              </a:rPr>
              <a:pPr>
                <a:defRPr/>
              </a:pPr>
              <a:t>&lt;#&gt;</a:t>
            </a:fld>
            <a:endParaRPr lang="fr-BE">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spd="med" advClick="0" advTm="5000">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rgbClr val="000000"/>
                </a:solidFill>
                <a:latin typeface="Times New Roman" pitchFamily="18" charset="0"/>
              </a:defRPr>
            </a:lvl1pPr>
          </a:lstStyle>
          <a:p>
            <a:pPr fontAlgn="base">
              <a:spcBef>
                <a:spcPct val="0"/>
              </a:spcBef>
              <a:spcAft>
                <a:spcPct val="0"/>
              </a:spcAft>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rgbClr val="000000"/>
                </a:solidFill>
                <a:latin typeface="Times New Roman" pitchFamily="18" charset="0"/>
              </a:defRPr>
            </a:lvl1pPr>
          </a:lstStyle>
          <a:p>
            <a:pPr fontAlgn="base">
              <a:spcBef>
                <a:spcPct val="0"/>
              </a:spcBef>
              <a:spcAft>
                <a:spcPct val="0"/>
              </a:spcAft>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000000"/>
                </a:solidFill>
                <a:latin typeface="Times New Roman" pitchFamily="18" charset="0"/>
              </a:defRPr>
            </a:lvl1pPr>
          </a:lstStyle>
          <a:p>
            <a:pPr fontAlgn="base">
              <a:spcBef>
                <a:spcPct val="0"/>
              </a:spcBef>
              <a:spcAft>
                <a:spcPct val="0"/>
              </a:spcAft>
              <a:defRPr/>
            </a:pPr>
            <a:fld id="{3F78231C-3637-45D2-B92E-4AC4AA386223}" type="slidenum">
              <a:rPr lang="ja-JP" altLang="en-US"/>
              <a:pPr fontAlgn="base">
                <a:spcBef>
                  <a:spcPct val="0"/>
                </a:spcBef>
                <a:spcAft>
                  <a:spcPct val="0"/>
                </a:spcAft>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タイトル プレースホルダー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6387" name="テキスト プレースホルダー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ＭＳ Ｐゴシック"/>
              </a:defRPr>
            </a:lvl1pPr>
          </a:lstStyle>
          <a:p>
            <a:pPr>
              <a:defRPr/>
            </a:pPr>
            <a:fld id="{37DC033A-FED7-4CB7-8991-33209B941753}" type="datetimeFigureOut">
              <a:rPr lang="ja-JP" altLang="en-US"/>
              <a:pPr>
                <a:defRPr/>
              </a:pPr>
              <a:t>2012/11/16</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ＭＳ Ｐゴシック"/>
              </a:defRPr>
            </a:lvl1pPr>
          </a:lstStyle>
          <a:p>
            <a:pPr>
              <a:defRPr/>
            </a:pPr>
            <a:fld id="{28413987-CA44-459C-BB59-5B2E782A5538}"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1507" name="Rectangle 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1508"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741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smtClean="0">
                <a:solidFill>
                  <a:srgbClr val="FF3399"/>
                </a:solidFill>
                <a:latin typeface="+mn-lt"/>
                <a:ea typeface="ＭＳ ゴシック" pitchFamily="49" charset="-128"/>
              </a:defRPr>
            </a:lvl1pPr>
          </a:lstStyle>
          <a:p>
            <a:pPr fontAlgn="base">
              <a:spcBef>
                <a:spcPct val="0"/>
              </a:spcBef>
              <a:spcAft>
                <a:spcPct val="0"/>
              </a:spcAft>
              <a:defRPr/>
            </a:pPr>
            <a:endParaRPr lang="en-US" altLang="ja-JP"/>
          </a:p>
        </p:txBody>
      </p:sp>
      <p:sp>
        <p:nvSpPr>
          <p:cNvPr id="1741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smtClean="0">
                <a:solidFill>
                  <a:srgbClr val="FF3399"/>
                </a:solidFill>
                <a:latin typeface="+mn-lt"/>
                <a:ea typeface="ＭＳ ゴシック" pitchFamily="49" charset="-128"/>
              </a:defRPr>
            </a:lvl1pPr>
          </a:lstStyle>
          <a:p>
            <a:pPr fontAlgn="base">
              <a:spcBef>
                <a:spcPct val="0"/>
              </a:spcBef>
              <a:spcAft>
                <a:spcPct val="0"/>
              </a:spcAft>
              <a:defRPr/>
            </a:pPr>
            <a:endParaRPr lang="en-US" altLang="ja-JP"/>
          </a:p>
        </p:txBody>
      </p:sp>
      <p:sp>
        <p:nvSpPr>
          <p:cNvPr id="1741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solidFill>
                  <a:srgbClr val="FF3399"/>
                </a:solidFill>
                <a:latin typeface="+mn-lt"/>
                <a:ea typeface="ＭＳ ゴシック" pitchFamily="49" charset="-128"/>
              </a:defRPr>
            </a:lvl1pPr>
          </a:lstStyle>
          <a:p>
            <a:pPr fontAlgn="base">
              <a:spcBef>
                <a:spcPct val="0"/>
              </a:spcBef>
              <a:spcAft>
                <a:spcPct val="0"/>
              </a:spcAft>
              <a:defRPr/>
            </a:pPr>
            <a:fld id="{DE1D5411-FED0-4EDB-B1FA-C25E1C66F517}" type="slidenum">
              <a:rPr lang="en-US" altLang="ja-JP"/>
              <a:pPr fontAlgn="base">
                <a:spcBef>
                  <a:spcPct val="0"/>
                </a:spcBef>
                <a:spcAft>
                  <a:spcPct val="0"/>
                </a:spcAft>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rtl="0" eaLnBrk="0" fontAlgn="base" hangingPunct="0">
        <a:spcBef>
          <a:spcPct val="0"/>
        </a:spcBef>
        <a:spcAft>
          <a:spcPct val="0"/>
        </a:spcAft>
        <a:defRPr kumimoji="1" sz="4400">
          <a:solidFill>
            <a:srgbClr val="CC0099"/>
          </a:solidFill>
          <a:latin typeface="+mj-lt"/>
          <a:ea typeface="+mj-ea"/>
          <a:cs typeface="+mj-cs"/>
        </a:defRPr>
      </a:lvl1pPr>
      <a:lvl2pPr algn="ctr" rtl="0" eaLnBrk="0" fontAlgn="base" hangingPunct="0">
        <a:spcBef>
          <a:spcPct val="0"/>
        </a:spcBef>
        <a:spcAft>
          <a:spcPct val="0"/>
        </a:spcAft>
        <a:defRPr kumimoji="1" sz="4400">
          <a:solidFill>
            <a:srgbClr val="CC0099"/>
          </a:solidFill>
          <a:latin typeface="Arial" pitchFamily="34" charset="0"/>
          <a:ea typeface="ＭＳ ゴシック" pitchFamily="49" charset="-128"/>
        </a:defRPr>
      </a:lvl2pPr>
      <a:lvl3pPr algn="ctr" rtl="0" eaLnBrk="0" fontAlgn="base" hangingPunct="0">
        <a:spcBef>
          <a:spcPct val="0"/>
        </a:spcBef>
        <a:spcAft>
          <a:spcPct val="0"/>
        </a:spcAft>
        <a:defRPr kumimoji="1" sz="4400">
          <a:solidFill>
            <a:srgbClr val="CC0099"/>
          </a:solidFill>
          <a:latin typeface="Arial" pitchFamily="34" charset="0"/>
          <a:ea typeface="ＭＳ ゴシック" pitchFamily="49" charset="-128"/>
        </a:defRPr>
      </a:lvl3pPr>
      <a:lvl4pPr algn="ctr" rtl="0" eaLnBrk="0" fontAlgn="base" hangingPunct="0">
        <a:spcBef>
          <a:spcPct val="0"/>
        </a:spcBef>
        <a:spcAft>
          <a:spcPct val="0"/>
        </a:spcAft>
        <a:defRPr kumimoji="1" sz="4400">
          <a:solidFill>
            <a:srgbClr val="CC0099"/>
          </a:solidFill>
          <a:latin typeface="Arial" pitchFamily="34" charset="0"/>
          <a:ea typeface="ＭＳ ゴシック" pitchFamily="49" charset="-128"/>
        </a:defRPr>
      </a:lvl4pPr>
      <a:lvl5pPr algn="ctr" rtl="0" eaLnBrk="0" fontAlgn="base" hangingPunct="0">
        <a:spcBef>
          <a:spcPct val="0"/>
        </a:spcBef>
        <a:spcAft>
          <a:spcPct val="0"/>
        </a:spcAft>
        <a:defRPr kumimoji="1" sz="4400">
          <a:solidFill>
            <a:srgbClr val="CC0099"/>
          </a:solidFill>
          <a:latin typeface="Arial" pitchFamily="34" charset="0"/>
          <a:ea typeface="ＭＳ ゴシック" pitchFamily="49" charset="-128"/>
        </a:defRPr>
      </a:lvl5pPr>
      <a:lvl6pPr marL="457200" algn="ctr" rtl="0" fontAlgn="base">
        <a:spcBef>
          <a:spcPct val="0"/>
        </a:spcBef>
        <a:spcAft>
          <a:spcPct val="0"/>
        </a:spcAft>
        <a:defRPr kumimoji="1" sz="4400">
          <a:solidFill>
            <a:srgbClr val="CC0099"/>
          </a:solidFill>
          <a:latin typeface="Arial" pitchFamily="34" charset="0"/>
          <a:ea typeface="ＭＳ ゴシック" pitchFamily="49" charset="-128"/>
        </a:defRPr>
      </a:lvl6pPr>
      <a:lvl7pPr marL="914400" algn="ctr" rtl="0" fontAlgn="base">
        <a:spcBef>
          <a:spcPct val="0"/>
        </a:spcBef>
        <a:spcAft>
          <a:spcPct val="0"/>
        </a:spcAft>
        <a:defRPr kumimoji="1" sz="4400">
          <a:solidFill>
            <a:srgbClr val="CC0099"/>
          </a:solidFill>
          <a:latin typeface="Arial" pitchFamily="34" charset="0"/>
          <a:ea typeface="ＭＳ ゴシック" pitchFamily="49" charset="-128"/>
        </a:defRPr>
      </a:lvl7pPr>
      <a:lvl8pPr marL="1371600" algn="ctr" rtl="0" fontAlgn="base">
        <a:spcBef>
          <a:spcPct val="0"/>
        </a:spcBef>
        <a:spcAft>
          <a:spcPct val="0"/>
        </a:spcAft>
        <a:defRPr kumimoji="1" sz="4400">
          <a:solidFill>
            <a:srgbClr val="CC0099"/>
          </a:solidFill>
          <a:latin typeface="Arial" pitchFamily="34" charset="0"/>
          <a:ea typeface="ＭＳ ゴシック" pitchFamily="49" charset="-128"/>
        </a:defRPr>
      </a:lvl8pPr>
      <a:lvl9pPr marL="1828800" algn="ctr" rtl="0" fontAlgn="base">
        <a:spcBef>
          <a:spcPct val="0"/>
        </a:spcBef>
        <a:spcAft>
          <a:spcPct val="0"/>
        </a:spcAft>
        <a:defRPr kumimoji="1" sz="4400">
          <a:solidFill>
            <a:srgbClr val="CC0099"/>
          </a:solidFill>
          <a:latin typeface="Arial" pitchFamily="34" charset="0"/>
          <a:ea typeface="ＭＳ ゴシック" pitchFamily="49" charset="-128"/>
        </a:defRPr>
      </a:lvl9pPr>
    </p:titleStyle>
    <p:bodyStyle>
      <a:lvl1pPr marL="342900" indent="-342900" algn="l" rtl="0" eaLnBrk="0" fontAlgn="base" hangingPunct="0">
        <a:spcBef>
          <a:spcPct val="20000"/>
        </a:spcBef>
        <a:spcAft>
          <a:spcPct val="0"/>
        </a:spcAft>
        <a:buClr>
          <a:srgbClr val="CC0099"/>
        </a:buClr>
        <a:buFont typeface="Wingdings" pitchFamily="2" charset="2"/>
        <a:buChar char=""/>
        <a:defRPr kumimoji="1" sz="3200">
          <a:solidFill>
            <a:srgbClr val="FF3399"/>
          </a:solidFill>
          <a:latin typeface="+mn-lt"/>
          <a:ea typeface="+mn-ea"/>
          <a:cs typeface="+mn-cs"/>
        </a:defRPr>
      </a:lvl1pPr>
      <a:lvl2pPr marL="742950" indent="-285750" algn="l" rtl="0" eaLnBrk="0" fontAlgn="base" hangingPunct="0">
        <a:spcBef>
          <a:spcPct val="20000"/>
        </a:spcBef>
        <a:spcAft>
          <a:spcPct val="0"/>
        </a:spcAft>
        <a:buClr>
          <a:srgbClr val="CC0099"/>
        </a:buClr>
        <a:buFont typeface="Wingdings" pitchFamily="2" charset="2"/>
        <a:buChar char=""/>
        <a:defRPr kumimoji="1" sz="2800">
          <a:solidFill>
            <a:srgbClr val="FF3399"/>
          </a:solidFill>
          <a:latin typeface="+mn-lt"/>
          <a:ea typeface="+mn-ea"/>
        </a:defRPr>
      </a:lvl2pPr>
      <a:lvl3pPr marL="1143000" indent="-228600" algn="l" rtl="0" eaLnBrk="0" fontAlgn="base" hangingPunct="0">
        <a:spcBef>
          <a:spcPct val="20000"/>
        </a:spcBef>
        <a:spcAft>
          <a:spcPct val="0"/>
        </a:spcAft>
        <a:buClr>
          <a:srgbClr val="CC0099"/>
        </a:buClr>
        <a:buFont typeface="Wingdings" pitchFamily="2" charset="2"/>
        <a:buChar char=""/>
        <a:defRPr kumimoji="1" sz="2400">
          <a:solidFill>
            <a:srgbClr val="FF3399"/>
          </a:solidFill>
          <a:latin typeface="+mn-lt"/>
          <a:ea typeface="+mn-ea"/>
        </a:defRPr>
      </a:lvl3pPr>
      <a:lvl4pPr marL="1600200" indent="-228600" algn="l" rtl="0" eaLnBrk="0" fontAlgn="base" hangingPunct="0">
        <a:spcBef>
          <a:spcPct val="20000"/>
        </a:spcBef>
        <a:spcAft>
          <a:spcPct val="0"/>
        </a:spcAft>
        <a:buClr>
          <a:srgbClr val="CC0099"/>
        </a:buClr>
        <a:buFont typeface="Wingdings" pitchFamily="2" charset="2"/>
        <a:buChar char=""/>
        <a:defRPr kumimoji="1" sz="2000">
          <a:solidFill>
            <a:srgbClr val="FF3399"/>
          </a:solidFill>
          <a:latin typeface="+mn-lt"/>
          <a:ea typeface="+mn-ea"/>
        </a:defRPr>
      </a:lvl4pPr>
      <a:lvl5pPr marL="2057400" indent="-228600" algn="l" rtl="0" eaLnBrk="0" fontAlgn="base" hangingPunct="0">
        <a:spcBef>
          <a:spcPct val="20000"/>
        </a:spcBef>
        <a:spcAft>
          <a:spcPct val="0"/>
        </a:spcAft>
        <a:buClr>
          <a:srgbClr val="CC0099"/>
        </a:buClr>
        <a:buFont typeface="Wingdings" pitchFamily="2" charset="2"/>
        <a:buChar char=""/>
        <a:defRPr kumimoji="1" sz="2000">
          <a:solidFill>
            <a:srgbClr val="FF3399"/>
          </a:solidFill>
          <a:latin typeface="+mn-lt"/>
          <a:ea typeface="+mn-ea"/>
        </a:defRPr>
      </a:lvl5pPr>
      <a:lvl6pPr marL="2514600" indent="-228600" algn="l" rtl="0" fontAlgn="base">
        <a:spcBef>
          <a:spcPct val="20000"/>
        </a:spcBef>
        <a:spcAft>
          <a:spcPct val="0"/>
        </a:spcAft>
        <a:buClr>
          <a:srgbClr val="CC0099"/>
        </a:buClr>
        <a:buFont typeface="Wingdings" pitchFamily="2" charset="2"/>
        <a:buChar char=""/>
        <a:defRPr kumimoji="1" sz="2000">
          <a:solidFill>
            <a:srgbClr val="FF3399"/>
          </a:solidFill>
          <a:latin typeface="+mn-lt"/>
          <a:ea typeface="+mn-ea"/>
        </a:defRPr>
      </a:lvl6pPr>
      <a:lvl7pPr marL="2971800" indent="-228600" algn="l" rtl="0" fontAlgn="base">
        <a:spcBef>
          <a:spcPct val="20000"/>
        </a:spcBef>
        <a:spcAft>
          <a:spcPct val="0"/>
        </a:spcAft>
        <a:buClr>
          <a:srgbClr val="CC0099"/>
        </a:buClr>
        <a:buFont typeface="Wingdings" pitchFamily="2" charset="2"/>
        <a:buChar char=""/>
        <a:defRPr kumimoji="1" sz="2000">
          <a:solidFill>
            <a:srgbClr val="FF3399"/>
          </a:solidFill>
          <a:latin typeface="+mn-lt"/>
          <a:ea typeface="+mn-ea"/>
        </a:defRPr>
      </a:lvl7pPr>
      <a:lvl8pPr marL="3429000" indent="-228600" algn="l" rtl="0" fontAlgn="base">
        <a:spcBef>
          <a:spcPct val="20000"/>
        </a:spcBef>
        <a:spcAft>
          <a:spcPct val="0"/>
        </a:spcAft>
        <a:buClr>
          <a:srgbClr val="CC0099"/>
        </a:buClr>
        <a:buFont typeface="Wingdings" pitchFamily="2" charset="2"/>
        <a:buChar char=""/>
        <a:defRPr kumimoji="1" sz="2000">
          <a:solidFill>
            <a:srgbClr val="FF3399"/>
          </a:solidFill>
          <a:latin typeface="+mn-lt"/>
          <a:ea typeface="+mn-ea"/>
        </a:defRPr>
      </a:lvl8pPr>
      <a:lvl9pPr marL="3886200" indent="-228600" algn="l" rtl="0" fontAlgn="base">
        <a:spcBef>
          <a:spcPct val="20000"/>
        </a:spcBef>
        <a:spcAft>
          <a:spcPct val="0"/>
        </a:spcAft>
        <a:buClr>
          <a:srgbClr val="CC0099"/>
        </a:buClr>
        <a:buFont typeface="Wingdings" pitchFamily="2" charset="2"/>
        <a:buChar char=""/>
        <a:defRPr kumimoji="1" sz="2000">
          <a:solidFill>
            <a:srgbClr val="FF3399"/>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13"/>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22531"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2532"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smtClean="0">
                <a:solidFill>
                  <a:srgbClr val="FF3399"/>
                </a:solidFill>
                <a:latin typeface="+mn-lt"/>
                <a:ea typeface="ＭＳ ゴシック" pitchFamily="49" charset="-128"/>
              </a:defRPr>
            </a:lvl1pPr>
          </a:lstStyle>
          <a:p>
            <a:pPr fontAlgn="base">
              <a:spcBef>
                <a:spcPct val="0"/>
              </a:spcBef>
              <a:spcAft>
                <a:spcPct val="0"/>
              </a:spcAft>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smtClean="0">
                <a:solidFill>
                  <a:srgbClr val="FF3399"/>
                </a:solidFill>
                <a:latin typeface="+mn-lt"/>
                <a:ea typeface="ＭＳ ゴシック" pitchFamily="49" charset="-128"/>
              </a:defRPr>
            </a:lvl1pPr>
          </a:lstStyle>
          <a:p>
            <a:pPr fontAlgn="base">
              <a:spcBef>
                <a:spcPct val="0"/>
              </a:spcBef>
              <a:spcAft>
                <a:spcPct val="0"/>
              </a:spcAft>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solidFill>
                  <a:srgbClr val="FF3399"/>
                </a:solidFill>
                <a:latin typeface="+mn-lt"/>
                <a:ea typeface="ＭＳ ゴシック" pitchFamily="49" charset="-128"/>
              </a:defRPr>
            </a:lvl1pPr>
          </a:lstStyle>
          <a:p>
            <a:pPr fontAlgn="base">
              <a:spcBef>
                <a:spcPct val="0"/>
              </a:spcBef>
              <a:spcAft>
                <a:spcPct val="0"/>
              </a:spcAft>
              <a:defRPr/>
            </a:pPr>
            <a:fld id="{7945FDAF-DC22-4455-8F47-DBE0BD76A63A}" type="slidenum">
              <a:rPr lang="en-US" altLang="ja-JP"/>
              <a:pPr fontAlgn="base">
                <a:spcBef>
                  <a:spcPct val="0"/>
                </a:spcBef>
                <a:spcAft>
                  <a:spcPct val="0"/>
                </a:spcAft>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ctr" rtl="0" eaLnBrk="0" fontAlgn="base" hangingPunct="0">
        <a:spcBef>
          <a:spcPct val="0"/>
        </a:spcBef>
        <a:spcAft>
          <a:spcPct val="0"/>
        </a:spcAft>
        <a:defRPr kumimoji="1" sz="4400">
          <a:solidFill>
            <a:srgbClr val="CC0099"/>
          </a:solidFill>
          <a:latin typeface="+mj-lt"/>
          <a:ea typeface="+mj-ea"/>
          <a:cs typeface="+mj-cs"/>
        </a:defRPr>
      </a:lvl1pPr>
      <a:lvl2pPr algn="ctr" rtl="0" eaLnBrk="0" fontAlgn="base" hangingPunct="0">
        <a:spcBef>
          <a:spcPct val="0"/>
        </a:spcBef>
        <a:spcAft>
          <a:spcPct val="0"/>
        </a:spcAft>
        <a:defRPr kumimoji="1" sz="4400">
          <a:solidFill>
            <a:srgbClr val="CC0099"/>
          </a:solidFill>
          <a:latin typeface="Arial" pitchFamily="34" charset="0"/>
          <a:ea typeface="ＭＳ ゴシック" pitchFamily="49" charset="-128"/>
        </a:defRPr>
      </a:lvl2pPr>
      <a:lvl3pPr algn="ctr" rtl="0" eaLnBrk="0" fontAlgn="base" hangingPunct="0">
        <a:spcBef>
          <a:spcPct val="0"/>
        </a:spcBef>
        <a:spcAft>
          <a:spcPct val="0"/>
        </a:spcAft>
        <a:defRPr kumimoji="1" sz="4400">
          <a:solidFill>
            <a:srgbClr val="CC0099"/>
          </a:solidFill>
          <a:latin typeface="Arial" pitchFamily="34" charset="0"/>
          <a:ea typeface="ＭＳ ゴシック" pitchFamily="49" charset="-128"/>
        </a:defRPr>
      </a:lvl3pPr>
      <a:lvl4pPr algn="ctr" rtl="0" eaLnBrk="0" fontAlgn="base" hangingPunct="0">
        <a:spcBef>
          <a:spcPct val="0"/>
        </a:spcBef>
        <a:spcAft>
          <a:spcPct val="0"/>
        </a:spcAft>
        <a:defRPr kumimoji="1" sz="4400">
          <a:solidFill>
            <a:srgbClr val="CC0099"/>
          </a:solidFill>
          <a:latin typeface="Arial" pitchFamily="34" charset="0"/>
          <a:ea typeface="ＭＳ ゴシック" pitchFamily="49" charset="-128"/>
        </a:defRPr>
      </a:lvl4pPr>
      <a:lvl5pPr algn="ctr" rtl="0" eaLnBrk="0" fontAlgn="base" hangingPunct="0">
        <a:spcBef>
          <a:spcPct val="0"/>
        </a:spcBef>
        <a:spcAft>
          <a:spcPct val="0"/>
        </a:spcAft>
        <a:defRPr kumimoji="1" sz="4400">
          <a:solidFill>
            <a:srgbClr val="CC0099"/>
          </a:solidFill>
          <a:latin typeface="Arial" pitchFamily="34" charset="0"/>
          <a:ea typeface="ＭＳ ゴシック" pitchFamily="49" charset="-128"/>
        </a:defRPr>
      </a:lvl5pPr>
      <a:lvl6pPr marL="457200" algn="ctr" rtl="0" fontAlgn="base">
        <a:spcBef>
          <a:spcPct val="0"/>
        </a:spcBef>
        <a:spcAft>
          <a:spcPct val="0"/>
        </a:spcAft>
        <a:defRPr kumimoji="1" sz="4400">
          <a:solidFill>
            <a:srgbClr val="CC0099"/>
          </a:solidFill>
          <a:latin typeface="Arial" pitchFamily="34" charset="0"/>
          <a:ea typeface="ＭＳ ゴシック" pitchFamily="49" charset="-128"/>
        </a:defRPr>
      </a:lvl6pPr>
      <a:lvl7pPr marL="914400" algn="ctr" rtl="0" fontAlgn="base">
        <a:spcBef>
          <a:spcPct val="0"/>
        </a:spcBef>
        <a:spcAft>
          <a:spcPct val="0"/>
        </a:spcAft>
        <a:defRPr kumimoji="1" sz="4400">
          <a:solidFill>
            <a:srgbClr val="CC0099"/>
          </a:solidFill>
          <a:latin typeface="Arial" pitchFamily="34" charset="0"/>
          <a:ea typeface="ＭＳ ゴシック" pitchFamily="49" charset="-128"/>
        </a:defRPr>
      </a:lvl7pPr>
      <a:lvl8pPr marL="1371600" algn="ctr" rtl="0" fontAlgn="base">
        <a:spcBef>
          <a:spcPct val="0"/>
        </a:spcBef>
        <a:spcAft>
          <a:spcPct val="0"/>
        </a:spcAft>
        <a:defRPr kumimoji="1" sz="4400">
          <a:solidFill>
            <a:srgbClr val="CC0099"/>
          </a:solidFill>
          <a:latin typeface="Arial" pitchFamily="34" charset="0"/>
          <a:ea typeface="ＭＳ ゴシック" pitchFamily="49" charset="-128"/>
        </a:defRPr>
      </a:lvl8pPr>
      <a:lvl9pPr marL="1828800" algn="ctr" rtl="0" fontAlgn="base">
        <a:spcBef>
          <a:spcPct val="0"/>
        </a:spcBef>
        <a:spcAft>
          <a:spcPct val="0"/>
        </a:spcAft>
        <a:defRPr kumimoji="1" sz="4400">
          <a:solidFill>
            <a:srgbClr val="CC0099"/>
          </a:solidFill>
          <a:latin typeface="Arial" pitchFamily="34" charset="0"/>
          <a:ea typeface="ＭＳ ゴシック" pitchFamily="49" charset="-128"/>
        </a:defRPr>
      </a:lvl9pPr>
    </p:titleStyle>
    <p:bodyStyle>
      <a:lvl1pPr marL="342900" indent="-342900" algn="l" rtl="0" eaLnBrk="0" fontAlgn="base" hangingPunct="0">
        <a:spcBef>
          <a:spcPct val="20000"/>
        </a:spcBef>
        <a:spcAft>
          <a:spcPct val="0"/>
        </a:spcAft>
        <a:buClr>
          <a:srgbClr val="CC0099"/>
        </a:buClr>
        <a:buFont typeface="Wingdings" pitchFamily="2" charset="2"/>
        <a:buChar char=""/>
        <a:defRPr kumimoji="1" sz="3200">
          <a:solidFill>
            <a:srgbClr val="FF3399"/>
          </a:solidFill>
          <a:latin typeface="+mn-lt"/>
          <a:ea typeface="+mn-ea"/>
          <a:cs typeface="+mn-cs"/>
        </a:defRPr>
      </a:lvl1pPr>
      <a:lvl2pPr marL="742950" indent="-285750" algn="l" rtl="0" eaLnBrk="0" fontAlgn="base" hangingPunct="0">
        <a:spcBef>
          <a:spcPct val="20000"/>
        </a:spcBef>
        <a:spcAft>
          <a:spcPct val="0"/>
        </a:spcAft>
        <a:buClr>
          <a:srgbClr val="CC0099"/>
        </a:buClr>
        <a:buFont typeface="Wingdings" pitchFamily="2" charset="2"/>
        <a:buChar char=""/>
        <a:defRPr kumimoji="1" sz="2800">
          <a:solidFill>
            <a:srgbClr val="FF3399"/>
          </a:solidFill>
          <a:latin typeface="+mn-lt"/>
          <a:ea typeface="+mn-ea"/>
        </a:defRPr>
      </a:lvl2pPr>
      <a:lvl3pPr marL="1143000" indent="-228600" algn="l" rtl="0" eaLnBrk="0" fontAlgn="base" hangingPunct="0">
        <a:spcBef>
          <a:spcPct val="20000"/>
        </a:spcBef>
        <a:spcAft>
          <a:spcPct val="0"/>
        </a:spcAft>
        <a:buClr>
          <a:srgbClr val="CC0099"/>
        </a:buClr>
        <a:buFont typeface="Wingdings" pitchFamily="2" charset="2"/>
        <a:buChar char=""/>
        <a:defRPr kumimoji="1" sz="2400">
          <a:solidFill>
            <a:srgbClr val="FF3399"/>
          </a:solidFill>
          <a:latin typeface="+mn-lt"/>
          <a:ea typeface="+mn-ea"/>
        </a:defRPr>
      </a:lvl3pPr>
      <a:lvl4pPr marL="1600200" indent="-228600" algn="l" rtl="0" eaLnBrk="0" fontAlgn="base" hangingPunct="0">
        <a:spcBef>
          <a:spcPct val="20000"/>
        </a:spcBef>
        <a:spcAft>
          <a:spcPct val="0"/>
        </a:spcAft>
        <a:buClr>
          <a:srgbClr val="CC0099"/>
        </a:buClr>
        <a:buFont typeface="Wingdings" pitchFamily="2" charset="2"/>
        <a:buChar char=""/>
        <a:defRPr kumimoji="1" sz="2000">
          <a:solidFill>
            <a:srgbClr val="FF3399"/>
          </a:solidFill>
          <a:latin typeface="+mn-lt"/>
          <a:ea typeface="+mn-ea"/>
        </a:defRPr>
      </a:lvl4pPr>
      <a:lvl5pPr marL="2057400" indent="-228600" algn="l" rtl="0" eaLnBrk="0" fontAlgn="base" hangingPunct="0">
        <a:spcBef>
          <a:spcPct val="20000"/>
        </a:spcBef>
        <a:spcAft>
          <a:spcPct val="0"/>
        </a:spcAft>
        <a:buClr>
          <a:srgbClr val="CC0099"/>
        </a:buClr>
        <a:buFont typeface="Wingdings" pitchFamily="2" charset="2"/>
        <a:buChar char=""/>
        <a:defRPr kumimoji="1" sz="2000">
          <a:solidFill>
            <a:srgbClr val="FF3399"/>
          </a:solidFill>
          <a:latin typeface="+mn-lt"/>
          <a:ea typeface="+mn-ea"/>
        </a:defRPr>
      </a:lvl5pPr>
      <a:lvl6pPr marL="2514600" indent="-228600" algn="l" rtl="0" fontAlgn="base">
        <a:spcBef>
          <a:spcPct val="20000"/>
        </a:spcBef>
        <a:spcAft>
          <a:spcPct val="0"/>
        </a:spcAft>
        <a:buClr>
          <a:srgbClr val="CC0099"/>
        </a:buClr>
        <a:buFont typeface="Wingdings" pitchFamily="2" charset="2"/>
        <a:buChar char=""/>
        <a:defRPr kumimoji="1" sz="2000">
          <a:solidFill>
            <a:srgbClr val="FF3399"/>
          </a:solidFill>
          <a:latin typeface="+mn-lt"/>
          <a:ea typeface="+mn-ea"/>
        </a:defRPr>
      </a:lvl6pPr>
      <a:lvl7pPr marL="2971800" indent="-228600" algn="l" rtl="0" fontAlgn="base">
        <a:spcBef>
          <a:spcPct val="20000"/>
        </a:spcBef>
        <a:spcAft>
          <a:spcPct val="0"/>
        </a:spcAft>
        <a:buClr>
          <a:srgbClr val="CC0099"/>
        </a:buClr>
        <a:buFont typeface="Wingdings" pitchFamily="2" charset="2"/>
        <a:buChar char=""/>
        <a:defRPr kumimoji="1" sz="2000">
          <a:solidFill>
            <a:srgbClr val="FF3399"/>
          </a:solidFill>
          <a:latin typeface="+mn-lt"/>
          <a:ea typeface="+mn-ea"/>
        </a:defRPr>
      </a:lvl7pPr>
      <a:lvl8pPr marL="3429000" indent="-228600" algn="l" rtl="0" fontAlgn="base">
        <a:spcBef>
          <a:spcPct val="20000"/>
        </a:spcBef>
        <a:spcAft>
          <a:spcPct val="0"/>
        </a:spcAft>
        <a:buClr>
          <a:srgbClr val="CC0099"/>
        </a:buClr>
        <a:buFont typeface="Wingdings" pitchFamily="2" charset="2"/>
        <a:buChar char=""/>
        <a:defRPr kumimoji="1" sz="2000">
          <a:solidFill>
            <a:srgbClr val="FF3399"/>
          </a:solidFill>
          <a:latin typeface="+mn-lt"/>
          <a:ea typeface="+mn-ea"/>
        </a:defRPr>
      </a:lvl8pPr>
      <a:lvl9pPr marL="3886200" indent="-228600" algn="l" rtl="0" fontAlgn="base">
        <a:spcBef>
          <a:spcPct val="20000"/>
        </a:spcBef>
        <a:spcAft>
          <a:spcPct val="0"/>
        </a:spcAft>
        <a:buClr>
          <a:srgbClr val="CC0099"/>
        </a:buClr>
        <a:buFont typeface="Wingdings" pitchFamily="2" charset="2"/>
        <a:buChar char=""/>
        <a:defRPr kumimoji="1" sz="2000">
          <a:solidFill>
            <a:srgbClr val="FF3399"/>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 name="Rectangle 40"/>
          <p:cNvSpPr>
            <a:spLocks noChangeArrowheads="1"/>
          </p:cNvSpPr>
          <p:nvPr/>
        </p:nvSpPr>
        <p:spPr bwMode="auto">
          <a:xfrm>
            <a:off x="1331913" y="549275"/>
            <a:ext cx="7812087" cy="287338"/>
          </a:xfrm>
          <a:prstGeom prst="rect">
            <a:avLst/>
          </a:prstGeom>
          <a:gradFill rotWithShape="1">
            <a:gsLst>
              <a:gs pos="0">
                <a:srgbClr val="006600">
                  <a:gamma/>
                  <a:tint val="0"/>
                  <a:invGamma/>
                </a:srgbClr>
              </a:gs>
              <a:gs pos="100000">
                <a:srgbClr val="006600"/>
              </a:gs>
            </a:gsLst>
            <a:lin ang="0" scaled="1"/>
          </a:gradFill>
          <a:ln w="9525">
            <a:noFill/>
            <a:miter lim="800000"/>
            <a:headEnd/>
            <a:tailEnd/>
          </a:ln>
          <a:effectLst/>
        </p:spPr>
        <p:txBody>
          <a:bodyPr wrap="none" anchor="ctr"/>
          <a:lstStyle/>
          <a:p>
            <a:pPr fontAlgn="base">
              <a:spcBef>
                <a:spcPct val="0"/>
              </a:spcBef>
              <a:spcAft>
                <a:spcPct val="0"/>
              </a:spcAft>
              <a:defRPr/>
            </a:pPr>
            <a:endParaRPr lang="ja-JP" altLang="en-US" sz="2400" b="1">
              <a:solidFill>
                <a:srgbClr val="000000"/>
              </a:solidFill>
            </a:endParaRPr>
          </a:p>
        </p:txBody>
      </p:sp>
      <p:pic>
        <p:nvPicPr>
          <p:cNvPr id="13315" name="Picture 41" descr="hieslogomark"/>
          <p:cNvPicPr>
            <a:picLocks noChangeAspect="1" noChangeArrowheads="1"/>
          </p:cNvPicPr>
          <p:nvPr/>
        </p:nvPicPr>
        <p:blipFill>
          <a:blip r:embed="rId14" cstate="print"/>
          <a:srcRect/>
          <a:stretch>
            <a:fillRect/>
          </a:stretch>
        </p:blipFill>
        <p:spPr bwMode="auto">
          <a:xfrm>
            <a:off x="107950" y="115888"/>
            <a:ext cx="1152525" cy="827087"/>
          </a:xfrm>
          <a:prstGeom prst="rect">
            <a:avLst/>
          </a:prstGeom>
          <a:noFill/>
          <a:ln w="9525">
            <a:noFill/>
            <a:miter lim="800000"/>
            <a:headEnd/>
            <a:tailEnd/>
          </a:ln>
        </p:spPr>
      </p:pic>
      <p:sp>
        <p:nvSpPr>
          <p:cNvPr id="1075" name="Rectangle 51"/>
          <p:cNvSpPr>
            <a:spLocks noChangeArrowheads="1"/>
          </p:cNvSpPr>
          <p:nvPr/>
        </p:nvSpPr>
        <p:spPr bwMode="auto">
          <a:xfrm>
            <a:off x="0" y="0"/>
            <a:ext cx="9144000" cy="6858000"/>
          </a:xfrm>
          <a:prstGeom prst="rect">
            <a:avLst/>
          </a:prstGeom>
          <a:noFill/>
          <a:ln w="63500">
            <a:solidFill>
              <a:srgbClr val="006600"/>
            </a:solidFill>
            <a:miter lim="800000"/>
            <a:headEnd/>
            <a:tailEnd/>
          </a:ln>
          <a:effectLst/>
        </p:spPr>
        <p:txBody>
          <a:bodyPr wrap="none" anchor="ctr"/>
          <a:lstStyle/>
          <a:p>
            <a:pPr fontAlgn="base">
              <a:spcBef>
                <a:spcPct val="0"/>
              </a:spcBef>
              <a:spcAft>
                <a:spcPct val="0"/>
              </a:spcAft>
              <a:defRPr/>
            </a:pPr>
            <a:endParaRPr lang="ja-JP" altLang="en-US" sz="2400" b="1">
              <a:solidFill>
                <a:srgbClr val="000000"/>
              </a:solidFill>
            </a:endParaRPr>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808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02"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pPr>
              <a:endParaRPr lang="ja-JP" altLang="en-US" sz="2400" smtClean="0">
                <a:solidFill>
                  <a:srgbClr val="FFFFFF"/>
                </a:solidFill>
              </a:endParaRPr>
            </a:p>
          </p:txBody>
        </p:sp>
        <p:sp>
          <p:nvSpPr>
            <p:cNvPr id="80904"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05"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07"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09"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11"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15"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17"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pPr>
              <a:endParaRPr lang="ja-JP" altLang="en-US" sz="2400" smtClean="0">
                <a:solidFill>
                  <a:srgbClr val="FFFFFF"/>
                </a:solidFill>
              </a:endParaRPr>
            </a:p>
          </p:txBody>
        </p:sp>
        <p:sp>
          <p:nvSpPr>
            <p:cNvPr id="809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21"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24"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26"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grpSp>
          <p:nvGrpSpPr>
            <p:cNvPr id="3" name="Group 39"/>
            <p:cNvGrpSpPr>
              <a:grpSpLocks/>
            </p:cNvGrpSpPr>
            <p:nvPr userDrawn="1"/>
          </p:nvGrpSpPr>
          <p:grpSpPr bwMode="auto">
            <a:xfrm>
              <a:off x="0" y="1632"/>
              <a:ext cx="5758" cy="1858"/>
              <a:chOff x="0" y="1632"/>
              <a:chExt cx="5758" cy="1858"/>
            </a:xfrm>
          </p:grpSpPr>
          <p:sp>
            <p:nvSpPr>
              <p:cNvPr id="809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grpSp>
      </p:grpSp>
      <p:sp>
        <p:nvSpPr>
          <p:cNvPr id="809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809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809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effectLst>
                  <a:outerShdw blurRad="38100" dist="38100" dir="2700000" algn="tl">
                    <a:srgbClr val="000000"/>
                  </a:outerShdw>
                </a:effectLst>
              </a:defRPr>
            </a:lvl1pPr>
          </a:lstStyle>
          <a:p>
            <a:pPr fontAlgn="base">
              <a:spcBef>
                <a:spcPct val="0"/>
              </a:spcBef>
              <a:spcAft>
                <a:spcPct val="0"/>
              </a:spcAft>
            </a:pPr>
            <a:endParaRPr lang="en-US" altLang="ja-JP" smtClean="0">
              <a:solidFill>
                <a:srgbClr val="FFFFFF"/>
              </a:solidFill>
            </a:endParaRPr>
          </a:p>
        </p:txBody>
      </p:sp>
      <p:sp>
        <p:nvSpPr>
          <p:cNvPr id="809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effectLst>
                  <a:outerShdw blurRad="38100" dist="38100" dir="2700000" algn="tl">
                    <a:srgbClr val="000000"/>
                  </a:outerShdw>
                </a:effectLst>
              </a:defRPr>
            </a:lvl1pPr>
          </a:lstStyle>
          <a:p>
            <a:pPr fontAlgn="base">
              <a:spcBef>
                <a:spcPct val="0"/>
              </a:spcBef>
              <a:spcAft>
                <a:spcPct val="0"/>
              </a:spcAft>
            </a:pPr>
            <a:endParaRPr lang="en-US" altLang="ja-JP" smtClean="0">
              <a:solidFill>
                <a:srgbClr val="FFFFFF"/>
              </a:solidFill>
            </a:endParaRPr>
          </a:p>
        </p:txBody>
      </p:sp>
      <p:sp>
        <p:nvSpPr>
          <p:cNvPr id="809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effectLst>
                  <a:outerShdw blurRad="38100" dist="38100" dir="2700000" algn="tl">
                    <a:srgbClr val="000000"/>
                  </a:outerShdw>
                </a:effectLst>
              </a:defRPr>
            </a:lvl1pPr>
          </a:lstStyle>
          <a:p>
            <a:pPr fontAlgn="base">
              <a:spcBef>
                <a:spcPct val="0"/>
              </a:spcBef>
              <a:spcAft>
                <a:spcPct val="0"/>
              </a:spcAft>
            </a:pPr>
            <a:fld id="{711A7381-37BC-4CAC-B4E5-36C19903E28B}" type="slidenum">
              <a:rPr lang="en-US" altLang="ja-JP" smtClean="0">
                <a:solidFill>
                  <a:srgbClr val="FFFFFF"/>
                </a:solidFill>
              </a:rPr>
              <a:pPr fontAlgn="base">
                <a:spcBef>
                  <a:spcPct val="0"/>
                </a:spcBef>
                <a:spcAft>
                  <a:spcPct val="0"/>
                </a:spcAft>
              </a:pPr>
              <a:t>&lt;#&gt;</a:t>
            </a:fld>
            <a:endParaRPr lang="en-US" altLang="ja-JP" smtClean="0">
              <a:solidFill>
                <a:srgbClr val="FFFFFF"/>
              </a:solidFill>
            </a:endParaRPr>
          </a:p>
        </p:txBody>
      </p:sp>
    </p:spTree>
  </p:cSld>
  <p:clrMap bg1="dk2" tx1="lt1" bg2="dk1"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rtl="0" fontAlgn="base">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2pPr>
      <a:lvl3pPr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3pPr>
      <a:lvl4pPr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4pPr>
      <a:lvl5pPr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9pPr>
    </p:titleStyle>
    <p:bodyStyle>
      <a:lvl1pPr marL="342900" indent="-342900" algn="l" rtl="0" fontAlgn="base">
        <a:spcBef>
          <a:spcPct val="20000"/>
        </a:spcBef>
        <a:spcAft>
          <a:spcPct val="0"/>
        </a:spcAft>
        <a:buClr>
          <a:schemeClr val="hlink"/>
        </a:buClr>
        <a:buSzPct val="90000"/>
        <a:buFont typeface="Wingdings" pitchFamily="2" charset="2"/>
        <a:buBlip>
          <a:blip r:embed="rId13"/>
        </a:buBlip>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accent2"/>
        </a:buClr>
        <a:buSzPct val="90000"/>
        <a:buFont typeface="Wingdings" pitchFamily="2" charset="2"/>
        <a:buBlip>
          <a:blip r:embed="rId14"/>
        </a:buBlip>
        <a:defRPr kumimoji="1"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0530" name="Picture 2" descr="ppt header"/>
          <p:cNvPicPr>
            <a:picLocks noChangeAspect="1" noChangeArrowheads="1"/>
          </p:cNvPicPr>
          <p:nvPr/>
        </p:nvPicPr>
        <p:blipFill>
          <a:blip r:embed="rId15" cstate="print"/>
          <a:srcRect/>
          <a:stretch>
            <a:fillRect/>
          </a:stretch>
        </p:blipFill>
        <p:spPr bwMode="auto">
          <a:xfrm>
            <a:off x="0" y="0"/>
            <a:ext cx="9144000" cy="1189038"/>
          </a:xfrm>
          <a:prstGeom prst="rect">
            <a:avLst/>
          </a:prstGeom>
          <a:noFill/>
        </p:spPr>
      </p:pic>
      <p:sp>
        <p:nvSpPr>
          <p:cNvPr id="150531" name="Rectangle 14"/>
          <p:cNvSpPr>
            <a:spLocks noGrp="1" noChangeArrowheads="1"/>
          </p:cNvSpPr>
          <p:nvPr>
            <p:ph type="body" idx="1"/>
          </p:nvPr>
        </p:nvSpPr>
        <p:spPr bwMode="auto">
          <a:xfrm>
            <a:off x="455613" y="1681163"/>
            <a:ext cx="8293100" cy="4762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9" name="Text Box 4"/>
          <p:cNvSpPr txBox="1">
            <a:spLocks noChangeArrowheads="1"/>
          </p:cNvSpPr>
          <p:nvPr/>
        </p:nvSpPr>
        <p:spPr bwMode="auto">
          <a:xfrm>
            <a:off x="7527925" y="6653213"/>
            <a:ext cx="1679575" cy="198437"/>
          </a:xfrm>
          <a:prstGeom prst="rect">
            <a:avLst/>
          </a:prstGeom>
          <a:noFill/>
          <a:ln w="9525">
            <a:noFill/>
            <a:miter lim="800000"/>
            <a:headEnd/>
            <a:tailEnd/>
          </a:ln>
          <a:effectLst/>
        </p:spPr>
        <p:txBody>
          <a:bodyPr wrap="none">
            <a:spAutoFit/>
          </a:bodyPr>
          <a:lstStyle/>
          <a:p>
            <a:pPr algn="r" fontAlgn="base">
              <a:spcBef>
                <a:spcPct val="0"/>
              </a:spcBef>
              <a:spcAft>
                <a:spcPct val="0"/>
              </a:spcAft>
              <a:buFont typeface="Verdana" pitchFamily="34" charset="0"/>
              <a:buNone/>
            </a:pPr>
            <a:r>
              <a:rPr kumimoji="0" lang="en-US" altLang="ja-JP" sz="700" smtClean="0">
                <a:solidFill>
                  <a:srgbClr val="000000"/>
                </a:solidFill>
                <a:ea typeface="MS UI Gothic" pitchFamily="50" charset="-128"/>
              </a:rPr>
              <a:t>©2007 Nihon Waters k.k.    </a:t>
            </a:r>
            <a:fld id="{944D5172-09B6-4DDD-A45A-675CD618DA49}" type="slidenum">
              <a:rPr kumimoji="0" lang="en-US" altLang="ja-JP" sz="700" smtClean="0">
                <a:solidFill>
                  <a:srgbClr val="000000"/>
                </a:solidFill>
                <a:ea typeface="MS UI Gothic" pitchFamily="50" charset="-128"/>
              </a:rPr>
              <a:pPr algn="r" fontAlgn="base">
                <a:spcBef>
                  <a:spcPct val="0"/>
                </a:spcBef>
                <a:spcAft>
                  <a:spcPct val="0"/>
                </a:spcAft>
                <a:buFont typeface="Verdana" pitchFamily="34" charset="0"/>
                <a:buNone/>
              </a:pPr>
              <a:t>&lt;#&gt;</a:t>
            </a:fld>
            <a:endParaRPr kumimoji="0" lang="en-US" altLang="ja-JP" sz="700" smtClean="0">
              <a:solidFill>
                <a:srgbClr val="000000"/>
              </a:solidFill>
              <a:ea typeface="MS UI Gothic" pitchFamily="50" charset="-128"/>
            </a:endParaRPr>
          </a:p>
        </p:txBody>
      </p:sp>
      <p:sp>
        <p:nvSpPr>
          <p:cNvPr id="150533" name="Rectangle 5"/>
          <p:cNvSpPr>
            <a:spLocks noGrp="1" noChangeArrowheads="1"/>
          </p:cNvSpPr>
          <p:nvPr>
            <p:ph type="title"/>
          </p:nvPr>
        </p:nvSpPr>
        <p:spPr bwMode="auto">
          <a:xfrm>
            <a:off x="457200" y="0"/>
            <a:ext cx="6489700" cy="1041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Lst>
  <p:transition/>
  <p:timing>
    <p:tnLst>
      <p:par>
        <p:cTn id="1" dur="indefinite" restart="never" nodeType="tmRoot"/>
      </p:par>
    </p:tnLst>
  </p:timing>
  <p:txStyles>
    <p:titleStyle>
      <a:lvl1pPr algn="l" rtl="0" fontAlgn="base">
        <a:spcBef>
          <a:spcPct val="0"/>
        </a:spcBef>
        <a:spcAft>
          <a:spcPct val="0"/>
        </a:spcAft>
        <a:defRPr kumimoji="1" sz="2400" b="1">
          <a:solidFill>
            <a:schemeClr val="bg1"/>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kumimoji="1" sz="2400" b="1">
          <a:solidFill>
            <a:schemeClr val="bg1"/>
          </a:solidFill>
          <a:effectLst>
            <a:outerShdw blurRad="38100" dist="38100" dir="2700000" algn="tl">
              <a:srgbClr val="C0C0C0"/>
            </a:outerShdw>
          </a:effectLst>
          <a:latin typeface="Verdana" pitchFamily="34" charset="0"/>
          <a:ea typeface="ＭＳ Ｐゴシック" pitchFamily="50" charset="-128"/>
        </a:defRPr>
      </a:lvl2pPr>
      <a:lvl3pPr algn="l" rtl="0" fontAlgn="base">
        <a:spcBef>
          <a:spcPct val="0"/>
        </a:spcBef>
        <a:spcAft>
          <a:spcPct val="0"/>
        </a:spcAft>
        <a:defRPr kumimoji="1" sz="2400" b="1">
          <a:solidFill>
            <a:schemeClr val="bg1"/>
          </a:solidFill>
          <a:effectLst>
            <a:outerShdw blurRad="38100" dist="38100" dir="2700000" algn="tl">
              <a:srgbClr val="C0C0C0"/>
            </a:outerShdw>
          </a:effectLst>
          <a:latin typeface="Verdana" pitchFamily="34" charset="0"/>
          <a:ea typeface="ＭＳ Ｐゴシック" pitchFamily="50" charset="-128"/>
        </a:defRPr>
      </a:lvl3pPr>
      <a:lvl4pPr algn="l" rtl="0" fontAlgn="base">
        <a:spcBef>
          <a:spcPct val="0"/>
        </a:spcBef>
        <a:spcAft>
          <a:spcPct val="0"/>
        </a:spcAft>
        <a:defRPr kumimoji="1" sz="2400" b="1">
          <a:solidFill>
            <a:schemeClr val="bg1"/>
          </a:solidFill>
          <a:effectLst>
            <a:outerShdw blurRad="38100" dist="38100" dir="2700000" algn="tl">
              <a:srgbClr val="C0C0C0"/>
            </a:outerShdw>
          </a:effectLst>
          <a:latin typeface="Verdana" pitchFamily="34" charset="0"/>
          <a:ea typeface="ＭＳ Ｐゴシック" pitchFamily="50" charset="-128"/>
        </a:defRPr>
      </a:lvl4pPr>
      <a:lvl5pPr algn="l" rtl="0" fontAlgn="base">
        <a:spcBef>
          <a:spcPct val="0"/>
        </a:spcBef>
        <a:spcAft>
          <a:spcPct val="0"/>
        </a:spcAft>
        <a:defRPr kumimoji="1" sz="2400" b="1">
          <a:solidFill>
            <a:schemeClr val="bg1"/>
          </a:solidFill>
          <a:effectLst>
            <a:outerShdw blurRad="38100" dist="38100" dir="2700000" algn="tl">
              <a:srgbClr val="C0C0C0"/>
            </a:outerShdw>
          </a:effectLst>
          <a:latin typeface="Verdana" pitchFamily="34" charset="0"/>
          <a:ea typeface="ＭＳ Ｐゴシック" pitchFamily="50" charset="-128"/>
        </a:defRPr>
      </a:lvl5pPr>
      <a:lvl6pPr marL="457200" algn="l" rtl="0" fontAlgn="base">
        <a:spcBef>
          <a:spcPct val="0"/>
        </a:spcBef>
        <a:spcAft>
          <a:spcPct val="0"/>
        </a:spcAft>
        <a:defRPr kumimoji="1" sz="2400" b="1">
          <a:solidFill>
            <a:schemeClr val="bg1"/>
          </a:solidFill>
          <a:effectLst>
            <a:outerShdw blurRad="38100" dist="38100" dir="2700000" algn="tl">
              <a:srgbClr val="C0C0C0"/>
            </a:outerShdw>
          </a:effectLst>
          <a:latin typeface="Verdana" pitchFamily="34" charset="0"/>
          <a:ea typeface="ＭＳ Ｐゴシック" pitchFamily="50" charset="-128"/>
        </a:defRPr>
      </a:lvl6pPr>
      <a:lvl7pPr marL="914400" algn="l" rtl="0" fontAlgn="base">
        <a:spcBef>
          <a:spcPct val="0"/>
        </a:spcBef>
        <a:spcAft>
          <a:spcPct val="0"/>
        </a:spcAft>
        <a:defRPr kumimoji="1" sz="2400" b="1">
          <a:solidFill>
            <a:schemeClr val="bg1"/>
          </a:solidFill>
          <a:effectLst>
            <a:outerShdw blurRad="38100" dist="38100" dir="2700000" algn="tl">
              <a:srgbClr val="C0C0C0"/>
            </a:outerShdw>
          </a:effectLst>
          <a:latin typeface="Verdana" pitchFamily="34" charset="0"/>
          <a:ea typeface="ＭＳ Ｐゴシック" pitchFamily="50" charset="-128"/>
        </a:defRPr>
      </a:lvl7pPr>
      <a:lvl8pPr marL="1371600" algn="l" rtl="0" fontAlgn="base">
        <a:spcBef>
          <a:spcPct val="0"/>
        </a:spcBef>
        <a:spcAft>
          <a:spcPct val="0"/>
        </a:spcAft>
        <a:defRPr kumimoji="1" sz="2400" b="1">
          <a:solidFill>
            <a:schemeClr val="bg1"/>
          </a:solidFill>
          <a:effectLst>
            <a:outerShdw blurRad="38100" dist="38100" dir="2700000" algn="tl">
              <a:srgbClr val="C0C0C0"/>
            </a:outerShdw>
          </a:effectLst>
          <a:latin typeface="Verdana" pitchFamily="34" charset="0"/>
          <a:ea typeface="ＭＳ Ｐゴシック" pitchFamily="50" charset="-128"/>
        </a:defRPr>
      </a:lvl8pPr>
      <a:lvl9pPr marL="1828800" algn="l" rtl="0" fontAlgn="base">
        <a:spcBef>
          <a:spcPct val="0"/>
        </a:spcBef>
        <a:spcAft>
          <a:spcPct val="0"/>
        </a:spcAft>
        <a:defRPr kumimoji="1" sz="2400" b="1">
          <a:solidFill>
            <a:schemeClr val="bg1"/>
          </a:solidFill>
          <a:effectLst>
            <a:outerShdw blurRad="38100" dist="38100" dir="2700000" algn="tl">
              <a:srgbClr val="C0C0C0"/>
            </a:outerShdw>
          </a:effectLst>
          <a:latin typeface="Verdana" pitchFamily="34" charset="0"/>
          <a:ea typeface="ＭＳ Ｐゴシック" pitchFamily="50" charset="-128"/>
        </a:defRPr>
      </a:lvl9pPr>
    </p:titleStyle>
    <p:bodyStyle>
      <a:lvl1pPr marL="342900" indent="-342900" algn="l" rtl="0" fontAlgn="base">
        <a:lnSpc>
          <a:spcPct val="110000"/>
        </a:lnSpc>
        <a:spcBef>
          <a:spcPct val="20000"/>
        </a:spcBef>
        <a:spcAft>
          <a:spcPct val="0"/>
        </a:spcAft>
        <a:buClr>
          <a:srgbClr val="3374D4"/>
        </a:buClr>
        <a:buFont typeface="Wingdings 2" pitchFamily="18" charset="2"/>
        <a:buChar char="¡"/>
        <a:defRPr kumimoji="1" sz="2000">
          <a:solidFill>
            <a:schemeClr val="tx1"/>
          </a:solidFill>
          <a:latin typeface="+mn-lt"/>
          <a:ea typeface="+mn-ea"/>
          <a:cs typeface="+mn-cs"/>
        </a:defRPr>
      </a:lvl1pPr>
      <a:lvl2pPr marL="742950" indent="-285750" algn="l" rtl="0" fontAlgn="base">
        <a:lnSpc>
          <a:spcPct val="110000"/>
        </a:lnSpc>
        <a:spcBef>
          <a:spcPct val="20000"/>
        </a:spcBef>
        <a:spcAft>
          <a:spcPct val="0"/>
        </a:spcAft>
        <a:buClr>
          <a:srgbClr val="3374D4"/>
        </a:buClr>
        <a:buFont typeface="Verdana" pitchFamily="34" charset="0"/>
        <a:buChar char="—"/>
        <a:defRPr kumimoji="1">
          <a:solidFill>
            <a:schemeClr val="tx1"/>
          </a:solidFill>
          <a:latin typeface="+mn-lt"/>
          <a:ea typeface="+mn-ea"/>
        </a:defRPr>
      </a:lvl2pPr>
      <a:lvl3pPr marL="1143000" indent="-228600" algn="l" rtl="0" fontAlgn="base">
        <a:lnSpc>
          <a:spcPct val="110000"/>
        </a:lnSpc>
        <a:spcBef>
          <a:spcPct val="20000"/>
        </a:spcBef>
        <a:spcAft>
          <a:spcPct val="0"/>
        </a:spcAft>
        <a:buClr>
          <a:srgbClr val="3374D4"/>
        </a:buClr>
        <a:buFont typeface="Courier New" pitchFamily="49" charset="0"/>
        <a:buChar char="o"/>
        <a:defRPr kumimoji="1">
          <a:solidFill>
            <a:schemeClr val="tx1"/>
          </a:solidFill>
          <a:latin typeface="+mn-lt"/>
          <a:ea typeface="+mn-ea"/>
        </a:defRPr>
      </a:lvl3pPr>
      <a:lvl4pPr marL="1600200" indent="-228600" algn="l" rtl="0" fontAlgn="base">
        <a:lnSpc>
          <a:spcPct val="110000"/>
        </a:lnSpc>
        <a:spcBef>
          <a:spcPct val="20000"/>
        </a:spcBef>
        <a:spcAft>
          <a:spcPct val="0"/>
        </a:spcAft>
        <a:buClr>
          <a:srgbClr val="3374D4"/>
        </a:buClr>
        <a:buFont typeface="Arial" pitchFamily="34" charset="0"/>
        <a:buChar char="•"/>
        <a:defRPr kumimoji="1">
          <a:solidFill>
            <a:schemeClr val="tx1"/>
          </a:solidFill>
          <a:latin typeface="+mn-lt"/>
          <a:ea typeface="+mn-ea"/>
        </a:defRPr>
      </a:lvl4pPr>
      <a:lvl5pPr marL="2057400" indent="-228600" algn="l" rtl="0" fontAlgn="base">
        <a:lnSpc>
          <a:spcPct val="110000"/>
        </a:lnSpc>
        <a:spcBef>
          <a:spcPct val="20000"/>
        </a:spcBef>
        <a:spcAft>
          <a:spcPct val="0"/>
        </a:spcAft>
        <a:buClr>
          <a:srgbClr val="3374D4"/>
        </a:buClr>
        <a:buFont typeface="Arial" pitchFamily="34" charset="0"/>
        <a:buChar char="•"/>
        <a:defRPr kumimoji="1">
          <a:solidFill>
            <a:schemeClr val="tx1"/>
          </a:solidFill>
          <a:latin typeface="+mn-lt"/>
          <a:ea typeface="+mn-ea"/>
        </a:defRPr>
      </a:lvl5pPr>
      <a:lvl6pPr marL="2514600" indent="-228600" algn="l" rtl="0" fontAlgn="base">
        <a:lnSpc>
          <a:spcPct val="110000"/>
        </a:lnSpc>
        <a:spcBef>
          <a:spcPct val="20000"/>
        </a:spcBef>
        <a:spcAft>
          <a:spcPct val="0"/>
        </a:spcAft>
        <a:buClr>
          <a:srgbClr val="3374D4"/>
        </a:buClr>
        <a:buFont typeface="Arial" pitchFamily="34" charset="0"/>
        <a:buChar char="•"/>
        <a:defRPr kumimoji="1">
          <a:solidFill>
            <a:schemeClr val="tx1"/>
          </a:solidFill>
          <a:latin typeface="+mn-lt"/>
          <a:ea typeface="+mn-ea"/>
        </a:defRPr>
      </a:lvl6pPr>
      <a:lvl7pPr marL="2971800" indent="-228600" algn="l" rtl="0" fontAlgn="base">
        <a:lnSpc>
          <a:spcPct val="110000"/>
        </a:lnSpc>
        <a:spcBef>
          <a:spcPct val="20000"/>
        </a:spcBef>
        <a:spcAft>
          <a:spcPct val="0"/>
        </a:spcAft>
        <a:buClr>
          <a:srgbClr val="3374D4"/>
        </a:buClr>
        <a:buFont typeface="Arial" pitchFamily="34" charset="0"/>
        <a:buChar char="•"/>
        <a:defRPr kumimoji="1">
          <a:solidFill>
            <a:schemeClr val="tx1"/>
          </a:solidFill>
          <a:latin typeface="+mn-lt"/>
          <a:ea typeface="+mn-ea"/>
        </a:defRPr>
      </a:lvl7pPr>
      <a:lvl8pPr marL="3429000" indent="-228600" algn="l" rtl="0" fontAlgn="base">
        <a:lnSpc>
          <a:spcPct val="110000"/>
        </a:lnSpc>
        <a:spcBef>
          <a:spcPct val="20000"/>
        </a:spcBef>
        <a:spcAft>
          <a:spcPct val="0"/>
        </a:spcAft>
        <a:buClr>
          <a:srgbClr val="3374D4"/>
        </a:buClr>
        <a:buFont typeface="Arial" pitchFamily="34" charset="0"/>
        <a:buChar char="•"/>
        <a:defRPr kumimoji="1">
          <a:solidFill>
            <a:schemeClr val="tx1"/>
          </a:solidFill>
          <a:latin typeface="+mn-lt"/>
          <a:ea typeface="+mn-ea"/>
        </a:defRPr>
      </a:lvl8pPr>
      <a:lvl9pPr marL="3886200" indent="-228600" algn="l" rtl="0" fontAlgn="base">
        <a:lnSpc>
          <a:spcPct val="110000"/>
        </a:lnSpc>
        <a:spcBef>
          <a:spcPct val="20000"/>
        </a:spcBef>
        <a:spcAft>
          <a:spcPct val="0"/>
        </a:spcAft>
        <a:buClr>
          <a:srgbClr val="3374D4"/>
        </a:buClr>
        <a:buFont typeface="Arial" pitchFamily="34" charset="0"/>
        <a:buChar char="•"/>
        <a:defRPr kumimoji="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23654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4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4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8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8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8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grpSp>
          <p:nvGrpSpPr>
            <p:cNvPr id="3" name="Group 39"/>
            <p:cNvGrpSpPr>
              <a:grpSpLocks/>
            </p:cNvGrpSpPr>
            <p:nvPr userDrawn="1"/>
          </p:nvGrpSpPr>
          <p:grpSpPr bwMode="auto">
            <a:xfrm>
              <a:off x="0" y="1632"/>
              <a:ext cx="5758" cy="1858"/>
              <a:chOff x="0" y="1632"/>
              <a:chExt cx="5758" cy="1858"/>
            </a:xfrm>
          </p:grpSpPr>
          <p:sp>
            <p:nvSpPr>
              <p:cNvPr id="23658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8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grpSp>
      </p:grpSp>
      <p:sp>
        <p:nvSpPr>
          <p:cNvPr id="23658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3658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3658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kumimoji="0" sz="1200">
                <a:solidFill>
                  <a:srgbClr val="FFFFFF"/>
                </a:solidFill>
                <a:effectLst>
                  <a:outerShdw blurRad="38100" dist="38100" dir="2700000" algn="tl">
                    <a:srgbClr val="000000"/>
                  </a:outerShdw>
                </a:effectLst>
                <a:latin typeface="Arial" pitchFamily="34" charset="0"/>
                <a:ea typeface="ＭＳ Ｐゴシック" pitchFamily="50" charset="-128"/>
              </a:defRPr>
            </a:lvl1pPr>
          </a:lstStyle>
          <a:p>
            <a:pPr fontAlgn="base">
              <a:spcAft>
                <a:spcPct val="0"/>
              </a:spcAft>
              <a:defRPr/>
            </a:pPr>
            <a:endParaRPr lang="en-US" altLang="ja-JP"/>
          </a:p>
        </p:txBody>
      </p:sp>
      <p:sp>
        <p:nvSpPr>
          <p:cNvPr id="23658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kumimoji="0" sz="1200">
                <a:solidFill>
                  <a:srgbClr val="FFFFFF"/>
                </a:solidFill>
                <a:effectLst>
                  <a:outerShdw blurRad="38100" dist="38100" dir="2700000" algn="tl">
                    <a:srgbClr val="000000"/>
                  </a:outerShdw>
                </a:effectLst>
                <a:latin typeface="Arial" pitchFamily="34" charset="0"/>
                <a:ea typeface="ＭＳ Ｐゴシック" pitchFamily="50" charset="-128"/>
              </a:defRPr>
            </a:lvl1pPr>
          </a:lstStyle>
          <a:p>
            <a:pPr algn="ctr" fontAlgn="base">
              <a:spcAft>
                <a:spcPct val="0"/>
              </a:spcAft>
              <a:defRPr/>
            </a:pPr>
            <a:endParaRPr lang="en-US" altLang="ja-JP"/>
          </a:p>
        </p:txBody>
      </p:sp>
      <p:sp>
        <p:nvSpPr>
          <p:cNvPr id="23659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kumimoji="0" sz="1200">
                <a:solidFill>
                  <a:srgbClr val="FFFFFF"/>
                </a:solidFill>
                <a:effectLst>
                  <a:outerShdw blurRad="38100" dist="38100" dir="2700000" algn="tl">
                    <a:srgbClr val="000000"/>
                  </a:outerShdw>
                </a:effectLst>
                <a:latin typeface="Arial" pitchFamily="34" charset="0"/>
                <a:ea typeface="ＭＳ Ｐゴシック" pitchFamily="50" charset="-128"/>
              </a:defRPr>
            </a:lvl1pPr>
          </a:lstStyle>
          <a:p>
            <a:pPr fontAlgn="base">
              <a:spcAft>
                <a:spcPct val="0"/>
              </a:spcAft>
              <a:defRPr/>
            </a:pPr>
            <a:fld id="{86C180C1-1F01-4ADF-BA29-56C964899F8C}" type="slidenum">
              <a:rPr lang="en-US" altLang="ja-JP"/>
              <a:pPr fontAlgn="base">
                <a:spcAft>
                  <a:spcPct val="0"/>
                </a:spcAft>
                <a:defRPr/>
              </a:pPr>
              <a:t>&lt;#&gt;</a:t>
            </a:fld>
            <a:endParaRPr lang="en-US" altLang="ja-JP"/>
          </a:p>
        </p:txBody>
      </p:sp>
    </p:spTree>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711" r:id="rId14"/>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6"/>
        </a:buBlip>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7"/>
        </a:buBlip>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8"/>
        </a:buBlip>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pitchFamily="2" charset="2"/>
        <a:buBlip>
          <a:blip r:embed="rId18"/>
        </a:buBlip>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pitchFamily="2" charset="2"/>
        <a:buBlip>
          <a:blip r:embed="rId18"/>
        </a:buBlip>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pitchFamily="2" charset="2"/>
        <a:buBlip>
          <a:blip r:embed="rId18"/>
        </a:buBlip>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pitchFamily="2" charset="2"/>
        <a:buBlip>
          <a:blip r:embed="rId18"/>
        </a:buBlip>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5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245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Calibri"/>
              </a:defRPr>
            </a:lvl1pPr>
          </a:lstStyle>
          <a:p>
            <a:pPr>
              <a:defRPr/>
            </a:pPr>
            <a:fld id="{D1641BDB-9053-4DDC-A3E1-D21120BA802D}" type="datetimeFigureOut">
              <a:rPr lang="en-US">
                <a:ea typeface="ＭＳ Ｐゴシック" pitchFamily="50" charset="-128"/>
              </a:rPr>
              <a:pPr>
                <a:defRPr/>
              </a:pPr>
              <a:t>11/16/2012</a:t>
            </a:fld>
            <a:endParaRPr lang="en-US">
              <a:ea typeface="ＭＳ Ｐゴシック" pitchFamily="50"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Calibri"/>
              </a:defRPr>
            </a:lvl1pPr>
          </a:lstStyle>
          <a:p>
            <a:pPr>
              <a:defRPr/>
            </a:pPr>
            <a:endParaRPr lang="en-US">
              <a:ea typeface="ＭＳ Ｐゴシック" pitchFamily="50"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Calibri"/>
              </a:defRPr>
            </a:lvl1pPr>
          </a:lstStyle>
          <a:p>
            <a:pPr>
              <a:defRPr/>
            </a:pPr>
            <a:fld id="{B68EB570-75D1-4C73-A3BB-0A260843B533}" type="slidenum">
              <a:rPr lang="en-US">
                <a:ea typeface="ＭＳ Ｐゴシック" pitchFamily="50" charset="-128"/>
              </a:rPr>
              <a:pPr>
                <a:defRPr/>
              </a:pPr>
              <a:t>&lt;#&gt;</a:t>
            </a:fld>
            <a:endParaRPr lang="en-US">
              <a:ea typeface="ＭＳ Ｐゴシック" pitchFamily="50" charset="-128"/>
            </a:endParaRPr>
          </a:p>
        </p:txBody>
      </p:sp>
    </p:spTree>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path path="rect">
            <a:fillToRect r="100000" b="100000"/>
          </a:path>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7938" y="1636713"/>
            <a:ext cx="9148763" cy="4618037"/>
            <a:chOff x="-5" y="1031"/>
            <a:chExt cx="5763" cy="2909"/>
          </a:xfrm>
        </p:grpSpPr>
        <p:pic>
          <p:nvPicPr>
            <p:cNvPr id="28680" name="Picture 3" descr="D:\FRONTPAGE THEMES\ARTSY\ARTHSEPA.PNG"/>
            <p:cNvPicPr>
              <a:picLocks noChangeAspect="1" noChangeArrowheads="1"/>
            </p:cNvPicPr>
            <p:nvPr/>
          </p:nvPicPr>
          <p:blipFill>
            <a:blip r:embed="rId14" cstate="print"/>
            <a:srcRect/>
            <a:stretch>
              <a:fillRect/>
            </a:stretch>
          </p:blipFill>
          <p:spPr bwMode="gray">
            <a:xfrm>
              <a:off x="3778" y="3893"/>
              <a:ext cx="1980" cy="47"/>
            </a:xfrm>
            <a:prstGeom prst="rect">
              <a:avLst/>
            </a:prstGeom>
            <a:noFill/>
            <a:ln w="9525">
              <a:noFill/>
              <a:miter lim="800000"/>
              <a:headEnd/>
              <a:tailEnd/>
            </a:ln>
          </p:spPr>
        </p:pic>
        <p:pic>
          <p:nvPicPr>
            <p:cNvPr id="28681" name="Picture 4" descr="P:\!Themes\Artsy\Arthsepa.gif"/>
            <p:cNvPicPr>
              <a:picLocks noChangeAspect="1" noChangeArrowheads="1"/>
            </p:cNvPicPr>
            <p:nvPr/>
          </p:nvPicPr>
          <p:blipFill>
            <a:blip r:embed="rId15" cstate="print"/>
            <a:srcRect/>
            <a:stretch>
              <a:fillRect/>
            </a:stretch>
          </p:blipFill>
          <p:spPr bwMode="auto">
            <a:xfrm>
              <a:off x="-5" y="1031"/>
              <a:ext cx="2832" cy="61"/>
            </a:xfrm>
            <a:prstGeom prst="rect">
              <a:avLst/>
            </a:prstGeom>
            <a:noFill/>
            <a:ln w="9525">
              <a:noFill/>
              <a:miter lim="800000"/>
              <a:headEnd/>
              <a:tailEnd/>
            </a:ln>
          </p:spPr>
        </p:pic>
      </p:grpSp>
      <p:sp>
        <p:nvSpPr>
          <p:cNvPr id="28675" name="Rectangle 5"/>
          <p:cNvSpPr>
            <a:spLocks noGrp="1" noChangeArrowheads="1"/>
          </p:cNvSpPr>
          <p:nvPr>
            <p:ph type="title"/>
          </p:nvPr>
        </p:nvSpPr>
        <p:spPr bwMode="auto">
          <a:xfrm>
            <a:off x="317500" y="722313"/>
            <a:ext cx="8637588"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ja-JP" altLang="en-US" smtClean="0"/>
              <a:t>マスタ タイトルの書式設定</a:t>
            </a:r>
          </a:p>
        </p:txBody>
      </p:sp>
      <p:sp>
        <p:nvSpPr>
          <p:cNvPr id="28676" name="Rectangle 6"/>
          <p:cNvSpPr>
            <a:spLocks noGrp="1" noChangeArrowheads="1"/>
          </p:cNvSpPr>
          <p:nvPr>
            <p:ph type="body" idx="1"/>
          </p:nvPr>
        </p:nvSpPr>
        <p:spPr bwMode="auto">
          <a:xfrm>
            <a:off x="328613" y="1941513"/>
            <a:ext cx="820896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5847" name="Rectangle 7"/>
          <p:cNvSpPr>
            <a:spLocks noGrp="1" noChangeArrowheads="1"/>
          </p:cNvSpPr>
          <p:nvPr>
            <p:ph type="dt" sz="half" idx="2"/>
          </p:nvPr>
        </p:nvSpPr>
        <p:spPr bwMode="auto">
          <a:xfrm>
            <a:off x="3433763" y="63436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FFFFCC"/>
                </a:solidFill>
                <a:latin typeface="+mn-lt"/>
                <a:ea typeface="ＭＳ Ｐゴシック" charset="-128"/>
              </a:defRPr>
            </a:lvl1pPr>
          </a:lstStyle>
          <a:p>
            <a:pPr fontAlgn="base">
              <a:spcBef>
                <a:spcPct val="0"/>
              </a:spcBef>
              <a:spcAft>
                <a:spcPct val="0"/>
              </a:spcAft>
              <a:defRPr/>
            </a:pPr>
            <a:fld id="{5E31405B-30EE-4FC2-BAFE-2DB992A27817}" type="datetime1">
              <a:rPr lang="ja-JP" altLang="en-US"/>
              <a:pPr fontAlgn="base">
                <a:spcBef>
                  <a:spcPct val="0"/>
                </a:spcBef>
                <a:spcAft>
                  <a:spcPct val="0"/>
                </a:spcAft>
                <a:defRPr/>
              </a:pPr>
              <a:t>2012/11/16</a:t>
            </a:fld>
            <a:endParaRPr lang="en-US" altLang="ja-JP"/>
          </a:p>
        </p:txBody>
      </p:sp>
      <p:sp>
        <p:nvSpPr>
          <p:cNvPr id="35848" name="Rectangle 8"/>
          <p:cNvSpPr>
            <a:spLocks noGrp="1" noChangeArrowheads="1"/>
          </p:cNvSpPr>
          <p:nvPr>
            <p:ph type="ftr" sz="quarter" idx="3"/>
          </p:nvPr>
        </p:nvSpPr>
        <p:spPr bwMode="auto">
          <a:xfrm>
            <a:off x="6108700" y="634365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FFFFCC"/>
                </a:solidFill>
                <a:latin typeface="+mn-lt"/>
                <a:ea typeface="ＭＳ Ｐゴシック" charset="-128"/>
              </a:defRPr>
            </a:lvl1pPr>
          </a:lstStyle>
          <a:p>
            <a:pPr fontAlgn="base">
              <a:spcBef>
                <a:spcPct val="0"/>
              </a:spcBef>
              <a:spcAft>
                <a:spcPct val="0"/>
              </a:spcAft>
              <a:defRPr/>
            </a:pPr>
            <a:endParaRPr lang="en-US" altLang="ja-JP"/>
          </a:p>
        </p:txBody>
      </p:sp>
      <p:sp>
        <p:nvSpPr>
          <p:cNvPr id="35849" name="Rectangle 9"/>
          <p:cNvSpPr>
            <a:spLocks noGrp="1" noChangeArrowheads="1"/>
          </p:cNvSpPr>
          <p:nvPr>
            <p:ph type="sldNum" sz="quarter" idx="4"/>
          </p:nvPr>
        </p:nvSpPr>
        <p:spPr bwMode="auto">
          <a:xfrm>
            <a:off x="146050" y="636111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2400" b="0">
                <a:solidFill>
                  <a:srgbClr val="FFFFCC"/>
                </a:solidFill>
                <a:latin typeface="+mn-lt"/>
                <a:ea typeface="ＭＳ Ｐゴシック" charset="-128"/>
              </a:defRPr>
            </a:lvl1pPr>
          </a:lstStyle>
          <a:p>
            <a:pPr fontAlgn="base">
              <a:spcBef>
                <a:spcPct val="0"/>
              </a:spcBef>
              <a:spcAft>
                <a:spcPct val="0"/>
              </a:spcAft>
              <a:defRPr/>
            </a:pPr>
            <a:fld id="{791BC272-9E8D-452E-A888-377A4B7BA287}" type="slidenum">
              <a:rPr lang="en-US" altLang="ja-JP"/>
              <a:pPr fontAlgn="base">
                <a:spcBef>
                  <a:spcPct val="0"/>
                </a:spcBef>
                <a:spcAft>
                  <a:spcPct val="0"/>
                </a:spcAft>
                <a:defRPr/>
              </a:pPr>
              <a:t>&lt;#&gt;</a:t>
            </a:fld>
            <a:endParaRPr lang="en-US" altLang="ja-JP"/>
          </a:p>
        </p:txBody>
      </p:sp>
    </p:spTree>
  </p:cSld>
  <p:clrMap bg1="dk2" tx1="lt1" bg2="dk1" tx2="lt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Lst>
  <p:hf hdr="0" ftr="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Arial" charset="0"/>
          <a:ea typeface="ＭＳ Ｐゴシック" charset="-128"/>
        </a:defRPr>
      </a:lvl2pPr>
      <a:lvl3pPr algn="l" rtl="0" eaLnBrk="0" fontAlgn="base" hangingPunct="0">
        <a:spcBef>
          <a:spcPct val="0"/>
        </a:spcBef>
        <a:spcAft>
          <a:spcPct val="0"/>
        </a:spcAft>
        <a:defRPr kumimoji="1" sz="4400">
          <a:solidFill>
            <a:schemeClr val="tx2"/>
          </a:solidFill>
          <a:latin typeface="Arial" charset="0"/>
          <a:ea typeface="ＭＳ Ｐゴシック" charset="-128"/>
        </a:defRPr>
      </a:lvl3pPr>
      <a:lvl4pPr algn="l" rtl="0" eaLnBrk="0" fontAlgn="base" hangingPunct="0">
        <a:spcBef>
          <a:spcPct val="0"/>
        </a:spcBef>
        <a:spcAft>
          <a:spcPct val="0"/>
        </a:spcAft>
        <a:defRPr kumimoji="1" sz="4400">
          <a:solidFill>
            <a:schemeClr val="tx2"/>
          </a:solidFill>
          <a:latin typeface="Arial" charset="0"/>
          <a:ea typeface="ＭＳ Ｐゴシック" charset="-128"/>
        </a:defRPr>
      </a:lvl4pPr>
      <a:lvl5pPr algn="l"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l" rtl="0" fontAlgn="base">
        <a:spcBef>
          <a:spcPct val="0"/>
        </a:spcBef>
        <a:spcAft>
          <a:spcPct val="0"/>
        </a:spcAft>
        <a:defRPr kumimoji="1" sz="4400">
          <a:solidFill>
            <a:schemeClr val="tx2"/>
          </a:solidFill>
          <a:latin typeface="Arial" charset="0"/>
          <a:ea typeface="ＭＳ Ｐゴシック" charset="-128"/>
        </a:defRPr>
      </a:lvl6pPr>
      <a:lvl7pPr marL="914400" algn="l" rtl="0" fontAlgn="base">
        <a:spcBef>
          <a:spcPct val="0"/>
        </a:spcBef>
        <a:spcAft>
          <a:spcPct val="0"/>
        </a:spcAft>
        <a:defRPr kumimoji="1" sz="4400">
          <a:solidFill>
            <a:schemeClr val="tx2"/>
          </a:solidFill>
          <a:latin typeface="Arial" charset="0"/>
          <a:ea typeface="ＭＳ Ｐゴシック" charset="-128"/>
        </a:defRPr>
      </a:lvl7pPr>
      <a:lvl8pPr marL="1371600" algn="l" rtl="0" fontAlgn="base">
        <a:spcBef>
          <a:spcPct val="0"/>
        </a:spcBef>
        <a:spcAft>
          <a:spcPct val="0"/>
        </a:spcAft>
        <a:defRPr kumimoji="1" sz="4400">
          <a:solidFill>
            <a:schemeClr val="tx2"/>
          </a:solidFill>
          <a:latin typeface="Arial" charset="0"/>
          <a:ea typeface="ＭＳ Ｐゴシック" charset="-128"/>
        </a:defRPr>
      </a:lvl8pPr>
      <a:lvl9pPr marL="1828800" algn="l"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lr>
          <a:srgbClr val="CCFF33"/>
        </a:buClr>
        <a:buSzPct val="7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6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rgbClr val="0099CC"/>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7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50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150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buClrTx/>
              <a:buSzTx/>
              <a:buFontTx/>
              <a:buNone/>
              <a:defRPr sz="1200" smtClean="0">
                <a:solidFill>
                  <a:prstClr val="black">
                    <a:tint val="75000"/>
                  </a:prstClr>
                </a:solidFill>
                <a:effectLst/>
                <a:latin typeface="Calibri"/>
                <a:ea typeface="ＭＳ Ｐゴシック"/>
              </a:defRPr>
            </a:lvl1pPr>
          </a:lstStyle>
          <a:p>
            <a:pPr>
              <a:defRPr/>
            </a:pPr>
            <a:fld id="{FA4E9E38-7A14-4D71-9C73-0F5D3D53CF65}" type="datetimeFigureOut">
              <a:rPr lang="ja-JP" altLang="en-US"/>
              <a:pPr>
                <a:defRPr/>
              </a:pPr>
              <a:t>2012/11/16</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buClrTx/>
              <a:buSzTx/>
              <a:buFontTx/>
              <a:buNone/>
              <a:defRPr sz="1200">
                <a:solidFill>
                  <a:prstClr val="black">
                    <a:tint val="75000"/>
                  </a:prstClr>
                </a:solidFill>
                <a:effectLst/>
                <a:latin typeface="Calibri"/>
                <a:ea typeface="ＭＳ Ｐゴシック"/>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buClrTx/>
              <a:buSzTx/>
              <a:buFontTx/>
              <a:buNone/>
              <a:defRPr sz="1200" smtClean="0">
                <a:solidFill>
                  <a:prstClr val="black">
                    <a:tint val="75000"/>
                  </a:prstClr>
                </a:solidFill>
                <a:effectLst/>
                <a:latin typeface="Calibri"/>
                <a:ea typeface="ＭＳ Ｐゴシック"/>
              </a:defRPr>
            </a:lvl1pPr>
          </a:lstStyle>
          <a:p>
            <a:pPr>
              <a:defRPr/>
            </a:pPr>
            <a:fld id="{8B57237C-FAB7-47FC-9249-82176098FC16}"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charset="-128"/>
        </a:defRPr>
      </a:lvl2pPr>
      <a:lvl3pPr algn="ctr" rtl="0" fontAlgn="base">
        <a:spcBef>
          <a:spcPct val="0"/>
        </a:spcBef>
        <a:spcAft>
          <a:spcPct val="0"/>
        </a:spcAft>
        <a:defRPr kumimoji="1" sz="4400">
          <a:solidFill>
            <a:schemeClr val="tx1"/>
          </a:solidFill>
          <a:latin typeface="Calibri" pitchFamily="34" charset="0"/>
          <a:ea typeface="ＭＳ Ｐゴシック" charset="-128"/>
        </a:defRPr>
      </a:lvl3pPr>
      <a:lvl4pPr algn="ctr" rtl="0" fontAlgn="base">
        <a:spcBef>
          <a:spcPct val="0"/>
        </a:spcBef>
        <a:spcAft>
          <a:spcPct val="0"/>
        </a:spcAft>
        <a:defRPr kumimoji="1" sz="4400">
          <a:solidFill>
            <a:schemeClr val="tx1"/>
          </a:solidFill>
          <a:latin typeface="Calibri" pitchFamily="34" charset="0"/>
          <a:ea typeface="ＭＳ Ｐゴシック" charset="-128"/>
        </a:defRPr>
      </a:lvl4pPr>
      <a:lvl5pPr algn="ctr" rtl="0" fontAlgn="base">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fontAlgn="base">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E2C5510-4565-4823-948F-3719147E1F9C}" type="slidenum">
              <a:rPr lang="en-US" altLang="ja-JP">
                <a:solidFill>
                  <a:srgbClr val="000000"/>
                </a:solidFill>
              </a:rPr>
              <a:pPr fontAlgn="base">
                <a:spcBef>
                  <a:spcPct val="0"/>
                </a:spcBef>
                <a:spcAft>
                  <a:spcPct val="0"/>
                </a:spcAft>
              </a:pPr>
              <a:t>&lt;#&gt;</a:t>
            </a:fld>
            <a:endParaRPr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34" charset="0"/>
          <a:ea typeface="ＭＳ Ｐゴシック" pitchFamily="50" charset="-128"/>
        </a:defRPr>
      </a:lvl2pPr>
      <a:lvl3pPr algn="ctr" rtl="0" fontAlgn="base">
        <a:spcBef>
          <a:spcPct val="0"/>
        </a:spcBef>
        <a:spcAft>
          <a:spcPct val="0"/>
        </a:spcAft>
        <a:defRPr kumimoji="1" sz="4400">
          <a:solidFill>
            <a:schemeClr val="tx2"/>
          </a:solidFill>
          <a:latin typeface="Arial" pitchFamily="34" charset="0"/>
          <a:ea typeface="ＭＳ Ｐゴシック" pitchFamily="50" charset="-128"/>
        </a:defRPr>
      </a:lvl3pPr>
      <a:lvl4pPr algn="ctr" rtl="0" fontAlgn="base">
        <a:spcBef>
          <a:spcPct val="0"/>
        </a:spcBef>
        <a:spcAft>
          <a:spcPct val="0"/>
        </a:spcAft>
        <a:defRPr kumimoji="1" sz="4400">
          <a:solidFill>
            <a:schemeClr val="tx2"/>
          </a:solidFill>
          <a:latin typeface="Arial" pitchFamily="34" charset="0"/>
          <a:ea typeface="ＭＳ Ｐゴシック" pitchFamily="50" charset="-128"/>
        </a:defRPr>
      </a:lvl4pPr>
      <a:lvl5pPr algn="ctr" rtl="0" fontAlgn="base">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フリーフォーム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8" name="フリーフォーム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9" name="タイトル プレースホルダ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ja-JP" altLang="en-US" smtClean="0"/>
              <a:t>マスタ タイトルの書式設定</a:t>
            </a:r>
            <a:endParaRPr kumimoji="0" lang="en-US"/>
          </a:p>
        </p:txBody>
      </p:sp>
      <p:sp>
        <p:nvSpPr>
          <p:cNvPr id="30" name="テキスト プレースホルダ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0" name="日付プレースホルダ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065E4A3-F5EB-4F81-9F39-4B65F3E1183F}" type="datetimeFigureOut">
              <a:rPr kumimoji="1" lang="ja-JP" altLang="en-US" smtClean="0">
                <a:solidFill>
                  <a:srgbClr val="04617B">
                    <a:shade val="90000"/>
                  </a:srgbClr>
                </a:solidFill>
              </a:rPr>
              <a:pPr/>
              <a:t>2012/11/16</a:t>
            </a:fld>
            <a:endParaRPr kumimoji="1" lang="ja-JP" altLang="en-US">
              <a:solidFill>
                <a:srgbClr val="04617B">
                  <a:shade val="90000"/>
                </a:srgbClr>
              </a:solidFill>
            </a:endParaRPr>
          </a:p>
        </p:txBody>
      </p:sp>
      <p:sp>
        <p:nvSpPr>
          <p:cNvPr id="22" name="フッター プレースホルダ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kumimoji="1" lang="ja-JP" altLang="en-US">
              <a:solidFill>
                <a:srgbClr val="04617B">
                  <a:shade val="90000"/>
                </a:srgbClr>
              </a:solidFill>
            </a:endParaRPr>
          </a:p>
        </p:txBody>
      </p:sp>
      <p:sp>
        <p:nvSpPr>
          <p:cNvPr id="18" name="スライド番号プレースホルダ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C7DF79D-A7F7-485A-8EE4-3270F4B9A1ED}" type="slidenum">
              <a:rPr kumimoji="1" lang="ja-JP" altLang="en-US" smtClean="0">
                <a:solidFill>
                  <a:srgbClr val="04617B">
                    <a:shade val="90000"/>
                  </a:srgbClr>
                </a:solidFill>
              </a:rPr>
              <a:pPr/>
              <a:t>&lt;#&gt;</a:t>
            </a:fld>
            <a:endParaRPr kumimoji="1" lang="ja-JP" altLang="en-US">
              <a:solidFill>
                <a:srgbClr val="04617B">
                  <a:shade val="90000"/>
                </a:srgbClr>
              </a:solidFill>
            </a:endParaRPr>
          </a:p>
        </p:txBody>
      </p:sp>
      <p:grpSp>
        <p:nvGrpSpPr>
          <p:cNvPr id="2" name="グループ化 1"/>
          <p:cNvGrpSpPr/>
          <p:nvPr/>
        </p:nvGrpSpPr>
        <p:grpSpPr>
          <a:xfrm>
            <a:off x="-19017" y="202408"/>
            <a:ext cx="9180548" cy="649224"/>
            <a:chOff x="-19045" y="216550"/>
            <a:chExt cx="9180548" cy="649224"/>
          </a:xfrm>
        </p:grpSpPr>
        <p:sp>
          <p:nvSpPr>
            <p:cNvPr id="12" name="フリーフォーム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13" name="フリーフォーム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rtl="0" eaLnBrk="1" latinLnBrk="0" hangingPunct="1">
        <a:spcBef>
          <a:spcPct val="0"/>
        </a:spcBef>
        <a:buNone/>
        <a:defRPr kumimoji="1"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3" cstate="print"/>
          <a:srcRect/>
          <a:stretch>
            <a:fillRect/>
          </a:stretch>
        </p:blipFill>
        <p:spPr bwMode="gray">
          <a:xfrm>
            <a:off x="0" y="0"/>
            <a:ext cx="9140825" cy="1127125"/>
          </a:xfrm>
          <a:prstGeom prst="rect">
            <a:avLst/>
          </a:prstGeom>
          <a:noFill/>
          <a:ln w="9525" algn="ctr">
            <a:noFill/>
            <a:miter lim="800000"/>
            <a:headEnd/>
            <a:tailEnd/>
          </a:ln>
        </p:spPr>
      </p:pic>
      <p:sp>
        <p:nvSpPr>
          <p:cNvPr id="4099" name="Rectangle 14"/>
          <p:cNvSpPr>
            <a:spLocks noGrp="1" noChangeArrowheads="1"/>
          </p:cNvSpPr>
          <p:nvPr>
            <p:ph type="body" idx="1"/>
          </p:nvPr>
        </p:nvSpPr>
        <p:spPr bwMode="gray">
          <a:xfrm>
            <a:off x="455613" y="1681163"/>
            <a:ext cx="8293100" cy="4762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9" name="Text Box 4"/>
          <p:cNvSpPr txBox="1">
            <a:spLocks noChangeArrowheads="1"/>
          </p:cNvSpPr>
          <p:nvPr/>
        </p:nvSpPr>
        <p:spPr bwMode="auto">
          <a:xfrm>
            <a:off x="7459663" y="6653213"/>
            <a:ext cx="1747837" cy="198437"/>
          </a:xfrm>
          <a:prstGeom prst="rect">
            <a:avLst/>
          </a:prstGeom>
          <a:noFill/>
          <a:ln w="9525">
            <a:noFill/>
            <a:miter lim="800000"/>
            <a:headEnd/>
            <a:tailEnd/>
          </a:ln>
          <a:effectLst/>
        </p:spPr>
        <p:txBody>
          <a:bodyPr wrap="none">
            <a:spAutoFit/>
          </a:bodyPr>
          <a:lstStyle/>
          <a:p>
            <a:pPr algn="r" fontAlgn="base">
              <a:spcBef>
                <a:spcPct val="0"/>
              </a:spcBef>
              <a:spcAft>
                <a:spcPct val="0"/>
              </a:spcAft>
              <a:buFont typeface="Verdana" pitchFamily="34" charset="0"/>
              <a:buNone/>
              <a:defRPr/>
            </a:pPr>
            <a:r>
              <a:rPr kumimoji="0" lang="en-US" altLang="ja-JP" sz="700" dirty="0">
                <a:solidFill>
                  <a:srgbClr val="000000"/>
                </a:solidFill>
                <a:ea typeface="ＭＳ Ｐゴシック" pitchFamily="50" charset="-128"/>
                <a:cs typeface="Arial" charset="0"/>
              </a:rPr>
              <a:t>©2007 Waters Corporation    </a:t>
            </a:r>
            <a:fld id="{10710786-395F-4455-BB0C-0C355E1371A2}" type="slidenum">
              <a:rPr kumimoji="0" lang="en-US" altLang="ja-JP" sz="700">
                <a:solidFill>
                  <a:srgbClr val="000000"/>
                </a:solidFill>
                <a:ea typeface="ＭＳ Ｐゴシック" pitchFamily="50" charset="-128"/>
                <a:cs typeface="Arial" charset="0"/>
              </a:rPr>
              <a:pPr algn="r" fontAlgn="base">
                <a:spcBef>
                  <a:spcPct val="0"/>
                </a:spcBef>
                <a:spcAft>
                  <a:spcPct val="0"/>
                </a:spcAft>
                <a:buFont typeface="Verdana" pitchFamily="34" charset="0"/>
                <a:buNone/>
                <a:defRPr/>
              </a:pPr>
              <a:t>&lt;#&gt;</a:t>
            </a:fld>
            <a:endParaRPr kumimoji="0" lang="en-US" altLang="ja-JP" sz="700" dirty="0">
              <a:solidFill>
                <a:srgbClr val="000000"/>
              </a:solidFill>
              <a:ea typeface="ＭＳ Ｐゴシック" pitchFamily="50" charset="-128"/>
              <a:cs typeface="Arial" charset="0"/>
            </a:endParaRPr>
          </a:p>
        </p:txBody>
      </p:sp>
      <p:sp>
        <p:nvSpPr>
          <p:cNvPr id="727045" name="Rectangle 5"/>
          <p:cNvSpPr>
            <a:spLocks noGrp="1" noChangeArrowheads="1"/>
          </p:cNvSpPr>
          <p:nvPr>
            <p:ph type="title"/>
          </p:nvPr>
        </p:nvSpPr>
        <p:spPr bwMode="gray">
          <a:xfrm>
            <a:off x="457200" y="0"/>
            <a:ext cx="6489700" cy="1041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ltLang="ja-JP" smtClean="0"/>
              <a:t>Click to edit Master title style</a:t>
            </a:r>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2400" b="1">
          <a:solidFill>
            <a:schemeClr val="bg1"/>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400" b="1">
          <a:solidFill>
            <a:schemeClr val="bg1"/>
          </a:solidFill>
          <a:effectLst>
            <a:outerShdw blurRad="38100" dist="38100" dir="2700000" algn="tl">
              <a:srgbClr val="C0C0C0"/>
            </a:outerShdw>
          </a:effectLst>
          <a:latin typeface="Verdana" pitchFamily="34" charset="0"/>
        </a:defRPr>
      </a:lvl2pPr>
      <a:lvl3pPr algn="l" rtl="0" eaLnBrk="0" fontAlgn="base" hangingPunct="0">
        <a:spcBef>
          <a:spcPct val="0"/>
        </a:spcBef>
        <a:spcAft>
          <a:spcPct val="0"/>
        </a:spcAft>
        <a:defRPr sz="2400" b="1">
          <a:solidFill>
            <a:schemeClr val="bg1"/>
          </a:solidFill>
          <a:effectLst>
            <a:outerShdw blurRad="38100" dist="38100" dir="2700000" algn="tl">
              <a:srgbClr val="C0C0C0"/>
            </a:outerShdw>
          </a:effectLst>
          <a:latin typeface="Verdana" pitchFamily="34" charset="0"/>
        </a:defRPr>
      </a:lvl3pPr>
      <a:lvl4pPr algn="l" rtl="0" eaLnBrk="0" fontAlgn="base" hangingPunct="0">
        <a:spcBef>
          <a:spcPct val="0"/>
        </a:spcBef>
        <a:spcAft>
          <a:spcPct val="0"/>
        </a:spcAft>
        <a:defRPr sz="2400" b="1">
          <a:solidFill>
            <a:schemeClr val="bg1"/>
          </a:solidFill>
          <a:effectLst>
            <a:outerShdw blurRad="38100" dist="38100" dir="2700000" algn="tl">
              <a:srgbClr val="C0C0C0"/>
            </a:outerShdw>
          </a:effectLst>
          <a:latin typeface="Verdana" pitchFamily="34" charset="0"/>
        </a:defRPr>
      </a:lvl4pPr>
      <a:lvl5pPr algn="l" rtl="0" eaLnBrk="0" fontAlgn="base" hangingPunct="0">
        <a:spcBef>
          <a:spcPct val="0"/>
        </a:spcBef>
        <a:spcAft>
          <a:spcPct val="0"/>
        </a:spcAft>
        <a:defRPr sz="2400" b="1">
          <a:solidFill>
            <a:schemeClr val="bg1"/>
          </a:solidFill>
          <a:effectLst>
            <a:outerShdw blurRad="38100" dist="38100" dir="2700000" algn="tl">
              <a:srgbClr val="C0C0C0"/>
            </a:outerShdw>
          </a:effectLst>
          <a:latin typeface="Verdana" pitchFamily="34" charset="0"/>
        </a:defRPr>
      </a:lvl5pPr>
      <a:lvl6pPr marL="457200" algn="l" rtl="0" fontAlgn="base">
        <a:spcBef>
          <a:spcPct val="0"/>
        </a:spcBef>
        <a:spcAft>
          <a:spcPct val="0"/>
        </a:spcAft>
        <a:defRPr sz="2400" b="1">
          <a:solidFill>
            <a:schemeClr val="bg1"/>
          </a:solidFill>
          <a:effectLst>
            <a:outerShdw blurRad="38100" dist="38100" dir="2700000" algn="tl">
              <a:srgbClr val="C0C0C0"/>
            </a:outerShdw>
          </a:effectLst>
          <a:latin typeface="Verdana" pitchFamily="34" charset="0"/>
        </a:defRPr>
      </a:lvl6pPr>
      <a:lvl7pPr marL="914400" algn="l" rtl="0" fontAlgn="base">
        <a:spcBef>
          <a:spcPct val="0"/>
        </a:spcBef>
        <a:spcAft>
          <a:spcPct val="0"/>
        </a:spcAft>
        <a:defRPr sz="2400" b="1">
          <a:solidFill>
            <a:schemeClr val="bg1"/>
          </a:solidFill>
          <a:effectLst>
            <a:outerShdw blurRad="38100" dist="38100" dir="2700000" algn="tl">
              <a:srgbClr val="C0C0C0"/>
            </a:outerShdw>
          </a:effectLst>
          <a:latin typeface="Verdana" pitchFamily="34" charset="0"/>
        </a:defRPr>
      </a:lvl7pPr>
      <a:lvl8pPr marL="1371600" algn="l" rtl="0" fontAlgn="base">
        <a:spcBef>
          <a:spcPct val="0"/>
        </a:spcBef>
        <a:spcAft>
          <a:spcPct val="0"/>
        </a:spcAft>
        <a:defRPr sz="2400" b="1">
          <a:solidFill>
            <a:schemeClr val="bg1"/>
          </a:solidFill>
          <a:effectLst>
            <a:outerShdw blurRad="38100" dist="38100" dir="2700000" algn="tl">
              <a:srgbClr val="C0C0C0"/>
            </a:outerShdw>
          </a:effectLst>
          <a:latin typeface="Verdana" pitchFamily="34" charset="0"/>
        </a:defRPr>
      </a:lvl8pPr>
      <a:lvl9pPr marL="1828800" algn="l" rtl="0" fontAlgn="base">
        <a:spcBef>
          <a:spcPct val="0"/>
        </a:spcBef>
        <a:spcAft>
          <a:spcPct val="0"/>
        </a:spcAft>
        <a:defRPr sz="2400" b="1">
          <a:solidFill>
            <a:schemeClr val="bg1"/>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lnSpc>
          <a:spcPct val="110000"/>
        </a:lnSpc>
        <a:spcBef>
          <a:spcPct val="20000"/>
        </a:spcBef>
        <a:spcAft>
          <a:spcPct val="0"/>
        </a:spcAft>
        <a:buClr>
          <a:srgbClr val="3374D4"/>
        </a:buClr>
        <a:buFont typeface="Wingdings 2" pitchFamily="18" charset="2"/>
        <a:buChar char="¡"/>
        <a:defRPr sz="2000">
          <a:solidFill>
            <a:schemeClr val="tx1"/>
          </a:solidFill>
          <a:latin typeface="+mn-lt"/>
          <a:ea typeface="+mn-ea"/>
          <a:cs typeface="+mn-cs"/>
        </a:defRPr>
      </a:lvl1pPr>
      <a:lvl2pPr marL="742950" indent="-285750" algn="l" rtl="0" eaLnBrk="0" fontAlgn="base" hangingPunct="0">
        <a:lnSpc>
          <a:spcPct val="110000"/>
        </a:lnSpc>
        <a:spcBef>
          <a:spcPct val="20000"/>
        </a:spcBef>
        <a:spcAft>
          <a:spcPct val="0"/>
        </a:spcAft>
        <a:buClr>
          <a:srgbClr val="3374D4"/>
        </a:buClr>
        <a:buFont typeface="Verdana" pitchFamily="34" charset="0"/>
        <a:buChar char="—"/>
        <a:defRPr sz="2800">
          <a:solidFill>
            <a:schemeClr val="tx1"/>
          </a:solidFill>
          <a:latin typeface="+mn-lt"/>
        </a:defRPr>
      </a:lvl2pPr>
      <a:lvl3pPr marL="1143000" indent="-228600" algn="l" rtl="0" eaLnBrk="0" fontAlgn="base" hangingPunct="0">
        <a:lnSpc>
          <a:spcPct val="110000"/>
        </a:lnSpc>
        <a:spcBef>
          <a:spcPct val="20000"/>
        </a:spcBef>
        <a:spcAft>
          <a:spcPct val="0"/>
        </a:spcAft>
        <a:buClr>
          <a:srgbClr val="3374D4"/>
        </a:buClr>
        <a:buFont typeface="Courier New" pitchFamily="49" charset="0"/>
        <a:buChar char="o"/>
        <a:defRPr sz="2400">
          <a:solidFill>
            <a:schemeClr val="tx1"/>
          </a:solidFill>
          <a:latin typeface="+mn-lt"/>
        </a:defRPr>
      </a:lvl3pPr>
      <a:lvl4pPr marL="1600200" indent="-228600" algn="l" rtl="0" eaLnBrk="0" fontAlgn="base" hangingPunct="0">
        <a:lnSpc>
          <a:spcPct val="110000"/>
        </a:lnSpc>
        <a:spcBef>
          <a:spcPct val="20000"/>
        </a:spcBef>
        <a:spcAft>
          <a:spcPct val="0"/>
        </a:spcAft>
        <a:buClr>
          <a:srgbClr val="3374D4"/>
        </a:buClr>
        <a:buFont typeface="Arial" pitchFamily="34" charset="0"/>
        <a:buChar char="•"/>
        <a:defRPr sz="2000">
          <a:solidFill>
            <a:schemeClr val="tx1"/>
          </a:solidFill>
          <a:latin typeface="+mn-lt"/>
        </a:defRPr>
      </a:lvl4pPr>
      <a:lvl5pPr marL="2057400" indent="-228600" algn="l" rtl="0" eaLnBrk="0" fontAlgn="base" hangingPunct="0">
        <a:lnSpc>
          <a:spcPct val="110000"/>
        </a:lnSpc>
        <a:spcBef>
          <a:spcPct val="20000"/>
        </a:spcBef>
        <a:spcAft>
          <a:spcPct val="0"/>
        </a:spcAft>
        <a:buClr>
          <a:srgbClr val="3374D4"/>
        </a:buClr>
        <a:buFont typeface="Arial" pitchFamily="34" charset="0"/>
        <a:buChar char="•"/>
        <a:defRPr sz="2000">
          <a:solidFill>
            <a:schemeClr val="tx1"/>
          </a:solidFill>
          <a:latin typeface="+mn-lt"/>
        </a:defRPr>
      </a:lvl5pPr>
      <a:lvl6pPr marL="2514600" indent="-228600" algn="l" rtl="0" fontAlgn="base">
        <a:lnSpc>
          <a:spcPct val="110000"/>
        </a:lnSpc>
        <a:spcBef>
          <a:spcPct val="20000"/>
        </a:spcBef>
        <a:spcAft>
          <a:spcPct val="0"/>
        </a:spcAft>
        <a:buClr>
          <a:srgbClr val="3374D4"/>
        </a:buClr>
        <a:buFont typeface="Arial" charset="0"/>
        <a:buChar char="•"/>
        <a:defRPr>
          <a:solidFill>
            <a:schemeClr val="tx1"/>
          </a:solidFill>
          <a:latin typeface="+mn-lt"/>
        </a:defRPr>
      </a:lvl6pPr>
      <a:lvl7pPr marL="2971800" indent="-228600" algn="l" rtl="0" fontAlgn="base">
        <a:lnSpc>
          <a:spcPct val="110000"/>
        </a:lnSpc>
        <a:spcBef>
          <a:spcPct val="20000"/>
        </a:spcBef>
        <a:spcAft>
          <a:spcPct val="0"/>
        </a:spcAft>
        <a:buClr>
          <a:srgbClr val="3374D4"/>
        </a:buClr>
        <a:buFont typeface="Arial" charset="0"/>
        <a:buChar char="•"/>
        <a:defRPr>
          <a:solidFill>
            <a:schemeClr val="tx1"/>
          </a:solidFill>
          <a:latin typeface="+mn-lt"/>
        </a:defRPr>
      </a:lvl7pPr>
      <a:lvl8pPr marL="3429000" indent="-228600" algn="l" rtl="0" fontAlgn="base">
        <a:lnSpc>
          <a:spcPct val="110000"/>
        </a:lnSpc>
        <a:spcBef>
          <a:spcPct val="20000"/>
        </a:spcBef>
        <a:spcAft>
          <a:spcPct val="0"/>
        </a:spcAft>
        <a:buClr>
          <a:srgbClr val="3374D4"/>
        </a:buClr>
        <a:buFont typeface="Arial" charset="0"/>
        <a:buChar char="•"/>
        <a:defRPr>
          <a:solidFill>
            <a:schemeClr val="tx1"/>
          </a:solidFill>
          <a:latin typeface="+mn-lt"/>
        </a:defRPr>
      </a:lvl8pPr>
      <a:lvl9pPr marL="3886200" indent="-228600" algn="l" rtl="0" fontAlgn="base">
        <a:lnSpc>
          <a:spcPct val="110000"/>
        </a:lnSpc>
        <a:spcBef>
          <a:spcPct val="20000"/>
        </a:spcBef>
        <a:spcAft>
          <a:spcPct val="0"/>
        </a:spcAft>
        <a:buClr>
          <a:srgbClr val="3374D4"/>
        </a:buClr>
        <a:buFont typeface="Arial" charset="0"/>
        <a:buChar char="•"/>
        <a:defRPr>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98FD230-B6A6-4ADE-B8E2-0C4C8036A65A}" type="slidenum">
              <a:rPr lang="en-US" altLang="ja-JP" smtClean="0">
                <a:solidFill>
                  <a:srgbClr val="000000"/>
                </a:solidFill>
              </a:rPr>
              <a:pPr fontAlgn="base">
                <a:spcBef>
                  <a:spcPct val="0"/>
                </a:spcBef>
                <a:spcAft>
                  <a:spcPct val="0"/>
                </a:spcAft>
              </a:pPr>
              <a:t>&lt;#&gt;</a:t>
            </a:fld>
            <a:endParaRPr lang="en-US" altLang="ja-JP"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 name="Rectangle 40"/>
          <p:cNvSpPr>
            <a:spLocks noChangeArrowheads="1"/>
          </p:cNvSpPr>
          <p:nvPr/>
        </p:nvSpPr>
        <p:spPr bwMode="auto">
          <a:xfrm>
            <a:off x="1331913" y="549275"/>
            <a:ext cx="7812087" cy="287338"/>
          </a:xfrm>
          <a:prstGeom prst="rect">
            <a:avLst/>
          </a:prstGeom>
          <a:gradFill rotWithShape="1">
            <a:gsLst>
              <a:gs pos="0">
                <a:srgbClr val="006600">
                  <a:gamma/>
                  <a:tint val="0"/>
                  <a:invGamma/>
                </a:srgbClr>
              </a:gs>
              <a:gs pos="100000">
                <a:srgbClr val="006600"/>
              </a:gs>
            </a:gsLst>
            <a:lin ang="0" scaled="1"/>
          </a:gradFill>
          <a:ln w="9525">
            <a:noFill/>
            <a:miter lim="800000"/>
            <a:headEnd/>
            <a:tailEnd/>
          </a:ln>
          <a:effectLst/>
        </p:spPr>
        <p:txBody>
          <a:bodyPr wrap="none" anchor="ctr"/>
          <a:lstStyle/>
          <a:p>
            <a:pPr fontAlgn="base">
              <a:spcBef>
                <a:spcPct val="0"/>
              </a:spcBef>
              <a:spcAft>
                <a:spcPct val="0"/>
              </a:spcAft>
              <a:defRPr/>
            </a:pPr>
            <a:endParaRPr lang="ja-JP" altLang="en-US" sz="2400" b="1">
              <a:solidFill>
                <a:srgbClr val="000000"/>
              </a:solidFill>
            </a:endParaRPr>
          </a:p>
        </p:txBody>
      </p:sp>
      <p:pic>
        <p:nvPicPr>
          <p:cNvPr id="5123" name="Picture 41" descr="hieslogomark"/>
          <p:cNvPicPr>
            <a:picLocks noChangeAspect="1" noChangeArrowheads="1"/>
          </p:cNvPicPr>
          <p:nvPr/>
        </p:nvPicPr>
        <p:blipFill>
          <a:blip r:embed="rId14" cstate="print"/>
          <a:srcRect/>
          <a:stretch>
            <a:fillRect/>
          </a:stretch>
        </p:blipFill>
        <p:spPr bwMode="auto">
          <a:xfrm>
            <a:off x="107950" y="115888"/>
            <a:ext cx="1152525" cy="827087"/>
          </a:xfrm>
          <a:prstGeom prst="rect">
            <a:avLst/>
          </a:prstGeom>
          <a:noFill/>
          <a:ln w="9525">
            <a:noFill/>
            <a:miter lim="800000"/>
            <a:headEnd/>
            <a:tailEnd/>
          </a:ln>
        </p:spPr>
      </p:pic>
      <p:sp>
        <p:nvSpPr>
          <p:cNvPr id="1075" name="Rectangle 51"/>
          <p:cNvSpPr>
            <a:spLocks noChangeArrowheads="1"/>
          </p:cNvSpPr>
          <p:nvPr/>
        </p:nvSpPr>
        <p:spPr bwMode="auto">
          <a:xfrm>
            <a:off x="0" y="0"/>
            <a:ext cx="9144000" cy="6858000"/>
          </a:xfrm>
          <a:prstGeom prst="rect">
            <a:avLst/>
          </a:prstGeom>
          <a:noFill/>
          <a:ln w="63500">
            <a:solidFill>
              <a:srgbClr val="006600"/>
            </a:solidFill>
            <a:miter lim="800000"/>
            <a:headEnd/>
            <a:tailEnd/>
          </a:ln>
          <a:effectLst/>
        </p:spPr>
        <p:txBody>
          <a:bodyPr wrap="none" anchor="ctr"/>
          <a:lstStyle/>
          <a:p>
            <a:pPr fontAlgn="base">
              <a:spcBef>
                <a:spcPct val="0"/>
              </a:spcBef>
              <a:spcAft>
                <a:spcPct val="0"/>
              </a:spcAft>
              <a:defRPr/>
            </a:pPr>
            <a:endParaRPr lang="ja-JP" altLang="en-US" sz="2400" b="1">
              <a:solidFill>
                <a:srgbClr val="000000"/>
              </a:solidFill>
            </a:endParaRPr>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D9DEEEB2-98AE-4463-AA3C-727407B70F52}" type="slidenum">
              <a:rPr lang="en-US" altLang="ja-JP">
                <a:solidFill>
                  <a:srgbClr val="000000"/>
                </a:solidFill>
              </a:rPr>
              <a:pPr fontAlgn="base">
                <a:spcBef>
                  <a:spcPct val="0"/>
                </a:spcBef>
                <a:spcAft>
                  <a:spcPct val="0"/>
                </a:spcAft>
                <a:defRPr/>
              </a:pPr>
              <a:t>&lt;#&gt;</a:t>
            </a:fld>
            <a:endParaRPr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00.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notesSlide" Target="../notesSlides/notesSlide100.xml"/><Relationship Id="rId1" Type="http://schemas.openxmlformats.org/officeDocument/2006/relationships/slideLayout" Target="../slideLayouts/slideLayout9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notesSlide" Target="../notesSlides/notesSlide101.xml"/><Relationship Id="rId1" Type="http://schemas.openxmlformats.org/officeDocument/2006/relationships/slideLayout" Target="../slideLayouts/slideLayout97.xml"/></Relationships>
</file>

<file path=ppt/slides/_rels/slide102.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notesSlide" Target="../notesSlides/notesSlide102.xml"/><Relationship Id="rId1" Type="http://schemas.openxmlformats.org/officeDocument/2006/relationships/slideLayout" Target="../slideLayouts/slideLayout9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3.xml"/></Relationships>
</file>

<file path=ppt/slides/_rels/slide10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04.xml"/><Relationship Id="rId1" Type="http://schemas.openxmlformats.org/officeDocument/2006/relationships/slideLayout" Target="../slideLayouts/slideLayout53.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10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05.xml"/><Relationship Id="rId1" Type="http://schemas.openxmlformats.org/officeDocument/2006/relationships/slideLayout" Target="../slideLayouts/slideLayout53.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81.xml"/></Relationships>
</file>

<file path=ppt/slides/_rels/slide10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1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26.xml"/><Relationship Id="rId4" Type="http://schemas.openxmlformats.org/officeDocument/2006/relationships/hyperlink" Target="http://www.pops.in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4.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0.xml"/><Relationship Id="rId1" Type="http://schemas.openxmlformats.org/officeDocument/2006/relationships/slideLayout" Target="../slideLayouts/slideLayout242.xml"/></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242.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242.xml"/><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3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26.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26.xml"/><Relationship Id="rId5" Type="http://schemas.openxmlformats.org/officeDocument/2006/relationships/image" Target="../media/image48.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3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34.xml"/><Relationship Id="rId7"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76.jpeg"/><Relationship Id="rId7" Type="http://schemas.openxmlformats.org/officeDocument/2006/relationships/image" Target="../media/image80.emf"/><Relationship Id="rId2" Type="http://schemas.openxmlformats.org/officeDocument/2006/relationships/notesSlide" Target="../notesSlides/notesSlide43.xml"/><Relationship Id="rId1" Type="http://schemas.openxmlformats.org/officeDocument/2006/relationships/slideLayout" Target="../slideLayouts/slideLayout139.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71.jpeg"/><Relationship Id="rId7"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13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emf"/></Relationships>
</file>

<file path=ppt/slides/_rels/slide4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45.xml"/><Relationship Id="rId1" Type="http://schemas.openxmlformats.org/officeDocument/2006/relationships/slideLayout" Target="../slideLayouts/slideLayout13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48.xml"/><Relationship Id="rId1" Type="http://schemas.openxmlformats.org/officeDocument/2006/relationships/slideLayout" Target="../slideLayouts/slideLayout13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150.xml"/><Relationship Id="rId6" Type="http://schemas.openxmlformats.org/officeDocument/2006/relationships/image" Target="../media/image96.wmf"/><Relationship Id="rId5" Type="http://schemas.openxmlformats.org/officeDocument/2006/relationships/image" Target="../media/image95.wmf"/><Relationship Id="rId4" Type="http://schemas.openxmlformats.org/officeDocument/2006/relationships/image" Target="../media/image94.wmf"/></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150.xml"/><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52.xml"/><Relationship Id="rId1" Type="http://schemas.openxmlformats.org/officeDocument/2006/relationships/slideLayout" Target="../slideLayouts/slideLayout13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02.jpeg"/><Relationship Id="rId11" Type="http://schemas.openxmlformats.org/officeDocument/2006/relationships/image" Target="../media/image107.png"/><Relationship Id="rId5" Type="http://schemas.openxmlformats.org/officeDocument/2006/relationships/image" Target="../media/image101.jpeg"/><Relationship Id="rId10" Type="http://schemas.openxmlformats.org/officeDocument/2006/relationships/image" Target="../media/image106.png"/><Relationship Id="rId4" Type="http://schemas.openxmlformats.org/officeDocument/2006/relationships/image" Target="../media/image100.jpeg"/><Relationship Id="rId9" Type="http://schemas.openxmlformats.org/officeDocument/2006/relationships/image" Target="../media/image10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1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17.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13.xml"/><Relationship Id="rId1" Type="http://schemas.openxmlformats.org/officeDocument/2006/relationships/vmlDrawing" Target="../drawings/vmlDrawing3.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60.xml"/><Relationship Id="rId7" Type="http://schemas.openxmlformats.org/officeDocument/2006/relationships/oleObject" Target="../embeddings/oleObject11.bin"/><Relationship Id="rId2" Type="http://schemas.openxmlformats.org/officeDocument/2006/relationships/slideLayout" Target="../slideLayouts/slideLayout217.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image" Target="../media/image117.jpeg"/><Relationship Id="rId9" Type="http://schemas.openxmlformats.org/officeDocument/2006/relationships/image" Target="../media/image118.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23.xml"/></Relationships>
</file>

<file path=ppt/slides/_rels/slide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3.xml"/><Relationship Id="rId1" Type="http://schemas.openxmlformats.org/officeDocument/2006/relationships/slideLayout" Target="../slideLayouts/slideLayout224.xml"/><Relationship Id="rId4" Type="http://schemas.openxmlformats.org/officeDocument/2006/relationships/image" Target="../media/image120.png"/></Relationships>
</file>

<file path=ppt/slides/_rels/slide6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4.xml"/><Relationship Id="rId1" Type="http://schemas.openxmlformats.org/officeDocument/2006/relationships/slideLayout" Target="../slideLayouts/slideLayout155.xml"/></Relationships>
</file>

<file path=ppt/slides/_rels/slide65.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notesSlide" Target="../notesSlides/notesSlide65.xml"/><Relationship Id="rId1" Type="http://schemas.openxmlformats.org/officeDocument/2006/relationships/slideLayout" Target="../slideLayouts/slideLayout156.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6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6.xml"/><Relationship Id="rId1" Type="http://schemas.openxmlformats.org/officeDocument/2006/relationships/slideLayout" Target="../slideLayouts/slideLayout16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67.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jpeg"/><Relationship Id="rId2" Type="http://schemas.openxmlformats.org/officeDocument/2006/relationships/notesSlide" Target="../notesSlides/notesSlide67.xml"/><Relationship Id="rId1" Type="http://schemas.openxmlformats.org/officeDocument/2006/relationships/slideLayout" Target="../slideLayouts/slideLayout178.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8.xml"/><Relationship Id="rId1" Type="http://schemas.openxmlformats.org/officeDocument/2006/relationships/slideLayout" Target="../slideLayouts/slideLayout155.xml"/></Relationships>
</file>

<file path=ppt/slides/_rels/slide6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9.xml"/><Relationship Id="rId1" Type="http://schemas.openxmlformats.org/officeDocument/2006/relationships/slideLayout" Target="../slideLayouts/slideLayout15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0.xml"/><Relationship Id="rId1" Type="http://schemas.openxmlformats.org/officeDocument/2006/relationships/slideLayout" Target="../slideLayouts/slideLayout155.xml"/></Relationships>
</file>

<file path=ppt/slides/_rels/slide71.x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notesSlide" Target="../notesSlides/notesSlide71.xml"/><Relationship Id="rId1" Type="http://schemas.openxmlformats.org/officeDocument/2006/relationships/slideLayout" Target="../slideLayouts/slideLayout200.xml"/></Relationships>
</file>

<file path=ppt/slides/_rels/slide72.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notesSlide" Target="../notesSlides/notesSlide72.xml"/><Relationship Id="rId1" Type="http://schemas.openxmlformats.org/officeDocument/2006/relationships/slideLayout" Target="../slideLayouts/slideLayout20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01.xml"/></Relationships>
</file>

<file path=ppt/slides/_rels/slide7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6.xml"/><Relationship Id="rId1" Type="http://schemas.openxmlformats.org/officeDocument/2006/relationships/slideLayout" Target="../slideLayouts/slideLayout81.xml"/></Relationships>
</file>

<file path=ppt/slides/_rels/slide7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7.xml"/><Relationship Id="rId1" Type="http://schemas.openxmlformats.org/officeDocument/2006/relationships/slideLayout" Target="../slideLayouts/slideLayout8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0.xml"/><Relationship Id="rId1" Type="http://schemas.openxmlformats.org/officeDocument/2006/relationships/slideLayout" Target="../slideLayouts/slideLayout81.xml"/></Relationships>
</file>

<file path=ppt/slides/_rels/slide8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1.xml"/><Relationship Id="rId1" Type="http://schemas.openxmlformats.org/officeDocument/2006/relationships/slideLayout" Target="../slideLayouts/slideLayout81.xml"/><Relationship Id="rId5" Type="http://schemas.openxmlformats.org/officeDocument/2006/relationships/image" Target="../media/image152.png"/><Relationship Id="rId4" Type="http://schemas.openxmlformats.org/officeDocument/2006/relationships/image" Target="../media/image151.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7.xml"/></Relationships>
</file>

<file path=ppt/slides/_rels/slide8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4.xml"/><Relationship Id="rId1" Type="http://schemas.openxmlformats.org/officeDocument/2006/relationships/slideLayout" Target="../slideLayouts/slideLayout87.xml"/></Relationships>
</file>

<file path=ppt/slides/_rels/slide8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5.xml"/><Relationship Id="rId1" Type="http://schemas.openxmlformats.org/officeDocument/2006/relationships/slideLayout" Target="../slideLayouts/slideLayout8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7.xml"/></Relationships>
</file>

<file path=ppt/slides/_rels/slide8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88.xml"/><Relationship Id="rId1" Type="http://schemas.openxmlformats.org/officeDocument/2006/relationships/slideLayout" Target="../slideLayouts/slideLayout9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9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0.xml"/><Relationship Id="rId1" Type="http://schemas.openxmlformats.org/officeDocument/2006/relationships/slideLayout" Target="../slideLayouts/slideLayout87.xml"/><Relationship Id="rId5" Type="http://schemas.openxmlformats.org/officeDocument/2006/relationships/image" Target="../media/image158.emf"/><Relationship Id="rId4" Type="http://schemas.openxmlformats.org/officeDocument/2006/relationships/image" Target="../media/image157.emf"/></Relationships>
</file>

<file path=ppt/slides/_rels/slide9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1.xml"/><Relationship Id="rId1" Type="http://schemas.openxmlformats.org/officeDocument/2006/relationships/slideLayout" Target="../slideLayouts/slideLayout87.xml"/><Relationship Id="rId5" Type="http://schemas.openxmlformats.org/officeDocument/2006/relationships/image" Target="../media/image161.emf"/><Relationship Id="rId4" Type="http://schemas.openxmlformats.org/officeDocument/2006/relationships/image" Target="../media/image160.emf"/></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7.xml"/></Relationships>
</file>

<file path=ppt/slides/_rels/slide93.xml.rels><?xml version="1.0" encoding="UTF-8" standalone="yes"?>
<Relationships xmlns="http://schemas.openxmlformats.org/package/2006/relationships"><Relationship Id="rId8" Type="http://schemas.openxmlformats.org/officeDocument/2006/relationships/image" Target="../media/image167.emf"/><Relationship Id="rId3" Type="http://schemas.openxmlformats.org/officeDocument/2006/relationships/image" Target="../media/image162.emf"/><Relationship Id="rId7" Type="http://schemas.openxmlformats.org/officeDocument/2006/relationships/image" Target="../media/image166.emf"/><Relationship Id="rId2" Type="http://schemas.openxmlformats.org/officeDocument/2006/relationships/notesSlide" Target="../notesSlides/notesSlide93.xml"/><Relationship Id="rId1" Type="http://schemas.openxmlformats.org/officeDocument/2006/relationships/slideLayout" Target="../slideLayouts/slideLayout87.xml"/><Relationship Id="rId6" Type="http://schemas.openxmlformats.org/officeDocument/2006/relationships/image" Target="../media/image165.emf"/><Relationship Id="rId5" Type="http://schemas.openxmlformats.org/officeDocument/2006/relationships/image" Target="../media/image164.emf"/><Relationship Id="rId4" Type="http://schemas.openxmlformats.org/officeDocument/2006/relationships/image" Target="../media/image163.emf"/></Relationships>
</file>

<file path=ppt/slides/_rels/slide9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94.xml"/><Relationship Id="rId1" Type="http://schemas.openxmlformats.org/officeDocument/2006/relationships/slideLayout" Target="../slideLayouts/slideLayout87.xml"/></Relationships>
</file>

<file path=ppt/slides/_rels/slide9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5.xml"/><Relationship Id="rId1" Type="http://schemas.openxmlformats.org/officeDocument/2006/relationships/slideLayout" Target="../slideLayouts/slideLayout87.xml"/></Relationships>
</file>

<file path=ppt/slides/_rels/slide96.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notesSlide" Target="../notesSlides/notesSlide96.xml"/><Relationship Id="rId1" Type="http://schemas.openxmlformats.org/officeDocument/2006/relationships/slideLayout" Target="../slideLayouts/slideLayout87.xml"/><Relationship Id="rId4" Type="http://schemas.openxmlformats.org/officeDocument/2006/relationships/image" Target="../media/image171.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87.xml"/><Relationship Id="rId1" Type="http://schemas.openxmlformats.org/officeDocument/2006/relationships/vmlDrawing" Target="../drawings/vmlDrawing5.vml"/><Relationship Id="rId6" Type="http://schemas.openxmlformats.org/officeDocument/2006/relationships/image" Target="../media/image174.png"/><Relationship Id="rId5" Type="http://schemas.openxmlformats.org/officeDocument/2006/relationships/oleObject" Target="../embeddings/oleObject13.bin"/><Relationship Id="rId4" Type="http://schemas.openxmlformats.org/officeDocument/2006/relationships/image" Target="../media/image173.emf"/></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97.xml"/><Relationship Id="rId1" Type="http://schemas.openxmlformats.org/officeDocument/2006/relationships/vmlDrawing" Target="../drawings/vmlDrawing6.vml"/><Relationship Id="rId4" Type="http://schemas.openxmlformats.org/officeDocument/2006/relationships/oleObject" Target="../embeddings/oleObject14.bin"/></Relationships>
</file>

<file path=ppt/slides/_rels/slide99.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notesSlide" Target="../notesSlides/notesSlide99.xml"/><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50825" y="1052736"/>
            <a:ext cx="8893175" cy="4680520"/>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en-US" altLang="ja-JP" sz="4000" dirty="0" smtClean="0">
                <a:solidFill>
                  <a:srgbClr val="FFFFFF"/>
                </a:solidFill>
                <a:latin typeface="Times New Roman" pitchFamily="18" charset="0"/>
              </a:rPr>
              <a:t>PCB</a:t>
            </a:r>
          </a:p>
          <a:p>
            <a:pPr algn="ctr" eaLnBrk="0" fontAlgn="base" hangingPunct="0">
              <a:spcBef>
                <a:spcPct val="0"/>
              </a:spcBef>
              <a:spcAft>
                <a:spcPct val="0"/>
              </a:spcAft>
            </a:pPr>
            <a:r>
              <a:rPr kumimoji="0" lang="en-US" altLang="ja-JP" sz="4000" dirty="0" smtClean="0">
                <a:solidFill>
                  <a:srgbClr val="FFFF00"/>
                </a:solidFill>
                <a:latin typeface="Times New Roman" pitchFamily="18" charset="0"/>
              </a:rPr>
              <a:t>P</a:t>
            </a:r>
            <a:r>
              <a:rPr kumimoji="0" lang="en-US" altLang="ja-JP" sz="4000" dirty="0" smtClean="0">
                <a:solidFill>
                  <a:srgbClr val="FFFFFF"/>
                </a:solidFill>
                <a:latin typeface="Times New Roman" pitchFamily="18" charset="0"/>
              </a:rPr>
              <a:t>oly </a:t>
            </a:r>
            <a:r>
              <a:rPr kumimoji="0" lang="en-US" altLang="ja-JP" sz="4000" dirty="0" smtClean="0">
                <a:solidFill>
                  <a:srgbClr val="FFFF00"/>
                </a:solidFill>
                <a:latin typeface="Times New Roman" pitchFamily="18" charset="0"/>
              </a:rPr>
              <a:t>C</a:t>
            </a:r>
            <a:r>
              <a:rPr kumimoji="0" lang="en-US" altLang="ja-JP" sz="4000" dirty="0" smtClean="0">
                <a:solidFill>
                  <a:srgbClr val="FFFFFF"/>
                </a:solidFill>
                <a:latin typeface="Times New Roman" pitchFamily="18" charset="0"/>
              </a:rPr>
              <a:t>hlorinated </a:t>
            </a:r>
            <a:r>
              <a:rPr kumimoji="0" lang="en-US" altLang="ja-JP" sz="4000" dirty="0" smtClean="0">
                <a:solidFill>
                  <a:srgbClr val="FFFF00"/>
                </a:solidFill>
                <a:latin typeface="Times New Roman" pitchFamily="18" charset="0"/>
              </a:rPr>
              <a:t>B</a:t>
            </a:r>
            <a:r>
              <a:rPr kumimoji="0" lang="en-US" altLang="ja-JP" sz="4000" dirty="0" smtClean="0">
                <a:solidFill>
                  <a:srgbClr val="FFFFFF"/>
                </a:solidFill>
                <a:latin typeface="Times New Roman" pitchFamily="18" charset="0"/>
              </a:rPr>
              <a:t>iphenyl</a:t>
            </a:r>
          </a:p>
          <a:p>
            <a:pPr algn="ctr" eaLnBrk="0" fontAlgn="base" hangingPunct="0">
              <a:spcBef>
                <a:spcPct val="0"/>
              </a:spcBef>
              <a:spcAft>
                <a:spcPct val="0"/>
              </a:spcAft>
            </a:pPr>
            <a:endParaRPr kumimoji="0" lang="en-US" altLang="ja-JP" sz="4000" dirty="0" smtClean="0">
              <a:solidFill>
                <a:srgbClr val="FFFFFF"/>
              </a:solidFill>
              <a:latin typeface="Times New Roman" pitchFamily="18" charset="0"/>
            </a:endParaRPr>
          </a:p>
          <a:p>
            <a:pPr algn="ctr" eaLnBrk="0" fontAlgn="base" hangingPunct="0">
              <a:spcBef>
                <a:spcPct val="0"/>
              </a:spcBef>
              <a:spcAft>
                <a:spcPct val="0"/>
              </a:spcAft>
            </a:pPr>
            <a:endParaRPr kumimoji="0" lang="en-US" altLang="ja-JP" sz="4000" dirty="0">
              <a:solidFill>
                <a:srgbClr val="FFFFFF"/>
              </a:solidFill>
              <a:latin typeface="Times New Roman" pitchFamily="18" charset="0"/>
            </a:endParaRPr>
          </a:p>
        </p:txBody>
      </p:sp>
      <p:pic>
        <p:nvPicPr>
          <p:cNvPr id="77826" name="Picture 2" descr="C:\Users\Takeshi\Desktop\709px-Polychlorinated_biphenyl_structure.svg.png"/>
          <p:cNvPicPr>
            <a:picLocks noChangeAspect="1" noChangeArrowheads="1"/>
          </p:cNvPicPr>
          <p:nvPr/>
        </p:nvPicPr>
        <p:blipFill>
          <a:blip r:embed="rId3" cstate="print">
            <a:lum bright="70000" contrast="-70000"/>
          </a:blip>
          <a:srcRect/>
          <a:stretch>
            <a:fillRect/>
          </a:stretch>
        </p:blipFill>
        <p:spPr bwMode="auto">
          <a:xfrm>
            <a:off x="1115616" y="3140968"/>
            <a:ext cx="6753225" cy="30384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fade">
                                      <p:cBhvr>
                                        <p:cTn id="7" dur="20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cstate="print"/>
          <a:srcRect/>
          <a:stretch>
            <a:fillRect/>
          </a:stretch>
        </p:blipFill>
        <p:spPr bwMode="auto">
          <a:xfrm>
            <a:off x="76200" y="454025"/>
            <a:ext cx="8915400" cy="5792788"/>
          </a:xfrm>
          <a:prstGeom prst="rect">
            <a:avLst/>
          </a:prstGeom>
          <a:noFill/>
          <a:ln w="9525">
            <a:noFill/>
            <a:miter lim="800000"/>
            <a:headEnd/>
            <a:tailEnd/>
          </a:ln>
          <a:effectLst/>
        </p:spPr>
      </p:pic>
      <p:sp>
        <p:nvSpPr>
          <p:cNvPr id="79876" name="Rectangle 4"/>
          <p:cNvSpPr>
            <a:spLocks noChangeArrowheads="1"/>
          </p:cNvSpPr>
          <p:nvPr/>
        </p:nvSpPr>
        <p:spPr bwMode="auto">
          <a:xfrm>
            <a:off x="1547813" y="6508750"/>
            <a:ext cx="5943600" cy="304800"/>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sp3d>
        </p:spPr>
        <p:txBody>
          <a:bodyPr wrap="none" anchor="ctr">
            <a:flatTx/>
          </a:bodyPr>
          <a:lstStyle/>
          <a:p>
            <a:pPr algn="ctr" eaLnBrk="0" fontAlgn="base" hangingPunct="0">
              <a:spcBef>
                <a:spcPct val="0"/>
              </a:spcBef>
              <a:spcAft>
                <a:spcPct val="0"/>
              </a:spcAft>
            </a:pPr>
            <a:r>
              <a:rPr lang="en-US" altLang="ja-JP" b="1">
                <a:solidFill>
                  <a:srgbClr val="FFFFFF"/>
                </a:solidFill>
                <a:latin typeface="Times New Roman" pitchFamily="18" charset="0"/>
              </a:rPr>
              <a:t>3</a:t>
            </a:r>
            <a:r>
              <a:rPr lang="ja-JP" altLang="en-US" b="1">
                <a:solidFill>
                  <a:srgbClr val="FFFFFF"/>
                </a:solidFill>
                <a:latin typeface="Times New Roman" pitchFamily="18" charset="0"/>
              </a:rPr>
              <a:t>塩化</a:t>
            </a:r>
            <a:r>
              <a:rPr lang="en-US" altLang="ja-JP" b="1">
                <a:solidFill>
                  <a:srgbClr val="FFFFFF"/>
                </a:solidFill>
                <a:latin typeface="Times New Roman" pitchFamily="18" charset="0"/>
              </a:rPr>
              <a:t>PCB</a:t>
            </a:r>
            <a:r>
              <a:rPr lang="ja-JP" altLang="en-US" b="1">
                <a:solidFill>
                  <a:srgbClr val="FFFFFF"/>
                </a:solidFill>
                <a:latin typeface="Times New Roman" pitchFamily="18" charset="0"/>
              </a:rPr>
              <a:t>の異性体分析 </a:t>
            </a:r>
            <a:r>
              <a:rPr lang="en-US" altLang="ja-JP" b="1">
                <a:solidFill>
                  <a:srgbClr val="FFFFFF"/>
                </a:solidFill>
                <a:latin typeface="Times New Roman" pitchFamily="18" charset="0"/>
              </a:rPr>
              <a:t>(HT8-PCB)</a:t>
            </a:r>
          </a:p>
        </p:txBody>
      </p:sp>
      <p:sp>
        <p:nvSpPr>
          <p:cNvPr id="79877" name="Rectangle 5"/>
          <p:cNvSpPr>
            <a:spLocks noChangeArrowheads="1"/>
          </p:cNvSpPr>
          <p:nvPr/>
        </p:nvSpPr>
        <p:spPr bwMode="auto">
          <a:xfrm>
            <a:off x="6084888" y="836613"/>
            <a:ext cx="1981200" cy="457200"/>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sp3d>
        </p:spPr>
        <p:txBody>
          <a:bodyPr wrap="none" anchor="ctr">
            <a:flatTx/>
          </a:bodyPr>
          <a:lstStyle/>
          <a:p>
            <a:pPr algn="ctr" eaLnBrk="0" fontAlgn="base" hangingPunct="0">
              <a:spcBef>
                <a:spcPct val="0"/>
              </a:spcBef>
              <a:spcAft>
                <a:spcPct val="0"/>
              </a:spcAft>
            </a:pPr>
            <a:r>
              <a:rPr lang="en-US" altLang="ja-JP" sz="2400" b="1">
                <a:solidFill>
                  <a:srgbClr val="FFFFFF"/>
                </a:solidFill>
                <a:latin typeface="Times New Roman" pitchFamily="18" charset="0"/>
              </a:rPr>
              <a:t>PCB </a:t>
            </a:r>
            <a:r>
              <a:rPr lang="ja-JP" altLang="en-US" sz="2400" b="1">
                <a:solidFill>
                  <a:srgbClr val="FFFFFF"/>
                </a:solidFill>
                <a:latin typeface="Times New Roman" pitchFamily="18" charset="0"/>
              </a:rPr>
              <a:t>製品</a:t>
            </a:r>
          </a:p>
        </p:txBody>
      </p:sp>
      <p:sp>
        <p:nvSpPr>
          <p:cNvPr id="79879" name="Rectangle 7"/>
          <p:cNvSpPr>
            <a:spLocks noChangeArrowheads="1"/>
          </p:cNvSpPr>
          <p:nvPr/>
        </p:nvSpPr>
        <p:spPr bwMode="auto">
          <a:xfrm>
            <a:off x="34925" y="560388"/>
            <a:ext cx="1728788" cy="360362"/>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sp3d>
        </p:spPr>
        <p:txBody>
          <a:bodyPr wrap="none" anchor="ctr">
            <a:flatTx/>
          </a:bodyPr>
          <a:lstStyle/>
          <a:p>
            <a:pPr algn="ctr" eaLnBrk="0" fontAlgn="base" hangingPunct="0">
              <a:spcBef>
                <a:spcPct val="0"/>
              </a:spcBef>
              <a:spcAft>
                <a:spcPct val="0"/>
              </a:spcAft>
            </a:pPr>
            <a:r>
              <a:rPr lang="en-US" altLang="ja-JP" b="1" baseline="30000">
                <a:solidFill>
                  <a:srgbClr val="FFFFFF"/>
                </a:solidFill>
                <a:latin typeface="Times New Roman" pitchFamily="18" charset="0"/>
              </a:rPr>
              <a:t>12</a:t>
            </a:r>
            <a:r>
              <a:rPr lang="en-US" altLang="ja-JP" b="1">
                <a:solidFill>
                  <a:srgbClr val="FFFFFF"/>
                </a:solidFill>
                <a:latin typeface="Times New Roman" pitchFamily="18" charset="0"/>
              </a:rPr>
              <a:t>C</a:t>
            </a:r>
            <a:r>
              <a:rPr lang="en-US" altLang="ja-JP" b="1">
                <a:solidFill>
                  <a:srgbClr val="FFFFFF"/>
                </a:solidFill>
              </a:rPr>
              <a:t>- </a:t>
            </a:r>
            <a:r>
              <a:rPr lang="en-US" altLang="ja-JP" b="1">
                <a:solidFill>
                  <a:srgbClr val="FFFFFF"/>
                </a:solidFill>
                <a:latin typeface="Times New Roman" pitchFamily="18" charset="0"/>
              </a:rPr>
              <a:t>3</a:t>
            </a:r>
            <a:r>
              <a:rPr lang="ja-JP" altLang="en-US" b="1">
                <a:solidFill>
                  <a:srgbClr val="FFFFFF"/>
                </a:solidFill>
                <a:latin typeface="Times New Roman" pitchFamily="18" charset="0"/>
              </a:rPr>
              <a:t>塩化</a:t>
            </a:r>
            <a:r>
              <a:rPr lang="en-US" altLang="ja-JP" b="1">
                <a:solidFill>
                  <a:srgbClr val="FFFFFF"/>
                </a:solidFill>
                <a:latin typeface="Times New Roman" pitchFamily="18" charset="0"/>
              </a:rPr>
              <a:t>PCB</a:t>
            </a:r>
          </a:p>
        </p:txBody>
      </p:sp>
      <p:sp>
        <p:nvSpPr>
          <p:cNvPr id="79880" name="Rectangle 8"/>
          <p:cNvSpPr>
            <a:spLocks noChangeArrowheads="1"/>
          </p:cNvSpPr>
          <p:nvPr/>
        </p:nvSpPr>
        <p:spPr bwMode="auto">
          <a:xfrm>
            <a:off x="-4763" y="4489450"/>
            <a:ext cx="1584326" cy="360363"/>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sp3d>
        </p:spPr>
        <p:txBody>
          <a:bodyPr wrap="none" anchor="ctr">
            <a:flatTx/>
          </a:bodyPr>
          <a:lstStyle/>
          <a:p>
            <a:pPr algn="ctr" eaLnBrk="0" fontAlgn="base" hangingPunct="0">
              <a:spcBef>
                <a:spcPct val="0"/>
              </a:spcBef>
              <a:spcAft>
                <a:spcPct val="0"/>
              </a:spcAft>
            </a:pPr>
            <a:r>
              <a:rPr lang="en-US" altLang="ja-JP" b="1" baseline="30000">
                <a:solidFill>
                  <a:srgbClr val="FFFFFF"/>
                </a:solidFill>
                <a:latin typeface="Times New Roman" pitchFamily="18" charset="0"/>
              </a:rPr>
              <a:t>13</a:t>
            </a:r>
            <a:r>
              <a:rPr lang="en-US" altLang="ja-JP" b="1">
                <a:solidFill>
                  <a:srgbClr val="FFFFFF"/>
                </a:solidFill>
                <a:latin typeface="Times New Roman" pitchFamily="18" charset="0"/>
              </a:rPr>
              <a:t>C- 3</a:t>
            </a:r>
            <a:r>
              <a:rPr lang="ja-JP" altLang="en-US" b="1">
                <a:solidFill>
                  <a:srgbClr val="FFFFFF"/>
                </a:solidFill>
                <a:latin typeface="Times New Roman" pitchFamily="18" charset="0"/>
              </a:rPr>
              <a:t>塩化</a:t>
            </a:r>
            <a:r>
              <a:rPr lang="en-US" altLang="ja-JP" b="1">
                <a:solidFill>
                  <a:srgbClr val="FFFFFF"/>
                </a:solidFill>
                <a:latin typeface="Times New Roman" pitchFamily="18" charset="0"/>
              </a:rPr>
              <a:t>PCB</a:t>
            </a:r>
          </a:p>
        </p:txBody>
      </p:sp>
      <p:sp>
        <p:nvSpPr>
          <p:cNvPr id="79881" name="Rectangle 9"/>
          <p:cNvSpPr>
            <a:spLocks noChangeArrowheads="1"/>
          </p:cNvSpPr>
          <p:nvPr/>
        </p:nvSpPr>
        <p:spPr bwMode="auto">
          <a:xfrm>
            <a:off x="5327650" y="4916488"/>
            <a:ext cx="1981200" cy="457200"/>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sp3d>
        </p:spPr>
        <p:txBody>
          <a:bodyPr wrap="none" anchor="ctr">
            <a:flatTx/>
          </a:bodyPr>
          <a:lstStyle/>
          <a:p>
            <a:pPr algn="ctr" eaLnBrk="0" fontAlgn="base" hangingPunct="0">
              <a:spcBef>
                <a:spcPct val="0"/>
              </a:spcBef>
              <a:spcAft>
                <a:spcPct val="0"/>
              </a:spcAft>
            </a:pPr>
            <a:r>
              <a:rPr lang="ja-JP" altLang="en-US" sz="2400" b="1">
                <a:solidFill>
                  <a:srgbClr val="FFFFFF"/>
                </a:solidFill>
                <a:latin typeface="Times New Roman" pitchFamily="18" charset="0"/>
              </a:rPr>
              <a:t>内部標準</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1628775"/>
            <a:ext cx="9144000" cy="3198813"/>
          </a:xfrm>
          <a:prstGeom prst="rect">
            <a:avLst/>
          </a:prstGeom>
          <a:solidFill>
            <a:srgbClr val="000080"/>
          </a:solidFill>
          <a:ln w="9525">
            <a:solidFill>
              <a:schemeClr val="tx1"/>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pic>
        <p:nvPicPr>
          <p:cNvPr id="21507" name="Picture 11"/>
          <p:cNvPicPr>
            <a:picLocks noChangeAspect="1" noChangeArrowheads="1"/>
          </p:cNvPicPr>
          <p:nvPr/>
        </p:nvPicPr>
        <p:blipFill>
          <a:blip r:embed="rId3" cstate="print"/>
          <a:srcRect/>
          <a:stretch>
            <a:fillRect/>
          </a:stretch>
        </p:blipFill>
        <p:spPr bwMode="auto">
          <a:xfrm>
            <a:off x="125413" y="1989138"/>
            <a:ext cx="9018587" cy="2286000"/>
          </a:xfrm>
          <a:prstGeom prst="rect">
            <a:avLst/>
          </a:prstGeom>
          <a:noFill/>
          <a:ln w="9525">
            <a:noFill/>
            <a:miter lim="800000"/>
            <a:headEnd/>
            <a:tailEnd/>
          </a:ln>
        </p:spPr>
      </p:pic>
      <p:sp>
        <p:nvSpPr>
          <p:cNvPr id="21508" name="Text Box 8"/>
          <p:cNvSpPr txBox="1">
            <a:spLocks noChangeArrowheads="1"/>
          </p:cNvSpPr>
          <p:nvPr/>
        </p:nvSpPr>
        <p:spPr bwMode="auto">
          <a:xfrm>
            <a:off x="1258888" y="0"/>
            <a:ext cx="7885112" cy="822325"/>
          </a:xfrm>
          <a:prstGeom prst="rect">
            <a:avLst/>
          </a:prstGeom>
          <a:noFill/>
          <a:ln w="19050">
            <a:noFill/>
            <a:miter lim="800000"/>
            <a:headEnd/>
            <a:tailEnd/>
          </a:ln>
        </p:spPr>
        <p:txBody>
          <a:bodyPr>
            <a:spAutoFit/>
          </a:bodyPr>
          <a:lstStyle/>
          <a:p>
            <a:pPr fontAlgn="base">
              <a:spcBef>
                <a:spcPct val="50000"/>
              </a:spcBef>
              <a:spcAft>
                <a:spcPct val="0"/>
              </a:spcAft>
            </a:pPr>
            <a:r>
              <a:rPr lang="en-US" altLang="ja-JP" sz="2400" b="1" smtClean="0">
                <a:solidFill>
                  <a:srgbClr val="000000"/>
                </a:solidFill>
                <a:latin typeface="Arial" charset="0"/>
              </a:rPr>
              <a:t>PFOS</a:t>
            </a:r>
            <a:r>
              <a:rPr lang="ja-JP" altLang="en-US" sz="2400" b="1" smtClean="0">
                <a:solidFill>
                  <a:srgbClr val="000000"/>
                </a:solidFill>
                <a:latin typeface="Arial" charset="0"/>
              </a:rPr>
              <a:t>およびその類縁物質の水環境並びに使用事業所実態（東京都）</a:t>
            </a:r>
          </a:p>
        </p:txBody>
      </p:sp>
      <p:sp>
        <p:nvSpPr>
          <p:cNvPr id="21509" name="Text Box 5"/>
          <p:cNvSpPr txBox="1">
            <a:spLocks noChangeArrowheads="1"/>
          </p:cNvSpPr>
          <p:nvPr/>
        </p:nvSpPr>
        <p:spPr bwMode="auto">
          <a:xfrm>
            <a:off x="2268538" y="1125538"/>
            <a:ext cx="4464050" cy="822325"/>
          </a:xfrm>
          <a:prstGeom prst="rect">
            <a:avLst/>
          </a:prstGeom>
          <a:noFill/>
          <a:ln w="9525">
            <a:noFill/>
            <a:miter lim="800000"/>
            <a:headEnd/>
            <a:tailEnd/>
          </a:ln>
        </p:spPr>
        <p:txBody>
          <a:bodyPr>
            <a:spAutoFit/>
          </a:bodyPr>
          <a:lstStyle/>
          <a:p>
            <a:pPr fontAlgn="base">
              <a:spcBef>
                <a:spcPct val="0"/>
              </a:spcBef>
              <a:spcAft>
                <a:spcPct val="0"/>
              </a:spcAft>
            </a:pPr>
            <a:r>
              <a:rPr kumimoji="0" lang="en-US" altLang="ja-JP" sz="2400" b="1" smtClean="0">
                <a:solidFill>
                  <a:srgbClr val="002060"/>
                </a:solidFill>
              </a:rPr>
              <a:t>B</a:t>
            </a:r>
            <a:r>
              <a:rPr kumimoji="0" lang="ja-JP" altLang="en-US" sz="2400" b="1" smtClean="0">
                <a:solidFill>
                  <a:srgbClr val="002060"/>
                </a:solidFill>
              </a:rPr>
              <a:t>処理場事業所排水調</a:t>
            </a:r>
            <a:r>
              <a:rPr lang="ja-JP" altLang="en-US" sz="2400" b="1" smtClean="0">
                <a:solidFill>
                  <a:srgbClr val="002060"/>
                </a:solidFill>
              </a:rPr>
              <a:t>査結果</a:t>
            </a:r>
          </a:p>
          <a:p>
            <a:pPr fontAlgn="base">
              <a:spcBef>
                <a:spcPct val="0"/>
              </a:spcBef>
              <a:spcAft>
                <a:spcPct val="0"/>
              </a:spcAft>
            </a:pPr>
            <a:endParaRPr lang="ja-JP" altLang="en-US" sz="2400" b="1" smtClean="0">
              <a:solidFill>
                <a:srgbClr val="FFFFFF"/>
              </a:solidFill>
            </a:endParaRPr>
          </a:p>
        </p:txBody>
      </p:sp>
      <p:sp>
        <p:nvSpPr>
          <p:cNvPr id="21510" name="Rectangle 117"/>
          <p:cNvSpPr>
            <a:spLocks noChangeArrowheads="1"/>
          </p:cNvSpPr>
          <p:nvPr/>
        </p:nvSpPr>
        <p:spPr bwMode="auto">
          <a:xfrm>
            <a:off x="752475" y="4714875"/>
            <a:ext cx="8391525" cy="785813"/>
          </a:xfrm>
          <a:prstGeom prst="rect">
            <a:avLst/>
          </a:prstGeom>
          <a:noFill/>
          <a:ln w="9525">
            <a:noFill/>
            <a:miter lim="800000"/>
            <a:headEnd/>
            <a:tailEnd/>
          </a:ln>
        </p:spPr>
        <p:txBody>
          <a:bodyPr anchor="ctr"/>
          <a:lstStyle/>
          <a:p>
            <a:pPr fontAlgn="base">
              <a:spcBef>
                <a:spcPct val="0"/>
              </a:spcBef>
              <a:spcAft>
                <a:spcPct val="0"/>
              </a:spcAft>
            </a:pPr>
            <a:r>
              <a:rPr lang="ja-JP" altLang="en-US" sz="2000" b="1" smtClean="0">
                <a:solidFill>
                  <a:srgbClr val="0206BE"/>
                </a:solidFill>
                <a:latin typeface="HG丸ｺﾞｼｯｸM-PRO" pitchFamily="49" charset="-128"/>
                <a:ea typeface="HG丸ｺﾞｼｯｸM-PRO" pitchFamily="49" charset="-128"/>
              </a:rPr>
              <a:t>研究機関の一部の排水から</a:t>
            </a:r>
            <a:r>
              <a:rPr lang="en-US" altLang="ja-JP" sz="2000" b="1" smtClean="0">
                <a:solidFill>
                  <a:srgbClr val="0206BE"/>
                </a:solidFill>
                <a:latin typeface="HG丸ｺﾞｼｯｸM-PRO" pitchFamily="49" charset="-128"/>
                <a:ea typeface="HG丸ｺﾞｼｯｸM-PRO" pitchFamily="49" charset="-128"/>
              </a:rPr>
              <a:t>6,000ng/L</a:t>
            </a:r>
            <a:r>
              <a:rPr lang="ja-JP" altLang="en-US" sz="2000" b="1" smtClean="0">
                <a:solidFill>
                  <a:srgbClr val="0206BE"/>
                </a:solidFill>
                <a:latin typeface="HG丸ｺﾞｼｯｸM-PRO" pitchFamily="49" charset="-128"/>
                <a:ea typeface="HG丸ｺﾞｼｯｸM-PRO" pitchFamily="49" charset="-128"/>
              </a:rPr>
              <a:t>を超える</a:t>
            </a:r>
            <a:r>
              <a:rPr lang="en-US" altLang="ja-JP" sz="2000" b="1" smtClean="0">
                <a:solidFill>
                  <a:srgbClr val="0206BE"/>
                </a:solidFill>
                <a:latin typeface="HG丸ｺﾞｼｯｸM-PRO" pitchFamily="49" charset="-128"/>
                <a:ea typeface="HG丸ｺﾞｼｯｸM-PRO" pitchFamily="49" charset="-128"/>
              </a:rPr>
              <a:t>PFNA</a:t>
            </a:r>
            <a:r>
              <a:rPr lang="ja-JP" altLang="en-US" sz="2000" b="1" smtClean="0">
                <a:solidFill>
                  <a:srgbClr val="0206BE"/>
                </a:solidFill>
                <a:latin typeface="HG丸ｺﾞｼｯｸM-PRO" pitchFamily="49" charset="-128"/>
                <a:ea typeface="HG丸ｺﾞｼｯｸM-PRO" pitchFamily="49" charset="-128"/>
              </a:rPr>
              <a:t>を検出</a:t>
            </a:r>
            <a:endParaRPr lang="en-US" altLang="ja-JP" sz="2000" b="1" smtClean="0">
              <a:solidFill>
                <a:srgbClr val="0206BE"/>
              </a:solidFill>
              <a:latin typeface="HG丸ｺﾞｼｯｸM-PRO" pitchFamily="49" charset="-128"/>
              <a:ea typeface="HG丸ｺﾞｼｯｸM-PRO" pitchFamily="49" charset="-128"/>
            </a:endParaRP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403350" y="0"/>
            <a:ext cx="7740650" cy="822325"/>
          </a:xfrm>
          <a:prstGeom prst="rect">
            <a:avLst/>
          </a:prstGeom>
          <a:noFill/>
          <a:ln w="9525">
            <a:noFill/>
            <a:miter lim="800000"/>
            <a:headEnd/>
            <a:tailEnd/>
          </a:ln>
        </p:spPr>
        <p:txBody>
          <a:bodyPr>
            <a:spAutoFit/>
          </a:bodyPr>
          <a:lstStyle/>
          <a:p>
            <a:pPr fontAlgn="base">
              <a:spcBef>
                <a:spcPct val="50000"/>
              </a:spcBef>
              <a:spcAft>
                <a:spcPct val="0"/>
              </a:spcAft>
            </a:pPr>
            <a:r>
              <a:rPr lang="en-US" altLang="ja-JP" sz="2400" b="1" smtClean="0">
                <a:solidFill>
                  <a:srgbClr val="000000"/>
                </a:solidFill>
              </a:rPr>
              <a:t>PFOS/PFOA</a:t>
            </a:r>
            <a:r>
              <a:rPr lang="ja-JP" altLang="en-US" sz="2400" b="1" smtClean="0">
                <a:solidFill>
                  <a:srgbClr val="000000"/>
                </a:solidFill>
              </a:rPr>
              <a:t>、その類縁化合物による生物の汚染トレンド解析と処理技術に関する研究（国環研）</a:t>
            </a:r>
          </a:p>
        </p:txBody>
      </p:sp>
      <p:pic>
        <p:nvPicPr>
          <p:cNvPr id="22531" name="Picture 3"/>
          <p:cNvPicPr>
            <a:picLocks noGrp="1" noChangeAspect="1" noChangeArrowheads="1"/>
          </p:cNvPicPr>
          <p:nvPr>
            <p:ph/>
          </p:nvPr>
        </p:nvPicPr>
        <p:blipFill>
          <a:blip r:embed="rId3" cstate="print"/>
          <a:srcRect/>
          <a:stretch>
            <a:fillRect/>
          </a:stretch>
        </p:blipFill>
        <p:spPr bwMode="auto">
          <a:xfrm>
            <a:off x="611188" y="836613"/>
            <a:ext cx="8086725" cy="5851525"/>
          </a:xfrm>
          <a:noFill/>
          <a:ln>
            <a:miter lim="800000"/>
            <a:headEnd/>
            <a:tailEnd/>
          </a:ln>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403350" y="0"/>
            <a:ext cx="7740650" cy="822325"/>
          </a:xfrm>
          <a:prstGeom prst="rect">
            <a:avLst/>
          </a:prstGeom>
          <a:noFill/>
          <a:ln w="9525">
            <a:noFill/>
            <a:miter lim="800000"/>
            <a:headEnd/>
            <a:tailEnd/>
          </a:ln>
        </p:spPr>
        <p:txBody>
          <a:bodyPr>
            <a:spAutoFit/>
          </a:bodyPr>
          <a:lstStyle/>
          <a:p>
            <a:pPr fontAlgn="base">
              <a:spcBef>
                <a:spcPct val="50000"/>
              </a:spcBef>
              <a:spcAft>
                <a:spcPct val="0"/>
              </a:spcAft>
            </a:pPr>
            <a:r>
              <a:rPr lang="en-US" altLang="ja-JP" sz="2400" b="1" smtClean="0">
                <a:solidFill>
                  <a:srgbClr val="000000"/>
                </a:solidFill>
              </a:rPr>
              <a:t>PFOS/PFOA</a:t>
            </a:r>
            <a:r>
              <a:rPr lang="ja-JP" altLang="en-US" sz="2400" b="1" smtClean="0">
                <a:solidFill>
                  <a:srgbClr val="000000"/>
                </a:solidFill>
              </a:rPr>
              <a:t>、その類縁化合物による生物の汚染トレンド解析と処理技術に関する研究（国環研）</a:t>
            </a:r>
          </a:p>
        </p:txBody>
      </p:sp>
      <p:sp>
        <p:nvSpPr>
          <p:cNvPr id="23555" name="Text Box 3"/>
          <p:cNvSpPr txBox="1">
            <a:spLocks noChangeArrowheads="1"/>
          </p:cNvSpPr>
          <p:nvPr/>
        </p:nvSpPr>
        <p:spPr bwMode="auto">
          <a:xfrm>
            <a:off x="1763713" y="1196975"/>
            <a:ext cx="5940425" cy="457200"/>
          </a:xfrm>
          <a:prstGeom prst="rect">
            <a:avLst/>
          </a:prstGeom>
          <a:noFill/>
          <a:ln w="9525">
            <a:noFill/>
            <a:miter lim="800000"/>
            <a:headEnd/>
            <a:tailEnd/>
          </a:ln>
        </p:spPr>
        <p:txBody>
          <a:bodyPr>
            <a:spAutoFit/>
          </a:bodyPr>
          <a:lstStyle/>
          <a:p>
            <a:pPr fontAlgn="base">
              <a:spcBef>
                <a:spcPct val="50000"/>
              </a:spcBef>
              <a:spcAft>
                <a:spcPct val="0"/>
              </a:spcAft>
            </a:pPr>
            <a:r>
              <a:rPr lang="ja-JP" altLang="en-US" sz="2400" b="1" smtClean="0">
                <a:solidFill>
                  <a:srgbClr val="000000"/>
                </a:solidFill>
              </a:rPr>
              <a:t>トンボを使った陸域</a:t>
            </a:r>
            <a:r>
              <a:rPr lang="en-US" altLang="ja-JP" sz="2400" b="1" smtClean="0">
                <a:solidFill>
                  <a:srgbClr val="000000"/>
                </a:solidFill>
              </a:rPr>
              <a:t>PFCs</a:t>
            </a:r>
            <a:r>
              <a:rPr lang="ja-JP" altLang="en-US" sz="2400" b="1" smtClean="0">
                <a:solidFill>
                  <a:srgbClr val="000000"/>
                </a:solidFill>
              </a:rPr>
              <a:t>モニタリング</a:t>
            </a:r>
          </a:p>
        </p:txBody>
      </p:sp>
      <p:pic>
        <p:nvPicPr>
          <p:cNvPr id="23556" name="Picture 4"/>
          <p:cNvPicPr>
            <a:picLocks noGrp="1" noChangeAspect="1" noChangeArrowheads="1"/>
          </p:cNvPicPr>
          <p:nvPr>
            <p:ph/>
          </p:nvPr>
        </p:nvPicPr>
        <p:blipFill>
          <a:blip r:embed="rId3" cstate="print"/>
          <a:srcRect/>
          <a:stretch>
            <a:fillRect/>
          </a:stretch>
        </p:blipFill>
        <p:spPr bwMode="auto">
          <a:xfrm>
            <a:off x="323850" y="1557338"/>
            <a:ext cx="8388350" cy="4619625"/>
          </a:xfrm>
          <a:noFill/>
          <a:ln>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683568" y="2411597"/>
            <a:ext cx="8064896"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350963" algn="l"/>
              </a:tabLst>
            </a:pPr>
            <a:r>
              <a:rPr lang="en-US" altLang="ja-JP" sz="4800" b="1" dirty="0">
                <a:solidFill>
                  <a:prstClr val="white"/>
                </a:solidFill>
                <a:latin typeface="Century" pitchFamily="18" charset="0"/>
                <a:ea typeface="HG丸ｺﾞｼｯｸM-PRO" pitchFamily="50" charset="-128"/>
                <a:cs typeface="Times New Roman" pitchFamily="18" charset="0"/>
              </a:rPr>
              <a:t>PFCs</a:t>
            </a:r>
          </a:p>
          <a:p>
            <a:pPr algn="ctr" fontAlgn="base">
              <a:spcBef>
                <a:spcPct val="0"/>
              </a:spcBef>
              <a:spcAft>
                <a:spcPct val="0"/>
              </a:spcAft>
              <a:tabLst>
                <a:tab pos="1350963" algn="l"/>
              </a:tabLst>
            </a:pPr>
            <a:r>
              <a:rPr lang="en-US" altLang="ja-JP" sz="4800" b="1" dirty="0">
                <a:solidFill>
                  <a:prstClr val="white"/>
                </a:solidFill>
                <a:latin typeface="Century" pitchFamily="18" charset="0"/>
                <a:ea typeface="HG丸ｺﾞｼｯｸM-PRO" pitchFamily="50" charset="-128"/>
                <a:cs typeface="Times New Roman" pitchFamily="18" charset="0"/>
              </a:rPr>
              <a:t>Ca</a:t>
            </a:r>
            <a:r>
              <a:rPr lang="ja-JP" altLang="en-US" sz="4800" b="1" dirty="0">
                <a:solidFill>
                  <a:prstClr val="white"/>
                </a:solidFill>
                <a:latin typeface="Century" pitchFamily="18" charset="0"/>
                <a:ea typeface="HG丸ｺﾞｼｯｸM-PRO" pitchFamily="50" charset="-128"/>
                <a:cs typeface="Times New Roman" pitchFamily="18" charset="0"/>
              </a:rPr>
              <a:t>代謝</a:t>
            </a:r>
            <a:endParaRPr lang="en-US" altLang="ja-JP" sz="4800" b="1" dirty="0">
              <a:solidFill>
                <a:prstClr val="white"/>
              </a:solidFill>
              <a:latin typeface="Century" pitchFamily="18" charset="0"/>
              <a:ea typeface="HG丸ｺﾞｼｯｸM-PRO" pitchFamily="50" charset="-128"/>
              <a:cs typeface="Times New Roman" pitchFamily="18"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31" name="Picture 11" descr="C:\Users\Takeshi\Desktop\金魚\MyAlbum\dsc08054.jpg"/>
          <p:cNvPicPr>
            <a:picLocks noChangeAspect="1" noChangeArrowheads="1"/>
          </p:cNvPicPr>
          <p:nvPr/>
        </p:nvPicPr>
        <p:blipFill>
          <a:blip r:embed="rId3" cstate="print"/>
          <a:srcRect/>
          <a:stretch>
            <a:fillRect/>
          </a:stretch>
        </p:blipFill>
        <p:spPr bwMode="auto">
          <a:xfrm>
            <a:off x="4554140" y="0"/>
            <a:ext cx="4589860" cy="3442395"/>
          </a:xfrm>
          <a:prstGeom prst="rect">
            <a:avLst/>
          </a:prstGeom>
          <a:noFill/>
        </p:spPr>
      </p:pic>
      <p:pic>
        <p:nvPicPr>
          <p:cNvPr id="235530" name="Picture 10" descr="C:\Users\Takeshi\Desktop\金魚\MyAlbum\dsc08059.jpg"/>
          <p:cNvPicPr>
            <a:picLocks noChangeAspect="1" noChangeArrowheads="1"/>
          </p:cNvPicPr>
          <p:nvPr/>
        </p:nvPicPr>
        <p:blipFill>
          <a:blip r:embed="rId4" cstate="print"/>
          <a:srcRect/>
          <a:stretch>
            <a:fillRect/>
          </a:stretch>
        </p:blipFill>
        <p:spPr bwMode="auto">
          <a:xfrm>
            <a:off x="0" y="3419940"/>
            <a:ext cx="4584080" cy="3438060"/>
          </a:xfrm>
          <a:prstGeom prst="rect">
            <a:avLst/>
          </a:prstGeom>
          <a:noFill/>
        </p:spPr>
      </p:pic>
      <p:sp>
        <p:nvSpPr>
          <p:cNvPr id="11" name="Rectangle 1"/>
          <p:cNvSpPr>
            <a:spLocks noChangeArrowheads="1"/>
          </p:cNvSpPr>
          <p:nvPr/>
        </p:nvSpPr>
        <p:spPr bwMode="auto">
          <a:xfrm>
            <a:off x="539552" y="5805264"/>
            <a:ext cx="309634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350963" algn="l"/>
              </a:tabLst>
            </a:pPr>
            <a:r>
              <a:rPr lang="ja-JP" altLang="en-US" sz="4800" b="1" dirty="0">
                <a:solidFill>
                  <a:prstClr val="white"/>
                </a:solidFill>
                <a:latin typeface="Century" pitchFamily="18" charset="0"/>
                <a:ea typeface="HG丸ｺﾞｼｯｸM-PRO" pitchFamily="50" charset="-128"/>
                <a:cs typeface="Times New Roman" pitchFamily="18" charset="0"/>
              </a:rPr>
              <a:t>血液採取</a:t>
            </a:r>
            <a:endParaRPr lang="en-US" altLang="ja-JP" sz="4800" b="1" dirty="0">
              <a:solidFill>
                <a:prstClr val="white"/>
              </a:solidFill>
              <a:latin typeface="Century" pitchFamily="18" charset="0"/>
              <a:ea typeface="HG丸ｺﾞｼｯｸM-PRO" pitchFamily="50" charset="-128"/>
              <a:cs typeface="Times New Roman" pitchFamily="18" charset="0"/>
            </a:endParaRPr>
          </a:p>
        </p:txBody>
      </p:sp>
      <p:pic>
        <p:nvPicPr>
          <p:cNvPr id="235527" name="Picture 7" descr="C:\Users\Takeshi\Desktop\金魚\20101001\PFOAPFHxA\dsc08103.jpg"/>
          <p:cNvPicPr>
            <a:picLocks noChangeAspect="1" noChangeArrowheads="1"/>
          </p:cNvPicPr>
          <p:nvPr/>
        </p:nvPicPr>
        <p:blipFill>
          <a:blip r:embed="rId5" cstate="print"/>
          <a:srcRect/>
          <a:stretch>
            <a:fillRect/>
          </a:stretch>
        </p:blipFill>
        <p:spPr bwMode="auto">
          <a:xfrm>
            <a:off x="0" y="-1"/>
            <a:ext cx="4572000" cy="3429001"/>
          </a:xfrm>
          <a:prstGeom prst="rect">
            <a:avLst/>
          </a:prstGeom>
          <a:noFill/>
        </p:spPr>
      </p:pic>
      <p:sp>
        <p:nvSpPr>
          <p:cNvPr id="12" name="Rectangle 1"/>
          <p:cNvSpPr>
            <a:spLocks noChangeArrowheads="1"/>
          </p:cNvSpPr>
          <p:nvPr/>
        </p:nvSpPr>
        <p:spPr bwMode="auto">
          <a:xfrm>
            <a:off x="0" y="2348880"/>
            <a:ext cx="399593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350963" algn="l"/>
              </a:tabLst>
            </a:pPr>
            <a:r>
              <a:rPr lang="en-US" altLang="ja-JP" sz="4000" b="1" dirty="0" err="1">
                <a:solidFill>
                  <a:prstClr val="white"/>
                </a:solidFill>
                <a:latin typeface="Century" pitchFamily="18" charset="0"/>
                <a:ea typeface="HG丸ｺﾞｼｯｸM-PRO" pitchFamily="50" charset="-128"/>
                <a:cs typeface="Times New Roman" pitchFamily="18" charset="0"/>
              </a:rPr>
              <a:t>PFHxA</a:t>
            </a:r>
            <a:r>
              <a:rPr lang="en-US" altLang="ja-JP" sz="4000" b="1" dirty="0">
                <a:solidFill>
                  <a:prstClr val="white"/>
                </a:solidFill>
                <a:latin typeface="Century" pitchFamily="18" charset="0"/>
                <a:ea typeface="HG丸ｺﾞｼｯｸM-PRO" pitchFamily="50" charset="-128"/>
                <a:cs typeface="Times New Roman" pitchFamily="18" charset="0"/>
              </a:rPr>
              <a:t>/PFOA</a:t>
            </a:r>
          </a:p>
        </p:txBody>
      </p:sp>
      <p:sp>
        <p:nvSpPr>
          <p:cNvPr id="16" name="Rectangle 1"/>
          <p:cNvSpPr>
            <a:spLocks noChangeArrowheads="1"/>
          </p:cNvSpPr>
          <p:nvPr/>
        </p:nvSpPr>
        <p:spPr bwMode="auto">
          <a:xfrm>
            <a:off x="4572000" y="2420888"/>
            <a:ext cx="4572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350963" algn="l"/>
              </a:tabLst>
            </a:pPr>
            <a:r>
              <a:rPr lang="ja-JP" altLang="en-US" sz="4800" b="1" dirty="0">
                <a:solidFill>
                  <a:prstClr val="white"/>
                </a:solidFill>
                <a:latin typeface="Century" pitchFamily="18" charset="0"/>
                <a:ea typeface="HG丸ｺﾞｼｯｸM-PRO" pitchFamily="50" charset="-128"/>
                <a:cs typeface="Times New Roman" pitchFamily="18" charset="0"/>
              </a:rPr>
              <a:t>麻酔・睡眠中</a:t>
            </a:r>
            <a:endParaRPr lang="en-US" altLang="ja-JP" sz="4800" b="1" dirty="0">
              <a:solidFill>
                <a:prstClr val="white"/>
              </a:solidFill>
              <a:latin typeface="Century" pitchFamily="18" charset="0"/>
              <a:ea typeface="HG丸ｺﾞｼｯｸM-PRO" pitchFamily="50" charset="-128"/>
              <a:cs typeface="Times New Roman" pitchFamily="18" charset="0"/>
            </a:endParaRPr>
          </a:p>
        </p:txBody>
      </p:sp>
      <p:pic>
        <p:nvPicPr>
          <p:cNvPr id="235533" name="Picture 13" descr="C:\Users\Takeshi\Desktop\金魚\20100930\dsc08075.jpg"/>
          <p:cNvPicPr>
            <a:picLocks noChangeAspect="1" noChangeArrowheads="1"/>
          </p:cNvPicPr>
          <p:nvPr/>
        </p:nvPicPr>
        <p:blipFill>
          <a:blip r:embed="rId6" cstate="print"/>
          <a:srcRect/>
          <a:stretch>
            <a:fillRect/>
          </a:stretch>
        </p:blipFill>
        <p:spPr bwMode="auto">
          <a:xfrm>
            <a:off x="4543598" y="3407698"/>
            <a:ext cx="4600402" cy="3450302"/>
          </a:xfrm>
          <a:prstGeom prst="rect">
            <a:avLst/>
          </a:prstGeom>
          <a:noFill/>
        </p:spPr>
      </p:pic>
      <p:sp>
        <p:nvSpPr>
          <p:cNvPr id="23" name="Rectangle 1"/>
          <p:cNvSpPr>
            <a:spLocks noChangeArrowheads="1"/>
          </p:cNvSpPr>
          <p:nvPr/>
        </p:nvSpPr>
        <p:spPr bwMode="auto">
          <a:xfrm>
            <a:off x="4572000" y="5957664"/>
            <a:ext cx="4572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350963" algn="l"/>
              </a:tabLst>
            </a:pPr>
            <a:r>
              <a:rPr lang="ja-JP" altLang="en-US" sz="4800" b="1" dirty="0">
                <a:solidFill>
                  <a:prstClr val="white"/>
                </a:solidFill>
                <a:latin typeface="Century" pitchFamily="18" charset="0"/>
                <a:ea typeface="HG丸ｺﾞｼｯｸM-PRO" pitchFamily="50" charset="-128"/>
                <a:cs typeface="Times New Roman" pitchFamily="18" charset="0"/>
              </a:rPr>
              <a:t>むくみ </a:t>
            </a:r>
            <a:r>
              <a:rPr lang="en-US" altLang="ja-JP" sz="4000" b="1" dirty="0">
                <a:solidFill>
                  <a:prstClr val="white"/>
                </a:solidFill>
                <a:latin typeface="Century" pitchFamily="18" charset="0"/>
                <a:ea typeface="HG丸ｺﾞｼｯｸM-PRO" pitchFamily="50" charset="-128"/>
                <a:cs typeface="Times New Roman" pitchFamily="18" charset="0"/>
              </a:rPr>
              <a:t>19</a:t>
            </a:r>
            <a:r>
              <a:rPr lang="en-US" altLang="ja-JP" sz="4000" b="1" dirty="0">
                <a:solidFill>
                  <a:prstClr val="white"/>
                </a:solidFill>
                <a:latin typeface="Century" pitchFamily="18" charset="0"/>
                <a:ea typeface="HG丸ｺﾞｼｯｸM-PRO" pitchFamily="50" charset="-128"/>
                <a:cs typeface="Times New Roman" pitchFamily="18" charset="0"/>
                <a:sym typeface="Wingdings" pitchFamily="2" charset="2"/>
              </a:rPr>
              <a:t></a:t>
            </a:r>
            <a:r>
              <a:rPr lang="en-US" altLang="ja-JP" sz="4000" b="1" dirty="0">
                <a:solidFill>
                  <a:prstClr val="white"/>
                </a:solidFill>
                <a:latin typeface="Century" pitchFamily="18" charset="0"/>
                <a:ea typeface="HG丸ｺﾞｼｯｸM-PRO" pitchFamily="50" charset="-128"/>
                <a:cs typeface="Times New Roman" pitchFamily="18" charset="0"/>
              </a:rPr>
              <a:t>24g</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C:\Users\Takeshi\Desktop\金魚\20101001\PFOAPFHxA\dsc08102.jpg"/>
          <p:cNvPicPr>
            <a:picLocks noChangeAspect="1" noChangeArrowheads="1"/>
          </p:cNvPicPr>
          <p:nvPr/>
        </p:nvPicPr>
        <p:blipFill>
          <a:blip r:embed="rId3" cstate="print"/>
          <a:srcRect/>
          <a:stretch>
            <a:fillRect/>
          </a:stretch>
        </p:blipFill>
        <p:spPr bwMode="auto">
          <a:xfrm>
            <a:off x="0" y="0"/>
            <a:ext cx="4620344" cy="3465258"/>
          </a:xfrm>
          <a:prstGeom prst="rect">
            <a:avLst/>
          </a:prstGeom>
          <a:noFill/>
        </p:spPr>
      </p:pic>
      <p:pic>
        <p:nvPicPr>
          <p:cNvPr id="235524" name="Picture 4" descr="C:\Users\Takeshi\Desktop\金魚\20101001\腎臓.jpg"/>
          <p:cNvPicPr>
            <a:picLocks noChangeAspect="1" noChangeArrowheads="1"/>
          </p:cNvPicPr>
          <p:nvPr/>
        </p:nvPicPr>
        <p:blipFill>
          <a:blip r:embed="rId4" cstate="print"/>
          <a:srcRect/>
          <a:stretch>
            <a:fillRect/>
          </a:stretch>
        </p:blipFill>
        <p:spPr bwMode="auto">
          <a:xfrm>
            <a:off x="971600" y="3429000"/>
            <a:ext cx="3119760" cy="3096988"/>
          </a:xfrm>
          <a:prstGeom prst="rect">
            <a:avLst/>
          </a:prstGeom>
          <a:noFill/>
        </p:spPr>
      </p:pic>
      <p:pic>
        <p:nvPicPr>
          <p:cNvPr id="235525" name="Picture 5" descr="C:\Users\Takeshi\Desktop\金魚\20101001\脳.jpg"/>
          <p:cNvPicPr>
            <a:picLocks noChangeAspect="1" noChangeArrowheads="1"/>
          </p:cNvPicPr>
          <p:nvPr/>
        </p:nvPicPr>
        <p:blipFill>
          <a:blip r:embed="rId5" cstate="print"/>
          <a:srcRect/>
          <a:stretch>
            <a:fillRect/>
          </a:stretch>
        </p:blipFill>
        <p:spPr bwMode="auto">
          <a:xfrm>
            <a:off x="5004048" y="3645024"/>
            <a:ext cx="3225800" cy="2743200"/>
          </a:xfrm>
          <a:prstGeom prst="rect">
            <a:avLst/>
          </a:prstGeom>
          <a:noFill/>
        </p:spPr>
      </p:pic>
      <p:sp>
        <p:nvSpPr>
          <p:cNvPr id="9" name="Rectangle 1"/>
          <p:cNvSpPr>
            <a:spLocks noChangeArrowheads="1"/>
          </p:cNvSpPr>
          <p:nvPr/>
        </p:nvSpPr>
        <p:spPr bwMode="auto">
          <a:xfrm>
            <a:off x="1403648" y="6027003"/>
            <a:ext cx="230425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350963" algn="l"/>
              </a:tabLst>
            </a:pPr>
            <a:r>
              <a:rPr lang="ja-JP" altLang="en-US" sz="4800" b="1" dirty="0">
                <a:solidFill>
                  <a:prstClr val="white"/>
                </a:solidFill>
                <a:latin typeface="Century" pitchFamily="18" charset="0"/>
                <a:ea typeface="HG丸ｺﾞｼｯｸM-PRO" pitchFamily="50" charset="-128"/>
                <a:cs typeface="Times New Roman" pitchFamily="18" charset="0"/>
              </a:rPr>
              <a:t>腎臓</a:t>
            </a:r>
            <a:endParaRPr lang="en-US" altLang="ja-JP" sz="4800" b="1" dirty="0">
              <a:solidFill>
                <a:prstClr val="white"/>
              </a:solidFill>
              <a:latin typeface="Century" pitchFamily="18" charset="0"/>
              <a:ea typeface="HG丸ｺﾞｼｯｸM-PRO" pitchFamily="50" charset="-128"/>
              <a:cs typeface="Times New Roman" pitchFamily="18" charset="0"/>
            </a:endParaRPr>
          </a:p>
        </p:txBody>
      </p:sp>
      <p:sp>
        <p:nvSpPr>
          <p:cNvPr id="10" name="Rectangle 1"/>
          <p:cNvSpPr>
            <a:spLocks noChangeArrowheads="1"/>
          </p:cNvSpPr>
          <p:nvPr/>
        </p:nvSpPr>
        <p:spPr bwMode="auto">
          <a:xfrm>
            <a:off x="5364088" y="5949280"/>
            <a:ext cx="230425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350963" algn="l"/>
              </a:tabLst>
            </a:pPr>
            <a:r>
              <a:rPr lang="ja-JP" altLang="en-US" sz="4800" b="1" dirty="0">
                <a:solidFill>
                  <a:prstClr val="white"/>
                </a:solidFill>
                <a:latin typeface="Century" pitchFamily="18" charset="0"/>
                <a:ea typeface="HG丸ｺﾞｼｯｸM-PRO" pitchFamily="50" charset="-128"/>
                <a:cs typeface="Times New Roman" pitchFamily="18" charset="0"/>
              </a:rPr>
              <a:t>脳</a:t>
            </a:r>
            <a:endParaRPr lang="en-US" altLang="ja-JP" sz="4800" b="1" dirty="0">
              <a:solidFill>
                <a:prstClr val="white"/>
              </a:solidFill>
              <a:latin typeface="Century" pitchFamily="18" charset="0"/>
              <a:ea typeface="HG丸ｺﾞｼｯｸM-PRO" pitchFamily="50" charset="-128"/>
              <a:cs typeface="Times New Roman" pitchFamily="18" charset="0"/>
            </a:endParaRPr>
          </a:p>
        </p:txBody>
      </p:sp>
      <p:sp>
        <p:nvSpPr>
          <p:cNvPr id="11" name="Rectangle 1"/>
          <p:cNvSpPr>
            <a:spLocks noChangeArrowheads="1"/>
          </p:cNvSpPr>
          <p:nvPr/>
        </p:nvSpPr>
        <p:spPr bwMode="auto">
          <a:xfrm>
            <a:off x="0" y="2598003"/>
            <a:ext cx="4572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350963" algn="l"/>
              </a:tabLst>
            </a:pPr>
            <a:r>
              <a:rPr lang="ja-JP" altLang="en-US" sz="4800" b="1" dirty="0">
                <a:solidFill>
                  <a:prstClr val="white"/>
                </a:solidFill>
                <a:latin typeface="Century" pitchFamily="18" charset="0"/>
                <a:ea typeface="HG丸ｺﾞｼｯｸM-PRO" pitchFamily="50" charset="-128"/>
                <a:cs typeface="Times New Roman" pitchFamily="18" charset="0"/>
              </a:rPr>
              <a:t>解剖</a:t>
            </a:r>
            <a:r>
              <a:rPr lang="en-US" altLang="ja-JP" sz="4800" b="1" dirty="0">
                <a:solidFill>
                  <a:prstClr val="white"/>
                </a:solidFill>
                <a:latin typeface="Century" pitchFamily="18" charset="0"/>
                <a:ea typeface="HG丸ｺﾞｼｯｸM-PRO" pitchFamily="50" charset="-128"/>
                <a:cs typeface="Times New Roman" pitchFamily="18" charset="0"/>
              </a:rPr>
              <a:t>(</a:t>
            </a:r>
            <a:r>
              <a:rPr lang="ja-JP" altLang="en-US" sz="4800" b="1" dirty="0">
                <a:solidFill>
                  <a:prstClr val="white"/>
                </a:solidFill>
                <a:latin typeface="Century" pitchFamily="18" charset="0"/>
                <a:ea typeface="HG丸ｺﾞｼｯｸM-PRO" pitchFamily="50" charset="-128"/>
                <a:cs typeface="Times New Roman" pitchFamily="18" charset="0"/>
              </a:rPr>
              <a:t>肝臓</a:t>
            </a:r>
            <a:r>
              <a:rPr lang="en-US" altLang="ja-JP" sz="4800" b="1" dirty="0">
                <a:solidFill>
                  <a:prstClr val="white"/>
                </a:solidFill>
                <a:latin typeface="Century" pitchFamily="18" charset="0"/>
                <a:ea typeface="HG丸ｺﾞｼｯｸM-PRO" pitchFamily="50" charset="-128"/>
                <a:cs typeface="Times New Roman" pitchFamily="18" charset="0"/>
              </a:rPr>
              <a:t>/</a:t>
            </a:r>
            <a:r>
              <a:rPr lang="ja-JP" altLang="en-US" sz="4800" b="1" dirty="0">
                <a:solidFill>
                  <a:prstClr val="white"/>
                </a:solidFill>
                <a:latin typeface="Century" pitchFamily="18" charset="0"/>
                <a:ea typeface="HG丸ｺﾞｼｯｸM-PRO" pitchFamily="50" charset="-128"/>
                <a:cs typeface="Times New Roman" pitchFamily="18" charset="0"/>
              </a:rPr>
              <a:t>緑</a:t>
            </a:r>
            <a:r>
              <a:rPr lang="en-US" altLang="ja-JP" sz="4800" b="1" dirty="0">
                <a:solidFill>
                  <a:prstClr val="white"/>
                </a:solidFill>
                <a:latin typeface="Century" pitchFamily="18" charset="0"/>
                <a:ea typeface="HG丸ｺﾞｼｯｸM-PRO" pitchFamily="50" charset="-128"/>
                <a:cs typeface="Times New Roman" pitchFamily="18" charset="0"/>
              </a:rPr>
              <a:t>)</a:t>
            </a:r>
          </a:p>
        </p:txBody>
      </p:sp>
      <p:pic>
        <p:nvPicPr>
          <p:cNvPr id="13" name="Picture 8" descr="C:\Users\Takeshi\Desktop\金魚\20100930\dsc08081.jpg"/>
          <p:cNvPicPr>
            <a:picLocks noChangeAspect="1" noChangeArrowheads="1"/>
          </p:cNvPicPr>
          <p:nvPr/>
        </p:nvPicPr>
        <p:blipFill>
          <a:blip r:embed="rId6" cstate="print"/>
          <a:srcRect/>
          <a:stretch>
            <a:fillRect/>
          </a:stretch>
        </p:blipFill>
        <p:spPr bwMode="auto">
          <a:xfrm>
            <a:off x="4499992" y="0"/>
            <a:ext cx="4644008" cy="3483005"/>
          </a:xfrm>
          <a:prstGeom prst="rect">
            <a:avLst/>
          </a:prstGeom>
          <a:noFill/>
        </p:spPr>
      </p:pic>
      <p:sp>
        <p:nvSpPr>
          <p:cNvPr id="14" name="Rectangle 1"/>
          <p:cNvSpPr>
            <a:spLocks noChangeArrowheads="1"/>
          </p:cNvSpPr>
          <p:nvPr/>
        </p:nvSpPr>
        <p:spPr bwMode="auto">
          <a:xfrm>
            <a:off x="5292080" y="1556792"/>
            <a:ext cx="2304256" cy="830997"/>
          </a:xfrm>
          <a:prstGeom prst="rect">
            <a:avLst/>
          </a:prstGeom>
          <a:solidFill>
            <a:schemeClr val="tx2">
              <a:lumMod val="5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350963" algn="l"/>
              </a:tabLst>
            </a:pPr>
            <a:r>
              <a:rPr lang="ja-JP" altLang="en-US" sz="4800" b="1" dirty="0">
                <a:solidFill>
                  <a:prstClr val="white"/>
                </a:solidFill>
                <a:latin typeface="Century" pitchFamily="18" charset="0"/>
                <a:ea typeface="HG丸ｺﾞｼｯｸM-PRO" pitchFamily="50" charset="-128"/>
                <a:cs typeface="Times New Roman" pitchFamily="18" charset="0"/>
              </a:rPr>
              <a:t>胆のう</a:t>
            </a:r>
            <a:endParaRPr lang="en-US" altLang="ja-JP" sz="4800" b="1" dirty="0">
              <a:solidFill>
                <a:prstClr val="white"/>
              </a:solidFill>
              <a:latin typeface="Century" pitchFamily="18" charset="0"/>
              <a:ea typeface="HG丸ｺﾞｼｯｸM-PRO" pitchFamily="50" charset="-128"/>
              <a:cs typeface="Times New Roman" pitchFamily="18"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42"/>
          <p:cNvGrpSpPr/>
          <p:nvPr/>
        </p:nvGrpSpPr>
        <p:grpSpPr>
          <a:xfrm>
            <a:off x="1979712" y="692696"/>
            <a:ext cx="5479678" cy="5118571"/>
            <a:chOff x="1943100" y="1601788"/>
            <a:chExt cx="4148138" cy="4281487"/>
          </a:xfrm>
        </p:grpSpPr>
        <p:sp>
          <p:nvSpPr>
            <p:cNvPr id="3203" name="Rectangle 131"/>
            <p:cNvSpPr>
              <a:spLocks noChangeArrowheads="1"/>
            </p:cNvSpPr>
            <p:nvPr/>
          </p:nvSpPr>
          <p:spPr bwMode="auto">
            <a:xfrm>
              <a:off x="3057525" y="2598738"/>
              <a:ext cx="503238" cy="2828925"/>
            </a:xfrm>
            <a:prstGeom prst="rect">
              <a:avLst/>
            </a:prstGeom>
            <a:solidFill>
              <a:schemeClr val="tx1"/>
            </a:solidFill>
            <a:ln w="12700">
              <a:solidFill>
                <a:srgbClr val="000000"/>
              </a:solidFill>
              <a:miter lim="800000"/>
              <a:headEnd/>
              <a:tailEnd/>
            </a:ln>
          </p:spPr>
          <p:txBody>
            <a:bodyPr/>
            <a:lstStyle/>
            <a:p>
              <a:pPr fontAlgn="base">
                <a:spcBef>
                  <a:spcPct val="0"/>
                </a:spcBef>
                <a:spcAft>
                  <a:spcPct val="0"/>
                </a:spcAft>
              </a:pPr>
              <a:endParaRPr lang="ja-JP" altLang="en-US">
                <a:solidFill>
                  <a:srgbClr val="000000"/>
                </a:solidFill>
              </a:endParaRPr>
            </a:p>
          </p:txBody>
        </p:sp>
        <p:sp>
          <p:nvSpPr>
            <p:cNvPr id="3204" name="Rectangle 132"/>
            <p:cNvSpPr>
              <a:spLocks noChangeArrowheads="1"/>
            </p:cNvSpPr>
            <p:nvPr/>
          </p:nvSpPr>
          <p:spPr bwMode="auto">
            <a:xfrm>
              <a:off x="3563938" y="2571750"/>
              <a:ext cx="503237" cy="2855913"/>
            </a:xfrm>
            <a:prstGeom prst="rect">
              <a:avLst/>
            </a:prstGeom>
            <a:solidFill>
              <a:srgbClr val="FF0000"/>
            </a:solidFill>
            <a:ln w="12700">
              <a:solidFill>
                <a:srgbClr val="000000"/>
              </a:solidFill>
              <a:miter lim="800000"/>
              <a:headEnd/>
              <a:tailEnd/>
            </a:ln>
          </p:spPr>
          <p:txBody>
            <a:bodyPr/>
            <a:lstStyle/>
            <a:p>
              <a:pPr fontAlgn="base">
                <a:spcBef>
                  <a:spcPct val="0"/>
                </a:spcBef>
                <a:spcAft>
                  <a:spcPct val="0"/>
                </a:spcAft>
              </a:pPr>
              <a:endParaRPr lang="ja-JP" altLang="en-US">
                <a:solidFill>
                  <a:srgbClr val="000000"/>
                </a:solidFill>
              </a:endParaRPr>
            </a:p>
          </p:txBody>
        </p:sp>
        <p:sp>
          <p:nvSpPr>
            <p:cNvPr id="3205" name="Rectangle 133"/>
            <p:cNvSpPr>
              <a:spLocks noChangeArrowheads="1"/>
            </p:cNvSpPr>
            <p:nvPr/>
          </p:nvSpPr>
          <p:spPr bwMode="auto">
            <a:xfrm>
              <a:off x="4735513" y="2625725"/>
              <a:ext cx="490537" cy="2801938"/>
            </a:xfrm>
            <a:prstGeom prst="rect">
              <a:avLst/>
            </a:prstGeom>
            <a:solidFill>
              <a:schemeClr val="tx1"/>
            </a:solidFill>
            <a:ln w="12700">
              <a:solidFill>
                <a:srgbClr val="000000"/>
              </a:solidFill>
              <a:miter lim="800000"/>
              <a:headEnd/>
              <a:tailEnd/>
            </a:ln>
          </p:spPr>
          <p:txBody>
            <a:bodyPr/>
            <a:lstStyle/>
            <a:p>
              <a:pPr fontAlgn="base">
                <a:spcBef>
                  <a:spcPct val="0"/>
                </a:spcBef>
                <a:spcAft>
                  <a:spcPct val="0"/>
                </a:spcAft>
              </a:pPr>
              <a:endParaRPr lang="ja-JP" altLang="en-US">
                <a:solidFill>
                  <a:srgbClr val="000000"/>
                </a:solidFill>
              </a:endParaRPr>
            </a:p>
          </p:txBody>
        </p:sp>
        <p:sp>
          <p:nvSpPr>
            <p:cNvPr id="3206" name="Rectangle 134"/>
            <p:cNvSpPr>
              <a:spLocks noChangeArrowheads="1"/>
            </p:cNvSpPr>
            <p:nvPr/>
          </p:nvSpPr>
          <p:spPr bwMode="auto">
            <a:xfrm>
              <a:off x="5235575" y="3006725"/>
              <a:ext cx="503238" cy="2420938"/>
            </a:xfrm>
            <a:prstGeom prst="rect">
              <a:avLst/>
            </a:prstGeom>
            <a:solidFill>
              <a:srgbClr val="FF0000"/>
            </a:solidFill>
            <a:ln w="12700">
              <a:solidFill>
                <a:srgbClr val="000000"/>
              </a:solidFill>
              <a:miter lim="800000"/>
              <a:headEnd/>
              <a:tailEnd/>
            </a:ln>
          </p:spPr>
          <p:txBody>
            <a:bodyPr/>
            <a:lstStyle/>
            <a:p>
              <a:pPr fontAlgn="base">
                <a:spcBef>
                  <a:spcPct val="0"/>
                </a:spcBef>
                <a:spcAft>
                  <a:spcPct val="0"/>
                </a:spcAft>
              </a:pPr>
              <a:endParaRPr lang="ja-JP" altLang="en-US">
                <a:solidFill>
                  <a:srgbClr val="000000"/>
                </a:solidFill>
              </a:endParaRPr>
            </a:p>
          </p:txBody>
        </p:sp>
        <p:sp>
          <p:nvSpPr>
            <p:cNvPr id="3207" name="Line 135"/>
            <p:cNvSpPr>
              <a:spLocks noChangeShapeType="1"/>
            </p:cNvSpPr>
            <p:nvPr/>
          </p:nvSpPr>
          <p:spPr bwMode="auto">
            <a:xfrm flipV="1">
              <a:off x="3303588" y="2517775"/>
              <a:ext cx="0" cy="80963"/>
            </a:xfrm>
            <a:prstGeom prst="line">
              <a:avLst/>
            </a:prstGeom>
            <a:noFill/>
            <a:ln w="1270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08" name="Line 136"/>
            <p:cNvSpPr>
              <a:spLocks noChangeShapeType="1"/>
            </p:cNvSpPr>
            <p:nvPr/>
          </p:nvSpPr>
          <p:spPr bwMode="auto">
            <a:xfrm>
              <a:off x="3263900" y="2517775"/>
              <a:ext cx="90488" cy="0"/>
            </a:xfrm>
            <a:prstGeom prst="line">
              <a:avLst/>
            </a:prstGeom>
            <a:noFill/>
            <a:ln w="1270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09" name="Line 137"/>
            <p:cNvSpPr>
              <a:spLocks noChangeShapeType="1"/>
            </p:cNvSpPr>
            <p:nvPr/>
          </p:nvSpPr>
          <p:spPr bwMode="auto">
            <a:xfrm flipV="1">
              <a:off x="3808413" y="2408238"/>
              <a:ext cx="0" cy="163512"/>
            </a:xfrm>
            <a:prstGeom prst="line">
              <a:avLst/>
            </a:prstGeom>
            <a:noFill/>
            <a:ln w="1270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10" name="Line 138"/>
            <p:cNvSpPr>
              <a:spLocks noChangeShapeType="1"/>
            </p:cNvSpPr>
            <p:nvPr/>
          </p:nvSpPr>
          <p:spPr bwMode="auto">
            <a:xfrm>
              <a:off x="3770313" y="2408238"/>
              <a:ext cx="90487" cy="0"/>
            </a:xfrm>
            <a:prstGeom prst="line">
              <a:avLst/>
            </a:prstGeom>
            <a:noFill/>
            <a:ln w="1270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11" name="Line 139"/>
            <p:cNvSpPr>
              <a:spLocks noChangeShapeType="1"/>
            </p:cNvSpPr>
            <p:nvPr/>
          </p:nvSpPr>
          <p:spPr bwMode="auto">
            <a:xfrm flipV="1">
              <a:off x="4979988" y="2544763"/>
              <a:ext cx="0" cy="80962"/>
            </a:xfrm>
            <a:prstGeom prst="line">
              <a:avLst/>
            </a:prstGeom>
            <a:noFill/>
            <a:ln w="1270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12" name="Line 140"/>
            <p:cNvSpPr>
              <a:spLocks noChangeShapeType="1"/>
            </p:cNvSpPr>
            <p:nvPr/>
          </p:nvSpPr>
          <p:spPr bwMode="auto">
            <a:xfrm>
              <a:off x="4941888" y="2544763"/>
              <a:ext cx="90487" cy="0"/>
            </a:xfrm>
            <a:prstGeom prst="line">
              <a:avLst/>
            </a:prstGeom>
            <a:noFill/>
            <a:ln w="1270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13" name="Line 141"/>
            <p:cNvSpPr>
              <a:spLocks noChangeShapeType="1"/>
            </p:cNvSpPr>
            <p:nvPr/>
          </p:nvSpPr>
          <p:spPr bwMode="auto">
            <a:xfrm flipV="1">
              <a:off x="5481638" y="2843213"/>
              <a:ext cx="0" cy="163512"/>
            </a:xfrm>
            <a:prstGeom prst="line">
              <a:avLst/>
            </a:prstGeom>
            <a:noFill/>
            <a:ln w="1270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14" name="Line 142"/>
            <p:cNvSpPr>
              <a:spLocks noChangeShapeType="1"/>
            </p:cNvSpPr>
            <p:nvPr/>
          </p:nvSpPr>
          <p:spPr bwMode="auto">
            <a:xfrm>
              <a:off x="5441950" y="2843213"/>
              <a:ext cx="90488" cy="0"/>
            </a:xfrm>
            <a:prstGeom prst="line">
              <a:avLst/>
            </a:prstGeom>
            <a:noFill/>
            <a:ln w="1270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15" name="Line 143"/>
            <p:cNvSpPr>
              <a:spLocks noChangeShapeType="1"/>
            </p:cNvSpPr>
            <p:nvPr/>
          </p:nvSpPr>
          <p:spPr bwMode="auto">
            <a:xfrm>
              <a:off x="2697163" y="2162175"/>
              <a:ext cx="0" cy="3263900"/>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16" name="Line 144"/>
            <p:cNvSpPr>
              <a:spLocks noChangeShapeType="1"/>
            </p:cNvSpPr>
            <p:nvPr/>
          </p:nvSpPr>
          <p:spPr bwMode="auto">
            <a:xfrm>
              <a:off x="2697163" y="5427663"/>
              <a:ext cx="50800" cy="0"/>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17" name="Line 145"/>
            <p:cNvSpPr>
              <a:spLocks noChangeShapeType="1"/>
            </p:cNvSpPr>
            <p:nvPr/>
          </p:nvSpPr>
          <p:spPr bwMode="auto">
            <a:xfrm>
              <a:off x="2697163" y="4964113"/>
              <a:ext cx="50800" cy="0"/>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18" name="Line 146"/>
            <p:cNvSpPr>
              <a:spLocks noChangeShapeType="1"/>
            </p:cNvSpPr>
            <p:nvPr/>
          </p:nvSpPr>
          <p:spPr bwMode="auto">
            <a:xfrm>
              <a:off x="2697163" y="4502150"/>
              <a:ext cx="50800" cy="0"/>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19" name="Line 147"/>
            <p:cNvSpPr>
              <a:spLocks noChangeShapeType="1"/>
            </p:cNvSpPr>
            <p:nvPr/>
          </p:nvSpPr>
          <p:spPr bwMode="auto">
            <a:xfrm>
              <a:off x="2697163" y="4040188"/>
              <a:ext cx="50800" cy="0"/>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20" name="Line 148"/>
            <p:cNvSpPr>
              <a:spLocks noChangeShapeType="1"/>
            </p:cNvSpPr>
            <p:nvPr/>
          </p:nvSpPr>
          <p:spPr bwMode="auto">
            <a:xfrm>
              <a:off x="2697163" y="3551238"/>
              <a:ext cx="50800" cy="0"/>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21" name="Line 149"/>
            <p:cNvSpPr>
              <a:spLocks noChangeShapeType="1"/>
            </p:cNvSpPr>
            <p:nvPr/>
          </p:nvSpPr>
          <p:spPr bwMode="auto">
            <a:xfrm>
              <a:off x="2697163" y="3089275"/>
              <a:ext cx="50800" cy="0"/>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22" name="Line 150"/>
            <p:cNvSpPr>
              <a:spLocks noChangeShapeType="1"/>
            </p:cNvSpPr>
            <p:nvPr/>
          </p:nvSpPr>
          <p:spPr bwMode="auto">
            <a:xfrm>
              <a:off x="2697163" y="2625725"/>
              <a:ext cx="50800" cy="0"/>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23" name="Line 151"/>
            <p:cNvSpPr>
              <a:spLocks noChangeShapeType="1"/>
            </p:cNvSpPr>
            <p:nvPr/>
          </p:nvSpPr>
          <p:spPr bwMode="auto">
            <a:xfrm>
              <a:off x="2697163" y="2163763"/>
              <a:ext cx="50800" cy="0"/>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27" name="Line 155"/>
            <p:cNvSpPr>
              <a:spLocks noChangeShapeType="1"/>
            </p:cNvSpPr>
            <p:nvPr/>
          </p:nvSpPr>
          <p:spPr bwMode="auto">
            <a:xfrm flipV="1">
              <a:off x="4395788" y="5318125"/>
              <a:ext cx="0" cy="109538"/>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29" name="Line 157"/>
            <p:cNvSpPr>
              <a:spLocks noChangeShapeType="1"/>
            </p:cNvSpPr>
            <p:nvPr/>
          </p:nvSpPr>
          <p:spPr bwMode="auto">
            <a:xfrm flipV="1">
              <a:off x="6091238" y="5318125"/>
              <a:ext cx="0" cy="109538"/>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30" name="Rectangle 158"/>
            <p:cNvSpPr>
              <a:spLocks noChangeArrowheads="1"/>
            </p:cNvSpPr>
            <p:nvPr/>
          </p:nvSpPr>
          <p:spPr bwMode="auto">
            <a:xfrm>
              <a:off x="2490788" y="5334000"/>
              <a:ext cx="76200" cy="18256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200" b="1">
                  <a:solidFill>
                    <a:srgbClr val="000000"/>
                  </a:solidFill>
                  <a:latin typeface="Times New Roman" pitchFamily="18" charset="0"/>
                </a:rPr>
                <a:t>0</a:t>
              </a:r>
            </a:p>
          </p:txBody>
        </p:sp>
        <p:sp>
          <p:nvSpPr>
            <p:cNvPr id="3231" name="Rectangle 159"/>
            <p:cNvSpPr>
              <a:spLocks noChangeArrowheads="1"/>
            </p:cNvSpPr>
            <p:nvPr/>
          </p:nvSpPr>
          <p:spPr bwMode="auto">
            <a:xfrm>
              <a:off x="2490788" y="4872038"/>
              <a:ext cx="76200" cy="182562"/>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200" b="1">
                  <a:solidFill>
                    <a:srgbClr val="000000"/>
                  </a:solidFill>
                  <a:latin typeface="Times New Roman" pitchFamily="18" charset="0"/>
                </a:rPr>
                <a:t>1</a:t>
              </a:r>
            </a:p>
          </p:txBody>
        </p:sp>
        <p:sp>
          <p:nvSpPr>
            <p:cNvPr id="3232" name="Rectangle 160"/>
            <p:cNvSpPr>
              <a:spLocks noChangeArrowheads="1"/>
            </p:cNvSpPr>
            <p:nvPr/>
          </p:nvSpPr>
          <p:spPr bwMode="auto">
            <a:xfrm>
              <a:off x="2490788" y="4408488"/>
              <a:ext cx="76200" cy="182562"/>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200" b="1">
                  <a:solidFill>
                    <a:srgbClr val="000000"/>
                  </a:solidFill>
                  <a:latin typeface="Times New Roman" pitchFamily="18" charset="0"/>
                </a:rPr>
                <a:t>2</a:t>
              </a:r>
            </a:p>
          </p:txBody>
        </p:sp>
        <p:sp>
          <p:nvSpPr>
            <p:cNvPr id="3233" name="Rectangle 161"/>
            <p:cNvSpPr>
              <a:spLocks noChangeArrowheads="1"/>
            </p:cNvSpPr>
            <p:nvPr/>
          </p:nvSpPr>
          <p:spPr bwMode="auto">
            <a:xfrm>
              <a:off x="2490788" y="3946525"/>
              <a:ext cx="76200" cy="18256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200" b="1">
                  <a:solidFill>
                    <a:srgbClr val="000000"/>
                  </a:solidFill>
                  <a:latin typeface="Times New Roman" pitchFamily="18" charset="0"/>
                </a:rPr>
                <a:t>3</a:t>
              </a:r>
            </a:p>
          </p:txBody>
        </p:sp>
        <p:sp>
          <p:nvSpPr>
            <p:cNvPr id="3234" name="Rectangle 162"/>
            <p:cNvSpPr>
              <a:spLocks noChangeArrowheads="1"/>
            </p:cNvSpPr>
            <p:nvPr/>
          </p:nvSpPr>
          <p:spPr bwMode="auto">
            <a:xfrm>
              <a:off x="2490788" y="3457575"/>
              <a:ext cx="76200" cy="18256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200" b="1">
                  <a:solidFill>
                    <a:srgbClr val="000000"/>
                  </a:solidFill>
                  <a:latin typeface="Times New Roman" pitchFamily="18" charset="0"/>
                </a:rPr>
                <a:t>4</a:t>
              </a:r>
            </a:p>
          </p:txBody>
        </p:sp>
        <p:sp>
          <p:nvSpPr>
            <p:cNvPr id="3235" name="Rectangle 163"/>
            <p:cNvSpPr>
              <a:spLocks noChangeArrowheads="1"/>
            </p:cNvSpPr>
            <p:nvPr/>
          </p:nvSpPr>
          <p:spPr bwMode="auto">
            <a:xfrm>
              <a:off x="2490788" y="2995613"/>
              <a:ext cx="76200" cy="182562"/>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200" b="1">
                  <a:solidFill>
                    <a:srgbClr val="000000"/>
                  </a:solidFill>
                  <a:latin typeface="Times New Roman" pitchFamily="18" charset="0"/>
                </a:rPr>
                <a:t>5</a:t>
              </a:r>
            </a:p>
          </p:txBody>
        </p:sp>
        <p:sp>
          <p:nvSpPr>
            <p:cNvPr id="3236" name="Rectangle 164"/>
            <p:cNvSpPr>
              <a:spLocks noChangeArrowheads="1"/>
            </p:cNvSpPr>
            <p:nvPr/>
          </p:nvSpPr>
          <p:spPr bwMode="auto">
            <a:xfrm>
              <a:off x="2490788" y="2533650"/>
              <a:ext cx="76200" cy="18256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200" b="1">
                  <a:solidFill>
                    <a:srgbClr val="000000"/>
                  </a:solidFill>
                  <a:latin typeface="Times New Roman" pitchFamily="18" charset="0"/>
                </a:rPr>
                <a:t>6</a:t>
              </a:r>
            </a:p>
          </p:txBody>
        </p:sp>
        <p:sp>
          <p:nvSpPr>
            <p:cNvPr id="3237" name="Rectangle 165"/>
            <p:cNvSpPr>
              <a:spLocks noChangeArrowheads="1"/>
            </p:cNvSpPr>
            <p:nvPr/>
          </p:nvSpPr>
          <p:spPr bwMode="auto">
            <a:xfrm>
              <a:off x="2490788" y="2070100"/>
              <a:ext cx="76200" cy="18256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200" b="1">
                  <a:solidFill>
                    <a:srgbClr val="000000"/>
                  </a:solidFill>
                  <a:latin typeface="Times New Roman" pitchFamily="18" charset="0"/>
                </a:rPr>
                <a:t>7</a:t>
              </a:r>
            </a:p>
          </p:txBody>
        </p:sp>
        <p:sp>
          <p:nvSpPr>
            <p:cNvPr id="3246" name="Line 174"/>
            <p:cNvSpPr>
              <a:spLocks noChangeShapeType="1"/>
            </p:cNvSpPr>
            <p:nvPr/>
          </p:nvSpPr>
          <p:spPr bwMode="auto">
            <a:xfrm>
              <a:off x="2706688" y="5424488"/>
              <a:ext cx="3384550" cy="0"/>
            </a:xfrm>
            <a:prstGeom prst="line">
              <a:avLst/>
            </a:prstGeom>
            <a:noFill/>
            <a:ln w="9525">
              <a:solidFill>
                <a:schemeClr val="tx1"/>
              </a:solidFill>
              <a:round/>
              <a:headEnd/>
              <a:tailEnd/>
            </a:ln>
            <a:effectLst/>
          </p:spPr>
          <p:txBody>
            <a:bodyPr/>
            <a:lstStyle/>
            <a:p>
              <a:pPr fontAlgn="base">
                <a:spcBef>
                  <a:spcPct val="0"/>
                </a:spcBef>
                <a:spcAft>
                  <a:spcPct val="0"/>
                </a:spcAft>
              </a:pPr>
              <a:endParaRPr lang="ja-JP" altLang="en-US">
                <a:solidFill>
                  <a:srgbClr val="000000"/>
                </a:solidFill>
              </a:endParaRPr>
            </a:p>
          </p:txBody>
        </p:sp>
        <p:sp>
          <p:nvSpPr>
            <p:cNvPr id="3247" name="Text Box 175"/>
            <p:cNvSpPr txBox="1">
              <a:spLocks noChangeArrowheads="1"/>
            </p:cNvSpPr>
            <p:nvPr/>
          </p:nvSpPr>
          <p:spPr bwMode="auto">
            <a:xfrm rot="-5400000">
              <a:off x="700088" y="3517900"/>
              <a:ext cx="2882900" cy="39687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000" b="1">
                  <a:solidFill>
                    <a:srgbClr val="000000"/>
                  </a:solidFill>
                  <a:latin typeface="Times New Roman" pitchFamily="18" charset="0"/>
                </a:rPr>
                <a:t>Plasma Ca conc. (mg/dl) </a:t>
              </a:r>
            </a:p>
          </p:txBody>
        </p:sp>
        <p:sp>
          <p:nvSpPr>
            <p:cNvPr id="3248" name="Rectangle 176"/>
            <p:cNvSpPr>
              <a:spLocks noChangeArrowheads="1"/>
            </p:cNvSpPr>
            <p:nvPr/>
          </p:nvSpPr>
          <p:spPr bwMode="auto">
            <a:xfrm>
              <a:off x="5019675" y="1608138"/>
              <a:ext cx="160338" cy="177800"/>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a:solidFill>
                  <a:srgbClr val="000000"/>
                </a:solidFill>
              </a:endParaRPr>
            </a:p>
          </p:txBody>
        </p:sp>
        <p:sp>
          <p:nvSpPr>
            <p:cNvPr id="3249" name="Rectangle 177"/>
            <p:cNvSpPr>
              <a:spLocks noChangeArrowheads="1"/>
            </p:cNvSpPr>
            <p:nvPr/>
          </p:nvSpPr>
          <p:spPr bwMode="auto">
            <a:xfrm>
              <a:off x="5019675" y="1608138"/>
              <a:ext cx="150813" cy="166687"/>
            </a:xfrm>
            <a:prstGeom prst="rect">
              <a:avLst/>
            </a:prstGeom>
            <a:solidFill>
              <a:schemeClr val="tx1"/>
            </a:solidFill>
            <a:ln w="12700">
              <a:solidFill>
                <a:srgbClr val="000000"/>
              </a:solidFill>
              <a:miter lim="800000"/>
              <a:headEnd/>
              <a:tailEnd/>
            </a:ln>
          </p:spPr>
          <p:txBody>
            <a:bodyPr/>
            <a:lstStyle/>
            <a:p>
              <a:pPr fontAlgn="base">
                <a:spcBef>
                  <a:spcPct val="0"/>
                </a:spcBef>
                <a:spcAft>
                  <a:spcPct val="0"/>
                </a:spcAft>
              </a:pPr>
              <a:endParaRPr lang="ja-JP" altLang="en-US">
                <a:solidFill>
                  <a:srgbClr val="000000"/>
                </a:solidFill>
              </a:endParaRPr>
            </a:p>
          </p:txBody>
        </p:sp>
        <p:sp>
          <p:nvSpPr>
            <p:cNvPr id="3250" name="Rectangle 178"/>
            <p:cNvSpPr>
              <a:spLocks noChangeArrowheads="1"/>
            </p:cNvSpPr>
            <p:nvPr/>
          </p:nvSpPr>
          <p:spPr bwMode="auto">
            <a:xfrm>
              <a:off x="5253038" y="1601788"/>
              <a:ext cx="398462" cy="182562"/>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200" b="1">
                  <a:solidFill>
                    <a:srgbClr val="000000"/>
                  </a:solidFill>
                  <a:latin typeface="Times New Roman" pitchFamily="18" charset="0"/>
                </a:rPr>
                <a:t>Initial</a:t>
              </a:r>
            </a:p>
          </p:txBody>
        </p:sp>
        <p:sp>
          <p:nvSpPr>
            <p:cNvPr id="3251" name="Rectangle 179"/>
            <p:cNvSpPr>
              <a:spLocks noChangeArrowheads="1"/>
            </p:cNvSpPr>
            <p:nvPr/>
          </p:nvSpPr>
          <p:spPr bwMode="auto">
            <a:xfrm>
              <a:off x="5026025" y="1873250"/>
              <a:ext cx="161925" cy="177800"/>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a:solidFill>
                  <a:srgbClr val="000000"/>
                </a:solidFill>
              </a:endParaRPr>
            </a:p>
          </p:txBody>
        </p:sp>
        <p:sp>
          <p:nvSpPr>
            <p:cNvPr id="3252" name="Rectangle 180"/>
            <p:cNvSpPr>
              <a:spLocks noChangeArrowheads="1"/>
            </p:cNvSpPr>
            <p:nvPr/>
          </p:nvSpPr>
          <p:spPr bwMode="auto">
            <a:xfrm>
              <a:off x="5026025" y="1873250"/>
              <a:ext cx="152400" cy="166688"/>
            </a:xfrm>
            <a:prstGeom prst="rect">
              <a:avLst/>
            </a:prstGeom>
            <a:solidFill>
              <a:srgbClr val="FF0000"/>
            </a:solidFill>
            <a:ln w="12700">
              <a:solidFill>
                <a:srgbClr val="000000"/>
              </a:solidFill>
              <a:miter lim="800000"/>
              <a:headEnd/>
              <a:tailEnd/>
            </a:ln>
          </p:spPr>
          <p:txBody>
            <a:bodyPr/>
            <a:lstStyle/>
            <a:p>
              <a:pPr fontAlgn="base">
                <a:spcBef>
                  <a:spcPct val="0"/>
                </a:spcBef>
                <a:spcAft>
                  <a:spcPct val="0"/>
                </a:spcAft>
              </a:pPr>
              <a:endParaRPr lang="ja-JP" altLang="en-US">
                <a:solidFill>
                  <a:srgbClr val="000000"/>
                </a:solidFill>
              </a:endParaRPr>
            </a:p>
          </p:txBody>
        </p:sp>
        <p:sp>
          <p:nvSpPr>
            <p:cNvPr id="3253" name="Rectangle 181"/>
            <p:cNvSpPr>
              <a:spLocks noChangeArrowheads="1"/>
            </p:cNvSpPr>
            <p:nvPr/>
          </p:nvSpPr>
          <p:spPr bwMode="auto">
            <a:xfrm>
              <a:off x="5260975" y="1878013"/>
              <a:ext cx="350838" cy="182562"/>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200" b="1">
                  <a:solidFill>
                    <a:srgbClr val="000000"/>
                  </a:solidFill>
                  <a:latin typeface="Times New Roman" pitchFamily="18" charset="0"/>
                  <a:ea typeface="ＭＳ 明朝" pitchFamily="17" charset="-128"/>
                </a:rPr>
                <a:t>1 day</a:t>
              </a:r>
              <a:endParaRPr lang="en-US" altLang="ja-JP" sz="1200" b="1">
                <a:solidFill>
                  <a:srgbClr val="000000"/>
                </a:solidFill>
                <a:latin typeface="Times New Roman" pitchFamily="18" charset="0"/>
              </a:endParaRPr>
            </a:p>
          </p:txBody>
        </p:sp>
        <p:sp>
          <p:nvSpPr>
            <p:cNvPr id="3254" name="Text Box 182"/>
            <p:cNvSpPr txBox="1">
              <a:spLocks noChangeArrowheads="1"/>
            </p:cNvSpPr>
            <p:nvPr/>
          </p:nvSpPr>
          <p:spPr bwMode="auto">
            <a:xfrm>
              <a:off x="3117850" y="5516563"/>
              <a:ext cx="806450" cy="36671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b="1">
                  <a:solidFill>
                    <a:srgbClr val="000000"/>
                  </a:solidFill>
                  <a:latin typeface="Times New Roman" pitchFamily="18" charset="0"/>
                </a:rPr>
                <a:t>PFOA</a:t>
              </a:r>
            </a:p>
          </p:txBody>
        </p:sp>
        <p:sp>
          <p:nvSpPr>
            <p:cNvPr id="3255" name="Text Box 183"/>
            <p:cNvSpPr txBox="1">
              <a:spLocks noChangeArrowheads="1"/>
            </p:cNvSpPr>
            <p:nvPr/>
          </p:nvSpPr>
          <p:spPr bwMode="auto">
            <a:xfrm>
              <a:off x="4803775" y="5516563"/>
              <a:ext cx="920750" cy="36671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b="1">
                  <a:solidFill>
                    <a:srgbClr val="000000"/>
                  </a:solidFill>
                  <a:latin typeface="Times New Roman" pitchFamily="18" charset="0"/>
                </a:rPr>
                <a:t>PFHxA</a:t>
              </a:r>
            </a:p>
          </p:txBody>
        </p:sp>
      </p:gr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3" name="Rectangle 7"/>
          <p:cNvSpPr>
            <a:spLocks noChangeArrowheads="1"/>
          </p:cNvSpPr>
          <p:nvPr/>
        </p:nvSpPr>
        <p:spPr bwMode="auto">
          <a:xfrm>
            <a:off x="1979613" y="5949950"/>
            <a:ext cx="5545137" cy="579438"/>
          </a:xfrm>
          <a:prstGeom prst="rect">
            <a:avLst/>
          </a:prstGeom>
          <a:noFill/>
          <a:ln w="9525" algn="ctr">
            <a:noFill/>
            <a:miter lim="800000"/>
            <a:headEnd/>
            <a:tailEnd/>
          </a:ln>
          <a:effectLst/>
        </p:spPr>
        <p:txBody>
          <a:bodyPr anchor="ctr">
            <a:spAutoFit/>
          </a:bodyPr>
          <a:lstStyle/>
          <a:p>
            <a:pPr fontAlgn="base">
              <a:spcBef>
                <a:spcPct val="0"/>
              </a:spcBef>
              <a:spcAft>
                <a:spcPct val="0"/>
              </a:spcAft>
              <a:defRPr/>
            </a:pPr>
            <a:r>
              <a:rPr lang="en-US" altLang="ja-JP" sz="3200" dirty="0">
                <a:solidFill>
                  <a:srgbClr val="FFFFFF"/>
                </a:solidFill>
              </a:rPr>
              <a:t>Thank you for your attention</a:t>
            </a:r>
            <a:endParaRPr lang="en-US" altLang="ja-JP" sz="3200" dirty="0">
              <a:solidFill>
                <a:srgbClr val="FFFFFF"/>
              </a:solidFill>
              <a:effectLst>
                <a:outerShdw blurRad="38100" dist="38100" dir="2700000" algn="tl">
                  <a:srgbClr val="000000"/>
                </a:outerShdw>
              </a:effectLst>
            </a:endParaRPr>
          </a:p>
        </p:txBody>
      </p:sp>
      <p:pic>
        <p:nvPicPr>
          <p:cNvPr id="111619" name="図 2" descr="dsc_2413.jpg"/>
          <p:cNvPicPr>
            <a:picLocks noChangeAspect="1"/>
          </p:cNvPicPr>
          <p:nvPr/>
        </p:nvPicPr>
        <p:blipFill>
          <a:blip r:embed="rId3" cstate="print"/>
          <a:srcRect/>
          <a:stretch>
            <a:fillRect/>
          </a:stretch>
        </p:blipFill>
        <p:spPr bwMode="auto">
          <a:xfrm>
            <a:off x="0" y="2492375"/>
            <a:ext cx="5167313" cy="3455988"/>
          </a:xfrm>
          <a:prstGeom prst="rect">
            <a:avLst/>
          </a:prstGeom>
          <a:noFill/>
          <a:ln w="9525">
            <a:noFill/>
            <a:miter lim="800000"/>
            <a:headEnd/>
            <a:tailEnd/>
          </a:ln>
        </p:spPr>
      </p:pic>
      <p:pic>
        <p:nvPicPr>
          <p:cNvPr id="111620" name="図 3" descr="pop_6849.jpg"/>
          <p:cNvPicPr>
            <a:picLocks noChangeAspect="1"/>
          </p:cNvPicPr>
          <p:nvPr/>
        </p:nvPicPr>
        <p:blipFill>
          <a:blip r:embed="rId4" cstate="print"/>
          <a:srcRect/>
          <a:stretch>
            <a:fillRect/>
          </a:stretch>
        </p:blipFill>
        <p:spPr bwMode="auto">
          <a:xfrm>
            <a:off x="4357688" y="2708275"/>
            <a:ext cx="4786312" cy="3201988"/>
          </a:xfrm>
          <a:prstGeom prst="rect">
            <a:avLst/>
          </a:prstGeom>
          <a:noFill/>
          <a:ln w="9525">
            <a:noFill/>
            <a:miter lim="800000"/>
            <a:headEnd/>
            <a:tailEnd/>
          </a:ln>
        </p:spPr>
      </p:pic>
      <p:pic>
        <p:nvPicPr>
          <p:cNvPr id="111621" name="図 4" descr="pop_9453.jpg"/>
          <p:cNvPicPr>
            <a:picLocks noChangeAspect="1"/>
          </p:cNvPicPr>
          <p:nvPr/>
        </p:nvPicPr>
        <p:blipFill>
          <a:blip r:embed="rId5" cstate="print"/>
          <a:srcRect/>
          <a:stretch>
            <a:fillRect/>
          </a:stretch>
        </p:blipFill>
        <p:spPr bwMode="auto">
          <a:xfrm>
            <a:off x="0" y="0"/>
            <a:ext cx="4911725" cy="3284538"/>
          </a:xfrm>
          <a:prstGeom prst="rect">
            <a:avLst/>
          </a:prstGeom>
          <a:noFill/>
          <a:ln w="9525">
            <a:noFill/>
            <a:miter lim="800000"/>
            <a:headEnd/>
            <a:tailEnd/>
          </a:ln>
        </p:spPr>
      </p:pic>
      <p:pic>
        <p:nvPicPr>
          <p:cNvPr id="111622" name="Picture 3" descr="C:\講演会\pop_5107.jpg"/>
          <p:cNvPicPr>
            <a:picLocks noChangeAspect="1" noChangeArrowheads="1"/>
          </p:cNvPicPr>
          <p:nvPr/>
        </p:nvPicPr>
        <p:blipFill>
          <a:blip r:embed="rId6" cstate="print"/>
          <a:srcRect/>
          <a:stretch>
            <a:fillRect/>
          </a:stretch>
        </p:blipFill>
        <p:spPr bwMode="auto">
          <a:xfrm>
            <a:off x="4211638" y="0"/>
            <a:ext cx="4932362" cy="3306763"/>
          </a:xfrm>
          <a:prstGeom prst="rect">
            <a:avLst/>
          </a:prstGeom>
          <a:noFill/>
          <a:ln w="9525">
            <a:noFill/>
            <a:miter lim="800000"/>
            <a:headEnd/>
            <a:tailEnd/>
          </a:ln>
        </p:spPr>
      </p:pic>
      <p:sp>
        <p:nvSpPr>
          <p:cNvPr id="7" name="Rectangle 7"/>
          <p:cNvSpPr>
            <a:spLocks noChangeArrowheads="1"/>
          </p:cNvSpPr>
          <p:nvPr/>
        </p:nvSpPr>
        <p:spPr bwMode="auto">
          <a:xfrm>
            <a:off x="1908175" y="115888"/>
            <a:ext cx="5545138" cy="579437"/>
          </a:xfrm>
          <a:prstGeom prst="rect">
            <a:avLst/>
          </a:prstGeom>
          <a:noFill/>
          <a:ln w="9525" algn="ctr">
            <a:noFill/>
            <a:miter lim="800000"/>
            <a:headEnd/>
            <a:tailEnd/>
          </a:ln>
          <a:effectLst/>
        </p:spPr>
        <p:txBody>
          <a:bodyPr anchor="ctr">
            <a:spAutoFit/>
          </a:bodyPr>
          <a:lstStyle/>
          <a:p>
            <a:pPr algn="ctr" fontAlgn="base">
              <a:spcBef>
                <a:spcPct val="0"/>
              </a:spcBef>
              <a:spcAft>
                <a:spcPct val="0"/>
              </a:spcAft>
              <a:defRPr/>
            </a:pPr>
            <a:r>
              <a:rPr lang="en-US" altLang="ja-JP" sz="3200" dirty="0">
                <a:solidFill>
                  <a:srgbClr val="FFFFFF"/>
                </a:solidFill>
                <a:effectLst>
                  <a:outerShdw blurRad="38100" dist="38100" dir="2700000" algn="tl">
                    <a:srgbClr val="000000">
                      <a:alpha val="43137"/>
                    </a:srgbClr>
                  </a:outerShdw>
                </a:effectLst>
              </a:rPr>
              <a:t>Acknowledgment</a:t>
            </a:r>
            <a:endParaRPr lang="en-US" altLang="ja-JP" sz="3200" dirty="0">
              <a:solidFill>
                <a:srgbClr val="FFFFFF"/>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50825" y="1739900"/>
            <a:ext cx="8893175" cy="1473076"/>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ja-JP" altLang="en-US" sz="8000" dirty="0" smtClean="0">
                <a:latin typeface="Times New Roman" pitchFamily="18" charset="0"/>
              </a:rPr>
              <a:t>大気の測定</a:t>
            </a:r>
            <a:endParaRPr kumimoji="0" lang="en-US" altLang="ja-JP" sz="8000" dirty="0">
              <a:latin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42975" y="1371600"/>
            <a:ext cx="7743825" cy="5029200"/>
            <a:chOff x="594" y="864"/>
            <a:chExt cx="4878" cy="3168"/>
          </a:xfrm>
        </p:grpSpPr>
        <p:pic>
          <p:nvPicPr>
            <p:cNvPr id="54275" name="Picture 3"/>
            <p:cNvPicPr>
              <a:picLocks noChangeAspect="1" noChangeArrowheads="1"/>
            </p:cNvPicPr>
            <p:nvPr/>
          </p:nvPicPr>
          <p:blipFill>
            <a:blip r:embed="rId3" cstate="print"/>
            <a:srcRect/>
            <a:stretch>
              <a:fillRect/>
            </a:stretch>
          </p:blipFill>
          <p:spPr bwMode="auto">
            <a:xfrm>
              <a:off x="624" y="864"/>
              <a:ext cx="2046" cy="1536"/>
            </a:xfrm>
            <a:prstGeom prst="rect">
              <a:avLst/>
            </a:prstGeom>
            <a:noFill/>
            <a:ln w="9525">
              <a:noFill/>
              <a:miter lim="800000"/>
              <a:headEnd/>
              <a:tailEnd/>
            </a:ln>
            <a:effectLst/>
          </p:spPr>
        </p:pic>
        <p:pic>
          <p:nvPicPr>
            <p:cNvPr id="54276" name="Picture 4"/>
            <p:cNvPicPr>
              <a:picLocks noChangeAspect="1" noChangeArrowheads="1"/>
            </p:cNvPicPr>
            <p:nvPr/>
          </p:nvPicPr>
          <p:blipFill>
            <a:blip r:embed="rId4" cstate="print"/>
            <a:srcRect/>
            <a:stretch>
              <a:fillRect/>
            </a:stretch>
          </p:blipFill>
          <p:spPr bwMode="auto">
            <a:xfrm>
              <a:off x="594" y="2460"/>
              <a:ext cx="2094" cy="1572"/>
            </a:xfrm>
            <a:prstGeom prst="rect">
              <a:avLst/>
            </a:prstGeom>
            <a:noFill/>
            <a:ln w="9525">
              <a:noFill/>
              <a:miter lim="800000"/>
              <a:headEnd/>
              <a:tailEnd/>
            </a:ln>
            <a:effectLst/>
          </p:spPr>
        </p:pic>
        <p:pic>
          <p:nvPicPr>
            <p:cNvPr id="54277" name="Picture 5"/>
            <p:cNvPicPr>
              <a:picLocks noChangeAspect="1" noChangeArrowheads="1"/>
            </p:cNvPicPr>
            <p:nvPr/>
          </p:nvPicPr>
          <p:blipFill>
            <a:blip r:embed="rId5" cstate="print"/>
            <a:srcRect/>
            <a:stretch>
              <a:fillRect/>
            </a:stretch>
          </p:blipFill>
          <p:spPr bwMode="auto">
            <a:xfrm>
              <a:off x="3120" y="912"/>
              <a:ext cx="2352" cy="3108"/>
            </a:xfrm>
            <a:prstGeom prst="rect">
              <a:avLst/>
            </a:prstGeom>
            <a:noFill/>
            <a:ln w="9525">
              <a:noFill/>
              <a:miter lim="800000"/>
              <a:headEnd/>
              <a:tailEnd/>
            </a:ln>
            <a:effectLst/>
          </p:spPr>
        </p:pic>
      </p:grpSp>
      <p:sp>
        <p:nvSpPr>
          <p:cNvPr id="54279" name="Text Box 7"/>
          <p:cNvSpPr txBox="1">
            <a:spLocks noChangeArrowheads="1"/>
          </p:cNvSpPr>
          <p:nvPr/>
        </p:nvSpPr>
        <p:spPr bwMode="auto">
          <a:xfrm>
            <a:off x="1547813" y="260350"/>
            <a:ext cx="6140450" cy="946150"/>
          </a:xfrm>
          <a:prstGeom prst="rect">
            <a:avLst/>
          </a:prstGeom>
          <a:noFill/>
          <a:ln w="9525">
            <a:noFill/>
            <a:miter lim="800000"/>
            <a:headEnd/>
            <a:tailEnd/>
          </a:ln>
          <a:effectLst/>
        </p:spPr>
        <p:txBody>
          <a:bodyPr>
            <a:spAutoFit/>
          </a:bodyPr>
          <a:lstStyle/>
          <a:p>
            <a:pPr algn="ctr">
              <a:spcBef>
                <a:spcPct val="50000"/>
              </a:spcBef>
            </a:pPr>
            <a:r>
              <a:rPr lang="ja-JP" altLang="en-US" sz="2800" b="1">
                <a:effectLst>
                  <a:outerShdw blurRad="38100" dist="38100" dir="2700000" algn="tl">
                    <a:srgbClr val="C0C0C0"/>
                  </a:outerShdw>
                </a:effectLst>
                <a:latin typeface="Times New Roman" pitchFamily="18" charset="0"/>
                <a:ea typeface="ＭＳ 明朝" pitchFamily="17" charset="-128"/>
              </a:rPr>
              <a:t>ハイボリウムエアサンプラー</a:t>
            </a:r>
            <a:r>
              <a:rPr lang="ja-JP" altLang="en-US" sz="2400" b="1">
                <a:effectLst>
                  <a:outerShdw blurRad="38100" dist="38100" dir="2700000" algn="tl">
                    <a:srgbClr val="C0C0C0"/>
                  </a:outerShdw>
                </a:effectLst>
                <a:latin typeface="Times New Roman" pitchFamily="18" charset="0"/>
              </a:rPr>
              <a:t>　</a:t>
            </a:r>
            <a:br>
              <a:rPr lang="ja-JP" altLang="en-US" sz="2400" b="1">
                <a:effectLst>
                  <a:outerShdw blurRad="38100" dist="38100" dir="2700000" algn="tl">
                    <a:srgbClr val="C0C0C0"/>
                  </a:outerShdw>
                </a:effectLst>
                <a:latin typeface="Times New Roman" pitchFamily="18" charset="0"/>
              </a:rPr>
            </a:br>
            <a:r>
              <a:rPr lang="ja-JP" altLang="en-US" sz="2400" b="1">
                <a:effectLst>
                  <a:outerShdw blurRad="38100" dist="38100" dir="2700000" algn="tl">
                    <a:srgbClr val="C0C0C0"/>
                  </a:outerShdw>
                </a:effectLst>
                <a:latin typeface="Times New Roman" pitchFamily="18" charset="0"/>
              </a:rPr>
              <a:t>大気捕集量　</a:t>
            </a:r>
            <a:r>
              <a:rPr lang="en-US" altLang="ja-JP" sz="2800" b="1">
                <a:effectLst>
                  <a:outerShdw blurRad="38100" dist="38100" dir="2700000" algn="tl">
                    <a:srgbClr val="C0C0C0"/>
                  </a:outerShdw>
                </a:effectLst>
                <a:latin typeface="Times New Roman" pitchFamily="18" charset="0"/>
              </a:rPr>
              <a:t>1000m</a:t>
            </a:r>
            <a:r>
              <a:rPr lang="en-US" altLang="ja-JP" sz="2800" b="1" baseline="30000">
                <a:latin typeface="Times New Roman" pitchFamily="18" charset="0"/>
              </a:rPr>
              <a:t>3</a:t>
            </a:r>
            <a:r>
              <a:rPr lang="en-US" altLang="ja-JP" sz="2800" b="1">
                <a:effectLst>
                  <a:outerShdw blurRad="38100" dist="38100" dir="2700000" algn="tl">
                    <a:srgbClr val="C0C0C0"/>
                  </a:outerShdw>
                </a:effectLst>
                <a:latin typeface="Times New Roman" pitchFamily="18" charset="0"/>
              </a:rPr>
              <a:t>/24hrs</a:t>
            </a:r>
            <a:r>
              <a:rPr lang="ja-JP" altLang="en-US" sz="2800" b="1">
                <a:effectLst>
                  <a:outerShdw blurRad="38100" dist="38100" dir="2700000" algn="tl">
                    <a:srgbClr val="C0C0C0"/>
                  </a:outerShdw>
                </a:effectLst>
                <a:latin typeface="Times New Roman" pitchFamily="18" charset="0"/>
              </a:rPr>
              <a:t>　</a:t>
            </a:r>
            <a:r>
              <a:rPr lang="en-US" altLang="ja-JP" sz="2800" b="1">
                <a:effectLst>
                  <a:outerShdw blurRad="38100" dist="38100" dir="2700000" algn="tl">
                    <a:srgbClr val="C0C0C0"/>
                  </a:outerShdw>
                </a:effectLst>
                <a:latin typeface="Times New Roman" pitchFamily="18" charset="0"/>
              </a:rPr>
              <a:t>(1</a:t>
            </a:r>
            <a:r>
              <a:rPr lang="ja-JP" altLang="en-US" sz="2800" b="1">
                <a:effectLst>
                  <a:outerShdw blurRad="38100" dist="38100" dir="2700000" algn="tl">
                    <a:srgbClr val="C0C0C0"/>
                  </a:outerShdw>
                </a:effectLst>
                <a:latin typeface="Times New Roman" pitchFamily="18" charset="0"/>
              </a:rPr>
              <a:t>日</a:t>
            </a:r>
            <a:r>
              <a:rPr lang="en-US" altLang="ja-JP" sz="2800" b="1">
                <a:effectLst>
                  <a:outerShdw blurRad="38100" dist="38100" dir="2700000" algn="tl">
                    <a:srgbClr val="C0C0C0"/>
                  </a:outerShdw>
                </a:effectLst>
                <a:latin typeface="Times New Roman" pitchFamily="18" charset="0"/>
              </a:rPr>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00001"/>
          <p:cNvPicPr>
            <a:picLocks noChangeAspect="1" noChangeArrowheads="1"/>
          </p:cNvPicPr>
          <p:nvPr/>
        </p:nvPicPr>
        <p:blipFill>
          <a:blip r:embed="rId3" cstate="print"/>
          <a:srcRect/>
          <a:stretch>
            <a:fillRect/>
          </a:stretch>
        </p:blipFill>
        <p:spPr bwMode="auto">
          <a:xfrm>
            <a:off x="76200" y="304800"/>
            <a:ext cx="4551363" cy="2876550"/>
          </a:xfrm>
          <a:prstGeom prst="rect">
            <a:avLst/>
          </a:prstGeom>
          <a:noFill/>
        </p:spPr>
      </p:pic>
      <p:pic>
        <p:nvPicPr>
          <p:cNvPr id="53251" name="Picture 3" descr="00002"/>
          <p:cNvPicPr>
            <a:picLocks noChangeAspect="1" noChangeArrowheads="1"/>
          </p:cNvPicPr>
          <p:nvPr/>
        </p:nvPicPr>
        <p:blipFill>
          <a:blip r:embed="rId4" cstate="print"/>
          <a:srcRect/>
          <a:stretch>
            <a:fillRect/>
          </a:stretch>
        </p:blipFill>
        <p:spPr bwMode="auto">
          <a:xfrm>
            <a:off x="76200" y="3352800"/>
            <a:ext cx="4572000" cy="2892425"/>
          </a:xfrm>
          <a:prstGeom prst="rect">
            <a:avLst/>
          </a:prstGeom>
          <a:noFill/>
        </p:spPr>
      </p:pic>
      <p:pic>
        <p:nvPicPr>
          <p:cNvPr id="53252" name="Picture 4" descr="00003"/>
          <p:cNvPicPr>
            <a:picLocks noChangeAspect="1" noChangeArrowheads="1"/>
          </p:cNvPicPr>
          <p:nvPr/>
        </p:nvPicPr>
        <p:blipFill>
          <a:blip r:embed="rId5" cstate="print"/>
          <a:srcRect/>
          <a:stretch>
            <a:fillRect/>
          </a:stretch>
        </p:blipFill>
        <p:spPr bwMode="auto">
          <a:xfrm>
            <a:off x="4724400" y="1676400"/>
            <a:ext cx="4343400" cy="281463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99加古川Soxhlet07"/>
          <p:cNvPicPr>
            <a:picLocks noChangeAspect="1" noChangeArrowheads="1"/>
          </p:cNvPicPr>
          <p:nvPr/>
        </p:nvPicPr>
        <p:blipFill>
          <a:blip r:embed="rId3" cstate="print"/>
          <a:srcRect/>
          <a:stretch>
            <a:fillRect/>
          </a:stretch>
        </p:blipFill>
        <p:spPr bwMode="auto">
          <a:xfrm>
            <a:off x="4932363" y="981075"/>
            <a:ext cx="3252787" cy="2601913"/>
          </a:xfrm>
          <a:prstGeom prst="rect">
            <a:avLst/>
          </a:prstGeom>
          <a:noFill/>
        </p:spPr>
      </p:pic>
      <p:pic>
        <p:nvPicPr>
          <p:cNvPr id="6147" name="Picture 3" descr="041222-稲わら02"/>
          <p:cNvPicPr>
            <a:picLocks noChangeAspect="1" noChangeArrowheads="1"/>
          </p:cNvPicPr>
          <p:nvPr/>
        </p:nvPicPr>
        <p:blipFill>
          <a:blip r:embed="rId4" cstate="print"/>
          <a:srcRect/>
          <a:stretch>
            <a:fillRect/>
          </a:stretch>
        </p:blipFill>
        <p:spPr bwMode="auto">
          <a:xfrm>
            <a:off x="0" y="4116388"/>
            <a:ext cx="3656013" cy="2741612"/>
          </a:xfrm>
          <a:prstGeom prst="rect">
            <a:avLst/>
          </a:prstGeom>
          <a:noFill/>
        </p:spPr>
      </p:pic>
      <p:pic>
        <p:nvPicPr>
          <p:cNvPr id="6148" name="Picture 4" descr="TS3A0001"/>
          <p:cNvPicPr>
            <a:picLocks noChangeAspect="1" noChangeArrowheads="1"/>
          </p:cNvPicPr>
          <p:nvPr/>
        </p:nvPicPr>
        <p:blipFill>
          <a:blip r:embed="rId5" cstate="print"/>
          <a:srcRect/>
          <a:stretch>
            <a:fillRect/>
          </a:stretch>
        </p:blipFill>
        <p:spPr bwMode="auto">
          <a:xfrm>
            <a:off x="5491163" y="4117975"/>
            <a:ext cx="3652837" cy="2740025"/>
          </a:xfrm>
          <a:prstGeom prst="rect">
            <a:avLst/>
          </a:prstGeom>
          <a:noFill/>
        </p:spPr>
      </p:pic>
      <p:pic>
        <p:nvPicPr>
          <p:cNvPr id="6150" name="Picture 6" descr="070801_1054~01"/>
          <p:cNvPicPr>
            <a:picLocks noChangeAspect="1" noChangeArrowheads="1"/>
          </p:cNvPicPr>
          <p:nvPr/>
        </p:nvPicPr>
        <p:blipFill>
          <a:blip r:embed="rId6" cstate="print"/>
          <a:srcRect/>
          <a:stretch>
            <a:fillRect/>
          </a:stretch>
        </p:blipFill>
        <p:spPr bwMode="auto">
          <a:xfrm>
            <a:off x="4787900" y="4149725"/>
            <a:ext cx="1525588" cy="2033588"/>
          </a:xfrm>
          <a:prstGeom prst="rect">
            <a:avLst/>
          </a:prstGeom>
          <a:noFill/>
        </p:spPr>
      </p:pic>
      <p:sp>
        <p:nvSpPr>
          <p:cNvPr id="6151" name="Text Box 7"/>
          <p:cNvSpPr txBox="1">
            <a:spLocks noChangeArrowheads="1"/>
          </p:cNvSpPr>
          <p:nvPr/>
        </p:nvSpPr>
        <p:spPr bwMode="auto">
          <a:xfrm>
            <a:off x="0" y="0"/>
            <a:ext cx="7092950" cy="457200"/>
          </a:xfrm>
          <a:prstGeom prst="rect">
            <a:avLst/>
          </a:prstGeom>
          <a:noFill/>
          <a:ln w="9525">
            <a:noFill/>
            <a:miter lim="800000"/>
            <a:headEnd/>
            <a:tailEnd/>
          </a:ln>
          <a:effectLst/>
        </p:spPr>
        <p:txBody>
          <a:bodyPr>
            <a:spAutoFit/>
          </a:bodyPr>
          <a:lstStyle/>
          <a:p>
            <a:pPr fontAlgn="base">
              <a:spcBef>
                <a:spcPct val="50000"/>
              </a:spcBef>
              <a:spcAft>
                <a:spcPct val="0"/>
              </a:spcAft>
            </a:pPr>
            <a:r>
              <a:rPr lang="ja-JP" altLang="en-US" sz="2400" b="1" smtClean="0">
                <a:solidFill>
                  <a:srgbClr val="000000"/>
                </a:solidFill>
              </a:rPr>
              <a:t>サンプリングから分析まで</a:t>
            </a:r>
          </a:p>
        </p:txBody>
      </p:sp>
      <p:sp>
        <p:nvSpPr>
          <p:cNvPr id="6152" name="Text Box 8"/>
          <p:cNvSpPr txBox="1">
            <a:spLocks noChangeArrowheads="1"/>
          </p:cNvSpPr>
          <p:nvPr/>
        </p:nvSpPr>
        <p:spPr bwMode="auto">
          <a:xfrm>
            <a:off x="468313" y="549275"/>
            <a:ext cx="8207375" cy="369332"/>
          </a:xfrm>
          <a:prstGeom prst="rect">
            <a:avLst/>
          </a:prstGeom>
          <a:noFill/>
          <a:ln w="9525">
            <a:noFill/>
            <a:miter lim="800000"/>
            <a:headEnd/>
            <a:tailEnd/>
          </a:ln>
          <a:effectLst/>
        </p:spPr>
        <p:txBody>
          <a:bodyPr>
            <a:spAutoFit/>
          </a:bodyPr>
          <a:lstStyle/>
          <a:p>
            <a:pPr fontAlgn="base">
              <a:spcBef>
                <a:spcPct val="50000"/>
              </a:spcBef>
              <a:spcAft>
                <a:spcPct val="0"/>
              </a:spcAft>
            </a:pPr>
            <a:r>
              <a:rPr lang="ja-JP" altLang="en-US" dirty="0" smtClean="0">
                <a:solidFill>
                  <a:srgbClr val="000000"/>
                </a:solidFill>
              </a:rPr>
              <a:t>大気試料</a:t>
            </a:r>
            <a:r>
              <a:rPr lang="ja-JP" altLang="en-US" dirty="0" err="1" smtClean="0">
                <a:solidFill>
                  <a:srgbClr val="000000"/>
                </a:solidFill>
              </a:rPr>
              <a:t>ろ</a:t>
            </a:r>
            <a:r>
              <a:rPr lang="ja-JP" altLang="en-US" dirty="0" smtClean="0">
                <a:solidFill>
                  <a:srgbClr val="000000"/>
                </a:solidFill>
              </a:rPr>
              <a:t>紙とポリウレタンフォーム　　　　　ソックスレー抽出装置による粗抽出</a:t>
            </a:r>
          </a:p>
        </p:txBody>
      </p:sp>
      <p:sp>
        <p:nvSpPr>
          <p:cNvPr id="6153" name="Text Box 9"/>
          <p:cNvSpPr txBox="1">
            <a:spLocks noChangeArrowheads="1"/>
          </p:cNvSpPr>
          <p:nvPr/>
        </p:nvSpPr>
        <p:spPr bwMode="auto">
          <a:xfrm>
            <a:off x="323850" y="3789363"/>
            <a:ext cx="7092950" cy="366712"/>
          </a:xfrm>
          <a:prstGeom prst="rect">
            <a:avLst/>
          </a:prstGeom>
          <a:noFill/>
          <a:ln w="9525">
            <a:noFill/>
            <a:miter lim="800000"/>
            <a:headEnd/>
            <a:tailEnd/>
          </a:ln>
          <a:effectLst/>
        </p:spPr>
        <p:txBody>
          <a:bodyPr>
            <a:spAutoFit/>
          </a:bodyPr>
          <a:lstStyle/>
          <a:p>
            <a:pPr fontAlgn="base">
              <a:spcBef>
                <a:spcPct val="50000"/>
              </a:spcBef>
              <a:spcAft>
                <a:spcPct val="0"/>
              </a:spcAft>
            </a:pPr>
            <a:r>
              <a:rPr lang="ja-JP" altLang="en-US" smtClean="0">
                <a:solidFill>
                  <a:srgbClr val="000000"/>
                </a:solidFill>
              </a:rPr>
              <a:t>分液ロートによるヘキサン転溶　</a:t>
            </a:r>
            <a:r>
              <a:rPr lang="ja-JP" altLang="en-US" smtClean="0">
                <a:solidFill>
                  <a:srgbClr val="000000"/>
                </a:solidFill>
                <a:sym typeface="Wingdings" pitchFamily="2" charset="2"/>
              </a:rPr>
              <a:t></a:t>
            </a:r>
            <a:r>
              <a:rPr lang="ja-JP" altLang="en-US" smtClean="0">
                <a:solidFill>
                  <a:srgbClr val="000000"/>
                </a:solidFill>
              </a:rPr>
              <a:t>　カラムによる精製　</a:t>
            </a:r>
            <a:r>
              <a:rPr lang="ja-JP" altLang="en-US" smtClean="0">
                <a:solidFill>
                  <a:srgbClr val="000000"/>
                </a:solidFill>
                <a:sym typeface="Wingdings" pitchFamily="2" charset="2"/>
              </a:rPr>
              <a:t></a:t>
            </a:r>
            <a:r>
              <a:rPr lang="ja-JP" altLang="en-US" smtClean="0">
                <a:solidFill>
                  <a:srgbClr val="000000"/>
                </a:solidFill>
              </a:rPr>
              <a:t>　</a:t>
            </a:r>
            <a:r>
              <a:rPr lang="en-US" altLang="ja-JP" smtClean="0">
                <a:solidFill>
                  <a:srgbClr val="000000"/>
                </a:solidFill>
              </a:rPr>
              <a:t>GC/MS</a:t>
            </a:r>
            <a:r>
              <a:rPr lang="ja-JP" altLang="en-US" smtClean="0">
                <a:solidFill>
                  <a:srgbClr val="000000"/>
                </a:solidFill>
              </a:rPr>
              <a:t>分析</a:t>
            </a:r>
          </a:p>
        </p:txBody>
      </p:sp>
      <p:pic>
        <p:nvPicPr>
          <p:cNvPr id="6154" name="Picture 10" descr="Multi-carboxene-2"/>
          <p:cNvPicPr>
            <a:picLocks noChangeAspect="1" noChangeArrowheads="1"/>
          </p:cNvPicPr>
          <p:nvPr/>
        </p:nvPicPr>
        <p:blipFill>
          <a:blip r:embed="rId7" cstate="print"/>
          <a:srcRect/>
          <a:stretch>
            <a:fillRect/>
          </a:stretch>
        </p:blipFill>
        <p:spPr bwMode="auto">
          <a:xfrm>
            <a:off x="3635375" y="4149725"/>
            <a:ext cx="1400175" cy="2708275"/>
          </a:xfrm>
          <a:prstGeom prst="rect">
            <a:avLst/>
          </a:prstGeom>
          <a:noFill/>
        </p:spPr>
      </p:pic>
      <p:pic>
        <p:nvPicPr>
          <p:cNvPr id="11" name="Picture 4" descr="00003"/>
          <p:cNvPicPr>
            <a:picLocks noChangeAspect="1" noChangeArrowheads="1"/>
          </p:cNvPicPr>
          <p:nvPr/>
        </p:nvPicPr>
        <p:blipFill>
          <a:blip r:embed="rId8" cstate="print"/>
          <a:srcRect/>
          <a:stretch>
            <a:fillRect/>
          </a:stretch>
        </p:blipFill>
        <p:spPr bwMode="auto">
          <a:xfrm>
            <a:off x="-1980728" y="974402"/>
            <a:ext cx="4343400" cy="2814638"/>
          </a:xfrm>
          <a:prstGeom prst="rect">
            <a:avLst/>
          </a:prstGeom>
          <a:noFill/>
        </p:spPr>
      </p:pic>
      <p:pic>
        <p:nvPicPr>
          <p:cNvPr id="12" name="Picture 39"/>
          <p:cNvPicPr preferRelativeResize="0">
            <a:picLocks noChangeAspect="1" noChangeArrowheads="1"/>
          </p:cNvPicPr>
          <p:nvPr/>
        </p:nvPicPr>
        <p:blipFill>
          <a:blip r:embed="rId9" cstate="print"/>
          <a:srcRect/>
          <a:stretch>
            <a:fillRect/>
          </a:stretch>
        </p:blipFill>
        <p:spPr bwMode="auto">
          <a:xfrm>
            <a:off x="2419794" y="955631"/>
            <a:ext cx="2152206" cy="28334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3" cstate="print"/>
          <a:srcRect/>
          <a:stretch>
            <a:fillRect/>
          </a:stretch>
        </p:blipFill>
        <p:spPr bwMode="auto">
          <a:xfrm>
            <a:off x="0" y="0"/>
            <a:ext cx="9144000" cy="6580188"/>
          </a:xfrm>
          <a:prstGeom prst="rect">
            <a:avLst/>
          </a:prstGeom>
          <a:noFill/>
          <a:ln w="9525">
            <a:noFill/>
            <a:miter lim="800000"/>
            <a:headEnd/>
            <a:tailEnd/>
          </a:ln>
        </p:spPr>
      </p:pic>
      <p:sp>
        <p:nvSpPr>
          <p:cNvPr id="8200" name="Rectangle 8"/>
          <p:cNvSpPr>
            <a:spLocks noChangeArrowheads="1"/>
          </p:cNvSpPr>
          <p:nvPr/>
        </p:nvSpPr>
        <p:spPr bwMode="auto">
          <a:xfrm>
            <a:off x="395288" y="5792788"/>
            <a:ext cx="8353425" cy="731837"/>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sp3d>
        </p:spPr>
        <p:txBody>
          <a:bodyPr wrap="none" anchor="ctr">
            <a:flatTx/>
          </a:bodyPr>
          <a:lstStyle/>
          <a:p>
            <a:pPr algn="ctr" eaLnBrk="0" fontAlgn="base" hangingPunct="0">
              <a:spcBef>
                <a:spcPct val="0"/>
              </a:spcBef>
              <a:spcAft>
                <a:spcPct val="0"/>
              </a:spcAft>
            </a:pPr>
            <a:r>
              <a:rPr lang="ja-JP" altLang="en-US" sz="3200" b="1">
                <a:solidFill>
                  <a:srgbClr val="FFFFFF"/>
                </a:solidFill>
              </a:rPr>
              <a:t>大気中の</a:t>
            </a:r>
            <a:r>
              <a:rPr lang="en-US" altLang="ja-JP" sz="3200" b="1">
                <a:solidFill>
                  <a:srgbClr val="FFFFFF"/>
                </a:solidFill>
              </a:rPr>
              <a:t>PCB</a:t>
            </a:r>
            <a:r>
              <a:rPr lang="ja-JP" altLang="en-US" sz="3200" b="1">
                <a:solidFill>
                  <a:srgbClr val="FFFFFF"/>
                </a:solidFill>
              </a:rPr>
              <a:t>濃度の経年変動</a:t>
            </a:r>
          </a:p>
        </p:txBody>
      </p:sp>
      <p:sp>
        <p:nvSpPr>
          <p:cNvPr id="8201" name="Rectangle 9"/>
          <p:cNvSpPr>
            <a:spLocks noChangeArrowheads="1"/>
          </p:cNvSpPr>
          <p:nvPr/>
        </p:nvSpPr>
        <p:spPr bwMode="auto">
          <a:xfrm>
            <a:off x="2627313" y="692150"/>
            <a:ext cx="6048375" cy="720725"/>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sp3d>
        </p:spPr>
        <p:txBody>
          <a:bodyPr wrap="none" anchor="ctr">
            <a:flatTx/>
          </a:bodyPr>
          <a:lstStyle/>
          <a:p>
            <a:pPr algn="ctr" eaLnBrk="0" fontAlgn="base" hangingPunct="0">
              <a:spcBef>
                <a:spcPct val="0"/>
              </a:spcBef>
              <a:spcAft>
                <a:spcPct val="0"/>
              </a:spcAft>
            </a:pPr>
            <a:r>
              <a:rPr lang="ja-JP" altLang="en-US" sz="3200" b="1">
                <a:solidFill>
                  <a:srgbClr val="FFFFFF"/>
                </a:solidFill>
              </a:rPr>
              <a:t>環境大気中の</a:t>
            </a:r>
            <a:r>
              <a:rPr lang="en-US" altLang="ja-JP" sz="3200" b="1">
                <a:solidFill>
                  <a:srgbClr val="FFFFFF"/>
                </a:solidFill>
              </a:rPr>
              <a:t>PCB</a:t>
            </a:r>
            <a:r>
              <a:rPr lang="ja-JP" altLang="en-US" sz="3200" b="1">
                <a:solidFill>
                  <a:srgbClr val="FFFFFF"/>
                </a:solidFill>
              </a:rPr>
              <a:t>濃度（</a:t>
            </a:r>
            <a:r>
              <a:rPr lang="en-US" altLang="ja-JP" sz="3200" b="1">
                <a:solidFill>
                  <a:srgbClr val="FFFFFF"/>
                </a:solidFill>
              </a:rPr>
              <a:t>ng/m</a:t>
            </a:r>
            <a:r>
              <a:rPr lang="en-US" altLang="ja-JP" sz="3200" b="1" baseline="30000">
                <a:solidFill>
                  <a:srgbClr val="FFFFFF"/>
                </a:solidFill>
              </a:rPr>
              <a:t>3</a:t>
            </a:r>
            <a:r>
              <a:rPr lang="ja-JP" altLang="en-US" sz="3200" b="1">
                <a:solidFill>
                  <a:srgbClr val="FFFFFF"/>
                </a:solidFill>
              </a:rPr>
              <a:t>）</a:t>
            </a:r>
          </a:p>
        </p:txBody>
      </p:sp>
      <p:sp>
        <p:nvSpPr>
          <p:cNvPr id="8202" name="Line 10"/>
          <p:cNvSpPr>
            <a:spLocks noChangeShapeType="1"/>
          </p:cNvSpPr>
          <p:nvPr/>
        </p:nvSpPr>
        <p:spPr bwMode="auto">
          <a:xfrm flipV="1">
            <a:off x="1763713" y="2781300"/>
            <a:ext cx="0" cy="1152525"/>
          </a:xfrm>
          <a:prstGeom prst="line">
            <a:avLst/>
          </a:prstGeom>
          <a:noFill/>
          <a:ln w="76200">
            <a:solidFill>
              <a:srgbClr val="FF00FF"/>
            </a:solidFill>
            <a:round/>
            <a:headEnd/>
            <a:tailEnd type="triangle" w="med" len="med"/>
          </a:ln>
          <a:effectLst/>
        </p:spPr>
        <p:txBody>
          <a:bodyPr/>
          <a:lstStyle/>
          <a:p>
            <a:pPr fontAlgn="base">
              <a:spcBef>
                <a:spcPct val="0"/>
              </a:spcBef>
              <a:spcAft>
                <a:spcPct val="0"/>
              </a:spcAft>
            </a:pPr>
            <a:endParaRPr lang="ja-JP" altLang="en-US">
              <a:solidFill>
                <a:srgbClr val="000000"/>
              </a:solidFill>
            </a:endParaRPr>
          </a:p>
        </p:txBody>
      </p:sp>
      <p:sp>
        <p:nvSpPr>
          <p:cNvPr id="8203" name="Rectangle 11"/>
          <p:cNvSpPr>
            <a:spLocks noChangeArrowheads="1"/>
          </p:cNvSpPr>
          <p:nvPr/>
        </p:nvSpPr>
        <p:spPr bwMode="auto">
          <a:xfrm>
            <a:off x="539750" y="4076700"/>
            <a:ext cx="2952750" cy="360363"/>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sp3d>
        </p:spPr>
        <p:txBody>
          <a:bodyPr wrap="none" anchor="ctr">
            <a:flatTx/>
          </a:bodyPr>
          <a:lstStyle/>
          <a:p>
            <a:pPr algn="ctr" eaLnBrk="0" fontAlgn="base" hangingPunct="0">
              <a:spcBef>
                <a:spcPct val="0"/>
              </a:spcBef>
              <a:spcAft>
                <a:spcPct val="0"/>
              </a:spcAft>
            </a:pPr>
            <a:r>
              <a:rPr lang="en-US" altLang="ja-JP" sz="2400" b="1">
                <a:solidFill>
                  <a:srgbClr val="FFFFFF"/>
                </a:solidFill>
              </a:rPr>
              <a:t>PCB</a:t>
            </a:r>
            <a:r>
              <a:rPr lang="ja-JP" altLang="en-US" sz="2400" b="1">
                <a:solidFill>
                  <a:srgbClr val="FFFFFF"/>
                </a:solidFill>
              </a:rPr>
              <a:t>製造中止</a:t>
            </a:r>
            <a:r>
              <a:rPr lang="en-US" altLang="ja-JP" sz="2400" b="1">
                <a:solidFill>
                  <a:srgbClr val="FFFFFF"/>
                </a:solidFill>
              </a:rPr>
              <a:t>(1972)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02"/>
                                        </p:tgtEl>
                                        <p:attrNameLst>
                                          <p:attrName>style.visibility</p:attrName>
                                        </p:attrNameLst>
                                      </p:cBhvr>
                                      <p:to>
                                        <p:strVal val="visible"/>
                                      </p:to>
                                    </p:set>
                                    <p:anim calcmode="lin" valueType="num">
                                      <p:cBhvr additive="base">
                                        <p:cTn id="7" dur="500" fill="hold"/>
                                        <p:tgtEl>
                                          <p:spTgt spid="8202"/>
                                        </p:tgtEl>
                                        <p:attrNameLst>
                                          <p:attrName>ppt_x</p:attrName>
                                        </p:attrNameLst>
                                      </p:cBhvr>
                                      <p:tavLst>
                                        <p:tav tm="0">
                                          <p:val>
                                            <p:strVal val="#ppt_x"/>
                                          </p:val>
                                        </p:tav>
                                        <p:tav tm="100000">
                                          <p:val>
                                            <p:strVal val="#ppt_x"/>
                                          </p:val>
                                        </p:tav>
                                      </p:tavLst>
                                    </p:anim>
                                    <p:anim calcmode="lin" valueType="num">
                                      <p:cBhvr additive="base">
                                        <p:cTn id="8" dur="500" fill="hold"/>
                                        <p:tgtEl>
                                          <p:spTgt spid="82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203"/>
                                        </p:tgtEl>
                                        <p:attrNameLst>
                                          <p:attrName>style.visibility</p:attrName>
                                        </p:attrNameLst>
                                      </p:cBhvr>
                                      <p:to>
                                        <p:strVal val="visible"/>
                                      </p:to>
                                    </p:set>
                                    <p:anim calcmode="lin" valueType="num">
                                      <p:cBhvr additive="base">
                                        <p:cTn id="11" dur="500" fill="hold"/>
                                        <p:tgtEl>
                                          <p:spTgt spid="8203"/>
                                        </p:tgtEl>
                                        <p:attrNameLst>
                                          <p:attrName>ppt_x</p:attrName>
                                        </p:attrNameLst>
                                      </p:cBhvr>
                                      <p:tavLst>
                                        <p:tav tm="0">
                                          <p:val>
                                            <p:strVal val="#ppt_x"/>
                                          </p:val>
                                        </p:tav>
                                        <p:tav tm="100000">
                                          <p:val>
                                            <p:strVal val="#ppt_x"/>
                                          </p:val>
                                        </p:tav>
                                      </p:tavLst>
                                    </p:anim>
                                    <p:anim calcmode="lin" valueType="num">
                                      <p:cBhvr additive="base">
                                        <p:cTn id="12" dur="500" fill="hold"/>
                                        <p:tgtEl>
                                          <p:spTgt spid="82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 grpId="0" animBg="1"/>
      <p:bldP spid="820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print"/>
          <a:srcRect/>
          <a:stretch>
            <a:fillRect/>
          </a:stretch>
        </p:blipFill>
        <p:spPr bwMode="auto">
          <a:xfrm>
            <a:off x="1219200" y="838200"/>
            <a:ext cx="7467600" cy="5095875"/>
          </a:xfrm>
          <a:prstGeom prst="rect">
            <a:avLst/>
          </a:prstGeom>
          <a:noFill/>
          <a:ln w="9525">
            <a:noFill/>
            <a:miter lim="800000"/>
            <a:headEnd/>
            <a:tailEnd/>
          </a:ln>
        </p:spPr>
      </p:pic>
      <p:sp>
        <p:nvSpPr>
          <p:cNvPr id="56323" name="Text Box 3"/>
          <p:cNvSpPr txBox="1">
            <a:spLocks noChangeArrowheads="1"/>
          </p:cNvSpPr>
          <p:nvPr/>
        </p:nvSpPr>
        <p:spPr bwMode="auto">
          <a:xfrm>
            <a:off x="1676400" y="228600"/>
            <a:ext cx="6934200" cy="519113"/>
          </a:xfrm>
          <a:prstGeom prst="rect">
            <a:avLst/>
          </a:prstGeom>
          <a:noFill/>
          <a:ln w="9525">
            <a:noFill/>
            <a:miter lim="800000"/>
            <a:headEnd/>
            <a:tailEnd/>
          </a:ln>
          <a:effectLst/>
        </p:spPr>
        <p:txBody>
          <a:bodyPr>
            <a:spAutoFit/>
          </a:bodyPr>
          <a:lstStyle/>
          <a:p>
            <a:pPr algn="ctr">
              <a:spcBef>
                <a:spcPct val="50000"/>
              </a:spcBef>
            </a:pPr>
            <a:r>
              <a:rPr lang="ja-JP" altLang="en-US" sz="2800" b="1">
                <a:latin typeface="Times New Roman" pitchFamily="18" charset="0"/>
              </a:rPr>
              <a:t>大気中ダイオキシン濃度の日間変動</a:t>
            </a:r>
            <a:endParaRPr lang="ja-JP" altLang="en-US" sz="2400" b="1">
              <a:latin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1042988" y="304800"/>
            <a:ext cx="6769100" cy="946150"/>
          </a:xfrm>
          <a:prstGeom prst="rect">
            <a:avLst/>
          </a:prstGeom>
          <a:noFill/>
          <a:ln w="9525">
            <a:noFill/>
            <a:miter lim="800000"/>
            <a:headEnd/>
            <a:tailEnd/>
          </a:ln>
          <a:effectLst/>
        </p:spPr>
        <p:txBody>
          <a:bodyPr>
            <a:spAutoFit/>
          </a:bodyPr>
          <a:lstStyle/>
          <a:p>
            <a:pPr algn="ctr">
              <a:spcBef>
                <a:spcPct val="50000"/>
              </a:spcBef>
            </a:pPr>
            <a:r>
              <a:rPr lang="ja-JP" altLang="en-US" sz="2800" b="1">
                <a:effectLst>
                  <a:outerShdw blurRad="38100" dist="38100" dir="2700000" algn="tl">
                    <a:srgbClr val="C0C0C0"/>
                  </a:outerShdw>
                </a:effectLst>
                <a:latin typeface="Times New Roman" pitchFamily="18" charset="0"/>
                <a:ea typeface="ＭＳ 明朝" pitchFamily="17" charset="-128"/>
              </a:rPr>
              <a:t>ローボリウム</a:t>
            </a:r>
            <a:r>
              <a:rPr lang="ja-JP" altLang="en-US" sz="2800" b="1">
                <a:effectLst>
                  <a:outerShdw blurRad="38100" dist="38100" dir="2700000" algn="tl">
                    <a:srgbClr val="C0C0C0"/>
                  </a:outerShdw>
                </a:effectLst>
                <a:ea typeface="ＭＳ 明朝" pitchFamily="17" charset="-128"/>
              </a:rPr>
              <a:t>エアサンプラー</a:t>
            </a:r>
            <a:r>
              <a:rPr lang="ja-JP" altLang="en-US" b="1">
                <a:effectLst>
                  <a:outerShdw blurRad="38100" dist="38100" dir="2700000" algn="tl">
                    <a:srgbClr val="C0C0C0"/>
                  </a:outerShdw>
                </a:effectLst>
              </a:rPr>
              <a:t>　</a:t>
            </a:r>
            <a:br>
              <a:rPr lang="ja-JP" altLang="en-US" b="1">
                <a:effectLst>
                  <a:outerShdw blurRad="38100" dist="38100" dir="2700000" algn="tl">
                    <a:srgbClr val="C0C0C0"/>
                  </a:outerShdw>
                </a:effectLst>
              </a:rPr>
            </a:br>
            <a:r>
              <a:rPr lang="ja-JP" altLang="en-US" sz="2800" b="1">
                <a:effectLst>
                  <a:outerShdw blurRad="38100" dist="38100" dir="2700000" algn="tl">
                    <a:srgbClr val="C0C0C0"/>
                  </a:outerShdw>
                </a:effectLst>
                <a:ea typeface="ＭＳ 明朝" pitchFamily="17" charset="-128"/>
              </a:rPr>
              <a:t>大気捕集量　</a:t>
            </a:r>
            <a:r>
              <a:rPr lang="en-US" altLang="ja-JP" sz="2800" b="1">
                <a:effectLst>
                  <a:outerShdw blurRad="38100" dist="38100" dir="2700000" algn="tl">
                    <a:srgbClr val="C0C0C0"/>
                  </a:outerShdw>
                </a:effectLst>
                <a:latin typeface="Times New Roman" pitchFamily="18" charset="0"/>
              </a:rPr>
              <a:t>20m</a:t>
            </a:r>
            <a:r>
              <a:rPr lang="en-US" altLang="ja-JP" sz="2800" b="1" baseline="30000">
                <a:latin typeface="Times New Roman" pitchFamily="18" charset="0"/>
              </a:rPr>
              <a:t>3</a:t>
            </a:r>
            <a:r>
              <a:rPr lang="en-US" altLang="ja-JP" sz="2800" b="1">
                <a:effectLst>
                  <a:outerShdw blurRad="38100" dist="38100" dir="2700000" algn="tl">
                    <a:srgbClr val="C0C0C0"/>
                  </a:outerShdw>
                </a:effectLst>
                <a:latin typeface="Times New Roman" pitchFamily="18" charset="0"/>
              </a:rPr>
              <a:t>/24hrs</a:t>
            </a:r>
            <a:r>
              <a:rPr lang="ja-JP" altLang="en-US" sz="2800" b="1">
                <a:effectLst>
                  <a:outerShdw blurRad="38100" dist="38100" dir="2700000" algn="tl">
                    <a:srgbClr val="C0C0C0"/>
                  </a:outerShdw>
                </a:effectLst>
                <a:latin typeface="Times New Roman" pitchFamily="18" charset="0"/>
              </a:rPr>
              <a:t>　</a:t>
            </a:r>
            <a:r>
              <a:rPr lang="en-US" altLang="ja-JP" sz="2800" b="1">
                <a:effectLst>
                  <a:outerShdw blurRad="38100" dist="38100" dir="2700000" algn="tl">
                    <a:srgbClr val="C0C0C0"/>
                  </a:outerShdw>
                </a:effectLst>
                <a:latin typeface="Times New Roman" pitchFamily="18" charset="0"/>
              </a:rPr>
              <a:t>(</a:t>
            </a:r>
            <a:r>
              <a:rPr lang="en-US" altLang="ja-JP" sz="2800" b="1">
                <a:latin typeface="ＭＳ 明朝" pitchFamily="17" charset="-128"/>
                <a:ea typeface="ＭＳ 明朝" pitchFamily="17" charset="-128"/>
              </a:rPr>
              <a:t>2</a:t>
            </a:r>
            <a:r>
              <a:rPr lang="ja-JP" altLang="en-US" sz="2800" b="1">
                <a:latin typeface="ＭＳ 明朝" pitchFamily="17" charset="-128"/>
                <a:ea typeface="ＭＳ 明朝" pitchFamily="17" charset="-128"/>
              </a:rPr>
              <a:t>週間～</a:t>
            </a:r>
            <a:r>
              <a:rPr lang="en-US" altLang="ja-JP" sz="2800" b="1">
                <a:latin typeface="ＭＳ 明朝" pitchFamily="17" charset="-128"/>
                <a:ea typeface="ＭＳ 明朝" pitchFamily="17" charset="-128"/>
              </a:rPr>
              <a:t>1</a:t>
            </a:r>
            <a:r>
              <a:rPr lang="ja-JP" altLang="en-US" sz="2800" b="1">
                <a:latin typeface="ＭＳ 明朝" pitchFamily="17" charset="-128"/>
                <a:ea typeface="ＭＳ 明朝" pitchFamily="17" charset="-128"/>
              </a:rPr>
              <a:t>ヶ月</a:t>
            </a:r>
            <a:r>
              <a:rPr lang="en-US" altLang="ja-JP" sz="2800" b="1">
                <a:latin typeface="ＭＳ 明朝" pitchFamily="17" charset="-128"/>
                <a:ea typeface="ＭＳ 明朝" pitchFamily="17" charset="-128"/>
              </a:rPr>
              <a:t>)</a:t>
            </a:r>
          </a:p>
        </p:txBody>
      </p:sp>
      <p:pic>
        <p:nvPicPr>
          <p:cNvPr id="55300" name="Picture 4"/>
          <p:cNvPicPr>
            <a:picLocks noChangeAspect="1" noChangeArrowheads="1"/>
          </p:cNvPicPr>
          <p:nvPr/>
        </p:nvPicPr>
        <p:blipFill>
          <a:blip r:embed="rId3" cstate="print"/>
          <a:srcRect/>
          <a:stretch>
            <a:fillRect/>
          </a:stretch>
        </p:blipFill>
        <p:spPr bwMode="auto">
          <a:xfrm>
            <a:off x="685800" y="1828800"/>
            <a:ext cx="3676650" cy="4019550"/>
          </a:xfrm>
          <a:prstGeom prst="rect">
            <a:avLst/>
          </a:prstGeom>
          <a:noFill/>
          <a:ln w="9525">
            <a:noFill/>
            <a:miter lim="800000"/>
            <a:headEnd/>
            <a:tailEnd/>
          </a:ln>
          <a:effectLst/>
        </p:spPr>
      </p:pic>
      <p:pic>
        <p:nvPicPr>
          <p:cNvPr id="55301" name="Picture 5"/>
          <p:cNvPicPr>
            <a:picLocks noChangeAspect="1" noChangeArrowheads="1"/>
          </p:cNvPicPr>
          <p:nvPr/>
        </p:nvPicPr>
        <p:blipFill>
          <a:blip r:embed="rId4" cstate="print"/>
          <a:srcRect/>
          <a:stretch>
            <a:fillRect/>
          </a:stretch>
        </p:blipFill>
        <p:spPr bwMode="auto">
          <a:xfrm>
            <a:off x="4933950" y="1952625"/>
            <a:ext cx="3676650" cy="39147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print"/>
          <a:srcRect/>
          <a:stretch>
            <a:fillRect/>
          </a:stretch>
        </p:blipFill>
        <p:spPr bwMode="auto">
          <a:xfrm>
            <a:off x="1219200" y="838200"/>
            <a:ext cx="7467600" cy="5095875"/>
          </a:xfrm>
          <a:prstGeom prst="rect">
            <a:avLst/>
          </a:prstGeom>
          <a:noFill/>
          <a:ln w="9525">
            <a:noFill/>
            <a:miter lim="800000"/>
            <a:headEnd/>
            <a:tailEnd/>
          </a:ln>
        </p:spPr>
      </p:pic>
      <p:sp>
        <p:nvSpPr>
          <p:cNvPr id="86019" name="Text Box 3"/>
          <p:cNvSpPr txBox="1">
            <a:spLocks noChangeArrowheads="1"/>
          </p:cNvSpPr>
          <p:nvPr/>
        </p:nvSpPr>
        <p:spPr bwMode="auto">
          <a:xfrm>
            <a:off x="1676400" y="228600"/>
            <a:ext cx="6934200" cy="519113"/>
          </a:xfrm>
          <a:prstGeom prst="rect">
            <a:avLst/>
          </a:prstGeom>
          <a:noFill/>
          <a:ln w="9525">
            <a:noFill/>
            <a:miter lim="800000"/>
            <a:headEnd/>
            <a:tailEnd/>
          </a:ln>
          <a:effectLst/>
        </p:spPr>
        <p:txBody>
          <a:bodyPr>
            <a:spAutoFit/>
          </a:bodyPr>
          <a:lstStyle/>
          <a:p>
            <a:pPr algn="ctr">
              <a:spcBef>
                <a:spcPct val="50000"/>
              </a:spcBef>
            </a:pPr>
            <a:r>
              <a:rPr lang="ja-JP" altLang="en-US" sz="2800" b="1">
                <a:latin typeface="Times New Roman" pitchFamily="18" charset="0"/>
              </a:rPr>
              <a:t>大気中ダイオキシン濃度の日間変動</a:t>
            </a:r>
            <a:endParaRPr lang="ja-JP" altLang="en-US" sz="2400" b="1">
              <a:latin typeface="Times New Roman" pitchFamily="18"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3"/>
          <p:cNvSpPr>
            <a:spLocks noChangeArrowheads="1"/>
          </p:cNvSpPr>
          <p:nvPr/>
        </p:nvSpPr>
        <p:spPr bwMode="auto">
          <a:xfrm>
            <a:off x="323850" y="88900"/>
            <a:ext cx="8645525" cy="892175"/>
          </a:xfrm>
          <a:prstGeom prst="rect">
            <a:avLst/>
          </a:prstGeom>
          <a:noFill/>
          <a:ln w="9525">
            <a:noFill/>
            <a:miter lim="800000"/>
            <a:headEnd/>
            <a:tailEnd/>
          </a:ln>
        </p:spPr>
        <p:txBody>
          <a:bodyPr wrap="none" anchor="ctr">
            <a:spAutoFit/>
          </a:bodyPr>
          <a:lstStyle/>
          <a:p>
            <a:pPr algn="ctr" fontAlgn="base">
              <a:spcBef>
                <a:spcPct val="0"/>
              </a:spcBef>
              <a:spcAft>
                <a:spcPct val="0"/>
              </a:spcAft>
            </a:pPr>
            <a:r>
              <a:rPr kumimoji="0" lang="en-US" altLang="ja-JP" sz="2800" smtClean="0">
                <a:solidFill>
                  <a:srgbClr val="000000"/>
                </a:solidFill>
                <a:latin typeface="Franklin Gothic Medium" pitchFamily="34" charset="0"/>
              </a:rPr>
              <a:t>Stockholm Convention on Persistent Organic Pollutants</a:t>
            </a:r>
          </a:p>
          <a:p>
            <a:pPr algn="ctr" fontAlgn="base">
              <a:spcBef>
                <a:spcPct val="0"/>
              </a:spcBef>
              <a:spcAft>
                <a:spcPct val="0"/>
              </a:spcAft>
            </a:pPr>
            <a:r>
              <a:rPr kumimoji="0" lang="en-US" altLang="ja-JP" sz="2400" smtClean="0">
                <a:solidFill>
                  <a:srgbClr val="000000"/>
                </a:solidFill>
                <a:latin typeface="Franklin Gothic Medium" pitchFamily="34" charset="0"/>
              </a:rPr>
              <a:t>2001-2011, 172 parties</a:t>
            </a:r>
          </a:p>
        </p:txBody>
      </p:sp>
      <p:pic>
        <p:nvPicPr>
          <p:cNvPr id="169987" name="Picture 4"/>
          <p:cNvPicPr preferRelativeResize="0">
            <a:picLocks noChangeAspect="1" noChangeArrowheads="1"/>
          </p:cNvPicPr>
          <p:nvPr/>
        </p:nvPicPr>
        <p:blipFill>
          <a:blip r:embed="rId3" cstate="print"/>
          <a:srcRect/>
          <a:stretch>
            <a:fillRect/>
          </a:stretch>
        </p:blipFill>
        <p:spPr bwMode="auto">
          <a:xfrm>
            <a:off x="1566863" y="1052513"/>
            <a:ext cx="6389687" cy="1149350"/>
          </a:xfrm>
          <a:prstGeom prst="rect">
            <a:avLst/>
          </a:prstGeom>
          <a:noFill/>
          <a:ln w="9525">
            <a:noFill/>
            <a:miter lim="800000"/>
            <a:headEnd/>
            <a:tailEnd/>
          </a:ln>
        </p:spPr>
      </p:pic>
      <p:sp>
        <p:nvSpPr>
          <p:cNvPr id="169988" name="TextBox 2"/>
          <p:cNvSpPr txBox="1">
            <a:spLocks noChangeArrowheads="1"/>
          </p:cNvSpPr>
          <p:nvPr/>
        </p:nvSpPr>
        <p:spPr bwMode="auto">
          <a:xfrm>
            <a:off x="539750" y="5807075"/>
            <a:ext cx="8496300" cy="646113"/>
          </a:xfrm>
          <a:prstGeom prst="rect">
            <a:avLst/>
          </a:prstGeom>
          <a:noFill/>
          <a:ln w="9525">
            <a:noFill/>
            <a:miter lim="800000"/>
            <a:headEnd/>
            <a:tailEnd/>
          </a:ln>
        </p:spPr>
        <p:txBody>
          <a:bodyPr>
            <a:spAutoFit/>
          </a:bodyPr>
          <a:lstStyle/>
          <a:p>
            <a:pPr fontAlgn="base">
              <a:spcBef>
                <a:spcPct val="0"/>
              </a:spcBef>
              <a:spcAft>
                <a:spcPct val="0"/>
              </a:spcAft>
            </a:pPr>
            <a:r>
              <a:rPr kumimoji="0" lang="en-US" altLang="ja-JP" smtClean="0">
                <a:solidFill>
                  <a:srgbClr val="000000"/>
                </a:solidFill>
                <a:latin typeface="Franklin Gothic Medium" pitchFamily="34" charset="0"/>
              </a:rPr>
              <a:t>UNEP, 2011.  Stockholm at 10: Chemical Challenges, Sustainable Solutions. </a:t>
            </a:r>
            <a:br>
              <a:rPr kumimoji="0" lang="en-US" altLang="ja-JP" smtClean="0">
                <a:solidFill>
                  <a:srgbClr val="000000"/>
                </a:solidFill>
                <a:latin typeface="Franklin Gothic Medium" pitchFamily="34" charset="0"/>
              </a:rPr>
            </a:br>
            <a:r>
              <a:rPr kumimoji="0" lang="en-US" altLang="ja-JP" smtClean="0">
                <a:solidFill>
                  <a:srgbClr val="000000"/>
                </a:solidFill>
                <a:latin typeface="Franklin Gothic Medium" pitchFamily="34" charset="0"/>
              </a:rPr>
              <a:t>United Nations Environmental Program, Geneva, </a:t>
            </a:r>
            <a:r>
              <a:rPr kumimoji="0" lang="en-US" altLang="ja-JP" smtClean="0">
                <a:solidFill>
                  <a:srgbClr val="000000"/>
                </a:solidFill>
                <a:latin typeface="Franklin Gothic Medium" pitchFamily="34" charset="0"/>
                <a:hlinkClick r:id="rId4"/>
              </a:rPr>
              <a:t>www.pops.int</a:t>
            </a:r>
            <a:endParaRPr kumimoji="0" lang="en-US" altLang="ja-JP" smtClean="0">
              <a:solidFill>
                <a:srgbClr val="000000"/>
              </a:solidFill>
              <a:latin typeface="Franklin Gothic Medium" pitchFamily="34" charset="0"/>
            </a:endParaRPr>
          </a:p>
        </p:txBody>
      </p:sp>
      <p:sp>
        <p:nvSpPr>
          <p:cNvPr id="4" name="TextBox 3"/>
          <p:cNvSpPr txBox="1"/>
          <p:nvPr/>
        </p:nvSpPr>
        <p:spPr>
          <a:xfrm>
            <a:off x="900113" y="2276475"/>
            <a:ext cx="7756525" cy="3232150"/>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defRPr/>
            </a:pPr>
            <a:r>
              <a:rPr kumimoji="0" lang="en-US" sz="2400" dirty="0">
                <a:solidFill>
                  <a:srgbClr val="000000"/>
                </a:solidFill>
                <a:latin typeface="Franklin Gothic Medium" pitchFamily="34" charset="0"/>
              </a:rPr>
              <a:t>Characteristics of POPs</a:t>
            </a:r>
          </a:p>
          <a:p>
            <a:pPr marL="342900" indent="-342900">
              <a:spcBef>
                <a:spcPts val="1800"/>
              </a:spcBef>
              <a:buFont typeface="Wingdings" pitchFamily="2" charset="2"/>
              <a:buChar char="v"/>
              <a:defRPr/>
            </a:pPr>
            <a:r>
              <a:rPr kumimoji="0" lang="en-US" sz="2400" dirty="0">
                <a:solidFill>
                  <a:srgbClr val="000000"/>
                </a:solidFill>
                <a:latin typeface="Franklin Gothic Medium" pitchFamily="34" charset="0"/>
              </a:rPr>
              <a:t>Persistent: last years or even decades before degrading</a:t>
            </a:r>
            <a:br>
              <a:rPr kumimoji="0" lang="en-US" sz="2400" dirty="0">
                <a:solidFill>
                  <a:srgbClr val="000000"/>
                </a:solidFill>
                <a:latin typeface="Franklin Gothic Medium" pitchFamily="34" charset="0"/>
              </a:rPr>
            </a:br>
            <a:r>
              <a:rPr kumimoji="0" lang="en-US" sz="2400" dirty="0">
                <a:solidFill>
                  <a:srgbClr val="000000"/>
                </a:solidFill>
                <a:latin typeface="Franklin Gothic Medium" pitchFamily="34" charset="0"/>
              </a:rPr>
              <a:t>to less dangerous forms.</a:t>
            </a:r>
          </a:p>
          <a:p>
            <a:pPr marL="342900" indent="-342900">
              <a:spcBef>
                <a:spcPts val="1800"/>
              </a:spcBef>
              <a:buFont typeface="Wingdings" pitchFamily="2" charset="2"/>
              <a:buChar char="v"/>
              <a:defRPr/>
            </a:pPr>
            <a:r>
              <a:rPr kumimoji="0" lang="en-US" sz="2400" dirty="0">
                <a:solidFill>
                  <a:srgbClr val="000000"/>
                </a:solidFill>
                <a:latin typeface="Franklin Gothic Medium" pitchFamily="34" charset="0"/>
              </a:rPr>
              <a:t>Travel long distances through air and water.</a:t>
            </a:r>
          </a:p>
          <a:p>
            <a:pPr marL="342900" indent="-342900">
              <a:spcBef>
                <a:spcPts val="1800"/>
              </a:spcBef>
              <a:buFont typeface="Wingdings" pitchFamily="2" charset="2"/>
              <a:buChar char="v"/>
              <a:defRPr/>
            </a:pPr>
            <a:r>
              <a:rPr kumimoji="0" lang="en-US" sz="2400" dirty="0">
                <a:solidFill>
                  <a:srgbClr val="000000"/>
                </a:solidFill>
                <a:latin typeface="Franklin Gothic Medium" pitchFamily="34" charset="0"/>
              </a:rPr>
              <a:t>Accumulate in fatty tissues.</a:t>
            </a:r>
          </a:p>
          <a:p>
            <a:pPr marL="342900" indent="-342900">
              <a:spcBef>
                <a:spcPts val="1800"/>
              </a:spcBef>
              <a:buFont typeface="Wingdings" pitchFamily="2" charset="2"/>
              <a:buChar char="v"/>
              <a:defRPr/>
            </a:pPr>
            <a:r>
              <a:rPr kumimoji="0" lang="en-US" sz="2400" dirty="0">
                <a:solidFill>
                  <a:srgbClr val="000000"/>
                </a:solidFill>
                <a:latin typeface="Franklin Gothic Medium" pitchFamily="34" charset="0"/>
              </a:rPr>
              <a:t>Highly toxic.</a:t>
            </a:r>
            <a:endParaRPr kumimoji="0" lang="sv-SE" sz="2400" dirty="0">
              <a:solidFill>
                <a:srgbClr val="000000"/>
              </a:solidFill>
              <a:latin typeface="Franklin Gothic Medium"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609600"/>
          </a:xfrm>
          <a:prstGeom prst="rect">
            <a:avLst/>
          </a:prstGeom>
          <a:solidFill>
            <a:srgbClr val="000080"/>
          </a:solidFill>
          <a:ln w="9525">
            <a:noFill/>
            <a:miter lim="800000"/>
            <a:headEnd/>
            <a:tailEnd/>
          </a:ln>
        </p:spPr>
        <p:txBody>
          <a:bodyPr wrap="none" anchor="ctr"/>
          <a:lstStyle/>
          <a:p>
            <a:pPr fontAlgn="base">
              <a:spcBef>
                <a:spcPct val="0"/>
              </a:spcBef>
              <a:spcAft>
                <a:spcPct val="0"/>
              </a:spcAft>
            </a:pPr>
            <a:endParaRPr lang="ja-JP" altLang="en-US" sz="2400" smtClean="0">
              <a:solidFill>
                <a:srgbClr val="000000"/>
              </a:solidFill>
            </a:endParaRPr>
          </a:p>
        </p:txBody>
      </p:sp>
      <p:sp>
        <p:nvSpPr>
          <p:cNvPr id="4099" name="Text Box 3"/>
          <p:cNvSpPr txBox="1">
            <a:spLocks noChangeArrowheads="1"/>
          </p:cNvSpPr>
          <p:nvPr/>
        </p:nvSpPr>
        <p:spPr bwMode="auto">
          <a:xfrm>
            <a:off x="2133600" y="0"/>
            <a:ext cx="4876800" cy="584200"/>
          </a:xfrm>
          <a:prstGeom prst="rect">
            <a:avLst/>
          </a:prstGeom>
          <a:noFill/>
          <a:ln w="9525">
            <a:noFill/>
            <a:miter lim="800000"/>
            <a:headEnd/>
            <a:tailEnd/>
          </a:ln>
        </p:spPr>
        <p:txBody>
          <a:bodyPr>
            <a:spAutoFit/>
          </a:bodyPr>
          <a:lstStyle/>
          <a:p>
            <a:pPr algn="ctr" fontAlgn="base">
              <a:spcBef>
                <a:spcPct val="0"/>
              </a:spcBef>
              <a:spcAft>
                <a:spcPct val="0"/>
              </a:spcAft>
            </a:pPr>
            <a:r>
              <a:rPr lang="ja-JP" altLang="en-US" sz="3200" b="1" smtClean="0">
                <a:solidFill>
                  <a:srgbClr val="FFFFFF"/>
                </a:solidFill>
              </a:rPr>
              <a:t>カネミ油症事件・食品汚染</a:t>
            </a:r>
          </a:p>
        </p:txBody>
      </p:sp>
      <p:sp>
        <p:nvSpPr>
          <p:cNvPr id="4100" name="Text Box 4"/>
          <p:cNvSpPr txBox="1">
            <a:spLocks noChangeArrowheads="1"/>
          </p:cNvSpPr>
          <p:nvPr/>
        </p:nvSpPr>
        <p:spPr bwMode="auto">
          <a:xfrm>
            <a:off x="8756650" y="6477000"/>
            <a:ext cx="3111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b="1" smtClean="0">
                <a:solidFill>
                  <a:srgbClr val="000099"/>
                </a:solidFill>
                <a:latin typeface="Arial" charset="0"/>
              </a:rPr>
              <a:t>5</a:t>
            </a:r>
          </a:p>
        </p:txBody>
      </p:sp>
      <p:sp>
        <p:nvSpPr>
          <p:cNvPr id="4101" name="Text Box 5"/>
          <p:cNvSpPr txBox="1">
            <a:spLocks noChangeArrowheads="1"/>
          </p:cNvSpPr>
          <p:nvPr/>
        </p:nvSpPr>
        <p:spPr bwMode="auto">
          <a:xfrm>
            <a:off x="468313" y="981075"/>
            <a:ext cx="8351837" cy="5508625"/>
          </a:xfrm>
          <a:prstGeom prst="rect">
            <a:avLst/>
          </a:prstGeom>
          <a:noFill/>
          <a:ln w="9525">
            <a:noFill/>
            <a:miter lim="800000"/>
            <a:headEnd/>
            <a:tailEnd/>
          </a:ln>
        </p:spPr>
        <p:txBody>
          <a:bodyPr>
            <a:spAutoFit/>
          </a:bodyPr>
          <a:lstStyle/>
          <a:p>
            <a:pPr fontAlgn="base">
              <a:spcBef>
                <a:spcPct val="0"/>
              </a:spcBef>
              <a:spcAft>
                <a:spcPct val="0"/>
              </a:spcAft>
            </a:pPr>
            <a:r>
              <a:rPr lang="en-US" altLang="ja-JP" sz="3200" b="1" dirty="0" smtClean="0">
                <a:solidFill>
                  <a:srgbClr val="FF0000"/>
                </a:solidFill>
              </a:rPr>
              <a:t>1968</a:t>
            </a:r>
            <a:r>
              <a:rPr lang="ja-JP" altLang="ja-JP" sz="3200" b="1" dirty="0" smtClean="0">
                <a:solidFill>
                  <a:srgbClr val="FF0000"/>
                </a:solidFill>
              </a:rPr>
              <a:t>年</a:t>
            </a:r>
            <a:r>
              <a:rPr lang="ja-JP" altLang="ja-JP" sz="3200" dirty="0" smtClean="0">
                <a:solidFill>
                  <a:srgbClr val="000000"/>
                </a:solidFill>
              </a:rPr>
              <a:t>、北九州の製油会社・カネミ倉庫</a:t>
            </a:r>
            <a:r>
              <a:rPr lang="ja-JP" altLang="en-US" sz="3200" dirty="0" smtClean="0">
                <a:solidFill>
                  <a:srgbClr val="000000"/>
                </a:solidFill>
              </a:rPr>
              <a:t>の</a:t>
            </a:r>
            <a:r>
              <a:rPr lang="ja-JP" altLang="ja-JP" sz="3200" dirty="0" smtClean="0">
                <a:solidFill>
                  <a:srgbClr val="000000"/>
                </a:solidFill>
              </a:rPr>
              <a:t>「食用米ぬか油」（カネミライスオイル） 製造過程で</a:t>
            </a:r>
            <a:r>
              <a:rPr lang="ja-JP" altLang="ja-JP" sz="3200" b="1" dirty="0" smtClean="0">
                <a:solidFill>
                  <a:srgbClr val="FF0000"/>
                </a:solidFill>
              </a:rPr>
              <a:t>熱媒体</a:t>
            </a:r>
            <a:r>
              <a:rPr lang="ja-JP" altLang="ja-JP" sz="3200" dirty="0" smtClean="0">
                <a:solidFill>
                  <a:srgbClr val="000000"/>
                </a:solidFill>
              </a:rPr>
              <a:t>として使用されたカネクロール</a:t>
            </a:r>
            <a:r>
              <a:rPr lang="en-US" altLang="ja-JP" sz="3200" dirty="0" smtClean="0">
                <a:solidFill>
                  <a:srgbClr val="000000"/>
                </a:solidFill>
              </a:rPr>
              <a:t> 400</a:t>
            </a:r>
            <a:r>
              <a:rPr lang="ja-JP" altLang="en-US" sz="3200" dirty="0" smtClean="0">
                <a:solidFill>
                  <a:srgbClr val="000000"/>
                </a:solidFill>
              </a:rPr>
              <a:t>（</a:t>
            </a:r>
            <a:r>
              <a:rPr lang="en-US" altLang="ja-JP" sz="3200" dirty="0" smtClean="0">
                <a:solidFill>
                  <a:srgbClr val="000000"/>
                </a:solidFill>
              </a:rPr>
              <a:t>PCB</a:t>
            </a:r>
            <a:r>
              <a:rPr lang="ja-JP" altLang="en-US" sz="3200" dirty="0" smtClean="0">
                <a:solidFill>
                  <a:srgbClr val="000000"/>
                </a:solidFill>
              </a:rPr>
              <a:t>）</a:t>
            </a:r>
            <a:r>
              <a:rPr lang="ja-JP" altLang="ja-JP" sz="3200" dirty="0" smtClean="0">
                <a:solidFill>
                  <a:srgbClr val="000000"/>
                </a:solidFill>
              </a:rPr>
              <a:t>が混入し、この汚染ライスオイルを摂取したことが原因で</a:t>
            </a:r>
            <a:r>
              <a:rPr lang="ja-JP" altLang="en-US" sz="3200" dirty="0" smtClean="0">
                <a:solidFill>
                  <a:srgbClr val="000000"/>
                </a:solidFill>
              </a:rPr>
              <a:t>、</a:t>
            </a:r>
            <a:r>
              <a:rPr lang="ja-JP" altLang="ja-JP" sz="3200" dirty="0" smtClean="0">
                <a:solidFill>
                  <a:srgbClr val="000000"/>
                </a:solidFill>
              </a:rPr>
              <a:t>北九州</a:t>
            </a:r>
            <a:r>
              <a:rPr lang="ja-JP" altLang="en-US" sz="3200" dirty="0" smtClean="0">
                <a:solidFill>
                  <a:srgbClr val="000000"/>
                </a:solidFill>
              </a:rPr>
              <a:t>を</a:t>
            </a:r>
            <a:r>
              <a:rPr lang="ja-JP" altLang="ja-JP" sz="3200" dirty="0" smtClean="0">
                <a:solidFill>
                  <a:srgbClr val="000000"/>
                </a:solidFill>
              </a:rPr>
              <a:t>中心とする西日本一帯で、</a:t>
            </a:r>
            <a:r>
              <a:rPr lang="ja-JP" altLang="en-US" sz="3200" b="1" dirty="0" smtClean="0">
                <a:solidFill>
                  <a:srgbClr val="FF0000"/>
                </a:solidFill>
              </a:rPr>
              <a:t>クロルアクネ、</a:t>
            </a:r>
            <a:r>
              <a:rPr lang="ja-JP" altLang="ja-JP" sz="3200" b="1" dirty="0" smtClean="0">
                <a:solidFill>
                  <a:srgbClr val="FF0000"/>
                </a:solidFill>
              </a:rPr>
              <a:t>内臓疾患</a:t>
            </a:r>
            <a:r>
              <a:rPr lang="ja-JP" altLang="en-US" sz="3200" dirty="0" smtClean="0">
                <a:solidFill>
                  <a:srgbClr val="000000"/>
                </a:solidFill>
              </a:rPr>
              <a:t>の被害が</a:t>
            </a:r>
            <a:r>
              <a:rPr lang="ja-JP" altLang="ja-JP" sz="3200" dirty="0" smtClean="0">
                <a:solidFill>
                  <a:srgbClr val="000000"/>
                </a:solidFill>
              </a:rPr>
              <a:t>発生した。</a:t>
            </a:r>
            <a:endParaRPr lang="en-US" altLang="ja-JP" sz="3200" dirty="0" smtClean="0">
              <a:solidFill>
                <a:srgbClr val="000000"/>
              </a:solidFill>
            </a:endParaRPr>
          </a:p>
          <a:p>
            <a:pPr fontAlgn="base">
              <a:spcBef>
                <a:spcPct val="0"/>
              </a:spcBef>
              <a:spcAft>
                <a:spcPct val="0"/>
              </a:spcAft>
            </a:pPr>
            <a:r>
              <a:rPr lang="ja-JP" altLang="en-US" sz="3200" dirty="0" smtClean="0">
                <a:solidFill>
                  <a:srgbClr val="000000"/>
                </a:solidFill>
              </a:rPr>
              <a:t>　カネミ油症事件の前兆として、ダーク油事件（</a:t>
            </a:r>
            <a:r>
              <a:rPr lang="en-US" altLang="ja-JP" sz="3200" dirty="0" smtClean="0">
                <a:solidFill>
                  <a:srgbClr val="000000"/>
                </a:solidFill>
              </a:rPr>
              <a:t>PCB</a:t>
            </a:r>
            <a:r>
              <a:rPr lang="ja-JP" altLang="en-US" sz="3200" dirty="0" smtClean="0">
                <a:solidFill>
                  <a:srgbClr val="000000"/>
                </a:solidFill>
              </a:rPr>
              <a:t>汚染飼料を原因とする鶏の大量死事件）が、</a:t>
            </a:r>
            <a:r>
              <a:rPr lang="en-US" altLang="ja-JP" sz="3200" dirty="0" smtClean="0">
                <a:solidFill>
                  <a:srgbClr val="000000"/>
                </a:solidFill>
              </a:rPr>
              <a:t>11</a:t>
            </a:r>
            <a:r>
              <a:rPr lang="ja-JP" altLang="en-US" sz="3200" dirty="0" smtClean="0">
                <a:solidFill>
                  <a:srgbClr val="000000"/>
                </a:solidFill>
              </a:rPr>
              <a:t>年後の</a:t>
            </a:r>
            <a:r>
              <a:rPr lang="en-US" altLang="ja-JP" sz="3200" b="1" dirty="0" smtClean="0">
                <a:solidFill>
                  <a:srgbClr val="FF0000"/>
                </a:solidFill>
              </a:rPr>
              <a:t>1979</a:t>
            </a:r>
            <a:r>
              <a:rPr lang="ja-JP" altLang="en-US" sz="3200" b="1" dirty="0" smtClean="0">
                <a:solidFill>
                  <a:srgbClr val="FF0000"/>
                </a:solidFill>
              </a:rPr>
              <a:t>年</a:t>
            </a:r>
            <a:r>
              <a:rPr lang="ja-JP" altLang="en-US" sz="3200" dirty="0" smtClean="0">
                <a:solidFill>
                  <a:srgbClr val="000000"/>
                </a:solidFill>
              </a:rPr>
              <a:t>には、</a:t>
            </a:r>
            <a:r>
              <a:rPr lang="ja-JP" altLang="en-US" sz="3200" b="1" dirty="0" smtClean="0">
                <a:solidFill>
                  <a:srgbClr val="FF0000"/>
                </a:solidFill>
              </a:rPr>
              <a:t>台湾</a:t>
            </a:r>
            <a:r>
              <a:rPr lang="ja-JP" altLang="en-US" sz="3200" dirty="0" smtClean="0">
                <a:solidFill>
                  <a:srgbClr val="000000"/>
                </a:solidFill>
              </a:rPr>
              <a:t>でも同様の油症事件が発生した。</a:t>
            </a:r>
            <a:r>
              <a:rPr lang="en-US" altLang="ja-JP" sz="3200" b="1" dirty="0" smtClean="0">
                <a:solidFill>
                  <a:srgbClr val="FF0000"/>
                </a:solidFill>
              </a:rPr>
              <a:t>1999</a:t>
            </a:r>
            <a:r>
              <a:rPr lang="ja-JP" altLang="en-US" sz="3200" b="1" dirty="0" smtClean="0">
                <a:solidFill>
                  <a:srgbClr val="FF0000"/>
                </a:solidFill>
              </a:rPr>
              <a:t>年</a:t>
            </a:r>
            <a:r>
              <a:rPr lang="ja-JP" altLang="en-US" sz="3200" dirty="0" smtClean="0">
                <a:solidFill>
                  <a:srgbClr val="000000"/>
                </a:solidFill>
              </a:rPr>
              <a:t>には</a:t>
            </a:r>
            <a:r>
              <a:rPr lang="ja-JP" altLang="en-US" sz="3200" b="1" dirty="0" smtClean="0">
                <a:solidFill>
                  <a:srgbClr val="FF0000"/>
                </a:solidFill>
              </a:rPr>
              <a:t>ベルギー</a:t>
            </a:r>
            <a:r>
              <a:rPr lang="ja-JP" altLang="en-US" sz="3200" dirty="0" smtClean="0">
                <a:solidFill>
                  <a:srgbClr val="000000"/>
                </a:solidFill>
              </a:rPr>
              <a:t>で</a:t>
            </a:r>
            <a:r>
              <a:rPr lang="en-US" altLang="ja-JP" sz="3200" dirty="0" smtClean="0">
                <a:solidFill>
                  <a:srgbClr val="000000"/>
                </a:solidFill>
              </a:rPr>
              <a:t>PCB</a:t>
            </a:r>
            <a:r>
              <a:rPr lang="ja-JP" altLang="en-US" sz="3200" dirty="0" smtClean="0">
                <a:solidFill>
                  <a:srgbClr val="000000"/>
                </a:solidFill>
              </a:rPr>
              <a:t>汚染飼料による食品汚染が発生した。</a:t>
            </a:r>
            <a:endParaRPr lang="en-US" altLang="ja-JP" sz="3200" dirty="0" smtClean="0">
              <a:solidFill>
                <a:srgbClr val="00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3" cstate="print"/>
          <a:srcRect/>
          <a:stretch>
            <a:fillRect/>
          </a:stretch>
        </p:blipFill>
        <p:spPr bwMode="auto">
          <a:xfrm>
            <a:off x="0" y="2949575"/>
            <a:ext cx="9144000" cy="3908425"/>
          </a:xfrm>
          <a:prstGeom prst="rect">
            <a:avLst/>
          </a:prstGeom>
          <a:noFill/>
          <a:ln w="9525">
            <a:noFill/>
            <a:miter lim="800000"/>
            <a:headEnd/>
            <a:tailEnd/>
          </a:ln>
        </p:spPr>
      </p:pic>
      <p:sp>
        <p:nvSpPr>
          <p:cNvPr id="171011" name="Rectangle 3"/>
          <p:cNvSpPr>
            <a:spLocks noGrp="1" noChangeArrowheads="1"/>
          </p:cNvSpPr>
          <p:nvPr>
            <p:ph type="title" idx="4294967295"/>
          </p:nvPr>
        </p:nvSpPr>
        <p:spPr>
          <a:xfrm>
            <a:off x="1143000" y="381000"/>
            <a:ext cx="7772400" cy="762000"/>
          </a:xfrm>
        </p:spPr>
        <p:txBody>
          <a:bodyPr/>
          <a:lstStyle/>
          <a:p>
            <a:pPr eaLnBrk="1" hangingPunct="1"/>
            <a:r>
              <a:rPr lang="en-US" altLang="ja-JP" b="1" smtClean="0">
                <a:latin typeface="Times New Roman" pitchFamily="18" charset="0"/>
              </a:rPr>
              <a:t>Trend of PCB Use in Japan</a:t>
            </a:r>
          </a:p>
        </p:txBody>
      </p:sp>
      <p:sp>
        <p:nvSpPr>
          <p:cNvPr id="171012" name="Rectangle 5"/>
          <p:cNvSpPr>
            <a:spLocks noChangeArrowheads="1"/>
          </p:cNvSpPr>
          <p:nvPr/>
        </p:nvSpPr>
        <p:spPr bwMode="auto">
          <a:xfrm>
            <a:off x="2743200" y="1219200"/>
            <a:ext cx="4191000" cy="762000"/>
          </a:xfrm>
          <a:prstGeom prst="rect">
            <a:avLst/>
          </a:prstGeom>
          <a:noFill/>
          <a:ln w="9525">
            <a:noFill/>
            <a:miter lim="800000"/>
            <a:headEnd/>
            <a:tailEnd/>
          </a:ln>
        </p:spPr>
        <p:txBody>
          <a:bodyPr anchor="b">
            <a:spAutoFit/>
          </a:bodyPr>
          <a:lstStyle/>
          <a:p>
            <a:pPr fontAlgn="base">
              <a:spcBef>
                <a:spcPct val="0"/>
              </a:spcBef>
              <a:spcAft>
                <a:spcPct val="0"/>
              </a:spcAft>
            </a:pPr>
            <a:r>
              <a:rPr lang="en-US" altLang="ja-JP" sz="4400" b="1" smtClean="0">
                <a:solidFill>
                  <a:srgbClr val="FFCC00"/>
                </a:solidFill>
                <a:latin typeface="Times New Roman" pitchFamily="18" charset="0"/>
              </a:rPr>
              <a:t>Total</a:t>
            </a:r>
            <a:r>
              <a:rPr lang="en-US" altLang="ja-JP" sz="4400" b="1" u="sng" smtClean="0">
                <a:solidFill>
                  <a:srgbClr val="FFCC00"/>
                </a:solidFill>
                <a:latin typeface="Times New Roman" pitchFamily="18" charset="0"/>
              </a:rPr>
              <a:t> </a:t>
            </a:r>
            <a:r>
              <a:rPr lang="en-US" altLang="ja-JP" sz="4400" b="1" smtClean="0">
                <a:solidFill>
                  <a:srgbClr val="FFCC00"/>
                </a:solidFill>
                <a:latin typeface="Times New Roman" pitchFamily="18" charset="0"/>
              </a:rPr>
              <a:t>58,000t</a:t>
            </a:r>
          </a:p>
        </p:txBody>
      </p:sp>
      <p:sp>
        <p:nvSpPr>
          <p:cNvPr id="171013" name="Rectangle 6"/>
          <p:cNvSpPr>
            <a:spLocks noChangeArrowheads="1"/>
          </p:cNvSpPr>
          <p:nvPr/>
        </p:nvSpPr>
        <p:spPr bwMode="auto">
          <a:xfrm>
            <a:off x="1295400" y="3505200"/>
            <a:ext cx="3429000" cy="457200"/>
          </a:xfrm>
          <a:prstGeom prst="rect">
            <a:avLst/>
          </a:prstGeom>
          <a:solidFill>
            <a:schemeClr val="accent1"/>
          </a:solidFill>
          <a:ln w="9525">
            <a:miter lim="800000"/>
            <a:headEnd/>
            <a:tailEnd/>
          </a:ln>
          <a:scene3d>
            <a:camera prst="legacyObliqueTopRight"/>
            <a:lightRig rig="legacyFlat3" dir="b"/>
          </a:scene3d>
          <a:sp3d extrusionH="201600" prstMaterial="legacyMatte">
            <a:bevelT w="13500" h="13500" prst="angle"/>
            <a:bevelB w="13500" h="13500" prst="angle"/>
            <a:extrusionClr>
              <a:schemeClr val="accent1"/>
            </a:extrusionClr>
          </a:sp3d>
        </p:spPr>
        <p:txBody>
          <a:bodyPr wrap="none" anchor="ctr">
            <a:flatTx/>
          </a:bodyPr>
          <a:lstStyle/>
          <a:p>
            <a:pPr algn="ctr" fontAlgn="base">
              <a:spcBef>
                <a:spcPct val="0"/>
              </a:spcBef>
              <a:spcAft>
                <a:spcPct val="0"/>
              </a:spcAft>
            </a:pPr>
            <a:r>
              <a:rPr lang="en-US" altLang="ja-JP" sz="2400" b="1" smtClean="0">
                <a:solidFill>
                  <a:srgbClr val="FFFFCC"/>
                </a:solidFill>
                <a:latin typeface="Times New Roman" pitchFamily="18" charset="0"/>
              </a:rPr>
              <a:t>Amount of PCB use (t)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72034" name="Picture 3"/>
          <p:cNvPicPr>
            <a:picLocks noChangeAspect="1" noChangeArrowheads="1"/>
          </p:cNvPicPr>
          <p:nvPr/>
        </p:nvPicPr>
        <p:blipFill>
          <a:blip r:embed="rId3" cstate="print"/>
          <a:srcRect/>
          <a:stretch>
            <a:fillRect/>
          </a:stretch>
        </p:blipFill>
        <p:spPr bwMode="auto">
          <a:xfrm>
            <a:off x="604838" y="982663"/>
            <a:ext cx="7934325" cy="4886325"/>
          </a:xfrm>
          <a:prstGeom prst="rect">
            <a:avLst/>
          </a:prstGeom>
          <a:noFill/>
          <a:ln w="12700">
            <a:noFill/>
            <a:miter lim="800000"/>
            <a:headEnd type="none" w="sm" len="sm"/>
            <a:tailEnd type="none" w="sm" len="sm"/>
          </a:ln>
        </p:spPr>
      </p:pic>
      <p:sp>
        <p:nvSpPr>
          <p:cNvPr id="172035" name="Text Box 4"/>
          <p:cNvSpPr txBox="1">
            <a:spLocks noChangeArrowheads="1"/>
          </p:cNvSpPr>
          <p:nvPr/>
        </p:nvSpPr>
        <p:spPr bwMode="auto">
          <a:xfrm>
            <a:off x="1600200" y="6021388"/>
            <a:ext cx="6635750" cy="396875"/>
          </a:xfrm>
          <a:prstGeom prst="rect">
            <a:avLst/>
          </a:prstGeom>
          <a:solidFill>
            <a:srgbClr val="CCFFFF">
              <a:alpha val="45882"/>
            </a:srgbClr>
          </a:solidFill>
          <a:ln w="9525">
            <a:noFill/>
            <a:miter lim="800000"/>
            <a:headEnd/>
            <a:tailEnd/>
          </a:ln>
        </p:spPr>
        <p:txBody>
          <a:bodyPr>
            <a:spAutoFit/>
          </a:bodyPr>
          <a:lstStyle/>
          <a:p>
            <a:pPr algn="ctr" fontAlgn="base">
              <a:spcBef>
                <a:spcPct val="50000"/>
              </a:spcBef>
              <a:spcAft>
                <a:spcPct val="0"/>
              </a:spcAft>
            </a:pPr>
            <a:r>
              <a:rPr lang="en-US" altLang="ja-JP" sz="2000" b="1" smtClean="0">
                <a:solidFill>
                  <a:srgbClr val="0033CC"/>
                </a:solidFill>
              </a:rPr>
              <a:t>Matsumura et al, symposium of J.Env.Chem, 2003.6</a:t>
            </a:r>
          </a:p>
        </p:txBody>
      </p:sp>
      <p:sp>
        <p:nvSpPr>
          <p:cNvPr id="172036" name="Rectangle 5"/>
          <p:cNvSpPr>
            <a:spLocks noChangeArrowheads="1"/>
          </p:cNvSpPr>
          <p:nvPr/>
        </p:nvSpPr>
        <p:spPr bwMode="auto">
          <a:xfrm>
            <a:off x="2095500" y="381000"/>
            <a:ext cx="5524500" cy="519113"/>
          </a:xfrm>
          <a:prstGeom prst="rect">
            <a:avLst/>
          </a:prstGeom>
          <a:noFill/>
          <a:ln w="9525">
            <a:noFill/>
            <a:miter lim="800000"/>
            <a:headEnd/>
            <a:tailEnd/>
          </a:ln>
        </p:spPr>
        <p:txBody>
          <a:bodyPr wrap="none">
            <a:spAutoFit/>
          </a:bodyPr>
          <a:lstStyle/>
          <a:p>
            <a:pPr fontAlgn="base">
              <a:spcBef>
                <a:spcPct val="50000"/>
              </a:spcBef>
              <a:spcAft>
                <a:spcPct val="0"/>
              </a:spcAft>
            </a:pPr>
            <a:r>
              <a:rPr lang="en-US" altLang="ja-JP" sz="2800" b="1" smtClean="0">
                <a:solidFill>
                  <a:srgbClr val="0033CC"/>
                </a:solidFill>
                <a:ea typeface="HG丸ｺﾞｼｯｸM-PRO" pitchFamily="50" charset="-128"/>
              </a:rPr>
              <a:t>Time trend of Co-PCBs</a:t>
            </a:r>
            <a:r>
              <a:rPr lang="ja-JP" altLang="en-US" sz="2800" b="1" smtClean="0">
                <a:solidFill>
                  <a:srgbClr val="0033CC"/>
                </a:solidFill>
                <a:ea typeface="HG丸ｺﾞｼｯｸM-PRO" pitchFamily="50" charset="-128"/>
              </a:rPr>
              <a:t>（</a:t>
            </a:r>
            <a:r>
              <a:rPr lang="en-US" altLang="ja-JP" sz="2800" b="1" smtClean="0">
                <a:solidFill>
                  <a:srgbClr val="0033CC"/>
                </a:solidFill>
                <a:ea typeface="HG丸ｺﾞｼｯｸM-PRO" pitchFamily="50" charset="-128"/>
              </a:rPr>
              <a:t>TEQ</a:t>
            </a:r>
            <a:r>
              <a:rPr lang="ja-JP" altLang="en-US" sz="2800" b="1" smtClean="0">
                <a:solidFill>
                  <a:srgbClr val="0033CC"/>
                </a:solidFill>
                <a:ea typeface="HG丸ｺﾞｼｯｸM-PRO" pitchFamily="50" charset="-128"/>
              </a:rPr>
              <a:t>）</a:t>
            </a:r>
          </a:p>
        </p:txBody>
      </p:sp>
      <p:sp>
        <p:nvSpPr>
          <p:cNvPr id="172037" name="Line 6"/>
          <p:cNvSpPr>
            <a:spLocks noChangeShapeType="1"/>
          </p:cNvSpPr>
          <p:nvPr/>
        </p:nvSpPr>
        <p:spPr bwMode="auto">
          <a:xfrm>
            <a:off x="1752600" y="1371600"/>
            <a:ext cx="6553200" cy="2971800"/>
          </a:xfrm>
          <a:prstGeom prst="line">
            <a:avLst/>
          </a:prstGeom>
          <a:noFill/>
          <a:ln w="57150">
            <a:solidFill>
              <a:schemeClr val="bg2"/>
            </a:solidFill>
            <a:round/>
            <a:headEnd/>
            <a:tailEnd type="triangle" w="med" len="med"/>
          </a:ln>
        </p:spPr>
        <p:txBody>
          <a:bodyPr wrap="none"/>
          <a:lstStyle/>
          <a:p>
            <a:pPr fontAlgn="base">
              <a:spcBef>
                <a:spcPct val="0"/>
              </a:spcBef>
              <a:spcAft>
                <a:spcPct val="0"/>
              </a:spcAft>
            </a:pPr>
            <a:endParaRPr lang="ja-JP" altLang="en-US" smtClean="0">
              <a:solidFill>
                <a:srgbClr val="FFFFCC"/>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3" cstate="print"/>
          <a:srcRect/>
          <a:stretch>
            <a:fillRect/>
          </a:stretch>
        </p:blipFill>
        <p:spPr bwMode="auto">
          <a:xfrm>
            <a:off x="4495800" y="3751263"/>
            <a:ext cx="4424363" cy="2724150"/>
          </a:xfrm>
          <a:prstGeom prst="rect">
            <a:avLst/>
          </a:prstGeom>
          <a:noFill/>
          <a:ln w="12700">
            <a:noFill/>
            <a:miter lim="800000"/>
            <a:headEnd type="none" w="sm" len="sm"/>
            <a:tailEnd type="none" w="sm" len="sm"/>
          </a:ln>
        </p:spPr>
      </p:pic>
      <p:sp>
        <p:nvSpPr>
          <p:cNvPr id="173059" name="Rectangle 4"/>
          <p:cNvSpPr>
            <a:spLocks noChangeArrowheads="1"/>
          </p:cNvSpPr>
          <p:nvPr/>
        </p:nvSpPr>
        <p:spPr bwMode="auto">
          <a:xfrm>
            <a:off x="1828800" y="0"/>
            <a:ext cx="5233988" cy="519113"/>
          </a:xfrm>
          <a:prstGeom prst="rect">
            <a:avLst/>
          </a:prstGeom>
          <a:noFill/>
          <a:ln w="9525">
            <a:noFill/>
            <a:miter lim="800000"/>
            <a:headEnd/>
            <a:tailEnd/>
          </a:ln>
        </p:spPr>
        <p:txBody>
          <a:bodyPr wrap="none">
            <a:spAutoFit/>
          </a:bodyPr>
          <a:lstStyle/>
          <a:p>
            <a:pPr fontAlgn="base">
              <a:spcBef>
                <a:spcPct val="50000"/>
              </a:spcBef>
              <a:spcAft>
                <a:spcPct val="0"/>
              </a:spcAft>
            </a:pPr>
            <a:r>
              <a:rPr lang="en-US" altLang="ja-JP" sz="2800" b="1" smtClean="0">
                <a:solidFill>
                  <a:srgbClr val="0033CC"/>
                </a:solidFill>
                <a:latin typeface="Times New Roman" pitchFamily="18" charset="0"/>
                <a:ea typeface="HG丸ｺﾞｼｯｸM-PRO" pitchFamily="50" charset="-128"/>
              </a:rPr>
              <a:t>Time trend of Co-PCBs</a:t>
            </a:r>
            <a:r>
              <a:rPr lang="ja-JP" altLang="en-US" sz="2800" b="1" smtClean="0">
                <a:solidFill>
                  <a:srgbClr val="0033CC"/>
                </a:solidFill>
                <a:latin typeface="Times New Roman" pitchFamily="18" charset="0"/>
                <a:ea typeface="HG丸ｺﾞｼｯｸM-PRO" pitchFamily="50" charset="-128"/>
              </a:rPr>
              <a:t>（</a:t>
            </a:r>
            <a:r>
              <a:rPr lang="en-US" altLang="ja-JP" sz="2800" b="1" smtClean="0">
                <a:solidFill>
                  <a:srgbClr val="0033CC"/>
                </a:solidFill>
                <a:latin typeface="Times New Roman" pitchFamily="18" charset="0"/>
                <a:ea typeface="HG丸ｺﾞｼｯｸM-PRO" pitchFamily="50" charset="-128"/>
              </a:rPr>
              <a:t>TEQ</a:t>
            </a:r>
            <a:r>
              <a:rPr lang="ja-JP" altLang="en-US" sz="2800" b="1" smtClean="0">
                <a:solidFill>
                  <a:srgbClr val="0033CC"/>
                </a:solidFill>
                <a:latin typeface="Times New Roman" pitchFamily="18" charset="0"/>
                <a:ea typeface="HG丸ｺﾞｼｯｸM-PRO" pitchFamily="50" charset="-128"/>
              </a:rPr>
              <a:t>）</a:t>
            </a:r>
          </a:p>
        </p:txBody>
      </p:sp>
      <p:pic>
        <p:nvPicPr>
          <p:cNvPr id="173060" name="Picture 9"/>
          <p:cNvPicPr>
            <a:picLocks noChangeAspect="1" noChangeArrowheads="1"/>
          </p:cNvPicPr>
          <p:nvPr/>
        </p:nvPicPr>
        <p:blipFill>
          <a:blip r:embed="rId4" cstate="print"/>
          <a:srcRect/>
          <a:stretch>
            <a:fillRect/>
          </a:stretch>
        </p:blipFill>
        <p:spPr bwMode="auto">
          <a:xfrm>
            <a:off x="0" y="457200"/>
            <a:ext cx="8991600" cy="3143250"/>
          </a:xfrm>
          <a:prstGeom prst="rect">
            <a:avLst/>
          </a:prstGeom>
          <a:noFill/>
          <a:ln w="9525">
            <a:noFill/>
            <a:miter lim="800000"/>
            <a:headEnd/>
            <a:tailEnd/>
          </a:ln>
        </p:spPr>
      </p:pic>
      <p:sp>
        <p:nvSpPr>
          <p:cNvPr id="173061" name="Line 10"/>
          <p:cNvSpPr>
            <a:spLocks noChangeShapeType="1"/>
          </p:cNvSpPr>
          <p:nvPr/>
        </p:nvSpPr>
        <p:spPr bwMode="auto">
          <a:xfrm flipH="1" flipV="1">
            <a:off x="4267200" y="3581400"/>
            <a:ext cx="4038600" cy="2057400"/>
          </a:xfrm>
          <a:prstGeom prst="line">
            <a:avLst/>
          </a:prstGeom>
          <a:noFill/>
          <a:ln w="53975">
            <a:solidFill>
              <a:srgbClr val="003300"/>
            </a:solidFill>
            <a:round/>
            <a:headEnd/>
            <a:tailEnd type="triangle" w="med" len="med"/>
          </a:ln>
        </p:spPr>
        <p:txBody>
          <a:bodyPr wrap="none"/>
          <a:lstStyle/>
          <a:p>
            <a:pPr fontAlgn="base">
              <a:spcBef>
                <a:spcPct val="0"/>
              </a:spcBef>
              <a:spcAft>
                <a:spcPct val="0"/>
              </a:spcAft>
            </a:pPr>
            <a:endParaRPr lang="ja-JP" altLang="en-US" smtClean="0">
              <a:solidFill>
                <a:srgbClr val="FFFFCC"/>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2" name="Rectangle 2"/>
          <p:cNvSpPr>
            <a:spLocks noGrp="1" noChangeArrowheads="1"/>
          </p:cNvSpPr>
          <p:nvPr>
            <p:ph type="ctrTitle" idx="4294967295"/>
          </p:nvPr>
        </p:nvSpPr>
        <p:spPr>
          <a:xfrm>
            <a:off x="0" y="2085975"/>
            <a:ext cx="9144000" cy="3019425"/>
          </a:xfrm>
        </p:spPr>
        <p:txBody>
          <a:bodyPr/>
          <a:lstStyle/>
          <a:p>
            <a:pPr algn="ctr" eaLnBrk="1" hangingPunct="1"/>
            <a:r>
              <a:rPr lang="en-US" altLang="ja-JP" sz="4800" b="1" smtClean="0">
                <a:latin typeface="Times New Roman" pitchFamily="18" charset="0"/>
              </a:rPr>
              <a:t>Time trend of PCB levels </a:t>
            </a:r>
            <a:br>
              <a:rPr lang="en-US" altLang="ja-JP" sz="4800" b="1" smtClean="0">
                <a:latin typeface="Times New Roman" pitchFamily="18" charset="0"/>
              </a:rPr>
            </a:br>
            <a:r>
              <a:rPr lang="en-US" altLang="ja-JP" sz="4800" b="1" smtClean="0">
                <a:latin typeface="Times New Roman" pitchFamily="18" charset="0"/>
              </a:rPr>
              <a:t>in ambient air</a:t>
            </a:r>
            <a:br>
              <a:rPr lang="en-US" altLang="ja-JP" sz="4800" b="1" smtClean="0">
                <a:latin typeface="Times New Roman" pitchFamily="18" charset="0"/>
              </a:rPr>
            </a:br>
            <a:r>
              <a:rPr lang="en-US" altLang="ja-JP" sz="4800" b="1" smtClean="0">
                <a:latin typeface="Times New Roman" pitchFamily="18" charset="0"/>
              </a:rPr>
              <a:t/>
            </a:r>
            <a:br>
              <a:rPr lang="en-US" altLang="ja-JP" sz="4800" b="1" smtClean="0">
                <a:latin typeface="Times New Roman" pitchFamily="18" charset="0"/>
              </a:rPr>
            </a:br>
            <a:r>
              <a:rPr lang="en-US" altLang="ja-JP" sz="4800" b="1" smtClean="0">
                <a:latin typeface="Times New Roman" pitchFamily="18" charset="0"/>
              </a:rPr>
              <a:t>(log scale)</a:t>
            </a:r>
            <a:endParaRPr lang="en-US" altLang="ja-JP" sz="4800" b="1" smtClean="0">
              <a:latin typeface="Times New Roman" pitchFamily="18" charset="0"/>
              <a:ea typeface="ＭＳ 明朝" pitchFamily="17"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6" name="Rectangle 3"/>
          <p:cNvSpPr>
            <a:spLocks noChangeArrowheads="1"/>
          </p:cNvSpPr>
          <p:nvPr/>
        </p:nvSpPr>
        <p:spPr bwMode="auto">
          <a:xfrm>
            <a:off x="146050" y="176213"/>
            <a:ext cx="201613" cy="379412"/>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100" smtClean="0">
                <a:solidFill>
                  <a:srgbClr val="000000"/>
                </a:solidFill>
                <a:latin typeface="Century" pitchFamily="18" charset="0"/>
              </a:rPr>
              <a:t> </a:t>
            </a:r>
            <a:endParaRPr lang="en-US" altLang="ja-JP" sz="4800" smtClean="0">
              <a:solidFill>
                <a:srgbClr val="FFFFCC"/>
              </a:solidFill>
              <a:latin typeface="Times New Roman" pitchFamily="18" charset="0"/>
            </a:endParaRPr>
          </a:p>
        </p:txBody>
      </p:sp>
      <p:grpSp>
        <p:nvGrpSpPr>
          <p:cNvPr id="2" name="Group 131"/>
          <p:cNvGrpSpPr>
            <a:grpSpLocks/>
          </p:cNvGrpSpPr>
          <p:nvPr/>
        </p:nvGrpSpPr>
        <p:grpSpPr bwMode="auto">
          <a:xfrm>
            <a:off x="152400" y="152400"/>
            <a:ext cx="8874125" cy="6657975"/>
            <a:chOff x="96" y="70"/>
            <a:chExt cx="5590" cy="4194"/>
          </a:xfrm>
        </p:grpSpPr>
        <p:sp>
          <p:nvSpPr>
            <p:cNvPr id="175112" name="Rectangle 4"/>
            <p:cNvSpPr>
              <a:spLocks noChangeArrowheads="1"/>
            </p:cNvSpPr>
            <p:nvPr/>
          </p:nvSpPr>
          <p:spPr bwMode="auto">
            <a:xfrm>
              <a:off x="96" y="70"/>
              <a:ext cx="5590" cy="4194"/>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z="4800" b="1" smtClean="0">
                <a:solidFill>
                  <a:srgbClr val="FFFFCC"/>
                </a:solidFill>
                <a:latin typeface="Times New Roman" pitchFamily="18" charset="0"/>
              </a:endParaRPr>
            </a:p>
          </p:txBody>
        </p:sp>
        <p:grpSp>
          <p:nvGrpSpPr>
            <p:cNvPr id="3" name="Group 108"/>
            <p:cNvGrpSpPr>
              <a:grpSpLocks/>
            </p:cNvGrpSpPr>
            <p:nvPr/>
          </p:nvGrpSpPr>
          <p:grpSpPr bwMode="auto">
            <a:xfrm>
              <a:off x="247" y="361"/>
              <a:ext cx="5311" cy="3286"/>
              <a:chOff x="247" y="361"/>
              <a:chExt cx="5311" cy="3286"/>
            </a:xfrm>
          </p:grpSpPr>
          <p:sp>
            <p:nvSpPr>
              <p:cNvPr id="175136" name="Rectangle 5"/>
              <p:cNvSpPr>
                <a:spLocks noChangeArrowheads="1"/>
              </p:cNvSpPr>
              <p:nvPr/>
            </p:nvSpPr>
            <p:spPr bwMode="auto">
              <a:xfrm>
                <a:off x="247" y="361"/>
                <a:ext cx="5311" cy="3286"/>
              </a:xfrm>
              <a:prstGeom prst="rect">
                <a:avLst/>
              </a:prstGeom>
              <a:solidFill>
                <a:srgbClr val="FFFFFF"/>
              </a:solidFill>
              <a:ln w="0">
                <a:solidFill>
                  <a:srgbClr val="000000"/>
                </a:solidFill>
                <a:miter lim="800000"/>
                <a:headEnd/>
                <a:tailEnd/>
              </a:ln>
            </p:spPr>
            <p:txBody>
              <a:bodyPr/>
              <a:lstStyle/>
              <a:p>
                <a:pPr fontAlgn="base">
                  <a:spcBef>
                    <a:spcPct val="0"/>
                  </a:spcBef>
                  <a:spcAft>
                    <a:spcPct val="0"/>
                  </a:spcAft>
                </a:pPr>
                <a:endParaRPr lang="ja-JP" altLang="en-US" sz="4800" b="1" smtClean="0">
                  <a:solidFill>
                    <a:srgbClr val="FFFFCC"/>
                  </a:solidFill>
                  <a:latin typeface="Times New Roman" pitchFamily="18" charset="0"/>
                </a:endParaRPr>
              </a:p>
            </p:txBody>
          </p:sp>
          <p:sp>
            <p:nvSpPr>
              <p:cNvPr id="175137" name="Rectangle 6"/>
              <p:cNvSpPr>
                <a:spLocks noChangeArrowheads="1"/>
              </p:cNvSpPr>
              <p:nvPr/>
            </p:nvSpPr>
            <p:spPr bwMode="auto">
              <a:xfrm>
                <a:off x="899" y="606"/>
                <a:ext cx="4345" cy="2551"/>
              </a:xfrm>
              <a:prstGeom prst="rect">
                <a:avLst/>
              </a:prstGeom>
              <a:solidFill>
                <a:srgbClr val="C0C0C0"/>
              </a:solidFill>
              <a:ln w="9525">
                <a:noFill/>
                <a:miter lim="800000"/>
                <a:headEnd/>
                <a:tailEnd/>
              </a:ln>
            </p:spPr>
            <p:txBody>
              <a:bodyPr/>
              <a:lstStyle/>
              <a:p>
                <a:pPr fontAlgn="base">
                  <a:spcBef>
                    <a:spcPct val="0"/>
                  </a:spcBef>
                  <a:spcAft>
                    <a:spcPct val="0"/>
                  </a:spcAft>
                </a:pPr>
                <a:endParaRPr lang="ja-JP" altLang="en-US" sz="4800" b="1" smtClean="0">
                  <a:solidFill>
                    <a:srgbClr val="FFFFCC"/>
                  </a:solidFill>
                  <a:latin typeface="Times New Roman" pitchFamily="18" charset="0"/>
                </a:endParaRPr>
              </a:p>
            </p:txBody>
          </p:sp>
          <p:sp>
            <p:nvSpPr>
              <p:cNvPr id="175138" name="Line 7"/>
              <p:cNvSpPr>
                <a:spLocks noChangeShapeType="1"/>
              </p:cNvSpPr>
              <p:nvPr/>
            </p:nvSpPr>
            <p:spPr bwMode="auto">
              <a:xfrm>
                <a:off x="899" y="2645"/>
                <a:ext cx="4345"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39" name="Line 8"/>
              <p:cNvSpPr>
                <a:spLocks noChangeShapeType="1"/>
              </p:cNvSpPr>
              <p:nvPr/>
            </p:nvSpPr>
            <p:spPr bwMode="auto">
              <a:xfrm>
                <a:off x="899" y="2132"/>
                <a:ext cx="4345"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40" name="Line 9"/>
              <p:cNvSpPr>
                <a:spLocks noChangeShapeType="1"/>
              </p:cNvSpPr>
              <p:nvPr/>
            </p:nvSpPr>
            <p:spPr bwMode="auto">
              <a:xfrm>
                <a:off x="899" y="1631"/>
                <a:ext cx="4345"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41" name="Line 10"/>
              <p:cNvSpPr>
                <a:spLocks noChangeShapeType="1"/>
              </p:cNvSpPr>
              <p:nvPr/>
            </p:nvSpPr>
            <p:spPr bwMode="auto">
              <a:xfrm>
                <a:off x="899" y="1118"/>
                <a:ext cx="4345"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42" name="Line 11"/>
              <p:cNvSpPr>
                <a:spLocks noChangeShapeType="1"/>
              </p:cNvSpPr>
              <p:nvPr/>
            </p:nvSpPr>
            <p:spPr bwMode="auto">
              <a:xfrm>
                <a:off x="899" y="606"/>
                <a:ext cx="4345"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43" name="Rectangle 12"/>
              <p:cNvSpPr>
                <a:spLocks noChangeArrowheads="1"/>
              </p:cNvSpPr>
              <p:nvPr/>
            </p:nvSpPr>
            <p:spPr bwMode="auto">
              <a:xfrm>
                <a:off x="899" y="606"/>
                <a:ext cx="4345" cy="2551"/>
              </a:xfrm>
              <a:prstGeom prst="rect">
                <a:avLst/>
              </a:prstGeom>
              <a:noFill/>
              <a:ln w="0">
                <a:solidFill>
                  <a:srgbClr val="808080"/>
                </a:solidFill>
                <a:miter lim="800000"/>
                <a:headEnd/>
                <a:tailEnd/>
              </a:ln>
            </p:spPr>
            <p:txBody>
              <a:bodyPr/>
              <a:lstStyle/>
              <a:p>
                <a:pPr fontAlgn="base">
                  <a:spcBef>
                    <a:spcPct val="0"/>
                  </a:spcBef>
                  <a:spcAft>
                    <a:spcPct val="0"/>
                  </a:spcAft>
                </a:pPr>
                <a:endParaRPr lang="ja-JP" altLang="en-US" sz="4800" b="1" smtClean="0">
                  <a:solidFill>
                    <a:srgbClr val="FFFFCC"/>
                  </a:solidFill>
                  <a:latin typeface="Times New Roman" pitchFamily="18" charset="0"/>
                </a:endParaRPr>
              </a:p>
            </p:txBody>
          </p:sp>
          <p:sp>
            <p:nvSpPr>
              <p:cNvPr id="175144" name="Line 13"/>
              <p:cNvSpPr>
                <a:spLocks noChangeShapeType="1"/>
              </p:cNvSpPr>
              <p:nvPr/>
            </p:nvSpPr>
            <p:spPr bwMode="auto">
              <a:xfrm>
                <a:off x="899" y="606"/>
                <a:ext cx="1" cy="255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45" name="Line 14"/>
              <p:cNvSpPr>
                <a:spLocks noChangeShapeType="1"/>
              </p:cNvSpPr>
              <p:nvPr/>
            </p:nvSpPr>
            <p:spPr bwMode="auto">
              <a:xfrm>
                <a:off x="899" y="3157"/>
                <a:ext cx="59"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46" name="Line 15"/>
              <p:cNvSpPr>
                <a:spLocks noChangeShapeType="1"/>
              </p:cNvSpPr>
              <p:nvPr/>
            </p:nvSpPr>
            <p:spPr bwMode="auto">
              <a:xfrm>
                <a:off x="899" y="2645"/>
                <a:ext cx="59"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47" name="Line 16"/>
              <p:cNvSpPr>
                <a:spLocks noChangeShapeType="1"/>
              </p:cNvSpPr>
              <p:nvPr/>
            </p:nvSpPr>
            <p:spPr bwMode="auto">
              <a:xfrm>
                <a:off x="899" y="2132"/>
                <a:ext cx="59"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48" name="Line 17"/>
              <p:cNvSpPr>
                <a:spLocks noChangeShapeType="1"/>
              </p:cNvSpPr>
              <p:nvPr/>
            </p:nvSpPr>
            <p:spPr bwMode="auto">
              <a:xfrm>
                <a:off x="899" y="1631"/>
                <a:ext cx="59"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49" name="Line 18"/>
              <p:cNvSpPr>
                <a:spLocks noChangeShapeType="1"/>
              </p:cNvSpPr>
              <p:nvPr/>
            </p:nvSpPr>
            <p:spPr bwMode="auto">
              <a:xfrm>
                <a:off x="899" y="1118"/>
                <a:ext cx="59"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50" name="Line 19"/>
              <p:cNvSpPr>
                <a:spLocks noChangeShapeType="1"/>
              </p:cNvSpPr>
              <p:nvPr/>
            </p:nvSpPr>
            <p:spPr bwMode="auto">
              <a:xfrm>
                <a:off x="899" y="606"/>
                <a:ext cx="59"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51" name="Line 20"/>
              <p:cNvSpPr>
                <a:spLocks noChangeShapeType="1"/>
              </p:cNvSpPr>
              <p:nvPr/>
            </p:nvSpPr>
            <p:spPr bwMode="auto">
              <a:xfrm>
                <a:off x="899" y="3157"/>
                <a:ext cx="4345"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52" name="Line 21"/>
              <p:cNvSpPr>
                <a:spLocks noChangeShapeType="1"/>
              </p:cNvSpPr>
              <p:nvPr/>
            </p:nvSpPr>
            <p:spPr bwMode="auto">
              <a:xfrm flipV="1">
                <a:off x="899" y="3099"/>
                <a:ext cx="1" cy="5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53" name="Line 22"/>
              <p:cNvSpPr>
                <a:spLocks noChangeShapeType="1"/>
              </p:cNvSpPr>
              <p:nvPr/>
            </p:nvSpPr>
            <p:spPr bwMode="auto">
              <a:xfrm flipV="1">
                <a:off x="1517" y="3099"/>
                <a:ext cx="1" cy="5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54" name="Line 23"/>
              <p:cNvSpPr>
                <a:spLocks noChangeShapeType="1"/>
              </p:cNvSpPr>
              <p:nvPr/>
            </p:nvSpPr>
            <p:spPr bwMode="auto">
              <a:xfrm flipV="1">
                <a:off x="2146" y="3099"/>
                <a:ext cx="1" cy="5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55" name="Line 24"/>
              <p:cNvSpPr>
                <a:spLocks noChangeShapeType="1"/>
              </p:cNvSpPr>
              <p:nvPr/>
            </p:nvSpPr>
            <p:spPr bwMode="auto">
              <a:xfrm flipV="1">
                <a:off x="2763" y="3099"/>
                <a:ext cx="1" cy="5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56" name="Line 25"/>
              <p:cNvSpPr>
                <a:spLocks noChangeShapeType="1"/>
              </p:cNvSpPr>
              <p:nvPr/>
            </p:nvSpPr>
            <p:spPr bwMode="auto">
              <a:xfrm flipV="1">
                <a:off x="3380" y="3099"/>
                <a:ext cx="1" cy="5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57" name="Line 26"/>
              <p:cNvSpPr>
                <a:spLocks noChangeShapeType="1"/>
              </p:cNvSpPr>
              <p:nvPr/>
            </p:nvSpPr>
            <p:spPr bwMode="auto">
              <a:xfrm flipV="1">
                <a:off x="3997" y="3099"/>
                <a:ext cx="1" cy="5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58" name="Line 27"/>
              <p:cNvSpPr>
                <a:spLocks noChangeShapeType="1"/>
              </p:cNvSpPr>
              <p:nvPr/>
            </p:nvSpPr>
            <p:spPr bwMode="auto">
              <a:xfrm flipV="1">
                <a:off x="4626" y="3099"/>
                <a:ext cx="1" cy="5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59" name="Line 28"/>
              <p:cNvSpPr>
                <a:spLocks noChangeShapeType="1"/>
              </p:cNvSpPr>
              <p:nvPr/>
            </p:nvSpPr>
            <p:spPr bwMode="auto">
              <a:xfrm flipV="1">
                <a:off x="5244" y="3099"/>
                <a:ext cx="1" cy="5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60" name="Line 29"/>
              <p:cNvSpPr>
                <a:spLocks noChangeShapeType="1"/>
              </p:cNvSpPr>
              <p:nvPr/>
            </p:nvSpPr>
            <p:spPr bwMode="auto">
              <a:xfrm>
                <a:off x="2763" y="1911"/>
                <a:ext cx="1" cy="244"/>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61" name="Line 30"/>
              <p:cNvSpPr>
                <a:spLocks noChangeShapeType="1"/>
              </p:cNvSpPr>
              <p:nvPr/>
            </p:nvSpPr>
            <p:spPr bwMode="auto">
              <a:xfrm>
                <a:off x="2728" y="2155"/>
                <a:ext cx="81" cy="1"/>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62" name="Line 31"/>
              <p:cNvSpPr>
                <a:spLocks noChangeShapeType="1"/>
              </p:cNvSpPr>
              <p:nvPr/>
            </p:nvSpPr>
            <p:spPr bwMode="auto">
              <a:xfrm>
                <a:off x="3136" y="2318"/>
                <a:ext cx="1" cy="222"/>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63" name="Line 32"/>
              <p:cNvSpPr>
                <a:spLocks noChangeShapeType="1"/>
              </p:cNvSpPr>
              <p:nvPr/>
            </p:nvSpPr>
            <p:spPr bwMode="auto">
              <a:xfrm>
                <a:off x="3101" y="2540"/>
                <a:ext cx="81" cy="1"/>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64" name="Line 33"/>
              <p:cNvSpPr>
                <a:spLocks noChangeShapeType="1"/>
              </p:cNvSpPr>
              <p:nvPr/>
            </p:nvSpPr>
            <p:spPr bwMode="auto">
              <a:xfrm>
                <a:off x="3252" y="2272"/>
                <a:ext cx="1" cy="524"/>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65" name="Line 34"/>
              <p:cNvSpPr>
                <a:spLocks noChangeShapeType="1"/>
              </p:cNvSpPr>
              <p:nvPr/>
            </p:nvSpPr>
            <p:spPr bwMode="auto">
              <a:xfrm>
                <a:off x="3217" y="2796"/>
                <a:ext cx="82" cy="1"/>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66" name="Line 35"/>
              <p:cNvSpPr>
                <a:spLocks noChangeShapeType="1"/>
              </p:cNvSpPr>
              <p:nvPr/>
            </p:nvSpPr>
            <p:spPr bwMode="auto">
              <a:xfrm>
                <a:off x="4126" y="2272"/>
                <a:ext cx="1" cy="419"/>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67" name="Line 36"/>
              <p:cNvSpPr>
                <a:spLocks noChangeShapeType="1"/>
              </p:cNvSpPr>
              <p:nvPr/>
            </p:nvSpPr>
            <p:spPr bwMode="auto">
              <a:xfrm>
                <a:off x="4091" y="2691"/>
                <a:ext cx="81" cy="1"/>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68" name="Line 37"/>
              <p:cNvSpPr>
                <a:spLocks noChangeShapeType="1"/>
              </p:cNvSpPr>
              <p:nvPr/>
            </p:nvSpPr>
            <p:spPr bwMode="auto">
              <a:xfrm>
                <a:off x="4498" y="2505"/>
                <a:ext cx="1" cy="408"/>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69" name="Line 38"/>
              <p:cNvSpPr>
                <a:spLocks noChangeShapeType="1"/>
              </p:cNvSpPr>
              <p:nvPr/>
            </p:nvSpPr>
            <p:spPr bwMode="auto">
              <a:xfrm>
                <a:off x="4463" y="2913"/>
                <a:ext cx="82" cy="1"/>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70" name="Line 39"/>
              <p:cNvSpPr>
                <a:spLocks noChangeShapeType="1"/>
              </p:cNvSpPr>
              <p:nvPr/>
            </p:nvSpPr>
            <p:spPr bwMode="auto">
              <a:xfrm>
                <a:off x="4743" y="2249"/>
                <a:ext cx="1" cy="512"/>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71" name="Line 40"/>
              <p:cNvSpPr>
                <a:spLocks noChangeShapeType="1"/>
              </p:cNvSpPr>
              <p:nvPr/>
            </p:nvSpPr>
            <p:spPr bwMode="auto">
              <a:xfrm>
                <a:off x="4708" y="2761"/>
                <a:ext cx="81" cy="1"/>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72" name="Line 41"/>
              <p:cNvSpPr>
                <a:spLocks noChangeShapeType="1"/>
              </p:cNvSpPr>
              <p:nvPr/>
            </p:nvSpPr>
            <p:spPr bwMode="auto">
              <a:xfrm flipV="1">
                <a:off x="2763" y="1596"/>
                <a:ext cx="1" cy="315"/>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73" name="Line 42"/>
              <p:cNvSpPr>
                <a:spLocks noChangeShapeType="1"/>
              </p:cNvSpPr>
              <p:nvPr/>
            </p:nvSpPr>
            <p:spPr bwMode="auto">
              <a:xfrm>
                <a:off x="2728" y="1596"/>
                <a:ext cx="81" cy="1"/>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74" name="Line 43"/>
              <p:cNvSpPr>
                <a:spLocks noChangeShapeType="1"/>
              </p:cNvSpPr>
              <p:nvPr/>
            </p:nvSpPr>
            <p:spPr bwMode="auto">
              <a:xfrm flipV="1">
                <a:off x="3136" y="2050"/>
                <a:ext cx="1" cy="268"/>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75" name="Line 44"/>
              <p:cNvSpPr>
                <a:spLocks noChangeShapeType="1"/>
              </p:cNvSpPr>
              <p:nvPr/>
            </p:nvSpPr>
            <p:spPr bwMode="auto">
              <a:xfrm>
                <a:off x="3101" y="2050"/>
                <a:ext cx="81" cy="1"/>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76" name="Line 45"/>
              <p:cNvSpPr>
                <a:spLocks noChangeShapeType="1"/>
              </p:cNvSpPr>
              <p:nvPr/>
            </p:nvSpPr>
            <p:spPr bwMode="auto">
              <a:xfrm flipV="1">
                <a:off x="3252" y="1957"/>
                <a:ext cx="1" cy="315"/>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77" name="Line 46"/>
              <p:cNvSpPr>
                <a:spLocks noChangeShapeType="1"/>
              </p:cNvSpPr>
              <p:nvPr/>
            </p:nvSpPr>
            <p:spPr bwMode="auto">
              <a:xfrm>
                <a:off x="3217" y="1957"/>
                <a:ext cx="82" cy="1"/>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78" name="Line 47"/>
              <p:cNvSpPr>
                <a:spLocks noChangeShapeType="1"/>
              </p:cNvSpPr>
              <p:nvPr/>
            </p:nvSpPr>
            <p:spPr bwMode="auto">
              <a:xfrm flipV="1">
                <a:off x="4126" y="2016"/>
                <a:ext cx="1" cy="256"/>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79" name="Line 48"/>
              <p:cNvSpPr>
                <a:spLocks noChangeShapeType="1"/>
              </p:cNvSpPr>
              <p:nvPr/>
            </p:nvSpPr>
            <p:spPr bwMode="auto">
              <a:xfrm>
                <a:off x="4091" y="2016"/>
                <a:ext cx="81" cy="1"/>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80" name="Line 49"/>
              <p:cNvSpPr>
                <a:spLocks noChangeShapeType="1"/>
              </p:cNvSpPr>
              <p:nvPr/>
            </p:nvSpPr>
            <p:spPr bwMode="auto">
              <a:xfrm flipV="1">
                <a:off x="4498" y="2260"/>
                <a:ext cx="1" cy="245"/>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81" name="Line 50"/>
              <p:cNvSpPr>
                <a:spLocks noChangeShapeType="1"/>
              </p:cNvSpPr>
              <p:nvPr/>
            </p:nvSpPr>
            <p:spPr bwMode="auto">
              <a:xfrm>
                <a:off x="4463" y="2260"/>
                <a:ext cx="82" cy="1"/>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82" name="Line 51"/>
              <p:cNvSpPr>
                <a:spLocks noChangeShapeType="1"/>
              </p:cNvSpPr>
              <p:nvPr/>
            </p:nvSpPr>
            <p:spPr bwMode="auto">
              <a:xfrm flipV="1">
                <a:off x="4743" y="1794"/>
                <a:ext cx="1" cy="455"/>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83" name="Line 52"/>
              <p:cNvSpPr>
                <a:spLocks noChangeShapeType="1"/>
              </p:cNvSpPr>
              <p:nvPr/>
            </p:nvSpPr>
            <p:spPr bwMode="auto">
              <a:xfrm>
                <a:off x="4708" y="1794"/>
                <a:ext cx="81" cy="1"/>
              </a:xfrm>
              <a:prstGeom prst="line">
                <a:avLst/>
              </a:prstGeom>
              <a:noFill/>
              <a:ln w="55563">
                <a:solidFill>
                  <a:srgbClr val="00000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84" name="Rectangle 53"/>
              <p:cNvSpPr>
                <a:spLocks noChangeArrowheads="1"/>
              </p:cNvSpPr>
              <p:nvPr/>
            </p:nvSpPr>
            <p:spPr bwMode="auto">
              <a:xfrm>
                <a:off x="1354" y="1014"/>
                <a:ext cx="104" cy="104"/>
              </a:xfrm>
              <a:prstGeom prst="rect">
                <a:avLst/>
              </a:prstGeom>
              <a:solidFill>
                <a:srgbClr val="000080"/>
              </a:solidFill>
              <a:ln w="9525">
                <a:noFill/>
                <a:miter lim="800000"/>
                <a:headEnd/>
                <a:tailEnd/>
              </a:ln>
            </p:spPr>
            <p:txBody>
              <a:bodyPr/>
              <a:lstStyle/>
              <a:p>
                <a:pPr fontAlgn="base">
                  <a:spcBef>
                    <a:spcPct val="0"/>
                  </a:spcBef>
                  <a:spcAft>
                    <a:spcPct val="0"/>
                  </a:spcAft>
                </a:pPr>
                <a:endParaRPr lang="ja-JP" altLang="en-US" sz="4800" b="1" smtClean="0">
                  <a:solidFill>
                    <a:srgbClr val="FFFFCC"/>
                  </a:solidFill>
                  <a:latin typeface="Times New Roman" pitchFamily="18" charset="0"/>
                </a:endParaRPr>
              </a:p>
            </p:txBody>
          </p:sp>
          <p:sp>
            <p:nvSpPr>
              <p:cNvPr id="175185" name="Line 54"/>
              <p:cNvSpPr>
                <a:spLocks noChangeShapeType="1"/>
              </p:cNvSpPr>
              <p:nvPr/>
            </p:nvSpPr>
            <p:spPr bwMode="auto">
              <a:xfrm flipH="1" flipV="1">
                <a:off x="1365" y="1025"/>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86" name="Line 55"/>
              <p:cNvSpPr>
                <a:spLocks noChangeShapeType="1"/>
              </p:cNvSpPr>
              <p:nvPr/>
            </p:nvSpPr>
            <p:spPr bwMode="auto">
              <a:xfrm>
                <a:off x="1400" y="1060"/>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87" name="Line 56"/>
              <p:cNvSpPr>
                <a:spLocks noChangeShapeType="1"/>
              </p:cNvSpPr>
              <p:nvPr/>
            </p:nvSpPr>
            <p:spPr bwMode="auto">
              <a:xfrm flipH="1">
                <a:off x="1365" y="1060"/>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88" name="Line 57"/>
              <p:cNvSpPr>
                <a:spLocks noChangeShapeType="1"/>
              </p:cNvSpPr>
              <p:nvPr/>
            </p:nvSpPr>
            <p:spPr bwMode="auto">
              <a:xfrm flipV="1">
                <a:off x="1400" y="1025"/>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89" name="Rectangle 58"/>
              <p:cNvSpPr>
                <a:spLocks noChangeArrowheads="1"/>
              </p:cNvSpPr>
              <p:nvPr/>
            </p:nvSpPr>
            <p:spPr bwMode="auto">
              <a:xfrm>
                <a:off x="1470" y="1584"/>
                <a:ext cx="105" cy="105"/>
              </a:xfrm>
              <a:prstGeom prst="rect">
                <a:avLst/>
              </a:prstGeom>
              <a:solidFill>
                <a:srgbClr val="000080"/>
              </a:solidFill>
              <a:ln w="9525">
                <a:noFill/>
                <a:miter lim="800000"/>
                <a:headEnd/>
                <a:tailEnd/>
              </a:ln>
            </p:spPr>
            <p:txBody>
              <a:bodyPr/>
              <a:lstStyle/>
              <a:p>
                <a:pPr fontAlgn="base">
                  <a:spcBef>
                    <a:spcPct val="0"/>
                  </a:spcBef>
                  <a:spcAft>
                    <a:spcPct val="0"/>
                  </a:spcAft>
                </a:pPr>
                <a:endParaRPr lang="ja-JP" altLang="en-US" sz="4800" b="1" smtClean="0">
                  <a:solidFill>
                    <a:srgbClr val="FFFFCC"/>
                  </a:solidFill>
                  <a:latin typeface="Times New Roman" pitchFamily="18" charset="0"/>
                </a:endParaRPr>
              </a:p>
            </p:txBody>
          </p:sp>
          <p:sp>
            <p:nvSpPr>
              <p:cNvPr id="175190" name="Line 59"/>
              <p:cNvSpPr>
                <a:spLocks noChangeShapeType="1"/>
              </p:cNvSpPr>
              <p:nvPr/>
            </p:nvSpPr>
            <p:spPr bwMode="auto">
              <a:xfrm flipH="1" flipV="1">
                <a:off x="1482" y="1596"/>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91" name="Line 60"/>
              <p:cNvSpPr>
                <a:spLocks noChangeShapeType="1"/>
              </p:cNvSpPr>
              <p:nvPr/>
            </p:nvSpPr>
            <p:spPr bwMode="auto">
              <a:xfrm>
                <a:off x="1517" y="1631"/>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92" name="Line 61"/>
              <p:cNvSpPr>
                <a:spLocks noChangeShapeType="1"/>
              </p:cNvSpPr>
              <p:nvPr/>
            </p:nvSpPr>
            <p:spPr bwMode="auto">
              <a:xfrm flipH="1">
                <a:off x="1482" y="1631"/>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93" name="Line 62"/>
              <p:cNvSpPr>
                <a:spLocks noChangeShapeType="1"/>
              </p:cNvSpPr>
              <p:nvPr/>
            </p:nvSpPr>
            <p:spPr bwMode="auto">
              <a:xfrm flipV="1">
                <a:off x="1517" y="1596"/>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94" name="Rectangle 63"/>
              <p:cNvSpPr>
                <a:spLocks noChangeArrowheads="1"/>
              </p:cNvSpPr>
              <p:nvPr/>
            </p:nvSpPr>
            <p:spPr bwMode="auto">
              <a:xfrm>
                <a:off x="2716" y="1864"/>
                <a:ext cx="105" cy="105"/>
              </a:xfrm>
              <a:prstGeom prst="rect">
                <a:avLst/>
              </a:prstGeom>
              <a:solidFill>
                <a:srgbClr val="000080"/>
              </a:solidFill>
              <a:ln w="9525">
                <a:noFill/>
                <a:miter lim="800000"/>
                <a:headEnd/>
                <a:tailEnd/>
              </a:ln>
            </p:spPr>
            <p:txBody>
              <a:bodyPr/>
              <a:lstStyle/>
              <a:p>
                <a:pPr fontAlgn="base">
                  <a:spcBef>
                    <a:spcPct val="0"/>
                  </a:spcBef>
                  <a:spcAft>
                    <a:spcPct val="0"/>
                  </a:spcAft>
                </a:pPr>
                <a:endParaRPr lang="ja-JP" altLang="en-US" sz="4800" b="1" smtClean="0">
                  <a:solidFill>
                    <a:srgbClr val="FFFFCC"/>
                  </a:solidFill>
                  <a:latin typeface="Times New Roman" pitchFamily="18" charset="0"/>
                </a:endParaRPr>
              </a:p>
            </p:txBody>
          </p:sp>
          <p:sp>
            <p:nvSpPr>
              <p:cNvPr id="175195" name="Line 64"/>
              <p:cNvSpPr>
                <a:spLocks noChangeShapeType="1"/>
              </p:cNvSpPr>
              <p:nvPr/>
            </p:nvSpPr>
            <p:spPr bwMode="auto">
              <a:xfrm flipH="1" flipV="1">
                <a:off x="2728" y="1876"/>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96" name="Line 65"/>
              <p:cNvSpPr>
                <a:spLocks noChangeShapeType="1"/>
              </p:cNvSpPr>
              <p:nvPr/>
            </p:nvSpPr>
            <p:spPr bwMode="auto">
              <a:xfrm>
                <a:off x="2763" y="1911"/>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97" name="Line 66"/>
              <p:cNvSpPr>
                <a:spLocks noChangeShapeType="1"/>
              </p:cNvSpPr>
              <p:nvPr/>
            </p:nvSpPr>
            <p:spPr bwMode="auto">
              <a:xfrm flipH="1">
                <a:off x="2728" y="1911"/>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98" name="Line 67"/>
              <p:cNvSpPr>
                <a:spLocks noChangeShapeType="1"/>
              </p:cNvSpPr>
              <p:nvPr/>
            </p:nvSpPr>
            <p:spPr bwMode="auto">
              <a:xfrm flipV="1">
                <a:off x="2763" y="1876"/>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99" name="Rectangle 68"/>
              <p:cNvSpPr>
                <a:spLocks noChangeArrowheads="1"/>
              </p:cNvSpPr>
              <p:nvPr/>
            </p:nvSpPr>
            <p:spPr bwMode="auto">
              <a:xfrm>
                <a:off x="3089" y="2272"/>
                <a:ext cx="105" cy="105"/>
              </a:xfrm>
              <a:prstGeom prst="rect">
                <a:avLst/>
              </a:prstGeom>
              <a:solidFill>
                <a:srgbClr val="000080"/>
              </a:solidFill>
              <a:ln w="9525">
                <a:noFill/>
                <a:miter lim="800000"/>
                <a:headEnd/>
                <a:tailEnd/>
              </a:ln>
            </p:spPr>
            <p:txBody>
              <a:bodyPr/>
              <a:lstStyle/>
              <a:p>
                <a:pPr fontAlgn="base">
                  <a:spcBef>
                    <a:spcPct val="0"/>
                  </a:spcBef>
                  <a:spcAft>
                    <a:spcPct val="0"/>
                  </a:spcAft>
                </a:pPr>
                <a:endParaRPr lang="ja-JP" altLang="en-US" sz="4800" b="1" smtClean="0">
                  <a:solidFill>
                    <a:srgbClr val="FFFFCC"/>
                  </a:solidFill>
                  <a:latin typeface="Times New Roman" pitchFamily="18" charset="0"/>
                </a:endParaRPr>
              </a:p>
            </p:txBody>
          </p:sp>
          <p:sp>
            <p:nvSpPr>
              <p:cNvPr id="175200" name="Line 69"/>
              <p:cNvSpPr>
                <a:spLocks noChangeShapeType="1"/>
              </p:cNvSpPr>
              <p:nvPr/>
            </p:nvSpPr>
            <p:spPr bwMode="auto">
              <a:xfrm flipH="1" flipV="1">
                <a:off x="3101" y="2283"/>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201" name="Line 70"/>
              <p:cNvSpPr>
                <a:spLocks noChangeShapeType="1"/>
              </p:cNvSpPr>
              <p:nvPr/>
            </p:nvSpPr>
            <p:spPr bwMode="auto">
              <a:xfrm>
                <a:off x="3136" y="2318"/>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202" name="Line 71"/>
              <p:cNvSpPr>
                <a:spLocks noChangeShapeType="1"/>
              </p:cNvSpPr>
              <p:nvPr/>
            </p:nvSpPr>
            <p:spPr bwMode="auto">
              <a:xfrm flipH="1">
                <a:off x="3101" y="2318"/>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203" name="Line 72"/>
              <p:cNvSpPr>
                <a:spLocks noChangeShapeType="1"/>
              </p:cNvSpPr>
              <p:nvPr/>
            </p:nvSpPr>
            <p:spPr bwMode="auto">
              <a:xfrm flipV="1">
                <a:off x="3136" y="2283"/>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204" name="Rectangle 73"/>
              <p:cNvSpPr>
                <a:spLocks noChangeArrowheads="1"/>
              </p:cNvSpPr>
              <p:nvPr/>
            </p:nvSpPr>
            <p:spPr bwMode="auto">
              <a:xfrm>
                <a:off x="3205" y="2225"/>
                <a:ext cx="105" cy="105"/>
              </a:xfrm>
              <a:prstGeom prst="rect">
                <a:avLst/>
              </a:prstGeom>
              <a:solidFill>
                <a:srgbClr val="000080"/>
              </a:solidFill>
              <a:ln w="9525">
                <a:noFill/>
                <a:miter lim="800000"/>
                <a:headEnd/>
                <a:tailEnd/>
              </a:ln>
            </p:spPr>
            <p:txBody>
              <a:bodyPr/>
              <a:lstStyle/>
              <a:p>
                <a:pPr fontAlgn="base">
                  <a:spcBef>
                    <a:spcPct val="0"/>
                  </a:spcBef>
                  <a:spcAft>
                    <a:spcPct val="0"/>
                  </a:spcAft>
                </a:pPr>
                <a:endParaRPr lang="ja-JP" altLang="en-US" sz="4800" b="1" smtClean="0">
                  <a:solidFill>
                    <a:srgbClr val="FFFFCC"/>
                  </a:solidFill>
                  <a:latin typeface="Times New Roman" pitchFamily="18" charset="0"/>
                </a:endParaRPr>
              </a:p>
            </p:txBody>
          </p:sp>
          <p:sp>
            <p:nvSpPr>
              <p:cNvPr id="175205" name="Line 74"/>
              <p:cNvSpPr>
                <a:spLocks noChangeShapeType="1"/>
              </p:cNvSpPr>
              <p:nvPr/>
            </p:nvSpPr>
            <p:spPr bwMode="auto">
              <a:xfrm flipH="1" flipV="1">
                <a:off x="3217" y="2237"/>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206" name="Line 75"/>
              <p:cNvSpPr>
                <a:spLocks noChangeShapeType="1"/>
              </p:cNvSpPr>
              <p:nvPr/>
            </p:nvSpPr>
            <p:spPr bwMode="auto">
              <a:xfrm>
                <a:off x="3252" y="2272"/>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207" name="Line 76"/>
              <p:cNvSpPr>
                <a:spLocks noChangeShapeType="1"/>
              </p:cNvSpPr>
              <p:nvPr/>
            </p:nvSpPr>
            <p:spPr bwMode="auto">
              <a:xfrm flipH="1">
                <a:off x="3217" y="2272"/>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208" name="Line 77"/>
              <p:cNvSpPr>
                <a:spLocks noChangeShapeType="1"/>
              </p:cNvSpPr>
              <p:nvPr/>
            </p:nvSpPr>
            <p:spPr bwMode="auto">
              <a:xfrm flipV="1">
                <a:off x="3252" y="2237"/>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209" name="Rectangle 78"/>
              <p:cNvSpPr>
                <a:spLocks noChangeArrowheads="1"/>
              </p:cNvSpPr>
              <p:nvPr/>
            </p:nvSpPr>
            <p:spPr bwMode="auto">
              <a:xfrm>
                <a:off x="4079" y="2225"/>
                <a:ext cx="105" cy="105"/>
              </a:xfrm>
              <a:prstGeom prst="rect">
                <a:avLst/>
              </a:prstGeom>
              <a:solidFill>
                <a:srgbClr val="000080"/>
              </a:solidFill>
              <a:ln w="9525">
                <a:noFill/>
                <a:miter lim="800000"/>
                <a:headEnd/>
                <a:tailEnd/>
              </a:ln>
            </p:spPr>
            <p:txBody>
              <a:bodyPr/>
              <a:lstStyle/>
              <a:p>
                <a:pPr fontAlgn="base">
                  <a:spcBef>
                    <a:spcPct val="0"/>
                  </a:spcBef>
                  <a:spcAft>
                    <a:spcPct val="0"/>
                  </a:spcAft>
                </a:pPr>
                <a:endParaRPr lang="ja-JP" altLang="en-US" sz="4800" b="1" smtClean="0">
                  <a:solidFill>
                    <a:srgbClr val="FFFFCC"/>
                  </a:solidFill>
                  <a:latin typeface="Times New Roman" pitchFamily="18" charset="0"/>
                </a:endParaRPr>
              </a:p>
            </p:txBody>
          </p:sp>
          <p:sp>
            <p:nvSpPr>
              <p:cNvPr id="175210" name="Line 79"/>
              <p:cNvSpPr>
                <a:spLocks noChangeShapeType="1"/>
              </p:cNvSpPr>
              <p:nvPr/>
            </p:nvSpPr>
            <p:spPr bwMode="auto">
              <a:xfrm flipH="1" flipV="1">
                <a:off x="4091" y="2237"/>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211" name="Line 80"/>
              <p:cNvSpPr>
                <a:spLocks noChangeShapeType="1"/>
              </p:cNvSpPr>
              <p:nvPr/>
            </p:nvSpPr>
            <p:spPr bwMode="auto">
              <a:xfrm>
                <a:off x="4126" y="2272"/>
                <a:ext cx="34"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212" name="Line 81"/>
              <p:cNvSpPr>
                <a:spLocks noChangeShapeType="1"/>
              </p:cNvSpPr>
              <p:nvPr/>
            </p:nvSpPr>
            <p:spPr bwMode="auto">
              <a:xfrm flipH="1">
                <a:off x="4091" y="2272"/>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213" name="Line 82"/>
              <p:cNvSpPr>
                <a:spLocks noChangeShapeType="1"/>
              </p:cNvSpPr>
              <p:nvPr/>
            </p:nvSpPr>
            <p:spPr bwMode="auto">
              <a:xfrm flipV="1">
                <a:off x="4126" y="2237"/>
                <a:ext cx="34"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214" name="Rectangle 83"/>
              <p:cNvSpPr>
                <a:spLocks noChangeArrowheads="1"/>
              </p:cNvSpPr>
              <p:nvPr/>
            </p:nvSpPr>
            <p:spPr bwMode="auto">
              <a:xfrm>
                <a:off x="4452" y="2458"/>
                <a:ext cx="104" cy="105"/>
              </a:xfrm>
              <a:prstGeom prst="rect">
                <a:avLst/>
              </a:prstGeom>
              <a:solidFill>
                <a:srgbClr val="000080"/>
              </a:solidFill>
              <a:ln w="9525">
                <a:noFill/>
                <a:miter lim="800000"/>
                <a:headEnd/>
                <a:tailEnd/>
              </a:ln>
            </p:spPr>
            <p:txBody>
              <a:bodyPr/>
              <a:lstStyle/>
              <a:p>
                <a:pPr fontAlgn="base">
                  <a:spcBef>
                    <a:spcPct val="0"/>
                  </a:spcBef>
                  <a:spcAft>
                    <a:spcPct val="0"/>
                  </a:spcAft>
                </a:pPr>
                <a:endParaRPr lang="ja-JP" altLang="en-US" sz="4800" b="1" smtClean="0">
                  <a:solidFill>
                    <a:srgbClr val="FFFFCC"/>
                  </a:solidFill>
                  <a:latin typeface="Times New Roman" pitchFamily="18" charset="0"/>
                </a:endParaRPr>
              </a:p>
            </p:txBody>
          </p:sp>
          <p:sp>
            <p:nvSpPr>
              <p:cNvPr id="175215" name="Line 84"/>
              <p:cNvSpPr>
                <a:spLocks noChangeShapeType="1"/>
              </p:cNvSpPr>
              <p:nvPr/>
            </p:nvSpPr>
            <p:spPr bwMode="auto">
              <a:xfrm flipH="1" flipV="1">
                <a:off x="4463" y="2470"/>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216" name="Line 85"/>
              <p:cNvSpPr>
                <a:spLocks noChangeShapeType="1"/>
              </p:cNvSpPr>
              <p:nvPr/>
            </p:nvSpPr>
            <p:spPr bwMode="auto">
              <a:xfrm>
                <a:off x="4498" y="2505"/>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217" name="Line 86"/>
              <p:cNvSpPr>
                <a:spLocks noChangeShapeType="1"/>
              </p:cNvSpPr>
              <p:nvPr/>
            </p:nvSpPr>
            <p:spPr bwMode="auto">
              <a:xfrm flipH="1">
                <a:off x="4463" y="2505"/>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218" name="Line 87"/>
              <p:cNvSpPr>
                <a:spLocks noChangeShapeType="1"/>
              </p:cNvSpPr>
              <p:nvPr/>
            </p:nvSpPr>
            <p:spPr bwMode="auto">
              <a:xfrm flipV="1">
                <a:off x="4498" y="2470"/>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219" name="Rectangle 88"/>
              <p:cNvSpPr>
                <a:spLocks noChangeArrowheads="1"/>
              </p:cNvSpPr>
              <p:nvPr/>
            </p:nvSpPr>
            <p:spPr bwMode="auto">
              <a:xfrm>
                <a:off x="4696" y="2202"/>
                <a:ext cx="105" cy="105"/>
              </a:xfrm>
              <a:prstGeom prst="rect">
                <a:avLst/>
              </a:prstGeom>
              <a:solidFill>
                <a:srgbClr val="000080"/>
              </a:solidFill>
              <a:ln w="9525">
                <a:noFill/>
                <a:miter lim="800000"/>
                <a:headEnd/>
                <a:tailEnd/>
              </a:ln>
            </p:spPr>
            <p:txBody>
              <a:bodyPr/>
              <a:lstStyle/>
              <a:p>
                <a:pPr fontAlgn="base">
                  <a:spcBef>
                    <a:spcPct val="0"/>
                  </a:spcBef>
                  <a:spcAft>
                    <a:spcPct val="0"/>
                  </a:spcAft>
                </a:pPr>
                <a:endParaRPr lang="ja-JP" altLang="en-US" sz="4800" b="1" smtClean="0">
                  <a:solidFill>
                    <a:srgbClr val="FFFFCC"/>
                  </a:solidFill>
                  <a:latin typeface="Times New Roman" pitchFamily="18" charset="0"/>
                </a:endParaRPr>
              </a:p>
            </p:txBody>
          </p:sp>
          <p:sp>
            <p:nvSpPr>
              <p:cNvPr id="175220" name="Line 89"/>
              <p:cNvSpPr>
                <a:spLocks noChangeShapeType="1"/>
              </p:cNvSpPr>
              <p:nvPr/>
            </p:nvSpPr>
            <p:spPr bwMode="auto">
              <a:xfrm flipH="1" flipV="1">
                <a:off x="4708" y="2214"/>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221" name="Line 90"/>
              <p:cNvSpPr>
                <a:spLocks noChangeShapeType="1"/>
              </p:cNvSpPr>
              <p:nvPr/>
            </p:nvSpPr>
            <p:spPr bwMode="auto">
              <a:xfrm>
                <a:off x="4743" y="2249"/>
                <a:ext cx="35" cy="34"/>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222" name="Line 91"/>
              <p:cNvSpPr>
                <a:spLocks noChangeShapeType="1"/>
              </p:cNvSpPr>
              <p:nvPr/>
            </p:nvSpPr>
            <p:spPr bwMode="auto">
              <a:xfrm flipH="1">
                <a:off x="4708" y="2249"/>
                <a:ext cx="35" cy="34"/>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223" name="Line 92"/>
              <p:cNvSpPr>
                <a:spLocks noChangeShapeType="1"/>
              </p:cNvSpPr>
              <p:nvPr/>
            </p:nvSpPr>
            <p:spPr bwMode="auto">
              <a:xfrm flipV="1">
                <a:off x="4743" y="2214"/>
                <a:ext cx="35" cy="35"/>
              </a:xfrm>
              <a:prstGeom prst="line">
                <a:avLst/>
              </a:prstGeom>
              <a:noFill/>
              <a:ln w="0">
                <a:solidFill>
                  <a:srgbClr val="000080"/>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224" name="Rectangle 93"/>
              <p:cNvSpPr>
                <a:spLocks noChangeArrowheads="1"/>
              </p:cNvSpPr>
              <p:nvPr/>
            </p:nvSpPr>
            <p:spPr bwMode="auto">
              <a:xfrm>
                <a:off x="445" y="3076"/>
                <a:ext cx="300" cy="21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200" smtClean="0">
                    <a:solidFill>
                      <a:srgbClr val="000000"/>
                    </a:solidFill>
                    <a:latin typeface="ＭＳ Ｐゴシック" pitchFamily="50" charset="-128"/>
                  </a:rPr>
                  <a:t>0.01</a:t>
                </a:r>
                <a:endParaRPr lang="en-US" altLang="ja-JP" sz="4800" smtClean="0">
                  <a:solidFill>
                    <a:srgbClr val="FFFFCC"/>
                  </a:solidFill>
                  <a:latin typeface="Times New Roman" pitchFamily="18" charset="0"/>
                </a:endParaRPr>
              </a:p>
            </p:txBody>
          </p:sp>
          <p:sp>
            <p:nvSpPr>
              <p:cNvPr id="175225" name="Rectangle 94"/>
              <p:cNvSpPr>
                <a:spLocks noChangeArrowheads="1"/>
              </p:cNvSpPr>
              <p:nvPr/>
            </p:nvSpPr>
            <p:spPr bwMode="auto">
              <a:xfrm>
                <a:off x="538" y="2563"/>
                <a:ext cx="212" cy="21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200" smtClean="0">
                    <a:solidFill>
                      <a:srgbClr val="000000"/>
                    </a:solidFill>
                    <a:latin typeface="ＭＳ Ｐゴシック" pitchFamily="50" charset="-128"/>
                  </a:rPr>
                  <a:t>0.1</a:t>
                </a:r>
                <a:endParaRPr lang="en-US" altLang="ja-JP" sz="4800" smtClean="0">
                  <a:solidFill>
                    <a:srgbClr val="FFFFCC"/>
                  </a:solidFill>
                  <a:latin typeface="Times New Roman" pitchFamily="18" charset="0"/>
                </a:endParaRPr>
              </a:p>
            </p:txBody>
          </p:sp>
          <p:sp>
            <p:nvSpPr>
              <p:cNvPr id="175226" name="Rectangle 95"/>
              <p:cNvSpPr>
                <a:spLocks noChangeArrowheads="1"/>
              </p:cNvSpPr>
              <p:nvPr/>
            </p:nvSpPr>
            <p:spPr bwMode="auto">
              <a:xfrm>
                <a:off x="667" y="2050"/>
                <a:ext cx="88" cy="21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200" smtClean="0">
                    <a:solidFill>
                      <a:srgbClr val="000000"/>
                    </a:solidFill>
                    <a:latin typeface="ＭＳ Ｐゴシック" pitchFamily="50" charset="-128"/>
                  </a:rPr>
                  <a:t>1</a:t>
                </a:r>
                <a:endParaRPr lang="en-US" altLang="ja-JP" sz="4800" smtClean="0">
                  <a:solidFill>
                    <a:srgbClr val="FFFFCC"/>
                  </a:solidFill>
                  <a:latin typeface="Times New Roman" pitchFamily="18" charset="0"/>
                </a:endParaRPr>
              </a:p>
            </p:txBody>
          </p:sp>
          <p:sp>
            <p:nvSpPr>
              <p:cNvPr id="175227" name="Rectangle 96"/>
              <p:cNvSpPr>
                <a:spLocks noChangeArrowheads="1"/>
              </p:cNvSpPr>
              <p:nvPr/>
            </p:nvSpPr>
            <p:spPr bwMode="auto">
              <a:xfrm>
                <a:off x="573" y="1550"/>
                <a:ext cx="176" cy="21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200" smtClean="0">
                    <a:solidFill>
                      <a:srgbClr val="000000"/>
                    </a:solidFill>
                    <a:latin typeface="ＭＳ Ｐゴシック" pitchFamily="50" charset="-128"/>
                  </a:rPr>
                  <a:t>10</a:t>
                </a:r>
                <a:endParaRPr lang="en-US" altLang="ja-JP" sz="4800" smtClean="0">
                  <a:solidFill>
                    <a:srgbClr val="FFFFCC"/>
                  </a:solidFill>
                  <a:latin typeface="Times New Roman" pitchFamily="18" charset="0"/>
                </a:endParaRPr>
              </a:p>
            </p:txBody>
          </p:sp>
          <p:sp>
            <p:nvSpPr>
              <p:cNvPr id="175228" name="Rectangle 97"/>
              <p:cNvSpPr>
                <a:spLocks noChangeArrowheads="1"/>
              </p:cNvSpPr>
              <p:nvPr/>
            </p:nvSpPr>
            <p:spPr bwMode="auto">
              <a:xfrm>
                <a:off x="480" y="1037"/>
                <a:ext cx="264" cy="21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200" smtClean="0">
                    <a:solidFill>
                      <a:srgbClr val="000000"/>
                    </a:solidFill>
                    <a:latin typeface="ＭＳ Ｐゴシック" pitchFamily="50" charset="-128"/>
                  </a:rPr>
                  <a:t>100</a:t>
                </a:r>
                <a:endParaRPr lang="en-US" altLang="ja-JP" sz="4800" smtClean="0">
                  <a:solidFill>
                    <a:srgbClr val="FFFFCC"/>
                  </a:solidFill>
                  <a:latin typeface="Times New Roman" pitchFamily="18" charset="0"/>
                </a:endParaRPr>
              </a:p>
            </p:txBody>
          </p:sp>
          <p:sp>
            <p:nvSpPr>
              <p:cNvPr id="175229" name="Rectangle 98"/>
              <p:cNvSpPr>
                <a:spLocks noChangeArrowheads="1"/>
              </p:cNvSpPr>
              <p:nvPr/>
            </p:nvSpPr>
            <p:spPr bwMode="auto">
              <a:xfrm>
                <a:off x="387" y="524"/>
                <a:ext cx="352" cy="21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200" smtClean="0">
                    <a:solidFill>
                      <a:srgbClr val="000000"/>
                    </a:solidFill>
                    <a:latin typeface="ＭＳ Ｐゴシック" pitchFamily="50" charset="-128"/>
                  </a:rPr>
                  <a:t>1000</a:t>
                </a:r>
                <a:endParaRPr lang="en-US" altLang="ja-JP" sz="4800" smtClean="0">
                  <a:solidFill>
                    <a:srgbClr val="FFFFCC"/>
                  </a:solidFill>
                  <a:latin typeface="Times New Roman" pitchFamily="18" charset="0"/>
                </a:endParaRPr>
              </a:p>
            </p:txBody>
          </p:sp>
          <p:sp>
            <p:nvSpPr>
              <p:cNvPr id="175230" name="Rectangle 99"/>
              <p:cNvSpPr>
                <a:spLocks noChangeArrowheads="1"/>
              </p:cNvSpPr>
              <p:nvPr/>
            </p:nvSpPr>
            <p:spPr bwMode="auto">
              <a:xfrm>
                <a:off x="713" y="3320"/>
                <a:ext cx="352" cy="21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200" smtClean="0">
                    <a:solidFill>
                      <a:srgbClr val="000000"/>
                    </a:solidFill>
                    <a:latin typeface="ＭＳ Ｐゴシック" pitchFamily="50" charset="-128"/>
                  </a:rPr>
                  <a:t>1970</a:t>
                </a:r>
                <a:endParaRPr lang="en-US" altLang="ja-JP" sz="4800" smtClean="0">
                  <a:solidFill>
                    <a:srgbClr val="FFFFCC"/>
                  </a:solidFill>
                  <a:latin typeface="Times New Roman" pitchFamily="18" charset="0"/>
                </a:endParaRPr>
              </a:p>
            </p:txBody>
          </p:sp>
          <p:sp>
            <p:nvSpPr>
              <p:cNvPr id="175231" name="Rectangle 100"/>
              <p:cNvSpPr>
                <a:spLocks noChangeArrowheads="1"/>
              </p:cNvSpPr>
              <p:nvPr/>
            </p:nvSpPr>
            <p:spPr bwMode="auto">
              <a:xfrm>
                <a:off x="1330" y="3320"/>
                <a:ext cx="352" cy="21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200" smtClean="0">
                    <a:solidFill>
                      <a:srgbClr val="000000"/>
                    </a:solidFill>
                    <a:latin typeface="ＭＳ Ｐゴシック" pitchFamily="50" charset="-128"/>
                  </a:rPr>
                  <a:t>1975</a:t>
                </a:r>
                <a:endParaRPr lang="en-US" altLang="ja-JP" sz="4800" smtClean="0">
                  <a:solidFill>
                    <a:srgbClr val="FFFFCC"/>
                  </a:solidFill>
                  <a:latin typeface="Times New Roman" pitchFamily="18" charset="0"/>
                </a:endParaRPr>
              </a:p>
            </p:txBody>
          </p:sp>
          <p:sp>
            <p:nvSpPr>
              <p:cNvPr id="175232" name="Rectangle 101"/>
              <p:cNvSpPr>
                <a:spLocks noChangeArrowheads="1"/>
              </p:cNvSpPr>
              <p:nvPr/>
            </p:nvSpPr>
            <p:spPr bwMode="auto">
              <a:xfrm>
                <a:off x="1959" y="3320"/>
                <a:ext cx="352" cy="21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200" smtClean="0">
                    <a:solidFill>
                      <a:srgbClr val="000000"/>
                    </a:solidFill>
                    <a:latin typeface="ＭＳ Ｐゴシック" pitchFamily="50" charset="-128"/>
                  </a:rPr>
                  <a:t>1980</a:t>
                </a:r>
                <a:endParaRPr lang="en-US" altLang="ja-JP" sz="4800" smtClean="0">
                  <a:solidFill>
                    <a:srgbClr val="FFFFCC"/>
                  </a:solidFill>
                  <a:latin typeface="Times New Roman" pitchFamily="18" charset="0"/>
                </a:endParaRPr>
              </a:p>
            </p:txBody>
          </p:sp>
          <p:sp>
            <p:nvSpPr>
              <p:cNvPr id="175233" name="Rectangle 102"/>
              <p:cNvSpPr>
                <a:spLocks noChangeArrowheads="1"/>
              </p:cNvSpPr>
              <p:nvPr/>
            </p:nvSpPr>
            <p:spPr bwMode="auto">
              <a:xfrm>
                <a:off x="2577" y="3320"/>
                <a:ext cx="352" cy="21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200" smtClean="0">
                    <a:solidFill>
                      <a:srgbClr val="000000"/>
                    </a:solidFill>
                    <a:latin typeface="ＭＳ Ｐゴシック" pitchFamily="50" charset="-128"/>
                  </a:rPr>
                  <a:t>1985</a:t>
                </a:r>
                <a:endParaRPr lang="en-US" altLang="ja-JP" sz="4800" smtClean="0">
                  <a:solidFill>
                    <a:srgbClr val="FFFFCC"/>
                  </a:solidFill>
                  <a:latin typeface="Times New Roman" pitchFamily="18" charset="0"/>
                </a:endParaRPr>
              </a:p>
            </p:txBody>
          </p:sp>
          <p:sp>
            <p:nvSpPr>
              <p:cNvPr id="175234" name="Rectangle 103"/>
              <p:cNvSpPr>
                <a:spLocks noChangeArrowheads="1"/>
              </p:cNvSpPr>
              <p:nvPr/>
            </p:nvSpPr>
            <p:spPr bwMode="auto">
              <a:xfrm>
                <a:off x="3194" y="3320"/>
                <a:ext cx="352" cy="21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200" smtClean="0">
                    <a:solidFill>
                      <a:srgbClr val="000000"/>
                    </a:solidFill>
                    <a:latin typeface="ＭＳ Ｐゴシック" pitchFamily="50" charset="-128"/>
                  </a:rPr>
                  <a:t>1990</a:t>
                </a:r>
                <a:endParaRPr lang="en-US" altLang="ja-JP" sz="4800" smtClean="0">
                  <a:solidFill>
                    <a:srgbClr val="FFFFCC"/>
                  </a:solidFill>
                  <a:latin typeface="Times New Roman" pitchFamily="18" charset="0"/>
                </a:endParaRPr>
              </a:p>
            </p:txBody>
          </p:sp>
          <p:sp>
            <p:nvSpPr>
              <p:cNvPr id="175235" name="Rectangle 104"/>
              <p:cNvSpPr>
                <a:spLocks noChangeArrowheads="1"/>
              </p:cNvSpPr>
              <p:nvPr/>
            </p:nvSpPr>
            <p:spPr bwMode="auto">
              <a:xfrm>
                <a:off x="3811" y="3320"/>
                <a:ext cx="352" cy="21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200" smtClean="0">
                    <a:solidFill>
                      <a:srgbClr val="000000"/>
                    </a:solidFill>
                    <a:latin typeface="ＭＳ Ｐゴシック" pitchFamily="50" charset="-128"/>
                  </a:rPr>
                  <a:t>1995</a:t>
                </a:r>
                <a:endParaRPr lang="en-US" altLang="ja-JP" sz="4800" smtClean="0">
                  <a:solidFill>
                    <a:srgbClr val="FFFFCC"/>
                  </a:solidFill>
                  <a:latin typeface="Times New Roman" pitchFamily="18" charset="0"/>
                </a:endParaRPr>
              </a:p>
            </p:txBody>
          </p:sp>
          <p:sp>
            <p:nvSpPr>
              <p:cNvPr id="175236" name="Rectangle 105"/>
              <p:cNvSpPr>
                <a:spLocks noChangeArrowheads="1"/>
              </p:cNvSpPr>
              <p:nvPr/>
            </p:nvSpPr>
            <p:spPr bwMode="auto">
              <a:xfrm>
                <a:off x="4440" y="3320"/>
                <a:ext cx="352" cy="21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200" smtClean="0">
                    <a:solidFill>
                      <a:srgbClr val="000000"/>
                    </a:solidFill>
                    <a:latin typeface="ＭＳ Ｐゴシック" pitchFamily="50" charset="-128"/>
                  </a:rPr>
                  <a:t>2000</a:t>
                </a:r>
                <a:endParaRPr lang="en-US" altLang="ja-JP" sz="4800" smtClean="0">
                  <a:solidFill>
                    <a:srgbClr val="FFFFCC"/>
                  </a:solidFill>
                  <a:latin typeface="Times New Roman" pitchFamily="18" charset="0"/>
                </a:endParaRPr>
              </a:p>
            </p:txBody>
          </p:sp>
          <p:sp>
            <p:nvSpPr>
              <p:cNvPr id="175237" name="Rectangle 106"/>
              <p:cNvSpPr>
                <a:spLocks noChangeArrowheads="1"/>
              </p:cNvSpPr>
              <p:nvPr/>
            </p:nvSpPr>
            <p:spPr bwMode="auto">
              <a:xfrm>
                <a:off x="5057" y="3320"/>
                <a:ext cx="352" cy="21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200" smtClean="0">
                    <a:solidFill>
                      <a:srgbClr val="000000"/>
                    </a:solidFill>
                    <a:latin typeface="ＭＳ Ｐゴシック" pitchFamily="50" charset="-128"/>
                  </a:rPr>
                  <a:t>2005</a:t>
                </a:r>
                <a:endParaRPr lang="en-US" altLang="ja-JP" sz="4800" smtClean="0">
                  <a:solidFill>
                    <a:srgbClr val="FFFFCC"/>
                  </a:solidFill>
                  <a:latin typeface="Times New Roman" pitchFamily="18" charset="0"/>
                </a:endParaRPr>
              </a:p>
            </p:txBody>
          </p:sp>
          <p:sp>
            <p:nvSpPr>
              <p:cNvPr id="175238" name="Rectangle 107"/>
              <p:cNvSpPr>
                <a:spLocks noChangeArrowheads="1"/>
              </p:cNvSpPr>
              <p:nvPr/>
            </p:nvSpPr>
            <p:spPr bwMode="auto">
              <a:xfrm>
                <a:off x="247" y="361"/>
                <a:ext cx="5311" cy="3286"/>
              </a:xfrm>
              <a:prstGeom prst="rect">
                <a:avLst/>
              </a:prstGeom>
              <a:noFill/>
              <a:ln w="0">
                <a:solidFill>
                  <a:srgbClr val="000000"/>
                </a:solidFill>
                <a:miter lim="800000"/>
                <a:headEnd/>
                <a:tailEnd/>
              </a:ln>
            </p:spPr>
            <p:txBody>
              <a:bodyPr/>
              <a:lstStyle/>
              <a:p>
                <a:pPr fontAlgn="base">
                  <a:spcBef>
                    <a:spcPct val="0"/>
                  </a:spcBef>
                  <a:spcAft>
                    <a:spcPct val="0"/>
                  </a:spcAft>
                </a:pPr>
                <a:endParaRPr lang="ja-JP" altLang="en-US" sz="4800" b="1" smtClean="0">
                  <a:solidFill>
                    <a:srgbClr val="FFFFCC"/>
                  </a:solidFill>
                  <a:latin typeface="Times New Roman" pitchFamily="18" charset="0"/>
                </a:endParaRPr>
              </a:p>
            </p:txBody>
          </p:sp>
        </p:grpSp>
        <p:sp>
          <p:nvSpPr>
            <p:cNvPr id="175114" name="Rectangle 109"/>
            <p:cNvSpPr>
              <a:spLocks noChangeArrowheads="1"/>
            </p:cNvSpPr>
            <p:nvPr/>
          </p:nvSpPr>
          <p:spPr bwMode="auto">
            <a:xfrm>
              <a:off x="620" y="3926"/>
              <a:ext cx="4362" cy="22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300" b="1" smtClean="0">
                  <a:solidFill>
                    <a:srgbClr val="808080"/>
                  </a:solidFill>
                  <a:latin typeface="Times New Roman" pitchFamily="18" charset="0"/>
                </a:rPr>
                <a:t>Time trend of PCBs concentration in ambient air (pg/m</a:t>
              </a:r>
              <a:endParaRPr lang="en-US" altLang="ja-JP" sz="4800" smtClean="0">
                <a:solidFill>
                  <a:srgbClr val="FFFFCC"/>
                </a:solidFill>
                <a:latin typeface="Times New Roman" pitchFamily="18" charset="0"/>
              </a:endParaRPr>
            </a:p>
          </p:txBody>
        </p:sp>
        <p:sp>
          <p:nvSpPr>
            <p:cNvPr id="175115" name="Rectangle 110"/>
            <p:cNvSpPr>
              <a:spLocks noChangeArrowheads="1"/>
            </p:cNvSpPr>
            <p:nvPr/>
          </p:nvSpPr>
          <p:spPr bwMode="auto">
            <a:xfrm>
              <a:off x="5022" y="3914"/>
              <a:ext cx="64" cy="15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600" b="1" smtClean="0">
                  <a:solidFill>
                    <a:srgbClr val="808080"/>
                  </a:solidFill>
                  <a:latin typeface="Times New Roman" pitchFamily="18" charset="0"/>
                </a:rPr>
                <a:t>3</a:t>
              </a:r>
              <a:endParaRPr lang="en-US" altLang="ja-JP" sz="4800" smtClean="0">
                <a:solidFill>
                  <a:srgbClr val="FFFFCC"/>
                </a:solidFill>
                <a:latin typeface="Times New Roman" pitchFamily="18" charset="0"/>
              </a:endParaRPr>
            </a:p>
          </p:txBody>
        </p:sp>
        <p:sp>
          <p:nvSpPr>
            <p:cNvPr id="175116" name="Rectangle 111"/>
            <p:cNvSpPr>
              <a:spLocks noChangeArrowheads="1"/>
            </p:cNvSpPr>
            <p:nvPr/>
          </p:nvSpPr>
          <p:spPr bwMode="auto">
            <a:xfrm>
              <a:off x="5092" y="3926"/>
              <a:ext cx="61" cy="22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300" b="1" smtClean="0">
                  <a:solidFill>
                    <a:srgbClr val="808080"/>
                  </a:solidFill>
                  <a:latin typeface="Times New Roman" pitchFamily="18" charset="0"/>
                </a:rPr>
                <a:t>)</a:t>
              </a:r>
              <a:endParaRPr lang="en-US" altLang="ja-JP" sz="4800" smtClean="0">
                <a:solidFill>
                  <a:srgbClr val="FFFFCC"/>
                </a:solidFill>
                <a:latin typeface="Times New Roman" pitchFamily="18" charset="0"/>
              </a:endParaRPr>
            </a:p>
          </p:txBody>
        </p:sp>
        <p:grpSp>
          <p:nvGrpSpPr>
            <p:cNvPr id="4" name="Group 115"/>
            <p:cNvGrpSpPr>
              <a:grpSpLocks/>
            </p:cNvGrpSpPr>
            <p:nvPr/>
          </p:nvGrpSpPr>
          <p:grpSpPr bwMode="auto">
            <a:xfrm>
              <a:off x="189" y="3740"/>
              <a:ext cx="5404" cy="384"/>
              <a:chOff x="189" y="3740"/>
              <a:chExt cx="5404" cy="384"/>
            </a:xfrm>
          </p:grpSpPr>
          <p:sp>
            <p:nvSpPr>
              <p:cNvPr id="175133" name="Freeform 112"/>
              <p:cNvSpPr>
                <a:spLocks/>
              </p:cNvSpPr>
              <p:nvPr/>
            </p:nvSpPr>
            <p:spPr bwMode="auto">
              <a:xfrm>
                <a:off x="5500" y="3740"/>
                <a:ext cx="93" cy="384"/>
              </a:xfrm>
              <a:custGeom>
                <a:avLst/>
                <a:gdLst>
                  <a:gd name="T0" fmla="*/ 0 w 93"/>
                  <a:gd name="T1" fmla="*/ 384 h 384"/>
                  <a:gd name="T2" fmla="*/ 0 w 93"/>
                  <a:gd name="T3" fmla="*/ 93 h 384"/>
                  <a:gd name="T4" fmla="*/ 93 w 93"/>
                  <a:gd name="T5" fmla="*/ 0 h 384"/>
                  <a:gd name="T6" fmla="*/ 93 w 93"/>
                  <a:gd name="T7" fmla="*/ 291 h 384"/>
                  <a:gd name="T8" fmla="*/ 0 w 93"/>
                  <a:gd name="T9" fmla="*/ 384 h 384"/>
                  <a:gd name="T10" fmla="*/ 0 60000 65536"/>
                  <a:gd name="T11" fmla="*/ 0 60000 65536"/>
                  <a:gd name="T12" fmla="*/ 0 60000 65536"/>
                  <a:gd name="T13" fmla="*/ 0 60000 65536"/>
                  <a:gd name="T14" fmla="*/ 0 60000 65536"/>
                  <a:gd name="T15" fmla="*/ 0 w 93"/>
                  <a:gd name="T16" fmla="*/ 0 h 384"/>
                  <a:gd name="T17" fmla="*/ 93 w 93"/>
                  <a:gd name="T18" fmla="*/ 384 h 384"/>
                </a:gdLst>
                <a:ahLst/>
                <a:cxnLst>
                  <a:cxn ang="T10">
                    <a:pos x="T0" y="T1"/>
                  </a:cxn>
                  <a:cxn ang="T11">
                    <a:pos x="T2" y="T3"/>
                  </a:cxn>
                  <a:cxn ang="T12">
                    <a:pos x="T4" y="T5"/>
                  </a:cxn>
                  <a:cxn ang="T13">
                    <a:pos x="T6" y="T7"/>
                  </a:cxn>
                  <a:cxn ang="T14">
                    <a:pos x="T8" y="T9"/>
                  </a:cxn>
                </a:cxnLst>
                <a:rect l="T15" t="T16" r="T17" b="T18"/>
                <a:pathLst>
                  <a:path w="93" h="384">
                    <a:moveTo>
                      <a:pt x="0" y="384"/>
                    </a:moveTo>
                    <a:lnTo>
                      <a:pt x="0" y="93"/>
                    </a:lnTo>
                    <a:lnTo>
                      <a:pt x="93" y="0"/>
                    </a:lnTo>
                    <a:lnTo>
                      <a:pt x="93" y="291"/>
                    </a:lnTo>
                    <a:lnTo>
                      <a:pt x="0" y="384"/>
                    </a:lnTo>
                    <a:close/>
                  </a:path>
                </a:pathLst>
              </a:custGeom>
              <a:solidFill>
                <a:srgbClr val="E187B4"/>
              </a:solidFill>
              <a:ln w="9525">
                <a:no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34" name="Freeform 113"/>
              <p:cNvSpPr>
                <a:spLocks/>
              </p:cNvSpPr>
              <p:nvPr/>
            </p:nvSpPr>
            <p:spPr bwMode="auto">
              <a:xfrm>
                <a:off x="189" y="3740"/>
                <a:ext cx="5404" cy="93"/>
              </a:xfrm>
              <a:custGeom>
                <a:avLst/>
                <a:gdLst>
                  <a:gd name="T0" fmla="*/ 5311 w 5404"/>
                  <a:gd name="T1" fmla="*/ 93 h 93"/>
                  <a:gd name="T2" fmla="*/ 0 w 5404"/>
                  <a:gd name="T3" fmla="*/ 93 h 93"/>
                  <a:gd name="T4" fmla="*/ 93 w 5404"/>
                  <a:gd name="T5" fmla="*/ 0 h 93"/>
                  <a:gd name="T6" fmla="*/ 5404 w 5404"/>
                  <a:gd name="T7" fmla="*/ 0 h 93"/>
                  <a:gd name="T8" fmla="*/ 5311 w 5404"/>
                  <a:gd name="T9" fmla="*/ 93 h 93"/>
                  <a:gd name="T10" fmla="*/ 0 60000 65536"/>
                  <a:gd name="T11" fmla="*/ 0 60000 65536"/>
                  <a:gd name="T12" fmla="*/ 0 60000 65536"/>
                  <a:gd name="T13" fmla="*/ 0 60000 65536"/>
                  <a:gd name="T14" fmla="*/ 0 60000 65536"/>
                  <a:gd name="T15" fmla="*/ 0 w 5404"/>
                  <a:gd name="T16" fmla="*/ 0 h 93"/>
                  <a:gd name="T17" fmla="*/ 5404 w 5404"/>
                  <a:gd name="T18" fmla="*/ 93 h 93"/>
                </a:gdLst>
                <a:ahLst/>
                <a:cxnLst>
                  <a:cxn ang="T10">
                    <a:pos x="T0" y="T1"/>
                  </a:cxn>
                  <a:cxn ang="T11">
                    <a:pos x="T2" y="T3"/>
                  </a:cxn>
                  <a:cxn ang="T12">
                    <a:pos x="T4" y="T5"/>
                  </a:cxn>
                  <a:cxn ang="T13">
                    <a:pos x="T6" y="T7"/>
                  </a:cxn>
                  <a:cxn ang="T14">
                    <a:pos x="T8" y="T9"/>
                  </a:cxn>
                </a:cxnLst>
                <a:rect l="T15" t="T16" r="T17" b="T18"/>
                <a:pathLst>
                  <a:path w="5404" h="93">
                    <a:moveTo>
                      <a:pt x="5311" y="93"/>
                    </a:moveTo>
                    <a:lnTo>
                      <a:pt x="0" y="93"/>
                    </a:lnTo>
                    <a:lnTo>
                      <a:pt x="93" y="0"/>
                    </a:lnTo>
                    <a:lnTo>
                      <a:pt x="5404" y="0"/>
                    </a:lnTo>
                    <a:lnTo>
                      <a:pt x="5311" y="93"/>
                    </a:lnTo>
                    <a:close/>
                  </a:path>
                </a:pathLst>
              </a:custGeom>
              <a:solidFill>
                <a:srgbClr val="985B79"/>
              </a:solidFill>
              <a:ln w="9525">
                <a:no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35" name="Rectangle 114"/>
              <p:cNvSpPr>
                <a:spLocks noChangeArrowheads="1"/>
              </p:cNvSpPr>
              <p:nvPr/>
            </p:nvSpPr>
            <p:spPr bwMode="auto">
              <a:xfrm>
                <a:off x="189" y="3833"/>
                <a:ext cx="5311" cy="291"/>
              </a:xfrm>
              <a:prstGeom prst="rect">
                <a:avLst/>
              </a:prstGeom>
              <a:solidFill>
                <a:srgbClr val="C4759C"/>
              </a:solidFill>
              <a:ln w="9525">
                <a:noFill/>
                <a:miter lim="800000"/>
                <a:headEnd/>
                <a:tailEnd/>
              </a:ln>
            </p:spPr>
            <p:txBody>
              <a:bodyPr/>
              <a:lstStyle/>
              <a:p>
                <a:pPr fontAlgn="base">
                  <a:spcBef>
                    <a:spcPct val="0"/>
                  </a:spcBef>
                  <a:spcAft>
                    <a:spcPct val="0"/>
                  </a:spcAft>
                </a:pPr>
                <a:endParaRPr lang="ja-JP" altLang="en-US" sz="4800" b="1" smtClean="0">
                  <a:solidFill>
                    <a:srgbClr val="FFFFCC"/>
                  </a:solidFill>
                  <a:latin typeface="Times New Roman" pitchFamily="18" charset="0"/>
                </a:endParaRPr>
              </a:p>
            </p:txBody>
          </p:sp>
        </p:grpSp>
        <p:sp>
          <p:nvSpPr>
            <p:cNvPr id="175118" name="Rectangle 116"/>
            <p:cNvSpPr>
              <a:spLocks noChangeArrowheads="1"/>
            </p:cNvSpPr>
            <p:nvPr/>
          </p:nvSpPr>
          <p:spPr bwMode="auto">
            <a:xfrm>
              <a:off x="574" y="3880"/>
              <a:ext cx="4362" cy="22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300" b="1" smtClean="0">
                  <a:solidFill>
                    <a:srgbClr val="000000"/>
                  </a:solidFill>
                  <a:latin typeface="Times New Roman" pitchFamily="18" charset="0"/>
                </a:rPr>
                <a:t>Time trend of PCBs concentration in ambient air (ng/m</a:t>
              </a:r>
              <a:endParaRPr lang="en-US" altLang="ja-JP" sz="4800" smtClean="0">
                <a:solidFill>
                  <a:srgbClr val="FFFFCC"/>
                </a:solidFill>
                <a:latin typeface="Times New Roman" pitchFamily="18" charset="0"/>
              </a:endParaRPr>
            </a:p>
          </p:txBody>
        </p:sp>
        <p:sp>
          <p:nvSpPr>
            <p:cNvPr id="175119" name="Rectangle 117"/>
            <p:cNvSpPr>
              <a:spLocks noChangeArrowheads="1"/>
            </p:cNvSpPr>
            <p:nvPr/>
          </p:nvSpPr>
          <p:spPr bwMode="auto">
            <a:xfrm>
              <a:off x="4976" y="3868"/>
              <a:ext cx="64" cy="15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600" b="1" smtClean="0">
                  <a:solidFill>
                    <a:srgbClr val="000000"/>
                  </a:solidFill>
                  <a:latin typeface="Times New Roman" pitchFamily="18" charset="0"/>
                </a:rPr>
                <a:t>3</a:t>
              </a:r>
              <a:endParaRPr lang="en-US" altLang="ja-JP" sz="4800" smtClean="0">
                <a:solidFill>
                  <a:srgbClr val="FFFFCC"/>
                </a:solidFill>
                <a:latin typeface="Times New Roman" pitchFamily="18" charset="0"/>
              </a:endParaRPr>
            </a:p>
          </p:txBody>
        </p:sp>
        <p:sp>
          <p:nvSpPr>
            <p:cNvPr id="175120" name="Rectangle 118"/>
            <p:cNvSpPr>
              <a:spLocks noChangeArrowheads="1"/>
            </p:cNvSpPr>
            <p:nvPr/>
          </p:nvSpPr>
          <p:spPr bwMode="auto">
            <a:xfrm>
              <a:off x="5046" y="3880"/>
              <a:ext cx="61" cy="22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300" b="1" smtClean="0">
                  <a:solidFill>
                    <a:srgbClr val="000000"/>
                  </a:solidFill>
                  <a:latin typeface="Times New Roman" pitchFamily="18" charset="0"/>
                </a:rPr>
                <a:t>)</a:t>
              </a:r>
              <a:endParaRPr lang="en-US" altLang="ja-JP" sz="4800" smtClean="0">
                <a:solidFill>
                  <a:srgbClr val="FFFFCC"/>
                </a:solidFill>
                <a:latin typeface="Times New Roman" pitchFamily="18" charset="0"/>
              </a:endParaRPr>
            </a:p>
          </p:txBody>
        </p:sp>
        <p:sp>
          <p:nvSpPr>
            <p:cNvPr id="175121" name="Rectangle 119"/>
            <p:cNvSpPr>
              <a:spLocks noChangeArrowheads="1"/>
            </p:cNvSpPr>
            <p:nvPr/>
          </p:nvSpPr>
          <p:spPr bwMode="auto">
            <a:xfrm>
              <a:off x="434" y="291"/>
              <a:ext cx="61" cy="22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300" b="1" smtClean="0">
                  <a:solidFill>
                    <a:srgbClr val="808080"/>
                  </a:solidFill>
                  <a:latin typeface="Times New Roman" pitchFamily="18" charset="0"/>
                </a:rPr>
                <a:t>(</a:t>
              </a:r>
              <a:endParaRPr lang="en-US" altLang="ja-JP" sz="4800" smtClean="0">
                <a:solidFill>
                  <a:srgbClr val="FFFFCC"/>
                </a:solidFill>
                <a:latin typeface="Times New Roman" pitchFamily="18" charset="0"/>
              </a:endParaRPr>
            </a:p>
          </p:txBody>
        </p:sp>
        <p:sp>
          <p:nvSpPr>
            <p:cNvPr id="175122" name="Rectangle 120"/>
            <p:cNvSpPr>
              <a:spLocks noChangeArrowheads="1"/>
            </p:cNvSpPr>
            <p:nvPr/>
          </p:nvSpPr>
          <p:spPr bwMode="auto">
            <a:xfrm>
              <a:off x="492" y="291"/>
              <a:ext cx="398" cy="22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300" b="1" smtClean="0">
                  <a:solidFill>
                    <a:srgbClr val="808080"/>
                  </a:solidFill>
                  <a:latin typeface="Times New Roman" pitchFamily="18" charset="0"/>
                </a:rPr>
                <a:t>pg/m</a:t>
              </a:r>
              <a:endParaRPr lang="en-US" altLang="ja-JP" sz="4800" smtClean="0">
                <a:solidFill>
                  <a:srgbClr val="FFFFCC"/>
                </a:solidFill>
                <a:latin typeface="Times New Roman" pitchFamily="18" charset="0"/>
              </a:endParaRPr>
            </a:p>
          </p:txBody>
        </p:sp>
        <p:sp>
          <p:nvSpPr>
            <p:cNvPr id="175123" name="Rectangle 121"/>
            <p:cNvSpPr>
              <a:spLocks noChangeArrowheads="1"/>
            </p:cNvSpPr>
            <p:nvPr/>
          </p:nvSpPr>
          <p:spPr bwMode="auto">
            <a:xfrm>
              <a:off x="888" y="279"/>
              <a:ext cx="64" cy="15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600" b="1" smtClean="0">
                  <a:solidFill>
                    <a:srgbClr val="808080"/>
                  </a:solidFill>
                  <a:latin typeface="Times New Roman" pitchFamily="18" charset="0"/>
                </a:rPr>
                <a:t>3</a:t>
              </a:r>
              <a:endParaRPr lang="en-US" altLang="ja-JP" sz="4800" smtClean="0">
                <a:solidFill>
                  <a:srgbClr val="FFFFCC"/>
                </a:solidFill>
                <a:latin typeface="Times New Roman" pitchFamily="18" charset="0"/>
              </a:endParaRPr>
            </a:p>
          </p:txBody>
        </p:sp>
        <p:sp>
          <p:nvSpPr>
            <p:cNvPr id="175124" name="Rectangle 122"/>
            <p:cNvSpPr>
              <a:spLocks noChangeArrowheads="1"/>
            </p:cNvSpPr>
            <p:nvPr/>
          </p:nvSpPr>
          <p:spPr bwMode="auto">
            <a:xfrm>
              <a:off x="958" y="291"/>
              <a:ext cx="61" cy="22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300" b="1" smtClean="0">
                  <a:solidFill>
                    <a:srgbClr val="808080"/>
                  </a:solidFill>
                  <a:latin typeface="Times New Roman" pitchFamily="18" charset="0"/>
                </a:rPr>
                <a:t>)</a:t>
              </a:r>
              <a:endParaRPr lang="en-US" altLang="ja-JP" sz="4800" smtClean="0">
                <a:solidFill>
                  <a:srgbClr val="FFFFCC"/>
                </a:solidFill>
                <a:latin typeface="Times New Roman" pitchFamily="18" charset="0"/>
              </a:endParaRPr>
            </a:p>
          </p:txBody>
        </p:sp>
        <p:grpSp>
          <p:nvGrpSpPr>
            <p:cNvPr id="5" name="Group 126"/>
            <p:cNvGrpSpPr>
              <a:grpSpLocks/>
            </p:cNvGrpSpPr>
            <p:nvPr/>
          </p:nvGrpSpPr>
          <p:grpSpPr bwMode="auto">
            <a:xfrm>
              <a:off x="282" y="105"/>
              <a:ext cx="885" cy="384"/>
              <a:chOff x="282" y="105"/>
              <a:chExt cx="885" cy="384"/>
            </a:xfrm>
          </p:grpSpPr>
          <p:sp>
            <p:nvSpPr>
              <p:cNvPr id="175130" name="Freeform 123"/>
              <p:cNvSpPr>
                <a:spLocks/>
              </p:cNvSpPr>
              <p:nvPr/>
            </p:nvSpPr>
            <p:spPr bwMode="auto">
              <a:xfrm>
                <a:off x="1074" y="105"/>
                <a:ext cx="93" cy="384"/>
              </a:xfrm>
              <a:custGeom>
                <a:avLst/>
                <a:gdLst>
                  <a:gd name="T0" fmla="*/ 0 w 93"/>
                  <a:gd name="T1" fmla="*/ 384 h 384"/>
                  <a:gd name="T2" fmla="*/ 0 w 93"/>
                  <a:gd name="T3" fmla="*/ 93 h 384"/>
                  <a:gd name="T4" fmla="*/ 93 w 93"/>
                  <a:gd name="T5" fmla="*/ 0 h 384"/>
                  <a:gd name="T6" fmla="*/ 93 w 93"/>
                  <a:gd name="T7" fmla="*/ 291 h 384"/>
                  <a:gd name="T8" fmla="*/ 0 w 93"/>
                  <a:gd name="T9" fmla="*/ 384 h 384"/>
                  <a:gd name="T10" fmla="*/ 0 60000 65536"/>
                  <a:gd name="T11" fmla="*/ 0 60000 65536"/>
                  <a:gd name="T12" fmla="*/ 0 60000 65536"/>
                  <a:gd name="T13" fmla="*/ 0 60000 65536"/>
                  <a:gd name="T14" fmla="*/ 0 60000 65536"/>
                  <a:gd name="T15" fmla="*/ 0 w 93"/>
                  <a:gd name="T16" fmla="*/ 0 h 384"/>
                  <a:gd name="T17" fmla="*/ 93 w 93"/>
                  <a:gd name="T18" fmla="*/ 384 h 384"/>
                </a:gdLst>
                <a:ahLst/>
                <a:cxnLst>
                  <a:cxn ang="T10">
                    <a:pos x="T0" y="T1"/>
                  </a:cxn>
                  <a:cxn ang="T11">
                    <a:pos x="T2" y="T3"/>
                  </a:cxn>
                  <a:cxn ang="T12">
                    <a:pos x="T4" y="T5"/>
                  </a:cxn>
                  <a:cxn ang="T13">
                    <a:pos x="T6" y="T7"/>
                  </a:cxn>
                  <a:cxn ang="T14">
                    <a:pos x="T8" y="T9"/>
                  </a:cxn>
                </a:cxnLst>
                <a:rect l="T15" t="T16" r="T17" b="T18"/>
                <a:pathLst>
                  <a:path w="93" h="384">
                    <a:moveTo>
                      <a:pt x="0" y="384"/>
                    </a:moveTo>
                    <a:lnTo>
                      <a:pt x="0" y="93"/>
                    </a:lnTo>
                    <a:lnTo>
                      <a:pt x="93" y="0"/>
                    </a:lnTo>
                    <a:lnTo>
                      <a:pt x="93" y="291"/>
                    </a:lnTo>
                    <a:lnTo>
                      <a:pt x="0" y="384"/>
                    </a:lnTo>
                    <a:close/>
                  </a:path>
                </a:pathLst>
              </a:custGeom>
              <a:solidFill>
                <a:srgbClr val="E187B4"/>
              </a:solidFill>
              <a:ln w="9525">
                <a:no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31" name="Freeform 124"/>
              <p:cNvSpPr>
                <a:spLocks/>
              </p:cNvSpPr>
              <p:nvPr/>
            </p:nvSpPr>
            <p:spPr bwMode="auto">
              <a:xfrm>
                <a:off x="282" y="105"/>
                <a:ext cx="885" cy="93"/>
              </a:xfrm>
              <a:custGeom>
                <a:avLst/>
                <a:gdLst>
                  <a:gd name="T0" fmla="*/ 792 w 885"/>
                  <a:gd name="T1" fmla="*/ 93 h 93"/>
                  <a:gd name="T2" fmla="*/ 0 w 885"/>
                  <a:gd name="T3" fmla="*/ 93 h 93"/>
                  <a:gd name="T4" fmla="*/ 94 w 885"/>
                  <a:gd name="T5" fmla="*/ 0 h 93"/>
                  <a:gd name="T6" fmla="*/ 885 w 885"/>
                  <a:gd name="T7" fmla="*/ 0 h 93"/>
                  <a:gd name="T8" fmla="*/ 792 w 885"/>
                  <a:gd name="T9" fmla="*/ 93 h 93"/>
                  <a:gd name="T10" fmla="*/ 0 60000 65536"/>
                  <a:gd name="T11" fmla="*/ 0 60000 65536"/>
                  <a:gd name="T12" fmla="*/ 0 60000 65536"/>
                  <a:gd name="T13" fmla="*/ 0 60000 65536"/>
                  <a:gd name="T14" fmla="*/ 0 60000 65536"/>
                  <a:gd name="T15" fmla="*/ 0 w 885"/>
                  <a:gd name="T16" fmla="*/ 0 h 93"/>
                  <a:gd name="T17" fmla="*/ 885 w 885"/>
                  <a:gd name="T18" fmla="*/ 93 h 93"/>
                </a:gdLst>
                <a:ahLst/>
                <a:cxnLst>
                  <a:cxn ang="T10">
                    <a:pos x="T0" y="T1"/>
                  </a:cxn>
                  <a:cxn ang="T11">
                    <a:pos x="T2" y="T3"/>
                  </a:cxn>
                  <a:cxn ang="T12">
                    <a:pos x="T4" y="T5"/>
                  </a:cxn>
                  <a:cxn ang="T13">
                    <a:pos x="T6" y="T7"/>
                  </a:cxn>
                  <a:cxn ang="T14">
                    <a:pos x="T8" y="T9"/>
                  </a:cxn>
                </a:cxnLst>
                <a:rect l="T15" t="T16" r="T17" b="T18"/>
                <a:pathLst>
                  <a:path w="885" h="93">
                    <a:moveTo>
                      <a:pt x="792" y="93"/>
                    </a:moveTo>
                    <a:lnTo>
                      <a:pt x="0" y="93"/>
                    </a:lnTo>
                    <a:lnTo>
                      <a:pt x="94" y="0"/>
                    </a:lnTo>
                    <a:lnTo>
                      <a:pt x="885" y="0"/>
                    </a:lnTo>
                    <a:lnTo>
                      <a:pt x="792" y="93"/>
                    </a:lnTo>
                    <a:close/>
                  </a:path>
                </a:pathLst>
              </a:custGeom>
              <a:solidFill>
                <a:srgbClr val="985B79"/>
              </a:solidFill>
              <a:ln w="9525">
                <a:no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5132" name="Rectangle 125"/>
              <p:cNvSpPr>
                <a:spLocks noChangeArrowheads="1"/>
              </p:cNvSpPr>
              <p:nvPr/>
            </p:nvSpPr>
            <p:spPr bwMode="auto">
              <a:xfrm>
                <a:off x="282" y="198"/>
                <a:ext cx="792" cy="291"/>
              </a:xfrm>
              <a:prstGeom prst="rect">
                <a:avLst/>
              </a:prstGeom>
              <a:solidFill>
                <a:srgbClr val="C4759C"/>
              </a:solidFill>
              <a:ln w="9525">
                <a:noFill/>
                <a:miter lim="800000"/>
                <a:headEnd/>
                <a:tailEnd/>
              </a:ln>
            </p:spPr>
            <p:txBody>
              <a:bodyPr/>
              <a:lstStyle/>
              <a:p>
                <a:pPr fontAlgn="base">
                  <a:spcBef>
                    <a:spcPct val="0"/>
                  </a:spcBef>
                  <a:spcAft>
                    <a:spcPct val="0"/>
                  </a:spcAft>
                </a:pPr>
                <a:endParaRPr lang="ja-JP" altLang="en-US" sz="4800" b="1" smtClean="0">
                  <a:solidFill>
                    <a:srgbClr val="FFFFCC"/>
                  </a:solidFill>
                  <a:latin typeface="Times New Roman" pitchFamily="18" charset="0"/>
                </a:endParaRPr>
              </a:p>
            </p:txBody>
          </p:sp>
        </p:grpSp>
        <p:sp>
          <p:nvSpPr>
            <p:cNvPr id="175126" name="Rectangle 127"/>
            <p:cNvSpPr>
              <a:spLocks noChangeArrowheads="1"/>
            </p:cNvSpPr>
            <p:nvPr/>
          </p:nvSpPr>
          <p:spPr bwMode="auto">
            <a:xfrm>
              <a:off x="387" y="245"/>
              <a:ext cx="61" cy="22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300" b="1" smtClean="0">
                  <a:solidFill>
                    <a:srgbClr val="000000"/>
                  </a:solidFill>
                  <a:latin typeface="Times New Roman" pitchFamily="18" charset="0"/>
                </a:rPr>
                <a:t>(</a:t>
              </a:r>
              <a:endParaRPr lang="en-US" altLang="ja-JP" sz="4800" smtClean="0">
                <a:solidFill>
                  <a:srgbClr val="FFFFCC"/>
                </a:solidFill>
                <a:latin typeface="Times New Roman" pitchFamily="18" charset="0"/>
              </a:endParaRPr>
            </a:p>
          </p:txBody>
        </p:sp>
        <p:sp>
          <p:nvSpPr>
            <p:cNvPr id="175127" name="Rectangle 128"/>
            <p:cNvSpPr>
              <a:spLocks noChangeArrowheads="1"/>
            </p:cNvSpPr>
            <p:nvPr/>
          </p:nvSpPr>
          <p:spPr bwMode="auto">
            <a:xfrm>
              <a:off x="445" y="245"/>
              <a:ext cx="398" cy="22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300" b="1" smtClean="0">
                  <a:solidFill>
                    <a:srgbClr val="000000"/>
                  </a:solidFill>
                  <a:latin typeface="Times New Roman" pitchFamily="18" charset="0"/>
                </a:rPr>
                <a:t>ng/m</a:t>
              </a:r>
              <a:endParaRPr lang="en-US" altLang="ja-JP" sz="4800" smtClean="0">
                <a:solidFill>
                  <a:srgbClr val="FFFFCC"/>
                </a:solidFill>
                <a:latin typeface="Times New Roman" pitchFamily="18" charset="0"/>
              </a:endParaRPr>
            </a:p>
          </p:txBody>
        </p:sp>
        <p:sp>
          <p:nvSpPr>
            <p:cNvPr id="175128" name="Rectangle 129"/>
            <p:cNvSpPr>
              <a:spLocks noChangeArrowheads="1"/>
            </p:cNvSpPr>
            <p:nvPr/>
          </p:nvSpPr>
          <p:spPr bwMode="auto">
            <a:xfrm>
              <a:off x="841" y="233"/>
              <a:ext cx="64" cy="15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600" b="1" smtClean="0">
                  <a:solidFill>
                    <a:srgbClr val="000000"/>
                  </a:solidFill>
                  <a:latin typeface="Times New Roman" pitchFamily="18" charset="0"/>
                </a:rPr>
                <a:t>3</a:t>
              </a:r>
              <a:endParaRPr lang="en-US" altLang="ja-JP" sz="4800" smtClean="0">
                <a:solidFill>
                  <a:srgbClr val="FFFFCC"/>
                </a:solidFill>
                <a:latin typeface="Times New Roman" pitchFamily="18" charset="0"/>
              </a:endParaRPr>
            </a:p>
          </p:txBody>
        </p:sp>
        <p:sp>
          <p:nvSpPr>
            <p:cNvPr id="175129" name="Rectangle 130"/>
            <p:cNvSpPr>
              <a:spLocks noChangeArrowheads="1"/>
            </p:cNvSpPr>
            <p:nvPr/>
          </p:nvSpPr>
          <p:spPr bwMode="auto">
            <a:xfrm>
              <a:off x="911" y="245"/>
              <a:ext cx="61" cy="22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2300" b="1" smtClean="0">
                  <a:solidFill>
                    <a:srgbClr val="000000"/>
                  </a:solidFill>
                  <a:latin typeface="Times New Roman" pitchFamily="18" charset="0"/>
                </a:rPr>
                <a:t>)</a:t>
              </a:r>
              <a:endParaRPr lang="en-US" altLang="ja-JP" sz="4800" smtClean="0">
                <a:solidFill>
                  <a:srgbClr val="FFFFCC"/>
                </a:solidFill>
                <a:latin typeface="Times New Roman" pitchFamily="18" charset="0"/>
              </a:endParaRPr>
            </a:p>
          </p:txBody>
        </p:sp>
      </p:grpSp>
      <p:sp>
        <p:nvSpPr>
          <p:cNvPr id="175108" name="Line 132"/>
          <p:cNvSpPr>
            <a:spLocks noChangeShapeType="1"/>
          </p:cNvSpPr>
          <p:nvPr/>
        </p:nvSpPr>
        <p:spPr bwMode="auto">
          <a:xfrm flipH="1">
            <a:off x="2209800" y="1447800"/>
            <a:ext cx="0" cy="457200"/>
          </a:xfrm>
          <a:prstGeom prst="line">
            <a:avLst/>
          </a:prstGeom>
          <a:noFill/>
          <a:ln w="50800">
            <a:solidFill>
              <a:schemeClr val="bg2"/>
            </a:solidFill>
            <a:round/>
            <a:headEnd/>
            <a:tailEnd/>
          </a:ln>
        </p:spPr>
        <p:txBody>
          <a:bodyPr wrap="none"/>
          <a:lstStyle/>
          <a:p>
            <a:pPr fontAlgn="base">
              <a:spcBef>
                <a:spcPct val="0"/>
              </a:spcBef>
              <a:spcAft>
                <a:spcPct val="0"/>
              </a:spcAft>
            </a:pPr>
            <a:endParaRPr lang="ja-JP" altLang="en-US" smtClean="0">
              <a:solidFill>
                <a:srgbClr val="FFFFCC"/>
              </a:solidFill>
            </a:endParaRPr>
          </a:p>
        </p:txBody>
      </p:sp>
      <p:sp>
        <p:nvSpPr>
          <p:cNvPr id="175109" name="Line 134"/>
          <p:cNvSpPr>
            <a:spLocks noChangeShapeType="1"/>
          </p:cNvSpPr>
          <p:nvPr/>
        </p:nvSpPr>
        <p:spPr bwMode="auto">
          <a:xfrm flipH="1">
            <a:off x="2397125" y="2362200"/>
            <a:ext cx="0" cy="457200"/>
          </a:xfrm>
          <a:prstGeom prst="line">
            <a:avLst/>
          </a:prstGeom>
          <a:noFill/>
          <a:ln w="50800">
            <a:solidFill>
              <a:schemeClr val="bg2"/>
            </a:solidFill>
            <a:round/>
            <a:headEnd/>
            <a:tailEnd/>
          </a:ln>
        </p:spPr>
        <p:txBody>
          <a:bodyPr wrap="none"/>
          <a:lstStyle/>
          <a:p>
            <a:pPr fontAlgn="base">
              <a:spcBef>
                <a:spcPct val="0"/>
              </a:spcBef>
              <a:spcAft>
                <a:spcPct val="0"/>
              </a:spcAft>
            </a:pPr>
            <a:endParaRPr lang="ja-JP" altLang="en-US" smtClean="0">
              <a:solidFill>
                <a:srgbClr val="FFFFCC"/>
              </a:solidFill>
            </a:endParaRPr>
          </a:p>
        </p:txBody>
      </p:sp>
      <p:sp>
        <p:nvSpPr>
          <p:cNvPr id="175110" name="Freeform 138"/>
          <p:cNvSpPr>
            <a:spLocks/>
          </p:cNvSpPr>
          <p:nvPr/>
        </p:nvSpPr>
        <p:spPr bwMode="auto">
          <a:xfrm>
            <a:off x="1905000" y="1676400"/>
            <a:ext cx="6172200" cy="2133600"/>
          </a:xfrm>
          <a:custGeom>
            <a:avLst/>
            <a:gdLst>
              <a:gd name="T0" fmla="*/ 0 w 4224"/>
              <a:gd name="T1" fmla="*/ 0 h 1296"/>
              <a:gd name="T2" fmla="*/ 1639809144 w 4224"/>
              <a:gd name="T3" fmla="*/ 2147483647 h 1296"/>
              <a:gd name="T4" fmla="*/ 2147483647 w 4224"/>
              <a:gd name="T5" fmla="*/ 2147483647 h 1296"/>
              <a:gd name="T6" fmla="*/ 2147483647 w 4224"/>
              <a:gd name="T7" fmla="*/ 2147483647 h 1296"/>
              <a:gd name="T8" fmla="*/ 0 60000 65536"/>
              <a:gd name="T9" fmla="*/ 0 60000 65536"/>
              <a:gd name="T10" fmla="*/ 0 60000 65536"/>
              <a:gd name="T11" fmla="*/ 0 60000 65536"/>
              <a:gd name="T12" fmla="*/ 0 w 4224"/>
              <a:gd name="T13" fmla="*/ 0 h 1296"/>
              <a:gd name="T14" fmla="*/ 4224 w 4224"/>
              <a:gd name="T15" fmla="*/ 1296 h 1296"/>
            </a:gdLst>
            <a:ahLst/>
            <a:cxnLst>
              <a:cxn ang="T8">
                <a:pos x="T0" y="T1"/>
              </a:cxn>
              <a:cxn ang="T9">
                <a:pos x="T2" y="T3"/>
              </a:cxn>
              <a:cxn ang="T10">
                <a:pos x="T4" y="T5"/>
              </a:cxn>
              <a:cxn ang="T11">
                <a:pos x="T6" y="T7"/>
              </a:cxn>
            </a:cxnLst>
            <a:rect l="T12" t="T13" r="T14" b="T15"/>
            <a:pathLst>
              <a:path w="4224" h="1296">
                <a:moveTo>
                  <a:pt x="0" y="0"/>
                </a:moveTo>
                <a:cubicBezTo>
                  <a:pt x="188" y="308"/>
                  <a:pt x="376" y="616"/>
                  <a:pt x="768" y="816"/>
                </a:cubicBezTo>
                <a:cubicBezTo>
                  <a:pt x="1160" y="1016"/>
                  <a:pt x="1776" y="1120"/>
                  <a:pt x="2352" y="1200"/>
                </a:cubicBezTo>
                <a:cubicBezTo>
                  <a:pt x="2928" y="1280"/>
                  <a:pt x="3840" y="1256"/>
                  <a:pt x="4224" y="1296"/>
                </a:cubicBezTo>
              </a:path>
            </a:pathLst>
          </a:custGeom>
          <a:noFill/>
          <a:ln w="101600">
            <a:solidFill>
              <a:srgbClr val="FF6600"/>
            </a:solidFill>
            <a:round/>
            <a:headEnd/>
            <a:tailEnd/>
          </a:ln>
        </p:spPr>
        <p:txBody>
          <a:bodyPr wrap="none"/>
          <a:lstStyle/>
          <a:p>
            <a:pPr fontAlgn="base">
              <a:spcBef>
                <a:spcPct val="0"/>
              </a:spcBef>
              <a:spcAft>
                <a:spcPct val="0"/>
              </a:spcAft>
            </a:pPr>
            <a:endParaRPr lang="ja-JP" altLang="en-US" smtClean="0">
              <a:solidFill>
                <a:srgbClr val="FFFFCC"/>
              </a:solidFill>
            </a:endParaRPr>
          </a:p>
        </p:txBody>
      </p:sp>
      <p:sp>
        <p:nvSpPr>
          <p:cNvPr id="175111" name="Comment 139"/>
          <p:cNvSpPr>
            <a:spLocks noChangeArrowheads="1"/>
          </p:cNvSpPr>
          <p:nvPr/>
        </p:nvSpPr>
        <p:spPr bwMode="auto">
          <a:xfrm>
            <a:off x="5410200" y="1219200"/>
            <a:ext cx="2286000" cy="466725"/>
          </a:xfrm>
          <a:prstGeom prst="rect">
            <a:avLst/>
          </a:prstGeom>
          <a:solidFill>
            <a:srgbClr val="CCFFFF">
              <a:alpha val="50195"/>
            </a:srgbClr>
          </a:solidFill>
          <a:ln w="9525">
            <a:miter lim="800000"/>
            <a:headEnd/>
            <a:tailEnd/>
          </a:ln>
          <a:scene3d>
            <a:camera prst="legacyObliqueTopRight"/>
            <a:lightRig rig="legacyFlat3" dir="b"/>
          </a:scene3d>
          <a:sp3d extrusionH="176200" prstMaterial="legacyMatte">
            <a:bevelT w="13500" h="13500" prst="angle"/>
            <a:bevelB w="13500" h="13500" prst="angle"/>
            <a:extrusionClr>
              <a:srgbClr val="CCFFFF"/>
            </a:extrusionClr>
          </a:sp3d>
        </p:spPr>
        <p:txBody>
          <a:bodyPr>
            <a:spAutoFit/>
            <a:flatTx/>
          </a:bodyPr>
          <a:lstStyle/>
          <a:p>
            <a:pPr algn="ctr" fontAlgn="base">
              <a:spcBef>
                <a:spcPct val="0"/>
              </a:spcBef>
              <a:spcAft>
                <a:spcPct val="0"/>
              </a:spcAft>
            </a:pPr>
            <a:r>
              <a:rPr lang="en-US" altLang="ja-JP" sz="2400" b="1" smtClean="0">
                <a:solidFill>
                  <a:srgbClr val="000000"/>
                </a:solidFill>
                <a:latin typeface="Times New Roman" pitchFamily="18" charset="0"/>
                <a:cs typeface="Arial" pitchFamily="34" charset="0"/>
              </a:rPr>
              <a:t>Ambient air</a:t>
            </a:r>
            <a:endParaRPr lang="en-US" altLang="ja-JP" sz="2400" b="1" smtClean="0">
              <a:solidFill>
                <a:srgbClr val="000000"/>
              </a:solidFill>
              <a:latin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130" name="Rectangle 2"/>
          <p:cNvSpPr>
            <a:spLocks noGrp="1" noChangeArrowheads="1"/>
          </p:cNvSpPr>
          <p:nvPr>
            <p:ph type="ctrTitle" idx="4294967295"/>
          </p:nvPr>
        </p:nvSpPr>
        <p:spPr>
          <a:xfrm>
            <a:off x="0" y="1493838"/>
            <a:ext cx="9144000" cy="2163762"/>
          </a:xfrm>
        </p:spPr>
        <p:txBody>
          <a:bodyPr/>
          <a:lstStyle/>
          <a:p>
            <a:pPr algn="ctr" eaLnBrk="1" hangingPunct="1"/>
            <a:r>
              <a:rPr lang="en-US" altLang="ja-JP" sz="4800" b="1" smtClean="0">
                <a:solidFill>
                  <a:srgbClr val="FFFF00"/>
                </a:solidFill>
                <a:latin typeface="Times New Roman" pitchFamily="18" charset="0"/>
                <a:ea typeface="ＭＳ 明朝" pitchFamily="17" charset="-128"/>
              </a:rPr>
              <a:t>Time trend of PCB</a:t>
            </a:r>
            <a:r>
              <a:rPr lang="en-US" altLang="ja-JP" sz="4800" b="1" smtClean="0">
                <a:latin typeface="Times New Roman" pitchFamily="18" charset="0"/>
                <a:ea typeface="ＭＳ 明朝" pitchFamily="17" charset="-128"/>
              </a:rPr>
              <a:t> </a:t>
            </a:r>
            <a:r>
              <a:rPr lang="en-US" altLang="ja-JP" b="1" smtClean="0">
                <a:solidFill>
                  <a:srgbClr val="FFFF00"/>
                </a:solidFill>
                <a:latin typeface="Times New Roman" pitchFamily="18" charset="0"/>
              </a:rPr>
              <a:t>levels</a:t>
            </a:r>
            <a:r>
              <a:rPr lang="en-US" altLang="ja-JP" smtClean="0">
                <a:solidFill>
                  <a:srgbClr val="FF9900"/>
                </a:solidFill>
              </a:rPr>
              <a:t> </a:t>
            </a:r>
            <a:r>
              <a:rPr lang="en-US" altLang="ja-JP" sz="4800" b="1" smtClean="0">
                <a:latin typeface="Times New Roman" pitchFamily="18" charset="0"/>
                <a:ea typeface="ＭＳ 明朝" pitchFamily="17" charset="-128"/>
              </a:rPr>
              <a:t/>
            </a:r>
            <a:br>
              <a:rPr lang="en-US" altLang="ja-JP" sz="4800" b="1" smtClean="0">
                <a:latin typeface="Times New Roman" pitchFamily="18" charset="0"/>
                <a:ea typeface="ＭＳ 明朝" pitchFamily="17" charset="-128"/>
              </a:rPr>
            </a:br>
            <a:r>
              <a:rPr lang="en-US" altLang="ja-JP" b="1" smtClean="0">
                <a:solidFill>
                  <a:srgbClr val="FFFF00"/>
                </a:solidFill>
                <a:latin typeface="Times New Roman" pitchFamily="18" charset="0"/>
              </a:rPr>
              <a:t>in </a:t>
            </a:r>
            <a:br>
              <a:rPr lang="en-US" altLang="ja-JP" b="1" smtClean="0">
                <a:solidFill>
                  <a:srgbClr val="FFFF00"/>
                </a:solidFill>
                <a:latin typeface="Times New Roman" pitchFamily="18" charset="0"/>
              </a:rPr>
            </a:br>
            <a:r>
              <a:rPr lang="en-US" altLang="ja-JP" b="1" smtClean="0">
                <a:solidFill>
                  <a:srgbClr val="FFFF00"/>
                </a:solidFill>
                <a:latin typeface="Times New Roman" pitchFamily="18" charset="0"/>
              </a:rPr>
              <a:t>breast milk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ctrTitle"/>
          </p:nvPr>
        </p:nvSpPr>
        <p:spPr>
          <a:xfrm>
            <a:off x="228600" y="104775"/>
            <a:ext cx="8686800" cy="590550"/>
          </a:xfrm>
        </p:spPr>
        <p:txBody>
          <a:bodyPr/>
          <a:lstStyle/>
          <a:p>
            <a:pPr algn="l" eaLnBrk="1" hangingPunct="1"/>
            <a:r>
              <a:rPr lang="en-US" altLang="ja-JP" b="1" smtClean="0">
                <a:solidFill>
                  <a:srgbClr val="FF9900"/>
                </a:solidFill>
              </a:rPr>
              <a:t>Time trend of breast milk levels</a:t>
            </a:r>
            <a:r>
              <a:rPr lang="en-US" altLang="ja-JP" smtClean="0">
                <a:solidFill>
                  <a:srgbClr val="FF9900"/>
                </a:solidFill>
              </a:rPr>
              <a:t> </a:t>
            </a:r>
          </a:p>
        </p:txBody>
      </p:sp>
      <p:sp>
        <p:nvSpPr>
          <p:cNvPr id="177155" name="Line 3"/>
          <p:cNvSpPr>
            <a:spLocks noChangeShapeType="1"/>
          </p:cNvSpPr>
          <p:nvPr/>
        </p:nvSpPr>
        <p:spPr bwMode="auto">
          <a:xfrm>
            <a:off x="0" y="628650"/>
            <a:ext cx="9144000" cy="0"/>
          </a:xfrm>
          <a:prstGeom prst="line">
            <a:avLst/>
          </a:prstGeom>
          <a:noFill/>
          <a:ln w="38100">
            <a:solidFill>
              <a:schemeClr val="accent2"/>
            </a:solidFill>
            <a:round/>
            <a:headEnd/>
            <a:tailEnd/>
          </a:ln>
        </p:spPr>
        <p:txBody>
          <a:bodyPr/>
          <a:lstStyle/>
          <a:p>
            <a:pPr fontAlgn="base">
              <a:spcBef>
                <a:spcPct val="0"/>
              </a:spcBef>
              <a:spcAft>
                <a:spcPct val="0"/>
              </a:spcAft>
            </a:pPr>
            <a:endParaRPr lang="ja-JP" altLang="en-US" smtClean="0">
              <a:solidFill>
                <a:srgbClr val="FFFFCC"/>
              </a:solidFill>
            </a:endParaRPr>
          </a:p>
        </p:txBody>
      </p:sp>
      <p:sp>
        <p:nvSpPr>
          <p:cNvPr id="177156" name="Rectangle 4"/>
          <p:cNvSpPr>
            <a:spLocks noChangeArrowheads="1"/>
          </p:cNvSpPr>
          <p:nvPr/>
        </p:nvSpPr>
        <p:spPr bwMode="auto">
          <a:xfrm>
            <a:off x="457200" y="4800600"/>
            <a:ext cx="2209800" cy="609600"/>
          </a:xfrm>
          <a:prstGeom prst="rect">
            <a:avLst/>
          </a:prstGeom>
          <a:noFill/>
          <a:ln w="9525">
            <a:noFill/>
            <a:miter lim="800000"/>
            <a:headEnd/>
            <a:tailEnd/>
          </a:ln>
        </p:spPr>
        <p:txBody>
          <a:bodyPr anchor="ctr"/>
          <a:lstStyle/>
          <a:p>
            <a:pPr algn="ctr" fontAlgn="base">
              <a:spcBef>
                <a:spcPct val="0"/>
              </a:spcBef>
              <a:spcAft>
                <a:spcPct val="0"/>
              </a:spcAft>
            </a:pPr>
            <a:r>
              <a:rPr lang="en-US" altLang="ja-JP" sz="4000" b="1" smtClean="0">
                <a:solidFill>
                  <a:srgbClr val="2B49B5"/>
                </a:solidFill>
              </a:rPr>
              <a:t> Dioxins</a:t>
            </a:r>
            <a:endParaRPr lang="en-US" altLang="ja-JP" sz="4000" b="1" smtClean="0">
              <a:solidFill>
                <a:srgbClr val="FFFFCC"/>
              </a:solidFill>
            </a:endParaRPr>
          </a:p>
        </p:txBody>
      </p:sp>
      <p:sp>
        <p:nvSpPr>
          <p:cNvPr id="177157" name="Rectangle 5"/>
          <p:cNvSpPr>
            <a:spLocks noChangeArrowheads="1"/>
          </p:cNvSpPr>
          <p:nvPr/>
        </p:nvSpPr>
        <p:spPr bwMode="auto">
          <a:xfrm>
            <a:off x="609600" y="1828800"/>
            <a:ext cx="1676400" cy="609600"/>
          </a:xfrm>
          <a:prstGeom prst="rect">
            <a:avLst/>
          </a:prstGeom>
          <a:noFill/>
          <a:ln w="9525">
            <a:noFill/>
            <a:miter lim="800000"/>
            <a:headEnd/>
            <a:tailEnd/>
          </a:ln>
        </p:spPr>
        <p:txBody>
          <a:bodyPr anchor="ctr"/>
          <a:lstStyle/>
          <a:p>
            <a:pPr algn="ctr" fontAlgn="base">
              <a:spcBef>
                <a:spcPct val="0"/>
              </a:spcBef>
              <a:spcAft>
                <a:spcPct val="0"/>
              </a:spcAft>
            </a:pPr>
            <a:r>
              <a:rPr lang="en-US" altLang="ja-JP" sz="4000" b="1" smtClean="0">
                <a:solidFill>
                  <a:srgbClr val="008000"/>
                </a:solidFill>
              </a:rPr>
              <a:t>PCB</a:t>
            </a:r>
          </a:p>
        </p:txBody>
      </p:sp>
      <p:sp>
        <p:nvSpPr>
          <p:cNvPr id="177158" name="Text Box 6"/>
          <p:cNvSpPr txBox="1">
            <a:spLocks noChangeArrowheads="1"/>
          </p:cNvSpPr>
          <p:nvPr/>
        </p:nvSpPr>
        <p:spPr bwMode="auto">
          <a:xfrm>
            <a:off x="2133600" y="3886200"/>
            <a:ext cx="3124200" cy="366713"/>
          </a:xfrm>
          <a:prstGeom prst="rect">
            <a:avLst/>
          </a:prstGeom>
          <a:noFill/>
          <a:ln w="9525">
            <a:noFill/>
            <a:miter lim="800000"/>
            <a:headEnd/>
            <a:tailEnd/>
          </a:ln>
        </p:spPr>
        <p:txBody>
          <a:bodyPr>
            <a:spAutoFit/>
          </a:bodyPr>
          <a:lstStyle/>
          <a:p>
            <a:pPr fontAlgn="base">
              <a:spcBef>
                <a:spcPct val="50000"/>
              </a:spcBef>
              <a:spcAft>
                <a:spcPct val="0"/>
              </a:spcAft>
            </a:pPr>
            <a:r>
              <a:rPr lang="en-US" altLang="ja-JP" smtClean="0">
                <a:solidFill>
                  <a:srgbClr val="FFFFCC"/>
                </a:solidFill>
              </a:rPr>
              <a:t>pg </a:t>
            </a:r>
            <a:r>
              <a:rPr lang="en-US" altLang="ja-JP" sz="1600" smtClean="0">
                <a:solidFill>
                  <a:srgbClr val="FFFFCC"/>
                </a:solidFill>
              </a:rPr>
              <a:t>TEQ</a:t>
            </a:r>
            <a:r>
              <a:rPr lang="en-US" altLang="ja-JP" smtClean="0">
                <a:solidFill>
                  <a:srgbClr val="FFFFCC"/>
                </a:solidFill>
              </a:rPr>
              <a:t>/</a:t>
            </a:r>
            <a:r>
              <a:rPr lang="en-US" altLang="ja-JP" sz="1600" smtClean="0">
                <a:solidFill>
                  <a:srgbClr val="FFFFCC"/>
                </a:solidFill>
              </a:rPr>
              <a:t>g-fat</a:t>
            </a:r>
            <a:endParaRPr lang="en-US" altLang="ja-JP" smtClean="0">
              <a:solidFill>
                <a:srgbClr val="FFFFCC"/>
              </a:solidFill>
            </a:endParaRPr>
          </a:p>
        </p:txBody>
      </p:sp>
      <p:sp>
        <p:nvSpPr>
          <p:cNvPr id="177159" name="Text Box 7"/>
          <p:cNvSpPr txBox="1">
            <a:spLocks noChangeArrowheads="1"/>
          </p:cNvSpPr>
          <p:nvPr/>
        </p:nvSpPr>
        <p:spPr bwMode="auto">
          <a:xfrm>
            <a:off x="2209800" y="914400"/>
            <a:ext cx="2362200" cy="366713"/>
          </a:xfrm>
          <a:prstGeom prst="rect">
            <a:avLst/>
          </a:prstGeom>
          <a:noFill/>
          <a:ln w="9525">
            <a:noFill/>
            <a:miter lim="800000"/>
            <a:headEnd/>
            <a:tailEnd/>
          </a:ln>
        </p:spPr>
        <p:txBody>
          <a:bodyPr>
            <a:spAutoFit/>
          </a:bodyPr>
          <a:lstStyle/>
          <a:p>
            <a:pPr fontAlgn="base">
              <a:spcBef>
                <a:spcPct val="50000"/>
              </a:spcBef>
              <a:spcAft>
                <a:spcPct val="0"/>
              </a:spcAft>
            </a:pPr>
            <a:r>
              <a:rPr lang="en-US" altLang="ja-JP" smtClean="0">
                <a:solidFill>
                  <a:srgbClr val="FFFFCC"/>
                </a:solidFill>
              </a:rPr>
              <a:t>µg g-fat</a:t>
            </a:r>
          </a:p>
        </p:txBody>
      </p:sp>
      <p:pic>
        <p:nvPicPr>
          <p:cNvPr id="177160" name="Picture 8"/>
          <p:cNvPicPr>
            <a:picLocks noChangeAspect="1" noChangeArrowheads="1"/>
          </p:cNvPicPr>
          <p:nvPr/>
        </p:nvPicPr>
        <p:blipFill>
          <a:blip r:embed="rId3" cstate="print"/>
          <a:srcRect/>
          <a:stretch>
            <a:fillRect/>
          </a:stretch>
        </p:blipFill>
        <p:spPr bwMode="auto">
          <a:xfrm>
            <a:off x="4552950" y="3414713"/>
            <a:ext cx="38100" cy="28575"/>
          </a:xfrm>
          <a:prstGeom prst="rect">
            <a:avLst/>
          </a:prstGeom>
          <a:noFill/>
          <a:ln w="9525">
            <a:noFill/>
            <a:miter lim="800000"/>
            <a:headEnd/>
            <a:tailEnd/>
          </a:ln>
        </p:spPr>
      </p:pic>
      <p:pic>
        <p:nvPicPr>
          <p:cNvPr id="177161" name="Picture 9"/>
          <p:cNvPicPr>
            <a:picLocks noChangeAspect="1" noChangeArrowheads="1"/>
          </p:cNvPicPr>
          <p:nvPr/>
        </p:nvPicPr>
        <p:blipFill>
          <a:blip r:embed="rId4" cstate="print"/>
          <a:srcRect/>
          <a:stretch>
            <a:fillRect/>
          </a:stretch>
        </p:blipFill>
        <p:spPr bwMode="auto">
          <a:xfrm>
            <a:off x="4552950" y="3414713"/>
            <a:ext cx="38100" cy="28575"/>
          </a:xfrm>
          <a:prstGeom prst="rect">
            <a:avLst/>
          </a:prstGeom>
          <a:noFill/>
          <a:ln w="9525">
            <a:noFill/>
            <a:miter lim="800000"/>
            <a:headEnd/>
            <a:tailEnd/>
          </a:ln>
        </p:spPr>
      </p:pic>
      <p:pic>
        <p:nvPicPr>
          <p:cNvPr id="177162" name="Picture 10"/>
          <p:cNvPicPr>
            <a:picLocks noChangeAspect="1" noChangeArrowheads="1"/>
          </p:cNvPicPr>
          <p:nvPr/>
        </p:nvPicPr>
        <p:blipFill>
          <a:blip r:embed="rId5" cstate="print"/>
          <a:srcRect/>
          <a:stretch>
            <a:fillRect/>
          </a:stretch>
        </p:blipFill>
        <p:spPr bwMode="auto">
          <a:xfrm>
            <a:off x="3578225" y="762000"/>
            <a:ext cx="5410200" cy="2752725"/>
          </a:xfrm>
          <a:prstGeom prst="rect">
            <a:avLst/>
          </a:prstGeom>
          <a:noFill/>
          <a:ln w="9525">
            <a:noFill/>
            <a:miter lim="800000"/>
            <a:headEnd/>
            <a:tailEnd/>
          </a:ln>
        </p:spPr>
      </p:pic>
      <p:pic>
        <p:nvPicPr>
          <p:cNvPr id="177163" name="Picture 11"/>
          <p:cNvPicPr>
            <a:picLocks noChangeAspect="1" noChangeArrowheads="1"/>
          </p:cNvPicPr>
          <p:nvPr/>
        </p:nvPicPr>
        <p:blipFill>
          <a:blip r:embed="rId6" cstate="print"/>
          <a:srcRect/>
          <a:stretch>
            <a:fillRect/>
          </a:stretch>
        </p:blipFill>
        <p:spPr bwMode="auto">
          <a:xfrm>
            <a:off x="3581400" y="3622675"/>
            <a:ext cx="5407025" cy="2720975"/>
          </a:xfrm>
          <a:prstGeom prst="rect">
            <a:avLst/>
          </a:prstGeom>
          <a:noFill/>
          <a:ln w="9525">
            <a:noFill/>
            <a:miter lim="800000"/>
            <a:headEnd/>
            <a:tailEnd/>
          </a:ln>
        </p:spPr>
      </p:pic>
      <p:sp>
        <p:nvSpPr>
          <p:cNvPr id="177164" name="Text Box 12"/>
          <p:cNvSpPr txBox="1">
            <a:spLocks noChangeArrowheads="1"/>
          </p:cNvSpPr>
          <p:nvPr/>
        </p:nvSpPr>
        <p:spPr bwMode="auto">
          <a:xfrm>
            <a:off x="3276600" y="3429000"/>
            <a:ext cx="381000" cy="3324225"/>
          </a:xfrm>
          <a:prstGeom prst="rect">
            <a:avLst/>
          </a:prstGeom>
          <a:noFill/>
          <a:ln w="9525">
            <a:noFill/>
            <a:miter lim="800000"/>
            <a:headEnd/>
            <a:tailEnd/>
          </a:ln>
        </p:spPr>
        <p:txBody>
          <a:bodyPr>
            <a:spAutoFit/>
          </a:bodyPr>
          <a:lstStyle/>
          <a:p>
            <a:pPr fontAlgn="base">
              <a:spcBef>
                <a:spcPct val="50000"/>
              </a:spcBef>
              <a:spcAft>
                <a:spcPct val="0"/>
              </a:spcAft>
            </a:pPr>
            <a:endParaRPr lang="en-US" altLang="ja-JP" sz="1000" smtClean="0">
              <a:solidFill>
                <a:srgbClr val="FFFFCC"/>
              </a:solidFill>
            </a:endParaRPr>
          </a:p>
          <a:p>
            <a:pPr fontAlgn="base">
              <a:lnSpc>
                <a:spcPct val="85000"/>
              </a:lnSpc>
              <a:spcBef>
                <a:spcPct val="0"/>
              </a:spcBef>
              <a:spcAft>
                <a:spcPct val="0"/>
              </a:spcAft>
            </a:pPr>
            <a:r>
              <a:rPr lang="en-US" altLang="ja-JP" sz="1000" smtClean="0">
                <a:solidFill>
                  <a:srgbClr val="FFFFCC"/>
                </a:solidFill>
              </a:rPr>
              <a:t>60</a:t>
            </a:r>
          </a:p>
          <a:p>
            <a:pPr fontAlgn="base">
              <a:spcBef>
                <a:spcPct val="50000"/>
              </a:spcBef>
              <a:spcAft>
                <a:spcPct val="0"/>
              </a:spcAft>
            </a:pPr>
            <a:endParaRPr lang="en-US" altLang="ja-JP" sz="1000" smtClean="0">
              <a:solidFill>
                <a:srgbClr val="FFFFCC"/>
              </a:solidFill>
            </a:endParaRPr>
          </a:p>
          <a:p>
            <a:pPr fontAlgn="base">
              <a:spcBef>
                <a:spcPct val="50000"/>
              </a:spcBef>
              <a:spcAft>
                <a:spcPct val="0"/>
              </a:spcAft>
            </a:pPr>
            <a:endParaRPr lang="en-US" altLang="ja-JP" sz="1000" smtClean="0">
              <a:solidFill>
                <a:srgbClr val="FFFFCC"/>
              </a:solidFill>
            </a:endParaRPr>
          </a:p>
          <a:p>
            <a:pPr fontAlgn="base">
              <a:spcBef>
                <a:spcPct val="50000"/>
              </a:spcBef>
              <a:spcAft>
                <a:spcPct val="0"/>
              </a:spcAft>
            </a:pPr>
            <a:endParaRPr lang="en-US" altLang="ja-JP" sz="1000" smtClean="0">
              <a:solidFill>
                <a:srgbClr val="FFFFCC"/>
              </a:solidFill>
            </a:endParaRPr>
          </a:p>
          <a:p>
            <a:pPr fontAlgn="base">
              <a:lnSpc>
                <a:spcPct val="90000"/>
              </a:lnSpc>
              <a:spcBef>
                <a:spcPct val="0"/>
              </a:spcBef>
              <a:spcAft>
                <a:spcPct val="0"/>
              </a:spcAft>
            </a:pPr>
            <a:r>
              <a:rPr lang="en-US" altLang="ja-JP" sz="1000" smtClean="0">
                <a:solidFill>
                  <a:srgbClr val="FFFFCC"/>
                </a:solidFill>
              </a:rPr>
              <a:t>40</a:t>
            </a:r>
          </a:p>
          <a:p>
            <a:pPr fontAlgn="base">
              <a:lnSpc>
                <a:spcPct val="90000"/>
              </a:lnSpc>
              <a:spcBef>
                <a:spcPct val="0"/>
              </a:spcBef>
              <a:spcAft>
                <a:spcPct val="0"/>
              </a:spcAft>
            </a:pPr>
            <a:endParaRPr lang="en-US" altLang="ja-JP" sz="1000" smtClean="0">
              <a:solidFill>
                <a:srgbClr val="FFFFCC"/>
              </a:solidFill>
            </a:endParaRPr>
          </a:p>
          <a:p>
            <a:pPr fontAlgn="base">
              <a:spcBef>
                <a:spcPct val="50000"/>
              </a:spcBef>
              <a:spcAft>
                <a:spcPct val="0"/>
              </a:spcAft>
            </a:pPr>
            <a:endParaRPr lang="en-US" altLang="ja-JP" sz="1000" smtClean="0">
              <a:solidFill>
                <a:srgbClr val="FFFFCC"/>
              </a:solidFill>
            </a:endParaRPr>
          </a:p>
          <a:p>
            <a:pPr fontAlgn="base">
              <a:spcBef>
                <a:spcPct val="50000"/>
              </a:spcBef>
              <a:spcAft>
                <a:spcPct val="0"/>
              </a:spcAft>
            </a:pPr>
            <a:endParaRPr lang="en-US" altLang="ja-JP" sz="1000" smtClean="0">
              <a:solidFill>
                <a:srgbClr val="FFFFCC"/>
              </a:solidFill>
            </a:endParaRPr>
          </a:p>
          <a:p>
            <a:pPr fontAlgn="base">
              <a:lnSpc>
                <a:spcPct val="85000"/>
              </a:lnSpc>
              <a:spcBef>
                <a:spcPct val="0"/>
              </a:spcBef>
              <a:spcAft>
                <a:spcPct val="0"/>
              </a:spcAft>
            </a:pPr>
            <a:endParaRPr lang="en-US" altLang="ja-JP" sz="1000" smtClean="0">
              <a:solidFill>
                <a:srgbClr val="FFFFCC"/>
              </a:solidFill>
            </a:endParaRPr>
          </a:p>
          <a:p>
            <a:pPr fontAlgn="base">
              <a:lnSpc>
                <a:spcPct val="85000"/>
              </a:lnSpc>
              <a:spcBef>
                <a:spcPct val="0"/>
              </a:spcBef>
              <a:spcAft>
                <a:spcPct val="0"/>
              </a:spcAft>
            </a:pPr>
            <a:r>
              <a:rPr lang="en-US" altLang="ja-JP" sz="1000" smtClean="0">
                <a:solidFill>
                  <a:srgbClr val="FFFFCC"/>
                </a:solidFill>
              </a:rPr>
              <a:t>20</a:t>
            </a:r>
          </a:p>
          <a:p>
            <a:pPr fontAlgn="base">
              <a:lnSpc>
                <a:spcPct val="85000"/>
              </a:lnSpc>
              <a:spcBef>
                <a:spcPct val="0"/>
              </a:spcBef>
              <a:spcAft>
                <a:spcPct val="0"/>
              </a:spcAft>
            </a:pPr>
            <a:endParaRPr lang="en-US" altLang="ja-JP" sz="1000" smtClean="0">
              <a:solidFill>
                <a:srgbClr val="FFFFCC"/>
              </a:solidFill>
            </a:endParaRPr>
          </a:p>
          <a:p>
            <a:pPr fontAlgn="base">
              <a:spcBef>
                <a:spcPct val="50000"/>
              </a:spcBef>
              <a:spcAft>
                <a:spcPct val="0"/>
              </a:spcAft>
            </a:pPr>
            <a:endParaRPr lang="en-US" altLang="ja-JP" sz="1000" smtClean="0">
              <a:solidFill>
                <a:srgbClr val="FFFFCC"/>
              </a:solidFill>
            </a:endParaRPr>
          </a:p>
          <a:p>
            <a:pPr fontAlgn="base">
              <a:spcBef>
                <a:spcPct val="50000"/>
              </a:spcBef>
              <a:spcAft>
                <a:spcPct val="0"/>
              </a:spcAft>
            </a:pPr>
            <a:endParaRPr lang="en-US" altLang="ja-JP" sz="1000" smtClean="0">
              <a:solidFill>
                <a:srgbClr val="FFFFCC"/>
              </a:solidFill>
            </a:endParaRPr>
          </a:p>
          <a:p>
            <a:pPr fontAlgn="base">
              <a:spcBef>
                <a:spcPct val="50000"/>
              </a:spcBef>
              <a:spcAft>
                <a:spcPct val="0"/>
              </a:spcAft>
            </a:pPr>
            <a:endParaRPr lang="en-US" altLang="ja-JP" sz="1000" smtClean="0">
              <a:solidFill>
                <a:srgbClr val="FFFFCC"/>
              </a:solidFill>
            </a:endParaRPr>
          </a:p>
          <a:p>
            <a:pPr fontAlgn="base">
              <a:spcBef>
                <a:spcPct val="50000"/>
              </a:spcBef>
              <a:spcAft>
                <a:spcPct val="0"/>
              </a:spcAft>
            </a:pPr>
            <a:r>
              <a:rPr lang="en-US" altLang="ja-JP" sz="1000" smtClean="0">
                <a:solidFill>
                  <a:srgbClr val="FFFFCC"/>
                </a:solidFill>
              </a:rPr>
              <a:t>0</a:t>
            </a:r>
          </a:p>
          <a:p>
            <a:pPr fontAlgn="base">
              <a:spcBef>
                <a:spcPct val="50000"/>
              </a:spcBef>
              <a:spcAft>
                <a:spcPct val="0"/>
              </a:spcAft>
            </a:pPr>
            <a:endParaRPr lang="en-US" altLang="ja-JP" sz="1000" smtClean="0">
              <a:solidFill>
                <a:srgbClr val="FFFFCC"/>
              </a:solidFill>
            </a:endParaRPr>
          </a:p>
        </p:txBody>
      </p:sp>
      <p:sp>
        <p:nvSpPr>
          <p:cNvPr id="177165" name="Text Box 14"/>
          <p:cNvSpPr txBox="1">
            <a:spLocks noChangeArrowheads="1"/>
          </p:cNvSpPr>
          <p:nvPr/>
        </p:nvSpPr>
        <p:spPr bwMode="auto">
          <a:xfrm>
            <a:off x="5562600" y="6324600"/>
            <a:ext cx="3124200" cy="366713"/>
          </a:xfrm>
          <a:prstGeom prst="rect">
            <a:avLst/>
          </a:prstGeom>
          <a:noFill/>
          <a:ln w="9525">
            <a:noFill/>
            <a:miter lim="800000"/>
            <a:headEnd/>
            <a:tailEnd/>
          </a:ln>
        </p:spPr>
        <p:txBody>
          <a:bodyPr>
            <a:spAutoFit/>
          </a:bodyPr>
          <a:lstStyle/>
          <a:p>
            <a:pPr fontAlgn="base">
              <a:spcBef>
                <a:spcPct val="50000"/>
              </a:spcBef>
              <a:spcAft>
                <a:spcPct val="0"/>
              </a:spcAft>
            </a:pPr>
            <a:r>
              <a:rPr lang="en-US" altLang="ja-JP" smtClean="0">
                <a:solidFill>
                  <a:srgbClr val="FFFFCC"/>
                </a:solidFill>
              </a:rPr>
              <a:t>Year (1973-2000)</a:t>
            </a:r>
          </a:p>
        </p:txBody>
      </p:sp>
      <p:sp>
        <p:nvSpPr>
          <p:cNvPr id="177166" name="Text Box 15"/>
          <p:cNvSpPr txBox="1">
            <a:spLocks noChangeArrowheads="1"/>
          </p:cNvSpPr>
          <p:nvPr/>
        </p:nvSpPr>
        <p:spPr bwMode="auto">
          <a:xfrm>
            <a:off x="76200" y="6477000"/>
            <a:ext cx="3124200" cy="366713"/>
          </a:xfrm>
          <a:prstGeom prst="rect">
            <a:avLst/>
          </a:prstGeom>
          <a:noFill/>
          <a:ln w="9525">
            <a:noFill/>
            <a:miter lim="800000"/>
            <a:headEnd/>
            <a:tailEnd/>
          </a:ln>
        </p:spPr>
        <p:txBody>
          <a:bodyPr>
            <a:spAutoFit/>
          </a:bodyPr>
          <a:lstStyle/>
          <a:p>
            <a:pPr fontAlgn="base">
              <a:spcBef>
                <a:spcPct val="50000"/>
              </a:spcBef>
              <a:spcAft>
                <a:spcPct val="0"/>
              </a:spcAft>
            </a:pPr>
            <a:r>
              <a:rPr lang="en-US" altLang="ja-JP" smtClean="0">
                <a:solidFill>
                  <a:srgbClr val="FFFFCC"/>
                </a:solidFill>
              </a:rPr>
              <a:t>Konishi et al.   (2003)</a:t>
            </a:r>
          </a:p>
        </p:txBody>
      </p:sp>
      <p:sp>
        <p:nvSpPr>
          <p:cNvPr id="177167" name="Rectangle 16"/>
          <p:cNvSpPr>
            <a:spLocks noChangeArrowheads="1"/>
          </p:cNvSpPr>
          <p:nvPr/>
        </p:nvSpPr>
        <p:spPr bwMode="auto">
          <a:xfrm>
            <a:off x="76200" y="6553200"/>
            <a:ext cx="4800600" cy="304800"/>
          </a:xfrm>
          <a:prstGeom prst="rect">
            <a:avLst/>
          </a:prstGeom>
          <a:solidFill>
            <a:srgbClr val="FF99CC"/>
          </a:solidFill>
          <a:ln w="9525">
            <a:miter lim="800000"/>
            <a:headEnd/>
            <a:tailEnd/>
          </a:ln>
          <a:scene3d>
            <a:camera prst="legacyObliqueTopRight"/>
            <a:lightRig rig="legacyFlat3" dir="b"/>
          </a:scene3d>
          <a:sp3d extrusionH="201600" prstMaterial="legacyPlastic">
            <a:bevelT w="13500" h="13500" prst="angle"/>
            <a:bevelB w="13500" h="13500" prst="angle"/>
            <a:extrusionClr>
              <a:srgbClr val="FF99CC"/>
            </a:extrusionClr>
          </a:sp3d>
        </p:spPr>
        <p:txBody>
          <a:bodyPr wrap="none" anchor="ctr">
            <a:flatTx/>
          </a:bodyPr>
          <a:lstStyle/>
          <a:p>
            <a:pPr algn="ctr" eaLnBrk="0" fontAlgn="base" hangingPunct="0">
              <a:spcBef>
                <a:spcPct val="0"/>
              </a:spcBef>
              <a:spcAft>
                <a:spcPct val="0"/>
              </a:spcAft>
            </a:pPr>
            <a:r>
              <a:rPr lang="en-US" altLang="ja-JP" b="1" smtClean="0">
                <a:solidFill>
                  <a:srgbClr val="FFFFCC"/>
                </a:solidFill>
                <a:latin typeface="Times New Roman" pitchFamily="18" charset="0"/>
              </a:rPr>
              <a:t>Konishi et al (2003) Organohalogen compds</a:t>
            </a:r>
          </a:p>
        </p:txBody>
      </p:sp>
      <p:sp>
        <p:nvSpPr>
          <p:cNvPr id="177168" name="Text Box 17"/>
          <p:cNvSpPr txBox="1">
            <a:spLocks noChangeArrowheads="1"/>
          </p:cNvSpPr>
          <p:nvPr/>
        </p:nvSpPr>
        <p:spPr bwMode="auto">
          <a:xfrm>
            <a:off x="1676400" y="3505200"/>
            <a:ext cx="3124200" cy="366713"/>
          </a:xfrm>
          <a:prstGeom prst="rect">
            <a:avLst/>
          </a:prstGeom>
          <a:noFill/>
          <a:ln w="9525">
            <a:noFill/>
            <a:miter lim="800000"/>
            <a:headEnd/>
            <a:tailEnd/>
          </a:ln>
        </p:spPr>
        <p:txBody>
          <a:bodyPr>
            <a:spAutoFit/>
          </a:bodyPr>
          <a:lstStyle/>
          <a:p>
            <a:pPr fontAlgn="base">
              <a:spcBef>
                <a:spcPct val="50000"/>
              </a:spcBef>
              <a:spcAft>
                <a:spcPct val="0"/>
              </a:spcAft>
            </a:pPr>
            <a:r>
              <a:rPr lang="en-US" altLang="ja-JP" b="1" smtClean="0">
                <a:solidFill>
                  <a:srgbClr val="000000"/>
                </a:solidFill>
              </a:rPr>
              <a:t>pg TEQ/g-fat</a:t>
            </a:r>
          </a:p>
        </p:txBody>
      </p:sp>
      <p:sp>
        <p:nvSpPr>
          <p:cNvPr id="177169" name="Text Box 18"/>
          <p:cNvSpPr txBox="1">
            <a:spLocks noChangeArrowheads="1"/>
          </p:cNvSpPr>
          <p:nvPr/>
        </p:nvSpPr>
        <p:spPr bwMode="auto">
          <a:xfrm>
            <a:off x="1752600" y="776288"/>
            <a:ext cx="2362200" cy="366712"/>
          </a:xfrm>
          <a:prstGeom prst="rect">
            <a:avLst/>
          </a:prstGeom>
          <a:noFill/>
          <a:ln w="9525">
            <a:noFill/>
            <a:miter lim="800000"/>
            <a:headEnd/>
            <a:tailEnd/>
          </a:ln>
        </p:spPr>
        <p:txBody>
          <a:bodyPr>
            <a:spAutoFit/>
          </a:bodyPr>
          <a:lstStyle/>
          <a:p>
            <a:pPr fontAlgn="base">
              <a:spcBef>
                <a:spcPct val="50000"/>
              </a:spcBef>
              <a:spcAft>
                <a:spcPct val="0"/>
              </a:spcAft>
            </a:pPr>
            <a:r>
              <a:rPr lang="en-US" altLang="ja-JP" b="1" smtClean="0">
                <a:solidFill>
                  <a:srgbClr val="000000"/>
                </a:solidFill>
              </a:rPr>
              <a:t>µg</a:t>
            </a:r>
            <a:r>
              <a:rPr lang="en-US" altLang="ja-JP" smtClean="0">
                <a:solidFill>
                  <a:srgbClr val="000000"/>
                </a:solidFill>
              </a:rPr>
              <a:t> / </a:t>
            </a:r>
            <a:r>
              <a:rPr lang="en-US" altLang="ja-JP" b="1" smtClean="0">
                <a:solidFill>
                  <a:srgbClr val="000000"/>
                </a:solidFill>
              </a:rPr>
              <a:t>g-fat</a:t>
            </a:r>
          </a:p>
        </p:txBody>
      </p:sp>
      <p:sp>
        <p:nvSpPr>
          <p:cNvPr id="177170" name="Text Box 19"/>
          <p:cNvSpPr txBox="1">
            <a:spLocks noChangeArrowheads="1"/>
          </p:cNvSpPr>
          <p:nvPr/>
        </p:nvSpPr>
        <p:spPr bwMode="auto">
          <a:xfrm>
            <a:off x="5715000" y="6338888"/>
            <a:ext cx="3124200" cy="366712"/>
          </a:xfrm>
          <a:prstGeom prst="rect">
            <a:avLst/>
          </a:prstGeom>
          <a:noFill/>
          <a:ln w="9525">
            <a:noFill/>
            <a:miter lim="800000"/>
            <a:headEnd/>
            <a:tailEnd/>
          </a:ln>
        </p:spPr>
        <p:txBody>
          <a:bodyPr>
            <a:spAutoFit/>
          </a:bodyPr>
          <a:lstStyle/>
          <a:p>
            <a:pPr fontAlgn="base">
              <a:spcBef>
                <a:spcPct val="50000"/>
              </a:spcBef>
              <a:spcAft>
                <a:spcPct val="0"/>
              </a:spcAft>
            </a:pPr>
            <a:r>
              <a:rPr lang="en-US" altLang="ja-JP" b="1" smtClean="0">
                <a:solidFill>
                  <a:srgbClr val="000000"/>
                </a:solidFill>
              </a:rPr>
              <a:t>Year (1973-2000)</a:t>
            </a:r>
          </a:p>
        </p:txBody>
      </p:sp>
      <p:sp>
        <p:nvSpPr>
          <p:cNvPr id="177171" name="Text Box 21"/>
          <p:cNvSpPr txBox="1">
            <a:spLocks noChangeArrowheads="1"/>
          </p:cNvSpPr>
          <p:nvPr/>
        </p:nvSpPr>
        <p:spPr bwMode="auto">
          <a:xfrm>
            <a:off x="3124200" y="3429000"/>
            <a:ext cx="762000" cy="3289300"/>
          </a:xfrm>
          <a:prstGeom prst="rect">
            <a:avLst/>
          </a:prstGeom>
          <a:noFill/>
          <a:ln w="9525">
            <a:noFill/>
            <a:miter lim="800000"/>
            <a:headEnd/>
            <a:tailEnd/>
          </a:ln>
        </p:spPr>
        <p:txBody>
          <a:bodyPr>
            <a:spAutoFit/>
          </a:bodyPr>
          <a:lstStyle/>
          <a:p>
            <a:pPr fontAlgn="base">
              <a:spcBef>
                <a:spcPct val="50000"/>
              </a:spcBef>
              <a:spcAft>
                <a:spcPct val="0"/>
              </a:spcAft>
            </a:pPr>
            <a:endParaRPr lang="en-US" altLang="ja-JP" sz="1000" b="1" smtClean="0">
              <a:solidFill>
                <a:srgbClr val="000000"/>
              </a:solidFill>
            </a:endParaRPr>
          </a:p>
          <a:p>
            <a:pPr fontAlgn="base">
              <a:lnSpc>
                <a:spcPct val="85000"/>
              </a:lnSpc>
              <a:spcBef>
                <a:spcPct val="0"/>
              </a:spcBef>
              <a:spcAft>
                <a:spcPct val="0"/>
              </a:spcAft>
            </a:pPr>
            <a:r>
              <a:rPr lang="en-US" altLang="ja-JP" sz="1600" b="1" smtClean="0">
                <a:solidFill>
                  <a:srgbClr val="000000"/>
                </a:solidFill>
              </a:rPr>
              <a:t>60</a:t>
            </a:r>
          </a:p>
          <a:p>
            <a:pPr fontAlgn="base">
              <a:spcBef>
                <a:spcPct val="50000"/>
              </a:spcBef>
              <a:spcAft>
                <a:spcPct val="0"/>
              </a:spcAft>
            </a:pPr>
            <a:endParaRPr lang="en-US" altLang="ja-JP" sz="1600" b="1" smtClean="0">
              <a:solidFill>
                <a:srgbClr val="000000"/>
              </a:solidFill>
            </a:endParaRPr>
          </a:p>
          <a:p>
            <a:pPr fontAlgn="base">
              <a:spcBef>
                <a:spcPct val="50000"/>
              </a:spcBef>
              <a:spcAft>
                <a:spcPct val="0"/>
              </a:spcAft>
            </a:pPr>
            <a:endParaRPr lang="en-US" altLang="ja-JP" sz="1600" b="1" smtClean="0">
              <a:solidFill>
                <a:srgbClr val="000000"/>
              </a:solidFill>
            </a:endParaRPr>
          </a:p>
          <a:p>
            <a:pPr fontAlgn="base">
              <a:lnSpc>
                <a:spcPct val="90000"/>
              </a:lnSpc>
              <a:spcBef>
                <a:spcPct val="0"/>
              </a:spcBef>
              <a:spcAft>
                <a:spcPct val="0"/>
              </a:spcAft>
            </a:pPr>
            <a:r>
              <a:rPr lang="en-US" altLang="ja-JP" sz="1600" b="1" smtClean="0">
                <a:solidFill>
                  <a:srgbClr val="000000"/>
                </a:solidFill>
              </a:rPr>
              <a:t>40</a:t>
            </a:r>
          </a:p>
          <a:p>
            <a:pPr fontAlgn="base">
              <a:spcBef>
                <a:spcPct val="50000"/>
              </a:spcBef>
              <a:spcAft>
                <a:spcPct val="0"/>
              </a:spcAft>
            </a:pPr>
            <a:endParaRPr lang="en-US" altLang="ja-JP" sz="1600" b="1" smtClean="0">
              <a:solidFill>
                <a:srgbClr val="000000"/>
              </a:solidFill>
            </a:endParaRPr>
          </a:p>
          <a:p>
            <a:pPr fontAlgn="base">
              <a:lnSpc>
                <a:spcPct val="85000"/>
              </a:lnSpc>
              <a:spcBef>
                <a:spcPct val="0"/>
              </a:spcBef>
              <a:spcAft>
                <a:spcPct val="0"/>
              </a:spcAft>
            </a:pPr>
            <a:endParaRPr lang="en-US" altLang="ja-JP" sz="1600" b="1" smtClean="0">
              <a:solidFill>
                <a:srgbClr val="000000"/>
              </a:solidFill>
            </a:endParaRPr>
          </a:p>
          <a:p>
            <a:pPr fontAlgn="base">
              <a:lnSpc>
                <a:spcPct val="85000"/>
              </a:lnSpc>
              <a:spcBef>
                <a:spcPct val="0"/>
              </a:spcBef>
              <a:spcAft>
                <a:spcPct val="0"/>
              </a:spcAft>
            </a:pPr>
            <a:r>
              <a:rPr lang="en-US" altLang="ja-JP" sz="1600" b="1" smtClean="0">
                <a:solidFill>
                  <a:srgbClr val="000000"/>
                </a:solidFill>
              </a:rPr>
              <a:t>20</a:t>
            </a:r>
          </a:p>
          <a:p>
            <a:pPr fontAlgn="base">
              <a:spcBef>
                <a:spcPct val="50000"/>
              </a:spcBef>
              <a:spcAft>
                <a:spcPct val="0"/>
              </a:spcAft>
            </a:pPr>
            <a:endParaRPr lang="en-US" altLang="ja-JP" sz="1600" b="1" smtClean="0">
              <a:solidFill>
                <a:srgbClr val="000000"/>
              </a:solidFill>
            </a:endParaRPr>
          </a:p>
          <a:p>
            <a:pPr fontAlgn="base">
              <a:spcBef>
                <a:spcPct val="50000"/>
              </a:spcBef>
              <a:spcAft>
                <a:spcPct val="0"/>
              </a:spcAft>
            </a:pPr>
            <a:r>
              <a:rPr lang="en-US" altLang="ja-JP" sz="1600" b="1" smtClean="0">
                <a:solidFill>
                  <a:srgbClr val="000000"/>
                </a:solidFill>
              </a:rPr>
              <a:t>0</a:t>
            </a:r>
          </a:p>
          <a:p>
            <a:pPr fontAlgn="base">
              <a:spcBef>
                <a:spcPct val="50000"/>
              </a:spcBef>
              <a:spcAft>
                <a:spcPct val="0"/>
              </a:spcAft>
            </a:pPr>
            <a:endParaRPr lang="en-US" altLang="ja-JP" sz="1600" b="1" smtClean="0">
              <a:solidFill>
                <a:srgbClr val="000000"/>
              </a:solidFill>
            </a:endParaRPr>
          </a:p>
        </p:txBody>
      </p:sp>
      <p:sp>
        <p:nvSpPr>
          <p:cNvPr id="177172" name="Text Box 22"/>
          <p:cNvSpPr txBox="1">
            <a:spLocks noChangeArrowheads="1"/>
          </p:cNvSpPr>
          <p:nvPr/>
        </p:nvSpPr>
        <p:spPr bwMode="auto">
          <a:xfrm>
            <a:off x="3048000" y="865188"/>
            <a:ext cx="762000" cy="2792412"/>
          </a:xfrm>
          <a:prstGeom prst="rect">
            <a:avLst/>
          </a:prstGeom>
          <a:noFill/>
          <a:ln w="9525">
            <a:noFill/>
            <a:miter lim="800000"/>
            <a:headEnd/>
            <a:tailEnd/>
          </a:ln>
        </p:spPr>
        <p:txBody>
          <a:bodyPr>
            <a:spAutoFit/>
          </a:bodyPr>
          <a:lstStyle/>
          <a:p>
            <a:pPr fontAlgn="base">
              <a:lnSpc>
                <a:spcPct val="90000"/>
              </a:lnSpc>
              <a:spcBef>
                <a:spcPct val="0"/>
              </a:spcBef>
              <a:spcAft>
                <a:spcPct val="0"/>
              </a:spcAft>
            </a:pPr>
            <a:endParaRPr lang="en-US" altLang="ja-JP" sz="1000" b="1" smtClean="0">
              <a:solidFill>
                <a:srgbClr val="000000"/>
              </a:solidFill>
            </a:endParaRPr>
          </a:p>
          <a:p>
            <a:pPr fontAlgn="base">
              <a:lnSpc>
                <a:spcPct val="80000"/>
              </a:lnSpc>
              <a:spcBef>
                <a:spcPct val="0"/>
              </a:spcBef>
              <a:spcAft>
                <a:spcPct val="0"/>
              </a:spcAft>
            </a:pPr>
            <a:r>
              <a:rPr lang="en-US" altLang="ja-JP" sz="1600" b="1" smtClean="0">
                <a:solidFill>
                  <a:srgbClr val="000000"/>
                </a:solidFill>
              </a:rPr>
              <a:t>0.3</a:t>
            </a:r>
          </a:p>
          <a:p>
            <a:pPr fontAlgn="base">
              <a:lnSpc>
                <a:spcPct val="80000"/>
              </a:lnSpc>
              <a:spcBef>
                <a:spcPct val="50000"/>
              </a:spcBef>
              <a:spcAft>
                <a:spcPct val="0"/>
              </a:spcAft>
            </a:pPr>
            <a:endParaRPr lang="en-US" altLang="ja-JP" sz="1600" b="1" smtClean="0">
              <a:solidFill>
                <a:srgbClr val="000000"/>
              </a:solidFill>
            </a:endParaRPr>
          </a:p>
          <a:p>
            <a:pPr fontAlgn="base">
              <a:lnSpc>
                <a:spcPct val="80000"/>
              </a:lnSpc>
              <a:spcBef>
                <a:spcPct val="50000"/>
              </a:spcBef>
              <a:spcAft>
                <a:spcPct val="0"/>
              </a:spcAft>
            </a:pPr>
            <a:endParaRPr lang="en-US" altLang="ja-JP" sz="1600" b="1" smtClean="0">
              <a:solidFill>
                <a:srgbClr val="000000"/>
              </a:solidFill>
            </a:endParaRPr>
          </a:p>
          <a:p>
            <a:pPr fontAlgn="base">
              <a:lnSpc>
                <a:spcPct val="80000"/>
              </a:lnSpc>
              <a:spcBef>
                <a:spcPct val="0"/>
              </a:spcBef>
              <a:spcAft>
                <a:spcPct val="0"/>
              </a:spcAft>
            </a:pPr>
            <a:r>
              <a:rPr lang="en-US" altLang="ja-JP" sz="1600" b="1" smtClean="0">
                <a:solidFill>
                  <a:srgbClr val="000000"/>
                </a:solidFill>
              </a:rPr>
              <a:t>0.2</a:t>
            </a:r>
          </a:p>
          <a:p>
            <a:pPr fontAlgn="base">
              <a:lnSpc>
                <a:spcPct val="80000"/>
              </a:lnSpc>
              <a:spcBef>
                <a:spcPct val="50000"/>
              </a:spcBef>
              <a:spcAft>
                <a:spcPct val="0"/>
              </a:spcAft>
            </a:pPr>
            <a:endParaRPr lang="en-US" altLang="ja-JP" sz="1600" b="1" smtClean="0">
              <a:solidFill>
                <a:srgbClr val="000000"/>
              </a:solidFill>
            </a:endParaRPr>
          </a:p>
          <a:p>
            <a:pPr fontAlgn="base">
              <a:lnSpc>
                <a:spcPct val="80000"/>
              </a:lnSpc>
              <a:spcBef>
                <a:spcPct val="50000"/>
              </a:spcBef>
              <a:spcAft>
                <a:spcPct val="0"/>
              </a:spcAft>
            </a:pPr>
            <a:endParaRPr lang="en-US" altLang="ja-JP" sz="1600" b="1" smtClean="0">
              <a:solidFill>
                <a:srgbClr val="000000"/>
              </a:solidFill>
            </a:endParaRPr>
          </a:p>
          <a:p>
            <a:pPr fontAlgn="base">
              <a:lnSpc>
                <a:spcPct val="80000"/>
              </a:lnSpc>
              <a:spcBef>
                <a:spcPct val="0"/>
              </a:spcBef>
              <a:spcAft>
                <a:spcPct val="0"/>
              </a:spcAft>
            </a:pPr>
            <a:r>
              <a:rPr lang="en-US" altLang="ja-JP" sz="1600" b="1" smtClean="0">
                <a:solidFill>
                  <a:srgbClr val="000000"/>
                </a:solidFill>
              </a:rPr>
              <a:t>0.1</a:t>
            </a:r>
          </a:p>
          <a:p>
            <a:pPr fontAlgn="base">
              <a:lnSpc>
                <a:spcPct val="80000"/>
              </a:lnSpc>
              <a:spcBef>
                <a:spcPct val="0"/>
              </a:spcBef>
              <a:spcAft>
                <a:spcPct val="0"/>
              </a:spcAft>
            </a:pPr>
            <a:endParaRPr lang="en-US" altLang="ja-JP" sz="1600" b="1" smtClean="0">
              <a:solidFill>
                <a:srgbClr val="000000"/>
              </a:solidFill>
            </a:endParaRPr>
          </a:p>
          <a:p>
            <a:pPr fontAlgn="base">
              <a:lnSpc>
                <a:spcPct val="80000"/>
              </a:lnSpc>
              <a:spcBef>
                <a:spcPct val="0"/>
              </a:spcBef>
              <a:spcAft>
                <a:spcPct val="0"/>
              </a:spcAft>
            </a:pPr>
            <a:endParaRPr lang="en-US" altLang="ja-JP" sz="1600" b="1" smtClean="0">
              <a:solidFill>
                <a:srgbClr val="000000"/>
              </a:solidFill>
            </a:endParaRPr>
          </a:p>
          <a:p>
            <a:pPr fontAlgn="base">
              <a:lnSpc>
                <a:spcPct val="80000"/>
              </a:lnSpc>
              <a:spcBef>
                <a:spcPct val="50000"/>
              </a:spcBef>
              <a:spcAft>
                <a:spcPct val="0"/>
              </a:spcAft>
            </a:pPr>
            <a:r>
              <a:rPr lang="en-US" altLang="ja-JP" sz="1600" b="1" smtClean="0">
                <a:solidFill>
                  <a:srgbClr val="000000"/>
                </a:solidFill>
              </a:rPr>
              <a:t>   0</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p:cNvGrpSpPr>
            <a:grpSpLocks/>
          </p:cNvGrpSpPr>
          <p:nvPr/>
        </p:nvGrpSpPr>
        <p:grpSpPr bwMode="auto">
          <a:xfrm>
            <a:off x="107950" y="115888"/>
            <a:ext cx="8929688" cy="6300787"/>
            <a:chOff x="107504" y="116632"/>
            <a:chExt cx="8930308" cy="6300703"/>
          </a:xfrm>
        </p:grpSpPr>
        <p:sp>
          <p:nvSpPr>
            <p:cNvPr id="178179" name="TextBox 6"/>
            <p:cNvSpPr txBox="1">
              <a:spLocks noChangeArrowheads="1"/>
            </p:cNvSpPr>
            <p:nvPr/>
          </p:nvSpPr>
          <p:spPr bwMode="auto">
            <a:xfrm>
              <a:off x="251520" y="4509120"/>
              <a:ext cx="4608512" cy="1908215"/>
            </a:xfrm>
            <a:prstGeom prst="rect">
              <a:avLst/>
            </a:prstGeom>
            <a:noFill/>
            <a:ln w="9525">
              <a:noFill/>
              <a:miter lim="800000"/>
              <a:headEnd/>
              <a:tailEnd/>
            </a:ln>
          </p:spPr>
          <p:txBody>
            <a:bodyPr>
              <a:spAutoFit/>
            </a:bodyPr>
            <a:lstStyle/>
            <a:p>
              <a:pPr marL="342900" indent="-342900" fontAlgn="base">
                <a:spcBef>
                  <a:spcPct val="0"/>
                </a:spcBef>
                <a:spcAft>
                  <a:spcPts val="1200"/>
                </a:spcAft>
                <a:buFontTx/>
                <a:buAutoNum type="arabicPeriod"/>
              </a:pPr>
              <a:r>
                <a:rPr kumimoji="0" lang="en-CA" altLang="ja-JP" smtClean="0">
                  <a:solidFill>
                    <a:srgbClr val="000000"/>
                  </a:solidFill>
                  <a:latin typeface="Franklin Gothic Medium" pitchFamily="34" charset="0"/>
                </a:rPr>
                <a:t>Swedish Environmental Protection Agency, 2012. </a:t>
              </a:r>
              <a:r>
                <a:rPr kumimoji="0" lang="en-CA" altLang="ja-JP" i="1" smtClean="0">
                  <a:solidFill>
                    <a:srgbClr val="000000"/>
                  </a:solidFill>
                  <a:latin typeface="Franklin Gothic Medium" pitchFamily="34" charset="0"/>
                </a:rPr>
                <a:t>National Implementation Plan for the Stockholm Convention</a:t>
              </a:r>
              <a:r>
                <a:rPr kumimoji="0" lang="en-CA" altLang="ja-JP" smtClean="0">
                  <a:solidFill>
                    <a:srgbClr val="000000"/>
                  </a:solidFill>
                  <a:latin typeface="Franklin Gothic Medium" pitchFamily="34" charset="0"/>
                </a:rPr>
                <a:t>, Report 6298.</a:t>
              </a:r>
            </a:p>
            <a:p>
              <a:pPr marL="342900" indent="-342900" fontAlgn="base">
                <a:spcBef>
                  <a:spcPct val="0"/>
                </a:spcBef>
                <a:spcAft>
                  <a:spcPct val="0"/>
                </a:spcAft>
                <a:buFontTx/>
                <a:buAutoNum type="arabicPeriod"/>
              </a:pPr>
              <a:r>
                <a:rPr kumimoji="0" lang="en-CA" altLang="ja-JP" smtClean="0">
                  <a:solidFill>
                    <a:srgbClr val="000000"/>
                  </a:solidFill>
                  <a:latin typeface="Franklin Gothic Medium" pitchFamily="34" charset="0"/>
                </a:rPr>
                <a:t>Bhavsar, S.P. et al., 2007.  </a:t>
              </a:r>
              <a:r>
                <a:rPr kumimoji="0" lang="en-CA" altLang="ja-JP" i="1" smtClean="0">
                  <a:solidFill>
                    <a:srgbClr val="000000"/>
                  </a:solidFill>
                  <a:latin typeface="Franklin Gothic Medium" pitchFamily="34" charset="0"/>
                </a:rPr>
                <a:t>J. Great Lakes Res. </a:t>
              </a:r>
              <a:r>
                <a:rPr kumimoji="0" lang="en-CA" altLang="ja-JP" smtClean="0">
                  <a:solidFill>
                    <a:srgbClr val="000000"/>
                  </a:solidFill>
                  <a:latin typeface="Franklin Gothic Medium" pitchFamily="34" charset="0"/>
                </a:rPr>
                <a:t>33, 592-605.</a:t>
              </a:r>
            </a:p>
          </p:txBody>
        </p:sp>
        <p:sp>
          <p:nvSpPr>
            <p:cNvPr id="178180" name="TextBox 7"/>
            <p:cNvSpPr txBox="1">
              <a:spLocks noChangeArrowheads="1"/>
            </p:cNvSpPr>
            <p:nvPr/>
          </p:nvSpPr>
          <p:spPr bwMode="auto">
            <a:xfrm>
              <a:off x="251520" y="116632"/>
              <a:ext cx="3074881" cy="523220"/>
            </a:xfrm>
            <a:prstGeom prst="rect">
              <a:avLst/>
            </a:prstGeom>
            <a:noFill/>
            <a:ln w="9525">
              <a:noFill/>
              <a:miter lim="800000"/>
              <a:headEnd/>
              <a:tailEnd/>
            </a:ln>
          </p:spPr>
          <p:txBody>
            <a:bodyPr wrap="none">
              <a:spAutoFit/>
            </a:bodyPr>
            <a:lstStyle/>
            <a:p>
              <a:pPr fontAlgn="base">
                <a:spcBef>
                  <a:spcPct val="0"/>
                </a:spcBef>
                <a:spcAft>
                  <a:spcPct val="0"/>
                </a:spcAft>
              </a:pPr>
              <a:r>
                <a:rPr kumimoji="0" lang="en-CA" altLang="ja-JP" sz="2800" smtClean="0">
                  <a:solidFill>
                    <a:srgbClr val="0000CC"/>
                  </a:solidFill>
                  <a:latin typeface="Franklin Gothic Medium" pitchFamily="34" charset="0"/>
                </a:rPr>
                <a:t> Some successes...</a:t>
              </a:r>
            </a:p>
          </p:txBody>
        </p:sp>
        <p:sp>
          <p:nvSpPr>
            <p:cNvPr id="178181" name="TextBox 11"/>
            <p:cNvSpPr txBox="1">
              <a:spLocks noChangeArrowheads="1"/>
            </p:cNvSpPr>
            <p:nvPr/>
          </p:nvSpPr>
          <p:spPr bwMode="auto">
            <a:xfrm rot="-5400000">
              <a:off x="3759325" y="1738277"/>
              <a:ext cx="2580065" cy="369332"/>
            </a:xfrm>
            <a:prstGeom prst="rect">
              <a:avLst/>
            </a:prstGeom>
            <a:noFill/>
            <a:ln w="9525">
              <a:noFill/>
              <a:miter lim="800000"/>
              <a:headEnd/>
              <a:tailEnd/>
            </a:ln>
          </p:spPr>
          <p:txBody>
            <a:bodyPr wrap="none">
              <a:spAutoFit/>
            </a:bodyPr>
            <a:lstStyle/>
            <a:p>
              <a:pPr fontAlgn="base">
                <a:spcBef>
                  <a:spcPct val="0"/>
                </a:spcBef>
                <a:spcAft>
                  <a:spcPct val="0"/>
                </a:spcAft>
              </a:pPr>
              <a:r>
                <a:rPr kumimoji="0" lang="en-CA" altLang="ja-JP" smtClean="0">
                  <a:solidFill>
                    <a:srgbClr val="000000"/>
                  </a:solidFill>
                  <a:latin typeface="Franklin Gothic Medium" pitchFamily="34" charset="0"/>
                </a:rPr>
                <a:t>Log </a:t>
              </a:r>
              <a:r>
                <a:rPr kumimoji="0" lang="el-GR" altLang="ja-JP" smtClean="0">
                  <a:solidFill>
                    <a:srgbClr val="000000"/>
                  </a:solidFill>
                  <a:latin typeface="Franklin Gothic Medium" pitchFamily="34" charset="0"/>
                </a:rPr>
                <a:t>Σ</a:t>
              </a:r>
              <a:r>
                <a:rPr kumimoji="0" lang="en-CA" altLang="ja-JP" smtClean="0">
                  <a:solidFill>
                    <a:srgbClr val="000000"/>
                  </a:solidFill>
                  <a:latin typeface="Franklin Gothic Medium" pitchFamily="34" charset="0"/>
                </a:rPr>
                <a:t>PCBs, ng/g wet wt.</a:t>
              </a:r>
            </a:p>
          </p:txBody>
        </p:sp>
        <p:pic>
          <p:nvPicPr>
            <p:cNvPr id="178182" name="Picture 2"/>
            <p:cNvPicPr preferRelativeResize="0">
              <a:picLocks noChangeAspect="1" noChangeArrowheads="1"/>
            </p:cNvPicPr>
            <p:nvPr/>
          </p:nvPicPr>
          <p:blipFill>
            <a:blip r:embed="rId3" cstate="print"/>
            <a:srcRect/>
            <a:stretch>
              <a:fillRect/>
            </a:stretch>
          </p:blipFill>
          <p:spPr bwMode="auto">
            <a:xfrm>
              <a:off x="107504" y="748660"/>
              <a:ext cx="4572000" cy="3040380"/>
            </a:xfrm>
            <a:prstGeom prst="rect">
              <a:avLst/>
            </a:prstGeom>
            <a:noFill/>
            <a:ln w="9525">
              <a:noFill/>
              <a:miter lim="800000"/>
              <a:headEnd/>
              <a:tailEnd/>
            </a:ln>
          </p:spPr>
        </p:pic>
        <p:sp>
          <p:nvSpPr>
            <p:cNvPr id="178183" name="TextBox 29"/>
            <p:cNvSpPr txBox="1">
              <a:spLocks noChangeArrowheads="1"/>
            </p:cNvSpPr>
            <p:nvPr/>
          </p:nvSpPr>
          <p:spPr bwMode="auto">
            <a:xfrm>
              <a:off x="1618810" y="908720"/>
              <a:ext cx="2377126" cy="646331"/>
            </a:xfrm>
            <a:prstGeom prst="rect">
              <a:avLst/>
            </a:prstGeom>
            <a:noFill/>
            <a:ln w="9525">
              <a:noFill/>
              <a:miter lim="800000"/>
              <a:headEnd/>
              <a:tailEnd/>
            </a:ln>
          </p:spPr>
          <p:txBody>
            <a:bodyPr wrap="none">
              <a:spAutoFit/>
            </a:bodyPr>
            <a:lstStyle/>
            <a:p>
              <a:pPr algn="ctr" fontAlgn="base">
                <a:spcBef>
                  <a:spcPct val="0"/>
                </a:spcBef>
                <a:spcAft>
                  <a:spcPct val="0"/>
                </a:spcAft>
              </a:pPr>
              <a:r>
                <a:rPr kumimoji="0" lang="en-CA" altLang="ja-JP" smtClean="0">
                  <a:solidFill>
                    <a:srgbClr val="000000"/>
                  </a:solidFill>
                  <a:latin typeface="Franklin Gothic Medium" pitchFamily="34" charset="0"/>
                </a:rPr>
                <a:t>Guillemot eggs</a:t>
              </a:r>
            </a:p>
            <a:p>
              <a:pPr algn="ctr" fontAlgn="base">
                <a:spcBef>
                  <a:spcPct val="0"/>
                </a:spcBef>
                <a:spcAft>
                  <a:spcPct val="0"/>
                </a:spcAft>
              </a:pPr>
              <a:r>
                <a:rPr kumimoji="0" lang="en-CA" altLang="ja-JP" smtClean="0">
                  <a:solidFill>
                    <a:srgbClr val="000000"/>
                  </a:solidFill>
                  <a:latin typeface="Franklin Gothic Medium" pitchFamily="34" charset="0"/>
                </a:rPr>
                <a:t>Stora Karlsö, Sweden</a:t>
              </a:r>
              <a:r>
                <a:rPr kumimoji="0" lang="en-CA" altLang="ja-JP" baseline="30000" smtClean="0">
                  <a:solidFill>
                    <a:srgbClr val="000000"/>
                  </a:solidFill>
                  <a:latin typeface="Franklin Gothic Medium" pitchFamily="34" charset="0"/>
                </a:rPr>
                <a:t>1</a:t>
              </a:r>
              <a:endParaRPr kumimoji="0" lang="en-CA" altLang="ja-JP" smtClean="0">
                <a:solidFill>
                  <a:srgbClr val="000000"/>
                </a:solidFill>
                <a:latin typeface="Franklin Gothic Medium" pitchFamily="34" charset="0"/>
              </a:endParaRPr>
            </a:p>
          </p:txBody>
        </p:sp>
        <p:grpSp>
          <p:nvGrpSpPr>
            <p:cNvPr id="3" name="Group 34"/>
            <p:cNvGrpSpPr>
              <a:grpSpLocks/>
            </p:cNvGrpSpPr>
            <p:nvPr/>
          </p:nvGrpSpPr>
          <p:grpSpPr bwMode="auto">
            <a:xfrm>
              <a:off x="5279343" y="649491"/>
              <a:ext cx="3758469" cy="3041517"/>
              <a:chOff x="5279343" y="476672"/>
              <a:chExt cx="3758469" cy="3041517"/>
            </a:xfrm>
          </p:grpSpPr>
          <p:pic>
            <p:nvPicPr>
              <p:cNvPr id="178186" name="Picture 7"/>
              <p:cNvPicPr preferRelativeResize="0">
                <a:picLocks noChangeAspect="1" noChangeArrowheads="1"/>
              </p:cNvPicPr>
              <p:nvPr/>
            </p:nvPicPr>
            <p:blipFill>
              <a:blip r:embed="rId4" cstate="print"/>
              <a:srcRect/>
              <a:stretch>
                <a:fillRect/>
              </a:stretch>
            </p:blipFill>
            <p:spPr bwMode="auto">
              <a:xfrm>
                <a:off x="5279343" y="476672"/>
                <a:ext cx="3642165" cy="2851517"/>
              </a:xfrm>
              <a:prstGeom prst="rect">
                <a:avLst/>
              </a:prstGeom>
              <a:noFill/>
              <a:ln w="9525">
                <a:noFill/>
                <a:miter lim="800000"/>
                <a:headEnd/>
                <a:tailEnd/>
              </a:ln>
            </p:spPr>
          </p:pic>
          <p:sp>
            <p:nvSpPr>
              <p:cNvPr id="178187" name="TextBox 30"/>
              <p:cNvSpPr txBox="1">
                <a:spLocks noChangeArrowheads="1"/>
              </p:cNvSpPr>
              <p:nvPr/>
            </p:nvSpPr>
            <p:spPr bwMode="auto">
              <a:xfrm>
                <a:off x="5493252" y="3179635"/>
                <a:ext cx="3544560" cy="338554"/>
              </a:xfrm>
              <a:prstGeom prst="rect">
                <a:avLst/>
              </a:prstGeom>
              <a:noFill/>
              <a:ln w="9525">
                <a:noFill/>
                <a:miter lim="800000"/>
                <a:headEnd/>
                <a:tailEnd/>
              </a:ln>
            </p:spPr>
            <p:txBody>
              <a:bodyPr wrap="none">
                <a:spAutoFit/>
              </a:bodyPr>
              <a:lstStyle/>
              <a:p>
                <a:pPr fontAlgn="base">
                  <a:spcBef>
                    <a:spcPct val="0"/>
                  </a:spcBef>
                  <a:spcAft>
                    <a:spcPct val="0"/>
                  </a:spcAft>
                </a:pPr>
                <a:r>
                  <a:rPr kumimoji="0" lang="en-CA" altLang="ja-JP" sz="1600" smtClean="0">
                    <a:solidFill>
                      <a:srgbClr val="000000"/>
                    </a:solidFill>
                    <a:latin typeface="Franklin Gothic Medium" pitchFamily="34" charset="0"/>
                  </a:rPr>
                  <a:t>78    82    86    90    94    98    02    06</a:t>
                </a:r>
              </a:p>
            </p:txBody>
          </p:sp>
        </p:grpSp>
        <p:sp>
          <p:nvSpPr>
            <p:cNvPr id="178185" name="TextBox 32"/>
            <p:cNvSpPr txBox="1">
              <a:spLocks noChangeArrowheads="1"/>
            </p:cNvSpPr>
            <p:nvPr/>
          </p:nvSpPr>
          <p:spPr bwMode="auto">
            <a:xfrm>
              <a:off x="5776044" y="118373"/>
              <a:ext cx="2684388" cy="646331"/>
            </a:xfrm>
            <a:prstGeom prst="rect">
              <a:avLst/>
            </a:prstGeom>
            <a:noFill/>
            <a:ln w="9525">
              <a:noFill/>
              <a:miter lim="800000"/>
              <a:headEnd/>
              <a:tailEnd/>
            </a:ln>
          </p:spPr>
          <p:txBody>
            <a:bodyPr wrap="none">
              <a:spAutoFit/>
            </a:bodyPr>
            <a:lstStyle/>
            <a:p>
              <a:pPr algn="ctr" fontAlgn="base">
                <a:spcBef>
                  <a:spcPct val="0"/>
                </a:spcBef>
                <a:spcAft>
                  <a:spcPct val="0"/>
                </a:spcAft>
              </a:pPr>
              <a:r>
                <a:rPr kumimoji="0" lang="en-CA" altLang="ja-JP" smtClean="0">
                  <a:solidFill>
                    <a:srgbClr val="000000"/>
                  </a:solidFill>
                  <a:latin typeface="Franklin Gothic Medium" pitchFamily="34" charset="0"/>
                </a:rPr>
                <a:t>Lake trout, Lake Superior</a:t>
              </a:r>
              <a:br>
                <a:rPr kumimoji="0" lang="en-CA" altLang="ja-JP" smtClean="0">
                  <a:solidFill>
                    <a:srgbClr val="000000"/>
                  </a:solidFill>
                  <a:latin typeface="Franklin Gothic Medium" pitchFamily="34" charset="0"/>
                </a:rPr>
              </a:br>
              <a:r>
                <a:rPr kumimoji="0" lang="en-CA" altLang="ja-JP" smtClean="0">
                  <a:solidFill>
                    <a:srgbClr val="000000"/>
                  </a:solidFill>
                  <a:latin typeface="Franklin Gothic Medium" pitchFamily="34" charset="0"/>
                </a:rPr>
                <a:t>(Canada-U.S.)</a:t>
              </a:r>
              <a:r>
                <a:rPr kumimoji="0" lang="en-CA" altLang="ja-JP" baseline="30000" smtClean="0">
                  <a:solidFill>
                    <a:srgbClr val="000000"/>
                  </a:solidFill>
                  <a:latin typeface="Franklin Gothic Medium" pitchFamily="34" charset="0"/>
                </a:rPr>
                <a:t>2</a:t>
              </a:r>
              <a:endParaRPr kumimoji="0" lang="en-CA" altLang="ja-JP" smtClean="0">
                <a:solidFill>
                  <a:srgbClr val="000000"/>
                </a:solidFill>
                <a:latin typeface="Franklin Gothic Medium" pitchFamily="34" charset="0"/>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107950" y="115888"/>
            <a:ext cx="8991600" cy="6626225"/>
            <a:chOff x="107504" y="116632"/>
            <a:chExt cx="8991742" cy="6624736"/>
          </a:xfrm>
        </p:grpSpPr>
        <p:sp>
          <p:nvSpPr>
            <p:cNvPr id="179203" name="TextBox 6"/>
            <p:cNvSpPr txBox="1">
              <a:spLocks noChangeArrowheads="1"/>
            </p:cNvSpPr>
            <p:nvPr/>
          </p:nvSpPr>
          <p:spPr bwMode="auto">
            <a:xfrm>
              <a:off x="251520" y="4509120"/>
              <a:ext cx="4608512" cy="1908215"/>
            </a:xfrm>
            <a:prstGeom prst="rect">
              <a:avLst/>
            </a:prstGeom>
            <a:noFill/>
            <a:ln w="9525">
              <a:noFill/>
              <a:miter lim="800000"/>
              <a:headEnd/>
              <a:tailEnd/>
            </a:ln>
          </p:spPr>
          <p:txBody>
            <a:bodyPr>
              <a:spAutoFit/>
            </a:bodyPr>
            <a:lstStyle/>
            <a:p>
              <a:pPr marL="342900" indent="-342900" fontAlgn="base">
                <a:spcBef>
                  <a:spcPct val="0"/>
                </a:spcBef>
                <a:spcAft>
                  <a:spcPts val="1200"/>
                </a:spcAft>
                <a:buFontTx/>
                <a:buAutoNum type="arabicPeriod"/>
              </a:pPr>
              <a:r>
                <a:rPr kumimoji="0" lang="en-CA" altLang="ja-JP" smtClean="0">
                  <a:solidFill>
                    <a:srgbClr val="000000"/>
                  </a:solidFill>
                  <a:latin typeface="Franklin Gothic Medium" pitchFamily="34" charset="0"/>
                </a:rPr>
                <a:t>Swedish Environmental Protection Agency, 2012. </a:t>
              </a:r>
              <a:r>
                <a:rPr kumimoji="0" lang="en-CA" altLang="ja-JP" i="1" smtClean="0">
                  <a:solidFill>
                    <a:srgbClr val="000000"/>
                  </a:solidFill>
                  <a:latin typeface="Franklin Gothic Medium" pitchFamily="34" charset="0"/>
                </a:rPr>
                <a:t>National Implementation Plan for the Stockholm Convention</a:t>
              </a:r>
              <a:r>
                <a:rPr kumimoji="0" lang="en-CA" altLang="ja-JP" smtClean="0">
                  <a:solidFill>
                    <a:srgbClr val="000000"/>
                  </a:solidFill>
                  <a:latin typeface="Franklin Gothic Medium" pitchFamily="34" charset="0"/>
                </a:rPr>
                <a:t>, Report 6298.</a:t>
              </a:r>
            </a:p>
            <a:p>
              <a:pPr marL="342900" indent="-342900" fontAlgn="base">
                <a:spcBef>
                  <a:spcPct val="0"/>
                </a:spcBef>
                <a:spcAft>
                  <a:spcPct val="0"/>
                </a:spcAft>
                <a:buFontTx/>
                <a:buAutoNum type="arabicPeriod"/>
              </a:pPr>
              <a:r>
                <a:rPr kumimoji="0" lang="en-CA" altLang="ja-JP" smtClean="0">
                  <a:solidFill>
                    <a:srgbClr val="000000"/>
                  </a:solidFill>
                  <a:latin typeface="Franklin Gothic Medium" pitchFamily="34" charset="0"/>
                </a:rPr>
                <a:t>Bhavsar, S.P. et al., 2007.  </a:t>
              </a:r>
              <a:r>
                <a:rPr kumimoji="0" lang="en-CA" altLang="ja-JP" i="1" smtClean="0">
                  <a:solidFill>
                    <a:srgbClr val="000000"/>
                  </a:solidFill>
                  <a:latin typeface="Franklin Gothic Medium" pitchFamily="34" charset="0"/>
                </a:rPr>
                <a:t>J. Great Lakes Res. </a:t>
              </a:r>
              <a:r>
                <a:rPr kumimoji="0" lang="en-CA" altLang="ja-JP" smtClean="0">
                  <a:solidFill>
                    <a:srgbClr val="000000"/>
                  </a:solidFill>
                  <a:latin typeface="Franklin Gothic Medium" pitchFamily="34" charset="0"/>
                </a:rPr>
                <a:t>33, 592-605.</a:t>
              </a:r>
            </a:p>
          </p:txBody>
        </p:sp>
        <p:sp>
          <p:nvSpPr>
            <p:cNvPr id="179204" name="TextBox 7"/>
            <p:cNvSpPr txBox="1">
              <a:spLocks noChangeArrowheads="1"/>
            </p:cNvSpPr>
            <p:nvPr/>
          </p:nvSpPr>
          <p:spPr bwMode="auto">
            <a:xfrm>
              <a:off x="323528" y="116632"/>
              <a:ext cx="5480090" cy="523220"/>
            </a:xfrm>
            <a:prstGeom prst="rect">
              <a:avLst/>
            </a:prstGeom>
            <a:noFill/>
            <a:ln w="9525">
              <a:noFill/>
              <a:miter lim="800000"/>
              <a:headEnd/>
              <a:tailEnd/>
            </a:ln>
          </p:spPr>
          <p:txBody>
            <a:bodyPr wrap="none">
              <a:spAutoFit/>
            </a:bodyPr>
            <a:lstStyle/>
            <a:p>
              <a:pPr fontAlgn="base">
                <a:spcBef>
                  <a:spcPct val="0"/>
                </a:spcBef>
                <a:spcAft>
                  <a:spcPct val="0"/>
                </a:spcAft>
              </a:pPr>
              <a:r>
                <a:rPr kumimoji="0" lang="en-CA" altLang="ja-JP" sz="2800" smtClean="0">
                  <a:solidFill>
                    <a:srgbClr val="0000CC"/>
                  </a:solidFill>
                  <a:latin typeface="Franklin Gothic Medium" pitchFamily="34" charset="0"/>
                </a:rPr>
                <a:t>Some successes...but further to go</a:t>
              </a:r>
            </a:p>
          </p:txBody>
        </p:sp>
        <p:sp>
          <p:nvSpPr>
            <p:cNvPr id="179205" name="TextBox 11"/>
            <p:cNvSpPr txBox="1">
              <a:spLocks noChangeArrowheads="1"/>
            </p:cNvSpPr>
            <p:nvPr/>
          </p:nvSpPr>
          <p:spPr bwMode="auto">
            <a:xfrm rot="-5400000">
              <a:off x="3759325" y="3382239"/>
              <a:ext cx="2580065" cy="369332"/>
            </a:xfrm>
            <a:prstGeom prst="rect">
              <a:avLst/>
            </a:prstGeom>
            <a:noFill/>
            <a:ln w="9525">
              <a:noFill/>
              <a:miter lim="800000"/>
              <a:headEnd/>
              <a:tailEnd/>
            </a:ln>
          </p:spPr>
          <p:txBody>
            <a:bodyPr wrap="none">
              <a:spAutoFit/>
            </a:bodyPr>
            <a:lstStyle/>
            <a:p>
              <a:pPr fontAlgn="base">
                <a:spcBef>
                  <a:spcPct val="0"/>
                </a:spcBef>
                <a:spcAft>
                  <a:spcPct val="0"/>
                </a:spcAft>
              </a:pPr>
              <a:r>
                <a:rPr kumimoji="0" lang="en-CA" altLang="ja-JP" smtClean="0">
                  <a:solidFill>
                    <a:srgbClr val="000000"/>
                  </a:solidFill>
                  <a:latin typeface="Franklin Gothic Medium" pitchFamily="34" charset="0"/>
                </a:rPr>
                <a:t>Log </a:t>
              </a:r>
              <a:r>
                <a:rPr kumimoji="0" lang="el-GR" altLang="ja-JP" smtClean="0">
                  <a:solidFill>
                    <a:srgbClr val="000000"/>
                  </a:solidFill>
                  <a:latin typeface="Franklin Gothic Medium" pitchFamily="34" charset="0"/>
                </a:rPr>
                <a:t>Σ</a:t>
              </a:r>
              <a:r>
                <a:rPr kumimoji="0" lang="en-CA" altLang="ja-JP" smtClean="0">
                  <a:solidFill>
                    <a:srgbClr val="000000"/>
                  </a:solidFill>
                  <a:latin typeface="Franklin Gothic Medium" pitchFamily="34" charset="0"/>
                </a:rPr>
                <a:t>PCBs, ng/g wet wt.</a:t>
              </a:r>
            </a:p>
          </p:txBody>
        </p:sp>
        <p:pic>
          <p:nvPicPr>
            <p:cNvPr id="179206" name="Picture 2"/>
            <p:cNvPicPr preferRelativeResize="0">
              <a:picLocks noChangeAspect="1" noChangeArrowheads="1"/>
            </p:cNvPicPr>
            <p:nvPr/>
          </p:nvPicPr>
          <p:blipFill>
            <a:blip r:embed="rId3" cstate="print"/>
            <a:srcRect/>
            <a:stretch>
              <a:fillRect/>
            </a:stretch>
          </p:blipFill>
          <p:spPr bwMode="auto">
            <a:xfrm>
              <a:off x="107504" y="748660"/>
              <a:ext cx="4572000" cy="3040380"/>
            </a:xfrm>
            <a:prstGeom prst="rect">
              <a:avLst/>
            </a:prstGeom>
            <a:noFill/>
            <a:ln w="9525">
              <a:noFill/>
              <a:miter lim="800000"/>
              <a:headEnd/>
              <a:tailEnd/>
            </a:ln>
          </p:spPr>
        </p:pic>
        <p:sp>
          <p:nvSpPr>
            <p:cNvPr id="179207" name="TextBox 29"/>
            <p:cNvSpPr txBox="1">
              <a:spLocks noChangeArrowheads="1"/>
            </p:cNvSpPr>
            <p:nvPr/>
          </p:nvSpPr>
          <p:spPr bwMode="auto">
            <a:xfrm>
              <a:off x="1618810" y="908720"/>
              <a:ext cx="2377126" cy="646331"/>
            </a:xfrm>
            <a:prstGeom prst="rect">
              <a:avLst/>
            </a:prstGeom>
            <a:noFill/>
            <a:ln w="9525">
              <a:noFill/>
              <a:miter lim="800000"/>
              <a:headEnd/>
              <a:tailEnd/>
            </a:ln>
          </p:spPr>
          <p:txBody>
            <a:bodyPr wrap="none">
              <a:spAutoFit/>
            </a:bodyPr>
            <a:lstStyle/>
            <a:p>
              <a:pPr algn="ctr" fontAlgn="base">
                <a:spcBef>
                  <a:spcPct val="0"/>
                </a:spcBef>
                <a:spcAft>
                  <a:spcPct val="0"/>
                </a:spcAft>
              </a:pPr>
              <a:r>
                <a:rPr kumimoji="0" lang="en-CA" altLang="ja-JP" smtClean="0">
                  <a:solidFill>
                    <a:srgbClr val="000000"/>
                  </a:solidFill>
                  <a:latin typeface="Franklin Gothic Medium" pitchFamily="34" charset="0"/>
                </a:rPr>
                <a:t>Guillemot eggs</a:t>
              </a:r>
            </a:p>
            <a:p>
              <a:pPr algn="ctr" fontAlgn="base">
                <a:spcBef>
                  <a:spcPct val="0"/>
                </a:spcBef>
                <a:spcAft>
                  <a:spcPct val="0"/>
                </a:spcAft>
              </a:pPr>
              <a:r>
                <a:rPr kumimoji="0" lang="en-CA" altLang="ja-JP" smtClean="0">
                  <a:solidFill>
                    <a:srgbClr val="000000"/>
                  </a:solidFill>
                  <a:latin typeface="Franklin Gothic Medium" pitchFamily="34" charset="0"/>
                </a:rPr>
                <a:t>Stora Karlsö, Sweden</a:t>
              </a:r>
              <a:r>
                <a:rPr kumimoji="0" lang="en-CA" altLang="ja-JP" baseline="30000" smtClean="0">
                  <a:solidFill>
                    <a:srgbClr val="000000"/>
                  </a:solidFill>
                  <a:latin typeface="Franklin Gothic Medium" pitchFamily="34" charset="0"/>
                </a:rPr>
                <a:t>1</a:t>
              </a:r>
              <a:endParaRPr kumimoji="0" lang="en-CA" altLang="ja-JP" smtClean="0">
                <a:solidFill>
                  <a:srgbClr val="000000"/>
                </a:solidFill>
                <a:latin typeface="Franklin Gothic Medium" pitchFamily="34" charset="0"/>
              </a:endParaRPr>
            </a:p>
          </p:txBody>
        </p:sp>
        <p:grpSp>
          <p:nvGrpSpPr>
            <p:cNvPr id="3" name="Group 33"/>
            <p:cNvGrpSpPr>
              <a:grpSpLocks/>
            </p:cNvGrpSpPr>
            <p:nvPr/>
          </p:nvGrpSpPr>
          <p:grpSpPr bwMode="auto">
            <a:xfrm>
              <a:off x="5204688" y="3745835"/>
              <a:ext cx="3894558" cy="2995533"/>
              <a:chOff x="5204688" y="3817843"/>
              <a:chExt cx="3894558" cy="2995533"/>
            </a:xfrm>
          </p:grpSpPr>
          <p:pic>
            <p:nvPicPr>
              <p:cNvPr id="179215" name="Picture 9"/>
              <p:cNvPicPr preferRelativeResize="0">
                <a:picLocks noChangeAspect="1" noChangeArrowheads="1"/>
              </p:cNvPicPr>
              <p:nvPr/>
            </p:nvPicPr>
            <p:blipFill>
              <a:blip r:embed="rId4" cstate="print"/>
              <a:srcRect/>
              <a:stretch>
                <a:fillRect/>
              </a:stretch>
            </p:blipFill>
            <p:spPr bwMode="auto">
              <a:xfrm>
                <a:off x="5204688" y="3817843"/>
                <a:ext cx="3759800" cy="2851517"/>
              </a:xfrm>
              <a:prstGeom prst="rect">
                <a:avLst/>
              </a:prstGeom>
              <a:noFill/>
              <a:ln w="9525">
                <a:noFill/>
                <a:miter lim="800000"/>
                <a:headEnd/>
                <a:tailEnd/>
              </a:ln>
            </p:spPr>
          </p:pic>
          <p:sp>
            <p:nvSpPr>
              <p:cNvPr id="179216" name="TextBox 31"/>
              <p:cNvSpPr txBox="1">
                <a:spLocks noChangeArrowheads="1"/>
              </p:cNvSpPr>
              <p:nvPr/>
            </p:nvSpPr>
            <p:spPr bwMode="auto">
              <a:xfrm>
                <a:off x="5262939" y="6474822"/>
                <a:ext cx="3836307" cy="338554"/>
              </a:xfrm>
              <a:prstGeom prst="rect">
                <a:avLst/>
              </a:prstGeom>
              <a:noFill/>
              <a:ln w="9525">
                <a:noFill/>
                <a:miter lim="800000"/>
                <a:headEnd/>
                <a:tailEnd/>
              </a:ln>
            </p:spPr>
            <p:txBody>
              <a:bodyPr wrap="none">
                <a:spAutoFit/>
              </a:bodyPr>
              <a:lstStyle/>
              <a:p>
                <a:pPr fontAlgn="base">
                  <a:spcBef>
                    <a:spcPct val="0"/>
                  </a:spcBef>
                  <a:spcAft>
                    <a:spcPct val="0"/>
                  </a:spcAft>
                </a:pPr>
                <a:r>
                  <a:rPr kumimoji="0" lang="en-CA" altLang="ja-JP" sz="1600" smtClean="0">
                    <a:solidFill>
                      <a:srgbClr val="000000"/>
                    </a:solidFill>
                    <a:latin typeface="Franklin Gothic Medium" pitchFamily="34" charset="0"/>
                  </a:rPr>
                  <a:t>90    92    94   96    98    00   02    04   06</a:t>
                </a:r>
              </a:p>
            </p:txBody>
          </p:sp>
        </p:grpSp>
        <p:sp>
          <p:nvSpPr>
            <p:cNvPr id="179209" name="TextBox 32"/>
            <p:cNvSpPr txBox="1">
              <a:spLocks noChangeArrowheads="1"/>
            </p:cNvSpPr>
            <p:nvPr/>
          </p:nvSpPr>
          <p:spPr bwMode="auto">
            <a:xfrm>
              <a:off x="5776044" y="118373"/>
              <a:ext cx="2684388" cy="646331"/>
            </a:xfrm>
            <a:prstGeom prst="rect">
              <a:avLst/>
            </a:prstGeom>
            <a:noFill/>
            <a:ln w="9525">
              <a:noFill/>
              <a:miter lim="800000"/>
              <a:headEnd/>
              <a:tailEnd/>
            </a:ln>
          </p:spPr>
          <p:txBody>
            <a:bodyPr wrap="none">
              <a:spAutoFit/>
            </a:bodyPr>
            <a:lstStyle/>
            <a:p>
              <a:pPr algn="ctr" fontAlgn="base">
                <a:spcBef>
                  <a:spcPct val="0"/>
                </a:spcBef>
                <a:spcAft>
                  <a:spcPct val="0"/>
                </a:spcAft>
              </a:pPr>
              <a:r>
                <a:rPr kumimoji="0" lang="en-CA" altLang="ja-JP" smtClean="0">
                  <a:solidFill>
                    <a:srgbClr val="000000"/>
                  </a:solidFill>
                  <a:latin typeface="Franklin Gothic Medium" pitchFamily="34" charset="0"/>
                </a:rPr>
                <a:t>Lake trout, Lake Superior</a:t>
              </a:r>
              <a:br>
                <a:rPr kumimoji="0" lang="en-CA" altLang="ja-JP" smtClean="0">
                  <a:solidFill>
                    <a:srgbClr val="000000"/>
                  </a:solidFill>
                  <a:latin typeface="Franklin Gothic Medium" pitchFamily="34" charset="0"/>
                </a:rPr>
              </a:br>
              <a:r>
                <a:rPr kumimoji="0" lang="en-CA" altLang="ja-JP" smtClean="0">
                  <a:solidFill>
                    <a:srgbClr val="000000"/>
                  </a:solidFill>
                  <a:latin typeface="Franklin Gothic Medium" pitchFamily="34" charset="0"/>
                </a:rPr>
                <a:t>(Canada-U.S.)</a:t>
              </a:r>
              <a:r>
                <a:rPr kumimoji="0" lang="en-CA" altLang="ja-JP" baseline="30000" smtClean="0">
                  <a:solidFill>
                    <a:srgbClr val="000000"/>
                  </a:solidFill>
                  <a:latin typeface="Franklin Gothic Medium" pitchFamily="34" charset="0"/>
                </a:rPr>
                <a:t>2</a:t>
              </a:r>
              <a:endParaRPr kumimoji="0" lang="en-CA" altLang="ja-JP" smtClean="0">
                <a:solidFill>
                  <a:srgbClr val="000000"/>
                </a:solidFill>
                <a:latin typeface="Franklin Gothic Medium" pitchFamily="34" charset="0"/>
              </a:endParaRPr>
            </a:p>
          </p:txBody>
        </p:sp>
        <p:grpSp>
          <p:nvGrpSpPr>
            <p:cNvPr id="4" name="Group 15"/>
            <p:cNvGrpSpPr>
              <a:grpSpLocks/>
            </p:cNvGrpSpPr>
            <p:nvPr/>
          </p:nvGrpSpPr>
          <p:grpSpPr bwMode="auto">
            <a:xfrm>
              <a:off x="5279343" y="649491"/>
              <a:ext cx="3758469" cy="3041517"/>
              <a:chOff x="5279343" y="649491"/>
              <a:chExt cx="3758469" cy="3041517"/>
            </a:xfrm>
          </p:grpSpPr>
          <p:grpSp>
            <p:nvGrpSpPr>
              <p:cNvPr id="5" name="Group 34"/>
              <p:cNvGrpSpPr>
                <a:grpSpLocks/>
              </p:cNvGrpSpPr>
              <p:nvPr/>
            </p:nvGrpSpPr>
            <p:grpSpPr bwMode="auto">
              <a:xfrm>
                <a:off x="5279343" y="649491"/>
                <a:ext cx="3758469" cy="3041517"/>
                <a:chOff x="5279343" y="476672"/>
                <a:chExt cx="3758469" cy="3041517"/>
              </a:xfrm>
            </p:grpSpPr>
            <p:pic>
              <p:nvPicPr>
                <p:cNvPr id="179213" name="Picture 7"/>
                <p:cNvPicPr preferRelativeResize="0">
                  <a:picLocks noChangeAspect="1" noChangeArrowheads="1"/>
                </p:cNvPicPr>
                <p:nvPr/>
              </p:nvPicPr>
              <p:blipFill>
                <a:blip r:embed="rId5" cstate="print"/>
                <a:srcRect/>
                <a:stretch>
                  <a:fillRect/>
                </a:stretch>
              </p:blipFill>
              <p:spPr bwMode="auto">
                <a:xfrm>
                  <a:off x="5279343" y="476672"/>
                  <a:ext cx="3642165" cy="2851517"/>
                </a:xfrm>
                <a:prstGeom prst="rect">
                  <a:avLst/>
                </a:prstGeom>
                <a:noFill/>
                <a:ln w="9525">
                  <a:noFill/>
                  <a:miter lim="800000"/>
                  <a:headEnd/>
                  <a:tailEnd/>
                </a:ln>
              </p:spPr>
            </p:pic>
            <p:sp>
              <p:nvSpPr>
                <p:cNvPr id="179214" name="TextBox 30"/>
                <p:cNvSpPr txBox="1">
                  <a:spLocks noChangeArrowheads="1"/>
                </p:cNvSpPr>
                <p:nvPr/>
              </p:nvSpPr>
              <p:spPr bwMode="auto">
                <a:xfrm>
                  <a:off x="5493252" y="3179635"/>
                  <a:ext cx="3544560" cy="338554"/>
                </a:xfrm>
                <a:prstGeom prst="rect">
                  <a:avLst/>
                </a:prstGeom>
                <a:noFill/>
                <a:ln w="9525">
                  <a:noFill/>
                  <a:miter lim="800000"/>
                  <a:headEnd/>
                  <a:tailEnd/>
                </a:ln>
              </p:spPr>
              <p:txBody>
                <a:bodyPr wrap="none">
                  <a:spAutoFit/>
                </a:bodyPr>
                <a:lstStyle/>
                <a:p>
                  <a:pPr fontAlgn="base">
                    <a:spcBef>
                      <a:spcPct val="0"/>
                    </a:spcBef>
                    <a:spcAft>
                      <a:spcPct val="0"/>
                    </a:spcAft>
                  </a:pPr>
                  <a:r>
                    <a:rPr kumimoji="0" lang="en-CA" altLang="ja-JP" sz="1600" smtClean="0">
                      <a:solidFill>
                        <a:srgbClr val="000000"/>
                      </a:solidFill>
                      <a:latin typeface="Franklin Gothic Medium" pitchFamily="34" charset="0"/>
                    </a:rPr>
                    <a:t>78    82    86    90    94    98    02    06</a:t>
                  </a:r>
                </a:p>
              </p:txBody>
            </p:sp>
          </p:grpSp>
          <p:sp>
            <p:nvSpPr>
              <p:cNvPr id="15" name="Rectangle 14"/>
              <p:cNvSpPr/>
              <p:nvPr/>
            </p:nvSpPr>
            <p:spPr>
              <a:xfrm>
                <a:off x="6968788" y="1124467"/>
                <a:ext cx="1851054" cy="1656977"/>
              </a:xfrm>
              <a:prstGeom prst="rect">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CA">
                  <a:solidFill>
                    <a:prstClr val="white"/>
                  </a:solidFill>
                </a:endParaRPr>
              </a:p>
            </p:txBody>
          </p:sp>
        </p:gr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3" cstate="print"/>
          <a:srcRect/>
          <a:stretch>
            <a:fillRect/>
          </a:stretch>
        </p:blipFill>
        <p:spPr bwMode="auto">
          <a:xfrm>
            <a:off x="76200" y="41275"/>
            <a:ext cx="8991600" cy="6781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ctrTitle" idx="4294967295"/>
          </p:nvPr>
        </p:nvSpPr>
        <p:spPr>
          <a:xfrm>
            <a:off x="838200" y="849313"/>
            <a:ext cx="7848600" cy="6035675"/>
          </a:xfrm>
        </p:spPr>
        <p:txBody>
          <a:bodyPr/>
          <a:lstStyle/>
          <a:p>
            <a:pPr algn="l">
              <a:lnSpc>
                <a:spcPct val="75000"/>
              </a:lnSpc>
            </a:pPr>
            <a:r>
              <a:rPr lang="en-US" altLang="ja-JP" sz="4000" b="1">
                <a:latin typeface="Times New Roman" pitchFamily="18" charset="0"/>
                <a:ea typeface="ＭＳ 明朝" pitchFamily="17" charset="-128"/>
              </a:rPr>
              <a:t>PCB     </a:t>
            </a:r>
            <a:r>
              <a:rPr lang="ja-JP" altLang="en-US" sz="4000" b="1">
                <a:latin typeface="Times New Roman" pitchFamily="18" charset="0"/>
                <a:ea typeface="ＭＳ 明朝" pitchFamily="17" charset="-128"/>
              </a:rPr>
              <a:t>　</a:t>
            </a:r>
            <a:r>
              <a:rPr lang="ja-JP" altLang="en-US" sz="3200" b="1">
                <a:latin typeface="ＭＳ 明朝" pitchFamily="17" charset="-128"/>
                <a:ea typeface="ＭＳ 明朝" pitchFamily="17" charset="-128"/>
              </a:rPr>
              <a:t>異性体数      分離ピーク数  </a:t>
            </a:r>
            <a:br>
              <a:rPr lang="ja-JP" altLang="en-US" sz="3200" b="1">
                <a:latin typeface="ＭＳ 明朝" pitchFamily="17" charset="-128"/>
                <a:ea typeface="ＭＳ 明朝" pitchFamily="17" charset="-128"/>
              </a:rPr>
            </a:br>
            <a:r>
              <a:rPr lang="en-US" altLang="ja-JP" sz="4000" b="1">
                <a:latin typeface="Times New Roman" pitchFamily="18" charset="0"/>
                <a:ea typeface="ＭＳ 明朝" pitchFamily="17" charset="-128"/>
              </a:rPr>
              <a:t>mono	            3	                     3</a:t>
            </a:r>
            <a:br>
              <a:rPr lang="en-US" altLang="ja-JP" sz="4000" b="1">
                <a:latin typeface="Times New Roman" pitchFamily="18" charset="0"/>
                <a:ea typeface="ＭＳ 明朝" pitchFamily="17" charset="-128"/>
              </a:rPr>
            </a:br>
            <a:r>
              <a:rPr lang="en-US" altLang="ja-JP" sz="4000" b="1">
                <a:latin typeface="Times New Roman" pitchFamily="18" charset="0"/>
                <a:ea typeface="ＭＳ 明朝" pitchFamily="17" charset="-128"/>
              </a:rPr>
              <a:t>di	                 12	                   10</a:t>
            </a:r>
            <a:br>
              <a:rPr lang="en-US" altLang="ja-JP" sz="4000" b="1">
                <a:latin typeface="Times New Roman" pitchFamily="18" charset="0"/>
                <a:ea typeface="ＭＳ 明朝" pitchFamily="17" charset="-128"/>
              </a:rPr>
            </a:br>
            <a:r>
              <a:rPr lang="en-US" altLang="ja-JP" sz="4000" b="1">
                <a:solidFill>
                  <a:srgbClr val="FF0000"/>
                </a:solidFill>
                <a:latin typeface="Times New Roman" pitchFamily="18" charset="0"/>
                <a:ea typeface="ＭＳ 明朝" pitchFamily="17" charset="-128"/>
              </a:rPr>
              <a:t>tri	                 24	                   23</a:t>
            </a:r>
            <a:r>
              <a:rPr lang="en-US" altLang="ja-JP" sz="4000" b="1">
                <a:latin typeface="Times New Roman" pitchFamily="18" charset="0"/>
                <a:ea typeface="ＭＳ 明朝" pitchFamily="17" charset="-128"/>
              </a:rPr>
              <a:t/>
            </a:r>
            <a:br>
              <a:rPr lang="en-US" altLang="ja-JP" sz="4000" b="1">
                <a:latin typeface="Times New Roman" pitchFamily="18" charset="0"/>
                <a:ea typeface="ＭＳ 明朝" pitchFamily="17" charset="-128"/>
              </a:rPr>
            </a:br>
            <a:r>
              <a:rPr lang="en-US" altLang="ja-JP" sz="4000" b="1">
                <a:latin typeface="Times New Roman" pitchFamily="18" charset="0"/>
                <a:ea typeface="ＭＳ 明朝" pitchFamily="17" charset="-128"/>
              </a:rPr>
              <a:t>tetra	          42	                   39</a:t>
            </a:r>
            <a:br>
              <a:rPr lang="en-US" altLang="ja-JP" sz="4000" b="1">
                <a:latin typeface="Times New Roman" pitchFamily="18" charset="0"/>
                <a:ea typeface="ＭＳ 明朝" pitchFamily="17" charset="-128"/>
              </a:rPr>
            </a:br>
            <a:r>
              <a:rPr lang="en-US" altLang="ja-JP" sz="4000" b="1">
                <a:latin typeface="Times New Roman" pitchFamily="18" charset="0"/>
                <a:ea typeface="ＭＳ 明朝" pitchFamily="17" charset="-128"/>
              </a:rPr>
              <a:t>penta	          46	                   38</a:t>
            </a:r>
            <a:br>
              <a:rPr lang="en-US" altLang="ja-JP" sz="4000" b="1">
                <a:latin typeface="Times New Roman" pitchFamily="18" charset="0"/>
                <a:ea typeface="ＭＳ 明朝" pitchFamily="17" charset="-128"/>
              </a:rPr>
            </a:br>
            <a:r>
              <a:rPr lang="en-US" altLang="ja-JP" sz="4000" b="1">
                <a:latin typeface="Times New Roman" pitchFamily="18" charset="0"/>
                <a:ea typeface="ＭＳ 明朝" pitchFamily="17" charset="-128"/>
              </a:rPr>
              <a:t>hexa	          42	                   40</a:t>
            </a:r>
            <a:br>
              <a:rPr lang="en-US" altLang="ja-JP" sz="4000" b="1">
                <a:latin typeface="Times New Roman" pitchFamily="18" charset="0"/>
                <a:ea typeface="ＭＳ 明朝" pitchFamily="17" charset="-128"/>
              </a:rPr>
            </a:br>
            <a:r>
              <a:rPr lang="en-US" altLang="ja-JP" sz="4000" b="1">
                <a:latin typeface="Times New Roman" pitchFamily="18" charset="0"/>
                <a:ea typeface="ＭＳ 明朝" pitchFamily="17" charset="-128"/>
              </a:rPr>
              <a:t>hepta	          24	                   23</a:t>
            </a:r>
            <a:br>
              <a:rPr lang="en-US" altLang="ja-JP" sz="4000" b="1">
                <a:latin typeface="Times New Roman" pitchFamily="18" charset="0"/>
                <a:ea typeface="ＭＳ 明朝" pitchFamily="17" charset="-128"/>
              </a:rPr>
            </a:br>
            <a:r>
              <a:rPr lang="en-US" altLang="ja-JP" sz="4000" b="1">
                <a:latin typeface="Times New Roman" pitchFamily="18" charset="0"/>
                <a:ea typeface="ＭＳ 明朝" pitchFamily="17" charset="-128"/>
              </a:rPr>
              <a:t>octa	                 12	                   12</a:t>
            </a:r>
            <a:br>
              <a:rPr lang="en-US" altLang="ja-JP" sz="4000" b="1">
                <a:latin typeface="Times New Roman" pitchFamily="18" charset="0"/>
                <a:ea typeface="ＭＳ 明朝" pitchFamily="17" charset="-128"/>
              </a:rPr>
            </a:br>
            <a:r>
              <a:rPr lang="en-US" altLang="ja-JP" sz="4000" b="1">
                <a:latin typeface="Times New Roman" pitchFamily="18" charset="0"/>
                <a:ea typeface="ＭＳ 明朝" pitchFamily="17" charset="-128"/>
              </a:rPr>
              <a:t>nona	            3	                     3</a:t>
            </a:r>
            <a:br>
              <a:rPr lang="en-US" altLang="ja-JP" sz="4000" b="1">
                <a:latin typeface="Times New Roman" pitchFamily="18" charset="0"/>
                <a:ea typeface="ＭＳ 明朝" pitchFamily="17" charset="-128"/>
              </a:rPr>
            </a:br>
            <a:r>
              <a:rPr lang="en-US" altLang="ja-JP" sz="4000" b="1" u="sng">
                <a:latin typeface="Times New Roman" pitchFamily="18" charset="0"/>
                <a:ea typeface="ＭＳ 明朝" pitchFamily="17" charset="-128"/>
              </a:rPr>
              <a:t>deca	            1	                     1    </a:t>
            </a:r>
            <a:br>
              <a:rPr lang="en-US" altLang="ja-JP" sz="4000" b="1" u="sng">
                <a:latin typeface="Times New Roman" pitchFamily="18" charset="0"/>
                <a:ea typeface="ＭＳ 明朝" pitchFamily="17" charset="-128"/>
              </a:rPr>
            </a:br>
            <a:r>
              <a:rPr lang="ja-JP" altLang="en-US" sz="4000" b="1">
                <a:latin typeface="Times New Roman" pitchFamily="18" charset="0"/>
                <a:ea typeface="ＭＳ 明朝" pitchFamily="17" charset="-128"/>
              </a:rPr>
              <a:t>合計	        </a:t>
            </a:r>
            <a:r>
              <a:rPr lang="en-US" altLang="ja-JP" sz="4000" b="1">
                <a:latin typeface="Times New Roman" pitchFamily="18" charset="0"/>
                <a:ea typeface="ＭＳ 明朝" pitchFamily="17" charset="-128"/>
              </a:rPr>
              <a:t>209	                 192</a:t>
            </a:r>
          </a:p>
        </p:txBody>
      </p:sp>
      <p:sp>
        <p:nvSpPr>
          <p:cNvPr id="77827" name="Line 3"/>
          <p:cNvSpPr>
            <a:spLocks noChangeShapeType="1"/>
          </p:cNvSpPr>
          <p:nvPr/>
        </p:nvSpPr>
        <p:spPr bwMode="auto">
          <a:xfrm>
            <a:off x="827088" y="1017588"/>
            <a:ext cx="7777162" cy="0"/>
          </a:xfrm>
          <a:prstGeom prst="line">
            <a:avLst/>
          </a:prstGeom>
          <a:noFill/>
          <a:ln w="38100">
            <a:solidFill>
              <a:schemeClr val="tx1"/>
            </a:solidFill>
            <a:round/>
            <a:headEnd/>
            <a:tailEnd/>
          </a:ln>
          <a:effectLst/>
        </p:spPr>
        <p:txBody>
          <a:bodyPr/>
          <a:lstStyle/>
          <a:p>
            <a:pPr fontAlgn="base">
              <a:spcBef>
                <a:spcPct val="0"/>
              </a:spcBef>
              <a:spcAft>
                <a:spcPct val="0"/>
              </a:spcAft>
            </a:pPr>
            <a:endParaRPr lang="ja-JP" altLang="en-US">
              <a:solidFill>
                <a:srgbClr val="000000"/>
              </a:solidFill>
            </a:endParaRPr>
          </a:p>
        </p:txBody>
      </p:sp>
      <p:sp>
        <p:nvSpPr>
          <p:cNvPr id="77828" name="Line 4"/>
          <p:cNvSpPr>
            <a:spLocks noChangeShapeType="1"/>
          </p:cNvSpPr>
          <p:nvPr/>
        </p:nvSpPr>
        <p:spPr bwMode="auto">
          <a:xfrm>
            <a:off x="755650" y="1562100"/>
            <a:ext cx="7777163" cy="0"/>
          </a:xfrm>
          <a:prstGeom prst="line">
            <a:avLst/>
          </a:prstGeom>
          <a:noFill/>
          <a:ln w="38100">
            <a:solidFill>
              <a:schemeClr val="tx1"/>
            </a:solidFill>
            <a:round/>
            <a:headEnd/>
            <a:tailEnd/>
          </a:ln>
          <a:effectLst/>
        </p:spPr>
        <p:txBody>
          <a:bodyPr/>
          <a:lstStyle/>
          <a:p>
            <a:pPr fontAlgn="base">
              <a:spcBef>
                <a:spcPct val="0"/>
              </a:spcBef>
              <a:spcAft>
                <a:spcPct val="0"/>
              </a:spcAft>
            </a:pPr>
            <a:endParaRPr lang="ja-JP" altLang="en-US">
              <a:solidFill>
                <a:srgbClr val="000000"/>
              </a:solidFill>
            </a:endParaRPr>
          </a:p>
        </p:txBody>
      </p:sp>
      <p:sp>
        <p:nvSpPr>
          <p:cNvPr id="77829" name="Line 5"/>
          <p:cNvSpPr>
            <a:spLocks noChangeShapeType="1"/>
          </p:cNvSpPr>
          <p:nvPr/>
        </p:nvSpPr>
        <p:spPr bwMode="auto">
          <a:xfrm>
            <a:off x="827088" y="6129338"/>
            <a:ext cx="7777162" cy="0"/>
          </a:xfrm>
          <a:prstGeom prst="line">
            <a:avLst/>
          </a:prstGeom>
          <a:noFill/>
          <a:ln w="38100">
            <a:solidFill>
              <a:schemeClr val="tx1"/>
            </a:solidFill>
            <a:round/>
            <a:headEnd/>
            <a:tailEnd/>
          </a:ln>
          <a:effectLst/>
        </p:spPr>
        <p:txBody>
          <a:bodyPr/>
          <a:lstStyle/>
          <a:p>
            <a:pPr fontAlgn="base">
              <a:spcBef>
                <a:spcPct val="0"/>
              </a:spcBef>
              <a:spcAft>
                <a:spcPct val="0"/>
              </a:spcAft>
            </a:pPr>
            <a:endParaRPr lang="ja-JP" altLang="en-US">
              <a:solidFill>
                <a:srgbClr val="000000"/>
              </a:solidFill>
            </a:endParaRPr>
          </a:p>
        </p:txBody>
      </p:sp>
      <p:sp>
        <p:nvSpPr>
          <p:cNvPr id="77830" name="Rectangle 6"/>
          <p:cNvSpPr>
            <a:spLocks noChangeArrowheads="1"/>
          </p:cNvSpPr>
          <p:nvPr/>
        </p:nvSpPr>
        <p:spPr bwMode="auto">
          <a:xfrm>
            <a:off x="684213" y="188913"/>
            <a:ext cx="7777162" cy="579437"/>
          </a:xfrm>
          <a:prstGeom prst="rect">
            <a:avLst/>
          </a:prstGeom>
          <a:solidFill>
            <a:srgbClr val="0000FF"/>
          </a:solidFill>
          <a:ln w="9525">
            <a:noFill/>
            <a:miter lim="800000"/>
            <a:headEnd/>
            <a:tailEnd/>
          </a:ln>
          <a:effectLst/>
        </p:spPr>
        <p:txBody>
          <a:bodyPr>
            <a:spAutoFit/>
          </a:bodyPr>
          <a:lstStyle/>
          <a:p>
            <a:pPr algn="ctr" fontAlgn="base">
              <a:spcBef>
                <a:spcPct val="0"/>
              </a:spcBef>
              <a:spcAft>
                <a:spcPct val="0"/>
              </a:spcAft>
            </a:pPr>
            <a:r>
              <a:rPr lang="en-US" altLang="ja-JP" sz="3200" b="1">
                <a:solidFill>
                  <a:srgbClr val="FFFFFF"/>
                </a:solidFill>
                <a:latin typeface="Times New Roman" pitchFamily="18" charset="0"/>
                <a:ea typeface="ＭＳ 明朝" pitchFamily="17" charset="-128"/>
              </a:rPr>
              <a:t>PCB</a:t>
            </a:r>
            <a:r>
              <a:rPr lang="ja-JP" altLang="en-US" sz="3200" b="1">
                <a:solidFill>
                  <a:srgbClr val="FFFFFF"/>
                </a:solidFill>
                <a:ea typeface="ＭＳ 明朝" pitchFamily="17" charset="-128"/>
              </a:rPr>
              <a:t>全異性体分析法の開発</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0" y="169863"/>
            <a:ext cx="9109075" cy="6400800"/>
            <a:chOff x="0" y="169476"/>
            <a:chExt cx="9108504" cy="6400988"/>
          </a:xfrm>
        </p:grpSpPr>
        <p:grpSp>
          <p:nvGrpSpPr>
            <p:cNvPr id="3" name="Group 23"/>
            <p:cNvGrpSpPr>
              <a:grpSpLocks/>
            </p:cNvGrpSpPr>
            <p:nvPr/>
          </p:nvGrpSpPr>
          <p:grpSpPr bwMode="auto">
            <a:xfrm>
              <a:off x="0" y="3645024"/>
              <a:ext cx="5952784" cy="1566458"/>
              <a:chOff x="38850" y="5219622"/>
              <a:chExt cx="5952784" cy="1566458"/>
            </a:xfrm>
          </p:grpSpPr>
          <p:pic>
            <p:nvPicPr>
              <p:cNvPr id="181272" name="Picture 6"/>
              <p:cNvPicPr preferRelativeResize="0">
                <a:picLocks noChangeAspect="1" noChangeArrowheads="1"/>
              </p:cNvPicPr>
              <p:nvPr/>
            </p:nvPicPr>
            <p:blipFill>
              <a:blip r:embed="rId3" cstate="print"/>
              <a:srcRect/>
              <a:stretch>
                <a:fillRect/>
              </a:stretch>
            </p:blipFill>
            <p:spPr bwMode="auto">
              <a:xfrm>
                <a:off x="38850" y="5359616"/>
                <a:ext cx="5397246" cy="1426464"/>
              </a:xfrm>
              <a:prstGeom prst="rect">
                <a:avLst/>
              </a:prstGeom>
              <a:noFill/>
              <a:ln w="9525">
                <a:noFill/>
                <a:miter lim="800000"/>
                <a:headEnd/>
                <a:tailEnd/>
              </a:ln>
            </p:spPr>
          </p:pic>
          <p:pic>
            <p:nvPicPr>
              <p:cNvPr id="181273" name="Picture 7"/>
              <p:cNvPicPr preferRelativeResize="0">
                <a:picLocks noChangeAspect="1" noChangeArrowheads="1"/>
              </p:cNvPicPr>
              <p:nvPr/>
            </p:nvPicPr>
            <p:blipFill>
              <a:blip r:embed="rId4" cstate="print"/>
              <a:srcRect/>
              <a:stretch>
                <a:fillRect/>
              </a:stretch>
            </p:blipFill>
            <p:spPr bwMode="auto">
              <a:xfrm>
                <a:off x="2555776" y="5688970"/>
                <a:ext cx="3435858" cy="960120"/>
              </a:xfrm>
              <a:prstGeom prst="rect">
                <a:avLst/>
              </a:prstGeom>
              <a:noFill/>
              <a:ln w="9525">
                <a:noFill/>
                <a:miter lim="800000"/>
                <a:headEnd/>
                <a:tailEnd/>
              </a:ln>
            </p:spPr>
          </p:pic>
          <p:sp>
            <p:nvSpPr>
              <p:cNvPr id="181274" name="TextBox 7"/>
              <p:cNvSpPr txBox="1">
                <a:spLocks noChangeArrowheads="1"/>
              </p:cNvSpPr>
              <p:nvPr/>
            </p:nvSpPr>
            <p:spPr bwMode="auto">
              <a:xfrm>
                <a:off x="3275856" y="5219622"/>
                <a:ext cx="1889492" cy="338554"/>
              </a:xfrm>
              <a:prstGeom prst="rect">
                <a:avLst/>
              </a:prstGeom>
              <a:noFill/>
              <a:ln w="9525">
                <a:noFill/>
                <a:miter lim="800000"/>
                <a:headEnd/>
                <a:tailEnd/>
              </a:ln>
            </p:spPr>
            <p:txBody>
              <a:bodyPr wrap="none">
                <a:spAutoFit/>
              </a:bodyPr>
              <a:lstStyle/>
              <a:p>
                <a:pPr fontAlgn="base">
                  <a:spcBef>
                    <a:spcPct val="0"/>
                  </a:spcBef>
                  <a:spcAft>
                    <a:spcPct val="0"/>
                  </a:spcAft>
                </a:pPr>
                <a:r>
                  <a:rPr kumimoji="0" lang="en-US" altLang="ja-JP" sz="1600" smtClean="0">
                    <a:solidFill>
                      <a:srgbClr val="000000"/>
                    </a:solidFill>
                    <a:latin typeface="Franklin Gothic Medium" pitchFamily="34" charset="0"/>
                  </a:rPr>
                  <a:t>Luca Nizzetto et al. </a:t>
                </a:r>
              </a:p>
            </p:txBody>
          </p:sp>
        </p:grpSp>
        <p:grpSp>
          <p:nvGrpSpPr>
            <p:cNvPr id="4" name="Group 14"/>
            <p:cNvGrpSpPr>
              <a:grpSpLocks noChangeAspect="1"/>
            </p:cNvGrpSpPr>
            <p:nvPr/>
          </p:nvGrpSpPr>
          <p:grpSpPr bwMode="auto">
            <a:xfrm>
              <a:off x="233536" y="836712"/>
              <a:ext cx="5562600" cy="1152128"/>
              <a:chOff x="2011238" y="2636912"/>
              <a:chExt cx="6953250" cy="1440160"/>
            </a:xfrm>
          </p:grpSpPr>
          <p:pic>
            <p:nvPicPr>
              <p:cNvPr id="181270" name="Picture 10"/>
              <p:cNvPicPr>
                <a:picLocks noChangeAspect="1" noChangeArrowheads="1"/>
              </p:cNvPicPr>
              <p:nvPr/>
            </p:nvPicPr>
            <p:blipFill>
              <a:blip r:embed="rId5" cstate="print"/>
              <a:srcRect/>
              <a:stretch>
                <a:fillRect/>
              </a:stretch>
            </p:blipFill>
            <p:spPr bwMode="auto">
              <a:xfrm>
                <a:off x="2195736" y="2962647"/>
                <a:ext cx="6353175" cy="1114425"/>
              </a:xfrm>
              <a:prstGeom prst="rect">
                <a:avLst/>
              </a:prstGeom>
              <a:noFill/>
              <a:ln w="9525">
                <a:noFill/>
                <a:miter lim="800000"/>
                <a:headEnd/>
                <a:tailEnd/>
              </a:ln>
            </p:spPr>
          </p:pic>
          <p:pic>
            <p:nvPicPr>
              <p:cNvPr id="181271" name="Picture 11"/>
              <p:cNvPicPr>
                <a:picLocks noChangeAspect="1" noChangeArrowheads="1"/>
              </p:cNvPicPr>
              <p:nvPr/>
            </p:nvPicPr>
            <p:blipFill>
              <a:blip r:embed="rId6" cstate="print"/>
              <a:srcRect/>
              <a:stretch>
                <a:fillRect/>
              </a:stretch>
            </p:blipFill>
            <p:spPr bwMode="auto">
              <a:xfrm>
                <a:off x="2011238" y="2636912"/>
                <a:ext cx="6953250" cy="304800"/>
              </a:xfrm>
              <a:prstGeom prst="rect">
                <a:avLst/>
              </a:prstGeom>
              <a:noFill/>
              <a:ln w="9525">
                <a:noFill/>
                <a:miter lim="800000"/>
                <a:headEnd/>
                <a:tailEnd/>
              </a:ln>
            </p:spPr>
          </p:pic>
        </p:grpSp>
        <p:grpSp>
          <p:nvGrpSpPr>
            <p:cNvPr id="5" name="Group 18"/>
            <p:cNvGrpSpPr>
              <a:grpSpLocks noChangeAspect="1"/>
            </p:cNvGrpSpPr>
            <p:nvPr/>
          </p:nvGrpSpPr>
          <p:grpSpPr bwMode="auto">
            <a:xfrm>
              <a:off x="6046195" y="1071774"/>
              <a:ext cx="2918293" cy="1421122"/>
              <a:chOff x="4797871" y="2301021"/>
              <a:chExt cx="4238625" cy="2064083"/>
            </a:xfrm>
          </p:grpSpPr>
          <p:pic>
            <p:nvPicPr>
              <p:cNvPr id="181268" name="Picture 5"/>
              <p:cNvPicPr preferRelativeResize="0">
                <a:picLocks noChangeArrowheads="1"/>
              </p:cNvPicPr>
              <p:nvPr/>
            </p:nvPicPr>
            <p:blipFill>
              <a:blip r:embed="rId7" cstate="print"/>
              <a:srcRect/>
              <a:stretch>
                <a:fillRect/>
              </a:stretch>
            </p:blipFill>
            <p:spPr bwMode="auto">
              <a:xfrm>
                <a:off x="4797871" y="2551544"/>
                <a:ext cx="4238625" cy="1813560"/>
              </a:xfrm>
              <a:prstGeom prst="rect">
                <a:avLst/>
              </a:prstGeom>
              <a:noFill/>
              <a:ln w="9525">
                <a:noFill/>
                <a:miter lim="800000"/>
                <a:headEnd/>
                <a:tailEnd/>
              </a:ln>
            </p:spPr>
          </p:pic>
          <p:pic>
            <p:nvPicPr>
              <p:cNvPr id="181269" name="Picture 6"/>
              <p:cNvPicPr>
                <a:picLocks noChangeAspect="1" noChangeArrowheads="1"/>
              </p:cNvPicPr>
              <p:nvPr/>
            </p:nvPicPr>
            <p:blipFill>
              <a:blip r:embed="rId8" cstate="print"/>
              <a:srcRect/>
              <a:stretch>
                <a:fillRect/>
              </a:stretch>
            </p:blipFill>
            <p:spPr bwMode="auto">
              <a:xfrm>
                <a:off x="5004048" y="2301021"/>
                <a:ext cx="3028950" cy="238125"/>
              </a:xfrm>
              <a:prstGeom prst="rect">
                <a:avLst/>
              </a:prstGeom>
              <a:noFill/>
              <a:ln w="9525">
                <a:noFill/>
                <a:miter lim="800000"/>
                <a:headEnd/>
                <a:tailEnd/>
              </a:ln>
            </p:spPr>
          </p:pic>
        </p:grpSp>
        <p:grpSp>
          <p:nvGrpSpPr>
            <p:cNvPr id="6" name="Group 34"/>
            <p:cNvGrpSpPr>
              <a:grpSpLocks/>
            </p:cNvGrpSpPr>
            <p:nvPr/>
          </p:nvGrpSpPr>
          <p:grpSpPr bwMode="auto">
            <a:xfrm>
              <a:off x="35496" y="2060848"/>
              <a:ext cx="5832648" cy="1440160"/>
              <a:chOff x="35496" y="1916832"/>
              <a:chExt cx="5832648" cy="1440160"/>
            </a:xfrm>
          </p:grpSpPr>
          <p:pic>
            <p:nvPicPr>
              <p:cNvPr id="181265" name="Picture 24"/>
              <p:cNvPicPr preferRelativeResize="0">
                <a:picLocks noChangeAspect="1" noChangeArrowheads="1"/>
              </p:cNvPicPr>
              <p:nvPr/>
            </p:nvPicPr>
            <p:blipFill>
              <a:blip r:embed="rId9" cstate="print"/>
              <a:srcRect/>
              <a:stretch>
                <a:fillRect/>
              </a:stretch>
            </p:blipFill>
            <p:spPr bwMode="auto">
              <a:xfrm>
                <a:off x="211448" y="1916832"/>
                <a:ext cx="4864608" cy="518160"/>
              </a:xfrm>
              <a:prstGeom prst="rect">
                <a:avLst/>
              </a:prstGeom>
              <a:noFill/>
              <a:ln w="9525">
                <a:noFill/>
                <a:miter lim="800000"/>
                <a:headEnd/>
                <a:tailEnd/>
              </a:ln>
            </p:spPr>
          </p:pic>
          <p:sp>
            <p:nvSpPr>
              <p:cNvPr id="181266" name="TextBox 11"/>
              <p:cNvSpPr txBox="1">
                <a:spLocks noChangeArrowheads="1"/>
              </p:cNvSpPr>
              <p:nvPr/>
            </p:nvSpPr>
            <p:spPr bwMode="auto">
              <a:xfrm>
                <a:off x="748261" y="2420888"/>
                <a:ext cx="3823739" cy="646331"/>
              </a:xfrm>
              <a:prstGeom prst="rect">
                <a:avLst/>
              </a:prstGeom>
              <a:noFill/>
              <a:ln w="9525">
                <a:noFill/>
                <a:miter lim="800000"/>
                <a:headEnd/>
                <a:tailEnd/>
              </a:ln>
            </p:spPr>
            <p:txBody>
              <a:bodyPr wrap="none">
                <a:spAutoFit/>
              </a:bodyPr>
              <a:lstStyle/>
              <a:p>
                <a:pPr algn="ctr" fontAlgn="base">
                  <a:spcBef>
                    <a:spcPct val="0"/>
                  </a:spcBef>
                  <a:spcAft>
                    <a:spcPct val="0"/>
                  </a:spcAft>
                </a:pPr>
                <a:r>
                  <a:rPr kumimoji="0" lang="en-US" altLang="ja-JP" smtClean="0">
                    <a:solidFill>
                      <a:srgbClr val="000000"/>
                    </a:solidFill>
                    <a:latin typeface="Franklin Gothic Medium" pitchFamily="34" charset="0"/>
                  </a:rPr>
                  <a:t>Revolatilisation of POPs in the Arctic </a:t>
                </a:r>
                <a:br>
                  <a:rPr kumimoji="0" lang="en-US" altLang="ja-JP" smtClean="0">
                    <a:solidFill>
                      <a:srgbClr val="000000"/>
                    </a:solidFill>
                    <a:latin typeface="Franklin Gothic Medium" pitchFamily="34" charset="0"/>
                  </a:rPr>
                </a:br>
                <a:r>
                  <a:rPr kumimoji="0" lang="en-US" altLang="ja-JP" smtClean="0">
                    <a:solidFill>
                      <a:srgbClr val="000000"/>
                    </a:solidFill>
                    <a:latin typeface="Franklin Gothic Medium" pitchFamily="34" charset="0"/>
                  </a:rPr>
                  <a:t>induced by climate change</a:t>
                </a:r>
              </a:p>
            </p:txBody>
          </p:sp>
          <p:sp>
            <p:nvSpPr>
              <p:cNvPr id="181267" name="TextBox 12"/>
              <p:cNvSpPr txBox="1">
                <a:spLocks noChangeArrowheads="1"/>
              </p:cNvSpPr>
              <p:nvPr/>
            </p:nvSpPr>
            <p:spPr bwMode="auto">
              <a:xfrm>
                <a:off x="35496" y="3049215"/>
                <a:ext cx="5832648" cy="307777"/>
              </a:xfrm>
              <a:prstGeom prst="rect">
                <a:avLst/>
              </a:prstGeom>
              <a:noFill/>
              <a:ln w="9525">
                <a:noFill/>
                <a:miter lim="800000"/>
                <a:headEnd/>
                <a:tailEnd/>
              </a:ln>
            </p:spPr>
            <p:txBody>
              <a:bodyPr>
                <a:spAutoFit/>
              </a:bodyPr>
              <a:lstStyle/>
              <a:p>
                <a:pPr algn="ctr" fontAlgn="base">
                  <a:spcBef>
                    <a:spcPct val="0"/>
                  </a:spcBef>
                  <a:spcAft>
                    <a:spcPct val="0"/>
                  </a:spcAft>
                </a:pPr>
                <a:r>
                  <a:rPr kumimoji="0" lang="en-US" altLang="ja-JP" sz="1400" smtClean="0">
                    <a:solidFill>
                      <a:srgbClr val="000000"/>
                    </a:solidFill>
                    <a:latin typeface="Franklin Gothic Medium" pitchFamily="34" charset="0"/>
                  </a:rPr>
                  <a:t>Jianmin Ma, Hayley Hung, Chongguo Tian, Roland Kallenborn</a:t>
                </a:r>
              </a:p>
            </p:txBody>
          </p:sp>
        </p:grpSp>
        <p:sp>
          <p:nvSpPr>
            <p:cNvPr id="181255" name="TextBox 35"/>
            <p:cNvSpPr txBox="1">
              <a:spLocks noChangeArrowheads="1"/>
            </p:cNvSpPr>
            <p:nvPr/>
          </p:nvSpPr>
          <p:spPr bwMode="auto">
            <a:xfrm>
              <a:off x="1608413" y="169476"/>
              <a:ext cx="5843907" cy="523220"/>
            </a:xfrm>
            <a:prstGeom prst="rect">
              <a:avLst/>
            </a:prstGeom>
            <a:noFill/>
            <a:ln w="9525">
              <a:noFill/>
              <a:miter lim="800000"/>
              <a:headEnd/>
              <a:tailEnd/>
            </a:ln>
          </p:spPr>
          <p:txBody>
            <a:bodyPr wrap="none">
              <a:spAutoFit/>
            </a:bodyPr>
            <a:lstStyle/>
            <a:p>
              <a:pPr fontAlgn="base">
                <a:spcBef>
                  <a:spcPct val="0"/>
                </a:spcBef>
                <a:spcAft>
                  <a:spcPct val="0"/>
                </a:spcAft>
              </a:pPr>
              <a:r>
                <a:rPr kumimoji="0" lang="en-US" altLang="ja-JP" sz="2800" u="sng" smtClean="0">
                  <a:solidFill>
                    <a:srgbClr val="800000"/>
                  </a:solidFill>
                  <a:latin typeface="Franklin Gothic Medium" pitchFamily="34" charset="0"/>
                </a:rPr>
                <a:t>Secondary Sources: “Recycled” POPs</a:t>
              </a:r>
            </a:p>
          </p:txBody>
        </p:sp>
        <p:grpSp>
          <p:nvGrpSpPr>
            <p:cNvPr id="7" name="Group 32"/>
            <p:cNvGrpSpPr>
              <a:grpSpLocks/>
            </p:cNvGrpSpPr>
            <p:nvPr/>
          </p:nvGrpSpPr>
          <p:grpSpPr bwMode="auto">
            <a:xfrm>
              <a:off x="321433" y="5301208"/>
              <a:ext cx="5701241" cy="1269256"/>
              <a:chOff x="261045" y="5449416"/>
              <a:chExt cx="5701241" cy="1269256"/>
            </a:xfrm>
          </p:grpSpPr>
          <p:sp>
            <p:nvSpPr>
              <p:cNvPr id="181263" name="TextBox 30"/>
              <p:cNvSpPr txBox="1">
                <a:spLocks noChangeArrowheads="1"/>
              </p:cNvSpPr>
              <p:nvPr/>
            </p:nvSpPr>
            <p:spPr bwMode="auto">
              <a:xfrm>
                <a:off x="261045" y="5718398"/>
                <a:ext cx="5701241" cy="1000274"/>
              </a:xfrm>
              <a:prstGeom prst="rect">
                <a:avLst/>
              </a:prstGeom>
              <a:noFill/>
              <a:ln w="9525">
                <a:noFill/>
                <a:miter lim="800000"/>
                <a:headEnd/>
                <a:tailEnd/>
              </a:ln>
            </p:spPr>
            <p:txBody>
              <a:bodyPr wrap="none">
                <a:spAutoFit/>
              </a:bodyPr>
              <a:lstStyle/>
              <a:p>
                <a:pPr algn="ctr" fontAlgn="base">
                  <a:spcBef>
                    <a:spcPct val="0"/>
                  </a:spcBef>
                  <a:spcAft>
                    <a:spcPct val="0"/>
                  </a:spcAft>
                </a:pPr>
                <a:r>
                  <a:rPr kumimoji="0" lang="en-CA" altLang="ja-JP" smtClean="0">
                    <a:solidFill>
                      <a:srgbClr val="000000"/>
                    </a:solidFill>
                    <a:latin typeface="Franklin Gothic Demi"/>
                  </a:rPr>
                  <a:t>Soil-air exchange controls on background atmospheric</a:t>
                </a:r>
              </a:p>
              <a:p>
                <a:pPr algn="ctr" fontAlgn="base">
                  <a:spcBef>
                    <a:spcPct val="0"/>
                  </a:spcBef>
                  <a:spcAft>
                    <a:spcPts val="600"/>
                  </a:spcAft>
                </a:pPr>
                <a:r>
                  <a:rPr kumimoji="0" lang="en-CA" altLang="ja-JP" smtClean="0">
                    <a:solidFill>
                      <a:srgbClr val="000000"/>
                    </a:solidFill>
                    <a:latin typeface="Franklin Gothic Demi"/>
                  </a:rPr>
                  <a:t>concentrations of organochlorine pesticides</a:t>
                </a:r>
              </a:p>
              <a:p>
                <a:pPr algn="ctr" fontAlgn="base">
                  <a:spcBef>
                    <a:spcPct val="0"/>
                  </a:spcBef>
                  <a:spcAft>
                    <a:spcPct val="0"/>
                  </a:spcAft>
                </a:pPr>
                <a:r>
                  <a:rPr kumimoji="0" lang="en-CA" altLang="ja-JP" smtClean="0">
                    <a:solidFill>
                      <a:srgbClr val="000000"/>
                    </a:solidFill>
                    <a:latin typeface="Franklin Gothic Medium" pitchFamily="34" charset="0"/>
                  </a:rPr>
                  <a:t>A. Cabrerizo, J. Dachs, K. C. Jones, and D. Barceló</a:t>
                </a:r>
              </a:p>
            </p:txBody>
          </p:sp>
          <p:sp>
            <p:nvSpPr>
              <p:cNvPr id="181264" name="TextBox 31"/>
              <p:cNvSpPr txBox="1">
                <a:spLocks noChangeArrowheads="1"/>
              </p:cNvSpPr>
              <p:nvPr/>
            </p:nvSpPr>
            <p:spPr bwMode="auto">
              <a:xfrm>
                <a:off x="575783" y="5449416"/>
                <a:ext cx="4277838" cy="338554"/>
              </a:xfrm>
              <a:prstGeom prst="rect">
                <a:avLst/>
              </a:prstGeom>
              <a:noFill/>
              <a:ln w="9525">
                <a:noFill/>
                <a:miter lim="800000"/>
                <a:headEnd/>
                <a:tailEnd/>
              </a:ln>
            </p:spPr>
            <p:txBody>
              <a:bodyPr wrap="none">
                <a:spAutoFit/>
              </a:bodyPr>
              <a:lstStyle/>
              <a:p>
                <a:pPr fontAlgn="base">
                  <a:spcBef>
                    <a:spcPct val="0"/>
                  </a:spcBef>
                  <a:spcAft>
                    <a:spcPct val="0"/>
                  </a:spcAft>
                </a:pPr>
                <a:r>
                  <a:rPr kumimoji="0" lang="en-CA" altLang="ja-JP" sz="1600" i="1" smtClean="0">
                    <a:solidFill>
                      <a:srgbClr val="000000"/>
                    </a:solidFill>
                    <a:latin typeface="Franklin Gothic Medium" pitchFamily="34" charset="0"/>
                  </a:rPr>
                  <a:t>Atmos. Chem. Phys</a:t>
                </a:r>
                <a:r>
                  <a:rPr kumimoji="0" lang="en-CA" altLang="ja-JP" sz="1600" smtClean="0">
                    <a:solidFill>
                      <a:srgbClr val="000000"/>
                    </a:solidFill>
                    <a:latin typeface="Franklin Gothic Medium" pitchFamily="34" charset="0"/>
                  </a:rPr>
                  <a:t>., 11, 12799–12811, 2011</a:t>
                </a:r>
              </a:p>
            </p:txBody>
          </p:sp>
        </p:grpSp>
        <p:grpSp>
          <p:nvGrpSpPr>
            <p:cNvPr id="8" name="Group 27"/>
            <p:cNvGrpSpPr>
              <a:grpSpLocks/>
            </p:cNvGrpSpPr>
            <p:nvPr/>
          </p:nvGrpSpPr>
          <p:grpSpPr bwMode="auto">
            <a:xfrm>
              <a:off x="6008688" y="2738510"/>
              <a:ext cx="3099816" cy="1770610"/>
              <a:chOff x="5936680" y="2738510"/>
              <a:chExt cx="3099816" cy="1770610"/>
            </a:xfrm>
          </p:grpSpPr>
          <p:pic>
            <p:nvPicPr>
              <p:cNvPr id="181261" name="Picture 2"/>
              <p:cNvPicPr preferRelativeResize="0">
                <a:picLocks noChangeAspect="1" noChangeArrowheads="1"/>
              </p:cNvPicPr>
              <p:nvPr/>
            </p:nvPicPr>
            <p:blipFill>
              <a:blip r:embed="rId10" cstate="print"/>
              <a:srcRect/>
              <a:stretch>
                <a:fillRect/>
              </a:stretch>
            </p:blipFill>
            <p:spPr bwMode="auto">
              <a:xfrm>
                <a:off x="5936680" y="2986644"/>
                <a:ext cx="3099816" cy="1522476"/>
              </a:xfrm>
              <a:prstGeom prst="rect">
                <a:avLst/>
              </a:prstGeom>
              <a:noFill/>
              <a:ln w="9525">
                <a:noFill/>
                <a:miter lim="800000"/>
                <a:headEnd/>
                <a:tailEnd/>
              </a:ln>
            </p:spPr>
          </p:pic>
          <p:pic>
            <p:nvPicPr>
              <p:cNvPr id="181262" name="Picture 3"/>
              <p:cNvPicPr>
                <a:picLocks noChangeAspect="1" noChangeArrowheads="1"/>
              </p:cNvPicPr>
              <p:nvPr/>
            </p:nvPicPr>
            <p:blipFill>
              <a:blip r:embed="rId11" cstate="print"/>
              <a:srcRect/>
              <a:stretch>
                <a:fillRect/>
              </a:stretch>
            </p:blipFill>
            <p:spPr bwMode="auto">
              <a:xfrm>
                <a:off x="6230432" y="2738510"/>
                <a:ext cx="2339340" cy="236220"/>
              </a:xfrm>
              <a:prstGeom prst="rect">
                <a:avLst/>
              </a:prstGeom>
              <a:noFill/>
              <a:ln w="9525">
                <a:noFill/>
                <a:miter lim="800000"/>
                <a:headEnd/>
                <a:tailEnd/>
              </a:ln>
            </p:spPr>
          </p:pic>
        </p:grpSp>
        <p:grpSp>
          <p:nvGrpSpPr>
            <p:cNvPr id="9" name="Group 33"/>
            <p:cNvGrpSpPr>
              <a:grpSpLocks/>
            </p:cNvGrpSpPr>
            <p:nvPr/>
          </p:nvGrpSpPr>
          <p:grpSpPr bwMode="auto">
            <a:xfrm>
              <a:off x="6104294" y="4602119"/>
              <a:ext cx="2788186" cy="1851217"/>
              <a:chOff x="-3544778" y="3264231"/>
              <a:chExt cx="2644170" cy="1851217"/>
            </a:xfrm>
          </p:grpSpPr>
          <p:pic>
            <p:nvPicPr>
              <p:cNvPr id="181259" name="Picture 9"/>
              <p:cNvPicPr preferRelativeResize="0">
                <a:picLocks noChangeAspect="1" noChangeArrowheads="1"/>
              </p:cNvPicPr>
              <p:nvPr/>
            </p:nvPicPr>
            <p:blipFill>
              <a:blip r:embed="rId12" cstate="print"/>
              <a:srcRect/>
              <a:stretch>
                <a:fillRect/>
              </a:stretch>
            </p:blipFill>
            <p:spPr bwMode="auto">
              <a:xfrm>
                <a:off x="-3544778" y="3460064"/>
                <a:ext cx="2644170" cy="1655384"/>
              </a:xfrm>
              <a:prstGeom prst="rect">
                <a:avLst/>
              </a:prstGeom>
              <a:noFill/>
              <a:ln w="9525">
                <a:noFill/>
                <a:miter lim="800000"/>
                <a:headEnd/>
                <a:tailEnd/>
              </a:ln>
            </p:spPr>
          </p:pic>
          <p:pic>
            <p:nvPicPr>
              <p:cNvPr id="181260" name="Picture 12"/>
              <p:cNvPicPr preferRelativeResize="0">
                <a:picLocks noChangeAspect="1" noChangeArrowheads="1"/>
              </p:cNvPicPr>
              <p:nvPr/>
            </p:nvPicPr>
            <p:blipFill>
              <a:blip r:embed="rId13" cstate="print"/>
              <a:srcRect/>
              <a:stretch>
                <a:fillRect/>
              </a:stretch>
            </p:blipFill>
            <p:spPr bwMode="auto">
              <a:xfrm>
                <a:off x="-3295712" y="3264231"/>
                <a:ext cx="2077974" cy="178308"/>
              </a:xfrm>
              <a:prstGeom prst="rect">
                <a:avLst/>
              </a:prstGeom>
              <a:noFill/>
              <a:ln w="9525">
                <a:noFill/>
                <a:miter lim="800000"/>
                <a:headEnd/>
                <a:tailEnd/>
              </a:ln>
            </p:spPr>
          </p:pic>
        </p:grpSp>
      </p:gr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alpha val="29803"/>
          </a:srgbClr>
        </a:solidFill>
        <a:effectLst/>
      </p:bgPr>
    </p:bg>
    <p:spTree>
      <p:nvGrpSpPr>
        <p:cNvPr id="1" name=""/>
        <p:cNvGrpSpPr/>
        <p:nvPr/>
      </p:nvGrpSpPr>
      <p:grpSpPr>
        <a:xfrm>
          <a:off x="0" y="0"/>
          <a:ext cx="0" cy="0"/>
          <a:chOff x="0" y="0"/>
          <a:chExt cx="0" cy="0"/>
        </a:xfrm>
      </p:grpSpPr>
      <p:grpSp>
        <p:nvGrpSpPr>
          <p:cNvPr id="2" name="Group 9"/>
          <p:cNvGrpSpPr>
            <a:grpSpLocks/>
          </p:cNvGrpSpPr>
          <p:nvPr/>
        </p:nvGrpSpPr>
        <p:grpSpPr bwMode="auto">
          <a:xfrm>
            <a:off x="107950" y="115888"/>
            <a:ext cx="8928100" cy="6697662"/>
            <a:chOff x="107504" y="116632"/>
            <a:chExt cx="8928992" cy="6696744"/>
          </a:xfrm>
        </p:grpSpPr>
        <p:sp>
          <p:nvSpPr>
            <p:cNvPr id="182275" name="TextBox 4"/>
            <p:cNvSpPr txBox="1">
              <a:spLocks noChangeArrowheads="1"/>
            </p:cNvSpPr>
            <p:nvPr/>
          </p:nvSpPr>
          <p:spPr bwMode="auto">
            <a:xfrm>
              <a:off x="669385" y="116632"/>
              <a:ext cx="7980711" cy="954107"/>
            </a:xfrm>
            <a:prstGeom prst="rect">
              <a:avLst/>
            </a:prstGeom>
            <a:noFill/>
            <a:ln w="9525">
              <a:noFill/>
              <a:miter lim="800000"/>
              <a:headEnd/>
              <a:tailEnd/>
            </a:ln>
          </p:spPr>
          <p:txBody>
            <a:bodyPr wrap="none">
              <a:spAutoFit/>
            </a:bodyPr>
            <a:lstStyle/>
            <a:p>
              <a:pPr algn="ctr" fontAlgn="base">
                <a:spcBef>
                  <a:spcPct val="0"/>
                </a:spcBef>
                <a:spcAft>
                  <a:spcPct val="0"/>
                </a:spcAft>
              </a:pPr>
              <a:r>
                <a:rPr kumimoji="0" lang="en-US" altLang="ja-JP" sz="2800" smtClean="0">
                  <a:solidFill>
                    <a:srgbClr val="0000CC"/>
                  </a:solidFill>
                  <a:latin typeface="Franklin Gothic Medium" pitchFamily="34" charset="0"/>
                </a:rPr>
                <a:t>Impacts of Climate Change on Environmental Fate </a:t>
              </a:r>
            </a:p>
            <a:p>
              <a:pPr algn="ctr" fontAlgn="base">
                <a:spcBef>
                  <a:spcPct val="0"/>
                </a:spcBef>
                <a:spcAft>
                  <a:spcPct val="0"/>
                </a:spcAft>
              </a:pPr>
              <a:r>
                <a:rPr kumimoji="0" lang="en-US" altLang="ja-JP" sz="2800" smtClean="0">
                  <a:solidFill>
                    <a:srgbClr val="0000CC"/>
                  </a:solidFill>
                  <a:latin typeface="Franklin Gothic Medium" pitchFamily="34" charset="0"/>
                </a:rPr>
                <a:t>and Long-Range Transport of POPs</a:t>
              </a:r>
              <a:r>
                <a:rPr kumimoji="0" lang="en-US" altLang="ja-JP" sz="2800" baseline="30000" smtClean="0">
                  <a:solidFill>
                    <a:srgbClr val="0000CC"/>
                  </a:solidFill>
                  <a:latin typeface="Franklin Gothic Medium" pitchFamily="34" charset="0"/>
                </a:rPr>
                <a:t>1</a:t>
              </a:r>
              <a:r>
                <a:rPr kumimoji="0" lang="en-US" altLang="ja-JP" sz="2800" smtClean="0">
                  <a:solidFill>
                    <a:srgbClr val="0000CC"/>
                  </a:solidFill>
                  <a:latin typeface="Franklin Gothic Medium" pitchFamily="34" charset="0"/>
                </a:rPr>
                <a:t> </a:t>
              </a:r>
            </a:p>
          </p:txBody>
        </p:sp>
        <p:sp>
          <p:nvSpPr>
            <p:cNvPr id="182276" name="TextBox 5"/>
            <p:cNvSpPr txBox="1">
              <a:spLocks noChangeArrowheads="1"/>
            </p:cNvSpPr>
            <p:nvPr/>
          </p:nvSpPr>
          <p:spPr bwMode="auto">
            <a:xfrm>
              <a:off x="611560" y="1124744"/>
              <a:ext cx="8295098" cy="2162130"/>
            </a:xfrm>
            <a:prstGeom prst="rect">
              <a:avLst/>
            </a:prstGeom>
            <a:noFill/>
            <a:ln w="9525">
              <a:noFill/>
              <a:miter lim="800000"/>
              <a:headEnd/>
              <a:tailEnd/>
            </a:ln>
          </p:spPr>
          <p:txBody>
            <a:bodyPr>
              <a:spAutoFit/>
            </a:bodyPr>
            <a:lstStyle/>
            <a:p>
              <a:pPr defTabSz="215900" fontAlgn="base">
                <a:spcBef>
                  <a:spcPct val="0"/>
                </a:spcBef>
                <a:spcAft>
                  <a:spcPts val="900"/>
                </a:spcAft>
                <a:buClr>
                  <a:srgbClr val="0000CC"/>
                </a:buClr>
                <a:buSzPct val="115000"/>
                <a:buFont typeface="Wingdings" pitchFamily="2" charset="2"/>
                <a:buChar char="§"/>
              </a:pPr>
              <a:r>
                <a:rPr kumimoji="0" lang="en-US" altLang="ja-JP" sz="2800" smtClean="0">
                  <a:solidFill>
                    <a:srgbClr val="000000"/>
                  </a:solidFill>
                  <a:latin typeface="Franklin Gothic Medium" pitchFamily="34" charset="0"/>
                </a:rPr>
                <a:t> Primary and secondary volatilisation sources</a:t>
              </a:r>
            </a:p>
            <a:p>
              <a:pPr defTabSz="215900" fontAlgn="base">
                <a:spcBef>
                  <a:spcPct val="0"/>
                </a:spcBef>
                <a:spcAft>
                  <a:spcPts val="900"/>
                </a:spcAft>
                <a:buClr>
                  <a:srgbClr val="0000CC"/>
                </a:buClr>
                <a:buSzPct val="115000"/>
                <a:buFont typeface="Wingdings" pitchFamily="2" charset="2"/>
                <a:buChar char="§"/>
              </a:pPr>
              <a:r>
                <a:rPr kumimoji="0" lang="en-US" altLang="ja-JP" sz="2800" smtClean="0">
                  <a:solidFill>
                    <a:srgbClr val="000000"/>
                  </a:solidFill>
                  <a:latin typeface="Franklin Gothic Medium" pitchFamily="34" charset="0"/>
                </a:rPr>
                <a:t> Melting of polar ice caps and mountain glaciers</a:t>
              </a:r>
            </a:p>
            <a:p>
              <a:pPr defTabSz="215900" fontAlgn="base">
                <a:spcBef>
                  <a:spcPct val="0"/>
                </a:spcBef>
                <a:spcAft>
                  <a:spcPts val="900"/>
                </a:spcAft>
                <a:buClr>
                  <a:srgbClr val="0000CC"/>
                </a:buClr>
                <a:buSzPct val="115000"/>
                <a:buFont typeface="Wingdings" pitchFamily="2" charset="2"/>
                <a:buChar char="§"/>
              </a:pPr>
              <a:r>
                <a:rPr kumimoji="0" lang="en-US" altLang="ja-JP" sz="2800" smtClean="0">
                  <a:solidFill>
                    <a:srgbClr val="000000"/>
                  </a:solidFill>
                  <a:latin typeface="Franklin Gothic Medium" pitchFamily="34" charset="0"/>
                </a:rPr>
                <a:t> Degradation and transformation</a:t>
              </a:r>
            </a:p>
            <a:p>
              <a:pPr defTabSz="215900" fontAlgn="base">
                <a:spcBef>
                  <a:spcPct val="0"/>
                </a:spcBef>
                <a:spcAft>
                  <a:spcPts val="900"/>
                </a:spcAft>
                <a:buClr>
                  <a:srgbClr val="0000CC"/>
                </a:buClr>
                <a:buSzPct val="115000"/>
                <a:buFont typeface="Wingdings" pitchFamily="2" charset="2"/>
                <a:buChar char="§"/>
              </a:pPr>
              <a:r>
                <a:rPr kumimoji="0" lang="en-US" altLang="ja-JP" sz="2800" smtClean="0">
                  <a:solidFill>
                    <a:srgbClr val="000000"/>
                  </a:solidFill>
                  <a:latin typeface="Franklin Gothic Medium" pitchFamily="34" charset="0"/>
                </a:rPr>
                <a:t> Biomagnification (alteration of food webs)</a:t>
              </a:r>
            </a:p>
          </p:txBody>
        </p:sp>
        <p:sp>
          <p:nvSpPr>
            <p:cNvPr id="182277" name="TextBox 6"/>
            <p:cNvSpPr txBox="1">
              <a:spLocks noChangeArrowheads="1"/>
            </p:cNvSpPr>
            <p:nvPr/>
          </p:nvSpPr>
          <p:spPr bwMode="auto">
            <a:xfrm>
              <a:off x="107504" y="5613047"/>
              <a:ext cx="8928992" cy="1200329"/>
            </a:xfrm>
            <a:prstGeom prst="rect">
              <a:avLst/>
            </a:prstGeom>
            <a:noFill/>
            <a:ln w="9525">
              <a:noFill/>
              <a:miter lim="800000"/>
              <a:headEnd/>
              <a:tailEnd/>
            </a:ln>
          </p:spPr>
          <p:txBody>
            <a:bodyPr>
              <a:spAutoFit/>
            </a:bodyPr>
            <a:lstStyle/>
            <a:p>
              <a:pPr fontAlgn="base">
                <a:spcBef>
                  <a:spcPct val="0"/>
                </a:spcBef>
                <a:spcAft>
                  <a:spcPct val="0"/>
                </a:spcAft>
              </a:pPr>
              <a:r>
                <a:rPr kumimoji="0" lang="en-US" altLang="ja-JP" smtClean="0">
                  <a:solidFill>
                    <a:srgbClr val="000000"/>
                  </a:solidFill>
                  <a:latin typeface="Franklin Gothic Medium" pitchFamily="34" charset="0"/>
                </a:rPr>
                <a:t>1. UNEP/AMAP 2011. </a:t>
              </a:r>
              <a:r>
                <a:rPr kumimoji="0" lang="en-US" altLang="ja-JP" i="1" smtClean="0">
                  <a:solidFill>
                    <a:srgbClr val="000000"/>
                  </a:solidFill>
                  <a:latin typeface="Franklin Gothic Medium" pitchFamily="34" charset="0"/>
                </a:rPr>
                <a:t>Climate Change and POPs: Predicting the Impacts.  </a:t>
              </a:r>
              <a:r>
                <a:rPr kumimoji="0" lang="en-US" altLang="ja-JP" smtClean="0">
                  <a:solidFill>
                    <a:srgbClr val="000000"/>
                  </a:solidFill>
                  <a:latin typeface="Franklin Gothic Medium" pitchFamily="34" charset="0"/>
                </a:rPr>
                <a:t>Report of the UNEP/AMAP POPs Expert Group, Secretariat of the Stockholm Convention, Geneva, 62 pp.  2. Tysklind, M. et al., Dioxin-2012, Cairns, Australia. 3. Hilscherova, K. et al., 2007. </a:t>
              </a:r>
              <a:br>
                <a:rPr kumimoji="0" lang="en-US" altLang="ja-JP" smtClean="0">
                  <a:solidFill>
                    <a:srgbClr val="000000"/>
                  </a:solidFill>
                  <a:latin typeface="Franklin Gothic Medium" pitchFamily="34" charset="0"/>
                </a:rPr>
              </a:br>
              <a:r>
                <a:rPr kumimoji="0" lang="en-US" altLang="ja-JP" i="1" smtClean="0">
                  <a:solidFill>
                    <a:srgbClr val="000000"/>
                  </a:solidFill>
                  <a:latin typeface="Franklin Gothic Medium" pitchFamily="34" charset="0"/>
                </a:rPr>
                <a:t>J. Soil Sed</a:t>
              </a:r>
              <a:r>
                <a:rPr kumimoji="0" lang="en-US" altLang="ja-JP" smtClean="0">
                  <a:solidFill>
                    <a:srgbClr val="000000"/>
                  </a:solidFill>
                  <a:latin typeface="Franklin Gothic Medium" pitchFamily="34" charset="0"/>
                </a:rPr>
                <a:t>. 7, 167-177.</a:t>
              </a:r>
            </a:p>
          </p:txBody>
        </p:sp>
        <p:sp>
          <p:nvSpPr>
            <p:cNvPr id="182278" name="TextBox 8"/>
            <p:cNvSpPr txBox="1">
              <a:spLocks noChangeArrowheads="1"/>
            </p:cNvSpPr>
            <p:nvPr/>
          </p:nvSpPr>
          <p:spPr bwMode="auto">
            <a:xfrm>
              <a:off x="1907704" y="3393767"/>
              <a:ext cx="6264696" cy="2195473"/>
            </a:xfrm>
            <a:prstGeom prst="rect">
              <a:avLst/>
            </a:prstGeom>
            <a:noFill/>
            <a:ln w="9525">
              <a:noFill/>
              <a:miter lim="800000"/>
              <a:headEnd/>
              <a:tailEnd/>
            </a:ln>
          </p:spPr>
          <p:txBody>
            <a:bodyPr>
              <a:spAutoFit/>
            </a:bodyPr>
            <a:lstStyle/>
            <a:p>
              <a:pPr defTabSz="215900" fontAlgn="base">
                <a:spcBef>
                  <a:spcPct val="0"/>
                </a:spcBef>
                <a:spcAft>
                  <a:spcPts val="500"/>
                </a:spcAft>
                <a:buClr>
                  <a:srgbClr val="0000CC"/>
                </a:buClr>
                <a:buSzPct val="115000"/>
              </a:pPr>
              <a:r>
                <a:rPr kumimoji="0" lang="en-US" altLang="ja-JP" sz="2400" smtClean="0">
                  <a:solidFill>
                    <a:srgbClr val="0000CC"/>
                  </a:solidFill>
                  <a:latin typeface="Franklin Gothic Medium" pitchFamily="34" charset="0"/>
                </a:rPr>
                <a:t>           Physical factors:</a:t>
              </a:r>
            </a:p>
            <a:p>
              <a:pPr defTabSz="215900" fontAlgn="base">
                <a:spcBef>
                  <a:spcPct val="0"/>
                </a:spcBef>
                <a:spcAft>
                  <a:spcPts val="500"/>
                </a:spcAft>
                <a:buClr>
                  <a:srgbClr val="0000CC"/>
                </a:buClr>
                <a:buSzPct val="115000"/>
                <a:buFont typeface="Wingdings" pitchFamily="2" charset="2"/>
                <a:buChar char="§"/>
              </a:pPr>
              <a:r>
                <a:rPr kumimoji="0" lang="en-US" altLang="ja-JP" sz="2400" smtClean="0">
                  <a:solidFill>
                    <a:srgbClr val="000000"/>
                  </a:solidFill>
                  <a:latin typeface="Franklin Gothic Medium" pitchFamily="34" charset="0"/>
                </a:rPr>
                <a:t> Wind fields and wind speed</a:t>
              </a:r>
            </a:p>
            <a:p>
              <a:pPr defTabSz="215900" fontAlgn="base">
                <a:spcBef>
                  <a:spcPct val="0"/>
                </a:spcBef>
                <a:spcAft>
                  <a:spcPts val="500"/>
                </a:spcAft>
                <a:buClr>
                  <a:srgbClr val="0000CC"/>
                </a:buClr>
                <a:buSzPct val="115000"/>
                <a:buFont typeface="Wingdings" pitchFamily="2" charset="2"/>
                <a:buChar char="§"/>
              </a:pPr>
              <a:r>
                <a:rPr kumimoji="0" lang="en-US" altLang="ja-JP" sz="2400" smtClean="0">
                  <a:solidFill>
                    <a:srgbClr val="000000"/>
                  </a:solidFill>
                  <a:latin typeface="Franklin Gothic Medium" pitchFamily="34" charset="0"/>
                </a:rPr>
                <a:t> Precipitation</a:t>
              </a:r>
            </a:p>
            <a:p>
              <a:pPr defTabSz="215900" fontAlgn="base">
                <a:spcBef>
                  <a:spcPct val="0"/>
                </a:spcBef>
                <a:spcAft>
                  <a:spcPts val="500"/>
                </a:spcAft>
                <a:buClr>
                  <a:srgbClr val="0000CC"/>
                </a:buClr>
                <a:buSzPct val="115000"/>
                <a:buFont typeface="Wingdings" pitchFamily="2" charset="2"/>
                <a:buChar char="§"/>
              </a:pPr>
              <a:r>
                <a:rPr kumimoji="0" lang="en-US" altLang="ja-JP" sz="2400" smtClean="0">
                  <a:solidFill>
                    <a:srgbClr val="000000"/>
                  </a:solidFill>
                  <a:latin typeface="Franklin Gothic Medium" pitchFamily="34" charset="0"/>
                </a:rPr>
                <a:t> Ocean currents</a:t>
              </a:r>
            </a:p>
            <a:p>
              <a:pPr defTabSz="215900" fontAlgn="base">
                <a:spcBef>
                  <a:spcPct val="0"/>
                </a:spcBef>
                <a:spcAft>
                  <a:spcPts val="500"/>
                </a:spcAft>
                <a:buClr>
                  <a:srgbClr val="0000CC"/>
                </a:buClr>
                <a:buSzPct val="115000"/>
                <a:buFont typeface="Wingdings" pitchFamily="2" charset="2"/>
                <a:buChar char="§"/>
              </a:pPr>
              <a:r>
                <a:rPr kumimoji="0" lang="en-US" altLang="ja-JP" sz="2400" smtClean="0">
                  <a:solidFill>
                    <a:srgbClr val="000000"/>
                  </a:solidFill>
                  <a:latin typeface="Franklin Gothic Medium" pitchFamily="34" charset="0"/>
                </a:rPr>
                <a:t> Frequency of extreme events – e.g., </a:t>
              </a:r>
              <a:r>
                <a:rPr kumimoji="0" lang="en-US" altLang="ja-JP" sz="2400" smtClean="0">
                  <a:solidFill>
                    <a:srgbClr val="FF0000"/>
                  </a:solidFill>
                  <a:latin typeface="Franklin Gothic Medium" pitchFamily="34" charset="0"/>
                </a:rPr>
                <a:t>floods</a:t>
              </a:r>
              <a:r>
                <a:rPr kumimoji="0" lang="en-US" altLang="ja-JP" sz="2400" baseline="30000" smtClean="0">
                  <a:solidFill>
                    <a:srgbClr val="000000"/>
                  </a:solidFill>
                  <a:latin typeface="Franklin Gothic Medium" pitchFamily="34" charset="0"/>
                </a:rPr>
                <a:t>2,3</a:t>
              </a:r>
              <a:endParaRPr kumimoji="0" lang="en-US" altLang="ja-JP" sz="2400" smtClean="0">
                <a:solidFill>
                  <a:srgbClr val="000000"/>
                </a:solidFill>
                <a:latin typeface="Franklin Gothic Medium" pitchFamily="34" charset="0"/>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50825" y="1739900"/>
            <a:ext cx="8893175" cy="3354388"/>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ja-JP" altLang="en-US" sz="8000" dirty="0" smtClean="0">
                <a:latin typeface="Times New Roman" pitchFamily="18" charset="0"/>
              </a:rPr>
              <a:t>海水の測定</a:t>
            </a:r>
            <a:endParaRPr kumimoji="0" lang="en-US" altLang="ja-JP" sz="8000" dirty="0">
              <a:latin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50825" y="1739900"/>
            <a:ext cx="8893175" cy="3354388"/>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ja-JP" altLang="en-US" sz="8000" dirty="0" smtClean="0">
                <a:latin typeface="Times New Roman" pitchFamily="18" charset="0"/>
              </a:rPr>
              <a:t>採水システム</a:t>
            </a:r>
            <a:endParaRPr kumimoji="0" lang="en-US" altLang="ja-JP" sz="8000" dirty="0">
              <a:latin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図 7" descr="sampling-system.jpg"/>
          <p:cNvPicPr>
            <a:picLocks noChangeAspect="1"/>
          </p:cNvPicPr>
          <p:nvPr/>
        </p:nvPicPr>
        <p:blipFill>
          <a:blip r:embed="rId4" cstate="print"/>
          <a:srcRect/>
          <a:stretch>
            <a:fillRect/>
          </a:stretch>
        </p:blipFill>
        <p:spPr bwMode="auto">
          <a:xfrm>
            <a:off x="323850" y="2249488"/>
            <a:ext cx="3455988" cy="4608512"/>
          </a:xfrm>
          <a:prstGeom prst="rect">
            <a:avLst/>
          </a:prstGeom>
          <a:noFill/>
          <a:ln w="9525">
            <a:noFill/>
            <a:miter lim="800000"/>
            <a:headEnd/>
            <a:tailEnd/>
          </a:ln>
        </p:spPr>
      </p:pic>
      <p:pic>
        <p:nvPicPr>
          <p:cNvPr id="92163" name="図 8" descr="sampling-system-2.jpg"/>
          <p:cNvPicPr>
            <a:picLocks noChangeAspect="1"/>
          </p:cNvPicPr>
          <p:nvPr/>
        </p:nvPicPr>
        <p:blipFill>
          <a:blip r:embed="rId5" cstate="print"/>
          <a:srcRect/>
          <a:stretch>
            <a:fillRect/>
          </a:stretch>
        </p:blipFill>
        <p:spPr bwMode="auto">
          <a:xfrm>
            <a:off x="4537075" y="2924175"/>
            <a:ext cx="4606925" cy="3573463"/>
          </a:xfrm>
          <a:prstGeom prst="rect">
            <a:avLst/>
          </a:prstGeom>
          <a:noFill/>
          <a:ln w="9525">
            <a:noFill/>
            <a:miter lim="800000"/>
            <a:headEnd/>
            <a:tailEnd/>
          </a:ln>
        </p:spPr>
      </p:pic>
      <p:pic>
        <p:nvPicPr>
          <p:cNvPr id="92164" name="図 9" descr="sampling-system-5.jpg"/>
          <p:cNvPicPr>
            <a:picLocks noChangeAspect="1"/>
          </p:cNvPicPr>
          <p:nvPr/>
        </p:nvPicPr>
        <p:blipFill>
          <a:blip r:embed="rId6" cstate="print"/>
          <a:srcRect/>
          <a:stretch>
            <a:fillRect/>
          </a:stretch>
        </p:blipFill>
        <p:spPr bwMode="auto">
          <a:xfrm>
            <a:off x="4400550" y="71438"/>
            <a:ext cx="4743450" cy="2565400"/>
          </a:xfrm>
          <a:prstGeom prst="rect">
            <a:avLst/>
          </a:prstGeom>
          <a:noFill/>
          <a:ln w="9525">
            <a:noFill/>
            <a:miter lim="800000"/>
            <a:headEnd/>
            <a:tailEnd/>
          </a:ln>
        </p:spPr>
      </p:pic>
      <p:pic>
        <p:nvPicPr>
          <p:cNvPr id="92165" name="図 10" descr="dsc_2405.jpg"/>
          <p:cNvPicPr>
            <a:picLocks noChangeAspect="1"/>
          </p:cNvPicPr>
          <p:nvPr/>
        </p:nvPicPr>
        <p:blipFill>
          <a:blip r:embed="rId7" cstate="print"/>
          <a:srcRect/>
          <a:stretch>
            <a:fillRect/>
          </a:stretch>
        </p:blipFill>
        <p:spPr bwMode="auto">
          <a:xfrm>
            <a:off x="0" y="0"/>
            <a:ext cx="4016375" cy="2686050"/>
          </a:xfrm>
          <a:prstGeom prst="rect">
            <a:avLst/>
          </a:prstGeom>
          <a:noFill/>
          <a:ln w="9525">
            <a:noFill/>
            <a:miter lim="800000"/>
            <a:headEnd/>
            <a:tailEnd/>
          </a:ln>
        </p:spPr>
      </p:pic>
      <p:sp>
        <p:nvSpPr>
          <p:cNvPr id="6" name="正方形/長方形 5"/>
          <p:cNvSpPr/>
          <p:nvPr/>
        </p:nvSpPr>
        <p:spPr>
          <a:xfrm>
            <a:off x="4538663" y="1692275"/>
            <a:ext cx="2986087" cy="584200"/>
          </a:xfrm>
          <a:prstGeom prst="rect">
            <a:avLst/>
          </a:prstGeom>
        </p:spPr>
        <p:txBody>
          <a:bodyPr wrap="none">
            <a:spAutoFit/>
          </a:bodyPr>
          <a:lstStyle/>
          <a:p>
            <a:pPr algn="ctr" fontAlgn="base">
              <a:spcBef>
                <a:spcPct val="20000"/>
              </a:spcBef>
              <a:spcAft>
                <a:spcPct val="0"/>
              </a:spcAft>
              <a:buClr>
                <a:srgbClr val="86D1EC"/>
              </a:buClr>
              <a:buSzPct val="90000"/>
              <a:buFont typeface="Wingdings" pitchFamily="2" charset="2"/>
              <a:buNone/>
              <a:defRPr/>
            </a:pPr>
            <a:r>
              <a:rPr lang="en-US" altLang="ja-JP" sz="3200" b="1" dirty="0">
                <a:solidFill>
                  <a:srgbClr val="FF0000"/>
                </a:solidFill>
                <a:effectLst>
                  <a:outerShdw blurRad="38100" dist="38100" dir="2700000" algn="tl">
                    <a:srgbClr val="000000">
                      <a:alpha val="43137"/>
                    </a:srgbClr>
                  </a:outerShdw>
                </a:effectLst>
              </a:rPr>
              <a:t>Pacific Ocean </a:t>
            </a:r>
            <a:endParaRPr lang="ja-JP" altLang="en-US" sz="3200" dirty="0">
              <a:solidFill>
                <a:srgbClr val="FF0000"/>
              </a:solidFill>
              <a:effectLst>
                <a:outerShdw blurRad="38100" dist="38100" dir="2700000" algn="tl">
                  <a:srgbClr val="000000">
                    <a:alpha val="43137"/>
                  </a:srgbClr>
                </a:outerShdw>
              </a:effectLst>
            </a:endParaRPr>
          </a:p>
        </p:txBody>
      </p:sp>
      <p:sp>
        <p:nvSpPr>
          <p:cNvPr id="7" name="正方形/長方形 6"/>
          <p:cNvSpPr/>
          <p:nvPr/>
        </p:nvSpPr>
        <p:spPr>
          <a:xfrm>
            <a:off x="7164388" y="115888"/>
            <a:ext cx="1800225" cy="585787"/>
          </a:xfrm>
          <a:prstGeom prst="rect">
            <a:avLst/>
          </a:prstGeom>
        </p:spPr>
        <p:txBody>
          <a:bodyPr wrap="none">
            <a:spAutoFit/>
          </a:bodyPr>
          <a:lstStyle/>
          <a:p>
            <a:pPr algn="ctr" fontAlgn="base">
              <a:spcBef>
                <a:spcPct val="20000"/>
              </a:spcBef>
              <a:spcAft>
                <a:spcPct val="0"/>
              </a:spcAft>
              <a:buClr>
                <a:srgbClr val="86D1EC"/>
              </a:buClr>
              <a:buSzPct val="90000"/>
              <a:buFont typeface="Wingdings" pitchFamily="2" charset="2"/>
              <a:buNone/>
              <a:defRPr/>
            </a:pPr>
            <a:r>
              <a:rPr lang="en-US" altLang="ja-JP" sz="3200" b="1" dirty="0" err="1">
                <a:solidFill>
                  <a:srgbClr val="2CF4F4"/>
                </a:solidFill>
                <a:effectLst>
                  <a:outerShdw blurRad="38100" dist="38100" dir="2700000" algn="tl">
                    <a:srgbClr val="000000">
                      <a:alpha val="43137"/>
                    </a:srgbClr>
                  </a:outerShdw>
                </a:effectLst>
              </a:rPr>
              <a:t>Antactic</a:t>
            </a:r>
            <a:endParaRPr lang="ja-JP" altLang="en-US" sz="3200" dirty="0">
              <a:solidFill>
                <a:srgbClr val="2CF4F4"/>
              </a:solidFill>
              <a:effectLst>
                <a:outerShdw blurRad="38100" dist="38100" dir="2700000" algn="tl">
                  <a:srgbClr val="000000">
                    <a:alpha val="43137"/>
                  </a:srgbClr>
                </a:outerShdw>
              </a:effectLst>
            </a:endParaRPr>
          </a:p>
        </p:txBody>
      </p:sp>
      <p:sp>
        <p:nvSpPr>
          <p:cNvPr id="8" name="正方形/長方形 7"/>
          <p:cNvSpPr/>
          <p:nvPr/>
        </p:nvSpPr>
        <p:spPr>
          <a:xfrm>
            <a:off x="7458075" y="2133600"/>
            <a:ext cx="1685925" cy="584200"/>
          </a:xfrm>
          <a:prstGeom prst="rect">
            <a:avLst/>
          </a:prstGeom>
        </p:spPr>
        <p:txBody>
          <a:bodyPr wrap="none">
            <a:spAutoFit/>
          </a:bodyPr>
          <a:lstStyle/>
          <a:p>
            <a:pPr algn="ctr" fontAlgn="base">
              <a:spcBef>
                <a:spcPct val="20000"/>
              </a:spcBef>
              <a:spcAft>
                <a:spcPct val="0"/>
              </a:spcAft>
              <a:buClr>
                <a:srgbClr val="86D1EC"/>
              </a:buClr>
              <a:buSzPct val="90000"/>
              <a:buFont typeface="Wingdings" pitchFamily="2" charset="2"/>
              <a:buNone/>
              <a:defRPr/>
            </a:pPr>
            <a:r>
              <a:rPr lang="en-US" altLang="ja-JP" sz="3200" b="1" dirty="0">
                <a:solidFill>
                  <a:srgbClr val="FF9933"/>
                </a:solidFill>
                <a:effectLst>
                  <a:outerShdw blurRad="38100" dist="38100" dir="2700000" algn="tl">
                    <a:srgbClr val="000000">
                      <a:alpha val="43137"/>
                    </a:srgbClr>
                  </a:outerShdw>
                </a:effectLst>
              </a:rPr>
              <a:t>Atlantic</a:t>
            </a:r>
            <a:endParaRPr lang="ja-JP" altLang="en-US" sz="3200" dirty="0">
              <a:solidFill>
                <a:srgbClr val="FF9933"/>
              </a:solidFill>
              <a:effectLst>
                <a:outerShdw blurRad="38100" dist="38100" dir="2700000" algn="tl">
                  <a:srgbClr val="000000">
                    <a:alpha val="43137"/>
                  </a:srgbClr>
                </a:outerShdw>
              </a:effectLst>
            </a:endParaRPr>
          </a:p>
        </p:txBody>
      </p:sp>
      <p:cxnSp>
        <p:nvCxnSpPr>
          <p:cNvPr id="92169" name="直線矢印コネクタ 13"/>
          <p:cNvCxnSpPr>
            <a:cxnSpLocks noChangeShapeType="1"/>
          </p:cNvCxnSpPr>
          <p:nvPr/>
        </p:nvCxnSpPr>
        <p:spPr bwMode="auto">
          <a:xfrm>
            <a:off x="5580063" y="1700213"/>
            <a:ext cx="2016125" cy="1587"/>
          </a:xfrm>
          <a:prstGeom prst="straightConnector1">
            <a:avLst/>
          </a:prstGeom>
          <a:noFill/>
          <a:ln w="63500" algn="ctr">
            <a:solidFill>
              <a:srgbClr val="FF0000"/>
            </a:solidFill>
            <a:round/>
            <a:headEnd/>
            <a:tailEnd type="arrow" w="med" len="med"/>
          </a:ln>
        </p:spPr>
      </p:cxnSp>
      <p:cxnSp>
        <p:nvCxnSpPr>
          <p:cNvPr id="92170" name="直線矢印コネクタ 14"/>
          <p:cNvCxnSpPr>
            <a:cxnSpLocks noChangeShapeType="1"/>
          </p:cNvCxnSpPr>
          <p:nvPr/>
        </p:nvCxnSpPr>
        <p:spPr bwMode="auto">
          <a:xfrm rot="10800000">
            <a:off x="4572000" y="1700213"/>
            <a:ext cx="1160463" cy="9525"/>
          </a:xfrm>
          <a:prstGeom prst="straightConnector1">
            <a:avLst/>
          </a:prstGeom>
          <a:noFill/>
          <a:ln w="63500" algn="ctr">
            <a:solidFill>
              <a:srgbClr val="FF0000"/>
            </a:solidFill>
            <a:round/>
            <a:headEnd/>
            <a:tailEnd type="arrow" w="med" len="med"/>
          </a:ln>
        </p:spPr>
      </p:cxnSp>
      <p:sp>
        <p:nvSpPr>
          <p:cNvPr id="21" name="下矢印 20"/>
          <p:cNvSpPr/>
          <p:nvPr/>
        </p:nvSpPr>
        <p:spPr bwMode="auto">
          <a:xfrm>
            <a:off x="8101013" y="836613"/>
            <a:ext cx="574675" cy="504825"/>
          </a:xfrm>
          <a:prstGeom prst="downArrow">
            <a:avLst/>
          </a:prstGeom>
          <a:solidFill>
            <a:srgbClr val="2CF4F4"/>
          </a:solidFill>
          <a:ln w="9525" cap="flat" cmpd="sng" algn="ctr">
            <a:solidFill>
              <a:srgbClr val="000000"/>
            </a:solidFill>
            <a:prstDash val="solid"/>
            <a:round/>
            <a:headEnd type="none" w="med" len="med"/>
            <a:tailEnd type="none" w="med" len="me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Blip>
                <a:blip r:embed="rId8"/>
              </a:buBlip>
              <a:defRPr/>
            </a:pPr>
            <a:endParaRPr lang="ja-JP" altLang="en-US" sz="3200" dirty="0">
              <a:solidFill>
                <a:srgbClr val="2CF4F4"/>
              </a:solidFill>
              <a:effectLst>
                <a:outerShdw blurRad="38100" dist="38100" dir="2700000" algn="tl">
                  <a:srgbClr val="000000">
                    <a:alpha val="43137"/>
                  </a:srgbClr>
                </a:outerShdw>
              </a:effectLst>
            </a:endParaRPr>
          </a:p>
        </p:txBody>
      </p:sp>
      <p:sp>
        <p:nvSpPr>
          <p:cNvPr id="23" name="下矢印 22"/>
          <p:cNvSpPr/>
          <p:nvPr/>
        </p:nvSpPr>
        <p:spPr bwMode="auto">
          <a:xfrm rot="10800000">
            <a:off x="8604250" y="1773238"/>
            <a:ext cx="539750" cy="503237"/>
          </a:xfrm>
          <a:prstGeom prst="downArrow">
            <a:avLst/>
          </a:prstGeom>
          <a:solidFill>
            <a:srgbClr val="FF9900"/>
          </a:solidFill>
          <a:ln w="9525" cap="flat" cmpd="sng" algn="ctr">
            <a:solidFill>
              <a:srgbClr val="000000"/>
            </a:solidFill>
            <a:prstDash val="solid"/>
            <a:round/>
            <a:headEnd type="none" w="med" len="med"/>
            <a:tailEnd type="none" w="med" len="me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Blip>
                <a:blip r:embed="rId8"/>
              </a:buBlip>
              <a:defRPr/>
            </a:pPr>
            <a:endParaRPr lang="ja-JP" altLang="en-US" sz="3200">
              <a:solidFill>
                <a:srgbClr val="FFFFFF"/>
              </a:solidFill>
              <a:effectLst>
                <a:outerShdw blurRad="38100" dist="38100" dir="2700000" algn="tl">
                  <a:srgbClr val="000000">
                    <a:alpha val="43137"/>
                  </a:srgbClr>
                </a:outerShdw>
              </a:effectLst>
            </a:endParaRPr>
          </a:p>
        </p:txBody>
      </p:sp>
      <p:sp>
        <p:nvSpPr>
          <p:cNvPr id="24" name="正方形/長方形 23"/>
          <p:cNvSpPr/>
          <p:nvPr/>
        </p:nvSpPr>
        <p:spPr>
          <a:xfrm>
            <a:off x="1190625" y="1844675"/>
            <a:ext cx="1971675" cy="584200"/>
          </a:xfrm>
          <a:prstGeom prst="rect">
            <a:avLst/>
          </a:prstGeom>
        </p:spPr>
        <p:txBody>
          <a:bodyPr wrap="none">
            <a:spAutoFit/>
          </a:bodyPr>
          <a:lstStyle/>
          <a:p>
            <a:pPr algn="ctr" fontAlgn="base">
              <a:spcBef>
                <a:spcPct val="20000"/>
              </a:spcBef>
              <a:spcAft>
                <a:spcPct val="0"/>
              </a:spcAft>
              <a:buClr>
                <a:srgbClr val="86D1EC"/>
              </a:buClr>
              <a:buSzPct val="90000"/>
              <a:buFont typeface="Wingdings" pitchFamily="2" charset="2"/>
              <a:buNone/>
              <a:defRPr/>
            </a:pPr>
            <a:r>
              <a:rPr lang="en-US" altLang="ja-JP" sz="3200" b="1" dirty="0">
                <a:solidFill>
                  <a:srgbClr val="FF0000"/>
                </a:solidFill>
                <a:effectLst>
                  <a:outerShdw blurRad="38100" dist="38100" dir="2700000" algn="tl">
                    <a:srgbClr val="000000">
                      <a:alpha val="43137"/>
                    </a:srgbClr>
                  </a:outerShdw>
                </a:effectLst>
              </a:rPr>
              <a:t>ASUKA II</a:t>
            </a:r>
            <a:endParaRPr lang="ja-JP" altLang="en-US" sz="3200" dirty="0">
              <a:solidFill>
                <a:srgbClr val="FF0000"/>
              </a:solidFill>
              <a:effectLst>
                <a:outerShdw blurRad="38100" dist="38100" dir="2700000" algn="tl">
                  <a:srgbClr val="000000">
                    <a:alpha val="43137"/>
                  </a:srgbClr>
                </a:outerShdw>
              </a:effectLst>
            </a:endParaRPr>
          </a:p>
        </p:txBody>
      </p:sp>
      <p:sp>
        <p:nvSpPr>
          <p:cNvPr id="25" name="正方形/長方形 24"/>
          <p:cNvSpPr/>
          <p:nvPr/>
        </p:nvSpPr>
        <p:spPr>
          <a:xfrm>
            <a:off x="4356100" y="115888"/>
            <a:ext cx="576263" cy="585787"/>
          </a:xfrm>
          <a:prstGeom prst="rect">
            <a:avLst/>
          </a:prstGeom>
        </p:spPr>
        <p:txBody>
          <a:bodyPr>
            <a:spAutoFit/>
          </a:bodyPr>
          <a:lstStyle/>
          <a:p>
            <a:pPr algn="ctr" fontAlgn="base">
              <a:spcBef>
                <a:spcPct val="20000"/>
              </a:spcBef>
              <a:spcAft>
                <a:spcPct val="0"/>
              </a:spcAft>
              <a:buClr>
                <a:srgbClr val="86D1EC"/>
              </a:buClr>
              <a:buSzPct val="90000"/>
              <a:buFont typeface="Wingdings" pitchFamily="2" charset="2"/>
              <a:buNone/>
              <a:defRPr/>
            </a:pPr>
            <a:r>
              <a:rPr lang="en-US" altLang="ja-JP" sz="2400" b="1" dirty="0">
                <a:solidFill>
                  <a:srgbClr val="000080"/>
                </a:solidFill>
                <a:effectLst>
                  <a:outerShdw blurRad="38100" dist="38100" dir="2700000" algn="tl">
                    <a:srgbClr val="000000">
                      <a:alpha val="43137"/>
                    </a:srgbClr>
                  </a:outerShdw>
                </a:effectLst>
              </a:rPr>
              <a:t>30</a:t>
            </a:r>
            <a:r>
              <a:rPr lang="en-US" altLang="ja-JP" sz="3200" b="1" dirty="0">
                <a:solidFill>
                  <a:srgbClr val="FF0000"/>
                </a:solidFill>
                <a:effectLst>
                  <a:outerShdw blurRad="38100" dist="38100" dir="2700000" algn="tl">
                    <a:srgbClr val="000000">
                      <a:alpha val="43137"/>
                    </a:srgbClr>
                  </a:outerShdw>
                </a:effectLst>
              </a:rPr>
              <a:t> </a:t>
            </a:r>
            <a:endParaRPr lang="ja-JP" altLang="en-US" sz="3200" dirty="0">
              <a:solidFill>
                <a:srgbClr val="FF0000"/>
              </a:solidFill>
              <a:effectLst>
                <a:outerShdw blurRad="38100" dist="38100" dir="2700000" algn="tl">
                  <a:srgbClr val="000000">
                    <a:alpha val="43137"/>
                  </a:srgbClr>
                </a:outerShdw>
              </a:effectLst>
            </a:endParaRPr>
          </a:p>
        </p:txBody>
      </p:sp>
      <p:sp>
        <p:nvSpPr>
          <p:cNvPr id="26" name="正方形/長方形 25"/>
          <p:cNvSpPr/>
          <p:nvPr/>
        </p:nvSpPr>
        <p:spPr>
          <a:xfrm>
            <a:off x="4356100" y="1044575"/>
            <a:ext cx="576263" cy="584200"/>
          </a:xfrm>
          <a:prstGeom prst="rect">
            <a:avLst/>
          </a:prstGeom>
        </p:spPr>
        <p:txBody>
          <a:bodyPr>
            <a:spAutoFit/>
          </a:bodyPr>
          <a:lstStyle/>
          <a:p>
            <a:pPr algn="ctr" fontAlgn="base">
              <a:spcBef>
                <a:spcPct val="20000"/>
              </a:spcBef>
              <a:spcAft>
                <a:spcPct val="0"/>
              </a:spcAft>
              <a:buClr>
                <a:srgbClr val="86D1EC"/>
              </a:buClr>
              <a:buSzPct val="90000"/>
              <a:buFont typeface="Wingdings" pitchFamily="2" charset="2"/>
              <a:buNone/>
              <a:defRPr/>
            </a:pPr>
            <a:r>
              <a:rPr lang="en-US" altLang="ja-JP" sz="2400" b="1" dirty="0">
                <a:solidFill>
                  <a:srgbClr val="000080"/>
                </a:solidFill>
                <a:effectLst>
                  <a:outerShdw blurRad="38100" dist="38100" dir="2700000" algn="tl">
                    <a:srgbClr val="000000">
                      <a:alpha val="43137"/>
                    </a:srgbClr>
                  </a:outerShdw>
                </a:effectLst>
              </a:rPr>
              <a:t>15</a:t>
            </a:r>
            <a:r>
              <a:rPr lang="en-US" altLang="ja-JP" sz="3200" b="1" dirty="0">
                <a:solidFill>
                  <a:srgbClr val="FF0000"/>
                </a:solidFill>
                <a:effectLst>
                  <a:outerShdw blurRad="38100" dist="38100" dir="2700000" algn="tl">
                    <a:srgbClr val="000000">
                      <a:alpha val="43137"/>
                    </a:srgbClr>
                  </a:outerShdw>
                </a:effectLst>
              </a:rPr>
              <a:t> </a:t>
            </a:r>
            <a:endParaRPr lang="ja-JP" altLang="en-US" sz="3200" dirty="0">
              <a:solidFill>
                <a:srgbClr val="FF0000"/>
              </a:solidFill>
              <a:effectLst>
                <a:outerShdw blurRad="38100" dist="38100" dir="2700000" algn="tl">
                  <a:srgbClr val="000000">
                    <a:alpha val="43137"/>
                  </a:srgbClr>
                </a:outerShdw>
              </a:effectLst>
            </a:endParaRPr>
          </a:p>
        </p:txBody>
      </p:sp>
      <p:sp>
        <p:nvSpPr>
          <p:cNvPr id="27" name="正方形/長方形 26"/>
          <p:cNvSpPr/>
          <p:nvPr/>
        </p:nvSpPr>
        <p:spPr>
          <a:xfrm>
            <a:off x="4356100" y="1989138"/>
            <a:ext cx="576263" cy="584200"/>
          </a:xfrm>
          <a:prstGeom prst="rect">
            <a:avLst/>
          </a:prstGeom>
        </p:spPr>
        <p:txBody>
          <a:bodyPr>
            <a:spAutoFit/>
          </a:bodyPr>
          <a:lstStyle/>
          <a:p>
            <a:pPr algn="ctr" fontAlgn="base">
              <a:spcBef>
                <a:spcPct val="20000"/>
              </a:spcBef>
              <a:spcAft>
                <a:spcPct val="0"/>
              </a:spcAft>
              <a:buClr>
                <a:srgbClr val="86D1EC"/>
              </a:buClr>
              <a:buSzPct val="90000"/>
              <a:buFont typeface="Wingdings" pitchFamily="2" charset="2"/>
              <a:buNone/>
              <a:defRPr/>
            </a:pPr>
            <a:r>
              <a:rPr lang="en-US" altLang="ja-JP" sz="2400" b="1" dirty="0">
                <a:solidFill>
                  <a:srgbClr val="000080"/>
                </a:solidFill>
                <a:effectLst>
                  <a:outerShdw blurRad="38100" dist="38100" dir="2700000" algn="tl">
                    <a:srgbClr val="000000">
                      <a:alpha val="43137"/>
                    </a:srgbClr>
                  </a:outerShdw>
                </a:effectLst>
              </a:rPr>
              <a:t>0</a:t>
            </a:r>
            <a:r>
              <a:rPr lang="en-US" altLang="ja-JP" sz="3200" b="1" dirty="0">
                <a:solidFill>
                  <a:srgbClr val="FF0000"/>
                </a:solidFill>
                <a:effectLst>
                  <a:outerShdw blurRad="38100" dist="38100" dir="2700000" algn="tl">
                    <a:srgbClr val="000000">
                      <a:alpha val="43137"/>
                    </a:srgbClr>
                  </a:outerShdw>
                </a:effectLst>
              </a:rPr>
              <a:t> </a:t>
            </a:r>
            <a:endParaRPr lang="ja-JP" altLang="en-US" sz="3200" dirty="0">
              <a:solidFill>
                <a:srgbClr val="FF0000"/>
              </a:solidFill>
              <a:effectLst>
                <a:outerShdw blurRad="38100" dist="38100" dir="2700000" algn="tl">
                  <a:srgbClr val="000000">
                    <a:alpha val="43137"/>
                  </a:srgbClr>
                </a:outerShdw>
              </a:effectLst>
            </a:endParaRPr>
          </a:p>
        </p:txBody>
      </p:sp>
      <p:sp>
        <p:nvSpPr>
          <p:cNvPr id="28" name="正方形/長方形 27"/>
          <p:cNvSpPr/>
          <p:nvPr/>
        </p:nvSpPr>
        <p:spPr>
          <a:xfrm>
            <a:off x="4932363" y="620713"/>
            <a:ext cx="1439862" cy="584200"/>
          </a:xfrm>
          <a:prstGeom prst="rect">
            <a:avLst/>
          </a:prstGeom>
        </p:spPr>
        <p:txBody>
          <a:bodyPr>
            <a:spAutoFit/>
          </a:bodyPr>
          <a:lstStyle/>
          <a:p>
            <a:pPr algn="ctr" fontAlgn="base">
              <a:spcBef>
                <a:spcPct val="20000"/>
              </a:spcBef>
              <a:spcAft>
                <a:spcPct val="0"/>
              </a:spcAft>
              <a:buClr>
                <a:srgbClr val="86D1EC"/>
              </a:buClr>
              <a:buSzPct val="90000"/>
              <a:buFont typeface="Wingdings" pitchFamily="2" charset="2"/>
              <a:buNone/>
              <a:defRPr/>
            </a:pPr>
            <a:r>
              <a:rPr lang="en-US" altLang="ja-JP" sz="2400" b="1" u="sng" dirty="0" err="1">
                <a:solidFill>
                  <a:srgbClr val="000080"/>
                </a:solidFill>
                <a:effectLst>
                  <a:outerShdw blurRad="38100" dist="38100" dir="2700000" algn="tl">
                    <a:srgbClr val="000000">
                      <a:alpha val="43137"/>
                    </a:srgbClr>
                  </a:outerShdw>
                </a:effectLst>
              </a:rPr>
              <a:t>W.Temp</a:t>
            </a:r>
            <a:r>
              <a:rPr lang="en-US" altLang="ja-JP" sz="3200" b="1" dirty="0">
                <a:solidFill>
                  <a:srgbClr val="FF0000"/>
                </a:solidFill>
                <a:effectLst>
                  <a:outerShdw blurRad="38100" dist="38100" dir="2700000" algn="tl">
                    <a:srgbClr val="000000">
                      <a:alpha val="43137"/>
                    </a:srgbClr>
                  </a:outerShdw>
                </a:effectLst>
              </a:rPr>
              <a:t> </a:t>
            </a:r>
            <a:endParaRPr lang="ja-JP" altLang="en-US" sz="3200" dirty="0">
              <a:solidFill>
                <a:srgbClr val="FF0000"/>
              </a:solidFill>
              <a:effectLst>
                <a:outerShdw blurRad="38100" dist="38100" dir="2700000" algn="tl">
                  <a:srgbClr val="000000">
                    <a:alpha val="43137"/>
                  </a:srgbClr>
                </a:outerShdw>
              </a:effectLst>
            </a:endParaRPr>
          </a:p>
        </p:txBody>
      </p:sp>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293688" y="274638"/>
            <a:ext cx="8507412" cy="1143000"/>
          </a:xfrm>
          <a:solidFill>
            <a:schemeClr val="bg1"/>
          </a:solidFill>
        </p:spPr>
        <p:txBody>
          <a:bodyPr/>
          <a:lstStyle/>
          <a:p>
            <a:pPr eaLnBrk="1" hangingPunct="1">
              <a:defRPr/>
            </a:pPr>
            <a:r>
              <a:rPr lang="en-US" altLang="ja-JP" sz="4000" smtClean="0"/>
              <a:t>Marine  pollution observation system</a:t>
            </a:r>
          </a:p>
        </p:txBody>
      </p:sp>
      <p:pic>
        <p:nvPicPr>
          <p:cNvPr id="93187" name="Picture 3" descr="採水装置"/>
          <p:cNvPicPr>
            <a:picLocks noChangeAspect="1" noChangeArrowheads="1"/>
          </p:cNvPicPr>
          <p:nvPr/>
        </p:nvPicPr>
        <p:blipFill>
          <a:blip r:embed="rId3" cstate="print"/>
          <a:srcRect/>
          <a:stretch>
            <a:fillRect/>
          </a:stretch>
        </p:blipFill>
        <p:spPr bwMode="auto">
          <a:xfrm>
            <a:off x="0" y="-26988"/>
            <a:ext cx="9140825" cy="7089776"/>
          </a:xfrm>
          <a:prstGeom prst="rect">
            <a:avLst/>
          </a:prstGeom>
          <a:noFill/>
          <a:ln w="9525">
            <a:noFill/>
            <a:miter lim="800000"/>
            <a:headEnd/>
            <a:tailEnd/>
          </a:ln>
        </p:spPr>
      </p:pic>
      <p:sp>
        <p:nvSpPr>
          <p:cNvPr id="274436" name="Rectangle 4"/>
          <p:cNvSpPr>
            <a:spLocks noChangeArrowheads="1"/>
          </p:cNvSpPr>
          <p:nvPr/>
        </p:nvSpPr>
        <p:spPr bwMode="auto">
          <a:xfrm>
            <a:off x="293688" y="274638"/>
            <a:ext cx="8507412" cy="1143000"/>
          </a:xfrm>
          <a:prstGeom prst="rect">
            <a:avLst/>
          </a:prstGeom>
          <a:solidFill>
            <a:schemeClr val="tx1"/>
          </a:solidFill>
          <a:ln w="57150" cmpd="thickThin">
            <a:noFill/>
            <a:miter lim="800000"/>
            <a:headEnd/>
            <a:tailEnd/>
          </a:ln>
          <a:effectLst/>
        </p:spPr>
        <p:txBody>
          <a:bodyPr anchor="ctr"/>
          <a:lstStyle/>
          <a:p>
            <a:pPr algn="ctr" fontAlgn="base">
              <a:spcBef>
                <a:spcPct val="0"/>
              </a:spcBef>
              <a:spcAft>
                <a:spcPct val="0"/>
              </a:spcAft>
              <a:defRPr/>
            </a:pPr>
            <a:r>
              <a:rPr lang="en-US" altLang="ja-JP" sz="4000">
                <a:solidFill>
                  <a:srgbClr val="000099"/>
                </a:solidFill>
                <a:effectLst>
                  <a:outerShdw blurRad="38100" dist="38100" dir="2700000" algn="tl">
                    <a:srgbClr val="C0C0C0"/>
                  </a:outerShdw>
                </a:effectLst>
              </a:rPr>
              <a:t>Marine  pollution observation system</a:t>
            </a:r>
          </a:p>
        </p:txBody>
      </p:sp>
      <p:sp>
        <p:nvSpPr>
          <p:cNvPr id="274437" name="Line 5"/>
          <p:cNvSpPr>
            <a:spLocks noChangeShapeType="1"/>
          </p:cNvSpPr>
          <p:nvPr/>
        </p:nvSpPr>
        <p:spPr bwMode="auto">
          <a:xfrm flipH="1">
            <a:off x="3203575" y="2824163"/>
            <a:ext cx="792163" cy="317500"/>
          </a:xfrm>
          <a:prstGeom prst="line">
            <a:avLst/>
          </a:prstGeom>
          <a:noFill/>
          <a:ln w="50800">
            <a:solidFill>
              <a:srgbClr val="FFFF00"/>
            </a:solidFill>
            <a:round/>
            <a:headEnd/>
            <a:tailEnd type="triangl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93190" name="Text Box 6"/>
          <p:cNvSpPr txBox="1">
            <a:spLocks noChangeArrowheads="1"/>
          </p:cNvSpPr>
          <p:nvPr/>
        </p:nvSpPr>
        <p:spPr bwMode="auto">
          <a:xfrm>
            <a:off x="3276600" y="2205038"/>
            <a:ext cx="2447925" cy="701675"/>
          </a:xfrm>
          <a:prstGeom prst="rect">
            <a:avLst/>
          </a:prstGeom>
          <a:noFill/>
          <a:ln w="9525">
            <a:noFill/>
            <a:miter lim="800000"/>
            <a:headEnd/>
            <a:tailEnd/>
          </a:ln>
        </p:spPr>
        <p:txBody>
          <a:bodyPr>
            <a:spAutoFit/>
          </a:bodyPr>
          <a:lstStyle/>
          <a:p>
            <a:pPr fontAlgn="base">
              <a:spcBef>
                <a:spcPct val="0"/>
              </a:spcBef>
              <a:spcAft>
                <a:spcPct val="0"/>
              </a:spcAft>
            </a:pPr>
            <a:r>
              <a:rPr lang="en-US" altLang="ja-JP" sz="2000" b="1">
                <a:solidFill>
                  <a:srgbClr val="FFFFFF"/>
                </a:solidFill>
              </a:rPr>
              <a:t>Solid Phase</a:t>
            </a:r>
          </a:p>
          <a:p>
            <a:pPr fontAlgn="base">
              <a:spcBef>
                <a:spcPct val="0"/>
              </a:spcBef>
              <a:spcAft>
                <a:spcPct val="0"/>
              </a:spcAft>
            </a:pPr>
            <a:r>
              <a:rPr lang="en-US" altLang="ja-JP" sz="2000" b="1">
                <a:solidFill>
                  <a:srgbClr val="FFFFFF"/>
                </a:solidFill>
              </a:rPr>
              <a:t>Extraction unit</a:t>
            </a:r>
          </a:p>
        </p:txBody>
      </p:sp>
      <p:sp>
        <p:nvSpPr>
          <p:cNvPr id="274439" name="Line 7"/>
          <p:cNvSpPr>
            <a:spLocks noChangeShapeType="1"/>
          </p:cNvSpPr>
          <p:nvPr/>
        </p:nvSpPr>
        <p:spPr bwMode="auto">
          <a:xfrm flipH="1">
            <a:off x="3132138" y="4191000"/>
            <a:ext cx="792162" cy="317500"/>
          </a:xfrm>
          <a:prstGeom prst="line">
            <a:avLst/>
          </a:prstGeom>
          <a:noFill/>
          <a:ln w="50800">
            <a:solidFill>
              <a:srgbClr val="FFFF00"/>
            </a:solidFill>
            <a:round/>
            <a:headEnd/>
            <a:tailEnd type="triangl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93192" name="Text Box 8"/>
          <p:cNvSpPr txBox="1">
            <a:spLocks noChangeArrowheads="1"/>
          </p:cNvSpPr>
          <p:nvPr/>
        </p:nvSpPr>
        <p:spPr bwMode="auto">
          <a:xfrm>
            <a:off x="3492500" y="3854450"/>
            <a:ext cx="2016125" cy="396875"/>
          </a:xfrm>
          <a:prstGeom prst="rect">
            <a:avLst/>
          </a:prstGeom>
          <a:noFill/>
          <a:ln w="9525">
            <a:noFill/>
            <a:miter lim="800000"/>
            <a:headEnd/>
            <a:tailEnd/>
          </a:ln>
        </p:spPr>
        <p:txBody>
          <a:bodyPr>
            <a:spAutoFit/>
          </a:bodyPr>
          <a:lstStyle/>
          <a:p>
            <a:pPr fontAlgn="base">
              <a:spcBef>
                <a:spcPct val="0"/>
              </a:spcBef>
              <a:spcAft>
                <a:spcPct val="0"/>
              </a:spcAft>
            </a:pPr>
            <a:r>
              <a:rPr lang="en-US" altLang="ja-JP" sz="2000" b="1">
                <a:solidFill>
                  <a:srgbClr val="FFFFFF"/>
                </a:solidFill>
              </a:rPr>
              <a:t>Control Unit</a:t>
            </a:r>
          </a:p>
        </p:txBody>
      </p:sp>
      <p:grpSp>
        <p:nvGrpSpPr>
          <p:cNvPr id="2" name="Group 9"/>
          <p:cNvGrpSpPr>
            <a:grpSpLocks/>
          </p:cNvGrpSpPr>
          <p:nvPr/>
        </p:nvGrpSpPr>
        <p:grpSpPr bwMode="auto">
          <a:xfrm>
            <a:off x="6083300" y="2825750"/>
            <a:ext cx="3060700" cy="4032250"/>
            <a:chOff x="3832" y="1780"/>
            <a:chExt cx="1928" cy="2540"/>
          </a:xfrm>
        </p:grpSpPr>
        <p:sp>
          <p:nvSpPr>
            <p:cNvPr id="274442" name="AutoShape 10"/>
            <p:cNvSpPr>
              <a:spLocks noChangeArrowheads="1"/>
            </p:cNvSpPr>
            <p:nvPr/>
          </p:nvSpPr>
          <p:spPr bwMode="auto">
            <a:xfrm>
              <a:off x="3832" y="1780"/>
              <a:ext cx="1928" cy="2540"/>
            </a:xfrm>
            <a:prstGeom prst="wedgeRectCallout">
              <a:avLst>
                <a:gd name="adj1" fmla="val -153319"/>
                <a:gd name="adj2" fmla="val 2912"/>
              </a:avLst>
            </a:prstGeom>
            <a:solidFill>
              <a:schemeClr val="bg1"/>
            </a:solidFill>
            <a:ln w="63500">
              <a:solidFill>
                <a:schemeClr val="bg1"/>
              </a:solidFill>
              <a:miter lim="800000"/>
              <a:headEnd/>
              <a:tailEnd/>
            </a:ln>
            <a:effectLst/>
          </p:spPr>
          <p:txBody>
            <a:bodyPr wrap="none" anchor="ct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pic>
          <p:nvPicPr>
            <p:cNvPr id="93201" name="Picture 11" descr="捕集部１"/>
            <p:cNvPicPr>
              <a:picLocks noChangeAspect="1" noChangeArrowheads="1"/>
            </p:cNvPicPr>
            <p:nvPr/>
          </p:nvPicPr>
          <p:blipFill>
            <a:blip r:embed="rId4" cstate="print"/>
            <a:srcRect/>
            <a:stretch>
              <a:fillRect/>
            </a:stretch>
          </p:blipFill>
          <p:spPr bwMode="auto">
            <a:xfrm>
              <a:off x="3889" y="1816"/>
              <a:ext cx="1821" cy="2467"/>
            </a:xfrm>
            <a:prstGeom prst="rect">
              <a:avLst/>
            </a:prstGeom>
            <a:noFill/>
            <a:ln w="50800">
              <a:solidFill>
                <a:schemeClr val="bg1"/>
              </a:solidFill>
              <a:miter lim="800000"/>
              <a:headEnd/>
              <a:tailEnd/>
            </a:ln>
          </p:spPr>
        </p:pic>
      </p:grpSp>
      <p:grpSp>
        <p:nvGrpSpPr>
          <p:cNvPr id="3" name="Group 12"/>
          <p:cNvGrpSpPr>
            <a:grpSpLocks/>
          </p:cNvGrpSpPr>
          <p:nvPr/>
        </p:nvGrpSpPr>
        <p:grpSpPr bwMode="auto">
          <a:xfrm>
            <a:off x="4279900" y="692150"/>
            <a:ext cx="4324350" cy="5708650"/>
            <a:chOff x="2696" y="436"/>
            <a:chExt cx="2724" cy="3596"/>
          </a:xfrm>
        </p:grpSpPr>
        <p:sp>
          <p:nvSpPr>
            <p:cNvPr id="274445" name="AutoShape 13"/>
            <p:cNvSpPr>
              <a:spLocks noChangeArrowheads="1"/>
            </p:cNvSpPr>
            <p:nvPr/>
          </p:nvSpPr>
          <p:spPr bwMode="auto">
            <a:xfrm>
              <a:off x="2696" y="436"/>
              <a:ext cx="2724" cy="3596"/>
            </a:xfrm>
            <a:prstGeom prst="wedgeRectCallout">
              <a:avLst>
                <a:gd name="adj1" fmla="val -92292"/>
                <a:gd name="adj2" fmla="val -16157"/>
              </a:avLst>
            </a:prstGeom>
            <a:solidFill>
              <a:schemeClr val="bg1"/>
            </a:solidFill>
            <a:ln w="63500">
              <a:solidFill>
                <a:schemeClr val="bg1"/>
              </a:solidFill>
              <a:miter lim="800000"/>
              <a:headEnd/>
              <a:tailEnd/>
            </a:ln>
            <a:effectLst/>
          </p:spPr>
          <p:txBody>
            <a:bodyPr wrap="none" anchor="ct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pic>
          <p:nvPicPr>
            <p:cNvPr id="93196" name="Picture 14" descr="捕集部２"/>
            <p:cNvPicPr>
              <a:picLocks noChangeAspect="1" noChangeArrowheads="1"/>
            </p:cNvPicPr>
            <p:nvPr/>
          </p:nvPicPr>
          <p:blipFill>
            <a:blip r:embed="rId5" cstate="print"/>
            <a:srcRect/>
            <a:stretch>
              <a:fillRect/>
            </a:stretch>
          </p:blipFill>
          <p:spPr bwMode="auto">
            <a:xfrm>
              <a:off x="2736" y="466"/>
              <a:ext cx="2654" cy="3538"/>
            </a:xfrm>
            <a:prstGeom prst="rect">
              <a:avLst/>
            </a:prstGeom>
            <a:noFill/>
            <a:ln w="9525">
              <a:noFill/>
              <a:miter lim="800000"/>
              <a:headEnd/>
              <a:tailEnd/>
            </a:ln>
          </p:spPr>
        </p:pic>
        <p:sp>
          <p:nvSpPr>
            <p:cNvPr id="274447" name="Line 15"/>
            <p:cNvSpPr>
              <a:spLocks noChangeShapeType="1"/>
            </p:cNvSpPr>
            <p:nvPr/>
          </p:nvSpPr>
          <p:spPr bwMode="auto">
            <a:xfrm rot="11328382">
              <a:off x="3640" y="1126"/>
              <a:ext cx="701" cy="135"/>
            </a:xfrm>
            <a:prstGeom prst="line">
              <a:avLst/>
            </a:prstGeom>
            <a:noFill/>
            <a:ln w="50800">
              <a:solidFill>
                <a:srgbClr val="FFFF00"/>
              </a:solidFill>
              <a:round/>
              <a:headEnd/>
              <a:tailEnd type="triangl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93198" name="Text Box 16"/>
            <p:cNvSpPr txBox="1">
              <a:spLocks noChangeArrowheads="1"/>
            </p:cNvSpPr>
            <p:nvPr/>
          </p:nvSpPr>
          <p:spPr bwMode="auto">
            <a:xfrm>
              <a:off x="4331" y="1192"/>
              <a:ext cx="898" cy="442"/>
            </a:xfrm>
            <a:prstGeom prst="rect">
              <a:avLst/>
            </a:prstGeom>
            <a:solidFill>
              <a:schemeClr val="tx1"/>
            </a:solidFill>
            <a:ln w="9525">
              <a:noFill/>
              <a:miter lim="800000"/>
              <a:headEnd/>
              <a:tailEnd/>
            </a:ln>
          </p:spPr>
          <p:txBody>
            <a:bodyPr wrap="none">
              <a:spAutoFit/>
            </a:bodyPr>
            <a:lstStyle/>
            <a:p>
              <a:pPr fontAlgn="base">
                <a:spcBef>
                  <a:spcPct val="0"/>
                </a:spcBef>
                <a:spcAft>
                  <a:spcPct val="0"/>
                </a:spcAft>
              </a:pPr>
              <a:r>
                <a:rPr lang="en-US" altLang="ja-JP" sz="2000" b="1">
                  <a:solidFill>
                    <a:srgbClr val="000099"/>
                  </a:solidFill>
                </a:rPr>
                <a:t>Extraction</a:t>
              </a:r>
            </a:p>
            <a:p>
              <a:pPr fontAlgn="base">
                <a:spcBef>
                  <a:spcPct val="0"/>
                </a:spcBef>
                <a:spcAft>
                  <a:spcPct val="0"/>
                </a:spcAft>
              </a:pPr>
              <a:r>
                <a:rPr lang="en-US" altLang="ja-JP" sz="2000" b="1">
                  <a:solidFill>
                    <a:srgbClr val="000099"/>
                  </a:solidFill>
                </a:rPr>
                <a:t>Column</a:t>
              </a:r>
            </a:p>
          </p:txBody>
        </p:sp>
        <p:sp>
          <p:nvSpPr>
            <p:cNvPr id="93199" name="Text Box 17"/>
            <p:cNvSpPr txBox="1">
              <a:spLocks noChangeArrowheads="1"/>
            </p:cNvSpPr>
            <p:nvPr/>
          </p:nvSpPr>
          <p:spPr bwMode="auto">
            <a:xfrm>
              <a:off x="4194" y="2609"/>
              <a:ext cx="843" cy="25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000" b="1">
                  <a:solidFill>
                    <a:srgbClr val="FFFFFF"/>
                  </a:solidFill>
                </a:rPr>
                <a:t>Filter unit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0" descr="図1"/>
          <p:cNvPicPr>
            <a:picLocks noChangeAspect="1" noChangeArrowheads="1"/>
          </p:cNvPicPr>
          <p:nvPr/>
        </p:nvPicPr>
        <p:blipFill>
          <a:blip r:embed="rId3" cstate="print"/>
          <a:srcRect/>
          <a:stretch>
            <a:fillRect/>
          </a:stretch>
        </p:blipFill>
        <p:spPr bwMode="auto">
          <a:xfrm>
            <a:off x="-14288" y="-6350"/>
            <a:ext cx="9567863" cy="7108825"/>
          </a:xfrm>
          <a:prstGeom prst="rect">
            <a:avLst/>
          </a:prstGeom>
          <a:noFill/>
          <a:ln w="9525">
            <a:noFill/>
            <a:miter lim="800000"/>
            <a:headEnd/>
            <a:tailEnd/>
          </a:ln>
        </p:spPr>
      </p:pic>
      <p:sp>
        <p:nvSpPr>
          <p:cNvPr id="8213" name="Line 21"/>
          <p:cNvSpPr>
            <a:spLocks noChangeShapeType="1"/>
          </p:cNvSpPr>
          <p:nvPr/>
        </p:nvSpPr>
        <p:spPr bwMode="auto">
          <a:xfrm rot="6276901" flipH="1">
            <a:off x="2357438" y="1301750"/>
            <a:ext cx="446087" cy="792163"/>
          </a:xfrm>
          <a:prstGeom prst="line">
            <a:avLst/>
          </a:prstGeom>
          <a:noFill/>
          <a:ln w="50800">
            <a:solidFill>
              <a:srgbClr val="FF0000"/>
            </a:solidFill>
            <a:round/>
            <a:headEnd/>
            <a:tailEnd/>
          </a:ln>
        </p:spPr>
        <p:txBody>
          <a:bodyPr lIns="74295" tIns="8890" rIns="74295" bIns="8890"/>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94212" name="Text Box 22"/>
          <p:cNvSpPr txBox="1">
            <a:spLocks noChangeArrowheads="1"/>
          </p:cNvSpPr>
          <p:nvPr/>
        </p:nvSpPr>
        <p:spPr bwMode="auto">
          <a:xfrm>
            <a:off x="0" y="1052513"/>
            <a:ext cx="3995738" cy="504825"/>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en-US" altLang="ja-JP" sz="2400" b="1">
                <a:solidFill>
                  <a:srgbClr val="FF3300"/>
                </a:solidFill>
              </a:rPr>
              <a:t>Poly urethane foam</a:t>
            </a:r>
            <a:r>
              <a:rPr kumimoji="0" lang="ja-JP" altLang="en-US" sz="2400" b="1">
                <a:solidFill>
                  <a:srgbClr val="FF3300"/>
                </a:solidFill>
              </a:rPr>
              <a:t> （</a:t>
            </a:r>
            <a:r>
              <a:rPr kumimoji="0" lang="en-US" altLang="ja-JP" sz="2400" b="1">
                <a:solidFill>
                  <a:srgbClr val="FF3300"/>
                </a:solidFill>
              </a:rPr>
              <a:t>PUF</a:t>
            </a:r>
            <a:r>
              <a:rPr kumimoji="0" lang="ja-JP" altLang="en-US" sz="2400" b="1">
                <a:solidFill>
                  <a:srgbClr val="FF3300"/>
                </a:solidFill>
              </a:rPr>
              <a:t>）</a:t>
            </a:r>
          </a:p>
        </p:txBody>
      </p:sp>
      <p:sp>
        <p:nvSpPr>
          <p:cNvPr id="8217" name="Line 25"/>
          <p:cNvSpPr>
            <a:spLocks noChangeShapeType="1"/>
          </p:cNvSpPr>
          <p:nvPr/>
        </p:nvSpPr>
        <p:spPr bwMode="auto">
          <a:xfrm rot="8132401" flipH="1">
            <a:off x="6272213" y="4941888"/>
            <a:ext cx="598487" cy="774700"/>
          </a:xfrm>
          <a:prstGeom prst="line">
            <a:avLst/>
          </a:prstGeom>
          <a:noFill/>
          <a:ln w="50800">
            <a:solidFill>
              <a:srgbClr val="FF0000"/>
            </a:solidFill>
            <a:round/>
            <a:headEnd/>
            <a:tailEnd/>
          </a:ln>
        </p:spPr>
        <p:txBody>
          <a:bodyPr lIns="74295" tIns="8890" rIns="74295" bIns="8890"/>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94214" name="Text Box 26"/>
          <p:cNvSpPr txBox="1">
            <a:spLocks noChangeArrowheads="1"/>
          </p:cNvSpPr>
          <p:nvPr/>
        </p:nvSpPr>
        <p:spPr bwMode="auto">
          <a:xfrm>
            <a:off x="5651500" y="5805488"/>
            <a:ext cx="2160588" cy="476250"/>
          </a:xfrm>
          <a:prstGeom prst="rect">
            <a:avLst/>
          </a:prstGeom>
          <a:noFill/>
          <a:ln w="9525">
            <a:noFill/>
            <a:miter lim="800000"/>
            <a:headEnd/>
            <a:tailEnd/>
          </a:ln>
        </p:spPr>
        <p:txBody>
          <a:bodyPr lIns="74295" tIns="8890" rIns="74295" bIns="8890"/>
          <a:lstStyle/>
          <a:p>
            <a:pPr eaLnBrk="0" fontAlgn="base" hangingPunct="0">
              <a:spcBef>
                <a:spcPct val="0"/>
              </a:spcBef>
              <a:spcAft>
                <a:spcPct val="0"/>
              </a:spcAft>
            </a:pPr>
            <a:r>
              <a:rPr kumimoji="0" lang="en-US" altLang="ja-JP" sz="2400" b="1">
                <a:solidFill>
                  <a:srgbClr val="FF3300"/>
                </a:solidFill>
              </a:rPr>
              <a:t>Glass holder</a:t>
            </a:r>
            <a:endParaRPr kumimoji="0" lang="ja-JP" altLang="en-US" sz="2400" b="1">
              <a:solidFill>
                <a:srgbClr val="FF3300"/>
              </a:solidFill>
            </a:endParaRPr>
          </a:p>
        </p:txBody>
      </p:sp>
      <p:sp>
        <p:nvSpPr>
          <p:cNvPr id="94215" name="Text Box 23"/>
          <p:cNvSpPr txBox="1">
            <a:spLocks noChangeArrowheads="1"/>
          </p:cNvSpPr>
          <p:nvPr/>
        </p:nvSpPr>
        <p:spPr bwMode="auto">
          <a:xfrm>
            <a:off x="5940425" y="1125538"/>
            <a:ext cx="3059113" cy="863600"/>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en-US" altLang="ja-JP" sz="2400" b="1">
                <a:solidFill>
                  <a:srgbClr val="FF3300"/>
                </a:solidFill>
              </a:rPr>
              <a:t>Activated carbon felt</a:t>
            </a:r>
            <a:r>
              <a:rPr kumimoji="0" lang="ja-JP" altLang="en-US" sz="2400" b="1">
                <a:solidFill>
                  <a:srgbClr val="FF3300"/>
                </a:solidFill>
              </a:rPr>
              <a:t>（</a:t>
            </a:r>
            <a:r>
              <a:rPr kumimoji="0" lang="en-US" altLang="ja-JP" sz="2400" b="1">
                <a:solidFill>
                  <a:srgbClr val="FF3300"/>
                </a:solidFill>
              </a:rPr>
              <a:t>ACF</a:t>
            </a:r>
            <a:r>
              <a:rPr kumimoji="0" lang="ja-JP" altLang="en-US" sz="2400" b="1">
                <a:solidFill>
                  <a:srgbClr val="FF3300"/>
                </a:solidFill>
              </a:rPr>
              <a:t>）</a:t>
            </a:r>
          </a:p>
        </p:txBody>
      </p:sp>
      <p:sp>
        <p:nvSpPr>
          <p:cNvPr id="8219" name="Line 27"/>
          <p:cNvSpPr>
            <a:spLocks noChangeShapeType="1"/>
          </p:cNvSpPr>
          <p:nvPr/>
        </p:nvSpPr>
        <p:spPr bwMode="auto">
          <a:xfrm rot="11548771" flipH="1">
            <a:off x="7380288" y="1844675"/>
            <a:ext cx="338137" cy="935038"/>
          </a:xfrm>
          <a:prstGeom prst="line">
            <a:avLst/>
          </a:prstGeom>
          <a:noFill/>
          <a:ln w="50800">
            <a:solidFill>
              <a:srgbClr val="FF0000"/>
            </a:solidFill>
            <a:round/>
            <a:headEnd/>
            <a:tailEnd/>
          </a:ln>
        </p:spPr>
        <p:txBody>
          <a:bodyPr lIns="74295" tIns="8890" rIns="74295" bIns="8890"/>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8220" name="AutoShape 28"/>
          <p:cNvSpPr>
            <a:spLocks noChangeArrowheads="1"/>
          </p:cNvSpPr>
          <p:nvPr/>
        </p:nvSpPr>
        <p:spPr bwMode="auto">
          <a:xfrm flipH="1">
            <a:off x="2771775" y="5013325"/>
            <a:ext cx="2736850" cy="1295400"/>
          </a:xfrm>
          <a:prstGeom prst="upArrowCallout">
            <a:avLst>
              <a:gd name="adj1" fmla="val 40944"/>
              <a:gd name="adj2" fmla="val 38117"/>
              <a:gd name="adj3" fmla="val 20097"/>
              <a:gd name="adj4" fmla="val 46407"/>
            </a:avLst>
          </a:prstGeom>
          <a:solidFill>
            <a:srgbClr val="FFCC99"/>
          </a:solidFill>
          <a:ln w="28575">
            <a:solidFill>
              <a:srgbClr val="FFCC99"/>
            </a:solidFill>
            <a:miter lim="800000"/>
            <a:headEnd/>
            <a:tailEnd/>
          </a:ln>
          <a:effectLst>
            <a:outerShdw dist="107763" dir="18900000" algn="ctr" rotWithShape="0">
              <a:srgbClr val="808080">
                <a:alpha val="50000"/>
              </a:srgbClr>
            </a:outerShdw>
          </a:effectLst>
        </p:spPr>
        <p:txBody>
          <a:bodyPr anchor="ctr"/>
          <a:lstStyle/>
          <a:p>
            <a:pPr algn="ctr" eaLnBrk="0" fontAlgn="base" hangingPunct="0">
              <a:spcBef>
                <a:spcPct val="0"/>
              </a:spcBef>
              <a:spcAft>
                <a:spcPct val="0"/>
              </a:spcAft>
              <a:defRPr/>
            </a:pPr>
            <a:r>
              <a:rPr kumimoji="0" lang="en-US" altLang="ja-JP" sz="2400" b="1" baseline="30000" dirty="0">
                <a:solidFill>
                  <a:srgbClr val="000000"/>
                </a:solidFill>
              </a:rPr>
              <a:t>13</a:t>
            </a:r>
            <a:r>
              <a:rPr kumimoji="0" lang="en-US" altLang="ja-JP" sz="2400" b="1" dirty="0">
                <a:solidFill>
                  <a:srgbClr val="000000"/>
                </a:solidFill>
              </a:rPr>
              <a:t>C-</a:t>
            </a:r>
            <a:r>
              <a:rPr kumimoji="0" lang="ja-JP" altLang="en-US" sz="2400" b="1" dirty="0">
                <a:solidFill>
                  <a:srgbClr val="000000"/>
                </a:solidFill>
              </a:rPr>
              <a:t> </a:t>
            </a:r>
            <a:r>
              <a:rPr kumimoji="0" lang="en-US" altLang="ja-JP" sz="2400" b="1" dirty="0">
                <a:solidFill>
                  <a:srgbClr val="000000"/>
                </a:solidFill>
              </a:rPr>
              <a:t>POPs</a:t>
            </a:r>
          </a:p>
        </p:txBody>
      </p:sp>
      <p:sp>
        <p:nvSpPr>
          <p:cNvPr id="8232" name="Rectangle 40"/>
          <p:cNvSpPr>
            <a:spLocks noGrp="1" noChangeArrowheads="1"/>
          </p:cNvSpPr>
          <p:nvPr>
            <p:ph type="title"/>
          </p:nvPr>
        </p:nvSpPr>
        <p:spPr>
          <a:xfrm>
            <a:off x="250825" y="60325"/>
            <a:ext cx="9120188" cy="1143000"/>
          </a:xfrm>
        </p:spPr>
        <p:txBody>
          <a:bodyPr/>
          <a:lstStyle/>
          <a:p>
            <a:pPr eaLnBrk="1" hangingPunct="1">
              <a:defRPr/>
            </a:pPr>
            <a:r>
              <a:rPr lang="en-US" altLang="ja-JP" dirty="0" smtClean="0"/>
              <a:t>sampling by solid phase extraction</a:t>
            </a:r>
            <a:endParaRPr lang="ja-JP" altLang="en-US" dirty="0" smtClean="0"/>
          </a:p>
        </p:txBody>
      </p:sp>
      <p:sp>
        <p:nvSpPr>
          <p:cNvPr id="8235" name="Line 43"/>
          <p:cNvSpPr>
            <a:spLocks noChangeShapeType="1"/>
          </p:cNvSpPr>
          <p:nvPr/>
        </p:nvSpPr>
        <p:spPr bwMode="auto">
          <a:xfrm>
            <a:off x="2195513" y="3089275"/>
            <a:ext cx="6840537" cy="0"/>
          </a:xfrm>
          <a:prstGeom prst="line">
            <a:avLst/>
          </a:prstGeom>
          <a:noFill/>
          <a:ln w="219075">
            <a:solidFill>
              <a:srgbClr val="99CCFF"/>
            </a:solidFill>
            <a:prstDash val="sysDot"/>
            <a:round/>
            <a:headEnd/>
            <a:tailEnd type="triangle" w="sm" len="med"/>
          </a:ln>
          <a:effectLst/>
        </p:spPr>
        <p:txBody>
          <a:bodyPr wrap="none" anchor="ct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94220" name="AutoShape 29"/>
          <p:cNvSpPr>
            <a:spLocks noChangeArrowheads="1"/>
          </p:cNvSpPr>
          <p:nvPr/>
        </p:nvSpPr>
        <p:spPr bwMode="auto">
          <a:xfrm>
            <a:off x="0" y="2535238"/>
            <a:ext cx="2124075" cy="1066800"/>
          </a:xfrm>
          <a:prstGeom prst="rightArrowCallout">
            <a:avLst>
              <a:gd name="adj1" fmla="val 25093"/>
              <a:gd name="adj2" fmla="val 25000"/>
              <a:gd name="adj3" fmla="val 26538"/>
              <a:gd name="adj4" fmla="val 77356"/>
            </a:avLst>
          </a:prstGeom>
          <a:solidFill>
            <a:srgbClr val="99CCFF"/>
          </a:solidFill>
          <a:ln w="9525">
            <a:noFill/>
            <a:miter lim="800000"/>
            <a:headEnd/>
            <a:tailEnd/>
          </a:ln>
        </p:spPr>
        <p:txBody>
          <a:bodyPr>
            <a:spAutoFit/>
          </a:bodyPr>
          <a:lstStyle/>
          <a:p>
            <a:pPr algn="ctr" fontAlgn="base">
              <a:spcBef>
                <a:spcPct val="0"/>
              </a:spcBef>
              <a:spcAft>
                <a:spcPct val="0"/>
              </a:spcAft>
            </a:pPr>
            <a:endParaRPr kumimoji="0" lang="en-US" altLang="ja-JP" sz="2400" b="1">
              <a:solidFill>
                <a:srgbClr val="000099"/>
              </a:solidFill>
            </a:endParaRPr>
          </a:p>
          <a:p>
            <a:pPr algn="ctr" fontAlgn="base">
              <a:spcBef>
                <a:spcPct val="0"/>
              </a:spcBef>
              <a:spcAft>
                <a:spcPct val="0"/>
              </a:spcAft>
            </a:pPr>
            <a:r>
              <a:rPr kumimoji="0" lang="en-US" altLang="ja-JP" sz="2400" b="1">
                <a:solidFill>
                  <a:srgbClr val="000099"/>
                </a:solidFill>
              </a:rPr>
              <a:t>Sea water</a:t>
            </a:r>
            <a:endParaRPr kumimoji="0" lang="ja-JP" altLang="en-US" sz="2400" b="1">
              <a:solidFill>
                <a:srgbClr val="000099"/>
              </a:solidFill>
            </a:endParaRPr>
          </a:p>
          <a:p>
            <a:pPr algn="ctr" fontAlgn="base">
              <a:spcBef>
                <a:spcPct val="0"/>
              </a:spcBef>
              <a:spcAft>
                <a:spcPct val="0"/>
              </a:spcAft>
            </a:pPr>
            <a:endParaRPr kumimoji="0" lang="en-US" altLang="ja-JP" sz="2400" b="1" baseline="3000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afterEffect">
                                  <p:stCondLst>
                                    <p:cond delay="1000"/>
                                  </p:stCondLst>
                                  <p:childTnLst>
                                    <p:set>
                                      <p:cBhvr>
                                        <p:cTn id="6" dur="1" fill="hold">
                                          <p:stCondLst>
                                            <p:cond delay="0"/>
                                          </p:stCondLst>
                                        </p:cTn>
                                        <p:tgtEl>
                                          <p:spTgt spid="8235"/>
                                        </p:tgtEl>
                                        <p:attrNameLst>
                                          <p:attrName>style.visibility</p:attrName>
                                        </p:attrNameLst>
                                      </p:cBhvr>
                                      <p:to>
                                        <p:strVal val="visible"/>
                                      </p:to>
                                    </p:set>
                                    <p:anim calcmode="lin" valueType="num">
                                      <p:cBhvr additive="base">
                                        <p:cTn id="7" dur="2000" fill="hold"/>
                                        <p:tgtEl>
                                          <p:spTgt spid="8235"/>
                                        </p:tgtEl>
                                        <p:attrNameLst>
                                          <p:attrName>ppt_x</p:attrName>
                                        </p:attrNameLst>
                                      </p:cBhvr>
                                      <p:tavLst>
                                        <p:tav tm="0">
                                          <p:val>
                                            <p:strVal val="0-#ppt_w/2"/>
                                          </p:val>
                                        </p:tav>
                                        <p:tav tm="100000">
                                          <p:val>
                                            <p:strVal val="#ppt_x"/>
                                          </p:val>
                                        </p:tav>
                                      </p:tavLst>
                                    </p:anim>
                                    <p:anim calcmode="lin" valueType="num">
                                      <p:cBhvr additive="base">
                                        <p:cTn id="8" dur="2000" fill="hold"/>
                                        <p:tgtEl>
                                          <p:spTgt spid="8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571500" y="317500"/>
            <a:ext cx="8054975" cy="985838"/>
          </a:xfrm>
        </p:spPr>
        <p:txBody>
          <a:bodyPr/>
          <a:lstStyle/>
          <a:p>
            <a:pPr eaLnBrk="1" hangingPunct="1">
              <a:defRPr/>
            </a:pPr>
            <a:r>
              <a:rPr lang="en-US" altLang="ja-JP" sz="4000" smtClean="0"/>
              <a:t>Sample Preparation for Analysis</a:t>
            </a:r>
          </a:p>
        </p:txBody>
      </p:sp>
      <p:grpSp>
        <p:nvGrpSpPr>
          <p:cNvPr id="2" name="Group 40"/>
          <p:cNvGrpSpPr>
            <a:grpSpLocks/>
          </p:cNvGrpSpPr>
          <p:nvPr/>
        </p:nvGrpSpPr>
        <p:grpSpPr bwMode="auto">
          <a:xfrm>
            <a:off x="2339975" y="2420938"/>
            <a:ext cx="4392613" cy="3600450"/>
            <a:chOff x="1474" y="1207"/>
            <a:chExt cx="2758" cy="3040"/>
          </a:xfrm>
        </p:grpSpPr>
        <p:sp>
          <p:nvSpPr>
            <p:cNvPr id="172064" name="Line 32"/>
            <p:cNvSpPr>
              <a:spLocks noChangeShapeType="1"/>
            </p:cNvSpPr>
            <p:nvPr/>
          </p:nvSpPr>
          <p:spPr bwMode="auto">
            <a:xfrm>
              <a:off x="1474" y="1285"/>
              <a:ext cx="0" cy="2962"/>
            </a:xfrm>
            <a:prstGeom prst="line">
              <a:avLst/>
            </a:prstGeom>
            <a:noFill/>
            <a:ln w="44450">
              <a:solidFill>
                <a:srgbClr val="FF0000"/>
              </a:solidFill>
              <a:round/>
              <a:headEnd/>
              <a:tailEnd/>
            </a:ln>
          </p:spPr>
          <p:txBody>
            <a:bodyPr lIns="74295" tIns="8890" rIns="74295" bIns="8890"/>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72036" name="Line 4"/>
            <p:cNvSpPr>
              <a:spLocks noChangeShapeType="1"/>
            </p:cNvSpPr>
            <p:nvPr/>
          </p:nvSpPr>
          <p:spPr bwMode="auto">
            <a:xfrm>
              <a:off x="4224" y="1210"/>
              <a:ext cx="0" cy="2729"/>
            </a:xfrm>
            <a:prstGeom prst="line">
              <a:avLst/>
            </a:prstGeom>
            <a:noFill/>
            <a:ln w="44450">
              <a:solidFill>
                <a:srgbClr val="FF0000"/>
              </a:solidFill>
              <a:round/>
              <a:headEnd/>
              <a:tailEnd/>
            </a:ln>
          </p:spPr>
          <p:txBody>
            <a:bodyPr lIns="74295" tIns="8890" rIns="74295" bIns="8890"/>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72065" name="Line 33"/>
            <p:cNvSpPr>
              <a:spLocks noChangeShapeType="1"/>
            </p:cNvSpPr>
            <p:nvPr/>
          </p:nvSpPr>
          <p:spPr bwMode="auto">
            <a:xfrm rot="-5400000">
              <a:off x="2279" y="3429"/>
              <a:ext cx="0" cy="1617"/>
            </a:xfrm>
            <a:prstGeom prst="line">
              <a:avLst/>
            </a:prstGeom>
            <a:noFill/>
            <a:ln w="44450">
              <a:solidFill>
                <a:srgbClr val="FF0000"/>
              </a:solidFill>
              <a:round/>
              <a:headEnd/>
              <a:tailEnd/>
            </a:ln>
          </p:spPr>
          <p:txBody>
            <a:bodyPr lIns="74295" tIns="8890" rIns="74295" bIns="8890"/>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72066" name="Line 34"/>
            <p:cNvSpPr>
              <a:spLocks noChangeShapeType="1"/>
            </p:cNvSpPr>
            <p:nvPr/>
          </p:nvSpPr>
          <p:spPr bwMode="auto">
            <a:xfrm>
              <a:off x="3079" y="1207"/>
              <a:ext cx="0" cy="3040"/>
            </a:xfrm>
            <a:prstGeom prst="line">
              <a:avLst/>
            </a:prstGeom>
            <a:noFill/>
            <a:ln w="44450">
              <a:solidFill>
                <a:srgbClr val="FF0000"/>
              </a:solidFill>
              <a:round/>
              <a:headEnd/>
              <a:tailEnd/>
            </a:ln>
          </p:spPr>
          <p:txBody>
            <a:bodyPr lIns="74295" tIns="8890" rIns="74295" bIns="8890"/>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72067" name="Line 35"/>
            <p:cNvSpPr>
              <a:spLocks noChangeShapeType="1"/>
            </p:cNvSpPr>
            <p:nvPr/>
          </p:nvSpPr>
          <p:spPr bwMode="auto">
            <a:xfrm rot="-5400000">
              <a:off x="3650" y="633"/>
              <a:ext cx="0" cy="1164"/>
            </a:xfrm>
            <a:prstGeom prst="line">
              <a:avLst/>
            </a:prstGeom>
            <a:noFill/>
            <a:ln w="44450">
              <a:solidFill>
                <a:srgbClr val="FF0000"/>
              </a:solidFill>
              <a:round/>
              <a:headEnd/>
              <a:tailEnd/>
            </a:ln>
          </p:spPr>
          <p:txBody>
            <a:bodyPr lIns="74295" tIns="8890" rIns="74295" bIns="8890"/>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grpSp>
      <p:sp>
        <p:nvSpPr>
          <p:cNvPr id="172038" name="AutoShape 6"/>
          <p:cNvSpPr>
            <a:spLocks noChangeArrowheads="1"/>
          </p:cNvSpPr>
          <p:nvPr/>
        </p:nvSpPr>
        <p:spPr bwMode="auto">
          <a:xfrm>
            <a:off x="5059363" y="3286125"/>
            <a:ext cx="3400425" cy="863600"/>
          </a:xfrm>
          <a:prstGeom prst="roundRect">
            <a:avLst>
              <a:gd name="adj" fmla="val 16667"/>
            </a:avLst>
          </a:prstGeom>
          <a:solidFill>
            <a:srgbClr val="FFFF99"/>
          </a:solidFill>
          <a:ln w="9525">
            <a:solidFill>
              <a:srgbClr val="FFFF99"/>
            </a:solidFill>
            <a:round/>
            <a:headEnd/>
            <a:tailEnd/>
          </a:ln>
          <a:effectLst>
            <a:outerShdw dist="107763" dir="18900000" algn="ctr" rotWithShape="0">
              <a:srgbClr val="808080">
                <a:alpha val="50000"/>
              </a:srgbClr>
            </a:outerShdw>
          </a:effectLst>
        </p:spPr>
        <p:txBody>
          <a:bodyPr anchor="ctr"/>
          <a:lstStyle/>
          <a:p>
            <a:pPr algn="ctr" fontAlgn="base">
              <a:spcBef>
                <a:spcPct val="20000"/>
              </a:spcBef>
              <a:spcAft>
                <a:spcPct val="0"/>
              </a:spcAft>
              <a:buClr>
                <a:srgbClr val="86D1EC"/>
              </a:buClr>
              <a:buSzPct val="90000"/>
              <a:buFont typeface="Wingdings" pitchFamily="2" charset="2"/>
              <a:buNone/>
              <a:defRPr/>
            </a:pPr>
            <a:r>
              <a:rPr kumimoji="0" lang="en-US" altLang="ja-JP" sz="2400">
                <a:solidFill>
                  <a:srgbClr val="000000"/>
                </a:solidFill>
              </a:rPr>
              <a:t>Clean up</a:t>
            </a:r>
          </a:p>
          <a:p>
            <a:pPr algn="ctr" fontAlgn="base">
              <a:spcBef>
                <a:spcPct val="20000"/>
              </a:spcBef>
              <a:spcAft>
                <a:spcPct val="0"/>
              </a:spcAft>
              <a:buClr>
                <a:srgbClr val="86D1EC"/>
              </a:buClr>
              <a:buSzPct val="90000"/>
              <a:buFont typeface="Wingdings" pitchFamily="2" charset="2"/>
              <a:buNone/>
              <a:defRPr/>
            </a:pPr>
            <a:r>
              <a:rPr kumimoji="0" lang="en-US" altLang="ja-JP" sz="2400">
                <a:solidFill>
                  <a:srgbClr val="000000"/>
                </a:solidFill>
              </a:rPr>
              <a:t>with silica gel</a:t>
            </a:r>
          </a:p>
        </p:txBody>
      </p:sp>
      <p:sp>
        <p:nvSpPr>
          <p:cNvPr id="172043" name="Rectangle 11"/>
          <p:cNvSpPr>
            <a:spLocks noChangeArrowheads="1"/>
          </p:cNvSpPr>
          <p:nvPr/>
        </p:nvSpPr>
        <p:spPr bwMode="auto">
          <a:xfrm>
            <a:off x="5435600" y="4868863"/>
            <a:ext cx="2519363" cy="765175"/>
          </a:xfrm>
          <a:prstGeom prst="rect">
            <a:avLst/>
          </a:prstGeom>
          <a:solidFill>
            <a:srgbClr val="99CCFF"/>
          </a:solidFill>
          <a:ln w="38100" cmpd="dbl">
            <a:solidFill>
              <a:srgbClr val="99CCFF"/>
            </a:solidFill>
            <a:miter lim="800000"/>
            <a:headEnd/>
            <a:tailEnd/>
          </a:ln>
          <a:effectLst>
            <a:outerShdw dist="107763" dir="18900000" algn="ctr" rotWithShape="0">
              <a:srgbClr val="808080">
                <a:alpha val="50000"/>
              </a:srgbClr>
            </a:outerShdw>
          </a:effectLst>
        </p:spPr>
        <p:txBody>
          <a:bodyPr anchor="ctr"/>
          <a:lstStyle/>
          <a:p>
            <a:pPr algn="ctr" eaLnBrk="0" fontAlgn="base" hangingPunct="0">
              <a:spcBef>
                <a:spcPct val="0"/>
              </a:spcBef>
              <a:spcAft>
                <a:spcPct val="0"/>
              </a:spcAft>
              <a:defRPr/>
            </a:pPr>
            <a:r>
              <a:rPr kumimoji="0" lang="en-US" altLang="ja-JP" sz="2400">
                <a:solidFill>
                  <a:srgbClr val="000000"/>
                </a:solidFill>
              </a:rPr>
              <a:t>HRGC/HRMS</a:t>
            </a:r>
          </a:p>
        </p:txBody>
      </p:sp>
      <p:sp>
        <p:nvSpPr>
          <p:cNvPr id="172060" name="AutoShape 28"/>
          <p:cNvSpPr>
            <a:spLocks noChangeArrowheads="1"/>
          </p:cNvSpPr>
          <p:nvPr/>
        </p:nvSpPr>
        <p:spPr bwMode="auto">
          <a:xfrm>
            <a:off x="1042988" y="4868863"/>
            <a:ext cx="2578100" cy="917575"/>
          </a:xfrm>
          <a:prstGeom prst="roundRect">
            <a:avLst>
              <a:gd name="adj" fmla="val 16667"/>
            </a:avLst>
          </a:prstGeom>
          <a:solidFill>
            <a:srgbClr val="FFFF99"/>
          </a:solidFill>
          <a:ln w="9525">
            <a:solidFill>
              <a:srgbClr val="FFFF99"/>
            </a:solidFill>
            <a:round/>
            <a:headEnd/>
            <a:tailEnd/>
          </a:ln>
          <a:effectLst>
            <a:outerShdw dist="107763" dir="18900000" algn="ctr" rotWithShape="0">
              <a:srgbClr val="808080">
                <a:alpha val="50000"/>
              </a:srgbClr>
            </a:outerShdw>
          </a:effectLst>
        </p:spPr>
        <p:txBody>
          <a:bodyPr anchor="ctr"/>
          <a:lstStyle/>
          <a:p>
            <a:pPr algn="ctr" eaLnBrk="0" fontAlgn="base" hangingPunct="0">
              <a:spcBef>
                <a:spcPct val="0"/>
              </a:spcBef>
              <a:spcAft>
                <a:spcPct val="0"/>
              </a:spcAft>
              <a:defRPr/>
            </a:pPr>
            <a:r>
              <a:rPr kumimoji="0" lang="en-US" altLang="ja-JP" sz="2400">
                <a:solidFill>
                  <a:srgbClr val="000000"/>
                </a:solidFill>
              </a:rPr>
              <a:t>Exchange to hexane</a:t>
            </a:r>
          </a:p>
        </p:txBody>
      </p:sp>
      <p:sp>
        <p:nvSpPr>
          <p:cNvPr id="172061" name="Oval 29"/>
          <p:cNvSpPr>
            <a:spLocks noChangeArrowheads="1"/>
          </p:cNvSpPr>
          <p:nvPr/>
        </p:nvSpPr>
        <p:spPr bwMode="auto">
          <a:xfrm>
            <a:off x="898525" y="2135188"/>
            <a:ext cx="2886075" cy="1079500"/>
          </a:xfrm>
          <a:prstGeom prst="ellipse">
            <a:avLst/>
          </a:prstGeom>
          <a:solidFill>
            <a:srgbClr val="CCFFFF"/>
          </a:solidFill>
          <a:ln w="28575">
            <a:solidFill>
              <a:srgbClr val="CCFFFF"/>
            </a:solidFill>
            <a:round/>
            <a:headEnd/>
            <a:tailEnd/>
          </a:ln>
          <a:effectLst>
            <a:outerShdw dist="107763" dir="18900000" algn="ctr" rotWithShape="0">
              <a:srgbClr val="808080">
                <a:alpha val="50000"/>
              </a:srgbClr>
            </a:outerShdw>
          </a:effectLst>
        </p:spPr>
        <p:txBody>
          <a:bodyPr anchor="ctr"/>
          <a:lstStyle/>
          <a:p>
            <a:pPr algn="ctr" eaLnBrk="0" fontAlgn="base" hangingPunct="0">
              <a:spcBef>
                <a:spcPct val="0"/>
              </a:spcBef>
              <a:spcAft>
                <a:spcPct val="0"/>
              </a:spcAft>
              <a:defRPr/>
            </a:pPr>
            <a:r>
              <a:rPr kumimoji="0" lang="en-US" altLang="ja-JP" sz="3200">
                <a:solidFill>
                  <a:srgbClr val="000080"/>
                </a:solidFill>
              </a:rPr>
              <a:t>Sample</a:t>
            </a:r>
            <a:endParaRPr kumimoji="0" lang="en-US" altLang="ja-JP" sz="2400">
              <a:solidFill>
                <a:srgbClr val="000080"/>
              </a:solidFill>
            </a:endParaRPr>
          </a:p>
          <a:p>
            <a:pPr algn="ctr" eaLnBrk="0" fontAlgn="base" hangingPunct="0">
              <a:spcBef>
                <a:spcPct val="0"/>
              </a:spcBef>
              <a:spcAft>
                <a:spcPct val="0"/>
              </a:spcAft>
              <a:defRPr/>
            </a:pPr>
            <a:r>
              <a:rPr kumimoji="0" lang="ja-JP" altLang="en-US" sz="2400">
                <a:solidFill>
                  <a:srgbClr val="000000"/>
                </a:solidFill>
              </a:rPr>
              <a:t>（</a:t>
            </a:r>
            <a:r>
              <a:rPr kumimoji="0" lang="en-US" altLang="ja-JP" sz="2400">
                <a:solidFill>
                  <a:srgbClr val="000000"/>
                </a:solidFill>
              </a:rPr>
              <a:t>PUF</a:t>
            </a:r>
            <a:r>
              <a:rPr kumimoji="0" lang="ja-JP" altLang="en-US" sz="2400">
                <a:solidFill>
                  <a:srgbClr val="000000"/>
                </a:solidFill>
              </a:rPr>
              <a:t>＋</a:t>
            </a:r>
            <a:r>
              <a:rPr kumimoji="0" lang="en-US" altLang="ja-JP" sz="2400">
                <a:solidFill>
                  <a:srgbClr val="000000"/>
                </a:solidFill>
              </a:rPr>
              <a:t>ACF</a:t>
            </a:r>
            <a:r>
              <a:rPr kumimoji="0" lang="ja-JP" altLang="en-US" sz="2400">
                <a:solidFill>
                  <a:srgbClr val="000000"/>
                </a:solidFill>
              </a:rPr>
              <a:t>）</a:t>
            </a:r>
          </a:p>
        </p:txBody>
      </p:sp>
      <p:sp>
        <p:nvSpPr>
          <p:cNvPr id="172062" name="AutoShape 30"/>
          <p:cNvSpPr>
            <a:spLocks noChangeArrowheads="1"/>
          </p:cNvSpPr>
          <p:nvPr/>
        </p:nvSpPr>
        <p:spPr bwMode="auto">
          <a:xfrm>
            <a:off x="452438" y="3646488"/>
            <a:ext cx="3759200" cy="935037"/>
          </a:xfrm>
          <a:prstGeom prst="roundRect">
            <a:avLst>
              <a:gd name="adj" fmla="val 16667"/>
            </a:avLst>
          </a:prstGeom>
          <a:solidFill>
            <a:srgbClr val="FFFF99"/>
          </a:solidFill>
          <a:ln w="9525">
            <a:solidFill>
              <a:srgbClr val="FFFF99"/>
            </a:solidFill>
            <a:round/>
            <a:headEnd/>
            <a:tailEnd/>
          </a:ln>
          <a:effectLst>
            <a:outerShdw dist="107763" dir="18900000" algn="ctr" rotWithShape="0">
              <a:srgbClr val="808080">
                <a:alpha val="50000"/>
              </a:srgbClr>
            </a:outerShdw>
          </a:effectLst>
        </p:spPr>
        <p:txBody>
          <a:bodyPr anchor="ctr"/>
          <a:lstStyle/>
          <a:p>
            <a:pPr algn="ctr" fontAlgn="base">
              <a:spcBef>
                <a:spcPct val="20000"/>
              </a:spcBef>
              <a:spcAft>
                <a:spcPct val="0"/>
              </a:spcAft>
              <a:buClr>
                <a:srgbClr val="86D1EC"/>
              </a:buClr>
              <a:buSzPct val="90000"/>
              <a:buFont typeface="Wingdings" pitchFamily="2" charset="2"/>
              <a:buNone/>
              <a:defRPr/>
            </a:pPr>
            <a:r>
              <a:rPr kumimoji="0" lang="en-US" altLang="ja-JP" sz="2400">
                <a:solidFill>
                  <a:srgbClr val="000000"/>
                </a:solidFill>
              </a:rPr>
              <a:t>Soxhlet Extraction</a:t>
            </a:r>
          </a:p>
          <a:p>
            <a:pPr fontAlgn="base">
              <a:spcBef>
                <a:spcPct val="20000"/>
              </a:spcBef>
              <a:spcAft>
                <a:spcPct val="0"/>
              </a:spcAft>
              <a:buClr>
                <a:srgbClr val="86D1EC"/>
              </a:buClr>
              <a:buSzPct val="90000"/>
              <a:buFont typeface="Wingdings" pitchFamily="2" charset="2"/>
              <a:buNone/>
              <a:defRPr/>
            </a:pPr>
            <a:r>
              <a:rPr kumimoji="0" lang="en-US" altLang="ja-JP" sz="2000">
                <a:solidFill>
                  <a:srgbClr val="000000"/>
                </a:solidFill>
              </a:rPr>
              <a:t>acetone (3hr) CH2Cl2 (24hr)</a:t>
            </a:r>
          </a:p>
          <a:p>
            <a:pPr eaLnBrk="0" fontAlgn="base" hangingPunct="0">
              <a:spcBef>
                <a:spcPct val="0"/>
              </a:spcBef>
              <a:spcAft>
                <a:spcPct val="0"/>
              </a:spcAft>
              <a:defRPr/>
            </a:pPr>
            <a:endParaRPr kumimoji="0" lang="en-US" altLang="ja-JP" sz="1000">
              <a:solidFill>
                <a:srgbClr val="000080"/>
              </a:solidFill>
            </a:endParaRPr>
          </a:p>
        </p:txBody>
      </p:sp>
      <p:sp>
        <p:nvSpPr>
          <p:cNvPr id="96265" name="Text Box 41"/>
          <p:cNvSpPr txBox="1">
            <a:spLocks noChangeArrowheads="1"/>
          </p:cNvSpPr>
          <p:nvPr/>
        </p:nvSpPr>
        <p:spPr bwMode="auto">
          <a:xfrm>
            <a:off x="684213" y="1341438"/>
            <a:ext cx="3455987" cy="579437"/>
          </a:xfrm>
          <a:prstGeom prst="rect">
            <a:avLst/>
          </a:prstGeom>
          <a:solidFill>
            <a:srgbClr val="33CCCC"/>
          </a:solidFill>
          <a:ln w="9525" algn="ctr">
            <a:noFill/>
            <a:miter lim="800000"/>
            <a:headEnd/>
            <a:tailEnd/>
          </a:ln>
        </p:spPr>
        <p:txBody>
          <a:bodyPr>
            <a:spAutoFit/>
          </a:bodyPr>
          <a:lstStyle/>
          <a:p>
            <a:pPr marL="342900" indent="-342900" algn="ctr" fontAlgn="base">
              <a:spcBef>
                <a:spcPct val="50000"/>
              </a:spcBef>
              <a:spcAft>
                <a:spcPct val="0"/>
              </a:spcAft>
              <a:buClr>
                <a:srgbClr val="86D1EC"/>
              </a:buClr>
              <a:buSzPct val="90000"/>
              <a:buFont typeface="Wingdings" pitchFamily="2" charset="2"/>
              <a:buNone/>
            </a:pPr>
            <a:r>
              <a:rPr lang="en-US" altLang="ja-JP" sz="3200" baseline="30000">
                <a:solidFill>
                  <a:srgbClr val="FFFFFF"/>
                </a:solidFill>
              </a:rPr>
              <a:t>13</a:t>
            </a:r>
            <a:r>
              <a:rPr lang="en-US" altLang="ja-JP" sz="3200">
                <a:solidFill>
                  <a:srgbClr val="FFFFFF"/>
                </a:solidFill>
              </a:rPr>
              <a:t>C Surrogates</a:t>
            </a:r>
          </a:p>
        </p:txBody>
      </p:sp>
      <p:sp>
        <p:nvSpPr>
          <p:cNvPr id="96266" name="Text Box 42"/>
          <p:cNvSpPr txBox="1">
            <a:spLocks noChangeArrowheads="1"/>
          </p:cNvSpPr>
          <p:nvPr/>
        </p:nvSpPr>
        <p:spPr bwMode="auto">
          <a:xfrm>
            <a:off x="5148263" y="6021388"/>
            <a:ext cx="3455987" cy="641350"/>
          </a:xfrm>
          <a:prstGeom prst="rect">
            <a:avLst/>
          </a:prstGeom>
          <a:solidFill>
            <a:srgbClr val="33CCCC"/>
          </a:solidFill>
          <a:ln w="9525" algn="ctr">
            <a:noFill/>
            <a:miter lim="800000"/>
            <a:headEnd/>
            <a:tailEnd/>
          </a:ln>
        </p:spPr>
        <p:txBody>
          <a:bodyPr>
            <a:spAutoFit/>
          </a:bodyPr>
          <a:lstStyle/>
          <a:p>
            <a:pPr marL="342900" indent="-342900" algn="ctr" fontAlgn="base">
              <a:spcBef>
                <a:spcPct val="50000"/>
              </a:spcBef>
              <a:spcAft>
                <a:spcPct val="0"/>
              </a:spcAft>
              <a:buClr>
                <a:srgbClr val="86D1EC"/>
              </a:buClr>
              <a:buSzPct val="90000"/>
              <a:buFont typeface="Wingdings" pitchFamily="2" charset="2"/>
              <a:buNone/>
            </a:pPr>
            <a:r>
              <a:rPr lang="en-US" altLang="ja-JP" sz="3600" b="1" baseline="30000">
                <a:solidFill>
                  <a:srgbClr val="FFFFFF"/>
                </a:solidFill>
              </a:rPr>
              <a:t>Resolution &gt; 10,000</a:t>
            </a:r>
            <a:endParaRPr lang="en-US" altLang="ja-JP" sz="3600" b="1">
              <a:solidFill>
                <a:srgbClr val="FFFFFF"/>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2000-2007全捕集位置のコピー"/>
          <p:cNvPicPr>
            <a:picLocks noChangeAspect="1" noChangeArrowheads="1"/>
          </p:cNvPicPr>
          <p:nvPr/>
        </p:nvPicPr>
        <p:blipFill>
          <a:blip r:embed="rId3" cstate="print"/>
          <a:srcRect/>
          <a:stretch>
            <a:fillRect/>
          </a:stretch>
        </p:blipFill>
        <p:spPr bwMode="auto">
          <a:xfrm>
            <a:off x="30163" y="188913"/>
            <a:ext cx="9005887" cy="5367337"/>
          </a:xfrm>
          <a:prstGeom prst="rect">
            <a:avLst/>
          </a:prstGeom>
          <a:noFill/>
          <a:ln w="9525">
            <a:noFill/>
            <a:miter lim="800000"/>
            <a:headEnd/>
            <a:tailEnd/>
          </a:ln>
        </p:spPr>
      </p:pic>
      <p:sp>
        <p:nvSpPr>
          <p:cNvPr id="97283" name="Text Box 5"/>
          <p:cNvSpPr txBox="1">
            <a:spLocks noChangeArrowheads="1"/>
          </p:cNvSpPr>
          <p:nvPr/>
        </p:nvSpPr>
        <p:spPr bwMode="auto">
          <a:xfrm>
            <a:off x="611188" y="5661025"/>
            <a:ext cx="7848600" cy="579438"/>
          </a:xfrm>
          <a:prstGeom prst="rect">
            <a:avLst/>
          </a:prstGeom>
          <a:solidFill>
            <a:schemeClr val="accent1"/>
          </a:solidFill>
          <a:ln w="9525" algn="ctr">
            <a:noFill/>
            <a:miter lim="800000"/>
            <a:headEnd/>
            <a:tailEnd/>
          </a:ln>
        </p:spPr>
        <p:txBody>
          <a:bodyPr>
            <a:spAutoFit/>
          </a:bodyPr>
          <a:lstStyle/>
          <a:p>
            <a:pPr marL="342900" indent="-342900" algn="ctr" fontAlgn="base">
              <a:spcBef>
                <a:spcPct val="50000"/>
              </a:spcBef>
              <a:spcAft>
                <a:spcPct val="0"/>
              </a:spcAft>
              <a:buClr>
                <a:srgbClr val="86D1EC"/>
              </a:buClr>
              <a:buSzPct val="90000"/>
              <a:buFont typeface="Wingdings" pitchFamily="2" charset="2"/>
              <a:buNone/>
            </a:pPr>
            <a:r>
              <a:rPr lang="en-US" altLang="ja-JP" sz="3200" b="1">
                <a:solidFill>
                  <a:srgbClr val="FFFFFF"/>
                </a:solidFill>
              </a:rPr>
              <a:t>Sampling</a:t>
            </a:r>
            <a:r>
              <a:rPr lang="ja-JP" altLang="en-US" sz="3200" b="1">
                <a:solidFill>
                  <a:srgbClr val="FFFFFF"/>
                </a:solidFill>
              </a:rPr>
              <a:t>　</a:t>
            </a:r>
            <a:r>
              <a:rPr lang="en-US" altLang="ja-JP" sz="3200" b="1">
                <a:solidFill>
                  <a:srgbClr val="FFFFFF"/>
                </a:solidFill>
              </a:rPr>
              <a:t>sites (2000- 2007)</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1763713" y="6378575"/>
            <a:ext cx="6840537" cy="579438"/>
          </a:xfrm>
          <a:prstGeom prst="rect">
            <a:avLst/>
          </a:prstGeom>
          <a:solidFill>
            <a:schemeClr val="accent1"/>
          </a:solidFill>
          <a:ln w="9525" algn="ctr">
            <a:noFill/>
            <a:miter lim="800000"/>
            <a:headEnd/>
            <a:tailEnd/>
          </a:ln>
        </p:spPr>
        <p:txBody>
          <a:bodyPr>
            <a:spAutoFit/>
          </a:bodyPr>
          <a:lstStyle/>
          <a:p>
            <a:pPr marL="342900" indent="-342900" algn="ctr" fontAlgn="base">
              <a:spcBef>
                <a:spcPct val="50000"/>
              </a:spcBef>
              <a:spcAft>
                <a:spcPct val="0"/>
              </a:spcAft>
              <a:buClr>
                <a:srgbClr val="86D1EC"/>
              </a:buClr>
              <a:buSzPct val="90000"/>
              <a:buFont typeface="Wingdings" pitchFamily="2" charset="2"/>
              <a:buNone/>
            </a:pPr>
            <a:r>
              <a:rPr lang="en-US" altLang="ja-JP" sz="3200" b="1">
                <a:solidFill>
                  <a:srgbClr val="FFFFFF"/>
                </a:solidFill>
              </a:rPr>
              <a:t>HCH composition 2004- 2006</a:t>
            </a:r>
          </a:p>
        </p:txBody>
      </p:sp>
      <p:pic>
        <p:nvPicPr>
          <p:cNvPr id="98307" name="Picture 4" descr="P-384"/>
          <p:cNvPicPr>
            <a:picLocks noChangeAspect="1" noChangeArrowheads="1"/>
          </p:cNvPicPr>
          <p:nvPr/>
        </p:nvPicPr>
        <p:blipFill>
          <a:blip r:embed="rId3" cstate="print"/>
          <a:srcRect/>
          <a:stretch>
            <a:fillRect/>
          </a:stretch>
        </p:blipFill>
        <p:spPr bwMode="auto">
          <a:xfrm>
            <a:off x="0" y="44450"/>
            <a:ext cx="9144000" cy="6340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50825" y="620688"/>
            <a:ext cx="8893175" cy="2592288"/>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ja-JP" altLang="en-US" sz="8000" dirty="0" smtClean="0">
                <a:solidFill>
                  <a:srgbClr val="FFFFFF"/>
                </a:solidFill>
                <a:latin typeface="Times New Roman" pitchFamily="18" charset="0"/>
              </a:rPr>
              <a:t>全異性体分析</a:t>
            </a:r>
            <a:endParaRPr kumimoji="0" lang="en-US" altLang="ja-JP" sz="8000" dirty="0" smtClean="0">
              <a:solidFill>
                <a:srgbClr val="FFFFFF"/>
              </a:solidFill>
              <a:latin typeface="Times New Roman" pitchFamily="18" charset="0"/>
            </a:endParaRPr>
          </a:p>
          <a:p>
            <a:pPr algn="ctr" eaLnBrk="0" fontAlgn="base" hangingPunct="0">
              <a:spcBef>
                <a:spcPct val="0"/>
              </a:spcBef>
              <a:spcAft>
                <a:spcPct val="0"/>
              </a:spcAft>
            </a:pPr>
            <a:r>
              <a:rPr kumimoji="0" lang="ja-JP" altLang="en-US" sz="4000" dirty="0" smtClean="0">
                <a:solidFill>
                  <a:srgbClr val="FFFFFF"/>
                </a:solidFill>
                <a:latin typeface="Times New Roman" pitchFamily="18" charset="0"/>
              </a:rPr>
              <a:t>・異性体毎に全く毒性が異なる</a:t>
            </a:r>
            <a:endParaRPr kumimoji="0" lang="en-US" altLang="ja-JP" sz="4000" dirty="0" smtClean="0">
              <a:solidFill>
                <a:srgbClr val="FFFFFF"/>
              </a:solidFill>
              <a:latin typeface="Times New Roman" pitchFamily="18" charset="0"/>
            </a:endParaRPr>
          </a:p>
          <a:p>
            <a:pPr algn="ctr" eaLnBrk="0" fontAlgn="base" hangingPunct="0">
              <a:spcBef>
                <a:spcPct val="0"/>
              </a:spcBef>
              <a:spcAft>
                <a:spcPct val="0"/>
              </a:spcAft>
            </a:pPr>
            <a:endParaRPr kumimoji="0" lang="en-US" altLang="ja-JP" sz="4000" dirty="0" smtClean="0">
              <a:solidFill>
                <a:srgbClr val="FFFFFF"/>
              </a:solidFill>
              <a:latin typeface="Times New Roman" pitchFamily="18" charset="0"/>
            </a:endParaRPr>
          </a:p>
        </p:txBody>
      </p:sp>
      <p:sp>
        <p:nvSpPr>
          <p:cNvPr id="3" name="Text Box 2"/>
          <p:cNvSpPr txBox="1">
            <a:spLocks noChangeArrowheads="1"/>
          </p:cNvSpPr>
          <p:nvPr/>
        </p:nvSpPr>
        <p:spPr bwMode="auto">
          <a:xfrm>
            <a:off x="143321" y="3284984"/>
            <a:ext cx="8893175" cy="3096344"/>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endParaRPr kumimoji="0" lang="en-US" altLang="ja-JP" sz="4000" dirty="0" smtClean="0">
              <a:solidFill>
                <a:srgbClr val="FFFFFF"/>
              </a:solidFill>
              <a:latin typeface="Times New Roman" pitchFamily="18" charset="0"/>
            </a:endParaRPr>
          </a:p>
          <a:p>
            <a:pPr algn="ctr" eaLnBrk="0" fontAlgn="base" hangingPunct="0">
              <a:spcBef>
                <a:spcPct val="0"/>
              </a:spcBef>
              <a:spcAft>
                <a:spcPct val="0"/>
              </a:spcAft>
            </a:pPr>
            <a:r>
              <a:rPr kumimoji="0" lang="en-US" altLang="ja-JP" sz="8000" dirty="0" smtClean="0">
                <a:solidFill>
                  <a:srgbClr val="FFFFFF"/>
                </a:solidFill>
                <a:latin typeface="Times New Roman" pitchFamily="18" charset="0"/>
              </a:rPr>
              <a:t>GC-MS</a:t>
            </a:r>
          </a:p>
          <a:p>
            <a:pPr algn="ctr" eaLnBrk="0" fontAlgn="base" hangingPunct="0">
              <a:spcBef>
                <a:spcPct val="0"/>
              </a:spcBef>
              <a:spcAft>
                <a:spcPct val="0"/>
              </a:spcAft>
            </a:pPr>
            <a:r>
              <a:rPr kumimoji="0" lang="ja-JP" altLang="en-US" sz="4000" dirty="0" smtClean="0">
                <a:solidFill>
                  <a:srgbClr val="FFFFFF"/>
                </a:solidFill>
                <a:latin typeface="Times New Roman" pitchFamily="18" charset="0"/>
              </a:rPr>
              <a:t>ガスクロマトグラフ</a:t>
            </a:r>
            <a:r>
              <a:rPr kumimoji="0" lang="en-US" altLang="ja-JP" sz="4000" dirty="0" smtClean="0">
                <a:solidFill>
                  <a:srgbClr val="FFFFFF"/>
                </a:solidFill>
                <a:latin typeface="Times New Roman" pitchFamily="18" charset="0"/>
              </a:rPr>
              <a:t>-</a:t>
            </a:r>
            <a:r>
              <a:rPr kumimoji="0" lang="ja-JP" altLang="en-US" sz="4000" dirty="0" smtClean="0">
                <a:solidFill>
                  <a:srgbClr val="FFFFFF"/>
                </a:solidFill>
                <a:latin typeface="Times New Roman" pitchFamily="18" charset="0"/>
              </a:rPr>
              <a:t>質量分析計</a:t>
            </a:r>
            <a:endParaRPr kumimoji="0" lang="en-US" altLang="ja-JP" sz="4000" dirty="0" smtClean="0">
              <a:solidFill>
                <a:srgbClr val="FFFFFF"/>
              </a:solidFill>
              <a:latin typeface="Times New Roman" pitchFamily="18" charset="0"/>
            </a:endParaRPr>
          </a:p>
          <a:p>
            <a:pPr algn="ctr" eaLnBrk="0" fontAlgn="base" hangingPunct="0">
              <a:spcBef>
                <a:spcPct val="0"/>
              </a:spcBef>
              <a:spcAft>
                <a:spcPct val="0"/>
              </a:spcAft>
            </a:pPr>
            <a:endParaRPr kumimoji="0" lang="en-US" altLang="ja-JP" sz="4000" dirty="0">
              <a:solidFill>
                <a:srgbClr val="FFFFFF"/>
              </a:solidFill>
              <a:latin typeface="Times New Roman" pitchFamily="18" charset="0"/>
            </a:endParaRPr>
          </a:p>
        </p:txBody>
      </p:sp>
      <p:pic>
        <p:nvPicPr>
          <p:cNvPr id="288770" name="Picture 2" descr="C:\Users\Takeshi\Desktop\Gas_chromatograph.png"/>
          <p:cNvPicPr>
            <a:picLocks noChangeAspect="1" noChangeArrowheads="1"/>
          </p:cNvPicPr>
          <p:nvPr/>
        </p:nvPicPr>
        <p:blipFill>
          <a:blip r:embed="rId3" cstate="print"/>
          <a:srcRect/>
          <a:stretch>
            <a:fillRect/>
          </a:stretch>
        </p:blipFill>
        <p:spPr bwMode="auto">
          <a:xfrm>
            <a:off x="149734" y="1844824"/>
            <a:ext cx="8814754" cy="4824536"/>
          </a:xfrm>
          <a:prstGeom prst="rect">
            <a:avLst/>
          </a:prstGeom>
          <a:noFill/>
        </p:spPr>
      </p:pic>
      <p:sp>
        <p:nvSpPr>
          <p:cNvPr id="6" name="テキスト ボックス 5"/>
          <p:cNvSpPr txBox="1"/>
          <p:nvPr/>
        </p:nvSpPr>
        <p:spPr>
          <a:xfrm>
            <a:off x="6516216" y="5229200"/>
            <a:ext cx="2340768" cy="954107"/>
          </a:xfrm>
          <a:prstGeom prst="rect">
            <a:avLst/>
          </a:prstGeom>
          <a:solidFill>
            <a:schemeClr val="accent5"/>
          </a:solidFill>
        </p:spPr>
        <p:txBody>
          <a:bodyPr wrap="square" rtlCol="0">
            <a:spAutoFit/>
          </a:bodyPr>
          <a:lstStyle/>
          <a:p>
            <a:pPr algn="ctr"/>
            <a:r>
              <a:rPr kumimoji="1" lang="en-US" altLang="ja-JP" sz="2800" b="1" dirty="0" smtClean="0">
                <a:solidFill>
                  <a:schemeClr val="bg2"/>
                </a:solidFill>
              </a:rPr>
              <a:t>MS</a:t>
            </a:r>
          </a:p>
          <a:p>
            <a:pPr algn="ctr"/>
            <a:r>
              <a:rPr kumimoji="1" lang="ja-JP" altLang="en-US" sz="2800" b="1" dirty="0" smtClean="0">
                <a:solidFill>
                  <a:schemeClr val="bg2"/>
                </a:solidFill>
              </a:rPr>
              <a:t>（質量分析計）</a:t>
            </a:r>
            <a:endParaRPr kumimoji="1" lang="ja-JP" altLang="en-US" sz="2800" b="1" dirty="0">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88770"/>
                                        </p:tgtEl>
                                        <p:attrNameLst>
                                          <p:attrName>style.visibility</p:attrName>
                                        </p:attrNameLst>
                                      </p:cBhvr>
                                      <p:to>
                                        <p:strVal val="visible"/>
                                      </p:to>
                                    </p:set>
                                    <p:animEffect transition="in" filter="blinds(horizontal)">
                                      <p:cBhvr>
                                        <p:cTn id="13" dur="500"/>
                                        <p:tgtEl>
                                          <p:spTgt spid="28877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9330" name="Picture 7" descr="Corrientes-oceanicas"/>
          <p:cNvPicPr>
            <a:picLocks noChangeAspect="1" noChangeArrowheads="1"/>
          </p:cNvPicPr>
          <p:nvPr/>
        </p:nvPicPr>
        <p:blipFill>
          <a:blip r:embed="rId3" cstate="print"/>
          <a:srcRect/>
          <a:stretch>
            <a:fillRect/>
          </a:stretch>
        </p:blipFill>
        <p:spPr bwMode="auto">
          <a:xfrm>
            <a:off x="0" y="1177925"/>
            <a:ext cx="9144000" cy="4772025"/>
          </a:xfrm>
          <a:prstGeom prst="rect">
            <a:avLst/>
          </a:prstGeom>
          <a:noFill/>
          <a:ln w="9525">
            <a:noFill/>
            <a:miter lim="800000"/>
            <a:headEnd/>
            <a:tailEnd/>
          </a:ln>
        </p:spPr>
      </p:pic>
      <p:sp>
        <p:nvSpPr>
          <p:cNvPr id="270344" name="Rectangle 8"/>
          <p:cNvSpPr>
            <a:spLocks noChangeArrowheads="1"/>
          </p:cNvSpPr>
          <p:nvPr/>
        </p:nvSpPr>
        <p:spPr bwMode="auto">
          <a:xfrm>
            <a:off x="700088" y="115888"/>
            <a:ext cx="7759700" cy="936625"/>
          </a:xfrm>
          <a:prstGeom prst="rect">
            <a:avLst/>
          </a:prstGeom>
          <a:noFill/>
          <a:ln w="9525">
            <a:noFill/>
            <a:miter lim="800000"/>
            <a:headEnd/>
            <a:tailEnd/>
          </a:ln>
          <a:effectLst/>
        </p:spPr>
        <p:txBody>
          <a:bodyPr anchor="ctr"/>
          <a:lstStyle/>
          <a:p>
            <a:pPr algn="ctr" fontAlgn="base">
              <a:spcBef>
                <a:spcPct val="0"/>
              </a:spcBef>
              <a:spcAft>
                <a:spcPct val="0"/>
              </a:spcAft>
              <a:defRPr/>
            </a:pPr>
            <a:r>
              <a:rPr lang="en-US" altLang="ja-JP" sz="4400">
                <a:solidFill>
                  <a:srgbClr val="FFFFFF"/>
                </a:solidFill>
                <a:effectLst>
                  <a:outerShdw blurRad="38100" dist="38100" dir="2700000" algn="tl">
                    <a:srgbClr val="000000"/>
                  </a:outerShdw>
                </a:effectLst>
              </a:rPr>
              <a:t>Ocean Current</a:t>
            </a:r>
          </a:p>
        </p:txBody>
      </p:sp>
      <p:sp>
        <p:nvSpPr>
          <p:cNvPr id="270345" name="Rectangle 9"/>
          <p:cNvSpPr>
            <a:spLocks noChangeArrowheads="1"/>
          </p:cNvSpPr>
          <p:nvPr/>
        </p:nvSpPr>
        <p:spPr bwMode="auto">
          <a:xfrm>
            <a:off x="7235825" y="1989138"/>
            <a:ext cx="792163" cy="647700"/>
          </a:xfrm>
          <a:prstGeom prst="rect">
            <a:avLst/>
          </a:prstGeom>
          <a:noFill/>
          <a:ln w="28575" algn="ctr">
            <a:solidFill>
              <a:srgbClr val="FF0000"/>
            </a:solidFill>
            <a:miter lim="800000"/>
            <a:headEnd/>
            <a:tailEnd/>
          </a:ln>
          <a:effectLst/>
        </p:spPr>
        <p:txBody>
          <a:bodyPr wrap="none" anchor="ct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70346" name="Rectangle 10"/>
          <p:cNvSpPr>
            <a:spLocks noChangeArrowheads="1"/>
          </p:cNvSpPr>
          <p:nvPr/>
        </p:nvSpPr>
        <p:spPr bwMode="auto">
          <a:xfrm>
            <a:off x="2268538" y="1341438"/>
            <a:ext cx="2663825" cy="2087562"/>
          </a:xfrm>
          <a:prstGeom prst="rect">
            <a:avLst/>
          </a:prstGeom>
          <a:noFill/>
          <a:ln w="28575" algn="ctr">
            <a:solidFill>
              <a:srgbClr val="FF0000"/>
            </a:solidFill>
            <a:miter lim="800000"/>
            <a:headEnd/>
            <a:tailEnd/>
          </a:ln>
          <a:effectLst/>
        </p:spPr>
        <p:txBody>
          <a:bodyPr wrap="none" anchor="ct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テキスト ボックス 3"/>
          <p:cNvSpPr txBox="1">
            <a:spLocks noChangeArrowheads="1"/>
          </p:cNvSpPr>
          <p:nvPr/>
        </p:nvSpPr>
        <p:spPr bwMode="auto">
          <a:xfrm>
            <a:off x="71438" y="5335588"/>
            <a:ext cx="8964612" cy="1477962"/>
          </a:xfrm>
          <a:prstGeom prst="rect">
            <a:avLst/>
          </a:prstGeom>
          <a:noFill/>
          <a:ln w="9525">
            <a:noFill/>
            <a:miter lim="800000"/>
            <a:headEnd/>
            <a:tailEnd/>
          </a:ln>
        </p:spPr>
        <p:txBody>
          <a:bodyPr>
            <a:spAutoFit/>
          </a:bodyPr>
          <a:lstStyle/>
          <a:p>
            <a:pPr fontAlgn="base">
              <a:spcBef>
                <a:spcPct val="0"/>
              </a:spcBef>
              <a:spcAft>
                <a:spcPct val="0"/>
              </a:spcAft>
            </a:pPr>
            <a:r>
              <a:rPr lang="en-US" altLang="ja-JP">
                <a:solidFill>
                  <a:srgbClr val="000000"/>
                </a:solidFill>
              </a:rPr>
              <a:t>Fig. 6. The main surface currents for the North Pacific Ocean transporting water toward the Arctic Ocean (after Tchernia and Tabata). Transport at Bering Strait is predominantly into the Arctic Ocean ( Roach, A.T., Aagaard, K., Pease, C.H., Salo, S.A., Weingartner, T., Pavlov, V. et al., 1995. Direct measurements of transport and water properties through Bering Strait. J Geophys Res 100 C9, pp. 18443?18457. Full Text via CrossRefRoach et al., 1995).</a:t>
            </a:r>
          </a:p>
        </p:txBody>
      </p:sp>
      <p:pic>
        <p:nvPicPr>
          <p:cNvPr id="100355" name="図 5" descr="Fig.6.gif"/>
          <p:cNvPicPr>
            <a:picLocks noChangeAspect="1"/>
          </p:cNvPicPr>
          <p:nvPr/>
        </p:nvPicPr>
        <p:blipFill>
          <a:blip r:embed="rId3" cstate="print"/>
          <a:srcRect/>
          <a:stretch>
            <a:fillRect/>
          </a:stretch>
        </p:blipFill>
        <p:spPr bwMode="auto">
          <a:xfrm>
            <a:off x="900113" y="404813"/>
            <a:ext cx="7343775" cy="47894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1378" name="Picture 4" descr="p2-1"/>
          <p:cNvPicPr>
            <a:picLocks noChangeAspect="1" noChangeArrowheads="1"/>
          </p:cNvPicPr>
          <p:nvPr/>
        </p:nvPicPr>
        <p:blipFill>
          <a:blip r:embed="rId3" cstate="print"/>
          <a:srcRect/>
          <a:stretch>
            <a:fillRect/>
          </a:stretch>
        </p:blipFill>
        <p:spPr bwMode="auto">
          <a:xfrm>
            <a:off x="2840038" y="1703388"/>
            <a:ext cx="3460750" cy="3448050"/>
          </a:xfrm>
          <a:prstGeom prst="rect">
            <a:avLst/>
          </a:prstGeom>
          <a:noFill/>
          <a:ln w="9525">
            <a:noFill/>
            <a:miter lim="800000"/>
            <a:headEnd/>
            <a:tailEnd/>
          </a:ln>
        </p:spPr>
      </p:pic>
      <p:sp>
        <p:nvSpPr>
          <p:cNvPr id="271375" name="Rectangle 15"/>
          <p:cNvSpPr>
            <a:spLocks noChangeArrowheads="1"/>
          </p:cNvSpPr>
          <p:nvPr/>
        </p:nvSpPr>
        <p:spPr bwMode="auto">
          <a:xfrm>
            <a:off x="484188" y="65088"/>
            <a:ext cx="8191500" cy="936625"/>
          </a:xfrm>
          <a:prstGeom prst="rect">
            <a:avLst/>
          </a:prstGeom>
          <a:noFill/>
          <a:ln w="9525">
            <a:noFill/>
            <a:miter lim="800000"/>
            <a:headEnd/>
            <a:tailEnd/>
          </a:ln>
          <a:effectLst/>
        </p:spPr>
        <p:txBody>
          <a:bodyPr anchor="ctr"/>
          <a:lstStyle/>
          <a:p>
            <a:pPr algn="ctr" fontAlgn="base">
              <a:spcBef>
                <a:spcPct val="0"/>
              </a:spcBef>
              <a:spcAft>
                <a:spcPct val="0"/>
              </a:spcAft>
              <a:defRPr/>
            </a:pPr>
            <a:r>
              <a:rPr lang="en-US" altLang="ja-JP" sz="4400">
                <a:solidFill>
                  <a:srgbClr val="FFFFFF"/>
                </a:solidFill>
                <a:effectLst>
                  <a:outerShdw blurRad="38100" dist="38100" dir="2700000" algn="tl">
                    <a:srgbClr val="000000"/>
                  </a:outerShdw>
                </a:effectLst>
              </a:rPr>
              <a:t>Ocean Current (around Japan)</a:t>
            </a:r>
          </a:p>
        </p:txBody>
      </p:sp>
      <p:grpSp>
        <p:nvGrpSpPr>
          <p:cNvPr id="2" name="Group 17"/>
          <p:cNvGrpSpPr>
            <a:grpSpLocks/>
          </p:cNvGrpSpPr>
          <p:nvPr/>
        </p:nvGrpSpPr>
        <p:grpSpPr bwMode="auto">
          <a:xfrm>
            <a:off x="1331913" y="942975"/>
            <a:ext cx="6480175" cy="5870575"/>
            <a:chOff x="839" y="594"/>
            <a:chExt cx="4082" cy="3698"/>
          </a:xfrm>
        </p:grpSpPr>
        <p:pic>
          <p:nvPicPr>
            <p:cNvPr id="101383" name="Picture 6" descr="日本近海の海流"/>
            <p:cNvPicPr>
              <a:picLocks noChangeAspect="1" noChangeArrowheads="1"/>
            </p:cNvPicPr>
            <p:nvPr/>
          </p:nvPicPr>
          <p:blipFill>
            <a:blip r:embed="rId4" cstate="print"/>
            <a:srcRect/>
            <a:stretch>
              <a:fillRect/>
            </a:stretch>
          </p:blipFill>
          <p:spPr bwMode="auto">
            <a:xfrm>
              <a:off x="839" y="594"/>
              <a:ext cx="4082" cy="3698"/>
            </a:xfrm>
            <a:prstGeom prst="rect">
              <a:avLst/>
            </a:prstGeom>
            <a:noFill/>
            <a:ln w="9525">
              <a:noFill/>
              <a:miter lim="800000"/>
              <a:headEnd/>
              <a:tailEnd/>
            </a:ln>
          </p:spPr>
        </p:pic>
        <p:sp>
          <p:nvSpPr>
            <p:cNvPr id="271367" name="Text Box 7"/>
            <p:cNvSpPr txBox="1">
              <a:spLocks noChangeArrowheads="1"/>
            </p:cNvSpPr>
            <p:nvPr/>
          </p:nvSpPr>
          <p:spPr bwMode="auto">
            <a:xfrm rot="-1301367">
              <a:off x="2151" y="3163"/>
              <a:ext cx="1088" cy="288"/>
            </a:xfrm>
            <a:prstGeom prst="rect">
              <a:avLst/>
            </a:prstGeom>
            <a:solidFill>
              <a:srgbClr val="99CCFF"/>
            </a:solidFill>
            <a:ln w="9525" algn="ctr">
              <a:noFill/>
              <a:miter lim="800000"/>
              <a:headEnd/>
              <a:tailEnd/>
            </a:ln>
            <a:effectLst/>
          </p:spPr>
          <p:txBody>
            <a:bodyPr>
              <a:spAutoFit/>
            </a:bodyPr>
            <a:lstStyle/>
            <a:p>
              <a:pPr marL="342900" indent="-342900" algn="ctr" fontAlgn="base">
                <a:spcBef>
                  <a:spcPct val="50000"/>
                </a:spcBef>
                <a:spcAft>
                  <a:spcPct val="0"/>
                </a:spcAft>
                <a:buClr>
                  <a:srgbClr val="86D1EC"/>
                </a:buClr>
                <a:buSzPct val="90000"/>
                <a:buFont typeface="Wingdings" pitchFamily="2" charset="2"/>
                <a:buNone/>
                <a:defRPr/>
              </a:pPr>
              <a:r>
                <a:rPr lang="en-US" altLang="ja-JP" sz="2400" b="1">
                  <a:solidFill>
                    <a:srgbClr val="FF6600"/>
                  </a:solidFill>
                  <a:effectLst>
                    <a:outerShdw blurRad="38100" dist="38100" dir="2700000" algn="tl">
                      <a:srgbClr val="000000"/>
                    </a:outerShdw>
                  </a:effectLst>
                </a:rPr>
                <a:t>Kuroshio</a:t>
              </a:r>
            </a:p>
          </p:txBody>
        </p:sp>
        <p:sp>
          <p:nvSpPr>
            <p:cNvPr id="271368" name="Text Box 8"/>
            <p:cNvSpPr txBox="1">
              <a:spLocks noChangeArrowheads="1"/>
            </p:cNvSpPr>
            <p:nvPr/>
          </p:nvSpPr>
          <p:spPr bwMode="auto">
            <a:xfrm rot="-2680960">
              <a:off x="3651" y="1464"/>
              <a:ext cx="980" cy="288"/>
            </a:xfrm>
            <a:prstGeom prst="rect">
              <a:avLst/>
            </a:prstGeom>
            <a:solidFill>
              <a:srgbClr val="DEF1F2"/>
            </a:solidFill>
            <a:ln w="9525" algn="ctr">
              <a:noFill/>
              <a:miter lim="800000"/>
              <a:headEnd/>
              <a:tailEnd/>
            </a:ln>
            <a:effectLst/>
          </p:spPr>
          <p:txBody>
            <a:bodyPr>
              <a:spAutoFit/>
            </a:bodyPr>
            <a:lstStyle/>
            <a:p>
              <a:pPr marL="342900" indent="-342900" algn="ctr" fontAlgn="base">
                <a:spcBef>
                  <a:spcPct val="50000"/>
                </a:spcBef>
                <a:spcAft>
                  <a:spcPct val="0"/>
                </a:spcAft>
                <a:buClr>
                  <a:srgbClr val="86D1EC"/>
                </a:buClr>
                <a:buSzPct val="90000"/>
                <a:buFont typeface="Wingdings" pitchFamily="2" charset="2"/>
                <a:buNone/>
                <a:defRPr/>
              </a:pPr>
              <a:r>
                <a:rPr lang="en-US" altLang="ja-JP" sz="2400" b="1">
                  <a:solidFill>
                    <a:srgbClr val="3366FF"/>
                  </a:solidFill>
                  <a:effectLst>
                    <a:outerShdw blurRad="38100" dist="38100" dir="2700000" algn="tl">
                      <a:srgbClr val="000000"/>
                    </a:outerShdw>
                  </a:effectLst>
                </a:rPr>
                <a:t>Oyashio</a:t>
              </a:r>
            </a:p>
          </p:txBody>
        </p:sp>
        <p:sp>
          <p:nvSpPr>
            <p:cNvPr id="271370" name="Text Box 10"/>
            <p:cNvSpPr txBox="1">
              <a:spLocks noChangeArrowheads="1"/>
            </p:cNvSpPr>
            <p:nvPr/>
          </p:nvSpPr>
          <p:spPr bwMode="auto">
            <a:xfrm rot="-25103716">
              <a:off x="1050" y="2913"/>
              <a:ext cx="1088" cy="288"/>
            </a:xfrm>
            <a:prstGeom prst="rect">
              <a:avLst/>
            </a:prstGeom>
            <a:solidFill>
              <a:srgbClr val="99CCFF"/>
            </a:solidFill>
            <a:ln w="9525" algn="ctr">
              <a:noFill/>
              <a:miter lim="800000"/>
              <a:headEnd/>
              <a:tailEnd/>
            </a:ln>
            <a:effectLst/>
          </p:spPr>
          <p:txBody>
            <a:bodyPr>
              <a:spAutoFit/>
            </a:bodyPr>
            <a:lstStyle/>
            <a:p>
              <a:pPr marL="342900" indent="-342900" algn="ctr" fontAlgn="base">
                <a:spcBef>
                  <a:spcPct val="50000"/>
                </a:spcBef>
                <a:spcAft>
                  <a:spcPct val="0"/>
                </a:spcAft>
                <a:buClr>
                  <a:srgbClr val="86D1EC"/>
                </a:buClr>
                <a:buSzPct val="90000"/>
                <a:buFont typeface="Wingdings" pitchFamily="2" charset="2"/>
                <a:buNone/>
                <a:defRPr/>
              </a:pPr>
              <a:r>
                <a:rPr lang="en-US" altLang="ja-JP" sz="2400" b="1">
                  <a:solidFill>
                    <a:srgbClr val="FF6600"/>
                  </a:solidFill>
                  <a:effectLst>
                    <a:outerShdw blurRad="38100" dist="38100" dir="2700000" algn="tl">
                      <a:srgbClr val="000000"/>
                    </a:outerShdw>
                  </a:effectLst>
                </a:rPr>
                <a:t>Tsushima</a:t>
              </a:r>
            </a:p>
          </p:txBody>
        </p:sp>
        <p:sp>
          <p:nvSpPr>
            <p:cNvPr id="271371" name="Text Box 11"/>
            <p:cNvSpPr txBox="1">
              <a:spLocks noChangeArrowheads="1"/>
            </p:cNvSpPr>
            <p:nvPr/>
          </p:nvSpPr>
          <p:spPr bwMode="auto">
            <a:xfrm rot="-44272793">
              <a:off x="2245" y="2080"/>
              <a:ext cx="1088" cy="288"/>
            </a:xfrm>
            <a:prstGeom prst="rect">
              <a:avLst/>
            </a:prstGeom>
            <a:solidFill>
              <a:srgbClr val="99CCFF"/>
            </a:solidFill>
            <a:ln w="9525" algn="ctr">
              <a:noFill/>
              <a:miter lim="800000"/>
              <a:headEnd/>
              <a:tailEnd/>
            </a:ln>
            <a:effectLst/>
          </p:spPr>
          <p:txBody>
            <a:bodyPr>
              <a:spAutoFit/>
            </a:bodyPr>
            <a:lstStyle/>
            <a:p>
              <a:pPr marL="342900" indent="-342900" algn="ctr" fontAlgn="base">
                <a:spcBef>
                  <a:spcPct val="50000"/>
                </a:spcBef>
                <a:spcAft>
                  <a:spcPct val="0"/>
                </a:spcAft>
                <a:buClr>
                  <a:srgbClr val="86D1EC"/>
                </a:buClr>
                <a:buSzPct val="90000"/>
                <a:buFont typeface="Wingdings" pitchFamily="2" charset="2"/>
                <a:buNone/>
                <a:defRPr/>
              </a:pPr>
              <a:r>
                <a:rPr lang="en-US" altLang="ja-JP" sz="2400" b="1">
                  <a:solidFill>
                    <a:srgbClr val="FF6600"/>
                  </a:solidFill>
                  <a:effectLst>
                    <a:outerShdw blurRad="38100" dist="38100" dir="2700000" algn="tl">
                      <a:srgbClr val="000000"/>
                    </a:outerShdw>
                  </a:effectLst>
                </a:rPr>
                <a:t>Tsushima</a:t>
              </a:r>
            </a:p>
          </p:txBody>
        </p:sp>
        <p:sp>
          <p:nvSpPr>
            <p:cNvPr id="271372" name="Text Box 12"/>
            <p:cNvSpPr txBox="1">
              <a:spLocks noChangeArrowheads="1"/>
            </p:cNvSpPr>
            <p:nvPr/>
          </p:nvSpPr>
          <p:spPr bwMode="auto">
            <a:xfrm rot="-2680960">
              <a:off x="2493" y="1253"/>
              <a:ext cx="800" cy="288"/>
            </a:xfrm>
            <a:prstGeom prst="rect">
              <a:avLst/>
            </a:prstGeom>
            <a:solidFill>
              <a:srgbClr val="DEF1F2"/>
            </a:solidFill>
            <a:ln w="9525" algn="ctr">
              <a:noFill/>
              <a:miter lim="800000"/>
              <a:headEnd/>
              <a:tailEnd/>
            </a:ln>
            <a:effectLst/>
          </p:spPr>
          <p:txBody>
            <a:bodyPr>
              <a:spAutoFit/>
            </a:bodyPr>
            <a:lstStyle/>
            <a:p>
              <a:pPr marL="342900" indent="-342900" algn="ctr" fontAlgn="base">
                <a:spcBef>
                  <a:spcPct val="50000"/>
                </a:spcBef>
                <a:spcAft>
                  <a:spcPct val="0"/>
                </a:spcAft>
                <a:buClr>
                  <a:srgbClr val="86D1EC"/>
                </a:buClr>
                <a:buSzPct val="90000"/>
                <a:buFont typeface="Wingdings" pitchFamily="2" charset="2"/>
                <a:buNone/>
                <a:defRPr/>
              </a:pPr>
              <a:r>
                <a:rPr lang="en-US" altLang="ja-JP" sz="2400" b="1">
                  <a:solidFill>
                    <a:srgbClr val="3366FF"/>
                  </a:solidFill>
                  <a:effectLst>
                    <a:outerShdw blurRad="38100" dist="38100" dir="2700000" algn="tl">
                      <a:srgbClr val="000000"/>
                    </a:outerShdw>
                  </a:effectLst>
                </a:rPr>
                <a:t>Liman</a:t>
              </a:r>
            </a:p>
          </p:txBody>
        </p:sp>
        <p:sp>
          <p:nvSpPr>
            <p:cNvPr id="271374" name="Text Box 14"/>
            <p:cNvSpPr txBox="1">
              <a:spLocks noChangeArrowheads="1"/>
            </p:cNvSpPr>
            <p:nvPr/>
          </p:nvSpPr>
          <p:spPr bwMode="auto">
            <a:xfrm>
              <a:off x="3351" y="3822"/>
              <a:ext cx="1434" cy="231"/>
            </a:xfrm>
            <a:prstGeom prst="rect">
              <a:avLst/>
            </a:prstGeom>
            <a:solidFill>
              <a:srgbClr val="DEF1F2"/>
            </a:solidFill>
            <a:ln w="9525" algn="ctr">
              <a:noFill/>
              <a:miter lim="800000"/>
              <a:headEnd/>
              <a:tailEnd/>
            </a:ln>
            <a:effectLst/>
          </p:spPr>
          <p:txBody>
            <a:bodyPr>
              <a:spAutoFit/>
            </a:bodyPr>
            <a:lstStyle/>
            <a:p>
              <a:pPr marL="342900" indent="-342900" algn="ctr" fontAlgn="base">
                <a:spcBef>
                  <a:spcPct val="50000"/>
                </a:spcBef>
                <a:spcAft>
                  <a:spcPct val="0"/>
                </a:spcAft>
                <a:buClr>
                  <a:srgbClr val="86D1EC"/>
                </a:buClr>
                <a:buSzPct val="90000"/>
                <a:buFont typeface="Wingdings" pitchFamily="2" charset="2"/>
                <a:buNone/>
                <a:defRPr/>
              </a:pPr>
              <a:r>
                <a:rPr lang="en-US" altLang="ja-JP" b="1">
                  <a:solidFill>
                    <a:srgbClr val="000000"/>
                  </a:solidFill>
                  <a:effectLst>
                    <a:outerShdw blurRad="38100" dist="38100" dir="2700000" algn="tl">
                      <a:srgbClr val="FFFFFF"/>
                    </a:outerShdw>
                  </a:effectLst>
                </a:rPr>
                <a:t>Pacific Ocean</a:t>
              </a:r>
            </a:p>
          </p:txBody>
        </p:sp>
        <p:sp>
          <p:nvSpPr>
            <p:cNvPr id="271376" name="Text Box 16"/>
            <p:cNvSpPr txBox="1">
              <a:spLocks noChangeArrowheads="1"/>
            </p:cNvSpPr>
            <p:nvPr/>
          </p:nvSpPr>
          <p:spPr bwMode="auto">
            <a:xfrm>
              <a:off x="3713" y="618"/>
              <a:ext cx="1198" cy="231"/>
            </a:xfrm>
            <a:prstGeom prst="rect">
              <a:avLst/>
            </a:prstGeom>
            <a:solidFill>
              <a:srgbClr val="DEF1F2"/>
            </a:solidFill>
            <a:ln w="9525" algn="ctr">
              <a:noFill/>
              <a:miter lim="800000"/>
              <a:headEnd/>
              <a:tailEnd/>
            </a:ln>
            <a:effectLst/>
          </p:spPr>
          <p:txBody>
            <a:bodyPr>
              <a:spAutoFit/>
            </a:bodyPr>
            <a:lstStyle/>
            <a:p>
              <a:pPr marL="342900" indent="-342900" algn="ctr" fontAlgn="base">
                <a:spcBef>
                  <a:spcPct val="50000"/>
                </a:spcBef>
                <a:spcAft>
                  <a:spcPct val="0"/>
                </a:spcAft>
                <a:buClr>
                  <a:srgbClr val="86D1EC"/>
                </a:buClr>
                <a:buSzPct val="90000"/>
                <a:buFont typeface="Wingdings" pitchFamily="2" charset="2"/>
                <a:buNone/>
                <a:defRPr/>
              </a:pPr>
              <a:r>
                <a:rPr lang="en-US" altLang="ja-JP" b="1">
                  <a:solidFill>
                    <a:srgbClr val="000000"/>
                  </a:solidFill>
                  <a:effectLst>
                    <a:outerShdw blurRad="38100" dist="38100" dir="2700000" algn="tl">
                      <a:srgbClr val="FFFFFF"/>
                    </a:outerShdw>
                  </a:effectLst>
                </a:rPr>
                <a:t>Sea of Okhotsk</a:t>
              </a:r>
            </a:p>
          </p:txBody>
        </p:sp>
      </p:grpSp>
      <p:sp>
        <p:nvSpPr>
          <p:cNvPr id="271378" name="Rectangle 18"/>
          <p:cNvSpPr>
            <a:spLocks noChangeArrowheads="1"/>
          </p:cNvSpPr>
          <p:nvPr/>
        </p:nvSpPr>
        <p:spPr bwMode="auto">
          <a:xfrm>
            <a:off x="5364163" y="5013325"/>
            <a:ext cx="2663825" cy="579438"/>
          </a:xfrm>
          <a:prstGeom prst="rect">
            <a:avLst/>
          </a:prstGeom>
          <a:solidFill>
            <a:schemeClr val="tx2"/>
          </a:solidFill>
          <a:ln w="9525" algn="ctr">
            <a:noFill/>
            <a:miter lim="800000"/>
            <a:headEnd/>
            <a:tailEnd/>
          </a:ln>
          <a:effectLst/>
        </p:spPr>
        <p:txBody>
          <a:bodyPr wrap="none" anchor="ctr">
            <a:spAutoFit/>
          </a:bodyPr>
          <a:lstStyle/>
          <a:p>
            <a:pPr fontAlgn="base">
              <a:spcBef>
                <a:spcPct val="0"/>
              </a:spcBef>
              <a:spcAft>
                <a:spcPct val="0"/>
              </a:spcAft>
              <a:defRPr/>
            </a:pPr>
            <a:r>
              <a:rPr lang="en-US" altLang="ja-JP" sz="3200">
                <a:solidFill>
                  <a:srgbClr val="FF3300"/>
                </a:solidFill>
              </a:rPr>
              <a:t>warm current</a:t>
            </a:r>
            <a:r>
              <a:rPr lang="en-US" altLang="ja-JP" sz="3200">
                <a:solidFill>
                  <a:srgbClr val="FFFFFF"/>
                </a:solidFill>
                <a:effectLst>
                  <a:outerShdw blurRad="38100" dist="38100" dir="2700000" algn="tl">
                    <a:srgbClr val="C0C0C0"/>
                  </a:outerShdw>
                </a:effectLst>
              </a:rPr>
              <a:t> </a:t>
            </a:r>
          </a:p>
        </p:txBody>
      </p:sp>
      <p:sp>
        <p:nvSpPr>
          <p:cNvPr id="271379" name="Rectangle 19"/>
          <p:cNvSpPr>
            <a:spLocks noChangeArrowheads="1"/>
          </p:cNvSpPr>
          <p:nvPr/>
        </p:nvSpPr>
        <p:spPr bwMode="auto">
          <a:xfrm>
            <a:off x="6727825" y="2852738"/>
            <a:ext cx="2416175" cy="579437"/>
          </a:xfrm>
          <a:prstGeom prst="rect">
            <a:avLst/>
          </a:prstGeom>
          <a:solidFill>
            <a:srgbClr val="FFFFFF"/>
          </a:solidFill>
          <a:ln w="9525" algn="ctr">
            <a:noFill/>
            <a:miter lim="800000"/>
            <a:headEnd/>
            <a:tailEnd/>
          </a:ln>
          <a:effectLst/>
        </p:spPr>
        <p:txBody>
          <a:bodyPr wrap="none" anchor="ctr">
            <a:spAutoFit/>
          </a:bodyPr>
          <a:lstStyle/>
          <a:p>
            <a:pPr fontAlgn="base">
              <a:spcBef>
                <a:spcPct val="0"/>
              </a:spcBef>
              <a:spcAft>
                <a:spcPct val="0"/>
              </a:spcAft>
              <a:defRPr/>
            </a:pPr>
            <a:r>
              <a:rPr lang="en-US" altLang="ja-JP" sz="3200">
                <a:solidFill>
                  <a:srgbClr val="0000FF"/>
                </a:solidFill>
              </a:rPr>
              <a:t>cold current</a:t>
            </a:r>
            <a:r>
              <a:rPr lang="en-US" altLang="ja-JP" sz="3200">
                <a:solidFill>
                  <a:srgbClr val="0099FF"/>
                </a:solidFill>
                <a:effectLst>
                  <a:outerShdw blurRad="38100" dist="38100" dir="2700000" algn="tl">
                    <a:srgbClr val="C0C0C0"/>
                  </a:outerShdw>
                </a:effectLst>
              </a:rPr>
              <a:t> </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図 4" descr="asuka_001_p.jpg"/>
          <p:cNvPicPr preferRelativeResize="0">
            <a:picLocks noChangeAspect="1"/>
          </p:cNvPicPr>
          <p:nvPr/>
        </p:nvPicPr>
        <p:blipFill>
          <a:blip r:embed="rId3" cstate="print"/>
          <a:srcRect/>
          <a:stretch>
            <a:fillRect/>
          </a:stretch>
        </p:blipFill>
        <p:spPr bwMode="auto">
          <a:xfrm>
            <a:off x="1371600" y="1079500"/>
            <a:ext cx="4268788" cy="1838325"/>
          </a:xfrm>
          <a:prstGeom prst="rect">
            <a:avLst/>
          </a:prstGeom>
          <a:noFill/>
          <a:ln w="9525">
            <a:noFill/>
            <a:miter lim="800000"/>
            <a:headEnd/>
            <a:tailEnd/>
          </a:ln>
        </p:spPr>
      </p:pic>
      <p:sp>
        <p:nvSpPr>
          <p:cNvPr id="32774" name="テキスト ボックス 18"/>
          <p:cNvSpPr txBox="1">
            <a:spLocks noChangeAspect="1" noChangeArrowheads="1"/>
          </p:cNvSpPr>
          <p:nvPr/>
        </p:nvSpPr>
        <p:spPr bwMode="auto">
          <a:xfrm>
            <a:off x="1238250" y="3105150"/>
            <a:ext cx="2286000" cy="366713"/>
          </a:xfrm>
          <a:prstGeom prst="rect">
            <a:avLst/>
          </a:prstGeom>
          <a:noFill/>
          <a:ln w="9525">
            <a:noFill/>
            <a:miter lim="800000"/>
            <a:headEnd/>
            <a:tailEnd/>
          </a:ln>
        </p:spPr>
        <p:txBody>
          <a:bodyPr>
            <a:spAutoFit/>
          </a:bodyPr>
          <a:lstStyle/>
          <a:p>
            <a:pPr algn="ctr" fontAlgn="base">
              <a:spcBef>
                <a:spcPct val="0"/>
              </a:spcBef>
              <a:spcAft>
                <a:spcPct val="0"/>
              </a:spcAft>
            </a:pPr>
            <a:r>
              <a:rPr lang="en-US" altLang="ja-JP" b="1" smtClean="0">
                <a:solidFill>
                  <a:srgbClr val="FF0000"/>
                </a:solidFill>
                <a:latin typeface="Arial" charset="0"/>
              </a:rPr>
              <a:t>Air sampling</a:t>
            </a:r>
          </a:p>
        </p:txBody>
      </p:sp>
      <p:pic>
        <p:nvPicPr>
          <p:cNvPr id="32775" name="Picture 5" descr="C:\Users\Hnk\Desktop\CIMG0020.JPG"/>
          <p:cNvPicPr>
            <a:picLocks noChangeAspect="1" noChangeArrowheads="1"/>
          </p:cNvPicPr>
          <p:nvPr/>
        </p:nvPicPr>
        <p:blipFill>
          <a:blip r:embed="rId4" cstate="print"/>
          <a:srcRect/>
          <a:stretch>
            <a:fillRect/>
          </a:stretch>
        </p:blipFill>
        <p:spPr bwMode="auto">
          <a:xfrm>
            <a:off x="1284288" y="3462338"/>
            <a:ext cx="2246312" cy="1685925"/>
          </a:xfrm>
          <a:prstGeom prst="rect">
            <a:avLst/>
          </a:prstGeom>
          <a:noFill/>
          <a:ln w="9525">
            <a:noFill/>
            <a:miter lim="800000"/>
            <a:headEnd/>
            <a:tailEnd/>
          </a:ln>
        </p:spPr>
      </p:pic>
      <p:sp>
        <p:nvSpPr>
          <p:cNvPr id="32776" name="AutoShape 71"/>
          <p:cNvSpPr>
            <a:spLocks noChangeArrowheads="1"/>
          </p:cNvSpPr>
          <p:nvPr/>
        </p:nvSpPr>
        <p:spPr bwMode="auto">
          <a:xfrm rot="-5601987">
            <a:off x="1751012" y="5219701"/>
            <a:ext cx="1139825" cy="228600"/>
          </a:xfrm>
          <a:prstGeom prst="rtTriangle">
            <a:avLst/>
          </a:prstGeom>
          <a:solidFill>
            <a:srgbClr val="333399"/>
          </a:solidFill>
          <a:ln w="9525">
            <a:solidFill>
              <a:schemeClr val="tx1"/>
            </a:solidFill>
            <a:miter lim="800000"/>
            <a:headEnd/>
            <a:tailEnd/>
          </a:ln>
        </p:spPr>
        <p:txBody>
          <a:bodyPr vert="eaVert"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2777" name="AutoShape 70"/>
          <p:cNvSpPr>
            <a:spLocks noChangeArrowheads="1"/>
          </p:cNvSpPr>
          <p:nvPr/>
        </p:nvSpPr>
        <p:spPr bwMode="auto">
          <a:xfrm>
            <a:off x="247650" y="5302250"/>
            <a:ext cx="3529013" cy="1385888"/>
          </a:xfrm>
          <a:prstGeom prst="roundRect">
            <a:avLst>
              <a:gd name="adj" fmla="val 11537"/>
            </a:avLst>
          </a:prstGeom>
          <a:solidFill>
            <a:srgbClr val="333399"/>
          </a:solidFill>
          <a:ln w="9525">
            <a:solidFill>
              <a:schemeClr val="tx1"/>
            </a:solidFill>
            <a:round/>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cxnSp>
        <p:nvCxnSpPr>
          <p:cNvPr id="32778" name="直線矢印コネクタ 17"/>
          <p:cNvCxnSpPr>
            <a:cxnSpLocks noChangeAspect="1" noChangeShapeType="1"/>
            <a:endCxn id="32779" idx="4"/>
          </p:cNvCxnSpPr>
          <p:nvPr/>
        </p:nvCxnSpPr>
        <p:spPr bwMode="auto">
          <a:xfrm flipH="1" flipV="1">
            <a:off x="1997075" y="2287588"/>
            <a:ext cx="377825" cy="822325"/>
          </a:xfrm>
          <a:prstGeom prst="straightConnector1">
            <a:avLst/>
          </a:prstGeom>
          <a:noFill/>
          <a:ln w="9525" algn="ctr">
            <a:solidFill>
              <a:srgbClr val="FF0000"/>
            </a:solidFill>
            <a:round/>
            <a:headEnd/>
            <a:tailEnd type="triangle" w="lg" len="med"/>
          </a:ln>
        </p:spPr>
      </p:cxnSp>
      <p:sp>
        <p:nvSpPr>
          <p:cNvPr id="32779" name="Oval 16"/>
          <p:cNvSpPr>
            <a:spLocks noChangeAspect="1" noChangeArrowheads="1"/>
          </p:cNvSpPr>
          <p:nvPr/>
        </p:nvSpPr>
        <p:spPr bwMode="auto">
          <a:xfrm>
            <a:off x="1905000" y="2101850"/>
            <a:ext cx="184150" cy="185738"/>
          </a:xfrm>
          <a:prstGeom prst="ellipse">
            <a:avLst/>
          </a:prstGeom>
          <a:noFill/>
          <a:ln w="9525" algn="ctr">
            <a:solidFill>
              <a:srgbClr val="FF0000"/>
            </a:solidFill>
            <a:round/>
            <a:headEnd/>
            <a:tailEnd/>
          </a:ln>
        </p:spPr>
        <p:txBody>
          <a:bodyPr wrap="none" anchor="ctr"/>
          <a:lstStyle/>
          <a:p>
            <a:pPr fontAlgn="base">
              <a:spcBef>
                <a:spcPct val="0"/>
              </a:spcBef>
              <a:spcAft>
                <a:spcPct val="0"/>
              </a:spcAft>
            </a:pPr>
            <a:endParaRPr lang="ja-JP" altLang="en-US" sz="3600" b="1" smtClean="0">
              <a:solidFill>
                <a:prstClr val="white"/>
              </a:solidFill>
              <a:latin typeface="Arial" charset="0"/>
            </a:endParaRPr>
          </a:p>
        </p:txBody>
      </p:sp>
      <p:sp>
        <p:nvSpPr>
          <p:cNvPr id="32780" name="Text Box 69"/>
          <p:cNvSpPr txBox="1">
            <a:spLocks noChangeArrowheads="1"/>
          </p:cNvSpPr>
          <p:nvPr/>
        </p:nvSpPr>
        <p:spPr bwMode="auto">
          <a:xfrm>
            <a:off x="498475" y="5427663"/>
            <a:ext cx="2952750" cy="614362"/>
          </a:xfrm>
          <a:prstGeom prst="rect">
            <a:avLst/>
          </a:prstGeom>
          <a:noFill/>
          <a:ln w="9525">
            <a:noFill/>
            <a:miter lim="800000"/>
            <a:headEnd/>
            <a:tailEnd/>
          </a:ln>
        </p:spPr>
        <p:txBody>
          <a:bodyPr>
            <a:spAutoFit/>
          </a:bodyPr>
          <a:lstStyle/>
          <a:p>
            <a:pPr fontAlgn="base">
              <a:lnSpc>
                <a:spcPct val="70000"/>
              </a:lnSpc>
              <a:spcBef>
                <a:spcPct val="50000"/>
              </a:spcBef>
              <a:spcAft>
                <a:spcPct val="0"/>
              </a:spcAft>
            </a:pPr>
            <a:r>
              <a:rPr lang="en-US" altLang="ja-JP" b="1" smtClean="0">
                <a:solidFill>
                  <a:prstClr val="white"/>
                </a:solidFill>
                <a:latin typeface="Times New Roman" pitchFamily="18" charset="0"/>
              </a:rPr>
              <a:t>Glass fiber filter paper</a:t>
            </a:r>
            <a:r>
              <a:rPr lang="ja-JP" altLang="en-US" b="1" smtClean="0">
                <a:solidFill>
                  <a:prstClr val="white"/>
                </a:solidFill>
                <a:latin typeface="Times New Roman" pitchFamily="18" charset="0"/>
              </a:rPr>
              <a:t>（</a:t>
            </a:r>
            <a:r>
              <a:rPr lang="en-US" altLang="ja-JP" b="1" smtClean="0">
                <a:solidFill>
                  <a:prstClr val="white"/>
                </a:solidFill>
                <a:latin typeface="Times New Roman" pitchFamily="18" charset="0"/>
              </a:rPr>
              <a:t>GB-</a:t>
            </a:r>
          </a:p>
          <a:p>
            <a:pPr fontAlgn="base">
              <a:lnSpc>
                <a:spcPct val="70000"/>
              </a:lnSpc>
              <a:spcBef>
                <a:spcPct val="50000"/>
              </a:spcBef>
              <a:spcAft>
                <a:spcPct val="0"/>
              </a:spcAft>
            </a:pPr>
            <a:r>
              <a:rPr lang="en-US" altLang="ja-JP" b="1" smtClean="0">
                <a:solidFill>
                  <a:prstClr val="white"/>
                </a:solidFill>
                <a:latin typeface="Times New Roman" pitchFamily="18" charset="0"/>
              </a:rPr>
              <a:t>100R</a:t>
            </a:r>
            <a:r>
              <a:rPr lang="ja-JP" altLang="en-US" b="1" smtClean="0">
                <a:solidFill>
                  <a:prstClr val="white"/>
                </a:solidFill>
                <a:latin typeface="Times New Roman" pitchFamily="18" charset="0"/>
              </a:rPr>
              <a:t>）＋</a:t>
            </a:r>
            <a:r>
              <a:rPr lang="en-US" altLang="ja-JP" b="1" smtClean="0">
                <a:solidFill>
                  <a:prstClr val="white"/>
                </a:solidFill>
                <a:latin typeface="Times New Roman" pitchFamily="18" charset="0"/>
              </a:rPr>
              <a:t>adsorbent column</a:t>
            </a:r>
          </a:p>
        </p:txBody>
      </p:sp>
      <p:sp>
        <p:nvSpPr>
          <p:cNvPr id="32781" name="Text Box 47"/>
          <p:cNvSpPr txBox="1">
            <a:spLocks noChangeArrowheads="1"/>
          </p:cNvSpPr>
          <p:nvPr/>
        </p:nvSpPr>
        <p:spPr bwMode="auto">
          <a:xfrm>
            <a:off x="593725" y="6064250"/>
            <a:ext cx="2795588" cy="557213"/>
          </a:xfrm>
          <a:prstGeom prst="rect">
            <a:avLst/>
          </a:prstGeom>
          <a:noFill/>
          <a:ln w="9525">
            <a:noFill/>
            <a:miter lim="800000"/>
            <a:headEnd/>
            <a:tailEnd/>
          </a:ln>
        </p:spPr>
        <p:txBody>
          <a:bodyPr>
            <a:spAutoFit/>
          </a:bodyPr>
          <a:lstStyle/>
          <a:p>
            <a:pPr fontAlgn="base">
              <a:lnSpc>
                <a:spcPct val="70000"/>
              </a:lnSpc>
              <a:spcBef>
                <a:spcPct val="50000"/>
              </a:spcBef>
              <a:spcAft>
                <a:spcPct val="0"/>
              </a:spcAft>
            </a:pPr>
            <a:r>
              <a:rPr lang="en-US" altLang="ja-JP" sz="1600" b="1" smtClean="0">
                <a:solidFill>
                  <a:prstClr val="white"/>
                </a:solidFill>
                <a:latin typeface="Arial" charset="0"/>
              </a:rPr>
              <a:t>Total amount 108 m</a:t>
            </a:r>
            <a:r>
              <a:rPr lang="en-US" altLang="ja-JP" sz="1600" b="1" baseline="30000" smtClean="0">
                <a:solidFill>
                  <a:prstClr val="white"/>
                </a:solidFill>
                <a:latin typeface="Arial" charset="0"/>
              </a:rPr>
              <a:t>3</a:t>
            </a:r>
            <a:r>
              <a:rPr lang="ja-JP" altLang="en-US" sz="1600" b="1" baseline="30000" smtClean="0">
                <a:solidFill>
                  <a:prstClr val="white"/>
                </a:solidFill>
                <a:latin typeface="Arial" charset="0"/>
              </a:rPr>
              <a:t>　</a:t>
            </a:r>
          </a:p>
          <a:p>
            <a:pPr fontAlgn="base">
              <a:lnSpc>
                <a:spcPct val="70000"/>
              </a:lnSpc>
              <a:spcBef>
                <a:spcPct val="50000"/>
              </a:spcBef>
              <a:spcAft>
                <a:spcPct val="0"/>
              </a:spcAft>
            </a:pPr>
            <a:r>
              <a:rPr lang="ja-JP" altLang="en-US" sz="1600" b="1" smtClean="0">
                <a:solidFill>
                  <a:prstClr val="white"/>
                </a:solidFill>
                <a:latin typeface="Arial" charset="0"/>
              </a:rPr>
              <a:t>（</a:t>
            </a:r>
            <a:r>
              <a:rPr lang="en-US" altLang="ja-JP" sz="1600" b="1" baseline="30000" smtClean="0">
                <a:solidFill>
                  <a:prstClr val="white"/>
                </a:solidFill>
                <a:latin typeface="Arial" charset="0"/>
              </a:rPr>
              <a:t> </a:t>
            </a:r>
            <a:r>
              <a:rPr lang="en-US" altLang="ja-JP" sz="1600" b="1" smtClean="0">
                <a:solidFill>
                  <a:prstClr val="white"/>
                </a:solidFill>
                <a:latin typeface="Arial" charset="0"/>
              </a:rPr>
              <a:t>300 L/min</a:t>
            </a:r>
            <a:r>
              <a:rPr lang="ja-JP" altLang="en-US" sz="1600" b="1" smtClean="0">
                <a:solidFill>
                  <a:prstClr val="white"/>
                </a:solidFill>
                <a:latin typeface="Arial" charset="0"/>
              </a:rPr>
              <a:t>，</a:t>
            </a:r>
            <a:r>
              <a:rPr lang="en-US" altLang="ja-JP" sz="1600" b="1" smtClean="0">
                <a:solidFill>
                  <a:prstClr val="white"/>
                </a:solidFill>
                <a:latin typeface="Arial" charset="0"/>
              </a:rPr>
              <a:t>6hr</a:t>
            </a:r>
            <a:r>
              <a:rPr lang="ja-JP" altLang="en-US" sz="1600" b="1" smtClean="0">
                <a:solidFill>
                  <a:prstClr val="white"/>
                </a:solidFill>
                <a:latin typeface="Arial" charset="0"/>
              </a:rPr>
              <a:t>）</a:t>
            </a:r>
          </a:p>
        </p:txBody>
      </p:sp>
      <p:sp>
        <p:nvSpPr>
          <p:cNvPr id="32782" name="Text Box 30"/>
          <p:cNvSpPr txBox="1">
            <a:spLocks noChangeArrowheads="1"/>
          </p:cNvSpPr>
          <p:nvPr/>
        </p:nvSpPr>
        <p:spPr bwMode="auto">
          <a:xfrm>
            <a:off x="395288" y="76200"/>
            <a:ext cx="3313112" cy="519113"/>
          </a:xfrm>
          <a:prstGeom prst="rect">
            <a:avLst/>
          </a:prstGeom>
          <a:noFill/>
          <a:ln w="9525">
            <a:noFill/>
            <a:miter lim="800000"/>
            <a:headEnd/>
            <a:tailEnd/>
          </a:ln>
        </p:spPr>
        <p:txBody>
          <a:bodyPr>
            <a:spAutoFit/>
          </a:bodyPr>
          <a:lstStyle/>
          <a:p>
            <a:pPr fontAlgn="base">
              <a:spcBef>
                <a:spcPct val="50000"/>
              </a:spcBef>
              <a:spcAft>
                <a:spcPct val="0"/>
              </a:spcAft>
            </a:pPr>
            <a:r>
              <a:rPr lang="en-US" altLang="ja-JP" sz="2800" b="1" u="sng" smtClean="0">
                <a:solidFill>
                  <a:srgbClr val="000066"/>
                </a:solidFill>
                <a:latin typeface="Arial" charset="0"/>
              </a:rPr>
              <a:t>Sampling method</a:t>
            </a:r>
          </a:p>
        </p:txBody>
      </p:sp>
      <p:sp>
        <p:nvSpPr>
          <p:cNvPr id="32783" name="Text Box 50"/>
          <p:cNvSpPr txBox="1">
            <a:spLocks noChangeArrowheads="1"/>
          </p:cNvSpPr>
          <p:nvPr/>
        </p:nvSpPr>
        <p:spPr bwMode="auto">
          <a:xfrm>
            <a:off x="2193925" y="1081088"/>
            <a:ext cx="2952750" cy="366712"/>
          </a:xfrm>
          <a:prstGeom prst="rect">
            <a:avLst/>
          </a:prstGeom>
          <a:noFill/>
          <a:ln w="9525" algn="ctr">
            <a:noFill/>
            <a:miter lim="800000"/>
            <a:headEnd/>
            <a:tailEnd/>
          </a:ln>
        </p:spPr>
        <p:txBody>
          <a:bodyPr>
            <a:spAutoFit/>
          </a:bodyPr>
          <a:lstStyle/>
          <a:p>
            <a:pPr fontAlgn="base">
              <a:spcBef>
                <a:spcPct val="50000"/>
              </a:spcBef>
              <a:spcAft>
                <a:spcPct val="0"/>
              </a:spcAft>
            </a:pPr>
            <a:r>
              <a:rPr lang="en-US" altLang="ja-JP" b="1" smtClean="0">
                <a:solidFill>
                  <a:prstClr val="black"/>
                </a:solidFill>
                <a:latin typeface="Arial" charset="0"/>
              </a:rPr>
              <a:t>ASKA-Ⅱ</a:t>
            </a:r>
          </a:p>
        </p:txBody>
      </p:sp>
      <p:cxnSp>
        <p:nvCxnSpPr>
          <p:cNvPr id="32785" name="直線矢印コネクタ 17"/>
          <p:cNvCxnSpPr>
            <a:cxnSpLocks noChangeAspect="1" noChangeShapeType="1"/>
          </p:cNvCxnSpPr>
          <p:nvPr/>
        </p:nvCxnSpPr>
        <p:spPr bwMode="auto">
          <a:xfrm flipH="1" flipV="1">
            <a:off x="3113088" y="2654300"/>
            <a:ext cx="633412" cy="590550"/>
          </a:xfrm>
          <a:prstGeom prst="straightConnector1">
            <a:avLst/>
          </a:prstGeom>
          <a:noFill/>
          <a:ln w="9525" algn="ctr">
            <a:solidFill>
              <a:srgbClr val="FF0000"/>
            </a:solidFill>
            <a:round/>
            <a:headEnd/>
            <a:tailEnd type="triangle" w="lg" len="med"/>
          </a:ln>
        </p:spPr>
      </p:cxnSp>
      <p:pic>
        <p:nvPicPr>
          <p:cNvPr id="32786" name="Picture 54"/>
          <p:cNvPicPr>
            <a:picLocks noChangeAspect="1" noChangeArrowheads="1"/>
          </p:cNvPicPr>
          <p:nvPr/>
        </p:nvPicPr>
        <p:blipFill>
          <a:blip r:embed="rId5" cstate="print"/>
          <a:srcRect/>
          <a:stretch>
            <a:fillRect/>
          </a:stretch>
        </p:blipFill>
        <p:spPr bwMode="auto">
          <a:xfrm>
            <a:off x="3902075" y="3462338"/>
            <a:ext cx="1733550" cy="2314575"/>
          </a:xfrm>
          <a:prstGeom prst="rect">
            <a:avLst/>
          </a:prstGeom>
          <a:noFill/>
          <a:ln w="9525">
            <a:noFill/>
            <a:miter lim="800000"/>
            <a:headEnd/>
            <a:tailEnd/>
          </a:ln>
        </p:spPr>
      </p:pic>
      <p:sp>
        <p:nvSpPr>
          <p:cNvPr id="32788" name="AutoShape 67"/>
          <p:cNvSpPr>
            <a:spLocks noChangeArrowheads="1"/>
          </p:cNvSpPr>
          <p:nvPr/>
        </p:nvSpPr>
        <p:spPr bwMode="auto">
          <a:xfrm rot="8479828" flipV="1">
            <a:off x="4400550" y="4144963"/>
            <a:ext cx="1966913" cy="177800"/>
          </a:xfrm>
          <a:prstGeom prst="rtTriangle">
            <a:avLst/>
          </a:prstGeom>
          <a:solidFill>
            <a:srgbClr val="333399"/>
          </a:solidFill>
          <a:ln w="9525">
            <a:solidFill>
              <a:schemeClr val="tx1"/>
            </a:solidFill>
            <a:miter lim="800000"/>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2789" name="AutoShape 65"/>
          <p:cNvSpPr>
            <a:spLocks noChangeArrowheads="1"/>
          </p:cNvSpPr>
          <p:nvPr/>
        </p:nvSpPr>
        <p:spPr bwMode="auto">
          <a:xfrm>
            <a:off x="6019800" y="228600"/>
            <a:ext cx="3025775" cy="4114800"/>
          </a:xfrm>
          <a:prstGeom prst="roundRect">
            <a:avLst>
              <a:gd name="adj" fmla="val 6306"/>
            </a:avLst>
          </a:prstGeom>
          <a:solidFill>
            <a:srgbClr val="333399"/>
          </a:solidFill>
          <a:ln w="9525">
            <a:solidFill>
              <a:schemeClr val="tx1"/>
            </a:solidFill>
            <a:round/>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2791" name="AutoShape 61"/>
          <p:cNvSpPr>
            <a:spLocks noChangeArrowheads="1"/>
          </p:cNvSpPr>
          <p:nvPr/>
        </p:nvSpPr>
        <p:spPr bwMode="auto">
          <a:xfrm>
            <a:off x="6178550" y="914400"/>
            <a:ext cx="2736850" cy="1728788"/>
          </a:xfrm>
          <a:prstGeom prst="roundRect">
            <a:avLst>
              <a:gd name="adj" fmla="val 11537"/>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2792" name="AutoShape 31"/>
          <p:cNvSpPr>
            <a:spLocks noChangeArrowheads="1"/>
          </p:cNvSpPr>
          <p:nvPr/>
        </p:nvSpPr>
        <p:spPr bwMode="auto">
          <a:xfrm>
            <a:off x="6215063" y="2819400"/>
            <a:ext cx="2706687" cy="1447800"/>
          </a:xfrm>
          <a:prstGeom prst="roundRect">
            <a:avLst>
              <a:gd name="adj" fmla="val 11537"/>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2793" name="Oval 16"/>
          <p:cNvSpPr>
            <a:spLocks noChangeAspect="1" noChangeArrowheads="1"/>
          </p:cNvSpPr>
          <p:nvPr/>
        </p:nvSpPr>
        <p:spPr bwMode="auto">
          <a:xfrm>
            <a:off x="2955925" y="2501900"/>
            <a:ext cx="184150" cy="184150"/>
          </a:xfrm>
          <a:prstGeom prst="ellipse">
            <a:avLst/>
          </a:prstGeom>
          <a:noFill/>
          <a:ln w="9525" algn="ctr">
            <a:solidFill>
              <a:srgbClr val="FF0000"/>
            </a:solidFill>
            <a:round/>
            <a:headEnd/>
            <a:tailEnd/>
          </a:ln>
        </p:spPr>
        <p:txBody>
          <a:bodyPr wrap="none" anchor="ctr"/>
          <a:lstStyle/>
          <a:p>
            <a:pPr fontAlgn="base">
              <a:spcBef>
                <a:spcPct val="0"/>
              </a:spcBef>
              <a:spcAft>
                <a:spcPct val="0"/>
              </a:spcAft>
            </a:pPr>
            <a:endParaRPr lang="ja-JP" altLang="en-US" sz="3600" b="1" smtClean="0">
              <a:solidFill>
                <a:prstClr val="white"/>
              </a:solidFill>
              <a:latin typeface="Arial" charset="0"/>
            </a:endParaRPr>
          </a:p>
        </p:txBody>
      </p:sp>
      <p:sp>
        <p:nvSpPr>
          <p:cNvPr id="32794" name="テキスト ボックス 18"/>
          <p:cNvSpPr txBox="1">
            <a:spLocks noChangeAspect="1" noChangeArrowheads="1"/>
          </p:cNvSpPr>
          <p:nvPr/>
        </p:nvSpPr>
        <p:spPr bwMode="auto">
          <a:xfrm>
            <a:off x="3803650" y="3095625"/>
            <a:ext cx="2770188" cy="366713"/>
          </a:xfrm>
          <a:prstGeom prst="rect">
            <a:avLst/>
          </a:prstGeom>
          <a:noFill/>
          <a:ln w="9525">
            <a:noFill/>
            <a:miter lim="800000"/>
            <a:headEnd/>
            <a:tailEnd/>
          </a:ln>
        </p:spPr>
        <p:txBody>
          <a:bodyPr>
            <a:spAutoFit/>
          </a:bodyPr>
          <a:lstStyle/>
          <a:p>
            <a:pPr fontAlgn="base">
              <a:spcBef>
                <a:spcPct val="0"/>
              </a:spcBef>
              <a:spcAft>
                <a:spcPct val="0"/>
              </a:spcAft>
            </a:pPr>
            <a:r>
              <a:rPr lang="en-US" altLang="ja-JP" b="1" smtClean="0">
                <a:solidFill>
                  <a:srgbClr val="FF0000"/>
                </a:solidFill>
                <a:latin typeface="Arial" charset="0"/>
              </a:rPr>
              <a:t>Seawater sampling</a:t>
            </a:r>
          </a:p>
        </p:txBody>
      </p:sp>
      <p:sp>
        <p:nvSpPr>
          <p:cNvPr id="32795" name="Text Box 42"/>
          <p:cNvSpPr txBox="1">
            <a:spLocks noChangeAspect="1" noChangeArrowheads="1"/>
          </p:cNvSpPr>
          <p:nvPr/>
        </p:nvSpPr>
        <p:spPr bwMode="auto">
          <a:xfrm>
            <a:off x="7396163" y="3054350"/>
            <a:ext cx="1371600" cy="581025"/>
          </a:xfrm>
          <a:prstGeom prst="rect">
            <a:avLst/>
          </a:prstGeom>
          <a:noFill/>
          <a:ln w="9525">
            <a:noFill/>
            <a:miter lim="800000"/>
            <a:headEnd/>
            <a:tailEnd/>
          </a:ln>
        </p:spPr>
        <p:txBody>
          <a:bodyPr>
            <a:spAutoFit/>
          </a:bodyPr>
          <a:lstStyle/>
          <a:p>
            <a:pPr fontAlgn="base">
              <a:spcBef>
                <a:spcPct val="50000"/>
              </a:spcBef>
              <a:spcAft>
                <a:spcPct val="0"/>
              </a:spcAft>
              <a:tabLst>
                <a:tab pos="3990975" algn="l"/>
              </a:tabLst>
            </a:pPr>
            <a:r>
              <a:rPr lang="en-US" altLang="ja-JP" sz="1600" b="1" smtClean="0">
                <a:solidFill>
                  <a:srgbClr val="000000"/>
                </a:solidFill>
                <a:latin typeface="Arial" charset="0"/>
              </a:rPr>
              <a:t>Adsorbent column</a:t>
            </a:r>
          </a:p>
        </p:txBody>
      </p:sp>
      <p:sp>
        <p:nvSpPr>
          <p:cNvPr id="9259" name="Rectangle 43"/>
          <p:cNvSpPr>
            <a:spLocks noChangeAspect="1" noChangeArrowheads="1"/>
          </p:cNvSpPr>
          <p:nvPr/>
        </p:nvSpPr>
        <p:spPr bwMode="auto">
          <a:xfrm>
            <a:off x="7281863" y="3549650"/>
            <a:ext cx="1635125" cy="336550"/>
          </a:xfrm>
          <a:prstGeom prst="rect">
            <a:avLst/>
          </a:prstGeom>
          <a:noFill/>
          <a:ln w="9525" algn="ctr">
            <a:noFill/>
            <a:miter lim="800000"/>
            <a:headEnd/>
            <a:tailEnd/>
          </a:ln>
          <a:effectLst/>
        </p:spPr>
        <p:txBody>
          <a:bodyPr wrap="none">
            <a:spAutoFit/>
          </a:bodyPr>
          <a:lstStyle/>
          <a:p>
            <a:pPr fontAlgn="base">
              <a:spcBef>
                <a:spcPct val="0"/>
              </a:spcBef>
              <a:spcAft>
                <a:spcPct val="0"/>
              </a:spcAft>
              <a:tabLst>
                <a:tab pos="3990975" algn="l"/>
              </a:tabLst>
              <a:defRPr/>
            </a:pPr>
            <a:r>
              <a:rPr kumimoji="0" lang="en-US" altLang="ja-JP" sz="1600" b="1">
                <a:solidFill>
                  <a:prstClr val="black"/>
                </a:solidFill>
                <a:effectLst>
                  <a:outerShdw blurRad="38100" dist="38100" dir="2700000" algn="tl">
                    <a:srgbClr val="C0C0C0"/>
                  </a:outerShdw>
                </a:effectLst>
                <a:latin typeface="Arial" charset="0"/>
                <a:ea typeface="ＭＳ Ｐ明朝" pitchFamily="18" charset="-128"/>
              </a:rPr>
              <a:t> </a:t>
            </a:r>
            <a:r>
              <a:rPr kumimoji="0" lang="en-US" altLang="ja-JP" sz="1600" b="1">
                <a:solidFill>
                  <a:srgbClr val="000000"/>
                </a:solidFill>
                <a:latin typeface="Arial" charset="0"/>
                <a:ea typeface="ＭＳ Ｐ明朝" pitchFamily="18" charset="-128"/>
              </a:rPr>
              <a:t>(PUF+ACF</a:t>
            </a:r>
            <a:r>
              <a:rPr kumimoji="0" lang="ja-JP" altLang="en-US" sz="1600" b="1">
                <a:solidFill>
                  <a:srgbClr val="000000"/>
                </a:solidFill>
                <a:latin typeface="Arial" charset="0"/>
                <a:ea typeface="ＭＳ Ｐ明朝" pitchFamily="18" charset="-128"/>
              </a:rPr>
              <a:t>×3</a:t>
            </a:r>
            <a:r>
              <a:rPr kumimoji="0" lang="en-US" altLang="ja-JP" sz="1600" b="1">
                <a:solidFill>
                  <a:srgbClr val="000000"/>
                </a:solidFill>
                <a:latin typeface="Arial" charset="0"/>
                <a:ea typeface="ＭＳ Ｐ明朝" pitchFamily="18" charset="-128"/>
              </a:rPr>
              <a:t>)</a:t>
            </a:r>
            <a:endParaRPr kumimoji="0" lang="ja-JP" altLang="en-US" sz="1600" b="1">
              <a:solidFill>
                <a:srgbClr val="000000"/>
              </a:solidFill>
              <a:latin typeface="Arial" charset="0"/>
              <a:ea typeface="ＭＳ Ｐ明朝" pitchFamily="18" charset="-128"/>
            </a:endParaRPr>
          </a:p>
        </p:txBody>
      </p:sp>
      <p:pic>
        <p:nvPicPr>
          <p:cNvPr id="32797" name="Picture 44"/>
          <p:cNvPicPr preferRelativeResize="0">
            <a:picLocks noChangeAspect="1" noChangeArrowheads="1"/>
          </p:cNvPicPr>
          <p:nvPr/>
        </p:nvPicPr>
        <p:blipFill>
          <a:blip r:embed="rId6" cstate="print"/>
          <a:srcRect/>
          <a:stretch>
            <a:fillRect/>
          </a:stretch>
        </p:blipFill>
        <p:spPr bwMode="auto">
          <a:xfrm>
            <a:off x="6443663" y="2971800"/>
            <a:ext cx="914400" cy="1201738"/>
          </a:xfrm>
          <a:prstGeom prst="rect">
            <a:avLst/>
          </a:prstGeom>
          <a:noFill/>
          <a:ln w="9525">
            <a:noFill/>
            <a:miter lim="800000"/>
            <a:headEnd/>
            <a:tailEnd/>
          </a:ln>
        </p:spPr>
      </p:pic>
      <p:sp>
        <p:nvSpPr>
          <p:cNvPr id="32798" name="Text Box 46"/>
          <p:cNvSpPr txBox="1">
            <a:spLocks noChangeArrowheads="1"/>
          </p:cNvSpPr>
          <p:nvPr/>
        </p:nvSpPr>
        <p:spPr bwMode="auto">
          <a:xfrm>
            <a:off x="6254750" y="357188"/>
            <a:ext cx="2673350" cy="581025"/>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1600" b="1" smtClean="0">
                <a:solidFill>
                  <a:prstClr val="white"/>
                </a:solidFill>
                <a:latin typeface="Arial" charset="0"/>
              </a:rPr>
              <a:t>Sampling amount 50L </a:t>
            </a:r>
            <a:r>
              <a:rPr lang="ja-JP" altLang="en-US" sz="1600" b="1" smtClean="0">
                <a:solidFill>
                  <a:prstClr val="white"/>
                </a:solidFill>
                <a:latin typeface="Arial" charset="0"/>
              </a:rPr>
              <a:t>（</a:t>
            </a:r>
            <a:r>
              <a:rPr lang="en-US" altLang="ja-JP" sz="1600" b="1" smtClean="0">
                <a:solidFill>
                  <a:prstClr val="white"/>
                </a:solidFill>
                <a:latin typeface="Arial" charset="0"/>
              </a:rPr>
              <a:t>0.5 L/min</a:t>
            </a:r>
            <a:r>
              <a:rPr lang="ja-JP" altLang="en-US" sz="1600" b="1" smtClean="0">
                <a:solidFill>
                  <a:prstClr val="white"/>
                </a:solidFill>
                <a:latin typeface="Arial" charset="0"/>
              </a:rPr>
              <a:t>） </a:t>
            </a:r>
            <a:endParaRPr lang="en-US" altLang="ja-JP" sz="1600" b="1" smtClean="0">
              <a:solidFill>
                <a:prstClr val="white"/>
              </a:solidFill>
              <a:latin typeface="Arial" charset="0"/>
            </a:endParaRPr>
          </a:p>
        </p:txBody>
      </p:sp>
      <p:pic>
        <p:nvPicPr>
          <p:cNvPr id="32799" name="Picture 51"/>
          <p:cNvPicPr preferRelativeResize="0">
            <a:picLocks noChangeAspect="1" noChangeArrowheads="1"/>
          </p:cNvPicPr>
          <p:nvPr/>
        </p:nvPicPr>
        <p:blipFill>
          <a:blip r:embed="rId7" cstate="print"/>
          <a:srcRect/>
          <a:stretch>
            <a:fillRect/>
          </a:stretch>
        </p:blipFill>
        <p:spPr bwMode="auto">
          <a:xfrm>
            <a:off x="7278688" y="1068388"/>
            <a:ext cx="1508125" cy="1141412"/>
          </a:xfrm>
          <a:prstGeom prst="rect">
            <a:avLst/>
          </a:prstGeom>
          <a:noFill/>
          <a:ln w="9525">
            <a:noFill/>
            <a:miter lim="800000"/>
            <a:headEnd/>
            <a:tailEnd/>
          </a:ln>
        </p:spPr>
      </p:pic>
      <p:pic>
        <p:nvPicPr>
          <p:cNvPr id="32800" name="Picture 59"/>
          <p:cNvPicPr preferRelativeResize="0">
            <a:picLocks noChangeAspect="1" noChangeArrowheads="1"/>
          </p:cNvPicPr>
          <p:nvPr/>
        </p:nvPicPr>
        <p:blipFill>
          <a:blip r:embed="rId8" cstate="print"/>
          <a:srcRect/>
          <a:stretch>
            <a:fillRect/>
          </a:stretch>
        </p:blipFill>
        <p:spPr bwMode="auto">
          <a:xfrm>
            <a:off x="6367463" y="1219200"/>
            <a:ext cx="1190625" cy="900113"/>
          </a:xfrm>
          <a:prstGeom prst="rect">
            <a:avLst/>
          </a:prstGeom>
          <a:noFill/>
          <a:ln w="9525">
            <a:noFill/>
            <a:miter lim="800000"/>
            <a:headEnd/>
            <a:tailEnd/>
          </a:ln>
        </p:spPr>
      </p:pic>
      <p:sp>
        <p:nvSpPr>
          <p:cNvPr id="32802" name="Text Box 55"/>
          <p:cNvSpPr txBox="1">
            <a:spLocks noChangeArrowheads="1"/>
          </p:cNvSpPr>
          <p:nvPr/>
        </p:nvSpPr>
        <p:spPr bwMode="auto">
          <a:xfrm>
            <a:off x="6407150" y="2128838"/>
            <a:ext cx="2736850" cy="557212"/>
          </a:xfrm>
          <a:prstGeom prst="rect">
            <a:avLst/>
          </a:prstGeom>
          <a:noFill/>
          <a:ln w="9525">
            <a:noFill/>
            <a:miter lim="800000"/>
            <a:headEnd/>
            <a:tailEnd/>
          </a:ln>
        </p:spPr>
        <p:txBody>
          <a:bodyPr>
            <a:spAutoFit/>
          </a:bodyPr>
          <a:lstStyle/>
          <a:p>
            <a:pPr fontAlgn="base">
              <a:lnSpc>
                <a:spcPct val="70000"/>
              </a:lnSpc>
              <a:spcBef>
                <a:spcPct val="50000"/>
              </a:spcBef>
              <a:spcAft>
                <a:spcPct val="0"/>
              </a:spcAft>
            </a:pPr>
            <a:r>
              <a:rPr lang="en-US" altLang="ja-JP" sz="1600" b="1" smtClean="0">
                <a:solidFill>
                  <a:prstClr val="black"/>
                </a:solidFill>
                <a:latin typeface="Arial" charset="0"/>
              </a:rPr>
              <a:t>Glass fiber filter paper</a:t>
            </a:r>
          </a:p>
          <a:p>
            <a:pPr fontAlgn="base">
              <a:lnSpc>
                <a:spcPct val="70000"/>
              </a:lnSpc>
              <a:spcBef>
                <a:spcPct val="50000"/>
              </a:spcBef>
              <a:spcAft>
                <a:spcPct val="0"/>
              </a:spcAft>
            </a:pPr>
            <a:r>
              <a:rPr lang="ja-JP" altLang="en-US" sz="1600" b="1" smtClean="0">
                <a:solidFill>
                  <a:prstClr val="black"/>
                </a:solidFill>
                <a:latin typeface="Arial" charset="0"/>
              </a:rPr>
              <a:t>（</a:t>
            </a:r>
            <a:r>
              <a:rPr lang="en-US" altLang="ja-JP" sz="1600" b="1" smtClean="0">
                <a:solidFill>
                  <a:prstClr val="black"/>
                </a:solidFill>
                <a:latin typeface="Arial" charset="0"/>
              </a:rPr>
              <a:t>GC-50H</a:t>
            </a:r>
            <a:r>
              <a:rPr lang="ja-JP" altLang="en-US" sz="1600" b="1" smtClean="0">
                <a:solidFill>
                  <a:prstClr val="black"/>
                </a:solidFill>
                <a:latin typeface="Arial" charset="0"/>
              </a:rPr>
              <a:t>）</a:t>
            </a:r>
          </a:p>
        </p:txBody>
      </p:sp>
      <p:sp>
        <p:nvSpPr>
          <p:cNvPr id="32803" name="AutoShape 62"/>
          <p:cNvSpPr>
            <a:spLocks noChangeArrowheads="1"/>
          </p:cNvSpPr>
          <p:nvPr/>
        </p:nvSpPr>
        <p:spPr bwMode="auto">
          <a:xfrm>
            <a:off x="7307263" y="2514600"/>
            <a:ext cx="431800" cy="288925"/>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2805" name="Text Box 66"/>
          <p:cNvSpPr txBox="1">
            <a:spLocks noChangeArrowheads="1"/>
          </p:cNvSpPr>
          <p:nvPr/>
        </p:nvSpPr>
        <p:spPr bwMode="auto">
          <a:xfrm>
            <a:off x="6151563" y="282575"/>
            <a:ext cx="2808287" cy="366713"/>
          </a:xfrm>
          <a:prstGeom prst="rect">
            <a:avLst/>
          </a:prstGeom>
          <a:noFill/>
          <a:ln w="9525">
            <a:noFill/>
            <a:miter lim="800000"/>
            <a:headEnd/>
            <a:tailEnd/>
          </a:ln>
        </p:spPr>
        <p:txBody>
          <a:bodyPr>
            <a:spAutoFit/>
          </a:bodyPr>
          <a:lstStyle/>
          <a:p>
            <a:pPr algn="ctr" fontAlgn="base">
              <a:spcBef>
                <a:spcPct val="50000"/>
              </a:spcBef>
              <a:spcAft>
                <a:spcPct val="0"/>
              </a:spcAft>
            </a:pPr>
            <a:endParaRPr lang="ja-JP" altLang="en-US" b="1" smtClean="0">
              <a:solidFill>
                <a:prstClr val="white"/>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6"/>
          <p:cNvGrpSpPr>
            <a:grpSpLocks noChangeAspect="1"/>
          </p:cNvGrpSpPr>
          <p:nvPr/>
        </p:nvGrpSpPr>
        <p:grpSpPr bwMode="auto">
          <a:xfrm>
            <a:off x="611188" y="2636838"/>
            <a:ext cx="8467725" cy="5421312"/>
            <a:chOff x="5760" y="0"/>
            <a:chExt cx="9408" cy="6022"/>
          </a:xfrm>
        </p:grpSpPr>
        <p:pic>
          <p:nvPicPr>
            <p:cNvPr id="27653" name="Picture 3" descr="P-384"/>
            <p:cNvPicPr>
              <a:picLocks noChangeAspect="1" noChangeArrowheads="1"/>
            </p:cNvPicPr>
            <p:nvPr/>
          </p:nvPicPr>
          <p:blipFill>
            <a:blip r:embed="rId3" cstate="print"/>
            <a:srcRect/>
            <a:stretch>
              <a:fillRect/>
            </a:stretch>
          </p:blipFill>
          <p:spPr bwMode="auto">
            <a:xfrm>
              <a:off x="5760" y="0"/>
              <a:ext cx="9408" cy="6022"/>
            </a:xfrm>
            <a:prstGeom prst="rect">
              <a:avLst/>
            </a:prstGeom>
            <a:noFill/>
            <a:ln w="9525">
              <a:noFill/>
              <a:miter lim="800000"/>
              <a:headEnd/>
              <a:tailEnd/>
            </a:ln>
          </p:spPr>
        </p:pic>
        <p:pic>
          <p:nvPicPr>
            <p:cNvPr id="27654" name="Picture 4"/>
            <p:cNvPicPr>
              <a:picLocks noChangeAspect="1" noChangeArrowheads="1"/>
            </p:cNvPicPr>
            <p:nvPr/>
          </p:nvPicPr>
          <p:blipFill>
            <a:blip r:embed="rId4" cstate="print"/>
            <a:srcRect/>
            <a:stretch>
              <a:fillRect/>
            </a:stretch>
          </p:blipFill>
          <p:spPr bwMode="auto">
            <a:xfrm>
              <a:off x="6507" y="2145"/>
              <a:ext cx="756" cy="723"/>
            </a:xfrm>
            <a:prstGeom prst="rect">
              <a:avLst/>
            </a:prstGeom>
            <a:noFill/>
            <a:ln w="9525" algn="ctr">
              <a:noFill/>
              <a:miter lim="800000"/>
              <a:headEnd/>
              <a:tailEnd/>
            </a:ln>
          </p:spPr>
        </p:pic>
        <p:pic>
          <p:nvPicPr>
            <p:cNvPr id="27655" name="Picture 5"/>
            <p:cNvPicPr>
              <a:picLocks noChangeAspect="1" noChangeArrowheads="1"/>
            </p:cNvPicPr>
            <p:nvPr/>
          </p:nvPicPr>
          <p:blipFill>
            <a:blip r:embed="rId5" cstate="print"/>
            <a:srcRect/>
            <a:stretch>
              <a:fillRect/>
            </a:stretch>
          </p:blipFill>
          <p:spPr bwMode="auto">
            <a:xfrm>
              <a:off x="6765" y="2663"/>
              <a:ext cx="810" cy="207"/>
            </a:xfrm>
            <a:prstGeom prst="rect">
              <a:avLst/>
            </a:prstGeom>
            <a:noFill/>
            <a:ln w="9525" algn="ctr">
              <a:noFill/>
              <a:miter lim="800000"/>
              <a:headEnd/>
              <a:tailEnd/>
            </a:ln>
          </p:spPr>
        </p:pic>
        <p:pic>
          <p:nvPicPr>
            <p:cNvPr id="27656" name="Picture 7"/>
            <p:cNvPicPr>
              <a:picLocks noChangeAspect="1" noChangeArrowheads="1"/>
            </p:cNvPicPr>
            <p:nvPr/>
          </p:nvPicPr>
          <p:blipFill>
            <a:blip r:embed="rId6" cstate="print"/>
            <a:srcRect/>
            <a:stretch>
              <a:fillRect/>
            </a:stretch>
          </p:blipFill>
          <p:spPr bwMode="auto">
            <a:xfrm>
              <a:off x="11022" y="901"/>
              <a:ext cx="1980" cy="1458"/>
            </a:xfrm>
            <a:prstGeom prst="rect">
              <a:avLst/>
            </a:prstGeom>
            <a:noFill/>
            <a:ln w="9525" algn="ctr">
              <a:noFill/>
              <a:miter lim="800000"/>
              <a:headEnd/>
              <a:tailEnd/>
            </a:ln>
          </p:spPr>
        </p:pic>
        <p:pic>
          <p:nvPicPr>
            <p:cNvPr id="27657" name="Picture 8"/>
            <p:cNvPicPr>
              <a:picLocks noChangeAspect="1" noChangeArrowheads="1"/>
            </p:cNvPicPr>
            <p:nvPr/>
          </p:nvPicPr>
          <p:blipFill>
            <a:blip r:embed="rId7" cstate="print"/>
            <a:srcRect/>
            <a:stretch>
              <a:fillRect/>
            </a:stretch>
          </p:blipFill>
          <p:spPr bwMode="auto">
            <a:xfrm>
              <a:off x="11612" y="1905"/>
              <a:ext cx="842" cy="215"/>
            </a:xfrm>
            <a:prstGeom prst="rect">
              <a:avLst/>
            </a:prstGeom>
            <a:noFill/>
            <a:ln w="9525" algn="ctr">
              <a:noFill/>
              <a:miter lim="800000"/>
              <a:headEnd/>
              <a:tailEnd/>
            </a:ln>
          </p:spPr>
        </p:pic>
      </p:grpSp>
      <p:sp>
        <p:nvSpPr>
          <p:cNvPr id="27658" name="Text Box 183"/>
          <p:cNvSpPr txBox="1">
            <a:spLocks noChangeArrowheads="1"/>
          </p:cNvSpPr>
          <p:nvPr/>
        </p:nvSpPr>
        <p:spPr bwMode="auto">
          <a:xfrm>
            <a:off x="5292725" y="4581525"/>
            <a:ext cx="3779838" cy="366713"/>
          </a:xfrm>
          <a:prstGeom prst="rect">
            <a:avLst/>
          </a:prstGeom>
          <a:noFill/>
          <a:ln w="9525">
            <a:noFill/>
            <a:miter lim="800000"/>
            <a:headEnd/>
            <a:tailEnd/>
          </a:ln>
        </p:spPr>
        <p:txBody>
          <a:bodyPr>
            <a:spAutoFit/>
          </a:bodyPr>
          <a:lstStyle/>
          <a:p>
            <a:pPr fontAlgn="base">
              <a:spcBef>
                <a:spcPct val="50000"/>
              </a:spcBef>
              <a:spcAft>
                <a:spcPct val="0"/>
              </a:spcAft>
            </a:pPr>
            <a:r>
              <a:rPr lang="en-US" altLang="ja-JP" b="1" smtClean="0">
                <a:solidFill>
                  <a:prstClr val="black"/>
                </a:solidFill>
                <a:latin typeface="Times New Roman" pitchFamily="18" charset="0"/>
              </a:rPr>
              <a:t>Prior suvey </a:t>
            </a:r>
            <a:r>
              <a:rPr lang="ja-JP" altLang="en-US" b="1" smtClean="0">
                <a:solidFill>
                  <a:prstClr val="black"/>
                </a:solidFill>
                <a:latin typeface="Times New Roman" pitchFamily="18" charset="0"/>
              </a:rPr>
              <a:t>（</a:t>
            </a:r>
            <a:r>
              <a:rPr lang="en-US" altLang="ja-JP" b="1" smtClean="0">
                <a:solidFill>
                  <a:prstClr val="black"/>
                </a:solidFill>
                <a:latin typeface="Times New Roman" pitchFamily="18" charset="0"/>
              </a:rPr>
              <a:t>2004</a:t>
            </a:r>
            <a:r>
              <a:rPr lang="ja-JP" altLang="en-US" b="1" smtClean="0">
                <a:solidFill>
                  <a:prstClr val="black"/>
                </a:solidFill>
                <a:latin typeface="Times New Roman" pitchFamily="18" charset="0"/>
              </a:rPr>
              <a:t>～</a:t>
            </a:r>
            <a:r>
              <a:rPr lang="en-US" altLang="ja-JP" b="1" smtClean="0">
                <a:solidFill>
                  <a:prstClr val="black"/>
                </a:solidFill>
                <a:latin typeface="Times New Roman" pitchFamily="18" charset="0"/>
              </a:rPr>
              <a:t>2007</a:t>
            </a:r>
            <a:r>
              <a:rPr lang="ja-JP" altLang="en-US" b="1" smtClean="0">
                <a:solidFill>
                  <a:prstClr val="black"/>
                </a:solidFill>
                <a:latin typeface="Times New Roman" pitchFamily="18" charset="0"/>
              </a:rPr>
              <a:t>）</a:t>
            </a:r>
          </a:p>
        </p:txBody>
      </p:sp>
      <p:grpSp>
        <p:nvGrpSpPr>
          <p:cNvPr id="3" name="グループ化 10"/>
          <p:cNvGrpSpPr>
            <a:grpSpLocks/>
          </p:cNvGrpSpPr>
          <p:nvPr/>
        </p:nvGrpSpPr>
        <p:grpSpPr bwMode="auto">
          <a:xfrm>
            <a:off x="620713" y="255588"/>
            <a:ext cx="3662362" cy="3473450"/>
            <a:chOff x="404813" y="39688"/>
            <a:chExt cx="3662362" cy="3473450"/>
          </a:xfrm>
        </p:grpSpPr>
        <p:pic>
          <p:nvPicPr>
            <p:cNvPr id="27660" name="Picture 95"/>
            <p:cNvPicPr>
              <a:picLocks noChangeAspect="1" noChangeArrowheads="1"/>
            </p:cNvPicPr>
            <p:nvPr/>
          </p:nvPicPr>
          <p:blipFill>
            <a:blip r:embed="rId8" cstate="print"/>
            <a:srcRect/>
            <a:stretch>
              <a:fillRect/>
            </a:stretch>
          </p:blipFill>
          <p:spPr bwMode="auto">
            <a:xfrm>
              <a:off x="404813" y="400050"/>
              <a:ext cx="3662362" cy="3113088"/>
            </a:xfrm>
            <a:prstGeom prst="rect">
              <a:avLst/>
            </a:prstGeom>
            <a:noFill/>
            <a:ln w="9525">
              <a:noFill/>
              <a:miter lim="800000"/>
              <a:headEnd/>
              <a:tailEnd/>
            </a:ln>
          </p:spPr>
        </p:pic>
        <p:grpSp>
          <p:nvGrpSpPr>
            <p:cNvPr id="4" name="Group 96"/>
            <p:cNvGrpSpPr>
              <a:grpSpLocks/>
            </p:cNvGrpSpPr>
            <p:nvPr/>
          </p:nvGrpSpPr>
          <p:grpSpPr bwMode="auto">
            <a:xfrm>
              <a:off x="920770" y="39688"/>
              <a:ext cx="1922499" cy="3176592"/>
              <a:chOff x="1052" y="314"/>
              <a:chExt cx="2144" cy="3513"/>
            </a:xfrm>
          </p:grpSpPr>
          <p:sp>
            <p:nvSpPr>
              <p:cNvPr id="27662" name="Rectangle 97"/>
              <p:cNvSpPr>
                <a:spLocks noChangeArrowheads="1"/>
              </p:cNvSpPr>
              <p:nvPr/>
            </p:nvSpPr>
            <p:spPr bwMode="auto">
              <a:xfrm>
                <a:off x="2245" y="2958"/>
                <a:ext cx="44" cy="236"/>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63" name="Rectangle 98"/>
              <p:cNvSpPr>
                <a:spLocks noChangeArrowheads="1"/>
              </p:cNvSpPr>
              <p:nvPr/>
            </p:nvSpPr>
            <p:spPr bwMode="auto">
              <a:xfrm>
                <a:off x="2281" y="2572"/>
                <a:ext cx="44" cy="619"/>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64" name="Rectangle 99"/>
              <p:cNvSpPr>
                <a:spLocks noChangeArrowheads="1"/>
              </p:cNvSpPr>
              <p:nvPr/>
            </p:nvSpPr>
            <p:spPr bwMode="auto">
              <a:xfrm>
                <a:off x="2329" y="3026"/>
                <a:ext cx="44" cy="168"/>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65" name="Rectangle 100"/>
              <p:cNvSpPr>
                <a:spLocks noChangeArrowheads="1"/>
              </p:cNvSpPr>
              <p:nvPr/>
            </p:nvSpPr>
            <p:spPr bwMode="auto">
              <a:xfrm>
                <a:off x="1914" y="2807"/>
                <a:ext cx="44" cy="281"/>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66" name="Rectangle 101"/>
              <p:cNvSpPr>
                <a:spLocks noChangeArrowheads="1"/>
              </p:cNvSpPr>
              <p:nvPr/>
            </p:nvSpPr>
            <p:spPr bwMode="auto">
              <a:xfrm>
                <a:off x="1958" y="2678"/>
                <a:ext cx="44" cy="406"/>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67" name="Rectangle 102"/>
              <p:cNvSpPr>
                <a:spLocks noChangeArrowheads="1"/>
              </p:cNvSpPr>
              <p:nvPr/>
            </p:nvSpPr>
            <p:spPr bwMode="auto">
              <a:xfrm>
                <a:off x="2003" y="2812"/>
                <a:ext cx="44" cy="283"/>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68" name="Rectangle 103"/>
              <p:cNvSpPr>
                <a:spLocks noChangeArrowheads="1"/>
              </p:cNvSpPr>
              <p:nvPr/>
            </p:nvSpPr>
            <p:spPr bwMode="auto">
              <a:xfrm>
                <a:off x="1655" y="3067"/>
                <a:ext cx="44" cy="231"/>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69" name="Rectangle 104"/>
              <p:cNvSpPr>
                <a:spLocks noChangeArrowheads="1"/>
              </p:cNvSpPr>
              <p:nvPr/>
            </p:nvSpPr>
            <p:spPr bwMode="auto">
              <a:xfrm>
                <a:off x="1699" y="2793"/>
                <a:ext cx="44" cy="492"/>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70" name="Rectangle 105"/>
              <p:cNvSpPr>
                <a:spLocks noChangeArrowheads="1"/>
              </p:cNvSpPr>
              <p:nvPr/>
            </p:nvSpPr>
            <p:spPr bwMode="auto">
              <a:xfrm>
                <a:off x="1738" y="3107"/>
                <a:ext cx="44" cy="179"/>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71" name="Rectangle 106"/>
              <p:cNvSpPr>
                <a:spLocks noChangeArrowheads="1"/>
              </p:cNvSpPr>
              <p:nvPr/>
            </p:nvSpPr>
            <p:spPr bwMode="auto">
              <a:xfrm>
                <a:off x="1565" y="3479"/>
                <a:ext cx="44" cy="136"/>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72" name="Rectangle 107"/>
              <p:cNvSpPr>
                <a:spLocks noChangeArrowheads="1"/>
              </p:cNvSpPr>
              <p:nvPr/>
            </p:nvSpPr>
            <p:spPr bwMode="auto">
              <a:xfrm>
                <a:off x="1603" y="3368"/>
                <a:ext cx="44" cy="247"/>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73" name="Rectangle 108"/>
              <p:cNvSpPr>
                <a:spLocks noChangeArrowheads="1"/>
              </p:cNvSpPr>
              <p:nvPr/>
            </p:nvSpPr>
            <p:spPr bwMode="auto">
              <a:xfrm>
                <a:off x="1642" y="3498"/>
                <a:ext cx="44" cy="102"/>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74" name="Rectangle 109"/>
              <p:cNvSpPr>
                <a:spLocks noChangeArrowheads="1"/>
              </p:cNvSpPr>
              <p:nvPr/>
            </p:nvSpPr>
            <p:spPr bwMode="auto">
              <a:xfrm>
                <a:off x="1338" y="3720"/>
                <a:ext cx="44" cy="107"/>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75" name="Rectangle 110"/>
              <p:cNvSpPr>
                <a:spLocks noChangeArrowheads="1"/>
              </p:cNvSpPr>
              <p:nvPr/>
            </p:nvSpPr>
            <p:spPr bwMode="auto">
              <a:xfrm>
                <a:off x="1382" y="3699"/>
                <a:ext cx="44" cy="122"/>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76" name="Rectangle 111"/>
              <p:cNvSpPr>
                <a:spLocks noChangeArrowheads="1"/>
              </p:cNvSpPr>
              <p:nvPr/>
            </p:nvSpPr>
            <p:spPr bwMode="auto">
              <a:xfrm>
                <a:off x="1427" y="3721"/>
                <a:ext cx="44" cy="100"/>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77" name="Rectangle 112"/>
              <p:cNvSpPr>
                <a:spLocks noChangeArrowheads="1"/>
              </p:cNvSpPr>
              <p:nvPr/>
            </p:nvSpPr>
            <p:spPr bwMode="auto">
              <a:xfrm>
                <a:off x="1178" y="3204"/>
                <a:ext cx="44" cy="145"/>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78" name="Rectangle 113"/>
              <p:cNvSpPr>
                <a:spLocks noChangeArrowheads="1"/>
              </p:cNvSpPr>
              <p:nvPr/>
            </p:nvSpPr>
            <p:spPr bwMode="auto">
              <a:xfrm>
                <a:off x="1216" y="2980"/>
                <a:ext cx="44" cy="365"/>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79" name="Rectangle 114"/>
              <p:cNvSpPr>
                <a:spLocks noChangeArrowheads="1"/>
              </p:cNvSpPr>
              <p:nvPr/>
            </p:nvSpPr>
            <p:spPr bwMode="auto">
              <a:xfrm>
                <a:off x="1261" y="3187"/>
                <a:ext cx="44" cy="156"/>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80" name="Rectangle 115"/>
              <p:cNvSpPr>
                <a:spLocks noChangeArrowheads="1"/>
              </p:cNvSpPr>
              <p:nvPr/>
            </p:nvSpPr>
            <p:spPr bwMode="auto">
              <a:xfrm>
                <a:off x="1052" y="3078"/>
                <a:ext cx="44" cy="134"/>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81" name="Rectangle 116"/>
              <p:cNvSpPr>
                <a:spLocks noChangeArrowheads="1"/>
              </p:cNvSpPr>
              <p:nvPr/>
            </p:nvSpPr>
            <p:spPr bwMode="auto">
              <a:xfrm>
                <a:off x="1090" y="2890"/>
                <a:ext cx="44" cy="322"/>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82" name="Rectangle 117"/>
              <p:cNvSpPr>
                <a:spLocks noChangeArrowheads="1"/>
              </p:cNvSpPr>
              <p:nvPr/>
            </p:nvSpPr>
            <p:spPr bwMode="auto">
              <a:xfrm>
                <a:off x="1135" y="3076"/>
                <a:ext cx="44" cy="136"/>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83" name="Rectangle 118"/>
              <p:cNvSpPr>
                <a:spLocks noChangeArrowheads="1"/>
              </p:cNvSpPr>
              <p:nvPr/>
            </p:nvSpPr>
            <p:spPr bwMode="auto">
              <a:xfrm>
                <a:off x="1176" y="2615"/>
                <a:ext cx="44" cy="249"/>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84" name="Rectangle 119"/>
              <p:cNvSpPr>
                <a:spLocks noChangeArrowheads="1"/>
              </p:cNvSpPr>
              <p:nvPr/>
            </p:nvSpPr>
            <p:spPr bwMode="auto">
              <a:xfrm>
                <a:off x="1220" y="2062"/>
                <a:ext cx="44" cy="803"/>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85" name="Rectangle 120"/>
              <p:cNvSpPr>
                <a:spLocks noChangeArrowheads="1"/>
              </p:cNvSpPr>
              <p:nvPr/>
            </p:nvSpPr>
            <p:spPr bwMode="auto">
              <a:xfrm>
                <a:off x="1265" y="2663"/>
                <a:ext cx="44" cy="204"/>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86" name="Rectangle 121"/>
              <p:cNvSpPr>
                <a:spLocks noChangeArrowheads="1"/>
              </p:cNvSpPr>
              <p:nvPr/>
            </p:nvSpPr>
            <p:spPr bwMode="auto">
              <a:xfrm>
                <a:off x="1432" y="2583"/>
                <a:ext cx="44" cy="231"/>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87" name="Rectangle 122"/>
              <p:cNvSpPr>
                <a:spLocks noChangeArrowheads="1"/>
              </p:cNvSpPr>
              <p:nvPr/>
            </p:nvSpPr>
            <p:spPr bwMode="auto">
              <a:xfrm>
                <a:off x="1471" y="2219"/>
                <a:ext cx="44" cy="592"/>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88" name="Rectangle 123"/>
              <p:cNvSpPr>
                <a:spLocks noChangeArrowheads="1"/>
              </p:cNvSpPr>
              <p:nvPr/>
            </p:nvSpPr>
            <p:spPr bwMode="auto">
              <a:xfrm>
                <a:off x="1516" y="2650"/>
                <a:ext cx="44" cy="159"/>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89" name="Rectangle 124"/>
              <p:cNvSpPr>
                <a:spLocks noChangeArrowheads="1"/>
              </p:cNvSpPr>
              <p:nvPr/>
            </p:nvSpPr>
            <p:spPr bwMode="auto">
              <a:xfrm>
                <a:off x="1749" y="2617"/>
                <a:ext cx="44" cy="168"/>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90" name="Rectangle 125"/>
              <p:cNvSpPr>
                <a:spLocks noChangeArrowheads="1"/>
              </p:cNvSpPr>
              <p:nvPr/>
            </p:nvSpPr>
            <p:spPr bwMode="auto">
              <a:xfrm>
                <a:off x="1788" y="2325"/>
                <a:ext cx="44" cy="458"/>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91" name="Rectangle 126"/>
              <p:cNvSpPr>
                <a:spLocks noChangeArrowheads="1"/>
              </p:cNvSpPr>
              <p:nvPr/>
            </p:nvSpPr>
            <p:spPr bwMode="auto">
              <a:xfrm>
                <a:off x="1833" y="2666"/>
                <a:ext cx="44" cy="118"/>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92" name="Rectangle 127"/>
              <p:cNvSpPr>
                <a:spLocks noChangeArrowheads="1"/>
              </p:cNvSpPr>
              <p:nvPr/>
            </p:nvSpPr>
            <p:spPr bwMode="auto">
              <a:xfrm>
                <a:off x="2018" y="2550"/>
                <a:ext cx="44" cy="204"/>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93" name="Rectangle 128"/>
              <p:cNvSpPr>
                <a:spLocks noChangeArrowheads="1"/>
              </p:cNvSpPr>
              <p:nvPr/>
            </p:nvSpPr>
            <p:spPr bwMode="auto">
              <a:xfrm>
                <a:off x="2059" y="2345"/>
                <a:ext cx="44" cy="406"/>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94" name="Rectangle 129"/>
              <p:cNvSpPr>
                <a:spLocks noChangeArrowheads="1"/>
              </p:cNvSpPr>
              <p:nvPr/>
            </p:nvSpPr>
            <p:spPr bwMode="auto">
              <a:xfrm>
                <a:off x="2104" y="2615"/>
                <a:ext cx="44" cy="129"/>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95" name="Rectangle 130"/>
              <p:cNvSpPr>
                <a:spLocks noChangeArrowheads="1"/>
              </p:cNvSpPr>
              <p:nvPr/>
            </p:nvSpPr>
            <p:spPr bwMode="auto">
              <a:xfrm>
                <a:off x="2229" y="2230"/>
                <a:ext cx="44" cy="342"/>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96" name="Rectangle 131"/>
              <p:cNvSpPr>
                <a:spLocks noChangeArrowheads="1"/>
              </p:cNvSpPr>
              <p:nvPr/>
            </p:nvSpPr>
            <p:spPr bwMode="auto">
              <a:xfrm>
                <a:off x="2272" y="1947"/>
                <a:ext cx="44" cy="619"/>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97" name="Rectangle 132"/>
              <p:cNvSpPr>
                <a:spLocks noChangeArrowheads="1"/>
              </p:cNvSpPr>
              <p:nvPr/>
            </p:nvSpPr>
            <p:spPr bwMode="auto">
              <a:xfrm>
                <a:off x="2317" y="2340"/>
                <a:ext cx="44" cy="227"/>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98" name="Rectangle 133"/>
              <p:cNvSpPr>
                <a:spLocks noChangeArrowheads="1"/>
              </p:cNvSpPr>
              <p:nvPr/>
            </p:nvSpPr>
            <p:spPr bwMode="auto">
              <a:xfrm>
                <a:off x="2514" y="2145"/>
                <a:ext cx="44" cy="170"/>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99" name="Rectangle 134"/>
              <p:cNvSpPr>
                <a:spLocks noChangeArrowheads="1"/>
              </p:cNvSpPr>
              <p:nvPr/>
            </p:nvSpPr>
            <p:spPr bwMode="auto">
              <a:xfrm>
                <a:off x="2559" y="1977"/>
                <a:ext cx="44" cy="333"/>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00" name="Rectangle 135"/>
              <p:cNvSpPr>
                <a:spLocks noChangeArrowheads="1"/>
              </p:cNvSpPr>
              <p:nvPr/>
            </p:nvSpPr>
            <p:spPr bwMode="auto">
              <a:xfrm>
                <a:off x="2599" y="2164"/>
                <a:ext cx="44" cy="141"/>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01" name="Rectangle 136"/>
              <p:cNvSpPr>
                <a:spLocks noChangeArrowheads="1"/>
              </p:cNvSpPr>
              <p:nvPr/>
            </p:nvSpPr>
            <p:spPr bwMode="auto">
              <a:xfrm>
                <a:off x="2747" y="2035"/>
                <a:ext cx="44" cy="129"/>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02" name="Rectangle 137"/>
              <p:cNvSpPr>
                <a:spLocks noChangeArrowheads="1"/>
              </p:cNvSpPr>
              <p:nvPr/>
            </p:nvSpPr>
            <p:spPr bwMode="auto">
              <a:xfrm>
                <a:off x="2791" y="1937"/>
                <a:ext cx="44" cy="227"/>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03" name="Rectangle 138"/>
              <p:cNvSpPr>
                <a:spLocks noChangeArrowheads="1"/>
              </p:cNvSpPr>
              <p:nvPr/>
            </p:nvSpPr>
            <p:spPr bwMode="auto">
              <a:xfrm>
                <a:off x="2836" y="2032"/>
                <a:ext cx="44" cy="122"/>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04" name="Rectangle 139"/>
              <p:cNvSpPr>
                <a:spLocks noChangeArrowheads="1"/>
              </p:cNvSpPr>
              <p:nvPr/>
            </p:nvSpPr>
            <p:spPr bwMode="auto">
              <a:xfrm>
                <a:off x="2883" y="1784"/>
                <a:ext cx="44" cy="193"/>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05" name="Rectangle 140"/>
              <p:cNvSpPr>
                <a:spLocks noChangeArrowheads="1"/>
              </p:cNvSpPr>
              <p:nvPr/>
            </p:nvSpPr>
            <p:spPr bwMode="auto">
              <a:xfrm>
                <a:off x="2922" y="1589"/>
                <a:ext cx="44" cy="383"/>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06" name="Rectangle 141"/>
              <p:cNvSpPr>
                <a:spLocks noChangeArrowheads="1"/>
              </p:cNvSpPr>
              <p:nvPr/>
            </p:nvSpPr>
            <p:spPr bwMode="auto">
              <a:xfrm>
                <a:off x="2967" y="1865"/>
                <a:ext cx="44" cy="102"/>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07" name="Rectangle 142"/>
              <p:cNvSpPr>
                <a:spLocks noChangeArrowheads="1"/>
              </p:cNvSpPr>
              <p:nvPr/>
            </p:nvSpPr>
            <p:spPr bwMode="auto">
              <a:xfrm>
                <a:off x="2960" y="1317"/>
                <a:ext cx="44" cy="227"/>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08" name="Rectangle 143"/>
              <p:cNvSpPr>
                <a:spLocks noChangeArrowheads="1"/>
              </p:cNvSpPr>
              <p:nvPr/>
            </p:nvSpPr>
            <p:spPr bwMode="auto">
              <a:xfrm>
                <a:off x="3005" y="973"/>
                <a:ext cx="44" cy="571"/>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09" name="Rectangle 144"/>
              <p:cNvSpPr>
                <a:spLocks noChangeArrowheads="1"/>
              </p:cNvSpPr>
              <p:nvPr/>
            </p:nvSpPr>
            <p:spPr bwMode="auto">
              <a:xfrm>
                <a:off x="3050" y="1383"/>
                <a:ext cx="44" cy="159"/>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10" name="Rectangle 145"/>
              <p:cNvSpPr>
                <a:spLocks noChangeArrowheads="1"/>
              </p:cNvSpPr>
              <p:nvPr/>
            </p:nvSpPr>
            <p:spPr bwMode="auto">
              <a:xfrm>
                <a:off x="2860" y="755"/>
                <a:ext cx="44" cy="546"/>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11" name="Rectangle 146"/>
              <p:cNvSpPr>
                <a:spLocks noChangeArrowheads="1"/>
              </p:cNvSpPr>
              <p:nvPr/>
            </p:nvSpPr>
            <p:spPr bwMode="auto">
              <a:xfrm>
                <a:off x="2904" y="468"/>
                <a:ext cx="44" cy="834"/>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12" name="Rectangle 147"/>
              <p:cNvSpPr>
                <a:spLocks noChangeArrowheads="1"/>
              </p:cNvSpPr>
              <p:nvPr/>
            </p:nvSpPr>
            <p:spPr bwMode="auto">
              <a:xfrm>
                <a:off x="2944" y="1032"/>
                <a:ext cx="44" cy="261"/>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13" name="Rectangle 148"/>
              <p:cNvSpPr>
                <a:spLocks noChangeArrowheads="1"/>
              </p:cNvSpPr>
              <p:nvPr/>
            </p:nvSpPr>
            <p:spPr bwMode="auto">
              <a:xfrm>
                <a:off x="3062" y="665"/>
                <a:ext cx="44" cy="456"/>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14" name="Rectangle 149"/>
              <p:cNvSpPr>
                <a:spLocks noChangeArrowheads="1"/>
              </p:cNvSpPr>
              <p:nvPr/>
            </p:nvSpPr>
            <p:spPr bwMode="auto">
              <a:xfrm>
                <a:off x="3107" y="314"/>
                <a:ext cx="44" cy="803"/>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15" name="Rectangle 150"/>
              <p:cNvSpPr>
                <a:spLocks noChangeArrowheads="1"/>
              </p:cNvSpPr>
              <p:nvPr/>
            </p:nvSpPr>
            <p:spPr bwMode="auto">
              <a:xfrm>
                <a:off x="3152" y="885"/>
                <a:ext cx="44" cy="231"/>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16" name="Rectangle 151"/>
              <p:cNvSpPr>
                <a:spLocks noChangeArrowheads="1"/>
              </p:cNvSpPr>
              <p:nvPr/>
            </p:nvSpPr>
            <p:spPr bwMode="auto">
              <a:xfrm>
                <a:off x="1114" y="2904"/>
                <a:ext cx="44" cy="122"/>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17" name="Rectangle 152"/>
              <p:cNvSpPr>
                <a:spLocks noChangeArrowheads="1"/>
              </p:cNvSpPr>
              <p:nvPr/>
            </p:nvSpPr>
            <p:spPr bwMode="auto">
              <a:xfrm>
                <a:off x="1158" y="2688"/>
                <a:ext cx="44" cy="333"/>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18" name="Rectangle 153"/>
              <p:cNvSpPr>
                <a:spLocks noChangeArrowheads="1"/>
              </p:cNvSpPr>
              <p:nvPr/>
            </p:nvSpPr>
            <p:spPr bwMode="auto">
              <a:xfrm>
                <a:off x="1202" y="2879"/>
                <a:ext cx="44" cy="136"/>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grpSp>
        <p:sp>
          <p:nvSpPr>
            <p:cNvPr id="27719" name="Rectangle 177"/>
            <p:cNvSpPr>
              <a:spLocks noChangeArrowheads="1"/>
            </p:cNvSpPr>
            <p:nvPr/>
          </p:nvSpPr>
          <p:spPr bwMode="auto">
            <a:xfrm>
              <a:off x="2955925" y="692150"/>
              <a:ext cx="39688" cy="228600"/>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grpSp>
      <p:sp>
        <p:nvSpPr>
          <p:cNvPr id="27720" name="テキスト ボックス 75"/>
          <p:cNvSpPr txBox="1">
            <a:spLocks noChangeArrowheads="1"/>
          </p:cNvSpPr>
          <p:nvPr/>
        </p:nvSpPr>
        <p:spPr bwMode="auto">
          <a:xfrm>
            <a:off x="682625" y="692150"/>
            <a:ext cx="2089150" cy="457200"/>
          </a:xfrm>
          <a:prstGeom prst="rect">
            <a:avLst/>
          </a:prstGeom>
          <a:noFill/>
          <a:ln w="9525">
            <a:noFill/>
            <a:miter lim="800000"/>
            <a:headEnd/>
            <a:tailEnd/>
          </a:ln>
        </p:spPr>
        <p:txBody>
          <a:bodyPr>
            <a:spAutoFit/>
          </a:bodyPr>
          <a:lstStyle/>
          <a:p>
            <a:pPr fontAlgn="base">
              <a:spcBef>
                <a:spcPct val="0"/>
              </a:spcBef>
              <a:spcAft>
                <a:spcPct val="0"/>
              </a:spcAft>
            </a:pPr>
            <a:r>
              <a:rPr lang="en-US" altLang="ja-JP" sz="2400" b="1" smtClean="0">
                <a:solidFill>
                  <a:prstClr val="black"/>
                </a:solidFill>
                <a:latin typeface="Times New Roman" pitchFamily="18" charset="0"/>
              </a:rPr>
              <a:t>2009’s survey</a:t>
            </a:r>
          </a:p>
        </p:txBody>
      </p:sp>
      <p:sp>
        <p:nvSpPr>
          <p:cNvPr id="27721" name="テキスト ボックス 76"/>
          <p:cNvSpPr txBox="1">
            <a:spLocks noChangeArrowheads="1"/>
          </p:cNvSpPr>
          <p:nvPr/>
        </p:nvSpPr>
        <p:spPr bwMode="auto">
          <a:xfrm>
            <a:off x="4500563" y="457200"/>
            <a:ext cx="4176712" cy="1616075"/>
          </a:xfrm>
          <a:prstGeom prst="rect">
            <a:avLst/>
          </a:prstGeom>
          <a:noFill/>
          <a:ln w="9525">
            <a:noFill/>
            <a:miter lim="800000"/>
            <a:headEnd/>
            <a:tailEnd/>
          </a:ln>
        </p:spPr>
        <p:txBody>
          <a:bodyPr>
            <a:spAutoFit/>
          </a:bodyPr>
          <a:lstStyle/>
          <a:p>
            <a:pPr fontAlgn="base">
              <a:spcBef>
                <a:spcPct val="0"/>
              </a:spcBef>
              <a:spcAft>
                <a:spcPct val="0"/>
              </a:spcAft>
            </a:pPr>
            <a:r>
              <a:rPr lang="ja-JP" altLang="en-US" sz="2000" b="1" smtClean="0">
                <a:solidFill>
                  <a:srgbClr val="002060"/>
                </a:solidFill>
                <a:latin typeface="Times New Roman" pitchFamily="18" charset="0"/>
              </a:rPr>
              <a:t>・</a:t>
            </a:r>
            <a:r>
              <a:rPr lang="en-US" altLang="ja-JP" sz="2000" b="1" smtClean="0">
                <a:solidFill>
                  <a:prstClr val="black"/>
                </a:solidFill>
                <a:latin typeface="Times New Roman" pitchFamily="18" charset="0"/>
              </a:rPr>
              <a:t>Isomer pattern and concentration level differ depending on each ocean area</a:t>
            </a:r>
          </a:p>
          <a:p>
            <a:pPr fontAlgn="base">
              <a:spcBef>
                <a:spcPct val="0"/>
              </a:spcBef>
              <a:spcAft>
                <a:spcPct val="0"/>
              </a:spcAft>
            </a:pPr>
            <a:r>
              <a:rPr lang="en-US" altLang="ja-JP" sz="2000" b="1" smtClean="0">
                <a:solidFill>
                  <a:prstClr val="black"/>
                </a:solidFill>
                <a:latin typeface="Times New Roman" pitchFamily="18" charset="0"/>
              </a:rPr>
              <a:t>(β&gt;α&gt;γ in the Pacific Ocean ,</a:t>
            </a:r>
          </a:p>
          <a:p>
            <a:pPr fontAlgn="base">
              <a:spcBef>
                <a:spcPct val="0"/>
              </a:spcBef>
              <a:spcAft>
                <a:spcPct val="0"/>
              </a:spcAft>
            </a:pPr>
            <a:r>
              <a:rPr lang="en-US" altLang="ja-JP" sz="2000" b="1" smtClean="0">
                <a:solidFill>
                  <a:prstClr val="black"/>
                </a:solidFill>
                <a:latin typeface="Times New Roman" pitchFamily="18" charset="0"/>
              </a:rPr>
              <a:t>α&gt;&gt;γ&gt;β in the Atlantic Ocean</a:t>
            </a:r>
            <a:r>
              <a:rPr lang="ja-JP" altLang="en-US" sz="2000" b="1" smtClean="0">
                <a:solidFill>
                  <a:prstClr val="black"/>
                </a:solidFill>
                <a:latin typeface="Times New Roman" pitchFamily="18" charset="0"/>
              </a:rPr>
              <a:t>）</a:t>
            </a:r>
            <a:endParaRPr lang="en-US" altLang="ja-JP" sz="2000" b="1" smtClean="0">
              <a:solidFill>
                <a:prstClr val="black"/>
              </a:solidFill>
              <a:latin typeface="Times New Roman" pitchFamily="18" charset="0"/>
            </a:endParaRPr>
          </a:p>
        </p:txBody>
      </p:sp>
      <p:grpSp>
        <p:nvGrpSpPr>
          <p:cNvPr id="5" name="グループ化 82"/>
          <p:cNvGrpSpPr>
            <a:grpSpLocks/>
          </p:cNvGrpSpPr>
          <p:nvPr/>
        </p:nvGrpSpPr>
        <p:grpSpPr bwMode="auto">
          <a:xfrm>
            <a:off x="971550" y="1412875"/>
            <a:ext cx="1079500" cy="1223963"/>
            <a:chOff x="755470" y="1196690"/>
            <a:chExt cx="1080150" cy="1224170"/>
          </a:xfrm>
        </p:grpSpPr>
        <p:sp>
          <p:nvSpPr>
            <p:cNvPr id="27726" name="円/楕円 80"/>
            <p:cNvSpPr>
              <a:spLocks noChangeArrowheads="1"/>
            </p:cNvSpPr>
            <p:nvPr/>
          </p:nvSpPr>
          <p:spPr bwMode="auto">
            <a:xfrm>
              <a:off x="827480" y="1556740"/>
              <a:ext cx="720100" cy="864120"/>
            </a:xfrm>
            <a:prstGeom prst="ellipse">
              <a:avLst/>
            </a:prstGeom>
            <a:solidFill>
              <a:srgbClr val="99FFCC">
                <a:alpha val="36078"/>
              </a:srgbClr>
            </a:solidFill>
            <a:ln w="9525" algn="ctr">
              <a:solidFill>
                <a:schemeClr val="tx1"/>
              </a:solidFill>
              <a:round/>
              <a:headEnd/>
              <a:tailEnd/>
            </a:ln>
          </p:spPr>
          <p:txBody>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27" name="テキスト ボックス 81"/>
            <p:cNvSpPr txBox="1">
              <a:spLocks noChangeArrowheads="1"/>
            </p:cNvSpPr>
            <p:nvPr/>
          </p:nvSpPr>
          <p:spPr bwMode="auto">
            <a:xfrm>
              <a:off x="755470" y="1196690"/>
              <a:ext cx="1080150" cy="670039"/>
            </a:xfrm>
            <a:prstGeom prst="rect">
              <a:avLst/>
            </a:prstGeom>
            <a:noFill/>
            <a:ln w="9525">
              <a:noFill/>
              <a:miter lim="800000"/>
              <a:headEnd/>
              <a:tailEnd/>
            </a:ln>
          </p:spPr>
          <p:txBody>
            <a:bodyPr>
              <a:spAutoFit/>
            </a:bodyPr>
            <a:lstStyle/>
            <a:p>
              <a:pPr fontAlgn="base">
                <a:spcBef>
                  <a:spcPct val="0"/>
                </a:spcBef>
                <a:spcAft>
                  <a:spcPct val="0"/>
                </a:spcAft>
              </a:pPr>
              <a:r>
                <a:rPr lang="en-US" altLang="ja-JP" sz="1200" b="1" smtClean="0">
                  <a:solidFill>
                    <a:prstClr val="black"/>
                  </a:solidFill>
                  <a:latin typeface="Times New Roman" pitchFamily="18" charset="0"/>
                </a:rPr>
                <a:t>Dumping zone of Korea</a:t>
              </a:r>
              <a:r>
                <a:rPr lang="en-US" altLang="ja-JP" sz="1400" b="1" smtClean="0">
                  <a:solidFill>
                    <a:prstClr val="black"/>
                  </a:solidFill>
                  <a:latin typeface="Times New Roman" pitchFamily="18" charset="0"/>
                </a:rPr>
                <a:t> </a:t>
              </a:r>
            </a:p>
          </p:txBody>
        </p:sp>
      </p:grpSp>
      <p:grpSp>
        <p:nvGrpSpPr>
          <p:cNvPr id="6" name="グループ化 85"/>
          <p:cNvGrpSpPr>
            <a:grpSpLocks/>
          </p:cNvGrpSpPr>
          <p:nvPr/>
        </p:nvGrpSpPr>
        <p:grpSpPr bwMode="auto">
          <a:xfrm>
            <a:off x="2627313" y="215900"/>
            <a:ext cx="1439862" cy="981075"/>
            <a:chOff x="2411700" y="0"/>
            <a:chExt cx="1440200" cy="980660"/>
          </a:xfrm>
        </p:grpSpPr>
        <p:sp>
          <p:nvSpPr>
            <p:cNvPr id="27729" name="円/楕円 83"/>
            <p:cNvSpPr>
              <a:spLocks noChangeArrowheads="1"/>
            </p:cNvSpPr>
            <p:nvPr/>
          </p:nvSpPr>
          <p:spPr bwMode="auto">
            <a:xfrm>
              <a:off x="2411700" y="116540"/>
              <a:ext cx="504070" cy="864120"/>
            </a:xfrm>
            <a:prstGeom prst="ellipse">
              <a:avLst/>
            </a:prstGeom>
            <a:solidFill>
              <a:srgbClr val="99FFCC">
                <a:alpha val="30196"/>
              </a:srgbClr>
            </a:solidFill>
            <a:ln w="9525" algn="ctr">
              <a:solidFill>
                <a:schemeClr val="tx1"/>
              </a:solidFill>
              <a:round/>
              <a:headEnd/>
              <a:tailEnd/>
            </a:ln>
          </p:spPr>
          <p:txBody>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30" name="テキスト ボックス 84"/>
            <p:cNvSpPr txBox="1">
              <a:spLocks noChangeArrowheads="1"/>
            </p:cNvSpPr>
            <p:nvPr/>
          </p:nvSpPr>
          <p:spPr bwMode="auto">
            <a:xfrm>
              <a:off x="2915055" y="0"/>
              <a:ext cx="936845" cy="821977"/>
            </a:xfrm>
            <a:prstGeom prst="rect">
              <a:avLst/>
            </a:prstGeom>
            <a:noFill/>
            <a:ln w="9525">
              <a:noFill/>
              <a:miter lim="800000"/>
              <a:headEnd/>
              <a:tailEnd/>
            </a:ln>
          </p:spPr>
          <p:txBody>
            <a:bodyPr>
              <a:spAutoFit/>
            </a:bodyPr>
            <a:lstStyle/>
            <a:p>
              <a:pPr fontAlgn="base">
                <a:spcBef>
                  <a:spcPct val="0"/>
                </a:spcBef>
                <a:spcAft>
                  <a:spcPct val="0"/>
                </a:spcAft>
              </a:pPr>
              <a:r>
                <a:rPr lang="en-US" altLang="ja-JP" sz="1200" b="1" smtClean="0">
                  <a:solidFill>
                    <a:prstClr val="black"/>
                  </a:solidFill>
                  <a:latin typeface="Times New Roman" pitchFamily="18" charset="0"/>
                </a:rPr>
                <a:t>Relatively high in the north of Japan Sea</a:t>
              </a:r>
            </a:p>
          </p:txBody>
        </p:sp>
      </p:grpSp>
      <p:sp>
        <p:nvSpPr>
          <p:cNvPr id="87" name="正方形/長方形 86"/>
          <p:cNvSpPr/>
          <p:nvPr/>
        </p:nvSpPr>
        <p:spPr>
          <a:xfrm>
            <a:off x="701235" y="128588"/>
            <a:ext cx="1354858"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altLang="ja-JP"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rPr>
              <a:t>HCH</a:t>
            </a:r>
            <a:r>
              <a:rPr lang="ja-JP" altLang="en-US" sz="32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rPr>
              <a:t>ｓ</a:t>
            </a:r>
            <a:endParaRPr lang="ja-JP" alt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2"/>
          <p:cNvGrpSpPr>
            <a:grpSpLocks/>
          </p:cNvGrpSpPr>
          <p:nvPr/>
        </p:nvGrpSpPr>
        <p:grpSpPr bwMode="auto">
          <a:xfrm>
            <a:off x="1473200" y="1008063"/>
            <a:ext cx="5257800" cy="5545137"/>
            <a:chOff x="1828800" y="228600"/>
            <a:chExt cx="5516563" cy="6161088"/>
          </a:xfrm>
        </p:grpSpPr>
        <p:grpSp>
          <p:nvGrpSpPr>
            <p:cNvPr id="3" name="グループ化 13"/>
            <p:cNvGrpSpPr>
              <a:grpSpLocks/>
            </p:cNvGrpSpPr>
            <p:nvPr/>
          </p:nvGrpSpPr>
          <p:grpSpPr bwMode="auto">
            <a:xfrm>
              <a:off x="1828800" y="228600"/>
              <a:ext cx="5516563" cy="6161088"/>
              <a:chOff x="1828800" y="228600"/>
              <a:chExt cx="5516563" cy="6161088"/>
            </a:xfrm>
          </p:grpSpPr>
          <p:pic>
            <p:nvPicPr>
              <p:cNvPr id="33798" name="Picture 2"/>
              <p:cNvPicPr>
                <a:picLocks noChangeAspect="1" noChangeArrowheads="1"/>
              </p:cNvPicPr>
              <p:nvPr/>
            </p:nvPicPr>
            <p:blipFill>
              <a:blip r:embed="rId3" cstate="print"/>
              <a:srcRect/>
              <a:stretch>
                <a:fillRect/>
              </a:stretch>
            </p:blipFill>
            <p:spPr bwMode="auto">
              <a:xfrm>
                <a:off x="1828800" y="228600"/>
                <a:ext cx="5516563" cy="6161088"/>
              </a:xfrm>
              <a:prstGeom prst="rect">
                <a:avLst/>
              </a:prstGeom>
              <a:noFill/>
              <a:ln w="9525">
                <a:noFill/>
                <a:miter lim="800000"/>
                <a:headEnd/>
                <a:tailEnd/>
              </a:ln>
            </p:spPr>
          </p:pic>
          <p:grpSp>
            <p:nvGrpSpPr>
              <p:cNvPr id="4" name="Group 3"/>
              <p:cNvGrpSpPr>
                <a:grpSpLocks/>
              </p:cNvGrpSpPr>
              <p:nvPr/>
            </p:nvGrpSpPr>
            <p:grpSpPr bwMode="auto">
              <a:xfrm>
                <a:off x="2101850" y="3162303"/>
                <a:ext cx="61913" cy="1171576"/>
                <a:chOff x="-1008" y="2208"/>
                <a:chExt cx="192" cy="738"/>
              </a:xfrm>
            </p:grpSpPr>
            <p:sp>
              <p:nvSpPr>
                <p:cNvPr id="33800" name="Rectangle 4"/>
                <p:cNvSpPr>
                  <a:spLocks noChangeArrowheads="1"/>
                </p:cNvSpPr>
                <p:nvPr/>
              </p:nvSpPr>
              <p:spPr bwMode="auto">
                <a:xfrm>
                  <a:off x="-1008" y="2208"/>
                  <a:ext cx="192" cy="254"/>
                </a:xfrm>
                <a:prstGeom prst="rect">
                  <a:avLst/>
                </a:prstGeom>
                <a:solidFill>
                  <a:srgbClr val="0000FF"/>
                </a:solidFill>
                <a:ln w="9525">
                  <a:noFill/>
                  <a:miter lim="800000"/>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3801" name="Rectangle 5"/>
                <p:cNvSpPr>
                  <a:spLocks noChangeArrowheads="1"/>
                </p:cNvSpPr>
                <p:nvPr/>
              </p:nvSpPr>
              <p:spPr bwMode="auto">
                <a:xfrm>
                  <a:off x="-1008" y="2448"/>
                  <a:ext cx="192" cy="177"/>
                </a:xfrm>
                <a:prstGeom prst="rect">
                  <a:avLst/>
                </a:prstGeom>
                <a:solidFill>
                  <a:srgbClr val="FF0000"/>
                </a:solidFill>
                <a:ln w="9525">
                  <a:noFill/>
                  <a:miter lim="800000"/>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3802" name="Rectangle 6"/>
                <p:cNvSpPr>
                  <a:spLocks noChangeArrowheads="1"/>
                </p:cNvSpPr>
                <p:nvPr/>
              </p:nvSpPr>
              <p:spPr bwMode="auto">
                <a:xfrm>
                  <a:off x="-1008" y="2624"/>
                  <a:ext cx="192" cy="308"/>
                </a:xfrm>
                <a:prstGeom prst="rect">
                  <a:avLst/>
                </a:prstGeom>
                <a:solidFill>
                  <a:srgbClr val="339966"/>
                </a:solidFill>
                <a:ln w="9525">
                  <a:noFill/>
                  <a:miter lim="800000"/>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3803" name="Rectangle 7"/>
                <p:cNvSpPr>
                  <a:spLocks noChangeArrowheads="1"/>
                </p:cNvSpPr>
                <p:nvPr/>
              </p:nvSpPr>
              <p:spPr bwMode="auto">
                <a:xfrm>
                  <a:off x="-1008" y="2930"/>
                  <a:ext cx="192" cy="16"/>
                </a:xfrm>
                <a:prstGeom prst="rect">
                  <a:avLst/>
                </a:prstGeom>
                <a:solidFill>
                  <a:srgbClr val="CC99FF"/>
                </a:solidFill>
                <a:ln w="9525">
                  <a:noFill/>
                  <a:miter lim="800000"/>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grpSp>
        </p:grpSp>
        <p:sp>
          <p:nvSpPr>
            <p:cNvPr id="33804" name="Text Box 13"/>
            <p:cNvSpPr txBox="1">
              <a:spLocks noChangeArrowheads="1"/>
            </p:cNvSpPr>
            <p:nvPr/>
          </p:nvSpPr>
          <p:spPr bwMode="auto">
            <a:xfrm>
              <a:off x="2025344" y="2809096"/>
              <a:ext cx="1142622" cy="305144"/>
            </a:xfrm>
            <a:prstGeom prst="rect">
              <a:avLst/>
            </a:prstGeom>
            <a:noFill/>
            <a:ln w="9525">
              <a:noFill/>
              <a:miter lim="800000"/>
              <a:headEnd/>
              <a:tailEnd/>
            </a:ln>
          </p:spPr>
          <p:txBody>
            <a:bodyPr>
              <a:spAutoFit/>
            </a:bodyPr>
            <a:lstStyle/>
            <a:p>
              <a:pPr fontAlgn="base">
                <a:spcBef>
                  <a:spcPct val="50000"/>
                </a:spcBef>
                <a:spcAft>
                  <a:spcPct val="0"/>
                </a:spcAft>
              </a:pPr>
              <a:r>
                <a:rPr lang="en-US" altLang="ja-JP" sz="1200" b="1" smtClean="0">
                  <a:solidFill>
                    <a:prstClr val="black"/>
                  </a:solidFill>
                  <a:latin typeface="Arial" charset="0"/>
                </a:rPr>
                <a:t>Ave. 2300</a:t>
              </a:r>
            </a:p>
          </p:txBody>
        </p:sp>
      </p:grpSp>
      <p:sp>
        <p:nvSpPr>
          <p:cNvPr id="33806" name="Text Box 14"/>
          <p:cNvSpPr txBox="1">
            <a:spLocks noChangeArrowheads="1"/>
          </p:cNvSpPr>
          <p:nvPr/>
        </p:nvSpPr>
        <p:spPr bwMode="auto">
          <a:xfrm>
            <a:off x="847725" y="114300"/>
            <a:ext cx="6905625" cy="822325"/>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ja-JP" sz="2400" b="1" smtClean="0">
                <a:solidFill>
                  <a:prstClr val="black"/>
                </a:solidFill>
                <a:latin typeface="Arial" charset="0"/>
              </a:rPr>
              <a:t>Distribution of HCHs concentration in surface sea water (2010)</a:t>
            </a:r>
            <a:endParaRPr lang="ja-JP" altLang="en-US" sz="2400" b="1" smtClean="0">
              <a:solidFill>
                <a:prstClr val="black"/>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488" name="Rectangle 8"/>
          <p:cNvSpPr>
            <a:spLocks noChangeArrowheads="1"/>
          </p:cNvSpPr>
          <p:nvPr/>
        </p:nvSpPr>
        <p:spPr bwMode="auto">
          <a:xfrm>
            <a:off x="700088" y="115888"/>
            <a:ext cx="7759700" cy="936625"/>
          </a:xfrm>
          <a:prstGeom prst="rect">
            <a:avLst/>
          </a:prstGeom>
          <a:noFill/>
          <a:ln w="9525">
            <a:noFill/>
            <a:miter lim="800000"/>
            <a:headEnd/>
            <a:tailEnd/>
          </a:ln>
          <a:effectLst/>
        </p:spPr>
        <p:txBody>
          <a:bodyPr anchor="ctr"/>
          <a:lstStyle/>
          <a:p>
            <a:pPr algn="ctr" fontAlgn="base">
              <a:spcBef>
                <a:spcPct val="0"/>
              </a:spcBef>
              <a:spcAft>
                <a:spcPct val="0"/>
              </a:spcAft>
              <a:defRPr/>
            </a:pPr>
            <a:r>
              <a:rPr lang="en-US" altLang="ja-JP" sz="4400">
                <a:solidFill>
                  <a:srgbClr val="FFFFFF"/>
                </a:solidFill>
                <a:effectLst>
                  <a:outerShdw blurRad="38100" dist="38100" dir="2700000" algn="tl">
                    <a:srgbClr val="000000"/>
                  </a:outerShdw>
                </a:effectLst>
              </a:rPr>
              <a:t>Composition of HCH in Japan</a:t>
            </a:r>
          </a:p>
        </p:txBody>
      </p:sp>
      <p:grpSp>
        <p:nvGrpSpPr>
          <p:cNvPr id="2" name="Group 17"/>
          <p:cNvGrpSpPr>
            <a:grpSpLocks/>
          </p:cNvGrpSpPr>
          <p:nvPr/>
        </p:nvGrpSpPr>
        <p:grpSpPr bwMode="auto">
          <a:xfrm>
            <a:off x="-50800" y="904875"/>
            <a:ext cx="9323388" cy="5953125"/>
            <a:chOff x="-32" y="570"/>
            <a:chExt cx="5873" cy="3750"/>
          </a:xfrm>
        </p:grpSpPr>
        <p:grpSp>
          <p:nvGrpSpPr>
            <p:cNvPr id="3" name="Group 15"/>
            <p:cNvGrpSpPr>
              <a:grpSpLocks/>
            </p:cNvGrpSpPr>
            <p:nvPr/>
          </p:nvGrpSpPr>
          <p:grpSpPr bwMode="auto">
            <a:xfrm>
              <a:off x="-32" y="570"/>
              <a:ext cx="5873" cy="3750"/>
              <a:chOff x="-32" y="570"/>
              <a:chExt cx="5873" cy="3750"/>
            </a:xfrm>
          </p:grpSpPr>
          <p:graphicFrame>
            <p:nvGraphicFramePr>
              <p:cNvPr id="9218" name="Object 4"/>
              <p:cNvGraphicFramePr>
                <a:graphicFrameLocks noChangeAspect="1"/>
              </p:cNvGraphicFramePr>
              <p:nvPr/>
            </p:nvGraphicFramePr>
            <p:xfrm>
              <a:off x="-24" y="570"/>
              <a:ext cx="5852" cy="1434"/>
            </p:xfrm>
            <a:graphic>
              <a:graphicData uri="http://schemas.openxmlformats.org/presentationml/2006/ole">
                <p:oleObj spid="_x0000_s24578" name="グラフ" r:id="rId4" imgW="4352925" imgH="2409825" progId="Excel.Chart.8">
                  <p:embed/>
                </p:oleObj>
              </a:graphicData>
            </a:graphic>
          </p:graphicFrame>
          <p:graphicFrame>
            <p:nvGraphicFramePr>
              <p:cNvPr id="9219" name="Object 5"/>
              <p:cNvGraphicFramePr>
                <a:graphicFrameLocks noChangeAspect="1"/>
              </p:cNvGraphicFramePr>
              <p:nvPr/>
            </p:nvGraphicFramePr>
            <p:xfrm>
              <a:off x="-32" y="1794"/>
              <a:ext cx="5873" cy="1344"/>
            </p:xfrm>
            <a:graphic>
              <a:graphicData uri="http://schemas.openxmlformats.org/presentationml/2006/ole">
                <p:oleObj spid="_x0000_s24579" name="グラフ" r:id="rId5" imgW="4343400" imgH="2381250" progId="Excel.Chart.8">
                  <p:embed/>
                </p:oleObj>
              </a:graphicData>
            </a:graphic>
          </p:graphicFrame>
          <p:graphicFrame>
            <p:nvGraphicFramePr>
              <p:cNvPr id="9220" name="Object 6"/>
              <p:cNvGraphicFramePr>
                <a:graphicFrameLocks noChangeAspect="1"/>
              </p:cNvGraphicFramePr>
              <p:nvPr/>
            </p:nvGraphicFramePr>
            <p:xfrm>
              <a:off x="-27" y="2931"/>
              <a:ext cx="5855" cy="1389"/>
            </p:xfrm>
            <a:graphic>
              <a:graphicData uri="http://schemas.openxmlformats.org/presentationml/2006/ole">
                <p:oleObj spid="_x0000_s24580" name="グラフ" r:id="rId6" imgW="4362450" imgH="2400300" progId="Excel.Chart.8">
                  <p:embed/>
                </p:oleObj>
              </a:graphicData>
            </a:graphic>
          </p:graphicFrame>
        </p:grpSp>
        <p:sp>
          <p:nvSpPr>
            <p:cNvPr id="276489" name="Text Box 9"/>
            <p:cNvSpPr txBox="1">
              <a:spLocks noChangeArrowheads="1"/>
            </p:cNvSpPr>
            <p:nvPr/>
          </p:nvSpPr>
          <p:spPr bwMode="auto">
            <a:xfrm>
              <a:off x="3729" y="759"/>
              <a:ext cx="1838" cy="365"/>
            </a:xfrm>
            <a:prstGeom prst="rect">
              <a:avLst/>
            </a:prstGeom>
            <a:solidFill>
              <a:schemeClr val="tx1"/>
            </a:solidFill>
            <a:ln w="9525" algn="ctr">
              <a:noFill/>
              <a:miter lim="800000"/>
              <a:headEnd/>
              <a:tailEnd/>
            </a:ln>
            <a:effectLst/>
          </p:spPr>
          <p:txBody>
            <a:bodyPr>
              <a:spAutoFit/>
            </a:bodyPr>
            <a:lstStyle/>
            <a:p>
              <a:pPr marL="342900" indent="-342900" fontAlgn="base">
                <a:spcBef>
                  <a:spcPct val="50000"/>
                </a:spcBef>
                <a:spcAft>
                  <a:spcPct val="0"/>
                </a:spcAft>
                <a:buClr>
                  <a:srgbClr val="86D1EC"/>
                </a:buClr>
                <a:buSzPct val="90000"/>
                <a:buFont typeface="Wingdings" pitchFamily="2" charset="2"/>
                <a:buNone/>
                <a:defRPr/>
              </a:pPr>
              <a:r>
                <a:rPr lang="en-US" altLang="ja-JP" sz="3200">
                  <a:solidFill>
                    <a:srgbClr val="99CCFF"/>
                  </a:solidFill>
                  <a:effectLst>
                    <a:outerShdw blurRad="38100" dist="38100" dir="2700000" algn="tl">
                      <a:srgbClr val="C0C0C0"/>
                    </a:outerShdw>
                  </a:effectLst>
                </a:rPr>
                <a:t>Air (Japan)</a:t>
              </a:r>
            </a:p>
          </p:txBody>
        </p:sp>
        <p:sp>
          <p:nvSpPr>
            <p:cNvPr id="276491" name="Text Box 11"/>
            <p:cNvSpPr txBox="1">
              <a:spLocks noChangeArrowheads="1"/>
            </p:cNvSpPr>
            <p:nvPr/>
          </p:nvSpPr>
          <p:spPr bwMode="auto">
            <a:xfrm>
              <a:off x="3704" y="1977"/>
              <a:ext cx="1860" cy="365"/>
            </a:xfrm>
            <a:prstGeom prst="rect">
              <a:avLst/>
            </a:prstGeom>
            <a:solidFill>
              <a:schemeClr val="tx1"/>
            </a:solidFill>
            <a:ln w="9525" algn="ctr">
              <a:noFill/>
              <a:miter lim="800000"/>
              <a:headEnd/>
              <a:tailEnd/>
            </a:ln>
            <a:effectLst/>
          </p:spPr>
          <p:txBody>
            <a:bodyPr>
              <a:spAutoFit/>
            </a:bodyPr>
            <a:lstStyle/>
            <a:p>
              <a:pPr marL="342900" indent="-342900" algn="ctr" fontAlgn="base">
                <a:spcBef>
                  <a:spcPct val="50000"/>
                </a:spcBef>
                <a:spcAft>
                  <a:spcPct val="0"/>
                </a:spcAft>
                <a:buClr>
                  <a:srgbClr val="86D1EC"/>
                </a:buClr>
                <a:buSzPct val="90000"/>
                <a:buFont typeface="Wingdings" pitchFamily="2" charset="2"/>
                <a:buNone/>
                <a:defRPr/>
              </a:pPr>
              <a:r>
                <a:rPr lang="en-US" altLang="ja-JP" sz="3200">
                  <a:solidFill>
                    <a:srgbClr val="FF3300"/>
                  </a:solidFill>
                  <a:effectLst>
                    <a:outerShdw blurRad="38100" dist="38100" dir="2700000" algn="tl">
                      <a:srgbClr val="C0C0C0"/>
                    </a:outerShdw>
                  </a:effectLst>
                </a:rPr>
                <a:t>Technical HCH</a:t>
              </a:r>
            </a:p>
          </p:txBody>
        </p:sp>
        <p:sp>
          <p:nvSpPr>
            <p:cNvPr id="276493" name="Text Box 13"/>
            <p:cNvSpPr txBox="1">
              <a:spLocks noChangeArrowheads="1"/>
            </p:cNvSpPr>
            <p:nvPr/>
          </p:nvSpPr>
          <p:spPr bwMode="auto">
            <a:xfrm>
              <a:off x="3152" y="3129"/>
              <a:ext cx="2450" cy="365"/>
            </a:xfrm>
            <a:prstGeom prst="rect">
              <a:avLst/>
            </a:prstGeom>
            <a:solidFill>
              <a:schemeClr val="tx1"/>
            </a:solidFill>
            <a:ln w="9525" algn="ctr">
              <a:noFill/>
              <a:miter lim="800000"/>
              <a:headEnd/>
              <a:tailEnd/>
            </a:ln>
            <a:effectLst/>
          </p:spPr>
          <p:txBody>
            <a:bodyPr>
              <a:spAutoFit/>
            </a:bodyPr>
            <a:lstStyle/>
            <a:p>
              <a:pPr marL="342900" indent="-342900" algn="ctr" fontAlgn="base">
                <a:spcBef>
                  <a:spcPct val="50000"/>
                </a:spcBef>
                <a:spcAft>
                  <a:spcPct val="0"/>
                </a:spcAft>
                <a:buClr>
                  <a:srgbClr val="86D1EC"/>
                </a:buClr>
                <a:buSzPct val="90000"/>
                <a:buFont typeface="Wingdings" pitchFamily="2" charset="2"/>
                <a:buNone/>
                <a:defRPr/>
              </a:pPr>
              <a:r>
                <a:rPr lang="en-US" altLang="ja-JP" sz="3200">
                  <a:solidFill>
                    <a:srgbClr val="45C984"/>
                  </a:solidFill>
                  <a:effectLst>
                    <a:outerShdw blurRad="38100" dist="38100" dir="2700000" algn="tl">
                      <a:srgbClr val="C0C0C0"/>
                    </a:outerShdw>
                  </a:effectLst>
                </a:rPr>
                <a:t>Water (Japan Sea)</a:t>
              </a:r>
            </a:p>
          </p:txBody>
        </p:sp>
      </p:gr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42" name="Picture 5"/>
          <p:cNvPicPr>
            <a:picLocks noChangeAspect="1" noChangeArrowheads="1"/>
          </p:cNvPicPr>
          <p:nvPr/>
        </p:nvPicPr>
        <p:blipFill>
          <a:blip r:embed="rId3" cstate="print"/>
          <a:srcRect/>
          <a:stretch>
            <a:fillRect/>
          </a:stretch>
        </p:blipFill>
        <p:spPr bwMode="auto">
          <a:xfrm>
            <a:off x="3662363" y="765175"/>
            <a:ext cx="5481637" cy="5345113"/>
          </a:xfrm>
          <a:prstGeom prst="rect">
            <a:avLst/>
          </a:prstGeom>
          <a:noFill/>
          <a:ln w="9525" algn="ctr">
            <a:noFill/>
            <a:miter lim="800000"/>
            <a:headEnd/>
            <a:tailEnd/>
          </a:ln>
        </p:spPr>
      </p:pic>
      <p:sp>
        <p:nvSpPr>
          <p:cNvPr id="290830" name="Rectangle 14"/>
          <p:cNvSpPr>
            <a:spLocks noChangeArrowheads="1"/>
          </p:cNvSpPr>
          <p:nvPr/>
        </p:nvSpPr>
        <p:spPr bwMode="auto">
          <a:xfrm>
            <a:off x="831850" y="1077913"/>
            <a:ext cx="1885950" cy="539750"/>
          </a:xfrm>
          <a:prstGeom prst="rect">
            <a:avLst/>
          </a:prstGeom>
          <a:solidFill>
            <a:schemeClr val="accent1"/>
          </a:solidFill>
          <a:ln w="9525" algn="ctr">
            <a:solidFill>
              <a:srgbClr val="000000"/>
            </a:solidFill>
            <a:miter lim="800000"/>
            <a:headEnd/>
            <a:tailEn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None/>
              <a:defRPr/>
            </a:pPr>
            <a:r>
              <a:rPr lang="en-US" altLang="ja-JP" sz="3200">
                <a:solidFill>
                  <a:srgbClr val="FFFFFF"/>
                </a:solidFill>
                <a:effectLst>
                  <a:outerShdw blurRad="38100" dist="38100" dir="2700000" algn="tl">
                    <a:srgbClr val="000000"/>
                  </a:outerShdw>
                </a:effectLst>
              </a:rPr>
              <a:t>water</a:t>
            </a:r>
          </a:p>
        </p:txBody>
      </p:sp>
      <p:sp>
        <p:nvSpPr>
          <p:cNvPr id="290831" name="Rectangle 15"/>
          <p:cNvSpPr>
            <a:spLocks noChangeArrowheads="1"/>
          </p:cNvSpPr>
          <p:nvPr/>
        </p:nvSpPr>
        <p:spPr bwMode="auto">
          <a:xfrm>
            <a:off x="831850" y="2020888"/>
            <a:ext cx="1958975" cy="539750"/>
          </a:xfrm>
          <a:prstGeom prst="rect">
            <a:avLst/>
          </a:prstGeom>
          <a:solidFill>
            <a:schemeClr val="accent1"/>
          </a:solidFill>
          <a:ln w="9525" algn="ctr">
            <a:solidFill>
              <a:srgbClr val="000000"/>
            </a:solidFill>
            <a:miter lim="800000"/>
            <a:headEnd/>
            <a:tailEn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None/>
              <a:defRPr/>
            </a:pPr>
            <a:r>
              <a:rPr lang="en-US" altLang="ja-JP" sz="3200">
                <a:solidFill>
                  <a:srgbClr val="FFFFFF"/>
                </a:solidFill>
                <a:effectLst>
                  <a:outerShdw blurRad="38100" dist="38100" dir="2700000" algn="tl">
                    <a:srgbClr val="000000"/>
                  </a:outerShdw>
                </a:effectLst>
              </a:rPr>
              <a:t>sediment</a:t>
            </a:r>
          </a:p>
        </p:txBody>
      </p:sp>
      <p:sp>
        <p:nvSpPr>
          <p:cNvPr id="290832" name="Rectangle 16"/>
          <p:cNvSpPr>
            <a:spLocks noChangeArrowheads="1"/>
          </p:cNvSpPr>
          <p:nvPr/>
        </p:nvSpPr>
        <p:spPr bwMode="auto">
          <a:xfrm>
            <a:off x="831850" y="3100388"/>
            <a:ext cx="1958975" cy="539750"/>
          </a:xfrm>
          <a:prstGeom prst="rect">
            <a:avLst/>
          </a:prstGeom>
          <a:solidFill>
            <a:schemeClr val="accent1"/>
          </a:solidFill>
          <a:ln w="9525" algn="ctr">
            <a:solidFill>
              <a:srgbClr val="000000"/>
            </a:solidFill>
            <a:miter lim="800000"/>
            <a:headEnd/>
            <a:tailEn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None/>
              <a:defRPr/>
            </a:pPr>
            <a:r>
              <a:rPr lang="en-US" altLang="ja-JP" sz="3200">
                <a:solidFill>
                  <a:srgbClr val="FFFFFF"/>
                </a:solidFill>
                <a:effectLst>
                  <a:outerShdw blurRad="38100" dist="38100" dir="2700000" algn="tl">
                    <a:srgbClr val="000000"/>
                  </a:outerShdw>
                </a:effectLst>
              </a:rPr>
              <a:t>biota</a:t>
            </a:r>
          </a:p>
        </p:txBody>
      </p:sp>
      <p:sp>
        <p:nvSpPr>
          <p:cNvPr id="290833" name="Rectangle 17"/>
          <p:cNvSpPr>
            <a:spLocks noChangeArrowheads="1"/>
          </p:cNvSpPr>
          <p:nvPr/>
        </p:nvSpPr>
        <p:spPr bwMode="auto">
          <a:xfrm>
            <a:off x="539750" y="4179888"/>
            <a:ext cx="2614613" cy="539750"/>
          </a:xfrm>
          <a:prstGeom prst="rect">
            <a:avLst/>
          </a:prstGeom>
          <a:solidFill>
            <a:schemeClr val="accent1"/>
          </a:solidFill>
          <a:ln w="9525" algn="ctr">
            <a:solidFill>
              <a:srgbClr val="000000"/>
            </a:solidFill>
            <a:miter lim="800000"/>
            <a:headEnd/>
            <a:tailEn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None/>
              <a:defRPr/>
            </a:pPr>
            <a:r>
              <a:rPr lang="en-US" altLang="ja-JP" sz="3200">
                <a:solidFill>
                  <a:srgbClr val="FFFFFF"/>
                </a:solidFill>
                <a:effectLst>
                  <a:outerShdw blurRad="38100" dist="38100" dir="2700000" algn="tl">
                    <a:srgbClr val="000000"/>
                  </a:outerShdw>
                </a:effectLst>
              </a:rPr>
              <a:t>HCH-product</a:t>
            </a:r>
          </a:p>
        </p:txBody>
      </p:sp>
      <p:sp>
        <p:nvSpPr>
          <p:cNvPr id="290834" name="Rectangle 18"/>
          <p:cNvSpPr>
            <a:spLocks noChangeArrowheads="1"/>
          </p:cNvSpPr>
          <p:nvPr/>
        </p:nvSpPr>
        <p:spPr bwMode="auto">
          <a:xfrm>
            <a:off x="903288" y="5259388"/>
            <a:ext cx="1958975" cy="539750"/>
          </a:xfrm>
          <a:prstGeom prst="rect">
            <a:avLst/>
          </a:prstGeom>
          <a:solidFill>
            <a:schemeClr val="accent1"/>
          </a:solidFill>
          <a:ln w="9525" algn="ctr">
            <a:solidFill>
              <a:srgbClr val="000000"/>
            </a:solidFill>
            <a:miter lim="800000"/>
            <a:headEnd/>
            <a:tailEn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None/>
              <a:defRPr/>
            </a:pPr>
            <a:r>
              <a:rPr lang="en-US" altLang="ja-JP" sz="3200">
                <a:solidFill>
                  <a:srgbClr val="FFFFFF"/>
                </a:solidFill>
                <a:effectLst>
                  <a:outerShdw blurRad="38100" dist="38100" dir="2700000" algn="tl">
                    <a:srgbClr val="000000"/>
                  </a:outerShdw>
                </a:effectLst>
              </a:rPr>
              <a:t>air</a:t>
            </a:r>
          </a:p>
        </p:txBody>
      </p:sp>
      <p:sp>
        <p:nvSpPr>
          <p:cNvPr id="290835" name="Rectangle 19"/>
          <p:cNvSpPr>
            <a:spLocks noChangeArrowheads="1"/>
          </p:cNvSpPr>
          <p:nvPr/>
        </p:nvSpPr>
        <p:spPr bwMode="auto">
          <a:xfrm>
            <a:off x="684213" y="0"/>
            <a:ext cx="7759700" cy="936625"/>
          </a:xfrm>
          <a:prstGeom prst="rect">
            <a:avLst/>
          </a:prstGeom>
          <a:noFill/>
          <a:ln w="9525">
            <a:noFill/>
            <a:miter lim="800000"/>
            <a:headEnd/>
            <a:tailEnd/>
          </a:ln>
          <a:effectLst/>
        </p:spPr>
        <p:txBody>
          <a:bodyPr anchor="ctr"/>
          <a:lstStyle/>
          <a:p>
            <a:pPr algn="ctr" fontAlgn="base">
              <a:spcBef>
                <a:spcPct val="0"/>
              </a:spcBef>
              <a:spcAft>
                <a:spcPct val="0"/>
              </a:spcAft>
              <a:defRPr/>
            </a:pPr>
            <a:r>
              <a:rPr lang="en-US" altLang="ja-JP" sz="4400">
                <a:solidFill>
                  <a:srgbClr val="FFFFFF"/>
                </a:solidFill>
                <a:effectLst>
                  <a:outerShdw blurRad="38100" dist="38100" dir="2700000" algn="tl">
                    <a:srgbClr val="000000"/>
                  </a:outerShdw>
                </a:effectLst>
              </a:rPr>
              <a:t>Composition of HCH in Japan</a:t>
            </a:r>
          </a:p>
        </p:txBody>
      </p:sp>
      <p:sp>
        <p:nvSpPr>
          <p:cNvPr id="290837" name="Rectangle 21"/>
          <p:cNvSpPr>
            <a:spLocks noChangeArrowheads="1"/>
          </p:cNvSpPr>
          <p:nvPr/>
        </p:nvSpPr>
        <p:spPr bwMode="auto">
          <a:xfrm>
            <a:off x="4054475" y="6165850"/>
            <a:ext cx="1093788" cy="539750"/>
          </a:xfrm>
          <a:prstGeom prst="rect">
            <a:avLst/>
          </a:prstGeom>
          <a:solidFill>
            <a:schemeClr val="accent1"/>
          </a:solidFill>
          <a:ln w="9525" algn="ctr">
            <a:solidFill>
              <a:srgbClr val="000000"/>
            </a:solidFill>
            <a:miter lim="800000"/>
            <a:headEnd/>
            <a:tailEn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None/>
              <a:defRPr/>
            </a:pPr>
            <a:r>
              <a:rPr lang="en-US" altLang="ja-JP" sz="3200">
                <a:solidFill>
                  <a:srgbClr val="FFFFFF"/>
                </a:solidFill>
                <a:effectLst>
                  <a:outerShdw blurRad="38100" dist="38100" dir="2700000" algn="tl">
                    <a:srgbClr val="000000"/>
                  </a:outerShdw>
                </a:effectLst>
                <a:latin typeface="Symbol" pitchFamily="18" charset="2"/>
              </a:rPr>
              <a:t>a</a:t>
            </a:r>
          </a:p>
        </p:txBody>
      </p:sp>
      <p:sp>
        <p:nvSpPr>
          <p:cNvPr id="290838" name="Rectangle 22"/>
          <p:cNvSpPr>
            <a:spLocks noChangeArrowheads="1"/>
          </p:cNvSpPr>
          <p:nvPr/>
        </p:nvSpPr>
        <p:spPr bwMode="auto">
          <a:xfrm>
            <a:off x="5422900" y="6165850"/>
            <a:ext cx="1093788" cy="539750"/>
          </a:xfrm>
          <a:prstGeom prst="rect">
            <a:avLst/>
          </a:prstGeom>
          <a:solidFill>
            <a:schemeClr val="accent1"/>
          </a:solidFill>
          <a:ln w="9525" algn="ctr">
            <a:solidFill>
              <a:srgbClr val="000000"/>
            </a:solidFill>
            <a:miter lim="800000"/>
            <a:headEnd/>
            <a:tailEn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None/>
              <a:defRPr/>
            </a:pPr>
            <a:r>
              <a:rPr lang="en-US" altLang="ja-JP" sz="3200">
                <a:solidFill>
                  <a:srgbClr val="FFFFFF"/>
                </a:solidFill>
                <a:effectLst>
                  <a:outerShdw blurRad="38100" dist="38100" dir="2700000" algn="tl">
                    <a:srgbClr val="000000"/>
                  </a:outerShdw>
                </a:effectLst>
                <a:latin typeface="Symbol" pitchFamily="18" charset="2"/>
              </a:rPr>
              <a:t>b</a:t>
            </a:r>
          </a:p>
        </p:txBody>
      </p:sp>
      <p:sp>
        <p:nvSpPr>
          <p:cNvPr id="290839" name="Rectangle 23"/>
          <p:cNvSpPr>
            <a:spLocks noChangeArrowheads="1"/>
          </p:cNvSpPr>
          <p:nvPr/>
        </p:nvSpPr>
        <p:spPr bwMode="auto">
          <a:xfrm>
            <a:off x="6659563" y="6165850"/>
            <a:ext cx="1093787" cy="539750"/>
          </a:xfrm>
          <a:prstGeom prst="rect">
            <a:avLst/>
          </a:prstGeom>
          <a:solidFill>
            <a:schemeClr val="accent1"/>
          </a:solidFill>
          <a:ln w="9525" algn="ctr">
            <a:solidFill>
              <a:srgbClr val="000000"/>
            </a:solidFill>
            <a:miter lim="800000"/>
            <a:headEnd/>
            <a:tailEn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None/>
              <a:defRPr/>
            </a:pPr>
            <a:r>
              <a:rPr lang="en-US" altLang="ja-JP" sz="3200">
                <a:solidFill>
                  <a:srgbClr val="FFFFFF"/>
                </a:solidFill>
                <a:effectLst>
                  <a:outerShdw blurRad="38100" dist="38100" dir="2700000" algn="tl">
                    <a:srgbClr val="000000"/>
                  </a:outerShdw>
                </a:effectLst>
                <a:latin typeface="Symbol" pitchFamily="18" charset="2"/>
              </a:rPr>
              <a:t>g</a:t>
            </a:r>
          </a:p>
        </p:txBody>
      </p:sp>
      <p:sp>
        <p:nvSpPr>
          <p:cNvPr id="290840" name="Rectangle 24"/>
          <p:cNvSpPr>
            <a:spLocks noChangeArrowheads="1"/>
          </p:cNvSpPr>
          <p:nvPr/>
        </p:nvSpPr>
        <p:spPr bwMode="auto">
          <a:xfrm>
            <a:off x="8015288" y="6165850"/>
            <a:ext cx="1093787" cy="539750"/>
          </a:xfrm>
          <a:prstGeom prst="rect">
            <a:avLst/>
          </a:prstGeom>
          <a:solidFill>
            <a:schemeClr val="accent1"/>
          </a:solidFill>
          <a:ln w="9525" algn="ctr">
            <a:solidFill>
              <a:srgbClr val="000000"/>
            </a:solidFill>
            <a:miter lim="800000"/>
            <a:headEnd/>
            <a:tailEn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None/>
              <a:defRPr/>
            </a:pPr>
            <a:r>
              <a:rPr lang="en-US" altLang="ja-JP" sz="3200">
                <a:solidFill>
                  <a:srgbClr val="FFFFFF"/>
                </a:solidFill>
                <a:effectLst>
                  <a:outerShdw blurRad="38100" dist="38100" dir="2700000" algn="tl">
                    <a:srgbClr val="000000"/>
                  </a:outerShdw>
                </a:effectLst>
                <a:latin typeface="Symbol" pitchFamily="18" charset="2"/>
              </a:rPr>
              <a:t>d</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p:cNvPicPr>
            <a:picLocks noChangeAspect="1" noChangeArrowheads="1"/>
          </p:cNvPicPr>
          <p:nvPr/>
        </p:nvPicPr>
        <p:blipFill>
          <a:blip r:embed="rId3" cstate="print"/>
          <a:srcRect/>
          <a:stretch>
            <a:fillRect/>
          </a:stretch>
        </p:blipFill>
        <p:spPr bwMode="auto">
          <a:xfrm>
            <a:off x="814388" y="450850"/>
            <a:ext cx="6251575" cy="4945063"/>
          </a:xfrm>
          <a:prstGeom prst="rect">
            <a:avLst/>
          </a:prstGeom>
          <a:noFill/>
          <a:ln w="9525">
            <a:noFill/>
            <a:miter lim="800000"/>
            <a:headEnd/>
            <a:tailEnd/>
          </a:ln>
        </p:spPr>
      </p:pic>
      <p:sp>
        <p:nvSpPr>
          <p:cNvPr id="26630" name="Text Box 6"/>
          <p:cNvSpPr txBox="1">
            <a:spLocks noChangeArrowheads="1"/>
          </p:cNvSpPr>
          <p:nvPr/>
        </p:nvSpPr>
        <p:spPr bwMode="auto">
          <a:xfrm>
            <a:off x="876300" y="4875213"/>
            <a:ext cx="6224588" cy="974725"/>
          </a:xfrm>
          <a:prstGeom prst="rect">
            <a:avLst/>
          </a:prstGeom>
          <a:solidFill>
            <a:srgbClr val="FFFFFF"/>
          </a:solidFill>
          <a:ln w="9525">
            <a:noFill/>
            <a:miter lim="800000"/>
            <a:headEnd/>
            <a:tailEnd/>
          </a:ln>
        </p:spPr>
        <p:txBody>
          <a:bodyPr lIns="74295" tIns="8890" rIns="74295" bIns="8890"/>
          <a:lstStyle/>
          <a:p>
            <a:pPr algn="just" fontAlgn="base">
              <a:spcBef>
                <a:spcPct val="0"/>
              </a:spcBef>
              <a:spcAft>
                <a:spcPct val="0"/>
              </a:spcAft>
            </a:pPr>
            <a:r>
              <a:rPr lang="en-US" altLang="ja-JP" smtClean="0">
                <a:solidFill>
                  <a:prstClr val="black"/>
                </a:solidFill>
                <a:latin typeface="Times New Roman" pitchFamily="18" charset="0"/>
                <a:ea typeface="ＭＳ 明朝" pitchFamily="17" charset="-128"/>
              </a:rPr>
              <a:t>Relationships between α/γ-HCH ratio and the latitude of sampling points</a:t>
            </a:r>
            <a:endParaRPr lang="en-US" altLang="ja-JP" b="1" smtClean="0">
              <a:solidFill>
                <a:prstClr val="black"/>
              </a:solidFill>
              <a:latin typeface="Times New Roman" pitchFamily="18" charset="0"/>
            </a:endParaRPr>
          </a:p>
        </p:txBody>
      </p:sp>
      <p:sp>
        <p:nvSpPr>
          <p:cNvPr id="26631" name="Text Box 7"/>
          <p:cNvSpPr txBox="1">
            <a:spLocks noChangeArrowheads="1"/>
          </p:cNvSpPr>
          <p:nvPr/>
        </p:nvSpPr>
        <p:spPr bwMode="auto">
          <a:xfrm>
            <a:off x="4216400" y="633413"/>
            <a:ext cx="1743075" cy="242887"/>
          </a:xfrm>
          <a:prstGeom prst="rect">
            <a:avLst/>
          </a:prstGeom>
          <a:solidFill>
            <a:srgbClr val="FFFFFF"/>
          </a:solidFill>
          <a:ln w="9525">
            <a:noFill/>
            <a:miter lim="800000"/>
            <a:headEnd/>
            <a:tailEnd/>
          </a:ln>
        </p:spPr>
        <p:txBody>
          <a:bodyPr lIns="74295" tIns="8890" rIns="74295" bIns="8890"/>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6632" name="Text Box 8"/>
          <p:cNvSpPr txBox="1">
            <a:spLocks noChangeArrowheads="1"/>
          </p:cNvSpPr>
          <p:nvPr/>
        </p:nvSpPr>
        <p:spPr bwMode="auto">
          <a:xfrm>
            <a:off x="4692650" y="620713"/>
            <a:ext cx="2303463" cy="339725"/>
          </a:xfrm>
          <a:prstGeom prst="rect">
            <a:avLst/>
          </a:prstGeom>
          <a:noFill/>
          <a:ln w="9525">
            <a:noFill/>
            <a:miter lim="800000"/>
            <a:headEnd/>
            <a:tailEnd/>
          </a:ln>
        </p:spPr>
        <p:txBody>
          <a:bodyPr lIns="74295" tIns="8890" rIns="74295" bIns="8890"/>
          <a:lstStyle/>
          <a:p>
            <a:pPr algn="just" fontAlgn="base">
              <a:spcBef>
                <a:spcPct val="0"/>
              </a:spcBef>
              <a:spcAft>
                <a:spcPct val="0"/>
              </a:spcAft>
            </a:pPr>
            <a:r>
              <a:rPr lang="en-US" altLang="ja-JP" smtClean="0">
                <a:solidFill>
                  <a:prstClr val="black"/>
                </a:solidFill>
                <a:latin typeface="Times New Roman" pitchFamily="18" charset="0"/>
                <a:ea typeface="ＭＳ 明朝" pitchFamily="17" charset="-128"/>
              </a:rPr>
              <a:t>Southwest Sakhalin</a:t>
            </a:r>
            <a:endParaRPr lang="en-US" altLang="ja-JP" b="1" smtClean="0">
              <a:solidFill>
                <a:prstClr val="black"/>
              </a:solidFill>
              <a:latin typeface="Times New Roman" pitchFamily="18" charset="0"/>
            </a:endParaRPr>
          </a:p>
        </p:txBody>
      </p:sp>
      <p:sp>
        <p:nvSpPr>
          <p:cNvPr id="26633" name="Text Box 9"/>
          <p:cNvSpPr txBox="1">
            <a:spLocks noChangeArrowheads="1"/>
          </p:cNvSpPr>
          <p:nvPr/>
        </p:nvSpPr>
        <p:spPr bwMode="auto">
          <a:xfrm>
            <a:off x="2722563" y="3578225"/>
            <a:ext cx="1992312" cy="241300"/>
          </a:xfrm>
          <a:prstGeom prst="rect">
            <a:avLst/>
          </a:prstGeom>
          <a:solidFill>
            <a:srgbClr val="FFFFFF"/>
          </a:solidFill>
          <a:ln w="9525">
            <a:noFill/>
            <a:miter lim="800000"/>
            <a:headEnd/>
            <a:tailEnd/>
          </a:ln>
        </p:spPr>
        <p:txBody>
          <a:bodyPr lIns="74295" tIns="8890" rIns="74295" bIns="8890"/>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6634" name="Text Box 10"/>
          <p:cNvSpPr txBox="1">
            <a:spLocks noChangeArrowheads="1"/>
          </p:cNvSpPr>
          <p:nvPr/>
        </p:nvSpPr>
        <p:spPr bwMode="auto">
          <a:xfrm>
            <a:off x="2806700" y="3313113"/>
            <a:ext cx="3609975" cy="527050"/>
          </a:xfrm>
          <a:prstGeom prst="rect">
            <a:avLst/>
          </a:prstGeom>
          <a:solidFill>
            <a:srgbClr val="FFFFFF"/>
          </a:solidFill>
          <a:ln w="9525">
            <a:noFill/>
            <a:miter lim="800000"/>
            <a:headEnd/>
            <a:tailEnd/>
          </a:ln>
        </p:spPr>
        <p:txBody>
          <a:bodyPr lIns="74295" tIns="8890" rIns="74295" bIns="8890"/>
          <a:lstStyle/>
          <a:p>
            <a:pPr algn="just" fontAlgn="base">
              <a:spcBef>
                <a:spcPct val="0"/>
              </a:spcBef>
              <a:spcAft>
                <a:spcPct val="0"/>
              </a:spcAft>
            </a:pPr>
            <a:r>
              <a:rPr lang="en-US" altLang="ja-JP" smtClean="0">
                <a:solidFill>
                  <a:prstClr val="black"/>
                </a:solidFill>
                <a:latin typeface="Times New Roman" pitchFamily="18" charset="0"/>
                <a:ea typeface="ＭＳ 明朝" pitchFamily="17" charset="-128"/>
              </a:rPr>
              <a:t>Downstream site of Chang Jiang</a:t>
            </a:r>
            <a:endParaRPr lang="en-US" altLang="ja-JP" b="1" smtClean="0">
              <a:solidFill>
                <a:prstClr val="black"/>
              </a:solidFill>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4" name="Rectangle 1026"/>
          <p:cNvSpPr>
            <a:spLocks noGrp="1" noChangeArrowheads="1"/>
          </p:cNvSpPr>
          <p:nvPr>
            <p:ph type="ctrTitle" idx="4294967295"/>
          </p:nvPr>
        </p:nvSpPr>
        <p:spPr>
          <a:xfrm>
            <a:off x="0" y="1441450"/>
            <a:ext cx="9144000" cy="2924175"/>
          </a:xfrm>
        </p:spPr>
        <p:txBody>
          <a:bodyPr/>
          <a:lstStyle/>
          <a:p>
            <a:pPr algn="ctr"/>
            <a:r>
              <a:rPr lang="en-US" altLang="ja-JP" sz="4800" b="1" smtClean="0">
                <a:latin typeface="Times New Roman" pitchFamily="18" charset="0"/>
                <a:cs typeface="Times New Roman" pitchFamily="18" charset="0"/>
              </a:rPr>
              <a:t>Enantioselective analysis </a:t>
            </a:r>
            <a:br>
              <a:rPr lang="en-US" altLang="ja-JP" sz="4800" b="1" smtClean="0">
                <a:latin typeface="Times New Roman" pitchFamily="18" charset="0"/>
                <a:cs typeface="Times New Roman" pitchFamily="18" charset="0"/>
              </a:rPr>
            </a:br>
            <a:r>
              <a:rPr lang="en-US" altLang="ja-JP" sz="4800" b="1" smtClean="0">
                <a:latin typeface="Times New Roman" pitchFamily="18" charset="0"/>
                <a:cs typeface="Times New Roman" pitchFamily="18" charset="0"/>
              </a:rPr>
              <a:t>of </a:t>
            </a:r>
            <a:br>
              <a:rPr lang="en-US" altLang="ja-JP" sz="4800" b="1" smtClean="0">
                <a:latin typeface="Times New Roman" pitchFamily="18" charset="0"/>
                <a:cs typeface="Times New Roman" pitchFamily="18" charset="0"/>
              </a:rPr>
            </a:br>
            <a:r>
              <a:rPr lang="en-US" altLang="ja-JP" sz="4800" b="1" smtClean="0">
                <a:latin typeface="Times New Roman" pitchFamily="18" charset="0"/>
                <a:cs typeface="Times New Roman" pitchFamily="18" charset="0"/>
              </a:rPr>
              <a:t>POPs</a:t>
            </a:r>
            <a:r>
              <a:rPr lang="en-US" altLang="ja-JP" sz="4800" b="1" smtClean="0">
                <a:latin typeface="Times New Roman" pitchFamily="18" charset="0"/>
                <a:ea typeface="ＭＳ 明朝" pitchFamily="17" charset="-128"/>
              </a:rPr>
              <a:t/>
            </a:r>
            <a:br>
              <a:rPr lang="en-US" altLang="ja-JP" sz="4800" b="1" smtClean="0">
                <a:latin typeface="Times New Roman" pitchFamily="18" charset="0"/>
                <a:ea typeface="ＭＳ 明朝" pitchFamily="17" charset="-128"/>
              </a:rPr>
            </a:br>
            <a:endParaRPr lang="en-US" altLang="ja-JP" sz="4000" smtClean="0">
              <a:latin typeface="Times New Roman" pitchFamily="18" charset="0"/>
              <a:ea typeface="ＭＳ 明朝" pitchFamily="17"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3" cstate="print"/>
          <a:srcRect/>
          <a:stretch>
            <a:fillRect/>
          </a:stretch>
        </p:blipFill>
        <p:spPr bwMode="auto">
          <a:xfrm>
            <a:off x="1547664" y="-243408"/>
            <a:ext cx="6628937" cy="4971703"/>
          </a:xfrm>
          <a:prstGeom prst="rect">
            <a:avLst/>
          </a:prstGeom>
          <a:noFill/>
          <a:ln w="9525">
            <a:noFill/>
            <a:miter lim="800000"/>
            <a:headEnd/>
            <a:tailEnd/>
          </a:ln>
          <a:effectLst/>
        </p:spPr>
      </p:pic>
      <p:sp>
        <p:nvSpPr>
          <p:cNvPr id="6" name="Text Box 2"/>
          <p:cNvSpPr txBox="1">
            <a:spLocks noChangeArrowheads="1"/>
          </p:cNvSpPr>
          <p:nvPr/>
        </p:nvSpPr>
        <p:spPr bwMode="auto">
          <a:xfrm>
            <a:off x="250825" y="5013176"/>
            <a:ext cx="8893175" cy="1844824"/>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ja-JP" altLang="en-US" sz="6000" dirty="0" smtClean="0">
                <a:latin typeface="Times New Roman" pitchFamily="18" charset="0"/>
              </a:rPr>
              <a:t>キャピラリーカラム</a:t>
            </a:r>
            <a:r>
              <a:rPr kumimoji="0" lang="en-US" altLang="ja-JP" sz="6000" dirty="0" smtClean="0">
                <a:latin typeface="Times New Roman" pitchFamily="18" charset="0"/>
              </a:rPr>
              <a:t/>
            </a:r>
            <a:br>
              <a:rPr kumimoji="0" lang="en-US" altLang="ja-JP" sz="6000" dirty="0" smtClean="0">
                <a:latin typeface="Times New Roman" pitchFamily="18" charset="0"/>
              </a:rPr>
            </a:br>
            <a:r>
              <a:rPr kumimoji="0" lang="en-US" altLang="ja-JP" sz="6000" dirty="0" smtClean="0">
                <a:latin typeface="Times New Roman" pitchFamily="18" charset="0"/>
              </a:rPr>
              <a:t> </a:t>
            </a:r>
            <a:r>
              <a:rPr kumimoji="0" lang="en-US" altLang="ja-JP" sz="4800" b="1" dirty="0" smtClean="0"/>
              <a:t>HT8-PCB</a:t>
            </a:r>
            <a:r>
              <a:rPr kumimoji="0" lang="en-US" altLang="ja-JP" sz="4800" dirty="0" smtClean="0">
                <a:latin typeface="Times New Roman" pitchFamily="18" charset="0"/>
              </a:rPr>
              <a:t> </a:t>
            </a:r>
            <a:r>
              <a:rPr lang="en-US" altLang="ja-JP" sz="4800" b="1" dirty="0" smtClean="0"/>
              <a:t>0.25mmID x 60m</a:t>
            </a:r>
            <a:r>
              <a:rPr kumimoji="0" lang="en-US" altLang="ja-JP" sz="4800" dirty="0" smtClean="0">
                <a:latin typeface="Times New Roman" pitchFamily="18" charset="0"/>
              </a:rPr>
              <a:t> </a:t>
            </a:r>
          </a:p>
          <a:p>
            <a:pPr algn="ctr" eaLnBrk="0" fontAlgn="base" hangingPunct="0">
              <a:spcBef>
                <a:spcPct val="0"/>
              </a:spcBef>
              <a:spcAft>
                <a:spcPct val="0"/>
              </a:spcAft>
            </a:pPr>
            <a:endParaRPr kumimoji="0" lang="en-US" altLang="ja-JP" sz="6000" dirty="0">
              <a:latin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Oval 33"/>
          <p:cNvSpPr>
            <a:spLocks noChangeArrowheads="1"/>
          </p:cNvSpPr>
          <p:nvPr/>
        </p:nvSpPr>
        <p:spPr bwMode="auto">
          <a:xfrm>
            <a:off x="250825" y="1311275"/>
            <a:ext cx="2411413" cy="576263"/>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smtClean="0">
              <a:solidFill>
                <a:srgbClr val="000000"/>
              </a:solidFill>
            </a:endParaRPr>
          </a:p>
        </p:txBody>
      </p:sp>
      <p:sp>
        <p:nvSpPr>
          <p:cNvPr id="264195" name="Rectangle 11"/>
          <p:cNvSpPr>
            <a:spLocks noChangeArrowheads="1"/>
          </p:cNvSpPr>
          <p:nvPr/>
        </p:nvSpPr>
        <p:spPr bwMode="auto">
          <a:xfrm>
            <a:off x="539750" y="404813"/>
            <a:ext cx="4175125" cy="519112"/>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800" b="1" smtClean="0">
                <a:solidFill>
                  <a:srgbClr val="000000"/>
                </a:solidFill>
              </a:rPr>
              <a:t>Enantiomer Fraction (EF)</a:t>
            </a:r>
          </a:p>
        </p:txBody>
      </p:sp>
      <p:sp>
        <p:nvSpPr>
          <p:cNvPr id="264196" name="Line 12"/>
          <p:cNvSpPr>
            <a:spLocks noChangeShapeType="1"/>
          </p:cNvSpPr>
          <p:nvPr/>
        </p:nvSpPr>
        <p:spPr bwMode="auto">
          <a:xfrm flipH="1">
            <a:off x="611188" y="1052513"/>
            <a:ext cx="6697662" cy="0"/>
          </a:xfrm>
          <a:prstGeom prst="line">
            <a:avLst/>
          </a:prstGeom>
          <a:noFill/>
          <a:ln w="25400">
            <a:solidFill>
              <a:srgbClr val="33CC33"/>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4197" name="Rectangle 15"/>
          <p:cNvSpPr>
            <a:spLocks noChangeArrowheads="1"/>
          </p:cNvSpPr>
          <p:nvPr/>
        </p:nvSpPr>
        <p:spPr bwMode="auto">
          <a:xfrm>
            <a:off x="1189038" y="4538663"/>
            <a:ext cx="2686050" cy="519112"/>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800" b="1" smtClean="0">
                <a:solidFill>
                  <a:srgbClr val="000000"/>
                </a:solidFill>
              </a:rPr>
              <a:t>EF = --------------</a:t>
            </a:r>
            <a:endParaRPr lang="ja-JP" altLang="en-US" sz="2800" b="1" smtClean="0">
              <a:solidFill>
                <a:srgbClr val="000000"/>
              </a:solidFill>
            </a:endParaRPr>
          </a:p>
        </p:txBody>
      </p:sp>
      <p:sp>
        <p:nvSpPr>
          <p:cNvPr id="264198" name="Rectangle 16"/>
          <p:cNvSpPr>
            <a:spLocks noChangeArrowheads="1"/>
          </p:cNvSpPr>
          <p:nvPr/>
        </p:nvSpPr>
        <p:spPr bwMode="auto">
          <a:xfrm>
            <a:off x="2484438" y="4178300"/>
            <a:ext cx="862012" cy="519113"/>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800" b="1" smtClean="0">
                <a:solidFill>
                  <a:srgbClr val="000000"/>
                </a:solidFill>
              </a:rPr>
              <a:t>E(+)</a:t>
            </a:r>
          </a:p>
        </p:txBody>
      </p:sp>
      <p:sp>
        <p:nvSpPr>
          <p:cNvPr id="264199" name="Rectangle 17"/>
          <p:cNvSpPr>
            <a:spLocks noChangeArrowheads="1"/>
          </p:cNvSpPr>
          <p:nvPr/>
        </p:nvSpPr>
        <p:spPr bwMode="auto">
          <a:xfrm>
            <a:off x="2125663" y="4899025"/>
            <a:ext cx="1747837" cy="519113"/>
          </a:xfrm>
          <a:prstGeom prst="rect">
            <a:avLst/>
          </a:prstGeom>
          <a:noFill/>
          <a:ln w="9525">
            <a:noFill/>
            <a:miter lim="800000"/>
            <a:headEnd/>
            <a:tailEnd/>
          </a:ln>
        </p:spPr>
        <p:txBody>
          <a:bodyPr wrap="none">
            <a:spAutoFit/>
          </a:bodyPr>
          <a:lstStyle/>
          <a:p>
            <a:pPr fontAlgn="base">
              <a:spcBef>
                <a:spcPct val="0"/>
              </a:spcBef>
              <a:spcAft>
                <a:spcPct val="10000"/>
              </a:spcAft>
            </a:pPr>
            <a:r>
              <a:rPr lang="en-US" altLang="ja-JP" sz="2800" b="1" smtClean="0">
                <a:solidFill>
                  <a:srgbClr val="000000"/>
                </a:solidFill>
              </a:rPr>
              <a:t>E(+)+ E(-)</a:t>
            </a:r>
          </a:p>
        </p:txBody>
      </p:sp>
      <p:sp>
        <p:nvSpPr>
          <p:cNvPr id="264200" name="Rectangle 18"/>
          <p:cNvSpPr>
            <a:spLocks noChangeArrowheads="1"/>
          </p:cNvSpPr>
          <p:nvPr/>
        </p:nvSpPr>
        <p:spPr bwMode="auto">
          <a:xfrm>
            <a:off x="4500563" y="4467225"/>
            <a:ext cx="4033837"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smtClean="0">
                <a:solidFill>
                  <a:srgbClr val="006699"/>
                </a:solidFill>
              </a:rPr>
              <a:t>E(+) : (+) enantiomer peak area</a:t>
            </a:r>
            <a:endParaRPr lang="ja-JP" altLang="en-US" sz="2400" smtClean="0">
              <a:solidFill>
                <a:srgbClr val="006699"/>
              </a:solidFill>
            </a:endParaRPr>
          </a:p>
        </p:txBody>
      </p:sp>
      <p:sp>
        <p:nvSpPr>
          <p:cNvPr id="264201" name="Rectangle 19"/>
          <p:cNvSpPr>
            <a:spLocks noChangeArrowheads="1"/>
          </p:cNvSpPr>
          <p:nvPr/>
        </p:nvSpPr>
        <p:spPr bwMode="auto">
          <a:xfrm>
            <a:off x="4500563" y="4899025"/>
            <a:ext cx="3894137"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smtClean="0">
                <a:solidFill>
                  <a:srgbClr val="006699"/>
                </a:solidFill>
              </a:rPr>
              <a:t>E(-) : (-) enantiomer peak area</a:t>
            </a:r>
            <a:endParaRPr lang="ja-JP" altLang="en-US" sz="2400" smtClean="0">
              <a:solidFill>
                <a:srgbClr val="006699"/>
              </a:solidFill>
            </a:endParaRPr>
          </a:p>
        </p:txBody>
      </p:sp>
      <p:sp>
        <p:nvSpPr>
          <p:cNvPr id="264202" name="Rectangle 22"/>
          <p:cNvSpPr>
            <a:spLocks noChangeArrowheads="1"/>
          </p:cNvSpPr>
          <p:nvPr/>
        </p:nvSpPr>
        <p:spPr bwMode="auto">
          <a:xfrm>
            <a:off x="250825" y="1958975"/>
            <a:ext cx="2178050" cy="396875"/>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000" b="1" smtClean="0">
                <a:solidFill>
                  <a:srgbClr val="000000"/>
                </a:solidFill>
              </a:rPr>
              <a:t>technical products</a:t>
            </a:r>
            <a:endParaRPr lang="ja-JP" altLang="en-US" sz="2000" b="1" smtClean="0">
              <a:solidFill>
                <a:srgbClr val="000000"/>
              </a:solidFill>
            </a:endParaRPr>
          </a:p>
        </p:txBody>
      </p:sp>
      <p:sp>
        <p:nvSpPr>
          <p:cNvPr id="264203" name="Rectangle 23"/>
          <p:cNvSpPr>
            <a:spLocks noChangeArrowheads="1"/>
          </p:cNvSpPr>
          <p:nvPr/>
        </p:nvSpPr>
        <p:spPr bwMode="auto">
          <a:xfrm>
            <a:off x="1420813" y="3357563"/>
            <a:ext cx="12795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b="1" smtClean="0">
                <a:solidFill>
                  <a:srgbClr val="000000"/>
                </a:solidFill>
              </a:rPr>
              <a:t>EF = 0.5</a:t>
            </a:r>
            <a:endParaRPr lang="ja-JP" altLang="en-US" sz="2400" b="1" smtClean="0">
              <a:solidFill>
                <a:srgbClr val="000000"/>
              </a:solidFill>
            </a:endParaRPr>
          </a:p>
        </p:txBody>
      </p:sp>
      <p:pic>
        <p:nvPicPr>
          <p:cNvPr id="264204" name="Picture 24" descr="EE=0"/>
          <p:cNvPicPr>
            <a:picLocks noChangeArrowheads="1"/>
          </p:cNvPicPr>
          <p:nvPr/>
        </p:nvPicPr>
        <p:blipFill>
          <a:blip r:embed="rId3" cstate="print"/>
          <a:srcRect/>
          <a:stretch>
            <a:fillRect/>
          </a:stretch>
        </p:blipFill>
        <p:spPr bwMode="auto">
          <a:xfrm>
            <a:off x="1738313" y="2349500"/>
            <a:ext cx="539750" cy="1079500"/>
          </a:xfrm>
          <a:prstGeom prst="rect">
            <a:avLst/>
          </a:prstGeom>
          <a:noFill/>
          <a:ln w="9525">
            <a:noFill/>
            <a:miter lim="800000"/>
            <a:headEnd/>
            <a:tailEnd/>
          </a:ln>
        </p:spPr>
      </p:pic>
      <p:sp>
        <p:nvSpPr>
          <p:cNvPr id="264205" name="Freeform 25"/>
          <p:cNvSpPr>
            <a:spLocks/>
          </p:cNvSpPr>
          <p:nvPr/>
        </p:nvSpPr>
        <p:spPr bwMode="auto">
          <a:xfrm>
            <a:off x="6513513" y="2463800"/>
            <a:ext cx="576262" cy="892175"/>
          </a:xfrm>
          <a:custGeom>
            <a:avLst/>
            <a:gdLst>
              <a:gd name="T0" fmla="*/ 2147483647 w 4098"/>
              <a:gd name="T1" fmla="*/ 2147483647 h 669"/>
              <a:gd name="T2" fmla="*/ 2147483647 w 4098"/>
              <a:gd name="T3" fmla="*/ 2147483647 h 669"/>
              <a:gd name="T4" fmla="*/ 2147483647 w 4098"/>
              <a:gd name="T5" fmla="*/ 2147483647 h 669"/>
              <a:gd name="T6" fmla="*/ 2147483647 w 4098"/>
              <a:gd name="T7" fmla="*/ 2147483647 h 669"/>
              <a:gd name="T8" fmla="*/ 2147483647 w 4098"/>
              <a:gd name="T9" fmla="*/ 2147483647 h 669"/>
              <a:gd name="T10" fmla="*/ 2147483647 w 4098"/>
              <a:gd name="T11" fmla="*/ 2147483647 h 669"/>
              <a:gd name="T12" fmla="*/ 2147483647 w 4098"/>
              <a:gd name="T13" fmla="*/ 2147483647 h 669"/>
              <a:gd name="T14" fmla="*/ 2147483647 w 4098"/>
              <a:gd name="T15" fmla="*/ 2147483647 h 669"/>
              <a:gd name="T16" fmla="*/ 2147483647 w 4098"/>
              <a:gd name="T17" fmla="*/ 2147483647 h 669"/>
              <a:gd name="T18" fmla="*/ 2147483647 w 4098"/>
              <a:gd name="T19" fmla="*/ 2147483647 h 669"/>
              <a:gd name="T20" fmla="*/ 2147483647 w 4098"/>
              <a:gd name="T21" fmla="*/ 2147483647 h 669"/>
              <a:gd name="T22" fmla="*/ 2147483647 w 4098"/>
              <a:gd name="T23" fmla="*/ 2147483647 h 669"/>
              <a:gd name="T24" fmla="*/ 2147483647 w 4098"/>
              <a:gd name="T25" fmla="*/ 2147483647 h 669"/>
              <a:gd name="T26" fmla="*/ 2147483647 w 4098"/>
              <a:gd name="T27" fmla="*/ 2147483647 h 669"/>
              <a:gd name="T28" fmla="*/ 2147483647 w 4098"/>
              <a:gd name="T29" fmla="*/ 2147483647 h 669"/>
              <a:gd name="T30" fmla="*/ 2147483647 w 4098"/>
              <a:gd name="T31" fmla="*/ 2147483647 h 669"/>
              <a:gd name="T32" fmla="*/ 2147483647 w 4098"/>
              <a:gd name="T33" fmla="*/ 2147483647 h 669"/>
              <a:gd name="T34" fmla="*/ 2147483647 w 4098"/>
              <a:gd name="T35" fmla="*/ 2147483647 h 669"/>
              <a:gd name="T36" fmla="*/ 2147483647 w 4098"/>
              <a:gd name="T37" fmla="*/ 2147483647 h 669"/>
              <a:gd name="T38" fmla="*/ 2147483647 w 4098"/>
              <a:gd name="T39" fmla="*/ 2147483647 h 669"/>
              <a:gd name="T40" fmla="*/ 2147483647 w 4098"/>
              <a:gd name="T41" fmla="*/ 2147483647 h 669"/>
              <a:gd name="T42" fmla="*/ 2147483647 w 4098"/>
              <a:gd name="T43" fmla="*/ 2147483647 h 669"/>
              <a:gd name="T44" fmla="*/ 2147483647 w 4098"/>
              <a:gd name="T45" fmla="*/ 2147483647 h 669"/>
              <a:gd name="T46" fmla="*/ 2147483647 w 4098"/>
              <a:gd name="T47" fmla="*/ 2147483647 h 669"/>
              <a:gd name="T48" fmla="*/ 2147483647 w 4098"/>
              <a:gd name="T49" fmla="*/ 2147483647 h 669"/>
              <a:gd name="T50" fmla="*/ 2147483647 w 4098"/>
              <a:gd name="T51" fmla="*/ 2147483647 h 669"/>
              <a:gd name="T52" fmla="*/ 2147483647 w 4098"/>
              <a:gd name="T53" fmla="*/ 2147483647 h 669"/>
              <a:gd name="T54" fmla="*/ 2147483647 w 4098"/>
              <a:gd name="T55" fmla="*/ 2147483647 h 669"/>
              <a:gd name="T56" fmla="*/ 2147483647 w 4098"/>
              <a:gd name="T57" fmla="*/ 2147483647 h 669"/>
              <a:gd name="T58" fmla="*/ 2147483647 w 4098"/>
              <a:gd name="T59" fmla="*/ 2147483647 h 669"/>
              <a:gd name="T60" fmla="*/ 2147483647 w 4098"/>
              <a:gd name="T61" fmla="*/ 2147483647 h 669"/>
              <a:gd name="T62" fmla="*/ 2147483647 w 4098"/>
              <a:gd name="T63" fmla="*/ 2147483647 h 669"/>
              <a:gd name="T64" fmla="*/ 2147483647 w 4098"/>
              <a:gd name="T65" fmla="*/ 2147483647 h 669"/>
              <a:gd name="T66" fmla="*/ 2147483647 w 4098"/>
              <a:gd name="T67" fmla="*/ 2147483647 h 669"/>
              <a:gd name="T68" fmla="*/ 2147483647 w 4098"/>
              <a:gd name="T69" fmla="*/ 2147483647 h 669"/>
              <a:gd name="T70" fmla="*/ 2147483647 w 4098"/>
              <a:gd name="T71" fmla="*/ 2147483647 h 669"/>
              <a:gd name="T72" fmla="*/ 2147483647 w 4098"/>
              <a:gd name="T73" fmla="*/ 2147483647 h 669"/>
              <a:gd name="T74" fmla="*/ 2147483647 w 4098"/>
              <a:gd name="T75" fmla="*/ 2147483647 h 669"/>
              <a:gd name="T76" fmla="*/ 2147483647 w 4098"/>
              <a:gd name="T77" fmla="*/ 2147483647 h 669"/>
              <a:gd name="T78" fmla="*/ 2147483647 w 4098"/>
              <a:gd name="T79" fmla="*/ 2147483647 h 669"/>
              <a:gd name="T80" fmla="*/ 2147483647 w 4098"/>
              <a:gd name="T81" fmla="*/ 2147483647 h 669"/>
              <a:gd name="T82" fmla="*/ 2147483647 w 4098"/>
              <a:gd name="T83" fmla="*/ 2147483647 h 669"/>
              <a:gd name="T84" fmla="*/ 2147483647 w 4098"/>
              <a:gd name="T85" fmla="*/ 2147483647 h 669"/>
              <a:gd name="T86" fmla="*/ 2147483647 w 4098"/>
              <a:gd name="T87" fmla="*/ 2147483647 h 6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98"/>
              <a:gd name="T133" fmla="*/ 0 h 669"/>
              <a:gd name="T134" fmla="*/ 4098 w 4098"/>
              <a:gd name="T135" fmla="*/ 669 h 66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98" h="669">
                <a:moveTo>
                  <a:pt x="0" y="652"/>
                </a:moveTo>
                <a:lnTo>
                  <a:pt x="45" y="652"/>
                </a:lnTo>
                <a:lnTo>
                  <a:pt x="90" y="652"/>
                </a:lnTo>
                <a:lnTo>
                  <a:pt x="136" y="652"/>
                </a:lnTo>
                <a:lnTo>
                  <a:pt x="181" y="658"/>
                </a:lnTo>
                <a:lnTo>
                  <a:pt x="232" y="664"/>
                </a:lnTo>
                <a:lnTo>
                  <a:pt x="277" y="664"/>
                </a:lnTo>
                <a:lnTo>
                  <a:pt x="323" y="664"/>
                </a:lnTo>
                <a:lnTo>
                  <a:pt x="368" y="669"/>
                </a:lnTo>
                <a:lnTo>
                  <a:pt x="413" y="669"/>
                </a:lnTo>
                <a:lnTo>
                  <a:pt x="464" y="664"/>
                </a:lnTo>
                <a:lnTo>
                  <a:pt x="510" y="658"/>
                </a:lnTo>
                <a:lnTo>
                  <a:pt x="555" y="658"/>
                </a:lnTo>
                <a:lnTo>
                  <a:pt x="606" y="658"/>
                </a:lnTo>
                <a:lnTo>
                  <a:pt x="651" y="658"/>
                </a:lnTo>
                <a:lnTo>
                  <a:pt x="697" y="658"/>
                </a:lnTo>
                <a:lnTo>
                  <a:pt x="742" y="658"/>
                </a:lnTo>
                <a:lnTo>
                  <a:pt x="787" y="658"/>
                </a:lnTo>
                <a:lnTo>
                  <a:pt x="838" y="664"/>
                </a:lnTo>
                <a:lnTo>
                  <a:pt x="884" y="664"/>
                </a:lnTo>
                <a:lnTo>
                  <a:pt x="929" y="664"/>
                </a:lnTo>
                <a:lnTo>
                  <a:pt x="975" y="669"/>
                </a:lnTo>
                <a:lnTo>
                  <a:pt x="1020" y="669"/>
                </a:lnTo>
                <a:lnTo>
                  <a:pt x="1065" y="664"/>
                </a:lnTo>
                <a:lnTo>
                  <a:pt x="1116" y="664"/>
                </a:lnTo>
                <a:lnTo>
                  <a:pt x="1162" y="652"/>
                </a:lnTo>
                <a:lnTo>
                  <a:pt x="1207" y="612"/>
                </a:lnTo>
                <a:lnTo>
                  <a:pt x="1258" y="527"/>
                </a:lnTo>
                <a:lnTo>
                  <a:pt x="1303" y="408"/>
                </a:lnTo>
                <a:lnTo>
                  <a:pt x="1349" y="261"/>
                </a:lnTo>
                <a:lnTo>
                  <a:pt x="1394" y="125"/>
                </a:lnTo>
                <a:lnTo>
                  <a:pt x="1445" y="28"/>
                </a:lnTo>
                <a:lnTo>
                  <a:pt x="1490" y="0"/>
                </a:lnTo>
                <a:lnTo>
                  <a:pt x="1536" y="17"/>
                </a:lnTo>
                <a:lnTo>
                  <a:pt x="1581" y="97"/>
                </a:lnTo>
                <a:lnTo>
                  <a:pt x="1626" y="216"/>
                </a:lnTo>
                <a:lnTo>
                  <a:pt x="1677" y="357"/>
                </a:lnTo>
                <a:lnTo>
                  <a:pt x="1723" y="499"/>
                </a:lnTo>
                <a:lnTo>
                  <a:pt x="1768" y="595"/>
                </a:lnTo>
                <a:lnTo>
                  <a:pt x="1814" y="635"/>
                </a:lnTo>
                <a:lnTo>
                  <a:pt x="1859" y="652"/>
                </a:lnTo>
                <a:lnTo>
                  <a:pt x="1910" y="658"/>
                </a:lnTo>
                <a:lnTo>
                  <a:pt x="1955" y="664"/>
                </a:lnTo>
                <a:lnTo>
                  <a:pt x="2001" y="664"/>
                </a:lnTo>
                <a:lnTo>
                  <a:pt x="2052" y="664"/>
                </a:lnTo>
                <a:lnTo>
                  <a:pt x="2097" y="664"/>
                </a:lnTo>
                <a:lnTo>
                  <a:pt x="2142" y="658"/>
                </a:lnTo>
                <a:lnTo>
                  <a:pt x="2188" y="658"/>
                </a:lnTo>
                <a:lnTo>
                  <a:pt x="2233" y="664"/>
                </a:lnTo>
                <a:lnTo>
                  <a:pt x="2284" y="647"/>
                </a:lnTo>
                <a:lnTo>
                  <a:pt x="2329" y="618"/>
                </a:lnTo>
                <a:lnTo>
                  <a:pt x="2375" y="567"/>
                </a:lnTo>
                <a:lnTo>
                  <a:pt x="2420" y="493"/>
                </a:lnTo>
                <a:lnTo>
                  <a:pt x="2465" y="403"/>
                </a:lnTo>
                <a:lnTo>
                  <a:pt x="2511" y="306"/>
                </a:lnTo>
                <a:lnTo>
                  <a:pt x="2562" y="278"/>
                </a:lnTo>
                <a:lnTo>
                  <a:pt x="2607" y="250"/>
                </a:lnTo>
                <a:lnTo>
                  <a:pt x="2652" y="267"/>
                </a:lnTo>
                <a:lnTo>
                  <a:pt x="2703" y="318"/>
                </a:lnTo>
                <a:lnTo>
                  <a:pt x="2749" y="386"/>
                </a:lnTo>
                <a:lnTo>
                  <a:pt x="2794" y="482"/>
                </a:lnTo>
                <a:lnTo>
                  <a:pt x="2840" y="573"/>
                </a:lnTo>
                <a:lnTo>
                  <a:pt x="2891" y="607"/>
                </a:lnTo>
                <a:lnTo>
                  <a:pt x="2936" y="641"/>
                </a:lnTo>
                <a:lnTo>
                  <a:pt x="2981" y="652"/>
                </a:lnTo>
                <a:lnTo>
                  <a:pt x="3027" y="658"/>
                </a:lnTo>
                <a:lnTo>
                  <a:pt x="3072" y="658"/>
                </a:lnTo>
                <a:lnTo>
                  <a:pt x="3123" y="658"/>
                </a:lnTo>
                <a:lnTo>
                  <a:pt x="3168" y="647"/>
                </a:lnTo>
                <a:lnTo>
                  <a:pt x="3214" y="635"/>
                </a:lnTo>
                <a:lnTo>
                  <a:pt x="3259" y="635"/>
                </a:lnTo>
                <a:lnTo>
                  <a:pt x="3304" y="635"/>
                </a:lnTo>
                <a:lnTo>
                  <a:pt x="3355" y="641"/>
                </a:lnTo>
                <a:lnTo>
                  <a:pt x="3401" y="635"/>
                </a:lnTo>
                <a:lnTo>
                  <a:pt x="3446" y="635"/>
                </a:lnTo>
                <a:lnTo>
                  <a:pt x="3497" y="647"/>
                </a:lnTo>
                <a:lnTo>
                  <a:pt x="3542" y="658"/>
                </a:lnTo>
                <a:lnTo>
                  <a:pt x="3588" y="658"/>
                </a:lnTo>
                <a:lnTo>
                  <a:pt x="3633" y="652"/>
                </a:lnTo>
                <a:lnTo>
                  <a:pt x="3679" y="647"/>
                </a:lnTo>
                <a:lnTo>
                  <a:pt x="3730" y="647"/>
                </a:lnTo>
                <a:lnTo>
                  <a:pt x="3775" y="647"/>
                </a:lnTo>
                <a:lnTo>
                  <a:pt x="3820" y="647"/>
                </a:lnTo>
                <a:lnTo>
                  <a:pt x="3866" y="647"/>
                </a:lnTo>
                <a:lnTo>
                  <a:pt x="3911" y="652"/>
                </a:lnTo>
                <a:lnTo>
                  <a:pt x="3956" y="658"/>
                </a:lnTo>
                <a:lnTo>
                  <a:pt x="4007" y="658"/>
                </a:lnTo>
                <a:lnTo>
                  <a:pt x="4053" y="658"/>
                </a:lnTo>
                <a:lnTo>
                  <a:pt x="4098" y="641"/>
                </a:lnTo>
              </a:path>
            </a:pathLst>
          </a:custGeom>
          <a:noFill/>
          <a:ln w="25400">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pic>
        <p:nvPicPr>
          <p:cNvPr id="264206" name="Picture 27" descr="j0351373"/>
          <p:cNvPicPr>
            <a:picLocks noChangeAspect="1" noChangeArrowheads="1"/>
          </p:cNvPicPr>
          <p:nvPr/>
        </p:nvPicPr>
        <p:blipFill>
          <a:blip r:embed="rId4" cstate="print"/>
          <a:srcRect/>
          <a:stretch>
            <a:fillRect/>
          </a:stretch>
        </p:blipFill>
        <p:spPr bwMode="auto">
          <a:xfrm>
            <a:off x="322263" y="2463800"/>
            <a:ext cx="1004887" cy="1282700"/>
          </a:xfrm>
          <a:prstGeom prst="rect">
            <a:avLst/>
          </a:prstGeom>
          <a:noFill/>
          <a:ln w="9525">
            <a:noFill/>
            <a:miter lim="800000"/>
            <a:headEnd/>
            <a:tailEnd/>
          </a:ln>
        </p:spPr>
      </p:pic>
      <p:pic>
        <p:nvPicPr>
          <p:cNvPr id="264207" name="Picture 28" descr="j0430031"/>
          <p:cNvPicPr>
            <a:picLocks noChangeAspect="1" noChangeArrowheads="1"/>
          </p:cNvPicPr>
          <p:nvPr/>
        </p:nvPicPr>
        <p:blipFill>
          <a:blip r:embed="rId5" cstate="print"/>
          <a:srcRect/>
          <a:stretch>
            <a:fillRect/>
          </a:stretch>
        </p:blipFill>
        <p:spPr bwMode="auto">
          <a:xfrm>
            <a:off x="3708400" y="2881313"/>
            <a:ext cx="1068388" cy="906462"/>
          </a:xfrm>
          <a:prstGeom prst="rect">
            <a:avLst/>
          </a:prstGeom>
          <a:noFill/>
          <a:ln w="9525">
            <a:noFill/>
            <a:miter lim="800000"/>
            <a:headEnd/>
            <a:tailEnd/>
          </a:ln>
        </p:spPr>
      </p:pic>
      <p:sp>
        <p:nvSpPr>
          <p:cNvPr id="264208" name="Rectangle 29"/>
          <p:cNvSpPr>
            <a:spLocks noChangeArrowheads="1"/>
          </p:cNvSpPr>
          <p:nvPr/>
        </p:nvSpPr>
        <p:spPr bwMode="auto">
          <a:xfrm>
            <a:off x="3679825" y="1501775"/>
            <a:ext cx="1690688"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b="1" smtClean="0">
                <a:solidFill>
                  <a:srgbClr val="000000"/>
                </a:solidFill>
              </a:rPr>
              <a:t>metabolism</a:t>
            </a:r>
            <a:endParaRPr lang="ja-JP" altLang="en-US" sz="2400" b="1" smtClean="0">
              <a:solidFill>
                <a:srgbClr val="000000"/>
              </a:solidFill>
            </a:endParaRPr>
          </a:p>
        </p:txBody>
      </p:sp>
      <p:pic>
        <p:nvPicPr>
          <p:cNvPr id="264209" name="Picture 30" descr="j0149627"/>
          <p:cNvPicPr>
            <a:picLocks noChangeAspect="1" noChangeArrowheads="1"/>
          </p:cNvPicPr>
          <p:nvPr/>
        </p:nvPicPr>
        <p:blipFill>
          <a:blip r:embed="rId6" cstate="print"/>
          <a:srcRect/>
          <a:stretch>
            <a:fillRect/>
          </a:stretch>
        </p:blipFill>
        <p:spPr bwMode="auto">
          <a:xfrm>
            <a:off x="4068763" y="1916113"/>
            <a:ext cx="1284287" cy="911225"/>
          </a:xfrm>
          <a:prstGeom prst="rect">
            <a:avLst/>
          </a:prstGeom>
          <a:noFill/>
          <a:ln w="9525">
            <a:noFill/>
            <a:miter lim="800000"/>
            <a:headEnd/>
            <a:tailEnd/>
          </a:ln>
        </p:spPr>
      </p:pic>
      <p:sp>
        <p:nvSpPr>
          <p:cNvPr id="264210" name="Rectangle 31"/>
          <p:cNvSpPr>
            <a:spLocks noChangeArrowheads="1"/>
          </p:cNvSpPr>
          <p:nvPr/>
        </p:nvSpPr>
        <p:spPr bwMode="auto">
          <a:xfrm>
            <a:off x="6226175" y="3446463"/>
            <a:ext cx="12795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b="1" smtClean="0">
                <a:solidFill>
                  <a:srgbClr val="FF0000"/>
                </a:solidFill>
              </a:rPr>
              <a:t>EF &gt; 0.5</a:t>
            </a:r>
          </a:p>
        </p:txBody>
      </p:sp>
      <p:sp>
        <p:nvSpPr>
          <p:cNvPr id="264211" name="Rectangle 32"/>
          <p:cNvSpPr>
            <a:spLocks noChangeArrowheads="1"/>
          </p:cNvSpPr>
          <p:nvPr/>
        </p:nvSpPr>
        <p:spPr bwMode="auto">
          <a:xfrm>
            <a:off x="727075" y="1358900"/>
            <a:ext cx="1503363"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b="1" smtClean="0">
                <a:solidFill>
                  <a:srgbClr val="000000"/>
                </a:solidFill>
              </a:rPr>
              <a:t>racemates</a:t>
            </a:r>
            <a:endParaRPr lang="ja-JP" altLang="en-US" sz="2400" b="1" smtClean="0">
              <a:solidFill>
                <a:srgbClr val="000000"/>
              </a:solidFill>
            </a:endParaRPr>
          </a:p>
        </p:txBody>
      </p:sp>
      <p:sp>
        <p:nvSpPr>
          <p:cNvPr id="264212" name="AutoShape 34"/>
          <p:cNvSpPr>
            <a:spLocks noChangeArrowheads="1"/>
          </p:cNvSpPr>
          <p:nvPr/>
        </p:nvSpPr>
        <p:spPr bwMode="auto">
          <a:xfrm>
            <a:off x="2925763" y="2392363"/>
            <a:ext cx="565150" cy="576262"/>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ja-JP" altLang="en-US" sz="2400" smtClean="0">
              <a:solidFill>
                <a:srgbClr val="000000"/>
              </a:solidFill>
            </a:endParaRPr>
          </a:p>
        </p:txBody>
      </p:sp>
      <p:sp>
        <p:nvSpPr>
          <p:cNvPr id="264213" name="Freeform 39"/>
          <p:cNvSpPr>
            <a:spLocks/>
          </p:cNvSpPr>
          <p:nvPr/>
        </p:nvSpPr>
        <p:spPr bwMode="auto">
          <a:xfrm>
            <a:off x="7937500" y="2178050"/>
            <a:ext cx="539750" cy="835025"/>
          </a:xfrm>
          <a:custGeom>
            <a:avLst/>
            <a:gdLst>
              <a:gd name="T0" fmla="*/ 0 w 4143"/>
              <a:gd name="T1" fmla="*/ 2147483647 h 759"/>
              <a:gd name="T2" fmla="*/ 2147483647 w 4143"/>
              <a:gd name="T3" fmla="*/ 2147483647 h 759"/>
              <a:gd name="T4" fmla="*/ 2147483647 w 4143"/>
              <a:gd name="T5" fmla="*/ 2147483647 h 759"/>
              <a:gd name="T6" fmla="*/ 2147483647 w 4143"/>
              <a:gd name="T7" fmla="*/ 2147483647 h 759"/>
              <a:gd name="T8" fmla="*/ 2147483647 w 4143"/>
              <a:gd name="T9" fmla="*/ 2147483647 h 759"/>
              <a:gd name="T10" fmla="*/ 2147483647 w 4143"/>
              <a:gd name="T11" fmla="*/ 2147483647 h 759"/>
              <a:gd name="T12" fmla="*/ 2147483647 w 4143"/>
              <a:gd name="T13" fmla="*/ 2147483647 h 759"/>
              <a:gd name="T14" fmla="*/ 2147483647 w 4143"/>
              <a:gd name="T15" fmla="*/ 2147483647 h 759"/>
              <a:gd name="T16" fmla="*/ 2147483647 w 4143"/>
              <a:gd name="T17" fmla="*/ 2147483647 h 759"/>
              <a:gd name="T18" fmla="*/ 2147483647 w 4143"/>
              <a:gd name="T19" fmla="*/ 2147483647 h 759"/>
              <a:gd name="T20" fmla="*/ 2147483647 w 4143"/>
              <a:gd name="T21" fmla="*/ 2147483647 h 759"/>
              <a:gd name="T22" fmla="*/ 2147483647 w 4143"/>
              <a:gd name="T23" fmla="*/ 2147483647 h 759"/>
              <a:gd name="T24" fmla="*/ 2147483647 w 4143"/>
              <a:gd name="T25" fmla="*/ 2147483647 h 759"/>
              <a:gd name="T26" fmla="*/ 2147483647 w 4143"/>
              <a:gd name="T27" fmla="*/ 2147483647 h 759"/>
              <a:gd name="T28" fmla="*/ 2147483647 w 4143"/>
              <a:gd name="T29" fmla="*/ 2147483647 h 759"/>
              <a:gd name="T30" fmla="*/ 2147483647 w 4143"/>
              <a:gd name="T31" fmla="*/ 2147483647 h 759"/>
              <a:gd name="T32" fmla="*/ 2147483647 w 4143"/>
              <a:gd name="T33" fmla="*/ 2147483647 h 759"/>
              <a:gd name="T34" fmla="*/ 2147483647 w 4143"/>
              <a:gd name="T35" fmla="*/ 2147483647 h 759"/>
              <a:gd name="T36" fmla="*/ 2147483647 w 4143"/>
              <a:gd name="T37" fmla="*/ 2147483647 h 759"/>
              <a:gd name="T38" fmla="*/ 2147483647 w 4143"/>
              <a:gd name="T39" fmla="*/ 2147483647 h 759"/>
              <a:gd name="T40" fmla="*/ 2147483647 w 4143"/>
              <a:gd name="T41" fmla="*/ 2147483647 h 759"/>
              <a:gd name="T42" fmla="*/ 2147483647 w 4143"/>
              <a:gd name="T43" fmla="*/ 2147483647 h 759"/>
              <a:gd name="T44" fmla="*/ 2147483647 w 4143"/>
              <a:gd name="T45" fmla="*/ 2147483647 h 759"/>
              <a:gd name="T46" fmla="*/ 2147483647 w 4143"/>
              <a:gd name="T47" fmla="*/ 2147483647 h 759"/>
              <a:gd name="T48" fmla="*/ 2147483647 w 4143"/>
              <a:gd name="T49" fmla="*/ 2147483647 h 759"/>
              <a:gd name="T50" fmla="*/ 2147483647 w 4143"/>
              <a:gd name="T51" fmla="*/ 2147483647 h 759"/>
              <a:gd name="T52" fmla="*/ 2147483647 w 4143"/>
              <a:gd name="T53" fmla="*/ 2147483647 h 759"/>
              <a:gd name="T54" fmla="*/ 2147483647 w 4143"/>
              <a:gd name="T55" fmla="*/ 2147483647 h 759"/>
              <a:gd name="T56" fmla="*/ 2147483647 w 4143"/>
              <a:gd name="T57" fmla="*/ 2147483647 h 759"/>
              <a:gd name="T58" fmla="*/ 2147483647 w 4143"/>
              <a:gd name="T59" fmla="*/ 2147483647 h 759"/>
              <a:gd name="T60" fmla="*/ 2147483647 w 4143"/>
              <a:gd name="T61" fmla="*/ 2147483647 h 759"/>
              <a:gd name="T62" fmla="*/ 2147483647 w 4143"/>
              <a:gd name="T63" fmla="*/ 2147483647 h 759"/>
              <a:gd name="T64" fmla="*/ 2147483647 w 4143"/>
              <a:gd name="T65" fmla="*/ 2147483647 h 759"/>
              <a:gd name="T66" fmla="*/ 2147483647 w 4143"/>
              <a:gd name="T67" fmla="*/ 2147483647 h 759"/>
              <a:gd name="T68" fmla="*/ 2147483647 w 4143"/>
              <a:gd name="T69" fmla="*/ 0 h 759"/>
              <a:gd name="T70" fmla="*/ 2147483647 w 4143"/>
              <a:gd name="T71" fmla="*/ 2147483647 h 759"/>
              <a:gd name="T72" fmla="*/ 2147483647 w 4143"/>
              <a:gd name="T73" fmla="*/ 2147483647 h 759"/>
              <a:gd name="T74" fmla="*/ 2147483647 w 4143"/>
              <a:gd name="T75" fmla="*/ 2147483647 h 759"/>
              <a:gd name="T76" fmla="*/ 2147483647 w 4143"/>
              <a:gd name="T77" fmla="*/ 2147483647 h 759"/>
              <a:gd name="T78" fmla="*/ 2147483647 w 4143"/>
              <a:gd name="T79" fmla="*/ 2147483647 h 759"/>
              <a:gd name="T80" fmla="*/ 2147483647 w 4143"/>
              <a:gd name="T81" fmla="*/ 2147483647 h 759"/>
              <a:gd name="T82" fmla="*/ 2147483647 w 4143"/>
              <a:gd name="T83" fmla="*/ 2147483647 h 759"/>
              <a:gd name="T84" fmla="*/ 2147483647 w 4143"/>
              <a:gd name="T85" fmla="*/ 2147483647 h 759"/>
              <a:gd name="T86" fmla="*/ 2147483647 w 4143"/>
              <a:gd name="T87" fmla="*/ 2147483647 h 759"/>
              <a:gd name="T88" fmla="*/ 2147483647 w 4143"/>
              <a:gd name="T89" fmla="*/ 2147483647 h 759"/>
              <a:gd name="T90" fmla="*/ 2147483647 w 4143"/>
              <a:gd name="T91" fmla="*/ 2147483647 h 759"/>
              <a:gd name="T92" fmla="*/ 2147483647 w 4143"/>
              <a:gd name="T93" fmla="*/ 2147483647 h 759"/>
              <a:gd name="T94" fmla="*/ 2147483647 w 4143"/>
              <a:gd name="T95" fmla="*/ 2147483647 h 759"/>
              <a:gd name="T96" fmla="*/ 2147483647 w 4143"/>
              <a:gd name="T97" fmla="*/ 2147483647 h 759"/>
              <a:gd name="T98" fmla="*/ 2147483647 w 4143"/>
              <a:gd name="T99" fmla="*/ 2147483647 h 759"/>
              <a:gd name="T100" fmla="*/ 2147483647 w 4143"/>
              <a:gd name="T101" fmla="*/ 2147483647 h 759"/>
              <a:gd name="T102" fmla="*/ 2147483647 w 4143"/>
              <a:gd name="T103" fmla="*/ 2147483647 h 759"/>
              <a:gd name="T104" fmla="*/ 2147483647 w 4143"/>
              <a:gd name="T105" fmla="*/ 2147483647 h 759"/>
              <a:gd name="T106" fmla="*/ 2147483647 w 4143"/>
              <a:gd name="T107" fmla="*/ 2147483647 h 759"/>
              <a:gd name="T108" fmla="*/ 2147483647 w 4143"/>
              <a:gd name="T109" fmla="*/ 2147483647 h 759"/>
              <a:gd name="T110" fmla="*/ 2147483647 w 4143"/>
              <a:gd name="T111" fmla="*/ 2147483647 h 759"/>
              <a:gd name="T112" fmla="*/ 2147483647 w 4143"/>
              <a:gd name="T113" fmla="*/ 2147483647 h 759"/>
              <a:gd name="T114" fmla="*/ 2147483647 w 4143"/>
              <a:gd name="T115" fmla="*/ 2147483647 h 759"/>
              <a:gd name="T116" fmla="*/ 2147483647 w 4143"/>
              <a:gd name="T117" fmla="*/ 2147483647 h 759"/>
              <a:gd name="T118" fmla="*/ 2147483647 w 4143"/>
              <a:gd name="T119" fmla="*/ 2147483647 h 7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143"/>
              <a:gd name="T181" fmla="*/ 0 h 759"/>
              <a:gd name="T182" fmla="*/ 4143 w 4143"/>
              <a:gd name="T183" fmla="*/ 759 h 7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143" h="759">
                <a:moveTo>
                  <a:pt x="0" y="737"/>
                </a:moveTo>
                <a:lnTo>
                  <a:pt x="68" y="742"/>
                </a:lnTo>
                <a:lnTo>
                  <a:pt x="141" y="742"/>
                </a:lnTo>
                <a:lnTo>
                  <a:pt x="209" y="742"/>
                </a:lnTo>
                <a:lnTo>
                  <a:pt x="283" y="742"/>
                </a:lnTo>
                <a:lnTo>
                  <a:pt x="351" y="748"/>
                </a:lnTo>
                <a:lnTo>
                  <a:pt x="419" y="742"/>
                </a:lnTo>
                <a:lnTo>
                  <a:pt x="493" y="742"/>
                </a:lnTo>
                <a:lnTo>
                  <a:pt x="561" y="737"/>
                </a:lnTo>
                <a:lnTo>
                  <a:pt x="629" y="731"/>
                </a:lnTo>
                <a:lnTo>
                  <a:pt x="702" y="720"/>
                </a:lnTo>
                <a:lnTo>
                  <a:pt x="770" y="686"/>
                </a:lnTo>
                <a:lnTo>
                  <a:pt x="838" y="635"/>
                </a:lnTo>
                <a:lnTo>
                  <a:pt x="912" y="595"/>
                </a:lnTo>
                <a:lnTo>
                  <a:pt x="980" y="561"/>
                </a:lnTo>
                <a:lnTo>
                  <a:pt x="1054" y="516"/>
                </a:lnTo>
                <a:lnTo>
                  <a:pt x="1122" y="499"/>
                </a:lnTo>
                <a:lnTo>
                  <a:pt x="1190" y="504"/>
                </a:lnTo>
                <a:lnTo>
                  <a:pt x="1264" y="533"/>
                </a:lnTo>
                <a:lnTo>
                  <a:pt x="1332" y="578"/>
                </a:lnTo>
                <a:lnTo>
                  <a:pt x="1405" y="623"/>
                </a:lnTo>
                <a:lnTo>
                  <a:pt x="1473" y="663"/>
                </a:lnTo>
                <a:lnTo>
                  <a:pt x="1541" y="708"/>
                </a:lnTo>
                <a:lnTo>
                  <a:pt x="1615" y="737"/>
                </a:lnTo>
                <a:lnTo>
                  <a:pt x="1683" y="737"/>
                </a:lnTo>
                <a:lnTo>
                  <a:pt x="1757" y="742"/>
                </a:lnTo>
                <a:lnTo>
                  <a:pt x="1825" y="737"/>
                </a:lnTo>
                <a:lnTo>
                  <a:pt x="1893" y="703"/>
                </a:lnTo>
                <a:lnTo>
                  <a:pt x="1967" y="640"/>
                </a:lnTo>
                <a:lnTo>
                  <a:pt x="2035" y="527"/>
                </a:lnTo>
                <a:lnTo>
                  <a:pt x="2103" y="368"/>
                </a:lnTo>
                <a:lnTo>
                  <a:pt x="2176" y="209"/>
                </a:lnTo>
                <a:lnTo>
                  <a:pt x="2244" y="85"/>
                </a:lnTo>
                <a:lnTo>
                  <a:pt x="2312" y="11"/>
                </a:lnTo>
                <a:lnTo>
                  <a:pt x="2386" y="0"/>
                </a:lnTo>
                <a:lnTo>
                  <a:pt x="2454" y="45"/>
                </a:lnTo>
                <a:lnTo>
                  <a:pt x="2528" y="141"/>
                </a:lnTo>
                <a:lnTo>
                  <a:pt x="2596" y="294"/>
                </a:lnTo>
                <a:lnTo>
                  <a:pt x="2664" y="465"/>
                </a:lnTo>
                <a:lnTo>
                  <a:pt x="2738" y="584"/>
                </a:lnTo>
                <a:lnTo>
                  <a:pt x="2806" y="674"/>
                </a:lnTo>
                <a:lnTo>
                  <a:pt x="2879" y="720"/>
                </a:lnTo>
                <a:lnTo>
                  <a:pt x="2947" y="737"/>
                </a:lnTo>
                <a:lnTo>
                  <a:pt x="3021" y="754"/>
                </a:lnTo>
                <a:lnTo>
                  <a:pt x="3089" y="759"/>
                </a:lnTo>
                <a:lnTo>
                  <a:pt x="3157" y="754"/>
                </a:lnTo>
                <a:lnTo>
                  <a:pt x="3231" y="754"/>
                </a:lnTo>
                <a:lnTo>
                  <a:pt x="3299" y="748"/>
                </a:lnTo>
                <a:lnTo>
                  <a:pt x="3367" y="748"/>
                </a:lnTo>
                <a:lnTo>
                  <a:pt x="3440" y="748"/>
                </a:lnTo>
                <a:lnTo>
                  <a:pt x="3508" y="742"/>
                </a:lnTo>
                <a:lnTo>
                  <a:pt x="3576" y="742"/>
                </a:lnTo>
                <a:lnTo>
                  <a:pt x="3650" y="737"/>
                </a:lnTo>
                <a:lnTo>
                  <a:pt x="3718" y="742"/>
                </a:lnTo>
                <a:lnTo>
                  <a:pt x="3786" y="737"/>
                </a:lnTo>
                <a:lnTo>
                  <a:pt x="3860" y="731"/>
                </a:lnTo>
                <a:lnTo>
                  <a:pt x="3928" y="737"/>
                </a:lnTo>
                <a:lnTo>
                  <a:pt x="4002" y="742"/>
                </a:lnTo>
                <a:lnTo>
                  <a:pt x="4070" y="737"/>
                </a:lnTo>
                <a:lnTo>
                  <a:pt x="4143" y="737"/>
                </a:lnTo>
              </a:path>
            </a:pathLst>
          </a:custGeom>
          <a:noFill/>
          <a:ln w="25400">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4214" name="Rectangle 40"/>
          <p:cNvSpPr>
            <a:spLocks noChangeArrowheads="1"/>
          </p:cNvSpPr>
          <p:nvPr/>
        </p:nvSpPr>
        <p:spPr bwMode="auto">
          <a:xfrm>
            <a:off x="7540625" y="3043238"/>
            <a:ext cx="12795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b="1" smtClean="0">
                <a:solidFill>
                  <a:srgbClr val="FF0000"/>
                </a:solidFill>
              </a:rPr>
              <a:t>EF &lt; 0.5</a:t>
            </a:r>
          </a:p>
        </p:txBody>
      </p:sp>
      <p:sp>
        <p:nvSpPr>
          <p:cNvPr id="264215" name="AutoShape 42"/>
          <p:cNvSpPr>
            <a:spLocks noChangeArrowheads="1"/>
          </p:cNvSpPr>
          <p:nvPr/>
        </p:nvSpPr>
        <p:spPr bwMode="auto">
          <a:xfrm>
            <a:off x="5589588" y="2392363"/>
            <a:ext cx="565150" cy="576262"/>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ja-JP" altLang="en-US" sz="2400" smtClean="0">
              <a:solidFill>
                <a:srgbClr val="000000"/>
              </a:solidFill>
            </a:endParaRPr>
          </a:p>
        </p:txBody>
      </p:sp>
      <p:sp>
        <p:nvSpPr>
          <p:cNvPr id="264216" name="Oval 44"/>
          <p:cNvSpPr>
            <a:spLocks noChangeArrowheads="1"/>
          </p:cNvSpPr>
          <p:nvPr/>
        </p:nvSpPr>
        <p:spPr bwMode="auto">
          <a:xfrm>
            <a:off x="6156325" y="1314450"/>
            <a:ext cx="2411413" cy="576263"/>
          </a:xfrm>
          <a:prstGeom prst="ellipse">
            <a:avLst/>
          </a:prstGeom>
          <a:solidFill>
            <a:srgbClr val="FFFF00"/>
          </a:solidFill>
          <a:ln w="9525">
            <a:solidFill>
              <a:schemeClr val="tx1"/>
            </a:solidFill>
            <a:round/>
            <a:headEnd/>
            <a:tailEnd/>
          </a:ln>
        </p:spPr>
        <p:txBody>
          <a:bodyPr wrap="none" anchor="ctr"/>
          <a:lstStyle/>
          <a:p>
            <a:pPr fontAlgn="base">
              <a:spcBef>
                <a:spcPct val="0"/>
              </a:spcBef>
              <a:spcAft>
                <a:spcPct val="0"/>
              </a:spcAft>
            </a:pPr>
            <a:endParaRPr lang="ja-JP" altLang="en-US" sz="2400" smtClean="0">
              <a:solidFill>
                <a:srgbClr val="000000"/>
              </a:solidFill>
            </a:endParaRPr>
          </a:p>
        </p:txBody>
      </p:sp>
      <p:sp>
        <p:nvSpPr>
          <p:cNvPr id="264217" name="Rectangle 45"/>
          <p:cNvSpPr>
            <a:spLocks noChangeArrowheads="1"/>
          </p:cNvSpPr>
          <p:nvPr/>
        </p:nvSpPr>
        <p:spPr bwMode="auto">
          <a:xfrm>
            <a:off x="5868988" y="1357313"/>
            <a:ext cx="2951162"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b="1" smtClean="0">
                <a:solidFill>
                  <a:srgbClr val="000000"/>
                </a:solidFill>
              </a:rPr>
              <a:t>non-racemic residues</a:t>
            </a:r>
          </a:p>
        </p:txBody>
      </p:sp>
      <p:sp>
        <p:nvSpPr>
          <p:cNvPr id="264218" name="Rectangle 46"/>
          <p:cNvSpPr>
            <a:spLocks noChangeArrowheads="1"/>
          </p:cNvSpPr>
          <p:nvPr/>
        </p:nvSpPr>
        <p:spPr bwMode="auto">
          <a:xfrm>
            <a:off x="609600" y="4076700"/>
            <a:ext cx="7920038" cy="1685925"/>
          </a:xfrm>
          <a:prstGeom prst="rect">
            <a:avLst/>
          </a:prstGeom>
          <a:noFill/>
          <a:ln w="9525">
            <a:solidFill>
              <a:schemeClr val="tx1"/>
            </a:solidFill>
            <a:prstDash val="dash"/>
            <a:miter lim="800000"/>
            <a:headEnd/>
            <a:tailEnd/>
          </a:ln>
        </p:spPr>
        <p:txBody>
          <a:bodyPr wrap="none" anchor="ctr"/>
          <a:lstStyle/>
          <a:p>
            <a:pPr fontAlgn="base">
              <a:spcBef>
                <a:spcPct val="0"/>
              </a:spcBef>
              <a:spcAft>
                <a:spcPct val="0"/>
              </a:spcAft>
            </a:pPr>
            <a:endParaRPr lang="ja-JP" altLang="en-US" sz="2400" smtClean="0">
              <a:solidFill>
                <a:srgbClr val="000000"/>
              </a:solidFill>
            </a:endParaRPr>
          </a:p>
        </p:txBody>
      </p:sp>
      <p:sp>
        <p:nvSpPr>
          <p:cNvPr id="264219" name="Rectangle 51"/>
          <p:cNvSpPr>
            <a:spLocks noChangeArrowheads="1"/>
          </p:cNvSpPr>
          <p:nvPr/>
        </p:nvSpPr>
        <p:spPr bwMode="auto">
          <a:xfrm>
            <a:off x="323850" y="5846763"/>
            <a:ext cx="8496300" cy="822325"/>
          </a:xfrm>
          <a:prstGeom prst="rect">
            <a:avLst/>
          </a:prstGeom>
          <a:noFill/>
          <a:ln w="9525">
            <a:noFill/>
            <a:miter lim="800000"/>
            <a:headEnd/>
            <a:tailEnd/>
          </a:ln>
        </p:spPr>
        <p:txBody>
          <a:bodyPr>
            <a:spAutoFit/>
          </a:bodyPr>
          <a:lstStyle/>
          <a:p>
            <a:pPr fontAlgn="base">
              <a:spcBef>
                <a:spcPct val="50000"/>
              </a:spcBef>
              <a:spcAft>
                <a:spcPct val="0"/>
              </a:spcAft>
            </a:pPr>
            <a:r>
              <a:rPr lang="en-US" altLang="ja-JP" sz="2400" b="1" smtClean="0">
                <a:solidFill>
                  <a:srgbClr val="000000"/>
                </a:solidFill>
              </a:rPr>
              <a:t>The EF variation may distinguish POPs transfer of current use and that of past applications.</a:t>
            </a:r>
            <a:endParaRPr lang="ja-JP" altLang="en-US" sz="2400" smtClean="0">
              <a:solidFill>
                <a:srgbClr val="000000"/>
              </a:solidFill>
              <a:ea typeface="ＭＳ Ｐ明朝" pitchFamily="18" charset="-128"/>
            </a:endParaRPr>
          </a:p>
        </p:txBody>
      </p:sp>
      <p:sp>
        <p:nvSpPr>
          <p:cNvPr id="264222" name="Text Box 58"/>
          <p:cNvSpPr txBox="1">
            <a:spLocks noChangeArrowheads="1"/>
          </p:cNvSpPr>
          <p:nvPr/>
        </p:nvSpPr>
        <p:spPr bwMode="auto">
          <a:xfrm>
            <a:off x="1692275" y="2225675"/>
            <a:ext cx="431800" cy="274638"/>
          </a:xfrm>
          <a:prstGeom prst="rect">
            <a:avLst/>
          </a:prstGeom>
          <a:noFill/>
          <a:ln w="9525">
            <a:noFill/>
            <a:miter lim="800000"/>
            <a:headEnd/>
            <a:tailEnd/>
          </a:ln>
        </p:spPr>
        <p:txBody>
          <a:bodyPr>
            <a:spAutoFit/>
          </a:bodyPr>
          <a:lstStyle/>
          <a:p>
            <a:pPr fontAlgn="base">
              <a:spcBef>
                <a:spcPct val="50000"/>
              </a:spcBef>
              <a:spcAft>
                <a:spcPct val="0"/>
              </a:spcAft>
            </a:pPr>
            <a:r>
              <a:rPr lang="en-US" altLang="ja-JP" sz="1200" smtClean="0">
                <a:solidFill>
                  <a:srgbClr val="000000"/>
                </a:solidFill>
              </a:rPr>
              <a:t>(+)</a:t>
            </a:r>
          </a:p>
        </p:txBody>
      </p:sp>
      <p:sp>
        <p:nvSpPr>
          <p:cNvPr id="264223" name="Text Box 59"/>
          <p:cNvSpPr txBox="1">
            <a:spLocks noChangeArrowheads="1"/>
          </p:cNvSpPr>
          <p:nvPr/>
        </p:nvSpPr>
        <p:spPr bwMode="auto">
          <a:xfrm>
            <a:off x="1958975" y="2230438"/>
            <a:ext cx="381000" cy="274637"/>
          </a:xfrm>
          <a:prstGeom prst="rect">
            <a:avLst/>
          </a:prstGeom>
          <a:noFill/>
          <a:ln w="9525">
            <a:noFill/>
            <a:miter lim="800000"/>
            <a:headEnd/>
            <a:tailEnd/>
          </a:ln>
        </p:spPr>
        <p:txBody>
          <a:bodyPr>
            <a:spAutoFit/>
          </a:bodyPr>
          <a:lstStyle/>
          <a:p>
            <a:pPr fontAlgn="base">
              <a:spcBef>
                <a:spcPct val="50000"/>
              </a:spcBef>
              <a:spcAft>
                <a:spcPct val="0"/>
              </a:spcAft>
            </a:pPr>
            <a:r>
              <a:rPr lang="en-US" altLang="ja-JP" sz="1200" smtClean="0">
                <a:solidFill>
                  <a:srgbClr val="000000"/>
                </a:solidFill>
              </a:rPr>
              <a:t>(-)</a:t>
            </a:r>
          </a:p>
        </p:txBody>
      </p:sp>
      <p:sp>
        <p:nvSpPr>
          <p:cNvPr id="264224" name="Text Box 60"/>
          <p:cNvSpPr txBox="1">
            <a:spLocks noChangeArrowheads="1"/>
          </p:cNvSpPr>
          <p:nvPr/>
        </p:nvSpPr>
        <p:spPr bwMode="auto">
          <a:xfrm>
            <a:off x="6516688" y="2133600"/>
            <a:ext cx="431800" cy="274638"/>
          </a:xfrm>
          <a:prstGeom prst="rect">
            <a:avLst/>
          </a:prstGeom>
          <a:noFill/>
          <a:ln w="9525">
            <a:noFill/>
            <a:miter lim="800000"/>
            <a:headEnd/>
            <a:tailEnd/>
          </a:ln>
        </p:spPr>
        <p:txBody>
          <a:bodyPr>
            <a:spAutoFit/>
          </a:bodyPr>
          <a:lstStyle/>
          <a:p>
            <a:pPr fontAlgn="base">
              <a:spcBef>
                <a:spcPct val="50000"/>
              </a:spcBef>
              <a:spcAft>
                <a:spcPct val="0"/>
              </a:spcAft>
            </a:pPr>
            <a:r>
              <a:rPr lang="en-US" altLang="ja-JP" sz="1200" smtClean="0">
                <a:solidFill>
                  <a:srgbClr val="000000"/>
                </a:solidFill>
              </a:rPr>
              <a:t>(+)</a:t>
            </a:r>
          </a:p>
        </p:txBody>
      </p:sp>
      <p:sp>
        <p:nvSpPr>
          <p:cNvPr id="264225" name="Text Box 61"/>
          <p:cNvSpPr txBox="1">
            <a:spLocks noChangeArrowheads="1"/>
          </p:cNvSpPr>
          <p:nvPr/>
        </p:nvSpPr>
        <p:spPr bwMode="auto">
          <a:xfrm>
            <a:off x="6757988" y="2492375"/>
            <a:ext cx="381000" cy="274638"/>
          </a:xfrm>
          <a:prstGeom prst="rect">
            <a:avLst/>
          </a:prstGeom>
          <a:noFill/>
          <a:ln w="9525">
            <a:noFill/>
            <a:miter lim="800000"/>
            <a:headEnd/>
            <a:tailEnd/>
          </a:ln>
        </p:spPr>
        <p:txBody>
          <a:bodyPr>
            <a:spAutoFit/>
          </a:bodyPr>
          <a:lstStyle/>
          <a:p>
            <a:pPr fontAlgn="base">
              <a:spcBef>
                <a:spcPct val="50000"/>
              </a:spcBef>
              <a:spcAft>
                <a:spcPct val="0"/>
              </a:spcAft>
            </a:pPr>
            <a:r>
              <a:rPr lang="en-US" altLang="ja-JP" sz="1200" smtClean="0">
                <a:solidFill>
                  <a:srgbClr val="000000"/>
                </a:solidFill>
              </a:rPr>
              <a:t>(-)</a:t>
            </a:r>
          </a:p>
        </p:txBody>
      </p:sp>
      <p:sp>
        <p:nvSpPr>
          <p:cNvPr id="264226" name="Text Box 62"/>
          <p:cNvSpPr txBox="1">
            <a:spLocks noChangeArrowheads="1"/>
          </p:cNvSpPr>
          <p:nvPr/>
        </p:nvSpPr>
        <p:spPr bwMode="auto">
          <a:xfrm>
            <a:off x="7869238" y="2438400"/>
            <a:ext cx="431800" cy="274638"/>
          </a:xfrm>
          <a:prstGeom prst="rect">
            <a:avLst/>
          </a:prstGeom>
          <a:noFill/>
          <a:ln w="9525">
            <a:noFill/>
            <a:miter lim="800000"/>
            <a:headEnd/>
            <a:tailEnd/>
          </a:ln>
        </p:spPr>
        <p:txBody>
          <a:bodyPr>
            <a:spAutoFit/>
          </a:bodyPr>
          <a:lstStyle/>
          <a:p>
            <a:pPr fontAlgn="base">
              <a:spcBef>
                <a:spcPct val="50000"/>
              </a:spcBef>
              <a:spcAft>
                <a:spcPct val="0"/>
              </a:spcAft>
            </a:pPr>
            <a:r>
              <a:rPr lang="en-US" altLang="ja-JP" sz="1200" smtClean="0">
                <a:solidFill>
                  <a:srgbClr val="000000"/>
                </a:solidFill>
              </a:rPr>
              <a:t>(+)</a:t>
            </a:r>
          </a:p>
        </p:txBody>
      </p:sp>
      <p:sp>
        <p:nvSpPr>
          <p:cNvPr id="264227" name="Text Box 63"/>
          <p:cNvSpPr txBox="1">
            <a:spLocks noChangeArrowheads="1"/>
          </p:cNvSpPr>
          <p:nvPr/>
        </p:nvSpPr>
        <p:spPr bwMode="auto">
          <a:xfrm>
            <a:off x="8097838" y="1887538"/>
            <a:ext cx="381000" cy="274637"/>
          </a:xfrm>
          <a:prstGeom prst="rect">
            <a:avLst/>
          </a:prstGeom>
          <a:noFill/>
          <a:ln w="9525">
            <a:noFill/>
            <a:miter lim="800000"/>
            <a:headEnd/>
            <a:tailEnd/>
          </a:ln>
        </p:spPr>
        <p:txBody>
          <a:bodyPr>
            <a:spAutoFit/>
          </a:bodyPr>
          <a:lstStyle/>
          <a:p>
            <a:pPr fontAlgn="base">
              <a:spcBef>
                <a:spcPct val="50000"/>
              </a:spcBef>
              <a:spcAft>
                <a:spcPct val="0"/>
              </a:spcAft>
            </a:pPr>
            <a:r>
              <a:rPr lang="en-US" altLang="ja-JP" sz="1200" smtClean="0">
                <a:solidFill>
                  <a:srgbClr val="000000"/>
                </a:solidFill>
              </a:rPr>
              <a: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0"/>
          <p:cNvGrpSpPr>
            <a:grpSpLocks/>
          </p:cNvGrpSpPr>
          <p:nvPr/>
        </p:nvGrpSpPr>
        <p:grpSpPr bwMode="auto">
          <a:xfrm>
            <a:off x="4932363" y="2081213"/>
            <a:ext cx="1668462" cy="1571625"/>
            <a:chOff x="114" y="949"/>
            <a:chExt cx="1051" cy="990"/>
          </a:xfrm>
        </p:grpSpPr>
        <p:sp>
          <p:nvSpPr>
            <p:cNvPr id="263860" name="Line 107"/>
            <p:cNvSpPr>
              <a:spLocks noChangeAspect="1" noChangeShapeType="1"/>
            </p:cNvSpPr>
            <p:nvPr/>
          </p:nvSpPr>
          <p:spPr bwMode="auto">
            <a:xfrm flipH="1">
              <a:off x="720" y="1430"/>
              <a:ext cx="104" cy="179"/>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61" name="Line 108"/>
            <p:cNvSpPr>
              <a:spLocks noChangeAspect="1" noChangeShapeType="1"/>
            </p:cNvSpPr>
            <p:nvPr/>
          </p:nvSpPr>
          <p:spPr bwMode="auto">
            <a:xfrm>
              <a:off x="720" y="1609"/>
              <a:ext cx="139" cy="154"/>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62" name="Line 109"/>
            <p:cNvSpPr>
              <a:spLocks noChangeAspect="1" noChangeShapeType="1"/>
            </p:cNvSpPr>
            <p:nvPr/>
          </p:nvSpPr>
          <p:spPr bwMode="auto">
            <a:xfrm flipV="1">
              <a:off x="859" y="1678"/>
              <a:ext cx="190" cy="85"/>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63" name="Line 110"/>
            <p:cNvSpPr>
              <a:spLocks noChangeAspect="1" noChangeShapeType="1"/>
            </p:cNvSpPr>
            <p:nvPr/>
          </p:nvSpPr>
          <p:spPr bwMode="auto">
            <a:xfrm flipH="1" flipV="1">
              <a:off x="1027" y="1473"/>
              <a:ext cx="22" cy="205"/>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64" name="Line 111"/>
            <p:cNvSpPr>
              <a:spLocks noChangeAspect="1" noChangeShapeType="1"/>
            </p:cNvSpPr>
            <p:nvPr/>
          </p:nvSpPr>
          <p:spPr bwMode="auto">
            <a:xfrm>
              <a:off x="824" y="1430"/>
              <a:ext cx="203" cy="4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65" name="Line 112"/>
            <p:cNvSpPr>
              <a:spLocks noChangeAspect="1" noChangeShapeType="1"/>
            </p:cNvSpPr>
            <p:nvPr/>
          </p:nvSpPr>
          <p:spPr bwMode="auto">
            <a:xfrm flipV="1">
              <a:off x="318" y="1555"/>
              <a:ext cx="199" cy="54"/>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66" name="Line 113"/>
            <p:cNvSpPr>
              <a:spLocks noChangeAspect="1" noChangeShapeType="1"/>
            </p:cNvSpPr>
            <p:nvPr/>
          </p:nvSpPr>
          <p:spPr bwMode="auto">
            <a:xfrm>
              <a:off x="517" y="1555"/>
              <a:ext cx="203" cy="54"/>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67" name="Line 114"/>
            <p:cNvSpPr>
              <a:spLocks noChangeAspect="1" noChangeShapeType="1"/>
            </p:cNvSpPr>
            <p:nvPr/>
          </p:nvSpPr>
          <p:spPr bwMode="auto">
            <a:xfrm flipV="1">
              <a:off x="720" y="1430"/>
              <a:ext cx="104" cy="179"/>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68" name="Line 115"/>
            <p:cNvSpPr>
              <a:spLocks noChangeAspect="1" noChangeShapeType="1"/>
            </p:cNvSpPr>
            <p:nvPr/>
          </p:nvSpPr>
          <p:spPr bwMode="auto">
            <a:xfrm flipH="1">
              <a:off x="318" y="1430"/>
              <a:ext cx="103" cy="179"/>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69" name="Line 116"/>
            <p:cNvSpPr>
              <a:spLocks noChangeAspect="1" noChangeShapeType="1"/>
            </p:cNvSpPr>
            <p:nvPr/>
          </p:nvSpPr>
          <p:spPr bwMode="auto">
            <a:xfrm flipH="1">
              <a:off x="368" y="1451"/>
              <a:ext cx="69" cy="119"/>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70" name="Line 117"/>
            <p:cNvSpPr>
              <a:spLocks noChangeAspect="1" noChangeShapeType="1"/>
            </p:cNvSpPr>
            <p:nvPr/>
          </p:nvSpPr>
          <p:spPr bwMode="auto">
            <a:xfrm flipV="1">
              <a:off x="421" y="1376"/>
              <a:ext cx="200" cy="54"/>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71" name="Freeform 118"/>
            <p:cNvSpPr>
              <a:spLocks noChangeAspect="1"/>
            </p:cNvSpPr>
            <p:nvPr/>
          </p:nvSpPr>
          <p:spPr bwMode="auto">
            <a:xfrm>
              <a:off x="500" y="1393"/>
              <a:ext cx="35" cy="22"/>
            </a:xfrm>
            <a:custGeom>
              <a:avLst/>
              <a:gdLst>
                <a:gd name="T0" fmla="*/ 50 w 32"/>
                <a:gd name="T1" fmla="*/ 16 h 20"/>
                <a:gd name="T2" fmla="*/ 50 w 32"/>
                <a:gd name="T3" fmla="*/ 0 h 20"/>
                <a:gd name="T4" fmla="*/ 0 w 32"/>
                <a:gd name="T5" fmla="*/ 14 h 20"/>
                <a:gd name="T6" fmla="*/ 0 w 32"/>
                <a:gd name="T7" fmla="*/ 32 h 20"/>
                <a:gd name="T8" fmla="*/ 50 w 32"/>
                <a:gd name="T9" fmla="*/ 16 h 20"/>
                <a:gd name="T10" fmla="*/ 0 60000 65536"/>
                <a:gd name="T11" fmla="*/ 0 60000 65536"/>
                <a:gd name="T12" fmla="*/ 0 60000 65536"/>
                <a:gd name="T13" fmla="*/ 0 60000 65536"/>
                <a:gd name="T14" fmla="*/ 0 60000 65536"/>
                <a:gd name="T15" fmla="*/ 0 w 32"/>
                <a:gd name="T16" fmla="*/ 0 h 20"/>
                <a:gd name="T17" fmla="*/ 32 w 32"/>
                <a:gd name="T18" fmla="*/ 20 h 20"/>
              </a:gdLst>
              <a:ahLst/>
              <a:cxnLst>
                <a:cxn ang="T10">
                  <a:pos x="T0" y="T1"/>
                </a:cxn>
                <a:cxn ang="T11">
                  <a:pos x="T2" y="T3"/>
                </a:cxn>
                <a:cxn ang="T12">
                  <a:pos x="T4" y="T5"/>
                </a:cxn>
                <a:cxn ang="T13">
                  <a:pos x="T6" y="T7"/>
                </a:cxn>
                <a:cxn ang="T14">
                  <a:pos x="T8" y="T9"/>
                </a:cxn>
              </a:cxnLst>
              <a:rect l="T15" t="T16" r="T17" b="T18"/>
              <a:pathLst>
                <a:path w="32" h="20">
                  <a:moveTo>
                    <a:pt x="32" y="11"/>
                  </a:moveTo>
                  <a:lnTo>
                    <a:pt x="32" y="0"/>
                  </a:lnTo>
                  <a:lnTo>
                    <a:pt x="0" y="9"/>
                  </a:lnTo>
                  <a:lnTo>
                    <a:pt x="0" y="20"/>
                  </a:lnTo>
                  <a:lnTo>
                    <a:pt x="32" y="11"/>
                  </a:lnTo>
                  <a:close/>
                </a:path>
              </a:pathLst>
            </a:custGeom>
            <a:solidFill>
              <a:srgbClr val="FFFFFF"/>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72" name="Line 119"/>
            <p:cNvSpPr>
              <a:spLocks noChangeAspect="1" noChangeShapeType="1"/>
            </p:cNvSpPr>
            <p:nvPr/>
          </p:nvSpPr>
          <p:spPr bwMode="auto">
            <a:xfrm flipH="1" flipV="1">
              <a:off x="621" y="1376"/>
              <a:ext cx="203" cy="54"/>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73" name="Line 120"/>
            <p:cNvSpPr>
              <a:spLocks noChangeAspect="1" noChangeShapeType="1"/>
            </p:cNvSpPr>
            <p:nvPr/>
          </p:nvSpPr>
          <p:spPr bwMode="auto">
            <a:xfrm flipH="1" flipV="1">
              <a:off x="517" y="1196"/>
              <a:ext cx="104" cy="180"/>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74" name="Line 121"/>
            <p:cNvSpPr>
              <a:spLocks noChangeAspect="1" noChangeShapeType="1"/>
            </p:cNvSpPr>
            <p:nvPr/>
          </p:nvSpPr>
          <p:spPr bwMode="auto">
            <a:xfrm flipV="1">
              <a:off x="517" y="1196"/>
              <a:ext cx="1" cy="35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75" name="Line 122"/>
            <p:cNvSpPr>
              <a:spLocks noChangeAspect="1" noChangeShapeType="1"/>
            </p:cNvSpPr>
            <p:nvPr/>
          </p:nvSpPr>
          <p:spPr bwMode="auto">
            <a:xfrm flipH="1" flipV="1">
              <a:off x="413" y="1016"/>
              <a:ext cx="104" cy="180"/>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76" name="Line 123"/>
            <p:cNvSpPr>
              <a:spLocks noChangeAspect="1" noChangeShapeType="1"/>
            </p:cNvSpPr>
            <p:nvPr/>
          </p:nvSpPr>
          <p:spPr bwMode="auto">
            <a:xfrm flipV="1">
              <a:off x="517" y="1016"/>
              <a:ext cx="104" cy="180"/>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77" name="Line 124"/>
            <p:cNvSpPr>
              <a:spLocks noChangeAspect="1" noChangeShapeType="1"/>
            </p:cNvSpPr>
            <p:nvPr/>
          </p:nvSpPr>
          <p:spPr bwMode="auto">
            <a:xfrm flipV="1">
              <a:off x="621" y="1229"/>
              <a:ext cx="148" cy="147"/>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78" name="Line 125"/>
            <p:cNvSpPr>
              <a:spLocks noChangeAspect="1" noChangeShapeType="1"/>
            </p:cNvSpPr>
            <p:nvPr/>
          </p:nvSpPr>
          <p:spPr bwMode="auto">
            <a:xfrm flipH="1">
              <a:off x="463" y="1555"/>
              <a:ext cx="54" cy="202"/>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79" name="Line 126"/>
            <p:cNvSpPr>
              <a:spLocks noChangeAspect="1" noChangeShapeType="1"/>
            </p:cNvSpPr>
            <p:nvPr/>
          </p:nvSpPr>
          <p:spPr bwMode="auto">
            <a:xfrm flipH="1" flipV="1">
              <a:off x="220" y="1376"/>
              <a:ext cx="201" cy="54"/>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80" name="Line 127"/>
            <p:cNvSpPr>
              <a:spLocks noChangeAspect="1" noChangeShapeType="1"/>
            </p:cNvSpPr>
            <p:nvPr/>
          </p:nvSpPr>
          <p:spPr bwMode="auto">
            <a:xfrm flipH="1">
              <a:off x="159" y="1609"/>
              <a:ext cx="159" cy="91"/>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81" name="Line 128"/>
            <p:cNvSpPr>
              <a:spLocks noChangeAspect="1" noChangeShapeType="1"/>
            </p:cNvSpPr>
            <p:nvPr/>
          </p:nvSpPr>
          <p:spPr bwMode="auto">
            <a:xfrm flipH="1">
              <a:off x="1051" y="1697"/>
              <a:ext cx="2"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82" name="Freeform 129"/>
            <p:cNvSpPr>
              <a:spLocks noChangeAspect="1"/>
            </p:cNvSpPr>
            <p:nvPr/>
          </p:nvSpPr>
          <p:spPr bwMode="auto">
            <a:xfrm>
              <a:off x="1049" y="1694"/>
              <a:ext cx="7" cy="6"/>
            </a:xfrm>
            <a:custGeom>
              <a:avLst/>
              <a:gdLst>
                <a:gd name="T0" fmla="*/ 11 w 6"/>
                <a:gd name="T1" fmla="*/ 0 h 6"/>
                <a:gd name="T2" fmla="*/ 13 w 6"/>
                <a:gd name="T3" fmla="*/ 6 h 6"/>
                <a:gd name="T4" fmla="*/ 1 w 6"/>
                <a:gd name="T5" fmla="*/ 6 h 6"/>
                <a:gd name="T6" fmla="*/ 0 w 6"/>
                <a:gd name="T7" fmla="*/ 0 h 6"/>
                <a:gd name="T8" fmla="*/ 11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5" y="0"/>
                  </a:moveTo>
                  <a:lnTo>
                    <a:pt x="6" y="6"/>
                  </a:lnTo>
                  <a:lnTo>
                    <a:pt x="1" y="6"/>
                  </a:lnTo>
                  <a:lnTo>
                    <a:pt x="0" y="0"/>
                  </a:lnTo>
                  <a:lnTo>
                    <a:pt x="5"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83" name="Line 130"/>
            <p:cNvSpPr>
              <a:spLocks noChangeAspect="1" noChangeShapeType="1"/>
            </p:cNvSpPr>
            <p:nvPr/>
          </p:nvSpPr>
          <p:spPr bwMode="auto">
            <a:xfrm flipH="1">
              <a:off x="1053" y="1716"/>
              <a:ext cx="7" cy="3"/>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84" name="Freeform 131"/>
            <p:cNvSpPr>
              <a:spLocks noChangeAspect="1"/>
            </p:cNvSpPr>
            <p:nvPr/>
          </p:nvSpPr>
          <p:spPr bwMode="auto">
            <a:xfrm>
              <a:off x="1050" y="1714"/>
              <a:ext cx="13" cy="7"/>
            </a:xfrm>
            <a:custGeom>
              <a:avLst/>
              <a:gdLst>
                <a:gd name="T0" fmla="*/ 15 w 12"/>
                <a:gd name="T1" fmla="*/ 0 h 7"/>
                <a:gd name="T2" fmla="*/ 17 w 12"/>
                <a:gd name="T3" fmla="*/ 6 h 7"/>
                <a:gd name="T4" fmla="*/ 1 w 12"/>
                <a:gd name="T5" fmla="*/ 7 h 7"/>
                <a:gd name="T6" fmla="*/ 0 w 12"/>
                <a:gd name="T7" fmla="*/ 1 h 7"/>
                <a:gd name="T8" fmla="*/ 15 w 12"/>
                <a:gd name="T9" fmla="*/ 0 h 7"/>
                <a:gd name="T10" fmla="*/ 0 60000 65536"/>
                <a:gd name="T11" fmla="*/ 0 60000 65536"/>
                <a:gd name="T12" fmla="*/ 0 60000 65536"/>
                <a:gd name="T13" fmla="*/ 0 60000 65536"/>
                <a:gd name="T14" fmla="*/ 0 60000 65536"/>
                <a:gd name="T15" fmla="*/ 0 w 12"/>
                <a:gd name="T16" fmla="*/ 0 h 7"/>
                <a:gd name="T17" fmla="*/ 12 w 12"/>
                <a:gd name="T18" fmla="*/ 7 h 7"/>
              </a:gdLst>
              <a:ahLst/>
              <a:cxnLst>
                <a:cxn ang="T10">
                  <a:pos x="T0" y="T1"/>
                </a:cxn>
                <a:cxn ang="T11">
                  <a:pos x="T2" y="T3"/>
                </a:cxn>
                <a:cxn ang="T12">
                  <a:pos x="T4" y="T5"/>
                </a:cxn>
                <a:cxn ang="T13">
                  <a:pos x="T6" y="T7"/>
                </a:cxn>
                <a:cxn ang="T14">
                  <a:pos x="T8" y="T9"/>
                </a:cxn>
              </a:cxnLst>
              <a:rect l="T15" t="T16" r="T17" b="T18"/>
              <a:pathLst>
                <a:path w="12" h="7">
                  <a:moveTo>
                    <a:pt x="10" y="0"/>
                  </a:moveTo>
                  <a:lnTo>
                    <a:pt x="12" y="6"/>
                  </a:lnTo>
                  <a:lnTo>
                    <a:pt x="1" y="7"/>
                  </a:lnTo>
                  <a:lnTo>
                    <a:pt x="0" y="1"/>
                  </a:lnTo>
                  <a:lnTo>
                    <a:pt x="10"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85" name="Line 132"/>
            <p:cNvSpPr>
              <a:spLocks noChangeAspect="1" noChangeShapeType="1"/>
            </p:cNvSpPr>
            <p:nvPr/>
          </p:nvSpPr>
          <p:spPr bwMode="auto">
            <a:xfrm flipH="1">
              <a:off x="1055" y="1736"/>
              <a:ext cx="12" cy="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86" name="Freeform 133"/>
            <p:cNvSpPr>
              <a:spLocks noChangeAspect="1"/>
            </p:cNvSpPr>
            <p:nvPr/>
          </p:nvSpPr>
          <p:spPr bwMode="auto">
            <a:xfrm>
              <a:off x="1051" y="1732"/>
              <a:ext cx="19" cy="10"/>
            </a:xfrm>
            <a:custGeom>
              <a:avLst/>
              <a:gdLst>
                <a:gd name="T0" fmla="*/ 28 w 17"/>
                <a:gd name="T1" fmla="*/ 0 h 9"/>
                <a:gd name="T2" fmla="*/ 29 w 17"/>
                <a:gd name="T3" fmla="*/ 12 h 9"/>
                <a:gd name="T4" fmla="*/ 2 w 17"/>
                <a:gd name="T5" fmla="*/ 14 h 9"/>
                <a:gd name="T6" fmla="*/ 0 w 17"/>
                <a:gd name="T7" fmla="*/ 3 h 9"/>
                <a:gd name="T8" fmla="*/ 28 w 17"/>
                <a:gd name="T9" fmla="*/ 0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16" y="0"/>
                  </a:moveTo>
                  <a:lnTo>
                    <a:pt x="17" y="7"/>
                  </a:lnTo>
                  <a:lnTo>
                    <a:pt x="2" y="9"/>
                  </a:lnTo>
                  <a:lnTo>
                    <a:pt x="0" y="3"/>
                  </a:lnTo>
                  <a:lnTo>
                    <a:pt x="16"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87" name="Line 134"/>
            <p:cNvSpPr>
              <a:spLocks noChangeAspect="1" noChangeShapeType="1"/>
            </p:cNvSpPr>
            <p:nvPr/>
          </p:nvSpPr>
          <p:spPr bwMode="auto">
            <a:xfrm flipH="1">
              <a:off x="1056" y="1757"/>
              <a:ext cx="18" cy="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88" name="Freeform 135"/>
            <p:cNvSpPr>
              <a:spLocks noChangeAspect="1"/>
            </p:cNvSpPr>
            <p:nvPr/>
          </p:nvSpPr>
          <p:spPr bwMode="auto">
            <a:xfrm>
              <a:off x="1055" y="1752"/>
              <a:ext cx="22" cy="11"/>
            </a:xfrm>
            <a:custGeom>
              <a:avLst/>
              <a:gdLst>
                <a:gd name="T0" fmla="*/ 30 w 20"/>
                <a:gd name="T1" fmla="*/ 0 h 10"/>
                <a:gd name="T2" fmla="*/ 32 w 20"/>
                <a:gd name="T3" fmla="*/ 11 h 10"/>
                <a:gd name="T4" fmla="*/ 1 w 20"/>
                <a:gd name="T5" fmla="*/ 15 h 10"/>
                <a:gd name="T6" fmla="*/ 0 w 20"/>
                <a:gd name="T7" fmla="*/ 4 h 10"/>
                <a:gd name="T8" fmla="*/ 30 w 20"/>
                <a:gd name="T9" fmla="*/ 0 h 10"/>
                <a:gd name="T10" fmla="*/ 0 60000 65536"/>
                <a:gd name="T11" fmla="*/ 0 60000 65536"/>
                <a:gd name="T12" fmla="*/ 0 60000 65536"/>
                <a:gd name="T13" fmla="*/ 0 60000 65536"/>
                <a:gd name="T14" fmla="*/ 0 60000 65536"/>
                <a:gd name="T15" fmla="*/ 0 w 20"/>
                <a:gd name="T16" fmla="*/ 0 h 10"/>
                <a:gd name="T17" fmla="*/ 20 w 20"/>
                <a:gd name="T18" fmla="*/ 10 h 10"/>
              </a:gdLst>
              <a:ahLst/>
              <a:cxnLst>
                <a:cxn ang="T10">
                  <a:pos x="T0" y="T1"/>
                </a:cxn>
                <a:cxn ang="T11">
                  <a:pos x="T2" y="T3"/>
                </a:cxn>
                <a:cxn ang="T12">
                  <a:pos x="T4" y="T5"/>
                </a:cxn>
                <a:cxn ang="T13">
                  <a:pos x="T6" y="T7"/>
                </a:cxn>
                <a:cxn ang="T14">
                  <a:pos x="T8" y="T9"/>
                </a:cxn>
              </a:cxnLst>
              <a:rect l="T15" t="T16" r="T17" b="T18"/>
              <a:pathLst>
                <a:path w="20" h="10">
                  <a:moveTo>
                    <a:pt x="19" y="0"/>
                  </a:moveTo>
                  <a:lnTo>
                    <a:pt x="20" y="6"/>
                  </a:lnTo>
                  <a:lnTo>
                    <a:pt x="1" y="10"/>
                  </a:lnTo>
                  <a:lnTo>
                    <a:pt x="0" y="4"/>
                  </a:lnTo>
                  <a:lnTo>
                    <a:pt x="19"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89" name="Line 136"/>
            <p:cNvSpPr>
              <a:spLocks noChangeAspect="1" noChangeShapeType="1"/>
            </p:cNvSpPr>
            <p:nvPr/>
          </p:nvSpPr>
          <p:spPr bwMode="auto">
            <a:xfrm flipH="1">
              <a:off x="1059" y="1775"/>
              <a:ext cx="22" cy="6"/>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90" name="Freeform 137"/>
            <p:cNvSpPr>
              <a:spLocks noChangeAspect="1"/>
            </p:cNvSpPr>
            <p:nvPr/>
          </p:nvSpPr>
          <p:spPr bwMode="auto">
            <a:xfrm>
              <a:off x="1056" y="1772"/>
              <a:ext cx="26" cy="12"/>
            </a:xfrm>
            <a:custGeom>
              <a:avLst/>
              <a:gdLst>
                <a:gd name="T0" fmla="*/ 34 w 24"/>
                <a:gd name="T1" fmla="*/ 0 h 11"/>
                <a:gd name="T2" fmla="*/ 35 w 24"/>
                <a:gd name="T3" fmla="*/ 11 h 11"/>
                <a:gd name="T4" fmla="*/ 1 w 24"/>
                <a:gd name="T5" fmla="*/ 16 h 11"/>
                <a:gd name="T6" fmla="*/ 0 w 24"/>
                <a:gd name="T7" fmla="*/ 5 h 11"/>
                <a:gd name="T8" fmla="*/ 34 w 24"/>
                <a:gd name="T9" fmla="*/ 0 h 11"/>
                <a:gd name="T10" fmla="*/ 0 60000 65536"/>
                <a:gd name="T11" fmla="*/ 0 60000 65536"/>
                <a:gd name="T12" fmla="*/ 0 60000 65536"/>
                <a:gd name="T13" fmla="*/ 0 60000 65536"/>
                <a:gd name="T14" fmla="*/ 0 60000 65536"/>
                <a:gd name="T15" fmla="*/ 0 w 24"/>
                <a:gd name="T16" fmla="*/ 0 h 11"/>
                <a:gd name="T17" fmla="*/ 24 w 24"/>
                <a:gd name="T18" fmla="*/ 11 h 11"/>
              </a:gdLst>
              <a:ahLst/>
              <a:cxnLst>
                <a:cxn ang="T10">
                  <a:pos x="T0" y="T1"/>
                </a:cxn>
                <a:cxn ang="T11">
                  <a:pos x="T2" y="T3"/>
                </a:cxn>
                <a:cxn ang="T12">
                  <a:pos x="T4" y="T5"/>
                </a:cxn>
                <a:cxn ang="T13">
                  <a:pos x="T6" y="T7"/>
                </a:cxn>
                <a:cxn ang="T14">
                  <a:pos x="T8" y="T9"/>
                </a:cxn>
              </a:cxnLst>
              <a:rect l="T15" t="T16" r="T17" b="T18"/>
              <a:pathLst>
                <a:path w="24" h="11">
                  <a:moveTo>
                    <a:pt x="23" y="0"/>
                  </a:moveTo>
                  <a:lnTo>
                    <a:pt x="24" y="6"/>
                  </a:lnTo>
                  <a:lnTo>
                    <a:pt x="1" y="11"/>
                  </a:lnTo>
                  <a:lnTo>
                    <a:pt x="0" y="5"/>
                  </a:lnTo>
                  <a:lnTo>
                    <a:pt x="23"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91" name="Line 138"/>
            <p:cNvSpPr>
              <a:spLocks noChangeAspect="1" noChangeShapeType="1"/>
            </p:cNvSpPr>
            <p:nvPr/>
          </p:nvSpPr>
          <p:spPr bwMode="auto">
            <a:xfrm flipH="1">
              <a:off x="1060" y="1795"/>
              <a:ext cx="28" cy="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92" name="Freeform 139"/>
            <p:cNvSpPr>
              <a:spLocks noChangeAspect="1"/>
            </p:cNvSpPr>
            <p:nvPr/>
          </p:nvSpPr>
          <p:spPr bwMode="auto">
            <a:xfrm>
              <a:off x="1057" y="1792"/>
              <a:ext cx="33" cy="13"/>
            </a:xfrm>
            <a:custGeom>
              <a:avLst/>
              <a:gdLst>
                <a:gd name="T0" fmla="*/ 45 w 30"/>
                <a:gd name="T1" fmla="*/ 0 h 12"/>
                <a:gd name="T2" fmla="*/ 48 w 30"/>
                <a:gd name="T3" fmla="*/ 12 h 12"/>
                <a:gd name="T4" fmla="*/ 2 w 30"/>
                <a:gd name="T5" fmla="*/ 17 h 12"/>
                <a:gd name="T6" fmla="*/ 0 w 30"/>
                <a:gd name="T7" fmla="*/ 5 h 12"/>
                <a:gd name="T8" fmla="*/ 45 w 30"/>
                <a:gd name="T9" fmla="*/ 0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28" y="0"/>
                  </a:moveTo>
                  <a:lnTo>
                    <a:pt x="30" y="7"/>
                  </a:lnTo>
                  <a:lnTo>
                    <a:pt x="2" y="12"/>
                  </a:lnTo>
                  <a:lnTo>
                    <a:pt x="0" y="5"/>
                  </a:lnTo>
                  <a:lnTo>
                    <a:pt x="28"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93" name="Line 140"/>
            <p:cNvSpPr>
              <a:spLocks noChangeAspect="1" noChangeShapeType="1"/>
            </p:cNvSpPr>
            <p:nvPr/>
          </p:nvSpPr>
          <p:spPr bwMode="auto">
            <a:xfrm flipH="1">
              <a:off x="1061" y="1815"/>
              <a:ext cx="34" cy="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94" name="Freeform 141"/>
            <p:cNvSpPr>
              <a:spLocks noChangeAspect="1"/>
            </p:cNvSpPr>
            <p:nvPr/>
          </p:nvSpPr>
          <p:spPr bwMode="auto">
            <a:xfrm>
              <a:off x="1060" y="1811"/>
              <a:ext cx="36" cy="15"/>
            </a:xfrm>
            <a:custGeom>
              <a:avLst/>
              <a:gdLst>
                <a:gd name="T0" fmla="*/ 49 w 33"/>
                <a:gd name="T1" fmla="*/ 0 h 13"/>
                <a:gd name="T2" fmla="*/ 51 w 33"/>
                <a:gd name="T3" fmla="*/ 12 h 13"/>
                <a:gd name="T4" fmla="*/ 1 w 33"/>
                <a:gd name="T5" fmla="*/ 27 h 13"/>
                <a:gd name="T6" fmla="*/ 0 w 33"/>
                <a:gd name="T7" fmla="*/ 12 h 13"/>
                <a:gd name="T8" fmla="*/ 49 w 33"/>
                <a:gd name="T9" fmla="*/ 0 h 13"/>
                <a:gd name="T10" fmla="*/ 0 60000 65536"/>
                <a:gd name="T11" fmla="*/ 0 60000 65536"/>
                <a:gd name="T12" fmla="*/ 0 60000 65536"/>
                <a:gd name="T13" fmla="*/ 0 60000 65536"/>
                <a:gd name="T14" fmla="*/ 0 60000 65536"/>
                <a:gd name="T15" fmla="*/ 0 w 33"/>
                <a:gd name="T16" fmla="*/ 0 h 13"/>
                <a:gd name="T17" fmla="*/ 33 w 33"/>
                <a:gd name="T18" fmla="*/ 13 h 13"/>
              </a:gdLst>
              <a:ahLst/>
              <a:cxnLst>
                <a:cxn ang="T10">
                  <a:pos x="T0" y="T1"/>
                </a:cxn>
                <a:cxn ang="T11">
                  <a:pos x="T2" y="T3"/>
                </a:cxn>
                <a:cxn ang="T12">
                  <a:pos x="T4" y="T5"/>
                </a:cxn>
                <a:cxn ang="T13">
                  <a:pos x="T6" y="T7"/>
                </a:cxn>
                <a:cxn ang="T14">
                  <a:pos x="T8" y="T9"/>
                </a:cxn>
              </a:cxnLst>
              <a:rect l="T15" t="T16" r="T17" b="T18"/>
              <a:pathLst>
                <a:path w="33" h="13">
                  <a:moveTo>
                    <a:pt x="32" y="0"/>
                  </a:moveTo>
                  <a:lnTo>
                    <a:pt x="33" y="6"/>
                  </a:lnTo>
                  <a:lnTo>
                    <a:pt x="1" y="13"/>
                  </a:lnTo>
                  <a:lnTo>
                    <a:pt x="0" y="6"/>
                  </a:lnTo>
                  <a:lnTo>
                    <a:pt x="32"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95" name="Line 142"/>
            <p:cNvSpPr>
              <a:spLocks noChangeAspect="1" noChangeShapeType="1"/>
            </p:cNvSpPr>
            <p:nvPr/>
          </p:nvSpPr>
          <p:spPr bwMode="auto">
            <a:xfrm flipH="1">
              <a:off x="1063" y="1833"/>
              <a:ext cx="39" cy="1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96" name="Freeform 143"/>
            <p:cNvSpPr>
              <a:spLocks noChangeAspect="1"/>
            </p:cNvSpPr>
            <p:nvPr/>
          </p:nvSpPr>
          <p:spPr bwMode="auto">
            <a:xfrm>
              <a:off x="1061" y="1831"/>
              <a:ext cx="42" cy="16"/>
            </a:xfrm>
            <a:custGeom>
              <a:avLst/>
              <a:gdLst>
                <a:gd name="T0" fmla="*/ 61 w 38"/>
                <a:gd name="T1" fmla="*/ 0 h 14"/>
                <a:gd name="T2" fmla="*/ 62 w 38"/>
                <a:gd name="T3" fmla="*/ 11 h 14"/>
                <a:gd name="T4" fmla="*/ 2 w 38"/>
                <a:gd name="T5" fmla="*/ 27 h 14"/>
                <a:gd name="T6" fmla="*/ 0 w 38"/>
                <a:gd name="T7" fmla="*/ 13 h 14"/>
                <a:gd name="T8" fmla="*/ 61 w 38"/>
                <a:gd name="T9" fmla="*/ 0 h 14"/>
                <a:gd name="T10" fmla="*/ 0 60000 65536"/>
                <a:gd name="T11" fmla="*/ 0 60000 65536"/>
                <a:gd name="T12" fmla="*/ 0 60000 65536"/>
                <a:gd name="T13" fmla="*/ 0 60000 65536"/>
                <a:gd name="T14" fmla="*/ 0 60000 65536"/>
                <a:gd name="T15" fmla="*/ 0 w 38"/>
                <a:gd name="T16" fmla="*/ 0 h 14"/>
                <a:gd name="T17" fmla="*/ 38 w 38"/>
                <a:gd name="T18" fmla="*/ 14 h 14"/>
              </a:gdLst>
              <a:ahLst/>
              <a:cxnLst>
                <a:cxn ang="T10">
                  <a:pos x="T0" y="T1"/>
                </a:cxn>
                <a:cxn ang="T11">
                  <a:pos x="T2" y="T3"/>
                </a:cxn>
                <a:cxn ang="T12">
                  <a:pos x="T4" y="T5"/>
                </a:cxn>
                <a:cxn ang="T13">
                  <a:pos x="T6" y="T7"/>
                </a:cxn>
                <a:cxn ang="T14">
                  <a:pos x="T8" y="T9"/>
                </a:cxn>
              </a:cxnLst>
              <a:rect l="T15" t="T16" r="T17" b="T18"/>
              <a:pathLst>
                <a:path w="38" h="14">
                  <a:moveTo>
                    <a:pt x="37" y="0"/>
                  </a:moveTo>
                  <a:lnTo>
                    <a:pt x="38" y="6"/>
                  </a:lnTo>
                  <a:lnTo>
                    <a:pt x="2" y="14"/>
                  </a:lnTo>
                  <a:lnTo>
                    <a:pt x="0" y="7"/>
                  </a:lnTo>
                  <a:lnTo>
                    <a:pt x="37"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97" name="Line 144"/>
            <p:cNvSpPr>
              <a:spLocks noChangeAspect="1" noChangeShapeType="1"/>
            </p:cNvSpPr>
            <p:nvPr/>
          </p:nvSpPr>
          <p:spPr bwMode="auto">
            <a:xfrm flipH="1">
              <a:off x="1066" y="1854"/>
              <a:ext cx="42" cy="1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98" name="Freeform 145"/>
            <p:cNvSpPr>
              <a:spLocks noChangeAspect="1"/>
            </p:cNvSpPr>
            <p:nvPr/>
          </p:nvSpPr>
          <p:spPr bwMode="auto">
            <a:xfrm>
              <a:off x="1063" y="1850"/>
              <a:ext cx="47" cy="16"/>
            </a:xfrm>
            <a:custGeom>
              <a:avLst/>
              <a:gdLst>
                <a:gd name="T0" fmla="*/ 72 w 42"/>
                <a:gd name="T1" fmla="*/ 0 h 15"/>
                <a:gd name="T2" fmla="*/ 74 w 42"/>
                <a:gd name="T3" fmla="*/ 7 h 15"/>
                <a:gd name="T4" fmla="*/ 1 w 42"/>
                <a:gd name="T5" fmla="*/ 20 h 15"/>
                <a:gd name="T6" fmla="*/ 0 w 42"/>
                <a:gd name="T7" fmla="*/ 14 h 15"/>
                <a:gd name="T8" fmla="*/ 72 w 42"/>
                <a:gd name="T9" fmla="*/ 0 h 15"/>
                <a:gd name="T10" fmla="*/ 0 60000 65536"/>
                <a:gd name="T11" fmla="*/ 0 60000 65536"/>
                <a:gd name="T12" fmla="*/ 0 60000 65536"/>
                <a:gd name="T13" fmla="*/ 0 60000 65536"/>
                <a:gd name="T14" fmla="*/ 0 60000 65536"/>
                <a:gd name="T15" fmla="*/ 0 w 42"/>
                <a:gd name="T16" fmla="*/ 0 h 15"/>
                <a:gd name="T17" fmla="*/ 42 w 42"/>
                <a:gd name="T18" fmla="*/ 15 h 15"/>
              </a:gdLst>
              <a:ahLst/>
              <a:cxnLst>
                <a:cxn ang="T10">
                  <a:pos x="T0" y="T1"/>
                </a:cxn>
                <a:cxn ang="T11">
                  <a:pos x="T2" y="T3"/>
                </a:cxn>
                <a:cxn ang="T12">
                  <a:pos x="T4" y="T5"/>
                </a:cxn>
                <a:cxn ang="T13">
                  <a:pos x="T6" y="T7"/>
                </a:cxn>
                <a:cxn ang="T14">
                  <a:pos x="T8" y="T9"/>
                </a:cxn>
              </a:cxnLst>
              <a:rect l="T15" t="T16" r="T17" b="T18"/>
              <a:pathLst>
                <a:path w="42" h="15">
                  <a:moveTo>
                    <a:pt x="41" y="0"/>
                  </a:moveTo>
                  <a:lnTo>
                    <a:pt x="42" y="7"/>
                  </a:lnTo>
                  <a:lnTo>
                    <a:pt x="1" y="15"/>
                  </a:lnTo>
                  <a:lnTo>
                    <a:pt x="0" y="9"/>
                  </a:lnTo>
                  <a:lnTo>
                    <a:pt x="41"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99" name="Line 189"/>
            <p:cNvSpPr>
              <a:spLocks noChangeAspect="1" noChangeShapeType="1"/>
            </p:cNvSpPr>
            <p:nvPr/>
          </p:nvSpPr>
          <p:spPr bwMode="auto">
            <a:xfrm flipH="1">
              <a:off x="1027" y="1315"/>
              <a:ext cx="66" cy="15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900" name="Freeform 190"/>
            <p:cNvSpPr>
              <a:spLocks noChangeAspect="1"/>
            </p:cNvSpPr>
            <p:nvPr/>
          </p:nvSpPr>
          <p:spPr bwMode="auto">
            <a:xfrm>
              <a:off x="1024" y="1307"/>
              <a:ext cx="89" cy="167"/>
            </a:xfrm>
            <a:custGeom>
              <a:avLst/>
              <a:gdLst>
                <a:gd name="T0" fmla="*/ 75 w 81"/>
                <a:gd name="T1" fmla="*/ 0 h 152"/>
                <a:gd name="T2" fmla="*/ 131 w 81"/>
                <a:gd name="T3" fmla="*/ 22 h 152"/>
                <a:gd name="T4" fmla="*/ 5 w 81"/>
                <a:gd name="T5" fmla="*/ 243 h 152"/>
                <a:gd name="T6" fmla="*/ 3 w 81"/>
                <a:gd name="T7" fmla="*/ 242 h 152"/>
                <a:gd name="T8" fmla="*/ 0 w 81"/>
                <a:gd name="T9" fmla="*/ 236 h 152"/>
                <a:gd name="T10" fmla="*/ 75 w 81"/>
                <a:gd name="T11" fmla="*/ 0 h 152"/>
                <a:gd name="T12" fmla="*/ 0 60000 65536"/>
                <a:gd name="T13" fmla="*/ 0 60000 65536"/>
                <a:gd name="T14" fmla="*/ 0 60000 65536"/>
                <a:gd name="T15" fmla="*/ 0 60000 65536"/>
                <a:gd name="T16" fmla="*/ 0 60000 65536"/>
                <a:gd name="T17" fmla="*/ 0 60000 65536"/>
                <a:gd name="T18" fmla="*/ 0 w 81"/>
                <a:gd name="T19" fmla="*/ 0 h 152"/>
                <a:gd name="T20" fmla="*/ 81 w 81"/>
                <a:gd name="T21" fmla="*/ 152 h 152"/>
              </a:gdLst>
              <a:ahLst/>
              <a:cxnLst>
                <a:cxn ang="T12">
                  <a:pos x="T0" y="T1"/>
                </a:cxn>
                <a:cxn ang="T13">
                  <a:pos x="T2" y="T3"/>
                </a:cxn>
                <a:cxn ang="T14">
                  <a:pos x="T4" y="T5"/>
                </a:cxn>
                <a:cxn ang="T15">
                  <a:pos x="T6" y="T7"/>
                </a:cxn>
                <a:cxn ang="T16">
                  <a:pos x="T8" y="T9"/>
                </a:cxn>
                <a:cxn ang="T17">
                  <a:pos x="T10" y="T11"/>
                </a:cxn>
              </a:cxnLst>
              <a:rect l="T18" t="T19" r="T20" b="T21"/>
              <a:pathLst>
                <a:path w="81" h="152">
                  <a:moveTo>
                    <a:pt x="46" y="0"/>
                  </a:moveTo>
                  <a:lnTo>
                    <a:pt x="81" y="14"/>
                  </a:lnTo>
                  <a:lnTo>
                    <a:pt x="5" y="152"/>
                  </a:lnTo>
                  <a:lnTo>
                    <a:pt x="3" y="151"/>
                  </a:lnTo>
                  <a:lnTo>
                    <a:pt x="0" y="147"/>
                  </a:lnTo>
                  <a:lnTo>
                    <a:pt x="46"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901" name="Rectangle 191"/>
            <p:cNvSpPr>
              <a:spLocks noChangeAspect="1" noChangeArrowheads="1"/>
            </p:cNvSpPr>
            <p:nvPr/>
          </p:nvSpPr>
          <p:spPr bwMode="auto">
            <a:xfrm>
              <a:off x="114" y="1680"/>
              <a:ext cx="4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902" name="Rectangle 192"/>
            <p:cNvSpPr>
              <a:spLocks noChangeAspect="1" noChangeArrowheads="1"/>
            </p:cNvSpPr>
            <p:nvPr/>
          </p:nvSpPr>
          <p:spPr bwMode="auto">
            <a:xfrm>
              <a:off x="159" y="1680"/>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903" name="Rectangle 193"/>
            <p:cNvSpPr>
              <a:spLocks noChangeAspect="1" noChangeArrowheads="1"/>
            </p:cNvSpPr>
            <p:nvPr/>
          </p:nvSpPr>
          <p:spPr bwMode="auto">
            <a:xfrm>
              <a:off x="1104" y="1862"/>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904" name="Rectangle 194"/>
            <p:cNvSpPr>
              <a:spLocks noChangeAspect="1" noChangeArrowheads="1"/>
            </p:cNvSpPr>
            <p:nvPr/>
          </p:nvSpPr>
          <p:spPr bwMode="auto">
            <a:xfrm>
              <a:off x="1150" y="1862"/>
              <a:ext cx="1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905" name="Rectangle 195"/>
            <p:cNvSpPr>
              <a:spLocks noChangeAspect="1" noChangeArrowheads="1"/>
            </p:cNvSpPr>
            <p:nvPr/>
          </p:nvSpPr>
          <p:spPr bwMode="auto">
            <a:xfrm>
              <a:off x="640" y="949"/>
              <a:ext cx="4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906" name="Rectangle 196"/>
            <p:cNvSpPr>
              <a:spLocks noChangeAspect="1" noChangeArrowheads="1"/>
            </p:cNvSpPr>
            <p:nvPr/>
          </p:nvSpPr>
          <p:spPr bwMode="auto">
            <a:xfrm>
              <a:off x="685" y="949"/>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907" name="Rectangle 197"/>
            <p:cNvSpPr>
              <a:spLocks noChangeAspect="1" noChangeArrowheads="1"/>
            </p:cNvSpPr>
            <p:nvPr/>
          </p:nvSpPr>
          <p:spPr bwMode="auto">
            <a:xfrm>
              <a:off x="410" y="956"/>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908" name="Rectangle 198"/>
            <p:cNvSpPr>
              <a:spLocks noChangeAspect="1" noChangeArrowheads="1"/>
            </p:cNvSpPr>
            <p:nvPr/>
          </p:nvSpPr>
          <p:spPr bwMode="auto">
            <a:xfrm>
              <a:off x="456" y="956"/>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909" name="Rectangle 199"/>
            <p:cNvSpPr>
              <a:spLocks noChangeAspect="1" noChangeArrowheads="1"/>
            </p:cNvSpPr>
            <p:nvPr/>
          </p:nvSpPr>
          <p:spPr bwMode="auto">
            <a:xfrm>
              <a:off x="173" y="1316"/>
              <a:ext cx="47"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910" name="Rectangle 200"/>
            <p:cNvSpPr>
              <a:spLocks noChangeAspect="1" noChangeArrowheads="1"/>
            </p:cNvSpPr>
            <p:nvPr/>
          </p:nvSpPr>
          <p:spPr bwMode="auto">
            <a:xfrm>
              <a:off x="222" y="1316"/>
              <a:ext cx="13"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911" name="Rectangle 201"/>
            <p:cNvSpPr>
              <a:spLocks noChangeAspect="1" noChangeArrowheads="1"/>
            </p:cNvSpPr>
            <p:nvPr/>
          </p:nvSpPr>
          <p:spPr bwMode="auto">
            <a:xfrm>
              <a:off x="1091" y="1230"/>
              <a:ext cx="4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912" name="Rectangle 202"/>
            <p:cNvSpPr>
              <a:spLocks noChangeAspect="1" noChangeArrowheads="1"/>
            </p:cNvSpPr>
            <p:nvPr/>
          </p:nvSpPr>
          <p:spPr bwMode="auto">
            <a:xfrm>
              <a:off x="1137" y="1230"/>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913" name="Rectangle 203"/>
            <p:cNvSpPr>
              <a:spLocks noChangeAspect="1" noChangeArrowheads="1"/>
            </p:cNvSpPr>
            <p:nvPr/>
          </p:nvSpPr>
          <p:spPr bwMode="auto">
            <a:xfrm>
              <a:off x="798" y="1182"/>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914" name="Rectangle 204"/>
            <p:cNvSpPr>
              <a:spLocks noChangeAspect="1" noChangeArrowheads="1"/>
            </p:cNvSpPr>
            <p:nvPr/>
          </p:nvSpPr>
          <p:spPr bwMode="auto">
            <a:xfrm>
              <a:off x="846" y="1182"/>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915" name="Rectangle 205"/>
            <p:cNvSpPr>
              <a:spLocks noChangeAspect="1" noChangeArrowheads="1"/>
            </p:cNvSpPr>
            <p:nvPr/>
          </p:nvSpPr>
          <p:spPr bwMode="auto">
            <a:xfrm>
              <a:off x="465" y="1742"/>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916" name="Rectangle 206"/>
            <p:cNvSpPr>
              <a:spLocks noChangeAspect="1" noChangeArrowheads="1"/>
            </p:cNvSpPr>
            <p:nvPr/>
          </p:nvSpPr>
          <p:spPr bwMode="auto">
            <a:xfrm>
              <a:off x="512" y="1742"/>
              <a:ext cx="1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grpSp>
      <p:grpSp>
        <p:nvGrpSpPr>
          <p:cNvPr id="3" name="Group 1"/>
          <p:cNvGrpSpPr>
            <a:grpSpLocks/>
          </p:cNvGrpSpPr>
          <p:nvPr/>
        </p:nvGrpSpPr>
        <p:grpSpPr bwMode="auto">
          <a:xfrm>
            <a:off x="7032625" y="2058988"/>
            <a:ext cx="1695450" cy="1568450"/>
            <a:chOff x="1631" y="920"/>
            <a:chExt cx="1068" cy="988"/>
          </a:xfrm>
        </p:grpSpPr>
        <p:sp>
          <p:nvSpPr>
            <p:cNvPr id="263801" name="Line 146"/>
            <p:cNvSpPr>
              <a:spLocks noChangeAspect="1" noChangeShapeType="1"/>
            </p:cNvSpPr>
            <p:nvPr/>
          </p:nvSpPr>
          <p:spPr bwMode="auto">
            <a:xfrm>
              <a:off x="1942" y="1398"/>
              <a:ext cx="104" cy="179"/>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02" name="Line 147"/>
            <p:cNvSpPr>
              <a:spLocks noChangeAspect="1" noChangeShapeType="1"/>
            </p:cNvSpPr>
            <p:nvPr/>
          </p:nvSpPr>
          <p:spPr bwMode="auto">
            <a:xfrm flipH="1">
              <a:off x="1907" y="1577"/>
              <a:ext cx="139" cy="155"/>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03" name="Line 148"/>
            <p:cNvSpPr>
              <a:spLocks noChangeAspect="1" noChangeShapeType="1"/>
            </p:cNvSpPr>
            <p:nvPr/>
          </p:nvSpPr>
          <p:spPr bwMode="auto">
            <a:xfrm flipH="1" flipV="1">
              <a:off x="1717" y="1649"/>
              <a:ext cx="190"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04" name="Line 149"/>
            <p:cNvSpPr>
              <a:spLocks noChangeAspect="1" noChangeShapeType="1"/>
            </p:cNvSpPr>
            <p:nvPr/>
          </p:nvSpPr>
          <p:spPr bwMode="auto">
            <a:xfrm flipV="1">
              <a:off x="1717" y="1442"/>
              <a:ext cx="24" cy="207"/>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05" name="Line 150"/>
            <p:cNvSpPr>
              <a:spLocks noChangeAspect="1" noChangeShapeType="1"/>
            </p:cNvSpPr>
            <p:nvPr/>
          </p:nvSpPr>
          <p:spPr bwMode="auto">
            <a:xfrm flipH="1">
              <a:off x="1741" y="1398"/>
              <a:ext cx="201" cy="44"/>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06" name="Line 151"/>
            <p:cNvSpPr>
              <a:spLocks noChangeAspect="1" noChangeShapeType="1"/>
            </p:cNvSpPr>
            <p:nvPr/>
          </p:nvSpPr>
          <p:spPr bwMode="auto">
            <a:xfrm flipH="1" flipV="1">
              <a:off x="2247" y="1526"/>
              <a:ext cx="201" cy="51"/>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07" name="Line 152"/>
            <p:cNvSpPr>
              <a:spLocks noChangeAspect="1" noChangeShapeType="1"/>
            </p:cNvSpPr>
            <p:nvPr/>
          </p:nvSpPr>
          <p:spPr bwMode="auto">
            <a:xfrm flipH="1">
              <a:off x="2046" y="1526"/>
              <a:ext cx="201" cy="51"/>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08" name="Line 153"/>
            <p:cNvSpPr>
              <a:spLocks noChangeAspect="1" noChangeShapeType="1"/>
            </p:cNvSpPr>
            <p:nvPr/>
          </p:nvSpPr>
          <p:spPr bwMode="auto">
            <a:xfrm flipH="1" flipV="1">
              <a:off x="1942" y="1398"/>
              <a:ext cx="104" cy="179"/>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09" name="Line 154"/>
            <p:cNvSpPr>
              <a:spLocks noChangeAspect="1" noChangeShapeType="1"/>
            </p:cNvSpPr>
            <p:nvPr/>
          </p:nvSpPr>
          <p:spPr bwMode="auto">
            <a:xfrm>
              <a:off x="2345" y="1398"/>
              <a:ext cx="103" cy="179"/>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10" name="Line 155"/>
            <p:cNvSpPr>
              <a:spLocks noChangeAspect="1" noChangeShapeType="1"/>
            </p:cNvSpPr>
            <p:nvPr/>
          </p:nvSpPr>
          <p:spPr bwMode="auto">
            <a:xfrm>
              <a:off x="2382" y="1415"/>
              <a:ext cx="85" cy="145"/>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11" name="Line 156"/>
            <p:cNvSpPr>
              <a:spLocks noChangeAspect="1" noChangeShapeType="1"/>
            </p:cNvSpPr>
            <p:nvPr/>
          </p:nvSpPr>
          <p:spPr bwMode="auto">
            <a:xfrm flipH="1" flipV="1">
              <a:off x="2144" y="1345"/>
              <a:ext cx="201" cy="5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12" name="Freeform 157"/>
            <p:cNvSpPr>
              <a:spLocks noChangeAspect="1"/>
            </p:cNvSpPr>
            <p:nvPr/>
          </p:nvSpPr>
          <p:spPr bwMode="auto">
            <a:xfrm>
              <a:off x="2230" y="1362"/>
              <a:ext cx="36" cy="22"/>
            </a:xfrm>
            <a:custGeom>
              <a:avLst/>
              <a:gdLst>
                <a:gd name="T0" fmla="*/ 57 w 32"/>
                <a:gd name="T1" fmla="*/ 32 h 20"/>
                <a:gd name="T2" fmla="*/ 57 w 32"/>
                <a:gd name="T3" fmla="*/ 14 h 20"/>
                <a:gd name="T4" fmla="*/ 0 w 32"/>
                <a:gd name="T5" fmla="*/ 0 h 20"/>
                <a:gd name="T6" fmla="*/ 0 w 32"/>
                <a:gd name="T7" fmla="*/ 16 h 20"/>
                <a:gd name="T8" fmla="*/ 57 w 32"/>
                <a:gd name="T9" fmla="*/ 32 h 20"/>
                <a:gd name="T10" fmla="*/ 0 60000 65536"/>
                <a:gd name="T11" fmla="*/ 0 60000 65536"/>
                <a:gd name="T12" fmla="*/ 0 60000 65536"/>
                <a:gd name="T13" fmla="*/ 0 60000 65536"/>
                <a:gd name="T14" fmla="*/ 0 60000 65536"/>
                <a:gd name="T15" fmla="*/ 0 w 32"/>
                <a:gd name="T16" fmla="*/ 0 h 20"/>
                <a:gd name="T17" fmla="*/ 32 w 32"/>
                <a:gd name="T18" fmla="*/ 20 h 20"/>
              </a:gdLst>
              <a:ahLst/>
              <a:cxnLst>
                <a:cxn ang="T10">
                  <a:pos x="T0" y="T1"/>
                </a:cxn>
                <a:cxn ang="T11">
                  <a:pos x="T2" y="T3"/>
                </a:cxn>
                <a:cxn ang="T12">
                  <a:pos x="T4" y="T5"/>
                </a:cxn>
                <a:cxn ang="T13">
                  <a:pos x="T6" y="T7"/>
                </a:cxn>
                <a:cxn ang="T14">
                  <a:pos x="T8" y="T9"/>
                </a:cxn>
              </a:cxnLst>
              <a:rect l="T15" t="T16" r="T17" b="T18"/>
              <a:pathLst>
                <a:path w="32" h="20">
                  <a:moveTo>
                    <a:pt x="32" y="20"/>
                  </a:moveTo>
                  <a:lnTo>
                    <a:pt x="32" y="9"/>
                  </a:lnTo>
                  <a:lnTo>
                    <a:pt x="0" y="0"/>
                  </a:lnTo>
                  <a:lnTo>
                    <a:pt x="0" y="11"/>
                  </a:lnTo>
                  <a:lnTo>
                    <a:pt x="32" y="20"/>
                  </a:lnTo>
                  <a:close/>
                </a:path>
              </a:pathLst>
            </a:custGeom>
            <a:solidFill>
              <a:srgbClr val="FFFFFF"/>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13" name="Line 158"/>
            <p:cNvSpPr>
              <a:spLocks noChangeAspect="1" noChangeShapeType="1"/>
            </p:cNvSpPr>
            <p:nvPr/>
          </p:nvSpPr>
          <p:spPr bwMode="auto">
            <a:xfrm flipV="1">
              <a:off x="1942" y="1345"/>
              <a:ext cx="202" cy="5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14" name="Line 159"/>
            <p:cNvSpPr>
              <a:spLocks noChangeAspect="1" noChangeShapeType="1"/>
            </p:cNvSpPr>
            <p:nvPr/>
          </p:nvSpPr>
          <p:spPr bwMode="auto">
            <a:xfrm flipV="1">
              <a:off x="2144" y="1165"/>
              <a:ext cx="103" cy="180"/>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15" name="Line 160"/>
            <p:cNvSpPr>
              <a:spLocks noChangeAspect="1" noChangeShapeType="1"/>
            </p:cNvSpPr>
            <p:nvPr/>
          </p:nvSpPr>
          <p:spPr bwMode="auto">
            <a:xfrm flipV="1">
              <a:off x="2247" y="1165"/>
              <a:ext cx="1" cy="36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16" name="Line 161"/>
            <p:cNvSpPr>
              <a:spLocks noChangeAspect="1" noChangeShapeType="1"/>
            </p:cNvSpPr>
            <p:nvPr/>
          </p:nvSpPr>
          <p:spPr bwMode="auto">
            <a:xfrm flipV="1">
              <a:off x="2247" y="984"/>
              <a:ext cx="104" cy="181"/>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17" name="Line 162"/>
            <p:cNvSpPr>
              <a:spLocks noChangeAspect="1" noChangeShapeType="1"/>
            </p:cNvSpPr>
            <p:nvPr/>
          </p:nvSpPr>
          <p:spPr bwMode="auto">
            <a:xfrm flipH="1" flipV="1">
              <a:off x="2144" y="984"/>
              <a:ext cx="103" cy="181"/>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18" name="Line 163"/>
            <p:cNvSpPr>
              <a:spLocks noChangeAspect="1" noChangeShapeType="1"/>
            </p:cNvSpPr>
            <p:nvPr/>
          </p:nvSpPr>
          <p:spPr bwMode="auto">
            <a:xfrm flipH="1" flipV="1">
              <a:off x="1996" y="1196"/>
              <a:ext cx="148" cy="149"/>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19" name="Line 164"/>
            <p:cNvSpPr>
              <a:spLocks noChangeAspect="1" noChangeShapeType="1"/>
            </p:cNvSpPr>
            <p:nvPr/>
          </p:nvSpPr>
          <p:spPr bwMode="auto">
            <a:xfrm>
              <a:off x="2247" y="1526"/>
              <a:ext cx="56" cy="200"/>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20" name="Line 165"/>
            <p:cNvSpPr>
              <a:spLocks noChangeAspect="1" noChangeShapeType="1"/>
            </p:cNvSpPr>
            <p:nvPr/>
          </p:nvSpPr>
          <p:spPr bwMode="auto">
            <a:xfrm flipV="1">
              <a:off x="2345" y="1345"/>
              <a:ext cx="201" cy="5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21" name="Line 166"/>
            <p:cNvSpPr>
              <a:spLocks noChangeAspect="1" noChangeShapeType="1"/>
            </p:cNvSpPr>
            <p:nvPr/>
          </p:nvSpPr>
          <p:spPr bwMode="auto">
            <a:xfrm>
              <a:off x="2448" y="1577"/>
              <a:ext cx="149" cy="88"/>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22" name="Line 167"/>
            <p:cNvSpPr>
              <a:spLocks noChangeAspect="1" noChangeShapeType="1"/>
            </p:cNvSpPr>
            <p:nvPr/>
          </p:nvSpPr>
          <p:spPr bwMode="auto">
            <a:xfrm flipH="1" flipV="1">
              <a:off x="1710" y="1665"/>
              <a:ext cx="1"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23" name="Freeform 168"/>
            <p:cNvSpPr>
              <a:spLocks noChangeAspect="1"/>
            </p:cNvSpPr>
            <p:nvPr/>
          </p:nvSpPr>
          <p:spPr bwMode="auto">
            <a:xfrm>
              <a:off x="1706" y="1662"/>
              <a:ext cx="6" cy="9"/>
            </a:xfrm>
            <a:custGeom>
              <a:avLst/>
              <a:gdLst>
                <a:gd name="T0" fmla="*/ 6 w 6"/>
                <a:gd name="T1" fmla="*/ 1 h 8"/>
                <a:gd name="T2" fmla="*/ 4 w 6"/>
                <a:gd name="T3" fmla="*/ 13 h 8"/>
                <a:gd name="T4" fmla="*/ 0 w 6"/>
                <a:gd name="T5" fmla="*/ 11 h 8"/>
                <a:gd name="T6" fmla="*/ 3 w 6"/>
                <a:gd name="T7" fmla="*/ 0 h 8"/>
                <a:gd name="T8" fmla="*/ 6 w 6"/>
                <a:gd name="T9" fmla="*/ 1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6" y="1"/>
                  </a:moveTo>
                  <a:lnTo>
                    <a:pt x="4" y="8"/>
                  </a:lnTo>
                  <a:lnTo>
                    <a:pt x="0" y="6"/>
                  </a:lnTo>
                  <a:lnTo>
                    <a:pt x="3" y="0"/>
                  </a:lnTo>
                  <a:lnTo>
                    <a:pt x="6" y="1"/>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24" name="Line 169"/>
            <p:cNvSpPr>
              <a:spLocks noChangeAspect="1" noChangeShapeType="1"/>
            </p:cNvSpPr>
            <p:nvPr/>
          </p:nvSpPr>
          <p:spPr bwMode="auto">
            <a:xfrm flipH="1" flipV="1">
              <a:off x="1701" y="1682"/>
              <a:ext cx="6" cy="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25" name="Freeform 170"/>
            <p:cNvSpPr>
              <a:spLocks noChangeAspect="1"/>
            </p:cNvSpPr>
            <p:nvPr/>
          </p:nvSpPr>
          <p:spPr bwMode="auto">
            <a:xfrm>
              <a:off x="1697" y="1678"/>
              <a:ext cx="13" cy="10"/>
            </a:xfrm>
            <a:custGeom>
              <a:avLst/>
              <a:gdLst>
                <a:gd name="T0" fmla="*/ 17 w 12"/>
                <a:gd name="T1" fmla="*/ 3 h 9"/>
                <a:gd name="T2" fmla="*/ 14 w 12"/>
                <a:gd name="T3" fmla="*/ 14 h 9"/>
                <a:gd name="T4" fmla="*/ 0 w 12"/>
                <a:gd name="T5" fmla="*/ 12 h 9"/>
                <a:gd name="T6" fmla="*/ 3 w 12"/>
                <a:gd name="T7" fmla="*/ 0 h 9"/>
                <a:gd name="T8" fmla="*/ 17 w 12"/>
                <a:gd name="T9" fmla="*/ 3 h 9"/>
                <a:gd name="T10" fmla="*/ 0 60000 65536"/>
                <a:gd name="T11" fmla="*/ 0 60000 65536"/>
                <a:gd name="T12" fmla="*/ 0 60000 65536"/>
                <a:gd name="T13" fmla="*/ 0 60000 65536"/>
                <a:gd name="T14" fmla="*/ 0 60000 65536"/>
                <a:gd name="T15" fmla="*/ 0 w 12"/>
                <a:gd name="T16" fmla="*/ 0 h 9"/>
                <a:gd name="T17" fmla="*/ 12 w 12"/>
                <a:gd name="T18" fmla="*/ 9 h 9"/>
              </a:gdLst>
              <a:ahLst/>
              <a:cxnLst>
                <a:cxn ang="T10">
                  <a:pos x="T0" y="T1"/>
                </a:cxn>
                <a:cxn ang="T11">
                  <a:pos x="T2" y="T3"/>
                </a:cxn>
                <a:cxn ang="T12">
                  <a:pos x="T4" y="T5"/>
                </a:cxn>
                <a:cxn ang="T13">
                  <a:pos x="T6" y="T7"/>
                </a:cxn>
                <a:cxn ang="T14">
                  <a:pos x="T8" y="T9"/>
                </a:cxn>
              </a:cxnLst>
              <a:rect l="T15" t="T16" r="T17" b="T18"/>
              <a:pathLst>
                <a:path w="12" h="9">
                  <a:moveTo>
                    <a:pt x="12" y="3"/>
                  </a:moveTo>
                  <a:lnTo>
                    <a:pt x="9" y="9"/>
                  </a:lnTo>
                  <a:lnTo>
                    <a:pt x="0" y="7"/>
                  </a:lnTo>
                  <a:lnTo>
                    <a:pt x="3" y="0"/>
                  </a:lnTo>
                  <a:lnTo>
                    <a:pt x="12" y="3"/>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26" name="Line 171"/>
            <p:cNvSpPr>
              <a:spLocks noChangeAspect="1" noChangeShapeType="1"/>
            </p:cNvSpPr>
            <p:nvPr/>
          </p:nvSpPr>
          <p:spPr bwMode="auto">
            <a:xfrm flipH="1" flipV="1">
              <a:off x="1691" y="1698"/>
              <a:ext cx="11" cy="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27" name="Freeform 172"/>
            <p:cNvSpPr>
              <a:spLocks noChangeAspect="1"/>
            </p:cNvSpPr>
            <p:nvPr/>
          </p:nvSpPr>
          <p:spPr bwMode="auto">
            <a:xfrm>
              <a:off x="1689" y="1694"/>
              <a:ext cx="17" cy="12"/>
            </a:xfrm>
            <a:custGeom>
              <a:avLst/>
              <a:gdLst>
                <a:gd name="T0" fmla="*/ 28 w 15"/>
                <a:gd name="T1" fmla="*/ 5 h 11"/>
                <a:gd name="T2" fmla="*/ 23 w 15"/>
                <a:gd name="T3" fmla="*/ 16 h 11"/>
                <a:gd name="T4" fmla="*/ 0 w 15"/>
                <a:gd name="T5" fmla="*/ 11 h 11"/>
                <a:gd name="T6" fmla="*/ 2 w 15"/>
                <a:gd name="T7" fmla="*/ 0 h 11"/>
                <a:gd name="T8" fmla="*/ 28 w 15"/>
                <a:gd name="T9" fmla="*/ 5 h 11"/>
                <a:gd name="T10" fmla="*/ 0 60000 65536"/>
                <a:gd name="T11" fmla="*/ 0 60000 65536"/>
                <a:gd name="T12" fmla="*/ 0 60000 65536"/>
                <a:gd name="T13" fmla="*/ 0 60000 65536"/>
                <a:gd name="T14" fmla="*/ 0 60000 65536"/>
                <a:gd name="T15" fmla="*/ 0 w 15"/>
                <a:gd name="T16" fmla="*/ 0 h 11"/>
                <a:gd name="T17" fmla="*/ 15 w 15"/>
                <a:gd name="T18" fmla="*/ 11 h 11"/>
              </a:gdLst>
              <a:ahLst/>
              <a:cxnLst>
                <a:cxn ang="T10">
                  <a:pos x="T0" y="T1"/>
                </a:cxn>
                <a:cxn ang="T11">
                  <a:pos x="T2" y="T3"/>
                </a:cxn>
                <a:cxn ang="T12">
                  <a:pos x="T4" y="T5"/>
                </a:cxn>
                <a:cxn ang="T13">
                  <a:pos x="T6" y="T7"/>
                </a:cxn>
                <a:cxn ang="T14">
                  <a:pos x="T8" y="T9"/>
                </a:cxn>
              </a:cxnLst>
              <a:rect l="T15" t="T16" r="T17" b="T18"/>
              <a:pathLst>
                <a:path w="15" h="11">
                  <a:moveTo>
                    <a:pt x="15" y="5"/>
                  </a:moveTo>
                  <a:lnTo>
                    <a:pt x="12" y="11"/>
                  </a:lnTo>
                  <a:lnTo>
                    <a:pt x="0" y="6"/>
                  </a:lnTo>
                  <a:lnTo>
                    <a:pt x="2" y="0"/>
                  </a:lnTo>
                  <a:lnTo>
                    <a:pt x="15" y="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28" name="Line 173"/>
            <p:cNvSpPr>
              <a:spLocks noChangeAspect="1" noChangeShapeType="1"/>
            </p:cNvSpPr>
            <p:nvPr/>
          </p:nvSpPr>
          <p:spPr bwMode="auto">
            <a:xfrm flipH="1" flipV="1">
              <a:off x="1684" y="1715"/>
              <a:ext cx="15" cy="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29" name="Freeform 174"/>
            <p:cNvSpPr>
              <a:spLocks noChangeAspect="1"/>
            </p:cNvSpPr>
            <p:nvPr/>
          </p:nvSpPr>
          <p:spPr bwMode="auto">
            <a:xfrm>
              <a:off x="1680" y="1711"/>
              <a:ext cx="21" cy="14"/>
            </a:xfrm>
            <a:custGeom>
              <a:avLst/>
              <a:gdLst>
                <a:gd name="T0" fmla="*/ 31 w 19"/>
                <a:gd name="T1" fmla="*/ 13 h 12"/>
                <a:gd name="T2" fmla="*/ 28 w 19"/>
                <a:gd name="T3" fmla="*/ 26 h 12"/>
                <a:gd name="T4" fmla="*/ 0 w 19"/>
                <a:gd name="T5" fmla="*/ 15 h 12"/>
                <a:gd name="T6" fmla="*/ 3 w 19"/>
                <a:gd name="T7" fmla="*/ 0 h 12"/>
                <a:gd name="T8" fmla="*/ 31 w 19"/>
                <a:gd name="T9" fmla="*/ 13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19" y="6"/>
                  </a:moveTo>
                  <a:lnTo>
                    <a:pt x="17" y="12"/>
                  </a:lnTo>
                  <a:lnTo>
                    <a:pt x="0" y="7"/>
                  </a:lnTo>
                  <a:lnTo>
                    <a:pt x="3" y="0"/>
                  </a:lnTo>
                  <a:lnTo>
                    <a:pt x="19" y="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30" name="Line 175"/>
            <p:cNvSpPr>
              <a:spLocks noChangeAspect="1" noChangeShapeType="1"/>
            </p:cNvSpPr>
            <p:nvPr/>
          </p:nvSpPr>
          <p:spPr bwMode="auto">
            <a:xfrm flipH="1" flipV="1">
              <a:off x="1675" y="1731"/>
              <a:ext cx="20" cy="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31" name="Freeform 176"/>
            <p:cNvSpPr>
              <a:spLocks noChangeAspect="1"/>
            </p:cNvSpPr>
            <p:nvPr/>
          </p:nvSpPr>
          <p:spPr bwMode="auto">
            <a:xfrm>
              <a:off x="1673" y="1729"/>
              <a:ext cx="24" cy="13"/>
            </a:xfrm>
            <a:custGeom>
              <a:avLst/>
              <a:gdLst>
                <a:gd name="T0" fmla="*/ 34 w 22"/>
                <a:gd name="T1" fmla="*/ 11 h 12"/>
                <a:gd name="T2" fmla="*/ 31 w 22"/>
                <a:gd name="T3" fmla="*/ 17 h 12"/>
                <a:gd name="T4" fmla="*/ 0 w 22"/>
                <a:gd name="T5" fmla="*/ 11 h 12"/>
                <a:gd name="T6" fmla="*/ 2 w 22"/>
                <a:gd name="T7" fmla="*/ 0 h 12"/>
                <a:gd name="T8" fmla="*/ 34 w 22"/>
                <a:gd name="T9" fmla="*/ 11 h 12"/>
                <a:gd name="T10" fmla="*/ 0 60000 65536"/>
                <a:gd name="T11" fmla="*/ 0 60000 65536"/>
                <a:gd name="T12" fmla="*/ 0 60000 65536"/>
                <a:gd name="T13" fmla="*/ 0 60000 65536"/>
                <a:gd name="T14" fmla="*/ 0 60000 65536"/>
                <a:gd name="T15" fmla="*/ 0 w 22"/>
                <a:gd name="T16" fmla="*/ 0 h 12"/>
                <a:gd name="T17" fmla="*/ 22 w 22"/>
                <a:gd name="T18" fmla="*/ 12 h 12"/>
              </a:gdLst>
              <a:ahLst/>
              <a:cxnLst>
                <a:cxn ang="T10">
                  <a:pos x="T0" y="T1"/>
                </a:cxn>
                <a:cxn ang="T11">
                  <a:pos x="T2" y="T3"/>
                </a:cxn>
                <a:cxn ang="T12">
                  <a:pos x="T4" y="T5"/>
                </a:cxn>
                <a:cxn ang="T13">
                  <a:pos x="T6" y="T7"/>
                </a:cxn>
                <a:cxn ang="T14">
                  <a:pos x="T8" y="T9"/>
                </a:cxn>
              </a:cxnLst>
              <a:rect l="T15" t="T16" r="T17" b="T18"/>
              <a:pathLst>
                <a:path w="22" h="12">
                  <a:moveTo>
                    <a:pt x="22" y="6"/>
                  </a:moveTo>
                  <a:lnTo>
                    <a:pt x="20" y="12"/>
                  </a:lnTo>
                  <a:lnTo>
                    <a:pt x="0" y="6"/>
                  </a:lnTo>
                  <a:lnTo>
                    <a:pt x="2" y="0"/>
                  </a:lnTo>
                  <a:lnTo>
                    <a:pt x="22" y="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32" name="Line 177"/>
            <p:cNvSpPr>
              <a:spLocks noChangeAspect="1" noChangeShapeType="1"/>
            </p:cNvSpPr>
            <p:nvPr/>
          </p:nvSpPr>
          <p:spPr bwMode="auto">
            <a:xfrm flipH="1" flipV="1">
              <a:off x="1667" y="1748"/>
              <a:ext cx="23" cy="1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33" name="Freeform 178"/>
            <p:cNvSpPr>
              <a:spLocks noChangeAspect="1"/>
            </p:cNvSpPr>
            <p:nvPr/>
          </p:nvSpPr>
          <p:spPr bwMode="auto">
            <a:xfrm>
              <a:off x="1664" y="1746"/>
              <a:ext cx="30" cy="15"/>
            </a:xfrm>
            <a:custGeom>
              <a:avLst/>
              <a:gdLst>
                <a:gd name="T0" fmla="*/ 46 w 27"/>
                <a:gd name="T1" fmla="*/ 12 h 14"/>
                <a:gd name="T2" fmla="*/ 41 w 27"/>
                <a:gd name="T3" fmla="*/ 19 h 14"/>
                <a:gd name="T4" fmla="*/ 0 w 27"/>
                <a:gd name="T5" fmla="*/ 6 h 14"/>
                <a:gd name="T6" fmla="*/ 3 w 27"/>
                <a:gd name="T7" fmla="*/ 0 h 14"/>
                <a:gd name="T8" fmla="*/ 46 w 27"/>
                <a:gd name="T9" fmla="*/ 12 h 14"/>
                <a:gd name="T10" fmla="*/ 0 60000 65536"/>
                <a:gd name="T11" fmla="*/ 0 60000 65536"/>
                <a:gd name="T12" fmla="*/ 0 60000 65536"/>
                <a:gd name="T13" fmla="*/ 0 60000 65536"/>
                <a:gd name="T14" fmla="*/ 0 60000 65536"/>
                <a:gd name="T15" fmla="*/ 0 w 27"/>
                <a:gd name="T16" fmla="*/ 0 h 14"/>
                <a:gd name="T17" fmla="*/ 27 w 27"/>
                <a:gd name="T18" fmla="*/ 14 h 14"/>
              </a:gdLst>
              <a:ahLst/>
              <a:cxnLst>
                <a:cxn ang="T10">
                  <a:pos x="T0" y="T1"/>
                </a:cxn>
                <a:cxn ang="T11">
                  <a:pos x="T2" y="T3"/>
                </a:cxn>
                <a:cxn ang="T12">
                  <a:pos x="T4" y="T5"/>
                </a:cxn>
                <a:cxn ang="T13">
                  <a:pos x="T6" y="T7"/>
                </a:cxn>
                <a:cxn ang="T14">
                  <a:pos x="T8" y="T9"/>
                </a:cxn>
              </a:cxnLst>
              <a:rect l="T15" t="T16" r="T17" b="T18"/>
              <a:pathLst>
                <a:path w="27" h="14">
                  <a:moveTo>
                    <a:pt x="27" y="7"/>
                  </a:moveTo>
                  <a:lnTo>
                    <a:pt x="24" y="14"/>
                  </a:lnTo>
                  <a:lnTo>
                    <a:pt x="0" y="6"/>
                  </a:lnTo>
                  <a:lnTo>
                    <a:pt x="3" y="0"/>
                  </a:lnTo>
                  <a:lnTo>
                    <a:pt x="27" y="7"/>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34" name="Line 179"/>
            <p:cNvSpPr>
              <a:spLocks noChangeAspect="1" noChangeShapeType="1"/>
            </p:cNvSpPr>
            <p:nvPr/>
          </p:nvSpPr>
          <p:spPr bwMode="auto">
            <a:xfrm flipH="1" flipV="1">
              <a:off x="1658" y="1764"/>
              <a:ext cx="28" cy="1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35" name="Freeform 180"/>
            <p:cNvSpPr>
              <a:spLocks noChangeAspect="1"/>
            </p:cNvSpPr>
            <p:nvPr/>
          </p:nvSpPr>
          <p:spPr bwMode="auto">
            <a:xfrm>
              <a:off x="1656" y="1762"/>
              <a:ext cx="33" cy="17"/>
            </a:xfrm>
            <a:custGeom>
              <a:avLst/>
              <a:gdLst>
                <a:gd name="T0" fmla="*/ 48 w 30"/>
                <a:gd name="T1" fmla="*/ 16 h 15"/>
                <a:gd name="T2" fmla="*/ 44 w 30"/>
                <a:gd name="T3" fmla="*/ 28 h 15"/>
                <a:gd name="T4" fmla="*/ 0 w 30"/>
                <a:gd name="T5" fmla="*/ 11 h 15"/>
                <a:gd name="T6" fmla="*/ 2 w 30"/>
                <a:gd name="T7" fmla="*/ 0 h 15"/>
                <a:gd name="T8" fmla="*/ 48 w 30"/>
                <a:gd name="T9" fmla="*/ 16 h 15"/>
                <a:gd name="T10" fmla="*/ 0 60000 65536"/>
                <a:gd name="T11" fmla="*/ 0 60000 65536"/>
                <a:gd name="T12" fmla="*/ 0 60000 65536"/>
                <a:gd name="T13" fmla="*/ 0 60000 65536"/>
                <a:gd name="T14" fmla="*/ 0 60000 65536"/>
                <a:gd name="T15" fmla="*/ 0 w 30"/>
                <a:gd name="T16" fmla="*/ 0 h 15"/>
                <a:gd name="T17" fmla="*/ 30 w 30"/>
                <a:gd name="T18" fmla="*/ 15 h 15"/>
              </a:gdLst>
              <a:ahLst/>
              <a:cxnLst>
                <a:cxn ang="T10">
                  <a:pos x="T0" y="T1"/>
                </a:cxn>
                <a:cxn ang="T11">
                  <a:pos x="T2" y="T3"/>
                </a:cxn>
                <a:cxn ang="T12">
                  <a:pos x="T4" y="T5"/>
                </a:cxn>
                <a:cxn ang="T13">
                  <a:pos x="T6" y="T7"/>
                </a:cxn>
                <a:cxn ang="T14">
                  <a:pos x="T8" y="T9"/>
                </a:cxn>
              </a:cxnLst>
              <a:rect l="T15" t="T16" r="T17" b="T18"/>
              <a:pathLst>
                <a:path w="30" h="15">
                  <a:moveTo>
                    <a:pt x="30" y="9"/>
                  </a:moveTo>
                  <a:lnTo>
                    <a:pt x="27" y="15"/>
                  </a:lnTo>
                  <a:lnTo>
                    <a:pt x="0" y="6"/>
                  </a:lnTo>
                  <a:lnTo>
                    <a:pt x="2" y="0"/>
                  </a:lnTo>
                  <a:lnTo>
                    <a:pt x="30" y="9"/>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36" name="Line 181"/>
            <p:cNvSpPr>
              <a:spLocks noChangeAspect="1" noChangeShapeType="1"/>
            </p:cNvSpPr>
            <p:nvPr/>
          </p:nvSpPr>
          <p:spPr bwMode="auto">
            <a:xfrm flipH="1" flipV="1">
              <a:off x="1650" y="1781"/>
              <a:ext cx="33" cy="13"/>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37" name="Freeform 182"/>
            <p:cNvSpPr>
              <a:spLocks noChangeAspect="1"/>
            </p:cNvSpPr>
            <p:nvPr/>
          </p:nvSpPr>
          <p:spPr bwMode="auto">
            <a:xfrm>
              <a:off x="1647" y="1779"/>
              <a:ext cx="38" cy="18"/>
            </a:xfrm>
            <a:custGeom>
              <a:avLst/>
              <a:gdLst>
                <a:gd name="T0" fmla="*/ 59 w 34"/>
                <a:gd name="T1" fmla="*/ 16 h 17"/>
                <a:gd name="T2" fmla="*/ 56 w 34"/>
                <a:gd name="T3" fmla="*/ 22 h 17"/>
                <a:gd name="T4" fmla="*/ 0 w 34"/>
                <a:gd name="T5" fmla="*/ 6 h 17"/>
                <a:gd name="T6" fmla="*/ 2 w 34"/>
                <a:gd name="T7" fmla="*/ 0 h 17"/>
                <a:gd name="T8" fmla="*/ 59 w 34"/>
                <a:gd name="T9" fmla="*/ 16 h 17"/>
                <a:gd name="T10" fmla="*/ 0 60000 65536"/>
                <a:gd name="T11" fmla="*/ 0 60000 65536"/>
                <a:gd name="T12" fmla="*/ 0 60000 65536"/>
                <a:gd name="T13" fmla="*/ 0 60000 65536"/>
                <a:gd name="T14" fmla="*/ 0 60000 65536"/>
                <a:gd name="T15" fmla="*/ 0 w 34"/>
                <a:gd name="T16" fmla="*/ 0 h 17"/>
                <a:gd name="T17" fmla="*/ 34 w 34"/>
                <a:gd name="T18" fmla="*/ 17 h 17"/>
              </a:gdLst>
              <a:ahLst/>
              <a:cxnLst>
                <a:cxn ang="T10">
                  <a:pos x="T0" y="T1"/>
                </a:cxn>
                <a:cxn ang="T11">
                  <a:pos x="T2" y="T3"/>
                </a:cxn>
                <a:cxn ang="T12">
                  <a:pos x="T4" y="T5"/>
                </a:cxn>
                <a:cxn ang="T13">
                  <a:pos x="T6" y="T7"/>
                </a:cxn>
                <a:cxn ang="T14">
                  <a:pos x="T8" y="T9"/>
                </a:cxn>
              </a:cxnLst>
              <a:rect l="T15" t="T16" r="T17" b="T18"/>
              <a:pathLst>
                <a:path w="34" h="17">
                  <a:moveTo>
                    <a:pt x="34" y="11"/>
                  </a:moveTo>
                  <a:lnTo>
                    <a:pt x="32" y="17"/>
                  </a:lnTo>
                  <a:lnTo>
                    <a:pt x="0" y="6"/>
                  </a:lnTo>
                  <a:lnTo>
                    <a:pt x="2" y="0"/>
                  </a:lnTo>
                  <a:lnTo>
                    <a:pt x="34" y="11"/>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38" name="Line 183"/>
            <p:cNvSpPr>
              <a:spLocks noChangeAspect="1" noChangeShapeType="1"/>
            </p:cNvSpPr>
            <p:nvPr/>
          </p:nvSpPr>
          <p:spPr bwMode="auto">
            <a:xfrm flipH="1" flipV="1">
              <a:off x="1642" y="1797"/>
              <a:ext cx="36" cy="1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39" name="Freeform 184"/>
            <p:cNvSpPr>
              <a:spLocks noChangeAspect="1"/>
            </p:cNvSpPr>
            <p:nvPr/>
          </p:nvSpPr>
          <p:spPr bwMode="auto">
            <a:xfrm>
              <a:off x="1639" y="1795"/>
              <a:ext cx="41" cy="21"/>
            </a:xfrm>
            <a:custGeom>
              <a:avLst/>
              <a:gdLst>
                <a:gd name="T0" fmla="*/ 55 w 38"/>
                <a:gd name="T1" fmla="*/ 21 h 19"/>
                <a:gd name="T2" fmla="*/ 53 w 38"/>
                <a:gd name="T3" fmla="*/ 31 h 19"/>
                <a:gd name="T4" fmla="*/ 0 w 38"/>
                <a:gd name="T5" fmla="*/ 11 h 19"/>
                <a:gd name="T6" fmla="*/ 3 w 38"/>
                <a:gd name="T7" fmla="*/ 0 h 19"/>
                <a:gd name="T8" fmla="*/ 55 w 38"/>
                <a:gd name="T9" fmla="*/ 21 h 19"/>
                <a:gd name="T10" fmla="*/ 0 60000 65536"/>
                <a:gd name="T11" fmla="*/ 0 60000 65536"/>
                <a:gd name="T12" fmla="*/ 0 60000 65536"/>
                <a:gd name="T13" fmla="*/ 0 60000 65536"/>
                <a:gd name="T14" fmla="*/ 0 60000 65536"/>
                <a:gd name="T15" fmla="*/ 0 w 38"/>
                <a:gd name="T16" fmla="*/ 0 h 19"/>
                <a:gd name="T17" fmla="*/ 38 w 38"/>
                <a:gd name="T18" fmla="*/ 19 h 19"/>
              </a:gdLst>
              <a:ahLst/>
              <a:cxnLst>
                <a:cxn ang="T10">
                  <a:pos x="T0" y="T1"/>
                </a:cxn>
                <a:cxn ang="T11">
                  <a:pos x="T2" y="T3"/>
                </a:cxn>
                <a:cxn ang="T12">
                  <a:pos x="T4" y="T5"/>
                </a:cxn>
                <a:cxn ang="T13">
                  <a:pos x="T6" y="T7"/>
                </a:cxn>
                <a:cxn ang="T14">
                  <a:pos x="T8" y="T9"/>
                </a:cxn>
              </a:cxnLst>
              <a:rect l="T15" t="T16" r="T17" b="T18"/>
              <a:pathLst>
                <a:path w="38" h="19">
                  <a:moveTo>
                    <a:pt x="38" y="13"/>
                  </a:moveTo>
                  <a:lnTo>
                    <a:pt x="36" y="19"/>
                  </a:lnTo>
                  <a:lnTo>
                    <a:pt x="0" y="6"/>
                  </a:lnTo>
                  <a:lnTo>
                    <a:pt x="3" y="0"/>
                  </a:lnTo>
                  <a:lnTo>
                    <a:pt x="38" y="13"/>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40" name="Line 185"/>
            <p:cNvSpPr>
              <a:spLocks noChangeAspect="1" noChangeShapeType="1"/>
            </p:cNvSpPr>
            <p:nvPr/>
          </p:nvSpPr>
          <p:spPr bwMode="auto">
            <a:xfrm flipH="1" flipV="1">
              <a:off x="1633" y="1815"/>
              <a:ext cx="42" cy="1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41" name="Freeform 186"/>
            <p:cNvSpPr>
              <a:spLocks noChangeAspect="1"/>
            </p:cNvSpPr>
            <p:nvPr/>
          </p:nvSpPr>
          <p:spPr bwMode="auto">
            <a:xfrm>
              <a:off x="1631" y="1811"/>
              <a:ext cx="45" cy="22"/>
            </a:xfrm>
            <a:custGeom>
              <a:avLst/>
              <a:gdLst>
                <a:gd name="T0" fmla="*/ 65 w 41"/>
                <a:gd name="T1" fmla="*/ 22 h 20"/>
                <a:gd name="T2" fmla="*/ 63 w 41"/>
                <a:gd name="T3" fmla="*/ 32 h 20"/>
                <a:gd name="T4" fmla="*/ 0 w 41"/>
                <a:gd name="T5" fmla="*/ 11 h 20"/>
                <a:gd name="T6" fmla="*/ 2 w 41"/>
                <a:gd name="T7" fmla="*/ 0 h 20"/>
                <a:gd name="T8" fmla="*/ 65 w 41"/>
                <a:gd name="T9" fmla="*/ 22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4"/>
                  </a:moveTo>
                  <a:lnTo>
                    <a:pt x="39" y="20"/>
                  </a:lnTo>
                  <a:lnTo>
                    <a:pt x="0" y="6"/>
                  </a:lnTo>
                  <a:lnTo>
                    <a:pt x="2" y="0"/>
                  </a:lnTo>
                  <a:lnTo>
                    <a:pt x="41" y="1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42" name="Line 187"/>
            <p:cNvSpPr>
              <a:spLocks noChangeAspect="1" noChangeShapeType="1"/>
            </p:cNvSpPr>
            <p:nvPr/>
          </p:nvSpPr>
          <p:spPr bwMode="auto">
            <a:xfrm flipH="1" flipV="1">
              <a:off x="1671" y="1281"/>
              <a:ext cx="68" cy="15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43" name="Freeform 188"/>
            <p:cNvSpPr>
              <a:spLocks noChangeAspect="1"/>
            </p:cNvSpPr>
            <p:nvPr/>
          </p:nvSpPr>
          <p:spPr bwMode="auto">
            <a:xfrm>
              <a:off x="1653" y="1272"/>
              <a:ext cx="90" cy="170"/>
            </a:xfrm>
            <a:custGeom>
              <a:avLst/>
              <a:gdLst>
                <a:gd name="T0" fmla="*/ 0 w 82"/>
                <a:gd name="T1" fmla="*/ 22 h 155"/>
                <a:gd name="T2" fmla="*/ 54 w 82"/>
                <a:gd name="T3" fmla="*/ 0 h 155"/>
                <a:gd name="T4" fmla="*/ 132 w 82"/>
                <a:gd name="T5" fmla="*/ 240 h 155"/>
                <a:gd name="T6" fmla="*/ 127 w 82"/>
                <a:gd name="T7" fmla="*/ 246 h 155"/>
                <a:gd name="T8" fmla="*/ 121 w 82"/>
                <a:gd name="T9" fmla="*/ 246 h 155"/>
                <a:gd name="T10" fmla="*/ 0 w 82"/>
                <a:gd name="T11" fmla="*/ 22 h 155"/>
                <a:gd name="T12" fmla="*/ 0 60000 65536"/>
                <a:gd name="T13" fmla="*/ 0 60000 65536"/>
                <a:gd name="T14" fmla="*/ 0 60000 65536"/>
                <a:gd name="T15" fmla="*/ 0 60000 65536"/>
                <a:gd name="T16" fmla="*/ 0 60000 65536"/>
                <a:gd name="T17" fmla="*/ 0 60000 65536"/>
                <a:gd name="T18" fmla="*/ 0 w 82"/>
                <a:gd name="T19" fmla="*/ 0 h 155"/>
                <a:gd name="T20" fmla="*/ 82 w 82"/>
                <a:gd name="T21" fmla="*/ 155 h 155"/>
              </a:gdLst>
              <a:ahLst/>
              <a:cxnLst>
                <a:cxn ang="T12">
                  <a:pos x="T0" y="T1"/>
                </a:cxn>
                <a:cxn ang="T13">
                  <a:pos x="T2" y="T3"/>
                </a:cxn>
                <a:cxn ang="T14">
                  <a:pos x="T4" y="T5"/>
                </a:cxn>
                <a:cxn ang="T15">
                  <a:pos x="T6" y="T7"/>
                </a:cxn>
                <a:cxn ang="T16">
                  <a:pos x="T8" y="T9"/>
                </a:cxn>
                <a:cxn ang="T17">
                  <a:pos x="T10" y="T11"/>
                </a:cxn>
              </a:cxnLst>
              <a:rect l="T18" t="T19" r="T20" b="T21"/>
              <a:pathLst>
                <a:path w="82" h="155">
                  <a:moveTo>
                    <a:pt x="0" y="14"/>
                  </a:moveTo>
                  <a:lnTo>
                    <a:pt x="34" y="0"/>
                  </a:lnTo>
                  <a:lnTo>
                    <a:pt x="82" y="151"/>
                  </a:lnTo>
                  <a:lnTo>
                    <a:pt x="80" y="155"/>
                  </a:lnTo>
                  <a:lnTo>
                    <a:pt x="76" y="155"/>
                  </a:lnTo>
                  <a:lnTo>
                    <a:pt x="0" y="1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44" name="Rectangle 207"/>
            <p:cNvSpPr>
              <a:spLocks noChangeAspect="1" noChangeArrowheads="1"/>
            </p:cNvSpPr>
            <p:nvPr/>
          </p:nvSpPr>
          <p:spPr bwMode="auto">
            <a:xfrm>
              <a:off x="2639" y="1648"/>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845" name="Rectangle 208"/>
            <p:cNvSpPr>
              <a:spLocks noChangeAspect="1" noChangeArrowheads="1"/>
            </p:cNvSpPr>
            <p:nvPr/>
          </p:nvSpPr>
          <p:spPr bwMode="auto">
            <a:xfrm>
              <a:off x="2685" y="1648"/>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846" name="Rectangle 209"/>
            <p:cNvSpPr>
              <a:spLocks noChangeAspect="1" noChangeArrowheads="1"/>
            </p:cNvSpPr>
            <p:nvPr/>
          </p:nvSpPr>
          <p:spPr bwMode="auto">
            <a:xfrm>
              <a:off x="1646" y="1831"/>
              <a:ext cx="47"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847" name="Rectangle 210"/>
            <p:cNvSpPr>
              <a:spLocks noChangeAspect="1" noChangeArrowheads="1"/>
            </p:cNvSpPr>
            <p:nvPr/>
          </p:nvSpPr>
          <p:spPr bwMode="auto">
            <a:xfrm>
              <a:off x="1695" y="1831"/>
              <a:ext cx="13"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848" name="Rectangle 211"/>
            <p:cNvSpPr>
              <a:spLocks noChangeAspect="1" noChangeArrowheads="1"/>
            </p:cNvSpPr>
            <p:nvPr/>
          </p:nvSpPr>
          <p:spPr bwMode="auto">
            <a:xfrm>
              <a:off x="2146" y="920"/>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849" name="Rectangle 212"/>
            <p:cNvSpPr>
              <a:spLocks noChangeAspect="1" noChangeArrowheads="1"/>
            </p:cNvSpPr>
            <p:nvPr/>
          </p:nvSpPr>
          <p:spPr bwMode="auto">
            <a:xfrm>
              <a:off x="2192" y="920"/>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850" name="Rectangle 213"/>
            <p:cNvSpPr>
              <a:spLocks noChangeAspect="1" noChangeArrowheads="1"/>
            </p:cNvSpPr>
            <p:nvPr/>
          </p:nvSpPr>
          <p:spPr bwMode="auto">
            <a:xfrm>
              <a:off x="2376" y="925"/>
              <a:ext cx="4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851" name="Rectangle 214"/>
            <p:cNvSpPr>
              <a:spLocks noChangeAspect="1" noChangeArrowheads="1"/>
            </p:cNvSpPr>
            <p:nvPr/>
          </p:nvSpPr>
          <p:spPr bwMode="auto">
            <a:xfrm>
              <a:off x="2421" y="925"/>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852" name="Rectangle 215"/>
            <p:cNvSpPr>
              <a:spLocks noChangeAspect="1" noChangeArrowheads="1"/>
            </p:cNvSpPr>
            <p:nvPr/>
          </p:nvSpPr>
          <p:spPr bwMode="auto">
            <a:xfrm>
              <a:off x="2610" y="1285"/>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853" name="Rectangle 216"/>
            <p:cNvSpPr>
              <a:spLocks noChangeAspect="1" noChangeArrowheads="1"/>
            </p:cNvSpPr>
            <p:nvPr/>
          </p:nvSpPr>
          <p:spPr bwMode="auto">
            <a:xfrm>
              <a:off x="2657" y="1285"/>
              <a:ext cx="1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854" name="Rectangle 217"/>
            <p:cNvSpPr>
              <a:spLocks noChangeAspect="1" noChangeArrowheads="1"/>
            </p:cNvSpPr>
            <p:nvPr/>
          </p:nvSpPr>
          <p:spPr bwMode="auto">
            <a:xfrm>
              <a:off x="1662" y="1198"/>
              <a:ext cx="4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855" name="Rectangle 218"/>
            <p:cNvSpPr>
              <a:spLocks noChangeAspect="1" noChangeArrowheads="1"/>
            </p:cNvSpPr>
            <p:nvPr/>
          </p:nvSpPr>
          <p:spPr bwMode="auto">
            <a:xfrm>
              <a:off x="1707" y="1198"/>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856" name="Rectangle 219"/>
            <p:cNvSpPr>
              <a:spLocks noChangeAspect="1" noChangeArrowheads="1"/>
            </p:cNvSpPr>
            <p:nvPr/>
          </p:nvSpPr>
          <p:spPr bwMode="auto">
            <a:xfrm>
              <a:off x="1984" y="1150"/>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857" name="Rectangle 220"/>
            <p:cNvSpPr>
              <a:spLocks noChangeAspect="1" noChangeArrowheads="1"/>
            </p:cNvSpPr>
            <p:nvPr/>
          </p:nvSpPr>
          <p:spPr bwMode="auto">
            <a:xfrm>
              <a:off x="2031" y="1150"/>
              <a:ext cx="1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858" name="Rectangle 221"/>
            <p:cNvSpPr>
              <a:spLocks noChangeAspect="1" noChangeArrowheads="1"/>
            </p:cNvSpPr>
            <p:nvPr/>
          </p:nvSpPr>
          <p:spPr bwMode="auto">
            <a:xfrm>
              <a:off x="2320" y="1710"/>
              <a:ext cx="4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859" name="Rectangle 222"/>
            <p:cNvSpPr>
              <a:spLocks noChangeAspect="1" noChangeArrowheads="1"/>
            </p:cNvSpPr>
            <p:nvPr/>
          </p:nvSpPr>
          <p:spPr bwMode="auto">
            <a:xfrm>
              <a:off x="2366" y="1710"/>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grpSp>
      <p:sp>
        <p:nvSpPr>
          <p:cNvPr id="263172" name="Line 383"/>
          <p:cNvSpPr>
            <a:spLocks noChangeShapeType="1"/>
          </p:cNvSpPr>
          <p:nvPr/>
        </p:nvSpPr>
        <p:spPr bwMode="auto">
          <a:xfrm>
            <a:off x="6831013" y="2160588"/>
            <a:ext cx="0" cy="1655762"/>
          </a:xfrm>
          <a:prstGeom prst="line">
            <a:avLst/>
          </a:prstGeom>
          <a:noFill/>
          <a:ln w="9525">
            <a:solidFill>
              <a:schemeClr val="tx1"/>
            </a:solidFill>
            <a:prstDash val="dash"/>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73" name="Text Box 387"/>
          <p:cNvSpPr txBox="1">
            <a:spLocks noChangeArrowheads="1"/>
          </p:cNvSpPr>
          <p:nvPr/>
        </p:nvSpPr>
        <p:spPr bwMode="auto">
          <a:xfrm>
            <a:off x="468313" y="404813"/>
            <a:ext cx="6264275" cy="519112"/>
          </a:xfrm>
          <a:prstGeom prst="rect">
            <a:avLst/>
          </a:prstGeom>
          <a:noFill/>
          <a:ln w="9525">
            <a:noFill/>
            <a:miter lim="800000"/>
            <a:headEnd/>
            <a:tailEnd/>
          </a:ln>
        </p:spPr>
        <p:txBody>
          <a:bodyPr>
            <a:spAutoFit/>
          </a:bodyPr>
          <a:lstStyle/>
          <a:p>
            <a:pPr fontAlgn="base">
              <a:spcBef>
                <a:spcPct val="50000"/>
              </a:spcBef>
              <a:spcAft>
                <a:spcPct val="0"/>
              </a:spcAft>
            </a:pPr>
            <a:r>
              <a:rPr lang="en-US" altLang="ja-JP" sz="2800" b="1" smtClean="0">
                <a:solidFill>
                  <a:srgbClr val="000000"/>
                </a:solidFill>
              </a:rPr>
              <a:t>Enantiomer of  POPs</a:t>
            </a:r>
          </a:p>
        </p:txBody>
      </p:sp>
      <p:sp>
        <p:nvSpPr>
          <p:cNvPr id="263174" name="Line 388"/>
          <p:cNvSpPr>
            <a:spLocks noChangeShapeType="1"/>
          </p:cNvSpPr>
          <p:nvPr/>
        </p:nvSpPr>
        <p:spPr bwMode="auto">
          <a:xfrm flipH="1">
            <a:off x="611188" y="1052513"/>
            <a:ext cx="6697662" cy="0"/>
          </a:xfrm>
          <a:prstGeom prst="line">
            <a:avLst/>
          </a:prstGeom>
          <a:noFill/>
          <a:ln w="25400">
            <a:solidFill>
              <a:srgbClr val="33CC33"/>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75" name="Rectangle 389"/>
          <p:cNvSpPr>
            <a:spLocks noChangeArrowheads="1"/>
          </p:cNvSpPr>
          <p:nvPr/>
        </p:nvSpPr>
        <p:spPr bwMode="auto">
          <a:xfrm>
            <a:off x="5880100" y="3884613"/>
            <a:ext cx="1889125" cy="396875"/>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000" b="1" i="1" smtClean="0">
                <a:solidFill>
                  <a:srgbClr val="006699"/>
                </a:solidFill>
              </a:rPr>
              <a:t>trans</a:t>
            </a:r>
            <a:r>
              <a:rPr lang="en-US" altLang="ja-JP" sz="2000" b="1" smtClean="0">
                <a:solidFill>
                  <a:srgbClr val="006699"/>
                </a:solidFill>
              </a:rPr>
              <a:t>-chlordane</a:t>
            </a:r>
            <a:endParaRPr lang="ja-JP" altLang="en-US" sz="2000" b="1" smtClean="0">
              <a:solidFill>
                <a:srgbClr val="006699"/>
              </a:solidFill>
            </a:endParaRPr>
          </a:p>
        </p:txBody>
      </p:sp>
      <p:sp>
        <p:nvSpPr>
          <p:cNvPr id="263176" name="Rectangle 390"/>
          <p:cNvSpPr>
            <a:spLocks noChangeArrowheads="1"/>
          </p:cNvSpPr>
          <p:nvPr/>
        </p:nvSpPr>
        <p:spPr bwMode="auto">
          <a:xfrm>
            <a:off x="1490663" y="6235700"/>
            <a:ext cx="1452562" cy="396875"/>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000" b="1" smtClean="0">
                <a:solidFill>
                  <a:srgbClr val="006699"/>
                </a:solidFill>
              </a:rPr>
              <a:t>alpha-HCH</a:t>
            </a:r>
            <a:endParaRPr lang="ja-JP" altLang="en-US" sz="2000" b="1" smtClean="0">
              <a:solidFill>
                <a:srgbClr val="006699"/>
              </a:solidFill>
            </a:endParaRPr>
          </a:p>
        </p:txBody>
      </p:sp>
      <p:grpSp>
        <p:nvGrpSpPr>
          <p:cNvPr id="4" name="Group 859"/>
          <p:cNvGrpSpPr>
            <a:grpSpLocks noChangeAspect="1"/>
          </p:cNvGrpSpPr>
          <p:nvPr/>
        </p:nvGrpSpPr>
        <p:grpSpPr bwMode="auto">
          <a:xfrm>
            <a:off x="6884988" y="4622800"/>
            <a:ext cx="1846262" cy="885825"/>
            <a:chOff x="1686" y="2976"/>
            <a:chExt cx="967" cy="464"/>
          </a:xfrm>
        </p:grpSpPr>
        <p:sp>
          <p:nvSpPr>
            <p:cNvPr id="263668" name="Oval 593"/>
            <p:cNvSpPr>
              <a:spLocks noChangeAspect="1" noChangeArrowheads="1"/>
            </p:cNvSpPr>
            <p:nvPr/>
          </p:nvSpPr>
          <p:spPr bwMode="auto">
            <a:xfrm>
              <a:off x="2513" y="3109"/>
              <a:ext cx="73" cy="74"/>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69" name="Oval 594"/>
            <p:cNvSpPr>
              <a:spLocks noChangeAspect="1" noChangeArrowheads="1"/>
            </p:cNvSpPr>
            <p:nvPr/>
          </p:nvSpPr>
          <p:spPr bwMode="auto">
            <a:xfrm>
              <a:off x="2519" y="3116"/>
              <a:ext cx="61" cy="61"/>
            </a:xfrm>
            <a:prstGeom prst="ellipse">
              <a:avLst/>
            </a:prstGeom>
            <a:solidFill>
              <a:srgbClr val="67B9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70" name="Oval 595"/>
            <p:cNvSpPr>
              <a:spLocks noChangeAspect="1" noChangeArrowheads="1"/>
            </p:cNvSpPr>
            <p:nvPr/>
          </p:nvSpPr>
          <p:spPr bwMode="auto">
            <a:xfrm>
              <a:off x="2525" y="3122"/>
              <a:ext cx="49" cy="49"/>
            </a:xfrm>
            <a:prstGeom prst="ellipse">
              <a:avLst/>
            </a:prstGeom>
            <a:solidFill>
              <a:srgbClr val="75D026"/>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71" name="Oval 596"/>
            <p:cNvSpPr>
              <a:spLocks noChangeAspect="1" noChangeArrowheads="1"/>
            </p:cNvSpPr>
            <p:nvPr/>
          </p:nvSpPr>
          <p:spPr bwMode="auto">
            <a:xfrm>
              <a:off x="2531" y="3128"/>
              <a:ext cx="37" cy="37"/>
            </a:xfrm>
            <a:prstGeom prst="ellipse">
              <a:avLst/>
            </a:prstGeom>
            <a:solidFill>
              <a:srgbClr val="7CDE2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72" name="Oval 597"/>
            <p:cNvSpPr>
              <a:spLocks noChangeAspect="1" noChangeArrowheads="1"/>
            </p:cNvSpPr>
            <p:nvPr/>
          </p:nvSpPr>
          <p:spPr bwMode="auto">
            <a:xfrm>
              <a:off x="2538" y="3134"/>
              <a:ext cx="24" cy="24"/>
            </a:xfrm>
            <a:prstGeom prst="ellipse">
              <a:avLst/>
            </a:prstGeom>
            <a:solidFill>
              <a:srgbClr val="82E8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73" name="Freeform 598"/>
            <p:cNvSpPr>
              <a:spLocks noChangeAspect="1"/>
            </p:cNvSpPr>
            <p:nvPr/>
          </p:nvSpPr>
          <p:spPr bwMode="auto">
            <a:xfrm>
              <a:off x="2483" y="3152"/>
              <a:ext cx="48" cy="37"/>
            </a:xfrm>
            <a:custGeom>
              <a:avLst/>
              <a:gdLst>
                <a:gd name="T0" fmla="*/ 0 w 8"/>
                <a:gd name="T1" fmla="*/ 44795 h 6"/>
                <a:gd name="T2" fmla="*/ 62208 w 8"/>
                <a:gd name="T3" fmla="*/ 0 h 6"/>
                <a:gd name="T4" fmla="*/ 62208 w 8"/>
                <a:gd name="T5" fmla="*/ 8670 h 6"/>
                <a:gd name="T6" fmla="*/ 7776 w 8"/>
                <a:gd name="T7" fmla="*/ 53465 h 6"/>
                <a:gd name="T8" fmla="*/ 0 w 8"/>
                <a:gd name="T9" fmla="*/ 44795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0" y="5"/>
                  </a:moveTo>
                  <a:lnTo>
                    <a:pt x="8" y="0"/>
                  </a:lnTo>
                  <a:lnTo>
                    <a:pt x="8" y="1"/>
                  </a:lnTo>
                  <a:lnTo>
                    <a:pt x="1" y="6"/>
                  </a:lnTo>
                  <a:lnTo>
                    <a:pt x="0" y="5"/>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74" name="Oval 599"/>
            <p:cNvSpPr>
              <a:spLocks noChangeAspect="1" noChangeArrowheads="1"/>
            </p:cNvSpPr>
            <p:nvPr/>
          </p:nvSpPr>
          <p:spPr bwMode="auto">
            <a:xfrm>
              <a:off x="2221" y="3103"/>
              <a:ext cx="73" cy="74"/>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75" name="Oval 600"/>
            <p:cNvSpPr>
              <a:spLocks noChangeAspect="1" noChangeArrowheads="1"/>
            </p:cNvSpPr>
            <p:nvPr/>
          </p:nvSpPr>
          <p:spPr bwMode="auto">
            <a:xfrm>
              <a:off x="2228" y="3109"/>
              <a:ext cx="60" cy="62"/>
            </a:xfrm>
            <a:prstGeom prst="ellipse">
              <a:avLst/>
            </a:prstGeom>
            <a:solidFill>
              <a:srgbClr val="67B9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76" name="Oval 601"/>
            <p:cNvSpPr>
              <a:spLocks noChangeAspect="1" noChangeArrowheads="1"/>
            </p:cNvSpPr>
            <p:nvPr/>
          </p:nvSpPr>
          <p:spPr bwMode="auto">
            <a:xfrm>
              <a:off x="2234" y="3116"/>
              <a:ext cx="48" cy="49"/>
            </a:xfrm>
            <a:prstGeom prst="ellipse">
              <a:avLst/>
            </a:prstGeom>
            <a:solidFill>
              <a:srgbClr val="75D026"/>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77" name="Oval 602"/>
            <p:cNvSpPr>
              <a:spLocks noChangeAspect="1" noChangeArrowheads="1"/>
            </p:cNvSpPr>
            <p:nvPr/>
          </p:nvSpPr>
          <p:spPr bwMode="auto">
            <a:xfrm>
              <a:off x="2240" y="3122"/>
              <a:ext cx="36" cy="36"/>
            </a:xfrm>
            <a:prstGeom prst="ellipse">
              <a:avLst/>
            </a:prstGeom>
            <a:solidFill>
              <a:srgbClr val="7CDE2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78" name="Oval 603"/>
            <p:cNvSpPr>
              <a:spLocks noChangeAspect="1" noChangeArrowheads="1"/>
            </p:cNvSpPr>
            <p:nvPr/>
          </p:nvSpPr>
          <p:spPr bwMode="auto">
            <a:xfrm>
              <a:off x="2246" y="3128"/>
              <a:ext cx="24" cy="24"/>
            </a:xfrm>
            <a:prstGeom prst="ellipse">
              <a:avLst/>
            </a:prstGeom>
            <a:solidFill>
              <a:srgbClr val="82E8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79" name="Freeform 604"/>
            <p:cNvSpPr>
              <a:spLocks noChangeAspect="1"/>
            </p:cNvSpPr>
            <p:nvPr/>
          </p:nvSpPr>
          <p:spPr bwMode="auto">
            <a:xfrm>
              <a:off x="2276" y="3152"/>
              <a:ext cx="49" cy="37"/>
            </a:xfrm>
            <a:custGeom>
              <a:avLst/>
              <a:gdLst>
                <a:gd name="T0" fmla="*/ 60435 w 8"/>
                <a:gd name="T1" fmla="*/ 53465 h 6"/>
                <a:gd name="T2" fmla="*/ 0 w 8"/>
                <a:gd name="T3" fmla="*/ 8670 h 6"/>
                <a:gd name="T4" fmla="*/ 0 w 8"/>
                <a:gd name="T5" fmla="*/ 0 h 6"/>
                <a:gd name="T6" fmla="*/ 68918 w 8"/>
                <a:gd name="T7" fmla="*/ 44795 h 6"/>
                <a:gd name="T8" fmla="*/ 60435 w 8"/>
                <a:gd name="T9" fmla="*/ 53465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7" y="6"/>
                  </a:moveTo>
                  <a:lnTo>
                    <a:pt x="0" y="1"/>
                  </a:lnTo>
                  <a:lnTo>
                    <a:pt x="0" y="0"/>
                  </a:lnTo>
                  <a:lnTo>
                    <a:pt x="8" y="5"/>
                  </a:lnTo>
                  <a:lnTo>
                    <a:pt x="7" y="6"/>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80" name="Oval 617"/>
            <p:cNvSpPr>
              <a:spLocks noChangeAspect="1" noChangeArrowheads="1"/>
            </p:cNvSpPr>
            <p:nvPr/>
          </p:nvSpPr>
          <p:spPr bwMode="auto">
            <a:xfrm>
              <a:off x="2434" y="3165"/>
              <a:ext cx="61" cy="61"/>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81" name="Oval 618"/>
            <p:cNvSpPr>
              <a:spLocks noChangeAspect="1" noChangeArrowheads="1"/>
            </p:cNvSpPr>
            <p:nvPr/>
          </p:nvSpPr>
          <p:spPr bwMode="auto">
            <a:xfrm>
              <a:off x="2440" y="3171"/>
              <a:ext cx="49"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82" name="Oval 619"/>
            <p:cNvSpPr>
              <a:spLocks noChangeAspect="1" noChangeArrowheads="1"/>
            </p:cNvSpPr>
            <p:nvPr/>
          </p:nvSpPr>
          <p:spPr bwMode="auto">
            <a:xfrm>
              <a:off x="2446" y="3177"/>
              <a:ext cx="37"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83" name="Oval 620"/>
            <p:cNvSpPr>
              <a:spLocks noChangeAspect="1" noChangeArrowheads="1"/>
            </p:cNvSpPr>
            <p:nvPr/>
          </p:nvSpPr>
          <p:spPr bwMode="auto">
            <a:xfrm>
              <a:off x="2452" y="3183"/>
              <a:ext cx="25"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84" name="Rectangle 621"/>
            <p:cNvSpPr>
              <a:spLocks noChangeAspect="1" noChangeArrowheads="1"/>
            </p:cNvSpPr>
            <p:nvPr/>
          </p:nvSpPr>
          <p:spPr bwMode="auto">
            <a:xfrm>
              <a:off x="2373" y="3195"/>
              <a:ext cx="61" cy="6"/>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85" name="Freeform 622"/>
            <p:cNvSpPr>
              <a:spLocks noChangeAspect="1"/>
            </p:cNvSpPr>
            <p:nvPr/>
          </p:nvSpPr>
          <p:spPr bwMode="auto">
            <a:xfrm>
              <a:off x="2483" y="3207"/>
              <a:ext cx="36" cy="25"/>
            </a:xfrm>
            <a:custGeom>
              <a:avLst/>
              <a:gdLst>
                <a:gd name="T0" fmla="*/ 38880 w 6"/>
                <a:gd name="T1" fmla="*/ 38087 h 4"/>
                <a:gd name="T2" fmla="*/ 0 w 6"/>
                <a:gd name="T3" fmla="*/ 0 h 4"/>
                <a:gd name="T4" fmla="*/ 0 w 6"/>
                <a:gd name="T5" fmla="*/ 0 h 4"/>
                <a:gd name="T6" fmla="*/ 46656 w 6"/>
                <a:gd name="T7" fmla="*/ 29062 h 4"/>
                <a:gd name="T8" fmla="*/ 38880 w 6"/>
                <a:gd name="T9" fmla="*/ 38087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5" y="4"/>
                  </a:moveTo>
                  <a:lnTo>
                    <a:pt x="0" y="0"/>
                  </a:lnTo>
                  <a:lnTo>
                    <a:pt x="6" y="3"/>
                  </a:lnTo>
                  <a:lnTo>
                    <a:pt x="5" y="4"/>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86" name="Oval 623"/>
            <p:cNvSpPr>
              <a:spLocks noChangeAspect="1" noChangeArrowheads="1"/>
            </p:cNvSpPr>
            <p:nvPr/>
          </p:nvSpPr>
          <p:spPr bwMode="auto">
            <a:xfrm>
              <a:off x="2307" y="3165"/>
              <a:ext cx="60" cy="61"/>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87" name="Oval 624"/>
            <p:cNvSpPr>
              <a:spLocks noChangeAspect="1" noChangeArrowheads="1"/>
            </p:cNvSpPr>
            <p:nvPr/>
          </p:nvSpPr>
          <p:spPr bwMode="auto">
            <a:xfrm>
              <a:off x="2313" y="3171"/>
              <a:ext cx="48"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88" name="Oval 625"/>
            <p:cNvSpPr>
              <a:spLocks noChangeAspect="1" noChangeArrowheads="1"/>
            </p:cNvSpPr>
            <p:nvPr/>
          </p:nvSpPr>
          <p:spPr bwMode="auto">
            <a:xfrm>
              <a:off x="2319" y="3177"/>
              <a:ext cx="36"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89" name="Oval 626"/>
            <p:cNvSpPr>
              <a:spLocks noChangeAspect="1" noChangeArrowheads="1"/>
            </p:cNvSpPr>
            <p:nvPr/>
          </p:nvSpPr>
          <p:spPr bwMode="auto">
            <a:xfrm>
              <a:off x="2325" y="3183"/>
              <a:ext cx="24"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90" name="Freeform 627"/>
            <p:cNvSpPr>
              <a:spLocks noChangeAspect="1"/>
            </p:cNvSpPr>
            <p:nvPr/>
          </p:nvSpPr>
          <p:spPr bwMode="auto">
            <a:xfrm>
              <a:off x="2288" y="3207"/>
              <a:ext cx="37" cy="25"/>
            </a:xfrm>
            <a:custGeom>
              <a:avLst/>
              <a:gdLst>
                <a:gd name="T0" fmla="*/ 0 w 6"/>
                <a:gd name="T1" fmla="*/ 29062 h 4"/>
                <a:gd name="T2" fmla="*/ 53465 w 6"/>
                <a:gd name="T3" fmla="*/ 0 h 4"/>
                <a:gd name="T4" fmla="*/ 53465 w 6"/>
                <a:gd name="T5" fmla="*/ 0 h 4"/>
                <a:gd name="T6" fmla="*/ 8670 w 6"/>
                <a:gd name="T7" fmla="*/ 38087 h 4"/>
                <a:gd name="T8" fmla="*/ 0 w 6"/>
                <a:gd name="T9" fmla="*/ 29062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0" y="3"/>
                  </a:moveTo>
                  <a:lnTo>
                    <a:pt x="6" y="0"/>
                  </a:lnTo>
                  <a:lnTo>
                    <a:pt x="1" y="4"/>
                  </a:lnTo>
                  <a:lnTo>
                    <a:pt x="0" y="3"/>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91" name="Oval 640"/>
            <p:cNvSpPr>
              <a:spLocks noChangeAspect="1" noChangeArrowheads="1"/>
            </p:cNvSpPr>
            <p:nvPr/>
          </p:nvSpPr>
          <p:spPr bwMode="auto">
            <a:xfrm>
              <a:off x="1869" y="3391"/>
              <a:ext cx="48" cy="49"/>
            </a:xfrm>
            <a:prstGeom prst="ellipse">
              <a:avLst/>
            </a:prstGeom>
            <a:solidFill>
              <a:srgbClr val="05777E"/>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92" name="Oval 641"/>
            <p:cNvSpPr>
              <a:spLocks noChangeAspect="1" noChangeArrowheads="1"/>
            </p:cNvSpPr>
            <p:nvPr/>
          </p:nvSpPr>
          <p:spPr bwMode="auto">
            <a:xfrm>
              <a:off x="1875" y="3398"/>
              <a:ext cx="36" cy="36"/>
            </a:xfrm>
            <a:prstGeom prst="ellipse">
              <a:avLst/>
            </a:prstGeom>
            <a:solidFill>
              <a:srgbClr val="0BC7D2"/>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93" name="Oval 642"/>
            <p:cNvSpPr>
              <a:spLocks noChangeAspect="1" noChangeArrowheads="1"/>
            </p:cNvSpPr>
            <p:nvPr/>
          </p:nvSpPr>
          <p:spPr bwMode="auto">
            <a:xfrm>
              <a:off x="1881" y="3404"/>
              <a:ext cx="24" cy="24"/>
            </a:xfrm>
            <a:prstGeom prst="ellipse">
              <a:avLst/>
            </a:prstGeom>
            <a:solidFill>
              <a:srgbClr val="0CE0E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94" name="Freeform 643"/>
            <p:cNvSpPr>
              <a:spLocks noChangeAspect="1"/>
            </p:cNvSpPr>
            <p:nvPr/>
          </p:nvSpPr>
          <p:spPr bwMode="auto">
            <a:xfrm>
              <a:off x="1905" y="3361"/>
              <a:ext cx="31" cy="37"/>
            </a:xfrm>
            <a:custGeom>
              <a:avLst/>
              <a:gdLst>
                <a:gd name="T0" fmla="*/ 6 w 31"/>
                <a:gd name="T1" fmla="*/ 37 h 37"/>
                <a:gd name="T2" fmla="*/ 0 w 31"/>
                <a:gd name="T3" fmla="*/ 37 h 37"/>
                <a:gd name="T4" fmla="*/ 19 w 31"/>
                <a:gd name="T5" fmla="*/ 0 h 37"/>
                <a:gd name="T6" fmla="*/ 31 w 31"/>
                <a:gd name="T7" fmla="*/ 6 h 37"/>
                <a:gd name="T8" fmla="*/ 6 w 31"/>
                <a:gd name="T9" fmla="*/ 37 h 37"/>
                <a:gd name="T10" fmla="*/ 0 60000 65536"/>
                <a:gd name="T11" fmla="*/ 0 60000 65536"/>
                <a:gd name="T12" fmla="*/ 0 60000 65536"/>
                <a:gd name="T13" fmla="*/ 0 60000 65536"/>
                <a:gd name="T14" fmla="*/ 0 60000 65536"/>
                <a:gd name="T15" fmla="*/ 0 w 31"/>
                <a:gd name="T16" fmla="*/ 0 h 37"/>
                <a:gd name="T17" fmla="*/ 31 w 31"/>
                <a:gd name="T18" fmla="*/ 37 h 37"/>
              </a:gdLst>
              <a:ahLst/>
              <a:cxnLst>
                <a:cxn ang="T10">
                  <a:pos x="T0" y="T1"/>
                </a:cxn>
                <a:cxn ang="T11">
                  <a:pos x="T2" y="T3"/>
                </a:cxn>
                <a:cxn ang="T12">
                  <a:pos x="T4" y="T5"/>
                </a:cxn>
                <a:cxn ang="T13">
                  <a:pos x="T6" y="T7"/>
                </a:cxn>
                <a:cxn ang="T14">
                  <a:pos x="T8" y="T9"/>
                </a:cxn>
              </a:cxnLst>
              <a:rect l="T15" t="T16" r="T17" b="T18"/>
              <a:pathLst>
                <a:path w="31" h="37">
                  <a:moveTo>
                    <a:pt x="6" y="37"/>
                  </a:moveTo>
                  <a:lnTo>
                    <a:pt x="0" y="37"/>
                  </a:lnTo>
                  <a:lnTo>
                    <a:pt x="19" y="0"/>
                  </a:lnTo>
                  <a:lnTo>
                    <a:pt x="31" y="6"/>
                  </a:lnTo>
                  <a:lnTo>
                    <a:pt x="6" y="37"/>
                  </a:lnTo>
                  <a:close/>
                </a:path>
              </a:pathLst>
            </a:custGeom>
            <a:blipFill dpi="0" rotWithShape="0">
              <a:blip r:embed="rId3" cstate="print"/>
              <a:srcRect/>
              <a:tile tx="0" ty="0" sx="100000" sy="100000" flip="none" algn="tl"/>
            </a:blip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95" name="Freeform 644"/>
            <p:cNvSpPr>
              <a:spLocks noChangeAspect="1"/>
            </p:cNvSpPr>
            <p:nvPr/>
          </p:nvSpPr>
          <p:spPr bwMode="auto">
            <a:xfrm>
              <a:off x="1911" y="3391"/>
              <a:ext cx="1" cy="7"/>
            </a:xfrm>
            <a:custGeom>
              <a:avLst/>
              <a:gdLst>
                <a:gd name="T0" fmla="*/ 0 w 1"/>
                <a:gd name="T1" fmla="*/ 0 h 1"/>
                <a:gd name="T2" fmla="*/ 0 w 1"/>
                <a:gd name="T3" fmla="*/ 0 h 1"/>
                <a:gd name="T4" fmla="*/ 0 w 1"/>
                <a:gd name="T5" fmla="*/ 16807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lnTo>
                    <a:pt x="0" y="1"/>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96" name="Line 645"/>
            <p:cNvSpPr>
              <a:spLocks noChangeAspect="1" noChangeShapeType="1"/>
            </p:cNvSpPr>
            <p:nvPr/>
          </p:nvSpPr>
          <p:spPr bwMode="auto">
            <a:xfrm flipH="1">
              <a:off x="1911" y="3367"/>
              <a:ext cx="25" cy="3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97" name="Freeform 646"/>
            <p:cNvSpPr>
              <a:spLocks noChangeAspect="1"/>
            </p:cNvSpPr>
            <p:nvPr/>
          </p:nvSpPr>
          <p:spPr bwMode="auto">
            <a:xfrm>
              <a:off x="1911" y="3391"/>
              <a:ext cx="1" cy="7"/>
            </a:xfrm>
            <a:custGeom>
              <a:avLst/>
              <a:gdLst>
                <a:gd name="T0" fmla="*/ 0 w 1"/>
                <a:gd name="T1" fmla="*/ 0 h 1"/>
                <a:gd name="T2" fmla="*/ 0 w 1"/>
                <a:gd name="T3" fmla="*/ 0 h 1"/>
                <a:gd name="T4" fmla="*/ 0 w 1"/>
                <a:gd name="T5" fmla="*/ 16807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lnTo>
                    <a:pt x="0" y="1"/>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98" name="Freeform 647"/>
            <p:cNvSpPr>
              <a:spLocks noChangeAspect="1"/>
            </p:cNvSpPr>
            <p:nvPr/>
          </p:nvSpPr>
          <p:spPr bwMode="auto">
            <a:xfrm>
              <a:off x="1905" y="3361"/>
              <a:ext cx="31" cy="37"/>
            </a:xfrm>
            <a:custGeom>
              <a:avLst/>
              <a:gdLst>
                <a:gd name="T0" fmla="*/ 0 w 5"/>
                <a:gd name="T1" fmla="*/ 53465 h 6"/>
                <a:gd name="T2" fmla="*/ 28136 w 5"/>
                <a:gd name="T3" fmla="*/ 0 h 6"/>
                <a:gd name="T4" fmla="*/ 45744 w 5"/>
                <a:gd name="T5" fmla="*/ 8670 h 6"/>
                <a:gd name="T6" fmla="*/ 0 60000 65536"/>
                <a:gd name="T7" fmla="*/ 0 60000 65536"/>
                <a:gd name="T8" fmla="*/ 0 60000 65536"/>
                <a:gd name="T9" fmla="*/ 0 w 5"/>
                <a:gd name="T10" fmla="*/ 0 h 6"/>
                <a:gd name="T11" fmla="*/ 5 w 5"/>
                <a:gd name="T12" fmla="*/ 6 h 6"/>
              </a:gdLst>
              <a:ahLst/>
              <a:cxnLst>
                <a:cxn ang="T6">
                  <a:pos x="T0" y="T1"/>
                </a:cxn>
                <a:cxn ang="T7">
                  <a:pos x="T2" y="T3"/>
                </a:cxn>
                <a:cxn ang="T8">
                  <a:pos x="T4" y="T5"/>
                </a:cxn>
              </a:cxnLst>
              <a:rect l="T9" t="T10" r="T11" b="T12"/>
              <a:pathLst>
                <a:path w="5" h="6">
                  <a:moveTo>
                    <a:pt x="0" y="6"/>
                  </a:moveTo>
                  <a:lnTo>
                    <a:pt x="3" y="0"/>
                  </a:lnTo>
                  <a:lnTo>
                    <a:pt x="5" y="1"/>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99" name="Oval 648"/>
            <p:cNvSpPr>
              <a:spLocks noChangeAspect="1" noChangeArrowheads="1"/>
            </p:cNvSpPr>
            <p:nvPr/>
          </p:nvSpPr>
          <p:spPr bwMode="auto">
            <a:xfrm>
              <a:off x="2100" y="3391"/>
              <a:ext cx="48" cy="49"/>
            </a:xfrm>
            <a:prstGeom prst="ellipse">
              <a:avLst/>
            </a:prstGeom>
            <a:solidFill>
              <a:srgbClr val="05777E"/>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00" name="Oval 649"/>
            <p:cNvSpPr>
              <a:spLocks noChangeAspect="1" noChangeArrowheads="1"/>
            </p:cNvSpPr>
            <p:nvPr/>
          </p:nvSpPr>
          <p:spPr bwMode="auto">
            <a:xfrm>
              <a:off x="2106" y="3398"/>
              <a:ext cx="36" cy="36"/>
            </a:xfrm>
            <a:prstGeom prst="ellipse">
              <a:avLst/>
            </a:prstGeom>
            <a:solidFill>
              <a:srgbClr val="0BC7D2"/>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01" name="Oval 650"/>
            <p:cNvSpPr>
              <a:spLocks noChangeAspect="1" noChangeArrowheads="1"/>
            </p:cNvSpPr>
            <p:nvPr/>
          </p:nvSpPr>
          <p:spPr bwMode="auto">
            <a:xfrm>
              <a:off x="2112" y="3404"/>
              <a:ext cx="24" cy="24"/>
            </a:xfrm>
            <a:prstGeom prst="ellipse">
              <a:avLst/>
            </a:prstGeom>
            <a:solidFill>
              <a:srgbClr val="0CE0E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02" name="Freeform 651"/>
            <p:cNvSpPr>
              <a:spLocks noChangeAspect="1"/>
            </p:cNvSpPr>
            <p:nvPr/>
          </p:nvSpPr>
          <p:spPr bwMode="auto">
            <a:xfrm>
              <a:off x="2088" y="3361"/>
              <a:ext cx="24" cy="37"/>
            </a:xfrm>
            <a:custGeom>
              <a:avLst/>
              <a:gdLst>
                <a:gd name="T0" fmla="*/ 7776 w 4"/>
                <a:gd name="T1" fmla="*/ 0 h 6"/>
                <a:gd name="T2" fmla="*/ 31104 w 4"/>
                <a:gd name="T3" fmla="*/ 53465 h 6"/>
                <a:gd name="T4" fmla="*/ 23328 w 4"/>
                <a:gd name="T5" fmla="*/ 53465 h 6"/>
                <a:gd name="T6" fmla="*/ 0 w 4"/>
                <a:gd name="T7" fmla="*/ 8670 h 6"/>
                <a:gd name="T8" fmla="*/ 7776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0"/>
                  </a:moveTo>
                  <a:lnTo>
                    <a:pt x="4" y="6"/>
                  </a:lnTo>
                  <a:lnTo>
                    <a:pt x="3" y="6"/>
                  </a:lnTo>
                  <a:lnTo>
                    <a:pt x="0" y="1"/>
                  </a:lnTo>
                  <a:lnTo>
                    <a:pt x="1"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03" name="Oval 665"/>
            <p:cNvSpPr>
              <a:spLocks noChangeAspect="1" noChangeArrowheads="1"/>
            </p:cNvSpPr>
            <p:nvPr/>
          </p:nvSpPr>
          <p:spPr bwMode="auto">
            <a:xfrm>
              <a:off x="1917" y="3306"/>
              <a:ext cx="61" cy="61"/>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04" name="Oval 666"/>
            <p:cNvSpPr>
              <a:spLocks noChangeAspect="1" noChangeArrowheads="1"/>
            </p:cNvSpPr>
            <p:nvPr/>
          </p:nvSpPr>
          <p:spPr bwMode="auto">
            <a:xfrm>
              <a:off x="1924" y="3312"/>
              <a:ext cx="48"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05" name="Oval 667"/>
            <p:cNvSpPr>
              <a:spLocks noChangeAspect="1" noChangeArrowheads="1"/>
            </p:cNvSpPr>
            <p:nvPr/>
          </p:nvSpPr>
          <p:spPr bwMode="auto">
            <a:xfrm>
              <a:off x="1930" y="3318"/>
              <a:ext cx="36"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06" name="Oval 668"/>
            <p:cNvSpPr>
              <a:spLocks noChangeAspect="1" noChangeArrowheads="1"/>
            </p:cNvSpPr>
            <p:nvPr/>
          </p:nvSpPr>
          <p:spPr bwMode="auto">
            <a:xfrm>
              <a:off x="1936" y="3324"/>
              <a:ext cx="24" cy="25"/>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07" name="Oval 669"/>
            <p:cNvSpPr>
              <a:spLocks noChangeAspect="1" noChangeArrowheads="1"/>
            </p:cNvSpPr>
            <p:nvPr/>
          </p:nvSpPr>
          <p:spPr bwMode="auto">
            <a:xfrm>
              <a:off x="2045" y="3306"/>
              <a:ext cx="61" cy="61"/>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08" name="Oval 670"/>
            <p:cNvSpPr>
              <a:spLocks noChangeAspect="1" noChangeArrowheads="1"/>
            </p:cNvSpPr>
            <p:nvPr/>
          </p:nvSpPr>
          <p:spPr bwMode="auto">
            <a:xfrm>
              <a:off x="2051" y="3312"/>
              <a:ext cx="49"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09" name="Oval 671"/>
            <p:cNvSpPr>
              <a:spLocks noChangeAspect="1" noChangeArrowheads="1"/>
            </p:cNvSpPr>
            <p:nvPr/>
          </p:nvSpPr>
          <p:spPr bwMode="auto">
            <a:xfrm>
              <a:off x="2057" y="3318"/>
              <a:ext cx="37"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10" name="Oval 672"/>
            <p:cNvSpPr>
              <a:spLocks noChangeAspect="1" noChangeArrowheads="1"/>
            </p:cNvSpPr>
            <p:nvPr/>
          </p:nvSpPr>
          <p:spPr bwMode="auto">
            <a:xfrm>
              <a:off x="2063" y="3324"/>
              <a:ext cx="25" cy="25"/>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11" name="Freeform 673"/>
            <p:cNvSpPr>
              <a:spLocks noChangeAspect="1"/>
            </p:cNvSpPr>
            <p:nvPr/>
          </p:nvSpPr>
          <p:spPr bwMode="auto">
            <a:xfrm>
              <a:off x="1978" y="3330"/>
              <a:ext cx="61" cy="12"/>
            </a:xfrm>
            <a:custGeom>
              <a:avLst/>
              <a:gdLst>
                <a:gd name="T0" fmla="*/ 0 w 61"/>
                <a:gd name="T1" fmla="*/ 12 h 12"/>
                <a:gd name="T2" fmla="*/ 0 w 61"/>
                <a:gd name="T3" fmla="*/ 0 h 12"/>
                <a:gd name="T4" fmla="*/ 61 w 61"/>
                <a:gd name="T5" fmla="*/ 6 h 12"/>
                <a:gd name="T6" fmla="*/ 61 w 61"/>
                <a:gd name="T7" fmla="*/ 12 h 12"/>
                <a:gd name="T8" fmla="*/ 0 w 61"/>
                <a:gd name="T9" fmla="*/ 12 h 12"/>
                <a:gd name="T10" fmla="*/ 0 60000 65536"/>
                <a:gd name="T11" fmla="*/ 0 60000 65536"/>
                <a:gd name="T12" fmla="*/ 0 60000 65536"/>
                <a:gd name="T13" fmla="*/ 0 60000 65536"/>
                <a:gd name="T14" fmla="*/ 0 60000 65536"/>
                <a:gd name="T15" fmla="*/ 0 w 61"/>
                <a:gd name="T16" fmla="*/ 0 h 12"/>
                <a:gd name="T17" fmla="*/ 61 w 61"/>
                <a:gd name="T18" fmla="*/ 12 h 12"/>
              </a:gdLst>
              <a:ahLst/>
              <a:cxnLst>
                <a:cxn ang="T10">
                  <a:pos x="T0" y="T1"/>
                </a:cxn>
                <a:cxn ang="T11">
                  <a:pos x="T2" y="T3"/>
                </a:cxn>
                <a:cxn ang="T12">
                  <a:pos x="T4" y="T5"/>
                </a:cxn>
                <a:cxn ang="T13">
                  <a:pos x="T6" y="T7"/>
                </a:cxn>
                <a:cxn ang="T14">
                  <a:pos x="T8" y="T9"/>
                </a:cxn>
              </a:cxnLst>
              <a:rect l="T15" t="T16" r="T17" b="T18"/>
              <a:pathLst>
                <a:path w="61" h="12">
                  <a:moveTo>
                    <a:pt x="0" y="12"/>
                  </a:moveTo>
                  <a:lnTo>
                    <a:pt x="0" y="0"/>
                  </a:lnTo>
                  <a:lnTo>
                    <a:pt x="61" y="6"/>
                  </a:lnTo>
                  <a:lnTo>
                    <a:pt x="61" y="12"/>
                  </a:lnTo>
                  <a:lnTo>
                    <a:pt x="0" y="12"/>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12" name="Freeform 674"/>
            <p:cNvSpPr>
              <a:spLocks noChangeAspect="1"/>
            </p:cNvSpPr>
            <p:nvPr/>
          </p:nvSpPr>
          <p:spPr bwMode="auto">
            <a:xfrm>
              <a:off x="1978" y="3330"/>
              <a:ext cx="61" cy="12"/>
            </a:xfrm>
            <a:custGeom>
              <a:avLst/>
              <a:gdLst>
                <a:gd name="T0" fmla="*/ 84430 w 10"/>
                <a:gd name="T1" fmla="*/ 15552 h 2"/>
                <a:gd name="T2" fmla="*/ 0 w 10"/>
                <a:gd name="T3" fmla="*/ 15552 h 2"/>
                <a:gd name="T4" fmla="*/ 0 w 10"/>
                <a:gd name="T5" fmla="*/ 0 h 2"/>
                <a:gd name="T6" fmla="*/ 84430 w 10"/>
                <a:gd name="T7" fmla="*/ 7776 h 2"/>
                <a:gd name="T8" fmla="*/ 84430 w 10"/>
                <a:gd name="T9" fmla="*/ 15552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10" y="2"/>
                  </a:moveTo>
                  <a:lnTo>
                    <a:pt x="0" y="2"/>
                  </a:lnTo>
                  <a:lnTo>
                    <a:pt x="0" y="0"/>
                  </a:lnTo>
                  <a:lnTo>
                    <a:pt x="10" y="1"/>
                  </a:lnTo>
                  <a:lnTo>
                    <a:pt x="10" y="2"/>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13" name="Freeform 675"/>
            <p:cNvSpPr>
              <a:spLocks noChangeAspect="1"/>
            </p:cNvSpPr>
            <p:nvPr/>
          </p:nvSpPr>
          <p:spPr bwMode="auto">
            <a:xfrm>
              <a:off x="1893" y="3257"/>
              <a:ext cx="37" cy="55"/>
            </a:xfrm>
            <a:custGeom>
              <a:avLst/>
              <a:gdLst>
                <a:gd name="T0" fmla="*/ 37 w 37"/>
                <a:gd name="T1" fmla="*/ 49 h 55"/>
                <a:gd name="T2" fmla="*/ 37 w 37"/>
                <a:gd name="T3" fmla="*/ 55 h 55"/>
                <a:gd name="T4" fmla="*/ 0 w 37"/>
                <a:gd name="T5" fmla="*/ 6 h 55"/>
                <a:gd name="T6" fmla="*/ 12 w 37"/>
                <a:gd name="T7" fmla="*/ 0 h 55"/>
                <a:gd name="T8" fmla="*/ 37 w 37"/>
                <a:gd name="T9" fmla="*/ 49 h 55"/>
                <a:gd name="T10" fmla="*/ 0 60000 65536"/>
                <a:gd name="T11" fmla="*/ 0 60000 65536"/>
                <a:gd name="T12" fmla="*/ 0 60000 65536"/>
                <a:gd name="T13" fmla="*/ 0 60000 65536"/>
                <a:gd name="T14" fmla="*/ 0 60000 65536"/>
                <a:gd name="T15" fmla="*/ 0 w 37"/>
                <a:gd name="T16" fmla="*/ 0 h 55"/>
                <a:gd name="T17" fmla="*/ 37 w 37"/>
                <a:gd name="T18" fmla="*/ 55 h 55"/>
              </a:gdLst>
              <a:ahLst/>
              <a:cxnLst>
                <a:cxn ang="T10">
                  <a:pos x="T0" y="T1"/>
                </a:cxn>
                <a:cxn ang="T11">
                  <a:pos x="T2" y="T3"/>
                </a:cxn>
                <a:cxn ang="T12">
                  <a:pos x="T4" y="T5"/>
                </a:cxn>
                <a:cxn ang="T13">
                  <a:pos x="T6" y="T7"/>
                </a:cxn>
                <a:cxn ang="T14">
                  <a:pos x="T8" y="T9"/>
                </a:cxn>
              </a:cxnLst>
              <a:rect l="T15" t="T16" r="T17" b="T18"/>
              <a:pathLst>
                <a:path w="37" h="55">
                  <a:moveTo>
                    <a:pt x="37" y="49"/>
                  </a:moveTo>
                  <a:lnTo>
                    <a:pt x="37" y="55"/>
                  </a:lnTo>
                  <a:lnTo>
                    <a:pt x="0" y="6"/>
                  </a:lnTo>
                  <a:lnTo>
                    <a:pt x="12" y="0"/>
                  </a:lnTo>
                  <a:lnTo>
                    <a:pt x="37" y="49"/>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14" name="Freeform 676"/>
            <p:cNvSpPr>
              <a:spLocks noChangeAspect="1"/>
            </p:cNvSpPr>
            <p:nvPr/>
          </p:nvSpPr>
          <p:spPr bwMode="auto">
            <a:xfrm>
              <a:off x="1930" y="3306"/>
              <a:ext cx="6" cy="6"/>
            </a:xfrm>
            <a:custGeom>
              <a:avLst/>
              <a:gdLst>
                <a:gd name="T0" fmla="*/ 0 w 1"/>
                <a:gd name="T1" fmla="*/ 7776 h 1"/>
                <a:gd name="T2" fmla="*/ 0 w 1"/>
                <a:gd name="T3" fmla="*/ 0 h 1"/>
                <a:gd name="T4" fmla="*/ 777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0" y="0"/>
                  </a:lnTo>
                  <a:lnTo>
                    <a:pt x="1"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15" name="Line 677"/>
            <p:cNvSpPr>
              <a:spLocks noChangeAspect="1" noChangeShapeType="1"/>
            </p:cNvSpPr>
            <p:nvPr/>
          </p:nvSpPr>
          <p:spPr bwMode="auto">
            <a:xfrm>
              <a:off x="1905" y="3257"/>
              <a:ext cx="25" cy="4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16" name="Freeform 678"/>
            <p:cNvSpPr>
              <a:spLocks noChangeAspect="1"/>
            </p:cNvSpPr>
            <p:nvPr/>
          </p:nvSpPr>
          <p:spPr bwMode="auto">
            <a:xfrm>
              <a:off x="1930" y="3306"/>
              <a:ext cx="6" cy="6"/>
            </a:xfrm>
            <a:custGeom>
              <a:avLst/>
              <a:gdLst>
                <a:gd name="T0" fmla="*/ 0 w 1"/>
                <a:gd name="T1" fmla="*/ 7776 h 1"/>
                <a:gd name="T2" fmla="*/ 0 w 1"/>
                <a:gd name="T3" fmla="*/ 0 h 1"/>
                <a:gd name="T4" fmla="*/ 777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0" y="0"/>
                  </a:lnTo>
                  <a:lnTo>
                    <a:pt x="1"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17" name="Freeform 679"/>
            <p:cNvSpPr>
              <a:spLocks noChangeAspect="1"/>
            </p:cNvSpPr>
            <p:nvPr/>
          </p:nvSpPr>
          <p:spPr bwMode="auto">
            <a:xfrm>
              <a:off x="1893" y="3257"/>
              <a:ext cx="37" cy="55"/>
            </a:xfrm>
            <a:custGeom>
              <a:avLst/>
              <a:gdLst>
                <a:gd name="T0" fmla="*/ 53465 w 6"/>
                <a:gd name="T1" fmla="*/ 76670 h 9"/>
                <a:gd name="T2" fmla="*/ 0 w 6"/>
                <a:gd name="T3" fmla="*/ 8439 h 9"/>
                <a:gd name="T4" fmla="*/ 17341 w 6"/>
                <a:gd name="T5" fmla="*/ 0 h 9"/>
                <a:gd name="T6" fmla="*/ 0 60000 65536"/>
                <a:gd name="T7" fmla="*/ 0 60000 65536"/>
                <a:gd name="T8" fmla="*/ 0 60000 65536"/>
                <a:gd name="T9" fmla="*/ 0 w 6"/>
                <a:gd name="T10" fmla="*/ 0 h 9"/>
                <a:gd name="T11" fmla="*/ 6 w 6"/>
                <a:gd name="T12" fmla="*/ 9 h 9"/>
              </a:gdLst>
              <a:ahLst/>
              <a:cxnLst>
                <a:cxn ang="T6">
                  <a:pos x="T0" y="T1"/>
                </a:cxn>
                <a:cxn ang="T7">
                  <a:pos x="T2" y="T3"/>
                </a:cxn>
                <a:cxn ang="T8">
                  <a:pos x="T4" y="T5"/>
                </a:cxn>
              </a:cxnLst>
              <a:rect l="T9" t="T10" r="T11" b="T12"/>
              <a:pathLst>
                <a:path w="6" h="9">
                  <a:moveTo>
                    <a:pt x="6" y="9"/>
                  </a:moveTo>
                  <a:lnTo>
                    <a:pt x="0" y="1"/>
                  </a:lnTo>
                  <a:lnTo>
                    <a:pt x="2"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18" name="Line 680"/>
            <p:cNvSpPr>
              <a:spLocks noChangeAspect="1" noChangeShapeType="1"/>
            </p:cNvSpPr>
            <p:nvPr/>
          </p:nvSpPr>
          <p:spPr bwMode="auto">
            <a:xfrm flipH="1">
              <a:off x="2094" y="3263"/>
              <a:ext cx="30" cy="4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19" name="Freeform 681"/>
            <p:cNvSpPr>
              <a:spLocks noChangeAspect="1"/>
            </p:cNvSpPr>
            <p:nvPr/>
          </p:nvSpPr>
          <p:spPr bwMode="auto">
            <a:xfrm>
              <a:off x="2088" y="3263"/>
              <a:ext cx="36" cy="49"/>
            </a:xfrm>
            <a:custGeom>
              <a:avLst/>
              <a:gdLst>
                <a:gd name="T0" fmla="*/ 0 w 6"/>
                <a:gd name="T1" fmla="*/ 68918 h 8"/>
                <a:gd name="T2" fmla="*/ 38880 w 6"/>
                <a:gd name="T3" fmla="*/ 0 h 8"/>
                <a:gd name="T4" fmla="*/ 46656 w 6"/>
                <a:gd name="T5" fmla="*/ 0 h 8"/>
                <a:gd name="T6" fmla="*/ 0 60000 65536"/>
                <a:gd name="T7" fmla="*/ 0 60000 65536"/>
                <a:gd name="T8" fmla="*/ 0 60000 65536"/>
                <a:gd name="T9" fmla="*/ 0 w 6"/>
                <a:gd name="T10" fmla="*/ 0 h 8"/>
                <a:gd name="T11" fmla="*/ 6 w 6"/>
                <a:gd name="T12" fmla="*/ 8 h 8"/>
              </a:gdLst>
              <a:ahLst/>
              <a:cxnLst>
                <a:cxn ang="T6">
                  <a:pos x="T0" y="T1"/>
                </a:cxn>
                <a:cxn ang="T7">
                  <a:pos x="T2" y="T3"/>
                </a:cxn>
                <a:cxn ang="T8">
                  <a:pos x="T4" y="T5"/>
                </a:cxn>
              </a:cxnLst>
              <a:rect l="T9" t="T10" r="T11" b="T12"/>
              <a:pathLst>
                <a:path w="6" h="8">
                  <a:moveTo>
                    <a:pt x="0" y="8"/>
                  </a:moveTo>
                  <a:lnTo>
                    <a:pt x="5" y="0"/>
                  </a:lnTo>
                  <a:lnTo>
                    <a:pt x="6"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20" name="Oval 695"/>
            <p:cNvSpPr>
              <a:spLocks noChangeAspect="1" noChangeArrowheads="1"/>
            </p:cNvSpPr>
            <p:nvPr/>
          </p:nvSpPr>
          <p:spPr bwMode="auto">
            <a:xfrm>
              <a:off x="2501" y="3207"/>
              <a:ext cx="61" cy="62"/>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21" name="Oval 696"/>
            <p:cNvSpPr>
              <a:spLocks noChangeAspect="1" noChangeArrowheads="1"/>
            </p:cNvSpPr>
            <p:nvPr/>
          </p:nvSpPr>
          <p:spPr bwMode="auto">
            <a:xfrm>
              <a:off x="2507" y="3214"/>
              <a:ext cx="49"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22" name="Oval 697"/>
            <p:cNvSpPr>
              <a:spLocks noChangeAspect="1" noChangeArrowheads="1"/>
            </p:cNvSpPr>
            <p:nvPr/>
          </p:nvSpPr>
          <p:spPr bwMode="auto">
            <a:xfrm>
              <a:off x="2513" y="3220"/>
              <a:ext cx="37"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23" name="Oval 698"/>
            <p:cNvSpPr>
              <a:spLocks noChangeAspect="1" noChangeArrowheads="1"/>
            </p:cNvSpPr>
            <p:nvPr/>
          </p:nvSpPr>
          <p:spPr bwMode="auto">
            <a:xfrm>
              <a:off x="2519" y="3226"/>
              <a:ext cx="25"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24" name="Rectangle 699"/>
            <p:cNvSpPr>
              <a:spLocks noChangeAspect="1" noChangeArrowheads="1"/>
            </p:cNvSpPr>
            <p:nvPr/>
          </p:nvSpPr>
          <p:spPr bwMode="auto">
            <a:xfrm>
              <a:off x="2562" y="3238"/>
              <a:ext cx="42" cy="6"/>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25" name="Freeform 700"/>
            <p:cNvSpPr>
              <a:spLocks noChangeAspect="1"/>
            </p:cNvSpPr>
            <p:nvPr/>
          </p:nvSpPr>
          <p:spPr bwMode="auto">
            <a:xfrm>
              <a:off x="2483" y="3250"/>
              <a:ext cx="30" cy="25"/>
            </a:xfrm>
            <a:custGeom>
              <a:avLst/>
              <a:gdLst>
                <a:gd name="T0" fmla="*/ 0 w 5"/>
                <a:gd name="T1" fmla="*/ 29062 h 4"/>
                <a:gd name="T2" fmla="*/ 38880 w 5"/>
                <a:gd name="T3" fmla="*/ 0 h 4"/>
                <a:gd name="T4" fmla="*/ 38880 w 5"/>
                <a:gd name="T5" fmla="*/ 9025 h 4"/>
                <a:gd name="T6" fmla="*/ 7776 w 5"/>
                <a:gd name="T7" fmla="*/ 38087 h 4"/>
                <a:gd name="T8" fmla="*/ 0 w 5"/>
                <a:gd name="T9" fmla="*/ 29062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0" y="3"/>
                  </a:moveTo>
                  <a:lnTo>
                    <a:pt x="5" y="0"/>
                  </a:lnTo>
                  <a:lnTo>
                    <a:pt x="5" y="1"/>
                  </a:lnTo>
                  <a:lnTo>
                    <a:pt x="1" y="4"/>
                  </a:lnTo>
                  <a:lnTo>
                    <a:pt x="0" y="3"/>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26" name="Oval 701"/>
            <p:cNvSpPr>
              <a:spLocks noChangeAspect="1" noChangeArrowheads="1"/>
            </p:cNvSpPr>
            <p:nvPr/>
          </p:nvSpPr>
          <p:spPr bwMode="auto">
            <a:xfrm>
              <a:off x="2604" y="3220"/>
              <a:ext cx="49" cy="49"/>
            </a:xfrm>
            <a:prstGeom prst="ellipse">
              <a:avLst/>
            </a:prstGeom>
            <a:solidFill>
              <a:srgbClr val="05777E"/>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27" name="Oval 702"/>
            <p:cNvSpPr>
              <a:spLocks noChangeAspect="1" noChangeArrowheads="1"/>
            </p:cNvSpPr>
            <p:nvPr/>
          </p:nvSpPr>
          <p:spPr bwMode="auto">
            <a:xfrm>
              <a:off x="2611" y="3226"/>
              <a:ext cx="36" cy="37"/>
            </a:xfrm>
            <a:prstGeom prst="ellipse">
              <a:avLst/>
            </a:prstGeom>
            <a:solidFill>
              <a:srgbClr val="0BC7D2"/>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28" name="Oval 703"/>
            <p:cNvSpPr>
              <a:spLocks noChangeAspect="1" noChangeArrowheads="1"/>
            </p:cNvSpPr>
            <p:nvPr/>
          </p:nvSpPr>
          <p:spPr bwMode="auto">
            <a:xfrm>
              <a:off x="2617" y="3232"/>
              <a:ext cx="24" cy="25"/>
            </a:xfrm>
            <a:prstGeom prst="ellipse">
              <a:avLst/>
            </a:prstGeom>
            <a:solidFill>
              <a:srgbClr val="0CE0E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29" name="Oval 704"/>
            <p:cNvSpPr>
              <a:spLocks noChangeAspect="1" noChangeArrowheads="1"/>
            </p:cNvSpPr>
            <p:nvPr/>
          </p:nvSpPr>
          <p:spPr bwMode="auto">
            <a:xfrm>
              <a:off x="1686" y="3201"/>
              <a:ext cx="73" cy="74"/>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30" name="Oval 705"/>
            <p:cNvSpPr>
              <a:spLocks noChangeAspect="1" noChangeArrowheads="1"/>
            </p:cNvSpPr>
            <p:nvPr/>
          </p:nvSpPr>
          <p:spPr bwMode="auto">
            <a:xfrm>
              <a:off x="1693" y="3207"/>
              <a:ext cx="60" cy="62"/>
            </a:xfrm>
            <a:prstGeom prst="ellipse">
              <a:avLst/>
            </a:prstGeom>
            <a:solidFill>
              <a:srgbClr val="67B9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31" name="Oval 706"/>
            <p:cNvSpPr>
              <a:spLocks noChangeAspect="1" noChangeArrowheads="1"/>
            </p:cNvSpPr>
            <p:nvPr/>
          </p:nvSpPr>
          <p:spPr bwMode="auto">
            <a:xfrm>
              <a:off x="1699" y="3214"/>
              <a:ext cx="48" cy="49"/>
            </a:xfrm>
            <a:prstGeom prst="ellipse">
              <a:avLst/>
            </a:prstGeom>
            <a:solidFill>
              <a:srgbClr val="75D026"/>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32" name="Oval 707"/>
            <p:cNvSpPr>
              <a:spLocks noChangeAspect="1" noChangeArrowheads="1"/>
            </p:cNvSpPr>
            <p:nvPr/>
          </p:nvSpPr>
          <p:spPr bwMode="auto">
            <a:xfrm>
              <a:off x="1705" y="3220"/>
              <a:ext cx="36" cy="37"/>
            </a:xfrm>
            <a:prstGeom prst="ellipse">
              <a:avLst/>
            </a:prstGeom>
            <a:solidFill>
              <a:srgbClr val="7CDE2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33" name="Oval 708"/>
            <p:cNvSpPr>
              <a:spLocks noChangeAspect="1" noChangeArrowheads="1"/>
            </p:cNvSpPr>
            <p:nvPr/>
          </p:nvSpPr>
          <p:spPr bwMode="auto">
            <a:xfrm>
              <a:off x="1711" y="3226"/>
              <a:ext cx="24" cy="24"/>
            </a:xfrm>
            <a:prstGeom prst="ellipse">
              <a:avLst/>
            </a:prstGeom>
            <a:solidFill>
              <a:srgbClr val="82E8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34" name="Line 709"/>
            <p:cNvSpPr>
              <a:spLocks noChangeAspect="1" noChangeShapeType="1"/>
            </p:cNvSpPr>
            <p:nvPr/>
          </p:nvSpPr>
          <p:spPr bwMode="auto">
            <a:xfrm flipH="1">
              <a:off x="1765" y="3238"/>
              <a:ext cx="8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35" name="Freeform 710"/>
            <p:cNvSpPr>
              <a:spLocks noChangeAspect="1"/>
            </p:cNvSpPr>
            <p:nvPr/>
          </p:nvSpPr>
          <p:spPr bwMode="auto">
            <a:xfrm>
              <a:off x="1765" y="3232"/>
              <a:ext cx="86" cy="6"/>
            </a:xfrm>
            <a:custGeom>
              <a:avLst/>
              <a:gdLst>
                <a:gd name="T0" fmla="*/ 0 w 14"/>
                <a:gd name="T1" fmla="*/ 0 h 1"/>
                <a:gd name="T2" fmla="*/ 122372 w 14"/>
                <a:gd name="T3" fmla="*/ 0 h 1"/>
                <a:gd name="T4" fmla="*/ 122372 w 14"/>
                <a:gd name="T5" fmla="*/ 7776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14" y="0"/>
                  </a:lnTo>
                  <a:lnTo>
                    <a:pt x="14" y="1"/>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36" name="Oval 711"/>
            <p:cNvSpPr>
              <a:spLocks noChangeAspect="1" noChangeArrowheads="1"/>
            </p:cNvSpPr>
            <p:nvPr/>
          </p:nvSpPr>
          <p:spPr bwMode="auto">
            <a:xfrm>
              <a:off x="2246" y="3207"/>
              <a:ext cx="61" cy="62"/>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37" name="Oval 712"/>
            <p:cNvSpPr>
              <a:spLocks noChangeAspect="1" noChangeArrowheads="1"/>
            </p:cNvSpPr>
            <p:nvPr/>
          </p:nvSpPr>
          <p:spPr bwMode="auto">
            <a:xfrm>
              <a:off x="2252" y="3214"/>
              <a:ext cx="48"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38" name="Oval 713"/>
            <p:cNvSpPr>
              <a:spLocks noChangeAspect="1" noChangeArrowheads="1"/>
            </p:cNvSpPr>
            <p:nvPr/>
          </p:nvSpPr>
          <p:spPr bwMode="auto">
            <a:xfrm>
              <a:off x="2258" y="3220"/>
              <a:ext cx="36"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39" name="Oval 714"/>
            <p:cNvSpPr>
              <a:spLocks noChangeAspect="1" noChangeArrowheads="1"/>
            </p:cNvSpPr>
            <p:nvPr/>
          </p:nvSpPr>
          <p:spPr bwMode="auto">
            <a:xfrm>
              <a:off x="2264" y="3226"/>
              <a:ext cx="24"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40" name="Line 715"/>
            <p:cNvSpPr>
              <a:spLocks noChangeAspect="1" noChangeShapeType="1"/>
            </p:cNvSpPr>
            <p:nvPr/>
          </p:nvSpPr>
          <p:spPr bwMode="auto">
            <a:xfrm>
              <a:off x="2173" y="3232"/>
              <a:ext cx="73" cy="6"/>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41" name="Freeform 716"/>
            <p:cNvSpPr>
              <a:spLocks noChangeAspect="1"/>
            </p:cNvSpPr>
            <p:nvPr/>
          </p:nvSpPr>
          <p:spPr bwMode="auto">
            <a:xfrm>
              <a:off x="2173" y="3232"/>
              <a:ext cx="67" cy="12"/>
            </a:xfrm>
            <a:custGeom>
              <a:avLst/>
              <a:gdLst>
                <a:gd name="T0" fmla="*/ 92192 w 11"/>
                <a:gd name="T1" fmla="*/ 15552 h 2"/>
                <a:gd name="T2" fmla="*/ 0 w 11"/>
                <a:gd name="T3" fmla="*/ 7776 h 2"/>
                <a:gd name="T4" fmla="*/ 0 w 11"/>
                <a:gd name="T5" fmla="*/ 0 h 2"/>
                <a:gd name="T6" fmla="*/ 0 60000 65536"/>
                <a:gd name="T7" fmla="*/ 0 60000 65536"/>
                <a:gd name="T8" fmla="*/ 0 60000 65536"/>
                <a:gd name="T9" fmla="*/ 0 w 11"/>
                <a:gd name="T10" fmla="*/ 0 h 2"/>
                <a:gd name="T11" fmla="*/ 11 w 11"/>
                <a:gd name="T12" fmla="*/ 2 h 2"/>
              </a:gdLst>
              <a:ahLst/>
              <a:cxnLst>
                <a:cxn ang="T6">
                  <a:pos x="T0" y="T1"/>
                </a:cxn>
                <a:cxn ang="T7">
                  <a:pos x="T2" y="T3"/>
                </a:cxn>
                <a:cxn ang="T8">
                  <a:pos x="T4" y="T5"/>
                </a:cxn>
              </a:cxnLst>
              <a:rect l="T9" t="T10" r="T11" b="T12"/>
              <a:pathLst>
                <a:path w="11" h="2">
                  <a:moveTo>
                    <a:pt x="11" y="2"/>
                  </a:moveTo>
                  <a:lnTo>
                    <a:pt x="0" y="1"/>
                  </a:lnTo>
                  <a:lnTo>
                    <a:pt x="0"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42" name="Freeform 717"/>
            <p:cNvSpPr>
              <a:spLocks noChangeAspect="1"/>
            </p:cNvSpPr>
            <p:nvPr/>
          </p:nvSpPr>
          <p:spPr bwMode="auto">
            <a:xfrm>
              <a:off x="2294" y="3250"/>
              <a:ext cx="31" cy="25"/>
            </a:xfrm>
            <a:custGeom>
              <a:avLst/>
              <a:gdLst>
                <a:gd name="T0" fmla="*/ 36940 w 5"/>
                <a:gd name="T1" fmla="*/ 38087 h 4"/>
                <a:gd name="T2" fmla="*/ 0 w 5"/>
                <a:gd name="T3" fmla="*/ 9025 h 4"/>
                <a:gd name="T4" fmla="*/ 0 w 5"/>
                <a:gd name="T5" fmla="*/ 0 h 4"/>
                <a:gd name="T6" fmla="*/ 45744 w 5"/>
                <a:gd name="T7" fmla="*/ 29062 h 4"/>
                <a:gd name="T8" fmla="*/ 36940 w 5"/>
                <a:gd name="T9" fmla="*/ 3808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4"/>
                  </a:moveTo>
                  <a:lnTo>
                    <a:pt x="0" y="1"/>
                  </a:lnTo>
                  <a:lnTo>
                    <a:pt x="0" y="0"/>
                  </a:lnTo>
                  <a:lnTo>
                    <a:pt x="5" y="3"/>
                  </a:lnTo>
                  <a:lnTo>
                    <a:pt x="4" y="4"/>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43" name="Oval 726"/>
            <p:cNvSpPr>
              <a:spLocks noChangeAspect="1" noChangeArrowheads="1"/>
            </p:cNvSpPr>
            <p:nvPr/>
          </p:nvSpPr>
          <p:spPr bwMode="auto">
            <a:xfrm>
              <a:off x="2106" y="3207"/>
              <a:ext cx="61" cy="62"/>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44" name="Oval 727"/>
            <p:cNvSpPr>
              <a:spLocks noChangeAspect="1" noChangeArrowheads="1"/>
            </p:cNvSpPr>
            <p:nvPr/>
          </p:nvSpPr>
          <p:spPr bwMode="auto">
            <a:xfrm>
              <a:off x="2112" y="3214"/>
              <a:ext cx="49"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45" name="Oval 728"/>
            <p:cNvSpPr>
              <a:spLocks noChangeAspect="1" noChangeArrowheads="1"/>
            </p:cNvSpPr>
            <p:nvPr/>
          </p:nvSpPr>
          <p:spPr bwMode="auto">
            <a:xfrm>
              <a:off x="2118" y="3220"/>
              <a:ext cx="37"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46" name="Oval 729"/>
            <p:cNvSpPr>
              <a:spLocks noChangeAspect="1" noChangeArrowheads="1"/>
            </p:cNvSpPr>
            <p:nvPr/>
          </p:nvSpPr>
          <p:spPr bwMode="auto">
            <a:xfrm>
              <a:off x="2124" y="3226"/>
              <a:ext cx="24"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47" name="Line 730"/>
            <p:cNvSpPr>
              <a:spLocks noChangeAspect="1" noChangeShapeType="1"/>
            </p:cNvSpPr>
            <p:nvPr/>
          </p:nvSpPr>
          <p:spPr bwMode="auto">
            <a:xfrm>
              <a:off x="2094" y="3158"/>
              <a:ext cx="30" cy="4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48" name="Freeform 731"/>
            <p:cNvSpPr>
              <a:spLocks noChangeAspect="1"/>
            </p:cNvSpPr>
            <p:nvPr/>
          </p:nvSpPr>
          <p:spPr bwMode="auto">
            <a:xfrm>
              <a:off x="2088" y="3158"/>
              <a:ext cx="30" cy="56"/>
            </a:xfrm>
            <a:custGeom>
              <a:avLst/>
              <a:gdLst>
                <a:gd name="T0" fmla="*/ 38880 w 5"/>
                <a:gd name="T1" fmla="*/ 83820 h 9"/>
                <a:gd name="T2" fmla="*/ 0 w 5"/>
                <a:gd name="T3" fmla="*/ 8904 h 9"/>
                <a:gd name="T4" fmla="*/ 7776 w 5"/>
                <a:gd name="T5" fmla="*/ 0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9"/>
                  </a:moveTo>
                  <a:lnTo>
                    <a:pt x="0" y="1"/>
                  </a:lnTo>
                  <a:lnTo>
                    <a:pt x="1"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49" name="Oval 732"/>
            <p:cNvSpPr>
              <a:spLocks noChangeAspect="1" noChangeArrowheads="1"/>
            </p:cNvSpPr>
            <p:nvPr/>
          </p:nvSpPr>
          <p:spPr bwMode="auto">
            <a:xfrm>
              <a:off x="1851" y="3201"/>
              <a:ext cx="60" cy="62"/>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50" name="Oval 733"/>
            <p:cNvSpPr>
              <a:spLocks noChangeAspect="1" noChangeArrowheads="1"/>
            </p:cNvSpPr>
            <p:nvPr/>
          </p:nvSpPr>
          <p:spPr bwMode="auto">
            <a:xfrm>
              <a:off x="1857" y="3207"/>
              <a:ext cx="48" cy="50"/>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51" name="Oval 734"/>
            <p:cNvSpPr>
              <a:spLocks noChangeAspect="1" noChangeArrowheads="1"/>
            </p:cNvSpPr>
            <p:nvPr/>
          </p:nvSpPr>
          <p:spPr bwMode="auto">
            <a:xfrm>
              <a:off x="1863" y="3214"/>
              <a:ext cx="36" cy="36"/>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52" name="Oval 735"/>
            <p:cNvSpPr>
              <a:spLocks noChangeAspect="1" noChangeArrowheads="1"/>
            </p:cNvSpPr>
            <p:nvPr/>
          </p:nvSpPr>
          <p:spPr bwMode="auto">
            <a:xfrm>
              <a:off x="1869" y="3220"/>
              <a:ext cx="24"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53" name="Freeform 736"/>
            <p:cNvSpPr>
              <a:spLocks noChangeAspect="1"/>
            </p:cNvSpPr>
            <p:nvPr/>
          </p:nvSpPr>
          <p:spPr bwMode="auto">
            <a:xfrm>
              <a:off x="1899" y="3158"/>
              <a:ext cx="37" cy="49"/>
            </a:xfrm>
            <a:custGeom>
              <a:avLst/>
              <a:gdLst>
                <a:gd name="T0" fmla="*/ 53465 w 6"/>
                <a:gd name="T1" fmla="*/ 0 h 8"/>
                <a:gd name="T2" fmla="*/ 0 w 6"/>
                <a:gd name="T3" fmla="*/ 68918 h 8"/>
                <a:gd name="T4" fmla="*/ 0 w 6"/>
                <a:gd name="T5" fmla="*/ 68918 h 8"/>
                <a:gd name="T6" fmla="*/ 44795 w 6"/>
                <a:gd name="T7" fmla="*/ 0 h 8"/>
                <a:gd name="T8" fmla="*/ 53465 w 6"/>
                <a:gd name="T9" fmla="*/ 0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6" y="0"/>
                  </a:moveTo>
                  <a:lnTo>
                    <a:pt x="0" y="8"/>
                  </a:lnTo>
                  <a:lnTo>
                    <a:pt x="5" y="0"/>
                  </a:lnTo>
                  <a:lnTo>
                    <a:pt x="6"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54" name="Oval 780"/>
            <p:cNvSpPr>
              <a:spLocks noChangeAspect="1" noChangeArrowheads="1"/>
            </p:cNvSpPr>
            <p:nvPr/>
          </p:nvSpPr>
          <p:spPr bwMode="auto">
            <a:xfrm>
              <a:off x="2039" y="3097"/>
              <a:ext cx="73" cy="74"/>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55" name="Oval 781"/>
            <p:cNvSpPr>
              <a:spLocks noChangeAspect="1" noChangeArrowheads="1"/>
            </p:cNvSpPr>
            <p:nvPr/>
          </p:nvSpPr>
          <p:spPr bwMode="auto">
            <a:xfrm>
              <a:off x="2045" y="3103"/>
              <a:ext cx="61" cy="62"/>
            </a:xfrm>
            <a:prstGeom prst="ellipse">
              <a:avLst/>
            </a:prstGeom>
            <a:solidFill>
              <a:srgbClr val="58585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56" name="Oval 782"/>
            <p:cNvSpPr>
              <a:spLocks noChangeAspect="1" noChangeArrowheads="1"/>
            </p:cNvSpPr>
            <p:nvPr/>
          </p:nvSpPr>
          <p:spPr bwMode="auto">
            <a:xfrm>
              <a:off x="2051" y="3109"/>
              <a:ext cx="49" cy="49"/>
            </a:xfrm>
            <a:prstGeom prst="ellipse">
              <a:avLst/>
            </a:prstGeom>
            <a:solidFill>
              <a:srgbClr val="636363"/>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57" name="Oval 783"/>
            <p:cNvSpPr>
              <a:spLocks noChangeAspect="1" noChangeArrowheads="1"/>
            </p:cNvSpPr>
            <p:nvPr/>
          </p:nvSpPr>
          <p:spPr bwMode="auto">
            <a:xfrm>
              <a:off x="2057" y="3116"/>
              <a:ext cx="37" cy="36"/>
            </a:xfrm>
            <a:prstGeom prst="ellipse">
              <a:avLst/>
            </a:prstGeom>
            <a:solidFill>
              <a:srgbClr val="6A6A6A"/>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58" name="Oval 784"/>
            <p:cNvSpPr>
              <a:spLocks noChangeAspect="1" noChangeArrowheads="1"/>
            </p:cNvSpPr>
            <p:nvPr/>
          </p:nvSpPr>
          <p:spPr bwMode="auto">
            <a:xfrm>
              <a:off x="2063" y="3122"/>
              <a:ext cx="25" cy="24"/>
            </a:xfrm>
            <a:prstGeom prst="ellipse">
              <a:avLst/>
            </a:prstGeom>
            <a:solidFill>
              <a:srgbClr val="6F6F6F"/>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59" name="Oval 785"/>
            <p:cNvSpPr>
              <a:spLocks noChangeAspect="1" noChangeArrowheads="1"/>
            </p:cNvSpPr>
            <p:nvPr/>
          </p:nvSpPr>
          <p:spPr bwMode="auto">
            <a:xfrm>
              <a:off x="1911" y="3097"/>
              <a:ext cx="73" cy="74"/>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60" name="Oval 786"/>
            <p:cNvSpPr>
              <a:spLocks noChangeAspect="1" noChangeArrowheads="1"/>
            </p:cNvSpPr>
            <p:nvPr/>
          </p:nvSpPr>
          <p:spPr bwMode="auto">
            <a:xfrm>
              <a:off x="1917" y="3103"/>
              <a:ext cx="61" cy="62"/>
            </a:xfrm>
            <a:prstGeom prst="ellipse">
              <a:avLst/>
            </a:prstGeom>
            <a:solidFill>
              <a:srgbClr val="58585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61" name="Oval 787"/>
            <p:cNvSpPr>
              <a:spLocks noChangeAspect="1" noChangeArrowheads="1"/>
            </p:cNvSpPr>
            <p:nvPr/>
          </p:nvSpPr>
          <p:spPr bwMode="auto">
            <a:xfrm>
              <a:off x="1924" y="3109"/>
              <a:ext cx="48" cy="49"/>
            </a:xfrm>
            <a:prstGeom prst="ellipse">
              <a:avLst/>
            </a:prstGeom>
            <a:solidFill>
              <a:srgbClr val="636363"/>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62" name="Oval 788"/>
            <p:cNvSpPr>
              <a:spLocks noChangeAspect="1" noChangeArrowheads="1"/>
            </p:cNvSpPr>
            <p:nvPr/>
          </p:nvSpPr>
          <p:spPr bwMode="auto">
            <a:xfrm>
              <a:off x="1930" y="3116"/>
              <a:ext cx="36" cy="36"/>
            </a:xfrm>
            <a:prstGeom prst="ellipse">
              <a:avLst/>
            </a:prstGeom>
            <a:solidFill>
              <a:srgbClr val="6A6A6A"/>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63" name="Oval 789"/>
            <p:cNvSpPr>
              <a:spLocks noChangeAspect="1" noChangeArrowheads="1"/>
            </p:cNvSpPr>
            <p:nvPr/>
          </p:nvSpPr>
          <p:spPr bwMode="auto">
            <a:xfrm>
              <a:off x="1936" y="3122"/>
              <a:ext cx="24" cy="24"/>
            </a:xfrm>
            <a:prstGeom prst="ellipse">
              <a:avLst/>
            </a:prstGeom>
            <a:solidFill>
              <a:srgbClr val="6F6F6F"/>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64" name="Rectangle 790"/>
            <p:cNvSpPr>
              <a:spLocks noChangeAspect="1" noChangeArrowheads="1"/>
            </p:cNvSpPr>
            <p:nvPr/>
          </p:nvSpPr>
          <p:spPr bwMode="auto">
            <a:xfrm>
              <a:off x="1978" y="3128"/>
              <a:ext cx="61" cy="6"/>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65" name="Line 791"/>
            <p:cNvSpPr>
              <a:spLocks noChangeAspect="1" noChangeShapeType="1"/>
            </p:cNvSpPr>
            <p:nvPr/>
          </p:nvSpPr>
          <p:spPr bwMode="auto">
            <a:xfrm flipH="1">
              <a:off x="2094" y="3042"/>
              <a:ext cx="48" cy="67"/>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66" name="Freeform 792"/>
            <p:cNvSpPr>
              <a:spLocks noChangeAspect="1"/>
            </p:cNvSpPr>
            <p:nvPr/>
          </p:nvSpPr>
          <p:spPr bwMode="auto">
            <a:xfrm>
              <a:off x="2094" y="3050"/>
              <a:ext cx="48" cy="61"/>
            </a:xfrm>
            <a:custGeom>
              <a:avLst/>
              <a:gdLst>
                <a:gd name="T0" fmla="*/ 0 w 8"/>
                <a:gd name="T1" fmla="*/ 84430 h 10"/>
                <a:gd name="T2" fmla="*/ 54432 w 8"/>
                <a:gd name="T3" fmla="*/ 0 h 10"/>
                <a:gd name="T4" fmla="*/ 62208 w 8"/>
                <a:gd name="T5" fmla="*/ 0 h 10"/>
                <a:gd name="T6" fmla="*/ 0 60000 65536"/>
                <a:gd name="T7" fmla="*/ 0 60000 65536"/>
                <a:gd name="T8" fmla="*/ 0 60000 65536"/>
                <a:gd name="T9" fmla="*/ 0 w 8"/>
                <a:gd name="T10" fmla="*/ 0 h 10"/>
                <a:gd name="T11" fmla="*/ 8 w 8"/>
                <a:gd name="T12" fmla="*/ 10 h 10"/>
              </a:gdLst>
              <a:ahLst/>
              <a:cxnLst>
                <a:cxn ang="T6">
                  <a:pos x="T0" y="T1"/>
                </a:cxn>
                <a:cxn ang="T7">
                  <a:pos x="T2" y="T3"/>
                </a:cxn>
                <a:cxn ang="T8">
                  <a:pos x="T4" y="T5"/>
                </a:cxn>
              </a:cxnLst>
              <a:rect l="T9" t="T10" r="T11" b="T12"/>
              <a:pathLst>
                <a:path w="8" h="10">
                  <a:moveTo>
                    <a:pt x="0" y="10"/>
                  </a:moveTo>
                  <a:lnTo>
                    <a:pt x="7" y="0"/>
                  </a:lnTo>
                  <a:lnTo>
                    <a:pt x="8"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67" name="Line 793"/>
            <p:cNvSpPr>
              <a:spLocks noChangeAspect="1" noChangeShapeType="1"/>
            </p:cNvSpPr>
            <p:nvPr/>
          </p:nvSpPr>
          <p:spPr bwMode="auto">
            <a:xfrm>
              <a:off x="1893" y="3044"/>
              <a:ext cx="43" cy="67"/>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68" name="Freeform 794"/>
            <p:cNvSpPr>
              <a:spLocks noChangeAspect="1"/>
            </p:cNvSpPr>
            <p:nvPr/>
          </p:nvSpPr>
          <p:spPr bwMode="auto">
            <a:xfrm>
              <a:off x="1887" y="3044"/>
              <a:ext cx="43" cy="73"/>
            </a:xfrm>
            <a:custGeom>
              <a:avLst/>
              <a:gdLst>
                <a:gd name="T0" fmla="*/ 61207 w 7"/>
                <a:gd name="T1" fmla="*/ 99955 h 12"/>
                <a:gd name="T2" fmla="*/ 0 w 7"/>
                <a:gd name="T3" fmla="*/ 0 h 12"/>
                <a:gd name="T4" fmla="*/ 8563 w 7"/>
                <a:gd name="T5" fmla="*/ 0 h 12"/>
                <a:gd name="T6" fmla="*/ 0 60000 65536"/>
                <a:gd name="T7" fmla="*/ 0 60000 65536"/>
                <a:gd name="T8" fmla="*/ 0 60000 65536"/>
                <a:gd name="T9" fmla="*/ 0 w 7"/>
                <a:gd name="T10" fmla="*/ 0 h 12"/>
                <a:gd name="T11" fmla="*/ 7 w 7"/>
                <a:gd name="T12" fmla="*/ 12 h 12"/>
              </a:gdLst>
              <a:ahLst/>
              <a:cxnLst>
                <a:cxn ang="T6">
                  <a:pos x="T0" y="T1"/>
                </a:cxn>
                <a:cxn ang="T7">
                  <a:pos x="T2" y="T3"/>
                </a:cxn>
                <a:cxn ang="T8">
                  <a:pos x="T4" y="T5"/>
                </a:cxn>
              </a:cxnLst>
              <a:rect l="T9" t="T10" r="T11" b="T12"/>
              <a:pathLst>
                <a:path w="7" h="12">
                  <a:moveTo>
                    <a:pt x="7" y="12"/>
                  </a:moveTo>
                  <a:lnTo>
                    <a:pt x="0" y="0"/>
                  </a:lnTo>
                  <a:lnTo>
                    <a:pt x="1"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69" name="Oval 805"/>
            <p:cNvSpPr>
              <a:spLocks noChangeAspect="1" noChangeArrowheads="1"/>
            </p:cNvSpPr>
            <p:nvPr/>
          </p:nvSpPr>
          <p:spPr bwMode="auto">
            <a:xfrm>
              <a:off x="2434" y="3258"/>
              <a:ext cx="73" cy="74"/>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70" name="Oval 806"/>
            <p:cNvSpPr>
              <a:spLocks noChangeAspect="1" noChangeArrowheads="1"/>
            </p:cNvSpPr>
            <p:nvPr/>
          </p:nvSpPr>
          <p:spPr bwMode="auto">
            <a:xfrm>
              <a:off x="2440" y="3265"/>
              <a:ext cx="61" cy="61"/>
            </a:xfrm>
            <a:prstGeom prst="ellipse">
              <a:avLst/>
            </a:prstGeom>
            <a:solidFill>
              <a:srgbClr val="58585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71" name="Oval 807"/>
            <p:cNvSpPr>
              <a:spLocks noChangeAspect="1" noChangeArrowheads="1"/>
            </p:cNvSpPr>
            <p:nvPr/>
          </p:nvSpPr>
          <p:spPr bwMode="auto">
            <a:xfrm>
              <a:off x="2446" y="3271"/>
              <a:ext cx="49" cy="49"/>
            </a:xfrm>
            <a:prstGeom prst="ellipse">
              <a:avLst/>
            </a:prstGeom>
            <a:solidFill>
              <a:srgbClr val="636363"/>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72" name="Oval 808"/>
            <p:cNvSpPr>
              <a:spLocks noChangeAspect="1" noChangeArrowheads="1"/>
            </p:cNvSpPr>
            <p:nvPr/>
          </p:nvSpPr>
          <p:spPr bwMode="auto">
            <a:xfrm>
              <a:off x="2452" y="3277"/>
              <a:ext cx="37" cy="37"/>
            </a:xfrm>
            <a:prstGeom prst="ellipse">
              <a:avLst/>
            </a:prstGeom>
            <a:solidFill>
              <a:srgbClr val="6A6A6A"/>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73" name="Oval 809"/>
            <p:cNvSpPr>
              <a:spLocks noChangeAspect="1" noChangeArrowheads="1"/>
            </p:cNvSpPr>
            <p:nvPr/>
          </p:nvSpPr>
          <p:spPr bwMode="auto">
            <a:xfrm>
              <a:off x="2459" y="3283"/>
              <a:ext cx="24" cy="24"/>
            </a:xfrm>
            <a:prstGeom prst="ellipse">
              <a:avLst/>
            </a:prstGeom>
            <a:solidFill>
              <a:srgbClr val="6F6F6F"/>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74" name="Rectangle 810"/>
            <p:cNvSpPr>
              <a:spLocks noChangeAspect="1" noChangeArrowheads="1"/>
            </p:cNvSpPr>
            <p:nvPr/>
          </p:nvSpPr>
          <p:spPr bwMode="auto">
            <a:xfrm>
              <a:off x="2373" y="3289"/>
              <a:ext cx="61" cy="6"/>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75" name="Freeform 811"/>
            <p:cNvSpPr>
              <a:spLocks noChangeAspect="1"/>
            </p:cNvSpPr>
            <p:nvPr/>
          </p:nvSpPr>
          <p:spPr bwMode="auto">
            <a:xfrm>
              <a:off x="2483" y="3301"/>
              <a:ext cx="24" cy="19"/>
            </a:xfrm>
            <a:custGeom>
              <a:avLst/>
              <a:gdLst>
                <a:gd name="T0" fmla="*/ 23328 w 4"/>
                <a:gd name="T1" fmla="*/ 30482 h 3"/>
                <a:gd name="T2" fmla="*/ 0 w 4"/>
                <a:gd name="T3" fmla="*/ 9665 h 3"/>
                <a:gd name="T4" fmla="*/ 7776 w 4"/>
                <a:gd name="T5" fmla="*/ 0 h 3"/>
                <a:gd name="T6" fmla="*/ 31104 w 4"/>
                <a:gd name="T7" fmla="*/ 20818 h 3"/>
                <a:gd name="T8" fmla="*/ 23328 w 4"/>
                <a:gd name="T9" fmla="*/ 30482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3"/>
                  </a:moveTo>
                  <a:lnTo>
                    <a:pt x="0" y="1"/>
                  </a:lnTo>
                  <a:lnTo>
                    <a:pt x="1" y="0"/>
                  </a:lnTo>
                  <a:lnTo>
                    <a:pt x="4" y="2"/>
                  </a:lnTo>
                  <a:lnTo>
                    <a:pt x="3" y="3"/>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76" name="Oval 812"/>
            <p:cNvSpPr>
              <a:spLocks noChangeAspect="1" noChangeArrowheads="1"/>
            </p:cNvSpPr>
            <p:nvPr/>
          </p:nvSpPr>
          <p:spPr bwMode="auto">
            <a:xfrm>
              <a:off x="2307" y="3258"/>
              <a:ext cx="73" cy="74"/>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77" name="Oval 813"/>
            <p:cNvSpPr>
              <a:spLocks noChangeAspect="1" noChangeArrowheads="1"/>
            </p:cNvSpPr>
            <p:nvPr/>
          </p:nvSpPr>
          <p:spPr bwMode="auto">
            <a:xfrm>
              <a:off x="2313" y="3265"/>
              <a:ext cx="60" cy="61"/>
            </a:xfrm>
            <a:prstGeom prst="ellipse">
              <a:avLst/>
            </a:prstGeom>
            <a:solidFill>
              <a:srgbClr val="58585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78" name="Oval 814"/>
            <p:cNvSpPr>
              <a:spLocks noChangeAspect="1" noChangeArrowheads="1"/>
            </p:cNvSpPr>
            <p:nvPr/>
          </p:nvSpPr>
          <p:spPr bwMode="auto">
            <a:xfrm>
              <a:off x="2319" y="3271"/>
              <a:ext cx="48" cy="49"/>
            </a:xfrm>
            <a:prstGeom prst="ellipse">
              <a:avLst/>
            </a:prstGeom>
            <a:solidFill>
              <a:srgbClr val="636363"/>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79" name="Oval 815"/>
            <p:cNvSpPr>
              <a:spLocks noChangeAspect="1" noChangeArrowheads="1"/>
            </p:cNvSpPr>
            <p:nvPr/>
          </p:nvSpPr>
          <p:spPr bwMode="auto">
            <a:xfrm>
              <a:off x="2325" y="3277"/>
              <a:ext cx="36" cy="37"/>
            </a:xfrm>
            <a:prstGeom prst="ellipse">
              <a:avLst/>
            </a:prstGeom>
            <a:solidFill>
              <a:srgbClr val="6A6A6A"/>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80" name="Oval 816"/>
            <p:cNvSpPr>
              <a:spLocks noChangeAspect="1" noChangeArrowheads="1"/>
            </p:cNvSpPr>
            <p:nvPr/>
          </p:nvSpPr>
          <p:spPr bwMode="auto">
            <a:xfrm>
              <a:off x="2331" y="3283"/>
              <a:ext cx="24" cy="24"/>
            </a:xfrm>
            <a:prstGeom prst="ellipse">
              <a:avLst/>
            </a:prstGeom>
            <a:solidFill>
              <a:srgbClr val="6F6F6F"/>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81" name="Freeform 817"/>
            <p:cNvSpPr>
              <a:spLocks noChangeAspect="1"/>
            </p:cNvSpPr>
            <p:nvPr/>
          </p:nvSpPr>
          <p:spPr bwMode="auto">
            <a:xfrm>
              <a:off x="2282" y="3301"/>
              <a:ext cx="43" cy="37"/>
            </a:xfrm>
            <a:custGeom>
              <a:avLst/>
              <a:gdLst>
                <a:gd name="T0" fmla="*/ 0 w 7"/>
                <a:gd name="T1" fmla="*/ 44795 h 6"/>
                <a:gd name="T2" fmla="*/ 61207 w 7"/>
                <a:gd name="T3" fmla="*/ 0 h 6"/>
                <a:gd name="T4" fmla="*/ 61207 w 7"/>
                <a:gd name="T5" fmla="*/ 8670 h 6"/>
                <a:gd name="T6" fmla="*/ 8563 w 7"/>
                <a:gd name="T7" fmla="*/ 53465 h 6"/>
                <a:gd name="T8" fmla="*/ 0 w 7"/>
                <a:gd name="T9" fmla="*/ 44795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0" y="5"/>
                  </a:moveTo>
                  <a:lnTo>
                    <a:pt x="7" y="0"/>
                  </a:lnTo>
                  <a:lnTo>
                    <a:pt x="7" y="1"/>
                  </a:lnTo>
                  <a:lnTo>
                    <a:pt x="1" y="6"/>
                  </a:lnTo>
                  <a:lnTo>
                    <a:pt x="0" y="5"/>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82" name="Oval 818"/>
            <p:cNvSpPr>
              <a:spLocks noChangeAspect="1" noChangeArrowheads="1"/>
            </p:cNvSpPr>
            <p:nvPr/>
          </p:nvSpPr>
          <p:spPr bwMode="auto">
            <a:xfrm>
              <a:off x="2124" y="2983"/>
              <a:ext cx="73" cy="73"/>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83" name="Oval 819"/>
            <p:cNvSpPr>
              <a:spLocks noChangeAspect="1" noChangeArrowheads="1"/>
            </p:cNvSpPr>
            <p:nvPr/>
          </p:nvSpPr>
          <p:spPr bwMode="auto">
            <a:xfrm>
              <a:off x="2130" y="2989"/>
              <a:ext cx="61" cy="61"/>
            </a:xfrm>
            <a:prstGeom prst="ellipse">
              <a:avLst/>
            </a:prstGeom>
            <a:solidFill>
              <a:srgbClr val="67B9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84" name="Oval 820"/>
            <p:cNvSpPr>
              <a:spLocks noChangeAspect="1" noChangeArrowheads="1"/>
            </p:cNvSpPr>
            <p:nvPr/>
          </p:nvSpPr>
          <p:spPr bwMode="auto">
            <a:xfrm>
              <a:off x="2136" y="2995"/>
              <a:ext cx="49" cy="49"/>
            </a:xfrm>
            <a:prstGeom prst="ellipse">
              <a:avLst/>
            </a:prstGeom>
            <a:solidFill>
              <a:srgbClr val="75D026"/>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85" name="Oval 821"/>
            <p:cNvSpPr>
              <a:spLocks noChangeAspect="1" noChangeArrowheads="1"/>
            </p:cNvSpPr>
            <p:nvPr/>
          </p:nvSpPr>
          <p:spPr bwMode="auto">
            <a:xfrm>
              <a:off x="2142" y="3001"/>
              <a:ext cx="37" cy="37"/>
            </a:xfrm>
            <a:prstGeom prst="ellipse">
              <a:avLst/>
            </a:prstGeom>
            <a:solidFill>
              <a:srgbClr val="7CDE2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86" name="Oval 822"/>
            <p:cNvSpPr>
              <a:spLocks noChangeAspect="1" noChangeArrowheads="1"/>
            </p:cNvSpPr>
            <p:nvPr/>
          </p:nvSpPr>
          <p:spPr bwMode="auto">
            <a:xfrm>
              <a:off x="2148" y="3007"/>
              <a:ext cx="25" cy="25"/>
            </a:xfrm>
            <a:prstGeom prst="ellipse">
              <a:avLst/>
            </a:prstGeom>
            <a:solidFill>
              <a:srgbClr val="82E8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87" name="Oval 823"/>
            <p:cNvSpPr>
              <a:spLocks noChangeAspect="1" noChangeArrowheads="1"/>
            </p:cNvSpPr>
            <p:nvPr/>
          </p:nvSpPr>
          <p:spPr bwMode="auto">
            <a:xfrm>
              <a:off x="1832" y="2976"/>
              <a:ext cx="73" cy="74"/>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88" name="Oval 824"/>
            <p:cNvSpPr>
              <a:spLocks noChangeAspect="1" noChangeArrowheads="1"/>
            </p:cNvSpPr>
            <p:nvPr/>
          </p:nvSpPr>
          <p:spPr bwMode="auto">
            <a:xfrm>
              <a:off x="1838" y="2983"/>
              <a:ext cx="61" cy="61"/>
            </a:xfrm>
            <a:prstGeom prst="ellipse">
              <a:avLst/>
            </a:prstGeom>
            <a:solidFill>
              <a:srgbClr val="67B9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89" name="Oval 825"/>
            <p:cNvSpPr>
              <a:spLocks noChangeAspect="1" noChangeArrowheads="1"/>
            </p:cNvSpPr>
            <p:nvPr/>
          </p:nvSpPr>
          <p:spPr bwMode="auto">
            <a:xfrm>
              <a:off x="1845" y="2989"/>
              <a:ext cx="48" cy="49"/>
            </a:xfrm>
            <a:prstGeom prst="ellipse">
              <a:avLst/>
            </a:prstGeom>
            <a:solidFill>
              <a:srgbClr val="75D026"/>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90" name="Oval 826"/>
            <p:cNvSpPr>
              <a:spLocks noChangeAspect="1" noChangeArrowheads="1"/>
            </p:cNvSpPr>
            <p:nvPr/>
          </p:nvSpPr>
          <p:spPr bwMode="auto">
            <a:xfrm>
              <a:off x="1851" y="2995"/>
              <a:ext cx="36" cy="37"/>
            </a:xfrm>
            <a:prstGeom prst="ellipse">
              <a:avLst/>
            </a:prstGeom>
            <a:solidFill>
              <a:srgbClr val="7CDE2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91" name="Oval 827"/>
            <p:cNvSpPr>
              <a:spLocks noChangeAspect="1" noChangeArrowheads="1"/>
            </p:cNvSpPr>
            <p:nvPr/>
          </p:nvSpPr>
          <p:spPr bwMode="auto">
            <a:xfrm>
              <a:off x="1857" y="3001"/>
              <a:ext cx="24" cy="24"/>
            </a:xfrm>
            <a:prstGeom prst="ellipse">
              <a:avLst/>
            </a:prstGeom>
            <a:solidFill>
              <a:srgbClr val="82E8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92" name="Oval 841"/>
            <p:cNvSpPr>
              <a:spLocks noChangeAspect="1" noChangeArrowheads="1"/>
            </p:cNvSpPr>
            <p:nvPr/>
          </p:nvSpPr>
          <p:spPr bwMode="auto">
            <a:xfrm>
              <a:off x="2495" y="3301"/>
              <a:ext cx="49" cy="49"/>
            </a:xfrm>
            <a:prstGeom prst="ellipse">
              <a:avLst/>
            </a:prstGeom>
            <a:solidFill>
              <a:srgbClr val="05777E"/>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93" name="Oval 842"/>
            <p:cNvSpPr>
              <a:spLocks noChangeAspect="1" noChangeArrowheads="1"/>
            </p:cNvSpPr>
            <p:nvPr/>
          </p:nvSpPr>
          <p:spPr bwMode="auto">
            <a:xfrm>
              <a:off x="2501" y="3307"/>
              <a:ext cx="37" cy="37"/>
            </a:xfrm>
            <a:prstGeom prst="ellipse">
              <a:avLst/>
            </a:prstGeom>
            <a:solidFill>
              <a:srgbClr val="0BC7D2"/>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94" name="Oval 843"/>
            <p:cNvSpPr>
              <a:spLocks noChangeAspect="1" noChangeArrowheads="1"/>
            </p:cNvSpPr>
            <p:nvPr/>
          </p:nvSpPr>
          <p:spPr bwMode="auto">
            <a:xfrm>
              <a:off x="2507" y="3314"/>
              <a:ext cx="24" cy="24"/>
            </a:xfrm>
            <a:prstGeom prst="ellipse">
              <a:avLst/>
            </a:prstGeom>
            <a:solidFill>
              <a:srgbClr val="0CE0E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95" name="Oval 847"/>
            <p:cNvSpPr>
              <a:spLocks noChangeAspect="1" noChangeArrowheads="1"/>
            </p:cNvSpPr>
            <p:nvPr/>
          </p:nvSpPr>
          <p:spPr bwMode="auto">
            <a:xfrm>
              <a:off x="2221" y="3307"/>
              <a:ext cx="86" cy="86"/>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96" name="Oval 848"/>
            <p:cNvSpPr>
              <a:spLocks noChangeAspect="1" noChangeArrowheads="1"/>
            </p:cNvSpPr>
            <p:nvPr/>
          </p:nvSpPr>
          <p:spPr bwMode="auto">
            <a:xfrm>
              <a:off x="2228" y="3314"/>
              <a:ext cx="72" cy="73"/>
            </a:xfrm>
            <a:prstGeom prst="ellipse">
              <a:avLst/>
            </a:prstGeom>
            <a:solidFill>
              <a:srgbClr val="65B4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97" name="Oval 849"/>
            <p:cNvSpPr>
              <a:spLocks noChangeAspect="1" noChangeArrowheads="1"/>
            </p:cNvSpPr>
            <p:nvPr/>
          </p:nvSpPr>
          <p:spPr bwMode="auto">
            <a:xfrm>
              <a:off x="2234" y="3320"/>
              <a:ext cx="60" cy="61"/>
            </a:xfrm>
            <a:prstGeom prst="ellipse">
              <a:avLst/>
            </a:prstGeom>
            <a:solidFill>
              <a:srgbClr val="72CA2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98" name="Oval 850"/>
            <p:cNvSpPr>
              <a:spLocks noChangeAspect="1" noChangeArrowheads="1"/>
            </p:cNvSpPr>
            <p:nvPr/>
          </p:nvSpPr>
          <p:spPr bwMode="auto">
            <a:xfrm>
              <a:off x="2240" y="3326"/>
              <a:ext cx="48" cy="49"/>
            </a:xfrm>
            <a:prstGeom prst="ellipse">
              <a:avLst/>
            </a:prstGeom>
            <a:solidFill>
              <a:srgbClr val="7AD92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99" name="Oval 851"/>
            <p:cNvSpPr>
              <a:spLocks noChangeAspect="1" noChangeArrowheads="1"/>
            </p:cNvSpPr>
            <p:nvPr/>
          </p:nvSpPr>
          <p:spPr bwMode="auto">
            <a:xfrm>
              <a:off x="2246" y="3332"/>
              <a:ext cx="36" cy="37"/>
            </a:xfrm>
            <a:prstGeom prst="ellipse">
              <a:avLst/>
            </a:prstGeom>
            <a:solidFill>
              <a:srgbClr val="7FE32A"/>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800" name="Oval 852"/>
            <p:cNvSpPr>
              <a:spLocks noChangeAspect="1" noChangeArrowheads="1"/>
            </p:cNvSpPr>
            <p:nvPr/>
          </p:nvSpPr>
          <p:spPr bwMode="auto">
            <a:xfrm>
              <a:off x="2252" y="3338"/>
              <a:ext cx="24" cy="25"/>
            </a:xfrm>
            <a:prstGeom prst="ellipse">
              <a:avLst/>
            </a:prstGeom>
            <a:solidFill>
              <a:srgbClr val="83E9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grpSp>
      <p:grpSp>
        <p:nvGrpSpPr>
          <p:cNvPr id="5" name="Group 860"/>
          <p:cNvGrpSpPr>
            <a:grpSpLocks noChangeAspect="1"/>
          </p:cNvGrpSpPr>
          <p:nvPr/>
        </p:nvGrpSpPr>
        <p:grpSpPr bwMode="auto">
          <a:xfrm>
            <a:off x="4787900" y="4508500"/>
            <a:ext cx="1831975" cy="985838"/>
            <a:chOff x="501" y="2958"/>
            <a:chExt cx="961" cy="517"/>
          </a:xfrm>
        </p:grpSpPr>
        <p:sp>
          <p:nvSpPr>
            <p:cNvPr id="263534" name="Rectangle 592"/>
            <p:cNvSpPr>
              <a:spLocks noChangeAspect="1" noChangeArrowheads="1"/>
            </p:cNvSpPr>
            <p:nvPr/>
          </p:nvSpPr>
          <p:spPr bwMode="auto">
            <a:xfrm>
              <a:off x="567" y="2958"/>
              <a:ext cx="27" cy="120"/>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ja-JP" altLang="en-US" sz="1500" smtClean="0">
                  <a:solidFill>
                    <a:srgbClr val="000000"/>
                  </a:solidFill>
                  <a:latin typeface="Century" pitchFamily="18" charset="0"/>
                </a:rPr>
                <a:t> </a:t>
              </a:r>
              <a:endParaRPr lang="ja-JP" altLang="en-US" sz="4000" smtClean="0">
                <a:solidFill>
                  <a:srgbClr val="000000"/>
                </a:solidFill>
                <a:latin typeface="Arial" pitchFamily="34" charset="0"/>
              </a:endParaRPr>
            </a:p>
          </p:txBody>
        </p:sp>
        <p:sp>
          <p:nvSpPr>
            <p:cNvPr id="263535" name="Oval 605"/>
            <p:cNvSpPr>
              <a:spLocks noChangeAspect="1" noChangeArrowheads="1"/>
            </p:cNvSpPr>
            <p:nvPr/>
          </p:nvSpPr>
          <p:spPr bwMode="auto">
            <a:xfrm>
              <a:off x="860" y="3113"/>
              <a:ext cx="73" cy="74"/>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36" name="Oval 606"/>
            <p:cNvSpPr>
              <a:spLocks noChangeAspect="1" noChangeArrowheads="1"/>
            </p:cNvSpPr>
            <p:nvPr/>
          </p:nvSpPr>
          <p:spPr bwMode="auto">
            <a:xfrm>
              <a:off x="866" y="3119"/>
              <a:ext cx="61" cy="62"/>
            </a:xfrm>
            <a:prstGeom prst="ellipse">
              <a:avLst/>
            </a:prstGeom>
            <a:solidFill>
              <a:srgbClr val="67B9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37" name="Oval 607"/>
            <p:cNvSpPr>
              <a:spLocks noChangeAspect="1" noChangeArrowheads="1"/>
            </p:cNvSpPr>
            <p:nvPr/>
          </p:nvSpPr>
          <p:spPr bwMode="auto">
            <a:xfrm>
              <a:off x="872" y="3126"/>
              <a:ext cx="48" cy="49"/>
            </a:xfrm>
            <a:prstGeom prst="ellipse">
              <a:avLst/>
            </a:prstGeom>
            <a:solidFill>
              <a:srgbClr val="75D026"/>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38" name="Oval 608"/>
            <p:cNvSpPr>
              <a:spLocks noChangeAspect="1" noChangeArrowheads="1"/>
            </p:cNvSpPr>
            <p:nvPr/>
          </p:nvSpPr>
          <p:spPr bwMode="auto">
            <a:xfrm>
              <a:off x="878" y="3132"/>
              <a:ext cx="36" cy="36"/>
            </a:xfrm>
            <a:prstGeom prst="ellipse">
              <a:avLst/>
            </a:prstGeom>
            <a:solidFill>
              <a:srgbClr val="7CDE2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39" name="Oval 609"/>
            <p:cNvSpPr>
              <a:spLocks noChangeAspect="1" noChangeArrowheads="1"/>
            </p:cNvSpPr>
            <p:nvPr/>
          </p:nvSpPr>
          <p:spPr bwMode="auto">
            <a:xfrm>
              <a:off x="884" y="3138"/>
              <a:ext cx="24" cy="24"/>
            </a:xfrm>
            <a:prstGeom prst="ellipse">
              <a:avLst/>
            </a:prstGeom>
            <a:solidFill>
              <a:srgbClr val="82E8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40" name="Freeform 610"/>
            <p:cNvSpPr>
              <a:spLocks noChangeAspect="1"/>
            </p:cNvSpPr>
            <p:nvPr/>
          </p:nvSpPr>
          <p:spPr bwMode="auto">
            <a:xfrm>
              <a:off x="829" y="3156"/>
              <a:ext cx="49" cy="31"/>
            </a:xfrm>
            <a:custGeom>
              <a:avLst/>
              <a:gdLst>
                <a:gd name="T0" fmla="*/ 0 w 8"/>
                <a:gd name="T1" fmla="*/ 36940 h 5"/>
                <a:gd name="T2" fmla="*/ 68918 w 8"/>
                <a:gd name="T3" fmla="*/ 0 h 5"/>
                <a:gd name="T4" fmla="*/ 68918 w 8"/>
                <a:gd name="T5" fmla="*/ 8804 h 5"/>
                <a:gd name="T6" fmla="*/ 8514 w 8"/>
                <a:gd name="T7" fmla="*/ 45744 h 5"/>
                <a:gd name="T8" fmla="*/ 0 w 8"/>
                <a:gd name="T9" fmla="*/ 36940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0" y="4"/>
                  </a:moveTo>
                  <a:lnTo>
                    <a:pt x="8" y="0"/>
                  </a:lnTo>
                  <a:lnTo>
                    <a:pt x="8" y="1"/>
                  </a:lnTo>
                  <a:lnTo>
                    <a:pt x="1" y="5"/>
                  </a:lnTo>
                  <a:lnTo>
                    <a:pt x="0" y="4"/>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41" name="Oval 611"/>
            <p:cNvSpPr>
              <a:spLocks noChangeAspect="1" noChangeArrowheads="1"/>
            </p:cNvSpPr>
            <p:nvPr/>
          </p:nvSpPr>
          <p:spPr bwMode="auto">
            <a:xfrm>
              <a:off x="568" y="3107"/>
              <a:ext cx="73" cy="74"/>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42" name="Oval 612"/>
            <p:cNvSpPr>
              <a:spLocks noChangeAspect="1" noChangeArrowheads="1"/>
            </p:cNvSpPr>
            <p:nvPr/>
          </p:nvSpPr>
          <p:spPr bwMode="auto">
            <a:xfrm>
              <a:off x="574" y="3113"/>
              <a:ext cx="61" cy="62"/>
            </a:xfrm>
            <a:prstGeom prst="ellipse">
              <a:avLst/>
            </a:prstGeom>
            <a:solidFill>
              <a:srgbClr val="67B9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43" name="Oval 613"/>
            <p:cNvSpPr>
              <a:spLocks noChangeAspect="1" noChangeArrowheads="1"/>
            </p:cNvSpPr>
            <p:nvPr/>
          </p:nvSpPr>
          <p:spPr bwMode="auto">
            <a:xfrm>
              <a:off x="580" y="3119"/>
              <a:ext cx="49" cy="49"/>
            </a:xfrm>
            <a:prstGeom prst="ellipse">
              <a:avLst/>
            </a:prstGeom>
            <a:solidFill>
              <a:srgbClr val="75D026"/>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44" name="Oval 614"/>
            <p:cNvSpPr>
              <a:spLocks noChangeAspect="1" noChangeArrowheads="1"/>
            </p:cNvSpPr>
            <p:nvPr/>
          </p:nvSpPr>
          <p:spPr bwMode="auto">
            <a:xfrm>
              <a:off x="586" y="3126"/>
              <a:ext cx="37" cy="36"/>
            </a:xfrm>
            <a:prstGeom prst="ellipse">
              <a:avLst/>
            </a:prstGeom>
            <a:solidFill>
              <a:srgbClr val="7CDE2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45" name="Oval 615"/>
            <p:cNvSpPr>
              <a:spLocks noChangeAspect="1" noChangeArrowheads="1"/>
            </p:cNvSpPr>
            <p:nvPr/>
          </p:nvSpPr>
          <p:spPr bwMode="auto">
            <a:xfrm>
              <a:off x="592" y="3132"/>
              <a:ext cx="25" cy="24"/>
            </a:xfrm>
            <a:prstGeom prst="ellipse">
              <a:avLst/>
            </a:prstGeom>
            <a:solidFill>
              <a:srgbClr val="82E8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46" name="Freeform 616"/>
            <p:cNvSpPr>
              <a:spLocks noChangeAspect="1"/>
            </p:cNvSpPr>
            <p:nvPr/>
          </p:nvSpPr>
          <p:spPr bwMode="auto">
            <a:xfrm>
              <a:off x="623" y="3150"/>
              <a:ext cx="48" cy="37"/>
            </a:xfrm>
            <a:custGeom>
              <a:avLst/>
              <a:gdLst>
                <a:gd name="T0" fmla="*/ 54432 w 8"/>
                <a:gd name="T1" fmla="*/ 53465 h 6"/>
                <a:gd name="T2" fmla="*/ 0 w 8"/>
                <a:gd name="T3" fmla="*/ 8670 h 6"/>
                <a:gd name="T4" fmla="*/ 0 w 8"/>
                <a:gd name="T5" fmla="*/ 0 h 6"/>
                <a:gd name="T6" fmla="*/ 62208 w 8"/>
                <a:gd name="T7" fmla="*/ 44795 h 6"/>
                <a:gd name="T8" fmla="*/ 54432 w 8"/>
                <a:gd name="T9" fmla="*/ 53465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7" y="6"/>
                  </a:moveTo>
                  <a:lnTo>
                    <a:pt x="0" y="1"/>
                  </a:lnTo>
                  <a:lnTo>
                    <a:pt x="0" y="0"/>
                  </a:lnTo>
                  <a:lnTo>
                    <a:pt x="8" y="5"/>
                  </a:lnTo>
                  <a:lnTo>
                    <a:pt x="7" y="6"/>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47" name="Oval 628"/>
            <p:cNvSpPr>
              <a:spLocks noChangeAspect="1" noChangeArrowheads="1"/>
            </p:cNvSpPr>
            <p:nvPr/>
          </p:nvSpPr>
          <p:spPr bwMode="auto">
            <a:xfrm>
              <a:off x="787" y="3162"/>
              <a:ext cx="61" cy="62"/>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48" name="Oval 629"/>
            <p:cNvSpPr>
              <a:spLocks noChangeAspect="1" noChangeArrowheads="1"/>
            </p:cNvSpPr>
            <p:nvPr/>
          </p:nvSpPr>
          <p:spPr bwMode="auto">
            <a:xfrm>
              <a:off x="793" y="3168"/>
              <a:ext cx="48" cy="50"/>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49" name="Oval 630"/>
            <p:cNvSpPr>
              <a:spLocks noChangeAspect="1" noChangeArrowheads="1"/>
            </p:cNvSpPr>
            <p:nvPr/>
          </p:nvSpPr>
          <p:spPr bwMode="auto">
            <a:xfrm>
              <a:off x="799" y="3175"/>
              <a:ext cx="36" cy="36"/>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50" name="Oval 631"/>
            <p:cNvSpPr>
              <a:spLocks noChangeAspect="1" noChangeArrowheads="1"/>
            </p:cNvSpPr>
            <p:nvPr/>
          </p:nvSpPr>
          <p:spPr bwMode="auto">
            <a:xfrm>
              <a:off x="805" y="3181"/>
              <a:ext cx="24"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51" name="Freeform 632"/>
            <p:cNvSpPr>
              <a:spLocks noChangeAspect="1"/>
            </p:cNvSpPr>
            <p:nvPr/>
          </p:nvSpPr>
          <p:spPr bwMode="auto">
            <a:xfrm>
              <a:off x="720" y="3187"/>
              <a:ext cx="61" cy="12"/>
            </a:xfrm>
            <a:custGeom>
              <a:avLst/>
              <a:gdLst>
                <a:gd name="T0" fmla="*/ 61 w 61"/>
                <a:gd name="T1" fmla="*/ 6 h 12"/>
                <a:gd name="T2" fmla="*/ 61 w 61"/>
                <a:gd name="T3" fmla="*/ 12 h 12"/>
                <a:gd name="T4" fmla="*/ 0 w 61"/>
                <a:gd name="T5" fmla="*/ 12 h 12"/>
                <a:gd name="T6" fmla="*/ 0 w 61"/>
                <a:gd name="T7" fmla="*/ 0 h 12"/>
                <a:gd name="T8" fmla="*/ 61 w 61"/>
                <a:gd name="T9" fmla="*/ 6 h 12"/>
                <a:gd name="T10" fmla="*/ 0 60000 65536"/>
                <a:gd name="T11" fmla="*/ 0 60000 65536"/>
                <a:gd name="T12" fmla="*/ 0 60000 65536"/>
                <a:gd name="T13" fmla="*/ 0 60000 65536"/>
                <a:gd name="T14" fmla="*/ 0 60000 65536"/>
                <a:gd name="T15" fmla="*/ 0 w 61"/>
                <a:gd name="T16" fmla="*/ 0 h 12"/>
                <a:gd name="T17" fmla="*/ 61 w 61"/>
                <a:gd name="T18" fmla="*/ 12 h 12"/>
              </a:gdLst>
              <a:ahLst/>
              <a:cxnLst>
                <a:cxn ang="T10">
                  <a:pos x="T0" y="T1"/>
                </a:cxn>
                <a:cxn ang="T11">
                  <a:pos x="T2" y="T3"/>
                </a:cxn>
                <a:cxn ang="T12">
                  <a:pos x="T4" y="T5"/>
                </a:cxn>
                <a:cxn ang="T13">
                  <a:pos x="T6" y="T7"/>
                </a:cxn>
                <a:cxn ang="T14">
                  <a:pos x="T8" y="T9"/>
                </a:cxn>
              </a:cxnLst>
              <a:rect l="T15" t="T16" r="T17" b="T18"/>
              <a:pathLst>
                <a:path w="61" h="12">
                  <a:moveTo>
                    <a:pt x="61" y="6"/>
                  </a:moveTo>
                  <a:lnTo>
                    <a:pt x="61" y="12"/>
                  </a:lnTo>
                  <a:lnTo>
                    <a:pt x="0" y="12"/>
                  </a:lnTo>
                  <a:lnTo>
                    <a:pt x="0" y="0"/>
                  </a:lnTo>
                  <a:lnTo>
                    <a:pt x="61" y="6"/>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52" name="Freeform 633"/>
            <p:cNvSpPr>
              <a:spLocks noChangeAspect="1"/>
            </p:cNvSpPr>
            <p:nvPr/>
          </p:nvSpPr>
          <p:spPr bwMode="auto">
            <a:xfrm>
              <a:off x="720" y="3187"/>
              <a:ext cx="61" cy="12"/>
            </a:xfrm>
            <a:custGeom>
              <a:avLst/>
              <a:gdLst>
                <a:gd name="T0" fmla="*/ 0 w 10"/>
                <a:gd name="T1" fmla="*/ 0 h 2"/>
                <a:gd name="T2" fmla="*/ 84430 w 10"/>
                <a:gd name="T3" fmla="*/ 7776 h 2"/>
                <a:gd name="T4" fmla="*/ 84430 w 10"/>
                <a:gd name="T5" fmla="*/ 15552 h 2"/>
                <a:gd name="T6" fmla="*/ 0 w 10"/>
                <a:gd name="T7" fmla="*/ 15552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10" y="1"/>
                  </a:lnTo>
                  <a:lnTo>
                    <a:pt x="10" y="2"/>
                  </a:lnTo>
                  <a:lnTo>
                    <a:pt x="0" y="2"/>
                  </a:lnTo>
                  <a:lnTo>
                    <a:pt x="0"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53" name="Freeform 634"/>
            <p:cNvSpPr>
              <a:spLocks noChangeAspect="1"/>
            </p:cNvSpPr>
            <p:nvPr/>
          </p:nvSpPr>
          <p:spPr bwMode="auto">
            <a:xfrm>
              <a:off x="829" y="3205"/>
              <a:ext cx="37" cy="25"/>
            </a:xfrm>
            <a:custGeom>
              <a:avLst/>
              <a:gdLst>
                <a:gd name="T0" fmla="*/ 44795 w 6"/>
                <a:gd name="T1" fmla="*/ 38087 h 4"/>
                <a:gd name="T2" fmla="*/ 0 w 6"/>
                <a:gd name="T3" fmla="*/ 0 h 4"/>
                <a:gd name="T4" fmla="*/ 0 w 6"/>
                <a:gd name="T5" fmla="*/ 0 h 4"/>
                <a:gd name="T6" fmla="*/ 53465 w 6"/>
                <a:gd name="T7" fmla="*/ 29062 h 4"/>
                <a:gd name="T8" fmla="*/ 44795 w 6"/>
                <a:gd name="T9" fmla="*/ 38087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5" y="4"/>
                  </a:moveTo>
                  <a:lnTo>
                    <a:pt x="0" y="0"/>
                  </a:lnTo>
                  <a:lnTo>
                    <a:pt x="6" y="3"/>
                  </a:lnTo>
                  <a:lnTo>
                    <a:pt x="5" y="4"/>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54" name="Oval 635"/>
            <p:cNvSpPr>
              <a:spLocks noChangeAspect="1" noChangeArrowheads="1"/>
            </p:cNvSpPr>
            <p:nvPr/>
          </p:nvSpPr>
          <p:spPr bwMode="auto">
            <a:xfrm>
              <a:off x="659" y="3162"/>
              <a:ext cx="61" cy="62"/>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55" name="Oval 636"/>
            <p:cNvSpPr>
              <a:spLocks noChangeAspect="1" noChangeArrowheads="1"/>
            </p:cNvSpPr>
            <p:nvPr/>
          </p:nvSpPr>
          <p:spPr bwMode="auto">
            <a:xfrm>
              <a:off x="665" y="3168"/>
              <a:ext cx="49" cy="50"/>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56" name="Oval 637"/>
            <p:cNvSpPr>
              <a:spLocks noChangeAspect="1" noChangeArrowheads="1"/>
            </p:cNvSpPr>
            <p:nvPr/>
          </p:nvSpPr>
          <p:spPr bwMode="auto">
            <a:xfrm>
              <a:off x="671" y="3175"/>
              <a:ext cx="37" cy="36"/>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57" name="Oval 638"/>
            <p:cNvSpPr>
              <a:spLocks noChangeAspect="1" noChangeArrowheads="1"/>
            </p:cNvSpPr>
            <p:nvPr/>
          </p:nvSpPr>
          <p:spPr bwMode="auto">
            <a:xfrm>
              <a:off x="677" y="3181"/>
              <a:ext cx="25"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58" name="Freeform 639"/>
            <p:cNvSpPr>
              <a:spLocks noChangeAspect="1"/>
            </p:cNvSpPr>
            <p:nvPr/>
          </p:nvSpPr>
          <p:spPr bwMode="auto">
            <a:xfrm>
              <a:off x="635" y="3199"/>
              <a:ext cx="36" cy="25"/>
            </a:xfrm>
            <a:custGeom>
              <a:avLst/>
              <a:gdLst>
                <a:gd name="T0" fmla="*/ 0 w 6"/>
                <a:gd name="T1" fmla="*/ 29062 h 4"/>
                <a:gd name="T2" fmla="*/ 46656 w 6"/>
                <a:gd name="T3" fmla="*/ 0 h 4"/>
                <a:gd name="T4" fmla="*/ 46656 w 6"/>
                <a:gd name="T5" fmla="*/ 9025 h 4"/>
                <a:gd name="T6" fmla="*/ 7776 w 6"/>
                <a:gd name="T7" fmla="*/ 38087 h 4"/>
                <a:gd name="T8" fmla="*/ 0 w 6"/>
                <a:gd name="T9" fmla="*/ 29062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0" y="3"/>
                  </a:moveTo>
                  <a:lnTo>
                    <a:pt x="6" y="0"/>
                  </a:lnTo>
                  <a:lnTo>
                    <a:pt x="6" y="1"/>
                  </a:lnTo>
                  <a:lnTo>
                    <a:pt x="1" y="4"/>
                  </a:lnTo>
                  <a:lnTo>
                    <a:pt x="0" y="3"/>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59" name="Oval 652"/>
            <p:cNvSpPr>
              <a:spLocks noChangeAspect="1" noChangeArrowheads="1"/>
            </p:cNvSpPr>
            <p:nvPr/>
          </p:nvSpPr>
          <p:spPr bwMode="auto">
            <a:xfrm>
              <a:off x="993" y="3408"/>
              <a:ext cx="49" cy="49"/>
            </a:xfrm>
            <a:prstGeom prst="ellipse">
              <a:avLst/>
            </a:prstGeom>
            <a:solidFill>
              <a:srgbClr val="05777E"/>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60" name="Oval 653"/>
            <p:cNvSpPr>
              <a:spLocks noChangeAspect="1" noChangeArrowheads="1"/>
            </p:cNvSpPr>
            <p:nvPr/>
          </p:nvSpPr>
          <p:spPr bwMode="auto">
            <a:xfrm>
              <a:off x="1000" y="3414"/>
              <a:ext cx="36" cy="37"/>
            </a:xfrm>
            <a:prstGeom prst="ellipse">
              <a:avLst/>
            </a:prstGeom>
            <a:solidFill>
              <a:srgbClr val="0BC7D2"/>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61" name="Oval 654"/>
            <p:cNvSpPr>
              <a:spLocks noChangeAspect="1" noChangeArrowheads="1"/>
            </p:cNvSpPr>
            <p:nvPr/>
          </p:nvSpPr>
          <p:spPr bwMode="auto">
            <a:xfrm>
              <a:off x="1006" y="3420"/>
              <a:ext cx="24" cy="24"/>
            </a:xfrm>
            <a:prstGeom prst="ellipse">
              <a:avLst/>
            </a:prstGeom>
            <a:solidFill>
              <a:srgbClr val="0CE0E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62" name="Line 655"/>
            <p:cNvSpPr>
              <a:spLocks noChangeAspect="1" noChangeShapeType="1"/>
            </p:cNvSpPr>
            <p:nvPr/>
          </p:nvSpPr>
          <p:spPr bwMode="auto">
            <a:xfrm flipH="1">
              <a:off x="1030" y="3383"/>
              <a:ext cx="24" cy="3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63" name="Freeform 656"/>
            <p:cNvSpPr>
              <a:spLocks noChangeAspect="1"/>
            </p:cNvSpPr>
            <p:nvPr/>
          </p:nvSpPr>
          <p:spPr bwMode="auto">
            <a:xfrm>
              <a:off x="1030" y="3377"/>
              <a:ext cx="24" cy="31"/>
            </a:xfrm>
            <a:custGeom>
              <a:avLst/>
              <a:gdLst>
                <a:gd name="T0" fmla="*/ 0 w 4"/>
                <a:gd name="T1" fmla="*/ 45744 h 5"/>
                <a:gd name="T2" fmla="*/ 23328 w 4"/>
                <a:gd name="T3" fmla="*/ 0 h 5"/>
                <a:gd name="T4" fmla="*/ 31104 w 4"/>
                <a:gd name="T5" fmla="*/ 8804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5"/>
                  </a:moveTo>
                  <a:lnTo>
                    <a:pt x="3" y="0"/>
                  </a:lnTo>
                  <a:lnTo>
                    <a:pt x="4" y="1"/>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64" name="Oval 657"/>
            <p:cNvSpPr>
              <a:spLocks noChangeAspect="1" noChangeArrowheads="1"/>
            </p:cNvSpPr>
            <p:nvPr/>
          </p:nvSpPr>
          <p:spPr bwMode="auto">
            <a:xfrm>
              <a:off x="1218" y="3426"/>
              <a:ext cx="49" cy="49"/>
            </a:xfrm>
            <a:prstGeom prst="ellipse">
              <a:avLst/>
            </a:prstGeom>
            <a:solidFill>
              <a:srgbClr val="05777E"/>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65" name="Oval 658"/>
            <p:cNvSpPr>
              <a:spLocks noChangeAspect="1" noChangeArrowheads="1"/>
            </p:cNvSpPr>
            <p:nvPr/>
          </p:nvSpPr>
          <p:spPr bwMode="auto">
            <a:xfrm>
              <a:off x="1224" y="3432"/>
              <a:ext cx="37" cy="37"/>
            </a:xfrm>
            <a:prstGeom prst="ellipse">
              <a:avLst/>
            </a:prstGeom>
            <a:solidFill>
              <a:srgbClr val="0BC7D2"/>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66" name="Oval 659"/>
            <p:cNvSpPr>
              <a:spLocks noChangeAspect="1" noChangeArrowheads="1"/>
            </p:cNvSpPr>
            <p:nvPr/>
          </p:nvSpPr>
          <p:spPr bwMode="auto">
            <a:xfrm>
              <a:off x="1231" y="3438"/>
              <a:ext cx="24" cy="25"/>
            </a:xfrm>
            <a:prstGeom prst="ellipse">
              <a:avLst/>
            </a:prstGeom>
            <a:solidFill>
              <a:srgbClr val="0CE0E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67" name="Freeform 660"/>
            <p:cNvSpPr>
              <a:spLocks noChangeAspect="1"/>
            </p:cNvSpPr>
            <p:nvPr/>
          </p:nvSpPr>
          <p:spPr bwMode="auto">
            <a:xfrm>
              <a:off x="1206" y="3389"/>
              <a:ext cx="25" cy="43"/>
            </a:xfrm>
            <a:custGeom>
              <a:avLst/>
              <a:gdLst>
                <a:gd name="T0" fmla="*/ 25 w 25"/>
                <a:gd name="T1" fmla="*/ 37 h 43"/>
                <a:gd name="T2" fmla="*/ 25 w 25"/>
                <a:gd name="T3" fmla="*/ 43 h 43"/>
                <a:gd name="T4" fmla="*/ 0 w 25"/>
                <a:gd name="T5" fmla="*/ 6 h 43"/>
                <a:gd name="T6" fmla="*/ 12 w 25"/>
                <a:gd name="T7" fmla="*/ 0 h 43"/>
                <a:gd name="T8" fmla="*/ 25 w 25"/>
                <a:gd name="T9" fmla="*/ 37 h 43"/>
                <a:gd name="T10" fmla="*/ 0 60000 65536"/>
                <a:gd name="T11" fmla="*/ 0 60000 65536"/>
                <a:gd name="T12" fmla="*/ 0 60000 65536"/>
                <a:gd name="T13" fmla="*/ 0 60000 65536"/>
                <a:gd name="T14" fmla="*/ 0 60000 65536"/>
                <a:gd name="T15" fmla="*/ 0 w 25"/>
                <a:gd name="T16" fmla="*/ 0 h 43"/>
                <a:gd name="T17" fmla="*/ 25 w 25"/>
                <a:gd name="T18" fmla="*/ 43 h 43"/>
              </a:gdLst>
              <a:ahLst/>
              <a:cxnLst>
                <a:cxn ang="T10">
                  <a:pos x="T0" y="T1"/>
                </a:cxn>
                <a:cxn ang="T11">
                  <a:pos x="T2" y="T3"/>
                </a:cxn>
                <a:cxn ang="T12">
                  <a:pos x="T4" y="T5"/>
                </a:cxn>
                <a:cxn ang="T13">
                  <a:pos x="T6" y="T7"/>
                </a:cxn>
                <a:cxn ang="T14">
                  <a:pos x="T8" y="T9"/>
                </a:cxn>
              </a:cxnLst>
              <a:rect l="T15" t="T16" r="T17" b="T18"/>
              <a:pathLst>
                <a:path w="25" h="43">
                  <a:moveTo>
                    <a:pt x="25" y="37"/>
                  </a:moveTo>
                  <a:lnTo>
                    <a:pt x="25" y="43"/>
                  </a:lnTo>
                  <a:lnTo>
                    <a:pt x="0" y="6"/>
                  </a:lnTo>
                  <a:lnTo>
                    <a:pt x="12" y="0"/>
                  </a:lnTo>
                  <a:lnTo>
                    <a:pt x="25" y="37"/>
                  </a:lnTo>
                  <a:close/>
                </a:path>
              </a:pathLst>
            </a:custGeom>
            <a:blipFill dpi="0" rotWithShape="0">
              <a:blip r:embed="rId3" cstate="print"/>
              <a:srcRect/>
              <a:tile tx="0" ty="0" sx="100000" sy="100000" flip="none" algn="tl"/>
            </a:blip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68" name="Freeform 661"/>
            <p:cNvSpPr>
              <a:spLocks noChangeAspect="1"/>
            </p:cNvSpPr>
            <p:nvPr/>
          </p:nvSpPr>
          <p:spPr bwMode="auto">
            <a:xfrm>
              <a:off x="1231" y="3426"/>
              <a:ext cx="6" cy="6"/>
            </a:xfrm>
            <a:custGeom>
              <a:avLst/>
              <a:gdLst>
                <a:gd name="T0" fmla="*/ 0 w 1"/>
                <a:gd name="T1" fmla="*/ 7776 h 1"/>
                <a:gd name="T2" fmla="*/ 0 w 1"/>
                <a:gd name="T3" fmla="*/ 0 h 1"/>
                <a:gd name="T4" fmla="*/ 777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0" y="0"/>
                  </a:lnTo>
                  <a:lnTo>
                    <a:pt x="1"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69" name="Line 662"/>
            <p:cNvSpPr>
              <a:spLocks noChangeAspect="1" noChangeShapeType="1"/>
            </p:cNvSpPr>
            <p:nvPr/>
          </p:nvSpPr>
          <p:spPr bwMode="auto">
            <a:xfrm>
              <a:off x="1218" y="3389"/>
              <a:ext cx="13" cy="37"/>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70" name="Freeform 663"/>
            <p:cNvSpPr>
              <a:spLocks noChangeAspect="1"/>
            </p:cNvSpPr>
            <p:nvPr/>
          </p:nvSpPr>
          <p:spPr bwMode="auto">
            <a:xfrm>
              <a:off x="1231" y="3426"/>
              <a:ext cx="6" cy="6"/>
            </a:xfrm>
            <a:custGeom>
              <a:avLst/>
              <a:gdLst>
                <a:gd name="T0" fmla="*/ 0 w 1"/>
                <a:gd name="T1" fmla="*/ 7776 h 1"/>
                <a:gd name="T2" fmla="*/ 0 w 1"/>
                <a:gd name="T3" fmla="*/ 0 h 1"/>
                <a:gd name="T4" fmla="*/ 777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0" y="0"/>
                  </a:lnTo>
                  <a:lnTo>
                    <a:pt x="1"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71" name="Freeform 664"/>
            <p:cNvSpPr>
              <a:spLocks noChangeAspect="1"/>
            </p:cNvSpPr>
            <p:nvPr/>
          </p:nvSpPr>
          <p:spPr bwMode="auto">
            <a:xfrm>
              <a:off x="1206" y="3389"/>
              <a:ext cx="25" cy="43"/>
            </a:xfrm>
            <a:custGeom>
              <a:avLst/>
              <a:gdLst>
                <a:gd name="T0" fmla="*/ 38087 w 4"/>
                <a:gd name="T1" fmla="*/ 61207 h 7"/>
                <a:gd name="T2" fmla="*/ 0 w 4"/>
                <a:gd name="T3" fmla="*/ 8563 h 7"/>
                <a:gd name="T4" fmla="*/ 19762 w 4"/>
                <a:gd name="T5" fmla="*/ 0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4" y="7"/>
                  </a:moveTo>
                  <a:lnTo>
                    <a:pt x="0" y="1"/>
                  </a:lnTo>
                  <a:lnTo>
                    <a:pt x="2"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72" name="Oval 682"/>
            <p:cNvSpPr>
              <a:spLocks noChangeAspect="1" noChangeArrowheads="1"/>
            </p:cNvSpPr>
            <p:nvPr/>
          </p:nvSpPr>
          <p:spPr bwMode="auto">
            <a:xfrm>
              <a:off x="1042" y="3322"/>
              <a:ext cx="61" cy="61"/>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73" name="Oval 683"/>
            <p:cNvSpPr>
              <a:spLocks noChangeAspect="1" noChangeArrowheads="1"/>
            </p:cNvSpPr>
            <p:nvPr/>
          </p:nvSpPr>
          <p:spPr bwMode="auto">
            <a:xfrm>
              <a:off x="1048" y="3328"/>
              <a:ext cx="49"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74" name="Oval 684"/>
            <p:cNvSpPr>
              <a:spLocks noChangeAspect="1" noChangeArrowheads="1"/>
            </p:cNvSpPr>
            <p:nvPr/>
          </p:nvSpPr>
          <p:spPr bwMode="auto">
            <a:xfrm>
              <a:off x="1054" y="3334"/>
              <a:ext cx="37"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75" name="Oval 685"/>
            <p:cNvSpPr>
              <a:spLocks noChangeAspect="1" noChangeArrowheads="1"/>
            </p:cNvSpPr>
            <p:nvPr/>
          </p:nvSpPr>
          <p:spPr bwMode="auto">
            <a:xfrm>
              <a:off x="1060" y="3340"/>
              <a:ext cx="25" cy="25"/>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76" name="Freeform 686"/>
            <p:cNvSpPr>
              <a:spLocks noChangeAspect="1"/>
            </p:cNvSpPr>
            <p:nvPr/>
          </p:nvSpPr>
          <p:spPr bwMode="auto">
            <a:xfrm>
              <a:off x="1103" y="3352"/>
              <a:ext cx="61" cy="13"/>
            </a:xfrm>
            <a:custGeom>
              <a:avLst/>
              <a:gdLst>
                <a:gd name="T0" fmla="*/ 84430 w 10"/>
                <a:gd name="T1" fmla="*/ 23068 h 2"/>
                <a:gd name="T2" fmla="*/ 0 w 10"/>
                <a:gd name="T3" fmla="*/ 12337 h 2"/>
                <a:gd name="T4" fmla="*/ 0 w 10"/>
                <a:gd name="T5" fmla="*/ 0 h 2"/>
                <a:gd name="T6" fmla="*/ 84430 w 10"/>
                <a:gd name="T7" fmla="*/ 12337 h 2"/>
                <a:gd name="T8" fmla="*/ 84430 w 10"/>
                <a:gd name="T9" fmla="*/ 23068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10" y="2"/>
                  </a:moveTo>
                  <a:lnTo>
                    <a:pt x="0" y="1"/>
                  </a:lnTo>
                  <a:lnTo>
                    <a:pt x="0" y="0"/>
                  </a:lnTo>
                  <a:lnTo>
                    <a:pt x="10" y="1"/>
                  </a:lnTo>
                  <a:lnTo>
                    <a:pt x="10" y="2"/>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77" name="Line 687"/>
            <p:cNvSpPr>
              <a:spLocks noChangeAspect="1" noChangeShapeType="1"/>
            </p:cNvSpPr>
            <p:nvPr/>
          </p:nvSpPr>
          <p:spPr bwMode="auto">
            <a:xfrm>
              <a:off x="1036" y="3273"/>
              <a:ext cx="24" cy="4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78" name="Freeform 688"/>
            <p:cNvSpPr>
              <a:spLocks noChangeAspect="1"/>
            </p:cNvSpPr>
            <p:nvPr/>
          </p:nvSpPr>
          <p:spPr bwMode="auto">
            <a:xfrm>
              <a:off x="1030" y="3273"/>
              <a:ext cx="24" cy="55"/>
            </a:xfrm>
            <a:custGeom>
              <a:avLst/>
              <a:gdLst>
                <a:gd name="T0" fmla="*/ 31104 w 4"/>
                <a:gd name="T1" fmla="*/ 76670 h 9"/>
                <a:gd name="T2" fmla="*/ 0 w 4"/>
                <a:gd name="T3" fmla="*/ 0 h 9"/>
                <a:gd name="T4" fmla="*/ 7776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4" y="9"/>
                  </a:moveTo>
                  <a:lnTo>
                    <a:pt x="0" y="0"/>
                  </a:lnTo>
                  <a:lnTo>
                    <a:pt x="1"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79" name="Oval 689"/>
            <p:cNvSpPr>
              <a:spLocks noChangeAspect="1" noChangeArrowheads="1"/>
            </p:cNvSpPr>
            <p:nvPr/>
          </p:nvSpPr>
          <p:spPr bwMode="auto">
            <a:xfrm>
              <a:off x="1170" y="3334"/>
              <a:ext cx="61" cy="61"/>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80" name="Oval 690"/>
            <p:cNvSpPr>
              <a:spLocks noChangeAspect="1" noChangeArrowheads="1"/>
            </p:cNvSpPr>
            <p:nvPr/>
          </p:nvSpPr>
          <p:spPr bwMode="auto">
            <a:xfrm>
              <a:off x="1176" y="3340"/>
              <a:ext cx="48"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81" name="Oval 691"/>
            <p:cNvSpPr>
              <a:spLocks noChangeAspect="1" noChangeArrowheads="1"/>
            </p:cNvSpPr>
            <p:nvPr/>
          </p:nvSpPr>
          <p:spPr bwMode="auto">
            <a:xfrm>
              <a:off x="1182" y="3346"/>
              <a:ext cx="36"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82" name="Oval 692"/>
            <p:cNvSpPr>
              <a:spLocks noChangeAspect="1" noChangeArrowheads="1"/>
            </p:cNvSpPr>
            <p:nvPr/>
          </p:nvSpPr>
          <p:spPr bwMode="auto">
            <a:xfrm>
              <a:off x="1188" y="3352"/>
              <a:ext cx="24" cy="25"/>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83" name="Line 693"/>
            <p:cNvSpPr>
              <a:spLocks noChangeAspect="1" noChangeShapeType="1"/>
            </p:cNvSpPr>
            <p:nvPr/>
          </p:nvSpPr>
          <p:spPr bwMode="auto">
            <a:xfrm flipH="1">
              <a:off x="1218" y="3291"/>
              <a:ext cx="37" cy="4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84" name="Freeform 694"/>
            <p:cNvSpPr>
              <a:spLocks noChangeAspect="1"/>
            </p:cNvSpPr>
            <p:nvPr/>
          </p:nvSpPr>
          <p:spPr bwMode="auto">
            <a:xfrm>
              <a:off x="1212" y="3285"/>
              <a:ext cx="43" cy="49"/>
            </a:xfrm>
            <a:custGeom>
              <a:avLst/>
              <a:gdLst>
                <a:gd name="T0" fmla="*/ 0 w 7"/>
                <a:gd name="T1" fmla="*/ 68918 h 8"/>
                <a:gd name="T2" fmla="*/ 52601 w 7"/>
                <a:gd name="T3" fmla="*/ 0 h 8"/>
                <a:gd name="T4" fmla="*/ 61207 w 7"/>
                <a:gd name="T5" fmla="*/ 8514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0" y="8"/>
                  </a:moveTo>
                  <a:lnTo>
                    <a:pt x="6" y="0"/>
                  </a:lnTo>
                  <a:lnTo>
                    <a:pt x="7" y="1"/>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85" name="Oval 718"/>
            <p:cNvSpPr>
              <a:spLocks noChangeAspect="1" noChangeArrowheads="1"/>
            </p:cNvSpPr>
            <p:nvPr/>
          </p:nvSpPr>
          <p:spPr bwMode="auto">
            <a:xfrm>
              <a:off x="848" y="3205"/>
              <a:ext cx="60" cy="62"/>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86" name="Oval 719"/>
            <p:cNvSpPr>
              <a:spLocks noChangeAspect="1" noChangeArrowheads="1"/>
            </p:cNvSpPr>
            <p:nvPr/>
          </p:nvSpPr>
          <p:spPr bwMode="auto">
            <a:xfrm>
              <a:off x="854" y="3211"/>
              <a:ext cx="48"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87" name="Oval 720"/>
            <p:cNvSpPr>
              <a:spLocks noChangeAspect="1" noChangeArrowheads="1"/>
            </p:cNvSpPr>
            <p:nvPr/>
          </p:nvSpPr>
          <p:spPr bwMode="auto">
            <a:xfrm>
              <a:off x="860" y="3218"/>
              <a:ext cx="36" cy="36"/>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88" name="Oval 721"/>
            <p:cNvSpPr>
              <a:spLocks noChangeAspect="1" noChangeArrowheads="1"/>
            </p:cNvSpPr>
            <p:nvPr/>
          </p:nvSpPr>
          <p:spPr bwMode="auto">
            <a:xfrm>
              <a:off x="866" y="3224"/>
              <a:ext cx="24"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89" name="Freeform 722"/>
            <p:cNvSpPr>
              <a:spLocks noChangeAspect="1"/>
            </p:cNvSpPr>
            <p:nvPr/>
          </p:nvSpPr>
          <p:spPr bwMode="auto">
            <a:xfrm>
              <a:off x="908" y="3236"/>
              <a:ext cx="73" cy="12"/>
            </a:xfrm>
            <a:custGeom>
              <a:avLst/>
              <a:gdLst>
                <a:gd name="T0" fmla="*/ 0 w 73"/>
                <a:gd name="T1" fmla="*/ 6 h 12"/>
                <a:gd name="T2" fmla="*/ 6 w 73"/>
                <a:gd name="T3" fmla="*/ 0 h 12"/>
                <a:gd name="T4" fmla="*/ 73 w 73"/>
                <a:gd name="T5" fmla="*/ 0 h 12"/>
                <a:gd name="T6" fmla="*/ 73 w 73"/>
                <a:gd name="T7" fmla="*/ 12 h 12"/>
                <a:gd name="T8" fmla="*/ 0 w 73"/>
                <a:gd name="T9" fmla="*/ 6 h 12"/>
                <a:gd name="T10" fmla="*/ 0 60000 65536"/>
                <a:gd name="T11" fmla="*/ 0 60000 65536"/>
                <a:gd name="T12" fmla="*/ 0 60000 65536"/>
                <a:gd name="T13" fmla="*/ 0 60000 65536"/>
                <a:gd name="T14" fmla="*/ 0 60000 65536"/>
                <a:gd name="T15" fmla="*/ 0 w 73"/>
                <a:gd name="T16" fmla="*/ 0 h 12"/>
                <a:gd name="T17" fmla="*/ 73 w 73"/>
                <a:gd name="T18" fmla="*/ 12 h 12"/>
              </a:gdLst>
              <a:ahLst/>
              <a:cxnLst>
                <a:cxn ang="T10">
                  <a:pos x="T0" y="T1"/>
                </a:cxn>
                <a:cxn ang="T11">
                  <a:pos x="T2" y="T3"/>
                </a:cxn>
                <a:cxn ang="T12">
                  <a:pos x="T4" y="T5"/>
                </a:cxn>
                <a:cxn ang="T13">
                  <a:pos x="T6" y="T7"/>
                </a:cxn>
                <a:cxn ang="T14">
                  <a:pos x="T8" y="T9"/>
                </a:cxn>
              </a:cxnLst>
              <a:rect l="T15" t="T16" r="T17" b="T18"/>
              <a:pathLst>
                <a:path w="73" h="12">
                  <a:moveTo>
                    <a:pt x="0" y="6"/>
                  </a:moveTo>
                  <a:lnTo>
                    <a:pt x="6" y="0"/>
                  </a:lnTo>
                  <a:lnTo>
                    <a:pt x="73" y="0"/>
                  </a:lnTo>
                  <a:lnTo>
                    <a:pt x="73" y="12"/>
                  </a:lnTo>
                  <a:lnTo>
                    <a:pt x="0" y="6"/>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90" name="Freeform 723"/>
            <p:cNvSpPr>
              <a:spLocks noChangeAspect="1"/>
            </p:cNvSpPr>
            <p:nvPr/>
          </p:nvSpPr>
          <p:spPr bwMode="auto">
            <a:xfrm>
              <a:off x="908" y="3236"/>
              <a:ext cx="73" cy="12"/>
            </a:xfrm>
            <a:custGeom>
              <a:avLst/>
              <a:gdLst>
                <a:gd name="T0" fmla="*/ 99955 w 12"/>
                <a:gd name="T1" fmla="*/ 15552 h 2"/>
                <a:gd name="T2" fmla="*/ 0 w 12"/>
                <a:gd name="T3" fmla="*/ 7776 h 2"/>
                <a:gd name="T4" fmla="*/ 8328 w 12"/>
                <a:gd name="T5" fmla="*/ 0 h 2"/>
                <a:gd name="T6" fmla="*/ 99955 w 12"/>
                <a:gd name="T7" fmla="*/ 0 h 2"/>
                <a:gd name="T8" fmla="*/ 99955 w 12"/>
                <a:gd name="T9" fmla="*/ 15552 h 2"/>
                <a:gd name="T10" fmla="*/ 0 60000 65536"/>
                <a:gd name="T11" fmla="*/ 0 60000 65536"/>
                <a:gd name="T12" fmla="*/ 0 60000 65536"/>
                <a:gd name="T13" fmla="*/ 0 60000 65536"/>
                <a:gd name="T14" fmla="*/ 0 60000 65536"/>
                <a:gd name="T15" fmla="*/ 0 w 12"/>
                <a:gd name="T16" fmla="*/ 0 h 2"/>
                <a:gd name="T17" fmla="*/ 12 w 12"/>
                <a:gd name="T18" fmla="*/ 2 h 2"/>
              </a:gdLst>
              <a:ahLst/>
              <a:cxnLst>
                <a:cxn ang="T10">
                  <a:pos x="T0" y="T1"/>
                </a:cxn>
                <a:cxn ang="T11">
                  <a:pos x="T2" y="T3"/>
                </a:cxn>
                <a:cxn ang="T12">
                  <a:pos x="T4" y="T5"/>
                </a:cxn>
                <a:cxn ang="T13">
                  <a:pos x="T6" y="T7"/>
                </a:cxn>
                <a:cxn ang="T14">
                  <a:pos x="T8" y="T9"/>
                </a:cxn>
              </a:cxnLst>
              <a:rect l="T15" t="T16" r="T17" b="T18"/>
              <a:pathLst>
                <a:path w="12" h="2">
                  <a:moveTo>
                    <a:pt x="12" y="2"/>
                  </a:moveTo>
                  <a:lnTo>
                    <a:pt x="0" y="1"/>
                  </a:lnTo>
                  <a:lnTo>
                    <a:pt x="1" y="0"/>
                  </a:lnTo>
                  <a:lnTo>
                    <a:pt x="12" y="0"/>
                  </a:lnTo>
                  <a:lnTo>
                    <a:pt x="12" y="2"/>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91" name="Freeform 724"/>
            <p:cNvSpPr>
              <a:spLocks noChangeAspect="1"/>
            </p:cNvSpPr>
            <p:nvPr/>
          </p:nvSpPr>
          <p:spPr bwMode="auto">
            <a:xfrm>
              <a:off x="829" y="3248"/>
              <a:ext cx="31" cy="25"/>
            </a:xfrm>
            <a:custGeom>
              <a:avLst/>
              <a:gdLst>
                <a:gd name="T0" fmla="*/ 31 w 31"/>
                <a:gd name="T1" fmla="*/ 0 h 25"/>
                <a:gd name="T2" fmla="*/ 6 w 31"/>
                <a:gd name="T3" fmla="*/ 25 h 25"/>
                <a:gd name="T4" fmla="*/ 0 w 31"/>
                <a:gd name="T5" fmla="*/ 12 h 25"/>
                <a:gd name="T6" fmla="*/ 31 w 31"/>
                <a:gd name="T7" fmla="*/ 0 h 25"/>
                <a:gd name="T8" fmla="*/ 0 60000 65536"/>
                <a:gd name="T9" fmla="*/ 0 60000 65536"/>
                <a:gd name="T10" fmla="*/ 0 60000 65536"/>
                <a:gd name="T11" fmla="*/ 0 60000 65536"/>
                <a:gd name="T12" fmla="*/ 0 w 31"/>
                <a:gd name="T13" fmla="*/ 0 h 25"/>
                <a:gd name="T14" fmla="*/ 31 w 31"/>
                <a:gd name="T15" fmla="*/ 25 h 25"/>
              </a:gdLst>
              <a:ahLst/>
              <a:cxnLst>
                <a:cxn ang="T8">
                  <a:pos x="T0" y="T1"/>
                </a:cxn>
                <a:cxn ang="T9">
                  <a:pos x="T2" y="T3"/>
                </a:cxn>
                <a:cxn ang="T10">
                  <a:pos x="T4" y="T5"/>
                </a:cxn>
                <a:cxn ang="T11">
                  <a:pos x="T6" y="T7"/>
                </a:cxn>
              </a:cxnLst>
              <a:rect l="T12" t="T13" r="T14" b="T15"/>
              <a:pathLst>
                <a:path w="31" h="25">
                  <a:moveTo>
                    <a:pt x="31" y="0"/>
                  </a:moveTo>
                  <a:lnTo>
                    <a:pt x="6" y="25"/>
                  </a:lnTo>
                  <a:lnTo>
                    <a:pt x="0" y="12"/>
                  </a:lnTo>
                  <a:lnTo>
                    <a:pt x="31" y="0"/>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92" name="Freeform 725"/>
            <p:cNvSpPr>
              <a:spLocks noChangeAspect="1"/>
            </p:cNvSpPr>
            <p:nvPr/>
          </p:nvSpPr>
          <p:spPr bwMode="auto">
            <a:xfrm>
              <a:off x="829" y="3248"/>
              <a:ext cx="31" cy="25"/>
            </a:xfrm>
            <a:custGeom>
              <a:avLst/>
              <a:gdLst>
                <a:gd name="T0" fmla="*/ 0 w 5"/>
                <a:gd name="T1" fmla="*/ 19762 h 4"/>
                <a:gd name="T2" fmla="*/ 45744 w 5"/>
                <a:gd name="T3" fmla="*/ 0 h 4"/>
                <a:gd name="T4" fmla="*/ 45744 w 5"/>
                <a:gd name="T5" fmla="*/ 0 h 4"/>
                <a:gd name="T6" fmla="*/ 8804 w 5"/>
                <a:gd name="T7" fmla="*/ 38087 h 4"/>
                <a:gd name="T8" fmla="*/ 0 w 5"/>
                <a:gd name="T9" fmla="*/ 19762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0" y="2"/>
                  </a:moveTo>
                  <a:lnTo>
                    <a:pt x="5" y="0"/>
                  </a:lnTo>
                  <a:lnTo>
                    <a:pt x="1" y="4"/>
                  </a:lnTo>
                  <a:lnTo>
                    <a:pt x="0" y="2"/>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93" name="Oval 737"/>
            <p:cNvSpPr>
              <a:spLocks noChangeAspect="1" noChangeArrowheads="1"/>
            </p:cNvSpPr>
            <p:nvPr/>
          </p:nvSpPr>
          <p:spPr bwMode="auto">
            <a:xfrm>
              <a:off x="987" y="3211"/>
              <a:ext cx="61" cy="62"/>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94" name="Oval 738"/>
            <p:cNvSpPr>
              <a:spLocks noChangeAspect="1" noChangeArrowheads="1"/>
            </p:cNvSpPr>
            <p:nvPr/>
          </p:nvSpPr>
          <p:spPr bwMode="auto">
            <a:xfrm>
              <a:off x="993" y="3218"/>
              <a:ext cx="49"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95" name="Oval 739"/>
            <p:cNvSpPr>
              <a:spLocks noChangeAspect="1" noChangeArrowheads="1"/>
            </p:cNvSpPr>
            <p:nvPr/>
          </p:nvSpPr>
          <p:spPr bwMode="auto">
            <a:xfrm>
              <a:off x="1000" y="3224"/>
              <a:ext cx="36" cy="36"/>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96" name="Oval 740"/>
            <p:cNvSpPr>
              <a:spLocks noChangeAspect="1" noChangeArrowheads="1"/>
            </p:cNvSpPr>
            <p:nvPr/>
          </p:nvSpPr>
          <p:spPr bwMode="auto">
            <a:xfrm>
              <a:off x="1006" y="3230"/>
              <a:ext cx="24"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97" name="Line 741"/>
            <p:cNvSpPr>
              <a:spLocks noChangeAspect="1" noChangeShapeType="1"/>
            </p:cNvSpPr>
            <p:nvPr/>
          </p:nvSpPr>
          <p:spPr bwMode="auto">
            <a:xfrm flipH="1">
              <a:off x="1036" y="3175"/>
              <a:ext cx="36" cy="43"/>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98" name="Freeform 742"/>
            <p:cNvSpPr>
              <a:spLocks noChangeAspect="1"/>
            </p:cNvSpPr>
            <p:nvPr/>
          </p:nvSpPr>
          <p:spPr bwMode="auto">
            <a:xfrm>
              <a:off x="1030" y="3168"/>
              <a:ext cx="42" cy="50"/>
            </a:xfrm>
            <a:custGeom>
              <a:avLst/>
              <a:gdLst>
                <a:gd name="T0" fmla="*/ 0 w 7"/>
                <a:gd name="T1" fmla="*/ 76169 h 8"/>
                <a:gd name="T2" fmla="*/ 46656 w 7"/>
                <a:gd name="T3" fmla="*/ 0 h 8"/>
                <a:gd name="T4" fmla="*/ 54432 w 7"/>
                <a:gd name="T5" fmla="*/ 9025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0" y="8"/>
                  </a:moveTo>
                  <a:lnTo>
                    <a:pt x="6" y="0"/>
                  </a:lnTo>
                  <a:lnTo>
                    <a:pt x="7" y="1"/>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99" name="Oval 743"/>
            <p:cNvSpPr>
              <a:spLocks noChangeAspect="1" noChangeArrowheads="1"/>
            </p:cNvSpPr>
            <p:nvPr/>
          </p:nvSpPr>
          <p:spPr bwMode="auto">
            <a:xfrm>
              <a:off x="592" y="3199"/>
              <a:ext cx="61" cy="61"/>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00" name="Oval 744"/>
            <p:cNvSpPr>
              <a:spLocks noChangeAspect="1" noChangeArrowheads="1"/>
            </p:cNvSpPr>
            <p:nvPr/>
          </p:nvSpPr>
          <p:spPr bwMode="auto">
            <a:xfrm>
              <a:off x="598" y="3205"/>
              <a:ext cx="49"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01" name="Oval 745"/>
            <p:cNvSpPr>
              <a:spLocks noChangeAspect="1" noChangeArrowheads="1"/>
            </p:cNvSpPr>
            <p:nvPr/>
          </p:nvSpPr>
          <p:spPr bwMode="auto">
            <a:xfrm>
              <a:off x="604" y="3211"/>
              <a:ext cx="37"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02" name="Oval 746"/>
            <p:cNvSpPr>
              <a:spLocks noChangeAspect="1" noChangeArrowheads="1"/>
            </p:cNvSpPr>
            <p:nvPr/>
          </p:nvSpPr>
          <p:spPr bwMode="auto">
            <a:xfrm>
              <a:off x="610" y="3218"/>
              <a:ext cx="25"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03" name="Rectangle 747"/>
            <p:cNvSpPr>
              <a:spLocks noChangeAspect="1" noChangeArrowheads="1"/>
            </p:cNvSpPr>
            <p:nvPr/>
          </p:nvSpPr>
          <p:spPr bwMode="auto">
            <a:xfrm>
              <a:off x="550" y="3230"/>
              <a:ext cx="42" cy="6"/>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04" name="Freeform 748"/>
            <p:cNvSpPr>
              <a:spLocks noChangeAspect="1"/>
            </p:cNvSpPr>
            <p:nvPr/>
          </p:nvSpPr>
          <p:spPr bwMode="auto">
            <a:xfrm>
              <a:off x="641" y="3242"/>
              <a:ext cx="30" cy="25"/>
            </a:xfrm>
            <a:custGeom>
              <a:avLst/>
              <a:gdLst>
                <a:gd name="T0" fmla="*/ 31104 w 5"/>
                <a:gd name="T1" fmla="*/ 38087 h 4"/>
                <a:gd name="T2" fmla="*/ 0 w 5"/>
                <a:gd name="T3" fmla="*/ 9025 h 4"/>
                <a:gd name="T4" fmla="*/ 0 w 5"/>
                <a:gd name="T5" fmla="*/ 0 h 4"/>
                <a:gd name="T6" fmla="*/ 38880 w 5"/>
                <a:gd name="T7" fmla="*/ 29062 h 4"/>
                <a:gd name="T8" fmla="*/ 31104 w 5"/>
                <a:gd name="T9" fmla="*/ 3808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4"/>
                  </a:moveTo>
                  <a:lnTo>
                    <a:pt x="0" y="1"/>
                  </a:lnTo>
                  <a:lnTo>
                    <a:pt x="0" y="0"/>
                  </a:lnTo>
                  <a:lnTo>
                    <a:pt x="5" y="3"/>
                  </a:lnTo>
                  <a:lnTo>
                    <a:pt x="4" y="4"/>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05" name="Oval 749"/>
            <p:cNvSpPr>
              <a:spLocks noChangeAspect="1" noChangeArrowheads="1"/>
            </p:cNvSpPr>
            <p:nvPr/>
          </p:nvSpPr>
          <p:spPr bwMode="auto">
            <a:xfrm>
              <a:off x="501" y="3205"/>
              <a:ext cx="49" cy="49"/>
            </a:xfrm>
            <a:prstGeom prst="ellipse">
              <a:avLst/>
            </a:prstGeom>
            <a:solidFill>
              <a:srgbClr val="05777E"/>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06" name="Oval 750"/>
            <p:cNvSpPr>
              <a:spLocks noChangeAspect="1" noChangeArrowheads="1"/>
            </p:cNvSpPr>
            <p:nvPr/>
          </p:nvSpPr>
          <p:spPr bwMode="auto">
            <a:xfrm>
              <a:off x="507" y="3211"/>
              <a:ext cx="37" cy="37"/>
            </a:xfrm>
            <a:prstGeom prst="ellipse">
              <a:avLst/>
            </a:prstGeom>
            <a:solidFill>
              <a:srgbClr val="0BC7D2"/>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07" name="Oval 751"/>
            <p:cNvSpPr>
              <a:spLocks noChangeAspect="1" noChangeArrowheads="1"/>
            </p:cNvSpPr>
            <p:nvPr/>
          </p:nvSpPr>
          <p:spPr bwMode="auto">
            <a:xfrm>
              <a:off x="513" y="3218"/>
              <a:ext cx="24" cy="24"/>
            </a:xfrm>
            <a:prstGeom prst="ellipse">
              <a:avLst/>
            </a:prstGeom>
            <a:solidFill>
              <a:srgbClr val="0CE0E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08" name="Oval 752"/>
            <p:cNvSpPr>
              <a:spLocks noChangeAspect="1" noChangeArrowheads="1"/>
            </p:cNvSpPr>
            <p:nvPr/>
          </p:nvSpPr>
          <p:spPr bwMode="auto">
            <a:xfrm>
              <a:off x="1243" y="3236"/>
              <a:ext cx="60" cy="61"/>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09" name="Oval 753"/>
            <p:cNvSpPr>
              <a:spLocks noChangeAspect="1" noChangeArrowheads="1"/>
            </p:cNvSpPr>
            <p:nvPr/>
          </p:nvSpPr>
          <p:spPr bwMode="auto">
            <a:xfrm>
              <a:off x="1249" y="3242"/>
              <a:ext cx="48"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10" name="Oval 754"/>
            <p:cNvSpPr>
              <a:spLocks noChangeAspect="1" noChangeArrowheads="1"/>
            </p:cNvSpPr>
            <p:nvPr/>
          </p:nvSpPr>
          <p:spPr bwMode="auto">
            <a:xfrm>
              <a:off x="1255" y="3248"/>
              <a:ext cx="36"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11" name="Oval 755"/>
            <p:cNvSpPr>
              <a:spLocks noChangeAspect="1" noChangeArrowheads="1"/>
            </p:cNvSpPr>
            <p:nvPr/>
          </p:nvSpPr>
          <p:spPr bwMode="auto">
            <a:xfrm>
              <a:off x="1261" y="3254"/>
              <a:ext cx="24" cy="25"/>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12" name="Oval 756"/>
            <p:cNvSpPr>
              <a:spLocks noChangeAspect="1" noChangeArrowheads="1"/>
            </p:cNvSpPr>
            <p:nvPr/>
          </p:nvSpPr>
          <p:spPr bwMode="auto">
            <a:xfrm>
              <a:off x="1389" y="3248"/>
              <a:ext cx="73" cy="74"/>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13" name="Oval 757"/>
            <p:cNvSpPr>
              <a:spLocks noChangeAspect="1" noChangeArrowheads="1"/>
            </p:cNvSpPr>
            <p:nvPr/>
          </p:nvSpPr>
          <p:spPr bwMode="auto">
            <a:xfrm>
              <a:off x="1395" y="3254"/>
              <a:ext cx="60" cy="62"/>
            </a:xfrm>
            <a:prstGeom prst="ellipse">
              <a:avLst/>
            </a:prstGeom>
            <a:solidFill>
              <a:srgbClr val="67B9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14" name="Oval 758"/>
            <p:cNvSpPr>
              <a:spLocks noChangeAspect="1" noChangeArrowheads="1"/>
            </p:cNvSpPr>
            <p:nvPr/>
          </p:nvSpPr>
          <p:spPr bwMode="auto">
            <a:xfrm>
              <a:off x="1401" y="3260"/>
              <a:ext cx="48" cy="50"/>
            </a:xfrm>
            <a:prstGeom prst="ellipse">
              <a:avLst/>
            </a:prstGeom>
            <a:solidFill>
              <a:srgbClr val="75D026"/>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15" name="Oval 759"/>
            <p:cNvSpPr>
              <a:spLocks noChangeAspect="1" noChangeArrowheads="1"/>
            </p:cNvSpPr>
            <p:nvPr/>
          </p:nvSpPr>
          <p:spPr bwMode="auto">
            <a:xfrm>
              <a:off x="1407" y="3267"/>
              <a:ext cx="36" cy="36"/>
            </a:xfrm>
            <a:prstGeom prst="ellipse">
              <a:avLst/>
            </a:prstGeom>
            <a:solidFill>
              <a:srgbClr val="7CDE2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16" name="Oval 760"/>
            <p:cNvSpPr>
              <a:spLocks noChangeAspect="1" noChangeArrowheads="1"/>
            </p:cNvSpPr>
            <p:nvPr/>
          </p:nvSpPr>
          <p:spPr bwMode="auto">
            <a:xfrm>
              <a:off x="1413" y="3273"/>
              <a:ext cx="24" cy="24"/>
            </a:xfrm>
            <a:prstGeom prst="ellipse">
              <a:avLst/>
            </a:prstGeom>
            <a:solidFill>
              <a:srgbClr val="82E8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17" name="Freeform 761"/>
            <p:cNvSpPr>
              <a:spLocks noChangeAspect="1"/>
            </p:cNvSpPr>
            <p:nvPr/>
          </p:nvSpPr>
          <p:spPr bwMode="auto">
            <a:xfrm>
              <a:off x="1303" y="3267"/>
              <a:ext cx="86" cy="18"/>
            </a:xfrm>
            <a:custGeom>
              <a:avLst/>
              <a:gdLst>
                <a:gd name="T0" fmla="*/ 122372 w 14"/>
                <a:gd name="T1" fmla="*/ 23328 h 3"/>
                <a:gd name="T2" fmla="*/ 0 w 14"/>
                <a:gd name="T3" fmla="*/ 7776 h 3"/>
                <a:gd name="T4" fmla="*/ 0 w 14"/>
                <a:gd name="T5" fmla="*/ 0 h 3"/>
                <a:gd name="T6" fmla="*/ 122372 w 14"/>
                <a:gd name="T7" fmla="*/ 15552 h 3"/>
                <a:gd name="T8" fmla="*/ 122372 w 14"/>
                <a:gd name="T9" fmla="*/ 23328 h 3"/>
                <a:gd name="T10" fmla="*/ 0 60000 65536"/>
                <a:gd name="T11" fmla="*/ 0 60000 65536"/>
                <a:gd name="T12" fmla="*/ 0 60000 65536"/>
                <a:gd name="T13" fmla="*/ 0 60000 65536"/>
                <a:gd name="T14" fmla="*/ 0 60000 65536"/>
                <a:gd name="T15" fmla="*/ 0 w 14"/>
                <a:gd name="T16" fmla="*/ 0 h 3"/>
                <a:gd name="T17" fmla="*/ 14 w 14"/>
                <a:gd name="T18" fmla="*/ 3 h 3"/>
              </a:gdLst>
              <a:ahLst/>
              <a:cxnLst>
                <a:cxn ang="T10">
                  <a:pos x="T0" y="T1"/>
                </a:cxn>
                <a:cxn ang="T11">
                  <a:pos x="T2" y="T3"/>
                </a:cxn>
                <a:cxn ang="T12">
                  <a:pos x="T4" y="T5"/>
                </a:cxn>
                <a:cxn ang="T13">
                  <a:pos x="T6" y="T7"/>
                </a:cxn>
                <a:cxn ang="T14">
                  <a:pos x="T8" y="T9"/>
                </a:cxn>
              </a:cxnLst>
              <a:rect l="T15" t="T16" r="T17" b="T18"/>
              <a:pathLst>
                <a:path w="14" h="3">
                  <a:moveTo>
                    <a:pt x="14" y="3"/>
                  </a:moveTo>
                  <a:lnTo>
                    <a:pt x="0" y="1"/>
                  </a:lnTo>
                  <a:lnTo>
                    <a:pt x="0" y="0"/>
                  </a:lnTo>
                  <a:lnTo>
                    <a:pt x="14" y="2"/>
                  </a:lnTo>
                  <a:lnTo>
                    <a:pt x="14" y="3"/>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18" name="Line 762"/>
            <p:cNvSpPr>
              <a:spLocks noChangeAspect="1" noChangeShapeType="1"/>
            </p:cNvSpPr>
            <p:nvPr/>
          </p:nvSpPr>
          <p:spPr bwMode="auto">
            <a:xfrm>
              <a:off x="1231" y="3181"/>
              <a:ext cx="30" cy="55"/>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19" name="Freeform 763"/>
            <p:cNvSpPr>
              <a:spLocks noChangeAspect="1"/>
            </p:cNvSpPr>
            <p:nvPr/>
          </p:nvSpPr>
          <p:spPr bwMode="auto">
            <a:xfrm>
              <a:off x="1224" y="3181"/>
              <a:ext cx="31" cy="55"/>
            </a:xfrm>
            <a:custGeom>
              <a:avLst/>
              <a:gdLst>
                <a:gd name="T0" fmla="*/ 45744 w 5"/>
                <a:gd name="T1" fmla="*/ 76670 h 9"/>
                <a:gd name="T2" fmla="*/ 0 w 5"/>
                <a:gd name="T3" fmla="*/ 0 h 9"/>
                <a:gd name="T4" fmla="*/ 8804 w 5"/>
                <a:gd name="T5" fmla="*/ 0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9"/>
                  </a:moveTo>
                  <a:lnTo>
                    <a:pt x="0" y="0"/>
                  </a:lnTo>
                  <a:lnTo>
                    <a:pt x="1"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20" name="Oval 764"/>
            <p:cNvSpPr>
              <a:spLocks noChangeAspect="1" noChangeArrowheads="1"/>
            </p:cNvSpPr>
            <p:nvPr/>
          </p:nvSpPr>
          <p:spPr bwMode="auto">
            <a:xfrm>
              <a:off x="1048" y="3107"/>
              <a:ext cx="73" cy="74"/>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21" name="Oval 765"/>
            <p:cNvSpPr>
              <a:spLocks noChangeAspect="1" noChangeArrowheads="1"/>
            </p:cNvSpPr>
            <p:nvPr/>
          </p:nvSpPr>
          <p:spPr bwMode="auto">
            <a:xfrm>
              <a:off x="1054" y="3113"/>
              <a:ext cx="61" cy="62"/>
            </a:xfrm>
            <a:prstGeom prst="ellipse">
              <a:avLst/>
            </a:prstGeom>
            <a:solidFill>
              <a:srgbClr val="58585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22" name="Oval 766"/>
            <p:cNvSpPr>
              <a:spLocks noChangeAspect="1" noChangeArrowheads="1"/>
            </p:cNvSpPr>
            <p:nvPr/>
          </p:nvSpPr>
          <p:spPr bwMode="auto">
            <a:xfrm>
              <a:off x="1060" y="3119"/>
              <a:ext cx="49" cy="49"/>
            </a:xfrm>
            <a:prstGeom prst="ellipse">
              <a:avLst/>
            </a:prstGeom>
            <a:solidFill>
              <a:srgbClr val="636363"/>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23" name="Oval 767"/>
            <p:cNvSpPr>
              <a:spLocks noChangeAspect="1" noChangeArrowheads="1"/>
            </p:cNvSpPr>
            <p:nvPr/>
          </p:nvSpPr>
          <p:spPr bwMode="auto">
            <a:xfrm>
              <a:off x="1066" y="3126"/>
              <a:ext cx="37" cy="36"/>
            </a:xfrm>
            <a:prstGeom prst="ellipse">
              <a:avLst/>
            </a:prstGeom>
            <a:solidFill>
              <a:srgbClr val="6A6A6A"/>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24" name="Oval 768"/>
            <p:cNvSpPr>
              <a:spLocks noChangeAspect="1" noChangeArrowheads="1"/>
            </p:cNvSpPr>
            <p:nvPr/>
          </p:nvSpPr>
          <p:spPr bwMode="auto">
            <a:xfrm>
              <a:off x="1072" y="3132"/>
              <a:ext cx="25" cy="24"/>
            </a:xfrm>
            <a:prstGeom prst="ellipse">
              <a:avLst/>
            </a:prstGeom>
            <a:solidFill>
              <a:srgbClr val="6F6F6F"/>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25" name="Freeform 769"/>
            <p:cNvSpPr>
              <a:spLocks noChangeAspect="1"/>
            </p:cNvSpPr>
            <p:nvPr/>
          </p:nvSpPr>
          <p:spPr bwMode="auto">
            <a:xfrm>
              <a:off x="1121" y="3144"/>
              <a:ext cx="61" cy="12"/>
            </a:xfrm>
            <a:custGeom>
              <a:avLst/>
              <a:gdLst>
                <a:gd name="T0" fmla="*/ 0 w 61"/>
                <a:gd name="T1" fmla="*/ 6 h 12"/>
                <a:gd name="T2" fmla="*/ 0 w 61"/>
                <a:gd name="T3" fmla="*/ 0 h 12"/>
                <a:gd name="T4" fmla="*/ 61 w 61"/>
                <a:gd name="T5" fmla="*/ 0 h 12"/>
                <a:gd name="T6" fmla="*/ 61 w 61"/>
                <a:gd name="T7" fmla="*/ 12 h 12"/>
                <a:gd name="T8" fmla="*/ 0 w 61"/>
                <a:gd name="T9" fmla="*/ 6 h 12"/>
                <a:gd name="T10" fmla="*/ 0 60000 65536"/>
                <a:gd name="T11" fmla="*/ 0 60000 65536"/>
                <a:gd name="T12" fmla="*/ 0 60000 65536"/>
                <a:gd name="T13" fmla="*/ 0 60000 65536"/>
                <a:gd name="T14" fmla="*/ 0 60000 65536"/>
                <a:gd name="T15" fmla="*/ 0 w 61"/>
                <a:gd name="T16" fmla="*/ 0 h 12"/>
                <a:gd name="T17" fmla="*/ 61 w 61"/>
                <a:gd name="T18" fmla="*/ 12 h 12"/>
              </a:gdLst>
              <a:ahLst/>
              <a:cxnLst>
                <a:cxn ang="T10">
                  <a:pos x="T0" y="T1"/>
                </a:cxn>
                <a:cxn ang="T11">
                  <a:pos x="T2" y="T3"/>
                </a:cxn>
                <a:cxn ang="T12">
                  <a:pos x="T4" y="T5"/>
                </a:cxn>
                <a:cxn ang="T13">
                  <a:pos x="T6" y="T7"/>
                </a:cxn>
                <a:cxn ang="T14">
                  <a:pos x="T8" y="T9"/>
                </a:cxn>
              </a:cxnLst>
              <a:rect l="T15" t="T16" r="T17" b="T18"/>
              <a:pathLst>
                <a:path w="61" h="12">
                  <a:moveTo>
                    <a:pt x="0" y="6"/>
                  </a:moveTo>
                  <a:lnTo>
                    <a:pt x="0" y="0"/>
                  </a:lnTo>
                  <a:lnTo>
                    <a:pt x="61" y="0"/>
                  </a:lnTo>
                  <a:lnTo>
                    <a:pt x="61" y="12"/>
                  </a:lnTo>
                  <a:lnTo>
                    <a:pt x="0" y="6"/>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26" name="Freeform 770"/>
            <p:cNvSpPr>
              <a:spLocks noChangeAspect="1"/>
            </p:cNvSpPr>
            <p:nvPr/>
          </p:nvSpPr>
          <p:spPr bwMode="auto">
            <a:xfrm>
              <a:off x="1121" y="3144"/>
              <a:ext cx="61" cy="12"/>
            </a:xfrm>
            <a:custGeom>
              <a:avLst/>
              <a:gdLst>
                <a:gd name="T0" fmla="*/ 84430 w 10"/>
                <a:gd name="T1" fmla="*/ 15552 h 2"/>
                <a:gd name="T2" fmla="*/ 0 w 10"/>
                <a:gd name="T3" fmla="*/ 7776 h 2"/>
                <a:gd name="T4" fmla="*/ 0 w 10"/>
                <a:gd name="T5" fmla="*/ 0 h 2"/>
                <a:gd name="T6" fmla="*/ 84430 w 10"/>
                <a:gd name="T7" fmla="*/ 0 h 2"/>
                <a:gd name="T8" fmla="*/ 84430 w 10"/>
                <a:gd name="T9" fmla="*/ 15552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10" y="2"/>
                  </a:moveTo>
                  <a:lnTo>
                    <a:pt x="0" y="1"/>
                  </a:lnTo>
                  <a:lnTo>
                    <a:pt x="0" y="0"/>
                  </a:lnTo>
                  <a:lnTo>
                    <a:pt x="10" y="0"/>
                  </a:lnTo>
                  <a:lnTo>
                    <a:pt x="10" y="2"/>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27" name="Line 771"/>
            <p:cNvSpPr>
              <a:spLocks noChangeAspect="1" noChangeShapeType="1"/>
            </p:cNvSpPr>
            <p:nvPr/>
          </p:nvSpPr>
          <p:spPr bwMode="auto">
            <a:xfrm>
              <a:off x="1036" y="3040"/>
              <a:ext cx="36" cy="73"/>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28" name="Freeform 772"/>
            <p:cNvSpPr>
              <a:spLocks noChangeAspect="1"/>
            </p:cNvSpPr>
            <p:nvPr/>
          </p:nvSpPr>
          <p:spPr bwMode="auto">
            <a:xfrm>
              <a:off x="1030" y="3040"/>
              <a:ext cx="36" cy="79"/>
            </a:xfrm>
            <a:custGeom>
              <a:avLst/>
              <a:gdLst>
                <a:gd name="T0" fmla="*/ 46656 w 6"/>
                <a:gd name="T1" fmla="*/ 107720 h 13"/>
                <a:gd name="T2" fmla="*/ 0 w 6"/>
                <a:gd name="T3" fmla="*/ 8088 h 13"/>
                <a:gd name="T4" fmla="*/ 7776 w 6"/>
                <a:gd name="T5" fmla="*/ 0 h 13"/>
                <a:gd name="T6" fmla="*/ 0 60000 65536"/>
                <a:gd name="T7" fmla="*/ 0 60000 65536"/>
                <a:gd name="T8" fmla="*/ 0 60000 65536"/>
                <a:gd name="T9" fmla="*/ 0 w 6"/>
                <a:gd name="T10" fmla="*/ 0 h 13"/>
                <a:gd name="T11" fmla="*/ 6 w 6"/>
                <a:gd name="T12" fmla="*/ 13 h 13"/>
              </a:gdLst>
              <a:ahLst/>
              <a:cxnLst>
                <a:cxn ang="T6">
                  <a:pos x="T0" y="T1"/>
                </a:cxn>
                <a:cxn ang="T7">
                  <a:pos x="T2" y="T3"/>
                </a:cxn>
                <a:cxn ang="T8">
                  <a:pos x="T4" y="T5"/>
                </a:cxn>
              </a:cxnLst>
              <a:rect l="T9" t="T10" r="T11" b="T12"/>
              <a:pathLst>
                <a:path w="6" h="13">
                  <a:moveTo>
                    <a:pt x="6" y="13"/>
                  </a:moveTo>
                  <a:lnTo>
                    <a:pt x="0" y="1"/>
                  </a:lnTo>
                  <a:lnTo>
                    <a:pt x="1"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29" name="Oval 773"/>
            <p:cNvSpPr>
              <a:spLocks noChangeAspect="1" noChangeArrowheads="1"/>
            </p:cNvSpPr>
            <p:nvPr/>
          </p:nvSpPr>
          <p:spPr bwMode="auto">
            <a:xfrm>
              <a:off x="1182" y="3113"/>
              <a:ext cx="73" cy="74"/>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30" name="Oval 774"/>
            <p:cNvSpPr>
              <a:spLocks noChangeAspect="1" noChangeArrowheads="1"/>
            </p:cNvSpPr>
            <p:nvPr/>
          </p:nvSpPr>
          <p:spPr bwMode="auto">
            <a:xfrm>
              <a:off x="1188" y="3119"/>
              <a:ext cx="61" cy="62"/>
            </a:xfrm>
            <a:prstGeom prst="ellipse">
              <a:avLst/>
            </a:prstGeom>
            <a:solidFill>
              <a:srgbClr val="58585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31" name="Oval 775"/>
            <p:cNvSpPr>
              <a:spLocks noChangeAspect="1" noChangeArrowheads="1"/>
            </p:cNvSpPr>
            <p:nvPr/>
          </p:nvSpPr>
          <p:spPr bwMode="auto">
            <a:xfrm>
              <a:off x="1194" y="3126"/>
              <a:ext cx="49" cy="49"/>
            </a:xfrm>
            <a:prstGeom prst="ellipse">
              <a:avLst/>
            </a:prstGeom>
            <a:solidFill>
              <a:srgbClr val="636363"/>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32" name="Oval 776"/>
            <p:cNvSpPr>
              <a:spLocks noChangeAspect="1" noChangeArrowheads="1"/>
            </p:cNvSpPr>
            <p:nvPr/>
          </p:nvSpPr>
          <p:spPr bwMode="auto">
            <a:xfrm>
              <a:off x="1200" y="3132"/>
              <a:ext cx="37" cy="36"/>
            </a:xfrm>
            <a:prstGeom prst="ellipse">
              <a:avLst/>
            </a:prstGeom>
            <a:solidFill>
              <a:srgbClr val="6A6A6A"/>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33" name="Oval 777"/>
            <p:cNvSpPr>
              <a:spLocks noChangeAspect="1" noChangeArrowheads="1"/>
            </p:cNvSpPr>
            <p:nvPr/>
          </p:nvSpPr>
          <p:spPr bwMode="auto">
            <a:xfrm>
              <a:off x="1206" y="3138"/>
              <a:ext cx="25" cy="24"/>
            </a:xfrm>
            <a:prstGeom prst="ellipse">
              <a:avLst/>
            </a:prstGeom>
            <a:solidFill>
              <a:srgbClr val="6F6F6F"/>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34" name="Line 778"/>
            <p:cNvSpPr>
              <a:spLocks noChangeAspect="1" noChangeShapeType="1"/>
            </p:cNvSpPr>
            <p:nvPr/>
          </p:nvSpPr>
          <p:spPr bwMode="auto">
            <a:xfrm flipH="1">
              <a:off x="1237" y="3064"/>
              <a:ext cx="48" cy="68"/>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35" name="Freeform 779"/>
            <p:cNvSpPr>
              <a:spLocks noChangeAspect="1"/>
            </p:cNvSpPr>
            <p:nvPr/>
          </p:nvSpPr>
          <p:spPr bwMode="auto">
            <a:xfrm>
              <a:off x="1231" y="3058"/>
              <a:ext cx="54" cy="68"/>
            </a:xfrm>
            <a:custGeom>
              <a:avLst/>
              <a:gdLst>
                <a:gd name="T0" fmla="*/ 0 w 9"/>
                <a:gd name="T1" fmla="*/ 99206 h 11"/>
                <a:gd name="T2" fmla="*/ 62208 w 9"/>
                <a:gd name="T3" fmla="*/ 0 h 11"/>
                <a:gd name="T4" fmla="*/ 69984 w 9"/>
                <a:gd name="T5" fmla="*/ 8753 h 11"/>
                <a:gd name="T6" fmla="*/ 0 60000 65536"/>
                <a:gd name="T7" fmla="*/ 0 60000 65536"/>
                <a:gd name="T8" fmla="*/ 0 60000 65536"/>
                <a:gd name="T9" fmla="*/ 0 w 9"/>
                <a:gd name="T10" fmla="*/ 0 h 11"/>
                <a:gd name="T11" fmla="*/ 9 w 9"/>
                <a:gd name="T12" fmla="*/ 11 h 11"/>
              </a:gdLst>
              <a:ahLst/>
              <a:cxnLst>
                <a:cxn ang="T6">
                  <a:pos x="T0" y="T1"/>
                </a:cxn>
                <a:cxn ang="T7">
                  <a:pos x="T2" y="T3"/>
                </a:cxn>
                <a:cxn ang="T8">
                  <a:pos x="T4" y="T5"/>
                </a:cxn>
              </a:cxnLst>
              <a:rect l="T9" t="T10" r="T11" b="T12"/>
              <a:pathLst>
                <a:path w="9" h="11">
                  <a:moveTo>
                    <a:pt x="0" y="11"/>
                  </a:moveTo>
                  <a:lnTo>
                    <a:pt x="8" y="0"/>
                  </a:lnTo>
                  <a:lnTo>
                    <a:pt x="9" y="1"/>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36" name="Oval 795"/>
            <p:cNvSpPr>
              <a:spLocks noChangeAspect="1" noChangeArrowheads="1"/>
            </p:cNvSpPr>
            <p:nvPr/>
          </p:nvSpPr>
          <p:spPr bwMode="auto">
            <a:xfrm>
              <a:off x="975" y="2980"/>
              <a:ext cx="73" cy="74"/>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37" name="Oval 796"/>
            <p:cNvSpPr>
              <a:spLocks noChangeAspect="1" noChangeArrowheads="1"/>
            </p:cNvSpPr>
            <p:nvPr/>
          </p:nvSpPr>
          <p:spPr bwMode="auto">
            <a:xfrm>
              <a:off x="981" y="2986"/>
              <a:ext cx="61" cy="62"/>
            </a:xfrm>
            <a:prstGeom prst="ellipse">
              <a:avLst/>
            </a:prstGeom>
            <a:solidFill>
              <a:srgbClr val="67B9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38" name="Oval 797"/>
            <p:cNvSpPr>
              <a:spLocks noChangeAspect="1" noChangeArrowheads="1"/>
            </p:cNvSpPr>
            <p:nvPr/>
          </p:nvSpPr>
          <p:spPr bwMode="auto">
            <a:xfrm>
              <a:off x="987" y="2993"/>
              <a:ext cx="49" cy="49"/>
            </a:xfrm>
            <a:prstGeom prst="ellipse">
              <a:avLst/>
            </a:prstGeom>
            <a:solidFill>
              <a:srgbClr val="75D026"/>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39" name="Oval 798"/>
            <p:cNvSpPr>
              <a:spLocks noChangeAspect="1" noChangeArrowheads="1"/>
            </p:cNvSpPr>
            <p:nvPr/>
          </p:nvSpPr>
          <p:spPr bwMode="auto">
            <a:xfrm>
              <a:off x="993" y="2999"/>
              <a:ext cx="37" cy="36"/>
            </a:xfrm>
            <a:prstGeom prst="ellipse">
              <a:avLst/>
            </a:prstGeom>
            <a:solidFill>
              <a:srgbClr val="7CDE2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40" name="Oval 799"/>
            <p:cNvSpPr>
              <a:spLocks noChangeAspect="1" noChangeArrowheads="1"/>
            </p:cNvSpPr>
            <p:nvPr/>
          </p:nvSpPr>
          <p:spPr bwMode="auto">
            <a:xfrm>
              <a:off x="1000" y="3005"/>
              <a:ext cx="24" cy="24"/>
            </a:xfrm>
            <a:prstGeom prst="ellipse">
              <a:avLst/>
            </a:prstGeom>
            <a:solidFill>
              <a:srgbClr val="82E8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41" name="Oval 800"/>
            <p:cNvSpPr>
              <a:spLocks noChangeAspect="1" noChangeArrowheads="1"/>
            </p:cNvSpPr>
            <p:nvPr/>
          </p:nvSpPr>
          <p:spPr bwMode="auto">
            <a:xfrm>
              <a:off x="1267" y="2999"/>
              <a:ext cx="73" cy="73"/>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42" name="Oval 801"/>
            <p:cNvSpPr>
              <a:spLocks noChangeAspect="1" noChangeArrowheads="1"/>
            </p:cNvSpPr>
            <p:nvPr/>
          </p:nvSpPr>
          <p:spPr bwMode="auto">
            <a:xfrm>
              <a:off x="1273" y="3005"/>
              <a:ext cx="61" cy="61"/>
            </a:xfrm>
            <a:prstGeom prst="ellipse">
              <a:avLst/>
            </a:prstGeom>
            <a:solidFill>
              <a:srgbClr val="67B9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43" name="Oval 802"/>
            <p:cNvSpPr>
              <a:spLocks noChangeAspect="1" noChangeArrowheads="1"/>
            </p:cNvSpPr>
            <p:nvPr/>
          </p:nvSpPr>
          <p:spPr bwMode="auto">
            <a:xfrm>
              <a:off x="1279" y="3011"/>
              <a:ext cx="49" cy="49"/>
            </a:xfrm>
            <a:prstGeom prst="ellipse">
              <a:avLst/>
            </a:prstGeom>
            <a:solidFill>
              <a:srgbClr val="75D026"/>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44" name="Oval 803"/>
            <p:cNvSpPr>
              <a:spLocks noChangeAspect="1" noChangeArrowheads="1"/>
            </p:cNvSpPr>
            <p:nvPr/>
          </p:nvSpPr>
          <p:spPr bwMode="auto">
            <a:xfrm>
              <a:off x="1285" y="3017"/>
              <a:ext cx="37" cy="37"/>
            </a:xfrm>
            <a:prstGeom prst="ellipse">
              <a:avLst/>
            </a:prstGeom>
            <a:solidFill>
              <a:srgbClr val="7CDE2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45" name="Oval 804"/>
            <p:cNvSpPr>
              <a:spLocks noChangeAspect="1" noChangeArrowheads="1"/>
            </p:cNvSpPr>
            <p:nvPr/>
          </p:nvSpPr>
          <p:spPr bwMode="auto">
            <a:xfrm>
              <a:off x="1291" y="3023"/>
              <a:ext cx="25" cy="25"/>
            </a:xfrm>
            <a:prstGeom prst="ellipse">
              <a:avLst/>
            </a:prstGeom>
            <a:solidFill>
              <a:srgbClr val="82E8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46" name="Oval 828"/>
            <p:cNvSpPr>
              <a:spLocks noChangeAspect="1" noChangeArrowheads="1"/>
            </p:cNvSpPr>
            <p:nvPr/>
          </p:nvSpPr>
          <p:spPr bwMode="auto">
            <a:xfrm>
              <a:off x="775" y="3250"/>
              <a:ext cx="73" cy="74"/>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47" name="Oval 829"/>
            <p:cNvSpPr>
              <a:spLocks noChangeAspect="1" noChangeArrowheads="1"/>
            </p:cNvSpPr>
            <p:nvPr/>
          </p:nvSpPr>
          <p:spPr bwMode="auto">
            <a:xfrm>
              <a:off x="781" y="3256"/>
              <a:ext cx="60" cy="62"/>
            </a:xfrm>
            <a:prstGeom prst="ellipse">
              <a:avLst/>
            </a:prstGeom>
            <a:solidFill>
              <a:srgbClr val="58585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48" name="Oval 830"/>
            <p:cNvSpPr>
              <a:spLocks noChangeAspect="1" noChangeArrowheads="1"/>
            </p:cNvSpPr>
            <p:nvPr/>
          </p:nvSpPr>
          <p:spPr bwMode="auto">
            <a:xfrm>
              <a:off x="787" y="3262"/>
              <a:ext cx="48" cy="49"/>
            </a:xfrm>
            <a:prstGeom prst="ellipse">
              <a:avLst/>
            </a:prstGeom>
            <a:solidFill>
              <a:srgbClr val="636363"/>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49" name="Oval 831"/>
            <p:cNvSpPr>
              <a:spLocks noChangeAspect="1" noChangeArrowheads="1"/>
            </p:cNvSpPr>
            <p:nvPr/>
          </p:nvSpPr>
          <p:spPr bwMode="auto">
            <a:xfrm>
              <a:off x="793" y="3268"/>
              <a:ext cx="36" cy="37"/>
            </a:xfrm>
            <a:prstGeom prst="ellipse">
              <a:avLst/>
            </a:prstGeom>
            <a:solidFill>
              <a:srgbClr val="6A6A6A"/>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50" name="Oval 832"/>
            <p:cNvSpPr>
              <a:spLocks noChangeAspect="1" noChangeArrowheads="1"/>
            </p:cNvSpPr>
            <p:nvPr/>
          </p:nvSpPr>
          <p:spPr bwMode="auto">
            <a:xfrm>
              <a:off x="799" y="3275"/>
              <a:ext cx="24" cy="24"/>
            </a:xfrm>
            <a:prstGeom prst="ellipse">
              <a:avLst/>
            </a:prstGeom>
            <a:solidFill>
              <a:srgbClr val="6F6F6F"/>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51" name="Oval 833"/>
            <p:cNvSpPr>
              <a:spLocks noChangeAspect="1" noChangeArrowheads="1"/>
            </p:cNvSpPr>
            <p:nvPr/>
          </p:nvSpPr>
          <p:spPr bwMode="auto">
            <a:xfrm>
              <a:off x="647" y="3244"/>
              <a:ext cx="73" cy="74"/>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52" name="Oval 834"/>
            <p:cNvSpPr>
              <a:spLocks noChangeAspect="1" noChangeArrowheads="1"/>
            </p:cNvSpPr>
            <p:nvPr/>
          </p:nvSpPr>
          <p:spPr bwMode="auto">
            <a:xfrm>
              <a:off x="653" y="3250"/>
              <a:ext cx="61" cy="61"/>
            </a:xfrm>
            <a:prstGeom prst="ellipse">
              <a:avLst/>
            </a:prstGeom>
            <a:solidFill>
              <a:srgbClr val="58585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53" name="Oval 835"/>
            <p:cNvSpPr>
              <a:spLocks noChangeAspect="1" noChangeArrowheads="1"/>
            </p:cNvSpPr>
            <p:nvPr/>
          </p:nvSpPr>
          <p:spPr bwMode="auto">
            <a:xfrm>
              <a:off x="659" y="3256"/>
              <a:ext cx="49" cy="49"/>
            </a:xfrm>
            <a:prstGeom prst="ellipse">
              <a:avLst/>
            </a:prstGeom>
            <a:solidFill>
              <a:srgbClr val="636363"/>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54" name="Oval 836"/>
            <p:cNvSpPr>
              <a:spLocks noChangeAspect="1" noChangeArrowheads="1"/>
            </p:cNvSpPr>
            <p:nvPr/>
          </p:nvSpPr>
          <p:spPr bwMode="auto">
            <a:xfrm>
              <a:off x="665" y="3262"/>
              <a:ext cx="37" cy="37"/>
            </a:xfrm>
            <a:prstGeom prst="ellipse">
              <a:avLst/>
            </a:prstGeom>
            <a:solidFill>
              <a:srgbClr val="6A6A6A"/>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55" name="Oval 837"/>
            <p:cNvSpPr>
              <a:spLocks noChangeAspect="1" noChangeArrowheads="1"/>
            </p:cNvSpPr>
            <p:nvPr/>
          </p:nvSpPr>
          <p:spPr bwMode="auto">
            <a:xfrm>
              <a:off x="671" y="3268"/>
              <a:ext cx="25" cy="25"/>
            </a:xfrm>
            <a:prstGeom prst="ellipse">
              <a:avLst/>
            </a:prstGeom>
            <a:solidFill>
              <a:srgbClr val="6F6F6F"/>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56" name="Rectangle 838"/>
            <p:cNvSpPr>
              <a:spLocks noChangeAspect="1" noChangeArrowheads="1"/>
            </p:cNvSpPr>
            <p:nvPr/>
          </p:nvSpPr>
          <p:spPr bwMode="auto">
            <a:xfrm>
              <a:off x="720" y="3281"/>
              <a:ext cx="61" cy="6"/>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57" name="Freeform 839"/>
            <p:cNvSpPr>
              <a:spLocks noChangeAspect="1"/>
            </p:cNvSpPr>
            <p:nvPr/>
          </p:nvSpPr>
          <p:spPr bwMode="auto">
            <a:xfrm>
              <a:off x="829" y="3299"/>
              <a:ext cx="43" cy="31"/>
            </a:xfrm>
            <a:custGeom>
              <a:avLst/>
              <a:gdLst>
                <a:gd name="T0" fmla="*/ 52601 w 7"/>
                <a:gd name="T1" fmla="*/ 45744 h 5"/>
                <a:gd name="T2" fmla="*/ 0 w 7"/>
                <a:gd name="T3" fmla="*/ 0 h 5"/>
                <a:gd name="T4" fmla="*/ 0 w 7"/>
                <a:gd name="T5" fmla="*/ 0 h 5"/>
                <a:gd name="T6" fmla="*/ 61207 w 7"/>
                <a:gd name="T7" fmla="*/ 36940 h 5"/>
                <a:gd name="T8" fmla="*/ 52601 w 7"/>
                <a:gd name="T9" fmla="*/ 45744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6" y="5"/>
                  </a:moveTo>
                  <a:lnTo>
                    <a:pt x="0" y="0"/>
                  </a:lnTo>
                  <a:lnTo>
                    <a:pt x="7" y="4"/>
                  </a:lnTo>
                  <a:lnTo>
                    <a:pt x="6" y="5"/>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58" name="Freeform 840"/>
            <p:cNvSpPr>
              <a:spLocks noChangeAspect="1"/>
            </p:cNvSpPr>
            <p:nvPr/>
          </p:nvSpPr>
          <p:spPr bwMode="auto">
            <a:xfrm>
              <a:off x="647" y="3293"/>
              <a:ext cx="24" cy="18"/>
            </a:xfrm>
            <a:custGeom>
              <a:avLst/>
              <a:gdLst>
                <a:gd name="T0" fmla="*/ 0 w 4"/>
                <a:gd name="T1" fmla="*/ 15552 h 3"/>
                <a:gd name="T2" fmla="*/ 23328 w 4"/>
                <a:gd name="T3" fmla="*/ 0 h 3"/>
                <a:gd name="T4" fmla="*/ 31104 w 4"/>
                <a:gd name="T5" fmla="*/ 7776 h 3"/>
                <a:gd name="T6" fmla="*/ 7776 w 4"/>
                <a:gd name="T7" fmla="*/ 23328 h 3"/>
                <a:gd name="T8" fmla="*/ 0 w 4"/>
                <a:gd name="T9" fmla="*/ 15552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2"/>
                  </a:moveTo>
                  <a:lnTo>
                    <a:pt x="3" y="0"/>
                  </a:lnTo>
                  <a:lnTo>
                    <a:pt x="4" y="1"/>
                  </a:lnTo>
                  <a:lnTo>
                    <a:pt x="1" y="3"/>
                  </a:lnTo>
                  <a:lnTo>
                    <a:pt x="0" y="2"/>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59" name="Oval 844"/>
            <p:cNvSpPr>
              <a:spLocks noChangeAspect="1" noChangeArrowheads="1"/>
            </p:cNvSpPr>
            <p:nvPr/>
          </p:nvSpPr>
          <p:spPr bwMode="auto">
            <a:xfrm>
              <a:off x="610" y="3293"/>
              <a:ext cx="49" cy="49"/>
            </a:xfrm>
            <a:prstGeom prst="ellipse">
              <a:avLst/>
            </a:prstGeom>
            <a:solidFill>
              <a:srgbClr val="05777E"/>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60" name="Oval 845"/>
            <p:cNvSpPr>
              <a:spLocks noChangeAspect="1" noChangeArrowheads="1"/>
            </p:cNvSpPr>
            <p:nvPr/>
          </p:nvSpPr>
          <p:spPr bwMode="auto">
            <a:xfrm>
              <a:off x="617" y="3299"/>
              <a:ext cx="36" cy="37"/>
            </a:xfrm>
            <a:prstGeom prst="ellipse">
              <a:avLst/>
            </a:prstGeom>
            <a:solidFill>
              <a:srgbClr val="0BC7D2"/>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61" name="Oval 846"/>
            <p:cNvSpPr>
              <a:spLocks noChangeAspect="1" noChangeArrowheads="1"/>
            </p:cNvSpPr>
            <p:nvPr/>
          </p:nvSpPr>
          <p:spPr bwMode="auto">
            <a:xfrm>
              <a:off x="623" y="3305"/>
              <a:ext cx="24" cy="25"/>
            </a:xfrm>
            <a:prstGeom prst="ellipse">
              <a:avLst/>
            </a:prstGeom>
            <a:solidFill>
              <a:srgbClr val="0CE0E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62" name="Oval 853"/>
            <p:cNvSpPr>
              <a:spLocks noChangeAspect="1" noChangeArrowheads="1"/>
            </p:cNvSpPr>
            <p:nvPr/>
          </p:nvSpPr>
          <p:spPr bwMode="auto">
            <a:xfrm>
              <a:off x="848" y="3299"/>
              <a:ext cx="85" cy="86"/>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63" name="Oval 854"/>
            <p:cNvSpPr>
              <a:spLocks noChangeAspect="1" noChangeArrowheads="1"/>
            </p:cNvSpPr>
            <p:nvPr/>
          </p:nvSpPr>
          <p:spPr bwMode="auto">
            <a:xfrm>
              <a:off x="854" y="3305"/>
              <a:ext cx="73" cy="74"/>
            </a:xfrm>
            <a:prstGeom prst="ellipse">
              <a:avLst/>
            </a:prstGeom>
            <a:solidFill>
              <a:srgbClr val="65B4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64" name="Oval 855"/>
            <p:cNvSpPr>
              <a:spLocks noChangeAspect="1" noChangeArrowheads="1"/>
            </p:cNvSpPr>
            <p:nvPr/>
          </p:nvSpPr>
          <p:spPr bwMode="auto">
            <a:xfrm>
              <a:off x="860" y="3311"/>
              <a:ext cx="60" cy="62"/>
            </a:xfrm>
            <a:prstGeom prst="ellipse">
              <a:avLst/>
            </a:prstGeom>
            <a:solidFill>
              <a:srgbClr val="72CA2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65" name="Oval 856"/>
            <p:cNvSpPr>
              <a:spLocks noChangeAspect="1" noChangeArrowheads="1"/>
            </p:cNvSpPr>
            <p:nvPr/>
          </p:nvSpPr>
          <p:spPr bwMode="auto">
            <a:xfrm>
              <a:off x="866" y="3318"/>
              <a:ext cx="48" cy="49"/>
            </a:xfrm>
            <a:prstGeom prst="ellipse">
              <a:avLst/>
            </a:prstGeom>
            <a:solidFill>
              <a:srgbClr val="7AD92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66" name="Oval 857"/>
            <p:cNvSpPr>
              <a:spLocks noChangeAspect="1" noChangeArrowheads="1"/>
            </p:cNvSpPr>
            <p:nvPr/>
          </p:nvSpPr>
          <p:spPr bwMode="auto">
            <a:xfrm>
              <a:off x="872" y="3324"/>
              <a:ext cx="36" cy="36"/>
            </a:xfrm>
            <a:prstGeom prst="ellipse">
              <a:avLst/>
            </a:prstGeom>
            <a:solidFill>
              <a:srgbClr val="7FE32A"/>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67" name="Oval 858"/>
            <p:cNvSpPr>
              <a:spLocks noChangeAspect="1" noChangeArrowheads="1"/>
            </p:cNvSpPr>
            <p:nvPr/>
          </p:nvSpPr>
          <p:spPr bwMode="auto">
            <a:xfrm>
              <a:off x="878" y="3330"/>
              <a:ext cx="24" cy="24"/>
            </a:xfrm>
            <a:prstGeom prst="ellipse">
              <a:avLst/>
            </a:prstGeom>
            <a:solidFill>
              <a:srgbClr val="83E9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grpSp>
      <p:sp>
        <p:nvSpPr>
          <p:cNvPr id="263179" name="Line 861"/>
          <p:cNvSpPr>
            <a:spLocks noChangeShapeType="1"/>
          </p:cNvSpPr>
          <p:nvPr/>
        </p:nvSpPr>
        <p:spPr bwMode="auto">
          <a:xfrm>
            <a:off x="6804025" y="4483100"/>
            <a:ext cx="0" cy="1655763"/>
          </a:xfrm>
          <a:prstGeom prst="line">
            <a:avLst/>
          </a:prstGeom>
          <a:noFill/>
          <a:ln w="9525">
            <a:solidFill>
              <a:schemeClr val="tx1"/>
            </a:solidFill>
            <a:prstDash val="dash"/>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80" name="Rectangle 862"/>
          <p:cNvSpPr>
            <a:spLocks noChangeArrowheads="1"/>
          </p:cNvSpPr>
          <p:nvPr/>
        </p:nvSpPr>
        <p:spPr bwMode="auto">
          <a:xfrm>
            <a:off x="5332413" y="6259513"/>
            <a:ext cx="2911475" cy="396875"/>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000" b="1" smtClean="0">
                <a:solidFill>
                  <a:srgbClr val="006699"/>
                </a:solidFill>
              </a:rPr>
              <a:t>2,2</a:t>
            </a:r>
            <a:r>
              <a:rPr lang="en-US" altLang="ja-JP" sz="2000" b="1" smtClean="0">
                <a:solidFill>
                  <a:srgbClr val="006699"/>
                </a:solidFill>
                <a:latin typeface="Arial" pitchFamily="34" charset="0"/>
              </a:rPr>
              <a:t>’</a:t>
            </a:r>
            <a:r>
              <a:rPr lang="en-US" altLang="ja-JP" sz="2000" b="1" smtClean="0">
                <a:solidFill>
                  <a:srgbClr val="006699"/>
                </a:solidFill>
              </a:rPr>
              <a:t>,3,3</a:t>
            </a:r>
            <a:r>
              <a:rPr lang="en-US" altLang="ja-JP" sz="2000" b="1" smtClean="0">
                <a:solidFill>
                  <a:srgbClr val="006699"/>
                </a:solidFill>
                <a:latin typeface="Arial" pitchFamily="34" charset="0"/>
              </a:rPr>
              <a:t>’</a:t>
            </a:r>
            <a:r>
              <a:rPr lang="en-US" altLang="ja-JP" sz="2000" b="1" smtClean="0">
                <a:solidFill>
                  <a:srgbClr val="006699"/>
                </a:solidFill>
              </a:rPr>
              <a:t>,4,6</a:t>
            </a:r>
            <a:r>
              <a:rPr lang="en-US" altLang="ja-JP" sz="2000" b="1" smtClean="0">
                <a:solidFill>
                  <a:srgbClr val="006699"/>
                </a:solidFill>
                <a:latin typeface="Arial" pitchFamily="34" charset="0"/>
              </a:rPr>
              <a:t>’</a:t>
            </a:r>
            <a:r>
              <a:rPr lang="en-US" altLang="ja-JP" sz="2000" b="1" smtClean="0">
                <a:solidFill>
                  <a:srgbClr val="006699"/>
                </a:solidFill>
              </a:rPr>
              <a:t>-HxCB(#132)</a:t>
            </a:r>
            <a:endParaRPr lang="ja-JP" altLang="en-US" sz="2000" b="1" smtClean="0">
              <a:solidFill>
                <a:srgbClr val="006699"/>
              </a:solidFill>
            </a:endParaRPr>
          </a:p>
        </p:txBody>
      </p:sp>
      <p:sp>
        <p:nvSpPr>
          <p:cNvPr id="263181" name="Rectangle 863"/>
          <p:cNvSpPr>
            <a:spLocks noChangeArrowheads="1"/>
          </p:cNvSpPr>
          <p:nvPr/>
        </p:nvSpPr>
        <p:spPr bwMode="auto">
          <a:xfrm>
            <a:off x="5543550" y="5840413"/>
            <a:ext cx="2413000" cy="396875"/>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000" b="1" smtClean="0">
                <a:solidFill>
                  <a:srgbClr val="FF0000"/>
                </a:solidFill>
              </a:rPr>
              <a:t>Atropisomer of PCB</a:t>
            </a:r>
            <a:endParaRPr lang="ja-JP" altLang="en-US" sz="2000" b="1" smtClean="0">
              <a:solidFill>
                <a:srgbClr val="FF0000"/>
              </a:solidFill>
            </a:endParaRPr>
          </a:p>
        </p:txBody>
      </p:sp>
      <p:grpSp>
        <p:nvGrpSpPr>
          <p:cNvPr id="6" name="Group 1023"/>
          <p:cNvGrpSpPr>
            <a:grpSpLocks noChangeAspect="1"/>
          </p:cNvGrpSpPr>
          <p:nvPr/>
        </p:nvGrpSpPr>
        <p:grpSpPr bwMode="auto">
          <a:xfrm>
            <a:off x="107950" y="4660900"/>
            <a:ext cx="2174875" cy="1117600"/>
            <a:chOff x="3145" y="2582"/>
            <a:chExt cx="1170" cy="721"/>
          </a:xfrm>
        </p:grpSpPr>
        <p:sp>
          <p:nvSpPr>
            <p:cNvPr id="263455" name="Line 864"/>
            <p:cNvSpPr>
              <a:spLocks noChangeAspect="1" noChangeShapeType="1"/>
            </p:cNvSpPr>
            <p:nvPr/>
          </p:nvSpPr>
          <p:spPr bwMode="auto">
            <a:xfrm>
              <a:off x="3787" y="2889"/>
              <a:ext cx="1" cy="157"/>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56" name="Freeform 865"/>
            <p:cNvSpPr>
              <a:spLocks noChangeAspect="1"/>
            </p:cNvSpPr>
            <p:nvPr/>
          </p:nvSpPr>
          <p:spPr bwMode="auto">
            <a:xfrm>
              <a:off x="3782" y="2999"/>
              <a:ext cx="11" cy="47"/>
            </a:xfrm>
            <a:custGeom>
              <a:avLst/>
              <a:gdLst>
                <a:gd name="T0" fmla="*/ 11 w 11"/>
                <a:gd name="T1" fmla="*/ 2 h 47"/>
                <a:gd name="T2" fmla="*/ 0 w 11"/>
                <a:gd name="T3" fmla="*/ 0 h 47"/>
                <a:gd name="T4" fmla="*/ 0 w 11"/>
                <a:gd name="T5" fmla="*/ 47 h 47"/>
                <a:gd name="T6" fmla="*/ 11 w 11"/>
                <a:gd name="T7" fmla="*/ 47 h 47"/>
                <a:gd name="T8" fmla="*/ 11 w 11"/>
                <a:gd name="T9" fmla="*/ 2 h 47"/>
                <a:gd name="T10" fmla="*/ 0 60000 65536"/>
                <a:gd name="T11" fmla="*/ 0 60000 65536"/>
                <a:gd name="T12" fmla="*/ 0 60000 65536"/>
                <a:gd name="T13" fmla="*/ 0 60000 65536"/>
                <a:gd name="T14" fmla="*/ 0 60000 65536"/>
                <a:gd name="T15" fmla="*/ 0 w 11"/>
                <a:gd name="T16" fmla="*/ 0 h 47"/>
                <a:gd name="T17" fmla="*/ 11 w 11"/>
                <a:gd name="T18" fmla="*/ 47 h 47"/>
              </a:gdLst>
              <a:ahLst/>
              <a:cxnLst>
                <a:cxn ang="T10">
                  <a:pos x="T0" y="T1"/>
                </a:cxn>
                <a:cxn ang="T11">
                  <a:pos x="T2" y="T3"/>
                </a:cxn>
                <a:cxn ang="T12">
                  <a:pos x="T4" y="T5"/>
                </a:cxn>
                <a:cxn ang="T13">
                  <a:pos x="T6" y="T7"/>
                </a:cxn>
                <a:cxn ang="T14">
                  <a:pos x="T8" y="T9"/>
                </a:cxn>
              </a:cxnLst>
              <a:rect l="T15" t="T16" r="T17" b="T18"/>
              <a:pathLst>
                <a:path w="11" h="47">
                  <a:moveTo>
                    <a:pt x="11" y="2"/>
                  </a:moveTo>
                  <a:lnTo>
                    <a:pt x="0" y="0"/>
                  </a:lnTo>
                  <a:lnTo>
                    <a:pt x="0" y="47"/>
                  </a:lnTo>
                  <a:lnTo>
                    <a:pt x="11" y="47"/>
                  </a:lnTo>
                  <a:lnTo>
                    <a:pt x="11" y="2"/>
                  </a:lnTo>
                  <a:close/>
                </a:path>
              </a:pathLst>
            </a:custGeom>
            <a:solidFill>
              <a:srgbClr val="FFFFFF"/>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57" name="Line 866"/>
            <p:cNvSpPr>
              <a:spLocks noChangeAspect="1" noChangeShapeType="1"/>
            </p:cNvSpPr>
            <p:nvPr/>
          </p:nvSpPr>
          <p:spPr bwMode="auto">
            <a:xfrm flipH="1">
              <a:off x="3348" y="2806"/>
              <a:ext cx="150" cy="260"/>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58" name="Line 867"/>
            <p:cNvSpPr>
              <a:spLocks noChangeAspect="1" noChangeShapeType="1"/>
            </p:cNvSpPr>
            <p:nvPr/>
          </p:nvSpPr>
          <p:spPr bwMode="auto">
            <a:xfrm flipH="1" flipV="1">
              <a:off x="3642" y="2986"/>
              <a:ext cx="272" cy="7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59" name="Freeform 868"/>
            <p:cNvSpPr>
              <a:spLocks noChangeAspect="1"/>
            </p:cNvSpPr>
            <p:nvPr/>
          </p:nvSpPr>
          <p:spPr bwMode="auto">
            <a:xfrm>
              <a:off x="3636" y="2975"/>
              <a:ext cx="292" cy="100"/>
            </a:xfrm>
            <a:custGeom>
              <a:avLst/>
              <a:gdLst>
                <a:gd name="T0" fmla="*/ 279 w 292"/>
                <a:gd name="T1" fmla="*/ 75 h 100"/>
                <a:gd name="T2" fmla="*/ 292 w 292"/>
                <a:gd name="T3" fmla="*/ 91 h 100"/>
                <a:gd name="T4" fmla="*/ 279 w 292"/>
                <a:gd name="T5" fmla="*/ 100 h 100"/>
                <a:gd name="T6" fmla="*/ 0 w 292"/>
                <a:gd name="T7" fmla="*/ 23 h 100"/>
                <a:gd name="T8" fmla="*/ 0 w 292"/>
                <a:gd name="T9" fmla="*/ 9 h 100"/>
                <a:gd name="T10" fmla="*/ 13 w 292"/>
                <a:gd name="T11" fmla="*/ 0 h 100"/>
                <a:gd name="T12" fmla="*/ 279 w 292"/>
                <a:gd name="T13" fmla="*/ 75 h 100"/>
                <a:gd name="T14" fmla="*/ 0 60000 65536"/>
                <a:gd name="T15" fmla="*/ 0 60000 65536"/>
                <a:gd name="T16" fmla="*/ 0 60000 65536"/>
                <a:gd name="T17" fmla="*/ 0 60000 65536"/>
                <a:gd name="T18" fmla="*/ 0 60000 65536"/>
                <a:gd name="T19" fmla="*/ 0 60000 65536"/>
                <a:gd name="T20" fmla="*/ 0 60000 65536"/>
                <a:gd name="T21" fmla="*/ 0 w 292"/>
                <a:gd name="T22" fmla="*/ 0 h 100"/>
                <a:gd name="T23" fmla="*/ 292 w 292"/>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100">
                  <a:moveTo>
                    <a:pt x="279" y="75"/>
                  </a:moveTo>
                  <a:lnTo>
                    <a:pt x="292" y="91"/>
                  </a:lnTo>
                  <a:lnTo>
                    <a:pt x="279" y="100"/>
                  </a:lnTo>
                  <a:lnTo>
                    <a:pt x="0" y="23"/>
                  </a:lnTo>
                  <a:lnTo>
                    <a:pt x="0" y="9"/>
                  </a:lnTo>
                  <a:lnTo>
                    <a:pt x="13" y="0"/>
                  </a:lnTo>
                  <a:lnTo>
                    <a:pt x="279" y="7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60" name="Line 869"/>
            <p:cNvSpPr>
              <a:spLocks noChangeAspect="1" noChangeShapeType="1"/>
            </p:cNvSpPr>
            <p:nvPr/>
          </p:nvSpPr>
          <p:spPr bwMode="auto">
            <a:xfrm flipV="1">
              <a:off x="3787" y="2806"/>
              <a:ext cx="289"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61" name="Line 870"/>
            <p:cNvSpPr>
              <a:spLocks noChangeAspect="1" noChangeShapeType="1"/>
            </p:cNvSpPr>
            <p:nvPr/>
          </p:nvSpPr>
          <p:spPr bwMode="auto">
            <a:xfrm flipH="1" flipV="1">
              <a:off x="3498" y="2806"/>
              <a:ext cx="289"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62" name="Freeform 871"/>
            <p:cNvSpPr>
              <a:spLocks noChangeAspect="1"/>
            </p:cNvSpPr>
            <p:nvPr/>
          </p:nvSpPr>
          <p:spPr bwMode="auto">
            <a:xfrm>
              <a:off x="3610" y="2833"/>
              <a:ext cx="52" cy="25"/>
            </a:xfrm>
            <a:custGeom>
              <a:avLst/>
              <a:gdLst>
                <a:gd name="T0" fmla="*/ 52 w 52"/>
                <a:gd name="T1" fmla="*/ 25 h 25"/>
                <a:gd name="T2" fmla="*/ 52 w 52"/>
                <a:gd name="T3" fmla="*/ 14 h 25"/>
                <a:gd name="T4" fmla="*/ 0 w 52"/>
                <a:gd name="T5" fmla="*/ 0 h 25"/>
                <a:gd name="T6" fmla="*/ 0 w 52"/>
                <a:gd name="T7" fmla="*/ 11 h 25"/>
                <a:gd name="T8" fmla="*/ 52 w 52"/>
                <a:gd name="T9" fmla="*/ 25 h 25"/>
                <a:gd name="T10" fmla="*/ 0 60000 65536"/>
                <a:gd name="T11" fmla="*/ 0 60000 65536"/>
                <a:gd name="T12" fmla="*/ 0 60000 65536"/>
                <a:gd name="T13" fmla="*/ 0 60000 65536"/>
                <a:gd name="T14" fmla="*/ 0 60000 65536"/>
                <a:gd name="T15" fmla="*/ 0 w 52"/>
                <a:gd name="T16" fmla="*/ 0 h 25"/>
                <a:gd name="T17" fmla="*/ 52 w 52"/>
                <a:gd name="T18" fmla="*/ 25 h 25"/>
              </a:gdLst>
              <a:ahLst/>
              <a:cxnLst>
                <a:cxn ang="T10">
                  <a:pos x="T0" y="T1"/>
                </a:cxn>
                <a:cxn ang="T11">
                  <a:pos x="T2" y="T3"/>
                </a:cxn>
                <a:cxn ang="T12">
                  <a:pos x="T4" y="T5"/>
                </a:cxn>
                <a:cxn ang="T13">
                  <a:pos x="T6" y="T7"/>
                </a:cxn>
                <a:cxn ang="T14">
                  <a:pos x="T8" y="T9"/>
                </a:cxn>
              </a:cxnLst>
              <a:rect l="T15" t="T16" r="T17" b="T18"/>
              <a:pathLst>
                <a:path w="52" h="25">
                  <a:moveTo>
                    <a:pt x="52" y="25"/>
                  </a:moveTo>
                  <a:lnTo>
                    <a:pt x="52" y="14"/>
                  </a:lnTo>
                  <a:lnTo>
                    <a:pt x="0" y="0"/>
                  </a:lnTo>
                  <a:lnTo>
                    <a:pt x="0" y="11"/>
                  </a:lnTo>
                  <a:lnTo>
                    <a:pt x="52" y="25"/>
                  </a:lnTo>
                  <a:close/>
                </a:path>
              </a:pathLst>
            </a:custGeom>
            <a:solidFill>
              <a:srgbClr val="FFFFFF"/>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63" name="Line 872"/>
            <p:cNvSpPr>
              <a:spLocks noChangeAspect="1" noChangeShapeType="1"/>
            </p:cNvSpPr>
            <p:nvPr/>
          </p:nvSpPr>
          <p:spPr bwMode="auto">
            <a:xfrm flipV="1">
              <a:off x="4076" y="2653"/>
              <a:ext cx="1" cy="153"/>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64" name="Line 873"/>
            <p:cNvSpPr>
              <a:spLocks noChangeAspect="1" noChangeShapeType="1"/>
            </p:cNvSpPr>
            <p:nvPr/>
          </p:nvSpPr>
          <p:spPr bwMode="auto">
            <a:xfrm>
              <a:off x="3348" y="3066"/>
              <a:ext cx="1" cy="158"/>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65" name="Line 874"/>
            <p:cNvSpPr>
              <a:spLocks noChangeAspect="1" noChangeShapeType="1"/>
            </p:cNvSpPr>
            <p:nvPr/>
          </p:nvSpPr>
          <p:spPr bwMode="auto">
            <a:xfrm flipV="1">
              <a:off x="3498" y="2650"/>
              <a:ext cx="1" cy="156"/>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66" name="Line 875"/>
            <p:cNvSpPr>
              <a:spLocks noChangeAspect="1" noChangeShapeType="1"/>
            </p:cNvSpPr>
            <p:nvPr/>
          </p:nvSpPr>
          <p:spPr bwMode="auto">
            <a:xfrm>
              <a:off x="3928" y="3072"/>
              <a:ext cx="1" cy="14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67" name="Freeform 876"/>
            <p:cNvSpPr>
              <a:spLocks noChangeAspect="1"/>
            </p:cNvSpPr>
            <p:nvPr/>
          </p:nvSpPr>
          <p:spPr bwMode="auto">
            <a:xfrm>
              <a:off x="3915" y="3066"/>
              <a:ext cx="26" cy="156"/>
            </a:xfrm>
            <a:custGeom>
              <a:avLst/>
              <a:gdLst>
                <a:gd name="T0" fmla="*/ 26 w 26"/>
                <a:gd name="T1" fmla="*/ 156 h 156"/>
                <a:gd name="T2" fmla="*/ 0 w 26"/>
                <a:gd name="T3" fmla="*/ 156 h 156"/>
                <a:gd name="T4" fmla="*/ 0 w 26"/>
                <a:gd name="T5" fmla="*/ 9 h 156"/>
                <a:gd name="T6" fmla="*/ 13 w 26"/>
                <a:gd name="T7" fmla="*/ 0 h 156"/>
                <a:gd name="T8" fmla="*/ 26 w 26"/>
                <a:gd name="T9" fmla="*/ 2 h 156"/>
                <a:gd name="T10" fmla="*/ 26 w 26"/>
                <a:gd name="T11" fmla="*/ 156 h 156"/>
                <a:gd name="T12" fmla="*/ 0 60000 65536"/>
                <a:gd name="T13" fmla="*/ 0 60000 65536"/>
                <a:gd name="T14" fmla="*/ 0 60000 65536"/>
                <a:gd name="T15" fmla="*/ 0 60000 65536"/>
                <a:gd name="T16" fmla="*/ 0 60000 65536"/>
                <a:gd name="T17" fmla="*/ 0 60000 65536"/>
                <a:gd name="T18" fmla="*/ 0 w 26"/>
                <a:gd name="T19" fmla="*/ 0 h 156"/>
                <a:gd name="T20" fmla="*/ 26 w 2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6" h="156">
                  <a:moveTo>
                    <a:pt x="26" y="156"/>
                  </a:moveTo>
                  <a:lnTo>
                    <a:pt x="0" y="156"/>
                  </a:lnTo>
                  <a:lnTo>
                    <a:pt x="0" y="9"/>
                  </a:lnTo>
                  <a:lnTo>
                    <a:pt x="13" y="0"/>
                  </a:lnTo>
                  <a:lnTo>
                    <a:pt x="26" y="2"/>
                  </a:lnTo>
                  <a:lnTo>
                    <a:pt x="26" y="15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68" name="Line 877"/>
            <p:cNvSpPr>
              <a:spLocks noChangeAspect="1" noChangeShapeType="1"/>
            </p:cNvSpPr>
            <p:nvPr/>
          </p:nvSpPr>
          <p:spPr bwMode="auto">
            <a:xfrm>
              <a:off x="3636" y="2829"/>
              <a:ext cx="1" cy="14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69" name="Freeform 878"/>
            <p:cNvSpPr>
              <a:spLocks noChangeAspect="1"/>
            </p:cNvSpPr>
            <p:nvPr/>
          </p:nvSpPr>
          <p:spPr bwMode="auto">
            <a:xfrm>
              <a:off x="3623" y="2829"/>
              <a:ext cx="26" cy="155"/>
            </a:xfrm>
            <a:custGeom>
              <a:avLst/>
              <a:gdLst>
                <a:gd name="T0" fmla="*/ 0 w 26"/>
                <a:gd name="T1" fmla="*/ 0 h 155"/>
                <a:gd name="T2" fmla="*/ 26 w 26"/>
                <a:gd name="T3" fmla="*/ 0 h 155"/>
                <a:gd name="T4" fmla="*/ 26 w 26"/>
                <a:gd name="T5" fmla="*/ 146 h 155"/>
                <a:gd name="T6" fmla="*/ 13 w 26"/>
                <a:gd name="T7" fmla="*/ 155 h 155"/>
                <a:gd name="T8" fmla="*/ 0 w 26"/>
                <a:gd name="T9" fmla="*/ 139 h 155"/>
                <a:gd name="T10" fmla="*/ 0 w 26"/>
                <a:gd name="T11" fmla="*/ 0 h 155"/>
                <a:gd name="T12" fmla="*/ 0 60000 65536"/>
                <a:gd name="T13" fmla="*/ 0 60000 65536"/>
                <a:gd name="T14" fmla="*/ 0 60000 65536"/>
                <a:gd name="T15" fmla="*/ 0 60000 65536"/>
                <a:gd name="T16" fmla="*/ 0 60000 65536"/>
                <a:gd name="T17" fmla="*/ 0 60000 65536"/>
                <a:gd name="T18" fmla="*/ 0 w 26"/>
                <a:gd name="T19" fmla="*/ 0 h 155"/>
                <a:gd name="T20" fmla="*/ 26 w 26"/>
                <a:gd name="T21" fmla="*/ 155 h 155"/>
              </a:gdLst>
              <a:ahLst/>
              <a:cxnLst>
                <a:cxn ang="T12">
                  <a:pos x="T0" y="T1"/>
                </a:cxn>
                <a:cxn ang="T13">
                  <a:pos x="T2" y="T3"/>
                </a:cxn>
                <a:cxn ang="T14">
                  <a:pos x="T4" y="T5"/>
                </a:cxn>
                <a:cxn ang="T15">
                  <a:pos x="T6" y="T7"/>
                </a:cxn>
                <a:cxn ang="T16">
                  <a:pos x="T8" y="T9"/>
                </a:cxn>
                <a:cxn ang="T17">
                  <a:pos x="T10" y="T11"/>
                </a:cxn>
              </a:cxnLst>
              <a:rect l="T18" t="T19" r="T20" b="T21"/>
              <a:pathLst>
                <a:path w="26" h="155">
                  <a:moveTo>
                    <a:pt x="0" y="0"/>
                  </a:moveTo>
                  <a:lnTo>
                    <a:pt x="26" y="0"/>
                  </a:lnTo>
                  <a:lnTo>
                    <a:pt x="26" y="146"/>
                  </a:lnTo>
                  <a:lnTo>
                    <a:pt x="13" y="155"/>
                  </a:lnTo>
                  <a:lnTo>
                    <a:pt x="0" y="139"/>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70" name="Line 879"/>
            <p:cNvSpPr>
              <a:spLocks noChangeAspect="1" noChangeShapeType="1"/>
            </p:cNvSpPr>
            <p:nvPr/>
          </p:nvSpPr>
          <p:spPr bwMode="auto">
            <a:xfrm flipH="1" flipV="1">
              <a:off x="3482" y="2814"/>
              <a:ext cx="2"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71" name="Freeform 880"/>
            <p:cNvSpPr>
              <a:spLocks noChangeAspect="1"/>
            </p:cNvSpPr>
            <p:nvPr/>
          </p:nvSpPr>
          <p:spPr bwMode="auto">
            <a:xfrm>
              <a:off x="3479" y="2811"/>
              <a:ext cx="9" cy="8"/>
            </a:xfrm>
            <a:custGeom>
              <a:avLst/>
              <a:gdLst>
                <a:gd name="T0" fmla="*/ 9 w 9"/>
                <a:gd name="T1" fmla="*/ 4 h 8"/>
                <a:gd name="T2" fmla="*/ 2 w 9"/>
                <a:gd name="T3" fmla="*/ 8 h 8"/>
                <a:gd name="T4" fmla="*/ 0 w 9"/>
                <a:gd name="T5" fmla="*/ 4 h 8"/>
                <a:gd name="T6" fmla="*/ 6 w 9"/>
                <a:gd name="T7" fmla="*/ 0 h 8"/>
                <a:gd name="T8" fmla="*/ 9 w 9"/>
                <a:gd name="T9" fmla="*/ 4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9" y="4"/>
                  </a:moveTo>
                  <a:lnTo>
                    <a:pt x="2" y="8"/>
                  </a:lnTo>
                  <a:lnTo>
                    <a:pt x="0" y="4"/>
                  </a:lnTo>
                  <a:lnTo>
                    <a:pt x="6" y="0"/>
                  </a:lnTo>
                  <a:lnTo>
                    <a:pt x="9"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72" name="Line 881"/>
            <p:cNvSpPr>
              <a:spLocks noChangeAspect="1" noChangeShapeType="1"/>
            </p:cNvSpPr>
            <p:nvPr/>
          </p:nvSpPr>
          <p:spPr bwMode="auto">
            <a:xfrm flipH="1" flipV="1">
              <a:off x="3466" y="2821"/>
              <a:ext cx="2" cy="6"/>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73" name="Freeform 882"/>
            <p:cNvSpPr>
              <a:spLocks noChangeAspect="1"/>
            </p:cNvSpPr>
            <p:nvPr/>
          </p:nvSpPr>
          <p:spPr bwMode="auto">
            <a:xfrm>
              <a:off x="3461" y="2819"/>
              <a:ext cx="11" cy="11"/>
            </a:xfrm>
            <a:custGeom>
              <a:avLst/>
              <a:gdLst>
                <a:gd name="T0" fmla="*/ 11 w 11"/>
                <a:gd name="T1" fmla="*/ 8 h 11"/>
                <a:gd name="T2" fmla="*/ 5 w 11"/>
                <a:gd name="T3" fmla="*/ 11 h 11"/>
                <a:gd name="T4" fmla="*/ 0 w 11"/>
                <a:gd name="T5" fmla="*/ 4 h 11"/>
                <a:gd name="T6" fmla="*/ 6 w 11"/>
                <a:gd name="T7" fmla="*/ 0 h 11"/>
                <a:gd name="T8" fmla="*/ 11 w 11"/>
                <a:gd name="T9" fmla="*/ 8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11" y="8"/>
                  </a:moveTo>
                  <a:lnTo>
                    <a:pt x="5" y="11"/>
                  </a:lnTo>
                  <a:lnTo>
                    <a:pt x="0" y="4"/>
                  </a:lnTo>
                  <a:lnTo>
                    <a:pt x="6" y="0"/>
                  </a:lnTo>
                  <a:lnTo>
                    <a:pt x="11" y="8"/>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74" name="Line 883"/>
            <p:cNvSpPr>
              <a:spLocks noChangeAspect="1" noChangeShapeType="1"/>
            </p:cNvSpPr>
            <p:nvPr/>
          </p:nvSpPr>
          <p:spPr bwMode="auto">
            <a:xfrm flipH="1" flipV="1">
              <a:off x="3448" y="2829"/>
              <a:ext cx="5" cy="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75" name="Freeform 884"/>
            <p:cNvSpPr>
              <a:spLocks noChangeAspect="1"/>
            </p:cNvSpPr>
            <p:nvPr/>
          </p:nvSpPr>
          <p:spPr bwMode="auto">
            <a:xfrm>
              <a:off x="3444" y="2825"/>
              <a:ext cx="13" cy="17"/>
            </a:xfrm>
            <a:custGeom>
              <a:avLst/>
              <a:gdLst>
                <a:gd name="T0" fmla="*/ 13 w 13"/>
                <a:gd name="T1" fmla="*/ 13 h 17"/>
                <a:gd name="T2" fmla="*/ 6 w 13"/>
                <a:gd name="T3" fmla="*/ 17 h 17"/>
                <a:gd name="T4" fmla="*/ 0 w 13"/>
                <a:gd name="T5" fmla="*/ 4 h 17"/>
                <a:gd name="T6" fmla="*/ 6 w 13"/>
                <a:gd name="T7" fmla="*/ 0 h 17"/>
                <a:gd name="T8" fmla="*/ 13 w 13"/>
                <a:gd name="T9" fmla="*/ 13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13" y="13"/>
                  </a:moveTo>
                  <a:lnTo>
                    <a:pt x="6" y="17"/>
                  </a:lnTo>
                  <a:lnTo>
                    <a:pt x="0" y="4"/>
                  </a:lnTo>
                  <a:lnTo>
                    <a:pt x="6" y="0"/>
                  </a:lnTo>
                  <a:lnTo>
                    <a:pt x="13" y="13"/>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76" name="Line 885"/>
            <p:cNvSpPr>
              <a:spLocks noChangeAspect="1" noChangeShapeType="1"/>
            </p:cNvSpPr>
            <p:nvPr/>
          </p:nvSpPr>
          <p:spPr bwMode="auto">
            <a:xfrm flipH="1" flipV="1">
              <a:off x="3431" y="2835"/>
              <a:ext cx="7" cy="1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77" name="Freeform 886"/>
            <p:cNvSpPr>
              <a:spLocks noChangeAspect="1"/>
            </p:cNvSpPr>
            <p:nvPr/>
          </p:nvSpPr>
          <p:spPr bwMode="auto">
            <a:xfrm>
              <a:off x="3426" y="2833"/>
              <a:ext cx="15" cy="20"/>
            </a:xfrm>
            <a:custGeom>
              <a:avLst/>
              <a:gdLst>
                <a:gd name="T0" fmla="*/ 15 w 15"/>
                <a:gd name="T1" fmla="*/ 17 h 20"/>
                <a:gd name="T2" fmla="*/ 9 w 15"/>
                <a:gd name="T3" fmla="*/ 20 h 20"/>
                <a:gd name="T4" fmla="*/ 0 w 15"/>
                <a:gd name="T5" fmla="*/ 4 h 20"/>
                <a:gd name="T6" fmla="*/ 7 w 15"/>
                <a:gd name="T7" fmla="*/ 0 h 20"/>
                <a:gd name="T8" fmla="*/ 15 w 15"/>
                <a:gd name="T9" fmla="*/ 17 h 20"/>
                <a:gd name="T10" fmla="*/ 0 60000 65536"/>
                <a:gd name="T11" fmla="*/ 0 60000 65536"/>
                <a:gd name="T12" fmla="*/ 0 60000 65536"/>
                <a:gd name="T13" fmla="*/ 0 60000 65536"/>
                <a:gd name="T14" fmla="*/ 0 60000 65536"/>
                <a:gd name="T15" fmla="*/ 0 w 15"/>
                <a:gd name="T16" fmla="*/ 0 h 20"/>
                <a:gd name="T17" fmla="*/ 15 w 15"/>
                <a:gd name="T18" fmla="*/ 20 h 20"/>
              </a:gdLst>
              <a:ahLst/>
              <a:cxnLst>
                <a:cxn ang="T10">
                  <a:pos x="T0" y="T1"/>
                </a:cxn>
                <a:cxn ang="T11">
                  <a:pos x="T2" y="T3"/>
                </a:cxn>
                <a:cxn ang="T12">
                  <a:pos x="T4" y="T5"/>
                </a:cxn>
                <a:cxn ang="T13">
                  <a:pos x="T6" y="T7"/>
                </a:cxn>
                <a:cxn ang="T14">
                  <a:pos x="T8" y="T9"/>
                </a:cxn>
              </a:cxnLst>
              <a:rect l="T15" t="T16" r="T17" b="T18"/>
              <a:pathLst>
                <a:path w="15" h="20">
                  <a:moveTo>
                    <a:pt x="15" y="17"/>
                  </a:moveTo>
                  <a:lnTo>
                    <a:pt x="9" y="20"/>
                  </a:lnTo>
                  <a:lnTo>
                    <a:pt x="0" y="4"/>
                  </a:lnTo>
                  <a:lnTo>
                    <a:pt x="7" y="0"/>
                  </a:lnTo>
                  <a:lnTo>
                    <a:pt x="15" y="17"/>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78" name="Line 887"/>
            <p:cNvSpPr>
              <a:spLocks noChangeAspect="1" noChangeShapeType="1"/>
            </p:cNvSpPr>
            <p:nvPr/>
          </p:nvSpPr>
          <p:spPr bwMode="auto">
            <a:xfrm flipH="1" flipV="1">
              <a:off x="3413" y="2843"/>
              <a:ext cx="9" cy="1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79" name="Freeform 888"/>
            <p:cNvSpPr>
              <a:spLocks noChangeAspect="1"/>
            </p:cNvSpPr>
            <p:nvPr/>
          </p:nvSpPr>
          <p:spPr bwMode="auto">
            <a:xfrm>
              <a:off x="3408" y="2841"/>
              <a:ext cx="19" cy="24"/>
            </a:xfrm>
            <a:custGeom>
              <a:avLst/>
              <a:gdLst>
                <a:gd name="T0" fmla="*/ 19 w 19"/>
                <a:gd name="T1" fmla="*/ 20 h 24"/>
                <a:gd name="T2" fmla="*/ 13 w 19"/>
                <a:gd name="T3" fmla="*/ 24 h 24"/>
                <a:gd name="T4" fmla="*/ 0 w 19"/>
                <a:gd name="T5" fmla="*/ 3 h 24"/>
                <a:gd name="T6" fmla="*/ 7 w 19"/>
                <a:gd name="T7" fmla="*/ 0 h 24"/>
                <a:gd name="T8" fmla="*/ 19 w 19"/>
                <a:gd name="T9" fmla="*/ 20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19" y="20"/>
                  </a:moveTo>
                  <a:lnTo>
                    <a:pt x="13" y="24"/>
                  </a:lnTo>
                  <a:lnTo>
                    <a:pt x="0" y="3"/>
                  </a:lnTo>
                  <a:lnTo>
                    <a:pt x="7" y="0"/>
                  </a:lnTo>
                  <a:lnTo>
                    <a:pt x="19" y="2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80" name="Line 889"/>
            <p:cNvSpPr>
              <a:spLocks noChangeAspect="1" noChangeShapeType="1"/>
            </p:cNvSpPr>
            <p:nvPr/>
          </p:nvSpPr>
          <p:spPr bwMode="auto">
            <a:xfrm flipH="1" flipV="1">
              <a:off x="3395" y="2851"/>
              <a:ext cx="13" cy="2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81" name="Freeform 890"/>
            <p:cNvSpPr>
              <a:spLocks noChangeAspect="1"/>
            </p:cNvSpPr>
            <p:nvPr/>
          </p:nvSpPr>
          <p:spPr bwMode="auto">
            <a:xfrm>
              <a:off x="3392" y="2847"/>
              <a:ext cx="20" cy="29"/>
            </a:xfrm>
            <a:custGeom>
              <a:avLst/>
              <a:gdLst>
                <a:gd name="T0" fmla="*/ 20 w 20"/>
                <a:gd name="T1" fmla="*/ 25 h 29"/>
                <a:gd name="T2" fmla="*/ 14 w 20"/>
                <a:gd name="T3" fmla="*/ 29 h 29"/>
                <a:gd name="T4" fmla="*/ 0 w 20"/>
                <a:gd name="T5" fmla="*/ 4 h 29"/>
                <a:gd name="T6" fmla="*/ 6 w 20"/>
                <a:gd name="T7" fmla="*/ 0 h 29"/>
                <a:gd name="T8" fmla="*/ 20 w 20"/>
                <a:gd name="T9" fmla="*/ 25 h 29"/>
                <a:gd name="T10" fmla="*/ 0 60000 65536"/>
                <a:gd name="T11" fmla="*/ 0 60000 65536"/>
                <a:gd name="T12" fmla="*/ 0 60000 65536"/>
                <a:gd name="T13" fmla="*/ 0 60000 65536"/>
                <a:gd name="T14" fmla="*/ 0 60000 65536"/>
                <a:gd name="T15" fmla="*/ 0 w 20"/>
                <a:gd name="T16" fmla="*/ 0 h 29"/>
                <a:gd name="T17" fmla="*/ 20 w 20"/>
                <a:gd name="T18" fmla="*/ 29 h 29"/>
              </a:gdLst>
              <a:ahLst/>
              <a:cxnLst>
                <a:cxn ang="T10">
                  <a:pos x="T0" y="T1"/>
                </a:cxn>
                <a:cxn ang="T11">
                  <a:pos x="T2" y="T3"/>
                </a:cxn>
                <a:cxn ang="T12">
                  <a:pos x="T4" y="T5"/>
                </a:cxn>
                <a:cxn ang="T13">
                  <a:pos x="T6" y="T7"/>
                </a:cxn>
                <a:cxn ang="T14">
                  <a:pos x="T8" y="T9"/>
                </a:cxn>
              </a:cxnLst>
              <a:rect l="T15" t="T16" r="T17" b="T18"/>
              <a:pathLst>
                <a:path w="20" h="29">
                  <a:moveTo>
                    <a:pt x="20" y="25"/>
                  </a:moveTo>
                  <a:lnTo>
                    <a:pt x="14" y="29"/>
                  </a:lnTo>
                  <a:lnTo>
                    <a:pt x="0" y="4"/>
                  </a:lnTo>
                  <a:lnTo>
                    <a:pt x="6" y="0"/>
                  </a:lnTo>
                  <a:lnTo>
                    <a:pt x="20" y="2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82" name="Line 891"/>
            <p:cNvSpPr>
              <a:spLocks noChangeAspect="1" noChangeShapeType="1"/>
            </p:cNvSpPr>
            <p:nvPr/>
          </p:nvSpPr>
          <p:spPr bwMode="auto">
            <a:xfrm flipH="1" flipV="1">
              <a:off x="3379" y="2857"/>
              <a:ext cx="14" cy="2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83" name="Freeform 892"/>
            <p:cNvSpPr>
              <a:spLocks noChangeAspect="1"/>
            </p:cNvSpPr>
            <p:nvPr/>
          </p:nvSpPr>
          <p:spPr bwMode="auto">
            <a:xfrm>
              <a:off x="3374" y="2855"/>
              <a:ext cx="23" cy="33"/>
            </a:xfrm>
            <a:custGeom>
              <a:avLst/>
              <a:gdLst>
                <a:gd name="T0" fmla="*/ 23 w 23"/>
                <a:gd name="T1" fmla="*/ 29 h 33"/>
                <a:gd name="T2" fmla="*/ 16 w 23"/>
                <a:gd name="T3" fmla="*/ 33 h 33"/>
                <a:gd name="T4" fmla="*/ 0 w 23"/>
                <a:gd name="T5" fmla="*/ 3 h 33"/>
                <a:gd name="T6" fmla="*/ 6 w 23"/>
                <a:gd name="T7" fmla="*/ 0 h 33"/>
                <a:gd name="T8" fmla="*/ 23 w 23"/>
                <a:gd name="T9" fmla="*/ 29 h 33"/>
                <a:gd name="T10" fmla="*/ 0 60000 65536"/>
                <a:gd name="T11" fmla="*/ 0 60000 65536"/>
                <a:gd name="T12" fmla="*/ 0 60000 65536"/>
                <a:gd name="T13" fmla="*/ 0 60000 65536"/>
                <a:gd name="T14" fmla="*/ 0 60000 65536"/>
                <a:gd name="T15" fmla="*/ 0 w 23"/>
                <a:gd name="T16" fmla="*/ 0 h 33"/>
                <a:gd name="T17" fmla="*/ 23 w 23"/>
                <a:gd name="T18" fmla="*/ 33 h 33"/>
              </a:gdLst>
              <a:ahLst/>
              <a:cxnLst>
                <a:cxn ang="T10">
                  <a:pos x="T0" y="T1"/>
                </a:cxn>
                <a:cxn ang="T11">
                  <a:pos x="T2" y="T3"/>
                </a:cxn>
                <a:cxn ang="T12">
                  <a:pos x="T4" y="T5"/>
                </a:cxn>
                <a:cxn ang="T13">
                  <a:pos x="T6" y="T7"/>
                </a:cxn>
                <a:cxn ang="T14">
                  <a:pos x="T8" y="T9"/>
                </a:cxn>
              </a:cxnLst>
              <a:rect l="T15" t="T16" r="T17" b="T18"/>
              <a:pathLst>
                <a:path w="23" h="33">
                  <a:moveTo>
                    <a:pt x="23" y="29"/>
                  </a:moveTo>
                  <a:lnTo>
                    <a:pt x="16" y="33"/>
                  </a:lnTo>
                  <a:lnTo>
                    <a:pt x="0" y="3"/>
                  </a:lnTo>
                  <a:lnTo>
                    <a:pt x="6" y="0"/>
                  </a:lnTo>
                  <a:lnTo>
                    <a:pt x="23" y="29"/>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84" name="Line 893"/>
            <p:cNvSpPr>
              <a:spLocks noChangeAspect="1" noChangeShapeType="1"/>
            </p:cNvSpPr>
            <p:nvPr/>
          </p:nvSpPr>
          <p:spPr bwMode="auto">
            <a:xfrm flipH="1" flipV="1">
              <a:off x="3361" y="2865"/>
              <a:ext cx="17" cy="3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85" name="Freeform 894"/>
            <p:cNvSpPr>
              <a:spLocks noChangeAspect="1"/>
            </p:cNvSpPr>
            <p:nvPr/>
          </p:nvSpPr>
          <p:spPr bwMode="auto">
            <a:xfrm>
              <a:off x="3356" y="2862"/>
              <a:ext cx="25" cy="37"/>
            </a:xfrm>
            <a:custGeom>
              <a:avLst/>
              <a:gdLst>
                <a:gd name="T0" fmla="*/ 25 w 25"/>
                <a:gd name="T1" fmla="*/ 33 h 37"/>
                <a:gd name="T2" fmla="*/ 19 w 25"/>
                <a:gd name="T3" fmla="*/ 37 h 37"/>
                <a:gd name="T4" fmla="*/ 0 w 25"/>
                <a:gd name="T5" fmla="*/ 4 h 37"/>
                <a:gd name="T6" fmla="*/ 6 w 25"/>
                <a:gd name="T7" fmla="*/ 0 h 37"/>
                <a:gd name="T8" fmla="*/ 25 w 25"/>
                <a:gd name="T9" fmla="*/ 33 h 37"/>
                <a:gd name="T10" fmla="*/ 0 60000 65536"/>
                <a:gd name="T11" fmla="*/ 0 60000 65536"/>
                <a:gd name="T12" fmla="*/ 0 60000 65536"/>
                <a:gd name="T13" fmla="*/ 0 60000 65536"/>
                <a:gd name="T14" fmla="*/ 0 60000 65536"/>
                <a:gd name="T15" fmla="*/ 0 w 25"/>
                <a:gd name="T16" fmla="*/ 0 h 37"/>
                <a:gd name="T17" fmla="*/ 25 w 25"/>
                <a:gd name="T18" fmla="*/ 37 h 37"/>
              </a:gdLst>
              <a:ahLst/>
              <a:cxnLst>
                <a:cxn ang="T10">
                  <a:pos x="T0" y="T1"/>
                </a:cxn>
                <a:cxn ang="T11">
                  <a:pos x="T2" y="T3"/>
                </a:cxn>
                <a:cxn ang="T12">
                  <a:pos x="T4" y="T5"/>
                </a:cxn>
                <a:cxn ang="T13">
                  <a:pos x="T6" y="T7"/>
                </a:cxn>
                <a:cxn ang="T14">
                  <a:pos x="T8" y="T9"/>
                </a:cxn>
              </a:cxnLst>
              <a:rect l="T15" t="T16" r="T17" b="T18"/>
              <a:pathLst>
                <a:path w="25" h="37">
                  <a:moveTo>
                    <a:pt x="25" y="33"/>
                  </a:moveTo>
                  <a:lnTo>
                    <a:pt x="19" y="37"/>
                  </a:lnTo>
                  <a:lnTo>
                    <a:pt x="0" y="4"/>
                  </a:lnTo>
                  <a:lnTo>
                    <a:pt x="6" y="0"/>
                  </a:lnTo>
                  <a:lnTo>
                    <a:pt x="25" y="33"/>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86" name="Line 895"/>
            <p:cNvSpPr>
              <a:spLocks noChangeAspect="1" noChangeShapeType="1"/>
            </p:cNvSpPr>
            <p:nvPr/>
          </p:nvSpPr>
          <p:spPr bwMode="auto">
            <a:xfrm flipH="1" flipV="1">
              <a:off x="3343" y="2872"/>
              <a:ext cx="19" cy="3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87" name="Freeform 896"/>
            <p:cNvSpPr>
              <a:spLocks noChangeAspect="1"/>
            </p:cNvSpPr>
            <p:nvPr/>
          </p:nvSpPr>
          <p:spPr bwMode="auto">
            <a:xfrm>
              <a:off x="3339" y="2870"/>
              <a:ext cx="27" cy="41"/>
            </a:xfrm>
            <a:custGeom>
              <a:avLst/>
              <a:gdLst>
                <a:gd name="T0" fmla="*/ 27 w 27"/>
                <a:gd name="T1" fmla="*/ 37 h 41"/>
                <a:gd name="T2" fmla="*/ 21 w 27"/>
                <a:gd name="T3" fmla="*/ 41 h 41"/>
                <a:gd name="T4" fmla="*/ 0 w 27"/>
                <a:gd name="T5" fmla="*/ 4 h 41"/>
                <a:gd name="T6" fmla="*/ 7 w 27"/>
                <a:gd name="T7" fmla="*/ 0 h 41"/>
                <a:gd name="T8" fmla="*/ 27 w 27"/>
                <a:gd name="T9" fmla="*/ 37 h 41"/>
                <a:gd name="T10" fmla="*/ 0 60000 65536"/>
                <a:gd name="T11" fmla="*/ 0 60000 65536"/>
                <a:gd name="T12" fmla="*/ 0 60000 65536"/>
                <a:gd name="T13" fmla="*/ 0 60000 65536"/>
                <a:gd name="T14" fmla="*/ 0 60000 65536"/>
                <a:gd name="T15" fmla="*/ 0 w 27"/>
                <a:gd name="T16" fmla="*/ 0 h 41"/>
                <a:gd name="T17" fmla="*/ 27 w 27"/>
                <a:gd name="T18" fmla="*/ 41 h 41"/>
              </a:gdLst>
              <a:ahLst/>
              <a:cxnLst>
                <a:cxn ang="T10">
                  <a:pos x="T0" y="T1"/>
                </a:cxn>
                <a:cxn ang="T11">
                  <a:pos x="T2" y="T3"/>
                </a:cxn>
                <a:cxn ang="T12">
                  <a:pos x="T4" y="T5"/>
                </a:cxn>
                <a:cxn ang="T13">
                  <a:pos x="T6" y="T7"/>
                </a:cxn>
                <a:cxn ang="T14">
                  <a:pos x="T8" y="T9"/>
                </a:cxn>
              </a:cxnLst>
              <a:rect l="T15" t="T16" r="T17" b="T18"/>
              <a:pathLst>
                <a:path w="27" h="41">
                  <a:moveTo>
                    <a:pt x="27" y="37"/>
                  </a:moveTo>
                  <a:lnTo>
                    <a:pt x="21" y="41"/>
                  </a:lnTo>
                  <a:lnTo>
                    <a:pt x="0" y="4"/>
                  </a:lnTo>
                  <a:lnTo>
                    <a:pt x="7" y="0"/>
                  </a:lnTo>
                  <a:lnTo>
                    <a:pt x="27" y="37"/>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88" name="Line 897"/>
            <p:cNvSpPr>
              <a:spLocks noChangeAspect="1" noChangeShapeType="1"/>
            </p:cNvSpPr>
            <p:nvPr/>
          </p:nvSpPr>
          <p:spPr bwMode="auto">
            <a:xfrm>
              <a:off x="3800" y="2876"/>
              <a:ext cx="1" cy="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89" name="Freeform 898"/>
            <p:cNvSpPr>
              <a:spLocks noChangeAspect="1"/>
            </p:cNvSpPr>
            <p:nvPr/>
          </p:nvSpPr>
          <p:spPr bwMode="auto">
            <a:xfrm>
              <a:off x="3796" y="2872"/>
              <a:ext cx="8" cy="8"/>
            </a:xfrm>
            <a:custGeom>
              <a:avLst/>
              <a:gdLst>
                <a:gd name="T0" fmla="*/ 0 w 8"/>
                <a:gd name="T1" fmla="*/ 6 h 8"/>
                <a:gd name="T2" fmla="*/ 5 w 8"/>
                <a:gd name="T3" fmla="*/ 0 h 8"/>
                <a:gd name="T4" fmla="*/ 8 w 8"/>
                <a:gd name="T5" fmla="*/ 3 h 8"/>
                <a:gd name="T6" fmla="*/ 2 w 8"/>
                <a:gd name="T7" fmla="*/ 8 h 8"/>
                <a:gd name="T8" fmla="*/ 0 w 8"/>
                <a:gd name="T9" fmla="*/ 6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0" y="6"/>
                  </a:moveTo>
                  <a:lnTo>
                    <a:pt x="5" y="0"/>
                  </a:lnTo>
                  <a:lnTo>
                    <a:pt x="8" y="3"/>
                  </a:lnTo>
                  <a:lnTo>
                    <a:pt x="2" y="8"/>
                  </a:lnTo>
                  <a:lnTo>
                    <a:pt x="0" y="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90" name="Line 899"/>
            <p:cNvSpPr>
              <a:spLocks noChangeAspect="1" noChangeShapeType="1"/>
            </p:cNvSpPr>
            <p:nvPr/>
          </p:nvSpPr>
          <p:spPr bwMode="auto">
            <a:xfrm>
              <a:off x="3810" y="2862"/>
              <a:ext cx="4" cy="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91" name="Freeform 900"/>
            <p:cNvSpPr>
              <a:spLocks noChangeAspect="1"/>
            </p:cNvSpPr>
            <p:nvPr/>
          </p:nvSpPr>
          <p:spPr bwMode="auto">
            <a:xfrm>
              <a:off x="3806" y="2858"/>
              <a:ext cx="12" cy="12"/>
            </a:xfrm>
            <a:custGeom>
              <a:avLst/>
              <a:gdLst>
                <a:gd name="T0" fmla="*/ 0 w 12"/>
                <a:gd name="T1" fmla="*/ 6 h 12"/>
                <a:gd name="T2" fmla="*/ 5 w 12"/>
                <a:gd name="T3" fmla="*/ 0 h 12"/>
                <a:gd name="T4" fmla="*/ 12 w 12"/>
                <a:gd name="T5" fmla="*/ 7 h 12"/>
                <a:gd name="T6" fmla="*/ 7 w 12"/>
                <a:gd name="T7" fmla="*/ 12 h 12"/>
                <a:gd name="T8" fmla="*/ 0 w 12"/>
                <a:gd name="T9" fmla="*/ 6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0" y="6"/>
                  </a:moveTo>
                  <a:lnTo>
                    <a:pt x="5" y="0"/>
                  </a:lnTo>
                  <a:lnTo>
                    <a:pt x="12" y="7"/>
                  </a:lnTo>
                  <a:lnTo>
                    <a:pt x="7" y="12"/>
                  </a:lnTo>
                  <a:lnTo>
                    <a:pt x="0" y="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92" name="Line 901"/>
            <p:cNvSpPr>
              <a:spLocks noChangeAspect="1" noChangeShapeType="1"/>
            </p:cNvSpPr>
            <p:nvPr/>
          </p:nvSpPr>
          <p:spPr bwMode="auto">
            <a:xfrm>
              <a:off x="3820" y="2848"/>
              <a:ext cx="8" cy="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93" name="Freeform 902"/>
            <p:cNvSpPr>
              <a:spLocks noChangeAspect="1"/>
            </p:cNvSpPr>
            <p:nvPr/>
          </p:nvSpPr>
          <p:spPr bwMode="auto">
            <a:xfrm>
              <a:off x="3816" y="2844"/>
              <a:ext cx="16" cy="16"/>
            </a:xfrm>
            <a:custGeom>
              <a:avLst/>
              <a:gdLst>
                <a:gd name="T0" fmla="*/ 0 w 16"/>
                <a:gd name="T1" fmla="*/ 6 h 16"/>
                <a:gd name="T2" fmla="*/ 6 w 16"/>
                <a:gd name="T3" fmla="*/ 0 h 16"/>
                <a:gd name="T4" fmla="*/ 16 w 16"/>
                <a:gd name="T5" fmla="*/ 11 h 16"/>
                <a:gd name="T6" fmla="*/ 11 w 16"/>
                <a:gd name="T7" fmla="*/ 16 h 16"/>
                <a:gd name="T8" fmla="*/ 0 w 16"/>
                <a:gd name="T9" fmla="*/ 6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6"/>
                  </a:moveTo>
                  <a:lnTo>
                    <a:pt x="6" y="0"/>
                  </a:lnTo>
                  <a:lnTo>
                    <a:pt x="16" y="11"/>
                  </a:lnTo>
                  <a:lnTo>
                    <a:pt x="11" y="16"/>
                  </a:lnTo>
                  <a:lnTo>
                    <a:pt x="0" y="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94" name="Line 903"/>
            <p:cNvSpPr>
              <a:spLocks noChangeAspect="1" noChangeShapeType="1"/>
            </p:cNvSpPr>
            <p:nvPr/>
          </p:nvSpPr>
          <p:spPr bwMode="auto">
            <a:xfrm>
              <a:off x="3830" y="2834"/>
              <a:ext cx="12" cy="1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95" name="Freeform 904"/>
            <p:cNvSpPr>
              <a:spLocks noChangeAspect="1"/>
            </p:cNvSpPr>
            <p:nvPr/>
          </p:nvSpPr>
          <p:spPr bwMode="auto">
            <a:xfrm>
              <a:off x="3828" y="2830"/>
              <a:ext cx="18" cy="20"/>
            </a:xfrm>
            <a:custGeom>
              <a:avLst/>
              <a:gdLst>
                <a:gd name="T0" fmla="*/ 0 w 18"/>
                <a:gd name="T1" fmla="*/ 5 h 20"/>
                <a:gd name="T2" fmla="*/ 5 w 18"/>
                <a:gd name="T3" fmla="*/ 0 h 20"/>
                <a:gd name="T4" fmla="*/ 18 w 18"/>
                <a:gd name="T5" fmla="*/ 14 h 20"/>
                <a:gd name="T6" fmla="*/ 13 w 18"/>
                <a:gd name="T7" fmla="*/ 20 h 20"/>
                <a:gd name="T8" fmla="*/ 0 w 18"/>
                <a:gd name="T9" fmla="*/ 5 h 20"/>
                <a:gd name="T10" fmla="*/ 0 60000 65536"/>
                <a:gd name="T11" fmla="*/ 0 60000 65536"/>
                <a:gd name="T12" fmla="*/ 0 60000 65536"/>
                <a:gd name="T13" fmla="*/ 0 60000 65536"/>
                <a:gd name="T14" fmla="*/ 0 60000 65536"/>
                <a:gd name="T15" fmla="*/ 0 w 18"/>
                <a:gd name="T16" fmla="*/ 0 h 20"/>
                <a:gd name="T17" fmla="*/ 18 w 18"/>
                <a:gd name="T18" fmla="*/ 20 h 20"/>
              </a:gdLst>
              <a:ahLst/>
              <a:cxnLst>
                <a:cxn ang="T10">
                  <a:pos x="T0" y="T1"/>
                </a:cxn>
                <a:cxn ang="T11">
                  <a:pos x="T2" y="T3"/>
                </a:cxn>
                <a:cxn ang="T12">
                  <a:pos x="T4" y="T5"/>
                </a:cxn>
                <a:cxn ang="T13">
                  <a:pos x="T6" y="T7"/>
                </a:cxn>
                <a:cxn ang="T14">
                  <a:pos x="T8" y="T9"/>
                </a:cxn>
              </a:cxnLst>
              <a:rect l="T15" t="T16" r="T17" b="T18"/>
              <a:pathLst>
                <a:path w="18" h="20">
                  <a:moveTo>
                    <a:pt x="0" y="5"/>
                  </a:moveTo>
                  <a:lnTo>
                    <a:pt x="5" y="0"/>
                  </a:lnTo>
                  <a:lnTo>
                    <a:pt x="18" y="14"/>
                  </a:lnTo>
                  <a:lnTo>
                    <a:pt x="13" y="20"/>
                  </a:lnTo>
                  <a:lnTo>
                    <a:pt x="0" y="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96" name="Line 905"/>
            <p:cNvSpPr>
              <a:spLocks noChangeAspect="1" noChangeShapeType="1"/>
            </p:cNvSpPr>
            <p:nvPr/>
          </p:nvSpPr>
          <p:spPr bwMode="auto">
            <a:xfrm>
              <a:off x="3842" y="2820"/>
              <a:ext cx="14" cy="1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97" name="Freeform 906"/>
            <p:cNvSpPr>
              <a:spLocks noChangeAspect="1"/>
            </p:cNvSpPr>
            <p:nvPr/>
          </p:nvSpPr>
          <p:spPr bwMode="auto">
            <a:xfrm>
              <a:off x="3838" y="2816"/>
              <a:ext cx="22" cy="22"/>
            </a:xfrm>
            <a:custGeom>
              <a:avLst/>
              <a:gdLst>
                <a:gd name="T0" fmla="*/ 0 w 22"/>
                <a:gd name="T1" fmla="*/ 5 h 22"/>
                <a:gd name="T2" fmla="*/ 5 w 22"/>
                <a:gd name="T3" fmla="*/ 0 h 22"/>
                <a:gd name="T4" fmla="*/ 22 w 22"/>
                <a:gd name="T5" fmla="*/ 17 h 22"/>
                <a:gd name="T6" fmla="*/ 17 w 22"/>
                <a:gd name="T7" fmla="*/ 22 h 22"/>
                <a:gd name="T8" fmla="*/ 0 w 22"/>
                <a:gd name="T9" fmla="*/ 5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0" y="5"/>
                  </a:moveTo>
                  <a:lnTo>
                    <a:pt x="5" y="0"/>
                  </a:lnTo>
                  <a:lnTo>
                    <a:pt x="22" y="17"/>
                  </a:lnTo>
                  <a:lnTo>
                    <a:pt x="17" y="22"/>
                  </a:lnTo>
                  <a:lnTo>
                    <a:pt x="0" y="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98" name="Line 907"/>
            <p:cNvSpPr>
              <a:spLocks noChangeAspect="1" noChangeShapeType="1"/>
            </p:cNvSpPr>
            <p:nvPr/>
          </p:nvSpPr>
          <p:spPr bwMode="auto">
            <a:xfrm>
              <a:off x="3852" y="2806"/>
              <a:ext cx="18" cy="1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99" name="Freeform 908"/>
            <p:cNvSpPr>
              <a:spLocks noChangeAspect="1"/>
            </p:cNvSpPr>
            <p:nvPr/>
          </p:nvSpPr>
          <p:spPr bwMode="auto">
            <a:xfrm>
              <a:off x="3848" y="2802"/>
              <a:ext cx="26" cy="26"/>
            </a:xfrm>
            <a:custGeom>
              <a:avLst/>
              <a:gdLst>
                <a:gd name="T0" fmla="*/ 0 w 26"/>
                <a:gd name="T1" fmla="*/ 5 h 26"/>
                <a:gd name="T2" fmla="*/ 5 w 26"/>
                <a:gd name="T3" fmla="*/ 0 h 26"/>
                <a:gd name="T4" fmla="*/ 26 w 26"/>
                <a:gd name="T5" fmla="*/ 21 h 26"/>
                <a:gd name="T6" fmla="*/ 21 w 26"/>
                <a:gd name="T7" fmla="*/ 26 h 26"/>
                <a:gd name="T8" fmla="*/ 0 w 26"/>
                <a:gd name="T9" fmla="*/ 5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0" y="5"/>
                  </a:moveTo>
                  <a:lnTo>
                    <a:pt x="5" y="0"/>
                  </a:lnTo>
                  <a:lnTo>
                    <a:pt x="26" y="21"/>
                  </a:lnTo>
                  <a:lnTo>
                    <a:pt x="21" y="26"/>
                  </a:lnTo>
                  <a:lnTo>
                    <a:pt x="0" y="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00" name="Line 909"/>
            <p:cNvSpPr>
              <a:spLocks noChangeAspect="1" noChangeShapeType="1"/>
            </p:cNvSpPr>
            <p:nvPr/>
          </p:nvSpPr>
          <p:spPr bwMode="auto">
            <a:xfrm>
              <a:off x="3864" y="2792"/>
              <a:ext cx="20" cy="2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01" name="Freeform 910"/>
            <p:cNvSpPr>
              <a:spLocks noChangeAspect="1"/>
            </p:cNvSpPr>
            <p:nvPr/>
          </p:nvSpPr>
          <p:spPr bwMode="auto">
            <a:xfrm>
              <a:off x="3860" y="2788"/>
              <a:ext cx="28" cy="28"/>
            </a:xfrm>
            <a:custGeom>
              <a:avLst/>
              <a:gdLst>
                <a:gd name="T0" fmla="*/ 0 w 28"/>
                <a:gd name="T1" fmla="*/ 5 h 28"/>
                <a:gd name="T2" fmla="*/ 5 w 28"/>
                <a:gd name="T3" fmla="*/ 0 h 28"/>
                <a:gd name="T4" fmla="*/ 28 w 28"/>
                <a:gd name="T5" fmla="*/ 23 h 28"/>
                <a:gd name="T6" fmla="*/ 23 w 28"/>
                <a:gd name="T7" fmla="*/ 28 h 28"/>
                <a:gd name="T8" fmla="*/ 0 w 28"/>
                <a:gd name="T9" fmla="*/ 5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0" y="5"/>
                  </a:moveTo>
                  <a:lnTo>
                    <a:pt x="5" y="0"/>
                  </a:lnTo>
                  <a:lnTo>
                    <a:pt x="28" y="23"/>
                  </a:lnTo>
                  <a:lnTo>
                    <a:pt x="23" y="28"/>
                  </a:lnTo>
                  <a:lnTo>
                    <a:pt x="0" y="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02" name="Line 911"/>
            <p:cNvSpPr>
              <a:spLocks noChangeAspect="1" noChangeShapeType="1"/>
            </p:cNvSpPr>
            <p:nvPr/>
          </p:nvSpPr>
          <p:spPr bwMode="auto">
            <a:xfrm>
              <a:off x="3874" y="2778"/>
              <a:ext cx="24" cy="2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03" name="Freeform 912"/>
            <p:cNvSpPr>
              <a:spLocks noChangeAspect="1"/>
            </p:cNvSpPr>
            <p:nvPr/>
          </p:nvSpPr>
          <p:spPr bwMode="auto">
            <a:xfrm>
              <a:off x="3870" y="2774"/>
              <a:ext cx="32" cy="32"/>
            </a:xfrm>
            <a:custGeom>
              <a:avLst/>
              <a:gdLst>
                <a:gd name="T0" fmla="*/ 0 w 32"/>
                <a:gd name="T1" fmla="*/ 5 h 32"/>
                <a:gd name="T2" fmla="*/ 5 w 32"/>
                <a:gd name="T3" fmla="*/ 0 h 32"/>
                <a:gd name="T4" fmla="*/ 32 w 32"/>
                <a:gd name="T5" fmla="*/ 27 h 32"/>
                <a:gd name="T6" fmla="*/ 27 w 32"/>
                <a:gd name="T7" fmla="*/ 32 h 32"/>
                <a:gd name="T8" fmla="*/ 0 w 32"/>
                <a:gd name="T9" fmla="*/ 5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0" y="5"/>
                  </a:moveTo>
                  <a:lnTo>
                    <a:pt x="5" y="0"/>
                  </a:lnTo>
                  <a:lnTo>
                    <a:pt x="32" y="27"/>
                  </a:lnTo>
                  <a:lnTo>
                    <a:pt x="27" y="32"/>
                  </a:lnTo>
                  <a:lnTo>
                    <a:pt x="0" y="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04" name="Line 913"/>
            <p:cNvSpPr>
              <a:spLocks noChangeAspect="1" noChangeShapeType="1"/>
            </p:cNvSpPr>
            <p:nvPr/>
          </p:nvSpPr>
          <p:spPr bwMode="auto">
            <a:xfrm>
              <a:off x="3884" y="2764"/>
              <a:ext cx="28" cy="2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05" name="Freeform 914"/>
            <p:cNvSpPr>
              <a:spLocks noChangeAspect="1"/>
            </p:cNvSpPr>
            <p:nvPr/>
          </p:nvSpPr>
          <p:spPr bwMode="auto">
            <a:xfrm>
              <a:off x="3880" y="2760"/>
              <a:ext cx="36" cy="36"/>
            </a:xfrm>
            <a:custGeom>
              <a:avLst/>
              <a:gdLst>
                <a:gd name="T0" fmla="*/ 0 w 36"/>
                <a:gd name="T1" fmla="*/ 5 h 36"/>
                <a:gd name="T2" fmla="*/ 5 w 36"/>
                <a:gd name="T3" fmla="*/ 0 h 36"/>
                <a:gd name="T4" fmla="*/ 36 w 36"/>
                <a:gd name="T5" fmla="*/ 31 h 36"/>
                <a:gd name="T6" fmla="*/ 31 w 36"/>
                <a:gd name="T7" fmla="*/ 36 h 36"/>
                <a:gd name="T8" fmla="*/ 0 w 36"/>
                <a:gd name="T9" fmla="*/ 5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0" y="5"/>
                  </a:moveTo>
                  <a:lnTo>
                    <a:pt x="5" y="0"/>
                  </a:lnTo>
                  <a:lnTo>
                    <a:pt x="36" y="31"/>
                  </a:lnTo>
                  <a:lnTo>
                    <a:pt x="31" y="36"/>
                  </a:lnTo>
                  <a:lnTo>
                    <a:pt x="0" y="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06" name="Line 915"/>
            <p:cNvSpPr>
              <a:spLocks noChangeAspect="1" noChangeShapeType="1"/>
            </p:cNvSpPr>
            <p:nvPr/>
          </p:nvSpPr>
          <p:spPr bwMode="auto">
            <a:xfrm flipH="1" flipV="1">
              <a:off x="3180" y="3022"/>
              <a:ext cx="168" cy="44"/>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07" name="Line 916"/>
            <p:cNvSpPr>
              <a:spLocks noChangeAspect="1" noChangeShapeType="1"/>
            </p:cNvSpPr>
            <p:nvPr/>
          </p:nvSpPr>
          <p:spPr bwMode="auto">
            <a:xfrm>
              <a:off x="4076" y="2806"/>
              <a:ext cx="152" cy="41"/>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08" name="Line 970"/>
            <p:cNvSpPr>
              <a:spLocks noChangeAspect="1" noChangeShapeType="1"/>
            </p:cNvSpPr>
            <p:nvPr/>
          </p:nvSpPr>
          <p:spPr bwMode="auto">
            <a:xfrm flipH="1">
              <a:off x="3584" y="3003"/>
              <a:ext cx="44" cy="11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09" name="Freeform 971"/>
            <p:cNvSpPr>
              <a:spLocks noChangeAspect="1"/>
            </p:cNvSpPr>
            <p:nvPr/>
          </p:nvSpPr>
          <p:spPr bwMode="auto">
            <a:xfrm>
              <a:off x="3566" y="2984"/>
              <a:ext cx="70" cy="142"/>
            </a:xfrm>
            <a:custGeom>
              <a:avLst/>
              <a:gdLst>
                <a:gd name="T0" fmla="*/ 35 w 70"/>
                <a:gd name="T1" fmla="*/ 142 h 142"/>
                <a:gd name="T2" fmla="*/ 0 w 70"/>
                <a:gd name="T3" fmla="*/ 128 h 142"/>
                <a:gd name="T4" fmla="*/ 55 w 70"/>
                <a:gd name="T5" fmla="*/ 24 h 142"/>
                <a:gd name="T6" fmla="*/ 70 w 70"/>
                <a:gd name="T7" fmla="*/ 0 h 142"/>
                <a:gd name="T8" fmla="*/ 70 w 70"/>
                <a:gd name="T9" fmla="*/ 14 h 142"/>
                <a:gd name="T10" fmla="*/ 35 w 70"/>
                <a:gd name="T11" fmla="*/ 142 h 142"/>
                <a:gd name="T12" fmla="*/ 0 60000 65536"/>
                <a:gd name="T13" fmla="*/ 0 60000 65536"/>
                <a:gd name="T14" fmla="*/ 0 60000 65536"/>
                <a:gd name="T15" fmla="*/ 0 60000 65536"/>
                <a:gd name="T16" fmla="*/ 0 60000 65536"/>
                <a:gd name="T17" fmla="*/ 0 60000 65536"/>
                <a:gd name="T18" fmla="*/ 0 w 70"/>
                <a:gd name="T19" fmla="*/ 0 h 142"/>
                <a:gd name="T20" fmla="*/ 70 w 70"/>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70" h="142">
                  <a:moveTo>
                    <a:pt x="35" y="142"/>
                  </a:moveTo>
                  <a:lnTo>
                    <a:pt x="0" y="128"/>
                  </a:lnTo>
                  <a:lnTo>
                    <a:pt x="55" y="24"/>
                  </a:lnTo>
                  <a:lnTo>
                    <a:pt x="70" y="0"/>
                  </a:lnTo>
                  <a:lnTo>
                    <a:pt x="70" y="14"/>
                  </a:lnTo>
                  <a:lnTo>
                    <a:pt x="35" y="142"/>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10" name="Line 972"/>
            <p:cNvSpPr>
              <a:spLocks noChangeAspect="1" noChangeShapeType="1"/>
            </p:cNvSpPr>
            <p:nvPr/>
          </p:nvSpPr>
          <p:spPr bwMode="auto">
            <a:xfrm flipH="1">
              <a:off x="3948" y="3026"/>
              <a:ext cx="129" cy="3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11" name="Freeform 973"/>
            <p:cNvSpPr>
              <a:spLocks noChangeAspect="1"/>
            </p:cNvSpPr>
            <p:nvPr/>
          </p:nvSpPr>
          <p:spPr bwMode="auto">
            <a:xfrm>
              <a:off x="3928" y="3008"/>
              <a:ext cx="156" cy="60"/>
            </a:xfrm>
            <a:custGeom>
              <a:avLst/>
              <a:gdLst>
                <a:gd name="T0" fmla="*/ 146 w 156"/>
                <a:gd name="T1" fmla="*/ 0 h 60"/>
                <a:gd name="T2" fmla="*/ 156 w 156"/>
                <a:gd name="T3" fmla="*/ 37 h 60"/>
                <a:gd name="T4" fmla="*/ 13 w 156"/>
                <a:gd name="T5" fmla="*/ 60 h 60"/>
                <a:gd name="T6" fmla="*/ 0 w 156"/>
                <a:gd name="T7" fmla="*/ 58 h 60"/>
                <a:gd name="T8" fmla="*/ 28 w 156"/>
                <a:gd name="T9" fmla="*/ 44 h 60"/>
                <a:gd name="T10" fmla="*/ 146 w 156"/>
                <a:gd name="T11" fmla="*/ 0 h 60"/>
                <a:gd name="T12" fmla="*/ 0 60000 65536"/>
                <a:gd name="T13" fmla="*/ 0 60000 65536"/>
                <a:gd name="T14" fmla="*/ 0 60000 65536"/>
                <a:gd name="T15" fmla="*/ 0 60000 65536"/>
                <a:gd name="T16" fmla="*/ 0 60000 65536"/>
                <a:gd name="T17" fmla="*/ 0 60000 65536"/>
                <a:gd name="T18" fmla="*/ 0 w 156"/>
                <a:gd name="T19" fmla="*/ 0 h 60"/>
                <a:gd name="T20" fmla="*/ 156 w 156"/>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156" h="60">
                  <a:moveTo>
                    <a:pt x="146" y="0"/>
                  </a:moveTo>
                  <a:lnTo>
                    <a:pt x="156" y="37"/>
                  </a:lnTo>
                  <a:lnTo>
                    <a:pt x="13" y="60"/>
                  </a:lnTo>
                  <a:lnTo>
                    <a:pt x="0" y="58"/>
                  </a:lnTo>
                  <a:lnTo>
                    <a:pt x="28" y="44"/>
                  </a:lnTo>
                  <a:lnTo>
                    <a:pt x="146"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12" name="Line 978"/>
            <p:cNvSpPr>
              <a:spLocks noChangeAspect="1" noChangeShapeType="1"/>
            </p:cNvSpPr>
            <p:nvPr/>
          </p:nvSpPr>
          <p:spPr bwMode="auto">
            <a:xfrm flipV="1">
              <a:off x="3353" y="2987"/>
              <a:ext cx="268" cy="7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13" name="Freeform 979"/>
            <p:cNvSpPr>
              <a:spLocks noChangeAspect="1"/>
            </p:cNvSpPr>
            <p:nvPr/>
          </p:nvSpPr>
          <p:spPr bwMode="auto">
            <a:xfrm>
              <a:off x="3348" y="2968"/>
              <a:ext cx="288" cy="101"/>
            </a:xfrm>
            <a:custGeom>
              <a:avLst/>
              <a:gdLst>
                <a:gd name="T0" fmla="*/ 275 w 288"/>
                <a:gd name="T1" fmla="*/ 0 h 101"/>
                <a:gd name="T2" fmla="*/ 288 w 288"/>
                <a:gd name="T3" fmla="*/ 16 h 101"/>
                <a:gd name="T4" fmla="*/ 273 w 288"/>
                <a:gd name="T5" fmla="*/ 40 h 101"/>
                <a:gd name="T6" fmla="*/ 3 w 288"/>
                <a:gd name="T7" fmla="*/ 101 h 101"/>
                <a:gd name="T8" fmla="*/ 0 w 288"/>
                <a:gd name="T9" fmla="*/ 98 h 101"/>
                <a:gd name="T10" fmla="*/ 8 w 288"/>
                <a:gd name="T11" fmla="*/ 92 h 101"/>
                <a:gd name="T12" fmla="*/ 275 w 288"/>
                <a:gd name="T13" fmla="*/ 0 h 101"/>
                <a:gd name="T14" fmla="*/ 0 60000 65536"/>
                <a:gd name="T15" fmla="*/ 0 60000 65536"/>
                <a:gd name="T16" fmla="*/ 0 60000 65536"/>
                <a:gd name="T17" fmla="*/ 0 60000 65536"/>
                <a:gd name="T18" fmla="*/ 0 60000 65536"/>
                <a:gd name="T19" fmla="*/ 0 60000 65536"/>
                <a:gd name="T20" fmla="*/ 0 60000 65536"/>
                <a:gd name="T21" fmla="*/ 0 w 288"/>
                <a:gd name="T22" fmla="*/ 0 h 101"/>
                <a:gd name="T23" fmla="*/ 288 w 288"/>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101">
                  <a:moveTo>
                    <a:pt x="275" y="0"/>
                  </a:moveTo>
                  <a:lnTo>
                    <a:pt x="288" y="16"/>
                  </a:lnTo>
                  <a:lnTo>
                    <a:pt x="273" y="40"/>
                  </a:lnTo>
                  <a:lnTo>
                    <a:pt x="3" y="101"/>
                  </a:lnTo>
                  <a:lnTo>
                    <a:pt x="0" y="98"/>
                  </a:lnTo>
                  <a:lnTo>
                    <a:pt x="8" y="92"/>
                  </a:lnTo>
                  <a:lnTo>
                    <a:pt x="275"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14" name="Line 980"/>
            <p:cNvSpPr>
              <a:spLocks noChangeAspect="1" noChangeShapeType="1"/>
            </p:cNvSpPr>
            <p:nvPr/>
          </p:nvSpPr>
          <p:spPr bwMode="auto">
            <a:xfrm flipV="1">
              <a:off x="3935" y="2811"/>
              <a:ext cx="139" cy="23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15" name="Freeform 981"/>
            <p:cNvSpPr>
              <a:spLocks noChangeAspect="1"/>
            </p:cNvSpPr>
            <p:nvPr/>
          </p:nvSpPr>
          <p:spPr bwMode="auto">
            <a:xfrm>
              <a:off x="3915" y="2806"/>
              <a:ext cx="164" cy="260"/>
            </a:xfrm>
            <a:custGeom>
              <a:avLst/>
              <a:gdLst>
                <a:gd name="T0" fmla="*/ 153 w 164"/>
                <a:gd name="T1" fmla="*/ 6 h 260"/>
                <a:gd name="T2" fmla="*/ 161 w 164"/>
                <a:gd name="T3" fmla="*/ 0 h 260"/>
                <a:gd name="T4" fmla="*/ 164 w 164"/>
                <a:gd name="T5" fmla="*/ 4 h 260"/>
                <a:gd name="T6" fmla="*/ 41 w 164"/>
                <a:gd name="T7" fmla="*/ 246 h 260"/>
                <a:gd name="T8" fmla="*/ 13 w 164"/>
                <a:gd name="T9" fmla="*/ 260 h 260"/>
                <a:gd name="T10" fmla="*/ 0 w 164"/>
                <a:gd name="T11" fmla="*/ 244 h 260"/>
                <a:gd name="T12" fmla="*/ 153 w 164"/>
                <a:gd name="T13" fmla="*/ 6 h 260"/>
                <a:gd name="T14" fmla="*/ 0 60000 65536"/>
                <a:gd name="T15" fmla="*/ 0 60000 65536"/>
                <a:gd name="T16" fmla="*/ 0 60000 65536"/>
                <a:gd name="T17" fmla="*/ 0 60000 65536"/>
                <a:gd name="T18" fmla="*/ 0 60000 65536"/>
                <a:gd name="T19" fmla="*/ 0 60000 65536"/>
                <a:gd name="T20" fmla="*/ 0 60000 65536"/>
                <a:gd name="T21" fmla="*/ 0 w 164"/>
                <a:gd name="T22" fmla="*/ 0 h 260"/>
                <a:gd name="T23" fmla="*/ 164 w 164"/>
                <a:gd name="T24" fmla="*/ 260 h 2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260">
                  <a:moveTo>
                    <a:pt x="153" y="6"/>
                  </a:moveTo>
                  <a:lnTo>
                    <a:pt x="161" y="0"/>
                  </a:lnTo>
                  <a:lnTo>
                    <a:pt x="164" y="4"/>
                  </a:lnTo>
                  <a:lnTo>
                    <a:pt x="41" y="246"/>
                  </a:lnTo>
                  <a:lnTo>
                    <a:pt x="13" y="260"/>
                  </a:lnTo>
                  <a:lnTo>
                    <a:pt x="0" y="244"/>
                  </a:lnTo>
                  <a:lnTo>
                    <a:pt x="153" y="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16" name="Rectangle 986"/>
            <p:cNvSpPr>
              <a:spLocks noChangeAspect="1" noChangeArrowheads="1"/>
            </p:cNvSpPr>
            <p:nvPr/>
          </p:nvSpPr>
          <p:spPr bwMode="auto">
            <a:xfrm>
              <a:off x="3801" y="3047"/>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sp>
          <p:nvSpPr>
            <p:cNvPr id="263517" name="Rectangle 987"/>
            <p:cNvSpPr>
              <a:spLocks noChangeAspect="1" noChangeArrowheads="1"/>
            </p:cNvSpPr>
            <p:nvPr/>
          </p:nvSpPr>
          <p:spPr bwMode="auto">
            <a:xfrm>
              <a:off x="4090" y="2582"/>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518" name="Rectangle 988"/>
            <p:cNvSpPr>
              <a:spLocks noChangeAspect="1" noChangeArrowheads="1"/>
            </p:cNvSpPr>
            <p:nvPr/>
          </p:nvSpPr>
          <p:spPr bwMode="auto">
            <a:xfrm>
              <a:off x="4131" y="2582"/>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519" name="Rectangle 989"/>
            <p:cNvSpPr>
              <a:spLocks noChangeAspect="1" noChangeArrowheads="1"/>
            </p:cNvSpPr>
            <p:nvPr/>
          </p:nvSpPr>
          <p:spPr bwMode="auto">
            <a:xfrm>
              <a:off x="3361" y="3224"/>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sp>
          <p:nvSpPr>
            <p:cNvPr id="263520" name="Rectangle 990"/>
            <p:cNvSpPr>
              <a:spLocks noChangeAspect="1" noChangeArrowheads="1"/>
            </p:cNvSpPr>
            <p:nvPr/>
          </p:nvSpPr>
          <p:spPr bwMode="auto">
            <a:xfrm>
              <a:off x="3511" y="2582"/>
              <a:ext cx="40"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sp>
          <p:nvSpPr>
            <p:cNvPr id="263521" name="Rectangle 991"/>
            <p:cNvSpPr>
              <a:spLocks noChangeAspect="1" noChangeArrowheads="1"/>
            </p:cNvSpPr>
            <p:nvPr/>
          </p:nvSpPr>
          <p:spPr bwMode="auto">
            <a:xfrm>
              <a:off x="3941" y="3224"/>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522" name="Rectangle 992"/>
            <p:cNvSpPr>
              <a:spLocks noChangeAspect="1" noChangeArrowheads="1"/>
            </p:cNvSpPr>
            <p:nvPr/>
          </p:nvSpPr>
          <p:spPr bwMode="auto">
            <a:xfrm>
              <a:off x="3982" y="3224"/>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523" name="Rectangle 993"/>
            <p:cNvSpPr>
              <a:spLocks noChangeAspect="1" noChangeArrowheads="1"/>
            </p:cNvSpPr>
            <p:nvPr/>
          </p:nvSpPr>
          <p:spPr bwMode="auto">
            <a:xfrm>
              <a:off x="3650" y="2760"/>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sp>
          <p:nvSpPr>
            <p:cNvPr id="263524" name="Rectangle 994"/>
            <p:cNvSpPr>
              <a:spLocks noChangeAspect="1" noChangeArrowheads="1"/>
            </p:cNvSpPr>
            <p:nvPr/>
          </p:nvSpPr>
          <p:spPr bwMode="auto">
            <a:xfrm>
              <a:off x="3314" y="2869"/>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525" name="Rectangle 995"/>
            <p:cNvSpPr>
              <a:spLocks noChangeAspect="1" noChangeArrowheads="1"/>
            </p:cNvSpPr>
            <p:nvPr/>
          </p:nvSpPr>
          <p:spPr bwMode="auto">
            <a:xfrm>
              <a:off x="3355" y="2869"/>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526" name="Rectangle 996"/>
            <p:cNvSpPr>
              <a:spLocks noChangeAspect="1" noChangeArrowheads="1"/>
            </p:cNvSpPr>
            <p:nvPr/>
          </p:nvSpPr>
          <p:spPr bwMode="auto">
            <a:xfrm>
              <a:off x="3937" y="2720"/>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527" name="Rectangle 997"/>
            <p:cNvSpPr>
              <a:spLocks noChangeAspect="1" noChangeArrowheads="1"/>
            </p:cNvSpPr>
            <p:nvPr/>
          </p:nvSpPr>
          <p:spPr bwMode="auto">
            <a:xfrm>
              <a:off x="3978" y="2720"/>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528" name="Rectangle 998"/>
            <p:cNvSpPr>
              <a:spLocks noChangeAspect="1" noChangeArrowheads="1"/>
            </p:cNvSpPr>
            <p:nvPr/>
          </p:nvSpPr>
          <p:spPr bwMode="auto">
            <a:xfrm>
              <a:off x="3145" y="2984"/>
              <a:ext cx="39" cy="78"/>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529" name="Rectangle 999"/>
            <p:cNvSpPr>
              <a:spLocks noChangeAspect="1" noChangeArrowheads="1"/>
            </p:cNvSpPr>
            <p:nvPr/>
          </p:nvSpPr>
          <p:spPr bwMode="auto">
            <a:xfrm>
              <a:off x="3186" y="2984"/>
              <a:ext cx="12" cy="78"/>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530" name="Rectangle 1000"/>
            <p:cNvSpPr>
              <a:spLocks noChangeAspect="1" noChangeArrowheads="1"/>
            </p:cNvSpPr>
            <p:nvPr/>
          </p:nvSpPr>
          <p:spPr bwMode="auto">
            <a:xfrm>
              <a:off x="4276" y="2822"/>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sp>
          <p:nvSpPr>
            <p:cNvPr id="263531" name="Rectangle 1001"/>
            <p:cNvSpPr>
              <a:spLocks noChangeAspect="1" noChangeArrowheads="1"/>
            </p:cNvSpPr>
            <p:nvPr/>
          </p:nvSpPr>
          <p:spPr bwMode="auto">
            <a:xfrm>
              <a:off x="3554" y="3117"/>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532" name="Rectangle 1002"/>
            <p:cNvSpPr>
              <a:spLocks noChangeAspect="1" noChangeArrowheads="1"/>
            </p:cNvSpPr>
            <p:nvPr/>
          </p:nvSpPr>
          <p:spPr bwMode="auto">
            <a:xfrm>
              <a:off x="3595" y="3117"/>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533" name="Rectangle 1003"/>
            <p:cNvSpPr>
              <a:spLocks noChangeAspect="1" noChangeArrowheads="1"/>
            </p:cNvSpPr>
            <p:nvPr/>
          </p:nvSpPr>
          <p:spPr bwMode="auto">
            <a:xfrm>
              <a:off x="4125" y="2984"/>
              <a:ext cx="40" cy="78"/>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grpSp>
      <p:grpSp>
        <p:nvGrpSpPr>
          <p:cNvPr id="7" name="Group 1022"/>
          <p:cNvGrpSpPr>
            <a:grpSpLocks noChangeAspect="1"/>
          </p:cNvGrpSpPr>
          <p:nvPr/>
        </p:nvGrpSpPr>
        <p:grpSpPr bwMode="auto">
          <a:xfrm>
            <a:off x="2513013" y="4659313"/>
            <a:ext cx="2146300" cy="1119187"/>
            <a:chOff x="4499" y="2582"/>
            <a:chExt cx="1153" cy="721"/>
          </a:xfrm>
        </p:grpSpPr>
        <p:sp>
          <p:nvSpPr>
            <p:cNvPr id="263376" name="Line 917"/>
            <p:cNvSpPr>
              <a:spLocks noChangeAspect="1" noChangeShapeType="1"/>
            </p:cNvSpPr>
            <p:nvPr/>
          </p:nvSpPr>
          <p:spPr bwMode="auto">
            <a:xfrm>
              <a:off x="4960" y="2889"/>
              <a:ext cx="1" cy="157"/>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77" name="Freeform 918"/>
            <p:cNvSpPr>
              <a:spLocks noChangeAspect="1"/>
            </p:cNvSpPr>
            <p:nvPr/>
          </p:nvSpPr>
          <p:spPr bwMode="auto">
            <a:xfrm>
              <a:off x="4954" y="2999"/>
              <a:ext cx="11" cy="47"/>
            </a:xfrm>
            <a:custGeom>
              <a:avLst/>
              <a:gdLst>
                <a:gd name="T0" fmla="*/ 11 w 11"/>
                <a:gd name="T1" fmla="*/ 0 h 47"/>
                <a:gd name="T2" fmla="*/ 0 w 11"/>
                <a:gd name="T3" fmla="*/ 2 h 47"/>
                <a:gd name="T4" fmla="*/ 0 w 11"/>
                <a:gd name="T5" fmla="*/ 47 h 47"/>
                <a:gd name="T6" fmla="*/ 11 w 11"/>
                <a:gd name="T7" fmla="*/ 47 h 47"/>
                <a:gd name="T8" fmla="*/ 11 w 11"/>
                <a:gd name="T9" fmla="*/ 0 h 47"/>
                <a:gd name="T10" fmla="*/ 0 60000 65536"/>
                <a:gd name="T11" fmla="*/ 0 60000 65536"/>
                <a:gd name="T12" fmla="*/ 0 60000 65536"/>
                <a:gd name="T13" fmla="*/ 0 60000 65536"/>
                <a:gd name="T14" fmla="*/ 0 60000 65536"/>
                <a:gd name="T15" fmla="*/ 0 w 11"/>
                <a:gd name="T16" fmla="*/ 0 h 47"/>
                <a:gd name="T17" fmla="*/ 11 w 11"/>
                <a:gd name="T18" fmla="*/ 47 h 47"/>
              </a:gdLst>
              <a:ahLst/>
              <a:cxnLst>
                <a:cxn ang="T10">
                  <a:pos x="T0" y="T1"/>
                </a:cxn>
                <a:cxn ang="T11">
                  <a:pos x="T2" y="T3"/>
                </a:cxn>
                <a:cxn ang="T12">
                  <a:pos x="T4" y="T5"/>
                </a:cxn>
                <a:cxn ang="T13">
                  <a:pos x="T6" y="T7"/>
                </a:cxn>
                <a:cxn ang="T14">
                  <a:pos x="T8" y="T9"/>
                </a:cxn>
              </a:cxnLst>
              <a:rect l="T15" t="T16" r="T17" b="T18"/>
              <a:pathLst>
                <a:path w="11" h="47">
                  <a:moveTo>
                    <a:pt x="11" y="0"/>
                  </a:moveTo>
                  <a:lnTo>
                    <a:pt x="0" y="2"/>
                  </a:lnTo>
                  <a:lnTo>
                    <a:pt x="0" y="47"/>
                  </a:lnTo>
                  <a:lnTo>
                    <a:pt x="11" y="47"/>
                  </a:lnTo>
                  <a:lnTo>
                    <a:pt x="11" y="0"/>
                  </a:lnTo>
                  <a:close/>
                </a:path>
              </a:pathLst>
            </a:custGeom>
            <a:solidFill>
              <a:srgbClr val="FFFFFF"/>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78" name="Line 919"/>
            <p:cNvSpPr>
              <a:spLocks noChangeAspect="1" noChangeShapeType="1"/>
            </p:cNvSpPr>
            <p:nvPr/>
          </p:nvSpPr>
          <p:spPr bwMode="auto">
            <a:xfrm>
              <a:off x="5249" y="2806"/>
              <a:ext cx="150" cy="260"/>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79" name="Line 920"/>
            <p:cNvSpPr>
              <a:spLocks noChangeAspect="1" noChangeShapeType="1"/>
            </p:cNvSpPr>
            <p:nvPr/>
          </p:nvSpPr>
          <p:spPr bwMode="auto">
            <a:xfrm flipH="1">
              <a:off x="4834" y="2985"/>
              <a:ext cx="270" cy="7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80" name="Freeform 921"/>
            <p:cNvSpPr>
              <a:spLocks noChangeAspect="1"/>
            </p:cNvSpPr>
            <p:nvPr/>
          </p:nvSpPr>
          <p:spPr bwMode="auto">
            <a:xfrm>
              <a:off x="4821" y="2975"/>
              <a:ext cx="292" cy="100"/>
            </a:xfrm>
            <a:custGeom>
              <a:avLst/>
              <a:gdLst>
                <a:gd name="T0" fmla="*/ 13 w 292"/>
                <a:gd name="T1" fmla="*/ 100 h 100"/>
                <a:gd name="T2" fmla="*/ 0 w 292"/>
                <a:gd name="T3" fmla="*/ 91 h 100"/>
                <a:gd name="T4" fmla="*/ 11 w 292"/>
                <a:gd name="T5" fmla="*/ 75 h 100"/>
                <a:gd name="T6" fmla="*/ 277 w 292"/>
                <a:gd name="T7" fmla="*/ 0 h 100"/>
                <a:gd name="T8" fmla="*/ 290 w 292"/>
                <a:gd name="T9" fmla="*/ 9 h 100"/>
                <a:gd name="T10" fmla="*/ 292 w 292"/>
                <a:gd name="T11" fmla="*/ 21 h 100"/>
                <a:gd name="T12" fmla="*/ 13 w 292"/>
                <a:gd name="T13" fmla="*/ 100 h 100"/>
                <a:gd name="T14" fmla="*/ 0 60000 65536"/>
                <a:gd name="T15" fmla="*/ 0 60000 65536"/>
                <a:gd name="T16" fmla="*/ 0 60000 65536"/>
                <a:gd name="T17" fmla="*/ 0 60000 65536"/>
                <a:gd name="T18" fmla="*/ 0 60000 65536"/>
                <a:gd name="T19" fmla="*/ 0 60000 65536"/>
                <a:gd name="T20" fmla="*/ 0 60000 65536"/>
                <a:gd name="T21" fmla="*/ 0 w 292"/>
                <a:gd name="T22" fmla="*/ 0 h 100"/>
                <a:gd name="T23" fmla="*/ 292 w 292"/>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100">
                  <a:moveTo>
                    <a:pt x="13" y="100"/>
                  </a:moveTo>
                  <a:lnTo>
                    <a:pt x="0" y="91"/>
                  </a:lnTo>
                  <a:lnTo>
                    <a:pt x="11" y="75"/>
                  </a:lnTo>
                  <a:lnTo>
                    <a:pt x="277" y="0"/>
                  </a:lnTo>
                  <a:lnTo>
                    <a:pt x="290" y="9"/>
                  </a:lnTo>
                  <a:lnTo>
                    <a:pt x="292" y="21"/>
                  </a:lnTo>
                  <a:lnTo>
                    <a:pt x="13" y="10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81" name="Line 922"/>
            <p:cNvSpPr>
              <a:spLocks noChangeAspect="1" noChangeShapeType="1"/>
            </p:cNvSpPr>
            <p:nvPr/>
          </p:nvSpPr>
          <p:spPr bwMode="auto">
            <a:xfrm flipH="1" flipV="1">
              <a:off x="4671" y="2806"/>
              <a:ext cx="289"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82" name="Line 923"/>
            <p:cNvSpPr>
              <a:spLocks noChangeAspect="1" noChangeShapeType="1"/>
            </p:cNvSpPr>
            <p:nvPr/>
          </p:nvSpPr>
          <p:spPr bwMode="auto">
            <a:xfrm flipV="1">
              <a:off x="4960" y="2806"/>
              <a:ext cx="289"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83" name="Freeform 924"/>
            <p:cNvSpPr>
              <a:spLocks noChangeAspect="1"/>
            </p:cNvSpPr>
            <p:nvPr/>
          </p:nvSpPr>
          <p:spPr bwMode="auto">
            <a:xfrm>
              <a:off x="5086" y="2833"/>
              <a:ext cx="51" cy="25"/>
            </a:xfrm>
            <a:custGeom>
              <a:avLst/>
              <a:gdLst>
                <a:gd name="T0" fmla="*/ 51 w 51"/>
                <a:gd name="T1" fmla="*/ 11 h 25"/>
                <a:gd name="T2" fmla="*/ 51 w 51"/>
                <a:gd name="T3" fmla="*/ 0 h 25"/>
                <a:gd name="T4" fmla="*/ 0 w 51"/>
                <a:gd name="T5" fmla="*/ 14 h 25"/>
                <a:gd name="T6" fmla="*/ 0 w 51"/>
                <a:gd name="T7" fmla="*/ 25 h 25"/>
                <a:gd name="T8" fmla="*/ 51 w 51"/>
                <a:gd name="T9" fmla="*/ 11 h 25"/>
                <a:gd name="T10" fmla="*/ 0 60000 65536"/>
                <a:gd name="T11" fmla="*/ 0 60000 65536"/>
                <a:gd name="T12" fmla="*/ 0 60000 65536"/>
                <a:gd name="T13" fmla="*/ 0 60000 65536"/>
                <a:gd name="T14" fmla="*/ 0 60000 65536"/>
                <a:gd name="T15" fmla="*/ 0 w 51"/>
                <a:gd name="T16" fmla="*/ 0 h 25"/>
                <a:gd name="T17" fmla="*/ 51 w 51"/>
                <a:gd name="T18" fmla="*/ 25 h 25"/>
              </a:gdLst>
              <a:ahLst/>
              <a:cxnLst>
                <a:cxn ang="T10">
                  <a:pos x="T0" y="T1"/>
                </a:cxn>
                <a:cxn ang="T11">
                  <a:pos x="T2" y="T3"/>
                </a:cxn>
                <a:cxn ang="T12">
                  <a:pos x="T4" y="T5"/>
                </a:cxn>
                <a:cxn ang="T13">
                  <a:pos x="T6" y="T7"/>
                </a:cxn>
                <a:cxn ang="T14">
                  <a:pos x="T8" y="T9"/>
                </a:cxn>
              </a:cxnLst>
              <a:rect l="T15" t="T16" r="T17" b="T18"/>
              <a:pathLst>
                <a:path w="51" h="25">
                  <a:moveTo>
                    <a:pt x="51" y="11"/>
                  </a:moveTo>
                  <a:lnTo>
                    <a:pt x="51" y="0"/>
                  </a:lnTo>
                  <a:lnTo>
                    <a:pt x="0" y="14"/>
                  </a:lnTo>
                  <a:lnTo>
                    <a:pt x="0" y="25"/>
                  </a:lnTo>
                  <a:lnTo>
                    <a:pt x="51" y="11"/>
                  </a:lnTo>
                  <a:close/>
                </a:path>
              </a:pathLst>
            </a:custGeom>
            <a:solidFill>
              <a:srgbClr val="FFFFFF"/>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84" name="Line 925"/>
            <p:cNvSpPr>
              <a:spLocks noChangeAspect="1" noChangeShapeType="1"/>
            </p:cNvSpPr>
            <p:nvPr/>
          </p:nvSpPr>
          <p:spPr bwMode="auto">
            <a:xfrm flipV="1">
              <a:off x="4671" y="2653"/>
              <a:ext cx="1" cy="153"/>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85" name="Line 926"/>
            <p:cNvSpPr>
              <a:spLocks noChangeAspect="1" noChangeShapeType="1"/>
            </p:cNvSpPr>
            <p:nvPr/>
          </p:nvSpPr>
          <p:spPr bwMode="auto">
            <a:xfrm>
              <a:off x="5399" y="3066"/>
              <a:ext cx="1" cy="158"/>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86" name="Line 927"/>
            <p:cNvSpPr>
              <a:spLocks noChangeAspect="1" noChangeShapeType="1"/>
            </p:cNvSpPr>
            <p:nvPr/>
          </p:nvSpPr>
          <p:spPr bwMode="auto">
            <a:xfrm flipV="1">
              <a:off x="5249" y="2650"/>
              <a:ext cx="1" cy="156"/>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87" name="Line 928"/>
            <p:cNvSpPr>
              <a:spLocks noChangeAspect="1" noChangeShapeType="1"/>
            </p:cNvSpPr>
            <p:nvPr/>
          </p:nvSpPr>
          <p:spPr bwMode="auto">
            <a:xfrm flipV="1">
              <a:off x="4821" y="3072"/>
              <a:ext cx="1" cy="14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88" name="Freeform 929"/>
            <p:cNvSpPr>
              <a:spLocks noChangeAspect="1"/>
            </p:cNvSpPr>
            <p:nvPr/>
          </p:nvSpPr>
          <p:spPr bwMode="auto">
            <a:xfrm>
              <a:off x="4808" y="3066"/>
              <a:ext cx="26" cy="156"/>
            </a:xfrm>
            <a:custGeom>
              <a:avLst/>
              <a:gdLst>
                <a:gd name="T0" fmla="*/ 26 w 26"/>
                <a:gd name="T1" fmla="*/ 156 h 156"/>
                <a:gd name="T2" fmla="*/ 0 w 26"/>
                <a:gd name="T3" fmla="*/ 156 h 156"/>
                <a:gd name="T4" fmla="*/ 0 w 26"/>
                <a:gd name="T5" fmla="*/ 2 h 156"/>
                <a:gd name="T6" fmla="*/ 13 w 26"/>
                <a:gd name="T7" fmla="*/ 0 h 156"/>
                <a:gd name="T8" fmla="*/ 26 w 26"/>
                <a:gd name="T9" fmla="*/ 9 h 156"/>
                <a:gd name="T10" fmla="*/ 26 w 26"/>
                <a:gd name="T11" fmla="*/ 156 h 156"/>
                <a:gd name="T12" fmla="*/ 0 60000 65536"/>
                <a:gd name="T13" fmla="*/ 0 60000 65536"/>
                <a:gd name="T14" fmla="*/ 0 60000 65536"/>
                <a:gd name="T15" fmla="*/ 0 60000 65536"/>
                <a:gd name="T16" fmla="*/ 0 60000 65536"/>
                <a:gd name="T17" fmla="*/ 0 60000 65536"/>
                <a:gd name="T18" fmla="*/ 0 w 26"/>
                <a:gd name="T19" fmla="*/ 0 h 156"/>
                <a:gd name="T20" fmla="*/ 26 w 2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6" h="156">
                  <a:moveTo>
                    <a:pt x="26" y="156"/>
                  </a:moveTo>
                  <a:lnTo>
                    <a:pt x="0" y="156"/>
                  </a:lnTo>
                  <a:lnTo>
                    <a:pt x="0" y="2"/>
                  </a:lnTo>
                  <a:lnTo>
                    <a:pt x="13" y="0"/>
                  </a:lnTo>
                  <a:lnTo>
                    <a:pt x="26" y="9"/>
                  </a:lnTo>
                  <a:lnTo>
                    <a:pt x="26" y="15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89" name="Line 930"/>
            <p:cNvSpPr>
              <a:spLocks noChangeAspect="1" noChangeShapeType="1"/>
            </p:cNvSpPr>
            <p:nvPr/>
          </p:nvSpPr>
          <p:spPr bwMode="auto">
            <a:xfrm flipV="1">
              <a:off x="5111" y="2829"/>
              <a:ext cx="1" cy="14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90" name="Freeform 931"/>
            <p:cNvSpPr>
              <a:spLocks noChangeAspect="1"/>
            </p:cNvSpPr>
            <p:nvPr/>
          </p:nvSpPr>
          <p:spPr bwMode="auto">
            <a:xfrm>
              <a:off x="5098" y="2829"/>
              <a:ext cx="26" cy="155"/>
            </a:xfrm>
            <a:custGeom>
              <a:avLst/>
              <a:gdLst>
                <a:gd name="T0" fmla="*/ 0 w 26"/>
                <a:gd name="T1" fmla="*/ 0 h 155"/>
                <a:gd name="T2" fmla="*/ 26 w 26"/>
                <a:gd name="T3" fmla="*/ 0 h 155"/>
                <a:gd name="T4" fmla="*/ 26 w 26"/>
                <a:gd name="T5" fmla="*/ 139 h 155"/>
                <a:gd name="T6" fmla="*/ 13 w 26"/>
                <a:gd name="T7" fmla="*/ 155 h 155"/>
                <a:gd name="T8" fmla="*/ 0 w 26"/>
                <a:gd name="T9" fmla="*/ 146 h 155"/>
                <a:gd name="T10" fmla="*/ 0 w 26"/>
                <a:gd name="T11" fmla="*/ 0 h 155"/>
                <a:gd name="T12" fmla="*/ 0 60000 65536"/>
                <a:gd name="T13" fmla="*/ 0 60000 65536"/>
                <a:gd name="T14" fmla="*/ 0 60000 65536"/>
                <a:gd name="T15" fmla="*/ 0 60000 65536"/>
                <a:gd name="T16" fmla="*/ 0 60000 65536"/>
                <a:gd name="T17" fmla="*/ 0 60000 65536"/>
                <a:gd name="T18" fmla="*/ 0 w 26"/>
                <a:gd name="T19" fmla="*/ 0 h 155"/>
                <a:gd name="T20" fmla="*/ 26 w 26"/>
                <a:gd name="T21" fmla="*/ 155 h 155"/>
              </a:gdLst>
              <a:ahLst/>
              <a:cxnLst>
                <a:cxn ang="T12">
                  <a:pos x="T0" y="T1"/>
                </a:cxn>
                <a:cxn ang="T13">
                  <a:pos x="T2" y="T3"/>
                </a:cxn>
                <a:cxn ang="T14">
                  <a:pos x="T4" y="T5"/>
                </a:cxn>
                <a:cxn ang="T15">
                  <a:pos x="T6" y="T7"/>
                </a:cxn>
                <a:cxn ang="T16">
                  <a:pos x="T8" y="T9"/>
                </a:cxn>
                <a:cxn ang="T17">
                  <a:pos x="T10" y="T11"/>
                </a:cxn>
              </a:cxnLst>
              <a:rect l="T18" t="T19" r="T20" b="T21"/>
              <a:pathLst>
                <a:path w="26" h="155">
                  <a:moveTo>
                    <a:pt x="0" y="0"/>
                  </a:moveTo>
                  <a:lnTo>
                    <a:pt x="26" y="0"/>
                  </a:lnTo>
                  <a:lnTo>
                    <a:pt x="26" y="139"/>
                  </a:lnTo>
                  <a:lnTo>
                    <a:pt x="13" y="155"/>
                  </a:lnTo>
                  <a:lnTo>
                    <a:pt x="0" y="14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91" name="Line 932"/>
            <p:cNvSpPr>
              <a:spLocks noChangeAspect="1" noChangeShapeType="1"/>
            </p:cNvSpPr>
            <p:nvPr/>
          </p:nvSpPr>
          <p:spPr bwMode="auto">
            <a:xfrm flipH="1">
              <a:off x="5264" y="2814"/>
              <a:ext cx="1"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92" name="Freeform 933"/>
            <p:cNvSpPr>
              <a:spLocks noChangeAspect="1"/>
            </p:cNvSpPr>
            <p:nvPr/>
          </p:nvSpPr>
          <p:spPr bwMode="auto">
            <a:xfrm>
              <a:off x="5261" y="2811"/>
              <a:ext cx="8" cy="8"/>
            </a:xfrm>
            <a:custGeom>
              <a:avLst/>
              <a:gdLst>
                <a:gd name="T0" fmla="*/ 1 w 8"/>
                <a:gd name="T1" fmla="*/ 0 h 8"/>
                <a:gd name="T2" fmla="*/ 8 w 8"/>
                <a:gd name="T3" fmla="*/ 4 h 8"/>
                <a:gd name="T4" fmla="*/ 6 w 8"/>
                <a:gd name="T5" fmla="*/ 8 h 8"/>
                <a:gd name="T6" fmla="*/ 0 w 8"/>
                <a:gd name="T7" fmla="*/ 4 h 8"/>
                <a:gd name="T8" fmla="*/ 1 w 8"/>
                <a:gd name="T9" fmla="*/ 0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1" y="0"/>
                  </a:moveTo>
                  <a:lnTo>
                    <a:pt x="8" y="4"/>
                  </a:lnTo>
                  <a:lnTo>
                    <a:pt x="6" y="8"/>
                  </a:lnTo>
                  <a:lnTo>
                    <a:pt x="0" y="4"/>
                  </a:lnTo>
                  <a:lnTo>
                    <a:pt x="1"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93" name="Line 934"/>
            <p:cNvSpPr>
              <a:spLocks noChangeAspect="1" noChangeShapeType="1"/>
            </p:cNvSpPr>
            <p:nvPr/>
          </p:nvSpPr>
          <p:spPr bwMode="auto">
            <a:xfrm flipH="1">
              <a:off x="5278" y="2820"/>
              <a:ext cx="3" cy="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94" name="Freeform 935"/>
            <p:cNvSpPr>
              <a:spLocks noChangeAspect="1"/>
            </p:cNvSpPr>
            <p:nvPr/>
          </p:nvSpPr>
          <p:spPr bwMode="auto">
            <a:xfrm>
              <a:off x="5274" y="2818"/>
              <a:ext cx="11" cy="12"/>
            </a:xfrm>
            <a:custGeom>
              <a:avLst/>
              <a:gdLst>
                <a:gd name="T0" fmla="*/ 5 w 11"/>
                <a:gd name="T1" fmla="*/ 0 h 12"/>
                <a:gd name="T2" fmla="*/ 11 w 11"/>
                <a:gd name="T3" fmla="*/ 3 h 12"/>
                <a:gd name="T4" fmla="*/ 6 w 11"/>
                <a:gd name="T5" fmla="*/ 12 h 12"/>
                <a:gd name="T6" fmla="*/ 0 w 11"/>
                <a:gd name="T7" fmla="*/ 9 h 12"/>
                <a:gd name="T8" fmla="*/ 5 w 11"/>
                <a:gd name="T9" fmla="*/ 0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5" y="0"/>
                  </a:moveTo>
                  <a:lnTo>
                    <a:pt x="11" y="3"/>
                  </a:lnTo>
                  <a:lnTo>
                    <a:pt x="6" y="12"/>
                  </a:lnTo>
                  <a:lnTo>
                    <a:pt x="0" y="9"/>
                  </a:lnTo>
                  <a:lnTo>
                    <a:pt x="5"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95" name="Line 936"/>
            <p:cNvSpPr>
              <a:spLocks noChangeAspect="1" noChangeShapeType="1"/>
            </p:cNvSpPr>
            <p:nvPr/>
          </p:nvSpPr>
          <p:spPr bwMode="auto">
            <a:xfrm flipH="1">
              <a:off x="5293" y="2828"/>
              <a:ext cx="4" cy="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96" name="Freeform 937"/>
            <p:cNvSpPr>
              <a:spLocks noChangeAspect="1"/>
            </p:cNvSpPr>
            <p:nvPr/>
          </p:nvSpPr>
          <p:spPr bwMode="auto">
            <a:xfrm>
              <a:off x="5288" y="2824"/>
              <a:ext cx="14" cy="17"/>
            </a:xfrm>
            <a:custGeom>
              <a:avLst/>
              <a:gdLst>
                <a:gd name="T0" fmla="*/ 8 w 14"/>
                <a:gd name="T1" fmla="*/ 0 h 17"/>
                <a:gd name="T2" fmla="*/ 14 w 14"/>
                <a:gd name="T3" fmla="*/ 4 h 17"/>
                <a:gd name="T4" fmla="*/ 6 w 14"/>
                <a:gd name="T5" fmla="*/ 17 h 17"/>
                <a:gd name="T6" fmla="*/ 0 w 14"/>
                <a:gd name="T7" fmla="*/ 13 h 17"/>
                <a:gd name="T8" fmla="*/ 8 w 14"/>
                <a:gd name="T9" fmla="*/ 0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8" y="0"/>
                  </a:moveTo>
                  <a:lnTo>
                    <a:pt x="14" y="4"/>
                  </a:lnTo>
                  <a:lnTo>
                    <a:pt x="6" y="17"/>
                  </a:lnTo>
                  <a:lnTo>
                    <a:pt x="0" y="13"/>
                  </a:lnTo>
                  <a:lnTo>
                    <a:pt x="8"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97" name="Line 938"/>
            <p:cNvSpPr>
              <a:spLocks noChangeAspect="1" noChangeShapeType="1"/>
            </p:cNvSpPr>
            <p:nvPr/>
          </p:nvSpPr>
          <p:spPr bwMode="auto">
            <a:xfrm flipH="1">
              <a:off x="5307" y="2834"/>
              <a:ext cx="6" cy="1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98" name="Freeform 939"/>
            <p:cNvSpPr>
              <a:spLocks noChangeAspect="1"/>
            </p:cNvSpPr>
            <p:nvPr/>
          </p:nvSpPr>
          <p:spPr bwMode="auto">
            <a:xfrm>
              <a:off x="5303" y="2832"/>
              <a:ext cx="16" cy="20"/>
            </a:xfrm>
            <a:custGeom>
              <a:avLst/>
              <a:gdLst>
                <a:gd name="T0" fmla="*/ 9 w 16"/>
                <a:gd name="T1" fmla="*/ 0 h 20"/>
                <a:gd name="T2" fmla="*/ 16 w 16"/>
                <a:gd name="T3" fmla="*/ 3 h 20"/>
                <a:gd name="T4" fmla="*/ 7 w 16"/>
                <a:gd name="T5" fmla="*/ 20 h 20"/>
                <a:gd name="T6" fmla="*/ 0 w 16"/>
                <a:gd name="T7" fmla="*/ 16 h 20"/>
                <a:gd name="T8" fmla="*/ 9 w 16"/>
                <a:gd name="T9" fmla="*/ 0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9" y="0"/>
                  </a:moveTo>
                  <a:lnTo>
                    <a:pt x="16" y="3"/>
                  </a:lnTo>
                  <a:lnTo>
                    <a:pt x="7" y="20"/>
                  </a:lnTo>
                  <a:lnTo>
                    <a:pt x="0" y="16"/>
                  </a:lnTo>
                  <a:lnTo>
                    <a:pt x="9"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99" name="Line 940"/>
            <p:cNvSpPr>
              <a:spLocks noChangeAspect="1" noChangeShapeType="1"/>
            </p:cNvSpPr>
            <p:nvPr/>
          </p:nvSpPr>
          <p:spPr bwMode="auto">
            <a:xfrm flipH="1">
              <a:off x="5321" y="2841"/>
              <a:ext cx="9" cy="1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00" name="Freeform 941"/>
            <p:cNvSpPr>
              <a:spLocks noChangeAspect="1"/>
            </p:cNvSpPr>
            <p:nvPr/>
          </p:nvSpPr>
          <p:spPr bwMode="auto">
            <a:xfrm>
              <a:off x="5317" y="2838"/>
              <a:ext cx="18" cy="24"/>
            </a:xfrm>
            <a:custGeom>
              <a:avLst/>
              <a:gdLst>
                <a:gd name="T0" fmla="*/ 12 w 18"/>
                <a:gd name="T1" fmla="*/ 0 h 24"/>
                <a:gd name="T2" fmla="*/ 18 w 18"/>
                <a:gd name="T3" fmla="*/ 4 h 24"/>
                <a:gd name="T4" fmla="*/ 7 w 18"/>
                <a:gd name="T5" fmla="*/ 24 h 24"/>
                <a:gd name="T6" fmla="*/ 0 w 18"/>
                <a:gd name="T7" fmla="*/ 20 h 24"/>
                <a:gd name="T8" fmla="*/ 12 w 18"/>
                <a:gd name="T9" fmla="*/ 0 h 24"/>
                <a:gd name="T10" fmla="*/ 0 60000 65536"/>
                <a:gd name="T11" fmla="*/ 0 60000 65536"/>
                <a:gd name="T12" fmla="*/ 0 60000 65536"/>
                <a:gd name="T13" fmla="*/ 0 60000 65536"/>
                <a:gd name="T14" fmla="*/ 0 60000 65536"/>
                <a:gd name="T15" fmla="*/ 0 w 18"/>
                <a:gd name="T16" fmla="*/ 0 h 24"/>
                <a:gd name="T17" fmla="*/ 18 w 18"/>
                <a:gd name="T18" fmla="*/ 24 h 24"/>
              </a:gdLst>
              <a:ahLst/>
              <a:cxnLst>
                <a:cxn ang="T10">
                  <a:pos x="T0" y="T1"/>
                </a:cxn>
                <a:cxn ang="T11">
                  <a:pos x="T2" y="T3"/>
                </a:cxn>
                <a:cxn ang="T12">
                  <a:pos x="T4" y="T5"/>
                </a:cxn>
                <a:cxn ang="T13">
                  <a:pos x="T6" y="T7"/>
                </a:cxn>
                <a:cxn ang="T14">
                  <a:pos x="T8" y="T9"/>
                </a:cxn>
              </a:cxnLst>
              <a:rect l="T15" t="T16" r="T17" b="T18"/>
              <a:pathLst>
                <a:path w="18" h="24">
                  <a:moveTo>
                    <a:pt x="12" y="0"/>
                  </a:moveTo>
                  <a:lnTo>
                    <a:pt x="18" y="4"/>
                  </a:lnTo>
                  <a:lnTo>
                    <a:pt x="7" y="24"/>
                  </a:lnTo>
                  <a:lnTo>
                    <a:pt x="0" y="20"/>
                  </a:lnTo>
                  <a:lnTo>
                    <a:pt x="12"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01" name="Line 942"/>
            <p:cNvSpPr>
              <a:spLocks noChangeAspect="1" noChangeShapeType="1"/>
            </p:cNvSpPr>
            <p:nvPr/>
          </p:nvSpPr>
          <p:spPr bwMode="auto">
            <a:xfrm flipH="1">
              <a:off x="5335" y="2848"/>
              <a:ext cx="12" cy="2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02" name="Freeform 943"/>
            <p:cNvSpPr>
              <a:spLocks noChangeAspect="1"/>
            </p:cNvSpPr>
            <p:nvPr/>
          </p:nvSpPr>
          <p:spPr bwMode="auto">
            <a:xfrm>
              <a:off x="5331" y="2844"/>
              <a:ext cx="21" cy="30"/>
            </a:xfrm>
            <a:custGeom>
              <a:avLst/>
              <a:gdLst>
                <a:gd name="T0" fmla="*/ 14 w 21"/>
                <a:gd name="T1" fmla="*/ 0 h 30"/>
                <a:gd name="T2" fmla="*/ 21 w 21"/>
                <a:gd name="T3" fmla="*/ 4 h 30"/>
                <a:gd name="T4" fmla="*/ 7 w 21"/>
                <a:gd name="T5" fmla="*/ 30 h 30"/>
                <a:gd name="T6" fmla="*/ 0 w 21"/>
                <a:gd name="T7" fmla="*/ 26 h 30"/>
                <a:gd name="T8" fmla="*/ 14 w 21"/>
                <a:gd name="T9" fmla="*/ 0 h 30"/>
                <a:gd name="T10" fmla="*/ 0 60000 65536"/>
                <a:gd name="T11" fmla="*/ 0 60000 65536"/>
                <a:gd name="T12" fmla="*/ 0 60000 65536"/>
                <a:gd name="T13" fmla="*/ 0 60000 65536"/>
                <a:gd name="T14" fmla="*/ 0 60000 65536"/>
                <a:gd name="T15" fmla="*/ 0 w 21"/>
                <a:gd name="T16" fmla="*/ 0 h 30"/>
                <a:gd name="T17" fmla="*/ 21 w 21"/>
                <a:gd name="T18" fmla="*/ 30 h 30"/>
              </a:gdLst>
              <a:ahLst/>
              <a:cxnLst>
                <a:cxn ang="T10">
                  <a:pos x="T0" y="T1"/>
                </a:cxn>
                <a:cxn ang="T11">
                  <a:pos x="T2" y="T3"/>
                </a:cxn>
                <a:cxn ang="T12">
                  <a:pos x="T4" y="T5"/>
                </a:cxn>
                <a:cxn ang="T13">
                  <a:pos x="T6" y="T7"/>
                </a:cxn>
                <a:cxn ang="T14">
                  <a:pos x="T8" y="T9"/>
                </a:cxn>
              </a:cxnLst>
              <a:rect l="T15" t="T16" r="T17" b="T18"/>
              <a:pathLst>
                <a:path w="21" h="30">
                  <a:moveTo>
                    <a:pt x="14" y="0"/>
                  </a:moveTo>
                  <a:lnTo>
                    <a:pt x="21" y="4"/>
                  </a:lnTo>
                  <a:lnTo>
                    <a:pt x="7" y="30"/>
                  </a:lnTo>
                  <a:lnTo>
                    <a:pt x="0" y="26"/>
                  </a:lnTo>
                  <a:lnTo>
                    <a:pt x="14"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03" name="Line 944"/>
            <p:cNvSpPr>
              <a:spLocks noChangeAspect="1" noChangeShapeType="1"/>
            </p:cNvSpPr>
            <p:nvPr/>
          </p:nvSpPr>
          <p:spPr bwMode="auto">
            <a:xfrm flipH="1">
              <a:off x="5349" y="2855"/>
              <a:ext cx="14" cy="26"/>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04" name="Freeform 945"/>
            <p:cNvSpPr>
              <a:spLocks noChangeAspect="1"/>
            </p:cNvSpPr>
            <p:nvPr/>
          </p:nvSpPr>
          <p:spPr bwMode="auto">
            <a:xfrm>
              <a:off x="5345" y="2852"/>
              <a:ext cx="23" cy="32"/>
            </a:xfrm>
            <a:custGeom>
              <a:avLst/>
              <a:gdLst>
                <a:gd name="T0" fmla="*/ 17 w 23"/>
                <a:gd name="T1" fmla="*/ 0 h 32"/>
                <a:gd name="T2" fmla="*/ 23 w 23"/>
                <a:gd name="T3" fmla="*/ 4 h 32"/>
                <a:gd name="T4" fmla="*/ 7 w 23"/>
                <a:gd name="T5" fmla="*/ 32 h 32"/>
                <a:gd name="T6" fmla="*/ 0 w 23"/>
                <a:gd name="T7" fmla="*/ 28 h 32"/>
                <a:gd name="T8" fmla="*/ 17 w 23"/>
                <a:gd name="T9" fmla="*/ 0 h 32"/>
                <a:gd name="T10" fmla="*/ 0 60000 65536"/>
                <a:gd name="T11" fmla="*/ 0 60000 65536"/>
                <a:gd name="T12" fmla="*/ 0 60000 65536"/>
                <a:gd name="T13" fmla="*/ 0 60000 65536"/>
                <a:gd name="T14" fmla="*/ 0 60000 65536"/>
                <a:gd name="T15" fmla="*/ 0 w 23"/>
                <a:gd name="T16" fmla="*/ 0 h 32"/>
                <a:gd name="T17" fmla="*/ 23 w 23"/>
                <a:gd name="T18" fmla="*/ 32 h 32"/>
              </a:gdLst>
              <a:ahLst/>
              <a:cxnLst>
                <a:cxn ang="T10">
                  <a:pos x="T0" y="T1"/>
                </a:cxn>
                <a:cxn ang="T11">
                  <a:pos x="T2" y="T3"/>
                </a:cxn>
                <a:cxn ang="T12">
                  <a:pos x="T4" y="T5"/>
                </a:cxn>
                <a:cxn ang="T13">
                  <a:pos x="T6" y="T7"/>
                </a:cxn>
                <a:cxn ang="T14">
                  <a:pos x="T8" y="T9"/>
                </a:cxn>
              </a:cxnLst>
              <a:rect l="T15" t="T16" r="T17" b="T18"/>
              <a:pathLst>
                <a:path w="23" h="32">
                  <a:moveTo>
                    <a:pt x="17" y="0"/>
                  </a:moveTo>
                  <a:lnTo>
                    <a:pt x="23" y="4"/>
                  </a:lnTo>
                  <a:lnTo>
                    <a:pt x="7" y="32"/>
                  </a:lnTo>
                  <a:lnTo>
                    <a:pt x="0" y="28"/>
                  </a:lnTo>
                  <a:lnTo>
                    <a:pt x="17"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05" name="Line 946"/>
            <p:cNvSpPr>
              <a:spLocks noChangeAspect="1" noChangeShapeType="1"/>
            </p:cNvSpPr>
            <p:nvPr/>
          </p:nvSpPr>
          <p:spPr bwMode="auto">
            <a:xfrm flipH="1">
              <a:off x="5363" y="2861"/>
              <a:ext cx="17" cy="3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06" name="Freeform 947"/>
            <p:cNvSpPr>
              <a:spLocks noChangeAspect="1"/>
            </p:cNvSpPr>
            <p:nvPr/>
          </p:nvSpPr>
          <p:spPr bwMode="auto">
            <a:xfrm>
              <a:off x="5360" y="2858"/>
              <a:ext cx="25" cy="37"/>
            </a:xfrm>
            <a:custGeom>
              <a:avLst/>
              <a:gdLst>
                <a:gd name="T0" fmla="*/ 19 w 25"/>
                <a:gd name="T1" fmla="*/ 0 h 37"/>
                <a:gd name="T2" fmla="*/ 25 w 25"/>
                <a:gd name="T3" fmla="*/ 4 h 37"/>
                <a:gd name="T4" fmla="*/ 6 w 25"/>
                <a:gd name="T5" fmla="*/ 37 h 37"/>
                <a:gd name="T6" fmla="*/ 0 w 25"/>
                <a:gd name="T7" fmla="*/ 34 h 37"/>
                <a:gd name="T8" fmla="*/ 19 w 25"/>
                <a:gd name="T9" fmla="*/ 0 h 37"/>
                <a:gd name="T10" fmla="*/ 0 60000 65536"/>
                <a:gd name="T11" fmla="*/ 0 60000 65536"/>
                <a:gd name="T12" fmla="*/ 0 60000 65536"/>
                <a:gd name="T13" fmla="*/ 0 60000 65536"/>
                <a:gd name="T14" fmla="*/ 0 60000 65536"/>
                <a:gd name="T15" fmla="*/ 0 w 25"/>
                <a:gd name="T16" fmla="*/ 0 h 37"/>
                <a:gd name="T17" fmla="*/ 25 w 25"/>
                <a:gd name="T18" fmla="*/ 37 h 37"/>
              </a:gdLst>
              <a:ahLst/>
              <a:cxnLst>
                <a:cxn ang="T10">
                  <a:pos x="T0" y="T1"/>
                </a:cxn>
                <a:cxn ang="T11">
                  <a:pos x="T2" y="T3"/>
                </a:cxn>
                <a:cxn ang="T12">
                  <a:pos x="T4" y="T5"/>
                </a:cxn>
                <a:cxn ang="T13">
                  <a:pos x="T6" y="T7"/>
                </a:cxn>
                <a:cxn ang="T14">
                  <a:pos x="T8" y="T9"/>
                </a:cxn>
              </a:cxnLst>
              <a:rect l="T15" t="T16" r="T17" b="T18"/>
              <a:pathLst>
                <a:path w="25" h="37">
                  <a:moveTo>
                    <a:pt x="19" y="0"/>
                  </a:moveTo>
                  <a:lnTo>
                    <a:pt x="25" y="4"/>
                  </a:lnTo>
                  <a:lnTo>
                    <a:pt x="6" y="37"/>
                  </a:lnTo>
                  <a:lnTo>
                    <a:pt x="0" y="34"/>
                  </a:lnTo>
                  <a:lnTo>
                    <a:pt x="19"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07" name="Line 948"/>
            <p:cNvSpPr>
              <a:spLocks noChangeAspect="1" noChangeShapeType="1"/>
            </p:cNvSpPr>
            <p:nvPr/>
          </p:nvSpPr>
          <p:spPr bwMode="auto">
            <a:xfrm flipH="1">
              <a:off x="5377" y="2867"/>
              <a:ext cx="20" cy="36"/>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08" name="Freeform 949"/>
            <p:cNvSpPr>
              <a:spLocks noChangeAspect="1"/>
            </p:cNvSpPr>
            <p:nvPr/>
          </p:nvSpPr>
          <p:spPr bwMode="auto">
            <a:xfrm>
              <a:off x="5374" y="2865"/>
              <a:ext cx="28" cy="41"/>
            </a:xfrm>
            <a:custGeom>
              <a:avLst/>
              <a:gdLst>
                <a:gd name="T0" fmla="*/ 21 w 28"/>
                <a:gd name="T1" fmla="*/ 0 h 41"/>
                <a:gd name="T2" fmla="*/ 28 w 28"/>
                <a:gd name="T3" fmla="*/ 4 h 41"/>
                <a:gd name="T4" fmla="*/ 6 w 28"/>
                <a:gd name="T5" fmla="*/ 41 h 41"/>
                <a:gd name="T6" fmla="*/ 0 w 28"/>
                <a:gd name="T7" fmla="*/ 37 h 41"/>
                <a:gd name="T8" fmla="*/ 21 w 28"/>
                <a:gd name="T9" fmla="*/ 0 h 41"/>
                <a:gd name="T10" fmla="*/ 0 60000 65536"/>
                <a:gd name="T11" fmla="*/ 0 60000 65536"/>
                <a:gd name="T12" fmla="*/ 0 60000 65536"/>
                <a:gd name="T13" fmla="*/ 0 60000 65536"/>
                <a:gd name="T14" fmla="*/ 0 60000 65536"/>
                <a:gd name="T15" fmla="*/ 0 w 28"/>
                <a:gd name="T16" fmla="*/ 0 h 41"/>
                <a:gd name="T17" fmla="*/ 28 w 28"/>
                <a:gd name="T18" fmla="*/ 41 h 41"/>
              </a:gdLst>
              <a:ahLst/>
              <a:cxnLst>
                <a:cxn ang="T10">
                  <a:pos x="T0" y="T1"/>
                </a:cxn>
                <a:cxn ang="T11">
                  <a:pos x="T2" y="T3"/>
                </a:cxn>
                <a:cxn ang="T12">
                  <a:pos x="T4" y="T5"/>
                </a:cxn>
                <a:cxn ang="T13">
                  <a:pos x="T6" y="T7"/>
                </a:cxn>
                <a:cxn ang="T14">
                  <a:pos x="T8" y="T9"/>
                </a:cxn>
              </a:cxnLst>
              <a:rect l="T15" t="T16" r="T17" b="T18"/>
              <a:pathLst>
                <a:path w="28" h="41">
                  <a:moveTo>
                    <a:pt x="21" y="0"/>
                  </a:moveTo>
                  <a:lnTo>
                    <a:pt x="28" y="4"/>
                  </a:lnTo>
                  <a:lnTo>
                    <a:pt x="6" y="41"/>
                  </a:lnTo>
                  <a:lnTo>
                    <a:pt x="0" y="37"/>
                  </a:lnTo>
                  <a:lnTo>
                    <a:pt x="21"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09" name="Line 950"/>
            <p:cNvSpPr>
              <a:spLocks noChangeAspect="1" noChangeShapeType="1"/>
            </p:cNvSpPr>
            <p:nvPr/>
          </p:nvSpPr>
          <p:spPr bwMode="auto">
            <a:xfrm flipV="1">
              <a:off x="4948" y="2876"/>
              <a:ext cx="1" cy="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10" name="Freeform 951"/>
            <p:cNvSpPr>
              <a:spLocks noChangeAspect="1"/>
            </p:cNvSpPr>
            <p:nvPr/>
          </p:nvSpPr>
          <p:spPr bwMode="auto">
            <a:xfrm>
              <a:off x="4944" y="2872"/>
              <a:ext cx="7" cy="8"/>
            </a:xfrm>
            <a:custGeom>
              <a:avLst/>
              <a:gdLst>
                <a:gd name="T0" fmla="*/ 5 w 7"/>
                <a:gd name="T1" fmla="*/ 8 h 8"/>
                <a:gd name="T2" fmla="*/ 0 w 7"/>
                <a:gd name="T3" fmla="*/ 3 h 8"/>
                <a:gd name="T4" fmla="*/ 2 w 7"/>
                <a:gd name="T5" fmla="*/ 0 h 8"/>
                <a:gd name="T6" fmla="*/ 7 w 7"/>
                <a:gd name="T7" fmla="*/ 6 h 8"/>
                <a:gd name="T8" fmla="*/ 5 w 7"/>
                <a:gd name="T9" fmla="*/ 8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5" y="8"/>
                  </a:moveTo>
                  <a:lnTo>
                    <a:pt x="0" y="3"/>
                  </a:lnTo>
                  <a:lnTo>
                    <a:pt x="2" y="0"/>
                  </a:lnTo>
                  <a:lnTo>
                    <a:pt x="7" y="6"/>
                  </a:lnTo>
                  <a:lnTo>
                    <a:pt x="5" y="8"/>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11" name="Line 952"/>
            <p:cNvSpPr>
              <a:spLocks noChangeAspect="1" noChangeShapeType="1"/>
            </p:cNvSpPr>
            <p:nvPr/>
          </p:nvSpPr>
          <p:spPr bwMode="auto">
            <a:xfrm flipV="1">
              <a:off x="4933" y="2862"/>
              <a:ext cx="4" cy="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12" name="Freeform 953"/>
            <p:cNvSpPr>
              <a:spLocks noChangeAspect="1"/>
            </p:cNvSpPr>
            <p:nvPr/>
          </p:nvSpPr>
          <p:spPr bwMode="auto">
            <a:xfrm>
              <a:off x="4930" y="2858"/>
              <a:ext cx="11" cy="12"/>
            </a:xfrm>
            <a:custGeom>
              <a:avLst/>
              <a:gdLst>
                <a:gd name="T0" fmla="*/ 5 w 11"/>
                <a:gd name="T1" fmla="*/ 12 h 12"/>
                <a:gd name="T2" fmla="*/ 0 w 11"/>
                <a:gd name="T3" fmla="*/ 7 h 12"/>
                <a:gd name="T4" fmla="*/ 6 w 11"/>
                <a:gd name="T5" fmla="*/ 0 h 12"/>
                <a:gd name="T6" fmla="*/ 11 w 11"/>
                <a:gd name="T7" fmla="*/ 6 h 12"/>
                <a:gd name="T8" fmla="*/ 5 w 11"/>
                <a:gd name="T9" fmla="*/ 12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5" y="12"/>
                  </a:moveTo>
                  <a:lnTo>
                    <a:pt x="0" y="7"/>
                  </a:lnTo>
                  <a:lnTo>
                    <a:pt x="6" y="0"/>
                  </a:lnTo>
                  <a:lnTo>
                    <a:pt x="11" y="6"/>
                  </a:lnTo>
                  <a:lnTo>
                    <a:pt x="5" y="12"/>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13" name="Line 954"/>
            <p:cNvSpPr>
              <a:spLocks noChangeAspect="1" noChangeShapeType="1"/>
            </p:cNvSpPr>
            <p:nvPr/>
          </p:nvSpPr>
          <p:spPr bwMode="auto">
            <a:xfrm flipV="1">
              <a:off x="4919" y="2848"/>
              <a:ext cx="7" cy="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14" name="Freeform 955"/>
            <p:cNvSpPr>
              <a:spLocks noChangeAspect="1"/>
            </p:cNvSpPr>
            <p:nvPr/>
          </p:nvSpPr>
          <p:spPr bwMode="auto">
            <a:xfrm>
              <a:off x="4914" y="2843"/>
              <a:ext cx="16" cy="15"/>
            </a:xfrm>
            <a:custGeom>
              <a:avLst/>
              <a:gdLst>
                <a:gd name="T0" fmla="*/ 5 w 16"/>
                <a:gd name="T1" fmla="*/ 15 h 15"/>
                <a:gd name="T2" fmla="*/ 0 w 16"/>
                <a:gd name="T3" fmla="*/ 10 h 15"/>
                <a:gd name="T4" fmla="*/ 10 w 16"/>
                <a:gd name="T5" fmla="*/ 0 h 15"/>
                <a:gd name="T6" fmla="*/ 16 w 16"/>
                <a:gd name="T7" fmla="*/ 5 h 15"/>
                <a:gd name="T8" fmla="*/ 5 w 16"/>
                <a:gd name="T9" fmla="*/ 15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5" y="15"/>
                  </a:moveTo>
                  <a:lnTo>
                    <a:pt x="0" y="10"/>
                  </a:lnTo>
                  <a:lnTo>
                    <a:pt x="10" y="0"/>
                  </a:lnTo>
                  <a:lnTo>
                    <a:pt x="16" y="5"/>
                  </a:lnTo>
                  <a:lnTo>
                    <a:pt x="5" y="1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15" name="Line 956"/>
            <p:cNvSpPr>
              <a:spLocks noChangeAspect="1" noChangeShapeType="1"/>
            </p:cNvSpPr>
            <p:nvPr/>
          </p:nvSpPr>
          <p:spPr bwMode="auto">
            <a:xfrm flipV="1">
              <a:off x="4904" y="2833"/>
              <a:ext cx="12" cy="1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16" name="Freeform 957"/>
            <p:cNvSpPr>
              <a:spLocks noChangeAspect="1"/>
            </p:cNvSpPr>
            <p:nvPr/>
          </p:nvSpPr>
          <p:spPr bwMode="auto">
            <a:xfrm>
              <a:off x="4900" y="2829"/>
              <a:ext cx="19" cy="19"/>
            </a:xfrm>
            <a:custGeom>
              <a:avLst/>
              <a:gdLst>
                <a:gd name="T0" fmla="*/ 5 w 19"/>
                <a:gd name="T1" fmla="*/ 19 h 19"/>
                <a:gd name="T2" fmla="*/ 0 w 19"/>
                <a:gd name="T3" fmla="*/ 14 h 19"/>
                <a:gd name="T4" fmla="*/ 14 w 19"/>
                <a:gd name="T5" fmla="*/ 0 h 19"/>
                <a:gd name="T6" fmla="*/ 19 w 19"/>
                <a:gd name="T7" fmla="*/ 5 h 19"/>
                <a:gd name="T8" fmla="*/ 5 w 19"/>
                <a:gd name="T9" fmla="*/ 19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5" y="19"/>
                  </a:moveTo>
                  <a:lnTo>
                    <a:pt x="0" y="14"/>
                  </a:lnTo>
                  <a:lnTo>
                    <a:pt x="14" y="0"/>
                  </a:lnTo>
                  <a:lnTo>
                    <a:pt x="19" y="5"/>
                  </a:lnTo>
                  <a:lnTo>
                    <a:pt x="5" y="19"/>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17" name="Line 958"/>
            <p:cNvSpPr>
              <a:spLocks noChangeAspect="1" noChangeShapeType="1"/>
            </p:cNvSpPr>
            <p:nvPr/>
          </p:nvSpPr>
          <p:spPr bwMode="auto">
            <a:xfrm flipV="1">
              <a:off x="4890" y="2819"/>
              <a:ext cx="14" cy="1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18" name="Freeform 959"/>
            <p:cNvSpPr>
              <a:spLocks noChangeAspect="1"/>
            </p:cNvSpPr>
            <p:nvPr/>
          </p:nvSpPr>
          <p:spPr bwMode="auto">
            <a:xfrm>
              <a:off x="4886" y="2815"/>
              <a:ext cx="22" cy="22"/>
            </a:xfrm>
            <a:custGeom>
              <a:avLst/>
              <a:gdLst>
                <a:gd name="T0" fmla="*/ 5 w 22"/>
                <a:gd name="T1" fmla="*/ 22 h 22"/>
                <a:gd name="T2" fmla="*/ 0 w 22"/>
                <a:gd name="T3" fmla="*/ 17 h 22"/>
                <a:gd name="T4" fmla="*/ 17 w 22"/>
                <a:gd name="T5" fmla="*/ 0 h 22"/>
                <a:gd name="T6" fmla="*/ 22 w 22"/>
                <a:gd name="T7" fmla="*/ 5 h 22"/>
                <a:gd name="T8" fmla="*/ 5 w 22"/>
                <a:gd name="T9" fmla="*/ 22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5" y="22"/>
                  </a:moveTo>
                  <a:lnTo>
                    <a:pt x="0" y="17"/>
                  </a:lnTo>
                  <a:lnTo>
                    <a:pt x="17" y="0"/>
                  </a:lnTo>
                  <a:lnTo>
                    <a:pt x="22" y="5"/>
                  </a:lnTo>
                  <a:lnTo>
                    <a:pt x="5" y="22"/>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19" name="Line 960"/>
            <p:cNvSpPr>
              <a:spLocks noChangeAspect="1" noChangeShapeType="1"/>
            </p:cNvSpPr>
            <p:nvPr/>
          </p:nvSpPr>
          <p:spPr bwMode="auto">
            <a:xfrm flipV="1">
              <a:off x="4876" y="2805"/>
              <a:ext cx="18" cy="1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20" name="Freeform 961"/>
            <p:cNvSpPr>
              <a:spLocks noChangeAspect="1"/>
            </p:cNvSpPr>
            <p:nvPr/>
          </p:nvSpPr>
          <p:spPr bwMode="auto">
            <a:xfrm>
              <a:off x="4872" y="2801"/>
              <a:ext cx="24" cy="24"/>
            </a:xfrm>
            <a:custGeom>
              <a:avLst/>
              <a:gdLst>
                <a:gd name="T0" fmla="*/ 5 w 24"/>
                <a:gd name="T1" fmla="*/ 24 h 24"/>
                <a:gd name="T2" fmla="*/ 0 w 24"/>
                <a:gd name="T3" fmla="*/ 19 h 24"/>
                <a:gd name="T4" fmla="*/ 19 w 24"/>
                <a:gd name="T5" fmla="*/ 0 h 24"/>
                <a:gd name="T6" fmla="*/ 24 w 24"/>
                <a:gd name="T7" fmla="*/ 5 h 24"/>
                <a:gd name="T8" fmla="*/ 5 w 24"/>
                <a:gd name="T9" fmla="*/ 24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5" y="24"/>
                  </a:moveTo>
                  <a:lnTo>
                    <a:pt x="0" y="19"/>
                  </a:lnTo>
                  <a:lnTo>
                    <a:pt x="19" y="0"/>
                  </a:lnTo>
                  <a:lnTo>
                    <a:pt x="24" y="5"/>
                  </a:lnTo>
                  <a:lnTo>
                    <a:pt x="5" y="2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21" name="Line 962"/>
            <p:cNvSpPr>
              <a:spLocks noChangeAspect="1" noChangeShapeType="1"/>
            </p:cNvSpPr>
            <p:nvPr/>
          </p:nvSpPr>
          <p:spPr bwMode="auto">
            <a:xfrm flipV="1">
              <a:off x="4860" y="2790"/>
              <a:ext cx="22" cy="2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22" name="Freeform 963"/>
            <p:cNvSpPr>
              <a:spLocks noChangeAspect="1"/>
            </p:cNvSpPr>
            <p:nvPr/>
          </p:nvSpPr>
          <p:spPr bwMode="auto">
            <a:xfrm>
              <a:off x="4857" y="2786"/>
              <a:ext cx="29" cy="29"/>
            </a:xfrm>
            <a:custGeom>
              <a:avLst/>
              <a:gdLst>
                <a:gd name="T0" fmla="*/ 5 w 29"/>
                <a:gd name="T1" fmla="*/ 29 h 29"/>
                <a:gd name="T2" fmla="*/ 0 w 29"/>
                <a:gd name="T3" fmla="*/ 24 h 29"/>
                <a:gd name="T4" fmla="*/ 24 w 29"/>
                <a:gd name="T5" fmla="*/ 0 h 29"/>
                <a:gd name="T6" fmla="*/ 29 w 29"/>
                <a:gd name="T7" fmla="*/ 5 h 29"/>
                <a:gd name="T8" fmla="*/ 5 w 29"/>
                <a:gd name="T9" fmla="*/ 29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5" y="29"/>
                  </a:moveTo>
                  <a:lnTo>
                    <a:pt x="0" y="24"/>
                  </a:lnTo>
                  <a:lnTo>
                    <a:pt x="24" y="0"/>
                  </a:lnTo>
                  <a:lnTo>
                    <a:pt x="29" y="5"/>
                  </a:lnTo>
                  <a:lnTo>
                    <a:pt x="5" y="29"/>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23" name="Line 964"/>
            <p:cNvSpPr>
              <a:spLocks noChangeAspect="1" noChangeShapeType="1"/>
            </p:cNvSpPr>
            <p:nvPr/>
          </p:nvSpPr>
          <p:spPr bwMode="auto">
            <a:xfrm flipV="1">
              <a:off x="4846" y="2775"/>
              <a:ext cx="25" cy="2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24" name="Freeform 965"/>
            <p:cNvSpPr>
              <a:spLocks noChangeAspect="1"/>
            </p:cNvSpPr>
            <p:nvPr/>
          </p:nvSpPr>
          <p:spPr bwMode="auto">
            <a:xfrm>
              <a:off x="4843" y="2772"/>
              <a:ext cx="32" cy="32"/>
            </a:xfrm>
            <a:custGeom>
              <a:avLst/>
              <a:gdLst>
                <a:gd name="T0" fmla="*/ 5 w 32"/>
                <a:gd name="T1" fmla="*/ 32 h 32"/>
                <a:gd name="T2" fmla="*/ 0 w 32"/>
                <a:gd name="T3" fmla="*/ 26 h 32"/>
                <a:gd name="T4" fmla="*/ 26 w 32"/>
                <a:gd name="T5" fmla="*/ 0 h 32"/>
                <a:gd name="T6" fmla="*/ 32 w 32"/>
                <a:gd name="T7" fmla="*/ 5 h 32"/>
                <a:gd name="T8" fmla="*/ 5 w 32"/>
                <a:gd name="T9" fmla="*/ 32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5" y="32"/>
                  </a:moveTo>
                  <a:lnTo>
                    <a:pt x="0" y="26"/>
                  </a:lnTo>
                  <a:lnTo>
                    <a:pt x="26" y="0"/>
                  </a:lnTo>
                  <a:lnTo>
                    <a:pt x="32" y="5"/>
                  </a:lnTo>
                  <a:lnTo>
                    <a:pt x="5" y="32"/>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25" name="Line 966"/>
            <p:cNvSpPr>
              <a:spLocks noChangeAspect="1" noChangeShapeType="1"/>
            </p:cNvSpPr>
            <p:nvPr/>
          </p:nvSpPr>
          <p:spPr bwMode="auto">
            <a:xfrm flipV="1">
              <a:off x="4832" y="2761"/>
              <a:ext cx="28" cy="2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26" name="Freeform 967"/>
            <p:cNvSpPr>
              <a:spLocks noChangeAspect="1"/>
            </p:cNvSpPr>
            <p:nvPr/>
          </p:nvSpPr>
          <p:spPr bwMode="auto">
            <a:xfrm>
              <a:off x="4829" y="2758"/>
              <a:ext cx="34" cy="34"/>
            </a:xfrm>
            <a:custGeom>
              <a:avLst/>
              <a:gdLst>
                <a:gd name="T0" fmla="*/ 5 w 34"/>
                <a:gd name="T1" fmla="*/ 34 h 34"/>
                <a:gd name="T2" fmla="*/ 0 w 34"/>
                <a:gd name="T3" fmla="*/ 29 h 34"/>
                <a:gd name="T4" fmla="*/ 29 w 34"/>
                <a:gd name="T5" fmla="*/ 0 h 34"/>
                <a:gd name="T6" fmla="*/ 34 w 34"/>
                <a:gd name="T7" fmla="*/ 5 h 34"/>
                <a:gd name="T8" fmla="*/ 5 w 34"/>
                <a:gd name="T9" fmla="*/ 34 h 34"/>
                <a:gd name="T10" fmla="*/ 0 60000 65536"/>
                <a:gd name="T11" fmla="*/ 0 60000 65536"/>
                <a:gd name="T12" fmla="*/ 0 60000 65536"/>
                <a:gd name="T13" fmla="*/ 0 60000 65536"/>
                <a:gd name="T14" fmla="*/ 0 60000 65536"/>
                <a:gd name="T15" fmla="*/ 0 w 34"/>
                <a:gd name="T16" fmla="*/ 0 h 34"/>
                <a:gd name="T17" fmla="*/ 34 w 34"/>
                <a:gd name="T18" fmla="*/ 34 h 34"/>
              </a:gdLst>
              <a:ahLst/>
              <a:cxnLst>
                <a:cxn ang="T10">
                  <a:pos x="T0" y="T1"/>
                </a:cxn>
                <a:cxn ang="T11">
                  <a:pos x="T2" y="T3"/>
                </a:cxn>
                <a:cxn ang="T12">
                  <a:pos x="T4" y="T5"/>
                </a:cxn>
                <a:cxn ang="T13">
                  <a:pos x="T6" y="T7"/>
                </a:cxn>
                <a:cxn ang="T14">
                  <a:pos x="T8" y="T9"/>
                </a:cxn>
              </a:cxnLst>
              <a:rect l="T15" t="T16" r="T17" b="T18"/>
              <a:pathLst>
                <a:path w="34" h="34">
                  <a:moveTo>
                    <a:pt x="5" y="34"/>
                  </a:moveTo>
                  <a:lnTo>
                    <a:pt x="0" y="29"/>
                  </a:lnTo>
                  <a:lnTo>
                    <a:pt x="29" y="0"/>
                  </a:lnTo>
                  <a:lnTo>
                    <a:pt x="34" y="5"/>
                  </a:lnTo>
                  <a:lnTo>
                    <a:pt x="5" y="3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27" name="Line 968"/>
            <p:cNvSpPr>
              <a:spLocks noChangeAspect="1" noChangeShapeType="1"/>
            </p:cNvSpPr>
            <p:nvPr/>
          </p:nvSpPr>
          <p:spPr bwMode="auto">
            <a:xfrm flipV="1">
              <a:off x="5399" y="3026"/>
              <a:ext cx="155" cy="40"/>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28" name="Line 969"/>
            <p:cNvSpPr>
              <a:spLocks noChangeAspect="1" noChangeShapeType="1"/>
            </p:cNvSpPr>
            <p:nvPr/>
          </p:nvSpPr>
          <p:spPr bwMode="auto">
            <a:xfrm flipH="1">
              <a:off x="4520" y="2806"/>
              <a:ext cx="151" cy="41"/>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29" name="Line 974"/>
            <p:cNvSpPr>
              <a:spLocks noChangeAspect="1" noChangeShapeType="1"/>
            </p:cNvSpPr>
            <p:nvPr/>
          </p:nvSpPr>
          <p:spPr bwMode="auto">
            <a:xfrm flipH="1" flipV="1">
              <a:off x="4669" y="3024"/>
              <a:ext cx="129" cy="3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30" name="Freeform 975"/>
            <p:cNvSpPr>
              <a:spLocks noChangeAspect="1"/>
            </p:cNvSpPr>
            <p:nvPr/>
          </p:nvSpPr>
          <p:spPr bwMode="auto">
            <a:xfrm>
              <a:off x="4663" y="3007"/>
              <a:ext cx="158" cy="61"/>
            </a:xfrm>
            <a:custGeom>
              <a:avLst/>
              <a:gdLst>
                <a:gd name="T0" fmla="*/ 0 w 158"/>
                <a:gd name="T1" fmla="*/ 37 h 61"/>
                <a:gd name="T2" fmla="*/ 11 w 158"/>
                <a:gd name="T3" fmla="*/ 0 h 61"/>
                <a:gd name="T4" fmla="*/ 128 w 158"/>
                <a:gd name="T5" fmla="*/ 44 h 61"/>
                <a:gd name="T6" fmla="*/ 158 w 158"/>
                <a:gd name="T7" fmla="*/ 59 h 61"/>
                <a:gd name="T8" fmla="*/ 145 w 158"/>
                <a:gd name="T9" fmla="*/ 61 h 61"/>
                <a:gd name="T10" fmla="*/ 0 w 158"/>
                <a:gd name="T11" fmla="*/ 37 h 61"/>
                <a:gd name="T12" fmla="*/ 0 60000 65536"/>
                <a:gd name="T13" fmla="*/ 0 60000 65536"/>
                <a:gd name="T14" fmla="*/ 0 60000 65536"/>
                <a:gd name="T15" fmla="*/ 0 60000 65536"/>
                <a:gd name="T16" fmla="*/ 0 60000 65536"/>
                <a:gd name="T17" fmla="*/ 0 60000 65536"/>
                <a:gd name="T18" fmla="*/ 0 w 158"/>
                <a:gd name="T19" fmla="*/ 0 h 61"/>
                <a:gd name="T20" fmla="*/ 158 w 158"/>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58" h="61">
                  <a:moveTo>
                    <a:pt x="0" y="37"/>
                  </a:moveTo>
                  <a:lnTo>
                    <a:pt x="11" y="0"/>
                  </a:lnTo>
                  <a:lnTo>
                    <a:pt x="128" y="44"/>
                  </a:lnTo>
                  <a:lnTo>
                    <a:pt x="158" y="59"/>
                  </a:lnTo>
                  <a:lnTo>
                    <a:pt x="145" y="61"/>
                  </a:lnTo>
                  <a:lnTo>
                    <a:pt x="0" y="37"/>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31" name="Line 976"/>
            <p:cNvSpPr>
              <a:spLocks noChangeAspect="1" noChangeShapeType="1"/>
            </p:cNvSpPr>
            <p:nvPr/>
          </p:nvSpPr>
          <p:spPr bwMode="auto">
            <a:xfrm flipH="1" flipV="1">
              <a:off x="5123" y="3003"/>
              <a:ext cx="66" cy="11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32" name="Freeform 977"/>
            <p:cNvSpPr>
              <a:spLocks noChangeAspect="1"/>
            </p:cNvSpPr>
            <p:nvPr/>
          </p:nvSpPr>
          <p:spPr bwMode="auto">
            <a:xfrm>
              <a:off x="5111" y="2984"/>
              <a:ext cx="95" cy="145"/>
            </a:xfrm>
            <a:custGeom>
              <a:avLst/>
              <a:gdLst>
                <a:gd name="T0" fmla="*/ 95 w 95"/>
                <a:gd name="T1" fmla="*/ 126 h 145"/>
                <a:gd name="T2" fmla="*/ 62 w 95"/>
                <a:gd name="T3" fmla="*/ 145 h 145"/>
                <a:gd name="T4" fmla="*/ 2 w 95"/>
                <a:gd name="T5" fmla="*/ 12 h 145"/>
                <a:gd name="T6" fmla="*/ 0 w 95"/>
                <a:gd name="T7" fmla="*/ 0 h 145"/>
                <a:gd name="T8" fmla="*/ 22 w 95"/>
                <a:gd name="T9" fmla="*/ 25 h 145"/>
                <a:gd name="T10" fmla="*/ 95 w 95"/>
                <a:gd name="T11" fmla="*/ 126 h 145"/>
                <a:gd name="T12" fmla="*/ 0 60000 65536"/>
                <a:gd name="T13" fmla="*/ 0 60000 65536"/>
                <a:gd name="T14" fmla="*/ 0 60000 65536"/>
                <a:gd name="T15" fmla="*/ 0 60000 65536"/>
                <a:gd name="T16" fmla="*/ 0 60000 65536"/>
                <a:gd name="T17" fmla="*/ 0 60000 65536"/>
                <a:gd name="T18" fmla="*/ 0 w 95"/>
                <a:gd name="T19" fmla="*/ 0 h 145"/>
                <a:gd name="T20" fmla="*/ 95 w 95"/>
                <a:gd name="T21" fmla="*/ 145 h 145"/>
              </a:gdLst>
              <a:ahLst/>
              <a:cxnLst>
                <a:cxn ang="T12">
                  <a:pos x="T0" y="T1"/>
                </a:cxn>
                <a:cxn ang="T13">
                  <a:pos x="T2" y="T3"/>
                </a:cxn>
                <a:cxn ang="T14">
                  <a:pos x="T4" y="T5"/>
                </a:cxn>
                <a:cxn ang="T15">
                  <a:pos x="T6" y="T7"/>
                </a:cxn>
                <a:cxn ang="T16">
                  <a:pos x="T8" y="T9"/>
                </a:cxn>
                <a:cxn ang="T17">
                  <a:pos x="T10" y="T11"/>
                </a:cxn>
              </a:cxnLst>
              <a:rect l="T18" t="T19" r="T20" b="T21"/>
              <a:pathLst>
                <a:path w="95" h="145">
                  <a:moveTo>
                    <a:pt x="95" y="126"/>
                  </a:moveTo>
                  <a:lnTo>
                    <a:pt x="62" y="145"/>
                  </a:lnTo>
                  <a:lnTo>
                    <a:pt x="2" y="12"/>
                  </a:lnTo>
                  <a:lnTo>
                    <a:pt x="0" y="0"/>
                  </a:lnTo>
                  <a:lnTo>
                    <a:pt x="22" y="25"/>
                  </a:lnTo>
                  <a:lnTo>
                    <a:pt x="95" y="12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33" name="Line 982"/>
            <p:cNvSpPr>
              <a:spLocks noChangeAspect="1" noChangeShapeType="1"/>
            </p:cNvSpPr>
            <p:nvPr/>
          </p:nvSpPr>
          <p:spPr bwMode="auto">
            <a:xfrm>
              <a:off x="4674" y="2811"/>
              <a:ext cx="138" cy="23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34" name="Freeform 983"/>
            <p:cNvSpPr>
              <a:spLocks noChangeAspect="1"/>
            </p:cNvSpPr>
            <p:nvPr/>
          </p:nvSpPr>
          <p:spPr bwMode="auto">
            <a:xfrm>
              <a:off x="4670" y="2806"/>
              <a:ext cx="162" cy="260"/>
            </a:xfrm>
            <a:custGeom>
              <a:avLst/>
              <a:gdLst>
                <a:gd name="T0" fmla="*/ 0 w 162"/>
                <a:gd name="T1" fmla="*/ 4 h 260"/>
                <a:gd name="T2" fmla="*/ 1 w 162"/>
                <a:gd name="T3" fmla="*/ 0 h 260"/>
                <a:gd name="T4" fmla="*/ 9 w 162"/>
                <a:gd name="T5" fmla="*/ 6 h 260"/>
                <a:gd name="T6" fmla="*/ 162 w 162"/>
                <a:gd name="T7" fmla="*/ 244 h 260"/>
                <a:gd name="T8" fmla="*/ 151 w 162"/>
                <a:gd name="T9" fmla="*/ 260 h 260"/>
                <a:gd name="T10" fmla="*/ 121 w 162"/>
                <a:gd name="T11" fmla="*/ 245 h 260"/>
                <a:gd name="T12" fmla="*/ 0 w 162"/>
                <a:gd name="T13" fmla="*/ 4 h 260"/>
                <a:gd name="T14" fmla="*/ 0 60000 65536"/>
                <a:gd name="T15" fmla="*/ 0 60000 65536"/>
                <a:gd name="T16" fmla="*/ 0 60000 65536"/>
                <a:gd name="T17" fmla="*/ 0 60000 65536"/>
                <a:gd name="T18" fmla="*/ 0 60000 65536"/>
                <a:gd name="T19" fmla="*/ 0 60000 65536"/>
                <a:gd name="T20" fmla="*/ 0 60000 65536"/>
                <a:gd name="T21" fmla="*/ 0 w 162"/>
                <a:gd name="T22" fmla="*/ 0 h 260"/>
                <a:gd name="T23" fmla="*/ 162 w 162"/>
                <a:gd name="T24" fmla="*/ 260 h 2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 h="260">
                  <a:moveTo>
                    <a:pt x="0" y="4"/>
                  </a:moveTo>
                  <a:lnTo>
                    <a:pt x="1" y="0"/>
                  </a:lnTo>
                  <a:lnTo>
                    <a:pt x="9" y="6"/>
                  </a:lnTo>
                  <a:lnTo>
                    <a:pt x="162" y="244"/>
                  </a:lnTo>
                  <a:lnTo>
                    <a:pt x="151" y="260"/>
                  </a:lnTo>
                  <a:lnTo>
                    <a:pt x="121" y="245"/>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35" name="Line 984"/>
            <p:cNvSpPr>
              <a:spLocks noChangeAspect="1" noChangeShapeType="1"/>
            </p:cNvSpPr>
            <p:nvPr/>
          </p:nvSpPr>
          <p:spPr bwMode="auto">
            <a:xfrm>
              <a:off x="5129" y="2989"/>
              <a:ext cx="264" cy="7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36" name="Freeform 985"/>
            <p:cNvSpPr>
              <a:spLocks noChangeAspect="1"/>
            </p:cNvSpPr>
            <p:nvPr/>
          </p:nvSpPr>
          <p:spPr bwMode="auto">
            <a:xfrm>
              <a:off x="5111" y="2968"/>
              <a:ext cx="288" cy="101"/>
            </a:xfrm>
            <a:custGeom>
              <a:avLst/>
              <a:gdLst>
                <a:gd name="T0" fmla="*/ 22 w 288"/>
                <a:gd name="T1" fmla="*/ 41 h 101"/>
                <a:gd name="T2" fmla="*/ 0 w 288"/>
                <a:gd name="T3" fmla="*/ 16 h 101"/>
                <a:gd name="T4" fmla="*/ 13 w 288"/>
                <a:gd name="T5" fmla="*/ 0 h 101"/>
                <a:gd name="T6" fmla="*/ 282 w 288"/>
                <a:gd name="T7" fmla="*/ 92 h 101"/>
                <a:gd name="T8" fmla="*/ 288 w 288"/>
                <a:gd name="T9" fmla="*/ 98 h 101"/>
                <a:gd name="T10" fmla="*/ 286 w 288"/>
                <a:gd name="T11" fmla="*/ 101 h 101"/>
                <a:gd name="T12" fmla="*/ 22 w 288"/>
                <a:gd name="T13" fmla="*/ 41 h 101"/>
                <a:gd name="T14" fmla="*/ 0 60000 65536"/>
                <a:gd name="T15" fmla="*/ 0 60000 65536"/>
                <a:gd name="T16" fmla="*/ 0 60000 65536"/>
                <a:gd name="T17" fmla="*/ 0 60000 65536"/>
                <a:gd name="T18" fmla="*/ 0 60000 65536"/>
                <a:gd name="T19" fmla="*/ 0 60000 65536"/>
                <a:gd name="T20" fmla="*/ 0 60000 65536"/>
                <a:gd name="T21" fmla="*/ 0 w 288"/>
                <a:gd name="T22" fmla="*/ 0 h 101"/>
                <a:gd name="T23" fmla="*/ 288 w 288"/>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101">
                  <a:moveTo>
                    <a:pt x="22" y="41"/>
                  </a:moveTo>
                  <a:lnTo>
                    <a:pt x="0" y="16"/>
                  </a:lnTo>
                  <a:lnTo>
                    <a:pt x="13" y="0"/>
                  </a:lnTo>
                  <a:lnTo>
                    <a:pt x="282" y="92"/>
                  </a:lnTo>
                  <a:lnTo>
                    <a:pt x="288" y="98"/>
                  </a:lnTo>
                  <a:lnTo>
                    <a:pt x="286" y="101"/>
                  </a:lnTo>
                  <a:lnTo>
                    <a:pt x="22" y="41"/>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37" name="Rectangle 1004"/>
            <p:cNvSpPr>
              <a:spLocks noChangeAspect="1" noChangeArrowheads="1"/>
            </p:cNvSpPr>
            <p:nvPr/>
          </p:nvSpPr>
          <p:spPr bwMode="auto">
            <a:xfrm>
              <a:off x="4973" y="3047"/>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sp>
          <p:nvSpPr>
            <p:cNvPr id="263438" name="Rectangle 1005"/>
            <p:cNvSpPr>
              <a:spLocks noChangeAspect="1" noChangeArrowheads="1"/>
            </p:cNvSpPr>
            <p:nvPr/>
          </p:nvSpPr>
          <p:spPr bwMode="auto">
            <a:xfrm>
              <a:off x="4684" y="2582"/>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439" name="Rectangle 1006"/>
            <p:cNvSpPr>
              <a:spLocks noChangeAspect="1" noChangeArrowheads="1"/>
            </p:cNvSpPr>
            <p:nvPr/>
          </p:nvSpPr>
          <p:spPr bwMode="auto">
            <a:xfrm>
              <a:off x="4725" y="2582"/>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440" name="Rectangle 1007"/>
            <p:cNvSpPr>
              <a:spLocks noChangeAspect="1" noChangeArrowheads="1"/>
            </p:cNvSpPr>
            <p:nvPr/>
          </p:nvSpPr>
          <p:spPr bwMode="auto">
            <a:xfrm>
              <a:off x="5412" y="3224"/>
              <a:ext cx="40"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sp>
          <p:nvSpPr>
            <p:cNvPr id="263441" name="Rectangle 1008"/>
            <p:cNvSpPr>
              <a:spLocks noChangeAspect="1" noChangeArrowheads="1"/>
            </p:cNvSpPr>
            <p:nvPr/>
          </p:nvSpPr>
          <p:spPr bwMode="auto">
            <a:xfrm>
              <a:off x="5261" y="2582"/>
              <a:ext cx="40"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sp>
          <p:nvSpPr>
            <p:cNvPr id="263442" name="Rectangle 1009"/>
            <p:cNvSpPr>
              <a:spLocks noChangeAspect="1" noChangeArrowheads="1"/>
            </p:cNvSpPr>
            <p:nvPr/>
          </p:nvSpPr>
          <p:spPr bwMode="auto">
            <a:xfrm>
              <a:off x="4834" y="3224"/>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443" name="Rectangle 1010"/>
            <p:cNvSpPr>
              <a:spLocks noChangeAspect="1" noChangeArrowheads="1"/>
            </p:cNvSpPr>
            <p:nvPr/>
          </p:nvSpPr>
          <p:spPr bwMode="auto">
            <a:xfrm>
              <a:off x="4875" y="3224"/>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444" name="Rectangle 1011"/>
            <p:cNvSpPr>
              <a:spLocks noChangeAspect="1" noChangeArrowheads="1"/>
            </p:cNvSpPr>
            <p:nvPr/>
          </p:nvSpPr>
          <p:spPr bwMode="auto">
            <a:xfrm>
              <a:off x="5124" y="2760"/>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sp>
          <p:nvSpPr>
            <p:cNvPr id="263445" name="Rectangle 1012"/>
            <p:cNvSpPr>
              <a:spLocks noChangeAspect="1" noChangeArrowheads="1"/>
            </p:cNvSpPr>
            <p:nvPr/>
          </p:nvSpPr>
          <p:spPr bwMode="auto">
            <a:xfrm>
              <a:off x="5429" y="2869"/>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446" name="Rectangle 1013"/>
            <p:cNvSpPr>
              <a:spLocks noChangeAspect="1" noChangeArrowheads="1"/>
            </p:cNvSpPr>
            <p:nvPr/>
          </p:nvSpPr>
          <p:spPr bwMode="auto">
            <a:xfrm>
              <a:off x="5470" y="2869"/>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447" name="Rectangle 1014"/>
            <p:cNvSpPr>
              <a:spLocks noChangeAspect="1" noChangeArrowheads="1"/>
            </p:cNvSpPr>
            <p:nvPr/>
          </p:nvSpPr>
          <p:spPr bwMode="auto">
            <a:xfrm>
              <a:off x="4807" y="2720"/>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448" name="Rectangle 1015"/>
            <p:cNvSpPr>
              <a:spLocks noChangeAspect="1" noChangeArrowheads="1"/>
            </p:cNvSpPr>
            <p:nvPr/>
          </p:nvSpPr>
          <p:spPr bwMode="auto">
            <a:xfrm>
              <a:off x="4848" y="2720"/>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449" name="Rectangle 1016"/>
            <p:cNvSpPr>
              <a:spLocks noChangeAspect="1" noChangeArrowheads="1"/>
            </p:cNvSpPr>
            <p:nvPr/>
          </p:nvSpPr>
          <p:spPr bwMode="auto">
            <a:xfrm>
              <a:off x="5599" y="2984"/>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450" name="Rectangle 1017"/>
            <p:cNvSpPr>
              <a:spLocks noChangeAspect="1" noChangeArrowheads="1"/>
            </p:cNvSpPr>
            <p:nvPr/>
          </p:nvSpPr>
          <p:spPr bwMode="auto">
            <a:xfrm>
              <a:off x="5640" y="2984"/>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451" name="Rectangle 1018"/>
            <p:cNvSpPr>
              <a:spLocks noChangeAspect="1" noChangeArrowheads="1"/>
            </p:cNvSpPr>
            <p:nvPr/>
          </p:nvSpPr>
          <p:spPr bwMode="auto">
            <a:xfrm>
              <a:off x="4499" y="2822"/>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sp>
          <p:nvSpPr>
            <p:cNvPr id="263452" name="Rectangle 1019"/>
            <p:cNvSpPr>
              <a:spLocks noChangeAspect="1" noChangeArrowheads="1"/>
            </p:cNvSpPr>
            <p:nvPr/>
          </p:nvSpPr>
          <p:spPr bwMode="auto">
            <a:xfrm>
              <a:off x="5220" y="3117"/>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453" name="Rectangle 1020"/>
            <p:cNvSpPr>
              <a:spLocks noChangeAspect="1" noChangeArrowheads="1"/>
            </p:cNvSpPr>
            <p:nvPr/>
          </p:nvSpPr>
          <p:spPr bwMode="auto">
            <a:xfrm>
              <a:off x="5261" y="3117"/>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454" name="Rectangle 1021"/>
            <p:cNvSpPr>
              <a:spLocks noChangeAspect="1" noChangeArrowheads="1"/>
            </p:cNvSpPr>
            <p:nvPr/>
          </p:nvSpPr>
          <p:spPr bwMode="auto">
            <a:xfrm>
              <a:off x="4648" y="2984"/>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grpSp>
      <p:sp>
        <p:nvSpPr>
          <p:cNvPr id="263184" name="Line 2"/>
          <p:cNvSpPr>
            <a:spLocks noChangeShapeType="1"/>
          </p:cNvSpPr>
          <p:nvPr/>
        </p:nvSpPr>
        <p:spPr bwMode="auto">
          <a:xfrm>
            <a:off x="2427288" y="4410075"/>
            <a:ext cx="0" cy="1655763"/>
          </a:xfrm>
          <a:prstGeom prst="line">
            <a:avLst/>
          </a:prstGeom>
          <a:noFill/>
          <a:ln w="9525">
            <a:solidFill>
              <a:schemeClr val="tx1"/>
            </a:solidFill>
            <a:prstDash val="dash"/>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grpSp>
        <p:nvGrpSpPr>
          <p:cNvPr id="8" name="Group 188"/>
          <p:cNvGrpSpPr>
            <a:grpSpLocks/>
          </p:cNvGrpSpPr>
          <p:nvPr/>
        </p:nvGrpSpPr>
        <p:grpSpPr bwMode="auto">
          <a:xfrm>
            <a:off x="179388" y="2155825"/>
            <a:ext cx="1912937" cy="1349375"/>
            <a:chOff x="3076" y="2716"/>
            <a:chExt cx="1205" cy="850"/>
          </a:xfrm>
        </p:grpSpPr>
        <p:sp>
          <p:nvSpPr>
            <p:cNvPr id="263282" name="Line 4"/>
            <p:cNvSpPr>
              <a:spLocks noChangeShapeType="1"/>
            </p:cNvSpPr>
            <p:nvPr/>
          </p:nvSpPr>
          <p:spPr bwMode="auto">
            <a:xfrm>
              <a:off x="3268" y="3415"/>
              <a:ext cx="167"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83" name="Line 5"/>
            <p:cNvSpPr>
              <a:spLocks noChangeShapeType="1"/>
            </p:cNvSpPr>
            <p:nvPr/>
          </p:nvSpPr>
          <p:spPr bwMode="auto">
            <a:xfrm>
              <a:off x="3291" y="3401"/>
              <a:ext cx="144"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84" name="Line 6"/>
            <p:cNvSpPr>
              <a:spLocks noChangeShapeType="1"/>
            </p:cNvSpPr>
            <p:nvPr/>
          </p:nvSpPr>
          <p:spPr bwMode="auto">
            <a:xfrm flipV="1">
              <a:off x="3435" y="3415"/>
              <a:ext cx="166"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85" name="Line 7"/>
            <p:cNvSpPr>
              <a:spLocks noChangeShapeType="1"/>
            </p:cNvSpPr>
            <p:nvPr/>
          </p:nvSpPr>
          <p:spPr bwMode="auto">
            <a:xfrm flipV="1">
              <a:off x="3601" y="3223"/>
              <a:ext cx="1" cy="19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86" name="Line 8"/>
            <p:cNvSpPr>
              <a:spLocks noChangeShapeType="1"/>
            </p:cNvSpPr>
            <p:nvPr/>
          </p:nvSpPr>
          <p:spPr bwMode="auto">
            <a:xfrm flipV="1">
              <a:off x="3578" y="3236"/>
              <a:ext cx="1" cy="165"/>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87" name="Line 9"/>
            <p:cNvSpPr>
              <a:spLocks noChangeShapeType="1"/>
            </p:cNvSpPr>
            <p:nvPr/>
          </p:nvSpPr>
          <p:spPr bwMode="auto">
            <a:xfrm flipH="1" flipV="1">
              <a:off x="3435" y="3128"/>
              <a:ext cx="166" cy="95"/>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88" name="Line 10"/>
            <p:cNvSpPr>
              <a:spLocks noChangeShapeType="1"/>
            </p:cNvSpPr>
            <p:nvPr/>
          </p:nvSpPr>
          <p:spPr bwMode="auto">
            <a:xfrm flipH="1">
              <a:off x="3268" y="3128"/>
              <a:ext cx="167" cy="95"/>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89" name="Line 11"/>
            <p:cNvSpPr>
              <a:spLocks noChangeShapeType="1"/>
            </p:cNvSpPr>
            <p:nvPr/>
          </p:nvSpPr>
          <p:spPr bwMode="auto">
            <a:xfrm flipH="1">
              <a:off x="3291" y="3153"/>
              <a:ext cx="144"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90" name="Line 12"/>
            <p:cNvSpPr>
              <a:spLocks noChangeShapeType="1"/>
            </p:cNvSpPr>
            <p:nvPr/>
          </p:nvSpPr>
          <p:spPr bwMode="auto">
            <a:xfrm flipV="1">
              <a:off x="3268" y="3223"/>
              <a:ext cx="1" cy="19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91" name="Line 13"/>
            <p:cNvSpPr>
              <a:spLocks noChangeShapeType="1"/>
            </p:cNvSpPr>
            <p:nvPr/>
          </p:nvSpPr>
          <p:spPr bwMode="auto">
            <a:xfrm>
              <a:off x="3948" y="3235"/>
              <a:ext cx="1" cy="19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92" name="Line 14"/>
            <p:cNvSpPr>
              <a:spLocks noChangeShapeType="1"/>
            </p:cNvSpPr>
            <p:nvPr/>
          </p:nvSpPr>
          <p:spPr bwMode="auto">
            <a:xfrm>
              <a:off x="3971" y="3248"/>
              <a:ext cx="1" cy="166"/>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93" name="Line 15"/>
            <p:cNvSpPr>
              <a:spLocks noChangeShapeType="1"/>
            </p:cNvSpPr>
            <p:nvPr/>
          </p:nvSpPr>
          <p:spPr bwMode="auto">
            <a:xfrm>
              <a:off x="3948" y="3426"/>
              <a:ext cx="166"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94" name="Line 16"/>
            <p:cNvSpPr>
              <a:spLocks noChangeShapeType="1"/>
            </p:cNvSpPr>
            <p:nvPr/>
          </p:nvSpPr>
          <p:spPr bwMode="auto">
            <a:xfrm flipV="1">
              <a:off x="4114" y="3426"/>
              <a:ext cx="166"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95" name="Line 17"/>
            <p:cNvSpPr>
              <a:spLocks noChangeShapeType="1"/>
            </p:cNvSpPr>
            <p:nvPr/>
          </p:nvSpPr>
          <p:spPr bwMode="auto">
            <a:xfrm flipV="1">
              <a:off x="4114" y="3412"/>
              <a:ext cx="143"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96" name="Line 18"/>
            <p:cNvSpPr>
              <a:spLocks noChangeShapeType="1"/>
            </p:cNvSpPr>
            <p:nvPr/>
          </p:nvSpPr>
          <p:spPr bwMode="auto">
            <a:xfrm flipV="1">
              <a:off x="4280" y="3235"/>
              <a:ext cx="1" cy="19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97" name="Line 19"/>
            <p:cNvSpPr>
              <a:spLocks noChangeShapeType="1"/>
            </p:cNvSpPr>
            <p:nvPr/>
          </p:nvSpPr>
          <p:spPr bwMode="auto">
            <a:xfrm flipH="1" flipV="1">
              <a:off x="4114" y="3139"/>
              <a:ext cx="166"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98" name="Line 20"/>
            <p:cNvSpPr>
              <a:spLocks noChangeShapeType="1"/>
            </p:cNvSpPr>
            <p:nvPr/>
          </p:nvSpPr>
          <p:spPr bwMode="auto">
            <a:xfrm flipH="1" flipV="1">
              <a:off x="4114" y="3166"/>
              <a:ext cx="143" cy="82"/>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99" name="Line 21"/>
            <p:cNvSpPr>
              <a:spLocks noChangeShapeType="1"/>
            </p:cNvSpPr>
            <p:nvPr/>
          </p:nvSpPr>
          <p:spPr bwMode="auto">
            <a:xfrm flipV="1">
              <a:off x="3948" y="3139"/>
              <a:ext cx="166"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00" name="Line 22"/>
            <p:cNvSpPr>
              <a:spLocks noChangeShapeType="1"/>
            </p:cNvSpPr>
            <p:nvPr/>
          </p:nvSpPr>
          <p:spPr bwMode="auto">
            <a:xfrm>
              <a:off x="3781" y="2939"/>
              <a:ext cx="1" cy="157"/>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01" name="Line 23"/>
            <p:cNvSpPr>
              <a:spLocks noChangeShapeType="1"/>
            </p:cNvSpPr>
            <p:nvPr/>
          </p:nvSpPr>
          <p:spPr bwMode="auto">
            <a:xfrm flipH="1">
              <a:off x="3122" y="3415"/>
              <a:ext cx="146"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02" name="Line 24"/>
            <p:cNvSpPr>
              <a:spLocks noChangeShapeType="1"/>
            </p:cNvSpPr>
            <p:nvPr/>
          </p:nvSpPr>
          <p:spPr bwMode="auto">
            <a:xfrm flipH="1">
              <a:off x="3780" y="2922"/>
              <a:ext cx="3"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03" name="Line 25"/>
            <p:cNvSpPr>
              <a:spLocks noChangeShapeType="1"/>
            </p:cNvSpPr>
            <p:nvPr/>
          </p:nvSpPr>
          <p:spPr bwMode="auto">
            <a:xfrm flipH="1">
              <a:off x="3777" y="2904"/>
              <a:ext cx="8"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04" name="Rectangle 26"/>
            <p:cNvSpPr>
              <a:spLocks noChangeArrowheads="1"/>
            </p:cNvSpPr>
            <p:nvPr/>
          </p:nvSpPr>
          <p:spPr bwMode="auto">
            <a:xfrm>
              <a:off x="3776" y="2902"/>
              <a:ext cx="10" cy="6"/>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305" name="Line 27"/>
            <p:cNvSpPr>
              <a:spLocks noChangeShapeType="1"/>
            </p:cNvSpPr>
            <p:nvPr/>
          </p:nvSpPr>
          <p:spPr bwMode="auto">
            <a:xfrm flipH="1">
              <a:off x="3776" y="2888"/>
              <a:ext cx="12"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06" name="Rectangle 28"/>
            <p:cNvSpPr>
              <a:spLocks noChangeArrowheads="1"/>
            </p:cNvSpPr>
            <p:nvPr/>
          </p:nvSpPr>
          <p:spPr bwMode="auto">
            <a:xfrm>
              <a:off x="3775" y="2885"/>
              <a:ext cx="14" cy="7"/>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307" name="Line 29"/>
            <p:cNvSpPr>
              <a:spLocks noChangeShapeType="1"/>
            </p:cNvSpPr>
            <p:nvPr/>
          </p:nvSpPr>
          <p:spPr bwMode="auto">
            <a:xfrm flipH="1">
              <a:off x="3774" y="2871"/>
              <a:ext cx="16"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08" name="Rectangle 30"/>
            <p:cNvSpPr>
              <a:spLocks noChangeArrowheads="1"/>
            </p:cNvSpPr>
            <p:nvPr/>
          </p:nvSpPr>
          <p:spPr bwMode="auto">
            <a:xfrm>
              <a:off x="3772" y="2867"/>
              <a:ext cx="20" cy="7"/>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309" name="Line 31"/>
            <p:cNvSpPr>
              <a:spLocks noChangeShapeType="1"/>
            </p:cNvSpPr>
            <p:nvPr/>
          </p:nvSpPr>
          <p:spPr bwMode="auto">
            <a:xfrm flipH="1">
              <a:off x="3771" y="2853"/>
              <a:ext cx="21"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10" name="Rectangle 32"/>
            <p:cNvSpPr>
              <a:spLocks noChangeArrowheads="1"/>
            </p:cNvSpPr>
            <p:nvPr/>
          </p:nvSpPr>
          <p:spPr bwMode="auto">
            <a:xfrm>
              <a:off x="3770" y="2851"/>
              <a:ext cx="23" cy="6"/>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311" name="Line 33"/>
            <p:cNvSpPr>
              <a:spLocks noChangeShapeType="1"/>
            </p:cNvSpPr>
            <p:nvPr/>
          </p:nvSpPr>
          <p:spPr bwMode="auto">
            <a:xfrm flipH="1">
              <a:off x="3768" y="2837"/>
              <a:ext cx="26"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12" name="Rectangle 34"/>
            <p:cNvSpPr>
              <a:spLocks noChangeArrowheads="1"/>
            </p:cNvSpPr>
            <p:nvPr/>
          </p:nvSpPr>
          <p:spPr bwMode="auto">
            <a:xfrm>
              <a:off x="3767" y="2834"/>
              <a:ext cx="28" cy="7"/>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313" name="Line 35"/>
            <p:cNvSpPr>
              <a:spLocks noChangeShapeType="1"/>
            </p:cNvSpPr>
            <p:nvPr/>
          </p:nvSpPr>
          <p:spPr bwMode="auto">
            <a:xfrm flipH="1">
              <a:off x="3766" y="2820"/>
              <a:ext cx="31"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14" name="Rectangle 36"/>
            <p:cNvSpPr>
              <a:spLocks noChangeArrowheads="1"/>
            </p:cNvSpPr>
            <p:nvPr/>
          </p:nvSpPr>
          <p:spPr bwMode="auto">
            <a:xfrm>
              <a:off x="3765" y="2816"/>
              <a:ext cx="33" cy="7"/>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315" name="Line 37"/>
            <p:cNvSpPr>
              <a:spLocks noChangeShapeType="1"/>
            </p:cNvSpPr>
            <p:nvPr/>
          </p:nvSpPr>
          <p:spPr bwMode="auto">
            <a:xfrm flipH="1">
              <a:off x="3763" y="2803"/>
              <a:ext cx="36"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16" name="Rectangle 38"/>
            <p:cNvSpPr>
              <a:spLocks noChangeArrowheads="1"/>
            </p:cNvSpPr>
            <p:nvPr/>
          </p:nvSpPr>
          <p:spPr bwMode="auto">
            <a:xfrm>
              <a:off x="3762" y="2800"/>
              <a:ext cx="38" cy="6"/>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317" name="Line 39"/>
            <p:cNvSpPr>
              <a:spLocks noChangeShapeType="1"/>
            </p:cNvSpPr>
            <p:nvPr/>
          </p:nvSpPr>
          <p:spPr bwMode="auto">
            <a:xfrm flipH="1">
              <a:off x="3761" y="2786"/>
              <a:ext cx="41"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18" name="Rectangle 40"/>
            <p:cNvSpPr>
              <a:spLocks noChangeArrowheads="1"/>
            </p:cNvSpPr>
            <p:nvPr/>
          </p:nvSpPr>
          <p:spPr bwMode="auto">
            <a:xfrm>
              <a:off x="3760" y="2783"/>
              <a:ext cx="43" cy="6"/>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319" name="Line 41"/>
            <p:cNvSpPr>
              <a:spLocks noChangeShapeType="1"/>
            </p:cNvSpPr>
            <p:nvPr/>
          </p:nvSpPr>
          <p:spPr bwMode="auto">
            <a:xfrm flipH="1">
              <a:off x="3802" y="3426"/>
              <a:ext cx="146" cy="85"/>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20" name="Line 42"/>
            <p:cNvSpPr>
              <a:spLocks noChangeShapeType="1"/>
            </p:cNvSpPr>
            <p:nvPr/>
          </p:nvSpPr>
          <p:spPr bwMode="auto">
            <a:xfrm>
              <a:off x="3739" y="3137"/>
              <a:ext cx="1"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21" name="Freeform 43"/>
            <p:cNvSpPr>
              <a:spLocks/>
            </p:cNvSpPr>
            <p:nvPr/>
          </p:nvSpPr>
          <p:spPr bwMode="auto">
            <a:xfrm>
              <a:off x="3737" y="3134"/>
              <a:ext cx="7" cy="8"/>
            </a:xfrm>
            <a:custGeom>
              <a:avLst/>
              <a:gdLst>
                <a:gd name="T0" fmla="*/ 0 w 7"/>
                <a:gd name="T1" fmla="*/ 4 h 8"/>
                <a:gd name="T2" fmla="*/ 6 w 7"/>
                <a:gd name="T3" fmla="*/ 0 h 8"/>
                <a:gd name="T4" fmla="*/ 7 w 7"/>
                <a:gd name="T5" fmla="*/ 4 h 8"/>
                <a:gd name="T6" fmla="*/ 1 w 7"/>
                <a:gd name="T7" fmla="*/ 8 h 8"/>
                <a:gd name="T8" fmla="*/ 0 w 7"/>
                <a:gd name="T9" fmla="*/ 4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0" y="4"/>
                  </a:moveTo>
                  <a:lnTo>
                    <a:pt x="6" y="0"/>
                  </a:lnTo>
                  <a:lnTo>
                    <a:pt x="7" y="4"/>
                  </a:lnTo>
                  <a:lnTo>
                    <a:pt x="1" y="8"/>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22" name="Line 44"/>
            <p:cNvSpPr>
              <a:spLocks noChangeShapeType="1"/>
            </p:cNvSpPr>
            <p:nvPr/>
          </p:nvSpPr>
          <p:spPr bwMode="auto">
            <a:xfrm>
              <a:off x="3724" y="3144"/>
              <a:ext cx="2" cy="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23" name="Freeform 45"/>
            <p:cNvSpPr>
              <a:spLocks/>
            </p:cNvSpPr>
            <p:nvPr/>
          </p:nvSpPr>
          <p:spPr bwMode="auto">
            <a:xfrm>
              <a:off x="3720" y="3141"/>
              <a:ext cx="10" cy="12"/>
            </a:xfrm>
            <a:custGeom>
              <a:avLst/>
              <a:gdLst>
                <a:gd name="T0" fmla="*/ 0 w 10"/>
                <a:gd name="T1" fmla="*/ 3 h 12"/>
                <a:gd name="T2" fmla="*/ 5 w 10"/>
                <a:gd name="T3" fmla="*/ 0 h 12"/>
                <a:gd name="T4" fmla="*/ 10 w 10"/>
                <a:gd name="T5" fmla="*/ 8 h 12"/>
                <a:gd name="T6" fmla="*/ 5 w 10"/>
                <a:gd name="T7" fmla="*/ 12 h 12"/>
                <a:gd name="T8" fmla="*/ 0 w 10"/>
                <a:gd name="T9" fmla="*/ 3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3"/>
                  </a:moveTo>
                  <a:lnTo>
                    <a:pt x="5" y="0"/>
                  </a:lnTo>
                  <a:lnTo>
                    <a:pt x="10" y="8"/>
                  </a:lnTo>
                  <a:lnTo>
                    <a:pt x="5" y="12"/>
                  </a:lnTo>
                  <a:lnTo>
                    <a:pt x="0" y="3"/>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24" name="Line 46"/>
            <p:cNvSpPr>
              <a:spLocks noChangeShapeType="1"/>
            </p:cNvSpPr>
            <p:nvPr/>
          </p:nvSpPr>
          <p:spPr bwMode="auto">
            <a:xfrm>
              <a:off x="3707" y="3152"/>
              <a:ext cx="4" cy="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25" name="Freeform 47"/>
            <p:cNvSpPr>
              <a:spLocks/>
            </p:cNvSpPr>
            <p:nvPr/>
          </p:nvSpPr>
          <p:spPr bwMode="auto">
            <a:xfrm>
              <a:off x="3702" y="3148"/>
              <a:ext cx="14" cy="17"/>
            </a:xfrm>
            <a:custGeom>
              <a:avLst/>
              <a:gdLst>
                <a:gd name="T0" fmla="*/ 0 w 14"/>
                <a:gd name="T1" fmla="*/ 4 h 17"/>
                <a:gd name="T2" fmla="*/ 6 w 14"/>
                <a:gd name="T3" fmla="*/ 0 h 17"/>
                <a:gd name="T4" fmla="*/ 14 w 14"/>
                <a:gd name="T5" fmla="*/ 13 h 17"/>
                <a:gd name="T6" fmla="*/ 8 w 14"/>
                <a:gd name="T7" fmla="*/ 17 h 17"/>
                <a:gd name="T8" fmla="*/ 0 w 14"/>
                <a:gd name="T9" fmla="*/ 4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4"/>
                  </a:moveTo>
                  <a:lnTo>
                    <a:pt x="6" y="0"/>
                  </a:lnTo>
                  <a:lnTo>
                    <a:pt x="14" y="13"/>
                  </a:lnTo>
                  <a:lnTo>
                    <a:pt x="8" y="17"/>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26" name="Line 48"/>
            <p:cNvSpPr>
              <a:spLocks noChangeShapeType="1"/>
            </p:cNvSpPr>
            <p:nvPr/>
          </p:nvSpPr>
          <p:spPr bwMode="auto">
            <a:xfrm>
              <a:off x="3689" y="3160"/>
              <a:ext cx="8" cy="1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27" name="Freeform 49"/>
            <p:cNvSpPr>
              <a:spLocks/>
            </p:cNvSpPr>
            <p:nvPr/>
          </p:nvSpPr>
          <p:spPr bwMode="auto">
            <a:xfrm>
              <a:off x="3685" y="3156"/>
              <a:ext cx="17" cy="20"/>
            </a:xfrm>
            <a:custGeom>
              <a:avLst/>
              <a:gdLst>
                <a:gd name="T0" fmla="*/ 0 w 17"/>
                <a:gd name="T1" fmla="*/ 4 h 20"/>
                <a:gd name="T2" fmla="*/ 7 w 17"/>
                <a:gd name="T3" fmla="*/ 0 h 20"/>
                <a:gd name="T4" fmla="*/ 17 w 17"/>
                <a:gd name="T5" fmla="*/ 16 h 20"/>
                <a:gd name="T6" fmla="*/ 11 w 17"/>
                <a:gd name="T7" fmla="*/ 20 h 20"/>
                <a:gd name="T8" fmla="*/ 0 w 17"/>
                <a:gd name="T9" fmla="*/ 4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4"/>
                  </a:moveTo>
                  <a:lnTo>
                    <a:pt x="7" y="0"/>
                  </a:lnTo>
                  <a:lnTo>
                    <a:pt x="17" y="16"/>
                  </a:lnTo>
                  <a:lnTo>
                    <a:pt x="11" y="20"/>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28" name="Line 50"/>
            <p:cNvSpPr>
              <a:spLocks noChangeShapeType="1"/>
            </p:cNvSpPr>
            <p:nvPr/>
          </p:nvSpPr>
          <p:spPr bwMode="auto">
            <a:xfrm>
              <a:off x="3673" y="3167"/>
              <a:ext cx="10" cy="1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29" name="Freeform 51"/>
            <p:cNvSpPr>
              <a:spLocks/>
            </p:cNvSpPr>
            <p:nvPr/>
          </p:nvSpPr>
          <p:spPr bwMode="auto">
            <a:xfrm>
              <a:off x="3669" y="3163"/>
              <a:ext cx="19" cy="25"/>
            </a:xfrm>
            <a:custGeom>
              <a:avLst/>
              <a:gdLst>
                <a:gd name="T0" fmla="*/ 0 w 19"/>
                <a:gd name="T1" fmla="*/ 4 h 25"/>
                <a:gd name="T2" fmla="*/ 6 w 19"/>
                <a:gd name="T3" fmla="*/ 0 h 25"/>
                <a:gd name="T4" fmla="*/ 19 w 19"/>
                <a:gd name="T5" fmla="*/ 21 h 25"/>
                <a:gd name="T6" fmla="*/ 12 w 19"/>
                <a:gd name="T7" fmla="*/ 25 h 25"/>
                <a:gd name="T8" fmla="*/ 0 w 19"/>
                <a:gd name="T9" fmla="*/ 4 h 25"/>
                <a:gd name="T10" fmla="*/ 0 60000 65536"/>
                <a:gd name="T11" fmla="*/ 0 60000 65536"/>
                <a:gd name="T12" fmla="*/ 0 60000 65536"/>
                <a:gd name="T13" fmla="*/ 0 60000 65536"/>
                <a:gd name="T14" fmla="*/ 0 60000 65536"/>
                <a:gd name="T15" fmla="*/ 0 w 19"/>
                <a:gd name="T16" fmla="*/ 0 h 25"/>
                <a:gd name="T17" fmla="*/ 19 w 19"/>
                <a:gd name="T18" fmla="*/ 25 h 25"/>
              </a:gdLst>
              <a:ahLst/>
              <a:cxnLst>
                <a:cxn ang="T10">
                  <a:pos x="T0" y="T1"/>
                </a:cxn>
                <a:cxn ang="T11">
                  <a:pos x="T2" y="T3"/>
                </a:cxn>
                <a:cxn ang="T12">
                  <a:pos x="T4" y="T5"/>
                </a:cxn>
                <a:cxn ang="T13">
                  <a:pos x="T6" y="T7"/>
                </a:cxn>
                <a:cxn ang="T14">
                  <a:pos x="T8" y="T9"/>
                </a:cxn>
              </a:cxnLst>
              <a:rect l="T15" t="T16" r="T17" b="T18"/>
              <a:pathLst>
                <a:path w="19" h="25">
                  <a:moveTo>
                    <a:pt x="0" y="4"/>
                  </a:moveTo>
                  <a:lnTo>
                    <a:pt x="6" y="0"/>
                  </a:lnTo>
                  <a:lnTo>
                    <a:pt x="19" y="21"/>
                  </a:lnTo>
                  <a:lnTo>
                    <a:pt x="12" y="25"/>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30" name="Line 52"/>
            <p:cNvSpPr>
              <a:spLocks noChangeShapeType="1"/>
            </p:cNvSpPr>
            <p:nvPr/>
          </p:nvSpPr>
          <p:spPr bwMode="auto">
            <a:xfrm>
              <a:off x="3656" y="3175"/>
              <a:ext cx="13" cy="2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31" name="Freeform 53"/>
            <p:cNvSpPr>
              <a:spLocks/>
            </p:cNvSpPr>
            <p:nvPr/>
          </p:nvSpPr>
          <p:spPr bwMode="auto">
            <a:xfrm>
              <a:off x="3652" y="3171"/>
              <a:ext cx="22" cy="28"/>
            </a:xfrm>
            <a:custGeom>
              <a:avLst/>
              <a:gdLst>
                <a:gd name="T0" fmla="*/ 0 w 22"/>
                <a:gd name="T1" fmla="*/ 4 h 28"/>
                <a:gd name="T2" fmla="*/ 6 w 22"/>
                <a:gd name="T3" fmla="*/ 0 h 28"/>
                <a:gd name="T4" fmla="*/ 22 w 22"/>
                <a:gd name="T5" fmla="*/ 24 h 28"/>
                <a:gd name="T6" fmla="*/ 15 w 22"/>
                <a:gd name="T7" fmla="*/ 28 h 28"/>
                <a:gd name="T8" fmla="*/ 0 w 22"/>
                <a:gd name="T9" fmla="*/ 4 h 28"/>
                <a:gd name="T10" fmla="*/ 0 60000 65536"/>
                <a:gd name="T11" fmla="*/ 0 60000 65536"/>
                <a:gd name="T12" fmla="*/ 0 60000 65536"/>
                <a:gd name="T13" fmla="*/ 0 60000 65536"/>
                <a:gd name="T14" fmla="*/ 0 60000 65536"/>
                <a:gd name="T15" fmla="*/ 0 w 22"/>
                <a:gd name="T16" fmla="*/ 0 h 28"/>
                <a:gd name="T17" fmla="*/ 22 w 22"/>
                <a:gd name="T18" fmla="*/ 28 h 28"/>
              </a:gdLst>
              <a:ahLst/>
              <a:cxnLst>
                <a:cxn ang="T10">
                  <a:pos x="T0" y="T1"/>
                </a:cxn>
                <a:cxn ang="T11">
                  <a:pos x="T2" y="T3"/>
                </a:cxn>
                <a:cxn ang="T12">
                  <a:pos x="T4" y="T5"/>
                </a:cxn>
                <a:cxn ang="T13">
                  <a:pos x="T6" y="T7"/>
                </a:cxn>
                <a:cxn ang="T14">
                  <a:pos x="T8" y="T9"/>
                </a:cxn>
              </a:cxnLst>
              <a:rect l="T15" t="T16" r="T17" b="T18"/>
              <a:pathLst>
                <a:path w="22" h="28">
                  <a:moveTo>
                    <a:pt x="0" y="4"/>
                  </a:moveTo>
                  <a:lnTo>
                    <a:pt x="6" y="0"/>
                  </a:lnTo>
                  <a:lnTo>
                    <a:pt x="22" y="24"/>
                  </a:lnTo>
                  <a:lnTo>
                    <a:pt x="15" y="28"/>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32" name="Line 54"/>
            <p:cNvSpPr>
              <a:spLocks noChangeShapeType="1"/>
            </p:cNvSpPr>
            <p:nvPr/>
          </p:nvSpPr>
          <p:spPr bwMode="auto">
            <a:xfrm>
              <a:off x="3639" y="3181"/>
              <a:ext cx="16" cy="2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33" name="Freeform 55"/>
            <p:cNvSpPr>
              <a:spLocks/>
            </p:cNvSpPr>
            <p:nvPr/>
          </p:nvSpPr>
          <p:spPr bwMode="auto">
            <a:xfrm>
              <a:off x="3635" y="3179"/>
              <a:ext cx="23" cy="32"/>
            </a:xfrm>
            <a:custGeom>
              <a:avLst/>
              <a:gdLst>
                <a:gd name="T0" fmla="*/ 0 w 23"/>
                <a:gd name="T1" fmla="*/ 4 h 32"/>
                <a:gd name="T2" fmla="*/ 7 w 23"/>
                <a:gd name="T3" fmla="*/ 0 h 32"/>
                <a:gd name="T4" fmla="*/ 23 w 23"/>
                <a:gd name="T5" fmla="*/ 28 h 32"/>
                <a:gd name="T6" fmla="*/ 17 w 23"/>
                <a:gd name="T7" fmla="*/ 32 h 32"/>
                <a:gd name="T8" fmla="*/ 0 w 23"/>
                <a:gd name="T9" fmla="*/ 4 h 32"/>
                <a:gd name="T10" fmla="*/ 0 60000 65536"/>
                <a:gd name="T11" fmla="*/ 0 60000 65536"/>
                <a:gd name="T12" fmla="*/ 0 60000 65536"/>
                <a:gd name="T13" fmla="*/ 0 60000 65536"/>
                <a:gd name="T14" fmla="*/ 0 60000 65536"/>
                <a:gd name="T15" fmla="*/ 0 w 23"/>
                <a:gd name="T16" fmla="*/ 0 h 32"/>
                <a:gd name="T17" fmla="*/ 23 w 23"/>
                <a:gd name="T18" fmla="*/ 32 h 32"/>
              </a:gdLst>
              <a:ahLst/>
              <a:cxnLst>
                <a:cxn ang="T10">
                  <a:pos x="T0" y="T1"/>
                </a:cxn>
                <a:cxn ang="T11">
                  <a:pos x="T2" y="T3"/>
                </a:cxn>
                <a:cxn ang="T12">
                  <a:pos x="T4" y="T5"/>
                </a:cxn>
                <a:cxn ang="T13">
                  <a:pos x="T6" y="T7"/>
                </a:cxn>
                <a:cxn ang="T14">
                  <a:pos x="T8" y="T9"/>
                </a:cxn>
              </a:cxnLst>
              <a:rect l="T15" t="T16" r="T17" b="T18"/>
              <a:pathLst>
                <a:path w="23" h="32">
                  <a:moveTo>
                    <a:pt x="0" y="4"/>
                  </a:moveTo>
                  <a:lnTo>
                    <a:pt x="7" y="0"/>
                  </a:lnTo>
                  <a:lnTo>
                    <a:pt x="23" y="28"/>
                  </a:lnTo>
                  <a:lnTo>
                    <a:pt x="17" y="32"/>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34" name="Line 56"/>
            <p:cNvSpPr>
              <a:spLocks noChangeShapeType="1"/>
            </p:cNvSpPr>
            <p:nvPr/>
          </p:nvSpPr>
          <p:spPr bwMode="auto">
            <a:xfrm>
              <a:off x="3623" y="3189"/>
              <a:ext cx="16" cy="3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35" name="Freeform 57"/>
            <p:cNvSpPr>
              <a:spLocks/>
            </p:cNvSpPr>
            <p:nvPr/>
          </p:nvSpPr>
          <p:spPr bwMode="auto">
            <a:xfrm>
              <a:off x="3619" y="3186"/>
              <a:ext cx="25" cy="36"/>
            </a:xfrm>
            <a:custGeom>
              <a:avLst/>
              <a:gdLst>
                <a:gd name="T0" fmla="*/ 0 w 25"/>
                <a:gd name="T1" fmla="*/ 4 h 36"/>
                <a:gd name="T2" fmla="*/ 6 w 25"/>
                <a:gd name="T3" fmla="*/ 0 h 36"/>
                <a:gd name="T4" fmla="*/ 25 w 25"/>
                <a:gd name="T5" fmla="*/ 32 h 36"/>
                <a:gd name="T6" fmla="*/ 19 w 25"/>
                <a:gd name="T7" fmla="*/ 36 h 36"/>
                <a:gd name="T8" fmla="*/ 0 w 25"/>
                <a:gd name="T9" fmla="*/ 4 h 36"/>
                <a:gd name="T10" fmla="*/ 0 60000 65536"/>
                <a:gd name="T11" fmla="*/ 0 60000 65536"/>
                <a:gd name="T12" fmla="*/ 0 60000 65536"/>
                <a:gd name="T13" fmla="*/ 0 60000 65536"/>
                <a:gd name="T14" fmla="*/ 0 60000 65536"/>
                <a:gd name="T15" fmla="*/ 0 w 25"/>
                <a:gd name="T16" fmla="*/ 0 h 36"/>
                <a:gd name="T17" fmla="*/ 25 w 25"/>
                <a:gd name="T18" fmla="*/ 36 h 36"/>
              </a:gdLst>
              <a:ahLst/>
              <a:cxnLst>
                <a:cxn ang="T10">
                  <a:pos x="T0" y="T1"/>
                </a:cxn>
                <a:cxn ang="T11">
                  <a:pos x="T2" y="T3"/>
                </a:cxn>
                <a:cxn ang="T12">
                  <a:pos x="T4" y="T5"/>
                </a:cxn>
                <a:cxn ang="T13">
                  <a:pos x="T6" y="T7"/>
                </a:cxn>
                <a:cxn ang="T14">
                  <a:pos x="T8" y="T9"/>
                </a:cxn>
              </a:cxnLst>
              <a:rect l="T15" t="T16" r="T17" b="T18"/>
              <a:pathLst>
                <a:path w="25" h="36">
                  <a:moveTo>
                    <a:pt x="0" y="4"/>
                  </a:moveTo>
                  <a:lnTo>
                    <a:pt x="6" y="0"/>
                  </a:lnTo>
                  <a:lnTo>
                    <a:pt x="25" y="32"/>
                  </a:lnTo>
                  <a:lnTo>
                    <a:pt x="19" y="36"/>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36" name="Line 58"/>
            <p:cNvSpPr>
              <a:spLocks noChangeShapeType="1"/>
            </p:cNvSpPr>
            <p:nvPr/>
          </p:nvSpPr>
          <p:spPr bwMode="auto">
            <a:xfrm>
              <a:off x="3606" y="3197"/>
              <a:ext cx="19" cy="3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37" name="Freeform 59"/>
            <p:cNvSpPr>
              <a:spLocks/>
            </p:cNvSpPr>
            <p:nvPr/>
          </p:nvSpPr>
          <p:spPr bwMode="auto">
            <a:xfrm>
              <a:off x="3602" y="3193"/>
              <a:ext cx="28" cy="41"/>
            </a:xfrm>
            <a:custGeom>
              <a:avLst/>
              <a:gdLst>
                <a:gd name="T0" fmla="*/ 0 w 28"/>
                <a:gd name="T1" fmla="*/ 4 h 41"/>
                <a:gd name="T2" fmla="*/ 7 w 28"/>
                <a:gd name="T3" fmla="*/ 0 h 41"/>
                <a:gd name="T4" fmla="*/ 28 w 28"/>
                <a:gd name="T5" fmla="*/ 37 h 41"/>
                <a:gd name="T6" fmla="*/ 22 w 28"/>
                <a:gd name="T7" fmla="*/ 41 h 41"/>
                <a:gd name="T8" fmla="*/ 0 w 28"/>
                <a:gd name="T9" fmla="*/ 4 h 41"/>
                <a:gd name="T10" fmla="*/ 0 60000 65536"/>
                <a:gd name="T11" fmla="*/ 0 60000 65536"/>
                <a:gd name="T12" fmla="*/ 0 60000 65536"/>
                <a:gd name="T13" fmla="*/ 0 60000 65536"/>
                <a:gd name="T14" fmla="*/ 0 60000 65536"/>
                <a:gd name="T15" fmla="*/ 0 w 28"/>
                <a:gd name="T16" fmla="*/ 0 h 41"/>
                <a:gd name="T17" fmla="*/ 28 w 28"/>
                <a:gd name="T18" fmla="*/ 41 h 41"/>
              </a:gdLst>
              <a:ahLst/>
              <a:cxnLst>
                <a:cxn ang="T10">
                  <a:pos x="T0" y="T1"/>
                </a:cxn>
                <a:cxn ang="T11">
                  <a:pos x="T2" y="T3"/>
                </a:cxn>
                <a:cxn ang="T12">
                  <a:pos x="T4" y="T5"/>
                </a:cxn>
                <a:cxn ang="T13">
                  <a:pos x="T6" y="T7"/>
                </a:cxn>
                <a:cxn ang="T14">
                  <a:pos x="T8" y="T9"/>
                </a:cxn>
              </a:cxnLst>
              <a:rect l="T15" t="T16" r="T17" b="T18"/>
              <a:pathLst>
                <a:path w="28" h="41">
                  <a:moveTo>
                    <a:pt x="0" y="4"/>
                  </a:moveTo>
                  <a:lnTo>
                    <a:pt x="7" y="0"/>
                  </a:lnTo>
                  <a:lnTo>
                    <a:pt x="28" y="37"/>
                  </a:lnTo>
                  <a:lnTo>
                    <a:pt x="22" y="41"/>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38" name="Line 60"/>
            <p:cNvSpPr>
              <a:spLocks noChangeShapeType="1"/>
            </p:cNvSpPr>
            <p:nvPr/>
          </p:nvSpPr>
          <p:spPr bwMode="auto">
            <a:xfrm flipV="1">
              <a:off x="3812" y="3149"/>
              <a:ext cx="1" cy="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39" name="Freeform 61"/>
            <p:cNvSpPr>
              <a:spLocks/>
            </p:cNvSpPr>
            <p:nvPr/>
          </p:nvSpPr>
          <p:spPr bwMode="auto">
            <a:xfrm>
              <a:off x="3807" y="3146"/>
              <a:ext cx="9" cy="7"/>
            </a:xfrm>
            <a:custGeom>
              <a:avLst/>
              <a:gdLst>
                <a:gd name="T0" fmla="*/ 6 w 9"/>
                <a:gd name="T1" fmla="*/ 7 h 7"/>
                <a:gd name="T2" fmla="*/ 0 w 9"/>
                <a:gd name="T3" fmla="*/ 3 h 7"/>
                <a:gd name="T4" fmla="*/ 2 w 9"/>
                <a:gd name="T5" fmla="*/ 0 h 7"/>
                <a:gd name="T6" fmla="*/ 9 w 9"/>
                <a:gd name="T7" fmla="*/ 3 h 7"/>
                <a:gd name="T8" fmla="*/ 6 w 9"/>
                <a:gd name="T9" fmla="*/ 7 h 7"/>
                <a:gd name="T10" fmla="*/ 0 60000 65536"/>
                <a:gd name="T11" fmla="*/ 0 60000 65536"/>
                <a:gd name="T12" fmla="*/ 0 60000 65536"/>
                <a:gd name="T13" fmla="*/ 0 60000 65536"/>
                <a:gd name="T14" fmla="*/ 0 60000 65536"/>
                <a:gd name="T15" fmla="*/ 0 w 9"/>
                <a:gd name="T16" fmla="*/ 0 h 7"/>
                <a:gd name="T17" fmla="*/ 9 w 9"/>
                <a:gd name="T18" fmla="*/ 7 h 7"/>
              </a:gdLst>
              <a:ahLst/>
              <a:cxnLst>
                <a:cxn ang="T10">
                  <a:pos x="T0" y="T1"/>
                </a:cxn>
                <a:cxn ang="T11">
                  <a:pos x="T2" y="T3"/>
                </a:cxn>
                <a:cxn ang="T12">
                  <a:pos x="T4" y="T5"/>
                </a:cxn>
                <a:cxn ang="T13">
                  <a:pos x="T6" y="T7"/>
                </a:cxn>
                <a:cxn ang="T14">
                  <a:pos x="T8" y="T9"/>
                </a:cxn>
              </a:cxnLst>
              <a:rect l="T15" t="T16" r="T17" b="T18"/>
              <a:pathLst>
                <a:path w="9" h="7">
                  <a:moveTo>
                    <a:pt x="6" y="7"/>
                  </a:moveTo>
                  <a:lnTo>
                    <a:pt x="0" y="3"/>
                  </a:lnTo>
                  <a:lnTo>
                    <a:pt x="2" y="0"/>
                  </a:lnTo>
                  <a:lnTo>
                    <a:pt x="9" y="3"/>
                  </a:lnTo>
                  <a:lnTo>
                    <a:pt x="6" y="7"/>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40" name="Line 62"/>
            <p:cNvSpPr>
              <a:spLocks noChangeShapeType="1"/>
            </p:cNvSpPr>
            <p:nvPr/>
          </p:nvSpPr>
          <p:spPr bwMode="auto">
            <a:xfrm flipV="1">
              <a:off x="3826" y="3156"/>
              <a:ext cx="3" cy="6"/>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41" name="Freeform 63"/>
            <p:cNvSpPr>
              <a:spLocks/>
            </p:cNvSpPr>
            <p:nvPr/>
          </p:nvSpPr>
          <p:spPr bwMode="auto">
            <a:xfrm>
              <a:off x="3822" y="3152"/>
              <a:ext cx="10" cy="13"/>
            </a:xfrm>
            <a:custGeom>
              <a:avLst/>
              <a:gdLst>
                <a:gd name="T0" fmla="*/ 5 w 10"/>
                <a:gd name="T1" fmla="*/ 13 h 13"/>
                <a:gd name="T2" fmla="*/ 0 w 10"/>
                <a:gd name="T3" fmla="*/ 9 h 13"/>
                <a:gd name="T4" fmla="*/ 5 w 10"/>
                <a:gd name="T5" fmla="*/ 0 h 13"/>
                <a:gd name="T6" fmla="*/ 10 w 10"/>
                <a:gd name="T7" fmla="*/ 4 h 13"/>
                <a:gd name="T8" fmla="*/ 5 w 10"/>
                <a:gd name="T9" fmla="*/ 13 h 13"/>
                <a:gd name="T10" fmla="*/ 0 60000 65536"/>
                <a:gd name="T11" fmla="*/ 0 60000 65536"/>
                <a:gd name="T12" fmla="*/ 0 60000 65536"/>
                <a:gd name="T13" fmla="*/ 0 60000 65536"/>
                <a:gd name="T14" fmla="*/ 0 60000 65536"/>
                <a:gd name="T15" fmla="*/ 0 w 10"/>
                <a:gd name="T16" fmla="*/ 0 h 13"/>
                <a:gd name="T17" fmla="*/ 10 w 10"/>
                <a:gd name="T18" fmla="*/ 13 h 13"/>
              </a:gdLst>
              <a:ahLst/>
              <a:cxnLst>
                <a:cxn ang="T10">
                  <a:pos x="T0" y="T1"/>
                </a:cxn>
                <a:cxn ang="T11">
                  <a:pos x="T2" y="T3"/>
                </a:cxn>
                <a:cxn ang="T12">
                  <a:pos x="T4" y="T5"/>
                </a:cxn>
                <a:cxn ang="T13">
                  <a:pos x="T6" y="T7"/>
                </a:cxn>
                <a:cxn ang="T14">
                  <a:pos x="T8" y="T9"/>
                </a:cxn>
              </a:cxnLst>
              <a:rect l="T15" t="T16" r="T17" b="T18"/>
              <a:pathLst>
                <a:path w="10" h="13">
                  <a:moveTo>
                    <a:pt x="5" y="13"/>
                  </a:moveTo>
                  <a:lnTo>
                    <a:pt x="0" y="9"/>
                  </a:lnTo>
                  <a:lnTo>
                    <a:pt x="5" y="0"/>
                  </a:lnTo>
                  <a:lnTo>
                    <a:pt x="10" y="4"/>
                  </a:lnTo>
                  <a:lnTo>
                    <a:pt x="5" y="13"/>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42" name="Line 64"/>
            <p:cNvSpPr>
              <a:spLocks noChangeShapeType="1"/>
            </p:cNvSpPr>
            <p:nvPr/>
          </p:nvSpPr>
          <p:spPr bwMode="auto">
            <a:xfrm flipV="1">
              <a:off x="3840" y="3163"/>
              <a:ext cx="5" cy="1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43" name="Freeform 65"/>
            <p:cNvSpPr>
              <a:spLocks/>
            </p:cNvSpPr>
            <p:nvPr/>
          </p:nvSpPr>
          <p:spPr bwMode="auto">
            <a:xfrm>
              <a:off x="3836" y="3160"/>
              <a:ext cx="13" cy="16"/>
            </a:xfrm>
            <a:custGeom>
              <a:avLst/>
              <a:gdLst>
                <a:gd name="T0" fmla="*/ 5 w 13"/>
                <a:gd name="T1" fmla="*/ 16 h 16"/>
                <a:gd name="T2" fmla="*/ 0 w 13"/>
                <a:gd name="T3" fmla="*/ 12 h 16"/>
                <a:gd name="T4" fmla="*/ 8 w 13"/>
                <a:gd name="T5" fmla="*/ 0 h 16"/>
                <a:gd name="T6" fmla="*/ 13 w 13"/>
                <a:gd name="T7" fmla="*/ 3 h 16"/>
                <a:gd name="T8" fmla="*/ 5 w 13"/>
                <a:gd name="T9" fmla="*/ 16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5" y="16"/>
                  </a:moveTo>
                  <a:lnTo>
                    <a:pt x="0" y="12"/>
                  </a:lnTo>
                  <a:lnTo>
                    <a:pt x="8" y="0"/>
                  </a:lnTo>
                  <a:lnTo>
                    <a:pt x="13" y="3"/>
                  </a:lnTo>
                  <a:lnTo>
                    <a:pt x="5" y="1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44" name="Line 66"/>
            <p:cNvSpPr>
              <a:spLocks noChangeShapeType="1"/>
            </p:cNvSpPr>
            <p:nvPr/>
          </p:nvSpPr>
          <p:spPr bwMode="auto">
            <a:xfrm flipV="1">
              <a:off x="3853" y="3171"/>
              <a:ext cx="8" cy="1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45" name="Freeform 67"/>
            <p:cNvSpPr>
              <a:spLocks/>
            </p:cNvSpPr>
            <p:nvPr/>
          </p:nvSpPr>
          <p:spPr bwMode="auto">
            <a:xfrm>
              <a:off x="3849" y="3167"/>
              <a:ext cx="17" cy="21"/>
            </a:xfrm>
            <a:custGeom>
              <a:avLst/>
              <a:gdLst>
                <a:gd name="T0" fmla="*/ 6 w 17"/>
                <a:gd name="T1" fmla="*/ 21 h 21"/>
                <a:gd name="T2" fmla="*/ 0 w 17"/>
                <a:gd name="T3" fmla="*/ 17 h 21"/>
                <a:gd name="T4" fmla="*/ 10 w 17"/>
                <a:gd name="T5" fmla="*/ 0 h 21"/>
                <a:gd name="T6" fmla="*/ 17 w 17"/>
                <a:gd name="T7" fmla="*/ 4 h 21"/>
                <a:gd name="T8" fmla="*/ 6 w 17"/>
                <a:gd name="T9" fmla="*/ 21 h 21"/>
                <a:gd name="T10" fmla="*/ 0 60000 65536"/>
                <a:gd name="T11" fmla="*/ 0 60000 65536"/>
                <a:gd name="T12" fmla="*/ 0 60000 65536"/>
                <a:gd name="T13" fmla="*/ 0 60000 65536"/>
                <a:gd name="T14" fmla="*/ 0 60000 65536"/>
                <a:gd name="T15" fmla="*/ 0 w 17"/>
                <a:gd name="T16" fmla="*/ 0 h 21"/>
                <a:gd name="T17" fmla="*/ 17 w 17"/>
                <a:gd name="T18" fmla="*/ 21 h 21"/>
              </a:gdLst>
              <a:ahLst/>
              <a:cxnLst>
                <a:cxn ang="T10">
                  <a:pos x="T0" y="T1"/>
                </a:cxn>
                <a:cxn ang="T11">
                  <a:pos x="T2" y="T3"/>
                </a:cxn>
                <a:cxn ang="T12">
                  <a:pos x="T4" y="T5"/>
                </a:cxn>
                <a:cxn ang="T13">
                  <a:pos x="T6" y="T7"/>
                </a:cxn>
                <a:cxn ang="T14">
                  <a:pos x="T8" y="T9"/>
                </a:cxn>
              </a:cxnLst>
              <a:rect l="T15" t="T16" r="T17" b="T18"/>
              <a:pathLst>
                <a:path w="17" h="21">
                  <a:moveTo>
                    <a:pt x="6" y="21"/>
                  </a:moveTo>
                  <a:lnTo>
                    <a:pt x="0" y="17"/>
                  </a:lnTo>
                  <a:lnTo>
                    <a:pt x="10" y="0"/>
                  </a:lnTo>
                  <a:lnTo>
                    <a:pt x="17" y="4"/>
                  </a:lnTo>
                  <a:lnTo>
                    <a:pt x="6" y="21"/>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46" name="Line 68"/>
            <p:cNvSpPr>
              <a:spLocks noChangeShapeType="1"/>
            </p:cNvSpPr>
            <p:nvPr/>
          </p:nvSpPr>
          <p:spPr bwMode="auto">
            <a:xfrm flipV="1">
              <a:off x="3867" y="3179"/>
              <a:ext cx="10" cy="1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47" name="Freeform 69"/>
            <p:cNvSpPr>
              <a:spLocks/>
            </p:cNvSpPr>
            <p:nvPr/>
          </p:nvSpPr>
          <p:spPr bwMode="auto">
            <a:xfrm>
              <a:off x="3863" y="3175"/>
              <a:ext cx="19" cy="24"/>
            </a:xfrm>
            <a:custGeom>
              <a:avLst/>
              <a:gdLst>
                <a:gd name="T0" fmla="*/ 7 w 19"/>
                <a:gd name="T1" fmla="*/ 24 h 24"/>
                <a:gd name="T2" fmla="*/ 0 w 19"/>
                <a:gd name="T3" fmla="*/ 20 h 24"/>
                <a:gd name="T4" fmla="*/ 13 w 19"/>
                <a:gd name="T5" fmla="*/ 0 h 24"/>
                <a:gd name="T6" fmla="*/ 19 w 19"/>
                <a:gd name="T7" fmla="*/ 4 h 24"/>
                <a:gd name="T8" fmla="*/ 7 w 19"/>
                <a:gd name="T9" fmla="*/ 24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7" y="24"/>
                  </a:moveTo>
                  <a:lnTo>
                    <a:pt x="0" y="20"/>
                  </a:lnTo>
                  <a:lnTo>
                    <a:pt x="13" y="0"/>
                  </a:lnTo>
                  <a:lnTo>
                    <a:pt x="19" y="4"/>
                  </a:lnTo>
                  <a:lnTo>
                    <a:pt x="7" y="2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48" name="Line 70"/>
            <p:cNvSpPr>
              <a:spLocks noChangeShapeType="1"/>
            </p:cNvSpPr>
            <p:nvPr/>
          </p:nvSpPr>
          <p:spPr bwMode="auto">
            <a:xfrm flipV="1">
              <a:off x="3881" y="3185"/>
              <a:ext cx="13" cy="23"/>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49" name="Freeform 71"/>
            <p:cNvSpPr>
              <a:spLocks/>
            </p:cNvSpPr>
            <p:nvPr/>
          </p:nvSpPr>
          <p:spPr bwMode="auto">
            <a:xfrm>
              <a:off x="3877" y="3183"/>
              <a:ext cx="21" cy="28"/>
            </a:xfrm>
            <a:custGeom>
              <a:avLst/>
              <a:gdLst>
                <a:gd name="T0" fmla="*/ 5 w 21"/>
                <a:gd name="T1" fmla="*/ 28 h 28"/>
                <a:gd name="T2" fmla="*/ 0 w 21"/>
                <a:gd name="T3" fmla="*/ 24 h 28"/>
                <a:gd name="T4" fmla="*/ 16 w 21"/>
                <a:gd name="T5" fmla="*/ 0 h 28"/>
                <a:gd name="T6" fmla="*/ 21 w 21"/>
                <a:gd name="T7" fmla="*/ 3 h 28"/>
                <a:gd name="T8" fmla="*/ 5 w 21"/>
                <a:gd name="T9" fmla="*/ 28 h 28"/>
                <a:gd name="T10" fmla="*/ 0 60000 65536"/>
                <a:gd name="T11" fmla="*/ 0 60000 65536"/>
                <a:gd name="T12" fmla="*/ 0 60000 65536"/>
                <a:gd name="T13" fmla="*/ 0 60000 65536"/>
                <a:gd name="T14" fmla="*/ 0 60000 65536"/>
                <a:gd name="T15" fmla="*/ 0 w 21"/>
                <a:gd name="T16" fmla="*/ 0 h 28"/>
                <a:gd name="T17" fmla="*/ 21 w 21"/>
                <a:gd name="T18" fmla="*/ 28 h 28"/>
              </a:gdLst>
              <a:ahLst/>
              <a:cxnLst>
                <a:cxn ang="T10">
                  <a:pos x="T0" y="T1"/>
                </a:cxn>
                <a:cxn ang="T11">
                  <a:pos x="T2" y="T3"/>
                </a:cxn>
                <a:cxn ang="T12">
                  <a:pos x="T4" y="T5"/>
                </a:cxn>
                <a:cxn ang="T13">
                  <a:pos x="T6" y="T7"/>
                </a:cxn>
                <a:cxn ang="T14">
                  <a:pos x="T8" y="T9"/>
                </a:cxn>
              </a:cxnLst>
              <a:rect l="T15" t="T16" r="T17" b="T18"/>
              <a:pathLst>
                <a:path w="21" h="28">
                  <a:moveTo>
                    <a:pt x="5" y="28"/>
                  </a:moveTo>
                  <a:lnTo>
                    <a:pt x="0" y="24"/>
                  </a:lnTo>
                  <a:lnTo>
                    <a:pt x="16" y="0"/>
                  </a:lnTo>
                  <a:lnTo>
                    <a:pt x="21" y="3"/>
                  </a:lnTo>
                  <a:lnTo>
                    <a:pt x="5" y="28"/>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50" name="Line 72"/>
            <p:cNvSpPr>
              <a:spLocks noChangeShapeType="1"/>
            </p:cNvSpPr>
            <p:nvPr/>
          </p:nvSpPr>
          <p:spPr bwMode="auto">
            <a:xfrm flipV="1">
              <a:off x="3895" y="3193"/>
              <a:ext cx="15" cy="2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51" name="Freeform 73"/>
            <p:cNvSpPr>
              <a:spLocks/>
            </p:cNvSpPr>
            <p:nvPr/>
          </p:nvSpPr>
          <p:spPr bwMode="auto">
            <a:xfrm>
              <a:off x="3891" y="3190"/>
              <a:ext cx="23" cy="32"/>
            </a:xfrm>
            <a:custGeom>
              <a:avLst/>
              <a:gdLst>
                <a:gd name="T0" fmla="*/ 5 w 23"/>
                <a:gd name="T1" fmla="*/ 32 h 32"/>
                <a:gd name="T2" fmla="*/ 0 w 23"/>
                <a:gd name="T3" fmla="*/ 28 h 32"/>
                <a:gd name="T4" fmla="*/ 18 w 23"/>
                <a:gd name="T5" fmla="*/ 0 h 32"/>
                <a:gd name="T6" fmla="*/ 23 w 23"/>
                <a:gd name="T7" fmla="*/ 4 h 32"/>
                <a:gd name="T8" fmla="*/ 5 w 23"/>
                <a:gd name="T9" fmla="*/ 32 h 32"/>
                <a:gd name="T10" fmla="*/ 0 60000 65536"/>
                <a:gd name="T11" fmla="*/ 0 60000 65536"/>
                <a:gd name="T12" fmla="*/ 0 60000 65536"/>
                <a:gd name="T13" fmla="*/ 0 60000 65536"/>
                <a:gd name="T14" fmla="*/ 0 60000 65536"/>
                <a:gd name="T15" fmla="*/ 0 w 23"/>
                <a:gd name="T16" fmla="*/ 0 h 32"/>
                <a:gd name="T17" fmla="*/ 23 w 23"/>
                <a:gd name="T18" fmla="*/ 32 h 32"/>
              </a:gdLst>
              <a:ahLst/>
              <a:cxnLst>
                <a:cxn ang="T10">
                  <a:pos x="T0" y="T1"/>
                </a:cxn>
                <a:cxn ang="T11">
                  <a:pos x="T2" y="T3"/>
                </a:cxn>
                <a:cxn ang="T12">
                  <a:pos x="T4" y="T5"/>
                </a:cxn>
                <a:cxn ang="T13">
                  <a:pos x="T6" y="T7"/>
                </a:cxn>
                <a:cxn ang="T14">
                  <a:pos x="T8" y="T9"/>
                </a:cxn>
              </a:cxnLst>
              <a:rect l="T15" t="T16" r="T17" b="T18"/>
              <a:pathLst>
                <a:path w="23" h="32">
                  <a:moveTo>
                    <a:pt x="5" y="32"/>
                  </a:moveTo>
                  <a:lnTo>
                    <a:pt x="0" y="28"/>
                  </a:lnTo>
                  <a:lnTo>
                    <a:pt x="18" y="0"/>
                  </a:lnTo>
                  <a:lnTo>
                    <a:pt x="23" y="4"/>
                  </a:lnTo>
                  <a:lnTo>
                    <a:pt x="5" y="32"/>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52" name="Line 74"/>
            <p:cNvSpPr>
              <a:spLocks noChangeShapeType="1"/>
            </p:cNvSpPr>
            <p:nvPr/>
          </p:nvSpPr>
          <p:spPr bwMode="auto">
            <a:xfrm flipV="1">
              <a:off x="3909" y="3201"/>
              <a:ext cx="18" cy="3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53" name="Freeform 75"/>
            <p:cNvSpPr>
              <a:spLocks/>
            </p:cNvSpPr>
            <p:nvPr/>
          </p:nvSpPr>
          <p:spPr bwMode="auto">
            <a:xfrm>
              <a:off x="3904" y="3197"/>
              <a:ext cx="27" cy="37"/>
            </a:xfrm>
            <a:custGeom>
              <a:avLst/>
              <a:gdLst>
                <a:gd name="T0" fmla="*/ 6 w 27"/>
                <a:gd name="T1" fmla="*/ 37 h 37"/>
                <a:gd name="T2" fmla="*/ 0 w 27"/>
                <a:gd name="T3" fmla="*/ 33 h 37"/>
                <a:gd name="T4" fmla="*/ 21 w 27"/>
                <a:gd name="T5" fmla="*/ 0 h 37"/>
                <a:gd name="T6" fmla="*/ 27 w 27"/>
                <a:gd name="T7" fmla="*/ 4 h 37"/>
                <a:gd name="T8" fmla="*/ 6 w 27"/>
                <a:gd name="T9" fmla="*/ 37 h 37"/>
                <a:gd name="T10" fmla="*/ 0 60000 65536"/>
                <a:gd name="T11" fmla="*/ 0 60000 65536"/>
                <a:gd name="T12" fmla="*/ 0 60000 65536"/>
                <a:gd name="T13" fmla="*/ 0 60000 65536"/>
                <a:gd name="T14" fmla="*/ 0 60000 65536"/>
                <a:gd name="T15" fmla="*/ 0 w 27"/>
                <a:gd name="T16" fmla="*/ 0 h 37"/>
                <a:gd name="T17" fmla="*/ 27 w 27"/>
                <a:gd name="T18" fmla="*/ 37 h 37"/>
              </a:gdLst>
              <a:ahLst/>
              <a:cxnLst>
                <a:cxn ang="T10">
                  <a:pos x="T0" y="T1"/>
                </a:cxn>
                <a:cxn ang="T11">
                  <a:pos x="T2" y="T3"/>
                </a:cxn>
                <a:cxn ang="T12">
                  <a:pos x="T4" y="T5"/>
                </a:cxn>
                <a:cxn ang="T13">
                  <a:pos x="T6" y="T7"/>
                </a:cxn>
                <a:cxn ang="T14">
                  <a:pos x="T8" y="T9"/>
                </a:cxn>
              </a:cxnLst>
              <a:rect l="T15" t="T16" r="T17" b="T18"/>
              <a:pathLst>
                <a:path w="27" h="37">
                  <a:moveTo>
                    <a:pt x="6" y="37"/>
                  </a:moveTo>
                  <a:lnTo>
                    <a:pt x="0" y="33"/>
                  </a:lnTo>
                  <a:lnTo>
                    <a:pt x="21" y="0"/>
                  </a:lnTo>
                  <a:lnTo>
                    <a:pt x="27" y="4"/>
                  </a:lnTo>
                  <a:lnTo>
                    <a:pt x="6" y="37"/>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54" name="Line 76"/>
            <p:cNvSpPr>
              <a:spLocks noChangeShapeType="1"/>
            </p:cNvSpPr>
            <p:nvPr/>
          </p:nvSpPr>
          <p:spPr bwMode="auto">
            <a:xfrm flipV="1">
              <a:off x="3923" y="3208"/>
              <a:ext cx="21" cy="3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55" name="Freeform 77"/>
            <p:cNvSpPr>
              <a:spLocks/>
            </p:cNvSpPr>
            <p:nvPr/>
          </p:nvSpPr>
          <p:spPr bwMode="auto">
            <a:xfrm>
              <a:off x="3919" y="3204"/>
              <a:ext cx="29" cy="41"/>
            </a:xfrm>
            <a:custGeom>
              <a:avLst/>
              <a:gdLst>
                <a:gd name="T0" fmla="*/ 6 w 29"/>
                <a:gd name="T1" fmla="*/ 41 h 41"/>
                <a:gd name="T2" fmla="*/ 0 w 29"/>
                <a:gd name="T3" fmla="*/ 37 h 41"/>
                <a:gd name="T4" fmla="*/ 23 w 29"/>
                <a:gd name="T5" fmla="*/ 0 h 41"/>
                <a:gd name="T6" fmla="*/ 29 w 29"/>
                <a:gd name="T7" fmla="*/ 4 h 41"/>
                <a:gd name="T8" fmla="*/ 6 w 29"/>
                <a:gd name="T9" fmla="*/ 41 h 41"/>
                <a:gd name="T10" fmla="*/ 0 60000 65536"/>
                <a:gd name="T11" fmla="*/ 0 60000 65536"/>
                <a:gd name="T12" fmla="*/ 0 60000 65536"/>
                <a:gd name="T13" fmla="*/ 0 60000 65536"/>
                <a:gd name="T14" fmla="*/ 0 60000 65536"/>
                <a:gd name="T15" fmla="*/ 0 w 29"/>
                <a:gd name="T16" fmla="*/ 0 h 41"/>
                <a:gd name="T17" fmla="*/ 29 w 29"/>
                <a:gd name="T18" fmla="*/ 41 h 41"/>
              </a:gdLst>
              <a:ahLst/>
              <a:cxnLst>
                <a:cxn ang="T10">
                  <a:pos x="T0" y="T1"/>
                </a:cxn>
                <a:cxn ang="T11">
                  <a:pos x="T2" y="T3"/>
                </a:cxn>
                <a:cxn ang="T12">
                  <a:pos x="T4" y="T5"/>
                </a:cxn>
                <a:cxn ang="T13">
                  <a:pos x="T6" y="T7"/>
                </a:cxn>
                <a:cxn ang="T14">
                  <a:pos x="T8" y="T9"/>
                </a:cxn>
              </a:cxnLst>
              <a:rect l="T15" t="T16" r="T17" b="T18"/>
              <a:pathLst>
                <a:path w="29" h="41">
                  <a:moveTo>
                    <a:pt x="6" y="41"/>
                  </a:moveTo>
                  <a:lnTo>
                    <a:pt x="0" y="37"/>
                  </a:lnTo>
                  <a:lnTo>
                    <a:pt x="23" y="0"/>
                  </a:lnTo>
                  <a:lnTo>
                    <a:pt x="29" y="4"/>
                  </a:lnTo>
                  <a:lnTo>
                    <a:pt x="6" y="41"/>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56" name="Line 147"/>
            <p:cNvSpPr>
              <a:spLocks noChangeShapeType="1"/>
            </p:cNvSpPr>
            <p:nvPr/>
          </p:nvSpPr>
          <p:spPr bwMode="auto">
            <a:xfrm flipH="1" flipV="1">
              <a:off x="3683" y="2856"/>
              <a:ext cx="96" cy="8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57" name="Freeform 148"/>
            <p:cNvSpPr>
              <a:spLocks/>
            </p:cNvSpPr>
            <p:nvPr/>
          </p:nvSpPr>
          <p:spPr bwMode="auto">
            <a:xfrm>
              <a:off x="3670" y="2842"/>
              <a:ext cx="111" cy="98"/>
            </a:xfrm>
            <a:custGeom>
              <a:avLst/>
              <a:gdLst>
                <a:gd name="T0" fmla="*/ 111 w 111"/>
                <a:gd name="T1" fmla="*/ 93 h 98"/>
                <a:gd name="T2" fmla="*/ 111 w 111"/>
                <a:gd name="T3" fmla="*/ 97 h 98"/>
                <a:gd name="T4" fmla="*/ 109 w 111"/>
                <a:gd name="T5" fmla="*/ 98 h 98"/>
                <a:gd name="T6" fmla="*/ 0 w 111"/>
                <a:gd name="T7" fmla="*/ 29 h 98"/>
                <a:gd name="T8" fmla="*/ 24 w 111"/>
                <a:gd name="T9" fmla="*/ 0 h 98"/>
                <a:gd name="T10" fmla="*/ 111 w 111"/>
                <a:gd name="T11" fmla="*/ 93 h 98"/>
                <a:gd name="T12" fmla="*/ 0 60000 65536"/>
                <a:gd name="T13" fmla="*/ 0 60000 65536"/>
                <a:gd name="T14" fmla="*/ 0 60000 65536"/>
                <a:gd name="T15" fmla="*/ 0 60000 65536"/>
                <a:gd name="T16" fmla="*/ 0 60000 65536"/>
                <a:gd name="T17" fmla="*/ 0 60000 65536"/>
                <a:gd name="T18" fmla="*/ 0 w 111"/>
                <a:gd name="T19" fmla="*/ 0 h 98"/>
                <a:gd name="T20" fmla="*/ 111 w 111"/>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111" h="98">
                  <a:moveTo>
                    <a:pt x="111" y="93"/>
                  </a:moveTo>
                  <a:lnTo>
                    <a:pt x="111" y="97"/>
                  </a:lnTo>
                  <a:lnTo>
                    <a:pt x="109" y="98"/>
                  </a:lnTo>
                  <a:lnTo>
                    <a:pt x="0" y="29"/>
                  </a:lnTo>
                  <a:lnTo>
                    <a:pt x="24" y="0"/>
                  </a:lnTo>
                  <a:lnTo>
                    <a:pt x="111" y="93"/>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58" name="Line 149"/>
            <p:cNvSpPr>
              <a:spLocks noChangeShapeType="1"/>
            </p:cNvSpPr>
            <p:nvPr/>
          </p:nvSpPr>
          <p:spPr bwMode="auto">
            <a:xfrm flipH="1">
              <a:off x="3784" y="2858"/>
              <a:ext cx="115" cy="8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59" name="Freeform 150"/>
            <p:cNvSpPr>
              <a:spLocks/>
            </p:cNvSpPr>
            <p:nvPr/>
          </p:nvSpPr>
          <p:spPr bwMode="auto">
            <a:xfrm>
              <a:off x="3781" y="2843"/>
              <a:ext cx="131" cy="98"/>
            </a:xfrm>
            <a:custGeom>
              <a:avLst/>
              <a:gdLst>
                <a:gd name="T0" fmla="*/ 4 w 131"/>
                <a:gd name="T1" fmla="*/ 98 h 98"/>
                <a:gd name="T2" fmla="*/ 0 w 131"/>
                <a:gd name="T3" fmla="*/ 96 h 98"/>
                <a:gd name="T4" fmla="*/ 0 w 131"/>
                <a:gd name="T5" fmla="*/ 92 h 98"/>
                <a:gd name="T6" fmla="*/ 109 w 131"/>
                <a:gd name="T7" fmla="*/ 0 h 98"/>
                <a:gd name="T8" fmla="*/ 131 w 131"/>
                <a:gd name="T9" fmla="*/ 32 h 98"/>
                <a:gd name="T10" fmla="*/ 4 w 131"/>
                <a:gd name="T11" fmla="*/ 98 h 98"/>
                <a:gd name="T12" fmla="*/ 0 60000 65536"/>
                <a:gd name="T13" fmla="*/ 0 60000 65536"/>
                <a:gd name="T14" fmla="*/ 0 60000 65536"/>
                <a:gd name="T15" fmla="*/ 0 60000 65536"/>
                <a:gd name="T16" fmla="*/ 0 60000 65536"/>
                <a:gd name="T17" fmla="*/ 0 60000 65536"/>
                <a:gd name="T18" fmla="*/ 0 w 131"/>
                <a:gd name="T19" fmla="*/ 0 h 98"/>
                <a:gd name="T20" fmla="*/ 131 w 131"/>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131" h="98">
                  <a:moveTo>
                    <a:pt x="4" y="98"/>
                  </a:moveTo>
                  <a:lnTo>
                    <a:pt x="0" y="96"/>
                  </a:lnTo>
                  <a:lnTo>
                    <a:pt x="0" y="92"/>
                  </a:lnTo>
                  <a:lnTo>
                    <a:pt x="109" y="0"/>
                  </a:lnTo>
                  <a:lnTo>
                    <a:pt x="131" y="32"/>
                  </a:lnTo>
                  <a:lnTo>
                    <a:pt x="4" y="98"/>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60" name="Line 157"/>
            <p:cNvSpPr>
              <a:spLocks noChangeShapeType="1"/>
            </p:cNvSpPr>
            <p:nvPr/>
          </p:nvSpPr>
          <p:spPr bwMode="auto">
            <a:xfrm flipV="1">
              <a:off x="3783" y="3169"/>
              <a:ext cx="1" cy="11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61" name="Freeform 158"/>
            <p:cNvSpPr>
              <a:spLocks/>
            </p:cNvSpPr>
            <p:nvPr/>
          </p:nvSpPr>
          <p:spPr bwMode="auto">
            <a:xfrm>
              <a:off x="3763" y="3169"/>
              <a:ext cx="39" cy="120"/>
            </a:xfrm>
            <a:custGeom>
              <a:avLst/>
              <a:gdLst>
                <a:gd name="T0" fmla="*/ 39 w 39"/>
                <a:gd name="T1" fmla="*/ 120 h 120"/>
                <a:gd name="T2" fmla="*/ 0 w 39"/>
                <a:gd name="T3" fmla="*/ 120 h 120"/>
                <a:gd name="T4" fmla="*/ 17 w 39"/>
                <a:gd name="T5" fmla="*/ 0 h 120"/>
                <a:gd name="T6" fmla="*/ 23 w 39"/>
                <a:gd name="T7" fmla="*/ 0 h 120"/>
                <a:gd name="T8" fmla="*/ 39 w 39"/>
                <a:gd name="T9" fmla="*/ 120 h 120"/>
                <a:gd name="T10" fmla="*/ 0 60000 65536"/>
                <a:gd name="T11" fmla="*/ 0 60000 65536"/>
                <a:gd name="T12" fmla="*/ 0 60000 65536"/>
                <a:gd name="T13" fmla="*/ 0 60000 65536"/>
                <a:gd name="T14" fmla="*/ 0 60000 65536"/>
                <a:gd name="T15" fmla="*/ 0 w 39"/>
                <a:gd name="T16" fmla="*/ 0 h 120"/>
                <a:gd name="T17" fmla="*/ 39 w 39"/>
                <a:gd name="T18" fmla="*/ 120 h 120"/>
              </a:gdLst>
              <a:ahLst/>
              <a:cxnLst>
                <a:cxn ang="T10">
                  <a:pos x="T0" y="T1"/>
                </a:cxn>
                <a:cxn ang="T11">
                  <a:pos x="T2" y="T3"/>
                </a:cxn>
                <a:cxn ang="T12">
                  <a:pos x="T4" y="T5"/>
                </a:cxn>
                <a:cxn ang="T13">
                  <a:pos x="T6" y="T7"/>
                </a:cxn>
                <a:cxn ang="T14">
                  <a:pos x="T8" y="T9"/>
                </a:cxn>
              </a:cxnLst>
              <a:rect l="T15" t="T16" r="T17" b="T18"/>
              <a:pathLst>
                <a:path w="39" h="120">
                  <a:moveTo>
                    <a:pt x="39" y="120"/>
                  </a:moveTo>
                  <a:lnTo>
                    <a:pt x="0" y="120"/>
                  </a:lnTo>
                  <a:lnTo>
                    <a:pt x="17" y="0"/>
                  </a:lnTo>
                  <a:lnTo>
                    <a:pt x="23" y="0"/>
                  </a:lnTo>
                  <a:lnTo>
                    <a:pt x="39" y="12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62" name="Rectangle 160"/>
            <p:cNvSpPr>
              <a:spLocks noChangeArrowheads="1"/>
            </p:cNvSpPr>
            <p:nvPr/>
          </p:nvSpPr>
          <p:spPr bwMode="auto">
            <a:xfrm>
              <a:off x="3076" y="3478"/>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363" name="Rectangle 161"/>
            <p:cNvSpPr>
              <a:spLocks noChangeArrowheads="1"/>
            </p:cNvSpPr>
            <p:nvPr/>
          </p:nvSpPr>
          <p:spPr bwMode="auto">
            <a:xfrm>
              <a:off x="3122" y="3478"/>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364" name="Rectangle 162"/>
            <p:cNvSpPr>
              <a:spLocks noChangeArrowheads="1"/>
            </p:cNvSpPr>
            <p:nvPr/>
          </p:nvSpPr>
          <p:spPr bwMode="auto">
            <a:xfrm>
              <a:off x="3634" y="2806"/>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365" name="Rectangle 163"/>
            <p:cNvSpPr>
              <a:spLocks noChangeArrowheads="1"/>
            </p:cNvSpPr>
            <p:nvPr/>
          </p:nvSpPr>
          <p:spPr bwMode="auto">
            <a:xfrm>
              <a:off x="3680" y="2806"/>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366" name="Rectangle 164"/>
            <p:cNvSpPr>
              <a:spLocks noChangeArrowheads="1"/>
            </p:cNvSpPr>
            <p:nvPr/>
          </p:nvSpPr>
          <p:spPr bwMode="auto">
            <a:xfrm>
              <a:off x="3788" y="2716"/>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367" name="Rectangle 165"/>
            <p:cNvSpPr>
              <a:spLocks noChangeArrowheads="1"/>
            </p:cNvSpPr>
            <p:nvPr/>
          </p:nvSpPr>
          <p:spPr bwMode="auto">
            <a:xfrm>
              <a:off x="3834" y="2716"/>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368" name="Rectangle 166"/>
            <p:cNvSpPr>
              <a:spLocks noChangeArrowheads="1"/>
            </p:cNvSpPr>
            <p:nvPr/>
          </p:nvSpPr>
          <p:spPr bwMode="auto">
            <a:xfrm>
              <a:off x="3935" y="2806"/>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369" name="Rectangle 167"/>
            <p:cNvSpPr>
              <a:spLocks noChangeArrowheads="1"/>
            </p:cNvSpPr>
            <p:nvPr/>
          </p:nvSpPr>
          <p:spPr bwMode="auto">
            <a:xfrm>
              <a:off x="3981" y="2806"/>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370" name="Rectangle 168"/>
            <p:cNvSpPr>
              <a:spLocks noChangeArrowheads="1"/>
            </p:cNvSpPr>
            <p:nvPr/>
          </p:nvSpPr>
          <p:spPr bwMode="auto">
            <a:xfrm>
              <a:off x="3770" y="3099"/>
              <a:ext cx="18"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ja-JP" altLang="en-US" sz="800" smtClean="0">
                  <a:solidFill>
                    <a:srgbClr val="000000"/>
                  </a:solidFill>
                  <a:latin typeface="Arial" pitchFamily="34" charset="0"/>
                </a:rPr>
                <a:t> </a:t>
              </a:r>
              <a:endParaRPr lang="ja-JP" altLang="en-US" sz="4000" smtClean="0">
                <a:solidFill>
                  <a:srgbClr val="000000"/>
                </a:solidFill>
                <a:latin typeface="Arial" pitchFamily="34" charset="0"/>
              </a:endParaRPr>
            </a:p>
          </p:txBody>
        </p:sp>
        <p:sp>
          <p:nvSpPr>
            <p:cNvPr id="263371" name="Rectangle 169"/>
            <p:cNvSpPr>
              <a:spLocks noChangeArrowheads="1"/>
            </p:cNvSpPr>
            <p:nvPr/>
          </p:nvSpPr>
          <p:spPr bwMode="auto">
            <a:xfrm>
              <a:off x="3788" y="3099"/>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372" name="Rectangle 170"/>
            <p:cNvSpPr>
              <a:spLocks noChangeArrowheads="1"/>
            </p:cNvSpPr>
            <p:nvPr/>
          </p:nvSpPr>
          <p:spPr bwMode="auto">
            <a:xfrm>
              <a:off x="3835" y="3099"/>
              <a:ext cx="2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ja-JP" altLang="en-US" sz="800" smtClean="0">
                  <a:solidFill>
                    <a:srgbClr val="000000"/>
                  </a:solidFill>
                  <a:latin typeface="Arial" pitchFamily="34" charset="0"/>
                </a:rPr>
                <a:t>*</a:t>
              </a:r>
              <a:endParaRPr lang="ja-JP" altLang="en-US" sz="4000" smtClean="0">
                <a:solidFill>
                  <a:srgbClr val="000000"/>
                </a:solidFill>
                <a:latin typeface="Arial" pitchFamily="34" charset="0"/>
              </a:endParaRPr>
            </a:p>
          </p:txBody>
        </p:sp>
        <p:sp>
          <p:nvSpPr>
            <p:cNvPr id="263373" name="Rectangle 171"/>
            <p:cNvSpPr>
              <a:spLocks noChangeArrowheads="1"/>
            </p:cNvSpPr>
            <p:nvPr/>
          </p:nvSpPr>
          <p:spPr bwMode="auto">
            <a:xfrm>
              <a:off x="3756" y="3489"/>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374" name="Rectangle 172"/>
            <p:cNvSpPr>
              <a:spLocks noChangeArrowheads="1"/>
            </p:cNvSpPr>
            <p:nvPr/>
          </p:nvSpPr>
          <p:spPr bwMode="auto">
            <a:xfrm>
              <a:off x="3802" y="3489"/>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375" name="Rectangle 173"/>
            <p:cNvSpPr>
              <a:spLocks noChangeArrowheads="1"/>
            </p:cNvSpPr>
            <p:nvPr/>
          </p:nvSpPr>
          <p:spPr bwMode="auto">
            <a:xfrm>
              <a:off x="3788" y="3290"/>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grpSp>
      <p:grpSp>
        <p:nvGrpSpPr>
          <p:cNvPr id="9" name="Group 189"/>
          <p:cNvGrpSpPr>
            <a:grpSpLocks/>
          </p:cNvGrpSpPr>
          <p:nvPr/>
        </p:nvGrpSpPr>
        <p:grpSpPr bwMode="auto">
          <a:xfrm>
            <a:off x="2627313" y="2082800"/>
            <a:ext cx="1973262" cy="1352550"/>
            <a:chOff x="4534" y="2712"/>
            <a:chExt cx="1243" cy="852"/>
          </a:xfrm>
        </p:grpSpPr>
        <p:sp>
          <p:nvSpPr>
            <p:cNvPr id="263192" name="Line 78"/>
            <p:cNvSpPr>
              <a:spLocks noChangeShapeType="1"/>
            </p:cNvSpPr>
            <p:nvPr/>
          </p:nvSpPr>
          <p:spPr bwMode="auto">
            <a:xfrm flipH="1">
              <a:off x="5379" y="3411"/>
              <a:ext cx="167"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93" name="Line 79"/>
            <p:cNvSpPr>
              <a:spLocks noChangeShapeType="1"/>
            </p:cNvSpPr>
            <p:nvPr/>
          </p:nvSpPr>
          <p:spPr bwMode="auto">
            <a:xfrm flipH="1">
              <a:off x="5379" y="3398"/>
              <a:ext cx="144" cy="82"/>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94" name="Line 80"/>
            <p:cNvSpPr>
              <a:spLocks noChangeShapeType="1"/>
            </p:cNvSpPr>
            <p:nvPr/>
          </p:nvSpPr>
          <p:spPr bwMode="auto">
            <a:xfrm flipH="1" flipV="1">
              <a:off x="5213" y="3411"/>
              <a:ext cx="166"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95" name="Line 81"/>
            <p:cNvSpPr>
              <a:spLocks noChangeShapeType="1"/>
            </p:cNvSpPr>
            <p:nvPr/>
          </p:nvSpPr>
          <p:spPr bwMode="auto">
            <a:xfrm flipV="1">
              <a:off x="5213" y="3220"/>
              <a:ext cx="1" cy="19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96" name="Line 82"/>
            <p:cNvSpPr>
              <a:spLocks noChangeShapeType="1"/>
            </p:cNvSpPr>
            <p:nvPr/>
          </p:nvSpPr>
          <p:spPr bwMode="auto">
            <a:xfrm flipV="1">
              <a:off x="5236" y="3234"/>
              <a:ext cx="1" cy="164"/>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97" name="Line 83"/>
            <p:cNvSpPr>
              <a:spLocks noChangeShapeType="1"/>
            </p:cNvSpPr>
            <p:nvPr/>
          </p:nvSpPr>
          <p:spPr bwMode="auto">
            <a:xfrm flipV="1">
              <a:off x="5213" y="3124"/>
              <a:ext cx="166"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98" name="Line 84"/>
            <p:cNvSpPr>
              <a:spLocks noChangeShapeType="1"/>
            </p:cNvSpPr>
            <p:nvPr/>
          </p:nvSpPr>
          <p:spPr bwMode="auto">
            <a:xfrm>
              <a:off x="5379" y="3124"/>
              <a:ext cx="167"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99" name="Line 85"/>
            <p:cNvSpPr>
              <a:spLocks noChangeShapeType="1"/>
            </p:cNvSpPr>
            <p:nvPr/>
          </p:nvSpPr>
          <p:spPr bwMode="auto">
            <a:xfrm>
              <a:off x="5379" y="3151"/>
              <a:ext cx="144"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00" name="Line 86"/>
            <p:cNvSpPr>
              <a:spLocks noChangeShapeType="1"/>
            </p:cNvSpPr>
            <p:nvPr/>
          </p:nvSpPr>
          <p:spPr bwMode="auto">
            <a:xfrm flipV="1">
              <a:off x="5546" y="3220"/>
              <a:ext cx="1" cy="19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01" name="Line 87"/>
            <p:cNvSpPr>
              <a:spLocks noChangeShapeType="1"/>
            </p:cNvSpPr>
            <p:nvPr/>
          </p:nvSpPr>
          <p:spPr bwMode="auto">
            <a:xfrm>
              <a:off x="4866" y="3231"/>
              <a:ext cx="1" cy="19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02" name="Line 88"/>
            <p:cNvSpPr>
              <a:spLocks noChangeShapeType="1"/>
            </p:cNvSpPr>
            <p:nvPr/>
          </p:nvSpPr>
          <p:spPr bwMode="auto">
            <a:xfrm>
              <a:off x="4843" y="3245"/>
              <a:ext cx="1" cy="165"/>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03" name="Line 89"/>
            <p:cNvSpPr>
              <a:spLocks noChangeShapeType="1"/>
            </p:cNvSpPr>
            <p:nvPr/>
          </p:nvSpPr>
          <p:spPr bwMode="auto">
            <a:xfrm flipH="1">
              <a:off x="4700" y="3423"/>
              <a:ext cx="166" cy="95"/>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04" name="Line 90"/>
            <p:cNvSpPr>
              <a:spLocks noChangeShapeType="1"/>
            </p:cNvSpPr>
            <p:nvPr/>
          </p:nvSpPr>
          <p:spPr bwMode="auto">
            <a:xfrm flipH="1" flipV="1">
              <a:off x="4534" y="3423"/>
              <a:ext cx="166" cy="95"/>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05" name="Line 91"/>
            <p:cNvSpPr>
              <a:spLocks noChangeShapeType="1"/>
            </p:cNvSpPr>
            <p:nvPr/>
          </p:nvSpPr>
          <p:spPr bwMode="auto">
            <a:xfrm flipH="1" flipV="1">
              <a:off x="4557" y="3410"/>
              <a:ext cx="143"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06" name="Line 92"/>
            <p:cNvSpPr>
              <a:spLocks noChangeShapeType="1"/>
            </p:cNvSpPr>
            <p:nvPr/>
          </p:nvSpPr>
          <p:spPr bwMode="auto">
            <a:xfrm flipV="1">
              <a:off x="4534" y="3231"/>
              <a:ext cx="1" cy="19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07" name="Line 93"/>
            <p:cNvSpPr>
              <a:spLocks noChangeShapeType="1"/>
            </p:cNvSpPr>
            <p:nvPr/>
          </p:nvSpPr>
          <p:spPr bwMode="auto">
            <a:xfrm flipV="1">
              <a:off x="4534" y="3135"/>
              <a:ext cx="166"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08" name="Line 94"/>
            <p:cNvSpPr>
              <a:spLocks noChangeShapeType="1"/>
            </p:cNvSpPr>
            <p:nvPr/>
          </p:nvSpPr>
          <p:spPr bwMode="auto">
            <a:xfrm flipV="1">
              <a:off x="4557" y="3162"/>
              <a:ext cx="143"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09" name="Line 95"/>
            <p:cNvSpPr>
              <a:spLocks noChangeShapeType="1"/>
            </p:cNvSpPr>
            <p:nvPr/>
          </p:nvSpPr>
          <p:spPr bwMode="auto">
            <a:xfrm flipH="1" flipV="1">
              <a:off x="4700" y="3135"/>
              <a:ext cx="166"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10" name="Line 96"/>
            <p:cNvSpPr>
              <a:spLocks noChangeShapeType="1"/>
            </p:cNvSpPr>
            <p:nvPr/>
          </p:nvSpPr>
          <p:spPr bwMode="auto">
            <a:xfrm>
              <a:off x="5546" y="3411"/>
              <a:ext cx="138" cy="79"/>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11" name="Line 97"/>
            <p:cNvSpPr>
              <a:spLocks noChangeShapeType="1"/>
            </p:cNvSpPr>
            <p:nvPr/>
          </p:nvSpPr>
          <p:spPr bwMode="auto">
            <a:xfrm flipH="1">
              <a:off x="5031" y="2906"/>
              <a:ext cx="3"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12" name="Line 98"/>
            <p:cNvSpPr>
              <a:spLocks noChangeShapeType="1"/>
            </p:cNvSpPr>
            <p:nvPr/>
          </p:nvSpPr>
          <p:spPr bwMode="auto">
            <a:xfrm flipH="1">
              <a:off x="5027" y="2888"/>
              <a:ext cx="9"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13" name="Rectangle 99"/>
            <p:cNvSpPr>
              <a:spLocks noChangeArrowheads="1"/>
            </p:cNvSpPr>
            <p:nvPr/>
          </p:nvSpPr>
          <p:spPr bwMode="auto">
            <a:xfrm>
              <a:off x="5026" y="2885"/>
              <a:ext cx="12" cy="7"/>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214" name="Line 100"/>
            <p:cNvSpPr>
              <a:spLocks noChangeShapeType="1"/>
            </p:cNvSpPr>
            <p:nvPr/>
          </p:nvSpPr>
          <p:spPr bwMode="auto">
            <a:xfrm flipH="1">
              <a:off x="5025" y="2871"/>
              <a:ext cx="14"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15" name="Rectangle 101"/>
            <p:cNvSpPr>
              <a:spLocks noChangeArrowheads="1"/>
            </p:cNvSpPr>
            <p:nvPr/>
          </p:nvSpPr>
          <p:spPr bwMode="auto">
            <a:xfrm>
              <a:off x="5024" y="2867"/>
              <a:ext cx="16" cy="7"/>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216" name="Line 102"/>
            <p:cNvSpPr>
              <a:spLocks noChangeShapeType="1"/>
            </p:cNvSpPr>
            <p:nvPr/>
          </p:nvSpPr>
          <p:spPr bwMode="auto">
            <a:xfrm flipH="1">
              <a:off x="5022" y="2853"/>
              <a:ext cx="19"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17" name="Rectangle 103"/>
            <p:cNvSpPr>
              <a:spLocks noChangeArrowheads="1"/>
            </p:cNvSpPr>
            <p:nvPr/>
          </p:nvSpPr>
          <p:spPr bwMode="auto">
            <a:xfrm>
              <a:off x="5021" y="2849"/>
              <a:ext cx="22" cy="7"/>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218" name="Line 104"/>
            <p:cNvSpPr>
              <a:spLocks noChangeShapeType="1"/>
            </p:cNvSpPr>
            <p:nvPr/>
          </p:nvSpPr>
          <p:spPr bwMode="auto">
            <a:xfrm flipH="1">
              <a:off x="5020" y="2835"/>
              <a:ext cx="24"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19" name="Rectangle 105"/>
            <p:cNvSpPr>
              <a:spLocks noChangeArrowheads="1"/>
            </p:cNvSpPr>
            <p:nvPr/>
          </p:nvSpPr>
          <p:spPr bwMode="auto">
            <a:xfrm>
              <a:off x="5018" y="2832"/>
              <a:ext cx="27" cy="6"/>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220" name="Line 106"/>
            <p:cNvSpPr>
              <a:spLocks noChangeShapeType="1"/>
            </p:cNvSpPr>
            <p:nvPr/>
          </p:nvSpPr>
          <p:spPr bwMode="auto">
            <a:xfrm flipH="1">
              <a:off x="5017" y="2818"/>
              <a:ext cx="30"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21" name="Rectangle 107"/>
            <p:cNvSpPr>
              <a:spLocks noChangeArrowheads="1"/>
            </p:cNvSpPr>
            <p:nvPr/>
          </p:nvSpPr>
          <p:spPr bwMode="auto">
            <a:xfrm>
              <a:off x="5016" y="2814"/>
              <a:ext cx="32" cy="6"/>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222" name="Line 108"/>
            <p:cNvSpPr>
              <a:spLocks noChangeShapeType="1"/>
            </p:cNvSpPr>
            <p:nvPr/>
          </p:nvSpPr>
          <p:spPr bwMode="auto">
            <a:xfrm flipH="1">
              <a:off x="5015" y="2800"/>
              <a:ext cx="35"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23" name="Rectangle 109"/>
            <p:cNvSpPr>
              <a:spLocks noChangeArrowheads="1"/>
            </p:cNvSpPr>
            <p:nvPr/>
          </p:nvSpPr>
          <p:spPr bwMode="auto">
            <a:xfrm>
              <a:off x="5013" y="2797"/>
              <a:ext cx="39" cy="6"/>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224" name="Line 110"/>
            <p:cNvSpPr>
              <a:spLocks noChangeShapeType="1"/>
            </p:cNvSpPr>
            <p:nvPr/>
          </p:nvSpPr>
          <p:spPr bwMode="auto">
            <a:xfrm flipH="1">
              <a:off x="5012" y="2782"/>
              <a:ext cx="41"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25" name="Rectangle 111"/>
            <p:cNvSpPr>
              <a:spLocks noChangeArrowheads="1"/>
            </p:cNvSpPr>
            <p:nvPr/>
          </p:nvSpPr>
          <p:spPr bwMode="auto">
            <a:xfrm>
              <a:off x="5011" y="2779"/>
              <a:ext cx="43" cy="7"/>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226" name="Line 112"/>
            <p:cNvSpPr>
              <a:spLocks noChangeShapeType="1"/>
            </p:cNvSpPr>
            <p:nvPr/>
          </p:nvSpPr>
          <p:spPr bwMode="auto">
            <a:xfrm>
              <a:off x="4866" y="3423"/>
              <a:ext cx="138" cy="80"/>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27" name="Line 113"/>
            <p:cNvSpPr>
              <a:spLocks noChangeShapeType="1"/>
            </p:cNvSpPr>
            <p:nvPr/>
          </p:nvSpPr>
          <p:spPr bwMode="auto">
            <a:xfrm flipV="1">
              <a:off x="5095" y="3144"/>
              <a:ext cx="3" cy="3"/>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28" name="Freeform 114"/>
            <p:cNvSpPr>
              <a:spLocks/>
            </p:cNvSpPr>
            <p:nvPr/>
          </p:nvSpPr>
          <p:spPr bwMode="auto">
            <a:xfrm>
              <a:off x="5091" y="3141"/>
              <a:ext cx="9" cy="8"/>
            </a:xfrm>
            <a:custGeom>
              <a:avLst/>
              <a:gdLst>
                <a:gd name="T0" fmla="*/ 7 w 9"/>
                <a:gd name="T1" fmla="*/ 8 h 8"/>
                <a:gd name="T2" fmla="*/ 0 w 9"/>
                <a:gd name="T3" fmla="*/ 5 h 8"/>
                <a:gd name="T4" fmla="*/ 3 w 9"/>
                <a:gd name="T5" fmla="*/ 0 h 8"/>
                <a:gd name="T6" fmla="*/ 9 w 9"/>
                <a:gd name="T7" fmla="*/ 3 h 8"/>
                <a:gd name="T8" fmla="*/ 7 w 9"/>
                <a:gd name="T9" fmla="*/ 8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7" y="8"/>
                  </a:moveTo>
                  <a:lnTo>
                    <a:pt x="0" y="5"/>
                  </a:lnTo>
                  <a:lnTo>
                    <a:pt x="3" y="0"/>
                  </a:lnTo>
                  <a:lnTo>
                    <a:pt x="9" y="3"/>
                  </a:lnTo>
                  <a:lnTo>
                    <a:pt x="7" y="8"/>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29" name="Line 115"/>
            <p:cNvSpPr>
              <a:spLocks noChangeShapeType="1"/>
            </p:cNvSpPr>
            <p:nvPr/>
          </p:nvSpPr>
          <p:spPr bwMode="auto">
            <a:xfrm flipV="1">
              <a:off x="5108" y="3151"/>
              <a:ext cx="5" cy="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30" name="Freeform 116"/>
            <p:cNvSpPr>
              <a:spLocks/>
            </p:cNvSpPr>
            <p:nvPr/>
          </p:nvSpPr>
          <p:spPr bwMode="auto">
            <a:xfrm>
              <a:off x="5104" y="3148"/>
              <a:ext cx="12" cy="13"/>
            </a:xfrm>
            <a:custGeom>
              <a:avLst/>
              <a:gdLst>
                <a:gd name="T0" fmla="*/ 7 w 12"/>
                <a:gd name="T1" fmla="*/ 13 h 13"/>
                <a:gd name="T2" fmla="*/ 0 w 12"/>
                <a:gd name="T3" fmla="*/ 9 h 13"/>
                <a:gd name="T4" fmla="*/ 5 w 12"/>
                <a:gd name="T5" fmla="*/ 0 h 13"/>
                <a:gd name="T6" fmla="*/ 12 w 12"/>
                <a:gd name="T7" fmla="*/ 4 h 13"/>
                <a:gd name="T8" fmla="*/ 7 w 12"/>
                <a:gd name="T9" fmla="*/ 13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7" y="13"/>
                  </a:moveTo>
                  <a:lnTo>
                    <a:pt x="0" y="9"/>
                  </a:lnTo>
                  <a:lnTo>
                    <a:pt x="5" y="0"/>
                  </a:lnTo>
                  <a:lnTo>
                    <a:pt x="12" y="4"/>
                  </a:lnTo>
                  <a:lnTo>
                    <a:pt x="7" y="13"/>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31" name="Line 117"/>
            <p:cNvSpPr>
              <a:spLocks noChangeShapeType="1"/>
            </p:cNvSpPr>
            <p:nvPr/>
          </p:nvSpPr>
          <p:spPr bwMode="auto">
            <a:xfrm flipV="1">
              <a:off x="5122" y="3158"/>
              <a:ext cx="6" cy="1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32" name="Freeform 118"/>
            <p:cNvSpPr>
              <a:spLocks/>
            </p:cNvSpPr>
            <p:nvPr/>
          </p:nvSpPr>
          <p:spPr bwMode="auto">
            <a:xfrm>
              <a:off x="5118" y="3155"/>
              <a:ext cx="14" cy="17"/>
            </a:xfrm>
            <a:custGeom>
              <a:avLst/>
              <a:gdLst>
                <a:gd name="T0" fmla="*/ 5 w 14"/>
                <a:gd name="T1" fmla="*/ 17 h 17"/>
                <a:gd name="T2" fmla="*/ 0 w 14"/>
                <a:gd name="T3" fmla="*/ 14 h 17"/>
                <a:gd name="T4" fmla="*/ 9 w 14"/>
                <a:gd name="T5" fmla="*/ 0 h 17"/>
                <a:gd name="T6" fmla="*/ 14 w 14"/>
                <a:gd name="T7" fmla="*/ 3 h 17"/>
                <a:gd name="T8" fmla="*/ 5 w 14"/>
                <a:gd name="T9" fmla="*/ 17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5" y="17"/>
                  </a:moveTo>
                  <a:lnTo>
                    <a:pt x="0" y="14"/>
                  </a:lnTo>
                  <a:lnTo>
                    <a:pt x="9" y="0"/>
                  </a:lnTo>
                  <a:lnTo>
                    <a:pt x="14" y="3"/>
                  </a:lnTo>
                  <a:lnTo>
                    <a:pt x="5" y="17"/>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33" name="Line 119"/>
            <p:cNvSpPr>
              <a:spLocks noChangeShapeType="1"/>
            </p:cNvSpPr>
            <p:nvPr/>
          </p:nvSpPr>
          <p:spPr bwMode="auto">
            <a:xfrm flipV="1">
              <a:off x="5135" y="3165"/>
              <a:ext cx="9" cy="16"/>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34" name="Freeform 120"/>
            <p:cNvSpPr>
              <a:spLocks/>
            </p:cNvSpPr>
            <p:nvPr/>
          </p:nvSpPr>
          <p:spPr bwMode="auto">
            <a:xfrm>
              <a:off x="5131" y="3162"/>
              <a:ext cx="17" cy="22"/>
            </a:xfrm>
            <a:custGeom>
              <a:avLst/>
              <a:gdLst>
                <a:gd name="T0" fmla="*/ 5 w 17"/>
                <a:gd name="T1" fmla="*/ 22 h 22"/>
                <a:gd name="T2" fmla="*/ 0 w 17"/>
                <a:gd name="T3" fmla="*/ 18 h 22"/>
                <a:gd name="T4" fmla="*/ 12 w 17"/>
                <a:gd name="T5" fmla="*/ 0 h 22"/>
                <a:gd name="T6" fmla="*/ 17 w 17"/>
                <a:gd name="T7" fmla="*/ 4 h 22"/>
                <a:gd name="T8" fmla="*/ 5 w 17"/>
                <a:gd name="T9" fmla="*/ 22 h 22"/>
                <a:gd name="T10" fmla="*/ 0 60000 65536"/>
                <a:gd name="T11" fmla="*/ 0 60000 65536"/>
                <a:gd name="T12" fmla="*/ 0 60000 65536"/>
                <a:gd name="T13" fmla="*/ 0 60000 65536"/>
                <a:gd name="T14" fmla="*/ 0 60000 65536"/>
                <a:gd name="T15" fmla="*/ 0 w 17"/>
                <a:gd name="T16" fmla="*/ 0 h 22"/>
                <a:gd name="T17" fmla="*/ 17 w 17"/>
                <a:gd name="T18" fmla="*/ 22 h 22"/>
              </a:gdLst>
              <a:ahLst/>
              <a:cxnLst>
                <a:cxn ang="T10">
                  <a:pos x="T0" y="T1"/>
                </a:cxn>
                <a:cxn ang="T11">
                  <a:pos x="T2" y="T3"/>
                </a:cxn>
                <a:cxn ang="T12">
                  <a:pos x="T4" y="T5"/>
                </a:cxn>
                <a:cxn ang="T13">
                  <a:pos x="T6" y="T7"/>
                </a:cxn>
                <a:cxn ang="T14">
                  <a:pos x="T8" y="T9"/>
                </a:cxn>
              </a:cxnLst>
              <a:rect l="T15" t="T16" r="T17" b="T18"/>
              <a:pathLst>
                <a:path w="17" h="22">
                  <a:moveTo>
                    <a:pt x="5" y="22"/>
                  </a:moveTo>
                  <a:lnTo>
                    <a:pt x="0" y="18"/>
                  </a:lnTo>
                  <a:lnTo>
                    <a:pt x="12" y="0"/>
                  </a:lnTo>
                  <a:lnTo>
                    <a:pt x="17" y="4"/>
                  </a:lnTo>
                  <a:lnTo>
                    <a:pt x="5" y="22"/>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35" name="Line 121"/>
            <p:cNvSpPr>
              <a:spLocks noChangeShapeType="1"/>
            </p:cNvSpPr>
            <p:nvPr/>
          </p:nvSpPr>
          <p:spPr bwMode="auto">
            <a:xfrm flipV="1">
              <a:off x="5148" y="3172"/>
              <a:ext cx="12" cy="2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36" name="Freeform 122"/>
            <p:cNvSpPr>
              <a:spLocks/>
            </p:cNvSpPr>
            <p:nvPr/>
          </p:nvSpPr>
          <p:spPr bwMode="auto">
            <a:xfrm>
              <a:off x="5144" y="3169"/>
              <a:ext cx="20" cy="26"/>
            </a:xfrm>
            <a:custGeom>
              <a:avLst/>
              <a:gdLst>
                <a:gd name="T0" fmla="*/ 5 w 20"/>
                <a:gd name="T1" fmla="*/ 26 h 26"/>
                <a:gd name="T2" fmla="*/ 0 w 20"/>
                <a:gd name="T3" fmla="*/ 23 h 26"/>
                <a:gd name="T4" fmla="*/ 15 w 20"/>
                <a:gd name="T5" fmla="*/ 0 h 26"/>
                <a:gd name="T6" fmla="*/ 20 w 20"/>
                <a:gd name="T7" fmla="*/ 3 h 26"/>
                <a:gd name="T8" fmla="*/ 5 w 20"/>
                <a:gd name="T9" fmla="*/ 26 h 26"/>
                <a:gd name="T10" fmla="*/ 0 60000 65536"/>
                <a:gd name="T11" fmla="*/ 0 60000 65536"/>
                <a:gd name="T12" fmla="*/ 0 60000 65536"/>
                <a:gd name="T13" fmla="*/ 0 60000 65536"/>
                <a:gd name="T14" fmla="*/ 0 60000 65536"/>
                <a:gd name="T15" fmla="*/ 0 w 20"/>
                <a:gd name="T16" fmla="*/ 0 h 26"/>
                <a:gd name="T17" fmla="*/ 20 w 20"/>
                <a:gd name="T18" fmla="*/ 26 h 26"/>
              </a:gdLst>
              <a:ahLst/>
              <a:cxnLst>
                <a:cxn ang="T10">
                  <a:pos x="T0" y="T1"/>
                </a:cxn>
                <a:cxn ang="T11">
                  <a:pos x="T2" y="T3"/>
                </a:cxn>
                <a:cxn ang="T12">
                  <a:pos x="T4" y="T5"/>
                </a:cxn>
                <a:cxn ang="T13">
                  <a:pos x="T6" y="T7"/>
                </a:cxn>
                <a:cxn ang="T14">
                  <a:pos x="T8" y="T9"/>
                </a:cxn>
              </a:cxnLst>
              <a:rect l="T15" t="T16" r="T17" b="T18"/>
              <a:pathLst>
                <a:path w="20" h="26">
                  <a:moveTo>
                    <a:pt x="5" y="26"/>
                  </a:moveTo>
                  <a:lnTo>
                    <a:pt x="0" y="23"/>
                  </a:lnTo>
                  <a:lnTo>
                    <a:pt x="15" y="0"/>
                  </a:lnTo>
                  <a:lnTo>
                    <a:pt x="20" y="3"/>
                  </a:lnTo>
                  <a:lnTo>
                    <a:pt x="5" y="2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37" name="Line 123"/>
            <p:cNvSpPr>
              <a:spLocks noChangeShapeType="1"/>
            </p:cNvSpPr>
            <p:nvPr/>
          </p:nvSpPr>
          <p:spPr bwMode="auto">
            <a:xfrm flipV="1">
              <a:off x="5162" y="3179"/>
              <a:ext cx="14" cy="2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38" name="Freeform 124"/>
            <p:cNvSpPr>
              <a:spLocks/>
            </p:cNvSpPr>
            <p:nvPr/>
          </p:nvSpPr>
          <p:spPr bwMode="auto">
            <a:xfrm>
              <a:off x="5158" y="3176"/>
              <a:ext cx="22" cy="31"/>
            </a:xfrm>
            <a:custGeom>
              <a:avLst/>
              <a:gdLst>
                <a:gd name="T0" fmla="*/ 5 w 22"/>
                <a:gd name="T1" fmla="*/ 31 h 31"/>
                <a:gd name="T2" fmla="*/ 0 w 22"/>
                <a:gd name="T3" fmla="*/ 27 h 31"/>
                <a:gd name="T4" fmla="*/ 17 w 22"/>
                <a:gd name="T5" fmla="*/ 0 h 31"/>
                <a:gd name="T6" fmla="*/ 22 w 22"/>
                <a:gd name="T7" fmla="*/ 4 h 31"/>
                <a:gd name="T8" fmla="*/ 5 w 22"/>
                <a:gd name="T9" fmla="*/ 31 h 31"/>
                <a:gd name="T10" fmla="*/ 0 60000 65536"/>
                <a:gd name="T11" fmla="*/ 0 60000 65536"/>
                <a:gd name="T12" fmla="*/ 0 60000 65536"/>
                <a:gd name="T13" fmla="*/ 0 60000 65536"/>
                <a:gd name="T14" fmla="*/ 0 60000 65536"/>
                <a:gd name="T15" fmla="*/ 0 w 22"/>
                <a:gd name="T16" fmla="*/ 0 h 31"/>
                <a:gd name="T17" fmla="*/ 22 w 22"/>
                <a:gd name="T18" fmla="*/ 31 h 31"/>
              </a:gdLst>
              <a:ahLst/>
              <a:cxnLst>
                <a:cxn ang="T10">
                  <a:pos x="T0" y="T1"/>
                </a:cxn>
                <a:cxn ang="T11">
                  <a:pos x="T2" y="T3"/>
                </a:cxn>
                <a:cxn ang="T12">
                  <a:pos x="T4" y="T5"/>
                </a:cxn>
                <a:cxn ang="T13">
                  <a:pos x="T6" y="T7"/>
                </a:cxn>
                <a:cxn ang="T14">
                  <a:pos x="T8" y="T9"/>
                </a:cxn>
              </a:cxnLst>
              <a:rect l="T15" t="T16" r="T17" b="T18"/>
              <a:pathLst>
                <a:path w="22" h="31">
                  <a:moveTo>
                    <a:pt x="5" y="31"/>
                  </a:moveTo>
                  <a:lnTo>
                    <a:pt x="0" y="27"/>
                  </a:lnTo>
                  <a:lnTo>
                    <a:pt x="17" y="0"/>
                  </a:lnTo>
                  <a:lnTo>
                    <a:pt x="22" y="4"/>
                  </a:lnTo>
                  <a:lnTo>
                    <a:pt x="5" y="31"/>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39" name="Line 125"/>
            <p:cNvSpPr>
              <a:spLocks noChangeShapeType="1"/>
            </p:cNvSpPr>
            <p:nvPr/>
          </p:nvSpPr>
          <p:spPr bwMode="auto">
            <a:xfrm flipV="1">
              <a:off x="5175" y="3186"/>
              <a:ext cx="17" cy="3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40" name="Freeform 126"/>
            <p:cNvSpPr>
              <a:spLocks/>
            </p:cNvSpPr>
            <p:nvPr/>
          </p:nvSpPr>
          <p:spPr bwMode="auto">
            <a:xfrm>
              <a:off x="5169" y="3183"/>
              <a:ext cx="27" cy="35"/>
            </a:xfrm>
            <a:custGeom>
              <a:avLst/>
              <a:gdLst>
                <a:gd name="T0" fmla="*/ 7 w 27"/>
                <a:gd name="T1" fmla="*/ 35 h 35"/>
                <a:gd name="T2" fmla="*/ 0 w 27"/>
                <a:gd name="T3" fmla="*/ 32 h 35"/>
                <a:gd name="T4" fmla="*/ 21 w 27"/>
                <a:gd name="T5" fmla="*/ 0 h 35"/>
                <a:gd name="T6" fmla="*/ 27 w 27"/>
                <a:gd name="T7" fmla="*/ 3 h 35"/>
                <a:gd name="T8" fmla="*/ 7 w 27"/>
                <a:gd name="T9" fmla="*/ 35 h 35"/>
                <a:gd name="T10" fmla="*/ 0 60000 65536"/>
                <a:gd name="T11" fmla="*/ 0 60000 65536"/>
                <a:gd name="T12" fmla="*/ 0 60000 65536"/>
                <a:gd name="T13" fmla="*/ 0 60000 65536"/>
                <a:gd name="T14" fmla="*/ 0 60000 65536"/>
                <a:gd name="T15" fmla="*/ 0 w 27"/>
                <a:gd name="T16" fmla="*/ 0 h 35"/>
                <a:gd name="T17" fmla="*/ 27 w 27"/>
                <a:gd name="T18" fmla="*/ 35 h 35"/>
              </a:gdLst>
              <a:ahLst/>
              <a:cxnLst>
                <a:cxn ang="T10">
                  <a:pos x="T0" y="T1"/>
                </a:cxn>
                <a:cxn ang="T11">
                  <a:pos x="T2" y="T3"/>
                </a:cxn>
                <a:cxn ang="T12">
                  <a:pos x="T4" y="T5"/>
                </a:cxn>
                <a:cxn ang="T13">
                  <a:pos x="T6" y="T7"/>
                </a:cxn>
                <a:cxn ang="T14">
                  <a:pos x="T8" y="T9"/>
                </a:cxn>
              </a:cxnLst>
              <a:rect l="T15" t="T16" r="T17" b="T18"/>
              <a:pathLst>
                <a:path w="27" h="35">
                  <a:moveTo>
                    <a:pt x="7" y="35"/>
                  </a:moveTo>
                  <a:lnTo>
                    <a:pt x="0" y="32"/>
                  </a:lnTo>
                  <a:lnTo>
                    <a:pt x="21" y="0"/>
                  </a:lnTo>
                  <a:lnTo>
                    <a:pt x="27" y="3"/>
                  </a:lnTo>
                  <a:lnTo>
                    <a:pt x="7" y="3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41" name="Line 127"/>
            <p:cNvSpPr>
              <a:spLocks noChangeShapeType="1"/>
            </p:cNvSpPr>
            <p:nvPr/>
          </p:nvSpPr>
          <p:spPr bwMode="auto">
            <a:xfrm flipV="1">
              <a:off x="5187" y="3193"/>
              <a:ext cx="21" cy="3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42" name="Freeform 128"/>
            <p:cNvSpPr>
              <a:spLocks/>
            </p:cNvSpPr>
            <p:nvPr/>
          </p:nvSpPr>
          <p:spPr bwMode="auto">
            <a:xfrm>
              <a:off x="5184" y="3189"/>
              <a:ext cx="28" cy="42"/>
            </a:xfrm>
            <a:custGeom>
              <a:avLst/>
              <a:gdLst>
                <a:gd name="T0" fmla="*/ 5 w 28"/>
                <a:gd name="T1" fmla="*/ 42 h 42"/>
                <a:gd name="T2" fmla="*/ 0 w 28"/>
                <a:gd name="T3" fmla="*/ 38 h 42"/>
                <a:gd name="T4" fmla="*/ 23 w 28"/>
                <a:gd name="T5" fmla="*/ 0 h 42"/>
                <a:gd name="T6" fmla="*/ 28 w 28"/>
                <a:gd name="T7" fmla="*/ 4 h 42"/>
                <a:gd name="T8" fmla="*/ 5 w 28"/>
                <a:gd name="T9" fmla="*/ 42 h 42"/>
                <a:gd name="T10" fmla="*/ 0 60000 65536"/>
                <a:gd name="T11" fmla="*/ 0 60000 65536"/>
                <a:gd name="T12" fmla="*/ 0 60000 65536"/>
                <a:gd name="T13" fmla="*/ 0 60000 65536"/>
                <a:gd name="T14" fmla="*/ 0 60000 65536"/>
                <a:gd name="T15" fmla="*/ 0 w 28"/>
                <a:gd name="T16" fmla="*/ 0 h 42"/>
                <a:gd name="T17" fmla="*/ 28 w 28"/>
                <a:gd name="T18" fmla="*/ 42 h 42"/>
              </a:gdLst>
              <a:ahLst/>
              <a:cxnLst>
                <a:cxn ang="T10">
                  <a:pos x="T0" y="T1"/>
                </a:cxn>
                <a:cxn ang="T11">
                  <a:pos x="T2" y="T3"/>
                </a:cxn>
                <a:cxn ang="T12">
                  <a:pos x="T4" y="T5"/>
                </a:cxn>
                <a:cxn ang="T13">
                  <a:pos x="T6" y="T7"/>
                </a:cxn>
                <a:cxn ang="T14">
                  <a:pos x="T8" y="T9"/>
                </a:cxn>
              </a:cxnLst>
              <a:rect l="T15" t="T16" r="T17" b="T18"/>
              <a:pathLst>
                <a:path w="28" h="42">
                  <a:moveTo>
                    <a:pt x="5" y="42"/>
                  </a:moveTo>
                  <a:lnTo>
                    <a:pt x="0" y="38"/>
                  </a:lnTo>
                  <a:lnTo>
                    <a:pt x="23" y="0"/>
                  </a:lnTo>
                  <a:lnTo>
                    <a:pt x="28" y="4"/>
                  </a:lnTo>
                  <a:lnTo>
                    <a:pt x="5" y="42"/>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43" name="Line 129"/>
            <p:cNvSpPr>
              <a:spLocks noChangeShapeType="1"/>
            </p:cNvSpPr>
            <p:nvPr/>
          </p:nvSpPr>
          <p:spPr bwMode="auto">
            <a:xfrm>
              <a:off x="4998" y="3155"/>
              <a:ext cx="1"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44" name="Freeform 130"/>
            <p:cNvSpPr>
              <a:spLocks/>
            </p:cNvSpPr>
            <p:nvPr/>
          </p:nvSpPr>
          <p:spPr bwMode="auto">
            <a:xfrm>
              <a:off x="4995" y="3152"/>
              <a:ext cx="8" cy="8"/>
            </a:xfrm>
            <a:custGeom>
              <a:avLst/>
              <a:gdLst>
                <a:gd name="T0" fmla="*/ 0 w 8"/>
                <a:gd name="T1" fmla="*/ 4 h 8"/>
                <a:gd name="T2" fmla="*/ 7 w 8"/>
                <a:gd name="T3" fmla="*/ 0 h 8"/>
                <a:gd name="T4" fmla="*/ 8 w 8"/>
                <a:gd name="T5" fmla="*/ 4 h 8"/>
                <a:gd name="T6" fmla="*/ 2 w 8"/>
                <a:gd name="T7" fmla="*/ 8 h 8"/>
                <a:gd name="T8" fmla="*/ 0 w 8"/>
                <a:gd name="T9" fmla="*/ 4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0" y="4"/>
                  </a:moveTo>
                  <a:lnTo>
                    <a:pt x="7" y="0"/>
                  </a:lnTo>
                  <a:lnTo>
                    <a:pt x="8" y="4"/>
                  </a:lnTo>
                  <a:lnTo>
                    <a:pt x="2" y="8"/>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45" name="Line 131"/>
            <p:cNvSpPr>
              <a:spLocks noChangeShapeType="1"/>
            </p:cNvSpPr>
            <p:nvPr/>
          </p:nvSpPr>
          <p:spPr bwMode="auto">
            <a:xfrm>
              <a:off x="4983" y="3161"/>
              <a:ext cx="2" cy="6"/>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46" name="Freeform 132"/>
            <p:cNvSpPr>
              <a:spLocks/>
            </p:cNvSpPr>
            <p:nvPr/>
          </p:nvSpPr>
          <p:spPr bwMode="auto">
            <a:xfrm>
              <a:off x="4979" y="3157"/>
              <a:ext cx="11" cy="13"/>
            </a:xfrm>
            <a:custGeom>
              <a:avLst/>
              <a:gdLst>
                <a:gd name="T0" fmla="*/ 0 w 11"/>
                <a:gd name="T1" fmla="*/ 4 h 13"/>
                <a:gd name="T2" fmla="*/ 6 w 11"/>
                <a:gd name="T3" fmla="*/ 0 h 13"/>
                <a:gd name="T4" fmla="*/ 11 w 11"/>
                <a:gd name="T5" fmla="*/ 9 h 13"/>
                <a:gd name="T6" fmla="*/ 5 w 11"/>
                <a:gd name="T7" fmla="*/ 13 h 13"/>
                <a:gd name="T8" fmla="*/ 0 w 11"/>
                <a:gd name="T9" fmla="*/ 4 h 13"/>
                <a:gd name="T10" fmla="*/ 0 60000 65536"/>
                <a:gd name="T11" fmla="*/ 0 60000 65536"/>
                <a:gd name="T12" fmla="*/ 0 60000 65536"/>
                <a:gd name="T13" fmla="*/ 0 60000 65536"/>
                <a:gd name="T14" fmla="*/ 0 60000 65536"/>
                <a:gd name="T15" fmla="*/ 0 w 11"/>
                <a:gd name="T16" fmla="*/ 0 h 13"/>
                <a:gd name="T17" fmla="*/ 11 w 11"/>
                <a:gd name="T18" fmla="*/ 13 h 13"/>
              </a:gdLst>
              <a:ahLst/>
              <a:cxnLst>
                <a:cxn ang="T10">
                  <a:pos x="T0" y="T1"/>
                </a:cxn>
                <a:cxn ang="T11">
                  <a:pos x="T2" y="T3"/>
                </a:cxn>
                <a:cxn ang="T12">
                  <a:pos x="T4" y="T5"/>
                </a:cxn>
                <a:cxn ang="T13">
                  <a:pos x="T6" y="T7"/>
                </a:cxn>
                <a:cxn ang="T14">
                  <a:pos x="T8" y="T9"/>
                </a:cxn>
              </a:cxnLst>
              <a:rect l="T15" t="T16" r="T17" b="T18"/>
              <a:pathLst>
                <a:path w="11" h="13">
                  <a:moveTo>
                    <a:pt x="0" y="4"/>
                  </a:moveTo>
                  <a:lnTo>
                    <a:pt x="6" y="0"/>
                  </a:lnTo>
                  <a:lnTo>
                    <a:pt x="11" y="9"/>
                  </a:lnTo>
                  <a:lnTo>
                    <a:pt x="5" y="13"/>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47" name="Line 133"/>
            <p:cNvSpPr>
              <a:spLocks noChangeShapeType="1"/>
            </p:cNvSpPr>
            <p:nvPr/>
          </p:nvSpPr>
          <p:spPr bwMode="auto">
            <a:xfrm>
              <a:off x="4966" y="3167"/>
              <a:ext cx="6" cy="1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48" name="Freeform 134"/>
            <p:cNvSpPr>
              <a:spLocks/>
            </p:cNvSpPr>
            <p:nvPr/>
          </p:nvSpPr>
          <p:spPr bwMode="auto">
            <a:xfrm>
              <a:off x="4963" y="3163"/>
              <a:ext cx="13" cy="17"/>
            </a:xfrm>
            <a:custGeom>
              <a:avLst/>
              <a:gdLst>
                <a:gd name="T0" fmla="*/ 0 w 13"/>
                <a:gd name="T1" fmla="*/ 4 h 17"/>
                <a:gd name="T2" fmla="*/ 7 w 13"/>
                <a:gd name="T3" fmla="*/ 0 h 17"/>
                <a:gd name="T4" fmla="*/ 13 w 13"/>
                <a:gd name="T5" fmla="*/ 13 h 17"/>
                <a:gd name="T6" fmla="*/ 7 w 13"/>
                <a:gd name="T7" fmla="*/ 17 h 17"/>
                <a:gd name="T8" fmla="*/ 0 w 13"/>
                <a:gd name="T9" fmla="*/ 4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0" y="4"/>
                  </a:moveTo>
                  <a:lnTo>
                    <a:pt x="7" y="0"/>
                  </a:lnTo>
                  <a:lnTo>
                    <a:pt x="13" y="13"/>
                  </a:lnTo>
                  <a:lnTo>
                    <a:pt x="7" y="17"/>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49" name="Line 135"/>
            <p:cNvSpPr>
              <a:spLocks noChangeShapeType="1"/>
            </p:cNvSpPr>
            <p:nvPr/>
          </p:nvSpPr>
          <p:spPr bwMode="auto">
            <a:xfrm>
              <a:off x="4951" y="3174"/>
              <a:ext cx="7" cy="1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50" name="Freeform 136"/>
            <p:cNvSpPr>
              <a:spLocks/>
            </p:cNvSpPr>
            <p:nvPr/>
          </p:nvSpPr>
          <p:spPr bwMode="auto">
            <a:xfrm>
              <a:off x="4947" y="3170"/>
              <a:ext cx="16" cy="20"/>
            </a:xfrm>
            <a:custGeom>
              <a:avLst/>
              <a:gdLst>
                <a:gd name="T0" fmla="*/ 0 w 16"/>
                <a:gd name="T1" fmla="*/ 4 h 20"/>
                <a:gd name="T2" fmla="*/ 6 w 16"/>
                <a:gd name="T3" fmla="*/ 0 h 20"/>
                <a:gd name="T4" fmla="*/ 16 w 16"/>
                <a:gd name="T5" fmla="*/ 16 h 20"/>
                <a:gd name="T6" fmla="*/ 10 w 16"/>
                <a:gd name="T7" fmla="*/ 20 h 20"/>
                <a:gd name="T8" fmla="*/ 0 w 16"/>
                <a:gd name="T9" fmla="*/ 4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4"/>
                  </a:moveTo>
                  <a:lnTo>
                    <a:pt x="6" y="0"/>
                  </a:lnTo>
                  <a:lnTo>
                    <a:pt x="16" y="16"/>
                  </a:lnTo>
                  <a:lnTo>
                    <a:pt x="10" y="20"/>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51" name="Line 137"/>
            <p:cNvSpPr>
              <a:spLocks noChangeShapeType="1"/>
            </p:cNvSpPr>
            <p:nvPr/>
          </p:nvSpPr>
          <p:spPr bwMode="auto">
            <a:xfrm>
              <a:off x="4935" y="3180"/>
              <a:ext cx="9" cy="1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52" name="Freeform 138"/>
            <p:cNvSpPr>
              <a:spLocks/>
            </p:cNvSpPr>
            <p:nvPr/>
          </p:nvSpPr>
          <p:spPr bwMode="auto">
            <a:xfrm>
              <a:off x="4931" y="3176"/>
              <a:ext cx="18" cy="25"/>
            </a:xfrm>
            <a:custGeom>
              <a:avLst/>
              <a:gdLst>
                <a:gd name="T0" fmla="*/ 0 w 18"/>
                <a:gd name="T1" fmla="*/ 4 h 25"/>
                <a:gd name="T2" fmla="*/ 7 w 18"/>
                <a:gd name="T3" fmla="*/ 0 h 25"/>
                <a:gd name="T4" fmla="*/ 18 w 18"/>
                <a:gd name="T5" fmla="*/ 21 h 25"/>
                <a:gd name="T6" fmla="*/ 12 w 18"/>
                <a:gd name="T7" fmla="*/ 25 h 25"/>
                <a:gd name="T8" fmla="*/ 0 w 18"/>
                <a:gd name="T9" fmla="*/ 4 h 25"/>
                <a:gd name="T10" fmla="*/ 0 60000 65536"/>
                <a:gd name="T11" fmla="*/ 0 60000 65536"/>
                <a:gd name="T12" fmla="*/ 0 60000 65536"/>
                <a:gd name="T13" fmla="*/ 0 60000 65536"/>
                <a:gd name="T14" fmla="*/ 0 60000 65536"/>
                <a:gd name="T15" fmla="*/ 0 w 18"/>
                <a:gd name="T16" fmla="*/ 0 h 25"/>
                <a:gd name="T17" fmla="*/ 18 w 18"/>
                <a:gd name="T18" fmla="*/ 25 h 25"/>
              </a:gdLst>
              <a:ahLst/>
              <a:cxnLst>
                <a:cxn ang="T10">
                  <a:pos x="T0" y="T1"/>
                </a:cxn>
                <a:cxn ang="T11">
                  <a:pos x="T2" y="T3"/>
                </a:cxn>
                <a:cxn ang="T12">
                  <a:pos x="T4" y="T5"/>
                </a:cxn>
                <a:cxn ang="T13">
                  <a:pos x="T6" y="T7"/>
                </a:cxn>
                <a:cxn ang="T14">
                  <a:pos x="T8" y="T9"/>
                </a:cxn>
              </a:cxnLst>
              <a:rect l="T15" t="T16" r="T17" b="T18"/>
              <a:pathLst>
                <a:path w="18" h="25">
                  <a:moveTo>
                    <a:pt x="0" y="4"/>
                  </a:moveTo>
                  <a:lnTo>
                    <a:pt x="7" y="0"/>
                  </a:lnTo>
                  <a:lnTo>
                    <a:pt x="18" y="21"/>
                  </a:lnTo>
                  <a:lnTo>
                    <a:pt x="12" y="25"/>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53" name="Line 139"/>
            <p:cNvSpPr>
              <a:spLocks noChangeShapeType="1"/>
            </p:cNvSpPr>
            <p:nvPr/>
          </p:nvSpPr>
          <p:spPr bwMode="auto">
            <a:xfrm>
              <a:off x="4919" y="3186"/>
              <a:ext cx="12" cy="2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54" name="Freeform 140"/>
            <p:cNvSpPr>
              <a:spLocks/>
            </p:cNvSpPr>
            <p:nvPr/>
          </p:nvSpPr>
          <p:spPr bwMode="auto">
            <a:xfrm>
              <a:off x="4915" y="3183"/>
              <a:ext cx="20" cy="29"/>
            </a:xfrm>
            <a:custGeom>
              <a:avLst/>
              <a:gdLst>
                <a:gd name="T0" fmla="*/ 0 w 20"/>
                <a:gd name="T1" fmla="*/ 3 h 29"/>
                <a:gd name="T2" fmla="*/ 6 w 20"/>
                <a:gd name="T3" fmla="*/ 0 h 29"/>
                <a:gd name="T4" fmla="*/ 20 w 20"/>
                <a:gd name="T5" fmla="*/ 25 h 29"/>
                <a:gd name="T6" fmla="*/ 14 w 20"/>
                <a:gd name="T7" fmla="*/ 29 h 29"/>
                <a:gd name="T8" fmla="*/ 0 w 20"/>
                <a:gd name="T9" fmla="*/ 3 h 29"/>
                <a:gd name="T10" fmla="*/ 0 60000 65536"/>
                <a:gd name="T11" fmla="*/ 0 60000 65536"/>
                <a:gd name="T12" fmla="*/ 0 60000 65536"/>
                <a:gd name="T13" fmla="*/ 0 60000 65536"/>
                <a:gd name="T14" fmla="*/ 0 60000 65536"/>
                <a:gd name="T15" fmla="*/ 0 w 20"/>
                <a:gd name="T16" fmla="*/ 0 h 29"/>
                <a:gd name="T17" fmla="*/ 20 w 20"/>
                <a:gd name="T18" fmla="*/ 29 h 29"/>
              </a:gdLst>
              <a:ahLst/>
              <a:cxnLst>
                <a:cxn ang="T10">
                  <a:pos x="T0" y="T1"/>
                </a:cxn>
                <a:cxn ang="T11">
                  <a:pos x="T2" y="T3"/>
                </a:cxn>
                <a:cxn ang="T12">
                  <a:pos x="T4" y="T5"/>
                </a:cxn>
                <a:cxn ang="T13">
                  <a:pos x="T6" y="T7"/>
                </a:cxn>
                <a:cxn ang="T14">
                  <a:pos x="T8" y="T9"/>
                </a:cxn>
              </a:cxnLst>
              <a:rect l="T15" t="T16" r="T17" b="T18"/>
              <a:pathLst>
                <a:path w="20" h="29">
                  <a:moveTo>
                    <a:pt x="0" y="3"/>
                  </a:moveTo>
                  <a:lnTo>
                    <a:pt x="6" y="0"/>
                  </a:lnTo>
                  <a:lnTo>
                    <a:pt x="20" y="25"/>
                  </a:lnTo>
                  <a:lnTo>
                    <a:pt x="14" y="29"/>
                  </a:lnTo>
                  <a:lnTo>
                    <a:pt x="0" y="3"/>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55" name="Line 141"/>
            <p:cNvSpPr>
              <a:spLocks noChangeShapeType="1"/>
            </p:cNvSpPr>
            <p:nvPr/>
          </p:nvSpPr>
          <p:spPr bwMode="auto">
            <a:xfrm>
              <a:off x="4903" y="3193"/>
              <a:ext cx="14" cy="2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56" name="Freeform 142"/>
            <p:cNvSpPr>
              <a:spLocks/>
            </p:cNvSpPr>
            <p:nvPr/>
          </p:nvSpPr>
          <p:spPr bwMode="auto">
            <a:xfrm>
              <a:off x="4899" y="3189"/>
              <a:ext cx="24" cy="33"/>
            </a:xfrm>
            <a:custGeom>
              <a:avLst/>
              <a:gdLst>
                <a:gd name="T0" fmla="*/ 0 w 24"/>
                <a:gd name="T1" fmla="*/ 4 h 33"/>
                <a:gd name="T2" fmla="*/ 7 w 24"/>
                <a:gd name="T3" fmla="*/ 0 h 33"/>
                <a:gd name="T4" fmla="*/ 24 w 24"/>
                <a:gd name="T5" fmla="*/ 29 h 33"/>
                <a:gd name="T6" fmla="*/ 17 w 24"/>
                <a:gd name="T7" fmla="*/ 33 h 33"/>
                <a:gd name="T8" fmla="*/ 0 w 24"/>
                <a:gd name="T9" fmla="*/ 4 h 33"/>
                <a:gd name="T10" fmla="*/ 0 60000 65536"/>
                <a:gd name="T11" fmla="*/ 0 60000 65536"/>
                <a:gd name="T12" fmla="*/ 0 60000 65536"/>
                <a:gd name="T13" fmla="*/ 0 60000 65536"/>
                <a:gd name="T14" fmla="*/ 0 60000 65536"/>
                <a:gd name="T15" fmla="*/ 0 w 24"/>
                <a:gd name="T16" fmla="*/ 0 h 33"/>
                <a:gd name="T17" fmla="*/ 24 w 24"/>
                <a:gd name="T18" fmla="*/ 33 h 33"/>
              </a:gdLst>
              <a:ahLst/>
              <a:cxnLst>
                <a:cxn ang="T10">
                  <a:pos x="T0" y="T1"/>
                </a:cxn>
                <a:cxn ang="T11">
                  <a:pos x="T2" y="T3"/>
                </a:cxn>
                <a:cxn ang="T12">
                  <a:pos x="T4" y="T5"/>
                </a:cxn>
                <a:cxn ang="T13">
                  <a:pos x="T6" y="T7"/>
                </a:cxn>
                <a:cxn ang="T14">
                  <a:pos x="T8" y="T9"/>
                </a:cxn>
              </a:cxnLst>
              <a:rect l="T15" t="T16" r="T17" b="T18"/>
              <a:pathLst>
                <a:path w="24" h="33">
                  <a:moveTo>
                    <a:pt x="0" y="4"/>
                  </a:moveTo>
                  <a:lnTo>
                    <a:pt x="7" y="0"/>
                  </a:lnTo>
                  <a:lnTo>
                    <a:pt x="24" y="29"/>
                  </a:lnTo>
                  <a:lnTo>
                    <a:pt x="17" y="33"/>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57" name="Line 143"/>
            <p:cNvSpPr>
              <a:spLocks noChangeShapeType="1"/>
            </p:cNvSpPr>
            <p:nvPr/>
          </p:nvSpPr>
          <p:spPr bwMode="auto">
            <a:xfrm>
              <a:off x="4888" y="3199"/>
              <a:ext cx="17" cy="3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58" name="Freeform 144"/>
            <p:cNvSpPr>
              <a:spLocks/>
            </p:cNvSpPr>
            <p:nvPr/>
          </p:nvSpPr>
          <p:spPr bwMode="auto">
            <a:xfrm>
              <a:off x="4883" y="3195"/>
              <a:ext cx="25" cy="37"/>
            </a:xfrm>
            <a:custGeom>
              <a:avLst/>
              <a:gdLst>
                <a:gd name="T0" fmla="*/ 0 w 25"/>
                <a:gd name="T1" fmla="*/ 4 h 37"/>
                <a:gd name="T2" fmla="*/ 6 w 25"/>
                <a:gd name="T3" fmla="*/ 0 h 37"/>
                <a:gd name="T4" fmla="*/ 25 w 25"/>
                <a:gd name="T5" fmla="*/ 34 h 37"/>
                <a:gd name="T6" fmla="*/ 19 w 25"/>
                <a:gd name="T7" fmla="*/ 37 h 37"/>
                <a:gd name="T8" fmla="*/ 0 w 25"/>
                <a:gd name="T9" fmla="*/ 4 h 37"/>
                <a:gd name="T10" fmla="*/ 0 60000 65536"/>
                <a:gd name="T11" fmla="*/ 0 60000 65536"/>
                <a:gd name="T12" fmla="*/ 0 60000 65536"/>
                <a:gd name="T13" fmla="*/ 0 60000 65536"/>
                <a:gd name="T14" fmla="*/ 0 60000 65536"/>
                <a:gd name="T15" fmla="*/ 0 w 25"/>
                <a:gd name="T16" fmla="*/ 0 h 37"/>
                <a:gd name="T17" fmla="*/ 25 w 25"/>
                <a:gd name="T18" fmla="*/ 37 h 37"/>
              </a:gdLst>
              <a:ahLst/>
              <a:cxnLst>
                <a:cxn ang="T10">
                  <a:pos x="T0" y="T1"/>
                </a:cxn>
                <a:cxn ang="T11">
                  <a:pos x="T2" y="T3"/>
                </a:cxn>
                <a:cxn ang="T12">
                  <a:pos x="T4" y="T5"/>
                </a:cxn>
                <a:cxn ang="T13">
                  <a:pos x="T6" y="T7"/>
                </a:cxn>
                <a:cxn ang="T14">
                  <a:pos x="T8" y="T9"/>
                </a:cxn>
              </a:cxnLst>
              <a:rect l="T15" t="T16" r="T17" b="T18"/>
              <a:pathLst>
                <a:path w="25" h="37">
                  <a:moveTo>
                    <a:pt x="0" y="4"/>
                  </a:moveTo>
                  <a:lnTo>
                    <a:pt x="6" y="0"/>
                  </a:lnTo>
                  <a:lnTo>
                    <a:pt x="25" y="34"/>
                  </a:lnTo>
                  <a:lnTo>
                    <a:pt x="19" y="37"/>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59" name="Line 145"/>
            <p:cNvSpPr>
              <a:spLocks noChangeShapeType="1"/>
            </p:cNvSpPr>
            <p:nvPr/>
          </p:nvSpPr>
          <p:spPr bwMode="auto">
            <a:xfrm>
              <a:off x="4871" y="3206"/>
              <a:ext cx="20" cy="3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60" name="Freeform 146"/>
            <p:cNvSpPr>
              <a:spLocks/>
            </p:cNvSpPr>
            <p:nvPr/>
          </p:nvSpPr>
          <p:spPr bwMode="auto">
            <a:xfrm>
              <a:off x="4867" y="3202"/>
              <a:ext cx="29" cy="41"/>
            </a:xfrm>
            <a:custGeom>
              <a:avLst/>
              <a:gdLst>
                <a:gd name="T0" fmla="*/ 0 w 29"/>
                <a:gd name="T1" fmla="*/ 4 h 41"/>
                <a:gd name="T2" fmla="*/ 7 w 29"/>
                <a:gd name="T3" fmla="*/ 0 h 41"/>
                <a:gd name="T4" fmla="*/ 29 w 29"/>
                <a:gd name="T5" fmla="*/ 37 h 41"/>
                <a:gd name="T6" fmla="*/ 22 w 29"/>
                <a:gd name="T7" fmla="*/ 41 h 41"/>
                <a:gd name="T8" fmla="*/ 0 w 29"/>
                <a:gd name="T9" fmla="*/ 4 h 41"/>
                <a:gd name="T10" fmla="*/ 0 60000 65536"/>
                <a:gd name="T11" fmla="*/ 0 60000 65536"/>
                <a:gd name="T12" fmla="*/ 0 60000 65536"/>
                <a:gd name="T13" fmla="*/ 0 60000 65536"/>
                <a:gd name="T14" fmla="*/ 0 60000 65536"/>
                <a:gd name="T15" fmla="*/ 0 w 29"/>
                <a:gd name="T16" fmla="*/ 0 h 41"/>
                <a:gd name="T17" fmla="*/ 29 w 29"/>
                <a:gd name="T18" fmla="*/ 41 h 41"/>
              </a:gdLst>
              <a:ahLst/>
              <a:cxnLst>
                <a:cxn ang="T10">
                  <a:pos x="T0" y="T1"/>
                </a:cxn>
                <a:cxn ang="T11">
                  <a:pos x="T2" y="T3"/>
                </a:cxn>
                <a:cxn ang="T12">
                  <a:pos x="T4" y="T5"/>
                </a:cxn>
                <a:cxn ang="T13">
                  <a:pos x="T6" y="T7"/>
                </a:cxn>
                <a:cxn ang="T14">
                  <a:pos x="T8" y="T9"/>
                </a:cxn>
              </a:cxnLst>
              <a:rect l="T15" t="T16" r="T17" b="T18"/>
              <a:pathLst>
                <a:path w="29" h="41">
                  <a:moveTo>
                    <a:pt x="0" y="4"/>
                  </a:moveTo>
                  <a:lnTo>
                    <a:pt x="7" y="0"/>
                  </a:lnTo>
                  <a:lnTo>
                    <a:pt x="29" y="37"/>
                  </a:lnTo>
                  <a:lnTo>
                    <a:pt x="22" y="41"/>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61" name="Line 151"/>
            <p:cNvSpPr>
              <a:spLocks noChangeShapeType="1"/>
            </p:cNvSpPr>
            <p:nvPr/>
          </p:nvSpPr>
          <p:spPr bwMode="auto">
            <a:xfrm flipH="1" flipV="1">
              <a:off x="4939" y="2852"/>
              <a:ext cx="90" cy="6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62" name="Freeform 152"/>
            <p:cNvSpPr>
              <a:spLocks/>
            </p:cNvSpPr>
            <p:nvPr/>
          </p:nvSpPr>
          <p:spPr bwMode="auto">
            <a:xfrm>
              <a:off x="4928" y="2837"/>
              <a:ext cx="105" cy="88"/>
            </a:xfrm>
            <a:custGeom>
              <a:avLst/>
              <a:gdLst>
                <a:gd name="T0" fmla="*/ 105 w 105"/>
                <a:gd name="T1" fmla="*/ 81 h 88"/>
                <a:gd name="T2" fmla="*/ 105 w 105"/>
                <a:gd name="T3" fmla="*/ 86 h 88"/>
                <a:gd name="T4" fmla="*/ 101 w 105"/>
                <a:gd name="T5" fmla="*/ 88 h 88"/>
                <a:gd name="T6" fmla="*/ 0 w 105"/>
                <a:gd name="T7" fmla="*/ 30 h 88"/>
                <a:gd name="T8" fmla="*/ 23 w 105"/>
                <a:gd name="T9" fmla="*/ 0 h 88"/>
                <a:gd name="T10" fmla="*/ 105 w 105"/>
                <a:gd name="T11" fmla="*/ 81 h 88"/>
                <a:gd name="T12" fmla="*/ 0 60000 65536"/>
                <a:gd name="T13" fmla="*/ 0 60000 65536"/>
                <a:gd name="T14" fmla="*/ 0 60000 65536"/>
                <a:gd name="T15" fmla="*/ 0 60000 65536"/>
                <a:gd name="T16" fmla="*/ 0 60000 65536"/>
                <a:gd name="T17" fmla="*/ 0 60000 65536"/>
                <a:gd name="T18" fmla="*/ 0 w 105"/>
                <a:gd name="T19" fmla="*/ 0 h 88"/>
                <a:gd name="T20" fmla="*/ 105 w 105"/>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05" h="88">
                  <a:moveTo>
                    <a:pt x="105" y="81"/>
                  </a:moveTo>
                  <a:lnTo>
                    <a:pt x="105" y="86"/>
                  </a:lnTo>
                  <a:lnTo>
                    <a:pt x="101" y="88"/>
                  </a:lnTo>
                  <a:lnTo>
                    <a:pt x="0" y="30"/>
                  </a:lnTo>
                  <a:lnTo>
                    <a:pt x="23" y="0"/>
                  </a:lnTo>
                  <a:lnTo>
                    <a:pt x="105" y="81"/>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63" name="Line 153"/>
            <p:cNvSpPr>
              <a:spLocks noChangeShapeType="1"/>
            </p:cNvSpPr>
            <p:nvPr/>
          </p:nvSpPr>
          <p:spPr bwMode="auto">
            <a:xfrm flipH="1">
              <a:off x="5034" y="2852"/>
              <a:ext cx="120" cy="6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64" name="Freeform 154"/>
            <p:cNvSpPr>
              <a:spLocks/>
            </p:cNvSpPr>
            <p:nvPr/>
          </p:nvSpPr>
          <p:spPr bwMode="auto">
            <a:xfrm>
              <a:off x="5033" y="2835"/>
              <a:ext cx="133" cy="90"/>
            </a:xfrm>
            <a:custGeom>
              <a:avLst/>
              <a:gdLst>
                <a:gd name="T0" fmla="*/ 2 w 133"/>
                <a:gd name="T1" fmla="*/ 90 h 90"/>
                <a:gd name="T2" fmla="*/ 0 w 133"/>
                <a:gd name="T3" fmla="*/ 88 h 90"/>
                <a:gd name="T4" fmla="*/ 0 w 133"/>
                <a:gd name="T5" fmla="*/ 83 h 90"/>
                <a:gd name="T6" fmla="*/ 113 w 133"/>
                <a:gd name="T7" fmla="*/ 0 h 90"/>
                <a:gd name="T8" fmla="*/ 133 w 133"/>
                <a:gd name="T9" fmla="*/ 34 h 90"/>
                <a:gd name="T10" fmla="*/ 2 w 133"/>
                <a:gd name="T11" fmla="*/ 90 h 90"/>
                <a:gd name="T12" fmla="*/ 0 60000 65536"/>
                <a:gd name="T13" fmla="*/ 0 60000 65536"/>
                <a:gd name="T14" fmla="*/ 0 60000 65536"/>
                <a:gd name="T15" fmla="*/ 0 60000 65536"/>
                <a:gd name="T16" fmla="*/ 0 60000 65536"/>
                <a:gd name="T17" fmla="*/ 0 60000 65536"/>
                <a:gd name="T18" fmla="*/ 0 w 133"/>
                <a:gd name="T19" fmla="*/ 0 h 90"/>
                <a:gd name="T20" fmla="*/ 133 w 133"/>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33" h="90">
                  <a:moveTo>
                    <a:pt x="2" y="90"/>
                  </a:moveTo>
                  <a:lnTo>
                    <a:pt x="0" y="88"/>
                  </a:lnTo>
                  <a:lnTo>
                    <a:pt x="0" y="83"/>
                  </a:lnTo>
                  <a:lnTo>
                    <a:pt x="113" y="0"/>
                  </a:lnTo>
                  <a:lnTo>
                    <a:pt x="133" y="34"/>
                  </a:lnTo>
                  <a:lnTo>
                    <a:pt x="2" y="9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65" name="Line 155"/>
            <p:cNvSpPr>
              <a:spLocks noChangeShapeType="1"/>
            </p:cNvSpPr>
            <p:nvPr/>
          </p:nvSpPr>
          <p:spPr bwMode="auto">
            <a:xfrm>
              <a:off x="5029" y="3176"/>
              <a:ext cx="4" cy="10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66" name="Freeform 156"/>
            <p:cNvSpPr>
              <a:spLocks/>
            </p:cNvSpPr>
            <p:nvPr/>
          </p:nvSpPr>
          <p:spPr bwMode="auto">
            <a:xfrm>
              <a:off x="5013" y="3176"/>
              <a:ext cx="39" cy="110"/>
            </a:xfrm>
            <a:custGeom>
              <a:avLst/>
              <a:gdLst>
                <a:gd name="T0" fmla="*/ 39 w 39"/>
                <a:gd name="T1" fmla="*/ 110 h 110"/>
                <a:gd name="T2" fmla="*/ 0 w 39"/>
                <a:gd name="T3" fmla="*/ 110 h 110"/>
                <a:gd name="T4" fmla="*/ 13 w 39"/>
                <a:gd name="T5" fmla="*/ 0 h 110"/>
                <a:gd name="T6" fmla="*/ 20 w 39"/>
                <a:gd name="T7" fmla="*/ 0 h 110"/>
                <a:gd name="T8" fmla="*/ 39 w 39"/>
                <a:gd name="T9" fmla="*/ 110 h 110"/>
                <a:gd name="T10" fmla="*/ 0 60000 65536"/>
                <a:gd name="T11" fmla="*/ 0 60000 65536"/>
                <a:gd name="T12" fmla="*/ 0 60000 65536"/>
                <a:gd name="T13" fmla="*/ 0 60000 65536"/>
                <a:gd name="T14" fmla="*/ 0 60000 65536"/>
                <a:gd name="T15" fmla="*/ 0 w 39"/>
                <a:gd name="T16" fmla="*/ 0 h 110"/>
                <a:gd name="T17" fmla="*/ 39 w 39"/>
                <a:gd name="T18" fmla="*/ 110 h 110"/>
              </a:gdLst>
              <a:ahLst/>
              <a:cxnLst>
                <a:cxn ang="T10">
                  <a:pos x="T0" y="T1"/>
                </a:cxn>
                <a:cxn ang="T11">
                  <a:pos x="T2" y="T3"/>
                </a:cxn>
                <a:cxn ang="T12">
                  <a:pos x="T4" y="T5"/>
                </a:cxn>
                <a:cxn ang="T13">
                  <a:pos x="T6" y="T7"/>
                </a:cxn>
                <a:cxn ang="T14">
                  <a:pos x="T8" y="T9"/>
                </a:cxn>
              </a:cxnLst>
              <a:rect l="T15" t="T16" r="T17" b="T18"/>
              <a:pathLst>
                <a:path w="39" h="110">
                  <a:moveTo>
                    <a:pt x="39" y="110"/>
                  </a:moveTo>
                  <a:lnTo>
                    <a:pt x="0" y="110"/>
                  </a:lnTo>
                  <a:lnTo>
                    <a:pt x="13" y="0"/>
                  </a:lnTo>
                  <a:lnTo>
                    <a:pt x="20" y="0"/>
                  </a:lnTo>
                  <a:lnTo>
                    <a:pt x="39" y="11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67" name="Line 159"/>
            <p:cNvSpPr>
              <a:spLocks noChangeShapeType="1"/>
            </p:cNvSpPr>
            <p:nvPr/>
          </p:nvSpPr>
          <p:spPr bwMode="auto">
            <a:xfrm flipH="1">
              <a:off x="5030" y="2923"/>
              <a:ext cx="3" cy="180"/>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68" name="Rectangle 174"/>
            <p:cNvSpPr>
              <a:spLocks noChangeArrowheads="1"/>
            </p:cNvSpPr>
            <p:nvPr/>
          </p:nvSpPr>
          <p:spPr bwMode="auto">
            <a:xfrm>
              <a:off x="5717" y="3475"/>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269" name="Rectangle 175"/>
            <p:cNvSpPr>
              <a:spLocks noChangeArrowheads="1"/>
            </p:cNvSpPr>
            <p:nvPr/>
          </p:nvSpPr>
          <p:spPr bwMode="auto">
            <a:xfrm>
              <a:off x="5763" y="3475"/>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270" name="Rectangle 176"/>
            <p:cNvSpPr>
              <a:spLocks noChangeArrowheads="1"/>
            </p:cNvSpPr>
            <p:nvPr/>
          </p:nvSpPr>
          <p:spPr bwMode="auto">
            <a:xfrm>
              <a:off x="5191" y="2803"/>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271" name="Rectangle 177"/>
            <p:cNvSpPr>
              <a:spLocks noChangeArrowheads="1"/>
            </p:cNvSpPr>
            <p:nvPr/>
          </p:nvSpPr>
          <p:spPr bwMode="auto">
            <a:xfrm>
              <a:off x="5237" y="2803"/>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272" name="Rectangle 178"/>
            <p:cNvSpPr>
              <a:spLocks noChangeArrowheads="1"/>
            </p:cNvSpPr>
            <p:nvPr/>
          </p:nvSpPr>
          <p:spPr bwMode="auto">
            <a:xfrm>
              <a:off x="5038" y="2712"/>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273" name="Rectangle 179"/>
            <p:cNvSpPr>
              <a:spLocks noChangeArrowheads="1"/>
            </p:cNvSpPr>
            <p:nvPr/>
          </p:nvSpPr>
          <p:spPr bwMode="auto">
            <a:xfrm>
              <a:off x="5084" y="2712"/>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274" name="Rectangle 180"/>
            <p:cNvSpPr>
              <a:spLocks noChangeArrowheads="1"/>
            </p:cNvSpPr>
            <p:nvPr/>
          </p:nvSpPr>
          <p:spPr bwMode="auto">
            <a:xfrm>
              <a:off x="4890" y="2803"/>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275" name="Rectangle 181"/>
            <p:cNvSpPr>
              <a:spLocks noChangeArrowheads="1"/>
            </p:cNvSpPr>
            <p:nvPr/>
          </p:nvSpPr>
          <p:spPr bwMode="auto">
            <a:xfrm>
              <a:off x="4936" y="2803"/>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276" name="Rectangle 182"/>
            <p:cNvSpPr>
              <a:spLocks noChangeArrowheads="1"/>
            </p:cNvSpPr>
            <p:nvPr/>
          </p:nvSpPr>
          <p:spPr bwMode="auto">
            <a:xfrm>
              <a:off x="5034" y="3106"/>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277" name="Rectangle 183"/>
            <p:cNvSpPr>
              <a:spLocks noChangeArrowheads="1"/>
            </p:cNvSpPr>
            <p:nvPr/>
          </p:nvSpPr>
          <p:spPr bwMode="auto">
            <a:xfrm>
              <a:off x="5081" y="3106"/>
              <a:ext cx="2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ja-JP" altLang="en-US" sz="800" smtClean="0">
                  <a:solidFill>
                    <a:srgbClr val="000000"/>
                  </a:solidFill>
                  <a:latin typeface="Arial" pitchFamily="34" charset="0"/>
                </a:rPr>
                <a:t>*</a:t>
              </a:r>
              <a:endParaRPr lang="ja-JP" altLang="en-US" sz="4000" smtClean="0">
                <a:solidFill>
                  <a:srgbClr val="000000"/>
                </a:solidFill>
                <a:latin typeface="Arial" pitchFamily="34" charset="0"/>
              </a:endParaRPr>
            </a:p>
          </p:txBody>
        </p:sp>
        <p:sp>
          <p:nvSpPr>
            <p:cNvPr id="263278" name="Rectangle 184"/>
            <p:cNvSpPr>
              <a:spLocks noChangeArrowheads="1"/>
            </p:cNvSpPr>
            <p:nvPr/>
          </p:nvSpPr>
          <p:spPr bwMode="auto">
            <a:xfrm>
              <a:off x="5104" y="3106"/>
              <a:ext cx="18"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ja-JP" altLang="en-US" sz="800" smtClean="0">
                  <a:solidFill>
                    <a:srgbClr val="000000"/>
                  </a:solidFill>
                  <a:latin typeface="Arial" pitchFamily="34" charset="0"/>
                </a:rPr>
                <a:t> </a:t>
              </a:r>
              <a:endParaRPr lang="ja-JP" altLang="en-US" sz="4000" smtClean="0">
                <a:solidFill>
                  <a:srgbClr val="000000"/>
                </a:solidFill>
                <a:latin typeface="Arial" pitchFamily="34" charset="0"/>
              </a:endParaRPr>
            </a:p>
          </p:txBody>
        </p:sp>
        <p:sp>
          <p:nvSpPr>
            <p:cNvPr id="263279" name="Rectangle 185"/>
            <p:cNvSpPr>
              <a:spLocks noChangeArrowheads="1"/>
            </p:cNvSpPr>
            <p:nvPr/>
          </p:nvSpPr>
          <p:spPr bwMode="auto">
            <a:xfrm>
              <a:off x="5038" y="3487"/>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280" name="Rectangle 186"/>
            <p:cNvSpPr>
              <a:spLocks noChangeArrowheads="1"/>
            </p:cNvSpPr>
            <p:nvPr/>
          </p:nvSpPr>
          <p:spPr bwMode="auto">
            <a:xfrm>
              <a:off x="5084" y="3487"/>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281" name="Rectangle 187"/>
            <p:cNvSpPr>
              <a:spLocks noChangeArrowheads="1"/>
            </p:cNvSpPr>
            <p:nvPr/>
          </p:nvSpPr>
          <p:spPr bwMode="auto">
            <a:xfrm>
              <a:off x="5038" y="3286"/>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grpSp>
      <p:sp>
        <p:nvSpPr>
          <p:cNvPr id="263187" name="Rectangle 190"/>
          <p:cNvSpPr>
            <a:spLocks noChangeArrowheads="1"/>
          </p:cNvSpPr>
          <p:nvPr/>
        </p:nvSpPr>
        <p:spPr bwMode="auto">
          <a:xfrm>
            <a:off x="1692275" y="3833813"/>
            <a:ext cx="1208088" cy="396875"/>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000" b="1" smtClean="0">
                <a:solidFill>
                  <a:srgbClr val="006699"/>
                </a:solidFill>
              </a:rPr>
              <a:t>o.p</a:t>
            </a:r>
            <a:r>
              <a:rPr lang="en-US" altLang="ja-JP" sz="2000" b="1" smtClean="0">
                <a:solidFill>
                  <a:srgbClr val="006699"/>
                </a:solidFill>
                <a:latin typeface="Arial" pitchFamily="34" charset="0"/>
              </a:rPr>
              <a:t>’</a:t>
            </a:r>
            <a:r>
              <a:rPr lang="en-US" altLang="ja-JP" sz="2000" b="1" smtClean="0">
                <a:solidFill>
                  <a:srgbClr val="006699"/>
                </a:solidFill>
              </a:rPr>
              <a:t>-DDT</a:t>
            </a:r>
            <a:endParaRPr lang="ja-JP" altLang="en-US" sz="2000" b="1" smtClean="0">
              <a:solidFill>
                <a:srgbClr val="006699"/>
              </a:solidFill>
            </a:endParaRPr>
          </a:p>
        </p:txBody>
      </p:sp>
      <p:sp>
        <p:nvSpPr>
          <p:cNvPr id="263188" name="Line 191"/>
          <p:cNvSpPr>
            <a:spLocks noChangeShapeType="1"/>
          </p:cNvSpPr>
          <p:nvPr/>
        </p:nvSpPr>
        <p:spPr bwMode="auto">
          <a:xfrm>
            <a:off x="2411413" y="2154238"/>
            <a:ext cx="0" cy="1655762"/>
          </a:xfrm>
          <a:prstGeom prst="line">
            <a:avLst/>
          </a:prstGeom>
          <a:noFill/>
          <a:ln w="9525">
            <a:solidFill>
              <a:schemeClr val="tx1"/>
            </a:solidFill>
            <a:prstDash val="dash"/>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89" name="Text Box 192"/>
          <p:cNvSpPr txBox="1">
            <a:spLocks noChangeArrowheads="1"/>
          </p:cNvSpPr>
          <p:nvPr/>
        </p:nvSpPr>
        <p:spPr bwMode="auto">
          <a:xfrm>
            <a:off x="398463" y="1196975"/>
            <a:ext cx="6694487" cy="822325"/>
          </a:xfrm>
          <a:prstGeom prst="rect">
            <a:avLst/>
          </a:prstGeom>
          <a:noFill/>
          <a:ln w="9525">
            <a:noFill/>
            <a:miter lim="800000"/>
            <a:headEnd/>
            <a:tailEnd/>
          </a:ln>
        </p:spPr>
        <p:txBody>
          <a:bodyPr>
            <a:spAutoFit/>
          </a:bodyPr>
          <a:lstStyle/>
          <a:p>
            <a:pPr fontAlgn="base">
              <a:spcBef>
                <a:spcPct val="50000"/>
              </a:spcBef>
              <a:spcAft>
                <a:spcPct val="0"/>
              </a:spcAft>
            </a:pPr>
            <a:r>
              <a:rPr lang="en-US" altLang="ja-JP" sz="2400" b="1" smtClean="0">
                <a:solidFill>
                  <a:srgbClr val="000000"/>
                </a:solidFill>
              </a:rPr>
              <a:t>Some POPs are chiral and present as </a:t>
            </a:r>
            <a:r>
              <a:rPr lang="en-US" altLang="ja-JP" sz="2400" b="1" smtClean="0">
                <a:solidFill>
                  <a:srgbClr val="FF0000"/>
                </a:solidFill>
              </a:rPr>
              <a:t>racemates</a:t>
            </a:r>
            <a:r>
              <a:rPr lang="en-US" altLang="ja-JP" sz="2400" b="1" smtClean="0">
                <a:solidFill>
                  <a:srgbClr val="000000"/>
                </a:solidFill>
              </a:rPr>
              <a:t> in the technical product.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2"/>
          <p:cNvGrpSpPr>
            <a:grpSpLocks/>
          </p:cNvGrpSpPr>
          <p:nvPr/>
        </p:nvGrpSpPr>
        <p:grpSpPr bwMode="auto">
          <a:xfrm>
            <a:off x="1473200" y="1008063"/>
            <a:ext cx="5257800" cy="5545137"/>
            <a:chOff x="1828800" y="228600"/>
            <a:chExt cx="5516563" cy="6161088"/>
          </a:xfrm>
        </p:grpSpPr>
        <p:grpSp>
          <p:nvGrpSpPr>
            <p:cNvPr id="3" name="グループ化 13"/>
            <p:cNvGrpSpPr>
              <a:grpSpLocks/>
            </p:cNvGrpSpPr>
            <p:nvPr/>
          </p:nvGrpSpPr>
          <p:grpSpPr bwMode="auto">
            <a:xfrm>
              <a:off x="1828800" y="228600"/>
              <a:ext cx="5516563" cy="6161088"/>
              <a:chOff x="1828800" y="228600"/>
              <a:chExt cx="5516563" cy="6161088"/>
            </a:xfrm>
          </p:grpSpPr>
          <p:pic>
            <p:nvPicPr>
              <p:cNvPr id="33798" name="Picture 2"/>
              <p:cNvPicPr>
                <a:picLocks noChangeAspect="1" noChangeArrowheads="1"/>
              </p:cNvPicPr>
              <p:nvPr/>
            </p:nvPicPr>
            <p:blipFill>
              <a:blip r:embed="rId3" cstate="print"/>
              <a:srcRect/>
              <a:stretch>
                <a:fillRect/>
              </a:stretch>
            </p:blipFill>
            <p:spPr bwMode="auto">
              <a:xfrm>
                <a:off x="1828800" y="228600"/>
                <a:ext cx="5516563" cy="6161088"/>
              </a:xfrm>
              <a:prstGeom prst="rect">
                <a:avLst/>
              </a:prstGeom>
              <a:noFill/>
              <a:ln w="9525">
                <a:noFill/>
                <a:miter lim="800000"/>
                <a:headEnd/>
                <a:tailEnd/>
              </a:ln>
            </p:spPr>
          </p:pic>
          <p:grpSp>
            <p:nvGrpSpPr>
              <p:cNvPr id="4" name="Group 3"/>
              <p:cNvGrpSpPr>
                <a:grpSpLocks/>
              </p:cNvGrpSpPr>
              <p:nvPr/>
            </p:nvGrpSpPr>
            <p:grpSpPr bwMode="auto">
              <a:xfrm>
                <a:off x="2101850" y="3162303"/>
                <a:ext cx="61913" cy="1171576"/>
                <a:chOff x="-1008" y="2208"/>
                <a:chExt cx="192" cy="738"/>
              </a:xfrm>
            </p:grpSpPr>
            <p:sp>
              <p:nvSpPr>
                <p:cNvPr id="33800" name="Rectangle 4"/>
                <p:cNvSpPr>
                  <a:spLocks noChangeArrowheads="1"/>
                </p:cNvSpPr>
                <p:nvPr/>
              </p:nvSpPr>
              <p:spPr bwMode="auto">
                <a:xfrm>
                  <a:off x="-1008" y="2208"/>
                  <a:ext cx="192" cy="254"/>
                </a:xfrm>
                <a:prstGeom prst="rect">
                  <a:avLst/>
                </a:prstGeom>
                <a:solidFill>
                  <a:srgbClr val="0000FF"/>
                </a:solidFill>
                <a:ln w="9525">
                  <a:noFill/>
                  <a:miter lim="800000"/>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3801" name="Rectangle 5"/>
                <p:cNvSpPr>
                  <a:spLocks noChangeArrowheads="1"/>
                </p:cNvSpPr>
                <p:nvPr/>
              </p:nvSpPr>
              <p:spPr bwMode="auto">
                <a:xfrm>
                  <a:off x="-1008" y="2448"/>
                  <a:ext cx="192" cy="177"/>
                </a:xfrm>
                <a:prstGeom prst="rect">
                  <a:avLst/>
                </a:prstGeom>
                <a:solidFill>
                  <a:srgbClr val="FF0000"/>
                </a:solidFill>
                <a:ln w="9525">
                  <a:noFill/>
                  <a:miter lim="800000"/>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3802" name="Rectangle 6"/>
                <p:cNvSpPr>
                  <a:spLocks noChangeArrowheads="1"/>
                </p:cNvSpPr>
                <p:nvPr/>
              </p:nvSpPr>
              <p:spPr bwMode="auto">
                <a:xfrm>
                  <a:off x="-1008" y="2624"/>
                  <a:ext cx="192" cy="308"/>
                </a:xfrm>
                <a:prstGeom prst="rect">
                  <a:avLst/>
                </a:prstGeom>
                <a:solidFill>
                  <a:srgbClr val="339966"/>
                </a:solidFill>
                <a:ln w="9525">
                  <a:noFill/>
                  <a:miter lim="800000"/>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3803" name="Rectangle 7"/>
                <p:cNvSpPr>
                  <a:spLocks noChangeArrowheads="1"/>
                </p:cNvSpPr>
                <p:nvPr/>
              </p:nvSpPr>
              <p:spPr bwMode="auto">
                <a:xfrm>
                  <a:off x="-1008" y="2930"/>
                  <a:ext cx="192" cy="16"/>
                </a:xfrm>
                <a:prstGeom prst="rect">
                  <a:avLst/>
                </a:prstGeom>
                <a:solidFill>
                  <a:srgbClr val="CC99FF"/>
                </a:solidFill>
                <a:ln w="9525">
                  <a:noFill/>
                  <a:miter lim="800000"/>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grpSp>
        </p:grpSp>
        <p:sp>
          <p:nvSpPr>
            <p:cNvPr id="33804" name="Text Box 13"/>
            <p:cNvSpPr txBox="1">
              <a:spLocks noChangeArrowheads="1"/>
            </p:cNvSpPr>
            <p:nvPr/>
          </p:nvSpPr>
          <p:spPr bwMode="auto">
            <a:xfrm>
              <a:off x="2025344" y="2809096"/>
              <a:ext cx="1142622" cy="305144"/>
            </a:xfrm>
            <a:prstGeom prst="rect">
              <a:avLst/>
            </a:prstGeom>
            <a:noFill/>
            <a:ln w="9525">
              <a:noFill/>
              <a:miter lim="800000"/>
              <a:headEnd/>
              <a:tailEnd/>
            </a:ln>
          </p:spPr>
          <p:txBody>
            <a:bodyPr>
              <a:spAutoFit/>
            </a:bodyPr>
            <a:lstStyle/>
            <a:p>
              <a:pPr fontAlgn="base">
                <a:spcBef>
                  <a:spcPct val="50000"/>
                </a:spcBef>
                <a:spcAft>
                  <a:spcPct val="0"/>
                </a:spcAft>
              </a:pPr>
              <a:r>
                <a:rPr lang="en-US" altLang="ja-JP" sz="1200" b="1" smtClean="0">
                  <a:solidFill>
                    <a:prstClr val="black"/>
                  </a:solidFill>
                  <a:latin typeface="Arial" charset="0"/>
                </a:rPr>
                <a:t>Ave. 2300</a:t>
              </a:r>
            </a:p>
          </p:txBody>
        </p:sp>
      </p:grpSp>
      <p:sp>
        <p:nvSpPr>
          <p:cNvPr id="33806" name="Text Box 14"/>
          <p:cNvSpPr txBox="1">
            <a:spLocks noChangeArrowheads="1"/>
          </p:cNvSpPr>
          <p:nvPr/>
        </p:nvSpPr>
        <p:spPr bwMode="auto">
          <a:xfrm>
            <a:off x="847725" y="114300"/>
            <a:ext cx="6905625" cy="822325"/>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ja-JP" sz="2400" b="1" smtClean="0">
                <a:solidFill>
                  <a:prstClr val="black"/>
                </a:solidFill>
                <a:latin typeface="Arial" charset="0"/>
              </a:rPr>
              <a:t>Distribution of HCHs concentration in surface sea water (2010)</a:t>
            </a:r>
            <a:endParaRPr lang="ja-JP" altLang="en-US" sz="2400" b="1" smtClean="0">
              <a:solidFill>
                <a:prstClr val="black"/>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250825" y="1739900"/>
            <a:ext cx="8893175" cy="3354388"/>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ja-JP" altLang="en-US" sz="8000" dirty="0" smtClean="0">
                <a:latin typeface="Times New Roman" pitchFamily="18" charset="0"/>
              </a:rPr>
              <a:t>分析対象物質</a:t>
            </a:r>
            <a:endParaRPr kumimoji="0" lang="en-US" altLang="ja-JP" sz="8000" dirty="0">
              <a:latin typeface="Times New Roman" pitchFamily="18"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455863" y="-26988"/>
            <a:ext cx="4230687" cy="1008063"/>
          </a:xfrm>
        </p:spPr>
        <p:txBody>
          <a:bodyPr/>
          <a:lstStyle/>
          <a:p>
            <a:pPr eaLnBrk="1" hangingPunct="1">
              <a:defRPr/>
            </a:pPr>
            <a:r>
              <a:rPr lang="ja-JP" altLang="en-US" dirty="0" smtClean="0"/>
              <a:t>分析対象物質</a:t>
            </a:r>
            <a:endParaRPr lang="en-US" altLang="ja-JP" dirty="0" smtClean="0"/>
          </a:p>
        </p:txBody>
      </p:sp>
      <p:sp>
        <p:nvSpPr>
          <p:cNvPr id="32166" name="Line 422"/>
          <p:cNvSpPr>
            <a:spLocks noChangeShapeType="1"/>
          </p:cNvSpPr>
          <p:nvPr/>
        </p:nvSpPr>
        <p:spPr bwMode="auto">
          <a:xfrm>
            <a:off x="0" y="3429000"/>
            <a:ext cx="9144000" cy="0"/>
          </a:xfrm>
          <a:prstGeom prst="line">
            <a:avLst/>
          </a:prstGeom>
          <a:noFill/>
          <a:ln w="63500" cap="rnd">
            <a:solidFill>
              <a:schemeClr val="tx1"/>
            </a:solidFill>
            <a:prstDash val="sysDot"/>
            <a:round/>
            <a:headEnd/>
            <a:tailEn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2167" name="Line 423"/>
          <p:cNvSpPr>
            <a:spLocks noChangeShapeType="1"/>
          </p:cNvSpPr>
          <p:nvPr/>
        </p:nvSpPr>
        <p:spPr bwMode="auto">
          <a:xfrm rot="-1617917">
            <a:off x="1187450" y="3217863"/>
            <a:ext cx="0" cy="762000"/>
          </a:xfrm>
          <a:prstGeom prst="line">
            <a:avLst/>
          </a:prstGeom>
          <a:noFill/>
          <a:ln w="101600">
            <a:solidFill>
              <a:srgbClr val="FFCC00"/>
            </a:solidFill>
            <a:round/>
            <a:headEnd/>
            <a:tailEnd type="triangl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2168" name="Line 424"/>
          <p:cNvSpPr>
            <a:spLocks noChangeShapeType="1"/>
          </p:cNvSpPr>
          <p:nvPr/>
        </p:nvSpPr>
        <p:spPr bwMode="auto">
          <a:xfrm>
            <a:off x="4451350" y="3048000"/>
            <a:ext cx="0" cy="762000"/>
          </a:xfrm>
          <a:prstGeom prst="line">
            <a:avLst/>
          </a:prstGeom>
          <a:noFill/>
          <a:ln w="101600">
            <a:solidFill>
              <a:srgbClr val="FFCC00"/>
            </a:solidFill>
            <a:round/>
            <a:headEnd/>
            <a:tailEnd type="triangl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2169" name="Line 425"/>
          <p:cNvSpPr>
            <a:spLocks noChangeShapeType="1"/>
          </p:cNvSpPr>
          <p:nvPr/>
        </p:nvSpPr>
        <p:spPr bwMode="auto">
          <a:xfrm>
            <a:off x="6415088" y="3005138"/>
            <a:ext cx="0" cy="762000"/>
          </a:xfrm>
          <a:prstGeom prst="line">
            <a:avLst/>
          </a:prstGeom>
          <a:noFill/>
          <a:ln w="101600">
            <a:solidFill>
              <a:srgbClr val="FFCC00"/>
            </a:solidFill>
            <a:round/>
            <a:headEnd/>
            <a:tailEnd type="triangl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grpSp>
        <p:nvGrpSpPr>
          <p:cNvPr id="2" name="Group 468"/>
          <p:cNvGrpSpPr>
            <a:grpSpLocks/>
          </p:cNvGrpSpPr>
          <p:nvPr/>
        </p:nvGrpSpPr>
        <p:grpSpPr bwMode="auto">
          <a:xfrm>
            <a:off x="23813" y="1135063"/>
            <a:ext cx="1727200" cy="2159000"/>
            <a:chOff x="23" y="715"/>
            <a:chExt cx="1088" cy="1360"/>
          </a:xfrm>
        </p:grpSpPr>
        <p:pic>
          <p:nvPicPr>
            <p:cNvPr id="103459" name="Picture 430" descr="trans-Chlordane"/>
            <p:cNvPicPr>
              <a:picLocks noChangeAspect="1" noChangeArrowheads="1"/>
            </p:cNvPicPr>
            <p:nvPr/>
          </p:nvPicPr>
          <p:blipFill>
            <a:blip r:embed="rId3" cstate="print"/>
            <a:srcRect/>
            <a:stretch>
              <a:fillRect/>
            </a:stretch>
          </p:blipFill>
          <p:spPr bwMode="auto">
            <a:xfrm>
              <a:off x="44" y="715"/>
              <a:ext cx="1043" cy="777"/>
            </a:xfrm>
            <a:prstGeom prst="rect">
              <a:avLst/>
            </a:prstGeom>
            <a:noFill/>
            <a:ln w="38100">
              <a:solidFill>
                <a:srgbClr val="FF9900"/>
              </a:solidFill>
              <a:miter lim="800000"/>
              <a:headEnd/>
              <a:tailEnd/>
            </a:ln>
          </p:spPr>
        </p:pic>
        <p:sp>
          <p:nvSpPr>
            <p:cNvPr id="103460" name="Text Box 431"/>
            <p:cNvSpPr txBox="1">
              <a:spLocks noChangeArrowheads="1"/>
            </p:cNvSpPr>
            <p:nvPr/>
          </p:nvSpPr>
          <p:spPr bwMode="auto">
            <a:xfrm>
              <a:off x="23" y="1537"/>
              <a:ext cx="1088" cy="538"/>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2000" b="1" i="1">
                  <a:solidFill>
                    <a:srgbClr val="FFFFFF"/>
                  </a:solidFill>
                </a:rPr>
                <a:t>trans </a:t>
              </a:r>
              <a:r>
                <a:rPr lang="en-US" altLang="ja-JP" sz="2000" b="1">
                  <a:solidFill>
                    <a:srgbClr val="FFFFFF"/>
                  </a:solidFill>
                </a:rPr>
                <a:t>– </a:t>
              </a:r>
            </a:p>
            <a:p>
              <a:pPr algn="ctr" fontAlgn="base">
                <a:spcBef>
                  <a:spcPct val="50000"/>
                </a:spcBef>
                <a:spcAft>
                  <a:spcPct val="0"/>
                </a:spcAft>
              </a:pPr>
              <a:r>
                <a:rPr lang="en-US" altLang="ja-JP" sz="2000" b="1">
                  <a:solidFill>
                    <a:srgbClr val="FFFFFF"/>
                  </a:solidFill>
                </a:rPr>
                <a:t>Chlordane</a:t>
              </a:r>
            </a:p>
          </p:txBody>
        </p:sp>
      </p:grpSp>
      <p:grpSp>
        <p:nvGrpSpPr>
          <p:cNvPr id="3" name="Group 470"/>
          <p:cNvGrpSpPr>
            <a:grpSpLocks/>
          </p:cNvGrpSpPr>
          <p:nvPr/>
        </p:nvGrpSpPr>
        <p:grpSpPr bwMode="auto">
          <a:xfrm>
            <a:off x="3622675" y="1103313"/>
            <a:ext cx="1800225" cy="1995487"/>
            <a:chOff x="2244" y="695"/>
            <a:chExt cx="1134" cy="1257"/>
          </a:xfrm>
        </p:grpSpPr>
        <p:pic>
          <p:nvPicPr>
            <p:cNvPr id="103457" name="Picture 432" descr="Heptachlor"/>
            <p:cNvPicPr>
              <a:picLocks noChangeAspect="1" noChangeArrowheads="1"/>
            </p:cNvPicPr>
            <p:nvPr/>
          </p:nvPicPr>
          <p:blipFill>
            <a:blip r:embed="rId4" cstate="print"/>
            <a:srcRect/>
            <a:stretch>
              <a:fillRect/>
            </a:stretch>
          </p:blipFill>
          <p:spPr bwMode="auto">
            <a:xfrm>
              <a:off x="2244" y="695"/>
              <a:ext cx="1134" cy="1018"/>
            </a:xfrm>
            <a:prstGeom prst="rect">
              <a:avLst/>
            </a:prstGeom>
            <a:noFill/>
            <a:ln w="38100">
              <a:solidFill>
                <a:srgbClr val="FF9900"/>
              </a:solidFill>
              <a:miter lim="800000"/>
              <a:headEnd/>
              <a:tailEnd/>
            </a:ln>
          </p:spPr>
        </p:pic>
        <p:sp>
          <p:nvSpPr>
            <p:cNvPr id="103458" name="Text Box 433"/>
            <p:cNvSpPr txBox="1">
              <a:spLocks noChangeArrowheads="1"/>
            </p:cNvSpPr>
            <p:nvPr/>
          </p:nvSpPr>
          <p:spPr bwMode="auto">
            <a:xfrm>
              <a:off x="2277" y="1702"/>
              <a:ext cx="1088" cy="250"/>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2000" b="1">
                  <a:solidFill>
                    <a:srgbClr val="FFFFFF"/>
                  </a:solidFill>
                </a:rPr>
                <a:t>Heptachlor</a:t>
              </a:r>
            </a:p>
          </p:txBody>
        </p:sp>
      </p:grpSp>
      <p:grpSp>
        <p:nvGrpSpPr>
          <p:cNvPr id="4" name="Group 471"/>
          <p:cNvGrpSpPr>
            <a:grpSpLocks/>
          </p:cNvGrpSpPr>
          <p:nvPr/>
        </p:nvGrpSpPr>
        <p:grpSpPr bwMode="auto">
          <a:xfrm>
            <a:off x="7427913" y="1298575"/>
            <a:ext cx="1727200" cy="1935163"/>
            <a:chOff x="4649" y="818"/>
            <a:chExt cx="1088" cy="1219"/>
          </a:xfrm>
        </p:grpSpPr>
        <p:pic>
          <p:nvPicPr>
            <p:cNvPr id="103455" name="Picture 434" descr="α-HCH"/>
            <p:cNvPicPr>
              <a:picLocks noChangeAspect="1" noChangeArrowheads="1"/>
            </p:cNvPicPr>
            <p:nvPr/>
          </p:nvPicPr>
          <p:blipFill>
            <a:blip r:embed="rId5" cstate="print"/>
            <a:srcRect/>
            <a:stretch>
              <a:fillRect/>
            </a:stretch>
          </p:blipFill>
          <p:spPr bwMode="auto">
            <a:xfrm>
              <a:off x="4694" y="818"/>
              <a:ext cx="998" cy="934"/>
            </a:xfrm>
            <a:prstGeom prst="rect">
              <a:avLst/>
            </a:prstGeom>
            <a:noFill/>
            <a:ln w="38100">
              <a:solidFill>
                <a:srgbClr val="FF9900"/>
              </a:solidFill>
              <a:miter lim="800000"/>
              <a:headEnd/>
              <a:tailEnd/>
            </a:ln>
          </p:spPr>
        </p:pic>
        <p:sp>
          <p:nvSpPr>
            <p:cNvPr id="103456" name="Text Box 435"/>
            <p:cNvSpPr txBox="1">
              <a:spLocks noChangeArrowheads="1"/>
            </p:cNvSpPr>
            <p:nvPr/>
          </p:nvSpPr>
          <p:spPr bwMode="auto">
            <a:xfrm>
              <a:off x="4649" y="1787"/>
              <a:ext cx="1088" cy="250"/>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2000" b="1">
                  <a:solidFill>
                    <a:srgbClr val="FFFFFF"/>
                  </a:solidFill>
                  <a:latin typeface="Symbol" pitchFamily="18" charset="2"/>
                </a:rPr>
                <a:t>a </a:t>
              </a:r>
              <a:r>
                <a:rPr lang="en-US" altLang="ja-JP" sz="2000" b="1">
                  <a:solidFill>
                    <a:srgbClr val="FFFFFF"/>
                  </a:solidFill>
                </a:rPr>
                <a:t>- HCH</a:t>
              </a:r>
            </a:p>
          </p:txBody>
        </p:sp>
      </p:grpSp>
      <p:grpSp>
        <p:nvGrpSpPr>
          <p:cNvPr id="5" name="Group 473"/>
          <p:cNvGrpSpPr>
            <a:grpSpLocks/>
          </p:cNvGrpSpPr>
          <p:nvPr/>
        </p:nvGrpSpPr>
        <p:grpSpPr bwMode="auto">
          <a:xfrm>
            <a:off x="3203575" y="4032250"/>
            <a:ext cx="2182813" cy="2268538"/>
            <a:chOff x="2018" y="2540"/>
            <a:chExt cx="1375" cy="1429"/>
          </a:xfrm>
        </p:grpSpPr>
        <p:pic>
          <p:nvPicPr>
            <p:cNvPr id="103453" name="Picture 438" descr="Heptachlor epoxide"/>
            <p:cNvPicPr>
              <a:picLocks noChangeAspect="1" noChangeArrowheads="1"/>
            </p:cNvPicPr>
            <p:nvPr/>
          </p:nvPicPr>
          <p:blipFill>
            <a:blip r:embed="rId6" cstate="print"/>
            <a:srcRect/>
            <a:stretch>
              <a:fillRect/>
            </a:stretch>
          </p:blipFill>
          <p:spPr bwMode="auto">
            <a:xfrm>
              <a:off x="2018" y="2540"/>
              <a:ext cx="1375" cy="918"/>
            </a:xfrm>
            <a:prstGeom prst="rect">
              <a:avLst/>
            </a:prstGeom>
            <a:noFill/>
            <a:ln w="38100">
              <a:solidFill>
                <a:srgbClr val="FF9900"/>
              </a:solidFill>
              <a:miter lim="800000"/>
              <a:headEnd/>
              <a:tailEnd/>
            </a:ln>
          </p:spPr>
        </p:pic>
        <p:sp>
          <p:nvSpPr>
            <p:cNvPr id="103454" name="Text Box 439"/>
            <p:cNvSpPr txBox="1">
              <a:spLocks noChangeArrowheads="1"/>
            </p:cNvSpPr>
            <p:nvPr/>
          </p:nvSpPr>
          <p:spPr bwMode="auto">
            <a:xfrm>
              <a:off x="2154" y="3527"/>
              <a:ext cx="1088" cy="442"/>
            </a:xfrm>
            <a:prstGeom prst="rect">
              <a:avLst/>
            </a:prstGeom>
            <a:noFill/>
            <a:ln w="9525">
              <a:noFill/>
              <a:miter lim="800000"/>
              <a:headEnd/>
              <a:tailEnd/>
            </a:ln>
          </p:spPr>
          <p:txBody>
            <a:bodyPr>
              <a:spAutoFit/>
            </a:bodyPr>
            <a:lstStyle/>
            <a:p>
              <a:pPr fontAlgn="base">
                <a:spcBef>
                  <a:spcPct val="0"/>
                </a:spcBef>
                <a:spcAft>
                  <a:spcPct val="0"/>
                </a:spcAft>
              </a:pPr>
              <a:r>
                <a:rPr lang="en-US" altLang="ja-JP" sz="2000" b="1">
                  <a:solidFill>
                    <a:srgbClr val="FFFFFF"/>
                  </a:solidFill>
                </a:rPr>
                <a:t>Heptachlor epoxide</a:t>
              </a:r>
            </a:p>
          </p:txBody>
        </p:sp>
      </p:grpSp>
      <p:pic>
        <p:nvPicPr>
          <p:cNvPr id="103435" name="Picture 412" descr="オキシクロルデン"/>
          <p:cNvPicPr>
            <a:picLocks noChangeAspect="1" noChangeArrowheads="1"/>
          </p:cNvPicPr>
          <p:nvPr/>
        </p:nvPicPr>
        <p:blipFill>
          <a:blip r:embed="rId7" cstate="print"/>
          <a:srcRect/>
          <a:stretch>
            <a:fillRect/>
          </a:stretch>
        </p:blipFill>
        <p:spPr bwMode="auto">
          <a:xfrm>
            <a:off x="827088" y="4025900"/>
            <a:ext cx="1828800" cy="1360488"/>
          </a:xfrm>
          <a:prstGeom prst="rect">
            <a:avLst/>
          </a:prstGeom>
          <a:noFill/>
          <a:ln w="38100">
            <a:solidFill>
              <a:srgbClr val="FF9900"/>
            </a:solidFill>
            <a:miter lim="800000"/>
            <a:headEnd/>
            <a:tailEnd/>
          </a:ln>
        </p:spPr>
      </p:pic>
      <p:sp>
        <p:nvSpPr>
          <p:cNvPr id="103436" name="Text Box 444"/>
          <p:cNvSpPr txBox="1">
            <a:spLocks noChangeArrowheads="1"/>
          </p:cNvSpPr>
          <p:nvPr/>
        </p:nvSpPr>
        <p:spPr bwMode="auto">
          <a:xfrm>
            <a:off x="755650" y="5454650"/>
            <a:ext cx="2016125" cy="396875"/>
          </a:xfrm>
          <a:prstGeom prst="rect">
            <a:avLst/>
          </a:prstGeom>
          <a:noFill/>
          <a:ln w="9525">
            <a:noFill/>
            <a:miter lim="800000"/>
            <a:headEnd/>
            <a:tailEnd/>
          </a:ln>
        </p:spPr>
        <p:txBody>
          <a:bodyPr>
            <a:spAutoFit/>
          </a:bodyPr>
          <a:lstStyle/>
          <a:p>
            <a:pPr fontAlgn="base">
              <a:spcBef>
                <a:spcPct val="0"/>
              </a:spcBef>
              <a:spcAft>
                <a:spcPct val="0"/>
              </a:spcAft>
            </a:pPr>
            <a:r>
              <a:rPr lang="en-US" altLang="ja-JP" sz="2000" b="1">
                <a:solidFill>
                  <a:srgbClr val="FFFFFF"/>
                </a:solidFill>
              </a:rPr>
              <a:t>Oxychlordane</a:t>
            </a:r>
          </a:p>
        </p:txBody>
      </p:sp>
      <p:grpSp>
        <p:nvGrpSpPr>
          <p:cNvPr id="6" name="Group 457"/>
          <p:cNvGrpSpPr>
            <a:grpSpLocks/>
          </p:cNvGrpSpPr>
          <p:nvPr/>
        </p:nvGrpSpPr>
        <p:grpSpPr bwMode="auto">
          <a:xfrm>
            <a:off x="5521325" y="1263650"/>
            <a:ext cx="1871663" cy="1733550"/>
            <a:chOff x="3652" y="819"/>
            <a:chExt cx="1179" cy="1092"/>
          </a:xfrm>
        </p:grpSpPr>
        <p:sp>
          <p:nvSpPr>
            <p:cNvPr id="103451" name="Text Box 437"/>
            <p:cNvSpPr txBox="1">
              <a:spLocks noChangeArrowheads="1"/>
            </p:cNvSpPr>
            <p:nvPr/>
          </p:nvSpPr>
          <p:spPr bwMode="auto">
            <a:xfrm>
              <a:off x="3697" y="1661"/>
              <a:ext cx="1088" cy="250"/>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2000" b="1" i="1">
                  <a:solidFill>
                    <a:srgbClr val="FFFFFF"/>
                  </a:solidFill>
                </a:rPr>
                <a:t>o,p’ </a:t>
              </a:r>
              <a:r>
                <a:rPr lang="en-US" altLang="ja-JP" sz="2000" b="1">
                  <a:solidFill>
                    <a:srgbClr val="FFFFFF"/>
                  </a:solidFill>
                </a:rPr>
                <a:t>- DDT</a:t>
              </a:r>
            </a:p>
          </p:txBody>
        </p:sp>
        <p:pic>
          <p:nvPicPr>
            <p:cNvPr id="103452" name="Picture 446" descr="o,p'-DDT"/>
            <p:cNvPicPr>
              <a:picLocks noChangeAspect="1" noChangeArrowheads="1"/>
            </p:cNvPicPr>
            <p:nvPr/>
          </p:nvPicPr>
          <p:blipFill>
            <a:blip r:embed="rId8" cstate="print"/>
            <a:srcRect/>
            <a:stretch>
              <a:fillRect/>
            </a:stretch>
          </p:blipFill>
          <p:spPr bwMode="auto">
            <a:xfrm>
              <a:off x="3652" y="819"/>
              <a:ext cx="1179" cy="842"/>
            </a:xfrm>
            <a:prstGeom prst="rect">
              <a:avLst/>
            </a:prstGeom>
            <a:solidFill>
              <a:schemeClr val="tx1"/>
            </a:solidFill>
            <a:ln w="9525">
              <a:noFill/>
              <a:miter lim="800000"/>
              <a:headEnd/>
              <a:tailEnd/>
            </a:ln>
          </p:spPr>
        </p:pic>
      </p:grpSp>
      <p:grpSp>
        <p:nvGrpSpPr>
          <p:cNvPr id="7" name="Group 467"/>
          <p:cNvGrpSpPr>
            <a:grpSpLocks/>
          </p:cNvGrpSpPr>
          <p:nvPr/>
        </p:nvGrpSpPr>
        <p:grpSpPr bwMode="auto">
          <a:xfrm>
            <a:off x="5694363" y="5461000"/>
            <a:ext cx="3600450" cy="1162050"/>
            <a:chOff x="3587" y="3440"/>
            <a:chExt cx="2268" cy="732"/>
          </a:xfrm>
        </p:grpSpPr>
        <p:sp>
          <p:nvSpPr>
            <p:cNvPr id="103449" name="Text Box 443"/>
            <p:cNvSpPr txBox="1">
              <a:spLocks noChangeArrowheads="1"/>
            </p:cNvSpPr>
            <p:nvPr/>
          </p:nvSpPr>
          <p:spPr bwMode="auto">
            <a:xfrm>
              <a:off x="4767" y="3657"/>
              <a:ext cx="1088" cy="250"/>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2000" b="1" i="1">
                  <a:solidFill>
                    <a:srgbClr val="FFFFFF"/>
                  </a:solidFill>
                </a:rPr>
                <a:t>o,p’ </a:t>
              </a:r>
              <a:r>
                <a:rPr lang="en-US" altLang="ja-JP" sz="2000" b="1">
                  <a:solidFill>
                    <a:srgbClr val="FFFFFF"/>
                  </a:solidFill>
                </a:rPr>
                <a:t>- DDE</a:t>
              </a:r>
            </a:p>
          </p:txBody>
        </p:sp>
        <p:pic>
          <p:nvPicPr>
            <p:cNvPr id="103450" name="Picture 448" descr="o,p'-DDE"/>
            <p:cNvPicPr>
              <a:picLocks noChangeAspect="1" noChangeArrowheads="1"/>
            </p:cNvPicPr>
            <p:nvPr/>
          </p:nvPicPr>
          <p:blipFill>
            <a:blip r:embed="rId9" cstate="print"/>
            <a:srcRect/>
            <a:stretch>
              <a:fillRect/>
            </a:stretch>
          </p:blipFill>
          <p:spPr bwMode="auto">
            <a:xfrm>
              <a:off x="3587" y="3440"/>
              <a:ext cx="1225" cy="732"/>
            </a:xfrm>
            <a:prstGeom prst="rect">
              <a:avLst/>
            </a:prstGeom>
            <a:solidFill>
              <a:schemeClr val="tx1"/>
            </a:solidFill>
            <a:ln w="9525">
              <a:noFill/>
              <a:miter lim="800000"/>
              <a:headEnd/>
              <a:tailEnd/>
            </a:ln>
          </p:spPr>
        </p:pic>
      </p:grpSp>
      <p:sp>
        <p:nvSpPr>
          <p:cNvPr id="103439" name="Text Box 445"/>
          <p:cNvSpPr txBox="1">
            <a:spLocks noChangeArrowheads="1"/>
          </p:cNvSpPr>
          <p:nvPr/>
        </p:nvSpPr>
        <p:spPr bwMode="auto">
          <a:xfrm>
            <a:off x="1763713" y="2414588"/>
            <a:ext cx="1727200" cy="854075"/>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2000" b="1" i="1">
                <a:solidFill>
                  <a:srgbClr val="FFFFFF"/>
                </a:solidFill>
              </a:rPr>
              <a:t>cis </a:t>
            </a:r>
            <a:r>
              <a:rPr lang="en-US" altLang="ja-JP" sz="2000" b="1">
                <a:solidFill>
                  <a:srgbClr val="FFFFFF"/>
                </a:solidFill>
              </a:rPr>
              <a:t>– </a:t>
            </a:r>
          </a:p>
          <a:p>
            <a:pPr algn="ctr" fontAlgn="base">
              <a:spcBef>
                <a:spcPct val="50000"/>
              </a:spcBef>
              <a:spcAft>
                <a:spcPct val="0"/>
              </a:spcAft>
            </a:pPr>
            <a:r>
              <a:rPr lang="en-US" altLang="ja-JP" sz="2000" b="1">
                <a:solidFill>
                  <a:srgbClr val="FFFFFF"/>
                </a:solidFill>
              </a:rPr>
              <a:t>Chlordane</a:t>
            </a:r>
          </a:p>
        </p:txBody>
      </p:sp>
      <p:pic>
        <p:nvPicPr>
          <p:cNvPr id="103440" name="Picture 449" descr="cis-chlordane"/>
          <p:cNvPicPr>
            <a:picLocks noChangeAspect="1" noChangeArrowheads="1"/>
          </p:cNvPicPr>
          <p:nvPr/>
        </p:nvPicPr>
        <p:blipFill>
          <a:blip r:embed="rId10" cstate="print"/>
          <a:srcRect/>
          <a:stretch>
            <a:fillRect/>
          </a:stretch>
        </p:blipFill>
        <p:spPr bwMode="auto">
          <a:xfrm>
            <a:off x="1841500" y="1125538"/>
            <a:ext cx="1647825" cy="1265237"/>
          </a:xfrm>
          <a:prstGeom prst="rect">
            <a:avLst/>
          </a:prstGeom>
          <a:solidFill>
            <a:schemeClr val="tx1"/>
          </a:solidFill>
          <a:ln w="38100">
            <a:solidFill>
              <a:srgbClr val="FF9900"/>
            </a:solidFill>
            <a:miter lim="800000"/>
            <a:headEnd/>
            <a:tailEnd/>
          </a:ln>
        </p:spPr>
      </p:pic>
      <p:sp>
        <p:nvSpPr>
          <p:cNvPr id="32194" name="Line 450"/>
          <p:cNvSpPr>
            <a:spLocks noChangeShapeType="1"/>
          </p:cNvSpPr>
          <p:nvPr/>
        </p:nvSpPr>
        <p:spPr bwMode="auto">
          <a:xfrm rot="1617917" flipH="1">
            <a:off x="2339975" y="3208338"/>
            <a:ext cx="0" cy="762000"/>
          </a:xfrm>
          <a:prstGeom prst="line">
            <a:avLst/>
          </a:prstGeom>
          <a:noFill/>
          <a:ln w="101600">
            <a:solidFill>
              <a:srgbClr val="FFCC00"/>
            </a:solidFill>
            <a:round/>
            <a:headEnd/>
            <a:tailEnd type="triangl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2195" name="Rectangle 451"/>
          <p:cNvSpPr>
            <a:spLocks noChangeArrowheads="1"/>
          </p:cNvSpPr>
          <p:nvPr/>
        </p:nvSpPr>
        <p:spPr bwMode="auto">
          <a:xfrm>
            <a:off x="5795963" y="774700"/>
            <a:ext cx="3348037" cy="422275"/>
          </a:xfrm>
          <a:prstGeom prst="rect">
            <a:avLst/>
          </a:prstGeom>
          <a:noFill/>
          <a:ln w="9525">
            <a:noFill/>
            <a:miter lim="800000"/>
            <a:headEnd/>
            <a:tailEnd/>
          </a:ln>
          <a:effectLst/>
        </p:spPr>
        <p:txBody>
          <a:bodyPr anchor="ctr"/>
          <a:lstStyle/>
          <a:p>
            <a:pPr algn="ctr" fontAlgn="base">
              <a:spcBef>
                <a:spcPct val="0"/>
              </a:spcBef>
              <a:spcAft>
                <a:spcPct val="0"/>
              </a:spcAft>
              <a:defRPr/>
            </a:pPr>
            <a:r>
              <a:rPr lang="ja-JP" altLang="en-US" sz="2400" b="1" dirty="0" smtClean="0">
                <a:solidFill>
                  <a:srgbClr val="FFFF00"/>
                </a:solidFill>
                <a:effectLst>
                  <a:outerShdw blurRad="38100" dist="38100" dir="2700000" algn="tl">
                    <a:srgbClr val="000000"/>
                  </a:outerShdw>
                </a:effectLst>
              </a:rPr>
              <a:t>化学物質</a:t>
            </a:r>
            <a:endParaRPr lang="en-US" altLang="ja-JP" sz="2400" b="1" dirty="0">
              <a:solidFill>
                <a:srgbClr val="FFFF00"/>
              </a:solidFill>
              <a:effectLst>
                <a:outerShdw blurRad="38100" dist="38100" dir="2700000" algn="tl">
                  <a:srgbClr val="000000"/>
                </a:outerShdw>
              </a:effectLst>
            </a:endParaRPr>
          </a:p>
        </p:txBody>
      </p:sp>
      <p:grpSp>
        <p:nvGrpSpPr>
          <p:cNvPr id="8" name="Group 466"/>
          <p:cNvGrpSpPr>
            <a:grpSpLocks/>
          </p:cNvGrpSpPr>
          <p:nvPr/>
        </p:nvGrpSpPr>
        <p:grpSpPr bwMode="auto">
          <a:xfrm>
            <a:off x="5580063" y="3932238"/>
            <a:ext cx="3700462" cy="1368425"/>
            <a:chOff x="3515" y="2477"/>
            <a:chExt cx="2331" cy="862"/>
          </a:xfrm>
        </p:grpSpPr>
        <p:sp>
          <p:nvSpPr>
            <p:cNvPr id="103445" name="Text Box 441"/>
            <p:cNvSpPr txBox="1">
              <a:spLocks noChangeArrowheads="1"/>
            </p:cNvSpPr>
            <p:nvPr/>
          </p:nvSpPr>
          <p:spPr bwMode="auto">
            <a:xfrm>
              <a:off x="4758" y="2704"/>
              <a:ext cx="1088" cy="250"/>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2000" b="1" i="1">
                  <a:solidFill>
                    <a:srgbClr val="FFFFFF"/>
                  </a:solidFill>
                </a:rPr>
                <a:t>o,p’ </a:t>
              </a:r>
              <a:r>
                <a:rPr lang="en-US" altLang="ja-JP" sz="2000" b="1">
                  <a:solidFill>
                    <a:srgbClr val="FFFFFF"/>
                  </a:solidFill>
                </a:rPr>
                <a:t>- DDD</a:t>
              </a:r>
            </a:p>
          </p:txBody>
        </p:sp>
        <p:grpSp>
          <p:nvGrpSpPr>
            <p:cNvPr id="9" name="Group 460"/>
            <p:cNvGrpSpPr>
              <a:grpSpLocks/>
            </p:cNvGrpSpPr>
            <p:nvPr/>
          </p:nvGrpSpPr>
          <p:grpSpPr bwMode="auto">
            <a:xfrm>
              <a:off x="3515" y="2477"/>
              <a:ext cx="1361" cy="862"/>
              <a:chOff x="4059" y="2341"/>
              <a:chExt cx="1361" cy="862"/>
            </a:xfrm>
          </p:grpSpPr>
          <p:sp>
            <p:nvSpPr>
              <p:cNvPr id="32202" name="Rectangle 458"/>
              <p:cNvSpPr>
                <a:spLocks noChangeArrowheads="1"/>
              </p:cNvSpPr>
              <p:nvPr/>
            </p:nvSpPr>
            <p:spPr bwMode="auto">
              <a:xfrm>
                <a:off x="4059" y="2341"/>
                <a:ext cx="1361" cy="862"/>
              </a:xfrm>
              <a:prstGeom prst="rect">
                <a:avLst/>
              </a:prstGeom>
              <a:solidFill>
                <a:schemeClr val="tx1"/>
              </a:solidFill>
              <a:ln w="38100">
                <a:solidFill>
                  <a:srgbClr val="FF9900"/>
                </a:solidFill>
                <a:miter lim="800000"/>
                <a:headEnd/>
                <a:tailEnd/>
              </a:ln>
              <a:effectLst/>
            </p:spPr>
            <p:txBody>
              <a:bodyPr wrap="none" anchor="ct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pic>
            <p:nvPicPr>
              <p:cNvPr id="103448" name="Picture 447" descr="o,p'-DDD"/>
              <p:cNvPicPr>
                <a:picLocks noChangeAspect="1" noChangeArrowheads="1"/>
              </p:cNvPicPr>
              <p:nvPr/>
            </p:nvPicPr>
            <p:blipFill>
              <a:blip r:embed="rId11" cstate="print"/>
              <a:srcRect/>
              <a:stretch>
                <a:fillRect/>
              </a:stretch>
            </p:blipFill>
            <p:spPr bwMode="auto">
              <a:xfrm>
                <a:off x="4122" y="2412"/>
                <a:ext cx="1225" cy="719"/>
              </a:xfrm>
              <a:prstGeom prst="rect">
                <a:avLst/>
              </a:prstGeom>
              <a:solidFill>
                <a:schemeClr val="tx1"/>
              </a:solidFill>
              <a:ln w="38100">
                <a:noFill/>
                <a:miter lim="800000"/>
                <a:headEnd/>
                <a:tailEnd/>
              </a:ln>
            </p:spPr>
          </p:pic>
        </p:grpSp>
      </p:grpSp>
      <p:sp>
        <p:nvSpPr>
          <p:cNvPr id="32209" name="Rectangle 465"/>
          <p:cNvSpPr>
            <a:spLocks noChangeArrowheads="1"/>
          </p:cNvSpPr>
          <p:nvPr/>
        </p:nvSpPr>
        <p:spPr bwMode="auto">
          <a:xfrm>
            <a:off x="7019925" y="3438525"/>
            <a:ext cx="2103438" cy="422275"/>
          </a:xfrm>
          <a:prstGeom prst="rect">
            <a:avLst/>
          </a:prstGeom>
          <a:noFill/>
          <a:ln w="9525">
            <a:noFill/>
            <a:miter lim="800000"/>
            <a:headEnd/>
            <a:tailEnd/>
          </a:ln>
          <a:effectLst/>
        </p:spPr>
        <p:txBody>
          <a:bodyPr anchor="ctr"/>
          <a:lstStyle/>
          <a:p>
            <a:pPr algn="ctr" fontAlgn="base">
              <a:spcBef>
                <a:spcPct val="0"/>
              </a:spcBef>
              <a:spcAft>
                <a:spcPct val="0"/>
              </a:spcAft>
              <a:defRPr/>
            </a:pPr>
            <a:r>
              <a:rPr lang="ja-JP" altLang="en-US" sz="2400" b="1" dirty="0" smtClean="0">
                <a:solidFill>
                  <a:srgbClr val="FFFF00"/>
                </a:solidFill>
                <a:effectLst>
                  <a:outerShdw blurRad="38100" dist="38100" dir="2700000" algn="tl">
                    <a:srgbClr val="000000"/>
                  </a:outerShdw>
                </a:effectLst>
              </a:rPr>
              <a:t>代謝物</a:t>
            </a:r>
            <a:endParaRPr lang="en-US" altLang="ja-JP" sz="2400" b="1" dirty="0">
              <a:solidFill>
                <a:srgbClr val="FFFF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en-US" altLang="ja-JP" smtClean="0"/>
              <a:t>HRGC/HRMS</a:t>
            </a:r>
          </a:p>
        </p:txBody>
      </p:sp>
      <p:sp>
        <p:nvSpPr>
          <p:cNvPr id="104451" name="Text Box 50"/>
          <p:cNvSpPr txBox="1">
            <a:spLocks noChangeArrowheads="1"/>
          </p:cNvSpPr>
          <p:nvPr/>
        </p:nvSpPr>
        <p:spPr bwMode="auto">
          <a:xfrm>
            <a:off x="395288" y="5805488"/>
            <a:ext cx="8424862" cy="530225"/>
          </a:xfrm>
          <a:prstGeom prst="rect">
            <a:avLst/>
          </a:prstGeom>
          <a:noFill/>
          <a:ln w="9525">
            <a:noFill/>
            <a:miter lim="800000"/>
            <a:headEnd/>
            <a:tailEnd/>
          </a:ln>
        </p:spPr>
        <p:txBody>
          <a:bodyPr lIns="74295" tIns="8890" rIns="74295" bIns="8890"/>
          <a:lstStyle/>
          <a:p>
            <a:pPr fontAlgn="base">
              <a:spcBef>
                <a:spcPct val="0"/>
              </a:spcBef>
              <a:spcAft>
                <a:spcPct val="0"/>
              </a:spcAft>
            </a:pPr>
            <a:r>
              <a:rPr lang="ja-JP" altLang="en-US" sz="1600" b="1">
                <a:solidFill>
                  <a:srgbClr val="FFFFFF"/>
                </a:solidFill>
                <a:ea typeface="ＭＳ 明朝" pitchFamily="17" charset="-128"/>
              </a:rPr>
              <a:t>＊</a:t>
            </a:r>
            <a:r>
              <a:rPr lang="en-US" altLang="ja-JP" sz="1600" b="1">
                <a:solidFill>
                  <a:srgbClr val="FFFFFF"/>
                </a:solidFill>
                <a:ea typeface="ＭＳ 明朝" pitchFamily="17" charset="-128"/>
              </a:rPr>
              <a:t>BGB-172</a:t>
            </a:r>
            <a:r>
              <a:rPr lang="ja-JP" altLang="en-US" sz="1600" b="1">
                <a:solidFill>
                  <a:srgbClr val="FFFFFF"/>
                </a:solidFill>
                <a:ea typeface="ＭＳ 明朝" pitchFamily="17" charset="-128"/>
              </a:rPr>
              <a:t>（</a:t>
            </a:r>
            <a:r>
              <a:rPr lang="en-US" altLang="ja-JP" sz="1600" b="1">
                <a:solidFill>
                  <a:srgbClr val="FFFFFF"/>
                </a:solidFill>
                <a:ea typeface="ＭＳ 明朝" pitchFamily="17" charset="-128"/>
              </a:rPr>
              <a:t>20% tert-butyldimethylsilyl-</a:t>
            </a:r>
            <a:r>
              <a:rPr lang="en-US" altLang="ja-JP" sz="1600" b="1">
                <a:solidFill>
                  <a:srgbClr val="FFFFFF"/>
                </a:solidFill>
                <a:latin typeface="Symbol" pitchFamily="18" charset="2"/>
                <a:ea typeface="ＭＳ 明朝" pitchFamily="17" charset="-128"/>
              </a:rPr>
              <a:t>b</a:t>
            </a:r>
            <a:r>
              <a:rPr lang="en-US" altLang="ja-JP" sz="1600" b="1">
                <a:solidFill>
                  <a:srgbClr val="FFFFFF"/>
                </a:solidFill>
                <a:ea typeface="ＭＳ 明朝" pitchFamily="17" charset="-128"/>
              </a:rPr>
              <a:t>-cyclodextrin dissolved in 15% diphenyl-polysiloxane and 85% dimethylpolysiloxane</a:t>
            </a:r>
            <a:r>
              <a:rPr lang="ja-JP" altLang="en-US" sz="1600" b="1">
                <a:solidFill>
                  <a:srgbClr val="FFFFFF"/>
                </a:solidFill>
                <a:ea typeface="ＭＳ 明朝" pitchFamily="17" charset="-128"/>
              </a:rPr>
              <a:t>）</a:t>
            </a:r>
            <a:endParaRPr lang="ja-JP" altLang="en-US" sz="1600" b="1">
              <a:solidFill>
                <a:srgbClr val="FFFFFF"/>
              </a:solidFill>
            </a:endParaRPr>
          </a:p>
        </p:txBody>
      </p:sp>
      <p:graphicFrame>
        <p:nvGraphicFramePr>
          <p:cNvPr id="28861" name="Group 189"/>
          <p:cNvGraphicFramePr>
            <a:graphicFrameLocks noGrp="1"/>
          </p:cNvGraphicFramePr>
          <p:nvPr>
            <p:ph sz="half" idx="2"/>
          </p:nvPr>
        </p:nvGraphicFramePr>
        <p:xfrm>
          <a:off x="179388" y="1196975"/>
          <a:ext cx="8785225" cy="4502151"/>
        </p:xfrm>
        <a:graphic>
          <a:graphicData uri="http://schemas.openxmlformats.org/drawingml/2006/table">
            <a:tbl>
              <a:tblPr/>
              <a:tblGrid>
                <a:gridCol w="5211762"/>
                <a:gridCol w="3573463"/>
              </a:tblGrid>
              <a:tr h="5556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GC</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MS</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36738">
                <a:tc>
                  <a:txBody>
                    <a:bodyPr/>
                    <a:lstStyle/>
                    <a:p>
                      <a:pPr marL="174625" marR="0" lvl="0" indent="-1746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1" lang="en-US" altLang="ja-JP" sz="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endParaRPr>
                    </a:p>
                    <a:p>
                      <a:pPr marL="174625" marR="0" lvl="0" indent="-1746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Device </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 </a:t>
                      </a: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HP-6890N(HP)</a:t>
                      </a:r>
                    </a:p>
                    <a:p>
                      <a:pPr marL="174625" marR="0" lvl="0" indent="-1746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Column </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 </a:t>
                      </a: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BGB-172*(BGB Analytik) </a:t>
                      </a:r>
                    </a:p>
                    <a:p>
                      <a:pPr marL="174625" marR="0" lvl="0" indent="-1746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  30m, 0.25mm i.d.  film thickness 0.25μm</a:t>
                      </a:r>
                    </a:p>
                    <a:p>
                      <a:pPr marL="174625" marR="0" lvl="0" indent="-1746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Carrier Gas </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 </a:t>
                      </a: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He 1.5mL/min </a:t>
                      </a:r>
                    </a:p>
                    <a:p>
                      <a:pPr marL="174625" marR="0" lvl="0" indent="-1746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1" lang="en-US" altLang="ja-JP" sz="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987425" marR="0" lvl="0" indent="-9874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Device </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a:t>
                      </a: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JMS-800D</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　　　</a:t>
                      </a: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(JEOL)</a:t>
                      </a:r>
                    </a:p>
                    <a:p>
                      <a:pPr marL="987425" marR="0" lvl="0" indent="-9874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1" lang="en-US" altLang="ja-JP" sz="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endParaRPr>
                    </a:p>
                    <a:p>
                      <a:pPr marL="987425" marR="0" lvl="0" indent="-9874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Ionization</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a:t>
                      </a: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EI</a:t>
                      </a:r>
                    </a:p>
                    <a:p>
                      <a:pPr marL="987425" marR="0" lvl="0" indent="-9874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1" lang="en-US" altLang="ja-JP" sz="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endParaRPr>
                    </a:p>
                    <a:p>
                      <a:pPr marL="987425" marR="0" lvl="0" indent="-9874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Ion source temperature</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a:t>
                      </a: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260℃ </a:t>
                      </a:r>
                    </a:p>
                    <a:p>
                      <a:pPr marL="987425" marR="0" lvl="0" indent="-9874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1" lang="en-US" altLang="ja-JP" sz="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endParaRPr>
                    </a:p>
                    <a:p>
                      <a:pPr marL="987425" marR="0" lvl="0" indent="-9874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Resolution : &gt;10,000</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21097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1" lang="en-US" altLang="ja-JP" sz="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Temperature Program </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　</a:t>
                      </a: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120℃ (2min) → 2℃/min →250℃ (3min)</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Injector temperature </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 </a:t>
                      </a: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230℃</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　</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Injection Volume</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 </a:t>
                      </a: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2μL</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r>
            </a:tbl>
          </a:graphicData>
        </a:graphic>
      </p:graphicFrame>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1763713" y="6378575"/>
            <a:ext cx="6840537" cy="579438"/>
          </a:xfrm>
          <a:prstGeom prst="rect">
            <a:avLst/>
          </a:prstGeom>
          <a:solidFill>
            <a:schemeClr val="accent1"/>
          </a:solidFill>
          <a:ln w="9525" algn="ctr">
            <a:noFill/>
            <a:miter lim="800000"/>
            <a:headEnd/>
            <a:tailEnd/>
          </a:ln>
        </p:spPr>
        <p:txBody>
          <a:bodyPr>
            <a:spAutoFit/>
          </a:bodyPr>
          <a:lstStyle/>
          <a:p>
            <a:pPr marL="342900" indent="-342900" algn="ctr" fontAlgn="base">
              <a:spcBef>
                <a:spcPct val="50000"/>
              </a:spcBef>
              <a:spcAft>
                <a:spcPct val="0"/>
              </a:spcAft>
              <a:buClr>
                <a:srgbClr val="86D1EC"/>
              </a:buClr>
              <a:buSzPct val="90000"/>
              <a:buFont typeface="Wingdings" pitchFamily="2" charset="2"/>
              <a:buNone/>
            </a:pPr>
            <a:r>
              <a:rPr lang="en-US" altLang="ja-JP" sz="3200" b="1">
                <a:solidFill>
                  <a:srgbClr val="FFFFFF"/>
                </a:solidFill>
              </a:rPr>
              <a:t>HCH composition 2004- 2006</a:t>
            </a:r>
          </a:p>
        </p:txBody>
      </p:sp>
      <p:pic>
        <p:nvPicPr>
          <p:cNvPr id="113667" name="Picture 4" descr="P-384"/>
          <p:cNvPicPr>
            <a:picLocks noChangeAspect="1" noChangeArrowheads="1"/>
          </p:cNvPicPr>
          <p:nvPr/>
        </p:nvPicPr>
        <p:blipFill>
          <a:blip r:embed="rId3" cstate="print"/>
          <a:srcRect/>
          <a:stretch>
            <a:fillRect/>
          </a:stretch>
        </p:blipFill>
        <p:spPr bwMode="auto">
          <a:xfrm>
            <a:off x="0" y="44450"/>
            <a:ext cx="9144000" cy="6340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idx="4294967295"/>
          </p:nvPr>
        </p:nvSpPr>
        <p:spPr>
          <a:xfrm>
            <a:off x="725488" y="2901950"/>
            <a:ext cx="7772400" cy="1500188"/>
          </a:xfrm>
          <a:noFill/>
        </p:spPr>
        <p:txBody>
          <a:bodyPr anchor="ctr" anchorCtr="1"/>
          <a:lstStyle/>
          <a:p>
            <a:pPr marL="0" indent="0" algn="ctr">
              <a:buFont typeface="Wingdings 2" pitchFamily="18" charset="2"/>
              <a:buNone/>
            </a:pPr>
            <a:r>
              <a:rPr lang="en-US" altLang="ja-JP" sz="2400" b="1">
                <a:solidFill>
                  <a:schemeClr val="accent1"/>
                </a:solidFill>
                <a:effectLst>
                  <a:outerShdw blurRad="38100" dist="38100" dir="2700000" algn="tl">
                    <a:srgbClr val="C0C0C0"/>
                  </a:outerShdw>
                </a:effectLst>
              </a:rPr>
              <a:t>UPLC</a:t>
            </a:r>
            <a:r>
              <a:rPr lang="en-US" altLang="ja-JP" sz="2400" b="1" baseline="30000">
                <a:solidFill>
                  <a:schemeClr val="accent1"/>
                </a:solidFill>
                <a:effectLst>
                  <a:outerShdw blurRad="38100" dist="38100" dir="2700000" algn="tl">
                    <a:srgbClr val="C0C0C0"/>
                  </a:outerShdw>
                </a:effectLst>
              </a:rPr>
              <a:t>Ⓡ</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457200" y="476250"/>
            <a:ext cx="6489700" cy="565150"/>
          </a:xfrm>
        </p:spPr>
        <p:txBody>
          <a:bodyPr/>
          <a:lstStyle/>
          <a:p>
            <a:r>
              <a:rPr lang="en-US" altLang="ja-JP">
                <a:solidFill>
                  <a:schemeClr val="tx1"/>
                </a:solidFill>
              </a:rPr>
              <a:t>LC column particle size</a:t>
            </a:r>
            <a:endParaRPr lang="en-US" altLang="ja-JP" sz="2000">
              <a:solidFill>
                <a:schemeClr val="tx1"/>
              </a:solidFill>
            </a:endParaRPr>
          </a:p>
        </p:txBody>
      </p:sp>
      <p:grpSp>
        <p:nvGrpSpPr>
          <p:cNvPr id="2" name="Group 3"/>
          <p:cNvGrpSpPr>
            <a:grpSpLocks/>
          </p:cNvGrpSpPr>
          <p:nvPr/>
        </p:nvGrpSpPr>
        <p:grpSpPr bwMode="auto">
          <a:xfrm>
            <a:off x="336550" y="1643063"/>
            <a:ext cx="8643938" cy="4800600"/>
            <a:chOff x="212" y="878"/>
            <a:chExt cx="5728" cy="3181"/>
          </a:xfrm>
        </p:grpSpPr>
        <p:grpSp>
          <p:nvGrpSpPr>
            <p:cNvPr id="3" name="Group 4"/>
            <p:cNvGrpSpPr>
              <a:grpSpLocks/>
            </p:cNvGrpSpPr>
            <p:nvPr/>
          </p:nvGrpSpPr>
          <p:grpSpPr bwMode="auto">
            <a:xfrm>
              <a:off x="2813" y="2735"/>
              <a:ext cx="3127" cy="1324"/>
              <a:chOff x="3018" y="2712"/>
              <a:chExt cx="3127" cy="1324"/>
            </a:xfrm>
          </p:grpSpPr>
          <p:grpSp>
            <p:nvGrpSpPr>
              <p:cNvPr id="4" name="Group 5"/>
              <p:cNvGrpSpPr>
                <a:grpSpLocks/>
              </p:cNvGrpSpPr>
              <p:nvPr/>
            </p:nvGrpSpPr>
            <p:grpSpPr bwMode="auto">
              <a:xfrm>
                <a:off x="3018" y="2865"/>
                <a:ext cx="1544" cy="1171"/>
                <a:chOff x="3018" y="2865"/>
                <a:chExt cx="1544" cy="1171"/>
              </a:xfrm>
            </p:grpSpPr>
            <p:graphicFrame>
              <p:nvGraphicFramePr>
                <p:cNvPr id="197638" name="Object 6"/>
                <p:cNvGraphicFramePr>
                  <a:graphicFrameLocks noChangeAspect="1"/>
                </p:cNvGraphicFramePr>
                <p:nvPr/>
              </p:nvGraphicFramePr>
              <p:xfrm>
                <a:off x="3018" y="2865"/>
                <a:ext cx="1544" cy="1001"/>
              </p:xfrm>
              <a:graphic>
                <a:graphicData uri="http://schemas.openxmlformats.org/presentationml/2006/ole">
                  <p:oleObj spid="_x0000_s421892" name="Bitmap Image" r:id="rId4" imgW="3115110" imgH="2629267" progId="PBrush">
                    <p:embed/>
                  </p:oleObj>
                </a:graphicData>
              </a:graphic>
            </p:graphicFrame>
            <p:grpSp>
              <p:nvGrpSpPr>
                <p:cNvPr id="5" name="Group 7"/>
                <p:cNvGrpSpPr>
                  <a:grpSpLocks/>
                </p:cNvGrpSpPr>
                <p:nvPr/>
              </p:nvGrpSpPr>
              <p:grpSpPr bwMode="auto">
                <a:xfrm>
                  <a:off x="3033" y="3874"/>
                  <a:ext cx="1524" cy="162"/>
                  <a:chOff x="243" y="1960"/>
                  <a:chExt cx="1524" cy="162"/>
                </a:xfrm>
              </p:grpSpPr>
              <p:sp>
                <p:nvSpPr>
                  <p:cNvPr id="197640" name="Line 8"/>
                  <p:cNvSpPr>
                    <a:spLocks noChangeShapeType="1"/>
                  </p:cNvSpPr>
                  <p:nvPr/>
                </p:nvSpPr>
                <p:spPr bwMode="auto">
                  <a:xfrm>
                    <a:off x="243" y="2029"/>
                    <a:ext cx="570" cy="0"/>
                  </a:xfrm>
                  <a:prstGeom prst="line">
                    <a:avLst/>
                  </a:prstGeom>
                  <a:noFill/>
                  <a:ln w="9525">
                    <a:solidFill>
                      <a:schemeClr val="tx1"/>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197641" name="Text Box 9"/>
                  <p:cNvSpPr txBox="1">
                    <a:spLocks noChangeArrowheads="1"/>
                  </p:cNvSpPr>
                  <p:nvPr/>
                </p:nvSpPr>
                <p:spPr bwMode="auto">
                  <a:xfrm>
                    <a:off x="801" y="1960"/>
                    <a:ext cx="449" cy="16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kumimoji="0" lang="en-US" altLang="ja-JP" sz="1000" b="1" i="1" smtClean="0">
                        <a:solidFill>
                          <a:srgbClr val="000000"/>
                        </a:solidFill>
                        <a:ea typeface="MS UI Gothic" pitchFamily="50" charset="-128"/>
                        <a:cs typeface="Arial" pitchFamily="34" charset="0"/>
                      </a:rPr>
                      <a:t>10 min</a:t>
                    </a:r>
                  </a:p>
                </p:txBody>
              </p:sp>
              <p:sp>
                <p:nvSpPr>
                  <p:cNvPr id="197642" name="Line 10"/>
                  <p:cNvSpPr>
                    <a:spLocks noChangeShapeType="1"/>
                  </p:cNvSpPr>
                  <p:nvPr/>
                </p:nvSpPr>
                <p:spPr bwMode="auto">
                  <a:xfrm>
                    <a:off x="1197" y="2029"/>
                    <a:ext cx="570" cy="0"/>
                  </a:xfrm>
                  <a:prstGeom prst="line">
                    <a:avLst/>
                  </a:prstGeom>
                  <a:noFill/>
                  <a:ln w="9525">
                    <a:solidFill>
                      <a:schemeClr val="tx1"/>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grpSp>
          </p:grpSp>
          <p:sp>
            <p:nvSpPr>
              <p:cNvPr id="197643" name="Text Box 11"/>
              <p:cNvSpPr txBox="1">
                <a:spLocks noChangeArrowheads="1"/>
              </p:cNvSpPr>
              <p:nvPr/>
            </p:nvSpPr>
            <p:spPr bwMode="auto">
              <a:xfrm>
                <a:off x="4250" y="2712"/>
                <a:ext cx="1895" cy="647"/>
              </a:xfrm>
              <a:prstGeom prst="rect">
                <a:avLst/>
              </a:prstGeom>
              <a:noFill/>
              <a:ln w="9525">
                <a:noFill/>
                <a:miter lim="800000"/>
                <a:headEnd type="none" w="lg" len="lg"/>
                <a:tailEnd/>
              </a:ln>
              <a:effectLst/>
            </p:spPr>
            <p:txBody>
              <a:bodyPr wrap="none">
                <a:spAutoFit/>
              </a:bodyPr>
              <a:lstStyle/>
              <a:p>
                <a:pPr fontAlgn="base">
                  <a:spcBef>
                    <a:spcPct val="0"/>
                  </a:spcBef>
                  <a:spcAft>
                    <a:spcPct val="0"/>
                  </a:spcAft>
                </a:pPr>
                <a:r>
                  <a:rPr kumimoji="0" lang="en-US" altLang="ja-JP" sz="1200" b="1" smtClean="0">
                    <a:solidFill>
                      <a:srgbClr val="4F81BD"/>
                    </a:solidFill>
                    <a:ea typeface="MS UI Gothic" pitchFamily="50" charset="-128"/>
                    <a:cs typeface="Arial" pitchFamily="34" charset="0"/>
                  </a:rPr>
                  <a:t>1980’s-</a:t>
                </a:r>
              </a:p>
              <a:p>
                <a:pPr fontAlgn="base">
                  <a:spcBef>
                    <a:spcPct val="0"/>
                  </a:spcBef>
                  <a:spcAft>
                    <a:spcPct val="0"/>
                  </a:spcAft>
                </a:pPr>
                <a:r>
                  <a:rPr kumimoji="0" lang="en-US" altLang="ja-JP" sz="1600" b="1" smtClean="0">
                    <a:solidFill>
                      <a:srgbClr val="FF0000"/>
                    </a:solidFill>
                    <a:ea typeface="MS UI Gothic" pitchFamily="50" charset="-128"/>
                    <a:cs typeface="Arial" pitchFamily="34" charset="0"/>
                  </a:rPr>
                  <a:t>3.5 - 5µm</a:t>
                </a:r>
                <a:r>
                  <a:rPr kumimoji="0" lang="en-US" altLang="ja-JP" sz="1200" smtClean="0">
                    <a:solidFill>
                      <a:srgbClr val="000000"/>
                    </a:solidFill>
                    <a:ea typeface="MS UI Gothic" pitchFamily="50" charset="-128"/>
                    <a:cs typeface="Arial" pitchFamily="34" charset="0"/>
                  </a:rPr>
                  <a:t>  </a:t>
                </a:r>
                <a:r>
                  <a:rPr kumimoji="0" lang="en-US" altLang="ja-JP" sz="1000" smtClean="0">
                    <a:solidFill>
                      <a:srgbClr val="000000"/>
                    </a:solidFill>
                    <a:ea typeface="MS UI Gothic" pitchFamily="50" charset="-128"/>
                    <a:cs typeface="Arial" pitchFamily="34" charset="0"/>
                  </a:rPr>
                  <a:t>spherical micro-porous</a:t>
                </a:r>
              </a:p>
              <a:p>
                <a:pPr fontAlgn="base">
                  <a:spcBef>
                    <a:spcPct val="0"/>
                  </a:spcBef>
                  <a:spcAft>
                    <a:spcPct val="0"/>
                  </a:spcAft>
                </a:pPr>
                <a:r>
                  <a:rPr kumimoji="0" lang="en-US" altLang="ja-JP" sz="1000" smtClean="0">
                    <a:solidFill>
                      <a:srgbClr val="000000"/>
                    </a:solidFill>
                    <a:ea typeface="MS UI Gothic" pitchFamily="50" charset="-128"/>
                    <a:cs typeface="Arial" pitchFamily="34" charset="0"/>
                  </a:rPr>
                  <a:t>1500-4000 psi</a:t>
                </a:r>
              </a:p>
              <a:p>
                <a:pPr fontAlgn="base">
                  <a:spcBef>
                    <a:spcPct val="0"/>
                  </a:spcBef>
                  <a:spcAft>
                    <a:spcPct val="0"/>
                  </a:spcAft>
                </a:pPr>
                <a:r>
                  <a:rPr kumimoji="0" lang="en-US" altLang="ja-JP" sz="1000" b="1" smtClean="0">
                    <a:solidFill>
                      <a:srgbClr val="000000"/>
                    </a:solidFill>
                    <a:ea typeface="MS UI Gothic" pitchFamily="50" charset="-128"/>
                    <a:cs typeface="Arial" pitchFamily="34" charset="0"/>
                  </a:rPr>
                  <a:t>50,000 - 80,000 /m</a:t>
                </a:r>
              </a:p>
              <a:p>
                <a:pPr fontAlgn="base">
                  <a:spcBef>
                    <a:spcPct val="0"/>
                  </a:spcBef>
                  <a:spcAft>
                    <a:spcPct val="0"/>
                  </a:spcAft>
                </a:pPr>
                <a:r>
                  <a:rPr kumimoji="0" lang="en-US" altLang="ja-JP" sz="1000" smtClean="0">
                    <a:solidFill>
                      <a:srgbClr val="000000"/>
                    </a:solidFill>
                    <a:ea typeface="MS UI Gothic" pitchFamily="50" charset="-128"/>
                    <a:cs typeface="Arial" pitchFamily="34" charset="0"/>
                  </a:rPr>
                  <a:t>3.9 x 300mm</a:t>
                </a:r>
              </a:p>
            </p:txBody>
          </p:sp>
          <p:sp>
            <p:nvSpPr>
              <p:cNvPr id="197644" name="Oval 12"/>
              <p:cNvSpPr>
                <a:spLocks noChangeArrowheads="1"/>
              </p:cNvSpPr>
              <p:nvPr/>
            </p:nvSpPr>
            <p:spPr bwMode="auto">
              <a:xfrm>
                <a:off x="4944" y="3456"/>
                <a:ext cx="104" cy="104"/>
              </a:xfrm>
              <a:prstGeom prst="ellipse">
                <a:avLst/>
              </a:prstGeom>
              <a:gradFill rotWithShape="0">
                <a:gsLst>
                  <a:gs pos="0">
                    <a:schemeClr val="accent1"/>
                  </a:gs>
                  <a:gs pos="100000">
                    <a:schemeClr val="accent1">
                      <a:gamma/>
                      <a:shade val="76471"/>
                      <a:invGamma/>
                    </a:schemeClr>
                  </a:gs>
                </a:gsLst>
                <a:path path="shape">
                  <a:fillToRect l="50000" t="50000" r="50000" b="50000"/>
                </a:path>
              </a:gradFill>
              <a:ln w="9525">
                <a:solidFill>
                  <a:schemeClr val="tx1"/>
                </a:solidFill>
                <a:round/>
                <a:headEnd/>
                <a:tailEnd/>
              </a:ln>
              <a:effectLst/>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grpSp>
        <p:grpSp>
          <p:nvGrpSpPr>
            <p:cNvPr id="6" name="Group 13"/>
            <p:cNvGrpSpPr>
              <a:grpSpLocks/>
            </p:cNvGrpSpPr>
            <p:nvPr/>
          </p:nvGrpSpPr>
          <p:grpSpPr bwMode="auto">
            <a:xfrm>
              <a:off x="1668" y="1731"/>
              <a:ext cx="2886" cy="1325"/>
              <a:chOff x="1810" y="1523"/>
              <a:chExt cx="2886" cy="1325"/>
            </a:xfrm>
          </p:grpSpPr>
          <p:graphicFrame>
            <p:nvGraphicFramePr>
              <p:cNvPr id="197646" name="Object 14"/>
              <p:cNvGraphicFramePr>
                <a:graphicFrameLocks noChangeAspect="1"/>
              </p:cNvGraphicFramePr>
              <p:nvPr/>
            </p:nvGraphicFramePr>
            <p:xfrm>
              <a:off x="1810" y="1661"/>
              <a:ext cx="1544" cy="1008"/>
            </p:xfrm>
            <a:graphic>
              <a:graphicData uri="http://schemas.openxmlformats.org/presentationml/2006/ole">
                <p:oleObj spid="_x0000_s421891" name="Bitmap Image" r:id="rId5" imgW="3219899" imgH="2580952" progId="PBrush">
                  <p:embed/>
                </p:oleObj>
              </a:graphicData>
            </a:graphic>
          </p:graphicFrame>
          <p:sp>
            <p:nvSpPr>
              <p:cNvPr id="197647" name="Text Box 15"/>
              <p:cNvSpPr txBox="1">
                <a:spLocks noChangeArrowheads="1"/>
              </p:cNvSpPr>
              <p:nvPr/>
            </p:nvSpPr>
            <p:spPr bwMode="auto">
              <a:xfrm>
                <a:off x="3105" y="1523"/>
                <a:ext cx="1591" cy="647"/>
              </a:xfrm>
              <a:prstGeom prst="rect">
                <a:avLst/>
              </a:prstGeom>
              <a:noFill/>
              <a:ln w="9525">
                <a:noFill/>
                <a:miter lim="800000"/>
                <a:headEnd type="none" w="lg" len="lg"/>
                <a:tailEnd/>
              </a:ln>
              <a:effectLst/>
            </p:spPr>
            <p:txBody>
              <a:bodyPr wrap="none">
                <a:spAutoFit/>
              </a:bodyPr>
              <a:lstStyle/>
              <a:p>
                <a:pPr fontAlgn="base">
                  <a:spcBef>
                    <a:spcPct val="0"/>
                  </a:spcBef>
                  <a:spcAft>
                    <a:spcPct val="0"/>
                  </a:spcAft>
                </a:pPr>
                <a:r>
                  <a:rPr kumimoji="0" lang="en-US" altLang="ja-JP" sz="1200" b="1" smtClean="0">
                    <a:solidFill>
                      <a:srgbClr val="4F81BD"/>
                    </a:solidFill>
                    <a:ea typeface="MS UI Gothic" pitchFamily="50" charset="-128"/>
                    <a:cs typeface="Arial" pitchFamily="34" charset="0"/>
                  </a:rPr>
                  <a:t>1975-</a:t>
                </a:r>
              </a:p>
              <a:p>
                <a:pPr fontAlgn="base">
                  <a:spcBef>
                    <a:spcPct val="0"/>
                  </a:spcBef>
                  <a:spcAft>
                    <a:spcPct val="0"/>
                  </a:spcAft>
                </a:pPr>
                <a:r>
                  <a:rPr kumimoji="0" lang="en-US" altLang="ja-JP" sz="1600" b="1" smtClean="0">
                    <a:solidFill>
                      <a:srgbClr val="FF0000"/>
                    </a:solidFill>
                    <a:ea typeface="MS UI Gothic" pitchFamily="50" charset="-128"/>
                    <a:cs typeface="Arial" pitchFamily="34" charset="0"/>
                  </a:rPr>
                  <a:t>10µm</a:t>
                </a:r>
                <a:r>
                  <a:rPr kumimoji="0" lang="en-US" altLang="ja-JP" sz="1200" smtClean="0">
                    <a:solidFill>
                      <a:srgbClr val="000000"/>
                    </a:solidFill>
                    <a:ea typeface="MS UI Gothic" pitchFamily="50" charset="-128"/>
                    <a:cs typeface="Arial" pitchFamily="34" charset="0"/>
                  </a:rPr>
                  <a:t>  </a:t>
                </a:r>
                <a:r>
                  <a:rPr kumimoji="0" lang="en-US" altLang="ja-JP" sz="1000" smtClean="0">
                    <a:solidFill>
                      <a:srgbClr val="000000"/>
                    </a:solidFill>
                    <a:ea typeface="MS UI Gothic" pitchFamily="50" charset="-128"/>
                    <a:cs typeface="Arial" pitchFamily="34" charset="0"/>
                  </a:rPr>
                  <a:t>Irregular micro-porous</a:t>
                </a:r>
              </a:p>
              <a:p>
                <a:pPr fontAlgn="base">
                  <a:spcBef>
                    <a:spcPct val="0"/>
                  </a:spcBef>
                  <a:spcAft>
                    <a:spcPct val="0"/>
                  </a:spcAft>
                </a:pPr>
                <a:r>
                  <a:rPr kumimoji="0" lang="en-US" altLang="ja-JP" sz="1000" smtClean="0">
                    <a:solidFill>
                      <a:srgbClr val="000000"/>
                    </a:solidFill>
                    <a:ea typeface="MS UI Gothic" pitchFamily="50" charset="-128"/>
                    <a:cs typeface="Arial" pitchFamily="34" charset="0"/>
                  </a:rPr>
                  <a:t>1000-2500 psi</a:t>
                </a:r>
              </a:p>
              <a:p>
                <a:pPr fontAlgn="base">
                  <a:spcBef>
                    <a:spcPct val="0"/>
                  </a:spcBef>
                  <a:spcAft>
                    <a:spcPct val="0"/>
                  </a:spcAft>
                </a:pPr>
                <a:r>
                  <a:rPr kumimoji="0" lang="en-US" altLang="ja-JP" sz="1000" b="1" smtClean="0">
                    <a:solidFill>
                      <a:srgbClr val="000000"/>
                    </a:solidFill>
                    <a:ea typeface="MS UI Gothic" pitchFamily="50" charset="-128"/>
                    <a:cs typeface="Arial" pitchFamily="34" charset="0"/>
                  </a:rPr>
                  <a:t>25,000 /m</a:t>
                </a:r>
              </a:p>
              <a:p>
                <a:pPr fontAlgn="base">
                  <a:spcBef>
                    <a:spcPct val="0"/>
                  </a:spcBef>
                  <a:spcAft>
                    <a:spcPct val="0"/>
                  </a:spcAft>
                </a:pPr>
                <a:r>
                  <a:rPr kumimoji="0" lang="en-US" altLang="ja-JP" sz="1000" smtClean="0">
                    <a:solidFill>
                      <a:srgbClr val="000000"/>
                    </a:solidFill>
                    <a:ea typeface="MS UI Gothic" pitchFamily="50" charset="-128"/>
                    <a:cs typeface="Arial" pitchFamily="34" charset="0"/>
                  </a:rPr>
                  <a:t>3.9 x 300mm</a:t>
                </a:r>
              </a:p>
            </p:txBody>
          </p:sp>
          <p:sp>
            <p:nvSpPr>
              <p:cNvPr id="197648" name="Freeform 16"/>
              <p:cNvSpPr>
                <a:spLocks/>
              </p:cNvSpPr>
              <p:nvPr/>
            </p:nvSpPr>
            <p:spPr bwMode="auto">
              <a:xfrm>
                <a:off x="3522" y="2169"/>
                <a:ext cx="286" cy="165"/>
              </a:xfrm>
              <a:custGeom>
                <a:avLst/>
                <a:gdLst/>
                <a:ahLst/>
                <a:cxnLst>
                  <a:cxn ang="0">
                    <a:pos x="46" y="26"/>
                  </a:cxn>
                  <a:cxn ang="0">
                    <a:pos x="27" y="45"/>
                  </a:cxn>
                  <a:cxn ang="0">
                    <a:pos x="42" y="69"/>
                  </a:cxn>
                  <a:cxn ang="0">
                    <a:pos x="37" y="83"/>
                  </a:cxn>
                  <a:cxn ang="0">
                    <a:pos x="51" y="93"/>
                  </a:cxn>
                  <a:cxn ang="0">
                    <a:pos x="37" y="98"/>
                  </a:cxn>
                  <a:cxn ang="0">
                    <a:pos x="18" y="107"/>
                  </a:cxn>
                  <a:cxn ang="0">
                    <a:pos x="56" y="131"/>
                  </a:cxn>
                  <a:cxn ang="0">
                    <a:pos x="70" y="127"/>
                  </a:cxn>
                  <a:cxn ang="0">
                    <a:pos x="85" y="117"/>
                  </a:cxn>
                  <a:cxn ang="0">
                    <a:pos x="128" y="107"/>
                  </a:cxn>
                  <a:cxn ang="0">
                    <a:pos x="123" y="88"/>
                  </a:cxn>
                  <a:cxn ang="0">
                    <a:pos x="133" y="79"/>
                  </a:cxn>
                  <a:cxn ang="0">
                    <a:pos x="128" y="64"/>
                  </a:cxn>
                  <a:cxn ang="0">
                    <a:pos x="128" y="50"/>
                  </a:cxn>
                  <a:cxn ang="0">
                    <a:pos x="99" y="35"/>
                  </a:cxn>
                  <a:cxn ang="0">
                    <a:pos x="85" y="26"/>
                  </a:cxn>
                  <a:cxn ang="0">
                    <a:pos x="80" y="11"/>
                  </a:cxn>
                  <a:cxn ang="0">
                    <a:pos x="42" y="2"/>
                  </a:cxn>
                  <a:cxn ang="0">
                    <a:pos x="37" y="21"/>
                  </a:cxn>
                  <a:cxn ang="0">
                    <a:pos x="42" y="35"/>
                  </a:cxn>
                  <a:cxn ang="0">
                    <a:pos x="46" y="26"/>
                  </a:cxn>
                </a:cxnLst>
                <a:rect l="0" t="0" r="r" b="b"/>
                <a:pathLst>
                  <a:path w="165" h="131">
                    <a:moveTo>
                      <a:pt x="46" y="26"/>
                    </a:moveTo>
                    <a:cubicBezTo>
                      <a:pt x="65" y="52"/>
                      <a:pt x="49" y="52"/>
                      <a:pt x="27" y="45"/>
                    </a:cubicBezTo>
                    <a:cubicBezTo>
                      <a:pt x="0" y="64"/>
                      <a:pt x="22" y="62"/>
                      <a:pt x="42" y="69"/>
                    </a:cubicBezTo>
                    <a:cubicBezTo>
                      <a:pt x="40" y="74"/>
                      <a:pt x="35" y="78"/>
                      <a:pt x="37" y="83"/>
                    </a:cubicBezTo>
                    <a:cubicBezTo>
                      <a:pt x="39" y="88"/>
                      <a:pt x="51" y="87"/>
                      <a:pt x="51" y="93"/>
                    </a:cubicBezTo>
                    <a:cubicBezTo>
                      <a:pt x="51" y="98"/>
                      <a:pt x="42" y="96"/>
                      <a:pt x="37" y="98"/>
                    </a:cubicBezTo>
                    <a:cubicBezTo>
                      <a:pt x="31" y="101"/>
                      <a:pt x="24" y="104"/>
                      <a:pt x="18" y="107"/>
                    </a:cubicBezTo>
                    <a:cubicBezTo>
                      <a:pt x="29" y="126"/>
                      <a:pt x="36" y="125"/>
                      <a:pt x="56" y="131"/>
                    </a:cubicBezTo>
                    <a:cubicBezTo>
                      <a:pt x="61" y="130"/>
                      <a:pt x="66" y="129"/>
                      <a:pt x="70" y="127"/>
                    </a:cubicBezTo>
                    <a:cubicBezTo>
                      <a:pt x="75" y="124"/>
                      <a:pt x="79" y="119"/>
                      <a:pt x="85" y="117"/>
                    </a:cubicBezTo>
                    <a:cubicBezTo>
                      <a:pt x="99" y="112"/>
                      <a:pt x="114" y="111"/>
                      <a:pt x="128" y="107"/>
                    </a:cubicBezTo>
                    <a:cubicBezTo>
                      <a:pt x="165" y="120"/>
                      <a:pt x="138" y="93"/>
                      <a:pt x="123" y="88"/>
                    </a:cubicBezTo>
                    <a:cubicBezTo>
                      <a:pt x="78" y="100"/>
                      <a:pt x="124" y="84"/>
                      <a:pt x="133" y="79"/>
                    </a:cubicBezTo>
                    <a:cubicBezTo>
                      <a:pt x="131" y="74"/>
                      <a:pt x="132" y="68"/>
                      <a:pt x="128" y="64"/>
                    </a:cubicBezTo>
                    <a:cubicBezTo>
                      <a:pt x="117" y="52"/>
                      <a:pt x="101" y="67"/>
                      <a:pt x="128" y="50"/>
                    </a:cubicBezTo>
                    <a:cubicBezTo>
                      <a:pt x="142" y="7"/>
                      <a:pt x="122" y="21"/>
                      <a:pt x="99" y="35"/>
                    </a:cubicBezTo>
                    <a:cubicBezTo>
                      <a:pt x="94" y="32"/>
                      <a:pt x="88" y="30"/>
                      <a:pt x="85" y="26"/>
                    </a:cubicBezTo>
                    <a:cubicBezTo>
                      <a:pt x="82" y="22"/>
                      <a:pt x="84" y="15"/>
                      <a:pt x="80" y="11"/>
                    </a:cubicBezTo>
                    <a:cubicBezTo>
                      <a:pt x="71" y="2"/>
                      <a:pt x="55" y="5"/>
                      <a:pt x="42" y="2"/>
                    </a:cubicBezTo>
                    <a:cubicBezTo>
                      <a:pt x="64" y="36"/>
                      <a:pt x="47" y="0"/>
                      <a:pt x="37" y="21"/>
                    </a:cubicBezTo>
                    <a:cubicBezTo>
                      <a:pt x="35" y="25"/>
                      <a:pt x="38" y="33"/>
                      <a:pt x="42" y="35"/>
                    </a:cubicBezTo>
                    <a:cubicBezTo>
                      <a:pt x="45" y="37"/>
                      <a:pt x="45" y="29"/>
                      <a:pt x="46" y="26"/>
                    </a:cubicBezTo>
                    <a:close/>
                  </a:path>
                </a:pathLst>
              </a:custGeom>
              <a:gradFill rotWithShape="0">
                <a:gsLst>
                  <a:gs pos="0">
                    <a:schemeClr val="accent1"/>
                  </a:gs>
                  <a:gs pos="100000">
                    <a:schemeClr val="accent1">
                      <a:gamma/>
                      <a:shade val="66275"/>
                      <a:invGamma/>
                    </a:schemeClr>
                  </a:gs>
                </a:gsLst>
                <a:path path="rect">
                  <a:fillToRect l="50000" t="50000" r="50000" b="50000"/>
                </a:path>
              </a:gradFill>
              <a:ln w="9525" cap="flat" cmpd="sng">
                <a:solidFill>
                  <a:schemeClr val="tx1"/>
                </a:solidFill>
                <a:prstDash val="solid"/>
                <a:round/>
                <a:headEnd type="none" w="med" len="med"/>
                <a:tailEnd type="none" w="med" len="me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grpSp>
            <p:nvGrpSpPr>
              <p:cNvPr id="7" name="Group 17"/>
              <p:cNvGrpSpPr>
                <a:grpSpLocks/>
              </p:cNvGrpSpPr>
              <p:nvPr/>
            </p:nvGrpSpPr>
            <p:grpSpPr bwMode="auto">
              <a:xfrm>
                <a:off x="1812" y="2686"/>
                <a:ext cx="1524" cy="162"/>
                <a:chOff x="243" y="1960"/>
                <a:chExt cx="1524" cy="162"/>
              </a:xfrm>
            </p:grpSpPr>
            <p:sp>
              <p:nvSpPr>
                <p:cNvPr id="197650" name="Line 18"/>
                <p:cNvSpPr>
                  <a:spLocks noChangeShapeType="1"/>
                </p:cNvSpPr>
                <p:nvPr/>
              </p:nvSpPr>
              <p:spPr bwMode="auto">
                <a:xfrm>
                  <a:off x="243" y="2029"/>
                  <a:ext cx="570" cy="0"/>
                </a:xfrm>
                <a:prstGeom prst="line">
                  <a:avLst/>
                </a:prstGeom>
                <a:noFill/>
                <a:ln w="9525">
                  <a:solidFill>
                    <a:schemeClr val="tx1"/>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197651" name="Text Box 19"/>
                <p:cNvSpPr txBox="1">
                  <a:spLocks noChangeArrowheads="1"/>
                </p:cNvSpPr>
                <p:nvPr/>
              </p:nvSpPr>
              <p:spPr bwMode="auto">
                <a:xfrm>
                  <a:off x="801" y="1960"/>
                  <a:ext cx="449" cy="16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kumimoji="0" lang="en-US" altLang="ja-JP" sz="1000" b="1" i="1" smtClean="0">
                      <a:solidFill>
                        <a:srgbClr val="000000"/>
                      </a:solidFill>
                      <a:ea typeface="MS UI Gothic" pitchFamily="50" charset="-128"/>
                      <a:cs typeface="Arial" pitchFamily="34" charset="0"/>
                    </a:rPr>
                    <a:t>10 min</a:t>
                  </a:r>
                </a:p>
              </p:txBody>
            </p:sp>
            <p:sp>
              <p:nvSpPr>
                <p:cNvPr id="197652" name="Line 20"/>
                <p:cNvSpPr>
                  <a:spLocks noChangeShapeType="1"/>
                </p:cNvSpPr>
                <p:nvPr/>
              </p:nvSpPr>
              <p:spPr bwMode="auto">
                <a:xfrm>
                  <a:off x="1197" y="2029"/>
                  <a:ext cx="570" cy="0"/>
                </a:xfrm>
                <a:prstGeom prst="line">
                  <a:avLst/>
                </a:prstGeom>
                <a:noFill/>
                <a:ln w="9525">
                  <a:solidFill>
                    <a:schemeClr val="tx1"/>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grpSp>
        </p:grpSp>
        <p:graphicFrame>
          <p:nvGraphicFramePr>
            <p:cNvPr id="197653" name="Object 21"/>
            <p:cNvGraphicFramePr>
              <a:graphicFrameLocks noChangeAspect="1"/>
            </p:cNvGraphicFramePr>
            <p:nvPr/>
          </p:nvGraphicFramePr>
          <p:xfrm>
            <a:off x="212" y="1037"/>
            <a:ext cx="1539" cy="995"/>
          </p:xfrm>
          <a:graphic>
            <a:graphicData uri="http://schemas.openxmlformats.org/presentationml/2006/ole">
              <p:oleObj spid="_x0000_s421890" name="Bitmap Image" r:id="rId6" imgW="3514286" imgH="2600000" progId="PBrush">
                <p:embed/>
              </p:oleObj>
            </a:graphicData>
          </a:graphic>
        </p:graphicFrame>
        <p:sp>
          <p:nvSpPr>
            <p:cNvPr id="197654" name="Text Box 22"/>
            <p:cNvSpPr txBox="1">
              <a:spLocks noChangeArrowheads="1"/>
            </p:cNvSpPr>
            <p:nvPr/>
          </p:nvSpPr>
          <p:spPr bwMode="auto">
            <a:xfrm>
              <a:off x="1290" y="878"/>
              <a:ext cx="1796" cy="647"/>
            </a:xfrm>
            <a:prstGeom prst="rect">
              <a:avLst/>
            </a:prstGeom>
            <a:noFill/>
            <a:ln w="9525">
              <a:noFill/>
              <a:miter lim="800000"/>
              <a:headEnd type="none" w="lg" len="lg"/>
              <a:tailEnd/>
            </a:ln>
            <a:effectLst/>
          </p:spPr>
          <p:txBody>
            <a:bodyPr wrap="none">
              <a:spAutoFit/>
            </a:bodyPr>
            <a:lstStyle/>
            <a:p>
              <a:pPr fontAlgn="base">
                <a:spcBef>
                  <a:spcPct val="0"/>
                </a:spcBef>
                <a:spcAft>
                  <a:spcPct val="0"/>
                </a:spcAft>
              </a:pPr>
              <a:r>
                <a:rPr kumimoji="0" lang="en-US" altLang="ja-JP" sz="1200" b="1" smtClean="0">
                  <a:solidFill>
                    <a:srgbClr val="4F81BD"/>
                  </a:solidFill>
                  <a:ea typeface="MS UI Gothic" pitchFamily="50" charset="-128"/>
                  <a:cs typeface="Arial" pitchFamily="34" charset="0"/>
                </a:rPr>
                <a:t>1970’s-</a:t>
              </a:r>
            </a:p>
            <a:p>
              <a:pPr fontAlgn="base">
                <a:spcBef>
                  <a:spcPct val="0"/>
                </a:spcBef>
                <a:spcAft>
                  <a:spcPct val="0"/>
                </a:spcAft>
              </a:pPr>
              <a:r>
                <a:rPr kumimoji="0" lang="en-US" altLang="ja-JP" sz="1600" b="1" smtClean="0">
                  <a:solidFill>
                    <a:srgbClr val="FF0000"/>
                  </a:solidFill>
                  <a:ea typeface="MS UI Gothic" pitchFamily="50" charset="-128"/>
                  <a:cs typeface="Arial" pitchFamily="34" charset="0"/>
                </a:rPr>
                <a:t>40µm</a:t>
              </a:r>
              <a:r>
                <a:rPr kumimoji="0" lang="en-US" altLang="ja-JP" sz="1200" smtClean="0">
                  <a:solidFill>
                    <a:srgbClr val="000000"/>
                  </a:solidFill>
                  <a:ea typeface="MS UI Gothic" pitchFamily="50" charset="-128"/>
                  <a:cs typeface="Arial" pitchFamily="34" charset="0"/>
                </a:rPr>
                <a:t> </a:t>
              </a:r>
              <a:r>
                <a:rPr kumimoji="0" lang="en-US" altLang="ja-JP" sz="1000" smtClean="0">
                  <a:solidFill>
                    <a:srgbClr val="000000"/>
                  </a:solidFill>
                  <a:ea typeface="MS UI Gothic" pitchFamily="50" charset="-128"/>
                  <a:cs typeface="Arial" pitchFamily="34" charset="0"/>
                </a:rPr>
                <a:t>pellicular non-porous coated</a:t>
              </a:r>
            </a:p>
            <a:p>
              <a:pPr fontAlgn="base">
                <a:spcBef>
                  <a:spcPct val="0"/>
                </a:spcBef>
                <a:spcAft>
                  <a:spcPct val="0"/>
                </a:spcAft>
              </a:pPr>
              <a:r>
                <a:rPr kumimoji="0" lang="en-US" altLang="ja-JP" sz="1000" smtClean="0">
                  <a:solidFill>
                    <a:srgbClr val="000000"/>
                  </a:solidFill>
                  <a:ea typeface="MS UI Gothic" pitchFamily="50" charset="-128"/>
                  <a:cs typeface="Arial" pitchFamily="34" charset="0"/>
                </a:rPr>
                <a:t>100-500 psi</a:t>
              </a:r>
            </a:p>
            <a:p>
              <a:pPr fontAlgn="base">
                <a:spcBef>
                  <a:spcPct val="0"/>
                </a:spcBef>
                <a:spcAft>
                  <a:spcPct val="0"/>
                </a:spcAft>
              </a:pPr>
              <a:r>
                <a:rPr kumimoji="0" lang="en-US" altLang="ja-JP" sz="1000" b="1" smtClean="0">
                  <a:solidFill>
                    <a:srgbClr val="000000"/>
                  </a:solidFill>
                  <a:ea typeface="MS UI Gothic" pitchFamily="50" charset="-128"/>
                  <a:cs typeface="Arial" pitchFamily="34" charset="0"/>
                </a:rPr>
                <a:t>1000 /m</a:t>
              </a:r>
            </a:p>
            <a:p>
              <a:pPr fontAlgn="base">
                <a:spcBef>
                  <a:spcPct val="0"/>
                </a:spcBef>
                <a:spcAft>
                  <a:spcPct val="0"/>
                </a:spcAft>
              </a:pPr>
              <a:r>
                <a:rPr kumimoji="0" lang="en-US" altLang="ja-JP" sz="1000" smtClean="0">
                  <a:solidFill>
                    <a:srgbClr val="000000"/>
                  </a:solidFill>
                  <a:ea typeface="MS UI Gothic" pitchFamily="50" charset="-128"/>
                  <a:cs typeface="Arial" pitchFamily="34" charset="0"/>
                </a:rPr>
                <a:t>1m  column</a:t>
              </a:r>
            </a:p>
          </p:txBody>
        </p:sp>
        <p:grpSp>
          <p:nvGrpSpPr>
            <p:cNvPr id="8" name="Group 23"/>
            <p:cNvGrpSpPr>
              <a:grpSpLocks/>
            </p:cNvGrpSpPr>
            <p:nvPr/>
          </p:nvGrpSpPr>
          <p:grpSpPr bwMode="auto">
            <a:xfrm>
              <a:off x="1884" y="1436"/>
              <a:ext cx="323" cy="330"/>
              <a:chOff x="3850" y="1242"/>
              <a:chExt cx="323" cy="330"/>
            </a:xfrm>
          </p:grpSpPr>
          <p:sp>
            <p:nvSpPr>
              <p:cNvPr id="197656" name="Oval 24"/>
              <p:cNvSpPr>
                <a:spLocks noChangeArrowheads="1"/>
              </p:cNvSpPr>
              <p:nvPr/>
            </p:nvSpPr>
            <p:spPr bwMode="auto">
              <a:xfrm>
                <a:off x="3870" y="1274"/>
                <a:ext cx="242" cy="248"/>
              </a:xfrm>
              <a:prstGeom prst="ellipse">
                <a:avLst/>
              </a:prstGeom>
              <a:gradFill rotWithShape="0">
                <a:gsLst>
                  <a:gs pos="0">
                    <a:schemeClr val="accent1"/>
                  </a:gs>
                  <a:gs pos="100000">
                    <a:schemeClr val="accent1">
                      <a:gamma/>
                      <a:shade val="76471"/>
                      <a:invGamma/>
                    </a:schemeClr>
                  </a:gs>
                </a:gsLst>
                <a:path path="shape">
                  <a:fillToRect l="50000" t="50000" r="50000" b="50000"/>
                </a:path>
              </a:gradFill>
              <a:ln w="9525">
                <a:noFill/>
                <a:round/>
                <a:headEnd/>
                <a:tailEnd/>
              </a:ln>
              <a:effectLst/>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sp>
            <p:nvSpPr>
              <p:cNvPr id="197657" name="Freeform 25"/>
              <p:cNvSpPr>
                <a:spLocks/>
              </p:cNvSpPr>
              <p:nvPr/>
            </p:nvSpPr>
            <p:spPr bwMode="auto">
              <a:xfrm>
                <a:off x="3850" y="1242"/>
                <a:ext cx="323" cy="330"/>
              </a:xfrm>
              <a:custGeom>
                <a:avLst/>
                <a:gdLst/>
                <a:ahLst/>
                <a:cxnLst>
                  <a:cxn ang="0">
                    <a:pos x="96" y="39"/>
                  </a:cxn>
                  <a:cxn ang="0">
                    <a:pos x="110" y="43"/>
                  </a:cxn>
                  <a:cxn ang="0">
                    <a:pos x="120" y="29"/>
                  </a:cxn>
                  <a:cxn ang="0">
                    <a:pos x="148" y="5"/>
                  </a:cxn>
                  <a:cxn ang="0">
                    <a:pos x="177" y="24"/>
                  </a:cxn>
                  <a:cxn ang="0">
                    <a:pos x="182" y="43"/>
                  </a:cxn>
                  <a:cxn ang="0">
                    <a:pos x="211" y="63"/>
                  </a:cxn>
                  <a:cxn ang="0">
                    <a:pos x="230" y="106"/>
                  </a:cxn>
                  <a:cxn ang="0">
                    <a:pos x="240" y="173"/>
                  </a:cxn>
                  <a:cxn ang="0">
                    <a:pos x="153" y="211"/>
                  </a:cxn>
                  <a:cxn ang="0">
                    <a:pos x="86" y="235"/>
                  </a:cxn>
                  <a:cxn ang="0">
                    <a:pos x="52" y="216"/>
                  </a:cxn>
                  <a:cxn ang="0">
                    <a:pos x="48" y="202"/>
                  </a:cxn>
                  <a:cxn ang="0">
                    <a:pos x="38" y="187"/>
                  </a:cxn>
                  <a:cxn ang="0">
                    <a:pos x="0" y="115"/>
                  </a:cxn>
                  <a:cxn ang="0">
                    <a:pos x="52" y="96"/>
                  </a:cxn>
                  <a:cxn ang="0">
                    <a:pos x="43" y="67"/>
                  </a:cxn>
                  <a:cxn ang="0">
                    <a:pos x="100" y="34"/>
                  </a:cxn>
                  <a:cxn ang="0">
                    <a:pos x="115" y="10"/>
                  </a:cxn>
                  <a:cxn ang="0">
                    <a:pos x="86" y="0"/>
                  </a:cxn>
                  <a:cxn ang="0">
                    <a:pos x="57" y="48"/>
                  </a:cxn>
                  <a:cxn ang="0">
                    <a:pos x="19" y="91"/>
                  </a:cxn>
                </a:cxnLst>
                <a:rect l="0" t="0" r="r" b="b"/>
                <a:pathLst>
                  <a:path w="251" h="249">
                    <a:moveTo>
                      <a:pt x="96" y="39"/>
                    </a:moveTo>
                    <a:cubicBezTo>
                      <a:pt x="101" y="40"/>
                      <a:pt x="106" y="45"/>
                      <a:pt x="110" y="43"/>
                    </a:cubicBezTo>
                    <a:cubicBezTo>
                      <a:pt x="115" y="41"/>
                      <a:pt x="116" y="33"/>
                      <a:pt x="120" y="29"/>
                    </a:cubicBezTo>
                    <a:cubicBezTo>
                      <a:pt x="129" y="20"/>
                      <a:pt x="139" y="14"/>
                      <a:pt x="148" y="5"/>
                    </a:cubicBezTo>
                    <a:cubicBezTo>
                      <a:pt x="158" y="11"/>
                      <a:pt x="174" y="13"/>
                      <a:pt x="177" y="24"/>
                    </a:cubicBezTo>
                    <a:cubicBezTo>
                      <a:pt x="179" y="30"/>
                      <a:pt x="178" y="38"/>
                      <a:pt x="182" y="43"/>
                    </a:cubicBezTo>
                    <a:cubicBezTo>
                      <a:pt x="190" y="52"/>
                      <a:pt x="211" y="63"/>
                      <a:pt x="211" y="63"/>
                    </a:cubicBezTo>
                    <a:cubicBezTo>
                      <a:pt x="217" y="79"/>
                      <a:pt x="220" y="91"/>
                      <a:pt x="230" y="106"/>
                    </a:cubicBezTo>
                    <a:cubicBezTo>
                      <a:pt x="221" y="131"/>
                      <a:pt x="225" y="152"/>
                      <a:pt x="240" y="173"/>
                    </a:cubicBezTo>
                    <a:cubicBezTo>
                      <a:pt x="251" y="210"/>
                      <a:pt x="175" y="209"/>
                      <a:pt x="153" y="211"/>
                    </a:cubicBezTo>
                    <a:cubicBezTo>
                      <a:pt x="132" y="222"/>
                      <a:pt x="109" y="228"/>
                      <a:pt x="86" y="235"/>
                    </a:cubicBezTo>
                    <a:cubicBezTo>
                      <a:pt x="58" y="195"/>
                      <a:pt x="101" y="249"/>
                      <a:pt x="52" y="216"/>
                    </a:cubicBezTo>
                    <a:cubicBezTo>
                      <a:pt x="48" y="213"/>
                      <a:pt x="50" y="206"/>
                      <a:pt x="48" y="202"/>
                    </a:cubicBezTo>
                    <a:cubicBezTo>
                      <a:pt x="45" y="197"/>
                      <a:pt x="41" y="192"/>
                      <a:pt x="38" y="187"/>
                    </a:cubicBezTo>
                    <a:cubicBezTo>
                      <a:pt x="30" y="158"/>
                      <a:pt x="26" y="133"/>
                      <a:pt x="0" y="115"/>
                    </a:cubicBezTo>
                    <a:cubicBezTo>
                      <a:pt x="18" y="103"/>
                      <a:pt x="31" y="100"/>
                      <a:pt x="52" y="96"/>
                    </a:cubicBezTo>
                    <a:cubicBezTo>
                      <a:pt x="49" y="86"/>
                      <a:pt x="40" y="77"/>
                      <a:pt x="43" y="67"/>
                    </a:cubicBezTo>
                    <a:cubicBezTo>
                      <a:pt x="51" y="42"/>
                      <a:pt x="80" y="37"/>
                      <a:pt x="100" y="34"/>
                    </a:cubicBezTo>
                    <a:cubicBezTo>
                      <a:pt x="105" y="32"/>
                      <a:pt x="136" y="25"/>
                      <a:pt x="115" y="10"/>
                    </a:cubicBezTo>
                    <a:cubicBezTo>
                      <a:pt x="107" y="4"/>
                      <a:pt x="86" y="0"/>
                      <a:pt x="86" y="0"/>
                    </a:cubicBezTo>
                    <a:cubicBezTo>
                      <a:pt x="78" y="22"/>
                      <a:pt x="79" y="41"/>
                      <a:pt x="57" y="48"/>
                    </a:cubicBezTo>
                    <a:cubicBezTo>
                      <a:pt x="12" y="32"/>
                      <a:pt x="38" y="76"/>
                      <a:pt x="19" y="91"/>
                    </a:cubicBezTo>
                  </a:path>
                </a:pathLst>
              </a:custGeom>
              <a:gradFill rotWithShape="0">
                <a:gsLst>
                  <a:gs pos="0">
                    <a:schemeClr val="accent1"/>
                  </a:gs>
                  <a:gs pos="100000">
                    <a:schemeClr val="accent1">
                      <a:gamma/>
                      <a:shade val="76471"/>
                      <a:invGamma/>
                    </a:schemeClr>
                  </a:gs>
                </a:gsLst>
                <a:path path="rect">
                  <a:fillToRect l="50000" t="50000" r="50000" b="50000"/>
                </a:path>
              </a:gradFill>
              <a:ln w="9525" cap="flat" cmpd="sng">
                <a:noFill/>
                <a:prstDash val="solid"/>
                <a:round/>
                <a:headEnd type="none" w="med" len="med"/>
                <a:tailEnd type="none" w="med" len="me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grpSp>
        <p:grpSp>
          <p:nvGrpSpPr>
            <p:cNvPr id="9" name="Group 26"/>
            <p:cNvGrpSpPr>
              <a:grpSpLocks/>
            </p:cNvGrpSpPr>
            <p:nvPr/>
          </p:nvGrpSpPr>
          <p:grpSpPr bwMode="auto">
            <a:xfrm>
              <a:off x="221" y="2042"/>
              <a:ext cx="1524" cy="161"/>
              <a:chOff x="243" y="1960"/>
              <a:chExt cx="1524" cy="161"/>
            </a:xfrm>
          </p:grpSpPr>
          <p:sp>
            <p:nvSpPr>
              <p:cNvPr id="197659" name="Line 27"/>
              <p:cNvSpPr>
                <a:spLocks noChangeShapeType="1"/>
              </p:cNvSpPr>
              <p:nvPr/>
            </p:nvSpPr>
            <p:spPr bwMode="auto">
              <a:xfrm>
                <a:off x="243" y="2029"/>
                <a:ext cx="570" cy="0"/>
              </a:xfrm>
              <a:prstGeom prst="line">
                <a:avLst/>
              </a:prstGeom>
              <a:noFill/>
              <a:ln w="9525">
                <a:solidFill>
                  <a:schemeClr val="tx1"/>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197660" name="Text Box 28"/>
              <p:cNvSpPr txBox="1">
                <a:spLocks noChangeArrowheads="1"/>
              </p:cNvSpPr>
              <p:nvPr/>
            </p:nvSpPr>
            <p:spPr bwMode="auto">
              <a:xfrm>
                <a:off x="801" y="1960"/>
                <a:ext cx="448" cy="161"/>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kumimoji="0" lang="en-US" altLang="ja-JP" sz="1000" b="1" i="1" smtClean="0">
                    <a:solidFill>
                      <a:srgbClr val="000000"/>
                    </a:solidFill>
                    <a:ea typeface="MS UI Gothic" pitchFamily="50" charset="-128"/>
                    <a:cs typeface="Arial" pitchFamily="34" charset="0"/>
                  </a:rPr>
                  <a:t>10 min</a:t>
                </a:r>
              </a:p>
            </p:txBody>
          </p:sp>
          <p:sp>
            <p:nvSpPr>
              <p:cNvPr id="197661" name="Line 29"/>
              <p:cNvSpPr>
                <a:spLocks noChangeShapeType="1"/>
              </p:cNvSpPr>
              <p:nvPr/>
            </p:nvSpPr>
            <p:spPr bwMode="auto">
              <a:xfrm>
                <a:off x="1197" y="2029"/>
                <a:ext cx="570" cy="0"/>
              </a:xfrm>
              <a:prstGeom prst="line">
                <a:avLst/>
              </a:prstGeom>
              <a:noFill/>
              <a:ln w="9525">
                <a:solidFill>
                  <a:schemeClr val="tx1"/>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grpSp>
        <p:sp>
          <p:nvSpPr>
            <p:cNvPr id="197662" name="Line 30"/>
            <p:cNvSpPr>
              <a:spLocks noChangeShapeType="1"/>
            </p:cNvSpPr>
            <p:nvPr/>
          </p:nvSpPr>
          <p:spPr bwMode="auto">
            <a:xfrm>
              <a:off x="282" y="2232"/>
              <a:ext cx="2456" cy="1664"/>
            </a:xfrm>
            <a:prstGeom prst="line">
              <a:avLst/>
            </a:prstGeom>
            <a:noFill/>
            <a:ln w="57150">
              <a:solidFill>
                <a:schemeClr val="folHlink"/>
              </a:solidFill>
              <a:round/>
              <a:headEnd/>
              <a:tailEnd type="triangle" w="med" len="me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grpSp>
      <p:sp>
        <p:nvSpPr>
          <p:cNvPr id="197663" name="Rectangle 31"/>
          <p:cNvSpPr>
            <a:spLocks noChangeArrowheads="1"/>
          </p:cNvSpPr>
          <p:nvPr/>
        </p:nvSpPr>
        <p:spPr bwMode="auto">
          <a:xfrm>
            <a:off x="1104900" y="6381750"/>
            <a:ext cx="3035300" cy="360363"/>
          </a:xfrm>
          <a:prstGeom prst="rect">
            <a:avLst/>
          </a:prstGeom>
          <a:noFill/>
          <a:ln w="9525">
            <a:noFill/>
            <a:miter lim="800000"/>
            <a:headEnd/>
            <a:tailEnd/>
          </a:ln>
          <a:effectLst/>
        </p:spPr>
        <p:txBody>
          <a:bodyPr anchor="b"/>
          <a:lstStyle/>
          <a:p>
            <a:pPr fontAlgn="base">
              <a:spcBef>
                <a:spcPct val="0"/>
              </a:spcBef>
              <a:spcAft>
                <a:spcPct val="0"/>
              </a:spcAft>
            </a:pPr>
            <a:r>
              <a:rPr lang="en-US" altLang="ja-JP" sz="1600" b="1" smtClean="0">
                <a:solidFill>
                  <a:srgbClr val="000000"/>
                </a:solidFill>
                <a:effectLst>
                  <a:outerShdw blurRad="38100" dist="38100" dir="2700000" algn="tl">
                    <a:srgbClr val="C0C0C0"/>
                  </a:outerShdw>
                </a:effectLst>
              </a:rPr>
              <a:t>Ezaki (Waters), 2009</a:t>
            </a:r>
          </a:p>
        </p:txBody>
      </p:sp>
    </p:spTree>
  </p:cSld>
  <p:clrMapOvr>
    <a:masterClrMapping/>
  </p:clrMapOvr>
  <p:transition>
    <p:rand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457200" y="476250"/>
            <a:ext cx="6489700" cy="565150"/>
          </a:xfrm>
          <a:noFill/>
          <a:ln/>
        </p:spPr>
        <p:txBody>
          <a:bodyPr/>
          <a:lstStyle/>
          <a:p>
            <a:r>
              <a:rPr lang="en-US" altLang="ja-JP">
                <a:solidFill>
                  <a:schemeClr val="tx1"/>
                </a:solidFill>
              </a:rPr>
              <a:t>from HPLC to UPLC</a:t>
            </a:r>
          </a:p>
        </p:txBody>
      </p:sp>
      <p:graphicFrame>
        <p:nvGraphicFramePr>
          <p:cNvPr id="199683" name="Object 3"/>
          <p:cNvGraphicFramePr>
            <a:graphicFrameLocks noChangeAspect="1"/>
          </p:cNvGraphicFramePr>
          <p:nvPr/>
        </p:nvGraphicFramePr>
        <p:xfrm>
          <a:off x="868363" y="1308100"/>
          <a:ext cx="6994525" cy="4692650"/>
        </p:xfrm>
        <a:graphic>
          <a:graphicData uri="http://schemas.openxmlformats.org/presentationml/2006/ole">
            <p:oleObj spid="_x0000_s422914" name="ビットマップ イメージ" r:id="rId4" imgW="6973273" imgH="4676190" progId="PBrush">
              <p:embed/>
            </p:oleObj>
          </a:graphicData>
        </a:graphic>
      </p:graphicFrame>
      <p:graphicFrame>
        <p:nvGraphicFramePr>
          <p:cNvPr id="199684" name="Object 4" descr="R"/>
          <p:cNvGraphicFramePr>
            <a:graphicFrameLocks noChangeAspect="1"/>
          </p:cNvGraphicFramePr>
          <p:nvPr>
            <p:ph idx="1"/>
          </p:nvPr>
        </p:nvGraphicFramePr>
        <p:xfrm>
          <a:off x="868363" y="1308100"/>
          <a:ext cx="6994525" cy="4691063"/>
        </p:xfrm>
        <a:graphic>
          <a:graphicData uri="http://schemas.openxmlformats.org/presentationml/2006/ole">
            <p:oleObj spid="_x0000_s422915" name="ビットマップ イメージ" r:id="rId5" imgW="6973273" imgH="4676190" progId="PBrush">
              <p:embed/>
            </p:oleObj>
          </a:graphicData>
        </a:graphic>
      </p:graphicFrame>
      <p:sp>
        <p:nvSpPr>
          <p:cNvPr id="199685" name="Rectangle 5"/>
          <p:cNvSpPr>
            <a:spLocks noChangeArrowheads="1"/>
          </p:cNvSpPr>
          <p:nvPr/>
        </p:nvSpPr>
        <p:spPr bwMode="auto">
          <a:xfrm>
            <a:off x="2832100" y="6237288"/>
            <a:ext cx="3035300" cy="360362"/>
          </a:xfrm>
          <a:prstGeom prst="rect">
            <a:avLst/>
          </a:prstGeom>
          <a:noFill/>
          <a:ln w="9525">
            <a:noFill/>
            <a:miter lim="800000"/>
            <a:headEnd/>
            <a:tailEnd/>
          </a:ln>
          <a:effectLst/>
        </p:spPr>
        <p:txBody>
          <a:bodyPr anchor="b"/>
          <a:lstStyle/>
          <a:p>
            <a:pPr fontAlgn="base">
              <a:spcBef>
                <a:spcPct val="0"/>
              </a:spcBef>
              <a:spcAft>
                <a:spcPct val="0"/>
              </a:spcAft>
            </a:pPr>
            <a:r>
              <a:rPr lang="en-US" altLang="ja-JP" sz="1600" b="1" smtClean="0">
                <a:solidFill>
                  <a:srgbClr val="000000"/>
                </a:solidFill>
                <a:effectLst>
                  <a:outerShdw blurRad="38100" dist="38100" dir="2700000" algn="tl">
                    <a:srgbClr val="C0C0C0"/>
                  </a:outerShdw>
                </a:effectLst>
              </a:rPr>
              <a:t>Ezaki (Waters), 2009</a:t>
            </a: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cstate="print"/>
          <a:srcRect/>
          <a:stretch>
            <a:fillRect/>
          </a:stretch>
        </p:blipFill>
        <p:spPr bwMode="auto">
          <a:xfrm>
            <a:off x="-36512" y="44624"/>
            <a:ext cx="8872530" cy="6654397"/>
          </a:xfrm>
          <a:prstGeom prst="rect">
            <a:avLst/>
          </a:prstGeom>
          <a:noFill/>
          <a:ln w="9525">
            <a:noFill/>
            <a:miter lim="800000"/>
            <a:headEnd/>
            <a:tailEnd/>
          </a:ln>
          <a:effectLst/>
        </p:spPr>
      </p:pic>
      <p:sp>
        <p:nvSpPr>
          <p:cNvPr id="6" name="Text Box 2"/>
          <p:cNvSpPr txBox="1">
            <a:spLocks noChangeArrowheads="1"/>
          </p:cNvSpPr>
          <p:nvPr/>
        </p:nvSpPr>
        <p:spPr bwMode="auto">
          <a:xfrm>
            <a:off x="5652120" y="3429000"/>
            <a:ext cx="2520280" cy="2060848"/>
          </a:xfrm>
          <a:prstGeom prst="rect">
            <a:avLst/>
          </a:prstGeom>
          <a:solidFill>
            <a:schemeClr val="accent1">
              <a:alpha val="29000"/>
            </a:schemeClr>
          </a:solidFill>
          <a:ln w="9525">
            <a:noFill/>
            <a:miter lim="800000"/>
            <a:headEnd/>
            <a:tailEnd/>
          </a:ln>
        </p:spPr>
        <p:txBody>
          <a:bodyPr lIns="74295" tIns="8890" rIns="74295" bIns="8890"/>
          <a:lstStyle/>
          <a:p>
            <a:pPr algn="ctr" eaLnBrk="0" fontAlgn="base" hangingPunct="0">
              <a:spcBef>
                <a:spcPct val="0"/>
              </a:spcBef>
              <a:spcAft>
                <a:spcPct val="0"/>
              </a:spcAft>
            </a:pPr>
            <a:r>
              <a:rPr kumimoji="0" lang="en-US" altLang="ja-JP" sz="8000" dirty="0" smtClean="0">
                <a:solidFill>
                  <a:srgbClr val="FFFFFF"/>
                </a:solidFill>
                <a:latin typeface="Times New Roman" pitchFamily="18" charset="0"/>
              </a:rPr>
              <a:t>MS</a:t>
            </a:r>
          </a:p>
          <a:p>
            <a:pPr algn="ctr" eaLnBrk="0" fontAlgn="base" hangingPunct="0">
              <a:spcBef>
                <a:spcPct val="0"/>
              </a:spcBef>
              <a:spcAft>
                <a:spcPct val="0"/>
              </a:spcAft>
            </a:pPr>
            <a:r>
              <a:rPr kumimoji="0" lang="ja-JP" altLang="en-US" sz="4000" dirty="0" smtClean="0">
                <a:solidFill>
                  <a:srgbClr val="FFFFFF"/>
                </a:solidFill>
                <a:latin typeface="Times New Roman" pitchFamily="18" charset="0"/>
              </a:rPr>
              <a:t>質量分析計</a:t>
            </a:r>
            <a:endParaRPr kumimoji="0" lang="en-US" altLang="ja-JP" sz="4000" dirty="0" smtClean="0">
              <a:solidFill>
                <a:srgbClr val="FFFFFF"/>
              </a:solidFill>
              <a:latin typeface="Times New Roman" pitchFamily="18" charset="0"/>
            </a:endParaRPr>
          </a:p>
          <a:p>
            <a:pPr algn="ctr" eaLnBrk="0" fontAlgn="base" hangingPunct="0">
              <a:spcBef>
                <a:spcPct val="0"/>
              </a:spcBef>
              <a:spcAft>
                <a:spcPct val="0"/>
              </a:spcAft>
            </a:pPr>
            <a:endParaRPr kumimoji="0" lang="en-US" altLang="ja-JP" sz="4000" dirty="0">
              <a:solidFill>
                <a:srgbClr val="FFFFFF"/>
              </a:solidFill>
              <a:latin typeface="Times New Roman" pitchFamily="18" charset="0"/>
            </a:endParaRPr>
          </a:p>
        </p:txBody>
      </p:sp>
      <p:sp>
        <p:nvSpPr>
          <p:cNvPr id="3" name="Text Box 2"/>
          <p:cNvSpPr txBox="1">
            <a:spLocks noChangeArrowheads="1"/>
          </p:cNvSpPr>
          <p:nvPr/>
        </p:nvSpPr>
        <p:spPr bwMode="auto">
          <a:xfrm>
            <a:off x="2771800" y="2996952"/>
            <a:ext cx="2844825" cy="2664296"/>
          </a:xfrm>
          <a:prstGeom prst="rect">
            <a:avLst/>
          </a:prstGeom>
          <a:solidFill>
            <a:schemeClr val="accent1">
              <a:alpha val="29000"/>
            </a:schemeClr>
          </a:solidFill>
          <a:ln w="9525">
            <a:noFill/>
            <a:miter lim="800000"/>
            <a:headEnd/>
            <a:tailEnd/>
          </a:ln>
        </p:spPr>
        <p:txBody>
          <a:bodyPr lIns="74295" tIns="8890" rIns="74295" bIns="8890"/>
          <a:lstStyle/>
          <a:p>
            <a:pPr algn="ctr" eaLnBrk="0" fontAlgn="base" hangingPunct="0">
              <a:spcBef>
                <a:spcPct val="0"/>
              </a:spcBef>
              <a:spcAft>
                <a:spcPct val="0"/>
              </a:spcAft>
            </a:pPr>
            <a:r>
              <a:rPr kumimoji="0" lang="en-US" altLang="ja-JP" sz="8000" dirty="0" smtClean="0">
                <a:solidFill>
                  <a:srgbClr val="FFFFFF"/>
                </a:solidFill>
                <a:latin typeface="Times New Roman" pitchFamily="18" charset="0"/>
              </a:rPr>
              <a:t>GC</a:t>
            </a:r>
          </a:p>
          <a:p>
            <a:pPr algn="ctr" eaLnBrk="0" fontAlgn="base" hangingPunct="0">
              <a:spcBef>
                <a:spcPct val="0"/>
              </a:spcBef>
              <a:spcAft>
                <a:spcPct val="0"/>
              </a:spcAft>
            </a:pPr>
            <a:r>
              <a:rPr kumimoji="0" lang="ja-JP" altLang="en-US" sz="4000" dirty="0" smtClean="0">
                <a:solidFill>
                  <a:srgbClr val="FFFFFF"/>
                </a:solidFill>
                <a:latin typeface="Times New Roman" pitchFamily="18" charset="0"/>
              </a:rPr>
              <a:t>ガスクロ</a:t>
            </a:r>
            <a:endParaRPr kumimoji="0" lang="en-US" altLang="ja-JP" sz="4000" dirty="0" smtClean="0">
              <a:solidFill>
                <a:srgbClr val="FFFFFF"/>
              </a:solidFill>
              <a:latin typeface="Times New Roman" pitchFamily="18" charset="0"/>
            </a:endParaRPr>
          </a:p>
          <a:p>
            <a:pPr algn="ctr" eaLnBrk="0" fontAlgn="base" hangingPunct="0">
              <a:spcBef>
                <a:spcPct val="0"/>
              </a:spcBef>
              <a:spcAft>
                <a:spcPct val="0"/>
              </a:spcAft>
            </a:pPr>
            <a:r>
              <a:rPr kumimoji="0" lang="ja-JP" altLang="en-US" sz="4000" dirty="0" smtClean="0">
                <a:solidFill>
                  <a:srgbClr val="FFFFFF"/>
                </a:solidFill>
                <a:latin typeface="Times New Roman" pitchFamily="18" charset="0"/>
              </a:rPr>
              <a:t>マトグラフ</a:t>
            </a:r>
            <a:endParaRPr kumimoji="0" lang="en-US" altLang="ja-JP" sz="4000" dirty="0" smtClean="0">
              <a:solidFill>
                <a:srgbClr val="FFFFFF"/>
              </a:solidFill>
              <a:latin typeface="Times New Roman" pitchFamily="18" charset="0"/>
            </a:endParaRPr>
          </a:p>
          <a:p>
            <a:pPr algn="ctr" eaLnBrk="0" fontAlgn="base" hangingPunct="0">
              <a:spcBef>
                <a:spcPct val="0"/>
              </a:spcBef>
              <a:spcAft>
                <a:spcPct val="0"/>
              </a:spcAft>
            </a:pPr>
            <a:endParaRPr kumimoji="0" lang="en-US" altLang="ja-JP" sz="4000" dirty="0">
              <a:solidFill>
                <a:srgbClr val="FFFFFF"/>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468313" y="260350"/>
            <a:ext cx="6119812" cy="771525"/>
          </a:xfrm>
        </p:spPr>
        <p:txBody>
          <a:bodyPr/>
          <a:lstStyle/>
          <a:p>
            <a:r>
              <a:rPr lang="ja-JP" altLang="en-US">
                <a:solidFill>
                  <a:schemeClr val="tx1"/>
                </a:solidFill>
              </a:rPr>
              <a:t>第二世代ハイブリッド</a:t>
            </a:r>
            <a:br>
              <a:rPr lang="ja-JP" altLang="en-US">
                <a:solidFill>
                  <a:schemeClr val="tx1"/>
                </a:solidFill>
              </a:rPr>
            </a:br>
            <a:r>
              <a:rPr lang="ja-JP" altLang="en-US" sz="2000" b="0" i="1">
                <a:solidFill>
                  <a:schemeClr val="tx1"/>
                </a:solidFill>
              </a:rPr>
              <a:t>架橋エチルシロキサン</a:t>
            </a:r>
            <a:r>
              <a:rPr lang="en-US" altLang="ja-JP" sz="2000" b="0" i="1">
                <a:solidFill>
                  <a:schemeClr val="tx1"/>
                </a:solidFill>
              </a:rPr>
              <a:t>/ </a:t>
            </a:r>
            <a:r>
              <a:rPr lang="ja-JP" altLang="en-US" sz="2000" b="0" i="1">
                <a:solidFill>
                  <a:schemeClr val="tx1"/>
                </a:solidFill>
              </a:rPr>
              <a:t>シリカ ハイブリッドパーティクル</a:t>
            </a:r>
          </a:p>
        </p:txBody>
      </p:sp>
      <p:grpSp>
        <p:nvGrpSpPr>
          <p:cNvPr id="2" name="Group 3"/>
          <p:cNvGrpSpPr>
            <a:grpSpLocks/>
          </p:cNvGrpSpPr>
          <p:nvPr/>
        </p:nvGrpSpPr>
        <p:grpSpPr bwMode="auto">
          <a:xfrm>
            <a:off x="617538" y="1454150"/>
            <a:ext cx="7932737" cy="3373438"/>
            <a:chOff x="158" y="754"/>
            <a:chExt cx="5378" cy="2287"/>
          </a:xfrm>
        </p:grpSpPr>
        <p:sp>
          <p:nvSpPr>
            <p:cNvPr id="204804" name="AutoShape 4"/>
            <p:cNvSpPr>
              <a:spLocks noChangeArrowheads="1"/>
            </p:cNvSpPr>
            <p:nvPr/>
          </p:nvSpPr>
          <p:spPr bwMode="auto">
            <a:xfrm rot="-4749394">
              <a:off x="-274" y="2002"/>
              <a:ext cx="1471" cy="608"/>
            </a:xfrm>
            <a:prstGeom prst="curvedDownArrow">
              <a:avLst>
                <a:gd name="adj1" fmla="val 48388"/>
                <a:gd name="adj2" fmla="val 96776"/>
                <a:gd name="adj3" fmla="val 33333"/>
              </a:avLst>
            </a:prstGeom>
            <a:solidFill>
              <a:srgbClr val="CCFFCC"/>
            </a:solidFill>
            <a:ln w="9525">
              <a:solidFill>
                <a:schemeClr val="tx1"/>
              </a:solidFill>
              <a:miter lim="800000"/>
              <a:headEnd/>
              <a:tailEnd/>
            </a:ln>
            <a:effectLst/>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grpSp>
          <p:nvGrpSpPr>
            <p:cNvPr id="3" name="Group 5"/>
            <p:cNvGrpSpPr>
              <a:grpSpLocks/>
            </p:cNvGrpSpPr>
            <p:nvPr/>
          </p:nvGrpSpPr>
          <p:grpSpPr bwMode="auto">
            <a:xfrm>
              <a:off x="1728" y="754"/>
              <a:ext cx="3808" cy="1667"/>
              <a:chOff x="1728" y="754"/>
              <a:chExt cx="3808" cy="1667"/>
            </a:xfrm>
          </p:grpSpPr>
          <p:pic>
            <p:nvPicPr>
              <p:cNvPr id="204806" name="Picture 6"/>
              <p:cNvPicPr>
                <a:picLocks noChangeAspect="1" noChangeArrowheads="1"/>
              </p:cNvPicPr>
              <p:nvPr/>
            </p:nvPicPr>
            <p:blipFill>
              <a:blip r:embed="rId4" cstate="print"/>
              <a:srcRect/>
              <a:stretch>
                <a:fillRect/>
              </a:stretch>
            </p:blipFill>
            <p:spPr bwMode="auto">
              <a:xfrm>
                <a:off x="1728" y="754"/>
                <a:ext cx="2359" cy="1667"/>
              </a:xfrm>
              <a:prstGeom prst="rect">
                <a:avLst/>
              </a:prstGeom>
              <a:noFill/>
            </p:spPr>
          </p:pic>
          <p:sp>
            <p:nvSpPr>
              <p:cNvPr id="204807" name="Line 7"/>
              <p:cNvSpPr>
                <a:spLocks noChangeShapeType="1"/>
              </p:cNvSpPr>
              <p:nvPr/>
            </p:nvSpPr>
            <p:spPr bwMode="auto">
              <a:xfrm flipH="1">
                <a:off x="3152" y="1207"/>
                <a:ext cx="998" cy="182"/>
              </a:xfrm>
              <a:prstGeom prst="line">
                <a:avLst/>
              </a:prstGeom>
              <a:noFill/>
              <a:ln w="9525">
                <a:solidFill>
                  <a:schemeClr val="tx1"/>
                </a:solidFill>
                <a:round/>
                <a:headEnd/>
                <a:tailEnd type="triangle" w="med" len="me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4808" name="Line 8"/>
              <p:cNvSpPr>
                <a:spLocks noChangeShapeType="1"/>
              </p:cNvSpPr>
              <p:nvPr/>
            </p:nvSpPr>
            <p:spPr bwMode="auto">
              <a:xfrm flipH="1" flipV="1">
                <a:off x="3923" y="1117"/>
                <a:ext cx="227" cy="90"/>
              </a:xfrm>
              <a:prstGeom prst="line">
                <a:avLst/>
              </a:prstGeom>
              <a:noFill/>
              <a:ln w="9525">
                <a:solidFill>
                  <a:schemeClr val="tx1"/>
                </a:solidFill>
                <a:round/>
                <a:headEnd/>
                <a:tailEnd type="triangle" w="med" len="me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4809" name="Line 9"/>
              <p:cNvSpPr>
                <a:spLocks noChangeShapeType="1"/>
              </p:cNvSpPr>
              <p:nvPr/>
            </p:nvSpPr>
            <p:spPr bwMode="auto">
              <a:xfrm flipH="1">
                <a:off x="3152" y="1207"/>
                <a:ext cx="998" cy="0"/>
              </a:xfrm>
              <a:prstGeom prst="line">
                <a:avLst/>
              </a:prstGeom>
              <a:noFill/>
              <a:ln w="9525">
                <a:solidFill>
                  <a:schemeClr val="tx1"/>
                </a:solidFill>
                <a:round/>
                <a:headEnd/>
                <a:tailEnd type="triangle" w="med" len="me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4810" name="Text Box 10"/>
              <p:cNvSpPr txBox="1">
                <a:spLocks noChangeArrowheads="1"/>
              </p:cNvSpPr>
              <p:nvPr/>
            </p:nvSpPr>
            <p:spPr bwMode="auto">
              <a:xfrm>
                <a:off x="4150" y="1113"/>
                <a:ext cx="1386" cy="31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kumimoji="0" lang="ja-JP" altLang="en-US" sz="1200" smtClean="0">
                    <a:solidFill>
                      <a:srgbClr val="000000"/>
                    </a:solidFill>
                    <a:ea typeface="MS UI Gothic" pitchFamily="50" charset="-128"/>
                    <a:cs typeface="Arial" pitchFamily="34" charset="0"/>
                  </a:rPr>
                  <a:t>シリカマトリックス中の架橋エタン</a:t>
                </a:r>
              </a:p>
              <a:p>
                <a:pPr eaLnBrk="0" fontAlgn="base" hangingPunct="0">
                  <a:spcBef>
                    <a:spcPct val="0"/>
                  </a:spcBef>
                  <a:spcAft>
                    <a:spcPct val="0"/>
                  </a:spcAft>
                </a:pPr>
                <a:r>
                  <a:rPr kumimoji="0" lang="en-US" altLang="ja-JP" sz="1200" smtClean="0">
                    <a:solidFill>
                      <a:srgbClr val="000000"/>
                    </a:solidFill>
                    <a:ea typeface="MS UI Gothic" pitchFamily="50" charset="-128"/>
                    <a:cs typeface="Arial" pitchFamily="34" charset="0"/>
                  </a:rPr>
                  <a:t>1.7μm</a:t>
                </a:r>
                <a:r>
                  <a:rPr kumimoji="0" lang="ja-JP" altLang="en-US" sz="1200" smtClean="0">
                    <a:solidFill>
                      <a:srgbClr val="000000"/>
                    </a:solidFill>
                    <a:ea typeface="MS UI Gothic" pitchFamily="50" charset="-128"/>
                    <a:cs typeface="Arial" pitchFamily="34" charset="0"/>
                  </a:rPr>
                  <a:t>パーティクル</a:t>
                </a:r>
              </a:p>
            </p:txBody>
          </p:sp>
        </p:grpSp>
      </p:grpSp>
      <p:sp>
        <p:nvSpPr>
          <p:cNvPr id="204811" name="Text Box 11"/>
          <p:cNvSpPr txBox="1">
            <a:spLocks noChangeArrowheads="1"/>
          </p:cNvSpPr>
          <p:nvPr/>
        </p:nvSpPr>
        <p:spPr bwMode="auto">
          <a:xfrm>
            <a:off x="131763" y="1595438"/>
            <a:ext cx="2374900" cy="527050"/>
          </a:xfrm>
          <a:prstGeom prst="rect">
            <a:avLst/>
          </a:prstGeom>
          <a:noFill/>
          <a:ln w="9525">
            <a:solidFill>
              <a:srgbClr val="00CCFF"/>
            </a:solidFill>
            <a:miter lim="800000"/>
            <a:headEnd/>
            <a:tailEnd/>
          </a:ln>
          <a:effectLst/>
        </p:spPr>
        <p:txBody>
          <a:bodyPr>
            <a:spAutoFit/>
          </a:bodyPr>
          <a:lstStyle/>
          <a:p>
            <a:pPr algn="ctr" eaLnBrk="0" fontAlgn="base" hangingPunct="0">
              <a:spcBef>
                <a:spcPct val="0"/>
              </a:spcBef>
              <a:spcAft>
                <a:spcPct val="0"/>
              </a:spcAft>
            </a:pPr>
            <a:r>
              <a:rPr kumimoji="0" lang="en-US" altLang="ja-JP" sz="1400" smtClean="0">
                <a:solidFill>
                  <a:srgbClr val="000000"/>
                </a:solidFill>
                <a:ea typeface="MS UI Gothic" pitchFamily="50" charset="-128"/>
                <a:cs typeface="Arial" pitchFamily="34" charset="0"/>
              </a:rPr>
              <a:t>Waters</a:t>
            </a:r>
            <a:r>
              <a:rPr kumimoji="0" lang="ja-JP" altLang="en-US" sz="1400" smtClean="0">
                <a:solidFill>
                  <a:srgbClr val="000000"/>
                </a:solidFill>
                <a:ea typeface="MS UI Gothic" pitchFamily="50" charset="-128"/>
                <a:cs typeface="Arial" pitchFamily="34" charset="0"/>
              </a:rPr>
              <a:t>の特許</a:t>
            </a:r>
          </a:p>
          <a:p>
            <a:pPr algn="ctr" eaLnBrk="0" fontAlgn="base" hangingPunct="0">
              <a:spcBef>
                <a:spcPct val="0"/>
              </a:spcBef>
              <a:spcAft>
                <a:spcPct val="0"/>
              </a:spcAft>
            </a:pPr>
            <a:r>
              <a:rPr kumimoji="0" lang="ja-JP" altLang="en-US" sz="1400" smtClean="0">
                <a:solidFill>
                  <a:srgbClr val="000000"/>
                </a:solidFill>
                <a:ea typeface="MS UI Gothic" pitchFamily="50" charset="-128"/>
                <a:cs typeface="Arial" pitchFamily="34" charset="0"/>
              </a:rPr>
              <a:t> </a:t>
            </a:r>
            <a:r>
              <a:rPr kumimoji="0" lang="en-US" altLang="ja-JP" sz="1400" smtClean="0">
                <a:solidFill>
                  <a:srgbClr val="000000"/>
                </a:solidFill>
                <a:ea typeface="MS UI Gothic" pitchFamily="50" charset="-128"/>
                <a:cs typeface="Arial" pitchFamily="34" charset="0"/>
              </a:rPr>
              <a:t>No. 6,686,035 B2</a:t>
            </a:r>
          </a:p>
        </p:txBody>
      </p:sp>
      <p:sp>
        <p:nvSpPr>
          <p:cNvPr id="204812" name="Rectangle 12"/>
          <p:cNvSpPr>
            <a:spLocks noChangeArrowheads="1"/>
          </p:cNvSpPr>
          <p:nvPr/>
        </p:nvSpPr>
        <p:spPr bwMode="auto">
          <a:xfrm>
            <a:off x="1147763" y="4043363"/>
            <a:ext cx="2424112" cy="236537"/>
          </a:xfrm>
          <a:prstGeom prst="rect">
            <a:avLst/>
          </a:prstGeom>
          <a:noFill/>
          <a:ln w="9525" algn="ctr">
            <a:noFill/>
            <a:miter lim="800000"/>
            <a:headEnd/>
            <a:tailEnd/>
          </a:ln>
          <a:effectLst/>
        </p:spPr>
        <p:txBody>
          <a:bodyPr wrap="none">
            <a:spAutoFit/>
          </a:bodyPr>
          <a:lstStyle/>
          <a:p>
            <a:pPr marL="342900" indent="-342900" eaLnBrk="0" fontAlgn="base" hangingPunct="0">
              <a:lnSpc>
                <a:spcPct val="95000"/>
              </a:lnSpc>
              <a:spcBef>
                <a:spcPct val="50000"/>
              </a:spcBef>
              <a:spcAft>
                <a:spcPct val="0"/>
              </a:spcAft>
              <a:buClr>
                <a:srgbClr val="4F81BD"/>
              </a:buClr>
              <a:buFont typeface="Times" pitchFamily="18" charset="0"/>
              <a:buNone/>
            </a:pPr>
            <a:r>
              <a:rPr kumimoji="0" lang="en-US" altLang="ja-JP" sz="1000" i="1" smtClean="0">
                <a:solidFill>
                  <a:srgbClr val="000000"/>
                </a:solidFill>
                <a:ea typeface="MS UI Gothic" pitchFamily="50" charset="-128"/>
                <a:cs typeface="Arial" pitchFamily="34" charset="0"/>
              </a:rPr>
              <a:t>Anal. Chem</a:t>
            </a:r>
            <a:r>
              <a:rPr kumimoji="0" lang="en-US" altLang="ja-JP" sz="1000" smtClean="0">
                <a:solidFill>
                  <a:srgbClr val="000000"/>
                </a:solidFill>
                <a:ea typeface="MS UI Gothic" pitchFamily="50" charset="-128"/>
                <a:cs typeface="Arial" pitchFamily="34" charset="0"/>
              </a:rPr>
              <a:t>. </a:t>
            </a:r>
            <a:r>
              <a:rPr kumimoji="0" lang="en-US" altLang="ja-JP" sz="1000" b="1" smtClean="0">
                <a:solidFill>
                  <a:srgbClr val="000000"/>
                </a:solidFill>
                <a:ea typeface="MS UI Gothic" pitchFamily="50" charset="-128"/>
                <a:cs typeface="Arial" pitchFamily="34" charset="0"/>
              </a:rPr>
              <a:t>2003</a:t>
            </a:r>
            <a:r>
              <a:rPr kumimoji="0" lang="en-US" altLang="ja-JP" sz="1000" smtClean="0">
                <a:solidFill>
                  <a:srgbClr val="000000"/>
                </a:solidFill>
                <a:ea typeface="MS UI Gothic" pitchFamily="50" charset="-128"/>
                <a:cs typeface="Arial" pitchFamily="34" charset="0"/>
              </a:rPr>
              <a:t>, </a:t>
            </a:r>
            <a:r>
              <a:rPr kumimoji="0" lang="en-US" altLang="ja-JP" sz="1000" i="1" smtClean="0">
                <a:solidFill>
                  <a:srgbClr val="000000"/>
                </a:solidFill>
                <a:ea typeface="MS UI Gothic" pitchFamily="50" charset="-128"/>
                <a:cs typeface="Arial" pitchFamily="34" charset="0"/>
              </a:rPr>
              <a:t>75</a:t>
            </a:r>
            <a:r>
              <a:rPr kumimoji="0" lang="en-US" altLang="ja-JP" sz="1000" smtClean="0">
                <a:solidFill>
                  <a:srgbClr val="000000"/>
                </a:solidFill>
                <a:ea typeface="MS UI Gothic" pitchFamily="50" charset="-128"/>
                <a:cs typeface="Arial" pitchFamily="34" charset="0"/>
              </a:rPr>
              <a:t>, 6781-6788</a:t>
            </a:r>
          </a:p>
        </p:txBody>
      </p:sp>
      <p:sp>
        <p:nvSpPr>
          <p:cNvPr id="204813" name="Oval 13"/>
          <p:cNvSpPr>
            <a:spLocks noChangeArrowheads="1"/>
          </p:cNvSpPr>
          <p:nvPr/>
        </p:nvSpPr>
        <p:spPr bwMode="auto">
          <a:xfrm>
            <a:off x="1908175" y="4364038"/>
            <a:ext cx="723900" cy="420687"/>
          </a:xfrm>
          <a:prstGeom prst="ellipse">
            <a:avLst/>
          </a:prstGeom>
          <a:solidFill>
            <a:srgbClr val="FFCC99"/>
          </a:solidFill>
          <a:ln w="25400" algn="ctr">
            <a:solidFill>
              <a:srgbClr val="FF6600"/>
            </a:solidFill>
            <a:round/>
            <a:headEnd/>
            <a:tailEnd/>
          </a:ln>
          <a:effectLst/>
        </p:spPr>
        <p:txBody>
          <a:bodyPr anchor="ctr">
            <a:spAutoFit/>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4814" name="Oval 14"/>
          <p:cNvSpPr>
            <a:spLocks noChangeArrowheads="1"/>
          </p:cNvSpPr>
          <p:nvPr/>
        </p:nvSpPr>
        <p:spPr bwMode="auto">
          <a:xfrm>
            <a:off x="6303963" y="4965700"/>
            <a:ext cx="541337" cy="481013"/>
          </a:xfrm>
          <a:prstGeom prst="ellipse">
            <a:avLst/>
          </a:prstGeom>
          <a:solidFill>
            <a:srgbClr val="FFCC99"/>
          </a:solidFill>
          <a:ln w="25400" algn="ctr">
            <a:solidFill>
              <a:srgbClr val="FF6600"/>
            </a:solidFill>
            <a:round/>
            <a:headEnd/>
            <a:tailEnd/>
          </a:ln>
          <a:effectLst/>
        </p:spPr>
        <p:txBody>
          <a:bodyPr anchor="ctr">
            <a:spAutoFit/>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4815" name="Text Box 15"/>
          <p:cNvSpPr txBox="1">
            <a:spLocks noChangeArrowheads="1"/>
          </p:cNvSpPr>
          <p:nvPr/>
        </p:nvSpPr>
        <p:spPr bwMode="auto">
          <a:xfrm>
            <a:off x="3806825" y="5900738"/>
            <a:ext cx="2001838" cy="611187"/>
          </a:xfrm>
          <a:prstGeom prst="rect">
            <a:avLst/>
          </a:prstGeom>
          <a:noFill/>
          <a:ln w="9525">
            <a:noFill/>
            <a:miter lim="800000"/>
            <a:headEnd/>
            <a:tailEnd/>
          </a:ln>
          <a:effectLst/>
        </p:spPr>
        <p:txBody>
          <a:bodyPr wrap="none">
            <a:spAutoFit/>
          </a:bodyPr>
          <a:lstStyle/>
          <a:p>
            <a:pPr algn="ctr" fontAlgn="base">
              <a:spcBef>
                <a:spcPct val="0"/>
              </a:spcBef>
              <a:spcAft>
                <a:spcPct val="0"/>
              </a:spcAft>
            </a:pPr>
            <a:r>
              <a:rPr kumimoji="0" lang="en-US" altLang="ja-JP" sz="1600" smtClean="0">
                <a:solidFill>
                  <a:srgbClr val="000000"/>
                </a:solidFill>
                <a:ea typeface="MS UI Gothic" pitchFamily="50" charset="-128"/>
                <a:cs typeface="Arial" pitchFamily="34" charset="0"/>
              </a:rPr>
              <a:t>Tetraethoxysilane</a:t>
            </a:r>
          </a:p>
          <a:p>
            <a:pPr algn="ctr" fontAlgn="base">
              <a:spcBef>
                <a:spcPct val="0"/>
              </a:spcBef>
              <a:spcAft>
                <a:spcPct val="0"/>
              </a:spcAft>
            </a:pPr>
            <a:r>
              <a:rPr kumimoji="0" lang="en-US" altLang="ja-JP" smtClean="0">
                <a:solidFill>
                  <a:srgbClr val="000000"/>
                </a:solidFill>
                <a:ea typeface="MS UI Gothic" pitchFamily="50" charset="-128"/>
                <a:cs typeface="Arial" pitchFamily="34" charset="0"/>
              </a:rPr>
              <a:t>(TEOS)</a:t>
            </a:r>
          </a:p>
        </p:txBody>
      </p:sp>
      <p:sp>
        <p:nvSpPr>
          <p:cNvPr id="204816" name="Text Box 16"/>
          <p:cNvSpPr txBox="1">
            <a:spLocks noChangeArrowheads="1"/>
          </p:cNvSpPr>
          <p:nvPr/>
        </p:nvSpPr>
        <p:spPr bwMode="auto">
          <a:xfrm>
            <a:off x="5737225" y="5900738"/>
            <a:ext cx="2679700" cy="611187"/>
          </a:xfrm>
          <a:prstGeom prst="rect">
            <a:avLst/>
          </a:prstGeom>
          <a:noFill/>
          <a:ln w="9525">
            <a:noFill/>
            <a:miter lim="800000"/>
            <a:headEnd/>
            <a:tailEnd/>
          </a:ln>
          <a:effectLst/>
        </p:spPr>
        <p:txBody>
          <a:bodyPr wrap="none">
            <a:spAutoFit/>
          </a:bodyPr>
          <a:lstStyle/>
          <a:p>
            <a:pPr algn="ctr" fontAlgn="base">
              <a:spcBef>
                <a:spcPct val="0"/>
              </a:spcBef>
              <a:spcAft>
                <a:spcPct val="0"/>
              </a:spcAft>
            </a:pPr>
            <a:r>
              <a:rPr kumimoji="0" lang="en-US" altLang="ja-JP" sz="1600" smtClean="0">
                <a:solidFill>
                  <a:srgbClr val="000000"/>
                </a:solidFill>
                <a:ea typeface="MS UI Gothic" pitchFamily="50" charset="-128"/>
                <a:cs typeface="Arial" pitchFamily="34" charset="0"/>
              </a:rPr>
              <a:t>Bis(triethoxysilyl)</a:t>
            </a:r>
            <a:r>
              <a:rPr kumimoji="0" lang="en-US" altLang="ja-JP" sz="1600" smtClean="0">
                <a:solidFill>
                  <a:srgbClr val="CC6600"/>
                </a:solidFill>
                <a:ea typeface="MS UI Gothic" pitchFamily="50" charset="-128"/>
                <a:cs typeface="Arial" pitchFamily="34" charset="0"/>
              </a:rPr>
              <a:t>ethane</a:t>
            </a:r>
          </a:p>
          <a:p>
            <a:pPr algn="ctr" fontAlgn="base">
              <a:spcBef>
                <a:spcPct val="0"/>
              </a:spcBef>
              <a:spcAft>
                <a:spcPct val="0"/>
              </a:spcAft>
            </a:pPr>
            <a:r>
              <a:rPr kumimoji="0" lang="en-US" altLang="ja-JP" smtClean="0">
                <a:solidFill>
                  <a:srgbClr val="000000"/>
                </a:solidFill>
                <a:ea typeface="MS UI Gothic" pitchFamily="50" charset="-128"/>
                <a:cs typeface="Arial" pitchFamily="34" charset="0"/>
              </a:rPr>
              <a:t>(BTEE)</a:t>
            </a:r>
          </a:p>
        </p:txBody>
      </p:sp>
      <p:sp>
        <p:nvSpPr>
          <p:cNvPr id="204817" name="Text Box 17"/>
          <p:cNvSpPr txBox="1">
            <a:spLocks noChangeArrowheads="1"/>
          </p:cNvSpPr>
          <p:nvPr/>
        </p:nvSpPr>
        <p:spPr bwMode="auto">
          <a:xfrm>
            <a:off x="5443538" y="5024438"/>
            <a:ext cx="393700" cy="396875"/>
          </a:xfrm>
          <a:prstGeom prst="rect">
            <a:avLst/>
          </a:prstGeom>
          <a:noFill/>
          <a:ln w="9525">
            <a:noFill/>
            <a:miter lim="800000"/>
            <a:headEnd/>
            <a:tailEnd/>
          </a:ln>
          <a:effectLst/>
        </p:spPr>
        <p:txBody>
          <a:bodyPr wrap="none">
            <a:spAutoFit/>
          </a:bodyPr>
          <a:lstStyle/>
          <a:p>
            <a:pPr fontAlgn="base">
              <a:spcBef>
                <a:spcPct val="0"/>
              </a:spcBef>
              <a:spcAft>
                <a:spcPct val="0"/>
              </a:spcAft>
            </a:pPr>
            <a:r>
              <a:rPr kumimoji="0" lang="en-US" altLang="ja-JP" sz="2000" smtClean="0">
                <a:solidFill>
                  <a:srgbClr val="000000"/>
                </a:solidFill>
                <a:ea typeface="MS UI Gothic" pitchFamily="50" charset="-128"/>
                <a:cs typeface="Arial" pitchFamily="34" charset="0"/>
              </a:rPr>
              <a:t>+</a:t>
            </a:r>
          </a:p>
        </p:txBody>
      </p:sp>
      <p:sp>
        <p:nvSpPr>
          <p:cNvPr id="204818" name="Text Box 18"/>
          <p:cNvSpPr txBox="1">
            <a:spLocks noChangeArrowheads="1"/>
          </p:cNvSpPr>
          <p:nvPr/>
        </p:nvSpPr>
        <p:spPr bwMode="auto">
          <a:xfrm>
            <a:off x="4349750" y="4922838"/>
            <a:ext cx="330200" cy="336550"/>
          </a:xfrm>
          <a:prstGeom prst="rect">
            <a:avLst/>
          </a:prstGeom>
          <a:noFill/>
          <a:ln w="9525">
            <a:noFill/>
            <a:miter lim="800000"/>
            <a:headEnd/>
            <a:tailEnd/>
          </a:ln>
          <a:effectLst/>
        </p:spPr>
        <p:txBody>
          <a:bodyPr wrap="none">
            <a:spAutoFit/>
          </a:bodyPr>
          <a:lstStyle/>
          <a:p>
            <a:pPr fontAlgn="base">
              <a:spcBef>
                <a:spcPct val="0"/>
              </a:spcBef>
              <a:spcAft>
                <a:spcPct val="0"/>
              </a:spcAft>
            </a:pPr>
            <a:r>
              <a:rPr kumimoji="0" lang="en-US" altLang="ja-JP" sz="1600" b="1" smtClean="0">
                <a:solidFill>
                  <a:srgbClr val="000000"/>
                </a:solidFill>
                <a:ea typeface="MS UI Gothic" pitchFamily="50" charset="-128"/>
                <a:cs typeface="Arial" pitchFamily="34" charset="0"/>
              </a:rPr>
              <a:t>4</a:t>
            </a:r>
          </a:p>
        </p:txBody>
      </p:sp>
      <p:sp>
        <p:nvSpPr>
          <p:cNvPr id="204819" name="AutoShape 19"/>
          <p:cNvSpPr>
            <a:spLocks noChangeArrowheads="1"/>
          </p:cNvSpPr>
          <p:nvPr/>
        </p:nvSpPr>
        <p:spPr bwMode="auto">
          <a:xfrm flipH="1">
            <a:off x="3589338" y="5116513"/>
            <a:ext cx="579437" cy="63500"/>
          </a:xfrm>
          <a:prstGeom prst="rightArrow">
            <a:avLst>
              <a:gd name="adj1" fmla="val 50000"/>
              <a:gd name="adj2" fmla="val 228125"/>
            </a:avLst>
          </a:prstGeom>
          <a:solidFill>
            <a:srgbClr val="00FFCC"/>
          </a:solidFill>
          <a:ln w="9525">
            <a:solidFill>
              <a:schemeClr val="tx1"/>
            </a:solidFill>
            <a:miter lim="800000"/>
            <a:headEnd/>
            <a:tailEnd/>
          </a:ln>
          <a:effectLst/>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sp>
        <p:nvSpPr>
          <p:cNvPr id="204820" name="Text Box 20"/>
          <p:cNvSpPr txBox="1">
            <a:spLocks noChangeArrowheads="1"/>
          </p:cNvSpPr>
          <p:nvPr/>
        </p:nvSpPr>
        <p:spPr bwMode="auto">
          <a:xfrm>
            <a:off x="1574800" y="5899150"/>
            <a:ext cx="1889125" cy="611188"/>
          </a:xfrm>
          <a:prstGeom prst="rect">
            <a:avLst/>
          </a:prstGeom>
          <a:noFill/>
          <a:ln w="9525">
            <a:noFill/>
            <a:miter lim="800000"/>
            <a:headEnd/>
            <a:tailEnd/>
          </a:ln>
          <a:effectLst/>
        </p:spPr>
        <p:txBody>
          <a:bodyPr wrap="none">
            <a:spAutoFit/>
          </a:bodyPr>
          <a:lstStyle/>
          <a:p>
            <a:pPr algn="ctr" fontAlgn="base">
              <a:spcBef>
                <a:spcPct val="0"/>
              </a:spcBef>
              <a:spcAft>
                <a:spcPct val="0"/>
              </a:spcAft>
            </a:pPr>
            <a:r>
              <a:rPr kumimoji="0" lang="en-US" altLang="ja-JP" sz="1600" smtClean="0">
                <a:solidFill>
                  <a:srgbClr val="000000"/>
                </a:solidFill>
                <a:ea typeface="MS UI Gothic" pitchFamily="50" charset="-128"/>
                <a:cs typeface="Arial" pitchFamily="34" charset="0"/>
              </a:rPr>
              <a:t>Polyethoxysilane</a:t>
            </a:r>
          </a:p>
          <a:p>
            <a:pPr algn="ctr" fontAlgn="base">
              <a:spcBef>
                <a:spcPct val="0"/>
              </a:spcBef>
              <a:spcAft>
                <a:spcPct val="0"/>
              </a:spcAft>
            </a:pPr>
            <a:r>
              <a:rPr kumimoji="0" lang="en-US" altLang="ja-JP" smtClean="0">
                <a:solidFill>
                  <a:srgbClr val="000000"/>
                </a:solidFill>
                <a:ea typeface="MS UI Gothic" pitchFamily="50" charset="-128"/>
                <a:cs typeface="Arial" pitchFamily="34" charset="0"/>
              </a:rPr>
              <a:t>(BPEOS)</a:t>
            </a:r>
          </a:p>
        </p:txBody>
      </p:sp>
      <p:graphicFrame>
        <p:nvGraphicFramePr>
          <p:cNvPr id="204821" name="Object 21"/>
          <p:cNvGraphicFramePr>
            <a:graphicFrameLocks noChangeAspect="1"/>
          </p:cNvGraphicFramePr>
          <p:nvPr/>
        </p:nvGraphicFramePr>
        <p:xfrm>
          <a:off x="4457700" y="4887913"/>
          <a:ext cx="785813" cy="612775"/>
        </p:xfrm>
        <a:graphic>
          <a:graphicData uri="http://schemas.openxmlformats.org/presentationml/2006/ole">
            <p:oleObj spid="_x0000_s423938" name="CS ChemDraw Drawing" r:id="rId5" imgW="922680" imgH="653400" progId="ChemDraw.Document.6.0">
              <p:embed/>
            </p:oleObj>
          </a:graphicData>
        </a:graphic>
      </p:graphicFrame>
      <p:graphicFrame>
        <p:nvGraphicFramePr>
          <p:cNvPr id="204822" name="Object 22"/>
          <p:cNvGraphicFramePr>
            <a:graphicFrameLocks noChangeAspect="1"/>
          </p:cNvGraphicFramePr>
          <p:nvPr/>
        </p:nvGraphicFramePr>
        <p:xfrm>
          <a:off x="5789613" y="4889500"/>
          <a:ext cx="1493837" cy="609600"/>
        </p:xfrm>
        <a:graphic>
          <a:graphicData uri="http://schemas.openxmlformats.org/presentationml/2006/ole">
            <p:oleObj spid="_x0000_s423939" name="CS ChemDraw Drawing" r:id="rId6" imgW="1776240" imgH="660960" progId="ChemDraw.Document.6.0">
              <p:embed/>
            </p:oleObj>
          </a:graphicData>
        </a:graphic>
      </p:graphicFrame>
      <p:sp>
        <p:nvSpPr>
          <p:cNvPr id="204823" name="AutoShape 23"/>
          <p:cNvSpPr>
            <a:spLocks noChangeArrowheads="1"/>
          </p:cNvSpPr>
          <p:nvPr/>
        </p:nvSpPr>
        <p:spPr bwMode="auto">
          <a:xfrm>
            <a:off x="4238625" y="4697413"/>
            <a:ext cx="3186113" cy="1082675"/>
          </a:xfrm>
          <a:prstGeom prst="bracketPair">
            <a:avLst>
              <a:gd name="adj" fmla="val 16667"/>
            </a:avLst>
          </a:prstGeom>
          <a:noFill/>
          <a:ln w="9525">
            <a:solidFill>
              <a:schemeClr val="tx1"/>
            </a:solidFill>
            <a:round/>
            <a:headEnd/>
            <a:tailEnd/>
          </a:ln>
          <a:effectLst/>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graphicFrame>
        <p:nvGraphicFramePr>
          <p:cNvPr id="204824" name="Object 24"/>
          <p:cNvGraphicFramePr>
            <a:graphicFrameLocks noChangeAspect="1"/>
          </p:cNvGraphicFramePr>
          <p:nvPr/>
        </p:nvGraphicFramePr>
        <p:xfrm>
          <a:off x="1487488" y="4484688"/>
          <a:ext cx="2160587" cy="1420812"/>
        </p:xfrm>
        <a:graphic>
          <a:graphicData uri="http://schemas.openxmlformats.org/presentationml/2006/ole">
            <p:oleObj spid="_x0000_s423940" name="CS ChemDraw Drawing" r:id="rId7" imgW="2585880" imgH="1546920" progId="ChemDraw.Document.6.0">
              <p:embed/>
            </p:oleObj>
          </a:graphicData>
        </a:graphic>
      </p:graphicFrame>
      <p:graphicFrame>
        <p:nvGraphicFramePr>
          <p:cNvPr id="204825" name="Object 25"/>
          <p:cNvGraphicFramePr>
            <a:graphicFrameLocks noChangeAspect="1"/>
          </p:cNvGraphicFramePr>
          <p:nvPr/>
        </p:nvGraphicFramePr>
        <p:xfrm>
          <a:off x="5781675" y="3635375"/>
          <a:ext cx="2827338" cy="1062038"/>
        </p:xfrm>
        <a:graphic>
          <a:graphicData uri="http://schemas.openxmlformats.org/presentationml/2006/ole">
            <p:oleObj spid="_x0000_s423941" name="Photo Editor Photo" r:id="rId8" imgW="14289495" imgH="5361905" progId="">
              <p:embed/>
            </p:oleObj>
          </a:graphicData>
        </a:graphic>
      </p:graphicFrame>
      <p:pic>
        <p:nvPicPr>
          <p:cNvPr id="204826" name="Picture 26" descr="Acquity_Logo_PMS_5415_C"/>
          <p:cNvPicPr>
            <a:picLocks noChangeAspect="1" noChangeArrowheads="1"/>
          </p:cNvPicPr>
          <p:nvPr/>
        </p:nvPicPr>
        <p:blipFill>
          <a:blip r:embed="rId9" cstate="print"/>
          <a:srcRect/>
          <a:stretch>
            <a:fillRect/>
          </a:stretch>
        </p:blipFill>
        <p:spPr bwMode="auto">
          <a:xfrm>
            <a:off x="6453188" y="2865438"/>
            <a:ext cx="2386012" cy="89058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4811"/>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204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1" grpId="0" animBg="1" autoUpdateAnimBg="0"/>
      <p:bldP spid="204812"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395288" y="260350"/>
            <a:ext cx="8558212" cy="771525"/>
          </a:xfrm>
        </p:spPr>
        <p:txBody>
          <a:bodyPr/>
          <a:lstStyle/>
          <a:p>
            <a:r>
              <a:rPr lang="en-US" altLang="ja-JP">
                <a:solidFill>
                  <a:schemeClr val="tx1"/>
                </a:solidFill>
              </a:rPr>
              <a:t>OBD</a:t>
            </a:r>
            <a:r>
              <a:rPr lang="en-US" altLang="ja-JP">
                <a:solidFill>
                  <a:schemeClr val="tx1"/>
                </a:solidFill>
                <a:latin typeface="Arial"/>
              </a:rPr>
              <a:t>™</a:t>
            </a:r>
            <a:r>
              <a:rPr lang="en-US" altLang="ja-JP">
                <a:solidFill>
                  <a:schemeClr val="tx1"/>
                </a:solidFill>
              </a:rPr>
              <a:t>: Optimum packed Bed Density</a:t>
            </a:r>
            <a:endParaRPr lang="en-US" altLang="ja-JP" sz="2000"/>
          </a:p>
        </p:txBody>
      </p:sp>
      <p:sp>
        <p:nvSpPr>
          <p:cNvPr id="205827" name="Text Box 3"/>
          <p:cNvSpPr txBox="1">
            <a:spLocks noChangeArrowheads="1"/>
          </p:cNvSpPr>
          <p:nvPr/>
        </p:nvSpPr>
        <p:spPr bwMode="auto">
          <a:xfrm>
            <a:off x="95250" y="1263650"/>
            <a:ext cx="2841625" cy="274638"/>
          </a:xfrm>
          <a:prstGeom prst="rect">
            <a:avLst/>
          </a:prstGeom>
          <a:noFill/>
          <a:ln w="9525">
            <a:noFill/>
            <a:miter lim="800000"/>
            <a:headEnd/>
            <a:tailEnd/>
          </a:ln>
          <a:effectLst/>
        </p:spPr>
        <p:txBody>
          <a:bodyPr>
            <a:spAutoFit/>
          </a:bodyPr>
          <a:lstStyle/>
          <a:p>
            <a:pPr fontAlgn="base">
              <a:spcBef>
                <a:spcPct val="50000"/>
              </a:spcBef>
              <a:spcAft>
                <a:spcPct val="0"/>
              </a:spcAft>
            </a:pPr>
            <a:r>
              <a:rPr kumimoji="0" lang="en-US" altLang="ja-JP" sz="1200" b="1" smtClean="0">
                <a:solidFill>
                  <a:srgbClr val="000000"/>
                </a:solidFill>
                <a:ea typeface="MS UI Gothic" pitchFamily="50" charset="-128"/>
                <a:cs typeface="Arial" pitchFamily="34" charset="0"/>
              </a:rPr>
              <a:t>L/dp=</a:t>
            </a:r>
            <a:r>
              <a:rPr kumimoji="0" lang="ja-JP" altLang="en-US" sz="1200" b="1" smtClean="0">
                <a:solidFill>
                  <a:srgbClr val="000000"/>
                </a:solidFill>
                <a:ea typeface="MS UI Gothic" pitchFamily="50" charset="-128"/>
                <a:cs typeface="Arial" pitchFamily="34" charset="0"/>
              </a:rPr>
              <a:t>一定</a:t>
            </a:r>
          </a:p>
        </p:txBody>
      </p:sp>
      <p:sp>
        <p:nvSpPr>
          <p:cNvPr id="205828" name="Text Box 4"/>
          <p:cNvSpPr txBox="1">
            <a:spLocks noChangeArrowheads="1"/>
          </p:cNvSpPr>
          <p:nvPr/>
        </p:nvSpPr>
        <p:spPr bwMode="auto">
          <a:xfrm>
            <a:off x="5645150" y="1382713"/>
            <a:ext cx="3498850" cy="1004887"/>
          </a:xfrm>
          <a:prstGeom prst="rect">
            <a:avLst/>
          </a:prstGeom>
          <a:noFill/>
          <a:ln w="9525">
            <a:noFill/>
            <a:miter lim="800000"/>
            <a:headEnd/>
            <a:tailEnd/>
          </a:ln>
          <a:effectLst/>
        </p:spPr>
        <p:txBody>
          <a:bodyPr>
            <a:spAutoFit/>
          </a:bodyPr>
          <a:lstStyle/>
          <a:p>
            <a:pPr fontAlgn="base">
              <a:spcBef>
                <a:spcPct val="0"/>
              </a:spcBef>
              <a:spcAft>
                <a:spcPct val="0"/>
              </a:spcAft>
            </a:pPr>
            <a:r>
              <a:rPr kumimoji="0" lang="en-US" altLang="ja-JP" sz="1200" b="1" smtClean="0">
                <a:solidFill>
                  <a:srgbClr val="000000"/>
                </a:solidFill>
                <a:ea typeface="MS UI Gothic" pitchFamily="50" charset="-128"/>
                <a:cs typeface="Arial" pitchFamily="34" charset="0"/>
              </a:rPr>
              <a:t>XBridge C18 2.1 x 150 mm, </a:t>
            </a:r>
            <a:r>
              <a:rPr kumimoji="0" lang="en-US" altLang="ja-JP" sz="1200" b="1" smtClean="0">
                <a:solidFill>
                  <a:srgbClr val="FF0000"/>
                </a:solidFill>
                <a:ea typeface="MS UI Gothic" pitchFamily="50" charset="-128"/>
                <a:cs typeface="Arial" pitchFamily="34" charset="0"/>
              </a:rPr>
              <a:t>5.0 µm</a:t>
            </a:r>
          </a:p>
          <a:p>
            <a:pPr fontAlgn="base">
              <a:spcBef>
                <a:spcPct val="0"/>
              </a:spcBef>
              <a:spcAft>
                <a:spcPct val="0"/>
              </a:spcAft>
            </a:pPr>
            <a:r>
              <a:rPr kumimoji="0" lang="en-US" altLang="ja-JP" sz="1200" b="1" smtClean="0">
                <a:solidFill>
                  <a:srgbClr val="C0504D"/>
                </a:solidFill>
                <a:ea typeface="MS UI Gothic" pitchFamily="50" charset="-128"/>
                <a:cs typeface="Arial" pitchFamily="34" charset="0"/>
              </a:rPr>
              <a:t>Injection = 5.0 µL</a:t>
            </a:r>
          </a:p>
          <a:p>
            <a:pPr eaLnBrk="0" fontAlgn="base" hangingPunct="0">
              <a:spcBef>
                <a:spcPct val="0"/>
              </a:spcBef>
              <a:spcAft>
                <a:spcPct val="0"/>
              </a:spcAft>
            </a:pPr>
            <a:r>
              <a:rPr kumimoji="0" lang="en-US" altLang="ja-JP" sz="1200" b="1" smtClean="0">
                <a:solidFill>
                  <a:srgbClr val="C0504D"/>
                </a:solidFill>
                <a:ea typeface="MS UI Gothic" pitchFamily="50" charset="-128"/>
                <a:cs typeface="Arial" pitchFamily="34" charset="0"/>
              </a:rPr>
              <a:t>Flow rate = 0.2ml/min</a:t>
            </a:r>
          </a:p>
          <a:p>
            <a:pPr eaLnBrk="0" fontAlgn="base" hangingPunct="0">
              <a:spcBef>
                <a:spcPct val="0"/>
              </a:spcBef>
              <a:spcAft>
                <a:spcPct val="0"/>
              </a:spcAft>
            </a:pPr>
            <a:r>
              <a:rPr kumimoji="0" lang="en-US" altLang="ja-JP" sz="1200" b="1" smtClean="0">
                <a:solidFill>
                  <a:srgbClr val="C0504D"/>
                </a:solidFill>
                <a:ea typeface="MS UI Gothic" pitchFamily="50" charset="-128"/>
                <a:cs typeface="Arial" pitchFamily="34" charset="0"/>
              </a:rPr>
              <a:t>Rs </a:t>
            </a:r>
            <a:r>
              <a:rPr kumimoji="0" lang="en-US" altLang="ja-JP" sz="1200" b="1" baseline="-25000" smtClean="0">
                <a:solidFill>
                  <a:srgbClr val="C0504D"/>
                </a:solidFill>
                <a:ea typeface="MS UI Gothic" pitchFamily="50" charset="-128"/>
                <a:cs typeface="Arial" pitchFamily="34" charset="0"/>
              </a:rPr>
              <a:t>(2,3)</a:t>
            </a:r>
            <a:r>
              <a:rPr kumimoji="0" lang="en-US" altLang="ja-JP" sz="1200" b="1" smtClean="0">
                <a:solidFill>
                  <a:srgbClr val="C0504D"/>
                </a:solidFill>
                <a:ea typeface="MS UI Gothic" pitchFamily="50" charset="-128"/>
                <a:cs typeface="Arial" pitchFamily="34" charset="0"/>
              </a:rPr>
              <a:t> = 2.28</a:t>
            </a:r>
          </a:p>
          <a:p>
            <a:pPr algn="ctr" eaLnBrk="0" fontAlgn="base" hangingPunct="0">
              <a:spcBef>
                <a:spcPct val="0"/>
              </a:spcBef>
              <a:spcAft>
                <a:spcPct val="0"/>
              </a:spcAft>
            </a:pPr>
            <a:endParaRPr kumimoji="0" lang="en-US" altLang="ja-JP" sz="1200" b="1" smtClean="0">
              <a:solidFill>
                <a:srgbClr val="C0504D"/>
              </a:solidFill>
              <a:ea typeface="MS UI Gothic" pitchFamily="50" charset="-128"/>
              <a:cs typeface="Arial" pitchFamily="34" charset="0"/>
            </a:endParaRPr>
          </a:p>
        </p:txBody>
      </p:sp>
      <p:sp>
        <p:nvSpPr>
          <p:cNvPr id="205829" name="Line 5"/>
          <p:cNvSpPr>
            <a:spLocks noChangeShapeType="1"/>
          </p:cNvSpPr>
          <p:nvPr/>
        </p:nvSpPr>
        <p:spPr bwMode="auto">
          <a:xfrm flipH="1">
            <a:off x="1382713" y="1258888"/>
            <a:ext cx="355600" cy="0"/>
          </a:xfrm>
          <a:prstGeom prst="line">
            <a:avLst/>
          </a:prstGeom>
          <a:noFill/>
          <a:ln w="38100">
            <a:solidFill>
              <a:srgbClr val="FF0000"/>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30" name="Line 6"/>
          <p:cNvSpPr>
            <a:spLocks noChangeShapeType="1"/>
          </p:cNvSpPr>
          <p:nvPr/>
        </p:nvSpPr>
        <p:spPr bwMode="auto">
          <a:xfrm>
            <a:off x="1382713" y="1258888"/>
            <a:ext cx="0" cy="3702050"/>
          </a:xfrm>
          <a:prstGeom prst="line">
            <a:avLst/>
          </a:prstGeom>
          <a:noFill/>
          <a:ln w="25400">
            <a:solidFill>
              <a:srgbClr val="FF0000"/>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31" name="Line 7"/>
          <p:cNvSpPr>
            <a:spLocks noChangeShapeType="1"/>
          </p:cNvSpPr>
          <p:nvPr/>
        </p:nvSpPr>
        <p:spPr bwMode="auto">
          <a:xfrm>
            <a:off x="1382713" y="4960938"/>
            <a:ext cx="355600" cy="0"/>
          </a:xfrm>
          <a:prstGeom prst="line">
            <a:avLst/>
          </a:prstGeom>
          <a:noFill/>
          <a:ln w="38100">
            <a:solidFill>
              <a:srgbClr val="FF0000"/>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32" name="Line 8"/>
          <p:cNvSpPr>
            <a:spLocks noChangeShapeType="1"/>
          </p:cNvSpPr>
          <p:nvPr/>
        </p:nvSpPr>
        <p:spPr bwMode="auto">
          <a:xfrm flipH="1">
            <a:off x="1382713" y="5175250"/>
            <a:ext cx="355600" cy="0"/>
          </a:xfrm>
          <a:prstGeom prst="line">
            <a:avLst/>
          </a:prstGeom>
          <a:noFill/>
          <a:ln w="25400">
            <a:solidFill>
              <a:srgbClr val="FF0000"/>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33" name="Line 9"/>
          <p:cNvSpPr>
            <a:spLocks noChangeShapeType="1"/>
          </p:cNvSpPr>
          <p:nvPr/>
        </p:nvSpPr>
        <p:spPr bwMode="auto">
          <a:xfrm>
            <a:off x="1382713" y="5175250"/>
            <a:ext cx="0" cy="996950"/>
          </a:xfrm>
          <a:prstGeom prst="line">
            <a:avLst/>
          </a:prstGeom>
          <a:noFill/>
          <a:ln w="25400">
            <a:solidFill>
              <a:srgbClr val="FF0000"/>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34" name="Line 10"/>
          <p:cNvSpPr>
            <a:spLocks noChangeShapeType="1"/>
          </p:cNvSpPr>
          <p:nvPr/>
        </p:nvSpPr>
        <p:spPr bwMode="auto">
          <a:xfrm>
            <a:off x="1382713" y="6172200"/>
            <a:ext cx="355600" cy="0"/>
          </a:xfrm>
          <a:prstGeom prst="line">
            <a:avLst/>
          </a:prstGeom>
          <a:noFill/>
          <a:ln w="25400">
            <a:solidFill>
              <a:srgbClr val="FF0000"/>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35" name="Text Box 11"/>
          <p:cNvSpPr txBox="1">
            <a:spLocks noChangeArrowheads="1"/>
          </p:cNvSpPr>
          <p:nvPr/>
        </p:nvSpPr>
        <p:spPr bwMode="auto">
          <a:xfrm>
            <a:off x="582613" y="3206750"/>
            <a:ext cx="855662" cy="366713"/>
          </a:xfrm>
          <a:prstGeom prst="rect">
            <a:avLst/>
          </a:prstGeom>
          <a:noFill/>
          <a:ln w="9525">
            <a:noFill/>
            <a:miter lim="800000"/>
            <a:headEnd/>
            <a:tailEnd/>
          </a:ln>
          <a:effectLst/>
        </p:spPr>
        <p:txBody>
          <a:bodyPr wrap="none">
            <a:spAutoFit/>
          </a:bodyPr>
          <a:lstStyle/>
          <a:p>
            <a:pPr fontAlgn="base">
              <a:spcBef>
                <a:spcPct val="0"/>
              </a:spcBef>
              <a:spcAft>
                <a:spcPct val="0"/>
              </a:spcAft>
            </a:pPr>
            <a:r>
              <a:rPr kumimoji="0" lang="en-US" altLang="ja-JP" b="1" smtClean="0">
                <a:solidFill>
                  <a:srgbClr val="000000"/>
                </a:solidFill>
                <a:ea typeface="MS UI Gothic" pitchFamily="50" charset="-128"/>
                <a:cs typeface="Arial" pitchFamily="34" charset="0"/>
              </a:rPr>
              <a:t>HPLC</a:t>
            </a:r>
          </a:p>
        </p:txBody>
      </p:sp>
      <p:sp>
        <p:nvSpPr>
          <p:cNvPr id="205836" name="Text Box 12"/>
          <p:cNvSpPr txBox="1">
            <a:spLocks noChangeArrowheads="1"/>
          </p:cNvSpPr>
          <p:nvPr/>
        </p:nvSpPr>
        <p:spPr bwMode="auto">
          <a:xfrm>
            <a:off x="452438" y="5856288"/>
            <a:ext cx="1069975" cy="366712"/>
          </a:xfrm>
          <a:prstGeom prst="rect">
            <a:avLst/>
          </a:prstGeom>
          <a:noFill/>
          <a:ln w="9525">
            <a:noFill/>
            <a:miter lim="800000"/>
            <a:headEnd/>
            <a:tailEnd/>
          </a:ln>
          <a:effectLst/>
        </p:spPr>
        <p:txBody>
          <a:bodyPr wrap="none">
            <a:spAutoFit/>
          </a:bodyPr>
          <a:lstStyle/>
          <a:p>
            <a:pPr fontAlgn="base">
              <a:spcBef>
                <a:spcPct val="0"/>
              </a:spcBef>
              <a:spcAft>
                <a:spcPct val="0"/>
              </a:spcAft>
            </a:pPr>
            <a:r>
              <a:rPr kumimoji="0" lang="en-US" altLang="ja-JP" b="1" smtClean="0">
                <a:solidFill>
                  <a:srgbClr val="000000"/>
                </a:solidFill>
                <a:ea typeface="MS UI Gothic" pitchFamily="50" charset="-128"/>
                <a:cs typeface="Arial" pitchFamily="34" charset="0"/>
              </a:rPr>
              <a:t>UPLC™</a:t>
            </a:r>
          </a:p>
        </p:txBody>
      </p:sp>
      <p:sp>
        <p:nvSpPr>
          <p:cNvPr id="205837" name="Text Box 13"/>
          <p:cNvSpPr txBox="1">
            <a:spLocks noChangeArrowheads="1"/>
          </p:cNvSpPr>
          <p:nvPr/>
        </p:nvSpPr>
        <p:spPr bwMode="auto">
          <a:xfrm>
            <a:off x="5672138" y="3881438"/>
            <a:ext cx="3200400" cy="1004887"/>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kumimoji="0" lang="en-US" altLang="ja-JP" sz="1200" b="1" smtClean="0">
                <a:solidFill>
                  <a:srgbClr val="000000"/>
                </a:solidFill>
                <a:ea typeface="MS UI Gothic" pitchFamily="50" charset="-128"/>
                <a:cs typeface="Arial" pitchFamily="34" charset="0"/>
              </a:rPr>
              <a:t>XBridge C18 2.1 x 75 mm, </a:t>
            </a:r>
            <a:r>
              <a:rPr kumimoji="0" lang="en-US" altLang="ja-JP" sz="1200" b="1" smtClean="0">
                <a:solidFill>
                  <a:srgbClr val="FF0000"/>
                </a:solidFill>
                <a:ea typeface="MS UI Gothic" pitchFamily="50" charset="-128"/>
                <a:cs typeface="Arial" pitchFamily="34" charset="0"/>
              </a:rPr>
              <a:t>2.5 µm</a:t>
            </a:r>
          </a:p>
          <a:p>
            <a:pPr eaLnBrk="0" fontAlgn="base" hangingPunct="0">
              <a:spcBef>
                <a:spcPct val="0"/>
              </a:spcBef>
              <a:spcAft>
                <a:spcPct val="0"/>
              </a:spcAft>
            </a:pPr>
            <a:r>
              <a:rPr kumimoji="0" lang="en-US" altLang="ja-JP" sz="1200" b="1" smtClean="0">
                <a:solidFill>
                  <a:srgbClr val="FF3300"/>
                </a:solidFill>
                <a:ea typeface="MS UI Gothic" pitchFamily="50" charset="-128"/>
                <a:cs typeface="Arial" pitchFamily="34" charset="0"/>
              </a:rPr>
              <a:t>2.5 µm – 75 mm</a:t>
            </a:r>
          </a:p>
          <a:p>
            <a:pPr eaLnBrk="0" fontAlgn="base" hangingPunct="0">
              <a:spcBef>
                <a:spcPct val="0"/>
              </a:spcBef>
              <a:spcAft>
                <a:spcPct val="0"/>
              </a:spcAft>
            </a:pPr>
            <a:r>
              <a:rPr kumimoji="0" lang="en-US" altLang="ja-JP" sz="1200" b="1" smtClean="0">
                <a:solidFill>
                  <a:srgbClr val="FF3300"/>
                </a:solidFill>
                <a:ea typeface="MS UI Gothic" pitchFamily="50" charset="-128"/>
                <a:cs typeface="Arial" pitchFamily="34" charset="0"/>
              </a:rPr>
              <a:t>Injection = 2.5 µL</a:t>
            </a:r>
          </a:p>
          <a:p>
            <a:pPr eaLnBrk="0" fontAlgn="base" hangingPunct="0">
              <a:spcBef>
                <a:spcPct val="0"/>
              </a:spcBef>
              <a:spcAft>
                <a:spcPct val="0"/>
              </a:spcAft>
            </a:pPr>
            <a:r>
              <a:rPr kumimoji="0" lang="en-US" altLang="ja-JP" sz="1200" b="1" smtClean="0">
                <a:solidFill>
                  <a:srgbClr val="FF3300"/>
                </a:solidFill>
                <a:ea typeface="MS UI Gothic" pitchFamily="50" charset="-128"/>
                <a:cs typeface="Arial" pitchFamily="34" charset="0"/>
              </a:rPr>
              <a:t>Flow rate = 0.5ml/min</a:t>
            </a:r>
          </a:p>
          <a:p>
            <a:pPr eaLnBrk="0" fontAlgn="base" hangingPunct="0">
              <a:spcBef>
                <a:spcPct val="0"/>
              </a:spcBef>
              <a:spcAft>
                <a:spcPct val="0"/>
              </a:spcAft>
            </a:pPr>
            <a:r>
              <a:rPr kumimoji="0" lang="en-US" altLang="ja-JP" sz="1200" b="1" smtClean="0">
                <a:solidFill>
                  <a:srgbClr val="FF3300"/>
                </a:solidFill>
                <a:ea typeface="MS UI Gothic" pitchFamily="50" charset="-128"/>
                <a:cs typeface="Arial" pitchFamily="34" charset="0"/>
              </a:rPr>
              <a:t>Rs </a:t>
            </a:r>
            <a:r>
              <a:rPr kumimoji="0" lang="en-US" altLang="ja-JP" sz="1200" b="1" baseline="-25000" smtClean="0">
                <a:solidFill>
                  <a:srgbClr val="FF3300"/>
                </a:solidFill>
                <a:ea typeface="MS UI Gothic" pitchFamily="50" charset="-128"/>
                <a:cs typeface="Arial" pitchFamily="34" charset="0"/>
              </a:rPr>
              <a:t>(2,3)</a:t>
            </a:r>
            <a:r>
              <a:rPr kumimoji="0" lang="en-US" altLang="ja-JP" sz="1200" b="1" smtClean="0">
                <a:solidFill>
                  <a:srgbClr val="FF3300"/>
                </a:solidFill>
                <a:ea typeface="MS UI Gothic" pitchFamily="50" charset="-128"/>
                <a:cs typeface="Arial" pitchFamily="34" charset="0"/>
              </a:rPr>
              <a:t> = 2.34</a:t>
            </a:r>
          </a:p>
        </p:txBody>
      </p:sp>
      <p:sp>
        <p:nvSpPr>
          <p:cNvPr id="205838" name="Text Box 14"/>
          <p:cNvSpPr txBox="1">
            <a:spLocks noChangeArrowheads="1"/>
          </p:cNvSpPr>
          <p:nvPr/>
        </p:nvSpPr>
        <p:spPr bwMode="auto">
          <a:xfrm>
            <a:off x="5624513" y="2654300"/>
            <a:ext cx="3294062" cy="100488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kumimoji="0" lang="en-US" altLang="ja-JP" sz="1200" b="1" smtClean="0">
                <a:solidFill>
                  <a:srgbClr val="000000"/>
                </a:solidFill>
                <a:ea typeface="MS UI Gothic" pitchFamily="50" charset="-128"/>
                <a:cs typeface="Arial" pitchFamily="34" charset="0"/>
              </a:rPr>
              <a:t>XBridge C18 2.1 x 100 mm, </a:t>
            </a:r>
            <a:r>
              <a:rPr kumimoji="0" lang="en-US" altLang="ja-JP" sz="1200" b="1" smtClean="0">
                <a:solidFill>
                  <a:srgbClr val="FF0000"/>
                </a:solidFill>
                <a:ea typeface="MS UI Gothic" pitchFamily="50" charset="-128"/>
                <a:cs typeface="Arial" pitchFamily="34" charset="0"/>
              </a:rPr>
              <a:t>3.5 µm</a:t>
            </a:r>
          </a:p>
          <a:p>
            <a:pPr eaLnBrk="0" fontAlgn="base" hangingPunct="0">
              <a:spcBef>
                <a:spcPct val="0"/>
              </a:spcBef>
              <a:spcAft>
                <a:spcPct val="0"/>
              </a:spcAft>
            </a:pPr>
            <a:r>
              <a:rPr kumimoji="0" lang="en-US" altLang="ja-JP" sz="1200" b="1" smtClean="0">
                <a:solidFill>
                  <a:srgbClr val="08BA08"/>
                </a:solidFill>
                <a:ea typeface="MS UI Gothic" pitchFamily="50" charset="-128"/>
                <a:cs typeface="Arial" pitchFamily="34" charset="0"/>
              </a:rPr>
              <a:t>3.5 µm – 100 mm</a:t>
            </a:r>
          </a:p>
          <a:p>
            <a:pPr eaLnBrk="0" fontAlgn="base" hangingPunct="0">
              <a:spcBef>
                <a:spcPct val="0"/>
              </a:spcBef>
              <a:spcAft>
                <a:spcPct val="0"/>
              </a:spcAft>
            </a:pPr>
            <a:r>
              <a:rPr kumimoji="0" lang="en-US" altLang="ja-JP" sz="1200" b="1" smtClean="0">
                <a:solidFill>
                  <a:srgbClr val="08BA08"/>
                </a:solidFill>
                <a:ea typeface="MS UI Gothic" pitchFamily="50" charset="-128"/>
                <a:cs typeface="Arial" pitchFamily="34" charset="0"/>
              </a:rPr>
              <a:t>Injection = 3.3 µL</a:t>
            </a:r>
          </a:p>
          <a:p>
            <a:pPr eaLnBrk="0" fontAlgn="base" hangingPunct="0">
              <a:spcBef>
                <a:spcPct val="0"/>
              </a:spcBef>
              <a:spcAft>
                <a:spcPct val="0"/>
              </a:spcAft>
            </a:pPr>
            <a:r>
              <a:rPr kumimoji="0" lang="en-US" altLang="ja-JP" sz="1200" b="1" smtClean="0">
                <a:solidFill>
                  <a:srgbClr val="08BA08"/>
                </a:solidFill>
                <a:ea typeface="MS UI Gothic" pitchFamily="50" charset="-128"/>
                <a:cs typeface="Arial" pitchFamily="34" charset="0"/>
              </a:rPr>
              <a:t>Flow rate = 0.3ml/min</a:t>
            </a:r>
          </a:p>
          <a:p>
            <a:pPr eaLnBrk="0" fontAlgn="base" hangingPunct="0">
              <a:spcBef>
                <a:spcPct val="0"/>
              </a:spcBef>
              <a:spcAft>
                <a:spcPct val="0"/>
              </a:spcAft>
            </a:pPr>
            <a:r>
              <a:rPr kumimoji="0" lang="en-US" altLang="ja-JP" sz="1200" b="1" smtClean="0">
                <a:solidFill>
                  <a:srgbClr val="08BA08"/>
                </a:solidFill>
                <a:ea typeface="MS UI Gothic" pitchFamily="50" charset="-128"/>
                <a:cs typeface="Arial" pitchFamily="34" charset="0"/>
              </a:rPr>
              <a:t>Rs </a:t>
            </a:r>
            <a:r>
              <a:rPr kumimoji="0" lang="en-US" altLang="ja-JP" sz="1200" b="1" baseline="-25000" smtClean="0">
                <a:solidFill>
                  <a:srgbClr val="08BA08"/>
                </a:solidFill>
                <a:ea typeface="MS UI Gothic" pitchFamily="50" charset="-128"/>
                <a:cs typeface="Arial" pitchFamily="34" charset="0"/>
              </a:rPr>
              <a:t>(2,3)</a:t>
            </a:r>
            <a:r>
              <a:rPr kumimoji="0" lang="en-US" altLang="ja-JP" sz="1200" b="1" smtClean="0">
                <a:solidFill>
                  <a:srgbClr val="08BA08"/>
                </a:solidFill>
                <a:ea typeface="MS UI Gothic" pitchFamily="50" charset="-128"/>
                <a:cs typeface="Arial" pitchFamily="34" charset="0"/>
              </a:rPr>
              <a:t> = 2.32</a:t>
            </a:r>
          </a:p>
        </p:txBody>
      </p:sp>
      <p:sp>
        <p:nvSpPr>
          <p:cNvPr id="205839" name="Text Box 15"/>
          <p:cNvSpPr txBox="1">
            <a:spLocks noChangeArrowheads="1"/>
          </p:cNvSpPr>
          <p:nvPr/>
        </p:nvSpPr>
        <p:spPr bwMode="auto">
          <a:xfrm>
            <a:off x="5668963" y="5219700"/>
            <a:ext cx="3282950" cy="100488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kumimoji="0" lang="en-US" altLang="ja-JP" sz="1200" b="1" smtClean="0">
                <a:solidFill>
                  <a:srgbClr val="000000"/>
                </a:solidFill>
                <a:ea typeface="MS UI Gothic" pitchFamily="50" charset="-128"/>
                <a:cs typeface="Arial" pitchFamily="34" charset="0"/>
              </a:rPr>
              <a:t>ACQUITY C18 2.1 x 50 mm, </a:t>
            </a:r>
            <a:r>
              <a:rPr kumimoji="0" lang="en-US" altLang="ja-JP" sz="1200" b="1" smtClean="0">
                <a:solidFill>
                  <a:srgbClr val="FF0000"/>
                </a:solidFill>
                <a:ea typeface="MS UI Gothic" pitchFamily="50" charset="-128"/>
                <a:cs typeface="Arial" pitchFamily="34" charset="0"/>
              </a:rPr>
              <a:t>1.7 µm</a:t>
            </a:r>
          </a:p>
          <a:p>
            <a:pPr eaLnBrk="0" fontAlgn="base" hangingPunct="0">
              <a:spcBef>
                <a:spcPct val="0"/>
              </a:spcBef>
              <a:spcAft>
                <a:spcPct val="0"/>
              </a:spcAft>
            </a:pPr>
            <a:r>
              <a:rPr kumimoji="0" lang="en-US" altLang="ja-JP" sz="1200" b="1" smtClean="0">
                <a:solidFill>
                  <a:srgbClr val="000000"/>
                </a:solidFill>
                <a:ea typeface="MS UI Gothic" pitchFamily="50" charset="-128"/>
                <a:cs typeface="Arial" pitchFamily="34" charset="0"/>
              </a:rPr>
              <a:t>1.7 µm – 50 mm</a:t>
            </a:r>
          </a:p>
          <a:p>
            <a:pPr eaLnBrk="0" fontAlgn="base" hangingPunct="0">
              <a:spcBef>
                <a:spcPct val="0"/>
              </a:spcBef>
              <a:spcAft>
                <a:spcPct val="0"/>
              </a:spcAft>
            </a:pPr>
            <a:r>
              <a:rPr kumimoji="0" lang="en-US" altLang="ja-JP" sz="1200" b="1" smtClean="0">
                <a:solidFill>
                  <a:srgbClr val="000000"/>
                </a:solidFill>
                <a:ea typeface="MS UI Gothic" pitchFamily="50" charset="-128"/>
                <a:cs typeface="Arial" pitchFamily="34" charset="0"/>
              </a:rPr>
              <a:t>Injection = 1.7 µL</a:t>
            </a:r>
          </a:p>
          <a:p>
            <a:pPr eaLnBrk="0" fontAlgn="base" hangingPunct="0">
              <a:spcBef>
                <a:spcPct val="0"/>
              </a:spcBef>
              <a:spcAft>
                <a:spcPct val="0"/>
              </a:spcAft>
            </a:pPr>
            <a:r>
              <a:rPr kumimoji="0" lang="en-US" altLang="ja-JP" sz="1200" b="1" smtClean="0">
                <a:solidFill>
                  <a:srgbClr val="000000"/>
                </a:solidFill>
                <a:ea typeface="MS UI Gothic" pitchFamily="50" charset="-128"/>
                <a:cs typeface="Arial" pitchFamily="34" charset="0"/>
              </a:rPr>
              <a:t>Flow rate = 0.6ml/min</a:t>
            </a:r>
          </a:p>
          <a:p>
            <a:pPr eaLnBrk="0" fontAlgn="base" hangingPunct="0">
              <a:spcBef>
                <a:spcPct val="0"/>
              </a:spcBef>
              <a:spcAft>
                <a:spcPct val="0"/>
              </a:spcAft>
            </a:pPr>
            <a:r>
              <a:rPr kumimoji="0" lang="en-US" altLang="ja-JP" sz="1200" b="1" smtClean="0">
                <a:solidFill>
                  <a:srgbClr val="000000"/>
                </a:solidFill>
                <a:ea typeface="MS UI Gothic" pitchFamily="50" charset="-128"/>
                <a:cs typeface="Arial" pitchFamily="34" charset="0"/>
              </a:rPr>
              <a:t>Rs </a:t>
            </a:r>
            <a:r>
              <a:rPr kumimoji="0" lang="en-US" altLang="ja-JP" sz="1200" b="1" baseline="-25000" smtClean="0">
                <a:solidFill>
                  <a:srgbClr val="000000"/>
                </a:solidFill>
                <a:ea typeface="MS UI Gothic" pitchFamily="50" charset="-128"/>
                <a:cs typeface="Arial" pitchFamily="34" charset="0"/>
              </a:rPr>
              <a:t>(2,3)</a:t>
            </a:r>
            <a:r>
              <a:rPr kumimoji="0" lang="en-US" altLang="ja-JP" sz="1200" b="1" smtClean="0">
                <a:solidFill>
                  <a:srgbClr val="000000"/>
                </a:solidFill>
                <a:ea typeface="MS UI Gothic" pitchFamily="50" charset="-128"/>
                <a:cs typeface="Arial" pitchFamily="34" charset="0"/>
              </a:rPr>
              <a:t> = 2.29</a:t>
            </a:r>
          </a:p>
        </p:txBody>
      </p:sp>
      <p:sp>
        <p:nvSpPr>
          <p:cNvPr id="205840" name="Rectangle 16"/>
          <p:cNvSpPr>
            <a:spLocks noChangeArrowheads="1"/>
          </p:cNvSpPr>
          <p:nvPr/>
        </p:nvSpPr>
        <p:spPr bwMode="auto">
          <a:xfrm rot="16200000">
            <a:off x="1444625" y="3035301"/>
            <a:ext cx="142875" cy="120650"/>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AU</a:t>
            </a:r>
            <a:endParaRPr kumimoji="0" lang="en-US" altLang="ja-JP" sz="2400" smtClean="0">
              <a:solidFill>
                <a:srgbClr val="000000"/>
              </a:solidFill>
              <a:ea typeface="MS UI Gothic" pitchFamily="50" charset="-128"/>
              <a:cs typeface="Arial" pitchFamily="34" charset="0"/>
            </a:endParaRPr>
          </a:p>
        </p:txBody>
      </p:sp>
      <p:sp>
        <p:nvSpPr>
          <p:cNvPr id="205841" name="Line 17"/>
          <p:cNvSpPr>
            <a:spLocks noChangeShapeType="1"/>
          </p:cNvSpPr>
          <p:nvPr/>
        </p:nvSpPr>
        <p:spPr bwMode="auto">
          <a:xfrm flipH="1">
            <a:off x="1782763" y="3494088"/>
            <a:ext cx="492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42" name="Rectangle 18"/>
          <p:cNvSpPr>
            <a:spLocks noChangeArrowheads="1"/>
          </p:cNvSpPr>
          <p:nvPr/>
        </p:nvSpPr>
        <p:spPr bwMode="auto">
          <a:xfrm>
            <a:off x="1543050" y="344646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0.00</a:t>
            </a:r>
            <a:endParaRPr kumimoji="0" lang="en-US" altLang="ja-JP" sz="2400" smtClean="0">
              <a:solidFill>
                <a:srgbClr val="000000"/>
              </a:solidFill>
              <a:ea typeface="MS UI Gothic" pitchFamily="50" charset="-128"/>
              <a:cs typeface="Arial" pitchFamily="34" charset="0"/>
            </a:endParaRPr>
          </a:p>
        </p:txBody>
      </p:sp>
      <p:sp>
        <p:nvSpPr>
          <p:cNvPr id="205843" name="Line 19"/>
          <p:cNvSpPr>
            <a:spLocks noChangeShapeType="1"/>
          </p:cNvSpPr>
          <p:nvPr/>
        </p:nvSpPr>
        <p:spPr bwMode="auto">
          <a:xfrm flipH="1">
            <a:off x="1808163" y="3427413"/>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44" name="Line 20"/>
          <p:cNvSpPr>
            <a:spLocks noChangeShapeType="1"/>
          </p:cNvSpPr>
          <p:nvPr/>
        </p:nvSpPr>
        <p:spPr bwMode="auto">
          <a:xfrm flipH="1">
            <a:off x="1808163" y="3360738"/>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45" name="Line 21"/>
          <p:cNvSpPr>
            <a:spLocks noChangeShapeType="1"/>
          </p:cNvSpPr>
          <p:nvPr/>
        </p:nvSpPr>
        <p:spPr bwMode="auto">
          <a:xfrm flipH="1">
            <a:off x="1808163" y="3292475"/>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46" name="Line 22"/>
          <p:cNvSpPr>
            <a:spLocks noChangeShapeType="1"/>
          </p:cNvSpPr>
          <p:nvPr/>
        </p:nvSpPr>
        <p:spPr bwMode="auto">
          <a:xfrm flipH="1">
            <a:off x="1808163" y="3225800"/>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47" name="Line 23"/>
          <p:cNvSpPr>
            <a:spLocks noChangeShapeType="1"/>
          </p:cNvSpPr>
          <p:nvPr/>
        </p:nvSpPr>
        <p:spPr bwMode="auto">
          <a:xfrm flipH="1">
            <a:off x="1782763" y="3159125"/>
            <a:ext cx="492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48" name="Rectangle 24"/>
          <p:cNvSpPr>
            <a:spLocks noChangeArrowheads="1"/>
          </p:cNvSpPr>
          <p:nvPr/>
        </p:nvSpPr>
        <p:spPr bwMode="auto">
          <a:xfrm>
            <a:off x="1543050" y="311150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0.10</a:t>
            </a:r>
            <a:endParaRPr kumimoji="0" lang="en-US" altLang="ja-JP" sz="2400" smtClean="0">
              <a:solidFill>
                <a:srgbClr val="000000"/>
              </a:solidFill>
              <a:ea typeface="MS UI Gothic" pitchFamily="50" charset="-128"/>
              <a:cs typeface="Arial" pitchFamily="34" charset="0"/>
            </a:endParaRPr>
          </a:p>
        </p:txBody>
      </p:sp>
      <p:sp>
        <p:nvSpPr>
          <p:cNvPr id="205849" name="Line 25"/>
          <p:cNvSpPr>
            <a:spLocks noChangeShapeType="1"/>
          </p:cNvSpPr>
          <p:nvPr/>
        </p:nvSpPr>
        <p:spPr bwMode="auto">
          <a:xfrm flipH="1">
            <a:off x="1808163" y="3092450"/>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50" name="Line 26"/>
          <p:cNvSpPr>
            <a:spLocks noChangeShapeType="1"/>
          </p:cNvSpPr>
          <p:nvPr/>
        </p:nvSpPr>
        <p:spPr bwMode="auto">
          <a:xfrm flipH="1">
            <a:off x="1808163" y="3024188"/>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51" name="Line 27"/>
          <p:cNvSpPr>
            <a:spLocks noChangeShapeType="1"/>
          </p:cNvSpPr>
          <p:nvPr/>
        </p:nvSpPr>
        <p:spPr bwMode="auto">
          <a:xfrm flipH="1">
            <a:off x="1808163" y="2957513"/>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52" name="Line 28"/>
          <p:cNvSpPr>
            <a:spLocks noChangeShapeType="1"/>
          </p:cNvSpPr>
          <p:nvPr/>
        </p:nvSpPr>
        <p:spPr bwMode="auto">
          <a:xfrm flipH="1">
            <a:off x="1808163" y="2890838"/>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53" name="Line 29"/>
          <p:cNvSpPr>
            <a:spLocks noChangeShapeType="1"/>
          </p:cNvSpPr>
          <p:nvPr/>
        </p:nvSpPr>
        <p:spPr bwMode="auto">
          <a:xfrm flipH="1">
            <a:off x="1782763" y="2824163"/>
            <a:ext cx="492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54" name="Rectangle 30"/>
          <p:cNvSpPr>
            <a:spLocks noChangeArrowheads="1"/>
          </p:cNvSpPr>
          <p:nvPr/>
        </p:nvSpPr>
        <p:spPr bwMode="auto">
          <a:xfrm>
            <a:off x="1543050" y="2776538"/>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0.20</a:t>
            </a:r>
            <a:endParaRPr kumimoji="0" lang="en-US" altLang="ja-JP" sz="2400" smtClean="0">
              <a:solidFill>
                <a:srgbClr val="000000"/>
              </a:solidFill>
              <a:ea typeface="MS UI Gothic" pitchFamily="50" charset="-128"/>
              <a:cs typeface="Arial" pitchFamily="34" charset="0"/>
            </a:endParaRPr>
          </a:p>
        </p:txBody>
      </p:sp>
      <p:sp>
        <p:nvSpPr>
          <p:cNvPr id="205855" name="Line 31"/>
          <p:cNvSpPr>
            <a:spLocks noChangeShapeType="1"/>
          </p:cNvSpPr>
          <p:nvPr/>
        </p:nvSpPr>
        <p:spPr bwMode="auto">
          <a:xfrm flipH="1">
            <a:off x="1808163" y="2757488"/>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56" name="Line 32"/>
          <p:cNvSpPr>
            <a:spLocks noChangeShapeType="1"/>
          </p:cNvSpPr>
          <p:nvPr/>
        </p:nvSpPr>
        <p:spPr bwMode="auto">
          <a:xfrm flipH="1">
            <a:off x="1808163" y="2689225"/>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57" name="Line 33"/>
          <p:cNvSpPr>
            <a:spLocks noChangeShapeType="1"/>
          </p:cNvSpPr>
          <p:nvPr/>
        </p:nvSpPr>
        <p:spPr bwMode="auto">
          <a:xfrm flipH="1">
            <a:off x="1808163" y="2622550"/>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58" name="Rectangle 34"/>
          <p:cNvSpPr>
            <a:spLocks noChangeArrowheads="1"/>
          </p:cNvSpPr>
          <p:nvPr/>
        </p:nvSpPr>
        <p:spPr bwMode="auto">
          <a:xfrm>
            <a:off x="3429000" y="3743325"/>
            <a:ext cx="3968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Minutes</a:t>
            </a:r>
            <a:endParaRPr kumimoji="0" lang="en-US" altLang="ja-JP" sz="2400" smtClean="0">
              <a:solidFill>
                <a:srgbClr val="000000"/>
              </a:solidFill>
              <a:ea typeface="MS UI Gothic" pitchFamily="50" charset="-128"/>
              <a:cs typeface="Arial" pitchFamily="34" charset="0"/>
            </a:endParaRPr>
          </a:p>
        </p:txBody>
      </p:sp>
      <p:sp>
        <p:nvSpPr>
          <p:cNvPr id="205859" name="Line 35"/>
          <p:cNvSpPr>
            <a:spLocks noChangeShapeType="1"/>
          </p:cNvSpPr>
          <p:nvPr/>
        </p:nvSpPr>
        <p:spPr bwMode="auto">
          <a:xfrm>
            <a:off x="1833563" y="3554413"/>
            <a:ext cx="1587"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60" name="Rectangle 36"/>
          <p:cNvSpPr>
            <a:spLocks noChangeArrowheads="1"/>
          </p:cNvSpPr>
          <p:nvPr/>
        </p:nvSpPr>
        <p:spPr bwMode="auto">
          <a:xfrm>
            <a:off x="1712913" y="360680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0.00</a:t>
            </a:r>
            <a:endParaRPr kumimoji="0" lang="en-US" altLang="ja-JP" sz="2400" smtClean="0">
              <a:solidFill>
                <a:srgbClr val="000000"/>
              </a:solidFill>
              <a:ea typeface="MS UI Gothic" pitchFamily="50" charset="-128"/>
              <a:cs typeface="Arial" pitchFamily="34" charset="0"/>
            </a:endParaRPr>
          </a:p>
        </p:txBody>
      </p:sp>
      <p:sp>
        <p:nvSpPr>
          <p:cNvPr id="205861" name="Line 37"/>
          <p:cNvSpPr>
            <a:spLocks noChangeShapeType="1"/>
          </p:cNvSpPr>
          <p:nvPr/>
        </p:nvSpPr>
        <p:spPr bwMode="auto">
          <a:xfrm>
            <a:off x="1919288"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62" name="Line 38"/>
          <p:cNvSpPr>
            <a:spLocks noChangeShapeType="1"/>
          </p:cNvSpPr>
          <p:nvPr/>
        </p:nvSpPr>
        <p:spPr bwMode="auto">
          <a:xfrm>
            <a:off x="2006600"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63" name="Line 39"/>
          <p:cNvSpPr>
            <a:spLocks noChangeShapeType="1"/>
          </p:cNvSpPr>
          <p:nvPr/>
        </p:nvSpPr>
        <p:spPr bwMode="auto">
          <a:xfrm>
            <a:off x="2093913"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64" name="Line 40"/>
          <p:cNvSpPr>
            <a:spLocks noChangeShapeType="1"/>
          </p:cNvSpPr>
          <p:nvPr/>
        </p:nvSpPr>
        <p:spPr bwMode="auto">
          <a:xfrm>
            <a:off x="2181225"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65" name="Line 41"/>
          <p:cNvSpPr>
            <a:spLocks noChangeShapeType="1"/>
          </p:cNvSpPr>
          <p:nvPr/>
        </p:nvSpPr>
        <p:spPr bwMode="auto">
          <a:xfrm>
            <a:off x="2270125" y="3554413"/>
            <a:ext cx="1588"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66" name="Rectangle 42"/>
          <p:cNvSpPr>
            <a:spLocks noChangeArrowheads="1"/>
          </p:cNvSpPr>
          <p:nvPr/>
        </p:nvSpPr>
        <p:spPr bwMode="auto">
          <a:xfrm>
            <a:off x="2151063" y="360680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0.50</a:t>
            </a:r>
            <a:endParaRPr kumimoji="0" lang="en-US" altLang="ja-JP" sz="2400" smtClean="0">
              <a:solidFill>
                <a:srgbClr val="000000"/>
              </a:solidFill>
              <a:ea typeface="MS UI Gothic" pitchFamily="50" charset="-128"/>
              <a:cs typeface="Arial" pitchFamily="34" charset="0"/>
            </a:endParaRPr>
          </a:p>
        </p:txBody>
      </p:sp>
      <p:sp>
        <p:nvSpPr>
          <p:cNvPr id="205867" name="Line 43"/>
          <p:cNvSpPr>
            <a:spLocks noChangeShapeType="1"/>
          </p:cNvSpPr>
          <p:nvPr/>
        </p:nvSpPr>
        <p:spPr bwMode="auto">
          <a:xfrm>
            <a:off x="2357438"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68" name="Line 44"/>
          <p:cNvSpPr>
            <a:spLocks noChangeShapeType="1"/>
          </p:cNvSpPr>
          <p:nvPr/>
        </p:nvSpPr>
        <p:spPr bwMode="auto">
          <a:xfrm>
            <a:off x="2444750"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69" name="Line 45"/>
          <p:cNvSpPr>
            <a:spLocks noChangeShapeType="1"/>
          </p:cNvSpPr>
          <p:nvPr/>
        </p:nvSpPr>
        <p:spPr bwMode="auto">
          <a:xfrm>
            <a:off x="2532063"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70" name="Line 46"/>
          <p:cNvSpPr>
            <a:spLocks noChangeShapeType="1"/>
          </p:cNvSpPr>
          <p:nvPr/>
        </p:nvSpPr>
        <p:spPr bwMode="auto">
          <a:xfrm>
            <a:off x="2619375"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71" name="Line 47"/>
          <p:cNvSpPr>
            <a:spLocks noChangeShapeType="1"/>
          </p:cNvSpPr>
          <p:nvPr/>
        </p:nvSpPr>
        <p:spPr bwMode="auto">
          <a:xfrm>
            <a:off x="2708275" y="3554413"/>
            <a:ext cx="1588"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72" name="Rectangle 48"/>
          <p:cNvSpPr>
            <a:spLocks noChangeArrowheads="1"/>
          </p:cNvSpPr>
          <p:nvPr/>
        </p:nvSpPr>
        <p:spPr bwMode="auto">
          <a:xfrm>
            <a:off x="2587625" y="360680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1.00</a:t>
            </a:r>
            <a:endParaRPr kumimoji="0" lang="en-US" altLang="ja-JP" sz="2400" smtClean="0">
              <a:solidFill>
                <a:srgbClr val="000000"/>
              </a:solidFill>
              <a:ea typeface="MS UI Gothic" pitchFamily="50" charset="-128"/>
              <a:cs typeface="Arial" pitchFamily="34" charset="0"/>
            </a:endParaRPr>
          </a:p>
        </p:txBody>
      </p:sp>
      <p:sp>
        <p:nvSpPr>
          <p:cNvPr id="205873" name="Line 49"/>
          <p:cNvSpPr>
            <a:spLocks noChangeShapeType="1"/>
          </p:cNvSpPr>
          <p:nvPr/>
        </p:nvSpPr>
        <p:spPr bwMode="auto">
          <a:xfrm>
            <a:off x="2795588"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74" name="Line 50"/>
          <p:cNvSpPr>
            <a:spLocks noChangeShapeType="1"/>
          </p:cNvSpPr>
          <p:nvPr/>
        </p:nvSpPr>
        <p:spPr bwMode="auto">
          <a:xfrm>
            <a:off x="2881313"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75" name="Line 51"/>
          <p:cNvSpPr>
            <a:spLocks noChangeShapeType="1"/>
          </p:cNvSpPr>
          <p:nvPr/>
        </p:nvSpPr>
        <p:spPr bwMode="auto">
          <a:xfrm>
            <a:off x="2968625"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76" name="Line 52"/>
          <p:cNvSpPr>
            <a:spLocks noChangeShapeType="1"/>
          </p:cNvSpPr>
          <p:nvPr/>
        </p:nvSpPr>
        <p:spPr bwMode="auto">
          <a:xfrm>
            <a:off x="3057525" y="355441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77" name="Line 53"/>
          <p:cNvSpPr>
            <a:spLocks noChangeShapeType="1"/>
          </p:cNvSpPr>
          <p:nvPr/>
        </p:nvSpPr>
        <p:spPr bwMode="auto">
          <a:xfrm>
            <a:off x="3144838" y="3554413"/>
            <a:ext cx="1587"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78" name="Rectangle 54"/>
          <p:cNvSpPr>
            <a:spLocks noChangeArrowheads="1"/>
          </p:cNvSpPr>
          <p:nvPr/>
        </p:nvSpPr>
        <p:spPr bwMode="auto">
          <a:xfrm>
            <a:off x="3024188" y="360680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1.50</a:t>
            </a:r>
            <a:endParaRPr kumimoji="0" lang="en-US" altLang="ja-JP" sz="2400" smtClean="0">
              <a:solidFill>
                <a:srgbClr val="000000"/>
              </a:solidFill>
              <a:ea typeface="MS UI Gothic" pitchFamily="50" charset="-128"/>
              <a:cs typeface="Arial" pitchFamily="34" charset="0"/>
            </a:endParaRPr>
          </a:p>
        </p:txBody>
      </p:sp>
      <p:sp>
        <p:nvSpPr>
          <p:cNvPr id="205879" name="Line 55"/>
          <p:cNvSpPr>
            <a:spLocks noChangeShapeType="1"/>
          </p:cNvSpPr>
          <p:nvPr/>
        </p:nvSpPr>
        <p:spPr bwMode="auto">
          <a:xfrm>
            <a:off x="3232150"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80" name="Line 56"/>
          <p:cNvSpPr>
            <a:spLocks noChangeShapeType="1"/>
          </p:cNvSpPr>
          <p:nvPr/>
        </p:nvSpPr>
        <p:spPr bwMode="auto">
          <a:xfrm>
            <a:off x="3319463"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81" name="Line 57"/>
          <p:cNvSpPr>
            <a:spLocks noChangeShapeType="1"/>
          </p:cNvSpPr>
          <p:nvPr/>
        </p:nvSpPr>
        <p:spPr bwMode="auto">
          <a:xfrm>
            <a:off x="3406775"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82" name="Line 58"/>
          <p:cNvSpPr>
            <a:spLocks noChangeShapeType="1"/>
          </p:cNvSpPr>
          <p:nvPr/>
        </p:nvSpPr>
        <p:spPr bwMode="auto">
          <a:xfrm>
            <a:off x="3495675" y="355441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83" name="Line 59"/>
          <p:cNvSpPr>
            <a:spLocks noChangeShapeType="1"/>
          </p:cNvSpPr>
          <p:nvPr/>
        </p:nvSpPr>
        <p:spPr bwMode="auto">
          <a:xfrm>
            <a:off x="3582988" y="3554413"/>
            <a:ext cx="1587"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84" name="Rectangle 60"/>
          <p:cNvSpPr>
            <a:spLocks noChangeArrowheads="1"/>
          </p:cNvSpPr>
          <p:nvPr/>
        </p:nvSpPr>
        <p:spPr bwMode="auto">
          <a:xfrm>
            <a:off x="3463925" y="360680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2.00</a:t>
            </a:r>
            <a:endParaRPr kumimoji="0" lang="en-US" altLang="ja-JP" sz="2400" smtClean="0">
              <a:solidFill>
                <a:srgbClr val="000000"/>
              </a:solidFill>
              <a:ea typeface="MS UI Gothic" pitchFamily="50" charset="-128"/>
              <a:cs typeface="Arial" pitchFamily="34" charset="0"/>
            </a:endParaRPr>
          </a:p>
        </p:txBody>
      </p:sp>
      <p:sp>
        <p:nvSpPr>
          <p:cNvPr id="205885" name="Line 61"/>
          <p:cNvSpPr>
            <a:spLocks noChangeShapeType="1"/>
          </p:cNvSpPr>
          <p:nvPr/>
        </p:nvSpPr>
        <p:spPr bwMode="auto">
          <a:xfrm>
            <a:off x="3668713"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86" name="Line 62"/>
          <p:cNvSpPr>
            <a:spLocks noChangeShapeType="1"/>
          </p:cNvSpPr>
          <p:nvPr/>
        </p:nvSpPr>
        <p:spPr bwMode="auto">
          <a:xfrm>
            <a:off x="3757613" y="355441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87" name="Line 63"/>
          <p:cNvSpPr>
            <a:spLocks noChangeShapeType="1"/>
          </p:cNvSpPr>
          <p:nvPr/>
        </p:nvSpPr>
        <p:spPr bwMode="auto">
          <a:xfrm>
            <a:off x="3844925"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88" name="Line 64"/>
          <p:cNvSpPr>
            <a:spLocks noChangeShapeType="1"/>
          </p:cNvSpPr>
          <p:nvPr/>
        </p:nvSpPr>
        <p:spPr bwMode="auto">
          <a:xfrm>
            <a:off x="3933825" y="355441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89" name="Line 65"/>
          <p:cNvSpPr>
            <a:spLocks noChangeShapeType="1"/>
          </p:cNvSpPr>
          <p:nvPr/>
        </p:nvSpPr>
        <p:spPr bwMode="auto">
          <a:xfrm>
            <a:off x="4021138" y="3554413"/>
            <a:ext cx="1587"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90" name="Rectangle 66"/>
          <p:cNvSpPr>
            <a:spLocks noChangeArrowheads="1"/>
          </p:cNvSpPr>
          <p:nvPr/>
        </p:nvSpPr>
        <p:spPr bwMode="auto">
          <a:xfrm>
            <a:off x="3900488" y="360680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2.50</a:t>
            </a:r>
            <a:endParaRPr kumimoji="0" lang="en-US" altLang="ja-JP" sz="2400" smtClean="0">
              <a:solidFill>
                <a:srgbClr val="000000"/>
              </a:solidFill>
              <a:ea typeface="MS UI Gothic" pitchFamily="50" charset="-128"/>
              <a:cs typeface="Arial" pitchFamily="34" charset="0"/>
            </a:endParaRPr>
          </a:p>
        </p:txBody>
      </p:sp>
      <p:sp>
        <p:nvSpPr>
          <p:cNvPr id="205891" name="Line 67"/>
          <p:cNvSpPr>
            <a:spLocks noChangeShapeType="1"/>
          </p:cNvSpPr>
          <p:nvPr/>
        </p:nvSpPr>
        <p:spPr bwMode="auto">
          <a:xfrm>
            <a:off x="4108450"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92" name="Line 68"/>
          <p:cNvSpPr>
            <a:spLocks noChangeShapeType="1"/>
          </p:cNvSpPr>
          <p:nvPr/>
        </p:nvSpPr>
        <p:spPr bwMode="auto">
          <a:xfrm>
            <a:off x="4194175"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93" name="Line 69"/>
          <p:cNvSpPr>
            <a:spLocks noChangeShapeType="1"/>
          </p:cNvSpPr>
          <p:nvPr/>
        </p:nvSpPr>
        <p:spPr bwMode="auto">
          <a:xfrm>
            <a:off x="4281488"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94" name="Line 70"/>
          <p:cNvSpPr>
            <a:spLocks noChangeShapeType="1"/>
          </p:cNvSpPr>
          <p:nvPr/>
        </p:nvSpPr>
        <p:spPr bwMode="auto">
          <a:xfrm>
            <a:off x="4370388" y="355441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95" name="Line 71"/>
          <p:cNvSpPr>
            <a:spLocks noChangeShapeType="1"/>
          </p:cNvSpPr>
          <p:nvPr/>
        </p:nvSpPr>
        <p:spPr bwMode="auto">
          <a:xfrm>
            <a:off x="4457700" y="3554413"/>
            <a:ext cx="1588"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96" name="Rectangle 72"/>
          <p:cNvSpPr>
            <a:spLocks noChangeArrowheads="1"/>
          </p:cNvSpPr>
          <p:nvPr/>
        </p:nvSpPr>
        <p:spPr bwMode="auto">
          <a:xfrm>
            <a:off x="4338638" y="360680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3.00</a:t>
            </a:r>
            <a:endParaRPr kumimoji="0" lang="en-US" altLang="ja-JP" sz="2400" smtClean="0">
              <a:solidFill>
                <a:srgbClr val="000000"/>
              </a:solidFill>
              <a:ea typeface="MS UI Gothic" pitchFamily="50" charset="-128"/>
              <a:cs typeface="Arial" pitchFamily="34" charset="0"/>
            </a:endParaRPr>
          </a:p>
        </p:txBody>
      </p:sp>
      <p:sp>
        <p:nvSpPr>
          <p:cNvPr id="205897" name="Line 73"/>
          <p:cNvSpPr>
            <a:spLocks noChangeShapeType="1"/>
          </p:cNvSpPr>
          <p:nvPr/>
        </p:nvSpPr>
        <p:spPr bwMode="auto">
          <a:xfrm>
            <a:off x="4546600" y="355441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98" name="Line 74"/>
          <p:cNvSpPr>
            <a:spLocks noChangeShapeType="1"/>
          </p:cNvSpPr>
          <p:nvPr/>
        </p:nvSpPr>
        <p:spPr bwMode="auto">
          <a:xfrm>
            <a:off x="4633913"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99" name="Line 75"/>
          <p:cNvSpPr>
            <a:spLocks noChangeShapeType="1"/>
          </p:cNvSpPr>
          <p:nvPr/>
        </p:nvSpPr>
        <p:spPr bwMode="auto">
          <a:xfrm>
            <a:off x="4719638"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00" name="Line 76"/>
          <p:cNvSpPr>
            <a:spLocks noChangeShapeType="1"/>
          </p:cNvSpPr>
          <p:nvPr/>
        </p:nvSpPr>
        <p:spPr bwMode="auto">
          <a:xfrm>
            <a:off x="4808538" y="355441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01" name="Line 77"/>
          <p:cNvSpPr>
            <a:spLocks noChangeShapeType="1"/>
          </p:cNvSpPr>
          <p:nvPr/>
        </p:nvSpPr>
        <p:spPr bwMode="auto">
          <a:xfrm>
            <a:off x="4895850" y="3554413"/>
            <a:ext cx="1588"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02" name="Rectangle 78"/>
          <p:cNvSpPr>
            <a:spLocks noChangeArrowheads="1"/>
          </p:cNvSpPr>
          <p:nvPr/>
        </p:nvSpPr>
        <p:spPr bwMode="auto">
          <a:xfrm>
            <a:off x="4776788" y="360680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3.50</a:t>
            </a:r>
            <a:endParaRPr kumimoji="0" lang="en-US" altLang="ja-JP" sz="2400" smtClean="0">
              <a:solidFill>
                <a:srgbClr val="000000"/>
              </a:solidFill>
              <a:ea typeface="MS UI Gothic" pitchFamily="50" charset="-128"/>
              <a:cs typeface="Arial" pitchFamily="34" charset="0"/>
            </a:endParaRPr>
          </a:p>
        </p:txBody>
      </p:sp>
      <p:sp>
        <p:nvSpPr>
          <p:cNvPr id="205903" name="Line 79"/>
          <p:cNvSpPr>
            <a:spLocks noChangeShapeType="1"/>
          </p:cNvSpPr>
          <p:nvPr/>
        </p:nvSpPr>
        <p:spPr bwMode="auto">
          <a:xfrm>
            <a:off x="4983163"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04" name="Line 80"/>
          <p:cNvSpPr>
            <a:spLocks noChangeShapeType="1"/>
          </p:cNvSpPr>
          <p:nvPr/>
        </p:nvSpPr>
        <p:spPr bwMode="auto">
          <a:xfrm>
            <a:off x="5070475"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05" name="Line 81"/>
          <p:cNvSpPr>
            <a:spLocks noChangeShapeType="1"/>
          </p:cNvSpPr>
          <p:nvPr/>
        </p:nvSpPr>
        <p:spPr bwMode="auto">
          <a:xfrm>
            <a:off x="5157788"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06" name="Line 82"/>
          <p:cNvSpPr>
            <a:spLocks noChangeShapeType="1"/>
          </p:cNvSpPr>
          <p:nvPr/>
        </p:nvSpPr>
        <p:spPr bwMode="auto">
          <a:xfrm>
            <a:off x="5245100"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07" name="Line 83"/>
          <p:cNvSpPr>
            <a:spLocks noChangeShapeType="1"/>
          </p:cNvSpPr>
          <p:nvPr/>
        </p:nvSpPr>
        <p:spPr bwMode="auto">
          <a:xfrm>
            <a:off x="5334000" y="3554413"/>
            <a:ext cx="1588"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08" name="Rectangle 84"/>
          <p:cNvSpPr>
            <a:spLocks noChangeArrowheads="1"/>
          </p:cNvSpPr>
          <p:nvPr/>
        </p:nvSpPr>
        <p:spPr bwMode="auto">
          <a:xfrm>
            <a:off x="5213350" y="3606800"/>
            <a:ext cx="379413" cy="182563"/>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200" b="1" smtClean="0">
                <a:solidFill>
                  <a:srgbClr val="33CC33"/>
                </a:solidFill>
                <a:ea typeface="MS UI Gothic" pitchFamily="50" charset="-128"/>
                <a:cs typeface="Arial" pitchFamily="34" charset="0"/>
              </a:rPr>
              <a:t>4.00</a:t>
            </a:r>
          </a:p>
        </p:txBody>
      </p:sp>
      <p:sp>
        <p:nvSpPr>
          <p:cNvPr id="205909" name="Line 85"/>
          <p:cNvSpPr>
            <a:spLocks noChangeShapeType="1"/>
          </p:cNvSpPr>
          <p:nvPr/>
        </p:nvSpPr>
        <p:spPr bwMode="auto">
          <a:xfrm>
            <a:off x="5421313"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10" name="Rectangle 86"/>
          <p:cNvSpPr>
            <a:spLocks noChangeArrowheads="1"/>
          </p:cNvSpPr>
          <p:nvPr/>
        </p:nvSpPr>
        <p:spPr bwMode="auto">
          <a:xfrm>
            <a:off x="1833563" y="2593975"/>
            <a:ext cx="3587750" cy="949325"/>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11" name="Rectangle 87"/>
          <p:cNvSpPr>
            <a:spLocks noChangeArrowheads="1"/>
          </p:cNvSpPr>
          <p:nvPr/>
        </p:nvSpPr>
        <p:spPr bwMode="auto">
          <a:xfrm>
            <a:off x="1833563" y="2593975"/>
            <a:ext cx="3587750" cy="949325"/>
          </a:xfrm>
          <a:prstGeom prst="rect">
            <a:avLst/>
          </a:prstGeom>
          <a:noFill/>
          <a:ln w="1588">
            <a:solidFill>
              <a:srgbClr val="00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12" name="Freeform 88"/>
          <p:cNvSpPr>
            <a:spLocks/>
          </p:cNvSpPr>
          <p:nvPr/>
        </p:nvSpPr>
        <p:spPr bwMode="auto">
          <a:xfrm>
            <a:off x="1833563" y="2665413"/>
            <a:ext cx="3587750" cy="835025"/>
          </a:xfrm>
          <a:custGeom>
            <a:avLst/>
            <a:gdLst/>
            <a:ahLst/>
            <a:cxnLst>
              <a:cxn ang="0">
                <a:pos x="40" y="578"/>
              </a:cxn>
              <a:cxn ang="0">
                <a:pos x="80" y="578"/>
              </a:cxn>
              <a:cxn ang="0">
                <a:pos x="124" y="578"/>
              </a:cxn>
              <a:cxn ang="0">
                <a:pos x="165" y="578"/>
              </a:cxn>
              <a:cxn ang="0">
                <a:pos x="206" y="578"/>
              </a:cxn>
              <a:cxn ang="0">
                <a:pos x="246" y="578"/>
              </a:cxn>
              <a:cxn ang="0">
                <a:pos x="288" y="578"/>
              </a:cxn>
              <a:cxn ang="0">
                <a:pos x="329" y="578"/>
              </a:cxn>
              <a:cxn ang="0">
                <a:pos x="370" y="578"/>
              </a:cxn>
              <a:cxn ang="0">
                <a:pos x="411" y="579"/>
              </a:cxn>
              <a:cxn ang="0">
                <a:pos x="452" y="579"/>
              </a:cxn>
              <a:cxn ang="0">
                <a:pos x="492" y="578"/>
              </a:cxn>
              <a:cxn ang="0">
                <a:pos x="534" y="578"/>
              </a:cxn>
              <a:cxn ang="0">
                <a:pos x="574" y="578"/>
              </a:cxn>
              <a:cxn ang="0">
                <a:pos x="615" y="578"/>
              </a:cxn>
              <a:cxn ang="0">
                <a:pos x="656" y="579"/>
              </a:cxn>
              <a:cxn ang="0">
                <a:pos x="696" y="579"/>
              </a:cxn>
              <a:cxn ang="0">
                <a:pos x="737" y="579"/>
              </a:cxn>
              <a:cxn ang="0">
                <a:pos x="778" y="579"/>
              </a:cxn>
              <a:cxn ang="0">
                <a:pos x="818" y="579"/>
              </a:cxn>
              <a:cxn ang="0">
                <a:pos x="859" y="579"/>
              </a:cxn>
              <a:cxn ang="0">
                <a:pos x="899" y="579"/>
              </a:cxn>
              <a:cxn ang="0">
                <a:pos x="940" y="579"/>
              </a:cxn>
              <a:cxn ang="0">
                <a:pos x="981" y="567"/>
              </a:cxn>
              <a:cxn ang="0">
                <a:pos x="1021" y="425"/>
              </a:cxn>
              <a:cxn ang="0">
                <a:pos x="1062" y="574"/>
              </a:cxn>
              <a:cxn ang="0">
                <a:pos x="1103" y="577"/>
              </a:cxn>
              <a:cxn ang="0">
                <a:pos x="1143" y="578"/>
              </a:cxn>
              <a:cxn ang="0">
                <a:pos x="1184" y="578"/>
              </a:cxn>
              <a:cxn ang="0">
                <a:pos x="1225" y="579"/>
              </a:cxn>
              <a:cxn ang="0">
                <a:pos x="1266" y="515"/>
              </a:cxn>
              <a:cxn ang="0">
                <a:pos x="1307" y="352"/>
              </a:cxn>
              <a:cxn ang="0">
                <a:pos x="1348" y="572"/>
              </a:cxn>
              <a:cxn ang="0">
                <a:pos x="1388" y="419"/>
              </a:cxn>
              <a:cxn ang="0">
                <a:pos x="1429" y="400"/>
              </a:cxn>
              <a:cxn ang="0">
                <a:pos x="1469" y="572"/>
              </a:cxn>
              <a:cxn ang="0">
                <a:pos x="1510" y="577"/>
              </a:cxn>
              <a:cxn ang="0">
                <a:pos x="1550" y="578"/>
              </a:cxn>
              <a:cxn ang="0">
                <a:pos x="1591" y="578"/>
              </a:cxn>
              <a:cxn ang="0">
                <a:pos x="1631" y="579"/>
              </a:cxn>
              <a:cxn ang="0">
                <a:pos x="1673" y="579"/>
              </a:cxn>
              <a:cxn ang="0">
                <a:pos x="1714" y="579"/>
              </a:cxn>
              <a:cxn ang="0">
                <a:pos x="1755" y="579"/>
              </a:cxn>
              <a:cxn ang="0">
                <a:pos x="1795" y="579"/>
              </a:cxn>
              <a:cxn ang="0">
                <a:pos x="1836" y="579"/>
              </a:cxn>
              <a:cxn ang="0">
                <a:pos x="1876" y="579"/>
              </a:cxn>
              <a:cxn ang="0">
                <a:pos x="1917" y="579"/>
              </a:cxn>
              <a:cxn ang="0">
                <a:pos x="1957" y="579"/>
              </a:cxn>
              <a:cxn ang="0">
                <a:pos x="1999" y="579"/>
              </a:cxn>
              <a:cxn ang="0">
                <a:pos x="2039" y="579"/>
              </a:cxn>
              <a:cxn ang="0">
                <a:pos x="2080" y="579"/>
              </a:cxn>
              <a:cxn ang="0">
                <a:pos x="2121" y="579"/>
              </a:cxn>
              <a:cxn ang="0">
                <a:pos x="2162" y="568"/>
              </a:cxn>
              <a:cxn ang="0">
                <a:pos x="2202" y="332"/>
              </a:cxn>
              <a:cxn ang="0">
                <a:pos x="2243" y="508"/>
              </a:cxn>
              <a:cxn ang="0">
                <a:pos x="2283" y="575"/>
              </a:cxn>
              <a:cxn ang="0">
                <a:pos x="2324" y="578"/>
              </a:cxn>
              <a:cxn ang="0">
                <a:pos x="2364" y="579"/>
              </a:cxn>
              <a:cxn ang="0">
                <a:pos x="2406" y="579"/>
              </a:cxn>
              <a:cxn ang="0">
                <a:pos x="2446" y="579"/>
              </a:cxn>
              <a:cxn ang="0">
                <a:pos x="2487" y="579"/>
              </a:cxn>
              <a:cxn ang="0">
                <a:pos x="2528" y="579"/>
              </a:cxn>
              <a:cxn ang="0">
                <a:pos x="2569" y="579"/>
              </a:cxn>
            </a:cxnLst>
            <a:rect l="0" t="0" r="r" b="b"/>
            <a:pathLst>
              <a:path w="2575" h="582">
                <a:moveTo>
                  <a:pt x="0" y="578"/>
                </a:moveTo>
                <a:lnTo>
                  <a:pt x="0" y="578"/>
                </a:lnTo>
                <a:lnTo>
                  <a:pt x="1" y="578"/>
                </a:lnTo>
                <a:lnTo>
                  <a:pt x="1" y="578"/>
                </a:lnTo>
                <a:lnTo>
                  <a:pt x="3" y="578"/>
                </a:lnTo>
                <a:lnTo>
                  <a:pt x="3" y="578"/>
                </a:lnTo>
                <a:lnTo>
                  <a:pt x="4" y="578"/>
                </a:lnTo>
                <a:lnTo>
                  <a:pt x="4" y="578"/>
                </a:lnTo>
                <a:lnTo>
                  <a:pt x="5" y="578"/>
                </a:lnTo>
                <a:lnTo>
                  <a:pt x="6" y="578"/>
                </a:lnTo>
                <a:lnTo>
                  <a:pt x="6" y="578"/>
                </a:lnTo>
                <a:lnTo>
                  <a:pt x="7" y="578"/>
                </a:lnTo>
                <a:lnTo>
                  <a:pt x="8" y="578"/>
                </a:lnTo>
                <a:lnTo>
                  <a:pt x="8" y="578"/>
                </a:lnTo>
                <a:lnTo>
                  <a:pt x="8" y="578"/>
                </a:lnTo>
                <a:lnTo>
                  <a:pt x="9" y="578"/>
                </a:lnTo>
                <a:lnTo>
                  <a:pt x="10" y="578"/>
                </a:lnTo>
                <a:lnTo>
                  <a:pt x="11" y="578"/>
                </a:lnTo>
                <a:lnTo>
                  <a:pt x="11" y="578"/>
                </a:lnTo>
                <a:lnTo>
                  <a:pt x="12" y="578"/>
                </a:lnTo>
                <a:lnTo>
                  <a:pt x="13" y="578"/>
                </a:lnTo>
                <a:lnTo>
                  <a:pt x="13" y="578"/>
                </a:lnTo>
                <a:lnTo>
                  <a:pt x="14" y="578"/>
                </a:lnTo>
                <a:lnTo>
                  <a:pt x="14" y="578"/>
                </a:lnTo>
                <a:lnTo>
                  <a:pt x="15" y="578"/>
                </a:lnTo>
                <a:lnTo>
                  <a:pt x="16" y="578"/>
                </a:lnTo>
                <a:lnTo>
                  <a:pt x="17" y="578"/>
                </a:lnTo>
                <a:lnTo>
                  <a:pt x="17" y="578"/>
                </a:lnTo>
                <a:lnTo>
                  <a:pt x="18" y="578"/>
                </a:lnTo>
                <a:lnTo>
                  <a:pt x="18" y="578"/>
                </a:lnTo>
                <a:lnTo>
                  <a:pt x="19" y="578"/>
                </a:lnTo>
                <a:lnTo>
                  <a:pt x="19" y="578"/>
                </a:lnTo>
                <a:lnTo>
                  <a:pt x="21" y="578"/>
                </a:lnTo>
                <a:lnTo>
                  <a:pt x="21" y="578"/>
                </a:lnTo>
                <a:lnTo>
                  <a:pt x="22" y="578"/>
                </a:lnTo>
                <a:lnTo>
                  <a:pt x="22" y="578"/>
                </a:lnTo>
                <a:lnTo>
                  <a:pt x="22" y="578"/>
                </a:lnTo>
                <a:lnTo>
                  <a:pt x="23" y="578"/>
                </a:lnTo>
                <a:lnTo>
                  <a:pt x="24" y="578"/>
                </a:lnTo>
                <a:lnTo>
                  <a:pt x="25" y="578"/>
                </a:lnTo>
                <a:lnTo>
                  <a:pt x="26" y="578"/>
                </a:lnTo>
                <a:lnTo>
                  <a:pt x="26" y="578"/>
                </a:lnTo>
                <a:lnTo>
                  <a:pt x="26" y="578"/>
                </a:lnTo>
                <a:lnTo>
                  <a:pt x="27" y="578"/>
                </a:lnTo>
                <a:lnTo>
                  <a:pt x="28" y="578"/>
                </a:lnTo>
                <a:lnTo>
                  <a:pt x="29" y="578"/>
                </a:lnTo>
                <a:lnTo>
                  <a:pt x="29" y="578"/>
                </a:lnTo>
                <a:lnTo>
                  <a:pt x="30" y="578"/>
                </a:lnTo>
                <a:lnTo>
                  <a:pt x="31" y="578"/>
                </a:lnTo>
                <a:lnTo>
                  <a:pt x="31" y="578"/>
                </a:lnTo>
                <a:lnTo>
                  <a:pt x="32" y="578"/>
                </a:lnTo>
                <a:lnTo>
                  <a:pt x="33" y="578"/>
                </a:lnTo>
                <a:lnTo>
                  <a:pt x="33" y="578"/>
                </a:lnTo>
                <a:lnTo>
                  <a:pt x="34" y="578"/>
                </a:lnTo>
                <a:lnTo>
                  <a:pt x="35" y="578"/>
                </a:lnTo>
                <a:lnTo>
                  <a:pt x="35" y="578"/>
                </a:lnTo>
                <a:lnTo>
                  <a:pt x="36" y="578"/>
                </a:lnTo>
                <a:lnTo>
                  <a:pt x="36" y="578"/>
                </a:lnTo>
                <a:lnTo>
                  <a:pt x="37" y="578"/>
                </a:lnTo>
                <a:lnTo>
                  <a:pt x="38" y="578"/>
                </a:lnTo>
                <a:lnTo>
                  <a:pt x="38" y="578"/>
                </a:lnTo>
                <a:lnTo>
                  <a:pt x="39" y="578"/>
                </a:lnTo>
                <a:lnTo>
                  <a:pt x="40" y="578"/>
                </a:lnTo>
                <a:lnTo>
                  <a:pt x="40" y="578"/>
                </a:lnTo>
                <a:lnTo>
                  <a:pt x="41" y="578"/>
                </a:lnTo>
                <a:lnTo>
                  <a:pt x="41" y="578"/>
                </a:lnTo>
                <a:lnTo>
                  <a:pt x="42" y="578"/>
                </a:lnTo>
                <a:lnTo>
                  <a:pt x="43" y="578"/>
                </a:lnTo>
                <a:lnTo>
                  <a:pt x="43" y="578"/>
                </a:lnTo>
                <a:lnTo>
                  <a:pt x="44" y="578"/>
                </a:lnTo>
                <a:lnTo>
                  <a:pt x="45" y="578"/>
                </a:lnTo>
                <a:lnTo>
                  <a:pt x="45" y="578"/>
                </a:lnTo>
                <a:lnTo>
                  <a:pt x="47" y="578"/>
                </a:lnTo>
                <a:lnTo>
                  <a:pt x="47" y="578"/>
                </a:lnTo>
                <a:lnTo>
                  <a:pt x="48" y="578"/>
                </a:lnTo>
                <a:lnTo>
                  <a:pt x="48" y="578"/>
                </a:lnTo>
                <a:lnTo>
                  <a:pt x="49" y="578"/>
                </a:lnTo>
                <a:lnTo>
                  <a:pt x="49" y="578"/>
                </a:lnTo>
                <a:lnTo>
                  <a:pt x="50" y="578"/>
                </a:lnTo>
                <a:lnTo>
                  <a:pt x="51" y="578"/>
                </a:lnTo>
                <a:lnTo>
                  <a:pt x="51" y="578"/>
                </a:lnTo>
                <a:lnTo>
                  <a:pt x="52" y="578"/>
                </a:lnTo>
                <a:lnTo>
                  <a:pt x="53" y="578"/>
                </a:lnTo>
                <a:lnTo>
                  <a:pt x="53" y="578"/>
                </a:lnTo>
                <a:lnTo>
                  <a:pt x="55" y="578"/>
                </a:lnTo>
                <a:lnTo>
                  <a:pt x="55" y="578"/>
                </a:lnTo>
                <a:lnTo>
                  <a:pt x="56" y="578"/>
                </a:lnTo>
                <a:lnTo>
                  <a:pt x="56" y="578"/>
                </a:lnTo>
                <a:lnTo>
                  <a:pt x="57" y="578"/>
                </a:lnTo>
                <a:lnTo>
                  <a:pt x="58" y="578"/>
                </a:lnTo>
                <a:lnTo>
                  <a:pt x="58" y="578"/>
                </a:lnTo>
                <a:lnTo>
                  <a:pt x="59" y="578"/>
                </a:lnTo>
                <a:lnTo>
                  <a:pt x="59" y="578"/>
                </a:lnTo>
                <a:lnTo>
                  <a:pt x="60" y="578"/>
                </a:lnTo>
                <a:lnTo>
                  <a:pt x="61" y="578"/>
                </a:lnTo>
                <a:lnTo>
                  <a:pt x="62" y="578"/>
                </a:lnTo>
                <a:lnTo>
                  <a:pt x="62" y="578"/>
                </a:lnTo>
                <a:lnTo>
                  <a:pt x="63" y="578"/>
                </a:lnTo>
                <a:lnTo>
                  <a:pt x="63" y="578"/>
                </a:lnTo>
                <a:lnTo>
                  <a:pt x="65" y="578"/>
                </a:lnTo>
                <a:lnTo>
                  <a:pt x="65" y="578"/>
                </a:lnTo>
                <a:lnTo>
                  <a:pt x="66" y="578"/>
                </a:lnTo>
                <a:lnTo>
                  <a:pt x="66" y="578"/>
                </a:lnTo>
                <a:lnTo>
                  <a:pt x="67" y="578"/>
                </a:lnTo>
                <a:lnTo>
                  <a:pt x="67" y="578"/>
                </a:lnTo>
                <a:lnTo>
                  <a:pt x="69" y="578"/>
                </a:lnTo>
                <a:lnTo>
                  <a:pt x="69" y="578"/>
                </a:lnTo>
                <a:lnTo>
                  <a:pt x="69" y="578"/>
                </a:lnTo>
                <a:lnTo>
                  <a:pt x="70" y="578"/>
                </a:lnTo>
                <a:lnTo>
                  <a:pt x="71" y="578"/>
                </a:lnTo>
                <a:lnTo>
                  <a:pt x="71" y="578"/>
                </a:lnTo>
                <a:lnTo>
                  <a:pt x="71" y="578"/>
                </a:lnTo>
                <a:lnTo>
                  <a:pt x="73" y="578"/>
                </a:lnTo>
                <a:lnTo>
                  <a:pt x="74" y="578"/>
                </a:lnTo>
                <a:lnTo>
                  <a:pt x="74" y="578"/>
                </a:lnTo>
                <a:lnTo>
                  <a:pt x="74" y="578"/>
                </a:lnTo>
                <a:lnTo>
                  <a:pt x="75" y="578"/>
                </a:lnTo>
                <a:lnTo>
                  <a:pt x="76" y="578"/>
                </a:lnTo>
                <a:lnTo>
                  <a:pt x="76" y="578"/>
                </a:lnTo>
                <a:lnTo>
                  <a:pt x="77" y="578"/>
                </a:lnTo>
                <a:lnTo>
                  <a:pt x="77" y="578"/>
                </a:lnTo>
                <a:lnTo>
                  <a:pt x="78" y="578"/>
                </a:lnTo>
                <a:lnTo>
                  <a:pt x="79" y="578"/>
                </a:lnTo>
                <a:lnTo>
                  <a:pt x="80" y="578"/>
                </a:lnTo>
                <a:lnTo>
                  <a:pt x="80" y="578"/>
                </a:lnTo>
                <a:lnTo>
                  <a:pt x="80" y="578"/>
                </a:lnTo>
                <a:lnTo>
                  <a:pt x="81" y="578"/>
                </a:lnTo>
                <a:lnTo>
                  <a:pt x="82" y="578"/>
                </a:lnTo>
                <a:lnTo>
                  <a:pt x="82" y="578"/>
                </a:lnTo>
                <a:lnTo>
                  <a:pt x="84" y="578"/>
                </a:lnTo>
                <a:lnTo>
                  <a:pt x="84" y="578"/>
                </a:lnTo>
                <a:lnTo>
                  <a:pt x="85" y="578"/>
                </a:lnTo>
                <a:lnTo>
                  <a:pt x="85" y="578"/>
                </a:lnTo>
                <a:lnTo>
                  <a:pt x="86" y="578"/>
                </a:lnTo>
                <a:lnTo>
                  <a:pt x="86" y="578"/>
                </a:lnTo>
                <a:lnTo>
                  <a:pt x="88" y="578"/>
                </a:lnTo>
                <a:lnTo>
                  <a:pt x="88" y="578"/>
                </a:lnTo>
                <a:lnTo>
                  <a:pt x="89" y="578"/>
                </a:lnTo>
                <a:lnTo>
                  <a:pt x="89" y="578"/>
                </a:lnTo>
                <a:lnTo>
                  <a:pt x="90" y="578"/>
                </a:lnTo>
                <a:lnTo>
                  <a:pt x="91" y="578"/>
                </a:lnTo>
                <a:lnTo>
                  <a:pt x="92" y="578"/>
                </a:lnTo>
                <a:lnTo>
                  <a:pt x="92" y="578"/>
                </a:lnTo>
                <a:lnTo>
                  <a:pt x="93" y="578"/>
                </a:lnTo>
                <a:lnTo>
                  <a:pt x="94" y="578"/>
                </a:lnTo>
                <a:lnTo>
                  <a:pt x="95" y="578"/>
                </a:lnTo>
                <a:lnTo>
                  <a:pt x="96" y="578"/>
                </a:lnTo>
                <a:lnTo>
                  <a:pt x="96" y="578"/>
                </a:lnTo>
                <a:lnTo>
                  <a:pt x="97" y="578"/>
                </a:lnTo>
                <a:lnTo>
                  <a:pt x="97" y="578"/>
                </a:lnTo>
                <a:lnTo>
                  <a:pt x="98" y="578"/>
                </a:lnTo>
                <a:lnTo>
                  <a:pt x="99" y="578"/>
                </a:lnTo>
                <a:lnTo>
                  <a:pt x="100" y="578"/>
                </a:lnTo>
                <a:lnTo>
                  <a:pt x="100" y="578"/>
                </a:lnTo>
                <a:lnTo>
                  <a:pt x="101" y="578"/>
                </a:lnTo>
                <a:lnTo>
                  <a:pt x="102" y="578"/>
                </a:lnTo>
                <a:lnTo>
                  <a:pt x="102" y="578"/>
                </a:lnTo>
                <a:lnTo>
                  <a:pt x="103" y="578"/>
                </a:lnTo>
                <a:lnTo>
                  <a:pt x="104" y="578"/>
                </a:lnTo>
                <a:lnTo>
                  <a:pt x="105" y="578"/>
                </a:lnTo>
                <a:lnTo>
                  <a:pt x="106" y="578"/>
                </a:lnTo>
                <a:lnTo>
                  <a:pt x="106" y="578"/>
                </a:lnTo>
                <a:lnTo>
                  <a:pt x="107" y="578"/>
                </a:lnTo>
                <a:lnTo>
                  <a:pt x="107" y="578"/>
                </a:lnTo>
                <a:lnTo>
                  <a:pt x="108" y="578"/>
                </a:lnTo>
                <a:lnTo>
                  <a:pt x="108" y="578"/>
                </a:lnTo>
                <a:lnTo>
                  <a:pt x="110" y="578"/>
                </a:lnTo>
                <a:lnTo>
                  <a:pt x="110" y="578"/>
                </a:lnTo>
                <a:lnTo>
                  <a:pt x="111" y="578"/>
                </a:lnTo>
                <a:lnTo>
                  <a:pt x="111" y="578"/>
                </a:lnTo>
                <a:lnTo>
                  <a:pt x="112" y="578"/>
                </a:lnTo>
                <a:lnTo>
                  <a:pt x="112" y="578"/>
                </a:lnTo>
                <a:lnTo>
                  <a:pt x="113" y="578"/>
                </a:lnTo>
                <a:lnTo>
                  <a:pt x="114" y="578"/>
                </a:lnTo>
                <a:lnTo>
                  <a:pt x="115" y="578"/>
                </a:lnTo>
                <a:lnTo>
                  <a:pt x="115" y="578"/>
                </a:lnTo>
                <a:lnTo>
                  <a:pt x="116" y="578"/>
                </a:lnTo>
                <a:lnTo>
                  <a:pt x="116" y="578"/>
                </a:lnTo>
                <a:lnTo>
                  <a:pt x="117" y="578"/>
                </a:lnTo>
                <a:lnTo>
                  <a:pt x="118" y="578"/>
                </a:lnTo>
                <a:lnTo>
                  <a:pt x="118" y="578"/>
                </a:lnTo>
                <a:lnTo>
                  <a:pt x="119" y="578"/>
                </a:lnTo>
                <a:lnTo>
                  <a:pt x="119" y="578"/>
                </a:lnTo>
                <a:lnTo>
                  <a:pt x="120" y="578"/>
                </a:lnTo>
                <a:lnTo>
                  <a:pt x="121" y="578"/>
                </a:lnTo>
                <a:lnTo>
                  <a:pt x="121" y="578"/>
                </a:lnTo>
                <a:lnTo>
                  <a:pt x="122" y="578"/>
                </a:lnTo>
                <a:lnTo>
                  <a:pt x="123" y="578"/>
                </a:lnTo>
                <a:lnTo>
                  <a:pt x="124" y="578"/>
                </a:lnTo>
                <a:lnTo>
                  <a:pt x="124" y="578"/>
                </a:lnTo>
                <a:lnTo>
                  <a:pt x="125" y="578"/>
                </a:lnTo>
                <a:lnTo>
                  <a:pt x="125" y="578"/>
                </a:lnTo>
                <a:lnTo>
                  <a:pt x="126" y="578"/>
                </a:lnTo>
                <a:lnTo>
                  <a:pt x="126" y="578"/>
                </a:lnTo>
                <a:lnTo>
                  <a:pt x="128" y="578"/>
                </a:lnTo>
                <a:lnTo>
                  <a:pt x="128" y="578"/>
                </a:lnTo>
                <a:lnTo>
                  <a:pt x="129" y="578"/>
                </a:lnTo>
                <a:lnTo>
                  <a:pt x="129" y="578"/>
                </a:lnTo>
                <a:lnTo>
                  <a:pt x="130" y="578"/>
                </a:lnTo>
                <a:lnTo>
                  <a:pt x="130" y="578"/>
                </a:lnTo>
                <a:lnTo>
                  <a:pt x="132" y="578"/>
                </a:lnTo>
                <a:lnTo>
                  <a:pt x="132" y="578"/>
                </a:lnTo>
                <a:lnTo>
                  <a:pt x="132" y="578"/>
                </a:lnTo>
                <a:lnTo>
                  <a:pt x="133" y="578"/>
                </a:lnTo>
                <a:lnTo>
                  <a:pt x="134" y="578"/>
                </a:lnTo>
                <a:lnTo>
                  <a:pt x="134" y="578"/>
                </a:lnTo>
                <a:lnTo>
                  <a:pt x="135" y="578"/>
                </a:lnTo>
                <a:lnTo>
                  <a:pt x="136" y="578"/>
                </a:lnTo>
                <a:lnTo>
                  <a:pt x="137" y="578"/>
                </a:lnTo>
                <a:lnTo>
                  <a:pt x="137" y="578"/>
                </a:lnTo>
                <a:lnTo>
                  <a:pt x="138" y="578"/>
                </a:lnTo>
                <a:lnTo>
                  <a:pt x="138" y="578"/>
                </a:lnTo>
                <a:lnTo>
                  <a:pt x="139" y="578"/>
                </a:lnTo>
                <a:lnTo>
                  <a:pt x="140" y="578"/>
                </a:lnTo>
                <a:lnTo>
                  <a:pt x="141" y="578"/>
                </a:lnTo>
                <a:lnTo>
                  <a:pt x="141" y="578"/>
                </a:lnTo>
                <a:lnTo>
                  <a:pt x="141" y="578"/>
                </a:lnTo>
                <a:lnTo>
                  <a:pt x="142" y="578"/>
                </a:lnTo>
                <a:lnTo>
                  <a:pt x="143" y="578"/>
                </a:lnTo>
                <a:lnTo>
                  <a:pt x="143" y="578"/>
                </a:lnTo>
                <a:lnTo>
                  <a:pt x="144" y="578"/>
                </a:lnTo>
                <a:lnTo>
                  <a:pt x="145" y="578"/>
                </a:lnTo>
                <a:lnTo>
                  <a:pt x="145" y="578"/>
                </a:lnTo>
                <a:lnTo>
                  <a:pt x="146" y="578"/>
                </a:lnTo>
                <a:lnTo>
                  <a:pt x="147" y="578"/>
                </a:lnTo>
                <a:lnTo>
                  <a:pt x="147" y="578"/>
                </a:lnTo>
                <a:lnTo>
                  <a:pt x="148" y="578"/>
                </a:lnTo>
                <a:lnTo>
                  <a:pt x="148" y="578"/>
                </a:lnTo>
                <a:lnTo>
                  <a:pt x="149" y="578"/>
                </a:lnTo>
                <a:lnTo>
                  <a:pt x="149" y="578"/>
                </a:lnTo>
                <a:lnTo>
                  <a:pt x="151" y="578"/>
                </a:lnTo>
                <a:lnTo>
                  <a:pt x="151" y="578"/>
                </a:lnTo>
                <a:lnTo>
                  <a:pt x="152" y="578"/>
                </a:lnTo>
                <a:lnTo>
                  <a:pt x="152" y="578"/>
                </a:lnTo>
                <a:lnTo>
                  <a:pt x="154" y="578"/>
                </a:lnTo>
                <a:lnTo>
                  <a:pt x="154" y="578"/>
                </a:lnTo>
                <a:lnTo>
                  <a:pt x="155" y="578"/>
                </a:lnTo>
                <a:lnTo>
                  <a:pt x="155" y="578"/>
                </a:lnTo>
                <a:lnTo>
                  <a:pt x="156" y="578"/>
                </a:lnTo>
                <a:lnTo>
                  <a:pt x="156" y="578"/>
                </a:lnTo>
                <a:lnTo>
                  <a:pt x="157" y="578"/>
                </a:lnTo>
                <a:lnTo>
                  <a:pt x="158" y="578"/>
                </a:lnTo>
                <a:lnTo>
                  <a:pt x="159" y="578"/>
                </a:lnTo>
                <a:lnTo>
                  <a:pt x="159" y="578"/>
                </a:lnTo>
                <a:lnTo>
                  <a:pt x="160" y="578"/>
                </a:lnTo>
                <a:lnTo>
                  <a:pt x="161" y="578"/>
                </a:lnTo>
                <a:lnTo>
                  <a:pt x="161" y="578"/>
                </a:lnTo>
                <a:lnTo>
                  <a:pt x="162" y="578"/>
                </a:lnTo>
                <a:lnTo>
                  <a:pt x="163" y="578"/>
                </a:lnTo>
                <a:lnTo>
                  <a:pt x="163" y="578"/>
                </a:lnTo>
                <a:lnTo>
                  <a:pt x="164" y="578"/>
                </a:lnTo>
                <a:lnTo>
                  <a:pt x="165" y="578"/>
                </a:lnTo>
                <a:lnTo>
                  <a:pt x="165" y="578"/>
                </a:lnTo>
                <a:lnTo>
                  <a:pt x="166" y="578"/>
                </a:lnTo>
                <a:lnTo>
                  <a:pt x="166" y="578"/>
                </a:lnTo>
                <a:lnTo>
                  <a:pt x="167" y="578"/>
                </a:lnTo>
                <a:lnTo>
                  <a:pt x="168" y="578"/>
                </a:lnTo>
                <a:lnTo>
                  <a:pt x="169" y="578"/>
                </a:lnTo>
                <a:lnTo>
                  <a:pt x="169" y="578"/>
                </a:lnTo>
                <a:lnTo>
                  <a:pt x="170" y="578"/>
                </a:lnTo>
                <a:lnTo>
                  <a:pt x="170" y="578"/>
                </a:lnTo>
                <a:lnTo>
                  <a:pt x="171" y="578"/>
                </a:lnTo>
                <a:lnTo>
                  <a:pt x="171" y="578"/>
                </a:lnTo>
                <a:lnTo>
                  <a:pt x="173" y="578"/>
                </a:lnTo>
                <a:lnTo>
                  <a:pt x="173" y="578"/>
                </a:lnTo>
                <a:lnTo>
                  <a:pt x="173" y="578"/>
                </a:lnTo>
                <a:lnTo>
                  <a:pt x="174" y="578"/>
                </a:lnTo>
                <a:lnTo>
                  <a:pt x="175" y="578"/>
                </a:lnTo>
                <a:lnTo>
                  <a:pt x="175" y="578"/>
                </a:lnTo>
                <a:lnTo>
                  <a:pt x="176" y="578"/>
                </a:lnTo>
                <a:lnTo>
                  <a:pt x="177" y="578"/>
                </a:lnTo>
                <a:lnTo>
                  <a:pt x="178" y="578"/>
                </a:lnTo>
                <a:lnTo>
                  <a:pt x="178" y="578"/>
                </a:lnTo>
                <a:lnTo>
                  <a:pt x="179" y="578"/>
                </a:lnTo>
                <a:lnTo>
                  <a:pt x="180" y="578"/>
                </a:lnTo>
                <a:lnTo>
                  <a:pt x="180" y="578"/>
                </a:lnTo>
                <a:lnTo>
                  <a:pt x="181" y="578"/>
                </a:lnTo>
                <a:lnTo>
                  <a:pt x="181" y="578"/>
                </a:lnTo>
                <a:lnTo>
                  <a:pt x="182" y="578"/>
                </a:lnTo>
                <a:lnTo>
                  <a:pt x="182" y="578"/>
                </a:lnTo>
                <a:lnTo>
                  <a:pt x="183" y="578"/>
                </a:lnTo>
                <a:lnTo>
                  <a:pt x="184" y="578"/>
                </a:lnTo>
                <a:lnTo>
                  <a:pt x="185" y="578"/>
                </a:lnTo>
                <a:lnTo>
                  <a:pt x="186" y="578"/>
                </a:lnTo>
                <a:lnTo>
                  <a:pt x="187" y="578"/>
                </a:lnTo>
                <a:lnTo>
                  <a:pt x="187" y="578"/>
                </a:lnTo>
                <a:lnTo>
                  <a:pt x="188" y="578"/>
                </a:lnTo>
                <a:lnTo>
                  <a:pt x="188" y="578"/>
                </a:lnTo>
                <a:lnTo>
                  <a:pt x="189" y="578"/>
                </a:lnTo>
                <a:lnTo>
                  <a:pt x="190" y="578"/>
                </a:lnTo>
                <a:lnTo>
                  <a:pt x="191" y="578"/>
                </a:lnTo>
                <a:lnTo>
                  <a:pt x="191" y="578"/>
                </a:lnTo>
                <a:lnTo>
                  <a:pt x="192" y="578"/>
                </a:lnTo>
                <a:lnTo>
                  <a:pt x="192" y="578"/>
                </a:lnTo>
                <a:lnTo>
                  <a:pt x="193" y="578"/>
                </a:lnTo>
                <a:lnTo>
                  <a:pt x="193" y="578"/>
                </a:lnTo>
                <a:lnTo>
                  <a:pt x="195" y="578"/>
                </a:lnTo>
                <a:lnTo>
                  <a:pt x="195" y="578"/>
                </a:lnTo>
                <a:lnTo>
                  <a:pt x="196" y="578"/>
                </a:lnTo>
                <a:lnTo>
                  <a:pt x="196" y="578"/>
                </a:lnTo>
                <a:lnTo>
                  <a:pt x="196" y="578"/>
                </a:lnTo>
                <a:lnTo>
                  <a:pt x="197" y="578"/>
                </a:lnTo>
                <a:lnTo>
                  <a:pt x="198" y="578"/>
                </a:lnTo>
                <a:lnTo>
                  <a:pt x="199" y="578"/>
                </a:lnTo>
                <a:lnTo>
                  <a:pt x="200" y="578"/>
                </a:lnTo>
                <a:lnTo>
                  <a:pt x="200" y="578"/>
                </a:lnTo>
                <a:lnTo>
                  <a:pt x="201" y="578"/>
                </a:lnTo>
                <a:lnTo>
                  <a:pt x="201" y="578"/>
                </a:lnTo>
                <a:lnTo>
                  <a:pt x="202" y="578"/>
                </a:lnTo>
                <a:lnTo>
                  <a:pt x="203" y="578"/>
                </a:lnTo>
                <a:lnTo>
                  <a:pt x="204" y="578"/>
                </a:lnTo>
                <a:lnTo>
                  <a:pt x="204" y="578"/>
                </a:lnTo>
                <a:lnTo>
                  <a:pt x="205" y="578"/>
                </a:lnTo>
                <a:lnTo>
                  <a:pt x="205" y="578"/>
                </a:lnTo>
                <a:lnTo>
                  <a:pt x="206" y="578"/>
                </a:lnTo>
                <a:lnTo>
                  <a:pt x="207" y="578"/>
                </a:lnTo>
                <a:lnTo>
                  <a:pt x="207" y="578"/>
                </a:lnTo>
                <a:lnTo>
                  <a:pt x="207" y="578"/>
                </a:lnTo>
                <a:lnTo>
                  <a:pt x="208" y="578"/>
                </a:lnTo>
                <a:lnTo>
                  <a:pt x="209" y="578"/>
                </a:lnTo>
                <a:lnTo>
                  <a:pt x="210" y="578"/>
                </a:lnTo>
                <a:lnTo>
                  <a:pt x="210" y="578"/>
                </a:lnTo>
                <a:lnTo>
                  <a:pt x="211" y="578"/>
                </a:lnTo>
                <a:lnTo>
                  <a:pt x="212" y="578"/>
                </a:lnTo>
                <a:lnTo>
                  <a:pt x="212" y="578"/>
                </a:lnTo>
                <a:lnTo>
                  <a:pt x="212" y="578"/>
                </a:lnTo>
                <a:lnTo>
                  <a:pt x="214" y="578"/>
                </a:lnTo>
                <a:lnTo>
                  <a:pt x="214" y="578"/>
                </a:lnTo>
                <a:lnTo>
                  <a:pt x="215" y="578"/>
                </a:lnTo>
                <a:lnTo>
                  <a:pt x="215" y="578"/>
                </a:lnTo>
                <a:lnTo>
                  <a:pt x="217" y="578"/>
                </a:lnTo>
                <a:lnTo>
                  <a:pt x="217" y="578"/>
                </a:lnTo>
                <a:lnTo>
                  <a:pt x="217" y="578"/>
                </a:lnTo>
                <a:lnTo>
                  <a:pt x="218" y="578"/>
                </a:lnTo>
                <a:lnTo>
                  <a:pt x="219" y="578"/>
                </a:lnTo>
                <a:lnTo>
                  <a:pt x="219" y="578"/>
                </a:lnTo>
                <a:lnTo>
                  <a:pt x="220" y="578"/>
                </a:lnTo>
                <a:lnTo>
                  <a:pt x="221" y="578"/>
                </a:lnTo>
                <a:lnTo>
                  <a:pt x="222" y="578"/>
                </a:lnTo>
                <a:lnTo>
                  <a:pt x="222" y="578"/>
                </a:lnTo>
                <a:lnTo>
                  <a:pt x="223" y="578"/>
                </a:lnTo>
                <a:lnTo>
                  <a:pt x="223" y="578"/>
                </a:lnTo>
                <a:lnTo>
                  <a:pt x="224" y="578"/>
                </a:lnTo>
                <a:lnTo>
                  <a:pt x="224" y="578"/>
                </a:lnTo>
                <a:lnTo>
                  <a:pt x="225" y="578"/>
                </a:lnTo>
                <a:lnTo>
                  <a:pt x="226" y="578"/>
                </a:lnTo>
                <a:lnTo>
                  <a:pt x="226" y="578"/>
                </a:lnTo>
                <a:lnTo>
                  <a:pt x="227" y="578"/>
                </a:lnTo>
                <a:lnTo>
                  <a:pt x="228" y="578"/>
                </a:lnTo>
                <a:lnTo>
                  <a:pt x="228" y="578"/>
                </a:lnTo>
                <a:lnTo>
                  <a:pt x="229" y="578"/>
                </a:lnTo>
                <a:lnTo>
                  <a:pt x="229" y="578"/>
                </a:lnTo>
                <a:lnTo>
                  <a:pt x="230" y="578"/>
                </a:lnTo>
                <a:lnTo>
                  <a:pt x="231" y="578"/>
                </a:lnTo>
                <a:lnTo>
                  <a:pt x="232" y="578"/>
                </a:lnTo>
                <a:lnTo>
                  <a:pt x="232" y="578"/>
                </a:lnTo>
                <a:lnTo>
                  <a:pt x="233" y="578"/>
                </a:lnTo>
                <a:lnTo>
                  <a:pt x="233" y="578"/>
                </a:lnTo>
                <a:lnTo>
                  <a:pt x="234" y="578"/>
                </a:lnTo>
                <a:lnTo>
                  <a:pt x="235" y="578"/>
                </a:lnTo>
                <a:lnTo>
                  <a:pt x="236" y="578"/>
                </a:lnTo>
                <a:lnTo>
                  <a:pt x="236" y="578"/>
                </a:lnTo>
                <a:lnTo>
                  <a:pt x="237" y="578"/>
                </a:lnTo>
                <a:lnTo>
                  <a:pt x="237" y="578"/>
                </a:lnTo>
                <a:lnTo>
                  <a:pt x="238" y="578"/>
                </a:lnTo>
                <a:lnTo>
                  <a:pt x="238" y="578"/>
                </a:lnTo>
                <a:lnTo>
                  <a:pt x="240" y="578"/>
                </a:lnTo>
                <a:lnTo>
                  <a:pt x="240" y="578"/>
                </a:lnTo>
                <a:lnTo>
                  <a:pt x="241" y="578"/>
                </a:lnTo>
                <a:lnTo>
                  <a:pt x="241" y="578"/>
                </a:lnTo>
                <a:lnTo>
                  <a:pt x="242" y="578"/>
                </a:lnTo>
                <a:lnTo>
                  <a:pt x="243" y="578"/>
                </a:lnTo>
                <a:lnTo>
                  <a:pt x="243" y="578"/>
                </a:lnTo>
                <a:lnTo>
                  <a:pt x="244" y="578"/>
                </a:lnTo>
                <a:lnTo>
                  <a:pt x="245" y="578"/>
                </a:lnTo>
                <a:lnTo>
                  <a:pt x="245" y="578"/>
                </a:lnTo>
                <a:lnTo>
                  <a:pt x="246" y="578"/>
                </a:lnTo>
                <a:lnTo>
                  <a:pt x="246" y="578"/>
                </a:lnTo>
                <a:lnTo>
                  <a:pt x="247" y="578"/>
                </a:lnTo>
                <a:lnTo>
                  <a:pt x="248" y="578"/>
                </a:lnTo>
                <a:lnTo>
                  <a:pt x="249" y="578"/>
                </a:lnTo>
                <a:lnTo>
                  <a:pt x="249" y="578"/>
                </a:lnTo>
                <a:lnTo>
                  <a:pt x="250" y="578"/>
                </a:lnTo>
                <a:lnTo>
                  <a:pt x="251" y="578"/>
                </a:lnTo>
                <a:lnTo>
                  <a:pt x="251" y="578"/>
                </a:lnTo>
                <a:lnTo>
                  <a:pt x="251" y="578"/>
                </a:lnTo>
                <a:lnTo>
                  <a:pt x="252" y="578"/>
                </a:lnTo>
                <a:lnTo>
                  <a:pt x="253" y="578"/>
                </a:lnTo>
                <a:lnTo>
                  <a:pt x="254" y="578"/>
                </a:lnTo>
                <a:lnTo>
                  <a:pt x="254" y="578"/>
                </a:lnTo>
                <a:lnTo>
                  <a:pt x="255" y="578"/>
                </a:lnTo>
                <a:lnTo>
                  <a:pt x="255" y="578"/>
                </a:lnTo>
                <a:lnTo>
                  <a:pt x="256" y="578"/>
                </a:lnTo>
                <a:lnTo>
                  <a:pt x="257" y="578"/>
                </a:lnTo>
                <a:lnTo>
                  <a:pt x="258" y="578"/>
                </a:lnTo>
                <a:lnTo>
                  <a:pt x="258" y="578"/>
                </a:lnTo>
                <a:lnTo>
                  <a:pt x="259" y="578"/>
                </a:lnTo>
                <a:lnTo>
                  <a:pt x="259" y="578"/>
                </a:lnTo>
                <a:lnTo>
                  <a:pt x="260" y="578"/>
                </a:lnTo>
                <a:lnTo>
                  <a:pt x="260" y="578"/>
                </a:lnTo>
                <a:lnTo>
                  <a:pt x="262" y="578"/>
                </a:lnTo>
                <a:lnTo>
                  <a:pt x="262" y="578"/>
                </a:lnTo>
                <a:lnTo>
                  <a:pt x="263" y="578"/>
                </a:lnTo>
                <a:lnTo>
                  <a:pt x="263" y="578"/>
                </a:lnTo>
                <a:lnTo>
                  <a:pt x="264" y="578"/>
                </a:lnTo>
                <a:lnTo>
                  <a:pt x="265" y="578"/>
                </a:lnTo>
                <a:lnTo>
                  <a:pt x="265" y="578"/>
                </a:lnTo>
                <a:lnTo>
                  <a:pt x="266" y="578"/>
                </a:lnTo>
                <a:lnTo>
                  <a:pt x="266" y="578"/>
                </a:lnTo>
                <a:lnTo>
                  <a:pt x="267" y="578"/>
                </a:lnTo>
                <a:lnTo>
                  <a:pt x="268" y="578"/>
                </a:lnTo>
                <a:lnTo>
                  <a:pt x="268" y="578"/>
                </a:lnTo>
                <a:lnTo>
                  <a:pt x="269" y="578"/>
                </a:lnTo>
                <a:lnTo>
                  <a:pt x="270" y="578"/>
                </a:lnTo>
                <a:lnTo>
                  <a:pt x="271" y="578"/>
                </a:lnTo>
                <a:lnTo>
                  <a:pt x="271" y="578"/>
                </a:lnTo>
                <a:lnTo>
                  <a:pt x="272" y="578"/>
                </a:lnTo>
                <a:lnTo>
                  <a:pt x="272" y="578"/>
                </a:lnTo>
                <a:lnTo>
                  <a:pt x="273" y="578"/>
                </a:lnTo>
                <a:lnTo>
                  <a:pt x="274" y="578"/>
                </a:lnTo>
                <a:lnTo>
                  <a:pt x="274" y="578"/>
                </a:lnTo>
                <a:lnTo>
                  <a:pt x="274" y="578"/>
                </a:lnTo>
                <a:lnTo>
                  <a:pt x="275" y="578"/>
                </a:lnTo>
                <a:lnTo>
                  <a:pt x="276" y="578"/>
                </a:lnTo>
                <a:lnTo>
                  <a:pt x="277" y="578"/>
                </a:lnTo>
                <a:lnTo>
                  <a:pt x="277" y="578"/>
                </a:lnTo>
                <a:lnTo>
                  <a:pt x="278" y="578"/>
                </a:lnTo>
                <a:lnTo>
                  <a:pt x="278" y="578"/>
                </a:lnTo>
                <a:lnTo>
                  <a:pt x="280" y="578"/>
                </a:lnTo>
                <a:lnTo>
                  <a:pt x="280" y="578"/>
                </a:lnTo>
                <a:lnTo>
                  <a:pt x="281" y="578"/>
                </a:lnTo>
                <a:lnTo>
                  <a:pt x="281" y="578"/>
                </a:lnTo>
                <a:lnTo>
                  <a:pt x="282" y="578"/>
                </a:lnTo>
                <a:lnTo>
                  <a:pt x="282" y="578"/>
                </a:lnTo>
                <a:lnTo>
                  <a:pt x="284" y="578"/>
                </a:lnTo>
                <a:lnTo>
                  <a:pt x="284" y="578"/>
                </a:lnTo>
                <a:lnTo>
                  <a:pt x="285" y="578"/>
                </a:lnTo>
                <a:lnTo>
                  <a:pt x="285" y="578"/>
                </a:lnTo>
                <a:lnTo>
                  <a:pt x="285" y="578"/>
                </a:lnTo>
                <a:lnTo>
                  <a:pt x="286" y="578"/>
                </a:lnTo>
                <a:lnTo>
                  <a:pt x="288" y="578"/>
                </a:lnTo>
                <a:lnTo>
                  <a:pt x="288" y="578"/>
                </a:lnTo>
                <a:lnTo>
                  <a:pt x="288" y="578"/>
                </a:lnTo>
                <a:lnTo>
                  <a:pt x="289" y="578"/>
                </a:lnTo>
                <a:lnTo>
                  <a:pt x="290" y="578"/>
                </a:lnTo>
                <a:lnTo>
                  <a:pt x="290" y="578"/>
                </a:lnTo>
                <a:lnTo>
                  <a:pt x="291" y="578"/>
                </a:lnTo>
                <a:lnTo>
                  <a:pt x="291" y="578"/>
                </a:lnTo>
                <a:lnTo>
                  <a:pt x="293" y="578"/>
                </a:lnTo>
                <a:lnTo>
                  <a:pt x="294" y="578"/>
                </a:lnTo>
                <a:lnTo>
                  <a:pt x="295" y="578"/>
                </a:lnTo>
                <a:lnTo>
                  <a:pt x="295" y="578"/>
                </a:lnTo>
                <a:lnTo>
                  <a:pt x="296" y="578"/>
                </a:lnTo>
                <a:lnTo>
                  <a:pt x="296" y="578"/>
                </a:lnTo>
                <a:lnTo>
                  <a:pt x="297" y="578"/>
                </a:lnTo>
                <a:lnTo>
                  <a:pt x="298" y="578"/>
                </a:lnTo>
                <a:lnTo>
                  <a:pt x="299" y="578"/>
                </a:lnTo>
                <a:lnTo>
                  <a:pt x="299" y="578"/>
                </a:lnTo>
                <a:lnTo>
                  <a:pt x="300" y="578"/>
                </a:lnTo>
                <a:lnTo>
                  <a:pt x="300" y="578"/>
                </a:lnTo>
                <a:lnTo>
                  <a:pt x="302" y="578"/>
                </a:lnTo>
                <a:lnTo>
                  <a:pt x="302" y="578"/>
                </a:lnTo>
                <a:lnTo>
                  <a:pt x="302" y="578"/>
                </a:lnTo>
                <a:lnTo>
                  <a:pt x="303" y="578"/>
                </a:lnTo>
                <a:lnTo>
                  <a:pt x="304" y="578"/>
                </a:lnTo>
                <a:lnTo>
                  <a:pt x="304" y="578"/>
                </a:lnTo>
                <a:lnTo>
                  <a:pt x="306" y="578"/>
                </a:lnTo>
                <a:lnTo>
                  <a:pt x="306" y="578"/>
                </a:lnTo>
                <a:lnTo>
                  <a:pt x="306" y="578"/>
                </a:lnTo>
                <a:lnTo>
                  <a:pt x="307" y="578"/>
                </a:lnTo>
                <a:lnTo>
                  <a:pt x="307" y="578"/>
                </a:lnTo>
                <a:lnTo>
                  <a:pt x="308" y="578"/>
                </a:lnTo>
                <a:lnTo>
                  <a:pt x="309" y="578"/>
                </a:lnTo>
                <a:lnTo>
                  <a:pt x="310" y="578"/>
                </a:lnTo>
                <a:lnTo>
                  <a:pt x="310" y="578"/>
                </a:lnTo>
                <a:lnTo>
                  <a:pt x="311" y="578"/>
                </a:lnTo>
                <a:lnTo>
                  <a:pt x="311" y="578"/>
                </a:lnTo>
                <a:lnTo>
                  <a:pt x="312" y="578"/>
                </a:lnTo>
                <a:lnTo>
                  <a:pt x="313" y="578"/>
                </a:lnTo>
                <a:lnTo>
                  <a:pt x="313" y="578"/>
                </a:lnTo>
                <a:lnTo>
                  <a:pt x="314" y="578"/>
                </a:lnTo>
                <a:lnTo>
                  <a:pt x="315" y="578"/>
                </a:lnTo>
                <a:lnTo>
                  <a:pt x="315" y="578"/>
                </a:lnTo>
                <a:lnTo>
                  <a:pt x="316" y="578"/>
                </a:lnTo>
                <a:lnTo>
                  <a:pt x="317" y="578"/>
                </a:lnTo>
                <a:lnTo>
                  <a:pt x="317" y="578"/>
                </a:lnTo>
                <a:lnTo>
                  <a:pt x="318" y="578"/>
                </a:lnTo>
                <a:lnTo>
                  <a:pt x="318" y="578"/>
                </a:lnTo>
                <a:lnTo>
                  <a:pt x="319" y="578"/>
                </a:lnTo>
                <a:lnTo>
                  <a:pt x="320" y="578"/>
                </a:lnTo>
                <a:lnTo>
                  <a:pt x="321" y="578"/>
                </a:lnTo>
                <a:lnTo>
                  <a:pt x="321" y="578"/>
                </a:lnTo>
                <a:lnTo>
                  <a:pt x="322" y="578"/>
                </a:lnTo>
                <a:lnTo>
                  <a:pt x="322" y="578"/>
                </a:lnTo>
                <a:lnTo>
                  <a:pt x="323" y="578"/>
                </a:lnTo>
                <a:lnTo>
                  <a:pt x="323" y="578"/>
                </a:lnTo>
                <a:lnTo>
                  <a:pt x="325" y="578"/>
                </a:lnTo>
                <a:lnTo>
                  <a:pt x="325" y="578"/>
                </a:lnTo>
                <a:lnTo>
                  <a:pt x="325" y="578"/>
                </a:lnTo>
                <a:lnTo>
                  <a:pt x="326" y="578"/>
                </a:lnTo>
                <a:lnTo>
                  <a:pt x="327" y="578"/>
                </a:lnTo>
                <a:lnTo>
                  <a:pt x="328" y="578"/>
                </a:lnTo>
                <a:lnTo>
                  <a:pt x="328" y="578"/>
                </a:lnTo>
                <a:lnTo>
                  <a:pt x="329" y="578"/>
                </a:lnTo>
                <a:lnTo>
                  <a:pt x="330" y="578"/>
                </a:lnTo>
                <a:lnTo>
                  <a:pt x="330" y="578"/>
                </a:lnTo>
                <a:lnTo>
                  <a:pt x="331" y="578"/>
                </a:lnTo>
                <a:lnTo>
                  <a:pt x="332" y="578"/>
                </a:lnTo>
                <a:lnTo>
                  <a:pt x="332" y="578"/>
                </a:lnTo>
                <a:lnTo>
                  <a:pt x="333" y="578"/>
                </a:lnTo>
                <a:lnTo>
                  <a:pt x="334" y="578"/>
                </a:lnTo>
                <a:lnTo>
                  <a:pt x="334" y="578"/>
                </a:lnTo>
                <a:lnTo>
                  <a:pt x="334" y="578"/>
                </a:lnTo>
                <a:lnTo>
                  <a:pt x="335" y="578"/>
                </a:lnTo>
                <a:lnTo>
                  <a:pt x="336" y="578"/>
                </a:lnTo>
                <a:lnTo>
                  <a:pt x="337" y="578"/>
                </a:lnTo>
                <a:lnTo>
                  <a:pt x="337" y="578"/>
                </a:lnTo>
                <a:lnTo>
                  <a:pt x="338" y="578"/>
                </a:lnTo>
                <a:lnTo>
                  <a:pt x="339" y="578"/>
                </a:lnTo>
                <a:lnTo>
                  <a:pt x="339" y="578"/>
                </a:lnTo>
                <a:lnTo>
                  <a:pt x="340" y="578"/>
                </a:lnTo>
                <a:lnTo>
                  <a:pt x="340" y="578"/>
                </a:lnTo>
                <a:lnTo>
                  <a:pt x="341" y="578"/>
                </a:lnTo>
                <a:lnTo>
                  <a:pt x="343" y="578"/>
                </a:lnTo>
                <a:lnTo>
                  <a:pt x="343" y="578"/>
                </a:lnTo>
                <a:lnTo>
                  <a:pt x="344" y="578"/>
                </a:lnTo>
                <a:lnTo>
                  <a:pt x="344" y="578"/>
                </a:lnTo>
                <a:lnTo>
                  <a:pt x="345" y="578"/>
                </a:lnTo>
                <a:lnTo>
                  <a:pt x="345" y="578"/>
                </a:lnTo>
                <a:lnTo>
                  <a:pt x="347" y="578"/>
                </a:lnTo>
                <a:lnTo>
                  <a:pt x="347" y="578"/>
                </a:lnTo>
                <a:lnTo>
                  <a:pt x="348" y="578"/>
                </a:lnTo>
                <a:lnTo>
                  <a:pt x="348" y="578"/>
                </a:lnTo>
                <a:lnTo>
                  <a:pt x="348" y="578"/>
                </a:lnTo>
                <a:lnTo>
                  <a:pt x="349" y="578"/>
                </a:lnTo>
                <a:lnTo>
                  <a:pt x="351" y="578"/>
                </a:lnTo>
                <a:lnTo>
                  <a:pt x="351" y="578"/>
                </a:lnTo>
                <a:lnTo>
                  <a:pt x="351" y="578"/>
                </a:lnTo>
                <a:lnTo>
                  <a:pt x="352" y="578"/>
                </a:lnTo>
                <a:lnTo>
                  <a:pt x="352" y="578"/>
                </a:lnTo>
                <a:lnTo>
                  <a:pt x="354" y="578"/>
                </a:lnTo>
                <a:lnTo>
                  <a:pt x="354" y="578"/>
                </a:lnTo>
                <a:lnTo>
                  <a:pt x="355" y="578"/>
                </a:lnTo>
                <a:lnTo>
                  <a:pt x="355" y="578"/>
                </a:lnTo>
                <a:lnTo>
                  <a:pt x="356" y="578"/>
                </a:lnTo>
                <a:lnTo>
                  <a:pt x="356" y="578"/>
                </a:lnTo>
                <a:lnTo>
                  <a:pt x="357" y="578"/>
                </a:lnTo>
                <a:lnTo>
                  <a:pt x="358" y="578"/>
                </a:lnTo>
                <a:lnTo>
                  <a:pt x="358" y="578"/>
                </a:lnTo>
                <a:lnTo>
                  <a:pt x="359" y="578"/>
                </a:lnTo>
                <a:lnTo>
                  <a:pt x="359" y="578"/>
                </a:lnTo>
                <a:lnTo>
                  <a:pt x="360" y="578"/>
                </a:lnTo>
                <a:lnTo>
                  <a:pt x="361" y="578"/>
                </a:lnTo>
                <a:lnTo>
                  <a:pt x="362" y="578"/>
                </a:lnTo>
                <a:lnTo>
                  <a:pt x="362" y="578"/>
                </a:lnTo>
                <a:lnTo>
                  <a:pt x="363" y="578"/>
                </a:lnTo>
                <a:lnTo>
                  <a:pt x="363" y="578"/>
                </a:lnTo>
                <a:lnTo>
                  <a:pt x="365" y="578"/>
                </a:lnTo>
                <a:lnTo>
                  <a:pt x="365" y="578"/>
                </a:lnTo>
                <a:lnTo>
                  <a:pt x="366" y="578"/>
                </a:lnTo>
                <a:lnTo>
                  <a:pt x="366" y="578"/>
                </a:lnTo>
                <a:lnTo>
                  <a:pt x="367" y="578"/>
                </a:lnTo>
                <a:lnTo>
                  <a:pt x="367" y="578"/>
                </a:lnTo>
                <a:lnTo>
                  <a:pt x="368" y="578"/>
                </a:lnTo>
                <a:lnTo>
                  <a:pt x="369" y="578"/>
                </a:lnTo>
                <a:lnTo>
                  <a:pt x="370" y="578"/>
                </a:lnTo>
                <a:lnTo>
                  <a:pt x="370" y="578"/>
                </a:lnTo>
                <a:lnTo>
                  <a:pt x="371" y="578"/>
                </a:lnTo>
                <a:lnTo>
                  <a:pt x="371" y="578"/>
                </a:lnTo>
                <a:lnTo>
                  <a:pt x="373" y="578"/>
                </a:lnTo>
                <a:lnTo>
                  <a:pt x="373" y="578"/>
                </a:lnTo>
                <a:lnTo>
                  <a:pt x="373" y="578"/>
                </a:lnTo>
                <a:lnTo>
                  <a:pt x="374" y="578"/>
                </a:lnTo>
                <a:lnTo>
                  <a:pt x="375" y="578"/>
                </a:lnTo>
                <a:lnTo>
                  <a:pt x="375" y="578"/>
                </a:lnTo>
                <a:lnTo>
                  <a:pt x="376" y="578"/>
                </a:lnTo>
                <a:lnTo>
                  <a:pt x="376" y="578"/>
                </a:lnTo>
                <a:lnTo>
                  <a:pt x="378" y="578"/>
                </a:lnTo>
                <a:lnTo>
                  <a:pt x="379" y="578"/>
                </a:lnTo>
                <a:lnTo>
                  <a:pt x="379" y="578"/>
                </a:lnTo>
                <a:lnTo>
                  <a:pt x="380" y="579"/>
                </a:lnTo>
                <a:lnTo>
                  <a:pt x="380" y="579"/>
                </a:lnTo>
                <a:lnTo>
                  <a:pt x="381" y="579"/>
                </a:lnTo>
                <a:lnTo>
                  <a:pt x="382" y="579"/>
                </a:lnTo>
                <a:lnTo>
                  <a:pt x="382" y="579"/>
                </a:lnTo>
                <a:lnTo>
                  <a:pt x="383" y="579"/>
                </a:lnTo>
                <a:lnTo>
                  <a:pt x="384" y="579"/>
                </a:lnTo>
                <a:lnTo>
                  <a:pt x="384" y="579"/>
                </a:lnTo>
                <a:lnTo>
                  <a:pt x="385" y="579"/>
                </a:lnTo>
                <a:lnTo>
                  <a:pt x="385" y="579"/>
                </a:lnTo>
                <a:lnTo>
                  <a:pt x="386" y="579"/>
                </a:lnTo>
                <a:lnTo>
                  <a:pt x="387" y="579"/>
                </a:lnTo>
                <a:lnTo>
                  <a:pt x="388" y="579"/>
                </a:lnTo>
                <a:lnTo>
                  <a:pt x="388" y="579"/>
                </a:lnTo>
                <a:lnTo>
                  <a:pt x="389" y="579"/>
                </a:lnTo>
                <a:lnTo>
                  <a:pt x="389" y="579"/>
                </a:lnTo>
                <a:lnTo>
                  <a:pt x="390" y="579"/>
                </a:lnTo>
                <a:lnTo>
                  <a:pt x="391" y="579"/>
                </a:lnTo>
                <a:lnTo>
                  <a:pt x="392" y="579"/>
                </a:lnTo>
                <a:lnTo>
                  <a:pt x="392" y="579"/>
                </a:lnTo>
                <a:lnTo>
                  <a:pt x="393" y="579"/>
                </a:lnTo>
                <a:lnTo>
                  <a:pt x="393" y="579"/>
                </a:lnTo>
                <a:lnTo>
                  <a:pt x="394" y="579"/>
                </a:lnTo>
                <a:lnTo>
                  <a:pt x="395" y="579"/>
                </a:lnTo>
                <a:lnTo>
                  <a:pt x="395" y="579"/>
                </a:lnTo>
                <a:lnTo>
                  <a:pt x="396" y="579"/>
                </a:lnTo>
                <a:lnTo>
                  <a:pt x="397" y="579"/>
                </a:lnTo>
                <a:lnTo>
                  <a:pt x="397" y="579"/>
                </a:lnTo>
                <a:lnTo>
                  <a:pt x="398" y="579"/>
                </a:lnTo>
                <a:lnTo>
                  <a:pt x="398" y="579"/>
                </a:lnTo>
                <a:lnTo>
                  <a:pt x="399" y="579"/>
                </a:lnTo>
                <a:lnTo>
                  <a:pt x="400" y="579"/>
                </a:lnTo>
                <a:lnTo>
                  <a:pt x="400" y="579"/>
                </a:lnTo>
                <a:lnTo>
                  <a:pt x="401" y="579"/>
                </a:lnTo>
                <a:lnTo>
                  <a:pt x="402" y="579"/>
                </a:lnTo>
                <a:lnTo>
                  <a:pt x="403" y="579"/>
                </a:lnTo>
                <a:lnTo>
                  <a:pt x="403" y="579"/>
                </a:lnTo>
                <a:lnTo>
                  <a:pt x="404" y="579"/>
                </a:lnTo>
                <a:lnTo>
                  <a:pt x="404" y="579"/>
                </a:lnTo>
                <a:lnTo>
                  <a:pt x="405" y="579"/>
                </a:lnTo>
                <a:lnTo>
                  <a:pt x="406" y="579"/>
                </a:lnTo>
                <a:lnTo>
                  <a:pt x="406" y="579"/>
                </a:lnTo>
                <a:lnTo>
                  <a:pt x="407" y="579"/>
                </a:lnTo>
                <a:lnTo>
                  <a:pt x="407" y="579"/>
                </a:lnTo>
                <a:lnTo>
                  <a:pt x="408" y="579"/>
                </a:lnTo>
                <a:lnTo>
                  <a:pt x="408" y="579"/>
                </a:lnTo>
                <a:lnTo>
                  <a:pt x="409" y="579"/>
                </a:lnTo>
                <a:lnTo>
                  <a:pt x="410" y="579"/>
                </a:lnTo>
                <a:lnTo>
                  <a:pt x="411" y="579"/>
                </a:lnTo>
                <a:lnTo>
                  <a:pt x="411" y="579"/>
                </a:lnTo>
                <a:lnTo>
                  <a:pt x="412" y="579"/>
                </a:lnTo>
                <a:lnTo>
                  <a:pt x="412" y="579"/>
                </a:lnTo>
                <a:lnTo>
                  <a:pt x="414" y="579"/>
                </a:lnTo>
                <a:lnTo>
                  <a:pt x="414" y="579"/>
                </a:lnTo>
                <a:lnTo>
                  <a:pt x="415" y="579"/>
                </a:lnTo>
                <a:lnTo>
                  <a:pt x="415" y="579"/>
                </a:lnTo>
                <a:lnTo>
                  <a:pt x="416" y="579"/>
                </a:lnTo>
                <a:lnTo>
                  <a:pt x="417" y="579"/>
                </a:lnTo>
                <a:lnTo>
                  <a:pt x="418" y="579"/>
                </a:lnTo>
                <a:lnTo>
                  <a:pt x="418" y="579"/>
                </a:lnTo>
                <a:lnTo>
                  <a:pt x="419" y="579"/>
                </a:lnTo>
                <a:lnTo>
                  <a:pt x="419" y="579"/>
                </a:lnTo>
                <a:lnTo>
                  <a:pt x="420" y="579"/>
                </a:lnTo>
                <a:lnTo>
                  <a:pt x="421" y="579"/>
                </a:lnTo>
                <a:lnTo>
                  <a:pt x="421" y="579"/>
                </a:lnTo>
                <a:lnTo>
                  <a:pt x="422" y="579"/>
                </a:lnTo>
                <a:lnTo>
                  <a:pt x="423" y="579"/>
                </a:lnTo>
                <a:lnTo>
                  <a:pt x="423" y="579"/>
                </a:lnTo>
                <a:lnTo>
                  <a:pt x="423" y="579"/>
                </a:lnTo>
                <a:lnTo>
                  <a:pt x="424" y="579"/>
                </a:lnTo>
                <a:lnTo>
                  <a:pt x="425" y="579"/>
                </a:lnTo>
                <a:lnTo>
                  <a:pt x="425" y="579"/>
                </a:lnTo>
                <a:lnTo>
                  <a:pt x="426" y="579"/>
                </a:lnTo>
                <a:lnTo>
                  <a:pt x="426" y="579"/>
                </a:lnTo>
                <a:lnTo>
                  <a:pt x="427" y="579"/>
                </a:lnTo>
                <a:lnTo>
                  <a:pt x="428" y="579"/>
                </a:lnTo>
                <a:lnTo>
                  <a:pt x="429" y="579"/>
                </a:lnTo>
                <a:lnTo>
                  <a:pt x="429" y="579"/>
                </a:lnTo>
                <a:lnTo>
                  <a:pt x="430" y="579"/>
                </a:lnTo>
                <a:lnTo>
                  <a:pt x="430" y="579"/>
                </a:lnTo>
                <a:lnTo>
                  <a:pt x="432" y="579"/>
                </a:lnTo>
                <a:lnTo>
                  <a:pt x="432" y="579"/>
                </a:lnTo>
                <a:lnTo>
                  <a:pt x="433" y="579"/>
                </a:lnTo>
                <a:lnTo>
                  <a:pt x="433" y="579"/>
                </a:lnTo>
                <a:lnTo>
                  <a:pt x="434" y="579"/>
                </a:lnTo>
                <a:lnTo>
                  <a:pt x="434" y="579"/>
                </a:lnTo>
                <a:lnTo>
                  <a:pt x="434" y="579"/>
                </a:lnTo>
                <a:lnTo>
                  <a:pt x="436" y="579"/>
                </a:lnTo>
                <a:lnTo>
                  <a:pt x="437" y="579"/>
                </a:lnTo>
                <a:lnTo>
                  <a:pt x="437" y="579"/>
                </a:lnTo>
                <a:lnTo>
                  <a:pt x="437" y="579"/>
                </a:lnTo>
                <a:lnTo>
                  <a:pt x="439" y="579"/>
                </a:lnTo>
                <a:lnTo>
                  <a:pt x="440" y="579"/>
                </a:lnTo>
                <a:lnTo>
                  <a:pt x="440" y="579"/>
                </a:lnTo>
                <a:lnTo>
                  <a:pt x="440" y="579"/>
                </a:lnTo>
                <a:lnTo>
                  <a:pt x="441" y="579"/>
                </a:lnTo>
                <a:lnTo>
                  <a:pt x="442" y="579"/>
                </a:lnTo>
                <a:lnTo>
                  <a:pt x="442" y="579"/>
                </a:lnTo>
                <a:lnTo>
                  <a:pt x="443" y="579"/>
                </a:lnTo>
                <a:lnTo>
                  <a:pt x="443" y="579"/>
                </a:lnTo>
                <a:lnTo>
                  <a:pt x="444" y="579"/>
                </a:lnTo>
                <a:lnTo>
                  <a:pt x="445" y="579"/>
                </a:lnTo>
                <a:lnTo>
                  <a:pt x="445" y="579"/>
                </a:lnTo>
                <a:lnTo>
                  <a:pt x="446" y="579"/>
                </a:lnTo>
                <a:lnTo>
                  <a:pt x="447" y="579"/>
                </a:lnTo>
                <a:lnTo>
                  <a:pt x="447" y="579"/>
                </a:lnTo>
                <a:lnTo>
                  <a:pt x="448" y="579"/>
                </a:lnTo>
                <a:lnTo>
                  <a:pt x="448" y="579"/>
                </a:lnTo>
                <a:lnTo>
                  <a:pt x="449" y="579"/>
                </a:lnTo>
                <a:lnTo>
                  <a:pt x="450" y="579"/>
                </a:lnTo>
                <a:lnTo>
                  <a:pt x="451" y="579"/>
                </a:lnTo>
                <a:lnTo>
                  <a:pt x="451" y="579"/>
                </a:lnTo>
                <a:lnTo>
                  <a:pt x="452" y="579"/>
                </a:lnTo>
                <a:lnTo>
                  <a:pt x="452" y="579"/>
                </a:lnTo>
                <a:lnTo>
                  <a:pt x="454" y="579"/>
                </a:lnTo>
                <a:lnTo>
                  <a:pt x="454" y="580"/>
                </a:lnTo>
                <a:lnTo>
                  <a:pt x="455" y="580"/>
                </a:lnTo>
                <a:lnTo>
                  <a:pt x="455" y="581"/>
                </a:lnTo>
                <a:lnTo>
                  <a:pt x="456" y="581"/>
                </a:lnTo>
                <a:lnTo>
                  <a:pt x="456" y="581"/>
                </a:lnTo>
                <a:lnTo>
                  <a:pt x="457" y="581"/>
                </a:lnTo>
                <a:lnTo>
                  <a:pt x="458" y="581"/>
                </a:lnTo>
                <a:lnTo>
                  <a:pt x="459" y="582"/>
                </a:lnTo>
                <a:lnTo>
                  <a:pt x="459" y="582"/>
                </a:lnTo>
                <a:lnTo>
                  <a:pt x="460" y="582"/>
                </a:lnTo>
                <a:lnTo>
                  <a:pt x="460" y="582"/>
                </a:lnTo>
                <a:lnTo>
                  <a:pt x="461" y="582"/>
                </a:lnTo>
                <a:lnTo>
                  <a:pt x="462" y="582"/>
                </a:lnTo>
                <a:lnTo>
                  <a:pt x="462" y="582"/>
                </a:lnTo>
                <a:lnTo>
                  <a:pt x="463" y="582"/>
                </a:lnTo>
                <a:lnTo>
                  <a:pt x="464" y="582"/>
                </a:lnTo>
                <a:lnTo>
                  <a:pt x="464" y="582"/>
                </a:lnTo>
                <a:lnTo>
                  <a:pt x="465" y="582"/>
                </a:lnTo>
                <a:lnTo>
                  <a:pt x="465" y="582"/>
                </a:lnTo>
                <a:lnTo>
                  <a:pt x="466" y="582"/>
                </a:lnTo>
                <a:lnTo>
                  <a:pt x="467" y="582"/>
                </a:lnTo>
                <a:lnTo>
                  <a:pt x="467" y="581"/>
                </a:lnTo>
                <a:lnTo>
                  <a:pt x="468" y="581"/>
                </a:lnTo>
                <a:lnTo>
                  <a:pt x="469" y="581"/>
                </a:lnTo>
                <a:lnTo>
                  <a:pt x="469" y="581"/>
                </a:lnTo>
                <a:lnTo>
                  <a:pt x="470" y="581"/>
                </a:lnTo>
                <a:lnTo>
                  <a:pt x="470" y="581"/>
                </a:lnTo>
                <a:lnTo>
                  <a:pt x="471" y="581"/>
                </a:lnTo>
                <a:lnTo>
                  <a:pt x="472" y="581"/>
                </a:lnTo>
                <a:lnTo>
                  <a:pt x="473" y="581"/>
                </a:lnTo>
                <a:lnTo>
                  <a:pt x="473" y="581"/>
                </a:lnTo>
                <a:lnTo>
                  <a:pt x="474" y="580"/>
                </a:lnTo>
                <a:lnTo>
                  <a:pt x="474" y="580"/>
                </a:lnTo>
                <a:lnTo>
                  <a:pt x="475" y="580"/>
                </a:lnTo>
                <a:lnTo>
                  <a:pt x="475" y="580"/>
                </a:lnTo>
                <a:lnTo>
                  <a:pt x="477" y="580"/>
                </a:lnTo>
                <a:lnTo>
                  <a:pt x="477" y="579"/>
                </a:lnTo>
                <a:lnTo>
                  <a:pt x="478" y="579"/>
                </a:lnTo>
                <a:lnTo>
                  <a:pt x="478" y="579"/>
                </a:lnTo>
                <a:lnTo>
                  <a:pt x="479" y="579"/>
                </a:lnTo>
                <a:lnTo>
                  <a:pt x="480" y="579"/>
                </a:lnTo>
                <a:lnTo>
                  <a:pt x="481" y="579"/>
                </a:lnTo>
                <a:lnTo>
                  <a:pt x="481" y="579"/>
                </a:lnTo>
                <a:lnTo>
                  <a:pt x="482" y="579"/>
                </a:lnTo>
                <a:lnTo>
                  <a:pt x="482" y="579"/>
                </a:lnTo>
                <a:lnTo>
                  <a:pt x="483" y="579"/>
                </a:lnTo>
                <a:lnTo>
                  <a:pt x="484" y="579"/>
                </a:lnTo>
                <a:lnTo>
                  <a:pt x="484" y="579"/>
                </a:lnTo>
                <a:lnTo>
                  <a:pt x="485" y="579"/>
                </a:lnTo>
                <a:lnTo>
                  <a:pt x="486" y="579"/>
                </a:lnTo>
                <a:lnTo>
                  <a:pt x="486" y="579"/>
                </a:lnTo>
                <a:lnTo>
                  <a:pt x="487" y="579"/>
                </a:lnTo>
                <a:lnTo>
                  <a:pt x="487" y="579"/>
                </a:lnTo>
                <a:lnTo>
                  <a:pt x="488" y="579"/>
                </a:lnTo>
                <a:lnTo>
                  <a:pt x="489" y="579"/>
                </a:lnTo>
                <a:lnTo>
                  <a:pt x="489" y="579"/>
                </a:lnTo>
                <a:lnTo>
                  <a:pt x="489" y="579"/>
                </a:lnTo>
                <a:lnTo>
                  <a:pt x="491" y="579"/>
                </a:lnTo>
                <a:lnTo>
                  <a:pt x="491" y="578"/>
                </a:lnTo>
                <a:lnTo>
                  <a:pt x="492" y="578"/>
                </a:lnTo>
                <a:lnTo>
                  <a:pt x="492" y="578"/>
                </a:lnTo>
                <a:lnTo>
                  <a:pt x="493" y="578"/>
                </a:lnTo>
                <a:lnTo>
                  <a:pt x="493" y="578"/>
                </a:lnTo>
                <a:lnTo>
                  <a:pt x="495" y="578"/>
                </a:lnTo>
                <a:lnTo>
                  <a:pt x="495" y="578"/>
                </a:lnTo>
                <a:lnTo>
                  <a:pt x="496" y="578"/>
                </a:lnTo>
                <a:lnTo>
                  <a:pt x="496" y="578"/>
                </a:lnTo>
                <a:lnTo>
                  <a:pt x="497" y="578"/>
                </a:lnTo>
                <a:lnTo>
                  <a:pt x="497" y="578"/>
                </a:lnTo>
                <a:lnTo>
                  <a:pt x="499" y="578"/>
                </a:lnTo>
                <a:lnTo>
                  <a:pt x="499" y="578"/>
                </a:lnTo>
                <a:lnTo>
                  <a:pt x="500" y="578"/>
                </a:lnTo>
                <a:lnTo>
                  <a:pt x="500" y="578"/>
                </a:lnTo>
                <a:lnTo>
                  <a:pt x="501" y="578"/>
                </a:lnTo>
                <a:lnTo>
                  <a:pt x="502" y="578"/>
                </a:lnTo>
                <a:lnTo>
                  <a:pt x="503" y="578"/>
                </a:lnTo>
                <a:lnTo>
                  <a:pt x="503" y="578"/>
                </a:lnTo>
                <a:lnTo>
                  <a:pt x="503" y="578"/>
                </a:lnTo>
                <a:lnTo>
                  <a:pt x="504" y="578"/>
                </a:lnTo>
                <a:lnTo>
                  <a:pt x="505" y="578"/>
                </a:lnTo>
                <a:lnTo>
                  <a:pt x="506" y="578"/>
                </a:lnTo>
                <a:lnTo>
                  <a:pt x="506" y="578"/>
                </a:lnTo>
                <a:lnTo>
                  <a:pt x="506" y="578"/>
                </a:lnTo>
                <a:lnTo>
                  <a:pt x="507" y="578"/>
                </a:lnTo>
                <a:lnTo>
                  <a:pt x="508" y="578"/>
                </a:lnTo>
                <a:lnTo>
                  <a:pt x="508" y="578"/>
                </a:lnTo>
                <a:lnTo>
                  <a:pt x="509" y="578"/>
                </a:lnTo>
                <a:lnTo>
                  <a:pt x="510" y="578"/>
                </a:lnTo>
                <a:lnTo>
                  <a:pt x="510" y="578"/>
                </a:lnTo>
                <a:lnTo>
                  <a:pt x="511" y="578"/>
                </a:lnTo>
                <a:lnTo>
                  <a:pt x="512" y="578"/>
                </a:lnTo>
                <a:lnTo>
                  <a:pt x="512" y="578"/>
                </a:lnTo>
                <a:lnTo>
                  <a:pt x="513" y="578"/>
                </a:lnTo>
                <a:lnTo>
                  <a:pt x="514" y="578"/>
                </a:lnTo>
                <a:lnTo>
                  <a:pt x="514" y="578"/>
                </a:lnTo>
                <a:lnTo>
                  <a:pt x="515" y="578"/>
                </a:lnTo>
                <a:lnTo>
                  <a:pt x="515" y="578"/>
                </a:lnTo>
                <a:lnTo>
                  <a:pt x="517" y="578"/>
                </a:lnTo>
                <a:lnTo>
                  <a:pt x="517" y="578"/>
                </a:lnTo>
                <a:lnTo>
                  <a:pt x="518" y="578"/>
                </a:lnTo>
                <a:lnTo>
                  <a:pt x="518" y="578"/>
                </a:lnTo>
                <a:lnTo>
                  <a:pt x="519" y="578"/>
                </a:lnTo>
                <a:lnTo>
                  <a:pt x="519" y="578"/>
                </a:lnTo>
                <a:lnTo>
                  <a:pt x="520" y="578"/>
                </a:lnTo>
                <a:lnTo>
                  <a:pt x="521" y="578"/>
                </a:lnTo>
                <a:lnTo>
                  <a:pt x="521" y="578"/>
                </a:lnTo>
                <a:lnTo>
                  <a:pt x="522" y="578"/>
                </a:lnTo>
                <a:lnTo>
                  <a:pt x="523" y="578"/>
                </a:lnTo>
                <a:lnTo>
                  <a:pt x="523" y="578"/>
                </a:lnTo>
                <a:lnTo>
                  <a:pt x="524" y="578"/>
                </a:lnTo>
                <a:lnTo>
                  <a:pt x="525" y="578"/>
                </a:lnTo>
                <a:lnTo>
                  <a:pt x="525" y="578"/>
                </a:lnTo>
                <a:lnTo>
                  <a:pt x="526" y="578"/>
                </a:lnTo>
                <a:lnTo>
                  <a:pt x="527" y="578"/>
                </a:lnTo>
                <a:lnTo>
                  <a:pt x="527" y="578"/>
                </a:lnTo>
                <a:lnTo>
                  <a:pt x="528" y="578"/>
                </a:lnTo>
                <a:lnTo>
                  <a:pt x="528" y="578"/>
                </a:lnTo>
                <a:lnTo>
                  <a:pt x="529" y="578"/>
                </a:lnTo>
                <a:lnTo>
                  <a:pt x="530" y="578"/>
                </a:lnTo>
                <a:lnTo>
                  <a:pt x="531" y="578"/>
                </a:lnTo>
                <a:lnTo>
                  <a:pt x="531" y="578"/>
                </a:lnTo>
                <a:lnTo>
                  <a:pt x="532" y="578"/>
                </a:lnTo>
                <a:lnTo>
                  <a:pt x="532" y="578"/>
                </a:lnTo>
                <a:lnTo>
                  <a:pt x="534" y="578"/>
                </a:lnTo>
                <a:lnTo>
                  <a:pt x="534" y="578"/>
                </a:lnTo>
                <a:lnTo>
                  <a:pt x="535" y="578"/>
                </a:lnTo>
                <a:lnTo>
                  <a:pt x="536" y="578"/>
                </a:lnTo>
                <a:lnTo>
                  <a:pt x="536" y="578"/>
                </a:lnTo>
                <a:lnTo>
                  <a:pt x="537" y="578"/>
                </a:lnTo>
                <a:lnTo>
                  <a:pt x="537" y="578"/>
                </a:lnTo>
                <a:lnTo>
                  <a:pt x="539" y="578"/>
                </a:lnTo>
                <a:lnTo>
                  <a:pt x="539" y="578"/>
                </a:lnTo>
                <a:lnTo>
                  <a:pt x="540" y="578"/>
                </a:lnTo>
                <a:lnTo>
                  <a:pt x="540" y="578"/>
                </a:lnTo>
                <a:lnTo>
                  <a:pt x="541" y="578"/>
                </a:lnTo>
                <a:lnTo>
                  <a:pt x="541" y="578"/>
                </a:lnTo>
                <a:lnTo>
                  <a:pt x="542" y="578"/>
                </a:lnTo>
                <a:lnTo>
                  <a:pt x="543" y="578"/>
                </a:lnTo>
                <a:lnTo>
                  <a:pt x="543" y="578"/>
                </a:lnTo>
                <a:lnTo>
                  <a:pt x="544" y="578"/>
                </a:lnTo>
                <a:lnTo>
                  <a:pt x="544" y="578"/>
                </a:lnTo>
                <a:lnTo>
                  <a:pt x="545" y="578"/>
                </a:lnTo>
                <a:lnTo>
                  <a:pt x="546" y="578"/>
                </a:lnTo>
                <a:lnTo>
                  <a:pt x="547" y="578"/>
                </a:lnTo>
                <a:lnTo>
                  <a:pt x="548" y="578"/>
                </a:lnTo>
                <a:lnTo>
                  <a:pt x="548" y="578"/>
                </a:lnTo>
                <a:lnTo>
                  <a:pt x="549" y="578"/>
                </a:lnTo>
                <a:lnTo>
                  <a:pt x="549" y="578"/>
                </a:lnTo>
                <a:lnTo>
                  <a:pt x="550" y="578"/>
                </a:lnTo>
                <a:lnTo>
                  <a:pt x="551" y="578"/>
                </a:lnTo>
                <a:lnTo>
                  <a:pt x="551" y="578"/>
                </a:lnTo>
                <a:lnTo>
                  <a:pt x="552" y="578"/>
                </a:lnTo>
                <a:lnTo>
                  <a:pt x="552" y="578"/>
                </a:lnTo>
                <a:lnTo>
                  <a:pt x="553" y="578"/>
                </a:lnTo>
                <a:lnTo>
                  <a:pt x="554" y="578"/>
                </a:lnTo>
                <a:lnTo>
                  <a:pt x="554" y="579"/>
                </a:lnTo>
                <a:lnTo>
                  <a:pt x="555" y="579"/>
                </a:lnTo>
                <a:lnTo>
                  <a:pt x="556" y="579"/>
                </a:lnTo>
                <a:lnTo>
                  <a:pt x="556" y="579"/>
                </a:lnTo>
                <a:lnTo>
                  <a:pt x="556" y="579"/>
                </a:lnTo>
                <a:lnTo>
                  <a:pt x="557" y="579"/>
                </a:lnTo>
                <a:lnTo>
                  <a:pt x="558" y="579"/>
                </a:lnTo>
                <a:lnTo>
                  <a:pt x="558" y="579"/>
                </a:lnTo>
                <a:lnTo>
                  <a:pt x="559" y="579"/>
                </a:lnTo>
                <a:lnTo>
                  <a:pt x="559" y="579"/>
                </a:lnTo>
                <a:lnTo>
                  <a:pt x="560" y="579"/>
                </a:lnTo>
                <a:lnTo>
                  <a:pt x="562" y="579"/>
                </a:lnTo>
                <a:lnTo>
                  <a:pt x="562" y="579"/>
                </a:lnTo>
                <a:lnTo>
                  <a:pt x="563" y="579"/>
                </a:lnTo>
                <a:lnTo>
                  <a:pt x="563" y="579"/>
                </a:lnTo>
                <a:lnTo>
                  <a:pt x="564" y="579"/>
                </a:lnTo>
                <a:lnTo>
                  <a:pt x="565" y="579"/>
                </a:lnTo>
                <a:lnTo>
                  <a:pt x="566" y="579"/>
                </a:lnTo>
                <a:lnTo>
                  <a:pt x="566" y="579"/>
                </a:lnTo>
                <a:lnTo>
                  <a:pt x="567" y="579"/>
                </a:lnTo>
                <a:lnTo>
                  <a:pt x="567" y="578"/>
                </a:lnTo>
                <a:lnTo>
                  <a:pt x="568" y="578"/>
                </a:lnTo>
                <a:lnTo>
                  <a:pt x="569" y="578"/>
                </a:lnTo>
                <a:lnTo>
                  <a:pt x="570" y="578"/>
                </a:lnTo>
                <a:lnTo>
                  <a:pt x="570" y="578"/>
                </a:lnTo>
                <a:lnTo>
                  <a:pt x="571" y="578"/>
                </a:lnTo>
                <a:lnTo>
                  <a:pt x="571" y="578"/>
                </a:lnTo>
                <a:lnTo>
                  <a:pt x="572" y="578"/>
                </a:lnTo>
                <a:lnTo>
                  <a:pt x="573" y="578"/>
                </a:lnTo>
                <a:lnTo>
                  <a:pt x="573" y="578"/>
                </a:lnTo>
                <a:lnTo>
                  <a:pt x="573" y="578"/>
                </a:lnTo>
                <a:lnTo>
                  <a:pt x="574" y="578"/>
                </a:lnTo>
                <a:lnTo>
                  <a:pt x="575" y="578"/>
                </a:lnTo>
                <a:lnTo>
                  <a:pt x="575" y="578"/>
                </a:lnTo>
                <a:lnTo>
                  <a:pt x="576" y="578"/>
                </a:lnTo>
                <a:lnTo>
                  <a:pt x="577" y="578"/>
                </a:lnTo>
                <a:lnTo>
                  <a:pt x="577" y="578"/>
                </a:lnTo>
                <a:lnTo>
                  <a:pt x="578" y="578"/>
                </a:lnTo>
                <a:lnTo>
                  <a:pt x="579" y="578"/>
                </a:lnTo>
                <a:lnTo>
                  <a:pt x="580" y="578"/>
                </a:lnTo>
                <a:lnTo>
                  <a:pt x="580" y="578"/>
                </a:lnTo>
                <a:lnTo>
                  <a:pt x="581" y="578"/>
                </a:lnTo>
                <a:lnTo>
                  <a:pt x="581" y="578"/>
                </a:lnTo>
                <a:lnTo>
                  <a:pt x="582" y="578"/>
                </a:lnTo>
                <a:lnTo>
                  <a:pt x="582" y="578"/>
                </a:lnTo>
                <a:lnTo>
                  <a:pt x="583" y="578"/>
                </a:lnTo>
                <a:lnTo>
                  <a:pt x="584" y="578"/>
                </a:lnTo>
                <a:lnTo>
                  <a:pt x="585" y="578"/>
                </a:lnTo>
                <a:lnTo>
                  <a:pt x="585" y="578"/>
                </a:lnTo>
                <a:lnTo>
                  <a:pt x="586" y="578"/>
                </a:lnTo>
                <a:lnTo>
                  <a:pt x="586" y="578"/>
                </a:lnTo>
                <a:lnTo>
                  <a:pt x="587" y="578"/>
                </a:lnTo>
                <a:lnTo>
                  <a:pt x="588" y="578"/>
                </a:lnTo>
                <a:lnTo>
                  <a:pt x="589" y="578"/>
                </a:lnTo>
                <a:lnTo>
                  <a:pt x="589" y="578"/>
                </a:lnTo>
                <a:lnTo>
                  <a:pt x="590" y="578"/>
                </a:lnTo>
                <a:lnTo>
                  <a:pt x="590" y="578"/>
                </a:lnTo>
                <a:lnTo>
                  <a:pt x="591" y="578"/>
                </a:lnTo>
                <a:lnTo>
                  <a:pt x="592" y="578"/>
                </a:lnTo>
                <a:lnTo>
                  <a:pt x="592" y="578"/>
                </a:lnTo>
                <a:lnTo>
                  <a:pt x="593" y="578"/>
                </a:lnTo>
                <a:lnTo>
                  <a:pt x="594" y="578"/>
                </a:lnTo>
                <a:lnTo>
                  <a:pt x="594" y="578"/>
                </a:lnTo>
                <a:lnTo>
                  <a:pt x="595" y="578"/>
                </a:lnTo>
                <a:lnTo>
                  <a:pt x="595" y="578"/>
                </a:lnTo>
                <a:lnTo>
                  <a:pt x="596" y="578"/>
                </a:lnTo>
                <a:lnTo>
                  <a:pt x="597" y="578"/>
                </a:lnTo>
                <a:lnTo>
                  <a:pt x="597" y="578"/>
                </a:lnTo>
                <a:lnTo>
                  <a:pt x="598" y="578"/>
                </a:lnTo>
                <a:lnTo>
                  <a:pt x="599" y="578"/>
                </a:lnTo>
                <a:lnTo>
                  <a:pt x="599" y="578"/>
                </a:lnTo>
                <a:lnTo>
                  <a:pt x="600" y="578"/>
                </a:lnTo>
                <a:lnTo>
                  <a:pt x="600" y="578"/>
                </a:lnTo>
                <a:lnTo>
                  <a:pt x="602" y="578"/>
                </a:lnTo>
                <a:lnTo>
                  <a:pt x="602" y="578"/>
                </a:lnTo>
                <a:lnTo>
                  <a:pt x="603" y="578"/>
                </a:lnTo>
                <a:lnTo>
                  <a:pt x="603" y="578"/>
                </a:lnTo>
                <a:lnTo>
                  <a:pt x="604" y="578"/>
                </a:lnTo>
                <a:lnTo>
                  <a:pt x="604" y="578"/>
                </a:lnTo>
                <a:lnTo>
                  <a:pt x="606" y="578"/>
                </a:lnTo>
                <a:lnTo>
                  <a:pt x="606" y="578"/>
                </a:lnTo>
                <a:lnTo>
                  <a:pt x="607" y="578"/>
                </a:lnTo>
                <a:lnTo>
                  <a:pt x="607" y="578"/>
                </a:lnTo>
                <a:lnTo>
                  <a:pt x="608" y="578"/>
                </a:lnTo>
                <a:lnTo>
                  <a:pt x="608" y="578"/>
                </a:lnTo>
                <a:lnTo>
                  <a:pt x="609" y="578"/>
                </a:lnTo>
                <a:lnTo>
                  <a:pt x="610" y="578"/>
                </a:lnTo>
                <a:lnTo>
                  <a:pt x="611" y="578"/>
                </a:lnTo>
                <a:lnTo>
                  <a:pt x="611" y="578"/>
                </a:lnTo>
                <a:lnTo>
                  <a:pt x="612" y="578"/>
                </a:lnTo>
                <a:lnTo>
                  <a:pt x="612" y="578"/>
                </a:lnTo>
                <a:lnTo>
                  <a:pt x="613" y="578"/>
                </a:lnTo>
                <a:lnTo>
                  <a:pt x="614" y="578"/>
                </a:lnTo>
                <a:lnTo>
                  <a:pt x="614" y="578"/>
                </a:lnTo>
                <a:lnTo>
                  <a:pt x="615" y="578"/>
                </a:lnTo>
                <a:lnTo>
                  <a:pt x="616" y="578"/>
                </a:lnTo>
                <a:lnTo>
                  <a:pt x="616" y="578"/>
                </a:lnTo>
                <a:lnTo>
                  <a:pt x="617" y="578"/>
                </a:lnTo>
                <a:lnTo>
                  <a:pt x="617" y="578"/>
                </a:lnTo>
                <a:lnTo>
                  <a:pt x="618" y="578"/>
                </a:lnTo>
                <a:lnTo>
                  <a:pt x="619" y="578"/>
                </a:lnTo>
                <a:lnTo>
                  <a:pt x="620" y="578"/>
                </a:lnTo>
                <a:lnTo>
                  <a:pt x="620" y="578"/>
                </a:lnTo>
                <a:lnTo>
                  <a:pt x="621" y="578"/>
                </a:lnTo>
                <a:lnTo>
                  <a:pt x="621" y="578"/>
                </a:lnTo>
                <a:lnTo>
                  <a:pt x="622" y="578"/>
                </a:lnTo>
                <a:lnTo>
                  <a:pt x="622" y="578"/>
                </a:lnTo>
                <a:lnTo>
                  <a:pt x="623" y="578"/>
                </a:lnTo>
                <a:lnTo>
                  <a:pt x="623" y="578"/>
                </a:lnTo>
                <a:lnTo>
                  <a:pt x="625" y="578"/>
                </a:lnTo>
                <a:lnTo>
                  <a:pt x="625" y="578"/>
                </a:lnTo>
                <a:lnTo>
                  <a:pt x="626" y="577"/>
                </a:lnTo>
                <a:lnTo>
                  <a:pt x="626" y="577"/>
                </a:lnTo>
                <a:lnTo>
                  <a:pt x="628" y="577"/>
                </a:lnTo>
                <a:lnTo>
                  <a:pt x="628" y="577"/>
                </a:lnTo>
                <a:lnTo>
                  <a:pt x="629" y="577"/>
                </a:lnTo>
                <a:lnTo>
                  <a:pt x="629" y="577"/>
                </a:lnTo>
                <a:lnTo>
                  <a:pt x="630" y="577"/>
                </a:lnTo>
                <a:lnTo>
                  <a:pt x="630" y="577"/>
                </a:lnTo>
                <a:lnTo>
                  <a:pt x="631" y="577"/>
                </a:lnTo>
                <a:lnTo>
                  <a:pt x="632" y="577"/>
                </a:lnTo>
                <a:lnTo>
                  <a:pt x="633" y="577"/>
                </a:lnTo>
                <a:lnTo>
                  <a:pt x="633" y="577"/>
                </a:lnTo>
                <a:lnTo>
                  <a:pt x="634" y="578"/>
                </a:lnTo>
                <a:lnTo>
                  <a:pt x="634" y="578"/>
                </a:lnTo>
                <a:lnTo>
                  <a:pt x="635" y="579"/>
                </a:lnTo>
                <a:lnTo>
                  <a:pt x="636" y="579"/>
                </a:lnTo>
                <a:lnTo>
                  <a:pt x="636" y="579"/>
                </a:lnTo>
                <a:lnTo>
                  <a:pt x="637" y="579"/>
                </a:lnTo>
                <a:lnTo>
                  <a:pt x="638" y="579"/>
                </a:lnTo>
                <a:lnTo>
                  <a:pt x="638" y="579"/>
                </a:lnTo>
                <a:lnTo>
                  <a:pt x="639" y="579"/>
                </a:lnTo>
                <a:lnTo>
                  <a:pt x="639" y="579"/>
                </a:lnTo>
                <a:lnTo>
                  <a:pt x="640" y="579"/>
                </a:lnTo>
                <a:lnTo>
                  <a:pt x="640" y="579"/>
                </a:lnTo>
                <a:lnTo>
                  <a:pt x="641" y="579"/>
                </a:lnTo>
                <a:lnTo>
                  <a:pt x="642" y="579"/>
                </a:lnTo>
                <a:lnTo>
                  <a:pt x="643" y="579"/>
                </a:lnTo>
                <a:lnTo>
                  <a:pt x="643" y="579"/>
                </a:lnTo>
                <a:lnTo>
                  <a:pt x="644" y="579"/>
                </a:lnTo>
                <a:lnTo>
                  <a:pt x="644" y="579"/>
                </a:lnTo>
                <a:lnTo>
                  <a:pt x="645" y="579"/>
                </a:lnTo>
                <a:lnTo>
                  <a:pt x="645" y="579"/>
                </a:lnTo>
                <a:lnTo>
                  <a:pt x="646" y="579"/>
                </a:lnTo>
                <a:lnTo>
                  <a:pt x="647" y="579"/>
                </a:lnTo>
                <a:lnTo>
                  <a:pt x="648" y="579"/>
                </a:lnTo>
                <a:lnTo>
                  <a:pt x="648" y="579"/>
                </a:lnTo>
                <a:lnTo>
                  <a:pt x="649" y="579"/>
                </a:lnTo>
                <a:lnTo>
                  <a:pt x="649" y="579"/>
                </a:lnTo>
                <a:lnTo>
                  <a:pt x="651" y="579"/>
                </a:lnTo>
                <a:lnTo>
                  <a:pt x="651" y="579"/>
                </a:lnTo>
                <a:lnTo>
                  <a:pt x="651" y="579"/>
                </a:lnTo>
                <a:lnTo>
                  <a:pt x="652" y="579"/>
                </a:lnTo>
                <a:lnTo>
                  <a:pt x="653" y="579"/>
                </a:lnTo>
                <a:lnTo>
                  <a:pt x="654" y="579"/>
                </a:lnTo>
                <a:lnTo>
                  <a:pt x="654" y="579"/>
                </a:lnTo>
                <a:lnTo>
                  <a:pt x="655" y="579"/>
                </a:lnTo>
                <a:lnTo>
                  <a:pt x="656" y="579"/>
                </a:lnTo>
                <a:lnTo>
                  <a:pt x="656" y="579"/>
                </a:lnTo>
                <a:lnTo>
                  <a:pt x="656" y="579"/>
                </a:lnTo>
                <a:lnTo>
                  <a:pt x="657" y="579"/>
                </a:lnTo>
                <a:lnTo>
                  <a:pt x="658" y="579"/>
                </a:lnTo>
                <a:lnTo>
                  <a:pt x="659" y="579"/>
                </a:lnTo>
                <a:lnTo>
                  <a:pt x="659" y="579"/>
                </a:lnTo>
                <a:lnTo>
                  <a:pt x="660" y="579"/>
                </a:lnTo>
                <a:lnTo>
                  <a:pt x="661" y="579"/>
                </a:lnTo>
                <a:lnTo>
                  <a:pt x="661" y="579"/>
                </a:lnTo>
                <a:lnTo>
                  <a:pt x="662" y="579"/>
                </a:lnTo>
                <a:lnTo>
                  <a:pt x="663" y="579"/>
                </a:lnTo>
                <a:lnTo>
                  <a:pt x="663" y="579"/>
                </a:lnTo>
                <a:lnTo>
                  <a:pt x="664" y="579"/>
                </a:lnTo>
                <a:lnTo>
                  <a:pt x="665" y="579"/>
                </a:lnTo>
                <a:lnTo>
                  <a:pt x="665" y="579"/>
                </a:lnTo>
                <a:lnTo>
                  <a:pt x="666" y="579"/>
                </a:lnTo>
                <a:lnTo>
                  <a:pt x="666" y="579"/>
                </a:lnTo>
                <a:lnTo>
                  <a:pt x="667" y="579"/>
                </a:lnTo>
                <a:lnTo>
                  <a:pt x="667" y="579"/>
                </a:lnTo>
                <a:lnTo>
                  <a:pt x="669" y="579"/>
                </a:lnTo>
                <a:lnTo>
                  <a:pt x="669" y="579"/>
                </a:lnTo>
                <a:lnTo>
                  <a:pt x="670" y="579"/>
                </a:lnTo>
                <a:lnTo>
                  <a:pt x="670" y="579"/>
                </a:lnTo>
                <a:lnTo>
                  <a:pt x="671" y="579"/>
                </a:lnTo>
                <a:lnTo>
                  <a:pt x="671" y="579"/>
                </a:lnTo>
                <a:lnTo>
                  <a:pt x="673" y="579"/>
                </a:lnTo>
                <a:lnTo>
                  <a:pt x="673" y="579"/>
                </a:lnTo>
                <a:lnTo>
                  <a:pt x="674" y="579"/>
                </a:lnTo>
                <a:lnTo>
                  <a:pt x="674" y="579"/>
                </a:lnTo>
                <a:lnTo>
                  <a:pt x="675" y="579"/>
                </a:lnTo>
                <a:lnTo>
                  <a:pt x="675" y="579"/>
                </a:lnTo>
                <a:lnTo>
                  <a:pt x="676" y="579"/>
                </a:lnTo>
                <a:lnTo>
                  <a:pt x="677" y="579"/>
                </a:lnTo>
                <a:lnTo>
                  <a:pt x="678" y="579"/>
                </a:lnTo>
                <a:lnTo>
                  <a:pt x="678" y="579"/>
                </a:lnTo>
                <a:lnTo>
                  <a:pt x="679" y="579"/>
                </a:lnTo>
                <a:lnTo>
                  <a:pt x="679" y="579"/>
                </a:lnTo>
                <a:lnTo>
                  <a:pt x="680" y="579"/>
                </a:lnTo>
                <a:lnTo>
                  <a:pt x="681" y="579"/>
                </a:lnTo>
                <a:lnTo>
                  <a:pt x="681" y="579"/>
                </a:lnTo>
                <a:lnTo>
                  <a:pt x="682" y="579"/>
                </a:lnTo>
                <a:lnTo>
                  <a:pt x="683" y="579"/>
                </a:lnTo>
                <a:lnTo>
                  <a:pt x="683" y="579"/>
                </a:lnTo>
                <a:lnTo>
                  <a:pt x="684" y="579"/>
                </a:lnTo>
                <a:lnTo>
                  <a:pt x="684" y="579"/>
                </a:lnTo>
                <a:lnTo>
                  <a:pt x="685" y="579"/>
                </a:lnTo>
                <a:lnTo>
                  <a:pt x="686" y="579"/>
                </a:lnTo>
                <a:lnTo>
                  <a:pt x="686" y="579"/>
                </a:lnTo>
                <a:lnTo>
                  <a:pt x="687" y="579"/>
                </a:lnTo>
                <a:lnTo>
                  <a:pt x="688" y="579"/>
                </a:lnTo>
                <a:lnTo>
                  <a:pt x="688" y="579"/>
                </a:lnTo>
                <a:lnTo>
                  <a:pt x="689" y="579"/>
                </a:lnTo>
                <a:lnTo>
                  <a:pt x="689" y="579"/>
                </a:lnTo>
                <a:lnTo>
                  <a:pt x="691" y="579"/>
                </a:lnTo>
                <a:lnTo>
                  <a:pt x="691" y="579"/>
                </a:lnTo>
                <a:lnTo>
                  <a:pt x="692" y="579"/>
                </a:lnTo>
                <a:lnTo>
                  <a:pt x="692" y="579"/>
                </a:lnTo>
                <a:lnTo>
                  <a:pt x="693" y="579"/>
                </a:lnTo>
                <a:lnTo>
                  <a:pt x="693" y="579"/>
                </a:lnTo>
                <a:lnTo>
                  <a:pt x="695" y="579"/>
                </a:lnTo>
                <a:lnTo>
                  <a:pt x="695" y="579"/>
                </a:lnTo>
                <a:lnTo>
                  <a:pt x="696" y="579"/>
                </a:lnTo>
                <a:lnTo>
                  <a:pt x="696" y="579"/>
                </a:lnTo>
                <a:lnTo>
                  <a:pt x="697" y="579"/>
                </a:lnTo>
                <a:lnTo>
                  <a:pt x="697" y="579"/>
                </a:lnTo>
                <a:lnTo>
                  <a:pt x="698" y="579"/>
                </a:lnTo>
                <a:lnTo>
                  <a:pt x="699" y="579"/>
                </a:lnTo>
                <a:lnTo>
                  <a:pt x="699" y="579"/>
                </a:lnTo>
                <a:lnTo>
                  <a:pt x="700" y="579"/>
                </a:lnTo>
                <a:lnTo>
                  <a:pt x="701" y="579"/>
                </a:lnTo>
                <a:lnTo>
                  <a:pt x="701" y="579"/>
                </a:lnTo>
                <a:lnTo>
                  <a:pt x="702" y="579"/>
                </a:lnTo>
                <a:lnTo>
                  <a:pt x="703" y="579"/>
                </a:lnTo>
                <a:lnTo>
                  <a:pt x="703" y="579"/>
                </a:lnTo>
                <a:lnTo>
                  <a:pt x="704" y="579"/>
                </a:lnTo>
                <a:lnTo>
                  <a:pt x="705" y="579"/>
                </a:lnTo>
                <a:lnTo>
                  <a:pt x="705" y="579"/>
                </a:lnTo>
                <a:lnTo>
                  <a:pt x="706" y="579"/>
                </a:lnTo>
                <a:lnTo>
                  <a:pt x="706" y="579"/>
                </a:lnTo>
                <a:lnTo>
                  <a:pt x="707" y="579"/>
                </a:lnTo>
                <a:lnTo>
                  <a:pt x="707" y="579"/>
                </a:lnTo>
                <a:lnTo>
                  <a:pt x="708" y="579"/>
                </a:lnTo>
                <a:lnTo>
                  <a:pt x="708" y="579"/>
                </a:lnTo>
                <a:lnTo>
                  <a:pt x="710" y="579"/>
                </a:lnTo>
                <a:lnTo>
                  <a:pt x="710" y="579"/>
                </a:lnTo>
                <a:lnTo>
                  <a:pt x="711" y="579"/>
                </a:lnTo>
                <a:lnTo>
                  <a:pt x="711" y="579"/>
                </a:lnTo>
                <a:lnTo>
                  <a:pt x="712" y="579"/>
                </a:lnTo>
                <a:lnTo>
                  <a:pt x="713" y="579"/>
                </a:lnTo>
                <a:lnTo>
                  <a:pt x="714" y="579"/>
                </a:lnTo>
                <a:lnTo>
                  <a:pt x="714" y="579"/>
                </a:lnTo>
                <a:lnTo>
                  <a:pt x="715" y="579"/>
                </a:lnTo>
                <a:lnTo>
                  <a:pt x="715" y="579"/>
                </a:lnTo>
                <a:lnTo>
                  <a:pt x="717" y="579"/>
                </a:lnTo>
                <a:lnTo>
                  <a:pt x="717" y="579"/>
                </a:lnTo>
                <a:lnTo>
                  <a:pt x="718" y="579"/>
                </a:lnTo>
                <a:lnTo>
                  <a:pt x="718" y="579"/>
                </a:lnTo>
                <a:lnTo>
                  <a:pt x="719" y="579"/>
                </a:lnTo>
                <a:lnTo>
                  <a:pt x="719" y="579"/>
                </a:lnTo>
                <a:lnTo>
                  <a:pt x="720" y="579"/>
                </a:lnTo>
                <a:lnTo>
                  <a:pt x="721" y="579"/>
                </a:lnTo>
                <a:lnTo>
                  <a:pt x="722" y="579"/>
                </a:lnTo>
                <a:lnTo>
                  <a:pt x="722" y="579"/>
                </a:lnTo>
                <a:lnTo>
                  <a:pt x="722" y="579"/>
                </a:lnTo>
                <a:lnTo>
                  <a:pt x="723" y="579"/>
                </a:lnTo>
                <a:lnTo>
                  <a:pt x="724" y="579"/>
                </a:lnTo>
                <a:lnTo>
                  <a:pt x="724" y="579"/>
                </a:lnTo>
                <a:lnTo>
                  <a:pt x="725" y="579"/>
                </a:lnTo>
                <a:lnTo>
                  <a:pt x="726" y="579"/>
                </a:lnTo>
                <a:lnTo>
                  <a:pt x="726" y="579"/>
                </a:lnTo>
                <a:lnTo>
                  <a:pt x="727" y="579"/>
                </a:lnTo>
                <a:lnTo>
                  <a:pt x="728" y="579"/>
                </a:lnTo>
                <a:lnTo>
                  <a:pt x="728" y="579"/>
                </a:lnTo>
                <a:lnTo>
                  <a:pt x="729" y="579"/>
                </a:lnTo>
                <a:lnTo>
                  <a:pt x="729" y="579"/>
                </a:lnTo>
                <a:lnTo>
                  <a:pt x="730" y="579"/>
                </a:lnTo>
                <a:lnTo>
                  <a:pt x="730" y="579"/>
                </a:lnTo>
                <a:lnTo>
                  <a:pt x="732" y="579"/>
                </a:lnTo>
                <a:lnTo>
                  <a:pt x="732" y="579"/>
                </a:lnTo>
                <a:lnTo>
                  <a:pt x="733" y="579"/>
                </a:lnTo>
                <a:lnTo>
                  <a:pt x="733" y="579"/>
                </a:lnTo>
                <a:lnTo>
                  <a:pt x="734" y="579"/>
                </a:lnTo>
                <a:lnTo>
                  <a:pt x="735" y="579"/>
                </a:lnTo>
                <a:lnTo>
                  <a:pt x="736" y="579"/>
                </a:lnTo>
                <a:lnTo>
                  <a:pt x="736" y="579"/>
                </a:lnTo>
                <a:lnTo>
                  <a:pt x="737" y="579"/>
                </a:lnTo>
                <a:lnTo>
                  <a:pt x="737" y="579"/>
                </a:lnTo>
                <a:lnTo>
                  <a:pt x="739" y="579"/>
                </a:lnTo>
                <a:lnTo>
                  <a:pt x="739" y="579"/>
                </a:lnTo>
                <a:lnTo>
                  <a:pt x="739" y="579"/>
                </a:lnTo>
                <a:lnTo>
                  <a:pt x="740" y="579"/>
                </a:lnTo>
                <a:lnTo>
                  <a:pt x="741" y="579"/>
                </a:lnTo>
                <a:lnTo>
                  <a:pt x="741" y="579"/>
                </a:lnTo>
                <a:lnTo>
                  <a:pt x="742" y="579"/>
                </a:lnTo>
                <a:lnTo>
                  <a:pt x="743" y="579"/>
                </a:lnTo>
                <a:lnTo>
                  <a:pt x="743" y="579"/>
                </a:lnTo>
                <a:lnTo>
                  <a:pt x="744" y="579"/>
                </a:lnTo>
                <a:lnTo>
                  <a:pt x="744" y="579"/>
                </a:lnTo>
                <a:lnTo>
                  <a:pt x="745" y="579"/>
                </a:lnTo>
                <a:lnTo>
                  <a:pt x="745" y="579"/>
                </a:lnTo>
                <a:lnTo>
                  <a:pt x="746" y="579"/>
                </a:lnTo>
                <a:lnTo>
                  <a:pt x="747" y="579"/>
                </a:lnTo>
                <a:lnTo>
                  <a:pt x="747" y="579"/>
                </a:lnTo>
                <a:lnTo>
                  <a:pt x="748" y="579"/>
                </a:lnTo>
                <a:lnTo>
                  <a:pt x="749" y="579"/>
                </a:lnTo>
                <a:lnTo>
                  <a:pt x="749" y="579"/>
                </a:lnTo>
                <a:lnTo>
                  <a:pt x="750" y="579"/>
                </a:lnTo>
                <a:lnTo>
                  <a:pt x="751" y="579"/>
                </a:lnTo>
                <a:lnTo>
                  <a:pt x="751" y="579"/>
                </a:lnTo>
                <a:lnTo>
                  <a:pt x="752" y="579"/>
                </a:lnTo>
                <a:lnTo>
                  <a:pt x="752" y="579"/>
                </a:lnTo>
                <a:lnTo>
                  <a:pt x="754" y="579"/>
                </a:lnTo>
                <a:lnTo>
                  <a:pt x="754" y="579"/>
                </a:lnTo>
                <a:lnTo>
                  <a:pt x="755" y="579"/>
                </a:lnTo>
                <a:lnTo>
                  <a:pt x="755" y="579"/>
                </a:lnTo>
                <a:lnTo>
                  <a:pt x="756" y="579"/>
                </a:lnTo>
                <a:lnTo>
                  <a:pt x="757" y="579"/>
                </a:lnTo>
                <a:lnTo>
                  <a:pt x="758" y="579"/>
                </a:lnTo>
                <a:lnTo>
                  <a:pt x="758" y="579"/>
                </a:lnTo>
                <a:lnTo>
                  <a:pt x="759" y="579"/>
                </a:lnTo>
                <a:lnTo>
                  <a:pt x="759" y="579"/>
                </a:lnTo>
                <a:lnTo>
                  <a:pt x="759" y="579"/>
                </a:lnTo>
                <a:lnTo>
                  <a:pt x="760" y="579"/>
                </a:lnTo>
                <a:lnTo>
                  <a:pt x="761" y="579"/>
                </a:lnTo>
                <a:lnTo>
                  <a:pt x="762" y="579"/>
                </a:lnTo>
                <a:lnTo>
                  <a:pt x="763" y="579"/>
                </a:lnTo>
                <a:lnTo>
                  <a:pt x="763" y="579"/>
                </a:lnTo>
                <a:lnTo>
                  <a:pt x="764" y="579"/>
                </a:lnTo>
                <a:lnTo>
                  <a:pt x="765" y="579"/>
                </a:lnTo>
                <a:lnTo>
                  <a:pt x="765" y="579"/>
                </a:lnTo>
                <a:lnTo>
                  <a:pt x="766" y="579"/>
                </a:lnTo>
                <a:lnTo>
                  <a:pt x="766" y="579"/>
                </a:lnTo>
                <a:lnTo>
                  <a:pt x="767" y="579"/>
                </a:lnTo>
                <a:lnTo>
                  <a:pt x="768" y="579"/>
                </a:lnTo>
                <a:lnTo>
                  <a:pt x="768" y="579"/>
                </a:lnTo>
                <a:lnTo>
                  <a:pt x="769" y="579"/>
                </a:lnTo>
                <a:lnTo>
                  <a:pt x="769" y="579"/>
                </a:lnTo>
                <a:lnTo>
                  <a:pt x="770" y="579"/>
                </a:lnTo>
                <a:lnTo>
                  <a:pt x="771" y="579"/>
                </a:lnTo>
                <a:lnTo>
                  <a:pt x="771" y="579"/>
                </a:lnTo>
                <a:lnTo>
                  <a:pt x="772" y="579"/>
                </a:lnTo>
                <a:lnTo>
                  <a:pt x="774" y="579"/>
                </a:lnTo>
                <a:lnTo>
                  <a:pt x="774" y="579"/>
                </a:lnTo>
                <a:lnTo>
                  <a:pt x="774" y="579"/>
                </a:lnTo>
                <a:lnTo>
                  <a:pt x="776" y="579"/>
                </a:lnTo>
                <a:lnTo>
                  <a:pt x="776" y="579"/>
                </a:lnTo>
                <a:lnTo>
                  <a:pt x="777" y="579"/>
                </a:lnTo>
                <a:lnTo>
                  <a:pt x="777" y="579"/>
                </a:lnTo>
                <a:lnTo>
                  <a:pt x="778" y="579"/>
                </a:lnTo>
                <a:lnTo>
                  <a:pt x="778" y="579"/>
                </a:lnTo>
                <a:lnTo>
                  <a:pt x="780" y="579"/>
                </a:lnTo>
                <a:lnTo>
                  <a:pt x="780" y="579"/>
                </a:lnTo>
                <a:lnTo>
                  <a:pt x="781" y="579"/>
                </a:lnTo>
                <a:lnTo>
                  <a:pt x="781" y="579"/>
                </a:lnTo>
                <a:lnTo>
                  <a:pt x="782" y="579"/>
                </a:lnTo>
                <a:lnTo>
                  <a:pt x="782" y="579"/>
                </a:lnTo>
                <a:lnTo>
                  <a:pt x="783" y="579"/>
                </a:lnTo>
                <a:lnTo>
                  <a:pt x="784" y="579"/>
                </a:lnTo>
                <a:lnTo>
                  <a:pt x="785" y="579"/>
                </a:lnTo>
                <a:lnTo>
                  <a:pt x="785" y="579"/>
                </a:lnTo>
                <a:lnTo>
                  <a:pt x="786" y="579"/>
                </a:lnTo>
                <a:lnTo>
                  <a:pt x="786" y="579"/>
                </a:lnTo>
                <a:lnTo>
                  <a:pt x="787" y="579"/>
                </a:lnTo>
                <a:lnTo>
                  <a:pt x="788" y="579"/>
                </a:lnTo>
                <a:lnTo>
                  <a:pt x="788" y="579"/>
                </a:lnTo>
                <a:lnTo>
                  <a:pt x="789" y="579"/>
                </a:lnTo>
                <a:lnTo>
                  <a:pt x="789" y="579"/>
                </a:lnTo>
                <a:lnTo>
                  <a:pt x="790" y="579"/>
                </a:lnTo>
                <a:lnTo>
                  <a:pt x="791" y="579"/>
                </a:lnTo>
                <a:lnTo>
                  <a:pt x="791" y="579"/>
                </a:lnTo>
                <a:lnTo>
                  <a:pt x="792" y="579"/>
                </a:lnTo>
                <a:lnTo>
                  <a:pt x="792" y="579"/>
                </a:lnTo>
                <a:lnTo>
                  <a:pt x="793" y="579"/>
                </a:lnTo>
                <a:lnTo>
                  <a:pt x="794" y="579"/>
                </a:lnTo>
                <a:lnTo>
                  <a:pt x="795" y="579"/>
                </a:lnTo>
                <a:lnTo>
                  <a:pt x="795" y="579"/>
                </a:lnTo>
                <a:lnTo>
                  <a:pt x="796" y="579"/>
                </a:lnTo>
                <a:lnTo>
                  <a:pt x="796" y="579"/>
                </a:lnTo>
                <a:lnTo>
                  <a:pt x="797" y="579"/>
                </a:lnTo>
                <a:lnTo>
                  <a:pt x="797" y="579"/>
                </a:lnTo>
                <a:lnTo>
                  <a:pt x="799" y="579"/>
                </a:lnTo>
                <a:lnTo>
                  <a:pt x="799" y="579"/>
                </a:lnTo>
                <a:lnTo>
                  <a:pt x="800" y="579"/>
                </a:lnTo>
                <a:lnTo>
                  <a:pt x="800" y="579"/>
                </a:lnTo>
                <a:lnTo>
                  <a:pt x="802" y="579"/>
                </a:lnTo>
                <a:lnTo>
                  <a:pt x="802" y="579"/>
                </a:lnTo>
                <a:lnTo>
                  <a:pt x="802" y="579"/>
                </a:lnTo>
                <a:lnTo>
                  <a:pt x="803" y="579"/>
                </a:lnTo>
                <a:lnTo>
                  <a:pt x="804" y="579"/>
                </a:lnTo>
                <a:lnTo>
                  <a:pt x="804" y="579"/>
                </a:lnTo>
                <a:lnTo>
                  <a:pt x="805" y="579"/>
                </a:lnTo>
                <a:lnTo>
                  <a:pt x="805" y="579"/>
                </a:lnTo>
                <a:lnTo>
                  <a:pt x="806" y="579"/>
                </a:lnTo>
                <a:lnTo>
                  <a:pt x="807" y="579"/>
                </a:lnTo>
                <a:lnTo>
                  <a:pt x="807" y="579"/>
                </a:lnTo>
                <a:lnTo>
                  <a:pt x="808" y="579"/>
                </a:lnTo>
                <a:lnTo>
                  <a:pt x="809" y="579"/>
                </a:lnTo>
                <a:lnTo>
                  <a:pt x="809" y="579"/>
                </a:lnTo>
                <a:lnTo>
                  <a:pt x="810" y="579"/>
                </a:lnTo>
                <a:lnTo>
                  <a:pt x="811" y="579"/>
                </a:lnTo>
                <a:lnTo>
                  <a:pt x="811" y="579"/>
                </a:lnTo>
                <a:lnTo>
                  <a:pt x="812" y="579"/>
                </a:lnTo>
                <a:lnTo>
                  <a:pt x="813" y="579"/>
                </a:lnTo>
                <a:lnTo>
                  <a:pt x="813" y="579"/>
                </a:lnTo>
                <a:lnTo>
                  <a:pt x="814" y="579"/>
                </a:lnTo>
                <a:lnTo>
                  <a:pt x="814" y="579"/>
                </a:lnTo>
                <a:lnTo>
                  <a:pt x="815" y="579"/>
                </a:lnTo>
                <a:lnTo>
                  <a:pt x="816" y="579"/>
                </a:lnTo>
                <a:lnTo>
                  <a:pt x="817" y="579"/>
                </a:lnTo>
                <a:lnTo>
                  <a:pt x="817" y="579"/>
                </a:lnTo>
                <a:lnTo>
                  <a:pt x="818" y="579"/>
                </a:lnTo>
                <a:lnTo>
                  <a:pt x="818" y="579"/>
                </a:lnTo>
                <a:lnTo>
                  <a:pt x="819" y="579"/>
                </a:lnTo>
                <a:lnTo>
                  <a:pt x="819" y="579"/>
                </a:lnTo>
                <a:lnTo>
                  <a:pt x="821" y="579"/>
                </a:lnTo>
                <a:lnTo>
                  <a:pt x="821" y="579"/>
                </a:lnTo>
                <a:lnTo>
                  <a:pt x="821" y="579"/>
                </a:lnTo>
                <a:lnTo>
                  <a:pt x="822" y="579"/>
                </a:lnTo>
                <a:lnTo>
                  <a:pt x="822" y="579"/>
                </a:lnTo>
                <a:lnTo>
                  <a:pt x="823" y="579"/>
                </a:lnTo>
                <a:lnTo>
                  <a:pt x="824" y="579"/>
                </a:lnTo>
                <a:lnTo>
                  <a:pt x="825" y="579"/>
                </a:lnTo>
                <a:lnTo>
                  <a:pt x="826" y="579"/>
                </a:lnTo>
                <a:lnTo>
                  <a:pt x="826" y="579"/>
                </a:lnTo>
                <a:lnTo>
                  <a:pt x="827" y="579"/>
                </a:lnTo>
                <a:lnTo>
                  <a:pt x="828" y="579"/>
                </a:lnTo>
                <a:lnTo>
                  <a:pt x="828" y="579"/>
                </a:lnTo>
                <a:lnTo>
                  <a:pt x="829" y="579"/>
                </a:lnTo>
                <a:lnTo>
                  <a:pt x="829" y="579"/>
                </a:lnTo>
                <a:lnTo>
                  <a:pt x="830" y="579"/>
                </a:lnTo>
                <a:lnTo>
                  <a:pt x="831" y="579"/>
                </a:lnTo>
                <a:lnTo>
                  <a:pt x="831" y="579"/>
                </a:lnTo>
                <a:lnTo>
                  <a:pt x="832" y="579"/>
                </a:lnTo>
                <a:lnTo>
                  <a:pt x="833" y="579"/>
                </a:lnTo>
                <a:lnTo>
                  <a:pt x="833" y="579"/>
                </a:lnTo>
                <a:lnTo>
                  <a:pt x="834" y="579"/>
                </a:lnTo>
                <a:lnTo>
                  <a:pt x="835" y="579"/>
                </a:lnTo>
                <a:lnTo>
                  <a:pt x="835" y="579"/>
                </a:lnTo>
                <a:lnTo>
                  <a:pt x="836" y="579"/>
                </a:lnTo>
                <a:lnTo>
                  <a:pt x="836" y="579"/>
                </a:lnTo>
                <a:lnTo>
                  <a:pt x="837" y="579"/>
                </a:lnTo>
                <a:lnTo>
                  <a:pt x="838" y="579"/>
                </a:lnTo>
                <a:lnTo>
                  <a:pt x="839" y="579"/>
                </a:lnTo>
                <a:lnTo>
                  <a:pt x="839" y="579"/>
                </a:lnTo>
                <a:lnTo>
                  <a:pt x="840" y="579"/>
                </a:lnTo>
                <a:lnTo>
                  <a:pt x="840" y="579"/>
                </a:lnTo>
                <a:lnTo>
                  <a:pt x="841" y="579"/>
                </a:lnTo>
                <a:lnTo>
                  <a:pt x="841" y="579"/>
                </a:lnTo>
                <a:lnTo>
                  <a:pt x="841" y="579"/>
                </a:lnTo>
                <a:lnTo>
                  <a:pt x="843" y="579"/>
                </a:lnTo>
                <a:lnTo>
                  <a:pt x="844" y="579"/>
                </a:lnTo>
                <a:lnTo>
                  <a:pt x="844" y="579"/>
                </a:lnTo>
                <a:lnTo>
                  <a:pt x="845" y="579"/>
                </a:lnTo>
                <a:lnTo>
                  <a:pt x="845" y="579"/>
                </a:lnTo>
                <a:lnTo>
                  <a:pt x="847" y="579"/>
                </a:lnTo>
                <a:lnTo>
                  <a:pt x="847" y="579"/>
                </a:lnTo>
                <a:lnTo>
                  <a:pt x="848" y="579"/>
                </a:lnTo>
                <a:lnTo>
                  <a:pt x="848" y="579"/>
                </a:lnTo>
                <a:lnTo>
                  <a:pt x="849" y="579"/>
                </a:lnTo>
                <a:lnTo>
                  <a:pt x="849" y="579"/>
                </a:lnTo>
                <a:lnTo>
                  <a:pt x="850" y="579"/>
                </a:lnTo>
                <a:lnTo>
                  <a:pt x="851" y="579"/>
                </a:lnTo>
                <a:lnTo>
                  <a:pt x="852" y="579"/>
                </a:lnTo>
                <a:lnTo>
                  <a:pt x="852" y="579"/>
                </a:lnTo>
                <a:lnTo>
                  <a:pt x="853" y="579"/>
                </a:lnTo>
                <a:lnTo>
                  <a:pt x="853" y="579"/>
                </a:lnTo>
                <a:lnTo>
                  <a:pt x="854" y="579"/>
                </a:lnTo>
                <a:lnTo>
                  <a:pt x="855" y="579"/>
                </a:lnTo>
                <a:lnTo>
                  <a:pt x="855" y="579"/>
                </a:lnTo>
                <a:lnTo>
                  <a:pt x="855" y="579"/>
                </a:lnTo>
                <a:lnTo>
                  <a:pt x="856" y="579"/>
                </a:lnTo>
                <a:lnTo>
                  <a:pt x="857" y="579"/>
                </a:lnTo>
                <a:lnTo>
                  <a:pt x="858" y="579"/>
                </a:lnTo>
                <a:lnTo>
                  <a:pt x="858" y="579"/>
                </a:lnTo>
                <a:lnTo>
                  <a:pt x="859" y="579"/>
                </a:lnTo>
                <a:lnTo>
                  <a:pt x="859" y="579"/>
                </a:lnTo>
                <a:lnTo>
                  <a:pt x="860" y="579"/>
                </a:lnTo>
                <a:lnTo>
                  <a:pt x="860" y="579"/>
                </a:lnTo>
                <a:lnTo>
                  <a:pt x="862" y="579"/>
                </a:lnTo>
                <a:lnTo>
                  <a:pt x="862" y="579"/>
                </a:lnTo>
                <a:lnTo>
                  <a:pt x="863" y="579"/>
                </a:lnTo>
                <a:lnTo>
                  <a:pt x="863" y="579"/>
                </a:lnTo>
                <a:lnTo>
                  <a:pt x="865" y="579"/>
                </a:lnTo>
                <a:lnTo>
                  <a:pt x="865" y="579"/>
                </a:lnTo>
                <a:lnTo>
                  <a:pt x="866" y="579"/>
                </a:lnTo>
                <a:lnTo>
                  <a:pt x="866" y="579"/>
                </a:lnTo>
                <a:lnTo>
                  <a:pt x="867" y="579"/>
                </a:lnTo>
                <a:lnTo>
                  <a:pt x="867" y="579"/>
                </a:lnTo>
                <a:lnTo>
                  <a:pt x="869" y="579"/>
                </a:lnTo>
                <a:lnTo>
                  <a:pt x="869" y="579"/>
                </a:lnTo>
                <a:lnTo>
                  <a:pt x="870" y="579"/>
                </a:lnTo>
                <a:lnTo>
                  <a:pt x="870" y="579"/>
                </a:lnTo>
                <a:lnTo>
                  <a:pt x="871" y="579"/>
                </a:lnTo>
                <a:lnTo>
                  <a:pt x="871" y="579"/>
                </a:lnTo>
                <a:lnTo>
                  <a:pt x="872" y="579"/>
                </a:lnTo>
                <a:lnTo>
                  <a:pt x="872" y="579"/>
                </a:lnTo>
                <a:lnTo>
                  <a:pt x="873" y="579"/>
                </a:lnTo>
                <a:lnTo>
                  <a:pt x="874" y="579"/>
                </a:lnTo>
                <a:lnTo>
                  <a:pt x="874" y="579"/>
                </a:lnTo>
                <a:lnTo>
                  <a:pt x="875" y="579"/>
                </a:lnTo>
                <a:lnTo>
                  <a:pt x="876" y="579"/>
                </a:lnTo>
                <a:lnTo>
                  <a:pt x="876" y="579"/>
                </a:lnTo>
                <a:lnTo>
                  <a:pt x="877" y="579"/>
                </a:lnTo>
                <a:lnTo>
                  <a:pt x="877" y="579"/>
                </a:lnTo>
                <a:lnTo>
                  <a:pt x="878" y="579"/>
                </a:lnTo>
                <a:lnTo>
                  <a:pt x="879" y="579"/>
                </a:lnTo>
                <a:lnTo>
                  <a:pt x="880" y="579"/>
                </a:lnTo>
                <a:lnTo>
                  <a:pt x="880" y="579"/>
                </a:lnTo>
                <a:lnTo>
                  <a:pt x="881" y="579"/>
                </a:lnTo>
                <a:lnTo>
                  <a:pt x="881" y="579"/>
                </a:lnTo>
                <a:lnTo>
                  <a:pt x="882" y="579"/>
                </a:lnTo>
                <a:lnTo>
                  <a:pt x="883" y="579"/>
                </a:lnTo>
                <a:lnTo>
                  <a:pt x="883" y="579"/>
                </a:lnTo>
                <a:lnTo>
                  <a:pt x="884" y="579"/>
                </a:lnTo>
                <a:lnTo>
                  <a:pt x="885" y="579"/>
                </a:lnTo>
                <a:lnTo>
                  <a:pt x="885" y="579"/>
                </a:lnTo>
                <a:lnTo>
                  <a:pt x="886" y="579"/>
                </a:lnTo>
                <a:lnTo>
                  <a:pt x="886" y="579"/>
                </a:lnTo>
                <a:lnTo>
                  <a:pt x="888" y="579"/>
                </a:lnTo>
                <a:lnTo>
                  <a:pt x="888" y="579"/>
                </a:lnTo>
                <a:lnTo>
                  <a:pt x="889" y="579"/>
                </a:lnTo>
                <a:lnTo>
                  <a:pt x="889" y="579"/>
                </a:lnTo>
                <a:lnTo>
                  <a:pt x="890" y="579"/>
                </a:lnTo>
                <a:lnTo>
                  <a:pt x="891" y="579"/>
                </a:lnTo>
                <a:lnTo>
                  <a:pt x="891" y="579"/>
                </a:lnTo>
                <a:lnTo>
                  <a:pt x="892" y="579"/>
                </a:lnTo>
                <a:lnTo>
                  <a:pt x="893" y="579"/>
                </a:lnTo>
                <a:lnTo>
                  <a:pt x="893" y="579"/>
                </a:lnTo>
                <a:lnTo>
                  <a:pt x="894" y="579"/>
                </a:lnTo>
                <a:lnTo>
                  <a:pt x="894" y="579"/>
                </a:lnTo>
                <a:lnTo>
                  <a:pt x="895" y="579"/>
                </a:lnTo>
                <a:lnTo>
                  <a:pt x="896" y="579"/>
                </a:lnTo>
                <a:lnTo>
                  <a:pt x="896" y="579"/>
                </a:lnTo>
                <a:lnTo>
                  <a:pt x="897" y="579"/>
                </a:lnTo>
                <a:lnTo>
                  <a:pt x="897" y="579"/>
                </a:lnTo>
                <a:lnTo>
                  <a:pt x="898" y="579"/>
                </a:lnTo>
                <a:lnTo>
                  <a:pt x="899" y="579"/>
                </a:lnTo>
                <a:lnTo>
                  <a:pt x="899" y="579"/>
                </a:lnTo>
                <a:lnTo>
                  <a:pt x="900" y="579"/>
                </a:lnTo>
                <a:lnTo>
                  <a:pt x="901" y="579"/>
                </a:lnTo>
                <a:lnTo>
                  <a:pt x="902" y="579"/>
                </a:lnTo>
                <a:lnTo>
                  <a:pt x="902" y="579"/>
                </a:lnTo>
                <a:lnTo>
                  <a:pt x="903" y="579"/>
                </a:lnTo>
                <a:lnTo>
                  <a:pt x="903" y="579"/>
                </a:lnTo>
                <a:lnTo>
                  <a:pt x="904" y="579"/>
                </a:lnTo>
                <a:lnTo>
                  <a:pt x="905" y="579"/>
                </a:lnTo>
                <a:lnTo>
                  <a:pt x="906" y="579"/>
                </a:lnTo>
                <a:lnTo>
                  <a:pt x="906" y="579"/>
                </a:lnTo>
                <a:lnTo>
                  <a:pt x="907" y="578"/>
                </a:lnTo>
                <a:lnTo>
                  <a:pt x="907" y="578"/>
                </a:lnTo>
                <a:lnTo>
                  <a:pt x="908" y="578"/>
                </a:lnTo>
                <a:lnTo>
                  <a:pt x="908" y="578"/>
                </a:lnTo>
                <a:lnTo>
                  <a:pt x="910" y="578"/>
                </a:lnTo>
                <a:lnTo>
                  <a:pt x="910" y="578"/>
                </a:lnTo>
                <a:lnTo>
                  <a:pt x="911" y="578"/>
                </a:lnTo>
                <a:lnTo>
                  <a:pt x="911" y="578"/>
                </a:lnTo>
                <a:lnTo>
                  <a:pt x="912" y="578"/>
                </a:lnTo>
                <a:lnTo>
                  <a:pt x="913" y="578"/>
                </a:lnTo>
                <a:lnTo>
                  <a:pt x="913" y="578"/>
                </a:lnTo>
                <a:lnTo>
                  <a:pt x="914" y="578"/>
                </a:lnTo>
                <a:lnTo>
                  <a:pt x="915" y="578"/>
                </a:lnTo>
                <a:lnTo>
                  <a:pt x="915" y="578"/>
                </a:lnTo>
                <a:lnTo>
                  <a:pt x="916" y="578"/>
                </a:lnTo>
                <a:lnTo>
                  <a:pt x="916" y="578"/>
                </a:lnTo>
                <a:lnTo>
                  <a:pt x="917" y="578"/>
                </a:lnTo>
                <a:lnTo>
                  <a:pt x="918" y="578"/>
                </a:lnTo>
                <a:lnTo>
                  <a:pt x="919" y="578"/>
                </a:lnTo>
                <a:lnTo>
                  <a:pt x="919" y="578"/>
                </a:lnTo>
                <a:lnTo>
                  <a:pt x="919" y="578"/>
                </a:lnTo>
                <a:lnTo>
                  <a:pt x="920" y="578"/>
                </a:lnTo>
                <a:lnTo>
                  <a:pt x="921" y="578"/>
                </a:lnTo>
                <a:lnTo>
                  <a:pt x="922" y="578"/>
                </a:lnTo>
                <a:lnTo>
                  <a:pt x="922" y="578"/>
                </a:lnTo>
                <a:lnTo>
                  <a:pt x="922" y="578"/>
                </a:lnTo>
                <a:lnTo>
                  <a:pt x="923" y="578"/>
                </a:lnTo>
                <a:lnTo>
                  <a:pt x="924" y="578"/>
                </a:lnTo>
                <a:lnTo>
                  <a:pt x="925" y="578"/>
                </a:lnTo>
                <a:lnTo>
                  <a:pt x="925" y="578"/>
                </a:lnTo>
                <a:lnTo>
                  <a:pt x="926" y="578"/>
                </a:lnTo>
                <a:lnTo>
                  <a:pt x="926" y="578"/>
                </a:lnTo>
                <a:lnTo>
                  <a:pt x="928" y="578"/>
                </a:lnTo>
                <a:lnTo>
                  <a:pt x="928" y="578"/>
                </a:lnTo>
                <a:lnTo>
                  <a:pt x="929" y="578"/>
                </a:lnTo>
                <a:lnTo>
                  <a:pt x="929" y="578"/>
                </a:lnTo>
                <a:lnTo>
                  <a:pt x="930" y="578"/>
                </a:lnTo>
                <a:lnTo>
                  <a:pt x="930" y="578"/>
                </a:lnTo>
                <a:lnTo>
                  <a:pt x="932" y="578"/>
                </a:lnTo>
                <a:lnTo>
                  <a:pt x="932" y="578"/>
                </a:lnTo>
                <a:lnTo>
                  <a:pt x="933" y="578"/>
                </a:lnTo>
                <a:lnTo>
                  <a:pt x="933" y="578"/>
                </a:lnTo>
                <a:lnTo>
                  <a:pt x="934" y="578"/>
                </a:lnTo>
                <a:lnTo>
                  <a:pt x="934" y="578"/>
                </a:lnTo>
                <a:lnTo>
                  <a:pt x="936" y="579"/>
                </a:lnTo>
                <a:lnTo>
                  <a:pt x="936" y="579"/>
                </a:lnTo>
                <a:lnTo>
                  <a:pt x="937" y="579"/>
                </a:lnTo>
                <a:lnTo>
                  <a:pt x="937" y="579"/>
                </a:lnTo>
                <a:lnTo>
                  <a:pt x="938" y="579"/>
                </a:lnTo>
                <a:lnTo>
                  <a:pt x="938" y="579"/>
                </a:lnTo>
                <a:lnTo>
                  <a:pt x="939" y="579"/>
                </a:lnTo>
                <a:lnTo>
                  <a:pt x="939" y="579"/>
                </a:lnTo>
                <a:lnTo>
                  <a:pt x="940" y="579"/>
                </a:lnTo>
                <a:lnTo>
                  <a:pt x="941" y="579"/>
                </a:lnTo>
                <a:lnTo>
                  <a:pt x="941" y="579"/>
                </a:lnTo>
                <a:lnTo>
                  <a:pt x="942" y="579"/>
                </a:lnTo>
                <a:lnTo>
                  <a:pt x="943" y="579"/>
                </a:lnTo>
                <a:lnTo>
                  <a:pt x="943" y="579"/>
                </a:lnTo>
                <a:lnTo>
                  <a:pt x="944" y="579"/>
                </a:lnTo>
                <a:lnTo>
                  <a:pt x="944" y="579"/>
                </a:lnTo>
                <a:lnTo>
                  <a:pt x="945" y="579"/>
                </a:lnTo>
                <a:lnTo>
                  <a:pt x="946" y="579"/>
                </a:lnTo>
                <a:lnTo>
                  <a:pt x="947" y="579"/>
                </a:lnTo>
                <a:lnTo>
                  <a:pt x="947" y="579"/>
                </a:lnTo>
                <a:lnTo>
                  <a:pt x="948" y="579"/>
                </a:lnTo>
                <a:lnTo>
                  <a:pt x="948" y="579"/>
                </a:lnTo>
                <a:lnTo>
                  <a:pt x="949" y="579"/>
                </a:lnTo>
                <a:lnTo>
                  <a:pt x="949" y="579"/>
                </a:lnTo>
                <a:lnTo>
                  <a:pt x="950" y="579"/>
                </a:lnTo>
                <a:lnTo>
                  <a:pt x="951" y="579"/>
                </a:lnTo>
                <a:lnTo>
                  <a:pt x="952" y="579"/>
                </a:lnTo>
                <a:lnTo>
                  <a:pt x="952" y="579"/>
                </a:lnTo>
                <a:lnTo>
                  <a:pt x="954" y="579"/>
                </a:lnTo>
                <a:lnTo>
                  <a:pt x="954" y="579"/>
                </a:lnTo>
                <a:lnTo>
                  <a:pt x="954" y="579"/>
                </a:lnTo>
                <a:lnTo>
                  <a:pt x="955" y="579"/>
                </a:lnTo>
                <a:lnTo>
                  <a:pt x="956" y="579"/>
                </a:lnTo>
                <a:lnTo>
                  <a:pt x="956" y="579"/>
                </a:lnTo>
                <a:lnTo>
                  <a:pt x="957" y="579"/>
                </a:lnTo>
                <a:lnTo>
                  <a:pt x="958" y="579"/>
                </a:lnTo>
                <a:lnTo>
                  <a:pt x="958" y="579"/>
                </a:lnTo>
                <a:lnTo>
                  <a:pt x="959" y="579"/>
                </a:lnTo>
                <a:lnTo>
                  <a:pt x="960" y="579"/>
                </a:lnTo>
                <a:lnTo>
                  <a:pt x="960" y="579"/>
                </a:lnTo>
                <a:lnTo>
                  <a:pt x="961" y="579"/>
                </a:lnTo>
                <a:lnTo>
                  <a:pt x="961" y="579"/>
                </a:lnTo>
                <a:lnTo>
                  <a:pt x="962" y="579"/>
                </a:lnTo>
                <a:lnTo>
                  <a:pt x="963" y="579"/>
                </a:lnTo>
                <a:lnTo>
                  <a:pt x="963" y="579"/>
                </a:lnTo>
                <a:lnTo>
                  <a:pt x="964" y="579"/>
                </a:lnTo>
                <a:lnTo>
                  <a:pt x="965" y="579"/>
                </a:lnTo>
                <a:lnTo>
                  <a:pt x="965" y="579"/>
                </a:lnTo>
                <a:lnTo>
                  <a:pt x="966" y="579"/>
                </a:lnTo>
                <a:lnTo>
                  <a:pt x="966" y="579"/>
                </a:lnTo>
                <a:lnTo>
                  <a:pt x="967" y="579"/>
                </a:lnTo>
                <a:lnTo>
                  <a:pt x="968" y="579"/>
                </a:lnTo>
                <a:lnTo>
                  <a:pt x="969" y="579"/>
                </a:lnTo>
                <a:lnTo>
                  <a:pt x="969" y="579"/>
                </a:lnTo>
                <a:lnTo>
                  <a:pt x="970" y="578"/>
                </a:lnTo>
                <a:lnTo>
                  <a:pt x="970" y="578"/>
                </a:lnTo>
                <a:lnTo>
                  <a:pt x="971" y="578"/>
                </a:lnTo>
                <a:lnTo>
                  <a:pt x="971" y="578"/>
                </a:lnTo>
                <a:lnTo>
                  <a:pt x="973" y="578"/>
                </a:lnTo>
                <a:lnTo>
                  <a:pt x="973" y="578"/>
                </a:lnTo>
                <a:lnTo>
                  <a:pt x="974" y="578"/>
                </a:lnTo>
                <a:lnTo>
                  <a:pt x="974" y="578"/>
                </a:lnTo>
                <a:lnTo>
                  <a:pt x="975" y="577"/>
                </a:lnTo>
                <a:lnTo>
                  <a:pt x="976" y="577"/>
                </a:lnTo>
                <a:lnTo>
                  <a:pt x="977" y="576"/>
                </a:lnTo>
                <a:lnTo>
                  <a:pt x="977" y="576"/>
                </a:lnTo>
                <a:lnTo>
                  <a:pt x="978" y="574"/>
                </a:lnTo>
                <a:lnTo>
                  <a:pt x="978" y="574"/>
                </a:lnTo>
                <a:lnTo>
                  <a:pt x="979" y="572"/>
                </a:lnTo>
                <a:lnTo>
                  <a:pt x="980" y="571"/>
                </a:lnTo>
                <a:lnTo>
                  <a:pt x="980" y="568"/>
                </a:lnTo>
                <a:lnTo>
                  <a:pt x="981" y="567"/>
                </a:lnTo>
                <a:lnTo>
                  <a:pt x="982" y="563"/>
                </a:lnTo>
                <a:lnTo>
                  <a:pt x="982" y="561"/>
                </a:lnTo>
                <a:lnTo>
                  <a:pt x="983" y="555"/>
                </a:lnTo>
                <a:lnTo>
                  <a:pt x="983" y="552"/>
                </a:lnTo>
                <a:lnTo>
                  <a:pt x="984" y="544"/>
                </a:lnTo>
                <a:lnTo>
                  <a:pt x="985" y="541"/>
                </a:lnTo>
                <a:lnTo>
                  <a:pt x="985" y="529"/>
                </a:lnTo>
                <a:lnTo>
                  <a:pt x="986" y="526"/>
                </a:lnTo>
                <a:lnTo>
                  <a:pt x="987" y="510"/>
                </a:lnTo>
                <a:lnTo>
                  <a:pt x="987" y="506"/>
                </a:lnTo>
                <a:lnTo>
                  <a:pt x="988" y="492"/>
                </a:lnTo>
                <a:lnTo>
                  <a:pt x="988" y="487"/>
                </a:lnTo>
                <a:lnTo>
                  <a:pt x="989" y="464"/>
                </a:lnTo>
                <a:lnTo>
                  <a:pt x="989" y="458"/>
                </a:lnTo>
                <a:lnTo>
                  <a:pt x="991" y="431"/>
                </a:lnTo>
                <a:lnTo>
                  <a:pt x="991" y="423"/>
                </a:lnTo>
                <a:lnTo>
                  <a:pt x="992" y="392"/>
                </a:lnTo>
                <a:lnTo>
                  <a:pt x="992" y="384"/>
                </a:lnTo>
                <a:lnTo>
                  <a:pt x="993" y="349"/>
                </a:lnTo>
                <a:lnTo>
                  <a:pt x="993" y="341"/>
                </a:lnTo>
                <a:lnTo>
                  <a:pt x="995" y="304"/>
                </a:lnTo>
                <a:lnTo>
                  <a:pt x="995" y="295"/>
                </a:lnTo>
                <a:lnTo>
                  <a:pt x="996" y="257"/>
                </a:lnTo>
                <a:lnTo>
                  <a:pt x="996" y="247"/>
                </a:lnTo>
                <a:lnTo>
                  <a:pt x="997" y="210"/>
                </a:lnTo>
                <a:lnTo>
                  <a:pt x="997" y="201"/>
                </a:lnTo>
                <a:lnTo>
                  <a:pt x="999" y="165"/>
                </a:lnTo>
                <a:lnTo>
                  <a:pt x="999" y="157"/>
                </a:lnTo>
                <a:lnTo>
                  <a:pt x="1000" y="126"/>
                </a:lnTo>
                <a:lnTo>
                  <a:pt x="1000" y="118"/>
                </a:lnTo>
                <a:lnTo>
                  <a:pt x="1001" y="93"/>
                </a:lnTo>
                <a:lnTo>
                  <a:pt x="1002" y="87"/>
                </a:lnTo>
                <a:lnTo>
                  <a:pt x="1002" y="68"/>
                </a:lnTo>
                <a:lnTo>
                  <a:pt x="1003" y="64"/>
                </a:lnTo>
                <a:lnTo>
                  <a:pt x="1004" y="52"/>
                </a:lnTo>
                <a:lnTo>
                  <a:pt x="1004" y="51"/>
                </a:lnTo>
                <a:lnTo>
                  <a:pt x="1004" y="48"/>
                </a:lnTo>
                <a:lnTo>
                  <a:pt x="1005" y="47"/>
                </a:lnTo>
                <a:lnTo>
                  <a:pt x="1006" y="51"/>
                </a:lnTo>
                <a:lnTo>
                  <a:pt x="1006" y="52"/>
                </a:lnTo>
                <a:lnTo>
                  <a:pt x="1007" y="63"/>
                </a:lnTo>
                <a:lnTo>
                  <a:pt x="1007" y="66"/>
                </a:lnTo>
                <a:lnTo>
                  <a:pt x="1008" y="84"/>
                </a:lnTo>
                <a:lnTo>
                  <a:pt x="1009" y="89"/>
                </a:lnTo>
                <a:lnTo>
                  <a:pt x="1010" y="112"/>
                </a:lnTo>
                <a:lnTo>
                  <a:pt x="1010" y="118"/>
                </a:lnTo>
                <a:lnTo>
                  <a:pt x="1011" y="146"/>
                </a:lnTo>
                <a:lnTo>
                  <a:pt x="1011" y="153"/>
                </a:lnTo>
                <a:lnTo>
                  <a:pt x="1013" y="183"/>
                </a:lnTo>
                <a:lnTo>
                  <a:pt x="1013" y="191"/>
                </a:lnTo>
                <a:lnTo>
                  <a:pt x="1014" y="222"/>
                </a:lnTo>
                <a:lnTo>
                  <a:pt x="1014" y="230"/>
                </a:lnTo>
                <a:lnTo>
                  <a:pt x="1015" y="262"/>
                </a:lnTo>
                <a:lnTo>
                  <a:pt x="1015" y="270"/>
                </a:lnTo>
                <a:lnTo>
                  <a:pt x="1017" y="300"/>
                </a:lnTo>
                <a:lnTo>
                  <a:pt x="1017" y="308"/>
                </a:lnTo>
                <a:lnTo>
                  <a:pt x="1018" y="337"/>
                </a:lnTo>
                <a:lnTo>
                  <a:pt x="1018" y="345"/>
                </a:lnTo>
                <a:lnTo>
                  <a:pt x="1019" y="372"/>
                </a:lnTo>
                <a:lnTo>
                  <a:pt x="1019" y="378"/>
                </a:lnTo>
                <a:lnTo>
                  <a:pt x="1021" y="402"/>
                </a:lnTo>
                <a:lnTo>
                  <a:pt x="1021" y="408"/>
                </a:lnTo>
                <a:lnTo>
                  <a:pt x="1021" y="425"/>
                </a:lnTo>
                <a:lnTo>
                  <a:pt x="1022" y="430"/>
                </a:lnTo>
                <a:lnTo>
                  <a:pt x="1023" y="450"/>
                </a:lnTo>
                <a:lnTo>
                  <a:pt x="1023" y="454"/>
                </a:lnTo>
                <a:lnTo>
                  <a:pt x="1024" y="471"/>
                </a:lnTo>
                <a:lnTo>
                  <a:pt x="1024" y="474"/>
                </a:lnTo>
                <a:lnTo>
                  <a:pt x="1025" y="489"/>
                </a:lnTo>
                <a:lnTo>
                  <a:pt x="1026" y="492"/>
                </a:lnTo>
                <a:lnTo>
                  <a:pt x="1027" y="504"/>
                </a:lnTo>
                <a:lnTo>
                  <a:pt x="1027" y="507"/>
                </a:lnTo>
                <a:lnTo>
                  <a:pt x="1028" y="517"/>
                </a:lnTo>
                <a:lnTo>
                  <a:pt x="1028" y="519"/>
                </a:lnTo>
                <a:lnTo>
                  <a:pt x="1029" y="527"/>
                </a:lnTo>
                <a:lnTo>
                  <a:pt x="1030" y="529"/>
                </a:lnTo>
                <a:lnTo>
                  <a:pt x="1030" y="536"/>
                </a:lnTo>
                <a:lnTo>
                  <a:pt x="1031" y="537"/>
                </a:lnTo>
                <a:lnTo>
                  <a:pt x="1032" y="543"/>
                </a:lnTo>
                <a:lnTo>
                  <a:pt x="1032" y="544"/>
                </a:lnTo>
                <a:lnTo>
                  <a:pt x="1033" y="548"/>
                </a:lnTo>
                <a:lnTo>
                  <a:pt x="1033" y="549"/>
                </a:lnTo>
                <a:lnTo>
                  <a:pt x="1034" y="552"/>
                </a:lnTo>
                <a:lnTo>
                  <a:pt x="1035" y="553"/>
                </a:lnTo>
                <a:lnTo>
                  <a:pt x="1036" y="556"/>
                </a:lnTo>
                <a:lnTo>
                  <a:pt x="1036" y="557"/>
                </a:lnTo>
                <a:lnTo>
                  <a:pt x="1037" y="559"/>
                </a:lnTo>
                <a:lnTo>
                  <a:pt x="1037" y="560"/>
                </a:lnTo>
                <a:lnTo>
                  <a:pt x="1038" y="561"/>
                </a:lnTo>
                <a:lnTo>
                  <a:pt x="1039" y="562"/>
                </a:lnTo>
                <a:lnTo>
                  <a:pt x="1040" y="563"/>
                </a:lnTo>
                <a:lnTo>
                  <a:pt x="1040" y="563"/>
                </a:lnTo>
                <a:lnTo>
                  <a:pt x="1041" y="564"/>
                </a:lnTo>
                <a:lnTo>
                  <a:pt x="1041" y="565"/>
                </a:lnTo>
                <a:lnTo>
                  <a:pt x="1042" y="566"/>
                </a:lnTo>
                <a:lnTo>
                  <a:pt x="1043" y="566"/>
                </a:lnTo>
                <a:lnTo>
                  <a:pt x="1043" y="567"/>
                </a:lnTo>
                <a:lnTo>
                  <a:pt x="1044" y="567"/>
                </a:lnTo>
                <a:lnTo>
                  <a:pt x="1045" y="568"/>
                </a:lnTo>
                <a:lnTo>
                  <a:pt x="1045" y="568"/>
                </a:lnTo>
                <a:lnTo>
                  <a:pt x="1046" y="569"/>
                </a:lnTo>
                <a:lnTo>
                  <a:pt x="1046" y="569"/>
                </a:lnTo>
                <a:lnTo>
                  <a:pt x="1047" y="570"/>
                </a:lnTo>
                <a:lnTo>
                  <a:pt x="1048" y="570"/>
                </a:lnTo>
                <a:lnTo>
                  <a:pt x="1049" y="570"/>
                </a:lnTo>
                <a:lnTo>
                  <a:pt x="1049" y="570"/>
                </a:lnTo>
                <a:lnTo>
                  <a:pt x="1050" y="571"/>
                </a:lnTo>
                <a:lnTo>
                  <a:pt x="1050" y="571"/>
                </a:lnTo>
                <a:lnTo>
                  <a:pt x="1051" y="571"/>
                </a:lnTo>
                <a:lnTo>
                  <a:pt x="1052" y="571"/>
                </a:lnTo>
                <a:lnTo>
                  <a:pt x="1052" y="572"/>
                </a:lnTo>
                <a:lnTo>
                  <a:pt x="1053" y="572"/>
                </a:lnTo>
                <a:lnTo>
                  <a:pt x="1054" y="572"/>
                </a:lnTo>
                <a:lnTo>
                  <a:pt x="1054" y="572"/>
                </a:lnTo>
                <a:lnTo>
                  <a:pt x="1055" y="572"/>
                </a:lnTo>
                <a:lnTo>
                  <a:pt x="1055" y="572"/>
                </a:lnTo>
                <a:lnTo>
                  <a:pt x="1056" y="572"/>
                </a:lnTo>
                <a:lnTo>
                  <a:pt x="1056" y="573"/>
                </a:lnTo>
                <a:lnTo>
                  <a:pt x="1058" y="573"/>
                </a:lnTo>
                <a:lnTo>
                  <a:pt x="1058" y="573"/>
                </a:lnTo>
                <a:lnTo>
                  <a:pt x="1059" y="574"/>
                </a:lnTo>
                <a:lnTo>
                  <a:pt x="1059" y="574"/>
                </a:lnTo>
                <a:lnTo>
                  <a:pt x="1060" y="574"/>
                </a:lnTo>
                <a:lnTo>
                  <a:pt x="1060" y="574"/>
                </a:lnTo>
                <a:lnTo>
                  <a:pt x="1062" y="574"/>
                </a:lnTo>
                <a:lnTo>
                  <a:pt x="1062" y="574"/>
                </a:lnTo>
                <a:lnTo>
                  <a:pt x="1063" y="574"/>
                </a:lnTo>
                <a:lnTo>
                  <a:pt x="1063" y="574"/>
                </a:lnTo>
                <a:lnTo>
                  <a:pt x="1064" y="574"/>
                </a:lnTo>
                <a:lnTo>
                  <a:pt x="1065" y="574"/>
                </a:lnTo>
                <a:lnTo>
                  <a:pt x="1066" y="575"/>
                </a:lnTo>
                <a:lnTo>
                  <a:pt x="1066" y="575"/>
                </a:lnTo>
                <a:lnTo>
                  <a:pt x="1067" y="575"/>
                </a:lnTo>
                <a:lnTo>
                  <a:pt x="1067" y="575"/>
                </a:lnTo>
                <a:lnTo>
                  <a:pt x="1068" y="575"/>
                </a:lnTo>
                <a:lnTo>
                  <a:pt x="1069" y="575"/>
                </a:lnTo>
                <a:lnTo>
                  <a:pt x="1069" y="575"/>
                </a:lnTo>
                <a:lnTo>
                  <a:pt x="1070" y="575"/>
                </a:lnTo>
                <a:lnTo>
                  <a:pt x="1071" y="575"/>
                </a:lnTo>
                <a:lnTo>
                  <a:pt x="1071" y="575"/>
                </a:lnTo>
                <a:lnTo>
                  <a:pt x="1071" y="575"/>
                </a:lnTo>
                <a:lnTo>
                  <a:pt x="1072" y="575"/>
                </a:lnTo>
                <a:lnTo>
                  <a:pt x="1073" y="575"/>
                </a:lnTo>
                <a:lnTo>
                  <a:pt x="1073" y="575"/>
                </a:lnTo>
                <a:lnTo>
                  <a:pt x="1074" y="575"/>
                </a:lnTo>
                <a:lnTo>
                  <a:pt x="1074" y="576"/>
                </a:lnTo>
                <a:lnTo>
                  <a:pt x="1076" y="576"/>
                </a:lnTo>
                <a:lnTo>
                  <a:pt x="1076" y="576"/>
                </a:lnTo>
                <a:lnTo>
                  <a:pt x="1077" y="576"/>
                </a:lnTo>
                <a:lnTo>
                  <a:pt x="1077" y="576"/>
                </a:lnTo>
                <a:lnTo>
                  <a:pt x="1078" y="576"/>
                </a:lnTo>
                <a:lnTo>
                  <a:pt x="1078" y="576"/>
                </a:lnTo>
                <a:lnTo>
                  <a:pt x="1080" y="576"/>
                </a:lnTo>
                <a:lnTo>
                  <a:pt x="1080" y="576"/>
                </a:lnTo>
                <a:lnTo>
                  <a:pt x="1081" y="576"/>
                </a:lnTo>
                <a:lnTo>
                  <a:pt x="1081" y="576"/>
                </a:lnTo>
                <a:lnTo>
                  <a:pt x="1082" y="577"/>
                </a:lnTo>
                <a:lnTo>
                  <a:pt x="1082" y="577"/>
                </a:lnTo>
                <a:lnTo>
                  <a:pt x="1084" y="577"/>
                </a:lnTo>
                <a:lnTo>
                  <a:pt x="1084" y="577"/>
                </a:lnTo>
                <a:lnTo>
                  <a:pt x="1085" y="577"/>
                </a:lnTo>
                <a:lnTo>
                  <a:pt x="1085" y="577"/>
                </a:lnTo>
                <a:lnTo>
                  <a:pt x="1086" y="577"/>
                </a:lnTo>
                <a:lnTo>
                  <a:pt x="1086" y="577"/>
                </a:lnTo>
                <a:lnTo>
                  <a:pt x="1088" y="577"/>
                </a:lnTo>
                <a:lnTo>
                  <a:pt x="1088" y="577"/>
                </a:lnTo>
                <a:lnTo>
                  <a:pt x="1088" y="577"/>
                </a:lnTo>
                <a:lnTo>
                  <a:pt x="1089" y="577"/>
                </a:lnTo>
                <a:lnTo>
                  <a:pt x="1090" y="577"/>
                </a:lnTo>
                <a:lnTo>
                  <a:pt x="1090" y="577"/>
                </a:lnTo>
                <a:lnTo>
                  <a:pt x="1091" y="577"/>
                </a:lnTo>
                <a:lnTo>
                  <a:pt x="1091" y="577"/>
                </a:lnTo>
                <a:lnTo>
                  <a:pt x="1092" y="577"/>
                </a:lnTo>
                <a:lnTo>
                  <a:pt x="1093" y="577"/>
                </a:lnTo>
                <a:lnTo>
                  <a:pt x="1093" y="577"/>
                </a:lnTo>
                <a:lnTo>
                  <a:pt x="1094" y="577"/>
                </a:lnTo>
                <a:lnTo>
                  <a:pt x="1095" y="577"/>
                </a:lnTo>
                <a:lnTo>
                  <a:pt x="1095" y="577"/>
                </a:lnTo>
                <a:lnTo>
                  <a:pt x="1096" y="577"/>
                </a:lnTo>
                <a:lnTo>
                  <a:pt x="1096" y="577"/>
                </a:lnTo>
                <a:lnTo>
                  <a:pt x="1097" y="577"/>
                </a:lnTo>
                <a:lnTo>
                  <a:pt x="1098" y="577"/>
                </a:lnTo>
                <a:lnTo>
                  <a:pt x="1099" y="577"/>
                </a:lnTo>
                <a:lnTo>
                  <a:pt x="1099" y="577"/>
                </a:lnTo>
                <a:lnTo>
                  <a:pt x="1100" y="577"/>
                </a:lnTo>
                <a:lnTo>
                  <a:pt x="1100" y="577"/>
                </a:lnTo>
                <a:lnTo>
                  <a:pt x="1102" y="577"/>
                </a:lnTo>
                <a:lnTo>
                  <a:pt x="1102" y="577"/>
                </a:lnTo>
                <a:lnTo>
                  <a:pt x="1103" y="577"/>
                </a:lnTo>
                <a:lnTo>
                  <a:pt x="1103" y="577"/>
                </a:lnTo>
                <a:lnTo>
                  <a:pt x="1104" y="577"/>
                </a:lnTo>
                <a:lnTo>
                  <a:pt x="1104" y="577"/>
                </a:lnTo>
                <a:lnTo>
                  <a:pt x="1105" y="577"/>
                </a:lnTo>
                <a:lnTo>
                  <a:pt x="1106" y="578"/>
                </a:lnTo>
                <a:lnTo>
                  <a:pt x="1107" y="578"/>
                </a:lnTo>
                <a:lnTo>
                  <a:pt x="1107" y="578"/>
                </a:lnTo>
                <a:lnTo>
                  <a:pt x="1108" y="578"/>
                </a:lnTo>
                <a:lnTo>
                  <a:pt x="1108" y="578"/>
                </a:lnTo>
                <a:lnTo>
                  <a:pt x="1109" y="578"/>
                </a:lnTo>
                <a:lnTo>
                  <a:pt x="1110" y="578"/>
                </a:lnTo>
                <a:lnTo>
                  <a:pt x="1110" y="578"/>
                </a:lnTo>
                <a:lnTo>
                  <a:pt x="1111" y="578"/>
                </a:lnTo>
                <a:lnTo>
                  <a:pt x="1112" y="578"/>
                </a:lnTo>
                <a:lnTo>
                  <a:pt x="1112" y="578"/>
                </a:lnTo>
                <a:lnTo>
                  <a:pt x="1113" y="578"/>
                </a:lnTo>
                <a:lnTo>
                  <a:pt x="1113" y="578"/>
                </a:lnTo>
                <a:lnTo>
                  <a:pt x="1114" y="578"/>
                </a:lnTo>
                <a:lnTo>
                  <a:pt x="1115" y="578"/>
                </a:lnTo>
                <a:lnTo>
                  <a:pt x="1115" y="578"/>
                </a:lnTo>
                <a:lnTo>
                  <a:pt x="1116" y="578"/>
                </a:lnTo>
                <a:lnTo>
                  <a:pt x="1117" y="578"/>
                </a:lnTo>
                <a:lnTo>
                  <a:pt x="1117" y="578"/>
                </a:lnTo>
                <a:lnTo>
                  <a:pt x="1118" y="578"/>
                </a:lnTo>
                <a:lnTo>
                  <a:pt x="1118" y="578"/>
                </a:lnTo>
                <a:lnTo>
                  <a:pt x="1119" y="578"/>
                </a:lnTo>
                <a:lnTo>
                  <a:pt x="1120" y="578"/>
                </a:lnTo>
                <a:lnTo>
                  <a:pt x="1121" y="578"/>
                </a:lnTo>
                <a:lnTo>
                  <a:pt x="1121" y="578"/>
                </a:lnTo>
                <a:lnTo>
                  <a:pt x="1122" y="578"/>
                </a:lnTo>
                <a:lnTo>
                  <a:pt x="1122" y="578"/>
                </a:lnTo>
                <a:lnTo>
                  <a:pt x="1123" y="578"/>
                </a:lnTo>
                <a:lnTo>
                  <a:pt x="1123" y="578"/>
                </a:lnTo>
                <a:lnTo>
                  <a:pt x="1125" y="578"/>
                </a:lnTo>
                <a:lnTo>
                  <a:pt x="1125" y="578"/>
                </a:lnTo>
                <a:lnTo>
                  <a:pt x="1126" y="578"/>
                </a:lnTo>
                <a:lnTo>
                  <a:pt x="1126" y="578"/>
                </a:lnTo>
                <a:lnTo>
                  <a:pt x="1127" y="578"/>
                </a:lnTo>
                <a:lnTo>
                  <a:pt x="1128" y="578"/>
                </a:lnTo>
                <a:lnTo>
                  <a:pt x="1129" y="578"/>
                </a:lnTo>
                <a:lnTo>
                  <a:pt x="1129" y="578"/>
                </a:lnTo>
                <a:lnTo>
                  <a:pt x="1130" y="578"/>
                </a:lnTo>
                <a:lnTo>
                  <a:pt x="1130" y="578"/>
                </a:lnTo>
                <a:lnTo>
                  <a:pt x="1131" y="578"/>
                </a:lnTo>
                <a:lnTo>
                  <a:pt x="1132" y="578"/>
                </a:lnTo>
                <a:lnTo>
                  <a:pt x="1132" y="578"/>
                </a:lnTo>
                <a:lnTo>
                  <a:pt x="1133" y="578"/>
                </a:lnTo>
                <a:lnTo>
                  <a:pt x="1134" y="578"/>
                </a:lnTo>
                <a:lnTo>
                  <a:pt x="1134" y="578"/>
                </a:lnTo>
                <a:lnTo>
                  <a:pt x="1135" y="578"/>
                </a:lnTo>
                <a:lnTo>
                  <a:pt x="1135" y="578"/>
                </a:lnTo>
                <a:lnTo>
                  <a:pt x="1136" y="578"/>
                </a:lnTo>
                <a:lnTo>
                  <a:pt x="1137" y="578"/>
                </a:lnTo>
                <a:lnTo>
                  <a:pt x="1137" y="578"/>
                </a:lnTo>
                <a:lnTo>
                  <a:pt x="1137" y="578"/>
                </a:lnTo>
                <a:lnTo>
                  <a:pt x="1139" y="578"/>
                </a:lnTo>
                <a:lnTo>
                  <a:pt x="1139" y="578"/>
                </a:lnTo>
                <a:lnTo>
                  <a:pt x="1140" y="578"/>
                </a:lnTo>
                <a:lnTo>
                  <a:pt x="1140" y="578"/>
                </a:lnTo>
                <a:lnTo>
                  <a:pt x="1141" y="578"/>
                </a:lnTo>
                <a:lnTo>
                  <a:pt x="1141" y="578"/>
                </a:lnTo>
                <a:lnTo>
                  <a:pt x="1143" y="578"/>
                </a:lnTo>
                <a:lnTo>
                  <a:pt x="1143" y="578"/>
                </a:lnTo>
                <a:lnTo>
                  <a:pt x="1144" y="578"/>
                </a:lnTo>
                <a:lnTo>
                  <a:pt x="1144" y="578"/>
                </a:lnTo>
                <a:lnTo>
                  <a:pt x="1145" y="578"/>
                </a:lnTo>
                <a:lnTo>
                  <a:pt x="1145" y="578"/>
                </a:lnTo>
                <a:lnTo>
                  <a:pt x="1146" y="578"/>
                </a:lnTo>
                <a:lnTo>
                  <a:pt x="1147" y="578"/>
                </a:lnTo>
                <a:lnTo>
                  <a:pt x="1148" y="578"/>
                </a:lnTo>
                <a:lnTo>
                  <a:pt x="1148" y="578"/>
                </a:lnTo>
                <a:lnTo>
                  <a:pt x="1148" y="578"/>
                </a:lnTo>
                <a:lnTo>
                  <a:pt x="1150" y="578"/>
                </a:lnTo>
                <a:lnTo>
                  <a:pt x="1151" y="578"/>
                </a:lnTo>
                <a:lnTo>
                  <a:pt x="1151" y="578"/>
                </a:lnTo>
                <a:lnTo>
                  <a:pt x="1152" y="578"/>
                </a:lnTo>
                <a:lnTo>
                  <a:pt x="1152" y="578"/>
                </a:lnTo>
                <a:lnTo>
                  <a:pt x="1153" y="578"/>
                </a:lnTo>
                <a:lnTo>
                  <a:pt x="1154" y="578"/>
                </a:lnTo>
                <a:lnTo>
                  <a:pt x="1154" y="578"/>
                </a:lnTo>
                <a:lnTo>
                  <a:pt x="1154" y="578"/>
                </a:lnTo>
                <a:lnTo>
                  <a:pt x="1155" y="578"/>
                </a:lnTo>
                <a:lnTo>
                  <a:pt x="1156" y="578"/>
                </a:lnTo>
                <a:lnTo>
                  <a:pt x="1157" y="578"/>
                </a:lnTo>
                <a:lnTo>
                  <a:pt x="1157" y="578"/>
                </a:lnTo>
                <a:lnTo>
                  <a:pt x="1158" y="578"/>
                </a:lnTo>
                <a:lnTo>
                  <a:pt x="1158" y="578"/>
                </a:lnTo>
                <a:lnTo>
                  <a:pt x="1159" y="578"/>
                </a:lnTo>
                <a:lnTo>
                  <a:pt x="1160" y="578"/>
                </a:lnTo>
                <a:lnTo>
                  <a:pt x="1160" y="578"/>
                </a:lnTo>
                <a:lnTo>
                  <a:pt x="1161" y="578"/>
                </a:lnTo>
                <a:lnTo>
                  <a:pt x="1162" y="578"/>
                </a:lnTo>
                <a:lnTo>
                  <a:pt x="1162" y="578"/>
                </a:lnTo>
                <a:lnTo>
                  <a:pt x="1163" y="578"/>
                </a:lnTo>
                <a:lnTo>
                  <a:pt x="1163" y="578"/>
                </a:lnTo>
                <a:lnTo>
                  <a:pt x="1164" y="578"/>
                </a:lnTo>
                <a:lnTo>
                  <a:pt x="1165" y="578"/>
                </a:lnTo>
                <a:lnTo>
                  <a:pt x="1166" y="578"/>
                </a:lnTo>
                <a:lnTo>
                  <a:pt x="1166" y="578"/>
                </a:lnTo>
                <a:lnTo>
                  <a:pt x="1167" y="578"/>
                </a:lnTo>
                <a:lnTo>
                  <a:pt x="1167" y="578"/>
                </a:lnTo>
                <a:lnTo>
                  <a:pt x="1168" y="578"/>
                </a:lnTo>
                <a:lnTo>
                  <a:pt x="1169" y="578"/>
                </a:lnTo>
                <a:lnTo>
                  <a:pt x="1170" y="578"/>
                </a:lnTo>
                <a:lnTo>
                  <a:pt x="1170" y="578"/>
                </a:lnTo>
                <a:lnTo>
                  <a:pt x="1171" y="578"/>
                </a:lnTo>
                <a:lnTo>
                  <a:pt x="1171" y="578"/>
                </a:lnTo>
                <a:lnTo>
                  <a:pt x="1172" y="578"/>
                </a:lnTo>
                <a:lnTo>
                  <a:pt x="1173" y="578"/>
                </a:lnTo>
                <a:lnTo>
                  <a:pt x="1174" y="578"/>
                </a:lnTo>
                <a:lnTo>
                  <a:pt x="1174" y="578"/>
                </a:lnTo>
                <a:lnTo>
                  <a:pt x="1175" y="578"/>
                </a:lnTo>
                <a:lnTo>
                  <a:pt x="1175" y="578"/>
                </a:lnTo>
                <a:lnTo>
                  <a:pt x="1176" y="578"/>
                </a:lnTo>
                <a:lnTo>
                  <a:pt x="1176" y="578"/>
                </a:lnTo>
                <a:lnTo>
                  <a:pt x="1177" y="578"/>
                </a:lnTo>
                <a:lnTo>
                  <a:pt x="1178" y="578"/>
                </a:lnTo>
                <a:lnTo>
                  <a:pt x="1179" y="578"/>
                </a:lnTo>
                <a:lnTo>
                  <a:pt x="1179" y="578"/>
                </a:lnTo>
                <a:lnTo>
                  <a:pt x="1180" y="578"/>
                </a:lnTo>
                <a:lnTo>
                  <a:pt x="1180" y="578"/>
                </a:lnTo>
                <a:lnTo>
                  <a:pt x="1181" y="578"/>
                </a:lnTo>
                <a:lnTo>
                  <a:pt x="1182" y="578"/>
                </a:lnTo>
                <a:lnTo>
                  <a:pt x="1182" y="578"/>
                </a:lnTo>
                <a:lnTo>
                  <a:pt x="1183" y="578"/>
                </a:lnTo>
                <a:lnTo>
                  <a:pt x="1184" y="578"/>
                </a:lnTo>
                <a:lnTo>
                  <a:pt x="1184" y="578"/>
                </a:lnTo>
                <a:lnTo>
                  <a:pt x="1185" y="578"/>
                </a:lnTo>
                <a:lnTo>
                  <a:pt x="1185" y="578"/>
                </a:lnTo>
                <a:lnTo>
                  <a:pt x="1187" y="578"/>
                </a:lnTo>
                <a:lnTo>
                  <a:pt x="1187" y="578"/>
                </a:lnTo>
                <a:lnTo>
                  <a:pt x="1188" y="579"/>
                </a:lnTo>
                <a:lnTo>
                  <a:pt x="1188" y="579"/>
                </a:lnTo>
                <a:lnTo>
                  <a:pt x="1188" y="579"/>
                </a:lnTo>
                <a:lnTo>
                  <a:pt x="1189" y="579"/>
                </a:lnTo>
                <a:lnTo>
                  <a:pt x="1190" y="579"/>
                </a:lnTo>
                <a:lnTo>
                  <a:pt x="1191" y="579"/>
                </a:lnTo>
                <a:lnTo>
                  <a:pt x="1192" y="579"/>
                </a:lnTo>
                <a:lnTo>
                  <a:pt x="1192" y="579"/>
                </a:lnTo>
                <a:lnTo>
                  <a:pt x="1193" y="579"/>
                </a:lnTo>
                <a:lnTo>
                  <a:pt x="1193" y="579"/>
                </a:lnTo>
                <a:lnTo>
                  <a:pt x="1194" y="579"/>
                </a:lnTo>
                <a:lnTo>
                  <a:pt x="1195" y="579"/>
                </a:lnTo>
                <a:lnTo>
                  <a:pt x="1195" y="579"/>
                </a:lnTo>
                <a:lnTo>
                  <a:pt x="1196" y="579"/>
                </a:lnTo>
                <a:lnTo>
                  <a:pt x="1197" y="579"/>
                </a:lnTo>
                <a:lnTo>
                  <a:pt x="1197" y="579"/>
                </a:lnTo>
                <a:lnTo>
                  <a:pt x="1198" y="579"/>
                </a:lnTo>
                <a:lnTo>
                  <a:pt x="1199" y="579"/>
                </a:lnTo>
                <a:lnTo>
                  <a:pt x="1199" y="579"/>
                </a:lnTo>
                <a:lnTo>
                  <a:pt x="1200" y="579"/>
                </a:lnTo>
                <a:lnTo>
                  <a:pt x="1201" y="579"/>
                </a:lnTo>
                <a:lnTo>
                  <a:pt x="1201" y="579"/>
                </a:lnTo>
                <a:lnTo>
                  <a:pt x="1202" y="579"/>
                </a:lnTo>
                <a:lnTo>
                  <a:pt x="1202" y="579"/>
                </a:lnTo>
                <a:lnTo>
                  <a:pt x="1203" y="579"/>
                </a:lnTo>
                <a:lnTo>
                  <a:pt x="1204" y="579"/>
                </a:lnTo>
                <a:lnTo>
                  <a:pt x="1204" y="579"/>
                </a:lnTo>
                <a:lnTo>
                  <a:pt x="1204" y="579"/>
                </a:lnTo>
                <a:lnTo>
                  <a:pt x="1206" y="579"/>
                </a:lnTo>
                <a:lnTo>
                  <a:pt x="1206" y="579"/>
                </a:lnTo>
                <a:lnTo>
                  <a:pt x="1207" y="579"/>
                </a:lnTo>
                <a:lnTo>
                  <a:pt x="1207" y="579"/>
                </a:lnTo>
                <a:lnTo>
                  <a:pt x="1208" y="579"/>
                </a:lnTo>
                <a:lnTo>
                  <a:pt x="1208" y="579"/>
                </a:lnTo>
                <a:lnTo>
                  <a:pt x="1210" y="579"/>
                </a:lnTo>
                <a:lnTo>
                  <a:pt x="1210" y="579"/>
                </a:lnTo>
                <a:lnTo>
                  <a:pt x="1210" y="579"/>
                </a:lnTo>
                <a:lnTo>
                  <a:pt x="1211" y="579"/>
                </a:lnTo>
                <a:lnTo>
                  <a:pt x="1213" y="579"/>
                </a:lnTo>
                <a:lnTo>
                  <a:pt x="1213" y="579"/>
                </a:lnTo>
                <a:lnTo>
                  <a:pt x="1214" y="579"/>
                </a:lnTo>
                <a:lnTo>
                  <a:pt x="1214" y="579"/>
                </a:lnTo>
                <a:lnTo>
                  <a:pt x="1214" y="579"/>
                </a:lnTo>
                <a:lnTo>
                  <a:pt x="1215" y="579"/>
                </a:lnTo>
                <a:lnTo>
                  <a:pt x="1216" y="579"/>
                </a:lnTo>
                <a:lnTo>
                  <a:pt x="1217" y="579"/>
                </a:lnTo>
                <a:lnTo>
                  <a:pt x="1218" y="579"/>
                </a:lnTo>
                <a:lnTo>
                  <a:pt x="1218" y="579"/>
                </a:lnTo>
                <a:lnTo>
                  <a:pt x="1219" y="579"/>
                </a:lnTo>
                <a:lnTo>
                  <a:pt x="1219" y="579"/>
                </a:lnTo>
                <a:lnTo>
                  <a:pt x="1219" y="579"/>
                </a:lnTo>
                <a:lnTo>
                  <a:pt x="1221" y="579"/>
                </a:lnTo>
                <a:lnTo>
                  <a:pt x="1221" y="579"/>
                </a:lnTo>
                <a:lnTo>
                  <a:pt x="1221" y="579"/>
                </a:lnTo>
                <a:lnTo>
                  <a:pt x="1222" y="579"/>
                </a:lnTo>
                <a:lnTo>
                  <a:pt x="1223" y="579"/>
                </a:lnTo>
                <a:lnTo>
                  <a:pt x="1224" y="579"/>
                </a:lnTo>
                <a:lnTo>
                  <a:pt x="1225" y="579"/>
                </a:lnTo>
                <a:lnTo>
                  <a:pt x="1225" y="579"/>
                </a:lnTo>
                <a:lnTo>
                  <a:pt x="1226" y="579"/>
                </a:lnTo>
                <a:lnTo>
                  <a:pt x="1226" y="579"/>
                </a:lnTo>
                <a:lnTo>
                  <a:pt x="1228" y="579"/>
                </a:lnTo>
                <a:lnTo>
                  <a:pt x="1229" y="579"/>
                </a:lnTo>
                <a:lnTo>
                  <a:pt x="1229" y="579"/>
                </a:lnTo>
                <a:lnTo>
                  <a:pt x="1230" y="579"/>
                </a:lnTo>
                <a:lnTo>
                  <a:pt x="1230" y="579"/>
                </a:lnTo>
                <a:lnTo>
                  <a:pt x="1232" y="579"/>
                </a:lnTo>
                <a:lnTo>
                  <a:pt x="1232" y="579"/>
                </a:lnTo>
                <a:lnTo>
                  <a:pt x="1233" y="579"/>
                </a:lnTo>
                <a:lnTo>
                  <a:pt x="1233" y="579"/>
                </a:lnTo>
                <a:lnTo>
                  <a:pt x="1234" y="579"/>
                </a:lnTo>
                <a:lnTo>
                  <a:pt x="1234" y="579"/>
                </a:lnTo>
                <a:lnTo>
                  <a:pt x="1236" y="579"/>
                </a:lnTo>
                <a:lnTo>
                  <a:pt x="1236" y="579"/>
                </a:lnTo>
                <a:lnTo>
                  <a:pt x="1237" y="579"/>
                </a:lnTo>
                <a:lnTo>
                  <a:pt x="1237" y="579"/>
                </a:lnTo>
                <a:lnTo>
                  <a:pt x="1238" y="579"/>
                </a:lnTo>
                <a:lnTo>
                  <a:pt x="1238" y="579"/>
                </a:lnTo>
                <a:lnTo>
                  <a:pt x="1239" y="579"/>
                </a:lnTo>
                <a:lnTo>
                  <a:pt x="1240" y="579"/>
                </a:lnTo>
                <a:lnTo>
                  <a:pt x="1240" y="579"/>
                </a:lnTo>
                <a:lnTo>
                  <a:pt x="1241" y="579"/>
                </a:lnTo>
                <a:lnTo>
                  <a:pt x="1242" y="579"/>
                </a:lnTo>
                <a:lnTo>
                  <a:pt x="1242" y="579"/>
                </a:lnTo>
                <a:lnTo>
                  <a:pt x="1243" y="579"/>
                </a:lnTo>
                <a:lnTo>
                  <a:pt x="1243" y="579"/>
                </a:lnTo>
                <a:lnTo>
                  <a:pt x="1244" y="579"/>
                </a:lnTo>
                <a:lnTo>
                  <a:pt x="1245" y="579"/>
                </a:lnTo>
                <a:lnTo>
                  <a:pt x="1245" y="578"/>
                </a:lnTo>
                <a:lnTo>
                  <a:pt x="1246" y="578"/>
                </a:lnTo>
                <a:lnTo>
                  <a:pt x="1247" y="578"/>
                </a:lnTo>
                <a:lnTo>
                  <a:pt x="1247" y="578"/>
                </a:lnTo>
                <a:lnTo>
                  <a:pt x="1248" y="578"/>
                </a:lnTo>
                <a:lnTo>
                  <a:pt x="1248" y="578"/>
                </a:lnTo>
                <a:lnTo>
                  <a:pt x="1250" y="578"/>
                </a:lnTo>
                <a:lnTo>
                  <a:pt x="1250" y="578"/>
                </a:lnTo>
                <a:lnTo>
                  <a:pt x="1251" y="578"/>
                </a:lnTo>
                <a:lnTo>
                  <a:pt x="1251" y="577"/>
                </a:lnTo>
                <a:lnTo>
                  <a:pt x="1252" y="577"/>
                </a:lnTo>
                <a:lnTo>
                  <a:pt x="1252" y="577"/>
                </a:lnTo>
                <a:lnTo>
                  <a:pt x="1254" y="576"/>
                </a:lnTo>
                <a:lnTo>
                  <a:pt x="1254" y="575"/>
                </a:lnTo>
                <a:lnTo>
                  <a:pt x="1255" y="575"/>
                </a:lnTo>
                <a:lnTo>
                  <a:pt x="1255" y="574"/>
                </a:lnTo>
                <a:lnTo>
                  <a:pt x="1256" y="573"/>
                </a:lnTo>
                <a:lnTo>
                  <a:pt x="1256" y="572"/>
                </a:lnTo>
                <a:lnTo>
                  <a:pt x="1257" y="571"/>
                </a:lnTo>
                <a:lnTo>
                  <a:pt x="1258" y="570"/>
                </a:lnTo>
                <a:lnTo>
                  <a:pt x="1259" y="567"/>
                </a:lnTo>
                <a:lnTo>
                  <a:pt x="1259" y="567"/>
                </a:lnTo>
                <a:lnTo>
                  <a:pt x="1260" y="563"/>
                </a:lnTo>
                <a:lnTo>
                  <a:pt x="1260" y="562"/>
                </a:lnTo>
                <a:lnTo>
                  <a:pt x="1261" y="557"/>
                </a:lnTo>
                <a:lnTo>
                  <a:pt x="1262" y="556"/>
                </a:lnTo>
                <a:lnTo>
                  <a:pt x="1262" y="550"/>
                </a:lnTo>
                <a:lnTo>
                  <a:pt x="1263" y="549"/>
                </a:lnTo>
                <a:lnTo>
                  <a:pt x="1264" y="541"/>
                </a:lnTo>
                <a:lnTo>
                  <a:pt x="1264" y="539"/>
                </a:lnTo>
                <a:lnTo>
                  <a:pt x="1265" y="530"/>
                </a:lnTo>
                <a:lnTo>
                  <a:pt x="1265" y="527"/>
                </a:lnTo>
                <a:lnTo>
                  <a:pt x="1266" y="515"/>
                </a:lnTo>
                <a:lnTo>
                  <a:pt x="1267" y="513"/>
                </a:lnTo>
                <a:lnTo>
                  <a:pt x="1267" y="499"/>
                </a:lnTo>
                <a:lnTo>
                  <a:pt x="1268" y="495"/>
                </a:lnTo>
                <a:lnTo>
                  <a:pt x="1269" y="479"/>
                </a:lnTo>
                <a:lnTo>
                  <a:pt x="1269" y="474"/>
                </a:lnTo>
                <a:lnTo>
                  <a:pt x="1270" y="455"/>
                </a:lnTo>
                <a:lnTo>
                  <a:pt x="1270" y="451"/>
                </a:lnTo>
                <a:lnTo>
                  <a:pt x="1271" y="435"/>
                </a:lnTo>
                <a:lnTo>
                  <a:pt x="1271" y="429"/>
                </a:lnTo>
                <a:lnTo>
                  <a:pt x="1273" y="406"/>
                </a:lnTo>
                <a:lnTo>
                  <a:pt x="1273" y="400"/>
                </a:lnTo>
                <a:lnTo>
                  <a:pt x="1274" y="375"/>
                </a:lnTo>
                <a:lnTo>
                  <a:pt x="1274" y="368"/>
                </a:lnTo>
                <a:lnTo>
                  <a:pt x="1276" y="341"/>
                </a:lnTo>
                <a:lnTo>
                  <a:pt x="1276" y="334"/>
                </a:lnTo>
                <a:lnTo>
                  <a:pt x="1277" y="306"/>
                </a:lnTo>
                <a:lnTo>
                  <a:pt x="1277" y="299"/>
                </a:lnTo>
                <a:lnTo>
                  <a:pt x="1278" y="269"/>
                </a:lnTo>
                <a:lnTo>
                  <a:pt x="1278" y="262"/>
                </a:lnTo>
                <a:lnTo>
                  <a:pt x="1279" y="233"/>
                </a:lnTo>
                <a:lnTo>
                  <a:pt x="1280" y="226"/>
                </a:lnTo>
                <a:lnTo>
                  <a:pt x="1281" y="198"/>
                </a:lnTo>
                <a:lnTo>
                  <a:pt x="1281" y="191"/>
                </a:lnTo>
                <a:lnTo>
                  <a:pt x="1282" y="164"/>
                </a:lnTo>
                <a:lnTo>
                  <a:pt x="1282" y="158"/>
                </a:lnTo>
                <a:lnTo>
                  <a:pt x="1283" y="134"/>
                </a:lnTo>
                <a:lnTo>
                  <a:pt x="1284" y="129"/>
                </a:lnTo>
                <a:lnTo>
                  <a:pt x="1284" y="107"/>
                </a:lnTo>
                <a:lnTo>
                  <a:pt x="1285" y="103"/>
                </a:lnTo>
                <a:lnTo>
                  <a:pt x="1286" y="86"/>
                </a:lnTo>
                <a:lnTo>
                  <a:pt x="1286" y="82"/>
                </a:lnTo>
                <a:lnTo>
                  <a:pt x="1287" y="73"/>
                </a:lnTo>
                <a:lnTo>
                  <a:pt x="1287" y="70"/>
                </a:lnTo>
                <a:lnTo>
                  <a:pt x="1288" y="61"/>
                </a:lnTo>
                <a:lnTo>
                  <a:pt x="1288" y="59"/>
                </a:lnTo>
                <a:lnTo>
                  <a:pt x="1289" y="56"/>
                </a:lnTo>
                <a:lnTo>
                  <a:pt x="1290" y="55"/>
                </a:lnTo>
                <a:lnTo>
                  <a:pt x="1291" y="56"/>
                </a:lnTo>
                <a:lnTo>
                  <a:pt x="1291" y="58"/>
                </a:lnTo>
                <a:lnTo>
                  <a:pt x="1292" y="63"/>
                </a:lnTo>
                <a:lnTo>
                  <a:pt x="1292" y="66"/>
                </a:lnTo>
                <a:lnTo>
                  <a:pt x="1293" y="76"/>
                </a:lnTo>
                <a:lnTo>
                  <a:pt x="1293" y="79"/>
                </a:lnTo>
                <a:lnTo>
                  <a:pt x="1295" y="94"/>
                </a:lnTo>
                <a:lnTo>
                  <a:pt x="1295" y="98"/>
                </a:lnTo>
                <a:lnTo>
                  <a:pt x="1296" y="116"/>
                </a:lnTo>
                <a:lnTo>
                  <a:pt x="1296" y="120"/>
                </a:lnTo>
                <a:lnTo>
                  <a:pt x="1297" y="141"/>
                </a:lnTo>
                <a:lnTo>
                  <a:pt x="1297" y="147"/>
                </a:lnTo>
                <a:lnTo>
                  <a:pt x="1299" y="169"/>
                </a:lnTo>
                <a:lnTo>
                  <a:pt x="1299" y="176"/>
                </a:lnTo>
                <a:lnTo>
                  <a:pt x="1300" y="200"/>
                </a:lnTo>
                <a:lnTo>
                  <a:pt x="1300" y="206"/>
                </a:lnTo>
                <a:lnTo>
                  <a:pt x="1301" y="231"/>
                </a:lnTo>
                <a:lnTo>
                  <a:pt x="1302" y="237"/>
                </a:lnTo>
                <a:lnTo>
                  <a:pt x="1303" y="262"/>
                </a:lnTo>
                <a:lnTo>
                  <a:pt x="1303" y="269"/>
                </a:lnTo>
                <a:lnTo>
                  <a:pt x="1304" y="287"/>
                </a:lnTo>
                <a:lnTo>
                  <a:pt x="1304" y="293"/>
                </a:lnTo>
                <a:lnTo>
                  <a:pt x="1305" y="317"/>
                </a:lnTo>
                <a:lnTo>
                  <a:pt x="1305" y="323"/>
                </a:lnTo>
                <a:lnTo>
                  <a:pt x="1306" y="346"/>
                </a:lnTo>
                <a:lnTo>
                  <a:pt x="1307" y="352"/>
                </a:lnTo>
                <a:lnTo>
                  <a:pt x="1307" y="373"/>
                </a:lnTo>
                <a:lnTo>
                  <a:pt x="1308" y="378"/>
                </a:lnTo>
                <a:lnTo>
                  <a:pt x="1309" y="398"/>
                </a:lnTo>
                <a:lnTo>
                  <a:pt x="1309" y="403"/>
                </a:lnTo>
                <a:lnTo>
                  <a:pt x="1310" y="421"/>
                </a:lnTo>
                <a:lnTo>
                  <a:pt x="1310" y="425"/>
                </a:lnTo>
                <a:lnTo>
                  <a:pt x="1311" y="442"/>
                </a:lnTo>
                <a:lnTo>
                  <a:pt x="1312" y="446"/>
                </a:lnTo>
                <a:lnTo>
                  <a:pt x="1313" y="460"/>
                </a:lnTo>
                <a:lnTo>
                  <a:pt x="1313" y="464"/>
                </a:lnTo>
                <a:lnTo>
                  <a:pt x="1314" y="477"/>
                </a:lnTo>
                <a:lnTo>
                  <a:pt x="1314" y="480"/>
                </a:lnTo>
                <a:lnTo>
                  <a:pt x="1315" y="491"/>
                </a:lnTo>
                <a:lnTo>
                  <a:pt x="1315" y="493"/>
                </a:lnTo>
                <a:lnTo>
                  <a:pt x="1317" y="503"/>
                </a:lnTo>
                <a:lnTo>
                  <a:pt x="1317" y="506"/>
                </a:lnTo>
                <a:lnTo>
                  <a:pt x="1318" y="514"/>
                </a:lnTo>
                <a:lnTo>
                  <a:pt x="1318" y="516"/>
                </a:lnTo>
                <a:lnTo>
                  <a:pt x="1319" y="523"/>
                </a:lnTo>
                <a:lnTo>
                  <a:pt x="1319" y="525"/>
                </a:lnTo>
                <a:lnTo>
                  <a:pt x="1320" y="530"/>
                </a:lnTo>
                <a:lnTo>
                  <a:pt x="1321" y="531"/>
                </a:lnTo>
                <a:lnTo>
                  <a:pt x="1322" y="537"/>
                </a:lnTo>
                <a:lnTo>
                  <a:pt x="1322" y="538"/>
                </a:lnTo>
                <a:lnTo>
                  <a:pt x="1323" y="543"/>
                </a:lnTo>
                <a:lnTo>
                  <a:pt x="1323" y="544"/>
                </a:lnTo>
                <a:lnTo>
                  <a:pt x="1324" y="547"/>
                </a:lnTo>
                <a:lnTo>
                  <a:pt x="1325" y="548"/>
                </a:lnTo>
                <a:lnTo>
                  <a:pt x="1326" y="551"/>
                </a:lnTo>
                <a:lnTo>
                  <a:pt x="1326" y="552"/>
                </a:lnTo>
                <a:lnTo>
                  <a:pt x="1327" y="555"/>
                </a:lnTo>
                <a:lnTo>
                  <a:pt x="1327" y="555"/>
                </a:lnTo>
                <a:lnTo>
                  <a:pt x="1328" y="557"/>
                </a:lnTo>
                <a:lnTo>
                  <a:pt x="1329" y="558"/>
                </a:lnTo>
                <a:lnTo>
                  <a:pt x="1329" y="560"/>
                </a:lnTo>
                <a:lnTo>
                  <a:pt x="1330" y="560"/>
                </a:lnTo>
                <a:lnTo>
                  <a:pt x="1331" y="562"/>
                </a:lnTo>
                <a:lnTo>
                  <a:pt x="1331" y="562"/>
                </a:lnTo>
                <a:lnTo>
                  <a:pt x="1332" y="564"/>
                </a:lnTo>
                <a:lnTo>
                  <a:pt x="1332" y="564"/>
                </a:lnTo>
                <a:lnTo>
                  <a:pt x="1333" y="565"/>
                </a:lnTo>
                <a:lnTo>
                  <a:pt x="1334" y="566"/>
                </a:lnTo>
                <a:lnTo>
                  <a:pt x="1334" y="566"/>
                </a:lnTo>
                <a:lnTo>
                  <a:pt x="1335" y="567"/>
                </a:lnTo>
                <a:lnTo>
                  <a:pt x="1336" y="567"/>
                </a:lnTo>
                <a:lnTo>
                  <a:pt x="1336" y="567"/>
                </a:lnTo>
                <a:lnTo>
                  <a:pt x="1337" y="568"/>
                </a:lnTo>
                <a:lnTo>
                  <a:pt x="1337" y="568"/>
                </a:lnTo>
                <a:lnTo>
                  <a:pt x="1339" y="569"/>
                </a:lnTo>
                <a:lnTo>
                  <a:pt x="1339" y="569"/>
                </a:lnTo>
                <a:lnTo>
                  <a:pt x="1340" y="570"/>
                </a:lnTo>
                <a:lnTo>
                  <a:pt x="1340" y="570"/>
                </a:lnTo>
                <a:lnTo>
                  <a:pt x="1341" y="570"/>
                </a:lnTo>
                <a:lnTo>
                  <a:pt x="1341" y="570"/>
                </a:lnTo>
                <a:lnTo>
                  <a:pt x="1343" y="571"/>
                </a:lnTo>
                <a:lnTo>
                  <a:pt x="1343" y="571"/>
                </a:lnTo>
                <a:lnTo>
                  <a:pt x="1344" y="571"/>
                </a:lnTo>
                <a:lnTo>
                  <a:pt x="1344" y="571"/>
                </a:lnTo>
                <a:lnTo>
                  <a:pt x="1345" y="572"/>
                </a:lnTo>
                <a:lnTo>
                  <a:pt x="1345" y="572"/>
                </a:lnTo>
                <a:lnTo>
                  <a:pt x="1346" y="572"/>
                </a:lnTo>
                <a:lnTo>
                  <a:pt x="1347" y="572"/>
                </a:lnTo>
                <a:lnTo>
                  <a:pt x="1348" y="572"/>
                </a:lnTo>
                <a:lnTo>
                  <a:pt x="1348" y="572"/>
                </a:lnTo>
                <a:lnTo>
                  <a:pt x="1349" y="572"/>
                </a:lnTo>
                <a:lnTo>
                  <a:pt x="1349" y="573"/>
                </a:lnTo>
                <a:lnTo>
                  <a:pt x="1350" y="573"/>
                </a:lnTo>
                <a:lnTo>
                  <a:pt x="1351" y="573"/>
                </a:lnTo>
                <a:lnTo>
                  <a:pt x="1351" y="573"/>
                </a:lnTo>
                <a:lnTo>
                  <a:pt x="1352" y="574"/>
                </a:lnTo>
                <a:lnTo>
                  <a:pt x="1353" y="574"/>
                </a:lnTo>
                <a:lnTo>
                  <a:pt x="1353" y="574"/>
                </a:lnTo>
                <a:lnTo>
                  <a:pt x="1354" y="574"/>
                </a:lnTo>
                <a:lnTo>
                  <a:pt x="1354" y="574"/>
                </a:lnTo>
                <a:lnTo>
                  <a:pt x="1355" y="574"/>
                </a:lnTo>
                <a:lnTo>
                  <a:pt x="1355" y="574"/>
                </a:lnTo>
                <a:lnTo>
                  <a:pt x="1356" y="574"/>
                </a:lnTo>
                <a:lnTo>
                  <a:pt x="1356" y="574"/>
                </a:lnTo>
                <a:lnTo>
                  <a:pt x="1358" y="574"/>
                </a:lnTo>
                <a:lnTo>
                  <a:pt x="1358" y="574"/>
                </a:lnTo>
                <a:lnTo>
                  <a:pt x="1359" y="574"/>
                </a:lnTo>
                <a:lnTo>
                  <a:pt x="1359" y="574"/>
                </a:lnTo>
                <a:lnTo>
                  <a:pt x="1360" y="574"/>
                </a:lnTo>
                <a:lnTo>
                  <a:pt x="1360" y="574"/>
                </a:lnTo>
                <a:lnTo>
                  <a:pt x="1362" y="575"/>
                </a:lnTo>
                <a:lnTo>
                  <a:pt x="1362" y="575"/>
                </a:lnTo>
                <a:lnTo>
                  <a:pt x="1363" y="574"/>
                </a:lnTo>
                <a:lnTo>
                  <a:pt x="1363" y="574"/>
                </a:lnTo>
                <a:lnTo>
                  <a:pt x="1365" y="574"/>
                </a:lnTo>
                <a:lnTo>
                  <a:pt x="1365" y="574"/>
                </a:lnTo>
                <a:lnTo>
                  <a:pt x="1366" y="574"/>
                </a:lnTo>
                <a:lnTo>
                  <a:pt x="1366" y="574"/>
                </a:lnTo>
                <a:lnTo>
                  <a:pt x="1367" y="574"/>
                </a:lnTo>
                <a:lnTo>
                  <a:pt x="1367" y="574"/>
                </a:lnTo>
                <a:lnTo>
                  <a:pt x="1368" y="573"/>
                </a:lnTo>
                <a:lnTo>
                  <a:pt x="1369" y="572"/>
                </a:lnTo>
                <a:lnTo>
                  <a:pt x="1370" y="572"/>
                </a:lnTo>
                <a:lnTo>
                  <a:pt x="1370" y="571"/>
                </a:lnTo>
                <a:lnTo>
                  <a:pt x="1370" y="571"/>
                </a:lnTo>
                <a:lnTo>
                  <a:pt x="1371" y="570"/>
                </a:lnTo>
                <a:lnTo>
                  <a:pt x="1372" y="568"/>
                </a:lnTo>
                <a:lnTo>
                  <a:pt x="1372" y="568"/>
                </a:lnTo>
                <a:lnTo>
                  <a:pt x="1373" y="566"/>
                </a:lnTo>
                <a:lnTo>
                  <a:pt x="1373" y="565"/>
                </a:lnTo>
                <a:lnTo>
                  <a:pt x="1374" y="562"/>
                </a:lnTo>
                <a:lnTo>
                  <a:pt x="1375" y="561"/>
                </a:lnTo>
                <a:lnTo>
                  <a:pt x="1376" y="557"/>
                </a:lnTo>
                <a:lnTo>
                  <a:pt x="1376" y="556"/>
                </a:lnTo>
                <a:lnTo>
                  <a:pt x="1377" y="551"/>
                </a:lnTo>
                <a:lnTo>
                  <a:pt x="1377" y="549"/>
                </a:lnTo>
                <a:lnTo>
                  <a:pt x="1378" y="543"/>
                </a:lnTo>
                <a:lnTo>
                  <a:pt x="1378" y="541"/>
                </a:lnTo>
                <a:lnTo>
                  <a:pt x="1380" y="533"/>
                </a:lnTo>
                <a:lnTo>
                  <a:pt x="1380" y="531"/>
                </a:lnTo>
                <a:lnTo>
                  <a:pt x="1381" y="521"/>
                </a:lnTo>
                <a:lnTo>
                  <a:pt x="1381" y="519"/>
                </a:lnTo>
                <a:lnTo>
                  <a:pt x="1382" y="507"/>
                </a:lnTo>
                <a:lnTo>
                  <a:pt x="1382" y="503"/>
                </a:lnTo>
                <a:lnTo>
                  <a:pt x="1384" y="489"/>
                </a:lnTo>
                <a:lnTo>
                  <a:pt x="1384" y="485"/>
                </a:lnTo>
                <a:lnTo>
                  <a:pt x="1385" y="469"/>
                </a:lnTo>
                <a:lnTo>
                  <a:pt x="1385" y="465"/>
                </a:lnTo>
                <a:lnTo>
                  <a:pt x="1387" y="446"/>
                </a:lnTo>
                <a:lnTo>
                  <a:pt x="1387" y="440"/>
                </a:lnTo>
                <a:lnTo>
                  <a:pt x="1387" y="424"/>
                </a:lnTo>
                <a:lnTo>
                  <a:pt x="1388" y="419"/>
                </a:lnTo>
                <a:lnTo>
                  <a:pt x="1389" y="395"/>
                </a:lnTo>
                <a:lnTo>
                  <a:pt x="1389" y="389"/>
                </a:lnTo>
                <a:lnTo>
                  <a:pt x="1390" y="364"/>
                </a:lnTo>
                <a:lnTo>
                  <a:pt x="1390" y="357"/>
                </a:lnTo>
                <a:lnTo>
                  <a:pt x="1391" y="330"/>
                </a:lnTo>
                <a:lnTo>
                  <a:pt x="1392" y="322"/>
                </a:lnTo>
                <a:lnTo>
                  <a:pt x="1392" y="293"/>
                </a:lnTo>
                <a:lnTo>
                  <a:pt x="1393" y="286"/>
                </a:lnTo>
                <a:lnTo>
                  <a:pt x="1394" y="256"/>
                </a:lnTo>
                <a:lnTo>
                  <a:pt x="1394" y="248"/>
                </a:lnTo>
                <a:lnTo>
                  <a:pt x="1395" y="218"/>
                </a:lnTo>
                <a:lnTo>
                  <a:pt x="1395" y="211"/>
                </a:lnTo>
                <a:lnTo>
                  <a:pt x="1396" y="181"/>
                </a:lnTo>
                <a:lnTo>
                  <a:pt x="1397" y="173"/>
                </a:lnTo>
                <a:lnTo>
                  <a:pt x="1398" y="145"/>
                </a:lnTo>
                <a:lnTo>
                  <a:pt x="1398" y="138"/>
                </a:lnTo>
                <a:lnTo>
                  <a:pt x="1399" y="111"/>
                </a:lnTo>
                <a:lnTo>
                  <a:pt x="1399" y="104"/>
                </a:lnTo>
                <a:lnTo>
                  <a:pt x="1400" y="80"/>
                </a:lnTo>
                <a:lnTo>
                  <a:pt x="1400" y="75"/>
                </a:lnTo>
                <a:lnTo>
                  <a:pt x="1402" y="54"/>
                </a:lnTo>
                <a:lnTo>
                  <a:pt x="1402" y="49"/>
                </a:lnTo>
                <a:lnTo>
                  <a:pt x="1403" y="32"/>
                </a:lnTo>
                <a:lnTo>
                  <a:pt x="1403" y="28"/>
                </a:lnTo>
                <a:lnTo>
                  <a:pt x="1404" y="18"/>
                </a:lnTo>
                <a:lnTo>
                  <a:pt x="1404" y="16"/>
                </a:lnTo>
                <a:lnTo>
                  <a:pt x="1406" y="7"/>
                </a:lnTo>
                <a:lnTo>
                  <a:pt x="1406" y="5"/>
                </a:lnTo>
                <a:lnTo>
                  <a:pt x="1407" y="1"/>
                </a:lnTo>
                <a:lnTo>
                  <a:pt x="1407" y="0"/>
                </a:lnTo>
                <a:lnTo>
                  <a:pt x="1408" y="1"/>
                </a:lnTo>
                <a:lnTo>
                  <a:pt x="1408" y="2"/>
                </a:lnTo>
                <a:lnTo>
                  <a:pt x="1409" y="7"/>
                </a:lnTo>
                <a:lnTo>
                  <a:pt x="1410" y="9"/>
                </a:lnTo>
                <a:lnTo>
                  <a:pt x="1411" y="19"/>
                </a:lnTo>
                <a:lnTo>
                  <a:pt x="1411" y="22"/>
                </a:lnTo>
                <a:lnTo>
                  <a:pt x="1412" y="36"/>
                </a:lnTo>
                <a:lnTo>
                  <a:pt x="1412" y="40"/>
                </a:lnTo>
                <a:lnTo>
                  <a:pt x="1413" y="57"/>
                </a:lnTo>
                <a:lnTo>
                  <a:pt x="1414" y="62"/>
                </a:lnTo>
                <a:lnTo>
                  <a:pt x="1414" y="82"/>
                </a:lnTo>
                <a:lnTo>
                  <a:pt x="1415" y="88"/>
                </a:lnTo>
                <a:lnTo>
                  <a:pt x="1416" y="110"/>
                </a:lnTo>
                <a:lnTo>
                  <a:pt x="1416" y="116"/>
                </a:lnTo>
                <a:lnTo>
                  <a:pt x="1417" y="140"/>
                </a:lnTo>
                <a:lnTo>
                  <a:pt x="1417" y="146"/>
                </a:lnTo>
                <a:lnTo>
                  <a:pt x="1418" y="171"/>
                </a:lnTo>
                <a:lnTo>
                  <a:pt x="1419" y="178"/>
                </a:lnTo>
                <a:lnTo>
                  <a:pt x="1420" y="203"/>
                </a:lnTo>
                <a:lnTo>
                  <a:pt x="1420" y="210"/>
                </a:lnTo>
                <a:lnTo>
                  <a:pt x="1421" y="229"/>
                </a:lnTo>
                <a:lnTo>
                  <a:pt x="1421" y="236"/>
                </a:lnTo>
                <a:lnTo>
                  <a:pt x="1422" y="262"/>
                </a:lnTo>
                <a:lnTo>
                  <a:pt x="1422" y="267"/>
                </a:lnTo>
                <a:lnTo>
                  <a:pt x="1424" y="292"/>
                </a:lnTo>
                <a:lnTo>
                  <a:pt x="1424" y="299"/>
                </a:lnTo>
                <a:lnTo>
                  <a:pt x="1425" y="322"/>
                </a:lnTo>
                <a:lnTo>
                  <a:pt x="1425" y="328"/>
                </a:lnTo>
                <a:lnTo>
                  <a:pt x="1426" y="350"/>
                </a:lnTo>
                <a:lnTo>
                  <a:pt x="1426" y="356"/>
                </a:lnTo>
                <a:lnTo>
                  <a:pt x="1428" y="376"/>
                </a:lnTo>
                <a:lnTo>
                  <a:pt x="1428" y="381"/>
                </a:lnTo>
                <a:lnTo>
                  <a:pt x="1429" y="400"/>
                </a:lnTo>
                <a:lnTo>
                  <a:pt x="1429" y="405"/>
                </a:lnTo>
                <a:lnTo>
                  <a:pt x="1430" y="422"/>
                </a:lnTo>
                <a:lnTo>
                  <a:pt x="1430" y="427"/>
                </a:lnTo>
                <a:lnTo>
                  <a:pt x="1431" y="442"/>
                </a:lnTo>
                <a:lnTo>
                  <a:pt x="1432" y="446"/>
                </a:lnTo>
                <a:lnTo>
                  <a:pt x="1433" y="459"/>
                </a:lnTo>
                <a:lnTo>
                  <a:pt x="1433" y="463"/>
                </a:lnTo>
                <a:lnTo>
                  <a:pt x="1434" y="476"/>
                </a:lnTo>
                <a:lnTo>
                  <a:pt x="1434" y="479"/>
                </a:lnTo>
                <a:lnTo>
                  <a:pt x="1435" y="489"/>
                </a:lnTo>
                <a:lnTo>
                  <a:pt x="1436" y="492"/>
                </a:lnTo>
                <a:lnTo>
                  <a:pt x="1437" y="501"/>
                </a:lnTo>
                <a:lnTo>
                  <a:pt x="1437" y="503"/>
                </a:lnTo>
                <a:lnTo>
                  <a:pt x="1437" y="510"/>
                </a:lnTo>
                <a:lnTo>
                  <a:pt x="1438" y="512"/>
                </a:lnTo>
                <a:lnTo>
                  <a:pt x="1439" y="519"/>
                </a:lnTo>
                <a:lnTo>
                  <a:pt x="1439" y="521"/>
                </a:lnTo>
                <a:lnTo>
                  <a:pt x="1440" y="527"/>
                </a:lnTo>
                <a:lnTo>
                  <a:pt x="1440" y="529"/>
                </a:lnTo>
                <a:lnTo>
                  <a:pt x="1441" y="534"/>
                </a:lnTo>
                <a:lnTo>
                  <a:pt x="1442" y="535"/>
                </a:lnTo>
                <a:lnTo>
                  <a:pt x="1443" y="540"/>
                </a:lnTo>
                <a:lnTo>
                  <a:pt x="1443" y="541"/>
                </a:lnTo>
                <a:lnTo>
                  <a:pt x="1444" y="545"/>
                </a:lnTo>
                <a:lnTo>
                  <a:pt x="1444" y="545"/>
                </a:lnTo>
                <a:lnTo>
                  <a:pt x="1445" y="549"/>
                </a:lnTo>
                <a:lnTo>
                  <a:pt x="1445" y="549"/>
                </a:lnTo>
                <a:lnTo>
                  <a:pt x="1447" y="552"/>
                </a:lnTo>
                <a:lnTo>
                  <a:pt x="1447" y="553"/>
                </a:lnTo>
                <a:lnTo>
                  <a:pt x="1448" y="555"/>
                </a:lnTo>
                <a:lnTo>
                  <a:pt x="1448" y="556"/>
                </a:lnTo>
                <a:lnTo>
                  <a:pt x="1450" y="557"/>
                </a:lnTo>
                <a:lnTo>
                  <a:pt x="1450" y="558"/>
                </a:lnTo>
                <a:lnTo>
                  <a:pt x="1451" y="560"/>
                </a:lnTo>
                <a:lnTo>
                  <a:pt x="1451" y="560"/>
                </a:lnTo>
                <a:lnTo>
                  <a:pt x="1452" y="562"/>
                </a:lnTo>
                <a:lnTo>
                  <a:pt x="1452" y="562"/>
                </a:lnTo>
                <a:lnTo>
                  <a:pt x="1453" y="563"/>
                </a:lnTo>
                <a:lnTo>
                  <a:pt x="1453" y="563"/>
                </a:lnTo>
                <a:lnTo>
                  <a:pt x="1454" y="564"/>
                </a:lnTo>
                <a:lnTo>
                  <a:pt x="1455" y="564"/>
                </a:lnTo>
                <a:lnTo>
                  <a:pt x="1456" y="566"/>
                </a:lnTo>
                <a:lnTo>
                  <a:pt x="1456" y="566"/>
                </a:lnTo>
                <a:lnTo>
                  <a:pt x="1457" y="566"/>
                </a:lnTo>
                <a:lnTo>
                  <a:pt x="1457" y="567"/>
                </a:lnTo>
                <a:lnTo>
                  <a:pt x="1458" y="567"/>
                </a:lnTo>
                <a:lnTo>
                  <a:pt x="1459" y="567"/>
                </a:lnTo>
                <a:lnTo>
                  <a:pt x="1459" y="568"/>
                </a:lnTo>
                <a:lnTo>
                  <a:pt x="1460" y="568"/>
                </a:lnTo>
                <a:lnTo>
                  <a:pt x="1461" y="569"/>
                </a:lnTo>
                <a:lnTo>
                  <a:pt x="1461" y="569"/>
                </a:lnTo>
                <a:lnTo>
                  <a:pt x="1462" y="570"/>
                </a:lnTo>
                <a:lnTo>
                  <a:pt x="1462" y="570"/>
                </a:lnTo>
                <a:lnTo>
                  <a:pt x="1463" y="570"/>
                </a:lnTo>
                <a:lnTo>
                  <a:pt x="1464" y="570"/>
                </a:lnTo>
                <a:lnTo>
                  <a:pt x="1465" y="570"/>
                </a:lnTo>
                <a:lnTo>
                  <a:pt x="1465" y="571"/>
                </a:lnTo>
                <a:lnTo>
                  <a:pt x="1466" y="571"/>
                </a:lnTo>
                <a:lnTo>
                  <a:pt x="1466" y="571"/>
                </a:lnTo>
                <a:lnTo>
                  <a:pt x="1467" y="571"/>
                </a:lnTo>
                <a:lnTo>
                  <a:pt x="1467" y="571"/>
                </a:lnTo>
                <a:lnTo>
                  <a:pt x="1469" y="572"/>
                </a:lnTo>
                <a:lnTo>
                  <a:pt x="1469" y="572"/>
                </a:lnTo>
                <a:lnTo>
                  <a:pt x="1470" y="572"/>
                </a:lnTo>
                <a:lnTo>
                  <a:pt x="1470" y="572"/>
                </a:lnTo>
                <a:lnTo>
                  <a:pt x="1471" y="572"/>
                </a:lnTo>
                <a:lnTo>
                  <a:pt x="1471" y="572"/>
                </a:lnTo>
                <a:lnTo>
                  <a:pt x="1473" y="572"/>
                </a:lnTo>
                <a:lnTo>
                  <a:pt x="1473" y="572"/>
                </a:lnTo>
                <a:lnTo>
                  <a:pt x="1474" y="573"/>
                </a:lnTo>
                <a:lnTo>
                  <a:pt x="1474" y="573"/>
                </a:lnTo>
                <a:lnTo>
                  <a:pt x="1475" y="573"/>
                </a:lnTo>
                <a:lnTo>
                  <a:pt x="1476" y="573"/>
                </a:lnTo>
                <a:lnTo>
                  <a:pt x="1476" y="573"/>
                </a:lnTo>
                <a:lnTo>
                  <a:pt x="1477" y="574"/>
                </a:lnTo>
                <a:lnTo>
                  <a:pt x="1478" y="574"/>
                </a:lnTo>
                <a:lnTo>
                  <a:pt x="1478" y="574"/>
                </a:lnTo>
                <a:lnTo>
                  <a:pt x="1479" y="574"/>
                </a:lnTo>
                <a:lnTo>
                  <a:pt x="1479" y="574"/>
                </a:lnTo>
                <a:lnTo>
                  <a:pt x="1480" y="574"/>
                </a:lnTo>
                <a:lnTo>
                  <a:pt x="1481" y="574"/>
                </a:lnTo>
                <a:lnTo>
                  <a:pt x="1481" y="574"/>
                </a:lnTo>
                <a:lnTo>
                  <a:pt x="1482" y="574"/>
                </a:lnTo>
                <a:lnTo>
                  <a:pt x="1483" y="574"/>
                </a:lnTo>
                <a:lnTo>
                  <a:pt x="1483" y="574"/>
                </a:lnTo>
                <a:lnTo>
                  <a:pt x="1484" y="575"/>
                </a:lnTo>
                <a:lnTo>
                  <a:pt x="1484" y="575"/>
                </a:lnTo>
                <a:lnTo>
                  <a:pt x="1485" y="575"/>
                </a:lnTo>
                <a:lnTo>
                  <a:pt x="1486" y="575"/>
                </a:lnTo>
                <a:lnTo>
                  <a:pt x="1487" y="575"/>
                </a:lnTo>
                <a:lnTo>
                  <a:pt x="1487" y="575"/>
                </a:lnTo>
                <a:lnTo>
                  <a:pt x="1488" y="575"/>
                </a:lnTo>
                <a:lnTo>
                  <a:pt x="1488" y="575"/>
                </a:lnTo>
                <a:lnTo>
                  <a:pt x="1489" y="575"/>
                </a:lnTo>
                <a:lnTo>
                  <a:pt x="1489" y="575"/>
                </a:lnTo>
                <a:lnTo>
                  <a:pt x="1491" y="575"/>
                </a:lnTo>
                <a:lnTo>
                  <a:pt x="1491" y="575"/>
                </a:lnTo>
                <a:lnTo>
                  <a:pt x="1492" y="575"/>
                </a:lnTo>
                <a:lnTo>
                  <a:pt x="1492" y="575"/>
                </a:lnTo>
                <a:lnTo>
                  <a:pt x="1493" y="575"/>
                </a:lnTo>
                <a:lnTo>
                  <a:pt x="1493" y="575"/>
                </a:lnTo>
                <a:lnTo>
                  <a:pt x="1495" y="575"/>
                </a:lnTo>
                <a:lnTo>
                  <a:pt x="1495" y="575"/>
                </a:lnTo>
                <a:lnTo>
                  <a:pt x="1496" y="576"/>
                </a:lnTo>
                <a:lnTo>
                  <a:pt x="1496" y="576"/>
                </a:lnTo>
                <a:lnTo>
                  <a:pt x="1497" y="576"/>
                </a:lnTo>
                <a:lnTo>
                  <a:pt x="1497" y="576"/>
                </a:lnTo>
                <a:lnTo>
                  <a:pt x="1498" y="576"/>
                </a:lnTo>
                <a:lnTo>
                  <a:pt x="1499" y="576"/>
                </a:lnTo>
                <a:lnTo>
                  <a:pt x="1500" y="576"/>
                </a:lnTo>
                <a:lnTo>
                  <a:pt x="1500" y="576"/>
                </a:lnTo>
                <a:lnTo>
                  <a:pt x="1501" y="576"/>
                </a:lnTo>
                <a:lnTo>
                  <a:pt x="1501" y="576"/>
                </a:lnTo>
                <a:lnTo>
                  <a:pt x="1502" y="576"/>
                </a:lnTo>
                <a:lnTo>
                  <a:pt x="1503" y="576"/>
                </a:lnTo>
                <a:lnTo>
                  <a:pt x="1503" y="576"/>
                </a:lnTo>
                <a:lnTo>
                  <a:pt x="1503" y="576"/>
                </a:lnTo>
                <a:lnTo>
                  <a:pt x="1504" y="577"/>
                </a:lnTo>
                <a:lnTo>
                  <a:pt x="1505" y="577"/>
                </a:lnTo>
                <a:lnTo>
                  <a:pt x="1506" y="577"/>
                </a:lnTo>
                <a:lnTo>
                  <a:pt x="1506" y="577"/>
                </a:lnTo>
                <a:lnTo>
                  <a:pt x="1507" y="577"/>
                </a:lnTo>
                <a:lnTo>
                  <a:pt x="1507" y="577"/>
                </a:lnTo>
                <a:lnTo>
                  <a:pt x="1508" y="577"/>
                </a:lnTo>
                <a:lnTo>
                  <a:pt x="1508" y="577"/>
                </a:lnTo>
                <a:lnTo>
                  <a:pt x="1510" y="577"/>
                </a:lnTo>
                <a:lnTo>
                  <a:pt x="1510" y="577"/>
                </a:lnTo>
                <a:lnTo>
                  <a:pt x="1511" y="577"/>
                </a:lnTo>
                <a:lnTo>
                  <a:pt x="1511" y="577"/>
                </a:lnTo>
                <a:lnTo>
                  <a:pt x="1513" y="577"/>
                </a:lnTo>
                <a:lnTo>
                  <a:pt x="1513" y="577"/>
                </a:lnTo>
                <a:lnTo>
                  <a:pt x="1514" y="577"/>
                </a:lnTo>
                <a:lnTo>
                  <a:pt x="1514" y="577"/>
                </a:lnTo>
                <a:lnTo>
                  <a:pt x="1515" y="577"/>
                </a:lnTo>
                <a:lnTo>
                  <a:pt x="1515" y="577"/>
                </a:lnTo>
                <a:lnTo>
                  <a:pt x="1517" y="577"/>
                </a:lnTo>
                <a:lnTo>
                  <a:pt x="1517" y="577"/>
                </a:lnTo>
                <a:lnTo>
                  <a:pt x="1518" y="577"/>
                </a:lnTo>
                <a:lnTo>
                  <a:pt x="1518" y="577"/>
                </a:lnTo>
                <a:lnTo>
                  <a:pt x="1519" y="577"/>
                </a:lnTo>
                <a:lnTo>
                  <a:pt x="1519" y="577"/>
                </a:lnTo>
                <a:lnTo>
                  <a:pt x="1520" y="577"/>
                </a:lnTo>
                <a:lnTo>
                  <a:pt x="1520" y="577"/>
                </a:lnTo>
                <a:lnTo>
                  <a:pt x="1521" y="577"/>
                </a:lnTo>
                <a:lnTo>
                  <a:pt x="1522" y="577"/>
                </a:lnTo>
                <a:lnTo>
                  <a:pt x="1522" y="577"/>
                </a:lnTo>
                <a:lnTo>
                  <a:pt x="1523" y="577"/>
                </a:lnTo>
                <a:lnTo>
                  <a:pt x="1524" y="577"/>
                </a:lnTo>
                <a:lnTo>
                  <a:pt x="1524" y="577"/>
                </a:lnTo>
                <a:lnTo>
                  <a:pt x="1525" y="577"/>
                </a:lnTo>
                <a:lnTo>
                  <a:pt x="1525" y="577"/>
                </a:lnTo>
                <a:lnTo>
                  <a:pt x="1526" y="577"/>
                </a:lnTo>
                <a:lnTo>
                  <a:pt x="1527" y="577"/>
                </a:lnTo>
                <a:lnTo>
                  <a:pt x="1528" y="577"/>
                </a:lnTo>
                <a:lnTo>
                  <a:pt x="1528" y="577"/>
                </a:lnTo>
                <a:lnTo>
                  <a:pt x="1529" y="577"/>
                </a:lnTo>
                <a:lnTo>
                  <a:pt x="1529" y="577"/>
                </a:lnTo>
                <a:lnTo>
                  <a:pt x="1530" y="577"/>
                </a:lnTo>
                <a:lnTo>
                  <a:pt x="1531" y="577"/>
                </a:lnTo>
                <a:lnTo>
                  <a:pt x="1532" y="578"/>
                </a:lnTo>
                <a:lnTo>
                  <a:pt x="1532" y="578"/>
                </a:lnTo>
                <a:lnTo>
                  <a:pt x="1533" y="578"/>
                </a:lnTo>
                <a:lnTo>
                  <a:pt x="1533" y="578"/>
                </a:lnTo>
                <a:lnTo>
                  <a:pt x="1534" y="578"/>
                </a:lnTo>
                <a:lnTo>
                  <a:pt x="1534" y="578"/>
                </a:lnTo>
                <a:lnTo>
                  <a:pt x="1536" y="578"/>
                </a:lnTo>
                <a:lnTo>
                  <a:pt x="1536" y="578"/>
                </a:lnTo>
                <a:lnTo>
                  <a:pt x="1537" y="578"/>
                </a:lnTo>
                <a:lnTo>
                  <a:pt x="1537" y="578"/>
                </a:lnTo>
                <a:lnTo>
                  <a:pt x="1538" y="578"/>
                </a:lnTo>
                <a:lnTo>
                  <a:pt x="1539" y="578"/>
                </a:lnTo>
                <a:lnTo>
                  <a:pt x="1539" y="578"/>
                </a:lnTo>
                <a:lnTo>
                  <a:pt x="1540" y="578"/>
                </a:lnTo>
                <a:lnTo>
                  <a:pt x="1541" y="578"/>
                </a:lnTo>
                <a:lnTo>
                  <a:pt x="1541" y="578"/>
                </a:lnTo>
                <a:lnTo>
                  <a:pt x="1542" y="578"/>
                </a:lnTo>
                <a:lnTo>
                  <a:pt x="1542" y="578"/>
                </a:lnTo>
                <a:lnTo>
                  <a:pt x="1543" y="578"/>
                </a:lnTo>
                <a:lnTo>
                  <a:pt x="1544" y="578"/>
                </a:lnTo>
                <a:lnTo>
                  <a:pt x="1545" y="578"/>
                </a:lnTo>
                <a:lnTo>
                  <a:pt x="1545" y="578"/>
                </a:lnTo>
                <a:lnTo>
                  <a:pt x="1546" y="578"/>
                </a:lnTo>
                <a:lnTo>
                  <a:pt x="1546" y="578"/>
                </a:lnTo>
                <a:lnTo>
                  <a:pt x="1547" y="578"/>
                </a:lnTo>
                <a:lnTo>
                  <a:pt x="1547" y="578"/>
                </a:lnTo>
                <a:lnTo>
                  <a:pt x="1548" y="578"/>
                </a:lnTo>
                <a:lnTo>
                  <a:pt x="1549" y="578"/>
                </a:lnTo>
                <a:lnTo>
                  <a:pt x="1550" y="578"/>
                </a:lnTo>
                <a:lnTo>
                  <a:pt x="1550" y="578"/>
                </a:lnTo>
                <a:lnTo>
                  <a:pt x="1551" y="578"/>
                </a:lnTo>
                <a:lnTo>
                  <a:pt x="1551" y="578"/>
                </a:lnTo>
                <a:lnTo>
                  <a:pt x="1552" y="578"/>
                </a:lnTo>
                <a:lnTo>
                  <a:pt x="1553" y="578"/>
                </a:lnTo>
                <a:lnTo>
                  <a:pt x="1554" y="578"/>
                </a:lnTo>
                <a:lnTo>
                  <a:pt x="1554" y="578"/>
                </a:lnTo>
                <a:lnTo>
                  <a:pt x="1555" y="578"/>
                </a:lnTo>
                <a:lnTo>
                  <a:pt x="1555" y="578"/>
                </a:lnTo>
                <a:lnTo>
                  <a:pt x="1556" y="578"/>
                </a:lnTo>
                <a:lnTo>
                  <a:pt x="1556" y="578"/>
                </a:lnTo>
                <a:lnTo>
                  <a:pt x="1558" y="578"/>
                </a:lnTo>
                <a:lnTo>
                  <a:pt x="1558" y="578"/>
                </a:lnTo>
                <a:lnTo>
                  <a:pt x="1559" y="578"/>
                </a:lnTo>
                <a:lnTo>
                  <a:pt x="1559" y="578"/>
                </a:lnTo>
                <a:lnTo>
                  <a:pt x="1560" y="578"/>
                </a:lnTo>
                <a:lnTo>
                  <a:pt x="1561" y="578"/>
                </a:lnTo>
                <a:lnTo>
                  <a:pt x="1561" y="578"/>
                </a:lnTo>
                <a:lnTo>
                  <a:pt x="1562" y="578"/>
                </a:lnTo>
                <a:lnTo>
                  <a:pt x="1563" y="578"/>
                </a:lnTo>
                <a:lnTo>
                  <a:pt x="1563" y="578"/>
                </a:lnTo>
                <a:lnTo>
                  <a:pt x="1563" y="578"/>
                </a:lnTo>
                <a:lnTo>
                  <a:pt x="1564" y="578"/>
                </a:lnTo>
                <a:lnTo>
                  <a:pt x="1565" y="578"/>
                </a:lnTo>
                <a:lnTo>
                  <a:pt x="1566" y="578"/>
                </a:lnTo>
                <a:lnTo>
                  <a:pt x="1567" y="578"/>
                </a:lnTo>
                <a:lnTo>
                  <a:pt x="1567" y="578"/>
                </a:lnTo>
                <a:lnTo>
                  <a:pt x="1568" y="578"/>
                </a:lnTo>
                <a:lnTo>
                  <a:pt x="1568" y="578"/>
                </a:lnTo>
                <a:lnTo>
                  <a:pt x="1569" y="578"/>
                </a:lnTo>
                <a:lnTo>
                  <a:pt x="1570" y="578"/>
                </a:lnTo>
                <a:lnTo>
                  <a:pt x="1570" y="578"/>
                </a:lnTo>
                <a:lnTo>
                  <a:pt x="1570" y="578"/>
                </a:lnTo>
                <a:lnTo>
                  <a:pt x="1571" y="578"/>
                </a:lnTo>
                <a:lnTo>
                  <a:pt x="1572" y="578"/>
                </a:lnTo>
                <a:lnTo>
                  <a:pt x="1572" y="578"/>
                </a:lnTo>
                <a:lnTo>
                  <a:pt x="1573" y="578"/>
                </a:lnTo>
                <a:lnTo>
                  <a:pt x="1574" y="578"/>
                </a:lnTo>
                <a:lnTo>
                  <a:pt x="1574" y="578"/>
                </a:lnTo>
                <a:lnTo>
                  <a:pt x="1576" y="578"/>
                </a:lnTo>
                <a:lnTo>
                  <a:pt x="1576" y="578"/>
                </a:lnTo>
                <a:lnTo>
                  <a:pt x="1576" y="578"/>
                </a:lnTo>
                <a:lnTo>
                  <a:pt x="1577" y="578"/>
                </a:lnTo>
                <a:lnTo>
                  <a:pt x="1578" y="578"/>
                </a:lnTo>
                <a:lnTo>
                  <a:pt x="1578" y="578"/>
                </a:lnTo>
                <a:lnTo>
                  <a:pt x="1580" y="578"/>
                </a:lnTo>
                <a:lnTo>
                  <a:pt x="1580" y="578"/>
                </a:lnTo>
                <a:lnTo>
                  <a:pt x="1581" y="578"/>
                </a:lnTo>
                <a:lnTo>
                  <a:pt x="1581" y="578"/>
                </a:lnTo>
                <a:lnTo>
                  <a:pt x="1582" y="578"/>
                </a:lnTo>
                <a:lnTo>
                  <a:pt x="1582" y="578"/>
                </a:lnTo>
                <a:lnTo>
                  <a:pt x="1584" y="578"/>
                </a:lnTo>
                <a:lnTo>
                  <a:pt x="1584" y="578"/>
                </a:lnTo>
                <a:lnTo>
                  <a:pt x="1585" y="578"/>
                </a:lnTo>
                <a:lnTo>
                  <a:pt x="1585" y="578"/>
                </a:lnTo>
                <a:lnTo>
                  <a:pt x="1586" y="578"/>
                </a:lnTo>
                <a:lnTo>
                  <a:pt x="1586" y="578"/>
                </a:lnTo>
                <a:lnTo>
                  <a:pt x="1587" y="578"/>
                </a:lnTo>
                <a:lnTo>
                  <a:pt x="1587" y="578"/>
                </a:lnTo>
                <a:lnTo>
                  <a:pt x="1588" y="578"/>
                </a:lnTo>
                <a:lnTo>
                  <a:pt x="1589" y="578"/>
                </a:lnTo>
                <a:lnTo>
                  <a:pt x="1589" y="578"/>
                </a:lnTo>
                <a:lnTo>
                  <a:pt x="1590" y="578"/>
                </a:lnTo>
                <a:lnTo>
                  <a:pt x="1591" y="578"/>
                </a:lnTo>
                <a:lnTo>
                  <a:pt x="1591" y="578"/>
                </a:lnTo>
                <a:lnTo>
                  <a:pt x="1592" y="578"/>
                </a:lnTo>
                <a:lnTo>
                  <a:pt x="1592" y="578"/>
                </a:lnTo>
                <a:lnTo>
                  <a:pt x="1593" y="578"/>
                </a:lnTo>
                <a:lnTo>
                  <a:pt x="1594" y="578"/>
                </a:lnTo>
                <a:lnTo>
                  <a:pt x="1595" y="578"/>
                </a:lnTo>
                <a:lnTo>
                  <a:pt x="1595" y="578"/>
                </a:lnTo>
                <a:lnTo>
                  <a:pt x="1596" y="578"/>
                </a:lnTo>
                <a:lnTo>
                  <a:pt x="1596" y="578"/>
                </a:lnTo>
                <a:lnTo>
                  <a:pt x="1597" y="578"/>
                </a:lnTo>
                <a:lnTo>
                  <a:pt x="1597" y="578"/>
                </a:lnTo>
                <a:lnTo>
                  <a:pt x="1599" y="578"/>
                </a:lnTo>
                <a:lnTo>
                  <a:pt x="1599" y="578"/>
                </a:lnTo>
                <a:lnTo>
                  <a:pt x="1600" y="578"/>
                </a:lnTo>
                <a:lnTo>
                  <a:pt x="1600" y="578"/>
                </a:lnTo>
                <a:lnTo>
                  <a:pt x="1602" y="578"/>
                </a:lnTo>
                <a:lnTo>
                  <a:pt x="1602" y="578"/>
                </a:lnTo>
                <a:lnTo>
                  <a:pt x="1603" y="578"/>
                </a:lnTo>
                <a:lnTo>
                  <a:pt x="1603" y="578"/>
                </a:lnTo>
                <a:lnTo>
                  <a:pt x="1604" y="579"/>
                </a:lnTo>
                <a:lnTo>
                  <a:pt x="1604" y="579"/>
                </a:lnTo>
                <a:lnTo>
                  <a:pt x="1605" y="579"/>
                </a:lnTo>
                <a:lnTo>
                  <a:pt x="1606" y="579"/>
                </a:lnTo>
                <a:lnTo>
                  <a:pt x="1606" y="579"/>
                </a:lnTo>
                <a:lnTo>
                  <a:pt x="1607" y="579"/>
                </a:lnTo>
                <a:lnTo>
                  <a:pt x="1607" y="579"/>
                </a:lnTo>
                <a:lnTo>
                  <a:pt x="1608" y="579"/>
                </a:lnTo>
                <a:lnTo>
                  <a:pt x="1609" y="579"/>
                </a:lnTo>
                <a:lnTo>
                  <a:pt x="1609" y="579"/>
                </a:lnTo>
                <a:lnTo>
                  <a:pt x="1610" y="579"/>
                </a:lnTo>
                <a:lnTo>
                  <a:pt x="1611" y="579"/>
                </a:lnTo>
                <a:lnTo>
                  <a:pt x="1611" y="579"/>
                </a:lnTo>
                <a:lnTo>
                  <a:pt x="1612" y="579"/>
                </a:lnTo>
                <a:lnTo>
                  <a:pt x="1613" y="579"/>
                </a:lnTo>
                <a:lnTo>
                  <a:pt x="1613" y="579"/>
                </a:lnTo>
                <a:lnTo>
                  <a:pt x="1614" y="579"/>
                </a:lnTo>
                <a:lnTo>
                  <a:pt x="1614" y="579"/>
                </a:lnTo>
                <a:lnTo>
                  <a:pt x="1615" y="579"/>
                </a:lnTo>
                <a:lnTo>
                  <a:pt x="1616" y="579"/>
                </a:lnTo>
                <a:lnTo>
                  <a:pt x="1617" y="579"/>
                </a:lnTo>
                <a:lnTo>
                  <a:pt x="1617" y="579"/>
                </a:lnTo>
                <a:lnTo>
                  <a:pt x="1618" y="579"/>
                </a:lnTo>
                <a:lnTo>
                  <a:pt x="1618" y="579"/>
                </a:lnTo>
                <a:lnTo>
                  <a:pt x="1619" y="579"/>
                </a:lnTo>
                <a:lnTo>
                  <a:pt x="1619" y="579"/>
                </a:lnTo>
                <a:lnTo>
                  <a:pt x="1619" y="579"/>
                </a:lnTo>
                <a:lnTo>
                  <a:pt x="1621" y="579"/>
                </a:lnTo>
                <a:lnTo>
                  <a:pt x="1622" y="579"/>
                </a:lnTo>
                <a:lnTo>
                  <a:pt x="1622" y="579"/>
                </a:lnTo>
                <a:lnTo>
                  <a:pt x="1622" y="579"/>
                </a:lnTo>
                <a:lnTo>
                  <a:pt x="1624" y="579"/>
                </a:lnTo>
                <a:lnTo>
                  <a:pt x="1625" y="579"/>
                </a:lnTo>
                <a:lnTo>
                  <a:pt x="1625" y="579"/>
                </a:lnTo>
                <a:lnTo>
                  <a:pt x="1625" y="579"/>
                </a:lnTo>
                <a:lnTo>
                  <a:pt x="1626" y="579"/>
                </a:lnTo>
                <a:lnTo>
                  <a:pt x="1626" y="579"/>
                </a:lnTo>
                <a:lnTo>
                  <a:pt x="1628" y="579"/>
                </a:lnTo>
                <a:lnTo>
                  <a:pt x="1628" y="579"/>
                </a:lnTo>
                <a:lnTo>
                  <a:pt x="1629" y="579"/>
                </a:lnTo>
                <a:lnTo>
                  <a:pt x="1630" y="579"/>
                </a:lnTo>
                <a:lnTo>
                  <a:pt x="1630" y="579"/>
                </a:lnTo>
                <a:lnTo>
                  <a:pt x="1630" y="579"/>
                </a:lnTo>
                <a:lnTo>
                  <a:pt x="1631" y="579"/>
                </a:lnTo>
                <a:lnTo>
                  <a:pt x="1632" y="579"/>
                </a:lnTo>
                <a:lnTo>
                  <a:pt x="1633" y="579"/>
                </a:lnTo>
                <a:lnTo>
                  <a:pt x="1633" y="579"/>
                </a:lnTo>
                <a:lnTo>
                  <a:pt x="1634" y="579"/>
                </a:lnTo>
                <a:lnTo>
                  <a:pt x="1635" y="579"/>
                </a:lnTo>
                <a:lnTo>
                  <a:pt x="1635" y="579"/>
                </a:lnTo>
                <a:lnTo>
                  <a:pt x="1636" y="579"/>
                </a:lnTo>
                <a:lnTo>
                  <a:pt x="1636" y="579"/>
                </a:lnTo>
                <a:lnTo>
                  <a:pt x="1637" y="579"/>
                </a:lnTo>
                <a:lnTo>
                  <a:pt x="1637" y="579"/>
                </a:lnTo>
                <a:lnTo>
                  <a:pt x="1638" y="579"/>
                </a:lnTo>
                <a:lnTo>
                  <a:pt x="1639" y="579"/>
                </a:lnTo>
                <a:lnTo>
                  <a:pt x="1640" y="579"/>
                </a:lnTo>
                <a:lnTo>
                  <a:pt x="1640" y="579"/>
                </a:lnTo>
                <a:lnTo>
                  <a:pt x="1641" y="579"/>
                </a:lnTo>
                <a:lnTo>
                  <a:pt x="1641" y="579"/>
                </a:lnTo>
                <a:lnTo>
                  <a:pt x="1641" y="579"/>
                </a:lnTo>
                <a:lnTo>
                  <a:pt x="1643" y="579"/>
                </a:lnTo>
                <a:lnTo>
                  <a:pt x="1644" y="579"/>
                </a:lnTo>
                <a:lnTo>
                  <a:pt x="1644" y="579"/>
                </a:lnTo>
                <a:lnTo>
                  <a:pt x="1645" y="579"/>
                </a:lnTo>
                <a:lnTo>
                  <a:pt x="1645" y="579"/>
                </a:lnTo>
                <a:lnTo>
                  <a:pt x="1647" y="579"/>
                </a:lnTo>
                <a:lnTo>
                  <a:pt x="1647" y="579"/>
                </a:lnTo>
                <a:lnTo>
                  <a:pt x="1648" y="579"/>
                </a:lnTo>
                <a:lnTo>
                  <a:pt x="1648" y="579"/>
                </a:lnTo>
                <a:lnTo>
                  <a:pt x="1649" y="579"/>
                </a:lnTo>
                <a:lnTo>
                  <a:pt x="1650" y="579"/>
                </a:lnTo>
                <a:lnTo>
                  <a:pt x="1650" y="579"/>
                </a:lnTo>
                <a:lnTo>
                  <a:pt x="1651" y="579"/>
                </a:lnTo>
                <a:lnTo>
                  <a:pt x="1652" y="579"/>
                </a:lnTo>
                <a:lnTo>
                  <a:pt x="1652" y="579"/>
                </a:lnTo>
                <a:lnTo>
                  <a:pt x="1652" y="579"/>
                </a:lnTo>
                <a:lnTo>
                  <a:pt x="1653" y="579"/>
                </a:lnTo>
                <a:lnTo>
                  <a:pt x="1654" y="579"/>
                </a:lnTo>
                <a:lnTo>
                  <a:pt x="1654" y="579"/>
                </a:lnTo>
                <a:lnTo>
                  <a:pt x="1655" y="579"/>
                </a:lnTo>
                <a:lnTo>
                  <a:pt x="1655" y="579"/>
                </a:lnTo>
                <a:lnTo>
                  <a:pt x="1656" y="579"/>
                </a:lnTo>
                <a:lnTo>
                  <a:pt x="1657" y="579"/>
                </a:lnTo>
                <a:lnTo>
                  <a:pt x="1658" y="579"/>
                </a:lnTo>
                <a:lnTo>
                  <a:pt x="1658" y="579"/>
                </a:lnTo>
                <a:lnTo>
                  <a:pt x="1659" y="579"/>
                </a:lnTo>
                <a:lnTo>
                  <a:pt x="1659" y="579"/>
                </a:lnTo>
                <a:lnTo>
                  <a:pt x="1661" y="579"/>
                </a:lnTo>
                <a:lnTo>
                  <a:pt x="1661" y="579"/>
                </a:lnTo>
                <a:lnTo>
                  <a:pt x="1662" y="579"/>
                </a:lnTo>
                <a:lnTo>
                  <a:pt x="1662" y="579"/>
                </a:lnTo>
                <a:lnTo>
                  <a:pt x="1663" y="579"/>
                </a:lnTo>
                <a:lnTo>
                  <a:pt x="1665" y="579"/>
                </a:lnTo>
                <a:lnTo>
                  <a:pt x="1665" y="579"/>
                </a:lnTo>
                <a:lnTo>
                  <a:pt x="1666" y="579"/>
                </a:lnTo>
                <a:lnTo>
                  <a:pt x="1666" y="579"/>
                </a:lnTo>
                <a:lnTo>
                  <a:pt x="1666" y="579"/>
                </a:lnTo>
                <a:lnTo>
                  <a:pt x="1667" y="579"/>
                </a:lnTo>
                <a:lnTo>
                  <a:pt x="1669" y="579"/>
                </a:lnTo>
                <a:lnTo>
                  <a:pt x="1669" y="579"/>
                </a:lnTo>
                <a:lnTo>
                  <a:pt x="1669" y="579"/>
                </a:lnTo>
                <a:lnTo>
                  <a:pt x="1670" y="579"/>
                </a:lnTo>
                <a:lnTo>
                  <a:pt x="1671" y="579"/>
                </a:lnTo>
                <a:lnTo>
                  <a:pt x="1671" y="579"/>
                </a:lnTo>
                <a:lnTo>
                  <a:pt x="1672" y="579"/>
                </a:lnTo>
                <a:lnTo>
                  <a:pt x="1673" y="579"/>
                </a:lnTo>
                <a:lnTo>
                  <a:pt x="1673" y="579"/>
                </a:lnTo>
                <a:lnTo>
                  <a:pt x="1674" y="579"/>
                </a:lnTo>
                <a:lnTo>
                  <a:pt x="1674" y="579"/>
                </a:lnTo>
                <a:lnTo>
                  <a:pt x="1675" y="579"/>
                </a:lnTo>
                <a:lnTo>
                  <a:pt x="1676" y="579"/>
                </a:lnTo>
                <a:lnTo>
                  <a:pt x="1676" y="579"/>
                </a:lnTo>
                <a:lnTo>
                  <a:pt x="1677" y="579"/>
                </a:lnTo>
                <a:lnTo>
                  <a:pt x="1678" y="579"/>
                </a:lnTo>
                <a:lnTo>
                  <a:pt x="1679" y="579"/>
                </a:lnTo>
                <a:lnTo>
                  <a:pt x="1680" y="579"/>
                </a:lnTo>
                <a:lnTo>
                  <a:pt x="1680" y="579"/>
                </a:lnTo>
                <a:lnTo>
                  <a:pt x="1681" y="579"/>
                </a:lnTo>
                <a:lnTo>
                  <a:pt x="1681" y="579"/>
                </a:lnTo>
                <a:lnTo>
                  <a:pt x="1682" y="579"/>
                </a:lnTo>
                <a:lnTo>
                  <a:pt x="1683" y="579"/>
                </a:lnTo>
                <a:lnTo>
                  <a:pt x="1684" y="579"/>
                </a:lnTo>
                <a:lnTo>
                  <a:pt x="1684" y="579"/>
                </a:lnTo>
                <a:lnTo>
                  <a:pt x="1685" y="579"/>
                </a:lnTo>
                <a:lnTo>
                  <a:pt x="1685" y="579"/>
                </a:lnTo>
                <a:lnTo>
                  <a:pt x="1686" y="579"/>
                </a:lnTo>
                <a:lnTo>
                  <a:pt x="1687" y="579"/>
                </a:lnTo>
                <a:lnTo>
                  <a:pt x="1687" y="579"/>
                </a:lnTo>
                <a:lnTo>
                  <a:pt x="1688" y="579"/>
                </a:lnTo>
                <a:lnTo>
                  <a:pt x="1688" y="579"/>
                </a:lnTo>
                <a:lnTo>
                  <a:pt x="1689" y="579"/>
                </a:lnTo>
                <a:lnTo>
                  <a:pt x="1690" y="579"/>
                </a:lnTo>
                <a:lnTo>
                  <a:pt x="1691" y="579"/>
                </a:lnTo>
                <a:lnTo>
                  <a:pt x="1691" y="579"/>
                </a:lnTo>
                <a:lnTo>
                  <a:pt x="1692" y="579"/>
                </a:lnTo>
                <a:lnTo>
                  <a:pt x="1692" y="579"/>
                </a:lnTo>
                <a:lnTo>
                  <a:pt x="1693" y="579"/>
                </a:lnTo>
                <a:lnTo>
                  <a:pt x="1694" y="579"/>
                </a:lnTo>
                <a:lnTo>
                  <a:pt x="1694" y="579"/>
                </a:lnTo>
                <a:lnTo>
                  <a:pt x="1695" y="579"/>
                </a:lnTo>
                <a:lnTo>
                  <a:pt x="1696" y="579"/>
                </a:lnTo>
                <a:lnTo>
                  <a:pt x="1697" y="579"/>
                </a:lnTo>
                <a:lnTo>
                  <a:pt x="1697" y="579"/>
                </a:lnTo>
                <a:lnTo>
                  <a:pt x="1698" y="579"/>
                </a:lnTo>
                <a:lnTo>
                  <a:pt x="1698" y="579"/>
                </a:lnTo>
                <a:lnTo>
                  <a:pt x="1699" y="579"/>
                </a:lnTo>
                <a:lnTo>
                  <a:pt x="1700" y="579"/>
                </a:lnTo>
                <a:lnTo>
                  <a:pt x="1700" y="579"/>
                </a:lnTo>
                <a:lnTo>
                  <a:pt x="1701" y="579"/>
                </a:lnTo>
                <a:lnTo>
                  <a:pt x="1702" y="579"/>
                </a:lnTo>
                <a:lnTo>
                  <a:pt x="1703" y="579"/>
                </a:lnTo>
                <a:lnTo>
                  <a:pt x="1703" y="579"/>
                </a:lnTo>
                <a:lnTo>
                  <a:pt x="1703" y="579"/>
                </a:lnTo>
                <a:lnTo>
                  <a:pt x="1704" y="579"/>
                </a:lnTo>
                <a:lnTo>
                  <a:pt x="1704" y="579"/>
                </a:lnTo>
                <a:lnTo>
                  <a:pt x="1705" y="579"/>
                </a:lnTo>
                <a:lnTo>
                  <a:pt x="1706" y="579"/>
                </a:lnTo>
                <a:lnTo>
                  <a:pt x="1707" y="579"/>
                </a:lnTo>
                <a:lnTo>
                  <a:pt x="1707" y="579"/>
                </a:lnTo>
                <a:lnTo>
                  <a:pt x="1708" y="579"/>
                </a:lnTo>
                <a:lnTo>
                  <a:pt x="1708" y="579"/>
                </a:lnTo>
                <a:lnTo>
                  <a:pt x="1710" y="579"/>
                </a:lnTo>
                <a:lnTo>
                  <a:pt x="1710" y="579"/>
                </a:lnTo>
                <a:lnTo>
                  <a:pt x="1711" y="579"/>
                </a:lnTo>
                <a:lnTo>
                  <a:pt x="1711" y="579"/>
                </a:lnTo>
                <a:lnTo>
                  <a:pt x="1712" y="579"/>
                </a:lnTo>
                <a:lnTo>
                  <a:pt x="1713" y="579"/>
                </a:lnTo>
                <a:lnTo>
                  <a:pt x="1714" y="579"/>
                </a:lnTo>
                <a:lnTo>
                  <a:pt x="1714" y="579"/>
                </a:lnTo>
                <a:lnTo>
                  <a:pt x="1715" y="579"/>
                </a:lnTo>
                <a:lnTo>
                  <a:pt x="1715" y="579"/>
                </a:lnTo>
                <a:lnTo>
                  <a:pt x="1716" y="579"/>
                </a:lnTo>
                <a:lnTo>
                  <a:pt x="1717" y="579"/>
                </a:lnTo>
                <a:lnTo>
                  <a:pt x="1717" y="579"/>
                </a:lnTo>
                <a:lnTo>
                  <a:pt x="1718" y="579"/>
                </a:lnTo>
                <a:lnTo>
                  <a:pt x="1719" y="579"/>
                </a:lnTo>
                <a:lnTo>
                  <a:pt x="1719" y="579"/>
                </a:lnTo>
                <a:lnTo>
                  <a:pt x="1719" y="579"/>
                </a:lnTo>
                <a:lnTo>
                  <a:pt x="1720" y="579"/>
                </a:lnTo>
                <a:lnTo>
                  <a:pt x="1721" y="579"/>
                </a:lnTo>
                <a:lnTo>
                  <a:pt x="1721" y="579"/>
                </a:lnTo>
                <a:lnTo>
                  <a:pt x="1722" y="579"/>
                </a:lnTo>
                <a:lnTo>
                  <a:pt x="1722" y="579"/>
                </a:lnTo>
                <a:lnTo>
                  <a:pt x="1723" y="579"/>
                </a:lnTo>
                <a:lnTo>
                  <a:pt x="1724" y="579"/>
                </a:lnTo>
                <a:lnTo>
                  <a:pt x="1725" y="579"/>
                </a:lnTo>
                <a:lnTo>
                  <a:pt x="1725" y="579"/>
                </a:lnTo>
                <a:lnTo>
                  <a:pt x="1726" y="579"/>
                </a:lnTo>
                <a:lnTo>
                  <a:pt x="1727" y="579"/>
                </a:lnTo>
                <a:lnTo>
                  <a:pt x="1728" y="579"/>
                </a:lnTo>
                <a:lnTo>
                  <a:pt x="1728" y="579"/>
                </a:lnTo>
                <a:lnTo>
                  <a:pt x="1729" y="579"/>
                </a:lnTo>
                <a:lnTo>
                  <a:pt x="1729" y="579"/>
                </a:lnTo>
                <a:lnTo>
                  <a:pt x="1730" y="579"/>
                </a:lnTo>
                <a:lnTo>
                  <a:pt x="1730" y="579"/>
                </a:lnTo>
                <a:lnTo>
                  <a:pt x="1732" y="579"/>
                </a:lnTo>
                <a:lnTo>
                  <a:pt x="1732" y="579"/>
                </a:lnTo>
                <a:lnTo>
                  <a:pt x="1732" y="579"/>
                </a:lnTo>
                <a:lnTo>
                  <a:pt x="1733" y="579"/>
                </a:lnTo>
                <a:lnTo>
                  <a:pt x="1734" y="579"/>
                </a:lnTo>
                <a:lnTo>
                  <a:pt x="1734" y="579"/>
                </a:lnTo>
                <a:lnTo>
                  <a:pt x="1735" y="579"/>
                </a:lnTo>
                <a:lnTo>
                  <a:pt x="1736" y="579"/>
                </a:lnTo>
                <a:lnTo>
                  <a:pt x="1736" y="579"/>
                </a:lnTo>
                <a:lnTo>
                  <a:pt x="1737" y="579"/>
                </a:lnTo>
                <a:lnTo>
                  <a:pt x="1737" y="579"/>
                </a:lnTo>
                <a:lnTo>
                  <a:pt x="1738" y="579"/>
                </a:lnTo>
                <a:lnTo>
                  <a:pt x="1739" y="579"/>
                </a:lnTo>
                <a:lnTo>
                  <a:pt x="1739" y="579"/>
                </a:lnTo>
                <a:lnTo>
                  <a:pt x="1740" y="579"/>
                </a:lnTo>
                <a:lnTo>
                  <a:pt x="1741" y="579"/>
                </a:lnTo>
                <a:lnTo>
                  <a:pt x="1741" y="579"/>
                </a:lnTo>
                <a:lnTo>
                  <a:pt x="1742" y="579"/>
                </a:lnTo>
                <a:lnTo>
                  <a:pt x="1743" y="579"/>
                </a:lnTo>
                <a:lnTo>
                  <a:pt x="1743" y="579"/>
                </a:lnTo>
                <a:lnTo>
                  <a:pt x="1744" y="579"/>
                </a:lnTo>
                <a:lnTo>
                  <a:pt x="1744" y="579"/>
                </a:lnTo>
                <a:lnTo>
                  <a:pt x="1745" y="579"/>
                </a:lnTo>
                <a:lnTo>
                  <a:pt x="1746" y="579"/>
                </a:lnTo>
                <a:lnTo>
                  <a:pt x="1747" y="579"/>
                </a:lnTo>
                <a:lnTo>
                  <a:pt x="1747" y="579"/>
                </a:lnTo>
                <a:lnTo>
                  <a:pt x="1747" y="579"/>
                </a:lnTo>
                <a:lnTo>
                  <a:pt x="1748" y="579"/>
                </a:lnTo>
                <a:lnTo>
                  <a:pt x="1749" y="579"/>
                </a:lnTo>
                <a:lnTo>
                  <a:pt x="1750" y="579"/>
                </a:lnTo>
                <a:lnTo>
                  <a:pt x="1751" y="579"/>
                </a:lnTo>
                <a:lnTo>
                  <a:pt x="1751" y="579"/>
                </a:lnTo>
                <a:lnTo>
                  <a:pt x="1752" y="579"/>
                </a:lnTo>
                <a:lnTo>
                  <a:pt x="1752" y="579"/>
                </a:lnTo>
                <a:lnTo>
                  <a:pt x="1753" y="579"/>
                </a:lnTo>
                <a:lnTo>
                  <a:pt x="1754" y="579"/>
                </a:lnTo>
                <a:lnTo>
                  <a:pt x="1755" y="579"/>
                </a:lnTo>
                <a:lnTo>
                  <a:pt x="1755" y="579"/>
                </a:lnTo>
                <a:lnTo>
                  <a:pt x="1756" y="579"/>
                </a:lnTo>
                <a:lnTo>
                  <a:pt x="1756" y="579"/>
                </a:lnTo>
                <a:lnTo>
                  <a:pt x="1756" y="579"/>
                </a:lnTo>
                <a:lnTo>
                  <a:pt x="1758" y="579"/>
                </a:lnTo>
                <a:lnTo>
                  <a:pt x="1758" y="579"/>
                </a:lnTo>
                <a:lnTo>
                  <a:pt x="1759" y="579"/>
                </a:lnTo>
                <a:lnTo>
                  <a:pt x="1760" y="579"/>
                </a:lnTo>
                <a:lnTo>
                  <a:pt x="1760" y="579"/>
                </a:lnTo>
                <a:lnTo>
                  <a:pt x="1761" y="579"/>
                </a:lnTo>
                <a:lnTo>
                  <a:pt x="1761" y="579"/>
                </a:lnTo>
                <a:lnTo>
                  <a:pt x="1762" y="579"/>
                </a:lnTo>
                <a:lnTo>
                  <a:pt x="1763" y="579"/>
                </a:lnTo>
                <a:lnTo>
                  <a:pt x="1763" y="579"/>
                </a:lnTo>
                <a:lnTo>
                  <a:pt x="1764" y="579"/>
                </a:lnTo>
                <a:lnTo>
                  <a:pt x="1765" y="579"/>
                </a:lnTo>
                <a:lnTo>
                  <a:pt x="1765" y="579"/>
                </a:lnTo>
                <a:lnTo>
                  <a:pt x="1766" y="579"/>
                </a:lnTo>
                <a:lnTo>
                  <a:pt x="1766" y="579"/>
                </a:lnTo>
                <a:lnTo>
                  <a:pt x="1767" y="579"/>
                </a:lnTo>
                <a:lnTo>
                  <a:pt x="1768" y="579"/>
                </a:lnTo>
                <a:lnTo>
                  <a:pt x="1769" y="579"/>
                </a:lnTo>
                <a:lnTo>
                  <a:pt x="1769" y="579"/>
                </a:lnTo>
                <a:lnTo>
                  <a:pt x="1770" y="579"/>
                </a:lnTo>
                <a:lnTo>
                  <a:pt x="1770" y="579"/>
                </a:lnTo>
                <a:lnTo>
                  <a:pt x="1770" y="579"/>
                </a:lnTo>
                <a:lnTo>
                  <a:pt x="1771" y="579"/>
                </a:lnTo>
                <a:lnTo>
                  <a:pt x="1773" y="579"/>
                </a:lnTo>
                <a:lnTo>
                  <a:pt x="1773" y="579"/>
                </a:lnTo>
                <a:lnTo>
                  <a:pt x="1774" y="579"/>
                </a:lnTo>
                <a:lnTo>
                  <a:pt x="1774" y="579"/>
                </a:lnTo>
                <a:lnTo>
                  <a:pt x="1775" y="579"/>
                </a:lnTo>
                <a:lnTo>
                  <a:pt x="1776" y="579"/>
                </a:lnTo>
                <a:lnTo>
                  <a:pt x="1777" y="579"/>
                </a:lnTo>
                <a:lnTo>
                  <a:pt x="1777" y="579"/>
                </a:lnTo>
                <a:lnTo>
                  <a:pt x="1777" y="579"/>
                </a:lnTo>
                <a:lnTo>
                  <a:pt x="1778" y="579"/>
                </a:lnTo>
                <a:lnTo>
                  <a:pt x="1779" y="579"/>
                </a:lnTo>
                <a:lnTo>
                  <a:pt x="1780" y="579"/>
                </a:lnTo>
                <a:lnTo>
                  <a:pt x="1780" y="579"/>
                </a:lnTo>
                <a:lnTo>
                  <a:pt x="1781" y="579"/>
                </a:lnTo>
                <a:lnTo>
                  <a:pt x="1782" y="579"/>
                </a:lnTo>
                <a:lnTo>
                  <a:pt x="1782" y="579"/>
                </a:lnTo>
                <a:lnTo>
                  <a:pt x="1782" y="579"/>
                </a:lnTo>
                <a:lnTo>
                  <a:pt x="1783" y="579"/>
                </a:lnTo>
                <a:lnTo>
                  <a:pt x="1784" y="579"/>
                </a:lnTo>
                <a:lnTo>
                  <a:pt x="1785" y="579"/>
                </a:lnTo>
                <a:lnTo>
                  <a:pt x="1785" y="579"/>
                </a:lnTo>
                <a:lnTo>
                  <a:pt x="1785" y="579"/>
                </a:lnTo>
                <a:lnTo>
                  <a:pt x="1787" y="579"/>
                </a:lnTo>
                <a:lnTo>
                  <a:pt x="1787" y="579"/>
                </a:lnTo>
                <a:lnTo>
                  <a:pt x="1788" y="579"/>
                </a:lnTo>
                <a:lnTo>
                  <a:pt x="1788" y="579"/>
                </a:lnTo>
                <a:lnTo>
                  <a:pt x="1789" y="579"/>
                </a:lnTo>
                <a:lnTo>
                  <a:pt x="1789" y="579"/>
                </a:lnTo>
                <a:lnTo>
                  <a:pt x="1791" y="579"/>
                </a:lnTo>
                <a:lnTo>
                  <a:pt x="1791" y="579"/>
                </a:lnTo>
                <a:lnTo>
                  <a:pt x="1792" y="579"/>
                </a:lnTo>
                <a:lnTo>
                  <a:pt x="1792" y="579"/>
                </a:lnTo>
                <a:lnTo>
                  <a:pt x="1793" y="579"/>
                </a:lnTo>
                <a:lnTo>
                  <a:pt x="1793" y="579"/>
                </a:lnTo>
                <a:lnTo>
                  <a:pt x="1794" y="579"/>
                </a:lnTo>
                <a:lnTo>
                  <a:pt x="1795" y="579"/>
                </a:lnTo>
                <a:lnTo>
                  <a:pt x="1796" y="579"/>
                </a:lnTo>
                <a:lnTo>
                  <a:pt x="1796" y="579"/>
                </a:lnTo>
                <a:lnTo>
                  <a:pt x="1797" y="579"/>
                </a:lnTo>
                <a:lnTo>
                  <a:pt x="1798" y="579"/>
                </a:lnTo>
                <a:lnTo>
                  <a:pt x="1798" y="579"/>
                </a:lnTo>
                <a:lnTo>
                  <a:pt x="1799" y="579"/>
                </a:lnTo>
                <a:lnTo>
                  <a:pt x="1799" y="579"/>
                </a:lnTo>
                <a:lnTo>
                  <a:pt x="1800" y="579"/>
                </a:lnTo>
                <a:lnTo>
                  <a:pt x="1801" y="579"/>
                </a:lnTo>
                <a:lnTo>
                  <a:pt x="1802" y="579"/>
                </a:lnTo>
                <a:lnTo>
                  <a:pt x="1802" y="579"/>
                </a:lnTo>
                <a:lnTo>
                  <a:pt x="1802" y="579"/>
                </a:lnTo>
                <a:lnTo>
                  <a:pt x="1803" y="579"/>
                </a:lnTo>
                <a:lnTo>
                  <a:pt x="1804" y="579"/>
                </a:lnTo>
                <a:lnTo>
                  <a:pt x="1805" y="579"/>
                </a:lnTo>
                <a:lnTo>
                  <a:pt x="1805" y="579"/>
                </a:lnTo>
                <a:lnTo>
                  <a:pt x="1806" y="579"/>
                </a:lnTo>
                <a:lnTo>
                  <a:pt x="1806" y="579"/>
                </a:lnTo>
                <a:lnTo>
                  <a:pt x="1807" y="579"/>
                </a:lnTo>
                <a:lnTo>
                  <a:pt x="1808" y="579"/>
                </a:lnTo>
                <a:lnTo>
                  <a:pt x="1808" y="579"/>
                </a:lnTo>
                <a:lnTo>
                  <a:pt x="1809" y="579"/>
                </a:lnTo>
                <a:lnTo>
                  <a:pt x="1810" y="579"/>
                </a:lnTo>
                <a:lnTo>
                  <a:pt x="1810" y="579"/>
                </a:lnTo>
                <a:lnTo>
                  <a:pt x="1811" y="579"/>
                </a:lnTo>
                <a:lnTo>
                  <a:pt x="1811" y="579"/>
                </a:lnTo>
                <a:lnTo>
                  <a:pt x="1813" y="579"/>
                </a:lnTo>
                <a:lnTo>
                  <a:pt x="1813" y="579"/>
                </a:lnTo>
                <a:lnTo>
                  <a:pt x="1814" y="579"/>
                </a:lnTo>
                <a:lnTo>
                  <a:pt x="1814" y="579"/>
                </a:lnTo>
                <a:lnTo>
                  <a:pt x="1815" y="579"/>
                </a:lnTo>
                <a:lnTo>
                  <a:pt x="1815" y="579"/>
                </a:lnTo>
                <a:lnTo>
                  <a:pt x="1817" y="579"/>
                </a:lnTo>
                <a:lnTo>
                  <a:pt x="1817" y="579"/>
                </a:lnTo>
                <a:lnTo>
                  <a:pt x="1818" y="579"/>
                </a:lnTo>
                <a:lnTo>
                  <a:pt x="1818" y="579"/>
                </a:lnTo>
                <a:lnTo>
                  <a:pt x="1819" y="579"/>
                </a:lnTo>
                <a:lnTo>
                  <a:pt x="1819" y="579"/>
                </a:lnTo>
                <a:lnTo>
                  <a:pt x="1820" y="579"/>
                </a:lnTo>
                <a:lnTo>
                  <a:pt x="1821" y="579"/>
                </a:lnTo>
                <a:lnTo>
                  <a:pt x="1821" y="579"/>
                </a:lnTo>
                <a:lnTo>
                  <a:pt x="1822" y="579"/>
                </a:lnTo>
                <a:lnTo>
                  <a:pt x="1822" y="579"/>
                </a:lnTo>
                <a:lnTo>
                  <a:pt x="1823" y="579"/>
                </a:lnTo>
                <a:lnTo>
                  <a:pt x="1824" y="579"/>
                </a:lnTo>
                <a:lnTo>
                  <a:pt x="1824" y="579"/>
                </a:lnTo>
                <a:lnTo>
                  <a:pt x="1825" y="579"/>
                </a:lnTo>
                <a:lnTo>
                  <a:pt x="1826" y="579"/>
                </a:lnTo>
                <a:lnTo>
                  <a:pt x="1827" y="579"/>
                </a:lnTo>
                <a:lnTo>
                  <a:pt x="1827" y="579"/>
                </a:lnTo>
                <a:lnTo>
                  <a:pt x="1828" y="579"/>
                </a:lnTo>
                <a:lnTo>
                  <a:pt x="1828" y="579"/>
                </a:lnTo>
                <a:lnTo>
                  <a:pt x="1829" y="579"/>
                </a:lnTo>
                <a:lnTo>
                  <a:pt x="1830" y="579"/>
                </a:lnTo>
                <a:lnTo>
                  <a:pt x="1830" y="579"/>
                </a:lnTo>
                <a:lnTo>
                  <a:pt x="1831" y="579"/>
                </a:lnTo>
                <a:lnTo>
                  <a:pt x="1832" y="579"/>
                </a:lnTo>
                <a:lnTo>
                  <a:pt x="1833" y="579"/>
                </a:lnTo>
                <a:lnTo>
                  <a:pt x="1833" y="579"/>
                </a:lnTo>
                <a:lnTo>
                  <a:pt x="1833" y="579"/>
                </a:lnTo>
                <a:lnTo>
                  <a:pt x="1834" y="579"/>
                </a:lnTo>
                <a:lnTo>
                  <a:pt x="1835" y="579"/>
                </a:lnTo>
                <a:lnTo>
                  <a:pt x="1836" y="579"/>
                </a:lnTo>
                <a:lnTo>
                  <a:pt x="1836" y="579"/>
                </a:lnTo>
                <a:lnTo>
                  <a:pt x="1837" y="579"/>
                </a:lnTo>
                <a:lnTo>
                  <a:pt x="1837" y="579"/>
                </a:lnTo>
                <a:lnTo>
                  <a:pt x="1838" y="579"/>
                </a:lnTo>
                <a:lnTo>
                  <a:pt x="1839" y="579"/>
                </a:lnTo>
                <a:lnTo>
                  <a:pt x="1839" y="579"/>
                </a:lnTo>
                <a:lnTo>
                  <a:pt x="1840" y="579"/>
                </a:lnTo>
                <a:lnTo>
                  <a:pt x="1840" y="579"/>
                </a:lnTo>
                <a:lnTo>
                  <a:pt x="1841" y="579"/>
                </a:lnTo>
                <a:lnTo>
                  <a:pt x="1841" y="579"/>
                </a:lnTo>
                <a:lnTo>
                  <a:pt x="1843" y="579"/>
                </a:lnTo>
                <a:lnTo>
                  <a:pt x="1844" y="579"/>
                </a:lnTo>
                <a:lnTo>
                  <a:pt x="1844" y="579"/>
                </a:lnTo>
                <a:lnTo>
                  <a:pt x="1845" y="579"/>
                </a:lnTo>
                <a:lnTo>
                  <a:pt x="1845" y="579"/>
                </a:lnTo>
                <a:lnTo>
                  <a:pt x="1846" y="579"/>
                </a:lnTo>
                <a:lnTo>
                  <a:pt x="1847" y="579"/>
                </a:lnTo>
                <a:lnTo>
                  <a:pt x="1847" y="579"/>
                </a:lnTo>
                <a:lnTo>
                  <a:pt x="1848" y="579"/>
                </a:lnTo>
                <a:lnTo>
                  <a:pt x="1848" y="579"/>
                </a:lnTo>
                <a:lnTo>
                  <a:pt x="1849" y="579"/>
                </a:lnTo>
                <a:lnTo>
                  <a:pt x="1850" y="579"/>
                </a:lnTo>
                <a:lnTo>
                  <a:pt x="1850" y="579"/>
                </a:lnTo>
                <a:lnTo>
                  <a:pt x="1851" y="579"/>
                </a:lnTo>
                <a:lnTo>
                  <a:pt x="1852" y="579"/>
                </a:lnTo>
                <a:lnTo>
                  <a:pt x="1852" y="579"/>
                </a:lnTo>
                <a:lnTo>
                  <a:pt x="1852" y="579"/>
                </a:lnTo>
                <a:lnTo>
                  <a:pt x="1854" y="579"/>
                </a:lnTo>
                <a:lnTo>
                  <a:pt x="1854" y="579"/>
                </a:lnTo>
                <a:lnTo>
                  <a:pt x="1855" y="579"/>
                </a:lnTo>
                <a:lnTo>
                  <a:pt x="1856" y="579"/>
                </a:lnTo>
                <a:lnTo>
                  <a:pt x="1856" y="579"/>
                </a:lnTo>
                <a:lnTo>
                  <a:pt x="1856" y="579"/>
                </a:lnTo>
                <a:lnTo>
                  <a:pt x="1858" y="579"/>
                </a:lnTo>
                <a:lnTo>
                  <a:pt x="1858" y="579"/>
                </a:lnTo>
                <a:lnTo>
                  <a:pt x="1858" y="579"/>
                </a:lnTo>
                <a:lnTo>
                  <a:pt x="1859" y="579"/>
                </a:lnTo>
                <a:lnTo>
                  <a:pt x="1861" y="579"/>
                </a:lnTo>
                <a:lnTo>
                  <a:pt x="1861" y="579"/>
                </a:lnTo>
                <a:lnTo>
                  <a:pt x="1862" y="579"/>
                </a:lnTo>
                <a:lnTo>
                  <a:pt x="1862" y="579"/>
                </a:lnTo>
                <a:lnTo>
                  <a:pt x="1862" y="579"/>
                </a:lnTo>
                <a:lnTo>
                  <a:pt x="1863" y="579"/>
                </a:lnTo>
                <a:lnTo>
                  <a:pt x="1864" y="579"/>
                </a:lnTo>
                <a:lnTo>
                  <a:pt x="1865" y="579"/>
                </a:lnTo>
                <a:lnTo>
                  <a:pt x="1866" y="579"/>
                </a:lnTo>
                <a:lnTo>
                  <a:pt x="1866" y="579"/>
                </a:lnTo>
                <a:lnTo>
                  <a:pt x="1867" y="579"/>
                </a:lnTo>
                <a:lnTo>
                  <a:pt x="1867" y="579"/>
                </a:lnTo>
                <a:lnTo>
                  <a:pt x="1868" y="579"/>
                </a:lnTo>
                <a:lnTo>
                  <a:pt x="1869" y="579"/>
                </a:lnTo>
                <a:lnTo>
                  <a:pt x="1869" y="579"/>
                </a:lnTo>
                <a:lnTo>
                  <a:pt x="1869" y="579"/>
                </a:lnTo>
                <a:lnTo>
                  <a:pt x="1870" y="579"/>
                </a:lnTo>
                <a:lnTo>
                  <a:pt x="1871" y="579"/>
                </a:lnTo>
                <a:lnTo>
                  <a:pt x="1871" y="579"/>
                </a:lnTo>
                <a:lnTo>
                  <a:pt x="1872" y="579"/>
                </a:lnTo>
                <a:lnTo>
                  <a:pt x="1873" y="579"/>
                </a:lnTo>
                <a:lnTo>
                  <a:pt x="1873" y="579"/>
                </a:lnTo>
                <a:lnTo>
                  <a:pt x="1874" y="579"/>
                </a:lnTo>
                <a:lnTo>
                  <a:pt x="1874" y="579"/>
                </a:lnTo>
                <a:lnTo>
                  <a:pt x="1875" y="579"/>
                </a:lnTo>
                <a:lnTo>
                  <a:pt x="1876" y="579"/>
                </a:lnTo>
                <a:lnTo>
                  <a:pt x="1877" y="579"/>
                </a:lnTo>
                <a:lnTo>
                  <a:pt x="1877" y="579"/>
                </a:lnTo>
                <a:lnTo>
                  <a:pt x="1878" y="579"/>
                </a:lnTo>
                <a:lnTo>
                  <a:pt x="1878" y="579"/>
                </a:lnTo>
                <a:lnTo>
                  <a:pt x="1880" y="579"/>
                </a:lnTo>
                <a:lnTo>
                  <a:pt x="1880" y="579"/>
                </a:lnTo>
                <a:lnTo>
                  <a:pt x="1881" y="579"/>
                </a:lnTo>
                <a:lnTo>
                  <a:pt x="1881" y="579"/>
                </a:lnTo>
                <a:lnTo>
                  <a:pt x="1882" y="579"/>
                </a:lnTo>
                <a:lnTo>
                  <a:pt x="1882" y="579"/>
                </a:lnTo>
                <a:lnTo>
                  <a:pt x="1884" y="579"/>
                </a:lnTo>
                <a:lnTo>
                  <a:pt x="1884" y="579"/>
                </a:lnTo>
                <a:lnTo>
                  <a:pt x="1885" y="579"/>
                </a:lnTo>
                <a:lnTo>
                  <a:pt x="1885" y="579"/>
                </a:lnTo>
                <a:lnTo>
                  <a:pt x="1885" y="579"/>
                </a:lnTo>
                <a:lnTo>
                  <a:pt x="1886" y="579"/>
                </a:lnTo>
                <a:lnTo>
                  <a:pt x="1887" y="579"/>
                </a:lnTo>
                <a:lnTo>
                  <a:pt x="1888" y="579"/>
                </a:lnTo>
                <a:lnTo>
                  <a:pt x="1888" y="579"/>
                </a:lnTo>
                <a:lnTo>
                  <a:pt x="1889" y="579"/>
                </a:lnTo>
                <a:lnTo>
                  <a:pt x="1890" y="579"/>
                </a:lnTo>
                <a:lnTo>
                  <a:pt x="1891" y="579"/>
                </a:lnTo>
                <a:lnTo>
                  <a:pt x="1891" y="579"/>
                </a:lnTo>
                <a:lnTo>
                  <a:pt x="1891" y="579"/>
                </a:lnTo>
                <a:lnTo>
                  <a:pt x="1892" y="579"/>
                </a:lnTo>
                <a:lnTo>
                  <a:pt x="1893" y="579"/>
                </a:lnTo>
                <a:lnTo>
                  <a:pt x="1893" y="579"/>
                </a:lnTo>
                <a:lnTo>
                  <a:pt x="1894" y="579"/>
                </a:lnTo>
                <a:lnTo>
                  <a:pt x="1895" y="579"/>
                </a:lnTo>
                <a:lnTo>
                  <a:pt x="1895" y="579"/>
                </a:lnTo>
                <a:lnTo>
                  <a:pt x="1896" y="579"/>
                </a:lnTo>
                <a:lnTo>
                  <a:pt x="1896" y="579"/>
                </a:lnTo>
                <a:lnTo>
                  <a:pt x="1898" y="579"/>
                </a:lnTo>
                <a:lnTo>
                  <a:pt x="1898" y="579"/>
                </a:lnTo>
                <a:lnTo>
                  <a:pt x="1899" y="579"/>
                </a:lnTo>
                <a:lnTo>
                  <a:pt x="1899" y="579"/>
                </a:lnTo>
                <a:lnTo>
                  <a:pt x="1900" y="579"/>
                </a:lnTo>
                <a:lnTo>
                  <a:pt x="1900" y="579"/>
                </a:lnTo>
                <a:lnTo>
                  <a:pt x="1902" y="579"/>
                </a:lnTo>
                <a:lnTo>
                  <a:pt x="1902" y="579"/>
                </a:lnTo>
                <a:lnTo>
                  <a:pt x="1903" y="579"/>
                </a:lnTo>
                <a:lnTo>
                  <a:pt x="1903" y="579"/>
                </a:lnTo>
                <a:lnTo>
                  <a:pt x="1904" y="579"/>
                </a:lnTo>
                <a:lnTo>
                  <a:pt x="1904" y="579"/>
                </a:lnTo>
                <a:lnTo>
                  <a:pt x="1905" y="579"/>
                </a:lnTo>
                <a:lnTo>
                  <a:pt x="1906" y="579"/>
                </a:lnTo>
                <a:lnTo>
                  <a:pt x="1906" y="579"/>
                </a:lnTo>
                <a:lnTo>
                  <a:pt x="1907" y="579"/>
                </a:lnTo>
                <a:lnTo>
                  <a:pt x="1908" y="579"/>
                </a:lnTo>
                <a:lnTo>
                  <a:pt x="1908" y="579"/>
                </a:lnTo>
                <a:lnTo>
                  <a:pt x="1909" y="579"/>
                </a:lnTo>
                <a:lnTo>
                  <a:pt x="1910" y="579"/>
                </a:lnTo>
                <a:lnTo>
                  <a:pt x="1910" y="579"/>
                </a:lnTo>
                <a:lnTo>
                  <a:pt x="1911" y="579"/>
                </a:lnTo>
                <a:lnTo>
                  <a:pt x="1911" y="579"/>
                </a:lnTo>
                <a:lnTo>
                  <a:pt x="1912" y="579"/>
                </a:lnTo>
                <a:lnTo>
                  <a:pt x="1913" y="579"/>
                </a:lnTo>
                <a:lnTo>
                  <a:pt x="1913" y="579"/>
                </a:lnTo>
                <a:lnTo>
                  <a:pt x="1914" y="579"/>
                </a:lnTo>
                <a:lnTo>
                  <a:pt x="1915" y="579"/>
                </a:lnTo>
                <a:lnTo>
                  <a:pt x="1915" y="579"/>
                </a:lnTo>
                <a:lnTo>
                  <a:pt x="1916" y="579"/>
                </a:lnTo>
                <a:lnTo>
                  <a:pt x="1917" y="579"/>
                </a:lnTo>
                <a:lnTo>
                  <a:pt x="1917" y="579"/>
                </a:lnTo>
                <a:lnTo>
                  <a:pt x="1918" y="579"/>
                </a:lnTo>
                <a:lnTo>
                  <a:pt x="1918" y="579"/>
                </a:lnTo>
                <a:lnTo>
                  <a:pt x="1919" y="579"/>
                </a:lnTo>
                <a:lnTo>
                  <a:pt x="1919" y="579"/>
                </a:lnTo>
                <a:lnTo>
                  <a:pt x="1921" y="579"/>
                </a:lnTo>
                <a:lnTo>
                  <a:pt x="1921" y="579"/>
                </a:lnTo>
                <a:lnTo>
                  <a:pt x="1922" y="579"/>
                </a:lnTo>
                <a:lnTo>
                  <a:pt x="1922" y="579"/>
                </a:lnTo>
                <a:lnTo>
                  <a:pt x="1924" y="579"/>
                </a:lnTo>
                <a:lnTo>
                  <a:pt x="1924" y="579"/>
                </a:lnTo>
                <a:lnTo>
                  <a:pt x="1925" y="579"/>
                </a:lnTo>
                <a:lnTo>
                  <a:pt x="1925" y="579"/>
                </a:lnTo>
                <a:lnTo>
                  <a:pt x="1926" y="579"/>
                </a:lnTo>
                <a:lnTo>
                  <a:pt x="1926" y="579"/>
                </a:lnTo>
                <a:lnTo>
                  <a:pt x="1927" y="579"/>
                </a:lnTo>
                <a:lnTo>
                  <a:pt x="1928" y="579"/>
                </a:lnTo>
                <a:lnTo>
                  <a:pt x="1928" y="579"/>
                </a:lnTo>
                <a:lnTo>
                  <a:pt x="1929" y="579"/>
                </a:lnTo>
                <a:lnTo>
                  <a:pt x="1930" y="579"/>
                </a:lnTo>
                <a:lnTo>
                  <a:pt x="1930" y="579"/>
                </a:lnTo>
                <a:lnTo>
                  <a:pt x="1931" y="579"/>
                </a:lnTo>
                <a:lnTo>
                  <a:pt x="1932" y="579"/>
                </a:lnTo>
                <a:lnTo>
                  <a:pt x="1932" y="579"/>
                </a:lnTo>
                <a:lnTo>
                  <a:pt x="1933" y="579"/>
                </a:lnTo>
                <a:lnTo>
                  <a:pt x="1934" y="579"/>
                </a:lnTo>
                <a:lnTo>
                  <a:pt x="1934" y="579"/>
                </a:lnTo>
                <a:lnTo>
                  <a:pt x="1935" y="579"/>
                </a:lnTo>
                <a:lnTo>
                  <a:pt x="1935" y="579"/>
                </a:lnTo>
                <a:lnTo>
                  <a:pt x="1936" y="579"/>
                </a:lnTo>
                <a:lnTo>
                  <a:pt x="1936" y="579"/>
                </a:lnTo>
                <a:lnTo>
                  <a:pt x="1937" y="579"/>
                </a:lnTo>
                <a:lnTo>
                  <a:pt x="1938" y="579"/>
                </a:lnTo>
                <a:lnTo>
                  <a:pt x="1939" y="579"/>
                </a:lnTo>
                <a:lnTo>
                  <a:pt x="1939" y="579"/>
                </a:lnTo>
                <a:lnTo>
                  <a:pt x="1940" y="579"/>
                </a:lnTo>
                <a:lnTo>
                  <a:pt x="1940" y="579"/>
                </a:lnTo>
                <a:lnTo>
                  <a:pt x="1941" y="579"/>
                </a:lnTo>
                <a:lnTo>
                  <a:pt x="1941" y="579"/>
                </a:lnTo>
                <a:lnTo>
                  <a:pt x="1942" y="579"/>
                </a:lnTo>
                <a:lnTo>
                  <a:pt x="1943" y="579"/>
                </a:lnTo>
                <a:lnTo>
                  <a:pt x="1944" y="579"/>
                </a:lnTo>
                <a:lnTo>
                  <a:pt x="1944" y="579"/>
                </a:lnTo>
                <a:lnTo>
                  <a:pt x="1945" y="579"/>
                </a:lnTo>
                <a:lnTo>
                  <a:pt x="1945" y="579"/>
                </a:lnTo>
                <a:lnTo>
                  <a:pt x="1946" y="579"/>
                </a:lnTo>
                <a:lnTo>
                  <a:pt x="1947" y="579"/>
                </a:lnTo>
                <a:lnTo>
                  <a:pt x="1948" y="579"/>
                </a:lnTo>
                <a:lnTo>
                  <a:pt x="1948" y="579"/>
                </a:lnTo>
                <a:lnTo>
                  <a:pt x="1949" y="579"/>
                </a:lnTo>
                <a:lnTo>
                  <a:pt x="1950" y="579"/>
                </a:lnTo>
                <a:lnTo>
                  <a:pt x="1951" y="579"/>
                </a:lnTo>
                <a:lnTo>
                  <a:pt x="1951" y="579"/>
                </a:lnTo>
                <a:lnTo>
                  <a:pt x="1952" y="579"/>
                </a:lnTo>
                <a:lnTo>
                  <a:pt x="1952" y="579"/>
                </a:lnTo>
                <a:lnTo>
                  <a:pt x="1952" y="579"/>
                </a:lnTo>
                <a:lnTo>
                  <a:pt x="1953" y="579"/>
                </a:lnTo>
                <a:lnTo>
                  <a:pt x="1954" y="579"/>
                </a:lnTo>
                <a:lnTo>
                  <a:pt x="1954" y="579"/>
                </a:lnTo>
                <a:lnTo>
                  <a:pt x="1955" y="579"/>
                </a:lnTo>
                <a:lnTo>
                  <a:pt x="1956" y="579"/>
                </a:lnTo>
                <a:lnTo>
                  <a:pt x="1957" y="579"/>
                </a:lnTo>
                <a:lnTo>
                  <a:pt x="1957" y="579"/>
                </a:lnTo>
                <a:lnTo>
                  <a:pt x="1958" y="579"/>
                </a:lnTo>
                <a:lnTo>
                  <a:pt x="1958" y="579"/>
                </a:lnTo>
                <a:lnTo>
                  <a:pt x="1959" y="579"/>
                </a:lnTo>
                <a:lnTo>
                  <a:pt x="1960" y="579"/>
                </a:lnTo>
                <a:lnTo>
                  <a:pt x="1960" y="579"/>
                </a:lnTo>
                <a:lnTo>
                  <a:pt x="1961" y="579"/>
                </a:lnTo>
                <a:lnTo>
                  <a:pt x="1961" y="579"/>
                </a:lnTo>
                <a:lnTo>
                  <a:pt x="1962" y="579"/>
                </a:lnTo>
                <a:lnTo>
                  <a:pt x="1963" y="579"/>
                </a:lnTo>
                <a:lnTo>
                  <a:pt x="1963" y="579"/>
                </a:lnTo>
                <a:lnTo>
                  <a:pt x="1965" y="579"/>
                </a:lnTo>
                <a:lnTo>
                  <a:pt x="1965" y="579"/>
                </a:lnTo>
                <a:lnTo>
                  <a:pt x="1966" y="579"/>
                </a:lnTo>
                <a:lnTo>
                  <a:pt x="1966" y="579"/>
                </a:lnTo>
                <a:lnTo>
                  <a:pt x="1967" y="579"/>
                </a:lnTo>
                <a:lnTo>
                  <a:pt x="1967" y="579"/>
                </a:lnTo>
                <a:lnTo>
                  <a:pt x="1968" y="579"/>
                </a:lnTo>
                <a:lnTo>
                  <a:pt x="1969" y="579"/>
                </a:lnTo>
                <a:lnTo>
                  <a:pt x="1969" y="579"/>
                </a:lnTo>
                <a:lnTo>
                  <a:pt x="1970" y="579"/>
                </a:lnTo>
                <a:lnTo>
                  <a:pt x="1971" y="579"/>
                </a:lnTo>
                <a:lnTo>
                  <a:pt x="1971" y="579"/>
                </a:lnTo>
                <a:lnTo>
                  <a:pt x="1972" y="579"/>
                </a:lnTo>
                <a:lnTo>
                  <a:pt x="1973" y="579"/>
                </a:lnTo>
                <a:lnTo>
                  <a:pt x="1974" y="579"/>
                </a:lnTo>
                <a:lnTo>
                  <a:pt x="1974" y="579"/>
                </a:lnTo>
                <a:lnTo>
                  <a:pt x="1975" y="579"/>
                </a:lnTo>
                <a:lnTo>
                  <a:pt x="1976" y="579"/>
                </a:lnTo>
                <a:lnTo>
                  <a:pt x="1977" y="579"/>
                </a:lnTo>
                <a:lnTo>
                  <a:pt x="1977" y="579"/>
                </a:lnTo>
                <a:lnTo>
                  <a:pt x="1978" y="579"/>
                </a:lnTo>
                <a:lnTo>
                  <a:pt x="1979" y="579"/>
                </a:lnTo>
                <a:lnTo>
                  <a:pt x="1979" y="579"/>
                </a:lnTo>
                <a:lnTo>
                  <a:pt x="1980" y="579"/>
                </a:lnTo>
                <a:lnTo>
                  <a:pt x="1980" y="579"/>
                </a:lnTo>
                <a:lnTo>
                  <a:pt x="1981" y="579"/>
                </a:lnTo>
                <a:lnTo>
                  <a:pt x="1982" y="579"/>
                </a:lnTo>
                <a:lnTo>
                  <a:pt x="1982" y="579"/>
                </a:lnTo>
                <a:lnTo>
                  <a:pt x="1983" y="579"/>
                </a:lnTo>
                <a:lnTo>
                  <a:pt x="1984" y="579"/>
                </a:lnTo>
                <a:lnTo>
                  <a:pt x="1984" y="579"/>
                </a:lnTo>
                <a:lnTo>
                  <a:pt x="1985" y="579"/>
                </a:lnTo>
                <a:lnTo>
                  <a:pt x="1985" y="579"/>
                </a:lnTo>
                <a:lnTo>
                  <a:pt x="1987" y="579"/>
                </a:lnTo>
                <a:lnTo>
                  <a:pt x="1987" y="579"/>
                </a:lnTo>
                <a:lnTo>
                  <a:pt x="1988" y="579"/>
                </a:lnTo>
                <a:lnTo>
                  <a:pt x="1988" y="579"/>
                </a:lnTo>
                <a:lnTo>
                  <a:pt x="1989" y="579"/>
                </a:lnTo>
                <a:lnTo>
                  <a:pt x="1989" y="579"/>
                </a:lnTo>
                <a:lnTo>
                  <a:pt x="1991" y="579"/>
                </a:lnTo>
                <a:lnTo>
                  <a:pt x="1991" y="579"/>
                </a:lnTo>
                <a:lnTo>
                  <a:pt x="1992" y="579"/>
                </a:lnTo>
                <a:lnTo>
                  <a:pt x="1992" y="579"/>
                </a:lnTo>
                <a:lnTo>
                  <a:pt x="1992" y="579"/>
                </a:lnTo>
                <a:lnTo>
                  <a:pt x="1993" y="579"/>
                </a:lnTo>
                <a:lnTo>
                  <a:pt x="1994" y="579"/>
                </a:lnTo>
                <a:lnTo>
                  <a:pt x="1995" y="579"/>
                </a:lnTo>
                <a:lnTo>
                  <a:pt x="1996" y="579"/>
                </a:lnTo>
                <a:lnTo>
                  <a:pt x="1996" y="579"/>
                </a:lnTo>
                <a:lnTo>
                  <a:pt x="1997" y="579"/>
                </a:lnTo>
                <a:lnTo>
                  <a:pt x="1997" y="579"/>
                </a:lnTo>
                <a:lnTo>
                  <a:pt x="1998" y="579"/>
                </a:lnTo>
                <a:lnTo>
                  <a:pt x="1999" y="579"/>
                </a:lnTo>
                <a:lnTo>
                  <a:pt x="1999" y="579"/>
                </a:lnTo>
                <a:lnTo>
                  <a:pt x="2000" y="579"/>
                </a:lnTo>
                <a:lnTo>
                  <a:pt x="2001" y="579"/>
                </a:lnTo>
                <a:lnTo>
                  <a:pt x="2001" y="579"/>
                </a:lnTo>
                <a:lnTo>
                  <a:pt x="2002" y="579"/>
                </a:lnTo>
                <a:lnTo>
                  <a:pt x="2002" y="579"/>
                </a:lnTo>
                <a:lnTo>
                  <a:pt x="2003" y="579"/>
                </a:lnTo>
                <a:lnTo>
                  <a:pt x="2003" y="579"/>
                </a:lnTo>
                <a:lnTo>
                  <a:pt x="2004" y="579"/>
                </a:lnTo>
                <a:lnTo>
                  <a:pt x="2004" y="579"/>
                </a:lnTo>
                <a:lnTo>
                  <a:pt x="2006" y="579"/>
                </a:lnTo>
                <a:lnTo>
                  <a:pt x="2006" y="579"/>
                </a:lnTo>
                <a:lnTo>
                  <a:pt x="2007" y="579"/>
                </a:lnTo>
                <a:lnTo>
                  <a:pt x="2007" y="579"/>
                </a:lnTo>
                <a:lnTo>
                  <a:pt x="2008" y="579"/>
                </a:lnTo>
                <a:lnTo>
                  <a:pt x="2008" y="579"/>
                </a:lnTo>
                <a:lnTo>
                  <a:pt x="2010" y="579"/>
                </a:lnTo>
                <a:lnTo>
                  <a:pt x="2010" y="579"/>
                </a:lnTo>
                <a:lnTo>
                  <a:pt x="2011" y="579"/>
                </a:lnTo>
                <a:lnTo>
                  <a:pt x="2011" y="579"/>
                </a:lnTo>
                <a:lnTo>
                  <a:pt x="2013" y="579"/>
                </a:lnTo>
                <a:lnTo>
                  <a:pt x="2013" y="579"/>
                </a:lnTo>
                <a:lnTo>
                  <a:pt x="2013" y="579"/>
                </a:lnTo>
                <a:lnTo>
                  <a:pt x="2014" y="579"/>
                </a:lnTo>
                <a:lnTo>
                  <a:pt x="2015" y="579"/>
                </a:lnTo>
                <a:lnTo>
                  <a:pt x="2015" y="579"/>
                </a:lnTo>
                <a:lnTo>
                  <a:pt x="2016" y="579"/>
                </a:lnTo>
                <a:lnTo>
                  <a:pt x="2017" y="579"/>
                </a:lnTo>
                <a:lnTo>
                  <a:pt x="2018" y="579"/>
                </a:lnTo>
                <a:lnTo>
                  <a:pt x="2018" y="579"/>
                </a:lnTo>
                <a:lnTo>
                  <a:pt x="2018" y="579"/>
                </a:lnTo>
                <a:lnTo>
                  <a:pt x="2019" y="579"/>
                </a:lnTo>
                <a:lnTo>
                  <a:pt x="2020" y="579"/>
                </a:lnTo>
                <a:lnTo>
                  <a:pt x="2021" y="579"/>
                </a:lnTo>
                <a:lnTo>
                  <a:pt x="2021" y="579"/>
                </a:lnTo>
                <a:lnTo>
                  <a:pt x="2021" y="579"/>
                </a:lnTo>
                <a:lnTo>
                  <a:pt x="2022" y="579"/>
                </a:lnTo>
                <a:lnTo>
                  <a:pt x="2023" y="579"/>
                </a:lnTo>
                <a:lnTo>
                  <a:pt x="2024" y="579"/>
                </a:lnTo>
                <a:lnTo>
                  <a:pt x="2024" y="579"/>
                </a:lnTo>
                <a:lnTo>
                  <a:pt x="2025" y="579"/>
                </a:lnTo>
                <a:lnTo>
                  <a:pt x="2025" y="579"/>
                </a:lnTo>
                <a:lnTo>
                  <a:pt x="2026" y="579"/>
                </a:lnTo>
                <a:lnTo>
                  <a:pt x="2026" y="579"/>
                </a:lnTo>
                <a:lnTo>
                  <a:pt x="2027" y="579"/>
                </a:lnTo>
                <a:lnTo>
                  <a:pt x="2028" y="579"/>
                </a:lnTo>
                <a:lnTo>
                  <a:pt x="2029" y="579"/>
                </a:lnTo>
                <a:lnTo>
                  <a:pt x="2029" y="579"/>
                </a:lnTo>
                <a:lnTo>
                  <a:pt x="2030" y="579"/>
                </a:lnTo>
                <a:lnTo>
                  <a:pt x="2030" y="579"/>
                </a:lnTo>
                <a:lnTo>
                  <a:pt x="2032" y="579"/>
                </a:lnTo>
                <a:lnTo>
                  <a:pt x="2032" y="579"/>
                </a:lnTo>
                <a:lnTo>
                  <a:pt x="2033" y="579"/>
                </a:lnTo>
                <a:lnTo>
                  <a:pt x="2033" y="579"/>
                </a:lnTo>
                <a:lnTo>
                  <a:pt x="2033" y="579"/>
                </a:lnTo>
                <a:lnTo>
                  <a:pt x="2035" y="579"/>
                </a:lnTo>
                <a:lnTo>
                  <a:pt x="2035" y="579"/>
                </a:lnTo>
                <a:lnTo>
                  <a:pt x="2036" y="579"/>
                </a:lnTo>
                <a:lnTo>
                  <a:pt x="2037" y="579"/>
                </a:lnTo>
                <a:lnTo>
                  <a:pt x="2037" y="579"/>
                </a:lnTo>
                <a:lnTo>
                  <a:pt x="2037" y="579"/>
                </a:lnTo>
                <a:lnTo>
                  <a:pt x="2038" y="579"/>
                </a:lnTo>
                <a:lnTo>
                  <a:pt x="2039" y="579"/>
                </a:lnTo>
                <a:lnTo>
                  <a:pt x="2040" y="579"/>
                </a:lnTo>
                <a:lnTo>
                  <a:pt x="2040" y="579"/>
                </a:lnTo>
                <a:lnTo>
                  <a:pt x="2041" y="579"/>
                </a:lnTo>
                <a:lnTo>
                  <a:pt x="2042" y="579"/>
                </a:lnTo>
                <a:lnTo>
                  <a:pt x="2042" y="579"/>
                </a:lnTo>
                <a:lnTo>
                  <a:pt x="2043" y="579"/>
                </a:lnTo>
                <a:lnTo>
                  <a:pt x="2043" y="579"/>
                </a:lnTo>
                <a:lnTo>
                  <a:pt x="2044" y="579"/>
                </a:lnTo>
                <a:lnTo>
                  <a:pt x="2045" y="579"/>
                </a:lnTo>
                <a:lnTo>
                  <a:pt x="2045" y="579"/>
                </a:lnTo>
                <a:lnTo>
                  <a:pt x="2046" y="579"/>
                </a:lnTo>
                <a:lnTo>
                  <a:pt x="2047" y="579"/>
                </a:lnTo>
                <a:lnTo>
                  <a:pt x="2048" y="579"/>
                </a:lnTo>
                <a:lnTo>
                  <a:pt x="2048" y="579"/>
                </a:lnTo>
                <a:lnTo>
                  <a:pt x="2048" y="579"/>
                </a:lnTo>
                <a:lnTo>
                  <a:pt x="2050" y="579"/>
                </a:lnTo>
                <a:lnTo>
                  <a:pt x="2050" y="579"/>
                </a:lnTo>
                <a:lnTo>
                  <a:pt x="2051" y="579"/>
                </a:lnTo>
                <a:lnTo>
                  <a:pt x="2051" y="579"/>
                </a:lnTo>
                <a:lnTo>
                  <a:pt x="2052" y="579"/>
                </a:lnTo>
                <a:lnTo>
                  <a:pt x="2052" y="579"/>
                </a:lnTo>
                <a:lnTo>
                  <a:pt x="2054" y="579"/>
                </a:lnTo>
                <a:lnTo>
                  <a:pt x="2054" y="579"/>
                </a:lnTo>
                <a:lnTo>
                  <a:pt x="2055" y="579"/>
                </a:lnTo>
                <a:lnTo>
                  <a:pt x="2055" y="579"/>
                </a:lnTo>
                <a:lnTo>
                  <a:pt x="2055" y="579"/>
                </a:lnTo>
                <a:lnTo>
                  <a:pt x="2056" y="579"/>
                </a:lnTo>
                <a:lnTo>
                  <a:pt x="2057" y="579"/>
                </a:lnTo>
                <a:lnTo>
                  <a:pt x="2058" y="579"/>
                </a:lnTo>
                <a:lnTo>
                  <a:pt x="2059" y="579"/>
                </a:lnTo>
                <a:lnTo>
                  <a:pt x="2059" y="579"/>
                </a:lnTo>
                <a:lnTo>
                  <a:pt x="2060" y="579"/>
                </a:lnTo>
                <a:lnTo>
                  <a:pt x="2060" y="579"/>
                </a:lnTo>
                <a:lnTo>
                  <a:pt x="2061" y="579"/>
                </a:lnTo>
                <a:lnTo>
                  <a:pt x="2062" y="579"/>
                </a:lnTo>
                <a:lnTo>
                  <a:pt x="2062" y="579"/>
                </a:lnTo>
                <a:lnTo>
                  <a:pt x="2063" y="579"/>
                </a:lnTo>
                <a:lnTo>
                  <a:pt x="2064" y="579"/>
                </a:lnTo>
                <a:lnTo>
                  <a:pt x="2064" y="579"/>
                </a:lnTo>
                <a:lnTo>
                  <a:pt x="2065" y="579"/>
                </a:lnTo>
                <a:lnTo>
                  <a:pt x="2065" y="579"/>
                </a:lnTo>
                <a:lnTo>
                  <a:pt x="2066" y="579"/>
                </a:lnTo>
                <a:lnTo>
                  <a:pt x="2067" y="579"/>
                </a:lnTo>
                <a:lnTo>
                  <a:pt x="2067" y="579"/>
                </a:lnTo>
                <a:lnTo>
                  <a:pt x="2068" y="579"/>
                </a:lnTo>
                <a:lnTo>
                  <a:pt x="2069" y="579"/>
                </a:lnTo>
                <a:lnTo>
                  <a:pt x="2069" y="579"/>
                </a:lnTo>
                <a:lnTo>
                  <a:pt x="2070" y="579"/>
                </a:lnTo>
                <a:lnTo>
                  <a:pt x="2070" y="579"/>
                </a:lnTo>
                <a:lnTo>
                  <a:pt x="2071" y="579"/>
                </a:lnTo>
                <a:lnTo>
                  <a:pt x="2071" y="579"/>
                </a:lnTo>
                <a:lnTo>
                  <a:pt x="2073" y="579"/>
                </a:lnTo>
                <a:lnTo>
                  <a:pt x="2073" y="579"/>
                </a:lnTo>
                <a:lnTo>
                  <a:pt x="2074" y="579"/>
                </a:lnTo>
                <a:lnTo>
                  <a:pt x="2074" y="579"/>
                </a:lnTo>
                <a:lnTo>
                  <a:pt x="2075" y="579"/>
                </a:lnTo>
                <a:lnTo>
                  <a:pt x="2076" y="579"/>
                </a:lnTo>
                <a:lnTo>
                  <a:pt x="2076" y="579"/>
                </a:lnTo>
                <a:lnTo>
                  <a:pt x="2077" y="579"/>
                </a:lnTo>
                <a:lnTo>
                  <a:pt x="2078" y="579"/>
                </a:lnTo>
                <a:lnTo>
                  <a:pt x="2078" y="579"/>
                </a:lnTo>
                <a:lnTo>
                  <a:pt x="2079" y="579"/>
                </a:lnTo>
                <a:lnTo>
                  <a:pt x="2080" y="579"/>
                </a:lnTo>
                <a:lnTo>
                  <a:pt x="2081" y="579"/>
                </a:lnTo>
                <a:lnTo>
                  <a:pt x="2081" y="579"/>
                </a:lnTo>
                <a:lnTo>
                  <a:pt x="2082" y="579"/>
                </a:lnTo>
                <a:lnTo>
                  <a:pt x="2082" y="579"/>
                </a:lnTo>
                <a:lnTo>
                  <a:pt x="2083" y="579"/>
                </a:lnTo>
                <a:lnTo>
                  <a:pt x="2084" y="579"/>
                </a:lnTo>
                <a:lnTo>
                  <a:pt x="2084" y="579"/>
                </a:lnTo>
                <a:lnTo>
                  <a:pt x="2085" y="579"/>
                </a:lnTo>
                <a:lnTo>
                  <a:pt x="2085" y="579"/>
                </a:lnTo>
                <a:lnTo>
                  <a:pt x="2086" y="579"/>
                </a:lnTo>
                <a:lnTo>
                  <a:pt x="2087" y="579"/>
                </a:lnTo>
                <a:lnTo>
                  <a:pt x="2087" y="579"/>
                </a:lnTo>
                <a:lnTo>
                  <a:pt x="2088" y="579"/>
                </a:lnTo>
                <a:lnTo>
                  <a:pt x="2088" y="579"/>
                </a:lnTo>
                <a:lnTo>
                  <a:pt x="2089" y="579"/>
                </a:lnTo>
                <a:lnTo>
                  <a:pt x="2090" y="579"/>
                </a:lnTo>
                <a:lnTo>
                  <a:pt x="2091" y="579"/>
                </a:lnTo>
                <a:lnTo>
                  <a:pt x="2091" y="579"/>
                </a:lnTo>
                <a:lnTo>
                  <a:pt x="2092" y="579"/>
                </a:lnTo>
                <a:lnTo>
                  <a:pt x="2092" y="579"/>
                </a:lnTo>
                <a:lnTo>
                  <a:pt x="2093" y="579"/>
                </a:lnTo>
                <a:lnTo>
                  <a:pt x="2094" y="579"/>
                </a:lnTo>
                <a:lnTo>
                  <a:pt x="2095" y="579"/>
                </a:lnTo>
                <a:lnTo>
                  <a:pt x="2096" y="579"/>
                </a:lnTo>
                <a:lnTo>
                  <a:pt x="2096" y="579"/>
                </a:lnTo>
                <a:lnTo>
                  <a:pt x="2097" y="579"/>
                </a:lnTo>
                <a:lnTo>
                  <a:pt x="2098" y="579"/>
                </a:lnTo>
                <a:lnTo>
                  <a:pt x="2099" y="579"/>
                </a:lnTo>
                <a:lnTo>
                  <a:pt x="2099" y="579"/>
                </a:lnTo>
                <a:lnTo>
                  <a:pt x="2100" y="579"/>
                </a:lnTo>
                <a:lnTo>
                  <a:pt x="2100" y="579"/>
                </a:lnTo>
                <a:lnTo>
                  <a:pt x="2101" y="579"/>
                </a:lnTo>
                <a:lnTo>
                  <a:pt x="2101" y="579"/>
                </a:lnTo>
                <a:lnTo>
                  <a:pt x="2102" y="579"/>
                </a:lnTo>
                <a:lnTo>
                  <a:pt x="2103" y="579"/>
                </a:lnTo>
                <a:lnTo>
                  <a:pt x="2104" y="579"/>
                </a:lnTo>
                <a:lnTo>
                  <a:pt x="2104" y="579"/>
                </a:lnTo>
                <a:lnTo>
                  <a:pt x="2104" y="579"/>
                </a:lnTo>
                <a:lnTo>
                  <a:pt x="2105" y="579"/>
                </a:lnTo>
                <a:lnTo>
                  <a:pt x="2106" y="579"/>
                </a:lnTo>
                <a:lnTo>
                  <a:pt x="2107" y="579"/>
                </a:lnTo>
                <a:lnTo>
                  <a:pt x="2107" y="579"/>
                </a:lnTo>
                <a:lnTo>
                  <a:pt x="2108" y="579"/>
                </a:lnTo>
                <a:lnTo>
                  <a:pt x="2109" y="579"/>
                </a:lnTo>
                <a:lnTo>
                  <a:pt x="2109" y="579"/>
                </a:lnTo>
                <a:lnTo>
                  <a:pt x="2110" y="579"/>
                </a:lnTo>
                <a:lnTo>
                  <a:pt x="2110" y="579"/>
                </a:lnTo>
                <a:lnTo>
                  <a:pt x="2111" y="579"/>
                </a:lnTo>
                <a:lnTo>
                  <a:pt x="2112" y="579"/>
                </a:lnTo>
                <a:lnTo>
                  <a:pt x="2113" y="579"/>
                </a:lnTo>
                <a:lnTo>
                  <a:pt x="2113" y="579"/>
                </a:lnTo>
                <a:lnTo>
                  <a:pt x="2114" y="579"/>
                </a:lnTo>
                <a:lnTo>
                  <a:pt x="2115" y="579"/>
                </a:lnTo>
                <a:lnTo>
                  <a:pt x="2115" y="579"/>
                </a:lnTo>
                <a:lnTo>
                  <a:pt x="2115" y="579"/>
                </a:lnTo>
                <a:lnTo>
                  <a:pt x="2117" y="579"/>
                </a:lnTo>
                <a:lnTo>
                  <a:pt x="2117" y="579"/>
                </a:lnTo>
                <a:lnTo>
                  <a:pt x="2118" y="579"/>
                </a:lnTo>
                <a:lnTo>
                  <a:pt x="2118" y="579"/>
                </a:lnTo>
                <a:lnTo>
                  <a:pt x="2119" y="579"/>
                </a:lnTo>
                <a:lnTo>
                  <a:pt x="2119" y="579"/>
                </a:lnTo>
                <a:lnTo>
                  <a:pt x="2119" y="579"/>
                </a:lnTo>
                <a:lnTo>
                  <a:pt x="2121" y="579"/>
                </a:lnTo>
                <a:lnTo>
                  <a:pt x="2122" y="579"/>
                </a:lnTo>
                <a:lnTo>
                  <a:pt x="2122" y="579"/>
                </a:lnTo>
                <a:lnTo>
                  <a:pt x="2123" y="579"/>
                </a:lnTo>
                <a:lnTo>
                  <a:pt x="2124" y="579"/>
                </a:lnTo>
                <a:lnTo>
                  <a:pt x="2124" y="579"/>
                </a:lnTo>
                <a:lnTo>
                  <a:pt x="2125" y="579"/>
                </a:lnTo>
                <a:lnTo>
                  <a:pt x="2126" y="579"/>
                </a:lnTo>
                <a:lnTo>
                  <a:pt x="2126" y="579"/>
                </a:lnTo>
                <a:lnTo>
                  <a:pt x="2127" y="579"/>
                </a:lnTo>
                <a:lnTo>
                  <a:pt x="2127" y="579"/>
                </a:lnTo>
                <a:lnTo>
                  <a:pt x="2128" y="579"/>
                </a:lnTo>
                <a:lnTo>
                  <a:pt x="2129" y="579"/>
                </a:lnTo>
                <a:lnTo>
                  <a:pt x="2129" y="579"/>
                </a:lnTo>
                <a:lnTo>
                  <a:pt x="2130" y="579"/>
                </a:lnTo>
                <a:lnTo>
                  <a:pt x="2131" y="579"/>
                </a:lnTo>
                <a:lnTo>
                  <a:pt x="2131" y="579"/>
                </a:lnTo>
                <a:lnTo>
                  <a:pt x="2132" y="579"/>
                </a:lnTo>
                <a:lnTo>
                  <a:pt x="2132" y="579"/>
                </a:lnTo>
                <a:lnTo>
                  <a:pt x="2133" y="579"/>
                </a:lnTo>
                <a:lnTo>
                  <a:pt x="2134" y="579"/>
                </a:lnTo>
                <a:lnTo>
                  <a:pt x="2135" y="579"/>
                </a:lnTo>
                <a:lnTo>
                  <a:pt x="2135" y="579"/>
                </a:lnTo>
                <a:lnTo>
                  <a:pt x="2136" y="579"/>
                </a:lnTo>
                <a:lnTo>
                  <a:pt x="2136" y="579"/>
                </a:lnTo>
                <a:lnTo>
                  <a:pt x="2137" y="579"/>
                </a:lnTo>
                <a:lnTo>
                  <a:pt x="2137" y="579"/>
                </a:lnTo>
                <a:lnTo>
                  <a:pt x="2139" y="579"/>
                </a:lnTo>
                <a:lnTo>
                  <a:pt x="2139" y="579"/>
                </a:lnTo>
                <a:lnTo>
                  <a:pt x="2140" y="579"/>
                </a:lnTo>
                <a:lnTo>
                  <a:pt x="2140" y="579"/>
                </a:lnTo>
                <a:lnTo>
                  <a:pt x="2141" y="579"/>
                </a:lnTo>
                <a:lnTo>
                  <a:pt x="2141" y="579"/>
                </a:lnTo>
                <a:lnTo>
                  <a:pt x="2143" y="579"/>
                </a:lnTo>
                <a:lnTo>
                  <a:pt x="2143" y="579"/>
                </a:lnTo>
                <a:lnTo>
                  <a:pt x="2144" y="579"/>
                </a:lnTo>
                <a:lnTo>
                  <a:pt x="2144" y="579"/>
                </a:lnTo>
                <a:lnTo>
                  <a:pt x="2145" y="579"/>
                </a:lnTo>
                <a:lnTo>
                  <a:pt x="2145" y="579"/>
                </a:lnTo>
                <a:lnTo>
                  <a:pt x="2146" y="578"/>
                </a:lnTo>
                <a:lnTo>
                  <a:pt x="2147" y="578"/>
                </a:lnTo>
                <a:lnTo>
                  <a:pt x="2148" y="578"/>
                </a:lnTo>
                <a:lnTo>
                  <a:pt x="2148" y="578"/>
                </a:lnTo>
                <a:lnTo>
                  <a:pt x="2149" y="578"/>
                </a:lnTo>
                <a:lnTo>
                  <a:pt x="2149" y="578"/>
                </a:lnTo>
                <a:lnTo>
                  <a:pt x="2150" y="578"/>
                </a:lnTo>
                <a:lnTo>
                  <a:pt x="2151" y="577"/>
                </a:lnTo>
                <a:lnTo>
                  <a:pt x="2151" y="577"/>
                </a:lnTo>
                <a:lnTo>
                  <a:pt x="2151" y="577"/>
                </a:lnTo>
                <a:lnTo>
                  <a:pt x="2152" y="577"/>
                </a:lnTo>
                <a:lnTo>
                  <a:pt x="2153" y="577"/>
                </a:lnTo>
                <a:lnTo>
                  <a:pt x="2154" y="576"/>
                </a:lnTo>
                <a:lnTo>
                  <a:pt x="2154" y="576"/>
                </a:lnTo>
                <a:lnTo>
                  <a:pt x="2155" y="575"/>
                </a:lnTo>
                <a:lnTo>
                  <a:pt x="2155" y="575"/>
                </a:lnTo>
                <a:lnTo>
                  <a:pt x="2156" y="574"/>
                </a:lnTo>
                <a:lnTo>
                  <a:pt x="2156" y="574"/>
                </a:lnTo>
                <a:lnTo>
                  <a:pt x="2158" y="573"/>
                </a:lnTo>
                <a:lnTo>
                  <a:pt x="2158" y="572"/>
                </a:lnTo>
                <a:lnTo>
                  <a:pt x="2159" y="571"/>
                </a:lnTo>
                <a:lnTo>
                  <a:pt x="2159" y="571"/>
                </a:lnTo>
                <a:lnTo>
                  <a:pt x="2161" y="570"/>
                </a:lnTo>
                <a:lnTo>
                  <a:pt x="2161" y="570"/>
                </a:lnTo>
                <a:lnTo>
                  <a:pt x="2162" y="568"/>
                </a:lnTo>
                <a:lnTo>
                  <a:pt x="2162" y="568"/>
                </a:lnTo>
                <a:lnTo>
                  <a:pt x="2163" y="566"/>
                </a:lnTo>
                <a:lnTo>
                  <a:pt x="2163" y="566"/>
                </a:lnTo>
                <a:lnTo>
                  <a:pt x="2165" y="563"/>
                </a:lnTo>
                <a:lnTo>
                  <a:pt x="2165" y="563"/>
                </a:lnTo>
                <a:lnTo>
                  <a:pt x="2166" y="560"/>
                </a:lnTo>
                <a:lnTo>
                  <a:pt x="2166" y="560"/>
                </a:lnTo>
                <a:lnTo>
                  <a:pt x="2167" y="557"/>
                </a:lnTo>
                <a:lnTo>
                  <a:pt x="2167" y="556"/>
                </a:lnTo>
                <a:lnTo>
                  <a:pt x="2168" y="554"/>
                </a:lnTo>
                <a:lnTo>
                  <a:pt x="2168" y="553"/>
                </a:lnTo>
                <a:lnTo>
                  <a:pt x="2169" y="550"/>
                </a:lnTo>
                <a:lnTo>
                  <a:pt x="2170" y="549"/>
                </a:lnTo>
                <a:lnTo>
                  <a:pt x="2170" y="545"/>
                </a:lnTo>
                <a:lnTo>
                  <a:pt x="2171" y="544"/>
                </a:lnTo>
                <a:lnTo>
                  <a:pt x="2172" y="540"/>
                </a:lnTo>
                <a:lnTo>
                  <a:pt x="2172" y="539"/>
                </a:lnTo>
                <a:lnTo>
                  <a:pt x="2173" y="534"/>
                </a:lnTo>
                <a:lnTo>
                  <a:pt x="2173" y="533"/>
                </a:lnTo>
                <a:lnTo>
                  <a:pt x="2174" y="528"/>
                </a:lnTo>
                <a:lnTo>
                  <a:pt x="2175" y="527"/>
                </a:lnTo>
                <a:lnTo>
                  <a:pt x="2176" y="521"/>
                </a:lnTo>
                <a:lnTo>
                  <a:pt x="2176" y="519"/>
                </a:lnTo>
                <a:lnTo>
                  <a:pt x="2177" y="514"/>
                </a:lnTo>
                <a:lnTo>
                  <a:pt x="2177" y="512"/>
                </a:lnTo>
                <a:lnTo>
                  <a:pt x="2178" y="506"/>
                </a:lnTo>
                <a:lnTo>
                  <a:pt x="2178" y="504"/>
                </a:lnTo>
                <a:lnTo>
                  <a:pt x="2180" y="497"/>
                </a:lnTo>
                <a:lnTo>
                  <a:pt x="2180" y="495"/>
                </a:lnTo>
                <a:lnTo>
                  <a:pt x="2181" y="488"/>
                </a:lnTo>
                <a:lnTo>
                  <a:pt x="2181" y="486"/>
                </a:lnTo>
                <a:lnTo>
                  <a:pt x="2182" y="478"/>
                </a:lnTo>
                <a:lnTo>
                  <a:pt x="2182" y="476"/>
                </a:lnTo>
                <a:lnTo>
                  <a:pt x="2184" y="468"/>
                </a:lnTo>
                <a:lnTo>
                  <a:pt x="2184" y="466"/>
                </a:lnTo>
                <a:lnTo>
                  <a:pt x="2185" y="459"/>
                </a:lnTo>
                <a:lnTo>
                  <a:pt x="2185" y="458"/>
                </a:lnTo>
                <a:lnTo>
                  <a:pt x="2186" y="449"/>
                </a:lnTo>
                <a:lnTo>
                  <a:pt x="2187" y="447"/>
                </a:lnTo>
                <a:lnTo>
                  <a:pt x="2187" y="438"/>
                </a:lnTo>
                <a:lnTo>
                  <a:pt x="2188" y="436"/>
                </a:lnTo>
                <a:lnTo>
                  <a:pt x="2189" y="427"/>
                </a:lnTo>
                <a:lnTo>
                  <a:pt x="2189" y="425"/>
                </a:lnTo>
                <a:lnTo>
                  <a:pt x="2190" y="416"/>
                </a:lnTo>
                <a:lnTo>
                  <a:pt x="2190" y="413"/>
                </a:lnTo>
                <a:lnTo>
                  <a:pt x="2191" y="405"/>
                </a:lnTo>
                <a:lnTo>
                  <a:pt x="2192" y="402"/>
                </a:lnTo>
                <a:lnTo>
                  <a:pt x="2192" y="394"/>
                </a:lnTo>
                <a:lnTo>
                  <a:pt x="2193" y="391"/>
                </a:lnTo>
                <a:lnTo>
                  <a:pt x="2194" y="383"/>
                </a:lnTo>
                <a:lnTo>
                  <a:pt x="2194" y="381"/>
                </a:lnTo>
                <a:lnTo>
                  <a:pt x="2195" y="373"/>
                </a:lnTo>
                <a:lnTo>
                  <a:pt x="2195" y="371"/>
                </a:lnTo>
                <a:lnTo>
                  <a:pt x="2196" y="363"/>
                </a:lnTo>
                <a:lnTo>
                  <a:pt x="2197" y="361"/>
                </a:lnTo>
                <a:lnTo>
                  <a:pt x="2198" y="355"/>
                </a:lnTo>
                <a:lnTo>
                  <a:pt x="2198" y="353"/>
                </a:lnTo>
                <a:lnTo>
                  <a:pt x="2199" y="346"/>
                </a:lnTo>
                <a:lnTo>
                  <a:pt x="2199" y="345"/>
                </a:lnTo>
                <a:lnTo>
                  <a:pt x="2200" y="339"/>
                </a:lnTo>
                <a:lnTo>
                  <a:pt x="2201" y="337"/>
                </a:lnTo>
                <a:lnTo>
                  <a:pt x="2202" y="334"/>
                </a:lnTo>
                <a:lnTo>
                  <a:pt x="2202" y="332"/>
                </a:lnTo>
                <a:lnTo>
                  <a:pt x="2203" y="328"/>
                </a:lnTo>
                <a:lnTo>
                  <a:pt x="2203" y="327"/>
                </a:lnTo>
                <a:lnTo>
                  <a:pt x="2204" y="323"/>
                </a:lnTo>
                <a:lnTo>
                  <a:pt x="2204" y="323"/>
                </a:lnTo>
                <a:lnTo>
                  <a:pt x="2206" y="320"/>
                </a:lnTo>
                <a:lnTo>
                  <a:pt x="2206" y="319"/>
                </a:lnTo>
                <a:lnTo>
                  <a:pt x="2207" y="318"/>
                </a:lnTo>
                <a:lnTo>
                  <a:pt x="2207" y="317"/>
                </a:lnTo>
                <a:lnTo>
                  <a:pt x="2208" y="316"/>
                </a:lnTo>
                <a:lnTo>
                  <a:pt x="2208" y="316"/>
                </a:lnTo>
                <a:lnTo>
                  <a:pt x="2209" y="316"/>
                </a:lnTo>
                <a:lnTo>
                  <a:pt x="2210" y="316"/>
                </a:lnTo>
                <a:lnTo>
                  <a:pt x="2211" y="318"/>
                </a:lnTo>
                <a:lnTo>
                  <a:pt x="2211" y="318"/>
                </a:lnTo>
                <a:lnTo>
                  <a:pt x="2212" y="320"/>
                </a:lnTo>
                <a:lnTo>
                  <a:pt x="2212" y="321"/>
                </a:lnTo>
                <a:lnTo>
                  <a:pt x="2213" y="323"/>
                </a:lnTo>
                <a:lnTo>
                  <a:pt x="2214" y="324"/>
                </a:lnTo>
                <a:lnTo>
                  <a:pt x="2215" y="328"/>
                </a:lnTo>
                <a:lnTo>
                  <a:pt x="2215" y="329"/>
                </a:lnTo>
                <a:lnTo>
                  <a:pt x="2216" y="333"/>
                </a:lnTo>
                <a:lnTo>
                  <a:pt x="2216" y="334"/>
                </a:lnTo>
                <a:lnTo>
                  <a:pt x="2217" y="340"/>
                </a:lnTo>
                <a:lnTo>
                  <a:pt x="2218" y="341"/>
                </a:lnTo>
                <a:lnTo>
                  <a:pt x="2218" y="345"/>
                </a:lnTo>
                <a:lnTo>
                  <a:pt x="2218" y="346"/>
                </a:lnTo>
                <a:lnTo>
                  <a:pt x="2219" y="352"/>
                </a:lnTo>
                <a:lnTo>
                  <a:pt x="2220" y="354"/>
                </a:lnTo>
                <a:lnTo>
                  <a:pt x="2221" y="360"/>
                </a:lnTo>
                <a:lnTo>
                  <a:pt x="2221" y="362"/>
                </a:lnTo>
                <a:lnTo>
                  <a:pt x="2222" y="369"/>
                </a:lnTo>
                <a:lnTo>
                  <a:pt x="2222" y="371"/>
                </a:lnTo>
                <a:lnTo>
                  <a:pt x="2224" y="378"/>
                </a:lnTo>
                <a:lnTo>
                  <a:pt x="2224" y="380"/>
                </a:lnTo>
                <a:lnTo>
                  <a:pt x="2225" y="387"/>
                </a:lnTo>
                <a:lnTo>
                  <a:pt x="2225" y="389"/>
                </a:lnTo>
                <a:lnTo>
                  <a:pt x="2226" y="397"/>
                </a:lnTo>
                <a:lnTo>
                  <a:pt x="2226" y="399"/>
                </a:lnTo>
                <a:lnTo>
                  <a:pt x="2228" y="407"/>
                </a:lnTo>
                <a:lnTo>
                  <a:pt x="2228" y="409"/>
                </a:lnTo>
                <a:lnTo>
                  <a:pt x="2229" y="417"/>
                </a:lnTo>
                <a:lnTo>
                  <a:pt x="2229" y="419"/>
                </a:lnTo>
                <a:lnTo>
                  <a:pt x="2230" y="427"/>
                </a:lnTo>
                <a:lnTo>
                  <a:pt x="2230" y="428"/>
                </a:lnTo>
                <a:lnTo>
                  <a:pt x="2232" y="436"/>
                </a:lnTo>
                <a:lnTo>
                  <a:pt x="2232" y="438"/>
                </a:lnTo>
                <a:lnTo>
                  <a:pt x="2233" y="445"/>
                </a:lnTo>
                <a:lnTo>
                  <a:pt x="2233" y="447"/>
                </a:lnTo>
                <a:lnTo>
                  <a:pt x="2234" y="454"/>
                </a:lnTo>
                <a:lnTo>
                  <a:pt x="2234" y="456"/>
                </a:lnTo>
                <a:lnTo>
                  <a:pt x="2235" y="462"/>
                </a:lnTo>
                <a:lnTo>
                  <a:pt x="2235" y="464"/>
                </a:lnTo>
                <a:lnTo>
                  <a:pt x="2236" y="470"/>
                </a:lnTo>
                <a:lnTo>
                  <a:pt x="2237" y="472"/>
                </a:lnTo>
                <a:lnTo>
                  <a:pt x="2237" y="479"/>
                </a:lnTo>
                <a:lnTo>
                  <a:pt x="2238" y="480"/>
                </a:lnTo>
                <a:lnTo>
                  <a:pt x="2239" y="487"/>
                </a:lnTo>
                <a:lnTo>
                  <a:pt x="2239" y="488"/>
                </a:lnTo>
                <a:lnTo>
                  <a:pt x="2240" y="494"/>
                </a:lnTo>
                <a:lnTo>
                  <a:pt x="2240" y="495"/>
                </a:lnTo>
                <a:lnTo>
                  <a:pt x="2241" y="501"/>
                </a:lnTo>
                <a:lnTo>
                  <a:pt x="2242" y="502"/>
                </a:lnTo>
                <a:lnTo>
                  <a:pt x="2243" y="508"/>
                </a:lnTo>
                <a:lnTo>
                  <a:pt x="2243" y="509"/>
                </a:lnTo>
                <a:lnTo>
                  <a:pt x="2244" y="514"/>
                </a:lnTo>
                <a:lnTo>
                  <a:pt x="2244" y="515"/>
                </a:lnTo>
                <a:lnTo>
                  <a:pt x="2245" y="520"/>
                </a:lnTo>
                <a:lnTo>
                  <a:pt x="2245" y="521"/>
                </a:lnTo>
                <a:lnTo>
                  <a:pt x="2247" y="525"/>
                </a:lnTo>
                <a:lnTo>
                  <a:pt x="2247" y="526"/>
                </a:lnTo>
                <a:lnTo>
                  <a:pt x="2248" y="530"/>
                </a:lnTo>
                <a:lnTo>
                  <a:pt x="2248" y="531"/>
                </a:lnTo>
                <a:lnTo>
                  <a:pt x="2250" y="535"/>
                </a:lnTo>
                <a:lnTo>
                  <a:pt x="2250" y="536"/>
                </a:lnTo>
                <a:lnTo>
                  <a:pt x="2251" y="539"/>
                </a:lnTo>
                <a:lnTo>
                  <a:pt x="2251" y="540"/>
                </a:lnTo>
                <a:lnTo>
                  <a:pt x="2252" y="542"/>
                </a:lnTo>
                <a:lnTo>
                  <a:pt x="2252" y="543"/>
                </a:lnTo>
                <a:lnTo>
                  <a:pt x="2253" y="545"/>
                </a:lnTo>
                <a:lnTo>
                  <a:pt x="2254" y="547"/>
                </a:lnTo>
                <a:lnTo>
                  <a:pt x="2254" y="549"/>
                </a:lnTo>
                <a:lnTo>
                  <a:pt x="2255" y="549"/>
                </a:lnTo>
                <a:lnTo>
                  <a:pt x="2256" y="552"/>
                </a:lnTo>
                <a:lnTo>
                  <a:pt x="2256" y="552"/>
                </a:lnTo>
                <a:lnTo>
                  <a:pt x="2257" y="555"/>
                </a:lnTo>
                <a:lnTo>
                  <a:pt x="2257" y="555"/>
                </a:lnTo>
                <a:lnTo>
                  <a:pt x="2258" y="557"/>
                </a:lnTo>
                <a:lnTo>
                  <a:pt x="2259" y="557"/>
                </a:lnTo>
                <a:lnTo>
                  <a:pt x="2259" y="559"/>
                </a:lnTo>
                <a:lnTo>
                  <a:pt x="2260" y="560"/>
                </a:lnTo>
                <a:lnTo>
                  <a:pt x="2261" y="561"/>
                </a:lnTo>
                <a:lnTo>
                  <a:pt x="2261" y="562"/>
                </a:lnTo>
                <a:lnTo>
                  <a:pt x="2262" y="563"/>
                </a:lnTo>
                <a:lnTo>
                  <a:pt x="2262" y="563"/>
                </a:lnTo>
                <a:lnTo>
                  <a:pt x="2263" y="564"/>
                </a:lnTo>
                <a:lnTo>
                  <a:pt x="2264" y="564"/>
                </a:lnTo>
                <a:lnTo>
                  <a:pt x="2265" y="566"/>
                </a:lnTo>
                <a:lnTo>
                  <a:pt x="2265" y="566"/>
                </a:lnTo>
                <a:lnTo>
                  <a:pt x="2266" y="567"/>
                </a:lnTo>
                <a:lnTo>
                  <a:pt x="2266" y="567"/>
                </a:lnTo>
                <a:lnTo>
                  <a:pt x="2267" y="568"/>
                </a:lnTo>
                <a:lnTo>
                  <a:pt x="2267" y="568"/>
                </a:lnTo>
                <a:lnTo>
                  <a:pt x="2269" y="569"/>
                </a:lnTo>
                <a:lnTo>
                  <a:pt x="2269" y="569"/>
                </a:lnTo>
                <a:lnTo>
                  <a:pt x="2270" y="570"/>
                </a:lnTo>
                <a:lnTo>
                  <a:pt x="2270" y="570"/>
                </a:lnTo>
                <a:lnTo>
                  <a:pt x="2271" y="571"/>
                </a:lnTo>
                <a:lnTo>
                  <a:pt x="2272" y="571"/>
                </a:lnTo>
                <a:lnTo>
                  <a:pt x="2273" y="571"/>
                </a:lnTo>
                <a:lnTo>
                  <a:pt x="2273" y="571"/>
                </a:lnTo>
                <a:lnTo>
                  <a:pt x="2274" y="572"/>
                </a:lnTo>
                <a:lnTo>
                  <a:pt x="2274" y="572"/>
                </a:lnTo>
                <a:lnTo>
                  <a:pt x="2275" y="572"/>
                </a:lnTo>
                <a:lnTo>
                  <a:pt x="2276" y="572"/>
                </a:lnTo>
                <a:lnTo>
                  <a:pt x="2276" y="573"/>
                </a:lnTo>
                <a:lnTo>
                  <a:pt x="2277" y="573"/>
                </a:lnTo>
                <a:lnTo>
                  <a:pt x="2278" y="574"/>
                </a:lnTo>
                <a:lnTo>
                  <a:pt x="2278" y="574"/>
                </a:lnTo>
                <a:lnTo>
                  <a:pt x="2279" y="574"/>
                </a:lnTo>
                <a:lnTo>
                  <a:pt x="2279" y="574"/>
                </a:lnTo>
                <a:lnTo>
                  <a:pt x="2280" y="574"/>
                </a:lnTo>
                <a:lnTo>
                  <a:pt x="2281" y="574"/>
                </a:lnTo>
                <a:lnTo>
                  <a:pt x="2281" y="575"/>
                </a:lnTo>
                <a:lnTo>
                  <a:pt x="2282" y="575"/>
                </a:lnTo>
                <a:lnTo>
                  <a:pt x="2283" y="575"/>
                </a:lnTo>
                <a:lnTo>
                  <a:pt x="2283" y="575"/>
                </a:lnTo>
                <a:lnTo>
                  <a:pt x="2284" y="575"/>
                </a:lnTo>
                <a:lnTo>
                  <a:pt x="2284" y="575"/>
                </a:lnTo>
                <a:lnTo>
                  <a:pt x="2285" y="575"/>
                </a:lnTo>
                <a:lnTo>
                  <a:pt x="2285" y="575"/>
                </a:lnTo>
                <a:lnTo>
                  <a:pt x="2287" y="575"/>
                </a:lnTo>
                <a:lnTo>
                  <a:pt x="2287" y="575"/>
                </a:lnTo>
                <a:lnTo>
                  <a:pt x="2288" y="576"/>
                </a:lnTo>
                <a:lnTo>
                  <a:pt x="2288" y="576"/>
                </a:lnTo>
                <a:lnTo>
                  <a:pt x="2289" y="576"/>
                </a:lnTo>
                <a:lnTo>
                  <a:pt x="2289" y="576"/>
                </a:lnTo>
                <a:lnTo>
                  <a:pt x="2291" y="576"/>
                </a:lnTo>
                <a:lnTo>
                  <a:pt x="2291" y="577"/>
                </a:lnTo>
                <a:lnTo>
                  <a:pt x="2292" y="577"/>
                </a:lnTo>
                <a:lnTo>
                  <a:pt x="2292" y="577"/>
                </a:lnTo>
                <a:lnTo>
                  <a:pt x="2293" y="577"/>
                </a:lnTo>
                <a:lnTo>
                  <a:pt x="2293" y="577"/>
                </a:lnTo>
                <a:lnTo>
                  <a:pt x="2295" y="577"/>
                </a:lnTo>
                <a:lnTo>
                  <a:pt x="2295" y="577"/>
                </a:lnTo>
                <a:lnTo>
                  <a:pt x="2296" y="577"/>
                </a:lnTo>
                <a:lnTo>
                  <a:pt x="2296" y="577"/>
                </a:lnTo>
                <a:lnTo>
                  <a:pt x="2297" y="577"/>
                </a:lnTo>
                <a:lnTo>
                  <a:pt x="2298" y="577"/>
                </a:lnTo>
                <a:lnTo>
                  <a:pt x="2298" y="577"/>
                </a:lnTo>
                <a:lnTo>
                  <a:pt x="2299" y="577"/>
                </a:lnTo>
                <a:lnTo>
                  <a:pt x="2300" y="577"/>
                </a:lnTo>
                <a:lnTo>
                  <a:pt x="2300" y="577"/>
                </a:lnTo>
                <a:lnTo>
                  <a:pt x="2300" y="577"/>
                </a:lnTo>
                <a:lnTo>
                  <a:pt x="2301" y="577"/>
                </a:lnTo>
                <a:lnTo>
                  <a:pt x="2302" y="577"/>
                </a:lnTo>
                <a:lnTo>
                  <a:pt x="2302" y="577"/>
                </a:lnTo>
                <a:lnTo>
                  <a:pt x="2303" y="577"/>
                </a:lnTo>
                <a:lnTo>
                  <a:pt x="2303" y="577"/>
                </a:lnTo>
                <a:lnTo>
                  <a:pt x="2304" y="577"/>
                </a:lnTo>
                <a:lnTo>
                  <a:pt x="2305" y="577"/>
                </a:lnTo>
                <a:lnTo>
                  <a:pt x="2306" y="578"/>
                </a:lnTo>
                <a:lnTo>
                  <a:pt x="2306" y="578"/>
                </a:lnTo>
                <a:lnTo>
                  <a:pt x="2307" y="578"/>
                </a:lnTo>
                <a:lnTo>
                  <a:pt x="2307" y="578"/>
                </a:lnTo>
                <a:lnTo>
                  <a:pt x="2309" y="578"/>
                </a:lnTo>
                <a:lnTo>
                  <a:pt x="2309" y="578"/>
                </a:lnTo>
                <a:lnTo>
                  <a:pt x="2310" y="578"/>
                </a:lnTo>
                <a:lnTo>
                  <a:pt x="2310" y="578"/>
                </a:lnTo>
                <a:lnTo>
                  <a:pt x="2311" y="578"/>
                </a:lnTo>
                <a:lnTo>
                  <a:pt x="2311" y="578"/>
                </a:lnTo>
                <a:lnTo>
                  <a:pt x="2313" y="578"/>
                </a:lnTo>
                <a:lnTo>
                  <a:pt x="2313" y="578"/>
                </a:lnTo>
                <a:lnTo>
                  <a:pt x="2314" y="578"/>
                </a:lnTo>
                <a:lnTo>
                  <a:pt x="2314" y="578"/>
                </a:lnTo>
                <a:lnTo>
                  <a:pt x="2315" y="578"/>
                </a:lnTo>
                <a:lnTo>
                  <a:pt x="2315" y="578"/>
                </a:lnTo>
                <a:lnTo>
                  <a:pt x="2317" y="578"/>
                </a:lnTo>
                <a:lnTo>
                  <a:pt x="2317" y="578"/>
                </a:lnTo>
                <a:lnTo>
                  <a:pt x="2317" y="578"/>
                </a:lnTo>
                <a:lnTo>
                  <a:pt x="2318" y="578"/>
                </a:lnTo>
                <a:lnTo>
                  <a:pt x="2319" y="578"/>
                </a:lnTo>
                <a:lnTo>
                  <a:pt x="2319" y="578"/>
                </a:lnTo>
                <a:lnTo>
                  <a:pt x="2320" y="578"/>
                </a:lnTo>
                <a:lnTo>
                  <a:pt x="2320" y="578"/>
                </a:lnTo>
                <a:lnTo>
                  <a:pt x="2321" y="578"/>
                </a:lnTo>
                <a:lnTo>
                  <a:pt x="2322" y="578"/>
                </a:lnTo>
                <a:lnTo>
                  <a:pt x="2323" y="578"/>
                </a:lnTo>
                <a:lnTo>
                  <a:pt x="2323" y="578"/>
                </a:lnTo>
                <a:lnTo>
                  <a:pt x="2324" y="578"/>
                </a:lnTo>
                <a:lnTo>
                  <a:pt x="2324" y="578"/>
                </a:lnTo>
                <a:lnTo>
                  <a:pt x="2325" y="578"/>
                </a:lnTo>
                <a:lnTo>
                  <a:pt x="2325" y="578"/>
                </a:lnTo>
                <a:lnTo>
                  <a:pt x="2326" y="578"/>
                </a:lnTo>
                <a:lnTo>
                  <a:pt x="2327" y="578"/>
                </a:lnTo>
                <a:lnTo>
                  <a:pt x="2328" y="578"/>
                </a:lnTo>
                <a:lnTo>
                  <a:pt x="2328" y="578"/>
                </a:lnTo>
                <a:lnTo>
                  <a:pt x="2329" y="578"/>
                </a:lnTo>
                <a:lnTo>
                  <a:pt x="2329" y="578"/>
                </a:lnTo>
                <a:lnTo>
                  <a:pt x="2330" y="578"/>
                </a:lnTo>
                <a:lnTo>
                  <a:pt x="2331" y="578"/>
                </a:lnTo>
                <a:lnTo>
                  <a:pt x="2332" y="578"/>
                </a:lnTo>
                <a:lnTo>
                  <a:pt x="2332" y="578"/>
                </a:lnTo>
                <a:lnTo>
                  <a:pt x="2333" y="578"/>
                </a:lnTo>
                <a:lnTo>
                  <a:pt x="2333" y="578"/>
                </a:lnTo>
                <a:lnTo>
                  <a:pt x="2334" y="578"/>
                </a:lnTo>
                <a:lnTo>
                  <a:pt x="2335" y="578"/>
                </a:lnTo>
                <a:lnTo>
                  <a:pt x="2336" y="578"/>
                </a:lnTo>
                <a:lnTo>
                  <a:pt x="2336" y="578"/>
                </a:lnTo>
                <a:lnTo>
                  <a:pt x="2337" y="578"/>
                </a:lnTo>
                <a:lnTo>
                  <a:pt x="2337" y="578"/>
                </a:lnTo>
                <a:lnTo>
                  <a:pt x="2338" y="578"/>
                </a:lnTo>
                <a:lnTo>
                  <a:pt x="2339" y="578"/>
                </a:lnTo>
                <a:lnTo>
                  <a:pt x="2339" y="578"/>
                </a:lnTo>
                <a:lnTo>
                  <a:pt x="2340" y="578"/>
                </a:lnTo>
                <a:lnTo>
                  <a:pt x="2341" y="578"/>
                </a:lnTo>
                <a:lnTo>
                  <a:pt x="2341" y="578"/>
                </a:lnTo>
                <a:lnTo>
                  <a:pt x="2342" y="579"/>
                </a:lnTo>
                <a:lnTo>
                  <a:pt x="2342" y="579"/>
                </a:lnTo>
                <a:lnTo>
                  <a:pt x="2343" y="579"/>
                </a:lnTo>
                <a:lnTo>
                  <a:pt x="2344" y="579"/>
                </a:lnTo>
                <a:lnTo>
                  <a:pt x="2345" y="579"/>
                </a:lnTo>
                <a:lnTo>
                  <a:pt x="2345" y="579"/>
                </a:lnTo>
                <a:lnTo>
                  <a:pt x="2346" y="579"/>
                </a:lnTo>
                <a:lnTo>
                  <a:pt x="2346" y="579"/>
                </a:lnTo>
                <a:lnTo>
                  <a:pt x="2347" y="579"/>
                </a:lnTo>
                <a:lnTo>
                  <a:pt x="2348" y="579"/>
                </a:lnTo>
                <a:lnTo>
                  <a:pt x="2348" y="579"/>
                </a:lnTo>
                <a:lnTo>
                  <a:pt x="2349" y="579"/>
                </a:lnTo>
                <a:lnTo>
                  <a:pt x="2350" y="579"/>
                </a:lnTo>
                <a:lnTo>
                  <a:pt x="2350" y="579"/>
                </a:lnTo>
                <a:lnTo>
                  <a:pt x="2351" y="579"/>
                </a:lnTo>
                <a:lnTo>
                  <a:pt x="2351" y="579"/>
                </a:lnTo>
                <a:lnTo>
                  <a:pt x="2352" y="579"/>
                </a:lnTo>
                <a:lnTo>
                  <a:pt x="2352" y="579"/>
                </a:lnTo>
                <a:lnTo>
                  <a:pt x="2354" y="579"/>
                </a:lnTo>
                <a:lnTo>
                  <a:pt x="2354" y="579"/>
                </a:lnTo>
                <a:lnTo>
                  <a:pt x="2355" y="579"/>
                </a:lnTo>
                <a:lnTo>
                  <a:pt x="2355" y="579"/>
                </a:lnTo>
                <a:lnTo>
                  <a:pt x="2356" y="579"/>
                </a:lnTo>
                <a:lnTo>
                  <a:pt x="2356" y="579"/>
                </a:lnTo>
                <a:lnTo>
                  <a:pt x="2358" y="579"/>
                </a:lnTo>
                <a:lnTo>
                  <a:pt x="2358" y="579"/>
                </a:lnTo>
                <a:lnTo>
                  <a:pt x="2359" y="579"/>
                </a:lnTo>
                <a:lnTo>
                  <a:pt x="2359" y="579"/>
                </a:lnTo>
                <a:lnTo>
                  <a:pt x="2360" y="579"/>
                </a:lnTo>
                <a:lnTo>
                  <a:pt x="2361" y="579"/>
                </a:lnTo>
                <a:lnTo>
                  <a:pt x="2362" y="579"/>
                </a:lnTo>
                <a:lnTo>
                  <a:pt x="2362" y="579"/>
                </a:lnTo>
                <a:lnTo>
                  <a:pt x="2363" y="579"/>
                </a:lnTo>
                <a:lnTo>
                  <a:pt x="2363" y="579"/>
                </a:lnTo>
                <a:lnTo>
                  <a:pt x="2364" y="579"/>
                </a:lnTo>
                <a:lnTo>
                  <a:pt x="2364" y="579"/>
                </a:lnTo>
                <a:lnTo>
                  <a:pt x="2365" y="579"/>
                </a:lnTo>
                <a:lnTo>
                  <a:pt x="2366" y="579"/>
                </a:lnTo>
                <a:lnTo>
                  <a:pt x="2367" y="579"/>
                </a:lnTo>
                <a:lnTo>
                  <a:pt x="2367" y="579"/>
                </a:lnTo>
                <a:lnTo>
                  <a:pt x="2367" y="579"/>
                </a:lnTo>
                <a:lnTo>
                  <a:pt x="2368" y="579"/>
                </a:lnTo>
                <a:lnTo>
                  <a:pt x="2369" y="579"/>
                </a:lnTo>
                <a:lnTo>
                  <a:pt x="2369" y="579"/>
                </a:lnTo>
                <a:lnTo>
                  <a:pt x="2370" y="579"/>
                </a:lnTo>
                <a:lnTo>
                  <a:pt x="2370" y="579"/>
                </a:lnTo>
                <a:lnTo>
                  <a:pt x="2371" y="579"/>
                </a:lnTo>
                <a:lnTo>
                  <a:pt x="2372" y="579"/>
                </a:lnTo>
                <a:lnTo>
                  <a:pt x="2373" y="579"/>
                </a:lnTo>
                <a:lnTo>
                  <a:pt x="2373" y="579"/>
                </a:lnTo>
                <a:lnTo>
                  <a:pt x="2374" y="579"/>
                </a:lnTo>
                <a:lnTo>
                  <a:pt x="2374" y="579"/>
                </a:lnTo>
                <a:lnTo>
                  <a:pt x="2375" y="579"/>
                </a:lnTo>
                <a:lnTo>
                  <a:pt x="2376" y="579"/>
                </a:lnTo>
                <a:lnTo>
                  <a:pt x="2377" y="579"/>
                </a:lnTo>
                <a:lnTo>
                  <a:pt x="2377" y="579"/>
                </a:lnTo>
                <a:lnTo>
                  <a:pt x="2378" y="579"/>
                </a:lnTo>
                <a:lnTo>
                  <a:pt x="2378" y="579"/>
                </a:lnTo>
                <a:lnTo>
                  <a:pt x="2380" y="579"/>
                </a:lnTo>
                <a:lnTo>
                  <a:pt x="2380" y="579"/>
                </a:lnTo>
                <a:lnTo>
                  <a:pt x="2381" y="579"/>
                </a:lnTo>
                <a:lnTo>
                  <a:pt x="2381" y="579"/>
                </a:lnTo>
                <a:lnTo>
                  <a:pt x="2382" y="579"/>
                </a:lnTo>
                <a:lnTo>
                  <a:pt x="2382" y="579"/>
                </a:lnTo>
                <a:lnTo>
                  <a:pt x="2383" y="579"/>
                </a:lnTo>
                <a:lnTo>
                  <a:pt x="2384" y="579"/>
                </a:lnTo>
                <a:lnTo>
                  <a:pt x="2384" y="579"/>
                </a:lnTo>
                <a:lnTo>
                  <a:pt x="2385" y="579"/>
                </a:lnTo>
                <a:lnTo>
                  <a:pt x="2385" y="579"/>
                </a:lnTo>
                <a:lnTo>
                  <a:pt x="2386" y="579"/>
                </a:lnTo>
                <a:lnTo>
                  <a:pt x="2387" y="579"/>
                </a:lnTo>
                <a:lnTo>
                  <a:pt x="2388" y="579"/>
                </a:lnTo>
                <a:lnTo>
                  <a:pt x="2389" y="579"/>
                </a:lnTo>
                <a:lnTo>
                  <a:pt x="2389" y="579"/>
                </a:lnTo>
                <a:lnTo>
                  <a:pt x="2390" y="579"/>
                </a:lnTo>
                <a:lnTo>
                  <a:pt x="2391" y="579"/>
                </a:lnTo>
                <a:lnTo>
                  <a:pt x="2391" y="579"/>
                </a:lnTo>
                <a:lnTo>
                  <a:pt x="2392" y="579"/>
                </a:lnTo>
                <a:lnTo>
                  <a:pt x="2392" y="579"/>
                </a:lnTo>
                <a:lnTo>
                  <a:pt x="2393" y="579"/>
                </a:lnTo>
                <a:lnTo>
                  <a:pt x="2394" y="579"/>
                </a:lnTo>
                <a:lnTo>
                  <a:pt x="2395" y="579"/>
                </a:lnTo>
                <a:lnTo>
                  <a:pt x="2395" y="579"/>
                </a:lnTo>
                <a:lnTo>
                  <a:pt x="2396" y="579"/>
                </a:lnTo>
                <a:lnTo>
                  <a:pt x="2396" y="579"/>
                </a:lnTo>
                <a:lnTo>
                  <a:pt x="2398" y="579"/>
                </a:lnTo>
                <a:lnTo>
                  <a:pt x="2398" y="579"/>
                </a:lnTo>
                <a:lnTo>
                  <a:pt x="2399" y="579"/>
                </a:lnTo>
                <a:lnTo>
                  <a:pt x="2399" y="579"/>
                </a:lnTo>
                <a:lnTo>
                  <a:pt x="2400" y="579"/>
                </a:lnTo>
                <a:lnTo>
                  <a:pt x="2400" y="579"/>
                </a:lnTo>
                <a:lnTo>
                  <a:pt x="2401" y="579"/>
                </a:lnTo>
                <a:lnTo>
                  <a:pt x="2402" y="579"/>
                </a:lnTo>
                <a:lnTo>
                  <a:pt x="2403" y="579"/>
                </a:lnTo>
                <a:lnTo>
                  <a:pt x="2403" y="579"/>
                </a:lnTo>
                <a:lnTo>
                  <a:pt x="2404" y="579"/>
                </a:lnTo>
                <a:lnTo>
                  <a:pt x="2404" y="579"/>
                </a:lnTo>
                <a:lnTo>
                  <a:pt x="2405" y="579"/>
                </a:lnTo>
                <a:lnTo>
                  <a:pt x="2406" y="579"/>
                </a:lnTo>
                <a:lnTo>
                  <a:pt x="2406" y="579"/>
                </a:lnTo>
                <a:lnTo>
                  <a:pt x="2407" y="579"/>
                </a:lnTo>
                <a:lnTo>
                  <a:pt x="2408" y="579"/>
                </a:lnTo>
                <a:lnTo>
                  <a:pt x="2408" y="579"/>
                </a:lnTo>
                <a:lnTo>
                  <a:pt x="2409" y="579"/>
                </a:lnTo>
                <a:lnTo>
                  <a:pt x="2409" y="579"/>
                </a:lnTo>
                <a:lnTo>
                  <a:pt x="2410" y="579"/>
                </a:lnTo>
                <a:lnTo>
                  <a:pt x="2411" y="579"/>
                </a:lnTo>
                <a:lnTo>
                  <a:pt x="2411" y="579"/>
                </a:lnTo>
                <a:lnTo>
                  <a:pt x="2412" y="579"/>
                </a:lnTo>
                <a:lnTo>
                  <a:pt x="2413" y="579"/>
                </a:lnTo>
                <a:lnTo>
                  <a:pt x="2413" y="579"/>
                </a:lnTo>
                <a:lnTo>
                  <a:pt x="2414" y="579"/>
                </a:lnTo>
                <a:lnTo>
                  <a:pt x="2414" y="579"/>
                </a:lnTo>
                <a:lnTo>
                  <a:pt x="2415" y="579"/>
                </a:lnTo>
                <a:lnTo>
                  <a:pt x="2416" y="579"/>
                </a:lnTo>
                <a:lnTo>
                  <a:pt x="2417" y="579"/>
                </a:lnTo>
                <a:lnTo>
                  <a:pt x="2417" y="579"/>
                </a:lnTo>
                <a:lnTo>
                  <a:pt x="2418" y="579"/>
                </a:lnTo>
                <a:lnTo>
                  <a:pt x="2418" y="579"/>
                </a:lnTo>
                <a:lnTo>
                  <a:pt x="2419" y="579"/>
                </a:lnTo>
                <a:lnTo>
                  <a:pt x="2419" y="579"/>
                </a:lnTo>
                <a:lnTo>
                  <a:pt x="2421" y="579"/>
                </a:lnTo>
                <a:lnTo>
                  <a:pt x="2421" y="579"/>
                </a:lnTo>
                <a:lnTo>
                  <a:pt x="2422" y="579"/>
                </a:lnTo>
                <a:lnTo>
                  <a:pt x="2422" y="579"/>
                </a:lnTo>
                <a:lnTo>
                  <a:pt x="2423" y="579"/>
                </a:lnTo>
                <a:lnTo>
                  <a:pt x="2424" y="579"/>
                </a:lnTo>
                <a:lnTo>
                  <a:pt x="2425" y="579"/>
                </a:lnTo>
                <a:lnTo>
                  <a:pt x="2425" y="579"/>
                </a:lnTo>
                <a:lnTo>
                  <a:pt x="2426" y="579"/>
                </a:lnTo>
                <a:lnTo>
                  <a:pt x="2426" y="579"/>
                </a:lnTo>
                <a:lnTo>
                  <a:pt x="2427" y="579"/>
                </a:lnTo>
                <a:lnTo>
                  <a:pt x="2428" y="579"/>
                </a:lnTo>
                <a:lnTo>
                  <a:pt x="2428" y="579"/>
                </a:lnTo>
                <a:lnTo>
                  <a:pt x="2429" y="579"/>
                </a:lnTo>
                <a:lnTo>
                  <a:pt x="2430" y="579"/>
                </a:lnTo>
                <a:lnTo>
                  <a:pt x="2430" y="579"/>
                </a:lnTo>
                <a:lnTo>
                  <a:pt x="2431" y="579"/>
                </a:lnTo>
                <a:lnTo>
                  <a:pt x="2431" y="579"/>
                </a:lnTo>
                <a:lnTo>
                  <a:pt x="2432" y="579"/>
                </a:lnTo>
                <a:lnTo>
                  <a:pt x="2433" y="579"/>
                </a:lnTo>
                <a:lnTo>
                  <a:pt x="2433" y="579"/>
                </a:lnTo>
                <a:lnTo>
                  <a:pt x="2433" y="579"/>
                </a:lnTo>
                <a:lnTo>
                  <a:pt x="2435" y="579"/>
                </a:lnTo>
                <a:lnTo>
                  <a:pt x="2435" y="579"/>
                </a:lnTo>
                <a:lnTo>
                  <a:pt x="2435" y="579"/>
                </a:lnTo>
                <a:lnTo>
                  <a:pt x="2436" y="579"/>
                </a:lnTo>
                <a:lnTo>
                  <a:pt x="2437" y="579"/>
                </a:lnTo>
                <a:lnTo>
                  <a:pt x="2438" y="579"/>
                </a:lnTo>
                <a:lnTo>
                  <a:pt x="2439" y="579"/>
                </a:lnTo>
                <a:lnTo>
                  <a:pt x="2439" y="579"/>
                </a:lnTo>
                <a:lnTo>
                  <a:pt x="2440" y="579"/>
                </a:lnTo>
                <a:lnTo>
                  <a:pt x="2440" y="579"/>
                </a:lnTo>
                <a:lnTo>
                  <a:pt x="2441" y="579"/>
                </a:lnTo>
                <a:lnTo>
                  <a:pt x="2441" y="579"/>
                </a:lnTo>
                <a:lnTo>
                  <a:pt x="2443" y="579"/>
                </a:lnTo>
                <a:lnTo>
                  <a:pt x="2443" y="579"/>
                </a:lnTo>
                <a:lnTo>
                  <a:pt x="2443" y="579"/>
                </a:lnTo>
                <a:lnTo>
                  <a:pt x="2444" y="579"/>
                </a:lnTo>
                <a:lnTo>
                  <a:pt x="2444" y="579"/>
                </a:lnTo>
                <a:lnTo>
                  <a:pt x="2445" y="579"/>
                </a:lnTo>
                <a:lnTo>
                  <a:pt x="2446" y="579"/>
                </a:lnTo>
                <a:lnTo>
                  <a:pt x="2447" y="579"/>
                </a:lnTo>
                <a:lnTo>
                  <a:pt x="2448" y="579"/>
                </a:lnTo>
                <a:lnTo>
                  <a:pt x="2448" y="579"/>
                </a:lnTo>
                <a:lnTo>
                  <a:pt x="2449" y="579"/>
                </a:lnTo>
                <a:lnTo>
                  <a:pt x="2450" y="579"/>
                </a:lnTo>
                <a:lnTo>
                  <a:pt x="2450" y="579"/>
                </a:lnTo>
                <a:lnTo>
                  <a:pt x="2450" y="579"/>
                </a:lnTo>
                <a:lnTo>
                  <a:pt x="2451" y="579"/>
                </a:lnTo>
                <a:lnTo>
                  <a:pt x="2452" y="579"/>
                </a:lnTo>
                <a:lnTo>
                  <a:pt x="2453" y="579"/>
                </a:lnTo>
                <a:lnTo>
                  <a:pt x="2453" y="579"/>
                </a:lnTo>
                <a:lnTo>
                  <a:pt x="2454" y="579"/>
                </a:lnTo>
                <a:lnTo>
                  <a:pt x="2454" y="579"/>
                </a:lnTo>
                <a:lnTo>
                  <a:pt x="2455" y="579"/>
                </a:lnTo>
                <a:lnTo>
                  <a:pt x="2456" y="579"/>
                </a:lnTo>
                <a:lnTo>
                  <a:pt x="2456" y="579"/>
                </a:lnTo>
                <a:lnTo>
                  <a:pt x="2457" y="579"/>
                </a:lnTo>
                <a:lnTo>
                  <a:pt x="2458" y="579"/>
                </a:lnTo>
                <a:lnTo>
                  <a:pt x="2458" y="579"/>
                </a:lnTo>
                <a:lnTo>
                  <a:pt x="2459" y="579"/>
                </a:lnTo>
                <a:lnTo>
                  <a:pt x="2459" y="579"/>
                </a:lnTo>
                <a:lnTo>
                  <a:pt x="2461" y="579"/>
                </a:lnTo>
                <a:lnTo>
                  <a:pt x="2461" y="579"/>
                </a:lnTo>
                <a:lnTo>
                  <a:pt x="2462" y="579"/>
                </a:lnTo>
                <a:lnTo>
                  <a:pt x="2462" y="579"/>
                </a:lnTo>
                <a:lnTo>
                  <a:pt x="2463" y="579"/>
                </a:lnTo>
                <a:lnTo>
                  <a:pt x="2464" y="579"/>
                </a:lnTo>
                <a:lnTo>
                  <a:pt x="2465" y="579"/>
                </a:lnTo>
                <a:lnTo>
                  <a:pt x="2465" y="579"/>
                </a:lnTo>
                <a:lnTo>
                  <a:pt x="2465" y="579"/>
                </a:lnTo>
                <a:lnTo>
                  <a:pt x="2466" y="579"/>
                </a:lnTo>
                <a:lnTo>
                  <a:pt x="2467" y="579"/>
                </a:lnTo>
                <a:lnTo>
                  <a:pt x="2467" y="579"/>
                </a:lnTo>
                <a:lnTo>
                  <a:pt x="2468" y="579"/>
                </a:lnTo>
                <a:lnTo>
                  <a:pt x="2469" y="579"/>
                </a:lnTo>
                <a:lnTo>
                  <a:pt x="2469" y="579"/>
                </a:lnTo>
                <a:lnTo>
                  <a:pt x="2470" y="579"/>
                </a:lnTo>
                <a:lnTo>
                  <a:pt x="2470" y="579"/>
                </a:lnTo>
                <a:lnTo>
                  <a:pt x="2471" y="579"/>
                </a:lnTo>
                <a:lnTo>
                  <a:pt x="2472" y="579"/>
                </a:lnTo>
                <a:lnTo>
                  <a:pt x="2472" y="579"/>
                </a:lnTo>
                <a:lnTo>
                  <a:pt x="2473" y="579"/>
                </a:lnTo>
                <a:lnTo>
                  <a:pt x="2474" y="579"/>
                </a:lnTo>
                <a:lnTo>
                  <a:pt x="2474" y="579"/>
                </a:lnTo>
                <a:lnTo>
                  <a:pt x="2475" y="579"/>
                </a:lnTo>
                <a:lnTo>
                  <a:pt x="2476" y="579"/>
                </a:lnTo>
                <a:lnTo>
                  <a:pt x="2476" y="579"/>
                </a:lnTo>
                <a:lnTo>
                  <a:pt x="2477" y="579"/>
                </a:lnTo>
                <a:lnTo>
                  <a:pt x="2478" y="579"/>
                </a:lnTo>
                <a:lnTo>
                  <a:pt x="2478" y="579"/>
                </a:lnTo>
                <a:lnTo>
                  <a:pt x="2479" y="579"/>
                </a:lnTo>
                <a:lnTo>
                  <a:pt x="2480" y="579"/>
                </a:lnTo>
                <a:lnTo>
                  <a:pt x="2480" y="579"/>
                </a:lnTo>
                <a:lnTo>
                  <a:pt x="2481" y="579"/>
                </a:lnTo>
                <a:lnTo>
                  <a:pt x="2481" y="579"/>
                </a:lnTo>
                <a:lnTo>
                  <a:pt x="2482" y="579"/>
                </a:lnTo>
                <a:lnTo>
                  <a:pt x="2483" y="579"/>
                </a:lnTo>
                <a:lnTo>
                  <a:pt x="2483" y="579"/>
                </a:lnTo>
                <a:lnTo>
                  <a:pt x="2484" y="579"/>
                </a:lnTo>
                <a:lnTo>
                  <a:pt x="2484" y="579"/>
                </a:lnTo>
                <a:lnTo>
                  <a:pt x="2485" y="579"/>
                </a:lnTo>
                <a:lnTo>
                  <a:pt x="2486" y="579"/>
                </a:lnTo>
                <a:lnTo>
                  <a:pt x="2487" y="579"/>
                </a:lnTo>
                <a:lnTo>
                  <a:pt x="2487" y="579"/>
                </a:lnTo>
                <a:lnTo>
                  <a:pt x="2488" y="579"/>
                </a:lnTo>
                <a:lnTo>
                  <a:pt x="2488" y="579"/>
                </a:lnTo>
                <a:lnTo>
                  <a:pt x="2489" y="579"/>
                </a:lnTo>
                <a:lnTo>
                  <a:pt x="2490" y="579"/>
                </a:lnTo>
                <a:lnTo>
                  <a:pt x="2491" y="579"/>
                </a:lnTo>
                <a:lnTo>
                  <a:pt x="2491" y="579"/>
                </a:lnTo>
                <a:lnTo>
                  <a:pt x="2492" y="579"/>
                </a:lnTo>
                <a:lnTo>
                  <a:pt x="2493" y="579"/>
                </a:lnTo>
                <a:lnTo>
                  <a:pt x="2493" y="579"/>
                </a:lnTo>
                <a:lnTo>
                  <a:pt x="2494" y="579"/>
                </a:lnTo>
                <a:lnTo>
                  <a:pt x="2495" y="579"/>
                </a:lnTo>
                <a:lnTo>
                  <a:pt x="2495" y="579"/>
                </a:lnTo>
                <a:lnTo>
                  <a:pt x="2496" y="579"/>
                </a:lnTo>
                <a:lnTo>
                  <a:pt x="2497" y="579"/>
                </a:lnTo>
                <a:lnTo>
                  <a:pt x="2497" y="579"/>
                </a:lnTo>
                <a:lnTo>
                  <a:pt x="2498" y="579"/>
                </a:lnTo>
                <a:lnTo>
                  <a:pt x="2498" y="579"/>
                </a:lnTo>
                <a:lnTo>
                  <a:pt x="2499" y="579"/>
                </a:lnTo>
                <a:lnTo>
                  <a:pt x="2500" y="579"/>
                </a:lnTo>
                <a:lnTo>
                  <a:pt x="2500" y="579"/>
                </a:lnTo>
                <a:lnTo>
                  <a:pt x="2500" y="579"/>
                </a:lnTo>
                <a:lnTo>
                  <a:pt x="2502" y="579"/>
                </a:lnTo>
                <a:lnTo>
                  <a:pt x="2502" y="579"/>
                </a:lnTo>
                <a:lnTo>
                  <a:pt x="2503" y="579"/>
                </a:lnTo>
                <a:lnTo>
                  <a:pt x="2503" y="579"/>
                </a:lnTo>
                <a:lnTo>
                  <a:pt x="2504" y="579"/>
                </a:lnTo>
                <a:lnTo>
                  <a:pt x="2504" y="579"/>
                </a:lnTo>
                <a:lnTo>
                  <a:pt x="2506" y="579"/>
                </a:lnTo>
                <a:lnTo>
                  <a:pt x="2506" y="579"/>
                </a:lnTo>
                <a:lnTo>
                  <a:pt x="2507" y="579"/>
                </a:lnTo>
                <a:lnTo>
                  <a:pt x="2507" y="579"/>
                </a:lnTo>
                <a:lnTo>
                  <a:pt x="2507" y="579"/>
                </a:lnTo>
                <a:lnTo>
                  <a:pt x="2509" y="579"/>
                </a:lnTo>
                <a:lnTo>
                  <a:pt x="2509" y="579"/>
                </a:lnTo>
                <a:lnTo>
                  <a:pt x="2510" y="579"/>
                </a:lnTo>
                <a:lnTo>
                  <a:pt x="2511" y="579"/>
                </a:lnTo>
                <a:lnTo>
                  <a:pt x="2511" y="579"/>
                </a:lnTo>
                <a:lnTo>
                  <a:pt x="2512" y="579"/>
                </a:lnTo>
                <a:lnTo>
                  <a:pt x="2513" y="579"/>
                </a:lnTo>
                <a:lnTo>
                  <a:pt x="2514" y="579"/>
                </a:lnTo>
                <a:lnTo>
                  <a:pt x="2514" y="579"/>
                </a:lnTo>
                <a:lnTo>
                  <a:pt x="2515" y="579"/>
                </a:lnTo>
                <a:lnTo>
                  <a:pt x="2515" y="579"/>
                </a:lnTo>
                <a:lnTo>
                  <a:pt x="2516" y="579"/>
                </a:lnTo>
                <a:lnTo>
                  <a:pt x="2517" y="579"/>
                </a:lnTo>
                <a:lnTo>
                  <a:pt x="2517" y="579"/>
                </a:lnTo>
                <a:lnTo>
                  <a:pt x="2517" y="579"/>
                </a:lnTo>
                <a:lnTo>
                  <a:pt x="2518" y="579"/>
                </a:lnTo>
                <a:lnTo>
                  <a:pt x="2519" y="579"/>
                </a:lnTo>
                <a:lnTo>
                  <a:pt x="2519" y="579"/>
                </a:lnTo>
                <a:lnTo>
                  <a:pt x="2520" y="579"/>
                </a:lnTo>
                <a:lnTo>
                  <a:pt x="2521" y="579"/>
                </a:lnTo>
                <a:lnTo>
                  <a:pt x="2521" y="579"/>
                </a:lnTo>
                <a:lnTo>
                  <a:pt x="2522" y="579"/>
                </a:lnTo>
                <a:lnTo>
                  <a:pt x="2522" y="579"/>
                </a:lnTo>
                <a:lnTo>
                  <a:pt x="2524" y="579"/>
                </a:lnTo>
                <a:lnTo>
                  <a:pt x="2524" y="579"/>
                </a:lnTo>
                <a:lnTo>
                  <a:pt x="2525" y="579"/>
                </a:lnTo>
                <a:lnTo>
                  <a:pt x="2525" y="579"/>
                </a:lnTo>
                <a:lnTo>
                  <a:pt x="2526" y="579"/>
                </a:lnTo>
                <a:lnTo>
                  <a:pt x="2526" y="579"/>
                </a:lnTo>
                <a:lnTo>
                  <a:pt x="2528" y="579"/>
                </a:lnTo>
                <a:lnTo>
                  <a:pt x="2528" y="579"/>
                </a:lnTo>
                <a:lnTo>
                  <a:pt x="2529" y="579"/>
                </a:lnTo>
                <a:lnTo>
                  <a:pt x="2529" y="579"/>
                </a:lnTo>
                <a:lnTo>
                  <a:pt x="2530" y="579"/>
                </a:lnTo>
                <a:lnTo>
                  <a:pt x="2530" y="579"/>
                </a:lnTo>
                <a:lnTo>
                  <a:pt x="2532" y="579"/>
                </a:lnTo>
                <a:lnTo>
                  <a:pt x="2532" y="579"/>
                </a:lnTo>
                <a:lnTo>
                  <a:pt x="2533" y="579"/>
                </a:lnTo>
                <a:lnTo>
                  <a:pt x="2533" y="579"/>
                </a:lnTo>
                <a:lnTo>
                  <a:pt x="2534" y="579"/>
                </a:lnTo>
                <a:lnTo>
                  <a:pt x="2534" y="579"/>
                </a:lnTo>
                <a:lnTo>
                  <a:pt x="2535" y="579"/>
                </a:lnTo>
                <a:lnTo>
                  <a:pt x="2536" y="579"/>
                </a:lnTo>
                <a:lnTo>
                  <a:pt x="2536" y="579"/>
                </a:lnTo>
                <a:lnTo>
                  <a:pt x="2537" y="579"/>
                </a:lnTo>
                <a:lnTo>
                  <a:pt x="2538" y="579"/>
                </a:lnTo>
                <a:lnTo>
                  <a:pt x="2538" y="579"/>
                </a:lnTo>
                <a:lnTo>
                  <a:pt x="2539" y="579"/>
                </a:lnTo>
                <a:lnTo>
                  <a:pt x="2539" y="579"/>
                </a:lnTo>
                <a:lnTo>
                  <a:pt x="2541" y="579"/>
                </a:lnTo>
                <a:lnTo>
                  <a:pt x="2541" y="579"/>
                </a:lnTo>
                <a:lnTo>
                  <a:pt x="2542" y="579"/>
                </a:lnTo>
                <a:lnTo>
                  <a:pt x="2543" y="579"/>
                </a:lnTo>
                <a:lnTo>
                  <a:pt x="2543" y="579"/>
                </a:lnTo>
                <a:lnTo>
                  <a:pt x="2544" y="579"/>
                </a:lnTo>
                <a:lnTo>
                  <a:pt x="2544" y="579"/>
                </a:lnTo>
                <a:lnTo>
                  <a:pt x="2545" y="579"/>
                </a:lnTo>
                <a:lnTo>
                  <a:pt x="2546" y="579"/>
                </a:lnTo>
                <a:lnTo>
                  <a:pt x="2546" y="579"/>
                </a:lnTo>
                <a:lnTo>
                  <a:pt x="2547" y="579"/>
                </a:lnTo>
                <a:lnTo>
                  <a:pt x="2548" y="579"/>
                </a:lnTo>
                <a:lnTo>
                  <a:pt x="2548" y="579"/>
                </a:lnTo>
                <a:lnTo>
                  <a:pt x="2550" y="579"/>
                </a:lnTo>
                <a:lnTo>
                  <a:pt x="2550" y="579"/>
                </a:lnTo>
                <a:lnTo>
                  <a:pt x="2551" y="579"/>
                </a:lnTo>
                <a:lnTo>
                  <a:pt x="2551" y="579"/>
                </a:lnTo>
                <a:lnTo>
                  <a:pt x="2552" y="579"/>
                </a:lnTo>
                <a:lnTo>
                  <a:pt x="2552" y="579"/>
                </a:lnTo>
                <a:lnTo>
                  <a:pt x="2553" y="579"/>
                </a:lnTo>
                <a:lnTo>
                  <a:pt x="2554" y="579"/>
                </a:lnTo>
                <a:lnTo>
                  <a:pt x="2554" y="579"/>
                </a:lnTo>
                <a:lnTo>
                  <a:pt x="2555" y="579"/>
                </a:lnTo>
                <a:lnTo>
                  <a:pt x="2556" y="579"/>
                </a:lnTo>
                <a:lnTo>
                  <a:pt x="2556" y="579"/>
                </a:lnTo>
                <a:lnTo>
                  <a:pt x="2557" y="579"/>
                </a:lnTo>
                <a:lnTo>
                  <a:pt x="2558" y="579"/>
                </a:lnTo>
                <a:lnTo>
                  <a:pt x="2558" y="579"/>
                </a:lnTo>
                <a:lnTo>
                  <a:pt x="2559" y="579"/>
                </a:lnTo>
                <a:lnTo>
                  <a:pt x="2560" y="579"/>
                </a:lnTo>
                <a:lnTo>
                  <a:pt x="2560" y="579"/>
                </a:lnTo>
                <a:lnTo>
                  <a:pt x="2561" y="579"/>
                </a:lnTo>
                <a:lnTo>
                  <a:pt x="2561" y="579"/>
                </a:lnTo>
                <a:lnTo>
                  <a:pt x="2562" y="579"/>
                </a:lnTo>
                <a:lnTo>
                  <a:pt x="2563" y="579"/>
                </a:lnTo>
                <a:lnTo>
                  <a:pt x="2563" y="579"/>
                </a:lnTo>
                <a:lnTo>
                  <a:pt x="2564" y="579"/>
                </a:lnTo>
                <a:lnTo>
                  <a:pt x="2564" y="579"/>
                </a:lnTo>
                <a:lnTo>
                  <a:pt x="2565" y="579"/>
                </a:lnTo>
                <a:lnTo>
                  <a:pt x="2566" y="579"/>
                </a:lnTo>
                <a:lnTo>
                  <a:pt x="2566" y="579"/>
                </a:lnTo>
                <a:lnTo>
                  <a:pt x="2567" y="579"/>
                </a:lnTo>
                <a:lnTo>
                  <a:pt x="2568" y="579"/>
                </a:lnTo>
                <a:lnTo>
                  <a:pt x="2569" y="579"/>
                </a:lnTo>
                <a:lnTo>
                  <a:pt x="2569" y="579"/>
                </a:lnTo>
                <a:lnTo>
                  <a:pt x="2570" y="579"/>
                </a:lnTo>
                <a:lnTo>
                  <a:pt x="2570" y="579"/>
                </a:lnTo>
                <a:lnTo>
                  <a:pt x="2572" y="579"/>
                </a:lnTo>
                <a:lnTo>
                  <a:pt x="2572" y="579"/>
                </a:lnTo>
                <a:lnTo>
                  <a:pt x="2572" y="579"/>
                </a:lnTo>
                <a:lnTo>
                  <a:pt x="2573" y="579"/>
                </a:lnTo>
                <a:lnTo>
                  <a:pt x="2574" y="579"/>
                </a:lnTo>
                <a:lnTo>
                  <a:pt x="2574" y="579"/>
                </a:lnTo>
                <a:lnTo>
                  <a:pt x="2575" y="579"/>
                </a:lnTo>
              </a:path>
            </a:pathLst>
          </a:custGeom>
          <a:noFill/>
          <a:ln w="1588">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13" name="Rectangle 89"/>
          <p:cNvSpPr>
            <a:spLocks noChangeArrowheads="1"/>
          </p:cNvSpPr>
          <p:nvPr/>
        </p:nvSpPr>
        <p:spPr bwMode="auto">
          <a:xfrm rot="16200000">
            <a:off x="1444625" y="1768476"/>
            <a:ext cx="142875" cy="120650"/>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AU</a:t>
            </a:r>
            <a:endParaRPr kumimoji="0" lang="en-US" altLang="ja-JP" sz="2400" smtClean="0">
              <a:solidFill>
                <a:srgbClr val="000000"/>
              </a:solidFill>
              <a:ea typeface="MS UI Gothic" pitchFamily="50" charset="-128"/>
              <a:cs typeface="Arial" pitchFamily="34" charset="0"/>
            </a:endParaRPr>
          </a:p>
        </p:txBody>
      </p:sp>
      <p:sp>
        <p:nvSpPr>
          <p:cNvPr id="205914" name="Line 90"/>
          <p:cNvSpPr>
            <a:spLocks noChangeShapeType="1"/>
          </p:cNvSpPr>
          <p:nvPr/>
        </p:nvSpPr>
        <p:spPr bwMode="auto">
          <a:xfrm flipH="1">
            <a:off x="1782763" y="2230438"/>
            <a:ext cx="492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15" name="Rectangle 91"/>
          <p:cNvSpPr>
            <a:spLocks noChangeArrowheads="1"/>
          </p:cNvSpPr>
          <p:nvPr/>
        </p:nvSpPr>
        <p:spPr bwMode="auto">
          <a:xfrm>
            <a:off x="1543050" y="21828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0.00</a:t>
            </a:r>
            <a:endParaRPr kumimoji="0" lang="en-US" altLang="ja-JP" sz="2400" smtClean="0">
              <a:solidFill>
                <a:srgbClr val="000000"/>
              </a:solidFill>
              <a:ea typeface="MS UI Gothic" pitchFamily="50" charset="-128"/>
              <a:cs typeface="Arial" pitchFamily="34" charset="0"/>
            </a:endParaRPr>
          </a:p>
        </p:txBody>
      </p:sp>
      <p:sp>
        <p:nvSpPr>
          <p:cNvPr id="205916" name="Line 92"/>
          <p:cNvSpPr>
            <a:spLocks noChangeShapeType="1"/>
          </p:cNvSpPr>
          <p:nvPr/>
        </p:nvSpPr>
        <p:spPr bwMode="auto">
          <a:xfrm flipH="1">
            <a:off x="1808163" y="2163763"/>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17" name="Line 93"/>
          <p:cNvSpPr>
            <a:spLocks noChangeShapeType="1"/>
          </p:cNvSpPr>
          <p:nvPr/>
        </p:nvSpPr>
        <p:spPr bwMode="auto">
          <a:xfrm flipH="1">
            <a:off x="1808163" y="2097088"/>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18" name="Line 94"/>
          <p:cNvSpPr>
            <a:spLocks noChangeShapeType="1"/>
          </p:cNvSpPr>
          <p:nvPr/>
        </p:nvSpPr>
        <p:spPr bwMode="auto">
          <a:xfrm flipH="1">
            <a:off x="1808163" y="2028825"/>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19" name="Line 95"/>
          <p:cNvSpPr>
            <a:spLocks noChangeShapeType="1"/>
          </p:cNvSpPr>
          <p:nvPr/>
        </p:nvSpPr>
        <p:spPr bwMode="auto">
          <a:xfrm flipH="1">
            <a:off x="1808163" y="1962150"/>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20" name="Line 96"/>
          <p:cNvSpPr>
            <a:spLocks noChangeShapeType="1"/>
          </p:cNvSpPr>
          <p:nvPr/>
        </p:nvSpPr>
        <p:spPr bwMode="auto">
          <a:xfrm flipH="1">
            <a:off x="1782763" y="1895475"/>
            <a:ext cx="492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21" name="Rectangle 97"/>
          <p:cNvSpPr>
            <a:spLocks noChangeArrowheads="1"/>
          </p:cNvSpPr>
          <p:nvPr/>
        </p:nvSpPr>
        <p:spPr bwMode="auto">
          <a:xfrm>
            <a:off x="1543050" y="18478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0.10</a:t>
            </a:r>
            <a:endParaRPr kumimoji="0" lang="en-US" altLang="ja-JP" sz="2400" smtClean="0">
              <a:solidFill>
                <a:srgbClr val="000000"/>
              </a:solidFill>
              <a:ea typeface="MS UI Gothic" pitchFamily="50" charset="-128"/>
              <a:cs typeface="Arial" pitchFamily="34" charset="0"/>
            </a:endParaRPr>
          </a:p>
        </p:txBody>
      </p:sp>
      <p:sp>
        <p:nvSpPr>
          <p:cNvPr id="205922" name="Line 98"/>
          <p:cNvSpPr>
            <a:spLocks noChangeShapeType="1"/>
          </p:cNvSpPr>
          <p:nvPr/>
        </p:nvSpPr>
        <p:spPr bwMode="auto">
          <a:xfrm flipH="1">
            <a:off x="1808163" y="1828800"/>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23" name="Line 99"/>
          <p:cNvSpPr>
            <a:spLocks noChangeShapeType="1"/>
          </p:cNvSpPr>
          <p:nvPr/>
        </p:nvSpPr>
        <p:spPr bwMode="auto">
          <a:xfrm flipH="1">
            <a:off x="1808163" y="1760538"/>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24" name="Line 100"/>
          <p:cNvSpPr>
            <a:spLocks noChangeShapeType="1"/>
          </p:cNvSpPr>
          <p:nvPr/>
        </p:nvSpPr>
        <p:spPr bwMode="auto">
          <a:xfrm flipH="1">
            <a:off x="1808163" y="1693863"/>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25" name="Line 101"/>
          <p:cNvSpPr>
            <a:spLocks noChangeShapeType="1"/>
          </p:cNvSpPr>
          <p:nvPr/>
        </p:nvSpPr>
        <p:spPr bwMode="auto">
          <a:xfrm flipH="1">
            <a:off x="1808163" y="1627188"/>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26" name="Line 102"/>
          <p:cNvSpPr>
            <a:spLocks noChangeShapeType="1"/>
          </p:cNvSpPr>
          <p:nvPr/>
        </p:nvSpPr>
        <p:spPr bwMode="auto">
          <a:xfrm flipH="1">
            <a:off x="1782763" y="1560513"/>
            <a:ext cx="492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27" name="Rectangle 103"/>
          <p:cNvSpPr>
            <a:spLocks noChangeArrowheads="1"/>
          </p:cNvSpPr>
          <p:nvPr/>
        </p:nvSpPr>
        <p:spPr bwMode="auto">
          <a:xfrm>
            <a:off x="1543050" y="1512888"/>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0.20</a:t>
            </a:r>
            <a:endParaRPr kumimoji="0" lang="en-US" altLang="ja-JP" sz="2400" smtClean="0">
              <a:solidFill>
                <a:srgbClr val="000000"/>
              </a:solidFill>
              <a:ea typeface="MS UI Gothic" pitchFamily="50" charset="-128"/>
              <a:cs typeface="Arial" pitchFamily="34" charset="0"/>
            </a:endParaRPr>
          </a:p>
        </p:txBody>
      </p:sp>
      <p:sp>
        <p:nvSpPr>
          <p:cNvPr id="205928" name="Line 104"/>
          <p:cNvSpPr>
            <a:spLocks noChangeShapeType="1"/>
          </p:cNvSpPr>
          <p:nvPr/>
        </p:nvSpPr>
        <p:spPr bwMode="auto">
          <a:xfrm flipH="1">
            <a:off x="1808163" y="1493838"/>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29" name="Line 105"/>
          <p:cNvSpPr>
            <a:spLocks noChangeShapeType="1"/>
          </p:cNvSpPr>
          <p:nvPr/>
        </p:nvSpPr>
        <p:spPr bwMode="auto">
          <a:xfrm flipH="1">
            <a:off x="1808163" y="1425575"/>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30" name="Line 106"/>
          <p:cNvSpPr>
            <a:spLocks noChangeShapeType="1"/>
          </p:cNvSpPr>
          <p:nvPr/>
        </p:nvSpPr>
        <p:spPr bwMode="auto">
          <a:xfrm flipH="1">
            <a:off x="1808163" y="1358900"/>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31" name="Rectangle 107"/>
          <p:cNvSpPr>
            <a:spLocks noChangeArrowheads="1"/>
          </p:cNvSpPr>
          <p:nvPr/>
        </p:nvSpPr>
        <p:spPr bwMode="auto">
          <a:xfrm>
            <a:off x="3417888" y="2478088"/>
            <a:ext cx="3968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Minutes</a:t>
            </a:r>
            <a:endParaRPr kumimoji="0" lang="en-US" altLang="ja-JP" sz="2400" smtClean="0">
              <a:solidFill>
                <a:srgbClr val="000000"/>
              </a:solidFill>
              <a:ea typeface="MS UI Gothic" pitchFamily="50" charset="-128"/>
              <a:cs typeface="Arial" pitchFamily="34" charset="0"/>
            </a:endParaRPr>
          </a:p>
        </p:txBody>
      </p:sp>
      <p:sp>
        <p:nvSpPr>
          <p:cNvPr id="205932" name="Line 108"/>
          <p:cNvSpPr>
            <a:spLocks noChangeShapeType="1"/>
          </p:cNvSpPr>
          <p:nvPr/>
        </p:nvSpPr>
        <p:spPr bwMode="auto">
          <a:xfrm>
            <a:off x="1833563" y="2290763"/>
            <a:ext cx="1587"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33" name="Rectangle 109"/>
          <p:cNvSpPr>
            <a:spLocks noChangeArrowheads="1"/>
          </p:cNvSpPr>
          <p:nvPr/>
        </p:nvSpPr>
        <p:spPr bwMode="auto">
          <a:xfrm>
            <a:off x="1712913" y="23431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0.00</a:t>
            </a:r>
            <a:endParaRPr kumimoji="0" lang="en-US" altLang="ja-JP" sz="2400" smtClean="0">
              <a:solidFill>
                <a:srgbClr val="000000"/>
              </a:solidFill>
              <a:ea typeface="MS UI Gothic" pitchFamily="50" charset="-128"/>
              <a:cs typeface="Arial" pitchFamily="34" charset="0"/>
            </a:endParaRPr>
          </a:p>
        </p:txBody>
      </p:sp>
      <p:sp>
        <p:nvSpPr>
          <p:cNvPr id="205934" name="Line 110"/>
          <p:cNvSpPr>
            <a:spLocks noChangeShapeType="1"/>
          </p:cNvSpPr>
          <p:nvPr/>
        </p:nvSpPr>
        <p:spPr bwMode="auto">
          <a:xfrm>
            <a:off x="2011363" y="229076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35" name="Line 111"/>
          <p:cNvSpPr>
            <a:spLocks noChangeShapeType="1"/>
          </p:cNvSpPr>
          <p:nvPr/>
        </p:nvSpPr>
        <p:spPr bwMode="auto">
          <a:xfrm>
            <a:off x="2187575" y="229076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36" name="Line 112"/>
          <p:cNvSpPr>
            <a:spLocks noChangeShapeType="1"/>
          </p:cNvSpPr>
          <p:nvPr/>
        </p:nvSpPr>
        <p:spPr bwMode="auto">
          <a:xfrm>
            <a:off x="2366963" y="229076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37" name="Line 113"/>
          <p:cNvSpPr>
            <a:spLocks noChangeShapeType="1"/>
          </p:cNvSpPr>
          <p:nvPr/>
        </p:nvSpPr>
        <p:spPr bwMode="auto">
          <a:xfrm>
            <a:off x="2544763" y="2290763"/>
            <a:ext cx="1587"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38" name="Rectangle 114"/>
          <p:cNvSpPr>
            <a:spLocks noChangeArrowheads="1"/>
          </p:cNvSpPr>
          <p:nvPr/>
        </p:nvSpPr>
        <p:spPr bwMode="auto">
          <a:xfrm>
            <a:off x="2425700" y="23431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2.00</a:t>
            </a:r>
            <a:endParaRPr kumimoji="0" lang="en-US" altLang="ja-JP" sz="2400" smtClean="0">
              <a:solidFill>
                <a:srgbClr val="000000"/>
              </a:solidFill>
              <a:ea typeface="MS UI Gothic" pitchFamily="50" charset="-128"/>
              <a:cs typeface="Arial" pitchFamily="34" charset="0"/>
            </a:endParaRPr>
          </a:p>
        </p:txBody>
      </p:sp>
      <p:sp>
        <p:nvSpPr>
          <p:cNvPr id="205939" name="Line 115"/>
          <p:cNvSpPr>
            <a:spLocks noChangeShapeType="1"/>
          </p:cNvSpPr>
          <p:nvPr/>
        </p:nvSpPr>
        <p:spPr bwMode="auto">
          <a:xfrm>
            <a:off x="2722563" y="229076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40" name="Line 116"/>
          <p:cNvSpPr>
            <a:spLocks noChangeShapeType="1"/>
          </p:cNvSpPr>
          <p:nvPr/>
        </p:nvSpPr>
        <p:spPr bwMode="auto">
          <a:xfrm>
            <a:off x="2900363" y="229076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41" name="Line 117"/>
          <p:cNvSpPr>
            <a:spLocks noChangeShapeType="1"/>
          </p:cNvSpPr>
          <p:nvPr/>
        </p:nvSpPr>
        <p:spPr bwMode="auto">
          <a:xfrm>
            <a:off x="3079750" y="229076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42" name="Line 118"/>
          <p:cNvSpPr>
            <a:spLocks noChangeShapeType="1"/>
          </p:cNvSpPr>
          <p:nvPr/>
        </p:nvSpPr>
        <p:spPr bwMode="auto">
          <a:xfrm>
            <a:off x="3257550" y="2290763"/>
            <a:ext cx="1588"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43" name="Rectangle 119"/>
          <p:cNvSpPr>
            <a:spLocks noChangeArrowheads="1"/>
          </p:cNvSpPr>
          <p:nvPr/>
        </p:nvSpPr>
        <p:spPr bwMode="auto">
          <a:xfrm>
            <a:off x="3136900" y="23431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4.00</a:t>
            </a:r>
            <a:endParaRPr kumimoji="0" lang="en-US" altLang="ja-JP" sz="2400" smtClean="0">
              <a:solidFill>
                <a:srgbClr val="000000"/>
              </a:solidFill>
              <a:ea typeface="MS UI Gothic" pitchFamily="50" charset="-128"/>
              <a:cs typeface="Arial" pitchFamily="34" charset="0"/>
            </a:endParaRPr>
          </a:p>
        </p:txBody>
      </p:sp>
      <p:sp>
        <p:nvSpPr>
          <p:cNvPr id="205944" name="Line 120"/>
          <p:cNvSpPr>
            <a:spLocks noChangeShapeType="1"/>
          </p:cNvSpPr>
          <p:nvPr/>
        </p:nvSpPr>
        <p:spPr bwMode="auto">
          <a:xfrm>
            <a:off x="3435350" y="229076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45" name="Line 121"/>
          <p:cNvSpPr>
            <a:spLocks noChangeShapeType="1"/>
          </p:cNvSpPr>
          <p:nvPr/>
        </p:nvSpPr>
        <p:spPr bwMode="auto">
          <a:xfrm>
            <a:off x="3614738" y="229076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46" name="Line 122"/>
          <p:cNvSpPr>
            <a:spLocks noChangeShapeType="1"/>
          </p:cNvSpPr>
          <p:nvPr/>
        </p:nvSpPr>
        <p:spPr bwMode="auto">
          <a:xfrm>
            <a:off x="3792538" y="229076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47" name="Line 123"/>
          <p:cNvSpPr>
            <a:spLocks noChangeShapeType="1"/>
          </p:cNvSpPr>
          <p:nvPr/>
        </p:nvSpPr>
        <p:spPr bwMode="auto">
          <a:xfrm>
            <a:off x="3970338" y="2290763"/>
            <a:ext cx="1587"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48" name="Rectangle 124"/>
          <p:cNvSpPr>
            <a:spLocks noChangeArrowheads="1"/>
          </p:cNvSpPr>
          <p:nvPr/>
        </p:nvSpPr>
        <p:spPr bwMode="auto">
          <a:xfrm>
            <a:off x="3849688" y="23431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6.00</a:t>
            </a:r>
            <a:endParaRPr kumimoji="0" lang="en-US" altLang="ja-JP" sz="2400" smtClean="0">
              <a:solidFill>
                <a:srgbClr val="000000"/>
              </a:solidFill>
              <a:ea typeface="MS UI Gothic" pitchFamily="50" charset="-128"/>
              <a:cs typeface="Arial" pitchFamily="34" charset="0"/>
            </a:endParaRPr>
          </a:p>
        </p:txBody>
      </p:sp>
      <p:sp>
        <p:nvSpPr>
          <p:cNvPr id="205949" name="Line 125"/>
          <p:cNvSpPr>
            <a:spLocks noChangeShapeType="1"/>
          </p:cNvSpPr>
          <p:nvPr/>
        </p:nvSpPr>
        <p:spPr bwMode="auto">
          <a:xfrm>
            <a:off x="4148138" y="229076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50" name="Line 126"/>
          <p:cNvSpPr>
            <a:spLocks noChangeShapeType="1"/>
          </p:cNvSpPr>
          <p:nvPr/>
        </p:nvSpPr>
        <p:spPr bwMode="auto">
          <a:xfrm>
            <a:off x="4325938" y="229076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51" name="Line 127"/>
          <p:cNvSpPr>
            <a:spLocks noChangeShapeType="1"/>
          </p:cNvSpPr>
          <p:nvPr/>
        </p:nvSpPr>
        <p:spPr bwMode="auto">
          <a:xfrm>
            <a:off x="4505325" y="229076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52" name="Line 128"/>
          <p:cNvSpPr>
            <a:spLocks noChangeShapeType="1"/>
          </p:cNvSpPr>
          <p:nvPr/>
        </p:nvSpPr>
        <p:spPr bwMode="auto">
          <a:xfrm>
            <a:off x="4681538" y="2290763"/>
            <a:ext cx="1587"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53" name="Rectangle 129"/>
          <p:cNvSpPr>
            <a:spLocks noChangeArrowheads="1"/>
          </p:cNvSpPr>
          <p:nvPr/>
        </p:nvSpPr>
        <p:spPr bwMode="auto">
          <a:xfrm>
            <a:off x="4564063" y="23431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8.00</a:t>
            </a:r>
            <a:endParaRPr kumimoji="0" lang="en-US" altLang="ja-JP" sz="2400" smtClean="0">
              <a:solidFill>
                <a:srgbClr val="000000"/>
              </a:solidFill>
              <a:ea typeface="MS UI Gothic" pitchFamily="50" charset="-128"/>
              <a:cs typeface="Arial" pitchFamily="34" charset="0"/>
            </a:endParaRPr>
          </a:p>
        </p:txBody>
      </p:sp>
      <p:sp>
        <p:nvSpPr>
          <p:cNvPr id="205954" name="Line 130"/>
          <p:cNvSpPr>
            <a:spLocks noChangeShapeType="1"/>
          </p:cNvSpPr>
          <p:nvPr/>
        </p:nvSpPr>
        <p:spPr bwMode="auto">
          <a:xfrm>
            <a:off x="4862513" y="229076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55" name="Line 131"/>
          <p:cNvSpPr>
            <a:spLocks noChangeShapeType="1"/>
          </p:cNvSpPr>
          <p:nvPr/>
        </p:nvSpPr>
        <p:spPr bwMode="auto">
          <a:xfrm>
            <a:off x="5040313" y="229076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56" name="Line 132"/>
          <p:cNvSpPr>
            <a:spLocks noChangeShapeType="1"/>
          </p:cNvSpPr>
          <p:nvPr/>
        </p:nvSpPr>
        <p:spPr bwMode="auto">
          <a:xfrm>
            <a:off x="5218113" y="229076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57" name="Line 133"/>
          <p:cNvSpPr>
            <a:spLocks noChangeShapeType="1"/>
          </p:cNvSpPr>
          <p:nvPr/>
        </p:nvSpPr>
        <p:spPr bwMode="auto">
          <a:xfrm>
            <a:off x="5397500" y="2290763"/>
            <a:ext cx="0"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58" name="Rectangle 134"/>
          <p:cNvSpPr>
            <a:spLocks noChangeArrowheads="1"/>
          </p:cNvSpPr>
          <p:nvPr/>
        </p:nvSpPr>
        <p:spPr bwMode="auto">
          <a:xfrm>
            <a:off x="5248275" y="2343150"/>
            <a:ext cx="487363" cy="182563"/>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200" b="1" smtClean="0">
                <a:solidFill>
                  <a:srgbClr val="C0504D"/>
                </a:solidFill>
                <a:ea typeface="MS UI Gothic" pitchFamily="50" charset="-128"/>
                <a:cs typeface="Arial" pitchFamily="34" charset="0"/>
              </a:rPr>
              <a:t>10.00</a:t>
            </a:r>
          </a:p>
        </p:txBody>
      </p:sp>
      <p:sp>
        <p:nvSpPr>
          <p:cNvPr id="205959" name="Rectangle 135"/>
          <p:cNvSpPr>
            <a:spLocks noChangeArrowheads="1"/>
          </p:cNvSpPr>
          <p:nvPr/>
        </p:nvSpPr>
        <p:spPr bwMode="auto">
          <a:xfrm>
            <a:off x="1833563" y="1330325"/>
            <a:ext cx="3563937" cy="949325"/>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60" name="Rectangle 136"/>
          <p:cNvSpPr>
            <a:spLocks noChangeArrowheads="1"/>
          </p:cNvSpPr>
          <p:nvPr/>
        </p:nvSpPr>
        <p:spPr bwMode="auto">
          <a:xfrm>
            <a:off x="1833563" y="1330325"/>
            <a:ext cx="3563937" cy="949325"/>
          </a:xfrm>
          <a:prstGeom prst="rect">
            <a:avLst/>
          </a:prstGeom>
          <a:noFill/>
          <a:ln w="1588">
            <a:solidFill>
              <a:srgbClr val="00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61" name="Freeform 137"/>
          <p:cNvSpPr>
            <a:spLocks/>
          </p:cNvSpPr>
          <p:nvPr/>
        </p:nvSpPr>
        <p:spPr bwMode="auto">
          <a:xfrm>
            <a:off x="1833563" y="1457325"/>
            <a:ext cx="3563937" cy="781050"/>
          </a:xfrm>
          <a:custGeom>
            <a:avLst/>
            <a:gdLst/>
            <a:ahLst/>
            <a:cxnLst>
              <a:cxn ang="0">
                <a:pos x="38" y="521"/>
              </a:cxn>
              <a:cxn ang="0">
                <a:pos x="80" y="521"/>
              </a:cxn>
              <a:cxn ang="0">
                <a:pos x="119" y="521"/>
              </a:cxn>
              <a:cxn ang="0">
                <a:pos x="160" y="521"/>
              </a:cxn>
              <a:cxn ang="0">
                <a:pos x="200" y="522"/>
              </a:cxn>
              <a:cxn ang="0">
                <a:pos x="240" y="522"/>
              </a:cxn>
              <a:cxn ang="0">
                <a:pos x="280" y="522"/>
              </a:cxn>
              <a:cxn ang="0">
                <a:pos x="321" y="522"/>
              </a:cxn>
              <a:cxn ang="0">
                <a:pos x="361" y="522"/>
              </a:cxn>
              <a:cxn ang="0">
                <a:pos x="401" y="523"/>
              </a:cxn>
              <a:cxn ang="0">
                <a:pos x="441" y="524"/>
              </a:cxn>
              <a:cxn ang="0">
                <a:pos x="482" y="522"/>
              </a:cxn>
              <a:cxn ang="0">
                <a:pos x="522" y="523"/>
              </a:cxn>
              <a:cxn ang="0">
                <a:pos x="563" y="522"/>
              </a:cxn>
              <a:cxn ang="0">
                <a:pos x="603" y="523"/>
              </a:cxn>
              <a:cxn ang="0">
                <a:pos x="643" y="523"/>
              </a:cxn>
              <a:cxn ang="0">
                <a:pos x="684" y="523"/>
              </a:cxn>
              <a:cxn ang="0">
                <a:pos x="724" y="523"/>
              </a:cxn>
              <a:cxn ang="0">
                <a:pos x="764" y="523"/>
              </a:cxn>
              <a:cxn ang="0">
                <a:pos x="804" y="523"/>
              </a:cxn>
              <a:cxn ang="0">
                <a:pos x="845" y="524"/>
              </a:cxn>
              <a:cxn ang="0">
                <a:pos x="885" y="523"/>
              </a:cxn>
              <a:cxn ang="0">
                <a:pos x="925" y="524"/>
              </a:cxn>
              <a:cxn ang="0">
                <a:pos x="966" y="453"/>
              </a:cxn>
              <a:cxn ang="0">
                <a:pos x="1006" y="451"/>
              </a:cxn>
              <a:cxn ang="0">
                <a:pos x="1047" y="521"/>
              </a:cxn>
              <a:cxn ang="0">
                <a:pos x="1086" y="523"/>
              </a:cxn>
              <a:cxn ang="0">
                <a:pos x="1127" y="524"/>
              </a:cxn>
              <a:cxn ang="0">
                <a:pos x="1167" y="524"/>
              </a:cxn>
              <a:cxn ang="0">
                <a:pos x="1207" y="524"/>
              </a:cxn>
              <a:cxn ang="0">
                <a:pos x="1247" y="524"/>
              </a:cxn>
              <a:cxn ang="0">
                <a:pos x="1288" y="49"/>
              </a:cxn>
              <a:cxn ang="0">
                <a:pos x="1328" y="508"/>
              </a:cxn>
              <a:cxn ang="0">
                <a:pos x="1369" y="521"/>
              </a:cxn>
              <a:cxn ang="0">
                <a:pos x="1408" y="3"/>
              </a:cxn>
              <a:cxn ang="0">
                <a:pos x="1450" y="499"/>
              </a:cxn>
              <a:cxn ang="0">
                <a:pos x="1489" y="522"/>
              </a:cxn>
              <a:cxn ang="0">
                <a:pos x="1530" y="524"/>
              </a:cxn>
              <a:cxn ang="0">
                <a:pos x="1570" y="524"/>
              </a:cxn>
              <a:cxn ang="0">
                <a:pos x="1611" y="524"/>
              </a:cxn>
              <a:cxn ang="0">
                <a:pos x="1651" y="525"/>
              </a:cxn>
              <a:cxn ang="0">
                <a:pos x="1691" y="525"/>
              </a:cxn>
              <a:cxn ang="0">
                <a:pos x="1731" y="525"/>
              </a:cxn>
              <a:cxn ang="0">
                <a:pos x="1771" y="525"/>
              </a:cxn>
              <a:cxn ang="0">
                <a:pos x="1812" y="525"/>
              </a:cxn>
              <a:cxn ang="0">
                <a:pos x="1852" y="525"/>
              </a:cxn>
              <a:cxn ang="0">
                <a:pos x="1892" y="525"/>
              </a:cxn>
              <a:cxn ang="0">
                <a:pos x="1932" y="525"/>
              </a:cxn>
              <a:cxn ang="0">
                <a:pos x="1973" y="525"/>
              </a:cxn>
              <a:cxn ang="0">
                <a:pos x="2014" y="525"/>
              </a:cxn>
              <a:cxn ang="0">
                <a:pos x="2054" y="525"/>
              </a:cxn>
              <a:cxn ang="0">
                <a:pos x="2094" y="525"/>
              </a:cxn>
              <a:cxn ang="0">
                <a:pos x="2135" y="525"/>
              </a:cxn>
              <a:cxn ang="0">
                <a:pos x="2175" y="524"/>
              </a:cxn>
              <a:cxn ang="0">
                <a:pos x="2215" y="381"/>
              </a:cxn>
              <a:cxn ang="0">
                <a:pos x="2255" y="373"/>
              </a:cxn>
              <a:cxn ang="0">
                <a:pos x="2295" y="516"/>
              </a:cxn>
              <a:cxn ang="0">
                <a:pos x="2336" y="524"/>
              </a:cxn>
              <a:cxn ang="0">
                <a:pos x="2376" y="525"/>
              </a:cxn>
              <a:cxn ang="0">
                <a:pos x="2417" y="525"/>
              </a:cxn>
              <a:cxn ang="0">
                <a:pos x="2456" y="525"/>
              </a:cxn>
              <a:cxn ang="0">
                <a:pos x="2497" y="525"/>
              </a:cxn>
              <a:cxn ang="0">
                <a:pos x="2537" y="525"/>
              </a:cxn>
            </a:cxnLst>
            <a:rect l="0" t="0" r="r" b="b"/>
            <a:pathLst>
              <a:path w="2557" h="526">
                <a:moveTo>
                  <a:pt x="0" y="521"/>
                </a:moveTo>
                <a:lnTo>
                  <a:pt x="0" y="521"/>
                </a:lnTo>
                <a:lnTo>
                  <a:pt x="0" y="521"/>
                </a:lnTo>
                <a:lnTo>
                  <a:pt x="1" y="521"/>
                </a:lnTo>
                <a:lnTo>
                  <a:pt x="1" y="521"/>
                </a:lnTo>
                <a:lnTo>
                  <a:pt x="3" y="521"/>
                </a:lnTo>
                <a:lnTo>
                  <a:pt x="3" y="521"/>
                </a:lnTo>
                <a:lnTo>
                  <a:pt x="4" y="521"/>
                </a:lnTo>
                <a:lnTo>
                  <a:pt x="4" y="521"/>
                </a:lnTo>
                <a:lnTo>
                  <a:pt x="5" y="521"/>
                </a:lnTo>
                <a:lnTo>
                  <a:pt x="6" y="521"/>
                </a:lnTo>
                <a:lnTo>
                  <a:pt x="6" y="521"/>
                </a:lnTo>
                <a:lnTo>
                  <a:pt x="7" y="521"/>
                </a:lnTo>
                <a:lnTo>
                  <a:pt x="8" y="521"/>
                </a:lnTo>
                <a:lnTo>
                  <a:pt x="8" y="521"/>
                </a:lnTo>
                <a:lnTo>
                  <a:pt x="8" y="521"/>
                </a:lnTo>
                <a:lnTo>
                  <a:pt x="10" y="521"/>
                </a:lnTo>
                <a:lnTo>
                  <a:pt x="10" y="521"/>
                </a:lnTo>
                <a:lnTo>
                  <a:pt x="10" y="521"/>
                </a:lnTo>
                <a:lnTo>
                  <a:pt x="12" y="521"/>
                </a:lnTo>
                <a:lnTo>
                  <a:pt x="12" y="521"/>
                </a:lnTo>
                <a:lnTo>
                  <a:pt x="13" y="521"/>
                </a:lnTo>
                <a:lnTo>
                  <a:pt x="13" y="521"/>
                </a:lnTo>
                <a:lnTo>
                  <a:pt x="14" y="521"/>
                </a:lnTo>
                <a:lnTo>
                  <a:pt x="14" y="521"/>
                </a:lnTo>
                <a:lnTo>
                  <a:pt x="15" y="521"/>
                </a:lnTo>
                <a:lnTo>
                  <a:pt x="16" y="521"/>
                </a:lnTo>
                <a:lnTo>
                  <a:pt x="17" y="521"/>
                </a:lnTo>
                <a:lnTo>
                  <a:pt x="17" y="521"/>
                </a:lnTo>
                <a:lnTo>
                  <a:pt x="17" y="521"/>
                </a:lnTo>
                <a:lnTo>
                  <a:pt x="18" y="521"/>
                </a:lnTo>
                <a:lnTo>
                  <a:pt x="19" y="521"/>
                </a:lnTo>
                <a:lnTo>
                  <a:pt x="19" y="521"/>
                </a:lnTo>
                <a:lnTo>
                  <a:pt x="20" y="521"/>
                </a:lnTo>
                <a:lnTo>
                  <a:pt x="21" y="521"/>
                </a:lnTo>
                <a:lnTo>
                  <a:pt x="22" y="521"/>
                </a:lnTo>
                <a:lnTo>
                  <a:pt x="22" y="521"/>
                </a:lnTo>
                <a:lnTo>
                  <a:pt x="23" y="521"/>
                </a:lnTo>
                <a:lnTo>
                  <a:pt x="23" y="521"/>
                </a:lnTo>
                <a:lnTo>
                  <a:pt x="24" y="521"/>
                </a:lnTo>
                <a:lnTo>
                  <a:pt x="25" y="521"/>
                </a:lnTo>
                <a:lnTo>
                  <a:pt x="26" y="521"/>
                </a:lnTo>
                <a:lnTo>
                  <a:pt x="26" y="521"/>
                </a:lnTo>
                <a:lnTo>
                  <a:pt x="26" y="521"/>
                </a:lnTo>
                <a:lnTo>
                  <a:pt x="27" y="521"/>
                </a:lnTo>
                <a:lnTo>
                  <a:pt x="28" y="521"/>
                </a:lnTo>
                <a:lnTo>
                  <a:pt x="28" y="521"/>
                </a:lnTo>
                <a:lnTo>
                  <a:pt x="29" y="521"/>
                </a:lnTo>
                <a:lnTo>
                  <a:pt x="30" y="521"/>
                </a:lnTo>
                <a:lnTo>
                  <a:pt x="31" y="521"/>
                </a:lnTo>
                <a:lnTo>
                  <a:pt x="31" y="521"/>
                </a:lnTo>
                <a:lnTo>
                  <a:pt x="32" y="521"/>
                </a:lnTo>
                <a:lnTo>
                  <a:pt x="32" y="521"/>
                </a:lnTo>
                <a:lnTo>
                  <a:pt x="33" y="521"/>
                </a:lnTo>
                <a:lnTo>
                  <a:pt x="33" y="521"/>
                </a:lnTo>
                <a:lnTo>
                  <a:pt x="34" y="521"/>
                </a:lnTo>
                <a:lnTo>
                  <a:pt x="35" y="521"/>
                </a:lnTo>
                <a:lnTo>
                  <a:pt x="36" y="521"/>
                </a:lnTo>
                <a:lnTo>
                  <a:pt x="36" y="521"/>
                </a:lnTo>
                <a:lnTo>
                  <a:pt x="37" y="521"/>
                </a:lnTo>
                <a:lnTo>
                  <a:pt x="37" y="521"/>
                </a:lnTo>
                <a:lnTo>
                  <a:pt x="38" y="521"/>
                </a:lnTo>
                <a:lnTo>
                  <a:pt x="38" y="521"/>
                </a:lnTo>
                <a:lnTo>
                  <a:pt x="39" y="521"/>
                </a:lnTo>
                <a:lnTo>
                  <a:pt x="40" y="521"/>
                </a:lnTo>
                <a:lnTo>
                  <a:pt x="41" y="521"/>
                </a:lnTo>
                <a:lnTo>
                  <a:pt x="41" y="521"/>
                </a:lnTo>
                <a:lnTo>
                  <a:pt x="42" y="521"/>
                </a:lnTo>
                <a:lnTo>
                  <a:pt x="43" y="521"/>
                </a:lnTo>
                <a:lnTo>
                  <a:pt x="44" y="521"/>
                </a:lnTo>
                <a:lnTo>
                  <a:pt x="44" y="521"/>
                </a:lnTo>
                <a:lnTo>
                  <a:pt x="45" y="521"/>
                </a:lnTo>
                <a:lnTo>
                  <a:pt x="45" y="521"/>
                </a:lnTo>
                <a:lnTo>
                  <a:pt x="46" y="521"/>
                </a:lnTo>
                <a:lnTo>
                  <a:pt x="46" y="521"/>
                </a:lnTo>
                <a:lnTo>
                  <a:pt x="47" y="521"/>
                </a:lnTo>
                <a:lnTo>
                  <a:pt x="48" y="521"/>
                </a:lnTo>
                <a:lnTo>
                  <a:pt x="49" y="521"/>
                </a:lnTo>
                <a:lnTo>
                  <a:pt x="49" y="521"/>
                </a:lnTo>
                <a:lnTo>
                  <a:pt x="50" y="521"/>
                </a:lnTo>
                <a:lnTo>
                  <a:pt x="50" y="521"/>
                </a:lnTo>
                <a:lnTo>
                  <a:pt x="51" y="521"/>
                </a:lnTo>
                <a:lnTo>
                  <a:pt x="52" y="521"/>
                </a:lnTo>
                <a:lnTo>
                  <a:pt x="52" y="521"/>
                </a:lnTo>
                <a:lnTo>
                  <a:pt x="53" y="521"/>
                </a:lnTo>
                <a:lnTo>
                  <a:pt x="54" y="521"/>
                </a:lnTo>
                <a:lnTo>
                  <a:pt x="54" y="521"/>
                </a:lnTo>
                <a:lnTo>
                  <a:pt x="55" y="521"/>
                </a:lnTo>
                <a:lnTo>
                  <a:pt x="55" y="521"/>
                </a:lnTo>
                <a:lnTo>
                  <a:pt x="56" y="521"/>
                </a:lnTo>
                <a:lnTo>
                  <a:pt x="56" y="521"/>
                </a:lnTo>
                <a:lnTo>
                  <a:pt x="57" y="521"/>
                </a:lnTo>
                <a:lnTo>
                  <a:pt x="58" y="521"/>
                </a:lnTo>
                <a:lnTo>
                  <a:pt x="59" y="521"/>
                </a:lnTo>
                <a:lnTo>
                  <a:pt x="59" y="521"/>
                </a:lnTo>
                <a:lnTo>
                  <a:pt x="60" y="521"/>
                </a:lnTo>
                <a:lnTo>
                  <a:pt x="60" y="521"/>
                </a:lnTo>
                <a:lnTo>
                  <a:pt x="61" y="521"/>
                </a:lnTo>
                <a:lnTo>
                  <a:pt x="62" y="521"/>
                </a:lnTo>
                <a:lnTo>
                  <a:pt x="62" y="521"/>
                </a:lnTo>
                <a:lnTo>
                  <a:pt x="63" y="521"/>
                </a:lnTo>
                <a:lnTo>
                  <a:pt x="64" y="521"/>
                </a:lnTo>
                <a:lnTo>
                  <a:pt x="65" y="521"/>
                </a:lnTo>
                <a:lnTo>
                  <a:pt x="65" y="521"/>
                </a:lnTo>
                <a:lnTo>
                  <a:pt x="66" y="521"/>
                </a:lnTo>
                <a:lnTo>
                  <a:pt x="66" y="521"/>
                </a:lnTo>
                <a:lnTo>
                  <a:pt x="67" y="521"/>
                </a:lnTo>
                <a:lnTo>
                  <a:pt x="68" y="521"/>
                </a:lnTo>
                <a:lnTo>
                  <a:pt x="69" y="521"/>
                </a:lnTo>
                <a:lnTo>
                  <a:pt x="69" y="521"/>
                </a:lnTo>
                <a:lnTo>
                  <a:pt x="69" y="521"/>
                </a:lnTo>
                <a:lnTo>
                  <a:pt x="70" y="521"/>
                </a:lnTo>
                <a:lnTo>
                  <a:pt x="70" y="521"/>
                </a:lnTo>
                <a:lnTo>
                  <a:pt x="71" y="521"/>
                </a:lnTo>
                <a:lnTo>
                  <a:pt x="72" y="521"/>
                </a:lnTo>
                <a:lnTo>
                  <a:pt x="73" y="521"/>
                </a:lnTo>
                <a:lnTo>
                  <a:pt x="73" y="521"/>
                </a:lnTo>
                <a:lnTo>
                  <a:pt x="74" y="521"/>
                </a:lnTo>
                <a:lnTo>
                  <a:pt x="74" y="521"/>
                </a:lnTo>
                <a:lnTo>
                  <a:pt x="75" y="521"/>
                </a:lnTo>
                <a:lnTo>
                  <a:pt x="75" y="521"/>
                </a:lnTo>
                <a:lnTo>
                  <a:pt x="77" y="521"/>
                </a:lnTo>
                <a:lnTo>
                  <a:pt x="77" y="521"/>
                </a:lnTo>
                <a:lnTo>
                  <a:pt x="78" y="521"/>
                </a:lnTo>
                <a:lnTo>
                  <a:pt x="78" y="521"/>
                </a:lnTo>
                <a:lnTo>
                  <a:pt x="80" y="521"/>
                </a:lnTo>
                <a:lnTo>
                  <a:pt x="80" y="521"/>
                </a:lnTo>
                <a:lnTo>
                  <a:pt x="81" y="521"/>
                </a:lnTo>
                <a:lnTo>
                  <a:pt x="81" y="521"/>
                </a:lnTo>
                <a:lnTo>
                  <a:pt x="81" y="521"/>
                </a:lnTo>
                <a:lnTo>
                  <a:pt x="82" y="521"/>
                </a:lnTo>
                <a:lnTo>
                  <a:pt x="83" y="521"/>
                </a:lnTo>
                <a:lnTo>
                  <a:pt x="84" y="521"/>
                </a:lnTo>
                <a:lnTo>
                  <a:pt x="84" y="521"/>
                </a:lnTo>
                <a:lnTo>
                  <a:pt x="85" y="521"/>
                </a:lnTo>
                <a:lnTo>
                  <a:pt x="86" y="521"/>
                </a:lnTo>
                <a:lnTo>
                  <a:pt x="86" y="521"/>
                </a:lnTo>
                <a:lnTo>
                  <a:pt x="87" y="521"/>
                </a:lnTo>
                <a:lnTo>
                  <a:pt x="87" y="521"/>
                </a:lnTo>
                <a:lnTo>
                  <a:pt x="88" y="521"/>
                </a:lnTo>
                <a:lnTo>
                  <a:pt x="88" y="521"/>
                </a:lnTo>
                <a:lnTo>
                  <a:pt x="89" y="521"/>
                </a:lnTo>
                <a:lnTo>
                  <a:pt x="90" y="521"/>
                </a:lnTo>
                <a:lnTo>
                  <a:pt x="91" y="521"/>
                </a:lnTo>
                <a:lnTo>
                  <a:pt x="91" y="521"/>
                </a:lnTo>
                <a:lnTo>
                  <a:pt x="92" y="521"/>
                </a:lnTo>
                <a:lnTo>
                  <a:pt x="92" y="521"/>
                </a:lnTo>
                <a:lnTo>
                  <a:pt x="93" y="521"/>
                </a:lnTo>
                <a:lnTo>
                  <a:pt x="93" y="521"/>
                </a:lnTo>
                <a:lnTo>
                  <a:pt x="94" y="521"/>
                </a:lnTo>
                <a:lnTo>
                  <a:pt x="95" y="521"/>
                </a:lnTo>
                <a:lnTo>
                  <a:pt x="95" y="521"/>
                </a:lnTo>
                <a:lnTo>
                  <a:pt x="96" y="521"/>
                </a:lnTo>
                <a:lnTo>
                  <a:pt x="97" y="521"/>
                </a:lnTo>
                <a:lnTo>
                  <a:pt x="97" y="521"/>
                </a:lnTo>
                <a:lnTo>
                  <a:pt x="98" y="521"/>
                </a:lnTo>
                <a:lnTo>
                  <a:pt x="99" y="521"/>
                </a:lnTo>
                <a:lnTo>
                  <a:pt x="100" y="521"/>
                </a:lnTo>
                <a:lnTo>
                  <a:pt x="100" y="521"/>
                </a:lnTo>
                <a:lnTo>
                  <a:pt x="101" y="521"/>
                </a:lnTo>
                <a:lnTo>
                  <a:pt x="101" y="521"/>
                </a:lnTo>
                <a:lnTo>
                  <a:pt x="102" y="521"/>
                </a:lnTo>
                <a:lnTo>
                  <a:pt x="103" y="521"/>
                </a:lnTo>
                <a:lnTo>
                  <a:pt x="104" y="521"/>
                </a:lnTo>
                <a:lnTo>
                  <a:pt x="104" y="521"/>
                </a:lnTo>
                <a:lnTo>
                  <a:pt x="105" y="521"/>
                </a:lnTo>
                <a:lnTo>
                  <a:pt x="105" y="521"/>
                </a:lnTo>
                <a:lnTo>
                  <a:pt x="106" y="521"/>
                </a:lnTo>
                <a:lnTo>
                  <a:pt x="106" y="521"/>
                </a:lnTo>
                <a:lnTo>
                  <a:pt x="107" y="521"/>
                </a:lnTo>
                <a:lnTo>
                  <a:pt x="108" y="521"/>
                </a:lnTo>
                <a:lnTo>
                  <a:pt x="108" y="521"/>
                </a:lnTo>
                <a:lnTo>
                  <a:pt x="109" y="521"/>
                </a:lnTo>
                <a:lnTo>
                  <a:pt x="110" y="521"/>
                </a:lnTo>
                <a:lnTo>
                  <a:pt x="110" y="521"/>
                </a:lnTo>
                <a:lnTo>
                  <a:pt x="111" y="521"/>
                </a:lnTo>
                <a:lnTo>
                  <a:pt x="111" y="521"/>
                </a:lnTo>
                <a:lnTo>
                  <a:pt x="112" y="521"/>
                </a:lnTo>
                <a:lnTo>
                  <a:pt x="112" y="521"/>
                </a:lnTo>
                <a:lnTo>
                  <a:pt x="113" y="521"/>
                </a:lnTo>
                <a:lnTo>
                  <a:pt x="114" y="521"/>
                </a:lnTo>
                <a:lnTo>
                  <a:pt x="115" y="521"/>
                </a:lnTo>
                <a:lnTo>
                  <a:pt x="115" y="521"/>
                </a:lnTo>
                <a:lnTo>
                  <a:pt x="117" y="521"/>
                </a:lnTo>
                <a:lnTo>
                  <a:pt x="117" y="521"/>
                </a:lnTo>
                <a:lnTo>
                  <a:pt x="118" y="521"/>
                </a:lnTo>
                <a:lnTo>
                  <a:pt x="118" y="521"/>
                </a:lnTo>
                <a:lnTo>
                  <a:pt x="118" y="521"/>
                </a:lnTo>
                <a:lnTo>
                  <a:pt x="119" y="521"/>
                </a:lnTo>
                <a:lnTo>
                  <a:pt x="121" y="521"/>
                </a:lnTo>
                <a:lnTo>
                  <a:pt x="121" y="521"/>
                </a:lnTo>
                <a:lnTo>
                  <a:pt x="121" y="521"/>
                </a:lnTo>
                <a:lnTo>
                  <a:pt x="122" y="521"/>
                </a:lnTo>
                <a:lnTo>
                  <a:pt x="123" y="521"/>
                </a:lnTo>
                <a:lnTo>
                  <a:pt x="123" y="521"/>
                </a:lnTo>
                <a:lnTo>
                  <a:pt x="124" y="521"/>
                </a:lnTo>
                <a:lnTo>
                  <a:pt x="124" y="521"/>
                </a:lnTo>
                <a:lnTo>
                  <a:pt x="125" y="521"/>
                </a:lnTo>
                <a:lnTo>
                  <a:pt x="126" y="521"/>
                </a:lnTo>
                <a:lnTo>
                  <a:pt x="127" y="521"/>
                </a:lnTo>
                <a:lnTo>
                  <a:pt x="127" y="521"/>
                </a:lnTo>
                <a:lnTo>
                  <a:pt x="128" y="521"/>
                </a:lnTo>
                <a:lnTo>
                  <a:pt x="128" y="521"/>
                </a:lnTo>
                <a:lnTo>
                  <a:pt x="129" y="521"/>
                </a:lnTo>
                <a:lnTo>
                  <a:pt x="129" y="521"/>
                </a:lnTo>
                <a:lnTo>
                  <a:pt x="130" y="521"/>
                </a:lnTo>
                <a:lnTo>
                  <a:pt x="130" y="521"/>
                </a:lnTo>
                <a:lnTo>
                  <a:pt x="132" y="521"/>
                </a:lnTo>
                <a:lnTo>
                  <a:pt x="132" y="521"/>
                </a:lnTo>
                <a:lnTo>
                  <a:pt x="133" y="521"/>
                </a:lnTo>
                <a:lnTo>
                  <a:pt x="133" y="521"/>
                </a:lnTo>
                <a:lnTo>
                  <a:pt x="134" y="521"/>
                </a:lnTo>
                <a:lnTo>
                  <a:pt x="134" y="521"/>
                </a:lnTo>
                <a:lnTo>
                  <a:pt x="135" y="521"/>
                </a:lnTo>
                <a:lnTo>
                  <a:pt x="136" y="521"/>
                </a:lnTo>
                <a:lnTo>
                  <a:pt x="137" y="521"/>
                </a:lnTo>
                <a:lnTo>
                  <a:pt x="137" y="521"/>
                </a:lnTo>
                <a:lnTo>
                  <a:pt x="138" y="521"/>
                </a:lnTo>
                <a:lnTo>
                  <a:pt x="138" y="521"/>
                </a:lnTo>
                <a:lnTo>
                  <a:pt x="139" y="521"/>
                </a:lnTo>
                <a:lnTo>
                  <a:pt x="140" y="521"/>
                </a:lnTo>
                <a:lnTo>
                  <a:pt x="140" y="521"/>
                </a:lnTo>
                <a:lnTo>
                  <a:pt x="141" y="521"/>
                </a:lnTo>
                <a:lnTo>
                  <a:pt x="142" y="521"/>
                </a:lnTo>
                <a:lnTo>
                  <a:pt x="142" y="521"/>
                </a:lnTo>
                <a:lnTo>
                  <a:pt x="143" y="521"/>
                </a:lnTo>
                <a:lnTo>
                  <a:pt x="144" y="521"/>
                </a:lnTo>
                <a:lnTo>
                  <a:pt x="144" y="521"/>
                </a:lnTo>
                <a:lnTo>
                  <a:pt x="145" y="521"/>
                </a:lnTo>
                <a:lnTo>
                  <a:pt x="145" y="521"/>
                </a:lnTo>
                <a:lnTo>
                  <a:pt x="146" y="521"/>
                </a:lnTo>
                <a:lnTo>
                  <a:pt x="147" y="522"/>
                </a:lnTo>
                <a:lnTo>
                  <a:pt x="148" y="522"/>
                </a:lnTo>
                <a:lnTo>
                  <a:pt x="148" y="522"/>
                </a:lnTo>
                <a:lnTo>
                  <a:pt x="149" y="522"/>
                </a:lnTo>
                <a:lnTo>
                  <a:pt x="149" y="522"/>
                </a:lnTo>
                <a:lnTo>
                  <a:pt x="150" y="522"/>
                </a:lnTo>
                <a:lnTo>
                  <a:pt x="150" y="521"/>
                </a:lnTo>
                <a:lnTo>
                  <a:pt x="151" y="521"/>
                </a:lnTo>
                <a:lnTo>
                  <a:pt x="152" y="522"/>
                </a:lnTo>
                <a:lnTo>
                  <a:pt x="152" y="522"/>
                </a:lnTo>
                <a:lnTo>
                  <a:pt x="153" y="521"/>
                </a:lnTo>
                <a:lnTo>
                  <a:pt x="154" y="522"/>
                </a:lnTo>
                <a:lnTo>
                  <a:pt x="154" y="522"/>
                </a:lnTo>
                <a:lnTo>
                  <a:pt x="155" y="522"/>
                </a:lnTo>
                <a:lnTo>
                  <a:pt x="156" y="522"/>
                </a:lnTo>
                <a:lnTo>
                  <a:pt x="157" y="521"/>
                </a:lnTo>
                <a:lnTo>
                  <a:pt x="158" y="522"/>
                </a:lnTo>
                <a:lnTo>
                  <a:pt x="158" y="522"/>
                </a:lnTo>
                <a:lnTo>
                  <a:pt x="159" y="522"/>
                </a:lnTo>
                <a:lnTo>
                  <a:pt x="159" y="522"/>
                </a:lnTo>
                <a:lnTo>
                  <a:pt x="160" y="521"/>
                </a:lnTo>
                <a:lnTo>
                  <a:pt x="160" y="521"/>
                </a:lnTo>
                <a:lnTo>
                  <a:pt x="161" y="522"/>
                </a:lnTo>
                <a:lnTo>
                  <a:pt x="162" y="522"/>
                </a:lnTo>
                <a:lnTo>
                  <a:pt x="162" y="522"/>
                </a:lnTo>
                <a:lnTo>
                  <a:pt x="163" y="522"/>
                </a:lnTo>
                <a:lnTo>
                  <a:pt x="164" y="522"/>
                </a:lnTo>
                <a:lnTo>
                  <a:pt x="165" y="522"/>
                </a:lnTo>
                <a:lnTo>
                  <a:pt x="165" y="522"/>
                </a:lnTo>
                <a:lnTo>
                  <a:pt x="165" y="522"/>
                </a:lnTo>
                <a:lnTo>
                  <a:pt x="166" y="522"/>
                </a:lnTo>
                <a:lnTo>
                  <a:pt x="166" y="522"/>
                </a:lnTo>
                <a:lnTo>
                  <a:pt x="167" y="522"/>
                </a:lnTo>
                <a:lnTo>
                  <a:pt x="168" y="522"/>
                </a:lnTo>
                <a:lnTo>
                  <a:pt x="169" y="522"/>
                </a:lnTo>
                <a:lnTo>
                  <a:pt x="169" y="522"/>
                </a:lnTo>
                <a:lnTo>
                  <a:pt x="170" y="522"/>
                </a:lnTo>
                <a:lnTo>
                  <a:pt x="170" y="522"/>
                </a:lnTo>
                <a:lnTo>
                  <a:pt x="171" y="522"/>
                </a:lnTo>
                <a:lnTo>
                  <a:pt x="172" y="522"/>
                </a:lnTo>
                <a:lnTo>
                  <a:pt x="173" y="522"/>
                </a:lnTo>
                <a:lnTo>
                  <a:pt x="173" y="522"/>
                </a:lnTo>
                <a:lnTo>
                  <a:pt x="174" y="522"/>
                </a:lnTo>
                <a:lnTo>
                  <a:pt x="174" y="522"/>
                </a:lnTo>
                <a:lnTo>
                  <a:pt x="175" y="522"/>
                </a:lnTo>
                <a:lnTo>
                  <a:pt x="175" y="522"/>
                </a:lnTo>
                <a:lnTo>
                  <a:pt x="176" y="522"/>
                </a:lnTo>
                <a:lnTo>
                  <a:pt x="177" y="522"/>
                </a:lnTo>
                <a:lnTo>
                  <a:pt x="178" y="522"/>
                </a:lnTo>
                <a:lnTo>
                  <a:pt x="178" y="522"/>
                </a:lnTo>
                <a:lnTo>
                  <a:pt x="178" y="522"/>
                </a:lnTo>
                <a:lnTo>
                  <a:pt x="179" y="522"/>
                </a:lnTo>
                <a:lnTo>
                  <a:pt x="180" y="522"/>
                </a:lnTo>
                <a:lnTo>
                  <a:pt x="181" y="522"/>
                </a:lnTo>
                <a:lnTo>
                  <a:pt x="182" y="522"/>
                </a:lnTo>
                <a:lnTo>
                  <a:pt x="182" y="522"/>
                </a:lnTo>
                <a:lnTo>
                  <a:pt x="183" y="522"/>
                </a:lnTo>
                <a:lnTo>
                  <a:pt x="183" y="522"/>
                </a:lnTo>
                <a:lnTo>
                  <a:pt x="184" y="522"/>
                </a:lnTo>
                <a:lnTo>
                  <a:pt x="184" y="522"/>
                </a:lnTo>
                <a:lnTo>
                  <a:pt x="185" y="522"/>
                </a:lnTo>
                <a:lnTo>
                  <a:pt x="186" y="522"/>
                </a:lnTo>
                <a:lnTo>
                  <a:pt x="186" y="522"/>
                </a:lnTo>
                <a:lnTo>
                  <a:pt x="187" y="522"/>
                </a:lnTo>
                <a:lnTo>
                  <a:pt x="188" y="522"/>
                </a:lnTo>
                <a:lnTo>
                  <a:pt x="188" y="522"/>
                </a:lnTo>
                <a:lnTo>
                  <a:pt x="189" y="522"/>
                </a:lnTo>
                <a:lnTo>
                  <a:pt x="190" y="522"/>
                </a:lnTo>
                <a:lnTo>
                  <a:pt x="191" y="522"/>
                </a:lnTo>
                <a:lnTo>
                  <a:pt x="191" y="522"/>
                </a:lnTo>
                <a:lnTo>
                  <a:pt x="192" y="522"/>
                </a:lnTo>
                <a:lnTo>
                  <a:pt x="192" y="522"/>
                </a:lnTo>
                <a:lnTo>
                  <a:pt x="193" y="522"/>
                </a:lnTo>
                <a:lnTo>
                  <a:pt x="193" y="522"/>
                </a:lnTo>
                <a:lnTo>
                  <a:pt x="194" y="522"/>
                </a:lnTo>
                <a:lnTo>
                  <a:pt x="195" y="522"/>
                </a:lnTo>
                <a:lnTo>
                  <a:pt x="196" y="522"/>
                </a:lnTo>
                <a:lnTo>
                  <a:pt x="196" y="522"/>
                </a:lnTo>
                <a:lnTo>
                  <a:pt x="197" y="522"/>
                </a:lnTo>
                <a:lnTo>
                  <a:pt x="197" y="522"/>
                </a:lnTo>
                <a:lnTo>
                  <a:pt x="198" y="522"/>
                </a:lnTo>
                <a:lnTo>
                  <a:pt x="199" y="522"/>
                </a:lnTo>
                <a:lnTo>
                  <a:pt x="199" y="522"/>
                </a:lnTo>
                <a:lnTo>
                  <a:pt x="200" y="522"/>
                </a:lnTo>
                <a:lnTo>
                  <a:pt x="201" y="522"/>
                </a:lnTo>
                <a:lnTo>
                  <a:pt x="201" y="522"/>
                </a:lnTo>
                <a:lnTo>
                  <a:pt x="202" y="522"/>
                </a:lnTo>
                <a:lnTo>
                  <a:pt x="203" y="522"/>
                </a:lnTo>
                <a:lnTo>
                  <a:pt x="203" y="522"/>
                </a:lnTo>
                <a:lnTo>
                  <a:pt x="204" y="522"/>
                </a:lnTo>
                <a:lnTo>
                  <a:pt x="205" y="522"/>
                </a:lnTo>
                <a:lnTo>
                  <a:pt x="205" y="522"/>
                </a:lnTo>
                <a:lnTo>
                  <a:pt x="205" y="522"/>
                </a:lnTo>
                <a:lnTo>
                  <a:pt x="206" y="522"/>
                </a:lnTo>
                <a:lnTo>
                  <a:pt x="207" y="522"/>
                </a:lnTo>
                <a:lnTo>
                  <a:pt x="207" y="522"/>
                </a:lnTo>
                <a:lnTo>
                  <a:pt x="208" y="522"/>
                </a:lnTo>
                <a:lnTo>
                  <a:pt x="208" y="522"/>
                </a:lnTo>
                <a:lnTo>
                  <a:pt x="210" y="522"/>
                </a:lnTo>
                <a:lnTo>
                  <a:pt x="210" y="522"/>
                </a:lnTo>
                <a:lnTo>
                  <a:pt x="211" y="522"/>
                </a:lnTo>
                <a:lnTo>
                  <a:pt x="211" y="522"/>
                </a:lnTo>
                <a:lnTo>
                  <a:pt x="212" y="522"/>
                </a:lnTo>
                <a:lnTo>
                  <a:pt x="212" y="522"/>
                </a:lnTo>
                <a:lnTo>
                  <a:pt x="214" y="522"/>
                </a:lnTo>
                <a:lnTo>
                  <a:pt x="214" y="522"/>
                </a:lnTo>
                <a:lnTo>
                  <a:pt x="215" y="522"/>
                </a:lnTo>
                <a:lnTo>
                  <a:pt x="216" y="522"/>
                </a:lnTo>
                <a:lnTo>
                  <a:pt x="217" y="522"/>
                </a:lnTo>
                <a:lnTo>
                  <a:pt x="217" y="522"/>
                </a:lnTo>
                <a:lnTo>
                  <a:pt x="218" y="522"/>
                </a:lnTo>
                <a:lnTo>
                  <a:pt x="218" y="522"/>
                </a:lnTo>
                <a:lnTo>
                  <a:pt x="219" y="522"/>
                </a:lnTo>
                <a:lnTo>
                  <a:pt x="219" y="522"/>
                </a:lnTo>
                <a:lnTo>
                  <a:pt x="220" y="522"/>
                </a:lnTo>
                <a:lnTo>
                  <a:pt x="221" y="522"/>
                </a:lnTo>
                <a:lnTo>
                  <a:pt x="221" y="522"/>
                </a:lnTo>
                <a:lnTo>
                  <a:pt x="222" y="522"/>
                </a:lnTo>
                <a:lnTo>
                  <a:pt x="223" y="522"/>
                </a:lnTo>
                <a:lnTo>
                  <a:pt x="223" y="522"/>
                </a:lnTo>
                <a:lnTo>
                  <a:pt x="223" y="522"/>
                </a:lnTo>
                <a:lnTo>
                  <a:pt x="225" y="522"/>
                </a:lnTo>
                <a:lnTo>
                  <a:pt x="225" y="522"/>
                </a:lnTo>
                <a:lnTo>
                  <a:pt x="226" y="522"/>
                </a:lnTo>
                <a:lnTo>
                  <a:pt x="226" y="522"/>
                </a:lnTo>
                <a:lnTo>
                  <a:pt x="227" y="522"/>
                </a:lnTo>
                <a:lnTo>
                  <a:pt x="228" y="522"/>
                </a:lnTo>
                <a:lnTo>
                  <a:pt x="228" y="522"/>
                </a:lnTo>
                <a:lnTo>
                  <a:pt x="229" y="522"/>
                </a:lnTo>
                <a:lnTo>
                  <a:pt x="229" y="522"/>
                </a:lnTo>
                <a:lnTo>
                  <a:pt x="230" y="522"/>
                </a:lnTo>
                <a:lnTo>
                  <a:pt x="230" y="522"/>
                </a:lnTo>
                <a:lnTo>
                  <a:pt x="232" y="522"/>
                </a:lnTo>
                <a:lnTo>
                  <a:pt x="232" y="522"/>
                </a:lnTo>
                <a:lnTo>
                  <a:pt x="233" y="522"/>
                </a:lnTo>
                <a:lnTo>
                  <a:pt x="233" y="522"/>
                </a:lnTo>
                <a:lnTo>
                  <a:pt x="234" y="522"/>
                </a:lnTo>
                <a:lnTo>
                  <a:pt x="234" y="522"/>
                </a:lnTo>
                <a:lnTo>
                  <a:pt x="235" y="522"/>
                </a:lnTo>
                <a:lnTo>
                  <a:pt x="236" y="522"/>
                </a:lnTo>
                <a:lnTo>
                  <a:pt x="237" y="522"/>
                </a:lnTo>
                <a:lnTo>
                  <a:pt x="237" y="522"/>
                </a:lnTo>
                <a:lnTo>
                  <a:pt x="238" y="522"/>
                </a:lnTo>
                <a:lnTo>
                  <a:pt x="238" y="522"/>
                </a:lnTo>
                <a:lnTo>
                  <a:pt x="239" y="522"/>
                </a:lnTo>
                <a:lnTo>
                  <a:pt x="240" y="522"/>
                </a:lnTo>
                <a:lnTo>
                  <a:pt x="240" y="522"/>
                </a:lnTo>
                <a:lnTo>
                  <a:pt x="241" y="522"/>
                </a:lnTo>
                <a:lnTo>
                  <a:pt x="241" y="522"/>
                </a:lnTo>
                <a:lnTo>
                  <a:pt x="242" y="522"/>
                </a:lnTo>
                <a:lnTo>
                  <a:pt x="243" y="522"/>
                </a:lnTo>
                <a:lnTo>
                  <a:pt x="244" y="522"/>
                </a:lnTo>
                <a:lnTo>
                  <a:pt x="244" y="522"/>
                </a:lnTo>
                <a:lnTo>
                  <a:pt x="245" y="522"/>
                </a:lnTo>
                <a:lnTo>
                  <a:pt x="245" y="522"/>
                </a:lnTo>
                <a:lnTo>
                  <a:pt x="246" y="522"/>
                </a:lnTo>
                <a:lnTo>
                  <a:pt x="247" y="522"/>
                </a:lnTo>
                <a:lnTo>
                  <a:pt x="248" y="522"/>
                </a:lnTo>
                <a:lnTo>
                  <a:pt x="248" y="522"/>
                </a:lnTo>
                <a:lnTo>
                  <a:pt x="248" y="522"/>
                </a:lnTo>
                <a:lnTo>
                  <a:pt x="249" y="522"/>
                </a:lnTo>
                <a:lnTo>
                  <a:pt x="249" y="522"/>
                </a:lnTo>
                <a:lnTo>
                  <a:pt x="251" y="522"/>
                </a:lnTo>
                <a:lnTo>
                  <a:pt x="251" y="522"/>
                </a:lnTo>
                <a:lnTo>
                  <a:pt x="252" y="522"/>
                </a:lnTo>
                <a:lnTo>
                  <a:pt x="252" y="522"/>
                </a:lnTo>
                <a:lnTo>
                  <a:pt x="253" y="522"/>
                </a:lnTo>
                <a:lnTo>
                  <a:pt x="254" y="522"/>
                </a:lnTo>
                <a:lnTo>
                  <a:pt x="254" y="522"/>
                </a:lnTo>
                <a:lnTo>
                  <a:pt x="255" y="522"/>
                </a:lnTo>
                <a:lnTo>
                  <a:pt x="256" y="522"/>
                </a:lnTo>
                <a:lnTo>
                  <a:pt x="256" y="522"/>
                </a:lnTo>
                <a:lnTo>
                  <a:pt x="257" y="522"/>
                </a:lnTo>
                <a:lnTo>
                  <a:pt x="258" y="522"/>
                </a:lnTo>
                <a:lnTo>
                  <a:pt x="258" y="522"/>
                </a:lnTo>
                <a:lnTo>
                  <a:pt x="259" y="522"/>
                </a:lnTo>
                <a:lnTo>
                  <a:pt x="259" y="522"/>
                </a:lnTo>
                <a:lnTo>
                  <a:pt x="260" y="522"/>
                </a:lnTo>
                <a:lnTo>
                  <a:pt x="260" y="522"/>
                </a:lnTo>
                <a:lnTo>
                  <a:pt x="261" y="522"/>
                </a:lnTo>
                <a:lnTo>
                  <a:pt x="262" y="522"/>
                </a:lnTo>
                <a:lnTo>
                  <a:pt x="263" y="522"/>
                </a:lnTo>
                <a:lnTo>
                  <a:pt x="263" y="522"/>
                </a:lnTo>
                <a:lnTo>
                  <a:pt x="264" y="522"/>
                </a:lnTo>
                <a:lnTo>
                  <a:pt x="265" y="522"/>
                </a:lnTo>
                <a:lnTo>
                  <a:pt x="265" y="522"/>
                </a:lnTo>
                <a:lnTo>
                  <a:pt x="266" y="522"/>
                </a:lnTo>
                <a:lnTo>
                  <a:pt x="266" y="522"/>
                </a:lnTo>
                <a:lnTo>
                  <a:pt x="267" y="522"/>
                </a:lnTo>
                <a:lnTo>
                  <a:pt x="268" y="522"/>
                </a:lnTo>
                <a:lnTo>
                  <a:pt x="269" y="522"/>
                </a:lnTo>
                <a:lnTo>
                  <a:pt x="269" y="522"/>
                </a:lnTo>
                <a:lnTo>
                  <a:pt x="270" y="522"/>
                </a:lnTo>
                <a:lnTo>
                  <a:pt x="270" y="522"/>
                </a:lnTo>
                <a:lnTo>
                  <a:pt x="271" y="522"/>
                </a:lnTo>
                <a:lnTo>
                  <a:pt x="271" y="522"/>
                </a:lnTo>
                <a:lnTo>
                  <a:pt x="272" y="522"/>
                </a:lnTo>
                <a:lnTo>
                  <a:pt x="273" y="522"/>
                </a:lnTo>
                <a:lnTo>
                  <a:pt x="274" y="522"/>
                </a:lnTo>
                <a:lnTo>
                  <a:pt x="274" y="522"/>
                </a:lnTo>
                <a:lnTo>
                  <a:pt x="275" y="522"/>
                </a:lnTo>
                <a:lnTo>
                  <a:pt x="275" y="522"/>
                </a:lnTo>
                <a:lnTo>
                  <a:pt x="276" y="522"/>
                </a:lnTo>
                <a:lnTo>
                  <a:pt x="277" y="522"/>
                </a:lnTo>
                <a:lnTo>
                  <a:pt x="278" y="522"/>
                </a:lnTo>
                <a:lnTo>
                  <a:pt x="278" y="522"/>
                </a:lnTo>
                <a:lnTo>
                  <a:pt x="279" y="522"/>
                </a:lnTo>
                <a:lnTo>
                  <a:pt x="279" y="522"/>
                </a:lnTo>
                <a:lnTo>
                  <a:pt x="280" y="522"/>
                </a:lnTo>
                <a:lnTo>
                  <a:pt x="280" y="522"/>
                </a:lnTo>
                <a:lnTo>
                  <a:pt x="281" y="522"/>
                </a:lnTo>
                <a:lnTo>
                  <a:pt x="282" y="522"/>
                </a:lnTo>
                <a:lnTo>
                  <a:pt x="282" y="522"/>
                </a:lnTo>
                <a:lnTo>
                  <a:pt x="283" y="522"/>
                </a:lnTo>
                <a:lnTo>
                  <a:pt x="284" y="522"/>
                </a:lnTo>
                <a:lnTo>
                  <a:pt x="284" y="522"/>
                </a:lnTo>
                <a:lnTo>
                  <a:pt x="285" y="522"/>
                </a:lnTo>
                <a:lnTo>
                  <a:pt x="285" y="522"/>
                </a:lnTo>
                <a:lnTo>
                  <a:pt x="286" y="522"/>
                </a:lnTo>
                <a:lnTo>
                  <a:pt x="287" y="522"/>
                </a:lnTo>
                <a:lnTo>
                  <a:pt x="288" y="522"/>
                </a:lnTo>
                <a:lnTo>
                  <a:pt x="288" y="522"/>
                </a:lnTo>
                <a:lnTo>
                  <a:pt x="289" y="522"/>
                </a:lnTo>
                <a:lnTo>
                  <a:pt x="289" y="522"/>
                </a:lnTo>
                <a:lnTo>
                  <a:pt x="289" y="522"/>
                </a:lnTo>
                <a:lnTo>
                  <a:pt x="291" y="522"/>
                </a:lnTo>
                <a:lnTo>
                  <a:pt x="291" y="522"/>
                </a:lnTo>
                <a:lnTo>
                  <a:pt x="292" y="522"/>
                </a:lnTo>
                <a:lnTo>
                  <a:pt x="292" y="522"/>
                </a:lnTo>
                <a:lnTo>
                  <a:pt x="293" y="522"/>
                </a:lnTo>
                <a:lnTo>
                  <a:pt x="295" y="522"/>
                </a:lnTo>
                <a:lnTo>
                  <a:pt x="295" y="522"/>
                </a:lnTo>
                <a:lnTo>
                  <a:pt x="296" y="522"/>
                </a:lnTo>
                <a:lnTo>
                  <a:pt x="296" y="522"/>
                </a:lnTo>
                <a:lnTo>
                  <a:pt x="297" y="522"/>
                </a:lnTo>
                <a:lnTo>
                  <a:pt x="297" y="522"/>
                </a:lnTo>
                <a:lnTo>
                  <a:pt x="298" y="522"/>
                </a:lnTo>
                <a:lnTo>
                  <a:pt x="298" y="522"/>
                </a:lnTo>
                <a:lnTo>
                  <a:pt x="299" y="522"/>
                </a:lnTo>
                <a:lnTo>
                  <a:pt x="300" y="522"/>
                </a:lnTo>
                <a:lnTo>
                  <a:pt x="300" y="522"/>
                </a:lnTo>
                <a:lnTo>
                  <a:pt x="301" y="522"/>
                </a:lnTo>
                <a:lnTo>
                  <a:pt x="302" y="522"/>
                </a:lnTo>
                <a:lnTo>
                  <a:pt x="302" y="522"/>
                </a:lnTo>
                <a:lnTo>
                  <a:pt x="303" y="522"/>
                </a:lnTo>
                <a:lnTo>
                  <a:pt x="303" y="522"/>
                </a:lnTo>
                <a:lnTo>
                  <a:pt x="304" y="522"/>
                </a:lnTo>
                <a:lnTo>
                  <a:pt x="304" y="522"/>
                </a:lnTo>
                <a:lnTo>
                  <a:pt x="306" y="522"/>
                </a:lnTo>
                <a:lnTo>
                  <a:pt x="306" y="522"/>
                </a:lnTo>
                <a:lnTo>
                  <a:pt x="307" y="522"/>
                </a:lnTo>
                <a:lnTo>
                  <a:pt x="307" y="522"/>
                </a:lnTo>
                <a:lnTo>
                  <a:pt x="308" y="522"/>
                </a:lnTo>
                <a:lnTo>
                  <a:pt x="308" y="522"/>
                </a:lnTo>
                <a:lnTo>
                  <a:pt x="310" y="522"/>
                </a:lnTo>
                <a:lnTo>
                  <a:pt x="310" y="522"/>
                </a:lnTo>
                <a:lnTo>
                  <a:pt x="311" y="522"/>
                </a:lnTo>
                <a:lnTo>
                  <a:pt x="311" y="522"/>
                </a:lnTo>
                <a:lnTo>
                  <a:pt x="312" y="522"/>
                </a:lnTo>
                <a:lnTo>
                  <a:pt x="312" y="522"/>
                </a:lnTo>
                <a:lnTo>
                  <a:pt x="314" y="522"/>
                </a:lnTo>
                <a:lnTo>
                  <a:pt x="314" y="522"/>
                </a:lnTo>
                <a:lnTo>
                  <a:pt x="315" y="522"/>
                </a:lnTo>
                <a:lnTo>
                  <a:pt x="315" y="522"/>
                </a:lnTo>
                <a:lnTo>
                  <a:pt x="316" y="522"/>
                </a:lnTo>
                <a:lnTo>
                  <a:pt x="317" y="522"/>
                </a:lnTo>
                <a:lnTo>
                  <a:pt x="317" y="522"/>
                </a:lnTo>
                <a:lnTo>
                  <a:pt x="318" y="522"/>
                </a:lnTo>
                <a:lnTo>
                  <a:pt x="318" y="522"/>
                </a:lnTo>
                <a:lnTo>
                  <a:pt x="319" y="522"/>
                </a:lnTo>
                <a:lnTo>
                  <a:pt x="320" y="522"/>
                </a:lnTo>
                <a:lnTo>
                  <a:pt x="320" y="522"/>
                </a:lnTo>
                <a:lnTo>
                  <a:pt x="321" y="522"/>
                </a:lnTo>
                <a:lnTo>
                  <a:pt x="322" y="522"/>
                </a:lnTo>
                <a:lnTo>
                  <a:pt x="322" y="522"/>
                </a:lnTo>
                <a:lnTo>
                  <a:pt x="323" y="522"/>
                </a:lnTo>
                <a:lnTo>
                  <a:pt x="323" y="522"/>
                </a:lnTo>
                <a:lnTo>
                  <a:pt x="324" y="522"/>
                </a:lnTo>
                <a:lnTo>
                  <a:pt x="325" y="522"/>
                </a:lnTo>
                <a:lnTo>
                  <a:pt x="325" y="522"/>
                </a:lnTo>
                <a:lnTo>
                  <a:pt x="326" y="522"/>
                </a:lnTo>
                <a:lnTo>
                  <a:pt x="326" y="522"/>
                </a:lnTo>
                <a:lnTo>
                  <a:pt x="328" y="522"/>
                </a:lnTo>
                <a:lnTo>
                  <a:pt x="328" y="522"/>
                </a:lnTo>
                <a:lnTo>
                  <a:pt x="329" y="522"/>
                </a:lnTo>
                <a:lnTo>
                  <a:pt x="329" y="522"/>
                </a:lnTo>
                <a:lnTo>
                  <a:pt x="330" y="522"/>
                </a:lnTo>
                <a:lnTo>
                  <a:pt x="330" y="522"/>
                </a:lnTo>
                <a:lnTo>
                  <a:pt x="330" y="522"/>
                </a:lnTo>
                <a:lnTo>
                  <a:pt x="332" y="522"/>
                </a:lnTo>
                <a:lnTo>
                  <a:pt x="333" y="522"/>
                </a:lnTo>
                <a:lnTo>
                  <a:pt x="333" y="522"/>
                </a:lnTo>
                <a:lnTo>
                  <a:pt x="334" y="522"/>
                </a:lnTo>
                <a:lnTo>
                  <a:pt x="334" y="522"/>
                </a:lnTo>
                <a:lnTo>
                  <a:pt x="335" y="522"/>
                </a:lnTo>
                <a:lnTo>
                  <a:pt x="336" y="522"/>
                </a:lnTo>
                <a:lnTo>
                  <a:pt x="337" y="522"/>
                </a:lnTo>
                <a:lnTo>
                  <a:pt x="337" y="522"/>
                </a:lnTo>
                <a:lnTo>
                  <a:pt x="338" y="522"/>
                </a:lnTo>
                <a:lnTo>
                  <a:pt x="338" y="522"/>
                </a:lnTo>
                <a:lnTo>
                  <a:pt x="339" y="522"/>
                </a:lnTo>
                <a:lnTo>
                  <a:pt x="340" y="522"/>
                </a:lnTo>
                <a:lnTo>
                  <a:pt x="340" y="522"/>
                </a:lnTo>
                <a:lnTo>
                  <a:pt x="340" y="522"/>
                </a:lnTo>
                <a:lnTo>
                  <a:pt x="341" y="522"/>
                </a:lnTo>
                <a:lnTo>
                  <a:pt x="342" y="522"/>
                </a:lnTo>
                <a:lnTo>
                  <a:pt x="343" y="522"/>
                </a:lnTo>
                <a:lnTo>
                  <a:pt x="343" y="522"/>
                </a:lnTo>
                <a:lnTo>
                  <a:pt x="344" y="522"/>
                </a:lnTo>
                <a:lnTo>
                  <a:pt x="344" y="522"/>
                </a:lnTo>
                <a:lnTo>
                  <a:pt x="345" y="522"/>
                </a:lnTo>
                <a:lnTo>
                  <a:pt x="346" y="522"/>
                </a:lnTo>
                <a:lnTo>
                  <a:pt x="347" y="522"/>
                </a:lnTo>
                <a:lnTo>
                  <a:pt x="347" y="522"/>
                </a:lnTo>
                <a:lnTo>
                  <a:pt x="348" y="522"/>
                </a:lnTo>
                <a:lnTo>
                  <a:pt x="348" y="522"/>
                </a:lnTo>
                <a:lnTo>
                  <a:pt x="349" y="522"/>
                </a:lnTo>
                <a:lnTo>
                  <a:pt x="349" y="522"/>
                </a:lnTo>
                <a:lnTo>
                  <a:pt x="350" y="522"/>
                </a:lnTo>
                <a:lnTo>
                  <a:pt x="351" y="522"/>
                </a:lnTo>
                <a:lnTo>
                  <a:pt x="351" y="522"/>
                </a:lnTo>
                <a:lnTo>
                  <a:pt x="352" y="522"/>
                </a:lnTo>
                <a:lnTo>
                  <a:pt x="353" y="522"/>
                </a:lnTo>
                <a:lnTo>
                  <a:pt x="353" y="522"/>
                </a:lnTo>
                <a:lnTo>
                  <a:pt x="355" y="522"/>
                </a:lnTo>
                <a:lnTo>
                  <a:pt x="355" y="522"/>
                </a:lnTo>
                <a:lnTo>
                  <a:pt x="356" y="522"/>
                </a:lnTo>
                <a:lnTo>
                  <a:pt x="356" y="522"/>
                </a:lnTo>
                <a:lnTo>
                  <a:pt x="356" y="522"/>
                </a:lnTo>
                <a:lnTo>
                  <a:pt x="357" y="522"/>
                </a:lnTo>
                <a:lnTo>
                  <a:pt x="358" y="522"/>
                </a:lnTo>
                <a:lnTo>
                  <a:pt x="358" y="522"/>
                </a:lnTo>
                <a:lnTo>
                  <a:pt x="359" y="522"/>
                </a:lnTo>
                <a:lnTo>
                  <a:pt x="360" y="522"/>
                </a:lnTo>
                <a:lnTo>
                  <a:pt x="361" y="522"/>
                </a:lnTo>
                <a:lnTo>
                  <a:pt x="361" y="522"/>
                </a:lnTo>
                <a:lnTo>
                  <a:pt x="362" y="522"/>
                </a:lnTo>
                <a:lnTo>
                  <a:pt x="362" y="522"/>
                </a:lnTo>
                <a:lnTo>
                  <a:pt x="363" y="522"/>
                </a:lnTo>
                <a:lnTo>
                  <a:pt x="363" y="522"/>
                </a:lnTo>
                <a:lnTo>
                  <a:pt x="365" y="522"/>
                </a:lnTo>
                <a:lnTo>
                  <a:pt x="365" y="522"/>
                </a:lnTo>
                <a:lnTo>
                  <a:pt x="366" y="522"/>
                </a:lnTo>
                <a:lnTo>
                  <a:pt x="366" y="522"/>
                </a:lnTo>
                <a:lnTo>
                  <a:pt x="367" y="522"/>
                </a:lnTo>
                <a:lnTo>
                  <a:pt x="367" y="522"/>
                </a:lnTo>
                <a:lnTo>
                  <a:pt x="368" y="522"/>
                </a:lnTo>
                <a:lnTo>
                  <a:pt x="369" y="522"/>
                </a:lnTo>
                <a:lnTo>
                  <a:pt x="370" y="522"/>
                </a:lnTo>
                <a:lnTo>
                  <a:pt x="370" y="522"/>
                </a:lnTo>
                <a:lnTo>
                  <a:pt x="371" y="522"/>
                </a:lnTo>
                <a:lnTo>
                  <a:pt x="371" y="522"/>
                </a:lnTo>
                <a:lnTo>
                  <a:pt x="371" y="522"/>
                </a:lnTo>
                <a:lnTo>
                  <a:pt x="373" y="522"/>
                </a:lnTo>
                <a:lnTo>
                  <a:pt x="374" y="522"/>
                </a:lnTo>
                <a:lnTo>
                  <a:pt x="374" y="522"/>
                </a:lnTo>
                <a:lnTo>
                  <a:pt x="375" y="522"/>
                </a:lnTo>
                <a:lnTo>
                  <a:pt x="375" y="522"/>
                </a:lnTo>
                <a:lnTo>
                  <a:pt x="376" y="522"/>
                </a:lnTo>
                <a:lnTo>
                  <a:pt x="376" y="522"/>
                </a:lnTo>
                <a:lnTo>
                  <a:pt x="377" y="522"/>
                </a:lnTo>
                <a:lnTo>
                  <a:pt x="378" y="522"/>
                </a:lnTo>
                <a:lnTo>
                  <a:pt x="378" y="523"/>
                </a:lnTo>
                <a:lnTo>
                  <a:pt x="379" y="523"/>
                </a:lnTo>
                <a:lnTo>
                  <a:pt x="380" y="522"/>
                </a:lnTo>
                <a:lnTo>
                  <a:pt x="380" y="522"/>
                </a:lnTo>
                <a:lnTo>
                  <a:pt x="381" y="523"/>
                </a:lnTo>
                <a:lnTo>
                  <a:pt x="381" y="523"/>
                </a:lnTo>
                <a:lnTo>
                  <a:pt x="382" y="523"/>
                </a:lnTo>
                <a:lnTo>
                  <a:pt x="382" y="523"/>
                </a:lnTo>
                <a:lnTo>
                  <a:pt x="384" y="523"/>
                </a:lnTo>
                <a:lnTo>
                  <a:pt x="384" y="523"/>
                </a:lnTo>
                <a:lnTo>
                  <a:pt x="385" y="523"/>
                </a:lnTo>
                <a:lnTo>
                  <a:pt x="385" y="523"/>
                </a:lnTo>
                <a:lnTo>
                  <a:pt x="386" y="523"/>
                </a:lnTo>
                <a:lnTo>
                  <a:pt x="387" y="523"/>
                </a:lnTo>
                <a:lnTo>
                  <a:pt x="388" y="523"/>
                </a:lnTo>
                <a:lnTo>
                  <a:pt x="388" y="523"/>
                </a:lnTo>
                <a:lnTo>
                  <a:pt x="389" y="523"/>
                </a:lnTo>
                <a:lnTo>
                  <a:pt x="389" y="523"/>
                </a:lnTo>
                <a:lnTo>
                  <a:pt x="390" y="523"/>
                </a:lnTo>
                <a:lnTo>
                  <a:pt x="391" y="523"/>
                </a:lnTo>
                <a:lnTo>
                  <a:pt x="391" y="523"/>
                </a:lnTo>
                <a:lnTo>
                  <a:pt x="392" y="523"/>
                </a:lnTo>
                <a:lnTo>
                  <a:pt x="393" y="523"/>
                </a:lnTo>
                <a:lnTo>
                  <a:pt x="393" y="523"/>
                </a:lnTo>
                <a:lnTo>
                  <a:pt x="394" y="523"/>
                </a:lnTo>
                <a:lnTo>
                  <a:pt x="394" y="523"/>
                </a:lnTo>
                <a:lnTo>
                  <a:pt x="395" y="523"/>
                </a:lnTo>
                <a:lnTo>
                  <a:pt x="396" y="523"/>
                </a:lnTo>
                <a:lnTo>
                  <a:pt x="396" y="523"/>
                </a:lnTo>
                <a:lnTo>
                  <a:pt x="397" y="523"/>
                </a:lnTo>
                <a:lnTo>
                  <a:pt x="398" y="523"/>
                </a:lnTo>
                <a:lnTo>
                  <a:pt x="398" y="523"/>
                </a:lnTo>
                <a:lnTo>
                  <a:pt x="399" y="523"/>
                </a:lnTo>
                <a:lnTo>
                  <a:pt x="399" y="523"/>
                </a:lnTo>
                <a:lnTo>
                  <a:pt x="400" y="523"/>
                </a:lnTo>
                <a:lnTo>
                  <a:pt x="400" y="523"/>
                </a:lnTo>
                <a:lnTo>
                  <a:pt x="401" y="523"/>
                </a:lnTo>
                <a:lnTo>
                  <a:pt x="403" y="523"/>
                </a:lnTo>
                <a:lnTo>
                  <a:pt x="403" y="523"/>
                </a:lnTo>
                <a:lnTo>
                  <a:pt x="403" y="523"/>
                </a:lnTo>
                <a:lnTo>
                  <a:pt x="403" y="523"/>
                </a:lnTo>
                <a:lnTo>
                  <a:pt x="404" y="523"/>
                </a:lnTo>
                <a:lnTo>
                  <a:pt x="406" y="523"/>
                </a:lnTo>
                <a:lnTo>
                  <a:pt x="406" y="523"/>
                </a:lnTo>
                <a:lnTo>
                  <a:pt x="407" y="523"/>
                </a:lnTo>
                <a:lnTo>
                  <a:pt x="407" y="523"/>
                </a:lnTo>
                <a:lnTo>
                  <a:pt x="408" y="523"/>
                </a:lnTo>
                <a:lnTo>
                  <a:pt x="408" y="523"/>
                </a:lnTo>
                <a:lnTo>
                  <a:pt x="409" y="523"/>
                </a:lnTo>
                <a:lnTo>
                  <a:pt x="410" y="523"/>
                </a:lnTo>
                <a:lnTo>
                  <a:pt x="411" y="523"/>
                </a:lnTo>
                <a:lnTo>
                  <a:pt x="411" y="523"/>
                </a:lnTo>
                <a:lnTo>
                  <a:pt x="412" y="523"/>
                </a:lnTo>
                <a:lnTo>
                  <a:pt x="412" y="523"/>
                </a:lnTo>
                <a:lnTo>
                  <a:pt x="412" y="523"/>
                </a:lnTo>
                <a:lnTo>
                  <a:pt x="413" y="523"/>
                </a:lnTo>
                <a:lnTo>
                  <a:pt x="414" y="523"/>
                </a:lnTo>
                <a:lnTo>
                  <a:pt x="415" y="523"/>
                </a:lnTo>
                <a:lnTo>
                  <a:pt x="415" y="523"/>
                </a:lnTo>
                <a:lnTo>
                  <a:pt x="416" y="523"/>
                </a:lnTo>
                <a:lnTo>
                  <a:pt x="417" y="523"/>
                </a:lnTo>
                <a:lnTo>
                  <a:pt x="418" y="523"/>
                </a:lnTo>
                <a:lnTo>
                  <a:pt x="418" y="523"/>
                </a:lnTo>
                <a:lnTo>
                  <a:pt x="418" y="523"/>
                </a:lnTo>
                <a:lnTo>
                  <a:pt x="419" y="523"/>
                </a:lnTo>
                <a:lnTo>
                  <a:pt x="420" y="523"/>
                </a:lnTo>
                <a:lnTo>
                  <a:pt x="421" y="524"/>
                </a:lnTo>
                <a:lnTo>
                  <a:pt x="421" y="524"/>
                </a:lnTo>
                <a:lnTo>
                  <a:pt x="422" y="524"/>
                </a:lnTo>
                <a:lnTo>
                  <a:pt x="422" y="524"/>
                </a:lnTo>
                <a:lnTo>
                  <a:pt x="423" y="524"/>
                </a:lnTo>
                <a:lnTo>
                  <a:pt x="423" y="524"/>
                </a:lnTo>
                <a:lnTo>
                  <a:pt x="425" y="525"/>
                </a:lnTo>
                <a:lnTo>
                  <a:pt x="425" y="525"/>
                </a:lnTo>
                <a:lnTo>
                  <a:pt x="426" y="525"/>
                </a:lnTo>
                <a:lnTo>
                  <a:pt x="426" y="525"/>
                </a:lnTo>
                <a:lnTo>
                  <a:pt x="428" y="525"/>
                </a:lnTo>
                <a:lnTo>
                  <a:pt x="428" y="525"/>
                </a:lnTo>
                <a:lnTo>
                  <a:pt x="429" y="525"/>
                </a:lnTo>
                <a:lnTo>
                  <a:pt x="429" y="525"/>
                </a:lnTo>
                <a:lnTo>
                  <a:pt x="430" y="525"/>
                </a:lnTo>
                <a:lnTo>
                  <a:pt x="430" y="525"/>
                </a:lnTo>
                <a:lnTo>
                  <a:pt x="431" y="525"/>
                </a:lnTo>
                <a:lnTo>
                  <a:pt x="432" y="525"/>
                </a:lnTo>
                <a:lnTo>
                  <a:pt x="433" y="525"/>
                </a:lnTo>
                <a:lnTo>
                  <a:pt x="433" y="525"/>
                </a:lnTo>
                <a:lnTo>
                  <a:pt x="434" y="525"/>
                </a:lnTo>
                <a:lnTo>
                  <a:pt x="434" y="525"/>
                </a:lnTo>
                <a:lnTo>
                  <a:pt x="435" y="525"/>
                </a:lnTo>
                <a:lnTo>
                  <a:pt x="435" y="525"/>
                </a:lnTo>
                <a:lnTo>
                  <a:pt x="436" y="525"/>
                </a:lnTo>
                <a:lnTo>
                  <a:pt x="436" y="525"/>
                </a:lnTo>
                <a:lnTo>
                  <a:pt x="437" y="524"/>
                </a:lnTo>
                <a:lnTo>
                  <a:pt x="438" y="524"/>
                </a:lnTo>
                <a:lnTo>
                  <a:pt x="439" y="524"/>
                </a:lnTo>
                <a:lnTo>
                  <a:pt x="439" y="524"/>
                </a:lnTo>
                <a:lnTo>
                  <a:pt x="440" y="524"/>
                </a:lnTo>
                <a:lnTo>
                  <a:pt x="440" y="524"/>
                </a:lnTo>
                <a:lnTo>
                  <a:pt x="441" y="524"/>
                </a:lnTo>
                <a:lnTo>
                  <a:pt x="441" y="524"/>
                </a:lnTo>
                <a:lnTo>
                  <a:pt x="443" y="524"/>
                </a:lnTo>
                <a:lnTo>
                  <a:pt x="443" y="524"/>
                </a:lnTo>
                <a:lnTo>
                  <a:pt x="444" y="524"/>
                </a:lnTo>
                <a:lnTo>
                  <a:pt x="444" y="524"/>
                </a:lnTo>
                <a:lnTo>
                  <a:pt x="445" y="524"/>
                </a:lnTo>
                <a:lnTo>
                  <a:pt x="445" y="524"/>
                </a:lnTo>
                <a:lnTo>
                  <a:pt x="447" y="523"/>
                </a:lnTo>
                <a:lnTo>
                  <a:pt x="447" y="523"/>
                </a:lnTo>
                <a:lnTo>
                  <a:pt x="448" y="523"/>
                </a:lnTo>
                <a:lnTo>
                  <a:pt x="448" y="523"/>
                </a:lnTo>
                <a:lnTo>
                  <a:pt x="449" y="523"/>
                </a:lnTo>
                <a:lnTo>
                  <a:pt x="449" y="523"/>
                </a:lnTo>
                <a:lnTo>
                  <a:pt x="450" y="523"/>
                </a:lnTo>
                <a:lnTo>
                  <a:pt x="451" y="523"/>
                </a:lnTo>
                <a:lnTo>
                  <a:pt x="452" y="523"/>
                </a:lnTo>
                <a:lnTo>
                  <a:pt x="452" y="523"/>
                </a:lnTo>
                <a:lnTo>
                  <a:pt x="453" y="523"/>
                </a:lnTo>
                <a:lnTo>
                  <a:pt x="453" y="523"/>
                </a:lnTo>
                <a:lnTo>
                  <a:pt x="454" y="523"/>
                </a:lnTo>
                <a:lnTo>
                  <a:pt x="454" y="523"/>
                </a:lnTo>
                <a:lnTo>
                  <a:pt x="455" y="523"/>
                </a:lnTo>
                <a:lnTo>
                  <a:pt x="456" y="523"/>
                </a:lnTo>
                <a:lnTo>
                  <a:pt x="456" y="523"/>
                </a:lnTo>
                <a:lnTo>
                  <a:pt x="457" y="523"/>
                </a:lnTo>
                <a:lnTo>
                  <a:pt x="458" y="523"/>
                </a:lnTo>
                <a:lnTo>
                  <a:pt x="458" y="523"/>
                </a:lnTo>
                <a:lnTo>
                  <a:pt x="459" y="522"/>
                </a:lnTo>
                <a:lnTo>
                  <a:pt x="459" y="522"/>
                </a:lnTo>
                <a:lnTo>
                  <a:pt x="460" y="523"/>
                </a:lnTo>
                <a:lnTo>
                  <a:pt x="460" y="523"/>
                </a:lnTo>
                <a:lnTo>
                  <a:pt x="462" y="522"/>
                </a:lnTo>
                <a:lnTo>
                  <a:pt x="462" y="522"/>
                </a:lnTo>
                <a:lnTo>
                  <a:pt x="463" y="522"/>
                </a:lnTo>
                <a:lnTo>
                  <a:pt x="463" y="522"/>
                </a:lnTo>
                <a:lnTo>
                  <a:pt x="464" y="522"/>
                </a:lnTo>
                <a:lnTo>
                  <a:pt x="465" y="522"/>
                </a:lnTo>
                <a:lnTo>
                  <a:pt x="466" y="522"/>
                </a:lnTo>
                <a:lnTo>
                  <a:pt x="466" y="522"/>
                </a:lnTo>
                <a:lnTo>
                  <a:pt x="467" y="522"/>
                </a:lnTo>
                <a:lnTo>
                  <a:pt x="467" y="522"/>
                </a:lnTo>
                <a:lnTo>
                  <a:pt x="468" y="522"/>
                </a:lnTo>
                <a:lnTo>
                  <a:pt x="469" y="522"/>
                </a:lnTo>
                <a:lnTo>
                  <a:pt x="470" y="522"/>
                </a:lnTo>
                <a:lnTo>
                  <a:pt x="470" y="522"/>
                </a:lnTo>
                <a:lnTo>
                  <a:pt x="470" y="522"/>
                </a:lnTo>
                <a:lnTo>
                  <a:pt x="471" y="522"/>
                </a:lnTo>
                <a:lnTo>
                  <a:pt x="471" y="522"/>
                </a:lnTo>
                <a:lnTo>
                  <a:pt x="472" y="522"/>
                </a:lnTo>
                <a:lnTo>
                  <a:pt x="473" y="522"/>
                </a:lnTo>
                <a:lnTo>
                  <a:pt x="474" y="522"/>
                </a:lnTo>
                <a:lnTo>
                  <a:pt x="474" y="523"/>
                </a:lnTo>
                <a:lnTo>
                  <a:pt x="475" y="522"/>
                </a:lnTo>
                <a:lnTo>
                  <a:pt x="475" y="522"/>
                </a:lnTo>
                <a:lnTo>
                  <a:pt x="477" y="522"/>
                </a:lnTo>
                <a:lnTo>
                  <a:pt x="477" y="522"/>
                </a:lnTo>
                <a:lnTo>
                  <a:pt x="478" y="522"/>
                </a:lnTo>
                <a:lnTo>
                  <a:pt x="478" y="522"/>
                </a:lnTo>
                <a:lnTo>
                  <a:pt x="478" y="522"/>
                </a:lnTo>
                <a:lnTo>
                  <a:pt x="480" y="522"/>
                </a:lnTo>
                <a:lnTo>
                  <a:pt x="480" y="522"/>
                </a:lnTo>
                <a:lnTo>
                  <a:pt x="481" y="522"/>
                </a:lnTo>
                <a:lnTo>
                  <a:pt x="481" y="522"/>
                </a:lnTo>
                <a:lnTo>
                  <a:pt x="482" y="522"/>
                </a:lnTo>
                <a:lnTo>
                  <a:pt x="482" y="522"/>
                </a:lnTo>
                <a:lnTo>
                  <a:pt x="483" y="522"/>
                </a:lnTo>
                <a:lnTo>
                  <a:pt x="484" y="522"/>
                </a:lnTo>
                <a:lnTo>
                  <a:pt x="485" y="522"/>
                </a:lnTo>
                <a:lnTo>
                  <a:pt x="485" y="522"/>
                </a:lnTo>
                <a:lnTo>
                  <a:pt x="486" y="523"/>
                </a:lnTo>
                <a:lnTo>
                  <a:pt x="486" y="523"/>
                </a:lnTo>
                <a:lnTo>
                  <a:pt x="487" y="522"/>
                </a:lnTo>
                <a:lnTo>
                  <a:pt x="488" y="522"/>
                </a:lnTo>
                <a:lnTo>
                  <a:pt x="488" y="522"/>
                </a:lnTo>
                <a:lnTo>
                  <a:pt x="489" y="522"/>
                </a:lnTo>
                <a:lnTo>
                  <a:pt x="490" y="522"/>
                </a:lnTo>
                <a:lnTo>
                  <a:pt x="490" y="522"/>
                </a:lnTo>
                <a:lnTo>
                  <a:pt x="491" y="522"/>
                </a:lnTo>
                <a:lnTo>
                  <a:pt x="492" y="522"/>
                </a:lnTo>
                <a:lnTo>
                  <a:pt x="492" y="522"/>
                </a:lnTo>
                <a:lnTo>
                  <a:pt x="493" y="522"/>
                </a:lnTo>
                <a:lnTo>
                  <a:pt x="494" y="523"/>
                </a:lnTo>
                <a:lnTo>
                  <a:pt x="494" y="523"/>
                </a:lnTo>
                <a:lnTo>
                  <a:pt x="495" y="522"/>
                </a:lnTo>
                <a:lnTo>
                  <a:pt x="495" y="522"/>
                </a:lnTo>
                <a:lnTo>
                  <a:pt x="496" y="522"/>
                </a:lnTo>
                <a:lnTo>
                  <a:pt x="496" y="522"/>
                </a:lnTo>
                <a:lnTo>
                  <a:pt x="497" y="523"/>
                </a:lnTo>
                <a:lnTo>
                  <a:pt x="498" y="523"/>
                </a:lnTo>
                <a:lnTo>
                  <a:pt x="499" y="522"/>
                </a:lnTo>
                <a:lnTo>
                  <a:pt x="499" y="522"/>
                </a:lnTo>
                <a:lnTo>
                  <a:pt x="500" y="523"/>
                </a:lnTo>
                <a:lnTo>
                  <a:pt x="500" y="523"/>
                </a:lnTo>
                <a:lnTo>
                  <a:pt x="502" y="523"/>
                </a:lnTo>
                <a:lnTo>
                  <a:pt x="502" y="523"/>
                </a:lnTo>
                <a:lnTo>
                  <a:pt x="502" y="523"/>
                </a:lnTo>
                <a:lnTo>
                  <a:pt x="503" y="523"/>
                </a:lnTo>
                <a:lnTo>
                  <a:pt x="503" y="523"/>
                </a:lnTo>
                <a:lnTo>
                  <a:pt x="504" y="523"/>
                </a:lnTo>
                <a:lnTo>
                  <a:pt x="506" y="523"/>
                </a:lnTo>
                <a:lnTo>
                  <a:pt x="506" y="523"/>
                </a:lnTo>
                <a:lnTo>
                  <a:pt x="506" y="522"/>
                </a:lnTo>
                <a:lnTo>
                  <a:pt x="507" y="522"/>
                </a:lnTo>
                <a:lnTo>
                  <a:pt x="508" y="523"/>
                </a:lnTo>
                <a:lnTo>
                  <a:pt x="508" y="523"/>
                </a:lnTo>
                <a:lnTo>
                  <a:pt x="509" y="523"/>
                </a:lnTo>
                <a:lnTo>
                  <a:pt x="510" y="523"/>
                </a:lnTo>
                <a:lnTo>
                  <a:pt x="510" y="523"/>
                </a:lnTo>
                <a:lnTo>
                  <a:pt x="511" y="523"/>
                </a:lnTo>
                <a:lnTo>
                  <a:pt x="512" y="523"/>
                </a:lnTo>
                <a:lnTo>
                  <a:pt x="512" y="523"/>
                </a:lnTo>
                <a:lnTo>
                  <a:pt x="512" y="523"/>
                </a:lnTo>
                <a:lnTo>
                  <a:pt x="513" y="523"/>
                </a:lnTo>
                <a:lnTo>
                  <a:pt x="514" y="523"/>
                </a:lnTo>
                <a:lnTo>
                  <a:pt x="514" y="523"/>
                </a:lnTo>
                <a:lnTo>
                  <a:pt x="515" y="523"/>
                </a:lnTo>
                <a:lnTo>
                  <a:pt x="516" y="523"/>
                </a:lnTo>
                <a:lnTo>
                  <a:pt x="517" y="523"/>
                </a:lnTo>
                <a:lnTo>
                  <a:pt x="517" y="523"/>
                </a:lnTo>
                <a:lnTo>
                  <a:pt x="518" y="523"/>
                </a:lnTo>
                <a:lnTo>
                  <a:pt x="518" y="523"/>
                </a:lnTo>
                <a:lnTo>
                  <a:pt x="519" y="523"/>
                </a:lnTo>
                <a:lnTo>
                  <a:pt x="519" y="523"/>
                </a:lnTo>
                <a:lnTo>
                  <a:pt x="521" y="523"/>
                </a:lnTo>
                <a:lnTo>
                  <a:pt x="521" y="523"/>
                </a:lnTo>
                <a:lnTo>
                  <a:pt x="522" y="523"/>
                </a:lnTo>
                <a:lnTo>
                  <a:pt x="522" y="523"/>
                </a:lnTo>
                <a:lnTo>
                  <a:pt x="523" y="522"/>
                </a:lnTo>
                <a:lnTo>
                  <a:pt x="523" y="522"/>
                </a:lnTo>
                <a:lnTo>
                  <a:pt x="525" y="523"/>
                </a:lnTo>
                <a:lnTo>
                  <a:pt x="525" y="523"/>
                </a:lnTo>
                <a:lnTo>
                  <a:pt x="526" y="522"/>
                </a:lnTo>
                <a:lnTo>
                  <a:pt x="526" y="522"/>
                </a:lnTo>
                <a:lnTo>
                  <a:pt x="527" y="523"/>
                </a:lnTo>
                <a:lnTo>
                  <a:pt x="528" y="523"/>
                </a:lnTo>
                <a:lnTo>
                  <a:pt x="529" y="522"/>
                </a:lnTo>
                <a:lnTo>
                  <a:pt x="529" y="522"/>
                </a:lnTo>
                <a:lnTo>
                  <a:pt x="530" y="522"/>
                </a:lnTo>
                <a:lnTo>
                  <a:pt x="530" y="522"/>
                </a:lnTo>
                <a:lnTo>
                  <a:pt x="531" y="522"/>
                </a:lnTo>
                <a:lnTo>
                  <a:pt x="531" y="522"/>
                </a:lnTo>
                <a:lnTo>
                  <a:pt x="532" y="522"/>
                </a:lnTo>
                <a:lnTo>
                  <a:pt x="533" y="522"/>
                </a:lnTo>
                <a:lnTo>
                  <a:pt x="533" y="522"/>
                </a:lnTo>
                <a:lnTo>
                  <a:pt x="534" y="522"/>
                </a:lnTo>
                <a:lnTo>
                  <a:pt x="534" y="522"/>
                </a:lnTo>
                <a:lnTo>
                  <a:pt x="536" y="522"/>
                </a:lnTo>
                <a:lnTo>
                  <a:pt x="536" y="522"/>
                </a:lnTo>
                <a:lnTo>
                  <a:pt x="536" y="522"/>
                </a:lnTo>
                <a:lnTo>
                  <a:pt x="537" y="522"/>
                </a:lnTo>
                <a:lnTo>
                  <a:pt x="537" y="522"/>
                </a:lnTo>
                <a:lnTo>
                  <a:pt x="539" y="522"/>
                </a:lnTo>
                <a:lnTo>
                  <a:pt x="539" y="522"/>
                </a:lnTo>
                <a:lnTo>
                  <a:pt x="540" y="522"/>
                </a:lnTo>
                <a:lnTo>
                  <a:pt x="540" y="522"/>
                </a:lnTo>
                <a:lnTo>
                  <a:pt x="541" y="522"/>
                </a:lnTo>
                <a:lnTo>
                  <a:pt x="542" y="522"/>
                </a:lnTo>
                <a:lnTo>
                  <a:pt x="543" y="522"/>
                </a:lnTo>
                <a:lnTo>
                  <a:pt x="543" y="522"/>
                </a:lnTo>
                <a:lnTo>
                  <a:pt x="544" y="522"/>
                </a:lnTo>
                <a:lnTo>
                  <a:pt x="544" y="522"/>
                </a:lnTo>
                <a:lnTo>
                  <a:pt x="545" y="522"/>
                </a:lnTo>
                <a:lnTo>
                  <a:pt x="545" y="522"/>
                </a:lnTo>
                <a:lnTo>
                  <a:pt x="546" y="522"/>
                </a:lnTo>
                <a:lnTo>
                  <a:pt x="547" y="522"/>
                </a:lnTo>
                <a:lnTo>
                  <a:pt x="548" y="522"/>
                </a:lnTo>
                <a:lnTo>
                  <a:pt x="548" y="522"/>
                </a:lnTo>
                <a:lnTo>
                  <a:pt x="548" y="522"/>
                </a:lnTo>
                <a:lnTo>
                  <a:pt x="549" y="522"/>
                </a:lnTo>
                <a:lnTo>
                  <a:pt x="550" y="522"/>
                </a:lnTo>
                <a:lnTo>
                  <a:pt x="550" y="522"/>
                </a:lnTo>
                <a:lnTo>
                  <a:pt x="551" y="522"/>
                </a:lnTo>
                <a:lnTo>
                  <a:pt x="552" y="523"/>
                </a:lnTo>
                <a:lnTo>
                  <a:pt x="552" y="523"/>
                </a:lnTo>
                <a:lnTo>
                  <a:pt x="553" y="523"/>
                </a:lnTo>
                <a:lnTo>
                  <a:pt x="554" y="522"/>
                </a:lnTo>
                <a:lnTo>
                  <a:pt x="554" y="522"/>
                </a:lnTo>
                <a:lnTo>
                  <a:pt x="555" y="523"/>
                </a:lnTo>
                <a:lnTo>
                  <a:pt x="555" y="523"/>
                </a:lnTo>
                <a:lnTo>
                  <a:pt x="556" y="522"/>
                </a:lnTo>
                <a:lnTo>
                  <a:pt x="557" y="522"/>
                </a:lnTo>
                <a:lnTo>
                  <a:pt x="558" y="522"/>
                </a:lnTo>
                <a:lnTo>
                  <a:pt x="558" y="522"/>
                </a:lnTo>
                <a:lnTo>
                  <a:pt x="559" y="522"/>
                </a:lnTo>
                <a:lnTo>
                  <a:pt x="559" y="522"/>
                </a:lnTo>
                <a:lnTo>
                  <a:pt x="560" y="522"/>
                </a:lnTo>
                <a:lnTo>
                  <a:pt x="560" y="522"/>
                </a:lnTo>
                <a:lnTo>
                  <a:pt x="562" y="522"/>
                </a:lnTo>
                <a:lnTo>
                  <a:pt x="562" y="522"/>
                </a:lnTo>
                <a:lnTo>
                  <a:pt x="563" y="522"/>
                </a:lnTo>
                <a:lnTo>
                  <a:pt x="563" y="522"/>
                </a:lnTo>
                <a:lnTo>
                  <a:pt x="564" y="522"/>
                </a:lnTo>
                <a:lnTo>
                  <a:pt x="565" y="522"/>
                </a:lnTo>
                <a:lnTo>
                  <a:pt x="566" y="522"/>
                </a:lnTo>
                <a:lnTo>
                  <a:pt x="566" y="522"/>
                </a:lnTo>
                <a:lnTo>
                  <a:pt x="567" y="522"/>
                </a:lnTo>
                <a:lnTo>
                  <a:pt x="567" y="522"/>
                </a:lnTo>
                <a:lnTo>
                  <a:pt x="568" y="522"/>
                </a:lnTo>
                <a:lnTo>
                  <a:pt x="568" y="522"/>
                </a:lnTo>
                <a:lnTo>
                  <a:pt x="569" y="522"/>
                </a:lnTo>
                <a:lnTo>
                  <a:pt x="569" y="522"/>
                </a:lnTo>
                <a:lnTo>
                  <a:pt x="571" y="522"/>
                </a:lnTo>
                <a:lnTo>
                  <a:pt x="571" y="522"/>
                </a:lnTo>
                <a:lnTo>
                  <a:pt x="572" y="522"/>
                </a:lnTo>
                <a:lnTo>
                  <a:pt x="572" y="522"/>
                </a:lnTo>
                <a:lnTo>
                  <a:pt x="573" y="522"/>
                </a:lnTo>
                <a:lnTo>
                  <a:pt x="573" y="522"/>
                </a:lnTo>
                <a:lnTo>
                  <a:pt x="574" y="522"/>
                </a:lnTo>
                <a:lnTo>
                  <a:pt x="574" y="522"/>
                </a:lnTo>
                <a:lnTo>
                  <a:pt x="575" y="522"/>
                </a:lnTo>
                <a:lnTo>
                  <a:pt x="576" y="522"/>
                </a:lnTo>
                <a:lnTo>
                  <a:pt x="577" y="522"/>
                </a:lnTo>
                <a:lnTo>
                  <a:pt x="577" y="522"/>
                </a:lnTo>
                <a:lnTo>
                  <a:pt x="578" y="522"/>
                </a:lnTo>
                <a:lnTo>
                  <a:pt x="578" y="522"/>
                </a:lnTo>
                <a:lnTo>
                  <a:pt x="580" y="522"/>
                </a:lnTo>
                <a:lnTo>
                  <a:pt x="580" y="522"/>
                </a:lnTo>
                <a:lnTo>
                  <a:pt x="581" y="522"/>
                </a:lnTo>
                <a:lnTo>
                  <a:pt x="581" y="522"/>
                </a:lnTo>
                <a:lnTo>
                  <a:pt x="582" y="522"/>
                </a:lnTo>
                <a:lnTo>
                  <a:pt x="582" y="522"/>
                </a:lnTo>
                <a:lnTo>
                  <a:pt x="584" y="521"/>
                </a:lnTo>
                <a:lnTo>
                  <a:pt x="584" y="521"/>
                </a:lnTo>
                <a:lnTo>
                  <a:pt x="585" y="521"/>
                </a:lnTo>
                <a:lnTo>
                  <a:pt x="585" y="521"/>
                </a:lnTo>
                <a:lnTo>
                  <a:pt x="586" y="521"/>
                </a:lnTo>
                <a:lnTo>
                  <a:pt x="586" y="521"/>
                </a:lnTo>
                <a:lnTo>
                  <a:pt x="587" y="522"/>
                </a:lnTo>
                <a:lnTo>
                  <a:pt x="587" y="522"/>
                </a:lnTo>
                <a:lnTo>
                  <a:pt x="588" y="522"/>
                </a:lnTo>
                <a:lnTo>
                  <a:pt x="589" y="522"/>
                </a:lnTo>
                <a:lnTo>
                  <a:pt x="590" y="522"/>
                </a:lnTo>
                <a:lnTo>
                  <a:pt x="590" y="522"/>
                </a:lnTo>
                <a:lnTo>
                  <a:pt x="591" y="522"/>
                </a:lnTo>
                <a:lnTo>
                  <a:pt x="591" y="523"/>
                </a:lnTo>
                <a:lnTo>
                  <a:pt x="592" y="523"/>
                </a:lnTo>
                <a:lnTo>
                  <a:pt x="592" y="523"/>
                </a:lnTo>
                <a:lnTo>
                  <a:pt x="593" y="523"/>
                </a:lnTo>
                <a:lnTo>
                  <a:pt x="594" y="523"/>
                </a:lnTo>
                <a:lnTo>
                  <a:pt x="595" y="523"/>
                </a:lnTo>
                <a:lnTo>
                  <a:pt x="595" y="523"/>
                </a:lnTo>
                <a:lnTo>
                  <a:pt x="596" y="523"/>
                </a:lnTo>
                <a:lnTo>
                  <a:pt x="597" y="523"/>
                </a:lnTo>
                <a:lnTo>
                  <a:pt x="597" y="523"/>
                </a:lnTo>
                <a:lnTo>
                  <a:pt x="597" y="523"/>
                </a:lnTo>
                <a:lnTo>
                  <a:pt x="599" y="523"/>
                </a:lnTo>
                <a:lnTo>
                  <a:pt x="599" y="523"/>
                </a:lnTo>
                <a:lnTo>
                  <a:pt x="599" y="523"/>
                </a:lnTo>
                <a:lnTo>
                  <a:pt x="600" y="523"/>
                </a:lnTo>
                <a:lnTo>
                  <a:pt x="602" y="523"/>
                </a:lnTo>
                <a:lnTo>
                  <a:pt x="602" y="523"/>
                </a:lnTo>
                <a:lnTo>
                  <a:pt x="602" y="523"/>
                </a:lnTo>
                <a:lnTo>
                  <a:pt x="603" y="523"/>
                </a:lnTo>
                <a:lnTo>
                  <a:pt x="603" y="523"/>
                </a:lnTo>
                <a:lnTo>
                  <a:pt x="604" y="523"/>
                </a:lnTo>
                <a:lnTo>
                  <a:pt x="604" y="523"/>
                </a:lnTo>
                <a:lnTo>
                  <a:pt x="605" y="523"/>
                </a:lnTo>
                <a:lnTo>
                  <a:pt x="606" y="523"/>
                </a:lnTo>
                <a:lnTo>
                  <a:pt x="607" y="523"/>
                </a:lnTo>
                <a:lnTo>
                  <a:pt x="608" y="523"/>
                </a:lnTo>
                <a:lnTo>
                  <a:pt x="608" y="523"/>
                </a:lnTo>
                <a:lnTo>
                  <a:pt x="608" y="523"/>
                </a:lnTo>
                <a:lnTo>
                  <a:pt x="609" y="523"/>
                </a:lnTo>
                <a:lnTo>
                  <a:pt x="610" y="523"/>
                </a:lnTo>
                <a:lnTo>
                  <a:pt x="611" y="523"/>
                </a:lnTo>
                <a:lnTo>
                  <a:pt x="611" y="523"/>
                </a:lnTo>
                <a:lnTo>
                  <a:pt x="612" y="523"/>
                </a:lnTo>
                <a:lnTo>
                  <a:pt x="612" y="523"/>
                </a:lnTo>
                <a:lnTo>
                  <a:pt x="613" y="523"/>
                </a:lnTo>
                <a:lnTo>
                  <a:pt x="614" y="523"/>
                </a:lnTo>
                <a:lnTo>
                  <a:pt x="614" y="523"/>
                </a:lnTo>
                <a:lnTo>
                  <a:pt x="615" y="523"/>
                </a:lnTo>
                <a:lnTo>
                  <a:pt x="615" y="523"/>
                </a:lnTo>
                <a:lnTo>
                  <a:pt x="617" y="523"/>
                </a:lnTo>
                <a:lnTo>
                  <a:pt x="617" y="523"/>
                </a:lnTo>
                <a:lnTo>
                  <a:pt x="618" y="523"/>
                </a:lnTo>
                <a:lnTo>
                  <a:pt x="618" y="523"/>
                </a:lnTo>
                <a:lnTo>
                  <a:pt x="619" y="523"/>
                </a:lnTo>
                <a:lnTo>
                  <a:pt x="619" y="523"/>
                </a:lnTo>
                <a:lnTo>
                  <a:pt x="620" y="523"/>
                </a:lnTo>
                <a:lnTo>
                  <a:pt x="621" y="523"/>
                </a:lnTo>
                <a:lnTo>
                  <a:pt x="622" y="523"/>
                </a:lnTo>
                <a:lnTo>
                  <a:pt x="622" y="523"/>
                </a:lnTo>
                <a:lnTo>
                  <a:pt x="622" y="523"/>
                </a:lnTo>
                <a:lnTo>
                  <a:pt x="623" y="523"/>
                </a:lnTo>
                <a:lnTo>
                  <a:pt x="624" y="523"/>
                </a:lnTo>
                <a:lnTo>
                  <a:pt x="625" y="523"/>
                </a:lnTo>
                <a:lnTo>
                  <a:pt x="625" y="523"/>
                </a:lnTo>
                <a:lnTo>
                  <a:pt x="626" y="523"/>
                </a:lnTo>
                <a:lnTo>
                  <a:pt x="626" y="523"/>
                </a:lnTo>
                <a:lnTo>
                  <a:pt x="628" y="523"/>
                </a:lnTo>
                <a:lnTo>
                  <a:pt x="628" y="523"/>
                </a:lnTo>
                <a:lnTo>
                  <a:pt x="628" y="523"/>
                </a:lnTo>
                <a:lnTo>
                  <a:pt x="629" y="523"/>
                </a:lnTo>
                <a:lnTo>
                  <a:pt x="629" y="523"/>
                </a:lnTo>
                <a:lnTo>
                  <a:pt x="630" y="523"/>
                </a:lnTo>
                <a:lnTo>
                  <a:pt x="631" y="523"/>
                </a:lnTo>
                <a:lnTo>
                  <a:pt x="632" y="523"/>
                </a:lnTo>
                <a:lnTo>
                  <a:pt x="632" y="523"/>
                </a:lnTo>
                <a:lnTo>
                  <a:pt x="633" y="523"/>
                </a:lnTo>
                <a:lnTo>
                  <a:pt x="633" y="523"/>
                </a:lnTo>
                <a:lnTo>
                  <a:pt x="634" y="523"/>
                </a:lnTo>
                <a:lnTo>
                  <a:pt x="634" y="523"/>
                </a:lnTo>
                <a:lnTo>
                  <a:pt x="636" y="523"/>
                </a:lnTo>
                <a:lnTo>
                  <a:pt x="636" y="523"/>
                </a:lnTo>
                <a:lnTo>
                  <a:pt x="637" y="523"/>
                </a:lnTo>
                <a:lnTo>
                  <a:pt x="637" y="523"/>
                </a:lnTo>
                <a:lnTo>
                  <a:pt x="639" y="523"/>
                </a:lnTo>
                <a:lnTo>
                  <a:pt x="639" y="523"/>
                </a:lnTo>
                <a:lnTo>
                  <a:pt x="639" y="523"/>
                </a:lnTo>
                <a:lnTo>
                  <a:pt x="640" y="523"/>
                </a:lnTo>
                <a:lnTo>
                  <a:pt x="640" y="523"/>
                </a:lnTo>
                <a:lnTo>
                  <a:pt x="641" y="523"/>
                </a:lnTo>
                <a:lnTo>
                  <a:pt x="643" y="523"/>
                </a:lnTo>
                <a:lnTo>
                  <a:pt x="643" y="523"/>
                </a:lnTo>
                <a:lnTo>
                  <a:pt x="643" y="523"/>
                </a:lnTo>
                <a:lnTo>
                  <a:pt x="644" y="523"/>
                </a:lnTo>
                <a:lnTo>
                  <a:pt x="644" y="523"/>
                </a:lnTo>
                <a:lnTo>
                  <a:pt x="645" y="523"/>
                </a:lnTo>
                <a:lnTo>
                  <a:pt x="646" y="523"/>
                </a:lnTo>
                <a:lnTo>
                  <a:pt x="647" y="523"/>
                </a:lnTo>
                <a:lnTo>
                  <a:pt x="647" y="523"/>
                </a:lnTo>
                <a:lnTo>
                  <a:pt x="648" y="523"/>
                </a:lnTo>
                <a:lnTo>
                  <a:pt x="649" y="523"/>
                </a:lnTo>
                <a:lnTo>
                  <a:pt x="649" y="523"/>
                </a:lnTo>
                <a:lnTo>
                  <a:pt x="650" y="523"/>
                </a:lnTo>
                <a:lnTo>
                  <a:pt x="651" y="523"/>
                </a:lnTo>
                <a:lnTo>
                  <a:pt x="651" y="523"/>
                </a:lnTo>
                <a:lnTo>
                  <a:pt x="652" y="523"/>
                </a:lnTo>
                <a:lnTo>
                  <a:pt x="652" y="523"/>
                </a:lnTo>
                <a:lnTo>
                  <a:pt x="653" y="523"/>
                </a:lnTo>
                <a:lnTo>
                  <a:pt x="654" y="523"/>
                </a:lnTo>
                <a:lnTo>
                  <a:pt x="654" y="523"/>
                </a:lnTo>
                <a:lnTo>
                  <a:pt x="655" y="523"/>
                </a:lnTo>
                <a:lnTo>
                  <a:pt x="655" y="523"/>
                </a:lnTo>
                <a:lnTo>
                  <a:pt x="656" y="523"/>
                </a:lnTo>
                <a:lnTo>
                  <a:pt x="657" y="523"/>
                </a:lnTo>
                <a:lnTo>
                  <a:pt x="658" y="523"/>
                </a:lnTo>
                <a:lnTo>
                  <a:pt x="658" y="523"/>
                </a:lnTo>
                <a:lnTo>
                  <a:pt x="659" y="523"/>
                </a:lnTo>
                <a:lnTo>
                  <a:pt x="659" y="523"/>
                </a:lnTo>
                <a:lnTo>
                  <a:pt x="660" y="523"/>
                </a:lnTo>
                <a:lnTo>
                  <a:pt x="660" y="523"/>
                </a:lnTo>
                <a:lnTo>
                  <a:pt x="661" y="523"/>
                </a:lnTo>
                <a:lnTo>
                  <a:pt x="662" y="523"/>
                </a:lnTo>
                <a:lnTo>
                  <a:pt x="663" y="523"/>
                </a:lnTo>
                <a:lnTo>
                  <a:pt x="663" y="523"/>
                </a:lnTo>
                <a:lnTo>
                  <a:pt x="664" y="523"/>
                </a:lnTo>
                <a:lnTo>
                  <a:pt x="665" y="523"/>
                </a:lnTo>
                <a:lnTo>
                  <a:pt x="665" y="523"/>
                </a:lnTo>
                <a:lnTo>
                  <a:pt x="666" y="523"/>
                </a:lnTo>
                <a:lnTo>
                  <a:pt x="666" y="523"/>
                </a:lnTo>
                <a:lnTo>
                  <a:pt x="667" y="523"/>
                </a:lnTo>
                <a:lnTo>
                  <a:pt x="667" y="523"/>
                </a:lnTo>
                <a:lnTo>
                  <a:pt x="668" y="523"/>
                </a:lnTo>
                <a:lnTo>
                  <a:pt x="669" y="523"/>
                </a:lnTo>
                <a:lnTo>
                  <a:pt x="669" y="523"/>
                </a:lnTo>
                <a:lnTo>
                  <a:pt x="670" y="523"/>
                </a:lnTo>
                <a:lnTo>
                  <a:pt x="670" y="523"/>
                </a:lnTo>
                <a:lnTo>
                  <a:pt x="671" y="523"/>
                </a:lnTo>
                <a:lnTo>
                  <a:pt x="672" y="523"/>
                </a:lnTo>
                <a:lnTo>
                  <a:pt x="673" y="523"/>
                </a:lnTo>
                <a:lnTo>
                  <a:pt x="673" y="523"/>
                </a:lnTo>
                <a:lnTo>
                  <a:pt x="674" y="523"/>
                </a:lnTo>
                <a:lnTo>
                  <a:pt x="674" y="523"/>
                </a:lnTo>
                <a:lnTo>
                  <a:pt x="676" y="523"/>
                </a:lnTo>
                <a:lnTo>
                  <a:pt x="676" y="523"/>
                </a:lnTo>
                <a:lnTo>
                  <a:pt x="677" y="523"/>
                </a:lnTo>
                <a:lnTo>
                  <a:pt x="677" y="523"/>
                </a:lnTo>
                <a:lnTo>
                  <a:pt x="678" y="523"/>
                </a:lnTo>
                <a:lnTo>
                  <a:pt x="678" y="523"/>
                </a:lnTo>
                <a:lnTo>
                  <a:pt x="679" y="523"/>
                </a:lnTo>
                <a:lnTo>
                  <a:pt x="680" y="523"/>
                </a:lnTo>
                <a:lnTo>
                  <a:pt x="681" y="523"/>
                </a:lnTo>
                <a:lnTo>
                  <a:pt x="681" y="523"/>
                </a:lnTo>
                <a:lnTo>
                  <a:pt x="682" y="523"/>
                </a:lnTo>
                <a:lnTo>
                  <a:pt x="682" y="523"/>
                </a:lnTo>
                <a:lnTo>
                  <a:pt x="683" y="523"/>
                </a:lnTo>
                <a:lnTo>
                  <a:pt x="684" y="523"/>
                </a:lnTo>
                <a:lnTo>
                  <a:pt x="684" y="523"/>
                </a:lnTo>
                <a:lnTo>
                  <a:pt x="685" y="523"/>
                </a:lnTo>
                <a:lnTo>
                  <a:pt x="685" y="523"/>
                </a:lnTo>
                <a:lnTo>
                  <a:pt x="686" y="523"/>
                </a:lnTo>
                <a:lnTo>
                  <a:pt x="686" y="523"/>
                </a:lnTo>
                <a:lnTo>
                  <a:pt x="687" y="523"/>
                </a:lnTo>
                <a:lnTo>
                  <a:pt x="688" y="523"/>
                </a:lnTo>
                <a:lnTo>
                  <a:pt x="688" y="523"/>
                </a:lnTo>
                <a:lnTo>
                  <a:pt x="689" y="523"/>
                </a:lnTo>
                <a:lnTo>
                  <a:pt x="690" y="523"/>
                </a:lnTo>
                <a:lnTo>
                  <a:pt x="691" y="523"/>
                </a:lnTo>
                <a:lnTo>
                  <a:pt x="691" y="523"/>
                </a:lnTo>
                <a:lnTo>
                  <a:pt x="692" y="523"/>
                </a:lnTo>
                <a:lnTo>
                  <a:pt x="692" y="523"/>
                </a:lnTo>
                <a:lnTo>
                  <a:pt x="693" y="523"/>
                </a:lnTo>
                <a:lnTo>
                  <a:pt x="693" y="523"/>
                </a:lnTo>
                <a:lnTo>
                  <a:pt x="695" y="523"/>
                </a:lnTo>
                <a:lnTo>
                  <a:pt x="696" y="523"/>
                </a:lnTo>
                <a:lnTo>
                  <a:pt x="696" y="523"/>
                </a:lnTo>
                <a:lnTo>
                  <a:pt x="696" y="523"/>
                </a:lnTo>
                <a:lnTo>
                  <a:pt x="696" y="523"/>
                </a:lnTo>
                <a:lnTo>
                  <a:pt x="697" y="523"/>
                </a:lnTo>
                <a:lnTo>
                  <a:pt x="698" y="523"/>
                </a:lnTo>
                <a:lnTo>
                  <a:pt x="699" y="523"/>
                </a:lnTo>
                <a:lnTo>
                  <a:pt x="699" y="523"/>
                </a:lnTo>
                <a:lnTo>
                  <a:pt x="700" y="523"/>
                </a:lnTo>
                <a:lnTo>
                  <a:pt x="701" y="523"/>
                </a:lnTo>
                <a:lnTo>
                  <a:pt x="702" y="523"/>
                </a:lnTo>
                <a:lnTo>
                  <a:pt x="702" y="523"/>
                </a:lnTo>
                <a:lnTo>
                  <a:pt x="703" y="523"/>
                </a:lnTo>
                <a:lnTo>
                  <a:pt x="703" y="523"/>
                </a:lnTo>
                <a:lnTo>
                  <a:pt x="704" y="523"/>
                </a:lnTo>
                <a:lnTo>
                  <a:pt x="705" y="523"/>
                </a:lnTo>
                <a:lnTo>
                  <a:pt x="705" y="523"/>
                </a:lnTo>
                <a:lnTo>
                  <a:pt x="706" y="523"/>
                </a:lnTo>
                <a:lnTo>
                  <a:pt x="706" y="523"/>
                </a:lnTo>
                <a:lnTo>
                  <a:pt x="707" y="523"/>
                </a:lnTo>
                <a:lnTo>
                  <a:pt x="708" y="523"/>
                </a:lnTo>
                <a:lnTo>
                  <a:pt x="709" y="523"/>
                </a:lnTo>
                <a:lnTo>
                  <a:pt x="709" y="523"/>
                </a:lnTo>
                <a:lnTo>
                  <a:pt x="710" y="523"/>
                </a:lnTo>
                <a:lnTo>
                  <a:pt x="710" y="523"/>
                </a:lnTo>
                <a:lnTo>
                  <a:pt x="711" y="523"/>
                </a:lnTo>
                <a:lnTo>
                  <a:pt x="712" y="523"/>
                </a:lnTo>
                <a:lnTo>
                  <a:pt x="712" y="523"/>
                </a:lnTo>
                <a:lnTo>
                  <a:pt x="713" y="523"/>
                </a:lnTo>
                <a:lnTo>
                  <a:pt x="714" y="523"/>
                </a:lnTo>
                <a:lnTo>
                  <a:pt x="714" y="523"/>
                </a:lnTo>
                <a:lnTo>
                  <a:pt x="715" y="523"/>
                </a:lnTo>
                <a:lnTo>
                  <a:pt x="715" y="523"/>
                </a:lnTo>
                <a:lnTo>
                  <a:pt x="717" y="523"/>
                </a:lnTo>
                <a:lnTo>
                  <a:pt x="717" y="523"/>
                </a:lnTo>
                <a:lnTo>
                  <a:pt x="717" y="523"/>
                </a:lnTo>
                <a:lnTo>
                  <a:pt x="718" y="523"/>
                </a:lnTo>
                <a:lnTo>
                  <a:pt x="719" y="523"/>
                </a:lnTo>
                <a:lnTo>
                  <a:pt x="719" y="523"/>
                </a:lnTo>
                <a:lnTo>
                  <a:pt x="721" y="523"/>
                </a:lnTo>
                <a:lnTo>
                  <a:pt x="721" y="523"/>
                </a:lnTo>
                <a:lnTo>
                  <a:pt x="722" y="523"/>
                </a:lnTo>
                <a:lnTo>
                  <a:pt x="722" y="523"/>
                </a:lnTo>
                <a:lnTo>
                  <a:pt x="723" y="523"/>
                </a:lnTo>
                <a:lnTo>
                  <a:pt x="723" y="523"/>
                </a:lnTo>
                <a:lnTo>
                  <a:pt x="724" y="523"/>
                </a:lnTo>
                <a:lnTo>
                  <a:pt x="724" y="523"/>
                </a:lnTo>
                <a:lnTo>
                  <a:pt x="725" y="523"/>
                </a:lnTo>
                <a:lnTo>
                  <a:pt x="726" y="523"/>
                </a:lnTo>
                <a:lnTo>
                  <a:pt x="726" y="523"/>
                </a:lnTo>
                <a:lnTo>
                  <a:pt x="727" y="523"/>
                </a:lnTo>
                <a:lnTo>
                  <a:pt x="728" y="523"/>
                </a:lnTo>
                <a:lnTo>
                  <a:pt x="728" y="523"/>
                </a:lnTo>
                <a:lnTo>
                  <a:pt x="729" y="523"/>
                </a:lnTo>
                <a:lnTo>
                  <a:pt x="729" y="523"/>
                </a:lnTo>
                <a:lnTo>
                  <a:pt x="730" y="523"/>
                </a:lnTo>
                <a:lnTo>
                  <a:pt x="730" y="523"/>
                </a:lnTo>
                <a:lnTo>
                  <a:pt x="732" y="523"/>
                </a:lnTo>
                <a:lnTo>
                  <a:pt x="732" y="523"/>
                </a:lnTo>
                <a:lnTo>
                  <a:pt x="733" y="523"/>
                </a:lnTo>
                <a:lnTo>
                  <a:pt x="733" y="523"/>
                </a:lnTo>
                <a:lnTo>
                  <a:pt x="734" y="523"/>
                </a:lnTo>
                <a:lnTo>
                  <a:pt x="734" y="523"/>
                </a:lnTo>
                <a:lnTo>
                  <a:pt x="736" y="523"/>
                </a:lnTo>
                <a:lnTo>
                  <a:pt x="736" y="523"/>
                </a:lnTo>
                <a:lnTo>
                  <a:pt x="736" y="523"/>
                </a:lnTo>
                <a:lnTo>
                  <a:pt x="737" y="523"/>
                </a:lnTo>
                <a:lnTo>
                  <a:pt x="738" y="523"/>
                </a:lnTo>
                <a:lnTo>
                  <a:pt x="739" y="523"/>
                </a:lnTo>
                <a:lnTo>
                  <a:pt x="740" y="523"/>
                </a:lnTo>
                <a:lnTo>
                  <a:pt x="740" y="523"/>
                </a:lnTo>
                <a:lnTo>
                  <a:pt x="741" y="523"/>
                </a:lnTo>
                <a:lnTo>
                  <a:pt x="741" y="523"/>
                </a:lnTo>
                <a:lnTo>
                  <a:pt x="742" y="523"/>
                </a:lnTo>
                <a:lnTo>
                  <a:pt x="743" y="523"/>
                </a:lnTo>
                <a:lnTo>
                  <a:pt x="743" y="523"/>
                </a:lnTo>
                <a:lnTo>
                  <a:pt x="744" y="523"/>
                </a:lnTo>
                <a:lnTo>
                  <a:pt x="744" y="523"/>
                </a:lnTo>
                <a:lnTo>
                  <a:pt x="745" y="523"/>
                </a:lnTo>
                <a:lnTo>
                  <a:pt x="745" y="523"/>
                </a:lnTo>
                <a:lnTo>
                  <a:pt x="746" y="523"/>
                </a:lnTo>
                <a:lnTo>
                  <a:pt x="747" y="523"/>
                </a:lnTo>
                <a:lnTo>
                  <a:pt x="747" y="523"/>
                </a:lnTo>
                <a:lnTo>
                  <a:pt x="748" y="523"/>
                </a:lnTo>
                <a:lnTo>
                  <a:pt x="748" y="523"/>
                </a:lnTo>
                <a:lnTo>
                  <a:pt x="749" y="523"/>
                </a:lnTo>
                <a:lnTo>
                  <a:pt x="750" y="523"/>
                </a:lnTo>
                <a:lnTo>
                  <a:pt x="751" y="523"/>
                </a:lnTo>
                <a:lnTo>
                  <a:pt x="751" y="523"/>
                </a:lnTo>
                <a:lnTo>
                  <a:pt x="752" y="523"/>
                </a:lnTo>
                <a:lnTo>
                  <a:pt x="752" y="523"/>
                </a:lnTo>
                <a:lnTo>
                  <a:pt x="754" y="523"/>
                </a:lnTo>
                <a:lnTo>
                  <a:pt x="754" y="523"/>
                </a:lnTo>
                <a:lnTo>
                  <a:pt x="755" y="523"/>
                </a:lnTo>
                <a:lnTo>
                  <a:pt x="755" y="523"/>
                </a:lnTo>
                <a:lnTo>
                  <a:pt x="756" y="523"/>
                </a:lnTo>
                <a:lnTo>
                  <a:pt x="756" y="523"/>
                </a:lnTo>
                <a:lnTo>
                  <a:pt x="757" y="523"/>
                </a:lnTo>
                <a:lnTo>
                  <a:pt x="758" y="523"/>
                </a:lnTo>
                <a:lnTo>
                  <a:pt x="758" y="523"/>
                </a:lnTo>
                <a:lnTo>
                  <a:pt x="759" y="523"/>
                </a:lnTo>
                <a:lnTo>
                  <a:pt x="760" y="523"/>
                </a:lnTo>
                <a:lnTo>
                  <a:pt x="760" y="523"/>
                </a:lnTo>
                <a:lnTo>
                  <a:pt x="761" y="523"/>
                </a:lnTo>
                <a:lnTo>
                  <a:pt x="761" y="523"/>
                </a:lnTo>
                <a:lnTo>
                  <a:pt x="762" y="523"/>
                </a:lnTo>
                <a:lnTo>
                  <a:pt x="763" y="523"/>
                </a:lnTo>
                <a:lnTo>
                  <a:pt x="764" y="523"/>
                </a:lnTo>
                <a:lnTo>
                  <a:pt x="764" y="523"/>
                </a:lnTo>
                <a:lnTo>
                  <a:pt x="765" y="523"/>
                </a:lnTo>
                <a:lnTo>
                  <a:pt x="765" y="523"/>
                </a:lnTo>
                <a:lnTo>
                  <a:pt x="766" y="523"/>
                </a:lnTo>
                <a:lnTo>
                  <a:pt x="766" y="523"/>
                </a:lnTo>
                <a:lnTo>
                  <a:pt x="767" y="523"/>
                </a:lnTo>
                <a:lnTo>
                  <a:pt x="768" y="523"/>
                </a:lnTo>
                <a:lnTo>
                  <a:pt x="769" y="523"/>
                </a:lnTo>
                <a:lnTo>
                  <a:pt x="769" y="523"/>
                </a:lnTo>
                <a:lnTo>
                  <a:pt x="770" y="523"/>
                </a:lnTo>
                <a:lnTo>
                  <a:pt x="771" y="523"/>
                </a:lnTo>
                <a:lnTo>
                  <a:pt x="771" y="523"/>
                </a:lnTo>
                <a:lnTo>
                  <a:pt x="771" y="523"/>
                </a:lnTo>
                <a:lnTo>
                  <a:pt x="773" y="523"/>
                </a:lnTo>
                <a:lnTo>
                  <a:pt x="773" y="523"/>
                </a:lnTo>
                <a:lnTo>
                  <a:pt x="773" y="523"/>
                </a:lnTo>
                <a:lnTo>
                  <a:pt x="774" y="523"/>
                </a:lnTo>
                <a:lnTo>
                  <a:pt x="776" y="523"/>
                </a:lnTo>
                <a:lnTo>
                  <a:pt x="776" y="523"/>
                </a:lnTo>
                <a:lnTo>
                  <a:pt x="776" y="523"/>
                </a:lnTo>
                <a:lnTo>
                  <a:pt x="777" y="523"/>
                </a:lnTo>
                <a:lnTo>
                  <a:pt x="778" y="523"/>
                </a:lnTo>
                <a:lnTo>
                  <a:pt x="778" y="523"/>
                </a:lnTo>
                <a:lnTo>
                  <a:pt x="779" y="523"/>
                </a:lnTo>
                <a:lnTo>
                  <a:pt x="780" y="523"/>
                </a:lnTo>
                <a:lnTo>
                  <a:pt x="780" y="523"/>
                </a:lnTo>
                <a:lnTo>
                  <a:pt x="781" y="523"/>
                </a:lnTo>
                <a:lnTo>
                  <a:pt x="781" y="523"/>
                </a:lnTo>
                <a:lnTo>
                  <a:pt x="782" y="523"/>
                </a:lnTo>
                <a:lnTo>
                  <a:pt x="782" y="523"/>
                </a:lnTo>
                <a:lnTo>
                  <a:pt x="784" y="523"/>
                </a:lnTo>
                <a:lnTo>
                  <a:pt x="784" y="523"/>
                </a:lnTo>
                <a:lnTo>
                  <a:pt x="784" y="523"/>
                </a:lnTo>
                <a:lnTo>
                  <a:pt x="785" y="523"/>
                </a:lnTo>
                <a:lnTo>
                  <a:pt x="786" y="523"/>
                </a:lnTo>
                <a:lnTo>
                  <a:pt x="786" y="523"/>
                </a:lnTo>
                <a:lnTo>
                  <a:pt x="787" y="523"/>
                </a:lnTo>
                <a:lnTo>
                  <a:pt x="788" y="523"/>
                </a:lnTo>
                <a:lnTo>
                  <a:pt x="788" y="523"/>
                </a:lnTo>
                <a:lnTo>
                  <a:pt x="789" y="523"/>
                </a:lnTo>
                <a:lnTo>
                  <a:pt x="790" y="523"/>
                </a:lnTo>
                <a:lnTo>
                  <a:pt x="790" y="523"/>
                </a:lnTo>
                <a:lnTo>
                  <a:pt x="791" y="523"/>
                </a:lnTo>
                <a:lnTo>
                  <a:pt x="792" y="523"/>
                </a:lnTo>
                <a:lnTo>
                  <a:pt x="792" y="523"/>
                </a:lnTo>
                <a:lnTo>
                  <a:pt x="793" y="523"/>
                </a:lnTo>
                <a:lnTo>
                  <a:pt x="793" y="523"/>
                </a:lnTo>
                <a:lnTo>
                  <a:pt x="795" y="523"/>
                </a:lnTo>
                <a:lnTo>
                  <a:pt x="795" y="523"/>
                </a:lnTo>
                <a:lnTo>
                  <a:pt x="795" y="523"/>
                </a:lnTo>
                <a:lnTo>
                  <a:pt x="796" y="523"/>
                </a:lnTo>
                <a:lnTo>
                  <a:pt x="796" y="523"/>
                </a:lnTo>
                <a:lnTo>
                  <a:pt x="797" y="523"/>
                </a:lnTo>
                <a:lnTo>
                  <a:pt x="798" y="523"/>
                </a:lnTo>
                <a:lnTo>
                  <a:pt x="799" y="523"/>
                </a:lnTo>
                <a:lnTo>
                  <a:pt x="800" y="523"/>
                </a:lnTo>
                <a:lnTo>
                  <a:pt x="800" y="523"/>
                </a:lnTo>
                <a:lnTo>
                  <a:pt x="801" y="523"/>
                </a:lnTo>
                <a:lnTo>
                  <a:pt x="801" y="523"/>
                </a:lnTo>
                <a:lnTo>
                  <a:pt x="802" y="523"/>
                </a:lnTo>
                <a:lnTo>
                  <a:pt x="803" y="523"/>
                </a:lnTo>
                <a:lnTo>
                  <a:pt x="803" y="523"/>
                </a:lnTo>
                <a:lnTo>
                  <a:pt x="803" y="523"/>
                </a:lnTo>
                <a:lnTo>
                  <a:pt x="804" y="523"/>
                </a:lnTo>
                <a:lnTo>
                  <a:pt x="805" y="523"/>
                </a:lnTo>
                <a:lnTo>
                  <a:pt x="806" y="523"/>
                </a:lnTo>
                <a:lnTo>
                  <a:pt x="806" y="523"/>
                </a:lnTo>
                <a:lnTo>
                  <a:pt x="807" y="523"/>
                </a:lnTo>
                <a:lnTo>
                  <a:pt x="807" y="523"/>
                </a:lnTo>
                <a:lnTo>
                  <a:pt x="808" y="523"/>
                </a:lnTo>
                <a:lnTo>
                  <a:pt x="809" y="523"/>
                </a:lnTo>
                <a:lnTo>
                  <a:pt x="810" y="523"/>
                </a:lnTo>
                <a:lnTo>
                  <a:pt x="810" y="523"/>
                </a:lnTo>
                <a:lnTo>
                  <a:pt x="811" y="523"/>
                </a:lnTo>
                <a:lnTo>
                  <a:pt x="811" y="523"/>
                </a:lnTo>
                <a:lnTo>
                  <a:pt x="812" y="523"/>
                </a:lnTo>
                <a:lnTo>
                  <a:pt x="813" y="523"/>
                </a:lnTo>
                <a:lnTo>
                  <a:pt x="814" y="523"/>
                </a:lnTo>
                <a:lnTo>
                  <a:pt x="814" y="523"/>
                </a:lnTo>
                <a:lnTo>
                  <a:pt x="815" y="523"/>
                </a:lnTo>
                <a:lnTo>
                  <a:pt x="815" y="523"/>
                </a:lnTo>
                <a:lnTo>
                  <a:pt x="816" y="523"/>
                </a:lnTo>
                <a:lnTo>
                  <a:pt x="817" y="523"/>
                </a:lnTo>
                <a:lnTo>
                  <a:pt x="818" y="523"/>
                </a:lnTo>
                <a:lnTo>
                  <a:pt x="818" y="523"/>
                </a:lnTo>
                <a:lnTo>
                  <a:pt x="819" y="523"/>
                </a:lnTo>
                <a:lnTo>
                  <a:pt x="819" y="523"/>
                </a:lnTo>
                <a:lnTo>
                  <a:pt x="819" y="524"/>
                </a:lnTo>
                <a:lnTo>
                  <a:pt x="821" y="523"/>
                </a:lnTo>
                <a:lnTo>
                  <a:pt x="821" y="523"/>
                </a:lnTo>
                <a:lnTo>
                  <a:pt x="822" y="524"/>
                </a:lnTo>
                <a:lnTo>
                  <a:pt x="822" y="524"/>
                </a:lnTo>
                <a:lnTo>
                  <a:pt x="823" y="524"/>
                </a:lnTo>
                <a:lnTo>
                  <a:pt x="823" y="524"/>
                </a:lnTo>
                <a:lnTo>
                  <a:pt x="824" y="524"/>
                </a:lnTo>
                <a:lnTo>
                  <a:pt x="825" y="524"/>
                </a:lnTo>
                <a:lnTo>
                  <a:pt x="825" y="524"/>
                </a:lnTo>
                <a:lnTo>
                  <a:pt x="826" y="524"/>
                </a:lnTo>
                <a:lnTo>
                  <a:pt x="827" y="524"/>
                </a:lnTo>
                <a:lnTo>
                  <a:pt x="828" y="524"/>
                </a:lnTo>
                <a:lnTo>
                  <a:pt x="828" y="524"/>
                </a:lnTo>
                <a:lnTo>
                  <a:pt x="829" y="524"/>
                </a:lnTo>
                <a:lnTo>
                  <a:pt x="829" y="524"/>
                </a:lnTo>
                <a:lnTo>
                  <a:pt x="830" y="524"/>
                </a:lnTo>
                <a:lnTo>
                  <a:pt x="830" y="524"/>
                </a:lnTo>
                <a:lnTo>
                  <a:pt x="830" y="524"/>
                </a:lnTo>
                <a:lnTo>
                  <a:pt x="832" y="524"/>
                </a:lnTo>
                <a:lnTo>
                  <a:pt x="833" y="524"/>
                </a:lnTo>
                <a:lnTo>
                  <a:pt x="833" y="524"/>
                </a:lnTo>
                <a:lnTo>
                  <a:pt x="834" y="524"/>
                </a:lnTo>
                <a:lnTo>
                  <a:pt x="834" y="523"/>
                </a:lnTo>
                <a:lnTo>
                  <a:pt x="836" y="524"/>
                </a:lnTo>
                <a:lnTo>
                  <a:pt x="836" y="524"/>
                </a:lnTo>
                <a:lnTo>
                  <a:pt x="836" y="524"/>
                </a:lnTo>
                <a:lnTo>
                  <a:pt x="837" y="524"/>
                </a:lnTo>
                <a:lnTo>
                  <a:pt x="837" y="524"/>
                </a:lnTo>
                <a:lnTo>
                  <a:pt x="838" y="524"/>
                </a:lnTo>
                <a:lnTo>
                  <a:pt x="839" y="524"/>
                </a:lnTo>
                <a:lnTo>
                  <a:pt x="839" y="524"/>
                </a:lnTo>
                <a:lnTo>
                  <a:pt x="840" y="524"/>
                </a:lnTo>
                <a:lnTo>
                  <a:pt x="841" y="524"/>
                </a:lnTo>
                <a:lnTo>
                  <a:pt x="841" y="524"/>
                </a:lnTo>
                <a:lnTo>
                  <a:pt x="842" y="524"/>
                </a:lnTo>
                <a:lnTo>
                  <a:pt x="843" y="524"/>
                </a:lnTo>
                <a:lnTo>
                  <a:pt x="843" y="524"/>
                </a:lnTo>
                <a:lnTo>
                  <a:pt x="844" y="524"/>
                </a:lnTo>
                <a:lnTo>
                  <a:pt x="845" y="524"/>
                </a:lnTo>
                <a:lnTo>
                  <a:pt x="845" y="524"/>
                </a:lnTo>
                <a:lnTo>
                  <a:pt x="845" y="524"/>
                </a:lnTo>
                <a:lnTo>
                  <a:pt x="846" y="524"/>
                </a:lnTo>
                <a:lnTo>
                  <a:pt x="847" y="524"/>
                </a:lnTo>
                <a:lnTo>
                  <a:pt x="848" y="524"/>
                </a:lnTo>
                <a:lnTo>
                  <a:pt x="848" y="524"/>
                </a:lnTo>
                <a:lnTo>
                  <a:pt x="849" y="524"/>
                </a:lnTo>
                <a:lnTo>
                  <a:pt x="849" y="524"/>
                </a:lnTo>
                <a:lnTo>
                  <a:pt x="850" y="524"/>
                </a:lnTo>
                <a:lnTo>
                  <a:pt x="851" y="524"/>
                </a:lnTo>
                <a:lnTo>
                  <a:pt x="852" y="524"/>
                </a:lnTo>
                <a:lnTo>
                  <a:pt x="852" y="524"/>
                </a:lnTo>
                <a:lnTo>
                  <a:pt x="853" y="524"/>
                </a:lnTo>
                <a:lnTo>
                  <a:pt x="854" y="524"/>
                </a:lnTo>
                <a:lnTo>
                  <a:pt x="855" y="524"/>
                </a:lnTo>
                <a:lnTo>
                  <a:pt x="855" y="524"/>
                </a:lnTo>
                <a:lnTo>
                  <a:pt x="856" y="524"/>
                </a:lnTo>
                <a:lnTo>
                  <a:pt x="856" y="524"/>
                </a:lnTo>
                <a:lnTo>
                  <a:pt x="857" y="524"/>
                </a:lnTo>
                <a:lnTo>
                  <a:pt x="858" y="524"/>
                </a:lnTo>
                <a:lnTo>
                  <a:pt x="858" y="524"/>
                </a:lnTo>
                <a:lnTo>
                  <a:pt x="859" y="524"/>
                </a:lnTo>
                <a:lnTo>
                  <a:pt x="860" y="524"/>
                </a:lnTo>
                <a:lnTo>
                  <a:pt x="860" y="524"/>
                </a:lnTo>
                <a:lnTo>
                  <a:pt x="860" y="524"/>
                </a:lnTo>
                <a:lnTo>
                  <a:pt x="862" y="524"/>
                </a:lnTo>
                <a:lnTo>
                  <a:pt x="862" y="524"/>
                </a:lnTo>
                <a:lnTo>
                  <a:pt x="863" y="524"/>
                </a:lnTo>
                <a:lnTo>
                  <a:pt x="863" y="524"/>
                </a:lnTo>
                <a:lnTo>
                  <a:pt x="864" y="524"/>
                </a:lnTo>
                <a:lnTo>
                  <a:pt x="865" y="524"/>
                </a:lnTo>
                <a:lnTo>
                  <a:pt x="866" y="524"/>
                </a:lnTo>
                <a:lnTo>
                  <a:pt x="866" y="524"/>
                </a:lnTo>
                <a:lnTo>
                  <a:pt x="866" y="524"/>
                </a:lnTo>
                <a:lnTo>
                  <a:pt x="867" y="524"/>
                </a:lnTo>
                <a:lnTo>
                  <a:pt x="868" y="524"/>
                </a:lnTo>
                <a:lnTo>
                  <a:pt x="869" y="524"/>
                </a:lnTo>
                <a:lnTo>
                  <a:pt x="869" y="524"/>
                </a:lnTo>
                <a:lnTo>
                  <a:pt x="870" y="524"/>
                </a:lnTo>
                <a:lnTo>
                  <a:pt x="870" y="524"/>
                </a:lnTo>
                <a:lnTo>
                  <a:pt x="871" y="524"/>
                </a:lnTo>
                <a:lnTo>
                  <a:pt x="871" y="524"/>
                </a:lnTo>
                <a:lnTo>
                  <a:pt x="873" y="524"/>
                </a:lnTo>
                <a:lnTo>
                  <a:pt x="873" y="524"/>
                </a:lnTo>
                <a:lnTo>
                  <a:pt x="873" y="524"/>
                </a:lnTo>
                <a:lnTo>
                  <a:pt x="874" y="524"/>
                </a:lnTo>
                <a:lnTo>
                  <a:pt x="875" y="524"/>
                </a:lnTo>
                <a:lnTo>
                  <a:pt x="876" y="524"/>
                </a:lnTo>
                <a:lnTo>
                  <a:pt x="876" y="524"/>
                </a:lnTo>
                <a:lnTo>
                  <a:pt x="877" y="524"/>
                </a:lnTo>
                <a:lnTo>
                  <a:pt x="877" y="524"/>
                </a:lnTo>
                <a:lnTo>
                  <a:pt x="878" y="524"/>
                </a:lnTo>
                <a:lnTo>
                  <a:pt x="878" y="524"/>
                </a:lnTo>
                <a:lnTo>
                  <a:pt x="880" y="524"/>
                </a:lnTo>
                <a:lnTo>
                  <a:pt x="880" y="524"/>
                </a:lnTo>
                <a:lnTo>
                  <a:pt x="881" y="524"/>
                </a:lnTo>
                <a:lnTo>
                  <a:pt x="881" y="523"/>
                </a:lnTo>
                <a:lnTo>
                  <a:pt x="882" y="523"/>
                </a:lnTo>
                <a:lnTo>
                  <a:pt x="882" y="523"/>
                </a:lnTo>
                <a:lnTo>
                  <a:pt x="883" y="523"/>
                </a:lnTo>
                <a:lnTo>
                  <a:pt x="884" y="523"/>
                </a:lnTo>
                <a:lnTo>
                  <a:pt x="884" y="523"/>
                </a:lnTo>
                <a:lnTo>
                  <a:pt x="885" y="523"/>
                </a:lnTo>
                <a:lnTo>
                  <a:pt x="885" y="523"/>
                </a:lnTo>
                <a:lnTo>
                  <a:pt x="886" y="523"/>
                </a:lnTo>
                <a:lnTo>
                  <a:pt x="886" y="523"/>
                </a:lnTo>
                <a:lnTo>
                  <a:pt x="888" y="523"/>
                </a:lnTo>
                <a:lnTo>
                  <a:pt x="888" y="523"/>
                </a:lnTo>
                <a:lnTo>
                  <a:pt x="889" y="523"/>
                </a:lnTo>
                <a:lnTo>
                  <a:pt x="889" y="523"/>
                </a:lnTo>
                <a:lnTo>
                  <a:pt x="890" y="523"/>
                </a:lnTo>
                <a:lnTo>
                  <a:pt x="891" y="523"/>
                </a:lnTo>
                <a:lnTo>
                  <a:pt x="892" y="523"/>
                </a:lnTo>
                <a:lnTo>
                  <a:pt x="892" y="523"/>
                </a:lnTo>
                <a:lnTo>
                  <a:pt x="892" y="523"/>
                </a:lnTo>
                <a:lnTo>
                  <a:pt x="893" y="523"/>
                </a:lnTo>
                <a:lnTo>
                  <a:pt x="894" y="523"/>
                </a:lnTo>
                <a:lnTo>
                  <a:pt x="895" y="523"/>
                </a:lnTo>
                <a:lnTo>
                  <a:pt x="895" y="523"/>
                </a:lnTo>
                <a:lnTo>
                  <a:pt x="896" y="523"/>
                </a:lnTo>
                <a:lnTo>
                  <a:pt x="896" y="523"/>
                </a:lnTo>
                <a:lnTo>
                  <a:pt x="897" y="523"/>
                </a:lnTo>
                <a:lnTo>
                  <a:pt x="897" y="523"/>
                </a:lnTo>
                <a:lnTo>
                  <a:pt x="898" y="523"/>
                </a:lnTo>
                <a:lnTo>
                  <a:pt x="899" y="523"/>
                </a:lnTo>
                <a:lnTo>
                  <a:pt x="900" y="523"/>
                </a:lnTo>
                <a:lnTo>
                  <a:pt x="901" y="523"/>
                </a:lnTo>
                <a:lnTo>
                  <a:pt x="901" y="523"/>
                </a:lnTo>
                <a:lnTo>
                  <a:pt x="902" y="523"/>
                </a:lnTo>
                <a:lnTo>
                  <a:pt x="902" y="523"/>
                </a:lnTo>
                <a:lnTo>
                  <a:pt x="903" y="523"/>
                </a:lnTo>
                <a:lnTo>
                  <a:pt x="903" y="523"/>
                </a:lnTo>
                <a:lnTo>
                  <a:pt x="904" y="523"/>
                </a:lnTo>
                <a:lnTo>
                  <a:pt x="904" y="523"/>
                </a:lnTo>
                <a:lnTo>
                  <a:pt x="906" y="523"/>
                </a:lnTo>
                <a:lnTo>
                  <a:pt x="906" y="523"/>
                </a:lnTo>
                <a:lnTo>
                  <a:pt x="907" y="523"/>
                </a:lnTo>
                <a:lnTo>
                  <a:pt x="907" y="523"/>
                </a:lnTo>
                <a:lnTo>
                  <a:pt x="908" y="523"/>
                </a:lnTo>
                <a:lnTo>
                  <a:pt x="908" y="523"/>
                </a:lnTo>
                <a:lnTo>
                  <a:pt x="910" y="523"/>
                </a:lnTo>
                <a:lnTo>
                  <a:pt x="910" y="523"/>
                </a:lnTo>
                <a:lnTo>
                  <a:pt x="911" y="524"/>
                </a:lnTo>
                <a:lnTo>
                  <a:pt x="911" y="524"/>
                </a:lnTo>
                <a:lnTo>
                  <a:pt x="912" y="524"/>
                </a:lnTo>
                <a:lnTo>
                  <a:pt x="913" y="524"/>
                </a:lnTo>
                <a:lnTo>
                  <a:pt x="913" y="524"/>
                </a:lnTo>
                <a:lnTo>
                  <a:pt x="914" y="524"/>
                </a:lnTo>
                <a:lnTo>
                  <a:pt x="915" y="524"/>
                </a:lnTo>
                <a:lnTo>
                  <a:pt x="915" y="524"/>
                </a:lnTo>
                <a:lnTo>
                  <a:pt x="915" y="524"/>
                </a:lnTo>
                <a:lnTo>
                  <a:pt x="917" y="524"/>
                </a:lnTo>
                <a:lnTo>
                  <a:pt x="917" y="524"/>
                </a:lnTo>
                <a:lnTo>
                  <a:pt x="918" y="524"/>
                </a:lnTo>
                <a:lnTo>
                  <a:pt x="918" y="524"/>
                </a:lnTo>
                <a:lnTo>
                  <a:pt x="919" y="524"/>
                </a:lnTo>
                <a:lnTo>
                  <a:pt x="920" y="524"/>
                </a:lnTo>
                <a:lnTo>
                  <a:pt x="920" y="524"/>
                </a:lnTo>
                <a:lnTo>
                  <a:pt x="921" y="524"/>
                </a:lnTo>
                <a:lnTo>
                  <a:pt x="922" y="524"/>
                </a:lnTo>
                <a:lnTo>
                  <a:pt x="922" y="524"/>
                </a:lnTo>
                <a:lnTo>
                  <a:pt x="923" y="524"/>
                </a:lnTo>
                <a:lnTo>
                  <a:pt x="923" y="524"/>
                </a:lnTo>
                <a:lnTo>
                  <a:pt x="924" y="524"/>
                </a:lnTo>
                <a:lnTo>
                  <a:pt x="925" y="524"/>
                </a:lnTo>
                <a:lnTo>
                  <a:pt x="925" y="524"/>
                </a:lnTo>
                <a:lnTo>
                  <a:pt x="926" y="524"/>
                </a:lnTo>
                <a:lnTo>
                  <a:pt x="926" y="524"/>
                </a:lnTo>
                <a:lnTo>
                  <a:pt x="928" y="524"/>
                </a:lnTo>
                <a:lnTo>
                  <a:pt x="928" y="524"/>
                </a:lnTo>
                <a:lnTo>
                  <a:pt x="929" y="524"/>
                </a:lnTo>
                <a:lnTo>
                  <a:pt x="929" y="524"/>
                </a:lnTo>
                <a:lnTo>
                  <a:pt x="930" y="524"/>
                </a:lnTo>
                <a:lnTo>
                  <a:pt x="930" y="524"/>
                </a:lnTo>
                <a:lnTo>
                  <a:pt x="931" y="524"/>
                </a:lnTo>
                <a:lnTo>
                  <a:pt x="932" y="524"/>
                </a:lnTo>
                <a:lnTo>
                  <a:pt x="933" y="524"/>
                </a:lnTo>
                <a:lnTo>
                  <a:pt x="933" y="524"/>
                </a:lnTo>
                <a:lnTo>
                  <a:pt x="933" y="524"/>
                </a:lnTo>
                <a:lnTo>
                  <a:pt x="934" y="524"/>
                </a:lnTo>
                <a:lnTo>
                  <a:pt x="935" y="524"/>
                </a:lnTo>
                <a:lnTo>
                  <a:pt x="936" y="524"/>
                </a:lnTo>
                <a:lnTo>
                  <a:pt x="936" y="524"/>
                </a:lnTo>
                <a:lnTo>
                  <a:pt x="937" y="524"/>
                </a:lnTo>
                <a:lnTo>
                  <a:pt x="938" y="524"/>
                </a:lnTo>
                <a:lnTo>
                  <a:pt x="939" y="524"/>
                </a:lnTo>
                <a:lnTo>
                  <a:pt x="939" y="524"/>
                </a:lnTo>
                <a:lnTo>
                  <a:pt x="939" y="524"/>
                </a:lnTo>
                <a:lnTo>
                  <a:pt x="940" y="524"/>
                </a:lnTo>
                <a:lnTo>
                  <a:pt x="940" y="524"/>
                </a:lnTo>
                <a:lnTo>
                  <a:pt x="941" y="524"/>
                </a:lnTo>
                <a:lnTo>
                  <a:pt x="942" y="524"/>
                </a:lnTo>
                <a:lnTo>
                  <a:pt x="943" y="524"/>
                </a:lnTo>
                <a:lnTo>
                  <a:pt x="943" y="524"/>
                </a:lnTo>
                <a:lnTo>
                  <a:pt x="944" y="524"/>
                </a:lnTo>
                <a:lnTo>
                  <a:pt x="944" y="524"/>
                </a:lnTo>
                <a:lnTo>
                  <a:pt x="945" y="524"/>
                </a:lnTo>
                <a:lnTo>
                  <a:pt x="945" y="524"/>
                </a:lnTo>
                <a:lnTo>
                  <a:pt x="947" y="524"/>
                </a:lnTo>
                <a:lnTo>
                  <a:pt x="947" y="524"/>
                </a:lnTo>
                <a:lnTo>
                  <a:pt x="948" y="524"/>
                </a:lnTo>
                <a:lnTo>
                  <a:pt x="948" y="524"/>
                </a:lnTo>
                <a:lnTo>
                  <a:pt x="949" y="524"/>
                </a:lnTo>
                <a:lnTo>
                  <a:pt x="949" y="524"/>
                </a:lnTo>
                <a:lnTo>
                  <a:pt x="951" y="524"/>
                </a:lnTo>
                <a:lnTo>
                  <a:pt x="951" y="524"/>
                </a:lnTo>
                <a:lnTo>
                  <a:pt x="952" y="523"/>
                </a:lnTo>
                <a:lnTo>
                  <a:pt x="952" y="523"/>
                </a:lnTo>
                <a:lnTo>
                  <a:pt x="953" y="522"/>
                </a:lnTo>
                <a:lnTo>
                  <a:pt x="953" y="522"/>
                </a:lnTo>
                <a:lnTo>
                  <a:pt x="954" y="522"/>
                </a:lnTo>
                <a:lnTo>
                  <a:pt x="955" y="522"/>
                </a:lnTo>
                <a:lnTo>
                  <a:pt x="956" y="521"/>
                </a:lnTo>
                <a:lnTo>
                  <a:pt x="956" y="521"/>
                </a:lnTo>
                <a:lnTo>
                  <a:pt x="957" y="520"/>
                </a:lnTo>
                <a:lnTo>
                  <a:pt x="957" y="519"/>
                </a:lnTo>
                <a:lnTo>
                  <a:pt x="958" y="517"/>
                </a:lnTo>
                <a:lnTo>
                  <a:pt x="958" y="517"/>
                </a:lnTo>
                <a:lnTo>
                  <a:pt x="959" y="513"/>
                </a:lnTo>
                <a:lnTo>
                  <a:pt x="960" y="512"/>
                </a:lnTo>
                <a:lnTo>
                  <a:pt x="961" y="507"/>
                </a:lnTo>
                <a:lnTo>
                  <a:pt x="961" y="506"/>
                </a:lnTo>
                <a:lnTo>
                  <a:pt x="962" y="499"/>
                </a:lnTo>
                <a:lnTo>
                  <a:pt x="962" y="498"/>
                </a:lnTo>
                <a:lnTo>
                  <a:pt x="963" y="487"/>
                </a:lnTo>
                <a:lnTo>
                  <a:pt x="963" y="486"/>
                </a:lnTo>
                <a:lnTo>
                  <a:pt x="965" y="472"/>
                </a:lnTo>
                <a:lnTo>
                  <a:pt x="965" y="471"/>
                </a:lnTo>
                <a:lnTo>
                  <a:pt x="966" y="453"/>
                </a:lnTo>
                <a:lnTo>
                  <a:pt x="966" y="451"/>
                </a:lnTo>
                <a:lnTo>
                  <a:pt x="967" y="430"/>
                </a:lnTo>
                <a:lnTo>
                  <a:pt x="967" y="427"/>
                </a:lnTo>
                <a:lnTo>
                  <a:pt x="969" y="401"/>
                </a:lnTo>
                <a:lnTo>
                  <a:pt x="969" y="398"/>
                </a:lnTo>
                <a:lnTo>
                  <a:pt x="970" y="368"/>
                </a:lnTo>
                <a:lnTo>
                  <a:pt x="970" y="365"/>
                </a:lnTo>
                <a:lnTo>
                  <a:pt x="971" y="331"/>
                </a:lnTo>
                <a:lnTo>
                  <a:pt x="971" y="328"/>
                </a:lnTo>
                <a:lnTo>
                  <a:pt x="972" y="291"/>
                </a:lnTo>
                <a:lnTo>
                  <a:pt x="973" y="287"/>
                </a:lnTo>
                <a:lnTo>
                  <a:pt x="974" y="249"/>
                </a:lnTo>
                <a:lnTo>
                  <a:pt x="974" y="245"/>
                </a:lnTo>
                <a:lnTo>
                  <a:pt x="975" y="206"/>
                </a:lnTo>
                <a:lnTo>
                  <a:pt x="975" y="203"/>
                </a:lnTo>
                <a:lnTo>
                  <a:pt x="976" y="165"/>
                </a:lnTo>
                <a:lnTo>
                  <a:pt x="976" y="162"/>
                </a:lnTo>
                <a:lnTo>
                  <a:pt x="977" y="127"/>
                </a:lnTo>
                <a:lnTo>
                  <a:pt x="977" y="124"/>
                </a:lnTo>
                <a:lnTo>
                  <a:pt x="979" y="94"/>
                </a:lnTo>
                <a:lnTo>
                  <a:pt x="979" y="92"/>
                </a:lnTo>
                <a:lnTo>
                  <a:pt x="980" y="67"/>
                </a:lnTo>
                <a:lnTo>
                  <a:pt x="980" y="65"/>
                </a:lnTo>
                <a:lnTo>
                  <a:pt x="981" y="47"/>
                </a:lnTo>
                <a:lnTo>
                  <a:pt x="981" y="46"/>
                </a:lnTo>
                <a:lnTo>
                  <a:pt x="982" y="35"/>
                </a:lnTo>
                <a:lnTo>
                  <a:pt x="982" y="35"/>
                </a:lnTo>
                <a:lnTo>
                  <a:pt x="984" y="32"/>
                </a:lnTo>
                <a:lnTo>
                  <a:pt x="984" y="32"/>
                </a:lnTo>
                <a:lnTo>
                  <a:pt x="985" y="36"/>
                </a:lnTo>
                <a:lnTo>
                  <a:pt x="985" y="37"/>
                </a:lnTo>
                <a:lnTo>
                  <a:pt x="986" y="48"/>
                </a:lnTo>
                <a:lnTo>
                  <a:pt x="986" y="50"/>
                </a:lnTo>
                <a:lnTo>
                  <a:pt x="988" y="67"/>
                </a:lnTo>
                <a:lnTo>
                  <a:pt x="988" y="69"/>
                </a:lnTo>
                <a:lnTo>
                  <a:pt x="989" y="91"/>
                </a:lnTo>
                <a:lnTo>
                  <a:pt x="989" y="93"/>
                </a:lnTo>
                <a:lnTo>
                  <a:pt x="990" y="120"/>
                </a:lnTo>
                <a:lnTo>
                  <a:pt x="991" y="123"/>
                </a:lnTo>
                <a:lnTo>
                  <a:pt x="992" y="152"/>
                </a:lnTo>
                <a:lnTo>
                  <a:pt x="992" y="155"/>
                </a:lnTo>
                <a:lnTo>
                  <a:pt x="993" y="186"/>
                </a:lnTo>
                <a:lnTo>
                  <a:pt x="993" y="189"/>
                </a:lnTo>
                <a:lnTo>
                  <a:pt x="994" y="220"/>
                </a:lnTo>
                <a:lnTo>
                  <a:pt x="994" y="223"/>
                </a:lnTo>
                <a:lnTo>
                  <a:pt x="995" y="255"/>
                </a:lnTo>
                <a:lnTo>
                  <a:pt x="995" y="258"/>
                </a:lnTo>
                <a:lnTo>
                  <a:pt x="996" y="288"/>
                </a:lnTo>
                <a:lnTo>
                  <a:pt x="997" y="291"/>
                </a:lnTo>
                <a:lnTo>
                  <a:pt x="998" y="319"/>
                </a:lnTo>
                <a:lnTo>
                  <a:pt x="998" y="321"/>
                </a:lnTo>
                <a:lnTo>
                  <a:pt x="999" y="348"/>
                </a:lnTo>
                <a:lnTo>
                  <a:pt x="999" y="350"/>
                </a:lnTo>
                <a:lnTo>
                  <a:pt x="1000" y="374"/>
                </a:lnTo>
                <a:lnTo>
                  <a:pt x="1000" y="375"/>
                </a:lnTo>
                <a:lnTo>
                  <a:pt x="1002" y="397"/>
                </a:lnTo>
                <a:lnTo>
                  <a:pt x="1002" y="398"/>
                </a:lnTo>
                <a:lnTo>
                  <a:pt x="1003" y="417"/>
                </a:lnTo>
                <a:lnTo>
                  <a:pt x="1003" y="419"/>
                </a:lnTo>
                <a:lnTo>
                  <a:pt x="1004" y="435"/>
                </a:lnTo>
                <a:lnTo>
                  <a:pt x="1004" y="436"/>
                </a:lnTo>
                <a:lnTo>
                  <a:pt x="1006" y="450"/>
                </a:lnTo>
                <a:lnTo>
                  <a:pt x="1006" y="451"/>
                </a:lnTo>
                <a:lnTo>
                  <a:pt x="1007" y="462"/>
                </a:lnTo>
                <a:lnTo>
                  <a:pt x="1007" y="463"/>
                </a:lnTo>
                <a:lnTo>
                  <a:pt x="1008" y="473"/>
                </a:lnTo>
                <a:lnTo>
                  <a:pt x="1008" y="473"/>
                </a:lnTo>
                <a:lnTo>
                  <a:pt x="1010" y="481"/>
                </a:lnTo>
                <a:lnTo>
                  <a:pt x="1010" y="482"/>
                </a:lnTo>
                <a:lnTo>
                  <a:pt x="1011" y="489"/>
                </a:lnTo>
                <a:lnTo>
                  <a:pt x="1011" y="490"/>
                </a:lnTo>
                <a:lnTo>
                  <a:pt x="1012" y="495"/>
                </a:lnTo>
                <a:lnTo>
                  <a:pt x="1012" y="495"/>
                </a:lnTo>
                <a:lnTo>
                  <a:pt x="1013" y="499"/>
                </a:lnTo>
                <a:lnTo>
                  <a:pt x="1013" y="500"/>
                </a:lnTo>
                <a:lnTo>
                  <a:pt x="1014" y="503"/>
                </a:lnTo>
                <a:lnTo>
                  <a:pt x="1015" y="504"/>
                </a:lnTo>
                <a:lnTo>
                  <a:pt x="1016" y="507"/>
                </a:lnTo>
                <a:lnTo>
                  <a:pt x="1016" y="507"/>
                </a:lnTo>
                <a:lnTo>
                  <a:pt x="1017" y="509"/>
                </a:lnTo>
                <a:lnTo>
                  <a:pt x="1017" y="510"/>
                </a:lnTo>
                <a:lnTo>
                  <a:pt x="1018" y="511"/>
                </a:lnTo>
                <a:lnTo>
                  <a:pt x="1018" y="511"/>
                </a:lnTo>
                <a:lnTo>
                  <a:pt x="1019" y="513"/>
                </a:lnTo>
                <a:lnTo>
                  <a:pt x="1019" y="513"/>
                </a:lnTo>
                <a:lnTo>
                  <a:pt x="1021" y="514"/>
                </a:lnTo>
                <a:lnTo>
                  <a:pt x="1021" y="514"/>
                </a:lnTo>
                <a:lnTo>
                  <a:pt x="1022" y="515"/>
                </a:lnTo>
                <a:lnTo>
                  <a:pt x="1022" y="515"/>
                </a:lnTo>
                <a:lnTo>
                  <a:pt x="1023" y="517"/>
                </a:lnTo>
                <a:lnTo>
                  <a:pt x="1023" y="517"/>
                </a:lnTo>
                <a:lnTo>
                  <a:pt x="1025" y="517"/>
                </a:lnTo>
                <a:lnTo>
                  <a:pt x="1025" y="517"/>
                </a:lnTo>
                <a:lnTo>
                  <a:pt x="1026" y="518"/>
                </a:lnTo>
                <a:lnTo>
                  <a:pt x="1026" y="518"/>
                </a:lnTo>
                <a:lnTo>
                  <a:pt x="1028" y="518"/>
                </a:lnTo>
                <a:lnTo>
                  <a:pt x="1028" y="518"/>
                </a:lnTo>
                <a:lnTo>
                  <a:pt x="1029" y="519"/>
                </a:lnTo>
                <a:lnTo>
                  <a:pt x="1029" y="519"/>
                </a:lnTo>
                <a:lnTo>
                  <a:pt x="1030" y="519"/>
                </a:lnTo>
                <a:lnTo>
                  <a:pt x="1030" y="519"/>
                </a:lnTo>
                <a:lnTo>
                  <a:pt x="1031" y="520"/>
                </a:lnTo>
                <a:lnTo>
                  <a:pt x="1031" y="520"/>
                </a:lnTo>
                <a:lnTo>
                  <a:pt x="1032" y="520"/>
                </a:lnTo>
                <a:lnTo>
                  <a:pt x="1033" y="520"/>
                </a:lnTo>
                <a:lnTo>
                  <a:pt x="1034" y="520"/>
                </a:lnTo>
                <a:lnTo>
                  <a:pt x="1034" y="520"/>
                </a:lnTo>
                <a:lnTo>
                  <a:pt x="1035" y="520"/>
                </a:lnTo>
                <a:lnTo>
                  <a:pt x="1035" y="520"/>
                </a:lnTo>
                <a:lnTo>
                  <a:pt x="1036" y="521"/>
                </a:lnTo>
                <a:lnTo>
                  <a:pt x="1036" y="521"/>
                </a:lnTo>
                <a:lnTo>
                  <a:pt x="1037" y="521"/>
                </a:lnTo>
                <a:lnTo>
                  <a:pt x="1037" y="521"/>
                </a:lnTo>
                <a:lnTo>
                  <a:pt x="1039" y="521"/>
                </a:lnTo>
                <a:lnTo>
                  <a:pt x="1039" y="521"/>
                </a:lnTo>
                <a:lnTo>
                  <a:pt x="1040" y="521"/>
                </a:lnTo>
                <a:lnTo>
                  <a:pt x="1040" y="521"/>
                </a:lnTo>
                <a:lnTo>
                  <a:pt x="1041" y="521"/>
                </a:lnTo>
                <a:lnTo>
                  <a:pt x="1041" y="521"/>
                </a:lnTo>
                <a:lnTo>
                  <a:pt x="1043" y="521"/>
                </a:lnTo>
                <a:lnTo>
                  <a:pt x="1043" y="521"/>
                </a:lnTo>
                <a:lnTo>
                  <a:pt x="1044" y="521"/>
                </a:lnTo>
                <a:lnTo>
                  <a:pt x="1044" y="521"/>
                </a:lnTo>
                <a:lnTo>
                  <a:pt x="1045" y="521"/>
                </a:lnTo>
                <a:lnTo>
                  <a:pt x="1045" y="521"/>
                </a:lnTo>
                <a:lnTo>
                  <a:pt x="1047" y="521"/>
                </a:lnTo>
                <a:lnTo>
                  <a:pt x="1047" y="521"/>
                </a:lnTo>
                <a:lnTo>
                  <a:pt x="1048" y="522"/>
                </a:lnTo>
                <a:lnTo>
                  <a:pt x="1048" y="522"/>
                </a:lnTo>
                <a:lnTo>
                  <a:pt x="1049" y="522"/>
                </a:lnTo>
                <a:lnTo>
                  <a:pt x="1049" y="522"/>
                </a:lnTo>
                <a:lnTo>
                  <a:pt x="1050" y="522"/>
                </a:lnTo>
                <a:lnTo>
                  <a:pt x="1051" y="522"/>
                </a:lnTo>
                <a:lnTo>
                  <a:pt x="1051" y="522"/>
                </a:lnTo>
                <a:lnTo>
                  <a:pt x="1052" y="522"/>
                </a:lnTo>
                <a:lnTo>
                  <a:pt x="1053" y="522"/>
                </a:lnTo>
                <a:lnTo>
                  <a:pt x="1053" y="522"/>
                </a:lnTo>
                <a:lnTo>
                  <a:pt x="1054" y="522"/>
                </a:lnTo>
                <a:lnTo>
                  <a:pt x="1054" y="522"/>
                </a:lnTo>
                <a:lnTo>
                  <a:pt x="1055" y="522"/>
                </a:lnTo>
                <a:lnTo>
                  <a:pt x="1055" y="522"/>
                </a:lnTo>
                <a:lnTo>
                  <a:pt x="1056" y="522"/>
                </a:lnTo>
                <a:lnTo>
                  <a:pt x="1057" y="522"/>
                </a:lnTo>
                <a:lnTo>
                  <a:pt x="1058" y="522"/>
                </a:lnTo>
                <a:lnTo>
                  <a:pt x="1058" y="522"/>
                </a:lnTo>
                <a:lnTo>
                  <a:pt x="1059" y="522"/>
                </a:lnTo>
                <a:lnTo>
                  <a:pt x="1059" y="522"/>
                </a:lnTo>
                <a:lnTo>
                  <a:pt x="1060" y="522"/>
                </a:lnTo>
                <a:lnTo>
                  <a:pt x="1060" y="522"/>
                </a:lnTo>
                <a:lnTo>
                  <a:pt x="1061" y="522"/>
                </a:lnTo>
                <a:lnTo>
                  <a:pt x="1062" y="522"/>
                </a:lnTo>
                <a:lnTo>
                  <a:pt x="1063" y="522"/>
                </a:lnTo>
                <a:lnTo>
                  <a:pt x="1063" y="522"/>
                </a:lnTo>
                <a:lnTo>
                  <a:pt x="1065" y="522"/>
                </a:lnTo>
                <a:lnTo>
                  <a:pt x="1065" y="522"/>
                </a:lnTo>
                <a:lnTo>
                  <a:pt x="1066" y="522"/>
                </a:lnTo>
                <a:lnTo>
                  <a:pt x="1066" y="522"/>
                </a:lnTo>
                <a:lnTo>
                  <a:pt x="1067" y="522"/>
                </a:lnTo>
                <a:lnTo>
                  <a:pt x="1067" y="522"/>
                </a:lnTo>
                <a:lnTo>
                  <a:pt x="1069" y="522"/>
                </a:lnTo>
                <a:lnTo>
                  <a:pt x="1069" y="522"/>
                </a:lnTo>
                <a:lnTo>
                  <a:pt x="1070" y="522"/>
                </a:lnTo>
                <a:lnTo>
                  <a:pt x="1070" y="522"/>
                </a:lnTo>
                <a:lnTo>
                  <a:pt x="1071" y="522"/>
                </a:lnTo>
                <a:lnTo>
                  <a:pt x="1071" y="522"/>
                </a:lnTo>
                <a:lnTo>
                  <a:pt x="1071" y="522"/>
                </a:lnTo>
                <a:lnTo>
                  <a:pt x="1072" y="522"/>
                </a:lnTo>
                <a:lnTo>
                  <a:pt x="1073" y="523"/>
                </a:lnTo>
                <a:lnTo>
                  <a:pt x="1074" y="523"/>
                </a:lnTo>
                <a:lnTo>
                  <a:pt x="1075" y="523"/>
                </a:lnTo>
                <a:lnTo>
                  <a:pt x="1076" y="523"/>
                </a:lnTo>
                <a:lnTo>
                  <a:pt x="1076" y="523"/>
                </a:lnTo>
                <a:lnTo>
                  <a:pt x="1076" y="523"/>
                </a:lnTo>
                <a:lnTo>
                  <a:pt x="1077" y="523"/>
                </a:lnTo>
                <a:lnTo>
                  <a:pt x="1077" y="523"/>
                </a:lnTo>
                <a:lnTo>
                  <a:pt x="1078" y="523"/>
                </a:lnTo>
                <a:lnTo>
                  <a:pt x="1078" y="523"/>
                </a:lnTo>
                <a:lnTo>
                  <a:pt x="1080" y="523"/>
                </a:lnTo>
                <a:lnTo>
                  <a:pt x="1080" y="523"/>
                </a:lnTo>
                <a:lnTo>
                  <a:pt x="1081" y="523"/>
                </a:lnTo>
                <a:lnTo>
                  <a:pt x="1081" y="523"/>
                </a:lnTo>
                <a:lnTo>
                  <a:pt x="1082" y="523"/>
                </a:lnTo>
                <a:lnTo>
                  <a:pt x="1082" y="523"/>
                </a:lnTo>
                <a:lnTo>
                  <a:pt x="1084" y="523"/>
                </a:lnTo>
                <a:lnTo>
                  <a:pt x="1084" y="523"/>
                </a:lnTo>
                <a:lnTo>
                  <a:pt x="1085" y="523"/>
                </a:lnTo>
                <a:lnTo>
                  <a:pt x="1085" y="523"/>
                </a:lnTo>
                <a:lnTo>
                  <a:pt x="1086" y="523"/>
                </a:lnTo>
                <a:lnTo>
                  <a:pt x="1086" y="523"/>
                </a:lnTo>
                <a:lnTo>
                  <a:pt x="1088" y="523"/>
                </a:lnTo>
                <a:lnTo>
                  <a:pt x="1088" y="523"/>
                </a:lnTo>
                <a:lnTo>
                  <a:pt x="1088" y="523"/>
                </a:lnTo>
                <a:lnTo>
                  <a:pt x="1089" y="523"/>
                </a:lnTo>
                <a:lnTo>
                  <a:pt x="1090" y="523"/>
                </a:lnTo>
                <a:lnTo>
                  <a:pt x="1090" y="523"/>
                </a:lnTo>
                <a:lnTo>
                  <a:pt x="1091" y="523"/>
                </a:lnTo>
                <a:lnTo>
                  <a:pt x="1092" y="523"/>
                </a:lnTo>
                <a:lnTo>
                  <a:pt x="1092" y="523"/>
                </a:lnTo>
                <a:lnTo>
                  <a:pt x="1093" y="523"/>
                </a:lnTo>
                <a:lnTo>
                  <a:pt x="1094" y="523"/>
                </a:lnTo>
                <a:lnTo>
                  <a:pt x="1094" y="523"/>
                </a:lnTo>
                <a:lnTo>
                  <a:pt x="1095" y="523"/>
                </a:lnTo>
                <a:lnTo>
                  <a:pt x="1095" y="523"/>
                </a:lnTo>
                <a:lnTo>
                  <a:pt x="1096" y="523"/>
                </a:lnTo>
                <a:lnTo>
                  <a:pt x="1097" y="523"/>
                </a:lnTo>
                <a:lnTo>
                  <a:pt x="1097" y="523"/>
                </a:lnTo>
                <a:lnTo>
                  <a:pt x="1098" y="523"/>
                </a:lnTo>
                <a:lnTo>
                  <a:pt x="1099" y="523"/>
                </a:lnTo>
                <a:lnTo>
                  <a:pt x="1099" y="523"/>
                </a:lnTo>
                <a:lnTo>
                  <a:pt x="1100" y="523"/>
                </a:lnTo>
                <a:lnTo>
                  <a:pt x="1100" y="523"/>
                </a:lnTo>
                <a:lnTo>
                  <a:pt x="1102" y="524"/>
                </a:lnTo>
                <a:lnTo>
                  <a:pt x="1102" y="524"/>
                </a:lnTo>
                <a:lnTo>
                  <a:pt x="1102" y="524"/>
                </a:lnTo>
                <a:lnTo>
                  <a:pt x="1103" y="524"/>
                </a:lnTo>
                <a:lnTo>
                  <a:pt x="1104" y="524"/>
                </a:lnTo>
                <a:lnTo>
                  <a:pt x="1104" y="524"/>
                </a:lnTo>
                <a:lnTo>
                  <a:pt x="1106" y="523"/>
                </a:lnTo>
                <a:lnTo>
                  <a:pt x="1106" y="523"/>
                </a:lnTo>
                <a:lnTo>
                  <a:pt x="1107" y="524"/>
                </a:lnTo>
                <a:lnTo>
                  <a:pt x="1107" y="524"/>
                </a:lnTo>
                <a:lnTo>
                  <a:pt x="1108" y="524"/>
                </a:lnTo>
                <a:lnTo>
                  <a:pt x="1108" y="524"/>
                </a:lnTo>
                <a:lnTo>
                  <a:pt x="1109" y="524"/>
                </a:lnTo>
                <a:lnTo>
                  <a:pt x="1110" y="524"/>
                </a:lnTo>
                <a:lnTo>
                  <a:pt x="1110" y="524"/>
                </a:lnTo>
                <a:lnTo>
                  <a:pt x="1111" y="524"/>
                </a:lnTo>
                <a:lnTo>
                  <a:pt x="1112" y="524"/>
                </a:lnTo>
                <a:lnTo>
                  <a:pt x="1113" y="524"/>
                </a:lnTo>
                <a:lnTo>
                  <a:pt x="1113" y="524"/>
                </a:lnTo>
                <a:lnTo>
                  <a:pt x="1114" y="524"/>
                </a:lnTo>
                <a:lnTo>
                  <a:pt x="1114" y="524"/>
                </a:lnTo>
                <a:lnTo>
                  <a:pt x="1114" y="524"/>
                </a:lnTo>
                <a:lnTo>
                  <a:pt x="1115" y="524"/>
                </a:lnTo>
                <a:lnTo>
                  <a:pt x="1116" y="524"/>
                </a:lnTo>
                <a:lnTo>
                  <a:pt x="1117" y="524"/>
                </a:lnTo>
                <a:lnTo>
                  <a:pt x="1117" y="524"/>
                </a:lnTo>
                <a:lnTo>
                  <a:pt x="1118" y="524"/>
                </a:lnTo>
                <a:lnTo>
                  <a:pt x="1118" y="524"/>
                </a:lnTo>
                <a:lnTo>
                  <a:pt x="1118" y="524"/>
                </a:lnTo>
                <a:lnTo>
                  <a:pt x="1119" y="524"/>
                </a:lnTo>
                <a:lnTo>
                  <a:pt x="1121" y="524"/>
                </a:lnTo>
                <a:lnTo>
                  <a:pt x="1121" y="524"/>
                </a:lnTo>
                <a:lnTo>
                  <a:pt x="1122" y="524"/>
                </a:lnTo>
                <a:lnTo>
                  <a:pt x="1122" y="524"/>
                </a:lnTo>
                <a:lnTo>
                  <a:pt x="1123" y="524"/>
                </a:lnTo>
                <a:lnTo>
                  <a:pt x="1123" y="524"/>
                </a:lnTo>
                <a:lnTo>
                  <a:pt x="1124" y="524"/>
                </a:lnTo>
                <a:lnTo>
                  <a:pt x="1125" y="524"/>
                </a:lnTo>
                <a:lnTo>
                  <a:pt x="1126" y="524"/>
                </a:lnTo>
                <a:lnTo>
                  <a:pt x="1126" y="524"/>
                </a:lnTo>
                <a:lnTo>
                  <a:pt x="1127" y="524"/>
                </a:lnTo>
                <a:lnTo>
                  <a:pt x="1127" y="524"/>
                </a:lnTo>
                <a:lnTo>
                  <a:pt x="1129" y="524"/>
                </a:lnTo>
                <a:lnTo>
                  <a:pt x="1129" y="524"/>
                </a:lnTo>
                <a:lnTo>
                  <a:pt x="1130" y="524"/>
                </a:lnTo>
                <a:lnTo>
                  <a:pt x="1130" y="524"/>
                </a:lnTo>
                <a:lnTo>
                  <a:pt x="1131" y="524"/>
                </a:lnTo>
                <a:lnTo>
                  <a:pt x="1131" y="524"/>
                </a:lnTo>
                <a:lnTo>
                  <a:pt x="1132" y="524"/>
                </a:lnTo>
                <a:lnTo>
                  <a:pt x="1133" y="524"/>
                </a:lnTo>
                <a:lnTo>
                  <a:pt x="1133" y="524"/>
                </a:lnTo>
                <a:lnTo>
                  <a:pt x="1134" y="524"/>
                </a:lnTo>
                <a:lnTo>
                  <a:pt x="1134" y="524"/>
                </a:lnTo>
                <a:lnTo>
                  <a:pt x="1135" y="524"/>
                </a:lnTo>
                <a:lnTo>
                  <a:pt x="1136" y="524"/>
                </a:lnTo>
                <a:lnTo>
                  <a:pt x="1136" y="524"/>
                </a:lnTo>
                <a:lnTo>
                  <a:pt x="1137" y="524"/>
                </a:lnTo>
                <a:lnTo>
                  <a:pt x="1137" y="524"/>
                </a:lnTo>
                <a:lnTo>
                  <a:pt x="1138" y="524"/>
                </a:lnTo>
                <a:lnTo>
                  <a:pt x="1139" y="524"/>
                </a:lnTo>
                <a:lnTo>
                  <a:pt x="1140" y="524"/>
                </a:lnTo>
                <a:lnTo>
                  <a:pt x="1140" y="524"/>
                </a:lnTo>
                <a:lnTo>
                  <a:pt x="1141" y="524"/>
                </a:lnTo>
                <a:lnTo>
                  <a:pt x="1141" y="524"/>
                </a:lnTo>
                <a:lnTo>
                  <a:pt x="1142" y="524"/>
                </a:lnTo>
                <a:lnTo>
                  <a:pt x="1143" y="524"/>
                </a:lnTo>
                <a:lnTo>
                  <a:pt x="1144" y="524"/>
                </a:lnTo>
                <a:lnTo>
                  <a:pt x="1144" y="524"/>
                </a:lnTo>
                <a:lnTo>
                  <a:pt x="1145" y="524"/>
                </a:lnTo>
                <a:lnTo>
                  <a:pt x="1145" y="524"/>
                </a:lnTo>
                <a:lnTo>
                  <a:pt x="1146" y="524"/>
                </a:lnTo>
                <a:lnTo>
                  <a:pt x="1147" y="524"/>
                </a:lnTo>
                <a:lnTo>
                  <a:pt x="1147" y="524"/>
                </a:lnTo>
                <a:lnTo>
                  <a:pt x="1148" y="524"/>
                </a:lnTo>
                <a:lnTo>
                  <a:pt x="1149" y="524"/>
                </a:lnTo>
                <a:lnTo>
                  <a:pt x="1149" y="524"/>
                </a:lnTo>
                <a:lnTo>
                  <a:pt x="1150" y="524"/>
                </a:lnTo>
                <a:lnTo>
                  <a:pt x="1150" y="524"/>
                </a:lnTo>
                <a:lnTo>
                  <a:pt x="1151" y="524"/>
                </a:lnTo>
                <a:lnTo>
                  <a:pt x="1152" y="524"/>
                </a:lnTo>
                <a:lnTo>
                  <a:pt x="1153" y="524"/>
                </a:lnTo>
                <a:lnTo>
                  <a:pt x="1153" y="524"/>
                </a:lnTo>
                <a:lnTo>
                  <a:pt x="1154" y="524"/>
                </a:lnTo>
                <a:lnTo>
                  <a:pt x="1154" y="524"/>
                </a:lnTo>
                <a:lnTo>
                  <a:pt x="1155" y="524"/>
                </a:lnTo>
                <a:lnTo>
                  <a:pt x="1155" y="524"/>
                </a:lnTo>
                <a:lnTo>
                  <a:pt x="1156" y="524"/>
                </a:lnTo>
                <a:lnTo>
                  <a:pt x="1156" y="524"/>
                </a:lnTo>
                <a:lnTo>
                  <a:pt x="1158" y="524"/>
                </a:lnTo>
                <a:lnTo>
                  <a:pt x="1158" y="524"/>
                </a:lnTo>
                <a:lnTo>
                  <a:pt x="1159" y="524"/>
                </a:lnTo>
                <a:lnTo>
                  <a:pt x="1159" y="524"/>
                </a:lnTo>
                <a:lnTo>
                  <a:pt x="1160" y="524"/>
                </a:lnTo>
                <a:lnTo>
                  <a:pt x="1160" y="524"/>
                </a:lnTo>
                <a:lnTo>
                  <a:pt x="1162" y="524"/>
                </a:lnTo>
                <a:lnTo>
                  <a:pt x="1162" y="524"/>
                </a:lnTo>
                <a:lnTo>
                  <a:pt x="1163" y="524"/>
                </a:lnTo>
                <a:lnTo>
                  <a:pt x="1163" y="524"/>
                </a:lnTo>
                <a:lnTo>
                  <a:pt x="1164" y="524"/>
                </a:lnTo>
                <a:lnTo>
                  <a:pt x="1165" y="524"/>
                </a:lnTo>
                <a:lnTo>
                  <a:pt x="1165" y="524"/>
                </a:lnTo>
                <a:lnTo>
                  <a:pt x="1166" y="524"/>
                </a:lnTo>
                <a:lnTo>
                  <a:pt x="1166" y="524"/>
                </a:lnTo>
                <a:lnTo>
                  <a:pt x="1167" y="524"/>
                </a:lnTo>
                <a:lnTo>
                  <a:pt x="1168" y="524"/>
                </a:lnTo>
                <a:lnTo>
                  <a:pt x="1168" y="524"/>
                </a:lnTo>
                <a:lnTo>
                  <a:pt x="1169" y="524"/>
                </a:lnTo>
                <a:lnTo>
                  <a:pt x="1169" y="524"/>
                </a:lnTo>
                <a:lnTo>
                  <a:pt x="1171" y="524"/>
                </a:lnTo>
                <a:lnTo>
                  <a:pt x="1171" y="524"/>
                </a:lnTo>
                <a:lnTo>
                  <a:pt x="1171" y="524"/>
                </a:lnTo>
                <a:lnTo>
                  <a:pt x="1172" y="524"/>
                </a:lnTo>
                <a:lnTo>
                  <a:pt x="1173" y="524"/>
                </a:lnTo>
                <a:lnTo>
                  <a:pt x="1173" y="524"/>
                </a:lnTo>
                <a:lnTo>
                  <a:pt x="1174" y="524"/>
                </a:lnTo>
                <a:lnTo>
                  <a:pt x="1174" y="524"/>
                </a:lnTo>
                <a:lnTo>
                  <a:pt x="1175" y="524"/>
                </a:lnTo>
                <a:lnTo>
                  <a:pt x="1176" y="524"/>
                </a:lnTo>
                <a:lnTo>
                  <a:pt x="1176" y="524"/>
                </a:lnTo>
                <a:lnTo>
                  <a:pt x="1177" y="524"/>
                </a:lnTo>
                <a:lnTo>
                  <a:pt x="1178" y="524"/>
                </a:lnTo>
                <a:lnTo>
                  <a:pt x="1178" y="524"/>
                </a:lnTo>
                <a:lnTo>
                  <a:pt x="1180" y="524"/>
                </a:lnTo>
                <a:lnTo>
                  <a:pt x="1180" y="524"/>
                </a:lnTo>
                <a:lnTo>
                  <a:pt x="1181" y="524"/>
                </a:lnTo>
                <a:lnTo>
                  <a:pt x="1181" y="524"/>
                </a:lnTo>
                <a:lnTo>
                  <a:pt x="1182" y="524"/>
                </a:lnTo>
                <a:lnTo>
                  <a:pt x="1182" y="524"/>
                </a:lnTo>
                <a:lnTo>
                  <a:pt x="1183" y="524"/>
                </a:lnTo>
                <a:lnTo>
                  <a:pt x="1184" y="524"/>
                </a:lnTo>
                <a:lnTo>
                  <a:pt x="1185" y="524"/>
                </a:lnTo>
                <a:lnTo>
                  <a:pt x="1185" y="524"/>
                </a:lnTo>
                <a:lnTo>
                  <a:pt x="1186" y="524"/>
                </a:lnTo>
                <a:lnTo>
                  <a:pt x="1186" y="524"/>
                </a:lnTo>
                <a:lnTo>
                  <a:pt x="1187" y="524"/>
                </a:lnTo>
                <a:lnTo>
                  <a:pt x="1187" y="524"/>
                </a:lnTo>
                <a:lnTo>
                  <a:pt x="1188" y="524"/>
                </a:lnTo>
                <a:lnTo>
                  <a:pt x="1189" y="524"/>
                </a:lnTo>
                <a:lnTo>
                  <a:pt x="1189" y="524"/>
                </a:lnTo>
                <a:lnTo>
                  <a:pt x="1191" y="524"/>
                </a:lnTo>
                <a:lnTo>
                  <a:pt x="1191" y="524"/>
                </a:lnTo>
                <a:lnTo>
                  <a:pt x="1191" y="524"/>
                </a:lnTo>
                <a:lnTo>
                  <a:pt x="1192" y="524"/>
                </a:lnTo>
                <a:lnTo>
                  <a:pt x="1193" y="524"/>
                </a:lnTo>
                <a:lnTo>
                  <a:pt x="1193" y="524"/>
                </a:lnTo>
                <a:lnTo>
                  <a:pt x="1194" y="524"/>
                </a:lnTo>
                <a:lnTo>
                  <a:pt x="1195" y="524"/>
                </a:lnTo>
                <a:lnTo>
                  <a:pt x="1195" y="524"/>
                </a:lnTo>
                <a:lnTo>
                  <a:pt x="1196" y="524"/>
                </a:lnTo>
                <a:lnTo>
                  <a:pt x="1197" y="524"/>
                </a:lnTo>
                <a:lnTo>
                  <a:pt x="1197" y="524"/>
                </a:lnTo>
                <a:lnTo>
                  <a:pt x="1197" y="524"/>
                </a:lnTo>
                <a:lnTo>
                  <a:pt x="1198" y="524"/>
                </a:lnTo>
                <a:lnTo>
                  <a:pt x="1199" y="524"/>
                </a:lnTo>
                <a:lnTo>
                  <a:pt x="1200" y="524"/>
                </a:lnTo>
                <a:lnTo>
                  <a:pt x="1200" y="524"/>
                </a:lnTo>
                <a:lnTo>
                  <a:pt x="1201" y="524"/>
                </a:lnTo>
                <a:lnTo>
                  <a:pt x="1202" y="524"/>
                </a:lnTo>
                <a:lnTo>
                  <a:pt x="1203" y="524"/>
                </a:lnTo>
                <a:lnTo>
                  <a:pt x="1203" y="524"/>
                </a:lnTo>
                <a:lnTo>
                  <a:pt x="1204" y="524"/>
                </a:lnTo>
                <a:lnTo>
                  <a:pt x="1204" y="524"/>
                </a:lnTo>
                <a:lnTo>
                  <a:pt x="1204" y="524"/>
                </a:lnTo>
                <a:lnTo>
                  <a:pt x="1205" y="524"/>
                </a:lnTo>
                <a:lnTo>
                  <a:pt x="1206" y="524"/>
                </a:lnTo>
                <a:lnTo>
                  <a:pt x="1207" y="524"/>
                </a:lnTo>
                <a:lnTo>
                  <a:pt x="1207" y="524"/>
                </a:lnTo>
                <a:lnTo>
                  <a:pt x="1208" y="524"/>
                </a:lnTo>
                <a:lnTo>
                  <a:pt x="1208" y="524"/>
                </a:lnTo>
                <a:lnTo>
                  <a:pt x="1209" y="524"/>
                </a:lnTo>
                <a:lnTo>
                  <a:pt x="1210" y="524"/>
                </a:lnTo>
                <a:lnTo>
                  <a:pt x="1210" y="524"/>
                </a:lnTo>
                <a:lnTo>
                  <a:pt x="1211" y="524"/>
                </a:lnTo>
                <a:lnTo>
                  <a:pt x="1212" y="524"/>
                </a:lnTo>
                <a:lnTo>
                  <a:pt x="1213" y="524"/>
                </a:lnTo>
                <a:lnTo>
                  <a:pt x="1213" y="524"/>
                </a:lnTo>
                <a:lnTo>
                  <a:pt x="1214" y="524"/>
                </a:lnTo>
                <a:lnTo>
                  <a:pt x="1214" y="524"/>
                </a:lnTo>
                <a:lnTo>
                  <a:pt x="1215" y="524"/>
                </a:lnTo>
                <a:lnTo>
                  <a:pt x="1215" y="524"/>
                </a:lnTo>
                <a:lnTo>
                  <a:pt x="1216" y="524"/>
                </a:lnTo>
                <a:lnTo>
                  <a:pt x="1217" y="524"/>
                </a:lnTo>
                <a:lnTo>
                  <a:pt x="1218" y="524"/>
                </a:lnTo>
                <a:lnTo>
                  <a:pt x="1218" y="524"/>
                </a:lnTo>
                <a:lnTo>
                  <a:pt x="1219" y="524"/>
                </a:lnTo>
                <a:lnTo>
                  <a:pt x="1220" y="524"/>
                </a:lnTo>
                <a:lnTo>
                  <a:pt x="1221" y="524"/>
                </a:lnTo>
                <a:lnTo>
                  <a:pt x="1221" y="524"/>
                </a:lnTo>
                <a:lnTo>
                  <a:pt x="1222" y="524"/>
                </a:lnTo>
                <a:lnTo>
                  <a:pt x="1222" y="524"/>
                </a:lnTo>
                <a:lnTo>
                  <a:pt x="1223" y="524"/>
                </a:lnTo>
                <a:lnTo>
                  <a:pt x="1223" y="524"/>
                </a:lnTo>
                <a:lnTo>
                  <a:pt x="1224" y="524"/>
                </a:lnTo>
                <a:lnTo>
                  <a:pt x="1225" y="524"/>
                </a:lnTo>
                <a:lnTo>
                  <a:pt x="1225" y="524"/>
                </a:lnTo>
                <a:lnTo>
                  <a:pt x="1226" y="524"/>
                </a:lnTo>
                <a:lnTo>
                  <a:pt x="1226" y="524"/>
                </a:lnTo>
                <a:lnTo>
                  <a:pt x="1227" y="524"/>
                </a:lnTo>
                <a:lnTo>
                  <a:pt x="1228" y="524"/>
                </a:lnTo>
                <a:lnTo>
                  <a:pt x="1228" y="524"/>
                </a:lnTo>
                <a:lnTo>
                  <a:pt x="1229" y="524"/>
                </a:lnTo>
                <a:lnTo>
                  <a:pt x="1230" y="524"/>
                </a:lnTo>
                <a:lnTo>
                  <a:pt x="1230" y="524"/>
                </a:lnTo>
                <a:lnTo>
                  <a:pt x="1231" y="524"/>
                </a:lnTo>
                <a:lnTo>
                  <a:pt x="1232" y="524"/>
                </a:lnTo>
                <a:lnTo>
                  <a:pt x="1232" y="524"/>
                </a:lnTo>
                <a:lnTo>
                  <a:pt x="1233" y="524"/>
                </a:lnTo>
                <a:lnTo>
                  <a:pt x="1233" y="524"/>
                </a:lnTo>
                <a:lnTo>
                  <a:pt x="1234" y="524"/>
                </a:lnTo>
                <a:lnTo>
                  <a:pt x="1234" y="524"/>
                </a:lnTo>
                <a:lnTo>
                  <a:pt x="1235" y="524"/>
                </a:lnTo>
                <a:lnTo>
                  <a:pt x="1236" y="524"/>
                </a:lnTo>
                <a:lnTo>
                  <a:pt x="1237" y="524"/>
                </a:lnTo>
                <a:lnTo>
                  <a:pt x="1237" y="524"/>
                </a:lnTo>
                <a:lnTo>
                  <a:pt x="1239" y="524"/>
                </a:lnTo>
                <a:lnTo>
                  <a:pt x="1239" y="524"/>
                </a:lnTo>
                <a:lnTo>
                  <a:pt x="1239" y="524"/>
                </a:lnTo>
                <a:lnTo>
                  <a:pt x="1240" y="524"/>
                </a:lnTo>
                <a:lnTo>
                  <a:pt x="1241" y="524"/>
                </a:lnTo>
                <a:lnTo>
                  <a:pt x="1241" y="524"/>
                </a:lnTo>
                <a:lnTo>
                  <a:pt x="1242" y="524"/>
                </a:lnTo>
                <a:lnTo>
                  <a:pt x="1243" y="524"/>
                </a:lnTo>
                <a:lnTo>
                  <a:pt x="1244" y="524"/>
                </a:lnTo>
                <a:lnTo>
                  <a:pt x="1244" y="524"/>
                </a:lnTo>
                <a:lnTo>
                  <a:pt x="1245" y="524"/>
                </a:lnTo>
                <a:lnTo>
                  <a:pt x="1245" y="524"/>
                </a:lnTo>
                <a:lnTo>
                  <a:pt x="1246" y="524"/>
                </a:lnTo>
                <a:lnTo>
                  <a:pt x="1246" y="524"/>
                </a:lnTo>
                <a:lnTo>
                  <a:pt x="1247" y="524"/>
                </a:lnTo>
                <a:lnTo>
                  <a:pt x="1247" y="524"/>
                </a:lnTo>
                <a:lnTo>
                  <a:pt x="1248" y="523"/>
                </a:lnTo>
                <a:lnTo>
                  <a:pt x="1249" y="523"/>
                </a:lnTo>
                <a:lnTo>
                  <a:pt x="1250" y="522"/>
                </a:lnTo>
                <a:lnTo>
                  <a:pt x="1250" y="522"/>
                </a:lnTo>
                <a:lnTo>
                  <a:pt x="1251" y="522"/>
                </a:lnTo>
                <a:lnTo>
                  <a:pt x="1251" y="522"/>
                </a:lnTo>
                <a:lnTo>
                  <a:pt x="1252" y="521"/>
                </a:lnTo>
                <a:lnTo>
                  <a:pt x="1252" y="521"/>
                </a:lnTo>
                <a:lnTo>
                  <a:pt x="1254" y="519"/>
                </a:lnTo>
                <a:lnTo>
                  <a:pt x="1254" y="519"/>
                </a:lnTo>
                <a:lnTo>
                  <a:pt x="1255" y="517"/>
                </a:lnTo>
                <a:lnTo>
                  <a:pt x="1255" y="517"/>
                </a:lnTo>
                <a:lnTo>
                  <a:pt x="1256" y="514"/>
                </a:lnTo>
                <a:lnTo>
                  <a:pt x="1256" y="514"/>
                </a:lnTo>
                <a:lnTo>
                  <a:pt x="1258" y="510"/>
                </a:lnTo>
                <a:lnTo>
                  <a:pt x="1258" y="510"/>
                </a:lnTo>
                <a:lnTo>
                  <a:pt x="1259" y="505"/>
                </a:lnTo>
                <a:lnTo>
                  <a:pt x="1259" y="505"/>
                </a:lnTo>
                <a:lnTo>
                  <a:pt x="1260" y="499"/>
                </a:lnTo>
                <a:lnTo>
                  <a:pt x="1260" y="498"/>
                </a:lnTo>
                <a:lnTo>
                  <a:pt x="1262" y="490"/>
                </a:lnTo>
                <a:lnTo>
                  <a:pt x="1262" y="490"/>
                </a:lnTo>
                <a:lnTo>
                  <a:pt x="1263" y="480"/>
                </a:lnTo>
                <a:lnTo>
                  <a:pt x="1263" y="479"/>
                </a:lnTo>
                <a:lnTo>
                  <a:pt x="1264" y="468"/>
                </a:lnTo>
                <a:lnTo>
                  <a:pt x="1264" y="466"/>
                </a:lnTo>
                <a:lnTo>
                  <a:pt x="1265" y="453"/>
                </a:lnTo>
                <a:lnTo>
                  <a:pt x="1265" y="451"/>
                </a:lnTo>
                <a:lnTo>
                  <a:pt x="1266" y="435"/>
                </a:lnTo>
                <a:lnTo>
                  <a:pt x="1267" y="434"/>
                </a:lnTo>
                <a:lnTo>
                  <a:pt x="1268" y="415"/>
                </a:lnTo>
                <a:lnTo>
                  <a:pt x="1268" y="413"/>
                </a:lnTo>
                <a:lnTo>
                  <a:pt x="1269" y="392"/>
                </a:lnTo>
                <a:lnTo>
                  <a:pt x="1269" y="390"/>
                </a:lnTo>
                <a:lnTo>
                  <a:pt x="1270" y="367"/>
                </a:lnTo>
                <a:lnTo>
                  <a:pt x="1270" y="364"/>
                </a:lnTo>
                <a:lnTo>
                  <a:pt x="1271" y="340"/>
                </a:lnTo>
                <a:lnTo>
                  <a:pt x="1271" y="337"/>
                </a:lnTo>
                <a:lnTo>
                  <a:pt x="1273" y="310"/>
                </a:lnTo>
                <a:lnTo>
                  <a:pt x="1273" y="308"/>
                </a:lnTo>
                <a:lnTo>
                  <a:pt x="1274" y="280"/>
                </a:lnTo>
                <a:lnTo>
                  <a:pt x="1274" y="277"/>
                </a:lnTo>
                <a:lnTo>
                  <a:pt x="1276" y="249"/>
                </a:lnTo>
                <a:lnTo>
                  <a:pt x="1276" y="246"/>
                </a:lnTo>
                <a:lnTo>
                  <a:pt x="1277" y="217"/>
                </a:lnTo>
                <a:lnTo>
                  <a:pt x="1277" y="215"/>
                </a:lnTo>
                <a:lnTo>
                  <a:pt x="1278" y="184"/>
                </a:lnTo>
                <a:lnTo>
                  <a:pt x="1278" y="182"/>
                </a:lnTo>
                <a:lnTo>
                  <a:pt x="1280" y="155"/>
                </a:lnTo>
                <a:lnTo>
                  <a:pt x="1280" y="153"/>
                </a:lnTo>
                <a:lnTo>
                  <a:pt x="1281" y="129"/>
                </a:lnTo>
                <a:lnTo>
                  <a:pt x="1281" y="127"/>
                </a:lnTo>
                <a:lnTo>
                  <a:pt x="1282" y="105"/>
                </a:lnTo>
                <a:lnTo>
                  <a:pt x="1282" y="103"/>
                </a:lnTo>
                <a:lnTo>
                  <a:pt x="1283" y="85"/>
                </a:lnTo>
                <a:lnTo>
                  <a:pt x="1284" y="84"/>
                </a:lnTo>
                <a:lnTo>
                  <a:pt x="1285" y="69"/>
                </a:lnTo>
                <a:lnTo>
                  <a:pt x="1285" y="68"/>
                </a:lnTo>
                <a:lnTo>
                  <a:pt x="1286" y="58"/>
                </a:lnTo>
                <a:lnTo>
                  <a:pt x="1286" y="57"/>
                </a:lnTo>
                <a:lnTo>
                  <a:pt x="1287" y="51"/>
                </a:lnTo>
                <a:lnTo>
                  <a:pt x="1287" y="51"/>
                </a:lnTo>
                <a:lnTo>
                  <a:pt x="1288" y="49"/>
                </a:lnTo>
                <a:lnTo>
                  <a:pt x="1288" y="49"/>
                </a:lnTo>
                <a:lnTo>
                  <a:pt x="1289" y="52"/>
                </a:lnTo>
                <a:lnTo>
                  <a:pt x="1290" y="52"/>
                </a:lnTo>
                <a:lnTo>
                  <a:pt x="1291" y="59"/>
                </a:lnTo>
                <a:lnTo>
                  <a:pt x="1291" y="59"/>
                </a:lnTo>
                <a:lnTo>
                  <a:pt x="1292" y="70"/>
                </a:lnTo>
                <a:lnTo>
                  <a:pt x="1292" y="71"/>
                </a:lnTo>
                <a:lnTo>
                  <a:pt x="1293" y="85"/>
                </a:lnTo>
                <a:lnTo>
                  <a:pt x="1293" y="86"/>
                </a:lnTo>
                <a:lnTo>
                  <a:pt x="1295" y="103"/>
                </a:lnTo>
                <a:lnTo>
                  <a:pt x="1295" y="105"/>
                </a:lnTo>
                <a:lnTo>
                  <a:pt x="1296" y="124"/>
                </a:lnTo>
                <a:lnTo>
                  <a:pt x="1296" y="126"/>
                </a:lnTo>
                <a:lnTo>
                  <a:pt x="1297" y="147"/>
                </a:lnTo>
                <a:lnTo>
                  <a:pt x="1297" y="149"/>
                </a:lnTo>
                <a:lnTo>
                  <a:pt x="1299" y="171"/>
                </a:lnTo>
                <a:lnTo>
                  <a:pt x="1299" y="174"/>
                </a:lnTo>
                <a:lnTo>
                  <a:pt x="1300" y="197"/>
                </a:lnTo>
                <a:lnTo>
                  <a:pt x="1300" y="199"/>
                </a:lnTo>
                <a:lnTo>
                  <a:pt x="1301" y="223"/>
                </a:lnTo>
                <a:lnTo>
                  <a:pt x="1302" y="225"/>
                </a:lnTo>
                <a:lnTo>
                  <a:pt x="1303" y="249"/>
                </a:lnTo>
                <a:lnTo>
                  <a:pt x="1303" y="251"/>
                </a:lnTo>
                <a:lnTo>
                  <a:pt x="1304" y="274"/>
                </a:lnTo>
                <a:lnTo>
                  <a:pt x="1304" y="277"/>
                </a:lnTo>
                <a:lnTo>
                  <a:pt x="1305" y="299"/>
                </a:lnTo>
                <a:lnTo>
                  <a:pt x="1305" y="302"/>
                </a:lnTo>
                <a:lnTo>
                  <a:pt x="1306" y="323"/>
                </a:lnTo>
                <a:lnTo>
                  <a:pt x="1306" y="325"/>
                </a:lnTo>
                <a:lnTo>
                  <a:pt x="1307" y="345"/>
                </a:lnTo>
                <a:lnTo>
                  <a:pt x="1308" y="348"/>
                </a:lnTo>
                <a:lnTo>
                  <a:pt x="1309" y="367"/>
                </a:lnTo>
                <a:lnTo>
                  <a:pt x="1309" y="368"/>
                </a:lnTo>
                <a:lnTo>
                  <a:pt x="1310" y="386"/>
                </a:lnTo>
                <a:lnTo>
                  <a:pt x="1310" y="387"/>
                </a:lnTo>
                <a:lnTo>
                  <a:pt x="1311" y="403"/>
                </a:lnTo>
                <a:lnTo>
                  <a:pt x="1311" y="405"/>
                </a:lnTo>
                <a:lnTo>
                  <a:pt x="1313" y="419"/>
                </a:lnTo>
                <a:lnTo>
                  <a:pt x="1313" y="420"/>
                </a:lnTo>
                <a:lnTo>
                  <a:pt x="1314" y="433"/>
                </a:lnTo>
                <a:lnTo>
                  <a:pt x="1314" y="434"/>
                </a:lnTo>
                <a:lnTo>
                  <a:pt x="1315" y="446"/>
                </a:lnTo>
                <a:lnTo>
                  <a:pt x="1315" y="447"/>
                </a:lnTo>
                <a:lnTo>
                  <a:pt x="1317" y="457"/>
                </a:lnTo>
                <a:lnTo>
                  <a:pt x="1317" y="458"/>
                </a:lnTo>
                <a:lnTo>
                  <a:pt x="1318" y="466"/>
                </a:lnTo>
                <a:lnTo>
                  <a:pt x="1318" y="467"/>
                </a:lnTo>
                <a:lnTo>
                  <a:pt x="1319" y="475"/>
                </a:lnTo>
                <a:lnTo>
                  <a:pt x="1319" y="476"/>
                </a:lnTo>
                <a:lnTo>
                  <a:pt x="1320" y="482"/>
                </a:lnTo>
                <a:lnTo>
                  <a:pt x="1321" y="483"/>
                </a:lnTo>
                <a:lnTo>
                  <a:pt x="1322" y="488"/>
                </a:lnTo>
                <a:lnTo>
                  <a:pt x="1322" y="489"/>
                </a:lnTo>
                <a:lnTo>
                  <a:pt x="1323" y="494"/>
                </a:lnTo>
                <a:lnTo>
                  <a:pt x="1323" y="494"/>
                </a:lnTo>
                <a:lnTo>
                  <a:pt x="1324" y="498"/>
                </a:lnTo>
                <a:lnTo>
                  <a:pt x="1324" y="498"/>
                </a:lnTo>
                <a:lnTo>
                  <a:pt x="1325" y="502"/>
                </a:lnTo>
                <a:lnTo>
                  <a:pt x="1326" y="502"/>
                </a:lnTo>
                <a:lnTo>
                  <a:pt x="1327" y="505"/>
                </a:lnTo>
                <a:lnTo>
                  <a:pt x="1327" y="505"/>
                </a:lnTo>
                <a:lnTo>
                  <a:pt x="1328" y="507"/>
                </a:lnTo>
                <a:lnTo>
                  <a:pt x="1328" y="508"/>
                </a:lnTo>
                <a:lnTo>
                  <a:pt x="1329" y="510"/>
                </a:lnTo>
                <a:lnTo>
                  <a:pt x="1329" y="510"/>
                </a:lnTo>
                <a:lnTo>
                  <a:pt x="1330" y="511"/>
                </a:lnTo>
                <a:lnTo>
                  <a:pt x="1330" y="512"/>
                </a:lnTo>
                <a:lnTo>
                  <a:pt x="1332" y="513"/>
                </a:lnTo>
                <a:lnTo>
                  <a:pt x="1332" y="513"/>
                </a:lnTo>
                <a:lnTo>
                  <a:pt x="1333" y="514"/>
                </a:lnTo>
                <a:lnTo>
                  <a:pt x="1333" y="515"/>
                </a:lnTo>
                <a:lnTo>
                  <a:pt x="1334" y="515"/>
                </a:lnTo>
                <a:lnTo>
                  <a:pt x="1334" y="515"/>
                </a:lnTo>
                <a:lnTo>
                  <a:pt x="1336" y="517"/>
                </a:lnTo>
                <a:lnTo>
                  <a:pt x="1336" y="517"/>
                </a:lnTo>
                <a:lnTo>
                  <a:pt x="1337" y="517"/>
                </a:lnTo>
                <a:lnTo>
                  <a:pt x="1337" y="517"/>
                </a:lnTo>
                <a:lnTo>
                  <a:pt x="1338" y="518"/>
                </a:lnTo>
                <a:lnTo>
                  <a:pt x="1339" y="518"/>
                </a:lnTo>
                <a:lnTo>
                  <a:pt x="1340" y="518"/>
                </a:lnTo>
                <a:lnTo>
                  <a:pt x="1340" y="518"/>
                </a:lnTo>
                <a:lnTo>
                  <a:pt x="1341" y="519"/>
                </a:lnTo>
                <a:lnTo>
                  <a:pt x="1341" y="519"/>
                </a:lnTo>
                <a:lnTo>
                  <a:pt x="1342" y="520"/>
                </a:lnTo>
                <a:lnTo>
                  <a:pt x="1342" y="520"/>
                </a:lnTo>
                <a:lnTo>
                  <a:pt x="1343" y="520"/>
                </a:lnTo>
                <a:lnTo>
                  <a:pt x="1343" y="520"/>
                </a:lnTo>
                <a:lnTo>
                  <a:pt x="1345" y="520"/>
                </a:lnTo>
                <a:lnTo>
                  <a:pt x="1345" y="520"/>
                </a:lnTo>
                <a:lnTo>
                  <a:pt x="1346" y="520"/>
                </a:lnTo>
                <a:lnTo>
                  <a:pt x="1346" y="520"/>
                </a:lnTo>
                <a:lnTo>
                  <a:pt x="1347" y="521"/>
                </a:lnTo>
                <a:lnTo>
                  <a:pt x="1347" y="521"/>
                </a:lnTo>
                <a:lnTo>
                  <a:pt x="1348" y="521"/>
                </a:lnTo>
                <a:lnTo>
                  <a:pt x="1348" y="521"/>
                </a:lnTo>
                <a:lnTo>
                  <a:pt x="1350" y="521"/>
                </a:lnTo>
                <a:lnTo>
                  <a:pt x="1350" y="521"/>
                </a:lnTo>
                <a:lnTo>
                  <a:pt x="1351" y="521"/>
                </a:lnTo>
                <a:lnTo>
                  <a:pt x="1351" y="521"/>
                </a:lnTo>
                <a:lnTo>
                  <a:pt x="1352" y="521"/>
                </a:lnTo>
                <a:lnTo>
                  <a:pt x="1352" y="521"/>
                </a:lnTo>
                <a:lnTo>
                  <a:pt x="1354" y="521"/>
                </a:lnTo>
                <a:lnTo>
                  <a:pt x="1354" y="521"/>
                </a:lnTo>
                <a:lnTo>
                  <a:pt x="1355" y="522"/>
                </a:lnTo>
                <a:lnTo>
                  <a:pt x="1355" y="522"/>
                </a:lnTo>
                <a:lnTo>
                  <a:pt x="1356" y="522"/>
                </a:lnTo>
                <a:lnTo>
                  <a:pt x="1356" y="522"/>
                </a:lnTo>
                <a:lnTo>
                  <a:pt x="1358" y="522"/>
                </a:lnTo>
                <a:lnTo>
                  <a:pt x="1358" y="522"/>
                </a:lnTo>
                <a:lnTo>
                  <a:pt x="1359" y="522"/>
                </a:lnTo>
                <a:lnTo>
                  <a:pt x="1359" y="522"/>
                </a:lnTo>
                <a:lnTo>
                  <a:pt x="1360" y="522"/>
                </a:lnTo>
                <a:lnTo>
                  <a:pt x="1360" y="522"/>
                </a:lnTo>
                <a:lnTo>
                  <a:pt x="1361" y="522"/>
                </a:lnTo>
                <a:lnTo>
                  <a:pt x="1361" y="522"/>
                </a:lnTo>
                <a:lnTo>
                  <a:pt x="1362" y="522"/>
                </a:lnTo>
                <a:lnTo>
                  <a:pt x="1363" y="522"/>
                </a:lnTo>
                <a:lnTo>
                  <a:pt x="1364" y="522"/>
                </a:lnTo>
                <a:lnTo>
                  <a:pt x="1364" y="522"/>
                </a:lnTo>
                <a:lnTo>
                  <a:pt x="1365" y="522"/>
                </a:lnTo>
                <a:lnTo>
                  <a:pt x="1365" y="522"/>
                </a:lnTo>
                <a:lnTo>
                  <a:pt x="1366" y="522"/>
                </a:lnTo>
                <a:lnTo>
                  <a:pt x="1366" y="522"/>
                </a:lnTo>
                <a:lnTo>
                  <a:pt x="1367" y="522"/>
                </a:lnTo>
                <a:lnTo>
                  <a:pt x="1368" y="522"/>
                </a:lnTo>
                <a:lnTo>
                  <a:pt x="1369" y="521"/>
                </a:lnTo>
                <a:lnTo>
                  <a:pt x="1369" y="521"/>
                </a:lnTo>
                <a:lnTo>
                  <a:pt x="1370" y="521"/>
                </a:lnTo>
                <a:lnTo>
                  <a:pt x="1370" y="521"/>
                </a:lnTo>
                <a:lnTo>
                  <a:pt x="1371" y="520"/>
                </a:lnTo>
                <a:lnTo>
                  <a:pt x="1371" y="520"/>
                </a:lnTo>
                <a:lnTo>
                  <a:pt x="1373" y="518"/>
                </a:lnTo>
                <a:lnTo>
                  <a:pt x="1373" y="518"/>
                </a:lnTo>
                <a:lnTo>
                  <a:pt x="1374" y="517"/>
                </a:lnTo>
                <a:lnTo>
                  <a:pt x="1374" y="517"/>
                </a:lnTo>
                <a:lnTo>
                  <a:pt x="1376" y="514"/>
                </a:lnTo>
                <a:lnTo>
                  <a:pt x="1376" y="514"/>
                </a:lnTo>
                <a:lnTo>
                  <a:pt x="1377" y="511"/>
                </a:lnTo>
                <a:lnTo>
                  <a:pt x="1377" y="510"/>
                </a:lnTo>
                <a:lnTo>
                  <a:pt x="1378" y="507"/>
                </a:lnTo>
                <a:lnTo>
                  <a:pt x="1378" y="506"/>
                </a:lnTo>
                <a:lnTo>
                  <a:pt x="1379" y="501"/>
                </a:lnTo>
                <a:lnTo>
                  <a:pt x="1379" y="500"/>
                </a:lnTo>
                <a:lnTo>
                  <a:pt x="1380" y="494"/>
                </a:lnTo>
                <a:lnTo>
                  <a:pt x="1381" y="494"/>
                </a:lnTo>
                <a:lnTo>
                  <a:pt x="1382" y="486"/>
                </a:lnTo>
                <a:lnTo>
                  <a:pt x="1382" y="485"/>
                </a:lnTo>
                <a:lnTo>
                  <a:pt x="1383" y="475"/>
                </a:lnTo>
                <a:lnTo>
                  <a:pt x="1383" y="474"/>
                </a:lnTo>
                <a:lnTo>
                  <a:pt x="1384" y="462"/>
                </a:lnTo>
                <a:lnTo>
                  <a:pt x="1384" y="461"/>
                </a:lnTo>
                <a:lnTo>
                  <a:pt x="1385" y="447"/>
                </a:lnTo>
                <a:lnTo>
                  <a:pt x="1385" y="446"/>
                </a:lnTo>
                <a:lnTo>
                  <a:pt x="1387" y="430"/>
                </a:lnTo>
                <a:lnTo>
                  <a:pt x="1387" y="428"/>
                </a:lnTo>
                <a:lnTo>
                  <a:pt x="1388" y="409"/>
                </a:lnTo>
                <a:lnTo>
                  <a:pt x="1388" y="408"/>
                </a:lnTo>
                <a:lnTo>
                  <a:pt x="1389" y="386"/>
                </a:lnTo>
                <a:lnTo>
                  <a:pt x="1389" y="385"/>
                </a:lnTo>
                <a:lnTo>
                  <a:pt x="1391" y="362"/>
                </a:lnTo>
                <a:lnTo>
                  <a:pt x="1391" y="359"/>
                </a:lnTo>
                <a:lnTo>
                  <a:pt x="1392" y="334"/>
                </a:lnTo>
                <a:lnTo>
                  <a:pt x="1392" y="332"/>
                </a:lnTo>
                <a:lnTo>
                  <a:pt x="1393" y="304"/>
                </a:lnTo>
                <a:lnTo>
                  <a:pt x="1393" y="302"/>
                </a:lnTo>
                <a:lnTo>
                  <a:pt x="1395" y="273"/>
                </a:lnTo>
                <a:lnTo>
                  <a:pt x="1395" y="270"/>
                </a:lnTo>
                <a:lnTo>
                  <a:pt x="1396" y="241"/>
                </a:lnTo>
                <a:lnTo>
                  <a:pt x="1396" y="239"/>
                </a:lnTo>
                <a:lnTo>
                  <a:pt x="1397" y="209"/>
                </a:lnTo>
                <a:lnTo>
                  <a:pt x="1397" y="206"/>
                </a:lnTo>
                <a:lnTo>
                  <a:pt x="1398" y="176"/>
                </a:lnTo>
                <a:lnTo>
                  <a:pt x="1399" y="174"/>
                </a:lnTo>
                <a:lnTo>
                  <a:pt x="1400" y="145"/>
                </a:lnTo>
                <a:lnTo>
                  <a:pt x="1400" y="142"/>
                </a:lnTo>
                <a:lnTo>
                  <a:pt x="1401" y="115"/>
                </a:lnTo>
                <a:lnTo>
                  <a:pt x="1401" y="113"/>
                </a:lnTo>
                <a:lnTo>
                  <a:pt x="1402" y="88"/>
                </a:lnTo>
                <a:lnTo>
                  <a:pt x="1402" y="86"/>
                </a:lnTo>
                <a:lnTo>
                  <a:pt x="1403" y="63"/>
                </a:lnTo>
                <a:lnTo>
                  <a:pt x="1403" y="62"/>
                </a:lnTo>
                <a:lnTo>
                  <a:pt x="1404" y="43"/>
                </a:lnTo>
                <a:lnTo>
                  <a:pt x="1405" y="41"/>
                </a:lnTo>
                <a:lnTo>
                  <a:pt x="1406" y="25"/>
                </a:lnTo>
                <a:lnTo>
                  <a:pt x="1406" y="24"/>
                </a:lnTo>
                <a:lnTo>
                  <a:pt x="1407" y="13"/>
                </a:lnTo>
                <a:lnTo>
                  <a:pt x="1407" y="12"/>
                </a:lnTo>
                <a:lnTo>
                  <a:pt x="1408" y="4"/>
                </a:lnTo>
                <a:lnTo>
                  <a:pt x="1408" y="3"/>
                </a:lnTo>
                <a:lnTo>
                  <a:pt x="1410" y="1"/>
                </a:lnTo>
                <a:lnTo>
                  <a:pt x="1410" y="0"/>
                </a:lnTo>
                <a:lnTo>
                  <a:pt x="1411" y="1"/>
                </a:lnTo>
                <a:lnTo>
                  <a:pt x="1411" y="2"/>
                </a:lnTo>
                <a:lnTo>
                  <a:pt x="1413" y="7"/>
                </a:lnTo>
                <a:lnTo>
                  <a:pt x="1413" y="8"/>
                </a:lnTo>
                <a:lnTo>
                  <a:pt x="1414" y="16"/>
                </a:lnTo>
                <a:lnTo>
                  <a:pt x="1414" y="17"/>
                </a:lnTo>
                <a:lnTo>
                  <a:pt x="1415" y="29"/>
                </a:lnTo>
                <a:lnTo>
                  <a:pt x="1415" y="31"/>
                </a:lnTo>
                <a:lnTo>
                  <a:pt x="1416" y="47"/>
                </a:lnTo>
                <a:lnTo>
                  <a:pt x="1417" y="48"/>
                </a:lnTo>
                <a:lnTo>
                  <a:pt x="1418" y="66"/>
                </a:lnTo>
                <a:lnTo>
                  <a:pt x="1418" y="68"/>
                </a:lnTo>
                <a:lnTo>
                  <a:pt x="1419" y="89"/>
                </a:lnTo>
                <a:lnTo>
                  <a:pt x="1419" y="91"/>
                </a:lnTo>
                <a:lnTo>
                  <a:pt x="1420" y="113"/>
                </a:lnTo>
                <a:lnTo>
                  <a:pt x="1420" y="115"/>
                </a:lnTo>
                <a:lnTo>
                  <a:pt x="1421" y="139"/>
                </a:lnTo>
                <a:lnTo>
                  <a:pt x="1421" y="141"/>
                </a:lnTo>
                <a:lnTo>
                  <a:pt x="1422" y="165"/>
                </a:lnTo>
                <a:lnTo>
                  <a:pt x="1423" y="168"/>
                </a:lnTo>
                <a:lnTo>
                  <a:pt x="1424" y="193"/>
                </a:lnTo>
                <a:lnTo>
                  <a:pt x="1424" y="195"/>
                </a:lnTo>
                <a:lnTo>
                  <a:pt x="1425" y="220"/>
                </a:lnTo>
                <a:lnTo>
                  <a:pt x="1425" y="222"/>
                </a:lnTo>
                <a:lnTo>
                  <a:pt x="1426" y="246"/>
                </a:lnTo>
                <a:lnTo>
                  <a:pt x="1426" y="249"/>
                </a:lnTo>
                <a:lnTo>
                  <a:pt x="1428" y="272"/>
                </a:lnTo>
                <a:lnTo>
                  <a:pt x="1428" y="274"/>
                </a:lnTo>
                <a:lnTo>
                  <a:pt x="1429" y="297"/>
                </a:lnTo>
                <a:lnTo>
                  <a:pt x="1429" y="299"/>
                </a:lnTo>
                <a:lnTo>
                  <a:pt x="1430" y="321"/>
                </a:lnTo>
                <a:lnTo>
                  <a:pt x="1430" y="323"/>
                </a:lnTo>
                <a:lnTo>
                  <a:pt x="1432" y="343"/>
                </a:lnTo>
                <a:lnTo>
                  <a:pt x="1432" y="345"/>
                </a:lnTo>
                <a:lnTo>
                  <a:pt x="1433" y="363"/>
                </a:lnTo>
                <a:lnTo>
                  <a:pt x="1433" y="365"/>
                </a:lnTo>
                <a:lnTo>
                  <a:pt x="1434" y="382"/>
                </a:lnTo>
                <a:lnTo>
                  <a:pt x="1434" y="384"/>
                </a:lnTo>
                <a:lnTo>
                  <a:pt x="1436" y="400"/>
                </a:lnTo>
                <a:lnTo>
                  <a:pt x="1436" y="401"/>
                </a:lnTo>
                <a:lnTo>
                  <a:pt x="1437" y="415"/>
                </a:lnTo>
                <a:lnTo>
                  <a:pt x="1437" y="417"/>
                </a:lnTo>
                <a:lnTo>
                  <a:pt x="1438" y="430"/>
                </a:lnTo>
                <a:lnTo>
                  <a:pt x="1438" y="431"/>
                </a:lnTo>
                <a:lnTo>
                  <a:pt x="1439" y="442"/>
                </a:lnTo>
                <a:lnTo>
                  <a:pt x="1439" y="443"/>
                </a:lnTo>
                <a:lnTo>
                  <a:pt x="1440" y="453"/>
                </a:lnTo>
                <a:lnTo>
                  <a:pt x="1441" y="454"/>
                </a:lnTo>
                <a:lnTo>
                  <a:pt x="1442" y="463"/>
                </a:lnTo>
                <a:lnTo>
                  <a:pt x="1442" y="464"/>
                </a:lnTo>
                <a:lnTo>
                  <a:pt x="1443" y="471"/>
                </a:lnTo>
                <a:lnTo>
                  <a:pt x="1443" y="472"/>
                </a:lnTo>
                <a:lnTo>
                  <a:pt x="1444" y="479"/>
                </a:lnTo>
                <a:lnTo>
                  <a:pt x="1444" y="479"/>
                </a:lnTo>
                <a:lnTo>
                  <a:pt x="1445" y="485"/>
                </a:lnTo>
                <a:lnTo>
                  <a:pt x="1445" y="486"/>
                </a:lnTo>
                <a:lnTo>
                  <a:pt x="1447" y="490"/>
                </a:lnTo>
                <a:lnTo>
                  <a:pt x="1447" y="491"/>
                </a:lnTo>
                <a:lnTo>
                  <a:pt x="1448" y="495"/>
                </a:lnTo>
                <a:lnTo>
                  <a:pt x="1448" y="495"/>
                </a:lnTo>
                <a:lnTo>
                  <a:pt x="1450" y="499"/>
                </a:lnTo>
                <a:lnTo>
                  <a:pt x="1450" y="499"/>
                </a:lnTo>
                <a:lnTo>
                  <a:pt x="1451" y="502"/>
                </a:lnTo>
                <a:lnTo>
                  <a:pt x="1451" y="503"/>
                </a:lnTo>
                <a:lnTo>
                  <a:pt x="1452" y="505"/>
                </a:lnTo>
                <a:lnTo>
                  <a:pt x="1452" y="506"/>
                </a:lnTo>
                <a:lnTo>
                  <a:pt x="1454" y="507"/>
                </a:lnTo>
                <a:lnTo>
                  <a:pt x="1454" y="508"/>
                </a:lnTo>
                <a:lnTo>
                  <a:pt x="1455" y="510"/>
                </a:lnTo>
                <a:lnTo>
                  <a:pt x="1455" y="510"/>
                </a:lnTo>
                <a:lnTo>
                  <a:pt x="1456" y="511"/>
                </a:lnTo>
                <a:lnTo>
                  <a:pt x="1456" y="511"/>
                </a:lnTo>
                <a:lnTo>
                  <a:pt x="1457" y="513"/>
                </a:lnTo>
                <a:lnTo>
                  <a:pt x="1457" y="513"/>
                </a:lnTo>
                <a:lnTo>
                  <a:pt x="1458" y="514"/>
                </a:lnTo>
                <a:lnTo>
                  <a:pt x="1459" y="514"/>
                </a:lnTo>
                <a:lnTo>
                  <a:pt x="1460" y="515"/>
                </a:lnTo>
                <a:lnTo>
                  <a:pt x="1460" y="515"/>
                </a:lnTo>
                <a:lnTo>
                  <a:pt x="1461" y="516"/>
                </a:lnTo>
                <a:lnTo>
                  <a:pt x="1461" y="516"/>
                </a:lnTo>
                <a:lnTo>
                  <a:pt x="1462" y="517"/>
                </a:lnTo>
                <a:lnTo>
                  <a:pt x="1462" y="517"/>
                </a:lnTo>
                <a:lnTo>
                  <a:pt x="1463" y="517"/>
                </a:lnTo>
                <a:lnTo>
                  <a:pt x="1463" y="517"/>
                </a:lnTo>
                <a:lnTo>
                  <a:pt x="1465" y="518"/>
                </a:lnTo>
                <a:lnTo>
                  <a:pt x="1465" y="518"/>
                </a:lnTo>
                <a:lnTo>
                  <a:pt x="1466" y="518"/>
                </a:lnTo>
                <a:lnTo>
                  <a:pt x="1466" y="518"/>
                </a:lnTo>
                <a:lnTo>
                  <a:pt x="1467" y="519"/>
                </a:lnTo>
                <a:lnTo>
                  <a:pt x="1467" y="519"/>
                </a:lnTo>
                <a:lnTo>
                  <a:pt x="1469" y="519"/>
                </a:lnTo>
                <a:lnTo>
                  <a:pt x="1469" y="520"/>
                </a:lnTo>
                <a:lnTo>
                  <a:pt x="1470" y="520"/>
                </a:lnTo>
                <a:lnTo>
                  <a:pt x="1470" y="520"/>
                </a:lnTo>
                <a:lnTo>
                  <a:pt x="1471" y="520"/>
                </a:lnTo>
                <a:lnTo>
                  <a:pt x="1471" y="520"/>
                </a:lnTo>
                <a:lnTo>
                  <a:pt x="1473" y="520"/>
                </a:lnTo>
                <a:lnTo>
                  <a:pt x="1473" y="520"/>
                </a:lnTo>
                <a:lnTo>
                  <a:pt x="1474" y="520"/>
                </a:lnTo>
                <a:lnTo>
                  <a:pt x="1474" y="520"/>
                </a:lnTo>
                <a:lnTo>
                  <a:pt x="1475" y="521"/>
                </a:lnTo>
                <a:lnTo>
                  <a:pt x="1475" y="521"/>
                </a:lnTo>
                <a:lnTo>
                  <a:pt x="1476" y="521"/>
                </a:lnTo>
                <a:lnTo>
                  <a:pt x="1477" y="521"/>
                </a:lnTo>
                <a:lnTo>
                  <a:pt x="1478" y="521"/>
                </a:lnTo>
                <a:lnTo>
                  <a:pt x="1478" y="521"/>
                </a:lnTo>
                <a:lnTo>
                  <a:pt x="1479" y="521"/>
                </a:lnTo>
                <a:lnTo>
                  <a:pt x="1479" y="521"/>
                </a:lnTo>
                <a:lnTo>
                  <a:pt x="1480" y="521"/>
                </a:lnTo>
                <a:lnTo>
                  <a:pt x="1480" y="521"/>
                </a:lnTo>
                <a:lnTo>
                  <a:pt x="1481" y="521"/>
                </a:lnTo>
                <a:lnTo>
                  <a:pt x="1481" y="521"/>
                </a:lnTo>
                <a:lnTo>
                  <a:pt x="1482" y="521"/>
                </a:lnTo>
                <a:lnTo>
                  <a:pt x="1483" y="521"/>
                </a:lnTo>
                <a:lnTo>
                  <a:pt x="1484" y="522"/>
                </a:lnTo>
                <a:lnTo>
                  <a:pt x="1484" y="522"/>
                </a:lnTo>
                <a:lnTo>
                  <a:pt x="1485" y="522"/>
                </a:lnTo>
                <a:lnTo>
                  <a:pt x="1485" y="522"/>
                </a:lnTo>
                <a:lnTo>
                  <a:pt x="1487" y="522"/>
                </a:lnTo>
                <a:lnTo>
                  <a:pt x="1487" y="522"/>
                </a:lnTo>
                <a:lnTo>
                  <a:pt x="1488" y="522"/>
                </a:lnTo>
                <a:lnTo>
                  <a:pt x="1488" y="522"/>
                </a:lnTo>
                <a:lnTo>
                  <a:pt x="1489" y="522"/>
                </a:lnTo>
                <a:lnTo>
                  <a:pt x="1489" y="522"/>
                </a:lnTo>
                <a:lnTo>
                  <a:pt x="1491" y="522"/>
                </a:lnTo>
                <a:lnTo>
                  <a:pt x="1491" y="522"/>
                </a:lnTo>
                <a:lnTo>
                  <a:pt x="1492" y="522"/>
                </a:lnTo>
                <a:lnTo>
                  <a:pt x="1492" y="522"/>
                </a:lnTo>
                <a:lnTo>
                  <a:pt x="1493" y="522"/>
                </a:lnTo>
                <a:lnTo>
                  <a:pt x="1493" y="522"/>
                </a:lnTo>
                <a:lnTo>
                  <a:pt x="1495" y="522"/>
                </a:lnTo>
                <a:lnTo>
                  <a:pt x="1495" y="522"/>
                </a:lnTo>
                <a:lnTo>
                  <a:pt x="1496" y="522"/>
                </a:lnTo>
                <a:lnTo>
                  <a:pt x="1496" y="522"/>
                </a:lnTo>
                <a:lnTo>
                  <a:pt x="1497" y="522"/>
                </a:lnTo>
                <a:lnTo>
                  <a:pt x="1497" y="522"/>
                </a:lnTo>
                <a:lnTo>
                  <a:pt x="1498" y="522"/>
                </a:lnTo>
                <a:lnTo>
                  <a:pt x="1498" y="522"/>
                </a:lnTo>
                <a:lnTo>
                  <a:pt x="1499" y="522"/>
                </a:lnTo>
                <a:lnTo>
                  <a:pt x="1500" y="522"/>
                </a:lnTo>
                <a:lnTo>
                  <a:pt x="1501" y="522"/>
                </a:lnTo>
                <a:lnTo>
                  <a:pt x="1501" y="522"/>
                </a:lnTo>
                <a:lnTo>
                  <a:pt x="1502" y="523"/>
                </a:lnTo>
                <a:lnTo>
                  <a:pt x="1502" y="523"/>
                </a:lnTo>
                <a:lnTo>
                  <a:pt x="1503" y="523"/>
                </a:lnTo>
                <a:lnTo>
                  <a:pt x="1503" y="523"/>
                </a:lnTo>
                <a:lnTo>
                  <a:pt x="1504" y="523"/>
                </a:lnTo>
                <a:lnTo>
                  <a:pt x="1504" y="523"/>
                </a:lnTo>
                <a:lnTo>
                  <a:pt x="1506" y="523"/>
                </a:lnTo>
                <a:lnTo>
                  <a:pt x="1506" y="523"/>
                </a:lnTo>
                <a:lnTo>
                  <a:pt x="1507" y="523"/>
                </a:lnTo>
                <a:lnTo>
                  <a:pt x="1507" y="523"/>
                </a:lnTo>
                <a:lnTo>
                  <a:pt x="1508" y="523"/>
                </a:lnTo>
                <a:lnTo>
                  <a:pt x="1508" y="523"/>
                </a:lnTo>
                <a:lnTo>
                  <a:pt x="1510" y="523"/>
                </a:lnTo>
                <a:lnTo>
                  <a:pt x="1510" y="523"/>
                </a:lnTo>
                <a:lnTo>
                  <a:pt x="1511" y="523"/>
                </a:lnTo>
                <a:lnTo>
                  <a:pt x="1511" y="523"/>
                </a:lnTo>
                <a:lnTo>
                  <a:pt x="1512" y="523"/>
                </a:lnTo>
                <a:lnTo>
                  <a:pt x="1513" y="523"/>
                </a:lnTo>
                <a:lnTo>
                  <a:pt x="1513" y="523"/>
                </a:lnTo>
                <a:lnTo>
                  <a:pt x="1514" y="523"/>
                </a:lnTo>
                <a:lnTo>
                  <a:pt x="1515" y="523"/>
                </a:lnTo>
                <a:lnTo>
                  <a:pt x="1515" y="523"/>
                </a:lnTo>
                <a:lnTo>
                  <a:pt x="1516" y="523"/>
                </a:lnTo>
                <a:lnTo>
                  <a:pt x="1516" y="523"/>
                </a:lnTo>
                <a:lnTo>
                  <a:pt x="1517" y="523"/>
                </a:lnTo>
                <a:lnTo>
                  <a:pt x="1518" y="523"/>
                </a:lnTo>
                <a:lnTo>
                  <a:pt x="1518" y="524"/>
                </a:lnTo>
                <a:lnTo>
                  <a:pt x="1519" y="523"/>
                </a:lnTo>
                <a:lnTo>
                  <a:pt x="1520" y="524"/>
                </a:lnTo>
                <a:lnTo>
                  <a:pt x="1520" y="524"/>
                </a:lnTo>
                <a:lnTo>
                  <a:pt x="1520" y="524"/>
                </a:lnTo>
                <a:lnTo>
                  <a:pt x="1521" y="524"/>
                </a:lnTo>
                <a:lnTo>
                  <a:pt x="1522" y="524"/>
                </a:lnTo>
                <a:lnTo>
                  <a:pt x="1522" y="524"/>
                </a:lnTo>
                <a:lnTo>
                  <a:pt x="1524" y="524"/>
                </a:lnTo>
                <a:lnTo>
                  <a:pt x="1524" y="524"/>
                </a:lnTo>
                <a:lnTo>
                  <a:pt x="1525" y="524"/>
                </a:lnTo>
                <a:lnTo>
                  <a:pt x="1526" y="524"/>
                </a:lnTo>
                <a:lnTo>
                  <a:pt x="1526" y="524"/>
                </a:lnTo>
                <a:lnTo>
                  <a:pt x="1526" y="524"/>
                </a:lnTo>
                <a:lnTo>
                  <a:pt x="1527" y="524"/>
                </a:lnTo>
                <a:lnTo>
                  <a:pt x="1528" y="524"/>
                </a:lnTo>
                <a:lnTo>
                  <a:pt x="1529" y="524"/>
                </a:lnTo>
                <a:lnTo>
                  <a:pt x="1529" y="524"/>
                </a:lnTo>
                <a:lnTo>
                  <a:pt x="1530" y="524"/>
                </a:lnTo>
                <a:lnTo>
                  <a:pt x="1530" y="524"/>
                </a:lnTo>
                <a:lnTo>
                  <a:pt x="1532" y="524"/>
                </a:lnTo>
                <a:lnTo>
                  <a:pt x="1532" y="524"/>
                </a:lnTo>
                <a:lnTo>
                  <a:pt x="1533" y="524"/>
                </a:lnTo>
                <a:lnTo>
                  <a:pt x="1533" y="524"/>
                </a:lnTo>
                <a:lnTo>
                  <a:pt x="1534" y="524"/>
                </a:lnTo>
                <a:lnTo>
                  <a:pt x="1534" y="524"/>
                </a:lnTo>
                <a:lnTo>
                  <a:pt x="1535" y="524"/>
                </a:lnTo>
                <a:lnTo>
                  <a:pt x="1535" y="524"/>
                </a:lnTo>
                <a:lnTo>
                  <a:pt x="1537" y="524"/>
                </a:lnTo>
                <a:lnTo>
                  <a:pt x="1537" y="524"/>
                </a:lnTo>
                <a:lnTo>
                  <a:pt x="1537" y="524"/>
                </a:lnTo>
                <a:lnTo>
                  <a:pt x="1538" y="524"/>
                </a:lnTo>
                <a:lnTo>
                  <a:pt x="1539" y="524"/>
                </a:lnTo>
                <a:lnTo>
                  <a:pt x="1539" y="524"/>
                </a:lnTo>
                <a:lnTo>
                  <a:pt x="1540" y="524"/>
                </a:lnTo>
                <a:lnTo>
                  <a:pt x="1541" y="524"/>
                </a:lnTo>
                <a:lnTo>
                  <a:pt x="1541" y="524"/>
                </a:lnTo>
                <a:lnTo>
                  <a:pt x="1542" y="524"/>
                </a:lnTo>
                <a:lnTo>
                  <a:pt x="1543" y="524"/>
                </a:lnTo>
                <a:lnTo>
                  <a:pt x="1543" y="524"/>
                </a:lnTo>
                <a:lnTo>
                  <a:pt x="1544" y="524"/>
                </a:lnTo>
                <a:lnTo>
                  <a:pt x="1544" y="524"/>
                </a:lnTo>
                <a:lnTo>
                  <a:pt x="1545" y="524"/>
                </a:lnTo>
                <a:lnTo>
                  <a:pt x="1545" y="524"/>
                </a:lnTo>
                <a:lnTo>
                  <a:pt x="1547" y="524"/>
                </a:lnTo>
                <a:lnTo>
                  <a:pt x="1547" y="524"/>
                </a:lnTo>
                <a:lnTo>
                  <a:pt x="1548" y="524"/>
                </a:lnTo>
                <a:lnTo>
                  <a:pt x="1549" y="524"/>
                </a:lnTo>
                <a:lnTo>
                  <a:pt x="1550" y="524"/>
                </a:lnTo>
                <a:lnTo>
                  <a:pt x="1550" y="524"/>
                </a:lnTo>
                <a:lnTo>
                  <a:pt x="1551" y="524"/>
                </a:lnTo>
                <a:lnTo>
                  <a:pt x="1551" y="524"/>
                </a:lnTo>
                <a:lnTo>
                  <a:pt x="1552" y="524"/>
                </a:lnTo>
                <a:lnTo>
                  <a:pt x="1552" y="524"/>
                </a:lnTo>
                <a:lnTo>
                  <a:pt x="1553" y="524"/>
                </a:lnTo>
                <a:lnTo>
                  <a:pt x="1553" y="524"/>
                </a:lnTo>
                <a:lnTo>
                  <a:pt x="1554" y="524"/>
                </a:lnTo>
                <a:lnTo>
                  <a:pt x="1555" y="524"/>
                </a:lnTo>
                <a:lnTo>
                  <a:pt x="1556" y="524"/>
                </a:lnTo>
                <a:lnTo>
                  <a:pt x="1556" y="524"/>
                </a:lnTo>
                <a:lnTo>
                  <a:pt x="1557" y="524"/>
                </a:lnTo>
                <a:lnTo>
                  <a:pt x="1557" y="524"/>
                </a:lnTo>
                <a:lnTo>
                  <a:pt x="1558" y="524"/>
                </a:lnTo>
                <a:lnTo>
                  <a:pt x="1558" y="524"/>
                </a:lnTo>
                <a:lnTo>
                  <a:pt x="1559" y="524"/>
                </a:lnTo>
                <a:lnTo>
                  <a:pt x="1560" y="524"/>
                </a:lnTo>
                <a:lnTo>
                  <a:pt x="1561" y="524"/>
                </a:lnTo>
                <a:lnTo>
                  <a:pt x="1561" y="524"/>
                </a:lnTo>
                <a:lnTo>
                  <a:pt x="1562" y="524"/>
                </a:lnTo>
                <a:lnTo>
                  <a:pt x="1562" y="524"/>
                </a:lnTo>
                <a:lnTo>
                  <a:pt x="1563" y="524"/>
                </a:lnTo>
                <a:lnTo>
                  <a:pt x="1563" y="524"/>
                </a:lnTo>
                <a:lnTo>
                  <a:pt x="1564" y="524"/>
                </a:lnTo>
                <a:lnTo>
                  <a:pt x="1565" y="524"/>
                </a:lnTo>
                <a:lnTo>
                  <a:pt x="1566" y="524"/>
                </a:lnTo>
                <a:lnTo>
                  <a:pt x="1566" y="524"/>
                </a:lnTo>
                <a:lnTo>
                  <a:pt x="1567" y="524"/>
                </a:lnTo>
                <a:lnTo>
                  <a:pt x="1567" y="524"/>
                </a:lnTo>
                <a:lnTo>
                  <a:pt x="1569" y="524"/>
                </a:lnTo>
                <a:lnTo>
                  <a:pt x="1569" y="524"/>
                </a:lnTo>
                <a:lnTo>
                  <a:pt x="1570" y="524"/>
                </a:lnTo>
                <a:lnTo>
                  <a:pt x="1570" y="524"/>
                </a:lnTo>
                <a:lnTo>
                  <a:pt x="1571" y="524"/>
                </a:lnTo>
                <a:lnTo>
                  <a:pt x="1571" y="524"/>
                </a:lnTo>
                <a:lnTo>
                  <a:pt x="1572" y="524"/>
                </a:lnTo>
                <a:lnTo>
                  <a:pt x="1573" y="524"/>
                </a:lnTo>
                <a:lnTo>
                  <a:pt x="1573" y="524"/>
                </a:lnTo>
                <a:lnTo>
                  <a:pt x="1574" y="524"/>
                </a:lnTo>
                <a:lnTo>
                  <a:pt x="1575" y="524"/>
                </a:lnTo>
                <a:lnTo>
                  <a:pt x="1575" y="524"/>
                </a:lnTo>
                <a:lnTo>
                  <a:pt x="1576" y="524"/>
                </a:lnTo>
                <a:lnTo>
                  <a:pt x="1576" y="524"/>
                </a:lnTo>
                <a:lnTo>
                  <a:pt x="1577" y="524"/>
                </a:lnTo>
                <a:lnTo>
                  <a:pt x="1577" y="524"/>
                </a:lnTo>
                <a:lnTo>
                  <a:pt x="1578" y="524"/>
                </a:lnTo>
                <a:lnTo>
                  <a:pt x="1579" y="524"/>
                </a:lnTo>
                <a:lnTo>
                  <a:pt x="1580" y="524"/>
                </a:lnTo>
                <a:lnTo>
                  <a:pt x="1580" y="524"/>
                </a:lnTo>
                <a:lnTo>
                  <a:pt x="1581" y="524"/>
                </a:lnTo>
                <a:lnTo>
                  <a:pt x="1581" y="524"/>
                </a:lnTo>
                <a:lnTo>
                  <a:pt x="1582" y="524"/>
                </a:lnTo>
                <a:lnTo>
                  <a:pt x="1582" y="524"/>
                </a:lnTo>
                <a:lnTo>
                  <a:pt x="1583" y="524"/>
                </a:lnTo>
                <a:lnTo>
                  <a:pt x="1584" y="524"/>
                </a:lnTo>
                <a:lnTo>
                  <a:pt x="1585" y="524"/>
                </a:lnTo>
                <a:lnTo>
                  <a:pt x="1585" y="524"/>
                </a:lnTo>
                <a:lnTo>
                  <a:pt x="1587" y="524"/>
                </a:lnTo>
                <a:lnTo>
                  <a:pt x="1587" y="524"/>
                </a:lnTo>
                <a:lnTo>
                  <a:pt x="1587" y="524"/>
                </a:lnTo>
                <a:lnTo>
                  <a:pt x="1588" y="524"/>
                </a:lnTo>
                <a:lnTo>
                  <a:pt x="1589" y="524"/>
                </a:lnTo>
                <a:lnTo>
                  <a:pt x="1589" y="524"/>
                </a:lnTo>
                <a:lnTo>
                  <a:pt x="1590" y="524"/>
                </a:lnTo>
                <a:lnTo>
                  <a:pt x="1591" y="524"/>
                </a:lnTo>
                <a:lnTo>
                  <a:pt x="1592" y="524"/>
                </a:lnTo>
                <a:lnTo>
                  <a:pt x="1592" y="524"/>
                </a:lnTo>
                <a:lnTo>
                  <a:pt x="1592" y="524"/>
                </a:lnTo>
                <a:lnTo>
                  <a:pt x="1593" y="524"/>
                </a:lnTo>
                <a:lnTo>
                  <a:pt x="1593" y="524"/>
                </a:lnTo>
                <a:lnTo>
                  <a:pt x="1594" y="524"/>
                </a:lnTo>
                <a:lnTo>
                  <a:pt x="1595" y="524"/>
                </a:lnTo>
                <a:lnTo>
                  <a:pt x="1596" y="524"/>
                </a:lnTo>
                <a:lnTo>
                  <a:pt x="1596" y="524"/>
                </a:lnTo>
                <a:lnTo>
                  <a:pt x="1597" y="524"/>
                </a:lnTo>
                <a:lnTo>
                  <a:pt x="1598" y="524"/>
                </a:lnTo>
                <a:lnTo>
                  <a:pt x="1598" y="524"/>
                </a:lnTo>
                <a:lnTo>
                  <a:pt x="1599" y="524"/>
                </a:lnTo>
                <a:lnTo>
                  <a:pt x="1599" y="524"/>
                </a:lnTo>
                <a:lnTo>
                  <a:pt x="1600" y="524"/>
                </a:lnTo>
                <a:lnTo>
                  <a:pt x="1600" y="524"/>
                </a:lnTo>
                <a:lnTo>
                  <a:pt x="1601" y="524"/>
                </a:lnTo>
                <a:lnTo>
                  <a:pt x="1602" y="524"/>
                </a:lnTo>
                <a:lnTo>
                  <a:pt x="1603" y="524"/>
                </a:lnTo>
                <a:lnTo>
                  <a:pt x="1603" y="524"/>
                </a:lnTo>
                <a:lnTo>
                  <a:pt x="1604" y="524"/>
                </a:lnTo>
                <a:lnTo>
                  <a:pt x="1604" y="524"/>
                </a:lnTo>
                <a:lnTo>
                  <a:pt x="1605" y="524"/>
                </a:lnTo>
                <a:lnTo>
                  <a:pt x="1606" y="524"/>
                </a:lnTo>
                <a:lnTo>
                  <a:pt x="1607" y="524"/>
                </a:lnTo>
                <a:lnTo>
                  <a:pt x="1607" y="524"/>
                </a:lnTo>
                <a:lnTo>
                  <a:pt x="1608" y="524"/>
                </a:lnTo>
                <a:lnTo>
                  <a:pt x="1608" y="524"/>
                </a:lnTo>
                <a:lnTo>
                  <a:pt x="1609" y="524"/>
                </a:lnTo>
                <a:lnTo>
                  <a:pt x="1610" y="524"/>
                </a:lnTo>
                <a:lnTo>
                  <a:pt x="1611" y="524"/>
                </a:lnTo>
                <a:lnTo>
                  <a:pt x="1611" y="524"/>
                </a:lnTo>
                <a:lnTo>
                  <a:pt x="1612" y="525"/>
                </a:lnTo>
                <a:lnTo>
                  <a:pt x="1612" y="525"/>
                </a:lnTo>
                <a:lnTo>
                  <a:pt x="1613" y="524"/>
                </a:lnTo>
                <a:lnTo>
                  <a:pt x="1613" y="524"/>
                </a:lnTo>
                <a:lnTo>
                  <a:pt x="1614" y="524"/>
                </a:lnTo>
                <a:lnTo>
                  <a:pt x="1615" y="524"/>
                </a:lnTo>
                <a:lnTo>
                  <a:pt x="1616" y="525"/>
                </a:lnTo>
                <a:lnTo>
                  <a:pt x="1616" y="525"/>
                </a:lnTo>
                <a:lnTo>
                  <a:pt x="1617" y="524"/>
                </a:lnTo>
                <a:lnTo>
                  <a:pt x="1617" y="524"/>
                </a:lnTo>
                <a:lnTo>
                  <a:pt x="1618" y="525"/>
                </a:lnTo>
                <a:lnTo>
                  <a:pt x="1619" y="525"/>
                </a:lnTo>
                <a:lnTo>
                  <a:pt x="1619" y="525"/>
                </a:lnTo>
                <a:lnTo>
                  <a:pt x="1620" y="525"/>
                </a:lnTo>
                <a:lnTo>
                  <a:pt x="1621" y="525"/>
                </a:lnTo>
                <a:lnTo>
                  <a:pt x="1621" y="525"/>
                </a:lnTo>
                <a:lnTo>
                  <a:pt x="1622" y="525"/>
                </a:lnTo>
                <a:lnTo>
                  <a:pt x="1622" y="525"/>
                </a:lnTo>
                <a:lnTo>
                  <a:pt x="1623" y="525"/>
                </a:lnTo>
                <a:lnTo>
                  <a:pt x="1624" y="525"/>
                </a:lnTo>
                <a:lnTo>
                  <a:pt x="1624" y="525"/>
                </a:lnTo>
                <a:lnTo>
                  <a:pt x="1625" y="525"/>
                </a:lnTo>
                <a:lnTo>
                  <a:pt x="1626" y="525"/>
                </a:lnTo>
                <a:lnTo>
                  <a:pt x="1626" y="525"/>
                </a:lnTo>
                <a:lnTo>
                  <a:pt x="1627" y="525"/>
                </a:lnTo>
                <a:lnTo>
                  <a:pt x="1628" y="525"/>
                </a:lnTo>
                <a:lnTo>
                  <a:pt x="1628" y="525"/>
                </a:lnTo>
                <a:lnTo>
                  <a:pt x="1629" y="525"/>
                </a:lnTo>
                <a:lnTo>
                  <a:pt x="1629" y="525"/>
                </a:lnTo>
                <a:lnTo>
                  <a:pt x="1630" y="525"/>
                </a:lnTo>
                <a:lnTo>
                  <a:pt x="1631" y="525"/>
                </a:lnTo>
                <a:lnTo>
                  <a:pt x="1631" y="525"/>
                </a:lnTo>
                <a:lnTo>
                  <a:pt x="1632" y="525"/>
                </a:lnTo>
                <a:lnTo>
                  <a:pt x="1633" y="525"/>
                </a:lnTo>
                <a:lnTo>
                  <a:pt x="1634" y="525"/>
                </a:lnTo>
                <a:lnTo>
                  <a:pt x="1634" y="525"/>
                </a:lnTo>
                <a:lnTo>
                  <a:pt x="1635" y="525"/>
                </a:lnTo>
                <a:lnTo>
                  <a:pt x="1635" y="525"/>
                </a:lnTo>
                <a:lnTo>
                  <a:pt x="1636" y="525"/>
                </a:lnTo>
                <a:lnTo>
                  <a:pt x="1636" y="525"/>
                </a:lnTo>
                <a:lnTo>
                  <a:pt x="1637" y="525"/>
                </a:lnTo>
                <a:lnTo>
                  <a:pt x="1637" y="525"/>
                </a:lnTo>
                <a:lnTo>
                  <a:pt x="1639" y="525"/>
                </a:lnTo>
                <a:lnTo>
                  <a:pt x="1639" y="525"/>
                </a:lnTo>
                <a:lnTo>
                  <a:pt x="1640" y="525"/>
                </a:lnTo>
                <a:lnTo>
                  <a:pt x="1640" y="525"/>
                </a:lnTo>
                <a:lnTo>
                  <a:pt x="1641" y="525"/>
                </a:lnTo>
                <a:lnTo>
                  <a:pt x="1641" y="525"/>
                </a:lnTo>
                <a:lnTo>
                  <a:pt x="1643" y="525"/>
                </a:lnTo>
                <a:lnTo>
                  <a:pt x="1643" y="525"/>
                </a:lnTo>
                <a:lnTo>
                  <a:pt x="1644" y="525"/>
                </a:lnTo>
                <a:lnTo>
                  <a:pt x="1644" y="525"/>
                </a:lnTo>
                <a:lnTo>
                  <a:pt x="1645" y="525"/>
                </a:lnTo>
                <a:lnTo>
                  <a:pt x="1645" y="525"/>
                </a:lnTo>
                <a:lnTo>
                  <a:pt x="1646" y="525"/>
                </a:lnTo>
                <a:lnTo>
                  <a:pt x="1647" y="525"/>
                </a:lnTo>
                <a:lnTo>
                  <a:pt x="1647" y="525"/>
                </a:lnTo>
                <a:lnTo>
                  <a:pt x="1648" y="525"/>
                </a:lnTo>
                <a:lnTo>
                  <a:pt x="1649" y="525"/>
                </a:lnTo>
                <a:lnTo>
                  <a:pt x="1649" y="525"/>
                </a:lnTo>
                <a:lnTo>
                  <a:pt x="1650" y="525"/>
                </a:lnTo>
                <a:lnTo>
                  <a:pt x="1651" y="525"/>
                </a:lnTo>
                <a:lnTo>
                  <a:pt x="1651" y="525"/>
                </a:lnTo>
                <a:lnTo>
                  <a:pt x="1652" y="525"/>
                </a:lnTo>
                <a:lnTo>
                  <a:pt x="1652" y="525"/>
                </a:lnTo>
                <a:lnTo>
                  <a:pt x="1653" y="525"/>
                </a:lnTo>
                <a:lnTo>
                  <a:pt x="1654" y="525"/>
                </a:lnTo>
                <a:lnTo>
                  <a:pt x="1654" y="525"/>
                </a:lnTo>
                <a:lnTo>
                  <a:pt x="1655" y="525"/>
                </a:lnTo>
                <a:lnTo>
                  <a:pt x="1656" y="525"/>
                </a:lnTo>
                <a:lnTo>
                  <a:pt x="1656" y="525"/>
                </a:lnTo>
                <a:lnTo>
                  <a:pt x="1657" y="525"/>
                </a:lnTo>
                <a:lnTo>
                  <a:pt x="1658" y="525"/>
                </a:lnTo>
                <a:lnTo>
                  <a:pt x="1659" y="525"/>
                </a:lnTo>
                <a:lnTo>
                  <a:pt x="1659" y="525"/>
                </a:lnTo>
                <a:lnTo>
                  <a:pt x="1659" y="525"/>
                </a:lnTo>
                <a:lnTo>
                  <a:pt x="1661" y="525"/>
                </a:lnTo>
                <a:lnTo>
                  <a:pt x="1661" y="525"/>
                </a:lnTo>
                <a:lnTo>
                  <a:pt x="1662" y="525"/>
                </a:lnTo>
                <a:lnTo>
                  <a:pt x="1662" y="525"/>
                </a:lnTo>
                <a:lnTo>
                  <a:pt x="1663" y="525"/>
                </a:lnTo>
                <a:lnTo>
                  <a:pt x="1663" y="525"/>
                </a:lnTo>
                <a:lnTo>
                  <a:pt x="1665" y="525"/>
                </a:lnTo>
                <a:lnTo>
                  <a:pt x="1665" y="525"/>
                </a:lnTo>
                <a:lnTo>
                  <a:pt x="1666" y="525"/>
                </a:lnTo>
                <a:lnTo>
                  <a:pt x="1666" y="525"/>
                </a:lnTo>
                <a:lnTo>
                  <a:pt x="1667" y="525"/>
                </a:lnTo>
                <a:lnTo>
                  <a:pt x="1667" y="525"/>
                </a:lnTo>
                <a:lnTo>
                  <a:pt x="1668" y="525"/>
                </a:lnTo>
                <a:lnTo>
                  <a:pt x="1669" y="525"/>
                </a:lnTo>
                <a:lnTo>
                  <a:pt x="1669" y="525"/>
                </a:lnTo>
                <a:lnTo>
                  <a:pt x="1670" y="525"/>
                </a:lnTo>
                <a:lnTo>
                  <a:pt x="1670" y="525"/>
                </a:lnTo>
                <a:lnTo>
                  <a:pt x="1671" y="525"/>
                </a:lnTo>
                <a:lnTo>
                  <a:pt x="1671" y="525"/>
                </a:lnTo>
                <a:lnTo>
                  <a:pt x="1672" y="525"/>
                </a:lnTo>
                <a:lnTo>
                  <a:pt x="1673" y="525"/>
                </a:lnTo>
                <a:lnTo>
                  <a:pt x="1674" y="525"/>
                </a:lnTo>
                <a:lnTo>
                  <a:pt x="1674" y="525"/>
                </a:lnTo>
                <a:lnTo>
                  <a:pt x="1675" y="525"/>
                </a:lnTo>
                <a:lnTo>
                  <a:pt x="1675" y="525"/>
                </a:lnTo>
                <a:lnTo>
                  <a:pt x="1676" y="525"/>
                </a:lnTo>
                <a:lnTo>
                  <a:pt x="1677" y="525"/>
                </a:lnTo>
                <a:lnTo>
                  <a:pt x="1677" y="525"/>
                </a:lnTo>
                <a:lnTo>
                  <a:pt x="1678" y="525"/>
                </a:lnTo>
                <a:lnTo>
                  <a:pt x="1678" y="525"/>
                </a:lnTo>
                <a:lnTo>
                  <a:pt x="1680" y="525"/>
                </a:lnTo>
                <a:lnTo>
                  <a:pt x="1680" y="525"/>
                </a:lnTo>
                <a:lnTo>
                  <a:pt x="1681" y="525"/>
                </a:lnTo>
                <a:lnTo>
                  <a:pt x="1681" y="525"/>
                </a:lnTo>
                <a:lnTo>
                  <a:pt x="1682" y="525"/>
                </a:lnTo>
                <a:lnTo>
                  <a:pt x="1682" y="525"/>
                </a:lnTo>
                <a:lnTo>
                  <a:pt x="1684" y="525"/>
                </a:lnTo>
                <a:lnTo>
                  <a:pt x="1684" y="525"/>
                </a:lnTo>
                <a:lnTo>
                  <a:pt x="1685" y="525"/>
                </a:lnTo>
                <a:lnTo>
                  <a:pt x="1685" y="525"/>
                </a:lnTo>
                <a:lnTo>
                  <a:pt x="1686" y="525"/>
                </a:lnTo>
                <a:lnTo>
                  <a:pt x="1686" y="525"/>
                </a:lnTo>
                <a:lnTo>
                  <a:pt x="1687" y="525"/>
                </a:lnTo>
                <a:lnTo>
                  <a:pt x="1688" y="525"/>
                </a:lnTo>
                <a:lnTo>
                  <a:pt x="1688" y="525"/>
                </a:lnTo>
                <a:lnTo>
                  <a:pt x="1689" y="525"/>
                </a:lnTo>
                <a:lnTo>
                  <a:pt x="1689" y="525"/>
                </a:lnTo>
                <a:lnTo>
                  <a:pt x="1690" y="525"/>
                </a:lnTo>
                <a:lnTo>
                  <a:pt x="1691" y="525"/>
                </a:lnTo>
                <a:lnTo>
                  <a:pt x="1691" y="525"/>
                </a:lnTo>
                <a:lnTo>
                  <a:pt x="1692" y="525"/>
                </a:lnTo>
                <a:lnTo>
                  <a:pt x="1693" y="525"/>
                </a:lnTo>
                <a:lnTo>
                  <a:pt x="1693" y="525"/>
                </a:lnTo>
                <a:lnTo>
                  <a:pt x="1694" y="525"/>
                </a:lnTo>
                <a:lnTo>
                  <a:pt x="1695" y="525"/>
                </a:lnTo>
                <a:lnTo>
                  <a:pt x="1696" y="525"/>
                </a:lnTo>
                <a:lnTo>
                  <a:pt x="1696" y="525"/>
                </a:lnTo>
                <a:lnTo>
                  <a:pt x="1696" y="525"/>
                </a:lnTo>
                <a:lnTo>
                  <a:pt x="1697" y="525"/>
                </a:lnTo>
                <a:lnTo>
                  <a:pt x="1698" y="525"/>
                </a:lnTo>
                <a:lnTo>
                  <a:pt x="1699" y="525"/>
                </a:lnTo>
                <a:lnTo>
                  <a:pt x="1699" y="525"/>
                </a:lnTo>
                <a:lnTo>
                  <a:pt x="1700" y="525"/>
                </a:lnTo>
                <a:lnTo>
                  <a:pt x="1701" y="525"/>
                </a:lnTo>
                <a:lnTo>
                  <a:pt x="1702" y="525"/>
                </a:lnTo>
                <a:lnTo>
                  <a:pt x="1702" y="525"/>
                </a:lnTo>
                <a:lnTo>
                  <a:pt x="1702" y="525"/>
                </a:lnTo>
                <a:lnTo>
                  <a:pt x="1703" y="525"/>
                </a:lnTo>
                <a:lnTo>
                  <a:pt x="1704" y="525"/>
                </a:lnTo>
                <a:lnTo>
                  <a:pt x="1704" y="525"/>
                </a:lnTo>
                <a:lnTo>
                  <a:pt x="1706" y="525"/>
                </a:lnTo>
                <a:lnTo>
                  <a:pt x="1706" y="525"/>
                </a:lnTo>
                <a:lnTo>
                  <a:pt x="1707" y="525"/>
                </a:lnTo>
                <a:lnTo>
                  <a:pt x="1707" y="525"/>
                </a:lnTo>
                <a:lnTo>
                  <a:pt x="1707" y="525"/>
                </a:lnTo>
                <a:lnTo>
                  <a:pt x="1708" y="525"/>
                </a:lnTo>
                <a:lnTo>
                  <a:pt x="1708" y="525"/>
                </a:lnTo>
                <a:lnTo>
                  <a:pt x="1709" y="525"/>
                </a:lnTo>
                <a:lnTo>
                  <a:pt x="1710" y="525"/>
                </a:lnTo>
                <a:lnTo>
                  <a:pt x="1711" y="525"/>
                </a:lnTo>
                <a:lnTo>
                  <a:pt x="1711" y="525"/>
                </a:lnTo>
                <a:lnTo>
                  <a:pt x="1712" y="525"/>
                </a:lnTo>
                <a:lnTo>
                  <a:pt x="1713" y="525"/>
                </a:lnTo>
                <a:lnTo>
                  <a:pt x="1713" y="525"/>
                </a:lnTo>
                <a:lnTo>
                  <a:pt x="1714" y="525"/>
                </a:lnTo>
                <a:lnTo>
                  <a:pt x="1715" y="525"/>
                </a:lnTo>
                <a:lnTo>
                  <a:pt x="1715" y="525"/>
                </a:lnTo>
                <a:lnTo>
                  <a:pt x="1716" y="525"/>
                </a:lnTo>
                <a:lnTo>
                  <a:pt x="1716" y="525"/>
                </a:lnTo>
                <a:lnTo>
                  <a:pt x="1718" y="525"/>
                </a:lnTo>
                <a:lnTo>
                  <a:pt x="1718" y="525"/>
                </a:lnTo>
                <a:lnTo>
                  <a:pt x="1719" y="525"/>
                </a:lnTo>
                <a:lnTo>
                  <a:pt x="1719" y="525"/>
                </a:lnTo>
                <a:lnTo>
                  <a:pt x="1720" y="525"/>
                </a:lnTo>
                <a:lnTo>
                  <a:pt x="1721" y="525"/>
                </a:lnTo>
                <a:lnTo>
                  <a:pt x="1721" y="525"/>
                </a:lnTo>
                <a:lnTo>
                  <a:pt x="1722" y="525"/>
                </a:lnTo>
                <a:lnTo>
                  <a:pt x="1722" y="525"/>
                </a:lnTo>
                <a:lnTo>
                  <a:pt x="1723" y="525"/>
                </a:lnTo>
                <a:lnTo>
                  <a:pt x="1724" y="525"/>
                </a:lnTo>
                <a:lnTo>
                  <a:pt x="1725" y="525"/>
                </a:lnTo>
                <a:lnTo>
                  <a:pt x="1725" y="525"/>
                </a:lnTo>
                <a:lnTo>
                  <a:pt x="1725" y="525"/>
                </a:lnTo>
                <a:lnTo>
                  <a:pt x="1726" y="525"/>
                </a:lnTo>
                <a:lnTo>
                  <a:pt x="1727" y="525"/>
                </a:lnTo>
                <a:lnTo>
                  <a:pt x="1727" y="525"/>
                </a:lnTo>
                <a:lnTo>
                  <a:pt x="1728" y="525"/>
                </a:lnTo>
                <a:lnTo>
                  <a:pt x="1729" y="525"/>
                </a:lnTo>
                <a:lnTo>
                  <a:pt x="1730" y="525"/>
                </a:lnTo>
                <a:lnTo>
                  <a:pt x="1730" y="525"/>
                </a:lnTo>
                <a:lnTo>
                  <a:pt x="1731" y="525"/>
                </a:lnTo>
                <a:lnTo>
                  <a:pt x="1731" y="525"/>
                </a:lnTo>
                <a:lnTo>
                  <a:pt x="1732" y="525"/>
                </a:lnTo>
                <a:lnTo>
                  <a:pt x="1732" y="525"/>
                </a:lnTo>
                <a:lnTo>
                  <a:pt x="1733" y="525"/>
                </a:lnTo>
                <a:lnTo>
                  <a:pt x="1734" y="525"/>
                </a:lnTo>
                <a:lnTo>
                  <a:pt x="1735" y="525"/>
                </a:lnTo>
                <a:lnTo>
                  <a:pt x="1735" y="525"/>
                </a:lnTo>
                <a:lnTo>
                  <a:pt x="1736" y="525"/>
                </a:lnTo>
                <a:lnTo>
                  <a:pt x="1736" y="525"/>
                </a:lnTo>
                <a:lnTo>
                  <a:pt x="1737" y="525"/>
                </a:lnTo>
                <a:lnTo>
                  <a:pt x="1738" y="525"/>
                </a:lnTo>
                <a:lnTo>
                  <a:pt x="1739" y="525"/>
                </a:lnTo>
                <a:lnTo>
                  <a:pt x="1739" y="525"/>
                </a:lnTo>
                <a:lnTo>
                  <a:pt x="1740" y="525"/>
                </a:lnTo>
                <a:lnTo>
                  <a:pt x="1740" y="525"/>
                </a:lnTo>
                <a:lnTo>
                  <a:pt x="1741" y="525"/>
                </a:lnTo>
                <a:lnTo>
                  <a:pt x="1741" y="525"/>
                </a:lnTo>
                <a:lnTo>
                  <a:pt x="1743" y="525"/>
                </a:lnTo>
                <a:lnTo>
                  <a:pt x="1743" y="525"/>
                </a:lnTo>
                <a:lnTo>
                  <a:pt x="1744" y="525"/>
                </a:lnTo>
                <a:lnTo>
                  <a:pt x="1744" y="525"/>
                </a:lnTo>
                <a:lnTo>
                  <a:pt x="1745" y="525"/>
                </a:lnTo>
                <a:lnTo>
                  <a:pt x="1745" y="525"/>
                </a:lnTo>
                <a:lnTo>
                  <a:pt x="1746" y="525"/>
                </a:lnTo>
                <a:lnTo>
                  <a:pt x="1747" y="525"/>
                </a:lnTo>
                <a:lnTo>
                  <a:pt x="1747" y="525"/>
                </a:lnTo>
                <a:lnTo>
                  <a:pt x="1748" y="525"/>
                </a:lnTo>
                <a:lnTo>
                  <a:pt x="1749" y="525"/>
                </a:lnTo>
                <a:lnTo>
                  <a:pt x="1749" y="525"/>
                </a:lnTo>
                <a:lnTo>
                  <a:pt x="1750" y="525"/>
                </a:lnTo>
                <a:lnTo>
                  <a:pt x="1751" y="525"/>
                </a:lnTo>
                <a:lnTo>
                  <a:pt x="1751" y="525"/>
                </a:lnTo>
                <a:lnTo>
                  <a:pt x="1752" y="525"/>
                </a:lnTo>
                <a:lnTo>
                  <a:pt x="1753" y="525"/>
                </a:lnTo>
                <a:lnTo>
                  <a:pt x="1753" y="525"/>
                </a:lnTo>
                <a:lnTo>
                  <a:pt x="1754" y="525"/>
                </a:lnTo>
                <a:lnTo>
                  <a:pt x="1755" y="525"/>
                </a:lnTo>
                <a:lnTo>
                  <a:pt x="1755" y="525"/>
                </a:lnTo>
                <a:lnTo>
                  <a:pt x="1755" y="525"/>
                </a:lnTo>
                <a:lnTo>
                  <a:pt x="1756" y="525"/>
                </a:lnTo>
                <a:lnTo>
                  <a:pt x="1756" y="525"/>
                </a:lnTo>
                <a:lnTo>
                  <a:pt x="1757" y="525"/>
                </a:lnTo>
                <a:lnTo>
                  <a:pt x="1758" y="525"/>
                </a:lnTo>
                <a:lnTo>
                  <a:pt x="1759" y="525"/>
                </a:lnTo>
                <a:lnTo>
                  <a:pt x="1759" y="525"/>
                </a:lnTo>
                <a:lnTo>
                  <a:pt x="1761" y="525"/>
                </a:lnTo>
                <a:lnTo>
                  <a:pt x="1761" y="525"/>
                </a:lnTo>
                <a:lnTo>
                  <a:pt x="1762" y="525"/>
                </a:lnTo>
                <a:lnTo>
                  <a:pt x="1762" y="525"/>
                </a:lnTo>
                <a:lnTo>
                  <a:pt x="1763" y="525"/>
                </a:lnTo>
                <a:lnTo>
                  <a:pt x="1763" y="525"/>
                </a:lnTo>
                <a:lnTo>
                  <a:pt x="1764" y="525"/>
                </a:lnTo>
                <a:lnTo>
                  <a:pt x="1765" y="525"/>
                </a:lnTo>
                <a:lnTo>
                  <a:pt x="1765" y="525"/>
                </a:lnTo>
                <a:lnTo>
                  <a:pt x="1766" y="525"/>
                </a:lnTo>
                <a:lnTo>
                  <a:pt x="1766" y="525"/>
                </a:lnTo>
                <a:lnTo>
                  <a:pt x="1767" y="525"/>
                </a:lnTo>
                <a:lnTo>
                  <a:pt x="1768" y="525"/>
                </a:lnTo>
                <a:lnTo>
                  <a:pt x="1769" y="525"/>
                </a:lnTo>
                <a:lnTo>
                  <a:pt x="1769" y="525"/>
                </a:lnTo>
                <a:lnTo>
                  <a:pt x="1769" y="525"/>
                </a:lnTo>
                <a:lnTo>
                  <a:pt x="1770" y="525"/>
                </a:lnTo>
                <a:lnTo>
                  <a:pt x="1771" y="525"/>
                </a:lnTo>
                <a:lnTo>
                  <a:pt x="1771" y="525"/>
                </a:lnTo>
                <a:lnTo>
                  <a:pt x="1772" y="525"/>
                </a:lnTo>
                <a:lnTo>
                  <a:pt x="1773" y="525"/>
                </a:lnTo>
                <a:lnTo>
                  <a:pt x="1773" y="525"/>
                </a:lnTo>
                <a:lnTo>
                  <a:pt x="1774" y="525"/>
                </a:lnTo>
                <a:lnTo>
                  <a:pt x="1775" y="525"/>
                </a:lnTo>
                <a:lnTo>
                  <a:pt x="1776" y="525"/>
                </a:lnTo>
                <a:lnTo>
                  <a:pt x="1776" y="525"/>
                </a:lnTo>
                <a:lnTo>
                  <a:pt x="1777" y="525"/>
                </a:lnTo>
                <a:lnTo>
                  <a:pt x="1777" y="525"/>
                </a:lnTo>
                <a:lnTo>
                  <a:pt x="1778" y="525"/>
                </a:lnTo>
                <a:lnTo>
                  <a:pt x="1778" y="525"/>
                </a:lnTo>
                <a:lnTo>
                  <a:pt x="1780" y="525"/>
                </a:lnTo>
                <a:lnTo>
                  <a:pt x="1780" y="525"/>
                </a:lnTo>
                <a:lnTo>
                  <a:pt x="1781" y="525"/>
                </a:lnTo>
                <a:lnTo>
                  <a:pt x="1781" y="525"/>
                </a:lnTo>
                <a:lnTo>
                  <a:pt x="1782" y="525"/>
                </a:lnTo>
                <a:lnTo>
                  <a:pt x="1783" y="525"/>
                </a:lnTo>
                <a:lnTo>
                  <a:pt x="1784" y="525"/>
                </a:lnTo>
                <a:lnTo>
                  <a:pt x="1784" y="525"/>
                </a:lnTo>
                <a:lnTo>
                  <a:pt x="1784" y="525"/>
                </a:lnTo>
                <a:lnTo>
                  <a:pt x="1785" y="525"/>
                </a:lnTo>
                <a:lnTo>
                  <a:pt x="1785" y="525"/>
                </a:lnTo>
                <a:lnTo>
                  <a:pt x="1787" y="525"/>
                </a:lnTo>
                <a:lnTo>
                  <a:pt x="1787" y="525"/>
                </a:lnTo>
                <a:lnTo>
                  <a:pt x="1787" y="525"/>
                </a:lnTo>
                <a:lnTo>
                  <a:pt x="1788" y="525"/>
                </a:lnTo>
                <a:lnTo>
                  <a:pt x="1789" y="525"/>
                </a:lnTo>
                <a:lnTo>
                  <a:pt x="1790" y="525"/>
                </a:lnTo>
                <a:lnTo>
                  <a:pt x="1791" y="525"/>
                </a:lnTo>
                <a:lnTo>
                  <a:pt x="1791" y="525"/>
                </a:lnTo>
                <a:lnTo>
                  <a:pt x="1792" y="525"/>
                </a:lnTo>
                <a:lnTo>
                  <a:pt x="1792" y="525"/>
                </a:lnTo>
                <a:lnTo>
                  <a:pt x="1792" y="525"/>
                </a:lnTo>
                <a:lnTo>
                  <a:pt x="1793" y="525"/>
                </a:lnTo>
                <a:lnTo>
                  <a:pt x="1793" y="525"/>
                </a:lnTo>
                <a:lnTo>
                  <a:pt x="1795" y="525"/>
                </a:lnTo>
                <a:lnTo>
                  <a:pt x="1795" y="525"/>
                </a:lnTo>
                <a:lnTo>
                  <a:pt x="1796" y="525"/>
                </a:lnTo>
                <a:lnTo>
                  <a:pt x="1797" y="525"/>
                </a:lnTo>
                <a:lnTo>
                  <a:pt x="1798" y="525"/>
                </a:lnTo>
                <a:lnTo>
                  <a:pt x="1798" y="525"/>
                </a:lnTo>
                <a:lnTo>
                  <a:pt x="1799" y="525"/>
                </a:lnTo>
                <a:lnTo>
                  <a:pt x="1799" y="525"/>
                </a:lnTo>
                <a:lnTo>
                  <a:pt x="1800" y="525"/>
                </a:lnTo>
                <a:lnTo>
                  <a:pt x="1800" y="525"/>
                </a:lnTo>
                <a:lnTo>
                  <a:pt x="1800" y="525"/>
                </a:lnTo>
                <a:lnTo>
                  <a:pt x="1802" y="525"/>
                </a:lnTo>
                <a:lnTo>
                  <a:pt x="1803" y="525"/>
                </a:lnTo>
                <a:lnTo>
                  <a:pt x="1803" y="525"/>
                </a:lnTo>
                <a:lnTo>
                  <a:pt x="1803" y="525"/>
                </a:lnTo>
                <a:lnTo>
                  <a:pt x="1804" y="525"/>
                </a:lnTo>
                <a:lnTo>
                  <a:pt x="1805" y="525"/>
                </a:lnTo>
                <a:lnTo>
                  <a:pt x="1805" y="525"/>
                </a:lnTo>
                <a:lnTo>
                  <a:pt x="1806" y="525"/>
                </a:lnTo>
                <a:lnTo>
                  <a:pt x="1807" y="525"/>
                </a:lnTo>
                <a:lnTo>
                  <a:pt x="1807" y="525"/>
                </a:lnTo>
                <a:lnTo>
                  <a:pt x="1808" y="525"/>
                </a:lnTo>
                <a:lnTo>
                  <a:pt x="1808" y="525"/>
                </a:lnTo>
                <a:lnTo>
                  <a:pt x="1809" y="525"/>
                </a:lnTo>
                <a:lnTo>
                  <a:pt x="1810" y="525"/>
                </a:lnTo>
                <a:lnTo>
                  <a:pt x="1811" y="525"/>
                </a:lnTo>
                <a:lnTo>
                  <a:pt x="1811" y="525"/>
                </a:lnTo>
                <a:lnTo>
                  <a:pt x="1812" y="525"/>
                </a:lnTo>
                <a:lnTo>
                  <a:pt x="1813" y="525"/>
                </a:lnTo>
                <a:lnTo>
                  <a:pt x="1813" y="525"/>
                </a:lnTo>
                <a:lnTo>
                  <a:pt x="1814" y="525"/>
                </a:lnTo>
                <a:lnTo>
                  <a:pt x="1814" y="525"/>
                </a:lnTo>
                <a:lnTo>
                  <a:pt x="1815" y="525"/>
                </a:lnTo>
                <a:lnTo>
                  <a:pt x="1816" y="525"/>
                </a:lnTo>
                <a:lnTo>
                  <a:pt x="1817" y="525"/>
                </a:lnTo>
                <a:lnTo>
                  <a:pt x="1817" y="525"/>
                </a:lnTo>
                <a:lnTo>
                  <a:pt x="1818" y="525"/>
                </a:lnTo>
                <a:lnTo>
                  <a:pt x="1818" y="525"/>
                </a:lnTo>
                <a:lnTo>
                  <a:pt x="1819" y="525"/>
                </a:lnTo>
                <a:lnTo>
                  <a:pt x="1819" y="525"/>
                </a:lnTo>
                <a:lnTo>
                  <a:pt x="1820" y="525"/>
                </a:lnTo>
                <a:lnTo>
                  <a:pt x="1821" y="525"/>
                </a:lnTo>
                <a:lnTo>
                  <a:pt x="1822" y="525"/>
                </a:lnTo>
                <a:lnTo>
                  <a:pt x="1822" y="525"/>
                </a:lnTo>
                <a:lnTo>
                  <a:pt x="1823" y="525"/>
                </a:lnTo>
                <a:lnTo>
                  <a:pt x="1823" y="525"/>
                </a:lnTo>
                <a:lnTo>
                  <a:pt x="1824" y="525"/>
                </a:lnTo>
                <a:lnTo>
                  <a:pt x="1825" y="525"/>
                </a:lnTo>
                <a:lnTo>
                  <a:pt x="1825" y="525"/>
                </a:lnTo>
                <a:lnTo>
                  <a:pt x="1826" y="525"/>
                </a:lnTo>
                <a:lnTo>
                  <a:pt x="1826" y="525"/>
                </a:lnTo>
                <a:lnTo>
                  <a:pt x="1828" y="525"/>
                </a:lnTo>
                <a:lnTo>
                  <a:pt x="1828" y="525"/>
                </a:lnTo>
                <a:lnTo>
                  <a:pt x="1829" y="525"/>
                </a:lnTo>
                <a:lnTo>
                  <a:pt x="1829" y="525"/>
                </a:lnTo>
                <a:lnTo>
                  <a:pt x="1830" y="525"/>
                </a:lnTo>
                <a:lnTo>
                  <a:pt x="1830" y="525"/>
                </a:lnTo>
                <a:lnTo>
                  <a:pt x="1831" y="525"/>
                </a:lnTo>
                <a:lnTo>
                  <a:pt x="1832" y="525"/>
                </a:lnTo>
                <a:lnTo>
                  <a:pt x="1833" y="525"/>
                </a:lnTo>
                <a:lnTo>
                  <a:pt x="1833" y="525"/>
                </a:lnTo>
                <a:lnTo>
                  <a:pt x="1833" y="525"/>
                </a:lnTo>
                <a:lnTo>
                  <a:pt x="1834" y="525"/>
                </a:lnTo>
                <a:lnTo>
                  <a:pt x="1834" y="525"/>
                </a:lnTo>
                <a:lnTo>
                  <a:pt x="1836" y="525"/>
                </a:lnTo>
                <a:lnTo>
                  <a:pt x="1836" y="525"/>
                </a:lnTo>
                <a:lnTo>
                  <a:pt x="1837" y="525"/>
                </a:lnTo>
                <a:lnTo>
                  <a:pt x="1837" y="525"/>
                </a:lnTo>
                <a:lnTo>
                  <a:pt x="1838" y="525"/>
                </a:lnTo>
                <a:lnTo>
                  <a:pt x="1839" y="525"/>
                </a:lnTo>
                <a:lnTo>
                  <a:pt x="1840" y="525"/>
                </a:lnTo>
                <a:lnTo>
                  <a:pt x="1840" y="525"/>
                </a:lnTo>
                <a:lnTo>
                  <a:pt x="1841" y="525"/>
                </a:lnTo>
                <a:lnTo>
                  <a:pt x="1841" y="525"/>
                </a:lnTo>
                <a:lnTo>
                  <a:pt x="1841" y="525"/>
                </a:lnTo>
                <a:lnTo>
                  <a:pt x="1843" y="525"/>
                </a:lnTo>
                <a:lnTo>
                  <a:pt x="1844" y="525"/>
                </a:lnTo>
                <a:lnTo>
                  <a:pt x="1844" y="525"/>
                </a:lnTo>
                <a:lnTo>
                  <a:pt x="1845" y="525"/>
                </a:lnTo>
                <a:lnTo>
                  <a:pt x="1845" y="525"/>
                </a:lnTo>
                <a:lnTo>
                  <a:pt x="1846" y="525"/>
                </a:lnTo>
                <a:lnTo>
                  <a:pt x="1846" y="525"/>
                </a:lnTo>
                <a:lnTo>
                  <a:pt x="1847" y="525"/>
                </a:lnTo>
                <a:lnTo>
                  <a:pt x="1848" y="525"/>
                </a:lnTo>
                <a:lnTo>
                  <a:pt x="1848" y="525"/>
                </a:lnTo>
                <a:lnTo>
                  <a:pt x="1849" y="525"/>
                </a:lnTo>
                <a:lnTo>
                  <a:pt x="1850" y="525"/>
                </a:lnTo>
                <a:lnTo>
                  <a:pt x="1851" y="525"/>
                </a:lnTo>
                <a:lnTo>
                  <a:pt x="1851" y="525"/>
                </a:lnTo>
                <a:lnTo>
                  <a:pt x="1851" y="525"/>
                </a:lnTo>
                <a:lnTo>
                  <a:pt x="1852" y="525"/>
                </a:lnTo>
                <a:lnTo>
                  <a:pt x="1852" y="525"/>
                </a:lnTo>
                <a:lnTo>
                  <a:pt x="1854" y="525"/>
                </a:lnTo>
                <a:lnTo>
                  <a:pt x="1854" y="525"/>
                </a:lnTo>
                <a:lnTo>
                  <a:pt x="1855" y="525"/>
                </a:lnTo>
                <a:lnTo>
                  <a:pt x="1855" y="525"/>
                </a:lnTo>
                <a:lnTo>
                  <a:pt x="1856" y="525"/>
                </a:lnTo>
                <a:lnTo>
                  <a:pt x="1856" y="525"/>
                </a:lnTo>
                <a:lnTo>
                  <a:pt x="1857" y="525"/>
                </a:lnTo>
                <a:lnTo>
                  <a:pt x="1858" y="525"/>
                </a:lnTo>
                <a:lnTo>
                  <a:pt x="1858" y="525"/>
                </a:lnTo>
                <a:lnTo>
                  <a:pt x="1859" y="525"/>
                </a:lnTo>
                <a:lnTo>
                  <a:pt x="1859" y="525"/>
                </a:lnTo>
                <a:lnTo>
                  <a:pt x="1861" y="525"/>
                </a:lnTo>
                <a:lnTo>
                  <a:pt x="1861" y="525"/>
                </a:lnTo>
                <a:lnTo>
                  <a:pt x="1862" y="525"/>
                </a:lnTo>
                <a:lnTo>
                  <a:pt x="1863" y="525"/>
                </a:lnTo>
                <a:lnTo>
                  <a:pt x="1863" y="525"/>
                </a:lnTo>
                <a:lnTo>
                  <a:pt x="1863" y="525"/>
                </a:lnTo>
                <a:lnTo>
                  <a:pt x="1864" y="525"/>
                </a:lnTo>
                <a:lnTo>
                  <a:pt x="1865" y="525"/>
                </a:lnTo>
                <a:lnTo>
                  <a:pt x="1865" y="525"/>
                </a:lnTo>
                <a:lnTo>
                  <a:pt x="1866" y="525"/>
                </a:lnTo>
                <a:lnTo>
                  <a:pt x="1867" y="525"/>
                </a:lnTo>
                <a:lnTo>
                  <a:pt x="1867" y="525"/>
                </a:lnTo>
                <a:lnTo>
                  <a:pt x="1868" y="525"/>
                </a:lnTo>
                <a:lnTo>
                  <a:pt x="1869" y="525"/>
                </a:lnTo>
                <a:lnTo>
                  <a:pt x="1869" y="525"/>
                </a:lnTo>
                <a:lnTo>
                  <a:pt x="1870" y="525"/>
                </a:lnTo>
                <a:lnTo>
                  <a:pt x="1870" y="525"/>
                </a:lnTo>
                <a:lnTo>
                  <a:pt x="1871" y="525"/>
                </a:lnTo>
                <a:lnTo>
                  <a:pt x="1871" y="525"/>
                </a:lnTo>
                <a:lnTo>
                  <a:pt x="1873" y="525"/>
                </a:lnTo>
                <a:lnTo>
                  <a:pt x="1873" y="525"/>
                </a:lnTo>
                <a:lnTo>
                  <a:pt x="1874" y="525"/>
                </a:lnTo>
                <a:lnTo>
                  <a:pt x="1874" y="525"/>
                </a:lnTo>
                <a:lnTo>
                  <a:pt x="1876" y="525"/>
                </a:lnTo>
                <a:lnTo>
                  <a:pt x="1876" y="525"/>
                </a:lnTo>
                <a:lnTo>
                  <a:pt x="1877" y="525"/>
                </a:lnTo>
                <a:lnTo>
                  <a:pt x="1877" y="525"/>
                </a:lnTo>
                <a:lnTo>
                  <a:pt x="1878" y="525"/>
                </a:lnTo>
                <a:lnTo>
                  <a:pt x="1878" y="525"/>
                </a:lnTo>
                <a:lnTo>
                  <a:pt x="1879" y="525"/>
                </a:lnTo>
                <a:lnTo>
                  <a:pt x="1880" y="525"/>
                </a:lnTo>
                <a:lnTo>
                  <a:pt x="1880" y="525"/>
                </a:lnTo>
                <a:lnTo>
                  <a:pt x="1881" y="525"/>
                </a:lnTo>
                <a:lnTo>
                  <a:pt x="1882" y="525"/>
                </a:lnTo>
                <a:lnTo>
                  <a:pt x="1882" y="525"/>
                </a:lnTo>
                <a:lnTo>
                  <a:pt x="1883" y="525"/>
                </a:lnTo>
                <a:lnTo>
                  <a:pt x="1883" y="525"/>
                </a:lnTo>
                <a:lnTo>
                  <a:pt x="1884" y="525"/>
                </a:lnTo>
                <a:lnTo>
                  <a:pt x="1885" y="525"/>
                </a:lnTo>
                <a:lnTo>
                  <a:pt x="1886" y="525"/>
                </a:lnTo>
                <a:lnTo>
                  <a:pt x="1886" y="525"/>
                </a:lnTo>
                <a:lnTo>
                  <a:pt x="1887" y="525"/>
                </a:lnTo>
                <a:lnTo>
                  <a:pt x="1887" y="525"/>
                </a:lnTo>
                <a:lnTo>
                  <a:pt x="1888" y="525"/>
                </a:lnTo>
                <a:lnTo>
                  <a:pt x="1888" y="525"/>
                </a:lnTo>
                <a:lnTo>
                  <a:pt x="1889" y="525"/>
                </a:lnTo>
                <a:lnTo>
                  <a:pt x="1889" y="525"/>
                </a:lnTo>
                <a:lnTo>
                  <a:pt x="1890" y="525"/>
                </a:lnTo>
                <a:lnTo>
                  <a:pt x="1891" y="525"/>
                </a:lnTo>
                <a:lnTo>
                  <a:pt x="1892" y="525"/>
                </a:lnTo>
                <a:lnTo>
                  <a:pt x="1892" y="525"/>
                </a:lnTo>
                <a:lnTo>
                  <a:pt x="1893" y="525"/>
                </a:lnTo>
                <a:lnTo>
                  <a:pt x="1893" y="525"/>
                </a:lnTo>
                <a:lnTo>
                  <a:pt x="1895" y="525"/>
                </a:lnTo>
                <a:lnTo>
                  <a:pt x="1895" y="525"/>
                </a:lnTo>
                <a:lnTo>
                  <a:pt x="1895" y="525"/>
                </a:lnTo>
                <a:lnTo>
                  <a:pt x="1896" y="525"/>
                </a:lnTo>
                <a:lnTo>
                  <a:pt x="1896" y="525"/>
                </a:lnTo>
                <a:lnTo>
                  <a:pt x="1898" y="525"/>
                </a:lnTo>
                <a:lnTo>
                  <a:pt x="1899" y="525"/>
                </a:lnTo>
                <a:lnTo>
                  <a:pt x="1899" y="525"/>
                </a:lnTo>
                <a:lnTo>
                  <a:pt x="1899" y="525"/>
                </a:lnTo>
                <a:lnTo>
                  <a:pt x="1900" y="525"/>
                </a:lnTo>
                <a:lnTo>
                  <a:pt x="1901" y="525"/>
                </a:lnTo>
                <a:lnTo>
                  <a:pt x="1901" y="525"/>
                </a:lnTo>
                <a:lnTo>
                  <a:pt x="1902" y="525"/>
                </a:lnTo>
                <a:lnTo>
                  <a:pt x="1903" y="525"/>
                </a:lnTo>
                <a:lnTo>
                  <a:pt x="1903" y="525"/>
                </a:lnTo>
                <a:lnTo>
                  <a:pt x="1904" y="525"/>
                </a:lnTo>
                <a:lnTo>
                  <a:pt x="1905" y="525"/>
                </a:lnTo>
                <a:lnTo>
                  <a:pt x="1905" y="525"/>
                </a:lnTo>
                <a:lnTo>
                  <a:pt x="1906" y="525"/>
                </a:lnTo>
                <a:lnTo>
                  <a:pt x="1906" y="525"/>
                </a:lnTo>
                <a:lnTo>
                  <a:pt x="1907" y="525"/>
                </a:lnTo>
                <a:lnTo>
                  <a:pt x="1907" y="525"/>
                </a:lnTo>
                <a:lnTo>
                  <a:pt x="1908" y="525"/>
                </a:lnTo>
                <a:lnTo>
                  <a:pt x="1909" y="525"/>
                </a:lnTo>
                <a:lnTo>
                  <a:pt x="1910" y="525"/>
                </a:lnTo>
                <a:lnTo>
                  <a:pt x="1910" y="525"/>
                </a:lnTo>
                <a:lnTo>
                  <a:pt x="1911" y="525"/>
                </a:lnTo>
                <a:lnTo>
                  <a:pt x="1911" y="525"/>
                </a:lnTo>
                <a:lnTo>
                  <a:pt x="1912" y="525"/>
                </a:lnTo>
                <a:lnTo>
                  <a:pt x="1913" y="525"/>
                </a:lnTo>
                <a:lnTo>
                  <a:pt x="1914" y="525"/>
                </a:lnTo>
                <a:lnTo>
                  <a:pt x="1914" y="525"/>
                </a:lnTo>
                <a:lnTo>
                  <a:pt x="1915" y="525"/>
                </a:lnTo>
                <a:lnTo>
                  <a:pt x="1915" y="525"/>
                </a:lnTo>
                <a:lnTo>
                  <a:pt x="1916" y="525"/>
                </a:lnTo>
                <a:lnTo>
                  <a:pt x="1917" y="525"/>
                </a:lnTo>
                <a:lnTo>
                  <a:pt x="1918" y="525"/>
                </a:lnTo>
                <a:lnTo>
                  <a:pt x="1918" y="525"/>
                </a:lnTo>
                <a:lnTo>
                  <a:pt x="1919" y="525"/>
                </a:lnTo>
                <a:lnTo>
                  <a:pt x="1919" y="525"/>
                </a:lnTo>
                <a:lnTo>
                  <a:pt x="1920" y="525"/>
                </a:lnTo>
                <a:lnTo>
                  <a:pt x="1921" y="525"/>
                </a:lnTo>
                <a:lnTo>
                  <a:pt x="1921" y="525"/>
                </a:lnTo>
                <a:lnTo>
                  <a:pt x="1922" y="525"/>
                </a:lnTo>
                <a:lnTo>
                  <a:pt x="1923" y="525"/>
                </a:lnTo>
                <a:lnTo>
                  <a:pt x="1923" y="525"/>
                </a:lnTo>
                <a:lnTo>
                  <a:pt x="1924" y="525"/>
                </a:lnTo>
                <a:lnTo>
                  <a:pt x="1924" y="525"/>
                </a:lnTo>
                <a:lnTo>
                  <a:pt x="1925" y="525"/>
                </a:lnTo>
                <a:lnTo>
                  <a:pt x="1926" y="525"/>
                </a:lnTo>
                <a:lnTo>
                  <a:pt x="1926" y="525"/>
                </a:lnTo>
                <a:lnTo>
                  <a:pt x="1927" y="525"/>
                </a:lnTo>
                <a:lnTo>
                  <a:pt x="1928" y="525"/>
                </a:lnTo>
                <a:lnTo>
                  <a:pt x="1928" y="525"/>
                </a:lnTo>
                <a:lnTo>
                  <a:pt x="1929" y="525"/>
                </a:lnTo>
                <a:lnTo>
                  <a:pt x="1929" y="525"/>
                </a:lnTo>
                <a:lnTo>
                  <a:pt x="1930" y="525"/>
                </a:lnTo>
                <a:lnTo>
                  <a:pt x="1930" y="525"/>
                </a:lnTo>
                <a:lnTo>
                  <a:pt x="1932" y="525"/>
                </a:lnTo>
                <a:lnTo>
                  <a:pt x="1932" y="525"/>
                </a:lnTo>
                <a:lnTo>
                  <a:pt x="1932" y="525"/>
                </a:lnTo>
                <a:lnTo>
                  <a:pt x="1933" y="525"/>
                </a:lnTo>
                <a:lnTo>
                  <a:pt x="1935" y="525"/>
                </a:lnTo>
                <a:lnTo>
                  <a:pt x="1935" y="525"/>
                </a:lnTo>
                <a:lnTo>
                  <a:pt x="1936" y="525"/>
                </a:lnTo>
                <a:lnTo>
                  <a:pt x="1936" y="525"/>
                </a:lnTo>
                <a:lnTo>
                  <a:pt x="1937" y="525"/>
                </a:lnTo>
                <a:lnTo>
                  <a:pt x="1937" y="525"/>
                </a:lnTo>
                <a:lnTo>
                  <a:pt x="1937" y="525"/>
                </a:lnTo>
                <a:lnTo>
                  <a:pt x="1939" y="525"/>
                </a:lnTo>
                <a:lnTo>
                  <a:pt x="1939" y="525"/>
                </a:lnTo>
                <a:lnTo>
                  <a:pt x="1940" y="525"/>
                </a:lnTo>
                <a:lnTo>
                  <a:pt x="1941" y="525"/>
                </a:lnTo>
                <a:lnTo>
                  <a:pt x="1941" y="525"/>
                </a:lnTo>
                <a:lnTo>
                  <a:pt x="1942" y="525"/>
                </a:lnTo>
                <a:lnTo>
                  <a:pt x="1943" y="525"/>
                </a:lnTo>
                <a:lnTo>
                  <a:pt x="1943" y="525"/>
                </a:lnTo>
                <a:lnTo>
                  <a:pt x="1943" y="525"/>
                </a:lnTo>
                <a:lnTo>
                  <a:pt x="1944" y="525"/>
                </a:lnTo>
                <a:lnTo>
                  <a:pt x="1945" y="525"/>
                </a:lnTo>
                <a:lnTo>
                  <a:pt x="1945" y="525"/>
                </a:lnTo>
                <a:lnTo>
                  <a:pt x="1946" y="525"/>
                </a:lnTo>
                <a:lnTo>
                  <a:pt x="1947" y="525"/>
                </a:lnTo>
                <a:lnTo>
                  <a:pt x="1948" y="525"/>
                </a:lnTo>
                <a:lnTo>
                  <a:pt x="1948" y="525"/>
                </a:lnTo>
                <a:lnTo>
                  <a:pt x="1948" y="525"/>
                </a:lnTo>
                <a:lnTo>
                  <a:pt x="1949" y="525"/>
                </a:lnTo>
                <a:lnTo>
                  <a:pt x="1950" y="525"/>
                </a:lnTo>
                <a:lnTo>
                  <a:pt x="1951" y="525"/>
                </a:lnTo>
                <a:lnTo>
                  <a:pt x="1951" y="525"/>
                </a:lnTo>
                <a:lnTo>
                  <a:pt x="1952" y="525"/>
                </a:lnTo>
                <a:lnTo>
                  <a:pt x="1952" y="525"/>
                </a:lnTo>
                <a:lnTo>
                  <a:pt x="1954" y="525"/>
                </a:lnTo>
                <a:lnTo>
                  <a:pt x="1954" y="525"/>
                </a:lnTo>
                <a:lnTo>
                  <a:pt x="1955" y="525"/>
                </a:lnTo>
                <a:lnTo>
                  <a:pt x="1955" y="525"/>
                </a:lnTo>
                <a:lnTo>
                  <a:pt x="1956" y="525"/>
                </a:lnTo>
                <a:lnTo>
                  <a:pt x="1956" y="525"/>
                </a:lnTo>
                <a:lnTo>
                  <a:pt x="1956" y="525"/>
                </a:lnTo>
                <a:lnTo>
                  <a:pt x="1958" y="525"/>
                </a:lnTo>
                <a:lnTo>
                  <a:pt x="1958" y="525"/>
                </a:lnTo>
                <a:lnTo>
                  <a:pt x="1959" y="525"/>
                </a:lnTo>
                <a:lnTo>
                  <a:pt x="1959" y="525"/>
                </a:lnTo>
                <a:lnTo>
                  <a:pt x="1960" y="525"/>
                </a:lnTo>
                <a:lnTo>
                  <a:pt x="1961" y="525"/>
                </a:lnTo>
                <a:lnTo>
                  <a:pt x="1962" y="525"/>
                </a:lnTo>
                <a:lnTo>
                  <a:pt x="1962" y="525"/>
                </a:lnTo>
                <a:lnTo>
                  <a:pt x="1963" y="525"/>
                </a:lnTo>
                <a:lnTo>
                  <a:pt x="1963" y="525"/>
                </a:lnTo>
                <a:lnTo>
                  <a:pt x="1964" y="525"/>
                </a:lnTo>
                <a:lnTo>
                  <a:pt x="1965" y="525"/>
                </a:lnTo>
                <a:lnTo>
                  <a:pt x="1965" y="525"/>
                </a:lnTo>
                <a:lnTo>
                  <a:pt x="1966" y="525"/>
                </a:lnTo>
                <a:lnTo>
                  <a:pt x="1966" y="525"/>
                </a:lnTo>
                <a:lnTo>
                  <a:pt x="1967" y="525"/>
                </a:lnTo>
                <a:lnTo>
                  <a:pt x="1968" y="525"/>
                </a:lnTo>
                <a:lnTo>
                  <a:pt x="1969" y="525"/>
                </a:lnTo>
                <a:lnTo>
                  <a:pt x="1969" y="525"/>
                </a:lnTo>
                <a:lnTo>
                  <a:pt x="1970" y="525"/>
                </a:lnTo>
                <a:lnTo>
                  <a:pt x="1970" y="525"/>
                </a:lnTo>
                <a:lnTo>
                  <a:pt x="1971" y="525"/>
                </a:lnTo>
                <a:lnTo>
                  <a:pt x="1971" y="525"/>
                </a:lnTo>
                <a:lnTo>
                  <a:pt x="1972" y="525"/>
                </a:lnTo>
                <a:lnTo>
                  <a:pt x="1973" y="525"/>
                </a:lnTo>
                <a:lnTo>
                  <a:pt x="1973" y="525"/>
                </a:lnTo>
                <a:lnTo>
                  <a:pt x="1974" y="525"/>
                </a:lnTo>
                <a:lnTo>
                  <a:pt x="1975" y="525"/>
                </a:lnTo>
                <a:lnTo>
                  <a:pt x="1976" y="525"/>
                </a:lnTo>
                <a:lnTo>
                  <a:pt x="1976" y="525"/>
                </a:lnTo>
                <a:lnTo>
                  <a:pt x="1977" y="525"/>
                </a:lnTo>
                <a:lnTo>
                  <a:pt x="1977" y="525"/>
                </a:lnTo>
                <a:lnTo>
                  <a:pt x="1978" y="525"/>
                </a:lnTo>
                <a:lnTo>
                  <a:pt x="1979" y="525"/>
                </a:lnTo>
                <a:lnTo>
                  <a:pt x="1980" y="525"/>
                </a:lnTo>
                <a:lnTo>
                  <a:pt x="1980" y="525"/>
                </a:lnTo>
                <a:lnTo>
                  <a:pt x="1981" y="525"/>
                </a:lnTo>
                <a:lnTo>
                  <a:pt x="1982" y="525"/>
                </a:lnTo>
                <a:lnTo>
                  <a:pt x="1982" y="525"/>
                </a:lnTo>
                <a:lnTo>
                  <a:pt x="1983" y="525"/>
                </a:lnTo>
                <a:lnTo>
                  <a:pt x="1983" y="525"/>
                </a:lnTo>
                <a:lnTo>
                  <a:pt x="1984" y="525"/>
                </a:lnTo>
                <a:lnTo>
                  <a:pt x="1984" y="525"/>
                </a:lnTo>
                <a:lnTo>
                  <a:pt x="1985" y="525"/>
                </a:lnTo>
                <a:lnTo>
                  <a:pt x="1986" y="525"/>
                </a:lnTo>
                <a:lnTo>
                  <a:pt x="1987" y="525"/>
                </a:lnTo>
                <a:lnTo>
                  <a:pt x="1987" y="525"/>
                </a:lnTo>
                <a:lnTo>
                  <a:pt x="1988" y="525"/>
                </a:lnTo>
                <a:lnTo>
                  <a:pt x="1988" y="525"/>
                </a:lnTo>
                <a:lnTo>
                  <a:pt x="1989" y="525"/>
                </a:lnTo>
                <a:lnTo>
                  <a:pt x="1990" y="525"/>
                </a:lnTo>
                <a:lnTo>
                  <a:pt x="1991" y="525"/>
                </a:lnTo>
                <a:lnTo>
                  <a:pt x="1991" y="525"/>
                </a:lnTo>
                <a:lnTo>
                  <a:pt x="1992" y="525"/>
                </a:lnTo>
                <a:lnTo>
                  <a:pt x="1992" y="525"/>
                </a:lnTo>
                <a:lnTo>
                  <a:pt x="1993" y="525"/>
                </a:lnTo>
                <a:lnTo>
                  <a:pt x="1993" y="525"/>
                </a:lnTo>
                <a:lnTo>
                  <a:pt x="1994" y="525"/>
                </a:lnTo>
                <a:lnTo>
                  <a:pt x="1995" y="525"/>
                </a:lnTo>
                <a:lnTo>
                  <a:pt x="1995" y="525"/>
                </a:lnTo>
                <a:lnTo>
                  <a:pt x="1996" y="525"/>
                </a:lnTo>
                <a:lnTo>
                  <a:pt x="1997" y="525"/>
                </a:lnTo>
                <a:lnTo>
                  <a:pt x="1997" y="525"/>
                </a:lnTo>
                <a:lnTo>
                  <a:pt x="1998" y="525"/>
                </a:lnTo>
                <a:lnTo>
                  <a:pt x="1999" y="525"/>
                </a:lnTo>
                <a:lnTo>
                  <a:pt x="1999" y="525"/>
                </a:lnTo>
                <a:lnTo>
                  <a:pt x="2000" y="525"/>
                </a:lnTo>
                <a:lnTo>
                  <a:pt x="2000" y="525"/>
                </a:lnTo>
                <a:lnTo>
                  <a:pt x="2001" y="525"/>
                </a:lnTo>
                <a:lnTo>
                  <a:pt x="2002" y="525"/>
                </a:lnTo>
                <a:lnTo>
                  <a:pt x="2002" y="525"/>
                </a:lnTo>
                <a:lnTo>
                  <a:pt x="2003" y="525"/>
                </a:lnTo>
                <a:lnTo>
                  <a:pt x="2004" y="525"/>
                </a:lnTo>
                <a:lnTo>
                  <a:pt x="2004" y="525"/>
                </a:lnTo>
                <a:lnTo>
                  <a:pt x="2005" y="525"/>
                </a:lnTo>
                <a:lnTo>
                  <a:pt x="2006" y="525"/>
                </a:lnTo>
                <a:lnTo>
                  <a:pt x="2006" y="525"/>
                </a:lnTo>
                <a:lnTo>
                  <a:pt x="2007" y="525"/>
                </a:lnTo>
                <a:lnTo>
                  <a:pt x="2008" y="525"/>
                </a:lnTo>
                <a:lnTo>
                  <a:pt x="2008" y="525"/>
                </a:lnTo>
                <a:lnTo>
                  <a:pt x="2009" y="525"/>
                </a:lnTo>
                <a:lnTo>
                  <a:pt x="2010" y="525"/>
                </a:lnTo>
                <a:lnTo>
                  <a:pt x="2010" y="525"/>
                </a:lnTo>
                <a:lnTo>
                  <a:pt x="2010" y="525"/>
                </a:lnTo>
                <a:lnTo>
                  <a:pt x="2011" y="525"/>
                </a:lnTo>
                <a:lnTo>
                  <a:pt x="2012" y="525"/>
                </a:lnTo>
                <a:lnTo>
                  <a:pt x="2013" y="525"/>
                </a:lnTo>
                <a:lnTo>
                  <a:pt x="2014" y="525"/>
                </a:lnTo>
                <a:lnTo>
                  <a:pt x="2014" y="525"/>
                </a:lnTo>
                <a:lnTo>
                  <a:pt x="2015" y="525"/>
                </a:lnTo>
                <a:lnTo>
                  <a:pt x="2015" y="525"/>
                </a:lnTo>
                <a:lnTo>
                  <a:pt x="2016" y="525"/>
                </a:lnTo>
                <a:lnTo>
                  <a:pt x="2017" y="525"/>
                </a:lnTo>
                <a:lnTo>
                  <a:pt x="2017" y="525"/>
                </a:lnTo>
                <a:lnTo>
                  <a:pt x="2018" y="525"/>
                </a:lnTo>
                <a:lnTo>
                  <a:pt x="2018" y="525"/>
                </a:lnTo>
                <a:lnTo>
                  <a:pt x="2019" y="525"/>
                </a:lnTo>
                <a:lnTo>
                  <a:pt x="2020" y="525"/>
                </a:lnTo>
                <a:lnTo>
                  <a:pt x="2021" y="525"/>
                </a:lnTo>
                <a:lnTo>
                  <a:pt x="2021" y="525"/>
                </a:lnTo>
                <a:lnTo>
                  <a:pt x="2022" y="525"/>
                </a:lnTo>
                <a:lnTo>
                  <a:pt x="2022" y="525"/>
                </a:lnTo>
                <a:lnTo>
                  <a:pt x="2023" y="525"/>
                </a:lnTo>
                <a:lnTo>
                  <a:pt x="2024" y="525"/>
                </a:lnTo>
                <a:lnTo>
                  <a:pt x="2024" y="525"/>
                </a:lnTo>
                <a:lnTo>
                  <a:pt x="2025" y="525"/>
                </a:lnTo>
                <a:lnTo>
                  <a:pt x="2025" y="525"/>
                </a:lnTo>
                <a:lnTo>
                  <a:pt x="2026" y="525"/>
                </a:lnTo>
                <a:lnTo>
                  <a:pt x="2026" y="525"/>
                </a:lnTo>
                <a:lnTo>
                  <a:pt x="2028" y="525"/>
                </a:lnTo>
                <a:lnTo>
                  <a:pt x="2028" y="525"/>
                </a:lnTo>
                <a:lnTo>
                  <a:pt x="2029" y="525"/>
                </a:lnTo>
                <a:lnTo>
                  <a:pt x="2029" y="525"/>
                </a:lnTo>
                <a:lnTo>
                  <a:pt x="2030" y="525"/>
                </a:lnTo>
                <a:lnTo>
                  <a:pt x="2030" y="525"/>
                </a:lnTo>
                <a:lnTo>
                  <a:pt x="2032" y="525"/>
                </a:lnTo>
                <a:lnTo>
                  <a:pt x="2032" y="525"/>
                </a:lnTo>
                <a:lnTo>
                  <a:pt x="2033" y="525"/>
                </a:lnTo>
                <a:lnTo>
                  <a:pt x="2033" y="525"/>
                </a:lnTo>
                <a:lnTo>
                  <a:pt x="2034" y="525"/>
                </a:lnTo>
                <a:lnTo>
                  <a:pt x="2035" y="525"/>
                </a:lnTo>
                <a:lnTo>
                  <a:pt x="2035" y="525"/>
                </a:lnTo>
                <a:lnTo>
                  <a:pt x="2036" y="525"/>
                </a:lnTo>
                <a:lnTo>
                  <a:pt x="2037" y="525"/>
                </a:lnTo>
                <a:lnTo>
                  <a:pt x="2037" y="525"/>
                </a:lnTo>
                <a:lnTo>
                  <a:pt x="2037" y="525"/>
                </a:lnTo>
                <a:lnTo>
                  <a:pt x="2039" y="525"/>
                </a:lnTo>
                <a:lnTo>
                  <a:pt x="2039" y="525"/>
                </a:lnTo>
                <a:lnTo>
                  <a:pt x="2040" y="525"/>
                </a:lnTo>
                <a:lnTo>
                  <a:pt x="2040" y="525"/>
                </a:lnTo>
                <a:lnTo>
                  <a:pt x="2041" y="525"/>
                </a:lnTo>
                <a:lnTo>
                  <a:pt x="2042" y="525"/>
                </a:lnTo>
                <a:lnTo>
                  <a:pt x="2042" y="525"/>
                </a:lnTo>
                <a:lnTo>
                  <a:pt x="2043" y="525"/>
                </a:lnTo>
                <a:lnTo>
                  <a:pt x="2043" y="525"/>
                </a:lnTo>
                <a:lnTo>
                  <a:pt x="2044" y="525"/>
                </a:lnTo>
                <a:lnTo>
                  <a:pt x="2044" y="525"/>
                </a:lnTo>
                <a:lnTo>
                  <a:pt x="2045" y="525"/>
                </a:lnTo>
                <a:lnTo>
                  <a:pt x="2046" y="525"/>
                </a:lnTo>
                <a:lnTo>
                  <a:pt x="2047" y="525"/>
                </a:lnTo>
                <a:lnTo>
                  <a:pt x="2047" y="525"/>
                </a:lnTo>
                <a:lnTo>
                  <a:pt x="2048" y="525"/>
                </a:lnTo>
                <a:lnTo>
                  <a:pt x="2048" y="525"/>
                </a:lnTo>
                <a:lnTo>
                  <a:pt x="2050" y="525"/>
                </a:lnTo>
                <a:lnTo>
                  <a:pt x="2050" y="525"/>
                </a:lnTo>
                <a:lnTo>
                  <a:pt x="2051" y="525"/>
                </a:lnTo>
                <a:lnTo>
                  <a:pt x="2051" y="525"/>
                </a:lnTo>
                <a:lnTo>
                  <a:pt x="2052" y="525"/>
                </a:lnTo>
                <a:lnTo>
                  <a:pt x="2052" y="525"/>
                </a:lnTo>
                <a:lnTo>
                  <a:pt x="2054" y="525"/>
                </a:lnTo>
                <a:lnTo>
                  <a:pt x="2054" y="525"/>
                </a:lnTo>
                <a:lnTo>
                  <a:pt x="2055" y="525"/>
                </a:lnTo>
                <a:lnTo>
                  <a:pt x="2055" y="525"/>
                </a:lnTo>
                <a:lnTo>
                  <a:pt x="2055" y="525"/>
                </a:lnTo>
                <a:lnTo>
                  <a:pt x="2056" y="525"/>
                </a:lnTo>
                <a:lnTo>
                  <a:pt x="2057" y="525"/>
                </a:lnTo>
                <a:lnTo>
                  <a:pt x="2057" y="525"/>
                </a:lnTo>
                <a:lnTo>
                  <a:pt x="2058" y="525"/>
                </a:lnTo>
                <a:lnTo>
                  <a:pt x="2059" y="525"/>
                </a:lnTo>
                <a:lnTo>
                  <a:pt x="2059" y="525"/>
                </a:lnTo>
                <a:lnTo>
                  <a:pt x="2060" y="525"/>
                </a:lnTo>
                <a:lnTo>
                  <a:pt x="2061" y="525"/>
                </a:lnTo>
                <a:lnTo>
                  <a:pt x="2061" y="525"/>
                </a:lnTo>
                <a:lnTo>
                  <a:pt x="2062" y="525"/>
                </a:lnTo>
                <a:lnTo>
                  <a:pt x="2062" y="525"/>
                </a:lnTo>
                <a:lnTo>
                  <a:pt x="2063" y="525"/>
                </a:lnTo>
                <a:lnTo>
                  <a:pt x="2063" y="525"/>
                </a:lnTo>
                <a:lnTo>
                  <a:pt x="2064" y="525"/>
                </a:lnTo>
                <a:lnTo>
                  <a:pt x="2065" y="525"/>
                </a:lnTo>
                <a:lnTo>
                  <a:pt x="2066" y="525"/>
                </a:lnTo>
                <a:lnTo>
                  <a:pt x="2067" y="525"/>
                </a:lnTo>
                <a:lnTo>
                  <a:pt x="2067" y="525"/>
                </a:lnTo>
                <a:lnTo>
                  <a:pt x="2067" y="525"/>
                </a:lnTo>
                <a:lnTo>
                  <a:pt x="2069" y="525"/>
                </a:lnTo>
                <a:lnTo>
                  <a:pt x="2069" y="525"/>
                </a:lnTo>
                <a:lnTo>
                  <a:pt x="2070" y="525"/>
                </a:lnTo>
                <a:lnTo>
                  <a:pt x="2070" y="525"/>
                </a:lnTo>
                <a:lnTo>
                  <a:pt x="2071" y="525"/>
                </a:lnTo>
                <a:lnTo>
                  <a:pt x="2071" y="525"/>
                </a:lnTo>
                <a:lnTo>
                  <a:pt x="2073" y="525"/>
                </a:lnTo>
                <a:lnTo>
                  <a:pt x="2073" y="525"/>
                </a:lnTo>
                <a:lnTo>
                  <a:pt x="2074" y="525"/>
                </a:lnTo>
                <a:lnTo>
                  <a:pt x="2074" y="525"/>
                </a:lnTo>
                <a:lnTo>
                  <a:pt x="2075" y="525"/>
                </a:lnTo>
                <a:lnTo>
                  <a:pt x="2076" y="525"/>
                </a:lnTo>
                <a:lnTo>
                  <a:pt x="2076" y="525"/>
                </a:lnTo>
                <a:lnTo>
                  <a:pt x="2077" y="525"/>
                </a:lnTo>
                <a:lnTo>
                  <a:pt x="2077" y="525"/>
                </a:lnTo>
                <a:lnTo>
                  <a:pt x="2078" y="525"/>
                </a:lnTo>
                <a:lnTo>
                  <a:pt x="2079" y="525"/>
                </a:lnTo>
                <a:lnTo>
                  <a:pt x="2079" y="525"/>
                </a:lnTo>
                <a:lnTo>
                  <a:pt x="2080" y="525"/>
                </a:lnTo>
                <a:lnTo>
                  <a:pt x="2080" y="525"/>
                </a:lnTo>
                <a:lnTo>
                  <a:pt x="2081" y="525"/>
                </a:lnTo>
                <a:lnTo>
                  <a:pt x="2082" y="525"/>
                </a:lnTo>
                <a:lnTo>
                  <a:pt x="2082" y="525"/>
                </a:lnTo>
                <a:lnTo>
                  <a:pt x="2083" y="525"/>
                </a:lnTo>
                <a:lnTo>
                  <a:pt x="2084" y="525"/>
                </a:lnTo>
                <a:lnTo>
                  <a:pt x="2084" y="525"/>
                </a:lnTo>
                <a:lnTo>
                  <a:pt x="2085" y="525"/>
                </a:lnTo>
                <a:lnTo>
                  <a:pt x="2085" y="525"/>
                </a:lnTo>
                <a:lnTo>
                  <a:pt x="2087" y="525"/>
                </a:lnTo>
                <a:lnTo>
                  <a:pt x="2087" y="525"/>
                </a:lnTo>
                <a:lnTo>
                  <a:pt x="2087" y="525"/>
                </a:lnTo>
                <a:lnTo>
                  <a:pt x="2088" y="525"/>
                </a:lnTo>
                <a:lnTo>
                  <a:pt x="2089" y="525"/>
                </a:lnTo>
                <a:lnTo>
                  <a:pt x="2089" y="525"/>
                </a:lnTo>
                <a:lnTo>
                  <a:pt x="2091" y="525"/>
                </a:lnTo>
                <a:lnTo>
                  <a:pt x="2091" y="525"/>
                </a:lnTo>
                <a:lnTo>
                  <a:pt x="2091" y="525"/>
                </a:lnTo>
                <a:lnTo>
                  <a:pt x="2092" y="525"/>
                </a:lnTo>
                <a:lnTo>
                  <a:pt x="2093" y="525"/>
                </a:lnTo>
                <a:lnTo>
                  <a:pt x="2093" y="525"/>
                </a:lnTo>
                <a:lnTo>
                  <a:pt x="2094" y="525"/>
                </a:lnTo>
                <a:lnTo>
                  <a:pt x="2094" y="525"/>
                </a:lnTo>
                <a:lnTo>
                  <a:pt x="2095" y="525"/>
                </a:lnTo>
                <a:lnTo>
                  <a:pt x="2096" y="525"/>
                </a:lnTo>
                <a:lnTo>
                  <a:pt x="2096" y="525"/>
                </a:lnTo>
                <a:lnTo>
                  <a:pt x="2097" y="525"/>
                </a:lnTo>
                <a:lnTo>
                  <a:pt x="2098" y="525"/>
                </a:lnTo>
                <a:lnTo>
                  <a:pt x="2099" y="525"/>
                </a:lnTo>
                <a:lnTo>
                  <a:pt x="2099" y="525"/>
                </a:lnTo>
                <a:lnTo>
                  <a:pt x="2100" y="525"/>
                </a:lnTo>
                <a:lnTo>
                  <a:pt x="2100" y="525"/>
                </a:lnTo>
                <a:lnTo>
                  <a:pt x="2101" y="525"/>
                </a:lnTo>
                <a:lnTo>
                  <a:pt x="2102" y="525"/>
                </a:lnTo>
                <a:lnTo>
                  <a:pt x="2102" y="525"/>
                </a:lnTo>
                <a:lnTo>
                  <a:pt x="2103" y="525"/>
                </a:lnTo>
                <a:lnTo>
                  <a:pt x="2104" y="525"/>
                </a:lnTo>
                <a:lnTo>
                  <a:pt x="2104" y="525"/>
                </a:lnTo>
                <a:lnTo>
                  <a:pt x="2105" y="525"/>
                </a:lnTo>
                <a:lnTo>
                  <a:pt x="2106" y="525"/>
                </a:lnTo>
                <a:lnTo>
                  <a:pt x="2106" y="525"/>
                </a:lnTo>
                <a:lnTo>
                  <a:pt x="2107" y="525"/>
                </a:lnTo>
                <a:lnTo>
                  <a:pt x="2107" y="525"/>
                </a:lnTo>
                <a:lnTo>
                  <a:pt x="2108" y="525"/>
                </a:lnTo>
                <a:lnTo>
                  <a:pt x="2108" y="525"/>
                </a:lnTo>
                <a:lnTo>
                  <a:pt x="2110" y="525"/>
                </a:lnTo>
                <a:lnTo>
                  <a:pt x="2110" y="525"/>
                </a:lnTo>
                <a:lnTo>
                  <a:pt x="2111" y="525"/>
                </a:lnTo>
                <a:lnTo>
                  <a:pt x="2111" y="525"/>
                </a:lnTo>
                <a:lnTo>
                  <a:pt x="2112" y="525"/>
                </a:lnTo>
                <a:lnTo>
                  <a:pt x="2112" y="525"/>
                </a:lnTo>
                <a:lnTo>
                  <a:pt x="2113" y="525"/>
                </a:lnTo>
                <a:lnTo>
                  <a:pt x="2114" y="525"/>
                </a:lnTo>
                <a:lnTo>
                  <a:pt x="2115" y="525"/>
                </a:lnTo>
                <a:lnTo>
                  <a:pt x="2115" y="525"/>
                </a:lnTo>
                <a:lnTo>
                  <a:pt x="2115" y="525"/>
                </a:lnTo>
                <a:lnTo>
                  <a:pt x="2116" y="525"/>
                </a:lnTo>
                <a:lnTo>
                  <a:pt x="2117" y="525"/>
                </a:lnTo>
                <a:lnTo>
                  <a:pt x="2117" y="525"/>
                </a:lnTo>
                <a:lnTo>
                  <a:pt x="2118" y="525"/>
                </a:lnTo>
                <a:lnTo>
                  <a:pt x="2119" y="525"/>
                </a:lnTo>
                <a:lnTo>
                  <a:pt x="2120" y="525"/>
                </a:lnTo>
                <a:lnTo>
                  <a:pt x="2120" y="525"/>
                </a:lnTo>
                <a:lnTo>
                  <a:pt x="2121" y="525"/>
                </a:lnTo>
                <a:lnTo>
                  <a:pt x="2121" y="525"/>
                </a:lnTo>
                <a:lnTo>
                  <a:pt x="2122" y="525"/>
                </a:lnTo>
                <a:lnTo>
                  <a:pt x="2122" y="525"/>
                </a:lnTo>
                <a:lnTo>
                  <a:pt x="2124" y="525"/>
                </a:lnTo>
                <a:lnTo>
                  <a:pt x="2124" y="525"/>
                </a:lnTo>
                <a:lnTo>
                  <a:pt x="2125" y="525"/>
                </a:lnTo>
                <a:lnTo>
                  <a:pt x="2125" y="525"/>
                </a:lnTo>
                <a:lnTo>
                  <a:pt x="2125" y="525"/>
                </a:lnTo>
                <a:lnTo>
                  <a:pt x="2127" y="525"/>
                </a:lnTo>
                <a:lnTo>
                  <a:pt x="2128" y="525"/>
                </a:lnTo>
                <a:lnTo>
                  <a:pt x="2128" y="525"/>
                </a:lnTo>
                <a:lnTo>
                  <a:pt x="2129" y="525"/>
                </a:lnTo>
                <a:lnTo>
                  <a:pt x="2129" y="525"/>
                </a:lnTo>
                <a:lnTo>
                  <a:pt x="2130" y="525"/>
                </a:lnTo>
                <a:lnTo>
                  <a:pt x="2130" y="525"/>
                </a:lnTo>
                <a:lnTo>
                  <a:pt x="2131" y="525"/>
                </a:lnTo>
                <a:lnTo>
                  <a:pt x="2132" y="525"/>
                </a:lnTo>
                <a:lnTo>
                  <a:pt x="2132" y="525"/>
                </a:lnTo>
                <a:lnTo>
                  <a:pt x="2133" y="525"/>
                </a:lnTo>
                <a:lnTo>
                  <a:pt x="2134" y="525"/>
                </a:lnTo>
                <a:lnTo>
                  <a:pt x="2135" y="525"/>
                </a:lnTo>
                <a:lnTo>
                  <a:pt x="2135" y="525"/>
                </a:lnTo>
                <a:lnTo>
                  <a:pt x="2136" y="525"/>
                </a:lnTo>
                <a:lnTo>
                  <a:pt x="2136" y="525"/>
                </a:lnTo>
                <a:lnTo>
                  <a:pt x="2137" y="525"/>
                </a:lnTo>
                <a:lnTo>
                  <a:pt x="2137" y="525"/>
                </a:lnTo>
                <a:lnTo>
                  <a:pt x="2138" y="525"/>
                </a:lnTo>
                <a:lnTo>
                  <a:pt x="2139" y="525"/>
                </a:lnTo>
                <a:lnTo>
                  <a:pt x="2139" y="525"/>
                </a:lnTo>
                <a:lnTo>
                  <a:pt x="2140" y="525"/>
                </a:lnTo>
                <a:lnTo>
                  <a:pt x="2140" y="525"/>
                </a:lnTo>
                <a:lnTo>
                  <a:pt x="2141" y="525"/>
                </a:lnTo>
                <a:lnTo>
                  <a:pt x="2142" y="525"/>
                </a:lnTo>
                <a:lnTo>
                  <a:pt x="2143" y="525"/>
                </a:lnTo>
                <a:lnTo>
                  <a:pt x="2143" y="525"/>
                </a:lnTo>
                <a:lnTo>
                  <a:pt x="2144" y="525"/>
                </a:lnTo>
                <a:lnTo>
                  <a:pt x="2144" y="525"/>
                </a:lnTo>
                <a:lnTo>
                  <a:pt x="2145" y="525"/>
                </a:lnTo>
                <a:lnTo>
                  <a:pt x="2146" y="525"/>
                </a:lnTo>
                <a:lnTo>
                  <a:pt x="2147" y="525"/>
                </a:lnTo>
                <a:lnTo>
                  <a:pt x="2147" y="525"/>
                </a:lnTo>
                <a:lnTo>
                  <a:pt x="2147" y="525"/>
                </a:lnTo>
                <a:lnTo>
                  <a:pt x="2148" y="525"/>
                </a:lnTo>
                <a:lnTo>
                  <a:pt x="2150" y="525"/>
                </a:lnTo>
                <a:lnTo>
                  <a:pt x="2150" y="525"/>
                </a:lnTo>
                <a:lnTo>
                  <a:pt x="2151" y="525"/>
                </a:lnTo>
                <a:lnTo>
                  <a:pt x="2151" y="525"/>
                </a:lnTo>
                <a:lnTo>
                  <a:pt x="2152" y="525"/>
                </a:lnTo>
                <a:lnTo>
                  <a:pt x="2152" y="525"/>
                </a:lnTo>
                <a:lnTo>
                  <a:pt x="2153" y="525"/>
                </a:lnTo>
                <a:lnTo>
                  <a:pt x="2154" y="525"/>
                </a:lnTo>
                <a:lnTo>
                  <a:pt x="2154" y="525"/>
                </a:lnTo>
                <a:lnTo>
                  <a:pt x="2155" y="525"/>
                </a:lnTo>
                <a:lnTo>
                  <a:pt x="2156" y="525"/>
                </a:lnTo>
                <a:lnTo>
                  <a:pt x="2156" y="525"/>
                </a:lnTo>
                <a:lnTo>
                  <a:pt x="2157" y="525"/>
                </a:lnTo>
                <a:lnTo>
                  <a:pt x="2157" y="525"/>
                </a:lnTo>
                <a:lnTo>
                  <a:pt x="2158" y="525"/>
                </a:lnTo>
                <a:lnTo>
                  <a:pt x="2159" y="525"/>
                </a:lnTo>
                <a:lnTo>
                  <a:pt x="2159" y="525"/>
                </a:lnTo>
                <a:lnTo>
                  <a:pt x="2159" y="525"/>
                </a:lnTo>
                <a:lnTo>
                  <a:pt x="2161" y="525"/>
                </a:lnTo>
                <a:lnTo>
                  <a:pt x="2161" y="525"/>
                </a:lnTo>
                <a:lnTo>
                  <a:pt x="2162" y="525"/>
                </a:lnTo>
                <a:lnTo>
                  <a:pt x="2162" y="525"/>
                </a:lnTo>
                <a:lnTo>
                  <a:pt x="2163" y="525"/>
                </a:lnTo>
                <a:lnTo>
                  <a:pt x="2163" y="525"/>
                </a:lnTo>
                <a:lnTo>
                  <a:pt x="2165" y="525"/>
                </a:lnTo>
                <a:lnTo>
                  <a:pt x="2165" y="525"/>
                </a:lnTo>
                <a:lnTo>
                  <a:pt x="2166" y="525"/>
                </a:lnTo>
                <a:lnTo>
                  <a:pt x="2166" y="525"/>
                </a:lnTo>
                <a:lnTo>
                  <a:pt x="2167" y="525"/>
                </a:lnTo>
                <a:lnTo>
                  <a:pt x="2167" y="525"/>
                </a:lnTo>
                <a:lnTo>
                  <a:pt x="2169" y="525"/>
                </a:lnTo>
                <a:lnTo>
                  <a:pt x="2169" y="525"/>
                </a:lnTo>
                <a:lnTo>
                  <a:pt x="2170" y="525"/>
                </a:lnTo>
                <a:lnTo>
                  <a:pt x="2170" y="525"/>
                </a:lnTo>
                <a:lnTo>
                  <a:pt x="2171" y="525"/>
                </a:lnTo>
                <a:lnTo>
                  <a:pt x="2171" y="525"/>
                </a:lnTo>
                <a:lnTo>
                  <a:pt x="2172" y="524"/>
                </a:lnTo>
                <a:lnTo>
                  <a:pt x="2173" y="524"/>
                </a:lnTo>
                <a:lnTo>
                  <a:pt x="2174" y="524"/>
                </a:lnTo>
                <a:lnTo>
                  <a:pt x="2174" y="524"/>
                </a:lnTo>
                <a:lnTo>
                  <a:pt x="2175" y="524"/>
                </a:lnTo>
                <a:lnTo>
                  <a:pt x="2175" y="524"/>
                </a:lnTo>
                <a:lnTo>
                  <a:pt x="2176" y="524"/>
                </a:lnTo>
                <a:lnTo>
                  <a:pt x="2176" y="524"/>
                </a:lnTo>
                <a:lnTo>
                  <a:pt x="2177" y="523"/>
                </a:lnTo>
                <a:lnTo>
                  <a:pt x="2177" y="523"/>
                </a:lnTo>
                <a:lnTo>
                  <a:pt x="2178" y="522"/>
                </a:lnTo>
                <a:lnTo>
                  <a:pt x="2179" y="522"/>
                </a:lnTo>
                <a:lnTo>
                  <a:pt x="2180" y="522"/>
                </a:lnTo>
                <a:lnTo>
                  <a:pt x="2180" y="522"/>
                </a:lnTo>
                <a:lnTo>
                  <a:pt x="2181" y="521"/>
                </a:lnTo>
                <a:lnTo>
                  <a:pt x="2181" y="521"/>
                </a:lnTo>
                <a:lnTo>
                  <a:pt x="2182" y="520"/>
                </a:lnTo>
                <a:lnTo>
                  <a:pt x="2182" y="520"/>
                </a:lnTo>
                <a:lnTo>
                  <a:pt x="2184" y="519"/>
                </a:lnTo>
                <a:lnTo>
                  <a:pt x="2184" y="518"/>
                </a:lnTo>
                <a:lnTo>
                  <a:pt x="2185" y="517"/>
                </a:lnTo>
                <a:lnTo>
                  <a:pt x="2185" y="517"/>
                </a:lnTo>
                <a:lnTo>
                  <a:pt x="2187" y="515"/>
                </a:lnTo>
                <a:lnTo>
                  <a:pt x="2187" y="515"/>
                </a:lnTo>
                <a:lnTo>
                  <a:pt x="2188" y="514"/>
                </a:lnTo>
                <a:lnTo>
                  <a:pt x="2188" y="514"/>
                </a:lnTo>
                <a:lnTo>
                  <a:pt x="2189" y="511"/>
                </a:lnTo>
                <a:lnTo>
                  <a:pt x="2189" y="511"/>
                </a:lnTo>
                <a:lnTo>
                  <a:pt x="2190" y="509"/>
                </a:lnTo>
                <a:lnTo>
                  <a:pt x="2191" y="509"/>
                </a:lnTo>
                <a:lnTo>
                  <a:pt x="2192" y="506"/>
                </a:lnTo>
                <a:lnTo>
                  <a:pt x="2192" y="506"/>
                </a:lnTo>
                <a:lnTo>
                  <a:pt x="2193" y="503"/>
                </a:lnTo>
                <a:lnTo>
                  <a:pt x="2193" y="503"/>
                </a:lnTo>
                <a:lnTo>
                  <a:pt x="2194" y="499"/>
                </a:lnTo>
                <a:lnTo>
                  <a:pt x="2194" y="499"/>
                </a:lnTo>
                <a:lnTo>
                  <a:pt x="2195" y="495"/>
                </a:lnTo>
                <a:lnTo>
                  <a:pt x="2195" y="495"/>
                </a:lnTo>
                <a:lnTo>
                  <a:pt x="2196" y="491"/>
                </a:lnTo>
                <a:lnTo>
                  <a:pt x="2197" y="491"/>
                </a:lnTo>
                <a:lnTo>
                  <a:pt x="2198" y="486"/>
                </a:lnTo>
                <a:lnTo>
                  <a:pt x="2198" y="486"/>
                </a:lnTo>
                <a:lnTo>
                  <a:pt x="2199" y="480"/>
                </a:lnTo>
                <a:lnTo>
                  <a:pt x="2199" y="480"/>
                </a:lnTo>
                <a:lnTo>
                  <a:pt x="2200" y="475"/>
                </a:lnTo>
                <a:lnTo>
                  <a:pt x="2200" y="474"/>
                </a:lnTo>
                <a:lnTo>
                  <a:pt x="2202" y="468"/>
                </a:lnTo>
                <a:lnTo>
                  <a:pt x="2202" y="468"/>
                </a:lnTo>
                <a:lnTo>
                  <a:pt x="2203" y="461"/>
                </a:lnTo>
                <a:lnTo>
                  <a:pt x="2203" y="461"/>
                </a:lnTo>
                <a:lnTo>
                  <a:pt x="2204" y="454"/>
                </a:lnTo>
                <a:lnTo>
                  <a:pt x="2204" y="453"/>
                </a:lnTo>
                <a:lnTo>
                  <a:pt x="2206" y="446"/>
                </a:lnTo>
                <a:lnTo>
                  <a:pt x="2206" y="445"/>
                </a:lnTo>
                <a:lnTo>
                  <a:pt x="2207" y="438"/>
                </a:lnTo>
                <a:lnTo>
                  <a:pt x="2207" y="437"/>
                </a:lnTo>
                <a:lnTo>
                  <a:pt x="2208" y="429"/>
                </a:lnTo>
                <a:lnTo>
                  <a:pt x="2208" y="428"/>
                </a:lnTo>
                <a:lnTo>
                  <a:pt x="2210" y="420"/>
                </a:lnTo>
                <a:lnTo>
                  <a:pt x="2210" y="419"/>
                </a:lnTo>
                <a:lnTo>
                  <a:pt x="2211" y="411"/>
                </a:lnTo>
                <a:lnTo>
                  <a:pt x="2211" y="410"/>
                </a:lnTo>
                <a:lnTo>
                  <a:pt x="2212" y="401"/>
                </a:lnTo>
                <a:lnTo>
                  <a:pt x="2212" y="401"/>
                </a:lnTo>
                <a:lnTo>
                  <a:pt x="2213" y="392"/>
                </a:lnTo>
                <a:lnTo>
                  <a:pt x="2213" y="391"/>
                </a:lnTo>
                <a:lnTo>
                  <a:pt x="2214" y="382"/>
                </a:lnTo>
                <a:lnTo>
                  <a:pt x="2215" y="381"/>
                </a:lnTo>
                <a:lnTo>
                  <a:pt x="2216" y="372"/>
                </a:lnTo>
                <a:lnTo>
                  <a:pt x="2216" y="372"/>
                </a:lnTo>
                <a:lnTo>
                  <a:pt x="2217" y="363"/>
                </a:lnTo>
                <a:lnTo>
                  <a:pt x="2217" y="362"/>
                </a:lnTo>
                <a:lnTo>
                  <a:pt x="2218" y="354"/>
                </a:lnTo>
                <a:lnTo>
                  <a:pt x="2218" y="353"/>
                </a:lnTo>
                <a:lnTo>
                  <a:pt x="2219" y="345"/>
                </a:lnTo>
                <a:lnTo>
                  <a:pt x="2219" y="344"/>
                </a:lnTo>
                <a:lnTo>
                  <a:pt x="2221" y="336"/>
                </a:lnTo>
                <a:lnTo>
                  <a:pt x="2221" y="336"/>
                </a:lnTo>
                <a:lnTo>
                  <a:pt x="2222" y="328"/>
                </a:lnTo>
                <a:lnTo>
                  <a:pt x="2222" y="328"/>
                </a:lnTo>
                <a:lnTo>
                  <a:pt x="2224" y="321"/>
                </a:lnTo>
                <a:lnTo>
                  <a:pt x="2224" y="319"/>
                </a:lnTo>
                <a:lnTo>
                  <a:pt x="2225" y="313"/>
                </a:lnTo>
                <a:lnTo>
                  <a:pt x="2225" y="313"/>
                </a:lnTo>
                <a:lnTo>
                  <a:pt x="2226" y="307"/>
                </a:lnTo>
                <a:lnTo>
                  <a:pt x="2226" y="306"/>
                </a:lnTo>
                <a:lnTo>
                  <a:pt x="2228" y="302"/>
                </a:lnTo>
                <a:lnTo>
                  <a:pt x="2228" y="301"/>
                </a:lnTo>
                <a:lnTo>
                  <a:pt x="2229" y="296"/>
                </a:lnTo>
                <a:lnTo>
                  <a:pt x="2229" y="296"/>
                </a:lnTo>
                <a:lnTo>
                  <a:pt x="2230" y="292"/>
                </a:lnTo>
                <a:lnTo>
                  <a:pt x="2230" y="292"/>
                </a:lnTo>
                <a:lnTo>
                  <a:pt x="2231" y="289"/>
                </a:lnTo>
                <a:lnTo>
                  <a:pt x="2231" y="289"/>
                </a:lnTo>
                <a:lnTo>
                  <a:pt x="2232" y="287"/>
                </a:lnTo>
                <a:lnTo>
                  <a:pt x="2233" y="287"/>
                </a:lnTo>
                <a:lnTo>
                  <a:pt x="2234" y="286"/>
                </a:lnTo>
                <a:lnTo>
                  <a:pt x="2234" y="286"/>
                </a:lnTo>
                <a:lnTo>
                  <a:pt x="2235" y="285"/>
                </a:lnTo>
                <a:lnTo>
                  <a:pt x="2235" y="285"/>
                </a:lnTo>
                <a:lnTo>
                  <a:pt x="2236" y="286"/>
                </a:lnTo>
                <a:lnTo>
                  <a:pt x="2236" y="286"/>
                </a:lnTo>
                <a:lnTo>
                  <a:pt x="2237" y="287"/>
                </a:lnTo>
                <a:lnTo>
                  <a:pt x="2237" y="288"/>
                </a:lnTo>
                <a:lnTo>
                  <a:pt x="2239" y="289"/>
                </a:lnTo>
                <a:lnTo>
                  <a:pt x="2239" y="290"/>
                </a:lnTo>
                <a:lnTo>
                  <a:pt x="2240" y="293"/>
                </a:lnTo>
                <a:lnTo>
                  <a:pt x="2240" y="293"/>
                </a:lnTo>
                <a:lnTo>
                  <a:pt x="2241" y="296"/>
                </a:lnTo>
                <a:lnTo>
                  <a:pt x="2241" y="297"/>
                </a:lnTo>
                <a:lnTo>
                  <a:pt x="2243" y="301"/>
                </a:lnTo>
                <a:lnTo>
                  <a:pt x="2243" y="302"/>
                </a:lnTo>
                <a:lnTo>
                  <a:pt x="2244" y="306"/>
                </a:lnTo>
                <a:lnTo>
                  <a:pt x="2244" y="307"/>
                </a:lnTo>
                <a:lnTo>
                  <a:pt x="2245" y="313"/>
                </a:lnTo>
                <a:lnTo>
                  <a:pt x="2245" y="313"/>
                </a:lnTo>
                <a:lnTo>
                  <a:pt x="2247" y="319"/>
                </a:lnTo>
                <a:lnTo>
                  <a:pt x="2247" y="319"/>
                </a:lnTo>
                <a:lnTo>
                  <a:pt x="2248" y="326"/>
                </a:lnTo>
                <a:lnTo>
                  <a:pt x="2248" y="326"/>
                </a:lnTo>
                <a:lnTo>
                  <a:pt x="2249" y="333"/>
                </a:lnTo>
                <a:lnTo>
                  <a:pt x="2249" y="333"/>
                </a:lnTo>
                <a:lnTo>
                  <a:pt x="2250" y="340"/>
                </a:lnTo>
                <a:lnTo>
                  <a:pt x="2251" y="341"/>
                </a:lnTo>
                <a:lnTo>
                  <a:pt x="2252" y="348"/>
                </a:lnTo>
                <a:lnTo>
                  <a:pt x="2252" y="349"/>
                </a:lnTo>
                <a:lnTo>
                  <a:pt x="2253" y="356"/>
                </a:lnTo>
                <a:lnTo>
                  <a:pt x="2253" y="358"/>
                </a:lnTo>
                <a:lnTo>
                  <a:pt x="2254" y="365"/>
                </a:lnTo>
                <a:lnTo>
                  <a:pt x="2254" y="366"/>
                </a:lnTo>
                <a:lnTo>
                  <a:pt x="2255" y="373"/>
                </a:lnTo>
                <a:lnTo>
                  <a:pt x="2255" y="374"/>
                </a:lnTo>
                <a:lnTo>
                  <a:pt x="2256" y="382"/>
                </a:lnTo>
                <a:lnTo>
                  <a:pt x="2257" y="382"/>
                </a:lnTo>
                <a:lnTo>
                  <a:pt x="2258" y="390"/>
                </a:lnTo>
                <a:lnTo>
                  <a:pt x="2258" y="390"/>
                </a:lnTo>
                <a:lnTo>
                  <a:pt x="2259" y="398"/>
                </a:lnTo>
                <a:lnTo>
                  <a:pt x="2259" y="398"/>
                </a:lnTo>
                <a:lnTo>
                  <a:pt x="2261" y="406"/>
                </a:lnTo>
                <a:lnTo>
                  <a:pt x="2261" y="407"/>
                </a:lnTo>
                <a:lnTo>
                  <a:pt x="2262" y="414"/>
                </a:lnTo>
                <a:lnTo>
                  <a:pt x="2262" y="415"/>
                </a:lnTo>
                <a:lnTo>
                  <a:pt x="2263" y="422"/>
                </a:lnTo>
                <a:lnTo>
                  <a:pt x="2263" y="422"/>
                </a:lnTo>
                <a:lnTo>
                  <a:pt x="2265" y="429"/>
                </a:lnTo>
                <a:lnTo>
                  <a:pt x="2265" y="430"/>
                </a:lnTo>
                <a:lnTo>
                  <a:pt x="2266" y="436"/>
                </a:lnTo>
                <a:lnTo>
                  <a:pt x="2266" y="436"/>
                </a:lnTo>
                <a:lnTo>
                  <a:pt x="2267" y="443"/>
                </a:lnTo>
                <a:lnTo>
                  <a:pt x="2267" y="443"/>
                </a:lnTo>
                <a:lnTo>
                  <a:pt x="2268" y="449"/>
                </a:lnTo>
                <a:lnTo>
                  <a:pt x="2269" y="450"/>
                </a:lnTo>
                <a:lnTo>
                  <a:pt x="2270" y="456"/>
                </a:lnTo>
                <a:lnTo>
                  <a:pt x="2270" y="456"/>
                </a:lnTo>
                <a:lnTo>
                  <a:pt x="2271" y="461"/>
                </a:lnTo>
                <a:lnTo>
                  <a:pt x="2271" y="462"/>
                </a:lnTo>
                <a:lnTo>
                  <a:pt x="2272" y="467"/>
                </a:lnTo>
                <a:lnTo>
                  <a:pt x="2272" y="467"/>
                </a:lnTo>
                <a:lnTo>
                  <a:pt x="2273" y="472"/>
                </a:lnTo>
                <a:lnTo>
                  <a:pt x="2273" y="472"/>
                </a:lnTo>
                <a:lnTo>
                  <a:pt x="2274" y="477"/>
                </a:lnTo>
                <a:lnTo>
                  <a:pt x="2275" y="477"/>
                </a:lnTo>
                <a:lnTo>
                  <a:pt x="2276" y="481"/>
                </a:lnTo>
                <a:lnTo>
                  <a:pt x="2276" y="481"/>
                </a:lnTo>
                <a:lnTo>
                  <a:pt x="2277" y="486"/>
                </a:lnTo>
                <a:lnTo>
                  <a:pt x="2277" y="486"/>
                </a:lnTo>
                <a:lnTo>
                  <a:pt x="2278" y="489"/>
                </a:lnTo>
                <a:lnTo>
                  <a:pt x="2278" y="490"/>
                </a:lnTo>
                <a:lnTo>
                  <a:pt x="2280" y="492"/>
                </a:lnTo>
                <a:lnTo>
                  <a:pt x="2280" y="493"/>
                </a:lnTo>
                <a:lnTo>
                  <a:pt x="2281" y="496"/>
                </a:lnTo>
                <a:lnTo>
                  <a:pt x="2281" y="496"/>
                </a:lnTo>
                <a:lnTo>
                  <a:pt x="2282" y="499"/>
                </a:lnTo>
                <a:lnTo>
                  <a:pt x="2282" y="499"/>
                </a:lnTo>
                <a:lnTo>
                  <a:pt x="2284" y="501"/>
                </a:lnTo>
                <a:lnTo>
                  <a:pt x="2284" y="502"/>
                </a:lnTo>
                <a:lnTo>
                  <a:pt x="2285" y="503"/>
                </a:lnTo>
                <a:lnTo>
                  <a:pt x="2285" y="504"/>
                </a:lnTo>
                <a:lnTo>
                  <a:pt x="2286" y="506"/>
                </a:lnTo>
                <a:lnTo>
                  <a:pt x="2286" y="506"/>
                </a:lnTo>
                <a:lnTo>
                  <a:pt x="2288" y="508"/>
                </a:lnTo>
                <a:lnTo>
                  <a:pt x="2288" y="508"/>
                </a:lnTo>
                <a:lnTo>
                  <a:pt x="2289" y="510"/>
                </a:lnTo>
                <a:lnTo>
                  <a:pt x="2289" y="510"/>
                </a:lnTo>
                <a:lnTo>
                  <a:pt x="2290" y="511"/>
                </a:lnTo>
                <a:lnTo>
                  <a:pt x="2290" y="511"/>
                </a:lnTo>
                <a:lnTo>
                  <a:pt x="2291" y="513"/>
                </a:lnTo>
                <a:lnTo>
                  <a:pt x="2291" y="513"/>
                </a:lnTo>
                <a:lnTo>
                  <a:pt x="2292" y="514"/>
                </a:lnTo>
                <a:lnTo>
                  <a:pt x="2293" y="514"/>
                </a:lnTo>
                <a:lnTo>
                  <a:pt x="2294" y="515"/>
                </a:lnTo>
                <a:lnTo>
                  <a:pt x="2294" y="515"/>
                </a:lnTo>
                <a:lnTo>
                  <a:pt x="2295" y="516"/>
                </a:lnTo>
                <a:lnTo>
                  <a:pt x="2295" y="516"/>
                </a:lnTo>
                <a:lnTo>
                  <a:pt x="2296" y="517"/>
                </a:lnTo>
                <a:lnTo>
                  <a:pt x="2296" y="517"/>
                </a:lnTo>
                <a:lnTo>
                  <a:pt x="2298" y="518"/>
                </a:lnTo>
                <a:lnTo>
                  <a:pt x="2298" y="518"/>
                </a:lnTo>
                <a:lnTo>
                  <a:pt x="2299" y="518"/>
                </a:lnTo>
                <a:lnTo>
                  <a:pt x="2299" y="518"/>
                </a:lnTo>
                <a:lnTo>
                  <a:pt x="2300" y="519"/>
                </a:lnTo>
                <a:lnTo>
                  <a:pt x="2300" y="519"/>
                </a:lnTo>
                <a:lnTo>
                  <a:pt x="2302" y="520"/>
                </a:lnTo>
                <a:lnTo>
                  <a:pt x="2302" y="520"/>
                </a:lnTo>
                <a:lnTo>
                  <a:pt x="2303" y="520"/>
                </a:lnTo>
                <a:lnTo>
                  <a:pt x="2303" y="520"/>
                </a:lnTo>
                <a:lnTo>
                  <a:pt x="2304" y="521"/>
                </a:lnTo>
                <a:lnTo>
                  <a:pt x="2304" y="521"/>
                </a:lnTo>
                <a:lnTo>
                  <a:pt x="2305" y="521"/>
                </a:lnTo>
                <a:lnTo>
                  <a:pt x="2306" y="521"/>
                </a:lnTo>
                <a:lnTo>
                  <a:pt x="2307" y="521"/>
                </a:lnTo>
                <a:lnTo>
                  <a:pt x="2307" y="521"/>
                </a:lnTo>
                <a:lnTo>
                  <a:pt x="2308" y="522"/>
                </a:lnTo>
                <a:lnTo>
                  <a:pt x="2308" y="522"/>
                </a:lnTo>
                <a:lnTo>
                  <a:pt x="2309" y="522"/>
                </a:lnTo>
                <a:lnTo>
                  <a:pt x="2309" y="522"/>
                </a:lnTo>
                <a:lnTo>
                  <a:pt x="2310" y="522"/>
                </a:lnTo>
                <a:lnTo>
                  <a:pt x="2311" y="522"/>
                </a:lnTo>
                <a:lnTo>
                  <a:pt x="2312" y="522"/>
                </a:lnTo>
                <a:lnTo>
                  <a:pt x="2312" y="522"/>
                </a:lnTo>
                <a:lnTo>
                  <a:pt x="2313" y="522"/>
                </a:lnTo>
                <a:lnTo>
                  <a:pt x="2313" y="522"/>
                </a:lnTo>
                <a:lnTo>
                  <a:pt x="2314" y="523"/>
                </a:lnTo>
                <a:lnTo>
                  <a:pt x="2314" y="523"/>
                </a:lnTo>
                <a:lnTo>
                  <a:pt x="2315" y="523"/>
                </a:lnTo>
                <a:lnTo>
                  <a:pt x="2315" y="523"/>
                </a:lnTo>
                <a:lnTo>
                  <a:pt x="2317" y="523"/>
                </a:lnTo>
                <a:lnTo>
                  <a:pt x="2317" y="523"/>
                </a:lnTo>
                <a:lnTo>
                  <a:pt x="2318" y="523"/>
                </a:lnTo>
                <a:lnTo>
                  <a:pt x="2318" y="523"/>
                </a:lnTo>
                <a:lnTo>
                  <a:pt x="2319" y="524"/>
                </a:lnTo>
                <a:lnTo>
                  <a:pt x="2319" y="524"/>
                </a:lnTo>
                <a:lnTo>
                  <a:pt x="2321" y="524"/>
                </a:lnTo>
                <a:lnTo>
                  <a:pt x="2321" y="524"/>
                </a:lnTo>
                <a:lnTo>
                  <a:pt x="2322" y="524"/>
                </a:lnTo>
                <a:lnTo>
                  <a:pt x="2322" y="524"/>
                </a:lnTo>
                <a:lnTo>
                  <a:pt x="2323" y="524"/>
                </a:lnTo>
                <a:lnTo>
                  <a:pt x="2324" y="524"/>
                </a:lnTo>
                <a:lnTo>
                  <a:pt x="2325" y="524"/>
                </a:lnTo>
                <a:lnTo>
                  <a:pt x="2325" y="524"/>
                </a:lnTo>
                <a:lnTo>
                  <a:pt x="2326" y="524"/>
                </a:lnTo>
                <a:lnTo>
                  <a:pt x="2326" y="524"/>
                </a:lnTo>
                <a:lnTo>
                  <a:pt x="2327" y="524"/>
                </a:lnTo>
                <a:lnTo>
                  <a:pt x="2327" y="524"/>
                </a:lnTo>
                <a:lnTo>
                  <a:pt x="2328" y="524"/>
                </a:lnTo>
                <a:lnTo>
                  <a:pt x="2328" y="524"/>
                </a:lnTo>
                <a:lnTo>
                  <a:pt x="2330" y="524"/>
                </a:lnTo>
                <a:lnTo>
                  <a:pt x="2330" y="524"/>
                </a:lnTo>
                <a:lnTo>
                  <a:pt x="2331" y="524"/>
                </a:lnTo>
                <a:lnTo>
                  <a:pt x="2332" y="524"/>
                </a:lnTo>
                <a:lnTo>
                  <a:pt x="2332" y="524"/>
                </a:lnTo>
                <a:lnTo>
                  <a:pt x="2332" y="524"/>
                </a:lnTo>
                <a:lnTo>
                  <a:pt x="2333" y="524"/>
                </a:lnTo>
                <a:lnTo>
                  <a:pt x="2334" y="524"/>
                </a:lnTo>
                <a:lnTo>
                  <a:pt x="2335" y="524"/>
                </a:lnTo>
                <a:lnTo>
                  <a:pt x="2335" y="524"/>
                </a:lnTo>
                <a:lnTo>
                  <a:pt x="2336" y="524"/>
                </a:lnTo>
                <a:lnTo>
                  <a:pt x="2336" y="524"/>
                </a:lnTo>
                <a:lnTo>
                  <a:pt x="2337" y="524"/>
                </a:lnTo>
                <a:lnTo>
                  <a:pt x="2337" y="524"/>
                </a:lnTo>
                <a:lnTo>
                  <a:pt x="2339" y="524"/>
                </a:lnTo>
                <a:lnTo>
                  <a:pt x="2339" y="524"/>
                </a:lnTo>
                <a:lnTo>
                  <a:pt x="2340" y="524"/>
                </a:lnTo>
                <a:lnTo>
                  <a:pt x="2340" y="524"/>
                </a:lnTo>
                <a:lnTo>
                  <a:pt x="2341" y="524"/>
                </a:lnTo>
                <a:lnTo>
                  <a:pt x="2341" y="524"/>
                </a:lnTo>
                <a:lnTo>
                  <a:pt x="2342" y="524"/>
                </a:lnTo>
                <a:lnTo>
                  <a:pt x="2343" y="524"/>
                </a:lnTo>
                <a:lnTo>
                  <a:pt x="2344" y="524"/>
                </a:lnTo>
                <a:lnTo>
                  <a:pt x="2344" y="525"/>
                </a:lnTo>
                <a:lnTo>
                  <a:pt x="2345" y="525"/>
                </a:lnTo>
                <a:lnTo>
                  <a:pt x="2345" y="525"/>
                </a:lnTo>
                <a:lnTo>
                  <a:pt x="2346" y="525"/>
                </a:lnTo>
                <a:lnTo>
                  <a:pt x="2347" y="525"/>
                </a:lnTo>
                <a:lnTo>
                  <a:pt x="2347" y="525"/>
                </a:lnTo>
                <a:lnTo>
                  <a:pt x="2348" y="525"/>
                </a:lnTo>
                <a:lnTo>
                  <a:pt x="2349" y="525"/>
                </a:lnTo>
                <a:lnTo>
                  <a:pt x="2349" y="525"/>
                </a:lnTo>
                <a:lnTo>
                  <a:pt x="2350" y="525"/>
                </a:lnTo>
                <a:lnTo>
                  <a:pt x="2350" y="525"/>
                </a:lnTo>
                <a:lnTo>
                  <a:pt x="2351" y="525"/>
                </a:lnTo>
                <a:lnTo>
                  <a:pt x="2352" y="525"/>
                </a:lnTo>
                <a:lnTo>
                  <a:pt x="2353" y="525"/>
                </a:lnTo>
                <a:lnTo>
                  <a:pt x="2353" y="525"/>
                </a:lnTo>
                <a:lnTo>
                  <a:pt x="2354" y="525"/>
                </a:lnTo>
                <a:lnTo>
                  <a:pt x="2354" y="525"/>
                </a:lnTo>
                <a:lnTo>
                  <a:pt x="2355" y="525"/>
                </a:lnTo>
                <a:lnTo>
                  <a:pt x="2356" y="525"/>
                </a:lnTo>
                <a:lnTo>
                  <a:pt x="2356" y="525"/>
                </a:lnTo>
                <a:lnTo>
                  <a:pt x="2356" y="525"/>
                </a:lnTo>
                <a:lnTo>
                  <a:pt x="2358" y="525"/>
                </a:lnTo>
                <a:lnTo>
                  <a:pt x="2358" y="525"/>
                </a:lnTo>
                <a:lnTo>
                  <a:pt x="2359" y="525"/>
                </a:lnTo>
                <a:lnTo>
                  <a:pt x="2359" y="525"/>
                </a:lnTo>
                <a:lnTo>
                  <a:pt x="2361" y="525"/>
                </a:lnTo>
                <a:lnTo>
                  <a:pt x="2361" y="525"/>
                </a:lnTo>
                <a:lnTo>
                  <a:pt x="2362" y="525"/>
                </a:lnTo>
                <a:lnTo>
                  <a:pt x="2362" y="525"/>
                </a:lnTo>
                <a:lnTo>
                  <a:pt x="2363" y="525"/>
                </a:lnTo>
                <a:lnTo>
                  <a:pt x="2363" y="525"/>
                </a:lnTo>
                <a:lnTo>
                  <a:pt x="2363" y="525"/>
                </a:lnTo>
                <a:lnTo>
                  <a:pt x="2365" y="525"/>
                </a:lnTo>
                <a:lnTo>
                  <a:pt x="2365" y="525"/>
                </a:lnTo>
                <a:lnTo>
                  <a:pt x="2366" y="525"/>
                </a:lnTo>
                <a:lnTo>
                  <a:pt x="2367" y="525"/>
                </a:lnTo>
                <a:lnTo>
                  <a:pt x="2367" y="525"/>
                </a:lnTo>
                <a:lnTo>
                  <a:pt x="2367" y="525"/>
                </a:lnTo>
                <a:lnTo>
                  <a:pt x="2368" y="525"/>
                </a:lnTo>
                <a:lnTo>
                  <a:pt x="2369" y="525"/>
                </a:lnTo>
                <a:lnTo>
                  <a:pt x="2369" y="525"/>
                </a:lnTo>
                <a:lnTo>
                  <a:pt x="2370" y="525"/>
                </a:lnTo>
                <a:lnTo>
                  <a:pt x="2371" y="525"/>
                </a:lnTo>
                <a:lnTo>
                  <a:pt x="2372" y="525"/>
                </a:lnTo>
                <a:lnTo>
                  <a:pt x="2372" y="525"/>
                </a:lnTo>
                <a:lnTo>
                  <a:pt x="2373" y="525"/>
                </a:lnTo>
                <a:lnTo>
                  <a:pt x="2373" y="525"/>
                </a:lnTo>
                <a:lnTo>
                  <a:pt x="2374" y="525"/>
                </a:lnTo>
                <a:lnTo>
                  <a:pt x="2375" y="525"/>
                </a:lnTo>
                <a:lnTo>
                  <a:pt x="2376" y="525"/>
                </a:lnTo>
                <a:lnTo>
                  <a:pt x="2376" y="525"/>
                </a:lnTo>
                <a:lnTo>
                  <a:pt x="2377" y="525"/>
                </a:lnTo>
                <a:lnTo>
                  <a:pt x="2377" y="525"/>
                </a:lnTo>
                <a:lnTo>
                  <a:pt x="2378" y="525"/>
                </a:lnTo>
                <a:lnTo>
                  <a:pt x="2378" y="525"/>
                </a:lnTo>
                <a:lnTo>
                  <a:pt x="2379" y="525"/>
                </a:lnTo>
                <a:lnTo>
                  <a:pt x="2380" y="525"/>
                </a:lnTo>
                <a:lnTo>
                  <a:pt x="2381" y="525"/>
                </a:lnTo>
                <a:lnTo>
                  <a:pt x="2381" y="525"/>
                </a:lnTo>
                <a:lnTo>
                  <a:pt x="2381" y="525"/>
                </a:lnTo>
                <a:lnTo>
                  <a:pt x="2382" y="525"/>
                </a:lnTo>
                <a:lnTo>
                  <a:pt x="2383" y="525"/>
                </a:lnTo>
                <a:lnTo>
                  <a:pt x="2384" y="525"/>
                </a:lnTo>
                <a:lnTo>
                  <a:pt x="2384" y="525"/>
                </a:lnTo>
                <a:lnTo>
                  <a:pt x="2385" y="525"/>
                </a:lnTo>
                <a:lnTo>
                  <a:pt x="2386" y="525"/>
                </a:lnTo>
                <a:lnTo>
                  <a:pt x="2387" y="525"/>
                </a:lnTo>
                <a:lnTo>
                  <a:pt x="2387" y="525"/>
                </a:lnTo>
                <a:lnTo>
                  <a:pt x="2388" y="525"/>
                </a:lnTo>
                <a:lnTo>
                  <a:pt x="2388" y="525"/>
                </a:lnTo>
                <a:lnTo>
                  <a:pt x="2389" y="525"/>
                </a:lnTo>
                <a:lnTo>
                  <a:pt x="2389" y="525"/>
                </a:lnTo>
                <a:lnTo>
                  <a:pt x="2390" y="525"/>
                </a:lnTo>
                <a:lnTo>
                  <a:pt x="2391" y="525"/>
                </a:lnTo>
                <a:lnTo>
                  <a:pt x="2391" y="525"/>
                </a:lnTo>
                <a:lnTo>
                  <a:pt x="2392" y="525"/>
                </a:lnTo>
                <a:lnTo>
                  <a:pt x="2392" y="525"/>
                </a:lnTo>
                <a:lnTo>
                  <a:pt x="2393" y="525"/>
                </a:lnTo>
                <a:lnTo>
                  <a:pt x="2393" y="525"/>
                </a:lnTo>
                <a:lnTo>
                  <a:pt x="2394" y="525"/>
                </a:lnTo>
                <a:lnTo>
                  <a:pt x="2395" y="525"/>
                </a:lnTo>
                <a:lnTo>
                  <a:pt x="2396" y="525"/>
                </a:lnTo>
                <a:lnTo>
                  <a:pt x="2396" y="525"/>
                </a:lnTo>
                <a:lnTo>
                  <a:pt x="2398" y="525"/>
                </a:lnTo>
                <a:lnTo>
                  <a:pt x="2398" y="525"/>
                </a:lnTo>
                <a:lnTo>
                  <a:pt x="2399" y="525"/>
                </a:lnTo>
                <a:lnTo>
                  <a:pt x="2399" y="525"/>
                </a:lnTo>
                <a:lnTo>
                  <a:pt x="2400" y="525"/>
                </a:lnTo>
                <a:lnTo>
                  <a:pt x="2400" y="525"/>
                </a:lnTo>
                <a:lnTo>
                  <a:pt x="2402" y="525"/>
                </a:lnTo>
                <a:lnTo>
                  <a:pt x="2402" y="525"/>
                </a:lnTo>
                <a:lnTo>
                  <a:pt x="2403" y="525"/>
                </a:lnTo>
                <a:lnTo>
                  <a:pt x="2403" y="525"/>
                </a:lnTo>
                <a:lnTo>
                  <a:pt x="2403" y="525"/>
                </a:lnTo>
                <a:lnTo>
                  <a:pt x="2404" y="525"/>
                </a:lnTo>
                <a:lnTo>
                  <a:pt x="2405" y="525"/>
                </a:lnTo>
                <a:lnTo>
                  <a:pt x="2406" y="525"/>
                </a:lnTo>
                <a:lnTo>
                  <a:pt x="2406" y="525"/>
                </a:lnTo>
                <a:lnTo>
                  <a:pt x="2407" y="525"/>
                </a:lnTo>
                <a:lnTo>
                  <a:pt x="2408" y="525"/>
                </a:lnTo>
                <a:lnTo>
                  <a:pt x="2408" y="525"/>
                </a:lnTo>
                <a:lnTo>
                  <a:pt x="2409" y="525"/>
                </a:lnTo>
                <a:lnTo>
                  <a:pt x="2409" y="525"/>
                </a:lnTo>
                <a:lnTo>
                  <a:pt x="2410" y="525"/>
                </a:lnTo>
                <a:lnTo>
                  <a:pt x="2410" y="525"/>
                </a:lnTo>
                <a:lnTo>
                  <a:pt x="2411" y="525"/>
                </a:lnTo>
                <a:lnTo>
                  <a:pt x="2411" y="525"/>
                </a:lnTo>
                <a:lnTo>
                  <a:pt x="2413" y="525"/>
                </a:lnTo>
                <a:lnTo>
                  <a:pt x="2414" y="525"/>
                </a:lnTo>
                <a:lnTo>
                  <a:pt x="2414" y="525"/>
                </a:lnTo>
                <a:lnTo>
                  <a:pt x="2414" y="525"/>
                </a:lnTo>
                <a:lnTo>
                  <a:pt x="2415" y="525"/>
                </a:lnTo>
                <a:lnTo>
                  <a:pt x="2415" y="525"/>
                </a:lnTo>
                <a:lnTo>
                  <a:pt x="2417" y="525"/>
                </a:lnTo>
                <a:lnTo>
                  <a:pt x="2417" y="525"/>
                </a:lnTo>
                <a:lnTo>
                  <a:pt x="2417" y="525"/>
                </a:lnTo>
                <a:lnTo>
                  <a:pt x="2418" y="525"/>
                </a:lnTo>
                <a:lnTo>
                  <a:pt x="2419" y="525"/>
                </a:lnTo>
                <a:lnTo>
                  <a:pt x="2419" y="525"/>
                </a:lnTo>
                <a:lnTo>
                  <a:pt x="2421" y="525"/>
                </a:lnTo>
                <a:lnTo>
                  <a:pt x="2421" y="525"/>
                </a:lnTo>
                <a:lnTo>
                  <a:pt x="2422" y="525"/>
                </a:lnTo>
                <a:lnTo>
                  <a:pt x="2422" y="525"/>
                </a:lnTo>
                <a:lnTo>
                  <a:pt x="2423" y="525"/>
                </a:lnTo>
                <a:lnTo>
                  <a:pt x="2424" y="525"/>
                </a:lnTo>
                <a:lnTo>
                  <a:pt x="2424" y="525"/>
                </a:lnTo>
                <a:lnTo>
                  <a:pt x="2425" y="525"/>
                </a:lnTo>
                <a:lnTo>
                  <a:pt x="2425" y="525"/>
                </a:lnTo>
                <a:lnTo>
                  <a:pt x="2426" y="525"/>
                </a:lnTo>
                <a:lnTo>
                  <a:pt x="2427" y="525"/>
                </a:lnTo>
                <a:lnTo>
                  <a:pt x="2427" y="525"/>
                </a:lnTo>
                <a:lnTo>
                  <a:pt x="2428" y="525"/>
                </a:lnTo>
                <a:lnTo>
                  <a:pt x="2428" y="525"/>
                </a:lnTo>
                <a:lnTo>
                  <a:pt x="2429" y="525"/>
                </a:lnTo>
                <a:lnTo>
                  <a:pt x="2430" y="525"/>
                </a:lnTo>
                <a:lnTo>
                  <a:pt x="2430" y="525"/>
                </a:lnTo>
                <a:lnTo>
                  <a:pt x="2431" y="525"/>
                </a:lnTo>
                <a:lnTo>
                  <a:pt x="2432" y="525"/>
                </a:lnTo>
                <a:lnTo>
                  <a:pt x="2432" y="525"/>
                </a:lnTo>
                <a:lnTo>
                  <a:pt x="2433" y="525"/>
                </a:lnTo>
                <a:lnTo>
                  <a:pt x="2433" y="525"/>
                </a:lnTo>
                <a:lnTo>
                  <a:pt x="2435" y="525"/>
                </a:lnTo>
                <a:lnTo>
                  <a:pt x="2435" y="525"/>
                </a:lnTo>
                <a:lnTo>
                  <a:pt x="2436" y="525"/>
                </a:lnTo>
                <a:lnTo>
                  <a:pt x="2436" y="525"/>
                </a:lnTo>
                <a:lnTo>
                  <a:pt x="2437" y="525"/>
                </a:lnTo>
                <a:lnTo>
                  <a:pt x="2437" y="525"/>
                </a:lnTo>
                <a:lnTo>
                  <a:pt x="2439" y="525"/>
                </a:lnTo>
                <a:lnTo>
                  <a:pt x="2439" y="525"/>
                </a:lnTo>
                <a:lnTo>
                  <a:pt x="2440" y="525"/>
                </a:lnTo>
                <a:lnTo>
                  <a:pt x="2440" y="525"/>
                </a:lnTo>
                <a:lnTo>
                  <a:pt x="2440" y="525"/>
                </a:lnTo>
                <a:lnTo>
                  <a:pt x="2441" y="525"/>
                </a:lnTo>
                <a:lnTo>
                  <a:pt x="2442" y="525"/>
                </a:lnTo>
                <a:lnTo>
                  <a:pt x="2443" y="525"/>
                </a:lnTo>
                <a:lnTo>
                  <a:pt x="2444" y="525"/>
                </a:lnTo>
                <a:lnTo>
                  <a:pt x="2444" y="525"/>
                </a:lnTo>
                <a:lnTo>
                  <a:pt x="2445" y="525"/>
                </a:lnTo>
                <a:lnTo>
                  <a:pt x="2445" y="525"/>
                </a:lnTo>
                <a:lnTo>
                  <a:pt x="2446" y="525"/>
                </a:lnTo>
                <a:lnTo>
                  <a:pt x="2446" y="525"/>
                </a:lnTo>
                <a:lnTo>
                  <a:pt x="2447" y="525"/>
                </a:lnTo>
                <a:lnTo>
                  <a:pt x="2448" y="525"/>
                </a:lnTo>
                <a:lnTo>
                  <a:pt x="2448" y="525"/>
                </a:lnTo>
                <a:lnTo>
                  <a:pt x="2449" y="525"/>
                </a:lnTo>
                <a:lnTo>
                  <a:pt x="2450" y="525"/>
                </a:lnTo>
                <a:lnTo>
                  <a:pt x="2450" y="525"/>
                </a:lnTo>
                <a:lnTo>
                  <a:pt x="2451" y="525"/>
                </a:lnTo>
                <a:lnTo>
                  <a:pt x="2451" y="525"/>
                </a:lnTo>
                <a:lnTo>
                  <a:pt x="2452" y="525"/>
                </a:lnTo>
                <a:lnTo>
                  <a:pt x="2453" y="525"/>
                </a:lnTo>
                <a:lnTo>
                  <a:pt x="2454" y="525"/>
                </a:lnTo>
                <a:lnTo>
                  <a:pt x="2454" y="525"/>
                </a:lnTo>
                <a:lnTo>
                  <a:pt x="2454" y="525"/>
                </a:lnTo>
                <a:lnTo>
                  <a:pt x="2455" y="525"/>
                </a:lnTo>
                <a:lnTo>
                  <a:pt x="2456" y="525"/>
                </a:lnTo>
                <a:lnTo>
                  <a:pt x="2456" y="525"/>
                </a:lnTo>
                <a:lnTo>
                  <a:pt x="2458" y="525"/>
                </a:lnTo>
                <a:lnTo>
                  <a:pt x="2458" y="525"/>
                </a:lnTo>
                <a:lnTo>
                  <a:pt x="2458" y="525"/>
                </a:lnTo>
                <a:lnTo>
                  <a:pt x="2459" y="525"/>
                </a:lnTo>
                <a:lnTo>
                  <a:pt x="2460" y="525"/>
                </a:lnTo>
                <a:lnTo>
                  <a:pt x="2461" y="525"/>
                </a:lnTo>
                <a:lnTo>
                  <a:pt x="2462" y="525"/>
                </a:lnTo>
                <a:lnTo>
                  <a:pt x="2462" y="525"/>
                </a:lnTo>
                <a:lnTo>
                  <a:pt x="2463" y="525"/>
                </a:lnTo>
                <a:lnTo>
                  <a:pt x="2463" y="525"/>
                </a:lnTo>
                <a:lnTo>
                  <a:pt x="2464" y="525"/>
                </a:lnTo>
                <a:lnTo>
                  <a:pt x="2464" y="525"/>
                </a:lnTo>
                <a:lnTo>
                  <a:pt x="2465" y="525"/>
                </a:lnTo>
                <a:lnTo>
                  <a:pt x="2466" y="525"/>
                </a:lnTo>
                <a:lnTo>
                  <a:pt x="2466" y="525"/>
                </a:lnTo>
                <a:lnTo>
                  <a:pt x="2467" y="525"/>
                </a:lnTo>
                <a:lnTo>
                  <a:pt x="2467" y="525"/>
                </a:lnTo>
                <a:lnTo>
                  <a:pt x="2468" y="525"/>
                </a:lnTo>
                <a:lnTo>
                  <a:pt x="2469" y="525"/>
                </a:lnTo>
                <a:lnTo>
                  <a:pt x="2469" y="525"/>
                </a:lnTo>
                <a:lnTo>
                  <a:pt x="2470" y="525"/>
                </a:lnTo>
                <a:lnTo>
                  <a:pt x="2470" y="525"/>
                </a:lnTo>
                <a:lnTo>
                  <a:pt x="2471" y="525"/>
                </a:lnTo>
                <a:lnTo>
                  <a:pt x="2472" y="525"/>
                </a:lnTo>
                <a:lnTo>
                  <a:pt x="2473" y="525"/>
                </a:lnTo>
                <a:lnTo>
                  <a:pt x="2473" y="525"/>
                </a:lnTo>
                <a:lnTo>
                  <a:pt x="2474" y="525"/>
                </a:lnTo>
                <a:lnTo>
                  <a:pt x="2474" y="525"/>
                </a:lnTo>
                <a:lnTo>
                  <a:pt x="2476" y="525"/>
                </a:lnTo>
                <a:lnTo>
                  <a:pt x="2476" y="525"/>
                </a:lnTo>
                <a:lnTo>
                  <a:pt x="2476" y="525"/>
                </a:lnTo>
                <a:lnTo>
                  <a:pt x="2477" y="525"/>
                </a:lnTo>
                <a:lnTo>
                  <a:pt x="2478" y="525"/>
                </a:lnTo>
                <a:lnTo>
                  <a:pt x="2478" y="525"/>
                </a:lnTo>
                <a:lnTo>
                  <a:pt x="2479" y="525"/>
                </a:lnTo>
                <a:lnTo>
                  <a:pt x="2480" y="525"/>
                </a:lnTo>
                <a:lnTo>
                  <a:pt x="2481" y="525"/>
                </a:lnTo>
                <a:lnTo>
                  <a:pt x="2481" y="525"/>
                </a:lnTo>
                <a:lnTo>
                  <a:pt x="2482" y="525"/>
                </a:lnTo>
                <a:lnTo>
                  <a:pt x="2482" y="525"/>
                </a:lnTo>
                <a:lnTo>
                  <a:pt x="2483" y="525"/>
                </a:lnTo>
                <a:lnTo>
                  <a:pt x="2483" y="525"/>
                </a:lnTo>
                <a:lnTo>
                  <a:pt x="2484" y="525"/>
                </a:lnTo>
                <a:lnTo>
                  <a:pt x="2485" y="525"/>
                </a:lnTo>
                <a:lnTo>
                  <a:pt x="2486" y="525"/>
                </a:lnTo>
                <a:lnTo>
                  <a:pt x="2486" y="525"/>
                </a:lnTo>
                <a:lnTo>
                  <a:pt x="2487" y="525"/>
                </a:lnTo>
                <a:lnTo>
                  <a:pt x="2487" y="525"/>
                </a:lnTo>
                <a:lnTo>
                  <a:pt x="2488" y="525"/>
                </a:lnTo>
                <a:lnTo>
                  <a:pt x="2489" y="525"/>
                </a:lnTo>
                <a:lnTo>
                  <a:pt x="2489" y="525"/>
                </a:lnTo>
                <a:lnTo>
                  <a:pt x="2489" y="525"/>
                </a:lnTo>
                <a:lnTo>
                  <a:pt x="2491" y="525"/>
                </a:lnTo>
                <a:lnTo>
                  <a:pt x="2491" y="525"/>
                </a:lnTo>
                <a:lnTo>
                  <a:pt x="2492" y="525"/>
                </a:lnTo>
                <a:lnTo>
                  <a:pt x="2492" y="525"/>
                </a:lnTo>
                <a:lnTo>
                  <a:pt x="2493" y="525"/>
                </a:lnTo>
                <a:lnTo>
                  <a:pt x="2493" y="525"/>
                </a:lnTo>
                <a:lnTo>
                  <a:pt x="2495" y="525"/>
                </a:lnTo>
                <a:lnTo>
                  <a:pt x="2495" y="525"/>
                </a:lnTo>
                <a:lnTo>
                  <a:pt x="2496" y="525"/>
                </a:lnTo>
                <a:lnTo>
                  <a:pt x="2496" y="525"/>
                </a:lnTo>
                <a:lnTo>
                  <a:pt x="2497" y="525"/>
                </a:lnTo>
                <a:lnTo>
                  <a:pt x="2498" y="525"/>
                </a:lnTo>
                <a:lnTo>
                  <a:pt x="2499" y="525"/>
                </a:lnTo>
                <a:lnTo>
                  <a:pt x="2499" y="525"/>
                </a:lnTo>
                <a:lnTo>
                  <a:pt x="2500" y="525"/>
                </a:lnTo>
                <a:lnTo>
                  <a:pt x="2500" y="525"/>
                </a:lnTo>
                <a:lnTo>
                  <a:pt x="2500" y="525"/>
                </a:lnTo>
                <a:lnTo>
                  <a:pt x="2502" y="525"/>
                </a:lnTo>
                <a:lnTo>
                  <a:pt x="2502" y="525"/>
                </a:lnTo>
                <a:lnTo>
                  <a:pt x="2503" y="525"/>
                </a:lnTo>
                <a:lnTo>
                  <a:pt x="2504" y="525"/>
                </a:lnTo>
                <a:lnTo>
                  <a:pt x="2504" y="525"/>
                </a:lnTo>
                <a:lnTo>
                  <a:pt x="2504" y="525"/>
                </a:lnTo>
                <a:lnTo>
                  <a:pt x="2505" y="525"/>
                </a:lnTo>
                <a:lnTo>
                  <a:pt x="2506" y="525"/>
                </a:lnTo>
                <a:lnTo>
                  <a:pt x="2507" y="525"/>
                </a:lnTo>
                <a:lnTo>
                  <a:pt x="2507" y="525"/>
                </a:lnTo>
                <a:lnTo>
                  <a:pt x="2507" y="525"/>
                </a:lnTo>
                <a:lnTo>
                  <a:pt x="2509" y="525"/>
                </a:lnTo>
                <a:lnTo>
                  <a:pt x="2509" y="525"/>
                </a:lnTo>
                <a:lnTo>
                  <a:pt x="2510" y="525"/>
                </a:lnTo>
                <a:lnTo>
                  <a:pt x="2510" y="525"/>
                </a:lnTo>
                <a:lnTo>
                  <a:pt x="2511" y="525"/>
                </a:lnTo>
                <a:lnTo>
                  <a:pt x="2511" y="525"/>
                </a:lnTo>
                <a:lnTo>
                  <a:pt x="2513" y="525"/>
                </a:lnTo>
                <a:lnTo>
                  <a:pt x="2513" y="525"/>
                </a:lnTo>
                <a:lnTo>
                  <a:pt x="2514" y="525"/>
                </a:lnTo>
                <a:lnTo>
                  <a:pt x="2514" y="525"/>
                </a:lnTo>
                <a:lnTo>
                  <a:pt x="2515" y="525"/>
                </a:lnTo>
                <a:lnTo>
                  <a:pt x="2515" y="525"/>
                </a:lnTo>
                <a:lnTo>
                  <a:pt x="2517" y="525"/>
                </a:lnTo>
                <a:lnTo>
                  <a:pt x="2517" y="525"/>
                </a:lnTo>
                <a:lnTo>
                  <a:pt x="2517" y="525"/>
                </a:lnTo>
                <a:lnTo>
                  <a:pt x="2518" y="525"/>
                </a:lnTo>
                <a:lnTo>
                  <a:pt x="2519" y="525"/>
                </a:lnTo>
                <a:lnTo>
                  <a:pt x="2519" y="525"/>
                </a:lnTo>
                <a:lnTo>
                  <a:pt x="2520" y="525"/>
                </a:lnTo>
                <a:lnTo>
                  <a:pt x="2520" y="525"/>
                </a:lnTo>
                <a:lnTo>
                  <a:pt x="2521" y="525"/>
                </a:lnTo>
                <a:lnTo>
                  <a:pt x="2522" y="525"/>
                </a:lnTo>
                <a:lnTo>
                  <a:pt x="2522" y="525"/>
                </a:lnTo>
                <a:lnTo>
                  <a:pt x="2523" y="525"/>
                </a:lnTo>
                <a:lnTo>
                  <a:pt x="2524" y="525"/>
                </a:lnTo>
                <a:lnTo>
                  <a:pt x="2524" y="525"/>
                </a:lnTo>
                <a:lnTo>
                  <a:pt x="2525" y="525"/>
                </a:lnTo>
                <a:lnTo>
                  <a:pt x="2525" y="525"/>
                </a:lnTo>
                <a:lnTo>
                  <a:pt x="2526" y="525"/>
                </a:lnTo>
                <a:lnTo>
                  <a:pt x="2527" y="525"/>
                </a:lnTo>
                <a:lnTo>
                  <a:pt x="2528" y="525"/>
                </a:lnTo>
                <a:lnTo>
                  <a:pt x="2528" y="525"/>
                </a:lnTo>
                <a:lnTo>
                  <a:pt x="2529" y="525"/>
                </a:lnTo>
                <a:lnTo>
                  <a:pt x="2529" y="525"/>
                </a:lnTo>
                <a:lnTo>
                  <a:pt x="2530" y="525"/>
                </a:lnTo>
                <a:lnTo>
                  <a:pt x="2531" y="525"/>
                </a:lnTo>
                <a:lnTo>
                  <a:pt x="2532" y="525"/>
                </a:lnTo>
                <a:lnTo>
                  <a:pt x="2532" y="525"/>
                </a:lnTo>
                <a:lnTo>
                  <a:pt x="2533" y="525"/>
                </a:lnTo>
                <a:lnTo>
                  <a:pt x="2533" y="525"/>
                </a:lnTo>
                <a:lnTo>
                  <a:pt x="2535" y="526"/>
                </a:lnTo>
                <a:lnTo>
                  <a:pt x="2535" y="526"/>
                </a:lnTo>
                <a:lnTo>
                  <a:pt x="2536" y="525"/>
                </a:lnTo>
                <a:lnTo>
                  <a:pt x="2536" y="525"/>
                </a:lnTo>
                <a:lnTo>
                  <a:pt x="2536" y="525"/>
                </a:lnTo>
                <a:lnTo>
                  <a:pt x="2537" y="525"/>
                </a:lnTo>
                <a:lnTo>
                  <a:pt x="2537" y="525"/>
                </a:lnTo>
                <a:lnTo>
                  <a:pt x="2538" y="525"/>
                </a:lnTo>
                <a:lnTo>
                  <a:pt x="2539" y="525"/>
                </a:lnTo>
                <a:lnTo>
                  <a:pt x="2540" y="525"/>
                </a:lnTo>
                <a:lnTo>
                  <a:pt x="2541" y="525"/>
                </a:lnTo>
                <a:lnTo>
                  <a:pt x="2541" y="525"/>
                </a:lnTo>
                <a:lnTo>
                  <a:pt x="2541" y="525"/>
                </a:lnTo>
                <a:lnTo>
                  <a:pt x="2543" y="525"/>
                </a:lnTo>
                <a:lnTo>
                  <a:pt x="2543" y="525"/>
                </a:lnTo>
                <a:lnTo>
                  <a:pt x="2543" y="525"/>
                </a:lnTo>
                <a:lnTo>
                  <a:pt x="2544" y="526"/>
                </a:lnTo>
                <a:lnTo>
                  <a:pt x="2544" y="526"/>
                </a:lnTo>
                <a:lnTo>
                  <a:pt x="2546" y="525"/>
                </a:lnTo>
                <a:lnTo>
                  <a:pt x="2546" y="525"/>
                </a:lnTo>
                <a:lnTo>
                  <a:pt x="2547" y="525"/>
                </a:lnTo>
                <a:lnTo>
                  <a:pt x="2547" y="525"/>
                </a:lnTo>
                <a:lnTo>
                  <a:pt x="2547" y="525"/>
                </a:lnTo>
                <a:lnTo>
                  <a:pt x="2548" y="525"/>
                </a:lnTo>
                <a:lnTo>
                  <a:pt x="2549" y="525"/>
                </a:lnTo>
                <a:lnTo>
                  <a:pt x="2550" y="525"/>
                </a:lnTo>
                <a:lnTo>
                  <a:pt x="2551" y="525"/>
                </a:lnTo>
                <a:lnTo>
                  <a:pt x="2551" y="525"/>
                </a:lnTo>
                <a:lnTo>
                  <a:pt x="2552" y="525"/>
                </a:lnTo>
                <a:lnTo>
                  <a:pt x="2552" y="525"/>
                </a:lnTo>
                <a:lnTo>
                  <a:pt x="2554" y="526"/>
                </a:lnTo>
                <a:lnTo>
                  <a:pt x="2554" y="525"/>
                </a:lnTo>
                <a:lnTo>
                  <a:pt x="2554" y="525"/>
                </a:lnTo>
                <a:lnTo>
                  <a:pt x="2555" y="525"/>
                </a:lnTo>
                <a:lnTo>
                  <a:pt x="2556" y="525"/>
                </a:lnTo>
                <a:lnTo>
                  <a:pt x="2556" y="525"/>
                </a:lnTo>
                <a:lnTo>
                  <a:pt x="2557" y="525"/>
                </a:lnTo>
              </a:path>
            </a:pathLst>
          </a:custGeom>
          <a:noFill/>
          <a:ln w="1588">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62" name="Rectangle 138"/>
          <p:cNvSpPr>
            <a:spLocks noChangeArrowheads="1"/>
          </p:cNvSpPr>
          <p:nvPr/>
        </p:nvSpPr>
        <p:spPr bwMode="auto">
          <a:xfrm rot="16200000">
            <a:off x="1439863" y="4314825"/>
            <a:ext cx="144462"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AU</a:t>
            </a:r>
            <a:endParaRPr kumimoji="0" lang="en-US" altLang="ja-JP" sz="2400" smtClean="0">
              <a:solidFill>
                <a:srgbClr val="000000"/>
              </a:solidFill>
              <a:ea typeface="MS UI Gothic" pitchFamily="50" charset="-128"/>
              <a:cs typeface="Arial" pitchFamily="34" charset="0"/>
            </a:endParaRPr>
          </a:p>
        </p:txBody>
      </p:sp>
      <p:sp>
        <p:nvSpPr>
          <p:cNvPr id="205963" name="Line 139"/>
          <p:cNvSpPr>
            <a:spLocks noChangeShapeType="1"/>
          </p:cNvSpPr>
          <p:nvPr/>
        </p:nvSpPr>
        <p:spPr bwMode="auto">
          <a:xfrm flipH="1">
            <a:off x="1782763" y="4775200"/>
            <a:ext cx="492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64" name="Rectangle 140"/>
          <p:cNvSpPr>
            <a:spLocks noChangeArrowheads="1"/>
          </p:cNvSpPr>
          <p:nvPr/>
        </p:nvSpPr>
        <p:spPr bwMode="auto">
          <a:xfrm>
            <a:off x="1543050" y="472916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0.00</a:t>
            </a:r>
            <a:endParaRPr kumimoji="0" lang="en-US" altLang="ja-JP" sz="2400" smtClean="0">
              <a:solidFill>
                <a:srgbClr val="000000"/>
              </a:solidFill>
              <a:ea typeface="MS UI Gothic" pitchFamily="50" charset="-128"/>
              <a:cs typeface="Arial" pitchFamily="34" charset="0"/>
            </a:endParaRPr>
          </a:p>
        </p:txBody>
      </p:sp>
      <p:sp>
        <p:nvSpPr>
          <p:cNvPr id="205965" name="Line 141"/>
          <p:cNvSpPr>
            <a:spLocks noChangeShapeType="1"/>
          </p:cNvSpPr>
          <p:nvPr/>
        </p:nvSpPr>
        <p:spPr bwMode="auto">
          <a:xfrm flipH="1">
            <a:off x="1808163" y="4708525"/>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66" name="Line 142"/>
          <p:cNvSpPr>
            <a:spLocks noChangeShapeType="1"/>
          </p:cNvSpPr>
          <p:nvPr/>
        </p:nvSpPr>
        <p:spPr bwMode="auto">
          <a:xfrm flipH="1">
            <a:off x="1808163" y="4641850"/>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67" name="Line 143"/>
          <p:cNvSpPr>
            <a:spLocks noChangeShapeType="1"/>
          </p:cNvSpPr>
          <p:nvPr/>
        </p:nvSpPr>
        <p:spPr bwMode="auto">
          <a:xfrm flipH="1">
            <a:off x="1808163" y="4573588"/>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68" name="Line 144"/>
          <p:cNvSpPr>
            <a:spLocks noChangeShapeType="1"/>
          </p:cNvSpPr>
          <p:nvPr/>
        </p:nvSpPr>
        <p:spPr bwMode="auto">
          <a:xfrm flipH="1">
            <a:off x="1808163" y="4506913"/>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69" name="Line 145"/>
          <p:cNvSpPr>
            <a:spLocks noChangeShapeType="1"/>
          </p:cNvSpPr>
          <p:nvPr/>
        </p:nvSpPr>
        <p:spPr bwMode="auto">
          <a:xfrm flipH="1">
            <a:off x="1782763" y="4440238"/>
            <a:ext cx="492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70" name="Rectangle 146"/>
          <p:cNvSpPr>
            <a:spLocks noChangeArrowheads="1"/>
          </p:cNvSpPr>
          <p:nvPr/>
        </p:nvSpPr>
        <p:spPr bwMode="auto">
          <a:xfrm>
            <a:off x="1543050" y="43926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0.10</a:t>
            </a:r>
            <a:endParaRPr kumimoji="0" lang="en-US" altLang="ja-JP" sz="2400" smtClean="0">
              <a:solidFill>
                <a:srgbClr val="000000"/>
              </a:solidFill>
              <a:ea typeface="MS UI Gothic" pitchFamily="50" charset="-128"/>
              <a:cs typeface="Arial" pitchFamily="34" charset="0"/>
            </a:endParaRPr>
          </a:p>
        </p:txBody>
      </p:sp>
      <p:sp>
        <p:nvSpPr>
          <p:cNvPr id="205971" name="Line 147"/>
          <p:cNvSpPr>
            <a:spLocks noChangeShapeType="1"/>
          </p:cNvSpPr>
          <p:nvPr/>
        </p:nvSpPr>
        <p:spPr bwMode="auto">
          <a:xfrm flipH="1">
            <a:off x="1808163" y="4373563"/>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72" name="Line 148"/>
          <p:cNvSpPr>
            <a:spLocks noChangeShapeType="1"/>
          </p:cNvSpPr>
          <p:nvPr/>
        </p:nvSpPr>
        <p:spPr bwMode="auto">
          <a:xfrm flipH="1">
            <a:off x="1808163" y="4305300"/>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73" name="Line 149"/>
          <p:cNvSpPr>
            <a:spLocks noChangeShapeType="1"/>
          </p:cNvSpPr>
          <p:nvPr/>
        </p:nvSpPr>
        <p:spPr bwMode="auto">
          <a:xfrm flipH="1">
            <a:off x="1808163" y="4238625"/>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74" name="Line 150"/>
          <p:cNvSpPr>
            <a:spLocks noChangeShapeType="1"/>
          </p:cNvSpPr>
          <p:nvPr/>
        </p:nvSpPr>
        <p:spPr bwMode="auto">
          <a:xfrm flipH="1">
            <a:off x="1808163" y="4171950"/>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75" name="Line 151"/>
          <p:cNvSpPr>
            <a:spLocks noChangeShapeType="1"/>
          </p:cNvSpPr>
          <p:nvPr/>
        </p:nvSpPr>
        <p:spPr bwMode="auto">
          <a:xfrm flipH="1">
            <a:off x="1782763" y="4105275"/>
            <a:ext cx="492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76" name="Rectangle 152"/>
          <p:cNvSpPr>
            <a:spLocks noChangeArrowheads="1"/>
          </p:cNvSpPr>
          <p:nvPr/>
        </p:nvSpPr>
        <p:spPr bwMode="auto">
          <a:xfrm>
            <a:off x="1543050" y="40576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0.20</a:t>
            </a:r>
            <a:endParaRPr kumimoji="0" lang="en-US" altLang="ja-JP" sz="2400" smtClean="0">
              <a:solidFill>
                <a:srgbClr val="000000"/>
              </a:solidFill>
              <a:ea typeface="MS UI Gothic" pitchFamily="50" charset="-128"/>
              <a:cs typeface="Arial" pitchFamily="34" charset="0"/>
            </a:endParaRPr>
          </a:p>
        </p:txBody>
      </p:sp>
      <p:sp>
        <p:nvSpPr>
          <p:cNvPr id="205977" name="Line 153"/>
          <p:cNvSpPr>
            <a:spLocks noChangeShapeType="1"/>
          </p:cNvSpPr>
          <p:nvPr/>
        </p:nvSpPr>
        <p:spPr bwMode="auto">
          <a:xfrm flipH="1">
            <a:off x="1808163" y="4038600"/>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78" name="Line 154"/>
          <p:cNvSpPr>
            <a:spLocks noChangeShapeType="1"/>
          </p:cNvSpPr>
          <p:nvPr/>
        </p:nvSpPr>
        <p:spPr bwMode="auto">
          <a:xfrm flipH="1">
            <a:off x="1808163" y="3970338"/>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79" name="Line 155"/>
          <p:cNvSpPr>
            <a:spLocks noChangeShapeType="1"/>
          </p:cNvSpPr>
          <p:nvPr/>
        </p:nvSpPr>
        <p:spPr bwMode="auto">
          <a:xfrm flipH="1">
            <a:off x="1808163" y="3903663"/>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80" name="Rectangle 156"/>
          <p:cNvSpPr>
            <a:spLocks noChangeArrowheads="1"/>
          </p:cNvSpPr>
          <p:nvPr/>
        </p:nvSpPr>
        <p:spPr bwMode="auto">
          <a:xfrm>
            <a:off x="3430588" y="5024438"/>
            <a:ext cx="3968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Minutes</a:t>
            </a:r>
            <a:endParaRPr kumimoji="0" lang="en-US" altLang="ja-JP" sz="2400" smtClean="0">
              <a:solidFill>
                <a:srgbClr val="000000"/>
              </a:solidFill>
              <a:ea typeface="MS UI Gothic" pitchFamily="50" charset="-128"/>
              <a:cs typeface="Arial" pitchFamily="34" charset="0"/>
            </a:endParaRPr>
          </a:p>
        </p:txBody>
      </p:sp>
      <p:sp>
        <p:nvSpPr>
          <p:cNvPr id="205981" name="Line 157"/>
          <p:cNvSpPr>
            <a:spLocks noChangeShapeType="1"/>
          </p:cNvSpPr>
          <p:nvPr/>
        </p:nvSpPr>
        <p:spPr bwMode="auto">
          <a:xfrm>
            <a:off x="1833563" y="4837113"/>
            <a:ext cx="1587"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82" name="Rectangle 158"/>
          <p:cNvSpPr>
            <a:spLocks noChangeArrowheads="1"/>
          </p:cNvSpPr>
          <p:nvPr/>
        </p:nvSpPr>
        <p:spPr bwMode="auto">
          <a:xfrm>
            <a:off x="1712913" y="48879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0.00</a:t>
            </a:r>
            <a:endParaRPr kumimoji="0" lang="en-US" altLang="ja-JP" sz="2400" smtClean="0">
              <a:solidFill>
                <a:srgbClr val="000000"/>
              </a:solidFill>
              <a:ea typeface="MS UI Gothic" pitchFamily="50" charset="-128"/>
              <a:cs typeface="Arial" pitchFamily="34" charset="0"/>
            </a:endParaRPr>
          </a:p>
        </p:txBody>
      </p:sp>
      <p:sp>
        <p:nvSpPr>
          <p:cNvPr id="205983" name="Line 159"/>
          <p:cNvSpPr>
            <a:spLocks noChangeShapeType="1"/>
          </p:cNvSpPr>
          <p:nvPr/>
        </p:nvSpPr>
        <p:spPr bwMode="auto">
          <a:xfrm>
            <a:off x="1922463"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84" name="Line 160"/>
          <p:cNvSpPr>
            <a:spLocks noChangeShapeType="1"/>
          </p:cNvSpPr>
          <p:nvPr/>
        </p:nvSpPr>
        <p:spPr bwMode="auto">
          <a:xfrm>
            <a:off x="2011363"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85" name="Line 161"/>
          <p:cNvSpPr>
            <a:spLocks noChangeShapeType="1"/>
          </p:cNvSpPr>
          <p:nvPr/>
        </p:nvSpPr>
        <p:spPr bwMode="auto">
          <a:xfrm>
            <a:off x="2101850"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86" name="Line 162"/>
          <p:cNvSpPr>
            <a:spLocks noChangeShapeType="1"/>
          </p:cNvSpPr>
          <p:nvPr/>
        </p:nvSpPr>
        <p:spPr bwMode="auto">
          <a:xfrm>
            <a:off x="2190750" y="4837113"/>
            <a:ext cx="1588"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87" name="Rectangle 163"/>
          <p:cNvSpPr>
            <a:spLocks noChangeArrowheads="1"/>
          </p:cNvSpPr>
          <p:nvPr/>
        </p:nvSpPr>
        <p:spPr bwMode="auto">
          <a:xfrm>
            <a:off x="2070100" y="48879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0.20</a:t>
            </a:r>
            <a:endParaRPr kumimoji="0" lang="en-US" altLang="ja-JP" sz="2400" smtClean="0">
              <a:solidFill>
                <a:srgbClr val="000000"/>
              </a:solidFill>
              <a:ea typeface="MS UI Gothic" pitchFamily="50" charset="-128"/>
              <a:cs typeface="Arial" pitchFamily="34" charset="0"/>
            </a:endParaRPr>
          </a:p>
        </p:txBody>
      </p:sp>
      <p:sp>
        <p:nvSpPr>
          <p:cNvPr id="205988" name="Line 164"/>
          <p:cNvSpPr>
            <a:spLocks noChangeShapeType="1"/>
          </p:cNvSpPr>
          <p:nvPr/>
        </p:nvSpPr>
        <p:spPr bwMode="auto">
          <a:xfrm>
            <a:off x="2279650"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89" name="Line 165"/>
          <p:cNvSpPr>
            <a:spLocks noChangeShapeType="1"/>
          </p:cNvSpPr>
          <p:nvPr/>
        </p:nvSpPr>
        <p:spPr bwMode="auto">
          <a:xfrm>
            <a:off x="2370138"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90" name="Line 166"/>
          <p:cNvSpPr>
            <a:spLocks noChangeShapeType="1"/>
          </p:cNvSpPr>
          <p:nvPr/>
        </p:nvSpPr>
        <p:spPr bwMode="auto">
          <a:xfrm>
            <a:off x="2460625"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91" name="Line 167"/>
          <p:cNvSpPr>
            <a:spLocks noChangeShapeType="1"/>
          </p:cNvSpPr>
          <p:nvPr/>
        </p:nvSpPr>
        <p:spPr bwMode="auto">
          <a:xfrm>
            <a:off x="2551113" y="4837113"/>
            <a:ext cx="1587"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92" name="Rectangle 168"/>
          <p:cNvSpPr>
            <a:spLocks noChangeArrowheads="1"/>
          </p:cNvSpPr>
          <p:nvPr/>
        </p:nvSpPr>
        <p:spPr bwMode="auto">
          <a:xfrm>
            <a:off x="2432050" y="48879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0.40</a:t>
            </a:r>
            <a:endParaRPr kumimoji="0" lang="en-US" altLang="ja-JP" sz="2400" smtClean="0">
              <a:solidFill>
                <a:srgbClr val="000000"/>
              </a:solidFill>
              <a:ea typeface="MS UI Gothic" pitchFamily="50" charset="-128"/>
              <a:cs typeface="Arial" pitchFamily="34" charset="0"/>
            </a:endParaRPr>
          </a:p>
        </p:txBody>
      </p:sp>
      <p:sp>
        <p:nvSpPr>
          <p:cNvPr id="205993" name="Line 169"/>
          <p:cNvSpPr>
            <a:spLocks noChangeShapeType="1"/>
          </p:cNvSpPr>
          <p:nvPr/>
        </p:nvSpPr>
        <p:spPr bwMode="auto">
          <a:xfrm>
            <a:off x="2640013"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94" name="Line 170"/>
          <p:cNvSpPr>
            <a:spLocks noChangeShapeType="1"/>
          </p:cNvSpPr>
          <p:nvPr/>
        </p:nvSpPr>
        <p:spPr bwMode="auto">
          <a:xfrm>
            <a:off x="2728913"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95" name="Line 171"/>
          <p:cNvSpPr>
            <a:spLocks noChangeShapeType="1"/>
          </p:cNvSpPr>
          <p:nvPr/>
        </p:nvSpPr>
        <p:spPr bwMode="auto">
          <a:xfrm>
            <a:off x="2819400"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96" name="Line 172"/>
          <p:cNvSpPr>
            <a:spLocks noChangeShapeType="1"/>
          </p:cNvSpPr>
          <p:nvPr/>
        </p:nvSpPr>
        <p:spPr bwMode="auto">
          <a:xfrm>
            <a:off x="2908300" y="4837113"/>
            <a:ext cx="1588"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97" name="Rectangle 173"/>
          <p:cNvSpPr>
            <a:spLocks noChangeArrowheads="1"/>
          </p:cNvSpPr>
          <p:nvPr/>
        </p:nvSpPr>
        <p:spPr bwMode="auto">
          <a:xfrm>
            <a:off x="2787650" y="48879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0.60</a:t>
            </a:r>
            <a:endParaRPr kumimoji="0" lang="en-US" altLang="ja-JP" sz="2400" smtClean="0">
              <a:solidFill>
                <a:srgbClr val="000000"/>
              </a:solidFill>
              <a:ea typeface="MS UI Gothic" pitchFamily="50" charset="-128"/>
              <a:cs typeface="Arial" pitchFamily="34" charset="0"/>
            </a:endParaRPr>
          </a:p>
        </p:txBody>
      </p:sp>
      <p:sp>
        <p:nvSpPr>
          <p:cNvPr id="205998" name="Line 174"/>
          <p:cNvSpPr>
            <a:spLocks noChangeShapeType="1"/>
          </p:cNvSpPr>
          <p:nvPr/>
        </p:nvSpPr>
        <p:spPr bwMode="auto">
          <a:xfrm>
            <a:off x="2997200"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99" name="Line 175"/>
          <p:cNvSpPr>
            <a:spLocks noChangeShapeType="1"/>
          </p:cNvSpPr>
          <p:nvPr/>
        </p:nvSpPr>
        <p:spPr bwMode="auto">
          <a:xfrm>
            <a:off x="3087688"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00" name="Line 176"/>
          <p:cNvSpPr>
            <a:spLocks noChangeShapeType="1"/>
          </p:cNvSpPr>
          <p:nvPr/>
        </p:nvSpPr>
        <p:spPr bwMode="auto">
          <a:xfrm>
            <a:off x="3178175"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01" name="Line 177"/>
          <p:cNvSpPr>
            <a:spLocks noChangeShapeType="1"/>
          </p:cNvSpPr>
          <p:nvPr/>
        </p:nvSpPr>
        <p:spPr bwMode="auto">
          <a:xfrm>
            <a:off x="3268663" y="4837113"/>
            <a:ext cx="1587"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02" name="Rectangle 178"/>
          <p:cNvSpPr>
            <a:spLocks noChangeArrowheads="1"/>
          </p:cNvSpPr>
          <p:nvPr/>
        </p:nvSpPr>
        <p:spPr bwMode="auto">
          <a:xfrm>
            <a:off x="3148013" y="48879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0.80</a:t>
            </a:r>
            <a:endParaRPr kumimoji="0" lang="en-US" altLang="ja-JP" sz="2400" smtClean="0">
              <a:solidFill>
                <a:srgbClr val="000000"/>
              </a:solidFill>
              <a:ea typeface="MS UI Gothic" pitchFamily="50" charset="-128"/>
              <a:cs typeface="Arial" pitchFamily="34" charset="0"/>
            </a:endParaRPr>
          </a:p>
        </p:txBody>
      </p:sp>
      <p:sp>
        <p:nvSpPr>
          <p:cNvPr id="206003" name="Line 179"/>
          <p:cNvSpPr>
            <a:spLocks noChangeShapeType="1"/>
          </p:cNvSpPr>
          <p:nvPr/>
        </p:nvSpPr>
        <p:spPr bwMode="auto">
          <a:xfrm>
            <a:off x="3357563"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04" name="Line 180"/>
          <p:cNvSpPr>
            <a:spLocks noChangeShapeType="1"/>
          </p:cNvSpPr>
          <p:nvPr/>
        </p:nvSpPr>
        <p:spPr bwMode="auto">
          <a:xfrm>
            <a:off x="3446463"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05" name="Line 181"/>
          <p:cNvSpPr>
            <a:spLocks noChangeShapeType="1"/>
          </p:cNvSpPr>
          <p:nvPr/>
        </p:nvSpPr>
        <p:spPr bwMode="auto">
          <a:xfrm>
            <a:off x="3536950"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06" name="Line 182"/>
          <p:cNvSpPr>
            <a:spLocks noChangeShapeType="1"/>
          </p:cNvSpPr>
          <p:nvPr/>
        </p:nvSpPr>
        <p:spPr bwMode="auto">
          <a:xfrm>
            <a:off x="3625850" y="4837113"/>
            <a:ext cx="1588"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07" name="Rectangle 183"/>
          <p:cNvSpPr>
            <a:spLocks noChangeArrowheads="1"/>
          </p:cNvSpPr>
          <p:nvPr/>
        </p:nvSpPr>
        <p:spPr bwMode="auto">
          <a:xfrm>
            <a:off x="3506788" y="48879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1.00</a:t>
            </a:r>
            <a:endParaRPr kumimoji="0" lang="en-US" altLang="ja-JP" sz="2400" smtClean="0">
              <a:solidFill>
                <a:srgbClr val="000000"/>
              </a:solidFill>
              <a:ea typeface="MS UI Gothic" pitchFamily="50" charset="-128"/>
              <a:cs typeface="Arial" pitchFamily="34" charset="0"/>
            </a:endParaRPr>
          </a:p>
        </p:txBody>
      </p:sp>
      <p:sp>
        <p:nvSpPr>
          <p:cNvPr id="206008" name="Line 184"/>
          <p:cNvSpPr>
            <a:spLocks noChangeShapeType="1"/>
          </p:cNvSpPr>
          <p:nvPr/>
        </p:nvSpPr>
        <p:spPr bwMode="auto">
          <a:xfrm>
            <a:off x="3714750"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09" name="Line 185"/>
          <p:cNvSpPr>
            <a:spLocks noChangeShapeType="1"/>
          </p:cNvSpPr>
          <p:nvPr/>
        </p:nvSpPr>
        <p:spPr bwMode="auto">
          <a:xfrm>
            <a:off x="3805238"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10" name="Line 186"/>
          <p:cNvSpPr>
            <a:spLocks noChangeShapeType="1"/>
          </p:cNvSpPr>
          <p:nvPr/>
        </p:nvSpPr>
        <p:spPr bwMode="auto">
          <a:xfrm>
            <a:off x="3895725"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11" name="Line 187"/>
          <p:cNvSpPr>
            <a:spLocks noChangeShapeType="1"/>
          </p:cNvSpPr>
          <p:nvPr/>
        </p:nvSpPr>
        <p:spPr bwMode="auto">
          <a:xfrm>
            <a:off x="3986213" y="4837113"/>
            <a:ext cx="1587"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12" name="Rectangle 188"/>
          <p:cNvSpPr>
            <a:spLocks noChangeArrowheads="1"/>
          </p:cNvSpPr>
          <p:nvPr/>
        </p:nvSpPr>
        <p:spPr bwMode="auto">
          <a:xfrm>
            <a:off x="3867150" y="48879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1.20</a:t>
            </a:r>
            <a:endParaRPr kumimoji="0" lang="en-US" altLang="ja-JP" sz="2400" smtClean="0">
              <a:solidFill>
                <a:srgbClr val="000000"/>
              </a:solidFill>
              <a:ea typeface="MS UI Gothic" pitchFamily="50" charset="-128"/>
              <a:cs typeface="Arial" pitchFamily="34" charset="0"/>
            </a:endParaRPr>
          </a:p>
        </p:txBody>
      </p:sp>
      <p:sp>
        <p:nvSpPr>
          <p:cNvPr id="206013" name="Line 189"/>
          <p:cNvSpPr>
            <a:spLocks noChangeShapeType="1"/>
          </p:cNvSpPr>
          <p:nvPr/>
        </p:nvSpPr>
        <p:spPr bwMode="auto">
          <a:xfrm>
            <a:off x="4075113"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14" name="Line 190"/>
          <p:cNvSpPr>
            <a:spLocks noChangeShapeType="1"/>
          </p:cNvSpPr>
          <p:nvPr/>
        </p:nvSpPr>
        <p:spPr bwMode="auto">
          <a:xfrm>
            <a:off x="4164013"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15" name="Line 191"/>
          <p:cNvSpPr>
            <a:spLocks noChangeShapeType="1"/>
          </p:cNvSpPr>
          <p:nvPr/>
        </p:nvSpPr>
        <p:spPr bwMode="auto">
          <a:xfrm>
            <a:off x="4254500"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16" name="Line 192"/>
          <p:cNvSpPr>
            <a:spLocks noChangeShapeType="1"/>
          </p:cNvSpPr>
          <p:nvPr/>
        </p:nvSpPr>
        <p:spPr bwMode="auto">
          <a:xfrm>
            <a:off x="4343400" y="4837113"/>
            <a:ext cx="1588"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17" name="Rectangle 193"/>
          <p:cNvSpPr>
            <a:spLocks noChangeArrowheads="1"/>
          </p:cNvSpPr>
          <p:nvPr/>
        </p:nvSpPr>
        <p:spPr bwMode="auto">
          <a:xfrm>
            <a:off x="4224338" y="48879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1.40</a:t>
            </a:r>
            <a:endParaRPr kumimoji="0" lang="en-US" altLang="ja-JP" sz="2400" smtClean="0">
              <a:solidFill>
                <a:srgbClr val="000000"/>
              </a:solidFill>
              <a:ea typeface="MS UI Gothic" pitchFamily="50" charset="-128"/>
              <a:cs typeface="Arial" pitchFamily="34" charset="0"/>
            </a:endParaRPr>
          </a:p>
        </p:txBody>
      </p:sp>
      <p:sp>
        <p:nvSpPr>
          <p:cNvPr id="206018" name="Line 194"/>
          <p:cNvSpPr>
            <a:spLocks noChangeShapeType="1"/>
          </p:cNvSpPr>
          <p:nvPr/>
        </p:nvSpPr>
        <p:spPr bwMode="auto">
          <a:xfrm>
            <a:off x="4433888" y="483711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19" name="Line 195"/>
          <p:cNvSpPr>
            <a:spLocks noChangeShapeType="1"/>
          </p:cNvSpPr>
          <p:nvPr/>
        </p:nvSpPr>
        <p:spPr bwMode="auto">
          <a:xfrm>
            <a:off x="4524375" y="483711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20" name="Line 196"/>
          <p:cNvSpPr>
            <a:spLocks noChangeShapeType="1"/>
          </p:cNvSpPr>
          <p:nvPr/>
        </p:nvSpPr>
        <p:spPr bwMode="auto">
          <a:xfrm>
            <a:off x="4613275"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21" name="Line 197"/>
          <p:cNvSpPr>
            <a:spLocks noChangeShapeType="1"/>
          </p:cNvSpPr>
          <p:nvPr/>
        </p:nvSpPr>
        <p:spPr bwMode="auto">
          <a:xfrm>
            <a:off x="4703763" y="4837113"/>
            <a:ext cx="1587"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22" name="Rectangle 198"/>
          <p:cNvSpPr>
            <a:spLocks noChangeArrowheads="1"/>
          </p:cNvSpPr>
          <p:nvPr/>
        </p:nvSpPr>
        <p:spPr bwMode="auto">
          <a:xfrm>
            <a:off x="4584700" y="48879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1.60</a:t>
            </a:r>
            <a:endParaRPr kumimoji="0" lang="en-US" altLang="ja-JP" sz="2400" smtClean="0">
              <a:solidFill>
                <a:srgbClr val="000000"/>
              </a:solidFill>
              <a:ea typeface="MS UI Gothic" pitchFamily="50" charset="-128"/>
              <a:cs typeface="Arial" pitchFamily="34" charset="0"/>
            </a:endParaRPr>
          </a:p>
        </p:txBody>
      </p:sp>
      <p:sp>
        <p:nvSpPr>
          <p:cNvPr id="206023" name="Line 199"/>
          <p:cNvSpPr>
            <a:spLocks noChangeShapeType="1"/>
          </p:cNvSpPr>
          <p:nvPr/>
        </p:nvSpPr>
        <p:spPr bwMode="auto">
          <a:xfrm>
            <a:off x="4794250" y="483711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24" name="Line 200"/>
          <p:cNvSpPr>
            <a:spLocks noChangeShapeType="1"/>
          </p:cNvSpPr>
          <p:nvPr/>
        </p:nvSpPr>
        <p:spPr bwMode="auto">
          <a:xfrm>
            <a:off x="4883150"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25" name="Line 201"/>
          <p:cNvSpPr>
            <a:spLocks noChangeShapeType="1"/>
          </p:cNvSpPr>
          <p:nvPr/>
        </p:nvSpPr>
        <p:spPr bwMode="auto">
          <a:xfrm>
            <a:off x="4973638"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26" name="Line 202"/>
          <p:cNvSpPr>
            <a:spLocks noChangeShapeType="1"/>
          </p:cNvSpPr>
          <p:nvPr/>
        </p:nvSpPr>
        <p:spPr bwMode="auto">
          <a:xfrm>
            <a:off x="5062538" y="4837113"/>
            <a:ext cx="1587"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27" name="Rectangle 203"/>
          <p:cNvSpPr>
            <a:spLocks noChangeArrowheads="1"/>
          </p:cNvSpPr>
          <p:nvPr/>
        </p:nvSpPr>
        <p:spPr bwMode="auto">
          <a:xfrm>
            <a:off x="4941888" y="48879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1.80</a:t>
            </a:r>
            <a:endParaRPr kumimoji="0" lang="en-US" altLang="ja-JP" sz="2400" smtClean="0">
              <a:solidFill>
                <a:srgbClr val="000000"/>
              </a:solidFill>
              <a:ea typeface="MS UI Gothic" pitchFamily="50" charset="-128"/>
              <a:cs typeface="Arial" pitchFamily="34" charset="0"/>
            </a:endParaRPr>
          </a:p>
        </p:txBody>
      </p:sp>
      <p:sp>
        <p:nvSpPr>
          <p:cNvPr id="206028" name="Line 204"/>
          <p:cNvSpPr>
            <a:spLocks noChangeShapeType="1"/>
          </p:cNvSpPr>
          <p:nvPr/>
        </p:nvSpPr>
        <p:spPr bwMode="auto">
          <a:xfrm>
            <a:off x="5151438"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29" name="Line 205"/>
          <p:cNvSpPr>
            <a:spLocks noChangeShapeType="1"/>
          </p:cNvSpPr>
          <p:nvPr/>
        </p:nvSpPr>
        <p:spPr bwMode="auto">
          <a:xfrm>
            <a:off x="5241925"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30" name="Line 206"/>
          <p:cNvSpPr>
            <a:spLocks noChangeShapeType="1"/>
          </p:cNvSpPr>
          <p:nvPr/>
        </p:nvSpPr>
        <p:spPr bwMode="auto">
          <a:xfrm>
            <a:off x="5332413"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31" name="Line 207"/>
          <p:cNvSpPr>
            <a:spLocks noChangeShapeType="1"/>
          </p:cNvSpPr>
          <p:nvPr/>
        </p:nvSpPr>
        <p:spPr bwMode="auto">
          <a:xfrm>
            <a:off x="5422900" y="4837113"/>
            <a:ext cx="1588"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32" name="Rectangle 208"/>
          <p:cNvSpPr>
            <a:spLocks noChangeArrowheads="1"/>
          </p:cNvSpPr>
          <p:nvPr/>
        </p:nvSpPr>
        <p:spPr bwMode="auto">
          <a:xfrm>
            <a:off x="5302250" y="4887913"/>
            <a:ext cx="379413" cy="182562"/>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200" b="1" smtClean="0">
                <a:solidFill>
                  <a:srgbClr val="FF3300"/>
                </a:solidFill>
                <a:ea typeface="MS UI Gothic" pitchFamily="50" charset="-128"/>
                <a:cs typeface="Arial" pitchFamily="34" charset="0"/>
              </a:rPr>
              <a:t>2.00</a:t>
            </a:r>
          </a:p>
        </p:txBody>
      </p:sp>
      <p:sp>
        <p:nvSpPr>
          <p:cNvPr id="206033" name="Rectangle 209"/>
          <p:cNvSpPr>
            <a:spLocks noChangeArrowheads="1"/>
          </p:cNvSpPr>
          <p:nvPr/>
        </p:nvSpPr>
        <p:spPr bwMode="auto">
          <a:xfrm>
            <a:off x="1833563" y="3875088"/>
            <a:ext cx="3589337" cy="949325"/>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34" name="Rectangle 210"/>
          <p:cNvSpPr>
            <a:spLocks noChangeArrowheads="1"/>
          </p:cNvSpPr>
          <p:nvPr/>
        </p:nvSpPr>
        <p:spPr bwMode="auto">
          <a:xfrm>
            <a:off x="1833563" y="3875088"/>
            <a:ext cx="3589337" cy="949325"/>
          </a:xfrm>
          <a:prstGeom prst="rect">
            <a:avLst/>
          </a:prstGeom>
          <a:noFill/>
          <a:ln w="1588">
            <a:solidFill>
              <a:srgbClr val="00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35" name="Freeform 211"/>
          <p:cNvSpPr>
            <a:spLocks/>
          </p:cNvSpPr>
          <p:nvPr/>
        </p:nvSpPr>
        <p:spPr bwMode="auto">
          <a:xfrm>
            <a:off x="1833563" y="4010025"/>
            <a:ext cx="3589337" cy="766763"/>
          </a:xfrm>
          <a:custGeom>
            <a:avLst/>
            <a:gdLst/>
            <a:ahLst/>
            <a:cxnLst>
              <a:cxn ang="0">
                <a:pos x="40" y="516"/>
              </a:cxn>
              <a:cxn ang="0">
                <a:pos x="80" y="516"/>
              </a:cxn>
              <a:cxn ang="0">
                <a:pos x="121" y="516"/>
              </a:cxn>
              <a:cxn ang="0">
                <a:pos x="165" y="516"/>
              </a:cxn>
              <a:cxn ang="0">
                <a:pos x="211" y="516"/>
              </a:cxn>
              <a:cxn ang="0">
                <a:pos x="254" y="516"/>
              </a:cxn>
              <a:cxn ang="0">
                <a:pos x="295" y="516"/>
              </a:cxn>
              <a:cxn ang="0">
                <a:pos x="337" y="516"/>
              </a:cxn>
              <a:cxn ang="0">
                <a:pos x="379" y="516"/>
              </a:cxn>
              <a:cxn ang="0">
                <a:pos x="419" y="516"/>
              </a:cxn>
              <a:cxn ang="0">
                <a:pos x="459" y="516"/>
              </a:cxn>
              <a:cxn ang="0">
                <a:pos x="501" y="516"/>
              </a:cxn>
              <a:cxn ang="0">
                <a:pos x="543" y="516"/>
              </a:cxn>
              <a:cxn ang="0">
                <a:pos x="585" y="516"/>
              </a:cxn>
              <a:cxn ang="0">
                <a:pos x="628" y="515"/>
              </a:cxn>
              <a:cxn ang="0">
                <a:pos x="667" y="516"/>
              </a:cxn>
              <a:cxn ang="0">
                <a:pos x="707" y="516"/>
              </a:cxn>
              <a:cxn ang="0">
                <a:pos x="747" y="516"/>
              </a:cxn>
              <a:cxn ang="0">
                <a:pos x="788" y="516"/>
              </a:cxn>
              <a:cxn ang="0">
                <a:pos x="830" y="516"/>
              </a:cxn>
              <a:cxn ang="0">
                <a:pos x="871" y="516"/>
              </a:cxn>
              <a:cxn ang="0">
                <a:pos x="913" y="516"/>
              </a:cxn>
              <a:cxn ang="0">
                <a:pos x="951" y="516"/>
              </a:cxn>
              <a:cxn ang="0">
                <a:pos x="992" y="492"/>
              </a:cxn>
              <a:cxn ang="0">
                <a:pos x="1030" y="351"/>
              </a:cxn>
              <a:cxn ang="0">
                <a:pos x="1069" y="509"/>
              </a:cxn>
              <a:cxn ang="0">
                <a:pos x="1108" y="514"/>
              </a:cxn>
              <a:cxn ang="0">
                <a:pos x="1147" y="515"/>
              </a:cxn>
              <a:cxn ang="0">
                <a:pos x="1186" y="516"/>
              </a:cxn>
              <a:cxn ang="0">
                <a:pos x="1225" y="516"/>
              </a:cxn>
              <a:cxn ang="0">
                <a:pos x="1267" y="514"/>
              </a:cxn>
              <a:cxn ang="0">
                <a:pos x="1306" y="93"/>
              </a:cxn>
              <a:cxn ang="0">
                <a:pos x="1344" y="486"/>
              </a:cxn>
              <a:cxn ang="0">
                <a:pos x="1382" y="509"/>
              </a:cxn>
              <a:cxn ang="0">
                <a:pos x="1421" y="93"/>
              </a:cxn>
              <a:cxn ang="0">
                <a:pos x="1460" y="463"/>
              </a:cxn>
              <a:cxn ang="0">
                <a:pos x="1499" y="509"/>
              </a:cxn>
              <a:cxn ang="0">
                <a:pos x="1537" y="514"/>
              </a:cxn>
              <a:cxn ang="0">
                <a:pos x="1576" y="515"/>
              </a:cxn>
              <a:cxn ang="0">
                <a:pos x="1614" y="516"/>
              </a:cxn>
              <a:cxn ang="0">
                <a:pos x="1656" y="516"/>
              </a:cxn>
              <a:cxn ang="0">
                <a:pos x="1699" y="516"/>
              </a:cxn>
              <a:cxn ang="0">
                <a:pos x="1739" y="516"/>
              </a:cxn>
              <a:cxn ang="0">
                <a:pos x="1781" y="516"/>
              </a:cxn>
              <a:cxn ang="0">
                <a:pos x="1823" y="516"/>
              </a:cxn>
              <a:cxn ang="0">
                <a:pos x="1864" y="516"/>
              </a:cxn>
              <a:cxn ang="0">
                <a:pos x="1903" y="516"/>
              </a:cxn>
              <a:cxn ang="0">
                <a:pos x="1944" y="516"/>
              </a:cxn>
              <a:cxn ang="0">
                <a:pos x="1985" y="516"/>
              </a:cxn>
              <a:cxn ang="0">
                <a:pos x="2026" y="516"/>
              </a:cxn>
              <a:cxn ang="0">
                <a:pos x="2068" y="516"/>
              </a:cxn>
              <a:cxn ang="0">
                <a:pos x="2108" y="516"/>
              </a:cxn>
              <a:cxn ang="0">
                <a:pos x="2150" y="516"/>
              </a:cxn>
              <a:cxn ang="0">
                <a:pos x="2188" y="490"/>
              </a:cxn>
              <a:cxn ang="0">
                <a:pos x="2227" y="284"/>
              </a:cxn>
              <a:cxn ang="0">
                <a:pos x="2266" y="461"/>
              </a:cxn>
              <a:cxn ang="0">
                <a:pos x="2304" y="511"/>
              </a:cxn>
              <a:cxn ang="0">
                <a:pos x="2343" y="515"/>
              </a:cxn>
              <a:cxn ang="0">
                <a:pos x="2382" y="516"/>
              </a:cxn>
              <a:cxn ang="0">
                <a:pos x="2421" y="516"/>
              </a:cxn>
              <a:cxn ang="0">
                <a:pos x="2462" y="516"/>
              </a:cxn>
              <a:cxn ang="0">
                <a:pos x="2506" y="516"/>
              </a:cxn>
              <a:cxn ang="0">
                <a:pos x="2550" y="516"/>
              </a:cxn>
            </a:cxnLst>
            <a:rect l="0" t="0" r="r" b="b"/>
            <a:pathLst>
              <a:path w="2575" h="517">
                <a:moveTo>
                  <a:pt x="0" y="516"/>
                </a:moveTo>
                <a:lnTo>
                  <a:pt x="0" y="516"/>
                </a:lnTo>
                <a:lnTo>
                  <a:pt x="1" y="516"/>
                </a:lnTo>
                <a:lnTo>
                  <a:pt x="3" y="516"/>
                </a:lnTo>
                <a:lnTo>
                  <a:pt x="3" y="516"/>
                </a:lnTo>
                <a:lnTo>
                  <a:pt x="4" y="516"/>
                </a:lnTo>
                <a:lnTo>
                  <a:pt x="4" y="516"/>
                </a:lnTo>
                <a:lnTo>
                  <a:pt x="5" y="516"/>
                </a:lnTo>
                <a:lnTo>
                  <a:pt x="6" y="516"/>
                </a:lnTo>
                <a:lnTo>
                  <a:pt x="7" y="516"/>
                </a:lnTo>
                <a:lnTo>
                  <a:pt x="7" y="516"/>
                </a:lnTo>
                <a:lnTo>
                  <a:pt x="8" y="516"/>
                </a:lnTo>
                <a:lnTo>
                  <a:pt x="9" y="516"/>
                </a:lnTo>
                <a:lnTo>
                  <a:pt x="10" y="516"/>
                </a:lnTo>
                <a:lnTo>
                  <a:pt x="10" y="516"/>
                </a:lnTo>
                <a:lnTo>
                  <a:pt x="11" y="516"/>
                </a:lnTo>
                <a:lnTo>
                  <a:pt x="11" y="516"/>
                </a:lnTo>
                <a:lnTo>
                  <a:pt x="12" y="516"/>
                </a:lnTo>
                <a:lnTo>
                  <a:pt x="13" y="516"/>
                </a:lnTo>
                <a:lnTo>
                  <a:pt x="14" y="516"/>
                </a:lnTo>
                <a:lnTo>
                  <a:pt x="14" y="516"/>
                </a:lnTo>
                <a:lnTo>
                  <a:pt x="14" y="516"/>
                </a:lnTo>
                <a:lnTo>
                  <a:pt x="15" y="516"/>
                </a:lnTo>
                <a:lnTo>
                  <a:pt x="16" y="516"/>
                </a:lnTo>
                <a:lnTo>
                  <a:pt x="17" y="516"/>
                </a:lnTo>
                <a:lnTo>
                  <a:pt x="17" y="516"/>
                </a:lnTo>
                <a:lnTo>
                  <a:pt x="18" y="516"/>
                </a:lnTo>
                <a:lnTo>
                  <a:pt x="18" y="516"/>
                </a:lnTo>
                <a:lnTo>
                  <a:pt x="19" y="516"/>
                </a:lnTo>
                <a:lnTo>
                  <a:pt x="20" y="516"/>
                </a:lnTo>
                <a:lnTo>
                  <a:pt x="21" y="516"/>
                </a:lnTo>
                <a:lnTo>
                  <a:pt x="21" y="516"/>
                </a:lnTo>
                <a:lnTo>
                  <a:pt x="22" y="516"/>
                </a:lnTo>
                <a:lnTo>
                  <a:pt x="22" y="516"/>
                </a:lnTo>
                <a:lnTo>
                  <a:pt x="23" y="516"/>
                </a:lnTo>
                <a:lnTo>
                  <a:pt x="24" y="516"/>
                </a:lnTo>
                <a:lnTo>
                  <a:pt x="25" y="516"/>
                </a:lnTo>
                <a:lnTo>
                  <a:pt x="25" y="516"/>
                </a:lnTo>
                <a:lnTo>
                  <a:pt x="26" y="516"/>
                </a:lnTo>
                <a:lnTo>
                  <a:pt x="27" y="516"/>
                </a:lnTo>
                <a:lnTo>
                  <a:pt x="28" y="516"/>
                </a:lnTo>
                <a:lnTo>
                  <a:pt x="29" y="516"/>
                </a:lnTo>
                <a:lnTo>
                  <a:pt x="29" y="516"/>
                </a:lnTo>
                <a:lnTo>
                  <a:pt x="29" y="516"/>
                </a:lnTo>
                <a:lnTo>
                  <a:pt x="30" y="516"/>
                </a:lnTo>
                <a:lnTo>
                  <a:pt x="30" y="516"/>
                </a:lnTo>
                <a:lnTo>
                  <a:pt x="31" y="516"/>
                </a:lnTo>
                <a:lnTo>
                  <a:pt x="32" y="516"/>
                </a:lnTo>
                <a:lnTo>
                  <a:pt x="33" y="516"/>
                </a:lnTo>
                <a:lnTo>
                  <a:pt x="33" y="516"/>
                </a:lnTo>
                <a:lnTo>
                  <a:pt x="34" y="516"/>
                </a:lnTo>
                <a:lnTo>
                  <a:pt x="35" y="516"/>
                </a:lnTo>
                <a:lnTo>
                  <a:pt x="36" y="516"/>
                </a:lnTo>
                <a:lnTo>
                  <a:pt x="36" y="516"/>
                </a:lnTo>
                <a:lnTo>
                  <a:pt x="37" y="516"/>
                </a:lnTo>
                <a:lnTo>
                  <a:pt x="37" y="516"/>
                </a:lnTo>
                <a:lnTo>
                  <a:pt x="37" y="516"/>
                </a:lnTo>
                <a:lnTo>
                  <a:pt x="38" y="516"/>
                </a:lnTo>
                <a:lnTo>
                  <a:pt x="39" y="516"/>
                </a:lnTo>
                <a:lnTo>
                  <a:pt x="40" y="516"/>
                </a:lnTo>
                <a:lnTo>
                  <a:pt x="40" y="516"/>
                </a:lnTo>
                <a:lnTo>
                  <a:pt x="42" y="516"/>
                </a:lnTo>
                <a:lnTo>
                  <a:pt x="43" y="516"/>
                </a:lnTo>
                <a:lnTo>
                  <a:pt x="43" y="516"/>
                </a:lnTo>
                <a:lnTo>
                  <a:pt x="44" y="516"/>
                </a:lnTo>
                <a:lnTo>
                  <a:pt x="44" y="516"/>
                </a:lnTo>
                <a:lnTo>
                  <a:pt x="45" y="516"/>
                </a:lnTo>
                <a:lnTo>
                  <a:pt x="45" y="516"/>
                </a:lnTo>
                <a:lnTo>
                  <a:pt x="46" y="516"/>
                </a:lnTo>
                <a:lnTo>
                  <a:pt x="47" y="516"/>
                </a:lnTo>
                <a:lnTo>
                  <a:pt x="48" y="516"/>
                </a:lnTo>
                <a:lnTo>
                  <a:pt x="48" y="516"/>
                </a:lnTo>
                <a:lnTo>
                  <a:pt x="49" y="516"/>
                </a:lnTo>
                <a:lnTo>
                  <a:pt x="49" y="516"/>
                </a:lnTo>
                <a:lnTo>
                  <a:pt x="50" y="516"/>
                </a:lnTo>
                <a:lnTo>
                  <a:pt x="51" y="516"/>
                </a:lnTo>
                <a:lnTo>
                  <a:pt x="52" y="516"/>
                </a:lnTo>
                <a:lnTo>
                  <a:pt x="52" y="516"/>
                </a:lnTo>
                <a:lnTo>
                  <a:pt x="52" y="516"/>
                </a:lnTo>
                <a:lnTo>
                  <a:pt x="53" y="516"/>
                </a:lnTo>
                <a:lnTo>
                  <a:pt x="54" y="516"/>
                </a:lnTo>
                <a:lnTo>
                  <a:pt x="55" y="516"/>
                </a:lnTo>
                <a:lnTo>
                  <a:pt x="55" y="516"/>
                </a:lnTo>
                <a:lnTo>
                  <a:pt x="56" y="516"/>
                </a:lnTo>
                <a:lnTo>
                  <a:pt x="56" y="516"/>
                </a:lnTo>
                <a:lnTo>
                  <a:pt x="57" y="516"/>
                </a:lnTo>
                <a:lnTo>
                  <a:pt x="58" y="516"/>
                </a:lnTo>
                <a:lnTo>
                  <a:pt x="59" y="516"/>
                </a:lnTo>
                <a:lnTo>
                  <a:pt x="59" y="516"/>
                </a:lnTo>
                <a:lnTo>
                  <a:pt x="59" y="516"/>
                </a:lnTo>
                <a:lnTo>
                  <a:pt x="60" y="516"/>
                </a:lnTo>
                <a:lnTo>
                  <a:pt x="61" y="516"/>
                </a:lnTo>
                <a:lnTo>
                  <a:pt x="62" y="516"/>
                </a:lnTo>
                <a:lnTo>
                  <a:pt x="62" y="516"/>
                </a:lnTo>
                <a:lnTo>
                  <a:pt x="63" y="516"/>
                </a:lnTo>
                <a:lnTo>
                  <a:pt x="63" y="516"/>
                </a:lnTo>
                <a:lnTo>
                  <a:pt x="65" y="516"/>
                </a:lnTo>
                <a:lnTo>
                  <a:pt x="66" y="516"/>
                </a:lnTo>
                <a:lnTo>
                  <a:pt x="66" y="516"/>
                </a:lnTo>
                <a:lnTo>
                  <a:pt x="67" y="516"/>
                </a:lnTo>
                <a:lnTo>
                  <a:pt x="67" y="516"/>
                </a:lnTo>
                <a:lnTo>
                  <a:pt x="68" y="516"/>
                </a:lnTo>
                <a:lnTo>
                  <a:pt x="69" y="516"/>
                </a:lnTo>
                <a:lnTo>
                  <a:pt x="69" y="516"/>
                </a:lnTo>
                <a:lnTo>
                  <a:pt x="70" y="516"/>
                </a:lnTo>
                <a:lnTo>
                  <a:pt x="71" y="516"/>
                </a:lnTo>
                <a:lnTo>
                  <a:pt x="71" y="516"/>
                </a:lnTo>
                <a:lnTo>
                  <a:pt x="72" y="516"/>
                </a:lnTo>
                <a:lnTo>
                  <a:pt x="73" y="516"/>
                </a:lnTo>
                <a:lnTo>
                  <a:pt x="74" y="516"/>
                </a:lnTo>
                <a:lnTo>
                  <a:pt x="74" y="516"/>
                </a:lnTo>
                <a:lnTo>
                  <a:pt x="74" y="516"/>
                </a:lnTo>
                <a:lnTo>
                  <a:pt x="75" y="516"/>
                </a:lnTo>
                <a:lnTo>
                  <a:pt x="75" y="516"/>
                </a:lnTo>
                <a:lnTo>
                  <a:pt x="76" y="516"/>
                </a:lnTo>
                <a:lnTo>
                  <a:pt x="77" y="516"/>
                </a:lnTo>
                <a:lnTo>
                  <a:pt x="78" y="516"/>
                </a:lnTo>
                <a:lnTo>
                  <a:pt x="78" y="516"/>
                </a:lnTo>
                <a:lnTo>
                  <a:pt x="79" y="516"/>
                </a:lnTo>
                <a:lnTo>
                  <a:pt x="80" y="516"/>
                </a:lnTo>
                <a:lnTo>
                  <a:pt x="81" y="516"/>
                </a:lnTo>
                <a:lnTo>
                  <a:pt x="81" y="516"/>
                </a:lnTo>
                <a:lnTo>
                  <a:pt x="82" y="516"/>
                </a:lnTo>
                <a:lnTo>
                  <a:pt x="82" y="516"/>
                </a:lnTo>
                <a:lnTo>
                  <a:pt x="82" y="516"/>
                </a:lnTo>
                <a:lnTo>
                  <a:pt x="84" y="516"/>
                </a:lnTo>
                <a:lnTo>
                  <a:pt x="84" y="516"/>
                </a:lnTo>
                <a:lnTo>
                  <a:pt x="85" y="516"/>
                </a:lnTo>
                <a:lnTo>
                  <a:pt x="85" y="516"/>
                </a:lnTo>
                <a:lnTo>
                  <a:pt x="86" y="516"/>
                </a:lnTo>
                <a:lnTo>
                  <a:pt x="87" y="516"/>
                </a:lnTo>
                <a:lnTo>
                  <a:pt x="88" y="516"/>
                </a:lnTo>
                <a:lnTo>
                  <a:pt x="88" y="516"/>
                </a:lnTo>
                <a:lnTo>
                  <a:pt x="89" y="516"/>
                </a:lnTo>
                <a:lnTo>
                  <a:pt x="89" y="516"/>
                </a:lnTo>
                <a:lnTo>
                  <a:pt x="90" y="516"/>
                </a:lnTo>
                <a:lnTo>
                  <a:pt x="91" y="516"/>
                </a:lnTo>
                <a:lnTo>
                  <a:pt x="92" y="516"/>
                </a:lnTo>
                <a:lnTo>
                  <a:pt x="93" y="516"/>
                </a:lnTo>
                <a:lnTo>
                  <a:pt x="93" y="516"/>
                </a:lnTo>
                <a:lnTo>
                  <a:pt x="94" y="516"/>
                </a:lnTo>
                <a:lnTo>
                  <a:pt x="95" y="516"/>
                </a:lnTo>
                <a:lnTo>
                  <a:pt x="95" y="516"/>
                </a:lnTo>
                <a:lnTo>
                  <a:pt x="96" y="516"/>
                </a:lnTo>
                <a:lnTo>
                  <a:pt x="96" y="516"/>
                </a:lnTo>
                <a:lnTo>
                  <a:pt x="97" y="516"/>
                </a:lnTo>
                <a:lnTo>
                  <a:pt x="97" y="516"/>
                </a:lnTo>
                <a:lnTo>
                  <a:pt x="98" y="516"/>
                </a:lnTo>
                <a:lnTo>
                  <a:pt x="99" y="516"/>
                </a:lnTo>
                <a:lnTo>
                  <a:pt x="100" y="516"/>
                </a:lnTo>
                <a:lnTo>
                  <a:pt x="101" y="516"/>
                </a:lnTo>
                <a:lnTo>
                  <a:pt x="101" y="516"/>
                </a:lnTo>
                <a:lnTo>
                  <a:pt x="102" y="516"/>
                </a:lnTo>
                <a:lnTo>
                  <a:pt x="103" y="516"/>
                </a:lnTo>
                <a:lnTo>
                  <a:pt x="104" y="516"/>
                </a:lnTo>
                <a:lnTo>
                  <a:pt x="104" y="516"/>
                </a:lnTo>
                <a:lnTo>
                  <a:pt x="106" y="516"/>
                </a:lnTo>
                <a:lnTo>
                  <a:pt x="106" y="516"/>
                </a:lnTo>
                <a:lnTo>
                  <a:pt x="107" y="516"/>
                </a:lnTo>
                <a:lnTo>
                  <a:pt x="108" y="516"/>
                </a:lnTo>
                <a:lnTo>
                  <a:pt x="108" y="516"/>
                </a:lnTo>
                <a:lnTo>
                  <a:pt x="110" y="516"/>
                </a:lnTo>
                <a:lnTo>
                  <a:pt x="110" y="516"/>
                </a:lnTo>
                <a:lnTo>
                  <a:pt x="111" y="516"/>
                </a:lnTo>
                <a:lnTo>
                  <a:pt x="112" y="516"/>
                </a:lnTo>
                <a:lnTo>
                  <a:pt x="112" y="516"/>
                </a:lnTo>
                <a:lnTo>
                  <a:pt x="113" y="516"/>
                </a:lnTo>
                <a:lnTo>
                  <a:pt x="114" y="516"/>
                </a:lnTo>
                <a:lnTo>
                  <a:pt x="114" y="516"/>
                </a:lnTo>
                <a:lnTo>
                  <a:pt x="115" y="516"/>
                </a:lnTo>
                <a:lnTo>
                  <a:pt x="116" y="516"/>
                </a:lnTo>
                <a:lnTo>
                  <a:pt x="117" y="516"/>
                </a:lnTo>
                <a:lnTo>
                  <a:pt x="117" y="516"/>
                </a:lnTo>
                <a:lnTo>
                  <a:pt x="118" y="516"/>
                </a:lnTo>
                <a:lnTo>
                  <a:pt x="119" y="516"/>
                </a:lnTo>
                <a:lnTo>
                  <a:pt x="119" y="516"/>
                </a:lnTo>
                <a:lnTo>
                  <a:pt x="119" y="516"/>
                </a:lnTo>
                <a:lnTo>
                  <a:pt x="120" y="516"/>
                </a:lnTo>
                <a:lnTo>
                  <a:pt x="121" y="516"/>
                </a:lnTo>
                <a:lnTo>
                  <a:pt x="121" y="516"/>
                </a:lnTo>
                <a:lnTo>
                  <a:pt x="123" y="516"/>
                </a:lnTo>
                <a:lnTo>
                  <a:pt x="123" y="516"/>
                </a:lnTo>
                <a:lnTo>
                  <a:pt x="124" y="516"/>
                </a:lnTo>
                <a:lnTo>
                  <a:pt x="125" y="516"/>
                </a:lnTo>
                <a:lnTo>
                  <a:pt x="126" y="516"/>
                </a:lnTo>
                <a:lnTo>
                  <a:pt x="126" y="516"/>
                </a:lnTo>
                <a:lnTo>
                  <a:pt x="127" y="516"/>
                </a:lnTo>
                <a:lnTo>
                  <a:pt x="128" y="516"/>
                </a:lnTo>
                <a:lnTo>
                  <a:pt x="129" y="516"/>
                </a:lnTo>
                <a:lnTo>
                  <a:pt x="129" y="516"/>
                </a:lnTo>
                <a:lnTo>
                  <a:pt x="130" y="516"/>
                </a:lnTo>
                <a:lnTo>
                  <a:pt x="130" y="516"/>
                </a:lnTo>
                <a:lnTo>
                  <a:pt x="132" y="516"/>
                </a:lnTo>
                <a:lnTo>
                  <a:pt x="132" y="516"/>
                </a:lnTo>
                <a:lnTo>
                  <a:pt x="133" y="516"/>
                </a:lnTo>
                <a:lnTo>
                  <a:pt x="134" y="516"/>
                </a:lnTo>
                <a:lnTo>
                  <a:pt x="134" y="516"/>
                </a:lnTo>
                <a:lnTo>
                  <a:pt x="135" y="516"/>
                </a:lnTo>
                <a:lnTo>
                  <a:pt x="136" y="516"/>
                </a:lnTo>
                <a:lnTo>
                  <a:pt x="137" y="516"/>
                </a:lnTo>
                <a:lnTo>
                  <a:pt x="138" y="516"/>
                </a:lnTo>
                <a:lnTo>
                  <a:pt x="138" y="516"/>
                </a:lnTo>
                <a:lnTo>
                  <a:pt x="139" y="516"/>
                </a:lnTo>
                <a:lnTo>
                  <a:pt x="140" y="516"/>
                </a:lnTo>
                <a:lnTo>
                  <a:pt x="140" y="516"/>
                </a:lnTo>
                <a:lnTo>
                  <a:pt x="141" y="516"/>
                </a:lnTo>
                <a:lnTo>
                  <a:pt x="141" y="516"/>
                </a:lnTo>
                <a:lnTo>
                  <a:pt x="142" y="516"/>
                </a:lnTo>
                <a:lnTo>
                  <a:pt x="143" y="516"/>
                </a:lnTo>
                <a:lnTo>
                  <a:pt x="144" y="516"/>
                </a:lnTo>
                <a:lnTo>
                  <a:pt x="145" y="516"/>
                </a:lnTo>
                <a:lnTo>
                  <a:pt x="146" y="516"/>
                </a:lnTo>
                <a:lnTo>
                  <a:pt x="147" y="516"/>
                </a:lnTo>
                <a:lnTo>
                  <a:pt x="147" y="516"/>
                </a:lnTo>
                <a:lnTo>
                  <a:pt x="148" y="516"/>
                </a:lnTo>
                <a:lnTo>
                  <a:pt x="149" y="516"/>
                </a:lnTo>
                <a:lnTo>
                  <a:pt x="149" y="516"/>
                </a:lnTo>
                <a:lnTo>
                  <a:pt x="149" y="516"/>
                </a:lnTo>
                <a:lnTo>
                  <a:pt x="150" y="516"/>
                </a:lnTo>
                <a:lnTo>
                  <a:pt x="151" y="516"/>
                </a:lnTo>
                <a:lnTo>
                  <a:pt x="152" y="516"/>
                </a:lnTo>
                <a:lnTo>
                  <a:pt x="152" y="516"/>
                </a:lnTo>
                <a:lnTo>
                  <a:pt x="153" y="516"/>
                </a:lnTo>
                <a:lnTo>
                  <a:pt x="154" y="516"/>
                </a:lnTo>
                <a:lnTo>
                  <a:pt x="155" y="516"/>
                </a:lnTo>
                <a:lnTo>
                  <a:pt x="156" y="516"/>
                </a:lnTo>
                <a:lnTo>
                  <a:pt x="157" y="516"/>
                </a:lnTo>
                <a:lnTo>
                  <a:pt x="158" y="516"/>
                </a:lnTo>
                <a:lnTo>
                  <a:pt x="158" y="516"/>
                </a:lnTo>
                <a:lnTo>
                  <a:pt x="159" y="516"/>
                </a:lnTo>
                <a:lnTo>
                  <a:pt x="159" y="516"/>
                </a:lnTo>
                <a:lnTo>
                  <a:pt x="160" y="516"/>
                </a:lnTo>
                <a:lnTo>
                  <a:pt x="160" y="516"/>
                </a:lnTo>
                <a:lnTo>
                  <a:pt x="162" y="516"/>
                </a:lnTo>
                <a:lnTo>
                  <a:pt x="162" y="516"/>
                </a:lnTo>
                <a:lnTo>
                  <a:pt x="163" y="516"/>
                </a:lnTo>
                <a:lnTo>
                  <a:pt x="164" y="516"/>
                </a:lnTo>
                <a:lnTo>
                  <a:pt x="164" y="516"/>
                </a:lnTo>
                <a:lnTo>
                  <a:pt x="165" y="516"/>
                </a:lnTo>
                <a:lnTo>
                  <a:pt x="165" y="516"/>
                </a:lnTo>
                <a:lnTo>
                  <a:pt x="166" y="516"/>
                </a:lnTo>
                <a:lnTo>
                  <a:pt x="167" y="516"/>
                </a:lnTo>
                <a:lnTo>
                  <a:pt x="168" y="516"/>
                </a:lnTo>
                <a:lnTo>
                  <a:pt x="169" y="516"/>
                </a:lnTo>
                <a:lnTo>
                  <a:pt x="171" y="516"/>
                </a:lnTo>
                <a:lnTo>
                  <a:pt x="171" y="516"/>
                </a:lnTo>
                <a:lnTo>
                  <a:pt x="173" y="516"/>
                </a:lnTo>
                <a:lnTo>
                  <a:pt x="174" y="516"/>
                </a:lnTo>
                <a:lnTo>
                  <a:pt x="174" y="516"/>
                </a:lnTo>
                <a:lnTo>
                  <a:pt x="175" y="516"/>
                </a:lnTo>
                <a:lnTo>
                  <a:pt x="175" y="516"/>
                </a:lnTo>
                <a:lnTo>
                  <a:pt x="177" y="516"/>
                </a:lnTo>
                <a:lnTo>
                  <a:pt x="178" y="516"/>
                </a:lnTo>
                <a:lnTo>
                  <a:pt x="178" y="516"/>
                </a:lnTo>
                <a:lnTo>
                  <a:pt x="179" y="516"/>
                </a:lnTo>
                <a:lnTo>
                  <a:pt x="180" y="516"/>
                </a:lnTo>
                <a:lnTo>
                  <a:pt x="181" y="516"/>
                </a:lnTo>
                <a:lnTo>
                  <a:pt x="181" y="516"/>
                </a:lnTo>
                <a:lnTo>
                  <a:pt x="182" y="516"/>
                </a:lnTo>
                <a:lnTo>
                  <a:pt x="183" y="516"/>
                </a:lnTo>
                <a:lnTo>
                  <a:pt x="184" y="516"/>
                </a:lnTo>
                <a:lnTo>
                  <a:pt x="184" y="516"/>
                </a:lnTo>
                <a:lnTo>
                  <a:pt x="185" y="516"/>
                </a:lnTo>
                <a:lnTo>
                  <a:pt x="185" y="516"/>
                </a:lnTo>
                <a:lnTo>
                  <a:pt x="186" y="516"/>
                </a:lnTo>
                <a:lnTo>
                  <a:pt x="186" y="516"/>
                </a:lnTo>
                <a:lnTo>
                  <a:pt x="187" y="516"/>
                </a:lnTo>
                <a:lnTo>
                  <a:pt x="188" y="516"/>
                </a:lnTo>
                <a:lnTo>
                  <a:pt x="190" y="516"/>
                </a:lnTo>
                <a:lnTo>
                  <a:pt x="191" y="516"/>
                </a:lnTo>
                <a:lnTo>
                  <a:pt x="192" y="516"/>
                </a:lnTo>
                <a:lnTo>
                  <a:pt x="192" y="516"/>
                </a:lnTo>
                <a:lnTo>
                  <a:pt x="193" y="516"/>
                </a:lnTo>
                <a:lnTo>
                  <a:pt x="193" y="516"/>
                </a:lnTo>
                <a:lnTo>
                  <a:pt x="194" y="516"/>
                </a:lnTo>
                <a:lnTo>
                  <a:pt x="195" y="516"/>
                </a:lnTo>
                <a:lnTo>
                  <a:pt x="196" y="516"/>
                </a:lnTo>
                <a:lnTo>
                  <a:pt x="196" y="516"/>
                </a:lnTo>
                <a:lnTo>
                  <a:pt x="197" y="516"/>
                </a:lnTo>
                <a:lnTo>
                  <a:pt x="198" y="516"/>
                </a:lnTo>
                <a:lnTo>
                  <a:pt x="199" y="516"/>
                </a:lnTo>
                <a:lnTo>
                  <a:pt x="199" y="516"/>
                </a:lnTo>
                <a:lnTo>
                  <a:pt x="200" y="516"/>
                </a:lnTo>
                <a:lnTo>
                  <a:pt x="201" y="516"/>
                </a:lnTo>
                <a:lnTo>
                  <a:pt x="201" y="516"/>
                </a:lnTo>
                <a:lnTo>
                  <a:pt x="202" y="516"/>
                </a:lnTo>
                <a:lnTo>
                  <a:pt x="203" y="516"/>
                </a:lnTo>
                <a:lnTo>
                  <a:pt x="203" y="516"/>
                </a:lnTo>
                <a:lnTo>
                  <a:pt x="204" y="516"/>
                </a:lnTo>
                <a:lnTo>
                  <a:pt x="204" y="516"/>
                </a:lnTo>
                <a:lnTo>
                  <a:pt x="205" y="516"/>
                </a:lnTo>
                <a:lnTo>
                  <a:pt x="206" y="516"/>
                </a:lnTo>
                <a:lnTo>
                  <a:pt x="207" y="516"/>
                </a:lnTo>
                <a:lnTo>
                  <a:pt x="207" y="516"/>
                </a:lnTo>
                <a:lnTo>
                  <a:pt x="208" y="516"/>
                </a:lnTo>
                <a:lnTo>
                  <a:pt x="208" y="516"/>
                </a:lnTo>
                <a:lnTo>
                  <a:pt x="209" y="516"/>
                </a:lnTo>
                <a:lnTo>
                  <a:pt x="210" y="516"/>
                </a:lnTo>
                <a:lnTo>
                  <a:pt x="210" y="516"/>
                </a:lnTo>
                <a:lnTo>
                  <a:pt x="211" y="516"/>
                </a:lnTo>
                <a:lnTo>
                  <a:pt x="211" y="516"/>
                </a:lnTo>
                <a:lnTo>
                  <a:pt x="212" y="516"/>
                </a:lnTo>
                <a:lnTo>
                  <a:pt x="213" y="516"/>
                </a:lnTo>
                <a:lnTo>
                  <a:pt x="214" y="516"/>
                </a:lnTo>
                <a:lnTo>
                  <a:pt x="215" y="516"/>
                </a:lnTo>
                <a:lnTo>
                  <a:pt x="216" y="516"/>
                </a:lnTo>
                <a:lnTo>
                  <a:pt x="217" y="516"/>
                </a:lnTo>
                <a:lnTo>
                  <a:pt x="218" y="516"/>
                </a:lnTo>
                <a:lnTo>
                  <a:pt x="219" y="516"/>
                </a:lnTo>
                <a:lnTo>
                  <a:pt x="219" y="516"/>
                </a:lnTo>
                <a:lnTo>
                  <a:pt x="221" y="516"/>
                </a:lnTo>
                <a:lnTo>
                  <a:pt x="222" y="516"/>
                </a:lnTo>
                <a:lnTo>
                  <a:pt x="223" y="516"/>
                </a:lnTo>
                <a:lnTo>
                  <a:pt x="223" y="516"/>
                </a:lnTo>
                <a:lnTo>
                  <a:pt x="224" y="516"/>
                </a:lnTo>
                <a:lnTo>
                  <a:pt x="225" y="516"/>
                </a:lnTo>
                <a:lnTo>
                  <a:pt x="225" y="516"/>
                </a:lnTo>
                <a:lnTo>
                  <a:pt x="226" y="516"/>
                </a:lnTo>
                <a:lnTo>
                  <a:pt x="226" y="516"/>
                </a:lnTo>
                <a:lnTo>
                  <a:pt x="227" y="516"/>
                </a:lnTo>
                <a:lnTo>
                  <a:pt x="228" y="516"/>
                </a:lnTo>
                <a:lnTo>
                  <a:pt x="229" y="516"/>
                </a:lnTo>
                <a:lnTo>
                  <a:pt x="229" y="516"/>
                </a:lnTo>
                <a:lnTo>
                  <a:pt x="230" y="516"/>
                </a:lnTo>
                <a:lnTo>
                  <a:pt x="231" y="516"/>
                </a:lnTo>
                <a:lnTo>
                  <a:pt x="231" y="516"/>
                </a:lnTo>
                <a:lnTo>
                  <a:pt x="232" y="516"/>
                </a:lnTo>
                <a:lnTo>
                  <a:pt x="232" y="516"/>
                </a:lnTo>
                <a:lnTo>
                  <a:pt x="233" y="516"/>
                </a:lnTo>
                <a:lnTo>
                  <a:pt x="233" y="516"/>
                </a:lnTo>
                <a:lnTo>
                  <a:pt x="234" y="516"/>
                </a:lnTo>
                <a:lnTo>
                  <a:pt x="235" y="516"/>
                </a:lnTo>
                <a:lnTo>
                  <a:pt x="236" y="516"/>
                </a:lnTo>
                <a:lnTo>
                  <a:pt x="236" y="516"/>
                </a:lnTo>
                <a:lnTo>
                  <a:pt x="237" y="516"/>
                </a:lnTo>
                <a:lnTo>
                  <a:pt x="238" y="516"/>
                </a:lnTo>
                <a:lnTo>
                  <a:pt x="238" y="516"/>
                </a:lnTo>
                <a:lnTo>
                  <a:pt x="238" y="516"/>
                </a:lnTo>
                <a:lnTo>
                  <a:pt x="239" y="516"/>
                </a:lnTo>
                <a:lnTo>
                  <a:pt x="240" y="516"/>
                </a:lnTo>
                <a:lnTo>
                  <a:pt x="240" y="516"/>
                </a:lnTo>
                <a:lnTo>
                  <a:pt x="241" y="516"/>
                </a:lnTo>
                <a:lnTo>
                  <a:pt x="242" y="516"/>
                </a:lnTo>
                <a:lnTo>
                  <a:pt x="243" y="516"/>
                </a:lnTo>
                <a:lnTo>
                  <a:pt x="244" y="516"/>
                </a:lnTo>
                <a:lnTo>
                  <a:pt x="244" y="516"/>
                </a:lnTo>
                <a:lnTo>
                  <a:pt x="245" y="516"/>
                </a:lnTo>
                <a:lnTo>
                  <a:pt x="246" y="516"/>
                </a:lnTo>
                <a:lnTo>
                  <a:pt x="246" y="516"/>
                </a:lnTo>
                <a:lnTo>
                  <a:pt x="247" y="516"/>
                </a:lnTo>
                <a:lnTo>
                  <a:pt x="248" y="516"/>
                </a:lnTo>
                <a:lnTo>
                  <a:pt x="248" y="516"/>
                </a:lnTo>
                <a:lnTo>
                  <a:pt x="249" y="516"/>
                </a:lnTo>
                <a:lnTo>
                  <a:pt x="250" y="516"/>
                </a:lnTo>
                <a:lnTo>
                  <a:pt x="251" y="516"/>
                </a:lnTo>
                <a:lnTo>
                  <a:pt x="251" y="516"/>
                </a:lnTo>
                <a:lnTo>
                  <a:pt x="252" y="516"/>
                </a:lnTo>
                <a:lnTo>
                  <a:pt x="252" y="516"/>
                </a:lnTo>
                <a:lnTo>
                  <a:pt x="253" y="516"/>
                </a:lnTo>
                <a:lnTo>
                  <a:pt x="254" y="516"/>
                </a:lnTo>
                <a:lnTo>
                  <a:pt x="254" y="516"/>
                </a:lnTo>
                <a:lnTo>
                  <a:pt x="255" y="516"/>
                </a:lnTo>
                <a:lnTo>
                  <a:pt x="255" y="516"/>
                </a:lnTo>
                <a:lnTo>
                  <a:pt x="256" y="516"/>
                </a:lnTo>
                <a:lnTo>
                  <a:pt x="257" y="516"/>
                </a:lnTo>
                <a:lnTo>
                  <a:pt x="258" y="516"/>
                </a:lnTo>
                <a:lnTo>
                  <a:pt x="258" y="516"/>
                </a:lnTo>
                <a:lnTo>
                  <a:pt x="259" y="516"/>
                </a:lnTo>
                <a:lnTo>
                  <a:pt x="259" y="516"/>
                </a:lnTo>
                <a:lnTo>
                  <a:pt x="260" y="516"/>
                </a:lnTo>
                <a:lnTo>
                  <a:pt x="260" y="516"/>
                </a:lnTo>
                <a:lnTo>
                  <a:pt x="261" y="516"/>
                </a:lnTo>
                <a:lnTo>
                  <a:pt x="262" y="516"/>
                </a:lnTo>
                <a:lnTo>
                  <a:pt x="263" y="516"/>
                </a:lnTo>
                <a:lnTo>
                  <a:pt x="263" y="516"/>
                </a:lnTo>
                <a:lnTo>
                  <a:pt x="264" y="516"/>
                </a:lnTo>
                <a:lnTo>
                  <a:pt x="265" y="516"/>
                </a:lnTo>
                <a:lnTo>
                  <a:pt x="265" y="516"/>
                </a:lnTo>
                <a:lnTo>
                  <a:pt x="266" y="516"/>
                </a:lnTo>
                <a:lnTo>
                  <a:pt x="267" y="516"/>
                </a:lnTo>
                <a:lnTo>
                  <a:pt x="267" y="516"/>
                </a:lnTo>
                <a:lnTo>
                  <a:pt x="268" y="516"/>
                </a:lnTo>
                <a:lnTo>
                  <a:pt x="268" y="516"/>
                </a:lnTo>
                <a:lnTo>
                  <a:pt x="269" y="516"/>
                </a:lnTo>
                <a:lnTo>
                  <a:pt x="270" y="516"/>
                </a:lnTo>
                <a:lnTo>
                  <a:pt x="271" y="516"/>
                </a:lnTo>
                <a:lnTo>
                  <a:pt x="272" y="516"/>
                </a:lnTo>
                <a:lnTo>
                  <a:pt x="273" y="516"/>
                </a:lnTo>
                <a:lnTo>
                  <a:pt x="274" y="516"/>
                </a:lnTo>
                <a:lnTo>
                  <a:pt x="274" y="516"/>
                </a:lnTo>
                <a:lnTo>
                  <a:pt x="275" y="516"/>
                </a:lnTo>
                <a:lnTo>
                  <a:pt x="275" y="516"/>
                </a:lnTo>
                <a:lnTo>
                  <a:pt x="276" y="516"/>
                </a:lnTo>
                <a:lnTo>
                  <a:pt x="277" y="516"/>
                </a:lnTo>
                <a:lnTo>
                  <a:pt x="277" y="516"/>
                </a:lnTo>
                <a:lnTo>
                  <a:pt x="278" y="516"/>
                </a:lnTo>
                <a:lnTo>
                  <a:pt x="278" y="516"/>
                </a:lnTo>
                <a:lnTo>
                  <a:pt x="280" y="516"/>
                </a:lnTo>
                <a:lnTo>
                  <a:pt x="280" y="516"/>
                </a:lnTo>
                <a:lnTo>
                  <a:pt x="281" y="516"/>
                </a:lnTo>
                <a:lnTo>
                  <a:pt x="281" y="516"/>
                </a:lnTo>
                <a:lnTo>
                  <a:pt x="282" y="516"/>
                </a:lnTo>
                <a:lnTo>
                  <a:pt x="283" y="516"/>
                </a:lnTo>
                <a:lnTo>
                  <a:pt x="284" y="516"/>
                </a:lnTo>
                <a:lnTo>
                  <a:pt x="284" y="516"/>
                </a:lnTo>
                <a:lnTo>
                  <a:pt x="285" y="516"/>
                </a:lnTo>
                <a:lnTo>
                  <a:pt x="286" y="516"/>
                </a:lnTo>
                <a:lnTo>
                  <a:pt x="286" y="516"/>
                </a:lnTo>
                <a:lnTo>
                  <a:pt x="287" y="516"/>
                </a:lnTo>
                <a:lnTo>
                  <a:pt x="288" y="516"/>
                </a:lnTo>
                <a:lnTo>
                  <a:pt x="288" y="516"/>
                </a:lnTo>
                <a:lnTo>
                  <a:pt x="289" y="516"/>
                </a:lnTo>
                <a:lnTo>
                  <a:pt x="290" y="516"/>
                </a:lnTo>
                <a:lnTo>
                  <a:pt x="291" y="516"/>
                </a:lnTo>
                <a:lnTo>
                  <a:pt x="291" y="516"/>
                </a:lnTo>
                <a:lnTo>
                  <a:pt x="291" y="516"/>
                </a:lnTo>
                <a:lnTo>
                  <a:pt x="292" y="516"/>
                </a:lnTo>
                <a:lnTo>
                  <a:pt x="293" y="516"/>
                </a:lnTo>
                <a:lnTo>
                  <a:pt x="294" y="516"/>
                </a:lnTo>
                <a:lnTo>
                  <a:pt x="295" y="516"/>
                </a:lnTo>
                <a:lnTo>
                  <a:pt x="296" y="516"/>
                </a:lnTo>
                <a:lnTo>
                  <a:pt x="297" y="516"/>
                </a:lnTo>
                <a:lnTo>
                  <a:pt x="298" y="516"/>
                </a:lnTo>
                <a:lnTo>
                  <a:pt x="299" y="516"/>
                </a:lnTo>
                <a:lnTo>
                  <a:pt x="299" y="516"/>
                </a:lnTo>
                <a:lnTo>
                  <a:pt x="300" y="516"/>
                </a:lnTo>
                <a:lnTo>
                  <a:pt x="302" y="516"/>
                </a:lnTo>
                <a:lnTo>
                  <a:pt x="302" y="516"/>
                </a:lnTo>
                <a:lnTo>
                  <a:pt x="303" y="516"/>
                </a:lnTo>
                <a:lnTo>
                  <a:pt x="303" y="516"/>
                </a:lnTo>
                <a:lnTo>
                  <a:pt x="304" y="516"/>
                </a:lnTo>
                <a:lnTo>
                  <a:pt x="306" y="516"/>
                </a:lnTo>
                <a:lnTo>
                  <a:pt x="306" y="516"/>
                </a:lnTo>
                <a:lnTo>
                  <a:pt x="306" y="516"/>
                </a:lnTo>
                <a:lnTo>
                  <a:pt x="307" y="516"/>
                </a:lnTo>
                <a:lnTo>
                  <a:pt x="308" y="516"/>
                </a:lnTo>
                <a:lnTo>
                  <a:pt x="308" y="516"/>
                </a:lnTo>
                <a:lnTo>
                  <a:pt x="309" y="516"/>
                </a:lnTo>
                <a:lnTo>
                  <a:pt x="310" y="516"/>
                </a:lnTo>
                <a:lnTo>
                  <a:pt x="310" y="516"/>
                </a:lnTo>
                <a:lnTo>
                  <a:pt x="311" y="516"/>
                </a:lnTo>
                <a:lnTo>
                  <a:pt x="312" y="516"/>
                </a:lnTo>
                <a:lnTo>
                  <a:pt x="312" y="516"/>
                </a:lnTo>
                <a:lnTo>
                  <a:pt x="313" y="516"/>
                </a:lnTo>
                <a:lnTo>
                  <a:pt x="313" y="516"/>
                </a:lnTo>
                <a:lnTo>
                  <a:pt x="314" y="516"/>
                </a:lnTo>
                <a:lnTo>
                  <a:pt x="315" y="516"/>
                </a:lnTo>
                <a:lnTo>
                  <a:pt x="315" y="516"/>
                </a:lnTo>
                <a:lnTo>
                  <a:pt x="316" y="516"/>
                </a:lnTo>
                <a:lnTo>
                  <a:pt x="317" y="516"/>
                </a:lnTo>
                <a:lnTo>
                  <a:pt x="317" y="516"/>
                </a:lnTo>
                <a:lnTo>
                  <a:pt x="318" y="516"/>
                </a:lnTo>
                <a:lnTo>
                  <a:pt x="319" y="516"/>
                </a:lnTo>
                <a:lnTo>
                  <a:pt x="319" y="516"/>
                </a:lnTo>
                <a:lnTo>
                  <a:pt x="320" y="516"/>
                </a:lnTo>
                <a:lnTo>
                  <a:pt x="321" y="516"/>
                </a:lnTo>
                <a:lnTo>
                  <a:pt x="321" y="516"/>
                </a:lnTo>
                <a:lnTo>
                  <a:pt x="322" y="516"/>
                </a:lnTo>
                <a:lnTo>
                  <a:pt x="322" y="516"/>
                </a:lnTo>
                <a:lnTo>
                  <a:pt x="323" y="516"/>
                </a:lnTo>
                <a:lnTo>
                  <a:pt x="325" y="516"/>
                </a:lnTo>
                <a:lnTo>
                  <a:pt x="325" y="516"/>
                </a:lnTo>
                <a:lnTo>
                  <a:pt x="326" y="516"/>
                </a:lnTo>
                <a:lnTo>
                  <a:pt x="326" y="516"/>
                </a:lnTo>
                <a:lnTo>
                  <a:pt x="328" y="516"/>
                </a:lnTo>
                <a:lnTo>
                  <a:pt x="328" y="516"/>
                </a:lnTo>
                <a:lnTo>
                  <a:pt x="328" y="516"/>
                </a:lnTo>
                <a:lnTo>
                  <a:pt x="329" y="516"/>
                </a:lnTo>
                <a:lnTo>
                  <a:pt x="329" y="516"/>
                </a:lnTo>
                <a:lnTo>
                  <a:pt x="330" y="516"/>
                </a:lnTo>
                <a:lnTo>
                  <a:pt x="331" y="516"/>
                </a:lnTo>
                <a:lnTo>
                  <a:pt x="332" y="516"/>
                </a:lnTo>
                <a:lnTo>
                  <a:pt x="332" y="516"/>
                </a:lnTo>
                <a:lnTo>
                  <a:pt x="333" y="516"/>
                </a:lnTo>
                <a:lnTo>
                  <a:pt x="334" y="516"/>
                </a:lnTo>
                <a:lnTo>
                  <a:pt x="335" y="516"/>
                </a:lnTo>
                <a:lnTo>
                  <a:pt x="336" y="516"/>
                </a:lnTo>
                <a:lnTo>
                  <a:pt x="336" y="516"/>
                </a:lnTo>
                <a:lnTo>
                  <a:pt x="336" y="516"/>
                </a:lnTo>
                <a:lnTo>
                  <a:pt x="337" y="516"/>
                </a:lnTo>
                <a:lnTo>
                  <a:pt x="338" y="516"/>
                </a:lnTo>
                <a:lnTo>
                  <a:pt x="338" y="516"/>
                </a:lnTo>
                <a:lnTo>
                  <a:pt x="339" y="516"/>
                </a:lnTo>
                <a:lnTo>
                  <a:pt x="340" y="516"/>
                </a:lnTo>
                <a:lnTo>
                  <a:pt x="341" y="516"/>
                </a:lnTo>
                <a:lnTo>
                  <a:pt x="341" y="516"/>
                </a:lnTo>
                <a:lnTo>
                  <a:pt x="342" y="516"/>
                </a:lnTo>
                <a:lnTo>
                  <a:pt x="343" y="516"/>
                </a:lnTo>
                <a:lnTo>
                  <a:pt x="343" y="516"/>
                </a:lnTo>
                <a:lnTo>
                  <a:pt x="344" y="516"/>
                </a:lnTo>
                <a:lnTo>
                  <a:pt x="344" y="516"/>
                </a:lnTo>
                <a:lnTo>
                  <a:pt x="345" y="516"/>
                </a:lnTo>
                <a:lnTo>
                  <a:pt x="345" y="516"/>
                </a:lnTo>
                <a:lnTo>
                  <a:pt x="347" y="516"/>
                </a:lnTo>
                <a:lnTo>
                  <a:pt x="347" y="516"/>
                </a:lnTo>
                <a:lnTo>
                  <a:pt x="348" y="516"/>
                </a:lnTo>
                <a:lnTo>
                  <a:pt x="348" y="516"/>
                </a:lnTo>
                <a:lnTo>
                  <a:pt x="349" y="516"/>
                </a:lnTo>
                <a:lnTo>
                  <a:pt x="349" y="516"/>
                </a:lnTo>
                <a:lnTo>
                  <a:pt x="350" y="516"/>
                </a:lnTo>
                <a:lnTo>
                  <a:pt x="351" y="516"/>
                </a:lnTo>
                <a:lnTo>
                  <a:pt x="351" y="516"/>
                </a:lnTo>
                <a:lnTo>
                  <a:pt x="352" y="516"/>
                </a:lnTo>
                <a:lnTo>
                  <a:pt x="353" y="516"/>
                </a:lnTo>
                <a:lnTo>
                  <a:pt x="354" y="516"/>
                </a:lnTo>
                <a:lnTo>
                  <a:pt x="354" y="516"/>
                </a:lnTo>
                <a:lnTo>
                  <a:pt x="355" y="516"/>
                </a:lnTo>
                <a:lnTo>
                  <a:pt x="355" y="516"/>
                </a:lnTo>
                <a:lnTo>
                  <a:pt x="356" y="516"/>
                </a:lnTo>
                <a:lnTo>
                  <a:pt x="357" y="516"/>
                </a:lnTo>
                <a:lnTo>
                  <a:pt x="358" y="516"/>
                </a:lnTo>
                <a:lnTo>
                  <a:pt x="358" y="516"/>
                </a:lnTo>
                <a:lnTo>
                  <a:pt x="359" y="516"/>
                </a:lnTo>
                <a:lnTo>
                  <a:pt x="360" y="516"/>
                </a:lnTo>
                <a:lnTo>
                  <a:pt x="360" y="516"/>
                </a:lnTo>
                <a:lnTo>
                  <a:pt x="361" y="516"/>
                </a:lnTo>
                <a:lnTo>
                  <a:pt x="362" y="516"/>
                </a:lnTo>
                <a:lnTo>
                  <a:pt x="362" y="516"/>
                </a:lnTo>
                <a:lnTo>
                  <a:pt x="363" y="516"/>
                </a:lnTo>
                <a:lnTo>
                  <a:pt x="364" y="516"/>
                </a:lnTo>
                <a:lnTo>
                  <a:pt x="365" y="516"/>
                </a:lnTo>
                <a:lnTo>
                  <a:pt x="366" y="516"/>
                </a:lnTo>
                <a:lnTo>
                  <a:pt x="366" y="516"/>
                </a:lnTo>
                <a:lnTo>
                  <a:pt x="367" y="516"/>
                </a:lnTo>
                <a:lnTo>
                  <a:pt x="367" y="516"/>
                </a:lnTo>
                <a:lnTo>
                  <a:pt x="368" y="516"/>
                </a:lnTo>
                <a:lnTo>
                  <a:pt x="369" y="516"/>
                </a:lnTo>
                <a:lnTo>
                  <a:pt x="370" y="516"/>
                </a:lnTo>
                <a:lnTo>
                  <a:pt x="370" y="516"/>
                </a:lnTo>
                <a:lnTo>
                  <a:pt x="371" y="516"/>
                </a:lnTo>
                <a:lnTo>
                  <a:pt x="371" y="516"/>
                </a:lnTo>
                <a:lnTo>
                  <a:pt x="373" y="516"/>
                </a:lnTo>
                <a:lnTo>
                  <a:pt x="373" y="516"/>
                </a:lnTo>
                <a:lnTo>
                  <a:pt x="374" y="516"/>
                </a:lnTo>
                <a:lnTo>
                  <a:pt x="374" y="516"/>
                </a:lnTo>
                <a:lnTo>
                  <a:pt x="375" y="516"/>
                </a:lnTo>
                <a:lnTo>
                  <a:pt x="376" y="516"/>
                </a:lnTo>
                <a:lnTo>
                  <a:pt x="377" y="516"/>
                </a:lnTo>
                <a:lnTo>
                  <a:pt x="378" y="516"/>
                </a:lnTo>
                <a:lnTo>
                  <a:pt x="379" y="516"/>
                </a:lnTo>
                <a:lnTo>
                  <a:pt x="380" y="516"/>
                </a:lnTo>
                <a:lnTo>
                  <a:pt x="380" y="516"/>
                </a:lnTo>
                <a:lnTo>
                  <a:pt x="381" y="516"/>
                </a:lnTo>
                <a:lnTo>
                  <a:pt x="382" y="516"/>
                </a:lnTo>
                <a:lnTo>
                  <a:pt x="383" y="516"/>
                </a:lnTo>
                <a:lnTo>
                  <a:pt x="384" y="516"/>
                </a:lnTo>
                <a:lnTo>
                  <a:pt x="384" y="516"/>
                </a:lnTo>
                <a:lnTo>
                  <a:pt x="385" y="516"/>
                </a:lnTo>
                <a:lnTo>
                  <a:pt x="386" y="516"/>
                </a:lnTo>
                <a:lnTo>
                  <a:pt x="386" y="516"/>
                </a:lnTo>
                <a:lnTo>
                  <a:pt x="387" y="516"/>
                </a:lnTo>
                <a:lnTo>
                  <a:pt x="388" y="516"/>
                </a:lnTo>
                <a:lnTo>
                  <a:pt x="388" y="516"/>
                </a:lnTo>
                <a:lnTo>
                  <a:pt x="389" y="516"/>
                </a:lnTo>
                <a:lnTo>
                  <a:pt x="389" y="516"/>
                </a:lnTo>
                <a:lnTo>
                  <a:pt x="390" y="516"/>
                </a:lnTo>
                <a:lnTo>
                  <a:pt x="391" y="516"/>
                </a:lnTo>
                <a:lnTo>
                  <a:pt x="391" y="516"/>
                </a:lnTo>
                <a:lnTo>
                  <a:pt x="392" y="516"/>
                </a:lnTo>
                <a:lnTo>
                  <a:pt x="393" y="516"/>
                </a:lnTo>
                <a:lnTo>
                  <a:pt x="393" y="516"/>
                </a:lnTo>
                <a:lnTo>
                  <a:pt x="394" y="516"/>
                </a:lnTo>
                <a:lnTo>
                  <a:pt x="395" y="516"/>
                </a:lnTo>
                <a:lnTo>
                  <a:pt x="395" y="516"/>
                </a:lnTo>
                <a:lnTo>
                  <a:pt x="396" y="516"/>
                </a:lnTo>
                <a:lnTo>
                  <a:pt x="396" y="516"/>
                </a:lnTo>
                <a:lnTo>
                  <a:pt x="397" y="516"/>
                </a:lnTo>
                <a:lnTo>
                  <a:pt x="397" y="516"/>
                </a:lnTo>
                <a:lnTo>
                  <a:pt x="399" y="516"/>
                </a:lnTo>
                <a:lnTo>
                  <a:pt x="399" y="516"/>
                </a:lnTo>
                <a:lnTo>
                  <a:pt x="400" y="516"/>
                </a:lnTo>
                <a:lnTo>
                  <a:pt x="400" y="516"/>
                </a:lnTo>
                <a:lnTo>
                  <a:pt x="401" y="516"/>
                </a:lnTo>
                <a:lnTo>
                  <a:pt x="402" y="516"/>
                </a:lnTo>
                <a:lnTo>
                  <a:pt x="403" y="516"/>
                </a:lnTo>
                <a:lnTo>
                  <a:pt x="403" y="516"/>
                </a:lnTo>
                <a:lnTo>
                  <a:pt x="404" y="516"/>
                </a:lnTo>
                <a:lnTo>
                  <a:pt x="405" y="516"/>
                </a:lnTo>
                <a:lnTo>
                  <a:pt x="406" y="516"/>
                </a:lnTo>
                <a:lnTo>
                  <a:pt x="406" y="516"/>
                </a:lnTo>
                <a:lnTo>
                  <a:pt x="407" y="516"/>
                </a:lnTo>
                <a:lnTo>
                  <a:pt x="408" y="516"/>
                </a:lnTo>
                <a:lnTo>
                  <a:pt x="409" y="516"/>
                </a:lnTo>
                <a:lnTo>
                  <a:pt x="410" y="516"/>
                </a:lnTo>
                <a:lnTo>
                  <a:pt x="410" y="516"/>
                </a:lnTo>
                <a:lnTo>
                  <a:pt x="411" y="516"/>
                </a:lnTo>
                <a:lnTo>
                  <a:pt x="411" y="516"/>
                </a:lnTo>
                <a:lnTo>
                  <a:pt x="412" y="516"/>
                </a:lnTo>
                <a:lnTo>
                  <a:pt x="412" y="516"/>
                </a:lnTo>
                <a:lnTo>
                  <a:pt x="413" y="516"/>
                </a:lnTo>
                <a:lnTo>
                  <a:pt x="414" y="516"/>
                </a:lnTo>
                <a:lnTo>
                  <a:pt x="415" y="516"/>
                </a:lnTo>
                <a:lnTo>
                  <a:pt x="415" y="516"/>
                </a:lnTo>
                <a:lnTo>
                  <a:pt x="416" y="516"/>
                </a:lnTo>
                <a:lnTo>
                  <a:pt x="417" y="516"/>
                </a:lnTo>
                <a:lnTo>
                  <a:pt x="418" y="516"/>
                </a:lnTo>
                <a:lnTo>
                  <a:pt x="418" y="516"/>
                </a:lnTo>
                <a:lnTo>
                  <a:pt x="418" y="516"/>
                </a:lnTo>
                <a:lnTo>
                  <a:pt x="419" y="516"/>
                </a:lnTo>
                <a:lnTo>
                  <a:pt x="419" y="516"/>
                </a:lnTo>
                <a:lnTo>
                  <a:pt x="420" y="516"/>
                </a:lnTo>
                <a:lnTo>
                  <a:pt x="421" y="516"/>
                </a:lnTo>
                <a:lnTo>
                  <a:pt x="422" y="516"/>
                </a:lnTo>
                <a:lnTo>
                  <a:pt x="422" y="516"/>
                </a:lnTo>
                <a:lnTo>
                  <a:pt x="423" y="516"/>
                </a:lnTo>
                <a:lnTo>
                  <a:pt x="424" y="516"/>
                </a:lnTo>
                <a:lnTo>
                  <a:pt x="425" y="516"/>
                </a:lnTo>
                <a:lnTo>
                  <a:pt x="425" y="516"/>
                </a:lnTo>
                <a:lnTo>
                  <a:pt x="425" y="516"/>
                </a:lnTo>
                <a:lnTo>
                  <a:pt x="426" y="516"/>
                </a:lnTo>
                <a:lnTo>
                  <a:pt x="426" y="516"/>
                </a:lnTo>
                <a:lnTo>
                  <a:pt x="428" y="516"/>
                </a:lnTo>
                <a:lnTo>
                  <a:pt x="428" y="516"/>
                </a:lnTo>
                <a:lnTo>
                  <a:pt x="429" y="516"/>
                </a:lnTo>
                <a:lnTo>
                  <a:pt x="429" y="516"/>
                </a:lnTo>
                <a:lnTo>
                  <a:pt x="430" y="516"/>
                </a:lnTo>
                <a:lnTo>
                  <a:pt x="431" y="516"/>
                </a:lnTo>
                <a:lnTo>
                  <a:pt x="432" y="516"/>
                </a:lnTo>
                <a:lnTo>
                  <a:pt x="432" y="516"/>
                </a:lnTo>
                <a:lnTo>
                  <a:pt x="432" y="516"/>
                </a:lnTo>
                <a:lnTo>
                  <a:pt x="433" y="516"/>
                </a:lnTo>
                <a:lnTo>
                  <a:pt x="434" y="516"/>
                </a:lnTo>
                <a:lnTo>
                  <a:pt x="434" y="516"/>
                </a:lnTo>
                <a:lnTo>
                  <a:pt x="435" y="516"/>
                </a:lnTo>
                <a:lnTo>
                  <a:pt x="436" y="516"/>
                </a:lnTo>
                <a:lnTo>
                  <a:pt x="437" y="516"/>
                </a:lnTo>
                <a:lnTo>
                  <a:pt x="437" y="516"/>
                </a:lnTo>
                <a:lnTo>
                  <a:pt x="438" y="516"/>
                </a:lnTo>
                <a:lnTo>
                  <a:pt x="439" y="516"/>
                </a:lnTo>
                <a:lnTo>
                  <a:pt x="440" y="516"/>
                </a:lnTo>
                <a:lnTo>
                  <a:pt x="440" y="516"/>
                </a:lnTo>
                <a:lnTo>
                  <a:pt x="440" y="516"/>
                </a:lnTo>
                <a:lnTo>
                  <a:pt x="441" y="516"/>
                </a:lnTo>
                <a:lnTo>
                  <a:pt x="441" y="516"/>
                </a:lnTo>
                <a:lnTo>
                  <a:pt x="442" y="516"/>
                </a:lnTo>
                <a:lnTo>
                  <a:pt x="443" y="516"/>
                </a:lnTo>
                <a:lnTo>
                  <a:pt x="444" y="516"/>
                </a:lnTo>
                <a:lnTo>
                  <a:pt x="444" y="516"/>
                </a:lnTo>
                <a:lnTo>
                  <a:pt x="445" y="516"/>
                </a:lnTo>
                <a:lnTo>
                  <a:pt x="446" y="516"/>
                </a:lnTo>
                <a:lnTo>
                  <a:pt x="447" y="516"/>
                </a:lnTo>
                <a:lnTo>
                  <a:pt x="447" y="516"/>
                </a:lnTo>
                <a:lnTo>
                  <a:pt x="447" y="516"/>
                </a:lnTo>
                <a:lnTo>
                  <a:pt x="448" y="516"/>
                </a:lnTo>
                <a:lnTo>
                  <a:pt x="448" y="516"/>
                </a:lnTo>
                <a:lnTo>
                  <a:pt x="449" y="516"/>
                </a:lnTo>
                <a:lnTo>
                  <a:pt x="450" y="516"/>
                </a:lnTo>
                <a:lnTo>
                  <a:pt x="451" y="516"/>
                </a:lnTo>
                <a:lnTo>
                  <a:pt x="451" y="516"/>
                </a:lnTo>
                <a:lnTo>
                  <a:pt x="452" y="516"/>
                </a:lnTo>
                <a:lnTo>
                  <a:pt x="453" y="516"/>
                </a:lnTo>
                <a:lnTo>
                  <a:pt x="454" y="516"/>
                </a:lnTo>
                <a:lnTo>
                  <a:pt x="454" y="516"/>
                </a:lnTo>
                <a:lnTo>
                  <a:pt x="455" y="516"/>
                </a:lnTo>
                <a:lnTo>
                  <a:pt x="456" y="516"/>
                </a:lnTo>
                <a:lnTo>
                  <a:pt x="456" y="516"/>
                </a:lnTo>
                <a:lnTo>
                  <a:pt x="457" y="516"/>
                </a:lnTo>
                <a:lnTo>
                  <a:pt x="458" y="516"/>
                </a:lnTo>
                <a:lnTo>
                  <a:pt x="459" y="516"/>
                </a:lnTo>
                <a:lnTo>
                  <a:pt x="459" y="516"/>
                </a:lnTo>
                <a:lnTo>
                  <a:pt x="460" y="516"/>
                </a:lnTo>
                <a:lnTo>
                  <a:pt x="462" y="516"/>
                </a:lnTo>
                <a:lnTo>
                  <a:pt x="462" y="516"/>
                </a:lnTo>
                <a:lnTo>
                  <a:pt x="463" y="516"/>
                </a:lnTo>
                <a:lnTo>
                  <a:pt x="464" y="516"/>
                </a:lnTo>
                <a:lnTo>
                  <a:pt x="465" y="516"/>
                </a:lnTo>
                <a:lnTo>
                  <a:pt x="466" y="516"/>
                </a:lnTo>
                <a:lnTo>
                  <a:pt x="466" y="516"/>
                </a:lnTo>
                <a:lnTo>
                  <a:pt x="467" y="516"/>
                </a:lnTo>
                <a:lnTo>
                  <a:pt x="468" y="516"/>
                </a:lnTo>
                <a:lnTo>
                  <a:pt x="469" y="516"/>
                </a:lnTo>
                <a:lnTo>
                  <a:pt x="470" y="516"/>
                </a:lnTo>
                <a:lnTo>
                  <a:pt x="470" y="516"/>
                </a:lnTo>
                <a:lnTo>
                  <a:pt x="470" y="516"/>
                </a:lnTo>
                <a:lnTo>
                  <a:pt x="471" y="516"/>
                </a:lnTo>
                <a:lnTo>
                  <a:pt x="472" y="516"/>
                </a:lnTo>
                <a:lnTo>
                  <a:pt x="473" y="516"/>
                </a:lnTo>
                <a:lnTo>
                  <a:pt x="473" y="516"/>
                </a:lnTo>
                <a:lnTo>
                  <a:pt x="474" y="516"/>
                </a:lnTo>
                <a:lnTo>
                  <a:pt x="475" y="516"/>
                </a:lnTo>
                <a:lnTo>
                  <a:pt x="476" y="516"/>
                </a:lnTo>
                <a:lnTo>
                  <a:pt x="477" y="516"/>
                </a:lnTo>
                <a:lnTo>
                  <a:pt x="477" y="516"/>
                </a:lnTo>
                <a:lnTo>
                  <a:pt x="478" y="516"/>
                </a:lnTo>
                <a:lnTo>
                  <a:pt x="478" y="516"/>
                </a:lnTo>
                <a:lnTo>
                  <a:pt x="479" y="516"/>
                </a:lnTo>
                <a:lnTo>
                  <a:pt x="480" y="516"/>
                </a:lnTo>
                <a:lnTo>
                  <a:pt x="480" y="516"/>
                </a:lnTo>
                <a:lnTo>
                  <a:pt x="481" y="516"/>
                </a:lnTo>
                <a:lnTo>
                  <a:pt x="482" y="516"/>
                </a:lnTo>
                <a:lnTo>
                  <a:pt x="482" y="516"/>
                </a:lnTo>
                <a:lnTo>
                  <a:pt x="483" y="516"/>
                </a:lnTo>
                <a:lnTo>
                  <a:pt x="484" y="516"/>
                </a:lnTo>
                <a:lnTo>
                  <a:pt x="485" y="516"/>
                </a:lnTo>
                <a:lnTo>
                  <a:pt x="485" y="516"/>
                </a:lnTo>
                <a:lnTo>
                  <a:pt x="485" y="516"/>
                </a:lnTo>
                <a:lnTo>
                  <a:pt x="486" y="516"/>
                </a:lnTo>
                <a:lnTo>
                  <a:pt x="486" y="516"/>
                </a:lnTo>
                <a:lnTo>
                  <a:pt x="487" y="516"/>
                </a:lnTo>
                <a:lnTo>
                  <a:pt x="488" y="516"/>
                </a:lnTo>
                <a:lnTo>
                  <a:pt x="489" y="516"/>
                </a:lnTo>
                <a:lnTo>
                  <a:pt x="489" y="516"/>
                </a:lnTo>
                <a:lnTo>
                  <a:pt x="490" y="516"/>
                </a:lnTo>
                <a:lnTo>
                  <a:pt x="491" y="516"/>
                </a:lnTo>
                <a:lnTo>
                  <a:pt x="492" y="516"/>
                </a:lnTo>
                <a:lnTo>
                  <a:pt x="492" y="516"/>
                </a:lnTo>
                <a:lnTo>
                  <a:pt x="492" y="516"/>
                </a:lnTo>
                <a:lnTo>
                  <a:pt x="493" y="516"/>
                </a:lnTo>
                <a:lnTo>
                  <a:pt x="493" y="516"/>
                </a:lnTo>
                <a:lnTo>
                  <a:pt x="495" y="516"/>
                </a:lnTo>
                <a:lnTo>
                  <a:pt x="495" y="516"/>
                </a:lnTo>
                <a:lnTo>
                  <a:pt x="496" y="516"/>
                </a:lnTo>
                <a:lnTo>
                  <a:pt x="496" y="516"/>
                </a:lnTo>
                <a:lnTo>
                  <a:pt x="497" y="516"/>
                </a:lnTo>
                <a:lnTo>
                  <a:pt x="498" y="516"/>
                </a:lnTo>
                <a:lnTo>
                  <a:pt x="499" y="516"/>
                </a:lnTo>
                <a:lnTo>
                  <a:pt x="499" y="516"/>
                </a:lnTo>
                <a:lnTo>
                  <a:pt x="500" y="516"/>
                </a:lnTo>
                <a:lnTo>
                  <a:pt x="500" y="516"/>
                </a:lnTo>
                <a:lnTo>
                  <a:pt x="501" y="516"/>
                </a:lnTo>
                <a:lnTo>
                  <a:pt x="502" y="516"/>
                </a:lnTo>
                <a:lnTo>
                  <a:pt x="502" y="516"/>
                </a:lnTo>
                <a:lnTo>
                  <a:pt x="503" y="516"/>
                </a:lnTo>
                <a:lnTo>
                  <a:pt x="504" y="516"/>
                </a:lnTo>
                <a:lnTo>
                  <a:pt x="504" y="516"/>
                </a:lnTo>
                <a:lnTo>
                  <a:pt x="505" y="516"/>
                </a:lnTo>
                <a:lnTo>
                  <a:pt x="506" y="516"/>
                </a:lnTo>
                <a:lnTo>
                  <a:pt x="506" y="516"/>
                </a:lnTo>
                <a:lnTo>
                  <a:pt x="507" y="516"/>
                </a:lnTo>
                <a:lnTo>
                  <a:pt x="507" y="516"/>
                </a:lnTo>
                <a:lnTo>
                  <a:pt x="508" y="516"/>
                </a:lnTo>
                <a:lnTo>
                  <a:pt x="508" y="516"/>
                </a:lnTo>
                <a:lnTo>
                  <a:pt x="509" y="516"/>
                </a:lnTo>
                <a:lnTo>
                  <a:pt x="511" y="516"/>
                </a:lnTo>
                <a:lnTo>
                  <a:pt x="511" y="516"/>
                </a:lnTo>
                <a:lnTo>
                  <a:pt x="512" y="516"/>
                </a:lnTo>
                <a:lnTo>
                  <a:pt x="512" y="516"/>
                </a:lnTo>
                <a:lnTo>
                  <a:pt x="513" y="516"/>
                </a:lnTo>
                <a:lnTo>
                  <a:pt x="514" y="516"/>
                </a:lnTo>
                <a:lnTo>
                  <a:pt x="515" y="516"/>
                </a:lnTo>
                <a:lnTo>
                  <a:pt x="515" y="516"/>
                </a:lnTo>
                <a:lnTo>
                  <a:pt x="517" y="516"/>
                </a:lnTo>
                <a:lnTo>
                  <a:pt x="517" y="516"/>
                </a:lnTo>
                <a:lnTo>
                  <a:pt x="518" y="516"/>
                </a:lnTo>
                <a:lnTo>
                  <a:pt x="518" y="516"/>
                </a:lnTo>
                <a:lnTo>
                  <a:pt x="519" y="516"/>
                </a:lnTo>
                <a:lnTo>
                  <a:pt x="519" y="516"/>
                </a:lnTo>
                <a:lnTo>
                  <a:pt x="521" y="516"/>
                </a:lnTo>
                <a:lnTo>
                  <a:pt x="521" y="516"/>
                </a:lnTo>
                <a:lnTo>
                  <a:pt x="522" y="516"/>
                </a:lnTo>
                <a:lnTo>
                  <a:pt x="522" y="516"/>
                </a:lnTo>
                <a:lnTo>
                  <a:pt x="523" y="516"/>
                </a:lnTo>
                <a:lnTo>
                  <a:pt x="523" y="516"/>
                </a:lnTo>
                <a:lnTo>
                  <a:pt x="524" y="516"/>
                </a:lnTo>
                <a:lnTo>
                  <a:pt x="525" y="516"/>
                </a:lnTo>
                <a:lnTo>
                  <a:pt x="525" y="516"/>
                </a:lnTo>
                <a:lnTo>
                  <a:pt x="526" y="516"/>
                </a:lnTo>
                <a:lnTo>
                  <a:pt x="527" y="516"/>
                </a:lnTo>
                <a:lnTo>
                  <a:pt x="528" y="516"/>
                </a:lnTo>
                <a:lnTo>
                  <a:pt x="529" y="516"/>
                </a:lnTo>
                <a:lnTo>
                  <a:pt x="529" y="516"/>
                </a:lnTo>
                <a:lnTo>
                  <a:pt x="530" y="516"/>
                </a:lnTo>
                <a:lnTo>
                  <a:pt x="530" y="516"/>
                </a:lnTo>
                <a:lnTo>
                  <a:pt x="531" y="516"/>
                </a:lnTo>
                <a:lnTo>
                  <a:pt x="532" y="516"/>
                </a:lnTo>
                <a:lnTo>
                  <a:pt x="532" y="516"/>
                </a:lnTo>
                <a:lnTo>
                  <a:pt x="533" y="516"/>
                </a:lnTo>
                <a:lnTo>
                  <a:pt x="534" y="516"/>
                </a:lnTo>
                <a:lnTo>
                  <a:pt x="534" y="516"/>
                </a:lnTo>
                <a:lnTo>
                  <a:pt x="535" y="516"/>
                </a:lnTo>
                <a:lnTo>
                  <a:pt x="536" y="516"/>
                </a:lnTo>
                <a:lnTo>
                  <a:pt x="537" y="516"/>
                </a:lnTo>
                <a:lnTo>
                  <a:pt x="537" y="516"/>
                </a:lnTo>
                <a:lnTo>
                  <a:pt x="539" y="516"/>
                </a:lnTo>
                <a:lnTo>
                  <a:pt x="540" y="516"/>
                </a:lnTo>
                <a:lnTo>
                  <a:pt x="540" y="516"/>
                </a:lnTo>
                <a:lnTo>
                  <a:pt x="541" y="516"/>
                </a:lnTo>
                <a:lnTo>
                  <a:pt x="541" y="516"/>
                </a:lnTo>
                <a:lnTo>
                  <a:pt x="543" y="516"/>
                </a:lnTo>
                <a:lnTo>
                  <a:pt x="543" y="516"/>
                </a:lnTo>
                <a:lnTo>
                  <a:pt x="544" y="516"/>
                </a:lnTo>
                <a:lnTo>
                  <a:pt x="544" y="516"/>
                </a:lnTo>
                <a:lnTo>
                  <a:pt x="545" y="516"/>
                </a:lnTo>
                <a:lnTo>
                  <a:pt x="546" y="516"/>
                </a:lnTo>
                <a:lnTo>
                  <a:pt x="547" y="516"/>
                </a:lnTo>
                <a:lnTo>
                  <a:pt x="547" y="516"/>
                </a:lnTo>
                <a:lnTo>
                  <a:pt x="548" y="516"/>
                </a:lnTo>
                <a:lnTo>
                  <a:pt x="549" y="516"/>
                </a:lnTo>
                <a:lnTo>
                  <a:pt x="549" y="516"/>
                </a:lnTo>
                <a:lnTo>
                  <a:pt x="550" y="516"/>
                </a:lnTo>
                <a:lnTo>
                  <a:pt x="551" y="516"/>
                </a:lnTo>
                <a:lnTo>
                  <a:pt x="551" y="516"/>
                </a:lnTo>
                <a:lnTo>
                  <a:pt x="552" y="516"/>
                </a:lnTo>
                <a:lnTo>
                  <a:pt x="552" y="516"/>
                </a:lnTo>
                <a:lnTo>
                  <a:pt x="553" y="516"/>
                </a:lnTo>
                <a:lnTo>
                  <a:pt x="554" y="516"/>
                </a:lnTo>
                <a:lnTo>
                  <a:pt x="554" y="516"/>
                </a:lnTo>
                <a:lnTo>
                  <a:pt x="555" y="516"/>
                </a:lnTo>
                <a:lnTo>
                  <a:pt x="556" y="516"/>
                </a:lnTo>
                <a:lnTo>
                  <a:pt x="556" y="516"/>
                </a:lnTo>
                <a:lnTo>
                  <a:pt x="557" y="516"/>
                </a:lnTo>
                <a:lnTo>
                  <a:pt x="558" y="516"/>
                </a:lnTo>
                <a:lnTo>
                  <a:pt x="558" y="516"/>
                </a:lnTo>
                <a:lnTo>
                  <a:pt x="559" y="516"/>
                </a:lnTo>
                <a:lnTo>
                  <a:pt x="559" y="516"/>
                </a:lnTo>
                <a:lnTo>
                  <a:pt x="560" y="516"/>
                </a:lnTo>
                <a:lnTo>
                  <a:pt x="560" y="516"/>
                </a:lnTo>
                <a:lnTo>
                  <a:pt x="562" y="516"/>
                </a:lnTo>
                <a:lnTo>
                  <a:pt x="562" y="516"/>
                </a:lnTo>
                <a:lnTo>
                  <a:pt x="563" y="516"/>
                </a:lnTo>
                <a:lnTo>
                  <a:pt x="563" y="516"/>
                </a:lnTo>
                <a:lnTo>
                  <a:pt x="564" y="516"/>
                </a:lnTo>
                <a:lnTo>
                  <a:pt x="565" y="516"/>
                </a:lnTo>
                <a:lnTo>
                  <a:pt x="566" y="516"/>
                </a:lnTo>
                <a:lnTo>
                  <a:pt x="567" y="516"/>
                </a:lnTo>
                <a:lnTo>
                  <a:pt x="568" y="516"/>
                </a:lnTo>
                <a:lnTo>
                  <a:pt x="569" y="516"/>
                </a:lnTo>
                <a:lnTo>
                  <a:pt x="569" y="516"/>
                </a:lnTo>
                <a:lnTo>
                  <a:pt x="570" y="516"/>
                </a:lnTo>
                <a:lnTo>
                  <a:pt x="570" y="516"/>
                </a:lnTo>
                <a:lnTo>
                  <a:pt x="571" y="516"/>
                </a:lnTo>
                <a:lnTo>
                  <a:pt x="572" y="516"/>
                </a:lnTo>
                <a:lnTo>
                  <a:pt x="573" y="516"/>
                </a:lnTo>
                <a:lnTo>
                  <a:pt x="573" y="516"/>
                </a:lnTo>
                <a:lnTo>
                  <a:pt x="574" y="516"/>
                </a:lnTo>
                <a:lnTo>
                  <a:pt x="574" y="516"/>
                </a:lnTo>
                <a:lnTo>
                  <a:pt x="575" y="516"/>
                </a:lnTo>
                <a:lnTo>
                  <a:pt x="575" y="516"/>
                </a:lnTo>
                <a:lnTo>
                  <a:pt x="576" y="516"/>
                </a:lnTo>
                <a:lnTo>
                  <a:pt x="577" y="516"/>
                </a:lnTo>
                <a:lnTo>
                  <a:pt x="578" y="516"/>
                </a:lnTo>
                <a:lnTo>
                  <a:pt x="579" y="516"/>
                </a:lnTo>
                <a:lnTo>
                  <a:pt x="580" y="516"/>
                </a:lnTo>
                <a:lnTo>
                  <a:pt x="580" y="516"/>
                </a:lnTo>
                <a:lnTo>
                  <a:pt x="581" y="516"/>
                </a:lnTo>
                <a:lnTo>
                  <a:pt x="582" y="516"/>
                </a:lnTo>
                <a:lnTo>
                  <a:pt x="582" y="516"/>
                </a:lnTo>
                <a:lnTo>
                  <a:pt x="583" y="516"/>
                </a:lnTo>
                <a:lnTo>
                  <a:pt x="584" y="516"/>
                </a:lnTo>
                <a:lnTo>
                  <a:pt x="585" y="516"/>
                </a:lnTo>
                <a:lnTo>
                  <a:pt x="585" y="516"/>
                </a:lnTo>
                <a:lnTo>
                  <a:pt x="586" y="516"/>
                </a:lnTo>
                <a:lnTo>
                  <a:pt x="586" y="516"/>
                </a:lnTo>
                <a:lnTo>
                  <a:pt x="588" y="516"/>
                </a:lnTo>
                <a:lnTo>
                  <a:pt x="589" y="516"/>
                </a:lnTo>
                <a:lnTo>
                  <a:pt x="590" y="516"/>
                </a:lnTo>
                <a:lnTo>
                  <a:pt x="591" y="516"/>
                </a:lnTo>
                <a:lnTo>
                  <a:pt x="592" y="516"/>
                </a:lnTo>
                <a:lnTo>
                  <a:pt x="593" y="516"/>
                </a:lnTo>
                <a:lnTo>
                  <a:pt x="595" y="516"/>
                </a:lnTo>
                <a:lnTo>
                  <a:pt x="595" y="516"/>
                </a:lnTo>
                <a:lnTo>
                  <a:pt x="596" y="516"/>
                </a:lnTo>
                <a:lnTo>
                  <a:pt x="597" y="516"/>
                </a:lnTo>
                <a:lnTo>
                  <a:pt x="597" y="516"/>
                </a:lnTo>
                <a:lnTo>
                  <a:pt x="598" y="516"/>
                </a:lnTo>
                <a:lnTo>
                  <a:pt x="599" y="516"/>
                </a:lnTo>
                <a:lnTo>
                  <a:pt x="599" y="516"/>
                </a:lnTo>
                <a:lnTo>
                  <a:pt x="600" y="516"/>
                </a:lnTo>
                <a:lnTo>
                  <a:pt x="601" y="516"/>
                </a:lnTo>
                <a:lnTo>
                  <a:pt x="602" y="516"/>
                </a:lnTo>
                <a:lnTo>
                  <a:pt x="602" y="516"/>
                </a:lnTo>
                <a:lnTo>
                  <a:pt x="603" y="516"/>
                </a:lnTo>
                <a:lnTo>
                  <a:pt x="603" y="516"/>
                </a:lnTo>
                <a:lnTo>
                  <a:pt x="604" y="516"/>
                </a:lnTo>
                <a:lnTo>
                  <a:pt x="604" y="516"/>
                </a:lnTo>
                <a:lnTo>
                  <a:pt x="606" y="516"/>
                </a:lnTo>
                <a:lnTo>
                  <a:pt x="607" y="516"/>
                </a:lnTo>
                <a:lnTo>
                  <a:pt x="607" y="516"/>
                </a:lnTo>
                <a:lnTo>
                  <a:pt x="608" y="516"/>
                </a:lnTo>
                <a:lnTo>
                  <a:pt x="608" y="516"/>
                </a:lnTo>
                <a:lnTo>
                  <a:pt x="610" y="516"/>
                </a:lnTo>
                <a:lnTo>
                  <a:pt x="611" y="516"/>
                </a:lnTo>
                <a:lnTo>
                  <a:pt x="611" y="516"/>
                </a:lnTo>
                <a:lnTo>
                  <a:pt x="611" y="516"/>
                </a:lnTo>
                <a:lnTo>
                  <a:pt x="612" y="516"/>
                </a:lnTo>
                <a:lnTo>
                  <a:pt x="613" y="516"/>
                </a:lnTo>
                <a:lnTo>
                  <a:pt x="614" y="516"/>
                </a:lnTo>
                <a:lnTo>
                  <a:pt x="614" y="516"/>
                </a:lnTo>
                <a:lnTo>
                  <a:pt x="615" y="516"/>
                </a:lnTo>
                <a:lnTo>
                  <a:pt x="615" y="516"/>
                </a:lnTo>
                <a:lnTo>
                  <a:pt x="616" y="516"/>
                </a:lnTo>
                <a:lnTo>
                  <a:pt x="617" y="516"/>
                </a:lnTo>
                <a:lnTo>
                  <a:pt x="618" y="516"/>
                </a:lnTo>
                <a:lnTo>
                  <a:pt x="618" y="516"/>
                </a:lnTo>
                <a:lnTo>
                  <a:pt x="619" y="516"/>
                </a:lnTo>
                <a:lnTo>
                  <a:pt x="619" y="516"/>
                </a:lnTo>
                <a:lnTo>
                  <a:pt x="620" y="516"/>
                </a:lnTo>
                <a:lnTo>
                  <a:pt x="621" y="516"/>
                </a:lnTo>
                <a:lnTo>
                  <a:pt x="621" y="516"/>
                </a:lnTo>
                <a:lnTo>
                  <a:pt x="622" y="516"/>
                </a:lnTo>
                <a:lnTo>
                  <a:pt x="622" y="515"/>
                </a:lnTo>
                <a:lnTo>
                  <a:pt x="623" y="515"/>
                </a:lnTo>
                <a:lnTo>
                  <a:pt x="624" y="515"/>
                </a:lnTo>
                <a:lnTo>
                  <a:pt x="625" y="515"/>
                </a:lnTo>
                <a:lnTo>
                  <a:pt x="625" y="515"/>
                </a:lnTo>
                <a:lnTo>
                  <a:pt x="626" y="515"/>
                </a:lnTo>
                <a:lnTo>
                  <a:pt x="626" y="515"/>
                </a:lnTo>
                <a:lnTo>
                  <a:pt x="627" y="515"/>
                </a:lnTo>
                <a:lnTo>
                  <a:pt x="628" y="515"/>
                </a:lnTo>
                <a:lnTo>
                  <a:pt x="628" y="515"/>
                </a:lnTo>
                <a:lnTo>
                  <a:pt x="629" y="515"/>
                </a:lnTo>
                <a:lnTo>
                  <a:pt x="630" y="515"/>
                </a:lnTo>
                <a:lnTo>
                  <a:pt x="630" y="515"/>
                </a:lnTo>
                <a:lnTo>
                  <a:pt x="631" y="515"/>
                </a:lnTo>
                <a:lnTo>
                  <a:pt x="632" y="515"/>
                </a:lnTo>
                <a:lnTo>
                  <a:pt x="633" y="515"/>
                </a:lnTo>
                <a:lnTo>
                  <a:pt x="633" y="515"/>
                </a:lnTo>
                <a:lnTo>
                  <a:pt x="634" y="515"/>
                </a:lnTo>
                <a:lnTo>
                  <a:pt x="634" y="515"/>
                </a:lnTo>
                <a:lnTo>
                  <a:pt x="634" y="515"/>
                </a:lnTo>
                <a:lnTo>
                  <a:pt x="635" y="515"/>
                </a:lnTo>
                <a:lnTo>
                  <a:pt x="636" y="515"/>
                </a:lnTo>
                <a:lnTo>
                  <a:pt x="637" y="515"/>
                </a:lnTo>
                <a:lnTo>
                  <a:pt x="637" y="515"/>
                </a:lnTo>
                <a:lnTo>
                  <a:pt x="638" y="515"/>
                </a:lnTo>
                <a:lnTo>
                  <a:pt x="639" y="515"/>
                </a:lnTo>
                <a:lnTo>
                  <a:pt x="640" y="515"/>
                </a:lnTo>
                <a:lnTo>
                  <a:pt x="640" y="516"/>
                </a:lnTo>
                <a:lnTo>
                  <a:pt x="641" y="516"/>
                </a:lnTo>
                <a:lnTo>
                  <a:pt x="641" y="516"/>
                </a:lnTo>
                <a:lnTo>
                  <a:pt x="641" y="516"/>
                </a:lnTo>
                <a:lnTo>
                  <a:pt x="643" y="517"/>
                </a:lnTo>
                <a:lnTo>
                  <a:pt x="643" y="517"/>
                </a:lnTo>
                <a:lnTo>
                  <a:pt x="644" y="517"/>
                </a:lnTo>
                <a:lnTo>
                  <a:pt x="644" y="517"/>
                </a:lnTo>
                <a:lnTo>
                  <a:pt x="645" y="517"/>
                </a:lnTo>
                <a:lnTo>
                  <a:pt x="646" y="517"/>
                </a:lnTo>
                <a:lnTo>
                  <a:pt x="647" y="517"/>
                </a:lnTo>
                <a:lnTo>
                  <a:pt x="647" y="517"/>
                </a:lnTo>
                <a:lnTo>
                  <a:pt x="648" y="517"/>
                </a:lnTo>
                <a:lnTo>
                  <a:pt x="649" y="517"/>
                </a:lnTo>
                <a:lnTo>
                  <a:pt x="649" y="516"/>
                </a:lnTo>
                <a:lnTo>
                  <a:pt x="649" y="516"/>
                </a:lnTo>
                <a:lnTo>
                  <a:pt x="650" y="516"/>
                </a:lnTo>
                <a:lnTo>
                  <a:pt x="651" y="516"/>
                </a:lnTo>
                <a:lnTo>
                  <a:pt x="652" y="516"/>
                </a:lnTo>
                <a:lnTo>
                  <a:pt x="652" y="516"/>
                </a:lnTo>
                <a:lnTo>
                  <a:pt x="653" y="516"/>
                </a:lnTo>
                <a:lnTo>
                  <a:pt x="654" y="516"/>
                </a:lnTo>
                <a:lnTo>
                  <a:pt x="655" y="516"/>
                </a:lnTo>
                <a:lnTo>
                  <a:pt x="655" y="516"/>
                </a:lnTo>
                <a:lnTo>
                  <a:pt x="656" y="516"/>
                </a:lnTo>
                <a:lnTo>
                  <a:pt x="656" y="516"/>
                </a:lnTo>
                <a:lnTo>
                  <a:pt x="656" y="516"/>
                </a:lnTo>
                <a:lnTo>
                  <a:pt x="657" y="516"/>
                </a:lnTo>
                <a:lnTo>
                  <a:pt x="658" y="516"/>
                </a:lnTo>
                <a:lnTo>
                  <a:pt x="659" y="516"/>
                </a:lnTo>
                <a:lnTo>
                  <a:pt x="659" y="516"/>
                </a:lnTo>
                <a:lnTo>
                  <a:pt x="660" y="516"/>
                </a:lnTo>
                <a:lnTo>
                  <a:pt x="661" y="516"/>
                </a:lnTo>
                <a:lnTo>
                  <a:pt x="662" y="516"/>
                </a:lnTo>
                <a:lnTo>
                  <a:pt x="662" y="516"/>
                </a:lnTo>
                <a:lnTo>
                  <a:pt x="663" y="516"/>
                </a:lnTo>
                <a:lnTo>
                  <a:pt x="663" y="516"/>
                </a:lnTo>
                <a:lnTo>
                  <a:pt x="664" y="516"/>
                </a:lnTo>
                <a:lnTo>
                  <a:pt x="665" y="516"/>
                </a:lnTo>
                <a:lnTo>
                  <a:pt x="665" y="516"/>
                </a:lnTo>
                <a:lnTo>
                  <a:pt x="666" y="516"/>
                </a:lnTo>
                <a:lnTo>
                  <a:pt x="666" y="516"/>
                </a:lnTo>
                <a:lnTo>
                  <a:pt x="667" y="516"/>
                </a:lnTo>
                <a:lnTo>
                  <a:pt x="668" y="516"/>
                </a:lnTo>
                <a:lnTo>
                  <a:pt x="669" y="516"/>
                </a:lnTo>
                <a:lnTo>
                  <a:pt x="669" y="516"/>
                </a:lnTo>
                <a:lnTo>
                  <a:pt x="670" y="516"/>
                </a:lnTo>
                <a:lnTo>
                  <a:pt x="671" y="516"/>
                </a:lnTo>
                <a:lnTo>
                  <a:pt x="671" y="516"/>
                </a:lnTo>
                <a:lnTo>
                  <a:pt x="672" y="516"/>
                </a:lnTo>
                <a:lnTo>
                  <a:pt x="673" y="516"/>
                </a:lnTo>
                <a:lnTo>
                  <a:pt x="674" y="516"/>
                </a:lnTo>
                <a:lnTo>
                  <a:pt x="674" y="516"/>
                </a:lnTo>
                <a:lnTo>
                  <a:pt x="675" y="516"/>
                </a:lnTo>
                <a:lnTo>
                  <a:pt x="676" y="516"/>
                </a:lnTo>
                <a:lnTo>
                  <a:pt x="676" y="516"/>
                </a:lnTo>
                <a:lnTo>
                  <a:pt x="677" y="516"/>
                </a:lnTo>
                <a:lnTo>
                  <a:pt x="677" y="516"/>
                </a:lnTo>
                <a:lnTo>
                  <a:pt x="678" y="516"/>
                </a:lnTo>
                <a:lnTo>
                  <a:pt x="679" y="516"/>
                </a:lnTo>
                <a:lnTo>
                  <a:pt x="679" y="516"/>
                </a:lnTo>
                <a:lnTo>
                  <a:pt x="680" y="516"/>
                </a:lnTo>
                <a:lnTo>
                  <a:pt x="681" y="516"/>
                </a:lnTo>
                <a:lnTo>
                  <a:pt x="682" y="516"/>
                </a:lnTo>
                <a:lnTo>
                  <a:pt x="682" y="516"/>
                </a:lnTo>
                <a:lnTo>
                  <a:pt x="683" y="516"/>
                </a:lnTo>
                <a:lnTo>
                  <a:pt x="684" y="516"/>
                </a:lnTo>
                <a:lnTo>
                  <a:pt x="685" y="516"/>
                </a:lnTo>
                <a:lnTo>
                  <a:pt x="685" y="516"/>
                </a:lnTo>
                <a:lnTo>
                  <a:pt x="686" y="516"/>
                </a:lnTo>
                <a:lnTo>
                  <a:pt x="686" y="516"/>
                </a:lnTo>
                <a:lnTo>
                  <a:pt x="687" y="516"/>
                </a:lnTo>
                <a:lnTo>
                  <a:pt x="688" y="516"/>
                </a:lnTo>
                <a:lnTo>
                  <a:pt x="688" y="516"/>
                </a:lnTo>
                <a:lnTo>
                  <a:pt x="689" y="516"/>
                </a:lnTo>
                <a:lnTo>
                  <a:pt x="689" y="516"/>
                </a:lnTo>
                <a:lnTo>
                  <a:pt x="691" y="516"/>
                </a:lnTo>
                <a:lnTo>
                  <a:pt x="691" y="516"/>
                </a:lnTo>
                <a:lnTo>
                  <a:pt x="692" y="516"/>
                </a:lnTo>
                <a:lnTo>
                  <a:pt x="692" y="516"/>
                </a:lnTo>
                <a:lnTo>
                  <a:pt x="693" y="516"/>
                </a:lnTo>
                <a:lnTo>
                  <a:pt x="693" y="516"/>
                </a:lnTo>
                <a:lnTo>
                  <a:pt x="694" y="516"/>
                </a:lnTo>
                <a:lnTo>
                  <a:pt x="695" y="516"/>
                </a:lnTo>
                <a:lnTo>
                  <a:pt x="695" y="516"/>
                </a:lnTo>
                <a:lnTo>
                  <a:pt x="696" y="516"/>
                </a:lnTo>
                <a:lnTo>
                  <a:pt x="697" y="516"/>
                </a:lnTo>
                <a:lnTo>
                  <a:pt x="697" y="516"/>
                </a:lnTo>
                <a:lnTo>
                  <a:pt x="698" y="516"/>
                </a:lnTo>
                <a:lnTo>
                  <a:pt x="699" y="516"/>
                </a:lnTo>
                <a:lnTo>
                  <a:pt x="700" y="516"/>
                </a:lnTo>
                <a:lnTo>
                  <a:pt x="700" y="516"/>
                </a:lnTo>
                <a:lnTo>
                  <a:pt x="701" y="516"/>
                </a:lnTo>
                <a:lnTo>
                  <a:pt x="701" y="516"/>
                </a:lnTo>
                <a:lnTo>
                  <a:pt x="702" y="516"/>
                </a:lnTo>
                <a:lnTo>
                  <a:pt x="702" y="516"/>
                </a:lnTo>
                <a:lnTo>
                  <a:pt x="703" y="516"/>
                </a:lnTo>
                <a:lnTo>
                  <a:pt x="704" y="516"/>
                </a:lnTo>
                <a:lnTo>
                  <a:pt x="704" y="516"/>
                </a:lnTo>
                <a:lnTo>
                  <a:pt x="705" y="516"/>
                </a:lnTo>
                <a:lnTo>
                  <a:pt x="706" y="516"/>
                </a:lnTo>
                <a:lnTo>
                  <a:pt x="707" y="516"/>
                </a:lnTo>
                <a:lnTo>
                  <a:pt x="707" y="516"/>
                </a:lnTo>
                <a:lnTo>
                  <a:pt x="708" y="516"/>
                </a:lnTo>
                <a:lnTo>
                  <a:pt x="708" y="516"/>
                </a:lnTo>
                <a:lnTo>
                  <a:pt x="708" y="516"/>
                </a:lnTo>
                <a:lnTo>
                  <a:pt x="709" y="516"/>
                </a:lnTo>
                <a:lnTo>
                  <a:pt x="710" y="516"/>
                </a:lnTo>
                <a:lnTo>
                  <a:pt x="711" y="516"/>
                </a:lnTo>
                <a:lnTo>
                  <a:pt x="711" y="516"/>
                </a:lnTo>
                <a:lnTo>
                  <a:pt x="713" y="516"/>
                </a:lnTo>
                <a:lnTo>
                  <a:pt x="714" y="516"/>
                </a:lnTo>
                <a:lnTo>
                  <a:pt x="714" y="516"/>
                </a:lnTo>
                <a:lnTo>
                  <a:pt x="715" y="516"/>
                </a:lnTo>
                <a:lnTo>
                  <a:pt x="715" y="516"/>
                </a:lnTo>
                <a:lnTo>
                  <a:pt x="716" y="516"/>
                </a:lnTo>
                <a:lnTo>
                  <a:pt x="717" y="516"/>
                </a:lnTo>
                <a:lnTo>
                  <a:pt x="717" y="516"/>
                </a:lnTo>
                <a:lnTo>
                  <a:pt x="718" y="516"/>
                </a:lnTo>
                <a:lnTo>
                  <a:pt x="719" y="516"/>
                </a:lnTo>
                <a:lnTo>
                  <a:pt x="719" y="516"/>
                </a:lnTo>
                <a:lnTo>
                  <a:pt x="720" y="516"/>
                </a:lnTo>
                <a:lnTo>
                  <a:pt x="721" y="516"/>
                </a:lnTo>
                <a:lnTo>
                  <a:pt x="721" y="516"/>
                </a:lnTo>
                <a:lnTo>
                  <a:pt x="722" y="516"/>
                </a:lnTo>
                <a:lnTo>
                  <a:pt x="723" y="516"/>
                </a:lnTo>
                <a:lnTo>
                  <a:pt x="723" y="516"/>
                </a:lnTo>
                <a:lnTo>
                  <a:pt x="723" y="516"/>
                </a:lnTo>
                <a:lnTo>
                  <a:pt x="724" y="516"/>
                </a:lnTo>
                <a:lnTo>
                  <a:pt x="725" y="516"/>
                </a:lnTo>
                <a:lnTo>
                  <a:pt x="726" y="516"/>
                </a:lnTo>
                <a:lnTo>
                  <a:pt x="726" y="516"/>
                </a:lnTo>
                <a:lnTo>
                  <a:pt x="727" y="516"/>
                </a:lnTo>
                <a:lnTo>
                  <a:pt x="728" y="516"/>
                </a:lnTo>
                <a:lnTo>
                  <a:pt x="728" y="516"/>
                </a:lnTo>
                <a:lnTo>
                  <a:pt x="729" y="516"/>
                </a:lnTo>
                <a:lnTo>
                  <a:pt x="730" y="516"/>
                </a:lnTo>
                <a:lnTo>
                  <a:pt x="730" y="516"/>
                </a:lnTo>
                <a:lnTo>
                  <a:pt x="731" y="516"/>
                </a:lnTo>
                <a:lnTo>
                  <a:pt x="732" y="516"/>
                </a:lnTo>
                <a:lnTo>
                  <a:pt x="732" y="516"/>
                </a:lnTo>
                <a:lnTo>
                  <a:pt x="733" y="516"/>
                </a:lnTo>
                <a:lnTo>
                  <a:pt x="733" y="516"/>
                </a:lnTo>
                <a:lnTo>
                  <a:pt x="734" y="516"/>
                </a:lnTo>
                <a:lnTo>
                  <a:pt x="734" y="516"/>
                </a:lnTo>
                <a:lnTo>
                  <a:pt x="735" y="516"/>
                </a:lnTo>
                <a:lnTo>
                  <a:pt x="736" y="516"/>
                </a:lnTo>
                <a:lnTo>
                  <a:pt x="737" y="516"/>
                </a:lnTo>
                <a:lnTo>
                  <a:pt x="739" y="516"/>
                </a:lnTo>
                <a:lnTo>
                  <a:pt x="739" y="516"/>
                </a:lnTo>
                <a:lnTo>
                  <a:pt x="739" y="516"/>
                </a:lnTo>
                <a:lnTo>
                  <a:pt x="740" y="516"/>
                </a:lnTo>
                <a:lnTo>
                  <a:pt x="740" y="516"/>
                </a:lnTo>
                <a:lnTo>
                  <a:pt x="741" y="516"/>
                </a:lnTo>
                <a:lnTo>
                  <a:pt x="742" y="516"/>
                </a:lnTo>
                <a:lnTo>
                  <a:pt x="743" y="516"/>
                </a:lnTo>
                <a:lnTo>
                  <a:pt x="743" y="516"/>
                </a:lnTo>
                <a:lnTo>
                  <a:pt x="744" y="516"/>
                </a:lnTo>
                <a:lnTo>
                  <a:pt x="745" y="516"/>
                </a:lnTo>
                <a:lnTo>
                  <a:pt x="745" y="516"/>
                </a:lnTo>
                <a:lnTo>
                  <a:pt x="746" y="516"/>
                </a:lnTo>
                <a:lnTo>
                  <a:pt x="746" y="516"/>
                </a:lnTo>
                <a:lnTo>
                  <a:pt x="747" y="516"/>
                </a:lnTo>
                <a:lnTo>
                  <a:pt x="747" y="516"/>
                </a:lnTo>
                <a:lnTo>
                  <a:pt x="748" y="516"/>
                </a:lnTo>
                <a:lnTo>
                  <a:pt x="749" y="516"/>
                </a:lnTo>
                <a:lnTo>
                  <a:pt x="750" y="516"/>
                </a:lnTo>
                <a:lnTo>
                  <a:pt x="751" y="516"/>
                </a:lnTo>
                <a:lnTo>
                  <a:pt x="752" y="516"/>
                </a:lnTo>
                <a:lnTo>
                  <a:pt x="753" y="516"/>
                </a:lnTo>
                <a:lnTo>
                  <a:pt x="754" y="516"/>
                </a:lnTo>
                <a:lnTo>
                  <a:pt x="754" y="516"/>
                </a:lnTo>
                <a:lnTo>
                  <a:pt x="755" y="516"/>
                </a:lnTo>
                <a:lnTo>
                  <a:pt x="755" y="516"/>
                </a:lnTo>
                <a:lnTo>
                  <a:pt x="756" y="516"/>
                </a:lnTo>
                <a:lnTo>
                  <a:pt x="756" y="516"/>
                </a:lnTo>
                <a:lnTo>
                  <a:pt x="758" y="516"/>
                </a:lnTo>
                <a:lnTo>
                  <a:pt x="758" y="516"/>
                </a:lnTo>
                <a:lnTo>
                  <a:pt x="759" y="516"/>
                </a:lnTo>
                <a:lnTo>
                  <a:pt x="759" y="516"/>
                </a:lnTo>
                <a:lnTo>
                  <a:pt x="760" y="516"/>
                </a:lnTo>
                <a:lnTo>
                  <a:pt x="760" y="516"/>
                </a:lnTo>
                <a:lnTo>
                  <a:pt x="761" y="516"/>
                </a:lnTo>
                <a:lnTo>
                  <a:pt x="762" y="516"/>
                </a:lnTo>
                <a:lnTo>
                  <a:pt x="763" y="516"/>
                </a:lnTo>
                <a:lnTo>
                  <a:pt x="764" y="516"/>
                </a:lnTo>
                <a:lnTo>
                  <a:pt x="765" y="516"/>
                </a:lnTo>
                <a:lnTo>
                  <a:pt x="765" y="516"/>
                </a:lnTo>
                <a:lnTo>
                  <a:pt x="766" y="516"/>
                </a:lnTo>
                <a:lnTo>
                  <a:pt x="766" y="516"/>
                </a:lnTo>
                <a:lnTo>
                  <a:pt x="767" y="516"/>
                </a:lnTo>
                <a:lnTo>
                  <a:pt x="768" y="516"/>
                </a:lnTo>
                <a:lnTo>
                  <a:pt x="769" y="516"/>
                </a:lnTo>
                <a:lnTo>
                  <a:pt x="769" y="516"/>
                </a:lnTo>
                <a:lnTo>
                  <a:pt x="769" y="516"/>
                </a:lnTo>
                <a:lnTo>
                  <a:pt x="770" y="516"/>
                </a:lnTo>
                <a:lnTo>
                  <a:pt x="771" y="516"/>
                </a:lnTo>
                <a:lnTo>
                  <a:pt x="771" y="516"/>
                </a:lnTo>
                <a:lnTo>
                  <a:pt x="772" y="516"/>
                </a:lnTo>
                <a:lnTo>
                  <a:pt x="773" y="516"/>
                </a:lnTo>
                <a:lnTo>
                  <a:pt x="773" y="516"/>
                </a:lnTo>
                <a:lnTo>
                  <a:pt x="774" y="516"/>
                </a:lnTo>
                <a:lnTo>
                  <a:pt x="775" y="516"/>
                </a:lnTo>
                <a:lnTo>
                  <a:pt x="776" y="516"/>
                </a:lnTo>
                <a:lnTo>
                  <a:pt x="776" y="516"/>
                </a:lnTo>
                <a:lnTo>
                  <a:pt x="777" y="516"/>
                </a:lnTo>
                <a:lnTo>
                  <a:pt x="777" y="516"/>
                </a:lnTo>
                <a:lnTo>
                  <a:pt x="778" y="516"/>
                </a:lnTo>
                <a:lnTo>
                  <a:pt x="778" y="516"/>
                </a:lnTo>
                <a:lnTo>
                  <a:pt x="779" y="516"/>
                </a:lnTo>
                <a:lnTo>
                  <a:pt x="780" y="516"/>
                </a:lnTo>
                <a:lnTo>
                  <a:pt x="781" y="516"/>
                </a:lnTo>
                <a:lnTo>
                  <a:pt x="781" y="516"/>
                </a:lnTo>
                <a:lnTo>
                  <a:pt x="782" y="516"/>
                </a:lnTo>
                <a:lnTo>
                  <a:pt x="782" y="516"/>
                </a:lnTo>
                <a:lnTo>
                  <a:pt x="783" y="516"/>
                </a:lnTo>
                <a:lnTo>
                  <a:pt x="784" y="516"/>
                </a:lnTo>
                <a:lnTo>
                  <a:pt x="784" y="516"/>
                </a:lnTo>
                <a:lnTo>
                  <a:pt x="785" y="516"/>
                </a:lnTo>
                <a:lnTo>
                  <a:pt x="785" y="516"/>
                </a:lnTo>
                <a:lnTo>
                  <a:pt x="786" y="516"/>
                </a:lnTo>
                <a:lnTo>
                  <a:pt x="787" y="516"/>
                </a:lnTo>
                <a:lnTo>
                  <a:pt x="788" y="516"/>
                </a:lnTo>
                <a:lnTo>
                  <a:pt x="788" y="516"/>
                </a:lnTo>
                <a:lnTo>
                  <a:pt x="789" y="516"/>
                </a:lnTo>
                <a:lnTo>
                  <a:pt x="790" y="516"/>
                </a:lnTo>
                <a:lnTo>
                  <a:pt x="791" y="516"/>
                </a:lnTo>
                <a:lnTo>
                  <a:pt x="791" y="516"/>
                </a:lnTo>
                <a:lnTo>
                  <a:pt x="791" y="516"/>
                </a:lnTo>
                <a:lnTo>
                  <a:pt x="792" y="516"/>
                </a:lnTo>
                <a:lnTo>
                  <a:pt x="792" y="516"/>
                </a:lnTo>
                <a:lnTo>
                  <a:pt x="793" y="516"/>
                </a:lnTo>
                <a:lnTo>
                  <a:pt x="794" y="516"/>
                </a:lnTo>
                <a:lnTo>
                  <a:pt x="795" y="516"/>
                </a:lnTo>
                <a:lnTo>
                  <a:pt x="795" y="516"/>
                </a:lnTo>
                <a:lnTo>
                  <a:pt x="796" y="516"/>
                </a:lnTo>
                <a:lnTo>
                  <a:pt x="797" y="516"/>
                </a:lnTo>
                <a:lnTo>
                  <a:pt x="797" y="516"/>
                </a:lnTo>
                <a:lnTo>
                  <a:pt x="798" y="516"/>
                </a:lnTo>
                <a:lnTo>
                  <a:pt x="798" y="516"/>
                </a:lnTo>
                <a:lnTo>
                  <a:pt x="799" y="516"/>
                </a:lnTo>
                <a:lnTo>
                  <a:pt x="800" y="516"/>
                </a:lnTo>
                <a:lnTo>
                  <a:pt x="800" y="516"/>
                </a:lnTo>
                <a:lnTo>
                  <a:pt x="801" y="516"/>
                </a:lnTo>
                <a:lnTo>
                  <a:pt x="802" y="516"/>
                </a:lnTo>
                <a:lnTo>
                  <a:pt x="803" y="516"/>
                </a:lnTo>
                <a:lnTo>
                  <a:pt x="803" y="516"/>
                </a:lnTo>
                <a:lnTo>
                  <a:pt x="804" y="516"/>
                </a:lnTo>
                <a:lnTo>
                  <a:pt x="804" y="516"/>
                </a:lnTo>
                <a:lnTo>
                  <a:pt x="806" y="516"/>
                </a:lnTo>
                <a:lnTo>
                  <a:pt x="807" y="516"/>
                </a:lnTo>
                <a:lnTo>
                  <a:pt x="807" y="516"/>
                </a:lnTo>
                <a:lnTo>
                  <a:pt x="808" y="516"/>
                </a:lnTo>
                <a:lnTo>
                  <a:pt x="809" y="516"/>
                </a:lnTo>
                <a:lnTo>
                  <a:pt x="810" y="516"/>
                </a:lnTo>
                <a:lnTo>
                  <a:pt x="810" y="516"/>
                </a:lnTo>
                <a:lnTo>
                  <a:pt x="811" y="516"/>
                </a:lnTo>
                <a:lnTo>
                  <a:pt x="811" y="516"/>
                </a:lnTo>
                <a:lnTo>
                  <a:pt x="812" y="516"/>
                </a:lnTo>
                <a:lnTo>
                  <a:pt x="813" y="516"/>
                </a:lnTo>
                <a:lnTo>
                  <a:pt x="814" y="516"/>
                </a:lnTo>
                <a:lnTo>
                  <a:pt x="814" y="516"/>
                </a:lnTo>
                <a:lnTo>
                  <a:pt x="816" y="516"/>
                </a:lnTo>
                <a:lnTo>
                  <a:pt x="817" y="516"/>
                </a:lnTo>
                <a:lnTo>
                  <a:pt x="817" y="516"/>
                </a:lnTo>
                <a:lnTo>
                  <a:pt x="818" y="516"/>
                </a:lnTo>
                <a:lnTo>
                  <a:pt x="818" y="516"/>
                </a:lnTo>
                <a:lnTo>
                  <a:pt x="819" y="516"/>
                </a:lnTo>
                <a:lnTo>
                  <a:pt x="820" y="516"/>
                </a:lnTo>
                <a:lnTo>
                  <a:pt x="821" y="516"/>
                </a:lnTo>
                <a:lnTo>
                  <a:pt x="821" y="516"/>
                </a:lnTo>
                <a:lnTo>
                  <a:pt x="822" y="516"/>
                </a:lnTo>
                <a:lnTo>
                  <a:pt x="822" y="516"/>
                </a:lnTo>
                <a:lnTo>
                  <a:pt x="823" y="516"/>
                </a:lnTo>
                <a:lnTo>
                  <a:pt x="823" y="516"/>
                </a:lnTo>
                <a:lnTo>
                  <a:pt x="825" y="516"/>
                </a:lnTo>
                <a:lnTo>
                  <a:pt x="826" y="516"/>
                </a:lnTo>
                <a:lnTo>
                  <a:pt x="826" y="516"/>
                </a:lnTo>
                <a:lnTo>
                  <a:pt x="827" y="516"/>
                </a:lnTo>
                <a:lnTo>
                  <a:pt x="828" y="516"/>
                </a:lnTo>
                <a:lnTo>
                  <a:pt x="828" y="516"/>
                </a:lnTo>
                <a:lnTo>
                  <a:pt x="829" y="516"/>
                </a:lnTo>
                <a:lnTo>
                  <a:pt x="830" y="516"/>
                </a:lnTo>
                <a:lnTo>
                  <a:pt x="830" y="516"/>
                </a:lnTo>
                <a:lnTo>
                  <a:pt x="831" y="516"/>
                </a:lnTo>
                <a:lnTo>
                  <a:pt x="832" y="516"/>
                </a:lnTo>
                <a:lnTo>
                  <a:pt x="833" y="516"/>
                </a:lnTo>
                <a:lnTo>
                  <a:pt x="833" y="516"/>
                </a:lnTo>
                <a:lnTo>
                  <a:pt x="834" y="516"/>
                </a:lnTo>
                <a:lnTo>
                  <a:pt x="835" y="516"/>
                </a:lnTo>
                <a:lnTo>
                  <a:pt x="836" y="516"/>
                </a:lnTo>
                <a:lnTo>
                  <a:pt x="836" y="516"/>
                </a:lnTo>
                <a:lnTo>
                  <a:pt x="836" y="516"/>
                </a:lnTo>
                <a:lnTo>
                  <a:pt x="837" y="516"/>
                </a:lnTo>
                <a:lnTo>
                  <a:pt x="837" y="516"/>
                </a:lnTo>
                <a:lnTo>
                  <a:pt x="839" y="516"/>
                </a:lnTo>
                <a:lnTo>
                  <a:pt x="839" y="516"/>
                </a:lnTo>
                <a:lnTo>
                  <a:pt x="840" y="516"/>
                </a:lnTo>
                <a:lnTo>
                  <a:pt x="841" y="516"/>
                </a:lnTo>
                <a:lnTo>
                  <a:pt x="842" y="516"/>
                </a:lnTo>
                <a:lnTo>
                  <a:pt x="843" y="516"/>
                </a:lnTo>
                <a:lnTo>
                  <a:pt x="843" y="516"/>
                </a:lnTo>
                <a:lnTo>
                  <a:pt x="844" y="516"/>
                </a:lnTo>
                <a:lnTo>
                  <a:pt x="845" y="516"/>
                </a:lnTo>
                <a:lnTo>
                  <a:pt x="845" y="516"/>
                </a:lnTo>
                <a:lnTo>
                  <a:pt x="846" y="516"/>
                </a:lnTo>
                <a:lnTo>
                  <a:pt x="847" y="516"/>
                </a:lnTo>
                <a:lnTo>
                  <a:pt x="848" y="516"/>
                </a:lnTo>
                <a:lnTo>
                  <a:pt x="848" y="516"/>
                </a:lnTo>
                <a:lnTo>
                  <a:pt x="849" y="516"/>
                </a:lnTo>
                <a:lnTo>
                  <a:pt x="849" y="516"/>
                </a:lnTo>
                <a:lnTo>
                  <a:pt x="850" y="516"/>
                </a:lnTo>
                <a:lnTo>
                  <a:pt x="851" y="516"/>
                </a:lnTo>
                <a:lnTo>
                  <a:pt x="852" y="516"/>
                </a:lnTo>
                <a:lnTo>
                  <a:pt x="852" y="516"/>
                </a:lnTo>
                <a:lnTo>
                  <a:pt x="853" y="516"/>
                </a:lnTo>
                <a:lnTo>
                  <a:pt x="854" y="516"/>
                </a:lnTo>
                <a:lnTo>
                  <a:pt x="855" y="516"/>
                </a:lnTo>
                <a:lnTo>
                  <a:pt x="856" y="516"/>
                </a:lnTo>
                <a:lnTo>
                  <a:pt x="856" y="516"/>
                </a:lnTo>
                <a:lnTo>
                  <a:pt x="857" y="516"/>
                </a:lnTo>
                <a:lnTo>
                  <a:pt x="858" y="516"/>
                </a:lnTo>
                <a:lnTo>
                  <a:pt x="858" y="516"/>
                </a:lnTo>
                <a:lnTo>
                  <a:pt x="859" y="516"/>
                </a:lnTo>
                <a:lnTo>
                  <a:pt x="859" y="516"/>
                </a:lnTo>
                <a:lnTo>
                  <a:pt x="860" y="516"/>
                </a:lnTo>
                <a:lnTo>
                  <a:pt x="861" y="516"/>
                </a:lnTo>
                <a:lnTo>
                  <a:pt x="862" y="516"/>
                </a:lnTo>
                <a:lnTo>
                  <a:pt x="862" y="516"/>
                </a:lnTo>
                <a:lnTo>
                  <a:pt x="863" y="516"/>
                </a:lnTo>
                <a:lnTo>
                  <a:pt x="864" y="516"/>
                </a:lnTo>
                <a:lnTo>
                  <a:pt x="865" y="516"/>
                </a:lnTo>
                <a:lnTo>
                  <a:pt x="865" y="516"/>
                </a:lnTo>
                <a:lnTo>
                  <a:pt x="865" y="516"/>
                </a:lnTo>
                <a:lnTo>
                  <a:pt x="866" y="516"/>
                </a:lnTo>
                <a:lnTo>
                  <a:pt x="867" y="516"/>
                </a:lnTo>
                <a:lnTo>
                  <a:pt x="867" y="516"/>
                </a:lnTo>
                <a:lnTo>
                  <a:pt x="868" y="516"/>
                </a:lnTo>
                <a:lnTo>
                  <a:pt x="869" y="516"/>
                </a:lnTo>
                <a:lnTo>
                  <a:pt x="869" y="516"/>
                </a:lnTo>
                <a:lnTo>
                  <a:pt x="870" y="516"/>
                </a:lnTo>
                <a:lnTo>
                  <a:pt x="871" y="516"/>
                </a:lnTo>
                <a:lnTo>
                  <a:pt x="871" y="516"/>
                </a:lnTo>
                <a:lnTo>
                  <a:pt x="872" y="516"/>
                </a:lnTo>
                <a:lnTo>
                  <a:pt x="873" y="516"/>
                </a:lnTo>
                <a:lnTo>
                  <a:pt x="873" y="516"/>
                </a:lnTo>
                <a:lnTo>
                  <a:pt x="874" y="516"/>
                </a:lnTo>
                <a:lnTo>
                  <a:pt x="874" y="516"/>
                </a:lnTo>
                <a:lnTo>
                  <a:pt x="875" y="516"/>
                </a:lnTo>
                <a:lnTo>
                  <a:pt x="876" y="516"/>
                </a:lnTo>
                <a:lnTo>
                  <a:pt x="877" y="516"/>
                </a:lnTo>
                <a:lnTo>
                  <a:pt x="878" y="516"/>
                </a:lnTo>
                <a:lnTo>
                  <a:pt x="879" y="516"/>
                </a:lnTo>
                <a:lnTo>
                  <a:pt x="880" y="516"/>
                </a:lnTo>
                <a:lnTo>
                  <a:pt x="880" y="516"/>
                </a:lnTo>
                <a:lnTo>
                  <a:pt x="881" y="516"/>
                </a:lnTo>
                <a:lnTo>
                  <a:pt x="881" y="516"/>
                </a:lnTo>
                <a:lnTo>
                  <a:pt x="882" y="516"/>
                </a:lnTo>
                <a:lnTo>
                  <a:pt x="883" y="516"/>
                </a:lnTo>
                <a:lnTo>
                  <a:pt x="884" y="516"/>
                </a:lnTo>
                <a:lnTo>
                  <a:pt x="884" y="516"/>
                </a:lnTo>
                <a:lnTo>
                  <a:pt x="885" y="516"/>
                </a:lnTo>
                <a:lnTo>
                  <a:pt x="885" y="516"/>
                </a:lnTo>
                <a:lnTo>
                  <a:pt x="886" y="516"/>
                </a:lnTo>
                <a:lnTo>
                  <a:pt x="887" y="516"/>
                </a:lnTo>
                <a:lnTo>
                  <a:pt x="888" y="516"/>
                </a:lnTo>
                <a:lnTo>
                  <a:pt x="888" y="516"/>
                </a:lnTo>
                <a:lnTo>
                  <a:pt x="889" y="516"/>
                </a:lnTo>
                <a:lnTo>
                  <a:pt x="889" y="516"/>
                </a:lnTo>
                <a:lnTo>
                  <a:pt x="890" y="516"/>
                </a:lnTo>
                <a:lnTo>
                  <a:pt x="891" y="516"/>
                </a:lnTo>
                <a:lnTo>
                  <a:pt x="891" y="516"/>
                </a:lnTo>
                <a:lnTo>
                  <a:pt x="892" y="516"/>
                </a:lnTo>
                <a:lnTo>
                  <a:pt x="893" y="516"/>
                </a:lnTo>
                <a:lnTo>
                  <a:pt x="893" y="516"/>
                </a:lnTo>
                <a:lnTo>
                  <a:pt x="895" y="516"/>
                </a:lnTo>
                <a:lnTo>
                  <a:pt x="895" y="516"/>
                </a:lnTo>
                <a:lnTo>
                  <a:pt x="896" y="516"/>
                </a:lnTo>
                <a:lnTo>
                  <a:pt x="896" y="516"/>
                </a:lnTo>
                <a:lnTo>
                  <a:pt x="897" y="516"/>
                </a:lnTo>
                <a:lnTo>
                  <a:pt x="897" y="516"/>
                </a:lnTo>
                <a:lnTo>
                  <a:pt x="898" y="516"/>
                </a:lnTo>
                <a:lnTo>
                  <a:pt x="899" y="516"/>
                </a:lnTo>
                <a:lnTo>
                  <a:pt x="900" y="516"/>
                </a:lnTo>
                <a:lnTo>
                  <a:pt x="901" y="516"/>
                </a:lnTo>
                <a:lnTo>
                  <a:pt x="902" y="516"/>
                </a:lnTo>
                <a:lnTo>
                  <a:pt x="903" y="516"/>
                </a:lnTo>
                <a:lnTo>
                  <a:pt x="903" y="516"/>
                </a:lnTo>
                <a:lnTo>
                  <a:pt x="903" y="516"/>
                </a:lnTo>
                <a:lnTo>
                  <a:pt x="904" y="516"/>
                </a:lnTo>
                <a:lnTo>
                  <a:pt x="904" y="516"/>
                </a:lnTo>
                <a:lnTo>
                  <a:pt x="905" y="516"/>
                </a:lnTo>
                <a:lnTo>
                  <a:pt x="906" y="516"/>
                </a:lnTo>
                <a:lnTo>
                  <a:pt x="907" y="516"/>
                </a:lnTo>
                <a:lnTo>
                  <a:pt x="907" y="516"/>
                </a:lnTo>
                <a:lnTo>
                  <a:pt x="908" y="516"/>
                </a:lnTo>
                <a:lnTo>
                  <a:pt x="909" y="516"/>
                </a:lnTo>
                <a:lnTo>
                  <a:pt x="910" y="516"/>
                </a:lnTo>
                <a:lnTo>
                  <a:pt x="910" y="516"/>
                </a:lnTo>
                <a:lnTo>
                  <a:pt x="910" y="516"/>
                </a:lnTo>
                <a:lnTo>
                  <a:pt x="911" y="516"/>
                </a:lnTo>
                <a:lnTo>
                  <a:pt x="912" y="516"/>
                </a:lnTo>
                <a:lnTo>
                  <a:pt x="913" y="516"/>
                </a:lnTo>
                <a:lnTo>
                  <a:pt x="913" y="516"/>
                </a:lnTo>
                <a:lnTo>
                  <a:pt x="914" y="516"/>
                </a:lnTo>
                <a:lnTo>
                  <a:pt x="915" y="516"/>
                </a:lnTo>
                <a:lnTo>
                  <a:pt x="915" y="516"/>
                </a:lnTo>
                <a:lnTo>
                  <a:pt x="916" y="516"/>
                </a:lnTo>
                <a:lnTo>
                  <a:pt x="917" y="516"/>
                </a:lnTo>
                <a:lnTo>
                  <a:pt x="917" y="516"/>
                </a:lnTo>
                <a:lnTo>
                  <a:pt x="918" y="516"/>
                </a:lnTo>
                <a:lnTo>
                  <a:pt x="918" y="516"/>
                </a:lnTo>
                <a:lnTo>
                  <a:pt x="919" y="516"/>
                </a:lnTo>
                <a:lnTo>
                  <a:pt x="919" y="516"/>
                </a:lnTo>
                <a:lnTo>
                  <a:pt x="920" y="516"/>
                </a:lnTo>
                <a:lnTo>
                  <a:pt x="921" y="516"/>
                </a:lnTo>
                <a:lnTo>
                  <a:pt x="922" y="516"/>
                </a:lnTo>
                <a:lnTo>
                  <a:pt x="922" y="516"/>
                </a:lnTo>
                <a:lnTo>
                  <a:pt x="923" y="516"/>
                </a:lnTo>
                <a:lnTo>
                  <a:pt x="923" y="516"/>
                </a:lnTo>
                <a:lnTo>
                  <a:pt x="924" y="516"/>
                </a:lnTo>
                <a:lnTo>
                  <a:pt x="925" y="516"/>
                </a:lnTo>
                <a:lnTo>
                  <a:pt x="925" y="516"/>
                </a:lnTo>
                <a:lnTo>
                  <a:pt x="926" y="516"/>
                </a:lnTo>
                <a:lnTo>
                  <a:pt x="926" y="516"/>
                </a:lnTo>
                <a:lnTo>
                  <a:pt x="928" y="516"/>
                </a:lnTo>
                <a:lnTo>
                  <a:pt x="928" y="516"/>
                </a:lnTo>
                <a:lnTo>
                  <a:pt x="929" y="516"/>
                </a:lnTo>
                <a:lnTo>
                  <a:pt x="929" y="516"/>
                </a:lnTo>
                <a:lnTo>
                  <a:pt x="930" y="516"/>
                </a:lnTo>
                <a:lnTo>
                  <a:pt x="930" y="516"/>
                </a:lnTo>
                <a:lnTo>
                  <a:pt x="932" y="516"/>
                </a:lnTo>
                <a:lnTo>
                  <a:pt x="932" y="516"/>
                </a:lnTo>
                <a:lnTo>
                  <a:pt x="933" y="516"/>
                </a:lnTo>
                <a:lnTo>
                  <a:pt x="933" y="516"/>
                </a:lnTo>
                <a:lnTo>
                  <a:pt x="934" y="516"/>
                </a:lnTo>
                <a:lnTo>
                  <a:pt x="934" y="516"/>
                </a:lnTo>
                <a:lnTo>
                  <a:pt x="935" y="516"/>
                </a:lnTo>
                <a:lnTo>
                  <a:pt x="936" y="516"/>
                </a:lnTo>
                <a:lnTo>
                  <a:pt x="936" y="516"/>
                </a:lnTo>
                <a:lnTo>
                  <a:pt x="937" y="516"/>
                </a:lnTo>
                <a:lnTo>
                  <a:pt x="938" y="516"/>
                </a:lnTo>
                <a:lnTo>
                  <a:pt x="939" y="516"/>
                </a:lnTo>
                <a:lnTo>
                  <a:pt x="939" y="516"/>
                </a:lnTo>
                <a:lnTo>
                  <a:pt x="940" y="516"/>
                </a:lnTo>
                <a:lnTo>
                  <a:pt x="940" y="516"/>
                </a:lnTo>
                <a:lnTo>
                  <a:pt x="941" y="516"/>
                </a:lnTo>
                <a:lnTo>
                  <a:pt x="941" y="516"/>
                </a:lnTo>
                <a:lnTo>
                  <a:pt x="942" y="516"/>
                </a:lnTo>
                <a:lnTo>
                  <a:pt x="943" y="516"/>
                </a:lnTo>
                <a:lnTo>
                  <a:pt x="943" y="516"/>
                </a:lnTo>
                <a:lnTo>
                  <a:pt x="944" y="516"/>
                </a:lnTo>
                <a:lnTo>
                  <a:pt x="945" y="516"/>
                </a:lnTo>
                <a:lnTo>
                  <a:pt x="945" y="516"/>
                </a:lnTo>
                <a:lnTo>
                  <a:pt x="946" y="516"/>
                </a:lnTo>
                <a:lnTo>
                  <a:pt x="947" y="516"/>
                </a:lnTo>
                <a:lnTo>
                  <a:pt x="947" y="516"/>
                </a:lnTo>
                <a:lnTo>
                  <a:pt x="948" y="516"/>
                </a:lnTo>
                <a:lnTo>
                  <a:pt x="948" y="516"/>
                </a:lnTo>
                <a:lnTo>
                  <a:pt x="949" y="516"/>
                </a:lnTo>
                <a:lnTo>
                  <a:pt x="949" y="516"/>
                </a:lnTo>
                <a:lnTo>
                  <a:pt x="951" y="516"/>
                </a:lnTo>
                <a:lnTo>
                  <a:pt x="951" y="516"/>
                </a:lnTo>
                <a:lnTo>
                  <a:pt x="952" y="516"/>
                </a:lnTo>
                <a:lnTo>
                  <a:pt x="952" y="516"/>
                </a:lnTo>
                <a:lnTo>
                  <a:pt x="954" y="516"/>
                </a:lnTo>
                <a:lnTo>
                  <a:pt x="955" y="516"/>
                </a:lnTo>
                <a:lnTo>
                  <a:pt x="955" y="516"/>
                </a:lnTo>
                <a:lnTo>
                  <a:pt x="956" y="516"/>
                </a:lnTo>
                <a:lnTo>
                  <a:pt x="957" y="516"/>
                </a:lnTo>
                <a:lnTo>
                  <a:pt x="958" y="516"/>
                </a:lnTo>
                <a:lnTo>
                  <a:pt x="958" y="516"/>
                </a:lnTo>
                <a:lnTo>
                  <a:pt x="959" y="516"/>
                </a:lnTo>
                <a:lnTo>
                  <a:pt x="960" y="516"/>
                </a:lnTo>
                <a:lnTo>
                  <a:pt x="960" y="516"/>
                </a:lnTo>
                <a:lnTo>
                  <a:pt x="961" y="516"/>
                </a:lnTo>
                <a:lnTo>
                  <a:pt x="962" y="516"/>
                </a:lnTo>
                <a:lnTo>
                  <a:pt x="962" y="516"/>
                </a:lnTo>
                <a:lnTo>
                  <a:pt x="962" y="516"/>
                </a:lnTo>
                <a:lnTo>
                  <a:pt x="963" y="516"/>
                </a:lnTo>
                <a:lnTo>
                  <a:pt x="964" y="516"/>
                </a:lnTo>
                <a:lnTo>
                  <a:pt x="965" y="516"/>
                </a:lnTo>
                <a:lnTo>
                  <a:pt x="966" y="516"/>
                </a:lnTo>
                <a:lnTo>
                  <a:pt x="967" y="516"/>
                </a:lnTo>
                <a:lnTo>
                  <a:pt x="967" y="516"/>
                </a:lnTo>
                <a:lnTo>
                  <a:pt x="968" y="516"/>
                </a:lnTo>
                <a:lnTo>
                  <a:pt x="969" y="516"/>
                </a:lnTo>
                <a:lnTo>
                  <a:pt x="969" y="516"/>
                </a:lnTo>
                <a:lnTo>
                  <a:pt x="970" y="516"/>
                </a:lnTo>
                <a:lnTo>
                  <a:pt x="970" y="516"/>
                </a:lnTo>
                <a:lnTo>
                  <a:pt x="971" y="516"/>
                </a:lnTo>
                <a:lnTo>
                  <a:pt x="971" y="516"/>
                </a:lnTo>
                <a:lnTo>
                  <a:pt x="973" y="516"/>
                </a:lnTo>
                <a:lnTo>
                  <a:pt x="973" y="516"/>
                </a:lnTo>
                <a:lnTo>
                  <a:pt x="974" y="516"/>
                </a:lnTo>
                <a:lnTo>
                  <a:pt x="974" y="516"/>
                </a:lnTo>
                <a:lnTo>
                  <a:pt x="975" y="516"/>
                </a:lnTo>
                <a:lnTo>
                  <a:pt x="976" y="516"/>
                </a:lnTo>
                <a:lnTo>
                  <a:pt x="977" y="516"/>
                </a:lnTo>
                <a:lnTo>
                  <a:pt x="977" y="516"/>
                </a:lnTo>
                <a:lnTo>
                  <a:pt x="977" y="516"/>
                </a:lnTo>
                <a:lnTo>
                  <a:pt x="978" y="516"/>
                </a:lnTo>
                <a:lnTo>
                  <a:pt x="979" y="515"/>
                </a:lnTo>
                <a:lnTo>
                  <a:pt x="980" y="515"/>
                </a:lnTo>
                <a:lnTo>
                  <a:pt x="980" y="515"/>
                </a:lnTo>
                <a:lnTo>
                  <a:pt x="981" y="515"/>
                </a:lnTo>
                <a:lnTo>
                  <a:pt x="981" y="515"/>
                </a:lnTo>
                <a:lnTo>
                  <a:pt x="982" y="515"/>
                </a:lnTo>
                <a:lnTo>
                  <a:pt x="983" y="513"/>
                </a:lnTo>
                <a:lnTo>
                  <a:pt x="984" y="513"/>
                </a:lnTo>
                <a:lnTo>
                  <a:pt x="984" y="513"/>
                </a:lnTo>
                <a:lnTo>
                  <a:pt x="985" y="512"/>
                </a:lnTo>
                <a:lnTo>
                  <a:pt x="985" y="511"/>
                </a:lnTo>
                <a:lnTo>
                  <a:pt x="986" y="510"/>
                </a:lnTo>
                <a:lnTo>
                  <a:pt x="986" y="509"/>
                </a:lnTo>
                <a:lnTo>
                  <a:pt x="987" y="508"/>
                </a:lnTo>
                <a:lnTo>
                  <a:pt x="988" y="507"/>
                </a:lnTo>
                <a:lnTo>
                  <a:pt x="988" y="506"/>
                </a:lnTo>
                <a:lnTo>
                  <a:pt x="989" y="503"/>
                </a:lnTo>
                <a:lnTo>
                  <a:pt x="990" y="501"/>
                </a:lnTo>
                <a:lnTo>
                  <a:pt x="991" y="499"/>
                </a:lnTo>
                <a:lnTo>
                  <a:pt x="991" y="497"/>
                </a:lnTo>
                <a:lnTo>
                  <a:pt x="992" y="492"/>
                </a:lnTo>
                <a:lnTo>
                  <a:pt x="992" y="489"/>
                </a:lnTo>
                <a:lnTo>
                  <a:pt x="993" y="485"/>
                </a:lnTo>
                <a:lnTo>
                  <a:pt x="993" y="482"/>
                </a:lnTo>
                <a:lnTo>
                  <a:pt x="994" y="478"/>
                </a:lnTo>
                <a:lnTo>
                  <a:pt x="995" y="473"/>
                </a:lnTo>
                <a:lnTo>
                  <a:pt x="996" y="463"/>
                </a:lnTo>
                <a:lnTo>
                  <a:pt x="996" y="457"/>
                </a:lnTo>
                <a:lnTo>
                  <a:pt x="997" y="451"/>
                </a:lnTo>
                <a:lnTo>
                  <a:pt x="997" y="443"/>
                </a:lnTo>
                <a:lnTo>
                  <a:pt x="999" y="427"/>
                </a:lnTo>
                <a:lnTo>
                  <a:pt x="999" y="419"/>
                </a:lnTo>
                <a:lnTo>
                  <a:pt x="1000" y="409"/>
                </a:lnTo>
                <a:lnTo>
                  <a:pt x="1000" y="399"/>
                </a:lnTo>
                <a:lnTo>
                  <a:pt x="1000" y="388"/>
                </a:lnTo>
                <a:lnTo>
                  <a:pt x="1001" y="377"/>
                </a:lnTo>
                <a:lnTo>
                  <a:pt x="1002" y="352"/>
                </a:lnTo>
                <a:lnTo>
                  <a:pt x="1003" y="339"/>
                </a:lnTo>
                <a:lnTo>
                  <a:pt x="1003" y="325"/>
                </a:lnTo>
                <a:lnTo>
                  <a:pt x="1004" y="310"/>
                </a:lnTo>
                <a:lnTo>
                  <a:pt x="1005" y="280"/>
                </a:lnTo>
                <a:lnTo>
                  <a:pt x="1006" y="264"/>
                </a:lnTo>
                <a:lnTo>
                  <a:pt x="1006" y="249"/>
                </a:lnTo>
                <a:lnTo>
                  <a:pt x="1007" y="233"/>
                </a:lnTo>
                <a:lnTo>
                  <a:pt x="1007" y="217"/>
                </a:lnTo>
                <a:lnTo>
                  <a:pt x="1007" y="201"/>
                </a:lnTo>
                <a:lnTo>
                  <a:pt x="1008" y="170"/>
                </a:lnTo>
                <a:lnTo>
                  <a:pt x="1009" y="155"/>
                </a:lnTo>
                <a:lnTo>
                  <a:pt x="1010" y="141"/>
                </a:lnTo>
                <a:lnTo>
                  <a:pt x="1010" y="127"/>
                </a:lnTo>
                <a:lnTo>
                  <a:pt x="1011" y="102"/>
                </a:lnTo>
                <a:lnTo>
                  <a:pt x="1012" y="91"/>
                </a:lnTo>
                <a:lnTo>
                  <a:pt x="1013" y="82"/>
                </a:lnTo>
                <a:lnTo>
                  <a:pt x="1013" y="73"/>
                </a:lnTo>
                <a:lnTo>
                  <a:pt x="1014" y="66"/>
                </a:lnTo>
                <a:lnTo>
                  <a:pt x="1014" y="60"/>
                </a:lnTo>
                <a:lnTo>
                  <a:pt x="1015" y="53"/>
                </a:lnTo>
                <a:lnTo>
                  <a:pt x="1015" y="52"/>
                </a:lnTo>
                <a:lnTo>
                  <a:pt x="1016" y="52"/>
                </a:lnTo>
                <a:lnTo>
                  <a:pt x="1017" y="53"/>
                </a:lnTo>
                <a:lnTo>
                  <a:pt x="1018" y="60"/>
                </a:lnTo>
                <a:lnTo>
                  <a:pt x="1018" y="66"/>
                </a:lnTo>
                <a:lnTo>
                  <a:pt x="1019" y="73"/>
                </a:lnTo>
                <a:lnTo>
                  <a:pt x="1019" y="81"/>
                </a:lnTo>
                <a:lnTo>
                  <a:pt x="1020" y="90"/>
                </a:lnTo>
                <a:lnTo>
                  <a:pt x="1021" y="101"/>
                </a:lnTo>
                <a:lnTo>
                  <a:pt x="1022" y="124"/>
                </a:lnTo>
                <a:lnTo>
                  <a:pt x="1022" y="136"/>
                </a:lnTo>
                <a:lnTo>
                  <a:pt x="1022" y="150"/>
                </a:lnTo>
                <a:lnTo>
                  <a:pt x="1023" y="163"/>
                </a:lnTo>
                <a:lnTo>
                  <a:pt x="1024" y="191"/>
                </a:lnTo>
                <a:lnTo>
                  <a:pt x="1025" y="205"/>
                </a:lnTo>
                <a:lnTo>
                  <a:pt x="1025" y="220"/>
                </a:lnTo>
                <a:lnTo>
                  <a:pt x="1026" y="234"/>
                </a:lnTo>
                <a:lnTo>
                  <a:pt x="1026" y="249"/>
                </a:lnTo>
                <a:lnTo>
                  <a:pt x="1027" y="263"/>
                </a:lnTo>
                <a:lnTo>
                  <a:pt x="1028" y="290"/>
                </a:lnTo>
                <a:lnTo>
                  <a:pt x="1029" y="303"/>
                </a:lnTo>
                <a:lnTo>
                  <a:pt x="1029" y="316"/>
                </a:lnTo>
                <a:lnTo>
                  <a:pt x="1030" y="328"/>
                </a:lnTo>
                <a:lnTo>
                  <a:pt x="1030" y="351"/>
                </a:lnTo>
                <a:lnTo>
                  <a:pt x="1031" y="362"/>
                </a:lnTo>
                <a:lnTo>
                  <a:pt x="1032" y="372"/>
                </a:lnTo>
                <a:lnTo>
                  <a:pt x="1032" y="381"/>
                </a:lnTo>
                <a:lnTo>
                  <a:pt x="1033" y="391"/>
                </a:lnTo>
                <a:lnTo>
                  <a:pt x="1033" y="399"/>
                </a:lnTo>
                <a:lnTo>
                  <a:pt x="1034" y="415"/>
                </a:lnTo>
                <a:lnTo>
                  <a:pt x="1035" y="422"/>
                </a:lnTo>
                <a:lnTo>
                  <a:pt x="1036" y="428"/>
                </a:lnTo>
                <a:lnTo>
                  <a:pt x="1036" y="434"/>
                </a:lnTo>
                <a:lnTo>
                  <a:pt x="1037" y="445"/>
                </a:lnTo>
                <a:lnTo>
                  <a:pt x="1037" y="450"/>
                </a:lnTo>
                <a:lnTo>
                  <a:pt x="1038" y="455"/>
                </a:lnTo>
                <a:lnTo>
                  <a:pt x="1039" y="459"/>
                </a:lnTo>
                <a:lnTo>
                  <a:pt x="1039" y="463"/>
                </a:lnTo>
                <a:lnTo>
                  <a:pt x="1040" y="466"/>
                </a:lnTo>
                <a:lnTo>
                  <a:pt x="1041" y="472"/>
                </a:lnTo>
                <a:lnTo>
                  <a:pt x="1041" y="475"/>
                </a:lnTo>
                <a:lnTo>
                  <a:pt x="1042" y="478"/>
                </a:lnTo>
                <a:lnTo>
                  <a:pt x="1043" y="480"/>
                </a:lnTo>
                <a:lnTo>
                  <a:pt x="1044" y="484"/>
                </a:lnTo>
                <a:lnTo>
                  <a:pt x="1044" y="486"/>
                </a:lnTo>
                <a:lnTo>
                  <a:pt x="1044" y="487"/>
                </a:lnTo>
                <a:lnTo>
                  <a:pt x="1045" y="489"/>
                </a:lnTo>
                <a:lnTo>
                  <a:pt x="1045" y="490"/>
                </a:lnTo>
                <a:lnTo>
                  <a:pt x="1046" y="492"/>
                </a:lnTo>
                <a:lnTo>
                  <a:pt x="1047" y="494"/>
                </a:lnTo>
                <a:lnTo>
                  <a:pt x="1048" y="495"/>
                </a:lnTo>
                <a:lnTo>
                  <a:pt x="1048" y="496"/>
                </a:lnTo>
                <a:lnTo>
                  <a:pt x="1049" y="497"/>
                </a:lnTo>
                <a:lnTo>
                  <a:pt x="1050" y="498"/>
                </a:lnTo>
                <a:lnTo>
                  <a:pt x="1051" y="499"/>
                </a:lnTo>
                <a:lnTo>
                  <a:pt x="1051" y="500"/>
                </a:lnTo>
                <a:lnTo>
                  <a:pt x="1052" y="500"/>
                </a:lnTo>
                <a:lnTo>
                  <a:pt x="1052" y="501"/>
                </a:lnTo>
                <a:lnTo>
                  <a:pt x="1052" y="501"/>
                </a:lnTo>
                <a:lnTo>
                  <a:pt x="1054" y="502"/>
                </a:lnTo>
                <a:lnTo>
                  <a:pt x="1054" y="503"/>
                </a:lnTo>
                <a:lnTo>
                  <a:pt x="1055" y="503"/>
                </a:lnTo>
                <a:lnTo>
                  <a:pt x="1055" y="504"/>
                </a:lnTo>
                <a:lnTo>
                  <a:pt x="1056" y="504"/>
                </a:lnTo>
                <a:lnTo>
                  <a:pt x="1057" y="505"/>
                </a:lnTo>
                <a:lnTo>
                  <a:pt x="1058" y="505"/>
                </a:lnTo>
                <a:lnTo>
                  <a:pt x="1058" y="505"/>
                </a:lnTo>
                <a:lnTo>
                  <a:pt x="1059" y="505"/>
                </a:lnTo>
                <a:lnTo>
                  <a:pt x="1059" y="506"/>
                </a:lnTo>
                <a:lnTo>
                  <a:pt x="1060" y="506"/>
                </a:lnTo>
                <a:lnTo>
                  <a:pt x="1060" y="506"/>
                </a:lnTo>
                <a:lnTo>
                  <a:pt x="1061" y="507"/>
                </a:lnTo>
                <a:lnTo>
                  <a:pt x="1062" y="507"/>
                </a:lnTo>
                <a:lnTo>
                  <a:pt x="1063" y="508"/>
                </a:lnTo>
                <a:lnTo>
                  <a:pt x="1063" y="508"/>
                </a:lnTo>
                <a:lnTo>
                  <a:pt x="1064" y="508"/>
                </a:lnTo>
                <a:lnTo>
                  <a:pt x="1065" y="508"/>
                </a:lnTo>
                <a:lnTo>
                  <a:pt x="1065" y="508"/>
                </a:lnTo>
                <a:lnTo>
                  <a:pt x="1066" y="508"/>
                </a:lnTo>
                <a:lnTo>
                  <a:pt x="1067" y="509"/>
                </a:lnTo>
                <a:lnTo>
                  <a:pt x="1067" y="509"/>
                </a:lnTo>
                <a:lnTo>
                  <a:pt x="1067" y="509"/>
                </a:lnTo>
                <a:lnTo>
                  <a:pt x="1068" y="509"/>
                </a:lnTo>
                <a:lnTo>
                  <a:pt x="1069" y="509"/>
                </a:lnTo>
                <a:lnTo>
                  <a:pt x="1070" y="509"/>
                </a:lnTo>
                <a:lnTo>
                  <a:pt x="1070" y="509"/>
                </a:lnTo>
                <a:lnTo>
                  <a:pt x="1071" y="510"/>
                </a:lnTo>
                <a:lnTo>
                  <a:pt x="1071" y="510"/>
                </a:lnTo>
                <a:lnTo>
                  <a:pt x="1072" y="510"/>
                </a:lnTo>
                <a:lnTo>
                  <a:pt x="1073" y="510"/>
                </a:lnTo>
                <a:lnTo>
                  <a:pt x="1074" y="510"/>
                </a:lnTo>
                <a:lnTo>
                  <a:pt x="1074" y="510"/>
                </a:lnTo>
                <a:lnTo>
                  <a:pt x="1074" y="510"/>
                </a:lnTo>
                <a:lnTo>
                  <a:pt x="1076" y="510"/>
                </a:lnTo>
                <a:lnTo>
                  <a:pt x="1076" y="510"/>
                </a:lnTo>
                <a:lnTo>
                  <a:pt x="1077" y="511"/>
                </a:lnTo>
                <a:lnTo>
                  <a:pt x="1077" y="511"/>
                </a:lnTo>
                <a:lnTo>
                  <a:pt x="1078" y="511"/>
                </a:lnTo>
                <a:lnTo>
                  <a:pt x="1079" y="511"/>
                </a:lnTo>
                <a:lnTo>
                  <a:pt x="1080" y="511"/>
                </a:lnTo>
                <a:lnTo>
                  <a:pt x="1080" y="511"/>
                </a:lnTo>
                <a:lnTo>
                  <a:pt x="1081" y="512"/>
                </a:lnTo>
                <a:lnTo>
                  <a:pt x="1081" y="512"/>
                </a:lnTo>
                <a:lnTo>
                  <a:pt x="1082" y="512"/>
                </a:lnTo>
                <a:lnTo>
                  <a:pt x="1082" y="512"/>
                </a:lnTo>
                <a:lnTo>
                  <a:pt x="1083" y="512"/>
                </a:lnTo>
                <a:lnTo>
                  <a:pt x="1084" y="512"/>
                </a:lnTo>
                <a:lnTo>
                  <a:pt x="1085" y="512"/>
                </a:lnTo>
                <a:lnTo>
                  <a:pt x="1085" y="512"/>
                </a:lnTo>
                <a:lnTo>
                  <a:pt x="1086" y="512"/>
                </a:lnTo>
                <a:lnTo>
                  <a:pt x="1086" y="512"/>
                </a:lnTo>
                <a:lnTo>
                  <a:pt x="1087" y="512"/>
                </a:lnTo>
                <a:lnTo>
                  <a:pt x="1088" y="512"/>
                </a:lnTo>
                <a:lnTo>
                  <a:pt x="1089" y="512"/>
                </a:lnTo>
                <a:lnTo>
                  <a:pt x="1089" y="512"/>
                </a:lnTo>
                <a:lnTo>
                  <a:pt x="1089" y="513"/>
                </a:lnTo>
                <a:lnTo>
                  <a:pt x="1090" y="513"/>
                </a:lnTo>
                <a:lnTo>
                  <a:pt x="1091" y="513"/>
                </a:lnTo>
                <a:lnTo>
                  <a:pt x="1092" y="513"/>
                </a:lnTo>
                <a:lnTo>
                  <a:pt x="1092" y="513"/>
                </a:lnTo>
                <a:lnTo>
                  <a:pt x="1093" y="513"/>
                </a:lnTo>
                <a:lnTo>
                  <a:pt x="1093" y="513"/>
                </a:lnTo>
                <a:lnTo>
                  <a:pt x="1094" y="513"/>
                </a:lnTo>
                <a:lnTo>
                  <a:pt x="1095" y="513"/>
                </a:lnTo>
                <a:lnTo>
                  <a:pt x="1096" y="513"/>
                </a:lnTo>
                <a:lnTo>
                  <a:pt x="1096" y="513"/>
                </a:lnTo>
                <a:lnTo>
                  <a:pt x="1097" y="513"/>
                </a:lnTo>
                <a:lnTo>
                  <a:pt x="1097" y="513"/>
                </a:lnTo>
                <a:lnTo>
                  <a:pt x="1098" y="513"/>
                </a:lnTo>
                <a:lnTo>
                  <a:pt x="1099" y="513"/>
                </a:lnTo>
                <a:lnTo>
                  <a:pt x="1099" y="513"/>
                </a:lnTo>
                <a:lnTo>
                  <a:pt x="1100" y="513"/>
                </a:lnTo>
                <a:lnTo>
                  <a:pt x="1100" y="513"/>
                </a:lnTo>
                <a:lnTo>
                  <a:pt x="1102" y="513"/>
                </a:lnTo>
                <a:lnTo>
                  <a:pt x="1102" y="513"/>
                </a:lnTo>
                <a:lnTo>
                  <a:pt x="1103" y="513"/>
                </a:lnTo>
                <a:lnTo>
                  <a:pt x="1103" y="513"/>
                </a:lnTo>
                <a:lnTo>
                  <a:pt x="1104" y="514"/>
                </a:lnTo>
                <a:lnTo>
                  <a:pt x="1104" y="514"/>
                </a:lnTo>
                <a:lnTo>
                  <a:pt x="1105" y="514"/>
                </a:lnTo>
                <a:lnTo>
                  <a:pt x="1106" y="514"/>
                </a:lnTo>
                <a:lnTo>
                  <a:pt x="1106" y="514"/>
                </a:lnTo>
                <a:lnTo>
                  <a:pt x="1107" y="514"/>
                </a:lnTo>
                <a:lnTo>
                  <a:pt x="1108" y="514"/>
                </a:lnTo>
                <a:lnTo>
                  <a:pt x="1108" y="514"/>
                </a:lnTo>
                <a:lnTo>
                  <a:pt x="1109" y="514"/>
                </a:lnTo>
                <a:lnTo>
                  <a:pt x="1110" y="514"/>
                </a:lnTo>
                <a:lnTo>
                  <a:pt x="1111" y="514"/>
                </a:lnTo>
                <a:lnTo>
                  <a:pt x="1111" y="514"/>
                </a:lnTo>
                <a:lnTo>
                  <a:pt x="1112" y="514"/>
                </a:lnTo>
                <a:lnTo>
                  <a:pt x="1112" y="514"/>
                </a:lnTo>
                <a:lnTo>
                  <a:pt x="1113" y="514"/>
                </a:lnTo>
                <a:lnTo>
                  <a:pt x="1113" y="514"/>
                </a:lnTo>
                <a:lnTo>
                  <a:pt x="1114" y="515"/>
                </a:lnTo>
                <a:lnTo>
                  <a:pt x="1115" y="515"/>
                </a:lnTo>
                <a:lnTo>
                  <a:pt x="1115" y="515"/>
                </a:lnTo>
                <a:lnTo>
                  <a:pt x="1116" y="515"/>
                </a:lnTo>
                <a:lnTo>
                  <a:pt x="1117" y="515"/>
                </a:lnTo>
                <a:lnTo>
                  <a:pt x="1118" y="515"/>
                </a:lnTo>
                <a:lnTo>
                  <a:pt x="1118" y="515"/>
                </a:lnTo>
                <a:lnTo>
                  <a:pt x="1119" y="515"/>
                </a:lnTo>
                <a:lnTo>
                  <a:pt x="1119" y="515"/>
                </a:lnTo>
                <a:lnTo>
                  <a:pt x="1119" y="515"/>
                </a:lnTo>
                <a:lnTo>
                  <a:pt x="1121" y="515"/>
                </a:lnTo>
                <a:lnTo>
                  <a:pt x="1121" y="515"/>
                </a:lnTo>
                <a:lnTo>
                  <a:pt x="1122" y="515"/>
                </a:lnTo>
                <a:lnTo>
                  <a:pt x="1122" y="515"/>
                </a:lnTo>
                <a:lnTo>
                  <a:pt x="1123" y="515"/>
                </a:lnTo>
                <a:lnTo>
                  <a:pt x="1124" y="515"/>
                </a:lnTo>
                <a:lnTo>
                  <a:pt x="1125" y="515"/>
                </a:lnTo>
                <a:lnTo>
                  <a:pt x="1125" y="515"/>
                </a:lnTo>
                <a:lnTo>
                  <a:pt x="1126" y="515"/>
                </a:lnTo>
                <a:lnTo>
                  <a:pt x="1126" y="515"/>
                </a:lnTo>
                <a:lnTo>
                  <a:pt x="1127" y="515"/>
                </a:lnTo>
                <a:lnTo>
                  <a:pt x="1128" y="515"/>
                </a:lnTo>
                <a:lnTo>
                  <a:pt x="1128" y="515"/>
                </a:lnTo>
                <a:lnTo>
                  <a:pt x="1129" y="515"/>
                </a:lnTo>
                <a:lnTo>
                  <a:pt x="1130" y="515"/>
                </a:lnTo>
                <a:lnTo>
                  <a:pt x="1130" y="515"/>
                </a:lnTo>
                <a:lnTo>
                  <a:pt x="1131" y="515"/>
                </a:lnTo>
                <a:lnTo>
                  <a:pt x="1132" y="515"/>
                </a:lnTo>
                <a:lnTo>
                  <a:pt x="1132" y="515"/>
                </a:lnTo>
                <a:lnTo>
                  <a:pt x="1133" y="515"/>
                </a:lnTo>
                <a:lnTo>
                  <a:pt x="1134" y="515"/>
                </a:lnTo>
                <a:lnTo>
                  <a:pt x="1134" y="515"/>
                </a:lnTo>
                <a:lnTo>
                  <a:pt x="1134" y="515"/>
                </a:lnTo>
                <a:lnTo>
                  <a:pt x="1135" y="515"/>
                </a:lnTo>
                <a:lnTo>
                  <a:pt x="1136" y="515"/>
                </a:lnTo>
                <a:lnTo>
                  <a:pt x="1137" y="515"/>
                </a:lnTo>
                <a:lnTo>
                  <a:pt x="1137" y="515"/>
                </a:lnTo>
                <a:lnTo>
                  <a:pt x="1138" y="515"/>
                </a:lnTo>
                <a:lnTo>
                  <a:pt x="1139" y="515"/>
                </a:lnTo>
                <a:lnTo>
                  <a:pt x="1139" y="515"/>
                </a:lnTo>
                <a:lnTo>
                  <a:pt x="1140" y="515"/>
                </a:lnTo>
                <a:lnTo>
                  <a:pt x="1141" y="515"/>
                </a:lnTo>
                <a:lnTo>
                  <a:pt x="1141" y="515"/>
                </a:lnTo>
                <a:lnTo>
                  <a:pt x="1141" y="515"/>
                </a:lnTo>
                <a:lnTo>
                  <a:pt x="1143" y="515"/>
                </a:lnTo>
                <a:lnTo>
                  <a:pt x="1143" y="515"/>
                </a:lnTo>
                <a:lnTo>
                  <a:pt x="1144" y="515"/>
                </a:lnTo>
                <a:lnTo>
                  <a:pt x="1144" y="515"/>
                </a:lnTo>
                <a:lnTo>
                  <a:pt x="1145" y="515"/>
                </a:lnTo>
                <a:lnTo>
                  <a:pt x="1145" y="515"/>
                </a:lnTo>
                <a:lnTo>
                  <a:pt x="1147" y="515"/>
                </a:lnTo>
                <a:lnTo>
                  <a:pt x="1147" y="515"/>
                </a:lnTo>
                <a:lnTo>
                  <a:pt x="1148" y="515"/>
                </a:lnTo>
                <a:lnTo>
                  <a:pt x="1148" y="515"/>
                </a:lnTo>
                <a:lnTo>
                  <a:pt x="1149" y="515"/>
                </a:lnTo>
                <a:lnTo>
                  <a:pt x="1150" y="515"/>
                </a:lnTo>
                <a:lnTo>
                  <a:pt x="1150" y="515"/>
                </a:lnTo>
                <a:lnTo>
                  <a:pt x="1151" y="515"/>
                </a:lnTo>
                <a:lnTo>
                  <a:pt x="1151" y="515"/>
                </a:lnTo>
                <a:lnTo>
                  <a:pt x="1152" y="516"/>
                </a:lnTo>
                <a:lnTo>
                  <a:pt x="1153" y="516"/>
                </a:lnTo>
                <a:lnTo>
                  <a:pt x="1154" y="516"/>
                </a:lnTo>
                <a:lnTo>
                  <a:pt x="1154" y="516"/>
                </a:lnTo>
                <a:lnTo>
                  <a:pt x="1155" y="516"/>
                </a:lnTo>
                <a:lnTo>
                  <a:pt x="1156" y="516"/>
                </a:lnTo>
                <a:lnTo>
                  <a:pt x="1156" y="516"/>
                </a:lnTo>
                <a:lnTo>
                  <a:pt x="1156" y="516"/>
                </a:lnTo>
                <a:lnTo>
                  <a:pt x="1157" y="516"/>
                </a:lnTo>
                <a:lnTo>
                  <a:pt x="1158" y="516"/>
                </a:lnTo>
                <a:lnTo>
                  <a:pt x="1158" y="516"/>
                </a:lnTo>
                <a:lnTo>
                  <a:pt x="1159" y="516"/>
                </a:lnTo>
                <a:lnTo>
                  <a:pt x="1160" y="516"/>
                </a:lnTo>
                <a:lnTo>
                  <a:pt x="1160" y="516"/>
                </a:lnTo>
                <a:lnTo>
                  <a:pt x="1161" y="516"/>
                </a:lnTo>
                <a:lnTo>
                  <a:pt x="1162" y="516"/>
                </a:lnTo>
                <a:lnTo>
                  <a:pt x="1163" y="516"/>
                </a:lnTo>
                <a:lnTo>
                  <a:pt x="1163" y="516"/>
                </a:lnTo>
                <a:lnTo>
                  <a:pt x="1164" y="516"/>
                </a:lnTo>
                <a:lnTo>
                  <a:pt x="1164" y="516"/>
                </a:lnTo>
                <a:lnTo>
                  <a:pt x="1165" y="516"/>
                </a:lnTo>
                <a:lnTo>
                  <a:pt x="1166" y="516"/>
                </a:lnTo>
                <a:lnTo>
                  <a:pt x="1166" y="516"/>
                </a:lnTo>
                <a:lnTo>
                  <a:pt x="1167" y="516"/>
                </a:lnTo>
                <a:lnTo>
                  <a:pt x="1167" y="516"/>
                </a:lnTo>
                <a:lnTo>
                  <a:pt x="1169" y="516"/>
                </a:lnTo>
                <a:lnTo>
                  <a:pt x="1169" y="516"/>
                </a:lnTo>
                <a:lnTo>
                  <a:pt x="1170" y="516"/>
                </a:lnTo>
                <a:lnTo>
                  <a:pt x="1170" y="516"/>
                </a:lnTo>
                <a:lnTo>
                  <a:pt x="1171" y="516"/>
                </a:lnTo>
                <a:lnTo>
                  <a:pt x="1171" y="516"/>
                </a:lnTo>
                <a:lnTo>
                  <a:pt x="1171" y="516"/>
                </a:lnTo>
                <a:lnTo>
                  <a:pt x="1173" y="516"/>
                </a:lnTo>
                <a:lnTo>
                  <a:pt x="1174" y="516"/>
                </a:lnTo>
                <a:lnTo>
                  <a:pt x="1174" y="516"/>
                </a:lnTo>
                <a:lnTo>
                  <a:pt x="1176" y="516"/>
                </a:lnTo>
                <a:lnTo>
                  <a:pt x="1176" y="516"/>
                </a:lnTo>
                <a:lnTo>
                  <a:pt x="1177" y="516"/>
                </a:lnTo>
                <a:lnTo>
                  <a:pt x="1177" y="516"/>
                </a:lnTo>
                <a:lnTo>
                  <a:pt x="1178" y="516"/>
                </a:lnTo>
                <a:lnTo>
                  <a:pt x="1179" y="516"/>
                </a:lnTo>
                <a:lnTo>
                  <a:pt x="1179" y="516"/>
                </a:lnTo>
                <a:lnTo>
                  <a:pt x="1180" y="516"/>
                </a:lnTo>
                <a:lnTo>
                  <a:pt x="1180" y="516"/>
                </a:lnTo>
                <a:lnTo>
                  <a:pt x="1181" y="516"/>
                </a:lnTo>
                <a:lnTo>
                  <a:pt x="1182" y="516"/>
                </a:lnTo>
                <a:lnTo>
                  <a:pt x="1182" y="516"/>
                </a:lnTo>
                <a:lnTo>
                  <a:pt x="1183" y="516"/>
                </a:lnTo>
                <a:lnTo>
                  <a:pt x="1184" y="516"/>
                </a:lnTo>
                <a:lnTo>
                  <a:pt x="1184" y="516"/>
                </a:lnTo>
                <a:lnTo>
                  <a:pt x="1185" y="516"/>
                </a:lnTo>
                <a:lnTo>
                  <a:pt x="1186" y="516"/>
                </a:lnTo>
                <a:lnTo>
                  <a:pt x="1187" y="516"/>
                </a:lnTo>
                <a:lnTo>
                  <a:pt x="1187" y="516"/>
                </a:lnTo>
                <a:lnTo>
                  <a:pt x="1188" y="516"/>
                </a:lnTo>
                <a:lnTo>
                  <a:pt x="1188" y="516"/>
                </a:lnTo>
                <a:lnTo>
                  <a:pt x="1189" y="516"/>
                </a:lnTo>
                <a:lnTo>
                  <a:pt x="1189" y="516"/>
                </a:lnTo>
                <a:lnTo>
                  <a:pt x="1190" y="516"/>
                </a:lnTo>
                <a:lnTo>
                  <a:pt x="1191" y="516"/>
                </a:lnTo>
                <a:lnTo>
                  <a:pt x="1192" y="516"/>
                </a:lnTo>
                <a:lnTo>
                  <a:pt x="1192" y="516"/>
                </a:lnTo>
                <a:lnTo>
                  <a:pt x="1193" y="516"/>
                </a:lnTo>
                <a:lnTo>
                  <a:pt x="1193" y="516"/>
                </a:lnTo>
                <a:lnTo>
                  <a:pt x="1194" y="516"/>
                </a:lnTo>
                <a:lnTo>
                  <a:pt x="1195" y="516"/>
                </a:lnTo>
                <a:lnTo>
                  <a:pt x="1195" y="516"/>
                </a:lnTo>
                <a:lnTo>
                  <a:pt x="1196" y="516"/>
                </a:lnTo>
                <a:lnTo>
                  <a:pt x="1196" y="516"/>
                </a:lnTo>
                <a:lnTo>
                  <a:pt x="1197" y="516"/>
                </a:lnTo>
                <a:lnTo>
                  <a:pt x="1198" y="516"/>
                </a:lnTo>
                <a:lnTo>
                  <a:pt x="1199" y="516"/>
                </a:lnTo>
                <a:lnTo>
                  <a:pt x="1199" y="516"/>
                </a:lnTo>
                <a:lnTo>
                  <a:pt x="1200" y="516"/>
                </a:lnTo>
                <a:lnTo>
                  <a:pt x="1200" y="516"/>
                </a:lnTo>
                <a:lnTo>
                  <a:pt x="1202" y="516"/>
                </a:lnTo>
                <a:lnTo>
                  <a:pt x="1202" y="516"/>
                </a:lnTo>
                <a:lnTo>
                  <a:pt x="1202" y="516"/>
                </a:lnTo>
                <a:lnTo>
                  <a:pt x="1203" y="516"/>
                </a:lnTo>
                <a:lnTo>
                  <a:pt x="1203" y="516"/>
                </a:lnTo>
                <a:lnTo>
                  <a:pt x="1205" y="516"/>
                </a:lnTo>
                <a:lnTo>
                  <a:pt x="1206" y="516"/>
                </a:lnTo>
                <a:lnTo>
                  <a:pt x="1206" y="516"/>
                </a:lnTo>
                <a:lnTo>
                  <a:pt x="1207" y="516"/>
                </a:lnTo>
                <a:lnTo>
                  <a:pt x="1208" y="516"/>
                </a:lnTo>
                <a:lnTo>
                  <a:pt x="1208" y="516"/>
                </a:lnTo>
                <a:lnTo>
                  <a:pt x="1208" y="516"/>
                </a:lnTo>
                <a:lnTo>
                  <a:pt x="1209" y="516"/>
                </a:lnTo>
                <a:lnTo>
                  <a:pt x="1210" y="516"/>
                </a:lnTo>
                <a:lnTo>
                  <a:pt x="1210" y="516"/>
                </a:lnTo>
                <a:lnTo>
                  <a:pt x="1211" y="516"/>
                </a:lnTo>
                <a:lnTo>
                  <a:pt x="1212" y="516"/>
                </a:lnTo>
                <a:lnTo>
                  <a:pt x="1213" y="516"/>
                </a:lnTo>
                <a:lnTo>
                  <a:pt x="1214" y="516"/>
                </a:lnTo>
                <a:lnTo>
                  <a:pt x="1214" y="516"/>
                </a:lnTo>
                <a:lnTo>
                  <a:pt x="1215" y="516"/>
                </a:lnTo>
                <a:lnTo>
                  <a:pt x="1215" y="516"/>
                </a:lnTo>
                <a:lnTo>
                  <a:pt x="1216" y="516"/>
                </a:lnTo>
                <a:lnTo>
                  <a:pt x="1216" y="516"/>
                </a:lnTo>
                <a:lnTo>
                  <a:pt x="1217" y="516"/>
                </a:lnTo>
                <a:lnTo>
                  <a:pt x="1218" y="516"/>
                </a:lnTo>
                <a:lnTo>
                  <a:pt x="1218" y="516"/>
                </a:lnTo>
                <a:lnTo>
                  <a:pt x="1219" y="516"/>
                </a:lnTo>
                <a:lnTo>
                  <a:pt x="1220" y="516"/>
                </a:lnTo>
                <a:lnTo>
                  <a:pt x="1221" y="516"/>
                </a:lnTo>
                <a:lnTo>
                  <a:pt x="1221" y="516"/>
                </a:lnTo>
                <a:lnTo>
                  <a:pt x="1222" y="516"/>
                </a:lnTo>
                <a:lnTo>
                  <a:pt x="1222" y="516"/>
                </a:lnTo>
                <a:lnTo>
                  <a:pt x="1223" y="516"/>
                </a:lnTo>
                <a:lnTo>
                  <a:pt x="1223" y="516"/>
                </a:lnTo>
                <a:lnTo>
                  <a:pt x="1224" y="516"/>
                </a:lnTo>
                <a:lnTo>
                  <a:pt x="1225" y="516"/>
                </a:lnTo>
                <a:lnTo>
                  <a:pt x="1226" y="516"/>
                </a:lnTo>
                <a:lnTo>
                  <a:pt x="1227" y="516"/>
                </a:lnTo>
                <a:lnTo>
                  <a:pt x="1228" y="516"/>
                </a:lnTo>
                <a:lnTo>
                  <a:pt x="1228" y="516"/>
                </a:lnTo>
                <a:lnTo>
                  <a:pt x="1229" y="516"/>
                </a:lnTo>
                <a:lnTo>
                  <a:pt x="1229" y="516"/>
                </a:lnTo>
                <a:lnTo>
                  <a:pt x="1230" y="516"/>
                </a:lnTo>
                <a:lnTo>
                  <a:pt x="1231" y="516"/>
                </a:lnTo>
                <a:lnTo>
                  <a:pt x="1231" y="516"/>
                </a:lnTo>
                <a:lnTo>
                  <a:pt x="1232" y="516"/>
                </a:lnTo>
                <a:lnTo>
                  <a:pt x="1233" y="516"/>
                </a:lnTo>
                <a:lnTo>
                  <a:pt x="1233" y="516"/>
                </a:lnTo>
                <a:lnTo>
                  <a:pt x="1234" y="516"/>
                </a:lnTo>
                <a:lnTo>
                  <a:pt x="1234" y="516"/>
                </a:lnTo>
                <a:lnTo>
                  <a:pt x="1236" y="516"/>
                </a:lnTo>
                <a:lnTo>
                  <a:pt x="1237" y="516"/>
                </a:lnTo>
                <a:lnTo>
                  <a:pt x="1237" y="516"/>
                </a:lnTo>
                <a:lnTo>
                  <a:pt x="1238" y="516"/>
                </a:lnTo>
                <a:lnTo>
                  <a:pt x="1239" y="516"/>
                </a:lnTo>
                <a:lnTo>
                  <a:pt x="1239" y="516"/>
                </a:lnTo>
                <a:lnTo>
                  <a:pt x="1240" y="516"/>
                </a:lnTo>
                <a:lnTo>
                  <a:pt x="1241" y="516"/>
                </a:lnTo>
                <a:lnTo>
                  <a:pt x="1242" y="516"/>
                </a:lnTo>
                <a:lnTo>
                  <a:pt x="1243" y="516"/>
                </a:lnTo>
                <a:lnTo>
                  <a:pt x="1244" y="516"/>
                </a:lnTo>
                <a:lnTo>
                  <a:pt x="1245" y="516"/>
                </a:lnTo>
                <a:lnTo>
                  <a:pt x="1246" y="516"/>
                </a:lnTo>
                <a:lnTo>
                  <a:pt x="1246" y="516"/>
                </a:lnTo>
                <a:lnTo>
                  <a:pt x="1247" y="516"/>
                </a:lnTo>
                <a:lnTo>
                  <a:pt x="1247" y="516"/>
                </a:lnTo>
                <a:lnTo>
                  <a:pt x="1248" y="516"/>
                </a:lnTo>
                <a:lnTo>
                  <a:pt x="1248" y="516"/>
                </a:lnTo>
                <a:lnTo>
                  <a:pt x="1250" y="516"/>
                </a:lnTo>
                <a:lnTo>
                  <a:pt x="1250" y="516"/>
                </a:lnTo>
                <a:lnTo>
                  <a:pt x="1251" y="516"/>
                </a:lnTo>
                <a:lnTo>
                  <a:pt x="1251" y="516"/>
                </a:lnTo>
                <a:lnTo>
                  <a:pt x="1252" y="516"/>
                </a:lnTo>
                <a:lnTo>
                  <a:pt x="1253" y="516"/>
                </a:lnTo>
                <a:lnTo>
                  <a:pt x="1254" y="516"/>
                </a:lnTo>
                <a:lnTo>
                  <a:pt x="1254" y="516"/>
                </a:lnTo>
                <a:lnTo>
                  <a:pt x="1254" y="516"/>
                </a:lnTo>
                <a:lnTo>
                  <a:pt x="1255" y="516"/>
                </a:lnTo>
                <a:lnTo>
                  <a:pt x="1256" y="516"/>
                </a:lnTo>
                <a:lnTo>
                  <a:pt x="1256" y="516"/>
                </a:lnTo>
                <a:lnTo>
                  <a:pt x="1257" y="516"/>
                </a:lnTo>
                <a:lnTo>
                  <a:pt x="1258" y="516"/>
                </a:lnTo>
                <a:lnTo>
                  <a:pt x="1259" y="516"/>
                </a:lnTo>
                <a:lnTo>
                  <a:pt x="1259" y="516"/>
                </a:lnTo>
                <a:lnTo>
                  <a:pt x="1260" y="516"/>
                </a:lnTo>
                <a:lnTo>
                  <a:pt x="1260" y="516"/>
                </a:lnTo>
                <a:lnTo>
                  <a:pt x="1261" y="516"/>
                </a:lnTo>
                <a:lnTo>
                  <a:pt x="1261" y="516"/>
                </a:lnTo>
                <a:lnTo>
                  <a:pt x="1262" y="515"/>
                </a:lnTo>
                <a:lnTo>
                  <a:pt x="1263" y="515"/>
                </a:lnTo>
                <a:lnTo>
                  <a:pt x="1263" y="515"/>
                </a:lnTo>
                <a:lnTo>
                  <a:pt x="1264" y="515"/>
                </a:lnTo>
                <a:lnTo>
                  <a:pt x="1265" y="515"/>
                </a:lnTo>
                <a:lnTo>
                  <a:pt x="1266" y="515"/>
                </a:lnTo>
                <a:lnTo>
                  <a:pt x="1266" y="514"/>
                </a:lnTo>
                <a:lnTo>
                  <a:pt x="1267" y="514"/>
                </a:lnTo>
                <a:lnTo>
                  <a:pt x="1267" y="513"/>
                </a:lnTo>
                <a:lnTo>
                  <a:pt x="1268" y="513"/>
                </a:lnTo>
                <a:lnTo>
                  <a:pt x="1269" y="513"/>
                </a:lnTo>
                <a:lnTo>
                  <a:pt x="1269" y="512"/>
                </a:lnTo>
                <a:lnTo>
                  <a:pt x="1270" y="512"/>
                </a:lnTo>
                <a:lnTo>
                  <a:pt x="1270" y="511"/>
                </a:lnTo>
                <a:lnTo>
                  <a:pt x="1271" y="510"/>
                </a:lnTo>
                <a:lnTo>
                  <a:pt x="1272" y="509"/>
                </a:lnTo>
                <a:lnTo>
                  <a:pt x="1273" y="509"/>
                </a:lnTo>
                <a:lnTo>
                  <a:pt x="1273" y="508"/>
                </a:lnTo>
                <a:lnTo>
                  <a:pt x="1274" y="507"/>
                </a:lnTo>
                <a:lnTo>
                  <a:pt x="1274" y="506"/>
                </a:lnTo>
                <a:lnTo>
                  <a:pt x="1276" y="504"/>
                </a:lnTo>
                <a:lnTo>
                  <a:pt x="1276" y="503"/>
                </a:lnTo>
                <a:lnTo>
                  <a:pt x="1276" y="502"/>
                </a:lnTo>
                <a:lnTo>
                  <a:pt x="1277" y="500"/>
                </a:lnTo>
                <a:lnTo>
                  <a:pt x="1278" y="497"/>
                </a:lnTo>
                <a:lnTo>
                  <a:pt x="1278" y="495"/>
                </a:lnTo>
                <a:lnTo>
                  <a:pt x="1279" y="493"/>
                </a:lnTo>
                <a:lnTo>
                  <a:pt x="1280" y="491"/>
                </a:lnTo>
                <a:lnTo>
                  <a:pt x="1280" y="489"/>
                </a:lnTo>
                <a:lnTo>
                  <a:pt x="1281" y="487"/>
                </a:lnTo>
                <a:lnTo>
                  <a:pt x="1282" y="481"/>
                </a:lnTo>
                <a:lnTo>
                  <a:pt x="1282" y="478"/>
                </a:lnTo>
                <a:lnTo>
                  <a:pt x="1283" y="475"/>
                </a:lnTo>
                <a:lnTo>
                  <a:pt x="1284" y="471"/>
                </a:lnTo>
                <a:lnTo>
                  <a:pt x="1284" y="463"/>
                </a:lnTo>
                <a:lnTo>
                  <a:pt x="1285" y="459"/>
                </a:lnTo>
                <a:lnTo>
                  <a:pt x="1285" y="454"/>
                </a:lnTo>
                <a:lnTo>
                  <a:pt x="1286" y="449"/>
                </a:lnTo>
                <a:lnTo>
                  <a:pt x="1287" y="444"/>
                </a:lnTo>
                <a:lnTo>
                  <a:pt x="1287" y="438"/>
                </a:lnTo>
                <a:lnTo>
                  <a:pt x="1288" y="426"/>
                </a:lnTo>
                <a:lnTo>
                  <a:pt x="1289" y="419"/>
                </a:lnTo>
                <a:lnTo>
                  <a:pt x="1289" y="411"/>
                </a:lnTo>
                <a:lnTo>
                  <a:pt x="1290" y="404"/>
                </a:lnTo>
                <a:lnTo>
                  <a:pt x="1291" y="388"/>
                </a:lnTo>
                <a:lnTo>
                  <a:pt x="1291" y="379"/>
                </a:lnTo>
                <a:lnTo>
                  <a:pt x="1292" y="370"/>
                </a:lnTo>
                <a:lnTo>
                  <a:pt x="1292" y="361"/>
                </a:lnTo>
                <a:lnTo>
                  <a:pt x="1293" y="340"/>
                </a:lnTo>
                <a:lnTo>
                  <a:pt x="1294" y="330"/>
                </a:lnTo>
                <a:lnTo>
                  <a:pt x="1295" y="319"/>
                </a:lnTo>
                <a:lnTo>
                  <a:pt x="1295" y="308"/>
                </a:lnTo>
                <a:lnTo>
                  <a:pt x="1296" y="296"/>
                </a:lnTo>
                <a:lnTo>
                  <a:pt x="1296" y="284"/>
                </a:lnTo>
                <a:lnTo>
                  <a:pt x="1297" y="260"/>
                </a:lnTo>
                <a:lnTo>
                  <a:pt x="1298" y="248"/>
                </a:lnTo>
                <a:lnTo>
                  <a:pt x="1298" y="236"/>
                </a:lnTo>
                <a:lnTo>
                  <a:pt x="1299" y="223"/>
                </a:lnTo>
                <a:lnTo>
                  <a:pt x="1300" y="199"/>
                </a:lnTo>
                <a:lnTo>
                  <a:pt x="1300" y="187"/>
                </a:lnTo>
                <a:lnTo>
                  <a:pt x="1301" y="175"/>
                </a:lnTo>
                <a:lnTo>
                  <a:pt x="1302" y="163"/>
                </a:lnTo>
                <a:lnTo>
                  <a:pt x="1302" y="152"/>
                </a:lnTo>
                <a:lnTo>
                  <a:pt x="1303" y="141"/>
                </a:lnTo>
                <a:lnTo>
                  <a:pt x="1304" y="120"/>
                </a:lnTo>
                <a:lnTo>
                  <a:pt x="1304" y="110"/>
                </a:lnTo>
                <a:lnTo>
                  <a:pt x="1305" y="101"/>
                </a:lnTo>
                <a:lnTo>
                  <a:pt x="1306" y="93"/>
                </a:lnTo>
                <a:lnTo>
                  <a:pt x="1306" y="79"/>
                </a:lnTo>
                <a:lnTo>
                  <a:pt x="1307" y="72"/>
                </a:lnTo>
                <a:lnTo>
                  <a:pt x="1307" y="67"/>
                </a:lnTo>
                <a:lnTo>
                  <a:pt x="1308" y="62"/>
                </a:lnTo>
                <a:lnTo>
                  <a:pt x="1308" y="59"/>
                </a:lnTo>
                <a:lnTo>
                  <a:pt x="1309" y="56"/>
                </a:lnTo>
                <a:lnTo>
                  <a:pt x="1310" y="54"/>
                </a:lnTo>
                <a:lnTo>
                  <a:pt x="1311" y="54"/>
                </a:lnTo>
                <a:lnTo>
                  <a:pt x="1311" y="55"/>
                </a:lnTo>
                <a:lnTo>
                  <a:pt x="1312" y="57"/>
                </a:lnTo>
                <a:lnTo>
                  <a:pt x="1313" y="63"/>
                </a:lnTo>
                <a:lnTo>
                  <a:pt x="1313" y="68"/>
                </a:lnTo>
                <a:lnTo>
                  <a:pt x="1314" y="73"/>
                </a:lnTo>
                <a:lnTo>
                  <a:pt x="1314" y="79"/>
                </a:lnTo>
                <a:lnTo>
                  <a:pt x="1315" y="86"/>
                </a:lnTo>
                <a:lnTo>
                  <a:pt x="1315" y="94"/>
                </a:lnTo>
                <a:lnTo>
                  <a:pt x="1317" y="111"/>
                </a:lnTo>
                <a:lnTo>
                  <a:pt x="1317" y="120"/>
                </a:lnTo>
                <a:lnTo>
                  <a:pt x="1318" y="130"/>
                </a:lnTo>
                <a:lnTo>
                  <a:pt x="1318" y="140"/>
                </a:lnTo>
                <a:lnTo>
                  <a:pt x="1319" y="162"/>
                </a:lnTo>
                <a:lnTo>
                  <a:pt x="1320" y="173"/>
                </a:lnTo>
                <a:lnTo>
                  <a:pt x="1321" y="185"/>
                </a:lnTo>
                <a:lnTo>
                  <a:pt x="1321" y="196"/>
                </a:lnTo>
                <a:lnTo>
                  <a:pt x="1321" y="208"/>
                </a:lnTo>
                <a:lnTo>
                  <a:pt x="1322" y="220"/>
                </a:lnTo>
                <a:lnTo>
                  <a:pt x="1323" y="244"/>
                </a:lnTo>
                <a:lnTo>
                  <a:pt x="1323" y="255"/>
                </a:lnTo>
                <a:lnTo>
                  <a:pt x="1324" y="267"/>
                </a:lnTo>
                <a:lnTo>
                  <a:pt x="1325" y="278"/>
                </a:lnTo>
                <a:lnTo>
                  <a:pt x="1326" y="299"/>
                </a:lnTo>
                <a:lnTo>
                  <a:pt x="1326" y="310"/>
                </a:lnTo>
                <a:lnTo>
                  <a:pt x="1327" y="321"/>
                </a:lnTo>
                <a:lnTo>
                  <a:pt x="1328" y="331"/>
                </a:lnTo>
                <a:lnTo>
                  <a:pt x="1328" y="340"/>
                </a:lnTo>
                <a:lnTo>
                  <a:pt x="1328" y="350"/>
                </a:lnTo>
                <a:lnTo>
                  <a:pt x="1329" y="367"/>
                </a:lnTo>
                <a:lnTo>
                  <a:pt x="1330" y="376"/>
                </a:lnTo>
                <a:lnTo>
                  <a:pt x="1330" y="384"/>
                </a:lnTo>
                <a:lnTo>
                  <a:pt x="1331" y="391"/>
                </a:lnTo>
                <a:lnTo>
                  <a:pt x="1332" y="405"/>
                </a:lnTo>
                <a:lnTo>
                  <a:pt x="1333" y="412"/>
                </a:lnTo>
                <a:lnTo>
                  <a:pt x="1333" y="418"/>
                </a:lnTo>
                <a:lnTo>
                  <a:pt x="1334" y="423"/>
                </a:lnTo>
                <a:lnTo>
                  <a:pt x="1334" y="429"/>
                </a:lnTo>
                <a:lnTo>
                  <a:pt x="1335" y="434"/>
                </a:lnTo>
                <a:lnTo>
                  <a:pt x="1336" y="444"/>
                </a:lnTo>
                <a:lnTo>
                  <a:pt x="1336" y="448"/>
                </a:lnTo>
                <a:lnTo>
                  <a:pt x="1337" y="452"/>
                </a:lnTo>
                <a:lnTo>
                  <a:pt x="1337" y="456"/>
                </a:lnTo>
                <a:lnTo>
                  <a:pt x="1339" y="463"/>
                </a:lnTo>
                <a:lnTo>
                  <a:pt x="1339" y="466"/>
                </a:lnTo>
                <a:lnTo>
                  <a:pt x="1340" y="469"/>
                </a:lnTo>
                <a:lnTo>
                  <a:pt x="1340" y="471"/>
                </a:lnTo>
                <a:lnTo>
                  <a:pt x="1341" y="474"/>
                </a:lnTo>
                <a:lnTo>
                  <a:pt x="1341" y="476"/>
                </a:lnTo>
                <a:lnTo>
                  <a:pt x="1343" y="481"/>
                </a:lnTo>
                <a:lnTo>
                  <a:pt x="1343" y="482"/>
                </a:lnTo>
                <a:lnTo>
                  <a:pt x="1343" y="484"/>
                </a:lnTo>
                <a:lnTo>
                  <a:pt x="1344" y="486"/>
                </a:lnTo>
                <a:lnTo>
                  <a:pt x="1345" y="489"/>
                </a:lnTo>
                <a:lnTo>
                  <a:pt x="1345" y="490"/>
                </a:lnTo>
                <a:lnTo>
                  <a:pt x="1346" y="491"/>
                </a:lnTo>
                <a:lnTo>
                  <a:pt x="1347" y="492"/>
                </a:lnTo>
                <a:lnTo>
                  <a:pt x="1347" y="493"/>
                </a:lnTo>
                <a:lnTo>
                  <a:pt x="1348" y="494"/>
                </a:lnTo>
                <a:lnTo>
                  <a:pt x="1349" y="496"/>
                </a:lnTo>
                <a:lnTo>
                  <a:pt x="1350" y="497"/>
                </a:lnTo>
                <a:lnTo>
                  <a:pt x="1350" y="497"/>
                </a:lnTo>
                <a:lnTo>
                  <a:pt x="1351" y="498"/>
                </a:lnTo>
                <a:lnTo>
                  <a:pt x="1351" y="500"/>
                </a:lnTo>
                <a:lnTo>
                  <a:pt x="1352" y="500"/>
                </a:lnTo>
                <a:lnTo>
                  <a:pt x="1352" y="501"/>
                </a:lnTo>
                <a:lnTo>
                  <a:pt x="1353" y="501"/>
                </a:lnTo>
                <a:lnTo>
                  <a:pt x="1354" y="501"/>
                </a:lnTo>
                <a:lnTo>
                  <a:pt x="1354" y="502"/>
                </a:lnTo>
                <a:lnTo>
                  <a:pt x="1355" y="503"/>
                </a:lnTo>
                <a:lnTo>
                  <a:pt x="1356" y="503"/>
                </a:lnTo>
                <a:lnTo>
                  <a:pt x="1356" y="504"/>
                </a:lnTo>
                <a:lnTo>
                  <a:pt x="1357" y="504"/>
                </a:lnTo>
                <a:lnTo>
                  <a:pt x="1358" y="505"/>
                </a:lnTo>
                <a:lnTo>
                  <a:pt x="1358" y="505"/>
                </a:lnTo>
                <a:lnTo>
                  <a:pt x="1359" y="505"/>
                </a:lnTo>
                <a:lnTo>
                  <a:pt x="1359" y="505"/>
                </a:lnTo>
                <a:lnTo>
                  <a:pt x="1360" y="505"/>
                </a:lnTo>
                <a:lnTo>
                  <a:pt x="1360" y="506"/>
                </a:lnTo>
                <a:lnTo>
                  <a:pt x="1362" y="506"/>
                </a:lnTo>
                <a:lnTo>
                  <a:pt x="1362" y="506"/>
                </a:lnTo>
                <a:lnTo>
                  <a:pt x="1363" y="506"/>
                </a:lnTo>
                <a:lnTo>
                  <a:pt x="1363" y="507"/>
                </a:lnTo>
                <a:lnTo>
                  <a:pt x="1365" y="507"/>
                </a:lnTo>
                <a:lnTo>
                  <a:pt x="1365" y="508"/>
                </a:lnTo>
                <a:lnTo>
                  <a:pt x="1366" y="508"/>
                </a:lnTo>
                <a:lnTo>
                  <a:pt x="1366" y="508"/>
                </a:lnTo>
                <a:lnTo>
                  <a:pt x="1366" y="508"/>
                </a:lnTo>
                <a:lnTo>
                  <a:pt x="1367" y="508"/>
                </a:lnTo>
                <a:lnTo>
                  <a:pt x="1368" y="508"/>
                </a:lnTo>
                <a:lnTo>
                  <a:pt x="1369" y="509"/>
                </a:lnTo>
                <a:lnTo>
                  <a:pt x="1369" y="509"/>
                </a:lnTo>
                <a:lnTo>
                  <a:pt x="1370" y="509"/>
                </a:lnTo>
                <a:lnTo>
                  <a:pt x="1371" y="509"/>
                </a:lnTo>
                <a:lnTo>
                  <a:pt x="1371" y="509"/>
                </a:lnTo>
                <a:lnTo>
                  <a:pt x="1372" y="509"/>
                </a:lnTo>
                <a:lnTo>
                  <a:pt x="1373" y="509"/>
                </a:lnTo>
                <a:lnTo>
                  <a:pt x="1373" y="509"/>
                </a:lnTo>
                <a:lnTo>
                  <a:pt x="1373" y="509"/>
                </a:lnTo>
                <a:lnTo>
                  <a:pt x="1374" y="509"/>
                </a:lnTo>
                <a:lnTo>
                  <a:pt x="1375" y="510"/>
                </a:lnTo>
                <a:lnTo>
                  <a:pt x="1376" y="510"/>
                </a:lnTo>
                <a:lnTo>
                  <a:pt x="1376" y="510"/>
                </a:lnTo>
                <a:lnTo>
                  <a:pt x="1377" y="510"/>
                </a:lnTo>
                <a:lnTo>
                  <a:pt x="1378" y="510"/>
                </a:lnTo>
                <a:lnTo>
                  <a:pt x="1378" y="510"/>
                </a:lnTo>
                <a:lnTo>
                  <a:pt x="1379" y="510"/>
                </a:lnTo>
                <a:lnTo>
                  <a:pt x="1380" y="510"/>
                </a:lnTo>
                <a:lnTo>
                  <a:pt x="1380" y="509"/>
                </a:lnTo>
                <a:lnTo>
                  <a:pt x="1381" y="509"/>
                </a:lnTo>
                <a:lnTo>
                  <a:pt x="1381" y="509"/>
                </a:lnTo>
                <a:lnTo>
                  <a:pt x="1382" y="509"/>
                </a:lnTo>
                <a:lnTo>
                  <a:pt x="1382" y="509"/>
                </a:lnTo>
                <a:lnTo>
                  <a:pt x="1384" y="509"/>
                </a:lnTo>
                <a:lnTo>
                  <a:pt x="1384" y="508"/>
                </a:lnTo>
                <a:lnTo>
                  <a:pt x="1385" y="508"/>
                </a:lnTo>
                <a:lnTo>
                  <a:pt x="1385" y="508"/>
                </a:lnTo>
                <a:lnTo>
                  <a:pt x="1386" y="507"/>
                </a:lnTo>
                <a:lnTo>
                  <a:pt x="1387" y="507"/>
                </a:lnTo>
                <a:lnTo>
                  <a:pt x="1388" y="506"/>
                </a:lnTo>
                <a:lnTo>
                  <a:pt x="1388" y="505"/>
                </a:lnTo>
                <a:lnTo>
                  <a:pt x="1388" y="505"/>
                </a:lnTo>
                <a:lnTo>
                  <a:pt x="1389" y="504"/>
                </a:lnTo>
                <a:lnTo>
                  <a:pt x="1390" y="502"/>
                </a:lnTo>
                <a:lnTo>
                  <a:pt x="1391" y="501"/>
                </a:lnTo>
                <a:lnTo>
                  <a:pt x="1391" y="501"/>
                </a:lnTo>
                <a:lnTo>
                  <a:pt x="1392" y="500"/>
                </a:lnTo>
                <a:lnTo>
                  <a:pt x="1392" y="498"/>
                </a:lnTo>
                <a:lnTo>
                  <a:pt x="1393" y="497"/>
                </a:lnTo>
                <a:lnTo>
                  <a:pt x="1394" y="494"/>
                </a:lnTo>
                <a:lnTo>
                  <a:pt x="1395" y="493"/>
                </a:lnTo>
                <a:lnTo>
                  <a:pt x="1395" y="491"/>
                </a:lnTo>
                <a:lnTo>
                  <a:pt x="1395" y="489"/>
                </a:lnTo>
                <a:lnTo>
                  <a:pt x="1396" y="485"/>
                </a:lnTo>
                <a:lnTo>
                  <a:pt x="1397" y="482"/>
                </a:lnTo>
                <a:lnTo>
                  <a:pt x="1397" y="480"/>
                </a:lnTo>
                <a:lnTo>
                  <a:pt x="1398" y="477"/>
                </a:lnTo>
                <a:lnTo>
                  <a:pt x="1399" y="474"/>
                </a:lnTo>
                <a:lnTo>
                  <a:pt x="1399" y="471"/>
                </a:lnTo>
                <a:lnTo>
                  <a:pt x="1400" y="464"/>
                </a:lnTo>
                <a:lnTo>
                  <a:pt x="1401" y="460"/>
                </a:lnTo>
                <a:lnTo>
                  <a:pt x="1402" y="456"/>
                </a:lnTo>
                <a:lnTo>
                  <a:pt x="1402" y="452"/>
                </a:lnTo>
                <a:lnTo>
                  <a:pt x="1403" y="442"/>
                </a:lnTo>
                <a:lnTo>
                  <a:pt x="1403" y="437"/>
                </a:lnTo>
                <a:lnTo>
                  <a:pt x="1404" y="431"/>
                </a:lnTo>
                <a:lnTo>
                  <a:pt x="1404" y="426"/>
                </a:lnTo>
                <a:lnTo>
                  <a:pt x="1405" y="419"/>
                </a:lnTo>
                <a:lnTo>
                  <a:pt x="1406" y="413"/>
                </a:lnTo>
                <a:lnTo>
                  <a:pt x="1407" y="399"/>
                </a:lnTo>
                <a:lnTo>
                  <a:pt x="1407" y="391"/>
                </a:lnTo>
                <a:lnTo>
                  <a:pt x="1408" y="382"/>
                </a:lnTo>
                <a:lnTo>
                  <a:pt x="1408" y="374"/>
                </a:lnTo>
                <a:lnTo>
                  <a:pt x="1410" y="356"/>
                </a:lnTo>
                <a:lnTo>
                  <a:pt x="1410" y="346"/>
                </a:lnTo>
                <a:lnTo>
                  <a:pt x="1410" y="336"/>
                </a:lnTo>
                <a:lnTo>
                  <a:pt x="1411" y="326"/>
                </a:lnTo>
                <a:lnTo>
                  <a:pt x="1411" y="315"/>
                </a:lnTo>
                <a:lnTo>
                  <a:pt x="1412" y="304"/>
                </a:lnTo>
                <a:lnTo>
                  <a:pt x="1413" y="280"/>
                </a:lnTo>
                <a:lnTo>
                  <a:pt x="1414" y="269"/>
                </a:lnTo>
                <a:lnTo>
                  <a:pt x="1414" y="256"/>
                </a:lnTo>
                <a:lnTo>
                  <a:pt x="1415" y="244"/>
                </a:lnTo>
                <a:lnTo>
                  <a:pt x="1416" y="219"/>
                </a:lnTo>
                <a:lnTo>
                  <a:pt x="1417" y="205"/>
                </a:lnTo>
                <a:lnTo>
                  <a:pt x="1417" y="193"/>
                </a:lnTo>
                <a:lnTo>
                  <a:pt x="1418" y="180"/>
                </a:lnTo>
                <a:lnTo>
                  <a:pt x="1418" y="167"/>
                </a:lnTo>
                <a:lnTo>
                  <a:pt x="1418" y="154"/>
                </a:lnTo>
                <a:lnTo>
                  <a:pt x="1419" y="129"/>
                </a:lnTo>
                <a:lnTo>
                  <a:pt x="1420" y="117"/>
                </a:lnTo>
                <a:lnTo>
                  <a:pt x="1421" y="105"/>
                </a:lnTo>
                <a:lnTo>
                  <a:pt x="1421" y="93"/>
                </a:lnTo>
                <a:lnTo>
                  <a:pt x="1422" y="72"/>
                </a:lnTo>
                <a:lnTo>
                  <a:pt x="1423" y="61"/>
                </a:lnTo>
                <a:lnTo>
                  <a:pt x="1424" y="52"/>
                </a:lnTo>
                <a:lnTo>
                  <a:pt x="1424" y="43"/>
                </a:lnTo>
                <a:lnTo>
                  <a:pt x="1425" y="35"/>
                </a:lnTo>
                <a:lnTo>
                  <a:pt x="1425" y="28"/>
                </a:lnTo>
                <a:lnTo>
                  <a:pt x="1426" y="16"/>
                </a:lnTo>
                <a:lnTo>
                  <a:pt x="1426" y="11"/>
                </a:lnTo>
                <a:lnTo>
                  <a:pt x="1427" y="7"/>
                </a:lnTo>
                <a:lnTo>
                  <a:pt x="1428" y="4"/>
                </a:lnTo>
                <a:lnTo>
                  <a:pt x="1429" y="0"/>
                </a:lnTo>
                <a:lnTo>
                  <a:pt x="1429" y="0"/>
                </a:lnTo>
                <a:lnTo>
                  <a:pt x="1430" y="0"/>
                </a:lnTo>
                <a:lnTo>
                  <a:pt x="1430" y="2"/>
                </a:lnTo>
                <a:lnTo>
                  <a:pt x="1431" y="4"/>
                </a:lnTo>
                <a:lnTo>
                  <a:pt x="1432" y="8"/>
                </a:lnTo>
                <a:lnTo>
                  <a:pt x="1433" y="17"/>
                </a:lnTo>
                <a:lnTo>
                  <a:pt x="1433" y="23"/>
                </a:lnTo>
                <a:lnTo>
                  <a:pt x="1433" y="29"/>
                </a:lnTo>
                <a:lnTo>
                  <a:pt x="1434" y="37"/>
                </a:lnTo>
                <a:lnTo>
                  <a:pt x="1435" y="53"/>
                </a:lnTo>
                <a:lnTo>
                  <a:pt x="1436" y="62"/>
                </a:lnTo>
                <a:lnTo>
                  <a:pt x="1436" y="72"/>
                </a:lnTo>
                <a:lnTo>
                  <a:pt x="1437" y="83"/>
                </a:lnTo>
                <a:lnTo>
                  <a:pt x="1437" y="94"/>
                </a:lnTo>
                <a:lnTo>
                  <a:pt x="1438" y="105"/>
                </a:lnTo>
                <a:lnTo>
                  <a:pt x="1439" y="128"/>
                </a:lnTo>
                <a:lnTo>
                  <a:pt x="1440" y="140"/>
                </a:lnTo>
                <a:lnTo>
                  <a:pt x="1440" y="152"/>
                </a:lnTo>
                <a:lnTo>
                  <a:pt x="1440" y="165"/>
                </a:lnTo>
                <a:lnTo>
                  <a:pt x="1441" y="189"/>
                </a:lnTo>
                <a:lnTo>
                  <a:pt x="1442" y="202"/>
                </a:lnTo>
                <a:lnTo>
                  <a:pt x="1443" y="214"/>
                </a:lnTo>
                <a:lnTo>
                  <a:pt x="1443" y="226"/>
                </a:lnTo>
                <a:lnTo>
                  <a:pt x="1444" y="238"/>
                </a:lnTo>
                <a:lnTo>
                  <a:pt x="1444" y="250"/>
                </a:lnTo>
                <a:lnTo>
                  <a:pt x="1445" y="274"/>
                </a:lnTo>
                <a:lnTo>
                  <a:pt x="1446" y="285"/>
                </a:lnTo>
                <a:lnTo>
                  <a:pt x="1447" y="296"/>
                </a:lnTo>
                <a:lnTo>
                  <a:pt x="1447" y="307"/>
                </a:lnTo>
                <a:lnTo>
                  <a:pt x="1448" y="327"/>
                </a:lnTo>
                <a:lnTo>
                  <a:pt x="1448" y="337"/>
                </a:lnTo>
                <a:lnTo>
                  <a:pt x="1449" y="346"/>
                </a:lnTo>
                <a:lnTo>
                  <a:pt x="1450" y="355"/>
                </a:lnTo>
                <a:lnTo>
                  <a:pt x="1450" y="364"/>
                </a:lnTo>
                <a:lnTo>
                  <a:pt x="1451" y="372"/>
                </a:lnTo>
                <a:lnTo>
                  <a:pt x="1452" y="388"/>
                </a:lnTo>
                <a:lnTo>
                  <a:pt x="1452" y="395"/>
                </a:lnTo>
                <a:lnTo>
                  <a:pt x="1453" y="402"/>
                </a:lnTo>
                <a:lnTo>
                  <a:pt x="1454" y="408"/>
                </a:lnTo>
                <a:lnTo>
                  <a:pt x="1455" y="420"/>
                </a:lnTo>
                <a:lnTo>
                  <a:pt x="1455" y="425"/>
                </a:lnTo>
                <a:lnTo>
                  <a:pt x="1455" y="430"/>
                </a:lnTo>
                <a:lnTo>
                  <a:pt x="1456" y="436"/>
                </a:lnTo>
                <a:lnTo>
                  <a:pt x="1456" y="440"/>
                </a:lnTo>
                <a:lnTo>
                  <a:pt x="1457" y="444"/>
                </a:lnTo>
                <a:lnTo>
                  <a:pt x="1458" y="452"/>
                </a:lnTo>
                <a:lnTo>
                  <a:pt x="1459" y="456"/>
                </a:lnTo>
                <a:lnTo>
                  <a:pt x="1459" y="459"/>
                </a:lnTo>
                <a:lnTo>
                  <a:pt x="1460" y="463"/>
                </a:lnTo>
                <a:lnTo>
                  <a:pt x="1461" y="468"/>
                </a:lnTo>
                <a:lnTo>
                  <a:pt x="1462" y="471"/>
                </a:lnTo>
                <a:lnTo>
                  <a:pt x="1462" y="473"/>
                </a:lnTo>
                <a:lnTo>
                  <a:pt x="1462" y="475"/>
                </a:lnTo>
                <a:lnTo>
                  <a:pt x="1463" y="477"/>
                </a:lnTo>
                <a:lnTo>
                  <a:pt x="1463" y="479"/>
                </a:lnTo>
                <a:lnTo>
                  <a:pt x="1465" y="483"/>
                </a:lnTo>
                <a:lnTo>
                  <a:pt x="1465" y="484"/>
                </a:lnTo>
                <a:lnTo>
                  <a:pt x="1466" y="486"/>
                </a:lnTo>
                <a:lnTo>
                  <a:pt x="1466" y="487"/>
                </a:lnTo>
                <a:lnTo>
                  <a:pt x="1467" y="490"/>
                </a:lnTo>
                <a:lnTo>
                  <a:pt x="1468" y="490"/>
                </a:lnTo>
                <a:lnTo>
                  <a:pt x="1469" y="491"/>
                </a:lnTo>
                <a:lnTo>
                  <a:pt x="1469" y="493"/>
                </a:lnTo>
                <a:lnTo>
                  <a:pt x="1470" y="494"/>
                </a:lnTo>
                <a:lnTo>
                  <a:pt x="1470" y="494"/>
                </a:lnTo>
                <a:lnTo>
                  <a:pt x="1471" y="496"/>
                </a:lnTo>
                <a:lnTo>
                  <a:pt x="1471" y="497"/>
                </a:lnTo>
                <a:lnTo>
                  <a:pt x="1472" y="497"/>
                </a:lnTo>
                <a:lnTo>
                  <a:pt x="1473" y="498"/>
                </a:lnTo>
                <a:lnTo>
                  <a:pt x="1474" y="499"/>
                </a:lnTo>
                <a:lnTo>
                  <a:pt x="1474" y="500"/>
                </a:lnTo>
                <a:lnTo>
                  <a:pt x="1475" y="500"/>
                </a:lnTo>
                <a:lnTo>
                  <a:pt x="1476" y="501"/>
                </a:lnTo>
                <a:lnTo>
                  <a:pt x="1476" y="501"/>
                </a:lnTo>
                <a:lnTo>
                  <a:pt x="1477" y="501"/>
                </a:lnTo>
                <a:lnTo>
                  <a:pt x="1477" y="502"/>
                </a:lnTo>
                <a:lnTo>
                  <a:pt x="1478" y="502"/>
                </a:lnTo>
                <a:lnTo>
                  <a:pt x="1478" y="503"/>
                </a:lnTo>
                <a:lnTo>
                  <a:pt x="1479" y="503"/>
                </a:lnTo>
                <a:lnTo>
                  <a:pt x="1480" y="504"/>
                </a:lnTo>
                <a:lnTo>
                  <a:pt x="1481" y="504"/>
                </a:lnTo>
                <a:lnTo>
                  <a:pt x="1481" y="504"/>
                </a:lnTo>
                <a:lnTo>
                  <a:pt x="1482" y="505"/>
                </a:lnTo>
                <a:lnTo>
                  <a:pt x="1482" y="505"/>
                </a:lnTo>
                <a:lnTo>
                  <a:pt x="1483" y="505"/>
                </a:lnTo>
                <a:lnTo>
                  <a:pt x="1484" y="505"/>
                </a:lnTo>
                <a:lnTo>
                  <a:pt x="1485" y="506"/>
                </a:lnTo>
                <a:lnTo>
                  <a:pt x="1485" y="506"/>
                </a:lnTo>
                <a:lnTo>
                  <a:pt x="1485" y="506"/>
                </a:lnTo>
                <a:lnTo>
                  <a:pt x="1487" y="506"/>
                </a:lnTo>
                <a:lnTo>
                  <a:pt x="1487" y="506"/>
                </a:lnTo>
                <a:lnTo>
                  <a:pt x="1488" y="506"/>
                </a:lnTo>
                <a:lnTo>
                  <a:pt x="1488" y="507"/>
                </a:lnTo>
                <a:lnTo>
                  <a:pt x="1489" y="507"/>
                </a:lnTo>
                <a:lnTo>
                  <a:pt x="1489" y="507"/>
                </a:lnTo>
                <a:lnTo>
                  <a:pt x="1491" y="508"/>
                </a:lnTo>
                <a:lnTo>
                  <a:pt x="1491" y="508"/>
                </a:lnTo>
                <a:lnTo>
                  <a:pt x="1492" y="508"/>
                </a:lnTo>
                <a:lnTo>
                  <a:pt x="1492" y="508"/>
                </a:lnTo>
                <a:lnTo>
                  <a:pt x="1493" y="508"/>
                </a:lnTo>
                <a:lnTo>
                  <a:pt x="1493" y="508"/>
                </a:lnTo>
                <a:lnTo>
                  <a:pt x="1494" y="509"/>
                </a:lnTo>
                <a:lnTo>
                  <a:pt x="1495" y="509"/>
                </a:lnTo>
                <a:lnTo>
                  <a:pt x="1495" y="509"/>
                </a:lnTo>
                <a:lnTo>
                  <a:pt x="1496" y="509"/>
                </a:lnTo>
                <a:lnTo>
                  <a:pt x="1497" y="509"/>
                </a:lnTo>
                <a:lnTo>
                  <a:pt x="1497" y="509"/>
                </a:lnTo>
                <a:lnTo>
                  <a:pt x="1498" y="509"/>
                </a:lnTo>
                <a:lnTo>
                  <a:pt x="1499" y="509"/>
                </a:lnTo>
                <a:lnTo>
                  <a:pt x="1500" y="510"/>
                </a:lnTo>
                <a:lnTo>
                  <a:pt x="1500" y="510"/>
                </a:lnTo>
                <a:lnTo>
                  <a:pt x="1500" y="510"/>
                </a:lnTo>
                <a:lnTo>
                  <a:pt x="1501" y="510"/>
                </a:lnTo>
                <a:lnTo>
                  <a:pt x="1502" y="510"/>
                </a:lnTo>
                <a:lnTo>
                  <a:pt x="1503" y="510"/>
                </a:lnTo>
                <a:lnTo>
                  <a:pt x="1503" y="510"/>
                </a:lnTo>
                <a:lnTo>
                  <a:pt x="1504" y="510"/>
                </a:lnTo>
                <a:lnTo>
                  <a:pt x="1504" y="510"/>
                </a:lnTo>
                <a:lnTo>
                  <a:pt x="1505" y="510"/>
                </a:lnTo>
                <a:lnTo>
                  <a:pt x="1506" y="511"/>
                </a:lnTo>
                <a:lnTo>
                  <a:pt x="1507" y="511"/>
                </a:lnTo>
                <a:lnTo>
                  <a:pt x="1507" y="511"/>
                </a:lnTo>
                <a:lnTo>
                  <a:pt x="1507" y="511"/>
                </a:lnTo>
                <a:lnTo>
                  <a:pt x="1508" y="511"/>
                </a:lnTo>
                <a:lnTo>
                  <a:pt x="1509" y="511"/>
                </a:lnTo>
                <a:lnTo>
                  <a:pt x="1510" y="511"/>
                </a:lnTo>
                <a:lnTo>
                  <a:pt x="1510" y="512"/>
                </a:lnTo>
                <a:lnTo>
                  <a:pt x="1511" y="512"/>
                </a:lnTo>
                <a:lnTo>
                  <a:pt x="1511" y="512"/>
                </a:lnTo>
                <a:lnTo>
                  <a:pt x="1513" y="512"/>
                </a:lnTo>
                <a:lnTo>
                  <a:pt x="1513" y="512"/>
                </a:lnTo>
                <a:lnTo>
                  <a:pt x="1514" y="512"/>
                </a:lnTo>
                <a:lnTo>
                  <a:pt x="1514" y="512"/>
                </a:lnTo>
                <a:lnTo>
                  <a:pt x="1515" y="512"/>
                </a:lnTo>
                <a:lnTo>
                  <a:pt x="1515" y="512"/>
                </a:lnTo>
                <a:lnTo>
                  <a:pt x="1516" y="512"/>
                </a:lnTo>
                <a:lnTo>
                  <a:pt x="1517" y="512"/>
                </a:lnTo>
                <a:lnTo>
                  <a:pt x="1517" y="512"/>
                </a:lnTo>
                <a:lnTo>
                  <a:pt x="1518" y="512"/>
                </a:lnTo>
                <a:lnTo>
                  <a:pt x="1519" y="512"/>
                </a:lnTo>
                <a:lnTo>
                  <a:pt x="1519" y="512"/>
                </a:lnTo>
                <a:lnTo>
                  <a:pt x="1520" y="512"/>
                </a:lnTo>
                <a:lnTo>
                  <a:pt x="1521" y="512"/>
                </a:lnTo>
                <a:lnTo>
                  <a:pt x="1522" y="513"/>
                </a:lnTo>
                <a:lnTo>
                  <a:pt x="1522" y="513"/>
                </a:lnTo>
                <a:lnTo>
                  <a:pt x="1522" y="513"/>
                </a:lnTo>
                <a:lnTo>
                  <a:pt x="1523" y="513"/>
                </a:lnTo>
                <a:lnTo>
                  <a:pt x="1524" y="513"/>
                </a:lnTo>
                <a:lnTo>
                  <a:pt x="1524" y="513"/>
                </a:lnTo>
                <a:lnTo>
                  <a:pt x="1525" y="513"/>
                </a:lnTo>
                <a:lnTo>
                  <a:pt x="1526" y="513"/>
                </a:lnTo>
                <a:lnTo>
                  <a:pt x="1526" y="513"/>
                </a:lnTo>
                <a:lnTo>
                  <a:pt x="1527" y="513"/>
                </a:lnTo>
                <a:lnTo>
                  <a:pt x="1528" y="513"/>
                </a:lnTo>
                <a:lnTo>
                  <a:pt x="1529" y="513"/>
                </a:lnTo>
                <a:lnTo>
                  <a:pt x="1529" y="513"/>
                </a:lnTo>
                <a:lnTo>
                  <a:pt x="1530" y="513"/>
                </a:lnTo>
                <a:lnTo>
                  <a:pt x="1530" y="513"/>
                </a:lnTo>
                <a:lnTo>
                  <a:pt x="1530" y="513"/>
                </a:lnTo>
                <a:lnTo>
                  <a:pt x="1532" y="513"/>
                </a:lnTo>
                <a:lnTo>
                  <a:pt x="1532" y="513"/>
                </a:lnTo>
                <a:lnTo>
                  <a:pt x="1533" y="513"/>
                </a:lnTo>
                <a:lnTo>
                  <a:pt x="1533" y="513"/>
                </a:lnTo>
                <a:lnTo>
                  <a:pt x="1534" y="513"/>
                </a:lnTo>
                <a:lnTo>
                  <a:pt x="1535" y="513"/>
                </a:lnTo>
                <a:lnTo>
                  <a:pt x="1536" y="514"/>
                </a:lnTo>
                <a:lnTo>
                  <a:pt x="1536" y="514"/>
                </a:lnTo>
                <a:lnTo>
                  <a:pt x="1537" y="514"/>
                </a:lnTo>
                <a:lnTo>
                  <a:pt x="1537" y="514"/>
                </a:lnTo>
                <a:lnTo>
                  <a:pt x="1538" y="514"/>
                </a:lnTo>
                <a:lnTo>
                  <a:pt x="1539" y="514"/>
                </a:lnTo>
                <a:lnTo>
                  <a:pt x="1539" y="514"/>
                </a:lnTo>
                <a:lnTo>
                  <a:pt x="1540" y="514"/>
                </a:lnTo>
                <a:lnTo>
                  <a:pt x="1541" y="514"/>
                </a:lnTo>
                <a:lnTo>
                  <a:pt x="1541" y="514"/>
                </a:lnTo>
                <a:lnTo>
                  <a:pt x="1542" y="514"/>
                </a:lnTo>
                <a:lnTo>
                  <a:pt x="1543" y="514"/>
                </a:lnTo>
                <a:lnTo>
                  <a:pt x="1543" y="514"/>
                </a:lnTo>
                <a:lnTo>
                  <a:pt x="1544" y="514"/>
                </a:lnTo>
                <a:lnTo>
                  <a:pt x="1545" y="514"/>
                </a:lnTo>
                <a:lnTo>
                  <a:pt x="1545" y="514"/>
                </a:lnTo>
                <a:lnTo>
                  <a:pt x="1545" y="515"/>
                </a:lnTo>
                <a:lnTo>
                  <a:pt x="1546" y="515"/>
                </a:lnTo>
                <a:lnTo>
                  <a:pt x="1547" y="515"/>
                </a:lnTo>
                <a:lnTo>
                  <a:pt x="1548" y="515"/>
                </a:lnTo>
                <a:lnTo>
                  <a:pt x="1548" y="515"/>
                </a:lnTo>
                <a:lnTo>
                  <a:pt x="1549" y="515"/>
                </a:lnTo>
                <a:lnTo>
                  <a:pt x="1550" y="515"/>
                </a:lnTo>
                <a:lnTo>
                  <a:pt x="1550" y="515"/>
                </a:lnTo>
                <a:lnTo>
                  <a:pt x="1551" y="515"/>
                </a:lnTo>
                <a:lnTo>
                  <a:pt x="1552" y="515"/>
                </a:lnTo>
                <a:lnTo>
                  <a:pt x="1552" y="515"/>
                </a:lnTo>
                <a:lnTo>
                  <a:pt x="1552" y="515"/>
                </a:lnTo>
                <a:lnTo>
                  <a:pt x="1554" y="515"/>
                </a:lnTo>
                <a:lnTo>
                  <a:pt x="1554" y="515"/>
                </a:lnTo>
                <a:lnTo>
                  <a:pt x="1555" y="515"/>
                </a:lnTo>
                <a:lnTo>
                  <a:pt x="1555" y="515"/>
                </a:lnTo>
                <a:lnTo>
                  <a:pt x="1556" y="515"/>
                </a:lnTo>
                <a:lnTo>
                  <a:pt x="1556" y="515"/>
                </a:lnTo>
                <a:lnTo>
                  <a:pt x="1558" y="515"/>
                </a:lnTo>
                <a:lnTo>
                  <a:pt x="1558" y="515"/>
                </a:lnTo>
                <a:lnTo>
                  <a:pt x="1559" y="515"/>
                </a:lnTo>
                <a:lnTo>
                  <a:pt x="1559" y="515"/>
                </a:lnTo>
                <a:lnTo>
                  <a:pt x="1560" y="515"/>
                </a:lnTo>
                <a:lnTo>
                  <a:pt x="1561" y="515"/>
                </a:lnTo>
                <a:lnTo>
                  <a:pt x="1561" y="515"/>
                </a:lnTo>
                <a:lnTo>
                  <a:pt x="1562" y="515"/>
                </a:lnTo>
                <a:lnTo>
                  <a:pt x="1562" y="515"/>
                </a:lnTo>
                <a:lnTo>
                  <a:pt x="1563" y="515"/>
                </a:lnTo>
                <a:lnTo>
                  <a:pt x="1564" y="515"/>
                </a:lnTo>
                <a:lnTo>
                  <a:pt x="1565" y="515"/>
                </a:lnTo>
                <a:lnTo>
                  <a:pt x="1565" y="515"/>
                </a:lnTo>
                <a:lnTo>
                  <a:pt x="1566" y="515"/>
                </a:lnTo>
                <a:lnTo>
                  <a:pt x="1567" y="515"/>
                </a:lnTo>
                <a:lnTo>
                  <a:pt x="1567" y="515"/>
                </a:lnTo>
                <a:lnTo>
                  <a:pt x="1567" y="515"/>
                </a:lnTo>
                <a:lnTo>
                  <a:pt x="1568" y="515"/>
                </a:lnTo>
                <a:lnTo>
                  <a:pt x="1569" y="515"/>
                </a:lnTo>
                <a:lnTo>
                  <a:pt x="1569" y="515"/>
                </a:lnTo>
                <a:lnTo>
                  <a:pt x="1570" y="515"/>
                </a:lnTo>
                <a:lnTo>
                  <a:pt x="1571" y="515"/>
                </a:lnTo>
                <a:lnTo>
                  <a:pt x="1571" y="515"/>
                </a:lnTo>
                <a:lnTo>
                  <a:pt x="1572" y="515"/>
                </a:lnTo>
                <a:lnTo>
                  <a:pt x="1573" y="515"/>
                </a:lnTo>
                <a:lnTo>
                  <a:pt x="1574" y="515"/>
                </a:lnTo>
                <a:lnTo>
                  <a:pt x="1574" y="515"/>
                </a:lnTo>
                <a:lnTo>
                  <a:pt x="1574" y="515"/>
                </a:lnTo>
                <a:lnTo>
                  <a:pt x="1575" y="515"/>
                </a:lnTo>
                <a:lnTo>
                  <a:pt x="1576" y="515"/>
                </a:lnTo>
                <a:lnTo>
                  <a:pt x="1577" y="515"/>
                </a:lnTo>
                <a:lnTo>
                  <a:pt x="1577" y="515"/>
                </a:lnTo>
                <a:lnTo>
                  <a:pt x="1578" y="515"/>
                </a:lnTo>
                <a:lnTo>
                  <a:pt x="1578" y="515"/>
                </a:lnTo>
                <a:lnTo>
                  <a:pt x="1580" y="515"/>
                </a:lnTo>
                <a:lnTo>
                  <a:pt x="1580" y="515"/>
                </a:lnTo>
                <a:lnTo>
                  <a:pt x="1581" y="515"/>
                </a:lnTo>
                <a:lnTo>
                  <a:pt x="1581" y="515"/>
                </a:lnTo>
                <a:lnTo>
                  <a:pt x="1582" y="515"/>
                </a:lnTo>
                <a:lnTo>
                  <a:pt x="1582" y="515"/>
                </a:lnTo>
                <a:lnTo>
                  <a:pt x="1583" y="516"/>
                </a:lnTo>
                <a:lnTo>
                  <a:pt x="1584" y="516"/>
                </a:lnTo>
                <a:lnTo>
                  <a:pt x="1584" y="516"/>
                </a:lnTo>
                <a:lnTo>
                  <a:pt x="1585" y="516"/>
                </a:lnTo>
                <a:lnTo>
                  <a:pt x="1586" y="516"/>
                </a:lnTo>
                <a:lnTo>
                  <a:pt x="1587" y="516"/>
                </a:lnTo>
                <a:lnTo>
                  <a:pt x="1587" y="516"/>
                </a:lnTo>
                <a:lnTo>
                  <a:pt x="1588" y="516"/>
                </a:lnTo>
                <a:lnTo>
                  <a:pt x="1588" y="516"/>
                </a:lnTo>
                <a:lnTo>
                  <a:pt x="1589" y="516"/>
                </a:lnTo>
                <a:lnTo>
                  <a:pt x="1589" y="516"/>
                </a:lnTo>
                <a:lnTo>
                  <a:pt x="1590" y="516"/>
                </a:lnTo>
                <a:lnTo>
                  <a:pt x="1591" y="516"/>
                </a:lnTo>
                <a:lnTo>
                  <a:pt x="1591" y="516"/>
                </a:lnTo>
                <a:lnTo>
                  <a:pt x="1592" y="516"/>
                </a:lnTo>
                <a:lnTo>
                  <a:pt x="1593" y="516"/>
                </a:lnTo>
                <a:lnTo>
                  <a:pt x="1593" y="516"/>
                </a:lnTo>
                <a:lnTo>
                  <a:pt x="1594" y="516"/>
                </a:lnTo>
                <a:lnTo>
                  <a:pt x="1595" y="516"/>
                </a:lnTo>
                <a:lnTo>
                  <a:pt x="1595" y="516"/>
                </a:lnTo>
                <a:lnTo>
                  <a:pt x="1596" y="516"/>
                </a:lnTo>
                <a:lnTo>
                  <a:pt x="1597" y="516"/>
                </a:lnTo>
                <a:lnTo>
                  <a:pt x="1597" y="516"/>
                </a:lnTo>
                <a:lnTo>
                  <a:pt x="1597" y="516"/>
                </a:lnTo>
                <a:lnTo>
                  <a:pt x="1599" y="516"/>
                </a:lnTo>
                <a:lnTo>
                  <a:pt x="1599" y="516"/>
                </a:lnTo>
                <a:lnTo>
                  <a:pt x="1600" y="516"/>
                </a:lnTo>
                <a:lnTo>
                  <a:pt x="1600" y="516"/>
                </a:lnTo>
                <a:lnTo>
                  <a:pt x="1601" y="516"/>
                </a:lnTo>
                <a:lnTo>
                  <a:pt x="1602" y="516"/>
                </a:lnTo>
                <a:lnTo>
                  <a:pt x="1603" y="516"/>
                </a:lnTo>
                <a:lnTo>
                  <a:pt x="1603" y="516"/>
                </a:lnTo>
                <a:lnTo>
                  <a:pt x="1604" y="516"/>
                </a:lnTo>
                <a:lnTo>
                  <a:pt x="1604" y="516"/>
                </a:lnTo>
                <a:lnTo>
                  <a:pt x="1605" y="516"/>
                </a:lnTo>
                <a:lnTo>
                  <a:pt x="1606" y="516"/>
                </a:lnTo>
                <a:lnTo>
                  <a:pt x="1606" y="516"/>
                </a:lnTo>
                <a:lnTo>
                  <a:pt x="1607" y="516"/>
                </a:lnTo>
                <a:lnTo>
                  <a:pt x="1607" y="516"/>
                </a:lnTo>
                <a:lnTo>
                  <a:pt x="1608" y="516"/>
                </a:lnTo>
                <a:lnTo>
                  <a:pt x="1609" y="516"/>
                </a:lnTo>
                <a:lnTo>
                  <a:pt x="1610" y="516"/>
                </a:lnTo>
                <a:lnTo>
                  <a:pt x="1610" y="516"/>
                </a:lnTo>
                <a:lnTo>
                  <a:pt x="1611" y="516"/>
                </a:lnTo>
                <a:lnTo>
                  <a:pt x="1612" y="516"/>
                </a:lnTo>
                <a:lnTo>
                  <a:pt x="1612" y="516"/>
                </a:lnTo>
                <a:lnTo>
                  <a:pt x="1613" y="516"/>
                </a:lnTo>
                <a:lnTo>
                  <a:pt x="1613" y="516"/>
                </a:lnTo>
                <a:lnTo>
                  <a:pt x="1614" y="516"/>
                </a:lnTo>
                <a:lnTo>
                  <a:pt x="1614" y="516"/>
                </a:lnTo>
                <a:lnTo>
                  <a:pt x="1615" y="516"/>
                </a:lnTo>
                <a:lnTo>
                  <a:pt x="1616" y="516"/>
                </a:lnTo>
                <a:lnTo>
                  <a:pt x="1617" y="516"/>
                </a:lnTo>
                <a:lnTo>
                  <a:pt x="1618" y="516"/>
                </a:lnTo>
                <a:lnTo>
                  <a:pt x="1619" y="516"/>
                </a:lnTo>
                <a:lnTo>
                  <a:pt x="1619" y="516"/>
                </a:lnTo>
                <a:lnTo>
                  <a:pt x="1619" y="516"/>
                </a:lnTo>
                <a:lnTo>
                  <a:pt x="1620" y="516"/>
                </a:lnTo>
                <a:lnTo>
                  <a:pt x="1621" y="516"/>
                </a:lnTo>
                <a:lnTo>
                  <a:pt x="1622" y="516"/>
                </a:lnTo>
                <a:lnTo>
                  <a:pt x="1622" y="516"/>
                </a:lnTo>
                <a:lnTo>
                  <a:pt x="1623" y="516"/>
                </a:lnTo>
                <a:lnTo>
                  <a:pt x="1624" y="516"/>
                </a:lnTo>
                <a:lnTo>
                  <a:pt x="1625" y="516"/>
                </a:lnTo>
                <a:lnTo>
                  <a:pt x="1625" y="516"/>
                </a:lnTo>
                <a:lnTo>
                  <a:pt x="1626" y="516"/>
                </a:lnTo>
                <a:lnTo>
                  <a:pt x="1626" y="516"/>
                </a:lnTo>
                <a:lnTo>
                  <a:pt x="1627" y="516"/>
                </a:lnTo>
                <a:lnTo>
                  <a:pt x="1627" y="516"/>
                </a:lnTo>
                <a:lnTo>
                  <a:pt x="1628" y="516"/>
                </a:lnTo>
                <a:lnTo>
                  <a:pt x="1629" y="516"/>
                </a:lnTo>
                <a:lnTo>
                  <a:pt x="1629" y="516"/>
                </a:lnTo>
                <a:lnTo>
                  <a:pt x="1630" y="516"/>
                </a:lnTo>
                <a:lnTo>
                  <a:pt x="1631" y="516"/>
                </a:lnTo>
                <a:lnTo>
                  <a:pt x="1632" y="516"/>
                </a:lnTo>
                <a:lnTo>
                  <a:pt x="1632" y="516"/>
                </a:lnTo>
                <a:lnTo>
                  <a:pt x="1633" y="516"/>
                </a:lnTo>
                <a:lnTo>
                  <a:pt x="1633" y="516"/>
                </a:lnTo>
                <a:lnTo>
                  <a:pt x="1634" y="516"/>
                </a:lnTo>
                <a:lnTo>
                  <a:pt x="1635" y="516"/>
                </a:lnTo>
                <a:lnTo>
                  <a:pt x="1636" y="516"/>
                </a:lnTo>
                <a:lnTo>
                  <a:pt x="1636" y="516"/>
                </a:lnTo>
                <a:lnTo>
                  <a:pt x="1637" y="516"/>
                </a:lnTo>
                <a:lnTo>
                  <a:pt x="1638" y="516"/>
                </a:lnTo>
                <a:lnTo>
                  <a:pt x="1639" y="516"/>
                </a:lnTo>
                <a:lnTo>
                  <a:pt x="1639" y="516"/>
                </a:lnTo>
                <a:lnTo>
                  <a:pt x="1640" y="516"/>
                </a:lnTo>
                <a:lnTo>
                  <a:pt x="1640" y="516"/>
                </a:lnTo>
                <a:lnTo>
                  <a:pt x="1641" y="516"/>
                </a:lnTo>
                <a:lnTo>
                  <a:pt x="1641" y="516"/>
                </a:lnTo>
                <a:lnTo>
                  <a:pt x="1642" y="516"/>
                </a:lnTo>
                <a:lnTo>
                  <a:pt x="1643" y="516"/>
                </a:lnTo>
                <a:lnTo>
                  <a:pt x="1644" y="516"/>
                </a:lnTo>
                <a:lnTo>
                  <a:pt x="1644" y="516"/>
                </a:lnTo>
                <a:lnTo>
                  <a:pt x="1645" y="516"/>
                </a:lnTo>
                <a:lnTo>
                  <a:pt x="1645" y="516"/>
                </a:lnTo>
                <a:lnTo>
                  <a:pt x="1646" y="516"/>
                </a:lnTo>
                <a:lnTo>
                  <a:pt x="1647" y="516"/>
                </a:lnTo>
                <a:lnTo>
                  <a:pt x="1648" y="516"/>
                </a:lnTo>
                <a:lnTo>
                  <a:pt x="1648" y="516"/>
                </a:lnTo>
                <a:lnTo>
                  <a:pt x="1649" y="516"/>
                </a:lnTo>
                <a:lnTo>
                  <a:pt x="1650" y="516"/>
                </a:lnTo>
                <a:lnTo>
                  <a:pt x="1651" y="516"/>
                </a:lnTo>
                <a:lnTo>
                  <a:pt x="1652" y="516"/>
                </a:lnTo>
                <a:lnTo>
                  <a:pt x="1652" y="516"/>
                </a:lnTo>
                <a:lnTo>
                  <a:pt x="1653" y="516"/>
                </a:lnTo>
                <a:lnTo>
                  <a:pt x="1654" y="516"/>
                </a:lnTo>
                <a:lnTo>
                  <a:pt x="1655" y="516"/>
                </a:lnTo>
                <a:lnTo>
                  <a:pt x="1655" y="516"/>
                </a:lnTo>
                <a:lnTo>
                  <a:pt x="1656" y="516"/>
                </a:lnTo>
                <a:lnTo>
                  <a:pt x="1657" y="516"/>
                </a:lnTo>
                <a:lnTo>
                  <a:pt x="1658" y="516"/>
                </a:lnTo>
                <a:lnTo>
                  <a:pt x="1658" y="516"/>
                </a:lnTo>
                <a:lnTo>
                  <a:pt x="1659" y="516"/>
                </a:lnTo>
                <a:lnTo>
                  <a:pt x="1659" y="516"/>
                </a:lnTo>
                <a:lnTo>
                  <a:pt x="1661" y="516"/>
                </a:lnTo>
                <a:lnTo>
                  <a:pt x="1662" y="516"/>
                </a:lnTo>
                <a:lnTo>
                  <a:pt x="1662" y="516"/>
                </a:lnTo>
                <a:lnTo>
                  <a:pt x="1663" y="516"/>
                </a:lnTo>
                <a:lnTo>
                  <a:pt x="1664" y="516"/>
                </a:lnTo>
                <a:lnTo>
                  <a:pt x="1665" y="516"/>
                </a:lnTo>
                <a:lnTo>
                  <a:pt x="1665" y="516"/>
                </a:lnTo>
                <a:lnTo>
                  <a:pt x="1666" y="516"/>
                </a:lnTo>
                <a:lnTo>
                  <a:pt x="1667" y="516"/>
                </a:lnTo>
                <a:lnTo>
                  <a:pt x="1668" y="516"/>
                </a:lnTo>
                <a:lnTo>
                  <a:pt x="1669" y="516"/>
                </a:lnTo>
                <a:lnTo>
                  <a:pt x="1670" y="516"/>
                </a:lnTo>
                <a:lnTo>
                  <a:pt x="1670" y="516"/>
                </a:lnTo>
                <a:lnTo>
                  <a:pt x="1671" y="516"/>
                </a:lnTo>
                <a:lnTo>
                  <a:pt x="1671" y="516"/>
                </a:lnTo>
                <a:lnTo>
                  <a:pt x="1671" y="516"/>
                </a:lnTo>
                <a:lnTo>
                  <a:pt x="1672" y="516"/>
                </a:lnTo>
                <a:lnTo>
                  <a:pt x="1673" y="516"/>
                </a:lnTo>
                <a:lnTo>
                  <a:pt x="1674" y="516"/>
                </a:lnTo>
                <a:lnTo>
                  <a:pt x="1674" y="516"/>
                </a:lnTo>
                <a:lnTo>
                  <a:pt x="1675" y="516"/>
                </a:lnTo>
                <a:lnTo>
                  <a:pt x="1676" y="516"/>
                </a:lnTo>
                <a:lnTo>
                  <a:pt x="1677" y="516"/>
                </a:lnTo>
                <a:lnTo>
                  <a:pt x="1677" y="516"/>
                </a:lnTo>
                <a:lnTo>
                  <a:pt x="1678" y="516"/>
                </a:lnTo>
                <a:lnTo>
                  <a:pt x="1678" y="516"/>
                </a:lnTo>
                <a:lnTo>
                  <a:pt x="1679" y="516"/>
                </a:lnTo>
                <a:lnTo>
                  <a:pt x="1680" y="516"/>
                </a:lnTo>
                <a:lnTo>
                  <a:pt x="1680" y="516"/>
                </a:lnTo>
                <a:lnTo>
                  <a:pt x="1681" y="516"/>
                </a:lnTo>
                <a:lnTo>
                  <a:pt x="1681" y="516"/>
                </a:lnTo>
                <a:lnTo>
                  <a:pt x="1682" y="516"/>
                </a:lnTo>
                <a:lnTo>
                  <a:pt x="1683" y="516"/>
                </a:lnTo>
                <a:lnTo>
                  <a:pt x="1684" y="516"/>
                </a:lnTo>
                <a:lnTo>
                  <a:pt x="1684" y="516"/>
                </a:lnTo>
                <a:lnTo>
                  <a:pt x="1685" y="516"/>
                </a:lnTo>
                <a:lnTo>
                  <a:pt x="1685" y="516"/>
                </a:lnTo>
                <a:lnTo>
                  <a:pt x="1687" y="516"/>
                </a:lnTo>
                <a:lnTo>
                  <a:pt x="1687" y="516"/>
                </a:lnTo>
                <a:lnTo>
                  <a:pt x="1688" y="516"/>
                </a:lnTo>
                <a:lnTo>
                  <a:pt x="1689" y="516"/>
                </a:lnTo>
                <a:lnTo>
                  <a:pt x="1689" y="516"/>
                </a:lnTo>
                <a:lnTo>
                  <a:pt x="1691" y="516"/>
                </a:lnTo>
                <a:lnTo>
                  <a:pt x="1691" y="516"/>
                </a:lnTo>
                <a:lnTo>
                  <a:pt x="1692" y="516"/>
                </a:lnTo>
                <a:lnTo>
                  <a:pt x="1693" y="516"/>
                </a:lnTo>
                <a:lnTo>
                  <a:pt x="1693" y="516"/>
                </a:lnTo>
                <a:lnTo>
                  <a:pt x="1694" y="516"/>
                </a:lnTo>
                <a:lnTo>
                  <a:pt x="1695" y="516"/>
                </a:lnTo>
                <a:lnTo>
                  <a:pt x="1696" y="516"/>
                </a:lnTo>
                <a:lnTo>
                  <a:pt x="1696" y="516"/>
                </a:lnTo>
                <a:lnTo>
                  <a:pt x="1697" y="516"/>
                </a:lnTo>
                <a:lnTo>
                  <a:pt x="1697" y="516"/>
                </a:lnTo>
                <a:lnTo>
                  <a:pt x="1698" y="516"/>
                </a:lnTo>
                <a:lnTo>
                  <a:pt x="1699" y="516"/>
                </a:lnTo>
                <a:lnTo>
                  <a:pt x="1700" y="516"/>
                </a:lnTo>
                <a:lnTo>
                  <a:pt x="1700" y="516"/>
                </a:lnTo>
                <a:lnTo>
                  <a:pt x="1701" y="516"/>
                </a:lnTo>
                <a:lnTo>
                  <a:pt x="1702" y="516"/>
                </a:lnTo>
                <a:lnTo>
                  <a:pt x="1702" y="516"/>
                </a:lnTo>
                <a:lnTo>
                  <a:pt x="1703" y="516"/>
                </a:lnTo>
                <a:lnTo>
                  <a:pt x="1703" y="516"/>
                </a:lnTo>
                <a:lnTo>
                  <a:pt x="1704" y="516"/>
                </a:lnTo>
                <a:lnTo>
                  <a:pt x="1704" y="516"/>
                </a:lnTo>
                <a:lnTo>
                  <a:pt x="1706" y="516"/>
                </a:lnTo>
                <a:lnTo>
                  <a:pt x="1706" y="516"/>
                </a:lnTo>
                <a:lnTo>
                  <a:pt x="1707" y="516"/>
                </a:lnTo>
                <a:lnTo>
                  <a:pt x="1709" y="516"/>
                </a:lnTo>
                <a:lnTo>
                  <a:pt x="1709" y="516"/>
                </a:lnTo>
                <a:lnTo>
                  <a:pt x="1710" y="516"/>
                </a:lnTo>
                <a:lnTo>
                  <a:pt x="1710" y="516"/>
                </a:lnTo>
                <a:lnTo>
                  <a:pt x="1711" y="516"/>
                </a:lnTo>
                <a:lnTo>
                  <a:pt x="1712" y="516"/>
                </a:lnTo>
                <a:lnTo>
                  <a:pt x="1713" y="516"/>
                </a:lnTo>
                <a:lnTo>
                  <a:pt x="1713" y="516"/>
                </a:lnTo>
                <a:lnTo>
                  <a:pt x="1714" y="516"/>
                </a:lnTo>
                <a:lnTo>
                  <a:pt x="1715" y="516"/>
                </a:lnTo>
                <a:lnTo>
                  <a:pt x="1715" y="516"/>
                </a:lnTo>
                <a:lnTo>
                  <a:pt x="1716" y="516"/>
                </a:lnTo>
                <a:lnTo>
                  <a:pt x="1717" y="516"/>
                </a:lnTo>
                <a:lnTo>
                  <a:pt x="1717" y="516"/>
                </a:lnTo>
                <a:lnTo>
                  <a:pt x="1718" y="516"/>
                </a:lnTo>
                <a:lnTo>
                  <a:pt x="1718" y="516"/>
                </a:lnTo>
                <a:lnTo>
                  <a:pt x="1719" y="516"/>
                </a:lnTo>
                <a:lnTo>
                  <a:pt x="1719" y="516"/>
                </a:lnTo>
                <a:lnTo>
                  <a:pt x="1721" y="516"/>
                </a:lnTo>
                <a:lnTo>
                  <a:pt x="1721" y="516"/>
                </a:lnTo>
                <a:lnTo>
                  <a:pt x="1722" y="516"/>
                </a:lnTo>
                <a:lnTo>
                  <a:pt x="1722" y="516"/>
                </a:lnTo>
                <a:lnTo>
                  <a:pt x="1723" y="516"/>
                </a:lnTo>
                <a:lnTo>
                  <a:pt x="1724" y="516"/>
                </a:lnTo>
                <a:lnTo>
                  <a:pt x="1724" y="516"/>
                </a:lnTo>
                <a:lnTo>
                  <a:pt x="1725" y="516"/>
                </a:lnTo>
                <a:lnTo>
                  <a:pt x="1725" y="516"/>
                </a:lnTo>
                <a:lnTo>
                  <a:pt x="1726" y="516"/>
                </a:lnTo>
                <a:lnTo>
                  <a:pt x="1726" y="516"/>
                </a:lnTo>
                <a:lnTo>
                  <a:pt x="1728" y="516"/>
                </a:lnTo>
                <a:lnTo>
                  <a:pt x="1728" y="516"/>
                </a:lnTo>
                <a:lnTo>
                  <a:pt x="1729" y="516"/>
                </a:lnTo>
                <a:lnTo>
                  <a:pt x="1729" y="516"/>
                </a:lnTo>
                <a:lnTo>
                  <a:pt x="1730" y="516"/>
                </a:lnTo>
                <a:lnTo>
                  <a:pt x="1731" y="516"/>
                </a:lnTo>
                <a:lnTo>
                  <a:pt x="1731" y="516"/>
                </a:lnTo>
                <a:lnTo>
                  <a:pt x="1732" y="516"/>
                </a:lnTo>
                <a:lnTo>
                  <a:pt x="1732" y="516"/>
                </a:lnTo>
                <a:lnTo>
                  <a:pt x="1733" y="516"/>
                </a:lnTo>
                <a:lnTo>
                  <a:pt x="1734" y="516"/>
                </a:lnTo>
                <a:lnTo>
                  <a:pt x="1734" y="516"/>
                </a:lnTo>
                <a:lnTo>
                  <a:pt x="1735" y="516"/>
                </a:lnTo>
                <a:lnTo>
                  <a:pt x="1736" y="516"/>
                </a:lnTo>
                <a:lnTo>
                  <a:pt x="1736" y="516"/>
                </a:lnTo>
                <a:lnTo>
                  <a:pt x="1737" y="516"/>
                </a:lnTo>
                <a:lnTo>
                  <a:pt x="1738" y="516"/>
                </a:lnTo>
                <a:lnTo>
                  <a:pt x="1739" y="516"/>
                </a:lnTo>
                <a:lnTo>
                  <a:pt x="1739" y="516"/>
                </a:lnTo>
                <a:lnTo>
                  <a:pt x="1739" y="516"/>
                </a:lnTo>
                <a:lnTo>
                  <a:pt x="1740" y="516"/>
                </a:lnTo>
                <a:lnTo>
                  <a:pt x="1741" y="516"/>
                </a:lnTo>
                <a:lnTo>
                  <a:pt x="1741" y="516"/>
                </a:lnTo>
                <a:lnTo>
                  <a:pt x="1742" y="516"/>
                </a:lnTo>
                <a:lnTo>
                  <a:pt x="1743" y="516"/>
                </a:lnTo>
                <a:lnTo>
                  <a:pt x="1744" y="516"/>
                </a:lnTo>
                <a:lnTo>
                  <a:pt x="1744" y="516"/>
                </a:lnTo>
                <a:lnTo>
                  <a:pt x="1745" y="516"/>
                </a:lnTo>
                <a:lnTo>
                  <a:pt x="1745" y="516"/>
                </a:lnTo>
                <a:lnTo>
                  <a:pt x="1746" y="516"/>
                </a:lnTo>
                <a:lnTo>
                  <a:pt x="1747" y="516"/>
                </a:lnTo>
                <a:lnTo>
                  <a:pt x="1747" y="516"/>
                </a:lnTo>
                <a:lnTo>
                  <a:pt x="1748" y="516"/>
                </a:lnTo>
                <a:lnTo>
                  <a:pt x="1748" y="516"/>
                </a:lnTo>
                <a:lnTo>
                  <a:pt x="1750" y="516"/>
                </a:lnTo>
                <a:lnTo>
                  <a:pt x="1750" y="516"/>
                </a:lnTo>
                <a:lnTo>
                  <a:pt x="1751" y="516"/>
                </a:lnTo>
                <a:lnTo>
                  <a:pt x="1752" y="516"/>
                </a:lnTo>
                <a:lnTo>
                  <a:pt x="1752" y="516"/>
                </a:lnTo>
                <a:lnTo>
                  <a:pt x="1754" y="516"/>
                </a:lnTo>
                <a:lnTo>
                  <a:pt x="1754" y="516"/>
                </a:lnTo>
                <a:lnTo>
                  <a:pt x="1755" y="516"/>
                </a:lnTo>
                <a:lnTo>
                  <a:pt x="1756" y="516"/>
                </a:lnTo>
                <a:lnTo>
                  <a:pt x="1757" y="516"/>
                </a:lnTo>
                <a:lnTo>
                  <a:pt x="1758" y="516"/>
                </a:lnTo>
                <a:lnTo>
                  <a:pt x="1759" y="516"/>
                </a:lnTo>
                <a:lnTo>
                  <a:pt x="1759" y="516"/>
                </a:lnTo>
                <a:lnTo>
                  <a:pt x="1761" y="516"/>
                </a:lnTo>
                <a:lnTo>
                  <a:pt x="1761" y="516"/>
                </a:lnTo>
                <a:lnTo>
                  <a:pt x="1761" y="516"/>
                </a:lnTo>
                <a:lnTo>
                  <a:pt x="1762" y="516"/>
                </a:lnTo>
                <a:lnTo>
                  <a:pt x="1763" y="516"/>
                </a:lnTo>
                <a:lnTo>
                  <a:pt x="1763" y="516"/>
                </a:lnTo>
                <a:lnTo>
                  <a:pt x="1764" y="516"/>
                </a:lnTo>
                <a:lnTo>
                  <a:pt x="1765" y="516"/>
                </a:lnTo>
                <a:lnTo>
                  <a:pt x="1765" y="516"/>
                </a:lnTo>
                <a:lnTo>
                  <a:pt x="1766" y="516"/>
                </a:lnTo>
                <a:lnTo>
                  <a:pt x="1767" y="516"/>
                </a:lnTo>
                <a:lnTo>
                  <a:pt x="1767" y="516"/>
                </a:lnTo>
                <a:lnTo>
                  <a:pt x="1768" y="516"/>
                </a:lnTo>
                <a:lnTo>
                  <a:pt x="1769" y="516"/>
                </a:lnTo>
                <a:lnTo>
                  <a:pt x="1769" y="516"/>
                </a:lnTo>
                <a:lnTo>
                  <a:pt x="1770" y="516"/>
                </a:lnTo>
                <a:lnTo>
                  <a:pt x="1771" y="516"/>
                </a:lnTo>
                <a:lnTo>
                  <a:pt x="1771" y="516"/>
                </a:lnTo>
                <a:lnTo>
                  <a:pt x="1773" y="516"/>
                </a:lnTo>
                <a:lnTo>
                  <a:pt x="1773" y="516"/>
                </a:lnTo>
                <a:lnTo>
                  <a:pt x="1774" y="516"/>
                </a:lnTo>
                <a:lnTo>
                  <a:pt x="1774" y="516"/>
                </a:lnTo>
                <a:lnTo>
                  <a:pt x="1776" y="516"/>
                </a:lnTo>
                <a:lnTo>
                  <a:pt x="1776" y="516"/>
                </a:lnTo>
                <a:lnTo>
                  <a:pt x="1776" y="516"/>
                </a:lnTo>
                <a:lnTo>
                  <a:pt x="1777" y="516"/>
                </a:lnTo>
                <a:lnTo>
                  <a:pt x="1777" y="516"/>
                </a:lnTo>
                <a:lnTo>
                  <a:pt x="1778" y="516"/>
                </a:lnTo>
                <a:lnTo>
                  <a:pt x="1779" y="516"/>
                </a:lnTo>
                <a:lnTo>
                  <a:pt x="1780" y="516"/>
                </a:lnTo>
                <a:lnTo>
                  <a:pt x="1780" y="516"/>
                </a:lnTo>
                <a:lnTo>
                  <a:pt x="1781" y="516"/>
                </a:lnTo>
                <a:lnTo>
                  <a:pt x="1781" y="516"/>
                </a:lnTo>
                <a:lnTo>
                  <a:pt x="1782" y="516"/>
                </a:lnTo>
                <a:lnTo>
                  <a:pt x="1783" y="516"/>
                </a:lnTo>
                <a:lnTo>
                  <a:pt x="1784" y="516"/>
                </a:lnTo>
                <a:lnTo>
                  <a:pt x="1784" y="516"/>
                </a:lnTo>
                <a:lnTo>
                  <a:pt x="1784" y="516"/>
                </a:lnTo>
                <a:lnTo>
                  <a:pt x="1785" y="516"/>
                </a:lnTo>
                <a:lnTo>
                  <a:pt x="1786" y="516"/>
                </a:lnTo>
                <a:lnTo>
                  <a:pt x="1787" y="516"/>
                </a:lnTo>
                <a:lnTo>
                  <a:pt x="1788" y="516"/>
                </a:lnTo>
                <a:lnTo>
                  <a:pt x="1789" y="516"/>
                </a:lnTo>
                <a:lnTo>
                  <a:pt x="1790" y="516"/>
                </a:lnTo>
                <a:lnTo>
                  <a:pt x="1791" y="516"/>
                </a:lnTo>
                <a:lnTo>
                  <a:pt x="1791" y="516"/>
                </a:lnTo>
                <a:lnTo>
                  <a:pt x="1792" y="516"/>
                </a:lnTo>
                <a:lnTo>
                  <a:pt x="1792" y="516"/>
                </a:lnTo>
                <a:lnTo>
                  <a:pt x="1793" y="516"/>
                </a:lnTo>
                <a:lnTo>
                  <a:pt x="1793" y="516"/>
                </a:lnTo>
                <a:lnTo>
                  <a:pt x="1795" y="516"/>
                </a:lnTo>
                <a:lnTo>
                  <a:pt x="1795" y="516"/>
                </a:lnTo>
                <a:lnTo>
                  <a:pt x="1796" y="516"/>
                </a:lnTo>
                <a:lnTo>
                  <a:pt x="1796" y="516"/>
                </a:lnTo>
                <a:lnTo>
                  <a:pt x="1797" y="516"/>
                </a:lnTo>
                <a:lnTo>
                  <a:pt x="1798" y="516"/>
                </a:lnTo>
                <a:lnTo>
                  <a:pt x="1799" y="516"/>
                </a:lnTo>
                <a:lnTo>
                  <a:pt x="1799" y="516"/>
                </a:lnTo>
                <a:lnTo>
                  <a:pt x="1799" y="516"/>
                </a:lnTo>
                <a:lnTo>
                  <a:pt x="1800" y="516"/>
                </a:lnTo>
                <a:lnTo>
                  <a:pt x="1801" y="516"/>
                </a:lnTo>
                <a:lnTo>
                  <a:pt x="1802" y="516"/>
                </a:lnTo>
                <a:lnTo>
                  <a:pt x="1802" y="516"/>
                </a:lnTo>
                <a:lnTo>
                  <a:pt x="1803" y="516"/>
                </a:lnTo>
                <a:lnTo>
                  <a:pt x="1803" y="516"/>
                </a:lnTo>
                <a:lnTo>
                  <a:pt x="1804" y="516"/>
                </a:lnTo>
                <a:lnTo>
                  <a:pt x="1805" y="516"/>
                </a:lnTo>
                <a:lnTo>
                  <a:pt x="1806" y="516"/>
                </a:lnTo>
                <a:lnTo>
                  <a:pt x="1806" y="516"/>
                </a:lnTo>
                <a:lnTo>
                  <a:pt x="1807" y="516"/>
                </a:lnTo>
                <a:lnTo>
                  <a:pt x="1808" y="516"/>
                </a:lnTo>
                <a:lnTo>
                  <a:pt x="1808" y="516"/>
                </a:lnTo>
                <a:lnTo>
                  <a:pt x="1809" y="516"/>
                </a:lnTo>
                <a:lnTo>
                  <a:pt x="1810" y="516"/>
                </a:lnTo>
                <a:lnTo>
                  <a:pt x="1811" y="516"/>
                </a:lnTo>
                <a:lnTo>
                  <a:pt x="1812" y="516"/>
                </a:lnTo>
                <a:lnTo>
                  <a:pt x="1813" y="516"/>
                </a:lnTo>
                <a:lnTo>
                  <a:pt x="1814" y="516"/>
                </a:lnTo>
                <a:lnTo>
                  <a:pt x="1814" y="516"/>
                </a:lnTo>
                <a:lnTo>
                  <a:pt x="1815" y="516"/>
                </a:lnTo>
                <a:lnTo>
                  <a:pt x="1815" y="516"/>
                </a:lnTo>
                <a:lnTo>
                  <a:pt x="1817" y="516"/>
                </a:lnTo>
                <a:lnTo>
                  <a:pt x="1818" y="516"/>
                </a:lnTo>
                <a:lnTo>
                  <a:pt x="1818" y="516"/>
                </a:lnTo>
                <a:lnTo>
                  <a:pt x="1819" y="516"/>
                </a:lnTo>
                <a:lnTo>
                  <a:pt x="1819" y="516"/>
                </a:lnTo>
                <a:lnTo>
                  <a:pt x="1821" y="516"/>
                </a:lnTo>
                <a:lnTo>
                  <a:pt x="1821" y="516"/>
                </a:lnTo>
                <a:lnTo>
                  <a:pt x="1821" y="516"/>
                </a:lnTo>
                <a:lnTo>
                  <a:pt x="1822" y="516"/>
                </a:lnTo>
                <a:lnTo>
                  <a:pt x="1822" y="516"/>
                </a:lnTo>
                <a:lnTo>
                  <a:pt x="1823" y="516"/>
                </a:lnTo>
                <a:lnTo>
                  <a:pt x="1824" y="516"/>
                </a:lnTo>
                <a:lnTo>
                  <a:pt x="1825" y="516"/>
                </a:lnTo>
                <a:lnTo>
                  <a:pt x="1825" y="516"/>
                </a:lnTo>
                <a:lnTo>
                  <a:pt x="1826" y="516"/>
                </a:lnTo>
                <a:lnTo>
                  <a:pt x="1827" y="516"/>
                </a:lnTo>
                <a:lnTo>
                  <a:pt x="1828" y="516"/>
                </a:lnTo>
                <a:lnTo>
                  <a:pt x="1828" y="516"/>
                </a:lnTo>
                <a:lnTo>
                  <a:pt x="1828" y="516"/>
                </a:lnTo>
                <a:lnTo>
                  <a:pt x="1829" y="516"/>
                </a:lnTo>
                <a:lnTo>
                  <a:pt x="1829" y="516"/>
                </a:lnTo>
                <a:lnTo>
                  <a:pt x="1830" y="516"/>
                </a:lnTo>
                <a:lnTo>
                  <a:pt x="1831" y="516"/>
                </a:lnTo>
                <a:lnTo>
                  <a:pt x="1832" y="516"/>
                </a:lnTo>
                <a:lnTo>
                  <a:pt x="1832" y="516"/>
                </a:lnTo>
                <a:lnTo>
                  <a:pt x="1833" y="516"/>
                </a:lnTo>
                <a:lnTo>
                  <a:pt x="1834" y="516"/>
                </a:lnTo>
                <a:lnTo>
                  <a:pt x="1834" y="516"/>
                </a:lnTo>
                <a:lnTo>
                  <a:pt x="1835" y="516"/>
                </a:lnTo>
                <a:lnTo>
                  <a:pt x="1836" y="516"/>
                </a:lnTo>
                <a:lnTo>
                  <a:pt x="1836" y="516"/>
                </a:lnTo>
                <a:lnTo>
                  <a:pt x="1837" y="516"/>
                </a:lnTo>
                <a:lnTo>
                  <a:pt x="1837" y="516"/>
                </a:lnTo>
                <a:lnTo>
                  <a:pt x="1838" y="516"/>
                </a:lnTo>
                <a:lnTo>
                  <a:pt x="1839" y="516"/>
                </a:lnTo>
                <a:lnTo>
                  <a:pt x="1840" y="516"/>
                </a:lnTo>
                <a:lnTo>
                  <a:pt x="1840" y="516"/>
                </a:lnTo>
                <a:lnTo>
                  <a:pt x="1841" y="516"/>
                </a:lnTo>
                <a:lnTo>
                  <a:pt x="1842" y="516"/>
                </a:lnTo>
                <a:lnTo>
                  <a:pt x="1843" y="516"/>
                </a:lnTo>
                <a:lnTo>
                  <a:pt x="1843" y="516"/>
                </a:lnTo>
                <a:lnTo>
                  <a:pt x="1844" y="516"/>
                </a:lnTo>
                <a:lnTo>
                  <a:pt x="1845" y="516"/>
                </a:lnTo>
                <a:lnTo>
                  <a:pt x="1846" y="516"/>
                </a:lnTo>
                <a:lnTo>
                  <a:pt x="1847" y="516"/>
                </a:lnTo>
                <a:lnTo>
                  <a:pt x="1847" y="516"/>
                </a:lnTo>
                <a:lnTo>
                  <a:pt x="1848" y="516"/>
                </a:lnTo>
                <a:lnTo>
                  <a:pt x="1848" y="516"/>
                </a:lnTo>
                <a:lnTo>
                  <a:pt x="1849" y="516"/>
                </a:lnTo>
                <a:lnTo>
                  <a:pt x="1850" y="516"/>
                </a:lnTo>
                <a:lnTo>
                  <a:pt x="1851" y="516"/>
                </a:lnTo>
                <a:lnTo>
                  <a:pt x="1851" y="516"/>
                </a:lnTo>
                <a:lnTo>
                  <a:pt x="1851" y="516"/>
                </a:lnTo>
                <a:lnTo>
                  <a:pt x="1852" y="516"/>
                </a:lnTo>
                <a:lnTo>
                  <a:pt x="1853" y="516"/>
                </a:lnTo>
                <a:lnTo>
                  <a:pt x="1854" y="516"/>
                </a:lnTo>
                <a:lnTo>
                  <a:pt x="1854" y="516"/>
                </a:lnTo>
                <a:lnTo>
                  <a:pt x="1855" y="516"/>
                </a:lnTo>
                <a:lnTo>
                  <a:pt x="1856" y="516"/>
                </a:lnTo>
                <a:lnTo>
                  <a:pt x="1857" y="516"/>
                </a:lnTo>
                <a:lnTo>
                  <a:pt x="1858" y="516"/>
                </a:lnTo>
                <a:lnTo>
                  <a:pt x="1858" y="516"/>
                </a:lnTo>
                <a:lnTo>
                  <a:pt x="1858" y="516"/>
                </a:lnTo>
                <a:lnTo>
                  <a:pt x="1859" y="516"/>
                </a:lnTo>
                <a:lnTo>
                  <a:pt x="1860" y="516"/>
                </a:lnTo>
                <a:lnTo>
                  <a:pt x="1861" y="516"/>
                </a:lnTo>
                <a:lnTo>
                  <a:pt x="1861" y="516"/>
                </a:lnTo>
                <a:lnTo>
                  <a:pt x="1862" y="516"/>
                </a:lnTo>
                <a:lnTo>
                  <a:pt x="1863" y="516"/>
                </a:lnTo>
                <a:lnTo>
                  <a:pt x="1863" y="516"/>
                </a:lnTo>
                <a:lnTo>
                  <a:pt x="1864" y="516"/>
                </a:lnTo>
                <a:lnTo>
                  <a:pt x="1865" y="516"/>
                </a:lnTo>
                <a:lnTo>
                  <a:pt x="1866" y="516"/>
                </a:lnTo>
                <a:lnTo>
                  <a:pt x="1866" y="516"/>
                </a:lnTo>
                <a:lnTo>
                  <a:pt x="1866" y="516"/>
                </a:lnTo>
                <a:lnTo>
                  <a:pt x="1867" y="516"/>
                </a:lnTo>
                <a:lnTo>
                  <a:pt x="1867" y="516"/>
                </a:lnTo>
                <a:lnTo>
                  <a:pt x="1868" y="516"/>
                </a:lnTo>
                <a:lnTo>
                  <a:pt x="1869" y="516"/>
                </a:lnTo>
                <a:lnTo>
                  <a:pt x="1870" y="516"/>
                </a:lnTo>
                <a:lnTo>
                  <a:pt x="1870" y="516"/>
                </a:lnTo>
                <a:lnTo>
                  <a:pt x="1871" y="516"/>
                </a:lnTo>
                <a:lnTo>
                  <a:pt x="1871" y="516"/>
                </a:lnTo>
                <a:lnTo>
                  <a:pt x="1873" y="516"/>
                </a:lnTo>
                <a:lnTo>
                  <a:pt x="1873" y="516"/>
                </a:lnTo>
                <a:lnTo>
                  <a:pt x="1873" y="516"/>
                </a:lnTo>
                <a:lnTo>
                  <a:pt x="1874" y="516"/>
                </a:lnTo>
                <a:lnTo>
                  <a:pt x="1874" y="516"/>
                </a:lnTo>
                <a:lnTo>
                  <a:pt x="1875" y="516"/>
                </a:lnTo>
                <a:lnTo>
                  <a:pt x="1876" y="516"/>
                </a:lnTo>
                <a:lnTo>
                  <a:pt x="1877" y="516"/>
                </a:lnTo>
                <a:lnTo>
                  <a:pt x="1877" y="516"/>
                </a:lnTo>
                <a:lnTo>
                  <a:pt x="1878" y="516"/>
                </a:lnTo>
                <a:lnTo>
                  <a:pt x="1879" y="516"/>
                </a:lnTo>
                <a:lnTo>
                  <a:pt x="1880" y="516"/>
                </a:lnTo>
                <a:lnTo>
                  <a:pt x="1880" y="516"/>
                </a:lnTo>
                <a:lnTo>
                  <a:pt x="1881" y="516"/>
                </a:lnTo>
                <a:lnTo>
                  <a:pt x="1881" y="516"/>
                </a:lnTo>
                <a:lnTo>
                  <a:pt x="1882" y="516"/>
                </a:lnTo>
                <a:lnTo>
                  <a:pt x="1882" y="516"/>
                </a:lnTo>
                <a:lnTo>
                  <a:pt x="1883" y="516"/>
                </a:lnTo>
                <a:lnTo>
                  <a:pt x="1884" y="516"/>
                </a:lnTo>
                <a:lnTo>
                  <a:pt x="1885" y="516"/>
                </a:lnTo>
                <a:lnTo>
                  <a:pt x="1885" y="516"/>
                </a:lnTo>
                <a:lnTo>
                  <a:pt x="1886" y="516"/>
                </a:lnTo>
                <a:lnTo>
                  <a:pt x="1887" y="516"/>
                </a:lnTo>
                <a:lnTo>
                  <a:pt x="1887" y="516"/>
                </a:lnTo>
                <a:lnTo>
                  <a:pt x="1888" y="516"/>
                </a:lnTo>
                <a:lnTo>
                  <a:pt x="1888" y="516"/>
                </a:lnTo>
                <a:lnTo>
                  <a:pt x="1889" y="516"/>
                </a:lnTo>
                <a:lnTo>
                  <a:pt x="1889" y="516"/>
                </a:lnTo>
                <a:lnTo>
                  <a:pt x="1890" y="516"/>
                </a:lnTo>
                <a:lnTo>
                  <a:pt x="1891" y="516"/>
                </a:lnTo>
                <a:lnTo>
                  <a:pt x="1892" y="516"/>
                </a:lnTo>
                <a:lnTo>
                  <a:pt x="1892" y="516"/>
                </a:lnTo>
                <a:lnTo>
                  <a:pt x="1893" y="516"/>
                </a:lnTo>
                <a:lnTo>
                  <a:pt x="1893" y="516"/>
                </a:lnTo>
                <a:lnTo>
                  <a:pt x="1894" y="516"/>
                </a:lnTo>
                <a:lnTo>
                  <a:pt x="1895" y="516"/>
                </a:lnTo>
                <a:lnTo>
                  <a:pt x="1895" y="516"/>
                </a:lnTo>
                <a:lnTo>
                  <a:pt x="1896" y="516"/>
                </a:lnTo>
                <a:lnTo>
                  <a:pt x="1896" y="516"/>
                </a:lnTo>
                <a:lnTo>
                  <a:pt x="1898" y="516"/>
                </a:lnTo>
                <a:lnTo>
                  <a:pt x="1898" y="516"/>
                </a:lnTo>
                <a:lnTo>
                  <a:pt x="1899" y="516"/>
                </a:lnTo>
                <a:lnTo>
                  <a:pt x="1900" y="516"/>
                </a:lnTo>
                <a:lnTo>
                  <a:pt x="1900" y="516"/>
                </a:lnTo>
                <a:lnTo>
                  <a:pt x="1902" y="516"/>
                </a:lnTo>
                <a:lnTo>
                  <a:pt x="1902" y="516"/>
                </a:lnTo>
                <a:lnTo>
                  <a:pt x="1903" y="516"/>
                </a:lnTo>
                <a:lnTo>
                  <a:pt x="1903" y="516"/>
                </a:lnTo>
                <a:lnTo>
                  <a:pt x="1904" y="516"/>
                </a:lnTo>
                <a:lnTo>
                  <a:pt x="1904" y="516"/>
                </a:lnTo>
                <a:lnTo>
                  <a:pt x="1905" y="516"/>
                </a:lnTo>
                <a:lnTo>
                  <a:pt x="1906" y="516"/>
                </a:lnTo>
                <a:lnTo>
                  <a:pt x="1906" y="516"/>
                </a:lnTo>
                <a:lnTo>
                  <a:pt x="1907" y="516"/>
                </a:lnTo>
                <a:lnTo>
                  <a:pt x="1907" y="516"/>
                </a:lnTo>
                <a:lnTo>
                  <a:pt x="1908" y="516"/>
                </a:lnTo>
                <a:lnTo>
                  <a:pt x="1909" y="516"/>
                </a:lnTo>
                <a:lnTo>
                  <a:pt x="1910" y="516"/>
                </a:lnTo>
                <a:lnTo>
                  <a:pt x="1910" y="516"/>
                </a:lnTo>
                <a:lnTo>
                  <a:pt x="1911" y="516"/>
                </a:lnTo>
                <a:lnTo>
                  <a:pt x="1911" y="516"/>
                </a:lnTo>
                <a:lnTo>
                  <a:pt x="1912" y="516"/>
                </a:lnTo>
                <a:lnTo>
                  <a:pt x="1913" y="516"/>
                </a:lnTo>
                <a:lnTo>
                  <a:pt x="1914" y="516"/>
                </a:lnTo>
                <a:lnTo>
                  <a:pt x="1915" y="516"/>
                </a:lnTo>
                <a:lnTo>
                  <a:pt x="1915" y="516"/>
                </a:lnTo>
                <a:lnTo>
                  <a:pt x="1916" y="516"/>
                </a:lnTo>
                <a:lnTo>
                  <a:pt x="1917" y="516"/>
                </a:lnTo>
                <a:lnTo>
                  <a:pt x="1918" y="516"/>
                </a:lnTo>
                <a:lnTo>
                  <a:pt x="1918" y="516"/>
                </a:lnTo>
                <a:lnTo>
                  <a:pt x="1919" y="516"/>
                </a:lnTo>
                <a:lnTo>
                  <a:pt x="1919" y="516"/>
                </a:lnTo>
                <a:lnTo>
                  <a:pt x="1921" y="516"/>
                </a:lnTo>
                <a:lnTo>
                  <a:pt x="1921" y="516"/>
                </a:lnTo>
                <a:lnTo>
                  <a:pt x="1922" y="516"/>
                </a:lnTo>
                <a:lnTo>
                  <a:pt x="1922" y="516"/>
                </a:lnTo>
                <a:lnTo>
                  <a:pt x="1924" y="516"/>
                </a:lnTo>
                <a:lnTo>
                  <a:pt x="1924" y="516"/>
                </a:lnTo>
                <a:lnTo>
                  <a:pt x="1925" y="516"/>
                </a:lnTo>
                <a:lnTo>
                  <a:pt x="1925" y="516"/>
                </a:lnTo>
                <a:lnTo>
                  <a:pt x="1926" y="516"/>
                </a:lnTo>
                <a:lnTo>
                  <a:pt x="1927" y="516"/>
                </a:lnTo>
                <a:lnTo>
                  <a:pt x="1928" y="516"/>
                </a:lnTo>
                <a:lnTo>
                  <a:pt x="1928" y="516"/>
                </a:lnTo>
                <a:lnTo>
                  <a:pt x="1929" y="516"/>
                </a:lnTo>
                <a:lnTo>
                  <a:pt x="1930" y="516"/>
                </a:lnTo>
                <a:lnTo>
                  <a:pt x="1930" y="516"/>
                </a:lnTo>
                <a:lnTo>
                  <a:pt x="1931" y="516"/>
                </a:lnTo>
                <a:lnTo>
                  <a:pt x="1932" y="516"/>
                </a:lnTo>
                <a:lnTo>
                  <a:pt x="1933" y="516"/>
                </a:lnTo>
                <a:lnTo>
                  <a:pt x="1933" y="516"/>
                </a:lnTo>
                <a:lnTo>
                  <a:pt x="1933" y="516"/>
                </a:lnTo>
                <a:lnTo>
                  <a:pt x="1934" y="516"/>
                </a:lnTo>
                <a:lnTo>
                  <a:pt x="1935" y="516"/>
                </a:lnTo>
                <a:lnTo>
                  <a:pt x="1935" y="516"/>
                </a:lnTo>
                <a:lnTo>
                  <a:pt x="1936" y="516"/>
                </a:lnTo>
                <a:lnTo>
                  <a:pt x="1937" y="516"/>
                </a:lnTo>
                <a:lnTo>
                  <a:pt x="1937" y="516"/>
                </a:lnTo>
                <a:lnTo>
                  <a:pt x="1938" y="516"/>
                </a:lnTo>
                <a:lnTo>
                  <a:pt x="1939" y="516"/>
                </a:lnTo>
                <a:lnTo>
                  <a:pt x="1940" y="516"/>
                </a:lnTo>
                <a:lnTo>
                  <a:pt x="1940" y="516"/>
                </a:lnTo>
                <a:lnTo>
                  <a:pt x="1940" y="516"/>
                </a:lnTo>
                <a:lnTo>
                  <a:pt x="1941" y="516"/>
                </a:lnTo>
                <a:lnTo>
                  <a:pt x="1943" y="516"/>
                </a:lnTo>
                <a:lnTo>
                  <a:pt x="1943" y="516"/>
                </a:lnTo>
                <a:lnTo>
                  <a:pt x="1944" y="516"/>
                </a:lnTo>
                <a:lnTo>
                  <a:pt x="1944" y="516"/>
                </a:lnTo>
                <a:lnTo>
                  <a:pt x="1945" y="516"/>
                </a:lnTo>
                <a:lnTo>
                  <a:pt x="1946" y="516"/>
                </a:lnTo>
                <a:lnTo>
                  <a:pt x="1947" y="516"/>
                </a:lnTo>
                <a:lnTo>
                  <a:pt x="1947" y="516"/>
                </a:lnTo>
                <a:lnTo>
                  <a:pt x="1948" y="516"/>
                </a:lnTo>
                <a:lnTo>
                  <a:pt x="1948" y="516"/>
                </a:lnTo>
                <a:lnTo>
                  <a:pt x="1949" y="516"/>
                </a:lnTo>
                <a:lnTo>
                  <a:pt x="1950" y="516"/>
                </a:lnTo>
                <a:lnTo>
                  <a:pt x="1950" y="516"/>
                </a:lnTo>
                <a:lnTo>
                  <a:pt x="1951" y="516"/>
                </a:lnTo>
                <a:lnTo>
                  <a:pt x="1952" y="516"/>
                </a:lnTo>
                <a:lnTo>
                  <a:pt x="1952" y="516"/>
                </a:lnTo>
                <a:lnTo>
                  <a:pt x="1953" y="516"/>
                </a:lnTo>
                <a:lnTo>
                  <a:pt x="1954" y="516"/>
                </a:lnTo>
                <a:lnTo>
                  <a:pt x="1954" y="516"/>
                </a:lnTo>
                <a:lnTo>
                  <a:pt x="1955" y="516"/>
                </a:lnTo>
                <a:lnTo>
                  <a:pt x="1955" y="516"/>
                </a:lnTo>
                <a:lnTo>
                  <a:pt x="1956" y="516"/>
                </a:lnTo>
                <a:lnTo>
                  <a:pt x="1956" y="516"/>
                </a:lnTo>
                <a:lnTo>
                  <a:pt x="1957" y="516"/>
                </a:lnTo>
                <a:lnTo>
                  <a:pt x="1958" y="516"/>
                </a:lnTo>
                <a:lnTo>
                  <a:pt x="1959" y="516"/>
                </a:lnTo>
                <a:lnTo>
                  <a:pt x="1959" y="516"/>
                </a:lnTo>
                <a:lnTo>
                  <a:pt x="1960" y="516"/>
                </a:lnTo>
                <a:lnTo>
                  <a:pt x="1961" y="516"/>
                </a:lnTo>
                <a:lnTo>
                  <a:pt x="1961" y="516"/>
                </a:lnTo>
                <a:lnTo>
                  <a:pt x="1962" y="516"/>
                </a:lnTo>
                <a:lnTo>
                  <a:pt x="1963" y="516"/>
                </a:lnTo>
                <a:lnTo>
                  <a:pt x="1963" y="516"/>
                </a:lnTo>
                <a:lnTo>
                  <a:pt x="1963" y="516"/>
                </a:lnTo>
                <a:lnTo>
                  <a:pt x="1965" y="516"/>
                </a:lnTo>
                <a:lnTo>
                  <a:pt x="1965" y="516"/>
                </a:lnTo>
                <a:lnTo>
                  <a:pt x="1966" y="516"/>
                </a:lnTo>
                <a:lnTo>
                  <a:pt x="1966" y="516"/>
                </a:lnTo>
                <a:lnTo>
                  <a:pt x="1967" y="516"/>
                </a:lnTo>
                <a:lnTo>
                  <a:pt x="1967" y="516"/>
                </a:lnTo>
                <a:lnTo>
                  <a:pt x="1969" y="516"/>
                </a:lnTo>
                <a:lnTo>
                  <a:pt x="1969" y="516"/>
                </a:lnTo>
                <a:lnTo>
                  <a:pt x="1970" y="516"/>
                </a:lnTo>
                <a:lnTo>
                  <a:pt x="1970" y="516"/>
                </a:lnTo>
                <a:lnTo>
                  <a:pt x="1971" y="516"/>
                </a:lnTo>
                <a:lnTo>
                  <a:pt x="1971" y="516"/>
                </a:lnTo>
                <a:lnTo>
                  <a:pt x="1972" y="516"/>
                </a:lnTo>
                <a:lnTo>
                  <a:pt x="1973" y="516"/>
                </a:lnTo>
                <a:lnTo>
                  <a:pt x="1974" y="516"/>
                </a:lnTo>
                <a:lnTo>
                  <a:pt x="1975" y="516"/>
                </a:lnTo>
                <a:lnTo>
                  <a:pt x="1976" y="516"/>
                </a:lnTo>
                <a:lnTo>
                  <a:pt x="1976" y="516"/>
                </a:lnTo>
                <a:lnTo>
                  <a:pt x="1977" y="516"/>
                </a:lnTo>
                <a:lnTo>
                  <a:pt x="1977" y="516"/>
                </a:lnTo>
                <a:lnTo>
                  <a:pt x="1978" y="516"/>
                </a:lnTo>
                <a:lnTo>
                  <a:pt x="1978" y="516"/>
                </a:lnTo>
                <a:lnTo>
                  <a:pt x="1979" y="516"/>
                </a:lnTo>
                <a:lnTo>
                  <a:pt x="1980" y="516"/>
                </a:lnTo>
                <a:lnTo>
                  <a:pt x="1980" y="516"/>
                </a:lnTo>
                <a:lnTo>
                  <a:pt x="1981" y="516"/>
                </a:lnTo>
                <a:lnTo>
                  <a:pt x="1982" y="516"/>
                </a:lnTo>
                <a:lnTo>
                  <a:pt x="1983" y="516"/>
                </a:lnTo>
                <a:lnTo>
                  <a:pt x="1984" y="516"/>
                </a:lnTo>
                <a:lnTo>
                  <a:pt x="1985" y="516"/>
                </a:lnTo>
                <a:lnTo>
                  <a:pt x="1985" y="516"/>
                </a:lnTo>
                <a:lnTo>
                  <a:pt x="1986" y="516"/>
                </a:lnTo>
                <a:lnTo>
                  <a:pt x="1987" y="516"/>
                </a:lnTo>
                <a:lnTo>
                  <a:pt x="1988" y="516"/>
                </a:lnTo>
                <a:lnTo>
                  <a:pt x="1989" y="516"/>
                </a:lnTo>
                <a:lnTo>
                  <a:pt x="1989" y="516"/>
                </a:lnTo>
                <a:lnTo>
                  <a:pt x="1991" y="516"/>
                </a:lnTo>
                <a:lnTo>
                  <a:pt x="1991" y="516"/>
                </a:lnTo>
                <a:lnTo>
                  <a:pt x="1992" y="516"/>
                </a:lnTo>
                <a:lnTo>
                  <a:pt x="1992" y="516"/>
                </a:lnTo>
                <a:lnTo>
                  <a:pt x="1992" y="516"/>
                </a:lnTo>
                <a:lnTo>
                  <a:pt x="1993" y="516"/>
                </a:lnTo>
                <a:lnTo>
                  <a:pt x="1994" y="516"/>
                </a:lnTo>
                <a:lnTo>
                  <a:pt x="1995" y="516"/>
                </a:lnTo>
                <a:lnTo>
                  <a:pt x="1995" y="516"/>
                </a:lnTo>
                <a:lnTo>
                  <a:pt x="1996" y="516"/>
                </a:lnTo>
                <a:lnTo>
                  <a:pt x="1998" y="516"/>
                </a:lnTo>
                <a:lnTo>
                  <a:pt x="1998" y="516"/>
                </a:lnTo>
                <a:lnTo>
                  <a:pt x="1999" y="516"/>
                </a:lnTo>
                <a:lnTo>
                  <a:pt x="1999" y="516"/>
                </a:lnTo>
                <a:lnTo>
                  <a:pt x="2000" y="516"/>
                </a:lnTo>
                <a:lnTo>
                  <a:pt x="2000" y="516"/>
                </a:lnTo>
                <a:lnTo>
                  <a:pt x="2001" y="516"/>
                </a:lnTo>
                <a:lnTo>
                  <a:pt x="2002" y="516"/>
                </a:lnTo>
                <a:lnTo>
                  <a:pt x="2002" y="516"/>
                </a:lnTo>
                <a:lnTo>
                  <a:pt x="2003" y="516"/>
                </a:lnTo>
                <a:lnTo>
                  <a:pt x="2004" y="516"/>
                </a:lnTo>
                <a:lnTo>
                  <a:pt x="2005" y="516"/>
                </a:lnTo>
                <a:lnTo>
                  <a:pt x="2006" y="516"/>
                </a:lnTo>
                <a:lnTo>
                  <a:pt x="2006" y="516"/>
                </a:lnTo>
                <a:lnTo>
                  <a:pt x="2007" y="516"/>
                </a:lnTo>
                <a:lnTo>
                  <a:pt x="2007" y="516"/>
                </a:lnTo>
                <a:lnTo>
                  <a:pt x="2008" y="516"/>
                </a:lnTo>
                <a:lnTo>
                  <a:pt x="2008" y="516"/>
                </a:lnTo>
                <a:lnTo>
                  <a:pt x="2009" y="516"/>
                </a:lnTo>
                <a:lnTo>
                  <a:pt x="2010" y="516"/>
                </a:lnTo>
                <a:lnTo>
                  <a:pt x="2011" y="516"/>
                </a:lnTo>
                <a:lnTo>
                  <a:pt x="2011" y="516"/>
                </a:lnTo>
                <a:lnTo>
                  <a:pt x="2012" y="516"/>
                </a:lnTo>
                <a:lnTo>
                  <a:pt x="2013" y="516"/>
                </a:lnTo>
                <a:lnTo>
                  <a:pt x="2014" y="516"/>
                </a:lnTo>
                <a:lnTo>
                  <a:pt x="2015" y="516"/>
                </a:lnTo>
                <a:lnTo>
                  <a:pt x="2015" y="516"/>
                </a:lnTo>
                <a:lnTo>
                  <a:pt x="2016" y="516"/>
                </a:lnTo>
                <a:lnTo>
                  <a:pt x="2017" y="516"/>
                </a:lnTo>
                <a:lnTo>
                  <a:pt x="2017" y="516"/>
                </a:lnTo>
                <a:lnTo>
                  <a:pt x="2018" y="516"/>
                </a:lnTo>
                <a:lnTo>
                  <a:pt x="2018" y="516"/>
                </a:lnTo>
                <a:lnTo>
                  <a:pt x="2019" y="516"/>
                </a:lnTo>
                <a:lnTo>
                  <a:pt x="2020" y="516"/>
                </a:lnTo>
                <a:lnTo>
                  <a:pt x="2021" y="516"/>
                </a:lnTo>
                <a:lnTo>
                  <a:pt x="2021" y="516"/>
                </a:lnTo>
                <a:lnTo>
                  <a:pt x="2022" y="516"/>
                </a:lnTo>
                <a:lnTo>
                  <a:pt x="2022" y="516"/>
                </a:lnTo>
                <a:lnTo>
                  <a:pt x="2023" y="516"/>
                </a:lnTo>
                <a:lnTo>
                  <a:pt x="2024" y="516"/>
                </a:lnTo>
                <a:lnTo>
                  <a:pt x="2024" y="516"/>
                </a:lnTo>
                <a:lnTo>
                  <a:pt x="2025" y="516"/>
                </a:lnTo>
                <a:lnTo>
                  <a:pt x="2025" y="516"/>
                </a:lnTo>
                <a:lnTo>
                  <a:pt x="2026" y="516"/>
                </a:lnTo>
                <a:lnTo>
                  <a:pt x="2027" y="516"/>
                </a:lnTo>
                <a:lnTo>
                  <a:pt x="2028" y="516"/>
                </a:lnTo>
                <a:lnTo>
                  <a:pt x="2028" y="516"/>
                </a:lnTo>
                <a:lnTo>
                  <a:pt x="2029" y="516"/>
                </a:lnTo>
                <a:lnTo>
                  <a:pt x="2030" y="516"/>
                </a:lnTo>
                <a:lnTo>
                  <a:pt x="2030" y="516"/>
                </a:lnTo>
                <a:lnTo>
                  <a:pt x="2032" y="516"/>
                </a:lnTo>
                <a:lnTo>
                  <a:pt x="2033" y="516"/>
                </a:lnTo>
                <a:lnTo>
                  <a:pt x="2033" y="516"/>
                </a:lnTo>
                <a:lnTo>
                  <a:pt x="2034" y="516"/>
                </a:lnTo>
                <a:lnTo>
                  <a:pt x="2035" y="516"/>
                </a:lnTo>
                <a:lnTo>
                  <a:pt x="2036" y="516"/>
                </a:lnTo>
                <a:lnTo>
                  <a:pt x="2036" y="516"/>
                </a:lnTo>
                <a:lnTo>
                  <a:pt x="2037" y="516"/>
                </a:lnTo>
                <a:lnTo>
                  <a:pt x="2037" y="516"/>
                </a:lnTo>
                <a:lnTo>
                  <a:pt x="2037" y="516"/>
                </a:lnTo>
                <a:lnTo>
                  <a:pt x="2038" y="516"/>
                </a:lnTo>
                <a:lnTo>
                  <a:pt x="2039" y="516"/>
                </a:lnTo>
                <a:lnTo>
                  <a:pt x="2040" y="516"/>
                </a:lnTo>
                <a:lnTo>
                  <a:pt x="2041" y="516"/>
                </a:lnTo>
                <a:lnTo>
                  <a:pt x="2042" y="516"/>
                </a:lnTo>
                <a:lnTo>
                  <a:pt x="2043" y="516"/>
                </a:lnTo>
                <a:lnTo>
                  <a:pt x="2043" y="516"/>
                </a:lnTo>
                <a:lnTo>
                  <a:pt x="2044" y="516"/>
                </a:lnTo>
                <a:lnTo>
                  <a:pt x="2044" y="516"/>
                </a:lnTo>
                <a:lnTo>
                  <a:pt x="2045" y="516"/>
                </a:lnTo>
                <a:lnTo>
                  <a:pt x="2045" y="516"/>
                </a:lnTo>
                <a:lnTo>
                  <a:pt x="2046" y="516"/>
                </a:lnTo>
                <a:lnTo>
                  <a:pt x="2047" y="516"/>
                </a:lnTo>
                <a:lnTo>
                  <a:pt x="2047" y="516"/>
                </a:lnTo>
                <a:lnTo>
                  <a:pt x="2048" y="516"/>
                </a:lnTo>
                <a:lnTo>
                  <a:pt x="2049" y="516"/>
                </a:lnTo>
                <a:lnTo>
                  <a:pt x="2050" y="516"/>
                </a:lnTo>
                <a:lnTo>
                  <a:pt x="2050" y="516"/>
                </a:lnTo>
                <a:lnTo>
                  <a:pt x="2051" y="516"/>
                </a:lnTo>
                <a:lnTo>
                  <a:pt x="2051" y="516"/>
                </a:lnTo>
                <a:lnTo>
                  <a:pt x="2052" y="516"/>
                </a:lnTo>
                <a:lnTo>
                  <a:pt x="2052" y="516"/>
                </a:lnTo>
                <a:lnTo>
                  <a:pt x="2053" y="516"/>
                </a:lnTo>
                <a:lnTo>
                  <a:pt x="2054" y="516"/>
                </a:lnTo>
                <a:lnTo>
                  <a:pt x="2055" y="516"/>
                </a:lnTo>
                <a:lnTo>
                  <a:pt x="2055" y="516"/>
                </a:lnTo>
                <a:lnTo>
                  <a:pt x="2056" y="516"/>
                </a:lnTo>
                <a:lnTo>
                  <a:pt x="2057" y="516"/>
                </a:lnTo>
                <a:lnTo>
                  <a:pt x="2058" y="516"/>
                </a:lnTo>
                <a:lnTo>
                  <a:pt x="2059" y="516"/>
                </a:lnTo>
                <a:lnTo>
                  <a:pt x="2059" y="516"/>
                </a:lnTo>
                <a:lnTo>
                  <a:pt x="2060" y="516"/>
                </a:lnTo>
                <a:lnTo>
                  <a:pt x="2060" y="516"/>
                </a:lnTo>
                <a:lnTo>
                  <a:pt x="2061" y="516"/>
                </a:lnTo>
                <a:lnTo>
                  <a:pt x="2062" y="516"/>
                </a:lnTo>
                <a:lnTo>
                  <a:pt x="2062" y="516"/>
                </a:lnTo>
                <a:lnTo>
                  <a:pt x="2063" y="516"/>
                </a:lnTo>
                <a:lnTo>
                  <a:pt x="2063" y="516"/>
                </a:lnTo>
                <a:lnTo>
                  <a:pt x="2064" y="516"/>
                </a:lnTo>
                <a:lnTo>
                  <a:pt x="2066" y="516"/>
                </a:lnTo>
                <a:lnTo>
                  <a:pt x="2066" y="516"/>
                </a:lnTo>
                <a:lnTo>
                  <a:pt x="2067" y="516"/>
                </a:lnTo>
                <a:lnTo>
                  <a:pt x="2067" y="516"/>
                </a:lnTo>
                <a:lnTo>
                  <a:pt x="2068" y="516"/>
                </a:lnTo>
                <a:lnTo>
                  <a:pt x="2069" y="516"/>
                </a:lnTo>
                <a:lnTo>
                  <a:pt x="2069" y="516"/>
                </a:lnTo>
                <a:lnTo>
                  <a:pt x="2070" y="516"/>
                </a:lnTo>
                <a:lnTo>
                  <a:pt x="2070" y="516"/>
                </a:lnTo>
                <a:lnTo>
                  <a:pt x="2071" y="516"/>
                </a:lnTo>
                <a:lnTo>
                  <a:pt x="2072" y="516"/>
                </a:lnTo>
                <a:lnTo>
                  <a:pt x="2073" y="516"/>
                </a:lnTo>
                <a:lnTo>
                  <a:pt x="2073" y="516"/>
                </a:lnTo>
                <a:lnTo>
                  <a:pt x="2074" y="516"/>
                </a:lnTo>
                <a:lnTo>
                  <a:pt x="2074" y="516"/>
                </a:lnTo>
                <a:lnTo>
                  <a:pt x="2075" y="516"/>
                </a:lnTo>
                <a:lnTo>
                  <a:pt x="2076" y="516"/>
                </a:lnTo>
                <a:lnTo>
                  <a:pt x="2076" y="516"/>
                </a:lnTo>
                <a:lnTo>
                  <a:pt x="2077" y="516"/>
                </a:lnTo>
                <a:lnTo>
                  <a:pt x="2078" y="516"/>
                </a:lnTo>
                <a:lnTo>
                  <a:pt x="2078" y="516"/>
                </a:lnTo>
                <a:lnTo>
                  <a:pt x="2079" y="516"/>
                </a:lnTo>
                <a:lnTo>
                  <a:pt x="2080" y="516"/>
                </a:lnTo>
                <a:lnTo>
                  <a:pt x="2081" y="516"/>
                </a:lnTo>
                <a:lnTo>
                  <a:pt x="2081" y="516"/>
                </a:lnTo>
                <a:lnTo>
                  <a:pt x="2082" y="516"/>
                </a:lnTo>
                <a:lnTo>
                  <a:pt x="2082" y="516"/>
                </a:lnTo>
                <a:lnTo>
                  <a:pt x="2082" y="516"/>
                </a:lnTo>
                <a:lnTo>
                  <a:pt x="2083" y="516"/>
                </a:lnTo>
                <a:lnTo>
                  <a:pt x="2084" y="516"/>
                </a:lnTo>
                <a:lnTo>
                  <a:pt x="2085" y="516"/>
                </a:lnTo>
                <a:lnTo>
                  <a:pt x="2085" y="516"/>
                </a:lnTo>
                <a:lnTo>
                  <a:pt x="2086" y="516"/>
                </a:lnTo>
                <a:lnTo>
                  <a:pt x="2087" y="516"/>
                </a:lnTo>
                <a:lnTo>
                  <a:pt x="2088" y="516"/>
                </a:lnTo>
                <a:lnTo>
                  <a:pt x="2088" y="516"/>
                </a:lnTo>
                <a:lnTo>
                  <a:pt x="2089" y="516"/>
                </a:lnTo>
                <a:lnTo>
                  <a:pt x="2089" y="516"/>
                </a:lnTo>
                <a:lnTo>
                  <a:pt x="2089" y="516"/>
                </a:lnTo>
                <a:lnTo>
                  <a:pt x="2091" y="516"/>
                </a:lnTo>
                <a:lnTo>
                  <a:pt x="2091" y="516"/>
                </a:lnTo>
                <a:lnTo>
                  <a:pt x="2092" y="516"/>
                </a:lnTo>
                <a:lnTo>
                  <a:pt x="2092" y="516"/>
                </a:lnTo>
                <a:lnTo>
                  <a:pt x="2093" y="516"/>
                </a:lnTo>
                <a:lnTo>
                  <a:pt x="2094" y="516"/>
                </a:lnTo>
                <a:lnTo>
                  <a:pt x="2095" y="516"/>
                </a:lnTo>
                <a:lnTo>
                  <a:pt x="2095" y="516"/>
                </a:lnTo>
                <a:lnTo>
                  <a:pt x="2096" y="516"/>
                </a:lnTo>
                <a:lnTo>
                  <a:pt x="2096" y="516"/>
                </a:lnTo>
                <a:lnTo>
                  <a:pt x="2097" y="516"/>
                </a:lnTo>
                <a:lnTo>
                  <a:pt x="2098" y="516"/>
                </a:lnTo>
                <a:lnTo>
                  <a:pt x="2099" y="516"/>
                </a:lnTo>
                <a:lnTo>
                  <a:pt x="2100" y="516"/>
                </a:lnTo>
                <a:lnTo>
                  <a:pt x="2100" y="516"/>
                </a:lnTo>
                <a:lnTo>
                  <a:pt x="2101" y="516"/>
                </a:lnTo>
                <a:lnTo>
                  <a:pt x="2102" y="516"/>
                </a:lnTo>
                <a:lnTo>
                  <a:pt x="2102" y="516"/>
                </a:lnTo>
                <a:lnTo>
                  <a:pt x="2103" y="516"/>
                </a:lnTo>
                <a:lnTo>
                  <a:pt x="2104" y="516"/>
                </a:lnTo>
                <a:lnTo>
                  <a:pt x="2104" y="516"/>
                </a:lnTo>
                <a:lnTo>
                  <a:pt x="2105" y="516"/>
                </a:lnTo>
                <a:lnTo>
                  <a:pt x="2106" y="516"/>
                </a:lnTo>
                <a:lnTo>
                  <a:pt x="2107" y="516"/>
                </a:lnTo>
                <a:lnTo>
                  <a:pt x="2107" y="516"/>
                </a:lnTo>
                <a:lnTo>
                  <a:pt x="2108" y="516"/>
                </a:lnTo>
                <a:lnTo>
                  <a:pt x="2108" y="516"/>
                </a:lnTo>
                <a:lnTo>
                  <a:pt x="2109" y="516"/>
                </a:lnTo>
                <a:lnTo>
                  <a:pt x="2110" y="516"/>
                </a:lnTo>
                <a:lnTo>
                  <a:pt x="2111" y="516"/>
                </a:lnTo>
                <a:lnTo>
                  <a:pt x="2111" y="516"/>
                </a:lnTo>
                <a:lnTo>
                  <a:pt x="2112" y="516"/>
                </a:lnTo>
                <a:lnTo>
                  <a:pt x="2113" y="516"/>
                </a:lnTo>
                <a:lnTo>
                  <a:pt x="2113" y="516"/>
                </a:lnTo>
                <a:lnTo>
                  <a:pt x="2114" y="516"/>
                </a:lnTo>
                <a:lnTo>
                  <a:pt x="2115" y="516"/>
                </a:lnTo>
                <a:lnTo>
                  <a:pt x="2117" y="516"/>
                </a:lnTo>
                <a:lnTo>
                  <a:pt x="2117" y="516"/>
                </a:lnTo>
                <a:lnTo>
                  <a:pt x="2118" y="516"/>
                </a:lnTo>
                <a:lnTo>
                  <a:pt x="2118" y="516"/>
                </a:lnTo>
                <a:lnTo>
                  <a:pt x="2119" y="516"/>
                </a:lnTo>
                <a:lnTo>
                  <a:pt x="2119" y="516"/>
                </a:lnTo>
                <a:lnTo>
                  <a:pt x="2120" y="516"/>
                </a:lnTo>
                <a:lnTo>
                  <a:pt x="2121" y="516"/>
                </a:lnTo>
                <a:lnTo>
                  <a:pt x="2121" y="516"/>
                </a:lnTo>
                <a:lnTo>
                  <a:pt x="2122" y="516"/>
                </a:lnTo>
                <a:lnTo>
                  <a:pt x="2122" y="516"/>
                </a:lnTo>
                <a:lnTo>
                  <a:pt x="2124" y="516"/>
                </a:lnTo>
                <a:lnTo>
                  <a:pt x="2124" y="516"/>
                </a:lnTo>
                <a:lnTo>
                  <a:pt x="2125" y="516"/>
                </a:lnTo>
                <a:lnTo>
                  <a:pt x="2126" y="516"/>
                </a:lnTo>
                <a:lnTo>
                  <a:pt x="2126" y="516"/>
                </a:lnTo>
                <a:lnTo>
                  <a:pt x="2127" y="516"/>
                </a:lnTo>
                <a:lnTo>
                  <a:pt x="2127" y="516"/>
                </a:lnTo>
                <a:lnTo>
                  <a:pt x="2128" y="516"/>
                </a:lnTo>
                <a:lnTo>
                  <a:pt x="2128" y="516"/>
                </a:lnTo>
                <a:lnTo>
                  <a:pt x="2129" y="516"/>
                </a:lnTo>
                <a:lnTo>
                  <a:pt x="2130" y="516"/>
                </a:lnTo>
                <a:lnTo>
                  <a:pt x="2130" y="516"/>
                </a:lnTo>
                <a:lnTo>
                  <a:pt x="2131" y="516"/>
                </a:lnTo>
                <a:lnTo>
                  <a:pt x="2132" y="516"/>
                </a:lnTo>
                <a:lnTo>
                  <a:pt x="2133" y="516"/>
                </a:lnTo>
                <a:lnTo>
                  <a:pt x="2134" y="516"/>
                </a:lnTo>
                <a:lnTo>
                  <a:pt x="2135" y="516"/>
                </a:lnTo>
                <a:lnTo>
                  <a:pt x="2136" y="516"/>
                </a:lnTo>
                <a:lnTo>
                  <a:pt x="2136" y="516"/>
                </a:lnTo>
                <a:lnTo>
                  <a:pt x="2137" y="516"/>
                </a:lnTo>
                <a:lnTo>
                  <a:pt x="2137" y="516"/>
                </a:lnTo>
                <a:lnTo>
                  <a:pt x="2139" y="516"/>
                </a:lnTo>
                <a:lnTo>
                  <a:pt x="2139" y="516"/>
                </a:lnTo>
                <a:lnTo>
                  <a:pt x="2140" y="516"/>
                </a:lnTo>
                <a:lnTo>
                  <a:pt x="2140" y="516"/>
                </a:lnTo>
                <a:lnTo>
                  <a:pt x="2141" y="516"/>
                </a:lnTo>
                <a:lnTo>
                  <a:pt x="2142" y="516"/>
                </a:lnTo>
                <a:lnTo>
                  <a:pt x="2143" y="516"/>
                </a:lnTo>
                <a:lnTo>
                  <a:pt x="2143" y="516"/>
                </a:lnTo>
                <a:lnTo>
                  <a:pt x="2144" y="516"/>
                </a:lnTo>
                <a:lnTo>
                  <a:pt x="2145" y="516"/>
                </a:lnTo>
                <a:lnTo>
                  <a:pt x="2145" y="516"/>
                </a:lnTo>
                <a:lnTo>
                  <a:pt x="2146" y="516"/>
                </a:lnTo>
                <a:lnTo>
                  <a:pt x="2147" y="516"/>
                </a:lnTo>
                <a:lnTo>
                  <a:pt x="2148" y="516"/>
                </a:lnTo>
                <a:lnTo>
                  <a:pt x="2148" y="516"/>
                </a:lnTo>
                <a:lnTo>
                  <a:pt x="2149" y="516"/>
                </a:lnTo>
                <a:lnTo>
                  <a:pt x="2149" y="516"/>
                </a:lnTo>
                <a:lnTo>
                  <a:pt x="2150" y="516"/>
                </a:lnTo>
                <a:lnTo>
                  <a:pt x="2150" y="516"/>
                </a:lnTo>
                <a:lnTo>
                  <a:pt x="2151" y="516"/>
                </a:lnTo>
                <a:lnTo>
                  <a:pt x="2152" y="516"/>
                </a:lnTo>
                <a:lnTo>
                  <a:pt x="2152" y="516"/>
                </a:lnTo>
                <a:lnTo>
                  <a:pt x="2153" y="516"/>
                </a:lnTo>
                <a:lnTo>
                  <a:pt x="2154" y="516"/>
                </a:lnTo>
                <a:lnTo>
                  <a:pt x="2155" y="516"/>
                </a:lnTo>
                <a:lnTo>
                  <a:pt x="2155" y="516"/>
                </a:lnTo>
                <a:lnTo>
                  <a:pt x="2156" y="516"/>
                </a:lnTo>
                <a:lnTo>
                  <a:pt x="2156" y="516"/>
                </a:lnTo>
                <a:lnTo>
                  <a:pt x="2156" y="516"/>
                </a:lnTo>
                <a:lnTo>
                  <a:pt x="2158" y="515"/>
                </a:lnTo>
                <a:lnTo>
                  <a:pt x="2158" y="515"/>
                </a:lnTo>
                <a:lnTo>
                  <a:pt x="2159" y="515"/>
                </a:lnTo>
                <a:lnTo>
                  <a:pt x="2159" y="515"/>
                </a:lnTo>
                <a:lnTo>
                  <a:pt x="2161" y="515"/>
                </a:lnTo>
                <a:lnTo>
                  <a:pt x="2161" y="515"/>
                </a:lnTo>
                <a:lnTo>
                  <a:pt x="2162" y="515"/>
                </a:lnTo>
                <a:lnTo>
                  <a:pt x="2162" y="515"/>
                </a:lnTo>
                <a:lnTo>
                  <a:pt x="2163" y="515"/>
                </a:lnTo>
                <a:lnTo>
                  <a:pt x="2163" y="515"/>
                </a:lnTo>
                <a:lnTo>
                  <a:pt x="2164" y="514"/>
                </a:lnTo>
                <a:lnTo>
                  <a:pt x="2165" y="514"/>
                </a:lnTo>
                <a:lnTo>
                  <a:pt x="2165" y="514"/>
                </a:lnTo>
                <a:lnTo>
                  <a:pt x="2166" y="514"/>
                </a:lnTo>
                <a:lnTo>
                  <a:pt x="2167" y="513"/>
                </a:lnTo>
                <a:lnTo>
                  <a:pt x="2167" y="513"/>
                </a:lnTo>
                <a:lnTo>
                  <a:pt x="2168" y="513"/>
                </a:lnTo>
                <a:lnTo>
                  <a:pt x="2169" y="513"/>
                </a:lnTo>
                <a:lnTo>
                  <a:pt x="2169" y="513"/>
                </a:lnTo>
                <a:lnTo>
                  <a:pt x="2170" y="512"/>
                </a:lnTo>
                <a:lnTo>
                  <a:pt x="2171" y="512"/>
                </a:lnTo>
                <a:lnTo>
                  <a:pt x="2172" y="512"/>
                </a:lnTo>
                <a:lnTo>
                  <a:pt x="2172" y="511"/>
                </a:lnTo>
                <a:lnTo>
                  <a:pt x="2172" y="511"/>
                </a:lnTo>
                <a:lnTo>
                  <a:pt x="2173" y="510"/>
                </a:lnTo>
                <a:lnTo>
                  <a:pt x="2174" y="510"/>
                </a:lnTo>
                <a:lnTo>
                  <a:pt x="2174" y="509"/>
                </a:lnTo>
                <a:lnTo>
                  <a:pt x="2175" y="509"/>
                </a:lnTo>
                <a:lnTo>
                  <a:pt x="2176" y="509"/>
                </a:lnTo>
                <a:lnTo>
                  <a:pt x="2176" y="508"/>
                </a:lnTo>
                <a:lnTo>
                  <a:pt x="2177" y="508"/>
                </a:lnTo>
                <a:lnTo>
                  <a:pt x="2178" y="507"/>
                </a:lnTo>
                <a:lnTo>
                  <a:pt x="2178" y="506"/>
                </a:lnTo>
                <a:lnTo>
                  <a:pt x="2179" y="506"/>
                </a:lnTo>
                <a:lnTo>
                  <a:pt x="2180" y="505"/>
                </a:lnTo>
                <a:lnTo>
                  <a:pt x="2180" y="504"/>
                </a:lnTo>
                <a:lnTo>
                  <a:pt x="2181" y="503"/>
                </a:lnTo>
                <a:lnTo>
                  <a:pt x="2181" y="502"/>
                </a:lnTo>
                <a:lnTo>
                  <a:pt x="2182" y="502"/>
                </a:lnTo>
                <a:lnTo>
                  <a:pt x="2182" y="501"/>
                </a:lnTo>
                <a:lnTo>
                  <a:pt x="2184" y="500"/>
                </a:lnTo>
                <a:lnTo>
                  <a:pt x="2184" y="498"/>
                </a:lnTo>
                <a:lnTo>
                  <a:pt x="2185" y="498"/>
                </a:lnTo>
                <a:lnTo>
                  <a:pt x="2185" y="497"/>
                </a:lnTo>
                <a:lnTo>
                  <a:pt x="2187" y="494"/>
                </a:lnTo>
                <a:lnTo>
                  <a:pt x="2187" y="493"/>
                </a:lnTo>
                <a:lnTo>
                  <a:pt x="2187" y="492"/>
                </a:lnTo>
                <a:lnTo>
                  <a:pt x="2188" y="491"/>
                </a:lnTo>
                <a:lnTo>
                  <a:pt x="2188" y="490"/>
                </a:lnTo>
                <a:lnTo>
                  <a:pt x="2189" y="489"/>
                </a:lnTo>
                <a:lnTo>
                  <a:pt x="2190" y="486"/>
                </a:lnTo>
                <a:lnTo>
                  <a:pt x="2191" y="485"/>
                </a:lnTo>
                <a:lnTo>
                  <a:pt x="2191" y="483"/>
                </a:lnTo>
                <a:lnTo>
                  <a:pt x="2192" y="481"/>
                </a:lnTo>
                <a:lnTo>
                  <a:pt x="2193" y="478"/>
                </a:lnTo>
                <a:lnTo>
                  <a:pt x="2193" y="476"/>
                </a:lnTo>
                <a:lnTo>
                  <a:pt x="2194" y="474"/>
                </a:lnTo>
                <a:lnTo>
                  <a:pt x="2194" y="472"/>
                </a:lnTo>
                <a:lnTo>
                  <a:pt x="2195" y="471"/>
                </a:lnTo>
                <a:lnTo>
                  <a:pt x="2195" y="468"/>
                </a:lnTo>
                <a:lnTo>
                  <a:pt x="2196" y="464"/>
                </a:lnTo>
                <a:lnTo>
                  <a:pt x="2197" y="462"/>
                </a:lnTo>
                <a:lnTo>
                  <a:pt x="2198" y="460"/>
                </a:lnTo>
                <a:lnTo>
                  <a:pt x="2198" y="457"/>
                </a:lnTo>
                <a:lnTo>
                  <a:pt x="2199" y="452"/>
                </a:lnTo>
                <a:lnTo>
                  <a:pt x="2200" y="450"/>
                </a:lnTo>
                <a:lnTo>
                  <a:pt x="2200" y="447"/>
                </a:lnTo>
                <a:lnTo>
                  <a:pt x="2201" y="444"/>
                </a:lnTo>
                <a:lnTo>
                  <a:pt x="2202" y="441"/>
                </a:lnTo>
                <a:lnTo>
                  <a:pt x="2202" y="438"/>
                </a:lnTo>
                <a:lnTo>
                  <a:pt x="2203" y="433"/>
                </a:lnTo>
                <a:lnTo>
                  <a:pt x="2203" y="430"/>
                </a:lnTo>
                <a:lnTo>
                  <a:pt x="2204" y="426"/>
                </a:lnTo>
                <a:lnTo>
                  <a:pt x="2204" y="423"/>
                </a:lnTo>
                <a:lnTo>
                  <a:pt x="2206" y="417"/>
                </a:lnTo>
                <a:lnTo>
                  <a:pt x="2206" y="413"/>
                </a:lnTo>
                <a:lnTo>
                  <a:pt x="2207" y="410"/>
                </a:lnTo>
                <a:lnTo>
                  <a:pt x="2207" y="406"/>
                </a:lnTo>
                <a:lnTo>
                  <a:pt x="2208" y="402"/>
                </a:lnTo>
                <a:lnTo>
                  <a:pt x="2208" y="399"/>
                </a:lnTo>
                <a:lnTo>
                  <a:pt x="2209" y="391"/>
                </a:lnTo>
                <a:lnTo>
                  <a:pt x="2210" y="388"/>
                </a:lnTo>
                <a:lnTo>
                  <a:pt x="2210" y="384"/>
                </a:lnTo>
                <a:lnTo>
                  <a:pt x="2211" y="380"/>
                </a:lnTo>
                <a:lnTo>
                  <a:pt x="2212" y="372"/>
                </a:lnTo>
                <a:lnTo>
                  <a:pt x="2213" y="368"/>
                </a:lnTo>
                <a:lnTo>
                  <a:pt x="2213" y="365"/>
                </a:lnTo>
                <a:lnTo>
                  <a:pt x="2214" y="361"/>
                </a:lnTo>
                <a:lnTo>
                  <a:pt x="2214" y="357"/>
                </a:lnTo>
                <a:lnTo>
                  <a:pt x="2215" y="353"/>
                </a:lnTo>
                <a:lnTo>
                  <a:pt x="2216" y="345"/>
                </a:lnTo>
                <a:lnTo>
                  <a:pt x="2217" y="342"/>
                </a:lnTo>
                <a:lnTo>
                  <a:pt x="2217" y="338"/>
                </a:lnTo>
                <a:lnTo>
                  <a:pt x="2217" y="334"/>
                </a:lnTo>
                <a:lnTo>
                  <a:pt x="2218" y="327"/>
                </a:lnTo>
                <a:lnTo>
                  <a:pt x="2219" y="323"/>
                </a:lnTo>
                <a:lnTo>
                  <a:pt x="2219" y="320"/>
                </a:lnTo>
                <a:lnTo>
                  <a:pt x="2220" y="316"/>
                </a:lnTo>
                <a:lnTo>
                  <a:pt x="2221" y="313"/>
                </a:lnTo>
                <a:lnTo>
                  <a:pt x="2221" y="310"/>
                </a:lnTo>
                <a:lnTo>
                  <a:pt x="2222" y="304"/>
                </a:lnTo>
                <a:lnTo>
                  <a:pt x="2223" y="301"/>
                </a:lnTo>
                <a:lnTo>
                  <a:pt x="2224" y="299"/>
                </a:lnTo>
                <a:lnTo>
                  <a:pt x="2224" y="296"/>
                </a:lnTo>
                <a:lnTo>
                  <a:pt x="2225" y="291"/>
                </a:lnTo>
                <a:lnTo>
                  <a:pt x="2225" y="290"/>
                </a:lnTo>
                <a:lnTo>
                  <a:pt x="2226" y="288"/>
                </a:lnTo>
                <a:lnTo>
                  <a:pt x="2226" y="286"/>
                </a:lnTo>
                <a:lnTo>
                  <a:pt x="2227" y="284"/>
                </a:lnTo>
                <a:lnTo>
                  <a:pt x="2228" y="283"/>
                </a:lnTo>
                <a:lnTo>
                  <a:pt x="2229" y="280"/>
                </a:lnTo>
                <a:lnTo>
                  <a:pt x="2229" y="280"/>
                </a:lnTo>
                <a:lnTo>
                  <a:pt x="2230" y="279"/>
                </a:lnTo>
                <a:lnTo>
                  <a:pt x="2230" y="279"/>
                </a:lnTo>
                <a:lnTo>
                  <a:pt x="2232" y="278"/>
                </a:lnTo>
                <a:lnTo>
                  <a:pt x="2232" y="278"/>
                </a:lnTo>
                <a:lnTo>
                  <a:pt x="2232" y="278"/>
                </a:lnTo>
                <a:lnTo>
                  <a:pt x="2233" y="279"/>
                </a:lnTo>
                <a:lnTo>
                  <a:pt x="2233" y="279"/>
                </a:lnTo>
                <a:lnTo>
                  <a:pt x="2234" y="280"/>
                </a:lnTo>
                <a:lnTo>
                  <a:pt x="2235" y="282"/>
                </a:lnTo>
                <a:lnTo>
                  <a:pt x="2236" y="283"/>
                </a:lnTo>
                <a:lnTo>
                  <a:pt x="2236" y="285"/>
                </a:lnTo>
                <a:lnTo>
                  <a:pt x="2237" y="287"/>
                </a:lnTo>
                <a:lnTo>
                  <a:pt x="2238" y="290"/>
                </a:lnTo>
                <a:lnTo>
                  <a:pt x="2239" y="293"/>
                </a:lnTo>
                <a:lnTo>
                  <a:pt x="2239" y="295"/>
                </a:lnTo>
                <a:lnTo>
                  <a:pt x="2239" y="297"/>
                </a:lnTo>
                <a:lnTo>
                  <a:pt x="2240" y="300"/>
                </a:lnTo>
                <a:lnTo>
                  <a:pt x="2240" y="302"/>
                </a:lnTo>
                <a:lnTo>
                  <a:pt x="2241" y="308"/>
                </a:lnTo>
                <a:lnTo>
                  <a:pt x="2242" y="312"/>
                </a:lnTo>
                <a:lnTo>
                  <a:pt x="2243" y="314"/>
                </a:lnTo>
                <a:lnTo>
                  <a:pt x="2243" y="318"/>
                </a:lnTo>
                <a:lnTo>
                  <a:pt x="2244" y="325"/>
                </a:lnTo>
                <a:lnTo>
                  <a:pt x="2245" y="328"/>
                </a:lnTo>
                <a:lnTo>
                  <a:pt x="2245" y="332"/>
                </a:lnTo>
                <a:lnTo>
                  <a:pt x="2246" y="335"/>
                </a:lnTo>
                <a:lnTo>
                  <a:pt x="2246" y="339"/>
                </a:lnTo>
                <a:lnTo>
                  <a:pt x="2247" y="343"/>
                </a:lnTo>
                <a:lnTo>
                  <a:pt x="2248" y="351"/>
                </a:lnTo>
                <a:lnTo>
                  <a:pt x="2248" y="354"/>
                </a:lnTo>
                <a:lnTo>
                  <a:pt x="2249" y="358"/>
                </a:lnTo>
                <a:lnTo>
                  <a:pt x="2250" y="362"/>
                </a:lnTo>
                <a:lnTo>
                  <a:pt x="2251" y="370"/>
                </a:lnTo>
                <a:lnTo>
                  <a:pt x="2251" y="374"/>
                </a:lnTo>
                <a:lnTo>
                  <a:pt x="2252" y="378"/>
                </a:lnTo>
                <a:lnTo>
                  <a:pt x="2252" y="382"/>
                </a:lnTo>
                <a:lnTo>
                  <a:pt x="2253" y="385"/>
                </a:lnTo>
                <a:lnTo>
                  <a:pt x="2254" y="389"/>
                </a:lnTo>
                <a:lnTo>
                  <a:pt x="2254" y="397"/>
                </a:lnTo>
                <a:lnTo>
                  <a:pt x="2255" y="400"/>
                </a:lnTo>
                <a:lnTo>
                  <a:pt x="2255" y="404"/>
                </a:lnTo>
                <a:lnTo>
                  <a:pt x="2256" y="408"/>
                </a:lnTo>
                <a:lnTo>
                  <a:pt x="2257" y="415"/>
                </a:lnTo>
                <a:lnTo>
                  <a:pt x="2258" y="418"/>
                </a:lnTo>
                <a:lnTo>
                  <a:pt x="2258" y="422"/>
                </a:lnTo>
                <a:lnTo>
                  <a:pt x="2259" y="425"/>
                </a:lnTo>
                <a:lnTo>
                  <a:pt x="2259" y="428"/>
                </a:lnTo>
                <a:lnTo>
                  <a:pt x="2260" y="431"/>
                </a:lnTo>
                <a:lnTo>
                  <a:pt x="2261" y="437"/>
                </a:lnTo>
                <a:lnTo>
                  <a:pt x="2261" y="440"/>
                </a:lnTo>
                <a:lnTo>
                  <a:pt x="2262" y="443"/>
                </a:lnTo>
                <a:lnTo>
                  <a:pt x="2262" y="446"/>
                </a:lnTo>
                <a:lnTo>
                  <a:pt x="2263" y="451"/>
                </a:lnTo>
                <a:lnTo>
                  <a:pt x="2264" y="454"/>
                </a:lnTo>
                <a:lnTo>
                  <a:pt x="2265" y="456"/>
                </a:lnTo>
                <a:lnTo>
                  <a:pt x="2265" y="459"/>
                </a:lnTo>
                <a:lnTo>
                  <a:pt x="2266" y="461"/>
                </a:lnTo>
                <a:lnTo>
                  <a:pt x="2266" y="463"/>
                </a:lnTo>
                <a:lnTo>
                  <a:pt x="2267" y="467"/>
                </a:lnTo>
                <a:lnTo>
                  <a:pt x="2268" y="470"/>
                </a:lnTo>
                <a:lnTo>
                  <a:pt x="2269" y="471"/>
                </a:lnTo>
                <a:lnTo>
                  <a:pt x="2269" y="473"/>
                </a:lnTo>
                <a:lnTo>
                  <a:pt x="2270" y="476"/>
                </a:lnTo>
                <a:lnTo>
                  <a:pt x="2270" y="478"/>
                </a:lnTo>
                <a:lnTo>
                  <a:pt x="2271" y="480"/>
                </a:lnTo>
                <a:lnTo>
                  <a:pt x="2272" y="482"/>
                </a:lnTo>
                <a:lnTo>
                  <a:pt x="2272" y="483"/>
                </a:lnTo>
                <a:lnTo>
                  <a:pt x="2273" y="484"/>
                </a:lnTo>
                <a:lnTo>
                  <a:pt x="2274" y="487"/>
                </a:lnTo>
                <a:lnTo>
                  <a:pt x="2274" y="488"/>
                </a:lnTo>
                <a:lnTo>
                  <a:pt x="2275" y="489"/>
                </a:lnTo>
                <a:lnTo>
                  <a:pt x="2276" y="490"/>
                </a:lnTo>
                <a:lnTo>
                  <a:pt x="2276" y="493"/>
                </a:lnTo>
                <a:lnTo>
                  <a:pt x="2277" y="493"/>
                </a:lnTo>
                <a:lnTo>
                  <a:pt x="2277" y="494"/>
                </a:lnTo>
                <a:lnTo>
                  <a:pt x="2278" y="495"/>
                </a:lnTo>
                <a:lnTo>
                  <a:pt x="2278" y="496"/>
                </a:lnTo>
                <a:lnTo>
                  <a:pt x="2279" y="497"/>
                </a:lnTo>
                <a:lnTo>
                  <a:pt x="2280" y="498"/>
                </a:lnTo>
                <a:lnTo>
                  <a:pt x="2281" y="499"/>
                </a:lnTo>
                <a:lnTo>
                  <a:pt x="2281" y="500"/>
                </a:lnTo>
                <a:lnTo>
                  <a:pt x="2282" y="500"/>
                </a:lnTo>
                <a:lnTo>
                  <a:pt x="2283" y="501"/>
                </a:lnTo>
                <a:lnTo>
                  <a:pt x="2284" y="502"/>
                </a:lnTo>
                <a:lnTo>
                  <a:pt x="2284" y="502"/>
                </a:lnTo>
                <a:lnTo>
                  <a:pt x="2284" y="503"/>
                </a:lnTo>
                <a:lnTo>
                  <a:pt x="2285" y="504"/>
                </a:lnTo>
                <a:lnTo>
                  <a:pt x="2285" y="504"/>
                </a:lnTo>
                <a:lnTo>
                  <a:pt x="2287" y="505"/>
                </a:lnTo>
                <a:lnTo>
                  <a:pt x="2287" y="505"/>
                </a:lnTo>
                <a:lnTo>
                  <a:pt x="2288" y="505"/>
                </a:lnTo>
                <a:lnTo>
                  <a:pt x="2288" y="506"/>
                </a:lnTo>
                <a:lnTo>
                  <a:pt x="2289" y="506"/>
                </a:lnTo>
                <a:lnTo>
                  <a:pt x="2290" y="507"/>
                </a:lnTo>
                <a:lnTo>
                  <a:pt x="2291" y="507"/>
                </a:lnTo>
                <a:lnTo>
                  <a:pt x="2291" y="507"/>
                </a:lnTo>
                <a:lnTo>
                  <a:pt x="2291" y="508"/>
                </a:lnTo>
                <a:lnTo>
                  <a:pt x="2292" y="508"/>
                </a:lnTo>
                <a:lnTo>
                  <a:pt x="2293" y="508"/>
                </a:lnTo>
                <a:lnTo>
                  <a:pt x="2293" y="508"/>
                </a:lnTo>
                <a:lnTo>
                  <a:pt x="2294" y="509"/>
                </a:lnTo>
                <a:lnTo>
                  <a:pt x="2295" y="509"/>
                </a:lnTo>
                <a:lnTo>
                  <a:pt x="2296" y="509"/>
                </a:lnTo>
                <a:lnTo>
                  <a:pt x="2296" y="509"/>
                </a:lnTo>
                <a:lnTo>
                  <a:pt x="2297" y="509"/>
                </a:lnTo>
                <a:lnTo>
                  <a:pt x="2298" y="510"/>
                </a:lnTo>
                <a:lnTo>
                  <a:pt x="2298" y="510"/>
                </a:lnTo>
                <a:lnTo>
                  <a:pt x="2299" y="510"/>
                </a:lnTo>
                <a:lnTo>
                  <a:pt x="2299" y="510"/>
                </a:lnTo>
                <a:lnTo>
                  <a:pt x="2300" y="510"/>
                </a:lnTo>
                <a:lnTo>
                  <a:pt x="2300" y="510"/>
                </a:lnTo>
                <a:lnTo>
                  <a:pt x="2301" y="510"/>
                </a:lnTo>
                <a:lnTo>
                  <a:pt x="2302" y="511"/>
                </a:lnTo>
                <a:lnTo>
                  <a:pt x="2303" y="511"/>
                </a:lnTo>
                <a:lnTo>
                  <a:pt x="2303" y="511"/>
                </a:lnTo>
                <a:lnTo>
                  <a:pt x="2304" y="511"/>
                </a:lnTo>
                <a:lnTo>
                  <a:pt x="2304" y="511"/>
                </a:lnTo>
                <a:lnTo>
                  <a:pt x="2305" y="512"/>
                </a:lnTo>
                <a:lnTo>
                  <a:pt x="2306" y="512"/>
                </a:lnTo>
                <a:lnTo>
                  <a:pt x="2306" y="512"/>
                </a:lnTo>
                <a:lnTo>
                  <a:pt x="2307" y="512"/>
                </a:lnTo>
                <a:lnTo>
                  <a:pt x="2307" y="512"/>
                </a:lnTo>
                <a:lnTo>
                  <a:pt x="2309" y="512"/>
                </a:lnTo>
                <a:lnTo>
                  <a:pt x="2309" y="512"/>
                </a:lnTo>
                <a:lnTo>
                  <a:pt x="2310" y="512"/>
                </a:lnTo>
                <a:lnTo>
                  <a:pt x="2310" y="512"/>
                </a:lnTo>
                <a:lnTo>
                  <a:pt x="2311" y="512"/>
                </a:lnTo>
                <a:lnTo>
                  <a:pt x="2311" y="512"/>
                </a:lnTo>
                <a:lnTo>
                  <a:pt x="2313" y="512"/>
                </a:lnTo>
                <a:lnTo>
                  <a:pt x="2313" y="513"/>
                </a:lnTo>
                <a:lnTo>
                  <a:pt x="2314" y="513"/>
                </a:lnTo>
                <a:lnTo>
                  <a:pt x="2314" y="513"/>
                </a:lnTo>
                <a:lnTo>
                  <a:pt x="2315" y="513"/>
                </a:lnTo>
                <a:lnTo>
                  <a:pt x="2315" y="513"/>
                </a:lnTo>
                <a:lnTo>
                  <a:pt x="2316" y="513"/>
                </a:lnTo>
                <a:lnTo>
                  <a:pt x="2317" y="513"/>
                </a:lnTo>
                <a:lnTo>
                  <a:pt x="2317" y="513"/>
                </a:lnTo>
                <a:lnTo>
                  <a:pt x="2318" y="513"/>
                </a:lnTo>
                <a:lnTo>
                  <a:pt x="2319" y="513"/>
                </a:lnTo>
                <a:lnTo>
                  <a:pt x="2319" y="513"/>
                </a:lnTo>
                <a:lnTo>
                  <a:pt x="2320" y="513"/>
                </a:lnTo>
                <a:lnTo>
                  <a:pt x="2321" y="513"/>
                </a:lnTo>
                <a:lnTo>
                  <a:pt x="2321" y="513"/>
                </a:lnTo>
                <a:lnTo>
                  <a:pt x="2322" y="513"/>
                </a:lnTo>
                <a:lnTo>
                  <a:pt x="2322" y="513"/>
                </a:lnTo>
                <a:lnTo>
                  <a:pt x="2323" y="513"/>
                </a:lnTo>
                <a:lnTo>
                  <a:pt x="2324" y="513"/>
                </a:lnTo>
                <a:lnTo>
                  <a:pt x="2324" y="513"/>
                </a:lnTo>
                <a:lnTo>
                  <a:pt x="2325" y="513"/>
                </a:lnTo>
                <a:lnTo>
                  <a:pt x="2326" y="514"/>
                </a:lnTo>
                <a:lnTo>
                  <a:pt x="2326" y="514"/>
                </a:lnTo>
                <a:lnTo>
                  <a:pt x="2327" y="514"/>
                </a:lnTo>
                <a:lnTo>
                  <a:pt x="2328" y="514"/>
                </a:lnTo>
                <a:lnTo>
                  <a:pt x="2328" y="514"/>
                </a:lnTo>
                <a:lnTo>
                  <a:pt x="2329" y="514"/>
                </a:lnTo>
                <a:lnTo>
                  <a:pt x="2329" y="514"/>
                </a:lnTo>
                <a:lnTo>
                  <a:pt x="2330" y="514"/>
                </a:lnTo>
                <a:lnTo>
                  <a:pt x="2330" y="514"/>
                </a:lnTo>
                <a:lnTo>
                  <a:pt x="2332" y="514"/>
                </a:lnTo>
                <a:lnTo>
                  <a:pt x="2332" y="514"/>
                </a:lnTo>
                <a:lnTo>
                  <a:pt x="2333" y="514"/>
                </a:lnTo>
                <a:lnTo>
                  <a:pt x="2333" y="514"/>
                </a:lnTo>
                <a:lnTo>
                  <a:pt x="2335" y="514"/>
                </a:lnTo>
                <a:lnTo>
                  <a:pt x="2335" y="515"/>
                </a:lnTo>
                <a:lnTo>
                  <a:pt x="2336" y="515"/>
                </a:lnTo>
                <a:lnTo>
                  <a:pt x="2336" y="515"/>
                </a:lnTo>
                <a:lnTo>
                  <a:pt x="2336" y="515"/>
                </a:lnTo>
                <a:lnTo>
                  <a:pt x="2337" y="515"/>
                </a:lnTo>
                <a:lnTo>
                  <a:pt x="2338" y="515"/>
                </a:lnTo>
                <a:lnTo>
                  <a:pt x="2339" y="515"/>
                </a:lnTo>
                <a:lnTo>
                  <a:pt x="2339" y="515"/>
                </a:lnTo>
                <a:lnTo>
                  <a:pt x="2340" y="515"/>
                </a:lnTo>
                <a:lnTo>
                  <a:pt x="2341" y="515"/>
                </a:lnTo>
                <a:lnTo>
                  <a:pt x="2341" y="515"/>
                </a:lnTo>
                <a:lnTo>
                  <a:pt x="2342" y="515"/>
                </a:lnTo>
                <a:lnTo>
                  <a:pt x="2343" y="515"/>
                </a:lnTo>
                <a:lnTo>
                  <a:pt x="2343" y="515"/>
                </a:lnTo>
                <a:lnTo>
                  <a:pt x="2343" y="515"/>
                </a:lnTo>
                <a:lnTo>
                  <a:pt x="2344" y="515"/>
                </a:lnTo>
                <a:lnTo>
                  <a:pt x="2345" y="515"/>
                </a:lnTo>
                <a:lnTo>
                  <a:pt x="2345" y="515"/>
                </a:lnTo>
                <a:lnTo>
                  <a:pt x="2346" y="515"/>
                </a:lnTo>
                <a:lnTo>
                  <a:pt x="2347" y="515"/>
                </a:lnTo>
                <a:lnTo>
                  <a:pt x="2348" y="515"/>
                </a:lnTo>
                <a:lnTo>
                  <a:pt x="2348" y="515"/>
                </a:lnTo>
                <a:lnTo>
                  <a:pt x="2349" y="515"/>
                </a:lnTo>
                <a:lnTo>
                  <a:pt x="2350" y="515"/>
                </a:lnTo>
                <a:lnTo>
                  <a:pt x="2350" y="515"/>
                </a:lnTo>
                <a:lnTo>
                  <a:pt x="2351" y="515"/>
                </a:lnTo>
                <a:lnTo>
                  <a:pt x="2351" y="515"/>
                </a:lnTo>
                <a:lnTo>
                  <a:pt x="2352" y="515"/>
                </a:lnTo>
                <a:lnTo>
                  <a:pt x="2352" y="515"/>
                </a:lnTo>
                <a:lnTo>
                  <a:pt x="2354" y="515"/>
                </a:lnTo>
                <a:lnTo>
                  <a:pt x="2354" y="515"/>
                </a:lnTo>
                <a:lnTo>
                  <a:pt x="2355" y="515"/>
                </a:lnTo>
                <a:lnTo>
                  <a:pt x="2355" y="515"/>
                </a:lnTo>
                <a:lnTo>
                  <a:pt x="2356" y="515"/>
                </a:lnTo>
                <a:lnTo>
                  <a:pt x="2356" y="515"/>
                </a:lnTo>
                <a:lnTo>
                  <a:pt x="2358" y="515"/>
                </a:lnTo>
                <a:lnTo>
                  <a:pt x="2358" y="515"/>
                </a:lnTo>
                <a:lnTo>
                  <a:pt x="2358" y="515"/>
                </a:lnTo>
                <a:lnTo>
                  <a:pt x="2359" y="515"/>
                </a:lnTo>
                <a:lnTo>
                  <a:pt x="2360" y="515"/>
                </a:lnTo>
                <a:lnTo>
                  <a:pt x="2361" y="515"/>
                </a:lnTo>
                <a:lnTo>
                  <a:pt x="2361" y="515"/>
                </a:lnTo>
                <a:lnTo>
                  <a:pt x="2362" y="515"/>
                </a:lnTo>
                <a:lnTo>
                  <a:pt x="2363" y="515"/>
                </a:lnTo>
                <a:lnTo>
                  <a:pt x="2363" y="515"/>
                </a:lnTo>
                <a:lnTo>
                  <a:pt x="2364" y="515"/>
                </a:lnTo>
                <a:lnTo>
                  <a:pt x="2365" y="515"/>
                </a:lnTo>
                <a:lnTo>
                  <a:pt x="2365" y="516"/>
                </a:lnTo>
                <a:lnTo>
                  <a:pt x="2366" y="516"/>
                </a:lnTo>
                <a:lnTo>
                  <a:pt x="2366" y="516"/>
                </a:lnTo>
                <a:lnTo>
                  <a:pt x="2367" y="516"/>
                </a:lnTo>
                <a:lnTo>
                  <a:pt x="2367" y="516"/>
                </a:lnTo>
                <a:lnTo>
                  <a:pt x="2368" y="516"/>
                </a:lnTo>
                <a:lnTo>
                  <a:pt x="2369" y="516"/>
                </a:lnTo>
                <a:lnTo>
                  <a:pt x="2370" y="516"/>
                </a:lnTo>
                <a:lnTo>
                  <a:pt x="2370" y="516"/>
                </a:lnTo>
                <a:lnTo>
                  <a:pt x="2371" y="516"/>
                </a:lnTo>
                <a:lnTo>
                  <a:pt x="2372" y="516"/>
                </a:lnTo>
                <a:lnTo>
                  <a:pt x="2372" y="516"/>
                </a:lnTo>
                <a:lnTo>
                  <a:pt x="2373" y="516"/>
                </a:lnTo>
                <a:lnTo>
                  <a:pt x="2373" y="516"/>
                </a:lnTo>
                <a:lnTo>
                  <a:pt x="2374" y="516"/>
                </a:lnTo>
                <a:lnTo>
                  <a:pt x="2374" y="516"/>
                </a:lnTo>
                <a:lnTo>
                  <a:pt x="2376" y="516"/>
                </a:lnTo>
                <a:lnTo>
                  <a:pt x="2376" y="516"/>
                </a:lnTo>
                <a:lnTo>
                  <a:pt x="2377" y="516"/>
                </a:lnTo>
                <a:lnTo>
                  <a:pt x="2377" y="516"/>
                </a:lnTo>
                <a:lnTo>
                  <a:pt x="2378" y="516"/>
                </a:lnTo>
                <a:lnTo>
                  <a:pt x="2378" y="516"/>
                </a:lnTo>
                <a:lnTo>
                  <a:pt x="2380" y="516"/>
                </a:lnTo>
                <a:lnTo>
                  <a:pt x="2380" y="516"/>
                </a:lnTo>
                <a:lnTo>
                  <a:pt x="2381" y="516"/>
                </a:lnTo>
                <a:lnTo>
                  <a:pt x="2381" y="516"/>
                </a:lnTo>
                <a:lnTo>
                  <a:pt x="2382" y="516"/>
                </a:lnTo>
                <a:lnTo>
                  <a:pt x="2382" y="516"/>
                </a:lnTo>
                <a:lnTo>
                  <a:pt x="2383" y="516"/>
                </a:lnTo>
                <a:lnTo>
                  <a:pt x="2384" y="516"/>
                </a:lnTo>
                <a:lnTo>
                  <a:pt x="2384" y="516"/>
                </a:lnTo>
                <a:lnTo>
                  <a:pt x="2385" y="516"/>
                </a:lnTo>
                <a:lnTo>
                  <a:pt x="2386" y="516"/>
                </a:lnTo>
                <a:lnTo>
                  <a:pt x="2387" y="516"/>
                </a:lnTo>
                <a:lnTo>
                  <a:pt x="2387" y="516"/>
                </a:lnTo>
                <a:lnTo>
                  <a:pt x="2388" y="516"/>
                </a:lnTo>
                <a:lnTo>
                  <a:pt x="2388" y="516"/>
                </a:lnTo>
                <a:lnTo>
                  <a:pt x="2389" y="516"/>
                </a:lnTo>
                <a:lnTo>
                  <a:pt x="2389" y="516"/>
                </a:lnTo>
                <a:lnTo>
                  <a:pt x="2390" y="516"/>
                </a:lnTo>
                <a:lnTo>
                  <a:pt x="2391" y="516"/>
                </a:lnTo>
                <a:lnTo>
                  <a:pt x="2391" y="516"/>
                </a:lnTo>
                <a:lnTo>
                  <a:pt x="2392" y="516"/>
                </a:lnTo>
                <a:lnTo>
                  <a:pt x="2393" y="516"/>
                </a:lnTo>
                <a:lnTo>
                  <a:pt x="2393" y="516"/>
                </a:lnTo>
                <a:lnTo>
                  <a:pt x="2394" y="516"/>
                </a:lnTo>
                <a:lnTo>
                  <a:pt x="2395" y="516"/>
                </a:lnTo>
                <a:lnTo>
                  <a:pt x="2396" y="516"/>
                </a:lnTo>
                <a:lnTo>
                  <a:pt x="2396" y="516"/>
                </a:lnTo>
                <a:lnTo>
                  <a:pt x="2396" y="516"/>
                </a:lnTo>
                <a:lnTo>
                  <a:pt x="2397" y="516"/>
                </a:lnTo>
                <a:lnTo>
                  <a:pt x="2398" y="516"/>
                </a:lnTo>
                <a:lnTo>
                  <a:pt x="2399" y="516"/>
                </a:lnTo>
                <a:lnTo>
                  <a:pt x="2399" y="516"/>
                </a:lnTo>
                <a:lnTo>
                  <a:pt x="2400" y="516"/>
                </a:lnTo>
                <a:lnTo>
                  <a:pt x="2400" y="516"/>
                </a:lnTo>
                <a:lnTo>
                  <a:pt x="2402" y="516"/>
                </a:lnTo>
                <a:lnTo>
                  <a:pt x="2402" y="516"/>
                </a:lnTo>
                <a:lnTo>
                  <a:pt x="2403" y="516"/>
                </a:lnTo>
                <a:lnTo>
                  <a:pt x="2403" y="516"/>
                </a:lnTo>
                <a:lnTo>
                  <a:pt x="2403" y="516"/>
                </a:lnTo>
                <a:lnTo>
                  <a:pt x="2404" y="516"/>
                </a:lnTo>
                <a:lnTo>
                  <a:pt x="2405" y="516"/>
                </a:lnTo>
                <a:lnTo>
                  <a:pt x="2406" y="516"/>
                </a:lnTo>
                <a:lnTo>
                  <a:pt x="2406" y="516"/>
                </a:lnTo>
                <a:lnTo>
                  <a:pt x="2407" y="516"/>
                </a:lnTo>
                <a:lnTo>
                  <a:pt x="2407" y="516"/>
                </a:lnTo>
                <a:lnTo>
                  <a:pt x="2409" y="516"/>
                </a:lnTo>
                <a:lnTo>
                  <a:pt x="2409" y="516"/>
                </a:lnTo>
                <a:lnTo>
                  <a:pt x="2410" y="516"/>
                </a:lnTo>
                <a:lnTo>
                  <a:pt x="2410" y="516"/>
                </a:lnTo>
                <a:lnTo>
                  <a:pt x="2410" y="516"/>
                </a:lnTo>
                <a:lnTo>
                  <a:pt x="2411" y="516"/>
                </a:lnTo>
                <a:lnTo>
                  <a:pt x="2412" y="516"/>
                </a:lnTo>
                <a:lnTo>
                  <a:pt x="2413" y="516"/>
                </a:lnTo>
                <a:lnTo>
                  <a:pt x="2413" y="516"/>
                </a:lnTo>
                <a:lnTo>
                  <a:pt x="2414" y="516"/>
                </a:lnTo>
                <a:lnTo>
                  <a:pt x="2415" y="516"/>
                </a:lnTo>
                <a:lnTo>
                  <a:pt x="2415" y="516"/>
                </a:lnTo>
                <a:lnTo>
                  <a:pt x="2416" y="516"/>
                </a:lnTo>
                <a:lnTo>
                  <a:pt x="2417" y="516"/>
                </a:lnTo>
                <a:lnTo>
                  <a:pt x="2417" y="516"/>
                </a:lnTo>
                <a:lnTo>
                  <a:pt x="2418" y="516"/>
                </a:lnTo>
                <a:lnTo>
                  <a:pt x="2418" y="516"/>
                </a:lnTo>
                <a:lnTo>
                  <a:pt x="2419" y="516"/>
                </a:lnTo>
                <a:lnTo>
                  <a:pt x="2419" y="516"/>
                </a:lnTo>
                <a:lnTo>
                  <a:pt x="2421" y="516"/>
                </a:lnTo>
                <a:lnTo>
                  <a:pt x="2421" y="516"/>
                </a:lnTo>
                <a:lnTo>
                  <a:pt x="2422" y="516"/>
                </a:lnTo>
                <a:lnTo>
                  <a:pt x="2422" y="516"/>
                </a:lnTo>
                <a:lnTo>
                  <a:pt x="2423" y="516"/>
                </a:lnTo>
                <a:lnTo>
                  <a:pt x="2424" y="516"/>
                </a:lnTo>
                <a:lnTo>
                  <a:pt x="2425" y="516"/>
                </a:lnTo>
                <a:lnTo>
                  <a:pt x="2425" y="516"/>
                </a:lnTo>
                <a:lnTo>
                  <a:pt x="2426" y="516"/>
                </a:lnTo>
                <a:lnTo>
                  <a:pt x="2427" y="516"/>
                </a:lnTo>
                <a:lnTo>
                  <a:pt x="2428" y="516"/>
                </a:lnTo>
                <a:lnTo>
                  <a:pt x="2428" y="516"/>
                </a:lnTo>
                <a:lnTo>
                  <a:pt x="2429" y="516"/>
                </a:lnTo>
                <a:lnTo>
                  <a:pt x="2429" y="516"/>
                </a:lnTo>
                <a:lnTo>
                  <a:pt x="2430" y="516"/>
                </a:lnTo>
                <a:lnTo>
                  <a:pt x="2431" y="516"/>
                </a:lnTo>
                <a:lnTo>
                  <a:pt x="2432" y="516"/>
                </a:lnTo>
                <a:lnTo>
                  <a:pt x="2432" y="516"/>
                </a:lnTo>
                <a:lnTo>
                  <a:pt x="2433" y="516"/>
                </a:lnTo>
                <a:lnTo>
                  <a:pt x="2433" y="516"/>
                </a:lnTo>
                <a:lnTo>
                  <a:pt x="2434" y="516"/>
                </a:lnTo>
                <a:lnTo>
                  <a:pt x="2435" y="516"/>
                </a:lnTo>
                <a:lnTo>
                  <a:pt x="2435" y="516"/>
                </a:lnTo>
                <a:lnTo>
                  <a:pt x="2436" y="516"/>
                </a:lnTo>
                <a:lnTo>
                  <a:pt x="2436" y="516"/>
                </a:lnTo>
                <a:lnTo>
                  <a:pt x="2437" y="516"/>
                </a:lnTo>
                <a:lnTo>
                  <a:pt x="2438" y="516"/>
                </a:lnTo>
                <a:lnTo>
                  <a:pt x="2439" y="516"/>
                </a:lnTo>
                <a:lnTo>
                  <a:pt x="2439" y="516"/>
                </a:lnTo>
                <a:lnTo>
                  <a:pt x="2440" y="516"/>
                </a:lnTo>
                <a:lnTo>
                  <a:pt x="2441" y="516"/>
                </a:lnTo>
                <a:lnTo>
                  <a:pt x="2441" y="516"/>
                </a:lnTo>
                <a:lnTo>
                  <a:pt x="2442" y="516"/>
                </a:lnTo>
                <a:lnTo>
                  <a:pt x="2443" y="516"/>
                </a:lnTo>
                <a:lnTo>
                  <a:pt x="2444" y="516"/>
                </a:lnTo>
                <a:lnTo>
                  <a:pt x="2444" y="516"/>
                </a:lnTo>
                <a:lnTo>
                  <a:pt x="2445" y="516"/>
                </a:lnTo>
                <a:lnTo>
                  <a:pt x="2445" y="516"/>
                </a:lnTo>
                <a:lnTo>
                  <a:pt x="2447" y="516"/>
                </a:lnTo>
                <a:lnTo>
                  <a:pt x="2447" y="516"/>
                </a:lnTo>
                <a:lnTo>
                  <a:pt x="2448" y="516"/>
                </a:lnTo>
                <a:lnTo>
                  <a:pt x="2448" y="516"/>
                </a:lnTo>
                <a:lnTo>
                  <a:pt x="2448" y="516"/>
                </a:lnTo>
                <a:lnTo>
                  <a:pt x="2449" y="516"/>
                </a:lnTo>
                <a:lnTo>
                  <a:pt x="2450" y="516"/>
                </a:lnTo>
                <a:lnTo>
                  <a:pt x="2451" y="516"/>
                </a:lnTo>
                <a:lnTo>
                  <a:pt x="2451" y="516"/>
                </a:lnTo>
                <a:lnTo>
                  <a:pt x="2452" y="516"/>
                </a:lnTo>
                <a:lnTo>
                  <a:pt x="2453" y="516"/>
                </a:lnTo>
                <a:lnTo>
                  <a:pt x="2454" y="516"/>
                </a:lnTo>
                <a:lnTo>
                  <a:pt x="2454" y="516"/>
                </a:lnTo>
                <a:lnTo>
                  <a:pt x="2455" y="516"/>
                </a:lnTo>
                <a:lnTo>
                  <a:pt x="2455" y="516"/>
                </a:lnTo>
                <a:lnTo>
                  <a:pt x="2456" y="516"/>
                </a:lnTo>
                <a:lnTo>
                  <a:pt x="2457" y="516"/>
                </a:lnTo>
                <a:lnTo>
                  <a:pt x="2458" y="516"/>
                </a:lnTo>
                <a:lnTo>
                  <a:pt x="2458" y="516"/>
                </a:lnTo>
                <a:lnTo>
                  <a:pt x="2460" y="516"/>
                </a:lnTo>
                <a:lnTo>
                  <a:pt x="2461" y="516"/>
                </a:lnTo>
                <a:lnTo>
                  <a:pt x="2461" y="516"/>
                </a:lnTo>
                <a:lnTo>
                  <a:pt x="2462" y="516"/>
                </a:lnTo>
                <a:lnTo>
                  <a:pt x="2462" y="516"/>
                </a:lnTo>
                <a:lnTo>
                  <a:pt x="2463" y="516"/>
                </a:lnTo>
                <a:lnTo>
                  <a:pt x="2463" y="516"/>
                </a:lnTo>
                <a:lnTo>
                  <a:pt x="2464" y="516"/>
                </a:lnTo>
                <a:lnTo>
                  <a:pt x="2465" y="516"/>
                </a:lnTo>
                <a:lnTo>
                  <a:pt x="2466" y="516"/>
                </a:lnTo>
                <a:lnTo>
                  <a:pt x="2466" y="516"/>
                </a:lnTo>
                <a:lnTo>
                  <a:pt x="2467" y="516"/>
                </a:lnTo>
                <a:lnTo>
                  <a:pt x="2467" y="516"/>
                </a:lnTo>
                <a:lnTo>
                  <a:pt x="2469" y="516"/>
                </a:lnTo>
                <a:lnTo>
                  <a:pt x="2469" y="516"/>
                </a:lnTo>
                <a:lnTo>
                  <a:pt x="2470" y="516"/>
                </a:lnTo>
                <a:lnTo>
                  <a:pt x="2470" y="516"/>
                </a:lnTo>
                <a:lnTo>
                  <a:pt x="2471" y="516"/>
                </a:lnTo>
                <a:lnTo>
                  <a:pt x="2472" y="516"/>
                </a:lnTo>
                <a:lnTo>
                  <a:pt x="2473" y="516"/>
                </a:lnTo>
                <a:lnTo>
                  <a:pt x="2473" y="516"/>
                </a:lnTo>
                <a:lnTo>
                  <a:pt x="2474" y="516"/>
                </a:lnTo>
                <a:lnTo>
                  <a:pt x="2474" y="516"/>
                </a:lnTo>
                <a:lnTo>
                  <a:pt x="2475" y="516"/>
                </a:lnTo>
                <a:lnTo>
                  <a:pt x="2476" y="516"/>
                </a:lnTo>
                <a:lnTo>
                  <a:pt x="2477" y="516"/>
                </a:lnTo>
                <a:lnTo>
                  <a:pt x="2478" y="516"/>
                </a:lnTo>
                <a:lnTo>
                  <a:pt x="2478" y="516"/>
                </a:lnTo>
                <a:lnTo>
                  <a:pt x="2479" y="516"/>
                </a:lnTo>
                <a:lnTo>
                  <a:pt x="2480" y="516"/>
                </a:lnTo>
                <a:lnTo>
                  <a:pt x="2480" y="516"/>
                </a:lnTo>
                <a:lnTo>
                  <a:pt x="2481" y="516"/>
                </a:lnTo>
                <a:lnTo>
                  <a:pt x="2481" y="516"/>
                </a:lnTo>
                <a:lnTo>
                  <a:pt x="2482" y="516"/>
                </a:lnTo>
                <a:lnTo>
                  <a:pt x="2483" y="516"/>
                </a:lnTo>
                <a:lnTo>
                  <a:pt x="2484" y="516"/>
                </a:lnTo>
                <a:lnTo>
                  <a:pt x="2484" y="516"/>
                </a:lnTo>
                <a:lnTo>
                  <a:pt x="2485" y="516"/>
                </a:lnTo>
                <a:lnTo>
                  <a:pt x="2485" y="516"/>
                </a:lnTo>
                <a:lnTo>
                  <a:pt x="2486" y="516"/>
                </a:lnTo>
                <a:lnTo>
                  <a:pt x="2487" y="516"/>
                </a:lnTo>
                <a:lnTo>
                  <a:pt x="2488" y="516"/>
                </a:lnTo>
                <a:lnTo>
                  <a:pt x="2489" y="516"/>
                </a:lnTo>
                <a:lnTo>
                  <a:pt x="2489" y="516"/>
                </a:lnTo>
                <a:lnTo>
                  <a:pt x="2490" y="516"/>
                </a:lnTo>
                <a:lnTo>
                  <a:pt x="2491" y="516"/>
                </a:lnTo>
                <a:lnTo>
                  <a:pt x="2492" y="516"/>
                </a:lnTo>
                <a:lnTo>
                  <a:pt x="2492" y="516"/>
                </a:lnTo>
                <a:lnTo>
                  <a:pt x="2493" y="516"/>
                </a:lnTo>
                <a:lnTo>
                  <a:pt x="2493" y="516"/>
                </a:lnTo>
                <a:lnTo>
                  <a:pt x="2494" y="516"/>
                </a:lnTo>
                <a:lnTo>
                  <a:pt x="2495" y="516"/>
                </a:lnTo>
                <a:lnTo>
                  <a:pt x="2496" y="516"/>
                </a:lnTo>
                <a:lnTo>
                  <a:pt x="2496" y="516"/>
                </a:lnTo>
                <a:lnTo>
                  <a:pt x="2497" y="516"/>
                </a:lnTo>
                <a:lnTo>
                  <a:pt x="2499" y="516"/>
                </a:lnTo>
                <a:lnTo>
                  <a:pt x="2500" y="516"/>
                </a:lnTo>
                <a:lnTo>
                  <a:pt x="2500" y="516"/>
                </a:lnTo>
                <a:lnTo>
                  <a:pt x="2502" y="516"/>
                </a:lnTo>
                <a:lnTo>
                  <a:pt x="2503" y="516"/>
                </a:lnTo>
                <a:lnTo>
                  <a:pt x="2504" y="516"/>
                </a:lnTo>
                <a:lnTo>
                  <a:pt x="2505" y="516"/>
                </a:lnTo>
                <a:lnTo>
                  <a:pt x="2506" y="516"/>
                </a:lnTo>
                <a:lnTo>
                  <a:pt x="2506" y="516"/>
                </a:lnTo>
                <a:lnTo>
                  <a:pt x="2507" y="516"/>
                </a:lnTo>
                <a:lnTo>
                  <a:pt x="2507" y="516"/>
                </a:lnTo>
                <a:lnTo>
                  <a:pt x="2508" y="516"/>
                </a:lnTo>
                <a:lnTo>
                  <a:pt x="2509" y="516"/>
                </a:lnTo>
                <a:lnTo>
                  <a:pt x="2509" y="516"/>
                </a:lnTo>
                <a:lnTo>
                  <a:pt x="2510" y="516"/>
                </a:lnTo>
                <a:lnTo>
                  <a:pt x="2511" y="516"/>
                </a:lnTo>
                <a:lnTo>
                  <a:pt x="2511" y="516"/>
                </a:lnTo>
                <a:lnTo>
                  <a:pt x="2512" y="516"/>
                </a:lnTo>
                <a:lnTo>
                  <a:pt x="2513" y="516"/>
                </a:lnTo>
                <a:lnTo>
                  <a:pt x="2513" y="516"/>
                </a:lnTo>
                <a:lnTo>
                  <a:pt x="2514" y="516"/>
                </a:lnTo>
                <a:lnTo>
                  <a:pt x="2515" y="516"/>
                </a:lnTo>
                <a:lnTo>
                  <a:pt x="2516" y="516"/>
                </a:lnTo>
                <a:lnTo>
                  <a:pt x="2518" y="516"/>
                </a:lnTo>
                <a:lnTo>
                  <a:pt x="2518" y="516"/>
                </a:lnTo>
                <a:lnTo>
                  <a:pt x="2519" y="516"/>
                </a:lnTo>
                <a:lnTo>
                  <a:pt x="2519" y="516"/>
                </a:lnTo>
                <a:lnTo>
                  <a:pt x="2520" y="516"/>
                </a:lnTo>
                <a:lnTo>
                  <a:pt x="2521" y="516"/>
                </a:lnTo>
                <a:lnTo>
                  <a:pt x="2522" y="516"/>
                </a:lnTo>
                <a:lnTo>
                  <a:pt x="2522" y="516"/>
                </a:lnTo>
                <a:lnTo>
                  <a:pt x="2524" y="516"/>
                </a:lnTo>
                <a:lnTo>
                  <a:pt x="2524" y="516"/>
                </a:lnTo>
                <a:lnTo>
                  <a:pt x="2525" y="516"/>
                </a:lnTo>
                <a:lnTo>
                  <a:pt x="2525" y="516"/>
                </a:lnTo>
                <a:lnTo>
                  <a:pt x="2526" y="516"/>
                </a:lnTo>
                <a:lnTo>
                  <a:pt x="2526" y="516"/>
                </a:lnTo>
                <a:lnTo>
                  <a:pt x="2528" y="516"/>
                </a:lnTo>
                <a:lnTo>
                  <a:pt x="2528" y="516"/>
                </a:lnTo>
                <a:lnTo>
                  <a:pt x="2529" y="516"/>
                </a:lnTo>
                <a:lnTo>
                  <a:pt x="2530" y="516"/>
                </a:lnTo>
                <a:lnTo>
                  <a:pt x="2530" y="516"/>
                </a:lnTo>
                <a:lnTo>
                  <a:pt x="2532" y="516"/>
                </a:lnTo>
                <a:lnTo>
                  <a:pt x="2532" y="516"/>
                </a:lnTo>
                <a:lnTo>
                  <a:pt x="2533" y="516"/>
                </a:lnTo>
                <a:lnTo>
                  <a:pt x="2534" y="516"/>
                </a:lnTo>
                <a:lnTo>
                  <a:pt x="2535" y="516"/>
                </a:lnTo>
                <a:lnTo>
                  <a:pt x="2536" y="516"/>
                </a:lnTo>
                <a:lnTo>
                  <a:pt x="2537" y="516"/>
                </a:lnTo>
                <a:lnTo>
                  <a:pt x="2537" y="516"/>
                </a:lnTo>
                <a:lnTo>
                  <a:pt x="2537" y="516"/>
                </a:lnTo>
                <a:lnTo>
                  <a:pt x="2538" y="516"/>
                </a:lnTo>
                <a:lnTo>
                  <a:pt x="2539" y="516"/>
                </a:lnTo>
                <a:lnTo>
                  <a:pt x="2539" y="516"/>
                </a:lnTo>
                <a:lnTo>
                  <a:pt x="2540" y="516"/>
                </a:lnTo>
                <a:lnTo>
                  <a:pt x="2541" y="516"/>
                </a:lnTo>
                <a:lnTo>
                  <a:pt x="2541" y="516"/>
                </a:lnTo>
                <a:lnTo>
                  <a:pt x="2542" y="516"/>
                </a:lnTo>
                <a:lnTo>
                  <a:pt x="2544" y="516"/>
                </a:lnTo>
                <a:lnTo>
                  <a:pt x="2544" y="516"/>
                </a:lnTo>
                <a:lnTo>
                  <a:pt x="2545" y="516"/>
                </a:lnTo>
                <a:lnTo>
                  <a:pt x="2545" y="516"/>
                </a:lnTo>
                <a:lnTo>
                  <a:pt x="2546" y="516"/>
                </a:lnTo>
                <a:lnTo>
                  <a:pt x="2547" y="516"/>
                </a:lnTo>
                <a:lnTo>
                  <a:pt x="2547" y="516"/>
                </a:lnTo>
                <a:lnTo>
                  <a:pt x="2548" y="516"/>
                </a:lnTo>
                <a:lnTo>
                  <a:pt x="2548" y="516"/>
                </a:lnTo>
                <a:lnTo>
                  <a:pt x="2550" y="516"/>
                </a:lnTo>
                <a:lnTo>
                  <a:pt x="2550" y="516"/>
                </a:lnTo>
                <a:lnTo>
                  <a:pt x="2551" y="516"/>
                </a:lnTo>
                <a:lnTo>
                  <a:pt x="2551" y="516"/>
                </a:lnTo>
                <a:lnTo>
                  <a:pt x="2552" y="516"/>
                </a:lnTo>
                <a:lnTo>
                  <a:pt x="2552" y="516"/>
                </a:lnTo>
                <a:lnTo>
                  <a:pt x="2553" y="516"/>
                </a:lnTo>
                <a:lnTo>
                  <a:pt x="2554" y="516"/>
                </a:lnTo>
                <a:lnTo>
                  <a:pt x="2555" y="516"/>
                </a:lnTo>
                <a:lnTo>
                  <a:pt x="2555" y="516"/>
                </a:lnTo>
                <a:lnTo>
                  <a:pt x="2556" y="516"/>
                </a:lnTo>
                <a:lnTo>
                  <a:pt x="2557" y="516"/>
                </a:lnTo>
                <a:lnTo>
                  <a:pt x="2558" y="516"/>
                </a:lnTo>
                <a:lnTo>
                  <a:pt x="2558" y="516"/>
                </a:lnTo>
                <a:lnTo>
                  <a:pt x="2559" y="516"/>
                </a:lnTo>
                <a:lnTo>
                  <a:pt x="2560" y="516"/>
                </a:lnTo>
                <a:lnTo>
                  <a:pt x="2560" y="516"/>
                </a:lnTo>
                <a:lnTo>
                  <a:pt x="2561" y="516"/>
                </a:lnTo>
                <a:lnTo>
                  <a:pt x="2561" y="516"/>
                </a:lnTo>
                <a:lnTo>
                  <a:pt x="2562" y="516"/>
                </a:lnTo>
                <a:lnTo>
                  <a:pt x="2563" y="516"/>
                </a:lnTo>
                <a:lnTo>
                  <a:pt x="2563" y="516"/>
                </a:lnTo>
                <a:lnTo>
                  <a:pt x="2564" y="516"/>
                </a:lnTo>
                <a:lnTo>
                  <a:pt x="2565" y="516"/>
                </a:lnTo>
                <a:lnTo>
                  <a:pt x="2566" y="516"/>
                </a:lnTo>
                <a:lnTo>
                  <a:pt x="2567" y="516"/>
                </a:lnTo>
                <a:lnTo>
                  <a:pt x="2567" y="516"/>
                </a:lnTo>
                <a:lnTo>
                  <a:pt x="2567" y="516"/>
                </a:lnTo>
                <a:lnTo>
                  <a:pt x="2569" y="516"/>
                </a:lnTo>
                <a:lnTo>
                  <a:pt x="2569" y="516"/>
                </a:lnTo>
                <a:lnTo>
                  <a:pt x="2570" y="516"/>
                </a:lnTo>
                <a:lnTo>
                  <a:pt x="2570" y="516"/>
                </a:lnTo>
                <a:lnTo>
                  <a:pt x="2571" y="516"/>
                </a:lnTo>
                <a:lnTo>
                  <a:pt x="2572" y="516"/>
                </a:lnTo>
                <a:lnTo>
                  <a:pt x="2572" y="516"/>
                </a:lnTo>
                <a:lnTo>
                  <a:pt x="2573" y="516"/>
                </a:lnTo>
                <a:lnTo>
                  <a:pt x="2574" y="516"/>
                </a:lnTo>
                <a:lnTo>
                  <a:pt x="2574" y="516"/>
                </a:lnTo>
                <a:lnTo>
                  <a:pt x="2575" y="516"/>
                </a:lnTo>
              </a:path>
            </a:pathLst>
          </a:custGeom>
          <a:noFill/>
          <a:ln w="1588">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36" name="Rectangle 212"/>
          <p:cNvSpPr>
            <a:spLocks noChangeArrowheads="1"/>
          </p:cNvSpPr>
          <p:nvPr/>
        </p:nvSpPr>
        <p:spPr bwMode="auto">
          <a:xfrm rot="16200000">
            <a:off x="1451769" y="5606257"/>
            <a:ext cx="1428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AU</a:t>
            </a:r>
            <a:endParaRPr kumimoji="0" lang="en-US" altLang="ja-JP" sz="2400" smtClean="0">
              <a:solidFill>
                <a:srgbClr val="000000"/>
              </a:solidFill>
              <a:ea typeface="MS UI Gothic" pitchFamily="50" charset="-128"/>
              <a:cs typeface="Arial" pitchFamily="34" charset="0"/>
            </a:endParaRPr>
          </a:p>
        </p:txBody>
      </p:sp>
      <p:sp>
        <p:nvSpPr>
          <p:cNvPr id="206037" name="Line 213"/>
          <p:cNvSpPr>
            <a:spLocks noChangeShapeType="1"/>
          </p:cNvSpPr>
          <p:nvPr/>
        </p:nvSpPr>
        <p:spPr bwMode="auto">
          <a:xfrm flipH="1">
            <a:off x="1793875" y="6065838"/>
            <a:ext cx="49213"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38" name="Rectangle 214"/>
          <p:cNvSpPr>
            <a:spLocks noChangeArrowheads="1"/>
          </p:cNvSpPr>
          <p:nvPr/>
        </p:nvSpPr>
        <p:spPr bwMode="auto">
          <a:xfrm>
            <a:off x="1554163" y="60182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0.00</a:t>
            </a:r>
            <a:endParaRPr kumimoji="0" lang="en-US" altLang="ja-JP" sz="2400" smtClean="0">
              <a:solidFill>
                <a:srgbClr val="000000"/>
              </a:solidFill>
              <a:ea typeface="MS UI Gothic" pitchFamily="50" charset="-128"/>
              <a:cs typeface="Arial" pitchFamily="34" charset="0"/>
            </a:endParaRPr>
          </a:p>
        </p:txBody>
      </p:sp>
      <p:sp>
        <p:nvSpPr>
          <p:cNvPr id="206039" name="Line 215"/>
          <p:cNvSpPr>
            <a:spLocks noChangeShapeType="1"/>
          </p:cNvSpPr>
          <p:nvPr/>
        </p:nvSpPr>
        <p:spPr bwMode="auto">
          <a:xfrm flipH="1">
            <a:off x="1819275" y="5999163"/>
            <a:ext cx="23813"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40" name="Line 216"/>
          <p:cNvSpPr>
            <a:spLocks noChangeShapeType="1"/>
          </p:cNvSpPr>
          <p:nvPr/>
        </p:nvSpPr>
        <p:spPr bwMode="auto">
          <a:xfrm flipH="1">
            <a:off x="1819275" y="5932488"/>
            <a:ext cx="23813"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41" name="Line 217"/>
          <p:cNvSpPr>
            <a:spLocks noChangeShapeType="1"/>
          </p:cNvSpPr>
          <p:nvPr/>
        </p:nvSpPr>
        <p:spPr bwMode="auto">
          <a:xfrm flipH="1">
            <a:off x="1819275" y="5864225"/>
            <a:ext cx="23813"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42" name="Line 218"/>
          <p:cNvSpPr>
            <a:spLocks noChangeShapeType="1"/>
          </p:cNvSpPr>
          <p:nvPr/>
        </p:nvSpPr>
        <p:spPr bwMode="auto">
          <a:xfrm flipH="1">
            <a:off x="1819275" y="5797550"/>
            <a:ext cx="23813"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43" name="Line 219"/>
          <p:cNvSpPr>
            <a:spLocks noChangeShapeType="1"/>
          </p:cNvSpPr>
          <p:nvPr/>
        </p:nvSpPr>
        <p:spPr bwMode="auto">
          <a:xfrm flipH="1">
            <a:off x="1793875" y="5730875"/>
            <a:ext cx="49213"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44" name="Rectangle 220"/>
          <p:cNvSpPr>
            <a:spLocks noChangeArrowheads="1"/>
          </p:cNvSpPr>
          <p:nvPr/>
        </p:nvSpPr>
        <p:spPr bwMode="auto">
          <a:xfrm>
            <a:off x="1554163" y="56832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0.10</a:t>
            </a:r>
            <a:endParaRPr kumimoji="0" lang="en-US" altLang="ja-JP" sz="2400" smtClean="0">
              <a:solidFill>
                <a:srgbClr val="000000"/>
              </a:solidFill>
              <a:ea typeface="MS UI Gothic" pitchFamily="50" charset="-128"/>
              <a:cs typeface="Arial" pitchFamily="34" charset="0"/>
            </a:endParaRPr>
          </a:p>
        </p:txBody>
      </p:sp>
      <p:sp>
        <p:nvSpPr>
          <p:cNvPr id="206045" name="Line 221"/>
          <p:cNvSpPr>
            <a:spLocks noChangeShapeType="1"/>
          </p:cNvSpPr>
          <p:nvPr/>
        </p:nvSpPr>
        <p:spPr bwMode="auto">
          <a:xfrm flipH="1">
            <a:off x="1819275" y="5664200"/>
            <a:ext cx="23813"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46" name="Line 222"/>
          <p:cNvSpPr>
            <a:spLocks noChangeShapeType="1"/>
          </p:cNvSpPr>
          <p:nvPr/>
        </p:nvSpPr>
        <p:spPr bwMode="auto">
          <a:xfrm flipH="1">
            <a:off x="1819275" y="5595938"/>
            <a:ext cx="23813"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47" name="Line 223"/>
          <p:cNvSpPr>
            <a:spLocks noChangeShapeType="1"/>
          </p:cNvSpPr>
          <p:nvPr/>
        </p:nvSpPr>
        <p:spPr bwMode="auto">
          <a:xfrm flipH="1">
            <a:off x="1819275" y="5529263"/>
            <a:ext cx="23813"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48" name="Line 224"/>
          <p:cNvSpPr>
            <a:spLocks noChangeShapeType="1"/>
          </p:cNvSpPr>
          <p:nvPr/>
        </p:nvSpPr>
        <p:spPr bwMode="auto">
          <a:xfrm flipH="1">
            <a:off x="1819275" y="5462588"/>
            <a:ext cx="23813"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49" name="Line 225"/>
          <p:cNvSpPr>
            <a:spLocks noChangeShapeType="1"/>
          </p:cNvSpPr>
          <p:nvPr/>
        </p:nvSpPr>
        <p:spPr bwMode="auto">
          <a:xfrm flipH="1">
            <a:off x="1793875" y="5395913"/>
            <a:ext cx="49213"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50" name="Rectangle 226"/>
          <p:cNvSpPr>
            <a:spLocks noChangeArrowheads="1"/>
          </p:cNvSpPr>
          <p:nvPr/>
        </p:nvSpPr>
        <p:spPr bwMode="auto">
          <a:xfrm>
            <a:off x="1554163" y="5348288"/>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0.20</a:t>
            </a:r>
            <a:endParaRPr kumimoji="0" lang="en-US" altLang="ja-JP" sz="2400" smtClean="0">
              <a:solidFill>
                <a:srgbClr val="000000"/>
              </a:solidFill>
              <a:ea typeface="MS UI Gothic" pitchFamily="50" charset="-128"/>
              <a:cs typeface="Arial" pitchFamily="34" charset="0"/>
            </a:endParaRPr>
          </a:p>
        </p:txBody>
      </p:sp>
      <p:sp>
        <p:nvSpPr>
          <p:cNvPr id="206051" name="Line 227"/>
          <p:cNvSpPr>
            <a:spLocks noChangeShapeType="1"/>
          </p:cNvSpPr>
          <p:nvPr/>
        </p:nvSpPr>
        <p:spPr bwMode="auto">
          <a:xfrm flipH="1">
            <a:off x="1819275" y="5329238"/>
            <a:ext cx="23813"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52" name="Line 228"/>
          <p:cNvSpPr>
            <a:spLocks noChangeShapeType="1"/>
          </p:cNvSpPr>
          <p:nvPr/>
        </p:nvSpPr>
        <p:spPr bwMode="auto">
          <a:xfrm flipH="1">
            <a:off x="1819275" y="5260975"/>
            <a:ext cx="23813"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53" name="Line 229"/>
          <p:cNvSpPr>
            <a:spLocks noChangeShapeType="1"/>
          </p:cNvSpPr>
          <p:nvPr/>
        </p:nvSpPr>
        <p:spPr bwMode="auto">
          <a:xfrm flipH="1">
            <a:off x="1819275" y="5194300"/>
            <a:ext cx="23813"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54" name="Rectangle 230"/>
          <p:cNvSpPr>
            <a:spLocks noChangeArrowheads="1"/>
          </p:cNvSpPr>
          <p:nvPr/>
        </p:nvSpPr>
        <p:spPr bwMode="auto">
          <a:xfrm>
            <a:off x="3441700" y="6315075"/>
            <a:ext cx="3968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Minutes</a:t>
            </a:r>
            <a:endParaRPr kumimoji="0" lang="en-US" altLang="ja-JP" sz="2400" smtClean="0">
              <a:solidFill>
                <a:srgbClr val="000000"/>
              </a:solidFill>
              <a:ea typeface="MS UI Gothic" pitchFamily="50" charset="-128"/>
              <a:cs typeface="Arial" pitchFamily="34" charset="0"/>
            </a:endParaRPr>
          </a:p>
        </p:txBody>
      </p:sp>
      <p:sp>
        <p:nvSpPr>
          <p:cNvPr id="206055" name="Line 231"/>
          <p:cNvSpPr>
            <a:spLocks noChangeShapeType="1"/>
          </p:cNvSpPr>
          <p:nvPr/>
        </p:nvSpPr>
        <p:spPr bwMode="auto">
          <a:xfrm>
            <a:off x="1844675" y="6127750"/>
            <a:ext cx="1588"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56" name="Rectangle 232"/>
          <p:cNvSpPr>
            <a:spLocks noChangeArrowheads="1"/>
          </p:cNvSpPr>
          <p:nvPr/>
        </p:nvSpPr>
        <p:spPr bwMode="auto">
          <a:xfrm>
            <a:off x="1727200" y="61785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0.00</a:t>
            </a:r>
            <a:endParaRPr kumimoji="0" lang="en-US" altLang="ja-JP" sz="2400" smtClean="0">
              <a:solidFill>
                <a:srgbClr val="000000"/>
              </a:solidFill>
              <a:ea typeface="MS UI Gothic" pitchFamily="50" charset="-128"/>
              <a:cs typeface="Arial" pitchFamily="34" charset="0"/>
            </a:endParaRPr>
          </a:p>
        </p:txBody>
      </p:sp>
      <p:sp>
        <p:nvSpPr>
          <p:cNvPr id="206057" name="Line 233"/>
          <p:cNvSpPr>
            <a:spLocks noChangeShapeType="1"/>
          </p:cNvSpPr>
          <p:nvPr/>
        </p:nvSpPr>
        <p:spPr bwMode="auto">
          <a:xfrm>
            <a:off x="2000250" y="6127750"/>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58" name="Line 234"/>
          <p:cNvSpPr>
            <a:spLocks noChangeShapeType="1"/>
          </p:cNvSpPr>
          <p:nvPr/>
        </p:nvSpPr>
        <p:spPr bwMode="auto">
          <a:xfrm>
            <a:off x="2157413" y="6127750"/>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59" name="Line 235"/>
          <p:cNvSpPr>
            <a:spLocks noChangeShapeType="1"/>
          </p:cNvSpPr>
          <p:nvPr/>
        </p:nvSpPr>
        <p:spPr bwMode="auto">
          <a:xfrm>
            <a:off x="2314575" y="6127750"/>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60" name="Line 236"/>
          <p:cNvSpPr>
            <a:spLocks noChangeShapeType="1"/>
          </p:cNvSpPr>
          <p:nvPr/>
        </p:nvSpPr>
        <p:spPr bwMode="auto">
          <a:xfrm>
            <a:off x="2473325" y="6127750"/>
            <a:ext cx="1588"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61" name="Rectangle 237"/>
          <p:cNvSpPr>
            <a:spLocks noChangeArrowheads="1"/>
          </p:cNvSpPr>
          <p:nvPr/>
        </p:nvSpPr>
        <p:spPr bwMode="auto">
          <a:xfrm>
            <a:off x="2354263" y="61785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0.20</a:t>
            </a:r>
            <a:endParaRPr kumimoji="0" lang="en-US" altLang="ja-JP" sz="2400" smtClean="0">
              <a:solidFill>
                <a:srgbClr val="000000"/>
              </a:solidFill>
              <a:ea typeface="MS UI Gothic" pitchFamily="50" charset="-128"/>
              <a:cs typeface="Arial" pitchFamily="34" charset="0"/>
            </a:endParaRPr>
          </a:p>
        </p:txBody>
      </p:sp>
      <p:sp>
        <p:nvSpPr>
          <p:cNvPr id="206062" name="Line 238"/>
          <p:cNvSpPr>
            <a:spLocks noChangeShapeType="1"/>
          </p:cNvSpPr>
          <p:nvPr/>
        </p:nvSpPr>
        <p:spPr bwMode="auto">
          <a:xfrm>
            <a:off x="2630488" y="6127750"/>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63" name="Line 239"/>
          <p:cNvSpPr>
            <a:spLocks noChangeShapeType="1"/>
          </p:cNvSpPr>
          <p:nvPr/>
        </p:nvSpPr>
        <p:spPr bwMode="auto">
          <a:xfrm>
            <a:off x="2787650" y="6127750"/>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64" name="Line 240"/>
          <p:cNvSpPr>
            <a:spLocks noChangeShapeType="1"/>
          </p:cNvSpPr>
          <p:nvPr/>
        </p:nvSpPr>
        <p:spPr bwMode="auto">
          <a:xfrm>
            <a:off x="2944813" y="6127750"/>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65" name="Line 241"/>
          <p:cNvSpPr>
            <a:spLocks noChangeShapeType="1"/>
          </p:cNvSpPr>
          <p:nvPr/>
        </p:nvSpPr>
        <p:spPr bwMode="auto">
          <a:xfrm>
            <a:off x="3101975" y="6127750"/>
            <a:ext cx="1588"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66" name="Rectangle 242"/>
          <p:cNvSpPr>
            <a:spLocks noChangeArrowheads="1"/>
          </p:cNvSpPr>
          <p:nvPr/>
        </p:nvSpPr>
        <p:spPr bwMode="auto">
          <a:xfrm>
            <a:off x="2984500" y="61785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0.40</a:t>
            </a:r>
            <a:endParaRPr kumimoji="0" lang="en-US" altLang="ja-JP" sz="2400" smtClean="0">
              <a:solidFill>
                <a:srgbClr val="000000"/>
              </a:solidFill>
              <a:ea typeface="MS UI Gothic" pitchFamily="50" charset="-128"/>
              <a:cs typeface="Arial" pitchFamily="34" charset="0"/>
            </a:endParaRPr>
          </a:p>
        </p:txBody>
      </p:sp>
      <p:sp>
        <p:nvSpPr>
          <p:cNvPr id="206067" name="Line 243"/>
          <p:cNvSpPr>
            <a:spLocks noChangeShapeType="1"/>
          </p:cNvSpPr>
          <p:nvPr/>
        </p:nvSpPr>
        <p:spPr bwMode="auto">
          <a:xfrm>
            <a:off x="3260725" y="6127750"/>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68" name="Line 244"/>
          <p:cNvSpPr>
            <a:spLocks noChangeShapeType="1"/>
          </p:cNvSpPr>
          <p:nvPr/>
        </p:nvSpPr>
        <p:spPr bwMode="auto">
          <a:xfrm>
            <a:off x="3417888" y="6127750"/>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69" name="Line 245"/>
          <p:cNvSpPr>
            <a:spLocks noChangeShapeType="1"/>
          </p:cNvSpPr>
          <p:nvPr/>
        </p:nvSpPr>
        <p:spPr bwMode="auto">
          <a:xfrm>
            <a:off x="3576638" y="6127750"/>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70" name="Line 246"/>
          <p:cNvSpPr>
            <a:spLocks noChangeShapeType="1"/>
          </p:cNvSpPr>
          <p:nvPr/>
        </p:nvSpPr>
        <p:spPr bwMode="auto">
          <a:xfrm>
            <a:off x="3733800" y="6127750"/>
            <a:ext cx="0"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71" name="Rectangle 247"/>
          <p:cNvSpPr>
            <a:spLocks noChangeArrowheads="1"/>
          </p:cNvSpPr>
          <p:nvPr/>
        </p:nvSpPr>
        <p:spPr bwMode="auto">
          <a:xfrm>
            <a:off x="3613150" y="61785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0.60</a:t>
            </a:r>
            <a:endParaRPr kumimoji="0" lang="en-US" altLang="ja-JP" sz="2400" smtClean="0">
              <a:solidFill>
                <a:srgbClr val="000000"/>
              </a:solidFill>
              <a:ea typeface="MS UI Gothic" pitchFamily="50" charset="-128"/>
              <a:cs typeface="Arial" pitchFamily="34" charset="0"/>
            </a:endParaRPr>
          </a:p>
        </p:txBody>
      </p:sp>
      <p:sp>
        <p:nvSpPr>
          <p:cNvPr id="206072" name="Line 248"/>
          <p:cNvSpPr>
            <a:spLocks noChangeShapeType="1"/>
          </p:cNvSpPr>
          <p:nvPr/>
        </p:nvSpPr>
        <p:spPr bwMode="auto">
          <a:xfrm>
            <a:off x="3890963" y="6127750"/>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73" name="Line 249"/>
          <p:cNvSpPr>
            <a:spLocks noChangeShapeType="1"/>
          </p:cNvSpPr>
          <p:nvPr/>
        </p:nvSpPr>
        <p:spPr bwMode="auto">
          <a:xfrm>
            <a:off x="4049713" y="6127750"/>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74" name="Line 250"/>
          <p:cNvSpPr>
            <a:spLocks noChangeShapeType="1"/>
          </p:cNvSpPr>
          <p:nvPr/>
        </p:nvSpPr>
        <p:spPr bwMode="auto">
          <a:xfrm>
            <a:off x="4205288" y="6127750"/>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75" name="Line 251"/>
          <p:cNvSpPr>
            <a:spLocks noChangeShapeType="1"/>
          </p:cNvSpPr>
          <p:nvPr/>
        </p:nvSpPr>
        <p:spPr bwMode="auto">
          <a:xfrm>
            <a:off x="4364038" y="6127750"/>
            <a:ext cx="1587"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76" name="Rectangle 252"/>
          <p:cNvSpPr>
            <a:spLocks noChangeArrowheads="1"/>
          </p:cNvSpPr>
          <p:nvPr/>
        </p:nvSpPr>
        <p:spPr bwMode="auto">
          <a:xfrm>
            <a:off x="4243388" y="61785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0.80</a:t>
            </a:r>
            <a:endParaRPr kumimoji="0" lang="en-US" altLang="ja-JP" sz="2400" smtClean="0">
              <a:solidFill>
                <a:srgbClr val="000000"/>
              </a:solidFill>
              <a:ea typeface="MS UI Gothic" pitchFamily="50" charset="-128"/>
              <a:cs typeface="Arial" pitchFamily="34" charset="0"/>
            </a:endParaRPr>
          </a:p>
        </p:txBody>
      </p:sp>
      <p:sp>
        <p:nvSpPr>
          <p:cNvPr id="206077" name="Line 253"/>
          <p:cNvSpPr>
            <a:spLocks noChangeShapeType="1"/>
          </p:cNvSpPr>
          <p:nvPr/>
        </p:nvSpPr>
        <p:spPr bwMode="auto">
          <a:xfrm>
            <a:off x="4519613" y="6127750"/>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78" name="Line 254"/>
          <p:cNvSpPr>
            <a:spLocks noChangeShapeType="1"/>
          </p:cNvSpPr>
          <p:nvPr/>
        </p:nvSpPr>
        <p:spPr bwMode="auto">
          <a:xfrm>
            <a:off x="4679950" y="6127750"/>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79" name="Line 255"/>
          <p:cNvSpPr>
            <a:spLocks noChangeShapeType="1"/>
          </p:cNvSpPr>
          <p:nvPr/>
        </p:nvSpPr>
        <p:spPr bwMode="auto">
          <a:xfrm>
            <a:off x="4835525" y="6127750"/>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80" name="Line 256"/>
          <p:cNvSpPr>
            <a:spLocks noChangeShapeType="1"/>
          </p:cNvSpPr>
          <p:nvPr/>
        </p:nvSpPr>
        <p:spPr bwMode="auto">
          <a:xfrm>
            <a:off x="4992688" y="6127750"/>
            <a:ext cx="1587"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81" name="Rectangle 257"/>
          <p:cNvSpPr>
            <a:spLocks noChangeArrowheads="1"/>
          </p:cNvSpPr>
          <p:nvPr/>
        </p:nvSpPr>
        <p:spPr bwMode="auto">
          <a:xfrm>
            <a:off x="4872038" y="61785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1.00</a:t>
            </a:r>
            <a:endParaRPr kumimoji="0" lang="en-US" altLang="ja-JP" sz="2400" smtClean="0">
              <a:solidFill>
                <a:srgbClr val="000000"/>
              </a:solidFill>
              <a:ea typeface="MS UI Gothic" pitchFamily="50" charset="-128"/>
              <a:cs typeface="Arial" pitchFamily="34" charset="0"/>
            </a:endParaRPr>
          </a:p>
        </p:txBody>
      </p:sp>
      <p:sp>
        <p:nvSpPr>
          <p:cNvPr id="206082" name="Line 258"/>
          <p:cNvSpPr>
            <a:spLocks noChangeShapeType="1"/>
          </p:cNvSpPr>
          <p:nvPr/>
        </p:nvSpPr>
        <p:spPr bwMode="auto">
          <a:xfrm>
            <a:off x="5151438" y="6127750"/>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83" name="Line 259"/>
          <p:cNvSpPr>
            <a:spLocks noChangeShapeType="1"/>
          </p:cNvSpPr>
          <p:nvPr/>
        </p:nvSpPr>
        <p:spPr bwMode="auto">
          <a:xfrm>
            <a:off x="5307013" y="6127750"/>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84" name="Rectangle 260"/>
          <p:cNvSpPr>
            <a:spLocks noChangeArrowheads="1"/>
          </p:cNvSpPr>
          <p:nvPr/>
        </p:nvSpPr>
        <p:spPr bwMode="auto">
          <a:xfrm>
            <a:off x="1844675" y="5165725"/>
            <a:ext cx="3589338" cy="949325"/>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85" name="Rectangle 261"/>
          <p:cNvSpPr>
            <a:spLocks noChangeArrowheads="1"/>
          </p:cNvSpPr>
          <p:nvPr/>
        </p:nvSpPr>
        <p:spPr bwMode="auto">
          <a:xfrm>
            <a:off x="1844675" y="5165725"/>
            <a:ext cx="3589338" cy="949325"/>
          </a:xfrm>
          <a:prstGeom prst="rect">
            <a:avLst/>
          </a:prstGeom>
          <a:noFill/>
          <a:ln w="1588">
            <a:solidFill>
              <a:srgbClr val="00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86" name="Freeform 262"/>
          <p:cNvSpPr>
            <a:spLocks/>
          </p:cNvSpPr>
          <p:nvPr/>
        </p:nvSpPr>
        <p:spPr bwMode="auto">
          <a:xfrm>
            <a:off x="1844675" y="5227638"/>
            <a:ext cx="3589338" cy="868362"/>
          </a:xfrm>
          <a:custGeom>
            <a:avLst/>
            <a:gdLst/>
            <a:ahLst/>
            <a:cxnLst>
              <a:cxn ang="0">
                <a:pos x="41" y="458"/>
              </a:cxn>
              <a:cxn ang="0">
                <a:pos x="82" y="458"/>
              </a:cxn>
              <a:cxn ang="0">
                <a:pos x="123" y="458"/>
              </a:cxn>
              <a:cxn ang="0">
                <a:pos x="163" y="458"/>
              </a:cxn>
              <a:cxn ang="0">
                <a:pos x="204" y="458"/>
              </a:cxn>
              <a:cxn ang="0">
                <a:pos x="245" y="458"/>
              </a:cxn>
              <a:cxn ang="0">
                <a:pos x="286" y="458"/>
              </a:cxn>
              <a:cxn ang="0">
                <a:pos x="326" y="458"/>
              </a:cxn>
              <a:cxn ang="0">
                <a:pos x="367" y="458"/>
              </a:cxn>
              <a:cxn ang="0">
                <a:pos x="407" y="459"/>
              </a:cxn>
              <a:cxn ang="0">
                <a:pos x="448" y="471"/>
              </a:cxn>
              <a:cxn ang="0">
                <a:pos x="488" y="460"/>
              </a:cxn>
              <a:cxn ang="0">
                <a:pos x="529" y="458"/>
              </a:cxn>
              <a:cxn ang="0">
                <a:pos x="569" y="461"/>
              </a:cxn>
              <a:cxn ang="0">
                <a:pos x="610" y="459"/>
              </a:cxn>
              <a:cxn ang="0">
                <a:pos x="650" y="460"/>
              </a:cxn>
              <a:cxn ang="0">
                <a:pos x="691" y="459"/>
              </a:cxn>
              <a:cxn ang="0">
                <a:pos x="732" y="459"/>
              </a:cxn>
              <a:cxn ang="0">
                <a:pos x="772" y="459"/>
              </a:cxn>
              <a:cxn ang="0">
                <a:pos x="813" y="459"/>
              </a:cxn>
              <a:cxn ang="0">
                <a:pos x="853" y="459"/>
              </a:cxn>
              <a:cxn ang="0">
                <a:pos x="895" y="459"/>
              </a:cxn>
              <a:cxn ang="0">
                <a:pos x="935" y="459"/>
              </a:cxn>
              <a:cxn ang="0">
                <a:pos x="976" y="459"/>
              </a:cxn>
              <a:cxn ang="0">
                <a:pos x="1016" y="77"/>
              </a:cxn>
              <a:cxn ang="0">
                <a:pos x="1056" y="446"/>
              </a:cxn>
              <a:cxn ang="0">
                <a:pos x="1097" y="459"/>
              </a:cxn>
              <a:cxn ang="0">
                <a:pos x="1139" y="459"/>
              </a:cxn>
              <a:cxn ang="0">
                <a:pos x="1179" y="460"/>
              </a:cxn>
              <a:cxn ang="0">
                <a:pos x="1219" y="460"/>
              </a:cxn>
              <a:cxn ang="0">
                <a:pos x="1260" y="460"/>
              </a:cxn>
              <a:cxn ang="0">
                <a:pos x="1301" y="141"/>
              </a:cxn>
              <a:cxn ang="0">
                <a:pos x="1341" y="410"/>
              </a:cxn>
              <a:cxn ang="0">
                <a:pos x="1382" y="459"/>
              </a:cxn>
              <a:cxn ang="0">
                <a:pos x="1422" y="60"/>
              </a:cxn>
              <a:cxn ang="0">
                <a:pos x="1463" y="409"/>
              </a:cxn>
              <a:cxn ang="0">
                <a:pos x="1504" y="459"/>
              </a:cxn>
              <a:cxn ang="0">
                <a:pos x="1544" y="460"/>
              </a:cxn>
              <a:cxn ang="0">
                <a:pos x="1585" y="461"/>
              </a:cxn>
              <a:cxn ang="0">
                <a:pos x="1625" y="461"/>
              </a:cxn>
              <a:cxn ang="0">
                <a:pos x="1666" y="461"/>
              </a:cxn>
              <a:cxn ang="0">
                <a:pos x="1706" y="461"/>
              </a:cxn>
              <a:cxn ang="0">
                <a:pos x="1747" y="461"/>
              </a:cxn>
              <a:cxn ang="0">
                <a:pos x="1787" y="461"/>
              </a:cxn>
              <a:cxn ang="0">
                <a:pos x="1828" y="461"/>
              </a:cxn>
              <a:cxn ang="0">
                <a:pos x="1868" y="461"/>
              </a:cxn>
              <a:cxn ang="0">
                <a:pos x="1908" y="461"/>
              </a:cxn>
              <a:cxn ang="0">
                <a:pos x="1949" y="461"/>
              </a:cxn>
              <a:cxn ang="0">
                <a:pos x="1989" y="461"/>
              </a:cxn>
              <a:cxn ang="0">
                <a:pos x="2030" y="461"/>
              </a:cxn>
              <a:cxn ang="0">
                <a:pos x="2070" y="461"/>
              </a:cxn>
              <a:cxn ang="0">
                <a:pos x="2111" y="461"/>
              </a:cxn>
              <a:cxn ang="0">
                <a:pos x="2151" y="453"/>
              </a:cxn>
              <a:cxn ang="0">
                <a:pos x="2192" y="269"/>
              </a:cxn>
              <a:cxn ang="0">
                <a:pos x="2232" y="380"/>
              </a:cxn>
              <a:cxn ang="0">
                <a:pos x="2273" y="459"/>
              </a:cxn>
              <a:cxn ang="0">
                <a:pos x="2313" y="462"/>
              </a:cxn>
              <a:cxn ang="0">
                <a:pos x="2354" y="462"/>
              </a:cxn>
              <a:cxn ang="0">
                <a:pos x="2394" y="462"/>
              </a:cxn>
              <a:cxn ang="0">
                <a:pos x="2435" y="462"/>
              </a:cxn>
              <a:cxn ang="0">
                <a:pos x="2475" y="462"/>
              </a:cxn>
              <a:cxn ang="0">
                <a:pos x="2515" y="462"/>
              </a:cxn>
              <a:cxn ang="0">
                <a:pos x="2556" y="462"/>
              </a:cxn>
            </a:cxnLst>
            <a:rect l="0" t="0" r="r" b="b"/>
            <a:pathLst>
              <a:path w="2575" h="478">
                <a:moveTo>
                  <a:pt x="0" y="458"/>
                </a:moveTo>
                <a:lnTo>
                  <a:pt x="0" y="458"/>
                </a:lnTo>
                <a:lnTo>
                  <a:pt x="2" y="458"/>
                </a:lnTo>
                <a:lnTo>
                  <a:pt x="3" y="458"/>
                </a:lnTo>
                <a:lnTo>
                  <a:pt x="4" y="458"/>
                </a:lnTo>
                <a:lnTo>
                  <a:pt x="5" y="458"/>
                </a:lnTo>
                <a:lnTo>
                  <a:pt x="6" y="458"/>
                </a:lnTo>
                <a:lnTo>
                  <a:pt x="7" y="458"/>
                </a:lnTo>
                <a:lnTo>
                  <a:pt x="8" y="458"/>
                </a:lnTo>
                <a:lnTo>
                  <a:pt x="9" y="458"/>
                </a:lnTo>
                <a:lnTo>
                  <a:pt x="10" y="458"/>
                </a:lnTo>
                <a:lnTo>
                  <a:pt x="11" y="458"/>
                </a:lnTo>
                <a:lnTo>
                  <a:pt x="12" y="458"/>
                </a:lnTo>
                <a:lnTo>
                  <a:pt x="12" y="458"/>
                </a:lnTo>
                <a:lnTo>
                  <a:pt x="14" y="458"/>
                </a:lnTo>
                <a:lnTo>
                  <a:pt x="15" y="458"/>
                </a:lnTo>
                <a:lnTo>
                  <a:pt x="15" y="458"/>
                </a:lnTo>
                <a:lnTo>
                  <a:pt x="17" y="458"/>
                </a:lnTo>
                <a:lnTo>
                  <a:pt x="17" y="458"/>
                </a:lnTo>
                <a:lnTo>
                  <a:pt x="18" y="458"/>
                </a:lnTo>
                <a:lnTo>
                  <a:pt x="19" y="458"/>
                </a:lnTo>
                <a:lnTo>
                  <a:pt x="20" y="458"/>
                </a:lnTo>
                <a:lnTo>
                  <a:pt x="21" y="458"/>
                </a:lnTo>
                <a:lnTo>
                  <a:pt x="22" y="458"/>
                </a:lnTo>
                <a:lnTo>
                  <a:pt x="23" y="458"/>
                </a:lnTo>
                <a:lnTo>
                  <a:pt x="24" y="458"/>
                </a:lnTo>
                <a:lnTo>
                  <a:pt x="25" y="458"/>
                </a:lnTo>
                <a:lnTo>
                  <a:pt x="27" y="458"/>
                </a:lnTo>
                <a:lnTo>
                  <a:pt x="28" y="458"/>
                </a:lnTo>
                <a:lnTo>
                  <a:pt x="29" y="458"/>
                </a:lnTo>
                <a:lnTo>
                  <a:pt x="30" y="458"/>
                </a:lnTo>
                <a:lnTo>
                  <a:pt x="30" y="458"/>
                </a:lnTo>
                <a:lnTo>
                  <a:pt x="32" y="458"/>
                </a:lnTo>
                <a:lnTo>
                  <a:pt x="32" y="458"/>
                </a:lnTo>
                <a:lnTo>
                  <a:pt x="33" y="458"/>
                </a:lnTo>
                <a:lnTo>
                  <a:pt x="34" y="458"/>
                </a:lnTo>
                <a:lnTo>
                  <a:pt x="35" y="458"/>
                </a:lnTo>
                <a:lnTo>
                  <a:pt x="36" y="458"/>
                </a:lnTo>
                <a:lnTo>
                  <a:pt x="37" y="458"/>
                </a:lnTo>
                <a:lnTo>
                  <a:pt x="38" y="458"/>
                </a:lnTo>
                <a:lnTo>
                  <a:pt x="39" y="458"/>
                </a:lnTo>
                <a:lnTo>
                  <a:pt x="40" y="458"/>
                </a:lnTo>
                <a:lnTo>
                  <a:pt x="41" y="458"/>
                </a:lnTo>
                <a:lnTo>
                  <a:pt x="42" y="458"/>
                </a:lnTo>
                <a:lnTo>
                  <a:pt x="43" y="458"/>
                </a:lnTo>
                <a:lnTo>
                  <a:pt x="44" y="458"/>
                </a:lnTo>
                <a:lnTo>
                  <a:pt x="45" y="458"/>
                </a:lnTo>
                <a:lnTo>
                  <a:pt x="45" y="458"/>
                </a:lnTo>
                <a:lnTo>
                  <a:pt x="47" y="458"/>
                </a:lnTo>
                <a:lnTo>
                  <a:pt x="48" y="458"/>
                </a:lnTo>
                <a:lnTo>
                  <a:pt x="48" y="458"/>
                </a:lnTo>
                <a:lnTo>
                  <a:pt x="49" y="458"/>
                </a:lnTo>
                <a:lnTo>
                  <a:pt x="50" y="458"/>
                </a:lnTo>
                <a:lnTo>
                  <a:pt x="51" y="458"/>
                </a:lnTo>
                <a:lnTo>
                  <a:pt x="52" y="458"/>
                </a:lnTo>
                <a:lnTo>
                  <a:pt x="53" y="458"/>
                </a:lnTo>
                <a:lnTo>
                  <a:pt x="54" y="458"/>
                </a:lnTo>
                <a:lnTo>
                  <a:pt x="55" y="458"/>
                </a:lnTo>
                <a:lnTo>
                  <a:pt x="56" y="458"/>
                </a:lnTo>
                <a:lnTo>
                  <a:pt x="57" y="458"/>
                </a:lnTo>
                <a:lnTo>
                  <a:pt x="58" y="458"/>
                </a:lnTo>
                <a:lnTo>
                  <a:pt x="59" y="458"/>
                </a:lnTo>
                <a:lnTo>
                  <a:pt x="60" y="458"/>
                </a:lnTo>
                <a:lnTo>
                  <a:pt x="60" y="458"/>
                </a:lnTo>
                <a:lnTo>
                  <a:pt x="62" y="458"/>
                </a:lnTo>
                <a:lnTo>
                  <a:pt x="63" y="458"/>
                </a:lnTo>
                <a:lnTo>
                  <a:pt x="63" y="458"/>
                </a:lnTo>
                <a:lnTo>
                  <a:pt x="65" y="458"/>
                </a:lnTo>
                <a:lnTo>
                  <a:pt x="65" y="458"/>
                </a:lnTo>
                <a:lnTo>
                  <a:pt x="66" y="458"/>
                </a:lnTo>
                <a:lnTo>
                  <a:pt x="67" y="458"/>
                </a:lnTo>
                <a:lnTo>
                  <a:pt x="68" y="458"/>
                </a:lnTo>
                <a:lnTo>
                  <a:pt x="69" y="458"/>
                </a:lnTo>
                <a:lnTo>
                  <a:pt x="70" y="458"/>
                </a:lnTo>
                <a:lnTo>
                  <a:pt x="71" y="458"/>
                </a:lnTo>
                <a:lnTo>
                  <a:pt x="72" y="458"/>
                </a:lnTo>
                <a:lnTo>
                  <a:pt x="73" y="458"/>
                </a:lnTo>
                <a:lnTo>
                  <a:pt x="74" y="458"/>
                </a:lnTo>
                <a:lnTo>
                  <a:pt x="75" y="458"/>
                </a:lnTo>
                <a:lnTo>
                  <a:pt x="77" y="458"/>
                </a:lnTo>
                <a:lnTo>
                  <a:pt x="78" y="458"/>
                </a:lnTo>
                <a:lnTo>
                  <a:pt x="78" y="458"/>
                </a:lnTo>
                <a:lnTo>
                  <a:pt x="80" y="458"/>
                </a:lnTo>
                <a:lnTo>
                  <a:pt x="81" y="458"/>
                </a:lnTo>
                <a:lnTo>
                  <a:pt x="81" y="458"/>
                </a:lnTo>
                <a:lnTo>
                  <a:pt x="82" y="458"/>
                </a:lnTo>
                <a:lnTo>
                  <a:pt x="83" y="458"/>
                </a:lnTo>
                <a:lnTo>
                  <a:pt x="84" y="458"/>
                </a:lnTo>
                <a:lnTo>
                  <a:pt x="85" y="458"/>
                </a:lnTo>
                <a:lnTo>
                  <a:pt x="86" y="458"/>
                </a:lnTo>
                <a:lnTo>
                  <a:pt x="87" y="458"/>
                </a:lnTo>
                <a:lnTo>
                  <a:pt x="88" y="458"/>
                </a:lnTo>
                <a:lnTo>
                  <a:pt x="89" y="458"/>
                </a:lnTo>
                <a:lnTo>
                  <a:pt x="90" y="458"/>
                </a:lnTo>
                <a:lnTo>
                  <a:pt x="91" y="458"/>
                </a:lnTo>
                <a:lnTo>
                  <a:pt x="92" y="458"/>
                </a:lnTo>
                <a:lnTo>
                  <a:pt x="93" y="458"/>
                </a:lnTo>
                <a:lnTo>
                  <a:pt x="93" y="458"/>
                </a:lnTo>
                <a:lnTo>
                  <a:pt x="95" y="458"/>
                </a:lnTo>
                <a:lnTo>
                  <a:pt x="96" y="458"/>
                </a:lnTo>
                <a:lnTo>
                  <a:pt x="96" y="458"/>
                </a:lnTo>
                <a:lnTo>
                  <a:pt x="97" y="458"/>
                </a:lnTo>
                <a:lnTo>
                  <a:pt x="98" y="458"/>
                </a:lnTo>
                <a:lnTo>
                  <a:pt x="99" y="458"/>
                </a:lnTo>
                <a:lnTo>
                  <a:pt x="100" y="458"/>
                </a:lnTo>
                <a:lnTo>
                  <a:pt x="101" y="458"/>
                </a:lnTo>
                <a:lnTo>
                  <a:pt x="102" y="458"/>
                </a:lnTo>
                <a:lnTo>
                  <a:pt x="103" y="458"/>
                </a:lnTo>
                <a:lnTo>
                  <a:pt x="104" y="458"/>
                </a:lnTo>
                <a:lnTo>
                  <a:pt x="105" y="458"/>
                </a:lnTo>
                <a:lnTo>
                  <a:pt x="106" y="458"/>
                </a:lnTo>
                <a:lnTo>
                  <a:pt x="107" y="458"/>
                </a:lnTo>
                <a:lnTo>
                  <a:pt x="108" y="458"/>
                </a:lnTo>
                <a:lnTo>
                  <a:pt x="108" y="458"/>
                </a:lnTo>
                <a:lnTo>
                  <a:pt x="110" y="458"/>
                </a:lnTo>
                <a:lnTo>
                  <a:pt x="111" y="458"/>
                </a:lnTo>
                <a:lnTo>
                  <a:pt x="111" y="458"/>
                </a:lnTo>
                <a:lnTo>
                  <a:pt x="112" y="458"/>
                </a:lnTo>
                <a:lnTo>
                  <a:pt x="114" y="458"/>
                </a:lnTo>
                <a:lnTo>
                  <a:pt x="114" y="458"/>
                </a:lnTo>
                <a:lnTo>
                  <a:pt x="115" y="458"/>
                </a:lnTo>
                <a:lnTo>
                  <a:pt x="116" y="458"/>
                </a:lnTo>
                <a:lnTo>
                  <a:pt x="117" y="458"/>
                </a:lnTo>
                <a:lnTo>
                  <a:pt x="118" y="458"/>
                </a:lnTo>
                <a:lnTo>
                  <a:pt x="119" y="458"/>
                </a:lnTo>
                <a:lnTo>
                  <a:pt x="120" y="458"/>
                </a:lnTo>
                <a:lnTo>
                  <a:pt x="121" y="458"/>
                </a:lnTo>
                <a:lnTo>
                  <a:pt x="122" y="458"/>
                </a:lnTo>
                <a:lnTo>
                  <a:pt x="123" y="458"/>
                </a:lnTo>
                <a:lnTo>
                  <a:pt x="123" y="458"/>
                </a:lnTo>
                <a:lnTo>
                  <a:pt x="125" y="458"/>
                </a:lnTo>
                <a:lnTo>
                  <a:pt x="126" y="458"/>
                </a:lnTo>
                <a:lnTo>
                  <a:pt x="126" y="458"/>
                </a:lnTo>
                <a:lnTo>
                  <a:pt x="128" y="458"/>
                </a:lnTo>
                <a:lnTo>
                  <a:pt x="129" y="458"/>
                </a:lnTo>
                <a:lnTo>
                  <a:pt x="129" y="458"/>
                </a:lnTo>
                <a:lnTo>
                  <a:pt x="130" y="458"/>
                </a:lnTo>
                <a:lnTo>
                  <a:pt x="131" y="458"/>
                </a:lnTo>
                <a:lnTo>
                  <a:pt x="132" y="458"/>
                </a:lnTo>
                <a:lnTo>
                  <a:pt x="133" y="458"/>
                </a:lnTo>
                <a:lnTo>
                  <a:pt x="134" y="458"/>
                </a:lnTo>
                <a:lnTo>
                  <a:pt x="135" y="458"/>
                </a:lnTo>
                <a:lnTo>
                  <a:pt x="136" y="458"/>
                </a:lnTo>
                <a:lnTo>
                  <a:pt x="137" y="458"/>
                </a:lnTo>
                <a:lnTo>
                  <a:pt x="138" y="458"/>
                </a:lnTo>
                <a:lnTo>
                  <a:pt x="138" y="458"/>
                </a:lnTo>
                <a:lnTo>
                  <a:pt x="140" y="458"/>
                </a:lnTo>
                <a:lnTo>
                  <a:pt x="141" y="458"/>
                </a:lnTo>
                <a:lnTo>
                  <a:pt x="141" y="458"/>
                </a:lnTo>
                <a:lnTo>
                  <a:pt x="143" y="458"/>
                </a:lnTo>
                <a:lnTo>
                  <a:pt x="144" y="458"/>
                </a:lnTo>
                <a:lnTo>
                  <a:pt x="144" y="458"/>
                </a:lnTo>
                <a:lnTo>
                  <a:pt x="145" y="458"/>
                </a:lnTo>
                <a:lnTo>
                  <a:pt x="147" y="458"/>
                </a:lnTo>
                <a:lnTo>
                  <a:pt x="147" y="458"/>
                </a:lnTo>
                <a:lnTo>
                  <a:pt x="148" y="458"/>
                </a:lnTo>
                <a:lnTo>
                  <a:pt x="149" y="458"/>
                </a:lnTo>
                <a:lnTo>
                  <a:pt x="150" y="458"/>
                </a:lnTo>
                <a:lnTo>
                  <a:pt x="151" y="458"/>
                </a:lnTo>
                <a:lnTo>
                  <a:pt x="152" y="458"/>
                </a:lnTo>
                <a:lnTo>
                  <a:pt x="153" y="458"/>
                </a:lnTo>
                <a:lnTo>
                  <a:pt x="154" y="458"/>
                </a:lnTo>
                <a:lnTo>
                  <a:pt x="155" y="458"/>
                </a:lnTo>
                <a:lnTo>
                  <a:pt x="156" y="458"/>
                </a:lnTo>
                <a:lnTo>
                  <a:pt x="156" y="458"/>
                </a:lnTo>
                <a:lnTo>
                  <a:pt x="158" y="458"/>
                </a:lnTo>
                <a:lnTo>
                  <a:pt x="159" y="458"/>
                </a:lnTo>
                <a:lnTo>
                  <a:pt x="159" y="458"/>
                </a:lnTo>
                <a:lnTo>
                  <a:pt x="160" y="458"/>
                </a:lnTo>
                <a:lnTo>
                  <a:pt x="162" y="458"/>
                </a:lnTo>
                <a:lnTo>
                  <a:pt x="162" y="458"/>
                </a:lnTo>
                <a:lnTo>
                  <a:pt x="163" y="458"/>
                </a:lnTo>
                <a:lnTo>
                  <a:pt x="164" y="458"/>
                </a:lnTo>
                <a:lnTo>
                  <a:pt x="165" y="458"/>
                </a:lnTo>
                <a:lnTo>
                  <a:pt x="166" y="458"/>
                </a:lnTo>
                <a:lnTo>
                  <a:pt x="167" y="458"/>
                </a:lnTo>
                <a:lnTo>
                  <a:pt x="168" y="458"/>
                </a:lnTo>
                <a:lnTo>
                  <a:pt x="169" y="458"/>
                </a:lnTo>
                <a:lnTo>
                  <a:pt x="170" y="459"/>
                </a:lnTo>
                <a:lnTo>
                  <a:pt x="171" y="459"/>
                </a:lnTo>
                <a:lnTo>
                  <a:pt x="171" y="459"/>
                </a:lnTo>
                <a:lnTo>
                  <a:pt x="173" y="458"/>
                </a:lnTo>
                <a:lnTo>
                  <a:pt x="174" y="458"/>
                </a:lnTo>
                <a:lnTo>
                  <a:pt x="174" y="458"/>
                </a:lnTo>
                <a:lnTo>
                  <a:pt x="175" y="458"/>
                </a:lnTo>
                <a:lnTo>
                  <a:pt x="177" y="458"/>
                </a:lnTo>
                <a:lnTo>
                  <a:pt x="177" y="458"/>
                </a:lnTo>
                <a:lnTo>
                  <a:pt x="178" y="458"/>
                </a:lnTo>
                <a:lnTo>
                  <a:pt x="180" y="458"/>
                </a:lnTo>
                <a:lnTo>
                  <a:pt x="180" y="458"/>
                </a:lnTo>
                <a:lnTo>
                  <a:pt x="181" y="458"/>
                </a:lnTo>
                <a:lnTo>
                  <a:pt x="182" y="458"/>
                </a:lnTo>
                <a:lnTo>
                  <a:pt x="183" y="458"/>
                </a:lnTo>
                <a:lnTo>
                  <a:pt x="184" y="458"/>
                </a:lnTo>
                <a:lnTo>
                  <a:pt x="185" y="458"/>
                </a:lnTo>
                <a:lnTo>
                  <a:pt x="186" y="458"/>
                </a:lnTo>
                <a:lnTo>
                  <a:pt x="187" y="458"/>
                </a:lnTo>
                <a:lnTo>
                  <a:pt x="188" y="458"/>
                </a:lnTo>
                <a:lnTo>
                  <a:pt x="189" y="458"/>
                </a:lnTo>
                <a:lnTo>
                  <a:pt x="189" y="458"/>
                </a:lnTo>
                <a:lnTo>
                  <a:pt x="191" y="458"/>
                </a:lnTo>
                <a:lnTo>
                  <a:pt x="192" y="458"/>
                </a:lnTo>
                <a:lnTo>
                  <a:pt x="192" y="458"/>
                </a:lnTo>
                <a:lnTo>
                  <a:pt x="193" y="458"/>
                </a:lnTo>
                <a:lnTo>
                  <a:pt x="195" y="458"/>
                </a:lnTo>
                <a:lnTo>
                  <a:pt x="195" y="458"/>
                </a:lnTo>
                <a:lnTo>
                  <a:pt x="196" y="458"/>
                </a:lnTo>
                <a:lnTo>
                  <a:pt x="197" y="458"/>
                </a:lnTo>
                <a:lnTo>
                  <a:pt x="198" y="458"/>
                </a:lnTo>
                <a:lnTo>
                  <a:pt x="199" y="458"/>
                </a:lnTo>
                <a:lnTo>
                  <a:pt x="200" y="458"/>
                </a:lnTo>
                <a:lnTo>
                  <a:pt x="202" y="458"/>
                </a:lnTo>
                <a:lnTo>
                  <a:pt x="203" y="458"/>
                </a:lnTo>
                <a:lnTo>
                  <a:pt x="204" y="458"/>
                </a:lnTo>
                <a:lnTo>
                  <a:pt x="204" y="458"/>
                </a:lnTo>
                <a:lnTo>
                  <a:pt x="206" y="458"/>
                </a:lnTo>
                <a:lnTo>
                  <a:pt x="207" y="458"/>
                </a:lnTo>
                <a:lnTo>
                  <a:pt x="207" y="458"/>
                </a:lnTo>
                <a:lnTo>
                  <a:pt x="208" y="458"/>
                </a:lnTo>
                <a:lnTo>
                  <a:pt x="210" y="458"/>
                </a:lnTo>
                <a:lnTo>
                  <a:pt x="210" y="458"/>
                </a:lnTo>
                <a:lnTo>
                  <a:pt x="211" y="458"/>
                </a:lnTo>
                <a:lnTo>
                  <a:pt x="212" y="458"/>
                </a:lnTo>
                <a:lnTo>
                  <a:pt x="213" y="458"/>
                </a:lnTo>
                <a:lnTo>
                  <a:pt x="214" y="458"/>
                </a:lnTo>
                <a:lnTo>
                  <a:pt x="215" y="458"/>
                </a:lnTo>
                <a:lnTo>
                  <a:pt x="216" y="458"/>
                </a:lnTo>
                <a:lnTo>
                  <a:pt x="217" y="458"/>
                </a:lnTo>
                <a:lnTo>
                  <a:pt x="218" y="458"/>
                </a:lnTo>
                <a:lnTo>
                  <a:pt x="219" y="458"/>
                </a:lnTo>
                <a:lnTo>
                  <a:pt x="220" y="458"/>
                </a:lnTo>
                <a:lnTo>
                  <a:pt x="221" y="458"/>
                </a:lnTo>
                <a:lnTo>
                  <a:pt x="222" y="458"/>
                </a:lnTo>
                <a:lnTo>
                  <a:pt x="222" y="458"/>
                </a:lnTo>
                <a:lnTo>
                  <a:pt x="223" y="458"/>
                </a:lnTo>
                <a:lnTo>
                  <a:pt x="225" y="458"/>
                </a:lnTo>
                <a:lnTo>
                  <a:pt x="225" y="458"/>
                </a:lnTo>
                <a:lnTo>
                  <a:pt x="226" y="458"/>
                </a:lnTo>
                <a:lnTo>
                  <a:pt x="228" y="458"/>
                </a:lnTo>
                <a:lnTo>
                  <a:pt x="228" y="458"/>
                </a:lnTo>
                <a:lnTo>
                  <a:pt x="229" y="458"/>
                </a:lnTo>
                <a:lnTo>
                  <a:pt x="230" y="458"/>
                </a:lnTo>
                <a:lnTo>
                  <a:pt x="231" y="458"/>
                </a:lnTo>
                <a:lnTo>
                  <a:pt x="232" y="458"/>
                </a:lnTo>
                <a:lnTo>
                  <a:pt x="233" y="458"/>
                </a:lnTo>
                <a:lnTo>
                  <a:pt x="234" y="458"/>
                </a:lnTo>
                <a:lnTo>
                  <a:pt x="235" y="458"/>
                </a:lnTo>
                <a:lnTo>
                  <a:pt x="236" y="458"/>
                </a:lnTo>
                <a:lnTo>
                  <a:pt x="237" y="458"/>
                </a:lnTo>
                <a:lnTo>
                  <a:pt x="237" y="458"/>
                </a:lnTo>
                <a:lnTo>
                  <a:pt x="238" y="458"/>
                </a:lnTo>
                <a:lnTo>
                  <a:pt x="240" y="458"/>
                </a:lnTo>
                <a:lnTo>
                  <a:pt x="240" y="458"/>
                </a:lnTo>
                <a:lnTo>
                  <a:pt x="241" y="458"/>
                </a:lnTo>
                <a:lnTo>
                  <a:pt x="243" y="458"/>
                </a:lnTo>
                <a:lnTo>
                  <a:pt x="243" y="458"/>
                </a:lnTo>
                <a:lnTo>
                  <a:pt x="244" y="458"/>
                </a:lnTo>
                <a:lnTo>
                  <a:pt x="245" y="458"/>
                </a:lnTo>
                <a:lnTo>
                  <a:pt x="246" y="458"/>
                </a:lnTo>
                <a:lnTo>
                  <a:pt x="247" y="458"/>
                </a:lnTo>
                <a:lnTo>
                  <a:pt x="248" y="458"/>
                </a:lnTo>
                <a:lnTo>
                  <a:pt x="249" y="458"/>
                </a:lnTo>
                <a:lnTo>
                  <a:pt x="250" y="458"/>
                </a:lnTo>
                <a:lnTo>
                  <a:pt x="251" y="458"/>
                </a:lnTo>
                <a:lnTo>
                  <a:pt x="252" y="458"/>
                </a:lnTo>
                <a:lnTo>
                  <a:pt x="253" y="458"/>
                </a:lnTo>
                <a:lnTo>
                  <a:pt x="254" y="458"/>
                </a:lnTo>
                <a:lnTo>
                  <a:pt x="255" y="458"/>
                </a:lnTo>
                <a:lnTo>
                  <a:pt x="255" y="458"/>
                </a:lnTo>
                <a:lnTo>
                  <a:pt x="256" y="458"/>
                </a:lnTo>
                <a:lnTo>
                  <a:pt x="258" y="458"/>
                </a:lnTo>
                <a:lnTo>
                  <a:pt x="258" y="458"/>
                </a:lnTo>
                <a:lnTo>
                  <a:pt x="259" y="458"/>
                </a:lnTo>
                <a:lnTo>
                  <a:pt x="260" y="458"/>
                </a:lnTo>
                <a:lnTo>
                  <a:pt x="261" y="458"/>
                </a:lnTo>
                <a:lnTo>
                  <a:pt x="262" y="458"/>
                </a:lnTo>
                <a:lnTo>
                  <a:pt x="263" y="458"/>
                </a:lnTo>
                <a:lnTo>
                  <a:pt x="264" y="458"/>
                </a:lnTo>
                <a:lnTo>
                  <a:pt x="265" y="458"/>
                </a:lnTo>
                <a:lnTo>
                  <a:pt x="266" y="458"/>
                </a:lnTo>
                <a:lnTo>
                  <a:pt x="267" y="458"/>
                </a:lnTo>
                <a:lnTo>
                  <a:pt x="268" y="458"/>
                </a:lnTo>
                <a:lnTo>
                  <a:pt x="269" y="458"/>
                </a:lnTo>
                <a:lnTo>
                  <a:pt x="270" y="458"/>
                </a:lnTo>
                <a:lnTo>
                  <a:pt x="270" y="458"/>
                </a:lnTo>
                <a:lnTo>
                  <a:pt x="271" y="458"/>
                </a:lnTo>
                <a:lnTo>
                  <a:pt x="273" y="458"/>
                </a:lnTo>
                <a:lnTo>
                  <a:pt x="273" y="458"/>
                </a:lnTo>
                <a:lnTo>
                  <a:pt x="274" y="458"/>
                </a:lnTo>
                <a:lnTo>
                  <a:pt x="275" y="458"/>
                </a:lnTo>
                <a:lnTo>
                  <a:pt x="276" y="458"/>
                </a:lnTo>
                <a:lnTo>
                  <a:pt x="277" y="458"/>
                </a:lnTo>
                <a:lnTo>
                  <a:pt x="278" y="458"/>
                </a:lnTo>
                <a:lnTo>
                  <a:pt x="279" y="458"/>
                </a:lnTo>
                <a:lnTo>
                  <a:pt x="280" y="458"/>
                </a:lnTo>
                <a:lnTo>
                  <a:pt x="281" y="458"/>
                </a:lnTo>
                <a:lnTo>
                  <a:pt x="282" y="458"/>
                </a:lnTo>
                <a:lnTo>
                  <a:pt x="283" y="458"/>
                </a:lnTo>
                <a:lnTo>
                  <a:pt x="284" y="458"/>
                </a:lnTo>
                <a:lnTo>
                  <a:pt x="285" y="458"/>
                </a:lnTo>
                <a:lnTo>
                  <a:pt x="286" y="458"/>
                </a:lnTo>
                <a:lnTo>
                  <a:pt x="286" y="458"/>
                </a:lnTo>
                <a:lnTo>
                  <a:pt x="288" y="458"/>
                </a:lnTo>
                <a:lnTo>
                  <a:pt x="288" y="458"/>
                </a:lnTo>
                <a:lnTo>
                  <a:pt x="289" y="458"/>
                </a:lnTo>
                <a:lnTo>
                  <a:pt x="291" y="458"/>
                </a:lnTo>
                <a:lnTo>
                  <a:pt x="291" y="458"/>
                </a:lnTo>
                <a:lnTo>
                  <a:pt x="292" y="458"/>
                </a:lnTo>
                <a:lnTo>
                  <a:pt x="293" y="458"/>
                </a:lnTo>
                <a:lnTo>
                  <a:pt x="294" y="458"/>
                </a:lnTo>
                <a:lnTo>
                  <a:pt x="295" y="458"/>
                </a:lnTo>
                <a:lnTo>
                  <a:pt x="296" y="458"/>
                </a:lnTo>
                <a:lnTo>
                  <a:pt x="297" y="458"/>
                </a:lnTo>
                <a:lnTo>
                  <a:pt x="298" y="458"/>
                </a:lnTo>
                <a:lnTo>
                  <a:pt x="299" y="458"/>
                </a:lnTo>
                <a:lnTo>
                  <a:pt x="300" y="458"/>
                </a:lnTo>
                <a:lnTo>
                  <a:pt x="301" y="458"/>
                </a:lnTo>
                <a:lnTo>
                  <a:pt x="302" y="458"/>
                </a:lnTo>
                <a:lnTo>
                  <a:pt x="303" y="458"/>
                </a:lnTo>
                <a:lnTo>
                  <a:pt x="303" y="458"/>
                </a:lnTo>
                <a:lnTo>
                  <a:pt x="304" y="458"/>
                </a:lnTo>
                <a:lnTo>
                  <a:pt x="306" y="458"/>
                </a:lnTo>
                <a:lnTo>
                  <a:pt x="306" y="458"/>
                </a:lnTo>
                <a:lnTo>
                  <a:pt x="307" y="458"/>
                </a:lnTo>
                <a:lnTo>
                  <a:pt x="308" y="458"/>
                </a:lnTo>
                <a:lnTo>
                  <a:pt x="309" y="458"/>
                </a:lnTo>
                <a:lnTo>
                  <a:pt x="310" y="458"/>
                </a:lnTo>
                <a:lnTo>
                  <a:pt x="311" y="458"/>
                </a:lnTo>
                <a:lnTo>
                  <a:pt x="312" y="458"/>
                </a:lnTo>
                <a:lnTo>
                  <a:pt x="313" y="458"/>
                </a:lnTo>
                <a:lnTo>
                  <a:pt x="314" y="458"/>
                </a:lnTo>
                <a:lnTo>
                  <a:pt x="315" y="458"/>
                </a:lnTo>
                <a:lnTo>
                  <a:pt x="316" y="458"/>
                </a:lnTo>
                <a:lnTo>
                  <a:pt x="317" y="458"/>
                </a:lnTo>
                <a:lnTo>
                  <a:pt x="318" y="458"/>
                </a:lnTo>
                <a:lnTo>
                  <a:pt x="318" y="458"/>
                </a:lnTo>
                <a:lnTo>
                  <a:pt x="319" y="458"/>
                </a:lnTo>
                <a:lnTo>
                  <a:pt x="321" y="458"/>
                </a:lnTo>
                <a:lnTo>
                  <a:pt x="321" y="458"/>
                </a:lnTo>
                <a:lnTo>
                  <a:pt x="322" y="458"/>
                </a:lnTo>
                <a:lnTo>
                  <a:pt x="323" y="458"/>
                </a:lnTo>
                <a:lnTo>
                  <a:pt x="324" y="458"/>
                </a:lnTo>
                <a:lnTo>
                  <a:pt x="325" y="458"/>
                </a:lnTo>
                <a:lnTo>
                  <a:pt x="326" y="458"/>
                </a:lnTo>
                <a:lnTo>
                  <a:pt x="327" y="458"/>
                </a:lnTo>
                <a:lnTo>
                  <a:pt x="328" y="458"/>
                </a:lnTo>
                <a:lnTo>
                  <a:pt x="329" y="458"/>
                </a:lnTo>
                <a:lnTo>
                  <a:pt x="330" y="458"/>
                </a:lnTo>
                <a:lnTo>
                  <a:pt x="331" y="458"/>
                </a:lnTo>
                <a:lnTo>
                  <a:pt x="332" y="458"/>
                </a:lnTo>
                <a:lnTo>
                  <a:pt x="333" y="458"/>
                </a:lnTo>
                <a:lnTo>
                  <a:pt x="334" y="458"/>
                </a:lnTo>
                <a:lnTo>
                  <a:pt x="334" y="458"/>
                </a:lnTo>
                <a:lnTo>
                  <a:pt x="336" y="458"/>
                </a:lnTo>
                <a:lnTo>
                  <a:pt x="336" y="458"/>
                </a:lnTo>
                <a:lnTo>
                  <a:pt x="337" y="458"/>
                </a:lnTo>
                <a:lnTo>
                  <a:pt x="338" y="458"/>
                </a:lnTo>
                <a:lnTo>
                  <a:pt x="339" y="458"/>
                </a:lnTo>
                <a:lnTo>
                  <a:pt x="340" y="458"/>
                </a:lnTo>
                <a:lnTo>
                  <a:pt x="341" y="458"/>
                </a:lnTo>
                <a:lnTo>
                  <a:pt x="342" y="458"/>
                </a:lnTo>
                <a:lnTo>
                  <a:pt x="343" y="458"/>
                </a:lnTo>
                <a:lnTo>
                  <a:pt x="344" y="458"/>
                </a:lnTo>
                <a:lnTo>
                  <a:pt x="345" y="458"/>
                </a:lnTo>
                <a:lnTo>
                  <a:pt x="346" y="458"/>
                </a:lnTo>
                <a:lnTo>
                  <a:pt x="347" y="458"/>
                </a:lnTo>
                <a:lnTo>
                  <a:pt x="348" y="458"/>
                </a:lnTo>
                <a:lnTo>
                  <a:pt x="349" y="458"/>
                </a:lnTo>
                <a:lnTo>
                  <a:pt x="349" y="458"/>
                </a:lnTo>
                <a:lnTo>
                  <a:pt x="351" y="458"/>
                </a:lnTo>
                <a:lnTo>
                  <a:pt x="351" y="458"/>
                </a:lnTo>
                <a:lnTo>
                  <a:pt x="352" y="458"/>
                </a:lnTo>
                <a:lnTo>
                  <a:pt x="354" y="458"/>
                </a:lnTo>
                <a:lnTo>
                  <a:pt x="354" y="458"/>
                </a:lnTo>
                <a:lnTo>
                  <a:pt x="355" y="458"/>
                </a:lnTo>
                <a:lnTo>
                  <a:pt x="356" y="458"/>
                </a:lnTo>
                <a:lnTo>
                  <a:pt x="357" y="458"/>
                </a:lnTo>
                <a:lnTo>
                  <a:pt x="358" y="458"/>
                </a:lnTo>
                <a:lnTo>
                  <a:pt x="359" y="458"/>
                </a:lnTo>
                <a:lnTo>
                  <a:pt x="360" y="458"/>
                </a:lnTo>
                <a:lnTo>
                  <a:pt x="361" y="458"/>
                </a:lnTo>
                <a:lnTo>
                  <a:pt x="362" y="458"/>
                </a:lnTo>
                <a:lnTo>
                  <a:pt x="363" y="458"/>
                </a:lnTo>
                <a:lnTo>
                  <a:pt x="364" y="458"/>
                </a:lnTo>
                <a:lnTo>
                  <a:pt x="365" y="458"/>
                </a:lnTo>
                <a:lnTo>
                  <a:pt x="366" y="458"/>
                </a:lnTo>
                <a:lnTo>
                  <a:pt x="367" y="458"/>
                </a:lnTo>
                <a:lnTo>
                  <a:pt x="367" y="458"/>
                </a:lnTo>
                <a:lnTo>
                  <a:pt x="369" y="458"/>
                </a:lnTo>
                <a:lnTo>
                  <a:pt x="369" y="458"/>
                </a:lnTo>
                <a:lnTo>
                  <a:pt x="370" y="458"/>
                </a:lnTo>
                <a:lnTo>
                  <a:pt x="371" y="458"/>
                </a:lnTo>
                <a:lnTo>
                  <a:pt x="372" y="458"/>
                </a:lnTo>
                <a:lnTo>
                  <a:pt x="373" y="458"/>
                </a:lnTo>
                <a:lnTo>
                  <a:pt x="374" y="458"/>
                </a:lnTo>
                <a:lnTo>
                  <a:pt x="375" y="458"/>
                </a:lnTo>
                <a:lnTo>
                  <a:pt x="376" y="459"/>
                </a:lnTo>
                <a:lnTo>
                  <a:pt x="377" y="459"/>
                </a:lnTo>
                <a:lnTo>
                  <a:pt x="378" y="459"/>
                </a:lnTo>
                <a:lnTo>
                  <a:pt x="379" y="459"/>
                </a:lnTo>
                <a:lnTo>
                  <a:pt x="380" y="459"/>
                </a:lnTo>
                <a:lnTo>
                  <a:pt x="381" y="459"/>
                </a:lnTo>
                <a:lnTo>
                  <a:pt x="382" y="459"/>
                </a:lnTo>
                <a:lnTo>
                  <a:pt x="382" y="459"/>
                </a:lnTo>
                <a:lnTo>
                  <a:pt x="384" y="459"/>
                </a:lnTo>
                <a:lnTo>
                  <a:pt x="384" y="459"/>
                </a:lnTo>
                <a:lnTo>
                  <a:pt x="385" y="459"/>
                </a:lnTo>
                <a:lnTo>
                  <a:pt x="386" y="459"/>
                </a:lnTo>
                <a:lnTo>
                  <a:pt x="387" y="459"/>
                </a:lnTo>
                <a:lnTo>
                  <a:pt x="388" y="459"/>
                </a:lnTo>
                <a:lnTo>
                  <a:pt x="389" y="459"/>
                </a:lnTo>
                <a:lnTo>
                  <a:pt x="390" y="459"/>
                </a:lnTo>
                <a:lnTo>
                  <a:pt x="391" y="459"/>
                </a:lnTo>
                <a:lnTo>
                  <a:pt x="392" y="459"/>
                </a:lnTo>
                <a:lnTo>
                  <a:pt x="393" y="459"/>
                </a:lnTo>
                <a:lnTo>
                  <a:pt x="394" y="459"/>
                </a:lnTo>
                <a:lnTo>
                  <a:pt x="395" y="459"/>
                </a:lnTo>
                <a:lnTo>
                  <a:pt x="396" y="459"/>
                </a:lnTo>
                <a:lnTo>
                  <a:pt x="397" y="459"/>
                </a:lnTo>
                <a:lnTo>
                  <a:pt x="397" y="459"/>
                </a:lnTo>
                <a:lnTo>
                  <a:pt x="399" y="459"/>
                </a:lnTo>
                <a:lnTo>
                  <a:pt x="400" y="459"/>
                </a:lnTo>
                <a:lnTo>
                  <a:pt x="400" y="459"/>
                </a:lnTo>
                <a:lnTo>
                  <a:pt x="402" y="459"/>
                </a:lnTo>
                <a:lnTo>
                  <a:pt x="402" y="459"/>
                </a:lnTo>
                <a:lnTo>
                  <a:pt x="403" y="459"/>
                </a:lnTo>
                <a:lnTo>
                  <a:pt x="404" y="459"/>
                </a:lnTo>
                <a:lnTo>
                  <a:pt x="405" y="459"/>
                </a:lnTo>
                <a:lnTo>
                  <a:pt x="406" y="459"/>
                </a:lnTo>
                <a:lnTo>
                  <a:pt x="407" y="459"/>
                </a:lnTo>
                <a:lnTo>
                  <a:pt x="408" y="459"/>
                </a:lnTo>
                <a:lnTo>
                  <a:pt x="409" y="459"/>
                </a:lnTo>
                <a:lnTo>
                  <a:pt x="410" y="459"/>
                </a:lnTo>
                <a:lnTo>
                  <a:pt x="411" y="459"/>
                </a:lnTo>
                <a:lnTo>
                  <a:pt x="412" y="459"/>
                </a:lnTo>
                <a:lnTo>
                  <a:pt x="412" y="459"/>
                </a:lnTo>
                <a:lnTo>
                  <a:pt x="414" y="459"/>
                </a:lnTo>
                <a:lnTo>
                  <a:pt x="415" y="459"/>
                </a:lnTo>
                <a:lnTo>
                  <a:pt x="415" y="459"/>
                </a:lnTo>
                <a:lnTo>
                  <a:pt x="417" y="459"/>
                </a:lnTo>
                <a:lnTo>
                  <a:pt x="417" y="459"/>
                </a:lnTo>
                <a:lnTo>
                  <a:pt x="418" y="459"/>
                </a:lnTo>
                <a:lnTo>
                  <a:pt x="419" y="459"/>
                </a:lnTo>
                <a:lnTo>
                  <a:pt x="420" y="461"/>
                </a:lnTo>
                <a:lnTo>
                  <a:pt x="421" y="461"/>
                </a:lnTo>
                <a:lnTo>
                  <a:pt x="422" y="462"/>
                </a:lnTo>
                <a:lnTo>
                  <a:pt x="423" y="463"/>
                </a:lnTo>
                <a:lnTo>
                  <a:pt x="424" y="465"/>
                </a:lnTo>
                <a:lnTo>
                  <a:pt x="425" y="467"/>
                </a:lnTo>
                <a:lnTo>
                  <a:pt x="426" y="469"/>
                </a:lnTo>
                <a:lnTo>
                  <a:pt x="427" y="470"/>
                </a:lnTo>
                <a:lnTo>
                  <a:pt x="428" y="472"/>
                </a:lnTo>
                <a:lnTo>
                  <a:pt x="429" y="473"/>
                </a:lnTo>
                <a:lnTo>
                  <a:pt x="430" y="474"/>
                </a:lnTo>
                <a:lnTo>
                  <a:pt x="430" y="476"/>
                </a:lnTo>
                <a:lnTo>
                  <a:pt x="432" y="477"/>
                </a:lnTo>
                <a:lnTo>
                  <a:pt x="433" y="477"/>
                </a:lnTo>
                <a:lnTo>
                  <a:pt x="433" y="477"/>
                </a:lnTo>
                <a:lnTo>
                  <a:pt x="434" y="478"/>
                </a:lnTo>
                <a:lnTo>
                  <a:pt x="435" y="478"/>
                </a:lnTo>
                <a:lnTo>
                  <a:pt x="436" y="478"/>
                </a:lnTo>
                <a:lnTo>
                  <a:pt x="437" y="477"/>
                </a:lnTo>
                <a:lnTo>
                  <a:pt x="438" y="477"/>
                </a:lnTo>
                <a:lnTo>
                  <a:pt x="439" y="477"/>
                </a:lnTo>
                <a:lnTo>
                  <a:pt x="440" y="476"/>
                </a:lnTo>
                <a:lnTo>
                  <a:pt x="441" y="476"/>
                </a:lnTo>
                <a:lnTo>
                  <a:pt x="442" y="475"/>
                </a:lnTo>
                <a:lnTo>
                  <a:pt x="443" y="474"/>
                </a:lnTo>
                <a:lnTo>
                  <a:pt x="444" y="474"/>
                </a:lnTo>
                <a:lnTo>
                  <a:pt x="445" y="473"/>
                </a:lnTo>
                <a:lnTo>
                  <a:pt x="445" y="472"/>
                </a:lnTo>
                <a:lnTo>
                  <a:pt x="447" y="472"/>
                </a:lnTo>
                <a:lnTo>
                  <a:pt x="448" y="471"/>
                </a:lnTo>
                <a:lnTo>
                  <a:pt x="448" y="470"/>
                </a:lnTo>
                <a:lnTo>
                  <a:pt x="449" y="469"/>
                </a:lnTo>
                <a:lnTo>
                  <a:pt x="450" y="469"/>
                </a:lnTo>
                <a:lnTo>
                  <a:pt x="451" y="467"/>
                </a:lnTo>
                <a:lnTo>
                  <a:pt x="452" y="467"/>
                </a:lnTo>
                <a:lnTo>
                  <a:pt x="453" y="466"/>
                </a:lnTo>
                <a:lnTo>
                  <a:pt x="454" y="466"/>
                </a:lnTo>
                <a:lnTo>
                  <a:pt x="455" y="465"/>
                </a:lnTo>
                <a:lnTo>
                  <a:pt x="456" y="464"/>
                </a:lnTo>
                <a:lnTo>
                  <a:pt x="457" y="463"/>
                </a:lnTo>
                <a:lnTo>
                  <a:pt x="458" y="463"/>
                </a:lnTo>
                <a:lnTo>
                  <a:pt x="459" y="463"/>
                </a:lnTo>
                <a:lnTo>
                  <a:pt x="460" y="462"/>
                </a:lnTo>
                <a:lnTo>
                  <a:pt x="460" y="462"/>
                </a:lnTo>
                <a:lnTo>
                  <a:pt x="462" y="462"/>
                </a:lnTo>
                <a:lnTo>
                  <a:pt x="463" y="461"/>
                </a:lnTo>
                <a:lnTo>
                  <a:pt x="463" y="461"/>
                </a:lnTo>
                <a:lnTo>
                  <a:pt x="465" y="461"/>
                </a:lnTo>
                <a:lnTo>
                  <a:pt x="466" y="461"/>
                </a:lnTo>
                <a:lnTo>
                  <a:pt x="466" y="461"/>
                </a:lnTo>
                <a:lnTo>
                  <a:pt x="467" y="461"/>
                </a:lnTo>
                <a:lnTo>
                  <a:pt x="468" y="461"/>
                </a:lnTo>
                <a:lnTo>
                  <a:pt x="469" y="461"/>
                </a:lnTo>
                <a:lnTo>
                  <a:pt x="470" y="461"/>
                </a:lnTo>
                <a:lnTo>
                  <a:pt x="471" y="461"/>
                </a:lnTo>
                <a:lnTo>
                  <a:pt x="472" y="461"/>
                </a:lnTo>
                <a:lnTo>
                  <a:pt x="473" y="461"/>
                </a:lnTo>
                <a:lnTo>
                  <a:pt x="474" y="461"/>
                </a:lnTo>
                <a:lnTo>
                  <a:pt x="475" y="461"/>
                </a:lnTo>
                <a:lnTo>
                  <a:pt x="475" y="461"/>
                </a:lnTo>
                <a:lnTo>
                  <a:pt x="477" y="461"/>
                </a:lnTo>
                <a:lnTo>
                  <a:pt x="478" y="461"/>
                </a:lnTo>
                <a:lnTo>
                  <a:pt x="478" y="461"/>
                </a:lnTo>
                <a:lnTo>
                  <a:pt x="480" y="460"/>
                </a:lnTo>
                <a:lnTo>
                  <a:pt x="481" y="460"/>
                </a:lnTo>
                <a:lnTo>
                  <a:pt x="481" y="461"/>
                </a:lnTo>
                <a:lnTo>
                  <a:pt x="482" y="461"/>
                </a:lnTo>
                <a:lnTo>
                  <a:pt x="483" y="460"/>
                </a:lnTo>
                <a:lnTo>
                  <a:pt x="484" y="461"/>
                </a:lnTo>
                <a:lnTo>
                  <a:pt x="485" y="460"/>
                </a:lnTo>
                <a:lnTo>
                  <a:pt x="486" y="460"/>
                </a:lnTo>
                <a:lnTo>
                  <a:pt x="487" y="460"/>
                </a:lnTo>
                <a:lnTo>
                  <a:pt x="488" y="460"/>
                </a:lnTo>
                <a:lnTo>
                  <a:pt x="489" y="460"/>
                </a:lnTo>
                <a:lnTo>
                  <a:pt x="490" y="460"/>
                </a:lnTo>
                <a:lnTo>
                  <a:pt x="491" y="460"/>
                </a:lnTo>
                <a:lnTo>
                  <a:pt x="492" y="460"/>
                </a:lnTo>
                <a:lnTo>
                  <a:pt x="493" y="460"/>
                </a:lnTo>
                <a:lnTo>
                  <a:pt x="493" y="460"/>
                </a:lnTo>
                <a:lnTo>
                  <a:pt x="495" y="460"/>
                </a:lnTo>
                <a:lnTo>
                  <a:pt x="496" y="460"/>
                </a:lnTo>
                <a:lnTo>
                  <a:pt x="496" y="459"/>
                </a:lnTo>
                <a:lnTo>
                  <a:pt x="497" y="459"/>
                </a:lnTo>
                <a:lnTo>
                  <a:pt x="498" y="459"/>
                </a:lnTo>
                <a:lnTo>
                  <a:pt x="499" y="459"/>
                </a:lnTo>
                <a:lnTo>
                  <a:pt x="500" y="459"/>
                </a:lnTo>
                <a:lnTo>
                  <a:pt x="501" y="459"/>
                </a:lnTo>
                <a:lnTo>
                  <a:pt x="502" y="459"/>
                </a:lnTo>
                <a:lnTo>
                  <a:pt x="503" y="459"/>
                </a:lnTo>
                <a:lnTo>
                  <a:pt x="504" y="459"/>
                </a:lnTo>
                <a:lnTo>
                  <a:pt x="505" y="459"/>
                </a:lnTo>
                <a:lnTo>
                  <a:pt x="506" y="459"/>
                </a:lnTo>
                <a:lnTo>
                  <a:pt x="507" y="459"/>
                </a:lnTo>
                <a:lnTo>
                  <a:pt x="508" y="459"/>
                </a:lnTo>
                <a:lnTo>
                  <a:pt x="508" y="459"/>
                </a:lnTo>
                <a:lnTo>
                  <a:pt x="510" y="459"/>
                </a:lnTo>
                <a:lnTo>
                  <a:pt x="511" y="459"/>
                </a:lnTo>
                <a:lnTo>
                  <a:pt x="511" y="459"/>
                </a:lnTo>
                <a:lnTo>
                  <a:pt x="512" y="459"/>
                </a:lnTo>
                <a:lnTo>
                  <a:pt x="514" y="459"/>
                </a:lnTo>
                <a:lnTo>
                  <a:pt x="514" y="458"/>
                </a:lnTo>
                <a:lnTo>
                  <a:pt x="515" y="458"/>
                </a:lnTo>
                <a:lnTo>
                  <a:pt x="516" y="458"/>
                </a:lnTo>
                <a:lnTo>
                  <a:pt x="517" y="458"/>
                </a:lnTo>
                <a:lnTo>
                  <a:pt x="518" y="458"/>
                </a:lnTo>
                <a:lnTo>
                  <a:pt x="519" y="458"/>
                </a:lnTo>
                <a:lnTo>
                  <a:pt x="520" y="458"/>
                </a:lnTo>
                <a:lnTo>
                  <a:pt x="521" y="458"/>
                </a:lnTo>
                <a:lnTo>
                  <a:pt x="522" y="458"/>
                </a:lnTo>
                <a:lnTo>
                  <a:pt x="523" y="458"/>
                </a:lnTo>
                <a:lnTo>
                  <a:pt x="523" y="458"/>
                </a:lnTo>
                <a:lnTo>
                  <a:pt x="525" y="458"/>
                </a:lnTo>
                <a:lnTo>
                  <a:pt x="526" y="458"/>
                </a:lnTo>
                <a:lnTo>
                  <a:pt x="526" y="458"/>
                </a:lnTo>
                <a:lnTo>
                  <a:pt x="528" y="458"/>
                </a:lnTo>
                <a:lnTo>
                  <a:pt x="529" y="458"/>
                </a:lnTo>
                <a:lnTo>
                  <a:pt x="529" y="458"/>
                </a:lnTo>
                <a:lnTo>
                  <a:pt x="530" y="458"/>
                </a:lnTo>
                <a:lnTo>
                  <a:pt x="531" y="458"/>
                </a:lnTo>
                <a:lnTo>
                  <a:pt x="532" y="458"/>
                </a:lnTo>
                <a:lnTo>
                  <a:pt x="533" y="458"/>
                </a:lnTo>
                <a:lnTo>
                  <a:pt x="534" y="458"/>
                </a:lnTo>
                <a:lnTo>
                  <a:pt x="535" y="458"/>
                </a:lnTo>
                <a:lnTo>
                  <a:pt x="536" y="458"/>
                </a:lnTo>
                <a:lnTo>
                  <a:pt x="537" y="458"/>
                </a:lnTo>
                <a:lnTo>
                  <a:pt x="538" y="458"/>
                </a:lnTo>
                <a:lnTo>
                  <a:pt x="539" y="458"/>
                </a:lnTo>
                <a:lnTo>
                  <a:pt x="540" y="458"/>
                </a:lnTo>
                <a:lnTo>
                  <a:pt x="541" y="458"/>
                </a:lnTo>
                <a:lnTo>
                  <a:pt x="541" y="458"/>
                </a:lnTo>
                <a:lnTo>
                  <a:pt x="543" y="458"/>
                </a:lnTo>
                <a:lnTo>
                  <a:pt x="544" y="458"/>
                </a:lnTo>
                <a:lnTo>
                  <a:pt x="544" y="458"/>
                </a:lnTo>
                <a:lnTo>
                  <a:pt x="545" y="458"/>
                </a:lnTo>
                <a:lnTo>
                  <a:pt x="547" y="458"/>
                </a:lnTo>
                <a:lnTo>
                  <a:pt x="547" y="458"/>
                </a:lnTo>
                <a:lnTo>
                  <a:pt x="548" y="458"/>
                </a:lnTo>
                <a:lnTo>
                  <a:pt x="549" y="458"/>
                </a:lnTo>
                <a:lnTo>
                  <a:pt x="550" y="458"/>
                </a:lnTo>
                <a:lnTo>
                  <a:pt x="551" y="458"/>
                </a:lnTo>
                <a:lnTo>
                  <a:pt x="552" y="458"/>
                </a:lnTo>
                <a:lnTo>
                  <a:pt x="553" y="458"/>
                </a:lnTo>
                <a:lnTo>
                  <a:pt x="554" y="458"/>
                </a:lnTo>
                <a:lnTo>
                  <a:pt x="555" y="458"/>
                </a:lnTo>
                <a:lnTo>
                  <a:pt x="556" y="458"/>
                </a:lnTo>
                <a:lnTo>
                  <a:pt x="556" y="458"/>
                </a:lnTo>
                <a:lnTo>
                  <a:pt x="558" y="458"/>
                </a:lnTo>
                <a:lnTo>
                  <a:pt x="559" y="459"/>
                </a:lnTo>
                <a:lnTo>
                  <a:pt x="559" y="459"/>
                </a:lnTo>
                <a:lnTo>
                  <a:pt x="560" y="459"/>
                </a:lnTo>
                <a:lnTo>
                  <a:pt x="562" y="459"/>
                </a:lnTo>
                <a:lnTo>
                  <a:pt x="562" y="459"/>
                </a:lnTo>
                <a:lnTo>
                  <a:pt x="563" y="459"/>
                </a:lnTo>
                <a:lnTo>
                  <a:pt x="564" y="459"/>
                </a:lnTo>
                <a:lnTo>
                  <a:pt x="565" y="460"/>
                </a:lnTo>
                <a:lnTo>
                  <a:pt x="566" y="460"/>
                </a:lnTo>
                <a:lnTo>
                  <a:pt x="567" y="460"/>
                </a:lnTo>
                <a:lnTo>
                  <a:pt x="568" y="461"/>
                </a:lnTo>
                <a:lnTo>
                  <a:pt x="569" y="461"/>
                </a:lnTo>
                <a:lnTo>
                  <a:pt x="570" y="461"/>
                </a:lnTo>
                <a:lnTo>
                  <a:pt x="571" y="461"/>
                </a:lnTo>
                <a:lnTo>
                  <a:pt x="572" y="461"/>
                </a:lnTo>
                <a:lnTo>
                  <a:pt x="573" y="461"/>
                </a:lnTo>
                <a:lnTo>
                  <a:pt x="574" y="461"/>
                </a:lnTo>
                <a:lnTo>
                  <a:pt x="574" y="461"/>
                </a:lnTo>
                <a:lnTo>
                  <a:pt x="575" y="461"/>
                </a:lnTo>
                <a:lnTo>
                  <a:pt x="577" y="461"/>
                </a:lnTo>
                <a:lnTo>
                  <a:pt x="577" y="461"/>
                </a:lnTo>
                <a:lnTo>
                  <a:pt x="578" y="461"/>
                </a:lnTo>
                <a:lnTo>
                  <a:pt x="580" y="461"/>
                </a:lnTo>
                <a:lnTo>
                  <a:pt x="580" y="461"/>
                </a:lnTo>
                <a:lnTo>
                  <a:pt x="581" y="460"/>
                </a:lnTo>
                <a:lnTo>
                  <a:pt x="582" y="460"/>
                </a:lnTo>
                <a:lnTo>
                  <a:pt x="583" y="460"/>
                </a:lnTo>
                <a:lnTo>
                  <a:pt x="584" y="460"/>
                </a:lnTo>
                <a:lnTo>
                  <a:pt x="585" y="460"/>
                </a:lnTo>
                <a:lnTo>
                  <a:pt x="586" y="460"/>
                </a:lnTo>
                <a:lnTo>
                  <a:pt x="587" y="459"/>
                </a:lnTo>
                <a:lnTo>
                  <a:pt x="588" y="459"/>
                </a:lnTo>
                <a:lnTo>
                  <a:pt x="589" y="459"/>
                </a:lnTo>
                <a:lnTo>
                  <a:pt x="589" y="459"/>
                </a:lnTo>
                <a:lnTo>
                  <a:pt x="591" y="459"/>
                </a:lnTo>
                <a:lnTo>
                  <a:pt x="592" y="459"/>
                </a:lnTo>
                <a:lnTo>
                  <a:pt x="592" y="459"/>
                </a:lnTo>
                <a:lnTo>
                  <a:pt x="593" y="459"/>
                </a:lnTo>
                <a:lnTo>
                  <a:pt x="595" y="459"/>
                </a:lnTo>
                <a:lnTo>
                  <a:pt x="595" y="459"/>
                </a:lnTo>
                <a:lnTo>
                  <a:pt x="596" y="459"/>
                </a:lnTo>
                <a:lnTo>
                  <a:pt x="597" y="459"/>
                </a:lnTo>
                <a:lnTo>
                  <a:pt x="598" y="459"/>
                </a:lnTo>
                <a:lnTo>
                  <a:pt x="599" y="459"/>
                </a:lnTo>
                <a:lnTo>
                  <a:pt x="600" y="459"/>
                </a:lnTo>
                <a:lnTo>
                  <a:pt x="601" y="459"/>
                </a:lnTo>
                <a:lnTo>
                  <a:pt x="602" y="459"/>
                </a:lnTo>
                <a:lnTo>
                  <a:pt x="603" y="459"/>
                </a:lnTo>
                <a:lnTo>
                  <a:pt x="604" y="459"/>
                </a:lnTo>
                <a:lnTo>
                  <a:pt x="604" y="459"/>
                </a:lnTo>
                <a:lnTo>
                  <a:pt x="606" y="459"/>
                </a:lnTo>
                <a:lnTo>
                  <a:pt x="607" y="459"/>
                </a:lnTo>
                <a:lnTo>
                  <a:pt x="607" y="459"/>
                </a:lnTo>
                <a:lnTo>
                  <a:pt x="608" y="459"/>
                </a:lnTo>
                <a:lnTo>
                  <a:pt x="610" y="459"/>
                </a:lnTo>
                <a:lnTo>
                  <a:pt x="610" y="459"/>
                </a:lnTo>
                <a:lnTo>
                  <a:pt x="611" y="459"/>
                </a:lnTo>
                <a:lnTo>
                  <a:pt x="612" y="459"/>
                </a:lnTo>
                <a:lnTo>
                  <a:pt x="613" y="458"/>
                </a:lnTo>
                <a:lnTo>
                  <a:pt x="614" y="458"/>
                </a:lnTo>
                <a:lnTo>
                  <a:pt x="615" y="458"/>
                </a:lnTo>
                <a:lnTo>
                  <a:pt x="616" y="458"/>
                </a:lnTo>
                <a:lnTo>
                  <a:pt x="617" y="458"/>
                </a:lnTo>
                <a:lnTo>
                  <a:pt x="618" y="458"/>
                </a:lnTo>
                <a:lnTo>
                  <a:pt x="619" y="458"/>
                </a:lnTo>
                <a:lnTo>
                  <a:pt x="620" y="458"/>
                </a:lnTo>
                <a:lnTo>
                  <a:pt x="621" y="458"/>
                </a:lnTo>
                <a:lnTo>
                  <a:pt x="622" y="458"/>
                </a:lnTo>
                <a:lnTo>
                  <a:pt x="622" y="458"/>
                </a:lnTo>
                <a:lnTo>
                  <a:pt x="623" y="457"/>
                </a:lnTo>
                <a:lnTo>
                  <a:pt x="625" y="457"/>
                </a:lnTo>
                <a:lnTo>
                  <a:pt x="625" y="457"/>
                </a:lnTo>
                <a:lnTo>
                  <a:pt x="626" y="457"/>
                </a:lnTo>
                <a:lnTo>
                  <a:pt x="628" y="457"/>
                </a:lnTo>
                <a:lnTo>
                  <a:pt x="628" y="457"/>
                </a:lnTo>
                <a:lnTo>
                  <a:pt x="629" y="457"/>
                </a:lnTo>
                <a:lnTo>
                  <a:pt x="630" y="457"/>
                </a:lnTo>
                <a:lnTo>
                  <a:pt x="631" y="457"/>
                </a:lnTo>
                <a:lnTo>
                  <a:pt x="632" y="457"/>
                </a:lnTo>
                <a:lnTo>
                  <a:pt x="633" y="457"/>
                </a:lnTo>
                <a:lnTo>
                  <a:pt x="634" y="457"/>
                </a:lnTo>
                <a:lnTo>
                  <a:pt x="635" y="457"/>
                </a:lnTo>
                <a:lnTo>
                  <a:pt x="636" y="457"/>
                </a:lnTo>
                <a:lnTo>
                  <a:pt x="637" y="457"/>
                </a:lnTo>
                <a:lnTo>
                  <a:pt x="637" y="458"/>
                </a:lnTo>
                <a:lnTo>
                  <a:pt x="639" y="458"/>
                </a:lnTo>
                <a:lnTo>
                  <a:pt x="640" y="458"/>
                </a:lnTo>
                <a:lnTo>
                  <a:pt x="640" y="459"/>
                </a:lnTo>
                <a:lnTo>
                  <a:pt x="641" y="459"/>
                </a:lnTo>
                <a:lnTo>
                  <a:pt x="643" y="459"/>
                </a:lnTo>
                <a:lnTo>
                  <a:pt x="643" y="459"/>
                </a:lnTo>
                <a:lnTo>
                  <a:pt x="644" y="459"/>
                </a:lnTo>
                <a:lnTo>
                  <a:pt x="645" y="460"/>
                </a:lnTo>
                <a:lnTo>
                  <a:pt x="646" y="460"/>
                </a:lnTo>
                <a:lnTo>
                  <a:pt x="647" y="460"/>
                </a:lnTo>
                <a:lnTo>
                  <a:pt x="648" y="460"/>
                </a:lnTo>
                <a:lnTo>
                  <a:pt x="649" y="460"/>
                </a:lnTo>
                <a:lnTo>
                  <a:pt x="650" y="460"/>
                </a:lnTo>
                <a:lnTo>
                  <a:pt x="651" y="460"/>
                </a:lnTo>
                <a:lnTo>
                  <a:pt x="652" y="460"/>
                </a:lnTo>
                <a:lnTo>
                  <a:pt x="653" y="460"/>
                </a:lnTo>
                <a:lnTo>
                  <a:pt x="654" y="460"/>
                </a:lnTo>
                <a:lnTo>
                  <a:pt x="655" y="460"/>
                </a:lnTo>
                <a:lnTo>
                  <a:pt x="655" y="460"/>
                </a:lnTo>
                <a:lnTo>
                  <a:pt x="656" y="460"/>
                </a:lnTo>
                <a:lnTo>
                  <a:pt x="658" y="460"/>
                </a:lnTo>
                <a:lnTo>
                  <a:pt x="658" y="460"/>
                </a:lnTo>
                <a:lnTo>
                  <a:pt x="659" y="460"/>
                </a:lnTo>
                <a:lnTo>
                  <a:pt x="660" y="460"/>
                </a:lnTo>
                <a:lnTo>
                  <a:pt x="661" y="459"/>
                </a:lnTo>
                <a:lnTo>
                  <a:pt x="662" y="459"/>
                </a:lnTo>
                <a:lnTo>
                  <a:pt x="663" y="459"/>
                </a:lnTo>
                <a:lnTo>
                  <a:pt x="664" y="459"/>
                </a:lnTo>
                <a:lnTo>
                  <a:pt x="665" y="459"/>
                </a:lnTo>
                <a:lnTo>
                  <a:pt x="666" y="459"/>
                </a:lnTo>
                <a:lnTo>
                  <a:pt x="667" y="459"/>
                </a:lnTo>
                <a:lnTo>
                  <a:pt x="668" y="459"/>
                </a:lnTo>
                <a:lnTo>
                  <a:pt x="669" y="459"/>
                </a:lnTo>
                <a:lnTo>
                  <a:pt x="670" y="459"/>
                </a:lnTo>
                <a:lnTo>
                  <a:pt x="670" y="459"/>
                </a:lnTo>
                <a:lnTo>
                  <a:pt x="671" y="459"/>
                </a:lnTo>
                <a:lnTo>
                  <a:pt x="673" y="459"/>
                </a:lnTo>
                <a:lnTo>
                  <a:pt x="673" y="459"/>
                </a:lnTo>
                <a:lnTo>
                  <a:pt x="674" y="459"/>
                </a:lnTo>
                <a:lnTo>
                  <a:pt x="676" y="459"/>
                </a:lnTo>
                <a:lnTo>
                  <a:pt x="676" y="459"/>
                </a:lnTo>
                <a:lnTo>
                  <a:pt x="677" y="459"/>
                </a:lnTo>
                <a:lnTo>
                  <a:pt x="678" y="459"/>
                </a:lnTo>
                <a:lnTo>
                  <a:pt x="679" y="459"/>
                </a:lnTo>
                <a:lnTo>
                  <a:pt x="681" y="459"/>
                </a:lnTo>
                <a:lnTo>
                  <a:pt x="682" y="459"/>
                </a:lnTo>
                <a:lnTo>
                  <a:pt x="683" y="459"/>
                </a:lnTo>
                <a:lnTo>
                  <a:pt x="684" y="459"/>
                </a:lnTo>
                <a:lnTo>
                  <a:pt x="685" y="459"/>
                </a:lnTo>
                <a:lnTo>
                  <a:pt x="686" y="459"/>
                </a:lnTo>
                <a:lnTo>
                  <a:pt x="686" y="459"/>
                </a:lnTo>
                <a:lnTo>
                  <a:pt x="688" y="459"/>
                </a:lnTo>
                <a:lnTo>
                  <a:pt x="688" y="459"/>
                </a:lnTo>
                <a:lnTo>
                  <a:pt x="689" y="459"/>
                </a:lnTo>
                <a:lnTo>
                  <a:pt x="691" y="459"/>
                </a:lnTo>
                <a:lnTo>
                  <a:pt x="691" y="459"/>
                </a:lnTo>
                <a:lnTo>
                  <a:pt x="692" y="459"/>
                </a:lnTo>
                <a:lnTo>
                  <a:pt x="693" y="459"/>
                </a:lnTo>
                <a:lnTo>
                  <a:pt x="694" y="459"/>
                </a:lnTo>
                <a:lnTo>
                  <a:pt x="695" y="459"/>
                </a:lnTo>
                <a:lnTo>
                  <a:pt x="696" y="459"/>
                </a:lnTo>
                <a:lnTo>
                  <a:pt x="697" y="459"/>
                </a:lnTo>
                <a:lnTo>
                  <a:pt x="698" y="459"/>
                </a:lnTo>
                <a:lnTo>
                  <a:pt x="699" y="459"/>
                </a:lnTo>
                <a:lnTo>
                  <a:pt x="700" y="459"/>
                </a:lnTo>
                <a:lnTo>
                  <a:pt x="701" y="459"/>
                </a:lnTo>
                <a:lnTo>
                  <a:pt x="702" y="459"/>
                </a:lnTo>
                <a:lnTo>
                  <a:pt x="703" y="459"/>
                </a:lnTo>
                <a:lnTo>
                  <a:pt x="703" y="459"/>
                </a:lnTo>
                <a:lnTo>
                  <a:pt x="704" y="459"/>
                </a:lnTo>
                <a:lnTo>
                  <a:pt x="706" y="459"/>
                </a:lnTo>
                <a:lnTo>
                  <a:pt x="706" y="459"/>
                </a:lnTo>
                <a:lnTo>
                  <a:pt x="707" y="459"/>
                </a:lnTo>
                <a:lnTo>
                  <a:pt x="708" y="459"/>
                </a:lnTo>
                <a:lnTo>
                  <a:pt x="709" y="459"/>
                </a:lnTo>
                <a:lnTo>
                  <a:pt x="710" y="459"/>
                </a:lnTo>
                <a:lnTo>
                  <a:pt x="711" y="459"/>
                </a:lnTo>
                <a:lnTo>
                  <a:pt x="712" y="459"/>
                </a:lnTo>
                <a:lnTo>
                  <a:pt x="713" y="459"/>
                </a:lnTo>
                <a:lnTo>
                  <a:pt x="714" y="459"/>
                </a:lnTo>
                <a:lnTo>
                  <a:pt x="715" y="459"/>
                </a:lnTo>
                <a:lnTo>
                  <a:pt x="716" y="459"/>
                </a:lnTo>
                <a:lnTo>
                  <a:pt x="717" y="459"/>
                </a:lnTo>
                <a:lnTo>
                  <a:pt x="718" y="459"/>
                </a:lnTo>
                <a:lnTo>
                  <a:pt x="719" y="459"/>
                </a:lnTo>
                <a:lnTo>
                  <a:pt x="719" y="459"/>
                </a:lnTo>
                <a:lnTo>
                  <a:pt x="721" y="459"/>
                </a:lnTo>
                <a:lnTo>
                  <a:pt x="721" y="459"/>
                </a:lnTo>
                <a:lnTo>
                  <a:pt x="722" y="459"/>
                </a:lnTo>
                <a:lnTo>
                  <a:pt x="723" y="459"/>
                </a:lnTo>
                <a:lnTo>
                  <a:pt x="724" y="459"/>
                </a:lnTo>
                <a:lnTo>
                  <a:pt x="725" y="459"/>
                </a:lnTo>
                <a:lnTo>
                  <a:pt x="726" y="459"/>
                </a:lnTo>
                <a:lnTo>
                  <a:pt x="727" y="459"/>
                </a:lnTo>
                <a:lnTo>
                  <a:pt x="728" y="459"/>
                </a:lnTo>
                <a:lnTo>
                  <a:pt x="729" y="459"/>
                </a:lnTo>
                <a:lnTo>
                  <a:pt x="730" y="459"/>
                </a:lnTo>
                <a:lnTo>
                  <a:pt x="731" y="459"/>
                </a:lnTo>
                <a:lnTo>
                  <a:pt x="732" y="459"/>
                </a:lnTo>
                <a:lnTo>
                  <a:pt x="733" y="459"/>
                </a:lnTo>
                <a:lnTo>
                  <a:pt x="734" y="459"/>
                </a:lnTo>
                <a:lnTo>
                  <a:pt x="734" y="459"/>
                </a:lnTo>
                <a:lnTo>
                  <a:pt x="736" y="459"/>
                </a:lnTo>
                <a:lnTo>
                  <a:pt x="736" y="459"/>
                </a:lnTo>
                <a:lnTo>
                  <a:pt x="737" y="459"/>
                </a:lnTo>
                <a:lnTo>
                  <a:pt x="739" y="459"/>
                </a:lnTo>
                <a:lnTo>
                  <a:pt x="739" y="459"/>
                </a:lnTo>
                <a:lnTo>
                  <a:pt x="740" y="459"/>
                </a:lnTo>
                <a:lnTo>
                  <a:pt x="741" y="459"/>
                </a:lnTo>
                <a:lnTo>
                  <a:pt x="742" y="459"/>
                </a:lnTo>
                <a:lnTo>
                  <a:pt x="743" y="459"/>
                </a:lnTo>
                <a:lnTo>
                  <a:pt x="744" y="459"/>
                </a:lnTo>
                <a:lnTo>
                  <a:pt x="745" y="459"/>
                </a:lnTo>
                <a:lnTo>
                  <a:pt x="746" y="459"/>
                </a:lnTo>
                <a:lnTo>
                  <a:pt x="747" y="459"/>
                </a:lnTo>
                <a:lnTo>
                  <a:pt x="748" y="459"/>
                </a:lnTo>
                <a:lnTo>
                  <a:pt x="749" y="459"/>
                </a:lnTo>
                <a:lnTo>
                  <a:pt x="749" y="459"/>
                </a:lnTo>
                <a:lnTo>
                  <a:pt x="751" y="459"/>
                </a:lnTo>
                <a:lnTo>
                  <a:pt x="752" y="459"/>
                </a:lnTo>
                <a:lnTo>
                  <a:pt x="752" y="459"/>
                </a:lnTo>
                <a:lnTo>
                  <a:pt x="754" y="459"/>
                </a:lnTo>
                <a:lnTo>
                  <a:pt x="754" y="459"/>
                </a:lnTo>
                <a:lnTo>
                  <a:pt x="755" y="459"/>
                </a:lnTo>
                <a:lnTo>
                  <a:pt x="756" y="459"/>
                </a:lnTo>
                <a:lnTo>
                  <a:pt x="757" y="459"/>
                </a:lnTo>
                <a:lnTo>
                  <a:pt x="758" y="459"/>
                </a:lnTo>
                <a:lnTo>
                  <a:pt x="759" y="459"/>
                </a:lnTo>
                <a:lnTo>
                  <a:pt x="760" y="459"/>
                </a:lnTo>
                <a:lnTo>
                  <a:pt x="761" y="459"/>
                </a:lnTo>
                <a:lnTo>
                  <a:pt x="762" y="459"/>
                </a:lnTo>
                <a:lnTo>
                  <a:pt x="763" y="459"/>
                </a:lnTo>
                <a:lnTo>
                  <a:pt x="764" y="459"/>
                </a:lnTo>
                <a:lnTo>
                  <a:pt x="765" y="459"/>
                </a:lnTo>
                <a:lnTo>
                  <a:pt x="766" y="459"/>
                </a:lnTo>
                <a:lnTo>
                  <a:pt x="767" y="459"/>
                </a:lnTo>
                <a:lnTo>
                  <a:pt x="767" y="459"/>
                </a:lnTo>
                <a:lnTo>
                  <a:pt x="769" y="459"/>
                </a:lnTo>
                <a:lnTo>
                  <a:pt x="769" y="459"/>
                </a:lnTo>
                <a:lnTo>
                  <a:pt x="770" y="459"/>
                </a:lnTo>
                <a:lnTo>
                  <a:pt x="771" y="459"/>
                </a:lnTo>
                <a:lnTo>
                  <a:pt x="772" y="459"/>
                </a:lnTo>
                <a:lnTo>
                  <a:pt x="773" y="459"/>
                </a:lnTo>
                <a:lnTo>
                  <a:pt x="774" y="459"/>
                </a:lnTo>
                <a:lnTo>
                  <a:pt x="775" y="459"/>
                </a:lnTo>
                <a:lnTo>
                  <a:pt x="776" y="459"/>
                </a:lnTo>
                <a:lnTo>
                  <a:pt x="777" y="459"/>
                </a:lnTo>
                <a:lnTo>
                  <a:pt x="778" y="459"/>
                </a:lnTo>
                <a:lnTo>
                  <a:pt x="779" y="459"/>
                </a:lnTo>
                <a:lnTo>
                  <a:pt x="780" y="459"/>
                </a:lnTo>
                <a:lnTo>
                  <a:pt x="781" y="459"/>
                </a:lnTo>
                <a:lnTo>
                  <a:pt x="782" y="459"/>
                </a:lnTo>
                <a:lnTo>
                  <a:pt x="782" y="459"/>
                </a:lnTo>
                <a:lnTo>
                  <a:pt x="784" y="459"/>
                </a:lnTo>
                <a:lnTo>
                  <a:pt x="784" y="459"/>
                </a:lnTo>
                <a:lnTo>
                  <a:pt x="785" y="459"/>
                </a:lnTo>
                <a:lnTo>
                  <a:pt x="786" y="459"/>
                </a:lnTo>
                <a:lnTo>
                  <a:pt x="787" y="459"/>
                </a:lnTo>
                <a:lnTo>
                  <a:pt x="788" y="459"/>
                </a:lnTo>
                <a:lnTo>
                  <a:pt x="789" y="459"/>
                </a:lnTo>
                <a:lnTo>
                  <a:pt x="790" y="459"/>
                </a:lnTo>
                <a:lnTo>
                  <a:pt x="791" y="459"/>
                </a:lnTo>
                <a:lnTo>
                  <a:pt x="792" y="459"/>
                </a:lnTo>
                <a:lnTo>
                  <a:pt x="793" y="459"/>
                </a:lnTo>
                <a:lnTo>
                  <a:pt x="794" y="459"/>
                </a:lnTo>
                <a:lnTo>
                  <a:pt x="795" y="459"/>
                </a:lnTo>
                <a:lnTo>
                  <a:pt x="796" y="459"/>
                </a:lnTo>
                <a:lnTo>
                  <a:pt x="797" y="459"/>
                </a:lnTo>
                <a:lnTo>
                  <a:pt x="797" y="459"/>
                </a:lnTo>
                <a:lnTo>
                  <a:pt x="799" y="459"/>
                </a:lnTo>
                <a:lnTo>
                  <a:pt x="800" y="459"/>
                </a:lnTo>
                <a:lnTo>
                  <a:pt x="800" y="459"/>
                </a:lnTo>
                <a:lnTo>
                  <a:pt x="802" y="459"/>
                </a:lnTo>
                <a:lnTo>
                  <a:pt x="802" y="459"/>
                </a:lnTo>
                <a:lnTo>
                  <a:pt x="803" y="459"/>
                </a:lnTo>
                <a:lnTo>
                  <a:pt x="804" y="459"/>
                </a:lnTo>
                <a:lnTo>
                  <a:pt x="805" y="459"/>
                </a:lnTo>
                <a:lnTo>
                  <a:pt x="806" y="459"/>
                </a:lnTo>
                <a:lnTo>
                  <a:pt x="807" y="459"/>
                </a:lnTo>
                <a:lnTo>
                  <a:pt x="808" y="459"/>
                </a:lnTo>
                <a:lnTo>
                  <a:pt x="809" y="459"/>
                </a:lnTo>
                <a:lnTo>
                  <a:pt x="810" y="459"/>
                </a:lnTo>
                <a:lnTo>
                  <a:pt x="811" y="459"/>
                </a:lnTo>
                <a:lnTo>
                  <a:pt x="812" y="459"/>
                </a:lnTo>
                <a:lnTo>
                  <a:pt x="813" y="459"/>
                </a:lnTo>
                <a:lnTo>
                  <a:pt x="814" y="459"/>
                </a:lnTo>
                <a:lnTo>
                  <a:pt x="815" y="459"/>
                </a:lnTo>
                <a:lnTo>
                  <a:pt x="815" y="459"/>
                </a:lnTo>
                <a:lnTo>
                  <a:pt x="817" y="459"/>
                </a:lnTo>
                <a:lnTo>
                  <a:pt x="817" y="459"/>
                </a:lnTo>
                <a:lnTo>
                  <a:pt x="818" y="459"/>
                </a:lnTo>
                <a:lnTo>
                  <a:pt x="819" y="459"/>
                </a:lnTo>
                <a:lnTo>
                  <a:pt x="820" y="459"/>
                </a:lnTo>
                <a:lnTo>
                  <a:pt x="821" y="459"/>
                </a:lnTo>
                <a:lnTo>
                  <a:pt x="822" y="459"/>
                </a:lnTo>
                <a:lnTo>
                  <a:pt x="823" y="459"/>
                </a:lnTo>
                <a:lnTo>
                  <a:pt x="824" y="459"/>
                </a:lnTo>
                <a:lnTo>
                  <a:pt x="825" y="459"/>
                </a:lnTo>
                <a:lnTo>
                  <a:pt x="826" y="459"/>
                </a:lnTo>
                <a:lnTo>
                  <a:pt x="827" y="459"/>
                </a:lnTo>
                <a:lnTo>
                  <a:pt x="828" y="459"/>
                </a:lnTo>
                <a:lnTo>
                  <a:pt x="829" y="459"/>
                </a:lnTo>
                <a:lnTo>
                  <a:pt x="830" y="459"/>
                </a:lnTo>
                <a:lnTo>
                  <a:pt x="830" y="459"/>
                </a:lnTo>
                <a:lnTo>
                  <a:pt x="832" y="459"/>
                </a:lnTo>
                <a:lnTo>
                  <a:pt x="833" y="459"/>
                </a:lnTo>
                <a:lnTo>
                  <a:pt x="833" y="459"/>
                </a:lnTo>
                <a:lnTo>
                  <a:pt x="834" y="459"/>
                </a:lnTo>
                <a:lnTo>
                  <a:pt x="835" y="459"/>
                </a:lnTo>
                <a:lnTo>
                  <a:pt x="836" y="459"/>
                </a:lnTo>
                <a:lnTo>
                  <a:pt x="837" y="459"/>
                </a:lnTo>
                <a:lnTo>
                  <a:pt x="838" y="459"/>
                </a:lnTo>
                <a:lnTo>
                  <a:pt x="839" y="459"/>
                </a:lnTo>
                <a:lnTo>
                  <a:pt x="840" y="459"/>
                </a:lnTo>
                <a:lnTo>
                  <a:pt x="841" y="459"/>
                </a:lnTo>
                <a:lnTo>
                  <a:pt x="842" y="459"/>
                </a:lnTo>
                <a:lnTo>
                  <a:pt x="843" y="459"/>
                </a:lnTo>
                <a:lnTo>
                  <a:pt x="844" y="459"/>
                </a:lnTo>
                <a:lnTo>
                  <a:pt x="845" y="459"/>
                </a:lnTo>
                <a:lnTo>
                  <a:pt x="845" y="459"/>
                </a:lnTo>
                <a:lnTo>
                  <a:pt x="847" y="459"/>
                </a:lnTo>
                <a:lnTo>
                  <a:pt x="848" y="459"/>
                </a:lnTo>
                <a:lnTo>
                  <a:pt x="848" y="459"/>
                </a:lnTo>
                <a:lnTo>
                  <a:pt x="849" y="459"/>
                </a:lnTo>
                <a:lnTo>
                  <a:pt x="850" y="459"/>
                </a:lnTo>
                <a:lnTo>
                  <a:pt x="851" y="459"/>
                </a:lnTo>
                <a:lnTo>
                  <a:pt x="852" y="459"/>
                </a:lnTo>
                <a:lnTo>
                  <a:pt x="853" y="459"/>
                </a:lnTo>
                <a:lnTo>
                  <a:pt x="854" y="459"/>
                </a:lnTo>
                <a:lnTo>
                  <a:pt x="855" y="459"/>
                </a:lnTo>
                <a:lnTo>
                  <a:pt x="856" y="459"/>
                </a:lnTo>
                <a:lnTo>
                  <a:pt x="857" y="459"/>
                </a:lnTo>
                <a:lnTo>
                  <a:pt x="859" y="459"/>
                </a:lnTo>
                <a:lnTo>
                  <a:pt x="860" y="459"/>
                </a:lnTo>
                <a:lnTo>
                  <a:pt x="860" y="459"/>
                </a:lnTo>
                <a:lnTo>
                  <a:pt x="862" y="459"/>
                </a:lnTo>
                <a:lnTo>
                  <a:pt x="863" y="459"/>
                </a:lnTo>
                <a:lnTo>
                  <a:pt x="863" y="459"/>
                </a:lnTo>
                <a:lnTo>
                  <a:pt x="865" y="459"/>
                </a:lnTo>
                <a:lnTo>
                  <a:pt x="866" y="459"/>
                </a:lnTo>
                <a:lnTo>
                  <a:pt x="866" y="459"/>
                </a:lnTo>
                <a:lnTo>
                  <a:pt x="867" y="459"/>
                </a:lnTo>
                <a:lnTo>
                  <a:pt x="868" y="459"/>
                </a:lnTo>
                <a:lnTo>
                  <a:pt x="869" y="459"/>
                </a:lnTo>
                <a:lnTo>
                  <a:pt x="870" y="459"/>
                </a:lnTo>
                <a:lnTo>
                  <a:pt x="871" y="459"/>
                </a:lnTo>
                <a:lnTo>
                  <a:pt x="872" y="459"/>
                </a:lnTo>
                <a:lnTo>
                  <a:pt x="873" y="459"/>
                </a:lnTo>
                <a:lnTo>
                  <a:pt x="874" y="459"/>
                </a:lnTo>
                <a:lnTo>
                  <a:pt x="875" y="459"/>
                </a:lnTo>
                <a:lnTo>
                  <a:pt x="876" y="459"/>
                </a:lnTo>
                <a:lnTo>
                  <a:pt x="877" y="459"/>
                </a:lnTo>
                <a:lnTo>
                  <a:pt x="878" y="459"/>
                </a:lnTo>
                <a:lnTo>
                  <a:pt x="878" y="459"/>
                </a:lnTo>
                <a:lnTo>
                  <a:pt x="880" y="459"/>
                </a:lnTo>
                <a:lnTo>
                  <a:pt x="881" y="459"/>
                </a:lnTo>
                <a:lnTo>
                  <a:pt x="881" y="459"/>
                </a:lnTo>
                <a:lnTo>
                  <a:pt x="882" y="459"/>
                </a:lnTo>
                <a:lnTo>
                  <a:pt x="883" y="459"/>
                </a:lnTo>
                <a:lnTo>
                  <a:pt x="884" y="459"/>
                </a:lnTo>
                <a:lnTo>
                  <a:pt x="885" y="459"/>
                </a:lnTo>
                <a:lnTo>
                  <a:pt x="886" y="459"/>
                </a:lnTo>
                <a:lnTo>
                  <a:pt x="887" y="459"/>
                </a:lnTo>
                <a:lnTo>
                  <a:pt x="888" y="459"/>
                </a:lnTo>
                <a:lnTo>
                  <a:pt x="889" y="459"/>
                </a:lnTo>
                <a:lnTo>
                  <a:pt x="890" y="459"/>
                </a:lnTo>
                <a:lnTo>
                  <a:pt x="891" y="459"/>
                </a:lnTo>
                <a:lnTo>
                  <a:pt x="892" y="459"/>
                </a:lnTo>
                <a:lnTo>
                  <a:pt x="893" y="459"/>
                </a:lnTo>
                <a:lnTo>
                  <a:pt x="893" y="459"/>
                </a:lnTo>
                <a:lnTo>
                  <a:pt x="895" y="459"/>
                </a:lnTo>
                <a:lnTo>
                  <a:pt x="896" y="459"/>
                </a:lnTo>
                <a:lnTo>
                  <a:pt x="896" y="459"/>
                </a:lnTo>
                <a:lnTo>
                  <a:pt x="897" y="459"/>
                </a:lnTo>
                <a:lnTo>
                  <a:pt x="899" y="459"/>
                </a:lnTo>
                <a:lnTo>
                  <a:pt x="899" y="459"/>
                </a:lnTo>
                <a:lnTo>
                  <a:pt x="900" y="459"/>
                </a:lnTo>
                <a:lnTo>
                  <a:pt x="901" y="459"/>
                </a:lnTo>
                <a:lnTo>
                  <a:pt x="902" y="459"/>
                </a:lnTo>
                <a:lnTo>
                  <a:pt x="903" y="459"/>
                </a:lnTo>
                <a:lnTo>
                  <a:pt x="904" y="459"/>
                </a:lnTo>
                <a:lnTo>
                  <a:pt x="905" y="459"/>
                </a:lnTo>
                <a:lnTo>
                  <a:pt x="906" y="459"/>
                </a:lnTo>
                <a:lnTo>
                  <a:pt x="907" y="459"/>
                </a:lnTo>
                <a:lnTo>
                  <a:pt x="908" y="459"/>
                </a:lnTo>
                <a:lnTo>
                  <a:pt x="908" y="459"/>
                </a:lnTo>
                <a:lnTo>
                  <a:pt x="910" y="459"/>
                </a:lnTo>
                <a:lnTo>
                  <a:pt x="911" y="459"/>
                </a:lnTo>
                <a:lnTo>
                  <a:pt x="911" y="459"/>
                </a:lnTo>
                <a:lnTo>
                  <a:pt x="913" y="459"/>
                </a:lnTo>
                <a:lnTo>
                  <a:pt x="914" y="459"/>
                </a:lnTo>
                <a:lnTo>
                  <a:pt x="914" y="459"/>
                </a:lnTo>
                <a:lnTo>
                  <a:pt x="915" y="459"/>
                </a:lnTo>
                <a:lnTo>
                  <a:pt x="916" y="459"/>
                </a:lnTo>
                <a:lnTo>
                  <a:pt x="917" y="459"/>
                </a:lnTo>
                <a:lnTo>
                  <a:pt x="918" y="459"/>
                </a:lnTo>
                <a:lnTo>
                  <a:pt x="919" y="459"/>
                </a:lnTo>
                <a:lnTo>
                  <a:pt x="920" y="459"/>
                </a:lnTo>
                <a:lnTo>
                  <a:pt x="921" y="459"/>
                </a:lnTo>
                <a:lnTo>
                  <a:pt x="922" y="459"/>
                </a:lnTo>
                <a:lnTo>
                  <a:pt x="923" y="459"/>
                </a:lnTo>
                <a:lnTo>
                  <a:pt x="923" y="459"/>
                </a:lnTo>
                <a:lnTo>
                  <a:pt x="925" y="459"/>
                </a:lnTo>
                <a:lnTo>
                  <a:pt x="926" y="459"/>
                </a:lnTo>
                <a:lnTo>
                  <a:pt x="926" y="459"/>
                </a:lnTo>
                <a:lnTo>
                  <a:pt x="928" y="459"/>
                </a:lnTo>
                <a:lnTo>
                  <a:pt x="929" y="459"/>
                </a:lnTo>
                <a:lnTo>
                  <a:pt x="929" y="459"/>
                </a:lnTo>
                <a:lnTo>
                  <a:pt x="930" y="459"/>
                </a:lnTo>
                <a:lnTo>
                  <a:pt x="932" y="459"/>
                </a:lnTo>
                <a:lnTo>
                  <a:pt x="932" y="459"/>
                </a:lnTo>
                <a:lnTo>
                  <a:pt x="933" y="459"/>
                </a:lnTo>
                <a:lnTo>
                  <a:pt x="934" y="459"/>
                </a:lnTo>
                <a:lnTo>
                  <a:pt x="935" y="459"/>
                </a:lnTo>
                <a:lnTo>
                  <a:pt x="936" y="459"/>
                </a:lnTo>
                <a:lnTo>
                  <a:pt x="937" y="459"/>
                </a:lnTo>
                <a:lnTo>
                  <a:pt x="938" y="459"/>
                </a:lnTo>
                <a:lnTo>
                  <a:pt x="939" y="459"/>
                </a:lnTo>
                <a:lnTo>
                  <a:pt x="940" y="459"/>
                </a:lnTo>
                <a:lnTo>
                  <a:pt x="941" y="459"/>
                </a:lnTo>
                <a:lnTo>
                  <a:pt x="941" y="459"/>
                </a:lnTo>
                <a:lnTo>
                  <a:pt x="943" y="459"/>
                </a:lnTo>
                <a:lnTo>
                  <a:pt x="944" y="459"/>
                </a:lnTo>
                <a:lnTo>
                  <a:pt x="944" y="459"/>
                </a:lnTo>
                <a:lnTo>
                  <a:pt x="945" y="459"/>
                </a:lnTo>
                <a:lnTo>
                  <a:pt x="947" y="459"/>
                </a:lnTo>
                <a:lnTo>
                  <a:pt x="947" y="459"/>
                </a:lnTo>
                <a:lnTo>
                  <a:pt x="948" y="459"/>
                </a:lnTo>
                <a:lnTo>
                  <a:pt x="949" y="459"/>
                </a:lnTo>
                <a:lnTo>
                  <a:pt x="950" y="459"/>
                </a:lnTo>
                <a:lnTo>
                  <a:pt x="951" y="459"/>
                </a:lnTo>
                <a:lnTo>
                  <a:pt x="952" y="459"/>
                </a:lnTo>
                <a:lnTo>
                  <a:pt x="953" y="459"/>
                </a:lnTo>
                <a:lnTo>
                  <a:pt x="954" y="459"/>
                </a:lnTo>
                <a:lnTo>
                  <a:pt x="955" y="459"/>
                </a:lnTo>
                <a:lnTo>
                  <a:pt x="956" y="459"/>
                </a:lnTo>
                <a:lnTo>
                  <a:pt x="956" y="459"/>
                </a:lnTo>
                <a:lnTo>
                  <a:pt x="958" y="459"/>
                </a:lnTo>
                <a:lnTo>
                  <a:pt x="959" y="459"/>
                </a:lnTo>
                <a:lnTo>
                  <a:pt x="959" y="459"/>
                </a:lnTo>
                <a:lnTo>
                  <a:pt x="960" y="459"/>
                </a:lnTo>
                <a:lnTo>
                  <a:pt x="962" y="459"/>
                </a:lnTo>
                <a:lnTo>
                  <a:pt x="962" y="459"/>
                </a:lnTo>
                <a:lnTo>
                  <a:pt x="963" y="459"/>
                </a:lnTo>
                <a:lnTo>
                  <a:pt x="964" y="459"/>
                </a:lnTo>
                <a:lnTo>
                  <a:pt x="965" y="459"/>
                </a:lnTo>
                <a:lnTo>
                  <a:pt x="966" y="459"/>
                </a:lnTo>
                <a:lnTo>
                  <a:pt x="967" y="459"/>
                </a:lnTo>
                <a:lnTo>
                  <a:pt x="968" y="459"/>
                </a:lnTo>
                <a:lnTo>
                  <a:pt x="969" y="459"/>
                </a:lnTo>
                <a:lnTo>
                  <a:pt x="970" y="459"/>
                </a:lnTo>
                <a:lnTo>
                  <a:pt x="971" y="459"/>
                </a:lnTo>
                <a:lnTo>
                  <a:pt x="972" y="459"/>
                </a:lnTo>
                <a:lnTo>
                  <a:pt x="973" y="459"/>
                </a:lnTo>
                <a:lnTo>
                  <a:pt x="974" y="459"/>
                </a:lnTo>
                <a:lnTo>
                  <a:pt x="974" y="459"/>
                </a:lnTo>
                <a:lnTo>
                  <a:pt x="976" y="459"/>
                </a:lnTo>
                <a:lnTo>
                  <a:pt x="977" y="459"/>
                </a:lnTo>
                <a:lnTo>
                  <a:pt x="977" y="459"/>
                </a:lnTo>
                <a:lnTo>
                  <a:pt x="978" y="459"/>
                </a:lnTo>
                <a:lnTo>
                  <a:pt x="980" y="459"/>
                </a:lnTo>
                <a:lnTo>
                  <a:pt x="980" y="459"/>
                </a:lnTo>
                <a:lnTo>
                  <a:pt x="981" y="459"/>
                </a:lnTo>
                <a:lnTo>
                  <a:pt x="982" y="459"/>
                </a:lnTo>
                <a:lnTo>
                  <a:pt x="983" y="459"/>
                </a:lnTo>
                <a:lnTo>
                  <a:pt x="984" y="459"/>
                </a:lnTo>
                <a:lnTo>
                  <a:pt x="985" y="459"/>
                </a:lnTo>
                <a:lnTo>
                  <a:pt x="986" y="458"/>
                </a:lnTo>
                <a:lnTo>
                  <a:pt x="987" y="458"/>
                </a:lnTo>
                <a:lnTo>
                  <a:pt x="988" y="458"/>
                </a:lnTo>
                <a:lnTo>
                  <a:pt x="989" y="457"/>
                </a:lnTo>
                <a:lnTo>
                  <a:pt x="989" y="455"/>
                </a:lnTo>
                <a:lnTo>
                  <a:pt x="991" y="454"/>
                </a:lnTo>
                <a:lnTo>
                  <a:pt x="992" y="452"/>
                </a:lnTo>
                <a:lnTo>
                  <a:pt x="992" y="450"/>
                </a:lnTo>
                <a:lnTo>
                  <a:pt x="993" y="447"/>
                </a:lnTo>
                <a:lnTo>
                  <a:pt x="995" y="443"/>
                </a:lnTo>
                <a:lnTo>
                  <a:pt x="995" y="439"/>
                </a:lnTo>
                <a:lnTo>
                  <a:pt x="996" y="433"/>
                </a:lnTo>
                <a:lnTo>
                  <a:pt x="997" y="426"/>
                </a:lnTo>
                <a:lnTo>
                  <a:pt x="998" y="417"/>
                </a:lnTo>
                <a:lnTo>
                  <a:pt x="999" y="408"/>
                </a:lnTo>
                <a:lnTo>
                  <a:pt x="1000" y="397"/>
                </a:lnTo>
                <a:lnTo>
                  <a:pt x="1001" y="383"/>
                </a:lnTo>
                <a:lnTo>
                  <a:pt x="1002" y="369"/>
                </a:lnTo>
                <a:lnTo>
                  <a:pt x="1003" y="352"/>
                </a:lnTo>
                <a:lnTo>
                  <a:pt x="1004" y="334"/>
                </a:lnTo>
                <a:lnTo>
                  <a:pt x="1005" y="315"/>
                </a:lnTo>
                <a:lnTo>
                  <a:pt x="1006" y="295"/>
                </a:lnTo>
                <a:lnTo>
                  <a:pt x="1007" y="273"/>
                </a:lnTo>
                <a:lnTo>
                  <a:pt x="1007" y="250"/>
                </a:lnTo>
                <a:lnTo>
                  <a:pt x="1008" y="227"/>
                </a:lnTo>
                <a:lnTo>
                  <a:pt x="1010" y="203"/>
                </a:lnTo>
                <a:lnTo>
                  <a:pt x="1010" y="181"/>
                </a:lnTo>
                <a:lnTo>
                  <a:pt x="1011" y="159"/>
                </a:lnTo>
                <a:lnTo>
                  <a:pt x="1013" y="138"/>
                </a:lnTo>
                <a:lnTo>
                  <a:pt x="1013" y="119"/>
                </a:lnTo>
                <a:lnTo>
                  <a:pt x="1014" y="102"/>
                </a:lnTo>
                <a:lnTo>
                  <a:pt x="1015" y="88"/>
                </a:lnTo>
                <a:lnTo>
                  <a:pt x="1016" y="77"/>
                </a:lnTo>
                <a:lnTo>
                  <a:pt x="1017" y="67"/>
                </a:lnTo>
                <a:lnTo>
                  <a:pt x="1018" y="62"/>
                </a:lnTo>
                <a:lnTo>
                  <a:pt x="1019" y="58"/>
                </a:lnTo>
                <a:lnTo>
                  <a:pt x="1020" y="59"/>
                </a:lnTo>
                <a:lnTo>
                  <a:pt x="1021" y="62"/>
                </a:lnTo>
                <a:lnTo>
                  <a:pt x="1022" y="67"/>
                </a:lnTo>
                <a:lnTo>
                  <a:pt x="1022" y="76"/>
                </a:lnTo>
                <a:lnTo>
                  <a:pt x="1023" y="87"/>
                </a:lnTo>
                <a:lnTo>
                  <a:pt x="1025" y="100"/>
                </a:lnTo>
                <a:lnTo>
                  <a:pt x="1025" y="114"/>
                </a:lnTo>
                <a:lnTo>
                  <a:pt x="1026" y="130"/>
                </a:lnTo>
                <a:lnTo>
                  <a:pt x="1028" y="147"/>
                </a:lnTo>
                <a:lnTo>
                  <a:pt x="1028" y="165"/>
                </a:lnTo>
                <a:lnTo>
                  <a:pt x="1029" y="183"/>
                </a:lnTo>
                <a:lnTo>
                  <a:pt x="1030" y="201"/>
                </a:lnTo>
                <a:lnTo>
                  <a:pt x="1031" y="219"/>
                </a:lnTo>
                <a:lnTo>
                  <a:pt x="1032" y="237"/>
                </a:lnTo>
                <a:lnTo>
                  <a:pt x="1033" y="255"/>
                </a:lnTo>
                <a:lnTo>
                  <a:pt x="1034" y="271"/>
                </a:lnTo>
                <a:lnTo>
                  <a:pt x="1035" y="287"/>
                </a:lnTo>
                <a:lnTo>
                  <a:pt x="1036" y="303"/>
                </a:lnTo>
                <a:lnTo>
                  <a:pt x="1037" y="316"/>
                </a:lnTo>
                <a:lnTo>
                  <a:pt x="1038" y="330"/>
                </a:lnTo>
                <a:lnTo>
                  <a:pt x="1039" y="342"/>
                </a:lnTo>
                <a:lnTo>
                  <a:pt x="1040" y="354"/>
                </a:lnTo>
                <a:lnTo>
                  <a:pt x="1040" y="364"/>
                </a:lnTo>
                <a:lnTo>
                  <a:pt x="1041" y="374"/>
                </a:lnTo>
                <a:lnTo>
                  <a:pt x="1043" y="383"/>
                </a:lnTo>
                <a:lnTo>
                  <a:pt x="1043" y="391"/>
                </a:lnTo>
                <a:lnTo>
                  <a:pt x="1044" y="398"/>
                </a:lnTo>
                <a:lnTo>
                  <a:pt x="1045" y="405"/>
                </a:lnTo>
                <a:lnTo>
                  <a:pt x="1046" y="410"/>
                </a:lnTo>
                <a:lnTo>
                  <a:pt x="1047" y="416"/>
                </a:lnTo>
                <a:lnTo>
                  <a:pt x="1048" y="421"/>
                </a:lnTo>
                <a:lnTo>
                  <a:pt x="1049" y="425"/>
                </a:lnTo>
                <a:lnTo>
                  <a:pt x="1050" y="429"/>
                </a:lnTo>
                <a:lnTo>
                  <a:pt x="1051" y="432"/>
                </a:lnTo>
                <a:lnTo>
                  <a:pt x="1052" y="435"/>
                </a:lnTo>
                <a:lnTo>
                  <a:pt x="1053" y="438"/>
                </a:lnTo>
                <a:lnTo>
                  <a:pt x="1054" y="440"/>
                </a:lnTo>
                <a:lnTo>
                  <a:pt x="1055" y="442"/>
                </a:lnTo>
                <a:lnTo>
                  <a:pt x="1055" y="444"/>
                </a:lnTo>
                <a:lnTo>
                  <a:pt x="1056" y="446"/>
                </a:lnTo>
                <a:lnTo>
                  <a:pt x="1058" y="447"/>
                </a:lnTo>
                <a:lnTo>
                  <a:pt x="1058" y="449"/>
                </a:lnTo>
                <a:lnTo>
                  <a:pt x="1059" y="450"/>
                </a:lnTo>
                <a:lnTo>
                  <a:pt x="1060" y="451"/>
                </a:lnTo>
                <a:lnTo>
                  <a:pt x="1061" y="452"/>
                </a:lnTo>
                <a:lnTo>
                  <a:pt x="1062" y="453"/>
                </a:lnTo>
                <a:lnTo>
                  <a:pt x="1063" y="454"/>
                </a:lnTo>
                <a:lnTo>
                  <a:pt x="1064" y="454"/>
                </a:lnTo>
                <a:lnTo>
                  <a:pt x="1065" y="455"/>
                </a:lnTo>
                <a:lnTo>
                  <a:pt x="1066" y="455"/>
                </a:lnTo>
                <a:lnTo>
                  <a:pt x="1067" y="456"/>
                </a:lnTo>
                <a:lnTo>
                  <a:pt x="1068" y="456"/>
                </a:lnTo>
                <a:lnTo>
                  <a:pt x="1069" y="457"/>
                </a:lnTo>
                <a:lnTo>
                  <a:pt x="1070" y="457"/>
                </a:lnTo>
                <a:lnTo>
                  <a:pt x="1070" y="457"/>
                </a:lnTo>
                <a:lnTo>
                  <a:pt x="1071" y="457"/>
                </a:lnTo>
                <a:lnTo>
                  <a:pt x="1073" y="458"/>
                </a:lnTo>
                <a:lnTo>
                  <a:pt x="1073" y="458"/>
                </a:lnTo>
                <a:lnTo>
                  <a:pt x="1074" y="458"/>
                </a:lnTo>
                <a:lnTo>
                  <a:pt x="1076" y="458"/>
                </a:lnTo>
                <a:lnTo>
                  <a:pt x="1076" y="458"/>
                </a:lnTo>
                <a:lnTo>
                  <a:pt x="1077" y="458"/>
                </a:lnTo>
                <a:lnTo>
                  <a:pt x="1078" y="458"/>
                </a:lnTo>
                <a:lnTo>
                  <a:pt x="1079" y="458"/>
                </a:lnTo>
                <a:lnTo>
                  <a:pt x="1080" y="459"/>
                </a:lnTo>
                <a:lnTo>
                  <a:pt x="1081" y="459"/>
                </a:lnTo>
                <a:lnTo>
                  <a:pt x="1082" y="459"/>
                </a:lnTo>
                <a:lnTo>
                  <a:pt x="1083" y="459"/>
                </a:lnTo>
                <a:lnTo>
                  <a:pt x="1084" y="459"/>
                </a:lnTo>
                <a:lnTo>
                  <a:pt x="1085" y="459"/>
                </a:lnTo>
                <a:lnTo>
                  <a:pt x="1086" y="459"/>
                </a:lnTo>
                <a:lnTo>
                  <a:pt x="1086" y="459"/>
                </a:lnTo>
                <a:lnTo>
                  <a:pt x="1088" y="459"/>
                </a:lnTo>
                <a:lnTo>
                  <a:pt x="1088" y="459"/>
                </a:lnTo>
                <a:lnTo>
                  <a:pt x="1089" y="459"/>
                </a:lnTo>
                <a:lnTo>
                  <a:pt x="1091" y="459"/>
                </a:lnTo>
                <a:lnTo>
                  <a:pt x="1091" y="459"/>
                </a:lnTo>
                <a:lnTo>
                  <a:pt x="1092" y="459"/>
                </a:lnTo>
                <a:lnTo>
                  <a:pt x="1093" y="459"/>
                </a:lnTo>
                <a:lnTo>
                  <a:pt x="1094" y="459"/>
                </a:lnTo>
                <a:lnTo>
                  <a:pt x="1095" y="459"/>
                </a:lnTo>
                <a:lnTo>
                  <a:pt x="1096" y="459"/>
                </a:lnTo>
                <a:lnTo>
                  <a:pt x="1097" y="459"/>
                </a:lnTo>
                <a:lnTo>
                  <a:pt x="1098" y="459"/>
                </a:lnTo>
                <a:lnTo>
                  <a:pt x="1099" y="459"/>
                </a:lnTo>
                <a:lnTo>
                  <a:pt x="1100" y="459"/>
                </a:lnTo>
                <a:lnTo>
                  <a:pt x="1101" y="459"/>
                </a:lnTo>
                <a:lnTo>
                  <a:pt x="1102" y="459"/>
                </a:lnTo>
                <a:lnTo>
                  <a:pt x="1103" y="459"/>
                </a:lnTo>
                <a:lnTo>
                  <a:pt x="1103" y="459"/>
                </a:lnTo>
                <a:lnTo>
                  <a:pt x="1104" y="459"/>
                </a:lnTo>
                <a:lnTo>
                  <a:pt x="1106" y="459"/>
                </a:lnTo>
                <a:lnTo>
                  <a:pt x="1106" y="459"/>
                </a:lnTo>
                <a:lnTo>
                  <a:pt x="1107" y="459"/>
                </a:lnTo>
                <a:lnTo>
                  <a:pt x="1108" y="459"/>
                </a:lnTo>
                <a:lnTo>
                  <a:pt x="1109" y="459"/>
                </a:lnTo>
                <a:lnTo>
                  <a:pt x="1110" y="459"/>
                </a:lnTo>
                <a:lnTo>
                  <a:pt x="1111" y="459"/>
                </a:lnTo>
                <a:lnTo>
                  <a:pt x="1112" y="459"/>
                </a:lnTo>
                <a:lnTo>
                  <a:pt x="1113" y="459"/>
                </a:lnTo>
                <a:lnTo>
                  <a:pt x="1114" y="459"/>
                </a:lnTo>
                <a:lnTo>
                  <a:pt x="1115" y="459"/>
                </a:lnTo>
                <a:lnTo>
                  <a:pt x="1116" y="459"/>
                </a:lnTo>
                <a:lnTo>
                  <a:pt x="1117" y="459"/>
                </a:lnTo>
                <a:lnTo>
                  <a:pt x="1118" y="459"/>
                </a:lnTo>
                <a:lnTo>
                  <a:pt x="1119" y="459"/>
                </a:lnTo>
                <a:lnTo>
                  <a:pt x="1119" y="459"/>
                </a:lnTo>
                <a:lnTo>
                  <a:pt x="1121" y="459"/>
                </a:lnTo>
                <a:lnTo>
                  <a:pt x="1121" y="459"/>
                </a:lnTo>
                <a:lnTo>
                  <a:pt x="1122" y="459"/>
                </a:lnTo>
                <a:lnTo>
                  <a:pt x="1123" y="459"/>
                </a:lnTo>
                <a:lnTo>
                  <a:pt x="1124" y="459"/>
                </a:lnTo>
                <a:lnTo>
                  <a:pt x="1125" y="459"/>
                </a:lnTo>
                <a:lnTo>
                  <a:pt x="1126" y="459"/>
                </a:lnTo>
                <a:lnTo>
                  <a:pt x="1127" y="459"/>
                </a:lnTo>
                <a:lnTo>
                  <a:pt x="1128" y="459"/>
                </a:lnTo>
                <a:lnTo>
                  <a:pt x="1129" y="459"/>
                </a:lnTo>
                <a:lnTo>
                  <a:pt x="1130" y="459"/>
                </a:lnTo>
                <a:lnTo>
                  <a:pt x="1131" y="459"/>
                </a:lnTo>
                <a:lnTo>
                  <a:pt x="1132" y="459"/>
                </a:lnTo>
                <a:lnTo>
                  <a:pt x="1133" y="459"/>
                </a:lnTo>
                <a:lnTo>
                  <a:pt x="1134" y="459"/>
                </a:lnTo>
                <a:lnTo>
                  <a:pt x="1136" y="459"/>
                </a:lnTo>
                <a:lnTo>
                  <a:pt x="1136" y="459"/>
                </a:lnTo>
                <a:lnTo>
                  <a:pt x="1137" y="459"/>
                </a:lnTo>
                <a:lnTo>
                  <a:pt x="1139" y="459"/>
                </a:lnTo>
                <a:lnTo>
                  <a:pt x="1139" y="459"/>
                </a:lnTo>
                <a:lnTo>
                  <a:pt x="1140" y="459"/>
                </a:lnTo>
                <a:lnTo>
                  <a:pt x="1141" y="459"/>
                </a:lnTo>
                <a:lnTo>
                  <a:pt x="1142" y="459"/>
                </a:lnTo>
                <a:lnTo>
                  <a:pt x="1143" y="459"/>
                </a:lnTo>
                <a:lnTo>
                  <a:pt x="1144" y="459"/>
                </a:lnTo>
                <a:lnTo>
                  <a:pt x="1145" y="459"/>
                </a:lnTo>
                <a:lnTo>
                  <a:pt x="1146" y="459"/>
                </a:lnTo>
                <a:lnTo>
                  <a:pt x="1147" y="459"/>
                </a:lnTo>
                <a:lnTo>
                  <a:pt x="1148" y="459"/>
                </a:lnTo>
                <a:lnTo>
                  <a:pt x="1149" y="459"/>
                </a:lnTo>
                <a:lnTo>
                  <a:pt x="1150" y="459"/>
                </a:lnTo>
                <a:lnTo>
                  <a:pt x="1151" y="459"/>
                </a:lnTo>
                <a:lnTo>
                  <a:pt x="1152" y="459"/>
                </a:lnTo>
                <a:lnTo>
                  <a:pt x="1152" y="459"/>
                </a:lnTo>
                <a:lnTo>
                  <a:pt x="1154" y="459"/>
                </a:lnTo>
                <a:lnTo>
                  <a:pt x="1154" y="459"/>
                </a:lnTo>
                <a:lnTo>
                  <a:pt x="1155" y="459"/>
                </a:lnTo>
                <a:lnTo>
                  <a:pt x="1156" y="459"/>
                </a:lnTo>
                <a:lnTo>
                  <a:pt x="1157" y="459"/>
                </a:lnTo>
                <a:lnTo>
                  <a:pt x="1158" y="459"/>
                </a:lnTo>
                <a:lnTo>
                  <a:pt x="1159" y="460"/>
                </a:lnTo>
                <a:lnTo>
                  <a:pt x="1160" y="460"/>
                </a:lnTo>
                <a:lnTo>
                  <a:pt x="1161" y="459"/>
                </a:lnTo>
                <a:lnTo>
                  <a:pt x="1162" y="460"/>
                </a:lnTo>
                <a:lnTo>
                  <a:pt x="1163" y="459"/>
                </a:lnTo>
                <a:lnTo>
                  <a:pt x="1164" y="459"/>
                </a:lnTo>
                <a:lnTo>
                  <a:pt x="1165" y="459"/>
                </a:lnTo>
                <a:lnTo>
                  <a:pt x="1166" y="459"/>
                </a:lnTo>
                <a:lnTo>
                  <a:pt x="1167" y="459"/>
                </a:lnTo>
                <a:lnTo>
                  <a:pt x="1167" y="459"/>
                </a:lnTo>
                <a:lnTo>
                  <a:pt x="1169" y="460"/>
                </a:lnTo>
                <a:lnTo>
                  <a:pt x="1169" y="459"/>
                </a:lnTo>
                <a:lnTo>
                  <a:pt x="1170" y="459"/>
                </a:lnTo>
                <a:lnTo>
                  <a:pt x="1171" y="460"/>
                </a:lnTo>
                <a:lnTo>
                  <a:pt x="1172" y="460"/>
                </a:lnTo>
                <a:lnTo>
                  <a:pt x="1173" y="460"/>
                </a:lnTo>
                <a:lnTo>
                  <a:pt x="1174" y="460"/>
                </a:lnTo>
                <a:lnTo>
                  <a:pt x="1175" y="460"/>
                </a:lnTo>
                <a:lnTo>
                  <a:pt x="1176" y="460"/>
                </a:lnTo>
                <a:lnTo>
                  <a:pt x="1177" y="460"/>
                </a:lnTo>
                <a:lnTo>
                  <a:pt x="1178" y="460"/>
                </a:lnTo>
                <a:lnTo>
                  <a:pt x="1179" y="460"/>
                </a:lnTo>
                <a:lnTo>
                  <a:pt x="1180" y="460"/>
                </a:lnTo>
                <a:lnTo>
                  <a:pt x="1181" y="460"/>
                </a:lnTo>
                <a:lnTo>
                  <a:pt x="1182" y="460"/>
                </a:lnTo>
                <a:lnTo>
                  <a:pt x="1182" y="460"/>
                </a:lnTo>
                <a:lnTo>
                  <a:pt x="1184" y="460"/>
                </a:lnTo>
                <a:lnTo>
                  <a:pt x="1185" y="460"/>
                </a:lnTo>
                <a:lnTo>
                  <a:pt x="1185" y="460"/>
                </a:lnTo>
                <a:lnTo>
                  <a:pt x="1187" y="460"/>
                </a:lnTo>
                <a:lnTo>
                  <a:pt x="1187" y="460"/>
                </a:lnTo>
                <a:lnTo>
                  <a:pt x="1188" y="460"/>
                </a:lnTo>
                <a:lnTo>
                  <a:pt x="1189" y="460"/>
                </a:lnTo>
                <a:lnTo>
                  <a:pt x="1190" y="460"/>
                </a:lnTo>
                <a:lnTo>
                  <a:pt x="1191" y="460"/>
                </a:lnTo>
                <a:lnTo>
                  <a:pt x="1192" y="460"/>
                </a:lnTo>
                <a:lnTo>
                  <a:pt x="1193" y="460"/>
                </a:lnTo>
                <a:lnTo>
                  <a:pt x="1194" y="460"/>
                </a:lnTo>
                <a:lnTo>
                  <a:pt x="1195" y="460"/>
                </a:lnTo>
                <a:lnTo>
                  <a:pt x="1196" y="460"/>
                </a:lnTo>
                <a:lnTo>
                  <a:pt x="1197" y="460"/>
                </a:lnTo>
                <a:lnTo>
                  <a:pt x="1197" y="460"/>
                </a:lnTo>
                <a:lnTo>
                  <a:pt x="1199" y="460"/>
                </a:lnTo>
                <a:lnTo>
                  <a:pt x="1200" y="460"/>
                </a:lnTo>
                <a:lnTo>
                  <a:pt x="1200" y="460"/>
                </a:lnTo>
                <a:lnTo>
                  <a:pt x="1202" y="460"/>
                </a:lnTo>
                <a:lnTo>
                  <a:pt x="1202" y="460"/>
                </a:lnTo>
                <a:lnTo>
                  <a:pt x="1203" y="460"/>
                </a:lnTo>
                <a:lnTo>
                  <a:pt x="1204" y="460"/>
                </a:lnTo>
                <a:lnTo>
                  <a:pt x="1205" y="460"/>
                </a:lnTo>
                <a:lnTo>
                  <a:pt x="1206" y="460"/>
                </a:lnTo>
                <a:lnTo>
                  <a:pt x="1207" y="460"/>
                </a:lnTo>
                <a:lnTo>
                  <a:pt x="1208" y="460"/>
                </a:lnTo>
                <a:lnTo>
                  <a:pt x="1209" y="460"/>
                </a:lnTo>
                <a:lnTo>
                  <a:pt x="1210" y="460"/>
                </a:lnTo>
                <a:lnTo>
                  <a:pt x="1211" y="460"/>
                </a:lnTo>
                <a:lnTo>
                  <a:pt x="1212" y="460"/>
                </a:lnTo>
                <a:lnTo>
                  <a:pt x="1213" y="460"/>
                </a:lnTo>
                <a:lnTo>
                  <a:pt x="1214" y="460"/>
                </a:lnTo>
                <a:lnTo>
                  <a:pt x="1215" y="460"/>
                </a:lnTo>
                <a:lnTo>
                  <a:pt x="1215" y="460"/>
                </a:lnTo>
                <a:lnTo>
                  <a:pt x="1217" y="460"/>
                </a:lnTo>
                <a:lnTo>
                  <a:pt x="1218" y="460"/>
                </a:lnTo>
                <a:lnTo>
                  <a:pt x="1218" y="460"/>
                </a:lnTo>
                <a:lnTo>
                  <a:pt x="1219" y="460"/>
                </a:lnTo>
                <a:lnTo>
                  <a:pt x="1220" y="460"/>
                </a:lnTo>
                <a:lnTo>
                  <a:pt x="1221" y="460"/>
                </a:lnTo>
                <a:lnTo>
                  <a:pt x="1222" y="460"/>
                </a:lnTo>
                <a:lnTo>
                  <a:pt x="1223" y="460"/>
                </a:lnTo>
                <a:lnTo>
                  <a:pt x="1224" y="460"/>
                </a:lnTo>
                <a:lnTo>
                  <a:pt x="1225" y="460"/>
                </a:lnTo>
                <a:lnTo>
                  <a:pt x="1226" y="460"/>
                </a:lnTo>
                <a:lnTo>
                  <a:pt x="1227" y="460"/>
                </a:lnTo>
                <a:lnTo>
                  <a:pt x="1228" y="460"/>
                </a:lnTo>
                <a:lnTo>
                  <a:pt x="1229" y="460"/>
                </a:lnTo>
                <a:lnTo>
                  <a:pt x="1230" y="460"/>
                </a:lnTo>
                <a:lnTo>
                  <a:pt x="1230" y="460"/>
                </a:lnTo>
                <a:lnTo>
                  <a:pt x="1233" y="460"/>
                </a:lnTo>
                <a:lnTo>
                  <a:pt x="1233" y="460"/>
                </a:lnTo>
                <a:lnTo>
                  <a:pt x="1234" y="460"/>
                </a:lnTo>
                <a:lnTo>
                  <a:pt x="1235" y="460"/>
                </a:lnTo>
                <a:lnTo>
                  <a:pt x="1236" y="460"/>
                </a:lnTo>
                <a:lnTo>
                  <a:pt x="1237" y="460"/>
                </a:lnTo>
                <a:lnTo>
                  <a:pt x="1238" y="460"/>
                </a:lnTo>
                <a:lnTo>
                  <a:pt x="1239" y="460"/>
                </a:lnTo>
                <a:lnTo>
                  <a:pt x="1240" y="460"/>
                </a:lnTo>
                <a:lnTo>
                  <a:pt x="1241" y="460"/>
                </a:lnTo>
                <a:lnTo>
                  <a:pt x="1242" y="460"/>
                </a:lnTo>
                <a:lnTo>
                  <a:pt x="1243" y="460"/>
                </a:lnTo>
                <a:lnTo>
                  <a:pt x="1244" y="460"/>
                </a:lnTo>
                <a:lnTo>
                  <a:pt x="1245" y="460"/>
                </a:lnTo>
                <a:lnTo>
                  <a:pt x="1245" y="460"/>
                </a:lnTo>
                <a:lnTo>
                  <a:pt x="1247" y="460"/>
                </a:lnTo>
                <a:lnTo>
                  <a:pt x="1248" y="460"/>
                </a:lnTo>
                <a:lnTo>
                  <a:pt x="1248" y="460"/>
                </a:lnTo>
                <a:lnTo>
                  <a:pt x="1250" y="460"/>
                </a:lnTo>
                <a:lnTo>
                  <a:pt x="1250" y="460"/>
                </a:lnTo>
                <a:lnTo>
                  <a:pt x="1251" y="460"/>
                </a:lnTo>
                <a:lnTo>
                  <a:pt x="1252" y="460"/>
                </a:lnTo>
                <a:lnTo>
                  <a:pt x="1253" y="460"/>
                </a:lnTo>
                <a:lnTo>
                  <a:pt x="1254" y="460"/>
                </a:lnTo>
                <a:lnTo>
                  <a:pt x="1255" y="460"/>
                </a:lnTo>
                <a:lnTo>
                  <a:pt x="1256" y="460"/>
                </a:lnTo>
                <a:lnTo>
                  <a:pt x="1257" y="460"/>
                </a:lnTo>
                <a:lnTo>
                  <a:pt x="1258" y="460"/>
                </a:lnTo>
                <a:lnTo>
                  <a:pt x="1259" y="460"/>
                </a:lnTo>
                <a:lnTo>
                  <a:pt x="1260" y="460"/>
                </a:lnTo>
                <a:lnTo>
                  <a:pt x="1260" y="460"/>
                </a:lnTo>
                <a:lnTo>
                  <a:pt x="1262" y="460"/>
                </a:lnTo>
                <a:lnTo>
                  <a:pt x="1263" y="459"/>
                </a:lnTo>
                <a:lnTo>
                  <a:pt x="1263" y="459"/>
                </a:lnTo>
                <a:lnTo>
                  <a:pt x="1265" y="459"/>
                </a:lnTo>
                <a:lnTo>
                  <a:pt x="1266" y="459"/>
                </a:lnTo>
                <a:lnTo>
                  <a:pt x="1266" y="459"/>
                </a:lnTo>
                <a:lnTo>
                  <a:pt x="1267" y="459"/>
                </a:lnTo>
                <a:lnTo>
                  <a:pt x="1268" y="459"/>
                </a:lnTo>
                <a:lnTo>
                  <a:pt x="1269" y="458"/>
                </a:lnTo>
                <a:lnTo>
                  <a:pt x="1270" y="458"/>
                </a:lnTo>
                <a:lnTo>
                  <a:pt x="1271" y="457"/>
                </a:lnTo>
                <a:lnTo>
                  <a:pt x="1272" y="456"/>
                </a:lnTo>
                <a:lnTo>
                  <a:pt x="1273" y="455"/>
                </a:lnTo>
                <a:lnTo>
                  <a:pt x="1274" y="454"/>
                </a:lnTo>
                <a:lnTo>
                  <a:pt x="1275" y="452"/>
                </a:lnTo>
                <a:lnTo>
                  <a:pt x="1276" y="451"/>
                </a:lnTo>
                <a:lnTo>
                  <a:pt x="1277" y="448"/>
                </a:lnTo>
                <a:lnTo>
                  <a:pt x="1278" y="446"/>
                </a:lnTo>
                <a:lnTo>
                  <a:pt x="1278" y="443"/>
                </a:lnTo>
                <a:lnTo>
                  <a:pt x="1280" y="439"/>
                </a:lnTo>
                <a:lnTo>
                  <a:pt x="1281" y="435"/>
                </a:lnTo>
                <a:lnTo>
                  <a:pt x="1281" y="430"/>
                </a:lnTo>
                <a:lnTo>
                  <a:pt x="1282" y="424"/>
                </a:lnTo>
                <a:lnTo>
                  <a:pt x="1283" y="418"/>
                </a:lnTo>
                <a:lnTo>
                  <a:pt x="1284" y="410"/>
                </a:lnTo>
                <a:lnTo>
                  <a:pt x="1285" y="402"/>
                </a:lnTo>
                <a:lnTo>
                  <a:pt x="1286" y="393"/>
                </a:lnTo>
                <a:lnTo>
                  <a:pt x="1287" y="382"/>
                </a:lnTo>
                <a:lnTo>
                  <a:pt x="1288" y="371"/>
                </a:lnTo>
                <a:lnTo>
                  <a:pt x="1289" y="359"/>
                </a:lnTo>
                <a:lnTo>
                  <a:pt x="1290" y="345"/>
                </a:lnTo>
                <a:lnTo>
                  <a:pt x="1291" y="331"/>
                </a:lnTo>
                <a:lnTo>
                  <a:pt x="1292" y="315"/>
                </a:lnTo>
                <a:lnTo>
                  <a:pt x="1293" y="299"/>
                </a:lnTo>
                <a:lnTo>
                  <a:pt x="1293" y="282"/>
                </a:lnTo>
                <a:lnTo>
                  <a:pt x="1295" y="265"/>
                </a:lnTo>
                <a:lnTo>
                  <a:pt x="1296" y="247"/>
                </a:lnTo>
                <a:lnTo>
                  <a:pt x="1296" y="229"/>
                </a:lnTo>
                <a:lnTo>
                  <a:pt x="1297" y="211"/>
                </a:lnTo>
                <a:lnTo>
                  <a:pt x="1299" y="192"/>
                </a:lnTo>
                <a:lnTo>
                  <a:pt x="1299" y="175"/>
                </a:lnTo>
                <a:lnTo>
                  <a:pt x="1300" y="157"/>
                </a:lnTo>
                <a:lnTo>
                  <a:pt x="1301" y="141"/>
                </a:lnTo>
                <a:lnTo>
                  <a:pt x="1302" y="125"/>
                </a:lnTo>
                <a:lnTo>
                  <a:pt x="1303" y="111"/>
                </a:lnTo>
                <a:lnTo>
                  <a:pt x="1304" y="98"/>
                </a:lnTo>
                <a:lnTo>
                  <a:pt x="1305" y="86"/>
                </a:lnTo>
                <a:lnTo>
                  <a:pt x="1306" y="76"/>
                </a:lnTo>
                <a:lnTo>
                  <a:pt x="1307" y="68"/>
                </a:lnTo>
                <a:lnTo>
                  <a:pt x="1308" y="62"/>
                </a:lnTo>
                <a:lnTo>
                  <a:pt x="1308" y="58"/>
                </a:lnTo>
                <a:lnTo>
                  <a:pt x="1310" y="56"/>
                </a:lnTo>
                <a:lnTo>
                  <a:pt x="1311" y="56"/>
                </a:lnTo>
                <a:lnTo>
                  <a:pt x="1311" y="58"/>
                </a:lnTo>
                <a:lnTo>
                  <a:pt x="1313" y="61"/>
                </a:lnTo>
                <a:lnTo>
                  <a:pt x="1314" y="67"/>
                </a:lnTo>
                <a:lnTo>
                  <a:pt x="1314" y="74"/>
                </a:lnTo>
                <a:lnTo>
                  <a:pt x="1315" y="83"/>
                </a:lnTo>
                <a:lnTo>
                  <a:pt x="1316" y="93"/>
                </a:lnTo>
                <a:lnTo>
                  <a:pt x="1317" y="105"/>
                </a:lnTo>
                <a:lnTo>
                  <a:pt x="1318" y="117"/>
                </a:lnTo>
                <a:lnTo>
                  <a:pt x="1319" y="131"/>
                </a:lnTo>
                <a:lnTo>
                  <a:pt x="1320" y="145"/>
                </a:lnTo>
                <a:lnTo>
                  <a:pt x="1321" y="160"/>
                </a:lnTo>
                <a:lnTo>
                  <a:pt x="1322" y="176"/>
                </a:lnTo>
                <a:lnTo>
                  <a:pt x="1323" y="191"/>
                </a:lnTo>
                <a:lnTo>
                  <a:pt x="1324" y="207"/>
                </a:lnTo>
                <a:lnTo>
                  <a:pt x="1325" y="222"/>
                </a:lnTo>
                <a:lnTo>
                  <a:pt x="1326" y="237"/>
                </a:lnTo>
                <a:lnTo>
                  <a:pt x="1326" y="252"/>
                </a:lnTo>
                <a:lnTo>
                  <a:pt x="1328" y="267"/>
                </a:lnTo>
                <a:lnTo>
                  <a:pt x="1329" y="281"/>
                </a:lnTo>
                <a:lnTo>
                  <a:pt x="1329" y="294"/>
                </a:lnTo>
                <a:lnTo>
                  <a:pt x="1330" y="307"/>
                </a:lnTo>
                <a:lnTo>
                  <a:pt x="1332" y="319"/>
                </a:lnTo>
                <a:lnTo>
                  <a:pt x="1332" y="331"/>
                </a:lnTo>
                <a:lnTo>
                  <a:pt x="1333" y="342"/>
                </a:lnTo>
                <a:lnTo>
                  <a:pt x="1334" y="352"/>
                </a:lnTo>
                <a:lnTo>
                  <a:pt x="1335" y="361"/>
                </a:lnTo>
                <a:lnTo>
                  <a:pt x="1336" y="370"/>
                </a:lnTo>
                <a:lnTo>
                  <a:pt x="1337" y="379"/>
                </a:lnTo>
                <a:lnTo>
                  <a:pt x="1338" y="386"/>
                </a:lnTo>
                <a:lnTo>
                  <a:pt x="1339" y="393"/>
                </a:lnTo>
                <a:lnTo>
                  <a:pt x="1340" y="399"/>
                </a:lnTo>
                <a:lnTo>
                  <a:pt x="1341" y="405"/>
                </a:lnTo>
                <a:lnTo>
                  <a:pt x="1341" y="410"/>
                </a:lnTo>
                <a:lnTo>
                  <a:pt x="1343" y="416"/>
                </a:lnTo>
                <a:lnTo>
                  <a:pt x="1344" y="420"/>
                </a:lnTo>
                <a:lnTo>
                  <a:pt x="1344" y="424"/>
                </a:lnTo>
                <a:lnTo>
                  <a:pt x="1345" y="428"/>
                </a:lnTo>
                <a:lnTo>
                  <a:pt x="1347" y="431"/>
                </a:lnTo>
                <a:lnTo>
                  <a:pt x="1347" y="434"/>
                </a:lnTo>
                <a:lnTo>
                  <a:pt x="1348" y="436"/>
                </a:lnTo>
                <a:lnTo>
                  <a:pt x="1349" y="439"/>
                </a:lnTo>
                <a:lnTo>
                  <a:pt x="1350" y="441"/>
                </a:lnTo>
                <a:lnTo>
                  <a:pt x="1351" y="443"/>
                </a:lnTo>
                <a:lnTo>
                  <a:pt x="1352" y="445"/>
                </a:lnTo>
                <a:lnTo>
                  <a:pt x="1353" y="446"/>
                </a:lnTo>
                <a:lnTo>
                  <a:pt x="1354" y="448"/>
                </a:lnTo>
                <a:lnTo>
                  <a:pt x="1355" y="449"/>
                </a:lnTo>
                <a:lnTo>
                  <a:pt x="1356" y="450"/>
                </a:lnTo>
                <a:lnTo>
                  <a:pt x="1356" y="451"/>
                </a:lnTo>
                <a:lnTo>
                  <a:pt x="1358" y="452"/>
                </a:lnTo>
                <a:lnTo>
                  <a:pt x="1359" y="453"/>
                </a:lnTo>
                <a:lnTo>
                  <a:pt x="1359" y="454"/>
                </a:lnTo>
                <a:lnTo>
                  <a:pt x="1360" y="454"/>
                </a:lnTo>
                <a:lnTo>
                  <a:pt x="1362" y="455"/>
                </a:lnTo>
                <a:lnTo>
                  <a:pt x="1362" y="455"/>
                </a:lnTo>
                <a:lnTo>
                  <a:pt x="1363" y="456"/>
                </a:lnTo>
                <a:lnTo>
                  <a:pt x="1365" y="456"/>
                </a:lnTo>
                <a:lnTo>
                  <a:pt x="1365" y="457"/>
                </a:lnTo>
                <a:lnTo>
                  <a:pt x="1366" y="457"/>
                </a:lnTo>
                <a:lnTo>
                  <a:pt x="1367" y="457"/>
                </a:lnTo>
                <a:lnTo>
                  <a:pt x="1368" y="457"/>
                </a:lnTo>
                <a:lnTo>
                  <a:pt x="1369" y="458"/>
                </a:lnTo>
                <a:lnTo>
                  <a:pt x="1370" y="458"/>
                </a:lnTo>
                <a:lnTo>
                  <a:pt x="1371" y="458"/>
                </a:lnTo>
                <a:lnTo>
                  <a:pt x="1372" y="458"/>
                </a:lnTo>
                <a:lnTo>
                  <a:pt x="1373" y="458"/>
                </a:lnTo>
                <a:lnTo>
                  <a:pt x="1374" y="458"/>
                </a:lnTo>
                <a:lnTo>
                  <a:pt x="1374" y="458"/>
                </a:lnTo>
                <a:lnTo>
                  <a:pt x="1376" y="458"/>
                </a:lnTo>
                <a:lnTo>
                  <a:pt x="1377" y="458"/>
                </a:lnTo>
                <a:lnTo>
                  <a:pt x="1377" y="459"/>
                </a:lnTo>
                <a:lnTo>
                  <a:pt x="1378" y="459"/>
                </a:lnTo>
                <a:lnTo>
                  <a:pt x="1380" y="459"/>
                </a:lnTo>
                <a:lnTo>
                  <a:pt x="1380" y="459"/>
                </a:lnTo>
                <a:lnTo>
                  <a:pt x="1381" y="459"/>
                </a:lnTo>
                <a:lnTo>
                  <a:pt x="1382" y="459"/>
                </a:lnTo>
                <a:lnTo>
                  <a:pt x="1383" y="458"/>
                </a:lnTo>
                <a:lnTo>
                  <a:pt x="1384" y="458"/>
                </a:lnTo>
                <a:lnTo>
                  <a:pt x="1385" y="458"/>
                </a:lnTo>
                <a:lnTo>
                  <a:pt x="1386" y="458"/>
                </a:lnTo>
                <a:lnTo>
                  <a:pt x="1387" y="457"/>
                </a:lnTo>
                <a:lnTo>
                  <a:pt x="1388" y="457"/>
                </a:lnTo>
                <a:lnTo>
                  <a:pt x="1389" y="456"/>
                </a:lnTo>
                <a:lnTo>
                  <a:pt x="1389" y="455"/>
                </a:lnTo>
                <a:lnTo>
                  <a:pt x="1391" y="454"/>
                </a:lnTo>
                <a:lnTo>
                  <a:pt x="1392" y="453"/>
                </a:lnTo>
                <a:lnTo>
                  <a:pt x="1392" y="451"/>
                </a:lnTo>
                <a:lnTo>
                  <a:pt x="1393" y="450"/>
                </a:lnTo>
                <a:lnTo>
                  <a:pt x="1395" y="447"/>
                </a:lnTo>
                <a:lnTo>
                  <a:pt x="1395" y="445"/>
                </a:lnTo>
                <a:lnTo>
                  <a:pt x="1396" y="442"/>
                </a:lnTo>
                <a:lnTo>
                  <a:pt x="1397" y="438"/>
                </a:lnTo>
                <a:lnTo>
                  <a:pt x="1398" y="434"/>
                </a:lnTo>
                <a:lnTo>
                  <a:pt x="1399" y="429"/>
                </a:lnTo>
                <a:lnTo>
                  <a:pt x="1400" y="424"/>
                </a:lnTo>
                <a:lnTo>
                  <a:pt x="1401" y="417"/>
                </a:lnTo>
                <a:lnTo>
                  <a:pt x="1402" y="410"/>
                </a:lnTo>
                <a:lnTo>
                  <a:pt x="1403" y="402"/>
                </a:lnTo>
                <a:lnTo>
                  <a:pt x="1404" y="393"/>
                </a:lnTo>
                <a:lnTo>
                  <a:pt x="1405" y="383"/>
                </a:lnTo>
                <a:lnTo>
                  <a:pt x="1406" y="371"/>
                </a:lnTo>
                <a:lnTo>
                  <a:pt x="1407" y="359"/>
                </a:lnTo>
                <a:lnTo>
                  <a:pt x="1407" y="346"/>
                </a:lnTo>
                <a:lnTo>
                  <a:pt x="1408" y="331"/>
                </a:lnTo>
                <a:lnTo>
                  <a:pt x="1410" y="316"/>
                </a:lnTo>
                <a:lnTo>
                  <a:pt x="1410" y="300"/>
                </a:lnTo>
                <a:lnTo>
                  <a:pt x="1411" y="282"/>
                </a:lnTo>
                <a:lnTo>
                  <a:pt x="1413" y="265"/>
                </a:lnTo>
                <a:lnTo>
                  <a:pt x="1413" y="245"/>
                </a:lnTo>
                <a:lnTo>
                  <a:pt x="1414" y="226"/>
                </a:lnTo>
                <a:lnTo>
                  <a:pt x="1415" y="207"/>
                </a:lnTo>
                <a:lnTo>
                  <a:pt x="1416" y="187"/>
                </a:lnTo>
                <a:lnTo>
                  <a:pt x="1417" y="167"/>
                </a:lnTo>
                <a:lnTo>
                  <a:pt x="1418" y="147"/>
                </a:lnTo>
                <a:lnTo>
                  <a:pt x="1419" y="128"/>
                </a:lnTo>
                <a:lnTo>
                  <a:pt x="1420" y="110"/>
                </a:lnTo>
                <a:lnTo>
                  <a:pt x="1421" y="92"/>
                </a:lnTo>
                <a:lnTo>
                  <a:pt x="1422" y="75"/>
                </a:lnTo>
                <a:lnTo>
                  <a:pt x="1422" y="60"/>
                </a:lnTo>
                <a:lnTo>
                  <a:pt x="1424" y="47"/>
                </a:lnTo>
                <a:lnTo>
                  <a:pt x="1425" y="34"/>
                </a:lnTo>
                <a:lnTo>
                  <a:pt x="1425" y="23"/>
                </a:lnTo>
                <a:lnTo>
                  <a:pt x="1426" y="15"/>
                </a:lnTo>
                <a:lnTo>
                  <a:pt x="1428" y="8"/>
                </a:lnTo>
                <a:lnTo>
                  <a:pt x="1428" y="3"/>
                </a:lnTo>
                <a:lnTo>
                  <a:pt x="1429" y="1"/>
                </a:lnTo>
                <a:lnTo>
                  <a:pt x="1430" y="0"/>
                </a:lnTo>
                <a:lnTo>
                  <a:pt x="1431" y="2"/>
                </a:lnTo>
                <a:lnTo>
                  <a:pt x="1432" y="6"/>
                </a:lnTo>
                <a:lnTo>
                  <a:pt x="1433" y="11"/>
                </a:lnTo>
                <a:lnTo>
                  <a:pt x="1434" y="18"/>
                </a:lnTo>
                <a:lnTo>
                  <a:pt x="1435" y="28"/>
                </a:lnTo>
                <a:lnTo>
                  <a:pt x="1436" y="38"/>
                </a:lnTo>
                <a:lnTo>
                  <a:pt x="1437" y="50"/>
                </a:lnTo>
                <a:lnTo>
                  <a:pt x="1438" y="63"/>
                </a:lnTo>
                <a:lnTo>
                  <a:pt x="1439" y="78"/>
                </a:lnTo>
                <a:lnTo>
                  <a:pt x="1440" y="93"/>
                </a:lnTo>
                <a:lnTo>
                  <a:pt x="1440" y="109"/>
                </a:lnTo>
                <a:lnTo>
                  <a:pt x="1441" y="125"/>
                </a:lnTo>
                <a:lnTo>
                  <a:pt x="1443" y="142"/>
                </a:lnTo>
                <a:lnTo>
                  <a:pt x="1443" y="159"/>
                </a:lnTo>
                <a:lnTo>
                  <a:pt x="1444" y="176"/>
                </a:lnTo>
                <a:lnTo>
                  <a:pt x="1445" y="193"/>
                </a:lnTo>
                <a:lnTo>
                  <a:pt x="1446" y="210"/>
                </a:lnTo>
                <a:lnTo>
                  <a:pt x="1447" y="226"/>
                </a:lnTo>
                <a:lnTo>
                  <a:pt x="1448" y="242"/>
                </a:lnTo>
                <a:lnTo>
                  <a:pt x="1449" y="258"/>
                </a:lnTo>
                <a:lnTo>
                  <a:pt x="1450" y="273"/>
                </a:lnTo>
                <a:lnTo>
                  <a:pt x="1451" y="286"/>
                </a:lnTo>
                <a:lnTo>
                  <a:pt x="1452" y="300"/>
                </a:lnTo>
                <a:lnTo>
                  <a:pt x="1453" y="313"/>
                </a:lnTo>
                <a:lnTo>
                  <a:pt x="1454" y="325"/>
                </a:lnTo>
                <a:lnTo>
                  <a:pt x="1455" y="337"/>
                </a:lnTo>
                <a:lnTo>
                  <a:pt x="1455" y="347"/>
                </a:lnTo>
                <a:lnTo>
                  <a:pt x="1456" y="357"/>
                </a:lnTo>
                <a:lnTo>
                  <a:pt x="1458" y="367"/>
                </a:lnTo>
                <a:lnTo>
                  <a:pt x="1458" y="375"/>
                </a:lnTo>
                <a:lnTo>
                  <a:pt x="1459" y="383"/>
                </a:lnTo>
                <a:lnTo>
                  <a:pt x="1460" y="390"/>
                </a:lnTo>
                <a:lnTo>
                  <a:pt x="1461" y="397"/>
                </a:lnTo>
                <a:lnTo>
                  <a:pt x="1462" y="403"/>
                </a:lnTo>
                <a:lnTo>
                  <a:pt x="1463" y="409"/>
                </a:lnTo>
                <a:lnTo>
                  <a:pt x="1464" y="414"/>
                </a:lnTo>
                <a:lnTo>
                  <a:pt x="1465" y="418"/>
                </a:lnTo>
                <a:lnTo>
                  <a:pt x="1466" y="423"/>
                </a:lnTo>
                <a:lnTo>
                  <a:pt x="1467" y="427"/>
                </a:lnTo>
                <a:lnTo>
                  <a:pt x="1468" y="430"/>
                </a:lnTo>
                <a:lnTo>
                  <a:pt x="1469" y="433"/>
                </a:lnTo>
                <a:lnTo>
                  <a:pt x="1470" y="436"/>
                </a:lnTo>
                <a:lnTo>
                  <a:pt x="1471" y="439"/>
                </a:lnTo>
                <a:lnTo>
                  <a:pt x="1471" y="441"/>
                </a:lnTo>
                <a:lnTo>
                  <a:pt x="1473" y="443"/>
                </a:lnTo>
                <a:lnTo>
                  <a:pt x="1473" y="444"/>
                </a:lnTo>
                <a:lnTo>
                  <a:pt x="1474" y="446"/>
                </a:lnTo>
                <a:lnTo>
                  <a:pt x="1476" y="448"/>
                </a:lnTo>
                <a:lnTo>
                  <a:pt x="1476" y="449"/>
                </a:lnTo>
                <a:lnTo>
                  <a:pt x="1477" y="450"/>
                </a:lnTo>
                <a:lnTo>
                  <a:pt x="1478" y="451"/>
                </a:lnTo>
                <a:lnTo>
                  <a:pt x="1479" y="452"/>
                </a:lnTo>
                <a:lnTo>
                  <a:pt x="1480" y="453"/>
                </a:lnTo>
                <a:lnTo>
                  <a:pt x="1481" y="454"/>
                </a:lnTo>
                <a:lnTo>
                  <a:pt x="1482" y="454"/>
                </a:lnTo>
                <a:lnTo>
                  <a:pt x="1483" y="455"/>
                </a:lnTo>
                <a:lnTo>
                  <a:pt x="1484" y="455"/>
                </a:lnTo>
                <a:lnTo>
                  <a:pt x="1485" y="456"/>
                </a:lnTo>
                <a:lnTo>
                  <a:pt x="1486" y="457"/>
                </a:lnTo>
                <a:lnTo>
                  <a:pt x="1487" y="457"/>
                </a:lnTo>
                <a:lnTo>
                  <a:pt x="1488" y="457"/>
                </a:lnTo>
                <a:lnTo>
                  <a:pt x="1488" y="457"/>
                </a:lnTo>
                <a:lnTo>
                  <a:pt x="1489" y="458"/>
                </a:lnTo>
                <a:lnTo>
                  <a:pt x="1491" y="458"/>
                </a:lnTo>
                <a:lnTo>
                  <a:pt x="1491" y="458"/>
                </a:lnTo>
                <a:lnTo>
                  <a:pt x="1492" y="458"/>
                </a:lnTo>
                <a:lnTo>
                  <a:pt x="1493" y="458"/>
                </a:lnTo>
                <a:lnTo>
                  <a:pt x="1494" y="458"/>
                </a:lnTo>
                <a:lnTo>
                  <a:pt x="1495" y="459"/>
                </a:lnTo>
                <a:lnTo>
                  <a:pt x="1496" y="459"/>
                </a:lnTo>
                <a:lnTo>
                  <a:pt x="1497" y="459"/>
                </a:lnTo>
                <a:lnTo>
                  <a:pt x="1498" y="459"/>
                </a:lnTo>
                <a:lnTo>
                  <a:pt x="1499" y="459"/>
                </a:lnTo>
                <a:lnTo>
                  <a:pt x="1500" y="459"/>
                </a:lnTo>
                <a:lnTo>
                  <a:pt x="1501" y="459"/>
                </a:lnTo>
                <a:lnTo>
                  <a:pt x="1502" y="459"/>
                </a:lnTo>
                <a:lnTo>
                  <a:pt x="1503" y="459"/>
                </a:lnTo>
                <a:lnTo>
                  <a:pt x="1504" y="459"/>
                </a:lnTo>
                <a:lnTo>
                  <a:pt x="1504" y="459"/>
                </a:lnTo>
                <a:lnTo>
                  <a:pt x="1506" y="459"/>
                </a:lnTo>
                <a:lnTo>
                  <a:pt x="1506" y="459"/>
                </a:lnTo>
                <a:lnTo>
                  <a:pt x="1507" y="459"/>
                </a:lnTo>
                <a:lnTo>
                  <a:pt x="1508" y="459"/>
                </a:lnTo>
                <a:lnTo>
                  <a:pt x="1509" y="459"/>
                </a:lnTo>
                <a:lnTo>
                  <a:pt x="1510" y="459"/>
                </a:lnTo>
                <a:lnTo>
                  <a:pt x="1511" y="459"/>
                </a:lnTo>
                <a:lnTo>
                  <a:pt x="1512" y="459"/>
                </a:lnTo>
                <a:lnTo>
                  <a:pt x="1513" y="459"/>
                </a:lnTo>
                <a:lnTo>
                  <a:pt x="1514" y="459"/>
                </a:lnTo>
                <a:lnTo>
                  <a:pt x="1515" y="460"/>
                </a:lnTo>
                <a:lnTo>
                  <a:pt x="1516" y="460"/>
                </a:lnTo>
                <a:lnTo>
                  <a:pt x="1517" y="460"/>
                </a:lnTo>
                <a:lnTo>
                  <a:pt x="1518" y="459"/>
                </a:lnTo>
                <a:lnTo>
                  <a:pt x="1519" y="460"/>
                </a:lnTo>
                <a:lnTo>
                  <a:pt x="1519" y="460"/>
                </a:lnTo>
                <a:lnTo>
                  <a:pt x="1521" y="460"/>
                </a:lnTo>
                <a:lnTo>
                  <a:pt x="1521" y="460"/>
                </a:lnTo>
                <a:lnTo>
                  <a:pt x="1522" y="460"/>
                </a:lnTo>
                <a:lnTo>
                  <a:pt x="1524" y="460"/>
                </a:lnTo>
                <a:lnTo>
                  <a:pt x="1524" y="460"/>
                </a:lnTo>
                <a:lnTo>
                  <a:pt x="1525" y="460"/>
                </a:lnTo>
                <a:lnTo>
                  <a:pt x="1526" y="460"/>
                </a:lnTo>
                <a:lnTo>
                  <a:pt x="1527" y="460"/>
                </a:lnTo>
                <a:lnTo>
                  <a:pt x="1528" y="460"/>
                </a:lnTo>
                <a:lnTo>
                  <a:pt x="1529" y="460"/>
                </a:lnTo>
                <a:lnTo>
                  <a:pt x="1530" y="460"/>
                </a:lnTo>
                <a:lnTo>
                  <a:pt x="1531" y="460"/>
                </a:lnTo>
                <a:lnTo>
                  <a:pt x="1532" y="460"/>
                </a:lnTo>
                <a:lnTo>
                  <a:pt x="1533" y="460"/>
                </a:lnTo>
                <a:lnTo>
                  <a:pt x="1534" y="460"/>
                </a:lnTo>
                <a:lnTo>
                  <a:pt x="1534" y="460"/>
                </a:lnTo>
                <a:lnTo>
                  <a:pt x="1536" y="460"/>
                </a:lnTo>
                <a:lnTo>
                  <a:pt x="1536" y="460"/>
                </a:lnTo>
                <a:lnTo>
                  <a:pt x="1537" y="460"/>
                </a:lnTo>
                <a:lnTo>
                  <a:pt x="1539" y="460"/>
                </a:lnTo>
                <a:lnTo>
                  <a:pt x="1539" y="460"/>
                </a:lnTo>
                <a:lnTo>
                  <a:pt x="1540" y="460"/>
                </a:lnTo>
                <a:lnTo>
                  <a:pt x="1541" y="460"/>
                </a:lnTo>
                <a:lnTo>
                  <a:pt x="1542" y="460"/>
                </a:lnTo>
                <a:lnTo>
                  <a:pt x="1543" y="460"/>
                </a:lnTo>
                <a:lnTo>
                  <a:pt x="1544" y="460"/>
                </a:lnTo>
                <a:lnTo>
                  <a:pt x="1545" y="460"/>
                </a:lnTo>
                <a:lnTo>
                  <a:pt x="1546" y="460"/>
                </a:lnTo>
                <a:lnTo>
                  <a:pt x="1547" y="460"/>
                </a:lnTo>
                <a:lnTo>
                  <a:pt x="1548" y="460"/>
                </a:lnTo>
                <a:lnTo>
                  <a:pt x="1549" y="460"/>
                </a:lnTo>
                <a:lnTo>
                  <a:pt x="1550" y="460"/>
                </a:lnTo>
                <a:lnTo>
                  <a:pt x="1551" y="460"/>
                </a:lnTo>
                <a:lnTo>
                  <a:pt x="1552" y="460"/>
                </a:lnTo>
                <a:lnTo>
                  <a:pt x="1552" y="460"/>
                </a:lnTo>
                <a:lnTo>
                  <a:pt x="1554" y="460"/>
                </a:lnTo>
                <a:lnTo>
                  <a:pt x="1554" y="460"/>
                </a:lnTo>
                <a:lnTo>
                  <a:pt x="1555" y="460"/>
                </a:lnTo>
                <a:lnTo>
                  <a:pt x="1556" y="460"/>
                </a:lnTo>
                <a:lnTo>
                  <a:pt x="1557" y="460"/>
                </a:lnTo>
                <a:lnTo>
                  <a:pt x="1558" y="460"/>
                </a:lnTo>
                <a:lnTo>
                  <a:pt x="1559" y="460"/>
                </a:lnTo>
                <a:lnTo>
                  <a:pt x="1560" y="460"/>
                </a:lnTo>
                <a:lnTo>
                  <a:pt x="1561" y="461"/>
                </a:lnTo>
                <a:lnTo>
                  <a:pt x="1562" y="460"/>
                </a:lnTo>
                <a:lnTo>
                  <a:pt x="1563" y="460"/>
                </a:lnTo>
                <a:lnTo>
                  <a:pt x="1564" y="460"/>
                </a:lnTo>
                <a:lnTo>
                  <a:pt x="1565" y="461"/>
                </a:lnTo>
                <a:lnTo>
                  <a:pt x="1566" y="461"/>
                </a:lnTo>
                <a:lnTo>
                  <a:pt x="1567" y="460"/>
                </a:lnTo>
                <a:lnTo>
                  <a:pt x="1567" y="460"/>
                </a:lnTo>
                <a:lnTo>
                  <a:pt x="1569" y="460"/>
                </a:lnTo>
                <a:lnTo>
                  <a:pt x="1569" y="461"/>
                </a:lnTo>
                <a:lnTo>
                  <a:pt x="1570" y="460"/>
                </a:lnTo>
                <a:lnTo>
                  <a:pt x="1571" y="461"/>
                </a:lnTo>
                <a:lnTo>
                  <a:pt x="1572" y="460"/>
                </a:lnTo>
                <a:lnTo>
                  <a:pt x="1573" y="461"/>
                </a:lnTo>
                <a:lnTo>
                  <a:pt x="1574" y="460"/>
                </a:lnTo>
                <a:lnTo>
                  <a:pt x="1575" y="460"/>
                </a:lnTo>
                <a:lnTo>
                  <a:pt x="1576" y="461"/>
                </a:lnTo>
                <a:lnTo>
                  <a:pt x="1577" y="460"/>
                </a:lnTo>
                <a:lnTo>
                  <a:pt x="1578" y="461"/>
                </a:lnTo>
                <a:lnTo>
                  <a:pt x="1579" y="461"/>
                </a:lnTo>
                <a:lnTo>
                  <a:pt x="1580" y="460"/>
                </a:lnTo>
                <a:lnTo>
                  <a:pt x="1581" y="460"/>
                </a:lnTo>
                <a:lnTo>
                  <a:pt x="1582" y="461"/>
                </a:lnTo>
                <a:lnTo>
                  <a:pt x="1582" y="460"/>
                </a:lnTo>
                <a:lnTo>
                  <a:pt x="1584" y="460"/>
                </a:lnTo>
                <a:lnTo>
                  <a:pt x="1585" y="461"/>
                </a:lnTo>
                <a:lnTo>
                  <a:pt x="1585" y="461"/>
                </a:lnTo>
                <a:lnTo>
                  <a:pt x="1587" y="461"/>
                </a:lnTo>
                <a:lnTo>
                  <a:pt x="1587" y="461"/>
                </a:lnTo>
                <a:lnTo>
                  <a:pt x="1588" y="461"/>
                </a:lnTo>
                <a:lnTo>
                  <a:pt x="1589" y="461"/>
                </a:lnTo>
                <a:lnTo>
                  <a:pt x="1590" y="461"/>
                </a:lnTo>
                <a:lnTo>
                  <a:pt x="1591" y="461"/>
                </a:lnTo>
                <a:lnTo>
                  <a:pt x="1592" y="461"/>
                </a:lnTo>
                <a:lnTo>
                  <a:pt x="1593" y="461"/>
                </a:lnTo>
                <a:lnTo>
                  <a:pt x="1594" y="461"/>
                </a:lnTo>
                <a:lnTo>
                  <a:pt x="1595" y="461"/>
                </a:lnTo>
                <a:lnTo>
                  <a:pt x="1596" y="461"/>
                </a:lnTo>
                <a:lnTo>
                  <a:pt x="1597" y="461"/>
                </a:lnTo>
                <a:lnTo>
                  <a:pt x="1597" y="461"/>
                </a:lnTo>
                <a:lnTo>
                  <a:pt x="1599" y="461"/>
                </a:lnTo>
                <a:lnTo>
                  <a:pt x="1600" y="461"/>
                </a:lnTo>
                <a:lnTo>
                  <a:pt x="1600" y="461"/>
                </a:lnTo>
                <a:lnTo>
                  <a:pt x="1602" y="461"/>
                </a:lnTo>
                <a:lnTo>
                  <a:pt x="1602" y="461"/>
                </a:lnTo>
                <a:lnTo>
                  <a:pt x="1603" y="461"/>
                </a:lnTo>
                <a:lnTo>
                  <a:pt x="1604" y="461"/>
                </a:lnTo>
                <a:lnTo>
                  <a:pt x="1605" y="461"/>
                </a:lnTo>
                <a:lnTo>
                  <a:pt x="1606" y="461"/>
                </a:lnTo>
                <a:lnTo>
                  <a:pt x="1607" y="461"/>
                </a:lnTo>
                <a:lnTo>
                  <a:pt x="1608" y="461"/>
                </a:lnTo>
                <a:lnTo>
                  <a:pt x="1609" y="461"/>
                </a:lnTo>
                <a:lnTo>
                  <a:pt x="1610" y="461"/>
                </a:lnTo>
                <a:lnTo>
                  <a:pt x="1611" y="461"/>
                </a:lnTo>
                <a:lnTo>
                  <a:pt x="1612" y="461"/>
                </a:lnTo>
                <a:lnTo>
                  <a:pt x="1613" y="461"/>
                </a:lnTo>
                <a:lnTo>
                  <a:pt x="1614" y="461"/>
                </a:lnTo>
                <a:lnTo>
                  <a:pt x="1615" y="461"/>
                </a:lnTo>
                <a:lnTo>
                  <a:pt x="1615" y="461"/>
                </a:lnTo>
                <a:lnTo>
                  <a:pt x="1617" y="461"/>
                </a:lnTo>
                <a:lnTo>
                  <a:pt x="1618" y="461"/>
                </a:lnTo>
                <a:lnTo>
                  <a:pt x="1618" y="461"/>
                </a:lnTo>
                <a:lnTo>
                  <a:pt x="1619" y="461"/>
                </a:lnTo>
                <a:lnTo>
                  <a:pt x="1620" y="461"/>
                </a:lnTo>
                <a:lnTo>
                  <a:pt x="1621" y="461"/>
                </a:lnTo>
                <a:lnTo>
                  <a:pt x="1622" y="461"/>
                </a:lnTo>
                <a:lnTo>
                  <a:pt x="1623" y="461"/>
                </a:lnTo>
                <a:lnTo>
                  <a:pt x="1624" y="461"/>
                </a:lnTo>
                <a:lnTo>
                  <a:pt x="1625" y="461"/>
                </a:lnTo>
                <a:lnTo>
                  <a:pt x="1626" y="461"/>
                </a:lnTo>
                <a:lnTo>
                  <a:pt x="1627" y="461"/>
                </a:lnTo>
                <a:lnTo>
                  <a:pt x="1628" y="461"/>
                </a:lnTo>
                <a:lnTo>
                  <a:pt x="1629" y="461"/>
                </a:lnTo>
                <a:lnTo>
                  <a:pt x="1630" y="461"/>
                </a:lnTo>
                <a:lnTo>
                  <a:pt x="1630" y="461"/>
                </a:lnTo>
                <a:lnTo>
                  <a:pt x="1632" y="461"/>
                </a:lnTo>
                <a:lnTo>
                  <a:pt x="1633" y="461"/>
                </a:lnTo>
                <a:lnTo>
                  <a:pt x="1633" y="461"/>
                </a:lnTo>
                <a:lnTo>
                  <a:pt x="1634" y="461"/>
                </a:lnTo>
                <a:lnTo>
                  <a:pt x="1635" y="461"/>
                </a:lnTo>
                <a:lnTo>
                  <a:pt x="1636" y="461"/>
                </a:lnTo>
                <a:lnTo>
                  <a:pt x="1637" y="461"/>
                </a:lnTo>
                <a:lnTo>
                  <a:pt x="1638" y="461"/>
                </a:lnTo>
                <a:lnTo>
                  <a:pt x="1639" y="461"/>
                </a:lnTo>
                <a:lnTo>
                  <a:pt x="1640" y="461"/>
                </a:lnTo>
                <a:lnTo>
                  <a:pt x="1641" y="461"/>
                </a:lnTo>
                <a:lnTo>
                  <a:pt x="1642" y="461"/>
                </a:lnTo>
                <a:lnTo>
                  <a:pt x="1643" y="461"/>
                </a:lnTo>
                <a:lnTo>
                  <a:pt x="1644" y="461"/>
                </a:lnTo>
                <a:lnTo>
                  <a:pt x="1645" y="461"/>
                </a:lnTo>
                <a:lnTo>
                  <a:pt x="1645" y="461"/>
                </a:lnTo>
                <a:lnTo>
                  <a:pt x="1647" y="461"/>
                </a:lnTo>
                <a:lnTo>
                  <a:pt x="1648" y="461"/>
                </a:lnTo>
                <a:lnTo>
                  <a:pt x="1648" y="461"/>
                </a:lnTo>
                <a:lnTo>
                  <a:pt x="1650" y="461"/>
                </a:lnTo>
                <a:lnTo>
                  <a:pt x="1651" y="461"/>
                </a:lnTo>
                <a:lnTo>
                  <a:pt x="1651" y="461"/>
                </a:lnTo>
                <a:lnTo>
                  <a:pt x="1652" y="461"/>
                </a:lnTo>
                <a:lnTo>
                  <a:pt x="1653" y="461"/>
                </a:lnTo>
                <a:lnTo>
                  <a:pt x="1654" y="461"/>
                </a:lnTo>
                <a:lnTo>
                  <a:pt x="1655" y="461"/>
                </a:lnTo>
                <a:lnTo>
                  <a:pt x="1656" y="461"/>
                </a:lnTo>
                <a:lnTo>
                  <a:pt x="1657" y="461"/>
                </a:lnTo>
                <a:lnTo>
                  <a:pt x="1658" y="461"/>
                </a:lnTo>
                <a:lnTo>
                  <a:pt x="1659" y="461"/>
                </a:lnTo>
                <a:lnTo>
                  <a:pt x="1660" y="461"/>
                </a:lnTo>
                <a:lnTo>
                  <a:pt x="1661" y="461"/>
                </a:lnTo>
                <a:lnTo>
                  <a:pt x="1662" y="461"/>
                </a:lnTo>
                <a:lnTo>
                  <a:pt x="1663" y="461"/>
                </a:lnTo>
                <a:lnTo>
                  <a:pt x="1663" y="461"/>
                </a:lnTo>
                <a:lnTo>
                  <a:pt x="1665" y="461"/>
                </a:lnTo>
                <a:lnTo>
                  <a:pt x="1666" y="461"/>
                </a:lnTo>
                <a:lnTo>
                  <a:pt x="1666" y="461"/>
                </a:lnTo>
                <a:lnTo>
                  <a:pt x="1667" y="461"/>
                </a:lnTo>
                <a:lnTo>
                  <a:pt x="1668" y="461"/>
                </a:lnTo>
                <a:lnTo>
                  <a:pt x="1669" y="461"/>
                </a:lnTo>
                <a:lnTo>
                  <a:pt x="1670" y="461"/>
                </a:lnTo>
                <a:lnTo>
                  <a:pt x="1671" y="461"/>
                </a:lnTo>
                <a:lnTo>
                  <a:pt x="1672" y="461"/>
                </a:lnTo>
                <a:lnTo>
                  <a:pt x="1673" y="461"/>
                </a:lnTo>
                <a:lnTo>
                  <a:pt x="1674" y="461"/>
                </a:lnTo>
                <a:lnTo>
                  <a:pt x="1675" y="461"/>
                </a:lnTo>
                <a:lnTo>
                  <a:pt x="1676" y="461"/>
                </a:lnTo>
                <a:lnTo>
                  <a:pt x="1677" y="461"/>
                </a:lnTo>
                <a:lnTo>
                  <a:pt x="1678" y="461"/>
                </a:lnTo>
                <a:lnTo>
                  <a:pt x="1678" y="461"/>
                </a:lnTo>
                <a:lnTo>
                  <a:pt x="1680" y="461"/>
                </a:lnTo>
                <a:lnTo>
                  <a:pt x="1681" y="461"/>
                </a:lnTo>
                <a:lnTo>
                  <a:pt x="1681" y="461"/>
                </a:lnTo>
                <a:lnTo>
                  <a:pt x="1682" y="461"/>
                </a:lnTo>
                <a:lnTo>
                  <a:pt x="1684" y="461"/>
                </a:lnTo>
                <a:lnTo>
                  <a:pt x="1684" y="461"/>
                </a:lnTo>
                <a:lnTo>
                  <a:pt x="1685" y="461"/>
                </a:lnTo>
                <a:lnTo>
                  <a:pt x="1686" y="461"/>
                </a:lnTo>
                <a:lnTo>
                  <a:pt x="1687" y="461"/>
                </a:lnTo>
                <a:lnTo>
                  <a:pt x="1688" y="461"/>
                </a:lnTo>
                <a:lnTo>
                  <a:pt x="1689" y="461"/>
                </a:lnTo>
                <a:lnTo>
                  <a:pt x="1690" y="461"/>
                </a:lnTo>
                <a:lnTo>
                  <a:pt x="1691" y="461"/>
                </a:lnTo>
                <a:lnTo>
                  <a:pt x="1692" y="461"/>
                </a:lnTo>
                <a:lnTo>
                  <a:pt x="1693" y="461"/>
                </a:lnTo>
                <a:lnTo>
                  <a:pt x="1693" y="461"/>
                </a:lnTo>
                <a:lnTo>
                  <a:pt x="1695" y="461"/>
                </a:lnTo>
                <a:lnTo>
                  <a:pt x="1696" y="461"/>
                </a:lnTo>
                <a:lnTo>
                  <a:pt x="1696" y="461"/>
                </a:lnTo>
                <a:lnTo>
                  <a:pt x="1697" y="461"/>
                </a:lnTo>
                <a:lnTo>
                  <a:pt x="1699" y="461"/>
                </a:lnTo>
                <a:lnTo>
                  <a:pt x="1699" y="461"/>
                </a:lnTo>
                <a:lnTo>
                  <a:pt x="1700" y="461"/>
                </a:lnTo>
                <a:lnTo>
                  <a:pt x="1701" y="461"/>
                </a:lnTo>
                <a:lnTo>
                  <a:pt x="1702" y="461"/>
                </a:lnTo>
                <a:lnTo>
                  <a:pt x="1703" y="461"/>
                </a:lnTo>
                <a:lnTo>
                  <a:pt x="1704" y="461"/>
                </a:lnTo>
                <a:lnTo>
                  <a:pt x="1705" y="461"/>
                </a:lnTo>
                <a:lnTo>
                  <a:pt x="1706" y="461"/>
                </a:lnTo>
                <a:lnTo>
                  <a:pt x="1707" y="461"/>
                </a:lnTo>
                <a:lnTo>
                  <a:pt x="1708" y="461"/>
                </a:lnTo>
                <a:lnTo>
                  <a:pt x="1708" y="461"/>
                </a:lnTo>
                <a:lnTo>
                  <a:pt x="1710" y="461"/>
                </a:lnTo>
                <a:lnTo>
                  <a:pt x="1711" y="461"/>
                </a:lnTo>
                <a:lnTo>
                  <a:pt x="1711" y="461"/>
                </a:lnTo>
                <a:lnTo>
                  <a:pt x="1713" y="461"/>
                </a:lnTo>
                <a:lnTo>
                  <a:pt x="1714" y="461"/>
                </a:lnTo>
                <a:lnTo>
                  <a:pt x="1714" y="461"/>
                </a:lnTo>
                <a:lnTo>
                  <a:pt x="1715" y="461"/>
                </a:lnTo>
                <a:lnTo>
                  <a:pt x="1717" y="461"/>
                </a:lnTo>
                <a:lnTo>
                  <a:pt x="1717" y="461"/>
                </a:lnTo>
                <a:lnTo>
                  <a:pt x="1718" y="461"/>
                </a:lnTo>
                <a:lnTo>
                  <a:pt x="1719" y="461"/>
                </a:lnTo>
                <a:lnTo>
                  <a:pt x="1720" y="461"/>
                </a:lnTo>
                <a:lnTo>
                  <a:pt x="1721" y="461"/>
                </a:lnTo>
                <a:lnTo>
                  <a:pt x="1722" y="461"/>
                </a:lnTo>
                <a:lnTo>
                  <a:pt x="1723" y="461"/>
                </a:lnTo>
                <a:lnTo>
                  <a:pt x="1724" y="461"/>
                </a:lnTo>
                <a:lnTo>
                  <a:pt x="1725" y="461"/>
                </a:lnTo>
                <a:lnTo>
                  <a:pt x="1726" y="461"/>
                </a:lnTo>
                <a:lnTo>
                  <a:pt x="1726" y="461"/>
                </a:lnTo>
                <a:lnTo>
                  <a:pt x="1728" y="461"/>
                </a:lnTo>
                <a:lnTo>
                  <a:pt x="1729" y="461"/>
                </a:lnTo>
                <a:lnTo>
                  <a:pt x="1729" y="461"/>
                </a:lnTo>
                <a:lnTo>
                  <a:pt x="1730" y="461"/>
                </a:lnTo>
                <a:lnTo>
                  <a:pt x="1732" y="461"/>
                </a:lnTo>
                <a:lnTo>
                  <a:pt x="1732" y="461"/>
                </a:lnTo>
                <a:lnTo>
                  <a:pt x="1733" y="461"/>
                </a:lnTo>
                <a:lnTo>
                  <a:pt x="1734" y="461"/>
                </a:lnTo>
                <a:lnTo>
                  <a:pt x="1735" y="461"/>
                </a:lnTo>
                <a:lnTo>
                  <a:pt x="1736" y="461"/>
                </a:lnTo>
                <a:lnTo>
                  <a:pt x="1737" y="461"/>
                </a:lnTo>
                <a:lnTo>
                  <a:pt x="1738" y="461"/>
                </a:lnTo>
                <a:lnTo>
                  <a:pt x="1739" y="461"/>
                </a:lnTo>
                <a:lnTo>
                  <a:pt x="1740" y="461"/>
                </a:lnTo>
                <a:lnTo>
                  <a:pt x="1741" y="461"/>
                </a:lnTo>
                <a:lnTo>
                  <a:pt x="1741" y="461"/>
                </a:lnTo>
                <a:lnTo>
                  <a:pt x="1743" y="461"/>
                </a:lnTo>
                <a:lnTo>
                  <a:pt x="1744" y="461"/>
                </a:lnTo>
                <a:lnTo>
                  <a:pt x="1744" y="461"/>
                </a:lnTo>
                <a:lnTo>
                  <a:pt x="1745" y="461"/>
                </a:lnTo>
                <a:lnTo>
                  <a:pt x="1747" y="461"/>
                </a:lnTo>
                <a:lnTo>
                  <a:pt x="1747" y="461"/>
                </a:lnTo>
                <a:lnTo>
                  <a:pt x="1748" y="461"/>
                </a:lnTo>
                <a:lnTo>
                  <a:pt x="1749" y="461"/>
                </a:lnTo>
                <a:lnTo>
                  <a:pt x="1750" y="461"/>
                </a:lnTo>
                <a:lnTo>
                  <a:pt x="1751" y="461"/>
                </a:lnTo>
                <a:lnTo>
                  <a:pt x="1752" y="461"/>
                </a:lnTo>
                <a:lnTo>
                  <a:pt x="1753" y="461"/>
                </a:lnTo>
                <a:lnTo>
                  <a:pt x="1754" y="461"/>
                </a:lnTo>
                <a:lnTo>
                  <a:pt x="1755" y="461"/>
                </a:lnTo>
                <a:lnTo>
                  <a:pt x="1756" y="461"/>
                </a:lnTo>
                <a:lnTo>
                  <a:pt x="1757" y="461"/>
                </a:lnTo>
                <a:lnTo>
                  <a:pt x="1758" y="461"/>
                </a:lnTo>
                <a:lnTo>
                  <a:pt x="1759" y="461"/>
                </a:lnTo>
                <a:lnTo>
                  <a:pt x="1759" y="461"/>
                </a:lnTo>
                <a:lnTo>
                  <a:pt x="1761" y="461"/>
                </a:lnTo>
                <a:lnTo>
                  <a:pt x="1762" y="461"/>
                </a:lnTo>
                <a:lnTo>
                  <a:pt x="1762" y="461"/>
                </a:lnTo>
                <a:lnTo>
                  <a:pt x="1763" y="461"/>
                </a:lnTo>
                <a:lnTo>
                  <a:pt x="1765" y="461"/>
                </a:lnTo>
                <a:lnTo>
                  <a:pt x="1765" y="461"/>
                </a:lnTo>
                <a:lnTo>
                  <a:pt x="1766" y="461"/>
                </a:lnTo>
                <a:lnTo>
                  <a:pt x="1767" y="461"/>
                </a:lnTo>
                <a:lnTo>
                  <a:pt x="1768" y="461"/>
                </a:lnTo>
                <a:lnTo>
                  <a:pt x="1769" y="461"/>
                </a:lnTo>
                <a:lnTo>
                  <a:pt x="1770" y="461"/>
                </a:lnTo>
                <a:lnTo>
                  <a:pt x="1771" y="461"/>
                </a:lnTo>
                <a:lnTo>
                  <a:pt x="1772" y="461"/>
                </a:lnTo>
                <a:lnTo>
                  <a:pt x="1773" y="461"/>
                </a:lnTo>
                <a:lnTo>
                  <a:pt x="1774" y="461"/>
                </a:lnTo>
                <a:lnTo>
                  <a:pt x="1774" y="461"/>
                </a:lnTo>
                <a:lnTo>
                  <a:pt x="1776" y="461"/>
                </a:lnTo>
                <a:lnTo>
                  <a:pt x="1777" y="461"/>
                </a:lnTo>
                <a:lnTo>
                  <a:pt x="1777" y="461"/>
                </a:lnTo>
                <a:lnTo>
                  <a:pt x="1778" y="461"/>
                </a:lnTo>
                <a:lnTo>
                  <a:pt x="1780" y="461"/>
                </a:lnTo>
                <a:lnTo>
                  <a:pt x="1780" y="461"/>
                </a:lnTo>
                <a:lnTo>
                  <a:pt x="1781" y="461"/>
                </a:lnTo>
                <a:lnTo>
                  <a:pt x="1782" y="461"/>
                </a:lnTo>
                <a:lnTo>
                  <a:pt x="1783" y="461"/>
                </a:lnTo>
                <a:lnTo>
                  <a:pt x="1784" y="461"/>
                </a:lnTo>
                <a:lnTo>
                  <a:pt x="1785" y="461"/>
                </a:lnTo>
                <a:lnTo>
                  <a:pt x="1786" y="461"/>
                </a:lnTo>
                <a:lnTo>
                  <a:pt x="1787" y="461"/>
                </a:lnTo>
                <a:lnTo>
                  <a:pt x="1788" y="461"/>
                </a:lnTo>
                <a:lnTo>
                  <a:pt x="1789" y="461"/>
                </a:lnTo>
                <a:lnTo>
                  <a:pt x="1790" y="461"/>
                </a:lnTo>
                <a:lnTo>
                  <a:pt x="1791" y="461"/>
                </a:lnTo>
                <a:lnTo>
                  <a:pt x="1792" y="461"/>
                </a:lnTo>
                <a:lnTo>
                  <a:pt x="1792" y="461"/>
                </a:lnTo>
                <a:lnTo>
                  <a:pt x="1793" y="461"/>
                </a:lnTo>
                <a:lnTo>
                  <a:pt x="1795" y="461"/>
                </a:lnTo>
                <a:lnTo>
                  <a:pt x="1795" y="461"/>
                </a:lnTo>
                <a:lnTo>
                  <a:pt x="1796" y="461"/>
                </a:lnTo>
                <a:lnTo>
                  <a:pt x="1798" y="461"/>
                </a:lnTo>
                <a:lnTo>
                  <a:pt x="1798" y="461"/>
                </a:lnTo>
                <a:lnTo>
                  <a:pt x="1799" y="461"/>
                </a:lnTo>
                <a:lnTo>
                  <a:pt x="1800" y="461"/>
                </a:lnTo>
                <a:lnTo>
                  <a:pt x="1801" y="461"/>
                </a:lnTo>
                <a:lnTo>
                  <a:pt x="1802" y="461"/>
                </a:lnTo>
                <a:lnTo>
                  <a:pt x="1803" y="461"/>
                </a:lnTo>
                <a:lnTo>
                  <a:pt x="1804" y="461"/>
                </a:lnTo>
                <a:lnTo>
                  <a:pt x="1805" y="461"/>
                </a:lnTo>
                <a:lnTo>
                  <a:pt x="1806" y="461"/>
                </a:lnTo>
                <a:lnTo>
                  <a:pt x="1807" y="461"/>
                </a:lnTo>
                <a:lnTo>
                  <a:pt x="1807" y="461"/>
                </a:lnTo>
                <a:lnTo>
                  <a:pt x="1808" y="461"/>
                </a:lnTo>
                <a:lnTo>
                  <a:pt x="1810" y="461"/>
                </a:lnTo>
                <a:lnTo>
                  <a:pt x="1810" y="461"/>
                </a:lnTo>
                <a:lnTo>
                  <a:pt x="1811" y="461"/>
                </a:lnTo>
                <a:lnTo>
                  <a:pt x="1813" y="461"/>
                </a:lnTo>
                <a:lnTo>
                  <a:pt x="1813" y="461"/>
                </a:lnTo>
                <a:lnTo>
                  <a:pt x="1814" y="461"/>
                </a:lnTo>
                <a:lnTo>
                  <a:pt x="1815" y="461"/>
                </a:lnTo>
                <a:lnTo>
                  <a:pt x="1816" y="461"/>
                </a:lnTo>
                <a:lnTo>
                  <a:pt x="1817" y="461"/>
                </a:lnTo>
                <a:lnTo>
                  <a:pt x="1818" y="461"/>
                </a:lnTo>
                <a:lnTo>
                  <a:pt x="1819" y="461"/>
                </a:lnTo>
                <a:lnTo>
                  <a:pt x="1820" y="461"/>
                </a:lnTo>
                <a:lnTo>
                  <a:pt x="1821" y="461"/>
                </a:lnTo>
                <a:lnTo>
                  <a:pt x="1822" y="461"/>
                </a:lnTo>
                <a:lnTo>
                  <a:pt x="1822" y="461"/>
                </a:lnTo>
                <a:lnTo>
                  <a:pt x="1824" y="461"/>
                </a:lnTo>
                <a:lnTo>
                  <a:pt x="1825" y="461"/>
                </a:lnTo>
                <a:lnTo>
                  <a:pt x="1825" y="461"/>
                </a:lnTo>
                <a:lnTo>
                  <a:pt x="1826" y="461"/>
                </a:lnTo>
                <a:lnTo>
                  <a:pt x="1828" y="461"/>
                </a:lnTo>
                <a:lnTo>
                  <a:pt x="1828" y="461"/>
                </a:lnTo>
                <a:lnTo>
                  <a:pt x="1829" y="461"/>
                </a:lnTo>
                <a:lnTo>
                  <a:pt x="1830" y="461"/>
                </a:lnTo>
                <a:lnTo>
                  <a:pt x="1831" y="461"/>
                </a:lnTo>
                <a:lnTo>
                  <a:pt x="1832" y="461"/>
                </a:lnTo>
                <a:lnTo>
                  <a:pt x="1833" y="461"/>
                </a:lnTo>
                <a:lnTo>
                  <a:pt x="1834" y="461"/>
                </a:lnTo>
                <a:lnTo>
                  <a:pt x="1835" y="461"/>
                </a:lnTo>
                <a:lnTo>
                  <a:pt x="1836" y="461"/>
                </a:lnTo>
                <a:lnTo>
                  <a:pt x="1837" y="461"/>
                </a:lnTo>
                <a:lnTo>
                  <a:pt x="1838" y="461"/>
                </a:lnTo>
                <a:lnTo>
                  <a:pt x="1839" y="461"/>
                </a:lnTo>
                <a:lnTo>
                  <a:pt x="1840" y="461"/>
                </a:lnTo>
                <a:lnTo>
                  <a:pt x="1840" y="461"/>
                </a:lnTo>
                <a:lnTo>
                  <a:pt x="1841" y="461"/>
                </a:lnTo>
                <a:lnTo>
                  <a:pt x="1843" y="461"/>
                </a:lnTo>
                <a:lnTo>
                  <a:pt x="1843" y="461"/>
                </a:lnTo>
                <a:lnTo>
                  <a:pt x="1844" y="461"/>
                </a:lnTo>
                <a:lnTo>
                  <a:pt x="1845" y="461"/>
                </a:lnTo>
                <a:lnTo>
                  <a:pt x="1846" y="461"/>
                </a:lnTo>
                <a:lnTo>
                  <a:pt x="1847" y="461"/>
                </a:lnTo>
                <a:lnTo>
                  <a:pt x="1848" y="461"/>
                </a:lnTo>
                <a:lnTo>
                  <a:pt x="1849" y="461"/>
                </a:lnTo>
                <a:lnTo>
                  <a:pt x="1850" y="461"/>
                </a:lnTo>
                <a:lnTo>
                  <a:pt x="1851" y="461"/>
                </a:lnTo>
                <a:lnTo>
                  <a:pt x="1852" y="461"/>
                </a:lnTo>
                <a:lnTo>
                  <a:pt x="1853" y="461"/>
                </a:lnTo>
                <a:lnTo>
                  <a:pt x="1854" y="461"/>
                </a:lnTo>
                <a:lnTo>
                  <a:pt x="1855" y="461"/>
                </a:lnTo>
                <a:lnTo>
                  <a:pt x="1855" y="461"/>
                </a:lnTo>
                <a:lnTo>
                  <a:pt x="1856" y="461"/>
                </a:lnTo>
                <a:lnTo>
                  <a:pt x="1858" y="461"/>
                </a:lnTo>
                <a:lnTo>
                  <a:pt x="1858" y="461"/>
                </a:lnTo>
                <a:lnTo>
                  <a:pt x="1859" y="461"/>
                </a:lnTo>
                <a:lnTo>
                  <a:pt x="1861" y="461"/>
                </a:lnTo>
                <a:lnTo>
                  <a:pt x="1861" y="461"/>
                </a:lnTo>
                <a:lnTo>
                  <a:pt x="1862" y="461"/>
                </a:lnTo>
                <a:lnTo>
                  <a:pt x="1863" y="461"/>
                </a:lnTo>
                <a:lnTo>
                  <a:pt x="1864" y="461"/>
                </a:lnTo>
                <a:lnTo>
                  <a:pt x="1865" y="461"/>
                </a:lnTo>
                <a:lnTo>
                  <a:pt x="1866" y="461"/>
                </a:lnTo>
                <a:lnTo>
                  <a:pt x="1867" y="461"/>
                </a:lnTo>
                <a:lnTo>
                  <a:pt x="1868" y="461"/>
                </a:lnTo>
                <a:lnTo>
                  <a:pt x="1869" y="461"/>
                </a:lnTo>
                <a:lnTo>
                  <a:pt x="1870" y="461"/>
                </a:lnTo>
                <a:lnTo>
                  <a:pt x="1871" y="461"/>
                </a:lnTo>
                <a:lnTo>
                  <a:pt x="1871" y="461"/>
                </a:lnTo>
                <a:lnTo>
                  <a:pt x="1873" y="461"/>
                </a:lnTo>
                <a:lnTo>
                  <a:pt x="1873" y="461"/>
                </a:lnTo>
                <a:lnTo>
                  <a:pt x="1874" y="461"/>
                </a:lnTo>
                <a:lnTo>
                  <a:pt x="1876" y="461"/>
                </a:lnTo>
                <a:lnTo>
                  <a:pt x="1876" y="461"/>
                </a:lnTo>
                <a:lnTo>
                  <a:pt x="1877" y="461"/>
                </a:lnTo>
                <a:lnTo>
                  <a:pt x="1878" y="461"/>
                </a:lnTo>
                <a:lnTo>
                  <a:pt x="1879" y="461"/>
                </a:lnTo>
                <a:lnTo>
                  <a:pt x="1880" y="461"/>
                </a:lnTo>
                <a:lnTo>
                  <a:pt x="1881" y="461"/>
                </a:lnTo>
                <a:lnTo>
                  <a:pt x="1882" y="461"/>
                </a:lnTo>
                <a:lnTo>
                  <a:pt x="1883" y="461"/>
                </a:lnTo>
                <a:lnTo>
                  <a:pt x="1884" y="461"/>
                </a:lnTo>
                <a:lnTo>
                  <a:pt x="1885" y="461"/>
                </a:lnTo>
                <a:lnTo>
                  <a:pt x="1886" y="461"/>
                </a:lnTo>
                <a:lnTo>
                  <a:pt x="1887" y="461"/>
                </a:lnTo>
                <a:lnTo>
                  <a:pt x="1888" y="461"/>
                </a:lnTo>
                <a:lnTo>
                  <a:pt x="1888" y="461"/>
                </a:lnTo>
                <a:lnTo>
                  <a:pt x="1889" y="461"/>
                </a:lnTo>
                <a:lnTo>
                  <a:pt x="1891" y="461"/>
                </a:lnTo>
                <a:lnTo>
                  <a:pt x="1891" y="461"/>
                </a:lnTo>
                <a:lnTo>
                  <a:pt x="1892" y="461"/>
                </a:lnTo>
                <a:lnTo>
                  <a:pt x="1893" y="461"/>
                </a:lnTo>
                <a:lnTo>
                  <a:pt x="1894" y="461"/>
                </a:lnTo>
                <a:lnTo>
                  <a:pt x="1895" y="461"/>
                </a:lnTo>
                <a:lnTo>
                  <a:pt x="1896" y="461"/>
                </a:lnTo>
                <a:lnTo>
                  <a:pt x="1897" y="461"/>
                </a:lnTo>
                <a:lnTo>
                  <a:pt x="1898" y="461"/>
                </a:lnTo>
                <a:lnTo>
                  <a:pt x="1899" y="461"/>
                </a:lnTo>
                <a:lnTo>
                  <a:pt x="1900" y="461"/>
                </a:lnTo>
                <a:lnTo>
                  <a:pt x="1901" y="461"/>
                </a:lnTo>
                <a:lnTo>
                  <a:pt x="1902" y="461"/>
                </a:lnTo>
                <a:lnTo>
                  <a:pt x="1903" y="461"/>
                </a:lnTo>
                <a:lnTo>
                  <a:pt x="1904" y="461"/>
                </a:lnTo>
                <a:lnTo>
                  <a:pt x="1904" y="461"/>
                </a:lnTo>
                <a:lnTo>
                  <a:pt x="1906" y="461"/>
                </a:lnTo>
                <a:lnTo>
                  <a:pt x="1906" y="461"/>
                </a:lnTo>
                <a:lnTo>
                  <a:pt x="1907" y="461"/>
                </a:lnTo>
                <a:lnTo>
                  <a:pt x="1908" y="461"/>
                </a:lnTo>
                <a:lnTo>
                  <a:pt x="1909" y="461"/>
                </a:lnTo>
                <a:lnTo>
                  <a:pt x="1910" y="461"/>
                </a:lnTo>
                <a:lnTo>
                  <a:pt x="1911" y="461"/>
                </a:lnTo>
                <a:lnTo>
                  <a:pt x="1912" y="461"/>
                </a:lnTo>
                <a:lnTo>
                  <a:pt x="1913" y="461"/>
                </a:lnTo>
                <a:lnTo>
                  <a:pt x="1914" y="461"/>
                </a:lnTo>
                <a:lnTo>
                  <a:pt x="1915" y="461"/>
                </a:lnTo>
                <a:lnTo>
                  <a:pt x="1916" y="461"/>
                </a:lnTo>
                <a:lnTo>
                  <a:pt x="1917" y="461"/>
                </a:lnTo>
                <a:lnTo>
                  <a:pt x="1918" y="461"/>
                </a:lnTo>
                <a:lnTo>
                  <a:pt x="1919" y="461"/>
                </a:lnTo>
                <a:lnTo>
                  <a:pt x="1919" y="461"/>
                </a:lnTo>
                <a:lnTo>
                  <a:pt x="1921" y="461"/>
                </a:lnTo>
                <a:lnTo>
                  <a:pt x="1921" y="461"/>
                </a:lnTo>
                <a:lnTo>
                  <a:pt x="1922" y="461"/>
                </a:lnTo>
                <a:lnTo>
                  <a:pt x="1924" y="461"/>
                </a:lnTo>
                <a:lnTo>
                  <a:pt x="1924" y="461"/>
                </a:lnTo>
                <a:lnTo>
                  <a:pt x="1925" y="461"/>
                </a:lnTo>
                <a:lnTo>
                  <a:pt x="1926" y="461"/>
                </a:lnTo>
                <a:lnTo>
                  <a:pt x="1927" y="461"/>
                </a:lnTo>
                <a:lnTo>
                  <a:pt x="1928" y="461"/>
                </a:lnTo>
                <a:lnTo>
                  <a:pt x="1929" y="461"/>
                </a:lnTo>
                <a:lnTo>
                  <a:pt x="1930" y="461"/>
                </a:lnTo>
                <a:lnTo>
                  <a:pt x="1931" y="461"/>
                </a:lnTo>
                <a:lnTo>
                  <a:pt x="1932" y="461"/>
                </a:lnTo>
                <a:lnTo>
                  <a:pt x="1933" y="461"/>
                </a:lnTo>
                <a:lnTo>
                  <a:pt x="1934" y="461"/>
                </a:lnTo>
                <a:lnTo>
                  <a:pt x="1935" y="461"/>
                </a:lnTo>
                <a:lnTo>
                  <a:pt x="1936" y="461"/>
                </a:lnTo>
                <a:lnTo>
                  <a:pt x="1937" y="461"/>
                </a:lnTo>
                <a:lnTo>
                  <a:pt x="1937" y="461"/>
                </a:lnTo>
                <a:lnTo>
                  <a:pt x="1939" y="461"/>
                </a:lnTo>
                <a:lnTo>
                  <a:pt x="1939" y="461"/>
                </a:lnTo>
                <a:lnTo>
                  <a:pt x="1940" y="461"/>
                </a:lnTo>
                <a:lnTo>
                  <a:pt x="1941" y="461"/>
                </a:lnTo>
                <a:lnTo>
                  <a:pt x="1942" y="461"/>
                </a:lnTo>
                <a:lnTo>
                  <a:pt x="1943" y="461"/>
                </a:lnTo>
                <a:lnTo>
                  <a:pt x="1944" y="461"/>
                </a:lnTo>
                <a:lnTo>
                  <a:pt x="1945" y="461"/>
                </a:lnTo>
                <a:lnTo>
                  <a:pt x="1946" y="461"/>
                </a:lnTo>
                <a:lnTo>
                  <a:pt x="1947" y="461"/>
                </a:lnTo>
                <a:lnTo>
                  <a:pt x="1948" y="461"/>
                </a:lnTo>
                <a:lnTo>
                  <a:pt x="1949" y="461"/>
                </a:lnTo>
                <a:lnTo>
                  <a:pt x="1950" y="461"/>
                </a:lnTo>
                <a:lnTo>
                  <a:pt x="1951" y="461"/>
                </a:lnTo>
                <a:lnTo>
                  <a:pt x="1952" y="461"/>
                </a:lnTo>
                <a:lnTo>
                  <a:pt x="1952" y="461"/>
                </a:lnTo>
                <a:lnTo>
                  <a:pt x="1954" y="461"/>
                </a:lnTo>
                <a:lnTo>
                  <a:pt x="1954" y="461"/>
                </a:lnTo>
                <a:lnTo>
                  <a:pt x="1955" y="461"/>
                </a:lnTo>
                <a:lnTo>
                  <a:pt x="1956" y="461"/>
                </a:lnTo>
                <a:lnTo>
                  <a:pt x="1957" y="461"/>
                </a:lnTo>
                <a:lnTo>
                  <a:pt x="1958" y="461"/>
                </a:lnTo>
                <a:lnTo>
                  <a:pt x="1959" y="461"/>
                </a:lnTo>
                <a:lnTo>
                  <a:pt x="1960" y="461"/>
                </a:lnTo>
                <a:lnTo>
                  <a:pt x="1961" y="461"/>
                </a:lnTo>
                <a:lnTo>
                  <a:pt x="1962" y="461"/>
                </a:lnTo>
                <a:lnTo>
                  <a:pt x="1963" y="461"/>
                </a:lnTo>
                <a:lnTo>
                  <a:pt x="1964" y="461"/>
                </a:lnTo>
                <a:lnTo>
                  <a:pt x="1965" y="461"/>
                </a:lnTo>
                <a:lnTo>
                  <a:pt x="1966" y="461"/>
                </a:lnTo>
                <a:lnTo>
                  <a:pt x="1967" y="461"/>
                </a:lnTo>
                <a:lnTo>
                  <a:pt x="1967" y="461"/>
                </a:lnTo>
                <a:lnTo>
                  <a:pt x="1969" y="461"/>
                </a:lnTo>
                <a:lnTo>
                  <a:pt x="1970" y="461"/>
                </a:lnTo>
                <a:lnTo>
                  <a:pt x="1970" y="461"/>
                </a:lnTo>
                <a:lnTo>
                  <a:pt x="1971" y="461"/>
                </a:lnTo>
                <a:lnTo>
                  <a:pt x="1972" y="461"/>
                </a:lnTo>
                <a:lnTo>
                  <a:pt x="1973" y="461"/>
                </a:lnTo>
                <a:lnTo>
                  <a:pt x="1974" y="461"/>
                </a:lnTo>
                <a:lnTo>
                  <a:pt x="1975" y="461"/>
                </a:lnTo>
                <a:lnTo>
                  <a:pt x="1976" y="461"/>
                </a:lnTo>
                <a:lnTo>
                  <a:pt x="1977" y="461"/>
                </a:lnTo>
                <a:lnTo>
                  <a:pt x="1978" y="461"/>
                </a:lnTo>
                <a:lnTo>
                  <a:pt x="1979" y="461"/>
                </a:lnTo>
                <a:lnTo>
                  <a:pt x="1980" y="461"/>
                </a:lnTo>
                <a:lnTo>
                  <a:pt x="1981" y="461"/>
                </a:lnTo>
                <a:lnTo>
                  <a:pt x="1982" y="461"/>
                </a:lnTo>
                <a:lnTo>
                  <a:pt x="1982" y="461"/>
                </a:lnTo>
                <a:lnTo>
                  <a:pt x="1984" y="461"/>
                </a:lnTo>
                <a:lnTo>
                  <a:pt x="1985" y="461"/>
                </a:lnTo>
                <a:lnTo>
                  <a:pt x="1985" y="461"/>
                </a:lnTo>
                <a:lnTo>
                  <a:pt x="1987" y="461"/>
                </a:lnTo>
                <a:lnTo>
                  <a:pt x="1987" y="461"/>
                </a:lnTo>
                <a:lnTo>
                  <a:pt x="1988" y="461"/>
                </a:lnTo>
                <a:lnTo>
                  <a:pt x="1989" y="461"/>
                </a:lnTo>
                <a:lnTo>
                  <a:pt x="1990" y="461"/>
                </a:lnTo>
                <a:lnTo>
                  <a:pt x="1991" y="461"/>
                </a:lnTo>
                <a:lnTo>
                  <a:pt x="1992" y="461"/>
                </a:lnTo>
                <a:lnTo>
                  <a:pt x="1993" y="461"/>
                </a:lnTo>
                <a:lnTo>
                  <a:pt x="1994" y="461"/>
                </a:lnTo>
                <a:lnTo>
                  <a:pt x="1995" y="461"/>
                </a:lnTo>
                <a:lnTo>
                  <a:pt x="1996" y="461"/>
                </a:lnTo>
                <a:lnTo>
                  <a:pt x="1997" y="461"/>
                </a:lnTo>
                <a:lnTo>
                  <a:pt x="1998" y="461"/>
                </a:lnTo>
                <a:lnTo>
                  <a:pt x="1999" y="461"/>
                </a:lnTo>
                <a:lnTo>
                  <a:pt x="2000" y="461"/>
                </a:lnTo>
                <a:lnTo>
                  <a:pt x="2000" y="461"/>
                </a:lnTo>
                <a:lnTo>
                  <a:pt x="2002" y="461"/>
                </a:lnTo>
                <a:lnTo>
                  <a:pt x="2003" y="461"/>
                </a:lnTo>
                <a:lnTo>
                  <a:pt x="2003" y="461"/>
                </a:lnTo>
                <a:lnTo>
                  <a:pt x="2004" y="461"/>
                </a:lnTo>
                <a:lnTo>
                  <a:pt x="2005" y="461"/>
                </a:lnTo>
                <a:lnTo>
                  <a:pt x="2006" y="461"/>
                </a:lnTo>
                <a:lnTo>
                  <a:pt x="2007" y="461"/>
                </a:lnTo>
                <a:lnTo>
                  <a:pt x="2008" y="461"/>
                </a:lnTo>
                <a:lnTo>
                  <a:pt x="2009" y="461"/>
                </a:lnTo>
                <a:lnTo>
                  <a:pt x="2010" y="461"/>
                </a:lnTo>
                <a:lnTo>
                  <a:pt x="2011" y="461"/>
                </a:lnTo>
                <a:lnTo>
                  <a:pt x="2012" y="461"/>
                </a:lnTo>
                <a:lnTo>
                  <a:pt x="2013" y="461"/>
                </a:lnTo>
                <a:lnTo>
                  <a:pt x="2014" y="461"/>
                </a:lnTo>
                <a:lnTo>
                  <a:pt x="2015" y="461"/>
                </a:lnTo>
                <a:lnTo>
                  <a:pt x="2015" y="461"/>
                </a:lnTo>
                <a:lnTo>
                  <a:pt x="2017" y="461"/>
                </a:lnTo>
                <a:lnTo>
                  <a:pt x="2018" y="461"/>
                </a:lnTo>
                <a:lnTo>
                  <a:pt x="2018" y="461"/>
                </a:lnTo>
                <a:lnTo>
                  <a:pt x="2019" y="461"/>
                </a:lnTo>
                <a:lnTo>
                  <a:pt x="2020" y="461"/>
                </a:lnTo>
                <a:lnTo>
                  <a:pt x="2021" y="461"/>
                </a:lnTo>
                <a:lnTo>
                  <a:pt x="2022" y="461"/>
                </a:lnTo>
                <a:lnTo>
                  <a:pt x="2023" y="461"/>
                </a:lnTo>
                <a:lnTo>
                  <a:pt x="2024" y="461"/>
                </a:lnTo>
                <a:lnTo>
                  <a:pt x="2025" y="461"/>
                </a:lnTo>
                <a:lnTo>
                  <a:pt x="2026" y="461"/>
                </a:lnTo>
                <a:lnTo>
                  <a:pt x="2027" y="461"/>
                </a:lnTo>
                <a:lnTo>
                  <a:pt x="2028" y="461"/>
                </a:lnTo>
                <a:lnTo>
                  <a:pt x="2029" y="461"/>
                </a:lnTo>
                <a:lnTo>
                  <a:pt x="2030" y="461"/>
                </a:lnTo>
                <a:lnTo>
                  <a:pt x="2030" y="461"/>
                </a:lnTo>
                <a:lnTo>
                  <a:pt x="2032" y="461"/>
                </a:lnTo>
                <a:lnTo>
                  <a:pt x="2033" y="461"/>
                </a:lnTo>
                <a:lnTo>
                  <a:pt x="2033" y="461"/>
                </a:lnTo>
                <a:lnTo>
                  <a:pt x="2035" y="461"/>
                </a:lnTo>
                <a:lnTo>
                  <a:pt x="2035" y="461"/>
                </a:lnTo>
                <a:lnTo>
                  <a:pt x="2036" y="461"/>
                </a:lnTo>
                <a:lnTo>
                  <a:pt x="2037" y="461"/>
                </a:lnTo>
                <a:lnTo>
                  <a:pt x="2038" y="461"/>
                </a:lnTo>
                <a:lnTo>
                  <a:pt x="2039" y="461"/>
                </a:lnTo>
                <a:lnTo>
                  <a:pt x="2040" y="461"/>
                </a:lnTo>
                <a:lnTo>
                  <a:pt x="2041" y="461"/>
                </a:lnTo>
                <a:lnTo>
                  <a:pt x="2042" y="461"/>
                </a:lnTo>
                <a:lnTo>
                  <a:pt x="2043" y="461"/>
                </a:lnTo>
                <a:lnTo>
                  <a:pt x="2044" y="461"/>
                </a:lnTo>
                <a:lnTo>
                  <a:pt x="2045" y="461"/>
                </a:lnTo>
                <a:lnTo>
                  <a:pt x="2045" y="461"/>
                </a:lnTo>
                <a:lnTo>
                  <a:pt x="2047" y="461"/>
                </a:lnTo>
                <a:lnTo>
                  <a:pt x="2048" y="461"/>
                </a:lnTo>
                <a:lnTo>
                  <a:pt x="2048" y="461"/>
                </a:lnTo>
                <a:lnTo>
                  <a:pt x="2050" y="461"/>
                </a:lnTo>
                <a:lnTo>
                  <a:pt x="2051" y="461"/>
                </a:lnTo>
                <a:lnTo>
                  <a:pt x="2051" y="461"/>
                </a:lnTo>
                <a:lnTo>
                  <a:pt x="2052" y="461"/>
                </a:lnTo>
                <a:lnTo>
                  <a:pt x="2053" y="461"/>
                </a:lnTo>
                <a:lnTo>
                  <a:pt x="2054" y="461"/>
                </a:lnTo>
                <a:lnTo>
                  <a:pt x="2055" y="461"/>
                </a:lnTo>
                <a:lnTo>
                  <a:pt x="2056" y="461"/>
                </a:lnTo>
                <a:lnTo>
                  <a:pt x="2057" y="461"/>
                </a:lnTo>
                <a:lnTo>
                  <a:pt x="2058" y="461"/>
                </a:lnTo>
                <a:lnTo>
                  <a:pt x="2059" y="461"/>
                </a:lnTo>
                <a:lnTo>
                  <a:pt x="2060" y="461"/>
                </a:lnTo>
                <a:lnTo>
                  <a:pt x="2061" y="461"/>
                </a:lnTo>
                <a:lnTo>
                  <a:pt x="2062" y="461"/>
                </a:lnTo>
                <a:lnTo>
                  <a:pt x="2063" y="461"/>
                </a:lnTo>
                <a:lnTo>
                  <a:pt x="2063" y="461"/>
                </a:lnTo>
                <a:lnTo>
                  <a:pt x="2065" y="461"/>
                </a:lnTo>
                <a:lnTo>
                  <a:pt x="2066" y="461"/>
                </a:lnTo>
                <a:lnTo>
                  <a:pt x="2066" y="461"/>
                </a:lnTo>
                <a:lnTo>
                  <a:pt x="2067" y="461"/>
                </a:lnTo>
                <a:lnTo>
                  <a:pt x="2068" y="461"/>
                </a:lnTo>
                <a:lnTo>
                  <a:pt x="2069" y="461"/>
                </a:lnTo>
                <a:lnTo>
                  <a:pt x="2070" y="461"/>
                </a:lnTo>
                <a:lnTo>
                  <a:pt x="2071" y="461"/>
                </a:lnTo>
                <a:lnTo>
                  <a:pt x="2072" y="461"/>
                </a:lnTo>
                <a:lnTo>
                  <a:pt x="2073" y="461"/>
                </a:lnTo>
                <a:lnTo>
                  <a:pt x="2074" y="461"/>
                </a:lnTo>
                <a:lnTo>
                  <a:pt x="2075" y="461"/>
                </a:lnTo>
                <a:lnTo>
                  <a:pt x="2076" y="462"/>
                </a:lnTo>
                <a:lnTo>
                  <a:pt x="2077" y="461"/>
                </a:lnTo>
                <a:lnTo>
                  <a:pt x="2078" y="461"/>
                </a:lnTo>
                <a:lnTo>
                  <a:pt x="2078" y="461"/>
                </a:lnTo>
                <a:lnTo>
                  <a:pt x="2080" y="461"/>
                </a:lnTo>
                <a:lnTo>
                  <a:pt x="2081" y="461"/>
                </a:lnTo>
                <a:lnTo>
                  <a:pt x="2081" y="461"/>
                </a:lnTo>
                <a:lnTo>
                  <a:pt x="2082" y="461"/>
                </a:lnTo>
                <a:lnTo>
                  <a:pt x="2084" y="461"/>
                </a:lnTo>
                <a:lnTo>
                  <a:pt x="2084" y="461"/>
                </a:lnTo>
                <a:lnTo>
                  <a:pt x="2085" y="462"/>
                </a:lnTo>
                <a:lnTo>
                  <a:pt x="2086" y="461"/>
                </a:lnTo>
                <a:lnTo>
                  <a:pt x="2087" y="461"/>
                </a:lnTo>
                <a:lnTo>
                  <a:pt x="2088" y="461"/>
                </a:lnTo>
                <a:lnTo>
                  <a:pt x="2089" y="462"/>
                </a:lnTo>
                <a:lnTo>
                  <a:pt x="2090" y="462"/>
                </a:lnTo>
                <a:lnTo>
                  <a:pt x="2091" y="461"/>
                </a:lnTo>
                <a:lnTo>
                  <a:pt x="2092" y="461"/>
                </a:lnTo>
                <a:lnTo>
                  <a:pt x="2093" y="461"/>
                </a:lnTo>
                <a:lnTo>
                  <a:pt x="2093" y="461"/>
                </a:lnTo>
                <a:lnTo>
                  <a:pt x="2095" y="461"/>
                </a:lnTo>
                <a:lnTo>
                  <a:pt x="2096" y="461"/>
                </a:lnTo>
                <a:lnTo>
                  <a:pt x="2096" y="461"/>
                </a:lnTo>
                <a:lnTo>
                  <a:pt x="2098" y="461"/>
                </a:lnTo>
                <a:lnTo>
                  <a:pt x="2099" y="461"/>
                </a:lnTo>
                <a:lnTo>
                  <a:pt x="2099" y="461"/>
                </a:lnTo>
                <a:lnTo>
                  <a:pt x="2100" y="461"/>
                </a:lnTo>
                <a:lnTo>
                  <a:pt x="2101" y="461"/>
                </a:lnTo>
                <a:lnTo>
                  <a:pt x="2102" y="461"/>
                </a:lnTo>
                <a:lnTo>
                  <a:pt x="2103" y="461"/>
                </a:lnTo>
                <a:lnTo>
                  <a:pt x="2104" y="461"/>
                </a:lnTo>
                <a:lnTo>
                  <a:pt x="2105" y="461"/>
                </a:lnTo>
                <a:lnTo>
                  <a:pt x="2106" y="461"/>
                </a:lnTo>
                <a:lnTo>
                  <a:pt x="2107" y="461"/>
                </a:lnTo>
                <a:lnTo>
                  <a:pt x="2108" y="461"/>
                </a:lnTo>
                <a:lnTo>
                  <a:pt x="2108" y="461"/>
                </a:lnTo>
                <a:lnTo>
                  <a:pt x="2110" y="461"/>
                </a:lnTo>
                <a:lnTo>
                  <a:pt x="2111" y="461"/>
                </a:lnTo>
                <a:lnTo>
                  <a:pt x="2111" y="461"/>
                </a:lnTo>
                <a:lnTo>
                  <a:pt x="2113" y="462"/>
                </a:lnTo>
                <a:lnTo>
                  <a:pt x="2114" y="461"/>
                </a:lnTo>
                <a:lnTo>
                  <a:pt x="2114" y="461"/>
                </a:lnTo>
                <a:lnTo>
                  <a:pt x="2115" y="461"/>
                </a:lnTo>
                <a:lnTo>
                  <a:pt x="2117" y="461"/>
                </a:lnTo>
                <a:lnTo>
                  <a:pt x="2117" y="461"/>
                </a:lnTo>
                <a:lnTo>
                  <a:pt x="2118" y="461"/>
                </a:lnTo>
                <a:lnTo>
                  <a:pt x="2119" y="461"/>
                </a:lnTo>
                <a:lnTo>
                  <a:pt x="2120" y="461"/>
                </a:lnTo>
                <a:lnTo>
                  <a:pt x="2121" y="461"/>
                </a:lnTo>
                <a:lnTo>
                  <a:pt x="2122" y="461"/>
                </a:lnTo>
                <a:lnTo>
                  <a:pt x="2123" y="461"/>
                </a:lnTo>
                <a:lnTo>
                  <a:pt x="2124" y="461"/>
                </a:lnTo>
                <a:lnTo>
                  <a:pt x="2125" y="461"/>
                </a:lnTo>
                <a:lnTo>
                  <a:pt x="2126" y="461"/>
                </a:lnTo>
                <a:lnTo>
                  <a:pt x="2126" y="461"/>
                </a:lnTo>
                <a:lnTo>
                  <a:pt x="2128" y="461"/>
                </a:lnTo>
                <a:lnTo>
                  <a:pt x="2129" y="461"/>
                </a:lnTo>
                <a:lnTo>
                  <a:pt x="2129" y="461"/>
                </a:lnTo>
                <a:lnTo>
                  <a:pt x="2130" y="461"/>
                </a:lnTo>
                <a:lnTo>
                  <a:pt x="2132" y="461"/>
                </a:lnTo>
                <a:lnTo>
                  <a:pt x="2132" y="461"/>
                </a:lnTo>
                <a:lnTo>
                  <a:pt x="2133" y="461"/>
                </a:lnTo>
                <a:lnTo>
                  <a:pt x="2134" y="461"/>
                </a:lnTo>
                <a:lnTo>
                  <a:pt x="2135" y="461"/>
                </a:lnTo>
                <a:lnTo>
                  <a:pt x="2136" y="461"/>
                </a:lnTo>
                <a:lnTo>
                  <a:pt x="2137" y="461"/>
                </a:lnTo>
                <a:lnTo>
                  <a:pt x="2138" y="460"/>
                </a:lnTo>
                <a:lnTo>
                  <a:pt x="2139" y="460"/>
                </a:lnTo>
                <a:lnTo>
                  <a:pt x="2140" y="460"/>
                </a:lnTo>
                <a:lnTo>
                  <a:pt x="2141" y="459"/>
                </a:lnTo>
                <a:lnTo>
                  <a:pt x="2141" y="459"/>
                </a:lnTo>
                <a:lnTo>
                  <a:pt x="2143" y="459"/>
                </a:lnTo>
                <a:lnTo>
                  <a:pt x="2144" y="459"/>
                </a:lnTo>
                <a:lnTo>
                  <a:pt x="2144" y="458"/>
                </a:lnTo>
                <a:lnTo>
                  <a:pt x="2145" y="458"/>
                </a:lnTo>
                <a:lnTo>
                  <a:pt x="2147" y="457"/>
                </a:lnTo>
                <a:lnTo>
                  <a:pt x="2147" y="457"/>
                </a:lnTo>
                <a:lnTo>
                  <a:pt x="2148" y="456"/>
                </a:lnTo>
                <a:lnTo>
                  <a:pt x="2150" y="455"/>
                </a:lnTo>
                <a:lnTo>
                  <a:pt x="2150" y="454"/>
                </a:lnTo>
                <a:lnTo>
                  <a:pt x="2151" y="453"/>
                </a:lnTo>
                <a:lnTo>
                  <a:pt x="2152" y="452"/>
                </a:lnTo>
                <a:lnTo>
                  <a:pt x="2153" y="451"/>
                </a:lnTo>
                <a:lnTo>
                  <a:pt x="2154" y="450"/>
                </a:lnTo>
                <a:lnTo>
                  <a:pt x="2155" y="448"/>
                </a:lnTo>
                <a:lnTo>
                  <a:pt x="2156" y="447"/>
                </a:lnTo>
                <a:lnTo>
                  <a:pt x="2157" y="445"/>
                </a:lnTo>
                <a:lnTo>
                  <a:pt x="2158" y="443"/>
                </a:lnTo>
                <a:lnTo>
                  <a:pt x="2159" y="441"/>
                </a:lnTo>
                <a:lnTo>
                  <a:pt x="2159" y="439"/>
                </a:lnTo>
                <a:lnTo>
                  <a:pt x="2161" y="436"/>
                </a:lnTo>
                <a:lnTo>
                  <a:pt x="2162" y="433"/>
                </a:lnTo>
                <a:lnTo>
                  <a:pt x="2162" y="431"/>
                </a:lnTo>
                <a:lnTo>
                  <a:pt x="2163" y="428"/>
                </a:lnTo>
                <a:lnTo>
                  <a:pt x="2165" y="425"/>
                </a:lnTo>
                <a:lnTo>
                  <a:pt x="2165" y="421"/>
                </a:lnTo>
                <a:lnTo>
                  <a:pt x="2166" y="417"/>
                </a:lnTo>
                <a:lnTo>
                  <a:pt x="2167" y="413"/>
                </a:lnTo>
                <a:lnTo>
                  <a:pt x="2168" y="409"/>
                </a:lnTo>
                <a:lnTo>
                  <a:pt x="2169" y="405"/>
                </a:lnTo>
                <a:lnTo>
                  <a:pt x="2170" y="401"/>
                </a:lnTo>
                <a:lnTo>
                  <a:pt x="2171" y="396"/>
                </a:lnTo>
                <a:lnTo>
                  <a:pt x="2172" y="391"/>
                </a:lnTo>
                <a:lnTo>
                  <a:pt x="2173" y="386"/>
                </a:lnTo>
                <a:lnTo>
                  <a:pt x="2174" y="380"/>
                </a:lnTo>
                <a:lnTo>
                  <a:pt x="2174" y="375"/>
                </a:lnTo>
                <a:lnTo>
                  <a:pt x="2176" y="369"/>
                </a:lnTo>
                <a:lnTo>
                  <a:pt x="2177" y="363"/>
                </a:lnTo>
                <a:lnTo>
                  <a:pt x="2177" y="357"/>
                </a:lnTo>
                <a:lnTo>
                  <a:pt x="2178" y="351"/>
                </a:lnTo>
                <a:lnTo>
                  <a:pt x="2180" y="345"/>
                </a:lnTo>
                <a:lnTo>
                  <a:pt x="2180" y="339"/>
                </a:lnTo>
                <a:lnTo>
                  <a:pt x="2181" y="333"/>
                </a:lnTo>
                <a:lnTo>
                  <a:pt x="2182" y="326"/>
                </a:lnTo>
                <a:lnTo>
                  <a:pt x="2183" y="320"/>
                </a:lnTo>
                <a:lnTo>
                  <a:pt x="2184" y="314"/>
                </a:lnTo>
                <a:lnTo>
                  <a:pt x="2185" y="307"/>
                </a:lnTo>
                <a:lnTo>
                  <a:pt x="2186" y="301"/>
                </a:lnTo>
                <a:lnTo>
                  <a:pt x="2187" y="296"/>
                </a:lnTo>
                <a:lnTo>
                  <a:pt x="2188" y="290"/>
                </a:lnTo>
                <a:lnTo>
                  <a:pt x="2189" y="284"/>
                </a:lnTo>
                <a:lnTo>
                  <a:pt x="2190" y="279"/>
                </a:lnTo>
                <a:lnTo>
                  <a:pt x="2191" y="274"/>
                </a:lnTo>
                <a:lnTo>
                  <a:pt x="2192" y="269"/>
                </a:lnTo>
                <a:lnTo>
                  <a:pt x="2192" y="265"/>
                </a:lnTo>
                <a:lnTo>
                  <a:pt x="2193" y="260"/>
                </a:lnTo>
                <a:lnTo>
                  <a:pt x="2195" y="257"/>
                </a:lnTo>
                <a:lnTo>
                  <a:pt x="2195" y="254"/>
                </a:lnTo>
                <a:lnTo>
                  <a:pt x="2196" y="251"/>
                </a:lnTo>
                <a:lnTo>
                  <a:pt x="2198" y="248"/>
                </a:lnTo>
                <a:lnTo>
                  <a:pt x="2198" y="246"/>
                </a:lnTo>
                <a:lnTo>
                  <a:pt x="2199" y="244"/>
                </a:lnTo>
                <a:lnTo>
                  <a:pt x="2200" y="243"/>
                </a:lnTo>
                <a:lnTo>
                  <a:pt x="2201" y="243"/>
                </a:lnTo>
                <a:lnTo>
                  <a:pt x="2202" y="242"/>
                </a:lnTo>
                <a:lnTo>
                  <a:pt x="2203" y="243"/>
                </a:lnTo>
                <a:lnTo>
                  <a:pt x="2204" y="243"/>
                </a:lnTo>
                <a:lnTo>
                  <a:pt x="2205" y="244"/>
                </a:lnTo>
                <a:lnTo>
                  <a:pt x="2206" y="245"/>
                </a:lnTo>
                <a:lnTo>
                  <a:pt x="2207" y="248"/>
                </a:lnTo>
                <a:lnTo>
                  <a:pt x="2207" y="250"/>
                </a:lnTo>
                <a:lnTo>
                  <a:pt x="2208" y="253"/>
                </a:lnTo>
                <a:lnTo>
                  <a:pt x="2210" y="256"/>
                </a:lnTo>
                <a:lnTo>
                  <a:pt x="2210" y="259"/>
                </a:lnTo>
                <a:lnTo>
                  <a:pt x="2211" y="263"/>
                </a:lnTo>
                <a:lnTo>
                  <a:pt x="2213" y="267"/>
                </a:lnTo>
                <a:lnTo>
                  <a:pt x="2213" y="272"/>
                </a:lnTo>
                <a:lnTo>
                  <a:pt x="2214" y="277"/>
                </a:lnTo>
                <a:lnTo>
                  <a:pt x="2215" y="282"/>
                </a:lnTo>
                <a:lnTo>
                  <a:pt x="2216" y="287"/>
                </a:lnTo>
                <a:lnTo>
                  <a:pt x="2217" y="292"/>
                </a:lnTo>
                <a:lnTo>
                  <a:pt x="2218" y="297"/>
                </a:lnTo>
                <a:lnTo>
                  <a:pt x="2219" y="303"/>
                </a:lnTo>
                <a:lnTo>
                  <a:pt x="2220" y="309"/>
                </a:lnTo>
                <a:lnTo>
                  <a:pt x="2221" y="314"/>
                </a:lnTo>
                <a:lnTo>
                  <a:pt x="2222" y="320"/>
                </a:lnTo>
                <a:lnTo>
                  <a:pt x="2223" y="326"/>
                </a:lnTo>
                <a:lnTo>
                  <a:pt x="2224" y="332"/>
                </a:lnTo>
                <a:lnTo>
                  <a:pt x="2225" y="338"/>
                </a:lnTo>
                <a:lnTo>
                  <a:pt x="2225" y="344"/>
                </a:lnTo>
                <a:lnTo>
                  <a:pt x="2226" y="349"/>
                </a:lnTo>
                <a:lnTo>
                  <a:pt x="2228" y="354"/>
                </a:lnTo>
                <a:lnTo>
                  <a:pt x="2228" y="360"/>
                </a:lnTo>
                <a:lnTo>
                  <a:pt x="2229" y="365"/>
                </a:lnTo>
                <a:lnTo>
                  <a:pt x="2230" y="370"/>
                </a:lnTo>
                <a:lnTo>
                  <a:pt x="2231" y="375"/>
                </a:lnTo>
                <a:lnTo>
                  <a:pt x="2232" y="380"/>
                </a:lnTo>
                <a:lnTo>
                  <a:pt x="2233" y="385"/>
                </a:lnTo>
                <a:lnTo>
                  <a:pt x="2234" y="390"/>
                </a:lnTo>
                <a:lnTo>
                  <a:pt x="2235" y="394"/>
                </a:lnTo>
                <a:lnTo>
                  <a:pt x="2236" y="398"/>
                </a:lnTo>
                <a:lnTo>
                  <a:pt x="2237" y="402"/>
                </a:lnTo>
                <a:lnTo>
                  <a:pt x="2238" y="406"/>
                </a:lnTo>
                <a:lnTo>
                  <a:pt x="2239" y="410"/>
                </a:lnTo>
                <a:lnTo>
                  <a:pt x="2240" y="413"/>
                </a:lnTo>
                <a:lnTo>
                  <a:pt x="2240" y="417"/>
                </a:lnTo>
                <a:lnTo>
                  <a:pt x="2241" y="420"/>
                </a:lnTo>
                <a:lnTo>
                  <a:pt x="2243" y="423"/>
                </a:lnTo>
                <a:lnTo>
                  <a:pt x="2243" y="425"/>
                </a:lnTo>
                <a:lnTo>
                  <a:pt x="2244" y="428"/>
                </a:lnTo>
                <a:lnTo>
                  <a:pt x="2245" y="431"/>
                </a:lnTo>
                <a:lnTo>
                  <a:pt x="2246" y="433"/>
                </a:lnTo>
                <a:lnTo>
                  <a:pt x="2247" y="435"/>
                </a:lnTo>
                <a:lnTo>
                  <a:pt x="2248" y="437"/>
                </a:lnTo>
                <a:lnTo>
                  <a:pt x="2249" y="439"/>
                </a:lnTo>
                <a:lnTo>
                  <a:pt x="2250" y="441"/>
                </a:lnTo>
                <a:lnTo>
                  <a:pt x="2251" y="443"/>
                </a:lnTo>
                <a:lnTo>
                  <a:pt x="2252" y="444"/>
                </a:lnTo>
                <a:lnTo>
                  <a:pt x="2253" y="446"/>
                </a:lnTo>
                <a:lnTo>
                  <a:pt x="2254" y="447"/>
                </a:lnTo>
                <a:lnTo>
                  <a:pt x="2255" y="448"/>
                </a:lnTo>
                <a:lnTo>
                  <a:pt x="2256" y="450"/>
                </a:lnTo>
                <a:lnTo>
                  <a:pt x="2256" y="450"/>
                </a:lnTo>
                <a:lnTo>
                  <a:pt x="2258" y="451"/>
                </a:lnTo>
                <a:lnTo>
                  <a:pt x="2258" y="452"/>
                </a:lnTo>
                <a:lnTo>
                  <a:pt x="2259" y="453"/>
                </a:lnTo>
                <a:lnTo>
                  <a:pt x="2261" y="454"/>
                </a:lnTo>
                <a:lnTo>
                  <a:pt x="2261" y="454"/>
                </a:lnTo>
                <a:lnTo>
                  <a:pt x="2262" y="455"/>
                </a:lnTo>
                <a:lnTo>
                  <a:pt x="2263" y="456"/>
                </a:lnTo>
                <a:lnTo>
                  <a:pt x="2264" y="456"/>
                </a:lnTo>
                <a:lnTo>
                  <a:pt x="2265" y="457"/>
                </a:lnTo>
                <a:lnTo>
                  <a:pt x="2266" y="457"/>
                </a:lnTo>
                <a:lnTo>
                  <a:pt x="2267" y="458"/>
                </a:lnTo>
                <a:lnTo>
                  <a:pt x="2268" y="458"/>
                </a:lnTo>
                <a:lnTo>
                  <a:pt x="2269" y="458"/>
                </a:lnTo>
                <a:lnTo>
                  <a:pt x="2270" y="458"/>
                </a:lnTo>
                <a:lnTo>
                  <a:pt x="2271" y="459"/>
                </a:lnTo>
                <a:lnTo>
                  <a:pt x="2272" y="459"/>
                </a:lnTo>
                <a:lnTo>
                  <a:pt x="2273" y="459"/>
                </a:lnTo>
                <a:lnTo>
                  <a:pt x="2273" y="459"/>
                </a:lnTo>
                <a:lnTo>
                  <a:pt x="2274" y="459"/>
                </a:lnTo>
                <a:lnTo>
                  <a:pt x="2276" y="460"/>
                </a:lnTo>
                <a:lnTo>
                  <a:pt x="2276" y="460"/>
                </a:lnTo>
                <a:lnTo>
                  <a:pt x="2277" y="460"/>
                </a:lnTo>
                <a:lnTo>
                  <a:pt x="2278" y="460"/>
                </a:lnTo>
                <a:lnTo>
                  <a:pt x="2279" y="460"/>
                </a:lnTo>
                <a:lnTo>
                  <a:pt x="2280" y="461"/>
                </a:lnTo>
                <a:lnTo>
                  <a:pt x="2281" y="461"/>
                </a:lnTo>
                <a:lnTo>
                  <a:pt x="2282" y="461"/>
                </a:lnTo>
                <a:lnTo>
                  <a:pt x="2283" y="461"/>
                </a:lnTo>
                <a:lnTo>
                  <a:pt x="2284" y="461"/>
                </a:lnTo>
                <a:lnTo>
                  <a:pt x="2285" y="461"/>
                </a:lnTo>
                <a:lnTo>
                  <a:pt x="2286" y="461"/>
                </a:lnTo>
                <a:lnTo>
                  <a:pt x="2287" y="461"/>
                </a:lnTo>
                <a:lnTo>
                  <a:pt x="2288" y="461"/>
                </a:lnTo>
                <a:lnTo>
                  <a:pt x="2289" y="461"/>
                </a:lnTo>
                <a:lnTo>
                  <a:pt x="2289" y="461"/>
                </a:lnTo>
                <a:lnTo>
                  <a:pt x="2291" y="461"/>
                </a:lnTo>
                <a:lnTo>
                  <a:pt x="2291" y="461"/>
                </a:lnTo>
                <a:lnTo>
                  <a:pt x="2292" y="461"/>
                </a:lnTo>
                <a:lnTo>
                  <a:pt x="2293" y="461"/>
                </a:lnTo>
                <a:lnTo>
                  <a:pt x="2294" y="461"/>
                </a:lnTo>
                <a:lnTo>
                  <a:pt x="2295" y="461"/>
                </a:lnTo>
                <a:lnTo>
                  <a:pt x="2296" y="461"/>
                </a:lnTo>
                <a:lnTo>
                  <a:pt x="2297" y="461"/>
                </a:lnTo>
                <a:lnTo>
                  <a:pt x="2298" y="461"/>
                </a:lnTo>
                <a:lnTo>
                  <a:pt x="2299" y="461"/>
                </a:lnTo>
                <a:lnTo>
                  <a:pt x="2300" y="461"/>
                </a:lnTo>
                <a:lnTo>
                  <a:pt x="2301" y="461"/>
                </a:lnTo>
                <a:lnTo>
                  <a:pt x="2302" y="461"/>
                </a:lnTo>
                <a:lnTo>
                  <a:pt x="2303" y="462"/>
                </a:lnTo>
                <a:lnTo>
                  <a:pt x="2304" y="462"/>
                </a:lnTo>
                <a:lnTo>
                  <a:pt x="2304" y="461"/>
                </a:lnTo>
                <a:lnTo>
                  <a:pt x="2306" y="461"/>
                </a:lnTo>
                <a:lnTo>
                  <a:pt x="2306" y="461"/>
                </a:lnTo>
                <a:lnTo>
                  <a:pt x="2307" y="462"/>
                </a:lnTo>
                <a:lnTo>
                  <a:pt x="2309" y="461"/>
                </a:lnTo>
                <a:lnTo>
                  <a:pt x="2309" y="461"/>
                </a:lnTo>
                <a:lnTo>
                  <a:pt x="2310" y="462"/>
                </a:lnTo>
                <a:lnTo>
                  <a:pt x="2311" y="462"/>
                </a:lnTo>
                <a:lnTo>
                  <a:pt x="2312" y="462"/>
                </a:lnTo>
                <a:lnTo>
                  <a:pt x="2313" y="462"/>
                </a:lnTo>
                <a:lnTo>
                  <a:pt x="2314" y="461"/>
                </a:lnTo>
                <a:lnTo>
                  <a:pt x="2315" y="462"/>
                </a:lnTo>
                <a:lnTo>
                  <a:pt x="2316" y="462"/>
                </a:lnTo>
                <a:lnTo>
                  <a:pt x="2317" y="462"/>
                </a:lnTo>
                <a:lnTo>
                  <a:pt x="2318" y="462"/>
                </a:lnTo>
                <a:lnTo>
                  <a:pt x="2319" y="462"/>
                </a:lnTo>
                <a:lnTo>
                  <a:pt x="2319" y="462"/>
                </a:lnTo>
                <a:lnTo>
                  <a:pt x="2321" y="462"/>
                </a:lnTo>
                <a:lnTo>
                  <a:pt x="2321" y="462"/>
                </a:lnTo>
                <a:lnTo>
                  <a:pt x="2322" y="462"/>
                </a:lnTo>
                <a:lnTo>
                  <a:pt x="2324" y="462"/>
                </a:lnTo>
                <a:lnTo>
                  <a:pt x="2324" y="462"/>
                </a:lnTo>
                <a:lnTo>
                  <a:pt x="2325" y="462"/>
                </a:lnTo>
                <a:lnTo>
                  <a:pt x="2326" y="462"/>
                </a:lnTo>
                <a:lnTo>
                  <a:pt x="2327" y="462"/>
                </a:lnTo>
                <a:lnTo>
                  <a:pt x="2328" y="462"/>
                </a:lnTo>
                <a:lnTo>
                  <a:pt x="2329" y="462"/>
                </a:lnTo>
                <a:lnTo>
                  <a:pt x="2330" y="462"/>
                </a:lnTo>
                <a:lnTo>
                  <a:pt x="2331" y="462"/>
                </a:lnTo>
                <a:lnTo>
                  <a:pt x="2332" y="462"/>
                </a:lnTo>
                <a:lnTo>
                  <a:pt x="2333" y="462"/>
                </a:lnTo>
                <a:lnTo>
                  <a:pt x="2334" y="462"/>
                </a:lnTo>
                <a:lnTo>
                  <a:pt x="2335" y="462"/>
                </a:lnTo>
                <a:lnTo>
                  <a:pt x="2336" y="462"/>
                </a:lnTo>
                <a:lnTo>
                  <a:pt x="2337" y="462"/>
                </a:lnTo>
                <a:lnTo>
                  <a:pt x="2337" y="462"/>
                </a:lnTo>
                <a:lnTo>
                  <a:pt x="2339" y="462"/>
                </a:lnTo>
                <a:lnTo>
                  <a:pt x="2339" y="462"/>
                </a:lnTo>
                <a:lnTo>
                  <a:pt x="2340" y="462"/>
                </a:lnTo>
                <a:lnTo>
                  <a:pt x="2341" y="462"/>
                </a:lnTo>
                <a:lnTo>
                  <a:pt x="2342" y="462"/>
                </a:lnTo>
                <a:lnTo>
                  <a:pt x="2343" y="462"/>
                </a:lnTo>
                <a:lnTo>
                  <a:pt x="2344" y="462"/>
                </a:lnTo>
                <a:lnTo>
                  <a:pt x="2345" y="462"/>
                </a:lnTo>
                <a:lnTo>
                  <a:pt x="2346" y="462"/>
                </a:lnTo>
                <a:lnTo>
                  <a:pt x="2347" y="462"/>
                </a:lnTo>
                <a:lnTo>
                  <a:pt x="2348" y="462"/>
                </a:lnTo>
                <a:lnTo>
                  <a:pt x="2349" y="462"/>
                </a:lnTo>
                <a:lnTo>
                  <a:pt x="2350" y="462"/>
                </a:lnTo>
                <a:lnTo>
                  <a:pt x="2351" y="462"/>
                </a:lnTo>
                <a:lnTo>
                  <a:pt x="2352" y="462"/>
                </a:lnTo>
                <a:lnTo>
                  <a:pt x="2352" y="462"/>
                </a:lnTo>
                <a:lnTo>
                  <a:pt x="2354" y="462"/>
                </a:lnTo>
                <a:lnTo>
                  <a:pt x="2354" y="462"/>
                </a:lnTo>
                <a:lnTo>
                  <a:pt x="2355" y="462"/>
                </a:lnTo>
                <a:lnTo>
                  <a:pt x="2356" y="462"/>
                </a:lnTo>
                <a:lnTo>
                  <a:pt x="2357" y="462"/>
                </a:lnTo>
                <a:lnTo>
                  <a:pt x="2358" y="462"/>
                </a:lnTo>
                <a:lnTo>
                  <a:pt x="2359" y="462"/>
                </a:lnTo>
                <a:lnTo>
                  <a:pt x="2360" y="462"/>
                </a:lnTo>
                <a:lnTo>
                  <a:pt x="2361" y="462"/>
                </a:lnTo>
                <a:lnTo>
                  <a:pt x="2362" y="462"/>
                </a:lnTo>
                <a:lnTo>
                  <a:pt x="2363" y="462"/>
                </a:lnTo>
                <a:lnTo>
                  <a:pt x="2364" y="462"/>
                </a:lnTo>
                <a:lnTo>
                  <a:pt x="2365" y="462"/>
                </a:lnTo>
                <a:lnTo>
                  <a:pt x="2366" y="462"/>
                </a:lnTo>
                <a:lnTo>
                  <a:pt x="2367" y="462"/>
                </a:lnTo>
                <a:lnTo>
                  <a:pt x="2367" y="462"/>
                </a:lnTo>
                <a:lnTo>
                  <a:pt x="2369" y="462"/>
                </a:lnTo>
                <a:lnTo>
                  <a:pt x="2370" y="462"/>
                </a:lnTo>
                <a:lnTo>
                  <a:pt x="2370" y="462"/>
                </a:lnTo>
                <a:lnTo>
                  <a:pt x="2372" y="462"/>
                </a:lnTo>
                <a:lnTo>
                  <a:pt x="2372" y="462"/>
                </a:lnTo>
                <a:lnTo>
                  <a:pt x="2373" y="462"/>
                </a:lnTo>
                <a:lnTo>
                  <a:pt x="2374" y="462"/>
                </a:lnTo>
                <a:lnTo>
                  <a:pt x="2375" y="462"/>
                </a:lnTo>
                <a:lnTo>
                  <a:pt x="2376" y="462"/>
                </a:lnTo>
                <a:lnTo>
                  <a:pt x="2377" y="462"/>
                </a:lnTo>
                <a:lnTo>
                  <a:pt x="2378" y="462"/>
                </a:lnTo>
                <a:lnTo>
                  <a:pt x="2379" y="462"/>
                </a:lnTo>
                <a:lnTo>
                  <a:pt x="2380" y="462"/>
                </a:lnTo>
                <a:lnTo>
                  <a:pt x="2381" y="462"/>
                </a:lnTo>
                <a:lnTo>
                  <a:pt x="2382" y="462"/>
                </a:lnTo>
                <a:lnTo>
                  <a:pt x="2382" y="462"/>
                </a:lnTo>
                <a:lnTo>
                  <a:pt x="2384" y="462"/>
                </a:lnTo>
                <a:lnTo>
                  <a:pt x="2385" y="462"/>
                </a:lnTo>
                <a:lnTo>
                  <a:pt x="2385" y="462"/>
                </a:lnTo>
                <a:lnTo>
                  <a:pt x="2387" y="462"/>
                </a:lnTo>
                <a:lnTo>
                  <a:pt x="2387" y="462"/>
                </a:lnTo>
                <a:lnTo>
                  <a:pt x="2388" y="462"/>
                </a:lnTo>
                <a:lnTo>
                  <a:pt x="2389" y="462"/>
                </a:lnTo>
                <a:lnTo>
                  <a:pt x="2390" y="462"/>
                </a:lnTo>
                <a:lnTo>
                  <a:pt x="2391" y="462"/>
                </a:lnTo>
                <a:lnTo>
                  <a:pt x="2392" y="462"/>
                </a:lnTo>
                <a:lnTo>
                  <a:pt x="2393" y="462"/>
                </a:lnTo>
                <a:lnTo>
                  <a:pt x="2394" y="462"/>
                </a:lnTo>
                <a:lnTo>
                  <a:pt x="2395" y="462"/>
                </a:lnTo>
                <a:lnTo>
                  <a:pt x="2396" y="462"/>
                </a:lnTo>
                <a:lnTo>
                  <a:pt x="2397" y="462"/>
                </a:lnTo>
                <a:lnTo>
                  <a:pt x="2398" y="462"/>
                </a:lnTo>
                <a:lnTo>
                  <a:pt x="2399" y="462"/>
                </a:lnTo>
                <a:lnTo>
                  <a:pt x="2400" y="462"/>
                </a:lnTo>
                <a:lnTo>
                  <a:pt x="2400" y="462"/>
                </a:lnTo>
                <a:lnTo>
                  <a:pt x="2402" y="462"/>
                </a:lnTo>
                <a:lnTo>
                  <a:pt x="2403" y="462"/>
                </a:lnTo>
                <a:lnTo>
                  <a:pt x="2403" y="462"/>
                </a:lnTo>
                <a:lnTo>
                  <a:pt x="2404" y="462"/>
                </a:lnTo>
                <a:lnTo>
                  <a:pt x="2405" y="462"/>
                </a:lnTo>
                <a:lnTo>
                  <a:pt x="2406" y="462"/>
                </a:lnTo>
                <a:lnTo>
                  <a:pt x="2407" y="462"/>
                </a:lnTo>
                <a:lnTo>
                  <a:pt x="2408" y="462"/>
                </a:lnTo>
                <a:lnTo>
                  <a:pt x="2409" y="462"/>
                </a:lnTo>
                <a:lnTo>
                  <a:pt x="2410" y="462"/>
                </a:lnTo>
                <a:lnTo>
                  <a:pt x="2411" y="462"/>
                </a:lnTo>
                <a:lnTo>
                  <a:pt x="2412" y="462"/>
                </a:lnTo>
                <a:lnTo>
                  <a:pt x="2413" y="462"/>
                </a:lnTo>
                <a:lnTo>
                  <a:pt x="2414" y="462"/>
                </a:lnTo>
                <a:lnTo>
                  <a:pt x="2415" y="462"/>
                </a:lnTo>
                <a:lnTo>
                  <a:pt x="2415" y="462"/>
                </a:lnTo>
                <a:lnTo>
                  <a:pt x="2417" y="462"/>
                </a:lnTo>
                <a:lnTo>
                  <a:pt x="2418" y="462"/>
                </a:lnTo>
                <a:lnTo>
                  <a:pt x="2418" y="462"/>
                </a:lnTo>
                <a:lnTo>
                  <a:pt x="2419" y="462"/>
                </a:lnTo>
                <a:lnTo>
                  <a:pt x="2420" y="462"/>
                </a:lnTo>
                <a:lnTo>
                  <a:pt x="2421" y="462"/>
                </a:lnTo>
                <a:lnTo>
                  <a:pt x="2422" y="462"/>
                </a:lnTo>
                <a:lnTo>
                  <a:pt x="2423" y="462"/>
                </a:lnTo>
                <a:lnTo>
                  <a:pt x="2424" y="462"/>
                </a:lnTo>
                <a:lnTo>
                  <a:pt x="2425" y="462"/>
                </a:lnTo>
                <a:lnTo>
                  <a:pt x="2426" y="462"/>
                </a:lnTo>
                <a:lnTo>
                  <a:pt x="2427" y="462"/>
                </a:lnTo>
                <a:lnTo>
                  <a:pt x="2428" y="462"/>
                </a:lnTo>
                <a:lnTo>
                  <a:pt x="2429" y="462"/>
                </a:lnTo>
                <a:lnTo>
                  <a:pt x="2430" y="462"/>
                </a:lnTo>
                <a:lnTo>
                  <a:pt x="2430" y="462"/>
                </a:lnTo>
                <a:lnTo>
                  <a:pt x="2432" y="462"/>
                </a:lnTo>
                <a:lnTo>
                  <a:pt x="2433" y="462"/>
                </a:lnTo>
                <a:lnTo>
                  <a:pt x="2433" y="462"/>
                </a:lnTo>
                <a:lnTo>
                  <a:pt x="2435" y="462"/>
                </a:lnTo>
                <a:lnTo>
                  <a:pt x="2436" y="462"/>
                </a:lnTo>
                <a:lnTo>
                  <a:pt x="2436" y="462"/>
                </a:lnTo>
                <a:lnTo>
                  <a:pt x="2437" y="462"/>
                </a:lnTo>
                <a:lnTo>
                  <a:pt x="2438" y="462"/>
                </a:lnTo>
                <a:lnTo>
                  <a:pt x="2439" y="462"/>
                </a:lnTo>
                <a:lnTo>
                  <a:pt x="2440" y="462"/>
                </a:lnTo>
                <a:lnTo>
                  <a:pt x="2441" y="462"/>
                </a:lnTo>
                <a:lnTo>
                  <a:pt x="2442" y="462"/>
                </a:lnTo>
                <a:lnTo>
                  <a:pt x="2443" y="462"/>
                </a:lnTo>
                <a:lnTo>
                  <a:pt x="2444" y="462"/>
                </a:lnTo>
                <a:lnTo>
                  <a:pt x="2445" y="462"/>
                </a:lnTo>
                <a:lnTo>
                  <a:pt x="2445" y="462"/>
                </a:lnTo>
                <a:lnTo>
                  <a:pt x="2447" y="462"/>
                </a:lnTo>
                <a:lnTo>
                  <a:pt x="2448" y="462"/>
                </a:lnTo>
                <a:lnTo>
                  <a:pt x="2448" y="462"/>
                </a:lnTo>
                <a:lnTo>
                  <a:pt x="2450" y="462"/>
                </a:lnTo>
                <a:lnTo>
                  <a:pt x="2451" y="462"/>
                </a:lnTo>
                <a:lnTo>
                  <a:pt x="2451" y="462"/>
                </a:lnTo>
                <a:lnTo>
                  <a:pt x="2452" y="462"/>
                </a:lnTo>
                <a:lnTo>
                  <a:pt x="2453" y="462"/>
                </a:lnTo>
                <a:lnTo>
                  <a:pt x="2454" y="462"/>
                </a:lnTo>
                <a:lnTo>
                  <a:pt x="2455" y="462"/>
                </a:lnTo>
                <a:lnTo>
                  <a:pt x="2456" y="462"/>
                </a:lnTo>
                <a:lnTo>
                  <a:pt x="2457" y="462"/>
                </a:lnTo>
                <a:lnTo>
                  <a:pt x="2458" y="462"/>
                </a:lnTo>
                <a:lnTo>
                  <a:pt x="2459" y="462"/>
                </a:lnTo>
                <a:lnTo>
                  <a:pt x="2460" y="462"/>
                </a:lnTo>
                <a:lnTo>
                  <a:pt x="2461" y="462"/>
                </a:lnTo>
                <a:lnTo>
                  <a:pt x="2462" y="462"/>
                </a:lnTo>
                <a:lnTo>
                  <a:pt x="2463" y="462"/>
                </a:lnTo>
                <a:lnTo>
                  <a:pt x="2463" y="462"/>
                </a:lnTo>
                <a:lnTo>
                  <a:pt x="2465" y="462"/>
                </a:lnTo>
                <a:lnTo>
                  <a:pt x="2466" y="462"/>
                </a:lnTo>
                <a:lnTo>
                  <a:pt x="2466" y="462"/>
                </a:lnTo>
                <a:lnTo>
                  <a:pt x="2467" y="462"/>
                </a:lnTo>
                <a:lnTo>
                  <a:pt x="2469" y="462"/>
                </a:lnTo>
                <a:lnTo>
                  <a:pt x="2469" y="462"/>
                </a:lnTo>
                <a:lnTo>
                  <a:pt x="2470" y="462"/>
                </a:lnTo>
                <a:lnTo>
                  <a:pt x="2471" y="462"/>
                </a:lnTo>
                <a:lnTo>
                  <a:pt x="2472" y="462"/>
                </a:lnTo>
                <a:lnTo>
                  <a:pt x="2473" y="462"/>
                </a:lnTo>
                <a:lnTo>
                  <a:pt x="2474" y="462"/>
                </a:lnTo>
                <a:lnTo>
                  <a:pt x="2475" y="462"/>
                </a:lnTo>
                <a:lnTo>
                  <a:pt x="2476" y="462"/>
                </a:lnTo>
                <a:lnTo>
                  <a:pt x="2477" y="462"/>
                </a:lnTo>
                <a:lnTo>
                  <a:pt x="2478" y="462"/>
                </a:lnTo>
                <a:lnTo>
                  <a:pt x="2478" y="462"/>
                </a:lnTo>
                <a:lnTo>
                  <a:pt x="2480" y="462"/>
                </a:lnTo>
                <a:lnTo>
                  <a:pt x="2481" y="462"/>
                </a:lnTo>
                <a:lnTo>
                  <a:pt x="2481" y="462"/>
                </a:lnTo>
                <a:lnTo>
                  <a:pt x="2482" y="462"/>
                </a:lnTo>
                <a:lnTo>
                  <a:pt x="2484" y="462"/>
                </a:lnTo>
                <a:lnTo>
                  <a:pt x="2484" y="462"/>
                </a:lnTo>
                <a:lnTo>
                  <a:pt x="2485" y="462"/>
                </a:lnTo>
                <a:lnTo>
                  <a:pt x="2486" y="462"/>
                </a:lnTo>
                <a:lnTo>
                  <a:pt x="2487" y="462"/>
                </a:lnTo>
                <a:lnTo>
                  <a:pt x="2488" y="462"/>
                </a:lnTo>
                <a:lnTo>
                  <a:pt x="2489" y="462"/>
                </a:lnTo>
                <a:lnTo>
                  <a:pt x="2490" y="462"/>
                </a:lnTo>
                <a:lnTo>
                  <a:pt x="2491" y="462"/>
                </a:lnTo>
                <a:lnTo>
                  <a:pt x="2492" y="462"/>
                </a:lnTo>
                <a:lnTo>
                  <a:pt x="2493" y="462"/>
                </a:lnTo>
                <a:lnTo>
                  <a:pt x="2493" y="462"/>
                </a:lnTo>
                <a:lnTo>
                  <a:pt x="2495" y="462"/>
                </a:lnTo>
                <a:lnTo>
                  <a:pt x="2496" y="462"/>
                </a:lnTo>
                <a:lnTo>
                  <a:pt x="2496" y="462"/>
                </a:lnTo>
                <a:lnTo>
                  <a:pt x="2498" y="462"/>
                </a:lnTo>
                <a:lnTo>
                  <a:pt x="2499" y="462"/>
                </a:lnTo>
                <a:lnTo>
                  <a:pt x="2499" y="462"/>
                </a:lnTo>
                <a:lnTo>
                  <a:pt x="2500" y="462"/>
                </a:lnTo>
                <a:lnTo>
                  <a:pt x="2501" y="462"/>
                </a:lnTo>
                <a:lnTo>
                  <a:pt x="2502" y="462"/>
                </a:lnTo>
                <a:lnTo>
                  <a:pt x="2503" y="462"/>
                </a:lnTo>
                <a:lnTo>
                  <a:pt x="2504" y="462"/>
                </a:lnTo>
                <a:lnTo>
                  <a:pt x="2505" y="462"/>
                </a:lnTo>
                <a:lnTo>
                  <a:pt x="2506" y="462"/>
                </a:lnTo>
                <a:lnTo>
                  <a:pt x="2507" y="462"/>
                </a:lnTo>
                <a:lnTo>
                  <a:pt x="2508" y="462"/>
                </a:lnTo>
                <a:lnTo>
                  <a:pt x="2509" y="462"/>
                </a:lnTo>
                <a:lnTo>
                  <a:pt x="2510" y="462"/>
                </a:lnTo>
                <a:lnTo>
                  <a:pt x="2511" y="462"/>
                </a:lnTo>
                <a:lnTo>
                  <a:pt x="2511" y="462"/>
                </a:lnTo>
                <a:lnTo>
                  <a:pt x="2513" y="462"/>
                </a:lnTo>
                <a:lnTo>
                  <a:pt x="2514" y="462"/>
                </a:lnTo>
                <a:lnTo>
                  <a:pt x="2514" y="462"/>
                </a:lnTo>
                <a:lnTo>
                  <a:pt x="2515" y="462"/>
                </a:lnTo>
                <a:lnTo>
                  <a:pt x="2517" y="462"/>
                </a:lnTo>
                <a:lnTo>
                  <a:pt x="2517" y="462"/>
                </a:lnTo>
                <a:lnTo>
                  <a:pt x="2518" y="462"/>
                </a:lnTo>
                <a:lnTo>
                  <a:pt x="2519" y="462"/>
                </a:lnTo>
                <a:lnTo>
                  <a:pt x="2520" y="462"/>
                </a:lnTo>
                <a:lnTo>
                  <a:pt x="2521" y="462"/>
                </a:lnTo>
                <a:lnTo>
                  <a:pt x="2522" y="462"/>
                </a:lnTo>
                <a:lnTo>
                  <a:pt x="2523" y="462"/>
                </a:lnTo>
                <a:lnTo>
                  <a:pt x="2524" y="462"/>
                </a:lnTo>
                <a:lnTo>
                  <a:pt x="2525" y="462"/>
                </a:lnTo>
                <a:lnTo>
                  <a:pt x="2526" y="462"/>
                </a:lnTo>
                <a:lnTo>
                  <a:pt x="2526" y="462"/>
                </a:lnTo>
                <a:lnTo>
                  <a:pt x="2528" y="462"/>
                </a:lnTo>
                <a:lnTo>
                  <a:pt x="2529" y="462"/>
                </a:lnTo>
                <a:lnTo>
                  <a:pt x="2529" y="462"/>
                </a:lnTo>
                <a:lnTo>
                  <a:pt x="2530" y="462"/>
                </a:lnTo>
                <a:lnTo>
                  <a:pt x="2532" y="462"/>
                </a:lnTo>
                <a:lnTo>
                  <a:pt x="2532" y="462"/>
                </a:lnTo>
                <a:lnTo>
                  <a:pt x="2533" y="462"/>
                </a:lnTo>
                <a:lnTo>
                  <a:pt x="2534" y="462"/>
                </a:lnTo>
                <a:lnTo>
                  <a:pt x="2535" y="462"/>
                </a:lnTo>
                <a:lnTo>
                  <a:pt x="2536" y="462"/>
                </a:lnTo>
                <a:lnTo>
                  <a:pt x="2537" y="462"/>
                </a:lnTo>
                <a:lnTo>
                  <a:pt x="2538" y="462"/>
                </a:lnTo>
                <a:lnTo>
                  <a:pt x="2539" y="462"/>
                </a:lnTo>
                <a:lnTo>
                  <a:pt x="2540" y="462"/>
                </a:lnTo>
                <a:lnTo>
                  <a:pt x="2541" y="462"/>
                </a:lnTo>
                <a:lnTo>
                  <a:pt x="2542" y="462"/>
                </a:lnTo>
                <a:lnTo>
                  <a:pt x="2543" y="462"/>
                </a:lnTo>
                <a:lnTo>
                  <a:pt x="2544" y="462"/>
                </a:lnTo>
                <a:lnTo>
                  <a:pt x="2544" y="462"/>
                </a:lnTo>
                <a:lnTo>
                  <a:pt x="2546" y="462"/>
                </a:lnTo>
                <a:lnTo>
                  <a:pt x="2547" y="462"/>
                </a:lnTo>
                <a:lnTo>
                  <a:pt x="2547" y="462"/>
                </a:lnTo>
                <a:lnTo>
                  <a:pt x="2548" y="462"/>
                </a:lnTo>
                <a:lnTo>
                  <a:pt x="2550" y="462"/>
                </a:lnTo>
                <a:lnTo>
                  <a:pt x="2550" y="462"/>
                </a:lnTo>
                <a:lnTo>
                  <a:pt x="2551" y="462"/>
                </a:lnTo>
                <a:lnTo>
                  <a:pt x="2552" y="462"/>
                </a:lnTo>
                <a:lnTo>
                  <a:pt x="2553" y="462"/>
                </a:lnTo>
                <a:lnTo>
                  <a:pt x="2554" y="462"/>
                </a:lnTo>
                <a:lnTo>
                  <a:pt x="2555" y="462"/>
                </a:lnTo>
                <a:lnTo>
                  <a:pt x="2556" y="462"/>
                </a:lnTo>
                <a:lnTo>
                  <a:pt x="2557" y="462"/>
                </a:lnTo>
                <a:lnTo>
                  <a:pt x="2558" y="462"/>
                </a:lnTo>
                <a:lnTo>
                  <a:pt x="2559" y="462"/>
                </a:lnTo>
                <a:lnTo>
                  <a:pt x="2559" y="462"/>
                </a:lnTo>
                <a:lnTo>
                  <a:pt x="2561" y="462"/>
                </a:lnTo>
                <a:lnTo>
                  <a:pt x="2562" y="462"/>
                </a:lnTo>
                <a:lnTo>
                  <a:pt x="2562" y="462"/>
                </a:lnTo>
                <a:lnTo>
                  <a:pt x="2563" y="462"/>
                </a:lnTo>
                <a:lnTo>
                  <a:pt x="2565" y="462"/>
                </a:lnTo>
                <a:lnTo>
                  <a:pt x="2565" y="462"/>
                </a:lnTo>
                <a:lnTo>
                  <a:pt x="2566" y="462"/>
                </a:lnTo>
                <a:lnTo>
                  <a:pt x="2567" y="462"/>
                </a:lnTo>
                <a:lnTo>
                  <a:pt x="2568" y="462"/>
                </a:lnTo>
                <a:lnTo>
                  <a:pt x="2569" y="462"/>
                </a:lnTo>
                <a:lnTo>
                  <a:pt x="2570" y="462"/>
                </a:lnTo>
                <a:lnTo>
                  <a:pt x="2571" y="462"/>
                </a:lnTo>
                <a:lnTo>
                  <a:pt x="2572" y="462"/>
                </a:lnTo>
                <a:lnTo>
                  <a:pt x="2573" y="462"/>
                </a:lnTo>
                <a:lnTo>
                  <a:pt x="2574" y="462"/>
                </a:lnTo>
                <a:lnTo>
                  <a:pt x="2575" y="462"/>
                </a:lnTo>
              </a:path>
            </a:pathLst>
          </a:custGeom>
          <a:noFill/>
          <a:ln w="1588">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87" name="Rectangle 263"/>
          <p:cNvSpPr>
            <a:spLocks noChangeArrowheads="1"/>
          </p:cNvSpPr>
          <p:nvPr/>
        </p:nvSpPr>
        <p:spPr bwMode="auto">
          <a:xfrm>
            <a:off x="5233988" y="6181725"/>
            <a:ext cx="379412" cy="182563"/>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200" b="1" smtClean="0">
                <a:solidFill>
                  <a:srgbClr val="000000"/>
                </a:solidFill>
                <a:ea typeface="MS UI Gothic" pitchFamily="50" charset="-128"/>
                <a:cs typeface="Arial" pitchFamily="34" charset="0"/>
              </a:rPr>
              <a:t>1.10</a:t>
            </a:r>
          </a:p>
        </p:txBody>
      </p:sp>
      <p:sp>
        <p:nvSpPr>
          <p:cNvPr id="206088" name="Text Box 264"/>
          <p:cNvSpPr txBox="1">
            <a:spLocks noChangeArrowheads="1"/>
          </p:cNvSpPr>
          <p:nvPr/>
        </p:nvSpPr>
        <p:spPr bwMode="auto">
          <a:xfrm>
            <a:off x="2947988" y="1330325"/>
            <a:ext cx="285750" cy="304800"/>
          </a:xfrm>
          <a:prstGeom prst="rect">
            <a:avLst/>
          </a:prstGeom>
          <a:noFill/>
          <a:ln w="9525">
            <a:noFill/>
            <a:miter lim="800000"/>
            <a:headEnd/>
            <a:tailEnd/>
          </a:ln>
          <a:effectLst/>
        </p:spPr>
        <p:txBody>
          <a:bodyPr>
            <a:spAutoFit/>
          </a:bodyPr>
          <a:lstStyle/>
          <a:p>
            <a:pPr fontAlgn="base">
              <a:spcBef>
                <a:spcPct val="50000"/>
              </a:spcBef>
              <a:spcAft>
                <a:spcPct val="0"/>
              </a:spcAft>
            </a:pPr>
            <a:r>
              <a:rPr kumimoji="0" lang="en-US" altLang="ja-JP" sz="1400" smtClean="0">
                <a:solidFill>
                  <a:srgbClr val="000000"/>
                </a:solidFill>
                <a:ea typeface="MS UI Gothic" pitchFamily="50" charset="-128"/>
                <a:cs typeface="Arial" pitchFamily="34" charset="0"/>
              </a:rPr>
              <a:t>1</a:t>
            </a:r>
          </a:p>
        </p:txBody>
      </p:sp>
      <p:sp>
        <p:nvSpPr>
          <p:cNvPr id="206089" name="Text Box 265"/>
          <p:cNvSpPr txBox="1">
            <a:spLocks noChangeArrowheads="1"/>
          </p:cNvSpPr>
          <p:nvPr/>
        </p:nvSpPr>
        <p:spPr bwMode="auto">
          <a:xfrm>
            <a:off x="3375025" y="1330325"/>
            <a:ext cx="285750" cy="304800"/>
          </a:xfrm>
          <a:prstGeom prst="rect">
            <a:avLst/>
          </a:prstGeom>
          <a:noFill/>
          <a:ln w="9525">
            <a:noFill/>
            <a:miter lim="800000"/>
            <a:headEnd/>
            <a:tailEnd/>
          </a:ln>
          <a:effectLst/>
        </p:spPr>
        <p:txBody>
          <a:bodyPr>
            <a:spAutoFit/>
          </a:bodyPr>
          <a:lstStyle/>
          <a:p>
            <a:pPr fontAlgn="base">
              <a:spcBef>
                <a:spcPct val="50000"/>
              </a:spcBef>
              <a:spcAft>
                <a:spcPct val="0"/>
              </a:spcAft>
            </a:pPr>
            <a:r>
              <a:rPr kumimoji="0" lang="en-US" altLang="ja-JP" sz="1400" smtClean="0">
                <a:solidFill>
                  <a:srgbClr val="000000"/>
                </a:solidFill>
                <a:ea typeface="MS UI Gothic" pitchFamily="50" charset="-128"/>
                <a:cs typeface="Arial" pitchFamily="34" charset="0"/>
              </a:rPr>
              <a:t>2</a:t>
            </a:r>
          </a:p>
        </p:txBody>
      </p:sp>
      <p:sp>
        <p:nvSpPr>
          <p:cNvPr id="206090" name="Text Box 266"/>
          <p:cNvSpPr txBox="1">
            <a:spLocks noChangeArrowheads="1"/>
          </p:cNvSpPr>
          <p:nvPr/>
        </p:nvSpPr>
        <p:spPr bwMode="auto">
          <a:xfrm>
            <a:off x="3802063" y="1330325"/>
            <a:ext cx="285750" cy="304800"/>
          </a:xfrm>
          <a:prstGeom prst="rect">
            <a:avLst/>
          </a:prstGeom>
          <a:noFill/>
          <a:ln w="9525">
            <a:noFill/>
            <a:miter lim="800000"/>
            <a:headEnd/>
            <a:tailEnd/>
          </a:ln>
          <a:effectLst/>
        </p:spPr>
        <p:txBody>
          <a:bodyPr>
            <a:spAutoFit/>
          </a:bodyPr>
          <a:lstStyle/>
          <a:p>
            <a:pPr fontAlgn="base">
              <a:spcBef>
                <a:spcPct val="50000"/>
              </a:spcBef>
              <a:spcAft>
                <a:spcPct val="0"/>
              </a:spcAft>
            </a:pPr>
            <a:r>
              <a:rPr kumimoji="0" lang="en-US" altLang="ja-JP" sz="1400" smtClean="0">
                <a:solidFill>
                  <a:srgbClr val="000000"/>
                </a:solidFill>
                <a:ea typeface="MS UI Gothic" pitchFamily="50" charset="-128"/>
                <a:cs typeface="Arial" pitchFamily="34" charset="0"/>
              </a:rPr>
              <a:t>3</a:t>
            </a:r>
          </a:p>
        </p:txBody>
      </p:sp>
      <p:sp>
        <p:nvSpPr>
          <p:cNvPr id="206091" name="Text Box 267"/>
          <p:cNvSpPr txBox="1">
            <a:spLocks noChangeArrowheads="1"/>
          </p:cNvSpPr>
          <p:nvPr/>
        </p:nvSpPr>
        <p:spPr bwMode="auto">
          <a:xfrm>
            <a:off x="4799013" y="1614488"/>
            <a:ext cx="285750" cy="304800"/>
          </a:xfrm>
          <a:prstGeom prst="rect">
            <a:avLst/>
          </a:prstGeom>
          <a:noFill/>
          <a:ln w="9525">
            <a:noFill/>
            <a:miter lim="800000"/>
            <a:headEnd/>
            <a:tailEnd/>
          </a:ln>
          <a:effectLst/>
        </p:spPr>
        <p:txBody>
          <a:bodyPr>
            <a:spAutoFit/>
          </a:bodyPr>
          <a:lstStyle/>
          <a:p>
            <a:pPr fontAlgn="base">
              <a:spcBef>
                <a:spcPct val="50000"/>
              </a:spcBef>
              <a:spcAft>
                <a:spcPct val="0"/>
              </a:spcAft>
            </a:pPr>
            <a:r>
              <a:rPr kumimoji="0" lang="en-US" altLang="ja-JP" sz="1400" smtClean="0">
                <a:solidFill>
                  <a:srgbClr val="000000"/>
                </a:solidFill>
                <a:ea typeface="MS UI Gothic" pitchFamily="50" charset="-128"/>
                <a:cs typeface="Arial" pitchFamily="34" charset="0"/>
              </a:rPr>
              <a:t>4</a:t>
            </a:r>
          </a:p>
        </p:txBody>
      </p:sp>
      <p:sp>
        <p:nvSpPr>
          <p:cNvPr id="206092" name="AutoShape 268"/>
          <p:cNvSpPr>
            <a:spLocks noChangeArrowheads="1"/>
          </p:cNvSpPr>
          <p:nvPr/>
        </p:nvSpPr>
        <p:spPr bwMode="auto">
          <a:xfrm>
            <a:off x="457200" y="1846263"/>
            <a:ext cx="782638" cy="4129087"/>
          </a:xfrm>
          <a:prstGeom prst="curvedRightArrow">
            <a:avLst>
              <a:gd name="adj1" fmla="val 105517"/>
              <a:gd name="adj2" fmla="val 211034"/>
              <a:gd name="adj3" fmla="val 33333"/>
            </a:avLst>
          </a:prstGeom>
          <a:solidFill>
            <a:schemeClr val="accent1"/>
          </a:solidFill>
          <a:ln w="9525">
            <a:solidFill>
              <a:schemeClr val="tx1"/>
            </a:solidFill>
            <a:miter lim="800000"/>
            <a:headEnd/>
            <a:tailEnd/>
          </a:ln>
          <a:effectLst/>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spTree>
  </p:cSld>
  <p:clrMapOvr>
    <a:masterClrMapping/>
  </p:clrMapOvr>
  <p:transition>
    <p:rand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11970" name="Freeform 2"/>
          <p:cNvSpPr>
            <a:spLocks/>
          </p:cNvSpPr>
          <p:nvPr/>
        </p:nvSpPr>
        <p:spPr bwMode="auto">
          <a:xfrm>
            <a:off x="5991225" y="2227263"/>
            <a:ext cx="552450" cy="9525"/>
          </a:xfrm>
          <a:custGeom>
            <a:avLst/>
            <a:gdLst/>
            <a:ahLst/>
            <a:cxnLst>
              <a:cxn ang="0">
                <a:pos x="0" y="6"/>
              </a:cxn>
              <a:cxn ang="0">
                <a:pos x="31" y="6"/>
              </a:cxn>
              <a:cxn ang="0">
                <a:pos x="73" y="0"/>
              </a:cxn>
              <a:cxn ang="0">
                <a:pos x="158" y="0"/>
              </a:cxn>
              <a:cxn ang="0">
                <a:pos x="249" y="0"/>
              </a:cxn>
              <a:cxn ang="0">
                <a:pos x="333" y="0"/>
              </a:cxn>
            </a:cxnLst>
            <a:rect l="0" t="0" r="r" b="b"/>
            <a:pathLst>
              <a:path w="333" h="6">
                <a:moveTo>
                  <a:pt x="0" y="6"/>
                </a:moveTo>
                <a:lnTo>
                  <a:pt x="31" y="6"/>
                </a:lnTo>
                <a:lnTo>
                  <a:pt x="73" y="0"/>
                </a:lnTo>
                <a:lnTo>
                  <a:pt x="158" y="0"/>
                </a:lnTo>
                <a:lnTo>
                  <a:pt x="249" y="0"/>
                </a:lnTo>
                <a:lnTo>
                  <a:pt x="333" y="0"/>
                </a:lnTo>
              </a:path>
            </a:pathLst>
          </a:custGeom>
          <a:noFill/>
          <a:ln w="2857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71" name="Rectangle 3"/>
          <p:cNvSpPr>
            <a:spLocks noChangeArrowheads="1"/>
          </p:cNvSpPr>
          <p:nvPr/>
        </p:nvSpPr>
        <p:spPr bwMode="auto">
          <a:xfrm>
            <a:off x="7696200" y="1812925"/>
            <a:ext cx="1104900" cy="854075"/>
          </a:xfrm>
          <a:prstGeom prst="rect">
            <a:avLst/>
          </a:prstGeom>
          <a:noFill/>
          <a:ln w="9525">
            <a:noFill/>
            <a:miter lim="800000"/>
            <a:headEnd/>
            <a:tailEnd/>
          </a:ln>
          <a:effectLst/>
        </p:spPr>
        <p:txBody>
          <a:bodyPr wrap="none">
            <a:spAutoFit/>
          </a:bodyPr>
          <a:lstStyle/>
          <a:p>
            <a:pPr fontAlgn="base">
              <a:spcBef>
                <a:spcPct val="0"/>
              </a:spcBef>
              <a:spcAft>
                <a:spcPct val="0"/>
              </a:spcAft>
            </a:pPr>
            <a:r>
              <a:rPr kumimoji="0" lang="en-US" altLang="ja-JP" sz="1000" b="1" smtClean="0">
                <a:solidFill>
                  <a:srgbClr val="33CC33"/>
                </a:solidFill>
                <a:latin typeface="Arial" pitchFamily="34" charset="0"/>
                <a:cs typeface="Arial" pitchFamily="34" charset="0"/>
              </a:rPr>
              <a:t>Note: Column </a:t>
            </a:r>
          </a:p>
          <a:p>
            <a:pPr fontAlgn="base">
              <a:spcBef>
                <a:spcPct val="0"/>
              </a:spcBef>
              <a:spcAft>
                <a:spcPct val="0"/>
              </a:spcAft>
            </a:pPr>
            <a:r>
              <a:rPr kumimoji="0" lang="en-US" altLang="ja-JP" sz="1000" b="1" smtClean="0">
                <a:solidFill>
                  <a:srgbClr val="33CC33"/>
                </a:solidFill>
                <a:latin typeface="Arial" pitchFamily="34" charset="0"/>
                <a:cs typeface="Arial" pitchFamily="34" charset="0"/>
              </a:rPr>
              <a:t>Particle,</a:t>
            </a:r>
          </a:p>
          <a:p>
            <a:pPr fontAlgn="base">
              <a:spcBef>
                <a:spcPct val="0"/>
              </a:spcBef>
              <a:spcAft>
                <a:spcPct val="0"/>
              </a:spcAft>
            </a:pPr>
            <a:r>
              <a:rPr kumimoji="0" lang="en-US" altLang="ja-JP" sz="1000" b="1" smtClean="0">
                <a:solidFill>
                  <a:srgbClr val="33CC33"/>
                </a:solidFill>
                <a:latin typeface="Arial" pitchFamily="34" charset="0"/>
                <a:cs typeface="Arial" pitchFamily="34" charset="0"/>
              </a:rPr>
              <a:t>Temperature </a:t>
            </a:r>
          </a:p>
          <a:p>
            <a:pPr fontAlgn="base">
              <a:spcBef>
                <a:spcPct val="0"/>
              </a:spcBef>
              <a:spcAft>
                <a:spcPct val="0"/>
              </a:spcAft>
            </a:pPr>
            <a:r>
              <a:rPr kumimoji="0" lang="en-US" altLang="ja-JP" sz="1000" b="1" smtClean="0">
                <a:solidFill>
                  <a:srgbClr val="33CC33"/>
                </a:solidFill>
                <a:latin typeface="Arial" pitchFamily="34" charset="0"/>
                <a:cs typeface="Arial" pitchFamily="34" charset="0"/>
              </a:rPr>
              <a:t>and % Organic </a:t>
            </a:r>
          </a:p>
          <a:p>
            <a:pPr fontAlgn="base">
              <a:spcBef>
                <a:spcPct val="0"/>
              </a:spcBef>
              <a:spcAft>
                <a:spcPct val="0"/>
              </a:spcAft>
            </a:pPr>
            <a:r>
              <a:rPr kumimoji="0" lang="en-US" altLang="ja-JP" sz="1000" b="1" smtClean="0">
                <a:solidFill>
                  <a:srgbClr val="33CC33"/>
                </a:solidFill>
                <a:latin typeface="Arial" pitchFamily="34" charset="0"/>
                <a:cs typeface="Arial" pitchFamily="34" charset="0"/>
              </a:rPr>
              <a:t>Held Constant</a:t>
            </a:r>
          </a:p>
        </p:txBody>
      </p:sp>
      <p:sp>
        <p:nvSpPr>
          <p:cNvPr id="211972" name="Text Box 4"/>
          <p:cNvSpPr txBox="1">
            <a:spLocks noChangeArrowheads="1"/>
          </p:cNvSpPr>
          <p:nvPr/>
        </p:nvSpPr>
        <p:spPr bwMode="auto">
          <a:xfrm>
            <a:off x="2286000" y="1257300"/>
            <a:ext cx="4957763"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kumimoji="0" lang="en-US" altLang="ja-JP" sz="2400" smtClean="0">
                <a:solidFill>
                  <a:srgbClr val="000000"/>
                </a:solidFill>
                <a:cs typeface="Times New Roman" pitchFamily="18" charset="0"/>
              </a:rPr>
              <a:t>Reversed-Phase Retention Map</a:t>
            </a:r>
          </a:p>
        </p:txBody>
      </p:sp>
      <p:grpSp>
        <p:nvGrpSpPr>
          <p:cNvPr id="2" name="Group 5"/>
          <p:cNvGrpSpPr>
            <a:grpSpLocks/>
          </p:cNvGrpSpPr>
          <p:nvPr/>
        </p:nvGrpSpPr>
        <p:grpSpPr bwMode="auto">
          <a:xfrm>
            <a:off x="869950" y="1708150"/>
            <a:ext cx="6978650" cy="4065588"/>
            <a:chOff x="786" y="864"/>
            <a:chExt cx="4109" cy="2418"/>
          </a:xfrm>
        </p:grpSpPr>
        <p:sp>
          <p:nvSpPr>
            <p:cNvPr id="211974" name="Text Box 6"/>
            <p:cNvSpPr txBox="1">
              <a:spLocks noChangeArrowheads="1"/>
            </p:cNvSpPr>
            <p:nvPr/>
          </p:nvSpPr>
          <p:spPr bwMode="auto">
            <a:xfrm>
              <a:off x="2880" y="3100"/>
              <a:ext cx="384" cy="182"/>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kumimoji="0" lang="en-US" altLang="ja-JP" sz="1400" b="1" smtClean="0">
                  <a:solidFill>
                    <a:srgbClr val="000000"/>
                  </a:solidFill>
                  <a:latin typeface="Tahoma" pitchFamily="34" charset="0"/>
                  <a:cs typeface="Arial" pitchFamily="34" charset="0"/>
                </a:rPr>
                <a:t>pH</a:t>
              </a:r>
              <a:endParaRPr kumimoji="0" lang="en-US" altLang="ja-JP" sz="1400" b="1" baseline="-25000" smtClean="0">
                <a:solidFill>
                  <a:srgbClr val="000000"/>
                </a:solidFill>
                <a:latin typeface="Tahoma" pitchFamily="34" charset="0"/>
                <a:cs typeface="Arial" pitchFamily="34" charset="0"/>
              </a:endParaRPr>
            </a:p>
          </p:txBody>
        </p:sp>
        <p:sp>
          <p:nvSpPr>
            <p:cNvPr id="211975" name="Rectangle 7"/>
            <p:cNvSpPr>
              <a:spLocks noChangeArrowheads="1"/>
            </p:cNvSpPr>
            <p:nvPr/>
          </p:nvSpPr>
          <p:spPr bwMode="auto">
            <a:xfrm>
              <a:off x="1261" y="917"/>
              <a:ext cx="3575" cy="2009"/>
            </a:xfrm>
            <a:prstGeom prst="rect">
              <a:avLst/>
            </a:prstGeom>
            <a:noFill/>
            <a:ln w="9525">
              <a:no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76" name="Rectangle 8"/>
            <p:cNvSpPr>
              <a:spLocks noChangeArrowheads="1"/>
            </p:cNvSpPr>
            <p:nvPr/>
          </p:nvSpPr>
          <p:spPr bwMode="auto">
            <a:xfrm>
              <a:off x="1261" y="917"/>
              <a:ext cx="3575" cy="2009"/>
            </a:xfrm>
            <a:prstGeom prst="rect">
              <a:avLst/>
            </a:prstGeom>
            <a:noFill/>
            <a:ln w="9525">
              <a:solidFill>
                <a:srgbClr val="80808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77" name="Line 9"/>
            <p:cNvSpPr>
              <a:spLocks noChangeShapeType="1"/>
            </p:cNvSpPr>
            <p:nvPr/>
          </p:nvSpPr>
          <p:spPr bwMode="auto">
            <a:xfrm>
              <a:off x="1261" y="917"/>
              <a:ext cx="1" cy="200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78" name="Line 10"/>
            <p:cNvSpPr>
              <a:spLocks noChangeShapeType="1"/>
            </p:cNvSpPr>
            <p:nvPr/>
          </p:nvSpPr>
          <p:spPr bwMode="auto">
            <a:xfrm>
              <a:off x="1229" y="2926"/>
              <a:ext cx="32"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79" name="Line 11"/>
            <p:cNvSpPr>
              <a:spLocks noChangeShapeType="1"/>
            </p:cNvSpPr>
            <p:nvPr/>
          </p:nvSpPr>
          <p:spPr bwMode="auto">
            <a:xfrm>
              <a:off x="1229" y="2675"/>
              <a:ext cx="32"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80" name="Line 12"/>
            <p:cNvSpPr>
              <a:spLocks noChangeShapeType="1"/>
            </p:cNvSpPr>
            <p:nvPr/>
          </p:nvSpPr>
          <p:spPr bwMode="auto">
            <a:xfrm>
              <a:off x="1229" y="2423"/>
              <a:ext cx="32"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81" name="Line 13"/>
            <p:cNvSpPr>
              <a:spLocks noChangeShapeType="1"/>
            </p:cNvSpPr>
            <p:nvPr/>
          </p:nvSpPr>
          <p:spPr bwMode="auto">
            <a:xfrm>
              <a:off x="1229" y="2173"/>
              <a:ext cx="32" cy="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82" name="Line 14"/>
            <p:cNvSpPr>
              <a:spLocks noChangeShapeType="1"/>
            </p:cNvSpPr>
            <p:nvPr/>
          </p:nvSpPr>
          <p:spPr bwMode="auto">
            <a:xfrm>
              <a:off x="1229" y="1922"/>
              <a:ext cx="32" cy="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83" name="Line 15"/>
            <p:cNvSpPr>
              <a:spLocks noChangeShapeType="1"/>
            </p:cNvSpPr>
            <p:nvPr/>
          </p:nvSpPr>
          <p:spPr bwMode="auto">
            <a:xfrm>
              <a:off x="1229" y="1671"/>
              <a:ext cx="32"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84" name="Line 16"/>
            <p:cNvSpPr>
              <a:spLocks noChangeShapeType="1"/>
            </p:cNvSpPr>
            <p:nvPr/>
          </p:nvSpPr>
          <p:spPr bwMode="auto">
            <a:xfrm>
              <a:off x="1229" y="1419"/>
              <a:ext cx="32"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85" name="Line 17"/>
            <p:cNvSpPr>
              <a:spLocks noChangeShapeType="1"/>
            </p:cNvSpPr>
            <p:nvPr/>
          </p:nvSpPr>
          <p:spPr bwMode="auto">
            <a:xfrm>
              <a:off x="1229" y="1168"/>
              <a:ext cx="32"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86" name="Line 18"/>
            <p:cNvSpPr>
              <a:spLocks noChangeShapeType="1"/>
            </p:cNvSpPr>
            <p:nvPr/>
          </p:nvSpPr>
          <p:spPr bwMode="auto">
            <a:xfrm>
              <a:off x="1229" y="917"/>
              <a:ext cx="32"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87" name="Line 19"/>
            <p:cNvSpPr>
              <a:spLocks noChangeShapeType="1"/>
            </p:cNvSpPr>
            <p:nvPr/>
          </p:nvSpPr>
          <p:spPr bwMode="auto">
            <a:xfrm>
              <a:off x="1261" y="2926"/>
              <a:ext cx="3575"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88" name="Line 20"/>
            <p:cNvSpPr>
              <a:spLocks noChangeShapeType="1"/>
            </p:cNvSpPr>
            <p:nvPr/>
          </p:nvSpPr>
          <p:spPr bwMode="auto">
            <a:xfrm flipV="1">
              <a:off x="1261" y="2926"/>
              <a:ext cx="1" cy="2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89" name="Line 21"/>
            <p:cNvSpPr>
              <a:spLocks noChangeShapeType="1"/>
            </p:cNvSpPr>
            <p:nvPr/>
          </p:nvSpPr>
          <p:spPr bwMode="auto">
            <a:xfrm flipV="1">
              <a:off x="1857" y="2926"/>
              <a:ext cx="1" cy="2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90" name="Line 22"/>
            <p:cNvSpPr>
              <a:spLocks noChangeShapeType="1"/>
            </p:cNvSpPr>
            <p:nvPr/>
          </p:nvSpPr>
          <p:spPr bwMode="auto">
            <a:xfrm flipV="1">
              <a:off x="2453" y="2926"/>
              <a:ext cx="1" cy="2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91" name="Line 23"/>
            <p:cNvSpPr>
              <a:spLocks noChangeShapeType="1"/>
            </p:cNvSpPr>
            <p:nvPr/>
          </p:nvSpPr>
          <p:spPr bwMode="auto">
            <a:xfrm flipV="1">
              <a:off x="3049" y="2926"/>
              <a:ext cx="1" cy="2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92" name="Line 24"/>
            <p:cNvSpPr>
              <a:spLocks noChangeShapeType="1"/>
            </p:cNvSpPr>
            <p:nvPr/>
          </p:nvSpPr>
          <p:spPr bwMode="auto">
            <a:xfrm flipV="1">
              <a:off x="3645" y="2926"/>
              <a:ext cx="0" cy="2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93" name="Line 25"/>
            <p:cNvSpPr>
              <a:spLocks noChangeShapeType="1"/>
            </p:cNvSpPr>
            <p:nvPr/>
          </p:nvSpPr>
          <p:spPr bwMode="auto">
            <a:xfrm flipV="1">
              <a:off x="4240" y="2926"/>
              <a:ext cx="1" cy="2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94" name="Line 26"/>
            <p:cNvSpPr>
              <a:spLocks noChangeShapeType="1"/>
            </p:cNvSpPr>
            <p:nvPr/>
          </p:nvSpPr>
          <p:spPr bwMode="auto">
            <a:xfrm flipV="1">
              <a:off x="4836" y="2926"/>
              <a:ext cx="1" cy="2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95" name="Freeform 27"/>
            <p:cNvSpPr>
              <a:spLocks/>
            </p:cNvSpPr>
            <p:nvPr/>
          </p:nvSpPr>
          <p:spPr bwMode="auto">
            <a:xfrm>
              <a:off x="1857" y="2781"/>
              <a:ext cx="298" cy="8"/>
            </a:xfrm>
            <a:custGeom>
              <a:avLst/>
              <a:gdLst/>
              <a:ahLst/>
              <a:cxnLst>
                <a:cxn ang="0">
                  <a:pos x="0" y="19"/>
                </a:cxn>
                <a:cxn ang="0">
                  <a:pos x="327" y="10"/>
                </a:cxn>
                <a:cxn ang="0">
                  <a:pos x="652" y="0"/>
                </a:cxn>
              </a:cxnLst>
              <a:rect l="0" t="0" r="r" b="b"/>
              <a:pathLst>
                <a:path w="652" h="19">
                  <a:moveTo>
                    <a:pt x="0" y="19"/>
                  </a:moveTo>
                  <a:lnTo>
                    <a:pt x="327" y="10"/>
                  </a:lnTo>
                  <a:lnTo>
                    <a:pt x="652" y="0"/>
                  </a:lnTo>
                </a:path>
              </a:pathLst>
            </a:custGeom>
            <a:noFill/>
            <a:ln w="2857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96" name="Freeform 28"/>
            <p:cNvSpPr>
              <a:spLocks/>
            </p:cNvSpPr>
            <p:nvPr/>
          </p:nvSpPr>
          <p:spPr bwMode="auto">
            <a:xfrm>
              <a:off x="2155" y="2772"/>
              <a:ext cx="298" cy="9"/>
            </a:xfrm>
            <a:custGeom>
              <a:avLst/>
              <a:gdLst/>
              <a:ahLst/>
              <a:cxnLst>
                <a:cxn ang="0">
                  <a:pos x="0" y="23"/>
                </a:cxn>
                <a:cxn ang="0">
                  <a:pos x="163" y="18"/>
                </a:cxn>
                <a:cxn ang="0">
                  <a:pos x="326" y="15"/>
                </a:cxn>
                <a:cxn ang="0">
                  <a:pos x="488" y="9"/>
                </a:cxn>
                <a:cxn ang="0">
                  <a:pos x="570" y="6"/>
                </a:cxn>
                <a:cxn ang="0">
                  <a:pos x="651" y="0"/>
                </a:cxn>
              </a:cxnLst>
              <a:rect l="0" t="0" r="r" b="b"/>
              <a:pathLst>
                <a:path w="651" h="23">
                  <a:moveTo>
                    <a:pt x="0" y="23"/>
                  </a:moveTo>
                  <a:lnTo>
                    <a:pt x="163" y="18"/>
                  </a:lnTo>
                  <a:lnTo>
                    <a:pt x="326" y="15"/>
                  </a:lnTo>
                  <a:lnTo>
                    <a:pt x="488" y="9"/>
                  </a:lnTo>
                  <a:lnTo>
                    <a:pt x="570" y="6"/>
                  </a:lnTo>
                  <a:lnTo>
                    <a:pt x="651" y="0"/>
                  </a:lnTo>
                </a:path>
              </a:pathLst>
            </a:custGeom>
            <a:noFill/>
            <a:ln w="2857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97" name="Freeform 29"/>
            <p:cNvSpPr>
              <a:spLocks/>
            </p:cNvSpPr>
            <p:nvPr/>
          </p:nvSpPr>
          <p:spPr bwMode="auto">
            <a:xfrm>
              <a:off x="2453" y="2742"/>
              <a:ext cx="298" cy="30"/>
            </a:xfrm>
            <a:custGeom>
              <a:avLst/>
              <a:gdLst/>
              <a:ahLst/>
              <a:cxnLst>
                <a:cxn ang="0">
                  <a:pos x="0" y="73"/>
                </a:cxn>
                <a:cxn ang="0">
                  <a:pos x="81" y="69"/>
                </a:cxn>
                <a:cxn ang="0">
                  <a:pos x="163" y="66"/>
                </a:cxn>
                <a:cxn ang="0">
                  <a:pos x="244" y="63"/>
                </a:cxn>
                <a:cxn ang="0">
                  <a:pos x="325" y="58"/>
                </a:cxn>
                <a:cxn ang="0">
                  <a:pos x="407" y="52"/>
                </a:cxn>
                <a:cxn ang="0">
                  <a:pos x="448" y="48"/>
                </a:cxn>
                <a:cxn ang="0">
                  <a:pos x="488" y="42"/>
                </a:cxn>
                <a:cxn ang="0">
                  <a:pos x="529" y="33"/>
                </a:cxn>
                <a:cxn ang="0">
                  <a:pos x="569" y="24"/>
                </a:cxn>
                <a:cxn ang="0">
                  <a:pos x="611" y="14"/>
                </a:cxn>
                <a:cxn ang="0">
                  <a:pos x="651" y="0"/>
                </a:cxn>
              </a:cxnLst>
              <a:rect l="0" t="0" r="r" b="b"/>
              <a:pathLst>
                <a:path w="651" h="73">
                  <a:moveTo>
                    <a:pt x="0" y="73"/>
                  </a:moveTo>
                  <a:lnTo>
                    <a:pt x="81" y="69"/>
                  </a:lnTo>
                  <a:lnTo>
                    <a:pt x="163" y="66"/>
                  </a:lnTo>
                  <a:lnTo>
                    <a:pt x="244" y="63"/>
                  </a:lnTo>
                  <a:lnTo>
                    <a:pt x="325" y="58"/>
                  </a:lnTo>
                  <a:lnTo>
                    <a:pt x="407" y="52"/>
                  </a:lnTo>
                  <a:lnTo>
                    <a:pt x="448" y="48"/>
                  </a:lnTo>
                  <a:lnTo>
                    <a:pt x="488" y="42"/>
                  </a:lnTo>
                  <a:lnTo>
                    <a:pt x="529" y="33"/>
                  </a:lnTo>
                  <a:lnTo>
                    <a:pt x="569" y="24"/>
                  </a:lnTo>
                  <a:lnTo>
                    <a:pt x="611" y="14"/>
                  </a:lnTo>
                  <a:lnTo>
                    <a:pt x="651" y="0"/>
                  </a:lnTo>
                </a:path>
              </a:pathLst>
            </a:custGeom>
            <a:noFill/>
            <a:ln w="2857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98" name="Freeform 30"/>
            <p:cNvSpPr>
              <a:spLocks/>
            </p:cNvSpPr>
            <p:nvPr/>
          </p:nvSpPr>
          <p:spPr bwMode="auto">
            <a:xfrm>
              <a:off x="2751" y="2583"/>
              <a:ext cx="298" cy="159"/>
            </a:xfrm>
            <a:custGeom>
              <a:avLst/>
              <a:gdLst/>
              <a:ahLst/>
              <a:cxnLst>
                <a:cxn ang="0">
                  <a:pos x="0" y="380"/>
                </a:cxn>
                <a:cxn ang="0">
                  <a:pos x="38" y="368"/>
                </a:cxn>
                <a:cxn ang="0">
                  <a:pos x="76" y="356"/>
                </a:cxn>
                <a:cxn ang="0">
                  <a:pos x="158" y="335"/>
                </a:cxn>
                <a:cxn ang="0">
                  <a:pos x="199" y="323"/>
                </a:cxn>
                <a:cxn ang="0">
                  <a:pos x="241" y="312"/>
                </a:cxn>
                <a:cxn ang="0">
                  <a:pos x="284" y="298"/>
                </a:cxn>
                <a:cxn ang="0">
                  <a:pos x="325" y="282"/>
                </a:cxn>
                <a:cxn ang="0">
                  <a:pos x="366" y="262"/>
                </a:cxn>
                <a:cxn ang="0">
                  <a:pos x="409" y="240"/>
                </a:cxn>
                <a:cxn ang="0">
                  <a:pos x="431" y="226"/>
                </a:cxn>
                <a:cxn ang="0">
                  <a:pos x="451" y="213"/>
                </a:cxn>
                <a:cxn ang="0">
                  <a:pos x="472" y="198"/>
                </a:cxn>
                <a:cxn ang="0">
                  <a:pos x="492" y="182"/>
                </a:cxn>
                <a:cxn ang="0">
                  <a:pos x="512" y="164"/>
                </a:cxn>
                <a:cxn ang="0">
                  <a:pos x="534" y="146"/>
                </a:cxn>
                <a:cxn ang="0">
                  <a:pos x="554" y="125"/>
                </a:cxn>
                <a:cxn ang="0">
                  <a:pos x="574" y="103"/>
                </a:cxn>
                <a:cxn ang="0">
                  <a:pos x="592" y="80"/>
                </a:cxn>
                <a:cxn ang="0">
                  <a:pos x="612" y="55"/>
                </a:cxn>
                <a:cxn ang="0">
                  <a:pos x="632" y="28"/>
                </a:cxn>
                <a:cxn ang="0">
                  <a:pos x="650" y="0"/>
                </a:cxn>
              </a:cxnLst>
              <a:rect l="0" t="0" r="r" b="b"/>
              <a:pathLst>
                <a:path w="650" h="380">
                  <a:moveTo>
                    <a:pt x="0" y="380"/>
                  </a:moveTo>
                  <a:lnTo>
                    <a:pt x="38" y="368"/>
                  </a:lnTo>
                  <a:lnTo>
                    <a:pt x="76" y="356"/>
                  </a:lnTo>
                  <a:lnTo>
                    <a:pt x="158" y="335"/>
                  </a:lnTo>
                  <a:lnTo>
                    <a:pt x="199" y="323"/>
                  </a:lnTo>
                  <a:lnTo>
                    <a:pt x="241" y="312"/>
                  </a:lnTo>
                  <a:lnTo>
                    <a:pt x="284" y="298"/>
                  </a:lnTo>
                  <a:lnTo>
                    <a:pt x="325" y="282"/>
                  </a:lnTo>
                  <a:lnTo>
                    <a:pt x="366" y="262"/>
                  </a:lnTo>
                  <a:lnTo>
                    <a:pt x="409" y="240"/>
                  </a:lnTo>
                  <a:lnTo>
                    <a:pt x="431" y="226"/>
                  </a:lnTo>
                  <a:lnTo>
                    <a:pt x="451" y="213"/>
                  </a:lnTo>
                  <a:lnTo>
                    <a:pt x="472" y="198"/>
                  </a:lnTo>
                  <a:lnTo>
                    <a:pt x="492" y="182"/>
                  </a:lnTo>
                  <a:lnTo>
                    <a:pt x="512" y="164"/>
                  </a:lnTo>
                  <a:lnTo>
                    <a:pt x="534" y="146"/>
                  </a:lnTo>
                  <a:lnTo>
                    <a:pt x="554" y="125"/>
                  </a:lnTo>
                  <a:lnTo>
                    <a:pt x="574" y="103"/>
                  </a:lnTo>
                  <a:lnTo>
                    <a:pt x="592" y="80"/>
                  </a:lnTo>
                  <a:lnTo>
                    <a:pt x="612" y="55"/>
                  </a:lnTo>
                  <a:lnTo>
                    <a:pt x="632" y="28"/>
                  </a:lnTo>
                  <a:lnTo>
                    <a:pt x="650" y="0"/>
                  </a:lnTo>
                </a:path>
              </a:pathLst>
            </a:custGeom>
            <a:noFill/>
            <a:ln w="2857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99" name="Freeform 31"/>
            <p:cNvSpPr>
              <a:spLocks/>
            </p:cNvSpPr>
            <p:nvPr/>
          </p:nvSpPr>
          <p:spPr bwMode="auto">
            <a:xfrm>
              <a:off x="3049" y="1894"/>
              <a:ext cx="298" cy="689"/>
            </a:xfrm>
            <a:custGeom>
              <a:avLst/>
              <a:gdLst/>
              <a:ahLst/>
              <a:cxnLst>
                <a:cxn ang="0">
                  <a:pos x="0" y="1653"/>
                </a:cxn>
                <a:cxn ang="0">
                  <a:pos x="20" y="1620"/>
                </a:cxn>
                <a:cxn ang="0">
                  <a:pos x="40" y="1583"/>
                </a:cxn>
                <a:cxn ang="0">
                  <a:pos x="62" y="1544"/>
                </a:cxn>
                <a:cxn ang="0">
                  <a:pos x="82" y="1502"/>
                </a:cxn>
                <a:cxn ang="0">
                  <a:pos x="102" y="1457"/>
                </a:cxn>
                <a:cxn ang="0">
                  <a:pos x="122" y="1410"/>
                </a:cxn>
                <a:cxn ang="0">
                  <a:pos x="143" y="1360"/>
                </a:cxn>
                <a:cxn ang="0">
                  <a:pos x="163" y="1310"/>
                </a:cxn>
                <a:cxn ang="0">
                  <a:pos x="183" y="1257"/>
                </a:cxn>
                <a:cxn ang="0">
                  <a:pos x="203" y="1204"/>
                </a:cxn>
                <a:cxn ang="0">
                  <a:pos x="224" y="1147"/>
                </a:cxn>
                <a:cxn ang="0">
                  <a:pos x="244" y="1090"/>
                </a:cxn>
                <a:cxn ang="0">
                  <a:pos x="284" y="974"/>
                </a:cxn>
                <a:cxn ang="0">
                  <a:pos x="326" y="855"/>
                </a:cxn>
                <a:cxn ang="0">
                  <a:pos x="366" y="735"/>
                </a:cxn>
                <a:cxn ang="0">
                  <a:pos x="407" y="616"/>
                </a:cxn>
                <a:cxn ang="0">
                  <a:pos x="447" y="500"/>
                </a:cxn>
                <a:cxn ang="0">
                  <a:pos x="469" y="442"/>
                </a:cxn>
                <a:cxn ang="0">
                  <a:pos x="488" y="386"/>
                </a:cxn>
                <a:cxn ang="0">
                  <a:pos x="508" y="331"/>
                </a:cxn>
                <a:cxn ang="0">
                  <a:pos x="528" y="277"/>
                </a:cxn>
                <a:cxn ang="0">
                  <a:pos x="550" y="227"/>
                </a:cxn>
                <a:cxn ang="0">
                  <a:pos x="570" y="176"/>
                </a:cxn>
                <a:cxn ang="0">
                  <a:pos x="590" y="128"/>
                </a:cxn>
                <a:cxn ang="0">
                  <a:pos x="610" y="84"/>
                </a:cxn>
                <a:cxn ang="0">
                  <a:pos x="631" y="40"/>
                </a:cxn>
                <a:cxn ang="0">
                  <a:pos x="651" y="0"/>
                </a:cxn>
              </a:cxnLst>
              <a:rect l="0" t="0" r="r" b="b"/>
              <a:pathLst>
                <a:path w="651" h="1653">
                  <a:moveTo>
                    <a:pt x="0" y="1653"/>
                  </a:moveTo>
                  <a:lnTo>
                    <a:pt x="20" y="1620"/>
                  </a:lnTo>
                  <a:lnTo>
                    <a:pt x="40" y="1583"/>
                  </a:lnTo>
                  <a:lnTo>
                    <a:pt x="62" y="1544"/>
                  </a:lnTo>
                  <a:lnTo>
                    <a:pt x="82" y="1502"/>
                  </a:lnTo>
                  <a:lnTo>
                    <a:pt x="102" y="1457"/>
                  </a:lnTo>
                  <a:lnTo>
                    <a:pt x="122" y="1410"/>
                  </a:lnTo>
                  <a:lnTo>
                    <a:pt x="143" y="1360"/>
                  </a:lnTo>
                  <a:lnTo>
                    <a:pt x="163" y="1310"/>
                  </a:lnTo>
                  <a:lnTo>
                    <a:pt x="183" y="1257"/>
                  </a:lnTo>
                  <a:lnTo>
                    <a:pt x="203" y="1204"/>
                  </a:lnTo>
                  <a:lnTo>
                    <a:pt x="224" y="1147"/>
                  </a:lnTo>
                  <a:lnTo>
                    <a:pt x="244" y="1090"/>
                  </a:lnTo>
                  <a:lnTo>
                    <a:pt x="284" y="974"/>
                  </a:lnTo>
                  <a:lnTo>
                    <a:pt x="326" y="855"/>
                  </a:lnTo>
                  <a:lnTo>
                    <a:pt x="366" y="735"/>
                  </a:lnTo>
                  <a:lnTo>
                    <a:pt x="407" y="616"/>
                  </a:lnTo>
                  <a:lnTo>
                    <a:pt x="447" y="500"/>
                  </a:lnTo>
                  <a:lnTo>
                    <a:pt x="469" y="442"/>
                  </a:lnTo>
                  <a:lnTo>
                    <a:pt x="488" y="386"/>
                  </a:lnTo>
                  <a:lnTo>
                    <a:pt x="508" y="331"/>
                  </a:lnTo>
                  <a:lnTo>
                    <a:pt x="528" y="277"/>
                  </a:lnTo>
                  <a:lnTo>
                    <a:pt x="550" y="227"/>
                  </a:lnTo>
                  <a:lnTo>
                    <a:pt x="570" y="176"/>
                  </a:lnTo>
                  <a:lnTo>
                    <a:pt x="590" y="128"/>
                  </a:lnTo>
                  <a:lnTo>
                    <a:pt x="610" y="84"/>
                  </a:lnTo>
                  <a:lnTo>
                    <a:pt x="631" y="40"/>
                  </a:lnTo>
                  <a:lnTo>
                    <a:pt x="651" y="0"/>
                  </a:lnTo>
                </a:path>
              </a:pathLst>
            </a:custGeom>
            <a:noFill/>
            <a:ln w="2857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00" name="Freeform 32"/>
            <p:cNvSpPr>
              <a:spLocks/>
            </p:cNvSpPr>
            <p:nvPr/>
          </p:nvSpPr>
          <p:spPr bwMode="auto">
            <a:xfrm>
              <a:off x="3347" y="1543"/>
              <a:ext cx="298" cy="351"/>
            </a:xfrm>
            <a:custGeom>
              <a:avLst/>
              <a:gdLst/>
              <a:ahLst/>
              <a:cxnLst>
                <a:cxn ang="0">
                  <a:pos x="0" y="843"/>
                </a:cxn>
                <a:cxn ang="0">
                  <a:pos x="40" y="767"/>
                </a:cxn>
                <a:cxn ang="0">
                  <a:pos x="82" y="694"/>
                </a:cxn>
                <a:cxn ang="0">
                  <a:pos x="121" y="624"/>
                </a:cxn>
                <a:cxn ang="0">
                  <a:pos x="163" y="557"/>
                </a:cxn>
                <a:cxn ang="0">
                  <a:pos x="203" y="494"/>
                </a:cxn>
                <a:cxn ang="0">
                  <a:pos x="244" y="434"/>
                </a:cxn>
                <a:cxn ang="0">
                  <a:pos x="284" y="376"/>
                </a:cxn>
                <a:cxn ang="0">
                  <a:pos x="326" y="322"/>
                </a:cxn>
                <a:cxn ang="0">
                  <a:pos x="365" y="272"/>
                </a:cxn>
                <a:cxn ang="0">
                  <a:pos x="407" y="224"/>
                </a:cxn>
                <a:cxn ang="0">
                  <a:pos x="447" y="179"/>
                </a:cxn>
                <a:cxn ang="0">
                  <a:pos x="488" y="137"/>
                </a:cxn>
                <a:cxn ang="0">
                  <a:pos x="528" y="99"/>
                </a:cxn>
                <a:cxn ang="0">
                  <a:pos x="570" y="63"/>
                </a:cxn>
                <a:cxn ang="0">
                  <a:pos x="609" y="30"/>
                </a:cxn>
                <a:cxn ang="0">
                  <a:pos x="651" y="0"/>
                </a:cxn>
              </a:cxnLst>
              <a:rect l="0" t="0" r="r" b="b"/>
              <a:pathLst>
                <a:path w="651" h="843">
                  <a:moveTo>
                    <a:pt x="0" y="843"/>
                  </a:moveTo>
                  <a:lnTo>
                    <a:pt x="40" y="767"/>
                  </a:lnTo>
                  <a:lnTo>
                    <a:pt x="82" y="694"/>
                  </a:lnTo>
                  <a:lnTo>
                    <a:pt x="121" y="624"/>
                  </a:lnTo>
                  <a:lnTo>
                    <a:pt x="163" y="557"/>
                  </a:lnTo>
                  <a:lnTo>
                    <a:pt x="203" y="494"/>
                  </a:lnTo>
                  <a:lnTo>
                    <a:pt x="244" y="434"/>
                  </a:lnTo>
                  <a:lnTo>
                    <a:pt x="284" y="376"/>
                  </a:lnTo>
                  <a:lnTo>
                    <a:pt x="326" y="322"/>
                  </a:lnTo>
                  <a:lnTo>
                    <a:pt x="365" y="272"/>
                  </a:lnTo>
                  <a:lnTo>
                    <a:pt x="407" y="224"/>
                  </a:lnTo>
                  <a:lnTo>
                    <a:pt x="447" y="179"/>
                  </a:lnTo>
                  <a:lnTo>
                    <a:pt x="488" y="137"/>
                  </a:lnTo>
                  <a:lnTo>
                    <a:pt x="528" y="99"/>
                  </a:lnTo>
                  <a:lnTo>
                    <a:pt x="570" y="63"/>
                  </a:lnTo>
                  <a:lnTo>
                    <a:pt x="609" y="30"/>
                  </a:lnTo>
                  <a:lnTo>
                    <a:pt x="651" y="0"/>
                  </a:lnTo>
                </a:path>
              </a:pathLst>
            </a:custGeom>
            <a:noFill/>
            <a:ln w="2857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01" name="Freeform 33"/>
            <p:cNvSpPr>
              <a:spLocks/>
            </p:cNvSpPr>
            <p:nvPr/>
          </p:nvSpPr>
          <p:spPr bwMode="auto">
            <a:xfrm>
              <a:off x="3645" y="1507"/>
              <a:ext cx="298" cy="36"/>
            </a:xfrm>
            <a:custGeom>
              <a:avLst/>
              <a:gdLst/>
              <a:ahLst/>
              <a:cxnLst>
                <a:cxn ang="0">
                  <a:pos x="0" y="86"/>
                </a:cxn>
                <a:cxn ang="0">
                  <a:pos x="20" y="73"/>
                </a:cxn>
                <a:cxn ang="0">
                  <a:pos x="41" y="61"/>
                </a:cxn>
                <a:cxn ang="0">
                  <a:pos x="61" y="49"/>
                </a:cxn>
                <a:cxn ang="0">
                  <a:pos x="81" y="40"/>
                </a:cxn>
                <a:cxn ang="0">
                  <a:pos x="101" y="31"/>
                </a:cxn>
                <a:cxn ang="0">
                  <a:pos x="123" y="25"/>
                </a:cxn>
                <a:cxn ang="0">
                  <a:pos x="163" y="13"/>
                </a:cxn>
                <a:cxn ang="0">
                  <a:pos x="204" y="6"/>
                </a:cxn>
                <a:cxn ang="0">
                  <a:pos x="244" y="1"/>
                </a:cxn>
                <a:cxn ang="0">
                  <a:pos x="285" y="0"/>
                </a:cxn>
                <a:cxn ang="0">
                  <a:pos x="325" y="0"/>
                </a:cxn>
                <a:cxn ang="0">
                  <a:pos x="367" y="3"/>
                </a:cxn>
                <a:cxn ang="0">
                  <a:pos x="408" y="6"/>
                </a:cxn>
                <a:cxn ang="0">
                  <a:pos x="490" y="12"/>
                </a:cxn>
                <a:cxn ang="0">
                  <a:pos x="529" y="15"/>
                </a:cxn>
                <a:cxn ang="0">
                  <a:pos x="571" y="16"/>
                </a:cxn>
                <a:cxn ang="0">
                  <a:pos x="611" y="16"/>
                </a:cxn>
                <a:cxn ang="0">
                  <a:pos x="652" y="13"/>
                </a:cxn>
              </a:cxnLst>
              <a:rect l="0" t="0" r="r" b="b"/>
              <a:pathLst>
                <a:path w="652" h="86">
                  <a:moveTo>
                    <a:pt x="0" y="86"/>
                  </a:moveTo>
                  <a:lnTo>
                    <a:pt x="20" y="73"/>
                  </a:lnTo>
                  <a:lnTo>
                    <a:pt x="41" y="61"/>
                  </a:lnTo>
                  <a:lnTo>
                    <a:pt x="61" y="49"/>
                  </a:lnTo>
                  <a:lnTo>
                    <a:pt x="81" y="40"/>
                  </a:lnTo>
                  <a:lnTo>
                    <a:pt x="101" y="31"/>
                  </a:lnTo>
                  <a:lnTo>
                    <a:pt x="123" y="25"/>
                  </a:lnTo>
                  <a:lnTo>
                    <a:pt x="163" y="13"/>
                  </a:lnTo>
                  <a:lnTo>
                    <a:pt x="204" y="6"/>
                  </a:lnTo>
                  <a:lnTo>
                    <a:pt x="244" y="1"/>
                  </a:lnTo>
                  <a:lnTo>
                    <a:pt x="285" y="0"/>
                  </a:lnTo>
                  <a:lnTo>
                    <a:pt x="325" y="0"/>
                  </a:lnTo>
                  <a:lnTo>
                    <a:pt x="367" y="3"/>
                  </a:lnTo>
                  <a:lnTo>
                    <a:pt x="408" y="6"/>
                  </a:lnTo>
                  <a:lnTo>
                    <a:pt x="490" y="12"/>
                  </a:lnTo>
                  <a:lnTo>
                    <a:pt x="529" y="15"/>
                  </a:lnTo>
                  <a:lnTo>
                    <a:pt x="571" y="16"/>
                  </a:lnTo>
                  <a:lnTo>
                    <a:pt x="611" y="16"/>
                  </a:lnTo>
                  <a:lnTo>
                    <a:pt x="652" y="13"/>
                  </a:lnTo>
                </a:path>
              </a:pathLst>
            </a:custGeom>
            <a:noFill/>
            <a:ln w="2857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02" name="Freeform 34"/>
            <p:cNvSpPr>
              <a:spLocks/>
            </p:cNvSpPr>
            <p:nvPr/>
          </p:nvSpPr>
          <p:spPr bwMode="auto">
            <a:xfrm>
              <a:off x="3943" y="1492"/>
              <a:ext cx="297" cy="20"/>
            </a:xfrm>
            <a:custGeom>
              <a:avLst/>
              <a:gdLst/>
              <a:ahLst/>
              <a:cxnLst>
                <a:cxn ang="0">
                  <a:pos x="0" y="49"/>
                </a:cxn>
                <a:cxn ang="0">
                  <a:pos x="82" y="43"/>
                </a:cxn>
                <a:cxn ang="0">
                  <a:pos x="163" y="37"/>
                </a:cxn>
                <a:cxn ang="0">
                  <a:pos x="326" y="28"/>
                </a:cxn>
                <a:cxn ang="0">
                  <a:pos x="407" y="24"/>
                </a:cxn>
                <a:cxn ang="0">
                  <a:pos x="488" y="18"/>
                </a:cxn>
                <a:cxn ang="0">
                  <a:pos x="570" y="10"/>
                </a:cxn>
                <a:cxn ang="0">
                  <a:pos x="651" y="0"/>
                </a:cxn>
              </a:cxnLst>
              <a:rect l="0" t="0" r="r" b="b"/>
              <a:pathLst>
                <a:path w="651" h="49">
                  <a:moveTo>
                    <a:pt x="0" y="49"/>
                  </a:moveTo>
                  <a:lnTo>
                    <a:pt x="82" y="43"/>
                  </a:lnTo>
                  <a:lnTo>
                    <a:pt x="163" y="37"/>
                  </a:lnTo>
                  <a:lnTo>
                    <a:pt x="326" y="28"/>
                  </a:lnTo>
                  <a:lnTo>
                    <a:pt x="407" y="24"/>
                  </a:lnTo>
                  <a:lnTo>
                    <a:pt x="488" y="18"/>
                  </a:lnTo>
                  <a:lnTo>
                    <a:pt x="570" y="10"/>
                  </a:lnTo>
                  <a:lnTo>
                    <a:pt x="651" y="0"/>
                  </a:lnTo>
                </a:path>
              </a:pathLst>
            </a:custGeom>
            <a:noFill/>
            <a:ln w="2857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03" name="Freeform 35"/>
            <p:cNvSpPr>
              <a:spLocks/>
            </p:cNvSpPr>
            <p:nvPr/>
          </p:nvSpPr>
          <p:spPr bwMode="auto">
            <a:xfrm>
              <a:off x="4240" y="1432"/>
              <a:ext cx="299" cy="60"/>
            </a:xfrm>
            <a:custGeom>
              <a:avLst/>
              <a:gdLst/>
              <a:ahLst/>
              <a:cxnLst>
                <a:cxn ang="0">
                  <a:pos x="0" y="143"/>
                </a:cxn>
                <a:cxn ang="0">
                  <a:pos x="81" y="129"/>
                </a:cxn>
                <a:cxn ang="0">
                  <a:pos x="163" y="113"/>
                </a:cxn>
                <a:cxn ang="0">
                  <a:pos x="244" y="97"/>
                </a:cxn>
                <a:cxn ang="0">
                  <a:pos x="325" y="77"/>
                </a:cxn>
                <a:cxn ang="0">
                  <a:pos x="488" y="37"/>
                </a:cxn>
                <a:cxn ang="0">
                  <a:pos x="569" y="18"/>
                </a:cxn>
                <a:cxn ang="0">
                  <a:pos x="651" y="0"/>
                </a:cxn>
              </a:cxnLst>
              <a:rect l="0" t="0" r="r" b="b"/>
              <a:pathLst>
                <a:path w="651" h="143">
                  <a:moveTo>
                    <a:pt x="0" y="143"/>
                  </a:moveTo>
                  <a:lnTo>
                    <a:pt x="81" y="129"/>
                  </a:lnTo>
                  <a:lnTo>
                    <a:pt x="163" y="113"/>
                  </a:lnTo>
                  <a:lnTo>
                    <a:pt x="244" y="97"/>
                  </a:lnTo>
                  <a:lnTo>
                    <a:pt x="325" y="77"/>
                  </a:lnTo>
                  <a:lnTo>
                    <a:pt x="488" y="37"/>
                  </a:lnTo>
                  <a:lnTo>
                    <a:pt x="569" y="18"/>
                  </a:lnTo>
                  <a:lnTo>
                    <a:pt x="651" y="0"/>
                  </a:lnTo>
                </a:path>
              </a:pathLst>
            </a:custGeom>
            <a:noFill/>
            <a:ln w="2857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04" name="Freeform 36"/>
            <p:cNvSpPr>
              <a:spLocks/>
            </p:cNvSpPr>
            <p:nvPr/>
          </p:nvSpPr>
          <p:spPr bwMode="auto">
            <a:xfrm>
              <a:off x="1857" y="1163"/>
              <a:ext cx="298" cy="5"/>
            </a:xfrm>
            <a:custGeom>
              <a:avLst/>
              <a:gdLst/>
              <a:ahLst/>
              <a:cxnLst>
                <a:cxn ang="0">
                  <a:pos x="0" y="12"/>
                </a:cxn>
                <a:cxn ang="0">
                  <a:pos x="163" y="7"/>
                </a:cxn>
                <a:cxn ang="0">
                  <a:pos x="327" y="4"/>
                </a:cxn>
                <a:cxn ang="0">
                  <a:pos x="489" y="0"/>
                </a:cxn>
                <a:cxn ang="0">
                  <a:pos x="652" y="0"/>
                </a:cxn>
              </a:cxnLst>
              <a:rect l="0" t="0" r="r" b="b"/>
              <a:pathLst>
                <a:path w="652" h="12">
                  <a:moveTo>
                    <a:pt x="0" y="12"/>
                  </a:moveTo>
                  <a:lnTo>
                    <a:pt x="163" y="7"/>
                  </a:lnTo>
                  <a:lnTo>
                    <a:pt x="327" y="4"/>
                  </a:lnTo>
                  <a:lnTo>
                    <a:pt x="489" y="0"/>
                  </a:lnTo>
                  <a:lnTo>
                    <a:pt x="652" y="0"/>
                  </a:lnTo>
                </a:path>
              </a:pathLst>
            </a:custGeom>
            <a:noFill/>
            <a:ln w="28575">
              <a:solidFill>
                <a:srgbClr val="333333"/>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05" name="Freeform 37"/>
            <p:cNvSpPr>
              <a:spLocks/>
            </p:cNvSpPr>
            <p:nvPr/>
          </p:nvSpPr>
          <p:spPr bwMode="auto">
            <a:xfrm>
              <a:off x="2155" y="1163"/>
              <a:ext cx="298" cy="10"/>
            </a:xfrm>
            <a:custGeom>
              <a:avLst/>
              <a:gdLst/>
              <a:ahLst/>
              <a:cxnLst>
                <a:cxn ang="0">
                  <a:pos x="0" y="0"/>
                </a:cxn>
                <a:cxn ang="0">
                  <a:pos x="82" y="1"/>
                </a:cxn>
                <a:cxn ang="0">
                  <a:pos x="163" y="4"/>
                </a:cxn>
                <a:cxn ang="0">
                  <a:pos x="326" y="12"/>
                </a:cxn>
                <a:cxn ang="0">
                  <a:pos x="488" y="19"/>
                </a:cxn>
                <a:cxn ang="0">
                  <a:pos x="570" y="22"/>
                </a:cxn>
                <a:cxn ang="0">
                  <a:pos x="651" y="24"/>
                </a:cxn>
              </a:cxnLst>
              <a:rect l="0" t="0" r="r" b="b"/>
              <a:pathLst>
                <a:path w="651" h="24">
                  <a:moveTo>
                    <a:pt x="0" y="0"/>
                  </a:moveTo>
                  <a:lnTo>
                    <a:pt x="82" y="1"/>
                  </a:lnTo>
                  <a:lnTo>
                    <a:pt x="163" y="4"/>
                  </a:lnTo>
                  <a:lnTo>
                    <a:pt x="326" y="12"/>
                  </a:lnTo>
                  <a:lnTo>
                    <a:pt x="488" y="19"/>
                  </a:lnTo>
                  <a:lnTo>
                    <a:pt x="570" y="22"/>
                  </a:lnTo>
                  <a:lnTo>
                    <a:pt x="651" y="24"/>
                  </a:lnTo>
                </a:path>
              </a:pathLst>
            </a:custGeom>
            <a:noFill/>
            <a:ln w="28575">
              <a:solidFill>
                <a:srgbClr val="333333"/>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06" name="Freeform 38"/>
            <p:cNvSpPr>
              <a:spLocks/>
            </p:cNvSpPr>
            <p:nvPr/>
          </p:nvSpPr>
          <p:spPr bwMode="auto">
            <a:xfrm>
              <a:off x="2453" y="1168"/>
              <a:ext cx="298" cy="5"/>
            </a:xfrm>
            <a:custGeom>
              <a:avLst/>
              <a:gdLst/>
              <a:ahLst/>
              <a:cxnLst>
                <a:cxn ang="0">
                  <a:pos x="0" y="12"/>
                </a:cxn>
                <a:cxn ang="0">
                  <a:pos x="81" y="12"/>
                </a:cxn>
                <a:cxn ang="0">
                  <a:pos x="163" y="10"/>
                </a:cxn>
                <a:cxn ang="0">
                  <a:pos x="325" y="7"/>
                </a:cxn>
                <a:cxn ang="0">
                  <a:pos x="488" y="3"/>
                </a:cxn>
                <a:cxn ang="0">
                  <a:pos x="651" y="0"/>
                </a:cxn>
              </a:cxnLst>
              <a:rect l="0" t="0" r="r" b="b"/>
              <a:pathLst>
                <a:path w="651" h="12">
                  <a:moveTo>
                    <a:pt x="0" y="12"/>
                  </a:moveTo>
                  <a:lnTo>
                    <a:pt x="81" y="12"/>
                  </a:lnTo>
                  <a:lnTo>
                    <a:pt x="163" y="10"/>
                  </a:lnTo>
                  <a:lnTo>
                    <a:pt x="325" y="7"/>
                  </a:lnTo>
                  <a:lnTo>
                    <a:pt x="488" y="3"/>
                  </a:lnTo>
                  <a:lnTo>
                    <a:pt x="651" y="0"/>
                  </a:lnTo>
                </a:path>
              </a:pathLst>
            </a:custGeom>
            <a:noFill/>
            <a:ln w="28575">
              <a:solidFill>
                <a:srgbClr val="333333"/>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07" name="Freeform 39"/>
            <p:cNvSpPr>
              <a:spLocks/>
            </p:cNvSpPr>
            <p:nvPr/>
          </p:nvSpPr>
          <p:spPr bwMode="auto">
            <a:xfrm>
              <a:off x="2751" y="1168"/>
              <a:ext cx="298" cy="1"/>
            </a:xfrm>
            <a:custGeom>
              <a:avLst/>
              <a:gdLst/>
              <a:ahLst/>
              <a:cxnLst>
                <a:cxn ang="0">
                  <a:pos x="0" y="0"/>
                </a:cxn>
                <a:cxn ang="0">
                  <a:pos x="162" y="0"/>
                </a:cxn>
                <a:cxn ang="0">
                  <a:pos x="325" y="0"/>
                </a:cxn>
                <a:cxn ang="0">
                  <a:pos x="488" y="0"/>
                </a:cxn>
                <a:cxn ang="0">
                  <a:pos x="650" y="0"/>
                </a:cxn>
              </a:cxnLst>
              <a:rect l="0" t="0" r="r" b="b"/>
              <a:pathLst>
                <a:path w="650">
                  <a:moveTo>
                    <a:pt x="0" y="0"/>
                  </a:moveTo>
                  <a:lnTo>
                    <a:pt x="162" y="0"/>
                  </a:lnTo>
                  <a:lnTo>
                    <a:pt x="325" y="0"/>
                  </a:lnTo>
                  <a:lnTo>
                    <a:pt x="488" y="0"/>
                  </a:lnTo>
                  <a:lnTo>
                    <a:pt x="650" y="0"/>
                  </a:lnTo>
                </a:path>
              </a:pathLst>
            </a:custGeom>
            <a:noFill/>
            <a:ln w="28575">
              <a:solidFill>
                <a:srgbClr val="333333"/>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08" name="Freeform 40"/>
            <p:cNvSpPr>
              <a:spLocks/>
            </p:cNvSpPr>
            <p:nvPr/>
          </p:nvSpPr>
          <p:spPr bwMode="auto">
            <a:xfrm>
              <a:off x="3049" y="1163"/>
              <a:ext cx="298" cy="5"/>
            </a:xfrm>
            <a:custGeom>
              <a:avLst/>
              <a:gdLst/>
              <a:ahLst/>
              <a:cxnLst>
                <a:cxn ang="0">
                  <a:pos x="0" y="12"/>
                </a:cxn>
                <a:cxn ang="0">
                  <a:pos x="163" y="9"/>
                </a:cxn>
                <a:cxn ang="0">
                  <a:pos x="326" y="6"/>
                </a:cxn>
                <a:cxn ang="0">
                  <a:pos x="488" y="1"/>
                </a:cxn>
                <a:cxn ang="0">
                  <a:pos x="651" y="0"/>
                </a:cxn>
              </a:cxnLst>
              <a:rect l="0" t="0" r="r" b="b"/>
              <a:pathLst>
                <a:path w="651" h="12">
                  <a:moveTo>
                    <a:pt x="0" y="12"/>
                  </a:moveTo>
                  <a:lnTo>
                    <a:pt x="163" y="9"/>
                  </a:lnTo>
                  <a:lnTo>
                    <a:pt x="326" y="6"/>
                  </a:lnTo>
                  <a:lnTo>
                    <a:pt x="488" y="1"/>
                  </a:lnTo>
                  <a:lnTo>
                    <a:pt x="651" y="0"/>
                  </a:lnTo>
                </a:path>
              </a:pathLst>
            </a:custGeom>
            <a:noFill/>
            <a:ln w="28575">
              <a:solidFill>
                <a:srgbClr val="333333"/>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09" name="Freeform 41"/>
            <p:cNvSpPr>
              <a:spLocks/>
            </p:cNvSpPr>
            <p:nvPr/>
          </p:nvSpPr>
          <p:spPr bwMode="auto">
            <a:xfrm>
              <a:off x="3347" y="1163"/>
              <a:ext cx="298" cy="5"/>
            </a:xfrm>
            <a:custGeom>
              <a:avLst/>
              <a:gdLst/>
              <a:ahLst/>
              <a:cxnLst>
                <a:cxn ang="0">
                  <a:pos x="0" y="0"/>
                </a:cxn>
                <a:cxn ang="0">
                  <a:pos x="163" y="1"/>
                </a:cxn>
                <a:cxn ang="0">
                  <a:pos x="326" y="4"/>
                </a:cxn>
                <a:cxn ang="0">
                  <a:pos x="488" y="9"/>
                </a:cxn>
                <a:cxn ang="0">
                  <a:pos x="651" y="12"/>
                </a:cxn>
              </a:cxnLst>
              <a:rect l="0" t="0" r="r" b="b"/>
              <a:pathLst>
                <a:path w="651" h="12">
                  <a:moveTo>
                    <a:pt x="0" y="0"/>
                  </a:moveTo>
                  <a:lnTo>
                    <a:pt x="163" y="1"/>
                  </a:lnTo>
                  <a:lnTo>
                    <a:pt x="326" y="4"/>
                  </a:lnTo>
                  <a:lnTo>
                    <a:pt x="488" y="9"/>
                  </a:lnTo>
                  <a:lnTo>
                    <a:pt x="651" y="12"/>
                  </a:lnTo>
                </a:path>
              </a:pathLst>
            </a:custGeom>
            <a:noFill/>
            <a:ln w="28575">
              <a:solidFill>
                <a:srgbClr val="333333"/>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10" name="Freeform 42"/>
            <p:cNvSpPr>
              <a:spLocks/>
            </p:cNvSpPr>
            <p:nvPr/>
          </p:nvSpPr>
          <p:spPr bwMode="auto">
            <a:xfrm>
              <a:off x="3645" y="1168"/>
              <a:ext cx="298" cy="5"/>
            </a:xfrm>
            <a:custGeom>
              <a:avLst/>
              <a:gdLst/>
              <a:ahLst/>
              <a:cxnLst>
                <a:cxn ang="0">
                  <a:pos x="0" y="0"/>
                </a:cxn>
                <a:cxn ang="0">
                  <a:pos x="163" y="3"/>
                </a:cxn>
                <a:cxn ang="0">
                  <a:pos x="325" y="7"/>
                </a:cxn>
                <a:cxn ang="0">
                  <a:pos x="490" y="10"/>
                </a:cxn>
                <a:cxn ang="0">
                  <a:pos x="652" y="12"/>
                </a:cxn>
              </a:cxnLst>
              <a:rect l="0" t="0" r="r" b="b"/>
              <a:pathLst>
                <a:path w="652" h="12">
                  <a:moveTo>
                    <a:pt x="0" y="0"/>
                  </a:moveTo>
                  <a:lnTo>
                    <a:pt x="163" y="3"/>
                  </a:lnTo>
                  <a:lnTo>
                    <a:pt x="325" y="7"/>
                  </a:lnTo>
                  <a:lnTo>
                    <a:pt x="490" y="10"/>
                  </a:lnTo>
                  <a:lnTo>
                    <a:pt x="652" y="12"/>
                  </a:lnTo>
                </a:path>
              </a:pathLst>
            </a:custGeom>
            <a:noFill/>
            <a:ln w="28575">
              <a:solidFill>
                <a:srgbClr val="333333"/>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11" name="Freeform 43"/>
            <p:cNvSpPr>
              <a:spLocks/>
            </p:cNvSpPr>
            <p:nvPr/>
          </p:nvSpPr>
          <p:spPr bwMode="auto">
            <a:xfrm>
              <a:off x="3943" y="1168"/>
              <a:ext cx="297" cy="5"/>
            </a:xfrm>
            <a:custGeom>
              <a:avLst/>
              <a:gdLst/>
              <a:ahLst/>
              <a:cxnLst>
                <a:cxn ang="0">
                  <a:pos x="0" y="12"/>
                </a:cxn>
                <a:cxn ang="0">
                  <a:pos x="163" y="10"/>
                </a:cxn>
                <a:cxn ang="0">
                  <a:pos x="326" y="6"/>
                </a:cxn>
                <a:cxn ang="0">
                  <a:pos x="488" y="3"/>
                </a:cxn>
                <a:cxn ang="0">
                  <a:pos x="651" y="0"/>
                </a:cxn>
              </a:cxnLst>
              <a:rect l="0" t="0" r="r" b="b"/>
              <a:pathLst>
                <a:path w="651" h="12">
                  <a:moveTo>
                    <a:pt x="0" y="12"/>
                  </a:moveTo>
                  <a:lnTo>
                    <a:pt x="163" y="10"/>
                  </a:lnTo>
                  <a:lnTo>
                    <a:pt x="326" y="6"/>
                  </a:lnTo>
                  <a:lnTo>
                    <a:pt x="488" y="3"/>
                  </a:lnTo>
                  <a:lnTo>
                    <a:pt x="651" y="0"/>
                  </a:lnTo>
                </a:path>
              </a:pathLst>
            </a:custGeom>
            <a:noFill/>
            <a:ln w="28575">
              <a:solidFill>
                <a:srgbClr val="333333"/>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12" name="Freeform 44"/>
            <p:cNvSpPr>
              <a:spLocks/>
            </p:cNvSpPr>
            <p:nvPr/>
          </p:nvSpPr>
          <p:spPr bwMode="auto">
            <a:xfrm>
              <a:off x="4240" y="1167"/>
              <a:ext cx="299" cy="1"/>
            </a:xfrm>
            <a:custGeom>
              <a:avLst/>
              <a:gdLst/>
              <a:ahLst/>
              <a:cxnLst>
                <a:cxn ang="0">
                  <a:pos x="0" y="2"/>
                </a:cxn>
                <a:cxn ang="0">
                  <a:pos x="163" y="0"/>
                </a:cxn>
                <a:cxn ang="0">
                  <a:pos x="325" y="2"/>
                </a:cxn>
                <a:cxn ang="0">
                  <a:pos x="651" y="2"/>
                </a:cxn>
              </a:cxnLst>
              <a:rect l="0" t="0" r="r" b="b"/>
              <a:pathLst>
                <a:path w="651" h="2">
                  <a:moveTo>
                    <a:pt x="0" y="2"/>
                  </a:moveTo>
                  <a:lnTo>
                    <a:pt x="163" y="0"/>
                  </a:lnTo>
                  <a:lnTo>
                    <a:pt x="325" y="2"/>
                  </a:lnTo>
                  <a:lnTo>
                    <a:pt x="651" y="2"/>
                  </a:lnTo>
                </a:path>
              </a:pathLst>
            </a:custGeom>
            <a:noFill/>
            <a:ln w="28575">
              <a:solidFill>
                <a:srgbClr val="333333"/>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13" name="Freeform 45"/>
            <p:cNvSpPr>
              <a:spLocks/>
            </p:cNvSpPr>
            <p:nvPr/>
          </p:nvSpPr>
          <p:spPr bwMode="auto">
            <a:xfrm>
              <a:off x="1857" y="1397"/>
              <a:ext cx="298" cy="57"/>
            </a:xfrm>
            <a:custGeom>
              <a:avLst/>
              <a:gdLst/>
              <a:ahLst/>
              <a:cxnLst>
                <a:cxn ang="0">
                  <a:pos x="0" y="0"/>
                </a:cxn>
                <a:cxn ang="0">
                  <a:pos x="41" y="8"/>
                </a:cxn>
                <a:cxn ang="0">
                  <a:pos x="81" y="12"/>
                </a:cxn>
                <a:cxn ang="0">
                  <a:pos x="123" y="14"/>
                </a:cxn>
                <a:cxn ang="0">
                  <a:pos x="163" y="15"/>
                </a:cxn>
                <a:cxn ang="0">
                  <a:pos x="244" y="15"/>
                </a:cxn>
                <a:cxn ang="0">
                  <a:pos x="285" y="15"/>
                </a:cxn>
                <a:cxn ang="0">
                  <a:pos x="327" y="17"/>
                </a:cxn>
                <a:cxn ang="0">
                  <a:pos x="367" y="20"/>
                </a:cxn>
                <a:cxn ang="0">
                  <a:pos x="408" y="26"/>
                </a:cxn>
                <a:cxn ang="0">
                  <a:pos x="448" y="33"/>
                </a:cxn>
                <a:cxn ang="0">
                  <a:pos x="489" y="45"/>
                </a:cxn>
                <a:cxn ang="0">
                  <a:pos x="509" y="52"/>
                </a:cxn>
                <a:cxn ang="0">
                  <a:pos x="529" y="60"/>
                </a:cxn>
                <a:cxn ang="0">
                  <a:pos x="551" y="69"/>
                </a:cxn>
                <a:cxn ang="0">
                  <a:pos x="571" y="79"/>
                </a:cxn>
                <a:cxn ang="0">
                  <a:pos x="591" y="91"/>
                </a:cxn>
                <a:cxn ang="0">
                  <a:pos x="611" y="105"/>
                </a:cxn>
                <a:cxn ang="0">
                  <a:pos x="632" y="120"/>
                </a:cxn>
                <a:cxn ang="0">
                  <a:pos x="652" y="136"/>
                </a:cxn>
              </a:cxnLst>
              <a:rect l="0" t="0" r="r" b="b"/>
              <a:pathLst>
                <a:path w="652" h="136">
                  <a:moveTo>
                    <a:pt x="0" y="0"/>
                  </a:moveTo>
                  <a:lnTo>
                    <a:pt x="41" y="8"/>
                  </a:lnTo>
                  <a:lnTo>
                    <a:pt x="81" y="12"/>
                  </a:lnTo>
                  <a:lnTo>
                    <a:pt x="123" y="14"/>
                  </a:lnTo>
                  <a:lnTo>
                    <a:pt x="163" y="15"/>
                  </a:lnTo>
                  <a:lnTo>
                    <a:pt x="244" y="15"/>
                  </a:lnTo>
                  <a:lnTo>
                    <a:pt x="285" y="15"/>
                  </a:lnTo>
                  <a:lnTo>
                    <a:pt x="327" y="17"/>
                  </a:lnTo>
                  <a:lnTo>
                    <a:pt x="367" y="20"/>
                  </a:lnTo>
                  <a:lnTo>
                    <a:pt x="408" y="26"/>
                  </a:lnTo>
                  <a:lnTo>
                    <a:pt x="448" y="33"/>
                  </a:lnTo>
                  <a:lnTo>
                    <a:pt x="489" y="45"/>
                  </a:lnTo>
                  <a:lnTo>
                    <a:pt x="509" y="52"/>
                  </a:lnTo>
                  <a:lnTo>
                    <a:pt x="529" y="60"/>
                  </a:lnTo>
                  <a:lnTo>
                    <a:pt x="551" y="69"/>
                  </a:lnTo>
                  <a:lnTo>
                    <a:pt x="571" y="79"/>
                  </a:lnTo>
                  <a:lnTo>
                    <a:pt x="591" y="91"/>
                  </a:lnTo>
                  <a:lnTo>
                    <a:pt x="611" y="105"/>
                  </a:lnTo>
                  <a:lnTo>
                    <a:pt x="632" y="120"/>
                  </a:lnTo>
                  <a:lnTo>
                    <a:pt x="652" y="136"/>
                  </a:lnTo>
                </a:path>
              </a:pathLst>
            </a:custGeom>
            <a:noFill/>
            <a:ln w="28575">
              <a:solidFill>
                <a:srgbClr val="FF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14" name="Freeform 46"/>
            <p:cNvSpPr>
              <a:spLocks/>
            </p:cNvSpPr>
            <p:nvPr/>
          </p:nvSpPr>
          <p:spPr bwMode="auto">
            <a:xfrm>
              <a:off x="2155" y="1454"/>
              <a:ext cx="298" cy="397"/>
            </a:xfrm>
            <a:custGeom>
              <a:avLst/>
              <a:gdLst/>
              <a:ahLst/>
              <a:cxnLst>
                <a:cxn ang="0">
                  <a:pos x="0" y="0"/>
                </a:cxn>
                <a:cxn ang="0">
                  <a:pos x="42" y="36"/>
                </a:cxn>
                <a:cxn ang="0">
                  <a:pos x="82" y="75"/>
                </a:cxn>
                <a:cxn ang="0">
                  <a:pos x="123" y="118"/>
                </a:cxn>
                <a:cxn ang="0">
                  <a:pos x="163" y="164"/>
                </a:cxn>
                <a:cxn ang="0">
                  <a:pos x="204" y="213"/>
                </a:cxn>
                <a:cxn ang="0">
                  <a:pos x="244" y="265"/>
                </a:cxn>
                <a:cxn ang="0">
                  <a:pos x="286" y="321"/>
                </a:cxn>
                <a:cxn ang="0">
                  <a:pos x="326" y="379"/>
                </a:cxn>
                <a:cxn ang="0">
                  <a:pos x="367" y="441"/>
                </a:cxn>
                <a:cxn ang="0">
                  <a:pos x="407" y="506"/>
                </a:cxn>
                <a:cxn ang="0">
                  <a:pos x="448" y="573"/>
                </a:cxn>
                <a:cxn ang="0">
                  <a:pos x="488" y="644"/>
                </a:cxn>
                <a:cxn ang="0">
                  <a:pos x="530" y="717"/>
                </a:cxn>
                <a:cxn ang="0">
                  <a:pos x="570" y="792"/>
                </a:cxn>
                <a:cxn ang="0">
                  <a:pos x="611" y="871"/>
                </a:cxn>
                <a:cxn ang="0">
                  <a:pos x="651" y="952"/>
                </a:cxn>
              </a:cxnLst>
              <a:rect l="0" t="0" r="r" b="b"/>
              <a:pathLst>
                <a:path w="651" h="952">
                  <a:moveTo>
                    <a:pt x="0" y="0"/>
                  </a:moveTo>
                  <a:lnTo>
                    <a:pt x="42" y="36"/>
                  </a:lnTo>
                  <a:lnTo>
                    <a:pt x="82" y="75"/>
                  </a:lnTo>
                  <a:lnTo>
                    <a:pt x="123" y="118"/>
                  </a:lnTo>
                  <a:lnTo>
                    <a:pt x="163" y="164"/>
                  </a:lnTo>
                  <a:lnTo>
                    <a:pt x="204" y="213"/>
                  </a:lnTo>
                  <a:lnTo>
                    <a:pt x="244" y="265"/>
                  </a:lnTo>
                  <a:lnTo>
                    <a:pt x="286" y="321"/>
                  </a:lnTo>
                  <a:lnTo>
                    <a:pt x="326" y="379"/>
                  </a:lnTo>
                  <a:lnTo>
                    <a:pt x="367" y="441"/>
                  </a:lnTo>
                  <a:lnTo>
                    <a:pt x="407" y="506"/>
                  </a:lnTo>
                  <a:lnTo>
                    <a:pt x="448" y="573"/>
                  </a:lnTo>
                  <a:lnTo>
                    <a:pt x="488" y="644"/>
                  </a:lnTo>
                  <a:lnTo>
                    <a:pt x="530" y="717"/>
                  </a:lnTo>
                  <a:lnTo>
                    <a:pt x="570" y="792"/>
                  </a:lnTo>
                  <a:lnTo>
                    <a:pt x="611" y="871"/>
                  </a:lnTo>
                  <a:lnTo>
                    <a:pt x="651" y="952"/>
                  </a:lnTo>
                </a:path>
              </a:pathLst>
            </a:custGeom>
            <a:noFill/>
            <a:ln w="28575">
              <a:solidFill>
                <a:srgbClr val="FF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15" name="Freeform 47"/>
            <p:cNvSpPr>
              <a:spLocks/>
            </p:cNvSpPr>
            <p:nvPr/>
          </p:nvSpPr>
          <p:spPr bwMode="auto">
            <a:xfrm>
              <a:off x="2453" y="1851"/>
              <a:ext cx="298" cy="697"/>
            </a:xfrm>
            <a:custGeom>
              <a:avLst/>
              <a:gdLst/>
              <a:ahLst/>
              <a:cxnLst>
                <a:cxn ang="0">
                  <a:pos x="0" y="0"/>
                </a:cxn>
                <a:cxn ang="0">
                  <a:pos x="20" y="41"/>
                </a:cxn>
                <a:cxn ang="0">
                  <a:pos x="40" y="86"/>
                </a:cxn>
                <a:cxn ang="0">
                  <a:pos x="61" y="132"/>
                </a:cxn>
                <a:cxn ang="0">
                  <a:pos x="81" y="182"/>
                </a:cxn>
                <a:cxn ang="0">
                  <a:pos x="101" y="232"/>
                </a:cxn>
                <a:cxn ang="0">
                  <a:pos x="121" y="285"/>
                </a:cxn>
                <a:cxn ang="0">
                  <a:pos x="143" y="337"/>
                </a:cxn>
                <a:cxn ang="0">
                  <a:pos x="163" y="392"/>
                </a:cxn>
                <a:cxn ang="0">
                  <a:pos x="183" y="449"/>
                </a:cxn>
                <a:cxn ang="0">
                  <a:pos x="203" y="505"/>
                </a:cxn>
                <a:cxn ang="0">
                  <a:pos x="244" y="622"/>
                </a:cxn>
                <a:cxn ang="0">
                  <a:pos x="284" y="739"/>
                </a:cxn>
                <a:cxn ang="0">
                  <a:pos x="325" y="857"/>
                </a:cxn>
                <a:cxn ang="0">
                  <a:pos x="365" y="975"/>
                </a:cxn>
                <a:cxn ang="0">
                  <a:pos x="407" y="1091"/>
                </a:cxn>
                <a:cxn ang="0">
                  <a:pos x="427" y="1148"/>
                </a:cxn>
                <a:cxn ang="0">
                  <a:pos x="447" y="1205"/>
                </a:cxn>
                <a:cxn ang="0">
                  <a:pos x="468" y="1260"/>
                </a:cxn>
                <a:cxn ang="0">
                  <a:pos x="488" y="1314"/>
                </a:cxn>
                <a:cxn ang="0">
                  <a:pos x="508" y="1364"/>
                </a:cxn>
                <a:cxn ang="0">
                  <a:pos x="528" y="1415"/>
                </a:cxn>
                <a:cxn ang="0">
                  <a:pos x="549" y="1464"/>
                </a:cxn>
                <a:cxn ang="0">
                  <a:pos x="569" y="1511"/>
                </a:cxn>
                <a:cxn ang="0">
                  <a:pos x="589" y="1555"/>
                </a:cxn>
                <a:cxn ang="0">
                  <a:pos x="609" y="1597"/>
                </a:cxn>
                <a:cxn ang="0">
                  <a:pos x="631" y="1637"/>
                </a:cxn>
                <a:cxn ang="0">
                  <a:pos x="651" y="1675"/>
                </a:cxn>
              </a:cxnLst>
              <a:rect l="0" t="0" r="r" b="b"/>
              <a:pathLst>
                <a:path w="651" h="1675">
                  <a:moveTo>
                    <a:pt x="0" y="0"/>
                  </a:moveTo>
                  <a:lnTo>
                    <a:pt x="20" y="41"/>
                  </a:lnTo>
                  <a:lnTo>
                    <a:pt x="40" y="86"/>
                  </a:lnTo>
                  <a:lnTo>
                    <a:pt x="61" y="132"/>
                  </a:lnTo>
                  <a:lnTo>
                    <a:pt x="81" y="182"/>
                  </a:lnTo>
                  <a:lnTo>
                    <a:pt x="101" y="232"/>
                  </a:lnTo>
                  <a:lnTo>
                    <a:pt x="121" y="285"/>
                  </a:lnTo>
                  <a:lnTo>
                    <a:pt x="143" y="337"/>
                  </a:lnTo>
                  <a:lnTo>
                    <a:pt x="163" y="392"/>
                  </a:lnTo>
                  <a:lnTo>
                    <a:pt x="183" y="449"/>
                  </a:lnTo>
                  <a:lnTo>
                    <a:pt x="203" y="505"/>
                  </a:lnTo>
                  <a:lnTo>
                    <a:pt x="244" y="622"/>
                  </a:lnTo>
                  <a:lnTo>
                    <a:pt x="284" y="739"/>
                  </a:lnTo>
                  <a:lnTo>
                    <a:pt x="325" y="857"/>
                  </a:lnTo>
                  <a:lnTo>
                    <a:pt x="365" y="975"/>
                  </a:lnTo>
                  <a:lnTo>
                    <a:pt x="407" y="1091"/>
                  </a:lnTo>
                  <a:lnTo>
                    <a:pt x="427" y="1148"/>
                  </a:lnTo>
                  <a:lnTo>
                    <a:pt x="447" y="1205"/>
                  </a:lnTo>
                  <a:lnTo>
                    <a:pt x="468" y="1260"/>
                  </a:lnTo>
                  <a:lnTo>
                    <a:pt x="488" y="1314"/>
                  </a:lnTo>
                  <a:lnTo>
                    <a:pt x="508" y="1364"/>
                  </a:lnTo>
                  <a:lnTo>
                    <a:pt x="528" y="1415"/>
                  </a:lnTo>
                  <a:lnTo>
                    <a:pt x="549" y="1464"/>
                  </a:lnTo>
                  <a:lnTo>
                    <a:pt x="569" y="1511"/>
                  </a:lnTo>
                  <a:lnTo>
                    <a:pt x="589" y="1555"/>
                  </a:lnTo>
                  <a:lnTo>
                    <a:pt x="609" y="1597"/>
                  </a:lnTo>
                  <a:lnTo>
                    <a:pt x="631" y="1637"/>
                  </a:lnTo>
                  <a:lnTo>
                    <a:pt x="651" y="1675"/>
                  </a:lnTo>
                </a:path>
              </a:pathLst>
            </a:custGeom>
            <a:noFill/>
            <a:ln w="28575">
              <a:solidFill>
                <a:srgbClr val="FF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16" name="Freeform 48"/>
            <p:cNvSpPr>
              <a:spLocks/>
            </p:cNvSpPr>
            <p:nvPr/>
          </p:nvSpPr>
          <p:spPr bwMode="auto">
            <a:xfrm>
              <a:off x="2751" y="2548"/>
              <a:ext cx="298" cy="260"/>
            </a:xfrm>
            <a:custGeom>
              <a:avLst/>
              <a:gdLst/>
              <a:ahLst/>
              <a:cxnLst>
                <a:cxn ang="0">
                  <a:pos x="0" y="0"/>
                </a:cxn>
                <a:cxn ang="0">
                  <a:pos x="20" y="36"/>
                </a:cxn>
                <a:cxn ang="0">
                  <a:pos x="40" y="68"/>
                </a:cxn>
                <a:cxn ang="0">
                  <a:pos x="61" y="101"/>
                </a:cxn>
                <a:cxn ang="0">
                  <a:pos x="81" y="131"/>
                </a:cxn>
                <a:cxn ang="0">
                  <a:pos x="101" y="161"/>
                </a:cxn>
                <a:cxn ang="0">
                  <a:pos x="121" y="189"/>
                </a:cxn>
                <a:cxn ang="0">
                  <a:pos x="142" y="216"/>
                </a:cxn>
                <a:cxn ang="0">
                  <a:pos x="162" y="241"/>
                </a:cxn>
                <a:cxn ang="0">
                  <a:pos x="182" y="267"/>
                </a:cxn>
                <a:cxn ang="0">
                  <a:pos x="202" y="289"/>
                </a:cxn>
                <a:cxn ang="0">
                  <a:pos x="244" y="334"/>
                </a:cxn>
                <a:cxn ang="0">
                  <a:pos x="284" y="373"/>
                </a:cxn>
                <a:cxn ang="0">
                  <a:pos x="325" y="410"/>
                </a:cxn>
                <a:cxn ang="0">
                  <a:pos x="365" y="443"/>
                </a:cxn>
                <a:cxn ang="0">
                  <a:pos x="406" y="474"/>
                </a:cxn>
                <a:cxn ang="0">
                  <a:pos x="446" y="501"/>
                </a:cxn>
                <a:cxn ang="0">
                  <a:pos x="488" y="528"/>
                </a:cxn>
                <a:cxn ang="0">
                  <a:pos x="528" y="553"/>
                </a:cxn>
                <a:cxn ang="0">
                  <a:pos x="569" y="577"/>
                </a:cxn>
                <a:cxn ang="0">
                  <a:pos x="650" y="622"/>
                </a:cxn>
              </a:cxnLst>
              <a:rect l="0" t="0" r="r" b="b"/>
              <a:pathLst>
                <a:path w="650" h="622">
                  <a:moveTo>
                    <a:pt x="0" y="0"/>
                  </a:moveTo>
                  <a:lnTo>
                    <a:pt x="20" y="36"/>
                  </a:lnTo>
                  <a:lnTo>
                    <a:pt x="40" y="68"/>
                  </a:lnTo>
                  <a:lnTo>
                    <a:pt x="61" y="101"/>
                  </a:lnTo>
                  <a:lnTo>
                    <a:pt x="81" y="131"/>
                  </a:lnTo>
                  <a:lnTo>
                    <a:pt x="101" y="161"/>
                  </a:lnTo>
                  <a:lnTo>
                    <a:pt x="121" y="189"/>
                  </a:lnTo>
                  <a:lnTo>
                    <a:pt x="142" y="216"/>
                  </a:lnTo>
                  <a:lnTo>
                    <a:pt x="162" y="241"/>
                  </a:lnTo>
                  <a:lnTo>
                    <a:pt x="182" y="267"/>
                  </a:lnTo>
                  <a:lnTo>
                    <a:pt x="202" y="289"/>
                  </a:lnTo>
                  <a:lnTo>
                    <a:pt x="244" y="334"/>
                  </a:lnTo>
                  <a:lnTo>
                    <a:pt x="284" y="373"/>
                  </a:lnTo>
                  <a:lnTo>
                    <a:pt x="325" y="410"/>
                  </a:lnTo>
                  <a:lnTo>
                    <a:pt x="365" y="443"/>
                  </a:lnTo>
                  <a:lnTo>
                    <a:pt x="406" y="474"/>
                  </a:lnTo>
                  <a:lnTo>
                    <a:pt x="446" y="501"/>
                  </a:lnTo>
                  <a:lnTo>
                    <a:pt x="488" y="528"/>
                  </a:lnTo>
                  <a:lnTo>
                    <a:pt x="528" y="553"/>
                  </a:lnTo>
                  <a:lnTo>
                    <a:pt x="569" y="577"/>
                  </a:lnTo>
                  <a:lnTo>
                    <a:pt x="650" y="622"/>
                  </a:lnTo>
                </a:path>
              </a:pathLst>
            </a:custGeom>
            <a:noFill/>
            <a:ln w="28575">
              <a:solidFill>
                <a:srgbClr val="FF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17" name="Freeform 49"/>
            <p:cNvSpPr>
              <a:spLocks/>
            </p:cNvSpPr>
            <p:nvPr/>
          </p:nvSpPr>
          <p:spPr bwMode="auto">
            <a:xfrm>
              <a:off x="3049" y="2808"/>
              <a:ext cx="298" cy="40"/>
            </a:xfrm>
            <a:custGeom>
              <a:avLst/>
              <a:gdLst/>
              <a:ahLst/>
              <a:cxnLst>
                <a:cxn ang="0">
                  <a:pos x="0" y="0"/>
                </a:cxn>
                <a:cxn ang="0">
                  <a:pos x="40" y="21"/>
                </a:cxn>
                <a:cxn ang="0">
                  <a:pos x="82" y="37"/>
                </a:cxn>
                <a:cxn ang="0">
                  <a:pos x="122" y="52"/>
                </a:cxn>
                <a:cxn ang="0">
                  <a:pos x="163" y="62"/>
                </a:cxn>
                <a:cxn ang="0">
                  <a:pos x="203" y="71"/>
                </a:cxn>
                <a:cxn ang="0">
                  <a:pos x="244" y="79"/>
                </a:cxn>
                <a:cxn ang="0">
                  <a:pos x="284" y="83"/>
                </a:cxn>
                <a:cxn ang="0">
                  <a:pos x="326" y="86"/>
                </a:cxn>
                <a:cxn ang="0">
                  <a:pos x="367" y="89"/>
                </a:cxn>
                <a:cxn ang="0">
                  <a:pos x="407" y="91"/>
                </a:cxn>
                <a:cxn ang="0">
                  <a:pos x="488" y="91"/>
                </a:cxn>
                <a:cxn ang="0">
                  <a:pos x="570" y="92"/>
                </a:cxn>
                <a:cxn ang="0">
                  <a:pos x="611" y="94"/>
                </a:cxn>
                <a:cxn ang="0">
                  <a:pos x="651" y="95"/>
                </a:cxn>
              </a:cxnLst>
              <a:rect l="0" t="0" r="r" b="b"/>
              <a:pathLst>
                <a:path w="651" h="95">
                  <a:moveTo>
                    <a:pt x="0" y="0"/>
                  </a:moveTo>
                  <a:lnTo>
                    <a:pt x="40" y="21"/>
                  </a:lnTo>
                  <a:lnTo>
                    <a:pt x="82" y="37"/>
                  </a:lnTo>
                  <a:lnTo>
                    <a:pt x="122" y="52"/>
                  </a:lnTo>
                  <a:lnTo>
                    <a:pt x="163" y="62"/>
                  </a:lnTo>
                  <a:lnTo>
                    <a:pt x="203" y="71"/>
                  </a:lnTo>
                  <a:lnTo>
                    <a:pt x="244" y="79"/>
                  </a:lnTo>
                  <a:lnTo>
                    <a:pt x="284" y="83"/>
                  </a:lnTo>
                  <a:lnTo>
                    <a:pt x="326" y="86"/>
                  </a:lnTo>
                  <a:lnTo>
                    <a:pt x="367" y="89"/>
                  </a:lnTo>
                  <a:lnTo>
                    <a:pt x="407" y="91"/>
                  </a:lnTo>
                  <a:lnTo>
                    <a:pt x="488" y="91"/>
                  </a:lnTo>
                  <a:lnTo>
                    <a:pt x="570" y="92"/>
                  </a:lnTo>
                  <a:lnTo>
                    <a:pt x="611" y="94"/>
                  </a:lnTo>
                  <a:lnTo>
                    <a:pt x="651" y="95"/>
                  </a:lnTo>
                </a:path>
              </a:pathLst>
            </a:custGeom>
            <a:noFill/>
            <a:ln w="28575">
              <a:solidFill>
                <a:srgbClr val="FF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18" name="Freeform 50"/>
            <p:cNvSpPr>
              <a:spLocks/>
            </p:cNvSpPr>
            <p:nvPr/>
          </p:nvSpPr>
          <p:spPr bwMode="auto">
            <a:xfrm>
              <a:off x="3347" y="2843"/>
              <a:ext cx="298" cy="6"/>
            </a:xfrm>
            <a:custGeom>
              <a:avLst/>
              <a:gdLst/>
              <a:ahLst/>
              <a:cxnLst>
                <a:cxn ang="0">
                  <a:pos x="0" y="10"/>
                </a:cxn>
                <a:cxn ang="0">
                  <a:pos x="82" y="13"/>
                </a:cxn>
                <a:cxn ang="0">
                  <a:pos x="163" y="13"/>
                </a:cxn>
                <a:cxn ang="0">
                  <a:pos x="244" y="12"/>
                </a:cxn>
                <a:cxn ang="0">
                  <a:pos x="326" y="9"/>
                </a:cxn>
                <a:cxn ang="0">
                  <a:pos x="407" y="4"/>
                </a:cxn>
                <a:cxn ang="0">
                  <a:pos x="488" y="1"/>
                </a:cxn>
                <a:cxn ang="0">
                  <a:pos x="570" y="0"/>
                </a:cxn>
                <a:cxn ang="0">
                  <a:pos x="651" y="1"/>
                </a:cxn>
              </a:cxnLst>
              <a:rect l="0" t="0" r="r" b="b"/>
              <a:pathLst>
                <a:path w="651" h="13">
                  <a:moveTo>
                    <a:pt x="0" y="10"/>
                  </a:moveTo>
                  <a:lnTo>
                    <a:pt x="82" y="13"/>
                  </a:lnTo>
                  <a:lnTo>
                    <a:pt x="163" y="13"/>
                  </a:lnTo>
                  <a:lnTo>
                    <a:pt x="244" y="12"/>
                  </a:lnTo>
                  <a:lnTo>
                    <a:pt x="326" y="9"/>
                  </a:lnTo>
                  <a:lnTo>
                    <a:pt x="407" y="4"/>
                  </a:lnTo>
                  <a:lnTo>
                    <a:pt x="488" y="1"/>
                  </a:lnTo>
                  <a:lnTo>
                    <a:pt x="570" y="0"/>
                  </a:lnTo>
                  <a:lnTo>
                    <a:pt x="651" y="1"/>
                  </a:lnTo>
                </a:path>
              </a:pathLst>
            </a:custGeom>
            <a:noFill/>
            <a:ln w="28575">
              <a:solidFill>
                <a:srgbClr val="FF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19" name="Freeform 51"/>
            <p:cNvSpPr>
              <a:spLocks/>
            </p:cNvSpPr>
            <p:nvPr/>
          </p:nvSpPr>
          <p:spPr bwMode="auto">
            <a:xfrm>
              <a:off x="3645" y="2844"/>
              <a:ext cx="298" cy="21"/>
            </a:xfrm>
            <a:custGeom>
              <a:avLst/>
              <a:gdLst/>
              <a:ahLst/>
              <a:cxnLst>
                <a:cxn ang="0">
                  <a:pos x="0" y="0"/>
                </a:cxn>
                <a:cxn ang="0">
                  <a:pos x="81" y="5"/>
                </a:cxn>
                <a:cxn ang="0">
                  <a:pos x="163" y="9"/>
                </a:cxn>
                <a:cxn ang="0">
                  <a:pos x="244" y="17"/>
                </a:cxn>
                <a:cxn ang="0">
                  <a:pos x="325" y="24"/>
                </a:cxn>
                <a:cxn ang="0">
                  <a:pos x="490" y="41"/>
                </a:cxn>
                <a:cxn ang="0">
                  <a:pos x="571" y="46"/>
                </a:cxn>
                <a:cxn ang="0">
                  <a:pos x="652" y="51"/>
                </a:cxn>
              </a:cxnLst>
              <a:rect l="0" t="0" r="r" b="b"/>
              <a:pathLst>
                <a:path w="652" h="51">
                  <a:moveTo>
                    <a:pt x="0" y="0"/>
                  </a:moveTo>
                  <a:lnTo>
                    <a:pt x="81" y="5"/>
                  </a:lnTo>
                  <a:lnTo>
                    <a:pt x="163" y="9"/>
                  </a:lnTo>
                  <a:lnTo>
                    <a:pt x="244" y="17"/>
                  </a:lnTo>
                  <a:lnTo>
                    <a:pt x="325" y="24"/>
                  </a:lnTo>
                  <a:lnTo>
                    <a:pt x="490" y="41"/>
                  </a:lnTo>
                  <a:lnTo>
                    <a:pt x="571" y="46"/>
                  </a:lnTo>
                  <a:lnTo>
                    <a:pt x="652" y="51"/>
                  </a:lnTo>
                </a:path>
              </a:pathLst>
            </a:custGeom>
            <a:noFill/>
            <a:ln w="28575">
              <a:solidFill>
                <a:srgbClr val="FF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20" name="Freeform 52"/>
            <p:cNvSpPr>
              <a:spLocks/>
            </p:cNvSpPr>
            <p:nvPr/>
          </p:nvSpPr>
          <p:spPr bwMode="auto">
            <a:xfrm>
              <a:off x="3943" y="2865"/>
              <a:ext cx="297" cy="3"/>
            </a:xfrm>
            <a:custGeom>
              <a:avLst/>
              <a:gdLst/>
              <a:ahLst/>
              <a:cxnLst>
                <a:cxn ang="0">
                  <a:pos x="0" y="0"/>
                </a:cxn>
                <a:cxn ang="0">
                  <a:pos x="82" y="3"/>
                </a:cxn>
                <a:cxn ang="0">
                  <a:pos x="163" y="4"/>
                </a:cxn>
                <a:cxn ang="0">
                  <a:pos x="326" y="6"/>
                </a:cxn>
                <a:cxn ang="0">
                  <a:pos x="488" y="6"/>
                </a:cxn>
                <a:cxn ang="0">
                  <a:pos x="651" y="7"/>
                </a:cxn>
              </a:cxnLst>
              <a:rect l="0" t="0" r="r" b="b"/>
              <a:pathLst>
                <a:path w="651" h="7">
                  <a:moveTo>
                    <a:pt x="0" y="0"/>
                  </a:moveTo>
                  <a:lnTo>
                    <a:pt x="82" y="3"/>
                  </a:lnTo>
                  <a:lnTo>
                    <a:pt x="163" y="4"/>
                  </a:lnTo>
                  <a:lnTo>
                    <a:pt x="326" y="6"/>
                  </a:lnTo>
                  <a:lnTo>
                    <a:pt x="488" y="6"/>
                  </a:lnTo>
                  <a:lnTo>
                    <a:pt x="651" y="7"/>
                  </a:lnTo>
                </a:path>
              </a:pathLst>
            </a:custGeom>
            <a:noFill/>
            <a:ln w="28575">
              <a:solidFill>
                <a:srgbClr val="FF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21" name="Line 53"/>
            <p:cNvSpPr>
              <a:spLocks noChangeShapeType="1"/>
            </p:cNvSpPr>
            <p:nvPr/>
          </p:nvSpPr>
          <p:spPr bwMode="auto">
            <a:xfrm>
              <a:off x="4240" y="2868"/>
              <a:ext cx="299" cy="3"/>
            </a:xfrm>
            <a:prstGeom prst="line">
              <a:avLst/>
            </a:prstGeom>
            <a:noFill/>
            <a:ln w="28575">
              <a:solidFill>
                <a:srgbClr val="FF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22" name="Freeform 54"/>
            <p:cNvSpPr>
              <a:spLocks/>
            </p:cNvSpPr>
            <p:nvPr/>
          </p:nvSpPr>
          <p:spPr bwMode="auto">
            <a:xfrm>
              <a:off x="1831" y="2766"/>
              <a:ext cx="53" cy="47"/>
            </a:xfrm>
            <a:custGeom>
              <a:avLst/>
              <a:gdLst/>
              <a:ahLst/>
              <a:cxnLst>
                <a:cxn ang="0">
                  <a:pos x="58" y="0"/>
                </a:cxn>
                <a:cxn ang="0">
                  <a:pos x="116" y="57"/>
                </a:cxn>
                <a:cxn ang="0">
                  <a:pos x="58" y="114"/>
                </a:cxn>
                <a:cxn ang="0">
                  <a:pos x="0" y="57"/>
                </a:cxn>
                <a:cxn ang="0">
                  <a:pos x="58" y="0"/>
                </a:cxn>
              </a:cxnLst>
              <a:rect l="0" t="0" r="r" b="b"/>
              <a:pathLst>
                <a:path w="116" h="114">
                  <a:moveTo>
                    <a:pt x="58" y="0"/>
                  </a:moveTo>
                  <a:lnTo>
                    <a:pt x="116" y="57"/>
                  </a:lnTo>
                  <a:lnTo>
                    <a:pt x="58" y="114"/>
                  </a:lnTo>
                  <a:lnTo>
                    <a:pt x="0" y="57"/>
                  </a:lnTo>
                  <a:lnTo>
                    <a:pt x="58" y="0"/>
                  </a:lnTo>
                  <a:close/>
                </a:path>
              </a:pathLst>
            </a:custGeom>
            <a:solidFill>
              <a:srgbClr val="0000FF"/>
            </a:solidFill>
            <a:ln w="952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23" name="Freeform 55"/>
            <p:cNvSpPr>
              <a:spLocks/>
            </p:cNvSpPr>
            <p:nvPr/>
          </p:nvSpPr>
          <p:spPr bwMode="auto">
            <a:xfrm>
              <a:off x="2129" y="2758"/>
              <a:ext cx="53" cy="47"/>
            </a:xfrm>
            <a:custGeom>
              <a:avLst/>
              <a:gdLst/>
              <a:ahLst/>
              <a:cxnLst>
                <a:cxn ang="0">
                  <a:pos x="58" y="0"/>
                </a:cxn>
                <a:cxn ang="0">
                  <a:pos x="116" y="57"/>
                </a:cxn>
                <a:cxn ang="0">
                  <a:pos x="58" y="113"/>
                </a:cxn>
                <a:cxn ang="0">
                  <a:pos x="0" y="57"/>
                </a:cxn>
                <a:cxn ang="0">
                  <a:pos x="58" y="0"/>
                </a:cxn>
              </a:cxnLst>
              <a:rect l="0" t="0" r="r" b="b"/>
              <a:pathLst>
                <a:path w="116" h="113">
                  <a:moveTo>
                    <a:pt x="58" y="0"/>
                  </a:moveTo>
                  <a:lnTo>
                    <a:pt x="116" y="57"/>
                  </a:lnTo>
                  <a:lnTo>
                    <a:pt x="58" y="113"/>
                  </a:lnTo>
                  <a:lnTo>
                    <a:pt x="0" y="57"/>
                  </a:lnTo>
                  <a:lnTo>
                    <a:pt x="58" y="0"/>
                  </a:lnTo>
                  <a:close/>
                </a:path>
              </a:pathLst>
            </a:custGeom>
            <a:solidFill>
              <a:srgbClr val="0000FF"/>
            </a:solidFill>
            <a:ln w="952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24" name="Freeform 56"/>
            <p:cNvSpPr>
              <a:spLocks/>
            </p:cNvSpPr>
            <p:nvPr/>
          </p:nvSpPr>
          <p:spPr bwMode="auto">
            <a:xfrm>
              <a:off x="2426" y="2748"/>
              <a:ext cx="54" cy="47"/>
            </a:xfrm>
            <a:custGeom>
              <a:avLst/>
              <a:gdLst/>
              <a:ahLst/>
              <a:cxnLst>
                <a:cxn ang="0">
                  <a:pos x="58" y="0"/>
                </a:cxn>
                <a:cxn ang="0">
                  <a:pos x="116" y="56"/>
                </a:cxn>
                <a:cxn ang="0">
                  <a:pos x="58" y="113"/>
                </a:cxn>
                <a:cxn ang="0">
                  <a:pos x="0" y="56"/>
                </a:cxn>
                <a:cxn ang="0">
                  <a:pos x="58" y="0"/>
                </a:cxn>
              </a:cxnLst>
              <a:rect l="0" t="0" r="r" b="b"/>
              <a:pathLst>
                <a:path w="116" h="113">
                  <a:moveTo>
                    <a:pt x="58" y="0"/>
                  </a:moveTo>
                  <a:lnTo>
                    <a:pt x="116" y="56"/>
                  </a:lnTo>
                  <a:lnTo>
                    <a:pt x="58" y="113"/>
                  </a:lnTo>
                  <a:lnTo>
                    <a:pt x="0" y="56"/>
                  </a:lnTo>
                  <a:lnTo>
                    <a:pt x="58" y="0"/>
                  </a:lnTo>
                  <a:close/>
                </a:path>
              </a:pathLst>
            </a:custGeom>
            <a:solidFill>
              <a:srgbClr val="0000FF"/>
            </a:solidFill>
            <a:ln w="952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25" name="Freeform 57"/>
            <p:cNvSpPr>
              <a:spLocks/>
            </p:cNvSpPr>
            <p:nvPr/>
          </p:nvSpPr>
          <p:spPr bwMode="auto">
            <a:xfrm>
              <a:off x="2725" y="2718"/>
              <a:ext cx="53" cy="47"/>
            </a:xfrm>
            <a:custGeom>
              <a:avLst/>
              <a:gdLst/>
              <a:ahLst/>
              <a:cxnLst>
                <a:cxn ang="0">
                  <a:pos x="59" y="0"/>
                </a:cxn>
                <a:cxn ang="0">
                  <a:pos x="117" y="57"/>
                </a:cxn>
                <a:cxn ang="0">
                  <a:pos x="59" y="114"/>
                </a:cxn>
                <a:cxn ang="0">
                  <a:pos x="0" y="57"/>
                </a:cxn>
                <a:cxn ang="0">
                  <a:pos x="59" y="0"/>
                </a:cxn>
              </a:cxnLst>
              <a:rect l="0" t="0" r="r" b="b"/>
              <a:pathLst>
                <a:path w="117" h="114">
                  <a:moveTo>
                    <a:pt x="59" y="0"/>
                  </a:moveTo>
                  <a:lnTo>
                    <a:pt x="117" y="57"/>
                  </a:lnTo>
                  <a:lnTo>
                    <a:pt x="59" y="114"/>
                  </a:lnTo>
                  <a:lnTo>
                    <a:pt x="0" y="57"/>
                  </a:lnTo>
                  <a:lnTo>
                    <a:pt x="59" y="0"/>
                  </a:lnTo>
                  <a:close/>
                </a:path>
              </a:pathLst>
            </a:custGeom>
            <a:solidFill>
              <a:srgbClr val="0000FF"/>
            </a:solidFill>
            <a:ln w="952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26" name="Freeform 58"/>
            <p:cNvSpPr>
              <a:spLocks/>
            </p:cNvSpPr>
            <p:nvPr/>
          </p:nvSpPr>
          <p:spPr bwMode="auto">
            <a:xfrm>
              <a:off x="3022" y="2559"/>
              <a:ext cx="53" cy="48"/>
            </a:xfrm>
            <a:custGeom>
              <a:avLst/>
              <a:gdLst/>
              <a:ahLst/>
              <a:cxnLst>
                <a:cxn ang="0">
                  <a:pos x="58" y="0"/>
                </a:cxn>
                <a:cxn ang="0">
                  <a:pos x="117" y="57"/>
                </a:cxn>
                <a:cxn ang="0">
                  <a:pos x="58" y="113"/>
                </a:cxn>
                <a:cxn ang="0">
                  <a:pos x="0" y="57"/>
                </a:cxn>
                <a:cxn ang="0">
                  <a:pos x="58" y="0"/>
                </a:cxn>
              </a:cxnLst>
              <a:rect l="0" t="0" r="r" b="b"/>
              <a:pathLst>
                <a:path w="117" h="113">
                  <a:moveTo>
                    <a:pt x="58" y="0"/>
                  </a:moveTo>
                  <a:lnTo>
                    <a:pt x="117" y="57"/>
                  </a:lnTo>
                  <a:lnTo>
                    <a:pt x="58" y="113"/>
                  </a:lnTo>
                  <a:lnTo>
                    <a:pt x="0" y="57"/>
                  </a:lnTo>
                  <a:lnTo>
                    <a:pt x="58" y="0"/>
                  </a:lnTo>
                  <a:close/>
                </a:path>
              </a:pathLst>
            </a:custGeom>
            <a:solidFill>
              <a:srgbClr val="0000FF"/>
            </a:solidFill>
            <a:ln w="952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27" name="Freeform 59"/>
            <p:cNvSpPr>
              <a:spLocks/>
            </p:cNvSpPr>
            <p:nvPr/>
          </p:nvSpPr>
          <p:spPr bwMode="auto">
            <a:xfrm>
              <a:off x="3320" y="1871"/>
              <a:ext cx="54" cy="46"/>
            </a:xfrm>
            <a:custGeom>
              <a:avLst/>
              <a:gdLst/>
              <a:ahLst/>
              <a:cxnLst>
                <a:cxn ang="0">
                  <a:pos x="58" y="0"/>
                </a:cxn>
                <a:cxn ang="0">
                  <a:pos x="116" y="57"/>
                </a:cxn>
                <a:cxn ang="0">
                  <a:pos x="58" y="114"/>
                </a:cxn>
                <a:cxn ang="0">
                  <a:pos x="0" y="57"/>
                </a:cxn>
                <a:cxn ang="0">
                  <a:pos x="58" y="0"/>
                </a:cxn>
              </a:cxnLst>
              <a:rect l="0" t="0" r="r" b="b"/>
              <a:pathLst>
                <a:path w="116" h="114">
                  <a:moveTo>
                    <a:pt x="58" y="0"/>
                  </a:moveTo>
                  <a:lnTo>
                    <a:pt x="116" y="57"/>
                  </a:lnTo>
                  <a:lnTo>
                    <a:pt x="58" y="114"/>
                  </a:lnTo>
                  <a:lnTo>
                    <a:pt x="0" y="57"/>
                  </a:lnTo>
                  <a:lnTo>
                    <a:pt x="58" y="0"/>
                  </a:lnTo>
                  <a:close/>
                </a:path>
              </a:pathLst>
            </a:custGeom>
            <a:solidFill>
              <a:srgbClr val="0000FF"/>
            </a:solidFill>
            <a:ln w="952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28" name="Freeform 60"/>
            <p:cNvSpPr>
              <a:spLocks/>
            </p:cNvSpPr>
            <p:nvPr/>
          </p:nvSpPr>
          <p:spPr bwMode="auto">
            <a:xfrm>
              <a:off x="3618" y="1519"/>
              <a:ext cx="53" cy="48"/>
            </a:xfrm>
            <a:custGeom>
              <a:avLst/>
              <a:gdLst/>
              <a:ahLst/>
              <a:cxnLst>
                <a:cxn ang="0">
                  <a:pos x="58" y="0"/>
                </a:cxn>
                <a:cxn ang="0">
                  <a:pos x="116" y="56"/>
                </a:cxn>
                <a:cxn ang="0">
                  <a:pos x="58" y="113"/>
                </a:cxn>
                <a:cxn ang="0">
                  <a:pos x="0" y="56"/>
                </a:cxn>
                <a:cxn ang="0">
                  <a:pos x="58" y="0"/>
                </a:cxn>
              </a:cxnLst>
              <a:rect l="0" t="0" r="r" b="b"/>
              <a:pathLst>
                <a:path w="116" h="113">
                  <a:moveTo>
                    <a:pt x="58" y="0"/>
                  </a:moveTo>
                  <a:lnTo>
                    <a:pt x="116" y="56"/>
                  </a:lnTo>
                  <a:lnTo>
                    <a:pt x="58" y="113"/>
                  </a:lnTo>
                  <a:lnTo>
                    <a:pt x="0" y="56"/>
                  </a:lnTo>
                  <a:lnTo>
                    <a:pt x="58" y="0"/>
                  </a:lnTo>
                  <a:close/>
                </a:path>
              </a:pathLst>
            </a:custGeom>
            <a:solidFill>
              <a:srgbClr val="0000FF"/>
            </a:solidFill>
            <a:ln w="952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29" name="Freeform 61"/>
            <p:cNvSpPr>
              <a:spLocks/>
            </p:cNvSpPr>
            <p:nvPr/>
          </p:nvSpPr>
          <p:spPr bwMode="auto">
            <a:xfrm>
              <a:off x="3916" y="1489"/>
              <a:ext cx="53" cy="47"/>
            </a:xfrm>
            <a:custGeom>
              <a:avLst/>
              <a:gdLst/>
              <a:ahLst/>
              <a:cxnLst>
                <a:cxn ang="0">
                  <a:pos x="58" y="0"/>
                </a:cxn>
                <a:cxn ang="0">
                  <a:pos x="117" y="57"/>
                </a:cxn>
                <a:cxn ang="0">
                  <a:pos x="58" y="114"/>
                </a:cxn>
                <a:cxn ang="0">
                  <a:pos x="0" y="57"/>
                </a:cxn>
                <a:cxn ang="0">
                  <a:pos x="58" y="0"/>
                </a:cxn>
              </a:cxnLst>
              <a:rect l="0" t="0" r="r" b="b"/>
              <a:pathLst>
                <a:path w="117" h="114">
                  <a:moveTo>
                    <a:pt x="58" y="0"/>
                  </a:moveTo>
                  <a:lnTo>
                    <a:pt x="117" y="57"/>
                  </a:lnTo>
                  <a:lnTo>
                    <a:pt x="58" y="114"/>
                  </a:lnTo>
                  <a:lnTo>
                    <a:pt x="0" y="57"/>
                  </a:lnTo>
                  <a:lnTo>
                    <a:pt x="58" y="0"/>
                  </a:lnTo>
                  <a:close/>
                </a:path>
              </a:pathLst>
            </a:custGeom>
            <a:solidFill>
              <a:srgbClr val="0000FF"/>
            </a:solidFill>
            <a:ln w="952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30" name="Freeform 62"/>
            <p:cNvSpPr>
              <a:spLocks/>
            </p:cNvSpPr>
            <p:nvPr/>
          </p:nvSpPr>
          <p:spPr bwMode="auto">
            <a:xfrm>
              <a:off x="4214" y="1468"/>
              <a:ext cx="54" cy="48"/>
            </a:xfrm>
            <a:custGeom>
              <a:avLst/>
              <a:gdLst/>
              <a:ahLst/>
              <a:cxnLst>
                <a:cxn ang="0">
                  <a:pos x="58" y="0"/>
                </a:cxn>
                <a:cxn ang="0">
                  <a:pos x="116" y="57"/>
                </a:cxn>
                <a:cxn ang="0">
                  <a:pos x="58" y="114"/>
                </a:cxn>
                <a:cxn ang="0">
                  <a:pos x="0" y="57"/>
                </a:cxn>
                <a:cxn ang="0">
                  <a:pos x="58" y="0"/>
                </a:cxn>
              </a:cxnLst>
              <a:rect l="0" t="0" r="r" b="b"/>
              <a:pathLst>
                <a:path w="116" h="114">
                  <a:moveTo>
                    <a:pt x="58" y="0"/>
                  </a:moveTo>
                  <a:lnTo>
                    <a:pt x="116" y="57"/>
                  </a:lnTo>
                  <a:lnTo>
                    <a:pt x="58" y="114"/>
                  </a:lnTo>
                  <a:lnTo>
                    <a:pt x="0" y="57"/>
                  </a:lnTo>
                  <a:lnTo>
                    <a:pt x="58" y="0"/>
                  </a:lnTo>
                  <a:close/>
                </a:path>
              </a:pathLst>
            </a:custGeom>
            <a:solidFill>
              <a:srgbClr val="0000FF"/>
            </a:solidFill>
            <a:ln w="952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31" name="Freeform 63"/>
            <p:cNvSpPr>
              <a:spLocks/>
            </p:cNvSpPr>
            <p:nvPr/>
          </p:nvSpPr>
          <p:spPr bwMode="auto">
            <a:xfrm>
              <a:off x="4512" y="1409"/>
              <a:ext cx="53" cy="47"/>
            </a:xfrm>
            <a:custGeom>
              <a:avLst/>
              <a:gdLst/>
              <a:ahLst/>
              <a:cxnLst>
                <a:cxn ang="0">
                  <a:pos x="59" y="0"/>
                </a:cxn>
                <a:cxn ang="0">
                  <a:pos x="117" y="57"/>
                </a:cxn>
                <a:cxn ang="0">
                  <a:pos x="59" y="113"/>
                </a:cxn>
                <a:cxn ang="0">
                  <a:pos x="0" y="57"/>
                </a:cxn>
                <a:cxn ang="0">
                  <a:pos x="59" y="0"/>
                </a:cxn>
              </a:cxnLst>
              <a:rect l="0" t="0" r="r" b="b"/>
              <a:pathLst>
                <a:path w="117" h="113">
                  <a:moveTo>
                    <a:pt x="59" y="0"/>
                  </a:moveTo>
                  <a:lnTo>
                    <a:pt x="117" y="57"/>
                  </a:lnTo>
                  <a:lnTo>
                    <a:pt x="59" y="113"/>
                  </a:lnTo>
                  <a:lnTo>
                    <a:pt x="0" y="57"/>
                  </a:lnTo>
                  <a:lnTo>
                    <a:pt x="59" y="0"/>
                  </a:lnTo>
                  <a:close/>
                </a:path>
              </a:pathLst>
            </a:custGeom>
            <a:solidFill>
              <a:srgbClr val="0000FF"/>
            </a:solidFill>
            <a:ln w="952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32" name="Rectangle 64"/>
            <p:cNvSpPr>
              <a:spLocks noChangeArrowheads="1"/>
            </p:cNvSpPr>
            <p:nvPr/>
          </p:nvSpPr>
          <p:spPr bwMode="auto">
            <a:xfrm>
              <a:off x="1831" y="1145"/>
              <a:ext cx="52" cy="46"/>
            </a:xfrm>
            <a:prstGeom prst="rect">
              <a:avLst/>
            </a:prstGeom>
            <a:solidFill>
              <a:srgbClr val="333333"/>
            </a:solidFill>
            <a:ln w="9525">
              <a:solidFill>
                <a:srgbClr val="333333"/>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33" name="Rectangle 65"/>
            <p:cNvSpPr>
              <a:spLocks noChangeArrowheads="1"/>
            </p:cNvSpPr>
            <p:nvPr/>
          </p:nvSpPr>
          <p:spPr bwMode="auto">
            <a:xfrm>
              <a:off x="2129" y="1140"/>
              <a:ext cx="52" cy="47"/>
            </a:xfrm>
            <a:prstGeom prst="rect">
              <a:avLst/>
            </a:prstGeom>
            <a:solidFill>
              <a:srgbClr val="333333"/>
            </a:solidFill>
            <a:ln w="9525">
              <a:solidFill>
                <a:srgbClr val="333333"/>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34" name="Rectangle 66"/>
            <p:cNvSpPr>
              <a:spLocks noChangeArrowheads="1"/>
            </p:cNvSpPr>
            <p:nvPr/>
          </p:nvSpPr>
          <p:spPr bwMode="auto">
            <a:xfrm>
              <a:off x="2426" y="1150"/>
              <a:ext cx="53" cy="46"/>
            </a:xfrm>
            <a:prstGeom prst="rect">
              <a:avLst/>
            </a:prstGeom>
            <a:solidFill>
              <a:srgbClr val="333333"/>
            </a:solidFill>
            <a:ln w="9525">
              <a:solidFill>
                <a:srgbClr val="333333"/>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35" name="Rectangle 67"/>
            <p:cNvSpPr>
              <a:spLocks noChangeArrowheads="1"/>
            </p:cNvSpPr>
            <p:nvPr/>
          </p:nvSpPr>
          <p:spPr bwMode="auto">
            <a:xfrm>
              <a:off x="2725" y="1145"/>
              <a:ext cx="52" cy="46"/>
            </a:xfrm>
            <a:prstGeom prst="rect">
              <a:avLst/>
            </a:prstGeom>
            <a:solidFill>
              <a:srgbClr val="333333"/>
            </a:solidFill>
            <a:ln w="9525">
              <a:solidFill>
                <a:srgbClr val="333333"/>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36" name="Rectangle 68"/>
            <p:cNvSpPr>
              <a:spLocks noChangeArrowheads="1"/>
            </p:cNvSpPr>
            <p:nvPr/>
          </p:nvSpPr>
          <p:spPr bwMode="auto">
            <a:xfrm>
              <a:off x="3022" y="1145"/>
              <a:ext cx="53" cy="46"/>
            </a:xfrm>
            <a:prstGeom prst="rect">
              <a:avLst/>
            </a:prstGeom>
            <a:solidFill>
              <a:srgbClr val="333333"/>
            </a:solidFill>
            <a:ln w="9525">
              <a:solidFill>
                <a:srgbClr val="333333"/>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37" name="Rectangle 69"/>
            <p:cNvSpPr>
              <a:spLocks noChangeArrowheads="1"/>
            </p:cNvSpPr>
            <p:nvPr/>
          </p:nvSpPr>
          <p:spPr bwMode="auto">
            <a:xfrm>
              <a:off x="3320" y="1140"/>
              <a:ext cx="53" cy="47"/>
            </a:xfrm>
            <a:prstGeom prst="rect">
              <a:avLst/>
            </a:prstGeom>
            <a:solidFill>
              <a:srgbClr val="333333"/>
            </a:solidFill>
            <a:ln w="9525">
              <a:solidFill>
                <a:srgbClr val="333333"/>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38" name="Rectangle 70"/>
            <p:cNvSpPr>
              <a:spLocks noChangeArrowheads="1"/>
            </p:cNvSpPr>
            <p:nvPr/>
          </p:nvSpPr>
          <p:spPr bwMode="auto">
            <a:xfrm>
              <a:off x="3618" y="1145"/>
              <a:ext cx="52" cy="46"/>
            </a:xfrm>
            <a:prstGeom prst="rect">
              <a:avLst/>
            </a:prstGeom>
            <a:solidFill>
              <a:srgbClr val="333333"/>
            </a:solidFill>
            <a:ln w="9525">
              <a:solidFill>
                <a:srgbClr val="333333"/>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39" name="Rectangle 71"/>
            <p:cNvSpPr>
              <a:spLocks noChangeArrowheads="1"/>
            </p:cNvSpPr>
            <p:nvPr/>
          </p:nvSpPr>
          <p:spPr bwMode="auto">
            <a:xfrm>
              <a:off x="3916" y="1150"/>
              <a:ext cx="53" cy="46"/>
            </a:xfrm>
            <a:prstGeom prst="rect">
              <a:avLst/>
            </a:prstGeom>
            <a:solidFill>
              <a:srgbClr val="333333"/>
            </a:solidFill>
            <a:ln w="9525">
              <a:solidFill>
                <a:srgbClr val="333333"/>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40" name="Rectangle 72"/>
            <p:cNvSpPr>
              <a:spLocks noChangeArrowheads="1"/>
            </p:cNvSpPr>
            <p:nvPr/>
          </p:nvSpPr>
          <p:spPr bwMode="auto">
            <a:xfrm>
              <a:off x="4214" y="1145"/>
              <a:ext cx="53" cy="46"/>
            </a:xfrm>
            <a:prstGeom prst="rect">
              <a:avLst/>
            </a:prstGeom>
            <a:solidFill>
              <a:srgbClr val="333333"/>
            </a:solidFill>
            <a:ln w="9525">
              <a:solidFill>
                <a:srgbClr val="333333"/>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41" name="Rectangle 73"/>
            <p:cNvSpPr>
              <a:spLocks noChangeArrowheads="1"/>
            </p:cNvSpPr>
            <p:nvPr/>
          </p:nvSpPr>
          <p:spPr bwMode="auto">
            <a:xfrm>
              <a:off x="4512" y="1145"/>
              <a:ext cx="52" cy="46"/>
            </a:xfrm>
            <a:prstGeom prst="rect">
              <a:avLst/>
            </a:prstGeom>
            <a:solidFill>
              <a:srgbClr val="333333"/>
            </a:solidFill>
            <a:ln w="9525">
              <a:solidFill>
                <a:srgbClr val="333333"/>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42" name="Rectangle 74"/>
            <p:cNvSpPr>
              <a:spLocks noChangeArrowheads="1"/>
            </p:cNvSpPr>
            <p:nvPr/>
          </p:nvSpPr>
          <p:spPr bwMode="auto">
            <a:xfrm>
              <a:off x="1834" y="1377"/>
              <a:ext cx="45" cy="40"/>
            </a:xfrm>
            <a:prstGeom prst="rect">
              <a:avLst/>
            </a:prstGeom>
            <a:solidFill>
              <a:srgbClr val="FF0000"/>
            </a:solidFill>
            <a:ln w="9525">
              <a:solidFill>
                <a:srgbClr val="FF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43" name="Rectangle 75"/>
            <p:cNvSpPr>
              <a:spLocks noChangeArrowheads="1"/>
            </p:cNvSpPr>
            <p:nvPr/>
          </p:nvSpPr>
          <p:spPr bwMode="auto">
            <a:xfrm>
              <a:off x="2133" y="1433"/>
              <a:ext cx="45" cy="41"/>
            </a:xfrm>
            <a:prstGeom prst="rect">
              <a:avLst/>
            </a:prstGeom>
            <a:solidFill>
              <a:srgbClr val="FF0000"/>
            </a:solidFill>
            <a:ln w="9525">
              <a:solidFill>
                <a:srgbClr val="FF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44" name="Rectangle 76"/>
            <p:cNvSpPr>
              <a:spLocks noChangeArrowheads="1"/>
            </p:cNvSpPr>
            <p:nvPr/>
          </p:nvSpPr>
          <p:spPr bwMode="auto">
            <a:xfrm>
              <a:off x="2430" y="1830"/>
              <a:ext cx="46" cy="41"/>
            </a:xfrm>
            <a:prstGeom prst="rect">
              <a:avLst/>
            </a:prstGeom>
            <a:solidFill>
              <a:srgbClr val="FF0000"/>
            </a:solidFill>
            <a:ln w="9525">
              <a:solidFill>
                <a:srgbClr val="FF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45" name="Rectangle 77"/>
            <p:cNvSpPr>
              <a:spLocks noChangeArrowheads="1"/>
            </p:cNvSpPr>
            <p:nvPr/>
          </p:nvSpPr>
          <p:spPr bwMode="auto">
            <a:xfrm>
              <a:off x="2728" y="2528"/>
              <a:ext cx="45" cy="40"/>
            </a:xfrm>
            <a:prstGeom prst="rect">
              <a:avLst/>
            </a:prstGeom>
            <a:solidFill>
              <a:srgbClr val="FF0000"/>
            </a:solidFill>
            <a:ln w="9525">
              <a:solidFill>
                <a:srgbClr val="FF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46" name="Rectangle 78"/>
            <p:cNvSpPr>
              <a:spLocks noChangeArrowheads="1"/>
            </p:cNvSpPr>
            <p:nvPr/>
          </p:nvSpPr>
          <p:spPr bwMode="auto">
            <a:xfrm>
              <a:off x="3026" y="2788"/>
              <a:ext cx="46" cy="40"/>
            </a:xfrm>
            <a:prstGeom prst="rect">
              <a:avLst/>
            </a:prstGeom>
            <a:solidFill>
              <a:srgbClr val="FF0000"/>
            </a:solidFill>
            <a:ln w="9525">
              <a:solidFill>
                <a:srgbClr val="FF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47" name="Rectangle 79"/>
            <p:cNvSpPr>
              <a:spLocks noChangeArrowheads="1"/>
            </p:cNvSpPr>
            <p:nvPr/>
          </p:nvSpPr>
          <p:spPr bwMode="auto">
            <a:xfrm>
              <a:off x="3323" y="2827"/>
              <a:ext cx="46" cy="41"/>
            </a:xfrm>
            <a:prstGeom prst="rect">
              <a:avLst/>
            </a:prstGeom>
            <a:solidFill>
              <a:srgbClr val="FF0000"/>
            </a:solidFill>
            <a:ln w="9525">
              <a:solidFill>
                <a:srgbClr val="FF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48" name="Rectangle 80"/>
            <p:cNvSpPr>
              <a:spLocks noChangeArrowheads="1"/>
            </p:cNvSpPr>
            <p:nvPr/>
          </p:nvSpPr>
          <p:spPr bwMode="auto">
            <a:xfrm>
              <a:off x="3622" y="2823"/>
              <a:ext cx="45" cy="40"/>
            </a:xfrm>
            <a:prstGeom prst="rect">
              <a:avLst/>
            </a:prstGeom>
            <a:solidFill>
              <a:srgbClr val="FF0000"/>
            </a:solidFill>
            <a:ln w="9525">
              <a:solidFill>
                <a:srgbClr val="FF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49" name="Rectangle 81"/>
            <p:cNvSpPr>
              <a:spLocks noChangeArrowheads="1"/>
            </p:cNvSpPr>
            <p:nvPr/>
          </p:nvSpPr>
          <p:spPr bwMode="auto">
            <a:xfrm>
              <a:off x="3920" y="2844"/>
              <a:ext cx="46" cy="41"/>
            </a:xfrm>
            <a:prstGeom prst="rect">
              <a:avLst/>
            </a:prstGeom>
            <a:solidFill>
              <a:srgbClr val="FF0000"/>
            </a:solidFill>
            <a:ln w="9525">
              <a:solidFill>
                <a:srgbClr val="FF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50" name="Rectangle 82"/>
            <p:cNvSpPr>
              <a:spLocks noChangeArrowheads="1"/>
            </p:cNvSpPr>
            <p:nvPr/>
          </p:nvSpPr>
          <p:spPr bwMode="auto">
            <a:xfrm>
              <a:off x="4217" y="2848"/>
              <a:ext cx="46" cy="40"/>
            </a:xfrm>
            <a:prstGeom prst="rect">
              <a:avLst/>
            </a:prstGeom>
            <a:solidFill>
              <a:srgbClr val="FF0000"/>
            </a:solidFill>
            <a:ln w="9525">
              <a:solidFill>
                <a:srgbClr val="FF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51" name="Rectangle 83"/>
            <p:cNvSpPr>
              <a:spLocks noChangeArrowheads="1"/>
            </p:cNvSpPr>
            <p:nvPr/>
          </p:nvSpPr>
          <p:spPr bwMode="auto">
            <a:xfrm>
              <a:off x="4516" y="2851"/>
              <a:ext cx="45" cy="40"/>
            </a:xfrm>
            <a:prstGeom prst="rect">
              <a:avLst/>
            </a:prstGeom>
            <a:solidFill>
              <a:srgbClr val="FF0000"/>
            </a:solidFill>
            <a:ln w="9525">
              <a:solidFill>
                <a:srgbClr val="FF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52" name="Rectangle 84"/>
            <p:cNvSpPr>
              <a:spLocks noChangeArrowheads="1"/>
            </p:cNvSpPr>
            <p:nvPr/>
          </p:nvSpPr>
          <p:spPr bwMode="auto">
            <a:xfrm>
              <a:off x="1124" y="2874"/>
              <a:ext cx="58"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0</a:t>
              </a:r>
              <a:endParaRPr kumimoji="0" lang="en-US" altLang="ja-JP" sz="4400" smtClean="0">
                <a:solidFill>
                  <a:srgbClr val="000000"/>
                </a:solidFill>
                <a:latin typeface="Times New Roman" pitchFamily="18" charset="0"/>
                <a:cs typeface="Arial" pitchFamily="34" charset="0"/>
              </a:endParaRPr>
            </a:p>
          </p:txBody>
        </p:sp>
        <p:sp>
          <p:nvSpPr>
            <p:cNvPr id="212053" name="Rectangle 85"/>
            <p:cNvSpPr>
              <a:spLocks noChangeArrowheads="1"/>
            </p:cNvSpPr>
            <p:nvPr/>
          </p:nvSpPr>
          <p:spPr bwMode="auto">
            <a:xfrm>
              <a:off x="1124" y="2620"/>
              <a:ext cx="58"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5</a:t>
              </a:r>
              <a:endParaRPr kumimoji="0" lang="en-US" altLang="ja-JP" sz="4400" smtClean="0">
                <a:solidFill>
                  <a:srgbClr val="000000"/>
                </a:solidFill>
                <a:latin typeface="Times New Roman" pitchFamily="18" charset="0"/>
                <a:cs typeface="Arial" pitchFamily="34" charset="0"/>
              </a:endParaRPr>
            </a:p>
          </p:txBody>
        </p:sp>
        <p:sp>
          <p:nvSpPr>
            <p:cNvPr id="212054" name="Rectangle 86"/>
            <p:cNvSpPr>
              <a:spLocks noChangeArrowheads="1"/>
            </p:cNvSpPr>
            <p:nvPr/>
          </p:nvSpPr>
          <p:spPr bwMode="auto">
            <a:xfrm>
              <a:off x="1065" y="2371"/>
              <a:ext cx="116"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10</a:t>
              </a:r>
              <a:endParaRPr kumimoji="0" lang="en-US" altLang="ja-JP" sz="4400" smtClean="0">
                <a:solidFill>
                  <a:srgbClr val="000000"/>
                </a:solidFill>
                <a:latin typeface="Times New Roman" pitchFamily="18" charset="0"/>
                <a:cs typeface="Arial" pitchFamily="34" charset="0"/>
              </a:endParaRPr>
            </a:p>
          </p:txBody>
        </p:sp>
        <p:sp>
          <p:nvSpPr>
            <p:cNvPr id="212055" name="Rectangle 87"/>
            <p:cNvSpPr>
              <a:spLocks noChangeArrowheads="1"/>
            </p:cNvSpPr>
            <p:nvPr/>
          </p:nvSpPr>
          <p:spPr bwMode="auto">
            <a:xfrm>
              <a:off x="1065" y="2121"/>
              <a:ext cx="116" cy="12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15</a:t>
              </a:r>
              <a:endParaRPr kumimoji="0" lang="en-US" altLang="ja-JP" sz="4400" smtClean="0">
                <a:solidFill>
                  <a:srgbClr val="000000"/>
                </a:solidFill>
                <a:latin typeface="Times New Roman" pitchFamily="18" charset="0"/>
                <a:cs typeface="Arial" pitchFamily="34" charset="0"/>
              </a:endParaRPr>
            </a:p>
          </p:txBody>
        </p:sp>
        <p:sp>
          <p:nvSpPr>
            <p:cNvPr id="212056" name="Rectangle 88"/>
            <p:cNvSpPr>
              <a:spLocks noChangeArrowheads="1"/>
            </p:cNvSpPr>
            <p:nvPr/>
          </p:nvSpPr>
          <p:spPr bwMode="auto">
            <a:xfrm>
              <a:off x="1065" y="1868"/>
              <a:ext cx="116" cy="12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20</a:t>
              </a:r>
              <a:endParaRPr kumimoji="0" lang="en-US" altLang="ja-JP" sz="4400" smtClean="0">
                <a:solidFill>
                  <a:srgbClr val="000000"/>
                </a:solidFill>
                <a:latin typeface="Times New Roman" pitchFamily="18" charset="0"/>
                <a:cs typeface="Arial" pitchFamily="34" charset="0"/>
              </a:endParaRPr>
            </a:p>
          </p:txBody>
        </p:sp>
        <p:sp>
          <p:nvSpPr>
            <p:cNvPr id="212057" name="Rectangle 89"/>
            <p:cNvSpPr>
              <a:spLocks noChangeArrowheads="1"/>
            </p:cNvSpPr>
            <p:nvPr/>
          </p:nvSpPr>
          <p:spPr bwMode="auto">
            <a:xfrm>
              <a:off x="1065" y="1617"/>
              <a:ext cx="116" cy="12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25</a:t>
              </a:r>
              <a:endParaRPr kumimoji="0" lang="en-US" altLang="ja-JP" sz="4400" smtClean="0">
                <a:solidFill>
                  <a:srgbClr val="000000"/>
                </a:solidFill>
                <a:latin typeface="Times New Roman" pitchFamily="18" charset="0"/>
                <a:cs typeface="Arial" pitchFamily="34" charset="0"/>
              </a:endParaRPr>
            </a:p>
          </p:txBody>
        </p:sp>
        <p:sp>
          <p:nvSpPr>
            <p:cNvPr id="212058" name="Rectangle 90"/>
            <p:cNvSpPr>
              <a:spLocks noChangeArrowheads="1"/>
            </p:cNvSpPr>
            <p:nvPr/>
          </p:nvSpPr>
          <p:spPr bwMode="auto">
            <a:xfrm>
              <a:off x="1065" y="1367"/>
              <a:ext cx="116" cy="12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30</a:t>
              </a:r>
              <a:endParaRPr kumimoji="0" lang="en-US" altLang="ja-JP" sz="4400" smtClean="0">
                <a:solidFill>
                  <a:srgbClr val="000000"/>
                </a:solidFill>
                <a:latin typeface="Times New Roman" pitchFamily="18" charset="0"/>
                <a:cs typeface="Arial" pitchFamily="34" charset="0"/>
              </a:endParaRPr>
            </a:p>
          </p:txBody>
        </p:sp>
        <p:sp>
          <p:nvSpPr>
            <p:cNvPr id="212059" name="Rectangle 91"/>
            <p:cNvSpPr>
              <a:spLocks noChangeArrowheads="1"/>
            </p:cNvSpPr>
            <p:nvPr/>
          </p:nvSpPr>
          <p:spPr bwMode="auto">
            <a:xfrm>
              <a:off x="1065" y="1114"/>
              <a:ext cx="116" cy="12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35</a:t>
              </a:r>
              <a:endParaRPr kumimoji="0" lang="en-US" altLang="ja-JP" sz="4400" smtClean="0">
                <a:solidFill>
                  <a:srgbClr val="000000"/>
                </a:solidFill>
                <a:latin typeface="Times New Roman" pitchFamily="18" charset="0"/>
                <a:cs typeface="Arial" pitchFamily="34" charset="0"/>
              </a:endParaRPr>
            </a:p>
          </p:txBody>
        </p:sp>
        <p:sp>
          <p:nvSpPr>
            <p:cNvPr id="212060" name="Rectangle 92"/>
            <p:cNvSpPr>
              <a:spLocks noChangeArrowheads="1"/>
            </p:cNvSpPr>
            <p:nvPr/>
          </p:nvSpPr>
          <p:spPr bwMode="auto">
            <a:xfrm>
              <a:off x="1065" y="864"/>
              <a:ext cx="116"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40</a:t>
              </a:r>
              <a:endParaRPr kumimoji="0" lang="en-US" altLang="ja-JP" sz="4400" smtClean="0">
                <a:solidFill>
                  <a:srgbClr val="000000"/>
                </a:solidFill>
                <a:latin typeface="Times New Roman" pitchFamily="18" charset="0"/>
                <a:cs typeface="Arial" pitchFamily="34" charset="0"/>
              </a:endParaRPr>
            </a:p>
          </p:txBody>
        </p:sp>
        <p:sp>
          <p:nvSpPr>
            <p:cNvPr id="212061" name="Rectangle 93"/>
            <p:cNvSpPr>
              <a:spLocks noChangeArrowheads="1"/>
            </p:cNvSpPr>
            <p:nvPr/>
          </p:nvSpPr>
          <p:spPr bwMode="auto">
            <a:xfrm>
              <a:off x="1233" y="3007"/>
              <a:ext cx="58"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0</a:t>
              </a:r>
              <a:endParaRPr kumimoji="0" lang="en-US" altLang="ja-JP" sz="4400" smtClean="0">
                <a:solidFill>
                  <a:srgbClr val="000000"/>
                </a:solidFill>
                <a:latin typeface="Times New Roman" pitchFamily="18" charset="0"/>
                <a:cs typeface="Arial" pitchFamily="34" charset="0"/>
              </a:endParaRPr>
            </a:p>
          </p:txBody>
        </p:sp>
        <p:sp>
          <p:nvSpPr>
            <p:cNvPr id="212062" name="Rectangle 94"/>
            <p:cNvSpPr>
              <a:spLocks noChangeArrowheads="1"/>
            </p:cNvSpPr>
            <p:nvPr/>
          </p:nvSpPr>
          <p:spPr bwMode="auto">
            <a:xfrm>
              <a:off x="1828" y="3007"/>
              <a:ext cx="58"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2</a:t>
              </a:r>
              <a:endParaRPr kumimoji="0" lang="en-US" altLang="ja-JP" sz="4400" smtClean="0">
                <a:solidFill>
                  <a:srgbClr val="000000"/>
                </a:solidFill>
                <a:latin typeface="Times New Roman" pitchFamily="18" charset="0"/>
                <a:cs typeface="Arial" pitchFamily="34" charset="0"/>
              </a:endParaRPr>
            </a:p>
          </p:txBody>
        </p:sp>
        <p:sp>
          <p:nvSpPr>
            <p:cNvPr id="212063" name="Rectangle 95"/>
            <p:cNvSpPr>
              <a:spLocks noChangeArrowheads="1"/>
            </p:cNvSpPr>
            <p:nvPr/>
          </p:nvSpPr>
          <p:spPr bwMode="auto">
            <a:xfrm>
              <a:off x="2425" y="3007"/>
              <a:ext cx="58"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4</a:t>
              </a:r>
              <a:endParaRPr kumimoji="0" lang="en-US" altLang="ja-JP" sz="4400" smtClean="0">
                <a:solidFill>
                  <a:srgbClr val="000000"/>
                </a:solidFill>
                <a:latin typeface="Times New Roman" pitchFamily="18" charset="0"/>
                <a:cs typeface="Arial" pitchFamily="34" charset="0"/>
              </a:endParaRPr>
            </a:p>
          </p:txBody>
        </p:sp>
        <p:sp>
          <p:nvSpPr>
            <p:cNvPr id="212064" name="Rectangle 96"/>
            <p:cNvSpPr>
              <a:spLocks noChangeArrowheads="1"/>
            </p:cNvSpPr>
            <p:nvPr/>
          </p:nvSpPr>
          <p:spPr bwMode="auto">
            <a:xfrm>
              <a:off x="3020" y="3007"/>
              <a:ext cx="58"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6</a:t>
              </a:r>
              <a:endParaRPr kumimoji="0" lang="en-US" altLang="ja-JP" sz="4400" smtClean="0">
                <a:solidFill>
                  <a:srgbClr val="000000"/>
                </a:solidFill>
                <a:latin typeface="Times New Roman" pitchFamily="18" charset="0"/>
                <a:cs typeface="Arial" pitchFamily="34" charset="0"/>
              </a:endParaRPr>
            </a:p>
          </p:txBody>
        </p:sp>
        <p:sp>
          <p:nvSpPr>
            <p:cNvPr id="212065" name="Rectangle 97"/>
            <p:cNvSpPr>
              <a:spLocks noChangeArrowheads="1"/>
            </p:cNvSpPr>
            <p:nvPr/>
          </p:nvSpPr>
          <p:spPr bwMode="auto">
            <a:xfrm>
              <a:off x="3615" y="3007"/>
              <a:ext cx="58"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8</a:t>
              </a:r>
              <a:endParaRPr kumimoji="0" lang="en-US" altLang="ja-JP" sz="4400" smtClean="0">
                <a:solidFill>
                  <a:srgbClr val="000000"/>
                </a:solidFill>
                <a:latin typeface="Times New Roman" pitchFamily="18" charset="0"/>
                <a:cs typeface="Arial" pitchFamily="34" charset="0"/>
              </a:endParaRPr>
            </a:p>
          </p:txBody>
        </p:sp>
        <p:sp>
          <p:nvSpPr>
            <p:cNvPr id="212066" name="Rectangle 98"/>
            <p:cNvSpPr>
              <a:spLocks noChangeArrowheads="1"/>
            </p:cNvSpPr>
            <p:nvPr/>
          </p:nvSpPr>
          <p:spPr bwMode="auto">
            <a:xfrm>
              <a:off x="4183" y="3007"/>
              <a:ext cx="115"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10</a:t>
              </a:r>
              <a:endParaRPr kumimoji="0" lang="en-US" altLang="ja-JP" sz="4400" smtClean="0">
                <a:solidFill>
                  <a:srgbClr val="000000"/>
                </a:solidFill>
                <a:latin typeface="Times New Roman" pitchFamily="18" charset="0"/>
                <a:cs typeface="Arial" pitchFamily="34" charset="0"/>
              </a:endParaRPr>
            </a:p>
          </p:txBody>
        </p:sp>
        <p:sp>
          <p:nvSpPr>
            <p:cNvPr id="212067" name="Rectangle 99"/>
            <p:cNvSpPr>
              <a:spLocks noChangeArrowheads="1"/>
            </p:cNvSpPr>
            <p:nvPr/>
          </p:nvSpPr>
          <p:spPr bwMode="auto">
            <a:xfrm>
              <a:off x="4779" y="3007"/>
              <a:ext cx="116"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12</a:t>
              </a:r>
              <a:endParaRPr kumimoji="0" lang="en-US" altLang="ja-JP" sz="4400" smtClean="0">
                <a:solidFill>
                  <a:srgbClr val="000000"/>
                </a:solidFill>
                <a:latin typeface="Times New Roman" pitchFamily="18" charset="0"/>
                <a:cs typeface="Arial" pitchFamily="34" charset="0"/>
              </a:endParaRPr>
            </a:p>
          </p:txBody>
        </p:sp>
        <p:sp>
          <p:nvSpPr>
            <p:cNvPr id="212068" name="Text Box 100"/>
            <p:cNvSpPr txBox="1">
              <a:spLocks noChangeArrowheads="1"/>
            </p:cNvSpPr>
            <p:nvPr/>
          </p:nvSpPr>
          <p:spPr bwMode="auto">
            <a:xfrm rot="-5400000">
              <a:off x="242" y="1840"/>
              <a:ext cx="1267" cy="179"/>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kumimoji="0" lang="en-US" altLang="ja-JP" sz="1400" b="1" smtClean="0">
                  <a:solidFill>
                    <a:srgbClr val="000000"/>
                  </a:solidFill>
                  <a:latin typeface="Tahoma" pitchFamily="34" charset="0"/>
                  <a:cs typeface="Arial" pitchFamily="34" charset="0"/>
                </a:rPr>
                <a:t>Retention Factor (k)</a:t>
              </a:r>
              <a:endParaRPr kumimoji="0" lang="en-US" altLang="ja-JP" sz="1400" b="1" baseline="-25000" smtClean="0">
                <a:solidFill>
                  <a:srgbClr val="000000"/>
                </a:solidFill>
                <a:latin typeface="Tahoma" pitchFamily="34" charset="0"/>
                <a:cs typeface="Arial" pitchFamily="34" charset="0"/>
              </a:endParaRPr>
            </a:p>
          </p:txBody>
        </p:sp>
        <p:sp>
          <p:nvSpPr>
            <p:cNvPr id="212069" name="Text Box 101"/>
            <p:cNvSpPr txBox="1">
              <a:spLocks noChangeArrowheads="1"/>
            </p:cNvSpPr>
            <p:nvPr/>
          </p:nvSpPr>
          <p:spPr bwMode="auto">
            <a:xfrm>
              <a:off x="1296" y="1272"/>
              <a:ext cx="483" cy="272"/>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kumimoji="0" lang="en-US" altLang="ja-JP" sz="2400" smtClean="0">
                  <a:solidFill>
                    <a:srgbClr val="FF0000"/>
                  </a:solidFill>
                  <a:latin typeface="Tahoma" pitchFamily="34" charset="0"/>
                  <a:cs typeface="Arial" pitchFamily="34" charset="0"/>
                </a:rPr>
                <a:t>Acid</a:t>
              </a:r>
              <a:endParaRPr kumimoji="0" lang="en-US" altLang="ja-JP" sz="2400" baseline="-25000" smtClean="0">
                <a:solidFill>
                  <a:srgbClr val="FF0000"/>
                </a:solidFill>
                <a:latin typeface="Tahoma" pitchFamily="34" charset="0"/>
                <a:cs typeface="Arial" pitchFamily="34" charset="0"/>
              </a:endParaRPr>
            </a:p>
          </p:txBody>
        </p:sp>
        <p:sp>
          <p:nvSpPr>
            <p:cNvPr id="212070" name="Text Box 102"/>
            <p:cNvSpPr txBox="1">
              <a:spLocks noChangeArrowheads="1"/>
            </p:cNvSpPr>
            <p:nvPr/>
          </p:nvSpPr>
          <p:spPr bwMode="auto">
            <a:xfrm>
              <a:off x="1347" y="2659"/>
              <a:ext cx="703" cy="271"/>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kumimoji="0" lang="en-US" altLang="ja-JP" sz="2400" smtClean="0">
                  <a:solidFill>
                    <a:srgbClr val="0000FF"/>
                  </a:solidFill>
                  <a:latin typeface="Tahoma" pitchFamily="34" charset="0"/>
                  <a:cs typeface="Arial" pitchFamily="34" charset="0"/>
                </a:rPr>
                <a:t>Base</a:t>
              </a:r>
              <a:endParaRPr kumimoji="0" lang="en-US" altLang="ja-JP" sz="2400" baseline="-25000" smtClean="0">
                <a:solidFill>
                  <a:srgbClr val="0000FF"/>
                </a:solidFill>
                <a:latin typeface="Tahoma" pitchFamily="34" charset="0"/>
                <a:cs typeface="Arial" pitchFamily="34" charset="0"/>
              </a:endParaRPr>
            </a:p>
          </p:txBody>
        </p:sp>
        <p:sp>
          <p:nvSpPr>
            <p:cNvPr id="212071" name="Text Box 103"/>
            <p:cNvSpPr txBox="1">
              <a:spLocks noChangeArrowheads="1"/>
            </p:cNvSpPr>
            <p:nvPr/>
          </p:nvSpPr>
          <p:spPr bwMode="auto">
            <a:xfrm>
              <a:off x="2607" y="1258"/>
              <a:ext cx="833" cy="272"/>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kumimoji="0" lang="en-US" altLang="ja-JP" sz="2400" smtClean="0">
                  <a:solidFill>
                    <a:srgbClr val="000000"/>
                  </a:solidFill>
                  <a:latin typeface="Tahoma" pitchFamily="34" charset="0"/>
                  <a:cs typeface="Arial" pitchFamily="34" charset="0"/>
                </a:rPr>
                <a:t>Neutral</a:t>
              </a:r>
              <a:endParaRPr kumimoji="0" lang="en-US" altLang="ja-JP" sz="2400" baseline="-25000" smtClean="0">
                <a:solidFill>
                  <a:srgbClr val="000000"/>
                </a:solidFill>
                <a:latin typeface="Tahoma" pitchFamily="34" charset="0"/>
                <a:cs typeface="Arial" pitchFamily="34" charset="0"/>
              </a:endParaRPr>
            </a:p>
          </p:txBody>
        </p:sp>
        <p:sp>
          <p:nvSpPr>
            <p:cNvPr id="212072" name="Text Box 104"/>
            <p:cNvSpPr txBox="1">
              <a:spLocks noChangeArrowheads="1"/>
            </p:cNvSpPr>
            <p:nvPr/>
          </p:nvSpPr>
          <p:spPr bwMode="auto">
            <a:xfrm>
              <a:off x="1384" y="945"/>
              <a:ext cx="3339" cy="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kumimoji="0" lang="en-US" altLang="ja-JP" sz="1600" smtClean="0">
                  <a:solidFill>
                    <a:srgbClr val="000000"/>
                  </a:solidFill>
                  <a:latin typeface="Tahoma" pitchFamily="34" charset="0"/>
                  <a:cs typeface="Arial" pitchFamily="34" charset="0"/>
                </a:rPr>
                <a:t>Note: Retention of neutral analytes not affected by pH</a:t>
              </a:r>
              <a:endParaRPr kumimoji="0" lang="en-US" altLang="ja-JP" sz="1600" baseline="-25000" smtClean="0">
                <a:solidFill>
                  <a:srgbClr val="000000"/>
                </a:solidFill>
                <a:latin typeface="Tahoma" pitchFamily="34" charset="0"/>
                <a:cs typeface="Arial" pitchFamily="34" charset="0"/>
              </a:endParaRPr>
            </a:p>
          </p:txBody>
        </p:sp>
        <p:sp>
          <p:nvSpPr>
            <p:cNvPr id="212073" name="Line 105"/>
            <p:cNvSpPr>
              <a:spLocks noChangeShapeType="1"/>
            </p:cNvSpPr>
            <p:nvPr/>
          </p:nvSpPr>
          <p:spPr bwMode="auto">
            <a:xfrm flipV="1">
              <a:off x="4032" y="1536"/>
              <a:ext cx="96" cy="240"/>
            </a:xfrm>
            <a:prstGeom prst="line">
              <a:avLst/>
            </a:prstGeom>
            <a:noFill/>
            <a:ln w="19050">
              <a:solidFill>
                <a:schemeClr val="hlink"/>
              </a:solidFill>
              <a:round/>
              <a:headEnd/>
              <a:tailEnd type="triangle" w="med" len="me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74" name="Text Box 106"/>
            <p:cNvSpPr txBox="1">
              <a:spLocks noChangeArrowheads="1"/>
            </p:cNvSpPr>
            <p:nvPr/>
          </p:nvSpPr>
          <p:spPr bwMode="auto">
            <a:xfrm>
              <a:off x="3473" y="1824"/>
              <a:ext cx="1147" cy="353"/>
            </a:xfrm>
            <a:prstGeom prst="rect">
              <a:avLst/>
            </a:prstGeom>
            <a:solidFill>
              <a:srgbClr val="FFFF99"/>
            </a:solidFill>
            <a:ln w="12700">
              <a:solidFill>
                <a:schemeClr val="tx1"/>
              </a:solidFill>
              <a:miter lim="800000"/>
              <a:headEnd/>
              <a:tailEnd/>
            </a:ln>
            <a:effectLst/>
          </p:spPr>
          <p:txBody>
            <a:bodyPr wrap="none">
              <a:spAutoFit/>
            </a:bodyPr>
            <a:lstStyle/>
            <a:p>
              <a:pPr algn="ctr" eaLnBrk="0" fontAlgn="base" hangingPunct="0">
                <a:spcBef>
                  <a:spcPct val="0"/>
                </a:spcBef>
                <a:spcAft>
                  <a:spcPct val="0"/>
                </a:spcAft>
              </a:pPr>
              <a:r>
                <a:rPr kumimoji="0" lang="en-US" altLang="ja-JP" sz="1600" b="1" smtClean="0">
                  <a:solidFill>
                    <a:srgbClr val="3333CC"/>
                  </a:solidFill>
                  <a:latin typeface="Arial" pitchFamily="34" charset="0"/>
                  <a:cs typeface="Arial" pitchFamily="34" charset="0"/>
                </a:rPr>
                <a:t>Increased, robust </a:t>
              </a:r>
            </a:p>
            <a:p>
              <a:pPr algn="ctr" eaLnBrk="0" fontAlgn="base" hangingPunct="0">
                <a:spcBef>
                  <a:spcPct val="0"/>
                </a:spcBef>
                <a:spcAft>
                  <a:spcPct val="0"/>
                </a:spcAft>
              </a:pPr>
              <a:r>
                <a:rPr kumimoji="0" lang="en-US" altLang="ja-JP" sz="1600" b="1" smtClean="0">
                  <a:solidFill>
                    <a:srgbClr val="3333CC"/>
                  </a:solidFill>
                  <a:latin typeface="Arial" pitchFamily="34" charset="0"/>
                  <a:cs typeface="Arial" pitchFamily="34" charset="0"/>
                </a:rPr>
                <a:t>base retention</a:t>
              </a:r>
            </a:p>
          </p:txBody>
        </p:sp>
        <p:sp>
          <p:nvSpPr>
            <p:cNvPr id="212075" name="Text Box 107"/>
            <p:cNvSpPr txBox="1">
              <a:spLocks noChangeArrowheads="1"/>
            </p:cNvSpPr>
            <p:nvPr/>
          </p:nvSpPr>
          <p:spPr bwMode="auto">
            <a:xfrm>
              <a:off x="1375" y="1776"/>
              <a:ext cx="901" cy="353"/>
            </a:xfrm>
            <a:prstGeom prst="rect">
              <a:avLst/>
            </a:prstGeom>
            <a:solidFill>
              <a:srgbClr val="CCFFFF"/>
            </a:solidFill>
            <a:ln w="12700">
              <a:solidFill>
                <a:schemeClr val="tx1"/>
              </a:solidFill>
              <a:miter lim="800000"/>
              <a:headEnd/>
              <a:tailEnd/>
            </a:ln>
            <a:effectLst/>
          </p:spPr>
          <p:txBody>
            <a:bodyPr wrap="none">
              <a:spAutoFit/>
            </a:bodyPr>
            <a:lstStyle/>
            <a:p>
              <a:pPr algn="ctr" eaLnBrk="0" fontAlgn="base" hangingPunct="0">
                <a:spcBef>
                  <a:spcPct val="0"/>
                </a:spcBef>
                <a:spcAft>
                  <a:spcPct val="0"/>
                </a:spcAft>
              </a:pPr>
              <a:r>
                <a:rPr kumimoji="0" lang="en-US" altLang="ja-JP" sz="1600" b="1" smtClean="0">
                  <a:solidFill>
                    <a:srgbClr val="FF0000"/>
                  </a:solidFill>
                  <a:latin typeface="Arial" pitchFamily="34" charset="0"/>
                  <a:cs typeface="Arial" pitchFamily="34" charset="0"/>
                </a:rPr>
                <a:t>Increased </a:t>
              </a:r>
            </a:p>
            <a:p>
              <a:pPr algn="ctr" eaLnBrk="0" fontAlgn="base" hangingPunct="0">
                <a:spcBef>
                  <a:spcPct val="0"/>
                </a:spcBef>
                <a:spcAft>
                  <a:spcPct val="0"/>
                </a:spcAft>
              </a:pPr>
              <a:r>
                <a:rPr kumimoji="0" lang="en-US" altLang="ja-JP" sz="1600" b="1" smtClean="0">
                  <a:solidFill>
                    <a:srgbClr val="FF0000"/>
                  </a:solidFill>
                  <a:latin typeface="Arial" pitchFamily="34" charset="0"/>
                  <a:cs typeface="Arial" pitchFamily="34" charset="0"/>
                </a:rPr>
                <a:t>acid retention</a:t>
              </a:r>
            </a:p>
          </p:txBody>
        </p:sp>
        <p:sp>
          <p:nvSpPr>
            <p:cNvPr id="212076" name="Line 108"/>
            <p:cNvSpPr>
              <a:spLocks noChangeShapeType="1"/>
            </p:cNvSpPr>
            <p:nvPr/>
          </p:nvSpPr>
          <p:spPr bwMode="auto">
            <a:xfrm flipV="1">
              <a:off x="1824" y="1440"/>
              <a:ext cx="96" cy="288"/>
            </a:xfrm>
            <a:prstGeom prst="line">
              <a:avLst/>
            </a:prstGeom>
            <a:noFill/>
            <a:ln w="19050">
              <a:solidFill>
                <a:srgbClr val="FF0000"/>
              </a:solidFill>
              <a:round/>
              <a:headEnd/>
              <a:tailEnd type="triangle" w="med" len="me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grpSp>
      <p:sp>
        <p:nvSpPr>
          <p:cNvPr id="212077" name="AutoShape 109"/>
          <p:cNvSpPr>
            <a:spLocks noChangeArrowheads="1"/>
          </p:cNvSpPr>
          <p:nvPr/>
        </p:nvSpPr>
        <p:spPr bwMode="auto">
          <a:xfrm>
            <a:off x="2667000" y="5715000"/>
            <a:ext cx="3048000" cy="304800"/>
          </a:xfrm>
          <a:prstGeom prst="leftRightArrow">
            <a:avLst>
              <a:gd name="adj1" fmla="val 50000"/>
              <a:gd name="adj2" fmla="val 200000"/>
            </a:avLst>
          </a:prstGeom>
          <a:gradFill rotWithShape="0">
            <a:gsLst>
              <a:gs pos="0">
                <a:schemeClr val="folHlink"/>
              </a:gs>
              <a:gs pos="100000">
                <a:schemeClr val="hlink"/>
              </a:gs>
            </a:gsLst>
            <a:lin ang="0" scaled="1"/>
          </a:gradFill>
          <a:ln w="19050">
            <a:solidFill>
              <a:schemeClr val="hlink"/>
            </a:solidFill>
            <a:miter lim="800000"/>
            <a:headEnd/>
            <a:tailEnd/>
          </a:ln>
          <a:effectLst/>
        </p:spPr>
        <p:txBody>
          <a:bodyPr wrap="none" anchor="ctr"/>
          <a:lstStyle/>
          <a:p>
            <a:pPr algn="ctr" eaLnBrk="0" fontAlgn="base" hangingPunct="0">
              <a:spcBef>
                <a:spcPct val="0"/>
              </a:spcBef>
              <a:spcAft>
                <a:spcPct val="0"/>
              </a:spcAft>
            </a:pPr>
            <a:r>
              <a:rPr kumimoji="0" lang="en-US" altLang="ja-JP" smtClean="0">
                <a:solidFill>
                  <a:srgbClr val="000000"/>
                </a:solidFill>
                <a:latin typeface="Arial" pitchFamily="34" charset="0"/>
                <a:cs typeface="Arial" pitchFamily="34" charset="0"/>
              </a:rPr>
              <a:t>Silica pH Range</a:t>
            </a:r>
          </a:p>
        </p:txBody>
      </p:sp>
      <p:sp>
        <p:nvSpPr>
          <p:cNvPr id="212078" name="AutoShape 110"/>
          <p:cNvSpPr>
            <a:spLocks noChangeArrowheads="1"/>
          </p:cNvSpPr>
          <p:nvPr/>
        </p:nvSpPr>
        <p:spPr bwMode="auto">
          <a:xfrm>
            <a:off x="2133600" y="6096000"/>
            <a:ext cx="5638800" cy="304800"/>
          </a:xfrm>
          <a:prstGeom prst="leftRightArrow">
            <a:avLst>
              <a:gd name="adj1" fmla="val 50000"/>
              <a:gd name="adj2" fmla="val 370000"/>
            </a:avLst>
          </a:prstGeom>
          <a:gradFill rotWithShape="1">
            <a:gsLst>
              <a:gs pos="0">
                <a:srgbClr val="FF9900"/>
              </a:gs>
              <a:gs pos="100000">
                <a:schemeClr val="accent2"/>
              </a:gs>
            </a:gsLst>
            <a:lin ang="0" scaled="1"/>
          </a:gradFill>
          <a:ln w="9525">
            <a:solidFill>
              <a:schemeClr val="accent2"/>
            </a:solidFill>
            <a:miter lim="800000"/>
            <a:headEnd/>
            <a:tailEnd/>
          </a:ln>
          <a:effectLst/>
        </p:spPr>
        <p:txBody>
          <a:bodyPr wrap="none" anchor="ctr"/>
          <a:lstStyle/>
          <a:p>
            <a:pPr algn="ctr" eaLnBrk="0" fontAlgn="base" hangingPunct="0">
              <a:spcBef>
                <a:spcPct val="0"/>
              </a:spcBef>
              <a:spcAft>
                <a:spcPct val="0"/>
              </a:spcAft>
            </a:pPr>
            <a:r>
              <a:rPr kumimoji="0" lang="en-US" altLang="ja-JP" smtClean="0">
                <a:solidFill>
                  <a:srgbClr val="000000"/>
                </a:solidFill>
                <a:latin typeface="Arial" pitchFamily="34" charset="0"/>
                <a:cs typeface="Arial" pitchFamily="34" charset="0"/>
              </a:rPr>
              <a:t>Hybrid Particle pH Range</a:t>
            </a:r>
          </a:p>
        </p:txBody>
      </p:sp>
      <p:sp>
        <p:nvSpPr>
          <p:cNvPr id="212079" name="Rectangle 111"/>
          <p:cNvSpPr>
            <a:spLocks noGrp="1" noChangeArrowheads="1"/>
          </p:cNvSpPr>
          <p:nvPr>
            <p:ph type="title"/>
          </p:nvPr>
        </p:nvSpPr>
        <p:spPr>
          <a:noFill/>
          <a:ln/>
        </p:spPr>
        <p:txBody>
          <a:bodyPr/>
          <a:lstStyle/>
          <a:p>
            <a:r>
              <a:rPr lang="en-US" altLang="ja-JP">
                <a:solidFill>
                  <a:schemeClr val="tx1"/>
                </a:solidFill>
              </a:rPr>
              <a:t>BEH </a:t>
            </a:r>
            <a:r>
              <a:rPr lang="ja-JP" altLang="en-US">
                <a:solidFill>
                  <a:schemeClr val="tx1"/>
                </a:solidFill>
              </a:rPr>
              <a:t>カラムにおける</a:t>
            </a:r>
            <a:r>
              <a:rPr lang="en-US" altLang="ja-JP">
                <a:solidFill>
                  <a:schemeClr val="tx1"/>
                </a:solidFill>
              </a:rPr>
              <a:t>pH</a:t>
            </a:r>
            <a:r>
              <a:rPr lang="ja-JP" altLang="en-US">
                <a:solidFill>
                  <a:schemeClr val="tx1"/>
                </a:solidFill>
              </a:rPr>
              <a:t>範囲</a:t>
            </a:r>
            <a:br>
              <a:rPr lang="ja-JP" altLang="en-US">
                <a:solidFill>
                  <a:schemeClr val="tx1"/>
                </a:solidFill>
              </a:rPr>
            </a:br>
            <a:r>
              <a:rPr lang="en-US" altLang="ja-JP" sz="2000" i="1">
                <a:solidFill>
                  <a:schemeClr val="tx1"/>
                </a:solidFill>
              </a:rPr>
              <a:t>Polar Modifier Choices</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3234" name="Rectangle 2"/>
          <p:cNvSpPr>
            <a:spLocks noChangeArrowheads="1"/>
          </p:cNvSpPr>
          <p:nvPr/>
        </p:nvSpPr>
        <p:spPr bwMode="auto">
          <a:xfrm>
            <a:off x="304800" y="809625"/>
            <a:ext cx="1981200" cy="685800"/>
          </a:xfrm>
          <a:prstGeom prst="rect">
            <a:avLst/>
          </a:prstGeom>
          <a:noFill/>
          <a:ln w="9525">
            <a:noFill/>
            <a:miter lim="800000"/>
            <a:headEnd/>
            <a:tailEnd/>
          </a:ln>
          <a:effectLst/>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pic>
        <p:nvPicPr>
          <p:cNvPr id="223235" name="Picture 3"/>
          <p:cNvPicPr>
            <a:picLocks noChangeAspect="1" noChangeArrowheads="1"/>
          </p:cNvPicPr>
          <p:nvPr/>
        </p:nvPicPr>
        <p:blipFill>
          <a:blip r:embed="rId3" cstate="print"/>
          <a:srcRect/>
          <a:stretch>
            <a:fillRect/>
          </a:stretch>
        </p:blipFill>
        <p:spPr bwMode="auto">
          <a:xfrm>
            <a:off x="538163" y="868363"/>
            <a:ext cx="5257800" cy="2735262"/>
          </a:xfrm>
          <a:prstGeom prst="rect">
            <a:avLst/>
          </a:prstGeom>
          <a:noFill/>
          <a:ln w="9525" algn="ctr">
            <a:noFill/>
            <a:miter lim="800000"/>
            <a:headEnd/>
            <a:tailEnd/>
          </a:ln>
          <a:effectLst/>
        </p:spPr>
      </p:pic>
      <p:pic>
        <p:nvPicPr>
          <p:cNvPr id="223236" name="Picture 4"/>
          <p:cNvPicPr>
            <a:picLocks noChangeAspect="1" noChangeArrowheads="1"/>
          </p:cNvPicPr>
          <p:nvPr/>
        </p:nvPicPr>
        <p:blipFill>
          <a:blip r:embed="rId4" cstate="print"/>
          <a:srcRect/>
          <a:stretch>
            <a:fillRect/>
          </a:stretch>
        </p:blipFill>
        <p:spPr bwMode="auto">
          <a:xfrm>
            <a:off x="3421063" y="3676650"/>
            <a:ext cx="5472112" cy="2855913"/>
          </a:xfrm>
          <a:prstGeom prst="rect">
            <a:avLst/>
          </a:prstGeom>
          <a:noFill/>
          <a:ln w="9525">
            <a:noFill/>
            <a:miter lim="800000"/>
            <a:headEnd/>
            <a:tailEnd/>
          </a:ln>
          <a:effectLst/>
        </p:spPr>
      </p:pic>
      <p:sp>
        <p:nvSpPr>
          <p:cNvPr id="223237" name="Rectangle 5"/>
          <p:cNvSpPr>
            <a:spLocks noGrp="1" noChangeArrowheads="1"/>
          </p:cNvSpPr>
          <p:nvPr>
            <p:ph type="title"/>
          </p:nvPr>
        </p:nvSpPr>
        <p:spPr>
          <a:xfrm>
            <a:off x="457200" y="188913"/>
            <a:ext cx="6489700" cy="620712"/>
          </a:xfrm>
          <a:noFill/>
          <a:ln/>
        </p:spPr>
        <p:txBody>
          <a:bodyPr/>
          <a:lstStyle/>
          <a:p>
            <a:r>
              <a:rPr lang="en-US" altLang="ja-JP">
                <a:solidFill>
                  <a:schemeClr val="tx1"/>
                </a:solidFill>
                <a:latin typeface="Futura Std Light" pitchFamily="34" charset="0"/>
              </a:rPr>
              <a:t>Method transfer</a:t>
            </a:r>
            <a:endParaRPr lang="en-US" altLang="ja-JP" i="1">
              <a:solidFill>
                <a:schemeClr val="tx1"/>
              </a:solidFill>
              <a:latin typeface="Futura Std Light" pitchFamily="34" charset="0"/>
            </a:endParaRPr>
          </a:p>
        </p:txBody>
      </p:sp>
      <p:sp>
        <p:nvSpPr>
          <p:cNvPr id="223238" name="Rectangle 6"/>
          <p:cNvSpPr>
            <a:spLocks noChangeArrowheads="1"/>
          </p:cNvSpPr>
          <p:nvPr/>
        </p:nvSpPr>
        <p:spPr bwMode="auto">
          <a:xfrm>
            <a:off x="5507038" y="1201738"/>
            <a:ext cx="3387725" cy="457200"/>
          </a:xfrm>
          <a:prstGeom prst="rect">
            <a:avLst/>
          </a:prstGeom>
          <a:noFill/>
          <a:ln w="9525" algn="ctr">
            <a:noFill/>
            <a:miter lim="800000"/>
            <a:headEnd/>
            <a:tailEnd/>
          </a:ln>
          <a:effectLst/>
        </p:spPr>
        <p:txBody>
          <a:bodyPr>
            <a:spAutoFit/>
          </a:bodyPr>
          <a:lstStyle/>
          <a:p>
            <a:pPr algn="ctr" eaLnBrk="0" fontAlgn="base" hangingPunct="0">
              <a:spcBef>
                <a:spcPct val="0"/>
              </a:spcBef>
              <a:spcAft>
                <a:spcPct val="0"/>
              </a:spcAft>
            </a:pPr>
            <a:r>
              <a:rPr kumimoji="0" lang="en-US" altLang="ja-JP" sz="2400" b="1" u="sng" smtClean="0">
                <a:solidFill>
                  <a:srgbClr val="000066"/>
                </a:solidFill>
                <a:latin typeface="Arial" pitchFamily="34" charset="0"/>
              </a:rPr>
              <a:t>HPLC / 18min cycle</a:t>
            </a:r>
          </a:p>
        </p:txBody>
      </p:sp>
      <p:sp>
        <p:nvSpPr>
          <p:cNvPr id="223239" name="Rectangle 7"/>
          <p:cNvSpPr>
            <a:spLocks noChangeArrowheads="1"/>
          </p:cNvSpPr>
          <p:nvPr/>
        </p:nvSpPr>
        <p:spPr bwMode="auto">
          <a:xfrm>
            <a:off x="250825" y="5360988"/>
            <a:ext cx="3203575" cy="457200"/>
          </a:xfrm>
          <a:prstGeom prst="rect">
            <a:avLst/>
          </a:prstGeom>
          <a:noFill/>
          <a:ln w="9525" algn="ctr">
            <a:noFill/>
            <a:miter lim="800000"/>
            <a:headEnd/>
            <a:tailEnd/>
          </a:ln>
          <a:effectLst/>
        </p:spPr>
        <p:txBody>
          <a:bodyPr>
            <a:spAutoFit/>
          </a:bodyPr>
          <a:lstStyle/>
          <a:p>
            <a:pPr algn="ctr" eaLnBrk="0" fontAlgn="base" hangingPunct="0">
              <a:spcBef>
                <a:spcPct val="0"/>
              </a:spcBef>
              <a:spcAft>
                <a:spcPct val="0"/>
              </a:spcAft>
            </a:pPr>
            <a:r>
              <a:rPr kumimoji="0" lang="en-US" altLang="ja-JP" sz="2400" b="1" u="sng" smtClean="0">
                <a:solidFill>
                  <a:srgbClr val="800000"/>
                </a:solidFill>
                <a:latin typeface="Arial" pitchFamily="34" charset="0"/>
              </a:rPr>
              <a:t>UPLC / 1.3min cycle</a:t>
            </a:r>
          </a:p>
        </p:txBody>
      </p:sp>
      <p:sp>
        <p:nvSpPr>
          <p:cNvPr id="223240" name="AutoShape 8"/>
          <p:cNvSpPr>
            <a:spLocks noChangeArrowheads="1"/>
          </p:cNvSpPr>
          <p:nvPr/>
        </p:nvSpPr>
        <p:spPr bwMode="auto">
          <a:xfrm rot="19800000">
            <a:off x="6011863" y="1731963"/>
            <a:ext cx="865187" cy="1728787"/>
          </a:xfrm>
          <a:prstGeom prst="curvedLeftArrow">
            <a:avLst>
              <a:gd name="adj1" fmla="val 39963"/>
              <a:gd name="adj2" fmla="val 79927"/>
              <a:gd name="adj3" fmla="val 33333"/>
            </a:avLst>
          </a:prstGeom>
          <a:solidFill>
            <a:schemeClr val="accent1"/>
          </a:solidFill>
          <a:ln w="9525">
            <a:solidFill>
              <a:schemeClr val="tx1"/>
            </a:solidFill>
            <a:miter lim="800000"/>
            <a:headEnd/>
            <a:tailEnd/>
          </a:ln>
          <a:effectLst/>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4" descr="ノシメ(small)"/>
          <p:cNvPicPr>
            <a:picLocks noChangeAspect="1" noChangeArrowheads="1"/>
          </p:cNvPicPr>
          <p:nvPr/>
        </p:nvPicPr>
        <p:blipFill>
          <a:blip r:embed="rId3" cstate="print"/>
          <a:srcRect/>
          <a:stretch>
            <a:fillRect/>
          </a:stretch>
        </p:blipFill>
        <p:spPr bwMode="auto">
          <a:xfrm>
            <a:off x="250825" y="549275"/>
            <a:ext cx="8591550" cy="5707063"/>
          </a:xfrm>
          <a:prstGeom prst="rect">
            <a:avLst/>
          </a:prstGeom>
          <a:noFill/>
          <a:ln w="9525">
            <a:noFill/>
            <a:miter lim="800000"/>
            <a:headEnd/>
            <a:tailEnd/>
          </a:ln>
        </p:spPr>
      </p:pic>
      <p:sp>
        <p:nvSpPr>
          <p:cNvPr id="198659" name="テキスト ボックス 2"/>
          <p:cNvSpPr txBox="1">
            <a:spLocks noChangeArrowheads="1"/>
          </p:cNvSpPr>
          <p:nvPr/>
        </p:nvSpPr>
        <p:spPr bwMode="auto">
          <a:xfrm>
            <a:off x="2700338" y="836613"/>
            <a:ext cx="4103687" cy="523875"/>
          </a:xfrm>
          <a:prstGeom prst="rect">
            <a:avLst/>
          </a:prstGeom>
          <a:noFill/>
          <a:ln w="9525">
            <a:noFill/>
            <a:miter lim="800000"/>
            <a:headEnd/>
            <a:tailEnd/>
          </a:ln>
        </p:spPr>
        <p:txBody>
          <a:bodyPr>
            <a:spAutoFit/>
          </a:bodyPr>
          <a:lstStyle/>
          <a:p>
            <a:pPr fontAlgn="base">
              <a:spcBef>
                <a:spcPct val="0"/>
              </a:spcBef>
              <a:spcAft>
                <a:spcPct val="0"/>
              </a:spcAft>
            </a:pPr>
            <a:r>
              <a:rPr lang="en-US" altLang="ja-JP" sz="2800" b="1" smtClean="0">
                <a:solidFill>
                  <a:srgbClr val="FFFF00"/>
                </a:solidFill>
              </a:rPr>
              <a:t>Dragonfly monitoring</a:t>
            </a:r>
            <a:endParaRPr lang="ja-JP" altLang="en-US" sz="2800" b="1" smtClean="0">
              <a:solidFill>
                <a:srgbClr val="FFFF00"/>
              </a:solidFill>
            </a:endParaRPr>
          </a:p>
        </p:txBody>
      </p:sp>
      <p:sp>
        <p:nvSpPr>
          <p:cNvPr id="198660" name="テキスト ボックス 4"/>
          <p:cNvSpPr txBox="1">
            <a:spLocks noChangeArrowheads="1"/>
          </p:cNvSpPr>
          <p:nvPr/>
        </p:nvSpPr>
        <p:spPr bwMode="auto">
          <a:xfrm>
            <a:off x="2700338" y="6300788"/>
            <a:ext cx="3240087" cy="368300"/>
          </a:xfrm>
          <a:prstGeom prst="rect">
            <a:avLst/>
          </a:prstGeom>
          <a:noFill/>
          <a:ln w="9525">
            <a:noFill/>
            <a:miter lim="800000"/>
            <a:headEnd/>
            <a:tailEnd/>
          </a:ln>
        </p:spPr>
        <p:txBody>
          <a:bodyPr>
            <a:spAutoFit/>
          </a:bodyPr>
          <a:lstStyle/>
          <a:p>
            <a:pPr fontAlgn="base">
              <a:spcBef>
                <a:spcPct val="0"/>
              </a:spcBef>
              <a:spcAft>
                <a:spcPct val="0"/>
              </a:spcAft>
            </a:pPr>
            <a:r>
              <a:rPr lang="en-US" altLang="ja-JP" b="1" smtClean="0">
                <a:solidFill>
                  <a:srgbClr val="000000"/>
                </a:solidFill>
              </a:rPr>
              <a:t>Yoshikane, Shibata et al (NIES)</a:t>
            </a:r>
            <a:endParaRPr lang="ja-JP" altLang="en-US" b="1" smtClean="0">
              <a:solidFill>
                <a:srgbClr val="00000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3" cstate="print"/>
          <a:srcRect/>
          <a:stretch>
            <a:fillRect/>
          </a:stretch>
        </p:blipFill>
        <p:spPr bwMode="auto">
          <a:xfrm>
            <a:off x="179388" y="908050"/>
            <a:ext cx="8713787" cy="1874838"/>
          </a:xfrm>
          <a:prstGeom prst="rect">
            <a:avLst/>
          </a:prstGeom>
          <a:noFill/>
          <a:ln w="9525">
            <a:noFill/>
            <a:miter lim="800000"/>
            <a:headEnd/>
            <a:tailEnd/>
          </a:ln>
        </p:spPr>
      </p:pic>
      <p:sp>
        <p:nvSpPr>
          <p:cNvPr id="3" name="正方形/長方形 2"/>
          <p:cNvSpPr/>
          <p:nvPr/>
        </p:nvSpPr>
        <p:spPr>
          <a:xfrm>
            <a:off x="3132138" y="1330325"/>
            <a:ext cx="5832475" cy="1655763"/>
          </a:xfrm>
          <a:prstGeom prst="rect">
            <a:avLst/>
          </a:prstGeom>
          <a:noFill/>
          <a:ln w="28575"/>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solidFill>
                <a:prstClr val="black"/>
              </a:solidFill>
            </a:endParaRPr>
          </a:p>
        </p:txBody>
      </p:sp>
      <p:sp>
        <p:nvSpPr>
          <p:cNvPr id="199684" name="テキスト ボックス 3"/>
          <p:cNvSpPr txBox="1">
            <a:spLocks noChangeArrowheads="1"/>
          </p:cNvSpPr>
          <p:nvPr/>
        </p:nvSpPr>
        <p:spPr bwMode="auto">
          <a:xfrm>
            <a:off x="2700338" y="6237288"/>
            <a:ext cx="3240087" cy="369887"/>
          </a:xfrm>
          <a:prstGeom prst="rect">
            <a:avLst/>
          </a:prstGeom>
          <a:noFill/>
          <a:ln w="9525">
            <a:noFill/>
            <a:miter lim="800000"/>
            <a:headEnd/>
            <a:tailEnd/>
          </a:ln>
        </p:spPr>
        <p:txBody>
          <a:bodyPr>
            <a:spAutoFit/>
          </a:bodyPr>
          <a:lstStyle/>
          <a:p>
            <a:pPr fontAlgn="base">
              <a:spcBef>
                <a:spcPct val="0"/>
              </a:spcBef>
              <a:spcAft>
                <a:spcPct val="0"/>
              </a:spcAft>
            </a:pPr>
            <a:r>
              <a:rPr lang="en-US" altLang="ja-JP" b="1" smtClean="0">
                <a:solidFill>
                  <a:srgbClr val="000000"/>
                </a:solidFill>
              </a:rPr>
              <a:t>Yoshikane, Shibata et al (NIES)</a:t>
            </a:r>
            <a:endParaRPr lang="ja-JP" altLang="en-US" b="1" smtClean="0">
              <a:solidFill>
                <a:srgbClr val="000000"/>
              </a:solidFill>
            </a:endParaRPr>
          </a:p>
        </p:txBody>
      </p:sp>
      <p:sp>
        <p:nvSpPr>
          <p:cNvPr id="5" name="テキスト ボックス 4"/>
          <p:cNvSpPr txBox="1">
            <a:spLocks noChangeArrowheads="1"/>
          </p:cNvSpPr>
          <p:nvPr/>
        </p:nvSpPr>
        <p:spPr bwMode="auto">
          <a:xfrm>
            <a:off x="4067175" y="2914650"/>
            <a:ext cx="3241675" cy="460375"/>
          </a:xfrm>
          <a:prstGeom prst="rect">
            <a:avLst/>
          </a:prstGeom>
          <a:noFill/>
          <a:ln w="9525">
            <a:noFill/>
            <a:miter lim="800000"/>
            <a:headEnd/>
            <a:tailEnd/>
          </a:ln>
        </p:spPr>
        <p:txBody>
          <a:bodyPr>
            <a:spAutoFit/>
          </a:bodyPr>
          <a:lstStyle/>
          <a:p>
            <a:pPr fontAlgn="base">
              <a:spcBef>
                <a:spcPct val="0"/>
              </a:spcBef>
              <a:spcAft>
                <a:spcPct val="0"/>
              </a:spcAft>
            </a:pPr>
            <a:r>
              <a:rPr lang="en-US" altLang="ja-JP" sz="2400" b="1" smtClean="0">
                <a:solidFill>
                  <a:srgbClr val="984807"/>
                </a:solidFill>
              </a:rPr>
              <a:t>Insect-eating species</a:t>
            </a:r>
            <a:endParaRPr lang="ja-JP" altLang="en-US" sz="2400" b="1" smtClean="0">
              <a:solidFill>
                <a:srgbClr val="984807"/>
              </a:solidFill>
            </a:endParaRPr>
          </a:p>
        </p:txBody>
      </p:sp>
      <p:pic>
        <p:nvPicPr>
          <p:cNvPr id="199686" name="Picture 3"/>
          <p:cNvPicPr>
            <a:picLocks noChangeAspect="1" noChangeArrowheads="1"/>
          </p:cNvPicPr>
          <p:nvPr/>
        </p:nvPicPr>
        <p:blipFill>
          <a:blip r:embed="rId4" cstate="print"/>
          <a:srcRect/>
          <a:stretch>
            <a:fillRect/>
          </a:stretch>
        </p:blipFill>
        <p:spPr bwMode="auto">
          <a:xfrm>
            <a:off x="1547813" y="3141663"/>
            <a:ext cx="1285875" cy="962025"/>
          </a:xfrm>
          <a:prstGeom prst="rect">
            <a:avLst/>
          </a:prstGeom>
          <a:noFill/>
          <a:ln w="9525">
            <a:noFill/>
            <a:miter lim="800000"/>
            <a:headEnd/>
            <a:tailEnd/>
          </a:ln>
        </p:spPr>
      </p:pic>
      <p:pic>
        <p:nvPicPr>
          <p:cNvPr id="199687" name="Picture 4"/>
          <p:cNvPicPr>
            <a:picLocks noChangeAspect="1" noChangeArrowheads="1"/>
          </p:cNvPicPr>
          <p:nvPr/>
        </p:nvPicPr>
        <p:blipFill>
          <a:blip r:embed="rId5" cstate="print"/>
          <a:srcRect/>
          <a:stretch>
            <a:fillRect/>
          </a:stretch>
        </p:blipFill>
        <p:spPr bwMode="auto">
          <a:xfrm>
            <a:off x="323850" y="2924175"/>
            <a:ext cx="1127125" cy="1506538"/>
          </a:xfrm>
          <a:prstGeom prst="rect">
            <a:avLst/>
          </a:prstGeom>
          <a:noFill/>
          <a:ln w="9525">
            <a:noFill/>
            <a:miter lim="800000"/>
            <a:headEnd/>
            <a:tailEnd/>
          </a:ln>
        </p:spPr>
      </p:pic>
      <p:pic>
        <p:nvPicPr>
          <p:cNvPr id="199688" name="Picture 5"/>
          <p:cNvPicPr>
            <a:picLocks noChangeAspect="1" noChangeArrowheads="1"/>
          </p:cNvPicPr>
          <p:nvPr/>
        </p:nvPicPr>
        <p:blipFill>
          <a:blip r:embed="rId6" cstate="print"/>
          <a:srcRect/>
          <a:stretch>
            <a:fillRect/>
          </a:stretch>
        </p:blipFill>
        <p:spPr bwMode="auto">
          <a:xfrm>
            <a:off x="3059113" y="3746500"/>
            <a:ext cx="1238250" cy="819150"/>
          </a:xfrm>
          <a:prstGeom prst="rect">
            <a:avLst/>
          </a:prstGeom>
          <a:noFill/>
          <a:ln w="9525">
            <a:noFill/>
            <a:miter lim="800000"/>
            <a:headEnd/>
            <a:tailEnd/>
          </a:ln>
        </p:spPr>
      </p:pic>
      <p:pic>
        <p:nvPicPr>
          <p:cNvPr id="199689" name="Picture 6"/>
          <p:cNvPicPr>
            <a:picLocks noChangeAspect="1" noChangeArrowheads="1"/>
          </p:cNvPicPr>
          <p:nvPr/>
        </p:nvPicPr>
        <p:blipFill>
          <a:blip r:embed="rId7" cstate="print"/>
          <a:srcRect/>
          <a:stretch>
            <a:fillRect/>
          </a:stretch>
        </p:blipFill>
        <p:spPr bwMode="auto">
          <a:xfrm>
            <a:off x="4716463" y="3721100"/>
            <a:ext cx="1366837" cy="890588"/>
          </a:xfrm>
          <a:prstGeom prst="rect">
            <a:avLst/>
          </a:prstGeom>
          <a:noFill/>
          <a:ln w="9525">
            <a:noFill/>
            <a:miter lim="800000"/>
            <a:headEnd/>
            <a:tailEnd/>
          </a:ln>
        </p:spPr>
      </p:pic>
      <p:pic>
        <p:nvPicPr>
          <p:cNvPr id="199690" name="Picture 7"/>
          <p:cNvPicPr>
            <a:picLocks noChangeAspect="1" noChangeArrowheads="1"/>
          </p:cNvPicPr>
          <p:nvPr/>
        </p:nvPicPr>
        <p:blipFill>
          <a:blip r:embed="rId8" cstate="print"/>
          <a:srcRect/>
          <a:stretch>
            <a:fillRect/>
          </a:stretch>
        </p:blipFill>
        <p:spPr bwMode="auto">
          <a:xfrm>
            <a:off x="6156325" y="3675063"/>
            <a:ext cx="1304925" cy="977900"/>
          </a:xfrm>
          <a:prstGeom prst="rect">
            <a:avLst/>
          </a:prstGeom>
          <a:noFill/>
          <a:ln w="9525">
            <a:noFill/>
            <a:miter lim="800000"/>
            <a:headEnd/>
            <a:tailEnd/>
          </a:ln>
        </p:spPr>
      </p:pic>
      <p:sp>
        <p:nvSpPr>
          <p:cNvPr id="199691" name="テキスト ボックス 11"/>
          <p:cNvSpPr txBox="1">
            <a:spLocks noChangeArrowheads="1"/>
          </p:cNvSpPr>
          <p:nvPr/>
        </p:nvSpPr>
        <p:spPr bwMode="auto">
          <a:xfrm>
            <a:off x="6300788" y="4652963"/>
            <a:ext cx="998537" cy="461962"/>
          </a:xfrm>
          <a:prstGeom prst="rect">
            <a:avLst/>
          </a:prstGeom>
          <a:noFill/>
          <a:ln w="9525">
            <a:noFill/>
            <a:miter lim="800000"/>
            <a:headEnd/>
            <a:tailEnd/>
          </a:ln>
        </p:spPr>
        <p:txBody>
          <a:bodyPr>
            <a:spAutoFit/>
          </a:bodyPr>
          <a:lstStyle/>
          <a:p>
            <a:pPr fontAlgn="base">
              <a:spcBef>
                <a:spcPct val="0"/>
              </a:spcBef>
              <a:spcAft>
                <a:spcPct val="0"/>
              </a:spcAft>
            </a:pPr>
            <a:r>
              <a:rPr lang="en-US" altLang="ja-JP" sz="2400" b="1" smtClean="0">
                <a:solidFill>
                  <a:srgbClr val="984807"/>
                </a:solidFill>
              </a:rPr>
              <a:t>Lizard</a:t>
            </a:r>
            <a:endParaRPr lang="ja-JP" altLang="en-US" sz="2400" b="1" smtClean="0">
              <a:solidFill>
                <a:srgbClr val="984807"/>
              </a:solidFill>
            </a:endParaRPr>
          </a:p>
        </p:txBody>
      </p:sp>
      <p:sp>
        <p:nvSpPr>
          <p:cNvPr id="199692" name="テキスト ボックス 12"/>
          <p:cNvSpPr txBox="1">
            <a:spLocks noChangeArrowheads="1"/>
          </p:cNvSpPr>
          <p:nvPr/>
        </p:nvSpPr>
        <p:spPr bwMode="auto">
          <a:xfrm>
            <a:off x="4787900" y="4622800"/>
            <a:ext cx="1144588" cy="461963"/>
          </a:xfrm>
          <a:prstGeom prst="rect">
            <a:avLst/>
          </a:prstGeom>
          <a:noFill/>
          <a:ln w="9525">
            <a:noFill/>
            <a:miter lim="800000"/>
            <a:headEnd/>
            <a:tailEnd/>
          </a:ln>
        </p:spPr>
        <p:txBody>
          <a:bodyPr>
            <a:spAutoFit/>
          </a:bodyPr>
          <a:lstStyle/>
          <a:p>
            <a:pPr fontAlgn="base">
              <a:spcBef>
                <a:spcPct val="0"/>
              </a:spcBef>
              <a:spcAft>
                <a:spcPct val="0"/>
              </a:spcAft>
            </a:pPr>
            <a:r>
              <a:rPr lang="en-US" altLang="ja-JP" sz="2400" b="1" smtClean="0">
                <a:solidFill>
                  <a:srgbClr val="984807"/>
                </a:solidFill>
              </a:rPr>
              <a:t>Mantis</a:t>
            </a:r>
            <a:endParaRPr lang="ja-JP" altLang="en-US" sz="2400" b="1" smtClean="0">
              <a:solidFill>
                <a:srgbClr val="984807"/>
              </a:solidFill>
            </a:endParaRPr>
          </a:p>
        </p:txBody>
      </p:sp>
      <p:sp>
        <p:nvSpPr>
          <p:cNvPr id="199693" name="テキスト ボックス 13"/>
          <p:cNvSpPr txBox="1">
            <a:spLocks noChangeArrowheads="1"/>
          </p:cNvSpPr>
          <p:nvPr/>
        </p:nvSpPr>
        <p:spPr bwMode="auto">
          <a:xfrm>
            <a:off x="2987675" y="4581525"/>
            <a:ext cx="1584325" cy="461963"/>
          </a:xfrm>
          <a:prstGeom prst="rect">
            <a:avLst/>
          </a:prstGeom>
          <a:noFill/>
          <a:ln w="9525">
            <a:noFill/>
            <a:miter lim="800000"/>
            <a:headEnd/>
            <a:tailEnd/>
          </a:ln>
        </p:spPr>
        <p:txBody>
          <a:bodyPr>
            <a:spAutoFit/>
          </a:bodyPr>
          <a:lstStyle/>
          <a:p>
            <a:pPr fontAlgn="base">
              <a:spcBef>
                <a:spcPct val="0"/>
              </a:spcBef>
              <a:spcAft>
                <a:spcPct val="0"/>
              </a:spcAft>
            </a:pPr>
            <a:r>
              <a:rPr lang="en-US" altLang="ja-JP" sz="2400" b="1" smtClean="0">
                <a:solidFill>
                  <a:srgbClr val="984807"/>
                </a:solidFill>
              </a:rPr>
              <a:t>Dragonfly</a:t>
            </a:r>
            <a:endParaRPr lang="ja-JP" altLang="en-US" sz="2400" b="1" smtClean="0">
              <a:solidFill>
                <a:srgbClr val="984807"/>
              </a:solidFill>
            </a:endParaRPr>
          </a:p>
        </p:txBody>
      </p:sp>
      <p:sp>
        <p:nvSpPr>
          <p:cNvPr id="199694" name="テキスト ボックス 14"/>
          <p:cNvSpPr txBox="1">
            <a:spLocks noChangeArrowheads="1"/>
          </p:cNvSpPr>
          <p:nvPr/>
        </p:nvSpPr>
        <p:spPr bwMode="auto">
          <a:xfrm>
            <a:off x="1476375" y="4437063"/>
            <a:ext cx="1800225" cy="400050"/>
          </a:xfrm>
          <a:prstGeom prst="rect">
            <a:avLst/>
          </a:prstGeom>
          <a:noFill/>
          <a:ln w="9525">
            <a:noFill/>
            <a:miter lim="800000"/>
            <a:headEnd/>
            <a:tailEnd/>
          </a:ln>
        </p:spPr>
        <p:txBody>
          <a:bodyPr>
            <a:spAutoFit/>
          </a:bodyPr>
          <a:lstStyle/>
          <a:p>
            <a:pPr fontAlgn="base">
              <a:spcBef>
                <a:spcPct val="0"/>
              </a:spcBef>
              <a:spcAft>
                <a:spcPct val="0"/>
              </a:spcAft>
            </a:pPr>
            <a:r>
              <a:rPr lang="en-US" altLang="ja-JP" sz="2000" b="1" smtClean="0">
                <a:solidFill>
                  <a:srgbClr val="984807"/>
                </a:solidFill>
              </a:rPr>
              <a:t>Grasshopper</a:t>
            </a:r>
            <a:endParaRPr lang="ja-JP" altLang="en-US" sz="2000" b="1" smtClean="0">
              <a:solidFill>
                <a:srgbClr val="984807"/>
              </a:solidFill>
            </a:endParaRPr>
          </a:p>
        </p:txBody>
      </p:sp>
      <p:sp>
        <p:nvSpPr>
          <p:cNvPr id="199695" name="テキスト ボックス 15"/>
          <p:cNvSpPr txBox="1">
            <a:spLocks noChangeArrowheads="1"/>
          </p:cNvSpPr>
          <p:nvPr/>
        </p:nvSpPr>
        <p:spPr bwMode="auto">
          <a:xfrm>
            <a:off x="250825" y="4437063"/>
            <a:ext cx="1296988" cy="400050"/>
          </a:xfrm>
          <a:prstGeom prst="rect">
            <a:avLst/>
          </a:prstGeom>
          <a:noFill/>
          <a:ln w="9525">
            <a:noFill/>
            <a:miter lim="800000"/>
            <a:headEnd/>
            <a:tailEnd/>
          </a:ln>
        </p:spPr>
        <p:txBody>
          <a:bodyPr>
            <a:spAutoFit/>
          </a:bodyPr>
          <a:lstStyle/>
          <a:p>
            <a:pPr fontAlgn="base">
              <a:spcBef>
                <a:spcPct val="0"/>
              </a:spcBef>
              <a:spcAft>
                <a:spcPct val="0"/>
              </a:spcAft>
            </a:pPr>
            <a:r>
              <a:rPr lang="en-US" altLang="ja-JP" sz="2000" b="1" smtClean="0">
                <a:solidFill>
                  <a:srgbClr val="984807"/>
                </a:solidFill>
              </a:rPr>
              <a:t>Butterfly</a:t>
            </a:r>
            <a:endParaRPr lang="ja-JP" altLang="en-US" sz="2000" b="1" smtClean="0">
              <a:solidFill>
                <a:srgbClr val="984807"/>
              </a:solidFill>
            </a:endParaRPr>
          </a:p>
        </p:txBody>
      </p:sp>
      <p:sp>
        <p:nvSpPr>
          <p:cNvPr id="199696" name="テキスト ボックス 16"/>
          <p:cNvSpPr txBox="1">
            <a:spLocks noChangeArrowheads="1"/>
          </p:cNvSpPr>
          <p:nvPr/>
        </p:nvSpPr>
        <p:spPr bwMode="auto">
          <a:xfrm>
            <a:off x="7820025" y="4695825"/>
            <a:ext cx="1000125" cy="461963"/>
          </a:xfrm>
          <a:prstGeom prst="rect">
            <a:avLst/>
          </a:prstGeom>
          <a:noFill/>
          <a:ln w="9525">
            <a:noFill/>
            <a:miter lim="800000"/>
            <a:headEnd/>
            <a:tailEnd/>
          </a:ln>
        </p:spPr>
        <p:txBody>
          <a:bodyPr>
            <a:spAutoFit/>
          </a:bodyPr>
          <a:lstStyle/>
          <a:p>
            <a:pPr fontAlgn="base">
              <a:spcBef>
                <a:spcPct val="0"/>
              </a:spcBef>
              <a:spcAft>
                <a:spcPct val="0"/>
              </a:spcAft>
            </a:pPr>
            <a:r>
              <a:rPr lang="en-US" altLang="ja-JP" sz="2400" b="1" smtClean="0">
                <a:solidFill>
                  <a:srgbClr val="984807"/>
                </a:solidFill>
              </a:rPr>
              <a:t>Spider</a:t>
            </a:r>
            <a:endParaRPr lang="ja-JP" altLang="en-US" sz="2400" b="1" smtClean="0">
              <a:solidFill>
                <a:srgbClr val="984807"/>
              </a:solidFill>
            </a:endParaRPr>
          </a:p>
        </p:txBody>
      </p:sp>
      <p:pic>
        <p:nvPicPr>
          <p:cNvPr id="199697" name="Picture 9"/>
          <p:cNvPicPr>
            <a:picLocks noChangeAspect="1" noChangeArrowheads="1"/>
          </p:cNvPicPr>
          <p:nvPr/>
        </p:nvPicPr>
        <p:blipFill>
          <a:blip r:embed="rId9" cstate="print"/>
          <a:srcRect/>
          <a:stretch>
            <a:fillRect/>
          </a:stretch>
        </p:blipFill>
        <p:spPr bwMode="auto">
          <a:xfrm>
            <a:off x="6203950" y="5300663"/>
            <a:ext cx="1247775" cy="792162"/>
          </a:xfrm>
          <a:prstGeom prst="rect">
            <a:avLst/>
          </a:prstGeom>
          <a:noFill/>
          <a:ln w="9525">
            <a:noFill/>
            <a:miter lim="800000"/>
            <a:headEnd/>
            <a:tailEnd/>
          </a:ln>
        </p:spPr>
      </p:pic>
      <p:pic>
        <p:nvPicPr>
          <p:cNvPr id="199698" name="Picture 10"/>
          <p:cNvPicPr>
            <a:picLocks noChangeAspect="1" noChangeArrowheads="1"/>
          </p:cNvPicPr>
          <p:nvPr/>
        </p:nvPicPr>
        <p:blipFill>
          <a:blip r:embed="rId10" cstate="print"/>
          <a:srcRect/>
          <a:stretch>
            <a:fillRect/>
          </a:stretch>
        </p:blipFill>
        <p:spPr bwMode="auto">
          <a:xfrm>
            <a:off x="7667625" y="3357563"/>
            <a:ext cx="1209675" cy="1344612"/>
          </a:xfrm>
          <a:prstGeom prst="rect">
            <a:avLst/>
          </a:prstGeom>
          <a:noFill/>
          <a:ln w="9525">
            <a:noFill/>
            <a:miter lim="800000"/>
            <a:headEnd/>
            <a:tailEnd/>
          </a:ln>
        </p:spPr>
      </p:pic>
      <p:pic>
        <p:nvPicPr>
          <p:cNvPr id="199699" name="Picture 11"/>
          <p:cNvPicPr>
            <a:picLocks noChangeAspect="1" noChangeArrowheads="1"/>
          </p:cNvPicPr>
          <p:nvPr/>
        </p:nvPicPr>
        <p:blipFill>
          <a:blip r:embed="rId11" cstate="print"/>
          <a:srcRect/>
          <a:stretch>
            <a:fillRect/>
          </a:stretch>
        </p:blipFill>
        <p:spPr bwMode="auto">
          <a:xfrm>
            <a:off x="7667625" y="5229225"/>
            <a:ext cx="1233488" cy="923925"/>
          </a:xfrm>
          <a:prstGeom prst="rect">
            <a:avLst/>
          </a:prstGeom>
          <a:noFill/>
          <a:ln w="9525">
            <a:noFill/>
            <a:miter lim="800000"/>
            <a:headEnd/>
            <a:tailEnd/>
          </a:ln>
        </p:spPr>
      </p:pic>
      <p:pic>
        <p:nvPicPr>
          <p:cNvPr id="199700" name="Picture 12"/>
          <p:cNvPicPr>
            <a:picLocks noChangeAspect="1" noChangeArrowheads="1"/>
          </p:cNvPicPr>
          <p:nvPr/>
        </p:nvPicPr>
        <p:blipFill>
          <a:blip r:embed="rId12" cstate="print"/>
          <a:srcRect/>
          <a:stretch>
            <a:fillRect/>
          </a:stretch>
        </p:blipFill>
        <p:spPr bwMode="auto">
          <a:xfrm>
            <a:off x="4716463" y="5229225"/>
            <a:ext cx="1233487" cy="923925"/>
          </a:xfrm>
          <a:prstGeom prst="rect">
            <a:avLst/>
          </a:prstGeom>
          <a:noFill/>
          <a:ln w="9525">
            <a:noFill/>
            <a:miter lim="800000"/>
            <a:headEnd/>
            <a:tailEnd/>
          </a:ln>
        </p:spPr>
      </p:pic>
      <p:pic>
        <p:nvPicPr>
          <p:cNvPr id="199701" name="Picture 13"/>
          <p:cNvPicPr>
            <a:picLocks noChangeAspect="1" noChangeArrowheads="1"/>
          </p:cNvPicPr>
          <p:nvPr/>
        </p:nvPicPr>
        <p:blipFill>
          <a:blip r:embed="rId13" cstate="print"/>
          <a:srcRect/>
          <a:stretch>
            <a:fillRect/>
          </a:stretch>
        </p:blipFill>
        <p:spPr bwMode="auto">
          <a:xfrm>
            <a:off x="3059113" y="5229225"/>
            <a:ext cx="1233487" cy="923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5"/>
          <p:cNvPicPr>
            <a:picLocks noChangeAspect="1" noChangeArrowheads="1"/>
          </p:cNvPicPr>
          <p:nvPr/>
        </p:nvPicPr>
        <p:blipFill>
          <a:blip r:embed="rId3" cstate="print"/>
          <a:srcRect/>
          <a:stretch>
            <a:fillRect/>
          </a:stretch>
        </p:blipFill>
        <p:spPr bwMode="auto">
          <a:xfrm>
            <a:off x="4716463" y="4005263"/>
            <a:ext cx="4176712" cy="1262062"/>
          </a:xfrm>
          <a:prstGeom prst="rect">
            <a:avLst/>
          </a:prstGeom>
          <a:noFill/>
          <a:ln w="9525">
            <a:noFill/>
            <a:miter lim="800000"/>
            <a:headEnd/>
            <a:tailEnd/>
          </a:ln>
        </p:spPr>
      </p:pic>
      <p:sp>
        <p:nvSpPr>
          <p:cNvPr id="200707" name="Text Box 7"/>
          <p:cNvSpPr txBox="1">
            <a:spLocks noChangeArrowheads="1"/>
          </p:cNvSpPr>
          <p:nvPr/>
        </p:nvSpPr>
        <p:spPr bwMode="auto">
          <a:xfrm>
            <a:off x="395288" y="1412875"/>
            <a:ext cx="5976937" cy="2282825"/>
          </a:xfrm>
          <a:prstGeom prst="rect">
            <a:avLst/>
          </a:prstGeom>
          <a:noFill/>
          <a:ln w="9525">
            <a:noFill/>
            <a:miter lim="800000"/>
            <a:headEnd/>
            <a:tailEnd/>
          </a:ln>
        </p:spPr>
        <p:txBody>
          <a:bodyPr>
            <a:spAutoFit/>
          </a:bodyPr>
          <a:lstStyle/>
          <a:p>
            <a:pPr fontAlgn="base">
              <a:spcBef>
                <a:spcPct val="0"/>
              </a:spcBef>
              <a:spcAft>
                <a:spcPct val="0"/>
              </a:spcAft>
            </a:pPr>
            <a:r>
              <a:rPr lang="en-US" altLang="ja-JP" sz="2400" b="1" smtClean="0">
                <a:solidFill>
                  <a:srgbClr val="000000"/>
                </a:solidFill>
                <a:ea typeface="ＭＳ Ｐゴシック" pitchFamily="50" charset="-128"/>
              </a:rPr>
              <a:t>PFOS</a:t>
            </a:r>
            <a:r>
              <a:rPr lang="ja-JP" altLang="en-US" sz="2400" b="1" smtClean="0">
                <a:solidFill>
                  <a:srgbClr val="000000"/>
                </a:solidFill>
                <a:ea typeface="ＭＳ Ｐゴシック" pitchFamily="50" charset="-128"/>
              </a:rPr>
              <a:t>　 </a:t>
            </a:r>
            <a:r>
              <a:rPr lang="en-US" altLang="ja-JP" sz="2400" b="1" smtClean="0">
                <a:solidFill>
                  <a:srgbClr val="000000"/>
                </a:solidFill>
                <a:ea typeface="ＭＳ Ｐゴシック" pitchFamily="50" charset="-128"/>
              </a:rPr>
              <a:t>(perflurooctane sulfonate)</a:t>
            </a:r>
          </a:p>
          <a:p>
            <a:pPr fontAlgn="base">
              <a:spcBef>
                <a:spcPct val="0"/>
              </a:spcBef>
              <a:spcAft>
                <a:spcPct val="0"/>
              </a:spcAft>
            </a:pPr>
            <a:r>
              <a:rPr lang="en-US" altLang="ja-JP" sz="2400" b="1" smtClean="0">
                <a:solidFill>
                  <a:srgbClr val="000000"/>
                </a:solidFill>
                <a:ea typeface="ＭＳ Ｐゴシック" pitchFamily="50" charset="-128"/>
              </a:rPr>
              <a:t>PFOA</a:t>
            </a:r>
            <a:r>
              <a:rPr lang="ja-JP" altLang="en-US" sz="2400" b="1" smtClean="0">
                <a:solidFill>
                  <a:srgbClr val="000000"/>
                </a:solidFill>
                <a:ea typeface="ＭＳ Ｐゴシック" pitchFamily="50" charset="-128"/>
              </a:rPr>
              <a:t>　 </a:t>
            </a:r>
            <a:r>
              <a:rPr lang="en-US" altLang="ja-JP" sz="2400" b="1" smtClean="0">
                <a:solidFill>
                  <a:srgbClr val="000000"/>
                </a:solidFill>
                <a:ea typeface="ＭＳ Ｐゴシック" pitchFamily="50" charset="-128"/>
              </a:rPr>
              <a:t>(perfluorooctanoate) </a:t>
            </a:r>
          </a:p>
          <a:p>
            <a:pPr fontAlgn="base">
              <a:spcBef>
                <a:spcPct val="0"/>
              </a:spcBef>
              <a:spcAft>
                <a:spcPct val="0"/>
              </a:spcAft>
            </a:pPr>
            <a:r>
              <a:rPr lang="en-US" altLang="ja-JP" sz="2400" b="1" smtClean="0">
                <a:solidFill>
                  <a:srgbClr val="000000"/>
                </a:solidFill>
                <a:ea typeface="ＭＳ Ｐゴシック" pitchFamily="50" charset="-128"/>
              </a:rPr>
              <a:t>PFNA</a:t>
            </a:r>
            <a:r>
              <a:rPr lang="ja-JP" altLang="en-US" sz="2400" b="1" smtClean="0">
                <a:solidFill>
                  <a:srgbClr val="000000"/>
                </a:solidFill>
                <a:ea typeface="ＭＳ Ｐゴシック" pitchFamily="50" charset="-128"/>
              </a:rPr>
              <a:t>　 </a:t>
            </a:r>
            <a:r>
              <a:rPr lang="en-US" altLang="ja-JP" sz="2400" b="1" smtClean="0">
                <a:solidFill>
                  <a:srgbClr val="000000"/>
                </a:solidFill>
                <a:ea typeface="ＭＳ Ｐゴシック" pitchFamily="50" charset="-128"/>
              </a:rPr>
              <a:t>(perfluorononanoate)</a:t>
            </a:r>
          </a:p>
          <a:p>
            <a:pPr fontAlgn="base">
              <a:spcBef>
                <a:spcPct val="0"/>
              </a:spcBef>
              <a:spcAft>
                <a:spcPct val="0"/>
              </a:spcAft>
            </a:pPr>
            <a:r>
              <a:rPr lang="en-US" altLang="ja-JP" sz="2400" b="1" smtClean="0">
                <a:solidFill>
                  <a:srgbClr val="000000"/>
                </a:solidFill>
                <a:ea typeface="ＭＳ Ｐゴシック" pitchFamily="50" charset="-128"/>
              </a:rPr>
              <a:t>PFDA</a:t>
            </a:r>
            <a:r>
              <a:rPr lang="ja-JP" altLang="en-US" sz="2400" b="1" smtClean="0">
                <a:solidFill>
                  <a:srgbClr val="000000"/>
                </a:solidFill>
                <a:ea typeface="ＭＳ Ｐゴシック" pitchFamily="50" charset="-128"/>
              </a:rPr>
              <a:t>　  </a:t>
            </a:r>
            <a:r>
              <a:rPr lang="en-US" altLang="ja-JP" sz="2400" b="1" smtClean="0">
                <a:solidFill>
                  <a:srgbClr val="000000"/>
                </a:solidFill>
                <a:ea typeface="ＭＳ Ｐゴシック" pitchFamily="50" charset="-128"/>
              </a:rPr>
              <a:t>(perfluorodecanoate) </a:t>
            </a:r>
          </a:p>
          <a:p>
            <a:pPr fontAlgn="base">
              <a:spcBef>
                <a:spcPct val="0"/>
              </a:spcBef>
              <a:spcAft>
                <a:spcPct val="0"/>
              </a:spcAft>
            </a:pPr>
            <a:r>
              <a:rPr lang="en-US" altLang="ja-JP" sz="2400" b="1" smtClean="0">
                <a:solidFill>
                  <a:srgbClr val="000000"/>
                </a:solidFill>
                <a:ea typeface="ＭＳ Ｐゴシック" pitchFamily="50" charset="-128"/>
              </a:rPr>
              <a:t>PFuDA</a:t>
            </a:r>
            <a:r>
              <a:rPr lang="ja-JP" altLang="en-US" sz="2400" b="1" smtClean="0">
                <a:solidFill>
                  <a:srgbClr val="000000"/>
                </a:solidFill>
                <a:ea typeface="ＭＳ Ｐゴシック" pitchFamily="50" charset="-128"/>
              </a:rPr>
              <a:t>　</a:t>
            </a:r>
            <a:r>
              <a:rPr lang="en-US" altLang="ja-JP" sz="2400" b="1" smtClean="0">
                <a:solidFill>
                  <a:srgbClr val="000000"/>
                </a:solidFill>
                <a:ea typeface="ＭＳ Ｐゴシック" pitchFamily="50" charset="-128"/>
              </a:rPr>
              <a:t>(perfluoroundecanoate) </a:t>
            </a:r>
          </a:p>
          <a:p>
            <a:pPr fontAlgn="base">
              <a:spcBef>
                <a:spcPct val="0"/>
              </a:spcBef>
              <a:spcAft>
                <a:spcPct val="0"/>
              </a:spcAft>
            </a:pPr>
            <a:r>
              <a:rPr lang="en-US" altLang="ja-JP" sz="2400" b="1" smtClean="0">
                <a:solidFill>
                  <a:srgbClr val="000000"/>
                </a:solidFill>
                <a:ea typeface="ＭＳ Ｐゴシック" pitchFamily="50" charset="-128"/>
              </a:rPr>
              <a:t>PFdDA</a:t>
            </a:r>
            <a:r>
              <a:rPr lang="ja-JP" altLang="en-US" sz="2400" b="1" smtClean="0">
                <a:solidFill>
                  <a:srgbClr val="000000"/>
                </a:solidFill>
                <a:ea typeface="ＭＳ Ｐゴシック" pitchFamily="50" charset="-128"/>
              </a:rPr>
              <a:t>　</a:t>
            </a:r>
            <a:r>
              <a:rPr lang="en-US" altLang="ja-JP" sz="2400" b="1" smtClean="0">
                <a:solidFill>
                  <a:srgbClr val="000000"/>
                </a:solidFill>
                <a:ea typeface="ＭＳ Ｐゴシック" pitchFamily="50" charset="-128"/>
              </a:rPr>
              <a:t>(perfluorododecanoate)</a:t>
            </a:r>
          </a:p>
        </p:txBody>
      </p:sp>
      <p:sp>
        <p:nvSpPr>
          <p:cNvPr id="200708" name="Text Box 8"/>
          <p:cNvSpPr txBox="1">
            <a:spLocks noChangeArrowheads="1"/>
          </p:cNvSpPr>
          <p:nvPr/>
        </p:nvSpPr>
        <p:spPr bwMode="auto">
          <a:xfrm>
            <a:off x="250825" y="981075"/>
            <a:ext cx="2520950" cy="457200"/>
          </a:xfrm>
          <a:prstGeom prst="rect">
            <a:avLst/>
          </a:prstGeom>
          <a:noFill/>
          <a:ln w="9525">
            <a:noFill/>
            <a:miter lim="800000"/>
            <a:headEnd/>
            <a:tailEnd/>
          </a:ln>
        </p:spPr>
        <p:txBody>
          <a:bodyPr>
            <a:spAutoFit/>
          </a:bodyPr>
          <a:lstStyle/>
          <a:p>
            <a:pPr fontAlgn="base">
              <a:spcBef>
                <a:spcPct val="50000"/>
              </a:spcBef>
              <a:spcAft>
                <a:spcPct val="0"/>
              </a:spcAft>
            </a:pPr>
            <a:r>
              <a:rPr lang="en-US" altLang="ja-JP" sz="2400" b="1" u="sng" smtClean="0">
                <a:solidFill>
                  <a:srgbClr val="333399"/>
                </a:solidFill>
              </a:rPr>
              <a:t>Taget PFCs</a:t>
            </a:r>
            <a:endParaRPr lang="ja-JP" altLang="en-US" sz="2400" b="1" u="sng" smtClean="0">
              <a:solidFill>
                <a:srgbClr val="333399"/>
              </a:solidFill>
            </a:endParaRPr>
          </a:p>
        </p:txBody>
      </p:sp>
      <p:sp>
        <p:nvSpPr>
          <p:cNvPr id="200709" name="Text Box 9"/>
          <p:cNvSpPr txBox="1">
            <a:spLocks noChangeArrowheads="1"/>
          </p:cNvSpPr>
          <p:nvPr/>
        </p:nvSpPr>
        <p:spPr bwMode="auto">
          <a:xfrm>
            <a:off x="395288" y="3789363"/>
            <a:ext cx="1263650" cy="461962"/>
          </a:xfrm>
          <a:prstGeom prst="rect">
            <a:avLst/>
          </a:prstGeom>
          <a:noFill/>
          <a:ln w="9525">
            <a:noFill/>
            <a:miter lim="800000"/>
            <a:headEnd/>
            <a:tailEnd/>
          </a:ln>
        </p:spPr>
        <p:txBody>
          <a:bodyPr wrap="none">
            <a:spAutoFit/>
          </a:bodyPr>
          <a:lstStyle/>
          <a:p>
            <a:pPr fontAlgn="base">
              <a:spcBef>
                <a:spcPct val="50000"/>
              </a:spcBef>
              <a:spcAft>
                <a:spcPct val="0"/>
              </a:spcAft>
            </a:pPr>
            <a:r>
              <a:rPr lang="en-US" altLang="ja-JP" sz="2400" b="1" u="sng" smtClean="0">
                <a:solidFill>
                  <a:srgbClr val="333399"/>
                </a:solidFill>
              </a:rPr>
              <a:t>Biota</a:t>
            </a:r>
            <a:r>
              <a:rPr lang="ja-JP" altLang="en-US" sz="2400" b="1" u="sng" smtClean="0">
                <a:solidFill>
                  <a:srgbClr val="333399"/>
                </a:solidFill>
              </a:rPr>
              <a:t>　</a:t>
            </a:r>
          </a:p>
        </p:txBody>
      </p:sp>
      <p:pic>
        <p:nvPicPr>
          <p:cNvPr id="200710" name="Picture 10"/>
          <p:cNvPicPr>
            <a:picLocks noChangeAspect="1" noChangeArrowheads="1"/>
          </p:cNvPicPr>
          <p:nvPr/>
        </p:nvPicPr>
        <p:blipFill>
          <a:blip r:embed="rId4" cstate="print"/>
          <a:srcRect/>
          <a:stretch>
            <a:fillRect/>
          </a:stretch>
        </p:blipFill>
        <p:spPr bwMode="auto">
          <a:xfrm>
            <a:off x="5651500" y="1412875"/>
            <a:ext cx="3241675" cy="2257425"/>
          </a:xfrm>
          <a:prstGeom prst="rect">
            <a:avLst/>
          </a:prstGeom>
          <a:noFill/>
          <a:ln w="9525" algn="ctr">
            <a:noFill/>
            <a:miter lim="800000"/>
            <a:headEnd/>
            <a:tailEnd/>
          </a:ln>
        </p:spPr>
      </p:pic>
      <p:sp>
        <p:nvSpPr>
          <p:cNvPr id="200711" name="Rectangle 11"/>
          <p:cNvSpPr>
            <a:spLocks noGrp="1" noChangeArrowheads="1"/>
          </p:cNvSpPr>
          <p:nvPr>
            <p:ph type="ctrTitle"/>
          </p:nvPr>
        </p:nvSpPr>
        <p:spPr>
          <a:xfrm>
            <a:off x="1042988" y="333375"/>
            <a:ext cx="7164387" cy="431800"/>
          </a:xfrm>
          <a:noFill/>
        </p:spPr>
        <p:txBody>
          <a:bodyPr/>
          <a:lstStyle/>
          <a:p>
            <a:pPr algn="l" eaLnBrk="1" hangingPunct="1"/>
            <a:r>
              <a:rPr lang="en-US" altLang="ja-JP" sz="3200" smtClean="0"/>
              <a:t>PFOS</a:t>
            </a:r>
            <a:r>
              <a:rPr lang="ja-JP" altLang="en-US" sz="3200" smtClean="0"/>
              <a:t>・</a:t>
            </a:r>
            <a:r>
              <a:rPr lang="en-US" altLang="ja-JP" sz="3200" smtClean="0"/>
              <a:t>PFCAs in Biota</a:t>
            </a:r>
            <a:endParaRPr lang="ja-JP" altLang="en-US" sz="3200" smtClean="0"/>
          </a:p>
        </p:txBody>
      </p:sp>
      <p:sp>
        <p:nvSpPr>
          <p:cNvPr id="200712" name="Text Box 12"/>
          <p:cNvSpPr txBox="1">
            <a:spLocks noChangeArrowheads="1"/>
          </p:cNvSpPr>
          <p:nvPr/>
        </p:nvSpPr>
        <p:spPr bwMode="auto">
          <a:xfrm>
            <a:off x="504825" y="4292600"/>
            <a:ext cx="4427538" cy="1200150"/>
          </a:xfrm>
          <a:prstGeom prst="rect">
            <a:avLst/>
          </a:prstGeom>
          <a:noFill/>
          <a:ln w="9525">
            <a:noFill/>
            <a:miter lim="800000"/>
            <a:headEnd/>
            <a:tailEnd/>
          </a:ln>
        </p:spPr>
        <p:txBody>
          <a:bodyPr>
            <a:spAutoFit/>
          </a:bodyPr>
          <a:lstStyle/>
          <a:p>
            <a:pPr fontAlgn="base">
              <a:spcBef>
                <a:spcPct val="0"/>
              </a:spcBef>
              <a:spcAft>
                <a:spcPct val="0"/>
              </a:spcAft>
            </a:pPr>
            <a:r>
              <a:rPr lang="en-US" altLang="ja-JP" sz="2400" b="1" smtClean="0">
                <a:solidFill>
                  <a:srgbClr val="000000"/>
                </a:solidFill>
                <a:ea typeface="ＭＳ Ｐゴシック" pitchFamily="50" charset="-128"/>
              </a:rPr>
              <a:t>Mussel </a:t>
            </a:r>
            <a:endParaRPr lang="ja-JP" altLang="en-US" sz="2400" b="1" smtClean="0">
              <a:solidFill>
                <a:srgbClr val="000000"/>
              </a:solidFill>
              <a:ea typeface="ＭＳ Ｐゴシック" pitchFamily="50" charset="-128"/>
            </a:endParaRPr>
          </a:p>
          <a:p>
            <a:pPr fontAlgn="base">
              <a:spcBef>
                <a:spcPct val="0"/>
              </a:spcBef>
              <a:spcAft>
                <a:spcPct val="0"/>
              </a:spcAft>
            </a:pPr>
            <a:r>
              <a:rPr lang="en-US" altLang="ja-JP" sz="2400" b="1" smtClean="0">
                <a:solidFill>
                  <a:srgbClr val="000000"/>
                </a:solidFill>
                <a:ea typeface="ＭＳ Ｐゴシック" pitchFamily="50" charset="-128"/>
              </a:rPr>
              <a:t>dragonfly</a:t>
            </a:r>
            <a:r>
              <a:rPr lang="ja-JP" altLang="en-US" sz="2400" b="1" smtClean="0">
                <a:solidFill>
                  <a:srgbClr val="000000"/>
                </a:solidFill>
                <a:ea typeface="ＭＳ Ｐゴシック" pitchFamily="50" charset="-128"/>
              </a:rPr>
              <a:t>　（</a:t>
            </a:r>
            <a:r>
              <a:rPr lang="en-US" altLang="ja-JP" sz="2400" b="1" smtClean="0">
                <a:solidFill>
                  <a:srgbClr val="000000"/>
                </a:solidFill>
                <a:ea typeface="ＭＳ Ｐゴシック" pitchFamily="50" charset="-128"/>
              </a:rPr>
              <a:t>2008</a:t>
            </a:r>
            <a:r>
              <a:rPr lang="ja-JP" altLang="en-US" sz="2400" b="1" smtClean="0">
                <a:solidFill>
                  <a:srgbClr val="000000"/>
                </a:solidFill>
                <a:ea typeface="ＭＳ Ｐゴシック" pitchFamily="50" charset="-128"/>
              </a:rPr>
              <a:t>～</a:t>
            </a:r>
            <a:r>
              <a:rPr lang="en-US" altLang="ja-JP" sz="2400" b="1" smtClean="0">
                <a:solidFill>
                  <a:srgbClr val="000000"/>
                </a:solidFill>
                <a:ea typeface="ＭＳ Ｐゴシック" pitchFamily="50" charset="-128"/>
              </a:rPr>
              <a:t>2009</a:t>
            </a:r>
            <a:r>
              <a:rPr lang="ja-JP" altLang="en-US" sz="2400" b="1" smtClean="0">
                <a:solidFill>
                  <a:srgbClr val="000000"/>
                </a:solidFill>
                <a:ea typeface="ＭＳ Ｐゴシック" pitchFamily="50" charset="-128"/>
              </a:rPr>
              <a:t>）</a:t>
            </a:r>
          </a:p>
          <a:p>
            <a:pPr fontAlgn="base">
              <a:spcBef>
                <a:spcPct val="0"/>
              </a:spcBef>
              <a:spcAft>
                <a:spcPct val="0"/>
              </a:spcAft>
            </a:pPr>
            <a:endParaRPr lang="en-US" altLang="ja-JP" sz="2400" b="1" smtClean="0">
              <a:solidFill>
                <a:srgbClr val="000000"/>
              </a:solidFill>
              <a:ea typeface="ＭＳ Ｐゴシック" pitchFamily="50" charset="-128"/>
            </a:endParaRPr>
          </a:p>
        </p:txBody>
      </p:sp>
      <p:pic>
        <p:nvPicPr>
          <p:cNvPr id="200713" name="Picture 2"/>
          <p:cNvPicPr>
            <a:picLocks noChangeAspect="1" noChangeArrowheads="1"/>
          </p:cNvPicPr>
          <p:nvPr/>
        </p:nvPicPr>
        <p:blipFill>
          <a:blip r:embed="rId5" cstate="print"/>
          <a:srcRect/>
          <a:stretch>
            <a:fillRect/>
          </a:stretch>
        </p:blipFill>
        <p:spPr bwMode="auto">
          <a:xfrm>
            <a:off x="2290763" y="5461000"/>
            <a:ext cx="5405437" cy="1300163"/>
          </a:xfrm>
          <a:prstGeom prst="rect">
            <a:avLst/>
          </a:prstGeom>
          <a:noFill/>
          <a:ln w="9525">
            <a:noFill/>
            <a:miter lim="800000"/>
            <a:headEnd/>
            <a:tailEnd/>
          </a:ln>
        </p:spPr>
      </p:pic>
      <p:pic>
        <p:nvPicPr>
          <p:cNvPr id="200714" name="Picture 3"/>
          <p:cNvPicPr>
            <a:picLocks noChangeAspect="1" noChangeArrowheads="1"/>
          </p:cNvPicPr>
          <p:nvPr/>
        </p:nvPicPr>
        <p:blipFill>
          <a:blip r:embed="rId6" cstate="print"/>
          <a:srcRect/>
          <a:stretch>
            <a:fillRect/>
          </a:stretch>
        </p:blipFill>
        <p:spPr bwMode="auto">
          <a:xfrm>
            <a:off x="6184900" y="5445125"/>
            <a:ext cx="2779713" cy="1316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250825" y="333375"/>
            <a:ext cx="8713788" cy="1371600"/>
          </a:xfrm>
        </p:spPr>
        <p:txBody>
          <a:bodyPr/>
          <a:lstStyle/>
          <a:p>
            <a:pPr eaLnBrk="1" hangingPunct="1"/>
            <a:r>
              <a:rPr lang="en-US" altLang="ja-JP" sz="3200" b="1" smtClean="0">
                <a:solidFill>
                  <a:srgbClr val="800080"/>
                </a:solidFill>
              </a:rPr>
              <a:t>Biomonitoring usig Biota</a:t>
            </a:r>
            <a:endParaRPr lang="ja-JP" altLang="en-US" smtClean="0">
              <a:solidFill>
                <a:srgbClr val="800080"/>
              </a:solidFill>
            </a:endParaRPr>
          </a:p>
        </p:txBody>
      </p:sp>
      <p:sp>
        <p:nvSpPr>
          <p:cNvPr id="201731" name="Rectangle 3"/>
          <p:cNvSpPr>
            <a:spLocks noChangeArrowheads="1"/>
          </p:cNvSpPr>
          <p:nvPr/>
        </p:nvSpPr>
        <p:spPr bwMode="auto">
          <a:xfrm>
            <a:off x="539750" y="6161088"/>
            <a:ext cx="8229600" cy="363537"/>
          </a:xfrm>
          <a:prstGeom prst="rect">
            <a:avLst/>
          </a:prstGeom>
          <a:noFill/>
          <a:ln w="9525">
            <a:noFill/>
            <a:miter lim="800000"/>
            <a:headEnd/>
            <a:tailEnd/>
          </a:ln>
        </p:spPr>
        <p:txBody>
          <a:bodyPr anchor="ctr"/>
          <a:lstStyle/>
          <a:p>
            <a:pPr algn="r" fontAlgn="base">
              <a:spcBef>
                <a:spcPct val="0"/>
              </a:spcBef>
              <a:spcAft>
                <a:spcPct val="0"/>
              </a:spcAft>
            </a:pPr>
            <a:r>
              <a:rPr lang="en-US" altLang="ja-JP" sz="2800" b="1" smtClean="0">
                <a:solidFill>
                  <a:srgbClr val="800080"/>
                </a:solidFill>
              </a:rPr>
              <a:t>Yoshikane and Shibata et al  (NIES)</a:t>
            </a:r>
            <a:endParaRPr lang="ja-JP" altLang="en-US" sz="2800" b="1" smtClean="0">
              <a:solidFill>
                <a:srgbClr val="800080"/>
              </a:solidFill>
            </a:endParaRPr>
          </a:p>
        </p:txBody>
      </p:sp>
      <p:pic>
        <p:nvPicPr>
          <p:cNvPr id="201732" name="Picture 4"/>
          <p:cNvPicPr>
            <a:picLocks noChangeAspect="1" noChangeArrowheads="1"/>
          </p:cNvPicPr>
          <p:nvPr/>
        </p:nvPicPr>
        <p:blipFill>
          <a:blip r:embed="rId3" cstate="print"/>
          <a:srcRect/>
          <a:stretch>
            <a:fillRect/>
          </a:stretch>
        </p:blipFill>
        <p:spPr bwMode="auto">
          <a:xfrm>
            <a:off x="3132138" y="1773238"/>
            <a:ext cx="2736850" cy="1893887"/>
          </a:xfrm>
          <a:prstGeom prst="rect">
            <a:avLst/>
          </a:prstGeom>
          <a:noFill/>
          <a:ln w="9525">
            <a:noFill/>
            <a:miter lim="800000"/>
            <a:headEnd/>
            <a:tailEnd/>
          </a:ln>
        </p:spPr>
      </p:pic>
      <p:pic>
        <p:nvPicPr>
          <p:cNvPr id="201733" name="Picture 5" descr="サンプリング"/>
          <p:cNvPicPr>
            <a:picLocks noChangeAspect="1" noChangeArrowheads="1"/>
          </p:cNvPicPr>
          <p:nvPr/>
        </p:nvPicPr>
        <p:blipFill>
          <a:blip r:embed="rId4" cstate="print"/>
          <a:srcRect/>
          <a:stretch>
            <a:fillRect/>
          </a:stretch>
        </p:blipFill>
        <p:spPr bwMode="auto">
          <a:xfrm>
            <a:off x="468313" y="1773238"/>
            <a:ext cx="2541587" cy="1906587"/>
          </a:xfrm>
          <a:prstGeom prst="rect">
            <a:avLst/>
          </a:prstGeom>
          <a:noFill/>
          <a:ln w="9525">
            <a:noFill/>
            <a:miter lim="800000"/>
            <a:headEnd/>
            <a:tailEnd/>
          </a:ln>
        </p:spPr>
      </p:pic>
      <p:pic>
        <p:nvPicPr>
          <p:cNvPr id="201734" name="Picture 6" descr="根室"/>
          <p:cNvPicPr>
            <a:picLocks noChangeAspect="1" noChangeArrowheads="1"/>
          </p:cNvPicPr>
          <p:nvPr/>
        </p:nvPicPr>
        <p:blipFill>
          <a:blip r:embed="rId5" cstate="print"/>
          <a:srcRect/>
          <a:stretch>
            <a:fillRect/>
          </a:stretch>
        </p:blipFill>
        <p:spPr bwMode="auto">
          <a:xfrm>
            <a:off x="5940425" y="1773238"/>
            <a:ext cx="2592388" cy="1844675"/>
          </a:xfrm>
          <a:prstGeom prst="rect">
            <a:avLst/>
          </a:prstGeom>
          <a:noFill/>
          <a:ln w="9525">
            <a:noFill/>
            <a:miter lim="800000"/>
            <a:headEnd/>
            <a:tailEnd/>
          </a:ln>
        </p:spPr>
      </p:pic>
      <p:pic>
        <p:nvPicPr>
          <p:cNvPr id="201735" name="Picture 7" descr="071211波照間島-1"/>
          <p:cNvPicPr>
            <a:picLocks noChangeAspect="1" noChangeArrowheads="1"/>
          </p:cNvPicPr>
          <p:nvPr/>
        </p:nvPicPr>
        <p:blipFill>
          <a:blip r:embed="rId6" cstate="print"/>
          <a:srcRect/>
          <a:stretch>
            <a:fillRect/>
          </a:stretch>
        </p:blipFill>
        <p:spPr bwMode="auto">
          <a:xfrm>
            <a:off x="1619250" y="3789363"/>
            <a:ext cx="2881313" cy="2160587"/>
          </a:xfrm>
          <a:prstGeom prst="rect">
            <a:avLst/>
          </a:prstGeom>
          <a:noFill/>
          <a:ln w="9525">
            <a:noFill/>
            <a:miter lim="800000"/>
            <a:headEnd/>
            <a:tailEnd/>
          </a:ln>
        </p:spPr>
      </p:pic>
      <p:pic>
        <p:nvPicPr>
          <p:cNvPr id="201736" name="Picture 8" descr="071211波照間島-2"/>
          <p:cNvPicPr>
            <a:picLocks noChangeAspect="1" noChangeArrowheads="1"/>
          </p:cNvPicPr>
          <p:nvPr/>
        </p:nvPicPr>
        <p:blipFill>
          <a:blip r:embed="rId7" cstate="print"/>
          <a:srcRect/>
          <a:stretch>
            <a:fillRect/>
          </a:stretch>
        </p:blipFill>
        <p:spPr bwMode="auto">
          <a:xfrm>
            <a:off x="4572000" y="3789363"/>
            <a:ext cx="2881313" cy="215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68313" y="404813"/>
            <a:ext cx="8353425" cy="5948362"/>
            <a:chOff x="295" y="545"/>
            <a:chExt cx="5262" cy="3747"/>
          </a:xfrm>
        </p:grpSpPr>
        <p:sp>
          <p:nvSpPr>
            <p:cNvPr id="202760" name="Rectangle 3"/>
            <p:cNvSpPr>
              <a:spLocks noChangeArrowheads="1"/>
            </p:cNvSpPr>
            <p:nvPr/>
          </p:nvSpPr>
          <p:spPr bwMode="auto">
            <a:xfrm>
              <a:off x="295" y="545"/>
              <a:ext cx="5262" cy="3747"/>
            </a:xfrm>
            <a:prstGeom prst="rect">
              <a:avLst/>
            </a:prstGeom>
            <a:solidFill>
              <a:schemeClr val="bg1"/>
            </a:solidFill>
            <a:ln w="9525">
              <a:noFill/>
              <a:miter lim="800000"/>
              <a:headEnd/>
              <a:tailEnd/>
            </a:ln>
          </p:spPr>
          <p:txBody>
            <a:bodyPr anchor="ctr">
              <a:spAutoFit/>
            </a:bodyPr>
            <a:lstStyle/>
            <a:p>
              <a:pPr fontAlgn="base">
                <a:spcBef>
                  <a:spcPct val="0"/>
                </a:spcBef>
                <a:spcAft>
                  <a:spcPct val="0"/>
                </a:spcAft>
              </a:pPr>
              <a:endParaRPr lang="ja-JP" altLang="en-US" smtClean="0">
                <a:solidFill>
                  <a:srgbClr val="000000"/>
                </a:solidFill>
              </a:endParaRPr>
            </a:p>
          </p:txBody>
        </p:sp>
        <p:pic>
          <p:nvPicPr>
            <p:cNvPr id="202761" name="Picture 4"/>
            <p:cNvPicPr>
              <a:picLocks noChangeAspect="1" noChangeArrowheads="1"/>
            </p:cNvPicPr>
            <p:nvPr/>
          </p:nvPicPr>
          <p:blipFill>
            <a:blip r:embed="rId3" cstate="print"/>
            <a:srcRect/>
            <a:stretch>
              <a:fillRect/>
            </a:stretch>
          </p:blipFill>
          <p:spPr bwMode="auto">
            <a:xfrm>
              <a:off x="567" y="590"/>
              <a:ext cx="4763" cy="3632"/>
            </a:xfrm>
            <a:prstGeom prst="rect">
              <a:avLst/>
            </a:prstGeom>
            <a:noFill/>
            <a:ln w="9525">
              <a:noFill/>
              <a:miter lim="800000"/>
              <a:headEnd/>
              <a:tailEnd/>
            </a:ln>
          </p:spPr>
        </p:pic>
      </p:grpSp>
      <p:sp>
        <p:nvSpPr>
          <p:cNvPr id="202755" name="Oval 6"/>
          <p:cNvSpPr>
            <a:spLocks noChangeArrowheads="1"/>
          </p:cNvSpPr>
          <p:nvPr/>
        </p:nvSpPr>
        <p:spPr bwMode="auto">
          <a:xfrm>
            <a:off x="5867400" y="5445125"/>
            <a:ext cx="576263" cy="576263"/>
          </a:xfrm>
          <a:prstGeom prst="ellipse">
            <a:avLst/>
          </a:prstGeom>
          <a:noFill/>
          <a:ln w="38100" algn="ctr">
            <a:solidFill>
              <a:srgbClr val="FF0000"/>
            </a:solidFill>
            <a:round/>
            <a:headEnd/>
            <a:tailEnd/>
          </a:ln>
        </p:spPr>
        <p:txBody>
          <a:bodyPr anchor="ctr">
            <a:spAutoFit/>
          </a:bodyPr>
          <a:lstStyle/>
          <a:p>
            <a:pPr fontAlgn="base">
              <a:spcBef>
                <a:spcPct val="0"/>
              </a:spcBef>
              <a:spcAft>
                <a:spcPct val="0"/>
              </a:spcAft>
            </a:pPr>
            <a:endParaRPr lang="ja-JP" altLang="en-US" smtClean="0">
              <a:solidFill>
                <a:srgbClr val="000000"/>
              </a:solidFill>
            </a:endParaRPr>
          </a:p>
        </p:txBody>
      </p:sp>
      <p:sp>
        <p:nvSpPr>
          <p:cNvPr id="202756" name="Oval 7"/>
          <p:cNvSpPr>
            <a:spLocks noChangeArrowheads="1"/>
          </p:cNvSpPr>
          <p:nvPr/>
        </p:nvSpPr>
        <p:spPr bwMode="auto">
          <a:xfrm>
            <a:off x="4859338" y="5229225"/>
            <a:ext cx="577850" cy="576263"/>
          </a:xfrm>
          <a:prstGeom prst="ellipse">
            <a:avLst/>
          </a:prstGeom>
          <a:noFill/>
          <a:ln w="38100" algn="ctr">
            <a:solidFill>
              <a:srgbClr val="FF0000"/>
            </a:solidFill>
            <a:round/>
            <a:headEnd/>
            <a:tailEnd/>
          </a:ln>
        </p:spPr>
        <p:txBody>
          <a:bodyPr anchor="ctr">
            <a:spAutoFit/>
          </a:bodyPr>
          <a:lstStyle/>
          <a:p>
            <a:pPr fontAlgn="base">
              <a:spcBef>
                <a:spcPct val="0"/>
              </a:spcBef>
              <a:spcAft>
                <a:spcPct val="0"/>
              </a:spcAft>
            </a:pPr>
            <a:endParaRPr lang="ja-JP" altLang="en-US" smtClean="0">
              <a:solidFill>
                <a:srgbClr val="000000"/>
              </a:solidFill>
            </a:endParaRPr>
          </a:p>
        </p:txBody>
      </p:sp>
      <p:sp>
        <p:nvSpPr>
          <p:cNvPr id="202757" name="Oval 8"/>
          <p:cNvSpPr>
            <a:spLocks noChangeArrowheads="1"/>
          </p:cNvSpPr>
          <p:nvPr/>
        </p:nvSpPr>
        <p:spPr bwMode="auto">
          <a:xfrm>
            <a:off x="6804025" y="4149725"/>
            <a:ext cx="577850" cy="576263"/>
          </a:xfrm>
          <a:prstGeom prst="ellipse">
            <a:avLst/>
          </a:prstGeom>
          <a:noFill/>
          <a:ln w="38100" algn="ctr">
            <a:solidFill>
              <a:srgbClr val="0000FF"/>
            </a:solidFill>
            <a:round/>
            <a:headEnd/>
            <a:tailEnd/>
          </a:ln>
        </p:spPr>
        <p:txBody>
          <a:bodyPr anchor="ctr">
            <a:spAutoFit/>
          </a:bodyPr>
          <a:lstStyle/>
          <a:p>
            <a:pPr fontAlgn="base">
              <a:spcBef>
                <a:spcPct val="0"/>
              </a:spcBef>
              <a:spcAft>
                <a:spcPct val="0"/>
              </a:spcAft>
            </a:pPr>
            <a:endParaRPr lang="ja-JP" altLang="en-US" smtClean="0">
              <a:solidFill>
                <a:srgbClr val="000000"/>
              </a:solidFill>
            </a:endParaRPr>
          </a:p>
        </p:txBody>
      </p:sp>
      <p:sp>
        <p:nvSpPr>
          <p:cNvPr id="202758" name="Oval 9"/>
          <p:cNvSpPr>
            <a:spLocks noChangeArrowheads="1"/>
          </p:cNvSpPr>
          <p:nvPr/>
        </p:nvSpPr>
        <p:spPr bwMode="auto">
          <a:xfrm>
            <a:off x="3779838" y="5516563"/>
            <a:ext cx="577850" cy="576262"/>
          </a:xfrm>
          <a:prstGeom prst="ellipse">
            <a:avLst/>
          </a:prstGeom>
          <a:noFill/>
          <a:ln w="38100" algn="ctr">
            <a:solidFill>
              <a:srgbClr val="0000FF"/>
            </a:solidFill>
            <a:round/>
            <a:headEnd/>
            <a:tailEnd/>
          </a:ln>
        </p:spPr>
        <p:txBody>
          <a:bodyPr anchor="ctr">
            <a:spAutoFit/>
          </a:bodyPr>
          <a:lstStyle/>
          <a:p>
            <a:pPr fontAlgn="base">
              <a:spcBef>
                <a:spcPct val="0"/>
              </a:spcBef>
              <a:spcAft>
                <a:spcPct val="0"/>
              </a:spcAft>
            </a:pPr>
            <a:endParaRPr lang="ja-JP" altLang="en-US" smtClean="0">
              <a:solidFill>
                <a:srgbClr val="000000"/>
              </a:solidFill>
            </a:endParaRPr>
          </a:p>
        </p:txBody>
      </p:sp>
      <p:sp>
        <p:nvSpPr>
          <p:cNvPr id="202759" name="テキスト ボックス 8"/>
          <p:cNvSpPr txBox="1">
            <a:spLocks noChangeArrowheads="1"/>
          </p:cNvSpPr>
          <p:nvPr/>
        </p:nvSpPr>
        <p:spPr bwMode="auto">
          <a:xfrm>
            <a:off x="2771775" y="6372225"/>
            <a:ext cx="3240088" cy="369888"/>
          </a:xfrm>
          <a:prstGeom prst="rect">
            <a:avLst/>
          </a:prstGeom>
          <a:noFill/>
          <a:ln w="9525">
            <a:noFill/>
            <a:miter lim="800000"/>
            <a:headEnd/>
            <a:tailEnd/>
          </a:ln>
        </p:spPr>
        <p:txBody>
          <a:bodyPr>
            <a:spAutoFit/>
          </a:bodyPr>
          <a:lstStyle/>
          <a:p>
            <a:pPr fontAlgn="base">
              <a:spcBef>
                <a:spcPct val="0"/>
              </a:spcBef>
              <a:spcAft>
                <a:spcPct val="0"/>
              </a:spcAft>
            </a:pPr>
            <a:r>
              <a:rPr lang="en-US" altLang="ja-JP" b="1" smtClean="0">
                <a:solidFill>
                  <a:srgbClr val="000000"/>
                </a:solidFill>
              </a:rPr>
              <a:t>Yoshikane, Shibata et al (NIES)</a:t>
            </a:r>
            <a:endParaRPr lang="ja-JP" altLang="en-US" b="1" smtClean="0">
              <a:solidFill>
                <a:srgbClr val="00000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3" cstate="print"/>
          <a:srcRect/>
          <a:stretch>
            <a:fillRect/>
          </a:stretch>
        </p:blipFill>
        <p:spPr bwMode="auto">
          <a:xfrm>
            <a:off x="762000" y="87313"/>
            <a:ext cx="7481888" cy="6581775"/>
          </a:xfrm>
          <a:prstGeom prst="rect">
            <a:avLst/>
          </a:prstGeom>
          <a:noFill/>
          <a:ln w="9525">
            <a:noFill/>
            <a:miter lim="800000"/>
            <a:headEnd/>
            <a:tailEnd/>
          </a:ln>
        </p:spPr>
      </p:pic>
      <p:sp>
        <p:nvSpPr>
          <p:cNvPr id="203779" name="テキスト ボックス 2"/>
          <p:cNvSpPr txBox="1">
            <a:spLocks noChangeArrowheads="1"/>
          </p:cNvSpPr>
          <p:nvPr/>
        </p:nvSpPr>
        <p:spPr bwMode="auto">
          <a:xfrm>
            <a:off x="2700338" y="6516688"/>
            <a:ext cx="3240087" cy="368300"/>
          </a:xfrm>
          <a:prstGeom prst="rect">
            <a:avLst/>
          </a:prstGeom>
          <a:noFill/>
          <a:ln w="9525">
            <a:noFill/>
            <a:miter lim="800000"/>
            <a:headEnd/>
            <a:tailEnd/>
          </a:ln>
        </p:spPr>
        <p:txBody>
          <a:bodyPr>
            <a:spAutoFit/>
          </a:bodyPr>
          <a:lstStyle/>
          <a:p>
            <a:pPr fontAlgn="base">
              <a:spcBef>
                <a:spcPct val="0"/>
              </a:spcBef>
              <a:spcAft>
                <a:spcPct val="0"/>
              </a:spcAft>
            </a:pPr>
            <a:r>
              <a:rPr lang="en-US" altLang="ja-JP" b="1" smtClean="0">
                <a:solidFill>
                  <a:srgbClr val="000000"/>
                </a:solidFill>
              </a:rPr>
              <a:t>Yoshikane, Shibata et al (NIES)</a:t>
            </a:r>
            <a:endParaRPr lang="ja-JP" altLang="en-US" b="1" smtClean="0">
              <a:solidFill>
                <a:srgbClr val="000000"/>
              </a:solidFill>
            </a:endParaRPr>
          </a:p>
        </p:txBody>
      </p:sp>
      <p:sp>
        <p:nvSpPr>
          <p:cNvPr id="4" name="円/楕円 3"/>
          <p:cNvSpPr/>
          <p:nvPr/>
        </p:nvSpPr>
        <p:spPr>
          <a:xfrm>
            <a:off x="1042988" y="4581525"/>
            <a:ext cx="4537075" cy="17272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5" name="円/楕円 4"/>
          <p:cNvSpPr/>
          <p:nvPr/>
        </p:nvSpPr>
        <p:spPr>
          <a:xfrm>
            <a:off x="5435600" y="5373688"/>
            <a:ext cx="2592388" cy="8636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6" name="円/楕円 5"/>
          <p:cNvSpPr/>
          <p:nvPr/>
        </p:nvSpPr>
        <p:spPr>
          <a:xfrm>
            <a:off x="5435600" y="4149725"/>
            <a:ext cx="2592388" cy="122396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755576" y="4941168"/>
            <a:ext cx="8388424" cy="1700808"/>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ja-JP" altLang="en-US" sz="6000" dirty="0" smtClean="0">
                <a:latin typeface="Times New Roman" pitchFamily="18" charset="0"/>
              </a:rPr>
              <a:t>キャピラリーカラム</a:t>
            </a:r>
            <a:r>
              <a:rPr kumimoji="0" lang="en-US" altLang="ja-JP" sz="6000" dirty="0" smtClean="0">
                <a:latin typeface="Times New Roman" pitchFamily="18" charset="0"/>
              </a:rPr>
              <a:t/>
            </a:r>
            <a:br>
              <a:rPr kumimoji="0" lang="en-US" altLang="ja-JP" sz="6000" dirty="0" smtClean="0">
                <a:latin typeface="Times New Roman" pitchFamily="18" charset="0"/>
              </a:rPr>
            </a:br>
            <a:r>
              <a:rPr kumimoji="0" lang="en-US" altLang="ja-JP" sz="6000" dirty="0" smtClean="0">
                <a:latin typeface="Times New Roman" pitchFamily="18" charset="0"/>
              </a:rPr>
              <a:t> </a:t>
            </a:r>
            <a:r>
              <a:rPr kumimoji="0" lang="en-US" altLang="ja-JP" sz="4800" b="1" dirty="0" smtClean="0"/>
              <a:t>HT8-PCB</a:t>
            </a:r>
            <a:r>
              <a:rPr kumimoji="0" lang="en-US" altLang="ja-JP" sz="4800" dirty="0" smtClean="0">
                <a:latin typeface="Times New Roman" pitchFamily="18" charset="0"/>
              </a:rPr>
              <a:t> </a:t>
            </a:r>
            <a:r>
              <a:rPr lang="en-US" altLang="ja-JP" sz="4800" b="1" dirty="0" smtClean="0"/>
              <a:t>0.25mmID x 60m</a:t>
            </a:r>
            <a:r>
              <a:rPr kumimoji="0" lang="en-US" altLang="ja-JP" sz="4800" dirty="0" smtClean="0">
                <a:latin typeface="Times New Roman" pitchFamily="18" charset="0"/>
              </a:rPr>
              <a:t> </a:t>
            </a:r>
          </a:p>
          <a:p>
            <a:pPr algn="ctr" eaLnBrk="0" fontAlgn="base" hangingPunct="0">
              <a:spcBef>
                <a:spcPct val="0"/>
              </a:spcBef>
              <a:spcAft>
                <a:spcPct val="0"/>
              </a:spcAft>
            </a:pPr>
            <a:endParaRPr kumimoji="0" lang="en-US" altLang="ja-JP" sz="6000" dirty="0">
              <a:latin typeface="Times New Roman" pitchFamily="18" charset="0"/>
            </a:endParaRPr>
          </a:p>
        </p:txBody>
      </p:sp>
      <p:pic>
        <p:nvPicPr>
          <p:cNvPr id="291842" name="Picture 2"/>
          <p:cNvPicPr>
            <a:picLocks noChangeAspect="1" noChangeArrowheads="1"/>
          </p:cNvPicPr>
          <p:nvPr/>
        </p:nvPicPr>
        <p:blipFill>
          <a:blip r:embed="rId3" cstate="print"/>
          <a:srcRect/>
          <a:stretch>
            <a:fillRect/>
          </a:stretch>
        </p:blipFill>
        <p:spPr bwMode="auto">
          <a:xfrm>
            <a:off x="1043608" y="-675456"/>
            <a:ext cx="7164288" cy="5373216"/>
          </a:xfrm>
          <a:prstGeom prst="rect">
            <a:avLst/>
          </a:prstGeom>
          <a:noFill/>
          <a:ln w="9525">
            <a:noFill/>
            <a:miter lim="800000"/>
            <a:headEnd/>
            <a:tailEnd/>
          </a:ln>
          <a:effectLst/>
        </p:spPr>
      </p:pic>
      <p:sp>
        <p:nvSpPr>
          <p:cNvPr id="7" name="Text Box 2"/>
          <p:cNvSpPr txBox="1">
            <a:spLocks noChangeArrowheads="1"/>
          </p:cNvSpPr>
          <p:nvPr/>
        </p:nvSpPr>
        <p:spPr bwMode="auto">
          <a:xfrm>
            <a:off x="-1980728" y="1124744"/>
            <a:ext cx="2520280" cy="1700808"/>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endParaRPr kumimoji="0" lang="en-US" altLang="ja-JP" sz="6000" dirty="0">
              <a:latin typeface="Times New Roman" pitchFamily="18" charset="0"/>
            </a:endParaRPr>
          </a:p>
        </p:txBody>
      </p:sp>
      <p:sp>
        <p:nvSpPr>
          <p:cNvPr id="8" name="テキスト ボックス 7"/>
          <p:cNvSpPr txBox="1"/>
          <p:nvPr/>
        </p:nvSpPr>
        <p:spPr>
          <a:xfrm>
            <a:off x="1043608" y="1268760"/>
            <a:ext cx="936104" cy="2123658"/>
          </a:xfrm>
          <a:prstGeom prst="rect">
            <a:avLst/>
          </a:prstGeom>
          <a:noFill/>
        </p:spPr>
        <p:txBody>
          <a:bodyPr wrap="square" rtlCol="0">
            <a:spAutoFit/>
          </a:bodyPr>
          <a:lstStyle/>
          <a:p>
            <a:r>
              <a:rPr lang="ja-JP" altLang="en-US" sz="4400" b="1" dirty="0" smtClean="0"/>
              <a:t>恒温槽</a:t>
            </a:r>
            <a:endParaRPr kumimoji="1" lang="ja-JP" altLang="en-US" sz="4400"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5"/>
          <p:cNvPicPr>
            <a:picLocks noChangeAspect="1" noChangeArrowheads="1"/>
          </p:cNvPicPr>
          <p:nvPr/>
        </p:nvPicPr>
        <p:blipFill>
          <a:blip r:embed="rId3" cstate="print"/>
          <a:srcRect/>
          <a:stretch>
            <a:fillRect/>
          </a:stretch>
        </p:blipFill>
        <p:spPr bwMode="auto">
          <a:xfrm>
            <a:off x="144463" y="549275"/>
            <a:ext cx="8820150" cy="5726113"/>
          </a:xfrm>
          <a:prstGeom prst="rect">
            <a:avLst/>
          </a:prstGeom>
          <a:noFill/>
          <a:ln w="9525">
            <a:noFill/>
            <a:miter lim="800000"/>
            <a:headEnd/>
            <a:tailEnd/>
          </a:ln>
        </p:spPr>
      </p:pic>
      <p:sp>
        <p:nvSpPr>
          <p:cNvPr id="204803" name="テキスト ボックス 2"/>
          <p:cNvSpPr txBox="1">
            <a:spLocks noChangeArrowheads="1"/>
          </p:cNvSpPr>
          <p:nvPr/>
        </p:nvSpPr>
        <p:spPr bwMode="auto">
          <a:xfrm>
            <a:off x="2771775" y="6372225"/>
            <a:ext cx="3240088" cy="369888"/>
          </a:xfrm>
          <a:prstGeom prst="rect">
            <a:avLst/>
          </a:prstGeom>
          <a:noFill/>
          <a:ln w="9525">
            <a:noFill/>
            <a:miter lim="800000"/>
            <a:headEnd/>
            <a:tailEnd/>
          </a:ln>
        </p:spPr>
        <p:txBody>
          <a:bodyPr>
            <a:spAutoFit/>
          </a:bodyPr>
          <a:lstStyle/>
          <a:p>
            <a:pPr fontAlgn="base">
              <a:spcBef>
                <a:spcPct val="0"/>
              </a:spcBef>
              <a:spcAft>
                <a:spcPct val="0"/>
              </a:spcAft>
            </a:pPr>
            <a:r>
              <a:rPr lang="en-US" altLang="ja-JP" b="1" smtClean="0">
                <a:solidFill>
                  <a:srgbClr val="000000"/>
                </a:solidFill>
              </a:rPr>
              <a:t>Yoshikane, Shibata et al (NIES)</a:t>
            </a:r>
            <a:endParaRPr lang="ja-JP" altLang="en-US" b="1" smtClean="0">
              <a:solidFill>
                <a:srgbClr val="000000"/>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755650" y="188913"/>
            <a:ext cx="7740650" cy="461962"/>
          </a:xfrm>
          <a:prstGeom prst="rect">
            <a:avLst/>
          </a:prstGeom>
          <a:noFill/>
          <a:ln w="9525">
            <a:noFill/>
            <a:miter lim="800000"/>
            <a:headEnd/>
            <a:tailEnd/>
          </a:ln>
        </p:spPr>
        <p:txBody>
          <a:bodyPr>
            <a:spAutoFit/>
          </a:bodyPr>
          <a:lstStyle/>
          <a:p>
            <a:pPr fontAlgn="base">
              <a:spcBef>
                <a:spcPct val="50000"/>
              </a:spcBef>
              <a:spcAft>
                <a:spcPct val="0"/>
              </a:spcAft>
            </a:pPr>
            <a:r>
              <a:rPr lang="en-US" altLang="ja-JP" sz="2400" b="1" smtClean="0">
                <a:solidFill>
                  <a:srgbClr val="000000"/>
                </a:solidFill>
              </a:rPr>
              <a:t>PFC monitoring in coastal area using mussle (2009, NIES)</a:t>
            </a:r>
            <a:endParaRPr lang="ja-JP" altLang="en-US" sz="2400" b="1" smtClean="0">
              <a:solidFill>
                <a:srgbClr val="000000"/>
              </a:solidFill>
            </a:endParaRPr>
          </a:p>
        </p:txBody>
      </p:sp>
      <p:pic>
        <p:nvPicPr>
          <p:cNvPr id="205827" name="Picture 3"/>
          <p:cNvPicPr>
            <a:picLocks noGrp="1" noChangeAspect="1" noChangeArrowheads="1"/>
          </p:cNvPicPr>
          <p:nvPr>
            <p:ph/>
          </p:nvPr>
        </p:nvPicPr>
        <p:blipFill>
          <a:blip r:embed="rId3" cstate="print"/>
          <a:srcRect/>
          <a:stretch>
            <a:fillRect/>
          </a:stretch>
        </p:blipFill>
        <p:spPr bwMode="auto">
          <a:xfrm>
            <a:off x="611188" y="836613"/>
            <a:ext cx="8086725" cy="5851525"/>
          </a:xfrm>
          <a:noFill/>
          <a:ln>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6850" name="Text Box 3"/>
          <p:cNvSpPr txBox="1">
            <a:spLocks noChangeArrowheads="1"/>
          </p:cNvSpPr>
          <p:nvPr/>
        </p:nvSpPr>
        <p:spPr bwMode="auto">
          <a:xfrm>
            <a:off x="539750" y="476250"/>
            <a:ext cx="7920038" cy="461963"/>
          </a:xfrm>
          <a:prstGeom prst="rect">
            <a:avLst/>
          </a:prstGeom>
          <a:noFill/>
          <a:ln w="9525">
            <a:noFill/>
            <a:miter lim="800000"/>
            <a:headEnd/>
            <a:tailEnd/>
          </a:ln>
        </p:spPr>
        <p:txBody>
          <a:bodyPr>
            <a:spAutoFit/>
          </a:bodyPr>
          <a:lstStyle/>
          <a:p>
            <a:pPr fontAlgn="base">
              <a:spcBef>
                <a:spcPct val="50000"/>
              </a:spcBef>
              <a:spcAft>
                <a:spcPct val="0"/>
              </a:spcAft>
            </a:pPr>
            <a:r>
              <a:rPr lang="en-US" altLang="ja-JP" sz="2400" b="1" smtClean="0">
                <a:solidFill>
                  <a:srgbClr val="000000"/>
                </a:solidFill>
              </a:rPr>
              <a:t>PFC monitoring in land area using drogonfly (2009, NIES)</a:t>
            </a:r>
            <a:endParaRPr lang="ja-JP" altLang="en-US" sz="2400" b="1" smtClean="0">
              <a:solidFill>
                <a:srgbClr val="000000"/>
              </a:solidFill>
            </a:endParaRPr>
          </a:p>
        </p:txBody>
      </p:sp>
      <p:pic>
        <p:nvPicPr>
          <p:cNvPr id="206851" name="Picture 4"/>
          <p:cNvPicPr>
            <a:picLocks noGrp="1" noChangeAspect="1" noChangeArrowheads="1"/>
          </p:cNvPicPr>
          <p:nvPr>
            <p:ph/>
          </p:nvPr>
        </p:nvPicPr>
        <p:blipFill>
          <a:blip r:embed="rId3" cstate="print"/>
          <a:srcRect/>
          <a:stretch>
            <a:fillRect/>
          </a:stretch>
        </p:blipFill>
        <p:spPr bwMode="auto">
          <a:xfrm>
            <a:off x="323850" y="1268413"/>
            <a:ext cx="8388350" cy="4619625"/>
          </a:xfrm>
          <a:noFill/>
          <a:ln>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5"/>
          <p:cNvSpPr>
            <a:spLocks noChangeArrowheads="1"/>
          </p:cNvSpPr>
          <p:nvPr/>
        </p:nvSpPr>
        <p:spPr bwMode="auto">
          <a:xfrm>
            <a:off x="251520" y="1628800"/>
            <a:ext cx="8640763" cy="792037"/>
          </a:xfrm>
          <a:prstGeom prst="rect">
            <a:avLst/>
          </a:prstGeom>
          <a:noFill/>
          <a:ln w="9525">
            <a:noFill/>
            <a:miter lim="800000"/>
            <a:headEnd/>
            <a:tailEnd/>
          </a:ln>
          <a:effectLst/>
        </p:spPr>
        <p:txBody>
          <a:bodyPr/>
          <a:lstStyle/>
          <a:p>
            <a:pPr marL="342900" indent="-342900" algn="ctr" fontAlgn="base">
              <a:spcBef>
                <a:spcPct val="20000"/>
              </a:spcBef>
              <a:spcAft>
                <a:spcPct val="0"/>
              </a:spcAft>
              <a:buClr>
                <a:srgbClr val="86D1EC"/>
              </a:buClr>
              <a:buSzPct val="90000"/>
              <a:defRPr/>
            </a:pPr>
            <a:r>
              <a:rPr lang="ja-JP" altLang="en-US" sz="3200" b="1" dirty="0">
                <a:solidFill>
                  <a:srgbClr val="FFFFFF"/>
                </a:solidFill>
              </a:rPr>
              <a:t>環境中の</a:t>
            </a:r>
            <a:r>
              <a:rPr lang="en-US" altLang="ja-JP" sz="3200" b="1" dirty="0">
                <a:solidFill>
                  <a:srgbClr val="FFFF00"/>
                </a:solidFill>
              </a:rPr>
              <a:t>POPs</a:t>
            </a:r>
            <a:r>
              <a:rPr lang="ja-JP" altLang="en-US" sz="3200" b="1" dirty="0">
                <a:solidFill>
                  <a:srgbClr val="FFFFFF"/>
                </a:solidFill>
              </a:rPr>
              <a:t>汚染の現状と分析技術</a:t>
            </a:r>
            <a:endParaRPr lang="en-US" altLang="ja-JP" sz="3200" b="1" dirty="0">
              <a:solidFill>
                <a:srgbClr val="FFFFFF"/>
              </a:solidFill>
            </a:endParaRPr>
          </a:p>
        </p:txBody>
      </p:sp>
      <p:sp>
        <p:nvSpPr>
          <p:cNvPr id="6" name="Rectangle 5"/>
          <p:cNvSpPr>
            <a:spLocks noChangeArrowheads="1"/>
          </p:cNvSpPr>
          <p:nvPr/>
        </p:nvSpPr>
        <p:spPr bwMode="auto">
          <a:xfrm>
            <a:off x="251520" y="4725144"/>
            <a:ext cx="8640763" cy="1296143"/>
          </a:xfrm>
          <a:prstGeom prst="rect">
            <a:avLst/>
          </a:prstGeom>
          <a:noFill/>
          <a:ln w="9525">
            <a:noFill/>
            <a:miter lim="800000"/>
            <a:headEnd/>
            <a:tailEnd/>
          </a:ln>
          <a:effectLst/>
        </p:spPr>
        <p:txBody>
          <a:bodyPr/>
          <a:lstStyle/>
          <a:p>
            <a:pPr marL="342900" indent="-342900" algn="ctr" fontAlgn="base">
              <a:spcBef>
                <a:spcPct val="20000"/>
              </a:spcBef>
              <a:spcAft>
                <a:spcPct val="0"/>
              </a:spcAft>
              <a:buClr>
                <a:srgbClr val="86D1EC"/>
              </a:buClr>
              <a:buSzPct val="90000"/>
              <a:defRPr/>
            </a:pPr>
            <a:r>
              <a:rPr lang="ja-JP" altLang="en-US" sz="3200" b="1" dirty="0" smtClean="0">
                <a:solidFill>
                  <a:srgbClr val="FFFFFF"/>
                </a:solidFill>
              </a:rPr>
              <a:t>中野　武　</a:t>
            </a:r>
            <a:endParaRPr lang="en-US" altLang="ja-JP" sz="3200" b="1" dirty="0" smtClean="0">
              <a:solidFill>
                <a:srgbClr val="FFFFFF"/>
              </a:solidFill>
            </a:endParaRPr>
          </a:p>
          <a:p>
            <a:pPr marL="342900" indent="-342900" algn="ctr" fontAlgn="base">
              <a:spcBef>
                <a:spcPct val="20000"/>
              </a:spcBef>
              <a:spcAft>
                <a:spcPct val="0"/>
              </a:spcAft>
              <a:buClr>
                <a:srgbClr val="86D1EC"/>
              </a:buClr>
              <a:buSzPct val="90000"/>
              <a:defRPr/>
            </a:pPr>
            <a:r>
              <a:rPr lang="ja-JP" altLang="en-US" sz="3200" b="1" dirty="0" smtClean="0">
                <a:solidFill>
                  <a:srgbClr val="FFFFFF"/>
                </a:solidFill>
              </a:rPr>
              <a:t>（大阪大学工学研究科）</a:t>
            </a:r>
            <a:endParaRPr lang="en-US" altLang="ja-JP" sz="3200" b="1" dirty="0">
              <a:solidFill>
                <a:srgbClr val="FFFFFF"/>
              </a:solidFill>
            </a:endParaRPr>
          </a:p>
        </p:txBody>
      </p:sp>
      <p:sp>
        <p:nvSpPr>
          <p:cNvPr id="7" name="正方形/長方形 6"/>
          <p:cNvSpPr/>
          <p:nvPr/>
        </p:nvSpPr>
        <p:spPr>
          <a:xfrm>
            <a:off x="1619672" y="2564904"/>
            <a:ext cx="5976664" cy="1569660"/>
          </a:xfrm>
          <a:prstGeom prst="rect">
            <a:avLst/>
          </a:prstGeom>
        </p:spPr>
        <p:txBody>
          <a:bodyPr wrap="square">
            <a:spAutoFit/>
          </a:bodyPr>
          <a:lstStyle/>
          <a:p>
            <a:r>
              <a:rPr lang="en-US" altLang="ja-JP" sz="3200" b="1" dirty="0" smtClean="0">
                <a:solidFill>
                  <a:srgbClr val="FFFF00"/>
                </a:solidFill>
              </a:rPr>
              <a:t>P</a:t>
            </a:r>
            <a:r>
              <a:rPr lang="en-US" altLang="ja-JP" sz="3200" b="1" dirty="0" smtClean="0">
                <a:solidFill>
                  <a:srgbClr val="FFFFFF"/>
                </a:solidFill>
              </a:rPr>
              <a:t>ersistent		</a:t>
            </a:r>
            <a:r>
              <a:rPr lang="zh-TW" altLang="en-US" sz="3200" b="1" dirty="0" smtClean="0">
                <a:solidFill>
                  <a:srgbClr val="FFFF00"/>
                </a:solidFill>
              </a:rPr>
              <a:t>残留性</a:t>
            </a:r>
            <a:endParaRPr lang="en-US" altLang="zh-TW" sz="3200" b="1" dirty="0" smtClean="0">
              <a:solidFill>
                <a:srgbClr val="FFFF00"/>
              </a:solidFill>
            </a:endParaRPr>
          </a:p>
          <a:p>
            <a:r>
              <a:rPr lang="en-US" altLang="ja-JP" sz="3200" b="1" dirty="0" smtClean="0">
                <a:solidFill>
                  <a:srgbClr val="FFFF00"/>
                </a:solidFill>
              </a:rPr>
              <a:t>O</a:t>
            </a:r>
            <a:r>
              <a:rPr lang="en-US" altLang="ja-JP" sz="3200" b="1" dirty="0" smtClean="0">
                <a:solidFill>
                  <a:srgbClr val="FFFFFF"/>
                </a:solidFill>
              </a:rPr>
              <a:t>rganic			</a:t>
            </a:r>
            <a:r>
              <a:rPr lang="zh-TW" altLang="en-US" sz="3200" b="1" dirty="0" smtClean="0">
                <a:solidFill>
                  <a:srgbClr val="FFFF00"/>
                </a:solidFill>
              </a:rPr>
              <a:t>有機</a:t>
            </a:r>
            <a:endParaRPr lang="en-US" altLang="zh-TW" sz="3200" b="1" dirty="0" smtClean="0">
              <a:solidFill>
                <a:srgbClr val="FFFF00"/>
              </a:solidFill>
            </a:endParaRPr>
          </a:p>
          <a:p>
            <a:r>
              <a:rPr lang="en-US" altLang="ja-JP" sz="3200" b="1" dirty="0" smtClean="0">
                <a:solidFill>
                  <a:srgbClr val="FFFF00"/>
                </a:solidFill>
              </a:rPr>
              <a:t>P</a:t>
            </a:r>
            <a:r>
              <a:rPr lang="en-US" altLang="ja-JP" sz="3200" b="1" dirty="0" smtClean="0">
                <a:solidFill>
                  <a:srgbClr val="FFFFFF"/>
                </a:solidFill>
              </a:rPr>
              <a:t>ollutants		</a:t>
            </a:r>
            <a:r>
              <a:rPr lang="zh-TW" altLang="en-US" sz="3200" b="1" dirty="0" smtClean="0">
                <a:solidFill>
                  <a:srgbClr val="FFFF00"/>
                </a:solidFill>
              </a:rPr>
              <a:t>汚染物質</a:t>
            </a:r>
            <a:endParaRPr lang="ja-JP" altLang="en-US" sz="32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395288" y="620713"/>
            <a:ext cx="8280400" cy="5578475"/>
          </a:xfrm>
          <a:prstGeom prst="rect">
            <a:avLst/>
          </a:prstGeom>
          <a:noFill/>
          <a:ln w="9525">
            <a:noFill/>
            <a:miter lim="800000"/>
            <a:headEnd/>
            <a:tailEnd/>
          </a:ln>
          <a:effectLst/>
        </p:spPr>
        <p:txBody>
          <a:bodyPr>
            <a:spAutoFit/>
          </a:bodyPr>
          <a:lstStyle/>
          <a:p>
            <a:pPr fontAlgn="base">
              <a:spcBef>
                <a:spcPct val="0"/>
              </a:spcBef>
              <a:spcAft>
                <a:spcPct val="0"/>
              </a:spcAft>
            </a:pPr>
            <a:r>
              <a:rPr lang="en-US" altLang="ja-JP" sz="4000" b="1" dirty="0" smtClean="0">
                <a:solidFill>
                  <a:srgbClr val="FFFFFF"/>
                </a:solidFill>
              </a:rPr>
              <a:t>POPs</a:t>
            </a:r>
            <a:r>
              <a:rPr lang="ja-JP" altLang="en-US" sz="4000" b="1" dirty="0" smtClean="0">
                <a:solidFill>
                  <a:srgbClr val="FFFFFF"/>
                </a:solidFill>
              </a:rPr>
              <a:t>条約の概要</a:t>
            </a:r>
          </a:p>
          <a:p>
            <a:pPr fontAlgn="base">
              <a:spcBef>
                <a:spcPct val="0"/>
              </a:spcBef>
              <a:spcAft>
                <a:spcPct val="0"/>
              </a:spcAft>
            </a:pPr>
            <a:endParaRPr lang="ja-JP" altLang="en-US" sz="4000" b="1" dirty="0" smtClean="0">
              <a:solidFill>
                <a:srgbClr val="FFFFFF"/>
              </a:solidFill>
            </a:endParaRPr>
          </a:p>
          <a:p>
            <a:pPr fontAlgn="base">
              <a:spcBef>
                <a:spcPct val="0"/>
              </a:spcBef>
              <a:spcAft>
                <a:spcPct val="0"/>
              </a:spcAft>
            </a:pPr>
            <a:r>
              <a:rPr lang="en-US" altLang="zh-TW" sz="4000" b="1" u="sng" dirty="0" smtClean="0">
                <a:solidFill>
                  <a:srgbClr val="FFFFFF"/>
                </a:solidFill>
              </a:rPr>
              <a:t>POPs </a:t>
            </a:r>
            <a:r>
              <a:rPr lang="zh-TW" altLang="en-US" sz="4000" b="1" u="sng" dirty="0" smtClean="0">
                <a:solidFill>
                  <a:srgbClr val="FFFFFF"/>
                </a:solidFill>
              </a:rPr>
              <a:t>　</a:t>
            </a:r>
            <a:r>
              <a:rPr lang="en-US" altLang="ja-JP" sz="4000" b="1" u="sng" dirty="0" smtClean="0">
                <a:solidFill>
                  <a:srgbClr val="FFFFFF"/>
                </a:solidFill>
              </a:rPr>
              <a:t>21</a:t>
            </a:r>
            <a:r>
              <a:rPr lang="zh-TW" altLang="en-US" sz="4000" b="1" u="sng" dirty="0" smtClean="0">
                <a:solidFill>
                  <a:srgbClr val="FFFFFF"/>
                </a:solidFill>
              </a:rPr>
              <a:t>物質</a:t>
            </a:r>
            <a:r>
              <a:rPr lang="ja-JP" altLang="en-US" sz="4000" b="1" u="sng" dirty="0" smtClean="0">
                <a:solidFill>
                  <a:srgbClr val="FFFFFF"/>
                </a:solidFill>
              </a:rPr>
              <a:t>　（</a:t>
            </a:r>
            <a:r>
              <a:rPr lang="en-US" altLang="ja-JP" sz="4000" b="1" u="sng" dirty="0" smtClean="0">
                <a:solidFill>
                  <a:srgbClr val="FFFFFF"/>
                </a:solidFill>
              </a:rPr>
              <a:t>12+9</a:t>
            </a:r>
            <a:r>
              <a:rPr lang="ja-JP" altLang="en-US" sz="4000" b="1" u="sng" dirty="0" smtClean="0">
                <a:solidFill>
                  <a:srgbClr val="FFFFFF"/>
                </a:solidFill>
              </a:rPr>
              <a:t>）</a:t>
            </a:r>
            <a:endParaRPr lang="zh-TW" altLang="en-US" sz="4000" b="1" u="sng" dirty="0" smtClean="0">
              <a:solidFill>
                <a:srgbClr val="FFFFFF"/>
              </a:solidFill>
            </a:endParaRPr>
          </a:p>
          <a:p>
            <a:pPr fontAlgn="base">
              <a:spcBef>
                <a:spcPct val="0"/>
              </a:spcBef>
              <a:spcAft>
                <a:spcPct val="0"/>
              </a:spcAft>
            </a:pPr>
            <a:r>
              <a:rPr lang="ja-JP" altLang="en-US" sz="4000" b="1" dirty="0" smtClean="0">
                <a:solidFill>
                  <a:srgbClr val="FFFFFF"/>
                </a:solidFill>
              </a:rPr>
              <a:t>　</a:t>
            </a:r>
            <a:r>
              <a:rPr lang="en-US" altLang="zh-TW" sz="4000" b="1" dirty="0" smtClean="0">
                <a:solidFill>
                  <a:srgbClr val="FFFFFF"/>
                </a:solidFill>
              </a:rPr>
              <a:t>(1)</a:t>
            </a:r>
            <a:r>
              <a:rPr lang="zh-TW" altLang="en-US" sz="4000" b="1" dirty="0" smtClean="0">
                <a:solidFill>
                  <a:srgbClr val="FFFFFF"/>
                </a:solidFill>
              </a:rPr>
              <a:t>毒性　</a:t>
            </a:r>
            <a:r>
              <a:rPr lang="ja-JP" altLang="en-US" sz="4000" b="1" dirty="0" smtClean="0">
                <a:solidFill>
                  <a:srgbClr val="FFFFFF"/>
                </a:solidFill>
              </a:rPr>
              <a:t>　　　　 　</a:t>
            </a:r>
            <a:r>
              <a:rPr lang="en-US" altLang="zh-TW" sz="4000" b="1" dirty="0" smtClean="0">
                <a:solidFill>
                  <a:srgbClr val="FFFFFF"/>
                </a:solidFill>
              </a:rPr>
              <a:t>(2)</a:t>
            </a:r>
            <a:r>
              <a:rPr lang="zh-TW" altLang="en-US" sz="4000" b="1" dirty="0" smtClean="0">
                <a:solidFill>
                  <a:srgbClr val="FFFFFF"/>
                </a:solidFill>
              </a:rPr>
              <a:t>難分解性　</a:t>
            </a:r>
          </a:p>
          <a:p>
            <a:pPr fontAlgn="base">
              <a:spcBef>
                <a:spcPct val="0"/>
              </a:spcBef>
              <a:spcAft>
                <a:spcPct val="0"/>
              </a:spcAft>
            </a:pPr>
            <a:r>
              <a:rPr lang="ja-JP" altLang="en-US" sz="4000" b="1" dirty="0" smtClean="0">
                <a:solidFill>
                  <a:srgbClr val="FFFFFF"/>
                </a:solidFill>
              </a:rPr>
              <a:t>　</a:t>
            </a:r>
            <a:r>
              <a:rPr lang="en-US" altLang="zh-TW" sz="4000" b="1" dirty="0" smtClean="0">
                <a:solidFill>
                  <a:srgbClr val="FFFFFF"/>
                </a:solidFill>
              </a:rPr>
              <a:t>(3)</a:t>
            </a:r>
            <a:r>
              <a:rPr lang="zh-TW" altLang="en-US" sz="4000" b="1" dirty="0" smtClean="0">
                <a:solidFill>
                  <a:srgbClr val="FFFFFF"/>
                </a:solidFill>
              </a:rPr>
              <a:t>生物蓄積性　</a:t>
            </a:r>
            <a:r>
              <a:rPr lang="ja-JP" altLang="en-US" sz="4000" b="1" dirty="0" smtClean="0">
                <a:solidFill>
                  <a:srgbClr val="FFFFFF"/>
                </a:solidFill>
              </a:rPr>
              <a:t>　</a:t>
            </a:r>
            <a:r>
              <a:rPr lang="en-US" altLang="zh-TW" sz="4000" b="1" dirty="0" smtClean="0">
                <a:solidFill>
                  <a:srgbClr val="FFFFFF"/>
                </a:solidFill>
              </a:rPr>
              <a:t>(4)</a:t>
            </a:r>
            <a:r>
              <a:rPr lang="zh-TW" altLang="en-US" sz="4000" b="1" dirty="0" smtClean="0">
                <a:solidFill>
                  <a:srgbClr val="FFFFFF"/>
                </a:solidFill>
              </a:rPr>
              <a:t>長距離移動性　</a:t>
            </a:r>
          </a:p>
          <a:p>
            <a:pPr fontAlgn="base">
              <a:spcBef>
                <a:spcPct val="0"/>
              </a:spcBef>
              <a:spcAft>
                <a:spcPct val="0"/>
              </a:spcAft>
            </a:pPr>
            <a:endParaRPr lang="ja-JP" altLang="en-US" sz="4000" b="1" dirty="0" smtClean="0">
              <a:solidFill>
                <a:srgbClr val="FFFFFF"/>
              </a:solidFill>
            </a:endParaRPr>
          </a:p>
          <a:p>
            <a:pPr fontAlgn="base">
              <a:spcBef>
                <a:spcPct val="0"/>
              </a:spcBef>
              <a:spcAft>
                <a:spcPct val="0"/>
              </a:spcAft>
            </a:pPr>
            <a:r>
              <a:rPr lang="ja-JP" altLang="en-US" sz="4000" dirty="0" smtClean="0">
                <a:solidFill>
                  <a:srgbClr val="FFFFFF"/>
                </a:solidFill>
              </a:rPr>
              <a:t>・製造・使用廃絶、</a:t>
            </a:r>
          </a:p>
          <a:p>
            <a:pPr fontAlgn="base">
              <a:spcBef>
                <a:spcPct val="0"/>
              </a:spcBef>
              <a:spcAft>
                <a:spcPct val="0"/>
              </a:spcAft>
            </a:pPr>
            <a:r>
              <a:rPr lang="ja-JP" altLang="en-US" sz="4000" dirty="0" smtClean="0">
                <a:solidFill>
                  <a:srgbClr val="FFFFFF"/>
                </a:solidFill>
              </a:rPr>
              <a:t>・排出削減、</a:t>
            </a:r>
          </a:p>
          <a:p>
            <a:pPr fontAlgn="base">
              <a:spcBef>
                <a:spcPct val="0"/>
              </a:spcBef>
              <a:spcAft>
                <a:spcPct val="0"/>
              </a:spcAft>
            </a:pPr>
            <a:r>
              <a:rPr lang="ja-JP" altLang="en-US" sz="4000" dirty="0" smtClean="0">
                <a:solidFill>
                  <a:srgbClr val="FFFFFF"/>
                </a:solidFill>
              </a:rPr>
              <a:t>・廃棄物等の適正処理</a:t>
            </a:r>
            <a:endParaRPr lang="ja-JP" altLang="en-US" sz="4000" b="1" dirty="0" smtClean="0">
              <a:solidFill>
                <a:srgbClr val="FFFFFF"/>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1752600" y="609600"/>
            <a:ext cx="5105400" cy="600075"/>
          </a:xfrm>
          <a:prstGeom prst="rect">
            <a:avLst/>
          </a:prstGeom>
          <a:noFill/>
          <a:ln w="9525">
            <a:noFill/>
            <a:miter lim="800000"/>
            <a:headEnd/>
            <a:tailEnd/>
          </a:ln>
          <a:effectLst/>
        </p:spPr>
        <p:txBody>
          <a:bodyPr lIns="0" tIns="72000" rIns="0" bIns="72000">
            <a:spAutoFit/>
          </a:bodyPr>
          <a:lstStyle/>
          <a:p>
            <a:pPr algn="ctr" fontAlgn="base">
              <a:lnSpc>
                <a:spcPct val="75000"/>
              </a:lnSpc>
              <a:spcBef>
                <a:spcPct val="50000"/>
              </a:spcBef>
              <a:spcAft>
                <a:spcPct val="0"/>
              </a:spcAft>
            </a:pPr>
            <a:r>
              <a:rPr lang="ja-JP" altLang="en-US" sz="4000" b="1" smtClean="0">
                <a:solidFill>
                  <a:srgbClr val="FFFF00"/>
                </a:solidFill>
                <a:effectLst>
                  <a:outerShdw blurRad="38100" dist="38100" dir="2700000" algn="tl">
                    <a:srgbClr val="000000"/>
                  </a:outerShdw>
                </a:effectLst>
                <a:latin typeface="Times New Roman" pitchFamily="18" charset="0"/>
              </a:rPr>
              <a:t>化学物質の爆発的増加</a:t>
            </a:r>
            <a:endParaRPr lang="ja-JP" altLang="en-US" sz="4000" b="1" smtClean="0">
              <a:solidFill>
                <a:srgbClr val="FF9933"/>
              </a:solidFill>
              <a:effectLst>
                <a:outerShdw blurRad="38100" dist="38100" dir="2700000" algn="tl">
                  <a:srgbClr val="000000"/>
                </a:outerShdw>
              </a:effectLst>
              <a:latin typeface="Times New Roman" pitchFamily="18" charset="0"/>
            </a:endParaRPr>
          </a:p>
        </p:txBody>
      </p:sp>
      <p:sp>
        <p:nvSpPr>
          <p:cNvPr id="93187" name="Text Box 3"/>
          <p:cNvSpPr txBox="1">
            <a:spLocks noChangeArrowheads="1"/>
          </p:cNvSpPr>
          <p:nvPr/>
        </p:nvSpPr>
        <p:spPr bwMode="auto">
          <a:xfrm>
            <a:off x="1295400" y="1524000"/>
            <a:ext cx="6477000" cy="1117600"/>
          </a:xfrm>
          <a:prstGeom prst="rect">
            <a:avLst/>
          </a:prstGeom>
          <a:noFill/>
          <a:ln w="9525">
            <a:noFill/>
            <a:miter lim="800000"/>
            <a:headEnd/>
            <a:tailEnd/>
          </a:ln>
          <a:effectLst/>
        </p:spPr>
        <p:txBody>
          <a:bodyPr lIns="0" tIns="72000" rIns="0" bIns="72000">
            <a:spAutoFit/>
          </a:bodyPr>
          <a:lstStyle/>
          <a:p>
            <a:pPr algn="ctr" fontAlgn="base">
              <a:lnSpc>
                <a:spcPct val="75000"/>
              </a:lnSpc>
              <a:spcBef>
                <a:spcPct val="50000"/>
              </a:spcBef>
              <a:spcAft>
                <a:spcPct val="0"/>
              </a:spcAft>
            </a:pPr>
            <a:r>
              <a:rPr lang="en-US" altLang="ja-JP" sz="3200" b="1" dirty="0" smtClean="0">
                <a:solidFill>
                  <a:srgbClr val="FFFFFF"/>
                </a:solidFill>
                <a:effectLst>
                  <a:outerShdw blurRad="38100" dist="38100" dir="2700000" algn="tl">
                    <a:srgbClr val="000000"/>
                  </a:outerShdw>
                </a:effectLst>
                <a:latin typeface="Times New Roman" pitchFamily="18" charset="0"/>
              </a:rPr>
              <a:t>CAS (Chemical Abstract Service)</a:t>
            </a:r>
          </a:p>
          <a:p>
            <a:pPr algn="ctr" fontAlgn="base">
              <a:lnSpc>
                <a:spcPct val="75000"/>
              </a:lnSpc>
              <a:spcBef>
                <a:spcPct val="50000"/>
              </a:spcBef>
              <a:spcAft>
                <a:spcPct val="0"/>
              </a:spcAft>
            </a:pPr>
            <a:r>
              <a:rPr lang="ja-JP" altLang="en-US" sz="3200" b="1" dirty="0" smtClean="0">
                <a:solidFill>
                  <a:srgbClr val="FFFFFF"/>
                </a:solidFill>
                <a:effectLst>
                  <a:outerShdw blurRad="38100" dist="38100" dir="2700000" algn="tl">
                    <a:srgbClr val="000000"/>
                  </a:outerShdw>
                </a:effectLst>
                <a:latin typeface="Times New Roman" pitchFamily="18" charset="0"/>
              </a:rPr>
              <a:t>世界最大の化学物質データベース </a:t>
            </a:r>
          </a:p>
        </p:txBody>
      </p:sp>
      <p:grpSp>
        <p:nvGrpSpPr>
          <p:cNvPr id="2" name="Group 8"/>
          <p:cNvGrpSpPr>
            <a:grpSpLocks/>
          </p:cNvGrpSpPr>
          <p:nvPr/>
        </p:nvGrpSpPr>
        <p:grpSpPr bwMode="auto">
          <a:xfrm>
            <a:off x="1371600" y="3505201"/>
            <a:ext cx="6553200" cy="1325563"/>
            <a:chOff x="864" y="2208"/>
            <a:chExt cx="4128" cy="835"/>
          </a:xfrm>
        </p:grpSpPr>
        <p:sp>
          <p:nvSpPr>
            <p:cNvPr id="93193" name="Text Box 9"/>
            <p:cNvSpPr txBox="1">
              <a:spLocks noChangeArrowheads="1"/>
            </p:cNvSpPr>
            <p:nvPr/>
          </p:nvSpPr>
          <p:spPr bwMode="auto">
            <a:xfrm>
              <a:off x="864" y="2688"/>
              <a:ext cx="4128" cy="355"/>
            </a:xfrm>
            <a:prstGeom prst="rect">
              <a:avLst/>
            </a:prstGeom>
            <a:noFill/>
            <a:ln w="9525">
              <a:noFill/>
              <a:miter lim="800000"/>
              <a:headEnd/>
              <a:tailEnd/>
            </a:ln>
            <a:effectLst/>
          </p:spPr>
          <p:txBody>
            <a:bodyPr lIns="0" tIns="72000" rIns="0" bIns="72000">
              <a:spAutoFit/>
            </a:bodyPr>
            <a:lstStyle/>
            <a:p>
              <a:pPr algn="ctr" fontAlgn="base">
                <a:lnSpc>
                  <a:spcPct val="85000"/>
                </a:lnSpc>
                <a:spcBef>
                  <a:spcPct val="50000"/>
                </a:spcBef>
                <a:spcAft>
                  <a:spcPct val="0"/>
                </a:spcAft>
              </a:pPr>
              <a:r>
                <a:rPr lang="ja-JP" altLang="en-US" sz="3200" b="1" dirty="0" smtClean="0">
                  <a:solidFill>
                    <a:srgbClr val="FFFFFF"/>
                  </a:solidFill>
                  <a:effectLst>
                    <a:outerShdw blurRad="38100" dist="38100" dir="2700000" algn="tl">
                      <a:srgbClr val="000000"/>
                    </a:outerShdw>
                  </a:effectLst>
                  <a:latin typeface="Times New Roman" pitchFamily="18" charset="0"/>
                </a:rPr>
                <a:t>商業ベースで流通している化合物</a:t>
              </a:r>
            </a:p>
          </p:txBody>
        </p:sp>
        <p:sp>
          <p:nvSpPr>
            <p:cNvPr id="93194" name="AutoShape 10"/>
            <p:cNvSpPr>
              <a:spLocks noChangeArrowheads="1"/>
            </p:cNvSpPr>
            <p:nvPr/>
          </p:nvSpPr>
          <p:spPr bwMode="auto">
            <a:xfrm rot="10800000">
              <a:off x="2688" y="2208"/>
              <a:ext cx="312" cy="360"/>
            </a:xfrm>
            <a:prstGeom prst="upArrow">
              <a:avLst>
                <a:gd name="adj1" fmla="val 50000"/>
                <a:gd name="adj2" fmla="val 28846"/>
              </a:avLst>
            </a:prstGeom>
            <a:solidFill>
              <a:srgbClr val="FFCC00"/>
            </a:solidFill>
            <a:ln w="9525">
              <a:solidFill>
                <a:schemeClr val="tx1"/>
              </a:solidFill>
              <a:miter lim="800000"/>
              <a:headEnd/>
              <a:tailEnd/>
            </a:ln>
            <a:effectLst/>
          </p:spPr>
          <p:txBody>
            <a:bodyPr vert="eaVert" wrap="none" anchor="ctr"/>
            <a:lstStyle/>
            <a:p>
              <a:pPr fontAlgn="base">
                <a:spcBef>
                  <a:spcPct val="0"/>
                </a:spcBef>
                <a:spcAft>
                  <a:spcPct val="0"/>
                </a:spcAft>
              </a:pPr>
              <a:endParaRPr lang="ja-JP" altLang="en-US" sz="2400" smtClean="0">
                <a:solidFill>
                  <a:srgbClr val="FFFFFF"/>
                </a:solidFill>
              </a:endParaRPr>
            </a:p>
          </p:txBody>
        </p:sp>
      </p:grpSp>
      <p:sp>
        <p:nvSpPr>
          <p:cNvPr id="93195" name="Text Box 11"/>
          <p:cNvSpPr txBox="1">
            <a:spLocks noChangeArrowheads="1"/>
          </p:cNvSpPr>
          <p:nvPr/>
        </p:nvSpPr>
        <p:spPr bwMode="auto">
          <a:xfrm>
            <a:off x="2133600" y="5410200"/>
            <a:ext cx="4572000" cy="982559"/>
          </a:xfrm>
          <a:prstGeom prst="rect">
            <a:avLst/>
          </a:prstGeom>
          <a:noFill/>
          <a:ln w="9525">
            <a:noFill/>
            <a:miter lim="800000"/>
            <a:headEnd/>
            <a:tailEnd/>
          </a:ln>
          <a:effectLst/>
        </p:spPr>
        <p:txBody>
          <a:bodyPr lIns="0" tIns="72000" rIns="0" bIns="72000">
            <a:spAutoFit/>
          </a:bodyPr>
          <a:lstStyle/>
          <a:p>
            <a:pPr algn="ctr" fontAlgn="base">
              <a:lnSpc>
                <a:spcPct val="85000"/>
              </a:lnSpc>
              <a:spcBef>
                <a:spcPct val="50000"/>
              </a:spcBef>
              <a:spcAft>
                <a:spcPct val="0"/>
              </a:spcAft>
            </a:pPr>
            <a:r>
              <a:rPr lang="ja-JP" altLang="en-US" sz="3200" b="1" dirty="0" smtClean="0">
                <a:solidFill>
                  <a:srgbClr val="FFFF00"/>
                </a:solidFill>
                <a:effectLst>
                  <a:outerShdw blurRad="38100" dist="38100" dir="2700000" algn="tl">
                    <a:srgbClr val="000000"/>
                  </a:outerShdw>
                </a:effectLst>
                <a:latin typeface="Times New Roman" pitchFamily="18" charset="0"/>
              </a:rPr>
              <a:t>何らかの毒性を有する </a:t>
            </a:r>
            <a:r>
              <a:rPr lang="en-US" altLang="ja-JP" sz="3200" b="1" dirty="0" smtClean="0">
                <a:solidFill>
                  <a:srgbClr val="FFFF00"/>
                </a:solidFill>
                <a:effectLst>
                  <a:outerShdw blurRad="38100" dist="38100" dir="2700000" algn="tl">
                    <a:srgbClr val="000000"/>
                  </a:outerShdw>
                </a:effectLst>
                <a:latin typeface="Times New Roman" pitchFamily="18" charset="0"/>
              </a:rPr>
              <a:t/>
            </a:r>
            <a:br>
              <a:rPr lang="en-US" altLang="ja-JP" sz="3200" b="1" dirty="0" smtClean="0">
                <a:solidFill>
                  <a:srgbClr val="FFFF00"/>
                </a:solidFill>
                <a:effectLst>
                  <a:outerShdw blurRad="38100" dist="38100" dir="2700000" algn="tl">
                    <a:srgbClr val="000000"/>
                  </a:outerShdw>
                </a:effectLst>
                <a:latin typeface="Times New Roman" pitchFamily="18" charset="0"/>
              </a:rPr>
            </a:br>
            <a:r>
              <a:rPr lang="ja-JP" altLang="en-US" sz="3200" b="1" dirty="0" smtClean="0">
                <a:solidFill>
                  <a:srgbClr val="FFFF00"/>
                </a:solidFill>
                <a:effectLst>
                  <a:outerShdw blurRad="38100" dist="38100" dir="2700000" algn="tl">
                    <a:srgbClr val="000000"/>
                  </a:outerShdw>
                </a:effectLst>
                <a:latin typeface="Times New Roman" pitchFamily="18" charset="0"/>
              </a:rPr>
              <a:t>合成有機化学物質</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blinds(vertical)">
                                      <p:cBhvr>
                                        <p:cTn id="7" dur="500"/>
                                        <p:tgtEl>
                                          <p:spTgt spid="9318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3195"/>
                                        </p:tgtEl>
                                        <p:attrNameLst>
                                          <p:attrName>style.visibility</p:attrName>
                                        </p:attrNameLst>
                                      </p:cBhvr>
                                      <p:to>
                                        <p:strVal val="visible"/>
                                      </p:to>
                                    </p:set>
                                    <p:animEffect transition="in" filter="dissolve">
                                      <p:cBhvr>
                                        <p:cTn id="17" dur="500"/>
                                        <p:tgtEl>
                                          <p:spTgt spid="93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utoUpdateAnimBg="0"/>
      <p:bldP spid="93195"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95288" y="260350"/>
            <a:ext cx="8305800" cy="1920875"/>
          </a:xfrm>
          <a:prstGeom prst="rect">
            <a:avLst/>
          </a:prstGeom>
          <a:noFill/>
          <a:ln w="9525">
            <a:noFill/>
            <a:miter lim="800000"/>
            <a:headEnd/>
            <a:tailEnd/>
          </a:ln>
          <a:effectLst/>
        </p:spPr>
        <p:txBody>
          <a:bodyPr>
            <a:spAutoFit/>
          </a:bodyPr>
          <a:lstStyle/>
          <a:p>
            <a:pPr fontAlgn="base">
              <a:spcBef>
                <a:spcPct val="0"/>
              </a:spcBef>
              <a:spcAft>
                <a:spcPct val="0"/>
              </a:spcAft>
            </a:pPr>
            <a:r>
              <a:rPr lang="ja-JP" altLang="en-US" sz="4000" b="1" u="sng" smtClean="0">
                <a:solidFill>
                  <a:srgbClr val="FFFFFF"/>
                </a:solidFill>
              </a:rPr>
              <a:t>化学物質のリスク</a:t>
            </a:r>
          </a:p>
          <a:p>
            <a:pPr fontAlgn="base">
              <a:spcBef>
                <a:spcPct val="0"/>
              </a:spcBef>
              <a:spcAft>
                <a:spcPct val="0"/>
              </a:spcAft>
            </a:pPr>
            <a:endParaRPr lang="ja-JP" altLang="en-US" sz="4000" b="1" smtClean="0">
              <a:solidFill>
                <a:srgbClr val="FFFFFF"/>
              </a:solidFill>
            </a:endParaRPr>
          </a:p>
          <a:p>
            <a:pPr fontAlgn="base">
              <a:spcBef>
                <a:spcPct val="0"/>
              </a:spcBef>
              <a:spcAft>
                <a:spcPct val="0"/>
              </a:spcAft>
            </a:pPr>
            <a:r>
              <a:rPr lang="ja-JP" altLang="en-US" sz="4000" b="1" smtClean="0">
                <a:solidFill>
                  <a:srgbClr val="FFFFFF"/>
                </a:solidFill>
              </a:rPr>
              <a:t>　             毒性 ｘ 曝露量　</a:t>
            </a:r>
          </a:p>
        </p:txBody>
      </p:sp>
      <p:sp>
        <p:nvSpPr>
          <p:cNvPr id="38916" name="AutoShape 4"/>
          <p:cNvSpPr>
            <a:spLocks noChangeArrowheads="1"/>
          </p:cNvSpPr>
          <p:nvPr/>
        </p:nvSpPr>
        <p:spPr bwMode="auto">
          <a:xfrm>
            <a:off x="3708400" y="2349500"/>
            <a:ext cx="719138" cy="1223963"/>
          </a:xfrm>
          <a:prstGeom prst="downArrow">
            <a:avLst>
              <a:gd name="adj1" fmla="val 50000"/>
              <a:gd name="adj2" fmla="val 42550"/>
            </a:avLst>
          </a:prstGeom>
          <a:solidFill>
            <a:schemeClr val="bg1"/>
          </a:solidFill>
          <a:ln w="9525">
            <a:solidFill>
              <a:schemeClr val="tx1"/>
            </a:solidFill>
            <a:miter lim="800000"/>
            <a:headEnd/>
            <a:tailEnd/>
          </a:ln>
          <a:effectLst/>
        </p:spPr>
        <p:txBody>
          <a:bodyPr vert="eaVert" wrap="none" anchor="ctr"/>
          <a:lstStyle/>
          <a:p>
            <a:pPr fontAlgn="base">
              <a:spcBef>
                <a:spcPct val="0"/>
              </a:spcBef>
              <a:spcAft>
                <a:spcPct val="0"/>
              </a:spcAft>
            </a:pPr>
            <a:endParaRPr lang="ja-JP" altLang="en-US" sz="2400" smtClean="0">
              <a:solidFill>
                <a:srgbClr val="000000"/>
              </a:solidFill>
            </a:endParaRPr>
          </a:p>
        </p:txBody>
      </p:sp>
      <p:sp>
        <p:nvSpPr>
          <p:cNvPr id="38917" name="Rectangle 5"/>
          <p:cNvSpPr>
            <a:spLocks noChangeArrowheads="1"/>
          </p:cNvSpPr>
          <p:nvPr/>
        </p:nvSpPr>
        <p:spPr bwMode="auto">
          <a:xfrm>
            <a:off x="468313" y="4206875"/>
            <a:ext cx="8305800" cy="701675"/>
          </a:xfrm>
          <a:prstGeom prst="rect">
            <a:avLst/>
          </a:prstGeom>
          <a:noFill/>
          <a:ln w="9525">
            <a:noFill/>
            <a:miter lim="800000"/>
            <a:headEnd/>
            <a:tailEnd/>
          </a:ln>
          <a:effectLst/>
        </p:spPr>
        <p:txBody>
          <a:bodyPr>
            <a:spAutoFit/>
          </a:bodyPr>
          <a:lstStyle/>
          <a:p>
            <a:pPr algn="ctr" fontAlgn="base">
              <a:spcBef>
                <a:spcPct val="0"/>
              </a:spcBef>
              <a:spcAft>
                <a:spcPct val="0"/>
              </a:spcAft>
            </a:pPr>
            <a:r>
              <a:rPr lang="ja-JP" altLang="en-US" sz="4000" b="1" smtClean="0">
                <a:solidFill>
                  <a:srgbClr val="FFFFFF"/>
                </a:solidFill>
              </a:rPr>
              <a:t>毒性 ｘ 曝露量 ｘ 曝露時期</a:t>
            </a:r>
          </a:p>
        </p:txBody>
      </p:sp>
      <p:pic>
        <p:nvPicPr>
          <p:cNvPr id="38918" name="Picture 6" descr="MPj03858020000[1]"/>
          <p:cNvPicPr>
            <a:picLocks noChangeAspect="1" noChangeArrowheads="1"/>
          </p:cNvPicPr>
          <p:nvPr/>
        </p:nvPicPr>
        <p:blipFill>
          <a:blip r:embed="rId3" cstate="print"/>
          <a:srcRect/>
          <a:stretch>
            <a:fillRect/>
          </a:stretch>
        </p:blipFill>
        <p:spPr bwMode="auto">
          <a:xfrm>
            <a:off x="5403850" y="5081588"/>
            <a:ext cx="2120900" cy="1516062"/>
          </a:xfrm>
          <a:prstGeom prst="rect">
            <a:avLst/>
          </a:prstGeom>
          <a:noFill/>
        </p:spPr>
      </p:pic>
      <p:sp>
        <p:nvSpPr>
          <p:cNvPr id="38919" name="Rectangle 7"/>
          <p:cNvSpPr>
            <a:spLocks noChangeArrowheads="1"/>
          </p:cNvSpPr>
          <p:nvPr/>
        </p:nvSpPr>
        <p:spPr bwMode="auto">
          <a:xfrm>
            <a:off x="2555875" y="5734050"/>
            <a:ext cx="2663825" cy="701675"/>
          </a:xfrm>
          <a:prstGeom prst="rect">
            <a:avLst/>
          </a:prstGeom>
          <a:noFill/>
          <a:ln w="9525">
            <a:noFill/>
            <a:miter lim="800000"/>
            <a:headEnd/>
            <a:tailEnd/>
          </a:ln>
          <a:effectLst/>
        </p:spPr>
        <p:txBody>
          <a:bodyPr>
            <a:spAutoFit/>
          </a:bodyPr>
          <a:lstStyle/>
          <a:p>
            <a:pPr algn="ctr" fontAlgn="base">
              <a:spcBef>
                <a:spcPct val="0"/>
              </a:spcBef>
              <a:spcAft>
                <a:spcPct val="0"/>
              </a:spcAft>
            </a:pPr>
            <a:r>
              <a:rPr lang="ja-JP" altLang="en-US" sz="4000" b="1" smtClean="0">
                <a:solidFill>
                  <a:srgbClr val="FFFFFF"/>
                </a:solidFill>
              </a:rPr>
              <a:t>胎内曝露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8918"/>
                                        </p:tgtEl>
                                        <p:attrNameLst>
                                          <p:attrName>style.visibility</p:attrName>
                                        </p:attrNameLst>
                                      </p:cBhvr>
                                      <p:to>
                                        <p:strVal val="visible"/>
                                      </p:to>
                                    </p:set>
                                    <p:anim calcmode="lin" valueType="num">
                                      <p:cBhvr additive="base">
                                        <p:cTn id="11" dur="500" fill="hold"/>
                                        <p:tgtEl>
                                          <p:spTgt spid="38918"/>
                                        </p:tgtEl>
                                        <p:attrNameLst>
                                          <p:attrName>ppt_x</p:attrName>
                                        </p:attrNameLst>
                                      </p:cBhvr>
                                      <p:tavLst>
                                        <p:tav tm="0">
                                          <p:val>
                                            <p:strVal val="#ppt_x"/>
                                          </p:val>
                                        </p:tav>
                                        <p:tav tm="100000">
                                          <p:val>
                                            <p:strVal val="#ppt_x"/>
                                          </p:val>
                                        </p:tav>
                                      </p:tavLst>
                                    </p:anim>
                                    <p:anim calcmode="lin" valueType="num">
                                      <p:cBhvr additive="base">
                                        <p:cTn id="12" dur="500" fill="hold"/>
                                        <p:tgtEl>
                                          <p:spTgt spid="389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919"/>
                                        </p:tgtEl>
                                        <p:attrNameLst>
                                          <p:attrName>style.visibility</p:attrName>
                                        </p:attrNameLst>
                                      </p:cBhvr>
                                      <p:to>
                                        <p:strVal val="visible"/>
                                      </p:to>
                                    </p:set>
                                    <p:anim calcmode="lin" valueType="num">
                                      <p:cBhvr additive="base">
                                        <p:cTn id="15" dur="500" fill="hold"/>
                                        <p:tgtEl>
                                          <p:spTgt spid="38919"/>
                                        </p:tgtEl>
                                        <p:attrNameLst>
                                          <p:attrName>ppt_x</p:attrName>
                                        </p:attrNameLst>
                                      </p:cBhvr>
                                      <p:tavLst>
                                        <p:tav tm="0">
                                          <p:val>
                                            <p:strVal val="#ppt_x"/>
                                          </p:val>
                                        </p:tav>
                                        <p:tav tm="100000">
                                          <p:val>
                                            <p:strVal val="#ppt_x"/>
                                          </p:val>
                                        </p:tav>
                                      </p:tavLst>
                                    </p:anim>
                                    <p:anim calcmode="lin" valueType="num">
                                      <p:cBhvr additive="base">
                                        <p:cTn id="16" dur="500" fill="hold"/>
                                        <p:tgtEl>
                                          <p:spTgt spid="389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38919"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3" cstate="print"/>
          <a:srcRect/>
          <a:stretch>
            <a:fillRect/>
          </a:stretch>
        </p:blipFill>
        <p:spPr bwMode="auto">
          <a:xfrm>
            <a:off x="971550" y="1371600"/>
            <a:ext cx="7416800" cy="3570288"/>
          </a:xfrm>
          <a:prstGeom prst="rect">
            <a:avLst/>
          </a:prstGeom>
          <a:noFill/>
          <a:ln w="9525">
            <a:noFill/>
            <a:miter lim="800000"/>
            <a:headEnd/>
            <a:tailEnd/>
          </a:ln>
          <a:effectLst/>
        </p:spPr>
      </p:pic>
      <p:sp>
        <p:nvSpPr>
          <p:cNvPr id="29701" name="Rectangle 5"/>
          <p:cNvSpPr>
            <a:spLocks noChangeArrowheads="1"/>
          </p:cNvSpPr>
          <p:nvPr/>
        </p:nvSpPr>
        <p:spPr bwMode="auto">
          <a:xfrm>
            <a:off x="1619250" y="404813"/>
            <a:ext cx="2012950" cy="641350"/>
          </a:xfrm>
          <a:prstGeom prst="rect">
            <a:avLst/>
          </a:prstGeom>
          <a:noFill/>
          <a:ln w="9525">
            <a:noFill/>
            <a:miter lim="800000"/>
            <a:headEnd/>
            <a:tailEnd/>
          </a:ln>
          <a:effectLst/>
        </p:spPr>
        <p:txBody>
          <a:bodyPr wrap="none">
            <a:spAutoFit/>
          </a:bodyPr>
          <a:lstStyle/>
          <a:p>
            <a:pPr fontAlgn="base">
              <a:spcBef>
                <a:spcPct val="0"/>
              </a:spcBef>
              <a:spcAft>
                <a:spcPct val="0"/>
              </a:spcAft>
            </a:pPr>
            <a:r>
              <a:rPr lang="ja-JP" altLang="en-US" sz="3600" smtClean="0">
                <a:solidFill>
                  <a:srgbClr val="FFFFFF"/>
                </a:solidFill>
              </a:rPr>
              <a:t>催眠作用</a:t>
            </a:r>
          </a:p>
        </p:txBody>
      </p:sp>
      <p:sp>
        <p:nvSpPr>
          <p:cNvPr id="29702" name="Rectangle 6"/>
          <p:cNvSpPr>
            <a:spLocks noChangeArrowheads="1"/>
          </p:cNvSpPr>
          <p:nvPr/>
        </p:nvSpPr>
        <p:spPr bwMode="auto">
          <a:xfrm>
            <a:off x="5724525" y="476250"/>
            <a:ext cx="1555750" cy="641350"/>
          </a:xfrm>
          <a:prstGeom prst="rect">
            <a:avLst/>
          </a:prstGeom>
          <a:noFill/>
          <a:ln w="9525">
            <a:noFill/>
            <a:miter lim="800000"/>
            <a:headEnd/>
            <a:tailEnd/>
          </a:ln>
          <a:effectLst/>
        </p:spPr>
        <p:txBody>
          <a:bodyPr wrap="none">
            <a:spAutoFit/>
          </a:bodyPr>
          <a:lstStyle/>
          <a:p>
            <a:pPr fontAlgn="base">
              <a:spcBef>
                <a:spcPct val="0"/>
              </a:spcBef>
              <a:spcAft>
                <a:spcPct val="0"/>
              </a:spcAft>
            </a:pPr>
            <a:r>
              <a:rPr lang="ja-JP" altLang="en-US" sz="3600" smtClean="0">
                <a:solidFill>
                  <a:srgbClr val="FFFFFF"/>
                </a:solidFill>
              </a:rPr>
              <a:t>催奇性</a:t>
            </a:r>
          </a:p>
        </p:txBody>
      </p:sp>
      <p:sp>
        <p:nvSpPr>
          <p:cNvPr id="29703" name="Rectangle 7"/>
          <p:cNvSpPr>
            <a:spLocks noChangeArrowheads="1"/>
          </p:cNvSpPr>
          <p:nvPr/>
        </p:nvSpPr>
        <p:spPr bwMode="auto">
          <a:xfrm>
            <a:off x="215900" y="5216525"/>
            <a:ext cx="5940425" cy="1187450"/>
          </a:xfrm>
          <a:prstGeom prst="rect">
            <a:avLst/>
          </a:prstGeom>
          <a:noFill/>
          <a:ln w="9525">
            <a:noFill/>
            <a:miter lim="800000"/>
            <a:headEnd/>
            <a:tailEnd/>
          </a:ln>
          <a:effectLst/>
        </p:spPr>
        <p:txBody>
          <a:bodyPr>
            <a:spAutoFit/>
          </a:bodyPr>
          <a:lstStyle/>
          <a:p>
            <a:pPr fontAlgn="base">
              <a:spcBef>
                <a:spcPct val="0"/>
              </a:spcBef>
              <a:spcAft>
                <a:spcPct val="0"/>
              </a:spcAft>
            </a:pPr>
            <a:r>
              <a:rPr lang="ja-JP" altLang="en-US" sz="2400" smtClean="0">
                <a:solidFill>
                  <a:srgbClr val="FFFFFF"/>
                </a:solidFill>
              </a:rPr>
              <a:t>「安全な」睡眠薬として開発・販売　</a:t>
            </a:r>
          </a:p>
          <a:p>
            <a:pPr fontAlgn="base">
              <a:spcBef>
                <a:spcPct val="0"/>
              </a:spcBef>
              <a:spcAft>
                <a:spcPct val="0"/>
              </a:spcAft>
            </a:pPr>
            <a:r>
              <a:rPr lang="ja-JP" altLang="en-US" sz="2400" smtClean="0">
                <a:solidFill>
                  <a:srgbClr val="FFFFFF"/>
                </a:solidFill>
              </a:rPr>
              <a:t>　諸外国が回収した後も半年販売</a:t>
            </a:r>
          </a:p>
          <a:p>
            <a:pPr fontAlgn="base">
              <a:spcBef>
                <a:spcPct val="0"/>
              </a:spcBef>
              <a:spcAft>
                <a:spcPct val="0"/>
              </a:spcAft>
            </a:pPr>
            <a:r>
              <a:rPr lang="ja-JP" altLang="en-US" sz="2400" smtClean="0">
                <a:solidFill>
                  <a:srgbClr val="FFFFFF"/>
                </a:solidFill>
              </a:rPr>
              <a:t>米国</a:t>
            </a:r>
            <a:r>
              <a:rPr lang="en-US" altLang="ja-JP" sz="2400" smtClean="0">
                <a:solidFill>
                  <a:srgbClr val="FFFFFF"/>
                </a:solidFill>
              </a:rPr>
              <a:t>FDA</a:t>
            </a:r>
            <a:r>
              <a:rPr lang="ja-JP" altLang="en-US" sz="2400" smtClean="0">
                <a:solidFill>
                  <a:srgbClr val="FFFFFF"/>
                </a:solidFill>
              </a:rPr>
              <a:t>：認可せず　治験段階の被害者</a:t>
            </a:r>
          </a:p>
        </p:txBody>
      </p:sp>
      <p:sp>
        <p:nvSpPr>
          <p:cNvPr id="29704" name="Rectangle 8"/>
          <p:cNvSpPr>
            <a:spLocks noChangeArrowheads="1"/>
          </p:cNvSpPr>
          <p:nvPr/>
        </p:nvSpPr>
        <p:spPr bwMode="auto">
          <a:xfrm>
            <a:off x="6372225" y="5373688"/>
            <a:ext cx="2166938" cy="822325"/>
          </a:xfrm>
          <a:prstGeom prst="rect">
            <a:avLst/>
          </a:prstGeom>
          <a:noFill/>
          <a:ln w="9525">
            <a:noFill/>
            <a:miter lim="800000"/>
            <a:headEnd/>
            <a:tailEnd/>
          </a:ln>
          <a:effectLst/>
        </p:spPr>
        <p:txBody>
          <a:bodyPr wrap="none">
            <a:spAutoFit/>
          </a:bodyPr>
          <a:lstStyle/>
          <a:p>
            <a:pPr fontAlgn="base">
              <a:spcBef>
                <a:spcPct val="0"/>
              </a:spcBef>
              <a:spcAft>
                <a:spcPct val="0"/>
              </a:spcAft>
            </a:pPr>
            <a:r>
              <a:rPr lang="ja-JP" altLang="en-US" sz="2400" smtClean="0">
                <a:solidFill>
                  <a:srgbClr val="FFFFFF"/>
                </a:solidFill>
              </a:rPr>
              <a:t>過ちを改むるに</a:t>
            </a:r>
          </a:p>
          <a:p>
            <a:pPr fontAlgn="base">
              <a:spcBef>
                <a:spcPct val="0"/>
              </a:spcBef>
              <a:spcAft>
                <a:spcPct val="0"/>
              </a:spcAft>
            </a:pPr>
            <a:r>
              <a:rPr lang="ja-JP" altLang="en-US" sz="2400" smtClean="0">
                <a:solidFill>
                  <a:srgbClr val="FFFFFF"/>
                </a:solidFill>
              </a:rPr>
              <a:t>憚るなかれ</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395288" y="908050"/>
            <a:ext cx="8305800" cy="4359275"/>
          </a:xfrm>
          <a:prstGeom prst="rect">
            <a:avLst/>
          </a:prstGeom>
          <a:noFill/>
          <a:ln w="9525">
            <a:noFill/>
            <a:miter lim="800000"/>
            <a:headEnd/>
            <a:tailEnd/>
          </a:ln>
          <a:effectLst/>
        </p:spPr>
        <p:txBody>
          <a:bodyPr>
            <a:spAutoFit/>
          </a:bodyPr>
          <a:lstStyle/>
          <a:p>
            <a:pPr fontAlgn="base">
              <a:spcBef>
                <a:spcPct val="0"/>
              </a:spcBef>
              <a:spcAft>
                <a:spcPct val="0"/>
              </a:spcAft>
            </a:pPr>
            <a:r>
              <a:rPr lang="en-US" altLang="ja-JP" sz="4000" b="1" smtClean="0">
                <a:solidFill>
                  <a:srgbClr val="FFFFFF"/>
                </a:solidFill>
              </a:rPr>
              <a:t>1930</a:t>
            </a:r>
            <a:r>
              <a:rPr lang="ja-JP" altLang="en-US" sz="4000" b="1" smtClean="0">
                <a:solidFill>
                  <a:srgbClr val="FFFFFF"/>
                </a:solidFill>
              </a:rPr>
              <a:t>年代　開発　合成女性ホルモン（</a:t>
            </a:r>
            <a:r>
              <a:rPr lang="en-US" altLang="ja-JP" sz="4000" b="1" smtClean="0">
                <a:solidFill>
                  <a:srgbClr val="FFFFFF"/>
                </a:solidFill>
              </a:rPr>
              <a:t>DES</a:t>
            </a:r>
            <a:r>
              <a:rPr lang="ja-JP" altLang="en-US" sz="4000" b="1" smtClean="0">
                <a:solidFill>
                  <a:srgbClr val="FFFFFF"/>
                </a:solidFill>
              </a:rPr>
              <a:t>： ジエチルスチルベステロール）</a:t>
            </a:r>
          </a:p>
          <a:p>
            <a:pPr fontAlgn="base">
              <a:spcBef>
                <a:spcPct val="0"/>
              </a:spcBef>
              <a:spcAft>
                <a:spcPct val="0"/>
              </a:spcAft>
            </a:pPr>
            <a:r>
              <a:rPr lang="en-US" altLang="ja-JP" sz="4000" b="1" smtClean="0">
                <a:solidFill>
                  <a:srgbClr val="FFFFFF"/>
                </a:solidFill>
              </a:rPr>
              <a:t>1940-1960</a:t>
            </a:r>
            <a:r>
              <a:rPr lang="ja-JP" altLang="en-US" sz="4000" b="1" smtClean="0">
                <a:solidFill>
                  <a:srgbClr val="FFFFFF"/>
                </a:solidFill>
              </a:rPr>
              <a:t>　流産防止剤として多用</a:t>
            </a:r>
          </a:p>
          <a:p>
            <a:pPr fontAlgn="base">
              <a:spcBef>
                <a:spcPct val="0"/>
              </a:spcBef>
              <a:spcAft>
                <a:spcPct val="0"/>
              </a:spcAft>
            </a:pPr>
            <a:endParaRPr lang="ja-JP" altLang="en-US" sz="4000" b="1" smtClean="0">
              <a:solidFill>
                <a:srgbClr val="FFFFFF"/>
              </a:solidFill>
            </a:endParaRPr>
          </a:p>
          <a:p>
            <a:pPr fontAlgn="base">
              <a:spcBef>
                <a:spcPct val="0"/>
              </a:spcBef>
              <a:spcAft>
                <a:spcPct val="0"/>
              </a:spcAft>
            </a:pPr>
            <a:endParaRPr lang="ja-JP" altLang="en-US" sz="4000" b="1" smtClean="0">
              <a:solidFill>
                <a:srgbClr val="FFFFFF"/>
              </a:solidFill>
            </a:endParaRPr>
          </a:p>
          <a:p>
            <a:pPr fontAlgn="base">
              <a:spcBef>
                <a:spcPct val="0"/>
              </a:spcBef>
              <a:spcAft>
                <a:spcPct val="0"/>
              </a:spcAft>
            </a:pPr>
            <a:r>
              <a:rPr lang="ja-JP" altLang="en-US" sz="4000" b="1" smtClean="0">
                <a:solidFill>
                  <a:srgbClr val="FFFFFF"/>
                </a:solidFill>
              </a:rPr>
              <a:t>胎内で曝露された胎児（女性）</a:t>
            </a:r>
          </a:p>
          <a:p>
            <a:pPr fontAlgn="base">
              <a:spcBef>
                <a:spcPct val="0"/>
              </a:spcBef>
              <a:spcAft>
                <a:spcPct val="0"/>
              </a:spcAft>
            </a:pPr>
            <a:r>
              <a:rPr lang="ja-JP" altLang="en-US" sz="4000" b="1" smtClean="0">
                <a:solidFill>
                  <a:srgbClr val="FFFFFF"/>
                </a:solidFill>
              </a:rPr>
              <a:t>成長後、生殖器に遅発性がん発生</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396875" y="620713"/>
            <a:ext cx="9144000" cy="5395912"/>
          </a:xfrm>
          <a:prstGeom prst="rect">
            <a:avLst/>
          </a:prstGeom>
          <a:noFill/>
          <a:ln w="9525">
            <a:noFill/>
            <a:miter lim="800000"/>
            <a:headEnd/>
            <a:tailEnd/>
          </a:ln>
          <a:effectLst/>
        </p:spPr>
        <p:txBody>
          <a:bodyPr>
            <a:spAutoFit/>
          </a:bodyPr>
          <a:lstStyle/>
          <a:p>
            <a:pPr fontAlgn="base">
              <a:spcBef>
                <a:spcPct val="0"/>
              </a:spcBef>
              <a:spcAft>
                <a:spcPct val="0"/>
              </a:spcAft>
            </a:pPr>
            <a:r>
              <a:rPr lang="en-US" altLang="ja-JP" sz="4000" b="1" smtClean="0">
                <a:solidFill>
                  <a:srgbClr val="FFFFFF"/>
                </a:solidFill>
              </a:rPr>
              <a:t>1970</a:t>
            </a:r>
            <a:r>
              <a:rPr lang="ja-JP" altLang="en-US" sz="4000" b="1" smtClean="0">
                <a:solidFill>
                  <a:srgbClr val="FFFFFF"/>
                </a:solidFill>
              </a:rPr>
              <a:t>代　</a:t>
            </a:r>
          </a:p>
          <a:p>
            <a:pPr fontAlgn="base">
              <a:spcBef>
                <a:spcPct val="0"/>
              </a:spcBef>
              <a:spcAft>
                <a:spcPct val="0"/>
              </a:spcAft>
            </a:pPr>
            <a:r>
              <a:rPr lang="ja-JP" altLang="en-US" sz="4000" b="1" smtClean="0">
                <a:solidFill>
                  <a:srgbClr val="FFFFFF"/>
                </a:solidFill>
              </a:rPr>
              <a:t>世界各地で観察</a:t>
            </a:r>
          </a:p>
          <a:p>
            <a:pPr fontAlgn="base">
              <a:spcBef>
                <a:spcPct val="0"/>
              </a:spcBef>
              <a:spcAft>
                <a:spcPct val="0"/>
              </a:spcAft>
            </a:pPr>
            <a:r>
              <a:rPr lang="ja-JP" altLang="en-US" sz="4000" b="1" smtClean="0">
                <a:solidFill>
                  <a:srgbClr val="FFFFFF"/>
                </a:solidFill>
              </a:rPr>
              <a:t>野生生物の生殖行動や生殖器異常</a:t>
            </a:r>
          </a:p>
          <a:p>
            <a:pPr fontAlgn="base">
              <a:spcBef>
                <a:spcPct val="0"/>
              </a:spcBef>
              <a:spcAft>
                <a:spcPct val="0"/>
              </a:spcAft>
            </a:pPr>
            <a:endParaRPr lang="ja-JP" altLang="en-US" sz="4000" b="1" smtClean="0">
              <a:solidFill>
                <a:srgbClr val="FFFFFF"/>
              </a:solidFill>
            </a:endParaRPr>
          </a:p>
          <a:p>
            <a:pPr fontAlgn="base">
              <a:spcBef>
                <a:spcPct val="0"/>
              </a:spcBef>
              <a:spcAft>
                <a:spcPct val="0"/>
              </a:spcAft>
            </a:pPr>
            <a:r>
              <a:rPr lang="en-US" altLang="ja-JP" sz="4000" b="1" smtClean="0">
                <a:solidFill>
                  <a:srgbClr val="FFFFFF"/>
                </a:solidFill>
              </a:rPr>
              <a:t>DDT</a:t>
            </a:r>
            <a:r>
              <a:rPr lang="ja-JP" altLang="en-US" sz="4000" b="1" smtClean="0">
                <a:solidFill>
                  <a:srgbClr val="FFFFFF"/>
                </a:solidFill>
              </a:rPr>
              <a:t>など有機塩素系化合物の</a:t>
            </a:r>
          </a:p>
          <a:p>
            <a:pPr fontAlgn="base">
              <a:spcBef>
                <a:spcPct val="0"/>
              </a:spcBef>
              <a:spcAft>
                <a:spcPct val="0"/>
              </a:spcAft>
            </a:pPr>
            <a:r>
              <a:rPr lang="ja-JP" altLang="en-US" sz="4000" b="1" smtClean="0">
                <a:solidFill>
                  <a:srgbClr val="FFFFFF"/>
                </a:solidFill>
              </a:rPr>
              <a:t>環境汚染によるものではないか　</a:t>
            </a:r>
          </a:p>
          <a:p>
            <a:pPr fontAlgn="base">
              <a:spcBef>
                <a:spcPct val="0"/>
              </a:spcBef>
              <a:spcAft>
                <a:spcPct val="0"/>
              </a:spcAft>
            </a:pPr>
            <a:endParaRPr lang="ja-JP" altLang="en-US" sz="4000" b="1" smtClean="0">
              <a:solidFill>
                <a:srgbClr val="FFFFFF"/>
              </a:solidFill>
            </a:endParaRPr>
          </a:p>
          <a:p>
            <a:pPr fontAlgn="base">
              <a:spcBef>
                <a:spcPct val="0"/>
              </a:spcBef>
              <a:spcAft>
                <a:spcPct val="0"/>
              </a:spcAft>
            </a:pPr>
            <a:r>
              <a:rPr lang="en-US" altLang="zh-TW" sz="4000" b="1" smtClean="0">
                <a:solidFill>
                  <a:srgbClr val="FFFFFF"/>
                </a:solidFill>
              </a:rPr>
              <a:t>POPs条約　2001年採択　2004年発効</a:t>
            </a:r>
            <a:endParaRPr lang="ja-JP" altLang="en-US" sz="4000" b="1" smtClean="0">
              <a:solidFill>
                <a:srgbClr val="FFFFFF"/>
              </a:solidFill>
            </a:endParaRPr>
          </a:p>
          <a:p>
            <a:pPr fontAlgn="base">
              <a:spcBef>
                <a:spcPct val="0"/>
              </a:spcBef>
              <a:spcAft>
                <a:spcPct val="0"/>
              </a:spcAft>
            </a:pPr>
            <a:r>
              <a:rPr lang="en-US" altLang="ja-JP" sz="2800" b="1" smtClean="0">
                <a:solidFill>
                  <a:srgbClr val="FFFFFF"/>
                </a:solidFill>
              </a:rPr>
              <a:t>POPs</a:t>
            </a:r>
            <a:r>
              <a:rPr lang="ja-JP" altLang="en-US" sz="2800" b="1" smtClean="0">
                <a:solidFill>
                  <a:srgbClr val="FFFFFF"/>
                </a:solidFill>
              </a:rPr>
              <a:t>（残留性有機汚染物質</a:t>
            </a:r>
            <a:r>
              <a:rPr lang="ja-JP" altLang="en-US" sz="2400" b="1" smtClean="0">
                <a:solidFill>
                  <a:srgbClr val="FFFFFF"/>
                </a:solidFill>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50825" y="5705872"/>
            <a:ext cx="8893175" cy="1152128"/>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ja-JP" altLang="en-US" sz="6000" dirty="0" smtClean="0">
                <a:latin typeface="Times New Roman" pitchFamily="18" charset="0"/>
              </a:rPr>
              <a:t>オートサンプラー</a:t>
            </a:r>
            <a:endParaRPr kumimoji="0" lang="en-US" altLang="ja-JP" sz="4800" dirty="0" smtClean="0">
              <a:latin typeface="Times New Roman" pitchFamily="18" charset="0"/>
            </a:endParaRPr>
          </a:p>
          <a:p>
            <a:pPr algn="ctr" eaLnBrk="0" fontAlgn="base" hangingPunct="0">
              <a:spcBef>
                <a:spcPct val="0"/>
              </a:spcBef>
              <a:spcAft>
                <a:spcPct val="0"/>
              </a:spcAft>
            </a:pPr>
            <a:endParaRPr kumimoji="0" lang="en-US" altLang="ja-JP" sz="6000" dirty="0">
              <a:latin typeface="Times New Roman" pitchFamily="18" charset="0"/>
            </a:endParaRPr>
          </a:p>
        </p:txBody>
      </p:sp>
      <p:pic>
        <p:nvPicPr>
          <p:cNvPr id="292866" name="Picture 2"/>
          <p:cNvPicPr>
            <a:picLocks noChangeAspect="1" noChangeArrowheads="1"/>
          </p:cNvPicPr>
          <p:nvPr/>
        </p:nvPicPr>
        <p:blipFill>
          <a:blip r:embed="rId3" cstate="print"/>
          <a:srcRect/>
          <a:stretch>
            <a:fillRect/>
          </a:stretch>
        </p:blipFill>
        <p:spPr bwMode="auto">
          <a:xfrm>
            <a:off x="1043608" y="288479"/>
            <a:ext cx="7163692" cy="53727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1991" name="Picture 7"/>
          <p:cNvPicPr>
            <a:picLocks noChangeAspect="1" noChangeArrowheads="1"/>
          </p:cNvPicPr>
          <p:nvPr/>
        </p:nvPicPr>
        <p:blipFill>
          <a:blip r:embed="rId3" cstate="print"/>
          <a:srcRect/>
          <a:stretch>
            <a:fillRect/>
          </a:stretch>
        </p:blipFill>
        <p:spPr bwMode="auto">
          <a:xfrm>
            <a:off x="1547813" y="476250"/>
            <a:ext cx="5832475" cy="4170363"/>
          </a:xfrm>
          <a:prstGeom prst="rect">
            <a:avLst/>
          </a:prstGeom>
          <a:noFill/>
          <a:ln w="9525">
            <a:noFill/>
            <a:miter lim="800000"/>
            <a:headEnd/>
            <a:tailEnd/>
          </a:ln>
          <a:effectLst/>
        </p:spPr>
      </p:pic>
      <p:sp>
        <p:nvSpPr>
          <p:cNvPr id="41992" name="Rectangle 8"/>
          <p:cNvSpPr>
            <a:spLocks noChangeArrowheads="1"/>
          </p:cNvSpPr>
          <p:nvPr/>
        </p:nvSpPr>
        <p:spPr bwMode="auto">
          <a:xfrm>
            <a:off x="3132138" y="4797425"/>
            <a:ext cx="2663825" cy="701675"/>
          </a:xfrm>
          <a:prstGeom prst="rect">
            <a:avLst/>
          </a:prstGeom>
          <a:noFill/>
          <a:ln w="9525">
            <a:noFill/>
            <a:miter lim="800000"/>
            <a:headEnd/>
            <a:tailEnd/>
          </a:ln>
          <a:effectLst/>
        </p:spPr>
        <p:txBody>
          <a:bodyPr>
            <a:spAutoFit/>
          </a:bodyPr>
          <a:lstStyle/>
          <a:p>
            <a:pPr algn="ctr" fontAlgn="base">
              <a:spcBef>
                <a:spcPct val="0"/>
              </a:spcBef>
              <a:spcAft>
                <a:spcPct val="0"/>
              </a:spcAft>
            </a:pPr>
            <a:r>
              <a:rPr lang="en-US" altLang="ja-JP" sz="4000" b="1" smtClean="0">
                <a:solidFill>
                  <a:srgbClr val="FFFFFF"/>
                </a:solidFill>
              </a:rPr>
              <a:t>DDT</a:t>
            </a:r>
          </a:p>
        </p:txBody>
      </p:sp>
      <p:sp>
        <p:nvSpPr>
          <p:cNvPr id="41993" name="Rectangle 9"/>
          <p:cNvSpPr>
            <a:spLocks noChangeArrowheads="1"/>
          </p:cNvSpPr>
          <p:nvPr/>
        </p:nvSpPr>
        <p:spPr bwMode="auto">
          <a:xfrm>
            <a:off x="1042988" y="5589588"/>
            <a:ext cx="6842125" cy="822325"/>
          </a:xfrm>
          <a:prstGeom prst="rect">
            <a:avLst/>
          </a:prstGeom>
          <a:noFill/>
          <a:ln w="9525">
            <a:noFill/>
            <a:miter lim="800000"/>
            <a:headEnd/>
            <a:tailEnd/>
          </a:ln>
          <a:effectLst/>
        </p:spPr>
        <p:txBody>
          <a:bodyPr>
            <a:spAutoFit/>
          </a:bodyPr>
          <a:lstStyle/>
          <a:p>
            <a:pPr algn="ctr" fontAlgn="base">
              <a:spcBef>
                <a:spcPct val="0"/>
              </a:spcBef>
              <a:spcAft>
                <a:spcPct val="0"/>
              </a:spcAft>
            </a:pPr>
            <a:r>
              <a:rPr lang="en-US" altLang="ja-JP" sz="2400" smtClean="0">
                <a:solidFill>
                  <a:srgbClr val="FFFFFF"/>
                </a:solidFill>
              </a:rPr>
              <a:t>1873</a:t>
            </a:r>
            <a:r>
              <a:rPr lang="ja-JP" altLang="en-US" sz="2400" smtClean="0">
                <a:solidFill>
                  <a:srgbClr val="FFFFFF"/>
                </a:solidFill>
              </a:rPr>
              <a:t>年に合成　 </a:t>
            </a:r>
            <a:r>
              <a:rPr lang="en-US" altLang="ja-JP" sz="2400" smtClean="0">
                <a:solidFill>
                  <a:srgbClr val="FFFFFF"/>
                </a:solidFill>
              </a:rPr>
              <a:t>1939</a:t>
            </a:r>
            <a:r>
              <a:rPr lang="ja-JP" altLang="en-US" sz="2400" smtClean="0">
                <a:solidFill>
                  <a:srgbClr val="FFFFFF"/>
                </a:solidFill>
              </a:rPr>
              <a:t>年　ミュラー殺虫効果発見</a:t>
            </a:r>
          </a:p>
          <a:p>
            <a:pPr algn="ctr" fontAlgn="base">
              <a:spcBef>
                <a:spcPct val="0"/>
              </a:spcBef>
              <a:spcAft>
                <a:spcPct val="0"/>
              </a:spcAft>
            </a:pPr>
            <a:r>
              <a:rPr lang="en-US" altLang="ja-JP" sz="2400" smtClean="0">
                <a:solidFill>
                  <a:srgbClr val="FFFFFF"/>
                </a:solidFill>
              </a:rPr>
              <a:t>1948</a:t>
            </a:r>
            <a:r>
              <a:rPr lang="ja-JP" altLang="en-US" sz="2400" smtClean="0">
                <a:solidFill>
                  <a:srgbClr val="FFFFFF"/>
                </a:solidFill>
              </a:rPr>
              <a:t>年にノーベル生理学・医学賞を受賞</a:t>
            </a:r>
            <a:endParaRPr lang="ja-JP" altLang="en-US" sz="2400" smtClean="0">
              <a:solidFill>
                <a:srgbClr val="000000"/>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2" name="Rectangle 8"/>
          <p:cNvSpPr>
            <a:spLocks noChangeArrowheads="1"/>
          </p:cNvSpPr>
          <p:nvPr/>
        </p:nvSpPr>
        <p:spPr bwMode="auto">
          <a:xfrm>
            <a:off x="2411760" y="620688"/>
            <a:ext cx="3816251" cy="707886"/>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ja-JP" altLang="en-US" sz="4000" b="1" dirty="0" smtClean="0">
                <a:solidFill>
                  <a:srgbClr val="0070C0"/>
                </a:solidFill>
              </a:rPr>
              <a:t>メラミン</a:t>
            </a:r>
            <a:endParaRPr lang="en-US" altLang="ja-JP" sz="4000" b="1" dirty="0" smtClean="0">
              <a:solidFill>
                <a:srgbClr val="0070C0"/>
              </a:solidFill>
            </a:endParaRPr>
          </a:p>
        </p:txBody>
      </p:sp>
      <p:pic>
        <p:nvPicPr>
          <p:cNvPr id="282626" name="Picture 2" descr="C:\Users\Takeshi\Desktop\350px-説明図_メラミン樹脂.PNG"/>
          <p:cNvPicPr>
            <a:picLocks noChangeAspect="1" noChangeArrowheads="1"/>
          </p:cNvPicPr>
          <p:nvPr/>
        </p:nvPicPr>
        <p:blipFill>
          <a:blip r:embed="rId3" cstate="print"/>
          <a:srcRect/>
          <a:stretch>
            <a:fillRect/>
          </a:stretch>
        </p:blipFill>
        <p:spPr bwMode="auto">
          <a:xfrm>
            <a:off x="1475656" y="2492896"/>
            <a:ext cx="6180233" cy="4061296"/>
          </a:xfrm>
          <a:prstGeom prst="rect">
            <a:avLst/>
          </a:prstGeom>
          <a:noFill/>
        </p:spPr>
      </p:pic>
      <p:pic>
        <p:nvPicPr>
          <p:cNvPr id="282627" name="Picture 3" descr="C:\Users\Takeshi\Desktop\150px-Melamine.svg.png"/>
          <p:cNvPicPr>
            <a:picLocks noChangeAspect="1" noChangeArrowheads="1"/>
          </p:cNvPicPr>
          <p:nvPr/>
        </p:nvPicPr>
        <p:blipFill>
          <a:blip r:embed="rId4" cstate="print"/>
          <a:srcRect/>
          <a:stretch>
            <a:fillRect/>
          </a:stretch>
        </p:blipFill>
        <p:spPr bwMode="auto">
          <a:xfrm>
            <a:off x="323528" y="260648"/>
            <a:ext cx="2183532" cy="1717712"/>
          </a:xfrm>
          <a:prstGeom prst="rect">
            <a:avLst/>
          </a:prstGeom>
          <a:noFill/>
        </p:spPr>
      </p:pic>
      <p:pic>
        <p:nvPicPr>
          <p:cNvPr id="282628" name="Picture 4" descr="C:\Users\Takeshi\Desktop\150px-Melamine-3D-balls.png"/>
          <p:cNvPicPr>
            <a:picLocks noChangeAspect="1" noChangeArrowheads="1"/>
          </p:cNvPicPr>
          <p:nvPr/>
        </p:nvPicPr>
        <p:blipFill>
          <a:blip r:embed="rId5" cstate="print"/>
          <a:srcRect/>
          <a:stretch>
            <a:fillRect/>
          </a:stretch>
        </p:blipFill>
        <p:spPr bwMode="auto">
          <a:xfrm>
            <a:off x="5796136" y="132312"/>
            <a:ext cx="2581101" cy="2288576"/>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1992" name="Rectangle 8"/>
          <p:cNvSpPr>
            <a:spLocks noChangeArrowheads="1"/>
          </p:cNvSpPr>
          <p:nvPr/>
        </p:nvSpPr>
        <p:spPr bwMode="auto">
          <a:xfrm>
            <a:off x="2339752" y="404664"/>
            <a:ext cx="3816251" cy="707886"/>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ja-JP" altLang="en-US" sz="4000" b="1" dirty="0" smtClean="0">
                <a:solidFill>
                  <a:srgbClr val="FFFFFF"/>
                </a:solidFill>
              </a:rPr>
              <a:t>メラミン樹脂</a:t>
            </a:r>
            <a:endParaRPr lang="en-US" altLang="ja-JP" sz="4000" b="1" dirty="0" smtClean="0">
              <a:solidFill>
                <a:srgbClr val="FFFFFF"/>
              </a:solidFill>
            </a:endParaRPr>
          </a:p>
        </p:txBody>
      </p:sp>
      <p:sp>
        <p:nvSpPr>
          <p:cNvPr id="4" name="正方形/長方形 3"/>
          <p:cNvSpPr/>
          <p:nvPr/>
        </p:nvSpPr>
        <p:spPr>
          <a:xfrm>
            <a:off x="323528" y="1340768"/>
            <a:ext cx="8424936" cy="5262979"/>
          </a:xfrm>
          <a:prstGeom prst="rect">
            <a:avLst/>
          </a:prstGeom>
        </p:spPr>
        <p:txBody>
          <a:bodyPr wrap="square">
            <a:spAutoFit/>
          </a:bodyPr>
          <a:lstStyle/>
          <a:p>
            <a:r>
              <a:rPr lang="ja-JP" altLang="en-US" sz="2800" dirty="0" smtClean="0">
                <a:solidFill>
                  <a:srgbClr val="FFFFFF"/>
                </a:solidFill>
              </a:rPr>
              <a:t>メラミン </a:t>
            </a:r>
            <a:r>
              <a:rPr lang="en-US" altLang="ja-JP" sz="2800" dirty="0" smtClean="0">
                <a:solidFill>
                  <a:srgbClr val="FFFFFF"/>
                </a:solidFill>
              </a:rPr>
              <a:t>(melamine) </a:t>
            </a:r>
            <a:r>
              <a:rPr lang="ja-JP" altLang="en-US" sz="2800" dirty="0" smtClean="0">
                <a:solidFill>
                  <a:srgbClr val="FFFFFF"/>
                </a:solidFill>
              </a:rPr>
              <a:t>は、有機化合物の一種で、構造の中心にトリアジン環、その周辺にアミノ基</a:t>
            </a:r>
            <a:r>
              <a:rPr lang="en-US" altLang="ja-JP" sz="2800" dirty="0" smtClean="0">
                <a:solidFill>
                  <a:srgbClr val="FFFFFF"/>
                </a:solidFill>
              </a:rPr>
              <a:t>3</a:t>
            </a:r>
            <a:r>
              <a:rPr lang="ja-JP" altLang="en-US" sz="2800" dirty="0" smtClean="0">
                <a:solidFill>
                  <a:srgbClr val="FFFFFF"/>
                </a:solidFill>
              </a:rPr>
              <a:t>個を持つ有機窒素化合物。</a:t>
            </a:r>
            <a:r>
              <a:rPr lang="ja-JP" altLang="en-US" sz="2800" b="1" dirty="0" smtClean="0">
                <a:solidFill>
                  <a:srgbClr val="FFFF00"/>
                </a:solidFill>
              </a:rPr>
              <a:t>ホルムアルデヒド</a:t>
            </a:r>
            <a:r>
              <a:rPr lang="ja-JP" altLang="en-US" sz="2800" dirty="0" smtClean="0">
                <a:solidFill>
                  <a:srgbClr val="FFFFFF"/>
                </a:solidFill>
              </a:rPr>
              <a:t>とともに、メラミン樹脂の主原料とされる。</a:t>
            </a:r>
            <a:endParaRPr lang="en-US" altLang="ja-JP" sz="2800" dirty="0" smtClean="0">
              <a:solidFill>
                <a:srgbClr val="FFFFFF"/>
              </a:solidFill>
            </a:endParaRPr>
          </a:p>
          <a:p>
            <a:r>
              <a:rPr lang="ja-JP" altLang="en-US" sz="2800" dirty="0" smtClean="0">
                <a:solidFill>
                  <a:srgbClr val="FFFFFF"/>
                </a:solidFill>
              </a:rPr>
              <a:t>中国産食品において</a:t>
            </a:r>
            <a:r>
              <a:rPr lang="ja-JP" altLang="en-US" sz="2800" b="1" dirty="0" smtClean="0">
                <a:solidFill>
                  <a:srgbClr val="FFFF00"/>
                </a:solidFill>
              </a:rPr>
              <a:t>食品のタンパク質含有量</a:t>
            </a:r>
            <a:r>
              <a:rPr lang="ja-JP" altLang="en-US" sz="2800" dirty="0" smtClean="0">
                <a:solidFill>
                  <a:srgbClr val="FFFFFF"/>
                </a:solidFill>
              </a:rPr>
              <a:t>（窒素含有量）を贋造する為に利用された</a:t>
            </a:r>
            <a:r>
              <a:rPr lang="ja-JP" altLang="en-US" sz="2800" b="1" dirty="0" smtClean="0">
                <a:solidFill>
                  <a:srgbClr val="FFFF00"/>
                </a:solidFill>
              </a:rPr>
              <a:t>。</a:t>
            </a:r>
            <a:r>
              <a:rPr lang="en-US" altLang="ja-JP" sz="2800" b="1" dirty="0" smtClean="0">
                <a:solidFill>
                  <a:srgbClr val="FFFF00"/>
                </a:solidFill>
              </a:rPr>
              <a:t>2007</a:t>
            </a:r>
            <a:r>
              <a:rPr lang="ja-JP" altLang="en-US" sz="2800" b="1" dirty="0" smtClean="0">
                <a:solidFill>
                  <a:srgbClr val="FFFF00"/>
                </a:solidFill>
              </a:rPr>
              <a:t>年</a:t>
            </a:r>
            <a:r>
              <a:rPr lang="ja-JP" altLang="en-US" sz="2800" dirty="0" smtClean="0">
                <a:solidFill>
                  <a:srgbClr val="FFFFFF"/>
                </a:solidFill>
              </a:rPr>
              <a:t>メラミンが混入された中国企業製ペットフードがアメリカ等に輸出され、犬や猫が主に腎不全で死亡する事件が起きた。</a:t>
            </a:r>
            <a:r>
              <a:rPr lang="en-US" altLang="ja-JP" sz="2800" dirty="0" smtClean="0">
                <a:solidFill>
                  <a:srgbClr val="FFFFFF"/>
                </a:solidFill>
              </a:rPr>
              <a:t>2008</a:t>
            </a:r>
            <a:r>
              <a:rPr lang="ja-JP" altLang="en-US" sz="2800" dirty="0" smtClean="0">
                <a:solidFill>
                  <a:srgbClr val="FFFFFF"/>
                </a:solidFill>
              </a:rPr>
              <a:t>年には中国においてメラミンが混入した粉ミルクが原因で乳幼児に</a:t>
            </a:r>
            <a:r>
              <a:rPr lang="ja-JP" altLang="en-US" sz="2800" b="1" dirty="0" smtClean="0">
                <a:solidFill>
                  <a:srgbClr val="FFFF00"/>
                </a:solidFill>
              </a:rPr>
              <a:t>腎不全</a:t>
            </a:r>
            <a:r>
              <a:rPr lang="ja-JP" altLang="en-US" sz="2800" dirty="0" smtClean="0">
                <a:solidFill>
                  <a:srgbClr val="FFFFFF"/>
                </a:solidFill>
              </a:rPr>
              <a:t>が多数発生する事件が起きた。腎毒性の発現にはメラミンに加えシアヌル酸の関与が疑われている</a:t>
            </a:r>
            <a:endParaRPr lang="ja-JP" altLang="en-US" sz="2800" dirty="0">
              <a:solidFill>
                <a:srgbClr val="FFFFFF"/>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544513" y="1268413"/>
            <a:ext cx="7988300" cy="1470025"/>
          </a:xfrm>
          <a:prstGeom prst="rect">
            <a:avLst/>
          </a:prstGeom>
          <a:noFill/>
          <a:ln w="9525">
            <a:noFill/>
            <a:miter lim="800000"/>
            <a:headEnd/>
            <a:tailEnd/>
          </a:ln>
        </p:spPr>
        <p:txBody>
          <a:bodyPr anchor="ctr"/>
          <a:lstStyle/>
          <a:p>
            <a:pPr algn="ctr" fontAlgn="base">
              <a:spcBef>
                <a:spcPct val="0"/>
              </a:spcBef>
              <a:spcAft>
                <a:spcPct val="0"/>
              </a:spcAft>
            </a:pPr>
            <a:r>
              <a:rPr lang="ja-JP" altLang="en-US" sz="4400" b="1" smtClean="0">
                <a:solidFill>
                  <a:srgbClr val="000000"/>
                </a:solidFill>
              </a:rPr>
              <a:t>有機フッ素化合物の発生源と</a:t>
            </a:r>
            <a:br>
              <a:rPr lang="ja-JP" altLang="en-US" sz="4400" b="1" smtClean="0">
                <a:solidFill>
                  <a:srgbClr val="000000"/>
                </a:solidFill>
              </a:rPr>
            </a:br>
            <a:r>
              <a:rPr lang="ja-JP" altLang="en-US" sz="4400" b="1" smtClean="0">
                <a:solidFill>
                  <a:srgbClr val="000000"/>
                </a:solidFill>
              </a:rPr>
              <a:t>汚染実態</a:t>
            </a:r>
            <a:r>
              <a:rPr lang="ja-JP" altLang="en-US" sz="4400" smtClean="0">
                <a:solidFill>
                  <a:srgbClr val="000000"/>
                </a:solidFill>
              </a:rPr>
              <a:t>解明、処理技術開発</a:t>
            </a:r>
          </a:p>
        </p:txBody>
      </p:sp>
      <p:sp>
        <p:nvSpPr>
          <p:cNvPr id="6147" name="Rectangle 5"/>
          <p:cNvSpPr>
            <a:spLocks noChangeArrowheads="1"/>
          </p:cNvSpPr>
          <p:nvPr/>
        </p:nvSpPr>
        <p:spPr bwMode="auto">
          <a:xfrm>
            <a:off x="971550" y="3646488"/>
            <a:ext cx="7704138" cy="2303462"/>
          </a:xfrm>
          <a:prstGeom prst="rect">
            <a:avLst/>
          </a:prstGeom>
          <a:noFill/>
          <a:ln w="9525">
            <a:noFill/>
            <a:miter lim="800000"/>
            <a:headEnd/>
            <a:tailEnd/>
          </a:ln>
        </p:spPr>
        <p:txBody>
          <a:bodyPr/>
          <a:lstStyle/>
          <a:p>
            <a:pPr fontAlgn="base">
              <a:lnSpc>
                <a:spcPct val="80000"/>
              </a:lnSpc>
              <a:spcBef>
                <a:spcPct val="20000"/>
              </a:spcBef>
              <a:spcAft>
                <a:spcPct val="0"/>
              </a:spcAft>
            </a:pPr>
            <a:r>
              <a:rPr lang="ja-JP" altLang="en-US" b="1" smtClean="0">
                <a:solidFill>
                  <a:srgbClr val="000000"/>
                </a:solidFill>
              </a:rPr>
              <a:t>中野武，松村千里，竹峰秀祐，吉田光方子，鈴木元治　（兵庫県環境研）</a:t>
            </a:r>
          </a:p>
          <a:p>
            <a:pPr fontAlgn="base">
              <a:lnSpc>
                <a:spcPct val="80000"/>
              </a:lnSpc>
              <a:spcBef>
                <a:spcPct val="20000"/>
              </a:spcBef>
              <a:spcAft>
                <a:spcPct val="0"/>
              </a:spcAft>
            </a:pPr>
            <a:r>
              <a:rPr lang="ja-JP" altLang="en-US" b="1" smtClean="0">
                <a:solidFill>
                  <a:srgbClr val="000000"/>
                </a:solidFill>
              </a:rPr>
              <a:t>山本敦史，東條俊樹　（大阪市環科研）</a:t>
            </a:r>
          </a:p>
          <a:p>
            <a:pPr fontAlgn="base">
              <a:lnSpc>
                <a:spcPct val="80000"/>
              </a:lnSpc>
              <a:spcBef>
                <a:spcPct val="20000"/>
              </a:spcBef>
              <a:spcAft>
                <a:spcPct val="0"/>
              </a:spcAft>
            </a:pPr>
            <a:r>
              <a:rPr lang="ja-JP" altLang="en-US" b="1" smtClean="0">
                <a:solidFill>
                  <a:srgbClr val="000000"/>
                </a:solidFill>
              </a:rPr>
              <a:t>園井一行，大山浩司，伊藤耕志，上堀美知子　（大阪府環農総研）</a:t>
            </a:r>
          </a:p>
          <a:p>
            <a:pPr fontAlgn="base">
              <a:lnSpc>
                <a:spcPct val="80000"/>
              </a:lnSpc>
              <a:spcBef>
                <a:spcPct val="20000"/>
              </a:spcBef>
              <a:spcAft>
                <a:spcPct val="0"/>
              </a:spcAft>
            </a:pPr>
            <a:r>
              <a:rPr lang="ja-JP" altLang="en-US" b="1" smtClean="0">
                <a:solidFill>
                  <a:srgbClr val="000000"/>
                </a:solidFill>
              </a:rPr>
              <a:t>井上亜紀子，　津田泰三　（滋賀県琵琶湖環科研）</a:t>
            </a:r>
          </a:p>
          <a:p>
            <a:pPr fontAlgn="base">
              <a:lnSpc>
                <a:spcPct val="80000"/>
              </a:lnSpc>
              <a:spcBef>
                <a:spcPct val="20000"/>
              </a:spcBef>
              <a:spcAft>
                <a:spcPct val="0"/>
              </a:spcAft>
            </a:pPr>
            <a:r>
              <a:rPr lang="ja-JP" altLang="en-US" b="1" smtClean="0">
                <a:solidFill>
                  <a:srgbClr val="000000"/>
                </a:solidFill>
              </a:rPr>
              <a:t>八木正博</a:t>
            </a:r>
            <a:r>
              <a:rPr lang="en-US" altLang="ja-JP" b="1" smtClean="0">
                <a:solidFill>
                  <a:srgbClr val="000000"/>
                </a:solidFill>
              </a:rPr>
              <a:t>,</a:t>
            </a:r>
            <a:r>
              <a:rPr lang="ja-JP" altLang="en-US" b="1" smtClean="0">
                <a:solidFill>
                  <a:srgbClr val="000000"/>
                </a:solidFill>
              </a:rPr>
              <a:t>　山路章　（神戸市環保研）</a:t>
            </a:r>
          </a:p>
          <a:p>
            <a:pPr fontAlgn="base">
              <a:lnSpc>
                <a:spcPct val="80000"/>
              </a:lnSpc>
              <a:spcBef>
                <a:spcPct val="20000"/>
              </a:spcBef>
              <a:spcAft>
                <a:spcPct val="0"/>
              </a:spcAft>
            </a:pPr>
            <a:r>
              <a:rPr lang="ja-JP" altLang="en-US" b="1" smtClean="0">
                <a:solidFill>
                  <a:srgbClr val="000000"/>
                </a:solidFill>
              </a:rPr>
              <a:t>西野貴裕</a:t>
            </a:r>
            <a:r>
              <a:rPr lang="en-US" altLang="ja-JP" b="1" smtClean="0">
                <a:solidFill>
                  <a:srgbClr val="000000"/>
                </a:solidFill>
              </a:rPr>
              <a:t>,</a:t>
            </a:r>
            <a:r>
              <a:rPr lang="ja-JP" altLang="en-US" b="1" smtClean="0">
                <a:solidFill>
                  <a:srgbClr val="000000"/>
                </a:solidFill>
              </a:rPr>
              <a:t>　佐々木裕子　（東京都環境研）</a:t>
            </a:r>
          </a:p>
          <a:p>
            <a:pPr fontAlgn="base">
              <a:lnSpc>
                <a:spcPct val="80000"/>
              </a:lnSpc>
              <a:spcBef>
                <a:spcPct val="20000"/>
              </a:spcBef>
              <a:spcAft>
                <a:spcPct val="0"/>
              </a:spcAft>
            </a:pPr>
            <a:r>
              <a:rPr lang="ja-JP" altLang="en-US" b="1" smtClean="0">
                <a:solidFill>
                  <a:srgbClr val="000000"/>
                </a:solidFill>
              </a:rPr>
              <a:t>吉兼光葉</a:t>
            </a:r>
            <a:r>
              <a:rPr lang="en-US" altLang="ja-JP" b="1" smtClean="0">
                <a:solidFill>
                  <a:srgbClr val="000000"/>
                </a:solidFill>
              </a:rPr>
              <a:t>,</a:t>
            </a:r>
            <a:r>
              <a:rPr lang="ja-JP" altLang="en-US" b="1" smtClean="0">
                <a:solidFill>
                  <a:srgbClr val="000000"/>
                </a:solidFill>
              </a:rPr>
              <a:t>　高澤嘉一</a:t>
            </a:r>
            <a:r>
              <a:rPr lang="en-US" altLang="ja-JP" b="1" smtClean="0">
                <a:solidFill>
                  <a:srgbClr val="000000"/>
                </a:solidFill>
              </a:rPr>
              <a:t>,</a:t>
            </a:r>
            <a:r>
              <a:rPr lang="ja-JP" altLang="en-US" b="1" smtClean="0">
                <a:solidFill>
                  <a:srgbClr val="000000"/>
                </a:solidFill>
              </a:rPr>
              <a:t>　山本貴士</a:t>
            </a:r>
            <a:r>
              <a:rPr lang="en-US" altLang="ja-JP" b="1" smtClean="0">
                <a:solidFill>
                  <a:srgbClr val="000000"/>
                </a:solidFill>
              </a:rPr>
              <a:t>, </a:t>
            </a:r>
            <a:r>
              <a:rPr lang="ja-JP" altLang="en-US" b="1" smtClean="0">
                <a:solidFill>
                  <a:srgbClr val="000000"/>
                </a:solidFill>
              </a:rPr>
              <a:t>野馬幸生</a:t>
            </a:r>
            <a:r>
              <a:rPr lang="en-US" altLang="ja-JP" b="1" smtClean="0">
                <a:solidFill>
                  <a:srgbClr val="000000"/>
                </a:solidFill>
              </a:rPr>
              <a:t>,</a:t>
            </a:r>
            <a:r>
              <a:rPr lang="ja-JP" altLang="en-US" b="1" smtClean="0">
                <a:solidFill>
                  <a:srgbClr val="000000"/>
                </a:solidFill>
              </a:rPr>
              <a:t>　柴田康行　（国立環境研）</a:t>
            </a:r>
          </a:p>
          <a:p>
            <a:pPr fontAlgn="base">
              <a:lnSpc>
                <a:spcPct val="80000"/>
              </a:lnSpc>
              <a:spcBef>
                <a:spcPct val="20000"/>
              </a:spcBef>
              <a:spcAft>
                <a:spcPct val="0"/>
              </a:spcAft>
            </a:pPr>
            <a:endParaRPr lang="ja-JP" altLang="en-US" b="1" smtClean="0">
              <a:solidFill>
                <a:srgbClr val="000000"/>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1187450" y="0"/>
            <a:ext cx="6911975" cy="641350"/>
          </a:xfrm>
          <a:prstGeom prst="rect">
            <a:avLst/>
          </a:prstGeom>
          <a:noFill/>
          <a:ln w="9525">
            <a:noFill/>
            <a:miter lim="800000"/>
            <a:headEnd/>
            <a:tailEnd/>
          </a:ln>
        </p:spPr>
        <p:txBody>
          <a:bodyPr>
            <a:spAutoFit/>
          </a:bodyPr>
          <a:lstStyle/>
          <a:p>
            <a:pPr algn="ctr" fontAlgn="base">
              <a:spcBef>
                <a:spcPct val="50000"/>
              </a:spcBef>
              <a:spcAft>
                <a:spcPct val="0"/>
              </a:spcAft>
            </a:pPr>
            <a:r>
              <a:rPr lang="ja-JP" altLang="en-US" sz="3600" smtClean="0">
                <a:solidFill>
                  <a:srgbClr val="000000"/>
                </a:solidFill>
                <a:latin typeface="Arial" charset="0"/>
              </a:rPr>
              <a:t>有機フッ素化合物について</a:t>
            </a:r>
          </a:p>
        </p:txBody>
      </p:sp>
      <p:sp>
        <p:nvSpPr>
          <p:cNvPr id="7171" name="AutoShape 5"/>
          <p:cNvSpPr>
            <a:spLocks noChangeArrowheads="1"/>
          </p:cNvSpPr>
          <p:nvPr/>
        </p:nvSpPr>
        <p:spPr bwMode="auto">
          <a:xfrm>
            <a:off x="431800" y="981075"/>
            <a:ext cx="3852863" cy="2519363"/>
          </a:xfrm>
          <a:prstGeom prst="roundRect">
            <a:avLst>
              <a:gd name="adj" fmla="val 16667"/>
            </a:avLst>
          </a:prstGeom>
          <a:solidFill>
            <a:srgbClr val="FFCC99"/>
          </a:solidFill>
          <a:ln w="25400">
            <a:noFill/>
            <a:round/>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7172" name="Text Box 6"/>
          <p:cNvSpPr txBox="1">
            <a:spLocks noChangeArrowheads="1"/>
          </p:cNvSpPr>
          <p:nvPr/>
        </p:nvSpPr>
        <p:spPr bwMode="auto">
          <a:xfrm>
            <a:off x="250825" y="2205038"/>
            <a:ext cx="4175125" cy="1311275"/>
          </a:xfrm>
          <a:prstGeom prst="rect">
            <a:avLst/>
          </a:prstGeom>
          <a:noFill/>
          <a:ln w="9525">
            <a:noFill/>
            <a:miter lim="800000"/>
            <a:headEnd/>
            <a:tailEnd/>
          </a:ln>
        </p:spPr>
        <p:txBody>
          <a:bodyPr>
            <a:spAutoFit/>
          </a:bodyPr>
          <a:lstStyle/>
          <a:p>
            <a:pPr algn="ctr" fontAlgn="base">
              <a:spcBef>
                <a:spcPct val="50000"/>
              </a:spcBef>
              <a:spcAft>
                <a:spcPct val="0"/>
              </a:spcAft>
            </a:pPr>
            <a:r>
              <a:rPr lang="ja-JP" altLang="en-US" sz="2000" b="1" smtClean="0">
                <a:solidFill>
                  <a:srgbClr val="FF0000"/>
                </a:solidFill>
                <a:latin typeface="Arial" charset="0"/>
              </a:rPr>
              <a:t>代表的化合物</a:t>
            </a:r>
          </a:p>
          <a:p>
            <a:pPr algn="ctr" fontAlgn="base">
              <a:spcBef>
                <a:spcPct val="50000"/>
              </a:spcBef>
              <a:spcAft>
                <a:spcPct val="0"/>
              </a:spcAft>
            </a:pPr>
            <a:r>
              <a:rPr lang="ja-JP" altLang="en-US" sz="2000" b="1" smtClean="0">
                <a:solidFill>
                  <a:srgbClr val="FF0000"/>
                </a:solidFill>
                <a:latin typeface="Arial" charset="0"/>
              </a:rPr>
              <a:t>パーフルオロオクタンスルホン酸</a:t>
            </a:r>
          </a:p>
          <a:p>
            <a:pPr algn="ctr" fontAlgn="base">
              <a:spcBef>
                <a:spcPct val="50000"/>
              </a:spcBef>
              <a:spcAft>
                <a:spcPct val="0"/>
              </a:spcAft>
            </a:pPr>
            <a:r>
              <a:rPr lang="en-US" altLang="ja-JP" sz="2000" b="1" smtClean="0">
                <a:solidFill>
                  <a:srgbClr val="FF0000"/>
                </a:solidFill>
                <a:latin typeface="Arial" charset="0"/>
              </a:rPr>
              <a:t>PFOS</a:t>
            </a:r>
            <a:r>
              <a:rPr lang="ja-JP" altLang="en-US" sz="2000" b="1" smtClean="0">
                <a:solidFill>
                  <a:srgbClr val="FF0000"/>
                </a:solidFill>
                <a:latin typeface="Arial" charset="0"/>
              </a:rPr>
              <a:t>：炭素数</a:t>
            </a:r>
            <a:r>
              <a:rPr lang="en-US" altLang="ja-JP" sz="2000" b="1" smtClean="0">
                <a:solidFill>
                  <a:srgbClr val="FF0000"/>
                </a:solidFill>
                <a:latin typeface="Arial" charset="0"/>
              </a:rPr>
              <a:t>8</a:t>
            </a:r>
          </a:p>
        </p:txBody>
      </p:sp>
      <p:sp>
        <p:nvSpPr>
          <p:cNvPr id="7173" name="AutoShape 7"/>
          <p:cNvSpPr>
            <a:spLocks noChangeArrowheads="1"/>
          </p:cNvSpPr>
          <p:nvPr/>
        </p:nvSpPr>
        <p:spPr bwMode="auto">
          <a:xfrm>
            <a:off x="4643438" y="981075"/>
            <a:ext cx="3889375" cy="2519363"/>
          </a:xfrm>
          <a:prstGeom prst="roundRect">
            <a:avLst>
              <a:gd name="adj" fmla="val 16667"/>
            </a:avLst>
          </a:prstGeom>
          <a:solidFill>
            <a:srgbClr val="CCFFCC"/>
          </a:solidFill>
          <a:ln w="25400">
            <a:noFill/>
            <a:round/>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7174" name="Text Box 8"/>
          <p:cNvSpPr txBox="1">
            <a:spLocks noChangeArrowheads="1"/>
          </p:cNvSpPr>
          <p:nvPr/>
        </p:nvSpPr>
        <p:spPr bwMode="auto">
          <a:xfrm>
            <a:off x="5148263" y="2205038"/>
            <a:ext cx="2808287" cy="1311275"/>
          </a:xfrm>
          <a:prstGeom prst="rect">
            <a:avLst/>
          </a:prstGeom>
          <a:noFill/>
          <a:ln w="9525">
            <a:noFill/>
            <a:miter lim="800000"/>
            <a:headEnd/>
            <a:tailEnd/>
          </a:ln>
        </p:spPr>
        <p:txBody>
          <a:bodyPr>
            <a:spAutoFit/>
          </a:bodyPr>
          <a:lstStyle/>
          <a:p>
            <a:pPr algn="ctr" fontAlgn="base">
              <a:spcBef>
                <a:spcPct val="50000"/>
              </a:spcBef>
              <a:spcAft>
                <a:spcPct val="0"/>
              </a:spcAft>
            </a:pPr>
            <a:r>
              <a:rPr lang="ja-JP" altLang="en-US" sz="2000" b="1" smtClean="0">
                <a:solidFill>
                  <a:srgbClr val="FF0000"/>
                </a:solidFill>
                <a:latin typeface="Arial" charset="0"/>
              </a:rPr>
              <a:t>代表的化合物</a:t>
            </a:r>
          </a:p>
          <a:p>
            <a:pPr algn="ctr" fontAlgn="base">
              <a:spcBef>
                <a:spcPct val="50000"/>
              </a:spcBef>
              <a:spcAft>
                <a:spcPct val="0"/>
              </a:spcAft>
            </a:pPr>
            <a:r>
              <a:rPr lang="ja-JP" altLang="en-US" sz="2000" b="1" smtClean="0">
                <a:solidFill>
                  <a:srgbClr val="FF0000"/>
                </a:solidFill>
                <a:latin typeface="Arial" charset="0"/>
              </a:rPr>
              <a:t>パーフルオロオクタン酸</a:t>
            </a:r>
          </a:p>
          <a:p>
            <a:pPr algn="ctr" fontAlgn="base">
              <a:spcBef>
                <a:spcPct val="50000"/>
              </a:spcBef>
              <a:spcAft>
                <a:spcPct val="0"/>
              </a:spcAft>
            </a:pPr>
            <a:r>
              <a:rPr lang="en-US" altLang="ja-JP" sz="2000" b="1" smtClean="0">
                <a:solidFill>
                  <a:srgbClr val="FF0000"/>
                </a:solidFill>
                <a:latin typeface="Arial" charset="0"/>
              </a:rPr>
              <a:t>PFOA:</a:t>
            </a:r>
            <a:r>
              <a:rPr lang="ja-JP" altLang="en-US" sz="2000" b="1" smtClean="0">
                <a:solidFill>
                  <a:srgbClr val="FF0000"/>
                </a:solidFill>
                <a:latin typeface="Arial" charset="0"/>
              </a:rPr>
              <a:t>炭素数</a:t>
            </a:r>
            <a:r>
              <a:rPr lang="en-US" altLang="ja-JP" sz="2000" b="1" smtClean="0">
                <a:solidFill>
                  <a:srgbClr val="FF0000"/>
                </a:solidFill>
                <a:latin typeface="Arial" charset="0"/>
              </a:rPr>
              <a:t>8</a:t>
            </a:r>
          </a:p>
        </p:txBody>
      </p:sp>
      <p:sp>
        <p:nvSpPr>
          <p:cNvPr id="7175" name="Rectangle 9"/>
          <p:cNvSpPr>
            <a:spLocks noChangeArrowheads="1"/>
          </p:cNvSpPr>
          <p:nvPr/>
        </p:nvSpPr>
        <p:spPr bwMode="auto">
          <a:xfrm>
            <a:off x="323850" y="765175"/>
            <a:ext cx="4103688" cy="641350"/>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ja-JP" altLang="en-US" b="1" smtClean="0">
                <a:solidFill>
                  <a:srgbClr val="000000"/>
                </a:solidFill>
                <a:latin typeface="Arial" charset="0"/>
              </a:rPr>
              <a:t>パーフルオロアルキルスルホン酸類</a:t>
            </a:r>
            <a:r>
              <a:rPr lang="en-US" altLang="ja-JP" b="1" smtClean="0">
                <a:solidFill>
                  <a:srgbClr val="000000"/>
                </a:solidFill>
                <a:latin typeface="Arial" charset="0"/>
              </a:rPr>
              <a:t>(PerFluoro Alkyl Sulfonates,PFASs)</a:t>
            </a:r>
          </a:p>
        </p:txBody>
      </p:sp>
      <p:sp>
        <p:nvSpPr>
          <p:cNvPr id="7176" name="Text Box 10"/>
          <p:cNvSpPr txBox="1">
            <a:spLocks noChangeArrowheads="1"/>
          </p:cNvSpPr>
          <p:nvPr/>
        </p:nvSpPr>
        <p:spPr bwMode="auto">
          <a:xfrm>
            <a:off x="539750" y="1557338"/>
            <a:ext cx="3673475" cy="457200"/>
          </a:xfrm>
          <a:prstGeom prst="rect">
            <a:avLst/>
          </a:prstGeom>
          <a:solidFill>
            <a:srgbClr val="FF99CC">
              <a:alpha val="23921"/>
            </a:srgbClr>
          </a:solidFill>
          <a:ln w="9525">
            <a:noFill/>
            <a:miter lim="800000"/>
            <a:headEnd/>
            <a:tailEnd/>
          </a:ln>
        </p:spPr>
        <p:txBody>
          <a:bodyPr>
            <a:spAutoFit/>
          </a:bodyPr>
          <a:lstStyle/>
          <a:p>
            <a:pPr algn="ctr" fontAlgn="base">
              <a:spcBef>
                <a:spcPct val="50000"/>
              </a:spcBef>
              <a:spcAft>
                <a:spcPct val="0"/>
              </a:spcAft>
            </a:pPr>
            <a:r>
              <a:rPr lang="en-US" altLang="ja-JP" sz="2400" smtClean="0">
                <a:solidFill>
                  <a:srgbClr val="000000"/>
                </a:solidFill>
                <a:latin typeface="Arial" charset="0"/>
              </a:rPr>
              <a:t>CF</a:t>
            </a:r>
            <a:r>
              <a:rPr lang="en-US" altLang="ja-JP" sz="2400" baseline="-25000" smtClean="0">
                <a:solidFill>
                  <a:srgbClr val="000000"/>
                </a:solidFill>
                <a:latin typeface="Arial" charset="0"/>
              </a:rPr>
              <a:t>3</a:t>
            </a:r>
            <a:r>
              <a:rPr lang="en-US" altLang="ja-JP" sz="2400" smtClean="0">
                <a:solidFill>
                  <a:srgbClr val="000000"/>
                </a:solidFill>
                <a:latin typeface="Arial" charset="0"/>
              </a:rPr>
              <a:t>(CF2)</a:t>
            </a:r>
            <a:r>
              <a:rPr lang="en-US" altLang="ja-JP" sz="2400" baseline="-25000" smtClean="0">
                <a:solidFill>
                  <a:srgbClr val="000000"/>
                </a:solidFill>
                <a:latin typeface="Arial" charset="0"/>
              </a:rPr>
              <a:t>n</a:t>
            </a:r>
            <a:r>
              <a:rPr lang="en-US" altLang="ja-JP" sz="2400" smtClean="0">
                <a:solidFill>
                  <a:srgbClr val="000000"/>
                </a:solidFill>
                <a:latin typeface="Arial" charset="0"/>
              </a:rPr>
              <a:t>SO</a:t>
            </a:r>
            <a:r>
              <a:rPr lang="en-US" altLang="ja-JP" sz="2400" baseline="-25000" smtClean="0">
                <a:solidFill>
                  <a:srgbClr val="000000"/>
                </a:solidFill>
                <a:latin typeface="Arial" charset="0"/>
              </a:rPr>
              <a:t>3</a:t>
            </a:r>
            <a:r>
              <a:rPr lang="en-US" altLang="ja-JP" sz="2400" smtClean="0">
                <a:solidFill>
                  <a:srgbClr val="000000"/>
                </a:solidFill>
                <a:latin typeface="Arial" charset="0"/>
              </a:rPr>
              <a:t>H</a:t>
            </a:r>
          </a:p>
        </p:txBody>
      </p:sp>
      <p:sp>
        <p:nvSpPr>
          <p:cNvPr id="7177" name="Text Box 11"/>
          <p:cNvSpPr txBox="1">
            <a:spLocks noChangeArrowheads="1"/>
          </p:cNvSpPr>
          <p:nvPr/>
        </p:nvSpPr>
        <p:spPr bwMode="auto">
          <a:xfrm>
            <a:off x="4787900" y="1557338"/>
            <a:ext cx="3673475" cy="457200"/>
          </a:xfrm>
          <a:prstGeom prst="rect">
            <a:avLst/>
          </a:prstGeom>
          <a:solidFill>
            <a:srgbClr val="CCFFCC">
              <a:alpha val="39999"/>
            </a:srgbClr>
          </a:solidFill>
          <a:ln w="9525">
            <a:noFill/>
            <a:miter lim="800000"/>
            <a:headEnd/>
            <a:tailEnd/>
          </a:ln>
        </p:spPr>
        <p:txBody>
          <a:bodyPr>
            <a:spAutoFit/>
          </a:bodyPr>
          <a:lstStyle/>
          <a:p>
            <a:pPr algn="ctr" fontAlgn="base">
              <a:spcBef>
                <a:spcPct val="50000"/>
              </a:spcBef>
              <a:spcAft>
                <a:spcPct val="0"/>
              </a:spcAft>
            </a:pPr>
            <a:r>
              <a:rPr lang="en-US" altLang="ja-JP" sz="2400" smtClean="0">
                <a:solidFill>
                  <a:srgbClr val="000000"/>
                </a:solidFill>
                <a:latin typeface="Arial" charset="0"/>
              </a:rPr>
              <a:t>CF</a:t>
            </a:r>
            <a:r>
              <a:rPr lang="en-US" altLang="ja-JP" sz="2400" baseline="-25000" smtClean="0">
                <a:solidFill>
                  <a:srgbClr val="000000"/>
                </a:solidFill>
                <a:latin typeface="Arial" charset="0"/>
              </a:rPr>
              <a:t>3</a:t>
            </a:r>
            <a:r>
              <a:rPr lang="en-US" altLang="ja-JP" sz="2400" smtClean="0">
                <a:solidFill>
                  <a:srgbClr val="000000"/>
                </a:solidFill>
                <a:latin typeface="Arial" charset="0"/>
              </a:rPr>
              <a:t>(CF2)</a:t>
            </a:r>
            <a:r>
              <a:rPr lang="en-US" altLang="ja-JP" sz="2400" baseline="-25000" smtClean="0">
                <a:solidFill>
                  <a:srgbClr val="000000"/>
                </a:solidFill>
                <a:latin typeface="Arial" charset="0"/>
              </a:rPr>
              <a:t>n</a:t>
            </a:r>
            <a:r>
              <a:rPr lang="en-US" altLang="ja-JP" sz="2400" smtClean="0">
                <a:solidFill>
                  <a:srgbClr val="000000"/>
                </a:solidFill>
                <a:latin typeface="Arial" charset="0"/>
              </a:rPr>
              <a:t>COOH</a:t>
            </a:r>
          </a:p>
        </p:txBody>
      </p:sp>
      <p:sp>
        <p:nvSpPr>
          <p:cNvPr id="7178" name="Text Box 13"/>
          <p:cNvSpPr txBox="1">
            <a:spLocks noChangeArrowheads="1"/>
          </p:cNvSpPr>
          <p:nvPr/>
        </p:nvSpPr>
        <p:spPr bwMode="auto">
          <a:xfrm>
            <a:off x="4140200" y="3644900"/>
            <a:ext cx="3959225" cy="701675"/>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2000" smtClean="0">
                <a:solidFill>
                  <a:srgbClr val="FF0000"/>
                </a:solidFill>
                <a:latin typeface="Arial" charset="0"/>
              </a:rPr>
              <a:t>PFOS</a:t>
            </a:r>
            <a:r>
              <a:rPr lang="ja-JP" altLang="en-US" sz="2000" smtClean="0">
                <a:solidFill>
                  <a:srgbClr val="FF0000"/>
                </a:solidFill>
                <a:latin typeface="Arial" charset="0"/>
              </a:rPr>
              <a:t>、</a:t>
            </a:r>
            <a:r>
              <a:rPr lang="en-US" altLang="ja-JP" sz="2000" smtClean="0">
                <a:solidFill>
                  <a:srgbClr val="FF0000"/>
                </a:solidFill>
                <a:latin typeface="Arial" charset="0"/>
              </a:rPr>
              <a:t>PFOA</a:t>
            </a:r>
            <a:r>
              <a:rPr lang="ja-JP" altLang="en-US" sz="2000" smtClean="0">
                <a:solidFill>
                  <a:srgbClr val="FF0000"/>
                </a:solidFill>
                <a:latin typeface="Arial" charset="0"/>
              </a:rPr>
              <a:t>はその有用性から様々な用途に大量に使用</a:t>
            </a:r>
          </a:p>
        </p:txBody>
      </p:sp>
      <p:pic>
        <p:nvPicPr>
          <p:cNvPr id="7179" name="Picture 5" descr="EST_PFOS"/>
          <p:cNvPicPr>
            <a:picLocks noChangeAspect="1" noChangeArrowheads="1"/>
          </p:cNvPicPr>
          <p:nvPr/>
        </p:nvPicPr>
        <p:blipFill>
          <a:blip r:embed="rId3" cstate="print"/>
          <a:srcRect/>
          <a:stretch>
            <a:fillRect/>
          </a:stretch>
        </p:blipFill>
        <p:spPr bwMode="auto">
          <a:xfrm>
            <a:off x="827088" y="3573463"/>
            <a:ext cx="2451100" cy="3213100"/>
          </a:xfrm>
          <a:prstGeom prst="rect">
            <a:avLst/>
          </a:prstGeom>
          <a:noFill/>
          <a:ln w="9525">
            <a:noFill/>
            <a:miter lim="800000"/>
            <a:headEnd/>
            <a:tailEnd/>
          </a:ln>
        </p:spPr>
      </p:pic>
      <p:sp>
        <p:nvSpPr>
          <p:cNvPr id="7180" name="Rectangle 15"/>
          <p:cNvSpPr>
            <a:spLocks noChangeArrowheads="1"/>
          </p:cNvSpPr>
          <p:nvPr/>
        </p:nvSpPr>
        <p:spPr bwMode="auto">
          <a:xfrm>
            <a:off x="3565525" y="5302250"/>
            <a:ext cx="5254625" cy="1439863"/>
          </a:xfrm>
          <a:prstGeom prst="rect">
            <a:avLst/>
          </a:prstGeom>
          <a:noFill/>
          <a:ln w="25400">
            <a:solidFill>
              <a:srgbClr val="FF0000"/>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7181" name="Rectangle 16"/>
          <p:cNvSpPr>
            <a:spLocks noChangeArrowheads="1"/>
          </p:cNvSpPr>
          <p:nvPr/>
        </p:nvSpPr>
        <p:spPr bwMode="auto">
          <a:xfrm>
            <a:off x="4462463" y="765175"/>
            <a:ext cx="4681537" cy="641350"/>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ja-JP" altLang="en-US" b="1" smtClean="0">
                <a:solidFill>
                  <a:srgbClr val="000000"/>
                </a:solidFill>
                <a:latin typeface="Arial" charset="0"/>
              </a:rPr>
              <a:t>パーフルオロアルキルカルボン酸類</a:t>
            </a:r>
          </a:p>
          <a:p>
            <a:pPr algn="ctr" fontAlgn="base">
              <a:spcBef>
                <a:spcPct val="0"/>
              </a:spcBef>
              <a:spcAft>
                <a:spcPct val="0"/>
              </a:spcAft>
            </a:pPr>
            <a:r>
              <a:rPr lang="en-US" altLang="ja-JP" b="1" smtClean="0">
                <a:solidFill>
                  <a:srgbClr val="000000"/>
                </a:solidFill>
                <a:latin typeface="Arial" charset="0"/>
              </a:rPr>
              <a:t>(PerFluoroCarboxylic Acids,PFCAs)</a:t>
            </a:r>
          </a:p>
        </p:txBody>
      </p:sp>
      <p:sp>
        <p:nvSpPr>
          <p:cNvPr id="7182" name="Text Box 17"/>
          <p:cNvSpPr txBox="1">
            <a:spLocks noChangeArrowheads="1"/>
          </p:cNvSpPr>
          <p:nvPr/>
        </p:nvSpPr>
        <p:spPr bwMode="auto">
          <a:xfrm>
            <a:off x="3816350" y="5375275"/>
            <a:ext cx="5327650" cy="1311275"/>
          </a:xfrm>
          <a:prstGeom prst="rect">
            <a:avLst/>
          </a:prstGeom>
          <a:noFill/>
          <a:ln w="9525">
            <a:noFill/>
            <a:miter lim="800000"/>
            <a:headEnd/>
            <a:tailEnd/>
          </a:ln>
        </p:spPr>
        <p:txBody>
          <a:bodyPr>
            <a:spAutoFit/>
          </a:bodyPr>
          <a:lstStyle/>
          <a:p>
            <a:pPr fontAlgn="base">
              <a:spcBef>
                <a:spcPct val="50000"/>
              </a:spcBef>
              <a:spcAft>
                <a:spcPct val="0"/>
              </a:spcAft>
              <a:buFont typeface="Wingdings" pitchFamily="2" charset="2"/>
              <a:buChar char="l"/>
            </a:pPr>
            <a:r>
              <a:rPr lang="ja-JP" altLang="en-US" sz="2000" smtClean="0">
                <a:solidFill>
                  <a:srgbClr val="FF0000"/>
                </a:solidFill>
                <a:latin typeface="Arial" charset="0"/>
              </a:rPr>
              <a:t>難分解性（環境中では分解しない）</a:t>
            </a:r>
          </a:p>
          <a:p>
            <a:pPr fontAlgn="base">
              <a:spcBef>
                <a:spcPct val="50000"/>
              </a:spcBef>
              <a:spcAft>
                <a:spcPct val="0"/>
              </a:spcAft>
              <a:buFont typeface="Wingdings" pitchFamily="2" charset="2"/>
              <a:buChar char="l"/>
            </a:pPr>
            <a:r>
              <a:rPr lang="ja-JP" altLang="en-US" sz="2000" smtClean="0">
                <a:solidFill>
                  <a:srgbClr val="FF0000"/>
                </a:solidFill>
                <a:latin typeface="Arial" charset="0"/>
              </a:rPr>
              <a:t>発がん性、生殖障害、発育不全が示唆</a:t>
            </a:r>
          </a:p>
          <a:p>
            <a:pPr fontAlgn="base">
              <a:spcBef>
                <a:spcPct val="50000"/>
              </a:spcBef>
              <a:spcAft>
                <a:spcPct val="0"/>
              </a:spcAft>
              <a:buFont typeface="Wingdings" pitchFamily="2" charset="2"/>
              <a:buChar char="l"/>
            </a:pPr>
            <a:r>
              <a:rPr lang="ja-JP" altLang="en-US" sz="2000" smtClean="0">
                <a:solidFill>
                  <a:srgbClr val="FF0000"/>
                </a:solidFill>
                <a:latin typeface="Arial" charset="0"/>
              </a:rPr>
              <a:t>ヒト血中半減期</a:t>
            </a:r>
            <a:r>
              <a:rPr lang="en-US" altLang="ja-JP" sz="2000" smtClean="0">
                <a:solidFill>
                  <a:srgbClr val="FF0000"/>
                </a:solidFill>
                <a:latin typeface="Arial" charset="0"/>
              </a:rPr>
              <a:t>:8</a:t>
            </a:r>
            <a:r>
              <a:rPr lang="ja-JP" altLang="en-US" sz="2000" smtClean="0">
                <a:solidFill>
                  <a:srgbClr val="FF0000"/>
                </a:solidFill>
                <a:latin typeface="Arial" charset="0"/>
              </a:rPr>
              <a:t>年</a:t>
            </a:r>
            <a:r>
              <a:rPr lang="en-US" altLang="ja-JP" sz="2000" smtClean="0">
                <a:solidFill>
                  <a:srgbClr val="FF0000"/>
                </a:solidFill>
                <a:latin typeface="Arial" charset="0"/>
              </a:rPr>
              <a:t>(PFOS)</a:t>
            </a:r>
            <a:r>
              <a:rPr lang="ja-JP" altLang="en-US" sz="2000" smtClean="0">
                <a:solidFill>
                  <a:srgbClr val="FF0000"/>
                </a:solidFill>
                <a:latin typeface="Arial" charset="0"/>
              </a:rPr>
              <a:t>、</a:t>
            </a:r>
            <a:r>
              <a:rPr lang="en-US" altLang="ja-JP" sz="2000" smtClean="0">
                <a:solidFill>
                  <a:srgbClr val="FF0000"/>
                </a:solidFill>
                <a:latin typeface="Arial" charset="0"/>
              </a:rPr>
              <a:t>4</a:t>
            </a:r>
            <a:r>
              <a:rPr lang="ja-JP" altLang="en-US" sz="2000" smtClean="0">
                <a:solidFill>
                  <a:srgbClr val="FF0000"/>
                </a:solidFill>
                <a:latin typeface="Arial" charset="0"/>
              </a:rPr>
              <a:t>年</a:t>
            </a:r>
            <a:r>
              <a:rPr lang="en-US" altLang="ja-JP" sz="2000" smtClean="0">
                <a:solidFill>
                  <a:srgbClr val="FF0000"/>
                </a:solidFill>
                <a:latin typeface="Arial" charset="0"/>
              </a:rPr>
              <a:t>(PFOA)</a:t>
            </a:r>
          </a:p>
        </p:txBody>
      </p:sp>
      <p:sp>
        <p:nvSpPr>
          <p:cNvPr id="7183" name="Text Box 18"/>
          <p:cNvSpPr txBox="1">
            <a:spLocks noChangeArrowheads="1"/>
          </p:cNvSpPr>
          <p:nvPr/>
        </p:nvSpPr>
        <p:spPr bwMode="auto">
          <a:xfrm>
            <a:off x="3635375" y="4365625"/>
            <a:ext cx="5761038" cy="779463"/>
          </a:xfrm>
          <a:prstGeom prst="rect">
            <a:avLst/>
          </a:prstGeom>
          <a:noFill/>
          <a:ln w="9525">
            <a:noFill/>
            <a:miter lim="800000"/>
            <a:headEnd/>
            <a:tailEnd/>
          </a:ln>
        </p:spPr>
        <p:txBody>
          <a:bodyPr>
            <a:spAutoFit/>
          </a:bodyPr>
          <a:lstStyle/>
          <a:p>
            <a:pPr fontAlgn="base">
              <a:spcBef>
                <a:spcPct val="50000"/>
              </a:spcBef>
              <a:spcAft>
                <a:spcPct val="0"/>
              </a:spcAft>
            </a:pPr>
            <a:r>
              <a:rPr lang="en-US" altLang="ja-JP" smtClean="0">
                <a:solidFill>
                  <a:srgbClr val="000000"/>
                </a:solidFill>
                <a:latin typeface="Arial" charset="0"/>
              </a:rPr>
              <a:t>PFOS</a:t>
            </a:r>
            <a:r>
              <a:rPr lang="ja-JP" altLang="en-US" smtClean="0">
                <a:solidFill>
                  <a:srgbClr val="000000"/>
                </a:solidFill>
                <a:latin typeface="Arial" charset="0"/>
              </a:rPr>
              <a:t>：コーティング剤、難燃剤、反射防止膜 等</a:t>
            </a:r>
          </a:p>
          <a:p>
            <a:pPr fontAlgn="base">
              <a:spcBef>
                <a:spcPct val="50000"/>
              </a:spcBef>
              <a:spcAft>
                <a:spcPct val="0"/>
              </a:spcAft>
            </a:pPr>
            <a:r>
              <a:rPr lang="en-US" altLang="ja-JP" smtClean="0">
                <a:solidFill>
                  <a:srgbClr val="000000"/>
                </a:solidFill>
                <a:latin typeface="Arial" charset="0"/>
              </a:rPr>
              <a:t>PFOA</a:t>
            </a:r>
            <a:r>
              <a:rPr lang="ja-JP" altLang="en-US" smtClean="0">
                <a:solidFill>
                  <a:srgbClr val="000000"/>
                </a:solidFill>
                <a:latin typeface="Arial" charset="0"/>
              </a:rPr>
              <a:t>：テフロン、撥水・撥油剤の製造助剤　等</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1331913" y="0"/>
            <a:ext cx="6911975" cy="641350"/>
          </a:xfrm>
          <a:prstGeom prst="rect">
            <a:avLst/>
          </a:prstGeom>
          <a:noFill/>
          <a:ln w="9525">
            <a:noFill/>
            <a:miter lim="800000"/>
            <a:headEnd/>
            <a:tailEnd/>
          </a:ln>
        </p:spPr>
        <p:txBody>
          <a:bodyPr>
            <a:spAutoFit/>
          </a:bodyPr>
          <a:lstStyle/>
          <a:p>
            <a:pPr algn="ctr" fontAlgn="base">
              <a:spcBef>
                <a:spcPct val="50000"/>
              </a:spcBef>
              <a:spcAft>
                <a:spcPct val="0"/>
              </a:spcAft>
            </a:pPr>
            <a:r>
              <a:rPr lang="ja-JP" altLang="en-US" sz="3600" smtClean="0">
                <a:solidFill>
                  <a:srgbClr val="000000"/>
                </a:solidFill>
                <a:latin typeface="Arial" charset="0"/>
              </a:rPr>
              <a:t>日本の汚染状況について</a:t>
            </a:r>
          </a:p>
        </p:txBody>
      </p:sp>
      <p:pic>
        <p:nvPicPr>
          <p:cNvPr id="8195" name="Picture 5"/>
          <p:cNvPicPr>
            <a:picLocks noChangeAspect="1" noChangeArrowheads="1"/>
          </p:cNvPicPr>
          <p:nvPr/>
        </p:nvPicPr>
        <p:blipFill>
          <a:blip r:embed="rId3" cstate="print"/>
          <a:srcRect/>
          <a:stretch>
            <a:fillRect/>
          </a:stretch>
        </p:blipFill>
        <p:spPr bwMode="auto">
          <a:xfrm>
            <a:off x="250825" y="1341438"/>
            <a:ext cx="4348163" cy="5327650"/>
          </a:xfrm>
          <a:prstGeom prst="rect">
            <a:avLst/>
          </a:prstGeom>
          <a:noFill/>
          <a:ln w="9525">
            <a:noFill/>
            <a:miter lim="800000"/>
            <a:headEnd/>
            <a:tailEnd/>
          </a:ln>
        </p:spPr>
      </p:pic>
      <p:grpSp>
        <p:nvGrpSpPr>
          <p:cNvPr id="2" name="Group 6"/>
          <p:cNvGrpSpPr>
            <a:grpSpLocks/>
          </p:cNvGrpSpPr>
          <p:nvPr/>
        </p:nvGrpSpPr>
        <p:grpSpPr bwMode="auto">
          <a:xfrm>
            <a:off x="250825" y="4365625"/>
            <a:ext cx="2836863" cy="2374900"/>
            <a:chOff x="1020" y="2478"/>
            <a:chExt cx="2368" cy="1842"/>
          </a:xfrm>
        </p:grpSpPr>
        <p:sp>
          <p:nvSpPr>
            <p:cNvPr id="8202" name="Rectangle 7"/>
            <p:cNvSpPr>
              <a:spLocks noChangeArrowheads="1"/>
            </p:cNvSpPr>
            <p:nvPr/>
          </p:nvSpPr>
          <p:spPr bwMode="auto">
            <a:xfrm>
              <a:off x="1020" y="2478"/>
              <a:ext cx="1225" cy="1842"/>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8203" name="Rectangle 8"/>
            <p:cNvSpPr>
              <a:spLocks noChangeArrowheads="1"/>
            </p:cNvSpPr>
            <p:nvPr/>
          </p:nvSpPr>
          <p:spPr bwMode="auto">
            <a:xfrm>
              <a:off x="2163" y="3094"/>
              <a:ext cx="1225" cy="1226"/>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8204" name="Text Box 9"/>
            <p:cNvSpPr txBox="1">
              <a:spLocks noChangeArrowheads="1"/>
            </p:cNvSpPr>
            <p:nvPr/>
          </p:nvSpPr>
          <p:spPr bwMode="auto">
            <a:xfrm>
              <a:off x="1565" y="3339"/>
              <a:ext cx="1497" cy="710"/>
            </a:xfrm>
            <a:prstGeom prst="rect">
              <a:avLst/>
            </a:prstGeom>
            <a:noFill/>
            <a:ln w="9525">
              <a:noFill/>
              <a:miter lim="800000"/>
              <a:headEnd/>
              <a:tailEnd/>
            </a:ln>
          </p:spPr>
          <p:txBody>
            <a:bodyPr>
              <a:spAutoFit/>
            </a:bodyPr>
            <a:lstStyle/>
            <a:p>
              <a:pPr fontAlgn="base">
                <a:spcBef>
                  <a:spcPct val="50000"/>
                </a:spcBef>
                <a:spcAft>
                  <a:spcPct val="0"/>
                </a:spcAft>
              </a:pPr>
              <a:r>
                <a:rPr lang="ja-JP" altLang="en-US" smtClean="0">
                  <a:solidFill>
                    <a:srgbClr val="000000"/>
                  </a:solidFill>
                  <a:latin typeface="Arial" charset="0"/>
                  <a:ea typeface="HG丸ｺﾞｼｯｸM-PRO" pitchFamily="49" charset="-128"/>
                </a:rPr>
                <a:t>２００７年５月２２日　　神戸新聞朝刊</a:t>
              </a:r>
            </a:p>
          </p:txBody>
        </p:sp>
      </p:grpSp>
      <p:sp>
        <p:nvSpPr>
          <p:cNvPr id="8197" name="Rectangle 10"/>
          <p:cNvSpPr>
            <a:spLocks noChangeArrowheads="1"/>
          </p:cNvSpPr>
          <p:nvPr/>
        </p:nvSpPr>
        <p:spPr bwMode="auto">
          <a:xfrm>
            <a:off x="4787900" y="1268413"/>
            <a:ext cx="4176713" cy="1655762"/>
          </a:xfrm>
          <a:prstGeom prst="rect">
            <a:avLst/>
          </a:prstGeom>
          <a:noFill/>
          <a:ln w="25400">
            <a:solidFill>
              <a:srgbClr val="FF0000"/>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8198" name="Text Box 11"/>
          <p:cNvSpPr txBox="1">
            <a:spLocks noChangeArrowheads="1"/>
          </p:cNvSpPr>
          <p:nvPr/>
        </p:nvSpPr>
        <p:spPr bwMode="auto">
          <a:xfrm>
            <a:off x="4787900" y="1268413"/>
            <a:ext cx="4032250" cy="1587500"/>
          </a:xfrm>
          <a:prstGeom prst="rect">
            <a:avLst/>
          </a:prstGeom>
          <a:noFill/>
          <a:ln w="9525">
            <a:noFill/>
            <a:miter lim="800000"/>
            <a:headEnd/>
            <a:tailEnd/>
          </a:ln>
        </p:spPr>
        <p:txBody>
          <a:bodyPr>
            <a:spAutoFit/>
          </a:bodyPr>
          <a:lstStyle/>
          <a:p>
            <a:pPr fontAlgn="base">
              <a:spcBef>
                <a:spcPct val="50000"/>
              </a:spcBef>
              <a:spcAft>
                <a:spcPct val="0"/>
              </a:spcAft>
            </a:pPr>
            <a:r>
              <a:rPr lang="ja-JP" altLang="en-US" sz="2800" smtClean="0">
                <a:solidFill>
                  <a:srgbClr val="000000"/>
                </a:solidFill>
              </a:rPr>
              <a:t>京阪神にて</a:t>
            </a:r>
          </a:p>
          <a:p>
            <a:pPr fontAlgn="base">
              <a:spcBef>
                <a:spcPct val="50000"/>
              </a:spcBef>
              <a:spcAft>
                <a:spcPct val="0"/>
              </a:spcAft>
            </a:pPr>
            <a:r>
              <a:rPr lang="ja-JP" altLang="en-US" sz="2800" smtClean="0">
                <a:solidFill>
                  <a:srgbClr val="000000"/>
                </a:solidFill>
              </a:rPr>
              <a:t>河川・飲料水・人体に</a:t>
            </a:r>
            <a:r>
              <a:rPr lang="en-US" altLang="ja-JP" sz="2800" smtClean="0">
                <a:solidFill>
                  <a:srgbClr val="000000"/>
                </a:solidFill>
              </a:rPr>
              <a:t>PFOA</a:t>
            </a:r>
            <a:r>
              <a:rPr lang="ja-JP" altLang="en-US" sz="2800" smtClean="0">
                <a:solidFill>
                  <a:srgbClr val="000000"/>
                </a:solidFill>
              </a:rPr>
              <a:t>の汚染が確認</a:t>
            </a:r>
          </a:p>
        </p:txBody>
      </p:sp>
      <p:sp>
        <p:nvSpPr>
          <p:cNvPr id="8199" name="AutoShape 13"/>
          <p:cNvSpPr>
            <a:spLocks noChangeArrowheads="1"/>
          </p:cNvSpPr>
          <p:nvPr/>
        </p:nvSpPr>
        <p:spPr bwMode="auto">
          <a:xfrm>
            <a:off x="5651500" y="3141663"/>
            <a:ext cx="2592388" cy="503237"/>
          </a:xfrm>
          <a:prstGeom prst="downArrow">
            <a:avLst>
              <a:gd name="adj1" fmla="val 50000"/>
              <a:gd name="adj2" fmla="val 25000"/>
            </a:avLst>
          </a:prstGeom>
          <a:gradFill rotWithShape="1">
            <a:gsLst>
              <a:gs pos="0">
                <a:srgbClr val="003B00"/>
              </a:gs>
              <a:gs pos="100000">
                <a:srgbClr val="008000"/>
              </a:gs>
            </a:gsLst>
            <a:lin ang="5400000" scaled="1"/>
          </a:gradFill>
          <a:ln w="9525">
            <a:noFill/>
            <a:miter lim="800000"/>
            <a:headEnd/>
            <a:tailEnd/>
          </a:ln>
        </p:spPr>
        <p:txBody>
          <a:bodyPr vert="eaVert" wrap="none" anchor="ctr"/>
          <a:lstStyle/>
          <a:p>
            <a:pPr fontAlgn="base">
              <a:spcBef>
                <a:spcPct val="0"/>
              </a:spcBef>
              <a:spcAft>
                <a:spcPct val="0"/>
              </a:spcAft>
            </a:pPr>
            <a:endParaRPr lang="ja-JP" altLang="en-US" sz="2400" b="1" smtClean="0">
              <a:solidFill>
                <a:srgbClr val="000000"/>
              </a:solidFill>
            </a:endParaRPr>
          </a:p>
        </p:txBody>
      </p:sp>
      <p:sp>
        <p:nvSpPr>
          <p:cNvPr id="8200" name="Rectangle 14"/>
          <p:cNvSpPr>
            <a:spLocks noChangeArrowheads="1"/>
          </p:cNvSpPr>
          <p:nvPr/>
        </p:nvSpPr>
        <p:spPr bwMode="auto">
          <a:xfrm>
            <a:off x="4822825" y="3860800"/>
            <a:ext cx="4070350" cy="2016125"/>
          </a:xfrm>
          <a:prstGeom prst="rect">
            <a:avLst/>
          </a:prstGeom>
          <a:noFill/>
          <a:ln w="25400">
            <a:solidFill>
              <a:srgbClr val="FF0000"/>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8201" name="Text Box 15"/>
          <p:cNvSpPr txBox="1">
            <a:spLocks noChangeArrowheads="1"/>
          </p:cNvSpPr>
          <p:nvPr/>
        </p:nvSpPr>
        <p:spPr bwMode="auto">
          <a:xfrm>
            <a:off x="4967288" y="3860800"/>
            <a:ext cx="4032250" cy="1800225"/>
          </a:xfrm>
          <a:prstGeom prst="rect">
            <a:avLst/>
          </a:prstGeom>
          <a:noFill/>
          <a:ln w="9525">
            <a:noFill/>
            <a:miter lim="800000"/>
            <a:headEnd/>
            <a:tailEnd/>
          </a:ln>
        </p:spPr>
        <p:txBody>
          <a:bodyPr>
            <a:spAutoFit/>
          </a:bodyPr>
          <a:lstStyle/>
          <a:p>
            <a:pPr fontAlgn="base">
              <a:spcBef>
                <a:spcPct val="50000"/>
              </a:spcBef>
              <a:spcAft>
                <a:spcPct val="0"/>
              </a:spcAft>
            </a:pPr>
            <a:r>
              <a:rPr lang="en-US" altLang="ja-JP" sz="2800" smtClean="0">
                <a:solidFill>
                  <a:srgbClr val="000000"/>
                </a:solidFill>
              </a:rPr>
              <a:t>PFOS</a:t>
            </a:r>
            <a:r>
              <a:rPr lang="ja-JP" altLang="en-US" sz="2800" smtClean="0">
                <a:solidFill>
                  <a:srgbClr val="000000"/>
                </a:solidFill>
              </a:rPr>
              <a:t>・</a:t>
            </a:r>
            <a:r>
              <a:rPr lang="en-US" altLang="ja-JP" sz="2800" smtClean="0">
                <a:solidFill>
                  <a:srgbClr val="000000"/>
                </a:solidFill>
              </a:rPr>
              <a:t>PFOA</a:t>
            </a:r>
            <a:r>
              <a:rPr lang="ja-JP" altLang="en-US" sz="2800" smtClean="0">
                <a:solidFill>
                  <a:srgbClr val="000000"/>
                </a:solidFill>
              </a:rPr>
              <a:t>以外の類縁物質、前駆体の実態、発生源や排出業態の調査は不十分</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AutoShape 4"/>
          <p:cNvSpPr>
            <a:spLocks noChangeArrowheads="1"/>
          </p:cNvSpPr>
          <p:nvPr/>
        </p:nvSpPr>
        <p:spPr bwMode="auto">
          <a:xfrm>
            <a:off x="323850" y="4652963"/>
            <a:ext cx="4176713" cy="1055687"/>
          </a:xfrm>
          <a:prstGeom prst="downArrow">
            <a:avLst>
              <a:gd name="adj1" fmla="val 63741"/>
              <a:gd name="adj2" fmla="val 27551"/>
            </a:avLst>
          </a:prstGeom>
          <a:solidFill>
            <a:srgbClr val="FFFFFF"/>
          </a:solidFill>
          <a:ln w="9525">
            <a:solidFill>
              <a:srgbClr val="000000"/>
            </a:solidFill>
            <a:miter lim="800000"/>
            <a:headEnd/>
            <a:tailEnd/>
          </a:ln>
        </p:spPr>
        <p:txBody>
          <a:bodyPr lIns="74295" tIns="8890" rIns="74295" bIns="8890"/>
          <a:lstStyle/>
          <a:p>
            <a:pPr algn="just" fontAlgn="base">
              <a:spcBef>
                <a:spcPct val="0"/>
              </a:spcBef>
              <a:spcAft>
                <a:spcPct val="0"/>
              </a:spcAft>
            </a:pPr>
            <a:endParaRPr lang="ja-JP" altLang="en-US" sz="2000" smtClean="0">
              <a:solidFill>
                <a:srgbClr val="000000"/>
              </a:solidFill>
              <a:latin typeface="Century" pitchFamily="18" charset="0"/>
              <a:ea typeface="ＭＳ 明朝" pitchFamily="17" charset="-128"/>
            </a:endParaRPr>
          </a:p>
          <a:p>
            <a:pPr algn="just" fontAlgn="base">
              <a:spcBef>
                <a:spcPct val="0"/>
              </a:spcBef>
              <a:spcAft>
                <a:spcPct val="0"/>
              </a:spcAft>
            </a:pPr>
            <a:r>
              <a:rPr lang="ja-JP" altLang="en-US" sz="2000" b="1" smtClean="0">
                <a:solidFill>
                  <a:srgbClr val="000000"/>
                </a:solidFill>
                <a:latin typeface="Arial" charset="0"/>
              </a:rPr>
              <a:t>とりまとめ</a:t>
            </a:r>
          </a:p>
          <a:p>
            <a:pPr algn="just" fontAlgn="base">
              <a:spcBef>
                <a:spcPct val="0"/>
              </a:spcBef>
              <a:spcAft>
                <a:spcPct val="0"/>
              </a:spcAft>
            </a:pPr>
            <a:r>
              <a:rPr lang="ja-JP" altLang="en-US" sz="2000" b="1" smtClean="0">
                <a:solidFill>
                  <a:srgbClr val="000000"/>
                </a:solidFill>
                <a:latin typeface="Arial" charset="0"/>
              </a:rPr>
              <a:t>・対策必要業態解明</a:t>
            </a:r>
          </a:p>
          <a:p>
            <a:pPr fontAlgn="base">
              <a:spcBef>
                <a:spcPct val="0"/>
              </a:spcBef>
              <a:spcAft>
                <a:spcPct val="0"/>
              </a:spcAft>
            </a:pPr>
            <a:endParaRPr lang="ja-JP" altLang="en-US" sz="2000" smtClean="0">
              <a:solidFill>
                <a:srgbClr val="000000"/>
              </a:solidFill>
              <a:latin typeface="Arial" charset="0"/>
            </a:endParaRPr>
          </a:p>
        </p:txBody>
      </p:sp>
      <p:sp>
        <p:nvSpPr>
          <p:cNvPr id="9219" name="AutoShape 6"/>
          <p:cNvSpPr>
            <a:spLocks noChangeArrowheads="1"/>
          </p:cNvSpPr>
          <p:nvPr/>
        </p:nvSpPr>
        <p:spPr bwMode="auto">
          <a:xfrm>
            <a:off x="1116013" y="2492375"/>
            <a:ext cx="7127875" cy="2016125"/>
          </a:xfrm>
          <a:prstGeom prst="roundRect">
            <a:avLst>
              <a:gd name="adj" fmla="val 16667"/>
            </a:avLst>
          </a:prstGeom>
          <a:noFill/>
          <a:ln w="9525">
            <a:solidFill>
              <a:srgbClr val="000000"/>
            </a:solidFill>
            <a:round/>
            <a:headEnd/>
            <a:tailEnd/>
          </a:ln>
        </p:spPr>
        <p:txBody>
          <a:bodyPr lIns="74295" tIns="8890" rIns="74295" bIns="8890"/>
          <a:lstStyle/>
          <a:p>
            <a:pPr fontAlgn="base">
              <a:spcBef>
                <a:spcPct val="0"/>
              </a:spcBef>
              <a:spcAft>
                <a:spcPct val="0"/>
              </a:spcAft>
            </a:pPr>
            <a:endParaRPr lang="ja-JP" altLang="en-US" smtClean="0">
              <a:solidFill>
                <a:srgbClr val="000000"/>
              </a:solidFill>
              <a:latin typeface="Arial" charset="0"/>
            </a:endParaRPr>
          </a:p>
        </p:txBody>
      </p:sp>
      <p:cxnSp>
        <p:nvCxnSpPr>
          <p:cNvPr id="9220" name="AutoShape 8"/>
          <p:cNvCxnSpPr>
            <a:cxnSpLocks noChangeShapeType="1"/>
          </p:cNvCxnSpPr>
          <p:nvPr/>
        </p:nvCxnSpPr>
        <p:spPr bwMode="auto">
          <a:xfrm>
            <a:off x="4737100" y="3090863"/>
            <a:ext cx="762000" cy="333375"/>
          </a:xfrm>
          <a:prstGeom prst="straightConnector1">
            <a:avLst/>
          </a:prstGeom>
          <a:noFill/>
          <a:ln w="57150">
            <a:solidFill>
              <a:srgbClr val="A5A5A5"/>
            </a:solidFill>
            <a:round/>
            <a:headEnd type="triangle" w="med" len="med"/>
            <a:tailEnd type="triangle" w="med" len="med"/>
          </a:ln>
        </p:spPr>
      </p:cxnSp>
      <p:cxnSp>
        <p:nvCxnSpPr>
          <p:cNvPr id="9221" name="AutoShape 9"/>
          <p:cNvCxnSpPr>
            <a:cxnSpLocks noChangeShapeType="1"/>
          </p:cNvCxnSpPr>
          <p:nvPr/>
        </p:nvCxnSpPr>
        <p:spPr bwMode="auto">
          <a:xfrm flipV="1">
            <a:off x="4737100" y="3843338"/>
            <a:ext cx="762000" cy="247650"/>
          </a:xfrm>
          <a:prstGeom prst="straightConnector1">
            <a:avLst/>
          </a:prstGeom>
          <a:noFill/>
          <a:ln w="57150">
            <a:solidFill>
              <a:srgbClr val="A5A5A5"/>
            </a:solidFill>
            <a:round/>
            <a:headEnd type="triangle" w="med" len="med"/>
            <a:tailEnd type="triangle" w="med" len="med"/>
          </a:ln>
        </p:spPr>
      </p:cxnSp>
      <p:sp>
        <p:nvSpPr>
          <p:cNvPr id="9222" name="AutoShape 10"/>
          <p:cNvSpPr>
            <a:spLocks noChangeArrowheads="1"/>
          </p:cNvSpPr>
          <p:nvPr/>
        </p:nvSpPr>
        <p:spPr bwMode="auto">
          <a:xfrm>
            <a:off x="4284663" y="4676775"/>
            <a:ext cx="4319587" cy="1200150"/>
          </a:xfrm>
          <a:prstGeom prst="downArrowCallout">
            <a:avLst>
              <a:gd name="adj1" fmla="val 89980"/>
              <a:gd name="adj2" fmla="val 89980"/>
              <a:gd name="adj3" fmla="val 16667"/>
              <a:gd name="adj4" fmla="val 66667"/>
            </a:avLst>
          </a:prstGeom>
          <a:solidFill>
            <a:srgbClr val="FFFFFF"/>
          </a:solidFill>
          <a:ln w="9525">
            <a:solidFill>
              <a:srgbClr val="000000"/>
            </a:solidFill>
            <a:miter lim="800000"/>
            <a:headEnd/>
            <a:tailEnd/>
          </a:ln>
        </p:spPr>
        <p:txBody>
          <a:bodyPr lIns="74295" tIns="8890" rIns="74295" bIns="8890"/>
          <a:lstStyle/>
          <a:p>
            <a:pPr algn="just" fontAlgn="base">
              <a:spcBef>
                <a:spcPct val="0"/>
              </a:spcBef>
              <a:spcAft>
                <a:spcPct val="0"/>
              </a:spcAft>
            </a:pPr>
            <a:r>
              <a:rPr lang="ja-JP" altLang="en-US" sz="2000" b="1" u="sng" smtClean="0">
                <a:solidFill>
                  <a:srgbClr val="000000"/>
                </a:solidFill>
                <a:latin typeface="Arial" charset="0"/>
              </a:rPr>
              <a:t>国環研他</a:t>
            </a:r>
          </a:p>
          <a:p>
            <a:pPr algn="just" fontAlgn="base">
              <a:spcBef>
                <a:spcPct val="0"/>
              </a:spcBef>
              <a:spcAft>
                <a:spcPct val="0"/>
              </a:spcAft>
            </a:pPr>
            <a:r>
              <a:rPr lang="ja-JP" altLang="en-US" sz="2000" b="1" smtClean="0">
                <a:solidFill>
                  <a:srgbClr val="000000"/>
                </a:solidFill>
                <a:latin typeface="Arial" charset="0"/>
              </a:rPr>
              <a:t>　処理技術の実用化（吸着、分解等）</a:t>
            </a:r>
          </a:p>
        </p:txBody>
      </p:sp>
      <p:sp>
        <p:nvSpPr>
          <p:cNvPr id="9223" name="AutoShape 11"/>
          <p:cNvSpPr>
            <a:spLocks noChangeArrowheads="1"/>
          </p:cNvSpPr>
          <p:nvPr/>
        </p:nvSpPr>
        <p:spPr bwMode="auto">
          <a:xfrm>
            <a:off x="755650" y="5876925"/>
            <a:ext cx="7777163" cy="908050"/>
          </a:xfrm>
          <a:prstGeom prst="roundRect">
            <a:avLst>
              <a:gd name="adj" fmla="val 16667"/>
            </a:avLst>
          </a:prstGeom>
          <a:gradFill rotWithShape="1">
            <a:gsLst>
              <a:gs pos="0">
                <a:srgbClr val="FFFFFF"/>
              </a:gs>
              <a:gs pos="100000">
                <a:srgbClr val="E1E1E1"/>
              </a:gs>
            </a:gsLst>
            <a:path path="shape">
              <a:fillToRect l="50000" t="50000" r="50000" b="50000"/>
            </a:path>
          </a:gradFill>
          <a:ln w="9525">
            <a:solidFill>
              <a:srgbClr val="000000"/>
            </a:solidFill>
            <a:round/>
            <a:headEnd/>
            <a:tailEnd/>
          </a:ln>
        </p:spPr>
        <p:txBody>
          <a:bodyPr lIns="74295" tIns="120600" rIns="74295" bIns="8890"/>
          <a:lstStyle/>
          <a:p>
            <a:pPr algn="ctr" fontAlgn="base">
              <a:spcBef>
                <a:spcPct val="0"/>
              </a:spcBef>
              <a:spcAft>
                <a:spcPct val="0"/>
              </a:spcAft>
            </a:pPr>
            <a:r>
              <a:rPr lang="ja-JP" altLang="en-US" sz="2400" b="1" smtClean="0">
                <a:solidFill>
                  <a:srgbClr val="000000"/>
                </a:solidFill>
                <a:latin typeface="Arial" charset="0"/>
              </a:rPr>
              <a:t>有機フッ素化合物への迅速・的確な化学物質管理／規制</a:t>
            </a:r>
          </a:p>
        </p:txBody>
      </p:sp>
      <p:sp>
        <p:nvSpPr>
          <p:cNvPr id="9224" name="AutoShape 15"/>
          <p:cNvSpPr>
            <a:spLocks noChangeArrowheads="1"/>
          </p:cNvSpPr>
          <p:nvPr/>
        </p:nvSpPr>
        <p:spPr bwMode="auto">
          <a:xfrm>
            <a:off x="4614863" y="2060575"/>
            <a:ext cx="519112" cy="360363"/>
          </a:xfrm>
          <a:prstGeom prst="downArrow">
            <a:avLst>
              <a:gd name="adj1" fmla="val 50000"/>
              <a:gd name="adj2" fmla="val 25000"/>
            </a:avLst>
          </a:prstGeom>
          <a:noFill/>
          <a:ln w="9525">
            <a:solidFill>
              <a:schemeClr val="tx1"/>
            </a:solidFill>
            <a:miter lim="800000"/>
            <a:headEnd/>
            <a:tailEnd/>
          </a:ln>
        </p:spPr>
        <p:txBody>
          <a:bodyPr vert="eaVert" wrap="none" anchor="ctr"/>
          <a:lstStyle/>
          <a:p>
            <a:pPr fontAlgn="base">
              <a:spcBef>
                <a:spcPct val="0"/>
              </a:spcBef>
              <a:spcAft>
                <a:spcPct val="0"/>
              </a:spcAft>
            </a:pPr>
            <a:endParaRPr lang="ja-JP" altLang="en-US" smtClean="0">
              <a:solidFill>
                <a:srgbClr val="000000"/>
              </a:solidFill>
              <a:latin typeface="Arial" charset="0"/>
            </a:endParaRPr>
          </a:p>
        </p:txBody>
      </p:sp>
      <p:sp>
        <p:nvSpPr>
          <p:cNvPr id="9225" name="Rectangle 16"/>
          <p:cNvSpPr>
            <a:spLocks noChangeArrowheads="1"/>
          </p:cNvSpPr>
          <p:nvPr/>
        </p:nvSpPr>
        <p:spPr bwMode="auto">
          <a:xfrm>
            <a:off x="1008063" y="0"/>
            <a:ext cx="8135937" cy="720725"/>
          </a:xfrm>
          <a:prstGeom prst="rect">
            <a:avLst/>
          </a:prstGeom>
          <a:noFill/>
          <a:ln w="9525">
            <a:noFill/>
            <a:miter lim="800000"/>
            <a:headEnd/>
            <a:tailEnd/>
          </a:ln>
        </p:spPr>
        <p:txBody>
          <a:bodyPr wrap="none" anchor="ctr"/>
          <a:lstStyle/>
          <a:p>
            <a:pPr algn="ctr" fontAlgn="base">
              <a:spcBef>
                <a:spcPct val="0"/>
              </a:spcBef>
              <a:spcAft>
                <a:spcPct val="0"/>
              </a:spcAft>
            </a:pPr>
            <a:r>
              <a:rPr lang="ja-JP" altLang="en-US" sz="2400" b="1" smtClean="0">
                <a:solidFill>
                  <a:srgbClr val="000000"/>
                </a:solidFill>
                <a:latin typeface="Arial" charset="0"/>
              </a:rPr>
              <a:t>有機フッ素化合物の発生源・汚染実態解明と処理開発</a:t>
            </a:r>
          </a:p>
        </p:txBody>
      </p:sp>
      <p:sp>
        <p:nvSpPr>
          <p:cNvPr id="9226" name="Rectangle 19"/>
          <p:cNvSpPr>
            <a:spLocks noChangeArrowheads="1"/>
          </p:cNvSpPr>
          <p:nvPr/>
        </p:nvSpPr>
        <p:spPr bwMode="auto">
          <a:xfrm>
            <a:off x="1174750" y="1125538"/>
            <a:ext cx="4500563" cy="935037"/>
          </a:xfrm>
          <a:prstGeom prst="rect">
            <a:avLst/>
          </a:prstGeom>
          <a:solidFill>
            <a:srgbClr val="CCFFCC"/>
          </a:solidFill>
          <a:ln w="9525">
            <a:solidFill>
              <a:schemeClr val="tx1"/>
            </a:solidFill>
            <a:miter lim="800000"/>
            <a:headEnd/>
            <a:tailEnd/>
          </a:ln>
        </p:spPr>
        <p:txBody>
          <a:bodyPr wrap="none" anchor="ctr"/>
          <a:lstStyle/>
          <a:p>
            <a:pPr fontAlgn="base">
              <a:spcBef>
                <a:spcPct val="0"/>
              </a:spcBef>
              <a:spcAft>
                <a:spcPct val="0"/>
              </a:spcAft>
            </a:pPr>
            <a:r>
              <a:rPr lang="ja-JP" altLang="en-US" sz="2000" b="1" u="sng" smtClean="0">
                <a:solidFill>
                  <a:srgbClr val="000000"/>
                </a:solidFill>
                <a:latin typeface="Arial" charset="0"/>
              </a:rPr>
              <a:t>国環研ほか</a:t>
            </a:r>
          </a:p>
          <a:p>
            <a:pPr fontAlgn="base">
              <a:spcBef>
                <a:spcPct val="0"/>
              </a:spcBef>
              <a:spcAft>
                <a:spcPct val="0"/>
              </a:spcAft>
            </a:pPr>
            <a:r>
              <a:rPr lang="en-US" altLang="ja-JP" sz="2000" b="1" smtClean="0">
                <a:solidFill>
                  <a:srgbClr val="000000"/>
                </a:solidFill>
                <a:latin typeface="Arial" charset="0"/>
              </a:rPr>
              <a:t>○</a:t>
            </a:r>
            <a:r>
              <a:rPr lang="ja-JP" altLang="en-US" sz="2000" b="1" smtClean="0">
                <a:solidFill>
                  <a:srgbClr val="000000"/>
                </a:solidFill>
                <a:latin typeface="Arial" charset="0"/>
              </a:rPr>
              <a:t>高感度・高精度一括分析法の確立</a:t>
            </a:r>
          </a:p>
          <a:p>
            <a:pPr fontAlgn="base">
              <a:spcBef>
                <a:spcPct val="0"/>
              </a:spcBef>
              <a:spcAft>
                <a:spcPct val="0"/>
              </a:spcAft>
            </a:pPr>
            <a:r>
              <a:rPr lang="en-US" altLang="ja-JP" sz="2000" b="1" smtClean="0">
                <a:solidFill>
                  <a:srgbClr val="000000"/>
                </a:solidFill>
                <a:latin typeface="Arial" charset="0"/>
              </a:rPr>
              <a:t>○</a:t>
            </a:r>
            <a:r>
              <a:rPr lang="ja-JP" altLang="en-US" sz="2000" b="1" smtClean="0">
                <a:solidFill>
                  <a:srgbClr val="000000"/>
                </a:solidFill>
                <a:latin typeface="Arial" charset="0"/>
              </a:rPr>
              <a:t>関連情報の収集、共有化</a:t>
            </a:r>
          </a:p>
        </p:txBody>
      </p:sp>
      <p:sp>
        <p:nvSpPr>
          <p:cNvPr id="9227" name="Rectangle 20"/>
          <p:cNvSpPr>
            <a:spLocks noChangeArrowheads="1"/>
          </p:cNvSpPr>
          <p:nvPr/>
        </p:nvSpPr>
        <p:spPr bwMode="auto">
          <a:xfrm>
            <a:off x="1282700" y="2276475"/>
            <a:ext cx="3201988" cy="431800"/>
          </a:xfrm>
          <a:prstGeom prst="rect">
            <a:avLst/>
          </a:prstGeom>
          <a:solidFill>
            <a:srgbClr val="CCFFFF"/>
          </a:solidFill>
          <a:ln w="9525">
            <a:solidFill>
              <a:schemeClr val="tx1"/>
            </a:solidFill>
            <a:miter lim="800000"/>
            <a:headEnd/>
            <a:tailEnd/>
          </a:ln>
        </p:spPr>
        <p:txBody>
          <a:bodyPr wrap="none" anchor="ctr"/>
          <a:lstStyle/>
          <a:p>
            <a:pPr algn="ctr" fontAlgn="base">
              <a:spcBef>
                <a:spcPct val="0"/>
              </a:spcBef>
              <a:spcAft>
                <a:spcPct val="0"/>
              </a:spcAft>
            </a:pPr>
            <a:r>
              <a:rPr lang="ja-JP" altLang="en-US" sz="2000" b="1" smtClean="0">
                <a:solidFill>
                  <a:srgbClr val="000000"/>
                </a:solidFill>
                <a:latin typeface="Arial" charset="0"/>
              </a:rPr>
              <a:t>国内排出源の実態解明</a:t>
            </a:r>
          </a:p>
        </p:txBody>
      </p:sp>
      <p:sp>
        <p:nvSpPr>
          <p:cNvPr id="9228" name="AutoShape 21"/>
          <p:cNvSpPr>
            <a:spLocks noChangeArrowheads="1"/>
          </p:cNvSpPr>
          <p:nvPr/>
        </p:nvSpPr>
        <p:spPr bwMode="auto">
          <a:xfrm>
            <a:off x="1331913" y="2852738"/>
            <a:ext cx="3887787" cy="717550"/>
          </a:xfrm>
          <a:prstGeom prst="roundRect">
            <a:avLst>
              <a:gd name="adj" fmla="val 16667"/>
            </a:avLst>
          </a:prstGeom>
          <a:gradFill rotWithShape="1">
            <a:gsLst>
              <a:gs pos="0">
                <a:srgbClr val="FFFFFF"/>
              </a:gs>
              <a:gs pos="100000">
                <a:srgbClr val="E1E1E1"/>
              </a:gs>
            </a:gsLst>
            <a:path path="shape">
              <a:fillToRect l="50000" t="50000" r="50000" b="50000"/>
            </a:path>
          </a:gradFill>
          <a:ln w="9525">
            <a:solidFill>
              <a:srgbClr val="000000"/>
            </a:solidFill>
            <a:round/>
            <a:headEnd/>
            <a:tailEnd/>
          </a:ln>
        </p:spPr>
        <p:txBody>
          <a:bodyPr lIns="74295" tIns="8890" rIns="74295" bIns="8890"/>
          <a:lstStyle/>
          <a:p>
            <a:pPr algn="just" fontAlgn="base">
              <a:spcBef>
                <a:spcPct val="0"/>
              </a:spcBef>
              <a:spcAft>
                <a:spcPct val="0"/>
              </a:spcAft>
            </a:pPr>
            <a:r>
              <a:rPr lang="ja-JP" altLang="en-US" sz="2000" b="1" u="sng" smtClean="0">
                <a:solidFill>
                  <a:srgbClr val="000000"/>
                </a:solidFill>
                <a:latin typeface="Arial" charset="0"/>
              </a:rPr>
              <a:t>製造事業場立地自治体</a:t>
            </a:r>
          </a:p>
          <a:p>
            <a:pPr algn="just" fontAlgn="base">
              <a:spcBef>
                <a:spcPct val="0"/>
              </a:spcBef>
              <a:spcAft>
                <a:spcPct val="0"/>
              </a:spcAft>
            </a:pPr>
            <a:r>
              <a:rPr lang="ja-JP" altLang="en-US" sz="2000" b="1" smtClean="0">
                <a:solidFill>
                  <a:srgbClr val="000000"/>
                </a:solidFill>
                <a:latin typeface="Arial" charset="0"/>
              </a:rPr>
              <a:t>　網羅的な関連物質の排出実態</a:t>
            </a:r>
          </a:p>
        </p:txBody>
      </p:sp>
      <p:sp>
        <p:nvSpPr>
          <p:cNvPr id="9229" name="AutoShape 22"/>
          <p:cNvSpPr>
            <a:spLocks noChangeArrowheads="1"/>
          </p:cNvSpPr>
          <p:nvPr/>
        </p:nvSpPr>
        <p:spPr bwMode="auto">
          <a:xfrm>
            <a:off x="1331913" y="3644900"/>
            <a:ext cx="3887787" cy="720725"/>
          </a:xfrm>
          <a:prstGeom prst="roundRect">
            <a:avLst>
              <a:gd name="adj" fmla="val 16667"/>
            </a:avLst>
          </a:prstGeom>
          <a:gradFill rotWithShape="1">
            <a:gsLst>
              <a:gs pos="0">
                <a:srgbClr val="FFFFFF"/>
              </a:gs>
              <a:gs pos="100000">
                <a:srgbClr val="E1E1E1"/>
              </a:gs>
            </a:gsLst>
            <a:path path="shape">
              <a:fillToRect l="50000" t="50000" r="50000" b="50000"/>
            </a:path>
          </a:gradFill>
          <a:ln w="9525">
            <a:solidFill>
              <a:srgbClr val="000000"/>
            </a:solidFill>
            <a:round/>
            <a:headEnd/>
            <a:tailEnd/>
          </a:ln>
        </p:spPr>
        <p:txBody>
          <a:bodyPr lIns="74295" tIns="8890" rIns="74295" bIns="8890"/>
          <a:lstStyle/>
          <a:p>
            <a:pPr algn="just" fontAlgn="base">
              <a:spcBef>
                <a:spcPct val="0"/>
              </a:spcBef>
              <a:spcAft>
                <a:spcPct val="0"/>
              </a:spcAft>
            </a:pPr>
            <a:r>
              <a:rPr lang="ja-JP" altLang="en-US" sz="2000" b="1" u="sng" smtClean="0">
                <a:solidFill>
                  <a:srgbClr val="000000"/>
                </a:solidFill>
                <a:latin typeface="Arial" charset="0"/>
              </a:rPr>
              <a:t>使用事業所立地自治体</a:t>
            </a:r>
          </a:p>
          <a:p>
            <a:pPr algn="just" fontAlgn="base">
              <a:spcBef>
                <a:spcPct val="0"/>
              </a:spcBef>
              <a:spcAft>
                <a:spcPct val="0"/>
              </a:spcAft>
            </a:pPr>
            <a:r>
              <a:rPr lang="ja-JP" altLang="en-US" sz="2000" b="1" smtClean="0">
                <a:solidFill>
                  <a:srgbClr val="000000"/>
                </a:solidFill>
                <a:latin typeface="Arial" charset="0"/>
              </a:rPr>
              <a:t>　網羅的な関連物質の排出実態</a:t>
            </a:r>
          </a:p>
          <a:p>
            <a:pPr fontAlgn="base">
              <a:spcBef>
                <a:spcPct val="0"/>
              </a:spcBef>
              <a:spcAft>
                <a:spcPct val="0"/>
              </a:spcAft>
            </a:pPr>
            <a:endParaRPr lang="ja-JP" altLang="en-US" sz="2000" smtClean="0">
              <a:solidFill>
                <a:srgbClr val="000000"/>
              </a:solidFill>
              <a:latin typeface="Arial" charset="0"/>
            </a:endParaRPr>
          </a:p>
        </p:txBody>
      </p:sp>
      <p:sp>
        <p:nvSpPr>
          <p:cNvPr id="9230" name="AutoShape 23"/>
          <p:cNvSpPr>
            <a:spLocks noChangeArrowheads="1"/>
          </p:cNvSpPr>
          <p:nvPr/>
        </p:nvSpPr>
        <p:spPr bwMode="auto">
          <a:xfrm>
            <a:off x="5146675" y="3054350"/>
            <a:ext cx="2593975" cy="1095375"/>
          </a:xfrm>
          <a:prstGeom prst="roundRect">
            <a:avLst>
              <a:gd name="adj" fmla="val 16667"/>
            </a:avLst>
          </a:prstGeom>
          <a:gradFill rotWithShape="1">
            <a:gsLst>
              <a:gs pos="0">
                <a:srgbClr val="FFFFFF"/>
              </a:gs>
              <a:gs pos="100000">
                <a:srgbClr val="E1E1E1"/>
              </a:gs>
            </a:gsLst>
            <a:path path="shape">
              <a:fillToRect l="50000" t="50000" r="50000" b="50000"/>
            </a:path>
          </a:gradFill>
          <a:ln w="9525">
            <a:solidFill>
              <a:srgbClr val="000000"/>
            </a:solidFill>
            <a:round/>
            <a:headEnd/>
            <a:tailEnd/>
          </a:ln>
        </p:spPr>
        <p:txBody>
          <a:bodyPr lIns="74295" tIns="8890" rIns="74295" bIns="8890"/>
          <a:lstStyle/>
          <a:p>
            <a:pPr algn="just" fontAlgn="base">
              <a:spcBef>
                <a:spcPct val="0"/>
              </a:spcBef>
              <a:spcAft>
                <a:spcPct val="0"/>
              </a:spcAft>
            </a:pPr>
            <a:r>
              <a:rPr lang="ja-JP" altLang="en-US" sz="2000" b="1" u="sng" smtClean="0">
                <a:solidFill>
                  <a:srgbClr val="000000"/>
                </a:solidFill>
                <a:latin typeface="Arial" charset="0"/>
              </a:rPr>
              <a:t>各自治体</a:t>
            </a:r>
          </a:p>
          <a:p>
            <a:pPr algn="just" fontAlgn="base">
              <a:spcBef>
                <a:spcPct val="0"/>
              </a:spcBef>
              <a:spcAft>
                <a:spcPct val="0"/>
              </a:spcAft>
            </a:pPr>
            <a:r>
              <a:rPr lang="ja-JP" altLang="en-US" sz="2000" b="1" smtClean="0">
                <a:solidFill>
                  <a:srgbClr val="000000"/>
                </a:solidFill>
                <a:latin typeface="Arial" charset="0"/>
              </a:rPr>
              <a:t>　環境実態調査</a:t>
            </a:r>
          </a:p>
          <a:p>
            <a:pPr algn="just" fontAlgn="base">
              <a:spcBef>
                <a:spcPct val="0"/>
              </a:spcBef>
              <a:spcAft>
                <a:spcPct val="0"/>
              </a:spcAft>
            </a:pPr>
            <a:r>
              <a:rPr lang="ja-JP" altLang="en-US" sz="2000" b="1" smtClean="0">
                <a:solidFill>
                  <a:srgbClr val="000000"/>
                </a:solidFill>
                <a:latin typeface="Arial" charset="0"/>
              </a:rPr>
              <a:t>　既存調査データ</a:t>
            </a:r>
          </a:p>
          <a:p>
            <a:pPr fontAlgn="base">
              <a:spcBef>
                <a:spcPct val="0"/>
              </a:spcBef>
              <a:spcAft>
                <a:spcPct val="0"/>
              </a:spcAft>
            </a:pPr>
            <a:endParaRPr lang="ja-JP" altLang="en-US" sz="2000" smtClean="0">
              <a:solidFill>
                <a:srgbClr val="000000"/>
              </a:solidFill>
              <a:latin typeface="Arial" charset="0"/>
            </a:endParaRPr>
          </a:p>
        </p:txBody>
      </p:sp>
      <p:sp>
        <p:nvSpPr>
          <p:cNvPr id="9231" name="Rectangle 17"/>
          <p:cNvSpPr>
            <a:spLocks noChangeArrowheads="1"/>
          </p:cNvSpPr>
          <p:nvPr/>
        </p:nvSpPr>
        <p:spPr bwMode="auto">
          <a:xfrm>
            <a:off x="2854325" y="908050"/>
            <a:ext cx="5749925" cy="504825"/>
          </a:xfrm>
          <a:prstGeom prst="rect">
            <a:avLst/>
          </a:prstGeom>
          <a:solidFill>
            <a:srgbClr val="CCFFFF"/>
          </a:solidFill>
          <a:ln w="9525">
            <a:solidFill>
              <a:schemeClr val="tx1"/>
            </a:solidFill>
            <a:miter lim="800000"/>
            <a:headEnd/>
            <a:tailEnd/>
          </a:ln>
        </p:spPr>
        <p:txBody>
          <a:bodyPr wrap="none" anchor="ctr"/>
          <a:lstStyle/>
          <a:p>
            <a:pPr algn="ctr" fontAlgn="base">
              <a:spcBef>
                <a:spcPct val="0"/>
              </a:spcBef>
              <a:spcAft>
                <a:spcPct val="0"/>
              </a:spcAft>
            </a:pPr>
            <a:r>
              <a:rPr lang="en-US" altLang="ja-JP" sz="2000" smtClean="0">
                <a:solidFill>
                  <a:srgbClr val="000000"/>
                </a:solidFill>
                <a:latin typeface="Arial" charset="0"/>
              </a:rPr>
              <a:t>PFOS,PFOA,</a:t>
            </a:r>
            <a:r>
              <a:rPr lang="ja-JP" altLang="en-US" sz="2000" b="1" smtClean="0">
                <a:solidFill>
                  <a:srgbClr val="000000"/>
                </a:solidFill>
                <a:latin typeface="Arial" charset="0"/>
              </a:rPr>
              <a:t>代替物質、前駆体、不純物の実態</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295400" y="158750"/>
            <a:ext cx="7848600" cy="822325"/>
          </a:xfrm>
          <a:prstGeom prst="rect">
            <a:avLst/>
          </a:prstGeom>
          <a:noFill/>
          <a:ln w="19050">
            <a:noFill/>
            <a:miter lim="800000"/>
            <a:headEnd/>
            <a:tailEnd/>
          </a:ln>
        </p:spPr>
        <p:txBody>
          <a:bodyPr>
            <a:spAutoFit/>
          </a:bodyPr>
          <a:lstStyle/>
          <a:p>
            <a:pPr fontAlgn="base">
              <a:spcBef>
                <a:spcPct val="0"/>
              </a:spcBef>
              <a:spcAft>
                <a:spcPct val="0"/>
              </a:spcAft>
            </a:pPr>
            <a:r>
              <a:rPr lang="ja-JP" altLang="en-US" sz="2400" b="1" smtClean="0">
                <a:solidFill>
                  <a:srgbClr val="000000"/>
                </a:solidFill>
                <a:latin typeface="Arial" charset="0"/>
              </a:rPr>
              <a:t>有機フッ素化合物の発生源、汚染実態解明、処理技術開発</a:t>
            </a:r>
          </a:p>
          <a:p>
            <a:pPr fontAlgn="base">
              <a:spcBef>
                <a:spcPct val="0"/>
              </a:spcBef>
              <a:spcAft>
                <a:spcPct val="0"/>
              </a:spcAft>
            </a:pPr>
            <a:r>
              <a:rPr lang="ja-JP" altLang="en-US" sz="2400" b="1" smtClean="0">
                <a:solidFill>
                  <a:srgbClr val="000000"/>
                </a:solidFill>
                <a:latin typeface="Arial" charset="0"/>
              </a:rPr>
              <a:t>（研究総括：中野武）</a:t>
            </a:r>
          </a:p>
        </p:txBody>
      </p:sp>
      <p:sp>
        <p:nvSpPr>
          <p:cNvPr id="10243" name="Line 3"/>
          <p:cNvSpPr>
            <a:spLocks noChangeShapeType="1"/>
          </p:cNvSpPr>
          <p:nvPr/>
        </p:nvSpPr>
        <p:spPr bwMode="auto">
          <a:xfrm>
            <a:off x="250825" y="1844675"/>
            <a:ext cx="12700" cy="4321175"/>
          </a:xfrm>
          <a:prstGeom prst="line">
            <a:avLst/>
          </a:prstGeom>
          <a:noFill/>
          <a:ln w="38100">
            <a:solidFill>
              <a:schemeClr val="tx1"/>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244" name="Text Box 4"/>
          <p:cNvSpPr txBox="1">
            <a:spLocks noChangeArrowheads="1"/>
          </p:cNvSpPr>
          <p:nvPr/>
        </p:nvSpPr>
        <p:spPr bwMode="auto">
          <a:xfrm>
            <a:off x="622300" y="1660525"/>
            <a:ext cx="8132763" cy="415925"/>
          </a:xfrm>
          <a:prstGeom prst="rect">
            <a:avLst/>
          </a:prstGeom>
          <a:solidFill>
            <a:srgbClr val="FF99CC"/>
          </a:solidFill>
          <a:ln w="19050">
            <a:solidFill>
              <a:schemeClr val="tx1"/>
            </a:solidFill>
            <a:miter lim="800000"/>
            <a:headEnd/>
            <a:tailEnd/>
          </a:ln>
        </p:spPr>
        <p:txBody>
          <a:bodyPr>
            <a:spAutoFit/>
          </a:bodyPr>
          <a:lstStyle/>
          <a:p>
            <a:pPr fontAlgn="base">
              <a:spcBef>
                <a:spcPct val="50000"/>
              </a:spcBef>
              <a:spcAft>
                <a:spcPct val="0"/>
              </a:spcAft>
            </a:pPr>
            <a:r>
              <a:rPr lang="ja-JP" altLang="en-US" sz="2000" b="1" smtClean="0">
                <a:solidFill>
                  <a:srgbClr val="000000"/>
                </a:solidFill>
                <a:latin typeface="Arial" charset="0"/>
              </a:rPr>
              <a:t>琵琶湖水における</a:t>
            </a:r>
            <a:r>
              <a:rPr lang="en-US" altLang="ja-JP" sz="2000" b="1" smtClean="0">
                <a:solidFill>
                  <a:srgbClr val="000000"/>
                </a:solidFill>
                <a:latin typeface="Arial" charset="0"/>
              </a:rPr>
              <a:t>PFOS</a:t>
            </a:r>
            <a:r>
              <a:rPr lang="ja-JP" altLang="en-US" sz="2000" b="1" smtClean="0">
                <a:solidFill>
                  <a:srgbClr val="000000"/>
                </a:solidFill>
                <a:latin typeface="Arial" charset="0"/>
              </a:rPr>
              <a:t>およびその類縁物質の汚染実態把握（滋賀県）</a:t>
            </a:r>
          </a:p>
        </p:txBody>
      </p:sp>
      <p:sp>
        <p:nvSpPr>
          <p:cNvPr id="10245" name="Text Box 5"/>
          <p:cNvSpPr txBox="1">
            <a:spLocks noChangeArrowheads="1"/>
          </p:cNvSpPr>
          <p:nvPr/>
        </p:nvSpPr>
        <p:spPr bwMode="auto">
          <a:xfrm>
            <a:off x="622300" y="2940050"/>
            <a:ext cx="8132763" cy="720725"/>
          </a:xfrm>
          <a:prstGeom prst="rect">
            <a:avLst/>
          </a:prstGeom>
          <a:solidFill>
            <a:srgbClr val="FF99CC"/>
          </a:solidFill>
          <a:ln w="19050">
            <a:solidFill>
              <a:schemeClr val="tx1"/>
            </a:solidFill>
            <a:miter lim="800000"/>
            <a:headEnd/>
            <a:tailEnd/>
          </a:ln>
        </p:spPr>
        <p:txBody>
          <a:bodyPr>
            <a:spAutoFit/>
          </a:bodyPr>
          <a:lstStyle/>
          <a:p>
            <a:pPr fontAlgn="base">
              <a:spcBef>
                <a:spcPct val="50000"/>
              </a:spcBef>
              <a:spcAft>
                <a:spcPct val="0"/>
              </a:spcAft>
            </a:pPr>
            <a:r>
              <a:rPr lang="ja-JP" altLang="en-US" sz="2000" b="1" smtClean="0">
                <a:solidFill>
                  <a:srgbClr val="000000"/>
                </a:solidFill>
                <a:latin typeface="Arial" charset="0"/>
              </a:rPr>
              <a:t>製造・使用事業場周辺環境における</a:t>
            </a:r>
            <a:r>
              <a:rPr lang="en-US" altLang="ja-JP" sz="2000" b="1" smtClean="0">
                <a:solidFill>
                  <a:srgbClr val="000000"/>
                </a:solidFill>
                <a:latin typeface="Arial" charset="0"/>
              </a:rPr>
              <a:t>PFOS</a:t>
            </a:r>
            <a:r>
              <a:rPr lang="ja-JP" altLang="en-US" sz="2000" b="1" smtClean="0">
                <a:solidFill>
                  <a:srgbClr val="000000"/>
                </a:solidFill>
                <a:latin typeface="Arial" charset="0"/>
              </a:rPr>
              <a:t>・</a:t>
            </a:r>
            <a:r>
              <a:rPr lang="en-US" altLang="ja-JP" sz="2000" b="1" smtClean="0">
                <a:solidFill>
                  <a:srgbClr val="000000"/>
                </a:solidFill>
                <a:latin typeface="Arial" charset="0"/>
              </a:rPr>
              <a:t>PFOA</a:t>
            </a:r>
            <a:r>
              <a:rPr lang="ja-JP" altLang="en-US" sz="2000" b="1" smtClean="0">
                <a:solidFill>
                  <a:srgbClr val="000000"/>
                </a:solidFill>
                <a:latin typeface="Arial" charset="0"/>
              </a:rPr>
              <a:t>およびその類縁物質の実態把握と対策の評価（大阪市）</a:t>
            </a:r>
          </a:p>
        </p:txBody>
      </p:sp>
      <p:sp>
        <p:nvSpPr>
          <p:cNvPr id="10246" name="Text Box 6"/>
          <p:cNvSpPr txBox="1">
            <a:spLocks noChangeArrowheads="1"/>
          </p:cNvSpPr>
          <p:nvPr/>
        </p:nvSpPr>
        <p:spPr bwMode="auto">
          <a:xfrm>
            <a:off x="622300" y="3748088"/>
            <a:ext cx="8132763" cy="415925"/>
          </a:xfrm>
          <a:prstGeom prst="rect">
            <a:avLst/>
          </a:prstGeom>
          <a:solidFill>
            <a:srgbClr val="FF99CC"/>
          </a:solidFill>
          <a:ln w="19050">
            <a:solidFill>
              <a:schemeClr val="tx1"/>
            </a:solidFill>
            <a:miter lim="800000"/>
            <a:headEnd/>
            <a:tailEnd/>
          </a:ln>
        </p:spPr>
        <p:txBody>
          <a:bodyPr>
            <a:spAutoFit/>
          </a:bodyPr>
          <a:lstStyle/>
          <a:p>
            <a:pPr fontAlgn="base">
              <a:spcBef>
                <a:spcPct val="50000"/>
              </a:spcBef>
              <a:spcAft>
                <a:spcPct val="0"/>
              </a:spcAft>
            </a:pPr>
            <a:r>
              <a:rPr lang="ja-JP" altLang="en-US" sz="2000" b="1" smtClean="0">
                <a:solidFill>
                  <a:srgbClr val="000000"/>
                </a:solidFill>
                <a:latin typeface="Arial" charset="0"/>
              </a:rPr>
              <a:t>フッ素テロマーの排出源特性の把握と越境汚染の評価（兵庫県）</a:t>
            </a:r>
          </a:p>
        </p:txBody>
      </p:sp>
      <p:sp>
        <p:nvSpPr>
          <p:cNvPr id="10247" name="Text Box 7"/>
          <p:cNvSpPr txBox="1">
            <a:spLocks noChangeArrowheads="1"/>
          </p:cNvSpPr>
          <p:nvPr/>
        </p:nvSpPr>
        <p:spPr bwMode="auto">
          <a:xfrm>
            <a:off x="623888" y="4237038"/>
            <a:ext cx="8131175" cy="415925"/>
          </a:xfrm>
          <a:prstGeom prst="rect">
            <a:avLst/>
          </a:prstGeom>
          <a:solidFill>
            <a:srgbClr val="FF99CC"/>
          </a:solidFill>
          <a:ln w="19050">
            <a:solidFill>
              <a:schemeClr val="tx1"/>
            </a:solidFill>
            <a:miter lim="800000"/>
            <a:headEnd/>
            <a:tailEnd/>
          </a:ln>
        </p:spPr>
        <p:txBody>
          <a:bodyPr>
            <a:spAutoFit/>
          </a:bodyPr>
          <a:lstStyle/>
          <a:p>
            <a:pPr fontAlgn="base">
              <a:spcBef>
                <a:spcPct val="50000"/>
              </a:spcBef>
              <a:spcAft>
                <a:spcPct val="0"/>
              </a:spcAft>
            </a:pPr>
            <a:r>
              <a:rPr lang="ja-JP" altLang="en-US" sz="2000" b="1" smtClean="0">
                <a:solidFill>
                  <a:srgbClr val="000000"/>
                </a:solidFill>
                <a:latin typeface="Arial" charset="0"/>
              </a:rPr>
              <a:t>神戸海域における有機フッ素化合物の汚染実態把握（神戸市）</a:t>
            </a:r>
          </a:p>
        </p:txBody>
      </p:sp>
      <p:sp>
        <p:nvSpPr>
          <p:cNvPr id="10248" name="Text Box 8"/>
          <p:cNvSpPr txBox="1">
            <a:spLocks noChangeArrowheads="1"/>
          </p:cNvSpPr>
          <p:nvPr/>
        </p:nvSpPr>
        <p:spPr bwMode="auto">
          <a:xfrm>
            <a:off x="622300" y="4884738"/>
            <a:ext cx="8132763" cy="415925"/>
          </a:xfrm>
          <a:prstGeom prst="rect">
            <a:avLst/>
          </a:prstGeom>
          <a:solidFill>
            <a:srgbClr val="99CCFF"/>
          </a:solidFill>
          <a:ln w="19050">
            <a:solidFill>
              <a:schemeClr val="tx1"/>
            </a:solidFill>
            <a:miter lim="800000"/>
            <a:headEnd/>
            <a:tailEnd/>
          </a:ln>
        </p:spPr>
        <p:txBody>
          <a:bodyPr>
            <a:spAutoFit/>
          </a:bodyPr>
          <a:lstStyle/>
          <a:p>
            <a:pPr fontAlgn="base">
              <a:spcBef>
                <a:spcPct val="50000"/>
              </a:spcBef>
              <a:spcAft>
                <a:spcPct val="0"/>
              </a:spcAft>
            </a:pPr>
            <a:r>
              <a:rPr lang="en-US" altLang="ja-JP" sz="2000" b="1" smtClean="0">
                <a:solidFill>
                  <a:srgbClr val="000000"/>
                </a:solidFill>
                <a:latin typeface="Arial" charset="0"/>
              </a:rPr>
              <a:t>PFOS</a:t>
            </a:r>
            <a:r>
              <a:rPr lang="ja-JP" altLang="en-US" sz="2000" b="1" smtClean="0">
                <a:solidFill>
                  <a:srgbClr val="000000"/>
                </a:solidFill>
                <a:latin typeface="Arial" charset="0"/>
              </a:rPr>
              <a:t>およびその類縁物質の水環境並びに使用事業所実態（東京都）</a:t>
            </a:r>
          </a:p>
        </p:txBody>
      </p:sp>
      <p:sp>
        <p:nvSpPr>
          <p:cNvPr id="10249" name="Text Box 9"/>
          <p:cNvSpPr txBox="1">
            <a:spLocks noChangeArrowheads="1"/>
          </p:cNvSpPr>
          <p:nvPr/>
        </p:nvSpPr>
        <p:spPr bwMode="auto">
          <a:xfrm>
            <a:off x="622300" y="2147888"/>
            <a:ext cx="8132763" cy="720725"/>
          </a:xfrm>
          <a:prstGeom prst="rect">
            <a:avLst/>
          </a:prstGeom>
          <a:solidFill>
            <a:srgbClr val="FF99CC"/>
          </a:solidFill>
          <a:ln w="19050">
            <a:solidFill>
              <a:schemeClr val="tx1"/>
            </a:solidFill>
            <a:miter lim="800000"/>
            <a:headEnd/>
            <a:tailEnd/>
          </a:ln>
        </p:spPr>
        <p:txBody>
          <a:bodyPr>
            <a:spAutoFit/>
          </a:bodyPr>
          <a:lstStyle/>
          <a:p>
            <a:pPr fontAlgn="base">
              <a:spcBef>
                <a:spcPct val="50000"/>
              </a:spcBef>
              <a:spcAft>
                <a:spcPct val="0"/>
              </a:spcAft>
            </a:pPr>
            <a:r>
              <a:rPr lang="ja-JP" altLang="en-US" sz="2000" b="1" smtClean="0">
                <a:solidFill>
                  <a:srgbClr val="000000"/>
                </a:solidFill>
                <a:latin typeface="Arial" charset="0"/>
              </a:rPr>
              <a:t>製造・使用事業場周辺環境の把握と対策の評価、大気環境調査及び類縁化合物の実態把握（大阪府）</a:t>
            </a:r>
          </a:p>
        </p:txBody>
      </p:sp>
      <p:sp>
        <p:nvSpPr>
          <p:cNvPr id="10250" name="Text Box 10"/>
          <p:cNvSpPr txBox="1">
            <a:spLocks noChangeArrowheads="1"/>
          </p:cNvSpPr>
          <p:nvPr/>
        </p:nvSpPr>
        <p:spPr bwMode="auto">
          <a:xfrm>
            <a:off x="622300" y="5373688"/>
            <a:ext cx="8207375" cy="720725"/>
          </a:xfrm>
          <a:prstGeom prst="rect">
            <a:avLst/>
          </a:prstGeom>
          <a:solidFill>
            <a:srgbClr val="99CCFF"/>
          </a:solidFill>
          <a:ln w="19050">
            <a:solidFill>
              <a:schemeClr val="tx1"/>
            </a:solidFill>
            <a:miter lim="800000"/>
            <a:headEnd/>
            <a:tailEnd/>
          </a:ln>
        </p:spPr>
        <p:txBody>
          <a:bodyPr>
            <a:spAutoFit/>
          </a:bodyPr>
          <a:lstStyle/>
          <a:p>
            <a:pPr fontAlgn="base">
              <a:spcBef>
                <a:spcPct val="50000"/>
              </a:spcBef>
              <a:spcAft>
                <a:spcPct val="0"/>
              </a:spcAft>
            </a:pPr>
            <a:r>
              <a:rPr lang="en-US" altLang="ja-JP" sz="2000" b="1" smtClean="0">
                <a:solidFill>
                  <a:srgbClr val="000000"/>
                </a:solidFill>
                <a:latin typeface="Arial" charset="0"/>
              </a:rPr>
              <a:t>PFOS/PFOA</a:t>
            </a:r>
            <a:r>
              <a:rPr lang="ja-JP" altLang="en-US" sz="2000" b="1" smtClean="0">
                <a:solidFill>
                  <a:srgbClr val="000000"/>
                </a:solidFill>
                <a:latin typeface="Arial" charset="0"/>
              </a:rPr>
              <a:t>、その類縁化合物による生物の汚染トレンド解析と処理技術に関する研究（国環研）</a:t>
            </a:r>
          </a:p>
        </p:txBody>
      </p:sp>
      <p:sp>
        <p:nvSpPr>
          <p:cNvPr id="10251" name="Line 11"/>
          <p:cNvSpPr>
            <a:spLocks noChangeShapeType="1"/>
          </p:cNvSpPr>
          <p:nvPr/>
        </p:nvSpPr>
        <p:spPr bwMode="auto">
          <a:xfrm>
            <a:off x="263525" y="1844675"/>
            <a:ext cx="373063" cy="1588"/>
          </a:xfrm>
          <a:prstGeom prst="line">
            <a:avLst/>
          </a:prstGeom>
          <a:noFill/>
          <a:ln w="38100">
            <a:solidFill>
              <a:schemeClr val="tx1"/>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252" name="Line 12"/>
          <p:cNvSpPr>
            <a:spLocks noChangeShapeType="1"/>
          </p:cNvSpPr>
          <p:nvPr/>
        </p:nvSpPr>
        <p:spPr bwMode="auto">
          <a:xfrm>
            <a:off x="250825" y="2490788"/>
            <a:ext cx="373063" cy="1587"/>
          </a:xfrm>
          <a:prstGeom prst="line">
            <a:avLst/>
          </a:prstGeom>
          <a:noFill/>
          <a:ln w="38100">
            <a:solidFill>
              <a:schemeClr val="tx1"/>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253" name="Line 13"/>
          <p:cNvSpPr>
            <a:spLocks noChangeShapeType="1"/>
          </p:cNvSpPr>
          <p:nvPr/>
        </p:nvSpPr>
        <p:spPr bwMode="auto">
          <a:xfrm>
            <a:off x="250825" y="3355975"/>
            <a:ext cx="373063" cy="1588"/>
          </a:xfrm>
          <a:prstGeom prst="line">
            <a:avLst/>
          </a:prstGeom>
          <a:noFill/>
          <a:ln w="38100">
            <a:solidFill>
              <a:schemeClr val="tx1"/>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254" name="Line 14"/>
          <p:cNvSpPr>
            <a:spLocks noChangeShapeType="1"/>
          </p:cNvSpPr>
          <p:nvPr/>
        </p:nvSpPr>
        <p:spPr bwMode="auto">
          <a:xfrm>
            <a:off x="250825" y="3932238"/>
            <a:ext cx="373063" cy="1587"/>
          </a:xfrm>
          <a:prstGeom prst="line">
            <a:avLst/>
          </a:prstGeom>
          <a:noFill/>
          <a:ln w="38100">
            <a:solidFill>
              <a:schemeClr val="tx1"/>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255" name="Line 15"/>
          <p:cNvSpPr>
            <a:spLocks noChangeShapeType="1"/>
          </p:cNvSpPr>
          <p:nvPr/>
        </p:nvSpPr>
        <p:spPr bwMode="auto">
          <a:xfrm>
            <a:off x="250825" y="4452938"/>
            <a:ext cx="373063" cy="1587"/>
          </a:xfrm>
          <a:prstGeom prst="line">
            <a:avLst/>
          </a:prstGeom>
          <a:noFill/>
          <a:ln w="38100">
            <a:solidFill>
              <a:schemeClr val="tx1"/>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256" name="Line 16"/>
          <p:cNvSpPr>
            <a:spLocks noChangeShapeType="1"/>
          </p:cNvSpPr>
          <p:nvPr/>
        </p:nvSpPr>
        <p:spPr bwMode="auto">
          <a:xfrm>
            <a:off x="250825" y="5013325"/>
            <a:ext cx="373063" cy="1588"/>
          </a:xfrm>
          <a:prstGeom prst="line">
            <a:avLst/>
          </a:prstGeom>
          <a:noFill/>
          <a:ln w="38100">
            <a:solidFill>
              <a:schemeClr val="tx1"/>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257" name="Line 17"/>
          <p:cNvSpPr>
            <a:spLocks noChangeShapeType="1"/>
          </p:cNvSpPr>
          <p:nvPr/>
        </p:nvSpPr>
        <p:spPr bwMode="auto">
          <a:xfrm>
            <a:off x="250825" y="5732463"/>
            <a:ext cx="373063" cy="1587"/>
          </a:xfrm>
          <a:prstGeom prst="line">
            <a:avLst/>
          </a:prstGeom>
          <a:noFill/>
          <a:ln w="38100">
            <a:solidFill>
              <a:schemeClr val="tx1"/>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258" name="Text Box 18"/>
          <p:cNvSpPr txBox="1">
            <a:spLocks noChangeArrowheads="1"/>
          </p:cNvSpPr>
          <p:nvPr/>
        </p:nvSpPr>
        <p:spPr bwMode="auto">
          <a:xfrm>
            <a:off x="107950" y="6192838"/>
            <a:ext cx="7127875" cy="476250"/>
          </a:xfrm>
          <a:prstGeom prst="rect">
            <a:avLst/>
          </a:prstGeom>
          <a:solidFill>
            <a:srgbClr val="FFFF99"/>
          </a:solidFill>
          <a:ln w="19050">
            <a:solidFill>
              <a:schemeClr val="tx1"/>
            </a:solidFill>
            <a:miter lim="800000"/>
            <a:headEnd/>
            <a:tailEnd/>
          </a:ln>
        </p:spPr>
        <p:txBody>
          <a:bodyPr>
            <a:spAutoFit/>
          </a:bodyPr>
          <a:lstStyle/>
          <a:p>
            <a:pPr fontAlgn="base">
              <a:spcBef>
                <a:spcPct val="50000"/>
              </a:spcBef>
              <a:spcAft>
                <a:spcPct val="0"/>
              </a:spcAft>
            </a:pPr>
            <a:r>
              <a:rPr lang="ja-JP" altLang="en-US" sz="2400" b="1" smtClean="0">
                <a:solidFill>
                  <a:srgbClr val="000000"/>
                </a:solidFill>
                <a:latin typeface="Arial" charset="0"/>
              </a:rPr>
              <a:t>情報共有・意見交換・討議　メーリングリスト</a:t>
            </a:r>
          </a:p>
        </p:txBody>
      </p:sp>
      <p:sp>
        <p:nvSpPr>
          <p:cNvPr id="186387" name="Rectangle 19"/>
          <p:cNvSpPr>
            <a:spLocks noChangeArrowheads="1"/>
          </p:cNvSpPr>
          <p:nvPr/>
        </p:nvSpPr>
        <p:spPr bwMode="auto">
          <a:xfrm>
            <a:off x="479425" y="1628775"/>
            <a:ext cx="8591550" cy="3095625"/>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ja-JP" altLang="en-US" smtClean="0">
              <a:solidFill>
                <a:srgbClr val="000000"/>
              </a:solidFill>
              <a:latin typeface="Arial" charset="0"/>
            </a:endParaRPr>
          </a:p>
        </p:txBody>
      </p:sp>
      <p:sp>
        <p:nvSpPr>
          <p:cNvPr id="186388" name="Rectangle 20"/>
          <p:cNvSpPr>
            <a:spLocks noChangeArrowheads="1"/>
          </p:cNvSpPr>
          <p:nvPr/>
        </p:nvSpPr>
        <p:spPr bwMode="auto">
          <a:xfrm>
            <a:off x="8172450" y="981075"/>
            <a:ext cx="936625" cy="504825"/>
          </a:xfrm>
          <a:prstGeom prst="rect">
            <a:avLst/>
          </a:prstGeom>
          <a:noFill/>
          <a:ln w="38100">
            <a:solidFill>
              <a:srgbClr val="FF0000"/>
            </a:solidFill>
            <a:miter lim="800000"/>
            <a:headEnd/>
            <a:tailEnd/>
          </a:ln>
        </p:spPr>
        <p:txBody>
          <a:bodyPr wrap="none" anchor="ctr"/>
          <a:lstStyle/>
          <a:p>
            <a:pPr algn="ctr" fontAlgn="base">
              <a:spcBef>
                <a:spcPct val="0"/>
              </a:spcBef>
              <a:spcAft>
                <a:spcPct val="0"/>
              </a:spcAft>
            </a:pPr>
            <a:r>
              <a:rPr lang="ja-JP" altLang="en-US" sz="2400" b="1" smtClean="0">
                <a:solidFill>
                  <a:srgbClr val="000000"/>
                </a:solidFill>
                <a:latin typeface="Arial" charset="0"/>
              </a:rPr>
              <a:t>近畿</a:t>
            </a:r>
          </a:p>
        </p:txBody>
      </p:sp>
      <p:sp>
        <p:nvSpPr>
          <p:cNvPr id="186389" name="Rectangle 21"/>
          <p:cNvSpPr>
            <a:spLocks noChangeArrowheads="1"/>
          </p:cNvSpPr>
          <p:nvPr/>
        </p:nvSpPr>
        <p:spPr bwMode="auto">
          <a:xfrm>
            <a:off x="479425" y="4797425"/>
            <a:ext cx="8591550" cy="1295400"/>
          </a:xfrm>
          <a:prstGeom prst="rect">
            <a:avLst/>
          </a:prstGeom>
          <a:noFill/>
          <a:ln w="38100">
            <a:solidFill>
              <a:srgbClr val="0000FF"/>
            </a:solidFill>
            <a:miter lim="800000"/>
            <a:headEnd/>
            <a:tailEnd/>
          </a:ln>
        </p:spPr>
        <p:txBody>
          <a:bodyPr wrap="none" anchor="ctr"/>
          <a:lstStyle/>
          <a:p>
            <a:pPr fontAlgn="base">
              <a:spcBef>
                <a:spcPct val="0"/>
              </a:spcBef>
              <a:spcAft>
                <a:spcPct val="0"/>
              </a:spcAft>
            </a:pPr>
            <a:endParaRPr lang="ja-JP" altLang="en-US" smtClean="0">
              <a:solidFill>
                <a:srgbClr val="000000"/>
              </a:solidFill>
              <a:latin typeface="Arial" charset="0"/>
            </a:endParaRPr>
          </a:p>
        </p:txBody>
      </p:sp>
      <p:sp>
        <p:nvSpPr>
          <p:cNvPr id="186390" name="Rectangle 22"/>
          <p:cNvSpPr>
            <a:spLocks noChangeArrowheads="1"/>
          </p:cNvSpPr>
          <p:nvPr/>
        </p:nvSpPr>
        <p:spPr bwMode="auto">
          <a:xfrm>
            <a:off x="8027988" y="6237288"/>
            <a:ext cx="936625" cy="504825"/>
          </a:xfrm>
          <a:prstGeom prst="rect">
            <a:avLst/>
          </a:prstGeom>
          <a:noFill/>
          <a:ln w="38100">
            <a:solidFill>
              <a:srgbClr val="0000FF"/>
            </a:solidFill>
            <a:miter lim="800000"/>
            <a:headEnd/>
            <a:tailEnd/>
          </a:ln>
        </p:spPr>
        <p:txBody>
          <a:bodyPr wrap="none" anchor="ctr"/>
          <a:lstStyle/>
          <a:p>
            <a:pPr algn="ctr" fontAlgn="base">
              <a:spcBef>
                <a:spcPct val="0"/>
              </a:spcBef>
              <a:spcAft>
                <a:spcPct val="0"/>
              </a:spcAft>
            </a:pPr>
            <a:r>
              <a:rPr lang="ja-JP" altLang="en-US" sz="2400" b="1" smtClean="0">
                <a:solidFill>
                  <a:srgbClr val="000000"/>
                </a:solidFill>
                <a:latin typeface="Arial" charset="0"/>
              </a:rPr>
              <a:t>関東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388"/>
                                        </p:tgtEl>
                                        <p:attrNameLst>
                                          <p:attrName>style.visibility</p:attrName>
                                        </p:attrNameLst>
                                      </p:cBhvr>
                                      <p:to>
                                        <p:strVal val="visible"/>
                                      </p:to>
                                    </p:set>
                                    <p:anim calcmode="lin" valueType="num">
                                      <p:cBhvr additive="base">
                                        <p:cTn id="7" dur="500" fill="hold"/>
                                        <p:tgtEl>
                                          <p:spTgt spid="186388"/>
                                        </p:tgtEl>
                                        <p:attrNameLst>
                                          <p:attrName>ppt_x</p:attrName>
                                        </p:attrNameLst>
                                      </p:cBhvr>
                                      <p:tavLst>
                                        <p:tav tm="0">
                                          <p:val>
                                            <p:strVal val="#ppt_x"/>
                                          </p:val>
                                        </p:tav>
                                        <p:tav tm="100000">
                                          <p:val>
                                            <p:strVal val="#ppt_x"/>
                                          </p:val>
                                        </p:tav>
                                      </p:tavLst>
                                    </p:anim>
                                    <p:anim calcmode="lin" valueType="num">
                                      <p:cBhvr additive="base">
                                        <p:cTn id="8" dur="500" fill="hold"/>
                                        <p:tgtEl>
                                          <p:spTgt spid="18638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387"/>
                                        </p:tgtEl>
                                        <p:attrNameLst>
                                          <p:attrName>style.visibility</p:attrName>
                                        </p:attrNameLst>
                                      </p:cBhvr>
                                      <p:to>
                                        <p:strVal val="visible"/>
                                      </p:to>
                                    </p:set>
                                    <p:anim calcmode="lin" valueType="num">
                                      <p:cBhvr additive="base">
                                        <p:cTn id="11" dur="500" fill="hold"/>
                                        <p:tgtEl>
                                          <p:spTgt spid="186387"/>
                                        </p:tgtEl>
                                        <p:attrNameLst>
                                          <p:attrName>ppt_x</p:attrName>
                                        </p:attrNameLst>
                                      </p:cBhvr>
                                      <p:tavLst>
                                        <p:tav tm="0">
                                          <p:val>
                                            <p:strVal val="#ppt_x"/>
                                          </p:val>
                                        </p:tav>
                                        <p:tav tm="100000">
                                          <p:val>
                                            <p:strVal val="#ppt_x"/>
                                          </p:val>
                                        </p:tav>
                                      </p:tavLst>
                                    </p:anim>
                                    <p:anim calcmode="lin" valueType="num">
                                      <p:cBhvr additive="base">
                                        <p:cTn id="12" dur="500" fill="hold"/>
                                        <p:tgtEl>
                                          <p:spTgt spid="18638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6390"/>
                                        </p:tgtEl>
                                        <p:attrNameLst>
                                          <p:attrName>style.visibility</p:attrName>
                                        </p:attrNameLst>
                                      </p:cBhvr>
                                      <p:to>
                                        <p:strVal val="visible"/>
                                      </p:to>
                                    </p:set>
                                    <p:anim calcmode="lin" valueType="num">
                                      <p:cBhvr additive="base">
                                        <p:cTn id="17" dur="500" fill="hold"/>
                                        <p:tgtEl>
                                          <p:spTgt spid="186390"/>
                                        </p:tgtEl>
                                        <p:attrNameLst>
                                          <p:attrName>ppt_x</p:attrName>
                                        </p:attrNameLst>
                                      </p:cBhvr>
                                      <p:tavLst>
                                        <p:tav tm="0">
                                          <p:val>
                                            <p:strVal val="#ppt_x"/>
                                          </p:val>
                                        </p:tav>
                                        <p:tav tm="100000">
                                          <p:val>
                                            <p:strVal val="#ppt_x"/>
                                          </p:val>
                                        </p:tav>
                                      </p:tavLst>
                                    </p:anim>
                                    <p:anim calcmode="lin" valueType="num">
                                      <p:cBhvr additive="base">
                                        <p:cTn id="18" dur="500" fill="hold"/>
                                        <p:tgtEl>
                                          <p:spTgt spid="18639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6389"/>
                                        </p:tgtEl>
                                        <p:attrNameLst>
                                          <p:attrName>style.visibility</p:attrName>
                                        </p:attrNameLst>
                                      </p:cBhvr>
                                      <p:to>
                                        <p:strVal val="visible"/>
                                      </p:to>
                                    </p:set>
                                    <p:anim calcmode="lin" valueType="num">
                                      <p:cBhvr additive="base">
                                        <p:cTn id="21" dur="500" fill="hold"/>
                                        <p:tgtEl>
                                          <p:spTgt spid="186389"/>
                                        </p:tgtEl>
                                        <p:attrNameLst>
                                          <p:attrName>ppt_x</p:attrName>
                                        </p:attrNameLst>
                                      </p:cBhvr>
                                      <p:tavLst>
                                        <p:tav tm="0">
                                          <p:val>
                                            <p:strVal val="#ppt_x"/>
                                          </p:val>
                                        </p:tav>
                                        <p:tav tm="100000">
                                          <p:val>
                                            <p:strVal val="#ppt_x"/>
                                          </p:val>
                                        </p:tav>
                                      </p:tavLst>
                                    </p:anim>
                                    <p:anim calcmode="lin" valueType="num">
                                      <p:cBhvr additive="base">
                                        <p:cTn id="22" dur="500" fill="hold"/>
                                        <p:tgtEl>
                                          <p:spTgt spid="186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87" grpId="0" animBg="1"/>
      <p:bldP spid="186388" grpId="0" animBg="1"/>
      <p:bldP spid="186389" grpId="0" animBg="1"/>
      <p:bldP spid="18639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集合写真mod S"/>
          <p:cNvPicPr>
            <a:picLocks noChangeAspect="1" noChangeArrowheads="1"/>
          </p:cNvPicPr>
          <p:nvPr/>
        </p:nvPicPr>
        <p:blipFill>
          <a:blip r:embed="rId3" cstate="print"/>
          <a:srcRect/>
          <a:stretch>
            <a:fillRect/>
          </a:stretch>
        </p:blipFill>
        <p:spPr bwMode="auto">
          <a:xfrm>
            <a:off x="684213" y="922338"/>
            <a:ext cx="7777162" cy="5170487"/>
          </a:xfrm>
          <a:prstGeom prst="rect">
            <a:avLst/>
          </a:prstGeom>
          <a:noFill/>
          <a:ln w="9525">
            <a:noFill/>
            <a:miter lim="800000"/>
            <a:headEnd/>
            <a:tailEnd/>
          </a:ln>
        </p:spPr>
      </p:pic>
      <p:sp>
        <p:nvSpPr>
          <p:cNvPr id="11267" name="Text Box 5"/>
          <p:cNvSpPr txBox="1">
            <a:spLocks noChangeArrowheads="1"/>
          </p:cNvSpPr>
          <p:nvPr/>
        </p:nvSpPr>
        <p:spPr bwMode="auto">
          <a:xfrm>
            <a:off x="858838" y="6100763"/>
            <a:ext cx="7600950" cy="641350"/>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mtClean="0">
                <a:solidFill>
                  <a:srgbClr val="000000"/>
                </a:solidFill>
                <a:latin typeface="Arial" charset="0"/>
              </a:rPr>
              <a:t>フッ素系界面活性剤研究キックオフ会議</a:t>
            </a:r>
          </a:p>
          <a:p>
            <a:pPr fontAlgn="base">
              <a:spcBef>
                <a:spcPct val="0"/>
              </a:spcBef>
              <a:spcAft>
                <a:spcPct val="0"/>
              </a:spcAft>
            </a:pPr>
            <a:r>
              <a:rPr lang="ja-JP" altLang="en-US" smtClean="0">
                <a:solidFill>
                  <a:srgbClr val="000000"/>
                </a:solidFill>
                <a:latin typeface="Arial" charset="0"/>
              </a:rPr>
              <a:t>平成</a:t>
            </a:r>
            <a:r>
              <a:rPr lang="en-US" altLang="ja-JP" smtClean="0">
                <a:solidFill>
                  <a:srgbClr val="000000"/>
                </a:solidFill>
                <a:latin typeface="Arial" charset="0"/>
              </a:rPr>
              <a:t>20</a:t>
            </a:r>
            <a:r>
              <a:rPr lang="ja-JP" altLang="en-US" smtClean="0">
                <a:solidFill>
                  <a:srgbClr val="000000"/>
                </a:solidFill>
                <a:latin typeface="Arial" charset="0"/>
              </a:rPr>
              <a:t>年</a:t>
            </a:r>
            <a:r>
              <a:rPr lang="en-US" altLang="ja-JP" smtClean="0">
                <a:solidFill>
                  <a:srgbClr val="000000"/>
                </a:solidFill>
                <a:latin typeface="Arial" charset="0"/>
              </a:rPr>
              <a:t>10</a:t>
            </a:r>
            <a:r>
              <a:rPr lang="ja-JP" altLang="en-US" smtClean="0">
                <a:solidFill>
                  <a:srgbClr val="000000"/>
                </a:solidFill>
                <a:latin typeface="Arial" charset="0"/>
              </a:rPr>
              <a:t>月</a:t>
            </a:r>
            <a:r>
              <a:rPr lang="en-US" altLang="ja-JP" smtClean="0">
                <a:solidFill>
                  <a:srgbClr val="000000"/>
                </a:solidFill>
                <a:latin typeface="Arial" charset="0"/>
              </a:rPr>
              <a:t>16</a:t>
            </a:r>
            <a:r>
              <a:rPr lang="ja-JP" altLang="en-US" smtClean="0">
                <a:solidFill>
                  <a:srgbClr val="000000"/>
                </a:solidFill>
                <a:latin typeface="Arial" charset="0"/>
              </a:rPr>
              <a:t>～</a:t>
            </a:r>
            <a:r>
              <a:rPr lang="en-US" altLang="ja-JP" smtClean="0">
                <a:solidFill>
                  <a:srgbClr val="000000"/>
                </a:solidFill>
                <a:latin typeface="Arial" charset="0"/>
              </a:rPr>
              <a:t>17</a:t>
            </a:r>
            <a:r>
              <a:rPr lang="ja-JP" altLang="en-US" smtClean="0">
                <a:solidFill>
                  <a:srgbClr val="000000"/>
                </a:solidFill>
                <a:latin typeface="Arial" charset="0"/>
              </a:rPr>
              <a:t>日　　国立環境研究所地球温暖化研究棟　交流会議室</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p:cNvSpPr txBox="1">
            <a:spLocks noChangeArrowheads="1"/>
          </p:cNvSpPr>
          <p:nvPr/>
        </p:nvSpPr>
        <p:spPr bwMode="auto">
          <a:xfrm>
            <a:off x="1835150" y="2781300"/>
            <a:ext cx="5184775" cy="701675"/>
          </a:xfrm>
          <a:prstGeom prst="rect">
            <a:avLst/>
          </a:prstGeom>
          <a:noFill/>
          <a:ln w="9525">
            <a:noFill/>
            <a:miter lim="800000"/>
            <a:headEnd/>
            <a:tailEnd/>
          </a:ln>
        </p:spPr>
        <p:txBody>
          <a:bodyPr>
            <a:spAutoFit/>
          </a:bodyPr>
          <a:lstStyle/>
          <a:p>
            <a:pPr algn="ctr" fontAlgn="base">
              <a:spcBef>
                <a:spcPct val="50000"/>
              </a:spcBef>
              <a:spcAft>
                <a:spcPct val="0"/>
              </a:spcAft>
            </a:pPr>
            <a:r>
              <a:rPr lang="ja-JP" altLang="en-US" sz="4000" b="1" smtClean="0">
                <a:solidFill>
                  <a:srgbClr val="000000"/>
                </a:solidFill>
              </a:rPr>
              <a:t>研究成果</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50825" y="5013176"/>
            <a:ext cx="8893175" cy="1844824"/>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en-US" altLang="ja-JP" sz="6000" dirty="0" smtClean="0">
                <a:latin typeface="Times New Roman" pitchFamily="18" charset="0"/>
              </a:rPr>
              <a:t>MS</a:t>
            </a:r>
            <a:br>
              <a:rPr kumimoji="0" lang="en-US" altLang="ja-JP" sz="6000" dirty="0" smtClean="0">
                <a:latin typeface="Times New Roman" pitchFamily="18" charset="0"/>
              </a:rPr>
            </a:br>
            <a:r>
              <a:rPr kumimoji="0" lang="ja-JP" altLang="en-US" sz="6000" dirty="0" smtClean="0">
                <a:latin typeface="Times New Roman" pitchFamily="18" charset="0"/>
              </a:rPr>
              <a:t>質量分析計</a:t>
            </a:r>
            <a:endParaRPr kumimoji="0" lang="en-US" altLang="ja-JP" sz="6000" dirty="0">
              <a:latin typeface="Times New Roman" pitchFamily="18" charset="0"/>
            </a:endParaRPr>
          </a:p>
        </p:txBody>
      </p:sp>
      <p:pic>
        <p:nvPicPr>
          <p:cNvPr id="293890" name="Picture 2"/>
          <p:cNvPicPr>
            <a:picLocks noChangeAspect="1" noChangeArrowheads="1"/>
          </p:cNvPicPr>
          <p:nvPr/>
        </p:nvPicPr>
        <p:blipFill>
          <a:blip r:embed="rId3" cstate="print"/>
          <a:srcRect/>
          <a:stretch>
            <a:fillRect/>
          </a:stretch>
        </p:blipFill>
        <p:spPr bwMode="auto">
          <a:xfrm>
            <a:off x="0" y="332656"/>
            <a:ext cx="6364759" cy="4773569"/>
          </a:xfrm>
          <a:prstGeom prst="rect">
            <a:avLst/>
          </a:prstGeom>
          <a:noFill/>
          <a:ln w="9525">
            <a:noFill/>
            <a:miter lim="800000"/>
            <a:headEnd/>
            <a:tailEnd/>
          </a:ln>
          <a:effectLst/>
        </p:spPr>
      </p:pic>
      <p:pic>
        <p:nvPicPr>
          <p:cNvPr id="293891" name="Picture 3"/>
          <p:cNvPicPr>
            <a:picLocks noChangeAspect="1" noChangeArrowheads="1"/>
          </p:cNvPicPr>
          <p:nvPr/>
        </p:nvPicPr>
        <p:blipFill>
          <a:blip r:embed="rId4" cstate="print"/>
          <a:srcRect/>
          <a:stretch>
            <a:fillRect/>
          </a:stretch>
        </p:blipFill>
        <p:spPr bwMode="auto">
          <a:xfrm>
            <a:off x="144462" y="144462"/>
            <a:ext cx="8676009" cy="650700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93891"/>
                                        </p:tgtEl>
                                        <p:attrNameLst>
                                          <p:attrName>style.visibility</p:attrName>
                                        </p:attrNameLst>
                                      </p:cBhvr>
                                      <p:to>
                                        <p:strVal val="visible"/>
                                      </p:to>
                                    </p:set>
                                    <p:animEffect transition="in" filter="checkerboard(across)">
                                      <p:cBhvr>
                                        <p:cTn id="7" dur="500"/>
                                        <p:tgtEl>
                                          <p:spTgt spid="293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763713" y="0"/>
            <a:ext cx="7089775" cy="822325"/>
          </a:xfrm>
          <a:prstGeom prst="rect">
            <a:avLst/>
          </a:prstGeom>
          <a:noFill/>
          <a:ln w="19050">
            <a:noFill/>
            <a:miter lim="800000"/>
            <a:headEnd/>
            <a:tailEnd/>
          </a:ln>
        </p:spPr>
        <p:txBody>
          <a:bodyPr>
            <a:spAutoFit/>
          </a:bodyPr>
          <a:lstStyle/>
          <a:p>
            <a:pPr fontAlgn="base">
              <a:spcBef>
                <a:spcPct val="50000"/>
              </a:spcBef>
              <a:spcAft>
                <a:spcPct val="0"/>
              </a:spcAft>
            </a:pPr>
            <a:r>
              <a:rPr lang="ja-JP" altLang="en-US" sz="2400" b="1" smtClean="0">
                <a:solidFill>
                  <a:srgbClr val="000000"/>
                </a:solidFill>
                <a:latin typeface="Arial" charset="0"/>
              </a:rPr>
              <a:t>琵琶湖水における</a:t>
            </a:r>
            <a:r>
              <a:rPr lang="en-US" altLang="ja-JP" sz="2400" b="1" smtClean="0">
                <a:solidFill>
                  <a:srgbClr val="000000"/>
                </a:solidFill>
                <a:latin typeface="Arial" charset="0"/>
              </a:rPr>
              <a:t>PFOS</a:t>
            </a:r>
            <a:r>
              <a:rPr lang="ja-JP" altLang="en-US" sz="2400" b="1" smtClean="0">
                <a:solidFill>
                  <a:srgbClr val="000000"/>
                </a:solidFill>
                <a:latin typeface="Arial" charset="0"/>
              </a:rPr>
              <a:t>およびその類縁物質の汚染実態把握（滋賀県）</a:t>
            </a:r>
          </a:p>
        </p:txBody>
      </p:sp>
      <p:sp>
        <p:nvSpPr>
          <p:cNvPr id="13315" name="Text Box 5"/>
          <p:cNvSpPr txBox="1">
            <a:spLocks noChangeArrowheads="1"/>
          </p:cNvSpPr>
          <p:nvPr/>
        </p:nvSpPr>
        <p:spPr bwMode="auto">
          <a:xfrm>
            <a:off x="179388" y="5300663"/>
            <a:ext cx="4608512" cy="703262"/>
          </a:xfrm>
          <a:prstGeom prst="rect">
            <a:avLst/>
          </a:prstGeom>
          <a:noFill/>
          <a:ln w="9525">
            <a:noFill/>
            <a:miter lim="800000"/>
            <a:headEnd/>
            <a:tailEnd/>
          </a:ln>
        </p:spPr>
        <p:txBody>
          <a:bodyPr>
            <a:spAutoFit/>
          </a:bodyPr>
          <a:lstStyle/>
          <a:p>
            <a:pPr algn="ctr" fontAlgn="base">
              <a:spcBef>
                <a:spcPct val="50000"/>
              </a:spcBef>
              <a:spcAft>
                <a:spcPct val="0"/>
              </a:spcAft>
            </a:pPr>
            <a:r>
              <a:rPr lang="ja-JP" altLang="en-US" sz="1600" smtClean="0">
                <a:solidFill>
                  <a:srgbClr val="000000"/>
                </a:solidFill>
                <a:latin typeface="Tahoma" pitchFamily="34" charset="0"/>
              </a:rPr>
              <a:t>琵琶湖・瀬田川における</a:t>
            </a:r>
            <a:r>
              <a:rPr lang="en-US" altLang="ja-JP" sz="1600" smtClean="0">
                <a:solidFill>
                  <a:srgbClr val="000000"/>
                </a:solidFill>
                <a:latin typeface="Tahoma" pitchFamily="34" charset="0"/>
              </a:rPr>
              <a:t>PFOS</a:t>
            </a:r>
            <a:r>
              <a:rPr lang="ja-JP" altLang="en-US" sz="1600" smtClean="0">
                <a:solidFill>
                  <a:srgbClr val="000000"/>
                </a:solidFill>
                <a:latin typeface="Tahoma" pitchFamily="34" charset="0"/>
              </a:rPr>
              <a:t>・</a:t>
            </a:r>
            <a:r>
              <a:rPr lang="en-US" altLang="ja-JP" sz="1600" smtClean="0">
                <a:solidFill>
                  <a:srgbClr val="000000"/>
                </a:solidFill>
                <a:latin typeface="Tahoma" pitchFamily="34" charset="0"/>
              </a:rPr>
              <a:t>PFOA</a:t>
            </a:r>
            <a:r>
              <a:rPr lang="ja-JP" altLang="en-US" sz="1600" smtClean="0">
                <a:solidFill>
                  <a:srgbClr val="000000"/>
                </a:solidFill>
                <a:latin typeface="Tahoma" pitchFamily="34" charset="0"/>
              </a:rPr>
              <a:t>濃度の変動</a:t>
            </a:r>
          </a:p>
          <a:p>
            <a:pPr algn="ctr" fontAlgn="base">
              <a:spcBef>
                <a:spcPct val="50000"/>
              </a:spcBef>
              <a:spcAft>
                <a:spcPct val="0"/>
              </a:spcAft>
            </a:pPr>
            <a:r>
              <a:rPr lang="ja-JP" altLang="en-US" sz="1600" smtClean="0">
                <a:solidFill>
                  <a:srgbClr val="000000"/>
                </a:solidFill>
                <a:latin typeface="Tahoma" pitchFamily="34" charset="0"/>
              </a:rPr>
              <a:t>（</a:t>
            </a:r>
            <a:r>
              <a:rPr lang="en-US" altLang="ja-JP" sz="1600" smtClean="0">
                <a:solidFill>
                  <a:srgbClr val="000000"/>
                </a:solidFill>
                <a:latin typeface="Tahoma" pitchFamily="34" charset="0"/>
              </a:rPr>
              <a:t>2009</a:t>
            </a:r>
            <a:r>
              <a:rPr lang="ja-JP" altLang="en-US" sz="1600" smtClean="0">
                <a:solidFill>
                  <a:srgbClr val="000000"/>
                </a:solidFill>
                <a:latin typeface="Tahoma" pitchFamily="34" charset="0"/>
              </a:rPr>
              <a:t>年</a:t>
            </a:r>
            <a:r>
              <a:rPr lang="en-US" altLang="ja-JP" sz="1600" smtClean="0">
                <a:solidFill>
                  <a:srgbClr val="000000"/>
                </a:solidFill>
                <a:latin typeface="Tahoma" pitchFamily="34" charset="0"/>
              </a:rPr>
              <a:t>2</a:t>
            </a:r>
            <a:r>
              <a:rPr lang="ja-JP" altLang="en-US" sz="1600" smtClean="0">
                <a:solidFill>
                  <a:srgbClr val="000000"/>
                </a:solidFill>
                <a:latin typeface="Tahoma" pitchFamily="34" charset="0"/>
              </a:rPr>
              <a:t>、</a:t>
            </a:r>
            <a:r>
              <a:rPr lang="en-US" altLang="ja-JP" sz="1600" smtClean="0">
                <a:solidFill>
                  <a:srgbClr val="000000"/>
                </a:solidFill>
                <a:latin typeface="Tahoma" pitchFamily="34" charset="0"/>
              </a:rPr>
              <a:t>6</a:t>
            </a:r>
            <a:r>
              <a:rPr lang="ja-JP" altLang="en-US" sz="1600" smtClean="0">
                <a:solidFill>
                  <a:srgbClr val="000000"/>
                </a:solidFill>
                <a:latin typeface="Tahoma" pitchFamily="34" charset="0"/>
              </a:rPr>
              <a:t>、</a:t>
            </a:r>
            <a:r>
              <a:rPr lang="en-US" altLang="ja-JP" sz="1600" smtClean="0">
                <a:solidFill>
                  <a:srgbClr val="000000"/>
                </a:solidFill>
                <a:latin typeface="Tahoma" pitchFamily="34" charset="0"/>
              </a:rPr>
              <a:t>8</a:t>
            </a:r>
            <a:r>
              <a:rPr lang="ja-JP" altLang="en-US" sz="1600" smtClean="0">
                <a:solidFill>
                  <a:srgbClr val="000000"/>
                </a:solidFill>
                <a:latin typeface="Tahoma" pitchFamily="34" charset="0"/>
              </a:rPr>
              <a:t>、</a:t>
            </a:r>
            <a:r>
              <a:rPr lang="en-US" altLang="ja-JP" sz="1600" smtClean="0">
                <a:solidFill>
                  <a:srgbClr val="000000"/>
                </a:solidFill>
                <a:latin typeface="Tahoma" pitchFamily="34" charset="0"/>
              </a:rPr>
              <a:t>11</a:t>
            </a:r>
            <a:r>
              <a:rPr lang="ja-JP" altLang="en-US" sz="1600" smtClean="0">
                <a:solidFill>
                  <a:srgbClr val="000000"/>
                </a:solidFill>
                <a:latin typeface="Tahoma" pitchFamily="34" charset="0"/>
              </a:rPr>
              <a:t>月）</a:t>
            </a:r>
          </a:p>
        </p:txBody>
      </p:sp>
      <p:pic>
        <p:nvPicPr>
          <p:cNvPr id="13316" name="Picture 6" descr="PFOSPFOA_季節変動"/>
          <p:cNvPicPr>
            <a:picLocks noChangeAspect="1" noChangeArrowheads="1"/>
          </p:cNvPicPr>
          <p:nvPr/>
        </p:nvPicPr>
        <p:blipFill>
          <a:blip r:embed="rId3" cstate="print"/>
          <a:srcRect/>
          <a:stretch>
            <a:fillRect/>
          </a:stretch>
        </p:blipFill>
        <p:spPr bwMode="auto">
          <a:xfrm>
            <a:off x="179388" y="1268413"/>
            <a:ext cx="4905375" cy="3979862"/>
          </a:xfrm>
          <a:prstGeom prst="rect">
            <a:avLst/>
          </a:prstGeom>
          <a:noFill/>
          <a:ln w="9525">
            <a:noFill/>
            <a:miter lim="800000"/>
            <a:headEnd/>
            <a:tailEnd/>
          </a:ln>
        </p:spPr>
      </p:pic>
      <p:sp>
        <p:nvSpPr>
          <p:cNvPr id="13317" name="Oval 7"/>
          <p:cNvSpPr>
            <a:spLocks noChangeArrowheads="1"/>
          </p:cNvSpPr>
          <p:nvPr/>
        </p:nvSpPr>
        <p:spPr bwMode="auto">
          <a:xfrm>
            <a:off x="2555875" y="3284538"/>
            <a:ext cx="936625" cy="1223962"/>
          </a:xfrm>
          <a:prstGeom prst="ellipse">
            <a:avLst/>
          </a:prstGeom>
          <a:solidFill>
            <a:schemeClr val="accent1">
              <a:alpha val="0"/>
            </a:schemeClr>
          </a:solidFill>
          <a:ln w="38100">
            <a:solidFill>
              <a:srgbClr val="FF00FF"/>
            </a:solidFill>
            <a:round/>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13318" name="Line 9"/>
          <p:cNvSpPr>
            <a:spLocks noChangeShapeType="1"/>
          </p:cNvSpPr>
          <p:nvPr/>
        </p:nvSpPr>
        <p:spPr bwMode="auto">
          <a:xfrm flipV="1">
            <a:off x="3492500" y="3068638"/>
            <a:ext cx="1800225" cy="647700"/>
          </a:xfrm>
          <a:prstGeom prst="line">
            <a:avLst/>
          </a:prstGeom>
          <a:noFill/>
          <a:ln w="76200">
            <a:solidFill>
              <a:srgbClr val="FF00FF"/>
            </a:solidFill>
            <a:round/>
            <a:headEnd/>
            <a:tailEnd type="triangle" w="med" len="med"/>
          </a:ln>
        </p:spPr>
        <p:txBody>
          <a:bodyPr/>
          <a:lstStyle/>
          <a:p>
            <a:pPr fontAlgn="base">
              <a:spcBef>
                <a:spcPct val="0"/>
              </a:spcBef>
              <a:spcAft>
                <a:spcPct val="0"/>
              </a:spcAft>
            </a:pPr>
            <a:endParaRPr lang="ja-JP" altLang="en-US" sz="2400" b="1" smtClean="0">
              <a:solidFill>
                <a:srgbClr val="000000"/>
              </a:solidFill>
            </a:endParaRPr>
          </a:p>
        </p:txBody>
      </p:sp>
      <p:pic>
        <p:nvPicPr>
          <p:cNvPr id="13319" name="Picture 10"/>
          <p:cNvPicPr>
            <a:picLocks noChangeAspect="1" noChangeArrowheads="1"/>
          </p:cNvPicPr>
          <p:nvPr/>
        </p:nvPicPr>
        <p:blipFill>
          <a:blip r:embed="rId4" cstate="print"/>
          <a:srcRect/>
          <a:stretch>
            <a:fillRect/>
          </a:stretch>
        </p:blipFill>
        <p:spPr bwMode="auto">
          <a:xfrm>
            <a:off x="5448300" y="3284538"/>
            <a:ext cx="3695700" cy="2941637"/>
          </a:xfrm>
          <a:prstGeom prst="rect">
            <a:avLst/>
          </a:prstGeom>
          <a:noFill/>
          <a:ln w="9525">
            <a:noFill/>
            <a:miter lim="800000"/>
            <a:headEnd/>
            <a:tailEnd/>
          </a:ln>
        </p:spPr>
      </p:pic>
      <p:sp>
        <p:nvSpPr>
          <p:cNvPr id="13320" name="Text Box 11"/>
          <p:cNvSpPr txBox="1">
            <a:spLocks noChangeArrowheads="1"/>
          </p:cNvSpPr>
          <p:nvPr/>
        </p:nvSpPr>
        <p:spPr bwMode="auto">
          <a:xfrm>
            <a:off x="4103688" y="6154738"/>
            <a:ext cx="5040312" cy="703262"/>
          </a:xfrm>
          <a:prstGeom prst="rect">
            <a:avLst/>
          </a:prstGeom>
          <a:noFill/>
          <a:ln w="9525">
            <a:noFill/>
            <a:miter lim="800000"/>
            <a:headEnd/>
            <a:tailEnd/>
          </a:ln>
        </p:spPr>
        <p:txBody>
          <a:bodyPr>
            <a:spAutoFit/>
          </a:bodyPr>
          <a:lstStyle/>
          <a:p>
            <a:pPr algn="ctr" fontAlgn="base">
              <a:spcBef>
                <a:spcPct val="50000"/>
              </a:spcBef>
              <a:spcAft>
                <a:spcPct val="0"/>
              </a:spcAft>
            </a:pPr>
            <a:r>
              <a:rPr lang="ja-JP" altLang="en-US" sz="1600" smtClean="0">
                <a:solidFill>
                  <a:srgbClr val="000000"/>
                </a:solidFill>
                <a:latin typeface="Tahoma" pitchFamily="34" charset="0"/>
              </a:rPr>
              <a:t>赤野井湾における</a:t>
            </a:r>
            <a:r>
              <a:rPr lang="en-US" altLang="ja-JP" sz="1600" smtClean="0">
                <a:solidFill>
                  <a:srgbClr val="000000"/>
                </a:solidFill>
                <a:latin typeface="Tahoma" pitchFamily="34" charset="0"/>
              </a:rPr>
              <a:t>PFOS</a:t>
            </a:r>
            <a:r>
              <a:rPr lang="ja-JP" altLang="en-US" sz="1600" smtClean="0">
                <a:solidFill>
                  <a:srgbClr val="000000"/>
                </a:solidFill>
                <a:latin typeface="Tahoma" pitchFamily="34" charset="0"/>
              </a:rPr>
              <a:t>、</a:t>
            </a:r>
            <a:r>
              <a:rPr lang="en-US" altLang="ja-JP" sz="1600" smtClean="0">
                <a:solidFill>
                  <a:srgbClr val="000000"/>
                </a:solidFill>
                <a:latin typeface="Tahoma" pitchFamily="34" charset="0"/>
              </a:rPr>
              <a:t>PFOA</a:t>
            </a:r>
            <a:r>
              <a:rPr lang="ja-JP" altLang="en-US" sz="1600" smtClean="0">
                <a:solidFill>
                  <a:srgbClr val="000000"/>
                </a:solidFill>
                <a:latin typeface="Tahoma" pitchFamily="34" charset="0"/>
              </a:rPr>
              <a:t>濃度、電気伝導度の変動</a:t>
            </a:r>
          </a:p>
          <a:p>
            <a:pPr algn="ctr" fontAlgn="base">
              <a:spcBef>
                <a:spcPct val="50000"/>
              </a:spcBef>
              <a:spcAft>
                <a:spcPct val="0"/>
              </a:spcAft>
            </a:pPr>
            <a:r>
              <a:rPr lang="ja-JP" altLang="en-US" sz="1600" smtClean="0">
                <a:solidFill>
                  <a:srgbClr val="000000"/>
                </a:solidFill>
                <a:latin typeface="Tahoma" pitchFamily="34" charset="0"/>
              </a:rPr>
              <a:t>（</a:t>
            </a:r>
            <a:r>
              <a:rPr lang="en-US" altLang="ja-JP" sz="1600" smtClean="0">
                <a:solidFill>
                  <a:srgbClr val="000000"/>
                </a:solidFill>
                <a:latin typeface="Tahoma" pitchFamily="34" charset="0"/>
              </a:rPr>
              <a:t>2009</a:t>
            </a:r>
            <a:r>
              <a:rPr lang="ja-JP" altLang="en-US" sz="1600" smtClean="0">
                <a:solidFill>
                  <a:srgbClr val="000000"/>
                </a:solidFill>
                <a:latin typeface="Tahoma" pitchFamily="34" charset="0"/>
              </a:rPr>
              <a:t>年</a:t>
            </a:r>
            <a:r>
              <a:rPr lang="en-US" altLang="ja-JP" sz="1600" smtClean="0">
                <a:solidFill>
                  <a:srgbClr val="000000"/>
                </a:solidFill>
                <a:latin typeface="Tahoma" pitchFamily="34" charset="0"/>
              </a:rPr>
              <a:t>2</a:t>
            </a:r>
            <a:r>
              <a:rPr lang="ja-JP" altLang="en-US" sz="1600" smtClean="0">
                <a:solidFill>
                  <a:srgbClr val="000000"/>
                </a:solidFill>
                <a:latin typeface="Tahoma" pitchFamily="34" charset="0"/>
              </a:rPr>
              <a:t>月、</a:t>
            </a:r>
            <a:r>
              <a:rPr lang="en-US" altLang="ja-JP" sz="1600" smtClean="0">
                <a:solidFill>
                  <a:srgbClr val="000000"/>
                </a:solidFill>
                <a:latin typeface="Tahoma" pitchFamily="34" charset="0"/>
              </a:rPr>
              <a:t>6</a:t>
            </a:r>
            <a:r>
              <a:rPr lang="ja-JP" altLang="en-US" sz="1600" smtClean="0">
                <a:solidFill>
                  <a:srgbClr val="000000"/>
                </a:solidFill>
                <a:latin typeface="Tahoma" pitchFamily="34" charset="0"/>
              </a:rPr>
              <a:t>月～</a:t>
            </a:r>
            <a:r>
              <a:rPr lang="en-US" altLang="ja-JP" sz="1600" smtClean="0">
                <a:solidFill>
                  <a:srgbClr val="000000"/>
                </a:solidFill>
                <a:latin typeface="Tahoma" pitchFamily="34" charset="0"/>
              </a:rPr>
              <a:t>2010</a:t>
            </a:r>
            <a:r>
              <a:rPr lang="ja-JP" altLang="en-US" sz="1600" smtClean="0">
                <a:solidFill>
                  <a:srgbClr val="000000"/>
                </a:solidFill>
                <a:latin typeface="Tahoma" pitchFamily="34" charset="0"/>
              </a:rPr>
              <a:t>年</a:t>
            </a:r>
            <a:r>
              <a:rPr lang="en-US" altLang="ja-JP" sz="1600" smtClean="0">
                <a:solidFill>
                  <a:srgbClr val="000000"/>
                </a:solidFill>
                <a:latin typeface="Tahoma" pitchFamily="34" charset="0"/>
              </a:rPr>
              <a:t>1</a:t>
            </a:r>
            <a:r>
              <a:rPr lang="ja-JP" altLang="en-US" sz="1600" smtClean="0">
                <a:solidFill>
                  <a:srgbClr val="000000"/>
                </a:solidFill>
                <a:latin typeface="Tahoma" pitchFamily="34" charset="0"/>
              </a:rPr>
              <a:t>月）</a:t>
            </a:r>
          </a:p>
        </p:txBody>
      </p:sp>
      <p:pic>
        <p:nvPicPr>
          <p:cNvPr id="13321" name="Picture 8"/>
          <p:cNvPicPr>
            <a:picLocks noChangeAspect="1" noChangeArrowheads="1"/>
          </p:cNvPicPr>
          <p:nvPr/>
        </p:nvPicPr>
        <p:blipFill>
          <a:blip r:embed="rId5" cstate="print"/>
          <a:srcRect/>
          <a:stretch>
            <a:fillRect/>
          </a:stretch>
        </p:blipFill>
        <p:spPr bwMode="auto">
          <a:xfrm>
            <a:off x="5448300" y="620713"/>
            <a:ext cx="3695700" cy="29416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1763713" y="0"/>
            <a:ext cx="7089775" cy="822325"/>
          </a:xfrm>
          <a:prstGeom prst="rect">
            <a:avLst/>
          </a:prstGeom>
          <a:noFill/>
          <a:ln w="19050">
            <a:noFill/>
            <a:miter lim="800000"/>
            <a:headEnd/>
            <a:tailEnd/>
          </a:ln>
        </p:spPr>
        <p:txBody>
          <a:bodyPr>
            <a:spAutoFit/>
          </a:bodyPr>
          <a:lstStyle/>
          <a:p>
            <a:pPr fontAlgn="base">
              <a:spcBef>
                <a:spcPct val="50000"/>
              </a:spcBef>
              <a:spcAft>
                <a:spcPct val="0"/>
              </a:spcAft>
            </a:pPr>
            <a:r>
              <a:rPr lang="ja-JP" altLang="en-US" sz="2400" b="1" smtClean="0">
                <a:solidFill>
                  <a:srgbClr val="000000"/>
                </a:solidFill>
                <a:latin typeface="Arial" charset="0"/>
              </a:rPr>
              <a:t>琵琶湖水における</a:t>
            </a:r>
            <a:r>
              <a:rPr lang="en-US" altLang="ja-JP" sz="2400" b="1" smtClean="0">
                <a:solidFill>
                  <a:srgbClr val="000000"/>
                </a:solidFill>
                <a:latin typeface="Arial" charset="0"/>
              </a:rPr>
              <a:t>PFOS</a:t>
            </a:r>
            <a:r>
              <a:rPr lang="ja-JP" altLang="en-US" sz="2400" b="1" smtClean="0">
                <a:solidFill>
                  <a:srgbClr val="000000"/>
                </a:solidFill>
                <a:latin typeface="Arial" charset="0"/>
              </a:rPr>
              <a:t>およびその類縁物質の汚染実態把握（滋賀県）</a:t>
            </a:r>
          </a:p>
        </p:txBody>
      </p:sp>
      <p:sp>
        <p:nvSpPr>
          <p:cNvPr id="14339" name="Text Box 5"/>
          <p:cNvSpPr txBox="1">
            <a:spLocks noChangeArrowheads="1"/>
          </p:cNvSpPr>
          <p:nvPr/>
        </p:nvSpPr>
        <p:spPr bwMode="auto">
          <a:xfrm>
            <a:off x="323850" y="5911850"/>
            <a:ext cx="8280400" cy="946150"/>
          </a:xfrm>
          <a:prstGeom prst="rect">
            <a:avLst/>
          </a:prstGeom>
          <a:noFill/>
          <a:ln w="9525">
            <a:noFill/>
            <a:miter lim="800000"/>
            <a:headEnd/>
            <a:tailEnd/>
          </a:ln>
        </p:spPr>
        <p:txBody>
          <a:bodyPr>
            <a:spAutoFit/>
          </a:bodyPr>
          <a:lstStyle/>
          <a:p>
            <a:pPr algn="ctr" fontAlgn="base">
              <a:spcBef>
                <a:spcPct val="50000"/>
              </a:spcBef>
              <a:spcAft>
                <a:spcPct val="0"/>
              </a:spcAft>
            </a:pPr>
            <a:r>
              <a:rPr lang="ja-JP" altLang="en-US" sz="2800" smtClean="0">
                <a:solidFill>
                  <a:srgbClr val="000000"/>
                </a:solidFill>
                <a:latin typeface="Arial" charset="0"/>
              </a:rPr>
              <a:t>琵琶湖流入河川・瀬田川・瀬田川流入河川における</a:t>
            </a:r>
            <a:r>
              <a:rPr lang="en-US" altLang="ja-JP" sz="2800" smtClean="0">
                <a:solidFill>
                  <a:srgbClr val="000000"/>
                </a:solidFill>
                <a:latin typeface="Arial" charset="0"/>
              </a:rPr>
              <a:t>PFOS</a:t>
            </a:r>
            <a:r>
              <a:rPr lang="ja-JP" altLang="en-US" sz="2800" smtClean="0">
                <a:solidFill>
                  <a:srgbClr val="000000"/>
                </a:solidFill>
                <a:latin typeface="Arial" charset="0"/>
              </a:rPr>
              <a:t>、</a:t>
            </a:r>
            <a:r>
              <a:rPr lang="en-US" altLang="ja-JP" sz="2800" smtClean="0">
                <a:solidFill>
                  <a:srgbClr val="000000"/>
                </a:solidFill>
                <a:latin typeface="Arial" charset="0"/>
              </a:rPr>
              <a:t>PFOA</a:t>
            </a:r>
            <a:r>
              <a:rPr lang="ja-JP" altLang="en-US" sz="2800" smtClean="0">
                <a:solidFill>
                  <a:srgbClr val="000000"/>
                </a:solidFill>
                <a:latin typeface="Arial" charset="0"/>
              </a:rPr>
              <a:t>濃度分布（</a:t>
            </a:r>
            <a:r>
              <a:rPr lang="en-US" altLang="ja-JP" sz="2800" smtClean="0">
                <a:solidFill>
                  <a:srgbClr val="000000"/>
                </a:solidFill>
                <a:latin typeface="Arial" charset="0"/>
              </a:rPr>
              <a:t>2009</a:t>
            </a:r>
            <a:r>
              <a:rPr lang="ja-JP" altLang="en-US" sz="2800" smtClean="0">
                <a:solidFill>
                  <a:srgbClr val="000000"/>
                </a:solidFill>
                <a:latin typeface="Arial" charset="0"/>
              </a:rPr>
              <a:t>年</a:t>
            </a:r>
            <a:r>
              <a:rPr lang="en-US" altLang="ja-JP" sz="2800" smtClean="0">
                <a:solidFill>
                  <a:srgbClr val="000000"/>
                </a:solidFill>
                <a:latin typeface="Arial" charset="0"/>
              </a:rPr>
              <a:t>5</a:t>
            </a:r>
            <a:r>
              <a:rPr lang="ja-JP" altLang="en-US" sz="2800" smtClean="0">
                <a:solidFill>
                  <a:srgbClr val="000000"/>
                </a:solidFill>
                <a:latin typeface="Arial" charset="0"/>
              </a:rPr>
              <a:t>月または</a:t>
            </a:r>
            <a:r>
              <a:rPr lang="en-US" altLang="ja-JP" sz="2800" smtClean="0">
                <a:solidFill>
                  <a:srgbClr val="000000"/>
                </a:solidFill>
                <a:latin typeface="Arial" charset="0"/>
              </a:rPr>
              <a:t>6</a:t>
            </a:r>
            <a:r>
              <a:rPr lang="ja-JP" altLang="en-US" sz="2800" smtClean="0">
                <a:solidFill>
                  <a:srgbClr val="000000"/>
                </a:solidFill>
                <a:latin typeface="Arial" charset="0"/>
              </a:rPr>
              <a:t>月）</a:t>
            </a:r>
          </a:p>
        </p:txBody>
      </p:sp>
      <p:pic>
        <p:nvPicPr>
          <p:cNvPr id="14340" name="Picture 6" descr="河川調査地点図_区分あり"/>
          <p:cNvPicPr>
            <a:picLocks noChangeAspect="1" noChangeArrowheads="1"/>
          </p:cNvPicPr>
          <p:nvPr/>
        </p:nvPicPr>
        <p:blipFill>
          <a:blip r:embed="rId3" cstate="print"/>
          <a:srcRect/>
          <a:stretch>
            <a:fillRect/>
          </a:stretch>
        </p:blipFill>
        <p:spPr bwMode="auto">
          <a:xfrm>
            <a:off x="2987675" y="1073150"/>
            <a:ext cx="3116263" cy="4465638"/>
          </a:xfrm>
          <a:prstGeom prst="rect">
            <a:avLst/>
          </a:prstGeom>
          <a:noFill/>
          <a:ln w="9525">
            <a:noFill/>
            <a:miter lim="800000"/>
            <a:headEnd/>
            <a:tailEnd/>
          </a:ln>
        </p:spPr>
      </p:pic>
      <p:pic>
        <p:nvPicPr>
          <p:cNvPr id="14341" name="Picture 7"/>
          <p:cNvPicPr>
            <a:picLocks noChangeAspect="1" noChangeArrowheads="1"/>
          </p:cNvPicPr>
          <p:nvPr/>
        </p:nvPicPr>
        <p:blipFill>
          <a:blip r:embed="rId4" cstate="print"/>
          <a:srcRect/>
          <a:stretch>
            <a:fillRect/>
          </a:stretch>
        </p:blipFill>
        <p:spPr bwMode="auto">
          <a:xfrm rot="5400000">
            <a:off x="5139531" y="1656557"/>
            <a:ext cx="5019675" cy="2989262"/>
          </a:xfrm>
          <a:prstGeom prst="rect">
            <a:avLst/>
          </a:prstGeom>
          <a:noFill/>
          <a:ln w="9525">
            <a:noFill/>
            <a:miter lim="800000"/>
            <a:headEnd/>
            <a:tailEnd/>
          </a:ln>
        </p:spPr>
      </p:pic>
      <p:pic>
        <p:nvPicPr>
          <p:cNvPr id="14342" name="Picture 8"/>
          <p:cNvPicPr>
            <a:picLocks noChangeAspect="1" noChangeArrowheads="1"/>
          </p:cNvPicPr>
          <p:nvPr/>
        </p:nvPicPr>
        <p:blipFill>
          <a:blip r:embed="rId5" cstate="print"/>
          <a:srcRect/>
          <a:stretch>
            <a:fillRect/>
          </a:stretch>
        </p:blipFill>
        <p:spPr bwMode="auto">
          <a:xfrm rot="5400000">
            <a:off x="-1015206" y="1656556"/>
            <a:ext cx="5019675" cy="2989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9"/>
          <p:cNvSpPr txBox="1">
            <a:spLocks noChangeArrowheads="1"/>
          </p:cNvSpPr>
          <p:nvPr/>
        </p:nvSpPr>
        <p:spPr bwMode="auto">
          <a:xfrm>
            <a:off x="1622425" y="0"/>
            <a:ext cx="7521575" cy="822325"/>
          </a:xfrm>
          <a:prstGeom prst="rect">
            <a:avLst/>
          </a:prstGeom>
          <a:noFill/>
          <a:ln w="19050">
            <a:noFill/>
            <a:miter lim="800000"/>
            <a:headEnd/>
            <a:tailEnd/>
          </a:ln>
        </p:spPr>
        <p:txBody>
          <a:bodyPr>
            <a:spAutoFit/>
          </a:bodyPr>
          <a:lstStyle/>
          <a:p>
            <a:pPr fontAlgn="base">
              <a:spcBef>
                <a:spcPct val="50000"/>
              </a:spcBef>
              <a:spcAft>
                <a:spcPct val="0"/>
              </a:spcAft>
            </a:pPr>
            <a:r>
              <a:rPr lang="ja-JP" altLang="en-US" sz="2400" b="1" smtClean="0">
                <a:solidFill>
                  <a:srgbClr val="000000"/>
                </a:solidFill>
                <a:latin typeface="Arial" charset="0"/>
              </a:rPr>
              <a:t>製造・使用事業場周辺環境の把握と対策の評価、</a:t>
            </a:r>
            <a:br>
              <a:rPr lang="ja-JP" altLang="en-US" sz="2400" b="1" smtClean="0">
                <a:solidFill>
                  <a:srgbClr val="000000"/>
                </a:solidFill>
                <a:latin typeface="Arial" charset="0"/>
              </a:rPr>
            </a:br>
            <a:r>
              <a:rPr lang="ja-JP" altLang="en-US" sz="2400" b="1" smtClean="0">
                <a:solidFill>
                  <a:srgbClr val="000000"/>
                </a:solidFill>
                <a:latin typeface="Arial" charset="0"/>
              </a:rPr>
              <a:t>大気環境調査及び類縁化合物の実態把握（大阪府）</a:t>
            </a:r>
          </a:p>
        </p:txBody>
      </p:sp>
      <p:sp>
        <p:nvSpPr>
          <p:cNvPr id="15363" name="Text Box 5"/>
          <p:cNvSpPr txBox="1">
            <a:spLocks noChangeArrowheads="1"/>
          </p:cNvSpPr>
          <p:nvPr/>
        </p:nvSpPr>
        <p:spPr bwMode="auto">
          <a:xfrm>
            <a:off x="3132138" y="3284538"/>
            <a:ext cx="720725" cy="360362"/>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000066"/>
                </a:solidFill>
              </a:rPr>
              <a:t>170 </a:t>
            </a:r>
          </a:p>
        </p:txBody>
      </p:sp>
      <p:sp>
        <p:nvSpPr>
          <p:cNvPr id="15364" name="Rectangle 6"/>
          <p:cNvSpPr>
            <a:spLocks noChangeArrowheads="1"/>
          </p:cNvSpPr>
          <p:nvPr/>
        </p:nvSpPr>
        <p:spPr bwMode="auto">
          <a:xfrm>
            <a:off x="288925" y="893763"/>
            <a:ext cx="46038"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Century" pitchFamily="18" charset="0"/>
              </a:rPr>
              <a:t> </a:t>
            </a:r>
            <a:endParaRPr lang="ja-JP" altLang="en-US" sz="2400" smtClean="0">
              <a:solidFill>
                <a:srgbClr val="000000"/>
              </a:solidFill>
            </a:endParaRPr>
          </a:p>
        </p:txBody>
      </p:sp>
      <p:sp>
        <p:nvSpPr>
          <p:cNvPr id="15365" name="Rectangle 7"/>
          <p:cNvSpPr>
            <a:spLocks noChangeArrowheads="1"/>
          </p:cNvSpPr>
          <p:nvPr/>
        </p:nvSpPr>
        <p:spPr bwMode="auto">
          <a:xfrm>
            <a:off x="3419475" y="2133600"/>
            <a:ext cx="1152525" cy="198438"/>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ja-JP" altLang="en-US" sz="1300" smtClean="0">
                <a:solidFill>
                  <a:srgbClr val="000000"/>
                </a:solidFill>
                <a:latin typeface="ＭＳ 明朝" pitchFamily="17" charset="-128"/>
                <a:ea typeface="ＭＳ 明朝" pitchFamily="17" charset="-128"/>
              </a:rPr>
              <a:t>東海道線</a:t>
            </a:r>
            <a:endParaRPr lang="ja-JP" altLang="en-US" sz="2400" smtClean="0">
              <a:solidFill>
                <a:srgbClr val="000000"/>
              </a:solidFill>
            </a:endParaRPr>
          </a:p>
        </p:txBody>
      </p:sp>
      <p:sp>
        <p:nvSpPr>
          <p:cNvPr id="15366" name="Rectangle 8"/>
          <p:cNvSpPr>
            <a:spLocks noChangeArrowheads="1"/>
          </p:cNvSpPr>
          <p:nvPr/>
        </p:nvSpPr>
        <p:spPr bwMode="auto">
          <a:xfrm>
            <a:off x="4495800" y="2316163"/>
            <a:ext cx="46038"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Century" pitchFamily="18" charset="0"/>
              </a:rPr>
              <a:t> </a:t>
            </a:r>
            <a:endParaRPr lang="ja-JP" altLang="en-US" sz="2400" smtClean="0">
              <a:solidFill>
                <a:srgbClr val="000000"/>
              </a:solidFill>
            </a:endParaRPr>
          </a:p>
        </p:txBody>
      </p:sp>
      <p:sp>
        <p:nvSpPr>
          <p:cNvPr id="15367" name="Rectangle 9"/>
          <p:cNvSpPr>
            <a:spLocks noChangeArrowheads="1"/>
          </p:cNvSpPr>
          <p:nvPr/>
        </p:nvSpPr>
        <p:spPr bwMode="auto">
          <a:xfrm>
            <a:off x="2119313" y="2873375"/>
            <a:ext cx="825500" cy="198438"/>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ＭＳ 明朝" pitchFamily="17" charset="-128"/>
                <a:ea typeface="ＭＳ 明朝" pitchFamily="17" charset="-128"/>
              </a:rPr>
              <a:t>阪急千里線</a:t>
            </a:r>
            <a:endParaRPr lang="ja-JP" altLang="en-US" sz="2400" smtClean="0">
              <a:solidFill>
                <a:srgbClr val="000000"/>
              </a:solidFill>
            </a:endParaRPr>
          </a:p>
        </p:txBody>
      </p:sp>
      <p:sp>
        <p:nvSpPr>
          <p:cNvPr id="15368" name="Rectangle 10"/>
          <p:cNvSpPr>
            <a:spLocks noChangeArrowheads="1"/>
          </p:cNvSpPr>
          <p:nvPr/>
        </p:nvSpPr>
        <p:spPr bwMode="auto">
          <a:xfrm>
            <a:off x="3140075" y="2851150"/>
            <a:ext cx="46038" cy="198438"/>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Century" pitchFamily="18" charset="0"/>
              </a:rPr>
              <a:t> </a:t>
            </a:r>
            <a:endParaRPr lang="ja-JP" altLang="en-US" sz="2400" smtClean="0">
              <a:solidFill>
                <a:srgbClr val="000000"/>
              </a:solidFill>
            </a:endParaRPr>
          </a:p>
        </p:txBody>
      </p:sp>
      <p:sp>
        <p:nvSpPr>
          <p:cNvPr id="15369" name="Rectangle 11"/>
          <p:cNvSpPr>
            <a:spLocks noChangeArrowheads="1"/>
          </p:cNvSpPr>
          <p:nvPr/>
        </p:nvSpPr>
        <p:spPr bwMode="auto">
          <a:xfrm>
            <a:off x="4919663" y="1566863"/>
            <a:ext cx="825500"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ＭＳ 明朝" pitchFamily="17" charset="-128"/>
                <a:ea typeface="ＭＳ 明朝" pitchFamily="17" charset="-128"/>
              </a:rPr>
              <a:t>阪急京都線</a:t>
            </a:r>
            <a:endParaRPr lang="ja-JP" altLang="en-US" sz="2400" smtClean="0">
              <a:solidFill>
                <a:srgbClr val="000000"/>
              </a:solidFill>
            </a:endParaRPr>
          </a:p>
        </p:txBody>
      </p:sp>
      <p:sp>
        <p:nvSpPr>
          <p:cNvPr id="15370" name="Rectangle 12"/>
          <p:cNvSpPr>
            <a:spLocks noChangeArrowheads="1"/>
          </p:cNvSpPr>
          <p:nvPr/>
        </p:nvSpPr>
        <p:spPr bwMode="auto">
          <a:xfrm>
            <a:off x="5940425" y="1544638"/>
            <a:ext cx="46038"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Century" pitchFamily="18" charset="0"/>
              </a:rPr>
              <a:t> </a:t>
            </a:r>
            <a:endParaRPr lang="ja-JP" altLang="en-US" sz="2400" smtClean="0">
              <a:solidFill>
                <a:srgbClr val="000000"/>
              </a:solidFill>
            </a:endParaRPr>
          </a:p>
        </p:txBody>
      </p:sp>
      <p:sp>
        <p:nvSpPr>
          <p:cNvPr id="15371" name="Rectangle 13"/>
          <p:cNvSpPr>
            <a:spLocks noChangeArrowheads="1"/>
          </p:cNvSpPr>
          <p:nvPr/>
        </p:nvSpPr>
        <p:spPr bwMode="auto">
          <a:xfrm>
            <a:off x="5935663" y="5670550"/>
            <a:ext cx="660400" cy="198438"/>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ＭＳ 明朝" pitchFamily="17" charset="-128"/>
                <a:ea typeface="ＭＳ 明朝" pitchFamily="17" charset="-128"/>
              </a:rPr>
              <a:t>京阪本線</a:t>
            </a:r>
            <a:endParaRPr lang="ja-JP" altLang="en-US" sz="2400" smtClean="0">
              <a:solidFill>
                <a:srgbClr val="000000"/>
              </a:solidFill>
            </a:endParaRPr>
          </a:p>
        </p:txBody>
      </p:sp>
      <p:sp>
        <p:nvSpPr>
          <p:cNvPr id="15372" name="Rectangle 14"/>
          <p:cNvSpPr>
            <a:spLocks noChangeArrowheads="1"/>
          </p:cNvSpPr>
          <p:nvPr/>
        </p:nvSpPr>
        <p:spPr bwMode="auto">
          <a:xfrm>
            <a:off x="6746875" y="5648325"/>
            <a:ext cx="46038" cy="198438"/>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Century" pitchFamily="18" charset="0"/>
              </a:rPr>
              <a:t> </a:t>
            </a:r>
            <a:endParaRPr lang="ja-JP" altLang="en-US" sz="2400" smtClean="0">
              <a:solidFill>
                <a:srgbClr val="000000"/>
              </a:solidFill>
            </a:endParaRPr>
          </a:p>
        </p:txBody>
      </p:sp>
      <p:sp>
        <p:nvSpPr>
          <p:cNvPr id="15373" name="Rectangle 15"/>
          <p:cNvSpPr>
            <a:spLocks noChangeArrowheads="1"/>
          </p:cNvSpPr>
          <p:nvPr/>
        </p:nvSpPr>
        <p:spPr bwMode="auto">
          <a:xfrm>
            <a:off x="6659563" y="981075"/>
            <a:ext cx="495300" cy="198438"/>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ＭＳ 明朝" pitchFamily="17" charset="-128"/>
                <a:ea typeface="ＭＳ 明朝" pitchFamily="17" charset="-128"/>
              </a:rPr>
              <a:t>安威川</a:t>
            </a:r>
            <a:endParaRPr lang="ja-JP" altLang="en-US" sz="2400" smtClean="0">
              <a:solidFill>
                <a:srgbClr val="000000"/>
              </a:solidFill>
            </a:endParaRPr>
          </a:p>
        </p:txBody>
      </p:sp>
      <p:sp>
        <p:nvSpPr>
          <p:cNvPr id="15374" name="Rectangle 16"/>
          <p:cNvSpPr>
            <a:spLocks noChangeArrowheads="1"/>
          </p:cNvSpPr>
          <p:nvPr/>
        </p:nvSpPr>
        <p:spPr bwMode="auto">
          <a:xfrm>
            <a:off x="5753100" y="2038350"/>
            <a:ext cx="46038" cy="198438"/>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Century" pitchFamily="18" charset="0"/>
              </a:rPr>
              <a:t> </a:t>
            </a:r>
            <a:endParaRPr lang="ja-JP" altLang="en-US" sz="2400" smtClean="0">
              <a:solidFill>
                <a:srgbClr val="000000"/>
              </a:solidFill>
            </a:endParaRPr>
          </a:p>
        </p:txBody>
      </p:sp>
      <p:sp>
        <p:nvSpPr>
          <p:cNvPr id="15375" name="Rectangle 17"/>
          <p:cNvSpPr>
            <a:spLocks noChangeArrowheads="1"/>
          </p:cNvSpPr>
          <p:nvPr/>
        </p:nvSpPr>
        <p:spPr bwMode="auto">
          <a:xfrm>
            <a:off x="2938463" y="1227138"/>
            <a:ext cx="990600"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ＭＳ 明朝" pitchFamily="17" charset="-128"/>
                <a:ea typeface="ＭＳ 明朝" pitchFamily="17" charset="-128"/>
              </a:rPr>
              <a:t>名神高速道路</a:t>
            </a:r>
            <a:endParaRPr lang="ja-JP" altLang="en-US" sz="2400" smtClean="0">
              <a:solidFill>
                <a:srgbClr val="000000"/>
              </a:solidFill>
            </a:endParaRPr>
          </a:p>
        </p:txBody>
      </p:sp>
      <p:sp>
        <p:nvSpPr>
          <p:cNvPr id="15376" name="Rectangle 18"/>
          <p:cNvSpPr>
            <a:spLocks noChangeArrowheads="1"/>
          </p:cNvSpPr>
          <p:nvPr/>
        </p:nvSpPr>
        <p:spPr bwMode="auto">
          <a:xfrm>
            <a:off x="4154488" y="1204913"/>
            <a:ext cx="46037"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Century" pitchFamily="18" charset="0"/>
              </a:rPr>
              <a:t> </a:t>
            </a:r>
            <a:endParaRPr lang="ja-JP" altLang="en-US" sz="2400" smtClean="0">
              <a:solidFill>
                <a:srgbClr val="000000"/>
              </a:solidFill>
            </a:endParaRPr>
          </a:p>
        </p:txBody>
      </p:sp>
      <p:sp>
        <p:nvSpPr>
          <p:cNvPr id="15377" name="Rectangle 19"/>
          <p:cNvSpPr>
            <a:spLocks noChangeArrowheads="1"/>
          </p:cNvSpPr>
          <p:nvPr/>
        </p:nvSpPr>
        <p:spPr bwMode="auto">
          <a:xfrm>
            <a:off x="1354138" y="3371850"/>
            <a:ext cx="660400" cy="198438"/>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ＭＳ 明朝" pitchFamily="17" charset="-128"/>
                <a:ea typeface="ＭＳ 明朝" pitchFamily="17" charset="-128"/>
              </a:rPr>
              <a:t>新御堂筋</a:t>
            </a:r>
            <a:endParaRPr lang="ja-JP" altLang="en-US" sz="2400" smtClean="0">
              <a:solidFill>
                <a:srgbClr val="000000"/>
              </a:solidFill>
            </a:endParaRPr>
          </a:p>
        </p:txBody>
      </p:sp>
      <p:sp>
        <p:nvSpPr>
          <p:cNvPr id="15378" name="Rectangle 20"/>
          <p:cNvSpPr>
            <a:spLocks noChangeArrowheads="1"/>
          </p:cNvSpPr>
          <p:nvPr/>
        </p:nvSpPr>
        <p:spPr bwMode="auto">
          <a:xfrm>
            <a:off x="2166938" y="3349625"/>
            <a:ext cx="46037" cy="198438"/>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Century" pitchFamily="18" charset="0"/>
              </a:rPr>
              <a:t> </a:t>
            </a:r>
            <a:endParaRPr lang="ja-JP" altLang="en-US" sz="2400" smtClean="0">
              <a:solidFill>
                <a:srgbClr val="000000"/>
              </a:solidFill>
            </a:endParaRPr>
          </a:p>
        </p:txBody>
      </p:sp>
      <p:sp>
        <p:nvSpPr>
          <p:cNvPr id="15379" name="Rectangle 21"/>
          <p:cNvSpPr>
            <a:spLocks noChangeArrowheads="1"/>
          </p:cNvSpPr>
          <p:nvPr/>
        </p:nvSpPr>
        <p:spPr bwMode="auto">
          <a:xfrm rot="5400000">
            <a:off x="332582" y="3713956"/>
            <a:ext cx="330200"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ＭＳ 明朝" pitchFamily="17" charset="-128"/>
                <a:ea typeface="ＭＳ 明朝" pitchFamily="17" charset="-128"/>
              </a:rPr>
              <a:t>国道</a:t>
            </a:r>
            <a:endParaRPr lang="ja-JP" altLang="en-US" sz="2400" smtClean="0">
              <a:solidFill>
                <a:srgbClr val="000000"/>
              </a:solidFill>
            </a:endParaRPr>
          </a:p>
        </p:txBody>
      </p:sp>
      <p:sp>
        <p:nvSpPr>
          <p:cNvPr id="15380" name="Rectangle 22"/>
          <p:cNvSpPr>
            <a:spLocks noChangeArrowheads="1"/>
          </p:cNvSpPr>
          <p:nvPr/>
        </p:nvSpPr>
        <p:spPr bwMode="auto">
          <a:xfrm rot="5400000">
            <a:off x="378619" y="4133057"/>
            <a:ext cx="276225"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en-US" altLang="ja-JP" sz="1300" smtClean="0">
                <a:solidFill>
                  <a:srgbClr val="000000"/>
                </a:solidFill>
                <a:latin typeface="Century" pitchFamily="18" charset="0"/>
              </a:rPr>
              <a:t>176</a:t>
            </a:r>
            <a:endParaRPr lang="en-US" altLang="ja-JP" sz="2400" smtClean="0">
              <a:solidFill>
                <a:srgbClr val="000000"/>
              </a:solidFill>
            </a:endParaRPr>
          </a:p>
        </p:txBody>
      </p:sp>
      <p:sp>
        <p:nvSpPr>
          <p:cNvPr id="15381" name="Rectangle 23"/>
          <p:cNvSpPr>
            <a:spLocks noChangeArrowheads="1"/>
          </p:cNvSpPr>
          <p:nvPr/>
        </p:nvSpPr>
        <p:spPr bwMode="auto">
          <a:xfrm rot="5400000">
            <a:off x="332582" y="4390231"/>
            <a:ext cx="330200"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ＭＳ 明朝" pitchFamily="17" charset="-128"/>
                <a:ea typeface="ＭＳ 明朝" pitchFamily="17" charset="-128"/>
              </a:rPr>
              <a:t>号線</a:t>
            </a:r>
            <a:endParaRPr lang="ja-JP" altLang="en-US" sz="2400" smtClean="0">
              <a:solidFill>
                <a:srgbClr val="000000"/>
              </a:solidFill>
            </a:endParaRPr>
          </a:p>
        </p:txBody>
      </p:sp>
      <p:sp>
        <p:nvSpPr>
          <p:cNvPr id="15382" name="Rectangle 24"/>
          <p:cNvSpPr>
            <a:spLocks noChangeArrowheads="1"/>
          </p:cNvSpPr>
          <p:nvPr/>
        </p:nvSpPr>
        <p:spPr bwMode="auto">
          <a:xfrm rot="5400000">
            <a:off x="493713" y="4654550"/>
            <a:ext cx="46038"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Century" pitchFamily="18" charset="0"/>
              </a:rPr>
              <a:t> </a:t>
            </a:r>
            <a:endParaRPr lang="ja-JP" altLang="en-US" sz="2400" smtClean="0">
              <a:solidFill>
                <a:srgbClr val="000000"/>
              </a:solidFill>
            </a:endParaRPr>
          </a:p>
        </p:txBody>
      </p:sp>
      <p:sp>
        <p:nvSpPr>
          <p:cNvPr id="15383" name="Rectangle 25"/>
          <p:cNvSpPr>
            <a:spLocks noChangeArrowheads="1"/>
          </p:cNvSpPr>
          <p:nvPr/>
        </p:nvSpPr>
        <p:spPr bwMode="auto">
          <a:xfrm>
            <a:off x="6981825" y="2765425"/>
            <a:ext cx="406400" cy="244475"/>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600" smtClean="0">
                <a:solidFill>
                  <a:srgbClr val="000000"/>
                </a:solidFill>
                <a:latin typeface="ＭＳ 明朝" pitchFamily="17" charset="-128"/>
                <a:ea typeface="ＭＳ 明朝" pitchFamily="17" charset="-128"/>
              </a:rPr>
              <a:t>淀川</a:t>
            </a:r>
            <a:endParaRPr lang="ja-JP" altLang="en-US" sz="2400" smtClean="0">
              <a:solidFill>
                <a:srgbClr val="000000"/>
              </a:solidFill>
            </a:endParaRPr>
          </a:p>
        </p:txBody>
      </p:sp>
      <p:sp>
        <p:nvSpPr>
          <p:cNvPr id="15384" name="Rectangle 26"/>
          <p:cNvSpPr>
            <a:spLocks noChangeArrowheads="1"/>
          </p:cNvSpPr>
          <p:nvPr/>
        </p:nvSpPr>
        <p:spPr bwMode="auto">
          <a:xfrm>
            <a:off x="7480300" y="2740025"/>
            <a:ext cx="57150" cy="244475"/>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600" smtClean="0">
                <a:solidFill>
                  <a:srgbClr val="000000"/>
                </a:solidFill>
                <a:latin typeface="Century" pitchFamily="18" charset="0"/>
              </a:rPr>
              <a:t> </a:t>
            </a:r>
            <a:endParaRPr lang="ja-JP" altLang="en-US" sz="2400" smtClean="0">
              <a:solidFill>
                <a:srgbClr val="000000"/>
              </a:solidFill>
            </a:endParaRPr>
          </a:p>
        </p:txBody>
      </p:sp>
      <p:sp>
        <p:nvSpPr>
          <p:cNvPr id="15385" name="Rectangle 27"/>
          <p:cNvSpPr>
            <a:spLocks noChangeArrowheads="1"/>
          </p:cNvSpPr>
          <p:nvPr/>
        </p:nvSpPr>
        <p:spPr bwMode="auto">
          <a:xfrm>
            <a:off x="7524750" y="1341438"/>
            <a:ext cx="990600"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ＭＳ 明朝" pitchFamily="17" charset="-128"/>
                <a:ea typeface="ＭＳ 明朝" pitchFamily="17" charset="-128"/>
              </a:rPr>
              <a:t>東海道新幹線</a:t>
            </a:r>
            <a:endParaRPr lang="ja-JP" altLang="en-US" sz="2400" smtClean="0">
              <a:solidFill>
                <a:srgbClr val="000000"/>
              </a:solidFill>
            </a:endParaRPr>
          </a:p>
        </p:txBody>
      </p:sp>
      <p:sp>
        <p:nvSpPr>
          <p:cNvPr id="15386" name="Text Box 28"/>
          <p:cNvSpPr txBox="1">
            <a:spLocks noChangeArrowheads="1"/>
          </p:cNvSpPr>
          <p:nvPr/>
        </p:nvSpPr>
        <p:spPr bwMode="auto">
          <a:xfrm>
            <a:off x="411163" y="6453188"/>
            <a:ext cx="184150" cy="274637"/>
          </a:xfrm>
          <a:prstGeom prst="rect">
            <a:avLst/>
          </a:prstGeom>
          <a:noFill/>
          <a:ln w="9525">
            <a:noFill/>
            <a:miter lim="800000"/>
            <a:headEnd/>
            <a:tailEnd/>
          </a:ln>
        </p:spPr>
        <p:txBody>
          <a:bodyPr>
            <a:spAutoFit/>
          </a:bodyPr>
          <a:lstStyle/>
          <a:p>
            <a:pPr algn="ctr" fontAlgn="base">
              <a:spcBef>
                <a:spcPct val="50000"/>
              </a:spcBef>
              <a:spcAft>
                <a:spcPct val="0"/>
              </a:spcAft>
            </a:pPr>
            <a:endParaRPr lang="ja-JP" altLang="en-US" sz="1200" smtClean="0">
              <a:solidFill>
                <a:srgbClr val="000000"/>
              </a:solidFill>
            </a:endParaRPr>
          </a:p>
        </p:txBody>
      </p:sp>
      <p:sp>
        <p:nvSpPr>
          <p:cNvPr id="15387" name="Text Box 30"/>
          <p:cNvSpPr txBox="1">
            <a:spLocks noChangeArrowheads="1"/>
          </p:cNvSpPr>
          <p:nvPr/>
        </p:nvSpPr>
        <p:spPr bwMode="auto">
          <a:xfrm>
            <a:off x="3924300" y="2924175"/>
            <a:ext cx="539750" cy="323850"/>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000066"/>
                </a:solidFill>
              </a:rPr>
              <a:t>230 </a:t>
            </a:r>
          </a:p>
        </p:txBody>
      </p:sp>
      <p:grpSp>
        <p:nvGrpSpPr>
          <p:cNvPr id="2" name="Group 31"/>
          <p:cNvGrpSpPr>
            <a:grpSpLocks/>
          </p:cNvGrpSpPr>
          <p:nvPr/>
        </p:nvGrpSpPr>
        <p:grpSpPr bwMode="auto">
          <a:xfrm>
            <a:off x="250825" y="904875"/>
            <a:ext cx="8653463" cy="5953125"/>
            <a:chOff x="158" y="570"/>
            <a:chExt cx="5451" cy="3750"/>
          </a:xfrm>
        </p:grpSpPr>
        <p:sp>
          <p:nvSpPr>
            <p:cNvPr id="15394" name="Text Box 32"/>
            <p:cNvSpPr txBox="1">
              <a:spLocks noChangeArrowheads="1"/>
            </p:cNvSpPr>
            <p:nvPr/>
          </p:nvSpPr>
          <p:spPr bwMode="auto">
            <a:xfrm>
              <a:off x="4195" y="981"/>
              <a:ext cx="793"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000066"/>
                  </a:solidFill>
                </a:rPr>
                <a:t>540-1,400</a:t>
              </a:r>
            </a:p>
          </p:txBody>
        </p:sp>
        <p:sp>
          <p:nvSpPr>
            <p:cNvPr id="15395" name="Text Box 33"/>
            <p:cNvSpPr txBox="1">
              <a:spLocks noChangeArrowheads="1"/>
            </p:cNvSpPr>
            <p:nvPr/>
          </p:nvSpPr>
          <p:spPr bwMode="auto">
            <a:xfrm>
              <a:off x="3969" y="1616"/>
              <a:ext cx="453"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000066"/>
                  </a:solidFill>
                </a:rPr>
                <a:t>1,300 </a:t>
              </a:r>
            </a:p>
          </p:txBody>
        </p:sp>
        <p:sp>
          <p:nvSpPr>
            <p:cNvPr id="15396" name="Text Box 34"/>
            <p:cNvSpPr txBox="1">
              <a:spLocks noChangeArrowheads="1"/>
            </p:cNvSpPr>
            <p:nvPr/>
          </p:nvSpPr>
          <p:spPr bwMode="auto">
            <a:xfrm>
              <a:off x="3287" y="1797"/>
              <a:ext cx="612"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000066"/>
                  </a:solidFill>
                </a:rPr>
                <a:t>31,000 </a:t>
              </a:r>
            </a:p>
          </p:txBody>
        </p:sp>
        <p:sp>
          <p:nvSpPr>
            <p:cNvPr id="15397" name="Text Box 35"/>
            <p:cNvSpPr txBox="1">
              <a:spLocks noChangeArrowheads="1"/>
            </p:cNvSpPr>
            <p:nvPr/>
          </p:nvSpPr>
          <p:spPr bwMode="auto">
            <a:xfrm>
              <a:off x="4196" y="680"/>
              <a:ext cx="340"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000066"/>
                  </a:solidFill>
                </a:rPr>
                <a:t>16 </a:t>
              </a:r>
            </a:p>
          </p:txBody>
        </p:sp>
        <p:sp>
          <p:nvSpPr>
            <p:cNvPr id="15398" name="Text Box 36"/>
            <p:cNvSpPr txBox="1">
              <a:spLocks noChangeArrowheads="1"/>
            </p:cNvSpPr>
            <p:nvPr/>
          </p:nvSpPr>
          <p:spPr bwMode="auto">
            <a:xfrm>
              <a:off x="2607" y="1480"/>
              <a:ext cx="340"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FF0000"/>
                  </a:solidFill>
                </a:rPr>
                <a:t>230</a:t>
              </a:r>
              <a:r>
                <a:rPr lang="en-US" altLang="ja-JP" b="1" smtClean="0">
                  <a:solidFill>
                    <a:srgbClr val="000000"/>
                  </a:solidFill>
                </a:rPr>
                <a:t> </a:t>
              </a:r>
            </a:p>
          </p:txBody>
        </p:sp>
        <p:sp>
          <p:nvSpPr>
            <p:cNvPr id="15399" name="Text Box 37"/>
            <p:cNvSpPr txBox="1">
              <a:spLocks noChangeArrowheads="1"/>
            </p:cNvSpPr>
            <p:nvPr/>
          </p:nvSpPr>
          <p:spPr bwMode="auto">
            <a:xfrm>
              <a:off x="2290" y="2614"/>
              <a:ext cx="340"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000066"/>
                  </a:solidFill>
                </a:rPr>
                <a:t>260 </a:t>
              </a:r>
            </a:p>
          </p:txBody>
        </p:sp>
        <p:sp>
          <p:nvSpPr>
            <p:cNvPr id="15400" name="Text Box 38"/>
            <p:cNvSpPr txBox="1">
              <a:spLocks noChangeArrowheads="1"/>
            </p:cNvSpPr>
            <p:nvPr/>
          </p:nvSpPr>
          <p:spPr bwMode="auto">
            <a:xfrm>
              <a:off x="2653" y="2296"/>
              <a:ext cx="340"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000066"/>
                  </a:solidFill>
                </a:rPr>
                <a:t>530 </a:t>
              </a:r>
            </a:p>
          </p:txBody>
        </p:sp>
        <p:sp>
          <p:nvSpPr>
            <p:cNvPr id="15401" name="Text Box 39"/>
            <p:cNvSpPr txBox="1">
              <a:spLocks noChangeArrowheads="1"/>
            </p:cNvSpPr>
            <p:nvPr/>
          </p:nvSpPr>
          <p:spPr bwMode="auto">
            <a:xfrm>
              <a:off x="4874" y="3649"/>
              <a:ext cx="340"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FF0000"/>
                  </a:solidFill>
                </a:rPr>
                <a:t>3.0 </a:t>
              </a:r>
            </a:p>
          </p:txBody>
        </p:sp>
        <p:sp>
          <p:nvSpPr>
            <p:cNvPr id="15402" name="Text Box 40"/>
            <p:cNvSpPr txBox="1">
              <a:spLocks noChangeArrowheads="1"/>
            </p:cNvSpPr>
            <p:nvPr/>
          </p:nvSpPr>
          <p:spPr bwMode="auto">
            <a:xfrm>
              <a:off x="453" y="3135"/>
              <a:ext cx="340"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000066"/>
                  </a:solidFill>
                </a:rPr>
                <a:t>310 </a:t>
              </a:r>
            </a:p>
          </p:txBody>
        </p:sp>
        <p:grpSp>
          <p:nvGrpSpPr>
            <p:cNvPr id="3" name="Group 41"/>
            <p:cNvGrpSpPr>
              <a:grpSpLocks/>
            </p:cNvGrpSpPr>
            <p:nvPr/>
          </p:nvGrpSpPr>
          <p:grpSpPr bwMode="auto">
            <a:xfrm>
              <a:off x="158" y="570"/>
              <a:ext cx="5451" cy="3750"/>
              <a:chOff x="158" y="570"/>
              <a:chExt cx="5451" cy="3750"/>
            </a:xfrm>
          </p:grpSpPr>
          <p:grpSp>
            <p:nvGrpSpPr>
              <p:cNvPr id="4" name="Group 42"/>
              <p:cNvGrpSpPr>
                <a:grpSpLocks/>
              </p:cNvGrpSpPr>
              <p:nvPr/>
            </p:nvGrpSpPr>
            <p:grpSpPr bwMode="auto">
              <a:xfrm>
                <a:off x="163" y="570"/>
                <a:ext cx="5446" cy="3707"/>
                <a:chOff x="163" y="509"/>
                <a:chExt cx="5446" cy="3707"/>
              </a:xfrm>
            </p:grpSpPr>
            <p:grpSp>
              <p:nvGrpSpPr>
                <p:cNvPr id="5" name="Group 43"/>
                <p:cNvGrpSpPr>
                  <a:grpSpLocks/>
                </p:cNvGrpSpPr>
                <p:nvPr/>
              </p:nvGrpSpPr>
              <p:grpSpPr bwMode="auto">
                <a:xfrm>
                  <a:off x="174" y="521"/>
                  <a:ext cx="4691" cy="2811"/>
                  <a:chOff x="174" y="521"/>
                  <a:chExt cx="4691" cy="2811"/>
                </a:xfrm>
              </p:grpSpPr>
              <p:sp>
                <p:nvSpPr>
                  <p:cNvPr id="15497" name="Freeform 44"/>
                  <p:cNvSpPr>
                    <a:spLocks/>
                  </p:cNvSpPr>
                  <p:nvPr/>
                </p:nvSpPr>
                <p:spPr bwMode="auto">
                  <a:xfrm>
                    <a:off x="174" y="521"/>
                    <a:ext cx="4691" cy="2811"/>
                  </a:xfrm>
                  <a:custGeom>
                    <a:avLst/>
                    <a:gdLst>
                      <a:gd name="T0" fmla="*/ 32180 w 32180"/>
                      <a:gd name="T1" fmla="*/ 100 h 19280"/>
                      <a:gd name="T2" fmla="*/ 29706 w 32180"/>
                      <a:gd name="T3" fmla="*/ 1600 h 19280"/>
                      <a:gd name="T4" fmla="*/ 28630 w 32180"/>
                      <a:gd name="T5" fmla="*/ 2900 h 19280"/>
                      <a:gd name="T6" fmla="*/ 27530 w 32180"/>
                      <a:gd name="T7" fmla="*/ 4110 h 19280"/>
                      <a:gd name="T8" fmla="*/ 25830 w 32180"/>
                      <a:gd name="T9" fmla="*/ 5150 h 19280"/>
                      <a:gd name="T10" fmla="*/ 24000 w 32180"/>
                      <a:gd name="T11" fmla="*/ 6080 h 19280"/>
                      <a:gd name="T12" fmla="*/ 22200 w 32180"/>
                      <a:gd name="T13" fmla="*/ 6680 h 19280"/>
                      <a:gd name="T14" fmla="*/ 19930 w 32180"/>
                      <a:gd name="T15" fmla="*/ 7860 h 19280"/>
                      <a:gd name="T16" fmla="*/ 18600 w 32180"/>
                      <a:gd name="T17" fmla="*/ 10280 h 19280"/>
                      <a:gd name="T18" fmla="*/ 17180 w 32180"/>
                      <a:gd name="T19" fmla="*/ 10760 h 19280"/>
                      <a:gd name="T20" fmla="*/ 17406 w 32180"/>
                      <a:gd name="T21" fmla="*/ 11527 h 19280"/>
                      <a:gd name="T22" fmla="*/ 20580 w 32180"/>
                      <a:gd name="T23" fmla="*/ 11100 h 19280"/>
                      <a:gd name="T24" fmla="*/ 23830 w 32180"/>
                      <a:gd name="T25" fmla="*/ 11300 h 19280"/>
                      <a:gd name="T26" fmla="*/ 24580 w 32180"/>
                      <a:gd name="T27" fmla="*/ 11650 h 19280"/>
                      <a:gd name="T28" fmla="*/ 22480 w 32180"/>
                      <a:gd name="T29" fmla="*/ 11250 h 19280"/>
                      <a:gd name="T30" fmla="*/ 19280 w 32180"/>
                      <a:gd name="T31" fmla="*/ 11350 h 19280"/>
                      <a:gd name="T32" fmla="*/ 15930 w 32180"/>
                      <a:gd name="T33" fmla="*/ 12460 h 19280"/>
                      <a:gd name="T34" fmla="*/ 13580 w 32180"/>
                      <a:gd name="T35" fmla="*/ 13810 h 19280"/>
                      <a:gd name="T36" fmla="*/ 11880 w 32180"/>
                      <a:gd name="T37" fmla="*/ 14010 h 19280"/>
                      <a:gd name="T38" fmla="*/ 9830 w 32180"/>
                      <a:gd name="T39" fmla="*/ 15860 h 19280"/>
                      <a:gd name="T40" fmla="*/ 6600 w 32180"/>
                      <a:gd name="T41" fmla="*/ 14480 h 19280"/>
                      <a:gd name="T42" fmla="*/ 4800 w 32180"/>
                      <a:gd name="T43" fmla="*/ 13880 h 19280"/>
                      <a:gd name="T44" fmla="*/ 3330 w 32180"/>
                      <a:gd name="T45" fmla="*/ 15360 h 19280"/>
                      <a:gd name="T46" fmla="*/ 1780 w 32180"/>
                      <a:gd name="T47" fmla="*/ 18510 h 19280"/>
                      <a:gd name="T48" fmla="*/ 80 w 32180"/>
                      <a:gd name="T49" fmla="*/ 18860 h 19280"/>
                      <a:gd name="T50" fmla="*/ 2130 w 32180"/>
                      <a:gd name="T51" fmla="*/ 17510 h 19280"/>
                      <a:gd name="T52" fmla="*/ 2880 w 32180"/>
                      <a:gd name="T53" fmla="*/ 15010 h 19280"/>
                      <a:gd name="T54" fmla="*/ 4730 w 32180"/>
                      <a:gd name="T55" fmla="*/ 13310 h 19280"/>
                      <a:gd name="T56" fmla="*/ 7330 w 32180"/>
                      <a:gd name="T57" fmla="*/ 14310 h 19280"/>
                      <a:gd name="T58" fmla="*/ 9230 w 32180"/>
                      <a:gd name="T59" fmla="*/ 15460 h 19280"/>
                      <a:gd name="T60" fmla="*/ 11400 w 32180"/>
                      <a:gd name="T61" fmla="*/ 13880 h 19280"/>
                      <a:gd name="T62" fmla="*/ 13480 w 32180"/>
                      <a:gd name="T63" fmla="*/ 13510 h 19280"/>
                      <a:gd name="T64" fmla="*/ 15880 w 32180"/>
                      <a:gd name="T65" fmla="*/ 12110 h 19280"/>
                      <a:gd name="T66" fmla="*/ 18230 w 32180"/>
                      <a:gd name="T67" fmla="*/ 9910 h 19280"/>
                      <a:gd name="T68" fmla="*/ 19330 w 32180"/>
                      <a:gd name="T69" fmla="*/ 7910 h 19280"/>
                      <a:gd name="T70" fmla="*/ 22130 w 32180"/>
                      <a:gd name="T71" fmla="*/ 6310 h 19280"/>
                      <a:gd name="T72" fmla="*/ 24730 w 32180"/>
                      <a:gd name="T73" fmla="*/ 5360 h 19280"/>
                      <a:gd name="T74" fmla="*/ 28200 w 32180"/>
                      <a:gd name="T75" fmla="*/ 3080 h 19280"/>
                      <a:gd name="T76" fmla="*/ 30880 w 32180"/>
                      <a:gd name="T77" fmla="*/ 610 h 192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2180"/>
                      <a:gd name="T118" fmla="*/ 0 h 19280"/>
                      <a:gd name="T119" fmla="*/ 32180 w 32180"/>
                      <a:gd name="T120" fmla="*/ 19280 h 192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2180" h="19280">
                        <a:moveTo>
                          <a:pt x="31680" y="0"/>
                        </a:moveTo>
                        <a:lnTo>
                          <a:pt x="32180" y="100"/>
                        </a:lnTo>
                        <a:lnTo>
                          <a:pt x="30580" y="1150"/>
                        </a:lnTo>
                        <a:cubicBezTo>
                          <a:pt x="30380" y="1350"/>
                          <a:pt x="29883" y="1380"/>
                          <a:pt x="29706" y="1600"/>
                        </a:cubicBezTo>
                        <a:cubicBezTo>
                          <a:pt x="29440" y="1810"/>
                          <a:pt x="29153" y="2204"/>
                          <a:pt x="28980" y="2410"/>
                        </a:cubicBezTo>
                        <a:lnTo>
                          <a:pt x="28630" y="2900"/>
                        </a:lnTo>
                        <a:lnTo>
                          <a:pt x="28030" y="3550"/>
                        </a:lnTo>
                        <a:lnTo>
                          <a:pt x="27530" y="4110"/>
                        </a:lnTo>
                        <a:lnTo>
                          <a:pt x="26730" y="4610"/>
                        </a:lnTo>
                        <a:lnTo>
                          <a:pt x="25830" y="5150"/>
                        </a:lnTo>
                        <a:lnTo>
                          <a:pt x="24630" y="5660"/>
                        </a:lnTo>
                        <a:lnTo>
                          <a:pt x="24000" y="6080"/>
                        </a:lnTo>
                        <a:lnTo>
                          <a:pt x="23280" y="6510"/>
                        </a:lnTo>
                        <a:lnTo>
                          <a:pt x="22200" y="6680"/>
                        </a:lnTo>
                        <a:lnTo>
                          <a:pt x="21180" y="7210"/>
                        </a:lnTo>
                        <a:lnTo>
                          <a:pt x="19930" y="7860"/>
                        </a:lnTo>
                        <a:lnTo>
                          <a:pt x="19580" y="9460"/>
                        </a:lnTo>
                        <a:lnTo>
                          <a:pt x="18600" y="10280"/>
                        </a:lnTo>
                        <a:lnTo>
                          <a:pt x="18000" y="10280"/>
                        </a:lnTo>
                        <a:lnTo>
                          <a:pt x="17180" y="10760"/>
                        </a:lnTo>
                        <a:lnTo>
                          <a:pt x="16380" y="11960"/>
                        </a:lnTo>
                        <a:lnTo>
                          <a:pt x="17406" y="11527"/>
                        </a:lnTo>
                        <a:lnTo>
                          <a:pt x="18130" y="11377"/>
                        </a:lnTo>
                        <a:lnTo>
                          <a:pt x="20580" y="11100"/>
                        </a:lnTo>
                        <a:lnTo>
                          <a:pt x="21880" y="11100"/>
                        </a:lnTo>
                        <a:lnTo>
                          <a:pt x="23830" y="11300"/>
                        </a:lnTo>
                        <a:lnTo>
                          <a:pt x="24630" y="11550"/>
                        </a:lnTo>
                        <a:lnTo>
                          <a:pt x="24580" y="11650"/>
                        </a:lnTo>
                        <a:lnTo>
                          <a:pt x="23480" y="11450"/>
                        </a:lnTo>
                        <a:lnTo>
                          <a:pt x="22480" y="11250"/>
                        </a:lnTo>
                        <a:lnTo>
                          <a:pt x="21380" y="11200"/>
                        </a:lnTo>
                        <a:lnTo>
                          <a:pt x="19280" y="11350"/>
                        </a:lnTo>
                        <a:lnTo>
                          <a:pt x="16956" y="11800"/>
                        </a:lnTo>
                        <a:lnTo>
                          <a:pt x="15930" y="12460"/>
                        </a:lnTo>
                        <a:lnTo>
                          <a:pt x="14530" y="13510"/>
                        </a:lnTo>
                        <a:lnTo>
                          <a:pt x="13580" y="13810"/>
                        </a:lnTo>
                        <a:lnTo>
                          <a:pt x="12830" y="13810"/>
                        </a:lnTo>
                        <a:lnTo>
                          <a:pt x="11880" y="14010"/>
                        </a:lnTo>
                        <a:lnTo>
                          <a:pt x="10800" y="15080"/>
                        </a:lnTo>
                        <a:lnTo>
                          <a:pt x="9830" y="15860"/>
                        </a:lnTo>
                        <a:lnTo>
                          <a:pt x="8930" y="15910"/>
                        </a:lnTo>
                        <a:lnTo>
                          <a:pt x="6600" y="14480"/>
                        </a:lnTo>
                        <a:lnTo>
                          <a:pt x="5680" y="13910"/>
                        </a:lnTo>
                        <a:lnTo>
                          <a:pt x="4800" y="13880"/>
                        </a:lnTo>
                        <a:lnTo>
                          <a:pt x="3980" y="14210"/>
                        </a:lnTo>
                        <a:lnTo>
                          <a:pt x="3330" y="15360"/>
                        </a:lnTo>
                        <a:lnTo>
                          <a:pt x="2830" y="16910"/>
                        </a:lnTo>
                        <a:lnTo>
                          <a:pt x="1780" y="18510"/>
                        </a:lnTo>
                        <a:lnTo>
                          <a:pt x="0" y="19280"/>
                        </a:lnTo>
                        <a:lnTo>
                          <a:pt x="80" y="18860"/>
                        </a:lnTo>
                        <a:lnTo>
                          <a:pt x="1800" y="18080"/>
                        </a:lnTo>
                        <a:lnTo>
                          <a:pt x="2130" y="17510"/>
                        </a:lnTo>
                        <a:cubicBezTo>
                          <a:pt x="2243" y="17014"/>
                          <a:pt x="2686" y="16114"/>
                          <a:pt x="2830" y="15610"/>
                        </a:cubicBezTo>
                        <a:lnTo>
                          <a:pt x="2880" y="15010"/>
                        </a:lnTo>
                        <a:lnTo>
                          <a:pt x="3730" y="14010"/>
                        </a:lnTo>
                        <a:lnTo>
                          <a:pt x="4730" y="13310"/>
                        </a:lnTo>
                        <a:lnTo>
                          <a:pt x="5400" y="13280"/>
                        </a:lnTo>
                        <a:lnTo>
                          <a:pt x="7330" y="14310"/>
                        </a:lnTo>
                        <a:lnTo>
                          <a:pt x="7980" y="14860"/>
                        </a:lnTo>
                        <a:lnTo>
                          <a:pt x="9230" y="15460"/>
                        </a:lnTo>
                        <a:lnTo>
                          <a:pt x="10430" y="14910"/>
                        </a:lnTo>
                        <a:lnTo>
                          <a:pt x="11400" y="13880"/>
                        </a:lnTo>
                        <a:lnTo>
                          <a:pt x="12480" y="13410"/>
                        </a:lnTo>
                        <a:lnTo>
                          <a:pt x="13480" y="13510"/>
                        </a:lnTo>
                        <a:lnTo>
                          <a:pt x="14530" y="12860"/>
                        </a:lnTo>
                        <a:lnTo>
                          <a:pt x="15880" y="12110"/>
                        </a:lnTo>
                        <a:lnTo>
                          <a:pt x="16980" y="10410"/>
                        </a:lnTo>
                        <a:lnTo>
                          <a:pt x="18230" y="9910"/>
                        </a:lnTo>
                        <a:lnTo>
                          <a:pt x="19080" y="9510"/>
                        </a:lnTo>
                        <a:lnTo>
                          <a:pt x="19330" y="7910"/>
                        </a:lnTo>
                        <a:lnTo>
                          <a:pt x="20400" y="7280"/>
                        </a:lnTo>
                        <a:lnTo>
                          <a:pt x="22130" y="6310"/>
                        </a:lnTo>
                        <a:lnTo>
                          <a:pt x="23430" y="5910"/>
                        </a:lnTo>
                        <a:lnTo>
                          <a:pt x="24730" y="5360"/>
                        </a:lnTo>
                        <a:lnTo>
                          <a:pt x="27080" y="3960"/>
                        </a:lnTo>
                        <a:lnTo>
                          <a:pt x="28200" y="3080"/>
                        </a:lnTo>
                        <a:lnTo>
                          <a:pt x="29530" y="1360"/>
                        </a:lnTo>
                        <a:lnTo>
                          <a:pt x="30880" y="610"/>
                        </a:lnTo>
                      </a:path>
                    </a:pathLst>
                  </a:custGeom>
                  <a:solidFill>
                    <a:srgbClr val="0000FF"/>
                  </a:solidFill>
                  <a:ln w="0">
                    <a:solidFill>
                      <a:srgbClr val="000000"/>
                    </a:solidFill>
                    <a:prstDash val="solid"/>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98" name="Freeform 45"/>
                  <p:cNvSpPr>
                    <a:spLocks/>
                  </p:cNvSpPr>
                  <p:nvPr/>
                </p:nvSpPr>
                <p:spPr bwMode="auto">
                  <a:xfrm>
                    <a:off x="174" y="521"/>
                    <a:ext cx="4691" cy="2811"/>
                  </a:xfrm>
                  <a:custGeom>
                    <a:avLst/>
                    <a:gdLst>
                      <a:gd name="T0" fmla="*/ 32180 w 32180"/>
                      <a:gd name="T1" fmla="*/ 100 h 19280"/>
                      <a:gd name="T2" fmla="*/ 29706 w 32180"/>
                      <a:gd name="T3" fmla="*/ 1600 h 19280"/>
                      <a:gd name="T4" fmla="*/ 28630 w 32180"/>
                      <a:gd name="T5" fmla="*/ 2900 h 19280"/>
                      <a:gd name="T6" fmla="*/ 27530 w 32180"/>
                      <a:gd name="T7" fmla="*/ 4110 h 19280"/>
                      <a:gd name="T8" fmla="*/ 25830 w 32180"/>
                      <a:gd name="T9" fmla="*/ 5150 h 19280"/>
                      <a:gd name="T10" fmla="*/ 24000 w 32180"/>
                      <a:gd name="T11" fmla="*/ 6080 h 19280"/>
                      <a:gd name="T12" fmla="*/ 22200 w 32180"/>
                      <a:gd name="T13" fmla="*/ 6680 h 19280"/>
                      <a:gd name="T14" fmla="*/ 19930 w 32180"/>
                      <a:gd name="T15" fmla="*/ 7860 h 19280"/>
                      <a:gd name="T16" fmla="*/ 18600 w 32180"/>
                      <a:gd name="T17" fmla="*/ 10280 h 19280"/>
                      <a:gd name="T18" fmla="*/ 17180 w 32180"/>
                      <a:gd name="T19" fmla="*/ 10760 h 19280"/>
                      <a:gd name="T20" fmla="*/ 17406 w 32180"/>
                      <a:gd name="T21" fmla="*/ 11527 h 19280"/>
                      <a:gd name="T22" fmla="*/ 20580 w 32180"/>
                      <a:gd name="T23" fmla="*/ 11100 h 19280"/>
                      <a:gd name="T24" fmla="*/ 23830 w 32180"/>
                      <a:gd name="T25" fmla="*/ 11300 h 19280"/>
                      <a:gd name="T26" fmla="*/ 24580 w 32180"/>
                      <a:gd name="T27" fmla="*/ 11650 h 19280"/>
                      <a:gd name="T28" fmla="*/ 22480 w 32180"/>
                      <a:gd name="T29" fmla="*/ 11250 h 19280"/>
                      <a:gd name="T30" fmla="*/ 19280 w 32180"/>
                      <a:gd name="T31" fmla="*/ 11350 h 19280"/>
                      <a:gd name="T32" fmla="*/ 15930 w 32180"/>
                      <a:gd name="T33" fmla="*/ 12460 h 19280"/>
                      <a:gd name="T34" fmla="*/ 13580 w 32180"/>
                      <a:gd name="T35" fmla="*/ 13810 h 19280"/>
                      <a:gd name="T36" fmla="*/ 11880 w 32180"/>
                      <a:gd name="T37" fmla="*/ 14010 h 19280"/>
                      <a:gd name="T38" fmla="*/ 9830 w 32180"/>
                      <a:gd name="T39" fmla="*/ 15860 h 19280"/>
                      <a:gd name="T40" fmla="*/ 6600 w 32180"/>
                      <a:gd name="T41" fmla="*/ 14480 h 19280"/>
                      <a:gd name="T42" fmla="*/ 4800 w 32180"/>
                      <a:gd name="T43" fmla="*/ 13880 h 19280"/>
                      <a:gd name="T44" fmla="*/ 3330 w 32180"/>
                      <a:gd name="T45" fmla="*/ 15360 h 19280"/>
                      <a:gd name="T46" fmla="*/ 1780 w 32180"/>
                      <a:gd name="T47" fmla="*/ 18510 h 19280"/>
                      <a:gd name="T48" fmla="*/ 80 w 32180"/>
                      <a:gd name="T49" fmla="*/ 18860 h 19280"/>
                      <a:gd name="T50" fmla="*/ 2130 w 32180"/>
                      <a:gd name="T51" fmla="*/ 17510 h 19280"/>
                      <a:gd name="T52" fmla="*/ 2880 w 32180"/>
                      <a:gd name="T53" fmla="*/ 15010 h 19280"/>
                      <a:gd name="T54" fmla="*/ 4730 w 32180"/>
                      <a:gd name="T55" fmla="*/ 13310 h 19280"/>
                      <a:gd name="T56" fmla="*/ 7330 w 32180"/>
                      <a:gd name="T57" fmla="*/ 14310 h 19280"/>
                      <a:gd name="T58" fmla="*/ 9230 w 32180"/>
                      <a:gd name="T59" fmla="*/ 15460 h 19280"/>
                      <a:gd name="T60" fmla="*/ 11400 w 32180"/>
                      <a:gd name="T61" fmla="*/ 13880 h 19280"/>
                      <a:gd name="T62" fmla="*/ 13480 w 32180"/>
                      <a:gd name="T63" fmla="*/ 13510 h 19280"/>
                      <a:gd name="T64" fmla="*/ 15880 w 32180"/>
                      <a:gd name="T65" fmla="*/ 12110 h 19280"/>
                      <a:gd name="T66" fmla="*/ 18230 w 32180"/>
                      <a:gd name="T67" fmla="*/ 9910 h 19280"/>
                      <a:gd name="T68" fmla="*/ 19330 w 32180"/>
                      <a:gd name="T69" fmla="*/ 7910 h 19280"/>
                      <a:gd name="T70" fmla="*/ 22130 w 32180"/>
                      <a:gd name="T71" fmla="*/ 6310 h 19280"/>
                      <a:gd name="T72" fmla="*/ 24730 w 32180"/>
                      <a:gd name="T73" fmla="*/ 5360 h 19280"/>
                      <a:gd name="T74" fmla="*/ 28200 w 32180"/>
                      <a:gd name="T75" fmla="*/ 3080 h 19280"/>
                      <a:gd name="T76" fmla="*/ 30880 w 32180"/>
                      <a:gd name="T77" fmla="*/ 610 h 192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2180"/>
                      <a:gd name="T118" fmla="*/ 0 h 19280"/>
                      <a:gd name="T119" fmla="*/ 32180 w 32180"/>
                      <a:gd name="T120" fmla="*/ 19280 h 192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2180" h="19280">
                        <a:moveTo>
                          <a:pt x="31680" y="0"/>
                        </a:moveTo>
                        <a:lnTo>
                          <a:pt x="32180" y="100"/>
                        </a:lnTo>
                        <a:lnTo>
                          <a:pt x="30580" y="1150"/>
                        </a:lnTo>
                        <a:cubicBezTo>
                          <a:pt x="30380" y="1350"/>
                          <a:pt x="29883" y="1380"/>
                          <a:pt x="29706" y="1600"/>
                        </a:cubicBezTo>
                        <a:cubicBezTo>
                          <a:pt x="29440" y="1810"/>
                          <a:pt x="29153" y="2204"/>
                          <a:pt x="28980" y="2410"/>
                        </a:cubicBezTo>
                        <a:lnTo>
                          <a:pt x="28630" y="2900"/>
                        </a:lnTo>
                        <a:lnTo>
                          <a:pt x="28030" y="3550"/>
                        </a:lnTo>
                        <a:lnTo>
                          <a:pt x="27530" y="4110"/>
                        </a:lnTo>
                        <a:lnTo>
                          <a:pt x="26730" y="4610"/>
                        </a:lnTo>
                        <a:lnTo>
                          <a:pt x="25830" y="5150"/>
                        </a:lnTo>
                        <a:lnTo>
                          <a:pt x="24630" y="5660"/>
                        </a:lnTo>
                        <a:lnTo>
                          <a:pt x="24000" y="6080"/>
                        </a:lnTo>
                        <a:lnTo>
                          <a:pt x="23280" y="6510"/>
                        </a:lnTo>
                        <a:lnTo>
                          <a:pt x="22200" y="6680"/>
                        </a:lnTo>
                        <a:lnTo>
                          <a:pt x="21180" y="7210"/>
                        </a:lnTo>
                        <a:lnTo>
                          <a:pt x="19930" y="7860"/>
                        </a:lnTo>
                        <a:lnTo>
                          <a:pt x="19580" y="9460"/>
                        </a:lnTo>
                        <a:lnTo>
                          <a:pt x="18600" y="10280"/>
                        </a:lnTo>
                        <a:lnTo>
                          <a:pt x="18000" y="10280"/>
                        </a:lnTo>
                        <a:lnTo>
                          <a:pt x="17180" y="10760"/>
                        </a:lnTo>
                        <a:lnTo>
                          <a:pt x="16380" y="11960"/>
                        </a:lnTo>
                        <a:lnTo>
                          <a:pt x="17406" y="11527"/>
                        </a:lnTo>
                        <a:lnTo>
                          <a:pt x="18130" y="11377"/>
                        </a:lnTo>
                        <a:lnTo>
                          <a:pt x="20580" y="11100"/>
                        </a:lnTo>
                        <a:lnTo>
                          <a:pt x="21880" y="11100"/>
                        </a:lnTo>
                        <a:lnTo>
                          <a:pt x="23830" y="11300"/>
                        </a:lnTo>
                        <a:lnTo>
                          <a:pt x="24630" y="11550"/>
                        </a:lnTo>
                        <a:lnTo>
                          <a:pt x="24580" y="11650"/>
                        </a:lnTo>
                        <a:lnTo>
                          <a:pt x="23480" y="11450"/>
                        </a:lnTo>
                        <a:lnTo>
                          <a:pt x="22480" y="11250"/>
                        </a:lnTo>
                        <a:lnTo>
                          <a:pt x="21380" y="11200"/>
                        </a:lnTo>
                        <a:lnTo>
                          <a:pt x="19280" y="11350"/>
                        </a:lnTo>
                        <a:lnTo>
                          <a:pt x="16956" y="11800"/>
                        </a:lnTo>
                        <a:lnTo>
                          <a:pt x="15930" y="12460"/>
                        </a:lnTo>
                        <a:lnTo>
                          <a:pt x="14530" y="13510"/>
                        </a:lnTo>
                        <a:lnTo>
                          <a:pt x="13580" y="13810"/>
                        </a:lnTo>
                        <a:lnTo>
                          <a:pt x="12830" y="13810"/>
                        </a:lnTo>
                        <a:lnTo>
                          <a:pt x="11880" y="14010"/>
                        </a:lnTo>
                        <a:lnTo>
                          <a:pt x="10800" y="15080"/>
                        </a:lnTo>
                        <a:lnTo>
                          <a:pt x="9830" y="15860"/>
                        </a:lnTo>
                        <a:lnTo>
                          <a:pt x="8930" y="15910"/>
                        </a:lnTo>
                        <a:lnTo>
                          <a:pt x="6600" y="14480"/>
                        </a:lnTo>
                        <a:lnTo>
                          <a:pt x="5680" y="13910"/>
                        </a:lnTo>
                        <a:lnTo>
                          <a:pt x="4800" y="13880"/>
                        </a:lnTo>
                        <a:lnTo>
                          <a:pt x="3980" y="14210"/>
                        </a:lnTo>
                        <a:lnTo>
                          <a:pt x="3330" y="15360"/>
                        </a:lnTo>
                        <a:lnTo>
                          <a:pt x="2830" y="16910"/>
                        </a:lnTo>
                        <a:lnTo>
                          <a:pt x="1780" y="18510"/>
                        </a:lnTo>
                        <a:lnTo>
                          <a:pt x="0" y="19280"/>
                        </a:lnTo>
                        <a:lnTo>
                          <a:pt x="80" y="18860"/>
                        </a:lnTo>
                        <a:lnTo>
                          <a:pt x="1800" y="18080"/>
                        </a:lnTo>
                        <a:lnTo>
                          <a:pt x="2130" y="17510"/>
                        </a:lnTo>
                        <a:cubicBezTo>
                          <a:pt x="2243" y="17014"/>
                          <a:pt x="2686" y="16114"/>
                          <a:pt x="2830" y="15610"/>
                        </a:cubicBezTo>
                        <a:lnTo>
                          <a:pt x="2880" y="15010"/>
                        </a:lnTo>
                        <a:lnTo>
                          <a:pt x="3730" y="14010"/>
                        </a:lnTo>
                        <a:lnTo>
                          <a:pt x="4730" y="13310"/>
                        </a:lnTo>
                        <a:lnTo>
                          <a:pt x="5400" y="13280"/>
                        </a:lnTo>
                        <a:lnTo>
                          <a:pt x="7330" y="14310"/>
                        </a:lnTo>
                        <a:lnTo>
                          <a:pt x="7980" y="14860"/>
                        </a:lnTo>
                        <a:lnTo>
                          <a:pt x="9230" y="15460"/>
                        </a:lnTo>
                        <a:lnTo>
                          <a:pt x="10430" y="14910"/>
                        </a:lnTo>
                        <a:lnTo>
                          <a:pt x="11400" y="13880"/>
                        </a:lnTo>
                        <a:lnTo>
                          <a:pt x="12480" y="13410"/>
                        </a:lnTo>
                        <a:lnTo>
                          <a:pt x="13480" y="13510"/>
                        </a:lnTo>
                        <a:lnTo>
                          <a:pt x="14530" y="12860"/>
                        </a:lnTo>
                        <a:lnTo>
                          <a:pt x="15880" y="12110"/>
                        </a:lnTo>
                        <a:lnTo>
                          <a:pt x="16980" y="10410"/>
                        </a:lnTo>
                        <a:lnTo>
                          <a:pt x="18230" y="9910"/>
                        </a:lnTo>
                        <a:lnTo>
                          <a:pt x="19080" y="9510"/>
                        </a:lnTo>
                        <a:lnTo>
                          <a:pt x="19330" y="7910"/>
                        </a:lnTo>
                        <a:lnTo>
                          <a:pt x="20400" y="7280"/>
                        </a:lnTo>
                        <a:lnTo>
                          <a:pt x="22130" y="6310"/>
                        </a:lnTo>
                        <a:lnTo>
                          <a:pt x="23430" y="5910"/>
                        </a:lnTo>
                        <a:lnTo>
                          <a:pt x="24730" y="5360"/>
                        </a:lnTo>
                        <a:lnTo>
                          <a:pt x="27080" y="3960"/>
                        </a:lnTo>
                        <a:lnTo>
                          <a:pt x="28200" y="3080"/>
                        </a:lnTo>
                        <a:lnTo>
                          <a:pt x="29530" y="1360"/>
                        </a:lnTo>
                        <a:lnTo>
                          <a:pt x="30880" y="610"/>
                        </a:lnTo>
                      </a:path>
                    </a:pathLst>
                  </a:custGeom>
                  <a:noFill/>
                  <a:ln w="11113" cap="rnd">
                    <a:solidFill>
                      <a:srgbClr val="000000"/>
                    </a:solidFill>
                    <a:prstDash val="solid"/>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6" name="Group 46"/>
                <p:cNvGrpSpPr>
                  <a:grpSpLocks/>
                </p:cNvGrpSpPr>
                <p:nvPr/>
              </p:nvGrpSpPr>
              <p:grpSpPr bwMode="auto">
                <a:xfrm>
                  <a:off x="776" y="849"/>
                  <a:ext cx="4833" cy="3360"/>
                  <a:chOff x="776" y="849"/>
                  <a:chExt cx="4833" cy="3360"/>
                </a:xfrm>
              </p:grpSpPr>
              <p:sp>
                <p:nvSpPr>
                  <p:cNvPr id="15495" name="Freeform 47"/>
                  <p:cNvSpPr>
                    <a:spLocks/>
                  </p:cNvSpPr>
                  <p:nvPr/>
                </p:nvSpPr>
                <p:spPr bwMode="auto">
                  <a:xfrm>
                    <a:off x="776" y="849"/>
                    <a:ext cx="4833" cy="3360"/>
                  </a:xfrm>
                  <a:custGeom>
                    <a:avLst/>
                    <a:gdLst>
                      <a:gd name="T0" fmla="*/ 16575 w 16575"/>
                      <a:gd name="T1" fmla="*/ 325 h 11525"/>
                      <a:gd name="T2" fmla="*/ 15500 w 16575"/>
                      <a:gd name="T3" fmla="*/ 1425 h 11525"/>
                      <a:gd name="T4" fmla="*/ 14725 w 16575"/>
                      <a:gd name="T5" fmla="*/ 2350 h 11525"/>
                      <a:gd name="T6" fmla="*/ 14135 w 16575"/>
                      <a:gd name="T7" fmla="*/ 3110 h 11525"/>
                      <a:gd name="T8" fmla="*/ 13535 w 16575"/>
                      <a:gd name="T9" fmla="*/ 3710 h 11525"/>
                      <a:gd name="T10" fmla="*/ 12975 w 16575"/>
                      <a:gd name="T11" fmla="*/ 4225 h 11525"/>
                      <a:gd name="T12" fmla="*/ 12625 w 16575"/>
                      <a:gd name="T13" fmla="*/ 4425 h 11525"/>
                      <a:gd name="T14" fmla="*/ 12125 w 16575"/>
                      <a:gd name="T15" fmla="*/ 4675 h 11525"/>
                      <a:gd name="T16" fmla="*/ 11525 w 16575"/>
                      <a:gd name="T17" fmla="*/ 4850 h 11525"/>
                      <a:gd name="T18" fmla="*/ 10975 w 16575"/>
                      <a:gd name="T19" fmla="*/ 5050 h 11525"/>
                      <a:gd name="T20" fmla="*/ 10535 w 16575"/>
                      <a:gd name="T21" fmla="*/ 5210 h 11525"/>
                      <a:gd name="T22" fmla="*/ 10150 w 16575"/>
                      <a:gd name="T23" fmla="*/ 5650 h 11525"/>
                      <a:gd name="T24" fmla="*/ 10050 w 16575"/>
                      <a:gd name="T25" fmla="*/ 6200 h 11525"/>
                      <a:gd name="T26" fmla="*/ 9850 w 16575"/>
                      <a:gd name="T27" fmla="*/ 6975 h 11525"/>
                      <a:gd name="T28" fmla="*/ 9650 w 16575"/>
                      <a:gd name="T29" fmla="*/ 7750 h 11525"/>
                      <a:gd name="T30" fmla="*/ 9100 w 16575"/>
                      <a:gd name="T31" fmla="*/ 8325 h 11525"/>
                      <a:gd name="T32" fmla="*/ 8325 w 16575"/>
                      <a:gd name="T33" fmla="*/ 8675 h 11525"/>
                      <a:gd name="T34" fmla="*/ 7975 w 16575"/>
                      <a:gd name="T35" fmla="*/ 8900 h 11525"/>
                      <a:gd name="T36" fmla="*/ 7275 w 16575"/>
                      <a:gd name="T37" fmla="*/ 9075 h 11525"/>
                      <a:gd name="T38" fmla="*/ 6550 w 16575"/>
                      <a:gd name="T39" fmla="*/ 9125 h 11525"/>
                      <a:gd name="T40" fmla="*/ 5850 w 16575"/>
                      <a:gd name="T41" fmla="*/ 9075 h 11525"/>
                      <a:gd name="T42" fmla="*/ 5450 w 16575"/>
                      <a:gd name="T43" fmla="*/ 8925 h 11525"/>
                      <a:gd name="T44" fmla="*/ 4975 w 16575"/>
                      <a:gd name="T45" fmla="*/ 9225 h 11525"/>
                      <a:gd name="T46" fmla="*/ 4535 w 16575"/>
                      <a:gd name="T47" fmla="*/ 9710 h 11525"/>
                      <a:gd name="T48" fmla="*/ 4250 w 16575"/>
                      <a:gd name="T49" fmla="*/ 10125 h 11525"/>
                      <a:gd name="T50" fmla="*/ 4025 w 16575"/>
                      <a:gd name="T51" fmla="*/ 10575 h 11525"/>
                      <a:gd name="T52" fmla="*/ 4100 w 16575"/>
                      <a:gd name="T53" fmla="*/ 10850 h 11525"/>
                      <a:gd name="T54" fmla="*/ 4375 w 16575"/>
                      <a:gd name="T55" fmla="*/ 11075 h 11525"/>
                      <a:gd name="T56" fmla="*/ 4550 w 16575"/>
                      <a:gd name="T57" fmla="*/ 11450 h 11525"/>
                      <a:gd name="T58" fmla="*/ 4225 w 16575"/>
                      <a:gd name="T59" fmla="*/ 11525 h 11525"/>
                      <a:gd name="T60" fmla="*/ 4050 w 16575"/>
                      <a:gd name="T61" fmla="*/ 11250 h 11525"/>
                      <a:gd name="T62" fmla="*/ 3525 w 16575"/>
                      <a:gd name="T63" fmla="*/ 11250 h 11525"/>
                      <a:gd name="T64" fmla="*/ 2825 w 16575"/>
                      <a:gd name="T65" fmla="*/ 11225 h 11525"/>
                      <a:gd name="T66" fmla="*/ 2675 w 16575"/>
                      <a:gd name="T67" fmla="*/ 11475 h 11525"/>
                      <a:gd name="T68" fmla="*/ 825 w 16575"/>
                      <a:gd name="T69" fmla="*/ 11500 h 11525"/>
                      <a:gd name="T70" fmla="*/ 0 w 16575"/>
                      <a:gd name="T71" fmla="*/ 11525 h 11525"/>
                      <a:gd name="T72" fmla="*/ 800 w 16575"/>
                      <a:gd name="T73" fmla="*/ 11075 h 11525"/>
                      <a:gd name="T74" fmla="*/ 2550 w 16575"/>
                      <a:gd name="T75" fmla="*/ 10975 h 11525"/>
                      <a:gd name="T76" fmla="*/ 3300 w 16575"/>
                      <a:gd name="T77" fmla="*/ 10375 h 11525"/>
                      <a:gd name="T78" fmla="*/ 4000 w 16575"/>
                      <a:gd name="T79" fmla="*/ 9750 h 11525"/>
                      <a:gd name="T80" fmla="*/ 4235 w 16575"/>
                      <a:gd name="T81" fmla="*/ 9110 h 11525"/>
                      <a:gd name="T82" fmla="*/ 4835 w 16575"/>
                      <a:gd name="T83" fmla="*/ 8810 h 11525"/>
                      <a:gd name="T84" fmla="*/ 5435 w 16575"/>
                      <a:gd name="T85" fmla="*/ 8510 h 11525"/>
                      <a:gd name="T86" fmla="*/ 6035 w 16575"/>
                      <a:gd name="T87" fmla="*/ 8510 h 11525"/>
                      <a:gd name="T88" fmla="*/ 6935 w 16575"/>
                      <a:gd name="T89" fmla="*/ 8510 h 11525"/>
                      <a:gd name="T90" fmla="*/ 7835 w 16575"/>
                      <a:gd name="T91" fmla="*/ 8510 h 11525"/>
                      <a:gd name="T92" fmla="*/ 8500 w 16575"/>
                      <a:gd name="T93" fmla="*/ 8200 h 11525"/>
                      <a:gd name="T94" fmla="*/ 9335 w 16575"/>
                      <a:gd name="T95" fmla="*/ 7310 h 11525"/>
                      <a:gd name="T96" fmla="*/ 9525 w 16575"/>
                      <a:gd name="T97" fmla="*/ 5775 h 11525"/>
                      <a:gd name="T98" fmla="*/ 9850 w 16575"/>
                      <a:gd name="T99" fmla="*/ 5175 h 11525"/>
                      <a:gd name="T100" fmla="*/ 10075 w 16575"/>
                      <a:gd name="T101" fmla="*/ 4750 h 11525"/>
                      <a:gd name="T102" fmla="*/ 10700 w 16575"/>
                      <a:gd name="T103" fmla="*/ 4525 h 11525"/>
                      <a:gd name="T104" fmla="*/ 11150 w 16575"/>
                      <a:gd name="T105" fmla="*/ 4375 h 11525"/>
                      <a:gd name="T106" fmla="*/ 11775 w 16575"/>
                      <a:gd name="T107" fmla="*/ 4250 h 11525"/>
                      <a:gd name="T108" fmla="*/ 12335 w 16575"/>
                      <a:gd name="T109" fmla="*/ 4010 h 11525"/>
                      <a:gd name="T110" fmla="*/ 13235 w 16575"/>
                      <a:gd name="T111" fmla="*/ 3410 h 11525"/>
                      <a:gd name="T112" fmla="*/ 13675 w 16575"/>
                      <a:gd name="T113" fmla="*/ 2875 h 11525"/>
                      <a:gd name="T114" fmla="*/ 13925 w 16575"/>
                      <a:gd name="T115" fmla="*/ 2425 h 11525"/>
                      <a:gd name="T116" fmla="*/ 14200 w 16575"/>
                      <a:gd name="T117" fmla="*/ 2025 h 11525"/>
                      <a:gd name="T118" fmla="*/ 14775 w 16575"/>
                      <a:gd name="T119" fmla="*/ 1750 h 11525"/>
                      <a:gd name="T120" fmla="*/ 15925 w 16575"/>
                      <a:gd name="T121" fmla="*/ 425 h 11525"/>
                      <a:gd name="T122" fmla="*/ 16475 w 16575"/>
                      <a:gd name="T123" fmla="*/ 0 h 11525"/>
                      <a:gd name="T124" fmla="*/ 16575 w 16575"/>
                      <a:gd name="T125" fmla="*/ 325 h 115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575"/>
                      <a:gd name="T190" fmla="*/ 0 h 11525"/>
                      <a:gd name="T191" fmla="*/ 16575 w 16575"/>
                      <a:gd name="T192" fmla="*/ 11525 h 1152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575" h="11525">
                        <a:moveTo>
                          <a:pt x="16575" y="325"/>
                        </a:moveTo>
                        <a:lnTo>
                          <a:pt x="15500" y="1425"/>
                        </a:lnTo>
                        <a:lnTo>
                          <a:pt x="14725" y="2350"/>
                        </a:lnTo>
                        <a:lnTo>
                          <a:pt x="14135" y="3110"/>
                        </a:lnTo>
                        <a:lnTo>
                          <a:pt x="13535" y="3710"/>
                        </a:lnTo>
                        <a:lnTo>
                          <a:pt x="12975" y="4225"/>
                        </a:lnTo>
                        <a:lnTo>
                          <a:pt x="12625" y="4425"/>
                        </a:lnTo>
                        <a:cubicBezTo>
                          <a:pt x="12378" y="4672"/>
                          <a:pt x="12397" y="4620"/>
                          <a:pt x="12125" y="4675"/>
                        </a:cubicBezTo>
                        <a:cubicBezTo>
                          <a:pt x="12065" y="4764"/>
                          <a:pt x="11717" y="4787"/>
                          <a:pt x="11525" y="4850"/>
                        </a:cubicBezTo>
                        <a:lnTo>
                          <a:pt x="10975" y="5050"/>
                        </a:lnTo>
                        <a:lnTo>
                          <a:pt x="10535" y="5210"/>
                        </a:lnTo>
                        <a:lnTo>
                          <a:pt x="10150" y="5650"/>
                        </a:lnTo>
                        <a:lnTo>
                          <a:pt x="10050" y="6200"/>
                        </a:lnTo>
                        <a:lnTo>
                          <a:pt x="9850" y="6975"/>
                        </a:lnTo>
                        <a:lnTo>
                          <a:pt x="9650" y="7750"/>
                        </a:lnTo>
                        <a:lnTo>
                          <a:pt x="9100" y="8325"/>
                        </a:lnTo>
                        <a:lnTo>
                          <a:pt x="8325" y="8675"/>
                        </a:lnTo>
                        <a:lnTo>
                          <a:pt x="7975" y="8900"/>
                        </a:lnTo>
                        <a:lnTo>
                          <a:pt x="7275" y="9075"/>
                        </a:lnTo>
                        <a:lnTo>
                          <a:pt x="6550" y="9125"/>
                        </a:lnTo>
                        <a:lnTo>
                          <a:pt x="5850" y="9075"/>
                        </a:lnTo>
                        <a:lnTo>
                          <a:pt x="5450" y="8925"/>
                        </a:lnTo>
                        <a:lnTo>
                          <a:pt x="4975" y="9225"/>
                        </a:lnTo>
                        <a:lnTo>
                          <a:pt x="4535" y="9710"/>
                        </a:lnTo>
                        <a:lnTo>
                          <a:pt x="4250" y="10125"/>
                        </a:lnTo>
                        <a:lnTo>
                          <a:pt x="4025" y="10575"/>
                        </a:lnTo>
                        <a:lnTo>
                          <a:pt x="4100" y="10850"/>
                        </a:lnTo>
                        <a:lnTo>
                          <a:pt x="4375" y="11075"/>
                        </a:lnTo>
                        <a:lnTo>
                          <a:pt x="4550" y="11450"/>
                        </a:lnTo>
                        <a:lnTo>
                          <a:pt x="4225" y="11525"/>
                        </a:lnTo>
                        <a:lnTo>
                          <a:pt x="4050" y="11250"/>
                        </a:lnTo>
                        <a:lnTo>
                          <a:pt x="3525" y="11250"/>
                        </a:lnTo>
                        <a:lnTo>
                          <a:pt x="2825" y="11225"/>
                        </a:lnTo>
                        <a:lnTo>
                          <a:pt x="2675" y="11475"/>
                        </a:lnTo>
                        <a:lnTo>
                          <a:pt x="825" y="11500"/>
                        </a:lnTo>
                        <a:lnTo>
                          <a:pt x="0" y="11525"/>
                        </a:lnTo>
                        <a:lnTo>
                          <a:pt x="800" y="11075"/>
                        </a:lnTo>
                        <a:lnTo>
                          <a:pt x="2550" y="10975"/>
                        </a:lnTo>
                        <a:lnTo>
                          <a:pt x="3300" y="10375"/>
                        </a:lnTo>
                        <a:lnTo>
                          <a:pt x="4000" y="9750"/>
                        </a:lnTo>
                        <a:lnTo>
                          <a:pt x="4235" y="9110"/>
                        </a:lnTo>
                        <a:lnTo>
                          <a:pt x="4835" y="8810"/>
                        </a:lnTo>
                        <a:lnTo>
                          <a:pt x="5435" y="8510"/>
                        </a:lnTo>
                        <a:lnTo>
                          <a:pt x="6035" y="8510"/>
                        </a:lnTo>
                        <a:lnTo>
                          <a:pt x="6935" y="8510"/>
                        </a:lnTo>
                        <a:lnTo>
                          <a:pt x="7835" y="8510"/>
                        </a:lnTo>
                        <a:lnTo>
                          <a:pt x="8500" y="8200"/>
                        </a:lnTo>
                        <a:lnTo>
                          <a:pt x="9335" y="7310"/>
                        </a:lnTo>
                        <a:lnTo>
                          <a:pt x="9525" y="5775"/>
                        </a:lnTo>
                        <a:lnTo>
                          <a:pt x="9850" y="5175"/>
                        </a:lnTo>
                        <a:lnTo>
                          <a:pt x="10075" y="4750"/>
                        </a:lnTo>
                        <a:lnTo>
                          <a:pt x="10700" y="4525"/>
                        </a:lnTo>
                        <a:lnTo>
                          <a:pt x="11150" y="4375"/>
                        </a:lnTo>
                        <a:lnTo>
                          <a:pt x="11775" y="4250"/>
                        </a:lnTo>
                        <a:lnTo>
                          <a:pt x="12335" y="4010"/>
                        </a:lnTo>
                        <a:lnTo>
                          <a:pt x="13235" y="3410"/>
                        </a:lnTo>
                        <a:lnTo>
                          <a:pt x="13675" y="2875"/>
                        </a:lnTo>
                        <a:lnTo>
                          <a:pt x="13925" y="2425"/>
                        </a:lnTo>
                        <a:lnTo>
                          <a:pt x="14200" y="2025"/>
                        </a:lnTo>
                        <a:lnTo>
                          <a:pt x="14775" y="1750"/>
                        </a:lnTo>
                        <a:lnTo>
                          <a:pt x="15925" y="425"/>
                        </a:lnTo>
                        <a:lnTo>
                          <a:pt x="16475" y="0"/>
                        </a:lnTo>
                        <a:lnTo>
                          <a:pt x="16575" y="325"/>
                        </a:lnTo>
                        <a:close/>
                      </a:path>
                    </a:pathLst>
                  </a:custGeom>
                  <a:solidFill>
                    <a:srgbClr val="0000FF"/>
                  </a:solidFill>
                  <a:ln w="0">
                    <a:solidFill>
                      <a:srgbClr val="000000"/>
                    </a:solidFill>
                    <a:prstDash val="solid"/>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96" name="Freeform 48"/>
                  <p:cNvSpPr>
                    <a:spLocks/>
                  </p:cNvSpPr>
                  <p:nvPr/>
                </p:nvSpPr>
                <p:spPr bwMode="auto">
                  <a:xfrm>
                    <a:off x="776" y="849"/>
                    <a:ext cx="4833" cy="3360"/>
                  </a:xfrm>
                  <a:custGeom>
                    <a:avLst/>
                    <a:gdLst>
                      <a:gd name="T0" fmla="*/ 16575 w 16575"/>
                      <a:gd name="T1" fmla="*/ 325 h 11525"/>
                      <a:gd name="T2" fmla="*/ 15500 w 16575"/>
                      <a:gd name="T3" fmla="*/ 1425 h 11525"/>
                      <a:gd name="T4" fmla="*/ 14725 w 16575"/>
                      <a:gd name="T5" fmla="*/ 2350 h 11525"/>
                      <a:gd name="T6" fmla="*/ 14135 w 16575"/>
                      <a:gd name="T7" fmla="*/ 3110 h 11525"/>
                      <a:gd name="T8" fmla="*/ 13535 w 16575"/>
                      <a:gd name="T9" fmla="*/ 3710 h 11525"/>
                      <a:gd name="T10" fmla="*/ 12975 w 16575"/>
                      <a:gd name="T11" fmla="*/ 4225 h 11525"/>
                      <a:gd name="T12" fmla="*/ 12625 w 16575"/>
                      <a:gd name="T13" fmla="*/ 4425 h 11525"/>
                      <a:gd name="T14" fmla="*/ 12125 w 16575"/>
                      <a:gd name="T15" fmla="*/ 4675 h 11525"/>
                      <a:gd name="T16" fmla="*/ 11525 w 16575"/>
                      <a:gd name="T17" fmla="*/ 4850 h 11525"/>
                      <a:gd name="T18" fmla="*/ 10975 w 16575"/>
                      <a:gd name="T19" fmla="*/ 5050 h 11525"/>
                      <a:gd name="T20" fmla="*/ 10535 w 16575"/>
                      <a:gd name="T21" fmla="*/ 5210 h 11525"/>
                      <a:gd name="T22" fmla="*/ 10150 w 16575"/>
                      <a:gd name="T23" fmla="*/ 5650 h 11525"/>
                      <a:gd name="T24" fmla="*/ 10050 w 16575"/>
                      <a:gd name="T25" fmla="*/ 6200 h 11525"/>
                      <a:gd name="T26" fmla="*/ 9850 w 16575"/>
                      <a:gd name="T27" fmla="*/ 6975 h 11525"/>
                      <a:gd name="T28" fmla="*/ 9650 w 16575"/>
                      <a:gd name="T29" fmla="*/ 7750 h 11525"/>
                      <a:gd name="T30" fmla="*/ 9100 w 16575"/>
                      <a:gd name="T31" fmla="*/ 8325 h 11525"/>
                      <a:gd name="T32" fmla="*/ 8325 w 16575"/>
                      <a:gd name="T33" fmla="*/ 8675 h 11525"/>
                      <a:gd name="T34" fmla="*/ 7975 w 16575"/>
                      <a:gd name="T35" fmla="*/ 8900 h 11525"/>
                      <a:gd name="T36" fmla="*/ 7275 w 16575"/>
                      <a:gd name="T37" fmla="*/ 9075 h 11525"/>
                      <a:gd name="T38" fmla="*/ 6550 w 16575"/>
                      <a:gd name="T39" fmla="*/ 9125 h 11525"/>
                      <a:gd name="T40" fmla="*/ 5850 w 16575"/>
                      <a:gd name="T41" fmla="*/ 9075 h 11525"/>
                      <a:gd name="T42" fmla="*/ 5450 w 16575"/>
                      <a:gd name="T43" fmla="*/ 8925 h 11525"/>
                      <a:gd name="T44" fmla="*/ 4975 w 16575"/>
                      <a:gd name="T45" fmla="*/ 9225 h 11525"/>
                      <a:gd name="T46" fmla="*/ 4535 w 16575"/>
                      <a:gd name="T47" fmla="*/ 9710 h 11525"/>
                      <a:gd name="T48" fmla="*/ 4250 w 16575"/>
                      <a:gd name="T49" fmla="*/ 10125 h 11525"/>
                      <a:gd name="T50" fmla="*/ 4025 w 16575"/>
                      <a:gd name="T51" fmla="*/ 10575 h 11525"/>
                      <a:gd name="T52" fmla="*/ 4100 w 16575"/>
                      <a:gd name="T53" fmla="*/ 10850 h 11525"/>
                      <a:gd name="T54" fmla="*/ 4375 w 16575"/>
                      <a:gd name="T55" fmla="*/ 11075 h 11525"/>
                      <a:gd name="T56" fmla="*/ 4550 w 16575"/>
                      <a:gd name="T57" fmla="*/ 11450 h 11525"/>
                      <a:gd name="T58" fmla="*/ 4225 w 16575"/>
                      <a:gd name="T59" fmla="*/ 11525 h 11525"/>
                      <a:gd name="T60" fmla="*/ 4050 w 16575"/>
                      <a:gd name="T61" fmla="*/ 11250 h 11525"/>
                      <a:gd name="T62" fmla="*/ 3525 w 16575"/>
                      <a:gd name="T63" fmla="*/ 11250 h 11525"/>
                      <a:gd name="T64" fmla="*/ 2825 w 16575"/>
                      <a:gd name="T65" fmla="*/ 11225 h 11525"/>
                      <a:gd name="T66" fmla="*/ 2675 w 16575"/>
                      <a:gd name="T67" fmla="*/ 11475 h 11525"/>
                      <a:gd name="T68" fmla="*/ 825 w 16575"/>
                      <a:gd name="T69" fmla="*/ 11500 h 11525"/>
                      <a:gd name="T70" fmla="*/ 0 w 16575"/>
                      <a:gd name="T71" fmla="*/ 11525 h 11525"/>
                      <a:gd name="T72" fmla="*/ 800 w 16575"/>
                      <a:gd name="T73" fmla="*/ 11075 h 11525"/>
                      <a:gd name="T74" fmla="*/ 2550 w 16575"/>
                      <a:gd name="T75" fmla="*/ 10975 h 11525"/>
                      <a:gd name="T76" fmla="*/ 3300 w 16575"/>
                      <a:gd name="T77" fmla="*/ 10375 h 11525"/>
                      <a:gd name="T78" fmla="*/ 4000 w 16575"/>
                      <a:gd name="T79" fmla="*/ 9750 h 11525"/>
                      <a:gd name="T80" fmla="*/ 4235 w 16575"/>
                      <a:gd name="T81" fmla="*/ 9110 h 11525"/>
                      <a:gd name="T82" fmla="*/ 4835 w 16575"/>
                      <a:gd name="T83" fmla="*/ 8810 h 11525"/>
                      <a:gd name="T84" fmla="*/ 5435 w 16575"/>
                      <a:gd name="T85" fmla="*/ 8510 h 11525"/>
                      <a:gd name="T86" fmla="*/ 6035 w 16575"/>
                      <a:gd name="T87" fmla="*/ 8510 h 11525"/>
                      <a:gd name="T88" fmla="*/ 6935 w 16575"/>
                      <a:gd name="T89" fmla="*/ 8510 h 11525"/>
                      <a:gd name="T90" fmla="*/ 7835 w 16575"/>
                      <a:gd name="T91" fmla="*/ 8510 h 11525"/>
                      <a:gd name="T92" fmla="*/ 8500 w 16575"/>
                      <a:gd name="T93" fmla="*/ 8200 h 11525"/>
                      <a:gd name="T94" fmla="*/ 9335 w 16575"/>
                      <a:gd name="T95" fmla="*/ 7310 h 11525"/>
                      <a:gd name="T96" fmla="*/ 9525 w 16575"/>
                      <a:gd name="T97" fmla="*/ 5775 h 11525"/>
                      <a:gd name="T98" fmla="*/ 9850 w 16575"/>
                      <a:gd name="T99" fmla="*/ 5175 h 11525"/>
                      <a:gd name="T100" fmla="*/ 10075 w 16575"/>
                      <a:gd name="T101" fmla="*/ 4750 h 11525"/>
                      <a:gd name="T102" fmla="*/ 10700 w 16575"/>
                      <a:gd name="T103" fmla="*/ 4525 h 11525"/>
                      <a:gd name="T104" fmla="*/ 11150 w 16575"/>
                      <a:gd name="T105" fmla="*/ 4375 h 11525"/>
                      <a:gd name="T106" fmla="*/ 11775 w 16575"/>
                      <a:gd name="T107" fmla="*/ 4250 h 11525"/>
                      <a:gd name="T108" fmla="*/ 12335 w 16575"/>
                      <a:gd name="T109" fmla="*/ 4010 h 11525"/>
                      <a:gd name="T110" fmla="*/ 13235 w 16575"/>
                      <a:gd name="T111" fmla="*/ 3410 h 11525"/>
                      <a:gd name="T112" fmla="*/ 13675 w 16575"/>
                      <a:gd name="T113" fmla="*/ 2875 h 11525"/>
                      <a:gd name="T114" fmla="*/ 13925 w 16575"/>
                      <a:gd name="T115" fmla="*/ 2425 h 11525"/>
                      <a:gd name="T116" fmla="*/ 14200 w 16575"/>
                      <a:gd name="T117" fmla="*/ 2025 h 11525"/>
                      <a:gd name="T118" fmla="*/ 14775 w 16575"/>
                      <a:gd name="T119" fmla="*/ 1750 h 11525"/>
                      <a:gd name="T120" fmla="*/ 15925 w 16575"/>
                      <a:gd name="T121" fmla="*/ 425 h 11525"/>
                      <a:gd name="T122" fmla="*/ 16475 w 16575"/>
                      <a:gd name="T123" fmla="*/ 0 h 11525"/>
                      <a:gd name="T124" fmla="*/ 16575 w 16575"/>
                      <a:gd name="T125" fmla="*/ 325 h 115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575"/>
                      <a:gd name="T190" fmla="*/ 0 h 11525"/>
                      <a:gd name="T191" fmla="*/ 16575 w 16575"/>
                      <a:gd name="T192" fmla="*/ 11525 h 1152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575" h="11525">
                        <a:moveTo>
                          <a:pt x="16575" y="325"/>
                        </a:moveTo>
                        <a:lnTo>
                          <a:pt x="15500" y="1425"/>
                        </a:lnTo>
                        <a:lnTo>
                          <a:pt x="14725" y="2350"/>
                        </a:lnTo>
                        <a:lnTo>
                          <a:pt x="14135" y="3110"/>
                        </a:lnTo>
                        <a:lnTo>
                          <a:pt x="13535" y="3710"/>
                        </a:lnTo>
                        <a:lnTo>
                          <a:pt x="12975" y="4225"/>
                        </a:lnTo>
                        <a:lnTo>
                          <a:pt x="12625" y="4425"/>
                        </a:lnTo>
                        <a:cubicBezTo>
                          <a:pt x="12378" y="4672"/>
                          <a:pt x="12397" y="4620"/>
                          <a:pt x="12125" y="4675"/>
                        </a:cubicBezTo>
                        <a:cubicBezTo>
                          <a:pt x="12065" y="4764"/>
                          <a:pt x="11717" y="4787"/>
                          <a:pt x="11525" y="4850"/>
                        </a:cubicBezTo>
                        <a:lnTo>
                          <a:pt x="10975" y="5050"/>
                        </a:lnTo>
                        <a:lnTo>
                          <a:pt x="10535" y="5210"/>
                        </a:lnTo>
                        <a:lnTo>
                          <a:pt x="10150" y="5650"/>
                        </a:lnTo>
                        <a:lnTo>
                          <a:pt x="10050" y="6200"/>
                        </a:lnTo>
                        <a:lnTo>
                          <a:pt x="9850" y="6975"/>
                        </a:lnTo>
                        <a:lnTo>
                          <a:pt x="9650" y="7750"/>
                        </a:lnTo>
                        <a:lnTo>
                          <a:pt x="9100" y="8325"/>
                        </a:lnTo>
                        <a:lnTo>
                          <a:pt x="8325" y="8675"/>
                        </a:lnTo>
                        <a:lnTo>
                          <a:pt x="7975" y="8900"/>
                        </a:lnTo>
                        <a:lnTo>
                          <a:pt x="7275" y="9075"/>
                        </a:lnTo>
                        <a:lnTo>
                          <a:pt x="6550" y="9125"/>
                        </a:lnTo>
                        <a:lnTo>
                          <a:pt x="5850" y="9075"/>
                        </a:lnTo>
                        <a:lnTo>
                          <a:pt x="5450" y="8925"/>
                        </a:lnTo>
                        <a:lnTo>
                          <a:pt x="4975" y="9225"/>
                        </a:lnTo>
                        <a:lnTo>
                          <a:pt x="4535" y="9710"/>
                        </a:lnTo>
                        <a:lnTo>
                          <a:pt x="4250" y="10125"/>
                        </a:lnTo>
                        <a:lnTo>
                          <a:pt x="4025" y="10575"/>
                        </a:lnTo>
                        <a:lnTo>
                          <a:pt x="4100" y="10850"/>
                        </a:lnTo>
                        <a:lnTo>
                          <a:pt x="4375" y="11075"/>
                        </a:lnTo>
                        <a:lnTo>
                          <a:pt x="4550" y="11450"/>
                        </a:lnTo>
                        <a:lnTo>
                          <a:pt x="4225" y="11525"/>
                        </a:lnTo>
                        <a:lnTo>
                          <a:pt x="4050" y="11250"/>
                        </a:lnTo>
                        <a:lnTo>
                          <a:pt x="3525" y="11250"/>
                        </a:lnTo>
                        <a:lnTo>
                          <a:pt x="2825" y="11225"/>
                        </a:lnTo>
                        <a:lnTo>
                          <a:pt x="2675" y="11475"/>
                        </a:lnTo>
                        <a:lnTo>
                          <a:pt x="825" y="11500"/>
                        </a:lnTo>
                        <a:lnTo>
                          <a:pt x="0" y="11525"/>
                        </a:lnTo>
                        <a:lnTo>
                          <a:pt x="800" y="11075"/>
                        </a:lnTo>
                        <a:lnTo>
                          <a:pt x="2550" y="10975"/>
                        </a:lnTo>
                        <a:lnTo>
                          <a:pt x="3300" y="10375"/>
                        </a:lnTo>
                        <a:lnTo>
                          <a:pt x="4000" y="9750"/>
                        </a:lnTo>
                        <a:lnTo>
                          <a:pt x="4235" y="9110"/>
                        </a:lnTo>
                        <a:lnTo>
                          <a:pt x="4835" y="8810"/>
                        </a:lnTo>
                        <a:lnTo>
                          <a:pt x="5435" y="8510"/>
                        </a:lnTo>
                        <a:lnTo>
                          <a:pt x="6035" y="8510"/>
                        </a:lnTo>
                        <a:lnTo>
                          <a:pt x="6935" y="8510"/>
                        </a:lnTo>
                        <a:lnTo>
                          <a:pt x="7835" y="8510"/>
                        </a:lnTo>
                        <a:lnTo>
                          <a:pt x="8500" y="8200"/>
                        </a:lnTo>
                        <a:lnTo>
                          <a:pt x="9335" y="7310"/>
                        </a:lnTo>
                        <a:lnTo>
                          <a:pt x="9525" y="5775"/>
                        </a:lnTo>
                        <a:lnTo>
                          <a:pt x="9850" y="5175"/>
                        </a:lnTo>
                        <a:lnTo>
                          <a:pt x="10075" y="4750"/>
                        </a:lnTo>
                        <a:lnTo>
                          <a:pt x="10700" y="4525"/>
                        </a:lnTo>
                        <a:lnTo>
                          <a:pt x="11150" y="4375"/>
                        </a:lnTo>
                        <a:lnTo>
                          <a:pt x="11775" y="4250"/>
                        </a:lnTo>
                        <a:lnTo>
                          <a:pt x="12335" y="4010"/>
                        </a:lnTo>
                        <a:lnTo>
                          <a:pt x="13235" y="3410"/>
                        </a:lnTo>
                        <a:lnTo>
                          <a:pt x="13675" y="2875"/>
                        </a:lnTo>
                        <a:lnTo>
                          <a:pt x="13925" y="2425"/>
                        </a:lnTo>
                        <a:lnTo>
                          <a:pt x="14200" y="2025"/>
                        </a:lnTo>
                        <a:lnTo>
                          <a:pt x="14775" y="1750"/>
                        </a:lnTo>
                        <a:lnTo>
                          <a:pt x="15925" y="425"/>
                        </a:lnTo>
                        <a:lnTo>
                          <a:pt x="16475" y="0"/>
                        </a:lnTo>
                        <a:lnTo>
                          <a:pt x="16575" y="325"/>
                        </a:lnTo>
                        <a:close/>
                      </a:path>
                    </a:pathLst>
                  </a:custGeom>
                  <a:noFill/>
                  <a:ln w="11113" cap="rnd">
                    <a:solidFill>
                      <a:srgbClr val="000000"/>
                    </a:solidFill>
                    <a:prstDash val="solid"/>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5485" name="Freeform 49"/>
                <p:cNvSpPr>
                  <a:spLocks/>
                </p:cNvSpPr>
                <p:nvPr/>
              </p:nvSpPr>
              <p:spPr bwMode="auto">
                <a:xfrm>
                  <a:off x="1034" y="557"/>
                  <a:ext cx="206" cy="3647"/>
                </a:xfrm>
                <a:custGeom>
                  <a:avLst/>
                  <a:gdLst>
                    <a:gd name="T0" fmla="*/ 121 w 206"/>
                    <a:gd name="T1" fmla="*/ 55 h 3647"/>
                    <a:gd name="T2" fmla="*/ 122 w 206"/>
                    <a:gd name="T3" fmla="*/ 163 h 3647"/>
                    <a:gd name="T4" fmla="*/ 120 w 206"/>
                    <a:gd name="T5" fmla="*/ 342 h 3647"/>
                    <a:gd name="T6" fmla="*/ 116 w 206"/>
                    <a:gd name="T7" fmla="*/ 420 h 3647"/>
                    <a:gd name="T8" fmla="*/ 98 w 206"/>
                    <a:gd name="T9" fmla="*/ 506 h 3647"/>
                    <a:gd name="T10" fmla="*/ 72 w 206"/>
                    <a:gd name="T11" fmla="*/ 576 h 3647"/>
                    <a:gd name="T12" fmla="*/ 34 w 206"/>
                    <a:gd name="T13" fmla="*/ 717 h 3647"/>
                    <a:gd name="T14" fmla="*/ 36 w 206"/>
                    <a:gd name="T15" fmla="*/ 851 h 3647"/>
                    <a:gd name="T16" fmla="*/ 65 w 206"/>
                    <a:gd name="T17" fmla="*/ 995 h 3647"/>
                    <a:gd name="T18" fmla="*/ 112 w 206"/>
                    <a:gd name="T19" fmla="*/ 1167 h 3647"/>
                    <a:gd name="T20" fmla="*/ 123 w 206"/>
                    <a:gd name="T21" fmla="*/ 1251 h 3647"/>
                    <a:gd name="T22" fmla="*/ 119 w 206"/>
                    <a:gd name="T23" fmla="*/ 1346 h 3647"/>
                    <a:gd name="T24" fmla="*/ 105 w 206"/>
                    <a:gd name="T25" fmla="*/ 1463 h 3647"/>
                    <a:gd name="T26" fmla="*/ 79 w 206"/>
                    <a:gd name="T27" fmla="*/ 1643 h 3647"/>
                    <a:gd name="T28" fmla="*/ 84 w 206"/>
                    <a:gd name="T29" fmla="*/ 1745 h 3647"/>
                    <a:gd name="T30" fmla="*/ 112 w 206"/>
                    <a:gd name="T31" fmla="*/ 1861 h 3647"/>
                    <a:gd name="T32" fmla="*/ 126 w 206"/>
                    <a:gd name="T33" fmla="*/ 1996 h 3647"/>
                    <a:gd name="T34" fmla="*/ 140 w 206"/>
                    <a:gd name="T35" fmla="*/ 2196 h 3647"/>
                    <a:gd name="T36" fmla="*/ 150 w 206"/>
                    <a:gd name="T37" fmla="*/ 2337 h 3647"/>
                    <a:gd name="T38" fmla="*/ 158 w 206"/>
                    <a:gd name="T39" fmla="*/ 2499 h 3647"/>
                    <a:gd name="T40" fmla="*/ 157 w 206"/>
                    <a:gd name="T41" fmla="*/ 2706 h 3647"/>
                    <a:gd name="T42" fmla="*/ 158 w 206"/>
                    <a:gd name="T43" fmla="*/ 2846 h 3647"/>
                    <a:gd name="T44" fmla="*/ 167 w 206"/>
                    <a:gd name="T45" fmla="*/ 3064 h 3647"/>
                    <a:gd name="T46" fmla="*/ 176 w 206"/>
                    <a:gd name="T47" fmla="*/ 3250 h 3647"/>
                    <a:gd name="T48" fmla="*/ 184 w 206"/>
                    <a:gd name="T49" fmla="*/ 3364 h 3647"/>
                    <a:gd name="T50" fmla="*/ 196 w 206"/>
                    <a:gd name="T51" fmla="*/ 3483 h 3647"/>
                    <a:gd name="T52" fmla="*/ 205 w 206"/>
                    <a:gd name="T53" fmla="*/ 3568 h 3647"/>
                    <a:gd name="T54" fmla="*/ 206 w 206"/>
                    <a:gd name="T55" fmla="*/ 3620 h 3647"/>
                    <a:gd name="T56" fmla="*/ 175 w 206"/>
                    <a:gd name="T57" fmla="*/ 3640 h 3647"/>
                    <a:gd name="T58" fmla="*/ 177 w 206"/>
                    <a:gd name="T59" fmla="*/ 3602 h 3647"/>
                    <a:gd name="T60" fmla="*/ 173 w 206"/>
                    <a:gd name="T61" fmla="*/ 3538 h 3647"/>
                    <a:gd name="T62" fmla="*/ 162 w 206"/>
                    <a:gd name="T63" fmla="*/ 3440 h 3647"/>
                    <a:gd name="T64" fmla="*/ 150 w 206"/>
                    <a:gd name="T65" fmla="*/ 3302 h 3647"/>
                    <a:gd name="T66" fmla="*/ 144 w 206"/>
                    <a:gd name="T67" fmla="*/ 3193 h 3647"/>
                    <a:gd name="T68" fmla="*/ 132 w 206"/>
                    <a:gd name="T69" fmla="*/ 2935 h 3647"/>
                    <a:gd name="T70" fmla="*/ 128 w 206"/>
                    <a:gd name="T71" fmla="*/ 2796 h 3647"/>
                    <a:gd name="T72" fmla="*/ 128 w 206"/>
                    <a:gd name="T73" fmla="*/ 2646 h 3647"/>
                    <a:gd name="T74" fmla="*/ 127 w 206"/>
                    <a:gd name="T75" fmla="*/ 2448 h 3647"/>
                    <a:gd name="T76" fmla="*/ 116 w 206"/>
                    <a:gd name="T77" fmla="*/ 2274 h 3647"/>
                    <a:gd name="T78" fmla="*/ 107 w 206"/>
                    <a:gd name="T79" fmla="*/ 2133 h 3647"/>
                    <a:gd name="T80" fmla="*/ 92 w 206"/>
                    <a:gd name="T81" fmla="*/ 1936 h 3647"/>
                    <a:gd name="T82" fmla="*/ 74 w 206"/>
                    <a:gd name="T83" fmla="*/ 1826 h 3647"/>
                    <a:gd name="T84" fmla="*/ 50 w 206"/>
                    <a:gd name="T85" fmla="*/ 1709 h 3647"/>
                    <a:gd name="T86" fmla="*/ 56 w 206"/>
                    <a:gd name="T87" fmla="*/ 1581 h 3647"/>
                    <a:gd name="T88" fmla="*/ 84 w 206"/>
                    <a:gd name="T89" fmla="*/ 1403 h 3647"/>
                    <a:gd name="T90" fmla="*/ 93 w 206"/>
                    <a:gd name="T91" fmla="*/ 1309 h 3647"/>
                    <a:gd name="T92" fmla="*/ 91 w 206"/>
                    <a:gd name="T93" fmla="*/ 1223 h 3647"/>
                    <a:gd name="T94" fmla="*/ 68 w 206"/>
                    <a:gd name="T95" fmla="*/ 1113 h 3647"/>
                    <a:gd name="T96" fmla="*/ 27 w 206"/>
                    <a:gd name="T97" fmla="*/ 958 h 3647"/>
                    <a:gd name="T98" fmla="*/ 0 w 206"/>
                    <a:gd name="T99" fmla="*/ 783 h 3647"/>
                    <a:gd name="T100" fmla="*/ 23 w 206"/>
                    <a:gd name="T101" fmla="*/ 643 h 3647"/>
                    <a:gd name="T102" fmla="*/ 54 w 206"/>
                    <a:gd name="T103" fmla="*/ 538 h 3647"/>
                    <a:gd name="T104" fmla="*/ 79 w 206"/>
                    <a:gd name="T105" fmla="*/ 466 h 3647"/>
                    <a:gd name="T106" fmla="*/ 89 w 206"/>
                    <a:gd name="T107" fmla="*/ 389 h 3647"/>
                    <a:gd name="T108" fmla="*/ 92 w 206"/>
                    <a:gd name="T109" fmla="*/ 285 h 3647"/>
                    <a:gd name="T110" fmla="*/ 92 w 206"/>
                    <a:gd name="T111" fmla="*/ 105 h 3647"/>
                    <a:gd name="T112" fmla="*/ 92 w 206"/>
                    <a:gd name="T113" fmla="*/ 23 h 36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6"/>
                    <a:gd name="T172" fmla="*/ 0 h 3647"/>
                    <a:gd name="T173" fmla="*/ 206 w 206"/>
                    <a:gd name="T174" fmla="*/ 3647 h 364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6" h="3647">
                      <a:moveTo>
                        <a:pt x="121" y="0"/>
                      </a:moveTo>
                      <a:lnTo>
                        <a:pt x="121" y="7"/>
                      </a:lnTo>
                      <a:lnTo>
                        <a:pt x="121" y="15"/>
                      </a:lnTo>
                      <a:lnTo>
                        <a:pt x="121" y="23"/>
                      </a:lnTo>
                      <a:lnTo>
                        <a:pt x="121" y="33"/>
                      </a:lnTo>
                      <a:lnTo>
                        <a:pt x="121" y="43"/>
                      </a:lnTo>
                      <a:lnTo>
                        <a:pt x="121" y="55"/>
                      </a:lnTo>
                      <a:lnTo>
                        <a:pt x="121" y="66"/>
                      </a:lnTo>
                      <a:lnTo>
                        <a:pt x="121" y="79"/>
                      </a:lnTo>
                      <a:lnTo>
                        <a:pt x="121" y="92"/>
                      </a:lnTo>
                      <a:lnTo>
                        <a:pt x="121" y="105"/>
                      </a:lnTo>
                      <a:lnTo>
                        <a:pt x="121" y="119"/>
                      </a:lnTo>
                      <a:lnTo>
                        <a:pt x="121" y="134"/>
                      </a:lnTo>
                      <a:lnTo>
                        <a:pt x="122" y="163"/>
                      </a:lnTo>
                      <a:lnTo>
                        <a:pt x="122" y="194"/>
                      </a:lnTo>
                      <a:lnTo>
                        <a:pt x="122" y="225"/>
                      </a:lnTo>
                      <a:lnTo>
                        <a:pt x="121" y="256"/>
                      </a:lnTo>
                      <a:lnTo>
                        <a:pt x="121" y="286"/>
                      </a:lnTo>
                      <a:lnTo>
                        <a:pt x="121" y="315"/>
                      </a:lnTo>
                      <a:lnTo>
                        <a:pt x="120" y="329"/>
                      </a:lnTo>
                      <a:lnTo>
                        <a:pt x="120" y="342"/>
                      </a:lnTo>
                      <a:lnTo>
                        <a:pt x="120" y="355"/>
                      </a:lnTo>
                      <a:lnTo>
                        <a:pt x="119" y="368"/>
                      </a:lnTo>
                      <a:lnTo>
                        <a:pt x="119" y="380"/>
                      </a:lnTo>
                      <a:lnTo>
                        <a:pt x="118" y="391"/>
                      </a:lnTo>
                      <a:lnTo>
                        <a:pt x="118" y="401"/>
                      </a:lnTo>
                      <a:lnTo>
                        <a:pt x="117" y="411"/>
                      </a:lnTo>
                      <a:lnTo>
                        <a:pt x="116" y="420"/>
                      </a:lnTo>
                      <a:lnTo>
                        <a:pt x="115" y="429"/>
                      </a:lnTo>
                      <a:lnTo>
                        <a:pt x="113" y="444"/>
                      </a:lnTo>
                      <a:lnTo>
                        <a:pt x="111" y="459"/>
                      </a:lnTo>
                      <a:lnTo>
                        <a:pt x="108" y="472"/>
                      </a:lnTo>
                      <a:lnTo>
                        <a:pt x="105" y="484"/>
                      </a:lnTo>
                      <a:lnTo>
                        <a:pt x="102" y="495"/>
                      </a:lnTo>
                      <a:lnTo>
                        <a:pt x="98" y="506"/>
                      </a:lnTo>
                      <a:lnTo>
                        <a:pt x="95" y="515"/>
                      </a:lnTo>
                      <a:lnTo>
                        <a:pt x="92" y="524"/>
                      </a:lnTo>
                      <a:lnTo>
                        <a:pt x="88" y="533"/>
                      </a:lnTo>
                      <a:lnTo>
                        <a:pt x="81" y="549"/>
                      </a:lnTo>
                      <a:lnTo>
                        <a:pt x="78" y="558"/>
                      </a:lnTo>
                      <a:lnTo>
                        <a:pt x="75" y="566"/>
                      </a:lnTo>
                      <a:lnTo>
                        <a:pt x="72" y="576"/>
                      </a:lnTo>
                      <a:lnTo>
                        <a:pt x="70" y="586"/>
                      </a:lnTo>
                      <a:lnTo>
                        <a:pt x="64" y="607"/>
                      </a:lnTo>
                      <a:lnTo>
                        <a:pt x="57" y="630"/>
                      </a:lnTo>
                      <a:lnTo>
                        <a:pt x="51" y="651"/>
                      </a:lnTo>
                      <a:lnTo>
                        <a:pt x="45" y="673"/>
                      </a:lnTo>
                      <a:lnTo>
                        <a:pt x="39" y="695"/>
                      </a:lnTo>
                      <a:lnTo>
                        <a:pt x="34" y="717"/>
                      </a:lnTo>
                      <a:lnTo>
                        <a:pt x="31" y="739"/>
                      </a:lnTo>
                      <a:lnTo>
                        <a:pt x="30" y="749"/>
                      </a:lnTo>
                      <a:lnTo>
                        <a:pt x="29" y="761"/>
                      </a:lnTo>
                      <a:lnTo>
                        <a:pt x="29" y="783"/>
                      </a:lnTo>
                      <a:lnTo>
                        <a:pt x="30" y="805"/>
                      </a:lnTo>
                      <a:lnTo>
                        <a:pt x="33" y="828"/>
                      </a:lnTo>
                      <a:lnTo>
                        <a:pt x="36" y="851"/>
                      </a:lnTo>
                      <a:lnTo>
                        <a:pt x="40" y="875"/>
                      </a:lnTo>
                      <a:lnTo>
                        <a:pt x="45" y="900"/>
                      </a:lnTo>
                      <a:lnTo>
                        <a:pt x="50" y="925"/>
                      </a:lnTo>
                      <a:lnTo>
                        <a:pt x="55" y="952"/>
                      </a:lnTo>
                      <a:lnTo>
                        <a:pt x="58" y="966"/>
                      </a:lnTo>
                      <a:lnTo>
                        <a:pt x="62" y="980"/>
                      </a:lnTo>
                      <a:lnTo>
                        <a:pt x="65" y="995"/>
                      </a:lnTo>
                      <a:lnTo>
                        <a:pt x="69" y="1010"/>
                      </a:lnTo>
                      <a:lnTo>
                        <a:pt x="78" y="1042"/>
                      </a:lnTo>
                      <a:lnTo>
                        <a:pt x="87" y="1073"/>
                      </a:lnTo>
                      <a:lnTo>
                        <a:pt x="96" y="1105"/>
                      </a:lnTo>
                      <a:lnTo>
                        <a:pt x="105" y="1137"/>
                      </a:lnTo>
                      <a:lnTo>
                        <a:pt x="108" y="1152"/>
                      </a:lnTo>
                      <a:lnTo>
                        <a:pt x="112" y="1167"/>
                      </a:lnTo>
                      <a:lnTo>
                        <a:pt x="114" y="1181"/>
                      </a:lnTo>
                      <a:lnTo>
                        <a:pt x="117" y="1195"/>
                      </a:lnTo>
                      <a:lnTo>
                        <a:pt x="118" y="1208"/>
                      </a:lnTo>
                      <a:lnTo>
                        <a:pt x="120" y="1220"/>
                      </a:lnTo>
                      <a:lnTo>
                        <a:pt x="121" y="1231"/>
                      </a:lnTo>
                      <a:lnTo>
                        <a:pt x="122" y="1241"/>
                      </a:lnTo>
                      <a:lnTo>
                        <a:pt x="123" y="1251"/>
                      </a:lnTo>
                      <a:lnTo>
                        <a:pt x="123" y="1262"/>
                      </a:lnTo>
                      <a:lnTo>
                        <a:pt x="123" y="1281"/>
                      </a:lnTo>
                      <a:lnTo>
                        <a:pt x="122" y="1301"/>
                      </a:lnTo>
                      <a:lnTo>
                        <a:pt x="122" y="1311"/>
                      </a:lnTo>
                      <a:lnTo>
                        <a:pt x="121" y="1322"/>
                      </a:lnTo>
                      <a:lnTo>
                        <a:pt x="120" y="1333"/>
                      </a:lnTo>
                      <a:lnTo>
                        <a:pt x="119" y="1346"/>
                      </a:lnTo>
                      <a:lnTo>
                        <a:pt x="118" y="1359"/>
                      </a:lnTo>
                      <a:lnTo>
                        <a:pt x="117" y="1373"/>
                      </a:lnTo>
                      <a:lnTo>
                        <a:pt x="115" y="1389"/>
                      </a:lnTo>
                      <a:lnTo>
                        <a:pt x="113" y="1406"/>
                      </a:lnTo>
                      <a:lnTo>
                        <a:pt x="111" y="1424"/>
                      </a:lnTo>
                      <a:lnTo>
                        <a:pt x="108" y="1443"/>
                      </a:lnTo>
                      <a:lnTo>
                        <a:pt x="105" y="1463"/>
                      </a:lnTo>
                      <a:lnTo>
                        <a:pt x="101" y="1483"/>
                      </a:lnTo>
                      <a:lnTo>
                        <a:pt x="95" y="1524"/>
                      </a:lnTo>
                      <a:lnTo>
                        <a:pt x="88" y="1565"/>
                      </a:lnTo>
                      <a:lnTo>
                        <a:pt x="85" y="1585"/>
                      </a:lnTo>
                      <a:lnTo>
                        <a:pt x="83" y="1605"/>
                      </a:lnTo>
                      <a:lnTo>
                        <a:pt x="80" y="1625"/>
                      </a:lnTo>
                      <a:lnTo>
                        <a:pt x="79" y="1643"/>
                      </a:lnTo>
                      <a:lnTo>
                        <a:pt x="78" y="1661"/>
                      </a:lnTo>
                      <a:lnTo>
                        <a:pt x="77" y="1677"/>
                      </a:lnTo>
                      <a:lnTo>
                        <a:pt x="78" y="1692"/>
                      </a:lnTo>
                      <a:lnTo>
                        <a:pt x="79" y="1707"/>
                      </a:lnTo>
                      <a:lnTo>
                        <a:pt x="80" y="1720"/>
                      </a:lnTo>
                      <a:lnTo>
                        <a:pt x="82" y="1733"/>
                      </a:lnTo>
                      <a:lnTo>
                        <a:pt x="84" y="1745"/>
                      </a:lnTo>
                      <a:lnTo>
                        <a:pt x="87" y="1757"/>
                      </a:lnTo>
                      <a:lnTo>
                        <a:pt x="93" y="1781"/>
                      </a:lnTo>
                      <a:lnTo>
                        <a:pt x="99" y="1806"/>
                      </a:lnTo>
                      <a:lnTo>
                        <a:pt x="102" y="1819"/>
                      </a:lnTo>
                      <a:lnTo>
                        <a:pt x="106" y="1832"/>
                      </a:lnTo>
                      <a:lnTo>
                        <a:pt x="109" y="1846"/>
                      </a:lnTo>
                      <a:lnTo>
                        <a:pt x="112" y="1861"/>
                      </a:lnTo>
                      <a:lnTo>
                        <a:pt x="114" y="1878"/>
                      </a:lnTo>
                      <a:lnTo>
                        <a:pt x="117" y="1895"/>
                      </a:lnTo>
                      <a:lnTo>
                        <a:pt x="119" y="1913"/>
                      </a:lnTo>
                      <a:lnTo>
                        <a:pt x="121" y="1933"/>
                      </a:lnTo>
                      <a:lnTo>
                        <a:pt x="123" y="1953"/>
                      </a:lnTo>
                      <a:lnTo>
                        <a:pt x="125" y="1974"/>
                      </a:lnTo>
                      <a:lnTo>
                        <a:pt x="126" y="1996"/>
                      </a:lnTo>
                      <a:lnTo>
                        <a:pt x="128" y="2018"/>
                      </a:lnTo>
                      <a:lnTo>
                        <a:pt x="132" y="2063"/>
                      </a:lnTo>
                      <a:lnTo>
                        <a:pt x="135" y="2109"/>
                      </a:lnTo>
                      <a:lnTo>
                        <a:pt x="136" y="2131"/>
                      </a:lnTo>
                      <a:lnTo>
                        <a:pt x="138" y="2154"/>
                      </a:lnTo>
                      <a:lnTo>
                        <a:pt x="139" y="2175"/>
                      </a:lnTo>
                      <a:lnTo>
                        <a:pt x="140" y="2196"/>
                      </a:lnTo>
                      <a:lnTo>
                        <a:pt x="142" y="2216"/>
                      </a:lnTo>
                      <a:lnTo>
                        <a:pt x="143" y="2236"/>
                      </a:lnTo>
                      <a:lnTo>
                        <a:pt x="144" y="2254"/>
                      </a:lnTo>
                      <a:lnTo>
                        <a:pt x="146" y="2272"/>
                      </a:lnTo>
                      <a:lnTo>
                        <a:pt x="147" y="2289"/>
                      </a:lnTo>
                      <a:lnTo>
                        <a:pt x="148" y="2305"/>
                      </a:lnTo>
                      <a:lnTo>
                        <a:pt x="150" y="2337"/>
                      </a:lnTo>
                      <a:lnTo>
                        <a:pt x="152" y="2368"/>
                      </a:lnTo>
                      <a:lnTo>
                        <a:pt x="154" y="2399"/>
                      </a:lnTo>
                      <a:lnTo>
                        <a:pt x="155" y="2431"/>
                      </a:lnTo>
                      <a:lnTo>
                        <a:pt x="156" y="2447"/>
                      </a:lnTo>
                      <a:lnTo>
                        <a:pt x="157" y="2463"/>
                      </a:lnTo>
                      <a:lnTo>
                        <a:pt x="157" y="2481"/>
                      </a:lnTo>
                      <a:lnTo>
                        <a:pt x="158" y="2499"/>
                      </a:lnTo>
                      <a:lnTo>
                        <a:pt x="158" y="2535"/>
                      </a:lnTo>
                      <a:lnTo>
                        <a:pt x="158" y="2572"/>
                      </a:lnTo>
                      <a:lnTo>
                        <a:pt x="158" y="2608"/>
                      </a:lnTo>
                      <a:lnTo>
                        <a:pt x="157" y="2646"/>
                      </a:lnTo>
                      <a:lnTo>
                        <a:pt x="157" y="2666"/>
                      </a:lnTo>
                      <a:lnTo>
                        <a:pt x="157" y="2686"/>
                      </a:lnTo>
                      <a:lnTo>
                        <a:pt x="157" y="2706"/>
                      </a:lnTo>
                      <a:lnTo>
                        <a:pt x="156" y="2727"/>
                      </a:lnTo>
                      <a:lnTo>
                        <a:pt x="156" y="2749"/>
                      </a:lnTo>
                      <a:lnTo>
                        <a:pt x="157" y="2772"/>
                      </a:lnTo>
                      <a:lnTo>
                        <a:pt x="157" y="2795"/>
                      </a:lnTo>
                      <a:lnTo>
                        <a:pt x="158" y="2820"/>
                      </a:lnTo>
                      <a:lnTo>
                        <a:pt x="158" y="2832"/>
                      </a:lnTo>
                      <a:lnTo>
                        <a:pt x="158" y="2846"/>
                      </a:lnTo>
                      <a:lnTo>
                        <a:pt x="159" y="2859"/>
                      </a:lnTo>
                      <a:lnTo>
                        <a:pt x="159" y="2873"/>
                      </a:lnTo>
                      <a:lnTo>
                        <a:pt x="160" y="2903"/>
                      </a:lnTo>
                      <a:lnTo>
                        <a:pt x="161" y="2934"/>
                      </a:lnTo>
                      <a:lnTo>
                        <a:pt x="163" y="2965"/>
                      </a:lnTo>
                      <a:lnTo>
                        <a:pt x="164" y="2998"/>
                      </a:lnTo>
                      <a:lnTo>
                        <a:pt x="167" y="3064"/>
                      </a:lnTo>
                      <a:lnTo>
                        <a:pt x="168" y="3097"/>
                      </a:lnTo>
                      <a:lnTo>
                        <a:pt x="170" y="3129"/>
                      </a:lnTo>
                      <a:lnTo>
                        <a:pt x="172" y="3161"/>
                      </a:lnTo>
                      <a:lnTo>
                        <a:pt x="173" y="3192"/>
                      </a:lnTo>
                      <a:lnTo>
                        <a:pt x="175" y="3222"/>
                      </a:lnTo>
                      <a:lnTo>
                        <a:pt x="176" y="3236"/>
                      </a:lnTo>
                      <a:lnTo>
                        <a:pt x="176" y="3250"/>
                      </a:lnTo>
                      <a:lnTo>
                        <a:pt x="177" y="3263"/>
                      </a:lnTo>
                      <a:lnTo>
                        <a:pt x="178" y="3276"/>
                      </a:lnTo>
                      <a:lnTo>
                        <a:pt x="179" y="3288"/>
                      </a:lnTo>
                      <a:lnTo>
                        <a:pt x="179" y="3300"/>
                      </a:lnTo>
                      <a:lnTo>
                        <a:pt x="181" y="3323"/>
                      </a:lnTo>
                      <a:lnTo>
                        <a:pt x="183" y="3344"/>
                      </a:lnTo>
                      <a:lnTo>
                        <a:pt x="184" y="3364"/>
                      </a:lnTo>
                      <a:lnTo>
                        <a:pt x="186" y="3384"/>
                      </a:lnTo>
                      <a:lnTo>
                        <a:pt x="188" y="3402"/>
                      </a:lnTo>
                      <a:lnTo>
                        <a:pt x="190" y="3420"/>
                      </a:lnTo>
                      <a:lnTo>
                        <a:pt x="191" y="3437"/>
                      </a:lnTo>
                      <a:lnTo>
                        <a:pt x="193" y="3453"/>
                      </a:lnTo>
                      <a:lnTo>
                        <a:pt x="195" y="3468"/>
                      </a:lnTo>
                      <a:lnTo>
                        <a:pt x="196" y="3483"/>
                      </a:lnTo>
                      <a:lnTo>
                        <a:pt x="198" y="3497"/>
                      </a:lnTo>
                      <a:lnTo>
                        <a:pt x="200" y="3510"/>
                      </a:lnTo>
                      <a:lnTo>
                        <a:pt x="201" y="3523"/>
                      </a:lnTo>
                      <a:lnTo>
                        <a:pt x="202" y="3535"/>
                      </a:lnTo>
                      <a:lnTo>
                        <a:pt x="203" y="3547"/>
                      </a:lnTo>
                      <a:lnTo>
                        <a:pt x="204" y="3558"/>
                      </a:lnTo>
                      <a:lnTo>
                        <a:pt x="205" y="3568"/>
                      </a:lnTo>
                      <a:lnTo>
                        <a:pt x="205" y="3578"/>
                      </a:lnTo>
                      <a:lnTo>
                        <a:pt x="206" y="3587"/>
                      </a:lnTo>
                      <a:lnTo>
                        <a:pt x="206" y="3595"/>
                      </a:lnTo>
                      <a:lnTo>
                        <a:pt x="206" y="3602"/>
                      </a:lnTo>
                      <a:lnTo>
                        <a:pt x="206" y="3609"/>
                      </a:lnTo>
                      <a:lnTo>
                        <a:pt x="206" y="3614"/>
                      </a:lnTo>
                      <a:lnTo>
                        <a:pt x="206" y="3620"/>
                      </a:lnTo>
                      <a:lnTo>
                        <a:pt x="206" y="3624"/>
                      </a:lnTo>
                      <a:lnTo>
                        <a:pt x="205" y="3629"/>
                      </a:lnTo>
                      <a:lnTo>
                        <a:pt x="205" y="3636"/>
                      </a:lnTo>
                      <a:lnTo>
                        <a:pt x="204" y="3642"/>
                      </a:lnTo>
                      <a:lnTo>
                        <a:pt x="204" y="3647"/>
                      </a:lnTo>
                      <a:lnTo>
                        <a:pt x="175" y="3646"/>
                      </a:lnTo>
                      <a:lnTo>
                        <a:pt x="175" y="3640"/>
                      </a:lnTo>
                      <a:lnTo>
                        <a:pt x="176" y="3634"/>
                      </a:lnTo>
                      <a:lnTo>
                        <a:pt x="176" y="3627"/>
                      </a:lnTo>
                      <a:lnTo>
                        <a:pt x="177" y="3623"/>
                      </a:lnTo>
                      <a:lnTo>
                        <a:pt x="177" y="3619"/>
                      </a:lnTo>
                      <a:lnTo>
                        <a:pt x="177" y="3614"/>
                      </a:lnTo>
                      <a:lnTo>
                        <a:pt x="177" y="3608"/>
                      </a:lnTo>
                      <a:lnTo>
                        <a:pt x="177" y="3602"/>
                      </a:lnTo>
                      <a:lnTo>
                        <a:pt x="177" y="3595"/>
                      </a:lnTo>
                      <a:lnTo>
                        <a:pt x="177" y="3588"/>
                      </a:lnTo>
                      <a:lnTo>
                        <a:pt x="176" y="3580"/>
                      </a:lnTo>
                      <a:lnTo>
                        <a:pt x="176" y="3570"/>
                      </a:lnTo>
                      <a:lnTo>
                        <a:pt x="175" y="3560"/>
                      </a:lnTo>
                      <a:lnTo>
                        <a:pt x="174" y="3549"/>
                      </a:lnTo>
                      <a:lnTo>
                        <a:pt x="173" y="3538"/>
                      </a:lnTo>
                      <a:lnTo>
                        <a:pt x="172" y="3526"/>
                      </a:lnTo>
                      <a:lnTo>
                        <a:pt x="171" y="3513"/>
                      </a:lnTo>
                      <a:lnTo>
                        <a:pt x="169" y="3500"/>
                      </a:lnTo>
                      <a:lnTo>
                        <a:pt x="168" y="3486"/>
                      </a:lnTo>
                      <a:lnTo>
                        <a:pt x="166" y="3471"/>
                      </a:lnTo>
                      <a:lnTo>
                        <a:pt x="164" y="3456"/>
                      </a:lnTo>
                      <a:lnTo>
                        <a:pt x="162" y="3440"/>
                      </a:lnTo>
                      <a:lnTo>
                        <a:pt x="161" y="3423"/>
                      </a:lnTo>
                      <a:lnTo>
                        <a:pt x="159" y="3405"/>
                      </a:lnTo>
                      <a:lnTo>
                        <a:pt x="157" y="3386"/>
                      </a:lnTo>
                      <a:lnTo>
                        <a:pt x="155" y="3367"/>
                      </a:lnTo>
                      <a:lnTo>
                        <a:pt x="154" y="3346"/>
                      </a:lnTo>
                      <a:lnTo>
                        <a:pt x="152" y="3325"/>
                      </a:lnTo>
                      <a:lnTo>
                        <a:pt x="150" y="3302"/>
                      </a:lnTo>
                      <a:lnTo>
                        <a:pt x="150" y="3290"/>
                      </a:lnTo>
                      <a:lnTo>
                        <a:pt x="149" y="3278"/>
                      </a:lnTo>
                      <a:lnTo>
                        <a:pt x="148" y="3265"/>
                      </a:lnTo>
                      <a:lnTo>
                        <a:pt x="147" y="3251"/>
                      </a:lnTo>
                      <a:lnTo>
                        <a:pt x="147" y="3238"/>
                      </a:lnTo>
                      <a:lnTo>
                        <a:pt x="146" y="3223"/>
                      </a:lnTo>
                      <a:lnTo>
                        <a:pt x="144" y="3193"/>
                      </a:lnTo>
                      <a:lnTo>
                        <a:pt x="142" y="3163"/>
                      </a:lnTo>
                      <a:lnTo>
                        <a:pt x="141" y="3131"/>
                      </a:lnTo>
                      <a:lnTo>
                        <a:pt x="139" y="3098"/>
                      </a:lnTo>
                      <a:lnTo>
                        <a:pt x="138" y="3065"/>
                      </a:lnTo>
                      <a:lnTo>
                        <a:pt x="135" y="2999"/>
                      </a:lnTo>
                      <a:lnTo>
                        <a:pt x="134" y="2966"/>
                      </a:lnTo>
                      <a:lnTo>
                        <a:pt x="132" y="2935"/>
                      </a:lnTo>
                      <a:lnTo>
                        <a:pt x="131" y="2904"/>
                      </a:lnTo>
                      <a:lnTo>
                        <a:pt x="130" y="2874"/>
                      </a:lnTo>
                      <a:lnTo>
                        <a:pt x="130" y="2860"/>
                      </a:lnTo>
                      <a:lnTo>
                        <a:pt x="129" y="2846"/>
                      </a:lnTo>
                      <a:lnTo>
                        <a:pt x="129" y="2833"/>
                      </a:lnTo>
                      <a:lnTo>
                        <a:pt x="128" y="2820"/>
                      </a:lnTo>
                      <a:lnTo>
                        <a:pt x="128" y="2796"/>
                      </a:lnTo>
                      <a:lnTo>
                        <a:pt x="128" y="2772"/>
                      </a:lnTo>
                      <a:lnTo>
                        <a:pt x="127" y="2749"/>
                      </a:lnTo>
                      <a:lnTo>
                        <a:pt x="127" y="2727"/>
                      </a:lnTo>
                      <a:lnTo>
                        <a:pt x="127" y="2706"/>
                      </a:lnTo>
                      <a:lnTo>
                        <a:pt x="128" y="2685"/>
                      </a:lnTo>
                      <a:lnTo>
                        <a:pt x="128" y="2665"/>
                      </a:lnTo>
                      <a:lnTo>
                        <a:pt x="128" y="2646"/>
                      </a:lnTo>
                      <a:lnTo>
                        <a:pt x="129" y="2608"/>
                      </a:lnTo>
                      <a:lnTo>
                        <a:pt x="129" y="2572"/>
                      </a:lnTo>
                      <a:lnTo>
                        <a:pt x="129" y="2536"/>
                      </a:lnTo>
                      <a:lnTo>
                        <a:pt x="128" y="2499"/>
                      </a:lnTo>
                      <a:lnTo>
                        <a:pt x="128" y="2482"/>
                      </a:lnTo>
                      <a:lnTo>
                        <a:pt x="127" y="2465"/>
                      </a:lnTo>
                      <a:lnTo>
                        <a:pt x="127" y="2448"/>
                      </a:lnTo>
                      <a:lnTo>
                        <a:pt x="126" y="2432"/>
                      </a:lnTo>
                      <a:lnTo>
                        <a:pt x="125" y="2401"/>
                      </a:lnTo>
                      <a:lnTo>
                        <a:pt x="123" y="2370"/>
                      </a:lnTo>
                      <a:lnTo>
                        <a:pt x="121" y="2339"/>
                      </a:lnTo>
                      <a:lnTo>
                        <a:pt x="119" y="2307"/>
                      </a:lnTo>
                      <a:lnTo>
                        <a:pt x="118" y="2291"/>
                      </a:lnTo>
                      <a:lnTo>
                        <a:pt x="116" y="2274"/>
                      </a:lnTo>
                      <a:lnTo>
                        <a:pt x="115" y="2256"/>
                      </a:lnTo>
                      <a:lnTo>
                        <a:pt x="114" y="2238"/>
                      </a:lnTo>
                      <a:lnTo>
                        <a:pt x="113" y="2218"/>
                      </a:lnTo>
                      <a:lnTo>
                        <a:pt x="111" y="2198"/>
                      </a:lnTo>
                      <a:lnTo>
                        <a:pt x="110" y="2177"/>
                      </a:lnTo>
                      <a:lnTo>
                        <a:pt x="108" y="2156"/>
                      </a:lnTo>
                      <a:lnTo>
                        <a:pt x="107" y="2133"/>
                      </a:lnTo>
                      <a:lnTo>
                        <a:pt x="106" y="2111"/>
                      </a:lnTo>
                      <a:lnTo>
                        <a:pt x="102" y="2065"/>
                      </a:lnTo>
                      <a:lnTo>
                        <a:pt x="99" y="2020"/>
                      </a:lnTo>
                      <a:lnTo>
                        <a:pt x="97" y="1998"/>
                      </a:lnTo>
                      <a:lnTo>
                        <a:pt x="96" y="1977"/>
                      </a:lnTo>
                      <a:lnTo>
                        <a:pt x="94" y="1956"/>
                      </a:lnTo>
                      <a:lnTo>
                        <a:pt x="92" y="1936"/>
                      </a:lnTo>
                      <a:lnTo>
                        <a:pt x="90" y="1917"/>
                      </a:lnTo>
                      <a:lnTo>
                        <a:pt x="88" y="1899"/>
                      </a:lnTo>
                      <a:lnTo>
                        <a:pt x="86" y="1882"/>
                      </a:lnTo>
                      <a:lnTo>
                        <a:pt x="83" y="1867"/>
                      </a:lnTo>
                      <a:lnTo>
                        <a:pt x="80" y="1853"/>
                      </a:lnTo>
                      <a:lnTo>
                        <a:pt x="77" y="1839"/>
                      </a:lnTo>
                      <a:lnTo>
                        <a:pt x="74" y="1826"/>
                      </a:lnTo>
                      <a:lnTo>
                        <a:pt x="71" y="1813"/>
                      </a:lnTo>
                      <a:lnTo>
                        <a:pt x="64" y="1788"/>
                      </a:lnTo>
                      <a:lnTo>
                        <a:pt x="58" y="1763"/>
                      </a:lnTo>
                      <a:lnTo>
                        <a:pt x="55" y="1750"/>
                      </a:lnTo>
                      <a:lnTo>
                        <a:pt x="53" y="1737"/>
                      </a:lnTo>
                      <a:lnTo>
                        <a:pt x="51" y="1723"/>
                      </a:lnTo>
                      <a:lnTo>
                        <a:pt x="50" y="1709"/>
                      </a:lnTo>
                      <a:lnTo>
                        <a:pt x="49" y="1693"/>
                      </a:lnTo>
                      <a:lnTo>
                        <a:pt x="48" y="1676"/>
                      </a:lnTo>
                      <a:lnTo>
                        <a:pt x="49" y="1659"/>
                      </a:lnTo>
                      <a:lnTo>
                        <a:pt x="50" y="1641"/>
                      </a:lnTo>
                      <a:lnTo>
                        <a:pt x="51" y="1621"/>
                      </a:lnTo>
                      <a:lnTo>
                        <a:pt x="54" y="1602"/>
                      </a:lnTo>
                      <a:lnTo>
                        <a:pt x="56" y="1581"/>
                      </a:lnTo>
                      <a:lnTo>
                        <a:pt x="59" y="1561"/>
                      </a:lnTo>
                      <a:lnTo>
                        <a:pt x="66" y="1519"/>
                      </a:lnTo>
                      <a:lnTo>
                        <a:pt x="73" y="1478"/>
                      </a:lnTo>
                      <a:lnTo>
                        <a:pt x="76" y="1458"/>
                      </a:lnTo>
                      <a:lnTo>
                        <a:pt x="79" y="1439"/>
                      </a:lnTo>
                      <a:lnTo>
                        <a:pt x="82" y="1420"/>
                      </a:lnTo>
                      <a:lnTo>
                        <a:pt x="84" y="1403"/>
                      </a:lnTo>
                      <a:lnTo>
                        <a:pt x="86" y="1386"/>
                      </a:lnTo>
                      <a:lnTo>
                        <a:pt x="88" y="1371"/>
                      </a:lnTo>
                      <a:lnTo>
                        <a:pt x="89" y="1357"/>
                      </a:lnTo>
                      <a:lnTo>
                        <a:pt x="90" y="1343"/>
                      </a:lnTo>
                      <a:lnTo>
                        <a:pt x="91" y="1331"/>
                      </a:lnTo>
                      <a:lnTo>
                        <a:pt x="92" y="1320"/>
                      </a:lnTo>
                      <a:lnTo>
                        <a:pt x="93" y="1309"/>
                      </a:lnTo>
                      <a:lnTo>
                        <a:pt x="93" y="1300"/>
                      </a:lnTo>
                      <a:lnTo>
                        <a:pt x="94" y="1281"/>
                      </a:lnTo>
                      <a:lnTo>
                        <a:pt x="94" y="1263"/>
                      </a:lnTo>
                      <a:lnTo>
                        <a:pt x="93" y="1253"/>
                      </a:lnTo>
                      <a:lnTo>
                        <a:pt x="93" y="1244"/>
                      </a:lnTo>
                      <a:lnTo>
                        <a:pt x="92" y="1234"/>
                      </a:lnTo>
                      <a:lnTo>
                        <a:pt x="91" y="1223"/>
                      </a:lnTo>
                      <a:lnTo>
                        <a:pt x="90" y="1212"/>
                      </a:lnTo>
                      <a:lnTo>
                        <a:pt x="88" y="1200"/>
                      </a:lnTo>
                      <a:lnTo>
                        <a:pt x="86" y="1187"/>
                      </a:lnTo>
                      <a:lnTo>
                        <a:pt x="83" y="1173"/>
                      </a:lnTo>
                      <a:lnTo>
                        <a:pt x="80" y="1159"/>
                      </a:lnTo>
                      <a:lnTo>
                        <a:pt x="76" y="1144"/>
                      </a:lnTo>
                      <a:lnTo>
                        <a:pt x="68" y="1113"/>
                      </a:lnTo>
                      <a:lnTo>
                        <a:pt x="59" y="1081"/>
                      </a:lnTo>
                      <a:lnTo>
                        <a:pt x="50" y="1049"/>
                      </a:lnTo>
                      <a:lnTo>
                        <a:pt x="41" y="1018"/>
                      </a:lnTo>
                      <a:lnTo>
                        <a:pt x="37" y="1002"/>
                      </a:lnTo>
                      <a:lnTo>
                        <a:pt x="33" y="987"/>
                      </a:lnTo>
                      <a:lnTo>
                        <a:pt x="30" y="972"/>
                      </a:lnTo>
                      <a:lnTo>
                        <a:pt x="27" y="958"/>
                      </a:lnTo>
                      <a:lnTo>
                        <a:pt x="21" y="931"/>
                      </a:lnTo>
                      <a:lnTo>
                        <a:pt x="16" y="905"/>
                      </a:lnTo>
                      <a:lnTo>
                        <a:pt x="11" y="880"/>
                      </a:lnTo>
                      <a:lnTo>
                        <a:pt x="7" y="855"/>
                      </a:lnTo>
                      <a:lnTo>
                        <a:pt x="4" y="831"/>
                      </a:lnTo>
                      <a:lnTo>
                        <a:pt x="1" y="807"/>
                      </a:lnTo>
                      <a:lnTo>
                        <a:pt x="0" y="783"/>
                      </a:lnTo>
                      <a:lnTo>
                        <a:pt x="0" y="759"/>
                      </a:lnTo>
                      <a:lnTo>
                        <a:pt x="1" y="747"/>
                      </a:lnTo>
                      <a:lnTo>
                        <a:pt x="2" y="734"/>
                      </a:lnTo>
                      <a:lnTo>
                        <a:pt x="6" y="711"/>
                      </a:lnTo>
                      <a:lnTo>
                        <a:pt x="11" y="688"/>
                      </a:lnTo>
                      <a:lnTo>
                        <a:pt x="17" y="665"/>
                      </a:lnTo>
                      <a:lnTo>
                        <a:pt x="23" y="643"/>
                      </a:lnTo>
                      <a:lnTo>
                        <a:pt x="29" y="621"/>
                      </a:lnTo>
                      <a:lnTo>
                        <a:pt x="36" y="600"/>
                      </a:lnTo>
                      <a:lnTo>
                        <a:pt x="41" y="578"/>
                      </a:lnTo>
                      <a:lnTo>
                        <a:pt x="44" y="567"/>
                      </a:lnTo>
                      <a:lnTo>
                        <a:pt x="48" y="557"/>
                      </a:lnTo>
                      <a:lnTo>
                        <a:pt x="51" y="548"/>
                      </a:lnTo>
                      <a:lnTo>
                        <a:pt x="54" y="538"/>
                      </a:lnTo>
                      <a:lnTo>
                        <a:pt x="61" y="522"/>
                      </a:lnTo>
                      <a:lnTo>
                        <a:pt x="64" y="514"/>
                      </a:lnTo>
                      <a:lnTo>
                        <a:pt x="68" y="505"/>
                      </a:lnTo>
                      <a:lnTo>
                        <a:pt x="71" y="497"/>
                      </a:lnTo>
                      <a:lnTo>
                        <a:pt x="74" y="487"/>
                      </a:lnTo>
                      <a:lnTo>
                        <a:pt x="77" y="477"/>
                      </a:lnTo>
                      <a:lnTo>
                        <a:pt x="79" y="466"/>
                      </a:lnTo>
                      <a:lnTo>
                        <a:pt x="82" y="454"/>
                      </a:lnTo>
                      <a:lnTo>
                        <a:pt x="84" y="441"/>
                      </a:lnTo>
                      <a:lnTo>
                        <a:pt x="86" y="425"/>
                      </a:lnTo>
                      <a:lnTo>
                        <a:pt x="87" y="417"/>
                      </a:lnTo>
                      <a:lnTo>
                        <a:pt x="88" y="409"/>
                      </a:lnTo>
                      <a:lnTo>
                        <a:pt x="88" y="399"/>
                      </a:lnTo>
                      <a:lnTo>
                        <a:pt x="89" y="389"/>
                      </a:lnTo>
                      <a:lnTo>
                        <a:pt x="90" y="378"/>
                      </a:lnTo>
                      <a:lnTo>
                        <a:pt x="90" y="367"/>
                      </a:lnTo>
                      <a:lnTo>
                        <a:pt x="91" y="355"/>
                      </a:lnTo>
                      <a:lnTo>
                        <a:pt x="91" y="342"/>
                      </a:lnTo>
                      <a:lnTo>
                        <a:pt x="91" y="328"/>
                      </a:lnTo>
                      <a:lnTo>
                        <a:pt x="92" y="314"/>
                      </a:lnTo>
                      <a:lnTo>
                        <a:pt x="92" y="285"/>
                      </a:lnTo>
                      <a:lnTo>
                        <a:pt x="92" y="255"/>
                      </a:lnTo>
                      <a:lnTo>
                        <a:pt x="92" y="225"/>
                      </a:lnTo>
                      <a:lnTo>
                        <a:pt x="93" y="194"/>
                      </a:lnTo>
                      <a:lnTo>
                        <a:pt x="92" y="164"/>
                      </a:lnTo>
                      <a:lnTo>
                        <a:pt x="92" y="134"/>
                      </a:lnTo>
                      <a:lnTo>
                        <a:pt x="92" y="119"/>
                      </a:lnTo>
                      <a:lnTo>
                        <a:pt x="92" y="105"/>
                      </a:lnTo>
                      <a:lnTo>
                        <a:pt x="92" y="92"/>
                      </a:lnTo>
                      <a:lnTo>
                        <a:pt x="92" y="79"/>
                      </a:lnTo>
                      <a:lnTo>
                        <a:pt x="92" y="67"/>
                      </a:lnTo>
                      <a:lnTo>
                        <a:pt x="92" y="55"/>
                      </a:lnTo>
                      <a:lnTo>
                        <a:pt x="92" y="44"/>
                      </a:lnTo>
                      <a:lnTo>
                        <a:pt x="92" y="33"/>
                      </a:lnTo>
                      <a:lnTo>
                        <a:pt x="92" y="23"/>
                      </a:lnTo>
                      <a:lnTo>
                        <a:pt x="92" y="15"/>
                      </a:lnTo>
                      <a:lnTo>
                        <a:pt x="92" y="7"/>
                      </a:lnTo>
                      <a:lnTo>
                        <a:pt x="92" y="0"/>
                      </a:lnTo>
                      <a:lnTo>
                        <a:pt x="121"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86" name="Freeform 50"/>
                <p:cNvSpPr>
                  <a:spLocks/>
                </p:cNvSpPr>
                <p:nvPr/>
              </p:nvSpPr>
              <p:spPr bwMode="auto">
                <a:xfrm>
                  <a:off x="3817" y="562"/>
                  <a:ext cx="1172" cy="3640"/>
                </a:xfrm>
                <a:custGeom>
                  <a:avLst/>
                  <a:gdLst>
                    <a:gd name="T0" fmla="*/ 134 w 1172"/>
                    <a:gd name="T1" fmla="*/ 34 h 3640"/>
                    <a:gd name="T2" fmla="*/ 114 w 1172"/>
                    <a:gd name="T3" fmla="*/ 140 h 3640"/>
                    <a:gd name="T4" fmla="*/ 95 w 1172"/>
                    <a:gd name="T5" fmla="*/ 232 h 3640"/>
                    <a:gd name="T6" fmla="*/ 57 w 1172"/>
                    <a:gd name="T7" fmla="*/ 367 h 3640"/>
                    <a:gd name="T8" fmla="*/ 33 w 1172"/>
                    <a:gd name="T9" fmla="*/ 497 h 3640"/>
                    <a:gd name="T10" fmla="*/ 32 w 1172"/>
                    <a:gd name="T11" fmla="*/ 614 h 3640"/>
                    <a:gd name="T12" fmla="*/ 58 w 1172"/>
                    <a:gd name="T13" fmla="*/ 712 h 3640"/>
                    <a:gd name="T14" fmla="*/ 109 w 1172"/>
                    <a:gd name="T15" fmla="*/ 793 h 3640"/>
                    <a:gd name="T16" fmla="*/ 150 w 1172"/>
                    <a:gd name="T17" fmla="*/ 865 h 3640"/>
                    <a:gd name="T18" fmla="*/ 229 w 1172"/>
                    <a:gd name="T19" fmla="*/ 1014 h 3640"/>
                    <a:gd name="T20" fmla="*/ 326 w 1172"/>
                    <a:gd name="T21" fmla="*/ 1154 h 3640"/>
                    <a:gd name="T22" fmla="*/ 427 w 1172"/>
                    <a:gd name="T23" fmla="*/ 1315 h 3640"/>
                    <a:gd name="T24" fmla="*/ 482 w 1172"/>
                    <a:gd name="T25" fmla="*/ 1393 h 3640"/>
                    <a:gd name="T26" fmla="*/ 524 w 1172"/>
                    <a:gd name="T27" fmla="*/ 1459 h 3640"/>
                    <a:gd name="T28" fmla="*/ 587 w 1172"/>
                    <a:gd name="T29" fmla="*/ 1571 h 3640"/>
                    <a:gd name="T30" fmla="*/ 658 w 1172"/>
                    <a:gd name="T31" fmla="*/ 1713 h 3640"/>
                    <a:gd name="T32" fmla="*/ 714 w 1172"/>
                    <a:gd name="T33" fmla="*/ 1880 h 3640"/>
                    <a:gd name="T34" fmla="*/ 788 w 1172"/>
                    <a:gd name="T35" fmla="*/ 2066 h 3640"/>
                    <a:gd name="T36" fmla="*/ 860 w 1172"/>
                    <a:gd name="T37" fmla="*/ 2221 h 3640"/>
                    <a:gd name="T38" fmla="*/ 912 w 1172"/>
                    <a:gd name="T39" fmla="*/ 2434 h 3640"/>
                    <a:gd name="T40" fmla="*/ 927 w 1172"/>
                    <a:gd name="T41" fmla="*/ 2604 h 3640"/>
                    <a:gd name="T42" fmla="*/ 921 w 1172"/>
                    <a:gd name="T43" fmla="*/ 2787 h 3640"/>
                    <a:gd name="T44" fmla="*/ 910 w 1172"/>
                    <a:gd name="T45" fmla="*/ 2961 h 3640"/>
                    <a:gd name="T46" fmla="*/ 911 w 1172"/>
                    <a:gd name="T47" fmla="*/ 3063 h 3640"/>
                    <a:gd name="T48" fmla="*/ 929 w 1172"/>
                    <a:gd name="T49" fmla="*/ 3134 h 3640"/>
                    <a:gd name="T50" fmla="*/ 984 w 1172"/>
                    <a:gd name="T51" fmla="*/ 3254 h 3640"/>
                    <a:gd name="T52" fmla="*/ 1025 w 1172"/>
                    <a:gd name="T53" fmla="*/ 3359 h 3640"/>
                    <a:gd name="T54" fmla="*/ 1063 w 1172"/>
                    <a:gd name="T55" fmla="*/ 3434 h 3640"/>
                    <a:gd name="T56" fmla="*/ 1127 w 1172"/>
                    <a:gd name="T57" fmla="*/ 3548 h 3640"/>
                    <a:gd name="T58" fmla="*/ 1172 w 1172"/>
                    <a:gd name="T59" fmla="*/ 3626 h 3640"/>
                    <a:gd name="T60" fmla="*/ 1111 w 1172"/>
                    <a:gd name="T61" fmla="*/ 3578 h 3640"/>
                    <a:gd name="T62" fmla="*/ 1046 w 1172"/>
                    <a:gd name="T63" fmla="*/ 3464 h 3640"/>
                    <a:gd name="T64" fmla="*/ 1004 w 1172"/>
                    <a:gd name="T65" fmla="*/ 3382 h 3640"/>
                    <a:gd name="T66" fmla="*/ 964 w 1172"/>
                    <a:gd name="T67" fmla="*/ 3284 h 3640"/>
                    <a:gd name="T68" fmla="*/ 912 w 1172"/>
                    <a:gd name="T69" fmla="*/ 3166 h 3640"/>
                    <a:gd name="T70" fmla="*/ 885 w 1172"/>
                    <a:gd name="T71" fmla="*/ 3081 h 3640"/>
                    <a:gd name="T72" fmla="*/ 880 w 1172"/>
                    <a:gd name="T73" fmla="*/ 2979 h 3640"/>
                    <a:gd name="T74" fmla="*/ 891 w 1172"/>
                    <a:gd name="T75" fmla="*/ 2804 h 3640"/>
                    <a:gd name="T76" fmla="*/ 897 w 1172"/>
                    <a:gd name="T77" fmla="*/ 2636 h 3640"/>
                    <a:gd name="T78" fmla="*/ 888 w 1172"/>
                    <a:gd name="T79" fmla="*/ 2474 h 3640"/>
                    <a:gd name="T80" fmla="*/ 843 w 1172"/>
                    <a:gd name="T81" fmla="*/ 2264 h 3640"/>
                    <a:gd name="T82" fmla="*/ 778 w 1172"/>
                    <a:gd name="T83" fmla="*/ 2109 h 3640"/>
                    <a:gd name="T84" fmla="*/ 696 w 1172"/>
                    <a:gd name="T85" fmla="*/ 1921 h 3640"/>
                    <a:gd name="T86" fmla="*/ 638 w 1172"/>
                    <a:gd name="T87" fmla="*/ 1741 h 3640"/>
                    <a:gd name="T88" fmla="*/ 581 w 1172"/>
                    <a:gd name="T89" fmla="*/ 1620 h 3640"/>
                    <a:gd name="T90" fmla="*/ 506 w 1172"/>
                    <a:gd name="T91" fmla="*/ 1487 h 3640"/>
                    <a:gd name="T92" fmla="*/ 464 w 1172"/>
                    <a:gd name="T93" fmla="*/ 1418 h 3640"/>
                    <a:gd name="T94" fmla="*/ 408 w 1172"/>
                    <a:gd name="T95" fmla="*/ 1340 h 3640"/>
                    <a:gd name="T96" fmla="*/ 314 w 1172"/>
                    <a:gd name="T97" fmla="*/ 1189 h 3640"/>
                    <a:gd name="T98" fmla="*/ 218 w 1172"/>
                    <a:gd name="T99" fmla="*/ 1050 h 3640"/>
                    <a:gd name="T100" fmla="*/ 135 w 1172"/>
                    <a:gd name="T101" fmla="*/ 900 h 3640"/>
                    <a:gd name="T102" fmla="*/ 95 w 1172"/>
                    <a:gd name="T103" fmla="*/ 825 h 3640"/>
                    <a:gd name="T104" fmla="*/ 38 w 1172"/>
                    <a:gd name="T105" fmla="*/ 738 h 3640"/>
                    <a:gd name="T106" fmla="*/ 6 w 1172"/>
                    <a:gd name="T107" fmla="*/ 636 h 3640"/>
                    <a:gd name="T108" fmla="*/ 2 w 1172"/>
                    <a:gd name="T109" fmla="*/ 515 h 3640"/>
                    <a:gd name="T110" fmla="*/ 23 w 1172"/>
                    <a:gd name="T111" fmla="*/ 381 h 3640"/>
                    <a:gd name="T112" fmla="*/ 60 w 1172"/>
                    <a:gd name="T113" fmla="*/ 250 h 3640"/>
                    <a:gd name="T114" fmla="*/ 82 w 1172"/>
                    <a:gd name="T115" fmla="*/ 151 h 3640"/>
                    <a:gd name="T116" fmla="*/ 103 w 1172"/>
                    <a:gd name="T117" fmla="*/ 42 h 3640"/>
                    <a:gd name="T118" fmla="*/ 110 w 1172"/>
                    <a:gd name="T119" fmla="*/ 0 h 36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72"/>
                    <a:gd name="T181" fmla="*/ 0 h 3640"/>
                    <a:gd name="T182" fmla="*/ 1172 w 1172"/>
                    <a:gd name="T183" fmla="*/ 3640 h 364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72" h="3640">
                      <a:moveTo>
                        <a:pt x="139" y="5"/>
                      </a:moveTo>
                      <a:lnTo>
                        <a:pt x="138" y="8"/>
                      </a:lnTo>
                      <a:lnTo>
                        <a:pt x="137" y="13"/>
                      </a:lnTo>
                      <a:lnTo>
                        <a:pt x="137" y="17"/>
                      </a:lnTo>
                      <a:lnTo>
                        <a:pt x="136" y="23"/>
                      </a:lnTo>
                      <a:lnTo>
                        <a:pt x="134" y="34"/>
                      </a:lnTo>
                      <a:lnTo>
                        <a:pt x="131" y="47"/>
                      </a:lnTo>
                      <a:lnTo>
                        <a:pt x="129" y="61"/>
                      </a:lnTo>
                      <a:lnTo>
                        <a:pt x="126" y="75"/>
                      </a:lnTo>
                      <a:lnTo>
                        <a:pt x="123" y="91"/>
                      </a:lnTo>
                      <a:lnTo>
                        <a:pt x="120" y="107"/>
                      </a:lnTo>
                      <a:lnTo>
                        <a:pt x="114" y="140"/>
                      </a:lnTo>
                      <a:lnTo>
                        <a:pt x="110" y="157"/>
                      </a:lnTo>
                      <a:lnTo>
                        <a:pt x="107" y="173"/>
                      </a:lnTo>
                      <a:lnTo>
                        <a:pt x="104" y="189"/>
                      </a:lnTo>
                      <a:lnTo>
                        <a:pt x="101" y="204"/>
                      </a:lnTo>
                      <a:lnTo>
                        <a:pt x="98" y="218"/>
                      </a:lnTo>
                      <a:lnTo>
                        <a:pt x="95" y="232"/>
                      </a:lnTo>
                      <a:lnTo>
                        <a:pt x="89" y="256"/>
                      </a:lnTo>
                      <a:lnTo>
                        <a:pt x="82" y="280"/>
                      </a:lnTo>
                      <a:lnTo>
                        <a:pt x="75" y="303"/>
                      </a:lnTo>
                      <a:lnTo>
                        <a:pt x="69" y="325"/>
                      </a:lnTo>
                      <a:lnTo>
                        <a:pt x="62" y="346"/>
                      </a:lnTo>
                      <a:lnTo>
                        <a:pt x="57" y="367"/>
                      </a:lnTo>
                      <a:lnTo>
                        <a:pt x="51" y="388"/>
                      </a:lnTo>
                      <a:lnTo>
                        <a:pt x="47" y="409"/>
                      </a:lnTo>
                      <a:lnTo>
                        <a:pt x="43" y="431"/>
                      </a:lnTo>
                      <a:lnTo>
                        <a:pt x="39" y="453"/>
                      </a:lnTo>
                      <a:lnTo>
                        <a:pt x="36" y="475"/>
                      </a:lnTo>
                      <a:lnTo>
                        <a:pt x="33" y="497"/>
                      </a:lnTo>
                      <a:lnTo>
                        <a:pt x="31" y="518"/>
                      </a:lnTo>
                      <a:lnTo>
                        <a:pt x="30" y="539"/>
                      </a:lnTo>
                      <a:lnTo>
                        <a:pt x="29" y="559"/>
                      </a:lnTo>
                      <a:lnTo>
                        <a:pt x="29" y="578"/>
                      </a:lnTo>
                      <a:lnTo>
                        <a:pt x="31" y="597"/>
                      </a:lnTo>
                      <a:lnTo>
                        <a:pt x="32" y="614"/>
                      </a:lnTo>
                      <a:lnTo>
                        <a:pt x="35" y="632"/>
                      </a:lnTo>
                      <a:lnTo>
                        <a:pt x="38" y="649"/>
                      </a:lnTo>
                      <a:lnTo>
                        <a:pt x="42" y="665"/>
                      </a:lnTo>
                      <a:lnTo>
                        <a:pt x="47" y="681"/>
                      </a:lnTo>
                      <a:lnTo>
                        <a:pt x="52" y="696"/>
                      </a:lnTo>
                      <a:lnTo>
                        <a:pt x="58" y="712"/>
                      </a:lnTo>
                      <a:lnTo>
                        <a:pt x="64" y="726"/>
                      </a:lnTo>
                      <a:lnTo>
                        <a:pt x="72" y="739"/>
                      </a:lnTo>
                      <a:lnTo>
                        <a:pt x="80" y="752"/>
                      </a:lnTo>
                      <a:lnTo>
                        <a:pt x="89" y="765"/>
                      </a:lnTo>
                      <a:lnTo>
                        <a:pt x="98" y="779"/>
                      </a:lnTo>
                      <a:lnTo>
                        <a:pt x="109" y="793"/>
                      </a:lnTo>
                      <a:lnTo>
                        <a:pt x="119" y="809"/>
                      </a:lnTo>
                      <a:lnTo>
                        <a:pt x="124" y="817"/>
                      </a:lnTo>
                      <a:lnTo>
                        <a:pt x="129" y="826"/>
                      </a:lnTo>
                      <a:lnTo>
                        <a:pt x="135" y="835"/>
                      </a:lnTo>
                      <a:lnTo>
                        <a:pt x="140" y="845"/>
                      </a:lnTo>
                      <a:lnTo>
                        <a:pt x="150" y="865"/>
                      </a:lnTo>
                      <a:lnTo>
                        <a:pt x="161" y="886"/>
                      </a:lnTo>
                      <a:lnTo>
                        <a:pt x="172" y="908"/>
                      </a:lnTo>
                      <a:lnTo>
                        <a:pt x="194" y="952"/>
                      </a:lnTo>
                      <a:lnTo>
                        <a:pt x="205" y="973"/>
                      </a:lnTo>
                      <a:lnTo>
                        <a:pt x="217" y="994"/>
                      </a:lnTo>
                      <a:lnTo>
                        <a:pt x="229" y="1014"/>
                      </a:lnTo>
                      <a:lnTo>
                        <a:pt x="243" y="1034"/>
                      </a:lnTo>
                      <a:lnTo>
                        <a:pt x="256" y="1054"/>
                      </a:lnTo>
                      <a:lnTo>
                        <a:pt x="271" y="1074"/>
                      </a:lnTo>
                      <a:lnTo>
                        <a:pt x="299" y="1114"/>
                      </a:lnTo>
                      <a:lnTo>
                        <a:pt x="313" y="1134"/>
                      </a:lnTo>
                      <a:lnTo>
                        <a:pt x="326" y="1154"/>
                      </a:lnTo>
                      <a:lnTo>
                        <a:pt x="338" y="1173"/>
                      </a:lnTo>
                      <a:lnTo>
                        <a:pt x="351" y="1193"/>
                      </a:lnTo>
                      <a:lnTo>
                        <a:pt x="375" y="1232"/>
                      </a:lnTo>
                      <a:lnTo>
                        <a:pt x="398" y="1270"/>
                      </a:lnTo>
                      <a:lnTo>
                        <a:pt x="421" y="1307"/>
                      </a:lnTo>
                      <a:lnTo>
                        <a:pt x="427" y="1315"/>
                      </a:lnTo>
                      <a:lnTo>
                        <a:pt x="432" y="1324"/>
                      </a:lnTo>
                      <a:lnTo>
                        <a:pt x="443" y="1339"/>
                      </a:lnTo>
                      <a:lnTo>
                        <a:pt x="454" y="1354"/>
                      </a:lnTo>
                      <a:lnTo>
                        <a:pt x="465" y="1368"/>
                      </a:lnTo>
                      <a:lnTo>
                        <a:pt x="476" y="1384"/>
                      </a:lnTo>
                      <a:lnTo>
                        <a:pt x="482" y="1393"/>
                      </a:lnTo>
                      <a:lnTo>
                        <a:pt x="488" y="1402"/>
                      </a:lnTo>
                      <a:lnTo>
                        <a:pt x="495" y="1412"/>
                      </a:lnTo>
                      <a:lnTo>
                        <a:pt x="501" y="1422"/>
                      </a:lnTo>
                      <a:lnTo>
                        <a:pt x="508" y="1434"/>
                      </a:lnTo>
                      <a:lnTo>
                        <a:pt x="516" y="1446"/>
                      </a:lnTo>
                      <a:lnTo>
                        <a:pt x="524" y="1459"/>
                      </a:lnTo>
                      <a:lnTo>
                        <a:pt x="532" y="1473"/>
                      </a:lnTo>
                      <a:lnTo>
                        <a:pt x="540" y="1488"/>
                      </a:lnTo>
                      <a:lnTo>
                        <a:pt x="549" y="1503"/>
                      </a:lnTo>
                      <a:lnTo>
                        <a:pt x="559" y="1520"/>
                      </a:lnTo>
                      <a:lnTo>
                        <a:pt x="568" y="1536"/>
                      </a:lnTo>
                      <a:lnTo>
                        <a:pt x="587" y="1571"/>
                      </a:lnTo>
                      <a:lnTo>
                        <a:pt x="606" y="1607"/>
                      </a:lnTo>
                      <a:lnTo>
                        <a:pt x="625" y="1643"/>
                      </a:lnTo>
                      <a:lnTo>
                        <a:pt x="634" y="1661"/>
                      </a:lnTo>
                      <a:lnTo>
                        <a:pt x="643" y="1678"/>
                      </a:lnTo>
                      <a:lnTo>
                        <a:pt x="650" y="1696"/>
                      </a:lnTo>
                      <a:lnTo>
                        <a:pt x="658" y="1713"/>
                      </a:lnTo>
                      <a:lnTo>
                        <a:pt x="665" y="1729"/>
                      </a:lnTo>
                      <a:lnTo>
                        <a:pt x="671" y="1746"/>
                      </a:lnTo>
                      <a:lnTo>
                        <a:pt x="683" y="1780"/>
                      </a:lnTo>
                      <a:lnTo>
                        <a:pt x="694" y="1813"/>
                      </a:lnTo>
                      <a:lnTo>
                        <a:pt x="704" y="1847"/>
                      </a:lnTo>
                      <a:lnTo>
                        <a:pt x="714" y="1880"/>
                      </a:lnTo>
                      <a:lnTo>
                        <a:pt x="724" y="1912"/>
                      </a:lnTo>
                      <a:lnTo>
                        <a:pt x="734" y="1944"/>
                      </a:lnTo>
                      <a:lnTo>
                        <a:pt x="746" y="1976"/>
                      </a:lnTo>
                      <a:lnTo>
                        <a:pt x="759" y="2007"/>
                      </a:lnTo>
                      <a:lnTo>
                        <a:pt x="773" y="2036"/>
                      </a:lnTo>
                      <a:lnTo>
                        <a:pt x="788" y="2066"/>
                      </a:lnTo>
                      <a:lnTo>
                        <a:pt x="804" y="2096"/>
                      </a:lnTo>
                      <a:lnTo>
                        <a:pt x="819" y="2126"/>
                      </a:lnTo>
                      <a:lnTo>
                        <a:pt x="834" y="2156"/>
                      </a:lnTo>
                      <a:lnTo>
                        <a:pt x="847" y="2188"/>
                      </a:lnTo>
                      <a:lnTo>
                        <a:pt x="854" y="2205"/>
                      </a:lnTo>
                      <a:lnTo>
                        <a:pt x="860" y="2221"/>
                      </a:lnTo>
                      <a:lnTo>
                        <a:pt x="870" y="2255"/>
                      </a:lnTo>
                      <a:lnTo>
                        <a:pt x="880" y="2290"/>
                      </a:lnTo>
                      <a:lnTo>
                        <a:pt x="890" y="2326"/>
                      </a:lnTo>
                      <a:lnTo>
                        <a:pt x="898" y="2361"/>
                      </a:lnTo>
                      <a:lnTo>
                        <a:pt x="905" y="2398"/>
                      </a:lnTo>
                      <a:lnTo>
                        <a:pt x="912" y="2434"/>
                      </a:lnTo>
                      <a:lnTo>
                        <a:pt x="917" y="2469"/>
                      </a:lnTo>
                      <a:lnTo>
                        <a:pt x="922" y="2504"/>
                      </a:lnTo>
                      <a:lnTo>
                        <a:pt x="923" y="2521"/>
                      </a:lnTo>
                      <a:lnTo>
                        <a:pt x="925" y="2538"/>
                      </a:lnTo>
                      <a:lnTo>
                        <a:pt x="926" y="2571"/>
                      </a:lnTo>
                      <a:lnTo>
                        <a:pt x="927" y="2604"/>
                      </a:lnTo>
                      <a:lnTo>
                        <a:pt x="926" y="2636"/>
                      </a:lnTo>
                      <a:lnTo>
                        <a:pt x="925" y="2669"/>
                      </a:lnTo>
                      <a:lnTo>
                        <a:pt x="924" y="2701"/>
                      </a:lnTo>
                      <a:lnTo>
                        <a:pt x="922" y="2735"/>
                      </a:lnTo>
                      <a:lnTo>
                        <a:pt x="922" y="2769"/>
                      </a:lnTo>
                      <a:lnTo>
                        <a:pt x="921" y="2787"/>
                      </a:lnTo>
                      <a:lnTo>
                        <a:pt x="920" y="2805"/>
                      </a:lnTo>
                      <a:lnTo>
                        <a:pt x="919" y="2824"/>
                      </a:lnTo>
                      <a:lnTo>
                        <a:pt x="918" y="2844"/>
                      </a:lnTo>
                      <a:lnTo>
                        <a:pt x="915" y="2883"/>
                      </a:lnTo>
                      <a:lnTo>
                        <a:pt x="913" y="2923"/>
                      </a:lnTo>
                      <a:lnTo>
                        <a:pt x="910" y="2961"/>
                      </a:lnTo>
                      <a:lnTo>
                        <a:pt x="909" y="2980"/>
                      </a:lnTo>
                      <a:lnTo>
                        <a:pt x="909" y="2999"/>
                      </a:lnTo>
                      <a:lnTo>
                        <a:pt x="909" y="3016"/>
                      </a:lnTo>
                      <a:lnTo>
                        <a:pt x="909" y="3033"/>
                      </a:lnTo>
                      <a:lnTo>
                        <a:pt x="910" y="3048"/>
                      </a:lnTo>
                      <a:lnTo>
                        <a:pt x="911" y="3063"/>
                      </a:lnTo>
                      <a:lnTo>
                        <a:pt x="913" y="3076"/>
                      </a:lnTo>
                      <a:lnTo>
                        <a:pt x="916" y="3089"/>
                      </a:lnTo>
                      <a:lnTo>
                        <a:pt x="919" y="3101"/>
                      </a:lnTo>
                      <a:lnTo>
                        <a:pt x="922" y="3113"/>
                      </a:lnTo>
                      <a:lnTo>
                        <a:pt x="926" y="3124"/>
                      </a:lnTo>
                      <a:lnTo>
                        <a:pt x="929" y="3134"/>
                      </a:lnTo>
                      <a:lnTo>
                        <a:pt x="938" y="3155"/>
                      </a:lnTo>
                      <a:lnTo>
                        <a:pt x="948" y="3173"/>
                      </a:lnTo>
                      <a:lnTo>
                        <a:pt x="957" y="3193"/>
                      </a:lnTo>
                      <a:lnTo>
                        <a:pt x="967" y="3213"/>
                      </a:lnTo>
                      <a:lnTo>
                        <a:pt x="976" y="3234"/>
                      </a:lnTo>
                      <a:lnTo>
                        <a:pt x="984" y="3254"/>
                      </a:lnTo>
                      <a:lnTo>
                        <a:pt x="991" y="3273"/>
                      </a:lnTo>
                      <a:lnTo>
                        <a:pt x="998" y="3292"/>
                      </a:lnTo>
                      <a:lnTo>
                        <a:pt x="1005" y="3311"/>
                      </a:lnTo>
                      <a:lnTo>
                        <a:pt x="1012" y="3329"/>
                      </a:lnTo>
                      <a:lnTo>
                        <a:pt x="1021" y="3349"/>
                      </a:lnTo>
                      <a:lnTo>
                        <a:pt x="1025" y="3359"/>
                      </a:lnTo>
                      <a:lnTo>
                        <a:pt x="1030" y="3370"/>
                      </a:lnTo>
                      <a:lnTo>
                        <a:pt x="1035" y="3381"/>
                      </a:lnTo>
                      <a:lnTo>
                        <a:pt x="1041" y="3393"/>
                      </a:lnTo>
                      <a:lnTo>
                        <a:pt x="1048" y="3406"/>
                      </a:lnTo>
                      <a:lnTo>
                        <a:pt x="1055" y="3420"/>
                      </a:lnTo>
                      <a:lnTo>
                        <a:pt x="1063" y="3434"/>
                      </a:lnTo>
                      <a:lnTo>
                        <a:pt x="1071" y="3450"/>
                      </a:lnTo>
                      <a:lnTo>
                        <a:pt x="1080" y="3466"/>
                      </a:lnTo>
                      <a:lnTo>
                        <a:pt x="1090" y="3482"/>
                      </a:lnTo>
                      <a:lnTo>
                        <a:pt x="1109" y="3516"/>
                      </a:lnTo>
                      <a:lnTo>
                        <a:pt x="1118" y="3532"/>
                      </a:lnTo>
                      <a:lnTo>
                        <a:pt x="1127" y="3548"/>
                      </a:lnTo>
                      <a:lnTo>
                        <a:pt x="1136" y="3563"/>
                      </a:lnTo>
                      <a:lnTo>
                        <a:pt x="1144" y="3578"/>
                      </a:lnTo>
                      <a:lnTo>
                        <a:pt x="1153" y="3592"/>
                      </a:lnTo>
                      <a:lnTo>
                        <a:pt x="1160" y="3604"/>
                      </a:lnTo>
                      <a:lnTo>
                        <a:pt x="1166" y="3616"/>
                      </a:lnTo>
                      <a:lnTo>
                        <a:pt x="1172" y="3626"/>
                      </a:lnTo>
                      <a:lnTo>
                        <a:pt x="1147" y="3640"/>
                      </a:lnTo>
                      <a:lnTo>
                        <a:pt x="1141" y="3630"/>
                      </a:lnTo>
                      <a:lnTo>
                        <a:pt x="1134" y="3619"/>
                      </a:lnTo>
                      <a:lnTo>
                        <a:pt x="1127" y="3606"/>
                      </a:lnTo>
                      <a:lnTo>
                        <a:pt x="1119" y="3593"/>
                      </a:lnTo>
                      <a:lnTo>
                        <a:pt x="1111" y="3578"/>
                      </a:lnTo>
                      <a:lnTo>
                        <a:pt x="1102" y="3562"/>
                      </a:lnTo>
                      <a:lnTo>
                        <a:pt x="1092" y="3546"/>
                      </a:lnTo>
                      <a:lnTo>
                        <a:pt x="1083" y="3530"/>
                      </a:lnTo>
                      <a:lnTo>
                        <a:pt x="1064" y="3497"/>
                      </a:lnTo>
                      <a:lnTo>
                        <a:pt x="1055" y="3480"/>
                      </a:lnTo>
                      <a:lnTo>
                        <a:pt x="1046" y="3464"/>
                      </a:lnTo>
                      <a:lnTo>
                        <a:pt x="1037" y="3448"/>
                      </a:lnTo>
                      <a:lnTo>
                        <a:pt x="1029" y="3433"/>
                      </a:lnTo>
                      <a:lnTo>
                        <a:pt x="1022" y="3419"/>
                      </a:lnTo>
                      <a:lnTo>
                        <a:pt x="1015" y="3406"/>
                      </a:lnTo>
                      <a:lnTo>
                        <a:pt x="1009" y="3394"/>
                      </a:lnTo>
                      <a:lnTo>
                        <a:pt x="1004" y="3382"/>
                      </a:lnTo>
                      <a:lnTo>
                        <a:pt x="999" y="3371"/>
                      </a:lnTo>
                      <a:lnTo>
                        <a:pt x="994" y="3360"/>
                      </a:lnTo>
                      <a:lnTo>
                        <a:pt x="985" y="3340"/>
                      </a:lnTo>
                      <a:lnTo>
                        <a:pt x="978" y="3321"/>
                      </a:lnTo>
                      <a:lnTo>
                        <a:pt x="971" y="3302"/>
                      </a:lnTo>
                      <a:lnTo>
                        <a:pt x="964" y="3284"/>
                      </a:lnTo>
                      <a:lnTo>
                        <a:pt x="957" y="3265"/>
                      </a:lnTo>
                      <a:lnTo>
                        <a:pt x="949" y="3245"/>
                      </a:lnTo>
                      <a:lnTo>
                        <a:pt x="941" y="3225"/>
                      </a:lnTo>
                      <a:lnTo>
                        <a:pt x="931" y="3206"/>
                      </a:lnTo>
                      <a:lnTo>
                        <a:pt x="922" y="3186"/>
                      </a:lnTo>
                      <a:lnTo>
                        <a:pt x="912" y="3166"/>
                      </a:lnTo>
                      <a:lnTo>
                        <a:pt x="902" y="3144"/>
                      </a:lnTo>
                      <a:lnTo>
                        <a:pt x="898" y="3133"/>
                      </a:lnTo>
                      <a:lnTo>
                        <a:pt x="894" y="3121"/>
                      </a:lnTo>
                      <a:lnTo>
                        <a:pt x="890" y="3108"/>
                      </a:lnTo>
                      <a:lnTo>
                        <a:pt x="887" y="3095"/>
                      </a:lnTo>
                      <a:lnTo>
                        <a:pt x="885" y="3081"/>
                      </a:lnTo>
                      <a:lnTo>
                        <a:pt x="882" y="3066"/>
                      </a:lnTo>
                      <a:lnTo>
                        <a:pt x="881" y="3050"/>
                      </a:lnTo>
                      <a:lnTo>
                        <a:pt x="880" y="3033"/>
                      </a:lnTo>
                      <a:lnTo>
                        <a:pt x="880" y="3016"/>
                      </a:lnTo>
                      <a:lnTo>
                        <a:pt x="880" y="2998"/>
                      </a:lnTo>
                      <a:lnTo>
                        <a:pt x="880" y="2979"/>
                      </a:lnTo>
                      <a:lnTo>
                        <a:pt x="881" y="2960"/>
                      </a:lnTo>
                      <a:lnTo>
                        <a:pt x="883" y="2921"/>
                      </a:lnTo>
                      <a:lnTo>
                        <a:pt x="886" y="2881"/>
                      </a:lnTo>
                      <a:lnTo>
                        <a:pt x="889" y="2842"/>
                      </a:lnTo>
                      <a:lnTo>
                        <a:pt x="890" y="2823"/>
                      </a:lnTo>
                      <a:lnTo>
                        <a:pt x="891" y="2804"/>
                      </a:lnTo>
                      <a:lnTo>
                        <a:pt x="892" y="2786"/>
                      </a:lnTo>
                      <a:lnTo>
                        <a:pt x="892" y="2768"/>
                      </a:lnTo>
                      <a:lnTo>
                        <a:pt x="893" y="2733"/>
                      </a:lnTo>
                      <a:lnTo>
                        <a:pt x="894" y="2700"/>
                      </a:lnTo>
                      <a:lnTo>
                        <a:pt x="896" y="2668"/>
                      </a:lnTo>
                      <a:lnTo>
                        <a:pt x="897" y="2636"/>
                      </a:lnTo>
                      <a:lnTo>
                        <a:pt x="897" y="2604"/>
                      </a:lnTo>
                      <a:lnTo>
                        <a:pt x="897" y="2573"/>
                      </a:lnTo>
                      <a:lnTo>
                        <a:pt x="896" y="2540"/>
                      </a:lnTo>
                      <a:lnTo>
                        <a:pt x="894" y="2524"/>
                      </a:lnTo>
                      <a:lnTo>
                        <a:pt x="893" y="2508"/>
                      </a:lnTo>
                      <a:lnTo>
                        <a:pt x="888" y="2474"/>
                      </a:lnTo>
                      <a:lnTo>
                        <a:pt x="883" y="2439"/>
                      </a:lnTo>
                      <a:lnTo>
                        <a:pt x="877" y="2403"/>
                      </a:lnTo>
                      <a:lnTo>
                        <a:pt x="869" y="2368"/>
                      </a:lnTo>
                      <a:lnTo>
                        <a:pt x="861" y="2333"/>
                      </a:lnTo>
                      <a:lnTo>
                        <a:pt x="852" y="2298"/>
                      </a:lnTo>
                      <a:lnTo>
                        <a:pt x="843" y="2264"/>
                      </a:lnTo>
                      <a:lnTo>
                        <a:pt x="832" y="2231"/>
                      </a:lnTo>
                      <a:lnTo>
                        <a:pt x="827" y="2215"/>
                      </a:lnTo>
                      <a:lnTo>
                        <a:pt x="821" y="2200"/>
                      </a:lnTo>
                      <a:lnTo>
                        <a:pt x="807" y="2169"/>
                      </a:lnTo>
                      <a:lnTo>
                        <a:pt x="793" y="2139"/>
                      </a:lnTo>
                      <a:lnTo>
                        <a:pt x="778" y="2109"/>
                      </a:lnTo>
                      <a:lnTo>
                        <a:pt x="762" y="2079"/>
                      </a:lnTo>
                      <a:lnTo>
                        <a:pt x="747" y="2049"/>
                      </a:lnTo>
                      <a:lnTo>
                        <a:pt x="732" y="2018"/>
                      </a:lnTo>
                      <a:lnTo>
                        <a:pt x="718" y="1986"/>
                      </a:lnTo>
                      <a:lnTo>
                        <a:pt x="706" y="1954"/>
                      </a:lnTo>
                      <a:lnTo>
                        <a:pt x="696" y="1921"/>
                      </a:lnTo>
                      <a:lnTo>
                        <a:pt x="686" y="1888"/>
                      </a:lnTo>
                      <a:lnTo>
                        <a:pt x="676" y="1855"/>
                      </a:lnTo>
                      <a:lnTo>
                        <a:pt x="666" y="1823"/>
                      </a:lnTo>
                      <a:lnTo>
                        <a:pt x="656" y="1790"/>
                      </a:lnTo>
                      <a:lnTo>
                        <a:pt x="644" y="1757"/>
                      </a:lnTo>
                      <a:lnTo>
                        <a:pt x="638" y="1741"/>
                      </a:lnTo>
                      <a:lnTo>
                        <a:pt x="631" y="1725"/>
                      </a:lnTo>
                      <a:lnTo>
                        <a:pt x="624" y="1708"/>
                      </a:lnTo>
                      <a:lnTo>
                        <a:pt x="616" y="1691"/>
                      </a:lnTo>
                      <a:lnTo>
                        <a:pt x="608" y="1674"/>
                      </a:lnTo>
                      <a:lnTo>
                        <a:pt x="599" y="1656"/>
                      </a:lnTo>
                      <a:lnTo>
                        <a:pt x="581" y="1620"/>
                      </a:lnTo>
                      <a:lnTo>
                        <a:pt x="562" y="1585"/>
                      </a:lnTo>
                      <a:lnTo>
                        <a:pt x="543" y="1551"/>
                      </a:lnTo>
                      <a:lnTo>
                        <a:pt x="533" y="1534"/>
                      </a:lnTo>
                      <a:lnTo>
                        <a:pt x="524" y="1518"/>
                      </a:lnTo>
                      <a:lnTo>
                        <a:pt x="515" y="1502"/>
                      </a:lnTo>
                      <a:lnTo>
                        <a:pt x="506" y="1487"/>
                      </a:lnTo>
                      <a:lnTo>
                        <a:pt x="498" y="1474"/>
                      </a:lnTo>
                      <a:lnTo>
                        <a:pt x="491" y="1461"/>
                      </a:lnTo>
                      <a:lnTo>
                        <a:pt x="484" y="1449"/>
                      </a:lnTo>
                      <a:lnTo>
                        <a:pt x="477" y="1438"/>
                      </a:lnTo>
                      <a:lnTo>
                        <a:pt x="471" y="1428"/>
                      </a:lnTo>
                      <a:lnTo>
                        <a:pt x="464" y="1418"/>
                      </a:lnTo>
                      <a:lnTo>
                        <a:pt x="458" y="1409"/>
                      </a:lnTo>
                      <a:lnTo>
                        <a:pt x="452" y="1401"/>
                      </a:lnTo>
                      <a:lnTo>
                        <a:pt x="441" y="1386"/>
                      </a:lnTo>
                      <a:lnTo>
                        <a:pt x="430" y="1371"/>
                      </a:lnTo>
                      <a:lnTo>
                        <a:pt x="419" y="1356"/>
                      </a:lnTo>
                      <a:lnTo>
                        <a:pt x="408" y="1340"/>
                      </a:lnTo>
                      <a:lnTo>
                        <a:pt x="402" y="1331"/>
                      </a:lnTo>
                      <a:lnTo>
                        <a:pt x="396" y="1322"/>
                      </a:lnTo>
                      <a:lnTo>
                        <a:pt x="373" y="1285"/>
                      </a:lnTo>
                      <a:lnTo>
                        <a:pt x="350" y="1247"/>
                      </a:lnTo>
                      <a:lnTo>
                        <a:pt x="326" y="1208"/>
                      </a:lnTo>
                      <a:lnTo>
                        <a:pt x="314" y="1189"/>
                      </a:lnTo>
                      <a:lnTo>
                        <a:pt x="302" y="1170"/>
                      </a:lnTo>
                      <a:lnTo>
                        <a:pt x="289" y="1150"/>
                      </a:lnTo>
                      <a:lnTo>
                        <a:pt x="275" y="1131"/>
                      </a:lnTo>
                      <a:lnTo>
                        <a:pt x="247" y="1091"/>
                      </a:lnTo>
                      <a:lnTo>
                        <a:pt x="232" y="1070"/>
                      </a:lnTo>
                      <a:lnTo>
                        <a:pt x="218" y="1050"/>
                      </a:lnTo>
                      <a:lnTo>
                        <a:pt x="205" y="1029"/>
                      </a:lnTo>
                      <a:lnTo>
                        <a:pt x="192" y="1008"/>
                      </a:lnTo>
                      <a:lnTo>
                        <a:pt x="180" y="987"/>
                      </a:lnTo>
                      <a:lnTo>
                        <a:pt x="168" y="965"/>
                      </a:lnTo>
                      <a:lnTo>
                        <a:pt x="145" y="921"/>
                      </a:lnTo>
                      <a:lnTo>
                        <a:pt x="135" y="900"/>
                      </a:lnTo>
                      <a:lnTo>
                        <a:pt x="124" y="879"/>
                      </a:lnTo>
                      <a:lnTo>
                        <a:pt x="114" y="859"/>
                      </a:lnTo>
                      <a:lnTo>
                        <a:pt x="109" y="850"/>
                      </a:lnTo>
                      <a:lnTo>
                        <a:pt x="104" y="841"/>
                      </a:lnTo>
                      <a:lnTo>
                        <a:pt x="100" y="833"/>
                      </a:lnTo>
                      <a:lnTo>
                        <a:pt x="95" y="825"/>
                      </a:lnTo>
                      <a:lnTo>
                        <a:pt x="85" y="810"/>
                      </a:lnTo>
                      <a:lnTo>
                        <a:pt x="75" y="796"/>
                      </a:lnTo>
                      <a:lnTo>
                        <a:pt x="65" y="782"/>
                      </a:lnTo>
                      <a:lnTo>
                        <a:pt x="55" y="768"/>
                      </a:lnTo>
                      <a:lnTo>
                        <a:pt x="46" y="754"/>
                      </a:lnTo>
                      <a:lnTo>
                        <a:pt x="38" y="738"/>
                      </a:lnTo>
                      <a:lnTo>
                        <a:pt x="30" y="722"/>
                      </a:lnTo>
                      <a:lnTo>
                        <a:pt x="24" y="705"/>
                      </a:lnTo>
                      <a:lnTo>
                        <a:pt x="19" y="689"/>
                      </a:lnTo>
                      <a:lnTo>
                        <a:pt x="14" y="672"/>
                      </a:lnTo>
                      <a:lnTo>
                        <a:pt x="10" y="654"/>
                      </a:lnTo>
                      <a:lnTo>
                        <a:pt x="6" y="636"/>
                      </a:lnTo>
                      <a:lnTo>
                        <a:pt x="3" y="617"/>
                      </a:lnTo>
                      <a:lnTo>
                        <a:pt x="1" y="598"/>
                      </a:lnTo>
                      <a:lnTo>
                        <a:pt x="0" y="579"/>
                      </a:lnTo>
                      <a:lnTo>
                        <a:pt x="0" y="558"/>
                      </a:lnTo>
                      <a:lnTo>
                        <a:pt x="1" y="537"/>
                      </a:lnTo>
                      <a:lnTo>
                        <a:pt x="2" y="515"/>
                      </a:lnTo>
                      <a:lnTo>
                        <a:pt x="4" y="493"/>
                      </a:lnTo>
                      <a:lnTo>
                        <a:pt x="7" y="471"/>
                      </a:lnTo>
                      <a:lnTo>
                        <a:pt x="10" y="448"/>
                      </a:lnTo>
                      <a:lnTo>
                        <a:pt x="14" y="426"/>
                      </a:lnTo>
                      <a:lnTo>
                        <a:pt x="18" y="403"/>
                      </a:lnTo>
                      <a:lnTo>
                        <a:pt x="23" y="381"/>
                      </a:lnTo>
                      <a:lnTo>
                        <a:pt x="29" y="360"/>
                      </a:lnTo>
                      <a:lnTo>
                        <a:pt x="35" y="338"/>
                      </a:lnTo>
                      <a:lnTo>
                        <a:pt x="41" y="316"/>
                      </a:lnTo>
                      <a:lnTo>
                        <a:pt x="47" y="295"/>
                      </a:lnTo>
                      <a:lnTo>
                        <a:pt x="54" y="273"/>
                      </a:lnTo>
                      <a:lnTo>
                        <a:pt x="60" y="250"/>
                      </a:lnTo>
                      <a:lnTo>
                        <a:pt x="66" y="225"/>
                      </a:lnTo>
                      <a:lnTo>
                        <a:pt x="69" y="212"/>
                      </a:lnTo>
                      <a:lnTo>
                        <a:pt x="72" y="198"/>
                      </a:lnTo>
                      <a:lnTo>
                        <a:pt x="75" y="183"/>
                      </a:lnTo>
                      <a:lnTo>
                        <a:pt x="79" y="167"/>
                      </a:lnTo>
                      <a:lnTo>
                        <a:pt x="82" y="151"/>
                      </a:lnTo>
                      <a:lnTo>
                        <a:pt x="85" y="134"/>
                      </a:lnTo>
                      <a:lnTo>
                        <a:pt x="92" y="102"/>
                      </a:lnTo>
                      <a:lnTo>
                        <a:pt x="95" y="85"/>
                      </a:lnTo>
                      <a:lnTo>
                        <a:pt x="98" y="70"/>
                      </a:lnTo>
                      <a:lnTo>
                        <a:pt x="100" y="55"/>
                      </a:lnTo>
                      <a:lnTo>
                        <a:pt x="103" y="42"/>
                      </a:lnTo>
                      <a:lnTo>
                        <a:pt x="105" y="29"/>
                      </a:lnTo>
                      <a:lnTo>
                        <a:pt x="107" y="18"/>
                      </a:lnTo>
                      <a:lnTo>
                        <a:pt x="108" y="13"/>
                      </a:lnTo>
                      <a:lnTo>
                        <a:pt x="108" y="8"/>
                      </a:lnTo>
                      <a:lnTo>
                        <a:pt x="109" y="4"/>
                      </a:lnTo>
                      <a:lnTo>
                        <a:pt x="110" y="0"/>
                      </a:lnTo>
                      <a:lnTo>
                        <a:pt x="139" y="5"/>
                      </a:lnTo>
                      <a:close/>
                    </a:path>
                  </a:pathLst>
                </a:custGeom>
                <a:solidFill>
                  <a:srgbClr val="000000"/>
                </a:solidFill>
                <a:ln w="9525">
                  <a:no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87" name="Freeform 51"/>
                <p:cNvSpPr>
                  <a:spLocks/>
                </p:cNvSpPr>
                <p:nvPr/>
              </p:nvSpPr>
              <p:spPr bwMode="auto">
                <a:xfrm>
                  <a:off x="170" y="525"/>
                  <a:ext cx="2466" cy="1682"/>
                </a:xfrm>
                <a:custGeom>
                  <a:avLst/>
                  <a:gdLst>
                    <a:gd name="T0" fmla="*/ 42 w 2466"/>
                    <a:gd name="T1" fmla="*/ 1640 h 1682"/>
                    <a:gd name="T2" fmla="*/ 119 w 2466"/>
                    <a:gd name="T3" fmla="*/ 1615 h 1682"/>
                    <a:gd name="T4" fmla="*/ 263 w 2466"/>
                    <a:gd name="T5" fmla="*/ 1574 h 1682"/>
                    <a:gd name="T6" fmla="*/ 404 w 2466"/>
                    <a:gd name="T7" fmla="*/ 1547 h 1682"/>
                    <a:gd name="T8" fmla="*/ 522 w 2466"/>
                    <a:gd name="T9" fmla="*/ 1519 h 1682"/>
                    <a:gd name="T10" fmla="*/ 605 w 2466"/>
                    <a:gd name="T11" fmla="*/ 1480 h 1682"/>
                    <a:gd name="T12" fmla="*/ 708 w 2466"/>
                    <a:gd name="T13" fmla="*/ 1403 h 1682"/>
                    <a:gd name="T14" fmla="*/ 810 w 2466"/>
                    <a:gd name="T15" fmla="*/ 1312 h 1682"/>
                    <a:gd name="T16" fmla="*/ 911 w 2466"/>
                    <a:gd name="T17" fmla="*/ 1205 h 1682"/>
                    <a:gd name="T18" fmla="*/ 973 w 2466"/>
                    <a:gd name="T19" fmla="*/ 1133 h 1682"/>
                    <a:gd name="T20" fmla="*/ 1030 w 2466"/>
                    <a:gd name="T21" fmla="*/ 1060 h 1682"/>
                    <a:gd name="T22" fmla="*/ 1092 w 2466"/>
                    <a:gd name="T23" fmla="*/ 998 h 1682"/>
                    <a:gd name="T24" fmla="*/ 1140 w 2466"/>
                    <a:gd name="T25" fmla="*/ 964 h 1682"/>
                    <a:gd name="T26" fmla="*/ 1199 w 2466"/>
                    <a:gd name="T27" fmla="*/ 935 h 1682"/>
                    <a:gd name="T28" fmla="*/ 1310 w 2466"/>
                    <a:gd name="T29" fmla="*/ 893 h 1682"/>
                    <a:gd name="T30" fmla="*/ 1387 w 2466"/>
                    <a:gd name="T31" fmla="*/ 870 h 1682"/>
                    <a:gd name="T32" fmla="*/ 1447 w 2466"/>
                    <a:gd name="T33" fmla="*/ 858 h 1682"/>
                    <a:gd name="T34" fmla="*/ 1546 w 2466"/>
                    <a:gd name="T35" fmla="*/ 852 h 1682"/>
                    <a:gd name="T36" fmla="*/ 1634 w 2466"/>
                    <a:gd name="T37" fmla="*/ 838 h 1682"/>
                    <a:gd name="T38" fmla="*/ 1716 w 2466"/>
                    <a:gd name="T39" fmla="*/ 816 h 1682"/>
                    <a:gd name="T40" fmla="*/ 1775 w 2466"/>
                    <a:gd name="T41" fmla="*/ 785 h 1682"/>
                    <a:gd name="T42" fmla="*/ 1839 w 2466"/>
                    <a:gd name="T43" fmla="*/ 739 h 1682"/>
                    <a:gd name="T44" fmla="*/ 1932 w 2466"/>
                    <a:gd name="T45" fmla="*/ 655 h 1682"/>
                    <a:gd name="T46" fmla="*/ 2013 w 2466"/>
                    <a:gd name="T47" fmla="*/ 565 h 1682"/>
                    <a:gd name="T48" fmla="*/ 2124 w 2466"/>
                    <a:gd name="T49" fmla="*/ 419 h 1682"/>
                    <a:gd name="T50" fmla="*/ 2208 w 2466"/>
                    <a:gd name="T51" fmla="*/ 312 h 1682"/>
                    <a:gd name="T52" fmla="*/ 2327 w 2466"/>
                    <a:gd name="T53" fmla="*/ 167 h 1682"/>
                    <a:gd name="T54" fmla="*/ 2386 w 2466"/>
                    <a:gd name="T55" fmla="*/ 93 h 1682"/>
                    <a:gd name="T56" fmla="*/ 2419 w 2466"/>
                    <a:gd name="T57" fmla="*/ 47 h 1682"/>
                    <a:gd name="T58" fmla="*/ 2431 w 2466"/>
                    <a:gd name="T59" fmla="*/ 23 h 1682"/>
                    <a:gd name="T60" fmla="*/ 2466 w 2466"/>
                    <a:gd name="T61" fmla="*/ 12 h 1682"/>
                    <a:gd name="T62" fmla="*/ 2456 w 2466"/>
                    <a:gd name="T63" fmla="*/ 39 h 1682"/>
                    <a:gd name="T64" fmla="*/ 2438 w 2466"/>
                    <a:gd name="T65" fmla="*/ 71 h 1682"/>
                    <a:gd name="T66" fmla="*/ 2399 w 2466"/>
                    <a:gd name="T67" fmla="*/ 124 h 1682"/>
                    <a:gd name="T68" fmla="*/ 2335 w 2466"/>
                    <a:gd name="T69" fmla="*/ 203 h 1682"/>
                    <a:gd name="T70" fmla="*/ 2216 w 2466"/>
                    <a:gd name="T71" fmla="*/ 348 h 1682"/>
                    <a:gd name="T72" fmla="*/ 2119 w 2466"/>
                    <a:gd name="T73" fmla="*/ 474 h 1682"/>
                    <a:gd name="T74" fmla="*/ 2021 w 2466"/>
                    <a:gd name="T75" fmla="*/ 600 h 1682"/>
                    <a:gd name="T76" fmla="*/ 1925 w 2466"/>
                    <a:gd name="T77" fmla="*/ 702 h 1682"/>
                    <a:gd name="T78" fmla="*/ 1844 w 2466"/>
                    <a:gd name="T79" fmla="*/ 772 h 1682"/>
                    <a:gd name="T80" fmla="*/ 1778 w 2466"/>
                    <a:gd name="T81" fmla="*/ 817 h 1682"/>
                    <a:gd name="T82" fmla="*/ 1713 w 2466"/>
                    <a:gd name="T83" fmla="*/ 848 h 1682"/>
                    <a:gd name="T84" fmla="*/ 1616 w 2466"/>
                    <a:gd name="T85" fmla="*/ 870 h 1682"/>
                    <a:gd name="T86" fmla="*/ 1528 w 2466"/>
                    <a:gd name="T87" fmla="*/ 883 h 1682"/>
                    <a:gd name="T88" fmla="*/ 1441 w 2466"/>
                    <a:gd name="T89" fmla="*/ 888 h 1682"/>
                    <a:gd name="T90" fmla="*/ 1381 w 2466"/>
                    <a:gd name="T91" fmla="*/ 902 h 1682"/>
                    <a:gd name="T92" fmla="*/ 1287 w 2466"/>
                    <a:gd name="T93" fmla="*/ 932 h 1682"/>
                    <a:gd name="T94" fmla="*/ 1198 w 2466"/>
                    <a:gd name="T95" fmla="*/ 967 h 1682"/>
                    <a:gd name="T96" fmla="*/ 1146 w 2466"/>
                    <a:gd name="T97" fmla="*/ 994 h 1682"/>
                    <a:gd name="T98" fmla="*/ 1100 w 2466"/>
                    <a:gd name="T99" fmla="*/ 1030 h 1682"/>
                    <a:gd name="T100" fmla="*/ 1041 w 2466"/>
                    <a:gd name="T101" fmla="*/ 1092 h 1682"/>
                    <a:gd name="T102" fmla="*/ 982 w 2466"/>
                    <a:gd name="T103" fmla="*/ 1168 h 1682"/>
                    <a:gd name="T104" fmla="*/ 915 w 2466"/>
                    <a:gd name="T105" fmla="*/ 1246 h 1682"/>
                    <a:gd name="T106" fmla="*/ 805 w 2466"/>
                    <a:gd name="T107" fmla="*/ 1355 h 1682"/>
                    <a:gd name="T108" fmla="*/ 698 w 2466"/>
                    <a:gd name="T109" fmla="*/ 1449 h 1682"/>
                    <a:gd name="T110" fmla="*/ 603 w 2466"/>
                    <a:gd name="T111" fmla="*/ 1515 h 1682"/>
                    <a:gd name="T112" fmla="*/ 512 w 2466"/>
                    <a:gd name="T113" fmla="*/ 1553 h 1682"/>
                    <a:gd name="T114" fmla="*/ 367 w 2466"/>
                    <a:gd name="T115" fmla="*/ 1584 h 1682"/>
                    <a:gd name="T116" fmla="*/ 253 w 2466"/>
                    <a:gd name="T117" fmla="*/ 1606 h 1682"/>
                    <a:gd name="T118" fmla="*/ 111 w 2466"/>
                    <a:gd name="T119" fmla="*/ 1649 h 1682"/>
                    <a:gd name="T120" fmla="*/ 38 w 2466"/>
                    <a:gd name="T121" fmla="*/ 1672 h 168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66"/>
                    <a:gd name="T184" fmla="*/ 0 h 1682"/>
                    <a:gd name="T185" fmla="*/ 2466 w 2466"/>
                    <a:gd name="T186" fmla="*/ 1682 h 168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66" h="1682">
                      <a:moveTo>
                        <a:pt x="0" y="1654"/>
                      </a:moveTo>
                      <a:lnTo>
                        <a:pt x="8" y="1651"/>
                      </a:lnTo>
                      <a:lnTo>
                        <a:pt x="18" y="1648"/>
                      </a:lnTo>
                      <a:lnTo>
                        <a:pt x="29" y="1645"/>
                      </a:lnTo>
                      <a:lnTo>
                        <a:pt x="42" y="1640"/>
                      </a:lnTo>
                      <a:lnTo>
                        <a:pt x="56" y="1636"/>
                      </a:lnTo>
                      <a:lnTo>
                        <a:pt x="71" y="1631"/>
                      </a:lnTo>
                      <a:lnTo>
                        <a:pt x="86" y="1626"/>
                      </a:lnTo>
                      <a:lnTo>
                        <a:pt x="103" y="1621"/>
                      </a:lnTo>
                      <a:lnTo>
                        <a:pt x="119" y="1615"/>
                      </a:lnTo>
                      <a:lnTo>
                        <a:pt x="137" y="1610"/>
                      </a:lnTo>
                      <a:lnTo>
                        <a:pt x="173" y="1599"/>
                      </a:lnTo>
                      <a:lnTo>
                        <a:pt x="209" y="1588"/>
                      </a:lnTo>
                      <a:lnTo>
                        <a:pt x="245" y="1578"/>
                      </a:lnTo>
                      <a:lnTo>
                        <a:pt x="263" y="1574"/>
                      </a:lnTo>
                      <a:lnTo>
                        <a:pt x="282" y="1569"/>
                      </a:lnTo>
                      <a:lnTo>
                        <a:pt x="302" y="1565"/>
                      </a:lnTo>
                      <a:lnTo>
                        <a:pt x="322" y="1562"/>
                      </a:lnTo>
                      <a:lnTo>
                        <a:pt x="362" y="1555"/>
                      </a:lnTo>
                      <a:lnTo>
                        <a:pt x="404" y="1547"/>
                      </a:lnTo>
                      <a:lnTo>
                        <a:pt x="445" y="1540"/>
                      </a:lnTo>
                      <a:lnTo>
                        <a:pt x="465" y="1535"/>
                      </a:lnTo>
                      <a:lnTo>
                        <a:pt x="485" y="1530"/>
                      </a:lnTo>
                      <a:lnTo>
                        <a:pt x="504" y="1525"/>
                      </a:lnTo>
                      <a:lnTo>
                        <a:pt x="522" y="1519"/>
                      </a:lnTo>
                      <a:lnTo>
                        <a:pt x="540" y="1513"/>
                      </a:lnTo>
                      <a:lnTo>
                        <a:pt x="557" y="1506"/>
                      </a:lnTo>
                      <a:lnTo>
                        <a:pt x="573" y="1498"/>
                      </a:lnTo>
                      <a:lnTo>
                        <a:pt x="589" y="1489"/>
                      </a:lnTo>
                      <a:lnTo>
                        <a:pt x="605" y="1480"/>
                      </a:lnTo>
                      <a:lnTo>
                        <a:pt x="620" y="1470"/>
                      </a:lnTo>
                      <a:lnTo>
                        <a:pt x="635" y="1460"/>
                      </a:lnTo>
                      <a:lnTo>
                        <a:pt x="650" y="1449"/>
                      </a:lnTo>
                      <a:lnTo>
                        <a:pt x="679" y="1426"/>
                      </a:lnTo>
                      <a:lnTo>
                        <a:pt x="708" y="1403"/>
                      </a:lnTo>
                      <a:lnTo>
                        <a:pt x="735" y="1379"/>
                      </a:lnTo>
                      <a:lnTo>
                        <a:pt x="761" y="1356"/>
                      </a:lnTo>
                      <a:lnTo>
                        <a:pt x="773" y="1344"/>
                      </a:lnTo>
                      <a:lnTo>
                        <a:pt x="786" y="1333"/>
                      </a:lnTo>
                      <a:lnTo>
                        <a:pt x="810" y="1312"/>
                      </a:lnTo>
                      <a:lnTo>
                        <a:pt x="832" y="1290"/>
                      </a:lnTo>
                      <a:lnTo>
                        <a:pt x="854" y="1269"/>
                      </a:lnTo>
                      <a:lnTo>
                        <a:pt x="874" y="1247"/>
                      </a:lnTo>
                      <a:lnTo>
                        <a:pt x="893" y="1226"/>
                      </a:lnTo>
                      <a:lnTo>
                        <a:pt x="911" y="1205"/>
                      </a:lnTo>
                      <a:lnTo>
                        <a:pt x="929" y="1186"/>
                      </a:lnTo>
                      <a:lnTo>
                        <a:pt x="945" y="1167"/>
                      </a:lnTo>
                      <a:lnTo>
                        <a:pt x="953" y="1158"/>
                      </a:lnTo>
                      <a:lnTo>
                        <a:pt x="960" y="1150"/>
                      </a:lnTo>
                      <a:lnTo>
                        <a:pt x="973" y="1133"/>
                      </a:lnTo>
                      <a:lnTo>
                        <a:pt x="985" y="1118"/>
                      </a:lnTo>
                      <a:lnTo>
                        <a:pt x="996" y="1103"/>
                      </a:lnTo>
                      <a:lnTo>
                        <a:pt x="1007" y="1088"/>
                      </a:lnTo>
                      <a:lnTo>
                        <a:pt x="1018" y="1074"/>
                      </a:lnTo>
                      <a:lnTo>
                        <a:pt x="1030" y="1060"/>
                      </a:lnTo>
                      <a:lnTo>
                        <a:pt x="1043" y="1046"/>
                      </a:lnTo>
                      <a:lnTo>
                        <a:pt x="1056" y="1033"/>
                      </a:lnTo>
                      <a:lnTo>
                        <a:pt x="1068" y="1021"/>
                      </a:lnTo>
                      <a:lnTo>
                        <a:pt x="1080" y="1009"/>
                      </a:lnTo>
                      <a:lnTo>
                        <a:pt x="1092" y="998"/>
                      </a:lnTo>
                      <a:lnTo>
                        <a:pt x="1106" y="986"/>
                      </a:lnTo>
                      <a:lnTo>
                        <a:pt x="1113" y="980"/>
                      </a:lnTo>
                      <a:lnTo>
                        <a:pt x="1122" y="975"/>
                      </a:lnTo>
                      <a:lnTo>
                        <a:pt x="1130" y="969"/>
                      </a:lnTo>
                      <a:lnTo>
                        <a:pt x="1140" y="964"/>
                      </a:lnTo>
                      <a:lnTo>
                        <a:pt x="1150" y="958"/>
                      </a:lnTo>
                      <a:lnTo>
                        <a:pt x="1161" y="952"/>
                      </a:lnTo>
                      <a:lnTo>
                        <a:pt x="1173" y="947"/>
                      </a:lnTo>
                      <a:lnTo>
                        <a:pt x="1185" y="941"/>
                      </a:lnTo>
                      <a:lnTo>
                        <a:pt x="1199" y="935"/>
                      </a:lnTo>
                      <a:lnTo>
                        <a:pt x="1214" y="929"/>
                      </a:lnTo>
                      <a:lnTo>
                        <a:pt x="1229" y="923"/>
                      </a:lnTo>
                      <a:lnTo>
                        <a:pt x="1245" y="917"/>
                      </a:lnTo>
                      <a:lnTo>
                        <a:pt x="1277" y="905"/>
                      </a:lnTo>
                      <a:lnTo>
                        <a:pt x="1310" y="893"/>
                      </a:lnTo>
                      <a:lnTo>
                        <a:pt x="1326" y="888"/>
                      </a:lnTo>
                      <a:lnTo>
                        <a:pt x="1342" y="883"/>
                      </a:lnTo>
                      <a:lnTo>
                        <a:pt x="1358" y="878"/>
                      </a:lnTo>
                      <a:lnTo>
                        <a:pt x="1373" y="874"/>
                      </a:lnTo>
                      <a:lnTo>
                        <a:pt x="1387" y="870"/>
                      </a:lnTo>
                      <a:lnTo>
                        <a:pt x="1400" y="867"/>
                      </a:lnTo>
                      <a:lnTo>
                        <a:pt x="1412" y="864"/>
                      </a:lnTo>
                      <a:lnTo>
                        <a:pt x="1424" y="861"/>
                      </a:lnTo>
                      <a:lnTo>
                        <a:pt x="1436" y="859"/>
                      </a:lnTo>
                      <a:lnTo>
                        <a:pt x="1447" y="858"/>
                      </a:lnTo>
                      <a:lnTo>
                        <a:pt x="1468" y="856"/>
                      </a:lnTo>
                      <a:lnTo>
                        <a:pt x="1488" y="855"/>
                      </a:lnTo>
                      <a:lnTo>
                        <a:pt x="1507" y="855"/>
                      </a:lnTo>
                      <a:lnTo>
                        <a:pt x="1526" y="854"/>
                      </a:lnTo>
                      <a:lnTo>
                        <a:pt x="1546" y="852"/>
                      </a:lnTo>
                      <a:lnTo>
                        <a:pt x="1556" y="851"/>
                      </a:lnTo>
                      <a:lnTo>
                        <a:pt x="1566" y="849"/>
                      </a:lnTo>
                      <a:lnTo>
                        <a:pt x="1588" y="845"/>
                      </a:lnTo>
                      <a:lnTo>
                        <a:pt x="1611" y="841"/>
                      </a:lnTo>
                      <a:lnTo>
                        <a:pt x="1634" y="838"/>
                      </a:lnTo>
                      <a:lnTo>
                        <a:pt x="1657" y="833"/>
                      </a:lnTo>
                      <a:lnTo>
                        <a:pt x="1681" y="828"/>
                      </a:lnTo>
                      <a:lnTo>
                        <a:pt x="1692" y="824"/>
                      </a:lnTo>
                      <a:lnTo>
                        <a:pt x="1704" y="821"/>
                      </a:lnTo>
                      <a:lnTo>
                        <a:pt x="1716" y="816"/>
                      </a:lnTo>
                      <a:lnTo>
                        <a:pt x="1727" y="811"/>
                      </a:lnTo>
                      <a:lnTo>
                        <a:pt x="1739" y="806"/>
                      </a:lnTo>
                      <a:lnTo>
                        <a:pt x="1751" y="799"/>
                      </a:lnTo>
                      <a:lnTo>
                        <a:pt x="1763" y="792"/>
                      </a:lnTo>
                      <a:lnTo>
                        <a:pt x="1775" y="785"/>
                      </a:lnTo>
                      <a:lnTo>
                        <a:pt x="1788" y="777"/>
                      </a:lnTo>
                      <a:lnTo>
                        <a:pt x="1801" y="768"/>
                      </a:lnTo>
                      <a:lnTo>
                        <a:pt x="1813" y="759"/>
                      </a:lnTo>
                      <a:lnTo>
                        <a:pt x="1826" y="749"/>
                      </a:lnTo>
                      <a:lnTo>
                        <a:pt x="1839" y="739"/>
                      </a:lnTo>
                      <a:lnTo>
                        <a:pt x="1852" y="728"/>
                      </a:lnTo>
                      <a:lnTo>
                        <a:pt x="1865" y="717"/>
                      </a:lnTo>
                      <a:lnTo>
                        <a:pt x="1879" y="705"/>
                      </a:lnTo>
                      <a:lnTo>
                        <a:pt x="1905" y="681"/>
                      </a:lnTo>
                      <a:lnTo>
                        <a:pt x="1932" y="655"/>
                      </a:lnTo>
                      <a:lnTo>
                        <a:pt x="1959" y="627"/>
                      </a:lnTo>
                      <a:lnTo>
                        <a:pt x="1972" y="613"/>
                      </a:lnTo>
                      <a:lnTo>
                        <a:pt x="1986" y="597"/>
                      </a:lnTo>
                      <a:lnTo>
                        <a:pt x="1999" y="581"/>
                      </a:lnTo>
                      <a:lnTo>
                        <a:pt x="2013" y="565"/>
                      </a:lnTo>
                      <a:lnTo>
                        <a:pt x="2027" y="547"/>
                      </a:lnTo>
                      <a:lnTo>
                        <a:pt x="2041" y="530"/>
                      </a:lnTo>
                      <a:lnTo>
                        <a:pt x="2068" y="493"/>
                      </a:lnTo>
                      <a:lnTo>
                        <a:pt x="2096" y="456"/>
                      </a:lnTo>
                      <a:lnTo>
                        <a:pt x="2124" y="419"/>
                      </a:lnTo>
                      <a:lnTo>
                        <a:pt x="2152" y="382"/>
                      </a:lnTo>
                      <a:lnTo>
                        <a:pt x="2166" y="364"/>
                      </a:lnTo>
                      <a:lnTo>
                        <a:pt x="2179" y="347"/>
                      </a:lnTo>
                      <a:lnTo>
                        <a:pt x="2193" y="329"/>
                      </a:lnTo>
                      <a:lnTo>
                        <a:pt x="2208" y="312"/>
                      </a:lnTo>
                      <a:lnTo>
                        <a:pt x="2238" y="275"/>
                      </a:lnTo>
                      <a:lnTo>
                        <a:pt x="2268" y="238"/>
                      </a:lnTo>
                      <a:lnTo>
                        <a:pt x="2298" y="202"/>
                      </a:lnTo>
                      <a:lnTo>
                        <a:pt x="2313" y="184"/>
                      </a:lnTo>
                      <a:lnTo>
                        <a:pt x="2327" y="167"/>
                      </a:lnTo>
                      <a:lnTo>
                        <a:pt x="2341" y="150"/>
                      </a:lnTo>
                      <a:lnTo>
                        <a:pt x="2353" y="135"/>
                      </a:lnTo>
                      <a:lnTo>
                        <a:pt x="2365" y="120"/>
                      </a:lnTo>
                      <a:lnTo>
                        <a:pt x="2376" y="106"/>
                      </a:lnTo>
                      <a:lnTo>
                        <a:pt x="2386" y="93"/>
                      </a:lnTo>
                      <a:lnTo>
                        <a:pt x="2395" y="82"/>
                      </a:lnTo>
                      <a:lnTo>
                        <a:pt x="2403" y="71"/>
                      </a:lnTo>
                      <a:lnTo>
                        <a:pt x="2409" y="62"/>
                      </a:lnTo>
                      <a:lnTo>
                        <a:pt x="2414" y="54"/>
                      </a:lnTo>
                      <a:lnTo>
                        <a:pt x="2419" y="47"/>
                      </a:lnTo>
                      <a:lnTo>
                        <a:pt x="2422" y="41"/>
                      </a:lnTo>
                      <a:lnTo>
                        <a:pt x="2425" y="36"/>
                      </a:lnTo>
                      <a:lnTo>
                        <a:pt x="2428" y="31"/>
                      </a:lnTo>
                      <a:lnTo>
                        <a:pt x="2429" y="27"/>
                      </a:lnTo>
                      <a:lnTo>
                        <a:pt x="2431" y="23"/>
                      </a:lnTo>
                      <a:lnTo>
                        <a:pt x="2432" y="20"/>
                      </a:lnTo>
                      <a:lnTo>
                        <a:pt x="2434" y="14"/>
                      </a:lnTo>
                      <a:lnTo>
                        <a:pt x="2437" y="7"/>
                      </a:lnTo>
                      <a:lnTo>
                        <a:pt x="2440" y="0"/>
                      </a:lnTo>
                      <a:lnTo>
                        <a:pt x="2466" y="12"/>
                      </a:lnTo>
                      <a:lnTo>
                        <a:pt x="2464" y="17"/>
                      </a:lnTo>
                      <a:lnTo>
                        <a:pt x="2462" y="23"/>
                      </a:lnTo>
                      <a:lnTo>
                        <a:pt x="2459" y="30"/>
                      </a:lnTo>
                      <a:lnTo>
                        <a:pt x="2458" y="34"/>
                      </a:lnTo>
                      <a:lnTo>
                        <a:pt x="2456" y="39"/>
                      </a:lnTo>
                      <a:lnTo>
                        <a:pt x="2454" y="44"/>
                      </a:lnTo>
                      <a:lnTo>
                        <a:pt x="2451" y="50"/>
                      </a:lnTo>
                      <a:lnTo>
                        <a:pt x="2447" y="56"/>
                      </a:lnTo>
                      <a:lnTo>
                        <a:pt x="2443" y="63"/>
                      </a:lnTo>
                      <a:lnTo>
                        <a:pt x="2438" y="71"/>
                      </a:lnTo>
                      <a:lnTo>
                        <a:pt x="2433" y="79"/>
                      </a:lnTo>
                      <a:lnTo>
                        <a:pt x="2426" y="89"/>
                      </a:lnTo>
                      <a:lnTo>
                        <a:pt x="2418" y="99"/>
                      </a:lnTo>
                      <a:lnTo>
                        <a:pt x="2409" y="111"/>
                      </a:lnTo>
                      <a:lnTo>
                        <a:pt x="2399" y="124"/>
                      </a:lnTo>
                      <a:lnTo>
                        <a:pt x="2388" y="138"/>
                      </a:lnTo>
                      <a:lnTo>
                        <a:pt x="2376" y="153"/>
                      </a:lnTo>
                      <a:lnTo>
                        <a:pt x="2363" y="169"/>
                      </a:lnTo>
                      <a:lnTo>
                        <a:pt x="2350" y="185"/>
                      </a:lnTo>
                      <a:lnTo>
                        <a:pt x="2335" y="203"/>
                      </a:lnTo>
                      <a:lnTo>
                        <a:pt x="2321" y="220"/>
                      </a:lnTo>
                      <a:lnTo>
                        <a:pt x="2291" y="257"/>
                      </a:lnTo>
                      <a:lnTo>
                        <a:pt x="2260" y="293"/>
                      </a:lnTo>
                      <a:lnTo>
                        <a:pt x="2230" y="330"/>
                      </a:lnTo>
                      <a:lnTo>
                        <a:pt x="2216" y="348"/>
                      </a:lnTo>
                      <a:lnTo>
                        <a:pt x="2202" y="365"/>
                      </a:lnTo>
                      <a:lnTo>
                        <a:pt x="2189" y="382"/>
                      </a:lnTo>
                      <a:lnTo>
                        <a:pt x="2175" y="400"/>
                      </a:lnTo>
                      <a:lnTo>
                        <a:pt x="2147" y="436"/>
                      </a:lnTo>
                      <a:lnTo>
                        <a:pt x="2119" y="474"/>
                      </a:lnTo>
                      <a:lnTo>
                        <a:pt x="2091" y="511"/>
                      </a:lnTo>
                      <a:lnTo>
                        <a:pt x="2063" y="548"/>
                      </a:lnTo>
                      <a:lnTo>
                        <a:pt x="2049" y="566"/>
                      </a:lnTo>
                      <a:lnTo>
                        <a:pt x="2035" y="583"/>
                      </a:lnTo>
                      <a:lnTo>
                        <a:pt x="2021" y="600"/>
                      </a:lnTo>
                      <a:lnTo>
                        <a:pt x="2007" y="617"/>
                      </a:lnTo>
                      <a:lnTo>
                        <a:pt x="1994" y="632"/>
                      </a:lnTo>
                      <a:lnTo>
                        <a:pt x="1980" y="647"/>
                      </a:lnTo>
                      <a:lnTo>
                        <a:pt x="1952" y="676"/>
                      </a:lnTo>
                      <a:lnTo>
                        <a:pt x="1925" y="702"/>
                      </a:lnTo>
                      <a:lnTo>
                        <a:pt x="1898" y="727"/>
                      </a:lnTo>
                      <a:lnTo>
                        <a:pt x="1884" y="739"/>
                      </a:lnTo>
                      <a:lnTo>
                        <a:pt x="1871" y="751"/>
                      </a:lnTo>
                      <a:lnTo>
                        <a:pt x="1857" y="762"/>
                      </a:lnTo>
                      <a:lnTo>
                        <a:pt x="1844" y="772"/>
                      </a:lnTo>
                      <a:lnTo>
                        <a:pt x="1830" y="782"/>
                      </a:lnTo>
                      <a:lnTo>
                        <a:pt x="1817" y="792"/>
                      </a:lnTo>
                      <a:lnTo>
                        <a:pt x="1804" y="801"/>
                      </a:lnTo>
                      <a:lnTo>
                        <a:pt x="1791" y="809"/>
                      </a:lnTo>
                      <a:lnTo>
                        <a:pt x="1778" y="817"/>
                      </a:lnTo>
                      <a:lnTo>
                        <a:pt x="1765" y="825"/>
                      </a:lnTo>
                      <a:lnTo>
                        <a:pt x="1752" y="832"/>
                      </a:lnTo>
                      <a:lnTo>
                        <a:pt x="1739" y="838"/>
                      </a:lnTo>
                      <a:lnTo>
                        <a:pt x="1726" y="843"/>
                      </a:lnTo>
                      <a:lnTo>
                        <a:pt x="1713" y="848"/>
                      </a:lnTo>
                      <a:lnTo>
                        <a:pt x="1700" y="852"/>
                      </a:lnTo>
                      <a:lnTo>
                        <a:pt x="1688" y="856"/>
                      </a:lnTo>
                      <a:lnTo>
                        <a:pt x="1663" y="862"/>
                      </a:lnTo>
                      <a:lnTo>
                        <a:pt x="1639" y="866"/>
                      </a:lnTo>
                      <a:lnTo>
                        <a:pt x="1616" y="870"/>
                      </a:lnTo>
                      <a:lnTo>
                        <a:pt x="1593" y="874"/>
                      </a:lnTo>
                      <a:lnTo>
                        <a:pt x="1571" y="878"/>
                      </a:lnTo>
                      <a:lnTo>
                        <a:pt x="1559" y="880"/>
                      </a:lnTo>
                      <a:lnTo>
                        <a:pt x="1548" y="881"/>
                      </a:lnTo>
                      <a:lnTo>
                        <a:pt x="1528" y="883"/>
                      </a:lnTo>
                      <a:lnTo>
                        <a:pt x="1508" y="884"/>
                      </a:lnTo>
                      <a:lnTo>
                        <a:pt x="1489" y="884"/>
                      </a:lnTo>
                      <a:lnTo>
                        <a:pt x="1471" y="885"/>
                      </a:lnTo>
                      <a:lnTo>
                        <a:pt x="1451" y="887"/>
                      </a:lnTo>
                      <a:lnTo>
                        <a:pt x="1441" y="888"/>
                      </a:lnTo>
                      <a:lnTo>
                        <a:pt x="1430" y="890"/>
                      </a:lnTo>
                      <a:lnTo>
                        <a:pt x="1419" y="892"/>
                      </a:lnTo>
                      <a:lnTo>
                        <a:pt x="1407" y="895"/>
                      </a:lnTo>
                      <a:lnTo>
                        <a:pt x="1395" y="898"/>
                      </a:lnTo>
                      <a:lnTo>
                        <a:pt x="1381" y="902"/>
                      </a:lnTo>
                      <a:lnTo>
                        <a:pt x="1366" y="906"/>
                      </a:lnTo>
                      <a:lnTo>
                        <a:pt x="1351" y="911"/>
                      </a:lnTo>
                      <a:lnTo>
                        <a:pt x="1336" y="916"/>
                      </a:lnTo>
                      <a:lnTo>
                        <a:pt x="1320" y="921"/>
                      </a:lnTo>
                      <a:lnTo>
                        <a:pt x="1287" y="932"/>
                      </a:lnTo>
                      <a:lnTo>
                        <a:pt x="1255" y="944"/>
                      </a:lnTo>
                      <a:lnTo>
                        <a:pt x="1240" y="950"/>
                      </a:lnTo>
                      <a:lnTo>
                        <a:pt x="1225" y="956"/>
                      </a:lnTo>
                      <a:lnTo>
                        <a:pt x="1211" y="961"/>
                      </a:lnTo>
                      <a:lnTo>
                        <a:pt x="1198" y="967"/>
                      </a:lnTo>
                      <a:lnTo>
                        <a:pt x="1185" y="973"/>
                      </a:lnTo>
                      <a:lnTo>
                        <a:pt x="1174" y="978"/>
                      </a:lnTo>
                      <a:lnTo>
                        <a:pt x="1164" y="984"/>
                      </a:lnTo>
                      <a:lnTo>
                        <a:pt x="1155" y="989"/>
                      </a:lnTo>
                      <a:lnTo>
                        <a:pt x="1146" y="994"/>
                      </a:lnTo>
                      <a:lnTo>
                        <a:pt x="1138" y="999"/>
                      </a:lnTo>
                      <a:lnTo>
                        <a:pt x="1131" y="1004"/>
                      </a:lnTo>
                      <a:lnTo>
                        <a:pt x="1124" y="1009"/>
                      </a:lnTo>
                      <a:lnTo>
                        <a:pt x="1112" y="1019"/>
                      </a:lnTo>
                      <a:lnTo>
                        <a:pt x="1100" y="1030"/>
                      </a:lnTo>
                      <a:lnTo>
                        <a:pt x="1088" y="1041"/>
                      </a:lnTo>
                      <a:lnTo>
                        <a:pt x="1077" y="1053"/>
                      </a:lnTo>
                      <a:lnTo>
                        <a:pt x="1064" y="1066"/>
                      </a:lnTo>
                      <a:lnTo>
                        <a:pt x="1052" y="1078"/>
                      </a:lnTo>
                      <a:lnTo>
                        <a:pt x="1041" y="1092"/>
                      </a:lnTo>
                      <a:lnTo>
                        <a:pt x="1030" y="1105"/>
                      </a:lnTo>
                      <a:lnTo>
                        <a:pt x="1019" y="1120"/>
                      </a:lnTo>
                      <a:lnTo>
                        <a:pt x="1008" y="1135"/>
                      </a:lnTo>
                      <a:lnTo>
                        <a:pt x="996" y="1152"/>
                      </a:lnTo>
                      <a:lnTo>
                        <a:pt x="982" y="1168"/>
                      </a:lnTo>
                      <a:lnTo>
                        <a:pt x="975" y="1177"/>
                      </a:lnTo>
                      <a:lnTo>
                        <a:pt x="967" y="1186"/>
                      </a:lnTo>
                      <a:lnTo>
                        <a:pt x="950" y="1205"/>
                      </a:lnTo>
                      <a:lnTo>
                        <a:pt x="933" y="1225"/>
                      </a:lnTo>
                      <a:lnTo>
                        <a:pt x="915" y="1246"/>
                      </a:lnTo>
                      <a:lnTo>
                        <a:pt x="895" y="1267"/>
                      </a:lnTo>
                      <a:lnTo>
                        <a:pt x="874" y="1289"/>
                      </a:lnTo>
                      <a:lnTo>
                        <a:pt x="853" y="1311"/>
                      </a:lnTo>
                      <a:lnTo>
                        <a:pt x="829" y="1334"/>
                      </a:lnTo>
                      <a:lnTo>
                        <a:pt x="805" y="1355"/>
                      </a:lnTo>
                      <a:lnTo>
                        <a:pt x="793" y="1366"/>
                      </a:lnTo>
                      <a:lnTo>
                        <a:pt x="780" y="1377"/>
                      </a:lnTo>
                      <a:lnTo>
                        <a:pt x="754" y="1401"/>
                      </a:lnTo>
                      <a:lnTo>
                        <a:pt x="726" y="1425"/>
                      </a:lnTo>
                      <a:lnTo>
                        <a:pt x="698" y="1449"/>
                      </a:lnTo>
                      <a:lnTo>
                        <a:pt x="667" y="1473"/>
                      </a:lnTo>
                      <a:lnTo>
                        <a:pt x="652" y="1484"/>
                      </a:lnTo>
                      <a:lnTo>
                        <a:pt x="636" y="1495"/>
                      </a:lnTo>
                      <a:lnTo>
                        <a:pt x="619" y="1505"/>
                      </a:lnTo>
                      <a:lnTo>
                        <a:pt x="603" y="1515"/>
                      </a:lnTo>
                      <a:lnTo>
                        <a:pt x="586" y="1524"/>
                      </a:lnTo>
                      <a:lnTo>
                        <a:pt x="568" y="1533"/>
                      </a:lnTo>
                      <a:lnTo>
                        <a:pt x="550" y="1540"/>
                      </a:lnTo>
                      <a:lnTo>
                        <a:pt x="531" y="1547"/>
                      </a:lnTo>
                      <a:lnTo>
                        <a:pt x="512" y="1553"/>
                      </a:lnTo>
                      <a:lnTo>
                        <a:pt x="492" y="1559"/>
                      </a:lnTo>
                      <a:lnTo>
                        <a:pt x="471" y="1564"/>
                      </a:lnTo>
                      <a:lnTo>
                        <a:pt x="450" y="1568"/>
                      </a:lnTo>
                      <a:lnTo>
                        <a:pt x="409" y="1576"/>
                      </a:lnTo>
                      <a:lnTo>
                        <a:pt x="367" y="1584"/>
                      </a:lnTo>
                      <a:lnTo>
                        <a:pt x="327" y="1591"/>
                      </a:lnTo>
                      <a:lnTo>
                        <a:pt x="307" y="1594"/>
                      </a:lnTo>
                      <a:lnTo>
                        <a:pt x="288" y="1598"/>
                      </a:lnTo>
                      <a:lnTo>
                        <a:pt x="270" y="1602"/>
                      </a:lnTo>
                      <a:lnTo>
                        <a:pt x="253" y="1606"/>
                      </a:lnTo>
                      <a:lnTo>
                        <a:pt x="218" y="1616"/>
                      </a:lnTo>
                      <a:lnTo>
                        <a:pt x="182" y="1627"/>
                      </a:lnTo>
                      <a:lnTo>
                        <a:pt x="146" y="1638"/>
                      </a:lnTo>
                      <a:lnTo>
                        <a:pt x="129" y="1643"/>
                      </a:lnTo>
                      <a:lnTo>
                        <a:pt x="111" y="1649"/>
                      </a:lnTo>
                      <a:lnTo>
                        <a:pt x="95" y="1654"/>
                      </a:lnTo>
                      <a:lnTo>
                        <a:pt x="80" y="1659"/>
                      </a:lnTo>
                      <a:lnTo>
                        <a:pt x="65" y="1664"/>
                      </a:lnTo>
                      <a:lnTo>
                        <a:pt x="51" y="1668"/>
                      </a:lnTo>
                      <a:lnTo>
                        <a:pt x="38" y="1672"/>
                      </a:lnTo>
                      <a:lnTo>
                        <a:pt x="27" y="1676"/>
                      </a:lnTo>
                      <a:lnTo>
                        <a:pt x="17" y="1679"/>
                      </a:lnTo>
                      <a:lnTo>
                        <a:pt x="8" y="1682"/>
                      </a:lnTo>
                      <a:lnTo>
                        <a:pt x="0" y="1654"/>
                      </a:lnTo>
                      <a:close/>
                    </a:path>
                  </a:pathLst>
                </a:custGeom>
                <a:solidFill>
                  <a:srgbClr val="000000"/>
                </a:solidFill>
                <a:ln w="9525">
                  <a:no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88" name="Freeform 52"/>
                <p:cNvSpPr>
                  <a:spLocks/>
                </p:cNvSpPr>
                <p:nvPr/>
              </p:nvSpPr>
              <p:spPr bwMode="auto">
                <a:xfrm>
                  <a:off x="195" y="569"/>
                  <a:ext cx="4732" cy="3232"/>
                </a:xfrm>
                <a:custGeom>
                  <a:avLst/>
                  <a:gdLst>
                    <a:gd name="T0" fmla="*/ 40 w 4732"/>
                    <a:gd name="T1" fmla="*/ 3190 h 3232"/>
                    <a:gd name="T2" fmla="*/ 184 w 4732"/>
                    <a:gd name="T3" fmla="*/ 3140 h 3232"/>
                    <a:gd name="T4" fmla="*/ 363 w 4732"/>
                    <a:gd name="T5" fmla="*/ 3069 h 3232"/>
                    <a:gd name="T6" fmla="*/ 590 w 4732"/>
                    <a:gd name="T7" fmla="*/ 2960 h 3232"/>
                    <a:gd name="T8" fmla="*/ 747 w 4732"/>
                    <a:gd name="T9" fmla="*/ 2894 h 3232"/>
                    <a:gd name="T10" fmla="*/ 965 w 4732"/>
                    <a:gd name="T11" fmla="*/ 2827 h 3232"/>
                    <a:gd name="T12" fmla="*/ 1130 w 4732"/>
                    <a:gd name="T13" fmla="*/ 2781 h 3232"/>
                    <a:gd name="T14" fmla="*/ 1261 w 4732"/>
                    <a:gd name="T15" fmla="*/ 2718 h 3232"/>
                    <a:gd name="T16" fmla="*/ 1345 w 4732"/>
                    <a:gd name="T17" fmla="*/ 2656 h 3232"/>
                    <a:gd name="T18" fmla="*/ 1481 w 4732"/>
                    <a:gd name="T19" fmla="*/ 2536 h 3232"/>
                    <a:gd name="T20" fmla="*/ 1560 w 4732"/>
                    <a:gd name="T21" fmla="*/ 2460 h 3232"/>
                    <a:gd name="T22" fmla="*/ 1652 w 4732"/>
                    <a:gd name="T23" fmla="*/ 2367 h 3232"/>
                    <a:gd name="T24" fmla="*/ 1758 w 4732"/>
                    <a:gd name="T25" fmla="*/ 2256 h 3232"/>
                    <a:gd name="T26" fmla="*/ 1856 w 4732"/>
                    <a:gd name="T27" fmla="*/ 2207 h 3232"/>
                    <a:gd name="T28" fmla="*/ 2047 w 4732"/>
                    <a:gd name="T29" fmla="*/ 2180 h 3232"/>
                    <a:gd name="T30" fmla="*/ 2274 w 4732"/>
                    <a:gd name="T31" fmla="*/ 2148 h 3232"/>
                    <a:gd name="T32" fmla="*/ 2500 w 4732"/>
                    <a:gd name="T33" fmla="*/ 2089 h 3232"/>
                    <a:gd name="T34" fmla="*/ 2662 w 4732"/>
                    <a:gd name="T35" fmla="*/ 2013 h 3232"/>
                    <a:gd name="T36" fmla="*/ 2871 w 4732"/>
                    <a:gd name="T37" fmla="*/ 1862 h 3232"/>
                    <a:gd name="T38" fmla="*/ 3033 w 4732"/>
                    <a:gd name="T39" fmla="*/ 1682 h 3232"/>
                    <a:gd name="T40" fmla="*/ 3170 w 4732"/>
                    <a:gd name="T41" fmla="*/ 1514 h 3232"/>
                    <a:gd name="T42" fmla="*/ 3274 w 4732"/>
                    <a:gd name="T43" fmla="*/ 1388 h 3232"/>
                    <a:gd name="T44" fmla="*/ 3354 w 4732"/>
                    <a:gd name="T45" fmla="*/ 1306 h 3232"/>
                    <a:gd name="T46" fmla="*/ 3462 w 4732"/>
                    <a:gd name="T47" fmla="*/ 1206 h 3232"/>
                    <a:gd name="T48" fmla="*/ 3763 w 4732"/>
                    <a:gd name="T49" fmla="*/ 942 h 3232"/>
                    <a:gd name="T50" fmla="*/ 3934 w 4732"/>
                    <a:gd name="T51" fmla="*/ 786 h 3232"/>
                    <a:gd name="T52" fmla="*/ 4197 w 4732"/>
                    <a:gd name="T53" fmla="*/ 535 h 3232"/>
                    <a:gd name="T54" fmla="*/ 4481 w 4732"/>
                    <a:gd name="T55" fmla="*/ 247 h 3232"/>
                    <a:gd name="T56" fmla="*/ 4642 w 4732"/>
                    <a:gd name="T57" fmla="*/ 74 h 3232"/>
                    <a:gd name="T58" fmla="*/ 4732 w 4732"/>
                    <a:gd name="T59" fmla="*/ 20 h 3232"/>
                    <a:gd name="T60" fmla="*/ 4644 w 4732"/>
                    <a:gd name="T61" fmla="*/ 115 h 3232"/>
                    <a:gd name="T62" fmla="*/ 4477 w 4732"/>
                    <a:gd name="T63" fmla="*/ 294 h 3232"/>
                    <a:gd name="T64" fmla="*/ 4161 w 4732"/>
                    <a:gd name="T65" fmla="*/ 611 h 3232"/>
                    <a:gd name="T66" fmla="*/ 3922 w 4732"/>
                    <a:gd name="T67" fmla="*/ 837 h 3232"/>
                    <a:gd name="T68" fmla="*/ 3744 w 4732"/>
                    <a:gd name="T69" fmla="*/ 997 h 3232"/>
                    <a:gd name="T70" fmla="*/ 3465 w 4732"/>
                    <a:gd name="T71" fmla="*/ 1243 h 3232"/>
                    <a:gd name="T72" fmla="*/ 3361 w 4732"/>
                    <a:gd name="T73" fmla="*/ 1340 h 3232"/>
                    <a:gd name="T74" fmla="*/ 3278 w 4732"/>
                    <a:gd name="T75" fmla="*/ 1428 h 3232"/>
                    <a:gd name="T76" fmla="*/ 3169 w 4732"/>
                    <a:gd name="T77" fmla="*/ 1564 h 3232"/>
                    <a:gd name="T78" fmla="*/ 3026 w 4732"/>
                    <a:gd name="T79" fmla="*/ 1736 h 3232"/>
                    <a:gd name="T80" fmla="*/ 2875 w 4732"/>
                    <a:gd name="T81" fmla="*/ 1898 h 3232"/>
                    <a:gd name="T82" fmla="*/ 2643 w 4732"/>
                    <a:gd name="T83" fmla="*/ 2057 h 3232"/>
                    <a:gd name="T84" fmla="*/ 2476 w 4732"/>
                    <a:gd name="T85" fmla="*/ 2128 h 3232"/>
                    <a:gd name="T86" fmla="*/ 2246 w 4732"/>
                    <a:gd name="T87" fmla="*/ 2182 h 3232"/>
                    <a:gd name="T88" fmla="*/ 2016 w 4732"/>
                    <a:gd name="T89" fmla="*/ 2213 h 3232"/>
                    <a:gd name="T90" fmla="*/ 1849 w 4732"/>
                    <a:gd name="T91" fmla="*/ 2239 h 3232"/>
                    <a:gd name="T92" fmla="*/ 1766 w 4732"/>
                    <a:gd name="T93" fmla="*/ 2287 h 3232"/>
                    <a:gd name="T94" fmla="*/ 1663 w 4732"/>
                    <a:gd name="T95" fmla="*/ 2397 h 3232"/>
                    <a:gd name="T96" fmla="*/ 1564 w 4732"/>
                    <a:gd name="T97" fmla="*/ 2498 h 3232"/>
                    <a:gd name="T98" fmla="*/ 1488 w 4732"/>
                    <a:gd name="T99" fmla="*/ 2569 h 3232"/>
                    <a:gd name="T100" fmla="*/ 1350 w 4732"/>
                    <a:gd name="T101" fmla="*/ 2690 h 3232"/>
                    <a:gd name="T102" fmla="*/ 1266 w 4732"/>
                    <a:gd name="T103" fmla="*/ 2749 h 3232"/>
                    <a:gd name="T104" fmla="*/ 1117 w 4732"/>
                    <a:gd name="T105" fmla="*/ 2817 h 3232"/>
                    <a:gd name="T106" fmla="*/ 946 w 4732"/>
                    <a:gd name="T107" fmla="*/ 2863 h 3232"/>
                    <a:gd name="T108" fmla="*/ 722 w 4732"/>
                    <a:gd name="T109" fmla="*/ 2935 h 3232"/>
                    <a:gd name="T110" fmla="*/ 581 w 4732"/>
                    <a:gd name="T111" fmla="*/ 2997 h 3232"/>
                    <a:gd name="T112" fmla="*/ 353 w 4732"/>
                    <a:gd name="T113" fmla="*/ 3106 h 3232"/>
                    <a:gd name="T114" fmla="*/ 171 w 4732"/>
                    <a:gd name="T115" fmla="*/ 3175 h 3232"/>
                    <a:gd name="T116" fmla="*/ 42 w 4732"/>
                    <a:gd name="T117" fmla="*/ 3220 h 32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32"/>
                    <a:gd name="T178" fmla="*/ 0 h 3232"/>
                    <a:gd name="T179" fmla="*/ 4732 w 4732"/>
                    <a:gd name="T180" fmla="*/ 3232 h 32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32" h="3232">
                      <a:moveTo>
                        <a:pt x="0" y="3204"/>
                      </a:moveTo>
                      <a:lnTo>
                        <a:pt x="6" y="3202"/>
                      </a:lnTo>
                      <a:lnTo>
                        <a:pt x="11" y="3200"/>
                      </a:lnTo>
                      <a:lnTo>
                        <a:pt x="18" y="3198"/>
                      </a:lnTo>
                      <a:lnTo>
                        <a:pt x="25" y="3195"/>
                      </a:lnTo>
                      <a:lnTo>
                        <a:pt x="32" y="3193"/>
                      </a:lnTo>
                      <a:lnTo>
                        <a:pt x="40" y="3190"/>
                      </a:lnTo>
                      <a:lnTo>
                        <a:pt x="57" y="3184"/>
                      </a:lnTo>
                      <a:lnTo>
                        <a:pt x="76" y="3178"/>
                      </a:lnTo>
                      <a:lnTo>
                        <a:pt x="96" y="3171"/>
                      </a:lnTo>
                      <a:lnTo>
                        <a:pt x="117" y="3164"/>
                      </a:lnTo>
                      <a:lnTo>
                        <a:pt x="139" y="3156"/>
                      </a:lnTo>
                      <a:lnTo>
                        <a:pt x="162" y="3148"/>
                      </a:lnTo>
                      <a:lnTo>
                        <a:pt x="184" y="3140"/>
                      </a:lnTo>
                      <a:lnTo>
                        <a:pt x="231" y="3122"/>
                      </a:lnTo>
                      <a:lnTo>
                        <a:pt x="254" y="3114"/>
                      </a:lnTo>
                      <a:lnTo>
                        <a:pt x="277" y="3105"/>
                      </a:lnTo>
                      <a:lnTo>
                        <a:pt x="299" y="3096"/>
                      </a:lnTo>
                      <a:lnTo>
                        <a:pt x="320" y="3087"/>
                      </a:lnTo>
                      <a:lnTo>
                        <a:pt x="342" y="3078"/>
                      </a:lnTo>
                      <a:lnTo>
                        <a:pt x="363" y="3069"/>
                      </a:lnTo>
                      <a:lnTo>
                        <a:pt x="385" y="3059"/>
                      </a:lnTo>
                      <a:lnTo>
                        <a:pt x="408" y="3048"/>
                      </a:lnTo>
                      <a:lnTo>
                        <a:pt x="454" y="3027"/>
                      </a:lnTo>
                      <a:lnTo>
                        <a:pt x="500" y="3004"/>
                      </a:lnTo>
                      <a:lnTo>
                        <a:pt x="545" y="2982"/>
                      </a:lnTo>
                      <a:lnTo>
                        <a:pt x="568" y="2971"/>
                      </a:lnTo>
                      <a:lnTo>
                        <a:pt x="590" y="2960"/>
                      </a:lnTo>
                      <a:lnTo>
                        <a:pt x="612" y="2950"/>
                      </a:lnTo>
                      <a:lnTo>
                        <a:pt x="633" y="2940"/>
                      </a:lnTo>
                      <a:lnTo>
                        <a:pt x="653" y="2931"/>
                      </a:lnTo>
                      <a:lnTo>
                        <a:pt x="673" y="2923"/>
                      </a:lnTo>
                      <a:lnTo>
                        <a:pt x="693" y="2915"/>
                      </a:lnTo>
                      <a:lnTo>
                        <a:pt x="711" y="2908"/>
                      </a:lnTo>
                      <a:lnTo>
                        <a:pt x="747" y="2894"/>
                      </a:lnTo>
                      <a:lnTo>
                        <a:pt x="782" y="2882"/>
                      </a:lnTo>
                      <a:lnTo>
                        <a:pt x="816" y="2872"/>
                      </a:lnTo>
                      <a:lnTo>
                        <a:pt x="848" y="2861"/>
                      </a:lnTo>
                      <a:lnTo>
                        <a:pt x="879" y="2852"/>
                      </a:lnTo>
                      <a:lnTo>
                        <a:pt x="908" y="2844"/>
                      </a:lnTo>
                      <a:lnTo>
                        <a:pt x="937" y="2835"/>
                      </a:lnTo>
                      <a:lnTo>
                        <a:pt x="965" y="2827"/>
                      </a:lnTo>
                      <a:lnTo>
                        <a:pt x="991" y="2820"/>
                      </a:lnTo>
                      <a:lnTo>
                        <a:pt x="1017" y="2813"/>
                      </a:lnTo>
                      <a:lnTo>
                        <a:pt x="1041" y="2808"/>
                      </a:lnTo>
                      <a:lnTo>
                        <a:pt x="1064" y="2802"/>
                      </a:lnTo>
                      <a:lnTo>
                        <a:pt x="1086" y="2796"/>
                      </a:lnTo>
                      <a:lnTo>
                        <a:pt x="1108" y="2789"/>
                      </a:lnTo>
                      <a:lnTo>
                        <a:pt x="1130" y="2781"/>
                      </a:lnTo>
                      <a:lnTo>
                        <a:pt x="1152" y="2773"/>
                      </a:lnTo>
                      <a:lnTo>
                        <a:pt x="1172" y="2764"/>
                      </a:lnTo>
                      <a:lnTo>
                        <a:pt x="1192" y="2755"/>
                      </a:lnTo>
                      <a:lnTo>
                        <a:pt x="1212" y="2746"/>
                      </a:lnTo>
                      <a:lnTo>
                        <a:pt x="1231" y="2736"/>
                      </a:lnTo>
                      <a:lnTo>
                        <a:pt x="1251" y="2724"/>
                      </a:lnTo>
                      <a:lnTo>
                        <a:pt x="1261" y="2718"/>
                      </a:lnTo>
                      <a:lnTo>
                        <a:pt x="1272" y="2711"/>
                      </a:lnTo>
                      <a:lnTo>
                        <a:pt x="1283" y="2703"/>
                      </a:lnTo>
                      <a:lnTo>
                        <a:pt x="1295" y="2695"/>
                      </a:lnTo>
                      <a:lnTo>
                        <a:pt x="1307" y="2687"/>
                      </a:lnTo>
                      <a:lnTo>
                        <a:pt x="1319" y="2677"/>
                      </a:lnTo>
                      <a:lnTo>
                        <a:pt x="1332" y="2667"/>
                      </a:lnTo>
                      <a:lnTo>
                        <a:pt x="1345" y="2656"/>
                      </a:lnTo>
                      <a:lnTo>
                        <a:pt x="1359" y="2645"/>
                      </a:lnTo>
                      <a:lnTo>
                        <a:pt x="1373" y="2633"/>
                      </a:lnTo>
                      <a:lnTo>
                        <a:pt x="1401" y="2609"/>
                      </a:lnTo>
                      <a:lnTo>
                        <a:pt x="1429" y="2584"/>
                      </a:lnTo>
                      <a:lnTo>
                        <a:pt x="1456" y="2559"/>
                      </a:lnTo>
                      <a:lnTo>
                        <a:pt x="1469" y="2547"/>
                      </a:lnTo>
                      <a:lnTo>
                        <a:pt x="1481" y="2536"/>
                      </a:lnTo>
                      <a:lnTo>
                        <a:pt x="1493" y="2525"/>
                      </a:lnTo>
                      <a:lnTo>
                        <a:pt x="1504" y="2514"/>
                      </a:lnTo>
                      <a:lnTo>
                        <a:pt x="1515" y="2505"/>
                      </a:lnTo>
                      <a:lnTo>
                        <a:pt x="1525" y="2495"/>
                      </a:lnTo>
                      <a:lnTo>
                        <a:pt x="1534" y="2486"/>
                      </a:lnTo>
                      <a:lnTo>
                        <a:pt x="1543" y="2477"/>
                      </a:lnTo>
                      <a:lnTo>
                        <a:pt x="1560" y="2460"/>
                      </a:lnTo>
                      <a:lnTo>
                        <a:pt x="1576" y="2444"/>
                      </a:lnTo>
                      <a:lnTo>
                        <a:pt x="1592" y="2427"/>
                      </a:lnTo>
                      <a:lnTo>
                        <a:pt x="1608" y="2411"/>
                      </a:lnTo>
                      <a:lnTo>
                        <a:pt x="1624" y="2394"/>
                      </a:lnTo>
                      <a:lnTo>
                        <a:pt x="1633" y="2385"/>
                      </a:lnTo>
                      <a:lnTo>
                        <a:pt x="1642" y="2376"/>
                      </a:lnTo>
                      <a:lnTo>
                        <a:pt x="1652" y="2367"/>
                      </a:lnTo>
                      <a:lnTo>
                        <a:pt x="1661" y="2358"/>
                      </a:lnTo>
                      <a:lnTo>
                        <a:pt x="1679" y="2338"/>
                      </a:lnTo>
                      <a:lnTo>
                        <a:pt x="1697" y="2317"/>
                      </a:lnTo>
                      <a:lnTo>
                        <a:pt x="1716" y="2296"/>
                      </a:lnTo>
                      <a:lnTo>
                        <a:pt x="1736" y="2275"/>
                      </a:lnTo>
                      <a:lnTo>
                        <a:pt x="1747" y="2265"/>
                      </a:lnTo>
                      <a:lnTo>
                        <a:pt x="1758" y="2256"/>
                      </a:lnTo>
                      <a:lnTo>
                        <a:pt x="1770" y="2247"/>
                      </a:lnTo>
                      <a:lnTo>
                        <a:pt x="1782" y="2238"/>
                      </a:lnTo>
                      <a:lnTo>
                        <a:pt x="1796" y="2230"/>
                      </a:lnTo>
                      <a:lnTo>
                        <a:pt x="1810" y="2223"/>
                      </a:lnTo>
                      <a:lnTo>
                        <a:pt x="1824" y="2217"/>
                      </a:lnTo>
                      <a:lnTo>
                        <a:pt x="1840" y="2212"/>
                      </a:lnTo>
                      <a:lnTo>
                        <a:pt x="1856" y="2207"/>
                      </a:lnTo>
                      <a:lnTo>
                        <a:pt x="1872" y="2203"/>
                      </a:lnTo>
                      <a:lnTo>
                        <a:pt x="1889" y="2200"/>
                      </a:lnTo>
                      <a:lnTo>
                        <a:pt x="1906" y="2197"/>
                      </a:lnTo>
                      <a:lnTo>
                        <a:pt x="1941" y="2192"/>
                      </a:lnTo>
                      <a:lnTo>
                        <a:pt x="1977" y="2188"/>
                      </a:lnTo>
                      <a:lnTo>
                        <a:pt x="2013" y="2184"/>
                      </a:lnTo>
                      <a:lnTo>
                        <a:pt x="2047" y="2180"/>
                      </a:lnTo>
                      <a:lnTo>
                        <a:pt x="2064" y="2178"/>
                      </a:lnTo>
                      <a:lnTo>
                        <a:pt x="2081" y="2175"/>
                      </a:lnTo>
                      <a:lnTo>
                        <a:pt x="2113" y="2170"/>
                      </a:lnTo>
                      <a:lnTo>
                        <a:pt x="2146" y="2166"/>
                      </a:lnTo>
                      <a:lnTo>
                        <a:pt x="2210" y="2158"/>
                      </a:lnTo>
                      <a:lnTo>
                        <a:pt x="2242" y="2153"/>
                      </a:lnTo>
                      <a:lnTo>
                        <a:pt x="2274" y="2148"/>
                      </a:lnTo>
                      <a:lnTo>
                        <a:pt x="2306" y="2142"/>
                      </a:lnTo>
                      <a:lnTo>
                        <a:pt x="2338" y="2135"/>
                      </a:lnTo>
                      <a:lnTo>
                        <a:pt x="2370" y="2127"/>
                      </a:lnTo>
                      <a:lnTo>
                        <a:pt x="2402" y="2118"/>
                      </a:lnTo>
                      <a:lnTo>
                        <a:pt x="2435" y="2109"/>
                      </a:lnTo>
                      <a:lnTo>
                        <a:pt x="2468" y="2100"/>
                      </a:lnTo>
                      <a:lnTo>
                        <a:pt x="2500" y="2089"/>
                      </a:lnTo>
                      <a:lnTo>
                        <a:pt x="2532" y="2077"/>
                      </a:lnTo>
                      <a:lnTo>
                        <a:pt x="2549" y="2070"/>
                      </a:lnTo>
                      <a:lnTo>
                        <a:pt x="2565" y="2063"/>
                      </a:lnTo>
                      <a:lnTo>
                        <a:pt x="2581" y="2056"/>
                      </a:lnTo>
                      <a:lnTo>
                        <a:pt x="2597" y="2048"/>
                      </a:lnTo>
                      <a:lnTo>
                        <a:pt x="2629" y="2032"/>
                      </a:lnTo>
                      <a:lnTo>
                        <a:pt x="2662" y="2013"/>
                      </a:lnTo>
                      <a:lnTo>
                        <a:pt x="2695" y="1994"/>
                      </a:lnTo>
                      <a:lnTo>
                        <a:pt x="2728" y="1973"/>
                      </a:lnTo>
                      <a:lnTo>
                        <a:pt x="2761" y="1951"/>
                      </a:lnTo>
                      <a:lnTo>
                        <a:pt x="2793" y="1927"/>
                      </a:lnTo>
                      <a:lnTo>
                        <a:pt x="2825" y="1902"/>
                      </a:lnTo>
                      <a:lnTo>
                        <a:pt x="2856" y="1875"/>
                      </a:lnTo>
                      <a:lnTo>
                        <a:pt x="2871" y="1862"/>
                      </a:lnTo>
                      <a:lnTo>
                        <a:pt x="2886" y="1847"/>
                      </a:lnTo>
                      <a:lnTo>
                        <a:pt x="2901" y="1832"/>
                      </a:lnTo>
                      <a:lnTo>
                        <a:pt x="2916" y="1817"/>
                      </a:lnTo>
                      <a:lnTo>
                        <a:pt x="2945" y="1785"/>
                      </a:lnTo>
                      <a:lnTo>
                        <a:pt x="2974" y="1752"/>
                      </a:lnTo>
                      <a:lnTo>
                        <a:pt x="3004" y="1717"/>
                      </a:lnTo>
                      <a:lnTo>
                        <a:pt x="3033" y="1682"/>
                      </a:lnTo>
                      <a:lnTo>
                        <a:pt x="3062" y="1647"/>
                      </a:lnTo>
                      <a:lnTo>
                        <a:pt x="3092" y="1612"/>
                      </a:lnTo>
                      <a:lnTo>
                        <a:pt x="3107" y="1594"/>
                      </a:lnTo>
                      <a:lnTo>
                        <a:pt x="3120" y="1578"/>
                      </a:lnTo>
                      <a:lnTo>
                        <a:pt x="3133" y="1562"/>
                      </a:lnTo>
                      <a:lnTo>
                        <a:pt x="3146" y="1546"/>
                      </a:lnTo>
                      <a:lnTo>
                        <a:pt x="3170" y="1514"/>
                      </a:lnTo>
                      <a:lnTo>
                        <a:pt x="3182" y="1498"/>
                      </a:lnTo>
                      <a:lnTo>
                        <a:pt x="3195" y="1481"/>
                      </a:lnTo>
                      <a:lnTo>
                        <a:pt x="3209" y="1464"/>
                      </a:lnTo>
                      <a:lnTo>
                        <a:pt x="3223" y="1446"/>
                      </a:lnTo>
                      <a:lnTo>
                        <a:pt x="3239" y="1428"/>
                      </a:lnTo>
                      <a:lnTo>
                        <a:pt x="3256" y="1408"/>
                      </a:lnTo>
                      <a:lnTo>
                        <a:pt x="3274" y="1388"/>
                      </a:lnTo>
                      <a:lnTo>
                        <a:pt x="3284" y="1377"/>
                      </a:lnTo>
                      <a:lnTo>
                        <a:pt x="3295" y="1366"/>
                      </a:lnTo>
                      <a:lnTo>
                        <a:pt x="3305" y="1355"/>
                      </a:lnTo>
                      <a:lnTo>
                        <a:pt x="3317" y="1343"/>
                      </a:lnTo>
                      <a:lnTo>
                        <a:pt x="3328" y="1331"/>
                      </a:lnTo>
                      <a:lnTo>
                        <a:pt x="3341" y="1319"/>
                      </a:lnTo>
                      <a:lnTo>
                        <a:pt x="3354" y="1306"/>
                      </a:lnTo>
                      <a:lnTo>
                        <a:pt x="3368" y="1293"/>
                      </a:lnTo>
                      <a:lnTo>
                        <a:pt x="3382" y="1280"/>
                      </a:lnTo>
                      <a:lnTo>
                        <a:pt x="3397" y="1266"/>
                      </a:lnTo>
                      <a:lnTo>
                        <a:pt x="3413" y="1251"/>
                      </a:lnTo>
                      <a:lnTo>
                        <a:pt x="3429" y="1237"/>
                      </a:lnTo>
                      <a:lnTo>
                        <a:pt x="3445" y="1222"/>
                      </a:lnTo>
                      <a:lnTo>
                        <a:pt x="3462" y="1206"/>
                      </a:lnTo>
                      <a:lnTo>
                        <a:pt x="3497" y="1175"/>
                      </a:lnTo>
                      <a:lnTo>
                        <a:pt x="3534" y="1143"/>
                      </a:lnTo>
                      <a:lnTo>
                        <a:pt x="3571" y="1110"/>
                      </a:lnTo>
                      <a:lnTo>
                        <a:pt x="3609" y="1076"/>
                      </a:lnTo>
                      <a:lnTo>
                        <a:pt x="3687" y="1009"/>
                      </a:lnTo>
                      <a:lnTo>
                        <a:pt x="3725" y="975"/>
                      </a:lnTo>
                      <a:lnTo>
                        <a:pt x="3763" y="942"/>
                      </a:lnTo>
                      <a:lnTo>
                        <a:pt x="3800" y="909"/>
                      </a:lnTo>
                      <a:lnTo>
                        <a:pt x="3836" y="877"/>
                      </a:lnTo>
                      <a:lnTo>
                        <a:pt x="3853" y="861"/>
                      </a:lnTo>
                      <a:lnTo>
                        <a:pt x="3870" y="846"/>
                      </a:lnTo>
                      <a:lnTo>
                        <a:pt x="3886" y="831"/>
                      </a:lnTo>
                      <a:lnTo>
                        <a:pt x="3902" y="816"/>
                      </a:lnTo>
                      <a:lnTo>
                        <a:pt x="3934" y="786"/>
                      </a:lnTo>
                      <a:lnTo>
                        <a:pt x="3965" y="758"/>
                      </a:lnTo>
                      <a:lnTo>
                        <a:pt x="3995" y="729"/>
                      </a:lnTo>
                      <a:lnTo>
                        <a:pt x="4025" y="700"/>
                      </a:lnTo>
                      <a:lnTo>
                        <a:pt x="4055" y="672"/>
                      </a:lnTo>
                      <a:lnTo>
                        <a:pt x="4084" y="644"/>
                      </a:lnTo>
                      <a:lnTo>
                        <a:pt x="4141" y="590"/>
                      </a:lnTo>
                      <a:lnTo>
                        <a:pt x="4197" y="535"/>
                      </a:lnTo>
                      <a:lnTo>
                        <a:pt x="4251" y="482"/>
                      </a:lnTo>
                      <a:lnTo>
                        <a:pt x="4303" y="430"/>
                      </a:lnTo>
                      <a:lnTo>
                        <a:pt x="4354" y="379"/>
                      </a:lnTo>
                      <a:lnTo>
                        <a:pt x="4379" y="353"/>
                      </a:lnTo>
                      <a:lnTo>
                        <a:pt x="4405" y="327"/>
                      </a:lnTo>
                      <a:lnTo>
                        <a:pt x="4456" y="274"/>
                      </a:lnTo>
                      <a:lnTo>
                        <a:pt x="4481" y="247"/>
                      </a:lnTo>
                      <a:lnTo>
                        <a:pt x="4506" y="220"/>
                      </a:lnTo>
                      <a:lnTo>
                        <a:pt x="4531" y="194"/>
                      </a:lnTo>
                      <a:lnTo>
                        <a:pt x="4555" y="168"/>
                      </a:lnTo>
                      <a:lnTo>
                        <a:pt x="4578" y="143"/>
                      </a:lnTo>
                      <a:lnTo>
                        <a:pt x="4601" y="119"/>
                      </a:lnTo>
                      <a:lnTo>
                        <a:pt x="4622" y="96"/>
                      </a:lnTo>
                      <a:lnTo>
                        <a:pt x="4642" y="74"/>
                      </a:lnTo>
                      <a:lnTo>
                        <a:pt x="4662" y="53"/>
                      </a:lnTo>
                      <a:lnTo>
                        <a:pt x="4680" y="34"/>
                      </a:lnTo>
                      <a:lnTo>
                        <a:pt x="4688" y="25"/>
                      </a:lnTo>
                      <a:lnTo>
                        <a:pt x="4696" y="16"/>
                      </a:lnTo>
                      <a:lnTo>
                        <a:pt x="4704" y="8"/>
                      </a:lnTo>
                      <a:lnTo>
                        <a:pt x="4711" y="0"/>
                      </a:lnTo>
                      <a:lnTo>
                        <a:pt x="4732" y="20"/>
                      </a:lnTo>
                      <a:lnTo>
                        <a:pt x="4725" y="28"/>
                      </a:lnTo>
                      <a:lnTo>
                        <a:pt x="4717" y="36"/>
                      </a:lnTo>
                      <a:lnTo>
                        <a:pt x="4710" y="44"/>
                      </a:lnTo>
                      <a:lnTo>
                        <a:pt x="4701" y="53"/>
                      </a:lnTo>
                      <a:lnTo>
                        <a:pt x="4683" y="73"/>
                      </a:lnTo>
                      <a:lnTo>
                        <a:pt x="4664" y="93"/>
                      </a:lnTo>
                      <a:lnTo>
                        <a:pt x="4644" y="115"/>
                      </a:lnTo>
                      <a:lnTo>
                        <a:pt x="4622" y="139"/>
                      </a:lnTo>
                      <a:lnTo>
                        <a:pt x="4600" y="163"/>
                      </a:lnTo>
                      <a:lnTo>
                        <a:pt x="4576" y="188"/>
                      </a:lnTo>
                      <a:lnTo>
                        <a:pt x="4552" y="214"/>
                      </a:lnTo>
                      <a:lnTo>
                        <a:pt x="4528" y="240"/>
                      </a:lnTo>
                      <a:lnTo>
                        <a:pt x="4502" y="267"/>
                      </a:lnTo>
                      <a:lnTo>
                        <a:pt x="4477" y="294"/>
                      </a:lnTo>
                      <a:lnTo>
                        <a:pt x="4426" y="347"/>
                      </a:lnTo>
                      <a:lnTo>
                        <a:pt x="4400" y="374"/>
                      </a:lnTo>
                      <a:lnTo>
                        <a:pt x="4375" y="400"/>
                      </a:lnTo>
                      <a:lnTo>
                        <a:pt x="4323" y="451"/>
                      </a:lnTo>
                      <a:lnTo>
                        <a:pt x="4271" y="503"/>
                      </a:lnTo>
                      <a:lnTo>
                        <a:pt x="4217" y="556"/>
                      </a:lnTo>
                      <a:lnTo>
                        <a:pt x="4161" y="611"/>
                      </a:lnTo>
                      <a:lnTo>
                        <a:pt x="4104" y="666"/>
                      </a:lnTo>
                      <a:lnTo>
                        <a:pt x="4075" y="693"/>
                      </a:lnTo>
                      <a:lnTo>
                        <a:pt x="4046" y="722"/>
                      </a:lnTo>
                      <a:lnTo>
                        <a:pt x="4015" y="750"/>
                      </a:lnTo>
                      <a:lnTo>
                        <a:pt x="3985" y="779"/>
                      </a:lnTo>
                      <a:lnTo>
                        <a:pt x="3954" y="808"/>
                      </a:lnTo>
                      <a:lnTo>
                        <a:pt x="3922" y="837"/>
                      </a:lnTo>
                      <a:lnTo>
                        <a:pt x="3906" y="852"/>
                      </a:lnTo>
                      <a:lnTo>
                        <a:pt x="3890" y="867"/>
                      </a:lnTo>
                      <a:lnTo>
                        <a:pt x="3872" y="883"/>
                      </a:lnTo>
                      <a:lnTo>
                        <a:pt x="3855" y="899"/>
                      </a:lnTo>
                      <a:lnTo>
                        <a:pt x="3819" y="931"/>
                      </a:lnTo>
                      <a:lnTo>
                        <a:pt x="3782" y="964"/>
                      </a:lnTo>
                      <a:lnTo>
                        <a:pt x="3744" y="997"/>
                      </a:lnTo>
                      <a:lnTo>
                        <a:pt x="3706" y="1031"/>
                      </a:lnTo>
                      <a:lnTo>
                        <a:pt x="3629" y="1098"/>
                      </a:lnTo>
                      <a:lnTo>
                        <a:pt x="3590" y="1131"/>
                      </a:lnTo>
                      <a:lnTo>
                        <a:pt x="3553" y="1164"/>
                      </a:lnTo>
                      <a:lnTo>
                        <a:pt x="3517" y="1196"/>
                      </a:lnTo>
                      <a:lnTo>
                        <a:pt x="3482" y="1228"/>
                      </a:lnTo>
                      <a:lnTo>
                        <a:pt x="3465" y="1243"/>
                      </a:lnTo>
                      <a:lnTo>
                        <a:pt x="3448" y="1258"/>
                      </a:lnTo>
                      <a:lnTo>
                        <a:pt x="3432" y="1273"/>
                      </a:lnTo>
                      <a:lnTo>
                        <a:pt x="3417" y="1287"/>
                      </a:lnTo>
                      <a:lnTo>
                        <a:pt x="3402" y="1301"/>
                      </a:lnTo>
                      <a:lnTo>
                        <a:pt x="3388" y="1314"/>
                      </a:lnTo>
                      <a:lnTo>
                        <a:pt x="3374" y="1327"/>
                      </a:lnTo>
                      <a:lnTo>
                        <a:pt x="3361" y="1340"/>
                      </a:lnTo>
                      <a:lnTo>
                        <a:pt x="3349" y="1352"/>
                      </a:lnTo>
                      <a:lnTo>
                        <a:pt x="3337" y="1364"/>
                      </a:lnTo>
                      <a:lnTo>
                        <a:pt x="3326" y="1375"/>
                      </a:lnTo>
                      <a:lnTo>
                        <a:pt x="3316" y="1386"/>
                      </a:lnTo>
                      <a:lnTo>
                        <a:pt x="3306" y="1397"/>
                      </a:lnTo>
                      <a:lnTo>
                        <a:pt x="3296" y="1408"/>
                      </a:lnTo>
                      <a:lnTo>
                        <a:pt x="3278" y="1428"/>
                      </a:lnTo>
                      <a:lnTo>
                        <a:pt x="3261" y="1447"/>
                      </a:lnTo>
                      <a:lnTo>
                        <a:pt x="3246" y="1465"/>
                      </a:lnTo>
                      <a:lnTo>
                        <a:pt x="3232" y="1483"/>
                      </a:lnTo>
                      <a:lnTo>
                        <a:pt x="3218" y="1499"/>
                      </a:lnTo>
                      <a:lnTo>
                        <a:pt x="3206" y="1516"/>
                      </a:lnTo>
                      <a:lnTo>
                        <a:pt x="3193" y="1532"/>
                      </a:lnTo>
                      <a:lnTo>
                        <a:pt x="3169" y="1564"/>
                      </a:lnTo>
                      <a:lnTo>
                        <a:pt x="3156" y="1580"/>
                      </a:lnTo>
                      <a:lnTo>
                        <a:pt x="3143" y="1597"/>
                      </a:lnTo>
                      <a:lnTo>
                        <a:pt x="3129" y="1613"/>
                      </a:lnTo>
                      <a:lnTo>
                        <a:pt x="3114" y="1631"/>
                      </a:lnTo>
                      <a:lnTo>
                        <a:pt x="3085" y="1666"/>
                      </a:lnTo>
                      <a:lnTo>
                        <a:pt x="3055" y="1701"/>
                      </a:lnTo>
                      <a:lnTo>
                        <a:pt x="3026" y="1736"/>
                      </a:lnTo>
                      <a:lnTo>
                        <a:pt x="2996" y="1771"/>
                      </a:lnTo>
                      <a:lnTo>
                        <a:pt x="2967" y="1805"/>
                      </a:lnTo>
                      <a:lnTo>
                        <a:pt x="2937" y="1837"/>
                      </a:lnTo>
                      <a:lnTo>
                        <a:pt x="2922" y="1853"/>
                      </a:lnTo>
                      <a:lnTo>
                        <a:pt x="2906" y="1868"/>
                      </a:lnTo>
                      <a:lnTo>
                        <a:pt x="2891" y="1883"/>
                      </a:lnTo>
                      <a:lnTo>
                        <a:pt x="2875" y="1898"/>
                      </a:lnTo>
                      <a:lnTo>
                        <a:pt x="2843" y="1925"/>
                      </a:lnTo>
                      <a:lnTo>
                        <a:pt x="2811" y="1951"/>
                      </a:lnTo>
                      <a:lnTo>
                        <a:pt x="2777" y="1975"/>
                      </a:lnTo>
                      <a:lnTo>
                        <a:pt x="2744" y="1997"/>
                      </a:lnTo>
                      <a:lnTo>
                        <a:pt x="2710" y="2019"/>
                      </a:lnTo>
                      <a:lnTo>
                        <a:pt x="2676" y="2039"/>
                      </a:lnTo>
                      <a:lnTo>
                        <a:pt x="2643" y="2057"/>
                      </a:lnTo>
                      <a:lnTo>
                        <a:pt x="2610" y="2074"/>
                      </a:lnTo>
                      <a:lnTo>
                        <a:pt x="2593" y="2083"/>
                      </a:lnTo>
                      <a:lnTo>
                        <a:pt x="2576" y="2090"/>
                      </a:lnTo>
                      <a:lnTo>
                        <a:pt x="2559" y="2097"/>
                      </a:lnTo>
                      <a:lnTo>
                        <a:pt x="2543" y="2104"/>
                      </a:lnTo>
                      <a:lnTo>
                        <a:pt x="2509" y="2116"/>
                      </a:lnTo>
                      <a:lnTo>
                        <a:pt x="2476" y="2128"/>
                      </a:lnTo>
                      <a:lnTo>
                        <a:pt x="2443" y="2137"/>
                      </a:lnTo>
                      <a:lnTo>
                        <a:pt x="2410" y="2146"/>
                      </a:lnTo>
                      <a:lnTo>
                        <a:pt x="2377" y="2155"/>
                      </a:lnTo>
                      <a:lnTo>
                        <a:pt x="2344" y="2163"/>
                      </a:lnTo>
                      <a:lnTo>
                        <a:pt x="2311" y="2171"/>
                      </a:lnTo>
                      <a:lnTo>
                        <a:pt x="2279" y="2177"/>
                      </a:lnTo>
                      <a:lnTo>
                        <a:pt x="2246" y="2182"/>
                      </a:lnTo>
                      <a:lnTo>
                        <a:pt x="2214" y="2186"/>
                      </a:lnTo>
                      <a:lnTo>
                        <a:pt x="2150" y="2195"/>
                      </a:lnTo>
                      <a:lnTo>
                        <a:pt x="2118" y="2199"/>
                      </a:lnTo>
                      <a:lnTo>
                        <a:pt x="2085" y="2204"/>
                      </a:lnTo>
                      <a:lnTo>
                        <a:pt x="2068" y="2207"/>
                      </a:lnTo>
                      <a:lnTo>
                        <a:pt x="2051" y="2209"/>
                      </a:lnTo>
                      <a:lnTo>
                        <a:pt x="2016" y="2213"/>
                      </a:lnTo>
                      <a:lnTo>
                        <a:pt x="1980" y="2217"/>
                      </a:lnTo>
                      <a:lnTo>
                        <a:pt x="1945" y="2221"/>
                      </a:lnTo>
                      <a:lnTo>
                        <a:pt x="1911" y="2225"/>
                      </a:lnTo>
                      <a:lnTo>
                        <a:pt x="1895" y="2228"/>
                      </a:lnTo>
                      <a:lnTo>
                        <a:pt x="1879" y="2232"/>
                      </a:lnTo>
                      <a:lnTo>
                        <a:pt x="1864" y="2235"/>
                      </a:lnTo>
                      <a:lnTo>
                        <a:pt x="1849" y="2239"/>
                      </a:lnTo>
                      <a:lnTo>
                        <a:pt x="1835" y="2244"/>
                      </a:lnTo>
                      <a:lnTo>
                        <a:pt x="1823" y="2249"/>
                      </a:lnTo>
                      <a:lnTo>
                        <a:pt x="1810" y="2256"/>
                      </a:lnTo>
                      <a:lnTo>
                        <a:pt x="1799" y="2262"/>
                      </a:lnTo>
                      <a:lnTo>
                        <a:pt x="1788" y="2270"/>
                      </a:lnTo>
                      <a:lnTo>
                        <a:pt x="1777" y="2278"/>
                      </a:lnTo>
                      <a:lnTo>
                        <a:pt x="1766" y="2287"/>
                      </a:lnTo>
                      <a:lnTo>
                        <a:pt x="1756" y="2296"/>
                      </a:lnTo>
                      <a:lnTo>
                        <a:pt x="1737" y="2315"/>
                      </a:lnTo>
                      <a:lnTo>
                        <a:pt x="1719" y="2336"/>
                      </a:lnTo>
                      <a:lnTo>
                        <a:pt x="1700" y="2357"/>
                      </a:lnTo>
                      <a:lnTo>
                        <a:pt x="1682" y="2378"/>
                      </a:lnTo>
                      <a:lnTo>
                        <a:pt x="1672" y="2388"/>
                      </a:lnTo>
                      <a:lnTo>
                        <a:pt x="1663" y="2397"/>
                      </a:lnTo>
                      <a:lnTo>
                        <a:pt x="1654" y="2406"/>
                      </a:lnTo>
                      <a:lnTo>
                        <a:pt x="1645" y="2414"/>
                      </a:lnTo>
                      <a:lnTo>
                        <a:pt x="1629" y="2431"/>
                      </a:lnTo>
                      <a:lnTo>
                        <a:pt x="1613" y="2448"/>
                      </a:lnTo>
                      <a:lnTo>
                        <a:pt x="1597" y="2464"/>
                      </a:lnTo>
                      <a:lnTo>
                        <a:pt x="1581" y="2481"/>
                      </a:lnTo>
                      <a:lnTo>
                        <a:pt x="1564" y="2498"/>
                      </a:lnTo>
                      <a:lnTo>
                        <a:pt x="1554" y="2507"/>
                      </a:lnTo>
                      <a:lnTo>
                        <a:pt x="1545" y="2516"/>
                      </a:lnTo>
                      <a:lnTo>
                        <a:pt x="1535" y="2526"/>
                      </a:lnTo>
                      <a:lnTo>
                        <a:pt x="1524" y="2536"/>
                      </a:lnTo>
                      <a:lnTo>
                        <a:pt x="1513" y="2546"/>
                      </a:lnTo>
                      <a:lnTo>
                        <a:pt x="1501" y="2557"/>
                      </a:lnTo>
                      <a:lnTo>
                        <a:pt x="1488" y="2569"/>
                      </a:lnTo>
                      <a:lnTo>
                        <a:pt x="1475" y="2581"/>
                      </a:lnTo>
                      <a:lnTo>
                        <a:pt x="1448" y="2605"/>
                      </a:lnTo>
                      <a:lnTo>
                        <a:pt x="1420" y="2631"/>
                      </a:lnTo>
                      <a:lnTo>
                        <a:pt x="1392" y="2655"/>
                      </a:lnTo>
                      <a:lnTo>
                        <a:pt x="1377" y="2667"/>
                      </a:lnTo>
                      <a:lnTo>
                        <a:pt x="1363" y="2679"/>
                      </a:lnTo>
                      <a:lnTo>
                        <a:pt x="1350" y="2690"/>
                      </a:lnTo>
                      <a:lnTo>
                        <a:pt x="1337" y="2701"/>
                      </a:lnTo>
                      <a:lnTo>
                        <a:pt x="1323" y="2710"/>
                      </a:lnTo>
                      <a:lnTo>
                        <a:pt x="1311" y="2719"/>
                      </a:lnTo>
                      <a:lnTo>
                        <a:pt x="1299" y="2728"/>
                      </a:lnTo>
                      <a:lnTo>
                        <a:pt x="1288" y="2735"/>
                      </a:lnTo>
                      <a:lnTo>
                        <a:pt x="1277" y="2742"/>
                      </a:lnTo>
                      <a:lnTo>
                        <a:pt x="1266" y="2749"/>
                      </a:lnTo>
                      <a:lnTo>
                        <a:pt x="1245" y="2761"/>
                      </a:lnTo>
                      <a:lnTo>
                        <a:pt x="1224" y="2772"/>
                      </a:lnTo>
                      <a:lnTo>
                        <a:pt x="1204" y="2782"/>
                      </a:lnTo>
                      <a:lnTo>
                        <a:pt x="1184" y="2791"/>
                      </a:lnTo>
                      <a:lnTo>
                        <a:pt x="1163" y="2800"/>
                      </a:lnTo>
                      <a:lnTo>
                        <a:pt x="1140" y="2809"/>
                      </a:lnTo>
                      <a:lnTo>
                        <a:pt x="1117" y="2817"/>
                      </a:lnTo>
                      <a:lnTo>
                        <a:pt x="1094" y="2824"/>
                      </a:lnTo>
                      <a:lnTo>
                        <a:pt x="1071" y="2830"/>
                      </a:lnTo>
                      <a:lnTo>
                        <a:pt x="1048" y="2836"/>
                      </a:lnTo>
                      <a:lnTo>
                        <a:pt x="1023" y="2842"/>
                      </a:lnTo>
                      <a:lnTo>
                        <a:pt x="999" y="2848"/>
                      </a:lnTo>
                      <a:lnTo>
                        <a:pt x="973" y="2855"/>
                      </a:lnTo>
                      <a:lnTo>
                        <a:pt x="946" y="2863"/>
                      </a:lnTo>
                      <a:lnTo>
                        <a:pt x="916" y="2871"/>
                      </a:lnTo>
                      <a:lnTo>
                        <a:pt x="887" y="2880"/>
                      </a:lnTo>
                      <a:lnTo>
                        <a:pt x="856" y="2889"/>
                      </a:lnTo>
                      <a:lnTo>
                        <a:pt x="825" y="2899"/>
                      </a:lnTo>
                      <a:lnTo>
                        <a:pt x="792" y="2910"/>
                      </a:lnTo>
                      <a:lnTo>
                        <a:pt x="758" y="2922"/>
                      </a:lnTo>
                      <a:lnTo>
                        <a:pt x="722" y="2935"/>
                      </a:lnTo>
                      <a:lnTo>
                        <a:pt x="703" y="2942"/>
                      </a:lnTo>
                      <a:lnTo>
                        <a:pt x="685" y="2950"/>
                      </a:lnTo>
                      <a:lnTo>
                        <a:pt x="665" y="2958"/>
                      </a:lnTo>
                      <a:lnTo>
                        <a:pt x="645" y="2967"/>
                      </a:lnTo>
                      <a:lnTo>
                        <a:pt x="624" y="2976"/>
                      </a:lnTo>
                      <a:lnTo>
                        <a:pt x="602" y="2987"/>
                      </a:lnTo>
                      <a:lnTo>
                        <a:pt x="581" y="2997"/>
                      </a:lnTo>
                      <a:lnTo>
                        <a:pt x="558" y="3008"/>
                      </a:lnTo>
                      <a:lnTo>
                        <a:pt x="513" y="3030"/>
                      </a:lnTo>
                      <a:lnTo>
                        <a:pt x="466" y="3053"/>
                      </a:lnTo>
                      <a:lnTo>
                        <a:pt x="420" y="3075"/>
                      </a:lnTo>
                      <a:lnTo>
                        <a:pt x="398" y="3085"/>
                      </a:lnTo>
                      <a:lnTo>
                        <a:pt x="375" y="3096"/>
                      </a:lnTo>
                      <a:lnTo>
                        <a:pt x="353" y="3106"/>
                      </a:lnTo>
                      <a:lnTo>
                        <a:pt x="332" y="3115"/>
                      </a:lnTo>
                      <a:lnTo>
                        <a:pt x="310" y="3123"/>
                      </a:lnTo>
                      <a:lnTo>
                        <a:pt x="288" y="3132"/>
                      </a:lnTo>
                      <a:lnTo>
                        <a:pt x="264" y="3141"/>
                      </a:lnTo>
                      <a:lnTo>
                        <a:pt x="241" y="3150"/>
                      </a:lnTo>
                      <a:lnTo>
                        <a:pt x="194" y="3167"/>
                      </a:lnTo>
                      <a:lnTo>
                        <a:pt x="171" y="3175"/>
                      </a:lnTo>
                      <a:lnTo>
                        <a:pt x="148" y="3183"/>
                      </a:lnTo>
                      <a:lnTo>
                        <a:pt x="127" y="3191"/>
                      </a:lnTo>
                      <a:lnTo>
                        <a:pt x="105" y="3198"/>
                      </a:lnTo>
                      <a:lnTo>
                        <a:pt x="85" y="3205"/>
                      </a:lnTo>
                      <a:lnTo>
                        <a:pt x="67" y="3212"/>
                      </a:lnTo>
                      <a:lnTo>
                        <a:pt x="50" y="3218"/>
                      </a:lnTo>
                      <a:lnTo>
                        <a:pt x="42" y="3220"/>
                      </a:lnTo>
                      <a:lnTo>
                        <a:pt x="35" y="3223"/>
                      </a:lnTo>
                      <a:lnTo>
                        <a:pt x="28" y="3225"/>
                      </a:lnTo>
                      <a:lnTo>
                        <a:pt x="22" y="3227"/>
                      </a:lnTo>
                      <a:lnTo>
                        <a:pt x="15" y="3229"/>
                      </a:lnTo>
                      <a:lnTo>
                        <a:pt x="10" y="3232"/>
                      </a:lnTo>
                      <a:lnTo>
                        <a:pt x="0" y="3204"/>
                      </a:lnTo>
                      <a:close/>
                    </a:path>
                  </a:pathLst>
                </a:custGeom>
                <a:solidFill>
                  <a:srgbClr val="000000"/>
                </a:solidFill>
                <a:ln w="9525">
                  <a:no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89" name="Freeform 53"/>
                <p:cNvSpPr>
                  <a:spLocks/>
                </p:cNvSpPr>
                <p:nvPr/>
              </p:nvSpPr>
              <p:spPr bwMode="auto">
                <a:xfrm>
                  <a:off x="1288" y="509"/>
                  <a:ext cx="2094" cy="3696"/>
                </a:xfrm>
                <a:custGeom>
                  <a:avLst/>
                  <a:gdLst>
                    <a:gd name="T0" fmla="*/ 99 w 2094"/>
                    <a:gd name="T1" fmla="*/ 3572 h 3696"/>
                    <a:gd name="T2" fmla="*/ 100 w 2094"/>
                    <a:gd name="T3" fmla="*/ 3476 h 3696"/>
                    <a:gd name="T4" fmla="*/ 105 w 2094"/>
                    <a:gd name="T5" fmla="*/ 3320 h 3696"/>
                    <a:gd name="T6" fmla="*/ 87 w 2094"/>
                    <a:gd name="T7" fmla="*/ 3225 h 3696"/>
                    <a:gd name="T8" fmla="*/ 31 w 2094"/>
                    <a:gd name="T9" fmla="*/ 3132 h 3696"/>
                    <a:gd name="T10" fmla="*/ 1 w 2094"/>
                    <a:gd name="T11" fmla="*/ 3023 h 3696"/>
                    <a:gd name="T12" fmla="*/ 11 w 2094"/>
                    <a:gd name="T13" fmla="*/ 2906 h 3696"/>
                    <a:gd name="T14" fmla="*/ 63 w 2094"/>
                    <a:gd name="T15" fmla="*/ 2744 h 3696"/>
                    <a:gd name="T16" fmla="*/ 117 w 2094"/>
                    <a:gd name="T17" fmla="*/ 2584 h 3696"/>
                    <a:gd name="T18" fmla="*/ 152 w 2094"/>
                    <a:gd name="T19" fmla="*/ 2464 h 3696"/>
                    <a:gd name="T20" fmla="*/ 193 w 2094"/>
                    <a:gd name="T21" fmla="*/ 2366 h 3696"/>
                    <a:gd name="T22" fmla="*/ 242 w 2094"/>
                    <a:gd name="T23" fmla="*/ 2258 h 3696"/>
                    <a:gd name="T24" fmla="*/ 368 w 2094"/>
                    <a:gd name="T25" fmla="*/ 2000 h 3696"/>
                    <a:gd name="T26" fmla="*/ 428 w 2094"/>
                    <a:gd name="T27" fmla="*/ 1890 h 3696"/>
                    <a:gd name="T28" fmla="*/ 476 w 2094"/>
                    <a:gd name="T29" fmla="*/ 1814 h 3696"/>
                    <a:gd name="T30" fmla="*/ 520 w 2094"/>
                    <a:gd name="T31" fmla="*/ 1763 h 3696"/>
                    <a:gd name="T32" fmla="*/ 591 w 2094"/>
                    <a:gd name="T33" fmla="*/ 1708 h 3696"/>
                    <a:gd name="T34" fmla="*/ 711 w 2094"/>
                    <a:gd name="T35" fmla="*/ 1591 h 3696"/>
                    <a:gd name="T36" fmla="*/ 828 w 2094"/>
                    <a:gd name="T37" fmla="*/ 1474 h 3696"/>
                    <a:gd name="T38" fmla="*/ 988 w 2094"/>
                    <a:gd name="T39" fmla="*/ 1314 h 3696"/>
                    <a:gd name="T40" fmla="*/ 1217 w 2094"/>
                    <a:gd name="T41" fmla="*/ 1084 h 3696"/>
                    <a:gd name="T42" fmla="*/ 1481 w 2094"/>
                    <a:gd name="T43" fmla="*/ 830 h 3696"/>
                    <a:gd name="T44" fmla="*/ 1667 w 2094"/>
                    <a:gd name="T45" fmla="*/ 655 h 3696"/>
                    <a:gd name="T46" fmla="*/ 1788 w 2094"/>
                    <a:gd name="T47" fmla="*/ 530 h 3696"/>
                    <a:gd name="T48" fmla="*/ 1875 w 2094"/>
                    <a:gd name="T49" fmla="*/ 424 h 3696"/>
                    <a:gd name="T50" fmla="*/ 1942 w 2094"/>
                    <a:gd name="T51" fmla="*/ 314 h 3696"/>
                    <a:gd name="T52" fmla="*/ 2026 w 2094"/>
                    <a:gd name="T53" fmla="*/ 118 h 3696"/>
                    <a:gd name="T54" fmla="*/ 2066 w 2094"/>
                    <a:gd name="T55" fmla="*/ 15 h 3696"/>
                    <a:gd name="T56" fmla="*/ 2081 w 2094"/>
                    <a:gd name="T57" fmla="*/ 41 h 3696"/>
                    <a:gd name="T58" fmla="*/ 2029 w 2094"/>
                    <a:gd name="T59" fmla="*/ 177 h 3696"/>
                    <a:gd name="T60" fmla="*/ 1946 w 2094"/>
                    <a:gd name="T61" fmla="*/ 358 h 3696"/>
                    <a:gd name="T62" fmla="*/ 1871 w 2094"/>
                    <a:gd name="T63" fmla="*/ 470 h 3696"/>
                    <a:gd name="T64" fmla="*/ 1775 w 2094"/>
                    <a:gd name="T65" fmla="*/ 579 h 3696"/>
                    <a:gd name="T66" fmla="*/ 1642 w 2094"/>
                    <a:gd name="T67" fmla="*/ 714 h 3696"/>
                    <a:gd name="T68" fmla="*/ 1395 w 2094"/>
                    <a:gd name="T69" fmla="*/ 943 h 3696"/>
                    <a:gd name="T70" fmla="*/ 1176 w 2094"/>
                    <a:gd name="T71" fmla="*/ 1159 h 3696"/>
                    <a:gd name="T72" fmla="*/ 953 w 2094"/>
                    <a:gd name="T73" fmla="*/ 1383 h 3696"/>
                    <a:gd name="T74" fmla="*/ 809 w 2094"/>
                    <a:gd name="T75" fmla="*/ 1528 h 3696"/>
                    <a:gd name="T76" fmla="*/ 671 w 2094"/>
                    <a:gd name="T77" fmla="*/ 1665 h 3696"/>
                    <a:gd name="T78" fmla="*/ 584 w 2094"/>
                    <a:gd name="T79" fmla="*/ 1743 h 3696"/>
                    <a:gd name="T80" fmla="*/ 523 w 2094"/>
                    <a:gd name="T81" fmla="*/ 1795 h 3696"/>
                    <a:gd name="T82" fmla="*/ 484 w 2094"/>
                    <a:gd name="T83" fmla="*/ 1845 h 3696"/>
                    <a:gd name="T84" fmla="*/ 433 w 2094"/>
                    <a:gd name="T85" fmla="*/ 1930 h 3696"/>
                    <a:gd name="T86" fmla="*/ 353 w 2094"/>
                    <a:gd name="T87" fmla="*/ 2084 h 3696"/>
                    <a:gd name="T88" fmla="*/ 249 w 2094"/>
                    <a:gd name="T89" fmla="*/ 2302 h 3696"/>
                    <a:gd name="T90" fmla="*/ 204 w 2094"/>
                    <a:gd name="T91" fmla="*/ 2401 h 3696"/>
                    <a:gd name="T92" fmla="*/ 164 w 2094"/>
                    <a:gd name="T93" fmla="*/ 2505 h 3696"/>
                    <a:gd name="T94" fmla="*/ 132 w 2094"/>
                    <a:gd name="T95" fmla="*/ 2619 h 3696"/>
                    <a:gd name="T96" fmla="*/ 61 w 2094"/>
                    <a:gd name="T97" fmla="*/ 2820 h 3696"/>
                    <a:gd name="T98" fmla="*/ 30 w 2094"/>
                    <a:gd name="T99" fmla="*/ 2936 h 3696"/>
                    <a:gd name="T100" fmla="*/ 30 w 2094"/>
                    <a:gd name="T101" fmla="*/ 3060 h 3696"/>
                    <a:gd name="T102" fmla="*/ 64 w 2094"/>
                    <a:gd name="T103" fmla="*/ 3139 h 3696"/>
                    <a:gd name="T104" fmla="*/ 119 w 2094"/>
                    <a:gd name="T105" fmla="*/ 3242 h 3696"/>
                    <a:gd name="T106" fmla="*/ 129 w 2094"/>
                    <a:gd name="T107" fmla="*/ 3355 h 3696"/>
                    <a:gd name="T108" fmla="*/ 123 w 2094"/>
                    <a:gd name="T109" fmla="*/ 3507 h 3696"/>
                    <a:gd name="T110" fmla="*/ 123 w 2094"/>
                    <a:gd name="T111" fmla="*/ 3617 h 369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94"/>
                    <a:gd name="T169" fmla="*/ 0 h 3696"/>
                    <a:gd name="T170" fmla="*/ 2094 w 2094"/>
                    <a:gd name="T171" fmla="*/ 3696 h 369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94" h="3696">
                      <a:moveTo>
                        <a:pt x="99" y="3696"/>
                      </a:moveTo>
                      <a:lnTo>
                        <a:pt x="99" y="3677"/>
                      </a:lnTo>
                      <a:lnTo>
                        <a:pt x="99" y="3657"/>
                      </a:lnTo>
                      <a:lnTo>
                        <a:pt x="99" y="3637"/>
                      </a:lnTo>
                      <a:lnTo>
                        <a:pt x="99" y="3617"/>
                      </a:lnTo>
                      <a:lnTo>
                        <a:pt x="99" y="3595"/>
                      </a:lnTo>
                      <a:lnTo>
                        <a:pt x="99" y="3572"/>
                      </a:lnTo>
                      <a:lnTo>
                        <a:pt x="99" y="3560"/>
                      </a:lnTo>
                      <a:lnTo>
                        <a:pt x="99" y="3547"/>
                      </a:lnTo>
                      <a:lnTo>
                        <a:pt x="99" y="3534"/>
                      </a:lnTo>
                      <a:lnTo>
                        <a:pt x="99" y="3521"/>
                      </a:lnTo>
                      <a:lnTo>
                        <a:pt x="99" y="3507"/>
                      </a:lnTo>
                      <a:lnTo>
                        <a:pt x="99" y="3492"/>
                      </a:lnTo>
                      <a:lnTo>
                        <a:pt x="100" y="3476"/>
                      </a:lnTo>
                      <a:lnTo>
                        <a:pt x="101" y="3459"/>
                      </a:lnTo>
                      <a:lnTo>
                        <a:pt x="101" y="3442"/>
                      </a:lnTo>
                      <a:lnTo>
                        <a:pt x="102" y="3424"/>
                      </a:lnTo>
                      <a:lnTo>
                        <a:pt x="104" y="3389"/>
                      </a:lnTo>
                      <a:lnTo>
                        <a:pt x="105" y="3354"/>
                      </a:lnTo>
                      <a:lnTo>
                        <a:pt x="105" y="3337"/>
                      </a:lnTo>
                      <a:lnTo>
                        <a:pt x="105" y="3320"/>
                      </a:lnTo>
                      <a:lnTo>
                        <a:pt x="104" y="3304"/>
                      </a:lnTo>
                      <a:lnTo>
                        <a:pt x="103" y="3289"/>
                      </a:lnTo>
                      <a:lnTo>
                        <a:pt x="101" y="3274"/>
                      </a:lnTo>
                      <a:lnTo>
                        <a:pt x="99" y="3261"/>
                      </a:lnTo>
                      <a:lnTo>
                        <a:pt x="96" y="3248"/>
                      </a:lnTo>
                      <a:lnTo>
                        <a:pt x="92" y="3236"/>
                      </a:lnTo>
                      <a:lnTo>
                        <a:pt x="87" y="3225"/>
                      </a:lnTo>
                      <a:lnTo>
                        <a:pt x="82" y="3214"/>
                      </a:lnTo>
                      <a:lnTo>
                        <a:pt x="76" y="3203"/>
                      </a:lnTo>
                      <a:lnTo>
                        <a:pt x="70" y="3193"/>
                      </a:lnTo>
                      <a:lnTo>
                        <a:pt x="57" y="3172"/>
                      </a:lnTo>
                      <a:lnTo>
                        <a:pt x="43" y="3152"/>
                      </a:lnTo>
                      <a:lnTo>
                        <a:pt x="37" y="3142"/>
                      </a:lnTo>
                      <a:lnTo>
                        <a:pt x="31" y="3132"/>
                      </a:lnTo>
                      <a:lnTo>
                        <a:pt x="25" y="3121"/>
                      </a:lnTo>
                      <a:lnTo>
                        <a:pt x="20" y="3110"/>
                      </a:lnTo>
                      <a:lnTo>
                        <a:pt x="15" y="3099"/>
                      </a:lnTo>
                      <a:lnTo>
                        <a:pt x="12" y="3087"/>
                      </a:lnTo>
                      <a:lnTo>
                        <a:pt x="7" y="3065"/>
                      </a:lnTo>
                      <a:lnTo>
                        <a:pt x="3" y="3044"/>
                      </a:lnTo>
                      <a:lnTo>
                        <a:pt x="1" y="3023"/>
                      </a:lnTo>
                      <a:lnTo>
                        <a:pt x="0" y="3002"/>
                      </a:lnTo>
                      <a:lnTo>
                        <a:pt x="1" y="2980"/>
                      </a:lnTo>
                      <a:lnTo>
                        <a:pt x="3" y="2957"/>
                      </a:lnTo>
                      <a:lnTo>
                        <a:pt x="5" y="2945"/>
                      </a:lnTo>
                      <a:lnTo>
                        <a:pt x="6" y="2933"/>
                      </a:lnTo>
                      <a:lnTo>
                        <a:pt x="9" y="2920"/>
                      </a:lnTo>
                      <a:lnTo>
                        <a:pt x="11" y="2906"/>
                      </a:lnTo>
                      <a:lnTo>
                        <a:pt x="14" y="2892"/>
                      </a:lnTo>
                      <a:lnTo>
                        <a:pt x="18" y="2877"/>
                      </a:lnTo>
                      <a:lnTo>
                        <a:pt x="22" y="2862"/>
                      </a:lnTo>
                      <a:lnTo>
                        <a:pt x="27" y="2846"/>
                      </a:lnTo>
                      <a:lnTo>
                        <a:pt x="38" y="2813"/>
                      </a:lnTo>
                      <a:lnTo>
                        <a:pt x="50" y="2779"/>
                      </a:lnTo>
                      <a:lnTo>
                        <a:pt x="63" y="2744"/>
                      </a:lnTo>
                      <a:lnTo>
                        <a:pt x="75" y="2710"/>
                      </a:lnTo>
                      <a:lnTo>
                        <a:pt x="88" y="2676"/>
                      </a:lnTo>
                      <a:lnTo>
                        <a:pt x="99" y="2642"/>
                      </a:lnTo>
                      <a:lnTo>
                        <a:pt x="104" y="2627"/>
                      </a:lnTo>
                      <a:lnTo>
                        <a:pt x="109" y="2612"/>
                      </a:lnTo>
                      <a:lnTo>
                        <a:pt x="113" y="2598"/>
                      </a:lnTo>
                      <a:lnTo>
                        <a:pt x="117" y="2584"/>
                      </a:lnTo>
                      <a:lnTo>
                        <a:pt x="124" y="2556"/>
                      </a:lnTo>
                      <a:lnTo>
                        <a:pt x="128" y="2542"/>
                      </a:lnTo>
                      <a:lnTo>
                        <a:pt x="132" y="2528"/>
                      </a:lnTo>
                      <a:lnTo>
                        <a:pt x="136" y="2513"/>
                      </a:lnTo>
                      <a:lnTo>
                        <a:pt x="141" y="2498"/>
                      </a:lnTo>
                      <a:lnTo>
                        <a:pt x="146" y="2481"/>
                      </a:lnTo>
                      <a:lnTo>
                        <a:pt x="152" y="2464"/>
                      </a:lnTo>
                      <a:lnTo>
                        <a:pt x="159" y="2445"/>
                      </a:lnTo>
                      <a:lnTo>
                        <a:pt x="167" y="2425"/>
                      </a:lnTo>
                      <a:lnTo>
                        <a:pt x="172" y="2414"/>
                      </a:lnTo>
                      <a:lnTo>
                        <a:pt x="177" y="2403"/>
                      </a:lnTo>
                      <a:lnTo>
                        <a:pt x="182" y="2391"/>
                      </a:lnTo>
                      <a:lnTo>
                        <a:pt x="187" y="2379"/>
                      </a:lnTo>
                      <a:lnTo>
                        <a:pt x="193" y="2366"/>
                      </a:lnTo>
                      <a:lnTo>
                        <a:pt x="199" y="2353"/>
                      </a:lnTo>
                      <a:lnTo>
                        <a:pt x="205" y="2338"/>
                      </a:lnTo>
                      <a:lnTo>
                        <a:pt x="212" y="2323"/>
                      </a:lnTo>
                      <a:lnTo>
                        <a:pt x="219" y="2308"/>
                      </a:lnTo>
                      <a:lnTo>
                        <a:pt x="227" y="2291"/>
                      </a:lnTo>
                      <a:lnTo>
                        <a:pt x="234" y="2275"/>
                      </a:lnTo>
                      <a:lnTo>
                        <a:pt x="242" y="2258"/>
                      </a:lnTo>
                      <a:lnTo>
                        <a:pt x="259" y="2222"/>
                      </a:lnTo>
                      <a:lnTo>
                        <a:pt x="277" y="2186"/>
                      </a:lnTo>
                      <a:lnTo>
                        <a:pt x="294" y="2148"/>
                      </a:lnTo>
                      <a:lnTo>
                        <a:pt x="313" y="2111"/>
                      </a:lnTo>
                      <a:lnTo>
                        <a:pt x="332" y="2073"/>
                      </a:lnTo>
                      <a:lnTo>
                        <a:pt x="350" y="2036"/>
                      </a:lnTo>
                      <a:lnTo>
                        <a:pt x="368" y="2000"/>
                      </a:lnTo>
                      <a:lnTo>
                        <a:pt x="377" y="1983"/>
                      </a:lnTo>
                      <a:lnTo>
                        <a:pt x="386" y="1966"/>
                      </a:lnTo>
                      <a:lnTo>
                        <a:pt x="395" y="1950"/>
                      </a:lnTo>
                      <a:lnTo>
                        <a:pt x="404" y="1934"/>
                      </a:lnTo>
                      <a:lnTo>
                        <a:pt x="412" y="1918"/>
                      </a:lnTo>
                      <a:lnTo>
                        <a:pt x="420" y="1904"/>
                      </a:lnTo>
                      <a:lnTo>
                        <a:pt x="428" y="1890"/>
                      </a:lnTo>
                      <a:lnTo>
                        <a:pt x="436" y="1877"/>
                      </a:lnTo>
                      <a:lnTo>
                        <a:pt x="443" y="1864"/>
                      </a:lnTo>
                      <a:lnTo>
                        <a:pt x="450" y="1853"/>
                      </a:lnTo>
                      <a:lnTo>
                        <a:pt x="457" y="1842"/>
                      </a:lnTo>
                      <a:lnTo>
                        <a:pt x="464" y="1832"/>
                      </a:lnTo>
                      <a:lnTo>
                        <a:pt x="470" y="1823"/>
                      </a:lnTo>
                      <a:lnTo>
                        <a:pt x="476" y="1814"/>
                      </a:lnTo>
                      <a:lnTo>
                        <a:pt x="482" y="1806"/>
                      </a:lnTo>
                      <a:lnTo>
                        <a:pt x="488" y="1798"/>
                      </a:lnTo>
                      <a:lnTo>
                        <a:pt x="494" y="1791"/>
                      </a:lnTo>
                      <a:lnTo>
                        <a:pt x="499" y="1785"/>
                      </a:lnTo>
                      <a:lnTo>
                        <a:pt x="505" y="1779"/>
                      </a:lnTo>
                      <a:lnTo>
                        <a:pt x="510" y="1773"/>
                      </a:lnTo>
                      <a:lnTo>
                        <a:pt x="520" y="1763"/>
                      </a:lnTo>
                      <a:lnTo>
                        <a:pt x="530" y="1754"/>
                      </a:lnTo>
                      <a:lnTo>
                        <a:pt x="540" y="1746"/>
                      </a:lnTo>
                      <a:lnTo>
                        <a:pt x="550" y="1738"/>
                      </a:lnTo>
                      <a:lnTo>
                        <a:pt x="560" y="1731"/>
                      </a:lnTo>
                      <a:lnTo>
                        <a:pt x="570" y="1724"/>
                      </a:lnTo>
                      <a:lnTo>
                        <a:pt x="580" y="1716"/>
                      </a:lnTo>
                      <a:lnTo>
                        <a:pt x="591" y="1708"/>
                      </a:lnTo>
                      <a:lnTo>
                        <a:pt x="602" y="1698"/>
                      </a:lnTo>
                      <a:lnTo>
                        <a:pt x="614" y="1688"/>
                      </a:lnTo>
                      <a:lnTo>
                        <a:pt x="620" y="1682"/>
                      </a:lnTo>
                      <a:lnTo>
                        <a:pt x="627" y="1675"/>
                      </a:lnTo>
                      <a:lnTo>
                        <a:pt x="654" y="1648"/>
                      </a:lnTo>
                      <a:lnTo>
                        <a:pt x="682" y="1620"/>
                      </a:lnTo>
                      <a:lnTo>
                        <a:pt x="711" y="1591"/>
                      </a:lnTo>
                      <a:lnTo>
                        <a:pt x="726" y="1576"/>
                      </a:lnTo>
                      <a:lnTo>
                        <a:pt x="742" y="1561"/>
                      </a:lnTo>
                      <a:lnTo>
                        <a:pt x="758" y="1545"/>
                      </a:lnTo>
                      <a:lnTo>
                        <a:pt x="774" y="1528"/>
                      </a:lnTo>
                      <a:lnTo>
                        <a:pt x="791" y="1511"/>
                      </a:lnTo>
                      <a:lnTo>
                        <a:pt x="809" y="1493"/>
                      </a:lnTo>
                      <a:lnTo>
                        <a:pt x="828" y="1474"/>
                      </a:lnTo>
                      <a:lnTo>
                        <a:pt x="848" y="1455"/>
                      </a:lnTo>
                      <a:lnTo>
                        <a:pt x="868" y="1434"/>
                      </a:lnTo>
                      <a:lnTo>
                        <a:pt x="889" y="1413"/>
                      </a:lnTo>
                      <a:lnTo>
                        <a:pt x="912" y="1390"/>
                      </a:lnTo>
                      <a:lnTo>
                        <a:pt x="936" y="1366"/>
                      </a:lnTo>
                      <a:lnTo>
                        <a:pt x="961" y="1341"/>
                      </a:lnTo>
                      <a:lnTo>
                        <a:pt x="988" y="1314"/>
                      </a:lnTo>
                      <a:lnTo>
                        <a:pt x="1015" y="1287"/>
                      </a:lnTo>
                      <a:lnTo>
                        <a:pt x="1043" y="1258"/>
                      </a:lnTo>
                      <a:lnTo>
                        <a:pt x="1072" y="1230"/>
                      </a:lnTo>
                      <a:lnTo>
                        <a:pt x="1101" y="1200"/>
                      </a:lnTo>
                      <a:lnTo>
                        <a:pt x="1159" y="1142"/>
                      </a:lnTo>
                      <a:lnTo>
                        <a:pt x="1188" y="1113"/>
                      </a:lnTo>
                      <a:lnTo>
                        <a:pt x="1217" y="1084"/>
                      </a:lnTo>
                      <a:lnTo>
                        <a:pt x="1246" y="1055"/>
                      </a:lnTo>
                      <a:lnTo>
                        <a:pt x="1274" y="1028"/>
                      </a:lnTo>
                      <a:lnTo>
                        <a:pt x="1301" y="1001"/>
                      </a:lnTo>
                      <a:lnTo>
                        <a:pt x="1327" y="975"/>
                      </a:lnTo>
                      <a:lnTo>
                        <a:pt x="1378" y="926"/>
                      </a:lnTo>
                      <a:lnTo>
                        <a:pt x="1430" y="877"/>
                      </a:lnTo>
                      <a:lnTo>
                        <a:pt x="1481" y="830"/>
                      </a:lnTo>
                      <a:lnTo>
                        <a:pt x="1531" y="784"/>
                      </a:lnTo>
                      <a:lnTo>
                        <a:pt x="1555" y="762"/>
                      </a:lnTo>
                      <a:lnTo>
                        <a:pt x="1579" y="739"/>
                      </a:lnTo>
                      <a:lnTo>
                        <a:pt x="1602" y="718"/>
                      </a:lnTo>
                      <a:lnTo>
                        <a:pt x="1625" y="696"/>
                      </a:lnTo>
                      <a:lnTo>
                        <a:pt x="1647" y="676"/>
                      </a:lnTo>
                      <a:lnTo>
                        <a:pt x="1667" y="655"/>
                      </a:lnTo>
                      <a:lnTo>
                        <a:pt x="1688" y="635"/>
                      </a:lnTo>
                      <a:lnTo>
                        <a:pt x="1707" y="616"/>
                      </a:lnTo>
                      <a:lnTo>
                        <a:pt x="1724" y="597"/>
                      </a:lnTo>
                      <a:lnTo>
                        <a:pt x="1742" y="579"/>
                      </a:lnTo>
                      <a:lnTo>
                        <a:pt x="1758" y="562"/>
                      </a:lnTo>
                      <a:lnTo>
                        <a:pt x="1773" y="546"/>
                      </a:lnTo>
                      <a:lnTo>
                        <a:pt x="1788" y="530"/>
                      </a:lnTo>
                      <a:lnTo>
                        <a:pt x="1802" y="514"/>
                      </a:lnTo>
                      <a:lnTo>
                        <a:pt x="1815" y="500"/>
                      </a:lnTo>
                      <a:lnTo>
                        <a:pt x="1828" y="485"/>
                      </a:lnTo>
                      <a:lnTo>
                        <a:pt x="1840" y="470"/>
                      </a:lnTo>
                      <a:lnTo>
                        <a:pt x="1852" y="455"/>
                      </a:lnTo>
                      <a:lnTo>
                        <a:pt x="1863" y="440"/>
                      </a:lnTo>
                      <a:lnTo>
                        <a:pt x="1875" y="424"/>
                      </a:lnTo>
                      <a:lnTo>
                        <a:pt x="1886" y="408"/>
                      </a:lnTo>
                      <a:lnTo>
                        <a:pt x="1897" y="391"/>
                      </a:lnTo>
                      <a:lnTo>
                        <a:pt x="1908" y="374"/>
                      </a:lnTo>
                      <a:lnTo>
                        <a:pt x="1920" y="355"/>
                      </a:lnTo>
                      <a:lnTo>
                        <a:pt x="1925" y="346"/>
                      </a:lnTo>
                      <a:lnTo>
                        <a:pt x="1931" y="336"/>
                      </a:lnTo>
                      <a:lnTo>
                        <a:pt x="1942" y="314"/>
                      </a:lnTo>
                      <a:lnTo>
                        <a:pt x="1953" y="291"/>
                      </a:lnTo>
                      <a:lnTo>
                        <a:pt x="1964" y="268"/>
                      </a:lnTo>
                      <a:lnTo>
                        <a:pt x="1975" y="243"/>
                      </a:lnTo>
                      <a:lnTo>
                        <a:pt x="1986" y="218"/>
                      </a:lnTo>
                      <a:lnTo>
                        <a:pt x="2006" y="168"/>
                      </a:lnTo>
                      <a:lnTo>
                        <a:pt x="2016" y="143"/>
                      </a:lnTo>
                      <a:lnTo>
                        <a:pt x="2026" y="118"/>
                      </a:lnTo>
                      <a:lnTo>
                        <a:pt x="2035" y="95"/>
                      </a:lnTo>
                      <a:lnTo>
                        <a:pt x="2043" y="73"/>
                      </a:lnTo>
                      <a:lnTo>
                        <a:pt x="2051" y="52"/>
                      </a:lnTo>
                      <a:lnTo>
                        <a:pt x="2055" y="42"/>
                      </a:lnTo>
                      <a:lnTo>
                        <a:pt x="2059" y="32"/>
                      </a:lnTo>
                      <a:lnTo>
                        <a:pt x="2062" y="23"/>
                      </a:lnTo>
                      <a:lnTo>
                        <a:pt x="2066" y="15"/>
                      </a:lnTo>
                      <a:lnTo>
                        <a:pt x="2069" y="7"/>
                      </a:lnTo>
                      <a:lnTo>
                        <a:pt x="2072" y="0"/>
                      </a:lnTo>
                      <a:lnTo>
                        <a:pt x="2094" y="9"/>
                      </a:lnTo>
                      <a:lnTo>
                        <a:pt x="2091" y="16"/>
                      </a:lnTo>
                      <a:lnTo>
                        <a:pt x="2088" y="24"/>
                      </a:lnTo>
                      <a:lnTo>
                        <a:pt x="2085" y="32"/>
                      </a:lnTo>
                      <a:lnTo>
                        <a:pt x="2081" y="41"/>
                      </a:lnTo>
                      <a:lnTo>
                        <a:pt x="2078" y="51"/>
                      </a:lnTo>
                      <a:lnTo>
                        <a:pt x="2074" y="60"/>
                      </a:lnTo>
                      <a:lnTo>
                        <a:pt x="2066" y="81"/>
                      </a:lnTo>
                      <a:lnTo>
                        <a:pt x="2057" y="104"/>
                      </a:lnTo>
                      <a:lnTo>
                        <a:pt x="2048" y="127"/>
                      </a:lnTo>
                      <a:lnTo>
                        <a:pt x="2039" y="152"/>
                      </a:lnTo>
                      <a:lnTo>
                        <a:pt x="2029" y="177"/>
                      </a:lnTo>
                      <a:lnTo>
                        <a:pt x="2008" y="228"/>
                      </a:lnTo>
                      <a:lnTo>
                        <a:pt x="1997" y="253"/>
                      </a:lnTo>
                      <a:lnTo>
                        <a:pt x="1986" y="278"/>
                      </a:lnTo>
                      <a:lnTo>
                        <a:pt x="1975" y="302"/>
                      </a:lnTo>
                      <a:lnTo>
                        <a:pt x="1964" y="325"/>
                      </a:lnTo>
                      <a:lnTo>
                        <a:pt x="1952" y="347"/>
                      </a:lnTo>
                      <a:lnTo>
                        <a:pt x="1946" y="358"/>
                      </a:lnTo>
                      <a:lnTo>
                        <a:pt x="1940" y="368"/>
                      </a:lnTo>
                      <a:lnTo>
                        <a:pt x="1929" y="387"/>
                      </a:lnTo>
                      <a:lnTo>
                        <a:pt x="1917" y="405"/>
                      </a:lnTo>
                      <a:lnTo>
                        <a:pt x="1906" y="422"/>
                      </a:lnTo>
                      <a:lnTo>
                        <a:pt x="1894" y="439"/>
                      </a:lnTo>
                      <a:lnTo>
                        <a:pt x="1883" y="455"/>
                      </a:lnTo>
                      <a:lnTo>
                        <a:pt x="1871" y="470"/>
                      </a:lnTo>
                      <a:lnTo>
                        <a:pt x="1859" y="485"/>
                      </a:lnTo>
                      <a:lnTo>
                        <a:pt x="1846" y="501"/>
                      </a:lnTo>
                      <a:lnTo>
                        <a:pt x="1833" y="516"/>
                      </a:lnTo>
                      <a:lnTo>
                        <a:pt x="1820" y="531"/>
                      </a:lnTo>
                      <a:lnTo>
                        <a:pt x="1806" y="546"/>
                      </a:lnTo>
                      <a:lnTo>
                        <a:pt x="1791" y="562"/>
                      </a:lnTo>
                      <a:lnTo>
                        <a:pt x="1775" y="579"/>
                      </a:lnTo>
                      <a:lnTo>
                        <a:pt x="1759" y="596"/>
                      </a:lnTo>
                      <a:lnTo>
                        <a:pt x="1742" y="614"/>
                      </a:lnTo>
                      <a:lnTo>
                        <a:pt x="1724" y="633"/>
                      </a:lnTo>
                      <a:lnTo>
                        <a:pt x="1705" y="652"/>
                      </a:lnTo>
                      <a:lnTo>
                        <a:pt x="1685" y="673"/>
                      </a:lnTo>
                      <a:lnTo>
                        <a:pt x="1663" y="693"/>
                      </a:lnTo>
                      <a:lnTo>
                        <a:pt x="1642" y="714"/>
                      </a:lnTo>
                      <a:lnTo>
                        <a:pt x="1619" y="736"/>
                      </a:lnTo>
                      <a:lnTo>
                        <a:pt x="1596" y="757"/>
                      </a:lnTo>
                      <a:lnTo>
                        <a:pt x="1572" y="779"/>
                      </a:lnTo>
                      <a:lnTo>
                        <a:pt x="1547" y="802"/>
                      </a:lnTo>
                      <a:lnTo>
                        <a:pt x="1497" y="848"/>
                      </a:lnTo>
                      <a:lnTo>
                        <a:pt x="1446" y="895"/>
                      </a:lnTo>
                      <a:lnTo>
                        <a:pt x="1395" y="943"/>
                      </a:lnTo>
                      <a:lnTo>
                        <a:pt x="1344" y="993"/>
                      </a:lnTo>
                      <a:lnTo>
                        <a:pt x="1318" y="1018"/>
                      </a:lnTo>
                      <a:lnTo>
                        <a:pt x="1291" y="1045"/>
                      </a:lnTo>
                      <a:lnTo>
                        <a:pt x="1263" y="1073"/>
                      </a:lnTo>
                      <a:lnTo>
                        <a:pt x="1235" y="1101"/>
                      </a:lnTo>
                      <a:lnTo>
                        <a:pt x="1205" y="1130"/>
                      </a:lnTo>
                      <a:lnTo>
                        <a:pt x="1176" y="1159"/>
                      </a:lnTo>
                      <a:lnTo>
                        <a:pt x="1118" y="1218"/>
                      </a:lnTo>
                      <a:lnTo>
                        <a:pt x="1089" y="1247"/>
                      </a:lnTo>
                      <a:lnTo>
                        <a:pt x="1060" y="1276"/>
                      </a:lnTo>
                      <a:lnTo>
                        <a:pt x="1032" y="1304"/>
                      </a:lnTo>
                      <a:lnTo>
                        <a:pt x="1005" y="1331"/>
                      </a:lnTo>
                      <a:lnTo>
                        <a:pt x="979" y="1358"/>
                      </a:lnTo>
                      <a:lnTo>
                        <a:pt x="953" y="1383"/>
                      </a:lnTo>
                      <a:lnTo>
                        <a:pt x="929" y="1407"/>
                      </a:lnTo>
                      <a:lnTo>
                        <a:pt x="906" y="1430"/>
                      </a:lnTo>
                      <a:lnTo>
                        <a:pt x="885" y="1452"/>
                      </a:lnTo>
                      <a:lnTo>
                        <a:pt x="865" y="1472"/>
                      </a:lnTo>
                      <a:lnTo>
                        <a:pt x="845" y="1491"/>
                      </a:lnTo>
                      <a:lnTo>
                        <a:pt x="826" y="1510"/>
                      </a:lnTo>
                      <a:lnTo>
                        <a:pt x="809" y="1528"/>
                      </a:lnTo>
                      <a:lnTo>
                        <a:pt x="791" y="1545"/>
                      </a:lnTo>
                      <a:lnTo>
                        <a:pt x="775" y="1562"/>
                      </a:lnTo>
                      <a:lnTo>
                        <a:pt x="759" y="1578"/>
                      </a:lnTo>
                      <a:lnTo>
                        <a:pt x="743" y="1593"/>
                      </a:lnTo>
                      <a:lnTo>
                        <a:pt x="728" y="1608"/>
                      </a:lnTo>
                      <a:lnTo>
                        <a:pt x="699" y="1637"/>
                      </a:lnTo>
                      <a:lnTo>
                        <a:pt x="671" y="1665"/>
                      </a:lnTo>
                      <a:lnTo>
                        <a:pt x="644" y="1693"/>
                      </a:lnTo>
                      <a:lnTo>
                        <a:pt x="637" y="1699"/>
                      </a:lnTo>
                      <a:lnTo>
                        <a:pt x="630" y="1706"/>
                      </a:lnTo>
                      <a:lnTo>
                        <a:pt x="618" y="1717"/>
                      </a:lnTo>
                      <a:lnTo>
                        <a:pt x="606" y="1727"/>
                      </a:lnTo>
                      <a:lnTo>
                        <a:pt x="595" y="1735"/>
                      </a:lnTo>
                      <a:lnTo>
                        <a:pt x="584" y="1743"/>
                      </a:lnTo>
                      <a:lnTo>
                        <a:pt x="575" y="1750"/>
                      </a:lnTo>
                      <a:lnTo>
                        <a:pt x="565" y="1757"/>
                      </a:lnTo>
                      <a:lnTo>
                        <a:pt x="556" y="1765"/>
                      </a:lnTo>
                      <a:lnTo>
                        <a:pt x="547" y="1772"/>
                      </a:lnTo>
                      <a:lnTo>
                        <a:pt x="537" y="1780"/>
                      </a:lnTo>
                      <a:lnTo>
                        <a:pt x="528" y="1790"/>
                      </a:lnTo>
                      <a:lnTo>
                        <a:pt x="523" y="1795"/>
                      </a:lnTo>
                      <a:lnTo>
                        <a:pt x="518" y="1801"/>
                      </a:lnTo>
                      <a:lnTo>
                        <a:pt x="512" y="1807"/>
                      </a:lnTo>
                      <a:lnTo>
                        <a:pt x="507" y="1813"/>
                      </a:lnTo>
                      <a:lnTo>
                        <a:pt x="502" y="1820"/>
                      </a:lnTo>
                      <a:lnTo>
                        <a:pt x="496" y="1828"/>
                      </a:lnTo>
                      <a:lnTo>
                        <a:pt x="490" y="1836"/>
                      </a:lnTo>
                      <a:lnTo>
                        <a:pt x="484" y="1845"/>
                      </a:lnTo>
                      <a:lnTo>
                        <a:pt x="477" y="1855"/>
                      </a:lnTo>
                      <a:lnTo>
                        <a:pt x="471" y="1865"/>
                      </a:lnTo>
                      <a:lnTo>
                        <a:pt x="464" y="1877"/>
                      </a:lnTo>
                      <a:lnTo>
                        <a:pt x="457" y="1889"/>
                      </a:lnTo>
                      <a:lnTo>
                        <a:pt x="449" y="1902"/>
                      </a:lnTo>
                      <a:lnTo>
                        <a:pt x="441" y="1915"/>
                      </a:lnTo>
                      <a:lnTo>
                        <a:pt x="433" y="1930"/>
                      </a:lnTo>
                      <a:lnTo>
                        <a:pt x="425" y="1945"/>
                      </a:lnTo>
                      <a:lnTo>
                        <a:pt x="416" y="1961"/>
                      </a:lnTo>
                      <a:lnTo>
                        <a:pt x="408" y="1977"/>
                      </a:lnTo>
                      <a:lnTo>
                        <a:pt x="399" y="1994"/>
                      </a:lnTo>
                      <a:lnTo>
                        <a:pt x="390" y="2011"/>
                      </a:lnTo>
                      <a:lnTo>
                        <a:pt x="372" y="2047"/>
                      </a:lnTo>
                      <a:lnTo>
                        <a:pt x="353" y="2084"/>
                      </a:lnTo>
                      <a:lnTo>
                        <a:pt x="335" y="2121"/>
                      </a:lnTo>
                      <a:lnTo>
                        <a:pt x="316" y="2159"/>
                      </a:lnTo>
                      <a:lnTo>
                        <a:pt x="299" y="2196"/>
                      </a:lnTo>
                      <a:lnTo>
                        <a:pt x="281" y="2233"/>
                      </a:lnTo>
                      <a:lnTo>
                        <a:pt x="264" y="2268"/>
                      </a:lnTo>
                      <a:lnTo>
                        <a:pt x="257" y="2285"/>
                      </a:lnTo>
                      <a:lnTo>
                        <a:pt x="249" y="2302"/>
                      </a:lnTo>
                      <a:lnTo>
                        <a:pt x="241" y="2318"/>
                      </a:lnTo>
                      <a:lnTo>
                        <a:pt x="234" y="2333"/>
                      </a:lnTo>
                      <a:lnTo>
                        <a:pt x="227" y="2348"/>
                      </a:lnTo>
                      <a:lnTo>
                        <a:pt x="221" y="2362"/>
                      </a:lnTo>
                      <a:lnTo>
                        <a:pt x="215" y="2376"/>
                      </a:lnTo>
                      <a:lnTo>
                        <a:pt x="209" y="2389"/>
                      </a:lnTo>
                      <a:lnTo>
                        <a:pt x="204" y="2401"/>
                      </a:lnTo>
                      <a:lnTo>
                        <a:pt x="199" y="2412"/>
                      </a:lnTo>
                      <a:lnTo>
                        <a:pt x="194" y="2423"/>
                      </a:lnTo>
                      <a:lnTo>
                        <a:pt x="190" y="2434"/>
                      </a:lnTo>
                      <a:lnTo>
                        <a:pt x="182" y="2454"/>
                      </a:lnTo>
                      <a:lnTo>
                        <a:pt x="175" y="2472"/>
                      </a:lnTo>
                      <a:lnTo>
                        <a:pt x="169" y="2489"/>
                      </a:lnTo>
                      <a:lnTo>
                        <a:pt x="164" y="2505"/>
                      </a:lnTo>
                      <a:lnTo>
                        <a:pt x="159" y="2520"/>
                      </a:lnTo>
                      <a:lnTo>
                        <a:pt x="155" y="2535"/>
                      </a:lnTo>
                      <a:lnTo>
                        <a:pt x="151" y="2549"/>
                      </a:lnTo>
                      <a:lnTo>
                        <a:pt x="148" y="2563"/>
                      </a:lnTo>
                      <a:lnTo>
                        <a:pt x="140" y="2590"/>
                      </a:lnTo>
                      <a:lnTo>
                        <a:pt x="136" y="2604"/>
                      </a:lnTo>
                      <a:lnTo>
                        <a:pt x="132" y="2619"/>
                      </a:lnTo>
                      <a:lnTo>
                        <a:pt x="127" y="2634"/>
                      </a:lnTo>
                      <a:lnTo>
                        <a:pt x="122" y="2650"/>
                      </a:lnTo>
                      <a:lnTo>
                        <a:pt x="110" y="2684"/>
                      </a:lnTo>
                      <a:lnTo>
                        <a:pt x="98" y="2718"/>
                      </a:lnTo>
                      <a:lnTo>
                        <a:pt x="85" y="2753"/>
                      </a:lnTo>
                      <a:lnTo>
                        <a:pt x="73" y="2787"/>
                      </a:lnTo>
                      <a:lnTo>
                        <a:pt x="61" y="2820"/>
                      </a:lnTo>
                      <a:lnTo>
                        <a:pt x="51" y="2853"/>
                      </a:lnTo>
                      <a:lnTo>
                        <a:pt x="46" y="2868"/>
                      </a:lnTo>
                      <a:lnTo>
                        <a:pt x="42" y="2883"/>
                      </a:lnTo>
                      <a:lnTo>
                        <a:pt x="38" y="2897"/>
                      </a:lnTo>
                      <a:lnTo>
                        <a:pt x="35" y="2911"/>
                      </a:lnTo>
                      <a:lnTo>
                        <a:pt x="33" y="2924"/>
                      </a:lnTo>
                      <a:lnTo>
                        <a:pt x="30" y="2936"/>
                      </a:lnTo>
                      <a:lnTo>
                        <a:pt x="29" y="2948"/>
                      </a:lnTo>
                      <a:lnTo>
                        <a:pt x="27" y="2960"/>
                      </a:lnTo>
                      <a:lnTo>
                        <a:pt x="25" y="2981"/>
                      </a:lnTo>
                      <a:lnTo>
                        <a:pt x="24" y="3001"/>
                      </a:lnTo>
                      <a:lnTo>
                        <a:pt x="25" y="3021"/>
                      </a:lnTo>
                      <a:lnTo>
                        <a:pt x="27" y="3040"/>
                      </a:lnTo>
                      <a:lnTo>
                        <a:pt x="30" y="3060"/>
                      </a:lnTo>
                      <a:lnTo>
                        <a:pt x="35" y="3080"/>
                      </a:lnTo>
                      <a:lnTo>
                        <a:pt x="38" y="3090"/>
                      </a:lnTo>
                      <a:lnTo>
                        <a:pt x="42" y="3100"/>
                      </a:lnTo>
                      <a:lnTo>
                        <a:pt x="46" y="3109"/>
                      </a:lnTo>
                      <a:lnTo>
                        <a:pt x="51" y="3119"/>
                      </a:lnTo>
                      <a:lnTo>
                        <a:pt x="57" y="3129"/>
                      </a:lnTo>
                      <a:lnTo>
                        <a:pt x="64" y="3139"/>
                      </a:lnTo>
                      <a:lnTo>
                        <a:pt x="77" y="3159"/>
                      </a:lnTo>
                      <a:lnTo>
                        <a:pt x="91" y="3180"/>
                      </a:lnTo>
                      <a:lnTo>
                        <a:pt x="98" y="3192"/>
                      </a:lnTo>
                      <a:lnTo>
                        <a:pt x="104" y="3204"/>
                      </a:lnTo>
                      <a:lnTo>
                        <a:pt x="110" y="3216"/>
                      </a:lnTo>
                      <a:lnTo>
                        <a:pt x="115" y="3229"/>
                      </a:lnTo>
                      <a:lnTo>
                        <a:pt x="119" y="3242"/>
                      </a:lnTo>
                      <a:lnTo>
                        <a:pt x="123" y="3257"/>
                      </a:lnTo>
                      <a:lnTo>
                        <a:pt x="125" y="3271"/>
                      </a:lnTo>
                      <a:lnTo>
                        <a:pt x="127" y="3287"/>
                      </a:lnTo>
                      <a:lnTo>
                        <a:pt x="128" y="3303"/>
                      </a:lnTo>
                      <a:lnTo>
                        <a:pt x="129" y="3320"/>
                      </a:lnTo>
                      <a:lnTo>
                        <a:pt x="129" y="3337"/>
                      </a:lnTo>
                      <a:lnTo>
                        <a:pt x="129" y="3355"/>
                      </a:lnTo>
                      <a:lnTo>
                        <a:pt x="128" y="3390"/>
                      </a:lnTo>
                      <a:lnTo>
                        <a:pt x="127" y="3426"/>
                      </a:lnTo>
                      <a:lnTo>
                        <a:pt x="126" y="3443"/>
                      </a:lnTo>
                      <a:lnTo>
                        <a:pt x="125" y="3460"/>
                      </a:lnTo>
                      <a:lnTo>
                        <a:pt x="124" y="3477"/>
                      </a:lnTo>
                      <a:lnTo>
                        <a:pt x="123" y="3492"/>
                      </a:lnTo>
                      <a:lnTo>
                        <a:pt x="123" y="3507"/>
                      </a:lnTo>
                      <a:lnTo>
                        <a:pt x="123" y="3521"/>
                      </a:lnTo>
                      <a:lnTo>
                        <a:pt x="123" y="3534"/>
                      </a:lnTo>
                      <a:lnTo>
                        <a:pt x="123" y="3547"/>
                      </a:lnTo>
                      <a:lnTo>
                        <a:pt x="123" y="3560"/>
                      </a:lnTo>
                      <a:lnTo>
                        <a:pt x="123" y="3572"/>
                      </a:lnTo>
                      <a:lnTo>
                        <a:pt x="123" y="3595"/>
                      </a:lnTo>
                      <a:lnTo>
                        <a:pt x="123" y="3617"/>
                      </a:lnTo>
                      <a:lnTo>
                        <a:pt x="123" y="3637"/>
                      </a:lnTo>
                      <a:lnTo>
                        <a:pt x="123" y="3657"/>
                      </a:lnTo>
                      <a:lnTo>
                        <a:pt x="123" y="3677"/>
                      </a:lnTo>
                      <a:lnTo>
                        <a:pt x="123" y="3696"/>
                      </a:lnTo>
                      <a:lnTo>
                        <a:pt x="99" y="3696"/>
                      </a:lnTo>
                      <a:close/>
                    </a:path>
                  </a:pathLst>
                </a:custGeom>
                <a:solidFill>
                  <a:srgbClr val="000000"/>
                </a:solidFill>
                <a:ln w="9525">
                  <a:no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90" name="Freeform 54"/>
                <p:cNvSpPr>
                  <a:spLocks/>
                </p:cNvSpPr>
                <p:nvPr/>
              </p:nvSpPr>
              <p:spPr bwMode="auto">
                <a:xfrm>
                  <a:off x="163" y="1576"/>
                  <a:ext cx="374" cy="2635"/>
                </a:xfrm>
                <a:custGeom>
                  <a:avLst/>
                  <a:gdLst>
                    <a:gd name="T0" fmla="*/ 334 w 374"/>
                    <a:gd name="T1" fmla="*/ 2609 h 2635"/>
                    <a:gd name="T2" fmla="*/ 303 w 374"/>
                    <a:gd name="T3" fmla="*/ 2559 h 2635"/>
                    <a:gd name="T4" fmla="*/ 277 w 374"/>
                    <a:gd name="T5" fmla="*/ 2495 h 2635"/>
                    <a:gd name="T6" fmla="*/ 275 w 374"/>
                    <a:gd name="T7" fmla="*/ 2422 h 2635"/>
                    <a:gd name="T8" fmla="*/ 302 w 374"/>
                    <a:gd name="T9" fmla="*/ 2304 h 2635"/>
                    <a:gd name="T10" fmla="*/ 324 w 374"/>
                    <a:gd name="T11" fmla="*/ 2201 h 2635"/>
                    <a:gd name="T12" fmla="*/ 347 w 374"/>
                    <a:gd name="T13" fmla="*/ 2030 h 2635"/>
                    <a:gd name="T14" fmla="*/ 349 w 374"/>
                    <a:gd name="T15" fmla="*/ 1930 h 2635"/>
                    <a:gd name="T16" fmla="*/ 326 w 374"/>
                    <a:gd name="T17" fmla="*/ 1800 h 2635"/>
                    <a:gd name="T18" fmla="*/ 288 w 374"/>
                    <a:gd name="T19" fmla="*/ 1683 h 2635"/>
                    <a:gd name="T20" fmla="*/ 261 w 374"/>
                    <a:gd name="T21" fmla="*/ 1628 h 2635"/>
                    <a:gd name="T22" fmla="*/ 215 w 374"/>
                    <a:gd name="T23" fmla="*/ 1559 h 2635"/>
                    <a:gd name="T24" fmla="*/ 180 w 374"/>
                    <a:gd name="T25" fmla="*/ 1496 h 2635"/>
                    <a:gd name="T26" fmla="*/ 139 w 374"/>
                    <a:gd name="T27" fmla="*/ 1439 h 2635"/>
                    <a:gd name="T28" fmla="*/ 105 w 374"/>
                    <a:gd name="T29" fmla="*/ 1383 h 2635"/>
                    <a:gd name="T30" fmla="*/ 86 w 374"/>
                    <a:gd name="T31" fmla="*/ 1333 h 2635"/>
                    <a:gd name="T32" fmla="*/ 73 w 374"/>
                    <a:gd name="T33" fmla="*/ 1267 h 2635"/>
                    <a:gd name="T34" fmla="*/ 65 w 374"/>
                    <a:gd name="T35" fmla="*/ 1178 h 2635"/>
                    <a:gd name="T36" fmla="*/ 64 w 374"/>
                    <a:gd name="T37" fmla="*/ 1058 h 2635"/>
                    <a:gd name="T38" fmla="*/ 68 w 374"/>
                    <a:gd name="T39" fmla="*/ 890 h 2635"/>
                    <a:gd name="T40" fmla="*/ 76 w 374"/>
                    <a:gd name="T41" fmla="*/ 688 h 2635"/>
                    <a:gd name="T42" fmla="*/ 82 w 374"/>
                    <a:gd name="T43" fmla="*/ 559 h 2635"/>
                    <a:gd name="T44" fmla="*/ 86 w 374"/>
                    <a:gd name="T45" fmla="*/ 458 h 2635"/>
                    <a:gd name="T46" fmla="*/ 88 w 374"/>
                    <a:gd name="T47" fmla="*/ 391 h 2635"/>
                    <a:gd name="T48" fmla="*/ 90 w 374"/>
                    <a:gd name="T49" fmla="*/ 350 h 2635"/>
                    <a:gd name="T50" fmla="*/ 92 w 374"/>
                    <a:gd name="T51" fmla="*/ 326 h 2635"/>
                    <a:gd name="T52" fmla="*/ 93 w 374"/>
                    <a:gd name="T53" fmla="*/ 304 h 2635"/>
                    <a:gd name="T54" fmla="*/ 89 w 374"/>
                    <a:gd name="T55" fmla="*/ 282 h 2635"/>
                    <a:gd name="T56" fmla="*/ 76 w 374"/>
                    <a:gd name="T57" fmla="*/ 227 h 2635"/>
                    <a:gd name="T58" fmla="*/ 27 w 374"/>
                    <a:gd name="T59" fmla="*/ 80 h 2635"/>
                    <a:gd name="T60" fmla="*/ 49 w 374"/>
                    <a:gd name="T61" fmla="*/ 71 h 2635"/>
                    <a:gd name="T62" fmla="*/ 100 w 374"/>
                    <a:gd name="T63" fmla="*/ 221 h 2635"/>
                    <a:gd name="T64" fmla="*/ 113 w 374"/>
                    <a:gd name="T65" fmla="*/ 277 h 2635"/>
                    <a:gd name="T66" fmla="*/ 117 w 374"/>
                    <a:gd name="T67" fmla="*/ 301 h 2635"/>
                    <a:gd name="T68" fmla="*/ 116 w 374"/>
                    <a:gd name="T69" fmla="*/ 329 h 2635"/>
                    <a:gd name="T70" fmla="*/ 114 w 374"/>
                    <a:gd name="T71" fmla="*/ 352 h 2635"/>
                    <a:gd name="T72" fmla="*/ 112 w 374"/>
                    <a:gd name="T73" fmla="*/ 392 h 2635"/>
                    <a:gd name="T74" fmla="*/ 110 w 374"/>
                    <a:gd name="T75" fmla="*/ 458 h 2635"/>
                    <a:gd name="T76" fmla="*/ 107 w 374"/>
                    <a:gd name="T77" fmla="*/ 560 h 2635"/>
                    <a:gd name="T78" fmla="*/ 101 w 374"/>
                    <a:gd name="T79" fmla="*/ 689 h 2635"/>
                    <a:gd name="T80" fmla="*/ 92 w 374"/>
                    <a:gd name="T81" fmla="*/ 891 h 2635"/>
                    <a:gd name="T82" fmla="*/ 88 w 374"/>
                    <a:gd name="T83" fmla="*/ 1058 h 2635"/>
                    <a:gd name="T84" fmla="*/ 90 w 374"/>
                    <a:gd name="T85" fmla="*/ 1177 h 2635"/>
                    <a:gd name="T86" fmla="*/ 97 w 374"/>
                    <a:gd name="T87" fmla="*/ 1263 h 2635"/>
                    <a:gd name="T88" fmla="*/ 109 w 374"/>
                    <a:gd name="T89" fmla="*/ 1326 h 2635"/>
                    <a:gd name="T90" fmla="*/ 126 w 374"/>
                    <a:gd name="T91" fmla="*/ 1372 h 2635"/>
                    <a:gd name="T92" fmla="*/ 159 w 374"/>
                    <a:gd name="T93" fmla="*/ 1425 h 2635"/>
                    <a:gd name="T94" fmla="*/ 201 w 374"/>
                    <a:gd name="T95" fmla="*/ 1484 h 2635"/>
                    <a:gd name="T96" fmla="*/ 235 w 374"/>
                    <a:gd name="T97" fmla="*/ 1546 h 2635"/>
                    <a:gd name="T98" fmla="*/ 282 w 374"/>
                    <a:gd name="T99" fmla="*/ 1615 h 2635"/>
                    <a:gd name="T100" fmla="*/ 311 w 374"/>
                    <a:gd name="T101" fmla="*/ 1674 h 2635"/>
                    <a:gd name="T102" fmla="*/ 350 w 374"/>
                    <a:gd name="T103" fmla="*/ 1795 h 2635"/>
                    <a:gd name="T104" fmla="*/ 373 w 374"/>
                    <a:gd name="T105" fmla="*/ 1929 h 2635"/>
                    <a:gd name="T106" fmla="*/ 371 w 374"/>
                    <a:gd name="T107" fmla="*/ 2032 h 2635"/>
                    <a:gd name="T108" fmla="*/ 348 w 374"/>
                    <a:gd name="T109" fmla="*/ 2205 h 2635"/>
                    <a:gd name="T110" fmla="*/ 325 w 374"/>
                    <a:gd name="T111" fmla="*/ 2310 h 2635"/>
                    <a:gd name="T112" fmla="*/ 299 w 374"/>
                    <a:gd name="T113" fmla="*/ 2424 h 2635"/>
                    <a:gd name="T114" fmla="*/ 301 w 374"/>
                    <a:gd name="T115" fmla="*/ 2489 h 2635"/>
                    <a:gd name="T116" fmla="*/ 324 w 374"/>
                    <a:gd name="T117" fmla="*/ 2547 h 2635"/>
                    <a:gd name="T118" fmla="*/ 354 w 374"/>
                    <a:gd name="T119" fmla="*/ 2595 h 2635"/>
                    <a:gd name="T120" fmla="*/ 350 w 374"/>
                    <a:gd name="T121" fmla="*/ 2635 h 26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4"/>
                    <a:gd name="T184" fmla="*/ 0 h 2635"/>
                    <a:gd name="T185" fmla="*/ 374 w 374"/>
                    <a:gd name="T186" fmla="*/ 2635 h 263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4" h="2635">
                      <a:moveTo>
                        <a:pt x="350" y="2635"/>
                      </a:moveTo>
                      <a:lnTo>
                        <a:pt x="347" y="2629"/>
                      </a:lnTo>
                      <a:lnTo>
                        <a:pt x="344" y="2623"/>
                      </a:lnTo>
                      <a:lnTo>
                        <a:pt x="339" y="2617"/>
                      </a:lnTo>
                      <a:lnTo>
                        <a:pt x="334" y="2609"/>
                      </a:lnTo>
                      <a:lnTo>
                        <a:pt x="328" y="2600"/>
                      </a:lnTo>
                      <a:lnTo>
                        <a:pt x="322" y="2591"/>
                      </a:lnTo>
                      <a:lnTo>
                        <a:pt x="316" y="2581"/>
                      </a:lnTo>
                      <a:lnTo>
                        <a:pt x="309" y="2570"/>
                      </a:lnTo>
                      <a:lnTo>
                        <a:pt x="303" y="2559"/>
                      </a:lnTo>
                      <a:lnTo>
                        <a:pt x="297" y="2547"/>
                      </a:lnTo>
                      <a:lnTo>
                        <a:pt x="291" y="2535"/>
                      </a:lnTo>
                      <a:lnTo>
                        <a:pt x="286" y="2522"/>
                      </a:lnTo>
                      <a:lnTo>
                        <a:pt x="281" y="2509"/>
                      </a:lnTo>
                      <a:lnTo>
                        <a:pt x="277" y="2495"/>
                      </a:lnTo>
                      <a:lnTo>
                        <a:pt x="275" y="2481"/>
                      </a:lnTo>
                      <a:lnTo>
                        <a:pt x="273" y="2467"/>
                      </a:lnTo>
                      <a:lnTo>
                        <a:pt x="273" y="2452"/>
                      </a:lnTo>
                      <a:lnTo>
                        <a:pt x="274" y="2437"/>
                      </a:lnTo>
                      <a:lnTo>
                        <a:pt x="275" y="2422"/>
                      </a:lnTo>
                      <a:lnTo>
                        <a:pt x="278" y="2406"/>
                      </a:lnTo>
                      <a:lnTo>
                        <a:pt x="281" y="2389"/>
                      </a:lnTo>
                      <a:lnTo>
                        <a:pt x="284" y="2372"/>
                      </a:lnTo>
                      <a:lnTo>
                        <a:pt x="293" y="2339"/>
                      </a:lnTo>
                      <a:lnTo>
                        <a:pt x="302" y="2304"/>
                      </a:lnTo>
                      <a:lnTo>
                        <a:pt x="310" y="2269"/>
                      </a:lnTo>
                      <a:lnTo>
                        <a:pt x="315" y="2252"/>
                      </a:lnTo>
                      <a:lnTo>
                        <a:pt x="318" y="2235"/>
                      </a:lnTo>
                      <a:lnTo>
                        <a:pt x="322" y="2218"/>
                      </a:lnTo>
                      <a:lnTo>
                        <a:pt x="324" y="2201"/>
                      </a:lnTo>
                      <a:lnTo>
                        <a:pt x="329" y="2168"/>
                      </a:lnTo>
                      <a:lnTo>
                        <a:pt x="334" y="2133"/>
                      </a:lnTo>
                      <a:lnTo>
                        <a:pt x="339" y="2099"/>
                      </a:lnTo>
                      <a:lnTo>
                        <a:pt x="344" y="2064"/>
                      </a:lnTo>
                      <a:lnTo>
                        <a:pt x="347" y="2030"/>
                      </a:lnTo>
                      <a:lnTo>
                        <a:pt x="349" y="1995"/>
                      </a:lnTo>
                      <a:lnTo>
                        <a:pt x="350" y="1979"/>
                      </a:lnTo>
                      <a:lnTo>
                        <a:pt x="350" y="1962"/>
                      </a:lnTo>
                      <a:lnTo>
                        <a:pt x="350" y="1946"/>
                      </a:lnTo>
                      <a:lnTo>
                        <a:pt x="349" y="1930"/>
                      </a:lnTo>
                      <a:lnTo>
                        <a:pt x="347" y="1914"/>
                      </a:lnTo>
                      <a:lnTo>
                        <a:pt x="345" y="1898"/>
                      </a:lnTo>
                      <a:lnTo>
                        <a:pt x="341" y="1865"/>
                      </a:lnTo>
                      <a:lnTo>
                        <a:pt x="334" y="1832"/>
                      </a:lnTo>
                      <a:lnTo>
                        <a:pt x="326" y="1800"/>
                      </a:lnTo>
                      <a:lnTo>
                        <a:pt x="318" y="1769"/>
                      </a:lnTo>
                      <a:lnTo>
                        <a:pt x="308" y="1739"/>
                      </a:lnTo>
                      <a:lnTo>
                        <a:pt x="298" y="1710"/>
                      </a:lnTo>
                      <a:lnTo>
                        <a:pt x="293" y="1696"/>
                      </a:lnTo>
                      <a:lnTo>
                        <a:pt x="288" y="1683"/>
                      </a:lnTo>
                      <a:lnTo>
                        <a:pt x="283" y="1670"/>
                      </a:lnTo>
                      <a:lnTo>
                        <a:pt x="278" y="1659"/>
                      </a:lnTo>
                      <a:lnTo>
                        <a:pt x="272" y="1648"/>
                      </a:lnTo>
                      <a:lnTo>
                        <a:pt x="267" y="1638"/>
                      </a:lnTo>
                      <a:lnTo>
                        <a:pt x="261" y="1628"/>
                      </a:lnTo>
                      <a:lnTo>
                        <a:pt x="255" y="1618"/>
                      </a:lnTo>
                      <a:lnTo>
                        <a:pt x="242" y="1599"/>
                      </a:lnTo>
                      <a:lnTo>
                        <a:pt x="229" y="1580"/>
                      </a:lnTo>
                      <a:lnTo>
                        <a:pt x="222" y="1570"/>
                      </a:lnTo>
                      <a:lnTo>
                        <a:pt x="215" y="1559"/>
                      </a:lnTo>
                      <a:lnTo>
                        <a:pt x="208" y="1548"/>
                      </a:lnTo>
                      <a:lnTo>
                        <a:pt x="201" y="1536"/>
                      </a:lnTo>
                      <a:lnTo>
                        <a:pt x="194" y="1523"/>
                      </a:lnTo>
                      <a:lnTo>
                        <a:pt x="187" y="1509"/>
                      </a:lnTo>
                      <a:lnTo>
                        <a:pt x="180" y="1496"/>
                      </a:lnTo>
                      <a:lnTo>
                        <a:pt x="173" y="1484"/>
                      </a:lnTo>
                      <a:lnTo>
                        <a:pt x="165" y="1473"/>
                      </a:lnTo>
                      <a:lnTo>
                        <a:pt x="157" y="1462"/>
                      </a:lnTo>
                      <a:lnTo>
                        <a:pt x="148" y="1451"/>
                      </a:lnTo>
                      <a:lnTo>
                        <a:pt x="139" y="1439"/>
                      </a:lnTo>
                      <a:lnTo>
                        <a:pt x="131" y="1427"/>
                      </a:lnTo>
                      <a:lnTo>
                        <a:pt x="122" y="1414"/>
                      </a:lnTo>
                      <a:lnTo>
                        <a:pt x="113" y="1399"/>
                      </a:lnTo>
                      <a:lnTo>
                        <a:pt x="109" y="1391"/>
                      </a:lnTo>
                      <a:lnTo>
                        <a:pt x="105" y="1383"/>
                      </a:lnTo>
                      <a:lnTo>
                        <a:pt x="101" y="1374"/>
                      </a:lnTo>
                      <a:lnTo>
                        <a:pt x="97" y="1364"/>
                      </a:lnTo>
                      <a:lnTo>
                        <a:pt x="93" y="1354"/>
                      </a:lnTo>
                      <a:lnTo>
                        <a:pt x="90" y="1344"/>
                      </a:lnTo>
                      <a:lnTo>
                        <a:pt x="86" y="1333"/>
                      </a:lnTo>
                      <a:lnTo>
                        <a:pt x="83" y="1321"/>
                      </a:lnTo>
                      <a:lnTo>
                        <a:pt x="80" y="1309"/>
                      </a:lnTo>
                      <a:lnTo>
                        <a:pt x="77" y="1296"/>
                      </a:lnTo>
                      <a:lnTo>
                        <a:pt x="75" y="1282"/>
                      </a:lnTo>
                      <a:lnTo>
                        <a:pt x="73" y="1267"/>
                      </a:lnTo>
                      <a:lnTo>
                        <a:pt x="71" y="1251"/>
                      </a:lnTo>
                      <a:lnTo>
                        <a:pt x="69" y="1235"/>
                      </a:lnTo>
                      <a:lnTo>
                        <a:pt x="67" y="1217"/>
                      </a:lnTo>
                      <a:lnTo>
                        <a:pt x="66" y="1198"/>
                      </a:lnTo>
                      <a:lnTo>
                        <a:pt x="65" y="1178"/>
                      </a:lnTo>
                      <a:lnTo>
                        <a:pt x="65" y="1156"/>
                      </a:lnTo>
                      <a:lnTo>
                        <a:pt x="64" y="1133"/>
                      </a:lnTo>
                      <a:lnTo>
                        <a:pt x="64" y="1109"/>
                      </a:lnTo>
                      <a:lnTo>
                        <a:pt x="64" y="1084"/>
                      </a:lnTo>
                      <a:lnTo>
                        <a:pt x="64" y="1058"/>
                      </a:lnTo>
                      <a:lnTo>
                        <a:pt x="65" y="1031"/>
                      </a:lnTo>
                      <a:lnTo>
                        <a:pt x="65" y="1004"/>
                      </a:lnTo>
                      <a:lnTo>
                        <a:pt x="66" y="976"/>
                      </a:lnTo>
                      <a:lnTo>
                        <a:pt x="66" y="948"/>
                      </a:lnTo>
                      <a:lnTo>
                        <a:pt x="68" y="890"/>
                      </a:lnTo>
                      <a:lnTo>
                        <a:pt x="70" y="831"/>
                      </a:lnTo>
                      <a:lnTo>
                        <a:pt x="73" y="773"/>
                      </a:lnTo>
                      <a:lnTo>
                        <a:pt x="74" y="745"/>
                      </a:lnTo>
                      <a:lnTo>
                        <a:pt x="75" y="716"/>
                      </a:lnTo>
                      <a:lnTo>
                        <a:pt x="76" y="688"/>
                      </a:lnTo>
                      <a:lnTo>
                        <a:pt x="78" y="661"/>
                      </a:lnTo>
                      <a:lnTo>
                        <a:pt x="79" y="634"/>
                      </a:lnTo>
                      <a:lnTo>
                        <a:pt x="80" y="608"/>
                      </a:lnTo>
                      <a:lnTo>
                        <a:pt x="81" y="583"/>
                      </a:lnTo>
                      <a:lnTo>
                        <a:pt x="82" y="559"/>
                      </a:lnTo>
                      <a:lnTo>
                        <a:pt x="83" y="536"/>
                      </a:lnTo>
                      <a:lnTo>
                        <a:pt x="84" y="515"/>
                      </a:lnTo>
                      <a:lnTo>
                        <a:pt x="85" y="494"/>
                      </a:lnTo>
                      <a:lnTo>
                        <a:pt x="86" y="475"/>
                      </a:lnTo>
                      <a:lnTo>
                        <a:pt x="86" y="458"/>
                      </a:lnTo>
                      <a:lnTo>
                        <a:pt x="86" y="442"/>
                      </a:lnTo>
                      <a:lnTo>
                        <a:pt x="87" y="427"/>
                      </a:lnTo>
                      <a:lnTo>
                        <a:pt x="87" y="414"/>
                      </a:lnTo>
                      <a:lnTo>
                        <a:pt x="87" y="402"/>
                      </a:lnTo>
                      <a:lnTo>
                        <a:pt x="88" y="391"/>
                      </a:lnTo>
                      <a:lnTo>
                        <a:pt x="88" y="381"/>
                      </a:lnTo>
                      <a:lnTo>
                        <a:pt x="89" y="372"/>
                      </a:lnTo>
                      <a:lnTo>
                        <a:pt x="89" y="364"/>
                      </a:lnTo>
                      <a:lnTo>
                        <a:pt x="90" y="356"/>
                      </a:lnTo>
                      <a:lnTo>
                        <a:pt x="90" y="350"/>
                      </a:lnTo>
                      <a:lnTo>
                        <a:pt x="91" y="344"/>
                      </a:lnTo>
                      <a:lnTo>
                        <a:pt x="91" y="339"/>
                      </a:lnTo>
                      <a:lnTo>
                        <a:pt x="92" y="334"/>
                      </a:lnTo>
                      <a:lnTo>
                        <a:pt x="92" y="330"/>
                      </a:lnTo>
                      <a:lnTo>
                        <a:pt x="92" y="326"/>
                      </a:lnTo>
                      <a:lnTo>
                        <a:pt x="93" y="320"/>
                      </a:lnTo>
                      <a:lnTo>
                        <a:pt x="93" y="316"/>
                      </a:lnTo>
                      <a:lnTo>
                        <a:pt x="94" y="312"/>
                      </a:lnTo>
                      <a:lnTo>
                        <a:pt x="93" y="308"/>
                      </a:lnTo>
                      <a:lnTo>
                        <a:pt x="93" y="304"/>
                      </a:lnTo>
                      <a:lnTo>
                        <a:pt x="92" y="298"/>
                      </a:lnTo>
                      <a:lnTo>
                        <a:pt x="92" y="295"/>
                      </a:lnTo>
                      <a:lnTo>
                        <a:pt x="91" y="291"/>
                      </a:lnTo>
                      <a:lnTo>
                        <a:pt x="90" y="287"/>
                      </a:lnTo>
                      <a:lnTo>
                        <a:pt x="89" y="282"/>
                      </a:lnTo>
                      <a:lnTo>
                        <a:pt x="88" y="276"/>
                      </a:lnTo>
                      <a:lnTo>
                        <a:pt x="87" y="269"/>
                      </a:lnTo>
                      <a:lnTo>
                        <a:pt x="84" y="256"/>
                      </a:lnTo>
                      <a:lnTo>
                        <a:pt x="80" y="242"/>
                      </a:lnTo>
                      <a:lnTo>
                        <a:pt x="76" y="227"/>
                      </a:lnTo>
                      <a:lnTo>
                        <a:pt x="72" y="212"/>
                      </a:lnTo>
                      <a:lnTo>
                        <a:pt x="62" y="181"/>
                      </a:lnTo>
                      <a:lnTo>
                        <a:pt x="51" y="148"/>
                      </a:lnTo>
                      <a:lnTo>
                        <a:pt x="39" y="114"/>
                      </a:lnTo>
                      <a:lnTo>
                        <a:pt x="27" y="80"/>
                      </a:lnTo>
                      <a:lnTo>
                        <a:pt x="13" y="44"/>
                      </a:lnTo>
                      <a:lnTo>
                        <a:pt x="0" y="9"/>
                      </a:lnTo>
                      <a:lnTo>
                        <a:pt x="22" y="0"/>
                      </a:lnTo>
                      <a:lnTo>
                        <a:pt x="36" y="36"/>
                      </a:lnTo>
                      <a:lnTo>
                        <a:pt x="49" y="71"/>
                      </a:lnTo>
                      <a:lnTo>
                        <a:pt x="62" y="106"/>
                      </a:lnTo>
                      <a:lnTo>
                        <a:pt x="74" y="140"/>
                      </a:lnTo>
                      <a:lnTo>
                        <a:pt x="86" y="173"/>
                      </a:lnTo>
                      <a:lnTo>
                        <a:pt x="95" y="205"/>
                      </a:lnTo>
                      <a:lnTo>
                        <a:pt x="100" y="221"/>
                      </a:lnTo>
                      <a:lnTo>
                        <a:pt x="104" y="236"/>
                      </a:lnTo>
                      <a:lnTo>
                        <a:pt x="107" y="251"/>
                      </a:lnTo>
                      <a:lnTo>
                        <a:pt x="110" y="265"/>
                      </a:lnTo>
                      <a:lnTo>
                        <a:pt x="112" y="271"/>
                      </a:lnTo>
                      <a:lnTo>
                        <a:pt x="113" y="277"/>
                      </a:lnTo>
                      <a:lnTo>
                        <a:pt x="114" y="282"/>
                      </a:lnTo>
                      <a:lnTo>
                        <a:pt x="115" y="287"/>
                      </a:lnTo>
                      <a:lnTo>
                        <a:pt x="115" y="291"/>
                      </a:lnTo>
                      <a:lnTo>
                        <a:pt x="116" y="295"/>
                      </a:lnTo>
                      <a:lnTo>
                        <a:pt x="117" y="301"/>
                      </a:lnTo>
                      <a:lnTo>
                        <a:pt x="118" y="307"/>
                      </a:lnTo>
                      <a:lnTo>
                        <a:pt x="118" y="312"/>
                      </a:lnTo>
                      <a:lnTo>
                        <a:pt x="118" y="318"/>
                      </a:lnTo>
                      <a:lnTo>
                        <a:pt x="117" y="323"/>
                      </a:lnTo>
                      <a:lnTo>
                        <a:pt x="116" y="329"/>
                      </a:lnTo>
                      <a:lnTo>
                        <a:pt x="116" y="333"/>
                      </a:lnTo>
                      <a:lnTo>
                        <a:pt x="116" y="336"/>
                      </a:lnTo>
                      <a:lnTo>
                        <a:pt x="115" y="341"/>
                      </a:lnTo>
                      <a:lnTo>
                        <a:pt x="115" y="346"/>
                      </a:lnTo>
                      <a:lnTo>
                        <a:pt x="114" y="352"/>
                      </a:lnTo>
                      <a:lnTo>
                        <a:pt x="114" y="358"/>
                      </a:lnTo>
                      <a:lnTo>
                        <a:pt x="113" y="365"/>
                      </a:lnTo>
                      <a:lnTo>
                        <a:pt x="113" y="373"/>
                      </a:lnTo>
                      <a:lnTo>
                        <a:pt x="113" y="382"/>
                      </a:lnTo>
                      <a:lnTo>
                        <a:pt x="112" y="392"/>
                      </a:lnTo>
                      <a:lnTo>
                        <a:pt x="112" y="403"/>
                      </a:lnTo>
                      <a:lnTo>
                        <a:pt x="111" y="415"/>
                      </a:lnTo>
                      <a:lnTo>
                        <a:pt x="111" y="428"/>
                      </a:lnTo>
                      <a:lnTo>
                        <a:pt x="111" y="442"/>
                      </a:lnTo>
                      <a:lnTo>
                        <a:pt x="110" y="458"/>
                      </a:lnTo>
                      <a:lnTo>
                        <a:pt x="110" y="476"/>
                      </a:lnTo>
                      <a:lnTo>
                        <a:pt x="109" y="495"/>
                      </a:lnTo>
                      <a:lnTo>
                        <a:pt x="108" y="515"/>
                      </a:lnTo>
                      <a:lnTo>
                        <a:pt x="108" y="537"/>
                      </a:lnTo>
                      <a:lnTo>
                        <a:pt x="107" y="560"/>
                      </a:lnTo>
                      <a:lnTo>
                        <a:pt x="106" y="584"/>
                      </a:lnTo>
                      <a:lnTo>
                        <a:pt x="104" y="609"/>
                      </a:lnTo>
                      <a:lnTo>
                        <a:pt x="103" y="635"/>
                      </a:lnTo>
                      <a:lnTo>
                        <a:pt x="102" y="662"/>
                      </a:lnTo>
                      <a:lnTo>
                        <a:pt x="101" y="689"/>
                      </a:lnTo>
                      <a:lnTo>
                        <a:pt x="100" y="717"/>
                      </a:lnTo>
                      <a:lnTo>
                        <a:pt x="98" y="746"/>
                      </a:lnTo>
                      <a:lnTo>
                        <a:pt x="97" y="774"/>
                      </a:lnTo>
                      <a:lnTo>
                        <a:pt x="95" y="832"/>
                      </a:lnTo>
                      <a:lnTo>
                        <a:pt x="92" y="891"/>
                      </a:lnTo>
                      <a:lnTo>
                        <a:pt x="91" y="948"/>
                      </a:lnTo>
                      <a:lnTo>
                        <a:pt x="90" y="976"/>
                      </a:lnTo>
                      <a:lnTo>
                        <a:pt x="89" y="1004"/>
                      </a:lnTo>
                      <a:lnTo>
                        <a:pt x="89" y="1032"/>
                      </a:lnTo>
                      <a:lnTo>
                        <a:pt x="88" y="1058"/>
                      </a:lnTo>
                      <a:lnTo>
                        <a:pt x="88" y="1084"/>
                      </a:lnTo>
                      <a:lnTo>
                        <a:pt x="88" y="1109"/>
                      </a:lnTo>
                      <a:lnTo>
                        <a:pt x="89" y="1132"/>
                      </a:lnTo>
                      <a:lnTo>
                        <a:pt x="89" y="1155"/>
                      </a:lnTo>
                      <a:lnTo>
                        <a:pt x="90" y="1177"/>
                      </a:lnTo>
                      <a:lnTo>
                        <a:pt x="91" y="1197"/>
                      </a:lnTo>
                      <a:lnTo>
                        <a:pt x="92" y="1215"/>
                      </a:lnTo>
                      <a:lnTo>
                        <a:pt x="93" y="1232"/>
                      </a:lnTo>
                      <a:lnTo>
                        <a:pt x="95" y="1248"/>
                      </a:lnTo>
                      <a:lnTo>
                        <a:pt x="97" y="1263"/>
                      </a:lnTo>
                      <a:lnTo>
                        <a:pt x="99" y="1277"/>
                      </a:lnTo>
                      <a:lnTo>
                        <a:pt x="101" y="1291"/>
                      </a:lnTo>
                      <a:lnTo>
                        <a:pt x="104" y="1303"/>
                      </a:lnTo>
                      <a:lnTo>
                        <a:pt x="107" y="1315"/>
                      </a:lnTo>
                      <a:lnTo>
                        <a:pt x="109" y="1326"/>
                      </a:lnTo>
                      <a:lnTo>
                        <a:pt x="113" y="1336"/>
                      </a:lnTo>
                      <a:lnTo>
                        <a:pt x="116" y="1346"/>
                      </a:lnTo>
                      <a:lnTo>
                        <a:pt x="119" y="1355"/>
                      </a:lnTo>
                      <a:lnTo>
                        <a:pt x="123" y="1364"/>
                      </a:lnTo>
                      <a:lnTo>
                        <a:pt x="126" y="1372"/>
                      </a:lnTo>
                      <a:lnTo>
                        <a:pt x="130" y="1379"/>
                      </a:lnTo>
                      <a:lnTo>
                        <a:pt x="134" y="1387"/>
                      </a:lnTo>
                      <a:lnTo>
                        <a:pt x="142" y="1400"/>
                      </a:lnTo>
                      <a:lnTo>
                        <a:pt x="150" y="1413"/>
                      </a:lnTo>
                      <a:lnTo>
                        <a:pt x="159" y="1425"/>
                      </a:lnTo>
                      <a:lnTo>
                        <a:pt x="167" y="1436"/>
                      </a:lnTo>
                      <a:lnTo>
                        <a:pt x="176" y="1448"/>
                      </a:lnTo>
                      <a:lnTo>
                        <a:pt x="185" y="1459"/>
                      </a:lnTo>
                      <a:lnTo>
                        <a:pt x="193" y="1471"/>
                      </a:lnTo>
                      <a:lnTo>
                        <a:pt x="201" y="1484"/>
                      </a:lnTo>
                      <a:lnTo>
                        <a:pt x="208" y="1498"/>
                      </a:lnTo>
                      <a:lnTo>
                        <a:pt x="215" y="1511"/>
                      </a:lnTo>
                      <a:lnTo>
                        <a:pt x="222" y="1523"/>
                      </a:lnTo>
                      <a:lnTo>
                        <a:pt x="229" y="1535"/>
                      </a:lnTo>
                      <a:lnTo>
                        <a:pt x="235" y="1546"/>
                      </a:lnTo>
                      <a:lnTo>
                        <a:pt x="242" y="1556"/>
                      </a:lnTo>
                      <a:lnTo>
                        <a:pt x="249" y="1566"/>
                      </a:lnTo>
                      <a:lnTo>
                        <a:pt x="262" y="1585"/>
                      </a:lnTo>
                      <a:lnTo>
                        <a:pt x="275" y="1605"/>
                      </a:lnTo>
                      <a:lnTo>
                        <a:pt x="282" y="1615"/>
                      </a:lnTo>
                      <a:lnTo>
                        <a:pt x="288" y="1626"/>
                      </a:lnTo>
                      <a:lnTo>
                        <a:pt x="294" y="1637"/>
                      </a:lnTo>
                      <a:lnTo>
                        <a:pt x="300" y="1648"/>
                      </a:lnTo>
                      <a:lnTo>
                        <a:pt x="306" y="1661"/>
                      </a:lnTo>
                      <a:lnTo>
                        <a:pt x="311" y="1674"/>
                      </a:lnTo>
                      <a:lnTo>
                        <a:pt x="316" y="1688"/>
                      </a:lnTo>
                      <a:lnTo>
                        <a:pt x="321" y="1702"/>
                      </a:lnTo>
                      <a:lnTo>
                        <a:pt x="331" y="1732"/>
                      </a:lnTo>
                      <a:lnTo>
                        <a:pt x="341" y="1763"/>
                      </a:lnTo>
                      <a:lnTo>
                        <a:pt x="350" y="1795"/>
                      </a:lnTo>
                      <a:lnTo>
                        <a:pt x="358" y="1828"/>
                      </a:lnTo>
                      <a:lnTo>
                        <a:pt x="365" y="1861"/>
                      </a:lnTo>
                      <a:lnTo>
                        <a:pt x="370" y="1895"/>
                      </a:lnTo>
                      <a:lnTo>
                        <a:pt x="372" y="1912"/>
                      </a:lnTo>
                      <a:lnTo>
                        <a:pt x="373" y="1929"/>
                      </a:lnTo>
                      <a:lnTo>
                        <a:pt x="374" y="1945"/>
                      </a:lnTo>
                      <a:lnTo>
                        <a:pt x="374" y="1963"/>
                      </a:lnTo>
                      <a:lnTo>
                        <a:pt x="374" y="1980"/>
                      </a:lnTo>
                      <a:lnTo>
                        <a:pt x="374" y="1997"/>
                      </a:lnTo>
                      <a:lnTo>
                        <a:pt x="371" y="2032"/>
                      </a:lnTo>
                      <a:lnTo>
                        <a:pt x="368" y="2067"/>
                      </a:lnTo>
                      <a:lnTo>
                        <a:pt x="363" y="2102"/>
                      </a:lnTo>
                      <a:lnTo>
                        <a:pt x="358" y="2137"/>
                      </a:lnTo>
                      <a:lnTo>
                        <a:pt x="353" y="2171"/>
                      </a:lnTo>
                      <a:lnTo>
                        <a:pt x="348" y="2205"/>
                      </a:lnTo>
                      <a:lnTo>
                        <a:pt x="345" y="2222"/>
                      </a:lnTo>
                      <a:lnTo>
                        <a:pt x="342" y="2240"/>
                      </a:lnTo>
                      <a:lnTo>
                        <a:pt x="338" y="2257"/>
                      </a:lnTo>
                      <a:lnTo>
                        <a:pt x="334" y="2275"/>
                      </a:lnTo>
                      <a:lnTo>
                        <a:pt x="325" y="2310"/>
                      </a:lnTo>
                      <a:lnTo>
                        <a:pt x="316" y="2344"/>
                      </a:lnTo>
                      <a:lnTo>
                        <a:pt x="308" y="2378"/>
                      </a:lnTo>
                      <a:lnTo>
                        <a:pt x="305" y="2394"/>
                      </a:lnTo>
                      <a:lnTo>
                        <a:pt x="302" y="2409"/>
                      </a:lnTo>
                      <a:lnTo>
                        <a:pt x="299" y="2424"/>
                      </a:lnTo>
                      <a:lnTo>
                        <a:pt x="298" y="2438"/>
                      </a:lnTo>
                      <a:lnTo>
                        <a:pt x="297" y="2452"/>
                      </a:lnTo>
                      <a:lnTo>
                        <a:pt x="297" y="2464"/>
                      </a:lnTo>
                      <a:lnTo>
                        <a:pt x="298" y="2477"/>
                      </a:lnTo>
                      <a:lnTo>
                        <a:pt x="301" y="2489"/>
                      </a:lnTo>
                      <a:lnTo>
                        <a:pt x="304" y="2501"/>
                      </a:lnTo>
                      <a:lnTo>
                        <a:pt x="308" y="2513"/>
                      </a:lnTo>
                      <a:lnTo>
                        <a:pt x="313" y="2524"/>
                      </a:lnTo>
                      <a:lnTo>
                        <a:pt x="318" y="2536"/>
                      </a:lnTo>
                      <a:lnTo>
                        <a:pt x="324" y="2547"/>
                      </a:lnTo>
                      <a:lnTo>
                        <a:pt x="330" y="2558"/>
                      </a:lnTo>
                      <a:lnTo>
                        <a:pt x="336" y="2568"/>
                      </a:lnTo>
                      <a:lnTo>
                        <a:pt x="343" y="2577"/>
                      </a:lnTo>
                      <a:lnTo>
                        <a:pt x="349" y="2587"/>
                      </a:lnTo>
                      <a:lnTo>
                        <a:pt x="354" y="2595"/>
                      </a:lnTo>
                      <a:lnTo>
                        <a:pt x="360" y="2603"/>
                      </a:lnTo>
                      <a:lnTo>
                        <a:pt x="365" y="2611"/>
                      </a:lnTo>
                      <a:lnTo>
                        <a:pt x="369" y="2618"/>
                      </a:lnTo>
                      <a:lnTo>
                        <a:pt x="372" y="2623"/>
                      </a:lnTo>
                      <a:lnTo>
                        <a:pt x="350" y="2635"/>
                      </a:lnTo>
                      <a:close/>
                    </a:path>
                  </a:pathLst>
                </a:custGeom>
                <a:solidFill>
                  <a:srgbClr val="000000"/>
                </a:solidFill>
                <a:ln w="9525">
                  <a:no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91" name="Freeform 55"/>
                <p:cNvSpPr>
                  <a:spLocks/>
                </p:cNvSpPr>
                <p:nvPr/>
              </p:nvSpPr>
              <p:spPr bwMode="auto">
                <a:xfrm>
                  <a:off x="487" y="535"/>
                  <a:ext cx="1624" cy="3681"/>
                </a:xfrm>
                <a:custGeom>
                  <a:avLst/>
                  <a:gdLst>
                    <a:gd name="T0" fmla="*/ 166 w 11138"/>
                    <a:gd name="T1" fmla="*/ 24612 h 25248"/>
                    <a:gd name="T2" fmla="*/ 84 w 11138"/>
                    <a:gd name="T3" fmla="*/ 23777 h 25248"/>
                    <a:gd name="T4" fmla="*/ 780 w 11138"/>
                    <a:gd name="T5" fmla="*/ 22891 h 25248"/>
                    <a:gd name="T6" fmla="*/ 1670 w 11138"/>
                    <a:gd name="T7" fmla="*/ 22416 h 25248"/>
                    <a:gd name="T8" fmla="*/ 2607 w 11138"/>
                    <a:gd name="T9" fmla="*/ 22291 h 25248"/>
                    <a:gd name="T10" fmla="*/ 4746 w 11138"/>
                    <a:gd name="T11" fmla="*/ 22302 h 25248"/>
                    <a:gd name="T12" fmla="*/ 5821 w 11138"/>
                    <a:gd name="T13" fmla="*/ 22159 h 25248"/>
                    <a:gd name="T14" fmla="*/ 6848 w 11138"/>
                    <a:gd name="T15" fmla="*/ 21740 h 25248"/>
                    <a:gd name="T16" fmla="*/ 7585 w 11138"/>
                    <a:gd name="T17" fmla="*/ 21019 h 25248"/>
                    <a:gd name="T18" fmla="*/ 8788 w 11138"/>
                    <a:gd name="T19" fmla="*/ 19471 h 25248"/>
                    <a:gd name="T20" fmla="*/ 10221 w 11138"/>
                    <a:gd name="T21" fmla="*/ 17335 h 25248"/>
                    <a:gd name="T22" fmla="*/ 10748 w 11138"/>
                    <a:gd name="T23" fmla="*/ 16359 h 25248"/>
                    <a:gd name="T24" fmla="*/ 10971 w 11138"/>
                    <a:gd name="T25" fmla="*/ 15110 h 25248"/>
                    <a:gd name="T26" fmla="*/ 10644 w 11138"/>
                    <a:gd name="T27" fmla="*/ 13584 h 25248"/>
                    <a:gd name="T28" fmla="*/ 10373 w 11138"/>
                    <a:gd name="T29" fmla="*/ 12175 h 25248"/>
                    <a:gd name="T30" fmla="*/ 10614 w 11138"/>
                    <a:gd name="T31" fmla="*/ 11332 h 25248"/>
                    <a:gd name="T32" fmla="*/ 10749 w 11138"/>
                    <a:gd name="T33" fmla="*/ 10884 h 25248"/>
                    <a:gd name="T34" fmla="*/ 10455 w 11138"/>
                    <a:gd name="T35" fmla="*/ 10603 h 25248"/>
                    <a:gd name="T36" fmla="*/ 9718 w 11138"/>
                    <a:gd name="T37" fmla="*/ 10186 h 25248"/>
                    <a:gd name="T38" fmla="*/ 8263 w 11138"/>
                    <a:gd name="T39" fmla="*/ 9258 h 25248"/>
                    <a:gd name="T40" fmla="*/ 7738 w 11138"/>
                    <a:gd name="T41" fmla="*/ 8637 h 25248"/>
                    <a:gd name="T42" fmla="*/ 7621 w 11138"/>
                    <a:gd name="T43" fmla="*/ 7828 h 25248"/>
                    <a:gd name="T44" fmla="*/ 7493 w 11138"/>
                    <a:gd name="T45" fmla="*/ 7097 h 25248"/>
                    <a:gd name="T46" fmla="*/ 7006 w 11138"/>
                    <a:gd name="T47" fmla="*/ 6584 h 25248"/>
                    <a:gd name="T48" fmla="*/ 6804 w 11138"/>
                    <a:gd name="T49" fmla="*/ 5214 h 25248"/>
                    <a:gd name="T50" fmla="*/ 6769 w 11138"/>
                    <a:gd name="T51" fmla="*/ 3690 h 25248"/>
                    <a:gd name="T52" fmla="*/ 6716 w 11138"/>
                    <a:gd name="T53" fmla="*/ 3224 h 25248"/>
                    <a:gd name="T54" fmla="*/ 7028 w 11138"/>
                    <a:gd name="T55" fmla="*/ 2355 h 25248"/>
                    <a:gd name="T56" fmla="*/ 7545 w 11138"/>
                    <a:gd name="T57" fmla="*/ 1053 h 25248"/>
                    <a:gd name="T58" fmla="*/ 7598 w 11138"/>
                    <a:gd name="T59" fmla="*/ 54 h 25248"/>
                    <a:gd name="T60" fmla="*/ 7753 w 11138"/>
                    <a:gd name="T61" fmla="*/ 718 h 25248"/>
                    <a:gd name="T62" fmla="*/ 7401 w 11138"/>
                    <a:gd name="T63" fmla="*/ 1948 h 25248"/>
                    <a:gd name="T64" fmla="*/ 6900 w 11138"/>
                    <a:gd name="T65" fmla="*/ 3116 h 25248"/>
                    <a:gd name="T66" fmla="*/ 6932 w 11138"/>
                    <a:gd name="T67" fmla="*/ 3472 h 25248"/>
                    <a:gd name="T68" fmla="*/ 6944 w 11138"/>
                    <a:gd name="T69" fmla="*/ 4866 h 25248"/>
                    <a:gd name="T70" fmla="*/ 7099 w 11138"/>
                    <a:gd name="T71" fmla="*/ 6268 h 25248"/>
                    <a:gd name="T72" fmla="*/ 7411 w 11138"/>
                    <a:gd name="T73" fmla="*/ 6839 h 25248"/>
                    <a:gd name="T74" fmla="*/ 7779 w 11138"/>
                    <a:gd name="T75" fmla="*/ 7466 h 25248"/>
                    <a:gd name="T76" fmla="*/ 7861 w 11138"/>
                    <a:gd name="T77" fmla="*/ 8428 h 25248"/>
                    <a:gd name="T78" fmla="*/ 8181 w 11138"/>
                    <a:gd name="T79" fmla="*/ 8979 h 25248"/>
                    <a:gd name="T80" fmla="*/ 9474 w 11138"/>
                    <a:gd name="T81" fmla="*/ 9840 h 25248"/>
                    <a:gd name="T82" fmla="*/ 10349 w 11138"/>
                    <a:gd name="T83" fmla="*/ 10361 h 25248"/>
                    <a:gd name="T84" fmla="*/ 10883 w 11138"/>
                    <a:gd name="T85" fmla="*/ 10760 h 25248"/>
                    <a:gd name="T86" fmla="*/ 10820 w 11138"/>
                    <a:gd name="T87" fmla="*/ 11232 h 25248"/>
                    <a:gd name="T88" fmla="*/ 10585 w 11138"/>
                    <a:gd name="T89" fmla="*/ 11970 h 25248"/>
                    <a:gd name="T90" fmla="*/ 10654 w 11138"/>
                    <a:gd name="T91" fmla="*/ 13072 h 25248"/>
                    <a:gd name="T92" fmla="*/ 11131 w 11138"/>
                    <a:gd name="T93" fmla="*/ 14826 h 25248"/>
                    <a:gd name="T94" fmla="*/ 11043 w 11138"/>
                    <a:gd name="T95" fmla="*/ 16040 h 25248"/>
                    <a:gd name="T96" fmla="*/ 10556 w 11138"/>
                    <a:gd name="T97" fmla="*/ 17096 h 25248"/>
                    <a:gd name="T98" fmla="*/ 9561 w 11138"/>
                    <a:gd name="T99" fmla="*/ 18660 h 25248"/>
                    <a:gd name="T100" fmla="*/ 7984 w 11138"/>
                    <a:gd name="T101" fmla="*/ 20804 h 25248"/>
                    <a:gd name="T102" fmla="*/ 7128 w 11138"/>
                    <a:gd name="T103" fmla="*/ 21724 h 25248"/>
                    <a:gd name="T104" fmla="*/ 6232 w 11138"/>
                    <a:gd name="T105" fmla="*/ 22234 h 25248"/>
                    <a:gd name="T106" fmla="*/ 5176 w 11138"/>
                    <a:gd name="T107" fmla="*/ 22442 h 25248"/>
                    <a:gd name="T108" fmla="*/ 2914 w 11138"/>
                    <a:gd name="T109" fmla="*/ 22454 h 25248"/>
                    <a:gd name="T110" fmla="*/ 1992 w 11138"/>
                    <a:gd name="T111" fmla="*/ 22518 h 25248"/>
                    <a:gd name="T112" fmla="*/ 1132 w 11138"/>
                    <a:gd name="T113" fmla="*/ 22831 h 25248"/>
                    <a:gd name="T114" fmla="*/ 358 w 11138"/>
                    <a:gd name="T115" fmla="*/ 23616 h 25248"/>
                    <a:gd name="T116" fmla="*/ 199 w 11138"/>
                    <a:gd name="T117" fmla="*/ 24298 h 25248"/>
                    <a:gd name="T118" fmla="*/ 697 w 11138"/>
                    <a:gd name="T119" fmla="*/ 25072 h 252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138"/>
                    <a:gd name="T181" fmla="*/ 0 h 25248"/>
                    <a:gd name="T182" fmla="*/ 11138 w 11138"/>
                    <a:gd name="T183" fmla="*/ 25248 h 2524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138" h="25248">
                      <a:moveTo>
                        <a:pt x="613" y="25248"/>
                      </a:moveTo>
                      <a:lnTo>
                        <a:pt x="589" y="25209"/>
                      </a:lnTo>
                      <a:lnTo>
                        <a:pt x="560" y="25168"/>
                      </a:lnTo>
                      <a:lnTo>
                        <a:pt x="522" y="25116"/>
                      </a:lnTo>
                      <a:lnTo>
                        <a:pt x="478" y="25058"/>
                      </a:lnTo>
                      <a:lnTo>
                        <a:pt x="430" y="24994"/>
                      </a:lnTo>
                      <a:lnTo>
                        <a:pt x="377" y="24925"/>
                      </a:lnTo>
                      <a:lnTo>
                        <a:pt x="324" y="24850"/>
                      </a:lnTo>
                      <a:lnTo>
                        <a:pt x="269" y="24774"/>
                      </a:lnTo>
                      <a:lnTo>
                        <a:pt x="216" y="24694"/>
                      </a:lnTo>
                      <a:lnTo>
                        <a:pt x="166" y="24612"/>
                      </a:lnTo>
                      <a:lnTo>
                        <a:pt x="120" y="24529"/>
                      </a:lnTo>
                      <a:lnTo>
                        <a:pt x="79" y="24444"/>
                      </a:lnTo>
                      <a:lnTo>
                        <a:pt x="45" y="24360"/>
                      </a:lnTo>
                      <a:lnTo>
                        <a:pt x="19" y="24275"/>
                      </a:lnTo>
                      <a:lnTo>
                        <a:pt x="4" y="24191"/>
                      </a:lnTo>
                      <a:lnTo>
                        <a:pt x="0" y="24146"/>
                      </a:lnTo>
                      <a:lnTo>
                        <a:pt x="1" y="24103"/>
                      </a:lnTo>
                      <a:lnTo>
                        <a:pt x="10" y="24023"/>
                      </a:lnTo>
                      <a:lnTo>
                        <a:pt x="27" y="23942"/>
                      </a:lnTo>
                      <a:lnTo>
                        <a:pt x="52" y="23859"/>
                      </a:lnTo>
                      <a:lnTo>
                        <a:pt x="84" y="23777"/>
                      </a:lnTo>
                      <a:lnTo>
                        <a:pt x="122" y="23695"/>
                      </a:lnTo>
                      <a:lnTo>
                        <a:pt x="166" y="23612"/>
                      </a:lnTo>
                      <a:lnTo>
                        <a:pt x="214" y="23531"/>
                      </a:lnTo>
                      <a:lnTo>
                        <a:pt x="267" y="23450"/>
                      </a:lnTo>
                      <a:lnTo>
                        <a:pt x="323" y="23371"/>
                      </a:lnTo>
                      <a:lnTo>
                        <a:pt x="383" y="23293"/>
                      </a:lnTo>
                      <a:lnTo>
                        <a:pt x="509" y="23147"/>
                      </a:lnTo>
                      <a:lnTo>
                        <a:pt x="577" y="23076"/>
                      </a:lnTo>
                      <a:lnTo>
                        <a:pt x="644" y="23011"/>
                      </a:lnTo>
                      <a:lnTo>
                        <a:pt x="712" y="22948"/>
                      </a:lnTo>
                      <a:lnTo>
                        <a:pt x="780" y="22891"/>
                      </a:lnTo>
                      <a:lnTo>
                        <a:pt x="846" y="22838"/>
                      </a:lnTo>
                      <a:lnTo>
                        <a:pt x="909" y="22788"/>
                      </a:lnTo>
                      <a:lnTo>
                        <a:pt x="1033" y="22697"/>
                      </a:lnTo>
                      <a:lnTo>
                        <a:pt x="1099" y="22653"/>
                      </a:lnTo>
                      <a:lnTo>
                        <a:pt x="1166" y="22613"/>
                      </a:lnTo>
                      <a:lnTo>
                        <a:pt x="1236" y="22575"/>
                      </a:lnTo>
                      <a:lnTo>
                        <a:pt x="1310" y="22539"/>
                      </a:lnTo>
                      <a:lnTo>
                        <a:pt x="1390" y="22504"/>
                      </a:lnTo>
                      <a:lnTo>
                        <a:pt x="1476" y="22473"/>
                      </a:lnTo>
                      <a:lnTo>
                        <a:pt x="1569" y="22443"/>
                      </a:lnTo>
                      <a:lnTo>
                        <a:pt x="1670" y="22416"/>
                      </a:lnTo>
                      <a:lnTo>
                        <a:pt x="1779" y="22389"/>
                      </a:lnTo>
                      <a:lnTo>
                        <a:pt x="1899" y="22365"/>
                      </a:lnTo>
                      <a:lnTo>
                        <a:pt x="1964" y="22354"/>
                      </a:lnTo>
                      <a:lnTo>
                        <a:pt x="2030" y="22343"/>
                      </a:lnTo>
                      <a:lnTo>
                        <a:pt x="2099" y="22332"/>
                      </a:lnTo>
                      <a:lnTo>
                        <a:pt x="2173" y="22322"/>
                      </a:lnTo>
                      <a:lnTo>
                        <a:pt x="2250" y="22313"/>
                      </a:lnTo>
                      <a:lnTo>
                        <a:pt x="2333" y="22305"/>
                      </a:lnTo>
                      <a:lnTo>
                        <a:pt x="2421" y="22299"/>
                      </a:lnTo>
                      <a:lnTo>
                        <a:pt x="2512" y="22294"/>
                      </a:lnTo>
                      <a:lnTo>
                        <a:pt x="2607" y="22291"/>
                      </a:lnTo>
                      <a:lnTo>
                        <a:pt x="2707" y="22289"/>
                      </a:lnTo>
                      <a:lnTo>
                        <a:pt x="2809" y="22288"/>
                      </a:lnTo>
                      <a:lnTo>
                        <a:pt x="2913" y="22287"/>
                      </a:lnTo>
                      <a:lnTo>
                        <a:pt x="3131" y="22289"/>
                      </a:lnTo>
                      <a:lnTo>
                        <a:pt x="3357" y="22293"/>
                      </a:lnTo>
                      <a:lnTo>
                        <a:pt x="3588" y="22298"/>
                      </a:lnTo>
                      <a:lnTo>
                        <a:pt x="3823" y="22303"/>
                      </a:lnTo>
                      <a:lnTo>
                        <a:pt x="4059" y="22306"/>
                      </a:lnTo>
                      <a:lnTo>
                        <a:pt x="4293" y="22308"/>
                      </a:lnTo>
                      <a:lnTo>
                        <a:pt x="4523" y="22307"/>
                      </a:lnTo>
                      <a:lnTo>
                        <a:pt x="4746" y="22302"/>
                      </a:lnTo>
                      <a:lnTo>
                        <a:pt x="4960" y="22292"/>
                      </a:lnTo>
                      <a:lnTo>
                        <a:pt x="5062" y="22285"/>
                      </a:lnTo>
                      <a:lnTo>
                        <a:pt x="5161" y="22276"/>
                      </a:lnTo>
                      <a:lnTo>
                        <a:pt x="5257" y="22265"/>
                      </a:lnTo>
                      <a:lnTo>
                        <a:pt x="5348" y="22253"/>
                      </a:lnTo>
                      <a:lnTo>
                        <a:pt x="5436" y="22239"/>
                      </a:lnTo>
                      <a:lnTo>
                        <a:pt x="5518" y="22223"/>
                      </a:lnTo>
                      <a:lnTo>
                        <a:pt x="5598" y="22206"/>
                      </a:lnTo>
                      <a:lnTo>
                        <a:pt x="5675" y="22189"/>
                      </a:lnTo>
                      <a:lnTo>
                        <a:pt x="5749" y="22174"/>
                      </a:lnTo>
                      <a:lnTo>
                        <a:pt x="5821" y="22159"/>
                      </a:lnTo>
                      <a:lnTo>
                        <a:pt x="5953" y="22131"/>
                      </a:lnTo>
                      <a:lnTo>
                        <a:pt x="6076" y="22102"/>
                      </a:lnTo>
                      <a:lnTo>
                        <a:pt x="6191" y="22073"/>
                      </a:lnTo>
                      <a:lnTo>
                        <a:pt x="6297" y="22040"/>
                      </a:lnTo>
                      <a:lnTo>
                        <a:pt x="6399" y="22004"/>
                      </a:lnTo>
                      <a:lnTo>
                        <a:pt x="6497" y="21961"/>
                      </a:lnTo>
                      <a:lnTo>
                        <a:pt x="6595" y="21910"/>
                      </a:lnTo>
                      <a:lnTo>
                        <a:pt x="6694" y="21851"/>
                      </a:lnTo>
                      <a:lnTo>
                        <a:pt x="6743" y="21817"/>
                      </a:lnTo>
                      <a:lnTo>
                        <a:pt x="6796" y="21780"/>
                      </a:lnTo>
                      <a:lnTo>
                        <a:pt x="6848" y="21740"/>
                      </a:lnTo>
                      <a:lnTo>
                        <a:pt x="6903" y="21697"/>
                      </a:lnTo>
                      <a:lnTo>
                        <a:pt x="6959" y="21649"/>
                      </a:lnTo>
                      <a:lnTo>
                        <a:pt x="7018" y="21598"/>
                      </a:lnTo>
                      <a:lnTo>
                        <a:pt x="7079" y="21543"/>
                      </a:lnTo>
                      <a:lnTo>
                        <a:pt x="7141" y="21483"/>
                      </a:lnTo>
                      <a:lnTo>
                        <a:pt x="7208" y="21419"/>
                      </a:lnTo>
                      <a:lnTo>
                        <a:pt x="7276" y="21350"/>
                      </a:lnTo>
                      <a:lnTo>
                        <a:pt x="7348" y="21276"/>
                      </a:lnTo>
                      <a:lnTo>
                        <a:pt x="7424" y="21197"/>
                      </a:lnTo>
                      <a:lnTo>
                        <a:pt x="7502" y="21112"/>
                      </a:lnTo>
                      <a:lnTo>
                        <a:pt x="7585" y="21019"/>
                      </a:lnTo>
                      <a:lnTo>
                        <a:pt x="7672" y="20919"/>
                      </a:lnTo>
                      <a:lnTo>
                        <a:pt x="7762" y="20812"/>
                      </a:lnTo>
                      <a:lnTo>
                        <a:pt x="7856" y="20698"/>
                      </a:lnTo>
                      <a:lnTo>
                        <a:pt x="7952" y="20579"/>
                      </a:lnTo>
                      <a:lnTo>
                        <a:pt x="8051" y="20454"/>
                      </a:lnTo>
                      <a:lnTo>
                        <a:pt x="8152" y="20324"/>
                      </a:lnTo>
                      <a:lnTo>
                        <a:pt x="8255" y="20190"/>
                      </a:lnTo>
                      <a:lnTo>
                        <a:pt x="8360" y="20053"/>
                      </a:lnTo>
                      <a:lnTo>
                        <a:pt x="8466" y="19911"/>
                      </a:lnTo>
                      <a:lnTo>
                        <a:pt x="8573" y="19767"/>
                      </a:lnTo>
                      <a:lnTo>
                        <a:pt x="8788" y="19471"/>
                      </a:lnTo>
                      <a:lnTo>
                        <a:pt x="9004" y="19170"/>
                      </a:lnTo>
                      <a:lnTo>
                        <a:pt x="9216" y="18867"/>
                      </a:lnTo>
                      <a:lnTo>
                        <a:pt x="9423" y="18565"/>
                      </a:lnTo>
                      <a:lnTo>
                        <a:pt x="9622" y="18269"/>
                      </a:lnTo>
                      <a:lnTo>
                        <a:pt x="9719" y="18125"/>
                      </a:lnTo>
                      <a:lnTo>
                        <a:pt x="9811" y="17983"/>
                      </a:lnTo>
                      <a:lnTo>
                        <a:pt x="9901" y="17845"/>
                      </a:lnTo>
                      <a:lnTo>
                        <a:pt x="9987" y="17711"/>
                      </a:lnTo>
                      <a:lnTo>
                        <a:pt x="10070" y="17580"/>
                      </a:lnTo>
                      <a:lnTo>
                        <a:pt x="10148" y="17455"/>
                      </a:lnTo>
                      <a:lnTo>
                        <a:pt x="10221" y="17335"/>
                      </a:lnTo>
                      <a:lnTo>
                        <a:pt x="10290" y="17221"/>
                      </a:lnTo>
                      <a:lnTo>
                        <a:pt x="10354" y="17114"/>
                      </a:lnTo>
                      <a:lnTo>
                        <a:pt x="10412" y="17013"/>
                      </a:lnTo>
                      <a:lnTo>
                        <a:pt x="10465" y="16918"/>
                      </a:lnTo>
                      <a:lnTo>
                        <a:pt x="10515" y="16827"/>
                      </a:lnTo>
                      <a:lnTo>
                        <a:pt x="10562" y="16739"/>
                      </a:lnTo>
                      <a:lnTo>
                        <a:pt x="10605" y="16657"/>
                      </a:lnTo>
                      <a:lnTo>
                        <a:pt x="10645" y="16578"/>
                      </a:lnTo>
                      <a:lnTo>
                        <a:pt x="10683" y="16501"/>
                      </a:lnTo>
                      <a:lnTo>
                        <a:pt x="10716" y="16429"/>
                      </a:lnTo>
                      <a:lnTo>
                        <a:pt x="10748" y="16359"/>
                      </a:lnTo>
                      <a:lnTo>
                        <a:pt x="10803" y="16227"/>
                      </a:lnTo>
                      <a:lnTo>
                        <a:pt x="10848" y="16105"/>
                      </a:lnTo>
                      <a:lnTo>
                        <a:pt x="10884" y="15990"/>
                      </a:lnTo>
                      <a:lnTo>
                        <a:pt x="10912" y="15881"/>
                      </a:lnTo>
                      <a:lnTo>
                        <a:pt x="10934" y="15776"/>
                      </a:lnTo>
                      <a:lnTo>
                        <a:pt x="10949" y="15673"/>
                      </a:lnTo>
                      <a:lnTo>
                        <a:pt x="10960" y="15568"/>
                      </a:lnTo>
                      <a:lnTo>
                        <a:pt x="10967" y="15462"/>
                      </a:lnTo>
                      <a:lnTo>
                        <a:pt x="10970" y="15351"/>
                      </a:lnTo>
                      <a:lnTo>
                        <a:pt x="10972" y="15234"/>
                      </a:lnTo>
                      <a:lnTo>
                        <a:pt x="10971" y="15110"/>
                      </a:lnTo>
                      <a:lnTo>
                        <a:pt x="10971" y="14975"/>
                      </a:lnTo>
                      <a:lnTo>
                        <a:pt x="10969" y="14906"/>
                      </a:lnTo>
                      <a:lnTo>
                        <a:pt x="10964" y="14836"/>
                      </a:lnTo>
                      <a:lnTo>
                        <a:pt x="10947" y="14691"/>
                      </a:lnTo>
                      <a:lnTo>
                        <a:pt x="10921" y="14541"/>
                      </a:lnTo>
                      <a:lnTo>
                        <a:pt x="10886" y="14387"/>
                      </a:lnTo>
                      <a:lnTo>
                        <a:pt x="10845" y="14228"/>
                      </a:lnTo>
                      <a:lnTo>
                        <a:pt x="10799" y="14067"/>
                      </a:lnTo>
                      <a:lnTo>
                        <a:pt x="10749" y="13906"/>
                      </a:lnTo>
                      <a:lnTo>
                        <a:pt x="10697" y="13744"/>
                      </a:lnTo>
                      <a:lnTo>
                        <a:pt x="10644" y="13584"/>
                      </a:lnTo>
                      <a:lnTo>
                        <a:pt x="10592" y="13426"/>
                      </a:lnTo>
                      <a:lnTo>
                        <a:pt x="10541" y="13271"/>
                      </a:lnTo>
                      <a:lnTo>
                        <a:pt x="10494" y="13121"/>
                      </a:lnTo>
                      <a:lnTo>
                        <a:pt x="10452" y="12977"/>
                      </a:lnTo>
                      <a:lnTo>
                        <a:pt x="10417" y="12839"/>
                      </a:lnTo>
                      <a:lnTo>
                        <a:pt x="10389" y="12709"/>
                      </a:lnTo>
                      <a:lnTo>
                        <a:pt x="10372" y="12586"/>
                      </a:lnTo>
                      <a:lnTo>
                        <a:pt x="10362" y="12473"/>
                      </a:lnTo>
                      <a:lnTo>
                        <a:pt x="10360" y="12367"/>
                      </a:lnTo>
                      <a:lnTo>
                        <a:pt x="10364" y="12268"/>
                      </a:lnTo>
                      <a:lnTo>
                        <a:pt x="10373" y="12175"/>
                      </a:lnTo>
                      <a:lnTo>
                        <a:pt x="10386" y="12087"/>
                      </a:lnTo>
                      <a:lnTo>
                        <a:pt x="10403" y="12005"/>
                      </a:lnTo>
                      <a:lnTo>
                        <a:pt x="10423" y="11928"/>
                      </a:lnTo>
                      <a:lnTo>
                        <a:pt x="10445" y="11855"/>
                      </a:lnTo>
                      <a:lnTo>
                        <a:pt x="10469" y="11787"/>
                      </a:lnTo>
                      <a:lnTo>
                        <a:pt x="10493" y="11722"/>
                      </a:lnTo>
                      <a:lnTo>
                        <a:pt x="10539" y="11602"/>
                      </a:lnTo>
                      <a:lnTo>
                        <a:pt x="10577" y="11490"/>
                      </a:lnTo>
                      <a:lnTo>
                        <a:pt x="10592" y="11438"/>
                      </a:lnTo>
                      <a:lnTo>
                        <a:pt x="10602" y="11387"/>
                      </a:lnTo>
                      <a:lnTo>
                        <a:pt x="10614" y="11332"/>
                      </a:lnTo>
                      <a:lnTo>
                        <a:pt x="10629" y="11276"/>
                      </a:lnTo>
                      <a:lnTo>
                        <a:pt x="10646" y="11224"/>
                      </a:lnTo>
                      <a:lnTo>
                        <a:pt x="10663" y="11175"/>
                      </a:lnTo>
                      <a:lnTo>
                        <a:pt x="10698" y="11089"/>
                      </a:lnTo>
                      <a:lnTo>
                        <a:pt x="10727" y="11012"/>
                      </a:lnTo>
                      <a:lnTo>
                        <a:pt x="10739" y="10978"/>
                      </a:lnTo>
                      <a:lnTo>
                        <a:pt x="10746" y="10949"/>
                      </a:lnTo>
                      <a:lnTo>
                        <a:pt x="10750" y="10922"/>
                      </a:lnTo>
                      <a:lnTo>
                        <a:pt x="10750" y="10896"/>
                      </a:lnTo>
                      <a:lnTo>
                        <a:pt x="10747" y="10872"/>
                      </a:lnTo>
                      <a:lnTo>
                        <a:pt x="10749" y="10884"/>
                      </a:lnTo>
                      <a:lnTo>
                        <a:pt x="10740" y="10849"/>
                      </a:lnTo>
                      <a:lnTo>
                        <a:pt x="10744" y="10860"/>
                      </a:lnTo>
                      <a:lnTo>
                        <a:pt x="10729" y="10824"/>
                      </a:lnTo>
                      <a:lnTo>
                        <a:pt x="10712" y="10797"/>
                      </a:lnTo>
                      <a:lnTo>
                        <a:pt x="10690" y="10769"/>
                      </a:lnTo>
                      <a:lnTo>
                        <a:pt x="10663" y="10741"/>
                      </a:lnTo>
                      <a:lnTo>
                        <a:pt x="10631" y="10714"/>
                      </a:lnTo>
                      <a:lnTo>
                        <a:pt x="10595" y="10687"/>
                      </a:lnTo>
                      <a:lnTo>
                        <a:pt x="10553" y="10660"/>
                      </a:lnTo>
                      <a:lnTo>
                        <a:pt x="10506" y="10631"/>
                      </a:lnTo>
                      <a:lnTo>
                        <a:pt x="10455" y="10603"/>
                      </a:lnTo>
                      <a:lnTo>
                        <a:pt x="10399" y="10574"/>
                      </a:lnTo>
                      <a:lnTo>
                        <a:pt x="10338" y="10542"/>
                      </a:lnTo>
                      <a:lnTo>
                        <a:pt x="10274" y="10509"/>
                      </a:lnTo>
                      <a:lnTo>
                        <a:pt x="10205" y="10473"/>
                      </a:lnTo>
                      <a:lnTo>
                        <a:pt x="10133" y="10436"/>
                      </a:lnTo>
                      <a:lnTo>
                        <a:pt x="10056" y="10394"/>
                      </a:lnTo>
                      <a:lnTo>
                        <a:pt x="9977" y="10349"/>
                      </a:lnTo>
                      <a:lnTo>
                        <a:pt x="9894" y="10299"/>
                      </a:lnTo>
                      <a:lnTo>
                        <a:pt x="9809" y="10245"/>
                      </a:lnTo>
                      <a:lnTo>
                        <a:pt x="9765" y="10216"/>
                      </a:lnTo>
                      <a:lnTo>
                        <a:pt x="9718" y="10186"/>
                      </a:lnTo>
                      <a:lnTo>
                        <a:pt x="9617" y="10123"/>
                      </a:lnTo>
                      <a:lnTo>
                        <a:pt x="9506" y="10055"/>
                      </a:lnTo>
                      <a:lnTo>
                        <a:pt x="9388" y="9983"/>
                      </a:lnTo>
                      <a:lnTo>
                        <a:pt x="9264" y="9907"/>
                      </a:lnTo>
                      <a:lnTo>
                        <a:pt x="9135" y="9829"/>
                      </a:lnTo>
                      <a:lnTo>
                        <a:pt x="8873" y="9667"/>
                      </a:lnTo>
                      <a:lnTo>
                        <a:pt x="8742" y="9584"/>
                      </a:lnTo>
                      <a:lnTo>
                        <a:pt x="8614" y="9501"/>
                      </a:lnTo>
                      <a:lnTo>
                        <a:pt x="8491" y="9419"/>
                      </a:lnTo>
                      <a:lnTo>
                        <a:pt x="8373" y="9338"/>
                      </a:lnTo>
                      <a:lnTo>
                        <a:pt x="8263" y="9258"/>
                      </a:lnTo>
                      <a:lnTo>
                        <a:pt x="8163" y="9182"/>
                      </a:lnTo>
                      <a:lnTo>
                        <a:pt x="8116" y="9143"/>
                      </a:lnTo>
                      <a:lnTo>
                        <a:pt x="8074" y="9107"/>
                      </a:lnTo>
                      <a:lnTo>
                        <a:pt x="8033" y="9070"/>
                      </a:lnTo>
                      <a:lnTo>
                        <a:pt x="7996" y="9035"/>
                      </a:lnTo>
                      <a:lnTo>
                        <a:pt x="7932" y="8966"/>
                      </a:lnTo>
                      <a:lnTo>
                        <a:pt x="7877" y="8898"/>
                      </a:lnTo>
                      <a:lnTo>
                        <a:pt x="7830" y="8832"/>
                      </a:lnTo>
                      <a:lnTo>
                        <a:pt x="7792" y="8766"/>
                      </a:lnTo>
                      <a:lnTo>
                        <a:pt x="7762" y="8701"/>
                      </a:lnTo>
                      <a:lnTo>
                        <a:pt x="7738" y="8637"/>
                      </a:lnTo>
                      <a:lnTo>
                        <a:pt x="7719" y="8575"/>
                      </a:lnTo>
                      <a:lnTo>
                        <a:pt x="7706" y="8514"/>
                      </a:lnTo>
                      <a:lnTo>
                        <a:pt x="7697" y="8453"/>
                      </a:lnTo>
                      <a:lnTo>
                        <a:pt x="7690" y="8395"/>
                      </a:lnTo>
                      <a:lnTo>
                        <a:pt x="7681" y="8283"/>
                      </a:lnTo>
                      <a:lnTo>
                        <a:pt x="7671" y="8174"/>
                      </a:lnTo>
                      <a:lnTo>
                        <a:pt x="7663" y="8124"/>
                      </a:lnTo>
                      <a:lnTo>
                        <a:pt x="7652" y="8070"/>
                      </a:lnTo>
                      <a:lnTo>
                        <a:pt x="7641" y="8013"/>
                      </a:lnTo>
                      <a:lnTo>
                        <a:pt x="7632" y="7951"/>
                      </a:lnTo>
                      <a:lnTo>
                        <a:pt x="7621" y="7828"/>
                      </a:lnTo>
                      <a:lnTo>
                        <a:pt x="7617" y="7705"/>
                      </a:lnTo>
                      <a:lnTo>
                        <a:pt x="7616" y="7586"/>
                      </a:lnTo>
                      <a:lnTo>
                        <a:pt x="7612" y="7471"/>
                      </a:lnTo>
                      <a:lnTo>
                        <a:pt x="7603" y="7365"/>
                      </a:lnTo>
                      <a:lnTo>
                        <a:pt x="7596" y="7317"/>
                      </a:lnTo>
                      <a:lnTo>
                        <a:pt x="7585" y="7270"/>
                      </a:lnTo>
                      <a:lnTo>
                        <a:pt x="7572" y="7226"/>
                      </a:lnTo>
                      <a:lnTo>
                        <a:pt x="7556" y="7184"/>
                      </a:lnTo>
                      <a:lnTo>
                        <a:pt x="7537" y="7150"/>
                      </a:lnTo>
                      <a:lnTo>
                        <a:pt x="7516" y="7121"/>
                      </a:lnTo>
                      <a:lnTo>
                        <a:pt x="7493" y="7097"/>
                      </a:lnTo>
                      <a:lnTo>
                        <a:pt x="7465" y="7074"/>
                      </a:lnTo>
                      <a:lnTo>
                        <a:pt x="7398" y="7028"/>
                      </a:lnTo>
                      <a:lnTo>
                        <a:pt x="7322" y="6980"/>
                      </a:lnTo>
                      <a:lnTo>
                        <a:pt x="7280" y="6952"/>
                      </a:lnTo>
                      <a:lnTo>
                        <a:pt x="7237" y="6920"/>
                      </a:lnTo>
                      <a:lnTo>
                        <a:pt x="7192" y="6882"/>
                      </a:lnTo>
                      <a:lnTo>
                        <a:pt x="7150" y="6839"/>
                      </a:lnTo>
                      <a:lnTo>
                        <a:pt x="7109" y="6788"/>
                      </a:lnTo>
                      <a:lnTo>
                        <a:pt x="7070" y="6729"/>
                      </a:lnTo>
                      <a:lnTo>
                        <a:pt x="7036" y="6661"/>
                      </a:lnTo>
                      <a:lnTo>
                        <a:pt x="7006" y="6584"/>
                      </a:lnTo>
                      <a:lnTo>
                        <a:pt x="6981" y="6498"/>
                      </a:lnTo>
                      <a:lnTo>
                        <a:pt x="6958" y="6404"/>
                      </a:lnTo>
                      <a:lnTo>
                        <a:pt x="6936" y="6303"/>
                      </a:lnTo>
                      <a:lnTo>
                        <a:pt x="6916" y="6194"/>
                      </a:lnTo>
                      <a:lnTo>
                        <a:pt x="6898" y="6079"/>
                      </a:lnTo>
                      <a:lnTo>
                        <a:pt x="6881" y="5960"/>
                      </a:lnTo>
                      <a:lnTo>
                        <a:pt x="6866" y="5837"/>
                      </a:lnTo>
                      <a:lnTo>
                        <a:pt x="6851" y="5712"/>
                      </a:lnTo>
                      <a:lnTo>
                        <a:pt x="6826" y="5460"/>
                      </a:lnTo>
                      <a:lnTo>
                        <a:pt x="6814" y="5335"/>
                      </a:lnTo>
                      <a:lnTo>
                        <a:pt x="6804" y="5214"/>
                      </a:lnTo>
                      <a:lnTo>
                        <a:pt x="6794" y="5096"/>
                      </a:lnTo>
                      <a:lnTo>
                        <a:pt x="6786" y="4984"/>
                      </a:lnTo>
                      <a:lnTo>
                        <a:pt x="6778" y="4878"/>
                      </a:lnTo>
                      <a:lnTo>
                        <a:pt x="6771" y="4780"/>
                      </a:lnTo>
                      <a:lnTo>
                        <a:pt x="6760" y="4597"/>
                      </a:lnTo>
                      <a:lnTo>
                        <a:pt x="6755" y="4422"/>
                      </a:lnTo>
                      <a:lnTo>
                        <a:pt x="6755" y="4256"/>
                      </a:lnTo>
                      <a:lnTo>
                        <a:pt x="6757" y="4100"/>
                      </a:lnTo>
                      <a:lnTo>
                        <a:pt x="6761" y="3953"/>
                      </a:lnTo>
                      <a:lnTo>
                        <a:pt x="6766" y="3816"/>
                      </a:lnTo>
                      <a:lnTo>
                        <a:pt x="6769" y="3690"/>
                      </a:lnTo>
                      <a:lnTo>
                        <a:pt x="6771" y="3573"/>
                      </a:lnTo>
                      <a:lnTo>
                        <a:pt x="6769" y="3525"/>
                      </a:lnTo>
                      <a:lnTo>
                        <a:pt x="6766" y="3485"/>
                      </a:lnTo>
                      <a:lnTo>
                        <a:pt x="6761" y="3453"/>
                      </a:lnTo>
                      <a:lnTo>
                        <a:pt x="6755" y="3426"/>
                      </a:lnTo>
                      <a:lnTo>
                        <a:pt x="6748" y="3402"/>
                      </a:lnTo>
                      <a:lnTo>
                        <a:pt x="6742" y="3378"/>
                      </a:lnTo>
                      <a:lnTo>
                        <a:pt x="6727" y="3330"/>
                      </a:lnTo>
                      <a:lnTo>
                        <a:pt x="6721" y="3299"/>
                      </a:lnTo>
                      <a:lnTo>
                        <a:pt x="6717" y="3265"/>
                      </a:lnTo>
                      <a:lnTo>
                        <a:pt x="6716" y="3224"/>
                      </a:lnTo>
                      <a:lnTo>
                        <a:pt x="6719" y="3184"/>
                      </a:lnTo>
                      <a:lnTo>
                        <a:pt x="6725" y="3136"/>
                      </a:lnTo>
                      <a:lnTo>
                        <a:pt x="6737" y="3082"/>
                      </a:lnTo>
                      <a:lnTo>
                        <a:pt x="6753" y="3020"/>
                      </a:lnTo>
                      <a:lnTo>
                        <a:pt x="6774" y="2950"/>
                      </a:lnTo>
                      <a:lnTo>
                        <a:pt x="6802" y="2870"/>
                      </a:lnTo>
                      <a:lnTo>
                        <a:pt x="6837" y="2780"/>
                      </a:lnTo>
                      <a:lnTo>
                        <a:pt x="6879" y="2682"/>
                      </a:lnTo>
                      <a:lnTo>
                        <a:pt x="6925" y="2578"/>
                      </a:lnTo>
                      <a:lnTo>
                        <a:pt x="6975" y="2469"/>
                      </a:lnTo>
                      <a:lnTo>
                        <a:pt x="7028" y="2355"/>
                      </a:lnTo>
                      <a:lnTo>
                        <a:pt x="7082" y="2239"/>
                      </a:lnTo>
                      <a:lnTo>
                        <a:pt x="7139" y="2119"/>
                      </a:lnTo>
                      <a:lnTo>
                        <a:pt x="7250" y="1878"/>
                      </a:lnTo>
                      <a:lnTo>
                        <a:pt x="7303" y="1760"/>
                      </a:lnTo>
                      <a:lnTo>
                        <a:pt x="7353" y="1644"/>
                      </a:lnTo>
                      <a:lnTo>
                        <a:pt x="7399" y="1532"/>
                      </a:lnTo>
                      <a:lnTo>
                        <a:pt x="7441" y="1424"/>
                      </a:lnTo>
                      <a:lnTo>
                        <a:pt x="7476" y="1323"/>
                      </a:lnTo>
                      <a:lnTo>
                        <a:pt x="7504" y="1230"/>
                      </a:lnTo>
                      <a:lnTo>
                        <a:pt x="7527" y="1141"/>
                      </a:lnTo>
                      <a:lnTo>
                        <a:pt x="7545" y="1053"/>
                      </a:lnTo>
                      <a:lnTo>
                        <a:pt x="7560" y="965"/>
                      </a:lnTo>
                      <a:lnTo>
                        <a:pt x="7572" y="877"/>
                      </a:lnTo>
                      <a:lnTo>
                        <a:pt x="7587" y="703"/>
                      </a:lnTo>
                      <a:lnTo>
                        <a:pt x="7594" y="539"/>
                      </a:lnTo>
                      <a:lnTo>
                        <a:pt x="7596" y="460"/>
                      </a:lnTo>
                      <a:lnTo>
                        <a:pt x="7596" y="384"/>
                      </a:lnTo>
                      <a:lnTo>
                        <a:pt x="7596" y="310"/>
                      </a:lnTo>
                      <a:lnTo>
                        <a:pt x="7596" y="241"/>
                      </a:lnTo>
                      <a:lnTo>
                        <a:pt x="7596" y="174"/>
                      </a:lnTo>
                      <a:lnTo>
                        <a:pt x="7596" y="112"/>
                      </a:lnTo>
                      <a:lnTo>
                        <a:pt x="7598" y="54"/>
                      </a:lnTo>
                      <a:lnTo>
                        <a:pt x="7601" y="0"/>
                      </a:lnTo>
                      <a:lnTo>
                        <a:pt x="7767" y="9"/>
                      </a:lnTo>
                      <a:lnTo>
                        <a:pt x="7764" y="58"/>
                      </a:lnTo>
                      <a:lnTo>
                        <a:pt x="7763" y="113"/>
                      </a:lnTo>
                      <a:lnTo>
                        <a:pt x="7762" y="174"/>
                      </a:lnTo>
                      <a:lnTo>
                        <a:pt x="7762" y="239"/>
                      </a:lnTo>
                      <a:lnTo>
                        <a:pt x="7763" y="310"/>
                      </a:lnTo>
                      <a:lnTo>
                        <a:pt x="7763" y="385"/>
                      </a:lnTo>
                      <a:lnTo>
                        <a:pt x="7762" y="463"/>
                      </a:lnTo>
                      <a:lnTo>
                        <a:pt x="7761" y="545"/>
                      </a:lnTo>
                      <a:lnTo>
                        <a:pt x="7753" y="718"/>
                      </a:lnTo>
                      <a:lnTo>
                        <a:pt x="7737" y="899"/>
                      </a:lnTo>
                      <a:lnTo>
                        <a:pt x="7724" y="992"/>
                      </a:lnTo>
                      <a:lnTo>
                        <a:pt x="7708" y="1087"/>
                      </a:lnTo>
                      <a:lnTo>
                        <a:pt x="7688" y="1182"/>
                      </a:lnTo>
                      <a:lnTo>
                        <a:pt x="7664" y="1279"/>
                      </a:lnTo>
                      <a:lnTo>
                        <a:pt x="7633" y="1378"/>
                      </a:lnTo>
                      <a:lnTo>
                        <a:pt x="7596" y="1484"/>
                      </a:lnTo>
                      <a:lnTo>
                        <a:pt x="7553" y="1595"/>
                      </a:lnTo>
                      <a:lnTo>
                        <a:pt x="7506" y="1710"/>
                      </a:lnTo>
                      <a:lnTo>
                        <a:pt x="7455" y="1829"/>
                      </a:lnTo>
                      <a:lnTo>
                        <a:pt x="7401" y="1948"/>
                      </a:lnTo>
                      <a:lnTo>
                        <a:pt x="7289" y="2190"/>
                      </a:lnTo>
                      <a:lnTo>
                        <a:pt x="7233" y="2309"/>
                      </a:lnTo>
                      <a:lnTo>
                        <a:pt x="7179" y="2426"/>
                      </a:lnTo>
                      <a:lnTo>
                        <a:pt x="7126" y="2538"/>
                      </a:lnTo>
                      <a:lnTo>
                        <a:pt x="7077" y="2646"/>
                      </a:lnTo>
                      <a:lnTo>
                        <a:pt x="7032" y="2747"/>
                      </a:lnTo>
                      <a:lnTo>
                        <a:pt x="6993" y="2840"/>
                      </a:lnTo>
                      <a:lnTo>
                        <a:pt x="6960" y="2924"/>
                      </a:lnTo>
                      <a:lnTo>
                        <a:pt x="6934" y="2999"/>
                      </a:lnTo>
                      <a:lnTo>
                        <a:pt x="6914" y="3063"/>
                      </a:lnTo>
                      <a:lnTo>
                        <a:pt x="6900" y="3116"/>
                      </a:lnTo>
                      <a:lnTo>
                        <a:pt x="6890" y="3160"/>
                      </a:lnTo>
                      <a:lnTo>
                        <a:pt x="6885" y="3195"/>
                      </a:lnTo>
                      <a:lnTo>
                        <a:pt x="6883" y="3224"/>
                      </a:lnTo>
                      <a:lnTo>
                        <a:pt x="6882" y="3246"/>
                      </a:lnTo>
                      <a:lnTo>
                        <a:pt x="6884" y="3266"/>
                      </a:lnTo>
                      <a:lnTo>
                        <a:pt x="6887" y="3284"/>
                      </a:lnTo>
                      <a:lnTo>
                        <a:pt x="6901" y="3331"/>
                      </a:lnTo>
                      <a:lnTo>
                        <a:pt x="6909" y="3359"/>
                      </a:lnTo>
                      <a:lnTo>
                        <a:pt x="6918" y="3391"/>
                      </a:lnTo>
                      <a:lnTo>
                        <a:pt x="6926" y="3429"/>
                      </a:lnTo>
                      <a:lnTo>
                        <a:pt x="6932" y="3472"/>
                      </a:lnTo>
                      <a:lnTo>
                        <a:pt x="6936" y="3520"/>
                      </a:lnTo>
                      <a:lnTo>
                        <a:pt x="6937" y="3576"/>
                      </a:lnTo>
                      <a:lnTo>
                        <a:pt x="6936" y="3694"/>
                      </a:lnTo>
                      <a:lnTo>
                        <a:pt x="6932" y="3821"/>
                      </a:lnTo>
                      <a:lnTo>
                        <a:pt x="6928" y="3957"/>
                      </a:lnTo>
                      <a:lnTo>
                        <a:pt x="6924" y="4102"/>
                      </a:lnTo>
                      <a:lnTo>
                        <a:pt x="6921" y="4255"/>
                      </a:lnTo>
                      <a:lnTo>
                        <a:pt x="6922" y="4417"/>
                      </a:lnTo>
                      <a:lnTo>
                        <a:pt x="6927" y="4588"/>
                      </a:lnTo>
                      <a:lnTo>
                        <a:pt x="6937" y="4769"/>
                      </a:lnTo>
                      <a:lnTo>
                        <a:pt x="6944" y="4866"/>
                      </a:lnTo>
                      <a:lnTo>
                        <a:pt x="6952" y="4971"/>
                      </a:lnTo>
                      <a:lnTo>
                        <a:pt x="6961" y="5083"/>
                      </a:lnTo>
                      <a:lnTo>
                        <a:pt x="6970" y="5199"/>
                      </a:lnTo>
                      <a:lnTo>
                        <a:pt x="6980" y="5320"/>
                      </a:lnTo>
                      <a:lnTo>
                        <a:pt x="6991" y="5443"/>
                      </a:lnTo>
                      <a:lnTo>
                        <a:pt x="7017" y="5692"/>
                      </a:lnTo>
                      <a:lnTo>
                        <a:pt x="7031" y="5816"/>
                      </a:lnTo>
                      <a:lnTo>
                        <a:pt x="7046" y="5936"/>
                      </a:lnTo>
                      <a:lnTo>
                        <a:pt x="7063" y="6053"/>
                      </a:lnTo>
                      <a:lnTo>
                        <a:pt x="7081" y="6164"/>
                      </a:lnTo>
                      <a:lnTo>
                        <a:pt x="7099" y="6268"/>
                      </a:lnTo>
                      <a:lnTo>
                        <a:pt x="7119" y="6365"/>
                      </a:lnTo>
                      <a:lnTo>
                        <a:pt x="7140" y="6451"/>
                      </a:lnTo>
                      <a:lnTo>
                        <a:pt x="7162" y="6525"/>
                      </a:lnTo>
                      <a:lnTo>
                        <a:pt x="7185" y="6587"/>
                      </a:lnTo>
                      <a:lnTo>
                        <a:pt x="7211" y="6639"/>
                      </a:lnTo>
                      <a:lnTo>
                        <a:pt x="7238" y="6684"/>
                      </a:lnTo>
                      <a:lnTo>
                        <a:pt x="7269" y="6722"/>
                      </a:lnTo>
                      <a:lnTo>
                        <a:pt x="7302" y="6756"/>
                      </a:lnTo>
                      <a:lnTo>
                        <a:pt x="7335" y="6786"/>
                      </a:lnTo>
                      <a:lnTo>
                        <a:pt x="7372" y="6813"/>
                      </a:lnTo>
                      <a:lnTo>
                        <a:pt x="7411" y="6839"/>
                      </a:lnTo>
                      <a:lnTo>
                        <a:pt x="7494" y="6891"/>
                      </a:lnTo>
                      <a:lnTo>
                        <a:pt x="7575" y="6948"/>
                      </a:lnTo>
                      <a:lnTo>
                        <a:pt x="7614" y="6983"/>
                      </a:lnTo>
                      <a:lnTo>
                        <a:pt x="7652" y="7025"/>
                      </a:lnTo>
                      <a:lnTo>
                        <a:pt x="7685" y="7072"/>
                      </a:lnTo>
                      <a:lnTo>
                        <a:pt x="7712" y="7124"/>
                      </a:lnTo>
                      <a:lnTo>
                        <a:pt x="7733" y="7179"/>
                      </a:lnTo>
                      <a:lnTo>
                        <a:pt x="7748" y="7235"/>
                      </a:lnTo>
                      <a:lnTo>
                        <a:pt x="7760" y="7292"/>
                      </a:lnTo>
                      <a:lnTo>
                        <a:pt x="7769" y="7351"/>
                      </a:lnTo>
                      <a:lnTo>
                        <a:pt x="7779" y="7466"/>
                      </a:lnTo>
                      <a:lnTo>
                        <a:pt x="7782" y="7583"/>
                      </a:lnTo>
                      <a:lnTo>
                        <a:pt x="7784" y="7700"/>
                      </a:lnTo>
                      <a:lnTo>
                        <a:pt x="7788" y="7814"/>
                      </a:lnTo>
                      <a:lnTo>
                        <a:pt x="7796" y="7927"/>
                      </a:lnTo>
                      <a:lnTo>
                        <a:pt x="7804" y="7981"/>
                      </a:lnTo>
                      <a:lnTo>
                        <a:pt x="7816" y="8039"/>
                      </a:lnTo>
                      <a:lnTo>
                        <a:pt x="7827" y="8098"/>
                      </a:lnTo>
                      <a:lnTo>
                        <a:pt x="7836" y="8159"/>
                      </a:lnTo>
                      <a:lnTo>
                        <a:pt x="7847" y="8270"/>
                      </a:lnTo>
                      <a:lnTo>
                        <a:pt x="7856" y="8377"/>
                      </a:lnTo>
                      <a:lnTo>
                        <a:pt x="7861" y="8428"/>
                      </a:lnTo>
                      <a:lnTo>
                        <a:pt x="7869" y="8478"/>
                      </a:lnTo>
                      <a:lnTo>
                        <a:pt x="7880" y="8528"/>
                      </a:lnTo>
                      <a:lnTo>
                        <a:pt x="7894" y="8580"/>
                      </a:lnTo>
                      <a:lnTo>
                        <a:pt x="7912" y="8631"/>
                      </a:lnTo>
                      <a:lnTo>
                        <a:pt x="7937" y="8683"/>
                      </a:lnTo>
                      <a:lnTo>
                        <a:pt x="7968" y="8737"/>
                      </a:lnTo>
                      <a:lnTo>
                        <a:pt x="8006" y="8793"/>
                      </a:lnTo>
                      <a:lnTo>
                        <a:pt x="8054" y="8852"/>
                      </a:lnTo>
                      <a:lnTo>
                        <a:pt x="8112" y="8914"/>
                      </a:lnTo>
                      <a:lnTo>
                        <a:pt x="8145" y="8946"/>
                      </a:lnTo>
                      <a:lnTo>
                        <a:pt x="8181" y="8979"/>
                      </a:lnTo>
                      <a:lnTo>
                        <a:pt x="8223" y="9014"/>
                      </a:lnTo>
                      <a:lnTo>
                        <a:pt x="8265" y="9049"/>
                      </a:lnTo>
                      <a:lnTo>
                        <a:pt x="8361" y="9124"/>
                      </a:lnTo>
                      <a:lnTo>
                        <a:pt x="8468" y="9201"/>
                      </a:lnTo>
                      <a:lnTo>
                        <a:pt x="8583" y="9280"/>
                      </a:lnTo>
                      <a:lnTo>
                        <a:pt x="8705" y="9361"/>
                      </a:lnTo>
                      <a:lnTo>
                        <a:pt x="8831" y="9443"/>
                      </a:lnTo>
                      <a:lnTo>
                        <a:pt x="8960" y="9525"/>
                      </a:lnTo>
                      <a:lnTo>
                        <a:pt x="9222" y="9686"/>
                      </a:lnTo>
                      <a:lnTo>
                        <a:pt x="9350" y="9765"/>
                      </a:lnTo>
                      <a:lnTo>
                        <a:pt x="9474" y="9840"/>
                      </a:lnTo>
                      <a:lnTo>
                        <a:pt x="9594" y="9913"/>
                      </a:lnTo>
                      <a:lnTo>
                        <a:pt x="9705" y="9982"/>
                      </a:lnTo>
                      <a:lnTo>
                        <a:pt x="9808" y="10046"/>
                      </a:lnTo>
                      <a:lnTo>
                        <a:pt x="9855" y="10076"/>
                      </a:lnTo>
                      <a:lnTo>
                        <a:pt x="9899" y="10104"/>
                      </a:lnTo>
                      <a:lnTo>
                        <a:pt x="9981" y="10156"/>
                      </a:lnTo>
                      <a:lnTo>
                        <a:pt x="10060" y="10204"/>
                      </a:lnTo>
                      <a:lnTo>
                        <a:pt x="10136" y="10248"/>
                      </a:lnTo>
                      <a:lnTo>
                        <a:pt x="10210" y="10288"/>
                      </a:lnTo>
                      <a:lnTo>
                        <a:pt x="10281" y="10325"/>
                      </a:lnTo>
                      <a:lnTo>
                        <a:pt x="10349" y="10361"/>
                      </a:lnTo>
                      <a:lnTo>
                        <a:pt x="10415" y="10394"/>
                      </a:lnTo>
                      <a:lnTo>
                        <a:pt x="10477" y="10426"/>
                      </a:lnTo>
                      <a:lnTo>
                        <a:pt x="10536" y="10457"/>
                      </a:lnTo>
                      <a:lnTo>
                        <a:pt x="10593" y="10489"/>
                      </a:lnTo>
                      <a:lnTo>
                        <a:pt x="10644" y="10520"/>
                      </a:lnTo>
                      <a:lnTo>
                        <a:pt x="10695" y="10553"/>
                      </a:lnTo>
                      <a:lnTo>
                        <a:pt x="10741" y="10588"/>
                      </a:lnTo>
                      <a:lnTo>
                        <a:pt x="10784" y="10626"/>
                      </a:lnTo>
                      <a:lnTo>
                        <a:pt x="10822" y="10667"/>
                      </a:lnTo>
                      <a:lnTo>
                        <a:pt x="10856" y="10712"/>
                      </a:lnTo>
                      <a:lnTo>
                        <a:pt x="10883" y="10760"/>
                      </a:lnTo>
                      <a:lnTo>
                        <a:pt x="10898" y="10797"/>
                      </a:lnTo>
                      <a:cubicBezTo>
                        <a:pt x="10900" y="10800"/>
                        <a:pt x="10901" y="10804"/>
                        <a:pt x="10902" y="10808"/>
                      </a:cubicBezTo>
                      <a:lnTo>
                        <a:pt x="10911" y="10843"/>
                      </a:lnTo>
                      <a:cubicBezTo>
                        <a:pt x="10912" y="10848"/>
                        <a:pt x="10912" y="10852"/>
                        <a:pt x="10913" y="10856"/>
                      </a:cubicBezTo>
                      <a:lnTo>
                        <a:pt x="10917" y="10903"/>
                      </a:lnTo>
                      <a:lnTo>
                        <a:pt x="10914" y="10947"/>
                      </a:lnTo>
                      <a:lnTo>
                        <a:pt x="10907" y="10990"/>
                      </a:lnTo>
                      <a:lnTo>
                        <a:pt x="10896" y="11032"/>
                      </a:lnTo>
                      <a:lnTo>
                        <a:pt x="10883" y="11072"/>
                      </a:lnTo>
                      <a:lnTo>
                        <a:pt x="10852" y="11150"/>
                      </a:lnTo>
                      <a:lnTo>
                        <a:pt x="10820" y="11232"/>
                      </a:lnTo>
                      <a:lnTo>
                        <a:pt x="10804" y="11275"/>
                      </a:lnTo>
                      <a:lnTo>
                        <a:pt x="10790" y="11320"/>
                      </a:lnTo>
                      <a:lnTo>
                        <a:pt x="10777" y="11367"/>
                      </a:lnTo>
                      <a:lnTo>
                        <a:pt x="10765" y="11422"/>
                      </a:lnTo>
                      <a:lnTo>
                        <a:pt x="10752" y="11484"/>
                      </a:lnTo>
                      <a:lnTo>
                        <a:pt x="10735" y="11545"/>
                      </a:lnTo>
                      <a:lnTo>
                        <a:pt x="10694" y="11661"/>
                      </a:lnTo>
                      <a:lnTo>
                        <a:pt x="10649" y="11780"/>
                      </a:lnTo>
                      <a:lnTo>
                        <a:pt x="10626" y="11841"/>
                      </a:lnTo>
                      <a:lnTo>
                        <a:pt x="10605" y="11904"/>
                      </a:lnTo>
                      <a:lnTo>
                        <a:pt x="10585" y="11970"/>
                      </a:lnTo>
                      <a:lnTo>
                        <a:pt x="10566" y="12039"/>
                      </a:lnTo>
                      <a:lnTo>
                        <a:pt x="10551" y="12113"/>
                      </a:lnTo>
                      <a:lnTo>
                        <a:pt x="10538" y="12190"/>
                      </a:lnTo>
                      <a:lnTo>
                        <a:pt x="10530" y="12274"/>
                      </a:lnTo>
                      <a:lnTo>
                        <a:pt x="10527" y="12364"/>
                      </a:lnTo>
                      <a:lnTo>
                        <a:pt x="10529" y="12460"/>
                      </a:lnTo>
                      <a:lnTo>
                        <a:pt x="10536" y="12562"/>
                      </a:lnTo>
                      <a:lnTo>
                        <a:pt x="10552" y="12674"/>
                      </a:lnTo>
                      <a:lnTo>
                        <a:pt x="10579" y="12798"/>
                      </a:lnTo>
                      <a:lnTo>
                        <a:pt x="10613" y="12930"/>
                      </a:lnTo>
                      <a:lnTo>
                        <a:pt x="10654" y="13072"/>
                      </a:lnTo>
                      <a:lnTo>
                        <a:pt x="10700" y="13220"/>
                      </a:lnTo>
                      <a:lnTo>
                        <a:pt x="10750" y="13373"/>
                      </a:lnTo>
                      <a:lnTo>
                        <a:pt x="10803" y="13531"/>
                      </a:lnTo>
                      <a:lnTo>
                        <a:pt x="10856" y="13693"/>
                      </a:lnTo>
                      <a:lnTo>
                        <a:pt x="10909" y="13856"/>
                      </a:lnTo>
                      <a:lnTo>
                        <a:pt x="10960" y="14022"/>
                      </a:lnTo>
                      <a:lnTo>
                        <a:pt x="11007" y="14187"/>
                      </a:lnTo>
                      <a:lnTo>
                        <a:pt x="11049" y="14350"/>
                      </a:lnTo>
                      <a:lnTo>
                        <a:pt x="11085" y="14513"/>
                      </a:lnTo>
                      <a:lnTo>
                        <a:pt x="11113" y="14672"/>
                      </a:lnTo>
                      <a:lnTo>
                        <a:pt x="11131" y="14826"/>
                      </a:lnTo>
                      <a:lnTo>
                        <a:pt x="11135" y="14901"/>
                      </a:lnTo>
                      <a:lnTo>
                        <a:pt x="11137" y="14974"/>
                      </a:lnTo>
                      <a:lnTo>
                        <a:pt x="11138" y="15109"/>
                      </a:lnTo>
                      <a:lnTo>
                        <a:pt x="11138" y="15237"/>
                      </a:lnTo>
                      <a:lnTo>
                        <a:pt x="11137" y="15357"/>
                      </a:lnTo>
                      <a:lnTo>
                        <a:pt x="11133" y="15473"/>
                      </a:lnTo>
                      <a:lnTo>
                        <a:pt x="11126" y="15586"/>
                      </a:lnTo>
                      <a:lnTo>
                        <a:pt x="11114" y="15697"/>
                      </a:lnTo>
                      <a:lnTo>
                        <a:pt x="11097" y="15809"/>
                      </a:lnTo>
                      <a:lnTo>
                        <a:pt x="11074" y="15923"/>
                      </a:lnTo>
                      <a:lnTo>
                        <a:pt x="11043" y="16040"/>
                      </a:lnTo>
                      <a:lnTo>
                        <a:pt x="11004" y="16162"/>
                      </a:lnTo>
                      <a:lnTo>
                        <a:pt x="10957" y="16291"/>
                      </a:lnTo>
                      <a:lnTo>
                        <a:pt x="10900" y="16427"/>
                      </a:lnTo>
                      <a:lnTo>
                        <a:pt x="10867" y="16499"/>
                      </a:lnTo>
                      <a:lnTo>
                        <a:pt x="10832" y="16575"/>
                      </a:lnTo>
                      <a:lnTo>
                        <a:pt x="10794" y="16652"/>
                      </a:lnTo>
                      <a:lnTo>
                        <a:pt x="10753" y="16734"/>
                      </a:lnTo>
                      <a:lnTo>
                        <a:pt x="10709" y="16819"/>
                      </a:lnTo>
                      <a:lnTo>
                        <a:pt x="10661" y="16907"/>
                      </a:lnTo>
                      <a:lnTo>
                        <a:pt x="10611" y="16999"/>
                      </a:lnTo>
                      <a:lnTo>
                        <a:pt x="10556" y="17096"/>
                      </a:lnTo>
                      <a:lnTo>
                        <a:pt x="10497" y="17198"/>
                      </a:lnTo>
                      <a:lnTo>
                        <a:pt x="10433" y="17307"/>
                      </a:lnTo>
                      <a:lnTo>
                        <a:pt x="10363" y="17423"/>
                      </a:lnTo>
                      <a:lnTo>
                        <a:pt x="10289" y="17544"/>
                      </a:lnTo>
                      <a:lnTo>
                        <a:pt x="10210" y="17669"/>
                      </a:lnTo>
                      <a:lnTo>
                        <a:pt x="10128" y="17800"/>
                      </a:lnTo>
                      <a:lnTo>
                        <a:pt x="10041" y="17936"/>
                      </a:lnTo>
                      <a:lnTo>
                        <a:pt x="9951" y="18075"/>
                      </a:lnTo>
                      <a:lnTo>
                        <a:pt x="9857" y="18217"/>
                      </a:lnTo>
                      <a:lnTo>
                        <a:pt x="9761" y="18362"/>
                      </a:lnTo>
                      <a:lnTo>
                        <a:pt x="9561" y="18660"/>
                      </a:lnTo>
                      <a:lnTo>
                        <a:pt x="9353" y="18962"/>
                      </a:lnTo>
                      <a:lnTo>
                        <a:pt x="9139" y="19267"/>
                      </a:lnTo>
                      <a:lnTo>
                        <a:pt x="8923" y="19570"/>
                      </a:lnTo>
                      <a:lnTo>
                        <a:pt x="8707" y="19866"/>
                      </a:lnTo>
                      <a:lnTo>
                        <a:pt x="8600" y="20011"/>
                      </a:lnTo>
                      <a:lnTo>
                        <a:pt x="8493" y="20153"/>
                      </a:lnTo>
                      <a:lnTo>
                        <a:pt x="8388" y="20292"/>
                      </a:lnTo>
                      <a:lnTo>
                        <a:pt x="8284" y="20427"/>
                      </a:lnTo>
                      <a:lnTo>
                        <a:pt x="8182" y="20558"/>
                      </a:lnTo>
                      <a:lnTo>
                        <a:pt x="8082" y="20683"/>
                      </a:lnTo>
                      <a:lnTo>
                        <a:pt x="7984" y="20804"/>
                      </a:lnTo>
                      <a:lnTo>
                        <a:pt x="7890" y="20919"/>
                      </a:lnTo>
                      <a:lnTo>
                        <a:pt x="7798" y="21027"/>
                      </a:lnTo>
                      <a:lnTo>
                        <a:pt x="7710" y="21130"/>
                      </a:lnTo>
                      <a:lnTo>
                        <a:pt x="7625" y="21225"/>
                      </a:lnTo>
                      <a:lnTo>
                        <a:pt x="7544" y="21312"/>
                      </a:lnTo>
                      <a:lnTo>
                        <a:pt x="7468" y="21392"/>
                      </a:lnTo>
                      <a:lnTo>
                        <a:pt x="7395" y="21467"/>
                      </a:lnTo>
                      <a:lnTo>
                        <a:pt x="7324" y="21538"/>
                      </a:lnTo>
                      <a:lnTo>
                        <a:pt x="7256" y="21604"/>
                      </a:lnTo>
                      <a:lnTo>
                        <a:pt x="7191" y="21666"/>
                      </a:lnTo>
                      <a:lnTo>
                        <a:pt x="7128" y="21724"/>
                      </a:lnTo>
                      <a:lnTo>
                        <a:pt x="7067" y="21777"/>
                      </a:lnTo>
                      <a:lnTo>
                        <a:pt x="7007" y="21827"/>
                      </a:lnTo>
                      <a:lnTo>
                        <a:pt x="6949" y="21873"/>
                      </a:lnTo>
                      <a:lnTo>
                        <a:pt x="6891" y="21917"/>
                      </a:lnTo>
                      <a:lnTo>
                        <a:pt x="6836" y="21956"/>
                      </a:lnTo>
                      <a:lnTo>
                        <a:pt x="6780" y="21993"/>
                      </a:lnTo>
                      <a:lnTo>
                        <a:pt x="6671" y="22059"/>
                      </a:lnTo>
                      <a:lnTo>
                        <a:pt x="6564" y="22113"/>
                      </a:lnTo>
                      <a:lnTo>
                        <a:pt x="6455" y="22160"/>
                      </a:lnTo>
                      <a:lnTo>
                        <a:pt x="6346" y="22200"/>
                      </a:lnTo>
                      <a:lnTo>
                        <a:pt x="6232" y="22234"/>
                      </a:lnTo>
                      <a:lnTo>
                        <a:pt x="6114" y="22265"/>
                      </a:lnTo>
                      <a:lnTo>
                        <a:pt x="5989" y="22293"/>
                      </a:lnTo>
                      <a:lnTo>
                        <a:pt x="5854" y="22323"/>
                      </a:lnTo>
                      <a:lnTo>
                        <a:pt x="5784" y="22337"/>
                      </a:lnTo>
                      <a:lnTo>
                        <a:pt x="5710" y="22352"/>
                      </a:lnTo>
                      <a:lnTo>
                        <a:pt x="5632" y="22369"/>
                      </a:lnTo>
                      <a:lnTo>
                        <a:pt x="5550" y="22386"/>
                      </a:lnTo>
                      <a:lnTo>
                        <a:pt x="5462" y="22403"/>
                      </a:lnTo>
                      <a:lnTo>
                        <a:pt x="5371" y="22418"/>
                      </a:lnTo>
                      <a:lnTo>
                        <a:pt x="5275" y="22431"/>
                      </a:lnTo>
                      <a:lnTo>
                        <a:pt x="5176" y="22442"/>
                      </a:lnTo>
                      <a:lnTo>
                        <a:pt x="5074" y="22451"/>
                      </a:lnTo>
                      <a:lnTo>
                        <a:pt x="4968" y="22458"/>
                      </a:lnTo>
                      <a:lnTo>
                        <a:pt x="4750" y="22468"/>
                      </a:lnTo>
                      <a:lnTo>
                        <a:pt x="4524" y="22474"/>
                      </a:lnTo>
                      <a:lnTo>
                        <a:pt x="4292" y="22475"/>
                      </a:lnTo>
                      <a:lnTo>
                        <a:pt x="4056" y="22473"/>
                      </a:lnTo>
                      <a:lnTo>
                        <a:pt x="3820" y="22469"/>
                      </a:lnTo>
                      <a:lnTo>
                        <a:pt x="3585" y="22464"/>
                      </a:lnTo>
                      <a:lnTo>
                        <a:pt x="3354" y="22459"/>
                      </a:lnTo>
                      <a:lnTo>
                        <a:pt x="3129" y="22456"/>
                      </a:lnTo>
                      <a:lnTo>
                        <a:pt x="2914" y="22454"/>
                      </a:lnTo>
                      <a:lnTo>
                        <a:pt x="2810" y="22454"/>
                      </a:lnTo>
                      <a:lnTo>
                        <a:pt x="2710" y="22455"/>
                      </a:lnTo>
                      <a:lnTo>
                        <a:pt x="2614" y="22457"/>
                      </a:lnTo>
                      <a:lnTo>
                        <a:pt x="2521" y="22461"/>
                      </a:lnTo>
                      <a:lnTo>
                        <a:pt x="2432" y="22465"/>
                      </a:lnTo>
                      <a:lnTo>
                        <a:pt x="2349" y="22471"/>
                      </a:lnTo>
                      <a:lnTo>
                        <a:pt x="2270" y="22478"/>
                      </a:lnTo>
                      <a:lnTo>
                        <a:pt x="2195" y="22487"/>
                      </a:lnTo>
                      <a:lnTo>
                        <a:pt x="2125" y="22497"/>
                      </a:lnTo>
                      <a:lnTo>
                        <a:pt x="2057" y="22507"/>
                      </a:lnTo>
                      <a:lnTo>
                        <a:pt x="1992" y="22518"/>
                      </a:lnTo>
                      <a:lnTo>
                        <a:pt x="1932" y="22529"/>
                      </a:lnTo>
                      <a:lnTo>
                        <a:pt x="1818" y="22552"/>
                      </a:lnTo>
                      <a:lnTo>
                        <a:pt x="1713" y="22576"/>
                      </a:lnTo>
                      <a:lnTo>
                        <a:pt x="1619" y="22602"/>
                      </a:lnTo>
                      <a:lnTo>
                        <a:pt x="1533" y="22629"/>
                      </a:lnTo>
                      <a:lnTo>
                        <a:pt x="1455" y="22658"/>
                      </a:lnTo>
                      <a:lnTo>
                        <a:pt x="1383" y="22688"/>
                      </a:lnTo>
                      <a:lnTo>
                        <a:pt x="1315" y="22721"/>
                      </a:lnTo>
                      <a:lnTo>
                        <a:pt x="1251" y="22756"/>
                      </a:lnTo>
                      <a:lnTo>
                        <a:pt x="1190" y="22792"/>
                      </a:lnTo>
                      <a:lnTo>
                        <a:pt x="1132" y="22831"/>
                      </a:lnTo>
                      <a:lnTo>
                        <a:pt x="1012" y="22920"/>
                      </a:lnTo>
                      <a:lnTo>
                        <a:pt x="950" y="22968"/>
                      </a:lnTo>
                      <a:lnTo>
                        <a:pt x="888" y="23018"/>
                      </a:lnTo>
                      <a:lnTo>
                        <a:pt x="824" y="23072"/>
                      </a:lnTo>
                      <a:lnTo>
                        <a:pt x="760" y="23129"/>
                      </a:lnTo>
                      <a:lnTo>
                        <a:pt x="697" y="23192"/>
                      </a:lnTo>
                      <a:lnTo>
                        <a:pt x="636" y="23256"/>
                      </a:lnTo>
                      <a:lnTo>
                        <a:pt x="515" y="23395"/>
                      </a:lnTo>
                      <a:lnTo>
                        <a:pt x="459" y="23468"/>
                      </a:lnTo>
                      <a:lnTo>
                        <a:pt x="406" y="23541"/>
                      </a:lnTo>
                      <a:lnTo>
                        <a:pt x="358" y="23616"/>
                      </a:lnTo>
                      <a:lnTo>
                        <a:pt x="313" y="23691"/>
                      </a:lnTo>
                      <a:lnTo>
                        <a:pt x="274" y="23764"/>
                      </a:lnTo>
                      <a:lnTo>
                        <a:pt x="240" y="23838"/>
                      </a:lnTo>
                      <a:lnTo>
                        <a:pt x="212" y="23909"/>
                      </a:lnTo>
                      <a:lnTo>
                        <a:pt x="190" y="23977"/>
                      </a:lnTo>
                      <a:lnTo>
                        <a:pt x="175" y="24043"/>
                      </a:lnTo>
                      <a:lnTo>
                        <a:pt x="167" y="24106"/>
                      </a:lnTo>
                      <a:lnTo>
                        <a:pt x="167" y="24134"/>
                      </a:lnTo>
                      <a:lnTo>
                        <a:pt x="168" y="24162"/>
                      </a:lnTo>
                      <a:lnTo>
                        <a:pt x="179" y="24228"/>
                      </a:lnTo>
                      <a:lnTo>
                        <a:pt x="199" y="24298"/>
                      </a:lnTo>
                      <a:lnTo>
                        <a:pt x="229" y="24372"/>
                      </a:lnTo>
                      <a:lnTo>
                        <a:pt x="265" y="24448"/>
                      </a:lnTo>
                      <a:lnTo>
                        <a:pt x="308" y="24525"/>
                      </a:lnTo>
                      <a:lnTo>
                        <a:pt x="356" y="24602"/>
                      </a:lnTo>
                      <a:lnTo>
                        <a:pt x="405" y="24678"/>
                      </a:lnTo>
                      <a:lnTo>
                        <a:pt x="458" y="24753"/>
                      </a:lnTo>
                      <a:lnTo>
                        <a:pt x="511" y="24824"/>
                      </a:lnTo>
                      <a:lnTo>
                        <a:pt x="562" y="24893"/>
                      </a:lnTo>
                      <a:lnTo>
                        <a:pt x="611" y="24958"/>
                      </a:lnTo>
                      <a:lnTo>
                        <a:pt x="657" y="25018"/>
                      </a:lnTo>
                      <a:lnTo>
                        <a:pt x="697" y="25072"/>
                      </a:lnTo>
                      <a:lnTo>
                        <a:pt x="732" y="25123"/>
                      </a:lnTo>
                      <a:lnTo>
                        <a:pt x="755" y="25161"/>
                      </a:lnTo>
                      <a:lnTo>
                        <a:pt x="613" y="25248"/>
                      </a:lnTo>
                      <a:close/>
                    </a:path>
                  </a:pathLst>
                </a:custGeom>
                <a:solidFill>
                  <a:srgbClr val="000000"/>
                </a:solidFill>
                <a:ln w="0">
                  <a:solidFill>
                    <a:srgbClr val="000000"/>
                  </a:solidFill>
                  <a:prstDash val="solid"/>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92" name="Freeform 56"/>
                <p:cNvSpPr>
                  <a:spLocks/>
                </p:cNvSpPr>
                <p:nvPr/>
              </p:nvSpPr>
              <p:spPr bwMode="auto">
                <a:xfrm>
                  <a:off x="1947" y="523"/>
                  <a:ext cx="1618" cy="2593"/>
                </a:xfrm>
                <a:custGeom>
                  <a:avLst/>
                  <a:gdLst>
                    <a:gd name="T0" fmla="*/ 151 w 11095"/>
                    <a:gd name="T1" fmla="*/ 17435 h 17781"/>
                    <a:gd name="T2" fmla="*/ 437 w 11095"/>
                    <a:gd name="T3" fmla="*/ 16991 h 17781"/>
                    <a:gd name="T4" fmla="*/ 877 w 11095"/>
                    <a:gd name="T5" fmla="*/ 16614 h 17781"/>
                    <a:gd name="T6" fmla="*/ 1479 w 11095"/>
                    <a:gd name="T7" fmla="*/ 16421 h 17781"/>
                    <a:gd name="T8" fmla="*/ 2378 w 11095"/>
                    <a:gd name="T9" fmla="*/ 16195 h 17781"/>
                    <a:gd name="T10" fmla="*/ 3249 w 11095"/>
                    <a:gd name="T11" fmla="*/ 15858 h 17781"/>
                    <a:gd name="T12" fmla="*/ 4106 w 11095"/>
                    <a:gd name="T13" fmla="*/ 15433 h 17781"/>
                    <a:gd name="T14" fmla="*/ 4472 w 11095"/>
                    <a:gd name="T15" fmla="*/ 15077 h 17781"/>
                    <a:gd name="T16" fmla="*/ 4639 w 11095"/>
                    <a:gd name="T17" fmla="*/ 14611 h 17781"/>
                    <a:gd name="T18" fmla="*/ 4702 w 11095"/>
                    <a:gd name="T19" fmla="*/ 13985 h 17781"/>
                    <a:gd name="T20" fmla="*/ 4777 w 11095"/>
                    <a:gd name="T21" fmla="*/ 13260 h 17781"/>
                    <a:gd name="T22" fmla="*/ 4831 w 11095"/>
                    <a:gd name="T23" fmla="*/ 11941 h 17781"/>
                    <a:gd name="T24" fmla="*/ 4976 w 11095"/>
                    <a:gd name="T25" fmla="*/ 10833 h 17781"/>
                    <a:gd name="T26" fmla="*/ 5287 w 11095"/>
                    <a:gd name="T27" fmla="*/ 9955 h 17781"/>
                    <a:gd name="T28" fmla="*/ 5790 w 11095"/>
                    <a:gd name="T29" fmla="*/ 9004 h 17781"/>
                    <a:gd name="T30" fmla="*/ 6337 w 11095"/>
                    <a:gd name="T31" fmla="*/ 8010 h 17781"/>
                    <a:gd name="T32" fmla="*/ 7260 w 11095"/>
                    <a:gd name="T33" fmla="*/ 6434 h 17781"/>
                    <a:gd name="T34" fmla="*/ 7888 w 11095"/>
                    <a:gd name="T35" fmla="*/ 5385 h 17781"/>
                    <a:gd name="T36" fmla="*/ 8443 w 11095"/>
                    <a:gd name="T37" fmla="*/ 4501 h 17781"/>
                    <a:gd name="T38" fmla="*/ 8912 w 11095"/>
                    <a:gd name="T39" fmla="*/ 3749 h 17781"/>
                    <a:gd name="T40" fmla="*/ 9253 w 11095"/>
                    <a:gd name="T41" fmla="*/ 3165 h 17781"/>
                    <a:gd name="T42" fmla="*/ 9698 w 11095"/>
                    <a:gd name="T43" fmla="*/ 2387 h 17781"/>
                    <a:gd name="T44" fmla="*/ 10367 w 11095"/>
                    <a:gd name="T45" fmla="*/ 1191 h 17781"/>
                    <a:gd name="T46" fmla="*/ 10692 w 11095"/>
                    <a:gd name="T47" fmla="*/ 590 h 17781"/>
                    <a:gd name="T48" fmla="*/ 10892 w 11095"/>
                    <a:gd name="T49" fmla="*/ 196 h 17781"/>
                    <a:gd name="T50" fmla="*/ 10928 w 11095"/>
                    <a:gd name="T51" fmla="*/ 94 h 17781"/>
                    <a:gd name="T52" fmla="*/ 11005 w 11095"/>
                    <a:gd name="T53" fmla="*/ 169 h 17781"/>
                    <a:gd name="T54" fmla="*/ 10964 w 11095"/>
                    <a:gd name="T55" fmla="*/ 216 h 17781"/>
                    <a:gd name="T56" fmla="*/ 10674 w 11095"/>
                    <a:gd name="T57" fmla="*/ 538 h 17781"/>
                    <a:gd name="T58" fmla="*/ 10513 w 11095"/>
                    <a:gd name="T59" fmla="*/ 713 h 17781"/>
                    <a:gd name="T60" fmla="*/ 10499 w 11095"/>
                    <a:gd name="T61" fmla="*/ 486 h 17781"/>
                    <a:gd name="T62" fmla="*/ 10824 w 11095"/>
                    <a:gd name="T63" fmla="*/ 119 h 17781"/>
                    <a:gd name="T64" fmla="*/ 10954 w 11095"/>
                    <a:gd name="T65" fmla="*/ 13 h 17781"/>
                    <a:gd name="T66" fmla="*/ 11090 w 11095"/>
                    <a:gd name="T67" fmla="*/ 69 h 17781"/>
                    <a:gd name="T68" fmla="*/ 11061 w 11095"/>
                    <a:gd name="T69" fmla="*/ 224 h 17781"/>
                    <a:gd name="T70" fmla="*/ 10883 w 11095"/>
                    <a:gd name="T71" fmla="*/ 585 h 17781"/>
                    <a:gd name="T72" fmla="*/ 10573 w 11095"/>
                    <a:gd name="T73" fmla="*/ 1162 h 17781"/>
                    <a:gd name="T74" fmla="*/ 9980 w 11095"/>
                    <a:gd name="T75" fmla="*/ 2227 h 17781"/>
                    <a:gd name="T76" fmla="*/ 9456 w 11095"/>
                    <a:gd name="T77" fmla="*/ 3147 h 17781"/>
                    <a:gd name="T78" fmla="*/ 9145 w 11095"/>
                    <a:gd name="T79" fmla="*/ 3685 h 17781"/>
                    <a:gd name="T80" fmla="*/ 8658 w 11095"/>
                    <a:gd name="T81" fmla="*/ 4476 h 17781"/>
                    <a:gd name="T82" fmla="*/ 8118 w 11095"/>
                    <a:gd name="T83" fmla="*/ 5327 h 17781"/>
                    <a:gd name="T84" fmla="*/ 7517 w 11095"/>
                    <a:gd name="T85" fmla="*/ 6328 h 17781"/>
                    <a:gd name="T86" fmla="*/ 6590 w 11095"/>
                    <a:gd name="T87" fmla="*/ 7902 h 17781"/>
                    <a:gd name="T88" fmla="*/ 6018 w 11095"/>
                    <a:gd name="T89" fmla="*/ 8937 h 17781"/>
                    <a:gd name="T90" fmla="*/ 5501 w 11095"/>
                    <a:gd name="T91" fmla="*/ 9893 h 17781"/>
                    <a:gd name="T92" fmla="*/ 5180 w 11095"/>
                    <a:gd name="T93" fmla="*/ 10716 h 17781"/>
                    <a:gd name="T94" fmla="*/ 5010 w 11095"/>
                    <a:gd name="T95" fmla="*/ 11757 h 17781"/>
                    <a:gd name="T96" fmla="*/ 4952 w 11095"/>
                    <a:gd name="T97" fmla="*/ 13096 h 17781"/>
                    <a:gd name="T98" fmla="*/ 4882 w 11095"/>
                    <a:gd name="T99" fmla="*/ 13875 h 17781"/>
                    <a:gd name="T100" fmla="*/ 4816 w 11095"/>
                    <a:gd name="T101" fmla="*/ 14545 h 17781"/>
                    <a:gd name="T102" fmla="*/ 4658 w 11095"/>
                    <a:gd name="T103" fmla="*/ 15090 h 17781"/>
                    <a:gd name="T104" fmla="*/ 4298 w 11095"/>
                    <a:gd name="T105" fmla="*/ 15500 h 17781"/>
                    <a:gd name="T106" fmla="*/ 3579 w 11095"/>
                    <a:gd name="T107" fmla="*/ 15900 h 17781"/>
                    <a:gd name="T108" fmla="*/ 2546 w 11095"/>
                    <a:gd name="T109" fmla="*/ 16309 h 17781"/>
                    <a:gd name="T110" fmla="*/ 1625 w 11095"/>
                    <a:gd name="T111" fmla="*/ 16559 h 17781"/>
                    <a:gd name="T112" fmla="*/ 1037 w 11095"/>
                    <a:gd name="T113" fmla="*/ 16724 h 17781"/>
                    <a:gd name="T114" fmla="*/ 627 w 11095"/>
                    <a:gd name="T115" fmla="*/ 17023 h 17781"/>
                    <a:gd name="T116" fmla="*/ 335 w 11095"/>
                    <a:gd name="T117" fmla="*/ 17449 h 17781"/>
                    <a:gd name="T118" fmla="*/ 134 w 11095"/>
                    <a:gd name="T119" fmla="*/ 17781 h 177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095"/>
                    <a:gd name="T181" fmla="*/ 0 h 17781"/>
                    <a:gd name="T182" fmla="*/ 11095 w 11095"/>
                    <a:gd name="T183" fmla="*/ 17781 h 177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095" h="17781">
                      <a:moveTo>
                        <a:pt x="0" y="17682"/>
                      </a:moveTo>
                      <a:lnTo>
                        <a:pt x="26" y="17646"/>
                      </a:lnTo>
                      <a:lnTo>
                        <a:pt x="53" y="17605"/>
                      </a:lnTo>
                      <a:lnTo>
                        <a:pt x="82" y="17556"/>
                      </a:lnTo>
                      <a:lnTo>
                        <a:pt x="115" y="17499"/>
                      </a:lnTo>
                      <a:lnTo>
                        <a:pt x="151" y="17435"/>
                      </a:lnTo>
                      <a:lnTo>
                        <a:pt x="190" y="17367"/>
                      </a:lnTo>
                      <a:lnTo>
                        <a:pt x="233" y="17294"/>
                      </a:lnTo>
                      <a:lnTo>
                        <a:pt x="278" y="17219"/>
                      </a:lnTo>
                      <a:lnTo>
                        <a:pt x="327" y="17143"/>
                      </a:lnTo>
                      <a:lnTo>
                        <a:pt x="380" y="17067"/>
                      </a:lnTo>
                      <a:lnTo>
                        <a:pt x="437" y="16991"/>
                      </a:lnTo>
                      <a:lnTo>
                        <a:pt x="499" y="16916"/>
                      </a:lnTo>
                      <a:lnTo>
                        <a:pt x="564" y="16846"/>
                      </a:lnTo>
                      <a:lnTo>
                        <a:pt x="635" y="16779"/>
                      </a:lnTo>
                      <a:lnTo>
                        <a:pt x="710" y="16717"/>
                      </a:lnTo>
                      <a:lnTo>
                        <a:pt x="790" y="16662"/>
                      </a:lnTo>
                      <a:lnTo>
                        <a:pt x="877" y="16614"/>
                      </a:lnTo>
                      <a:lnTo>
                        <a:pt x="968" y="16572"/>
                      </a:lnTo>
                      <a:lnTo>
                        <a:pt x="1063" y="16535"/>
                      </a:lnTo>
                      <a:lnTo>
                        <a:pt x="1162" y="16502"/>
                      </a:lnTo>
                      <a:lnTo>
                        <a:pt x="1265" y="16473"/>
                      </a:lnTo>
                      <a:lnTo>
                        <a:pt x="1371" y="16446"/>
                      </a:lnTo>
                      <a:lnTo>
                        <a:pt x="1479" y="16421"/>
                      </a:lnTo>
                      <a:lnTo>
                        <a:pt x="1589" y="16397"/>
                      </a:lnTo>
                      <a:lnTo>
                        <a:pt x="1814" y="16348"/>
                      </a:lnTo>
                      <a:lnTo>
                        <a:pt x="2041" y="16294"/>
                      </a:lnTo>
                      <a:lnTo>
                        <a:pt x="2154" y="16265"/>
                      </a:lnTo>
                      <a:lnTo>
                        <a:pt x="2267" y="16232"/>
                      </a:lnTo>
                      <a:lnTo>
                        <a:pt x="2378" y="16195"/>
                      </a:lnTo>
                      <a:lnTo>
                        <a:pt x="2488" y="16154"/>
                      </a:lnTo>
                      <a:lnTo>
                        <a:pt x="2602" y="16108"/>
                      </a:lnTo>
                      <a:lnTo>
                        <a:pt x="2724" y="16061"/>
                      </a:lnTo>
                      <a:lnTo>
                        <a:pt x="2851" y="16013"/>
                      </a:lnTo>
                      <a:lnTo>
                        <a:pt x="2982" y="15963"/>
                      </a:lnTo>
                      <a:lnTo>
                        <a:pt x="3249" y="15858"/>
                      </a:lnTo>
                      <a:lnTo>
                        <a:pt x="3515" y="15746"/>
                      </a:lnTo>
                      <a:lnTo>
                        <a:pt x="3643" y="15688"/>
                      </a:lnTo>
                      <a:lnTo>
                        <a:pt x="3768" y="15627"/>
                      </a:lnTo>
                      <a:lnTo>
                        <a:pt x="3888" y="15565"/>
                      </a:lnTo>
                      <a:lnTo>
                        <a:pt x="4000" y="15500"/>
                      </a:lnTo>
                      <a:lnTo>
                        <a:pt x="4106" y="15433"/>
                      </a:lnTo>
                      <a:lnTo>
                        <a:pt x="4201" y="15364"/>
                      </a:lnTo>
                      <a:lnTo>
                        <a:pt x="4286" y="15294"/>
                      </a:lnTo>
                      <a:lnTo>
                        <a:pt x="4322" y="15259"/>
                      </a:lnTo>
                      <a:lnTo>
                        <a:pt x="4357" y="15223"/>
                      </a:lnTo>
                      <a:lnTo>
                        <a:pt x="4420" y="15149"/>
                      </a:lnTo>
                      <a:lnTo>
                        <a:pt x="4472" y="15077"/>
                      </a:lnTo>
                      <a:lnTo>
                        <a:pt x="4515" y="15004"/>
                      </a:lnTo>
                      <a:lnTo>
                        <a:pt x="4552" y="14930"/>
                      </a:lnTo>
                      <a:lnTo>
                        <a:pt x="4581" y="14855"/>
                      </a:lnTo>
                      <a:lnTo>
                        <a:pt x="4604" y="14778"/>
                      </a:lnTo>
                      <a:lnTo>
                        <a:pt x="4623" y="14697"/>
                      </a:lnTo>
                      <a:lnTo>
                        <a:pt x="4639" y="14611"/>
                      </a:lnTo>
                      <a:lnTo>
                        <a:pt x="4651" y="14522"/>
                      </a:lnTo>
                      <a:lnTo>
                        <a:pt x="4662" y="14427"/>
                      </a:lnTo>
                      <a:lnTo>
                        <a:pt x="4671" y="14326"/>
                      </a:lnTo>
                      <a:lnTo>
                        <a:pt x="4680" y="14219"/>
                      </a:lnTo>
                      <a:lnTo>
                        <a:pt x="4690" y="14105"/>
                      </a:lnTo>
                      <a:lnTo>
                        <a:pt x="4702" y="13985"/>
                      </a:lnTo>
                      <a:lnTo>
                        <a:pt x="4716" y="13857"/>
                      </a:lnTo>
                      <a:lnTo>
                        <a:pt x="4734" y="13720"/>
                      </a:lnTo>
                      <a:lnTo>
                        <a:pt x="4744" y="13650"/>
                      </a:lnTo>
                      <a:lnTo>
                        <a:pt x="4752" y="13577"/>
                      </a:lnTo>
                      <a:lnTo>
                        <a:pt x="4766" y="13424"/>
                      </a:lnTo>
                      <a:lnTo>
                        <a:pt x="4777" y="13260"/>
                      </a:lnTo>
                      <a:lnTo>
                        <a:pt x="4786" y="13087"/>
                      </a:lnTo>
                      <a:lnTo>
                        <a:pt x="4793" y="12907"/>
                      </a:lnTo>
                      <a:lnTo>
                        <a:pt x="4799" y="12720"/>
                      </a:lnTo>
                      <a:lnTo>
                        <a:pt x="4806" y="12528"/>
                      </a:lnTo>
                      <a:lnTo>
                        <a:pt x="4812" y="12334"/>
                      </a:lnTo>
                      <a:lnTo>
                        <a:pt x="4831" y="11941"/>
                      </a:lnTo>
                      <a:lnTo>
                        <a:pt x="4844" y="11745"/>
                      </a:lnTo>
                      <a:lnTo>
                        <a:pt x="4860" y="11553"/>
                      </a:lnTo>
                      <a:lnTo>
                        <a:pt x="4881" y="11363"/>
                      </a:lnTo>
                      <a:lnTo>
                        <a:pt x="4906" y="11179"/>
                      </a:lnTo>
                      <a:lnTo>
                        <a:pt x="4938" y="11002"/>
                      </a:lnTo>
                      <a:lnTo>
                        <a:pt x="4976" y="10833"/>
                      </a:lnTo>
                      <a:lnTo>
                        <a:pt x="5019" y="10673"/>
                      </a:lnTo>
                      <a:lnTo>
                        <a:pt x="5066" y="10520"/>
                      </a:lnTo>
                      <a:lnTo>
                        <a:pt x="5116" y="10372"/>
                      </a:lnTo>
                      <a:lnTo>
                        <a:pt x="5170" y="10230"/>
                      </a:lnTo>
                      <a:lnTo>
                        <a:pt x="5227" y="10091"/>
                      </a:lnTo>
                      <a:lnTo>
                        <a:pt x="5287" y="9955"/>
                      </a:lnTo>
                      <a:lnTo>
                        <a:pt x="5351" y="9821"/>
                      </a:lnTo>
                      <a:lnTo>
                        <a:pt x="5417" y="9688"/>
                      </a:lnTo>
                      <a:lnTo>
                        <a:pt x="5558" y="9422"/>
                      </a:lnTo>
                      <a:lnTo>
                        <a:pt x="5634" y="9285"/>
                      </a:lnTo>
                      <a:lnTo>
                        <a:pt x="5711" y="9146"/>
                      </a:lnTo>
                      <a:lnTo>
                        <a:pt x="5790" y="9004"/>
                      </a:lnTo>
                      <a:lnTo>
                        <a:pt x="5873" y="8856"/>
                      </a:lnTo>
                      <a:lnTo>
                        <a:pt x="5957" y="8702"/>
                      </a:lnTo>
                      <a:lnTo>
                        <a:pt x="6044" y="8542"/>
                      </a:lnTo>
                      <a:lnTo>
                        <a:pt x="6135" y="8372"/>
                      </a:lnTo>
                      <a:lnTo>
                        <a:pt x="6234" y="8195"/>
                      </a:lnTo>
                      <a:lnTo>
                        <a:pt x="6337" y="8010"/>
                      </a:lnTo>
                      <a:lnTo>
                        <a:pt x="6445" y="7820"/>
                      </a:lnTo>
                      <a:lnTo>
                        <a:pt x="6557" y="7625"/>
                      </a:lnTo>
                      <a:lnTo>
                        <a:pt x="6671" y="7428"/>
                      </a:lnTo>
                      <a:lnTo>
                        <a:pt x="6907" y="7028"/>
                      </a:lnTo>
                      <a:lnTo>
                        <a:pt x="7143" y="6630"/>
                      </a:lnTo>
                      <a:lnTo>
                        <a:pt x="7260" y="6434"/>
                      </a:lnTo>
                      <a:lnTo>
                        <a:pt x="7374" y="6242"/>
                      </a:lnTo>
                      <a:lnTo>
                        <a:pt x="7486" y="6056"/>
                      </a:lnTo>
                      <a:lnTo>
                        <a:pt x="7594" y="5876"/>
                      </a:lnTo>
                      <a:lnTo>
                        <a:pt x="7697" y="5703"/>
                      </a:lnTo>
                      <a:lnTo>
                        <a:pt x="7795" y="5539"/>
                      </a:lnTo>
                      <a:lnTo>
                        <a:pt x="7888" y="5385"/>
                      </a:lnTo>
                      <a:lnTo>
                        <a:pt x="7976" y="5240"/>
                      </a:lnTo>
                      <a:lnTo>
                        <a:pt x="8060" y="5104"/>
                      </a:lnTo>
                      <a:lnTo>
                        <a:pt x="8140" y="4976"/>
                      </a:lnTo>
                      <a:lnTo>
                        <a:pt x="8219" y="4852"/>
                      </a:lnTo>
                      <a:lnTo>
                        <a:pt x="8294" y="4733"/>
                      </a:lnTo>
                      <a:lnTo>
                        <a:pt x="8443" y="4501"/>
                      </a:lnTo>
                      <a:lnTo>
                        <a:pt x="8517" y="4385"/>
                      </a:lnTo>
                      <a:lnTo>
                        <a:pt x="8592" y="4268"/>
                      </a:lnTo>
                      <a:lnTo>
                        <a:pt x="8668" y="4147"/>
                      </a:lnTo>
                      <a:lnTo>
                        <a:pt x="8746" y="4021"/>
                      </a:lnTo>
                      <a:lnTo>
                        <a:pt x="8827" y="3889"/>
                      </a:lnTo>
                      <a:lnTo>
                        <a:pt x="8912" y="3749"/>
                      </a:lnTo>
                      <a:lnTo>
                        <a:pt x="9001" y="3600"/>
                      </a:lnTo>
                      <a:lnTo>
                        <a:pt x="9048" y="3521"/>
                      </a:lnTo>
                      <a:lnTo>
                        <a:pt x="9095" y="3440"/>
                      </a:lnTo>
                      <a:lnTo>
                        <a:pt x="9145" y="3353"/>
                      </a:lnTo>
                      <a:lnTo>
                        <a:pt x="9198" y="3262"/>
                      </a:lnTo>
                      <a:lnTo>
                        <a:pt x="9253" y="3165"/>
                      </a:lnTo>
                      <a:lnTo>
                        <a:pt x="9312" y="3064"/>
                      </a:lnTo>
                      <a:lnTo>
                        <a:pt x="9372" y="2959"/>
                      </a:lnTo>
                      <a:lnTo>
                        <a:pt x="9434" y="2850"/>
                      </a:lnTo>
                      <a:lnTo>
                        <a:pt x="9498" y="2738"/>
                      </a:lnTo>
                      <a:lnTo>
                        <a:pt x="9564" y="2623"/>
                      </a:lnTo>
                      <a:lnTo>
                        <a:pt x="9698" y="2387"/>
                      </a:lnTo>
                      <a:lnTo>
                        <a:pt x="9834" y="2145"/>
                      </a:lnTo>
                      <a:lnTo>
                        <a:pt x="9972" y="1901"/>
                      </a:lnTo>
                      <a:lnTo>
                        <a:pt x="10108" y="1658"/>
                      </a:lnTo>
                      <a:lnTo>
                        <a:pt x="10240" y="1420"/>
                      </a:lnTo>
                      <a:lnTo>
                        <a:pt x="10305" y="1304"/>
                      </a:lnTo>
                      <a:lnTo>
                        <a:pt x="10367" y="1191"/>
                      </a:lnTo>
                      <a:lnTo>
                        <a:pt x="10427" y="1081"/>
                      </a:lnTo>
                      <a:lnTo>
                        <a:pt x="10486" y="974"/>
                      </a:lnTo>
                      <a:lnTo>
                        <a:pt x="10542" y="871"/>
                      </a:lnTo>
                      <a:lnTo>
                        <a:pt x="10595" y="773"/>
                      </a:lnTo>
                      <a:lnTo>
                        <a:pt x="10645" y="679"/>
                      </a:lnTo>
                      <a:lnTo>
                        <a:pt x="10692" y="590"/>
                      </a:lnTo>
                      <a:lnTo>
                        <a:pt x="10736" y="508"/>
                      </a:lnTo>
                      <a:lnTo>
                        <a:pt x="10776" y="431"/>
                      </a:lnTo>
                      <a:lnTo>
                        <a:pt x="10811" y="361"/>
                      </a:lnTo>
                      <a:lnTo>
                        <a:pt x="10843" y="298"/>
                      </a:lnTo>
                      <a:lnTo>
                        <a:pt x="10869" y="243"/>
                      </a:lnTo>
                      <a:lnTo>
                        <a:pt x="10892" y="196"/>
                      </a:lnTo>
                      <a:lnTo>
                        <a:pt x="10908" y="158"/>
                      </a:lnTo>
                      <a:lnTo>
                        <a:pt x="10920" y="127"/>
                      </a:lnTo>
                      <a:lnTo>
                        <a:pt x="10928" y="105"/>
                      </a:lnTo>
                      <a:lnTo>
                        <a:pt x="10930" y="93"/>
                      </a:lnTo>
                      <a:lnTo>
                        <a:pt x="10928" y="108"/>
                      </a:lnTo>
                      <a:lnTo>
                        <a:pt x="10928" y="94"/>
                      </a:lnTo>
                      <a:lnTo>
                        <a:pt x="10933" y="125"/>
                      </a:lnTo>
                      <a:lnTo>
                        <a:pt x="10930" y="116"/>
                      </a:lnTo>
                      <a:lnTo>
                        <a:pt x="10969" y="162"/>
                      </a:lnTo>
                      <a:lnTo>
                        <a:pt x="10962" y="158"/>
                      </a:lnTo>
                      <a:lnTo>
                        <a:pt x="11015" y="167"/>
                      </a:lnTo>
                      <a:lnTo>
                        <a:pt x="11005" y="169"/>
                      </a:lnTo>
                      <a:lnTo>
                        <a:pt x="11031" y="160"/>
                      </a:lnTo>
                      <a:lnTo>
                        <a:pt x="11018" y="167"/>
                      </a:lnTo>
                      <a:lnTo>
                        <a:pt x="11011" y="172"/>
                      </a:lnTo>
                      <a:lnTo>
                        <a:pt x="10999" y="182"/>
                      </a:lnTo>
                      <a:lnTo>
                        <a:pt x="10983" y="197"/>
                      </a:lnTo>
                      <a:lnTo>
                        <a:pt x="10964" y="216"/>
                      </a:lnTo>
                      <a:lnTo>
                        <a:pt x="10941" y="239"/>
                      </a:lnTo>
                      <a:lnTo>
                        <a:pt x="10893" y="290"/>
                      </a:lnTo>
                      <a:lnTo>
                        <a:pt x="10839" y="349"/>
                      </a:lnTo>
                      <a:lnTo>
                        <a:pt x="10784" y="412"/>
                      </a:lnTo>
                      <a:lnTo>
                        <a:pt x="10728" y="476"/>
                      </a:lnTo>
                      <a:lnTo>
                        <a:pt x="10674" y="538"/>
                      </a:lnTo>
                      <a:lnTo>
                        <a:pt x="10625" y="595"/>
                      </a:lnTo>
                      <a:lnTo>
                        <a:pt x="10581" y="645"/>
                      </a:lnTo>
                      <a:lnTo>
                        <a:pt x="10561" y="666"/>
                      </a:lnTo>
                      <a:lnTo>
                        <a:pt x="10541" y="686"/>
                      </a:lnTo>
                      <a:lnTo>
                        <a:pt x="10527" y="700"/>
                      </a:lnTo>
                      <a:lnTo>
                        <a:pt x="10513" y="713"/>
                      </a:lnTo>
                      <a:lnTo>
                        <a:pt x="10401" y="590"/>
                      </a:lnTo>
                      <a:lnTo>
                        <a:pt x="10410" y="582"/>
                      </a:lnTo>
                      <a:lnTo>
                        <a:pt x="10424" y="568"/>
                      </a:lnTo>
                      <a:lnTo>
                        <a:pt x="10438" y="554"/>
                      </a:lnTo>
                      <a:lnTo>
                        <a:pt x="10456" y="533"/>
                      </a:lnTo>
                      <a:lnTo>
                        <a:pt x="10499" y="486"/>
                      </a:lnTo>
                      <a:lnTo>
                        <a:pt x="10549" y="428"/>
                      </a:lnTo>
                      <a:lnTo>
                        <a:pt x="10603" y="366"/>
                      </a:lnTo>
                      <a:lnTo>
                        <a:pt x="10659" y="301"/>
                      </a:lnTo>
                      <a:lnTo>
                        <a:pt x="10716" y="237"/>
                      </a:lnTo>
                      <a:lnTo>
                        <a:pt x="10771" y="176"/>
                      </a:lnTo>
                      <a:lnTo>
                        <a:pt x="10824" y="119"/>
                      </a:lnTo>
                      <a:lnTo>
                        <a:pt x="10848" y="96"/>
                      </a:lnTo>
                      <a:lnTo>
                        <a:pt x="10872" y="73"/>
                      </a:lnTo>
                      <a:lnTo>
                        <a:pt x="10895" y="53"/>
                      </a:lnTo>
                      <a:lnTo>
                        <a:pt x="10919" y="34"/>
                      </a:lnTo>
                      <a:lnTo>
                        <a:pt x="10942" y="19"/>
                      </a:lnTo>
                      <a:lnTo>
                        <a:pt x="10954" y="13"/>
                      </a:lnTo>
                      <a:cubicBezTo>
                        <a:pt x="10962" y="8"/>
                        <a:pt x="10971" y="6"/>
                        <a:pt x="10979" y="4"/>
                      </a:cubicBezTo>
                      <a:lnTo>
                        <a:pt x="10989" y="3"/>
                      </a:lnTo>
                      <a:cubicBezTo>
                        <a:pt x="11007" y="0"/>
                        <a:pt x="11025" y="3"/>
                        <a:pt x="11041" y="12"/>
                      </a:cubicBezTo>
                      <a:lnTo>
                        <a:pt x="11048" y="15"/>
                      </a:lnTo>
                      <a:cubicBezTo>
                        <a:pt x="11066" y="25"/>
                        <a:pt x="11080" y="41"/>
                        <a:pt x="11087" y="61"/>
                      </a:cubicBezTo>
                      <a:lnTo>
                        <a:pt x="11090" y="69"/>
                      </a:lnTo>
                      <a:cubicBezTo>
                        <a:pt x="11094" y="79"/>
                        <a:pt x="11095" y="90"/>
                        <a:pt x="11095" y="100"/>
                      </a:cubicBezTo>
                      <a:lnTo>
                        <a:pt x="11094" y="114"/>
                      </a:lnTo>
                      <a:cubicBezTo>
                        <a:pt x="11094" y="119"/>
                        <a:pt x="11093" y="124"/>
                        <a:pt x="11092" y="129"/>
                      </a:cubicBezTo>
                      <a:lnTo>
                        <a:pt x="11085" y="158"/>
                      </a:lnTo>
                      <a:lnTo>
                        <a:pt x="11075" y="189"/>
                      </a:lnTo>
                      <a:lnTo>
                        <a:pt x="11061" y="224"/>
                      </a:lnTo>
                      <a:lnTo>
                        <a:pt x="11042" y="267"/>
                      </a:lnTo>
                      <a:lnTo>
                        <a:pt x="11020" y="316"/>
                      </a:lnTo>
                      <a:lnTo>
                        <a:pt x="10992" y="373"/>
                      </a:lnTo>
                      <a:lnTo>
                        <a:pt x="10960" y="437"/>
                      </a:lnTo>
                      <a:lnTo>
                        <a:pt x="10923" y="508"/>
                      </a:lnTo>
                      <a:lnTo>
                        <a:pt x="10883" y="585"/>
                      </a:lnTo>
                      <a:lnTo>
                        <a:pt x="10839" y="669"/>
                      </a:lnTo>
                      <a:lnTo>
                        <a:pt x="10792" y="758"/>
                      </a:lnTo>
                      <a:lnTo>
                        <a:pt x="10742" y="852"/>
                      </a:lnTo>
                      <a:lnTo>
                        <a:pt x="10688" y="951"/>
                      </a:lnTo>
                      <a:lnTo>
                        <a:pt x="10632" y="1054"/>
                      </a:lnTo>
                      <a:lnTo>
                        <a:pt x="10573" y="1162"/>
                      </a:lnTo>
                      <a:lnTo>
                        <a:pt x="10513" y="1272"/>
                      </a:lnTo>
                      <a:lnTo>
                        <a:pt x="10450" y="1385"/>
                      </a:lnTo>
                      <a:lnTo>
                        <a:pt x="10386" y="1502"/>
                      </a:lnTo>
                      <a:lnTo>
                        <a:pt x="10253" y="1740"/>
                      </a:lnTo>
                      <a:lnTo>
                        <a:pt x="10117" y="1983"/>
                      </a:lnTo>
                      <a:lnTo>
                        <a:pt x="9980" y="2227"/>
                      </a:lnTo>
                      <a:lnTo>
                        <a:pt x="9843" y="2469"/>
                      </a:lnTo>
                      <a:lnTo>
                        <a:pt x="9708" y="2706"/>
                      </a:lnTo>
                      <a:lnTo>
                        <a:pt x="9643" y="2820"/>
                      </a:lnTo>
                      <a:lnTo>
                        <a:pt x="9579" y="2933"/>
                      </a:lnTo>
                      <a:lnTo>
                        <a:pt x="9517" y="3042"/>
                      </a:lnTo>
                      <a:lnTo>
                        <a:pt x="9456" y="3147"/>
                      </a:lnTo>
                      <a:lnTo>
                        <a:pt x="9398" y="3249"/>
                      </a:lnTo>
                      <a:lnTo>
                        <a:pt x="9342" y="3345"/>
                      </a:lnTo>
                      <a:lnTo>
                        <a:pt x="9289" y="3437"/>
                      </a:lnTo>
                      <a:lnTo>
                        <a:pt x="9239" y="3523"/>
                      </a:lnTo>
                      <a:lnTo>
                        <a:pt x="9191" y="3606"/>
                      </a:lnTo>
                      <a:lnTo>
                        <a:pt x="9145" y="3685"/>
                      </a:lnTo>
                      <a:lnTo>
                        <a:pt x="9055" y="3836"/>
                      </a:lnTo>
                      <a:lnTo>
                        <a:pt x="8969" y="3977"/>
                      </a:lnTo>
                      <a:lnTo>
                        <a:pt x="8888" y="4110"/>
                      </a:lnTo>
                      <a:lnTo>
                        <a:pt x="8809" y="4236"/>
                      </a:lnTo>
                      <a:lnTo>
                        <a:pt x="8732" y="4358"/>
                      </a:lnTo>
                      <a:lnTo>
                        <a:pt x="8658" y="4476"/>
                      </a:lnTo>
                      <a:lnTo>
                        <a:pt x="8583" y="4591"/>
                      </a:lnTo>
                      <a:lnTo>
                        <a:pt x="8435" y="4823"/>
                      </a:lnTo>
                      <a:lnTo>
                        <a:pt x="8359" y="4942"/>
                      </a:lnTo>
                      <a:lnTo>
                        <a:pt x="8282" y="5064"/>
                      </a:lnTo>
                      <a:lnTo>
                        <a:pt x="8202" y="5192"/>
                      </a:lnTo>
                      <a:lnTo>
                        <a:pt x="8118" y="5327"/>
                      </a:lnTo>
                      <a:lnTo>
                        <a:pt x="8031" y="5470"/>
                      </a:lnTo>
                      <a:lnTo>
                        <a:pt x="7939" y="5624"/>
                      </a:lnTo>
                      <a:lnTo>
                        <a:pt x="7840" y="5788"/>
                      </a:lnTo>
                      <a:lnTo>
                        <a:pt x="7737" y="5961"/>
                      </a:lnTo>
                      <a:lnTo>
                        <a:pt x="7629" y="6141"/>
                      </a:lnTo>
                      <a:lnTo>
                        <a:pt x="7517" y="6328"/>
                      </a:lnTo>
                      <a:lnTo>
                        <a:pt x="7403" y="6519"/>
                      </a:lnTo>
                      <a:lnTo>
                        <a:pt x="7286" y="6714"/>
                      </a:lnTo>
                      <a:lnTo>
                        <a:pt x="7050" y="7113"/>
                      </a:lnTo>
                      <a:lnTo>
                        <a:pt x="6816" y="7511"/>
                      </a:lnTo>
                      <a:lnTo>
                        <a:pt x="6701" y="7708"/>
                      </a:lnTo>
                      <a:lnTo>
                        <a:pt x="6590" y="7902"/>
                      </a:lnTo>
                      <a:lnTo>
                        <a:pt x="6482" y="8091"/>
                      </a:lnTo>
                      <a:lnTo>
                        <a:pt x="6379" y="8275"/>
                      </a:lnTo>
                      <a:lnTo>
                        <a:pt x="6282" y="8452"/>
                      </a:lnTo>
                      <a:lnTo>
                        <a:pt x="6190" y="8621"/>
                      </a:lnTo>
                      <a:lnTo>
                        <a:pt x="6103" y="8783"/>
                      </a:lnTo>
                      <a:lnTo>
                        <a:pt x="6018" y="8937"/>
                      </a:lnTo>
                      <a:lnTo>
                        <a:pt x="5936" y="9085"/>
                      </a:lnTo>
                      <a:lnTo>
                        <a:pt x="5856" y="9227"/>
                      </a:lnTo>
                      <a:lnTo>
                        <a:pt x="5779" y="9366"/>
                      </a:lnTo>
                      <a:lnTo>
                        <a:pt x="5706" y="9499"/>
                      </a:lnTo>
                      <a:lnTo>
                        <a:pt x="5566" y="9763"/>
                      </a:lnTo>
                      <a:lnTo>
                        <a:pt x="5501" y="9893"/>
                      </a:lnTo>
                      <a:lnTo>
                        <a:pt x="5440" y="10023"/>
                      </a:lnTo>
                      <a:lnTo>
                        <a:pt x="5381" y="10154"/>
                      </a:lnTo>
                      <a:lnTo>
                        <a:pt x="5326" y="10288"/>
                      </a:lnTo>
                      <a:lnTo>
                        <a:pt x="5274" y="10426"/>
                      </a:lnTo>
                      <a:lnTo>
                        <a:pt x="5225" y="10568"/>
                      </a:lnTo>
                      <a:lnTo>
                        <a:pt x="5180" y="10716"/>
                      </a:lnTo>
                      <a:lnTo>
                        <a:pt x="5138" y="10870"/>
                      </a:lnTo>
                      <a:lnTo>
                        <a:pt x="5102" y="11032"/>
                      </a:lnTo>
                      <a:lnTo>
                        <a:pt x="5071" y="11203"/>
                      </a:lnTo>
                      <a:lnTo>
                        <a:pt x="5046" y="11382"/>
                      </a:lnTo>
                      <a:lnTo>
                        <a:pt x="5026" y="11566"/>
                      </a:lnTo>
                      <a:lnTo>
                        <a:pt x="5010" y="11757"/>
                      </a:lnTo>
                      <a:lnTo>
                        <a:pt x="4997" y="11949"/>
                      </a:lnTo>
                      <a:lnTo>
                        <a:pt x="4979" y="12339"/>
                      </a:lnTo>
                      <a:lnTo>
                        <a:pt x="4972" y="12534"/>
                      </a:lnTo>
                      <a:lnTo>
                        <a:pt x="4966" y="12725"/>
                      </a:lnTo>
                      <a:lnTo>
                        <a:pt x="4959" y="12913"/>
                      </a:lnTo>
                      <a:lnTo>
                        <a:pt x="4952" y="13096"/>
                      </a:lnTo>
                      <a:lnTo>
                        <a:pt x="4943" y="13271"/>
                      </a:lnTo>
                      <a:lnTo>
                        <a:pt x="4932" y="13439"/>
                      </a:lnTo>
                      <a:lnTo>
                        <a:pt x="4918" y="13596"/>
                      </a:lnTo>
                      <a:lnTo>
                        <a:pt x="4909" y="13672"/>
                      </a:lnTo>
                      <a:lnTo>
                        <a:pt x="4900" y="13743"/>
                      </a:lnTo>
                      <a:lnTo>
                        <a:pt x="4882" y="13875"/>
                      </a:lnTo>
                      <a:lnTo>
                        <a:pt x="4868" y="14000"/>
                      </a:lnTo>
                      <a:lnTo>
                        <a:pt x="4856" y="14120"/>
                      </a:lnTo>
                      <a:lnTo>
                        <a:pt x="4847" y="14233"/>
                      </a:lnTo>
                      <a:lnTo>
                        <a:pt x="4837" y="14341"/>
                      </a:lnTo>
                      <a:lnTo>
                        <a:pt x="4828" y="14445"/>
                      </a:lnTo>
                      <a:lnTo>
                        <a:pt x="4816" y="14545"/>
                      </a:lnTo>
                      <a:lnTo>
                        <a:pt x="4803" y="14642"/>
                      </a:lnTo>
                      <a:lnTo>
                        <a:pt x="4786" y="14735"/>
                      </a:lnTo>
                      <a:lnTo>
                        <a:pt x="4764" y="14827"/>
                      </a:lnTo>
                      <a:lnTo>
                        <a:pt x="4736" y="14917"/>
                      </a:lnTo>
                      <a:lnTo>
                        <a:pt x="4701" y="15004"/>
                      </a:lnTo>
                      <a:lnTo>
                        <a:pt x="4658" y="15090"/>
                      </a:lnTo>
                      <a:lnTo>
                        <a:pt x="4607" y="15174"/>
                      </a:lnTo>
                      <a:lnTo>
                        <a:pt x="4547" y="15258"/>
                      </a:lnTo>
                      <a:lnTo>
                        <a:pt x="4477" y="15340"/>
                      </a:lnTo>
                      <a:lnTo>
                        <a:pt x="4436" y="15381"/>
                      </a:lnTo>
                      <a:lnTo>
                        <a:pt x="4392" y="15422"/>
                      </a:lnTo>
                      <a:lnTo>
                        <a:pt x="4298" y="15500"/>
                      </a:lnTo>
                      <a:lnTo>
                        <a:pt x="4195" y="15574"/>
                      </a:lnTo>
                      <a:lnTo>
                        <a:pt x="4084" y="15644"/>
                      </a:lnTo>
                      <a:lnTo>
                        <a:pt x="3965" y="15712"/>
                      </a:lnTo>
                      <a:lnTo>
                        <a:pt x="3841" y="15777"/>
                      </a:lnTo>
                      <a:lnTo>
                        <a:pt x="3712" y="15839"/>
                      </a:lnTo>
                      <a:lnTo>
                        <a:pt x="3579" y="15900"/>
                      </a:lnTo>
                      <a:lnTo>
                        <a:pt x="3309" y="16013"/>
                      </a:lnTo>
                      <a:lnTo>
                        <a:pt x="3041" y="16118"/>
                      </a:lnTo>
                      <a:lnTo>
                        <a:pt x="2911" y="16168"/>
                      </a:lnTo>
                      <a:lnTo>
                        <a:pt x="2784" y="16217"/>
                      </a:lnTo>
                      <a:lnTo>
                        <a:pt x="2663" y="16264"/>
                      </a:lnTo>
                      <a:lnTo>
                        <a:pt x="2546" y="16309"/>
                      </a:lnTo>
                      <a:lnTo>
                        <a:pt x="2431" y="16353"/>
                      </a:lnTo>
                      <a:lnTo>
                        <a:pt x="2314" y="16391"/>
                      </a:lnTo>
                      <a:lnTo>
                        <a:pt x="2197" y="16426"/>
                      </a:lnTo>
                      <a:lnTo>
                        <a:pt x="2080" y="16457"/>
                      </a:lnTo>
                      <a:lnTo>
                        <a:pt x="1849" y="16511"/>
                      </a:lnTo>
                      <a:lnTo>
                        <a:pt x="1625" y="16559"/>
                      </a:lnTo>
                      <a:lnTo>
                        <a:pt x="1517" y="16583"/>
                      </a:lnTo>
                      <a:lnTo>
                        <a:pt x="1412" y="16607"/>
                      </a:lnTo>
                      <a:lnTo>
                        <a:pt x="1311" y="16633"/>
                      </a:lnTo>
                      <a:lnTo>
                        <a:pt x="1215" y="16661"/>
                      </a:lnTo>
                      <a:lnTo>
                        <a:pt x="1123" y="16691"/>
                      </a:lnTo>
                      <a:lnTo>
                        <a:pt x="1037" y="16724"/>
                      </a:lnTo>
                      <a:lnTo>
                        <a:pt x="957" y="16760"/>
                      </a:lnTo>
                      <a:lnTo>
                        <a:pt x="884" y="16800"/>
                      </a:lnTo>
                      <a:lnTo>
                        <a:pt x="815" y="16847"/>
                      </a:lnTo>
                      <a:lnTo>
                        <a:pt x="749" y="16900"/>
                      </a:lnTo>
                      <a:lnTo>
                        <a:pt x="687" y="16959"/>
                      </a:lnTo>
                      <a:lnTo>
                        <a:pt x="627" y="17023"/>
                      </a:lnTo>
                      <a:lnTo>
                        <a:pt x="571" y="17090"/>
                      </a:lnTo>
                      <a:lnTo>
                        <a:pt x="518" y="17161"/>
                      </a:lnTo>
                      <a:lnTo>
                        <a:pt x="468" y="17234"/>
                      </a:lnTo>
                      <a:lnTo>
                        <a:pt x="421" y="17306"/>
                      </a:lnTo>
                      <a:lnTo>
                        <a:pt x="376" y="17379"/>
                      </a:lnTo>
                      <a:lnTo>
                        <a:pt x="335" y="17449"/>
                      </a:lnTo>
                      <a:lnTo>
                        <a:pt x="296" y="17517"/>
                      </a:lnTo>
                      <a:lnTo>
                        <a:pt x="259" y="17581"/>
                      </a:lnTo>
                      <a:lnTo>
                        <a:pt x="225" y="17642"/>
                      </a:lnTo>
                      <a:lnTo>
                        <a:pt x="192" y="17696"/>
                      </a:lnTo>
                      <a:lnTo>
                        <a:pt x="161" y="17745"/>
                      </a:lnTo>
                      <a:lnTo>
                        <a:pt x="134" y="17781"/>
                      </a:lnTo>
                      <a:lnTo>
                        <a:pt x="0" y="17682"/>
                      </a:lnTo>
                      <a:close/>
                    </a:path>
                  </a:pathLst>
                </a:custGeom>
                <a:solidFill>
                  <a:srgbClr val="000000"/>
                </a:solidFill>
                <a:ln w="0">
                  <a:solidFill>
                    <a:srgbClr val="000000"/>
                  </a:solidFill>
                  <a:prstDash val="solid"/>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93" name="Freeform 57"/>
                <p:cNvSpPr>
                  <a:spLocks/>
                </p:cNvSpPr>
                <p:nvPr/>
              </p:nvSpPr>
              <p:spPr bwMode="auto">
                <a:xfrm>
                  <a:off x="2890" y="1330"/>
                  <a:ext cx="962" cy="849"/>
                </a:xfrm>
                <a:custGeom>
                  <a:avLst/>
                  <a:gdLst>
                    <a:gd name="T0" fmla="*/ 0 w 962"/>
                    <a:gd name="T1" fmla="*/ 849 h 849"/>
                    <a:gd name="T2" fmla="*/ 22 w 962"/>
                    <a:gd name="T3" fmla="*/ 743 h 849"/>
                    <a:gd name="T4" fmla="*/ 48 w 962"/>
                    <a:gd name="T5" fmla="*/ 678 h 849"/>
                    <a:gd name="T6" fmla="*/ 139 w 962"/>
                    <a:gd name="T7" fmla="*/ 602 h 849"/>
                    <a:gd name="T8" fmla="*/ 201 w 962"/>
                    <a:gd name="T9" fmla="*/ 423 h 849"/>
                    <a:gd name="T10" fmla="*/ 226 w 962"/>
                    <a:gd name="T11" fmla="*/ 350 h 849"/>
                    <a:gd name="T12" fmla="*/ 313 w 962"/>
                    <a:gd name="T13" fmla="*/ 299 h 849"/>
                    <a:gd name="T14" fmla="*/ 423 w 962"/>
                    <a:gd name="T15" fmla="*/ 244 h 849"/>
                    <a:gd name="T16" fmla="*/ 520 w 962"/>
                    <a:gd name="T17" fmla="*/ 251 h 849"/>
                    <a:gd name="T18" fmla="*/ 598 w 962"/>
                    <a:gd name="T19" fmla="*/ 255 h 849"/>
                    <a:gd name="T20" fmla="*/ 685 w 962"/>
                    <a:gd name="T21" fmla="*/ 175 h 849"/>
                    <a:gd name="T22" fmla="*/ 882 w 962"/>
                    <a:gd name="T23" fmla="*/ 44 h 849"/>
                    <a:gd name="T24" fmla="*/ 962 w 962"/>
                    <a:gd name="T25" fmla="*/ 0 h 8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2"/>
                    <a:gd name="T40" fmla="*/ 0 h 849"/>
                    <a:gd name="T41" fmla="*/ 962 w 962"/>
                    <a:gd name="T42" fmla="*/ 849 h 8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2" h="849">
                      <a:moveTo>
                        <a:pt x="0" y="849"/>
                      </a:moveTo>
                      <a:cubicBezTo>
                        <a:pt x="3" y="832"/>
                        <a:pt x="14" y="772"/>
                        <a:pt x="22" y="743"/>
                      </a:cubicBezTo>
                      <a:cubicBezTo>
                        <a:pt x="30" y="715"/>
                        <a:pt x="28" y="702"/>
                        <a:pt x="48" y="678"/>
                      </a:cubicBezTo>
                      <a:cubicBezTo>
                        <a:pt x="67" y="654"/>
                        <a:pt x="113" y="644"/>
                        <a:pt x="139" y="602"/>
                      </a:cubicBezTo>
                      <a:cubicBezTo>
                        <a:pt x="164" y="559"/>
                        <a:pt x="186" y="464"/>
                        <a:pt x="201" y="423"/>
                      </a:cubicBezTo>
                      <a:cubicBezTo>
                        <a:pt x="215" y="381"/>
                        <a:pt x="207" y="370"/>
                        <a:pt x="226" y="350"/>
                      </a:cubicBezTo>
                      <a:cubicBezTo>
                        <a:pt x="245" y="329"/>
                        <a:pt x="281" y="316"/>
                        <a:pt x="313" y="299"/>
                      </a:cubicBezTo>
                      <a:cubicBezTo>
                        <a:pt x="346" y="281"/>
                        <a:pt x="388" y="252"/>
                        <a:pt x="423" y="244"/>
                      </a:cubicBezTo>
                      <a:cubicBezTo>
                        <a:pt x="457" y="237"/>
                        <a:pt x="491" y="249"/>
                        <a:pt x="520" y="251"/>
                      </a:cubicBezTo>
                      <a:cubicBezTo>
                        <a:pt x="550" y="253"/>
                        <a:pt x="570" y="268"/>
                        <a:pt x="598" y="255"/>
                      </a:cubicBezTo>
                      <a:cubicBezTo>
                        <a:pt x="625" y="242"/>
                        <a:pt x="638" y="210"/>
                        <a:pt x="685" y="175"/>
                      </a:cubicBezTo>
                      <a:cubicBezTo>
                        <a:pt x="732" y="140"/>
                        <a:pt x="836" y="73"/>
                        <a:pt x="882" y="44"/>
                      </a:cubicBezTo>
                      <a:cubicBezTo>
                        <a:pt x="928" y="14"/>
                        <a:pt x="946" y="9"/>
                        <a:pt x="962" y="0"/>
                      </a:cubicBezTo>
                    </a:path>
                  </a:pathLst>
                </a:custGeom>
                <a:noFill/>
                <a:ln w="23813" cap="flat">
                  <a:solidFill>
                    <a:srgbClr val="0000FF"/>
                  </a:solidFill>
                  <a:prstDash val="solid"/>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94" name="Freeform 58"/>
                <p:cNvSpPr>
                  <a:spLocks/>
                </p:cNvSpPr>
                <p:nvPr/>
              </p:nvSpPr>
              <p:spPr bwMode="auto">
                <a:xfrm>
                  <a:off x="3360" y="2920"/>
                  <a:ext cx="2199" cy="1280"/>
                </a:xfrm>
                <a:custGeom>
                  <a:avLst/>
                  <a:gdLst>
                    <a:gd name="T0" fmla="*/ 14 w 2199"/>
                    <a:gd name="T1" fmla="*/ 1241 h 1280"/>
                    <a:gd name="T2" fmla="*/ 38 w 2199"/>
                    <a:gd name="T3" fmla="*/ 1192 h 1280"/>
                    <a:gd name="T4" fmla="*/ 94 w 2199"/>
                    <a:gd name="T5" fmla="*/ 1081 h 1280"/>
                    <a:gd name="T6" fmla="*/ 163 w 2199"/>
                    <a:gd name="T7" fmla="*/ 950 h 1280"/>
                    <a:gd name="T8" fmla="*/ 272 w 2199"/>
                    <a:gd name="T9" fmla="*/ 770 h 1280"/>
                    <a:gd name="T10" fmla="*/ 374 w 2199"/>
                    <a:gd name="T11" fmla="*/ 622 h 1280"/>
                    <a:gd name="T12" fmla="*/ 475 w 2199"/>
                    <a:gd name="T13" fmla="*/ 497 h 1280"/>
                    <a:gd name="T14" fmla="*/ 564 w 2199"/>
                    <a:gd name="T15" fmla="*/ 404 h 1280"/>
                    <a:gd name="T16" fmla="*/ 632 w 2199"/>
                    <a:gd name="T17" fmla="*/ 342 h 1280"/>
                    <a:gd name="T18" fmla="*/ 689 w 2199"/>
                    <a:gd name="T19" fmla="*/ 296 h 1280"/>
                    <a:gd name="T20" fmla="*/ 738 w 2199"/>
                    <a:gd name="T21" fmla="*/ 267 h 1280"/>
                    <a:gd name="T22" fmla="*/ 799 w 2199"/>
                    <a:gd name="T23" fmla="*/ 244 h 1280"/>
                    <a:gd name="T24" fmla="*/ 886 w 2199"/>
                    <a:gd name="T25" fmla="*/ 231 h 1280"/>
                    <a:gd name="T26" fmla="*/ 1018 w 2199"/>
                    <a:gd name="T27" fmla="*/ 233 h 1280"/>
                    <a:gd name="T28" fmla="*/ 1121 w 2199"/>
                    <a:gd name="T29" fmla="*/ 250 h 1280"/>
                    <a:gd name="T30" fmla="*/ 1204 w 2199"/>
                    <a:gd name="T31" fmla="*/ 263 h 1280"/>
                    <a:gd name="T32" fmla="*/ 1268 w 2199"/>
                    <a:gd name="T33" fmla="*/ 253 h 1280"/>
                    <a:gd name="T34" fmla="*/ 1338 w 2199"/>
                    <a:gd name="T35" fmla="*/ 228 h 1280"/>
                    <a:gd name="T36" fmla="*/ 1430 w 2199"/>
                    <a:gd name="T37" fmla="*/ 203 h 1280"/>
                    <a:gd name="T38" fmla="*/ 1589 w 2199"/>
                    <a:gd name="T39" fmla="*/ 161 h 1280"/>
                    <a:gd name="T40" fmla="*/ 1737 w 2199"/>
                    <a:gd name="T41" fmla="*/ 127 h 1280"/>
                    <a:gd name="T42" fmla="*/ 1832 w 2199"/>
                    <a:gd name="T43" fmla="*/ 94 h 1280"/>
                    <a:gd name="T44" fmla="*/ 1946 w 2199"/>
                    <a:gd name="T45" fmla="*/ 35 h 1280"/>
                    <a:gd name="T46" fmla="*/ 2011 w 2199"/>
                    <a:gd name="T47" fmla="*/ 12 h 1280"/>
                    <a:gd name="T48" fmla="*/ 2109 w 2199"/>
                    <a:gd name="T49" fmla="*/ 2 h 1280"/>
                    <a:gd name="T50" fmla="*/ 2170 w 2199"/>
                    <a:gd name="T51" fmla="*/ 1 h 1280"/>
                    <a:gd name="T52" fmla="*/ 2190 w 2199"/>
                    <a:gd name="T53" fmla="*/ 25 h 1280"/>
                    <a:gd name="T54" fmla="*/ 2136 w 2199"/>
                    <a:gd name="T55" fmla="*/ 26 h 1280"/>
                    <a:gd name="T56" fmla="*/ 2042 w 2199"/>
                    <a:gd name="T57" fmla="*/ 31 h 1280"/>
                    <a:gd name="T58" fmla="*/ 1981 w 2199"/>
                    <a:gd name="T59" fmla="*/ 46 h 1280"/>
                    <a:gd name="T60" fmla="*/ 1882 w 2199"/>
                    <a:gd name="T61" fmla="*/ 96 h 1280"/>
                    <a:gd name="T62" fmla="*/ 1801 w 2199"/>
                    <a:gd name="T63" fmla="*/ 133 h 1280"/>
                    <a:gd name="T64" fmla="*/ 1653 w 2199"/>
                    <a:gd name="T65" fmla="*/ 172 h 1280"/>
                    <a:gd name="T66" fmla="*/ 1487 w 2199"/>
                    <a:gd name="T67" fmla="*/ 213 h 1280"/>
                    <a:gd name="T68" fmla="*/ 1366 w 2199"/>
                    <a:gd name="T69" fmla="*/ 246 h 1280"/>
                    <a:gd name="T70" fmla="*/ 1309 w 2199"/>
                    <a:gd name="T71" fmla="*/ 265 h 1280"/>
                    <a:gd name="T72" fmla="*/ 1225 w 2199"/>
                    <a:gd name="T73" fmla="*/ 286 h 1280"/>
                    <a:gd name="T74" fmla="*/ 1166 w 2199"/>
                    <a:gd name="T75" fmla="*/ 284 h 1280"/>
                    <a:gd name="T76" fmla="*/ 1041 w 2199"/>
                    <a:gd name="T77" fmla="*/ 260 h 1280"/>
                    <a:gd name="T78" fmla="*/ 939 w 2199"/>
                    <a:gd name="T79" fmla="*/ 254 h 1280"/>
                    <a:gd name="T80" fmla="*/ 827 w 2199"/>
                    <a:gd name="T81" fmla="*/ 262 h 1280"/>
                    <a:gd name="T82" fmla="*/ 776 w 2199"/>
                    <a:gd name="T83" fmla="*/ 277 h 1280"/>
                    <a:gd name="T84" fmla="*/ 723 w 2199"/>
                    <a:gd name="T85" fmla="*/ 303 h 1280"/>
                    <a:gd name="T86" fmla="*/ 672 w 2199"/>
                    <a:gd name="T87" fmla="*/ 340 h 1280"/>
                    <a:gd name="T88" fmla="*/ 609 w 2199"/>
                    <a:gd name="T89" fmla="*/ 395 h 1280"/>
                    <a:gd name="T90" fmla="*/ 538 w 2199"/>
                    <a:gd name="T91" fmla="*/ 465 h 1280"/>
                    <a:gd name="T92" fmla="*/ 422 w 2199"/>
                    <a:gd name="T93" fmla="*/ 599 h 1280"/>
                    <a:gd name="T94" fmla="*/ 350 w 2199"/>
                    <a:gd name="T95" fmla="*/ 697 h 1280"/>
                    <a:gd name="T96" fmla="*/ 211 w 2199"/>
                    <a:gd name="T97" fmla="*/ 915 h 1280"/>
                    <a:gd name="T98" fmla="*/ 143 w 2199"/>
                    <a:gd name="T99" fmla="*/ 1039 h 1280"/>
                    <a:gd name="T100" fmla="*/ 77 w 2199"/>
                    <a:gd name="T101" fmla="*/ 1169 h 1280"/>
                    <a:gd name="T102" fmla="*/ 45 w 2199"/>
                    <a:gd name="T103" fmla="*/ 1234 h 1280"/>
                    <a:gd name="T104" fmla="*/ 25 w 2199"/>
                    <a:gd name="T105" fmla="*/ 1274 h 12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9"/>
                    <a:gd name="T160" fmla="*/ 0 h 1280"/>
                    <a:gd name="T161" fmla="*/ 2199 w 2199"/>
                    <a:gd name="T162" fmla="*/ 1280 h 12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9" h="1280">
                      <a:moveTo>
                        <a:pt x="0" y="1269"/>
                      </a:moveTo>
                      <a:lnTo>
                        <a:pt x="3" y="1263"/>
                      </a:lnTo>
                      <a:lnTo>
                        <a:pt x="7" y="1257"/>
                      </a:lnTo>
                      <a:lnTo>
                        <a:pt x="10" y="1249"/>
                      </a:lnTo>
                      <a:lnTo>
                        <a:pt x="14" y="1241"/>
                      </a:lnTo>
                      <a:lnTo>
                        <a:pt x="18" y="1232"/>
                      </a:lnTo>
                      <a:lnTo>
                        <a:pt x="23" y="1223"/>
                      </a:lnTo>
                      <a:lnTo>
                        <a:pt x="28" y="1214"/>
                      </a:lnTo>
                      <a:lnTo>
                        <a:pt x="33" y="1203"/>
                      </a:lnTo>
                      <a:lnTo>
                        <a:pt x="38" y="1192"/>
                      </a:lnTo>
                      <a:lnTo>
                        <a:pt x="44" y="1181"/>
                      </a:lnTo>
                      <a:lnTo>
                        <a:pt x="55" y="1158"/>
                      </a:lnTo>
                      <a:lnTo>
                        <a:pt x="68" y="1133"/>
                      </a:lnTo>
                      <a:lnTo>
                        <a:pt x="81" y="1107"/>
                      </a:lnTo>
                      <a:lnTo>
                        <a:pt x="94" y="1081"/>
                      </a:lnTo>
                      <a:lnTo>
                        <a:pt x="108" y="1054"/>
                      </a:lnTo>
                      <a:lnTo>
                        <a:pt x="122" y="1027"/>
                      </a:lnTo>
                      <a:lnTo>
                        <a:pt x="135" y="1001"/>
                      </a:lnTo>
                      <a:lnTo>
                        <a:pt x="150" y="975"/>
                      </a:lnTo>
                      <a:lnTo>
                        <a:pt x="163" y="950"/>
                      </a:lnTo>
                      <a:lnTo>
                        <a:pt x="177" y="926"/>
                      </a:lnTo>
                      <a:lnTo>
                        <a:pt x="190" y="903"/>
                      </a:lnTo>
                      <a:lnTo>
                        <a:pt x="217" y="859"/>
                      </a:lnTo>
                      <a:lnTo>
                        <a:pt x="244" y="814"/>
                      </a:lnTo>
                      <a:lnTo>
                        <a:pt x="272" y="770"/>
                      </a:lnTo>
                      <a:lnTo>
                        <a:pt x="301" y="727"/>
                      </a:lnTo>
                      <a:lnTo>
                        <a:pt x="330" y="684"/>
                      </a:lnTo>
                      <a:lnTo>
                        <a:pt x="345" y="663"/>
                      </a:lnTo>
                      <a:lnTo>
                        <a:pt x="360" y="643"/>
                      </a:lnTo>
                      <a:lnTo>
                        <a:pt x="374" y="622"/>
                      </a:lnTo>
                      <a:lnTo>
                        <a:pt x="388" y="603"/>
                      </a:lnTo>
                      <a:lnTo>
                        <a:pt x="403" y="584"/>
                      </a:lnTo>
                      <a:lnTo>
                        <a:pt x="417" y="566"/>
                      </a:lnTo>
                      <a:lnTo>
                        <a:pt x="446" y="531"/>
                      </a:lnTo>
                      <a:lnTo>
                        <a:pt x="475" y="497"/>
                      </a:lnTo>
                      <a:lnTo>
                        <a:pt x="505" y="464"/>
                      </a:lnTo>
                      <a:lnTo>
                        <a:pt x="520" y="448"/>
                      </a:lnTo>
                      <a:lnTo>
                        <a:pt x="535" y="433"/>
                      </a:lnTo>
                      <a:lnTo>
                        <a:pt x="550" y="418"/>
                      </a:lnTo>
                      <a:lnTo>
                        <a:pt x="564" y="404"/>
                      </a:lnTo>
                      <a:lnTo>
                        <a:pt x="578" y="390"/>
                      </a:lnTo>
                      <a:lnTo>
                        <a:pt x="592" y="377"/>
                      </a:lnTo>
                      <a:lnTo>
                        <a:pt x="606" y="365"/>
                      </a:lnTo>
                      <a:lnTo>
                        <a:pt x="619" y="353"/>
                      </a:lnTo>
                      <a:lnTo>
                        <a:pt x="632" y="342"/>
                      </a:lnTo>
                      <a:lnTo>
                        <a:pt x="645" y="331"/>
                      </a:lnTo>
                      <a:lnTo>
                        <a:pt x="657" y="321"/>
                      </a:lnTo>
                      <a:lnTo>
                        <a:pt x="668" y="312"/>
                      </a:lnTo>
                      <a:lnTo>
                        <a:pt x="679" y="304"/>
                      </a:lnTo>
                      <a:lnTo>
                        <a:pt x="689" y="296"/>
                      </a:lnTo>
                      <a:lnTo>
                        <a:pt x="700" y="289"/>
                      </a:lnTo>
                      <a:lnTo>
                        <a:pt x="709" y="283"/>
                      </a:lnTo>
                      <a:lnTo>
                        <a:pt x="719" y="277"/>
                      </a:lnTo>
                      <a:lnTo>
                        <a:pt x="728" y="272"/>
                      </a:lnTo>
                      <a:lnTo>
                        <a:pt x="738" y="267"/>
                      </a:lnTo>
                      <a:lnTo>
                        <a:pt x="747" y="262"/>
                      </a:lnTo>
                      <a:lnTo>
                        <a:pt x="767" y="254"/>
                      </a:lnTo>
                      <a:lnTo>
                        <a:pt x="777" y="251"/>
                      </a:lnTo>
                      <a:lnTo>
                        <a:pt x="788" y="247"/>
                      </a:lnTo>
                      <a:lnTo>
                        <a:pt x="799" y="244"/>
                      </a:lnTo>
                      <a:lnTo>
                        <a:pt x="810" y="241"/>
                      </a:lnTo>
                      <a:lnTo>
                        <a:pt x="822" y="238"/>
                      </a:lnTo>
                      <a:lnTo>
                        <a:pt x="834" y="236"/>
                      </a:lnTo>
                      <a:lnTo>
                        <a:pt x="860" y="233"/>
                      </a:lnTo>
                      <a:lnTo>
                        <a:pt x="886" y="231"/>
                      </a:lnTo>
                      <a:lnTo>
                        <a:pt x="913" y="230"/>
                      </a:lnTo>
                      <a:lnTo>
                        <a:pt x="939" y="230"/>
                      </a:lnTo>
                      <a:lnTo>
                        <a:pt x="966" y="231"/>
                      </a:lnTo>
                      <a:lnTo>
                        <a:pt x="992" y="232"/>
                      </a:lnTo>
                      <a:lnTo>
                        <a:pt x="1018" y="233"/>
                      </a:lnTo>
                      <a:lnTo>
                        <a:pt x="1030" y="234"/>
                      </a:lnTo>
                      <a:lnTo>
                        <a:pt x="1044" y="236"/>
                      </a:lnTo>
                      <a:lnTo>
                        <a:pt x="1070" y="240"/>
                      </a:lnTo>
                      <a:lnTo>
                        <a:pt x="1096" y="245"/>
                      </a:lnTo>
                      <a:lnTo>
                        <a:pt x="1121" y="250"/>
                      </a:lnTo>
                      <a:lnTo>
                        <a:pt x="1147" y="255"/>
                      </a:lnTo>
                      <a:lnTo>
                        <a:pt x="1170" y="259"/>
                      </a:lnTo>
                      <a:lnTo>
                        <a:pt x="1182" y="261"/>
                      </a:lnTo>
                      <a:lnTo>
                        <a:pt x="1193" y="262"/>
                      </a:lnTo>
                      <a:lnTo>
                        <a:pt x="1204" y="263"/>
                      </a:lnTo>
                      <a:lnTo>
                        <a:pt x="1214" y="263"/>
                      </a:lnTo>
                      <a:lnTo>
                        <a:pt x="1224" y="262"/>
                      </a:lnTo>
                      <a:lnTo>
                        <a:pt x="1233" y="261"/>
                      </a:lnTo>
                      <a:lnTo>
                        <a:pt x="1251" y="258"/>
                      </a:lnTo>
                      <a:lnTo>
                        <a:pt x="1268" y="253"/>
                      </a:lnTo>
                      <a:lnTo>
                        <a:pt x="1284" y="248"/>
                      </a:lnTo>
                      <a:lnTo>
                        <a:pt x="1301" y="242"/>
                      </a:lnTo>
                      <a:lnTo>
                        <a:pt x="1319" y="235"/>
                      </a:lnTo>
                      <a:lnTo>
                        <a:pt x="1328" y="232"/>
                      </a:lnTo>
                      <a:lnTo>
                        <a:pt x="1338" y="228"/>
                      </a:lnTo>
                      <a:lnTo>
                        <a:pt x="1348" y="225"/>
                      </a:lnTo>
                      <a:lnTo>
                        <a:pt x="1359" y="222"/>
                      </a:lnTo>
                      <a:lnTo>
                        <a:pt x="1382" y="216"/>
                      </a:lnTo>
                      <a:lnTo>
                        <a:pt x="1405" y="210"/>
                      </a:lnTo>
                      <a:lnTo>
                        <a:pt x="1430" y="203"/>
                      </a:lnTo>
                      <a:lnTo>
                        <a:pt x="1455" y="196"/>
                      </a:lnTo>
                      <a:lnTo>
                        <a:pt x="1481" y="189"/>
                      </a:lnTo>
                      <a:lnTo>
                        <a:pt x="1507" y="182"/>
                      </a:lnTo>
                      <a:lnTo>
                        <a:pt x="1561" y="168"/>
                      </a:lnTo>
                      <a:lnTo>
                        <a:pt x="1589" y="161"/>
                      </a:lnTo>
                      <a:lnTo>
                        <a:pt x="1618" y="155"/>
                      </a:lnTo>
                      <a:lnTo>
                        <a:pt x="1647" y="148"/>
                      </a:lnTo>
                      <a:lnTo>
                        <a:pt x="1677" y="142"/>
                      </a:lnTo>
                      <a:lnTo>
                        <a:pt x="1708" y="135"/>
                      </a:lnTo>
                      <a:lnTo>
                        <a:pt x="1737" y="127"/>
                      </a:lnTo>
                      <a:lnTo>
                        <a:pt x="1766" y="119"/>
                      </a:lnTo>
                      <a:lnTo>
                        <a:pt x="1793" y="110"/>
                      </a:lnTo>
                      <a:lnTo>
                        <a:pt x="1806" y="105"/>
                      </a:lnTo>
                      <a:lnTo>
                        <a:pt x="1819" y="100"/>
                      </a:lnTo>
                      <a:lnTo>
                        <a:pt x="1832" y="94"/>
                      </a:lnTo>
                      <a:lnTo>
                        <a:pt x="1845" y="88"/>
                      </a:lnTo>
                      <a:lnTo>
                        <a:pt x="1870" y="75"/>
                      </a:lnTo>
                      <a:lnTo>
                        <a:pt x="1896" y="61"/>
                      </a:lnTo>
                      <a:lnTo>
                        <a:pt x="1921" y="47"/>
                      </a:lnTo>
                      <a:lnTo>
                        <a:pt x="1946" y="35"/>
                      </a:lnTo>
                      <a:lnTo>
                        <a:pt x="1959" y="29"/>
                      </a:lnTo>
                      <a:lnTo>
                        <a:pt x="1972" y="24"/>
                      </a:lnTo>
                      <a:lnTo>
                        <a:pt x="1984" y="19"/>
                      </a:lnTo>
                      <a:lnTo>
                        <a:pt x="1998" y="15"/>
                      </a:lnTo>
                      <a:lnTo>
                        <a:pt x="2011" y="12"/>
                      </a:lnTo>
                      <a:lnTo>
                        <a:pt x="2025" y="9"/>
                      </a:lnTo>
                      <a:lnTo>
                        <a:pt x="2039" y="7"/>
                      </a:lnTo>
                      <a:lnTo>
                        <a:pt x="2053" y="5"/>
                      </a:lnTo>
                      <a:lnTo>
                        <a:pt x="2081" y="3"/>
                      </a:lnTo>
                      <a:lnTo>
                        <a:pt x="2109" y="2"/>
                      </a:lnTo>
                      <a:lnTo>
                        <a:pt x="2122" y="1"/>
                      </a:lnTo>
                      <a:lnTo>
                        <a:pt x="2135" y="1"/>
                      </a:lnTo>
                      <a:lnTo>
                        <a:pt x="2147" y="1"/>
                      </a:lnTo>
                      <a:lnTo>
                        <a:pt x="2159" y="1"/>
                      </a:lnTo>
                      <a:lnTo>
                        <a:pt x="2170" y="1"/>
                      </a:lnTo>
                      <a:lnTo>
                        <a:pt x="2180" y="1"/>
                      </a:lnTo>
                      <a:lnTo>
                        <a:pt x="2189" y="0"/>
                      </a:lnTo>
                      <a:lnTo>
                        <a:pt x="2197" y="0"/>
                      </a:lnTo>
                      <a:lnTo>
                        <a:pt x="2199" y="24"/>
                      </a:lnTo>
                      <a:lnTo>
                        <a:pt x="2190" y="25"/>
                      </a:lnTo>
                      <a:lnTo>
                        <a:pt x="2181" y="25"/>
                      </a:lnTo>
                      <a:lnTo>
                        <a:pt x="2171" y="25"/>
                      </a:lnTo>
                      <a:lnTo>
                        <a:pt x="2159" y="26"/>
                      </a:lnTo>
                      <a:lnTo>
                        <a:pt x="2148" y="26"/>
                      </a:lnTo>
                      <a:lnTo>
                        <a:pt x="2136" y="26"/>
                      </a:lnTo>
                      <a:lnTo>
                        <a:pt x="2123" y="26"/>
                      </a:lnTo>
                      <a:lnTo>
                        <a:pt x="2110" y="26"/>
                      </a:lnTo>
                      <a:lnTo>
                        <a:pt x="2083" y="27"/>
                      </a:lnTo>
                      <a:lnTo>
                        <a:pt x="2056" y="30"/>
                      </a:lnTo>
                      <a:lnTo>
                        <a:pt x="2042" y="31"/>
                      </a:lnTo>
                      <a:lnTo>
                        <a:pt x="2029" y="33"/>
                      </a:lnTo>
                      <a:lnTo>
                        <a:pt x="2017" y="35"/>
                      </a:lnTo>
                      <a:lnTo>
                        <a:pt x="2005" y="38"/>
                      </a:lnTo>
                      <a:lnTo>
                        <a:pt x="1993" y="42"/>
                      </a:lnTo>
                      <a:lnTo>
                        <a:pt x="1981" y="46"/>
                      </a:lnTo>
                      <a:lnTo>
                        <a:pt x="1969" y="51"/>
                      </a:lnTo>
                      <a:lnTo>
                        <a:pt x="1957" y="57"/>
                      </a:lnTo>
                      <a:lnTo>
                        <a:pt x="1932" y="69"/>
                      </a:lnTo>
                      <a:lnTo>
                        <a:pt x="1907" y="82"/>
                      </a:lnTo>
                      <a:lnTo>
                        <a:pt x="1882" y="96"/>
                      </a:lnTo>
                      <a:lnTo>
                        <a:pt x="1856" y="110"/>
                      </a:lnTo>
                      <a:lnTo>
                        <a:pt x="1842" y="116"/>
                      </a:lnTo>
                      <a:lnTo>
                        <a:pt x="1829" y="122"/>
                      </a:lnTo>
                      <a:lnTo>
                        <a:pt x="1815" y="128"/>
                      </a:lnTo>
                      <a:lnTo>
                        <a:pt x="1801" y="133"/>
                      </a:lnTo>
                      <a:lnTo>
                        <a:pt x="1773" y="142"/>
                      </a:lnTo>
                      <a:lnTo>
                        <a:pt x="1743" y="151"/>
                      </a:lnTo>
                      <a:lnTo>
                        <a:pt x="1713" y="158"/>
                      </a:lnTo>
                      <a:lnTo>
                        <a:pt x="1683" y="165"/>
                      </a:lnTo>
                      <a:lnTo>
                        <a:pt x="1653" y="172"/>
                      </a:lnTo>
                      <a:lnTo>
                        <a:pt x="1623" y="178"/>
                      </a:lnTo>
                      <a:lnTo>
                        <a:pt x="1595" y="185"/>
                      </a:lnTo>
                      <a:lnTo>
                        <a:pt x="1567" y="192"/>
                      </a:lnTo>
                      <a:lnTo>
                        <a:pt x="1513" y="206"/>
                      </a:lnTo>
                      <a:lnTo>
                        <a:pt x="1487" y="213"/>
                      </a:lnTo>
                      <a:lnTo>
                        <a:pt x="1461" y="220"/>
                      </a:lnTo>
                      <a:lnTo>
                        <a:pt x="1436" y="226"/>
                      </a:lnTo>
                      <a:lnTo>
                        <a:pt x="1412" y="233"/>
                      </a:lnTo>
                      <a:lnTo>
                        <a:pt x="1388" y="240"/>
                      </a:lnTo>
                      <a:lnTo>
                        <a:pt x="1366" y="246"/>
                      </a:lnTo>
                      <a:lnTo>
                        <a:pt x="1356" y="249"/>
                      </a:lnTo>
                      <a:lnTo>
                        <a:pt x="1346" y="252"/>
                      </a:lnTo>
                      <a:lnTo>
                        <a:pt x="1336" y="255"/>
                      </a:lnTo>
                      <a:lnTo>
                        <a:pt x="1327" y="258"/>
                      </a:lnTo>
                      <a:lnTo>
                        <a:pt x="1309" y="265"/>
                      </a:lnTo>
                      <a:lnTo>
                        <a:pt x="1292" y="271"/>
                      </a:lnTo>
                      <a:lnTo>
                        <a:pt x="1274" y="277"/>
                      </a:lnTo>
                      <a:lnTo>
                        <a:pt x="1255" y="282"/>
                      </a:lnTo>
                      <a:lnTo>
                        <a:pt x="1236" y="285"/>
                      </a:lnTo>
                      <a:lnTo>
                        <a:pt x="1225" y="286"/>
                      </a:lnTo>
                      <a:lnTo>
                        <a:pt x="1214" y="287"/>
                      </a:lnTo>
                      <a:lnTo>
                        <a:pt x="1202" y="287"/>
                      </a:lnTo>
                      <a:lnTo>
                        <a:pt x="1191" y="286"/>
                      </a:lnTo>
                      <a:lnTo>
                        <a:pt x="1179" y="285"/>
                      </a:lnTo>
                      <a:lnTo>
                        <a:pt x="1166" y="284"/>
                      </a:lnTo>
                      <a:lnTo>
                        <a:pt x="1142" y="279"/>
                      </a:lnTo>
                      <a:lnTo>
                        <a:pt x="1116" y="274"/>
                      </a:lnTo>
                      <a:lnTo>
                        <a:pt x="1091" y="269"/>
                      </a:lnTo>
                      <a:lnTo>
                        <a:pt x="1066" y="264"/>
                      </a:lnTo>
                      <a:lnTo>
                        <a:pt x="1041" y="260"/>
                      </a:lnTo>
                      <a:lnTo>
                        <a:pt x="1029" y="259"/>
                      </a:lnTo>
                      <a:lnTo>
                        <a:pt x="1016" y="258"/>
                      </a:lnTo>
                      <a:lnTo>
                        <a:pt x="991" y="256"/>
                      </a:lnTo>
                      <a:lnTo>
                        <a:pt x="965" y="255"/>
                      </a:lnTo>
                      <a:lnTo>
                        <a:pt x="939" y="254"/>
                      </a:lnTo>
                      <a:lnTo>
                        <a:pt x="913" y="254"/>
                      </a:lnTo>
                      <a:lnTo>
                        <a:pt x="888" y="255"/>
                      </a:lnTo>
                      <a:lnTo>
                        <a:pt x="863" y="257"/>
                      </a:lnTo>
                      <a:lnTo>
                        <a:pt x="839" y="260"/>
                      </a:lnTo>
                      <a:lnTo>
                        <a:pt x="827" y="262"/>
                      </a:lnTo>
                      <a:lnTo>
                        <a:pt x="816" y="265"/>
                      </a:lnTo>
                      <a:lnTo>
                        <a:pt x="805" y="268"/>
                      </a:lnTo>
                      <a:lnTo>
                        <a:pt x="795" y="270"/>
                      </a:lnTo>
                      <a:lnTo>
                        <a:pt x="785" y="273"/>
                      </a:lnTo>
                      <a:lnTo>
                        <a:pt x="776" y="277"/>
                      </a:lnTo>
                      <a:lnTo>
                        <a:pt x="758" y="284"/>
                      </a:lnTo>
                      <a:lnTo>
                        <a:pt x="749" y="288"/>
                      </a:lnTo>
                      <a:lnTo>
                        <a:pt x="740" y="293"/>
                      </a:lnTo>
                      <a:lnTo>
                        <a:pt x="731" y="298"/>
                      </a:lnTo>
                      <a:lnTo>
                        <a:pt x="723" y="303"/>
                      </a:lnTo>
                      <a:lnTo>
                        <a:pt x="713" y="310"/>
                      </a:lnTo>
                      <a:lnTo>
                        <a:pt x="704" y="316"/>
                      </a:lnTo>
                      <a:lnTo>
                        <a:pt x="694" y="323"/>
                      </a:lnTo>
                      <a:lnTo>
                        <a:pt x="683" y="331"/>
                      </a:lnTo>
                      <a:lnTo>
                        <a:pt x="672" y="340"/>
                      </a:lnTo>
                      <a:lnTo>
                        <a:pt x="660" y="350"/>
                      </a:lnTo>
                      <a:lnTo>
                        <a:pt x="648" y="360"/>
                      </a:lnTo>
                      <a:lnTo>
                        <a:pt x="636" y="371"/>
                      </a:lnTo>
                      <a:lnTo>
                        <a:pt x="623" y="382"/>
                      </a:lnTo>
                      <a:lnTo>
                        <a:pt x="609" y="395"/>
                      </a:lnTo>
                      <a:lnTo>
                        <a:pt x="595" y="408"/>
                      </a:lnTo>
                      <a:lnTo>
                        <a:pt x="581" y="421"/>
                      </a:lnTo>
                      <a:lnTo>
                        <a:pt x="567" y="435"/>
                      </a:lnTo>
                      <a:lnTo>
                        <a:pt x="552" y="450"/>
                      </a:lnTo>
                      <a:lnTo>
                        <a:pt x="538" y="465"/>
                      </a:lnTo>
                      <a:lnTo>
                        <a:pt x="523" y="480"/>
                      </a:lnTo>
                      <a:lnTo>
                        <a:pt x="494" y="513"/>
                      </a:lnTo>
                      <a:lnTo>
                        <a:pt x="465" y="546"/>
                      </a:lnTo>
                      <a:lnTo>
                        <a:pt x="436" y="581"/>
                      </a:lnTo>
                      <a:lnTo>
                        <a:pt x="422" y="599"/>
                      </a:lnTo>
                      <a:lnTo>
                        <a:pt x="408" y="618"/>
                      </a:lnTo>
                      <a:lnTo>
                        <a:pt x="394" y="637"/>
                      </a:lnTo>
                      <a:lnTo>
                        <a:pt x="379" y="657"/>
                      </a:lnTo>
                      <a:lnTo>
                        <a:pt x="365" y="677"/>
                      </a:lnTo>
                      <a:lnTo>
                        <a:pt x="350" y="697"/>
                      </a:lnTo>
                      <a:lnTo>
                        <a:pt x="322" y="740"/>
                      </a:lnTo>
                      <a:lnTo>
                        <a:pt x="293" y="783"/>
                      </a:lnTo>
                      <a:lnTo>
                        <a:pt x="265" y="827"/>
                      </a:lnTo>
                      <a:lnTo>
                        <a:pt x="238" y="871"/>
                      </a:lnTo>
                      <a:lnTo>
                        <a:pt x="211" y="915"/>
                      </a:lnTo>
                      <a:lnTo>
                        <a:pt x="198" y="938"/>
                      </a:lnTo>
                      <a:lnTo>
                        <a:pt x="185" y="962"/>
                      </a:lnTo>
                      <a:lnTo>
                        <a:pt x="171" y="987"/>
                      </a:lnTo>
                      <a:lnTo>
                        <a:pt x="157" y="1012"/>
                      </a:lnTo>
                      <a:lnTo>
                        <a:pt x="143" y="1039"/>
                      </a:lnTo>
                      <a:lnTo>
                        <a:pt x="129" y="1065"/>
                      </a:lnTo>
                      <a:lnTo>
                        <a:pt x="116" y="1092"/>
                      </a:lnTo>
                      <a:lnTo>
                        <a:pt x="102" y="1118"/>
                      </a:lnTo>
                      <a:lnTo>
                        <a:pt x="89" y="1144"/>
                      </a:lnTo>
                      <a:lnTo>
                        <a:pt x="77" y="1169"/>
                      </a:lnTo>
                      <a:lnTo>
                        <a:pt x="65" y="1192"/>
                      </a:lnTo>
                      <a:lnTo>
                        <a:pt x="60" y="1203"/>
                      </a:lnTo>
                      <a:lnTo>
                        <a:pt x="55" y="1214"/>
                      </a:lnTo>
                      <a:lnTo>
                        <a:pt x="50" y="1224"/>
                      </a:lnTo>
                      <a:lnTo>
                        <a:pt x="45" y="1234"/>
                      </a:lnTo>
                      <a:lnTo>
                        <a:pt x="40" y="1243"/>
                      </a:lnTo>
                      <a:lnTo>
                        <a:pt x="36" y="1252"/>
                      </a:lnTo>
                      <a:lnTo>
                        <a:pt x="32" y="1260"/>
                      </a:lnTo>
                      <a:lnTo>
                        <a:pt x="28" y="1267"/>
                      </a:lnTo>
                      <a:lnTo>
                        <a:pt x="25" y="1274"/>
                      </a:lnTo>
                      <a:lnTo>
                        <a:pt x="22" y="1280"/>
                      </a:lnTo>
                      <a:lnTo>
                        <a:pt x="0" y="1269"/>
                      </a:lnTo>
                      <a:close/>
                    </a:path>
                  </a:pathLst>
                </a:custGeom>
                <a:solidFill>
                  <a:srgbClr val="000000"/>
                </a:solidFill>
                <a:ln w="9525">
                  <a:no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7" name="Group 59"/>
              <p:cNvGrpSpPr>
                <a:grpSpLocks/>
              </p:cNvGrpSpPr>
              <p:nvPr/>
            </p:nvGrpSpPr>
            <p:grpSpPr bwMode="auto">
              <a:xfrm>
                <a:off x="158" y="598"/>
                <a:ext cx="5441" cy="3722"/>
                <a:chOff x="173" y="564"/>
                <a:chExt cx="5441" cy="3722"/>
              </a:xfrm>
            </p:grpSpPr>
            <p:grpSp>
              <p:nvGrpSpPr>
                <p:cNvPr id="8" name="Group 60"/>
                <p:cNvGrpSpPr>
                  <a:grpSpLocks/>
                </p:cNvGrpSpPr>
                <p:nvPr/>
              </p:nvGrpSpPr>
              <p:grpSpPr bwMode="auto">
                <a:xfrm>
                  <a:off x="173" y="564"/>
                  <a:ext cx="5441" cy="3722"/>
                  <a:chOff x="173" y="503"/>
                  <a:chExt cx="5441" cy="3722"/>
                </a:xfrm>
              </p:grpSpPr>
              <p:sp>
                <p:nvSpPr>
                  <p:cNvPr id="15479" name="Line 61"/>
                  <p:cNvSpPr>
                    <a:spLocks noChangeShapeType="1"/>
                  </p:cNvSpPr>
                  <p:nvPr/>
                </p:nvSpPr>
                <p:spPr bwMode="auto">
                  <a:xfrm>
                    <a:off x="173" y="516"/>
                    <a:ext cx="5441" cy="1"/>
                  </a:xfrm>
                  <a:prstGeom prst="line">
                    <a:avLst/>
                  </a:prstGeom>
                  <a:noFill/>
                  <a:ln w="46038">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80" name="Line 62"/>
                  <p:cNvSpPr>
                    <a:spLocks noChangeShapeType="1"/>
                  </p:cNvSpPr>
                  <p:nvPr/>
                </p:nvSpPr>
                <p:spPr bwMode="auto">
                  <a:xfrm>
                    <a:off x="173" y="4217"/>
                    <a:ext cx="5441" cy="1"/>
                  </a:xfrm>
                  <a:prstGeom prst="line">
                    <a:avLst/>
                  </a:prstGeom>
                  <a:noFill/>
                  <a:ln w="46038">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81" name="Line 63"/>
                  <p:cNvSpPr>
                    <a:spLocks noChangeShapeType="1"/>
                  </p:cNvSpPr>
                  <p:nvPr/>
                </p:nvSpPr>
                <p:spPr bwMode="auto">
                  <a:xfrm flipV="1">
                    <a:off x="173" y="503"/>
                    <a:ext cx="1" cy="3722"/>
                  </a:xfrm>
                  <a:prstGeom prst="line">
                    <a:avLst/>
                  </a:prstGeom>
                  <a:noFill/>
                  <a:ln w="46038">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82" name="Line 64"/>
                  <p:cNvSpPr>
                    <a:spLocks noChangeShapeType="1"/>
                  </p:cNvSpPr>
                  <p:nvPr/>
                </p:nvSpPr>
                <p:spPr bwMode="auto">
                  <a:xfrm flipV="1">
                    <a:off x="5597" y="503"/>
                    <a:ext cx="1" cy="3722"/>
                  </a:xfrm>
                  <a:prstGeom prst="line">
                    <a:avLst/>
                  </a:prstGeom>
                  <a:noFill/>
                  <a:ln w="46038">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9" name="Group 65"/>
                <p:cNvGrpSpPr>
                  <a:grpSpLocks/>
                </p:cNvGrpSpPr>
                <p:nvPr/>
              </p:nvGrpSpPr>
              <p:grpSpPr bwMode="auto">
                <a:xfrm>
                  <a:off x="349" y="900"/>
                  <a:ext cx="4722" cy="3066"/>
                  <a:chOff x="349" y="900"/>
                  <a:chExt cx="4722" cy="3066"/>
                </a:xfrm>
              </p:grpSpPr>
              <p:grpSp>
                <p:nvGrpSpPr>
                  <p:cNvPr id="10" name="Group 66"/>
                  <p:cNvGrpSpPr>
                    <a:grpSpLocks/>
                  </p:cNvGrpSpPr>
                  <p:nvPr/>
                </p:nvGrpSpPr>
                <p:grpSpPr bwMode="auto">
                  <a:xfrm>
                    <a:off x="4224" y="973"/>
                    <a:ext cx="87" cy="87"/>
                    <a:chOff x="4224" y="912"/>
                    <a:chExt cx="87" cy="87"/>
                  </a:xfrm>
                </p:grpSpPr>
                <p:sp>
                  <p:nvSpPr>
                    <p:cNvPr id="15477" name="Oval 67"/>
                    <p:cNvSpPr>
                      <a:spLocks noChangeArrowheads="1"/>
                    </p:cNvSpPr>
                    <p:nvPr/>
                  </p:nvSpPr>
                  <p:spPr bwMode="auto">
                    <a:xfrm>
                      <a:off x="4224" y="912"/>
                      <a:ext cx="87" cy="87"/>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78" name="Oval 68"/>
                    <p:cNvSpPr>
                      <a:spLocks noChangeArrowheads="1"/>
                    </p:cNvSpPr>
                    <p:nvPr/>
                  </p:nvSpPr>
                  <p:spPr bwMode="auto">
                    <a:xfrm>
                      <a:off x="4224" y="912"/>
                      <a:ext cx="87" cy="87"/>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11" name="Group 69"/>
                  <p:cNvGrpSpPr>
                    <a:grpSpLocks/>
                  </p:cNvGrpSpPr>
                  <p:nvPr/>
                </p:nvGrpSpPr>
                <p:grpSpPr bwMode="auto">
                  <a:xfrm>
                    <a:off x="2539" y="2174"/>
                    <a:ext cx="87" cy="88"/>
                    <a:chOff x="2539" y="2113"/>
                    <a:chExt cx="87" cy="88"/>
                  </a:xfrm>
                </p:grpSpPr>
                <p:sp>
                  <p:nvSpPr>
                    <p:cNvPr id="15475" name="Oval 70"/>
                    <p:cNvSpPr>
                      <a:spLocks noChangeArrowheads="1"/>
                    </p:cNvSpPr>
                    <p:nvPr/>
                  </p:nvSpPr>
                  <p:spPr bwMode="auto">
                    <a:xfrm>
                      <a:off x="2539" y="2113"/>
                      <a:ext cx="87" cy="88"/>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76" name="Oval 71"/>
                    <p:cNvSpPr>
                      <a:spLocks noChangeArrowheads="1"/>
                    </p:cNvSpPr>
                    <p:nvPr/>
                  </p:nvSpPr>
                  <p:spPr bwMode="auto">
                    <a:xfrm>
                      <a:off x="2539" y="2113"/>
                      <a:ext cx="87" cy="88"/>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12" name="Group 72"/>
                  <p:cNvGrpSpPr>
                    <a:grpSpLocks/>
                  </p:cNvGrpSpPr>
                  <p:nvPr/>
                </p:nvGrpSpPr>
                <p:grpSpPr bwMode="auto">
                  <a:xfrm>
                    <a:off x="2547" y="2059"/>
                    <a:ext cx="88" cy="88"/>
                    <a:chOff x="2547" y="1998"/>
                    <a:chExt cx="88" cy="88"/>
                  </a:xfrm>
                </p:grpSpPr>
                <p:sp>
                  <p:nvSpPr>
                    <p:cNvPr id="15473" name="Oval 73"/>
                    <p:cNvSpPr>
                      <a:spLocks noChangeArrowheads="1"/>
                    </p:cNvSpPr>
                    <p:nvPr/>
                  </p:nvSpPr>
                  <p:spPr bwMode="auto">
                    <a:xfrm>
                      <a:off x="2547" y="1998"/>
                      <a:ext cx="88" cy="88"/>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74" name="Oval 74"/>
                    <p:cNvSpPr>
                      <a:spLocks noChangeArrowheads="1"/>
                    </p:cNvSpPr>
                    <p:nvPr/>
                  </p:nvSpPr>
                  <p:spPr bwMode="auto">
                    <a:xfrm>
                      <a:off x="2547" y="1998"/>
                      <a:ext cx="88" cy="88"/>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13" name="Group 75"/>
                  <p:cNvGrpSpPr>
                    <a:grpSpLocks/>
                  </p:cNvGrpSpPr>
                  <p:nvPr/>
                </p:nvGrpSpPr>
                <p:grpSpPr bwMode="auto">
                  <a:xfrm>
                    <a:off x="3848" y="1122"/>
                    <a:ext cx="87" cy="87"/>
                    <a:chOff x="3848" y="1061"/>
                    <a:chExt cx="87" cy="87"/>
                  </a:xfrm>
                </p:grpSpPr>
                <p:sp>
                  <p:nvSpPr>
                    <p:cNvPr id="15471" name="Oval 76"/>
                    <p:cNvSpPr>
                      <a:spLocks noChangeArrowheads="1"/>
                    </p:cNvSpPr>
                    <p:nvPr/>
                  </p:nvSpPr>
                  <p:spPr bwMode="auto">
                    <a:xfrm>
                      <a:off x="3848" y="1061"/>
                      <a:ext cx="87" cy="87"/>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72" name="Oval 77"/>
                    <p:cNvSpPr>
                      <a:spLocks noChangeArrowheads="1"/>
                    </p:cNvSpPr>
                    <p:nvPr/>
                  </p:nvSpPr>
                  <p:spPr bwMode="auto">
                    <a:xfrm>
                      <a:off x="3848" y="1061"/>
                      <a:ext cx="87" cy="87"/>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14" name="Group 78"/>
                  <p:cNvGrpSpPr>
                    <a:grpSpLocks/>
                  </p:cNvGrpSpPr>
                  <p:nvPr/>
                </p:nvGrpSpPr>
                <p:grpSpPr bwMode="auto">
                  <a:xfrm>
                    <a:off x="3673" y="1297"/>
                    <a:ext cx="87" cy="87"/>
                    <a:chOff x="3673" y="1236"/>
                    <a:chExt cx="87" cy="87"/>
                  </a:xfrm>
                </p:grpSpPr>
                <p:sp>
                  <p:nvSpPr>
                    <p:cNvPr id="15469" name="Oval 79"/>
                    <p:cNvSpPr>
                      <a:spLocks noChangeArrowheads="1"/>
                    </p:cNvSpPr>
                    <p:nvPr/>
                  </p:nvSpPr>
                  <p:spPr bwMode="auto">
                    <a:xfrm>
                      <a:off x="3673" y="1236"/>
                      <a:ext cx="87" cy="87"/>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70" name="Oval 80"/>
                    <p:cNvSpPr>
                      <a:spLocks noChangeArrowheads="1"/>
                    </p:cNvSpPr>
                    <p:nvPr/>
                  </p:nvSpPr>
                  <p:spPr bwMode="auto">
                    <a:xfrm>
                      <a:off x="3673" y="1236"/>
                      <a:ext cx="87" cy="87"/>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15" name="Group 81"/>
                  <p:cNvGrpSpPr>
                    <a:grpSpLocks/>
                  </p:cNvGrpSpPr>
                  <p:nvPr/>
                </p:nvGrpSpPr>
                <p:grpSpPr bwMode="auto">
                  <a:xfrm>
                    <a:off x="3236" y="1384"/>
                    <a:ext cx="87" cy="88"/>
                    <a:chOff x="3236" y="1323"/>
                    <a:chExt cx="87" cy="88"/>
                  </a:xfrm>
                </p:grpSpPr>
                <p:sp>
                  <p:nvSpPr>
                    <p:cNvPr id="15467" name="Oval 82"/>
                    <p:cNvSpPr>
                      <a:spLocks noChangeArrowheads="1"/>
                    </p:cNvSpPr>
                    <p:nvPr/>
                  </p:nvSpPr>
                  <p:spPr bwMode="auto">
                    <a:xfrm>
                      <a:off x="3236" y="1323"/>
                      <a:ext cx="87" cy="88"/>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68" name="Oval 83"/>
                    <p:cNvSpPr>
                      <a:spLocks noChangeArrowheads="1"/>
                    </p:cNvSpPr>
                    <p:nvPr/>
                  </p:nvSpPr>
                  <p:spPr bwMode="auto">
                    <a:xfrm>
                      <a:off x="3236" y="1323"/>
                      <a:ext cx="87" cy="88"/>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16" name="Group 84"/>
                  <p:cNvGrpSpPr>
                    <a:grpSpLocks/>
                  </p:cNvGrpSpPr>
                  <p:nvPr/>
                </p:nvGrpSpPr>
                <p:grpSpPr bwMode="auto">
                  <a:xfrm>
                    <a:off x="349" y="3221"/>
                    <a:ext cx="87" cy="88"/>
                    <a:chOff x="349" y="3160"/>
                    <a:chExt cx="87" cy="88"/>
                  </a:xfrm>
                </p:grpSpPr>
                <p:sp>
                  <p:nvSpPr>
                    <p:cNvPr id="15465" name="Oval 85"/>
                    <p:cNvSpPr>
                      <a:spLocks noChangeArrowheads="1"/>
                    </p:cNvSpPr>
                    <p:nvPr/>
                  </p:nvSpPr>
                  <p:spPr bwMode="auto">
                    <a:xfrm>
                      <a:off x="349" y="3160"/>
                      <a:ext cx="87" cy="88"/>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66" name="Oval 86"/>
                    <p:cNvSpPr>
                      <a:spLocks noChangeArrowheads="1"/>
                    </p:cNvSpPr>
                    <p:nvPr/>
                  </p:nvSpPr>
                  <p:spPr bwMode="auto">
                    <a:xfrm>
                      <a:off x="349" y="3160"/>
                      <a:ext cx="87" cy="88"/>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17" name="Group 87"/>
                  <p:cNvGrpSpPr>
                    <a:grpSpLocks/>
                  </p:cNvGrpSpPr>
                  <p:nvPr/>
                </p:nvGrpSpPr>
                <p:grpSpPr bwMode="auto">
                  <a:xfrm>
                    <a:off x="3322" y="1604"/>
                    <a:ext cx="87" cy="88"/>
                    <a:chOff x="3322" y="1543"/>
                    <a:chExt cx="87" cy="88"/>
                  </a:xfrm>
                </p:grpSpPr>
                <p:sp>
                  <p:nvSpPr>
                    <p:cNvPr id="15463" name="Oval 88"/>
                    <p:cNvSpPr>
                      <a:spLocks noChangeArrowheads="1"/>
                    </p:cNvSpPr>
                    <p:nvPr/>
                  </p:nvSpPr>
                  <p:spPr bwMode="auto">
                    <a:xfrm>
                      <a:off x="3322" y="1543"/>
                      <a:ext cx="87" cy="88"/>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64" name="Oval 89"/>
                    <p:cNvSpPr>
                      <a:spLocks noChangeArrowheads="1"/>
                    </p:cNvSpPr>
                    <p:nvPr/>
                  </p:nvSpPr>
                  <p:spPr bwMode="auto">
                    <a:xfrm>
                      <a:off x="3322" y="1543"/>
                      <a:ext cx="87" cy="88"/>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18" name="Group 90"/>
                  <p:cNvGrpSpPr>
                    <a:grpSpLocks/>
                  </p:cNvGrpSpPr>
                  <p:nvPr/>
                </p:nvGrpSpPr>
                <p:grpSpPr bwMode="auto">
                  <a:xfrm>
                    <a:off x="2447" y="2304"/>
                    <a:ext cx="87" cy="87"/>
                    <a:chOff x="2447" y="2243"/>
                    <a:chExt cx="87" cy="87"/>
                  </a:xfrm>
                </p:grpSpPr>
                <p:sp>
                  <p:nvSpPr>
                    <p:cNvPr id="15461" name="Oval 91"/>
                    <p:cNvSpPr>
                      <a:spLocks noChangeArrowheads="1"/>
                    </p:cNvSpPr>
                    <p:nvPr/>
                  </p:nvSpPr>
                  <p:spPr bwMode="auto">
                    <a:xfrm>
                      <a:off x="2447" y="2243"/>
                      <a:ext cx="87" cy="87"/>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62" name="Oval 92"/>
                    <p:cNvSpPr>
                      <a:spLocks noChangeArrowheads="1"/>
                    </p:cNvSpPr>
                    <p:nvPr/>
                  </p:nvSpPr>
                  <p:spPr bwMode="auto">
                    <a:xfrm>
                      <a:off x="2447" y="2243"/>
                      <a:ext cx="87" cy="87"/>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19" name="Group 93"/>
                  <p:cNvGrpSpPr>
                    <a:grpSpLocks/>
                  </p:cNvGrpSpPr>
                  <p:nvPr/>
                </p:nvGrpSpPr>
                <p:grpSpPr bwMode="auto">
                  <a:xfrm>
                    <a:off x="2709" y="2217"/>
                    <a:ext cx="88" cy="87"/>
                    <a:chOff x="2709" y="2156"/>
                    <a:chExt cx="88" cy="87"/>
                  </a:xfrm>
                </p:grpSpPr>
                <p:sp>
                  <p:nvSpPr>
                    <p:cNvPr id="15459" name="Oval 94"/>
                    <p:cNvSpPr>
                      <a:spLocks noChangeArrowheads="1"/>
                    </p:cNvSpPr>
                    <p:nvPr/>
                  </p:nvSpPr>
                  <p:spPr bwMode="auto">
                    <a:xfrm>
                      <a:off x="2709" y="2156"/>
                      <a:ext cx="88" cy="87"/>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60" name="Oval 95"/>
                    <p:cNvSpPr>
                      <a:spLocks noChangeArrowheads="1"/>
                    </p:cNvSpPr>
                    <p:nvPr/>
                  </p:nvSpPr>
                  <p:spPr bwMode="auto">
                    <a:xfrm>
                      <a:off x="2709" y="2156"/>
                      <a:ext cx="88" cy="87"/>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20" name="Group 96"/>
                  <p:cNvGrpSpPr>
                    <a:grpSpLocks/>
                  </p:cNvGrpSpPr>
                  <p:nvPr/>
                </p:nvGrpSpPr>
                <p:grpSpPr bwMode="auto">
                  <a:xfrm>
                    <a:off x="3611" y="2124"/>
                    <a:ext cx="88" cy="88"/>
                    <a:chOff x="3657" y="2063"/>
                    <a:chExt cx="88" cy="88"/>
                  </a:xfrm>
                </p:grpSpPr>
                <p:sp>
                  <p:nvSpPr>
                    <p:cNvPr id="15457" name="Oval 97"/>
                    <p:cNvSpPr>
                      <a:spLocks noChangeArrowheads="1"/>
                    </p:cNvSpPr>
                    <p:nvPr/>
                  </p:nvSpPr>
                  <p:spPr bwMode="auto">
                    <a:xfrm>
                      <a:off x="3657" y="2063"/>
                      <a:ext cx="88" cy="88"/>
                    </a:xfrm>
                    <a:prstGeom prst="ellipse">
                      <a:avLst/>
                    </a:prstGeom>
                    <a:solidFill>
                      <a:srgbClr val="FF0000"/>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58" name="Oval 98"/>
                    <p:cNvSpPr>
                      <a:spLocks noChangeArrowheads="1"/>
                    </p:cNvSpPr>
                    <p:nvPr/>
                  </p:nvSpPr>
                  <p:spPr bwMode="auto">
                    <a:xfrm>
                      <a:off x="3657" y="2063"/>
                      <a:ext cx="88" cy="88"/>
                    </a:xfrm>
                    <a:prstGeom prst="ellipse">
                      <a:avLst/>
                    </a:prstGeom>
                    <a:noFill/>
                    <a:ln w="11113"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21" name="Group 99"/>
                  <p:cNvGrpSpPr>
                    <a:grpSpLocks/>
                  </p:cNvGrpSpPr>
                  <p:nvPr/>
                </p:nvGrpSpPr>
                <p:grpSpPr bwMode="auto">
                  <a:xfrm>
                    <a:off x="2709" y="1692"/>
                    <a:ext cx="88" cy="87"/>
                    <a:chOff x="2709" y="1631"/>
                    <a:chExt cx="88" cy="87"/>
                  </a:xfrm>
                </p:grpSpPr>
                <p:sp>
                  <p:nvSpPr>
                    <p:cNvPr id="15455" name="Oval 100"/>
                    <p:cNvSpPr>
                      <a:spLocks noChangeArrowheads="1"/>
                    </p:cNvSpPr>
                    <p:nvPr/>
                  </p:nvSpPr>
                  <p:spPr bwMode="auto">
                    <a:xfrm>
                      <a:off x="2709" y="1631"/>
                      <a:ext cx="88" cy="87"/>
                    </a:xfrm>
                    <a:prstGeom prst="ellipse">
                      <a:avLst/>
                    </a:prstGeom>
                    <a:solidFill>
                      <a:srgbClr val="FF0000"/>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56" name="Oval 101"/>
                    <p:cNvSpPr>
                      <a:spLocks noChangeArrowheads="1"/>
                    </p:cNvSpPr>
                    <p:nvPr/>
                  </p:nvSpPr>
                  <p:spPr bwMode="auto">
                    <a:xfrm>
                      <a:off x="2709" y="1631"/>
                      <a:ext cx="88" cy="87"/>
                    </a:xfrm>
                    <a:prstGeom prst="ellipse">
                      <a:avLst/>
                    </a:prstGeom>
                    <a:noFill/>
                    <a:ln w="11113"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22" name="Group 102"/>
                  <p:cNvGrpSpPr>
                    <a:grpSpLocks/>
                  </p:cNvGrpSpPr>
                  <p:nvPr/>
                </p:nvGrpSpPr>
                <p:grpSpPr bwMode="auto">
                  <a:xfrm>
                    <a:off x="3424" y="2115"/>
                    <a:ext cx="87" cy="88"/>
                    <a:chOff x="3497" y="2063"/>
                    <a:chExt cx="87" cy="88"/>
                  </a:xfrm>
                </p:grpSpPr>
                <p:sp>
                  <p:nvSpPr>
                    <p:cNvPr id="15453" name="Oval 103"/>
                    <p:cNvSpPr>
                      <a:spLocks noChangeArrowheads="1"/>
                    </p:cNvSpPr>
                    <p:nvPr/>
                  </p:nvSpPr>
                  <p:spPr bwMode="auto">
                    <a:xfrm>
                      <a:off x="3497" y="2063"/>
                      <a:ext cx="87" cy="88"/>
                    </a:xfrm>
                    <a:prstGeom prst="ellipse">
                      <a:avLst/>
                    </a:prstGeom>
                    <a:solidFill>
                      <a:srgbClr val="FF0000"/>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54" name="Oval 104"/>
                    <p:cNvSpPr>
                      <a:spLocks noChangeArrowheads="1"/>
                    </p:cNvSpPr>
                    <p:nvPr/>
                  </p:nvSpPr>
                  <p:spPr bwMode="auto">
                    <a:xfrm>
                      <a:off x="3497" y="2063"/>
                      <a:ext cx="87" cy="88"/>
                    </a:xfrm>
                    <a:prstGeom prst="ellipse">
                      <a:avLst/>
                    </a:prstGeom>
                    <a:noFill/>
                    <a:ln w="11113"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23" name="Group 105"/>
                  <p:cNvGrpSpPr>
                    <a:grpSpLocks/>
                  </p:cNvGrpSpPr>
                  <p:nvPr/>
                </p:nvGrpSpPr>
                <p:grpSpPr bwMode="auto">
                  <a:xfrm>
                    <a:off x="4984" y="3879"/>
                    <a:ext cx="87" cy="87"/>
                    <a:chOff x="4984" y="3818"/>
                    <a:chExt cx="87" cy="87"/>
                  </a:xfrm>
                </p:grpSpPr>
                <p:sp>
                  <p:nvSpPr>
                    <p:cNvPr id="15451" name="Oval 106"/>
                    <p:cNvSpPr>
                      <a:spLocks noChangeArrowheads="1"/>
                    </p:cNvSpPr>
                    <p:nvPr/>
                  </p:nvSpPr>
                  <p:spPr bwMode="auto">
                    <a:xfrm>
                      <a:off x="4984" y="3818"/>
                      <a:ext cx="87" cy="87"/>
                    </a:xfrm>
                    <a:prstGeom prst="ellipse">
                      <a:avLst/>
                    </a:prstGeom>
                    <a:solidFill>
                      <a:srgbClr val="FF0000"/>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52" name="Oval 107"/>
                    <p:cNvSpPr>
                      <a:spLocks noChangeArrowheads="1"/>
                    </p:cNvSpPr>
                    <p:nvPr/>
                  </p:nvSpPr>
                  <p:spPr bwMode="auto">
                    <a:xfrm>
                      <a:off x="4984" y="3818"/>
                      <a:ext cx="87" cy="87"/>
                    </a:xfrm>
                    <a:prstGeom prst="ellipse">
                      <a:avLst/>
                    </a:prstGeom>
                    <a:noFill/>
                    <a:ln w="11113"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24" name="Group 108"/>
                  <p:cNvGrpSpPr>
                    <a:grpSpLocks/>
                  </p:cNvGrpSpPr>
                  <p:nvPr/>
                </p:nvGrpSpPr>
                <p:grpSpPr bwMode="auto">
                  <a:xfrm>
                    <a:off x="4275" y="900"/>
                    <a:ext cx="87" cy="88"/>
                    <a:chOff x="4275" y="839"/>
                    <a:chExt cx="87" cy="88"/>
                  </a:xfrm>
                </p:grpSpPr>
                <p:sp>
                  <p:nvSpPr>
                    <p:cNvPr id="15449" name="Oval 109"/>
                    <p:cNvSpPr>
                      <a:spLocks noChangeArrowheads="1"/>
                    </p:cNvSpPr>
                    <p:nvPr/>
                  </p:nvSpPr>
                  <p:spPr bwMode="auto">
                    <a:xfrm>
                      <a:off x="4275" y="839"/>
                      <a:ext cx="87" cy="88"/>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50" name="Oval 110"/>
                    <p:cNvSpPr>
                      <a:spLocks noChangeArrowheads="1"/>
                    </p:cNvSpPr>
                    <p:nvPr/>
                  </p:nvSpPr>
                  <p:spPr bwMode="auto">
                    <a:xfrm>
                      <a:off x="4275" y="839"/>
                      <a:ext cx="87" cy="88"/>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25" name="Group 111"/>
                  <p:cNvGrpSpPr>
                    <a:grpSpLocks/>
                  </p:cNvGrpSpPr>
                  <p:nvPr/>
                </p:nvGrpSpPr>
                <p:grpSpPr bwMode="auto">
                  <a:xfrm>
                    <a:off x="3875" y="1750"/>
                    <a:ext cx="87" cy="88"/>
                    <a:chOff x="3875" y="1689"/>
                    <a:chExt cx="87" cy="88"/>
                  </a:xfrm>
                </p:grpSpPr>
                <p:sp>
                  <p:nvSpPr>
                    <p:cNvPr id="15447" name="Oval 112"/>
                    <p:cNvSpPr>
                      <a:spLocks noChangeArrowheads="1"/>
                    </p:cNvSpPr>
                    <p:nvPr/>
                  </p:nvSpPr>
                  <p:spPr bwMode="auto">
                    <a:xfrm>
                      <a:off x="3875" y="1689"/>
                      <a:ext cx="87" cy="88"/>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48" name="Oval 113"/>
                    <p:cNvSpPr>
                      <a:spLocks noChangeArrowheads="1"/>
                    </p:cNvSpPr>
                    <p:nvPr/>
                  </p:nvSpPr>
                  <p:spPr bwMode="auto">
                    <a:xfrm>
                      <a:off x="3875" y="1689"/>
                      <a:ext cx="87" cy="88"/>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26" name="Group 114"/>
                  <p:cNvGrpSpPr>
                    <a:grpSpLocks/>
                  </p:cNvGrpSpPr>
                  <p:nvPr/>
                </p:nvGrpSpPr>
                <p:grpSpPr bwMode="auto">
                  <a:xfrm>
                    <a:off x="3538" y="1996"/>
                    <a:ext cx="88" cy="88"/>
                    <a:chOff x="3585" y="1935"/>
                    <a:chExt cx="88" cy="88"/>
                  </a:xfrm>
                </p:grpSpPr>
                <p:sp>
                  <p:nvSpPr>
                    <p:cNvPr id="15445" name="Oval 115"/>
                    <p:cNvSpPr>
                      <a:spLocks noChangeArrowheads="1"/>
                    </p:cNvSpPr>
                    <p:nvPr/>
                  </p:nvSpPr>
                  <p:spPr bwMode="auto">
                    <a:xfrm>
                      <a:off x="3585" y="1935"/>
                      <a:ext cx="88" cy="88"/>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46" name="Oval 116"/>
                    <p:cNvSpPr>
                      <a:spLocks noChangeArrowheads="1"/>
                    </p:cNvSpPr>
                    <p:nvPr/>
                  </p:nvSpPr>
                  <p:spPr bwMode="auto">
                    <a:xfrm>
                      <a:off x="3585" y="1935"/>
                      <a:ext cx="88" cy="88"/>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27" name="Group 117"/>
                  <p:cNvGrpSpPr>
                    <a:grpSpLocks/>
                  </p:cNvGrpSpPr>
                  <p:nvPr/>
                </p:nvGrpSpPr>
                <p:grpSpPr bwMode="auto">
                  <a:xfrm>
                    <a:off x="3856" y="1842"/>
                    <a:ext cx="87" cy="87"/>
                    <a:chOff x="3878" y="1806"/>
                    <a:chExt cx="87" cy="87"/>
                  </a:xfrm>
                </p:grpSpPr>
                <p:sp>
                  <p:nvSpPr>
                    <p:cNvPr id="15443" name="Oval 118"/>
                    <p:cNvSpPr>
                      <a:spLocks noChangeArrowheads="1"/>
                    </p:cNvSpPr>
                    <p:nvPr/>
                  </p:nvSpPr>
                  <p:spPr bwMode="auto">
                    <a:xfrm>
                      <a:off x="3878" y="1806"/>
                      <a:ext cx="87" cy="87"/>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44" name="Oval 119"/>
                    <p:cNvSpPr>
                      <a:spLocks noChangeArrowheads="1"/>
                    </p:cNvSpPr>
                    <p:nvPr/>
                  </p:nvSpPr>
                  <p:spPr bwMode="auto">
                    <a:xfrm>
                      <a:off x="3878" y="1806"/>
                      <a:ext cx="87" cy="87"/>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grpSp>
        </p:grpSp>
        <p:sp>
          <p:nvSpPr>
            <p:cNvPr id="15404" name="Text Box 120"/>
            <p:cNvSpPr txBox="1">
              <a:spLocks noChangeArrowheads="1"/>
            </p:cNvSpPr>
            <p:nvPr/>
          </p:nvSpPr>
          <p:spPr bwMode="auto">
            <a:xfrm>
              <a:off x="3560" y="2296"/>
              <a:ext cx="726" cy="408"/>
            </a:xfrm>
            <a:prstGeom prst="rect">
              <a:avLst/>
            </a:prstGeom>
            <a:noFill/>
            <a:ln w="9525">
              <a:noFill/>
              <a:miter lim="800000"/>
              <a:headEnd/>
              <a:tailEnd/>
            </a:ln>
          </p:spPr>
          <p:txBody>
            <a:bodyPr/>
            <a:lstStyle/>
            <a:p>
              <a:pPr algn="ctr" fontAlgn="base">
                <a:spcBef>
                  <a:spcPct val="0"/>
                </a:spcBef>
                <a:spcAft>
                  <a:spcPct val="0"/>
                </a:spcAft>
              </a:pPr>
              <a:r>
                <a:rPr lang="en-US" altLang="ja-JP" b="1" smtClean="0">
                  <a:solidFill>
                    <a:srgbClr val="FF0000"/>
                  </a:solidFill>
                </a:rPr>
                <a:t>150,000</a:t>
              </a:r>
            </a:p>
            <a:p>
              <a:pPr algn="ctr" fontAlgn="base">
                <a:spcBef>
                  <a:spcPct val="0"/>
                </a:spcBef>
                <a:spcAft>
                  <a:spcPct val="0"/>
                </a:spcAft>
              </a:pPr>
              <a:r>
                <a:rPr lang="en-US" altLang="ja-JP" b="1" smtClean="0">
                  <a:solidFill>
                    <a:srgbClr val="FF0000"/>
                  </a:solidFill>
                </a:rPr>
                <a:t>32,000 </a:t>
              </a:r>
            </a:p>
          </p:txBody>
        </p:sp>
        <p:sp>
          <p:nvSpPr>
            <p:cNvPr id="15405" name="Text Box 121"/>
            <p:cNvSpPr txBox="1">
              <a:spLocks noChangeArrowheads="1"/>
            </p:cNvSpPr>
            <p:nvPr/>
          </p:nvSpPr>
          <p:spPr bwMode="auto">
            <a:xfrm>
              <a:off x="3061" y="2205"/>
              <a:ext cx="567"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FF0000"/>
                  </a:solidFill>
                </a:rPr>
                <a:t>26,000 </a:t>
              </a:r>
            </a:p>
          </p:txBody>
        </p:sp>
        <p:sp>
          <p:nvSpPr>
            <p:cNvPr id="15406" name="Text Box 122"/>
            <p:cNvSpPr txBox="1">
              <a:spLocks noChangeArrowheads="1"/>
            </p:cNvSpPr>
            <p:nvPr/>
          </p:nvSpPr>
          <p:spPr bwMode="auto">
            <a:xfrm>
              <a:off x="4014" y="709"/>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①</a:t>
              </a:r>
            </a:p>
          </p:txBody>
        </p:sp>
        <p:sp>
          <p:nvSpPr>
            <p:cNvPr id="15407" name="Text Box 123"/>
            <p:cNvSpPr txBox="1">
              <a:spLocks noChangeArrowheads="1"/>
            </p:cNvSpPr>
            <p:nvPr/>
          </p:nvSpPr>
          <p:spPr bwMode="auto">
            <a:xfrm>
              <a:off x="3923" y="890"/>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②</a:t>
              </a:r>
            </a:p>
          </p:txBody>
        </p:sp>
        <p:sp>
          <p:nvSpPr>
            <p:cNvPr id="15408" name="Text Box 124"/>
            <p:cNvSpPr txBox="1">
              <a:spLocks noChangeArrowheads="1"/>
            </p:cNvSpPr>
            <p:nvPr/>
          </p:nvSpPr>
          <p:spPr bwMode="auto">
            <a:xfrm>
              <a:off x="3606" y="981"/>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④</a:t>
              </a:r>
            </a:p>
          </p:txBody>
        </p:sp>
        <p:sp>
          <p:nvSpPr>
            <p:cNvPr id="15409" name="Text Box 125"/>
            <p:cNvSpPr txBox="1">
              <a:spLocks noChangeArrowheads="1"/>
            </p:cNvSpPr>
            <p:nvPr/>
          </p:nvSpPr>
          <p:spPr bwMode="auto">
            <a:xfrm>
              <a:off x="2245" y="2069"/>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③</a:t>
              </a:r>
            </a:p>
          </p:txBody>
        </p:sp>
        <p:sp>
          <p:nvSpPr>
            <p:cNvPr id="15410" name="Text Box 126"/>
            <p:cNvSpPr txBox="1">
              <a:spLocks noChangeArrowheads="1"/>
            </p:cNvSpPr>
            <p:nvPr/>
          </p:nvSpPr>
          <p:spPr bwMode="auto">
            <a:xfrm>
              <a:off x="2699" y="2432"/>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⑫</a:t>
              </a:r>
            </a:p>
          </p:txBody>
        </p:sp>
        <p:sp>
          <p:nvSpPr>
            <p:cNvPr id="15411" name="Text Box 127"/>
            <p:cNvSpPr txBox="1">
              <a:spLocks noChangeArrowheads="1"/>
            </p:cNvSpPr>
            <p:nvPr/>
          </p:nvSpPr>
          <p:spPr bwMode="auto">
            <a:xfrm>
              <a:off x="204" y="3339"/>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⑭</a:t>
              </a:r>
            </a:p>
          </p:txBody>
        </p:sp>
        <p:sp>
          <p:nvSpPr>
            <p:cNvPr id="15412" name="Text Box 128"/>
            <p:cNvSpPr txBox="1">
              <a:spLocks noChangeArrowheads="1"/>
            </p:cNvSpPr>
            <p:nvPr/>
          </p:nvSpPr>
          <p:spPr bwMode="auto">
            <a:xfrm>
              <a:off x="3424" y="1525"/>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⑧</a:t>
              </a:r>
            </a:p>
          </p:txBody>
        </p:sp>
        <p:sp>
          <p:nvSpPr>
            <p:cNvPr id="15413" name="Text Box 129"/>
            <p:cNvSpPr txBox="1">
              <a:spLocks noChangeArrowheads="1"/>
            </p:cNvSpPr>
            <p:nvPr/>
          </p:nvSpPr>
          <p:spPr bwMode="auto">
            <a:xfrm>
              <a:off x="3061" y="1207"/>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⑥</a:t>
              </a:r>
            </a:p>
          </p:txBody>
        </p:sp>
        <p:sp>
          <p:nvSpPr>
            <p:cNvPr id="15414" name="Text Box 130"/>
            <p:cNvSpPr txBox="1">
              <a:spLocks noChangeArrowheads="1"/>
            </p:cNvSpPr>
            <p:nvPr/>
          </p:nvSpPr>
          <p:spPr bwMode="auto">
            <a:xfrm>
              <a:off x="3198" y="1888"/>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⑪</a:t>
              </a:r>
            </a:p>
          </p:txBody>
        </p:sp>
        <p:sp>
          <p:nvSpPr>
            <p:cNvPr id="15415" name="Text Box 131"/>
            <p:cNvSpPr txBox="1">
              <a:spLocks noChangeArrowheads="1"/>
            </p:cNvSpPr>
            <p:nvPr/>
          </p:nvSpPr>
          <p:spPr bwMode="auto">
            <a:xfrm>
              <a:off x="2290" y="1842"/>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⑦</a:t>
              </a:r>
            </a:p>
          </p:txBody>
        </p:sp>
        <p:sp>
          <p:nvSpPr>
            <p:cNvPr id="15416" name="Text Box 132"/>
            <p:cNvSpPr txBox="1">
              <a:spLocks noChangeArrowheads="1"/>
            </p:cNvSpPr>
            <p:nvPr/>
          </p:nvSpPr>
          <p:spPr bwMode="auto">
            <a:xfrm>
              <a:off x="3424" y="1117"/>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⑤</a:t>
              </a:r>
            </a:p>
          </p:txBody>
        </p:sp>
        <p:sp>
          <p:nvSpPr>
            <p:cNvPr id="15417" name="Text Box 133"/>
            <p:cNvSpPr txBox="1">
              <a:spLocks noChangeArrowheads="1"/>
            </p:cNvSpPr>
            <p:nvPr/>
          </p:nvSpPr>
          <p:spPr bwMode="auto">
            <a:xfrm>
              <a:off x="2290" y="2387"/>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⑬</a:t>
              </a:r>
            </a:p>
          </p:txBody>
        </p:sp>
        <p:sp>
          <p:nvSpPr>
            <p:cNvPr id="15418" name="Text Box 134"/>
            <p:cNvSpPr txBox="1">
              <a:spLocks noChangeArrowheads="1"/>
            </p:cNvSpPr>
            <p:nvPr/>
          </p:nvSpPr>
          <p:spPr bwMode="auto">
            <a:xfrm>
              <a:off x="3742" y="1570"/>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⑨</a:t>
              </a:r>
            </a:p>
          </p:txBody>
        </p:sp>
        <p:sp>
          <p:nvSpPr>
            <p:cNvPr id="15419" name="Text Box 135"/>
            <p:cNvSpPr txBox="1">
              <a:spLocks noChangeArrowheads="1"/>
            </p:cNvSpPr>
            <p:nvPr/>
          </p:nvSpPr>
          <p:spPr bwMode="auto">
            <a:xfrm>
              <a:off x="3696" y="1933"/>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⑩</a:t>
              </a:r>
            </a:p>
          </p:txBody>
        </p:sp>
        <p:sp>
          <p:nvSpPr>
            <p:cNvPr id="15420" name="Text Box 136"/>
            <p:cNvSpPr txBox="1">
              <a:spLocks noChangeArrowheads="1"/>
            </p:cNvSpPr>
            <p:nvPr/>
          </p:nvSpPr>
          <p:spPr bwMode="auto">
            <a:xfrm>
              <a:off x="3787" y="1842"/>
              <a:ext cx="567"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000066"/>
                  </a:solidFill>
                </a:rPr>
                <a:t>12,000 </a:t>
              </a:r>
            </a:p>
          </p:txBody>
        </p:sp>
      </p:grpSp>
      <p:grpSp>
        <p:nvGrpSpPr>
          <p:cNvPr id="28" name="Group 137"/>
          <p:cNvGrpSpPr>
            <a:grpSpLocks/>
          </p:cNvGrpSpPr>
          <p:nvPr/>
        </p:nvGrpSpPr>
        <p:grpSpPr bwMode="auto">
          <a:xfrm>
            <a:off x="3851275" y="6308725"/>
            <a:ext cx="3025775" cy="360363"/>
            <a:chOff x="2426" y="3974"/>
            <a:chExt cx="1905" cy="227"/>
          </a:xfrm>
        </p:grpSpPr>
        <p:sp>
          <p:nvSpPr>
            <p:cNvPr id="15391" name="Rectangle 138"/>
            <p:cNvSpPr>
              <a:spLocks noChangeArrowheads="1"/>
            </p:cNvSpPr>
            <p:nvPr/>
          </p:nvSpPr>
          <p:spPr bwMode="auto">
            <a:xfrm>
              <a:off x="2426" y="3974"/>
              <a:ext cx="1905" cy="227"/>
            </a:xfrm>
            <a:prstGeom prst="rect">
              <a:avLst/>
            </a:prstGeom>
            <a:solidFill>
              <a:srgbClr val="CCFFCC"/>
            </a:solidFill>
            <a:ln w="25400">
              <a:solidFill>
                <a:srgbClr val="0000FF"/>
              </a:solidFill>
              <a:miter lim="800000"/>
              <a:headEnd/>
              <a:tailEnd/>
            </a:ln>
          </p:spPr>
          <p:txBody>
            <a:bodyPr wrap="none" anchor="ctr"/>
            <a:lstStyle/>
            <a:p>
              <a:pPr fontAlgn="base">
                <a:spcBef>
                  <a:spcPct val="0"/>
                </a:spcBef>
                <a:spcAft>
                  <a:spcPct val="0"/>
                </a:spcAft>
              </a:pPr>
              <a:r>
                <a:rPr lang="ja-JP" altLang="en-US" sz="2000" b="1" smtClean="0">
                  <a:solidFill>
                    <a:srgbClr val="000000"/>
                  </a:solidFill>
                </a:rPr>
                <a:t> 　　河 川         地下水</a:t>
              </a:r>
            </a:p>
          </p:txBody>
        </p:sp>
        <p:sp>
          <p:nvSpPr>
            <p:cNvPr id="15392" name="Oval 139"/>
            <p:cNvSpPr>
              <a:spLocks noChangeArrowheads="1"/>
            </p:cNvSpPr>
            <p:nvPr/>
          </p:nvSpPr>
          <p:spPr bwMode="auto">
            <a:xfrm>
              <a:off x="2539" y="4020"/>
              <a:ext cx="113" cy="113"/>
            </a:xfrm>
            <a:prstGeom prst="ellipse">
              <a:avLst/>
            </a:prstGeom>
            <a:solidFill>
              <a:srgbClr val="00FFFF"/>
            </a:solidFill>
            <a:ln w="12700">
              <a:solidFill>
                <a:schemeClr val="tx1"/>
              </a:solidFill>
              <a:round/>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15393" name="Oval 140"/>
            <p:cNvSpPr>
              <a:spLocks noChangeArrowheads="1"/>
            </p:cNvSpPr>
            <p:nvPr/>
          </p:nvSpPr>
          <p:spPr bwMode="auto">
            <a:xfrm>
              <a:off x="3265" y="4020"/>
              <a:ext cx="113" cy="113"/>
            </a:xfrm>
            <a:prstGeom prst="ellipse">
              <a:avLst/>
            </a:prstGeom>
            <a:solidFill>
              <a:srgbClr val="FF0000"/>
            </a:solidFill>
            <a:ln w="9525">
              <a:solidFill>
                <a:schemeClr val="tx1"/>
              </a:solidFill>
              <a:round/>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grpSp>
      <p:sp>
        <p:nvSpPr>
          <p:cNvPr id="15390" name="Text Box 141"/>
          <p:cNvSpPr txBox="1">
            <a:spLocks noChangeArrowheads="1"/>
          </p:cNvSpPr>
          <p:nvPr/>
        </p:nvSpPr>
        <p:spPr bwMode="auto">
          <a:xfrm>
            <a:off x="250825" y="765175"/>
            <a:ext cx="3673475" cy="366713"/>
          </a:xfrm>
          <a:prstGeom prst="rect">
            <a:avLst/>
          </a:prstGeom>
          <a:solidFill>
            <a:schemeClr val="bg1"/>
          </a:solidFill>
          <a:ln w="25400" algn="ctr">
            <a:noFill/>
            <a:miter lim="800000"/>
            <a:headEnd/>
            <a:tailEnd/>
          </a:ln>
        </p:spPr>
        <p:txBody>
          <a:bodyPr>
            <a:spAutoFit/>
          </a:bodyPr>
          <a:lstStyle/>
          <a:p>
            <a:pPr fontAlgn="base">
              <a:spcBef>
                <a:spcPct val="50000"/>
              </a:spcBef>
              <a:spcAft>
                <a:spcPct val="0"/>
              </a:spcAft>
            </a:pPr>
            <a:r>
              <a:rPr lang="en-US" altLang="ja-JP" b="1" smtClean="0">
                <a:solidFill>
                  <a:srgbClr val="000000"/>
                </a:solidFill>
              </a:rPr>
              <a:t>(2007</a:t>
            </a:r>
            <a:r>
              <a:rPr lang="ja-JP" altLang="en-US" b="1" smtClean="0">
                <a:solidFill>
                  <a:srgbClr val="000000"/>
                </a:solidFill>
              </a:rPr>
              <a:t>年</a:t>
            </a:r>
            <a:r>
              <a:rPr lang="en-US" altLang="ja-JP" b="1" smtClean="0">
                <a:solidFill>
                  <a:srgbClr val="000000"/>
                </a:solidFill>
              </a:rPr>
              <a:t>11-</a:t>
            </a:r>
            <a:r>
              <a:rPr lang="ja-JP" altLang="en-US" b="1" smtClean="0">
                <a:solidFill>
                  <a:srgbClr val="000000"/>
                </a:solidFill>
              </a:rPr>
              <a:t>２０</a:t>
            </a:r>
            <a:r>
              <a:rPr lang="en-US" altLang="ja-JP" b="1" smtClean="0">
                <a:solidFill>
                  <a:srgbClr val="000000"/>
                </a:solidFill>
              </a:rPr>
              <a:t>10</a:t>
            </a:r>
            <a:r>
              <a:rPr lang="ja-JP" altLang="en-US" b="1" smtClean="0">
                <a:solidFill>
                  <a:srgbClr val="000000"/>
                </a:solidFill>
              </a:rPr>
              <a:t>年</a:t>
            </a:r>
            <a:r>
              <a:rPr lang="en-US" altLang="ja-JP" b="1" smtClean="0">
                <a:solidFill>
                  <a:srgbClr val="000000"/>
                </a:solidFill>
              </a:rPr>
              <a:t>2</a:t>
            </a:r>
            <a:r>
              <a:rPr lang="ja-JP" altLang="en-US" b="1" smtClean="0">
                <a:solidFill>
                  <a:srgbClr val="000000"/>
                </a:solidFill>
              </a:rPr>
              <a:t>月</a:t>
            </a:r>
            <a:r>
              <a:rPr lang="en-US" altLang="ja-JP" b="1" smtClean="0">
                <a:solidFill>
                  <a:srgbClr val="000000"/>
                </a:solidFill>
              </a:rPr>
              <a:t>)</a:t>
            </a:r>
            <a:r>
              <a:rPr lang="ja-JP" altLang="en-US" b="1" smtClean="0">
                <a:solidFill>
                  <a:srgbClr val="000000"/>
                </a:solidFill>
                <a:ea typeface="HGS創英角ﾎﾟｯﾌﾟ体" pitchFamily="50" charset="-128"/>
              </a:rPr>
              <a:t>調査事例</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087563" y="1412875"/>
            <a:ext cx="4235450" cy="5400675"/>
            <a:chOff x="340" y="527"/>
            <a:chExt cx="2668" cy="3402"/>
          </a:xfrm>
        </p:grpSpPr>
        <p:grpSp>
          <p:nvGrpSpPr>
            <p:cNvPr id="3" name="Group 5"/>
            <p:cNvGrpSpPr>
              <a:grpSpLocks/>
            </p:cNvGrpSpPr>
            <p:nvPr/>
          </p:nvGrpSpPr>
          <p:grpSpPr bwMode="auto">
            <a:xfrm>
              <a:off x="340" y="527"/>
              <a:ext cx="2668" cy="3402"/>
              <a:chOff x="340" y="527"/>
              <a:chExt cx="2668" cy="3402"/>
            </a:xfrm>
          </p:grpSpPr>
          <p:pic>
            <p:nvPicPr>
              <p:cNvPr id="16406" name="Picture 6"/>
              <p:cNvPicPr>
                <a:picLocks noChangeAspect="1" noChangeArrowheads="1"/>
              </p:cNvPicPr>
              <p:nvPr/>
            </p:nvPicPr>
            <p:blipFill>
              <a:blip r:embed="rId3" cstate="print"/>
              <a:srcRect/>
              <a:stretch>
                <a:fillRect/>
              </a:stretch>
            </p:blipFill>
            <p:spPr bwMode="auto">
              <a:xfrm>
                <a:off x="340" y="527"/>
                <a:ext cx="2668" cy="3402"/>
              </a:xfrm>
              <a:prstGeom prst="rect">
                <a:avLst/>
              </a:prstGeom>
              <a:noFill/>
              <a:ln w="25400" algn="ctr">
                <a:noFill/>
                <a:miter lim="800000"/>
                <a:headEnd/>
                <a:tailEnd/>
              </a:ln>
            </p:spPr>
          </p:pic>
          <p:grpSp>
            <p:nvGrpSpPr>
              <p:cNvPr id="4" name="Group 7"/>
              <p:cNvGrpSpPr>
                <a:grpSpLocks/>
              </p:cNvGrpSpPr>
              <p:nvPr/>
            </p:nvGrpSpPr>
            <p:grpSpPr bwMode="auto">
              <a:xfrm>
                <a:off x="1519" y="1570"/>
                <a:ext cx="1009" cy="1599"/>
                <a:chOff x="1519" y="1570"/>
                <a:chExt cx="1009" cy="1599"/>
              </a:xfrm>
            </p:grpSpPr>
            <p:sp>
              <p:nvSpPr>
                <p:cNvPr id="16408" name="AutoShape 8"/>
                <p:cNvSpPr>
                  <a:spLocks noChangeAspect="1" noChangeArrowheads="1"/>
                </p:cNvSpPr>
                <p:nvPr/>
              </p:nvSpPr>
              <p:spPr bwMode="auto">
                <a:xfrm>
                  <a:off x="2177" y="1745"/>
                  <a:ext cx="163" cy="163"/>
                </a:xfrm>
                <a:prstGeom prst="irregularSeal1">
                  <a:avLst/>
                </a:prstGeom>
                <a:solidFill>
                  <a:srgbClr val="FFFF00"/>
                </a:solidFill>
                <a:ln w="25400">
                  <a:solidFill>
                    <a:schemeClr val="tx1"/>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16409" name="Oval 9"/>
                <p:cNvSpPr>
                  <a:spLocks noChangeAspect="1" noChangeArrowheads="1"/>
                </p:cNvSpPr>
                <p:nvPr/>
              </p:nvSpPr>
              <p:spPr bwMode="auto">
                <a:xfrm>
                  <a:off x="1791" y="1570"/>
                  <a:ext cx="147" cy="147"/>
                </a:xfrm>
                <a:prstGeom prst="ellipse">
                  <a:avLst/>
                </a:prstGeom>
                <a:noFill/>
                <a:ln w="25400">
                  <a:solidFill>
                    <a:srgbClr val="FF0000"/>
                  </a:solidFill>
                  <a:round/>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16410" name="Oval 10"/>
                <p:cNvSpPr>
                  <a:spLocks noChangeAspect="1" noChangeArrowheads="1"/>
                </p:cNvSpPr>
                <p:nvPr/>
              </p:nvSpPr>
              <p:spPr bwMode="auto">
                <a:xfrm>
                  <a:off x="2109" y="2069"/>
                  <a:ext cx="147" cy="147"/>
                </a:xfrm>
                <a:prstGeom prst="ellipse">
                  <a:avLst/>
                </a:prstGeom>
                <a:noFill/>
                <a:ln w="25400">
                  <a:solidFill>
                    <a:srgbClr val="FF0000"/>
                  </a:solidFill>
                  <a:round/>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16411" name="Oval 11"/>
                <p:cNvSpPr>
                  <a:spLocks noChangeAspect="1" noChangeArrowheads="1"/>
                </p:cNvSpPr>
                <p:nvPr/>
              </p:nvSpPr>
              <p:spPr bwMode="auto">
                <a:xfrm>
                  <a:off x="2381" y="2840"/>
                  <a:ext cx="147" cy="147"/>
                </a:xfrm>
                <a:prstGeom prst="ellipse">
                  <a:avLst/>
                </a:prstGeom>
                <a:noFill/>
                <a:ln w="25400">
                  <a:solidFill>
                    <a:srgbClr val="FF0000"/>
                  </a:solidFill>
                  <a:round/>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16412" name="Oval 12"/>
                <p:cNvSpPr>
                  <a:spLocks noChangeAspect="1" noChangeArrowheads="1"/>
                </p:cNvSpPr>
                <p:nvPr/>
              </p:nvSpPr>
              <p:spPr bwMode="auto">
                <a:xfrm>
                  <a:off x="1519" y="3022"/>
                  <a:ext cx="147" cy="147"/>
                </a:xfrm>
                <a:prstGeom prst="ellipse">
                  <a:avLst/>
                </a:prstGeom>
                <a:noFill/>
                <a:ln w="25400">
                  <a:solidFill>
                    <a:srgbClr val="FF0000"/>
                  </a:solidFill>
                  <a:round/>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grpSp>
        </p:grpSp>
        <p:sp>
          <p:nvSpPr>
            <p:cNvPr id="16405" name="Oval 13"/>
            <p:cNvSpPr>
              <a:spLocks noChangeAspect="1" noChangeArrowheads="1"/>
            </p:cNvSpPr>
            <p:nvPr/>
          </p:nvSpPr>
          <p:spPr bwMode="auto">
            <a:xfrm>
              <a:off x="2226" y="1771"/>
              <a:ext cx="147" cy="147"/>
            </a:xfrm>
            <a:prstGeom prst="ellipse">
              <a:avLst/>
            </a:prstGeom>
            <a:noFill/>
            <a:ln w="25400">
              <a:solidFill>
                <a:srgbClr val="FF0000"/>
              </a:solidFill>
              <a:round/>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grpSp>
      <p:sp>
        <p:nvSpPr>
          <p:cNvPr id="16387" name="Text Box 14"/>
          <p:cNvSpPr txBox="1">
            <a:spLocks noChangeAspect="1" noChangeArrowheads="1"/>
          </p:cNvSpPr>
          <p:nvPr/>
        </p:nvSpPr>
        <p:spPr bwMode="auto">
          <a:xfrm>
            <a:off x="3455988" y="2995613"/>
            <a:ext cx="1135062" cy="355600"/>
          </a:xfrm>
          <a:prstGeom prst="rect">
            <a:avLst/>
          </a:prstGeom>
          <a:noFill/>
          <a:ln w="9525">
            <a:noFill/>
            <a:miter lim="800000"/>
            <a:headEnd/>
            <a:tailEnd/>
          </a:ln>
        </p:spPr>
        <p:txBody>
          <a:bodyPr/>
          <a:lstStyle/>
          <a:p>
            <a:pPr algn="ctr" fontAlgn="base">
              <a:spcBef>
                <a:spcPct val="50000"/>
              </a:spcBef>
              <a:spcAft>
                <a:spcPct val="0"/>
              </a:spcAft>
            </a:pPr>
            <a:r>
              <a:rPr lang="ja-JP" altLang="en-US" sz="2000" b="1" smtClean="0">
                <a:solidFill>
                  <a:srgbClr val="3333CC"/>
                </a:solidFill>
                <a:latin typeface="HGS創英角ﾎﾟｯﾌﾟ体" pitchFamily="50" charset="-128"/>
                <a:ea typeface="HGS創英角ﾎﾟｯﾌﾟ体" pitchFamily="50" charset="-128"/>
              </a:rPr>
              <a:t>地点</a:t>
            </a:r>
            <a:r>
              <a:rPr lang="en-US" altLang="ja-JP" sz="2000" b="1" smtClean="0">
                <a:solidFill>
                  <a:srgbClr val="3333CC"/>
                </a:solidFill>
                <a:latin typeface="HGS創英角ﾎﾟｯﾌﾟ体" pitchFamily="50" charset="-128"/>
                <a:ea typeface="HGS創英角ﾎﾟｯﾌﾟ体" pitchFamily="50" charset="-128"/>
              </a:rPr>
              <a:t>1</a:t>
            </a:r>
          </a:p>
        </p:txBody>
      </p:sp>
      <p:sp>
        <p:nvSpPr>
          <p:cNvPr id="16388" name="Text Box 15"/>
          <p:cNvSpPr txBox="1">
            <a:spLocks noChangeAspect="1" noChangeArrowheads="1"/>
          </p:cNvSpPr>
          <p:nvPr/>
        </p:nvSpPr>
        <p:spPr bwMode="auto">
          <a:xfrm>
            <a:off x="5184775" y="3140075"/>
            <a:ext cx="1133475" cy="355600"/>
          </a:xfrm>
          <a:prstGeom prst="rect">
            <a:avLst/>
          </a:prstGeom>
          <a:noFill/>
          <a:ln w="9525">
            <a:noFill/>
            <a:miter lim="800000"/>
            <a:headEnd/>
            <a:tailEnd/>
          </a:ln>
        </p:spPr>
        <p:txBody>
          <a:bodyPr/>
          <a:lstStyle/>
          <a:p>
            <a:pPr algn="ctr" fontAlgn="base">
              <a:spcBef>
                <a:spcPct val="50000"/>
              </a:spcBef>
              <a:spcAft>
                <a:spcPct val="0"/>
              </a:spcAft>
            </a:pPr>
            <a:r>
              <a:rPr lang="ja-JP" altLang="en-US" sz="2000" b="1" smtClean="0">
                <a:solidFill>
                  <a:srgbClr val="3333CC"/>
                </a:solidFill>
                <a:latin typeface="HGS創英角ﾎﾟｯﾌﾟ体" pitchFamily="50" charset="-128"/>
                <a:ea typeface="HGS創英角ﾎﾟｯﾌﾟ体" pitchFamily="50" charset="-128"/>
              </a:rPr>
              <a:t>地点</a:t>
            </a:r>
            <a:r>
              <a:rPr lang="en-US" altLang="ja-JP" sz="2000" b="1" smtClean="0">
                <a:solidFill>
                  <a:srgbClr val="3333CC"/>
                </a:solidFill>
                <a:latin typeface="HGS創英角ﾎﾟｯﾌﾟ体" pitchFamily="50" charset="-128"/>
                <a:ea typeface="HGS創英角ﾎﾟｯﾌﾟ体" pitchFamily="50" charset="-128"/>
              </a:rPr>
              <a:t>2</a:t>
            </a:r>
          </a:p>
        </p:txBody>
      </p:sp>
      <p:sp>
        <p:nvSpPr>
          <p:cNvPr id="16389" name="Text Box 16"/>
          <p:cNvSpPr txBox="1">
            <a:spLocks noChangeAspect="1" noChangeArrowheads="1"/>
          </p:cNvSpPr>
          <p:nvPr/>
        </p:nvSpPr>
        <p:spPr bwMode="auto">
          <a:xfrm>
            <a:off x="4319588" y="3932238"/>
            <a:ext cx="1133475" cy="357187"/>
          </a:xfrm>
          <a:prstGeom prst="rect">
            <a:avLst/>
          </a:prstGeom>
          <a:noFill/>
          <a:ln w="9525">
            <a:noFill/>
            <a:miter lim="800000"/>
            <a:headEnd/>
            <a:tailEnd/>
          </a:ln>
        </p:spPr>
        <p:txBody>
          <a:bodyPr/>
          <a:lstStyle/>
          <a:p>
            <a:pPr algn="ctr" fontAlgn="base">
              <a:spcBef>
                <a:spcPct val="50000"/>
              </a:spcBef>
              <a:spcAft>
                <a:spcPct val="0"/>
              </a:spcAft>
            </a:pPr>
            <a:r>
              <a:rPr lang="ja-JP" altLang="en-US" sz="2000" b="1" smtClean="0">
                <a:solidFill>
                  <a:srgbClr val="3333CC"/>
                </a:solidFill>
                <a:latin typeface="HGS創英角ﾎﾟｯﾌﾟ体" pitchFamily="50" charset="-128"/>
                <a:ea typeface="HGS創英角ﾎﾟｯﾌﾟ体" pitchFamily="50" charset="-128"/>
              </a:rPr>
              <a:t>地点</a:t>
            </a:r>
            <a:r>
              <a:rPr lang="en-US" altLang="ja-JP" sz="2000" b="1" smtClean="0">
                <a:solidFill>
                  <a:srgbClr val="3333CC"/>
                </a:solidFill>
                <a:latin typeface="HGS創英角ﾎﾟｯﾌﾟ体" pitchFamily="50" charset="-128"/>
                <a:ea typeface="HGS創英角ﾎﾟｯﾌﾟ体" pitchFamily="50" charset="-128"/>
              </a:rPr>
              <a:t>3</a:t>
            </a:r>
          </a:p>
        </p:txBody>
      </p:sp>
      <p:sp>
        <p:nvSpPr>
          <p:cNvPr id="16390" name="Text Box 17"/>
          <p:cNvSpPr txBox="1">
            <a:spLocks noChangeAspect="1" noChangeArrowheads="1"/>
          </p:cNvSpPr>
          <p:nvPr/>
        </p:nvSpPr>
        <p:spPr bwMode="auto">
          <a:xfrm>
            <a:off x="5400675" y="4435475"/>
            <a:ext cx="1133475" cy="355600"/>
          </a:xfrm>
          <a:prstGeom prst="rect">
            <a:avLst/>
          </a:prstGeom>
          <a:noFill/>
          <a:ln w="9525">
            <a:noFill/>
            <a:miter lim="800000"/>
            <a:headEnd/>
            <a:tailEnd/>
          </a:ln>
        </p:spPr>
        <p:txBody>
          <a:bodyPr/>
          <a:lstStyle/>
          <a:p>
            <a:pPr algn="ctr" fontAlgn="base">
              <a:spcBef>
                <a:spcPct val="50000"/>
              </a:spcBef>
              <a:spcAft>
                <a:spcPct val="0"/>
              </a:spcAft>
            </a:pPr>
            <a:r>
              <a:rPr lang="ja-JP" altLang="en-US" sz="2000" b="1" smtClean="0">
                <a:solidFill>
                  <a:srgbClr val="3333CC"/>
                </a:solidFill>
                <a:latin typeface="HGS創英角ﾎﾟｯﾌﾟ体" pitchFamily="50" charset="-128"/>
                <a:ea typeface="HGS創英角ﾎﾟｯﾌﾟ体" pitchFamily="50" charset="-128"/>
              </a:rPr>
              <a:t>地点</a:t>
            </a:r>
            <a:r>
              <a:rPr lang="en-US" altLang="ja-JP" sz="2000" b="1" smtClean="0">
                <a:solidFill>
                  <a:srgbClr val="3333CC"/>
                </a:solidFill>
                <a:latin typeface="HGS創英角ﾎﾟｯﾌﾟ体" pitchFamily="50" charset="-128"/>
                <a:ea typeface="HGS創英角ﾎﾟｯﾌﾟ体" pitchFamily="50" charset="-128"/>
              </a:rPr>
              <a:t>4</a:t>
            </a:r>
          </a:p>
        </p:txBody>
      </p:sp>
      <p:sp>
        <p:nvSpPr>
          <p:cNvPr id="16391" name="Text Box 18"/>
          <p:cNvSpPr txBox="1">
            <a:spLocks noChangeAspect="1" noChangeArrowheads="1"/>
          </p:cNvSpPr>
          <p:nvPr/>
        </p:nvSpPr>
        <p:spPr bwMode="auto">
          <a:xfrm>
            <a:off x="3959225" y="5083175"/>
            <a:ext cx="1135063" cy="355600"/>
          </a:xfrm>
          <a:prstGeom prst="rect">
            <a:avLst/>
          </a:prstGeom>
          <a:noFill/>
          <a:ln w="9525">
            <a:noFill/>
            <a:miter lim="800000"/>
            <a:headEnd/>
            <a:tailEnd/>
          </a:ln>
        </p:spPr>
        <p:txBody>
          <a:bodyPr/>
          <a:lstStyle/>
          <a:p>
            <a:pPr algn="ctr" fontAlgn="base">
              <a:spcBef>
                <a:spcPct val="50000"/>
              </a:spcBef>
              <a:spcAft>
                <a:spcPct val="0"/>
              </a:spcAft>
            </a:pPr>
            <a:r>
              <a:rPr lang="ja-JP" altLang="en-US" sz="2000" b="1" smtClean="0">
                <a:solidFill>
                  <a:srgbClr val="3333CC"/>
                </a:solidFill>
                <a:latin typeface="HGS創英角ﾎﾟｯﾌﾟ体" pitchFamily="50" charset="-128"/>
                <a:ea typeface="HGS創英角ﾎﾟｯﾌﾟ体" pitchFamily="50" charset="-128"/>
              </a:rPr>
              <a:t>地点</a:t>
            </a:r>
            <a:r>
              <a:rPr lang="en-US" altLang="ja-JP" sz="2000" b="1" smtClean="0">
                <a:solidFill>
                  <a:srgbClr val="3333CC"/>
                </a:solidFill>
                <a:latin typeface="HGS創英角ﾎﾟｯﾌﾟ体" pitchFamily="50" charset="-128"/>
                <a:ea typeface="HGS創英角ﾎﾟｯﾌﾟ体" pitchFamily="50" charset="-128"/>
              </a:rPr>
              <a:t>5</a:t>
            </a:r>
          </a:p>
        </p:txBody>
      </p:sp>
      <p:pic>
        <p:nvPicPr>
          <p:cNvPr id="16392" name="Picture 19"/>
          <p:cNvPicPr>
            <a:picLocks noChangeAspect="1" noChangeArrowheads="1"/>
          </p:cNvPicPr>
          <p:nvPr/>
        </p:nvPicPr>
        <p:blipFill>
          <a:blip r:embed="rId4" cstate="print"/>
          <a:srcRect/>
          <a:stretch>
            <a:fillRect/>
          </a:stretch>
        </p:blipFill>
        <p:spPr bwMode="auto">
          <a:xfrm>
            <a:off x="107950" y="3165475"/>
            <a:ext cx="3209925" cy="1812925"/>
          </a:xfrm>
          <a:prstGeom prst="rect">
            <a:avLst/>
          </a:prstGeom>
          <a:noFill/>
          <a:ln w="9525">
            <a:noFill/>
            <a:miter lim="800000"/>
            <a:headEnd/>
            <a:tailEnd/>
          </a:ln>
        </p:spPr>
      </p:pic>
      <p:pic>
        <p:nvPicPr>
          <p:cNvPr id="16393" name="Picture 20"/>
          <p:cNvPicPr>
            <a:picLocks noChangeAspect="1" noChangeArrowheads="1"/>
          </p:cNvPicPr>
          <p:nvPr/>
        </p:nvPicPr>
        <p:blipFill>
          <a:blip r:embed="rId5" cstate="print"/>
          <a:srcRect/>
          <a:stretch>
            <a:fillRect/>
          </a:stretch>
        </p:blipFill>
        <p:spPr bwMode="auto">
          <a:xfrm>
            <a:off x="107950" y="1365250"/>
            <a:ext cx="3232150" cy="1835150"/>
          </a:xfrm>
          <a:prstGeom prst="rect">
            <a:avLst/>
          </a:prstGeom>
          <a:noFill/>
          <a:ln w="9525">
            <a:noFill/>
            <a:miter lim="800000"/>
            <a:headEnd/>
            <a:tailEnd/>
          </a:ln>
        </p:spPr>
      </p:pic>
      <p:pic>
        <p:nvPicPr>
          <p:cNvPr id="16394" name="Picture 21"/>
          <p:cNvPicPr>
            <a:picLocks noChangeAspect="1" noChangeArrowheads="1"/>
          </p:cNvPicPr>
          <p:nvPr/>
        </p:nvPicPr>
        <p:blipFill>
          <a:blip r:embed="rId6" cstate="print"/>
          <a:srcRect/>
          <a:stretch>
            <a:fillRect/>
          </a:stretch>
        </p:blipFill>
        <p:spPr bwMode="auto">
          <a:xfrm>
            <a:off x="5829300" y="1365250"/>
            <a:ext cx="3203575" cy="1806575"/>
          </a:xfrm>
          <a:prstGeom prst="rect">
            <a:avLst/>
          </a:prstGeom>
          <a:noFill/>
          <a:ln w="9525">
            <a:noFill/>
            <a:miter lim="800000"/>
            <a:headEnd/>
            <a:tailEnd/>
          </a:ln>
        </p:spPr>
      </p:pic>
      <p:sp>
        <p:nvSpPr>
          <p:cNvPr id="16395" name="Line 22"/>
          <p:cNvSpPr>
            <a:spLocks noChangeShapeType="1"/>
          </p:cNvSpPr>
          <p:nvPr/>
        </p:nvSpPr>
        <p:spPr bwMode="auto">
          <a:xfrm flipH="1" flipV="1">
            <a:off x="3384550" y="2490788"/>
            <a:ext cx="647700" cy="431800"/>
          </a:xfrm>
          <a:prstGeom prst="line">
            <a:avLst/>
          </a:prstGeom>
          <a:noFill/>
          <a:ln w="38100">
            <a:solidFill>
              <a:schemeClr val="accent2"/>
            </a:solidFill>
            <a:round/>
            <a:headEnd/>
            <a:tailEnd type="triangle" w="med" len="med"/>
          </a:ln>
        </p:spPr>
        <p:txBody>
          <a:bodyPr/>
          <a:lstStyle/>
          <a:p>
            <a:pPr fontAlgn="base">
              <a:spcBef>
                <a:spcPct val="0"/>
              </a:spcBef>
              <a:spcAft>
                <a:spcPct val="0"/>
              </a:spcAft>
            </a:pPr>
            <a:endParaRPr lang="ja-JP" altLang="en-US" sz="2400" b="1" smtClean="0">
              <a:solidFill>
                <a:srgbClr val="000000"/>
              </a:solidFill>
            </a:endParaRPr>
          </a:p>
        </p:txBody>
      </p:sp>
      <p:sp>
        <p:nvSpPr>
          <p:cNvPr id="16396" name="Line 23"/>
          <p:cNvSpPr>
            <a:spLocks noChangeShapeType="1"/>
          </p:cNvSpPr>
          <p:nvPr/>
        </p:nvSpPr>
        <p:spPr bwMode="auto">
          <a:xfrm flipV="1">
            <a:off x="5400675" y="2203450"/>
            <a:ext cx="358775" cy="720725"/>
          </a:xfrm>
          <a:prstGeom prst="line">
            <a:avLst/>
          </a:prstGeom>
          <a:noFill/>
          <a:ln w="38100">
            <a:solidFill>
              <a:schemeClr val="accent2"/>
            </a:solidFill>
            <a:round/>
            <a:headEnd/>
            <a:tailEnd type="triangle" w="med" len="med"/>
          </a:ln>
        </p:spPr>
        <p:txBody>
          <a:bodyPr/>
          <a:lstStyle/>
          <a:p>
            <a:pPr fontAlgn="base">
              <a:spcBef>
                <a:spcPct val="0"/>
              </a:spcBef>
              <a:spcAft>
                <a:spcPct val="0"/>
              </a:spcAft>
            </a:pPr>
            <a:endParaRPr lang="ja-JP" altLang="en-US" sz="2400" b="1" smtClean="0">
              <a:solidFill>
                <a:srgbClr val="000000"/>
              </a:solidFill>
            </a:endParaRPr>
          </a:p>
        </p:txBody>
      </p:sp>
      <p:sp>
        <p:nvSpPr>
          <p:cNvPr id="16397" name="Line 24"/>
          <p:cNvSpPr>
            <a:spLocks noChangeShapeType="1"/>
          </p:cNvSpPr>
          <p:nvPr/>
        </p:nvSpPr>
        <p:spPr bwMode="auto">
          <a:xfrm flipH="1" flipV="1">
            <a:off x="3311525" y="4148138"/>
            <a:ext cx="720725" cy="0"/>
          </a:xfrm>
          <a:prstGeom prst="line">
            <a:avLst/>
          </a:prstGeom>
          <a:noFill/>
          <a:ln w="38100">
            <a:solidFill>
              <a:schemeClr val="accent2"/>
            </a:solidFill>
            <a:round/>
            <a:headEnd/>
            <a:tailEnd type="triangle" w="med" len="med"/>
          </a:ln>
        </p:spPr>
        <p:txBody>
          <a:bodyPr/>
          <a:lstStyle/>
          <a:p>
            <a:pPr fontAlgn="base">
              <a:spcBef>
                <a:spcPct val="0"/>
              </a:spcBef>
              <a:spcAft>
                <a:spcPct val="0"/>
              </a:spcAft>
            </a:pPr>
            <a:endParaRPr lang="ja-JP" altLang="en-US" sz="2400" b="1" smtClean="0">
              <a:solidFill>
                <a:srgbClr val="000000"/>
              </a:solidFill>
            </a:endParaRPr>
          </a:p>
        </p:txBody>
      </p:sp>
      <p:sp>
        <p:nvSpPr>
          <p:cNvPr id="16398" name="Line 25"/>
          <p:cNvSpPr>
            <a:spLocks noChangeShapeType="1"/>
          </p:cNvSpPr>
          <p:nvPr/>
        </p:nvSpPr>
        <p:spPr bwMode="auto">
          <a:xfrm>
            <a:off x="5472113" y="5083175"/>
            <a:ext cx="358775" cy="503238"/>
          </a:xfrm>
          <a:prstGeom prst="line">
            <a:avLst/>
          </a:prstGeom>
          <a:noFill/>
          <a:ln w="38100">
            <a:solidFill>
              <a:schemeClr val="accent2"/>
            </a:solidFill>
            <a:round/>
            <a:headEnd/>
            <a:tailEnd type="triangle" w="med" len="med"/>
          </a:ln>
        </p:spPr>
        <p:txBody>
          <a:bodyPr/>
          <a:lstStyle/>
          <a:p>
            <a:pPr fontAlgn="base">
              <a:spcBef>
                <a:spcPct val="0"/>
              </a:spcBef>
              <a:spcAft>
                <a:spcPct val="0"/>
              </a:spcAft>
            </a:pPr>
            <a:endParaRPr lang="ja-JP" altLang="en-US" sz="2400" b="1" smtClean="0">
              <a:solidFill>
                <a:srgbClr val="000000"/>
              </a:solidFill>
            </a:endParaRPr>
          </a:p>
        </p:txBody>
      </p:sp>
      <p:sp>
        <p:nvSpPr>
          <p:cNvPr id="16399" name="Line 26"/>
          <p:cNvSpPr>
            <a:spLocks noChangeShapeType="1"/>
          </p:cNvSpPr>
          <p:nvPr/>
        </p:nvSpPr>
        <p:spPr bwMode="auto">
          <a:xfrm flipH="1">
            <a:off x="3455988" y="5443538"/>
            <a:ext cx="504825" cy="433387"/>
          </a:xfrm>
          <a:prstGeom prst="line">
            <a:avLst/>
          </a:prstGeom>
          <a:noFill/>
          <a:ln w="38100">
            <a:solidFill>
              <a:schemeClr val="accent2"/>
            </a:solidFill>
            <a:round/>
            <a:headEnd/>
            <a:tailEnd type="triangle" w="med" len="med"/>
          </a:ln>
        </p:spPr>
        <p:txBody>
          <a:bodyPr/>
          <a:lstStyle/>
          <a:p>
            <a:pPr fontAlgn="base">
              <a:spcBef>
                <a:spcPct val="0"/>
              </a:spcBef>
              <a:spcAft>
                <a:spcPct val="0"/>
              </a:spcAft>
            </a:pPr>
            <a:endParaRPr lang="ja-JP" altLang="en-US" sz="2400" b="1" smtClean="0">
              <a:solidFill>
                <a:srgbClr val="000000"/>
              </a:solidFill>
            </a:endParaRPr>
          </a:p>
        </p:txBody>
      </p:sp>
      <p:pic>
        <p:nvPicPr>
          <p:cNvPr id="16400" name="Picture 27"/>
          <p:cNvPicPr>
            <a:picLocks noChangeAspect="1" noChangeArrowheads="1"/>
          </p:cNvPicPr>
          <p:nvPr/>
        </p:nvPicPr>
        <p:blipFill>
          <a:blip r:embed="rId7" cstate="print"/>
          <a:srcRect/>
          <a:stretch>
            <a:fillRect/>
          </a:stretch>
        </p:blipFill>
        <p:spPr bwMode="auto">
          <a:xfrm>
            <a:off x="107950" y="4929188"/>
            <a:ext cx="3232150" cy="1835150"/>
          </a:xfrm>
          <a:prstGeom prst="rect">
            <a:avLst/>
          </a:prstGeom>
          <a:noFill/>
          <a:ln w="9525">
            <a:noFill/>
            <a:miter lim="800000"/>
            <a:headEnd/>
            <a:tailEnd/>
          </a:ln>
        </p:spPr>
      </p:pic>
      <p:pic>
        <p:nvPicPr>
          <p:cNvPr id="16401" name="Picture 28"/>
          <p:cNvPicPr>
            <a:picLocks noChangeAspect="1" noChangeArrowheads="1"/>
          </p:cNvPicPr>
          <p:nvPr/>
        </p:nvPicPr>
        <p:blipFill>
          <a:blip r:embed="rId8" cstate="print"/>
          <a:srcRect/>
          <a:stretch>
            <a:fillRect/>
          </a:stretch>
        </p:blipFill>
        <p:spPr bwMode="auto">
          <a:xfrm>
            <a:off x="5829300" y="4929188"/>
            <a:ext cx="3213100" cy="1819275"/>
          </a:xfrm>
          <a:prstGeom prst="rect">
            <a:avLst/>
          </a:prstGeom>
          <a:noFill/>
          <a:ln w="9525">
            <a:noFill/>
            <a:miter lim="800000"/>
            <a:headEnd/>
            <a:tailEnd/>
          </a:ln>
        </p:spPr>
      </p:pic>
      <p:sp>
        <p:nvSpPr>
          <p:cNvPr id="16402" name="Text Box 29"/>
          <p:cNvSpPr txBox="1">
            <a:spLocks noChangeArrowheads="1"/>
          </p:cNvSpPr>
          <p:nvPr/>
        </p:nvSpPr>
        <p:spPr bwMode="auto">
          <a:xfrm>
            <a:off x="539750" y="836613"/>
            <a:ext cx="5040313" cy="457200"/>
          </a:xfrm>
          <a:prstGeom prst="rect">
            <a:avLst/>
          </a:prstGeom>
          <a:noFill/>
          <a:ln w="9525">
            <a:noFill/>
            <a:miter lim="800000"/>
            <a:headEnd/>
            <a:tailEnd/>
          </a:ln>
        </p:spPr>
        <p:txBody>
          <a:bodyPr>
            <a:spAutoFit/>
          </a:bodyPr>
          <a:lstStyle/>
          <a:p>
            <a:pPr fontAlgn="base">
              <a:spcBef>
                <a:spcPct val="50000"/>
              </a:spcBef>
              <a:spcAft>
                <a:spcPct val="0"/>
              </a:spcAft>
            </a:pPr>
            <a:r>
              <a:rPr lang="ja-JP" altLang="en-US" sz="2400" b="1" smtClean="0">
                <a:solidFill>
                  <a:srgbClr val="000000"/>
                </a:solidFill>
              </a:rPr>
              <a:t>大気中テロマー類分析結果</a:t>
            </a:r>
          </a:p>
        </p:txBody>
      </p:sp>
      <p:sp>
        <p:nvSpPr>
          <p:cNvPr id="16403" name="Text Box 9"/>
          <p:cNvSpPr txBox="1">
            <a:spLocks noChangeArrowheads="1"/>
          </p:cNvSpPr>
          <p:nvPr/>
        </p:nvSpPr>
        <p:spPr bwMode="auto">
          <a:xfrm>
            <a:off x="1622425" y="0"/>
            <a:ext cx="7521575" cy="822325"/>
          </a:xfrm>
          <a:prstGeom prst="rect">
            <a:avLst/>
          </a:prstGeom>
          <a:noFill/>
          <a:ln w="19050">
            <a:noFill/>
            <a:miter lim="800000"/>
            <a:headEnd/>
            <a:tailEnd/>
          </a:ln>
        </p:spPr>
        <p:txBody>
          <a:bodyPr>
            <a:spAutoFit/>
          </a:bodyPr>
          <a:lstStyle/>
          <a:p>
            <a:pPr fontAlgn="base">
              <a:spcBef>
                <a:spcPct val="50000"/>
              </a:spcBef>
              <a:spcAft>
                <a:spcPct val="0"/>
              </a:spcAft>
            </a:pPr>
            <a:r>
              <a:rPr lang="ja-JP" altLang="en-US" sz="2400" b="1" smtClean="0">
                <a:solidFill>
                  <a:srgbClr val="000000"/>
                </a:solidFill>
                <a:latin typeface="Arial" charset="0"/>
              </a:rPr>
              <a:t>製造・使用事業場周辺環境の把握と対策の評価、</a:t>
            </a:r>
            <a:br>
              <a:rPr lang="ja-JP" altLang="en-US" sz="2400" b="1" smtClean="0">
                <a:solidFill>
                  <a:srgbClr val="000000"/>
                </a:solidFill>
                <a:latin typeface="Arial" charset="0"/>
              </a:rPr>
            </a:br>
            <a:r>
              <a:rPr lang="ja-JP" altLang="en-US" sz="2400" b="1" smtClean="0">
                <a:solidFill>
                  <a:srgbClr val="000000"/>
                </a:solidFill>
                <a:latin typeface="Arial" charset="0"/>
              </a:rPr>
              <a:t>大気環境調査及び類縁化合物の実態把握（大阪府）</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ext Box 5"/>
          <p:cNvSpPr txBox="1">
            <a:spLocks noChangeArrowheads="1"/>
          </p:cNvSpPr>
          <p:nvPr/>
        </p:nvSpPr>
        <p:spPr bwMode="auto">
          <a:xfrm>
            <a:off x="1387475" y="95250"/>
            <a:ext cx="7740650" cy="822325"/>
          </a:xfrm>
          <a:prstGeom prst="rect">
            <a:avLst/>
          </a:prstGeom>
          <a:noFill/>
          <a:ln w="19050">
            <a:noFill/>
            <a:miter lim="800000"/>
            <a:headEnd/>
            <a:tailEnd/>
          </a:ln>
        </p:spPr>
        <p:txBody>
          <a:bodyPr>
            <a:spAutoFit/>
          </a:bodyPr>
          <a:lstStyle/>
          <a:p>
            <a:pPr fontAlgn="base">
              <a:spcBef>
                <a:spcPct val="50000"/>
              </a:spcBef>
              <a:spcAft>
                <a:spcPct val="0"/>
              </a:spcAft>
            </a:pPr>
            <a:r>
              <a:rPr lang="ja-JP" altLang="en-US" sz="2400" b="1" smtClean="0">
                <a:solidFill>
                  <a:srgbClr val="000000"/>
                </a:solidFill>
                <a:latin typeface="Arial" charset="0"/>
              </a:rPr>
              <a:t>製造・使用事業場周辺環境における</a:t>
            </a:r>
            <a:r>
              <a:rPr lang="en-US" altLang="ja-JP" sz="2400" b="1" smtClean="0">
                <a:solidFill>
                  <a:srgbClr val="000000"/>
                </a:solidFill>
                <a:latin typeface="Arial" charset="0"/>
              </a:rPr>
              <a:t>PFOS</a:t>
            </a:r>
            <a:r>
              <a:rPr lang="ja-JP" altLang="en-US" sz="2400" b="1" smtClean="0">
                <a:solidFill>
                  <a:srgbClr val="000000"/>
                </a:solidFill>
                <a:latin typeface="Arial" charset="0"/>
              </a:rPr>
              <a:t>・</a:t>
            </a:r>
            <a:r>
              <a:rPr lang="en-US" altLang="ja-JP" sz="2400" b="1" smtClean="0">
                <a:solidFill>
                  <a:srgbClr val="000000"/>
                </a:solidFill>
                <a:latin typeface="Arial" charset="0"/>
              </a:rPr>
              <a:t>PFOA</a:t>
            </a:r>
            <a:r>
              <a:rPr lang="ja-JP" altLang="en-US" sz="2400" b="1" smtClean="0">
                <a:solidFill>
                  <a:srgbClr val="000000"/>
                </a:solidFill>
                <a:latin typeface="Arial" charset="0"/>
              </a:rPr>
              <a:t>およびその類縁物質の実態把握と対策の評価（大阪市）</a:t>
            </a:r>
          </a:p>
        </p:txBody>
      </p:sp>
      <p:pic>
        <p:nvPicPr>
          <p:cNvPr id="17411" name="Picture 5"/>
          <p:cNvPicPr>
            <a:picLocks noChangeAspect="1" noChangeArrowheads="1"/>
          </p:cNvPicPr>
          <p:nvPr/>
        </p:nvPicPr>
        <p:blipFill>
          <a:blip r:embed="rId3" cstate="print"/>
          <a:srcRect r="137"/>
          <a:stretch>
            <a:fillRect/>
          </a:stretch>
        </p:blipFill>
        <p:spPr bwMode="auto">
          <a:xfrm>
            <a:off x="395288" y="1444625"/>
            <a:ext cx="8485187" cy="5008563"/>
          </a:xfrm>
          <a:prstGeom prst="rect">
            <a:avLst/>
          </a:prstGeom>
          <a:noFill/>
          <a:ln w="12700">
            <a:noFill/>
            <a:miter lim="800000"/>
            <a:headEnd/>
            <a:tailEnd/>
          </a:ln>
        </p:spPr>
      </p:pic>
      <p:sp>
        <p:nvSpPr>
          <p:cNvPr id="17412" name="Rectangle 6"/>
          <p:cNvSpPr>
            <a:spLocks/>
          </p:cNvSpPr>
          <p:nvPr/>
        </p:nvSpPr>
        <p:spPr bwMode="auto">
          <a:xfrm>
            <a:off x="1101725" y="1644650"/>
            <a:ext cx="2616200" cy="2857500"/>
          </a:xfrm>
          <a:prstGeom prst="rect">
            <a:avLst/>
          </a:prstGeom>
          <a:solidFill>
            <a:schemeClr val="accent1"/>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nvGrpSpPr>
          <p:cNvPr id="2" name="Group 7"/>
          <p:cNvGrpSpPr>
            <a:grpSpLocks/>
          </p:cNvGrpSpPr>
          <p:nvPr/>
        </p:nvGrpSpPr>
        <p:grpSpPr bwMode="auto">
          <a:xfrm>
            <a:off x="1241425" y="1797050"/>
            <a:ext cx="127000" cy="2540000"/>
            <a:chOff x="0" y="0"/>
            <a:chExt cx="80" cy="1600"/>
          </a:xfrm>
        </p:grpSpPr>
        <p:sp>
          <p:nvSpPr>
            <p:cNvPr id="17495" name="Rectangle 8"/>
            <p:cNvSpPr>
              <a:spLocks/>
            </p:cNvSpPr>
            <p:nvPr/>
          </p:nvSpPr>
          <p:spPr bwMode="auto">
            <a:xfrm>
              <a:off x="0" y="1200"/>
              <a:ext cx="80" cy="400"/>
            </a:xfrm>
            <a:prstGeom prst="rect">
              <a:avLst/>
            </a:prstGeom>
            <a:solidFill>
              <a:srgbClr val="B3B3B3"/>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96" name="Rectangle 9"/>
            <p:cNvSpPr>
              <a:spLocks/>
            </p:cNvSpPr>
            <p:nvPr/>
          </p:nvSpPr>
          <p:spPr bwMode="auto">
            <a:xfrm>
              <a:off x="0" y="800"/>
              <a:ext cx="80" cy="400"/>
            </a:xfrm>
            <a:prstGeom prst="rect">
              <a:avLst/>
            </a:prstGeom>
            <a:solidFill>
              <a:schemeClr val="accent1"/>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97" name="Rectangle 10"/>
            <p:cNvSpPr>
              <a:spLocks/>
            </p:cNvSpPr>
            <p:nvPr/>
          </p:nvSpPr>
          <p:spPr bwMode="auto">
            <a:xfrm>
              <a:off x="0" y="400"/>
              <a:ext cx="80" cy="400"/>
            </a:xfrm>
            <a:prstGeom prst="rect">
              <a:avLst/>
            </a:prstGeom>
            <a:solidFill>
              <a:srgbClr val="B3B3B3"/>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98" name="Rectangle 11"/>
            <p:cNvSpPr>
              <a:spLocks/>
            </p:cNvSpPr>
            <p:nvPr/>
          </p:nvSpPr>
          <p:spPr bwMode="auto">
            <a:xfrm>
              <a:off x="0" y="0"/>
              <a:ext cx="80" cy="400"/>
            </a:xfrm>
            <a:prstGeom prst="rect">
              <a:avLst/>
            </a:prstGeom>
            <a:solidFill>
              <a:schemeClr val="accent1"/>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sp>
        <p:nvSpPr>
          <p:cNvPr id="17414" name="Rectangle 12"/>
          <p:cNvSpPr>
            <a:spLocks/>
          </p:cNvSpPr>
          <p:nvPr/>
        </p:nvSpPr>
        <p:spPr bwMode="auto">
          <a:xfrm>
            <a:off x="1527175" y="4102100"/>
            <a:ext cx="711200" cy="376238"/>
          </a:xfrm>
          <a:prstGeom prst="rect">
            <a:avLst/>
          </a:prstGeom>
          <a:noFill/>
          <a:ln w="12700">
            <a:noFill/>
            <a:miter lim="800000"/>
            <a:headEnd/>
            <a:tailEnd/>
          </a:ln>
        </p:spPr>
        <p:txBody>
          <a:bodyPr wrap="none" lIns="50800" tIns="50800" rIns="50800" bIns="50800">
            <a:spAutoFit/>
          </a:bodyPr>
          <a:lstStyle/>
          <a:p>
            <a:pPr algn="ctr" fontAlgn="base">
              <a:spcBef>
                <a:spcPct val="0"/>
              </a:spcBef>
              <a:spcAft>
                <a:spcPct val="0"/>
              </a:spcAft>
              <a:tabLst>
                <a:tab pos="990600" algn="l"/>
              </a:tabLst>
            </a:pPr>
            <a:r>
              <a:rPr kumimoji="0" lang="en-US" altLang="ja-JP" b="1" smtClean="0">
                <a:solidFill>
                  <a:srgbClr val="000000"/>
                </a:solidFill>
                <a:latin typeface="Helvetica" pitchFamily="34" charset="0"/>
                <a:sym typeface="Helvetica" pitchFamily="34" charset="0"/>
              </a:rPr>
              <a:t>1ng/L</a:t>
            </a:r>
          </a:p>
        </p:txBody>
      </p:sp>
      <p:sp>
        <p:nvSpPr>
          <p:cNvPr id="17415" name="Rectangle 13"/>
          <p:cNvSpPr>
            <a:spLocks/>
          </p:cNvSpPr>
          <p:nvPr/>
        </p:nvSpPr>
        <p:spPr bwMode="auto">
          <a:xfrm>
            <a:off x="1460500" y="3549650"/>
            <a:ext cx="838200" cy="376238"/>
          </a:xfrm>
          <a:prstGeom prst="rect">
            <a:avLst/>
          </a:prstGeom>
          <a:noFill/>
          <a:ln w="12700">
            <a:noFill/>
            <a:miter lim="800000"/>
            <a:headEnd/>
            <a:tailEnd/>
          </a:ln>
        </p:spPr>
        <p:txBody>
          <a:bodyPr wrap="none" lIns="50800" tIns="50800" rIns="50800" bIns="50800">
            <a:spAutoFit/>
          </a:bodyPr>
          <a:lstStyle/>
          <a:p>
            <a:pPr algn="ctr" fontAlgn="base">
              <a:spcBef>
                <a:spcPct val="0"/>
              </a:spcBef>
              <a:spcAft>
                <a:spcPct val="0"/>
              </a:spcAft>
              <a:tabLst>
                <a:tab pos="990600" algn="l"/>
              </a:tabLst>
            </a:pPr>
            <a:r>
              <a:rPr kumimoji="0" lang="en-US" altLang="ja-JP" b="1" smtClean="0">
                <a:solidFill>
                  <a:srgbClr val="000000"/>
                </a:solidFill>
                <a:latin typeface="Helvetica" pitchFamily="34" charset="0"/>
                <a:sym typeface="Helvetica" pitchFamily="34" charset="0"/>
              </a:rPr>
              <a:t>10ng/L</a:t>
            </a:r>
          </a:p>
        </p:txBody>
      </p:sp>
      <p:sp>
        <p:nvSpPr>
          <p:cNvPr id="17416" name="Rectangle 14"/>
          <p:cNvSpPr>
            <a:spLocks/>
          </p:cNvSpPr>
          <p:nvPr/>
        </p:nvSpPr>
        <p:spPr bwMode="auto">
          <a:xfrm>
            <a:off x="1397000" y="2940050"/>
            <a:ext cx="965200" cy="376238"/>
          </a:xfrm>
          <a:prstGeom prst="rect">
            <a:avLst/>
          </a:prstGeom>
          <a:noFill/>
          <a:ln w="12700">
            <a:noFill/>
            <a:miter lim="800000"/>
            <a:headEnd/>
            <a:tailEnd/>
          </a:ln>
        </p:spPr>
        <p:txBody>
          <a:bodyPr wrap="none" lIns="50800" tIns="50800" rIns="50800" bIns="50800">
            <a:spAutoFit/>
          </a:bodyPr>
          <a:lstStyle/>
          <a:p>
            <a:pPr algn="ctr" fontAlgn="base">
              <a:spcBef>
                <a:spcPct val="0"/>
              </a:spcBef>
              <a:spcAft>
                <a:spcPct val="0"/>
              </a:spcAft>
              <a:tabLst>
                <a:tab pos="990600" algn="l"/>
              </a:tabLst>
            </a:pPr>
            <a:r>
              <a:rPr kumimoji="0" lang="en-US" altLang="ja-JP" b="1" smtClean="0">
                <a:solidFill>
                  <a:srgbClr val="000000"/>
                </a:solidFill>
                <a:latin typeface="Helvetica" pitchFamily="34" charset="0"/>
                <a:sym typeface="Helvetica" pitchFamily="34" charset="0"/>
              </a:rPr>
              <a:t>100ng/L</a:t>
            </a:r>
          </a:p>
        </p:txBody>
      </p:sp>
      <p:sp>
        <p:nvSpPr>
          <p:cNvPr id="17417" name="Rectangle 15"/>
          <p:cNvSpPr>
            <a:spLocks/>
          </p:cNvSpPr>
          <p:nvPr/>
        </p:nvSpPr>
        <p:spPr bwMode="auto">
          <a:xfrm>
            <a:off x="1479550" y="2260600"/>
            <a:ext cx="801688" cy="376238"/>
          </a:xfrm>
          <a:prstGeom prst="rect">
            <a:avLst/>
          </a:prstGeom>
          <a:noFill/>
          <a:ln w="12700">
            <a:noFill/>
            <a:miter lim="800000"/>
            <a:headEnd/>
            <a:tailEnd/>
          </a:ln>
        </p:spPr>
        <p:txBody>
          <a:bodyPr wrap="none" lIns="50800" tIns="50800" rIns="50800" bIns="50800">
            <a:spAutoFit/>
          </a:bodyPr>
          <a:lstStyle/>
          <a:p>
            <a:pPr algn="ctr" fontAlgn="base">
              <a:spcBef>
                <a:spcPct val="0"/>
              </a:spcBef>
              <a:spcAft>
                <a:spcPct val="0"/>
              </a:spcAft>
              <a:tabLst>
                <a:tab pos="990600" algn="l"/>
              </a:tabLst>
            </a:pPr>
            <a:r>
              <a:rPr kumimoji="0" lang="en-US" altLang="ja-JP" b="1" smtClean="0">
                <a:solidFill>
                  <a:srgbClr val="000000"/>
                </a:solidFill>
                <a:latin typeface="Helvetica" pitchFamily="34" charset="0"/>
                <a:sym typeface="Helvetica" pitchFamily="34" charset="0"/>
              </a:rPr>
              <a:t>1μg/L</a:t>
            </a:r>
          </a:p>
        </p:txBody>
      </p:sp>
      <p:sp>
        <p:nvSpPr>
          <p:cNvPr id="17418" name="Rectangle 16"/>
          <p:cNvSpPr>
            <a:spLocks/>
          </p:cNvSpPr>
          <p:nvPr/>
        </p:nvSpPr>
        <p:spPr bwMode="auto">
          <a:xfrm>
            <a:off x="1416050" y="1638300"/>
            <a:ext cx="928688" cy="376238"/>
          </a:xfrm>
          <a:prstGeom prst="rect">
            <a:avLst/>
          </a:prstGeom>
          <a:noFill/>
          <a:ln w="12700">
            <a:noFill/>
            <a:miter lim="800000"/>
            <a:headEnd/>
            <a:tailEnd/>
          </a:ln>
        </p:spPr>
        <p:txBody>
          <a:bodyPr wrap="none" lIns="50800" tIns="50800" rIns="50800" bIns="50800">
            <a:spAutoFit/>
          </a:bodyPr>
          <a:lstStyle/>
          <a:p>
            <a:pPr algn="ctr" fontAlgn="base">
              <a:spcBef>
                <a:spcPct val="0"/>
              </a:spcBef>
              <a:spcAft>
                <a:spcPct val="0"/>
              </a:spcAft>
              <a:tabLst>
                <a:tab pos="990600" algn="l"/>
              </a:tabLst>
            </a:pPr>
            <a:r>
              <a:rPr kumimoji="0" lang="en-US" altLang="ja-JP" b="1" smtClean="0">
                <a:solidFill>
                  <a:srgbClr val="000000"/>
                </a:solidFill>
                <a:latin typeface="Helvetica" pitchFamily="34" charset="0"/>
                <a:sym typeface="Helvetica" pitchFamily="34" charset="0"/>
              </a:rPr>
              <a:t>10μg/L</a:t>
            </a:r>
          </a:p>
        </p:txBody>
      </p:sp>
      <p:sp>
        <p:nvSpPr>
          <p:cNvPr id="137233" name="Rectangle 17"/>
          <p:cNvSpPr>
            <a:spLocks/>
          </p:cNvSpPr>
          <p:nvPr/>
        </p:nvSpPr>
        <p:spPr bwMode="auto">
          <a:xfrm rot="5400000">
            <a:off x="1736725" y="2914650"/>
            <a:ext cx="1651000" cy="406400"/>
          </a:xfrm>
          <a:prstGeom prst="rect">
            <a:avLst/>
          </a:prstGeom>
          <a:solidFill>
            <a:srgbClr val="FF8000"/>
          </a:solidFill>
          <a:ln w="6350">
            <a:solidFill>
              <a:srgbClr val="000000"/>
            </a:solidFill>
            <a:miter lim="800000"/>
            <a:headEnd/>
            <a:tailEnd/>
          </a:ln>
        </p:spPr>
        <p:txBody>
          <a:bodyPr lIns="0" tIns="0" rIns="0" bIns="0" anchor="ctr"/>
          <a:lstStyle/>
          <a:p>
            <a:pPr algn="ctr" fontAlgn="base">
              <a:spcBef>
                <a:spcPct val="0"/>
              </a:spcBef>
              <a:spcAft>
                <a:spcPct val="0"/>
              </a:spcAft>
              <a:tabLst>
                <a:tab pos="990600" algn="l"/>
              </a:tabLst>
              <a:defRPr/>
            </a:pPr>
            <a:r>
              <a:rPr kumimoji="0" lang="en-US" altLang="ja-JP" sz="2400" b="1">
                <a:solidFill>
                  <a:srgbClr val="FFFFFF"/>
                </a:solidFill>
                <a:effectLst>
                  <a:outerShdw blurRad="38100" dist="38100" dir="2700000" algn="tl">
                    <a:srgbClr val="000000"/>
                  </a:outerShdw>
                </a:effectLst>
                <a:latin typeface="Helvetica" pitchFamily="34" charset="0"/>
                <a:sym typeface="Helvetica" pitchFamily="34" charset="0"/>
              </a:rPr>
              <a:t>PFHxA</a:t>
            </a:r>
          </a:p>
        </p:txBody>
      </p:sp>
      <p:sp>
        <p:nvSpPr>
          <p:cNvPr id="137234" name="Rectangle 18"/>
          <p:cNvSpPr>
            <a:spLocks/>
          </p:cNvSpPr>
          <p:nvPr/>
        </p:nvSpPr>
        <p:spPr bwMode="auto">
          <a:xfrm rot="5400000">
            <a:off x="2143125" y="2914650"/>
            <a:ext cx="1651000" cy="406400"/>
          </a:xfrm>
          <a:prstGeom prst="rect">
            <a:avLst/>
          </a:prstGeom>
          <a:solidFill>
            <a:srgbClr val="FF0000"/>
          </a:solidFill>
          <a:ln w="6350">
            <a:solidFill>
              <a:srgbClr val="000000"/>
            </a:solidFill>
            <a:miter lim="800000"/>
            <a:headEnd/>
            <a:tailEnd/>
          </a:ln>
        </p:spPr>
        <p:txBody>
          <a:bodyPr lIns="0" tIns="0" rIns="0" bIns="0" anchor="ctr"/>
          <a:lstStyle/>
          <a:p>
            <a:pPr algn="ctr" fontAlgn="base">
              <a:spcBef>
                <a:spcPct val="0"/>
              </a:spcBef>
              <a:spcAft>
                <a:spcPct val="0"/>
              </a:spcAft>
              <a:tabLst>
                <a:tab pos="990600" algn="l"/>
              </a:tabLst>
              <a:defRPr/>
            </a:pPr>
            <a:r>
              <a:rPr kumimoji="0" lang="en-US" altLang="ja-JP" sz="2400" b="1">
                <a:solidFill>
                  <a:srgbClr val="FFFFFF"/>
                </a:solidFill>
                <a:effectLst>
                  <a:outerShdw blurRad="38100" dist="38100" dir="2700000" algn="tl">
                    <a:srgbClr val="000000"/>
                  </a:outerShdw>
                </a:effectLst>
                <a:latin typeface="Helvetica" pitchFamily="34" charset="0"/>
                <a:sym typeface="Helvetica" pitchFamily="34" charset="0"/>
              </a:rPr>
              <a:t>PFOA</a:t>
            </a:r>
          </a:p>
        </p:txBody>
      </p:sp>
      <p:sp>
        <p:nvSpPr>
          <p:cNvPr id="137235" name="Rectangle 19"/>
          <p:cNvSpPr>
            <a:spLocks/>
          </p:cNvSpPr>
          <p:nvPr/>
        </p:nvSpPr>
        <p:spPr bwMode="auto">
          <a:xfrm rot="5400000">
            <a:off x="2549525" y="2914650"/>
            <a:ext cx="1651000" cy="406400"/>
          </a:xfrm>
          <a:prstGeom prst="rect">
            <a:avLst/>
          </a:prstGeom>
          <a:solidFill>
            <a:srgbClr val="008000"/>
          </a:solidFill>
          <a:ln w="6350">
            <a:solidFill>
              <a:srgbClr val="000000"/>
            </a:solidFill>
            <a:miter lim="800000"/>
            <a:headEnd/>
            <a:tailEnd/>
          </a:ln>
        </p:spPr>
        <p:txBody>
          <a:bodyPr lIns="0" tIns="0" rIns="0" bIns="0" anchor="ctr"/>
          <a:lstStyle/>
          <a:p>
            <a:pPr algn="ctr" fontAlgn="base">
              <a:spcBef>
                <a:spcPct val="0"/>
              </a:spcBef>
              <a:spcAft>
                <a:spcPct val="0"/>
              </a:spcAft>
              <a:tabLst>
                <a:tab pos="990600" algn="l"/>
              </a:tabLst>
              <a:defRPr/>
            </a:pPr>
            <a:r>
              <a:rPr kumimoji="0" lang="en-US" altLang="ja-JP" sz="2400" b="1">
                <a:solidFill>
                  <a:srgbClr val="FFFFFF"/>
                </a:solidFill>
                <a:effectLst>
                  <a:outerShdw blurRad="38100" dist="38100" dir="2700000" algn="tl">
                    <a:srgbClr val="000000"/>
                  </a:outerShdw>
                </a:effectLst>
                <a:latin typeface="Helvetica" pitchFamily="34" charset="0"/>
                <a:sym typeface="Helvetica" pitchFamily="34" charset="0"/>
              </a:rPr>
              <a:t>PFOS</a:t>
            </a:r>
          </a:p>
        </p:txBody>
      </p:sp>
      <p:sp>
        <p:nvSpPr>
          <p:cNvPr id="17422" name="Rectangle 20"/>
          <p:cNvSpPr>
            <a:spLocks/>
          </p:cNvSpPr>
          <p:nvPr/>
        </p:nvSpPr>
        <p:spPr bwMode="auto">
          <a:xfrm>
            <a:off x="5635625" y="2698750"/>
            <a:ext cx="76200" cy="1447800"/>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23" name="Rectangle 21"/>
          <p:cNvSpPr>
            <a:spLocks/>
          </p:cNvSpPr>
          <p:nvPr/>
        </p:nvSpPr>
        <p:spPr bwMode="auto">
          <a:xfrm>
            <a:off x="5788025" y="3651250"/>
            <a:ext cx="76200" cy="495300"/>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24" name="Rectangle 22"/>
          <p:cNvSpPr>
            <a:spLocks/>
          </p:cNvSpPr>
          <p:nvPr/>
        </p:nvSpPr>
        <p:spPr bwMode="auto">
          <a:xfrm>
            <a:off x="5635625" y="2876550"/>
            <a:ext cx="76200" cy="635000"/>
          </a:xfrm>
          <a:prstGeom prst="rect">
            <a:avLst/>
          </a:prstGeom>
          <a:solidFill>
            <a:srgbClr val="FFD39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25" name="Rectangle 23"/>
          <p:cNvSpPr>
            <a:spLocks/>
          </p:cNvSpPr>
          <p:nvPr/>
        </p:nvSpPr>
        <p:spPr bwMode="auto">
          <a:xfrm>
            <a:off x="7883525" y="3397250"/>
            <a:ext cx="76200" cy="1117600"/>
          </a:xfrm>
          <a:prstGeom prst="rect">
            <a:avLst/>
          </a:prstGeom>
          <a:solidFill>
            <a:srgbClr val="FFD39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26" name="Rectangle 24"/>
          <p:cNvSpPr>
            <a:spLocks/>
          </p:cNvSpPr>
          <p:nvPr/>
        </p:nvSpPr>
        <p:spPr bwMode="auto">
          <a:xfrm>
            <a:off x="8035925" y="3854450"/>
            <a:ext cx="76200" cy="660400"/>
          </a:xfrm>
          <a:prstGeom prst="rect">
            <a:avLst/>
          </a:prstGeom>
          <a:solidFill>
            <a:srgbClr val="85E7A4"/>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27" name="Rectangle 25"/>
          <p:cNvSpPr>
            <a:spLocks/>
          </p:cNvSpPr>
          <p:nvPr/>
        </p:nvSpPr>
        <p:spPr bwMode="auto">
          <a:xfrm>
            <a:off x="8035925" y="3879850"/>
            <a:ext cx="76200" cy="635000"/>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28" name="Rectangle 26"/>
          <p:cNvSpPr>
            <a:spLocks/>
          </p:cNvSpPr>
          <p:nvPr/>
        </p:nvSpPr>
        <p:spPr bwMode="auto">
          <a:xfrm>
            <a:off x="7883525" y="3879850"/>
            <a:ext cx="76200" cy="635000"/>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nvGrpSpPr>
          <p:cNvPr id="3" name="Group 27"/>
          <p:cNvGrpSpPr>
            <a:grpSpLocks/>
          </p:cNvGrpSpPr>
          <p:nvPr/>
        </p:nvGrpSpPr>
        <p:grpSpPr bwMode="auto">
          <a:xfrm>
            <a:off x="6689725" y="1492250"/>
            <a:ext cx="228600" cy="2857500"/>
            <a:chOff x="0" y="0"/>
            <a:chExt cx="144" cy="1800"/>
          </a:xfrm>
        </p:grpSpPr>
        <p:sp>
          <p:nvSpPr>
            <p:cNvPr id="17488" name="Rectangle 28"/>
            <p:cNvSpPr>
              <a:spLocks/>
            </p:cNvSpPr>
            <p:nvPr/>
          </p:nvSpPr>
          <p:spPr bwMode="auto">
            <a:xfrm>
              <a:off x="0" y="664"/>
              <a:ext cx="48" cy="1136"/>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89" name="Rectangle 29"/>
            <p:cNvSpPr>
              <a:spLocks/>
            </p:cNvSpPr>
            <p:nvPr/>
          </p:nvSpPr>
          <p:spPr bwMode="auto">
            <a:xfrm>
              <a:off x="48" y="0"/>
              <a:ext cx="48" cy="18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90" name="Rectangle 30"/>
            <p:cNvSpPr>
              <a:spLocks/>
            </p:cNvSpPr>
            <p:nvPr/>
          </p:nvSpPr>
          <p:spPr bwMode="auto">
            <a:xfrm>
              <a:off x="0" y="1000"/>
              <a:ext cx="48" cy="400"/>
            </a:xfrm>
            <a:prstGeom prst="rect">
              <a:avLst/>
            </a:prstGeom>
            <a:solidFill>
              <a:srgbClr val="FFD39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91" name="Rectangle 31"/>
            <p:cNvSpPr>
              <a:spLocks/>
            </p:cNvSpPr>
            <p:nvPr/>
          </p:nvSpPr>
          <p:spPr bwMode="auto">
            <a:xfrm>
              <a:off x="96" y="1304"/>
              <a:ext cx="48" cy="496"/>
            </a:xfrm>
            <a:prstGeom prst="rect">
              <a:avLst/>
            </a:prstGeom>
            <a:solidFill>
              <a:srgbClr val="A7EEB3"/>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92" name="Rectangle 32"/>
            <p:cNvSpPr>
              <a:spLocks/>
            </p:cNvSpPr>
            <p:nvPr/>
          </p:nvSpPr>
          <p:spPr bwMode="auto">
            <a:xfrm>
              <a:off x="96" y="1400"/>
              <a:ext cx="48" cy="400"/>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93" name="Rectangle 33"/>
            <p:cNvSpPr>
              <a:spLocks/>
            </p:cNvSpPr>
            <p:nvPr/>
          </p:nvSpPr>
          <p:spPr bwMode="auto">
            <a:xfrm>
              <a:off x="48" y="1000"/>
              <a:ext cx="48" cy="400"/>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94" name="Rectangle 34"/>
            <p:cNvSpPr>
              <a:spLocks/>
            </p:cNvSpPr>
            <p:nvPr/>
          </p:nvSpPr>
          <p:spPr bwMode="auto">
            <a:xfrm>
              <a:off x="48" y="200"/>
              <a:ext cx="48" cy="400"/>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grpSp>
        <p:nvGrpSpPr>
          <p:cNvPr id="4" name="Group 35"/>
          <p:cNvGrpSpPr>
            <a:grpSpLocks/>
          </p:cNvGrpSpPr>
          <p:nvPr/>
        </p:nvGrpSpPr>
        <p:grpSpPr bwMode="auto">
          <a:xfrm>
            <a:off x="7235825" y="2012950"/>
            <a:ext cx="228600" cy="2476500"/>
            <a:chOff x="0" y="0"/>
            <a:chExt cx="144" cy="1560"/>
          </a:xfrm>
        </p:grpSpPr>
        <p:sp>
          <p:nvSpPr>
            <p:cNvPr id="17481" name="Rectangle 36"/>
            <p:cNvSpPr>
              <a:spLocks/>
            </p:cNvSpPr>
            <p:nvPr/>
          </p:nvSpPr>
          <p:spPr bwMode="auto">
            <a:xfrm>
              <a:off x="0" y="536"/>
              <a:ext cx="48" cy="1024"/>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82" name="Rectangle 37"/>
            <p:cNvSpPr>
              <a:spLocks/>
            </p:cNvSpPr>
            <p:nvPr/>
          </p:nvSpPr>
          <p:spPr bwMode="auto">
            <a:xfrm>
              <a:off x="0" y="760"/>
              <a:ext cx="48" cy="400"/>
            </a:xfrm>
            <a:prstGeom prst="rect">
              <a:avLst/>
            </a:prstGeom>
            <a:solidFill>
              <a:srgbClr val="FFD39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83" name="Rectangle 38"/>
            <p:cNvSpPr>
              <a:spLocks/>
            </p:cNvSpPr>
            <p:nvPr/>
          </p:nvSpPr>
          <p:spPr bwMode="auto">
            <a:xfrm>
              <a:off x="96" y="1064"/>
              <a:ext cx="48" cy="496"/>
            </a:xfrm>
            <a:prstGeom prst="rect">
              <a:avLst/>
            </a:prstGeom>
            <a:solidFill>
              <a:srgbClr val="A7EEB3"/>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84" name="Rectangle 39"/>
            <p:cNvSpPr>
              <a:spLocks/>
            </p:cNvSpPr>
            <p:nvPr/>
          </p:nvSpPr>
          <p:spPr bwMode="auto">
            <a:xfrm>
              <a:off x="48" y="0"/>
              <a:ext cx="48" cy="1560"/>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85" name="Rectangle 40"/>
            <p:cNvSpPr>
              <a:spLocks/>
            </p:cNvSpPr>
            <p:nvPr/>
          </p:nvSpPr>
          <p:spPr bwMode="auto">
            <a:xfrm>
              <a:off x="96" y="1160"/>
              <a:ext cx="48" cy="400"/>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86" name="Rectangle 41"/>
            <p:cNvSpPr>
              <a:spLocks/>
            </p:cNvSpPr>
            <p:nvPr/>
          </p:nvSpPr>
          <p:spPr bwMode="auto">
            <a:xfrm>
              <a:off x="48" y="1160"/>
              <a:ext cx="48" cy="4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87" name="Rectangle 42"/>
            <p:cNvSpPr>
              <a:spLocks/>
            </p:cNvSpPr>
            <p:nvPr/>
          </p:nvSpPr>
          <p:spPr bwMode="auto">
            <a:xfrm>
              <a:off x="48" y="360"/>
              <a:ext cx="48" cy="4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sp>
        <p:nvSpPr>
          <p:cNvPr id="17431" name="Line 43"/>
          <p:cNvSpPr>
            <a:spLocks noChangeShapeType="1"/>
          </p:cNvSpPr>
          <p:nvPr/>
        </p:nvSpPr>
        <p:spPr bwMode="auto">
          <a:xfrm>
            <a:off x="7858125" y="2368550"/>
            <a:ext cx="401638" cy="736600"/>
          </a:xfrm>
          <a:prstGeom prst="line">
            <a:avLst/>
          </a:prstGeom>
          <a:noFill/>
          <a:ln w="12700">
            <a:solidFill>
              <a:srgbClr val="000000"/>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32" name="Line 44"/>
          <p:cNvSpPr>
            <a:spLocks noChangeShapeType="1"/>
          </p:cNvSpPr>
          <p:nvPr/>
        </p:nvSpPr>
        <p:spPr bwMode="auto">
          <a:xfrm rot="10800000" flipH="1">
            <a:off x="6565900" y="4352925"/>
            <a:ext cx="119063" cy="263525"/>
          </a:xfrm>
          <a:prstGeom prst="line">
            <a:avLst/>
          </a:prstGeom>
          <a:noFill/>
          <a:ln w="12700">
            <a:solidFill>
              <a:srgbClr val="000000"/>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33" name="Line 45"/>
          <p:cNvSpPr>
            <a:spLocks noChangeShapeType="1"/>
          </p:cNvSpPr>
          <p:nvPr/>
        </p:nvSpPr>
        <p:spPr bwMode="auto">
          <a:xfrm>
            <a:off x="6570663" y="4624388"/>
            <a:ext cx="80962" cy="727075"/>
          </a:xfrm>
          <a:prstGeom prst="line">
            <a:avLst/>
          </a:prstGeom>
          <a:noFill/>
          <a:ln w="12700">
            <a:solidFill>
              <a:srgbClr val="000000"/>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nvGrpSpPr>
          <p:cNvPr id="5" name="Group 46"/>
          <p:cNvGrpSpPr>
            <a:grpSpLocks/>
          </p:cNvGrpSpPr>
          <p:nvPr/>
        </p:nvGrpSpPr>
        <p:grpSpPr bwMode="auto">
          <a:xfrm>
            <a:off x="8264525" y="1212850"/>
            <a:ext cx="228600" cy="1892300"/>
            <a:chOff x="0" y="0"/>
            <a:chExt cx="144" cy="1192"/>
          </a:xfrm>
        </p:grpSpPr>
        <p:sp>
          <p:nvSpPr>
            <p:cNvPr id="17476" name="Rectangle 47"/>
            <p:cNvSpPr>
              <a:spLocks/>
            </p:cNvSpPr>
            <p:nvPr/>
          </p:nvSpPr>
          <p:spPr bwMode="auto">
            <a:xfrm>
              <a:off x="0" y="0"/>
              <a:ext cx="48" cy="1192"/>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77" name="Rectangle 48"/>
            <p:cNvSpPr>
              <a:spLocks/>
            </p:cNvSpPr>
            <p:nvPr/>
          </p:nvSpPr>
          <p:spPr bwMode="auto">
            <a:xfrm>
              <a:off x="96" y="880"/>
              <a:ext cx="48" cy="312"/>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78" name="Rectangle 49"/>
            <p:cNvSpPr>
              <a:spLocks/>
            </p:cNvSpPr>
            <p:nvPr/>
          </p:nvSpPr>
          <p:spPr bwMode="auto">
            <a:xfrm>
              <a:off x="0" y="392"/>
              <a:ext cx="48" cy="400"/>
            </a:xfrm>
            <a:prstGeom prst="rect">
              <a:avLst/>
            </a:prstGeom>
            <a:solidFill>
              <a:srgbClr val="FFD39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79" name="Rectangle 50"/>
            <p:cNvSpPr>
              <a:spLocks/>
            </p:cNvSpPr>
            <p:nvPr/>
          </p:nvSpPr>
          <p:spPr bwMode="auto">
            <a:xfrm>
              <a:off x="48" y="480"/>
              <a:ext cx="48" cy="712"/>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80" name="Rectangle 51"/>
            <p:cNvSpPr>
              <a:spLocks/>
            </p:cNvSpPr>
            <p:nvPr/>
          </p:nvSpPr>
          <p:spPr bwMode="auto">
            <a:xfrm>
              <a:off x="47" y="792"/>
              <a:ext cx="49" cy="4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grpSp>
        <p:nvGrpSpPr>
          <p:cNvPr id="6" name="Group 52"/>
          <p:cNvGrpSpPr>
            <a:grpSpLocks/>
          </p:cNvGrpSpPr>
          <p:nvPr/>
        </p:nvGrpSpPr>
        <p:grpSpPr bwMode="auto">
          <a:xfrm>
            <a:off x="7032625" y="1022350"/>
            <a:ext cx="228600" cy="1143000"/>
            <a:chOff x="0" y="0"/>
            <a:chExt cx="144" cy="720"/>
          </a:xfrm>
        </p:grpSpPr>
        <p:sp>
          <p:nvSpPr>
            <p:cNvPr id="17470" name="Rectangle 53"/>
            <p:cNvSpPr>
              <a:spLocks/>
            </p:cNvSpPr>
            <p:nvPr/>
          </p:nvSpPr>
          <p:spPr bwMode="auto">
            <a:xfrm>
              <a:off x="0" y="272"/>
              <a:ext cx="48" cy="448"/>
            </a:xfrm>
            <a:prstGeom prst="rect">
              <a:avLst/>
            </a:prstGeom>
            <a:solidFill>
              <a:srgbClr val="FFD39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71" name="Rectangle 54"/>
            <p:cNvSpPr>
              <a:spLocks/>
            </p:cNvSpPr>
            <p:nvPr/>
          </p:nvSpPr>
          <p:spPr bwMode="auto">
            <a:xfrm>
              <a:off x="96" y="248"/>
              <a:ext cx="48" cy="472"/>
            </a:xfrm>
            <a:prstGeom prst="rect">
              <a:avLst/>
            </a:prstGeom>
            <a:solidFill>
              <a:srgbClr val="85E7A4"/>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72" name="Rectangle 55"/>
            <p:cNvSpPr>
              <a:spLocks/>
            </p:cNvSpPr>
            <p:nvPr/>
          </p:nvSpPr>
          <p:spPr bwMode="auto">
            <a:xfrm>
              <a:off x="0" y="320"/>
              <a:ext cx="48" cy="400"/>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73" name="Rectangle 56"/>
            <p:cNvSpPr>
              <a:spLocks/>
            </p:cNvSpPr>
            <p:nvPr/>
          </p:nvSpPr>
          <p:spPr bwMode="auto">
            <a:xfrm>
              <a:off x="96" y="320"/>
              <a:ext cx="48" cy="400"/>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74" name="Rectangle 57"/>
            <p:cNvSpPr>
              <a:spLocks/>
            </p:cNvSpPr>
            <p:nvPr/>
          </p:nvSpPr>
          <p:spPr bwMode="auto">
            <a:xfrm>
              <a:off x="48" y="0"/>
              <a:ext cx="48" cy="720"/>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75" name="Rectangle 58"/>
            <p:cNvSpPr>
              <a:spLocks/>
            </p:cNvSpPr>
            <p:nvPr/>
          </p:nvSpPr>
          <p:spPr bwMode="auto">
            <a:xfrm>
              <a:off x="48" y="320"/>
              <a:ext cx="48" cy="4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grpSp>
        <p:nvGrpSpPr>
          <p:cNvPr id="7" name="Group 59"/>
          <p:cNvGrpSpPr>
            <a:grpSpLocks/>
          </p:cNvGrpSpPr>
          <p:nvPr/>
        </p:nvGrpSpPr>
        <p:grpSpPr bwMode="auto">
          <a:xfrm>
            <a:off x="6105525" y="1898650"/>
            <a:ext cx="228600" cy="990600"/>
            <a:chOff x="0" y="0"/>
            <a:chExt cx="144" cy="624"/>
          </a:xfrm>
        </p:grpSpPr>
        <p:sp>
          <p:nvSpPr>
            <p:cNvPr id="17466" name="Rectangle 60"/>
            <p:cNvSpPr>
              <a:spLocks/>
            </p:cNvSpPr>
            <p:nvPr/>
          </p:nvSpPr>
          <p:spPr bwMode="auto">
            <a:xfrm>
              <a:off x="0" y="312"/>
              <a:ext cx="48" cy="312"/>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67" name="Rectangle 61"/>
            <p:cNvSpPr>
              <a:spLocks/>
            </p:cNvSpPr>
            <p:nvPr/>
          </p:nvSpPr>
          <p:spPr bwMode="auto">
            <a:xfrm>
              <a:off x="96" y="408"/>
              <a:ext cx="48" cy="216"/>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68" name="Rectangle 62"/>
            <p:cNvSpPr>
              <a:spLocks/>
            </p:cNvSpPr>
            <p:nvPr/>
          </p:nvSpPr>
          <p:spPr bwMode="auto">
            <a:xfrm>
              <a:off x="48" y="0"/>
              <a:ext cx="48" cy="624"/>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69" name="Rectangle 63"/>
            <p:cNvSpPr>
              <a:spLocks/>
            </p:cNvSpPr>
            <p:nvPr/>
          </p:nvSpPr>
          <p:spPr bwMode="auto">
            <a:xfrm>
              <a:off x="48" y="224"/>
              <a:ext cx="48" cy="4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grpSp>
        <p:nvGrpSpPr>
          <p:cNvPr id="8" name="Group 64"/>
          <p:cNvGrpSpPr>
            <a:grpSpLocks/>
          </p:cNvGrpSpPr>
          <p:nvPr/>
        </p:nvGrpSpPr>
        <p:grpSpPr bwMode="auto">
          <a:xfrm>
            <a:off x="6638925" y="4603750"/>
            <a:ext cx="228600" cy="825500"/>
            <a:chOff x="0" y="0"/>
            <a:chExt cx="144" cy="520"/>
          </a:xfrm>
        </p:grpSpPr>
        <p:sp>
          <p:nvSpPr>
            <p:cNvPr id="17462" name="Rectangle 65"/>
            <p:cNvSpPr>
              <a:spLocks/>
            </p:cNvSpPr>
            <p:nvPr/>
          </p:nvSpPr>
          <p:spPr bwMode="auto">
            <a:xfrm>
              <a:off x="0" y="368"/>
              <a:ext cx="48" cy="152"/>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63" name="Rectangle 66"/>
            <p:cNvSpPr>
              <a:spLocks/>
            </p:cNvSpPr>
            <p:nvPr/>
          </p:nvSpPr>
          <p:spPr bwMode="auto">
            <a:xfrm>
              <a:off x="96" y="368"/>
              <a:ext cx="48" cy="152"/>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64" name="Rectangle 67"/>
            <p:cNvSpPr>
              <a:spLocks/>
            </p:cNvSpPr>
            <p:nvPr/>
          </p:nvSpPr>
          <p:spPr bwMode="auto">
            <a:xfrm>
              <a:off x="48" y="0"/>
              <a:ext cx="48" cy="520"/>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65" name="Rectangle 68"/>
            <p:cNvSpPr>
              <a:spLocks/>
            </p:cNvSpPr>
            <p:nvPr/>
          </p:nvSpPr>
          <p:spPr bwMode="auto">
            <a:xfrm>
              <a:off x="48" y="120"/>
              <a:ext cx="48" cy="4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grpSp>
        <p:nvGrpSpPr>
          <p:cNvPr id="9" name="Group 69"/>
          <p:cNvGrpSpPr>
            <a:grpSpLocks/>
          </p:cNvGrpSpPr>
          <p:nvPr/>
        </p:nvGrpSpPr>
        <p:grpSpPr bwMode="auto">
          <a:xfrm>
            <a:off x="4746625" y="3752850"/>
            <a:ext cx="228600" cy="1155700"/>
            <a:chOff x="0" y="0"/>
            <a:chExt cx="144" cy="728"/>
          </a:xfrm>
        </p:grpSpPr>
        <p:sp>
          <p:nvSpPr>
            <p:cNvPr id="17457" name="Rectangle 70"/>
            <p:cNvSpPr>
              <a:spLocks/>
            </p:cNvSpPr>
            <p:nvPr/>
          </p:nvSpPr>
          <p:spPr bwMode="auto">
            <a:xfrm>
              <a:off x="0" y="256"/>
              <a:ext cx="48" cy="472"/>
            </a:xfrm>
            <a:prstGeom prst="rect">
              <a:avLst/>
            </a:prstGeom>
            <a:solidFill>
              <a:srgbClr val="FFD39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58" name="Rectangle 71"/>
            <p:cNvSpPr>
              <a:spLocks/>
            </p:cNvSpPr>
            <p:nvPr/>
          </p:nvSpPr>
          <p:spPr bwMode="auto">
            <a:xfrm>
              <a:off x="96" y="552"/>
              <a:ext cx="48" cy="176"/>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59" name="Rectangle 72"/>
            <p:cNvSpPr>
              <a:spLocks/>
            </p:cNvSpPr>
            <p:nvPr/>
          </p:nvSpPr>
          <p:spPr bwMode="auto">
            <a:xfrm>
              <a:off x="0" y="328"/>
              <a:ext cx="48" cy="400"/>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60" name="Rectangle 73"/>
            <p:cNvSpPr>
              <a:spLocks/>
            </p:cNvSpPr>
            <p:nvPr/>
          </p:nvSpPr>
          <p:spPr bwMode="auto">
            <a:xfrm>
              <a:off x="48" y="0"/>
              <a:ext cx="48" cy="728"/>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61" name="Rectangle 74"/>
            <p:cNvSpPr>
              <a:spLocks/>
            </p:cNvSpPr>
            <p:nvPr/>
          </p:nvSpPr>
          <p:spPr bwMode="auto">
            <a:xfrm>
              <a:off x="48" y="328"/>
              <a:ext cx="48" cy="4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sp>
        <p:nvSpPr>
          <p:cNvPr id="17439" name="Rectangle 75"/>
          <p:cNvSpPr>
            <a:spLocks/>
          </p:cNvSpPr>
          <p:nvPr/>
        </p:nvSpPr>
        <p:spPr bwMode="auto">
          <a:xfrm>
            <a:off x="5711825" y="3117850"/>
            <a:ext cx="76200" cy="1028700"/>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40" name="Rectangle 76"/>
          <p:cNvSpPr>
            <a:spLocks/>
          </p:cNvSpPr>
          <p:nvPr/>
        </p:nvSpPr>
        <p:spPr bwMode="auto">
          <a:xfrm>
            <a:off x="5711825" y="3511550"/>
            <a:ext cx="76200" cy="6350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nvGrpSpPr>
          <p:cNvPr id="10" name="Group 77"/>
          <p:cNvGrpSpPr>
            <a:grpSpLocks/>
          </p:cNvGrpSpPr>
          <p:nvPr/>
        </p:nvGrpSpPr>
        <p:grpSpPr bwMode="auto">
          <a:xfrm>
            <a:off x="4073525" y="2292350"/>
            <a:ext cx="228600" cy="2578100"/>
            <a:chOff x="0" y="0"/>
            <a:chExt cx="144" cy="1624"/>
          </a:xfrm>
        </p:grpSpPr>
        <p:sp>
          <p:nvSpPr>
            <p:cNvPr id="17451" name="Rectangle 78"/>
            <p:cNvSpPr>
              <a:spLocks/>
            </p:cNvSpPr>
            <p:nvPr/>
          </p:nvSpPr>
          <p:spPr bwMode="auto">
            <a:xfrm>
              <a:off x="0" y="0"/>
              <a:ext cx="48" cy="1624"/>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52" name="Rectangle 79"/>
            <p:cNvSpPr>
              <a:spLocks/>
            </p:cNvSpPr>
            <p:nvPr/>
          </p:nvSpPr>
          <p:spPr bwMode="auto">
            <a:xfrm>
              <a:off x="96" y="1312"/>
              <a:ext cx="48" cy="312"/>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53" name="Rectangle 80"/>
            <p:cNvSpPr>
              <a:spLocks/>
            </p:cNvSpPr>
            <p:nvPr/>
          </p:nvSpPr>
          <p:spPr bwMode="auto">
            <a:xfrm>
              <a:off x="0" y="824"/>
              <a:ext cx="48" cy="400"/>
            </a:xfrm>
            <a:prstGeom prst="rect">
              <a:avLst/>
            </a:prstGeom>
            <a:solidFill>
              <a:srgbClr val="FFDFA6"/>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54" name="Rectangle 81"/>
            <p:cNvSpPr>
              <a:spLocks/>
            </p:cNvSpPr>
            <p:nvPr/>
          </p:nvSpPr>
          <p:spPr bwMode="auto">
            <a:xfrm>
              <a:off x="0" y="24"/>
              <a:ext cx="48" cy="400"/>
            </a:xfrm>
            <a:prstGeom prst="rect">
              <a:avLst/>
            </a:prstGeom>
            <a:solidFill>
              <a:srgbClr val="FFDFA6"/>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55" name="Rectangle 82"/>
            <p:cNvSpPr>
              <a:spLocks/>
            </p:cNvSpPr>
            <p:nvPr/>
          </p:nvSpPr>
          <p:spPr bwMode="auto">
            <a:xfrm>
              <a:off x="48" y="616"/>
              <a:ext cx="48" cy="1008"/>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56" name="Rectangle 83"/>
            <p:cNvSpPr>
              <a:spLocks/>
            </p:cNvSpPr>
            <p:nvPr/>
          </p:nvSpPr>
          <p:spPr bwMode="auto">
            <a:xfrm>
              <a:off x="48" y="824"/>
              <a:ext cx="48" cy="400"/>
            </a:xfrm>
            <a:prstGeom prst="rect">
              <a:avLst/>
            </a:prstGeom>
            <a:solidFill>
              <a:srgbClr val="FFBCBF"/>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grpSp>
        <p:nvGrpSpPr>
          <p:cNvPr id="11" name="Group 84"/>
          <p:cNvGrpSpPr>
            <a:grpSpLocks/>
          </p:cNvGrpSpPr>
          <p:nvPr/>
        </p:nvGrpSpPr>
        <p:grpSpPr bwMode="auto">
          <a:xfrm>
            <a:off x="885825" y="3917950"/>
            <a:ext cx="228600" cy="1968500"/>
            <a:chOff x="0" y="0"/>
            <a:chExt cx="144" cy="1240"/>
          </a:xfrm>
        </p:grpSpPr>
        <p:sp>
          <p:nvSpPr>
            <p:cNvPr id="17445" name="Rectangle 85"/>
            <p:cNvSpPr>
              <a:spLocks/>
            </p:cNvSpPr>
            <p:nvPr/>
          </p:nvSpPr>
          <p:spPr bwMode="auto">
            <a:xfrm>
              <a:off x="0" y="0"/>
              <a:ext cx="48" cy="1240"/>
            </a:xfrm>
            <a:prstGeom prst="rect">
              <a:avLst/>
            </a:prstGeom>
            <a:solidFill>
              <a:srgbClr val="FFDFA6"/>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46" name="Rectangle 86"/>
            <p:cNvSpPr>
              <a:spLocks/>
            </p:cNvSpPr>
            <p:nvPr/>
          </p:nvSpPr>
          <p:spPr bwMode="auto">
            <a:xfrm>
              <a:off x="96" y="1072"/>
              <a:ext cx="48" cy="168"/>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47" name="Rectangle 87"/>
            <p:cNvSpPr>
              <a:spLocks/>
            </p:cNvSpPr>
            <p:nvPr/>
          </p:nvSpPr>
          <p:spPr bwMode="auto">
            <a:xfrm>
              <a:off x="0" y="840"/>
              <a:ext cx="48" cy="400"/>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48" name="Rectangle 88"/>
            <p:cNvSpPr>
              <a:spLocks/>
            </p:cNvSpPr>
            <p:nvPr/>
          </p:nvSpPr>
          <p:spPr bwMode="auto">
            <a:xfrm>
              <a:off x="0" y="40"/>
              <a:ext cx="48" cy="400"/>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49" name="Rectangle 89"/>
            <p:cNvSpPr>
              <a:spLocks/>
            </p:cNvSpPr>
            <p:nvPr/>
          </p:nvSpPr>
          <p:spPr bwMode="auto">
            <a:xfrm>
              <a:off x="48" y="504"/>
              <a:ext cx="48" cy="736"/>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50" name="Rectangle 90"/>
            <p:cNvSpPr>
              <a:spLocks/>
            </p:cNvSpPr>
            <p:nvPr/>
          </p:nvSpPr>
          <p:spPr bwMode="auto">
            <a:xfrm>
              <a:off x="48" y="840"/>
              <a:ext cx="48" cy="4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sp>
        <p:nvSpPr>
          <p:cNvPr id="17443" name="Rectangle 91"/>
          <p:cNvSpPr>
            <a:spLocks/>
          </p:cNvSpPr>
          <p:nvPr/>
        </p:nvSpPr>
        <p:spPr bwMode="auto">
          <a:xfrm>
            <a:off x="7959725" y="2660650"/>
            <a:ext cx="76200" cy="18542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44" name="Rectangle 92"/>
          <p:cNvSpPr>
            <a:spLocks/>
          </p:cNvSpPr>
          <p:nvPr/>
        </p:nvSpPr>
        <p:spPr bwMode="auto">
          <a:xfrm>
            <a:off x="7959725" y="3244850"/>
            <a:ext cx="76200" cy="635000"/>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1403350" y="0"/>
            <a:ext cx="7740650" cy="822325"/>
          </a:xfrm>
          <a:prstGeom prst="rect">
            <a:avLst/>
          </a:prstGeom>
          <a:noFill/>
          <a:ln w="19050">
            <a:noFill/>
            <a:miter lim="800000"/>
            <a:headEnd/>
            <a:tailEnd/>
          </a:ln>
        </p:spPr>
        <p:txBody>
          <a:bodyPr>
            <a:spAutoFit/>
          </a:bodyPr>
          <a:lstStyle/>
          <a:p>
            <a:pPr fontAlgn="base">
              <a:spcBef>
                <a:spcPct val="50000"/>
              </a:spcBef>
              <a:spcAft>
                <a:spcPct val="0"/>
              </a:spcAft>
            </a:pPr>
            <a:r>
              <a:rPr lang="ja-JP" altLang="en-US" sz="2400" b="1" smtClean="0">
                <a:solidFill>
                  <a:srgbClr val="000000"/>
                </a:solidFill>
                <a:latin typeface="Arial" charset="0"/>
              </a:rPr>
              <a:t>製造・使用事業場周辺環境における</a:t>
            </a:r>
            <a:r>
              <a:rPr lang="en-US" altLang="ja-JP" sz="2400" b="1" smtClean="0">
                <a:solidFill>
                  <a:srgbClr val="000000"/>
                </a:solidFill>
                <a:latin typeface="Arial" charset="0"/>
              </a:rPr>
              <a:t>PFOS</a:t>
            </a:r>
            <a:r>
              <a:rPr lang="ja-JP" altLang="en-US" sz="2400" b="1" smtClean="0">
                <a:solidFill>
                  <a:srgbClr val="000000"/>
                </a:solidFill>
                <a:latin typeface="Arial" charset="0"/>
              </a:rPr>
              <a:t>・</a:t>
            </a:r>
            <a:r>
              <a:rPr lang="en-US" altLang="ja-JP" sz="2400" b="1" smtClean="0">
                <a:solidFill>
                  <a:srgbClr val="000000"/>
                </a:solidFill>
                <a:latin typeface="Arial" charset="0"/>
              </a:rPr>
              <a:t>PFOA</a:t>
            </a:r>
            <a:r>
              <a:rPr lang="ja-JP" altLang="en-US" sz="2400" b="1" smtClean="0">
                <a:solidFill>
                  <a:srgbClr val="000000"/>
                </a:solidFill>
                <a:latin typeface="Arial" charset="0"/>
              </a:rPr>
              <a:t>およびその類縁物質の実態把握と対策の評価（大阪市）</a:t>
            </a:r>
          </a:p>
        </p:txBody>
      </p:sp>
      <p:sp>
        <p:nvSpPr>
          <p:cNvPr id="18435" name="Rectangle 5"/>
          <p:cNvSpPr>
            <a:spLocks/>
          </p:cNvSpPr>
          <p:nvPr/>
        </p:nvSpPr>
        <p:spPr bwMode="auto">
          <a:xfrm>
            <a:off x="7054850" y="1751013"/>
            <a:ext cx="685800" cy="2286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i="1" smtClean="0">
                <a:solidFill>
                  <a:srgbClr val="000000"/>
                </a:solidFill>
                <a:latin typeface="Helvetica" pitchFamily="34" charset="0"/>
                <a:sym typeface="Helvetica" pitchFamily="34" charset="0"/>
              </a:rPr>
              <a:t>n</a:t>
            </a:r>
            <a:r>
              <a:rPr kumimoji="0" lang="en-US" altLang="ja-JP" sz="1400" smtClean="0">
                <a:solidFill>
                  <a:srgbClr val="000000"/>
                </a:solidFill>
                <a:latin typeface="Helvetica" pitchFamily="34" charset="0"/>
                <a:sym typeface="Helvetica" pitchFamily="34" charset="0"/>
              </a:rPr>
              <a:t>-PFOS</a:t>
            </a:r>
          </a:p>
        </p:txBody>
      </p:sp>
      <p:sp>
        <p:nvSpPr>
          <p:cNvPr id="18436" name="Rectangle 6"/>
          <p:cNvSpPr>
            <a:spLocks/>
          </p:cNvSpPr>
          <p:nvPr/>
        </p:nvSpPr>
        <p:spPr bwMode="auto">
          <a:xfrm rot="-5400000">
            <a:off x="6051550" y="2741613"/>
            <a:ext cx="482600" cy="2413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smtClean="0">
                <a:solidFill>
                  <a:srgbClr val="000000"/>
                </a:solidFill>
                <a:latin typeface="Helvetica" pitchFamily="34" charset="0"/>
                <a:sym typeface="Helvetica" pitchFamily="34" charset="0"/>
              </a:rPr>
              <a:t>6</a:t>
            </a:r>
            <a:r>
              <a:rPr kumimoji="0" lang="en-US" altLang="ja-JP" sz="1400" i="1" smtClean="0">
                <a:solidFill>
                  <a:srgbClr val="000000"/>
                </a:solidFill>
                <a:latin typeface="Helvetica" pitchFamily="34" charset="0"/>
                <a:sym typeface="Helvetica" pitchFamily="34" charset="0"/>
              </a:rPr>
              <a:t>m</a:t>
            </a:r>
            <a:r>
              <a:rPr kumimoji="0" lang="en-US" altLang="ja-JP" sz="1400" smtClean="0">
                <a:solidFill>
                  <a:srgbClr val="000000"/>
                </a:solidFill>
                <a:latin typeface="Helvetica" pitchFamily="34" charset="0"/>
                <a:sym typeface="Helvetica" pitchFamily="34" charset="0"/>
              </a:rPr>
              <a:t>-S</a:t>
            </a:r>
          </a:p>
        </p:txBody>
      </p:sp>
      <p:sp>
        <p:nvSpPr>
          <p:cNvPr id="18437" name="Rectangle 7"/>
          <p:cNvSpPr>
            <a:spLocks/>
          </p:cNvSpPr>
          <p:nvPr/>
        </p:nvSpPr>
        <p:spPr bwMode="auto">
          <a:xfrm rot="-5400000">
            <a:off x="5543550" y="2030413"/>
            <a:ext cx="571500" cy="2794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smtClean="0">
                <a:solidFill>
                  <a:srgbClr val="000000"/>
                </a:solidFill>
                <a:latin typeface="Helvetica" pitchFamily="34" charset="0"/>
                <a:sym typeface="Helvetica" pitchFamily="34" charset="0"/>
              </a:rPr>
              <a:t>5</a:t>
            </a:r>
            <a:r>
              <a:rPr kumimoji="0" lang="en-US" altLang="ja-JP" sz="1400" i="1" smtClean="0">
                <a:solidFill>
                  <a:srgbClr val="000000"/>
                </a:solidFill>
                <a:latin typeface="Helvetica" pitchFamily="34" charset="0"/>
                <a:sym typeface="Helvetica" pitchFamily="34" charset="0"/>
              </a:rPr>
              <a:t>m</a:t>
            </a:r>
            <a:r>
              <a:rPr kumimoji="0" lang="en-US" altLang="ja-JP" sz="1400" smtClean="0">
                <a:solidFill>
                  <a:srgbClr val="000000"/>
                </a:solidFill>
                <a:latin typeface="Helvetica" pitchFamily="34" charset="0"/>
                <a:sym typeface="Helvetica" pitchFamily="34" charset="0"/>
              </a:rPr>
              <a:t>-S</a:t>
            </a:r>
          </a:p>
        </p:txBody>
      </p:sp>
      <p:sp>
        <p:nvSpPr>
          <p:cNvPr id="18438" name="Rectangle 8"/>
          <p:cNvSpPr>
            <a:spLocks/>
          </p:cNvSpPr>
          <p:nvPr/>
        </p:nvSpPr>
        <p:spPr bwMode="auto">
          <a:xfrm rot="-5400000">
            <a:off x="5327650" y="1890713"/>
            <a:ext cx="520700" cy="2794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smtClean="0">
                <a:solidFill>
                  <a:srgbClr val="000000"/>
                </a:solidFill>
                <a:latin typeface="Helvetica" pitchFamily="34" charset="0"/>
                <a:sym typeface="Helvetica" pitchFamily="34" charset="0"/>
              </a:rPr>
              <a:t>4</a:t>
            </a:r>
            <a:r>
              <a:rPr kumimoji="0" lang="en-US" altLang="ja-JP" sz="1400" i="1" smtClean="0">
                <a:solidFill>
                  <a:srgbClr val="000000"/>
                </a:solidFill>
                <a:latin typeface="Helvetica" pitchFamily="34" charset="0"/>
                <a:sym typeface="Helvetica" pitchFamily="34" charset="0"/>
              </a:rPr>
              <a:t>m</a:t>
            </a:r>
            <a:r>
              <a:rPr kumimoji="0" lang="en-US" altLang="ja-JP" sz="1400" smtClean="0">
                <a:solidFill>
                  <a:srgbClr val="000000"/>
                </a:solidFill>
                <a:latin typeface="Helvetica" pitchFamily="34" charset="0"/>
                <a:sym typeface="Helvetica" pitchFamily="34" charset="0"/>
              </a:rPr>
              <a:t>-S</a:t>
            </a:r>
          </a:p>
        </p:txBody>
      </p:sp>
      <p:sp>
        <p:nvSpPr>
          <p:cNvPr id="18439" name="Rectangle 9"/>
          <p:cNvSpPr>
            <a:spLocks/>
          </p:cNvSpPr>
          <p:nvPr/>
        </p:nvSpPr>
        <p:spPr bwMode="auto">
          <a:xfrm rot="-5400000">
            <a:off x="5099050" y="1916113"/>
            <a:ext cx="508000" cy="2413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smtClean="0">
                <a:solidFill>
                  <a:srgbClr val="000000"/>
                </a:solidFill>
                <a:latin typeface="Helvetica" pitchFamily="34" charset="0"/>
                <a:sym typeface="Helvetica" pitchFamily="34" charset="0"/>
              </a:rPr>
              <a:t>3</a:t>
            </a:r>
            <a:r>
              <a:rPr kumimoji="0" lang="en-US" altLang="ja-JP" sz="1400" i="1" smtClean="0">
                <a:solidFill>
                  <a:srgbClr val="000000"/>
                </a:solidFill>
                <a:latin typeface="Helvetica" pitchFamily="34" charset="0"/>
                <a:sym typeface="Helvetica" pitchFamily="34" charset="0"/>
              </a:rPr>
              <a:t>m</a:t>
            </a:r>
            <a:r>
              <a:rPr kumimoji="0" lang="en-US" altLang="ja-JP" sz="1400" smtClean="0">
                <a:solidFill>
                  <a:srgbClr val="000000"/>
                </a:solidFill>
                <a:latin typeface="Helvetica" pitchFamily="34" charset="0"/>
                <a:sym typeface="Helvetica" pitchFamily="34" charset="0"/>
              </a:rPr>
              <a:t>-S</a:t>
            </a:r>
          </a:p>
        </p:txBody>
      </p:sp>
      <p:sp>
        <p:nvSpPr>
          <p:cNvPr id="18440" name="Rectangle 10"/>
          <p:cNvSpPr>
            <a:spLocks/>
          </p:cNvSpPr>
          <p:nvPr/>
        </p:nvSpPr>
        <p:spPr bwMode="auto">
          <a:xfrm rot="-5400000">
            <a:off x="4908550" y="2271713"/>
            <a:ext cx="508000" cy="2286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smtClean="0">
                <a:solidFill>
                  <a:srgbClr val="000000"/>
                </a:solidFill>
                <a:latin typeface="Helvetica" pitchFamily="34" charset="0"/>
                <a:sym typeface="Helvetica" pitchFamily="34" charset="0"/>
              </a:rPr>
              <a:t>1</a:t>
            </a:r>
            <a:r>
              <a:rPr kumimoji="0" lang="en-US" altLang="ja-JP" sz="1400" i="1" smtClean="0">
                <a:solidFill>
                  <a:srgbClr val="000000"/>
                </a:solidFill>
                <a:latin typeface="Helvetica" pitchFamily="34" charset="0"/>
                <a:sym typeface="Helvetica" pitchFamily="34" charset="0"/>
              </a:rPr>
              <a:t>m</a:t>
            </a:r>
            <a:r>
              <a:rPr kumimoji="0" lang="en-US" altLang="ja-JP" sz="1400" smtClean="0">
                <a:solidFill>
                  <a:srgbClr val="000000"/>
                </a:solidFill>
                <a:latin typeface="Helvetica" pitchFamily="34" charset="0"/>
                <a:sym typeface="Helvetica" pitchFamily="34" charset="0"/>
              </a:rPr>
              <a:t>-S</a:t>
            </a:r>
          </a:p>
        </p:txBody>
      </p:sp>
      <p:sp>
        <p:nvSpPr>
          <p:cNvPr id="18441" name="Rectangle 11"/>
          <p:cNvSpPr>
            <a:spLocks/>
          </p:cNvSpPr>
          <p:nvPr/>
        </p:nvSpPr>
        <p:spPr bwMode="auto">
          <a:xfrm rot="-5400000">
            <a:off x="4699000" y="1922463"/>
            <a:ext cx="622300" cy="2286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smtClean="0">
                <a:solidFill>
                  <a:srgbClr val="000000"/>
                </a:solidFill>
                <a:latin typeface="Helvetica" pitchFamily="34" charset="0"/>
                <a:sym typeface="Helvetica" pitchFamily="34" charset="0"/>
              </a:rPr>
              <a:t>24</a:t>
            </a:r>
            <a:r>
              <a:rPr kumimoji="0" lang="en-US" altLang="ja-JP" sz="1400" i="1" smtClean="0">
                <a:solidFill>
                  <a:srgbClr val="000000"/>
                </a:solidFill>
                <a:latin typeface="Helvetica" pitchFamily="34" charset="0"/>
                <a:sym typeface="Helvetica" pitchFamily="34" charset="0"/>
              </a:rPr>
              <a:t>m</a:t>
            </a:r>
            <a:r>
              <a:rPr kumimoji="0" lang="en-US" altLang="ja-JP" sz="1400" baseline="-6000" smtClean="0">
                <a:solidFill>
                  <a:srgbClr val="000000"/>
                </a:solidFill>
                <a:latin typeface="Helvetica" pitchFamily="34" charset="0"/>
                <a:sym typeface="Helvetica" pitchFamily="34" charset="0"/>
              </a:rPr>
              <a:t>2</a:t>
            </a:r>
            <a:r>
              <a:rPr kumimoji="0" lang="en-US" altLang="ja-JP" sz="1400" smtClean="0">
                <a:solidFill>
                  <a:srgbClr val="000000"/>
                </a:solidFill>
                <a:latin typeface="Helvetica" pitchFamily="34" charset="0"/>
                <a:sym typeface="Helvetica" pitchFamily="34" charset="0"/>
              </a:rPr>
              <a:t>-S</a:t>
            </a:r>
          </a:p>
        </p:txBody>
      </p:sp>
      <p:sp>
        <p:nvSpPr>
          <p:cNvPr id="18442" name="Rectangle 12"/>
          <p:cNvSpPr>
            <a:spLocks/>
          </p:cNvSpPr>
          <p:nvPr/>
        </p:nvSpPr>
        <p:spPr bwMode="auto">
          <a:xfrm rot="-5400000">
            <a:off x="4552950" y="2525713"/>
            <a:ext cx="673100" cy="2667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smtClean="0">
                <a:solidFill>
                  <a:srgbClr val="000000"/>
                </a:solidFill>
                <a:latin typeface="Helvetica" pitchFamily="34" charset="0"/>
                <a:sym typeface="Helvetica" pitchFamily="34" charset="0"/>
              </a:rPr>
              <a:t>44</a:t>
            </a:r>
            <a:r>
              <a:rPr kumimoji="0" lang="en-US" altLang="ja-JP" sz="1400" i="1" smtClean="0">
                <a:solidFill>
                  <a:srgbClr val="000000"/>
                </a:solidFill>
                <a:latin typeface="Helvetica" pitchFamily="34" charset="0"/>
                <a:sym typeface="Helvetica" pitchFamily="34" charset="0"/>
              </a:rPr>
              <a:t>m</a:t>
            </a:r>
            <a:r>
              <a:rPr kumimoji="0" lang="en-US" altLang="ja-JP" sz="1400" baseline="-6000" smtClean="0">
                <a:solidFill>
                  <a:srgbClr val="000000"/>
                </a:solidFill>
                <a:latin typeface="Helvetica" pitchFamily="34" charset="0"/>
                <a:sym typeface="Helvetica" pitchFamily="34" charset="0"/>
              </a:rPr>
              <a:t>2</a:t>
            </a:r>
            <a:r>
              <a:rPr kumimoji="0" lang="en-US" altLang="ja-JP" sz="1400" smtClean="0">
                <a:solidFill>
                  <a:srgbClr val="000000"/>
                </a:solidFill>
                <a:latin typeface="Helvetica" pitchFamily="34" charset="0"/>
                <a:sym typeface="Helvetica" pitchFamily="34" charset="0"/>
              </a:rPr>
              <a:t>-S</a:t>
            </a:r>
          </a:p>
        </p:txBody>
      </p:sp>
      <p:sp>
        <p:nvSpPr>
          <p:cNvPr id="18443" name="Rectangle 13"/>
          <p:cNvSpPr>
            <a:spLocks/>
          </p:cNvSpPr>
          <p:nvPr/>
        </p:nvSpPr>
        <p:spPr bwMode="auto">
          <a:xfrm rot="-5400000">
            <a:off x="4432300" y="1922463"/>
            <a:ext cx="635000" cy="2413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smtClean="0">
                <a:solidFill>
                  <a:srgbClr val="000000"/>
                </a:solidFill>
                <a:latin typeface="Helvetica" pitchFamily="34" charset="0"/>
                <a:sym typeface="Helvetica" pitchFamily="34" charset="0"/>
              </a:rPr>
              <a:t>45</a:t>
            </a:r>
            <a:r>
              <a:rPr kumimoji="0" lang="en-US" altLang="ja-JP" sz="1400" i="1" smtClean="0">
                <a:solidFill>
                  <a:srgbClr val="000000"/>
                </a:solidFill>
                <a:latin typeface="Helvetica" pitchFamily="34" charset="0"/>
                <a:sym typeface="Helvetica" pitchFamily="34" charset="0"/>
              </a:rPr>
              <a:t>m</a:t>
            </a:r>
            <a:r>
              <a:rPr kumimoji="0" lang="en-US" altLang="ja-JP" sz="1400" baseline="-6000" smtClean="0">
                <a:solidFill>
                  <a:srgbClr val="000000"/>
                </a:solidFill>
                <a:latin typeface="Helvetica" pitchFamily="34" charset="0"/>
                <a:sym typeface="Helvetica" pitchFamily="34" charset="0"/>
              </a:rPr>
              <a:t>2</a:t>
            </a:r>
            <a:r>
              <a:rPr kumimoji="0" lang="en-US" altLang="ja-JP" sz="1400" smtClean="0">
                <a:solidFill>
                  <a:srgbClr val="000000"/>
                </a:solidFill>
                <a:latin typeface="Helvetica" pitchFamily="34" charset="0"/>
                <a:sym typeface="Helvetica" pitchFamily="34" charset="0"/>
              </a:rPr>
              <a:t>-S</a:t>
            </a:r>
          </a:p>
        </p:txBody>
      </p:sp>
      <p:sp>
        <p:nvSpPr>
          <p:cNvPr id="18444" name="Rectangle 14"/>
          <p:cNvSpPr>
            <a:spLocks/>
          </p:cNvSpPr>
          <p:nvPr/>
        </p:nvSpPr>
        <p:spPr bwMode="auto">
          <a:xfrm rot="-5400000">
            <a:off x="4222750" y="1916113"/>
            <a:ext cx="673100" cy="2413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smtClean="0">
                <a:solidFill>
                  <a:srgbClr val="000000"/>
                </a:solidFill>
                <a:latin typeface="Helvetica" pitchFamily="34" charset="0"/>
                <a:sym typeface="Helvetica" pitchFamily="34" charset="0"/>
              </a:rPr>
              <a:t>35</a:t>
            </a:r>
            <a:r>
              <a:rPr kumimoji="0" lang="en-US" altLang="ja-JP" sz="1400" i="1" smtClean="0">
                <a:solidFill>
                  <a:srgbClr val="000000"/>
                </a:solidFill>
                <a:latin typeface="Helvetica" pitchFamily="34" charset="0"/>
                <a:sym typeface="Helvetica" pitchFamily="34" charset="0"/>
              </a:rPr>
              <a:t>m</a:t>
            </a:r>
            <a:r>
              <a:rPr kumimoji="0" lang="en-US" altLang="ja-JP" sz="1400" baseline="-6000" smtClean="0">
                <a:solidFill>
                  <a:srgbClr val="000000"/>
                </a:solidFill>
                <a:latin typeface="Helvetica" pitchFamily="34" charset="0"/>
                <a:sym typeface="Helvetica" pitchFamily="34" charset="0"/>
              </a:rPr>
              <a:t>2</a:t>
            </a:r>
            <a:r>
              <a:rPr kumimoji="0" lang="en-US" altLang="ja-JP" sz="1400" smtClean="0">
                <a:solidFill>
                  <a:srgbClr val="000000"/>
                </a:solidFill>
                <a:latin typeface="Helvetica" pitchFamily="34" charset="0"/>
                <a:sym typeface="Helvetica" pitchFamily="34" charset="0"/>
              </a:rPr>
              <a:t>-S</a:t>
            </a:r>
          </a:p>
        </p:txBody>
      </p:sp>
      <p:sp>
        <p:nvSpPr>
          <p:cNvPr id="18445" name="Rectangle 15"/>
          <p:cNvSpPr>
            <a:spLocks/>
          </p:cNvSpPr>
          <p:nvPr/>
        </p:nvSpPr>
        <p:spPr bwMode="auto">
          <a:xfrm rot="-5400000">
            <a:off x="3867150" y="2246313"/>
            <a:ext cx="635000" cy="2794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smtClean="0">
                <a:solidFill>
                  <a:srgbClr val="000000"/>
                </a:solidFill>
                <a:latin typeface="Helvetica" pitchFamily="34" charset="0"/>
                <a:sym typeface="Helvetica" pitchFamily="34" charset="0"/>
              </a:rPr>
              <a:t>55</a:t>
            </a:r>
            <a:r>
              <a:rPr kumimoji="0" lang="en-US" altLang="ja-JP" sz="1400" i="1" smtClean="0">
                <a:solidFill>
                  <a:srgbClr val="000000"/>
                </a:solidFill>
                <a:latin typeface="Helvetica" pitchFamily="34" charset="0"/>
                <a:sym typeface="Helvetica" pitchFamily="34" charset="0"/>
              </a:rPr>
              <a:t>m</a:t>
            </a:r>
            <a:r>
              <a:rPr kumimoji="0" lang="en-US" altLang="ja-JP" sz="1400" baseline="-6000" smtClean="0">
                <a:solidFill>
                  <a:srgbClr val="000000"/>
                </a:solidFill>
                <a:latin typeface="Helvetica" pitchFamily="34" charset="0"/>
                <a:sym typeface="Helvetica" pitchFamily="34" charset="0"/>
              </a:rPr>
              <a:t>2</a:t>
            </a:r>
            <a:r>
              <a:rPr kumimoji="0" lang="en-US" altLang="ja-JP" sz="1400" smtClean="0">
                <a:solidFill>
                  <a:srgbClr val="000000"/>
                </a:solidFill>
                <a:latin typeface="Helvetica" pitchFamily="34" charset="0"/>
                <a:sym typeface="Helvetica" pitchFamily="34" charset="0"/>
              </a:rPr>
              <a:t>-S</a:t>
            </a:r>
          </a:p>
        </p:txBody>
      </p:sp>
      <p:pic>
        <p:nvPicPr>
          <p:cNvPr id="18446" name="Picture 16"/>
          <p:cNvPicPr>
            <a:picLocks noChangeAspect="1" noChangeArrowheads="1"/>
          </p:cNvPicPr>
          <p:nvPr/>
        </p:nvPicPr>
        <p:blipFill>
          <a:blip r:embed="rId3" cstate="print"/>
          <a:srcRect/>
          <a:stretch>
            <a:fillRect/>
          </a:stretch>
        </p:blipFill>
        <p:spPr bwMode="auto">
          <a:xfrm>
            <a:off x="133350" y="1763713"/>
            <a:ext cx="8572500" cy="3767137"/>
          </a:xfrm>
          <a:prstGeom prst="rect">
            <a:avLst/>
          </a:prstGeom>
          <a:noFill/>
          <a:ln w="12700">
            <a:noFill/>
            <a:miter lim="800000"/>
            <a:headEnd/>
            <a:tailEnd/>
          </a:ln>
        </p:spPr>
      </p:pic>
      <p:sp>
        <p:nvSpPr>
          <p:cNvPr id="18447" name="Line 17"/>
          <p:cNvSpPr>
            <a:spLocks noChangeShapeType="1"/>
          </p:cNvSpPr>
          <p:nvPr/>
        </p:nvSpPr>
        <p:spPr bwMode="auto">
          <a:xfrm rot="10800000" flipH="1">
            <a:off x="5737225" y="2498725"/>
            <a:ext cx="60325" cy="403225"/>
          </a:xfrm>
          <a:prstGeom prst="line">
            <a:avLst/>
          </a:prstGeom>
          <a:noFill/>
          <a:ln w="9525">
            <a:solidFill>
              <a:srgbClr val="2C2C2C"/>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48" name="Line 18"/>
          <p:cNvSpPr>
            <a:spLocks noChangeShapeType="1"/>
          </p:cNvSpPr>
          <p:nvPr/>
        </p:nvSpPr>
        <p:spPr bwMode="auto">
          <a:xfrm rot="10800000" flipH="1">
            <a:off x="5454650" y="2347913"/>
            <a:ext cx="114300" cy="381000"/>
          </a:xfrm>
          <a:prstGeom prst="line">
            <a:avLst/>
          </a:prstGeom>
          <a:noFill/>
          <a:ln w="9525">
            <a:solidFill>
              <a:srgbClr val="2C2C2C"/>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49" name="Line 19"/>
          <p:cNvSpPr>
            <a:spLocks noChangeShapeType="1"/>
          </p:cNvSpPr>
          <p:nvPr/>
        </p:nvSpPr>
        <p:spPr bwMode="auto">
          <a:xfrm rot="10800000" flipH="1">
            <a:off x="5264150" y="2347913"/>
            <a:ext cx="101600" cy="546100"/>
          </a:xfrm>
          <a:prstGeom prst="line">
            <a:avLst/>
          </a:prstGeom>
          <a:noFill/>
          <a:ln w="9525">
            <a:solidFill>
              <a:srgbClr val="2C2C2C"/>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50" name="Line 20"/>
          <p:cNvSpPr>
            <a:spLocks noChangeShapeType="1"/>
          </p:cNvSpPr>
          <p:nvPr/>
        </p:nvSpPr>
        <p:spPr bwMode="auto">
          <a:xfrm rot="10800000">
            <a:off x="5162550" y="2663825"/>
            <a:ext cx="33338" cy="581025"/>
          </a:xfrm>
          <a:prstGeom prst="line">
            <a:avLst/>
          </a:prstGeom>
          <a:noFill/>
          <a:ln w="9525">
            <a:solidFill>
              <a:srgbClr val="2C2C2C"/>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51" name="Line 21"/>
          <p:cNvSpPr>
            <a:spLocks noChangeShapeType="1"/>
          </p:cNvSpPr>
          <p:nvPr/>
        </p:nvSpPr>
        <p:spPr bwMode="auto">
          <a:xfrm rot="10800000">
            <a:off x="5010150" y="2371725"/>
            <a:ext cx="92075" cy="1000125"/>
          </a:xfrm>
          <a:prstGeom prst="line">
            <a:avLst/>
          </a:prstGeom>
          <a:noFill/>
          <a:ln w="9525">
            <a:solidFill>
              <a:srgbClr val="2C2C2C"/>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52" name="Line 22"/>
          <p:cNvSpPr>
            <a:spLocks noChangeShapeType="1"/>
          </p:cNvSpPr>
          <p:nvPr/>
        </p:nvSpPr>
        <p:spPr bwMode="auto">
          <a:xfrm rot="10800000" flipH="1">
            <a:off x="4870450" y="3055938"/>
            <a:ext cx="0" cy="366712"/>
          </a:xfrm>
          <a:prstGeom prst="line">
            <a:avLst/>
          </a:prstGeom>
          <a:noFill/>
          <a:ln w="9525">
            <a:solidFill>
              <a:srgbClr val="2C2C2C"/>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53" name="Line 23"/>
          <p:cNvSpPr>
            <a:spLocks noChangeShapeType="1"/>
          </p:cNvSpPr>
          <p:nvPr/>
        </p:nvSpPr>
        <p:spPr bwMode="auto">
          <a:xfrm rot="10800000" flipH="1">
            <a:off x="4679950" y="2474913"/>
            <a:ext cx="50800" cy="790575"/>
          </a:xfrm>
          <a:prstGeom prst="line">
            <a:avLst/>
          </a:prstGeom>
          <a:noFill/>
          <a:ln w="9525">
            <a:solidFill>
              <a:srgbClr val="2C2C2C"/>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54" name="Line 24"/>
          <p:cNvSpPr>
            <a:spLocks noChangeShapeType="1"/>
          </p:cNvSpPr>
          <p:nvPr/>
        </p:nvSpPr>
        <p:spPr bwMode="auto">
          <a:xfrm rot="10800000">
            <a:off x="4540250" y="2449513"/>
            <a:ext cx="63500" cy="833437"/>
          </a:xfrm>
          <a:prstGeom prst="line">
            <a:avLst/>
          </a:prstGeom>
          <a:noFill/>
          <a:ln w="9525">
            <a:solidFill>
              <a:srgbClr val="2C2C2C"/>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55" name="Line 25"/>
          <p:cNvSpPr>
            <a:spLocks noChangeShapeType="1"/>
          </p:cNvSpPr>
          <p:nvPr/>
        </p:nvSpPr>
        <p:spPr bwMode="auto">
          <a:xfrm rot="10800000">
            <a:off x="4210050" y="2817813"/>
            <a:ext cx="63500" cy="587375"/>
          </a:xfrm>
          <a:prstGeom prst="line">
            <a:avLst/>
          </a:prstGeom>
          <a:noFill/>
          <a:ln w="9525">
            <a:solidFill>
              <a:srgbClr val="2C2C2C"/>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56" name="Line 26"/>
          <p:cNvSpPr>
            <a:spLocks noChangeShapeType="1"/>
          </p:cNvSpPr>
          <p:nvPr/>
        </p:nvSpPr>
        <p:spPr bwMode="auto">
          <a:xfrm rot="10800000" flipH="1">
            <a:off x="6064250" y="3744913"/>
            <a:ext cx="58738" cy="490537"/>
          </a:xfrm>
          <a:prstGeom prst="line">
            <a:avLst/>
          </a:prstGeom>
          <a:noFill/>
          <a:ln w="9525">
            <a:solidFill>
              <a:schemeClr val="tx1"/>
            </a:solidFill>
            <a:prstDash val="sysDot"/>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57" name="Line 27"/>
          <p:cNvSpPr>
            <a:spLocks noChangeShapeType="1"/>
          </p:cNvSpPr>
          <p:nvPr/>
        </p:nvSpPr>
        <p:spPr bwMode="auto">
          <a:xfrm rot="10800000" flipH="1">
            <a:off x="5480050" y="3744913"/>
            <a:ext cx="152400" cy="457200"/>
          </a:xfrm>
          <a:prstGeom prst="line">
            <a:avLst/>
          </a:prstGeom>
          <a:noFill/>
          <a:ln w="9525">
            <a:solidFill>
              <a:schemeClr val="tx1"/>
            </a:solidFill>
            <a:prstDash val="sysDot"/>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58" name="Line 28"/>
          <p:cNvSpPr>
            <a:spLocks noChangeShapeType="1"/>
          </p:cNvSpPr>
          <p:nvPr/>
        </p:nvSpPr>
        <p:spPr bwMode="auto">
          <a:xfrm rot="10800000" flipH="1">
            <a:off x="5213350" y="3719513"/>
            <a:ext cx="190500" cy="508000"/>
          </a:xfrm>
          <a:prstGeom prst="line">
            <a:avLst/>
          </a:prstGeom>
          <a:noFill/>
          <a:ln w="9525">
            <a:solidFill>
              <a:schemeClr val="tx1"/>
            </a:solidFill>
            <a:prstDash val="sysDot"/>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59" name="Line 29"/>
          <p:cNvSpPr>
            <a:spLocks noChangeShapeType="1"/>
          </p:cNvSpPr>
          <p:nvPr/>
        </p:nvSpPr>
        <p:spPr bwMode="auto">
          <a:xfrm rot="10800000" flipH="1">
            <a:off x="4464050" y="3757613"/>
            <a:ext cx="101600" cy="473075"/>
          </a:xfrm>
          <a:prstGeom prst="line">
            <a:avLst/>
          </a:prstGeom>
          <a:noFill/>
          <a:ln w="9525">
            <a:solidFill>
              <a:schemeClr val="tx1"/>
            </a:solidFill>
            <a:prstDash val="sysDot"/>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60" name="Line 30"/>
          <p:cNvSpPr>
            <a:spLocks noChangeShapeType="1"/>
          </p:cNvSpPr>
          <p:nvPr/>
        </p:nvSpPr>
        <p:spPr bwMode="auto">
          <a:xfrm rot="10800000" flipH="1">
            <a:off x="5010150" y="3744913"/>
            <a:ext cx="165100" cy="490537"/>
          </a:xfrm>
          <a:prstGeom prst="line">
            <a:avLst/>
          </a:prstGeom>
          <a:noFill/>
          <a:ln w="9525">
            <a:solidFill>
              <a:schemeClr val="tx1"/>
            </a:solidFill>
            <a:prstDash val="sysDot"/>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61" name="Rectangle 31"/>
          <p:cNvSpPr>
            <a:spLocks/>
          </p:cNvSpPr>
          <p:nvPr/>
        </p:nvSpPr>
        <p:spPr bwMode="auto">
          <a:xfrm>
            <a:off x="1187450" y="3122613"/>
            <a:ext cx="1574800" cy="266700"/>
          </a:xfrm>
          <a:prstGeom prst="rect">
            <a:avLst/>
          </a:prstGeom>
          <a:noFill/>
          <a:ln w="12700">
            <a:noFill/>
            <a:miter lim="800000"/>
            <a:headEnd/>
            <a:tailEnd/>
          </a:ln>
        </p:spPr>
        <p:txBody>
          <a:bodyPr lIns="0" tIns="0" rIns="0" bIns="0"/>
          <a:lstStyle/>
          <a:p>
            <a:pPr fontAlgn="base">
              <a:spcBef>
                <a:spcPct val="0"/>
              </a:spcBef>
              <a:spcAft>
                <a:spcPct val="0"/>
              </a:spcAft>
            </a:pPr>
            <a:r>
              <a:rPr kumimoji="0" lang="ja-JP" altLang="en-US" smtClean="0">
                <a:solidFill>
                  <a:srgbClr val="000000"/>
                </a:solidFill>
                <a:latin typeface="ＭＳ ゴシック" pitchFamily="49" charset="-128"/>
                <a:ea typeface="ＭＳ ゴシック" pitchFamily="49" charset="-128"/>
                <a:sym typeface="ＭＳ ゴシック" pitchFamily="49" charset="-128"/>
              </a:rPr>
              <a:t>共通分析試料</a:t>
            </a:r>
            <a:r>
              <a:rPr kumimoji="0" lang="en-US" altLang="ja-JP" smtClean="0">
                <a:solidFill>
                  <a:srgbClr val="000000"/>
                </a:solidFill>
                <a:latin typeface="ＭＳ ゴシック" pitchFamily="49" charset="-128"/>
                <a:ea typeface="ＭＳ ゴシック" pitchFamily="49" charset="-128"/>
                <a:sym typeface="ＭＳ ゴシック" pitchFamily="49" charset="-128"/>
              </a:rPr>
              <a:t>A</a:t>
            </a:r>
          </a:p>
        </p:txBody>
      </p:sp>
      <p:sp>
        <p:nvSpPr>
          <p:cNvPr id="18462" name="Rectangle 35"/>
          <p:cNvSpPr>
            <a:spLocks/>
          </p:cNvSpPr>
          <p:nvPr/>
        </p:nvSpPr>
        <p:spPr bwMode="auto">
          <a:xfrm>
            <a:off x="1147763" y="4029075"/>
            <a:ext cx="1574800" cy="266700"/>
          </a:xfrm>
          <a:prstGeom prst="rect">
            <a:avLst/>
          </a:prstGeom>
          <a:noFill/>
          <a:ln w="12700">
            <a:noFill/>
            <a:miter lim="800000"/>
            <a:headEnd/>
            <a:tailEnd/>
          </a:ln>
        </p:spPr>
        <p:txBody>
          <a:bodyPr lIns="0" tIns="0" rIns="0" bIns="0"/>
          <a:lstStyle/>
          <a:p>
            <a:pPr fontAlgn="base">
              <a:spcBef>
                <a:spcPct val="0"/>
              </a:spcBef>
              <a:spcAft>
                <a:spcPct val="0"/>
              </a:spcAft>
            </a:pPr>
            <a:r>
              <a:rPr kumimoji="0" lang="ja-JP" altLang="en-US" smtClean="0">
                <a:solidFill>
                  <a:srgbClr val="000000"/>
                </a:solidFill>
                <a:latin typeface="ＭＳ ゴシック" pitchFamily="49" charset="-128"/>
                <a:ea typeface="ＭＳ ゴシック" pitchFamily="49" charset="-128"/>
                <a:sym typeface="ＭＳ ゴシック" pitchFamily="49" charset="-128"/>
              </a:rPr>
              <a:t>分析試料</a:t>
            </a:r>
            <a:r>
              <a:rPr kumimoji="0" lang="en-US" altLang="ja-JP" smtClean="0">
                <a:solidFill>
                  <a:srgbClr val="000000"/>
                </a:solidFill>
                <a:latin typeface="ＭＳ ゴシック" pitchFamily="49" charset="-128"/>
                <a:ea typeface="ＭＳ ゴシック" pitchFamily="49" charset="-128"/>
                <a:sym typeface="ＭＳ ゴシック" pitchFamily="49" charset="-128"/>
              </a:rPr>
              <a:t>B</a:t>
            </a:r>
          </a:p>
        </p:txBody>
      </p:sp>
      <p:sp>
        <p:nvSpPr>
          <p:cNvPr id="18463" name="Text Box 36"/>
          <p:cNvSpPr txBox="1">
            <a:spLocks noChangeArrowheads="1"/>
          </p:cNvSpPr>
          <p:nvPr/>
        </p:nvSpPr>
        <p:spPr bwMode="auto">
          <a:xfrm>
            <a:off x="1187450" y="5876925"/>
            <a:ext cx="6264275" cy="457200"/>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2400" b="1" smtClean="0">
                <a:solidFill>
                  <a:srgbClr val="000000"/>
                </a:solidFill>
              </a:rPr>
              <a:t>PFOS </a:t>
            </a:r>
            <a:r>
              <a:rPr lang="ja-JP" altLang="en-US" sz="2400" b="1" smtClean="0">
                <a:solidFill>
                  <a:srgbClr val="000000"/>
                </a:solidFill>
              </a:rPr>
              <a:t>異性体分離例</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ext Box 6"/>
          <p:cNvSpPr txBox="1">
            <a:spLocks noChangeArrowheads="1"/>
          </p:cNvSpPr>
          <p:nvPr/>
        </p:nvSpPr>
        <p:spPr bwMode="auto">
          <a:xfrm>
            <a:off x="1619250" y="0"/>
            <a:ext cx="7524750" cy="822325"/>
          </a:xfrm>
          <a:prstGeom prst="rect">
            <a:avLst/>
          </a:prstGeom>
          <a:noFill/>
          <a:ln w="19050">
            <a:noFill/>
            <a:miter lim="800000"/>
            <a:headEnd/>
            <a:tailEnd/>
          </a:ln>
        </p:spPr>
        <p:txBody>
          <a:bodyPr>
            <a:spAutoFit/>
          </a:bodyPr>
          <a:lstStyle/>
          <a:p>
            <a:pPr fontAlgn="base">
              <a:spcBef>
                <a:spcPct val="50000"/>
              </a:spcBef>
              <a:spcAft>
                <a:spcPct val="0"/>
              </a:spcAft>
            </a:pPr>
            <a:r>
              <a:rPr lang="ja-JP" altLang="en-US" sz="2400" b="1" smtClean="0">
                <a:solidFill>
                  <a:srgbClr val="000000"/>
                </a:solidFill>
                <a:latin typeface="Arial" charset="0"/>
              </a:rPr>
              <a:t>フッ素テロマーの排出源特性の把握と越境汚染の評価（兵庫県）</a:t>
            </a:r>
          </a:p>
        </p:txBody>
      </p:sp>
      <p:pic>
        <p:nvPicPr>
          <p:cNvPr id="19459" name="Picture 6"/>
          <p:cNvPicPr>
            <a:picLocks noChangeAspect="1" noChangeArrowheads="1"/>
          </p:cNvPicPr>
          <p:nvPr/>
        </p:nvPicPr>
        <p:blipFill>
          <a:blip r:embed="rId3" cstate="print"/>
          <a:srcRect/>
          <a:stretch>
            <a:fillRect/>
          </a:stretch>
        </p:blipFill>
        <p:spPr bwMode="auto">
          <a:xfrm>
            <a:off x="4284663" y="1530350"/>
            <a:ext cx="4840287" cy="5327650"/>
          </a:xfrm>
          <a:prstGeom prst="rect">
            <a:avLst/>
          </a:prstGeom>
          <a:noFill/>
          <a:ln w="9525">
            <a:noFill/>
            <a:miter lim="800000"/>
            <a:headEnd/>
            <a:tailEnd/>
          </a:ln>
        </p:spPr>
      </p:pic>
      <p:sp>
        <p:nvSpPr>
          <p:cNvPr id="19460" name="Text Box 7"/>
          <p:cNvSpPr txBox="1">
            <a:spLocks noChangeArrowheads="1"/>
          </p:cNvSpPr>
          <p:nvPr/>
        </p:nvSpPr>
        <p:spPr bwMode="auto">
          <a:xfrm>
            <a:off x="0" y="1052513"/>
            <a:ext cx="4572000" cy="1370012"/>
          </a:xfrm>
          <a:prstGeom prst="rect">
            <a:avLst/>
          </a:prstGeom>
          <a:noFill/>
          <a:ln w="9525">
            <a:noFill/>
            <a:miter lim="800000"/>
            <a:headEnd/>
            <a:tailEnd/>
          </a:ln>
        </p:spPr>
        <p:txBody>
          <a:bodyPr>
            <a:spAutoFit/>
          </a:bodyPr>
          <a:lstStyle/>
          <a:p>
            <a:pPr fontAlgn="base">
              <a:spcBef>
                <a:spcPct val="50000"/>
              </a:spcBef>
              <a:spcAft>
                <a:spcPct val="0"/>
              </a:spcAft>
            </a:pPr>
            <a:r>
              <a:rPr lang="ja-JP" altLang="en-US" sz="2400" smtClean="0">
                <a:solidFill>
                  <a:srgbClr val="000000"/>
                </a:solidFill>
                <a:latin typeface="Arial" charset="0"/>
              </a:rPr>
              <a:t>発生源の一つとしてフッ素系撥水・撥油剤が考えられている。</a:t>
            </a:r>
          </a:p>
          <a:p>
            <a:pPr fontAlgn="base">
              <a:spcBef>
                <a:spcPct val="50000"/>
              </a:spcBef>
              <a:spcAft>
                <a:spcPct val="0"/>
              </a:spcAft>
            </a:pPr>
            <a:r>
              <a:rPr lang="en-US" altLang="ja-JP" sz="2400" smtClean="0">
                <a:solidFill>
                  <a:srgbClr val="000000"/>
                </a:solidFill>
                <a:latin typeface="Arial" charset="0"/>
              </a:rPr>
              <a:t>→</a:t>
            </a:r>
            <a:r>
              <a:rPr lang="ja-JP" altLang="en-US" sz="2400" smtClean="0">
                <a:solidFill>
                  <a:srgbClr val="000000"/>
                </a:solidFill>
                <a:latin typeface="Arial" charset="0"/>
              </a:rPr>
              <a:t>ヘッドスペース</a:t>
            </a:r>
            <a:r>
              <a:rPr lang="en-US" altLang="ja-JP" sz="2400" smtClean="0">
                <a:solidFill>
                  <a:srgbClr val="000000"/>
                </a:solidFill>
                <a:latin typeface="Arial" charset="0"/>
              </a:rPr>
              <a:t>GC/MS</a:t>
            </a:r>
            <a:r>
              <a:rPr lang="ja-JP" altLang="en-US" sz="2400" smtClean="0">
                <a:solidFill>
                  <a:srgbClr val="000000"/>
                </a:solidFill>
                <a:latin typeface="Arial" charset="0"/>
              </a:rPr>
              <a:t>にて分析</a:t>
            </a:r>
          </a:p>
        </p:txBody>
      </p:sp>
      <p:pic>
        <p:nvPicPr>
          <p:cNvPr id="19461" name="Picture 8"/>
          <p:cNvPicPr>
            <a:picLocks noChangeAspect="1" noChangeArrowheads="1"/>
          </p:cNvPicPr>
          <p:nvPr/>
        </p:nvPicPr>
        <p:blipFill>
          <a:blip r:embed="rId4" cstate="print"/>
          <a:srcRect/>
          <a:stretch>
            <a:fillRect/>
          </a:stretch>
        </p:blipFill>
        <p:spPr bwMode="auto">
          <a:xfrm>
            <a:off x="323850" y="2708275"/>
            <a:ext cx="3743325" cy="3630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7" name="Text Box 6"/>
          <p:cNvSpPr txBox="1">
            <a:spLocks noChangeArrowheads="1"/>
          </p:cNvSpPr>
          <p:nvPr/>
        </p:nvSpPr>
        <p:spPr bwMode="auto">
          <a:xfrm>
            <a:off x="1619250" y="0"/>
            <a:ext cx="7524750" cy="822325"/>
          </a:xfrm>
          <a:prstGeom prst="rect">
            <a:avLst/>
          </a:prstGeom>
          <a:noFill/>
          <a:ln w="19050">
            <a:noFill/>
            <a:miter lim="800000"/>
            <a:headEnd/>
            <a:tailEnd/>
          </a:ln>
        </p:spPr>
        <p:txBody>
          <a:bodyPr>
            <a:spAutoFit/>
          </a:bodyPr>
          <a:lstStyle/>
          <a:p>
            <a:pPr fontAlgn="base">
              <a:spcBef>
                <a:spcPct val="50000"/>
              </a:spcBef>
              <a:spcAft>
                <a:spcPct val="0"/>
              </a:spcAft>
            </a:pPr>
            <a:r>
              <a:rPr lang="ja-JP" altLang="en-US" sz="2400" b="1" smtClean="0">
                <a:solidFill>
                  <a:srgbClr val="000000"/>
                </a:solidFill>
                <a:latin typeface="Arial" charset="0"/>
              </a:rPr>
              <a:t>フッ素テロマーの排出源特性の把握と越境汚染の評価（兵庫県）</a:t>
            </a:r>
          </a:p>
        </p:txBody>
      </p:sp>
      <p:pic>
        <p:nvPicPr>
          <p:cNvPr id="1028" name="Picture 5"/>
          <p:cNvPicPr>
            <a:picLocks noChangeAspect="1" noChangeArrowheads="1"/>
          </p:cNvPicPr>
          <p:nvPr/>
        </p:nvPicPr>
        <p:blipFill>
          <a:blip r:embed="rId4" cstate="print"/>
          <a:srcRect/>
          <a:stretch>
            <a:fillRect/>
          </a:stretch>
        </p:blipFill>
        <p:spPr bwMode="auto">
          <a:xfrm>
            <a:off x="0" y="3455988"/>
            <a:ext cx="4608513" cy="2886075"/>
          </a:xfrm>
          <a:prstGeom prst="rect">
            <a:avLst/>
          </a:prstGeom>
          <a:noFill/>
          <a:ln w="9525">
            <a:noFill/>
            <a:miter lim="800000"/>
            <a:headEnd/>
            <a:tailEnd/>
          </a:ln>
        </p:spPr>
      </p:pic>
      <p:graphicFrame>
        <p:nvGraphicFramePr>
          <p:cNvPr id="1026" name="Object 6"/>
          <p:cNvGraphicFramePr>
            <a:graphicFrameLocks noChangeAspect="1"/>
          </p:cNvGraphicFramePr>
          <p:nvPr/>
        </p:nvGraphicFramePr>
        <p:xfrm>
          <a:off x="4140200" y="3573463"/>
          <a:ext cx="5365750" cy="3455987"/>
        </p:xfrm>
        <a:graphic>
          <a:graphicData uri="http://schemas.openxmlformats.org/presentationml/2006/ole">
            <p:oleObj spid="_x0000_s221186" name="グラフ" r:id="rId5" imgW="5867400" imgH="3781349" progId="Excel.Chart.8">
              <p:embed/>
            </p:oleObj>
          </a:graphicData>
        </a:graphic>
      </p:graphicFrame>
      <p:grpSp>
        <p:nvGrpSpPr>
          <p:cNvPr id="2" name="Group 7"/>
          <p:cNvGrpSpPr>
            <a:grpSpLocks/>
          </p:cNvGrpSpPr>
          <p:nvPr/>
        </p:nvGrpSpPr>
        <p:grpSpPr bwMode="auto">
          <a:xfrm>
            <a:off x="0" y="1223963"/>
            <a:ext cx="4033838" cy="2262187"/>
            <a:chOff x="0" y="618"/>
            <a:chExt cx="2541" cy="1425"/>
          </a:xfrm>
        </p:grpSpPr>
        <p:sp>
          <p:nvSpPr>
            <p:cNvPr id="1034" name="AutoShape 8"/>
            <p:cNvSpPr>
              <a:spLocks noChangeAspect="1" noChangeArrowheads="1" noTextEdit="1"/>
            </p:cNvSpPr>
            <p:nvPr/>
          </p:nvSpPr>
          <p:spPr bwMode="auto">
            <a:xfrm>
              <a:off x="0" y="618"/>
              <a:ext cx="2541" cy="1425"/>
            </a:xfrm>
            <a:prstGeom prst="rect">
              <a:avLst/>
            </a:prstGeom>
            <a:noFill/>
            <a:ln w="9525">
              <a:noFill/>
              <a:miter lim="800000"/>
              <a:headEnd/>
              <a:tailEnd/>
            </a:ln>
          </p:spPr>
          <p:txBody>
            <a:bodyPr/>
            <a:lstStyle/>
            <a:p>
              <a:pPr fontAlgn="base">
                <a:spcBef>
                  <a:spcPct val="0"/>
                </a:spcBef>
                <a:spcAft>
                  <a:spcPct val="0"/>
                </a:spcAft>
              </a:pPr>
              <a:endParaRPr lang="ja-JP" altLang="en-US" sz="2400" b="1" smtClean="0">
                <a:solidFill>
                  <a:srgbClr val="000000"/>
                </a:solidFill>
              </a:endParaRPr>
            </a:p>
          </p:txBody>
        </p:sp>
        <p:grpSp>
          <p:nvGrpSpPr>
            <p:cNvPr id="3" name="Group 9"/>
            <p:cNvGrpSpPr>
              <a:grpSpLocks/>
            </p:cNvGrpSpPr>
            <p:nvPr/>
          </p:nvGrpSpPr>
          <p:grpSpPr bwMode="auto">
            <a:xfrm>
              <a:off x="612" y="1413"/>
              <a:ext cx="433" cy="235"/>
              <a:chOff x="612" y="1413"/>
              <a:chExt cx="433" cy="235"/>
            </a:xfrm>
          </p:grpSpPr>
          <p:grpSp>
            <p:nvGrpSpPr>
              <p:cNvPr id="4" name="Group 10"/>
              <p:cNvGrpSpPr>
                <a:grpSpLocks/>
              </p:cNvGrpSpPr>
              <p:nvPr/>
            </p:nvGrpSpPr>
            <p:grpSpPr bwMode="auto">
              <a:xfrm>
                <a:off x="612" y="1571"/>
                <a:ext cx="432" cy="77"/>
                <a:chOff x="612" y="1571"/>
                <a:chExt cx="432" cy="77"/>
              </a:xfrm>
            </p:grpSpPr>
            <p:sp>
              <p:nvSpPr>
                <p:cNvPr id="1126" name="Oval 11"/>
                <p:cNvSpPr>
                  <a:spLocks noChangeArrowheads="1"/>
                </p:cNvSpPr>
                <p:nvPr/>
              </p:nvSpPr>
              <p:spPr bwMode="auto">
                <a:xfrm>
                  <a:off x="612" y="1571"/>
                  <a:ext cx="432" cy="77"/>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27" name="Oval 12"/>
                <p:cNvSpPr>
                  <a:spLocks noChangeArrowheads="1"/>
                </p:cNvSpPr>
                <p:nvPr/>
              </p:nvSpPr>
              <p:spPr bwMode="auto">
                <a:xfrm>
                  <a:off x="612" y="1571"/>
                  <a:ext cx="432" cy="77"/>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120" name="Rectangle 13"/>
              <p:cNvSpPr>
                <a:spLocks noChangeArrowheads="1"/>
              </p:cNvSpPr>
              <p:nvPr/>
            </p:nvSpPr>
            <p:spPr bwMode="auto">
              <a:xfrm>
                <a:off x="613" y="1455"/>
                <a:ext cx="431" cy="15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z="2400" b="1" smtClean="0">
                  <a:solidFill>
                    <a:srgbClr val="000000"/>
                  </a:solidFill>
                </a:endParaRPr>
              </a:p>
            </p:txBody>
          </p:sp>
          <p:grpSp>
            <p:nvGrpSpPr>
              <p:cNvPr id="5" name="Group 14"/>
              <p:cNvGrpSpPr>
                <a:grpSpLocks/>
              </p:cNvGrpSpPr>
              <p:nvPr/>
            </p:nvGrpSpPr>
            <p:grpSpPr bwMode="auto">
              <a:xfrm>
                <a:off x="613" y="1413"/>
                <a:ext cx="431" cy="76"/>
                <a:chOff x="613" y="1413"/>
                <a:chExt cx="431" cy="76"/>
              </a:xfrm>
            </p:grpSpPr>
            <p:sp>
              <p:nvSpPr>
                <p:cNvPr id="1124" name="Oval 15"/>
                <p:cNvSpPr>
                  <a:spLocks noChangeArrowheads="1"/>
                </p:cNvSpPr>
                <p:nvPr/>
              </p:nvSpPr>
              <p:spPr bwMode="auto">
                <a:xfrm>
                  <a:off x="613" y="1413"/>
                  <a:ext cx="431" cy="76"/>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25" name="Oval 16"/>
                <p:cNvSpPr>
                  <a:spLocks noChangeArrowheads="1"/>
                </p:cNvSpPr>
                <p:nvPr/>
              </p:nvSpPr>
              <p:spPr bwMode="auto">
                <a:xfrm>
                  <a:off x="613" y="1413"/>
                  <a:ext cx="431" cy="76"/>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122" name="Line 17"/>
              <p:cNvSpPr>
                <a:spLocks noChangeShapeType="1"/>
              </p:cNvSpPr>
              <p:nvPr/>
            </p:nvSpPr>
            <p:spPr bwMode="auto">
              <a:xfrm>
                <a:off x="613" y="1455"/>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23" name="Line 18"/>
              <p:cNvSpPr>
                <a:spLocks noChangeShapeType="1"/>
              </p:cNvSpPr>
              <p:nvPr/>
            </p:nvSpPr>
            <p:spPr bwMode="auto">
              <a:xfrm>
                <a:off x="1044" y="1455"/>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6" name="Group 19"/>
            <p:cNvGrpSpPr>
              <a:grpSpLocks/>
            </p:cNvGrpSpPr>
            <p:nvPr/>
          </p:nvGrpSpPr>
          <p:grpSpPr bwMode="auto">
            <a:xfrm>
              <a:off x="613" y="1287"/>
              <a:ext cx="431" cy="102"/>
              <a:chOff x="613" y="1253"/>
              <a:chExt cx="431" cy="102"/>
            </a:xfrm>
          </p:grpSpPr>
          <p:sp>
            <p:nvSpPr>
              <p:cNvPr id="1117" name="Oval 20"/>
              <p:cNvSpPr>
                <a:spLocks noChangeArrowheads="1"/>
              </p:cNvSpPr>
              <p:nvPr/>
            </p:nvSpPr>
            <p:spPr bwMode="auto">
              <a:xfrm>
                <a:off x="613" y="1253"/>
                <a:ext cx="431" cy="102"/>
              </a:xfrm>
              <a:prstGeom prst="ellipse">
                <a:avLst/>
              </a:prstGeom>
              <a:solidFill>
                <a:srgbClr val="000000"/>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18" name="Oval 21"/>
              <p:cNvSpPr>
                <a:spLocks noChangeArrowheads="1"/>
              </p:cNvSpPr>
              <p:nvPr/>
            </p:nvSpPr>
            <p:spPr bwMode="auto">
              <a:xfrm>
                <a:off x="613" y="1253"/>
                <a:ext cx="431" cy="102"/>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7" name="Group 22"/>
            <p:cNvGrpSpPr>
              <a:grpSpLocks/>
            </p:cNvGrpSpPr>
            <p:nvPr/>
          </p:nvGrpSpPr>
          <p:grpSpPr bwMode="auto">
            <a:xfrm>
              <a:off x="354" y="620"/>
              <a:ext cx="1064" cy="153"/>
              <a:chOff x="354" y="620"/>
              <a:chExt cx="1064" cy="153"/>
            </a:xfrm>
          </p:grpSpPr>
          <p:sp>
            <p:nvSpPr>
              <p:cNvPr id="1115" name="Freeform 23"/>
              <p:cNvSpPr>
                <a:spLocks/>
              </p:cNvSpPr>
              <p:nvPr/>
            </p:nvSpPr>
            <p:spPr bwMode="auto">
              <a:xfrm>
                <a:off x="354" y="620"/>
                <a:ext cx="1064" cy="153"/>
              </a:xfrm>
              <a:custGeom>
                <a:avLst/>
                <a:gdLst>
                  <a:gd name="T0" fmla="*/ 266 w 1064"/>
                  <a:gd name="T1" fmla="*/ 0 h 153"/>
                  <a:gd name="T2" fmla="*/ 0 w 1064"/>
                  <a:gd name="T3" fmla="*/ 153 h 153"/>
                  <a:gd name="T4" fmla="*/ 798 w 1064"/>
                  <a:gd name="T5" fmla="*/ 153 h 153"/>
                  <a:gd name="T6" fmla="*/ 1064 w 1064"/>
                  <a:gd name="T7" fmla="*/ 0 h 153"/>
                  <a:gd name="T8" fmla="*/ 266 w 1064"/>
                  <a:gd name="T9" fmla="*/ 0 h 153"/>
                  <a:gd name="T10" fmla="*/ 0 60000 65536"/>
                  <a:gd name="T11" fmla="*/ 0 60000 65536"/>
                  <a:gd name="T12" fmla="*/ 0 60000 65536"/>
                  <a:gd name="T13" fmla="*/ 0 60000 65536"/>
                  <a:gd name="T14" fmla="*/ 0 60000 65536"/>
                  <a:gd name="T15" fmla="*/ 0 w 1064"/>
                  <a:gd name="T16" fmla="*/ 0 h 153"/>
                  <a:gd name="T17" fmla="*/ 1064 w 1064"/>
                  <a:gd name="T18" fmla="*/ 153 h 153"/>
                </a:gdLst>
                <a:ahLst/>
                <a:cxnLst>
                  <a:cxn ang="T10">
                    <a:pos x="T0" y="T1"/>
                  </a:cxn>
                  <a:cxn ang="T11">
                    <a:pos x="T2" y="T3"/>
                  </a:cxn>
                  <a:cxn ang="T12">
                    <a:pos x="T4" y="T5"/>
                  </a:cxn>
                  <a:cxn ang="T13">
                    <a:pos x="T6" y="T7"/>
                  </a:cxn>
                  <a:cxn ang="T14">
                    <a:pos x="T8" y="T9"/>
                  </a:cxn>
                </a:cxnLst>
                <a:rect l="T15" t="T16" r="T17" b="T18"/>
                <a:pathLst>
                  <a:path w="1064" h="153">
                    <a:moveTo>
                      <a:pt x="266" y="0"/>
                    </a:moveTo>
                    <a:lnTo>
                      <a:pt x="0" y="153"/>
                    </a:lnTo>
                    <a:lnTo>
                      <a:pt x="798" y="153"/>
                    </a:lnTo>
                    <a:lnTo>
                      <a:pt x="1064" y="0"/>
                    </a:lnTo>
                    <a:lnTo>
                      <a:pt x="266" y="0"/>
                    </a:lnTo>
                    <a:close/>
                  </a:path>
                </a:pathLst>
              </a:custGeom>
              <a:solidFill>
                <a:srgbClr val="FFFFFF"/>
              </a:solidFill>
              <a:ln w="9525">
                <a:no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16" name="Freeform 24"/>
              <p:cNvSpPr>
                <a:spLocks/>
              </p:cNvSpPr>
              <p:nvPr/>
            </p:nvSpPr>
            <p:spPr bwMode="auto">
              <a:xfrm>
                <a:off x="354" y="620"/>
                <a:ext cx="1064" cy="153"/>
              </a:xfrm>
              <a:custGeom>
                <a:avLst/>
                <a:gdLst>
                  <a:gd name="T0" fmla="*/ 266 w 1064"/>
                  <a:gd name="T1" fmla="*/ 0 h 153"/>
                  <a:gd name="T2" fmla="*/ 0 w 1064"/>
                  <a:gd name="T3" fmla="*/ 153 h 153"/>
                  <a:gd name="T4" fmla="*/ 798 w 1064"/>
                  <a:gd name="T5" fmla="*/ 153 h 153"/>
                  <a:gd name="T6" fmla="*/ 1064 w 1064"/>
                  <a:gd name="T7" fmla="*/ 0 h 153"/>
                  <a:gd name="T8" fmla="*/ 266 w 1064"/>
                  <a:gd name="T9" fmla="*/ 0 h 153"/>
                  <a:gd name="T10" fmla="*/ 0 60000 65536"/>
                  <a:gd name="T11" fmla="*/ 0 60000 65536"/>
                  <a:gd name="T12" fmla="*/ 0 60000 65536"/>
                  <a:gd name="T13" fmla="*/ 0 60000 65536"/>
                  <a:gd name="T14" fmla="*/ 0 60000 65536"/>
                  <a:gd name="T15" fmla="*/ 0 w 1064"/>
                  <a:gd name="T16" fmla="*/ 0 h 153"/>
                  <a:gd name="T17" fmla="*/ 1064 w 1064"/>
                  <a:gd name="T18" fmla="*/ 153 h 153"/>
                </a:gdLst>
                <a:ahLst/>
                <a:cxnLst>
                  <a:cxn ang="T10">
                    <a:pos x="T0" y="T1"/>
                  </a:cxn>
                  <a:cxn ang="T11">
                    <a:pos x="T2" y="T3"/>
                  </a:cxn>
                  <a:cxn ang="T12">
                    <a:pos x="T4" y="T5"/>
                  </a:cxn>
                  <a:cxn ang="T13">
                    <a:pos x="T6" y="T7"/>
                  </a:cxn>
                  <a:cxn ang="T14">
                    <a:pos x="T8" y="T9"/>
                  </a:cxn>
                </a:cxnLst>
                <a:rect l="T15" t="T16" r="T17" b="T18"/>
                <a:pathLst>
                  <a:path w="1064" h="153">
                    <a:moveTo>
                      <a:pt x="266" y="0"/>
                    </a:moveTo>
                    <a:lnTo>
                      <a:pt x="0" y="153"/>
                    </a:lnTo>
                    <a:lnTo>
                      <a:pt x="798" y="153"/>
                    </a:lnTo>
                    <a:lnTo>
                      <a:pt x="1064" y="0"/>
                    </a:lnTo>
                    <a:lnTo>
                      <a:pt x="266" y="0"/>
                    </a:lnTo>
                    <a:close/>
                  </a:path>
                </a:pathLst>
              </a:custGeom>
              <a:noFill/>
              <a:ln w="6350" cap="rnd">
                <a:solidFill>
                  <a:srgbClr val="000000"/>
                </a:solidFill>
                <a:prstDash val="solid"/>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8" name="Group 25"/>
            <p:cNvGrpSpPr>
              <a:grpSpLocks/>
            </p:cNvGrpSpPr>
            <p:nvPr/>
          </p:nvGrpSpPr>
          <p:grpSpPr bwMode="auto">
            <a:xfrm>
              <a:off x="607" y="997"/>
              <a:ext cx="433" cy="236"/>
              <a:chOff x="607" y="997"/>
              <a:chExt cx="433" cy="236"/>
            </a:xfrm>
          </p:grpSpPr>
          <p:grpSp>
            <p:nvGrpSpPr>
              <p:cNvPr id="9" name="Group 26"/>
              <p:cNvGrpSpPr>
                <a:grpSpLocks/>
              </p:cNvGrpSpPr>
              <p:nvPr/>
            </p:nvGrpSpPr>
            <p:grpSpPr bwMode="auto">
              <a:xfrm>
                <a:off x="607" y="1156"/>
                <a:ext cx="432" cy="77"/>
                <a:chOff x="607" y="1156"/>
                <a:chExt cx="432" cy="77"/>
              </a:xfrm>
            </p:grpSpPr>
            <p:sp>
              <p:nvSpPr>
                <p:cNvPr id="1113" name="Oval 27"/>
                <p:cNvSpPr>
                  <a:spLocks noChangeArrowheads="1"/>
                </p:cNvSpPr>
                <p:nvPr/>
              </p:nvSpPr>
              <p:spPr bwMode="auto">
                <a:xfrm>
                  <a:off x="607" y="1156"/>
                  <a:ext cx="432" cy="77"/>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14" name="Oval 28"/>
                <p:cNvSpPr>
                  <a:spLocks noChangeArrowheads="1"/>
                </p:cNvSpPr>
                <p:nvPr/>
              </p:nvSpPr>
              <p:spPr bwMode="auto">
                <a:xfrm>
                  <a:off x="607" y="1156"/>
                  <a:ext cx="432" cy="77"/>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107" name="Rectangle 29"/>
              <p:cNvSpPr>
                <a:spLocks noChangeArrowheads="1"/>
              </p:cNvSpPr>
              <p:nvPr/>
            </p:nvSpPr>
            <p:spPr bwMode="auto">
              <a:xfrm>
                <a:off x="608" y="1040"/>
                <a:ext cx="431" cy="15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z="2400" b="1" smtClean="0">
                  <a:solidFill>
                    <a:srgbClr val="000000"/>
                  </a:solidFill>
                </a:endParaRPr>
              </a:p>
            </p:txBody>
          </p:sp>
          <p:grpSp>
            <p:nvGrpSpPr>
              <p:cNvPr id="10" name="Group 30"/>
              <p:cNvGrpSpPr>
                <a:grpSpLocks/>
              </p:cNvGrpSpPr>
              <p:nvPr/>
            </p:nvGrpSpPr>
            <p:grpSpPr bwMode="auto">
              <a:xfrm>
                <a:off x="608" y="997"/>
                <a:ext cx="431" cy="77"/>
                <a:chOff x="608" y="997"/>
                <a:chExt cx="431" cy="77"/>
              </a:xfrm>
            </p:grpSpPr>
            <p:sp>
              <p:nvSpPr>
                <p:cNvPr id="1111" name="Oval 31"/>
                <p:cNvSpPr>
                  <a:spLocks noChangeArrowheads="1"/>
                </p:cNvSpPr>
                <p:nvPr/>
              </p:nvSpPr>
              <p:spPr bwMode="auto">
                <a:xfrm>
                  <a:off x="608" y="997"/>
                  <a:ext cx="431" cy="77"/>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12" name="Oval 32"/>
                <p:cNvSpPr>
                  <a:spLocks noChangeArrowheads="1"/>
                </p:cNvSpPr>
                <p:nvPr/>
              </p:nvSpPr>
              <p:spPr bwMode="auto">
                <a:xfrm>
                  <a:off x="608" y="997"/>
                  <a:ext cx="431" cy="77"/>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109" name="Line 33"/>
              <p:cNvSpPr>
                <a:spLocks noChangeShapeType="1"/>
              </p:cNvSpPr>
              <p:nvPr/>
            </p:nvSpPr>
            <p:spPr bwMode="auto">
              <a:xfrm>
                <a:off x="608" y="1040"/>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10" name="Line 34"/>
              <p:cNvSpPr>
                <a:spLocks noChangeShapeType="1"/>
              </p:cNvSpPr>
              <p:nvPr/>
            </p:nvSpPr>
            <p:spPr bwMode="auto">
              <a:xfrm>
                <a:off x="1039" y="1040"/>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pic>
          <p:nvPicPr>
            <p:cNvPr id="1039" name="Picture 35"/>
            <p:cNvPicPr>
              <a:picLocks noChangeAspect="1" noChangeArrowheads="1"/>
            </p:cNvPicPr>
            <p:nvPr/>
          </p:nvPicPr>
          <p:blipFill>
            <a:blip r:embed="rId6" cstate="print"/>
            <a:srcRect/>
            <a:stretch>
              <a:fillRect/>
            </a:stretch>
          </p:blipFill>
          <p:spPr bwMode="auto">
            <a:xfrm>
              <a:off x="1596" y="773"/>
              <a:ext cx="940" cy="938"/>
            </a:xfrm>
            <a:prstGeom prst="rect">
              <a:avLst/>
            </a:prstGeom>
            <a:noFill/>
            <a:ln w="9525">
              <a:noFill/>
              <a:miter lim="800000"/>
              <a:headEnd/>
              <a:tailEnd/>
            </a:ln>
          </p:spPr>
        </p:pic>
        <p:sp>
          <p:nvSpPr>
            <p:cNvPr id="1040" name="Freeform 36"/>
            <p:cNvSpPr>
              <a:spLocks noEditPoints="1"/>
            </p:cNvSpPr>
            <p:nvPr/>
          </p:nvSpPr>
          <p:spPr bwMode="auto">
            <a:xfrm>
              <a:off x="1289" y="745"/>
              <a:ext cx="535" cy="161"/>
            </a:xfrm>
            <a:custGeom>
              <a:avLst/>
              <a:gdLst>
                <a:gd name="T0" fmla="*/ 12 w 1974"/>
                <a:gd name="T1" fmla="*/ 1 h 596"/>
                <a:gd name="T2" fmla="*/ 1896 w 1974"/>
                <a:gd name="T3" fmla="*/ 545 h 596"/>
                <a:gd name="T4" fmla="*/ 1902 w 1974"/>
                <a:gd name="T5" fmla="*/ 555 h 596"/>
                <a:gd name="T6" fmla="*/ 1892 w 1974"/>
                <a:gd name="T7" fmla="*/ 561 h 596"/>
                <a:gd name="T8" fmla="*/ 7 w 1974"/>
                <a:gd name="T9" fmla="*/ 17 h 596"/>
                <a:gd name="T10" fmla="*/ 1 w 1974"/>
                <a:gd name="T11" fmla="*/ 7 h 596"/>
                <a:gd name="T12" fmla="*/ 12 w 1974"/>
                <a:gd name="T13" fmla="*/ 1 h 596"/>
                <a:gd name="T14" fmla="*/ 1892 w 1974"/>
                <a:gd name="T15" fmla="*/ 500 h 596"/>
                <a:gd name="T16" fmla="*/ 1974 w 1974"/>
                <a:gd name="T17" fmla="*/ 576 h 596"/>
                <a:gd name="T18" fmla="*/ 1864 w 1974"/>
                <a:gd name="T19" fmla="*/ 596 h 596"/>
                <a:gd name="T20" fmla="*/ 1892 w 1974"/>
                <a:gd name="T21" fmla="*/ 500 h 5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4"/>
                <a:gd name="T34" fmla="*/ 0 h 596"/>
                <a:gd name="T35" fmla="*/ 1974 w 1974"/>
                <a:gd name="T36" fmla="*/ 596 h 5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4" h="596">
                  <a:moveTo>
                    <a:pt x="12" y="1"/>
                  </a:moveTo>
                  <a:lnTo>
                    <a:pt x="1896" y="545"/>
                  </a:lnTo>
                  <a:cubicBezTo>
                    <a:pt x="1901" y="546"/>
                    <a:pt x="1903" y="551"/>
                    <a:pt x="1902" y="555"/>
                  </a:cubicBezTo>
                  <a:cubicBezTo>
                    <a:pt x="1901" y="560"/>
                    <a:pt x="1896" y="562"/>
                    <a:pt x="1892" y="561"/>
                  </a:cubicBezTo>
                  <a:lnTo>
                    <a:pt x="7" y="17"/>
                  </a:lnTo>
                  <a:cubicBezTo>
                    <a:pt x="3" y="16"/>
                    <a:pt x="0" y="12"/>
                    <a:pt x="1" y="7"/>
                  </a:cubicBezTo>
                  <a:cubicBezTo>
                    <a:pt x="3" y="3"/>
                    <a:pt x="7" y="0"/>
                    <a:pt x="12" y="1"/>
                  </a:cubicBezTo>
                  <a:close/>
                  <a:moveTo>
                    <a:pt x="1892" y="500"/>
                  </a:moveTo>
                  <a:lnTo>
                    <a:pt x="1974" y="576"/>
                  </a:lnTo>
                  <a:lnTo>
                    <a:pt x="1864" y="596"/>
                  </a:lnTo>
                  <a:lnTo>
                    <a:pt x="1892" y="500"/>
                  </a:lnTo>
                  <a:close/>
                </a:path>
              </a:pathLst>
            </a:custGeom>
            <a:solidFill>
              <a:srgbClr val="000000"/>
            </a:solidFill>
            <a:ln w="1588" cap="flat">
              <a:solidFill>
                <a:srgbClr val="000000"/>
              </a:solidFill>
              <a:prstDash val="solid"/>
              <a:bevel/>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41" name="Line 37"/>
            <p:cNvSpPr>
              <a:spLocks noChangeShapeType="1"/>
            </p:cNvSpPr>
            <p:nvPr/>
          </p:nvSpPr>
          <p:spPr bwMode="auto">
            <a:xfrm>
              <a:off x="1114" y="952"/>
              <a:ext cx="101" cy="1"/>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42" name="Line 38"/>
            <p:cNvSpPr>
              <a:spLocks noChangeShapeType="1"/>
            </p:cNvSpPr>
            <p:nvPr/>
          </p:nvSpPr>
          <p:spPr bwMode="auto">
            <a:xfrm>
              <a:off x="1215" y="952"/>
              <a:ext cx="1" cy="767"/>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43" name="Line 39"/>
            <p:cNvSpPr>
              <a:spLocks noChangeShapeType="1"/>
            </p:cNvSpPr>
            <p:nvPr/>
          </p:nvSpPr>
          <p:spPr bwMode="auto">
            <a:xfrm>
              <a:off x="1139" y="1719"/>
              <a:ext cx="76" cy="1"/>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44" name="Freeform 40"/>
            <p:cNvSpPr>
              <a:spLocks noEditPoints="1"/>
            </p:cNvSpPr>
            <p:nvPr/>
          </p:nvSpPr>
          <p:spPr bwMode="auto">
            <a:xfrm>
              <a:off x="1213" y="1296"/>
              <a:ext cx="739" cy="27"/>
            </a:xfrm>
            <a:custGeom>
              <a:avLst/>
              <a:gdLst>
                <a:gd name="T0" fmla="*/ 8 w 2723"/>
                <a:gd name="T1" fmla="*/ 42 h 100"/>
                <a:gd name="T2" fmla="*/ 2639 w 2723"/>
                <a:gd name="T3" fmla="*/ 42 h 100"/>
                <a:gd name="T4" fmla="*/ 2648 w 2723"/>
                <a:gd name="T5" fmla="*/ 50 h 100"/>
                <a:gd name="T6" fmla="*/ 2639 w 2723"/>
                <a:gd name="T7" fmla="*/ 59 h 100"/>
                <a:gd name="T8" fmla="*/ 8 w 2723"/>
                <a:gd name="T9" fmla="*/ 59 h 100"/>
                <a:gd name="T10" fmla="*/ 0 w 2723"/>
                <a:gd name="T11" fmla="*/ 50 h 100"/>
                <a:gd name="T12" fmla="*/ 8 w 2723"/>
                <a:gd name="T13" fmla="*/ 42 h 100"/>
                <a:gd name="T14" fmla="*/ 2623 w 2723"/>
                <a:gd name="T15" fmla="*/ 0 h 100"/>
                <a:gd name="T16" fmla="*/ 2723 w 2723"/>
                <a:gd name="T17" fmla="*/ 50 h 100"/>
                <a:gd name="T18" fmla="*/ 2623 w 2723"/>
                <a:gd name="T19" fmla="*/ 100 h 100"/>
                <a:gd name="T20" fmla="*/ 2623 w 2723"/>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23"/>
                <a:gd name="T34" fmla="*/ 0 h 100"/>
                <a:gd name="T35" fmla="*/ 2723 w 2723"/>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23" h="100">
                  <a:moveTo>
                    <a:pt x="8" y="42"/>
                  </a:moveTo>
                  <a:lnTo>
                    <a:pt x="2639" y="42"/>
                  </a:lnTo>
                  <a:cubicBezTo>
                    <a:pt x="2644" y="42"/>
                    <a:pt x="2648" y="46"/>
                    <a:pt x="2648" y="50"/>
                  </a:cubicBezTo>
                  <a:cubicBezTo>
                    <a:pt x="2648" y="55"/>
                    <a:pt x="2644" y="59"/>
                    <a:pt x="2639" y="59"/>
                  </a:cubicBezTo>
                  <a:lnTo>
                    <a:pt x="8" y="59"/>
                  </a:lnTo>
                  <a:cubicBezTo>
                    <a:pt x="4" y="59"/>
                    <a:pt x="0" y="55"/>
                    <a:pt x="0" y="50"/>
                  </a:cubicBezTo>
                  <a:cubicBezTo>
                    <a:pt x="0" y="46"/>
                    <a:pt x="4" y="42"/>
                    <a:pt x="8" y="42"/>
                  </a:cubicBezTo>
                  <a:close/>
                  <a:moveTo>
                    <a:pt x="2623" y="0"/>
                  </a:moveTo>
                  <a:lnTo>
                    <a:pt x="2723" y="50"/>
                  </a:lnTo>
                  <a:lnTo>
                    <a:pt x="2623" y="100"/>
                  </a:lnTo>
                  <a:lnTo>
                    <a:pt x="2623" y="0"/>
                  </a:lnTo>
                  <a:close/>
                </a:path>
              </a:pathLst>
            </a:custGeom>
            <a:solidFill>
              <a:srgbClr val="000000"/>
            </a:solidFill>
            <a:ln w="1588" cap="flat">
              <a:solidFill>
                <a:srgbClr val="000000"/>
              </a:solidFill>
              <a:prstDash val="solid"/>
              <a:bevel/>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45" name="Rectangle 41"/>
            <p:cNvSpPr>
              <a:spLocks noChangeArrowheads="1"/>
            </p:cNvSpPr>
            <p:nvPr/>
          </p:nvSpPr>
          <p:spPr bwMode="auto">
            <a:xfrm>
              <a:off x="1883" y="1771"/>
              <a:ext cx="616"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High volume </a:t>
              </a:r>
              <a:endParaRPr lang="en-US" altLang="ja-JP" smtClean="0">
                <a:solidFill>
                  <a:srgbClr val="000000"/>
                </a:solidFill>
                <a:latin typeface="Arial" charset="0"/>
              </a:endParaRPr>
            </a:p>
          </p:txBody>
        </p:sp>
        <p:sp>
          <p:nvSpPr>
            <p:cNvPr id="1046" name="Rectangle 42"/>
            <p:cNvSpPr>
              <a:spLocks noChangeArrowheads="1"/>
            </p:cNvSpPr>
            <p:nvPr/>
          </p:nvSpPr>
          <p:spPr bwMode="auto">
            <a:xfrm>
              <a:off x="1925" y="1901"/>
              <a:ext cx="501"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air sampler</a:t>
              </a:r>
              <a:endParaRPr lang="en-US" altLang="ja-JP" smtClean="0">
                <a:solidFill>
                  <a:srgbClr val="000000"/>
                </a:solidFill>
                <a:latin typeface="Arial" charset="0"/>
              </a:endParaRPr>
            </a:p>
          </p:txBody>
        </p:sp>
        <p:sp>
          <p:nvSpPr>
            <p:cNvPr id="1047" name="Rectangle 43"/>
            <p:cNvSpPr>
              <a:spLocks noChangeArrowheads="1"/>
            </p:cNvSpPr>
            <p:nvPr/>
          </p:nvSpPr>
          <p:spPr bwMode="auto">
            <a:xfrm>
              <a:off x="158" y="646"/>
              <a:ext cx="143"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QF</a:t>
              </a:r>
              <a:endParaRPr lang="en-US" altLang="ja-JP" smtClean="0">
                <a:solidFill>
                  <a:srgbClr val="000000"/>
                </a:solidFill>
                <a:latin typeface="Arial" charset="0"/>
              </a:endParaRPr>
            </a:p>
          </p:txBody>
        </p:sp>
        <p:sp>
          <p:nvSpPr>
            <p:cNvPr id="1048" name="Rectangle 44"/>
            <p:cNvSpPr>
              <a:spLocks noChangeArrowheads="1"/>
            </p:cNvSpPr>
            <p:nvPr/>
          </p:nvSpPr>
          <p:spPr bwMode="auto">
            <a:xfrm>
              <a:off x="153" y="1028"/>
              <a:ext cx="205"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PUF</a:t>
              </a:r>
              <a:endParaRPr lang="en-US" altLang="ja-JP" smtClean="0">
                <a:solidFill>
                  <a:srgbClr val="000000"/>
                </a:solidFill>
                <a:latin typeface="Arial" charset="0"/>
              </a:endParaRPr>
            </a:p>
          </p:txBody>
        </p:sp>
        <p:sp>
          <p:nvSpPr>
            <p:cNvPr id="1049" name="Rectangle 45"/>
            <p:cNvSpPr>
              <a:spLocks noChangeArrowheads="1"/>
            </p:cNvSpPr>
            <p:nvPr/>
          </p:nvSpPr>
          <p:spPr bwMode="auto">
            <a:xfrm>
              <a:off x="66" y="1282"/>
              <a:ext cx="218"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ACF</a:t>
              </a:r>
              <a:endParaRPr lang="en-US" altLang="ja-JP" smtClean="0">
                <a:solidFill>
                  <a:srgbClr val="000000"/>
                </a:solidFill>
                <a:latin typeface="Arial" charset="0"/>
              </a:endParaRPr>
            </a:p>
          </p:txBody>
        </p:sp>
        <p:sp>
          <p:nvSpPr>
            <p:cNvPr id="1050" name="Rectangle 46"/>
            <p:cNvSpPr>
              <a:spLocks noChangeArrowheads="1"/>
            </p:cNvSpPr>
            <p:nvPr/>
          </p:nvSpPr>
          <p:spPr bwMode="auto">
            <a:xfrm>
              <a:off x="277" y="1285"/>
              <a:ext cx="112"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latin typeface="ＭＳ Ｐゴシック" charset="-128"/>
                </a:rPr>
                <a:t>×</a:t>
              </a:r>
              <a:endParaRPr lang="en-US" altLang="ja-JP" smtClean="0">
                <a:solidFill>
                  <a:srgbClr val="000000"/>
                </a:solidFill>
                <a:latin typeface="Arial" charset="0"/>
              </a:endParaRPr>
            </a:p>
          </p:txBody>
        </p:sp>
        <p:sp>
          <p:nvSpPr>
            <p:cNvPr id="1051" name="Rectangle 47"/>
            <p:cNvSpPr>
              <a:spLocks noChangeArrowheads="1"/>
            </p:cNvSpPr>
            <p:nvPr/>
          </p:nvSpPr>
          <p:spPr bwMode="auto">
            <a:xfrm>
              <a:off x="385" y="1282"/>
              <a:ext cx="56"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2</a:t>
              </a:r>
              <a:endParaRPr lang="en-US" altLang="ja-JP" smtClean="0">
                <a:solidFill>
                  <a:srgbClr val="000000"/>
                </a:solidFill>
                <a:latin typeface="Arial" charset="0"/>
              </a:endParaRPr>
            </a:p>
          </p:txBody>
        </p:sp>
        <p:sp>
          <p:nvSpPr>
            <p:cNvPr id="1052" name="Rectangle 48"/>
            <p:cNvSpPr>
              <a:spLocks noChangeArrowheads="1"/>
            </p:cNvSpPr>
            <p:nvPr/>
          </p:nvSpPr>
          <p:spPr bwMode="auto">
            <a:xfrm>
              <a:off x="153" y="1515"/>
              <a:ext cx="205"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PUF</a:t>
              </a:r>
              <a:endParaRPr lang="en-US" altLang="ja-JP" smtClean="0">
                <a:solidFill>
                  <a:srgbClr val="000000"/>
                </a:solidFill>
                <a:latin typeface="Arial" charset="0"/>
              </a:endParaRPr>
            </a:p>
          </p:txBody>
        </p:sp>
        <p:grpSp>
          <p:nvGrpSpPr>
            <p:cNvPr id="11" name="Group 49"/>
            <p:cNvGrpSpPr>
              <a:grpSpLocks/>
            </p:cNvGrpSpPr>
            <p:nvPr/>
          </p:nvGrpSpPr>
          <p:grpSpPr bwMode="auto">
            <a:xfrm>
              <a:off x="612" y="1571"/>
              <a:ext cx="432" cy="77"/>
              <a:chOff x="612" y="1571"/>
              <a:chExt cx="432" cy="77"/>
            </a:xfrm>
          </p:grpSpPr>
          <p:sp>
            <p:nvSpPr>
              <p:cNvPr id="1104" name="Oval 50"/>
              <p:cNvSpPr>
                <a:spLocks noChangeArrowheads="1"/>
              </p:cNvSpPr>
              <p:nvPr/>
            </p:nvSpPr>
            <p:spPr bwMode="auto">
              <a:xfrm>
                <a:off x="612" y="1571"/>
                <a:ext cx="432" cy="77"/>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05" name="Oval 51"/>
              <p:cNvSpPr>
                <a:spLocks noChangeArrowheads="1"/>
              </p:cNvSpPr>
              <p:nvPr/>
            </p:nvSpPr>
            <p:spPr bwMode="auto">
              <a:xfrm>
                <a:off x="612" y="1571"/>
                <a:ext cx="432" cy="77"/>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054" name="Rectangle 52"/>
            <p:cNvSpPr>
              <a:spLocks noChangeArrowheads="1"/>
            </p:cNvSpPr>
            <p:nvPr/>
          </p:nvSpPr>
          <p:spPr bwMode="auto">
            <a:xfrm>
              <a:off x="613" y="1455"/>
              <a:ext cx="431" cy="15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z="2400" b="1" smtClean="0">
                <a:solidFill>
                  <a:srgbClr val="000000"/>
                </a:solidFill>
              </a:endParaRPr>
            </a:p>
          </p:txBody>
        </p:sp>
        <p:grpSp>
          <p:nvGrpSpPr>
            <p:cNvPr id="12" name="Group 53"/>
            <p:cNvGrpSpPr>
              <a:grpSpLocks/>
            </p:cNvGrpSpPr>
            <p:nvPr/>
          </p:nvGrpSpPr>
          <p:grpSpPr bwMode="auto">
            <a:xfrm>
              <a:off x="613" y="1413"/>
              <a:ext cx="431" cy="76"/>
              <a:chOff x="613" y="1413"/>
              <a:chExt cx="431" cy="76"/>
            </a:xfrm>
          </p:grpSpPr>
          <p:sp>
            <p:nvSpPr>
              <p:cNvPr id="1102" name="Oval 54"/>
              <p:cNvSpPr>
                <a:spLocks noChangeArrowheads="1"/>
              </p:cNvSpPr>
              <p:nvPr/>
            </p:nvSpPr>
            <p:spPr bwMode="auto">
              <a:xfrm>
                <a:off x="613" y="1413"/>
                <a:ext cx="431" cy="76"/>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03" name="Oval 55"/>
              <p:cNvSpPr>
                <a:spLocks noChangeArrowheads="1"/>
              </p:cNvSpPr>
              <p:nvPr/>
            </p:nvSpPr>
            <p:spPr bwMode="auto">
              <a:xfrm>
                <a:off x="613" y="1413"/>
                <a:ext cx="431" cy="76"/>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056" name="Line 56"/>
            <p:cNvSpPr>
              <a:spLocks noChangeShapeType="1"/>
            </p:cNvSpPr>
            <p:nvPr/>
          </p:nvSpPr>
          <p:spPr bwMode="auto">
            <a:xfrm>
              <a:off x="613" y="1455"/>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57" name="Line 57"/>
            <p:cNvSpPr>
              <a:spLocks noChangeShapeType="1"/>
            </p:cNvSpPr>
            <p:nvPr/>
          </p:nvSpPr>
          <p:spPr bwMode="auto">
            <a:xfrm>
              <a:off x="1044" y="1455"/>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nvGrpSpPr>
            <p:cNvPr id="13" name="Group 58"/>
            <p:cNvGrpSpPr>
              <a:grpSpLocks/>
            </p:cNvGrpSpPr>
            <p:nvPr/>
          </p:nvGrpSpPr>
          <p:grpSpPr bwMode="auto">
            <a:xfrm>
              <a:off x="612" y="1571"/>
              <a:ext cx="432" cy="77"/>
              <a:chOff x="612" y="1571"/>
              <a:chExt cx="432" cy="77"/>
            </a:xfrm>
          </p:grpSpPr>
          <p:sp>
            <p:nvSpPr>
              <p:cNvPr id="1100" name="Oval 59"/>
              <p:cNvSpPr>
                <a:spLocks noChangeArrowheads="1"/>
              </p:cNvSpPr>
              <p:nvPr/>
            </p:nvSpPr>
            <p:spPr bwMode="auto">
              <a:xfrm>
                <a:off x="612" y="1571"/>
                <a:ext cx="432" cy="77"/>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01" name="Oval 60"/>
              <p:cNvSpPr>
                <a:spLocks noChangeArrowheads="1"/>
              </p:cNvSpPr>
              <p:nvPr/>
            </p:nvSpPr>
            <p:spPr bwMode="auto">
              <a:xfrm>
                <a:off x="612" y="1571"/>
                <a:ext cx="432" cy="77"/>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059" name="Rectangle 61"/>
            <p:cNvSpPr>
              <a:spLocks noChangeArrowheads="1"/>
            </p:cNvSpPr>
            <p:nvPr/>
          </p:nvSpPr>
          <p:spPr bwMode="auto">
            <a:xfrm>
              <a:off x="613" y="1455"/>
              <a:ext cx="431" cy="15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z="2400" b="1" smtClean="0">
                <a:solidFill>
                  <a:srgbClr val="000000"/>
                </a:solidFill>
              </a:endParaRPr>
            </a:p>
          </p:txBody>
        </p:sp>
        <p:grpSp>
          <p:nvGrpSpPr>
            <p:cNvPr id="14" name="Group 62"/>
            <p:cNvGrpSpPr>
              <a:grpSpLocks/>
            </p:cNvGrpSpPr>
            <p:nvPr/>
          </p:nvGrpSpPr>
          <p:grpSpPr bwMode="auto">
            <a:xfrm>
              <a:off x="613" y="1413"/>
              <a:ext cx="431" cy="76"/>
              <a:chOff x="613" y="1413"/>
              <a:chExt cx="431" cy="76"/>
            </a:xfrm>
          </p:grpSpPr>
          <p:sp>
            <p:nvSpPr>
              <p:cNvPr id="1098" name="Oval 63"/>
              <p:cNvSpPr>
                <a:spLocks noChangeArrowheads="1"/>
              </p:cNvSpPr>
              <p:nvPr/>
            </p:nvSpPr>
            <p:spPr bwMode="auto">
              <a:xfrm>
                <a:off x="613" y="1413"/>
                <a:ext cx="431" cy="76"/>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99" name="Oval 64"/>
              <p:cNvSpPr>
                <a:spLocks noChangeArrowheads="1"/>
              </p:cNvSpPr>
              <p:nvPr/>
            </p:nvSpPr>
            <p:spPr bwMode="auto">
              <a:xfrm>
                <a:off x="613" y="1413"/>
                <a:ext cx="431" cy="76"/>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061" name="Line 65"/>
            <p:cNvSpPr>
              <a:spLocks noChangeShapeType="1"/>
            </p:cNvSpPr>
            <p:nvPr/>
          </p:nvSpPr>
          <p:spPr bwMode="auto">
            <a:xfrm>
              <a:off x="613" y="1455"/>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62" name="Line 66"/>
            <p:cNvSpPr>
              <a:spLocks noChangeShapeType="1"/>
            </p:cNvSpPr>
            <p:nvPr/>
          </p:nvSpPr>
          <p:spPr bwMode="auto">
            <a:xfrm>
              <a:off x="1044" y="1455"/>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nvGrpSpPr>
            <p:cNvPr id="15" name="Group 67"/>
            <p:cNvGrpSpPr>
              <a:grpSpLocks/>
            </p:cNvGrpSpPr>
            <p:nvPr/>
          </p:nvGrpSpPr>
          <p:grpSpPr bwMode="auto">
            <a:xfrm>
              <a:off x="354" y="620"/>
              <a:ext cx="1064" cy="153"/>
              <a:chOff x="354" y="620"/>
              <a:chExt cx="1064" cy="153"/>
            </a:xfrm>
          </p:grpSpPr>
          <p:sp>
            <p:nvSpPr>
              <p:cNvPr id="1096" name="Freeform 68"/>
              <p:cNvSpPr>
                <a:spLocks/>
              </p:cNvSpPr>
              <p:nvPr/>
            </p:nvSpPr>
            <p:spPr bwMode="auto">
              <a:xfrm>
                <a:off x="354" y="620"/>
                <a:ext cx="1064" cy="153"/>
              </a:xfrm>
              <a:custGeom>
                <a:avLst/>
                <a:gdLst>
                  <a:gd name="T0" fmla="*/ 266 w 1064"/>
                  <a:gd name="T1" fmla="*/ 0 h 153"/>
                  <a:gd name="T2" fmla="*/ 0 w 1064"/>
                  <a:gd name="T3" fmla="*/ 153 h 153"/>
                  <a:gd name="T4" fmla="*/ 798 w 1064"/>
                  <a:gd name="T5" fmla="*/ 153 h 153"/>
                  <a:gd name="T6" fmla="*/ 1064 w 1064"/>
                  <a:gd name="T7" fmla="*/ 0 h 153"/>
                  <a:gd name="T8" fmla="*/ 266 w 1064"/>
                  <a:gd name="T9" fmla="*/ 0 h 153"/>
                  <a:gd name="T10" fmla="*/ 0 60000 65536"/>
                  <a:gd name="T11" fmla="*/ 0 60000 65536"/>
                  <a:gd name="T12" fmla="*/ 0 60000 65536"/>
                  <a:gd name="T13" fmla="*/ 0 60000 65536"/>
                  <a:gd name="T14" fmla="*/ 0 60000 65536"/>
                  <a:gd name="T15" fmla="*/ 0 w 1064"/>
                  <a:gd name="T16" fmla="*/ 0 h 153"/>
                  <a:gd name="T17" fmla="*/ 1064 w 1064"/>
                  <a:gd name="T18" fmla="*/ 153 h 153"/>
                </a:gdLst>
                <a:ahLst/>
                <a:cxnLst>
                  <a:cxn ang="T10">
                    <a:pos x="T0" y="T1"/>
                  </a:cxn>
                  <a:cxn ang="T11">
                    <a:pos x="T2" y="T3"/>
                  </a:cxn>
                  <a:cxn ang="T12">
                    <a:pos x="T4" y="T5"/>
                  </a:cxn>
                  <a:cxn ang="T13">
                    <a:pos x="T6" y="T7"/>
                  </a:cxn>
                  <a:cxn ang="T14">
                    <a:pos x="T8" y="T9"/>
                  </a:cxn>
                </a:cxnLst>
                <a:rect l="T15" t="T16" r="T17" b="T18"/>
                <a:pathLst>
                  <a:path w="1064" h="153">
                    <a:moveTo>
                      <a:pt x="266" y="0"/>
                    </a:moveTo>
                    <a:lnTo>
                      <a:pt x="0" y="153"/>
                    </a:lnTo>
                    <a:lnTo>
                      <a:pt x="798" y="153"/>
                    </a:lnTo>
                    <a:lnTo>
                      <a:pt x="1064" y="0"/>
                    </a:lnTo>
                    <a:lnTo>
                      <a:pt x="266" y="0"/>
                    </a:lnTo>
                    <a:close/>
                  </a:path>
                </a:pathLst>
              </a:custGeom>
              <a:solidFill>
                <a:srgbClr val="FFFFFF"/>
              </a:solidFill>
              <a:ln w="9525">
                <a:no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97" name="Freeform 69"/>
              <p:cNvSpPr>
                <a:spLocks/>
              </p:cNvSpPr>
              <p:nvPr/>
            </p:nvSpPr>
            <p:spPr bwMode="auto">
              <a:xfrm>
                <a:off x="354" y="620"/>
                <a:ext cx="1064" cy="153"/>
              </a:xfrm>
              <a:custGeom>
                <a:avLst/>
                <a:gdLst>
                  <a:gd name="T0" fmla="*/ 266 w 1064"/>
                  <a:gd name="T1" fmla="*/ 0 h 153"/>
                  <a:gd name="T2" fmla="*/ 0 w 1064"/>
                  <a:gd name="T3" fmla="*/ 153 h 153"/>
                  <a:gd name="T4" fmla="*/ 798 w 1064"/>
                  <a:gd name="T5" fmla="*/ 153 h 153"/>
                  <a:gd name="T6" fmla="*/ 1064 w 1064"/>
                  <a:gd name="T7" fmla="*/ 0 h 153"/>
                  <a:gd name="T8" fmla="*/ 266 w 1064"/>
                  <a:gd name="T9" fmla="*/ 0 h 153"/>
                  <a:gd name="T10" fmla="*/ 0 60000 65536"/>
                  <a:gd name="T11" fmla="*/ 0 60000 65536"/>
                  <a:gd name="T12" fmla="*/ 0 60000 65536"/>
                  <a:gd name="T13" fmla="*/ 0 60000 65536"/>
                  <a:gd name="T14" fmla="*/ 0 60000 65536"/>
                  <a:gd name="T15" fmla="*/ 0 w 1064"/>
                  <a:gd name="T16" fmla="*/ 0 h 153"/>
                  <a:gd name="T17" fmla="*/ 1064 w 1064"/>
                  <a:gd name="T18" fmla="*/ 153 h 153"/>
                </a:gdLst>
                <a:ahLst/>
                <a:cxnLst>
                  <a:cxn ang="T10">
                    <a:pos x="T0" y="T1"/>
                  </a:cxn>
                  <a:cxn ang="T11">
                    <a:pos x="T2" y="T3"/>
                  </a:cxn>
                  <a:cxn ang="T12">
                    <a:pos x="T4" y="T5"/>
                  </a:cxn>
                  <a:cxn ang="T13">
                    <a:pos x="T6" y="T7"/>
                  </a:cxn>
                  <a:cxn ang="T14">
                    <a:pos x="T8" y="T9"/>
                  </a:cxn>
                </a:cxnLst>
                <a:rect l="T15" t="T16" r="T17" b="T18"/>
                <a:pathLst>
                  <a:path w="1064" h="153">
                    <a:moveTo>
                      <a:pt x="266" y="0"/>
                    </a:moveTo>
                    <a:lnTo>
                      <a:pt x="0" y="153"/>
                    </a:lnTo>
                    <a:lnTo>
                      <a:pt x="798" y="153"/>
                    </a:lnTo>
                    <a:lnTo>
                      <a:pt x="1064" y="0"/>
                    </a:lnTo>
                    <a:lnTo>
                      <a:pt x="266" y="0"/>
                    </a:lnTo>
                    <a:close/>
                  </a:path>
                </a:pathLst>
              </a:custGeom>
              <a:noFill/>
              <a:ln w="6350" cap="rnd">
                <a:solidFill>
                  <a:srgbClr val="000000"/>
                </a:solidFill>
                <a:prstDash val="solid"/>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16" name="Group 70"/>
            <p:cNvGrpSpPr>
              <a:grpSpLocks/>
            </p:cNvGrpSpPr>
            <p:nvPr/>
          </p:nvGrpSpPr>
          <p:grpSpPr bwMode="auto">
            <a:xfrm>
              <a:off x="607" y="1156"/>
              <a:ext cx="432" cy="77"/>
              <a:chOff x="607" y="1156"/>
              <a:chExt cx="432" cy="77"/>
            </a:xfrm>
          </p:grpSpPr>
          <p:sp>
            <p:nvSpPr>
              <p:cNvPr id="1094" name="Oval 71"/>
              <p:cNvSpPr>
                <a:spLocks noChangeArrowheads="1"/>
              </p:cNvSpPr>
              <p:nvPr/>
            </p:nvSpPr>
            <p:spPr bwMode="auto">
              <a:xfrm>
                <a:off x="607" y="1156"/>
                <a:ext cx="432" cy="77"/>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95" name="Oval 72"/>
              <p:cNvSpPr>
                <a:spLocks noChangeArrowheads="1"/>
              </p:cNvSpPr>
              <p:nvPr/>
            </p:nvSpPr>
            <p:spPr bwMode="auto">
              <a:xfrm>
                <a:off x="607" y="1156"/>
                <a:ext cx="432" cy="77"/>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065" name="Rectangle 73"/>
            <p:cNvSpPr>
              <a:spLocks noChangeArrowheads="1"/>
            </p:cNvSpPr>
            <p:nvPr/>
          </p:nvSpPr>
          <p:spPr bwMode="auto">
            <a:xfrm>
              <a:off x="608" y="1040"/>
              <a:ext cx="431" cy="15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z="2400" b="1" smtClean="0">
                <a:solidFill>
                  <a:srgbClr val="000000"/>
                </a:solidFill>
              </a:endParaRPr>
            </a:p>
          </p:txBody>
        </p:sp>
        <p:grpSp>
          <p:nvGrpSpPr>
            <p:cNvPr id="17" name="Group 74"/>
            <p:cNvGrpSpPr>
              <a:grpSpLocks/>
            </p:cNvGrpSpPr>
            <p:nvPr/>
          </p:nvGrpSpPr>
          <p:grpSpPr bwMode="auto">
            <a:xfrm>
              <a:off x="608" y="997"/>
              <a:ext cx="431" cy="77"/>
              <a:chOff x="608" y="997"/>
              <a:chExt cx="431" cy="77"/>
            </a:xfrm>
          </p:grpSpPr>
          <p:sp>
            <p:nvSpPr>
              <p:cNvPr id="1092" name="Oval 75"/>
              <p:cNvSpPr>
                <a:spLocks noChangeArrowheads="1"/>
              </p:cNvSpPr>
              <p:nvPr/>
            </p:nvSpPr>
            <p:spPr bwMode="auto">
              <a:xfrm>
                <a:off x="608" y="997"/>
                <a:ext cx="431" cy="77"/>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93" name="Oval 76"/>
              <p:cNvSpPr>
                <a:spLocks noChangeArrowheads="1"/>
              </p:cNvSpPr>
              <p:nvPr/>
            </p:nvSpPr>
            <p:spPr bwMode="auto">
              <a:xfrm>
                <a:off x="608" y="997"/>
                <a:ext cx="431" cy="77"/>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067" name="Line 77"/>
            <p:cNvSpPr>
              <a:spLocks noChangeShapeType="1"/>
            </p:cNvSpPr>
            <p:nvPr/>
          </p:nvSpPr>
          <p:spPr bwMode="auto">
            <a:xfrm>
              <a:off x="608" y="1040"/>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68" name="Line 78"/>
            <p:cNvSpPr>
              <a:spLocks noChangeShapeType="1"/>
            </p:cNvSpPr>
            <p:nvPr/>
          </p:nvSpPr>
          <p:spPr bwMode="auto">
            <a:xfrm>
              <a:off x="1039" y="1040"/>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nvGrpSpPr>
            <p:cNvPr id="18" name="Group 79"/>
            <p:cNvGrpSpPr>
              <a:grpSpLocks/>
            </p:cNvGrpSpPr>
            <p:nvPr/>
          </p:nvGrpSpPr>
          <p:grpSpPr bwMode="auto">
            <a:xfrm>
              <a:off x="607" y="1156"/>
              <a:ext cx="432" cy="77"/>
              <a:chOff x="607" y="1156"/>
              <a:chExt cx="432" cy="77"/>
            </a:xfrm>
          </p:grpSpPr>
          <p:sp>
            <p:nvSpPr>
              <p:cNvPr id="1090" name="Oval 80"/>
              <p:cNvSpPr>
                <a:spLocks noChangeArrowheads="1"/>
              </p:cNvSpPr>
              <p:nvPr/>
            </p:nvSpPr>
            <p:spPr bwMode="auto">
              <a:xfrm>
                <a:off x="607" y="1156"/>
                <a:ext cx="432" cy="77"/>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91" name="Oval 81"/>
              <p:cNvSpPr>
                <a:spLocks noChangeArrowheads="1"/>
              </p:cNvSpPr>
              <p:nvPr/>
            </p:nvSpPr>
            <p:spPr bwMode="auto">
              <a:xfrm>
                <a:off x="607" y="1156"/>
                <a:ext cx="432" cy="77"/>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070" name="Rectangle 82"/>
            <p:cNvSpPr>
              <a:spLocks noChangeArrowheads="1"/>
            </p:cNvSpPr>
            <p:nvPr/>
          </p:nvSpPr>
          <p:spPr bwMode="auto">
            <a:xfrm>
              <a:off x="608" y="1040"/>
              <a:ext cx="431" cy="15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z="2400" b="1" smtClean="0">
                <a:solidFill>
                  <a:srgbClr val="000000"/>
                </a:solidFill>
              </a:endParaRPr>
            </a:p>
          </p:txBody>
        </p:sp>
        <p:grpSp>
          <p:nvGrpSpPr>
            <p:cNvPr id="19" name="Group 83"/>
            <p:cNvGrpSpPr>
              <a:grpSpLocks/>
            </p:cNvGrpSpPr>
            <p:nvPr/>
          </p:nvGrpSpPr>
          <p:grpSpPr bwMode="auto">
            <a:xfrm>
              <a:off x="608" y="997"/>
              <a:ext cx="431" cy="77"/>
              <a:chOff x="608" y="997"/>
              <a:chExt cx="431" cy="77"/>
            </a:xfrm>
          </p:grpSpPr>
          <p:sp>
            <p:nvSpPr>
              <p:cNvPr id="1088" name="Oval 84"/>
              <p:cNvSpPr>
                <a:spLocks noChangeArrowheads="1"/>
              </p:cNvSpPr>
              <p:nvPr/>
            </p:nvSpPr>
            <p:spPr bwMode="auto">
              <a:xfrm>
                <a:off x="608" y="997"/>
                <a:ext cx="431" cy="77"/>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89" name="Oval 85"/>
              <p:cNvSpPr>
                <a:spLocks noChangeArrowheads="1"/>
              </p:cNvSpPr>
              <p:nvPr/>
            </p:nvSpPr>
            <p:spPr bwMode="auto">
              <a:xfrm>
                <a:off x="608" y="997"/>
                <a:ext cx="431" cy="77"/>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072" name="Line 86"/>
            <p:cNvSpPr>
              <a:spLocks noChangeShapeType="1"/>
            </p:cNvSpPr>
            <p:nvPr/>
          </p:nvSpPr>
          <p:spPr bwMode="auto">
            <a:xfrm>
              <a:off x="608" y="1040"/>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73" name="Line 87"/>
            <p:cNvSpPr>
              <a:spLocks noChangeShapeType="1"/>
            </p:cNvSpPr>
            <p:nvPr/>
          </p:nvSpPr>
          <p:spPr bwMode="auto">
            <a:xfrm>
              <a:off x="1039" y="1040"/>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pic>
          <p:nvPicPr>
            <p:cNvPr id="1074" name="Picture 88"/>
            <p:cNvPicPr>
              <a:picLocks noChangeAspect="1" noChangeArrowheads="1"/>
            </p:cNvPicPr>
            <p:nvPr/>
          </p:nvPicPr>
          <p:blipFill>
            <a:blip r:embed="rId6" cstate="print"/>
            <a:srcRect/>
            <a:stretch>
              <a:fillRect/>
            </a:stretch>
          </p:blipFill>
          <p:spPr bwMode="auto">
            <a:xfrm>
              <a:off x="1596" y="773"/>
              <a:ext cx="940" cy="938"/>
            </a:xfrm>
            <a:prstGeom prst="rect">
              <a:avLst/>
            </a:prstGeom>
            <a:noFill/>
            <a:ln w="9525">
              <a:noFill/>
              <a:miter lim="800000"/>
              <a:headEnd/>
              <a:tailEnd/>
            </a:ln>
          </p:spPr>
        </p:pic>
        <p:sp>
          <p:nvSpPr>
            <p:cNvPr id="1075" name="Freeform 89"/>
            <p:cNvSpPr>
              <a:spLocks noEditPoints="1"/>
            </p:cNvSpPr>
            <p:nvPr/>
          </p:nvSpPr>
          <p:spPr bwMode="auto">
            <a:xfrm>
              <a:off x="1289" y="745"/>
              <a:ext cx="535" cy="161"/>
            </a:xfrm>
            <a:custGeom>
              <a:avLst/>
              <a:gdLst>
                <a:gd name="T0" fmla="*/ 12 w 1974"/>
                <a:gd name="T1" fmla="*/ 1 h 596"/>
                <a:gd name="T2" fmla="*/ 1896 w 1974"/>
                <a:gd name="T3" fmla="*/ 545 h 596"/>
                <a:gd name="T4" fmla="*/ 1902 w 1974"/>
                <a:gd name="T5" fmla="*/ 555 h 596"/>
                <a:gd name="T6" fmla="*/ 1892 w 1974"/>
                <a:gd name="T7" fmla="*/ 561 h 596"/>
                <a:gd name="T8" fmla="*/ 7 w 1974"/>
                <a:gd name="T9" fmla="*/ 17 h 596"/>
                <a:gd name="T10" fmla="*/ 1 w 1974"/>
                <a:gd name="T11" fmla="*/ 7 h 596"/>
                <a:gd name="T12" fmla="*/ 12 w 1974"/>
                <a:gd name="T13" fmla="*/ 1 h 596"/>
                <a:gd name="T14" fmla="*/ 1892 w 1974"/>
                <a:gd name="T15" fmla="*/ 500 h 596"/>
                <a:gd name="T16" fmla="*/ 1974 w 1974"/>
                <a:gd name="T17" fmla="*/ 576 h 596"/>
                <a:gd name="T18" fmla="*/ 1864 w 1974"/>
                <a:gd name="T19" fmla="*/ 596 h 596"/>
                <a:gd name="T20" fmla="*/ 1892 w 1974"/>
                <a:gd name="T21" fmla="*/ 500 h 5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4"/>
                <a:gd name="T34" fmla="*/ 0 h 596"/>
                <a:gd name="T35" fmla="*/ 1974 w 1974"/>
                <a:gd name="T36" fmla="*/ 596 h 5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4" h="596">
                  <a:moveTo>
                    <a:pt x="12" y="1"/>
                  </a:moveTo>
                  <a:lnTo>
                    <a:pt x="1896" y="545"/>
                  </a:lnTo>
                  <a:cubicBezTo>
                    <a:pt x="1901" y="546"/>
                    <a:pt x="1903" y="551"/>
                    <a:pt x="1902" y="555"/>
                  </a:cubicBezTo>
                  <a:cubicBezTo>
                    <a:pt x="1901" y="560"/>
                    <a:pt x="1896" y="562"/>
                    <a:pt x="1892" y="561"/>
                  </a:cubicBezTo>
                  <a:lnTo>
                    <a:pt x="7" y="17"/>
                  </a:lnTo>
                  <a:cubicBezTo>
                    <a:pt x="3" y="16"/>
                    <a:pt x="0" y="12"/>
                    <a:pt x="1" y="7"/>
                  </a:cubicBezTo>
                  <a:cubicBezTo>
                    <a:pt x="3" y="3"/>
                    <a:pt x="7" y="0"/>
                    <a:pt x="12" y="1"/>
                  </a:cubicBezTo>
                  <a:close/>
                  <a:moveTo>
                    <a:pt x="1892" y="500"/>
                  </a:moveTo>
                  <a:lnTo>
                    <a:pt x="1974" y="576"/>
                  </a:lnTo>
                  <a:lnTo>
                    <a:pt x="1864" y="596"/>
                  </a:lnTo>
                  <a:lnTo>
                    <a:pt x="1892" y="500"/>
                  </a:lnTo>
                  <a:close/>
                </a:path>
              </a:pathLst>
            </a:custGeom>
            <a:solidFill>
              <a:srgbClr val="000000"/>
            </a:solidFill>
            <a:ln w="1588" cap="flat">
              <a:solidFill>
                <a:srgbClr val="000000"/>
              </a:solidFill>
              <a:prstDash val="solid"/>
              <a:bevel/>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76" name="Line 90"/>
            <p:cNvSpPr>
              <a:spLocks noChangeShapeType="1"/>
            </p:cNvSpPr>
            <p:nvPr/>
          </p:nvSpPr>
          <p:spPr bwMode="auto">
            <a:xfrm>
              <a:off x="1114" y="952"/>
              <a:ext cx="101" cy="1"/>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77" name="Line 91"/>
            <p:cNvSpPr>
              <a:spLocks noChangeShapeType="1"/>
            </p:cNvSpPr>
            <p:nvPr/>
          </p:nvSpPr>
          <p:spPr bwMode="auto">
            <a:xfrm>
              <a:off x="1215" y="952"/>
              <a:ext cx="1" cy="767"/>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78" name="Line 92"/>
            <p:cNvSpPr>
              <a:spLocks noChangeShapeType="1"/>
            </p:cNvSpPr>
            <p:nvPr/>
          </p:nvSpPr>
          <p:spPr bwMode="auto">
            <a:xfrm>
              <a:off x="1139" y="1719"/>
              <a:ext cx="76" cy="1"/>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79" name="Freeform 93"/>
            <p:cNvSpPr>
              <a:spLocks noEditPoints="1"/>
            </p:cNvSpPr>
            <p:nvPr/>
          </p:nvSpPr>
          <p:spPr bwMode="auto">
            <a:xfrm>
              <a:off x="1213" y="1296"/>
              <a:ext cx="739" cy="27"/>
            </a:xfrm>
            <a:custGeom>
              <a:avLst/>
              <a:gdLst>
                <a:gd name="T0" fmla="*/ 8 w 2723"/>
                <a:gd name="T1" fmla="*/ 42 h 100"/>
                <a:gd name="T2" fmla="*/ 2639 w 2723"/>
                <a:gd name="T3" fmla="*/ 42 h 100"/>
                <a:gd name="T4" fmla="*/ 2648 w 2723"/>
                <a:gd name="T5" fmla="*/ 50 h 100"/>
                <a:gd name="T6" fmla="*/ 2639 w 2723"/>
                <a:gd name="T7" fmla="*/ 59 h 100"/>
                <a:gd name="T8" fmla="*/ 8 w 2723"/>
                <a:gd name="T9" fmla="*/ 59 h 100"/>
                <a:gd name="T10" fmla="*/ 0 w 2723"/>
                <a:gd name="T11" fmla="*/ 50 h 100"/>
                <a:gd name="T12" fmla="*/ 8 w 2723"/>
                <a:gd name="T13" fmla="*/ 42 h 100"/>
                <a:gd name="T14" fmla="*/ 2623 w 2723"/>
                <a:gd name="T15" fmla="*/ 0 h 100"/>
                <a:gd name="T16" fmla="*/ 2723 w 2723"/>
                <a:gd name="T17" fmla="*/ 50 h 100"/>
                <a:gd name="T18" fmla="*/ 2623 w 2723"/>
                <a:gd name="T19" fmla="*/ 100 h 100"/>
                <a:gd name="T20" fmla="*/ 2623 w 2723"/>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23"/>
                <a:gd name="T34" fmla="*/ 0 h 100"/>
                <a:gd name="T35" fmla="*/ 2723 w 2723"/>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23" h="100">
                  <a:moveTo>
                    <a:pt x="8" y="42"/>
                  </a:moveTo>
                  <a:lnTo>
                    <a:pt x="2639" y="42"/>
                  </a:lnTo>
                  <a:cubicBezTo>
                    <a:pt x="2644" y="42"/>
                    <a:pt x="2648" y="46"/>
                    <a:pt x="2648" y="50"/>
                  </a:cubicBezTo>
                  <a:cubicBezTo>
                    <a:pt x="2648" y="55"/>
                    <a:pt x="2644" y="59"/>
                    <a:pt x="2639" y="59"/>
                  </a:cubicBezTo>
                  <a:lnTo>
                    <a:pt x="8" y="59"/>
                  </a:lnTo>
                  <a:cubicBezTo>
                    <a:pt x="4" y="59"/>
                    <a:pt x="0" y="55"/>
                    <a:pt x="0" y="50"/>
                  </a:cubicBezTo>
                  <a:cubicBezTo>
                    <a:pt x="0" y="46"/>
                    <a:pt x="4" y="42"/>
                    <a:pt x="8" y="42"/>
                  </a:cubicBezTo>
                  <a:close/>
                  <a:moveTo>
                    <a:pt x="2623" y="0"/>
                  </a:moveTo>
                  <a:lnTo>
                    <a:pt x="2723" y="50"/>
                  </a:lnTo>
                  <a:lnTo>
                    <a:pt x="2623" y="100"/>
                  </a:lnTo>
                  <a:lnTo>
                    <a:pt x="2623" y="0"/>
                  </a:lnTo>
                  <a:close/>
                </a:path>
              </a:pathLst>
            </a:custGeom>
            <a:solidFill>
              <a:srgbClr val="000000"/>
            </a:solidFill>
            <a:ln w="1588" cap="flat">
              <a:solidFill>
                <a:srgbClr val="000000"/>
              </a:solidFill>
              <a:prstDash val="solid"/>
              <a:bevel/>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80" name="Rectangle 94"/>
            <p:cNvSpPr>
              <a:spLocks noChangeArrowheads="1"/>
            </p:cNvSpPr>
            <p:nvPr/>
          </p:nvSpPr>
          <p:spPr bwMode="auto">
            <a:xfrm>
              <a:off x="1883" y="1771"/>
              <a:ext cx="616"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High volume </a:t>
              </a:r>
              <a:endParaRPr lang="en-US" altLang="ja-JP" smtClean="0">
                <a:solidFill>
                  <a:srgbClr val="000000"/>
                </a:solidFill>
                <a:latin typeface="Arial" charset="0"/>
              </a:endParaRPr>
            </a:p>
          </p:txBody>
        </p:sp>
        <p:sp>
          <p:nvSpPr>
            <p:cNvPr id="1081" name="Rectangle 95"/>
            <p:cNvSpPr>
              <a:spLocks noChangeArrowheads="1"/>
            </p:cNvSpPr>
            <p:nvPr/>
          </p:nvSpPr>
          <p:spPr bwMode="auto">
            <a:xfrm>
              <a:off x="1925" y="1901"/>
              <a:ext cx="501"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air sampler</a:t>
              </a:r>
              <a:endParaRPr lang="en-US" altLang="ja-JP" smtClean="0">
                <a:solidFill>
                  <a:srgbClr val="000000"/>
                </a:solidFill>
                <a:latin typeface="Arial" charset="0"/>
              </a:endParaRPr>
            </a:p>
          </p:txBody>
        </p:sp>
        <p:sp>
          <p:nvSpPr>
            <p:cNvPr id="1082" name="Rectangle 96"/>
            <p:cNvSpPr>
              <a:spLocks noChangeArrowheads="1"/>
            </p:cNvSpPr>
            <p:nvPr/>
          </p:nvSpPr>
          <p:spPr bwMode="auto">
            <a:xfrm>
              <a:off x="158" y="646"/>
              <a:ext cx="143"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QF</a:t>
              </a:r>
              <a:endParaRPr lang="en-US" altLang="ja-JP" smtClean="0">
                <a:solidFill>
                  <a:srgbClr val="000000"/>
                </a:solidFill>
                <a:latin typeface="Arial" charset="0"/>
              </a:endParaRPr>
            </a:p>
          </p:txBody>
        </p:sp>
        <p:sp>
          <p:nvSpPr>
            <p:cNvPr id="1083" name="Rectangle 97"/>
            <p:cNvSpPr>
              <a:spLocks noChangeArrowheads="1"/>
            </p:cNvSpPr>
            <p:nvPr/>
          </p:nvSpPr>
          <p:spPr bwMode="auto">
            <a:xfrm>
              <a:off x="153" y="1028"/>
              <a:ext cx="205"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PUF</a:t>
              </a:r>
              <a:endParaRPr lang="en-US" altLang="ja-JP" smtClean="0">
                <a:solidFill>
                  <a:srgbClr val="000000"/>
                </a:solidFill>
                <a:latin typeface="Arial" charset="0"/>
              </a:endParaRPr>
            </a:p>
          </p:txBody>
        </p:sp>
        <p:sp>
          <p:nvSpPr>
            <p:cNvPr id="1084" name="Rectangle 98"/>
            <p:cNvSpPr>
              <a:spLocks noChangeArrowheads="1"/>
            </p:cNvSpPr>
            <p:nvPr/>
          </p:nvSpPr>
          <p:spPr bwMode="auto">
            <a:xfrm>
              <a:off x="66" y="1282"/>
              <a:ext cx="218"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ACF</a:t>
              </a:r>
              <a:endParaRPr lang="en-US" altLang="ja-JP" smtClean="0">
                <a:solidFill>
                  <a:srgbClr val="000000"/>
                </a:solidFill>
                <a:latin typeface="Arial" charset="0"/>
              </a:endParaRPr>
            </a:p>
          </p:txBody>
        </p:sp>
        <p:sp>
          <p:nvSpPr>
            <p:cNvPr id="1085" name="Rectangle 99"/>
            <p:cNvSpPr>
              <a:spLocks noChangeArrowheads="1"/>
            </p:cNvSpPr>
            <p:nvPr/>
          </p:nvSpPr>
          <p:spPr bwMode="auto">
            <a:xfrm>
              <a:off x="277" y="1285"/>
              <a:ext cx="112"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latin typeface="ＭＳ Ｐゴシック" charset="-128"/>
                </a:rPr>
                <a:t>×</a:t>
              </a:r>
              <a:endParaRPr lang="en-US" altLang="ja-JP" smtClean="0">
                <a:solidFill>
                  <a:srgbClr val="000000"/>
                </a:solidFill>
                <a:latin typeface="Arial" charset="0"/>
              </a:endParaRPr>
            </a:p>
          </p:txBody>
        </p:sp>
        <p:sp>
          <p:nvSpPr>
            <p:cNvPr id="1086" name="Rectangle 100"/>
            <p:cNvSpPr>
              <a:spLocks noChangeArrowheads="1"/>
            </p:cNvSpPr>
            <p:nvPr/>
          </p:nvSpPr>
          <p:spPr bwMode="auto">
            <a:xfrm>
              <a:off x="385" y="1282"/>
              <a:ext cx="56"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2</a:t>
              </a:r>
              <a:endParaRPr lang="en-US" altLang="ja-JP" smtClean="0">
                <a:solidFill>
                  <a:srgbClr val="000000"/>
                </a:solidFill>
                <a:latin typeface="Arial" charset="0"/>
              </a:endParaRPr>
            </a:p>
          </p:txBody>
        </p:sp>
        <p:sp>
          <p:nvSpPr>
            <p:cNvPr id="1087" name="Rectangle 101"/>
            <p:cNvSpPr>
              <a:spLocks noChangeArrowheads="1"/>
            </p:cNvSpPr>
            <p:nvPr/>
          </p:nvSpPr>
          <p:spPr bwMode="auto">
            <a:xfrm>
              <a:off x="153" y="1515"/>
              <a:ext cx="205"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PUF</a:t>
              </a:r>
              <a:endParaRPr lang="en-US" altLang="ja-JP" smtClean="0">
                <a:solidFill>
                  <a:srgbClr val="000000"/>
                </a:solidFill>
                <a:latin typeface="Arial" charset="0"/>
              </a:endParaRPr>
            </a:p>
          </p:txBody>
        </p:sp>
      </p:grpSp>
      <p:sp>
        <p:nvSpPr>
          <p:cNvPr id="1030" name="Rectangle 102"/>
          <p:cNvSpPr>
            <a:spLocks noChangeArrowheads="1"/>
          </p:cNvSpPr>
          <p:nvPr/>
        </p:nvSpPr>
        <p:spPr bwMode="auto">
          <a:xfrm>
            <a:off x="4572000" y="908050"/>
            <a:ext cx="4248150" cy="1252538"/>
          </a:xfrm>
          <a:prstGeom prst="rect">
            <a:avLst/>
          </a:prstGeom>
          <a:noFill/>
          <a:ln w="50800">
            <a:solidFill>
              <a:srgbClr val="FFCC99"/>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1031" name="Text Box 103"/>
          <p:cNvSpPr txBox="1">
            <a:spLocks noChangeArrowheads="1"/>
          </p:cNvSpPr>
          <p:nvPr/>
        </p:nvSpPr>
        <p:spPr bwMode="auto">
          <a:xfrm>
            <a:off x="4716463" y="2447925"/>
            <a:ext cx="3959225" cy="1552575"/>
          </a:xfrm>
          <a:prstGeom prst="rect">
            <a:avLst/>
          </a:prstGeom>
          <a:noFill/>
          <a:ln w="9525">
            <a:noFill/>
            <a:miter lim="800000"/>
            <a:headEnd/>
            <a:tailEnd/>
          </a:ln>
        </p:spPr>
        <p:txBody>
          <a:bodyPr>
            <a:spAutoFit/>
          </a:bodyPr>
          <a:lstStyle/>
          <a:p>
            <a:pPr fontAlgn="base">
              <a:spcBef>
                <a:spcPct val="50000"/>
              </a:spcBef>
              <a:spcAft>
                <a:spcPct val="0"/>
              </a:spcAft>
            </a:pPr>
            <a:r>
              <a:rPr lang="ja-JP" altLang="en-US" sz="2400" smtClean="0">
                <a:solidFill>
                  <a:srgbClr val="000000"/>
                </a:solidFill>
                <a:latin typeface="Arial" charset="0"/>
              </a:rPr>
              <a:t>モニタリング調査を開始、バックトラジェクトリー解析を通して排出源特性や越境汚染の評価を行う</a:t>
            </a:r>
          </a:p>
        </p:txBody>
      </p:sp>
      <p:sp>
        <p:nvSpPr>
          <p:cNvPr id="1032" name="Rectangle 104"/>
          <p:cNvSpPr>
            <a:spLocks noChangeArrowheads="1"/>
          </p:cNvSpPr>
          <p:nvPr/>
        </p:nvSpPr>
        <p:spPr bwMode="auto">
          <a:xfrm>
            <a:off x="4500563" y="2376488"/>
            <a:ext cx="4319587" cy="1773237"/>
          </a:xfrm>
          <a:prstGeom prst="rect">
            <a:avLst/>
          </a:prstGeom>
          <a:noFill/>
          <a:ln w="50800">
            <a:solidFill>
              <a:srgbClr val="FFCC99"/>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1033" name="Text Box 105"/>
          <p:cNvSpPr txBox="1">
            <a:spLocks noChangeArrowheads="1"/>
          </p:cNvSpPr>
          <p:nvPr/>
        </p:nvSpPr>
        <p:spPr bwMode="auto">
          <a:xfrm>
            <a:off x="4716463" y="1125538"/>
            <a:ext cx="4103687" cy="822325"/>
          </a:xfrm>
          <a:prstGeom prst="rect">
            <a:avLst/>
          </a:prstGeom>
          <a:noFill/>
          <a:ln w="9525">
            <a:noFill/>
            <a:miter lim="800000"/>
            <a:headEnd/>
            <a:tailEnd/>
          </a:ln>
        </p:spPr>
        <p:txBody>
          <a:bodyPr>
            <a:spAutoFit/>
          </a:bodyPr>
          <a:lstStyle/>
          <a:p>
            <a:pPr fontAlgn="base">
              <a:spcBef>
                <a:spcPct val="50000"/>
              </a:spcBef>
              <a:spcAft>
                <a:spcPct val="0"/>
              </a:spcAft>
            </a:pPr>
            <a:r>
              <a:rPr lang="en-US" altLang="ja-JP" sz="2400" smtClean="0">
                <a:solidFill>
                  <a:srgbClr val="000000"/>
                </a:solidFill>
                <a:latin typeface="Arial" charset="0"/>
              </a:rPr>
              <a:t>PFCAs</a:t>
            </a:r>
            <a:r>
              <a:rPr lang="ja-JP" altLang="en-US" sz="2400" smtClean="0">
                <a:solidFill>
                  <a:srgbClr val="000000"/>
                </a:solidFill>
                <a:latin typeface="Arial" charset="0"/>
              </a:rPr>
              <a:t>、</a:t>
            </a:r>
            <a:r>
              <a:rPr lang="en-US" altLang="ja-JP" sz="2400" smtClean="0">
                <a:solidFill>
                  <a:srgbClr val="000000"/>
                </a:solidFill>
                <a:latin typeface="Arial" charset="0"/>
              </a:rPr>
              <a:t>PFASs</a:t>
            </a:r>
            <a:r>
              <a:rPr lang="ja-JP" altLang="en-US" sz="2400" smtClean="0">
                <a:solidFill>
                  <a:srgbClr val="000000"/>
                </a:solidFill>
                <a:latin typeface="Arial" charset="0"/>
              </a:rPr>
              <a:t>、フッ素化テロマー類の同時分析法を検討</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Grp="1" noChangeAspect="1"/>
          </p:cNvGraphicFramePr>
          <p:nvPr>
            <p:ph/>
          </p:nvPr>
        </p:nvGraphicFramePr>
        <p:xfrm>
          <a:off x="1403350" y="1290638"/>
          <a:ext cx="6192838" cy="5567362"/>
        </p:xfrm>
        <a:graphic>
          <a:graphicData uri="http://schemas.openxmlformats.org/presentationml/2006/ole">
            <p:oleObj spid="_x0000_s222210" name="グラフ" r:id="rId4" imgW="5848350" imgH="5258003" progId="Excel.Chart.8">
              <p:embed/>
            </p:oleObj>
          </a:graphicData>
        </a:graphic>
      </p:graphicFrame>
      <p:sp>
        <p:nvSpPr>
          <p:cNvPr id="2051" name="Line 3"/>
          <p:cNvSpPr>
            <a:spLocks noChangeShapeType="1"/>
          </p:cNvSpPr>
          <p:nvPr/>
        </p:nvSpPr>
        <p:spPr bwMode="auto">
          <a:xfrm flipH="1">
            <a:off x="2987675" y="2276475"/>
            <a:ext cx="2520950" cy="252095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sz="2400" b="1" smtClean="0">
              <a:solidFill>
                <a:srgbClr val="000000"/>
              </a:solidFill>
            </a:endParaRPr>
          </a:p>
        </p:txBody>
      </p:sp>
      <p:sp>
        <p:nvSpPr>
          <p:cNvPr id="2052" name="Text Box 4"/>
          <p:cNvSpPr txBox="1">
            <a:spLocks noChangeArrowheads="1"/>
          </p:cNvSpPr>
          <p:nvPr/>
        </p:nvSpPr>
        <p:spPr bwMode="auto">
          <a:xfrm>
            <a:off x="4572000" y="3284538"/>
            <a:ext cx="1366838" cy="457200"/>
          </a:xfrm>
          <a:prstGeom prst="rect">
            <a:avLst/>
          </a:prstGeom>
          <a:solidFill>
            <a:srgbClr val="33CC33"/>
          </a:solidFill>
          <a:ln w="9525">
            <a:noFill/>
            <a:miter lim="800000"/>
            <a:headEnd/>
            <a:tailEnd/>
          </a:ln>
        </p:spPr>
        <p:txBody>
          <a:bodyPr>
            <a:spAutoFit/>
          </a:bodyPr>
          <a:lstStyle/>
          <a:p>
            <a:pPr fontAlgn="base">
              <a:spcBef>
                <a:spcPct val="50000"/>
              </a:spcBef>
              <a:spcAft>
                <a:spcPct val="0"/>
              </a:spcAft>
            </a:pPr>
            <a:r>
              <a:rPr lang="en-US" altLang="ja-JP" sz="2400" b="1" smtClean="0">
                <a:solidFill>
                  <a:srgbClr val="993366"/>
                </a:solidFill>
              </a:rPr>
              <a:t>PFOA</a:t>
            </a:r>
          </a:p>
        </p:txBody>
      </p:sp>
      <p:sp>
        <p:nvSpPr>
          <p:cNvPr id="2053" name="Line 5"/>
          <p:cNvSpPr>
            <a:spLocks noChangeShapeType="1"/>
          </p:cNvSpPr>
          <p:nvPr/>
        </p:nvSpPr>
        <p:spPr bwMode="auto">
          <a:xfrm>
            <a:off x="3132138" y="5373688"/>
            <a:ext cx="2663825" cy="792162"/>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sz="2400" b="1" smtClean="0">
              <a:solidFill>
                <a:srgbClr val="000000"/>
              </a:solidFill>
            </a:endParaRPr>
          </a:p>
        </p:txBody>
      </p:sp>
      <p:sp>
        <p:nvSpPr>
          <p:cNvPr id="2054" name="Text Box 6"/>
          <p:cNvSpPr txBox="1">
            <a:spLocks noChangeArrowheads="1"/>
          </p:cNvSpPr>
          <p:nvPr/>
        </p:nvSpPr>
        <p:spPr bwMode="auto">
          <a:xfrm>
            <a:off x="4284663" y="5157788"/>
            <a:ext cx="1366837" cy="457200"/>
          </a:xfrm>
          <a:prstGeom prst="rect">
            <a:avLst/>
          </a:prstGeom>
          <a:solidFill>
            <a:srgbClr val="3366FF"/>
          </a:solidFill>
          <a:ln w="9525">
            <a:noFill/>
            <a:miter lim="800000"/>
            <a:headEnd/>
            <a:tailEnd/>
          </a:ln>
        </p:spPr>
        <p:txBody>
          <a:bodyPr>
            <a:spAutoFit/>
          </a:bodyPr>
          <a:lstStyle/>
          <a:p>
            <a:pPr fontAlgn="base">
              <a:spcBef>
                <a:spcPct val="50000"/>
              </a:spcBef>
              <a:spcAft>
                <a:spcPct val="0"/>
              </a:spcAft>
            </a:pPr>
            <a:r>
              <a:rPr lang="en-US" altLang="ja-JP" sz="2400" b="1" smtClean="0">
                <a:solidFill>
                  <a:srgbClr val="FFFF66"/>
                </a:solidFill>
              </a:rPr>
              <a:t>PFHxA</a:t>
            </a:r>
          </a:p>
        </p:txBody>
      </p:sp>
      <p:sp>
        <p:nvSpPr>
          <p:cNvPr id="2055" name="Text Box 7"/>
          <p:cNvSpPr txBox="1">
            <a:spLocks noChangeArrowheads="1"/>
          </p:cNvSpPr>
          <p:nvPr/>
        </p:nvSpPr>
        <p:spPr bwMode="auto">
          <a:xfrm>
            <a:off x="1547813" y="0"/>
            <a:ext cx="7261225" cy="822325"/>
          </a:xfrm>
          <a:prstGeom prst="rect">
            <a:avLst/>
          </a:prstGeom>
          <a:noFill/>
          <a:ln w="19050">
            <a:noFill/>
            <a:miter lim="800000"/>
            <a:headEnd/>
            <a:tailEnd/>
          </a:ln>
        </p:spPr>
        <p:txBody>
          <a:bodyPr>
            <a:spAutoFit/>
          </a:bodyPr>
          <a:lstStyle/>
          <a:p>
            <a:pPr fontAlgn="base">
              <a:spcBef>
                <a:spcPct val="50000"/>
              </a:spcBef>
              <a:spcAft>
                <a:spcPct val="0"/>
              </a:spcAft>
            </a:pPr>
            <a:r>
              <a:rPr lang="ja-JP" altLang="en-US" sz="2400" b="1" smtClean="0">
                <a:solidFill>
                  <a:srgbClr val="000000"/>
                </a:solidFill>
                <a:latin typeface="Arial" charset="0"/>
              </a:rPr>
              <a:t>神戸海域における有機フッ素化合物の汚染実態把握（神戸市</a:t>
            </a:r>
            <a:r>
              <a:rPr lang="ja-JP" altLang="en-US" sz="2000" b="1" smtClean="0">
                <a:solidFill>
                  <a:srgbClr val="000000"/>
                </a:solidFill>
                <a:latin typeface="Arial" charset="0"/>
              </a:rPr>
              <a:t>）</a:t>
            </a:r>
          </a:p>
        </p:txBody>
      </p:sp>
      <p:sp>
        <p:nvSpPr>
          <p:cNvPr id="172040" name="Rectangle 8"/>
          <p:cNvSpPr>
            <a:spLocks noChangeArrowheads="1"/>
          </p:cNvSpPr>
          <p:nvPr/>
        </p:nvSpPr>
        <p:spPr bwMode="auto">
          <a:xfrm>
            <a:off x="1042988" y="908050"/>
            <a:ext cx="7023100" cy="457200"/>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ja-JP" altLang="en-US" sz="2400" b="1">
                <a:solidFill>
                  <a:srgbClr val="000000"/>
                </a:solidFill>
                <a:effectLst>
                  <a:outerShdw blurRad="38100" dist="38100" dir="2700000" algn="tl">
                    <a:srgbClr val="C0C0C0"/>
                  </a:outerShdw>
                </a:effectLst>
              </a:rPr>
              <a:t>神戸沿岸海域地点表層水中の</a:t>
            </a:r>
            <a:r>
              <a:rPr lang="en-US" altLang="ja-JP" sz="2400" b="1">
                <a:solidFill>
                  <a:srgbClr val="000000"/>
                </a:solidFill>
                <a:effectLst>
                  <a:outerShdw blurRad="38100" dist="38100" dir="2700000" algn="tl">
                    <a:srgbClr val="C0C0C0"/>
                  </a:outerShdw>
                </a:effectLst>
              </a:rPr>
              <a:t>PFCs</a:t>
            </a:r>
            <a:r>
              <a:rPr lang="ja-JP" altLang="en-US" sz="2400" b="1">
                <a:solidFill>
                  <a:srgbClr val="000000"/>
                </a:solidFill>
                <a:effectLst>
                  <a:outerShdw blurRad="38100" dist="38100" dir="2700000" algn="tl">
                    <a:srgbClr val="C0C0C0"/>
                  </a:outerShdw>
                </a:effectLst>
              </a:rPr>
              <a:t>濃度の経年変化</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8"/>
          <p:cNvSpPr txBox="1">
            <a:spLocks noChangeArrowheads="1"/>
          </p:cNvSpPr>
          <p:nvPr/>
        </p:nvSpPr>
        <p:spPr bwMode="auto">
          <a:xfrm>
            <a:off x="1258888" y="0"/>
            <a:ext cx="7885112" cy="822325"/>
          </a:xfrm>
          <a:prstGeom prst="rect">
            <a:avLst/>
          </a:prstGeom>
          <a:noFill/>
          <a:ln w="19050">
            <a:noFill/>
            <a:miter lim="800000"/>
            <a:headEnd/>
            <a:tailEnd/>
          </a:ln>
        </p:spPr>
        <p:txBody>
          <a:bodyPr>
            <a:spAutoFit/>
          </a:bodyPr>
          <a:lstStyle/>
          <a:p>
            <a:pPr fontAlgn="base">
              <a:spcBef>
                <a:spcPct val="50000"/>
              </a:spcBef>
              <a:spcAft>
                <a:spcPct val="0"/>
              </a:spcAft>
            </a:pPr>
            <a:r>
              <a:rPr lang="en-US" altLang="ja-JP" sz="2400" b="1" smtClean="0">
                <a:solidFill>
                  <a:srgbClr val="000000"/>
                </a:solidFill>
                <a:latin typeface="Arial" charset="0"/>
              </a:rPr>
              <a:t>PFOS</a:t>
            </a:r>
            <a:r>
              <a:rPr lang="ja-JP" altLang="en-US" sz="2400" b="1" smtClean="0">
                <a:solidFill>
                  <a:srgbClr val="000000"/>
                </a:solidFill>
                <a:latin typeface="Arial" charset="0"/>
              </a:rPr>
              <a:t>およびその類縁物質の水環境並びに使用事業所実態（東京都）</a:t>
            </a:r>
          </a:p>
        </p:txBody>
      </p:sp>
      <p:grpSp>
        <p:nvGrpSpPr>
          <p:cNvPr id="2" name="グループ化 85"/>
          <p:cNvGrpSpPr>
            <a:grpSpLocks/>
          </p:cNvGrpSpPr>
          <p:nvPr/>
        </p:nvGrpSpPr>
        <p:grpSpPr bwMode="auto">
          <a:xfrm>
            <a:off x="323850" y="1250950"/>
            <a:ext cx="8636000" cy="5418138"/>
            <a:chOff x="389299" y="928670"/>
            <a:chExt cx="8636357" cy="5417899"/>
          </a:xfrm>
        </p:grpSpPr>
        <p:pic>
          <p:nvPicPr>
            <p:cNvPr id="20484" name="Picture 42"/>
            <p:cNvPicPr>
              <a:picLocks noChangeAspect="1" noChangeArrowheads="1"/>
            </p:cNvPicPr>
            <p:nvPr/>
          </p:nvPicPr>
          <p:blipFill>
            <a:blip r:embed="rId3" cstate="print"/>
            <a:srcRect/>
            <a:stretch>
              <a:fillRect/>
            </a:stretch>
          </p:blipFill>
          <p:spPr bwMode="auto">
            <a:xfrm>
              <a:off x="6481250" y="1571613"/>
              <a:ext cx="2544406" cy="3071834"/>
            </a:xfrm>
            <a:prstGeom prst="rect">
              <a:avLst/>
            </a:prstGeom>
            <a:noFill/>
            <a:ln w="9525">
              <a:noFill/>
              <a:miter lim="800000"/>
              <a:headEnd/>
              <a:tailEnd/>
            </a:ln>
          </p:spPr>
        </p:pic>
        <p:grpSp>
          <p:nvGrpSpPr>
            <p:cNvPr id="3" name="グループ化 79"/>
            <p:cNvGrpSpPr>
              <a:grpSpLocks/>
            </p:cNvGrpSpPr>
            <p:nvPr/>
          </p:nvGrpSpPr>
          <p:grpSpPr bwMode="auto">
            <a:xfrm>
              <a:off x="389299" y="928670"/>
              <a:ext cx="8111791" cy="5417899"/>
              <a:chOff x="500034" y="928669"/>
              <a:chExt cx="8754701" cy="5650680"/>
            </a:xfrm>
          </p:grpSpPr>
          <p:sp>
            <p:nvSpPr>
              <p:cNvPr id="20490" name="正方形/長方形 182"/>
              <p:cNvSpPr>
                <a:spLocks noChangeArrowheads="1"/>
              </p:cNvSpPr>
              <p:nvPr/>
            </p:nvSpPr>
            <p:spPr bwMode="auto">
              <a:xfrm>
                <a:off x="4243482" y="2567747"/>
                <a:ext cx="1070781" cy="286425"/>
              </a:xfrm>
              <a:prstGeom prst="rect">
                <a:avLst/>
              </a:prstGeom>
              <a:noFill/>
              <a:ln w="9525">
                <a:noFill/>
                <a:miter lim="800000"/>
                <a:headEnd/>
                <a:tailEnd/>
              </a:ln>
            </p:spPr>
            <p:txBody>
              <a:bodyPr>
                <a:spAutoFit/>
              </a:bodyPr>
              <a:lstStyle/>
              <a:p>
                <a:pPr fontAlgn="base">
                  <a:spcBef>
                    <a:spcPct val="0"/>
                  </a:spcBef>
                  <a:spcAft>
                    <a:spcPct val="0"/>
                  </a:spcAft>
                </a:pPr>
                <a:r>
                  <a:rPr lang="en-US" altLang="ja-JP" sz="1200" b="1" smtClean="0">
                    <a:solidFill>
                      <a:srgbClr val="B2B2B2"/>
                    </a:solidFill>
                    <a:latin typeface="HG丸ｺﾞｼｯｸM-PRO" pitchFamily="49" charset="-128"/>
                    <a:ea typeface="HG丸ｺﾞｼｯｸM-PRO" pitchFamily="49" charset="-128"/>
                  </a:rPr>
                  <a:t>A</a:t>
                </a:r>
                <a:r>
                  <a:rPr lang="ja-JP" altLang="en-US" sz="1200" b="1" smtClean="0">
                    <a:solidFill>
                      <a:srgbClr val="B2B2B2"/>
                    </a:solidFill>
                    <a:latin typeface="HG丸ｺﾞｼｯｸM-PRO" pitchFamily="49" charset="-128"/>
                    <a:ea typeface="HG丸ｺﾞｼｯｸM-PRO" pitchFamily="49" charset="-128"/>
                  </a:rPr>
                  <a:t>処理場</a:t>
                </a:r>
              </a:p>
            </p:txBody>
          </p:sp>
          <p:sp>
            <p:nvSpPr>
              <p:cNvPr id="48" name="平行四辺形 47"/>
              <p:cNvSpPr>
                <a:spLocks noChangeArrowheads="1"/>
              </p:cNvSpPr>
              <p:nvPr/>
            </p:nvSpPr>
            <p:spPr bwMode="auto">
              <a:xfrm rot="12644936">
                <a:off x="710782" y="3332650"/>
                <a:ext cx="8544676" cy="938745"/>
              </a:xfrm>
              <a:prstGeom prst="parallelogram">
                <a:avLst>
                  <a:gd name="adj" fmla="val 161136"/>
                </a:avLst>
              </a:prstGeom>
              <a:solidFill>
                <a:srgbClr val="3366FF"/>
              </a:solidFill>
              <a:ln w="25400" algn="ctr">
                <a:noFill/>
                <a:miter lim="800000"/>
                <a:headEnd/>
                <a:tailEnd/>
              </a:ln>
            </p:spPr>
            <p:txBody>
              <a:bodyPr rot="10800000" anchor="ctr"/>
              <a:lstStyle/>
              <a:p>
                <a:pPr algn="ctr" fontAlgn="base">
                  <a:spcBef>
                    <a:spcPct val="0"/>
                  </a:spcBef>
                  <a:spcAft>
                    <a:spcPct val="0"/>
                  </a:spcAft>
                  <a:defRPr/>
                </a:pPr>
                <a:endParaRPr lang="ja-JP" altLang="en-US" dirty="0">
                  <a:solidFill>
                    <a:srgbClr val="FFFFFF"/>
                  </a:solidFill>
                </a:endParaRPr>
              </a:p>
            </p:txBody>
          </p:sp>
          <p:sp>
            <p:nvSpPr>
              <p:cNvPr id="49" name="正方形/長方形 48"/>
              <p:cNvSpPr/>
              <p:nvPr/>
            </p:nvSpPr>
            <p:spPr>
              <a:xfrm rot="1953040">
                <a:off x="3827437" y="2261455"/>
                <a:ext cx="534578" cy="311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50" name="正方形/長方形 49"/>
              <p:cNvSpPr/>
              <p:nvPr/>
            </p:nvSpPr>
            <p:spPr>
              <a:xfrm rot="2118466">
                <a:off x="2682893" y="3263113"/>
                <a:ext cx="515731" cy="30463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51" name="下矢印 50"/>
              <p:cNvSpPr/>
              <p:nvPr/>
            </p:nvSpPr>
            <p:spPr>
              <a:xfrm rot="2034176">
                <a:off x="3625257" y="2551191"/>
                <a:ext cx="546572" cy="355962"/>
              </a:xfrm>
              <a:prstGeom prst="down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52" name="下矢印 51"/>
              <p:cNvSpPr>
                <a:spLocks noChangeArrowheads="1"/>
              </p:cNvSpPr>
              <p:nvPr/>
            </p:nvSpPr>
            <p:spPr bwMode="auto">
              <a:xfrm rot="-8740263">
                <a:off x="2914201" y="2915430"/>
                <a:ext cx="560278" cy="379141"/>
              </a:xfrm>
              <a:prstGeom prst="downArrow">
                <a:avLst>
                  <a:gd name="adj1" fmla="val 50000"/>
                  <a:gd name="adj2" fmla="val 50000"/>
                </a:avLst>
              </a:prstGeom>
              <a:solidFill>
                <a:srgbClr val="FFFF99"/>
              </a:solidFill>
              <a:ln w="25400" algn="ctr">
                <a:solidFill>
                  <a:srgbClr val="385D8A"/>
                </a:solidFill>
                <a:miter lim="800000"/>
                <a:headEnd/>
                <a:tailEnd/>
              </a:ln>
            </p:spPr>
            <p:txBody>
              <a:bodyPr rot="10800000" anchor="ctr"/>
              <a:lstStyle/>
              <a:p>
                <a:pPr algn="ctr" fontAlgn="base">
                  <a:spcBef>
                    <a:spcPct val="0"/>
                  </a:spcBef>
                  <a:spcAft>
                    <a:spcPct val="0"/>
                  </a:spcAft>
                  <a:defRPr/>
                </a:pPr>
                <a:endParaRPr lang="ja-JP" altLang="en-US">
                  <a:solidFill>
                    <a:srgbClr val="FFFFFF"/>
                  </a:solidFill>
                </a:endParaRPr>
              </a:p>
            </p:txBody>
          </p:sp>
          <p:sp>
            <p:nvSpPr>
              <p:cNvPr id="20496" name="正方形/長方形 182"/>
              <p:cNvSpPr>
                <a:spLocks noChangeArrowheads="1"/>
              </p:cNvSpPr>
              <p:nvPr/>
            </p:nvSpPr>
            <p:spPr bwMode="auto">
              <a:xfrm>
                <a:off x="6864753" y="4951860"/>
                <a:ext cx="1000537" cy="317882"/>
              </a:xfrm>
              <a:prstGeom prst="rect">
                <a:avLst/>
              </a:prstGeom>
              <a:noFill/>
              <a:ln w="9525">
                <a:noFill/>
                <a:miter lim="800000"/>
                <a:headEnd/>
                <a:tailEnd/>
              </a:ln>
            </p:spPr>
            <p:txBody>
              <a:bodyPr lIns="0" tIns="0" rIns="0" bIns="0">
                <a:spAutoFit/>
              </a:bodyPr>
              <a:lstStyle/>
              <a:p>
                <a:pPr fontAlgn="base">
                  <a:spcBef>
                    <a:spcPct val="0"/>
                  </a:spcBef>
                  <a:spcAft>
                    <a:spcPct val="0"/>
                  </a:spcAft>
                </a:pPr>
                <a:r>
                  <a:rPr lang="ja-JP" altLang="en-US" sz="2000" b="1" smtClean="0">
                    <a:solidFill>
                      <a:srgbClr val="FFFFFF"/>
                    </a:solidFill>
                    <a:latin typeface="HG丸ｺﾞｼｯｸM-PRO" pitchFamily="49" charset="-128"/>
                    <a:ea typeface="HG丸ｺﾞｼｯｸM-PRO" pitchFamily="49" charset="-128"/>
                  </a:rPr>
                  <a:t>多摩川</a:t>
                </a:r>
              </a:p>
            </p:txBody>
          </p:sp>
          <p:sp>
            <p:nvSpPr>
              <p:cNvPr id="20497" name="正方形/長方形 182"/>
              <p:cNvSpPr>
                <a:spLocks noChangeArrowheads="1"/>
              </p:cNvSpPr>
              <p:nvPr/>
            </p:nvSpPr>
            <p:spPr bwMode="auto">
              <a:xfrm>
                <a:off x="3009943" y="3536293"/>
                <a:ext cx="1070781" cy="286425"/>
              </a:xfrm>
              <a:prstGeom prst="rect">
                <a:avLst/>
              </a:prstGeom>
              <a:noFill/>
              <a:ln w="9525">
                <a:noFill/>
                <a:miter lim="800000"/>
                <a:headEnd/>
                <a:tailEnd/>
              </a:ln>
            </p:spPr>
            <p:txBody>
              <a:bodyPr>
                <a:spAutoFit/>
              </a:bodyPr>
              <a:lstStyle/>
              <a:p>
                <a:pPr fontAlgn="base">
                  <a:spcBef>
                    <a:spcPct val="0"/>
                  </a:spcBef>
                  <a:spcAft>
                    <a:spcPct val="0"/>
                  </a:spcAft>
                </a:pPr>
                <a:r>
                  <a:rPr lang="en-US" altLang="ja-JP" sz="1200" b="1" smtClean="0">
                    <a:solidFill>
                      <a:srgbClr val="B2B2B2"/>
                    </a:solidFill>
                    <a:latin typeface="HG丸ｺﾞｼｯｸM-PRO" pitchFamily="49" charset="-128"/>
                    <a:ea typeface="HG丸ｺﾞｼｯｸM-PRO" pitchFamily="49" charset="-128"/>
                  </a:rPr>
                  <a:t>B</a:t>
                </a:r>
                <a:r>
                  <a:rPr lang="ja-JP" altLang="en-US" sz="1200" b="1" smtClean="0">
                    <a:solidFill>
                      <a:srgbClr val="B2B2B2"/>
                    </a:solidFill>
                    <a:latin typeface="HG丸ｺﾞｼｯｸM-PRO" pitchFamily="49" charset="-128"/>
                    <a:ea typeface="HG丸ｺﾞｼｯｸM-PRO" pitchFamily="49" charset="-128"/>
                  </a:rPr>
                  <a:t>処理場</a:t>
                </a:r>
              </a:p>
            </p:txBody>
          </p:sp>
          <p:grpSp>
            <p:nvGrpSpPr>
              <p:cNvPr id="4" name="グループ化 45"/>
              <p:cNvGrpSpPr>
                <a:grpSpLocks/>
              </p:cNvGrpSpPr>
              <p:nvPr/>
            </p:nvGrpSpPr>
            <p:grpSpPr bwMode="auto">
              <a:xfrm>
                <a:off x="500034" y="2285992"/>
                <a:ext cx="2928969" cy="928694"/>
                <a:chOff x="-71469" y="3000367"/>
                <a:chExt cx="2928969" cy="928694"/>
              </a:xfrm>
            </p:grpSpPr>
            <p:sp>
              <p:nvSpPr>
                <p:cNvPr id="66" name="角丸四角形 65"/>
                <p:cNvSpPr/>
                <p:nvPr/>
              </p:nvSpPr>
              <p:spPr>
                <a:xfrm>
                  <a:off x="48468" y="3000664"/>
                  <a:ext cx="2004667" cy="928811"/>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1400">
                    <a:solidFill>
                      <a:srgbClr val="FFFFFF"/>
                    </a:solidFill>
                  </a:endParaRPr>
                </a:p>
              </p:txBody>
            </p:sp>
            <p:sp>
              <p:nvSpPr>
                <p:cNvPr id="20537" name="正方形/長方形 182"/>
                <p:cNvSpPr>
                  <a:spLocks noChangeArrowheads="1"/>
                </p:cNvSpPr>
                <p:nvPr/>
              </p:nvSpPr>
              <p:spPr bwMode="auto">
                <a:xfrm>
                  <a:off x="-71469" y="3000367"/>
                  <a:ext cx="2428818" cy="476763"/>
                </a:xfrm>
                <a:prstGeom prst="rect">
                  <a:avLst/>
                </a:prstGeom>
                <a:noFill/>
                <a:ln w="9525">
                  <a:noFill/>
                  <a:miter lim="800000"/>
                  <a:headEnd/>
                  <a:tailEnd/>
                </a:ln>
              </p:spPr>
              <p:txBody>
                <a:bodyPr>
                  <a:spAutoFit/>
                </a:bodyPr>
                <a:lstStyle/>
                <a:p>
                  <a:pPr algn="ctr" fontAlgn="base">
                    <a:spcBef>
                      <a:spcPct val="0"/>
                    </a:spcBef>
                    <a:spcAft>
                      <a:spcPct val="0"/>
                    </a:spcAft>
                  </a:pPr>
                  <a:r>
                    <a:rPr lang="en-US" altLang="ja-JP" sz="1200" b="1" smtClean="0">
                      <a:solidFill>
                        <a:srgbClr val="002060"/>
                      </a:solidFill>
                      <a:latin typeface="HG丸ｺﾞｼｯｸM-PRO" pitchFamily="49" charset="-128"/>
                      <a:ea typeface="HG丸ｺﾞｼｯｸM-PRO" pitchFamily="49" charset="-128"/>
                    </a:rPr>
                    <a:t>B</a:t>
                  </a:r>
                  <a:r>
                    <a:rPr lang="ja-JP" altLang="en-US" sz="1200" b="1" smtClean="0">
                      <a:solidFill>
                        <a:srgbClr val="002060"/>
                      </a:solidFill>
                      <a:latin typeface="HG丸ｺﾞｼｯｸM-PRO" pitchFamily="49" charset="-128"/>
                      <a:ea typeface="HG丸ｺﾞｼｯｸM-PRO" pitchFamily="49" charset="-128"/>
                    </a:rPr>
                    <a:t>処理場放流水中　　　　　　　　　　</a:t>
                  </a:r>
                  <a:r>
                    <a:rPr lang="en-US" altLang="ja-JP" sz="1200" b="1" smtClean="0">
                      <a:solidFill>
                        <a:srgbClr val="002060"/>
                      </a:solidFill>
                      <a:latin typeface="HG丸ｺﾞｼｯｸM-PRO" pitchFamily="49" charset="-128"/>
                      <a:ea typeface="HG丸ｺﾞｼｯｸM-PRO" pitchFamily="49" charset="-128"/>
                    </a:rPr>
                    <a:t>PFOA</a:t>
                  </a:r>
                  <a:r>
                    <a:rPr lang="ja-JP" altLang="en-US" sz="1200" b="1" smtClean="0">
                      <a:solidFill>
                        <a:srgbClr val="002060"/>
                      </a:solidFill>
                      <a:latin typeface="HG丸ｺﾞｼｯｸM-PRO" pitchFamily="49" charset="-128"/>
                      <a:ea typeface="HG丸ｺﾞｼｯｸM-PRO" pitchFamily="49" charset="-128"/>
                    </a:rPr>
                    <a:t>濃度（</a:t>
                  </a:r>
                  <a:r>
                    <a:rPr lang="en-US" altLang="ja-JP" sz="1200" b="1" smtClean="0">
                      <a:solidFill>
                        <a:srgbClr val="002060"/>
                      </a:solidFill>
                      <a:latin typeface="HG丸ｺﾞｼｯｸM-PRO" pitchFamily="49" charset="-128"/>
                      <a:ea typeface="HG丸ｺﾞｼｯｸM-PRO" pitchFamily="49" charset="-128"/>
                    </a:rPr>
                    <a:t>ng/L</a:t>
                  </a:r>
                  <a:r>
                    <a:rPr lang="ja-JP" altLang="en-US" sz="1200" b="1" smtClean="0">
                      <a:solidFill>
                        <a:srgbClr val="002060"/>
                      </a:solidFill>
                      <a:latin typeface="HG丸ｺﾞｼｯｸM-PRO" pitchFamily="49" charset="-128"/>
                      <a:ea typeface="HG丸ｺﾞｼｯｸM-PRO" pitchFamily="49" charset="-128"/>
                    </a:rPr>
                    <a:t>）</a:t>
                  </a:r>
                  <a:endParaRPr lang="en-US" altLang="ja-JP" sz="1200" b="1" smtClean="0">
                    <a:solidFill>
                      <a:srgbClr val="002060"/>
                    </a:solidFill>
                    <a:latin typeface="HG丸ｺﾞｼｯｸM-PRO" pitchFamily="49" charset="-128"/>
                    <a:ea typeface="HG丸ｺﾞｼｯｸM-PRO" pitchFamily="49" charset="-128"/>
                  </a:endParaRPr>
                </a:p>
              </p:txBody>
            </p:sp>
            <p:sp>
              <p:nvSpPr>
                <p:cNvPr id="20538" name="正方形/長方形 182"/>
                <p:cNvSpPr>
                  <a:spLocks noChangeArrowheads="1"/>
                </p:cNvSpPr>
                <p:nvPr/>
              </p:nvSpPr>
              <p:spPr bwMode="auto">
                <a:xfrm>
                  <a:off x="471" y="3429122"/>
                  <a:ext cx="2857029" cy="476763"/>
                </a:xfrm>
                <a:prstGeom prst="rect">
                  <a:avLst/>
                </a:prstGeom>
                <a:noFill/>
                <a:ln w="9525">
                  <a:noFill/>
                  <a:miter lim="800000"/>
                  <a:headEnd/>
                  <a:tailEnd/>
                </a:ln>
              </p:spPr>
              <p:txBody>
                <a:bodyPr>
                  <a:spAutoFit/>
                </a:bodyPr>
                <a:lstStyle/>
                <a:p>
                  <a:pPr fontAlgn="base">
                    <a:spcBef>
                      <a:spcPct val="0"/>
                    </a:spcBef>
                    <a:spcAft>
                      <a:spcPct val="0"/>
                    </a:spcAft>
                  </a:pPr>
                  <a:r>
                    <a:rPr lang="en-US" altLang="ja-JP" sz="1200" b="1" smtClean="0">
                      <a:solidFill>
                        <a:srgbClr val="FF0000"/>
                      </a:solidFill>
                      <a:latin typeface="HG丸ｺﾞｼｯｸM-PRO" pitchFamily="49" charset="-128"/>
                      <a:ea typeface="HG丸ｺﾞｼｯｸM-PRO" pitchFamily="49" charset="-128"/>
                    </a:rPr>
                    <a:t>170</a:t>
                  </a:r>
                  <a:r>
                    <a:rPr lang="ja-JP" altLang="en-US" sz="1200" b="1" smtClean="0">
                      <a:solidFill>
                        <a:srgbClr val="FF0000"/>
                      </a:solidFill>
                      <a:latin typeface="HG丸ｺﾞｼｯｸM-PRO" pitchFamily="49" charset="-128"/>
                      <a:ea typeface="HG丸ｺﾞｼｯｸM-PRO" pitchFamily="49" charset="-128"/>
                    </a:rPr>
                    <a:t>～</a:t>
                  </a:r>
                  <a:r>
                    <a:rPr lang="en-US" altLang="ja-JP" sz="1200" b="1" smtClean="0">
                      <a:solidFill>
                        <a:srgbClr val="FF0000"/>
                      </a:solidFill>
                      <a:latin typeface="HG丸ｺﾞｼｯｸM-PRO" pitchFamily="49" charset="-128"/>
                      <a:ea typeface="HG丸ｺﾞｼｯｸM-PRO" pitchFamily="49" charset="-128"/>
                    </a:rPr>
                    <a:t>190</a:t>
                  </a:r>
                  <a:r>
                    <a:rPr lang="ja-JP" altLang="en-US" sz="1200" b="1" smtClean="0">
                      <a:solidFill>
                        <a:srgbClr val="FF0000"/>
                      </a:solidFill>
                      <a:latin typeface="HG丸ｺﾞｼｯｸM-PRO" pitchFamily="49" charset="-128"/>
                      <a:ea typeface="HG丸ｺﾞｼｯｸM-PRO" pitchFamily="49" charset="-128"/>
                    </a:rPr>
                    <a:t>　→  </a:t>
                  </a:r>
                  <a:r>
                    <a:rPr lang="en-US" altLang="ja-JP" sz="1200" b="1" smtClean="0">
                      <a:solidFill>
                        <a:srgbClr val="FF0000"/>
                      </a:solidFill>
                      <a:latin typeface="HG丸ｺﾞｼｯｸM-PRO" pitchFamily="49" charset="-128"/>
                      <a:ea typeface="HG丸ｺﾞｼｯｸM-PRO" pitchFamily="49" charset="-128"/>
                    </a:rPr>
                    <a:t>20</a:t>
                  </a:r>
                </a:p>
                <a:p>
                  <a:pPr fontAlgn="base">
                    <a:spcBef>
                      <a:spcPct val="0"/>
                    </a:spcBef>
                    <a:spcAft>
                      <a:spcPct val="0"/>
                    </a:spcAft>
                  </a:pPr>
                  <a:r>
                    <a:rPr lang="ja-JP" altLang="en-US" sz="1200" b="1" smtClean="0">
                      <a:solidFill>
                        <a:srgbClr val="000000"/>
                      </a:solidFill>
                      <a:latin typeface="HG丸ｺﾞｼｯｸM-PRO" pitchFamily="49" charset="-128"/>
                      <a:ea typeface="HG丸ｺﾞｼｯｸM-PRO" pitchFamily="49" charset="-128"/>
                    </a:rPr>
                    <a:t>（</a:t>
                  </a:r>
                  <a:r>
                    <a:rPr lang="en-US" altLang="ja-JP" sz="1200" b="1" smtClean="0">
                      <a:solidFill>
                        <a:srgbClr val="000000"/>
                      </a:solidFill>
                      <a:latin typeface="HG丸ｺﾞｼｯｸM-PRO" pitchFamily="49" charset="-128"/>
                      <a:ea typeface="HG丸ｺﾞｼｯｸM-PRO" pitchFamily="49" charset="-128"/>
                    </a:rPr>
                    <a:t>17</a:t>
                  </a:r>
                  <a:r>
                    <a:rPr lang="ja-JP" altLang="en-US" sz="1200" b="1" smtClean="0">
                      <a:solidFill>
                        <a:srgbClr val="000000"/>
                      </a:solidFill>
                      <a:latin typeface="HG丸ｺﾞｼｯｸM-PRO" pitchFamily="49" charset="-128"/>
                      <a:ea typeface="HG丸ｺﾞｼｯｸM-PRO" pitchFamily="49" charset="-128"/>
                    </a:rPr>
                    <a:t>年度）（</a:t>
                  </a:r>
                  <a:r>
                    <a:rPr lang="en-US" altLang="ja-JP" sz="1200" b="1" smtClean="0">
                      <a:solidFill>
                        <a:srgbClr val="000000"/>
                      </a:solidFill>
                      <a:latin typeface="HG丸ｺﾞｼｯｸM-PRO" pitchFamily="49" charset="-128"/>
                      <a:ea typeface="HG丸ｺﾞｼｯｸM-PRO" pitchFamily="49" charset="-128"/>
                    </a:rPr>
                    <a:t>20</a:t>
                  </a:r>
                  <a:r>
                    <a:rPr lang="ja-JP" altLang="en-US" sz="1200" b="1" smtClean="0">
                      <a:solidFill>
                        <a:srgbClr val="000000"/>
                      </a:solidFill>
                      <a:latin typeface="HG丸ｺﾞｼｯｸM-PRO" pitchFamily="49" charset="-128"/>
                      <a:ea typeface="HG丸ｺﾞｼｯｸM-PRO" pitchFamily="49" charset="-128"/>
                    </a:rPr>
                    <a:t>年度）</a:t>
                  </a:r>
                  <a:endParaRPr lang="en-US" altLang="ja-JP" sz="1200" b="1" smtClean="0">
                    <a:solidFill>
                      <a:srgbClr val="000000"/>
                    </a:solidFill>
                    <a:latin typeface="HG丸ｺﾞｼｯｸM-PRO" pitchFamily="49" charset="-128"/>
                    <a:ea typeface="HG丸ｺﾞｼｯｸM-PRO" pitchFamily="49" charset="-128"/>
                  </a:endParaRPr>
                </a:p>
              </p:txBody>
            </p:sp>
          </p:grpSp>
          <p:grpSp>
            <p:nvGrpSpPr>
              <p:cNvPr id="5" name="グループ化 43"/>
              <p:cNvGrpSpPr>
                <a:grpSpLocks/>
              </p:cNvGrpSpPr>
              <p:nvPr/>
            </p:nvGrpSpPr>
            <p:grpSpPr bwMode="auto">
              <a:xfrm>
                <a:off x="4937139" y="1897264"/>
                <a:ext cx="2214577" cy="1000135"/>
                <a:chOff x="4573423" y="2391265"/>
                <a:chExt cx="2853018" cy="1344716"/>
              </a:xfrm>
            </p:grpSpPr>
            <p:sp>
              <p:nvSpPr>
                <p:cNvPr id="70" name="角丸四角形 69"/>
                <p:cNvSpPr/>
                <p:nvPr/>
              </p:nvSpPr>
              <p:spPr>
                <a:xfrm>
                  <a:off x="4673495" y="2391200"/>
                  <a:ext cx="2520786" cy="134453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1400" dirty="0">
                    <a:solidFill>
                      <a:srgbClr val="FFFFFF"/>
                    </a:solidFill>
                  </a:endParaRPr>
                </a:p>
              </p:txBody>
            </p:sp>
            <p:sp>
              <p:nvSpPr>
                <p:cNvPr id="20534" name="正方形/長方形 182"/>
                <p:cNvSpPr>
                  <a:spLocks noChangeArrowheads="1"/>
                </p:cNvSpPr>
                <p:nvPr/>
              </p:nvSpPr>
              <p:spPr bwMode="auto">
                <a:xfrm>
                  <a:off x="4772163" y="2391265"/>
                  <a:ext cx="2572574" cy="641189"/>
                </a:xfrm>
                <a:prstGeom prst="rect">
                  <a:avLst/>
                </a:prstGeom>
                <a:noFill/>
                <a:ln w="9525">
                  <a:noFill/>
                  <a:miter lim="800000"/>
                  <a:headEnd/>
                  <a:tailEnd/>
                </a:ln>
              </p:spPr>
              <p:txBody>
                <a:bodyPr>
                  <a:spAutoFit/>
                </a:bodyPr>
                <a:lstStyle/>
                <a:p>
                  <a:pPr algn="ctr" fontAlgn="base">
                    <a:spcBef>
                      <a:spcPct val="0"/>
                    </a:spcBef>
                    <a:spcAft>
                      <a:spcPct val="0"/>
                    </a:spcAft>
                  </a:pPr>
                  <a:r>
                    <a:rPr lang="en-US" altLang="ja-JP" sz="1200" b="1" smtClean="0">
                      <a:solidFill>
                        <a:srgbClr val="002060"/>
                      </a:solidFill>
                      <a:latin typeface="HG丸ｺﾞｼｯｸM-PRO" pitchFamily="49" charset="-128"/>
                      <a:ea typeface="HG丸ｺﾞｼｯｸM-PRO" pitchFamily="49" charset="-128"/>
                    </a:rPr>
                    <a:t>A</a:t>
                  </a:r>
                  <a:r>
                    <a:rPr lang="ja-JP" altLang="en-US" sz="1200" b="1" smtClean="0">
                      <a:solidFill>
                        <a:srgbClr val="002060"/>
                      </a:solidFill>
                      <a:latin typeface="HG丸ｺﾞｼｯｸM-PRO" pitchFamily="49" charset="-128"/>
                      <a:ea typeface="HG丸ｺﾞｼｯｸM-PRO" pitchFamily="49" charset="-128"/>
                    </a:rPr>
                    <a:t>処理場放流水中　　　　</a:t>
                  </a:r>
                  <a:r>
                    <a:rPr lang="en-US" altLang="ja-JP" sz="1200" b="1" smtClean="0">
                      <a:solidFill>
                        <a:srgbClr val="002060"/>
                      </a:solidFill>
                      <a:latin typeface="HG丸ｺﾞｼｯｸM-PRO" pitchFamily="49" charset="-128"/>
                      <a:ea typeface="HG丸ｺﾞｼｯｸM-PRO" pitchFamily="49" charset="-128"/>
                    </a:rPr>
                    <a:t>PFOS</a:t>
                  </a:r>
                  <a:r>
                    <a:rPr lang="ja-JP" altLang="en-US" sz="1200" b="1" smtClean="0">
                      <a:solidFill>
                        <a:srgbClr val="002060"/>
                      </a:solidFill>
                      <a:latin typeface="HG丸ｺﾞｼｯｸM-PRO" pitchFamily="49" charset="-128"/>
                      <a:ea typeface="HG丸ｺﾞｼｯｸM-PRO" pitchFamily="49" charset="-128"/>
                    </a:rPr>
                    <a:t>濃度（</a:t>
                  </a:r>
                  <a:r>
                    <a:rPr lang="en-US" altLang="ja-JP" sz="1200" b="1" smtClean="0">
                      <a:solidFill>
                        <a:srgbClr val="002060"/>
                      </a:solidFill>
                      <a:latin typeface="HG丸ｺﾞｼｯｸM-PRO" pitchFamily="49" charset="-128"/>
                      <a:ea typeface="HG丸ｺﾞｼｯｸM-PRO" pitchFamily="49" charset="-128"/>
                    </a:rPr>
                    <a:t>ng/L</a:t>
                  </a:r>
                  <a:r>
                    <a:rPr lang="ja-JP" altLang="en-US" sz="1200" b="1" smtClean="0">
                      <a:solidFill>
                        <a:srgbClr val="002060"/>
                      </a:solidFill>
                      <a:latin typeface="HG丸ｺﾞｼｯｸM-PRO" pitchFamily="49" charset="-128"/>
                      <a:ea typeface="HG丸ｺﾞｼｯｸM-PRO" pitchFamily="49" charset="-128"/>
                    </a:rPr>
                    <a:t>）</a:t>
                  </a:r>
                  <a:endParaRPr lang="en-US" altLang="ja-JP" sz="1200" b="1" smtClean="0">
                    <a:solidFill>
                      <a:srgbClr val="002060"/>
                    </a:solidFill>
                    <a:latin typeface="HG丸ｺﾞｼｯｸM-PRO" pitchFamily="49" charset="-128"/>
                    <a:ea typeface="HG丸ｺﾞｼｯｸM-PRO" pitchFamily="49" charset="-128"/>
                  </a:endParaRPr>
                </a:p>
              </p:txBody>
            </p:sp>
            <p:sp>
              <p:nvSpPr>
                <p:cNvPr id="20535" name="正方形/長方形 182"/>
                <p:cNvSpPr>
                  <a:spLocks noChangeArrowheads="1"/>
                </p:cNvSpPr>
                <p:nvPr/>
              </p:nvSpPr>
              <p:spPr bwMode="auto">
                <a:xfrm>
                  <a:off x="4573423" y="2992380"/>
                  <a:ext cx="2853018" cy="641189"/>
                </a:xfrm>
                <a:prstGeom prst="rect">
                  <a:avLst/>
                </a:prstGeom>
                <a:noFill/>
                <a:ln w="9525">
                  <a:noFill/>
                  <a:miter lim="800000"/>
                  <a:headEnd/>
                  <a:tailEnd/>
                </a:ln>
              </p:spPr>
              <p:txBody>
                <a:bodyPr>
                  <a:spAutoFit/>
                </a:bodyPr>
                <a:lstStyle/>
                <a:p>
                  <a:pPr fontAlgn="base">
                    <a:spcBef>
                      <a:spcPct val="0"/>
                    </a:spcBef>
                    <a:spcAft>
                      <a:spcPct val="0"/>
                    </a:spcAft>
                  </a:pPr>
                  <a:r>
                    <a:rPr lang="ja-JP" altLang="en-US" sz="1200" b="1" smtClean="0">
                      <a:solidFill>
                        <a:srgbClr val="FF0000"/>
                      </a:solidFill>
                      <a:latin typeface="HG丸ｺﾞｼｯｸM-PRO" pitchFamily="49" charset="-128"/>
                      <a:ea typeface="HG丸ｺﾞｼｯｸM-PRO" pitchFamily="49" charset="-128"/>
                    </a:rPr>
                    <a:t> 　　</a:t>
                  </a:r>
                  <a:r>
                    <a:rPr lang="en-US" altLang="ja-JP" sz="1200" b="1" smtClean="0">
                      <a:solidFill>
                        <a:srgbClr val="FF0000"/>
                      </a:solidFill>
                      <a:latin typeface="HG丸ｺﾞｼｯｸM-PRO" pitchFamily="49" charset="-128"/>
                      <a:ea typeface="HG丸ｺﾞｼｯｸM-PRO" pitchFamily="49" charset="-128"/>
                    </a:rPr>
                    <a:t>810  </a:t>
                  </a:r>
                  <a:r>
                    <a:rPr lang="ja-JP" altLang="en-US" sz="1200" b="1" smtClean="0">
                      <a:solidFill>
                        <a:srgbClr val="FF0000"/>
                      </a:solidFill>
                      <a:latin typeface="HG丸ｺﾞｼｯｸM-PRO" pitchFamily="49" charset="-128"/>
                      <a:ea typeface="HG丸ｺﾞｼｯｸM-PRO" pitchFamily="49" charset="-128"/>
                    </a:rPr>
                    <a:t>→ </a:t>
                  </a:r>
                  <a:r>
                    <a:rPr lang="en-US" altLang="ja-JP" sz="1200" b="1" smtClean="0">
                      <a:solidFill>
                        <a:srgbClr val="FF0000"/>
                      </a:solidFill>
                      <a:latin typeface="HG丸ｺﾞｼｯｸM-PRO" pitchFamily="49" charset="-128"/>
                      <a:ea typeface="HG丸ｺﾞｼｯｸM-PRO" pitchFamily="49" charset="-128"/>
                    </a:rPr>
                    <a:t>18</a:t>
                  </a:r>
                  <a:r>
                    <a:rPr lang="ja-JP" altLang="en-US" sz="1200" b="1" smtClean="0">
                      <a:solidFill>
                        <a:srgbClr val="FF0000"/>
                      </a:solidFill>
                      <a:latin typeface="HG丸ｺﾞｼｯｸM-PRO" pitchFamily="49" charset="-128"/>
                      <a:ea typeface="HG丸ｺﾞｼｯｸM-PRO" pitchFamily="49" charset="-128"/>
                    </a:rPr>
                    <a:t>～</a:t>
                  </a:r>
                  <a:r>
                    <a:rPr lang="en-US" altLang="ja-JP" sz="1200" b="1" smtClean="0">
                      <a:solidFill>
                        <a:srgbClr val="FF0000"/>
                      </a:solidFill>
                      <a:latin typeface="HG丸ｺﾞｼｯｸM-PRO" pitchFamily="49" charset="-128"/>
                      <a:ea typeface="HG丸ｺﾞｼｯｸM-PRO" pitchFamily="49" charset="-128"/>
                    </a:rPr>
                    <a:t>19</a:t>
                  </a:r>
                </a:p>
                <a:p>
                  <a:pPr fontAlgn="base">
                    <a:spcBef>
                      <a:spcPct val="0"/>
                    </a:spcBef>
                    <a:spcAft>
                      <a:spcPct val="0"/>
                    </a:spcAft>
                  </a:pPr>
                  <a:r>
                    <a:rPr lang="ja-JP" altLang="en-US" sz="1200" b="1" smtClean="0">
                      <a:solidFill>
                        <a:srgbClr val="FF0000"/>
                      </a:solidFill>
                      <a:latin typeface="HG丸ｺﾞｼｯｸM-PRO" pitchFamily="49" charset="-128"/>
                      <a:ea typeface="HG丸ｺﾞｼｯｸM-PRO" pitchFamily="49" charset="-128"/>
                    </a:rPr>
                    <a:t>　</a:t>
                  </a:r>
                  <a:r>
                    <a:rPr lang="en-US" altLang="ja-JP" sz="1200" b="1" smtClean="0">
                      <a:solidFill>
                        <a:srgbClr val="000000"/>
                      </a:solidFill>
                      <a:latin typeface="HG丸ｺﾞｼｯｸM-PRO" pitchFamily="49" charset="-128"/>
                      <a:ea typeface="HG丸ｺﾞｼｯｸM-PRO" pitchFamily="49" charset="-128"/>
                    </a:rPr>
                    <a:t>(19</a:t>
                  </a:r>
                  <a:r>
                    <a:rPr lang="ja-JP" altLang="en-US" sz="1200" b="1" smtClean="0">
                      <a:solidFill>
                        <a:srgbClr val="000000"/>
                      </a:solidFill>
                      <a:latin typeface="HG丸ｺﾞｼｯｸM-PRO" pitchFamily="49" charset="-128"/>
                      <a:ea typeface="HG丸ｺﾞｼｯｸM-PRO" pitchFamily="49" charset="-128"/>
                    </a:rPr>
                    <a:t>年度）（</a:t>
                  </a:r>
                  <a:r>
                    <a:rPr lang="en-US" altLang="ja-JP" sz="1200" b="1" smtClean="0">
                      <a:solidFill>
                        <a:srgbClr val="000000"/>
                      </a:solidFill>
                      <a:latin typeface="HG丸ｺﾞｼｯｸM-PRO" pitchFamily="49" charset="-128"/>
                      <a:ea typeface="HG丸ｺﾞｼｯｸM-PRO" pitchFamily="49" charset="-128"/>
                    </a:rPr>
                    <a:t>20</a:t>
                  </a:r>
                  <a:r>
                    <a:rPr lang="ja-JP" altLang="en-US" sz="1200" b="1" smtClean="0">
                      <a:solidFill>
                        <a:srgbClr val="000000"/>
                      </a:solidFill>
                      <a:latin typeface="HG丸ｺﾞｼｯｸM-PRO" pitchFamily="49" charset="-128"/>
                      <a:ea typeface="HG丸ｺﾞｼｯｸM-PRO" pitchFamily="49" charset="-128"/>
                    </a:rPr>
                    <a:t>年度）</a:t>
                  </a:r>
                  <a:endParaRPr lang="en-US" altLang="ja-JP" sz="1200" b="1" smtClean="0">
                    <a:solidFill>
                      <a:srgbClr val="000000"/>
                    </a:solidFill>
                    <a:latin typeface="HG丸ｺﾞｼｯｸM-PRO" pitchFamily="49" charset="-128"/>
                    <a:ea typeface="HG丸ｺﾞｼｯｸM-PRO" pitchFamily="49" charset="-128"/>
                  </a:endParaRPr>
                </a:p>
              </p:txBody>
            </p:sp>
          </p:grpSp>
          <p:sp>
            <p:nvSpPr>
              <p:cNvPr id="45" name="正方形/長方形 44"/>
              <p:cNvSpPr/>
              <p:nvPr/>
            </p:nvSpPr>
            <p:spPr>
              <a:xfrm rot="1953040">
                <a:off x="5064505" y="3039603"/>
                <a:ext cx="472896" cy="311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53" name="正方形/長方形 52"/>
              <p:cNvSpPr/>
              <p:nvPr/>
            </p:nvSpPr>
            <p:spPr>
              <a:xfrm rot="1953040">
                <a:off x="4139274" y="4157156"/>
                <a:ext cx="472896" cy="311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54" name="正方形/長方形 53"/>
              <p:cNvSpPr/>
              <p:nvPr/>
            </p:nvSpPr>
            <p:spPr>
              <a:xfrm rot="1953040">
                <a:off x="5835531" y="3486624"/>
                <a:ext cx="472896" cy="311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55" name="正方形/長方形 54"/>
              <p:cNvSpPr/>
              <p:nvPr/>
            </p:nvSpPr>
            <p:spPr>
              <a:xfrm rot="1953040">
                <a:off x="4910300" y="4604177"/>
                <a:ext cx="472896" cy="311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56" name="下矢印 55"/>
              <p:cNvSpPr/>
              <p:nvPr/>
            </p:nvSpPr>
            <p:spPr>
              <a:xfrm rot="2034176">
                <a:off x="4840051" y="3355829"/>
                <a:ext cx="546571" cy="355962"/>
              </a:xfrm>
              <a:prstGeom prst="down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57" name="下矢印 56"/>
              <p:cNvSpPr/>
              <p:nvPr/>
            </p:nvSpPr>
            <p:spPr>
              <a:xfrm rot="2034176">
                <a:off x="5611077" y="3802850"/>
                <a:ext cx="546571" cy="355962"/>
              </a:xfrm>
              <a:prstGeom prst="down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59" name="正方形/長方形 58"/>
              <p:cNvSpPr/>
              <p:nvPr/>
            </p:nvSpPr>
            <p:spPr>
              <a:xfrm>
                <a:off x="6942381" y="928669"/>
                <a:ext cx="472896" cy="311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20507" name="正方形/長方形 182"/>
              <p:cNvSpPr>
                <a:spLocks noChangeArrowheads="1"/>
              </p:cNvSpPr>
              <p:nvPr/>
            </p:nvSpPr>
            <p:spPr bwMode="auto">
              <a:xfrm>
                <a:off x="7358169" y="928669"/>
                <a:ext cx="1428849" cy="317882"/>
              </a:xfrm>
              <a:prstGeom prst="rect">
                <a:avLst/>
              </a:prstGeom>
              <a:noFill/>
              <a:ln w="9525">
                <a:noFill/>
                <a:miter lim="800000"/>
                <a:headEnd/>
                <a:tailEnd/>
              </a:ln>
            </p:spPr>
            <p:txBody>
              <a:bodyPr>
                <a:spAutoFit/>
              </a:bodyPr>
              <a:lstStyle/>
              <a:p>
                <a:pPr fontAlgn="base">
                  <a:spcBef>
                    <a:spcPct val="0"/>
                  </a:spcBef>
                  <a:spcAft>
                    <a:spcPct val="0"/>
                  </a:spcAft>
                </a:pPr>
                <a:r>
                  <a:rPr lang="ja-JP" altLang="en-US" sz="1400" b="1" smtClean="0">
                    <a:solidFill>
                      <a:srgbClr val="B2B2B2"/>
                    </a:solidFill>
                    <a:latin typeface="HG丸ｺﾞｼｯｸM-PRO" pitchFamily="49" charset="-128"/>
                    <a:ea typeface="HG丸ｺﾞｼｯｸM-PRO" pitchFamily="49" charset="-128"/>
                  </a:rPr>
                  <a:t>：下水処理場</a:t>
                </a:r>
              </a:p>
            </p:txBody>
          </p:sp>
          <p:sp>
            <p:nvSpPr>
              <p:cNvPr id="62" name="下矢印 61"/>
              <p:cNvSpPr>
                <a:spLocks noChangeArrowheads="1"/>
              </p:cNvSpPr>
              <p:nvPr/>
            </p:nvSpPr>
            <p:spPr bwMode="auto">
              <a:xfrm rot="-8740263">
                <a:off x="4382576" y="3804506"/>
                <a:ext cx="558565" cy="377485"/>
              </a:xfrm>
              <a:prstGeom prst="downArrow">
                <a:avLst>
                  <a:gd name="adj1" fmla="val 50000"/>
                  <a:gd name="adj2" fmla="val 50000"/>
                </a:avLst>
              </a:prstGeom>
              <a:solidFill>
                <a:srgbClr val="FFFF99"/>
              </a:solidFill>
              <a:ln w="25400" algn="ctr">
                <a:solidFill>
                  <a:srgbClr val="385D8A"/>
                </a:solidFill>
                <a:miter lim="800000"/>
                <a:headEnd/>
                <a:tailEnd/>
              </a:ln>
            </p:spPr>
            <p:txBody>
              <a:bodyPr rot="10800000" anchor="ctr"/>
              <a:lstStyle/>
              <a:p>
                <a:pPr algn="ctr" fontAlgn="base">
                  <a:spcBef>
                    <a:spcPct val="0"/>
                  </a:spcBef>
                  <a:spcAft>
                    <a:spcPct val="0"/>
                  </a:spcAft>
                  <a:defRPr/>
                </a:pPr>
                <a:endParaRPr lang="ja-JP" altLang="en-US">
                  <a:solidFill>
                    <a:srgbClr val="FFFFFF"/>
                  </a:solidFill>
                </a:endParaRPr>
              </a:p>
            </p:txBody>
          </p:sp>
          <p:sp>
            <p:nvSpPr>
              <p:cNvPr id="63" name="下矢印 62"/>
              <p:cNvSpPr>
                <a:spLocks noChangeArrowheads="1"/>
              </p:cNvSpPr>
              <p:nvPr/>
            </p:nvSpPr>
            <p:spPr bwMode="auto">
              <a:xfrm rot="-8740263">
                <a:off x="5153601" y="4251527"/>
                <a:ext cx="558565" cy="377485"/>
              </a:xfrm>
              <a:prstGeom prst="downArrow">
                <a:avLst>
                  <a:gd name="adj1" fmla="val 50000"/>
                  <a:gd name="adj2" fmla="val 50000"/>
                </a:avLst>
              </a:prstGeom>
              <a:solidFill>
                <a:srgbClr val="FFFF99"/>
              </a:solidFill>
              <a:ln w="25400" algn="ctr">
                <a:solidFill>
                  <a:srgbClr val="385D8A"/>
                </a:solidFill>
                <a:miter lim="800000"/>
                <a:headEnd/>
                <a:tailEnd/>
              </a:ln>
            </p:spPr>
            <p:txBody>
              <a:bodyPr rot="10800000" anchor="ctr"/>
              <a:lstStyle/>
              <a:p>
                <a:pPr algn="ctr" fontAlgn="base">
                  <a:spcBef>
                    <a:spcPct val="0"/>
                  </a:spcBef>
                  <a:spcAft>
                    <a:spcPct val="0"/>
                  </a:spcAft>
                  <a:defRPr/>
                </a:pPr>
                <a:endParaRPr lang="ja-JP" altLang="en-US">
                  <a:solidFill>
                    <a:srgbClr val="FFFFFF"/>
                  </a:solidFill>
                </a:endParaRPr>
              </a:p>
            </p:txBody>
          </p:sp>
          <p:sp>
            <p:nvSpPr>
              <p:cNvPr id="20510" name="正方形/長方形 182"/>
              <p:cNvSpPr>
                <a:spLocks noChangeArrowheads="1"/>
              </p:cNvSpPr>
              <p:nvPr/>
            </p:nvSpPr>
            <p:spPr bwMode="auto">
              <a:xfrm>
                <a:off x="3786045" y="3215100"/>
                <a:ext cx="1000537" cy="382452"/>
              </a:xfrm>
              <a:prstGeom prst="rect">
                <a:avLst/>
              </a:prstGeom>
              <a:noFill/>
              <a:ln w="9525">
                <a:noFill/>
                <a:miter lim="800000"/>
                <a:headEnd/>
                <a:tailEnd/>
              </a:ln>
            </p:spPr>
            <p:txBody>
              <a:bodyPr>
                <a:spAutoFit/>
              </a:bodyPr>
              <a:lstStyle/>
              <a:p>
                <a:pPr fontAlgn="base">
                  <a:spcBef>
                    <a:spcPct val="0"/>
                  </a:spcBef>
                  <a:spcAft>
                    <a:spcPct val="0"/>
                  </a:spcAft>
                </a:pPr>
                <a:r>
                  <a:rPr lang="ja-JP" altLang="en-US" b="1" smtClean="0">
                    <a:solidFill>
                      <a:srgbClr val="FFFFFF"/>
                    </a:solidFill>
                    <a:latin typeface="HG丸ｺﾞｼｯｸM-PRO" pitchFamily="49" charset="-128"/>
                    <a:ea typeface="HG丸ｺﾞｼｯｸM-PRO" pitchFamily="49" charset="-128"/>
                  </a:rPr>
                  <a:t>放流水</a:t>
                </a:r>
              </a:p>
            </p:txBody>
          </p:sp>
          <p:cxnSp>
            <p:nvCxnSpPr>
              <p:cNvPr id="68" name="直線矢印コネクタ 67"/>
              <p:cNvCxnSpPr/>
              <p:nvPr/>
            </p:nvCxnSpPr>
            <p:spPr>
              <a:xfrm rot="10800000">
                <a:off x="3429931" y="3143908"/>
                <a:ext cx="284423" cy="7119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rot="5400000" flipH="1" flipV="1">
                <a:off x="3848470" y="3008733"/>
                <a:ext cx="223511" cy="6339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6" name="グループ化 61"/>
              <p:cNvGrpSpPr>
                <a:grpSpLocks/>
              </p:cNvGrpSpPr>
              <p:nvPr/>
            </p:nvGrpSpPr>
            <p:grpSpPr bwMode="auto">
              <a:xfrm>
                <a:off x="3857620" y="1571612"/>
                <a:ext cx="857250" cy="714375"/>
                <a:chOff x="4572000" y="1928813"/>
                <a:chExt cx="857250" cy="714375"/>
              </a:xfrm>
            </p:grpSpPr>
            <p:cxnSp>
              <p:nvCxnSpPr>
                <p:cNvPr id="20529" name="直線コネクタ 55"/>
                <p:cNvCxnSpPr>
                  <a:cxnSpLocks noChangeShapeType="1"/>
                </p:cNvCxnSpPr>
                <p:nvPr/>
              </p:nvCxnSpPr>
              <p:spPr bwMode="auto">
                <a:xfrm rot="5400000">
                  <a:off x="4750593" y="2250282"/>
                  <a:ext cx="500063" cy="285750"/>
                </a:xfrm>
                <a:prstGeom prst="line">
                  <a:avLst/>
                </a:prstGeom>
                <a:noFill/>
                <a:ln w="63500" algn="ctr">
                  <a:solidFill>
                    <a:schemeClr val="tx1"/>
                  </a:solidFill>
                  <a:round/>
                  <a:headEnd/>
                  <a:tailEnd type="triangle" w="med" len="med"/>
                </a:ln>
              </p:spPr>
            </p:cxnSp>
            <p:cxnSp>
              <p:nvCxnSpPr>
                <p:cNvPr id="42" name="直線コネクタ 41"/>
                <p:cNvCxnSpPr/>
                <p:nvPr/>
              </p:nvCxnSpPr>
              <p:spPr>
                <a:xfrm rot="5400000">
                  <a:off x="4500552" y="2000362"/>
                  <a:ext cx="286425" cy="14221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4572658" y="2214681"/>
                  <a:ext cx="359812" cy="206954"/>
                </a:xfrm>
                <a:prstGeom prst="line">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rot="10800000" flipV="1">
                  <a:off x="5004433" y="2428258"/>
                  <a:ext cx="424921" cy="137418"/>
                </a:xfrm>
                <a:prstGeom prst="line">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514" name="正方形/長方形 182"/>
              <p:cNvSpPr>
                <a:spLocks noChangeArrowheads="1"/>
              </p:cNvSpPr>
              <p:nvPr/>
            </p:nvSpPr>
            <p:spPr bwMode="auto">
              <a:xfrm>
                <a:off x="5477022" y="3014768"/>
                <a:ext cx="1142736" cy="286425"/>
              </a:xfrm>
              <a:prstGeom prst="rect">
                <a:avLst/>
              </a:prstGeom>
              <a:noFill/>
              <a:ln w="9525">
                <a:noFill/>
                <a:miter lim="800000"/>
                <a:headEnd/>
                <a:tailEnd/>
              </a:ln>
            </p:spPr>
            <p:txBody>
              <a:bodyPr>
                <a:spAutoFit/>
              </a:bodyPr>
              <a:lstStyle/>
              <a:p>
                <a:pPr fontAlgn="base">
                  <a:spcBef>
                    <a:spcPct val="0"/>
                  </a:spcBef>
                  <a:spcAft>
                    <a:spcPct val="0"/>
                  </a:spcAft>
                </a:pPr>
                <a:r>
                  <a:rPr lang="en-US" altLang="ja-JP" sz="1200" b="1" smtClean="0">
                    <a:solidFill>
                      <a:srgbClr val="B2B2B2"/>
                    </a:solidFill>
                    <a:latin typeface="HG丸ｺﾞｼｯｸM-PRO" pitchFamily="49" charset="-128"/>
                    <a:ea typeface="HG丸ｺﾞｼｯｸM-PRO" pitchFamily="49" charset="-128"/>
                  </a:rPr>
                  <a:t>C</a:t>
                </a:r>
                <a:r>
                  <a:rPr lang="ja-JP" altLang="en-US" sz="1200" b="1" smtClean="0">
                    <a:solidFill>
                      <a:srgbClr val="B2B2B2"/>
                    </a:solidFill>
                    <a:latin typeface="HG丸ｺﾞｼｯｸM-PRO" pitchFamily="49" charset="-128"/>
                    <a:ea typeface="HG丸ｺﾞｼｯｸM-PRO" pitchFamily="49" charset="-128"/>
                  </a:rPr>
                  <a:t>処理場</a:t>
                </a:r>
              </a:p>
            </p:txBody>
          </p:sp>
          <p:sp>
            <p:nvSpPr>
              <p:cNvPr id="20515" name="正方形/長方形 182"/>
              <p:cNvSpPr>
                <a:spLocks noChangeArrowheads="1"/>
              </p:cNvSpPr>
              <p:nvPr/>
            </p:nvSpPr>
            <p:spPr bwMode="auto">
              <a:xfrm>
                <a:off x="4012194" y="4579343"/>
                <a:ext cx="1070780" cy="286424"/>
              </a:xfrm>
              <a:prstGeom prst="rect">
                <a:avLst/>
              </a:prstGeom>
              <a:noFill/>
              <a:ln w="9525">
                <a:noFill/>
                <a:miter lim="800000"/>
                <a:headEnd/>
                <a:tailEnd/>
              </a:ln>
            </p:spPr>
            <p:txBody>
              <a:bodyPr>
                <a:spAutoFit/>
              </a:bodyPr>
              <a:lstStyle/>
              <a:p>
                <a:pPr fontAlgn="base">
                  <a:spcBef>
                    <a:spcPct val="0"/>
                  </a:spcBef>
                  <a:spcAft>
                    <a:spcPct val="0"/>
                  </a:spcAft>
                </a:pPr>
                <a:r>
                  <a:rPr lang="en-US" altLang="ja-JP" sz="1200" b="1" smtClean="0">
                    <a:solidFill>
                      <a:srgbClr val="B2B2B2"/>
                    </a:solidFill>
                    <a:latin typeface="HG丸ｺﾞｼｯｸM-PRO" pitchFamily="49" charset="-128"/>
                    <a:ea typeface="HG丸ｺﾞｼｯｸM-PRO" pitchFamily="49" charset="-128"/>
                  </a:rPr>
                  <a:t>D</a:t>
                </a:r>
                <a:r>
                  <a:rPr lang="ja-JP" altLang="en-US" sz="1200" b="1" smtClean="0">
                    <a:solidFill>
                      <a:srgbClr val="B2B2B2"/>
                    </a:solidFill>
                    <a:latin typeface="HG丸ｺﾞｼｯｸM-PRO" pitchFamily="49" charset="-128"/>
                    <a:ea typeface="HG丸ｺﾞｼｯｸM-PRO" pitchFamily="49" charset="-128"/>
                  </a:rPr>
                  <a:t>処理場</a:t>
                </a:r>
              </a:p>
            </p:txBody>
          </p:sp>
          <p:grpSp>
            <p:nvGrpSpPr>
              <p:cNvPr id="7" name="Group 29"/>
              <p:cNvGrpSpPr>
                <a:grpSpLocks/>
              </p:cNvGrpSpPr>
              <p:nvPr/>
            </p:nvGrpSpPr>
            <p:grpSpPr bwMode="auto">
              <a:xfrm rot="-9839073">
                <a:off x="2224677" y="3462861"/>
                <a:ext cx="863600" cy="712788"/>
                <a:chOff x="2880" y="1216"/>
                <a:chExt cx="544" cy="449"/>
              </a:xfrm>
            </p:grpSpPr>
            <p:cxnSp>
              <p:nvCxnSpPr>
                <p:cNvPr id="20525" name="直線コネクタ 55"/>
                <p:cNvCxnSpPr>
                  <a:cxnSpLocks noChangeShapeType="1"/>
                </p:cNvCxnSpPr>
                <p:nvPr/>
              </p:nvCxnSpPr>
              <p:spPr bwMode="auto">
                <a:xfrm rot="5400000">
                  <a:off x="2992" y="1418"/>
                  <a:ext cx="315" cy="180"/>
                </a:xfrm>
                <a:prstGeom prst="line">
                  <a:avLst/>
                </a:prstGeom>
                <a:noFill/>
                <a:ln w="63500" algn="ctr">
                  <a:solidFill>
                    <a:schemeClr val="tx1"/>
                  </a:solidFill>
                  <a:round/>
                  <a:headEnd/>
                  <a:tailEnd type="triangle" w="med" len="med"/>
                </a:ln>
              </p:spPr>
            </p:cxnSp>
            <p:cxnSp>
              <p:nvCxnSpPr>
                <p:cNvPr id="61" name="直線コネクタ 57"/>
                <p:cNvCxnSpPr/>
                <p:nvPr/>
              </p:nvCxnSpPr>
              <p:spPr>
                <a:xfrm rot="5400000">
                  <a:off x="2842" y="1259"/>
                  <a:ext cx="179" cy="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59"/>
                <p:cNvCxnSpPr/>
                <p:nvPr/>
              </p:nvCxnSpPr>
              <p:spPr>
                <a:xfrm rot="20639073">
                  <a:off x="2904" y="1368"/>
                  <a:ext cx="191" cy="165"/>
                </a:xfrm>
                <a:prstGeom prst="line">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コネクタ 92"/>
                <p:cNvCxnSpPr/>
                <p:nvPr/>
              </p:nvCxnSpPr>
              <p:spPr>
                <a:xfrm rot="9839073">
                  <a:off x="3177" y="1538"/>
                  <a:ext cx="248" cy="24"/>
                </a:xfrm>
                <a:prstGeom prst="line">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517" name="正方形/長方形 182"/>
              <p:cNvSpPr>
                <a:spLocks noChangeArrowheads="1"/>
              </p:cNvSpPr>
              <p:nvPr/>
            </p:nvSpPr>
            <p:spPr bwMode="auto">
              <a:xfrm>
                <a:off x="6170887" y="3685300"/>
                <a:ext cx="1000538" cy="286425"/>
              </a:xfrm>
              <a:prstGeom prst="rect">
                <a:avLst/>
              </a:prstGeom>
              <a:noFill/>
              <a:ln w="9525">
                <a:noFill/>
                <a:miter lim="800000"/>
                <a:headEnd/>
                <a:tailEnd/>
              </a:ln>
            </p:spPr>
            <p:txBody>
              <a:bodyPr>
                <a:spAutoFit/>
              </a:bodyPr>
              <a:lstStyle/>
              <a:p>
                <a:pPr fontAlgn="base">
                  <a:spcBef>
                    <a:spcPct val="0"/>
                  </a:spcBef>
                  <a:spcAft>
                    <a:spcPct val="0"/>
                  </a:spcAft>
                </a:pPr>
                <a:r>
                  <a:rPr lang="en-US" altLang="ja-JP" sz="1200" b="1" smtClean="0">
                    <a:solidFill>
                      <a:srgbClr val="B2B2B2"/>
                    </a:solidFill>
                    <a:latin typeface="HG丸ｺﾞｼｯｸM-PRO" pitchFamily="49" charset="-128"/>
                    <a:ea typeface="HG丸ｺﾞｼｯｸM-PRO" pitchFamily="49" charset="-128"/>
                  </a:rPr>
                  <a:t>E</a:t>
                </a:r>
                <a:r>
                  <a:rPr lang="ja-JP" altLang="en-US" sz="1200" b="1" smtClean="0">
                    <a:solidFill>
                      <a:srgbClr val="B2B2B2"/>
                    </a:solidFill>
                    <a:latin typeface="HG丸ｺﾞｼｯｸM-PRO" pitchFamily="49" charset="-128"/>
                    <a:ea typeface="HG丸ｺﾞｼｯｸM-PRO" pitchFamily="49" charset="-128"/>
                  </a:rPr>
                  <a:t>処理場</a:t>
                </a:r>
              </a:p>
            </p:txBody>
          </p:sp>
          <p:sp>
            <p:nvSpPr>
              <p:cNvPr id="20518" name="正方形/長方形 182"/>
              <p:cNvSpPr>
                <a:spLocks noChangeArrowheads="1"/>
              </p:cNvSpPr>
              <p:nvPr/>
            </p:nvSpPr>
            <p:spPr bwMode="auto">
              <a:xfrm>
                <a:off x="4860252" y="5026364"/>
                <a:ext cx="1000537" cy="286425"/>
              </a:xfrm>
              <a:prstGeom prst="rect">
                <a:avLst/>
              </a:prstGeom>
              <a:noFill/>
              <a:ln w="9525">
                <a:noFill/>
                <a:miter lim="800000"/>
                <a:headEnd/>
                <a:tailEnd/>
              </a:ln>
            </p:spPr>
            <p:txBody>
              <a:bodyPr>
                <a:spAutoFit/>
              </a:bodyPr>
              <a:lstStyle/>
              <a:p>
                <a:pPr fontAlgn="base">
                  <a:spcBef>
                    <a:spcPct val="0"/>
                  </a:spcBef>
                  <a:spcAft>
                    <a:spcPct val="0"/>
                  </a:spcAft>
                </a:pPr>
                <a:r>
                  <a:rPr lang="en-US" altLang="ja-JP" sz="1200" b="1" smtClean="0">
                    <a:solidFill>
                      <a:srgbClr val="B2B2B2"/>
                    </a:solidFill>
                    <a:latin typeface="HG丸ｺﾞｼｯｸM-PRO" pitchFamily="49" charset="-128"/>
                    <a:ea typeface="HG丸ｺﾞｼｯｸM-PRO" pitchFamily="49" charset="-128"/>
                  </a:rPr>
                  <a:t>F</a:t>
                </a:r>
                <a:r>
                  <a:rPr lang="ja-JP" altLang="en-US" sz="1200" b="1" smtClean="0">
                    <a:solidFill>
                      <a:srgbClr val="B2B2B2"/>
                    </a:solidFill>
                    <a:latin typeface="HG丸ｺﾞｼｯｸM-PRO" pitchFamily="49" charset="-128"/>
                    <a:ea typeface="HG丸ｺﾞｼｯｸM-PRO" pitchFamily="49" charset="-128"/>
                  </a:rPr>
                  <a:t>処理場</a:t>
                </a:r>
              </a:p>
            </p:txBody>
          </p:sp>
          <p:sp>
            <p:nvSpPr>
              <p:cNvPr id="72" name="正方形/長方形 182"/>
              <p:cNvSpPr>
                <a:spLocks noChangeArrowheads="1"/>
              </p:cNvSpPr>
              <p:nvPr/>
            </p:nvSpPr>
            <p:spPr bwMode="auto">
              <a:xfrm>
                <a:off x="1356729" y="4286295"/>
                <a:ext cx="2429587" cy="486756"/>
              </a:xfrm>
              <a:prstGeom prst="rect">
                <a:avLst/>
              </a:prstGeom>
              <a:solidFill>
                <a:schemeClr val="accent1">
                  <a:lumMod val="40000"/>
                  <a:lumOff val="60000"/>
                </a:schemeClr>
              </a:solidFill>
              <a:ln w="9525">
                <a:solidFill>
                  <a:schemeClr val="tx1"/>
                </a:solidFill>
                <a:miter lim="800000"/>
                <a:headEnd/>
                <a:tailEnd/>
              </a:ln>
            </p:spPr>
            <p:txBody>
              <a:bodyPr>
                <a:spAutoFit/>
              </a:bodyPr>
              <a:lstStyle/>
              <a:p>
                <a:pPr algn="ctr" fontAlgn="base">
                  <a:spcBef>
                    <a:spcPct val="0"/>
                  </a:spcBef>
                  <a:spcAft>
                    <a:spcPct val="0"/>
                  </a:spcAft>
                  <a:defRPr/>
                </a:pPr>
                <a:r>
                  <a:rPr lang="ja-JP" altLang="en-US" sz="1200" b="1" dirty="0">
                    <a:solidFill>
                      <a:srgbClr val="002060"/>
                    </a:solidFill>
                    <a:latin typeface="HG丸ｺﾞｼｯｸM-PRO" pitchFamily="50" charset="-128"/>
                    <a:ea typeface="HG丸ｺﾞｼｯｸM-PRO" pitchFamily="50" charset="-128"/>
                  </a:rPr>
                  <a:t>一部研究機関排水（</a:t>
                </a:r>
                <a:r>
                  <a:rPr lang="en-US" altLang="ja-JP" sz="1200" b="1" dirty="0">
                    <a:solidFill>
                      <a:srgbClr val="002060"/>
                    </a:solidFill>
                    <a:latin typeface="HG丸ｺﾞｼｯｸM-PRO" pitchFamily="50" charset="-128"/>
                    <a:ea typeface="HG丸ｺﾞｼｯｸM-PRO" pitchFamily="50" charset="-128"/>
                  </a:rPr>
                  <a:t>21</a:t>
                </a:r>
                <a:r>
                  <a:rPr lang="ja-JP" altLang="en-US" sz="1200" b="1" dirty="0">
                    <a:solidFill>
                      <a:srgbClr val="002060"/>
                    </a:solidFill>
                    <a:latin typeface="HG丸ｺﾞｼｯｸM-PRO" pitchFamily="50" charset="-128"/>
                    <a:ea typeface="HG丸ｺﾞｼｯｸM-PRO" pitchFamily="50" charset="-128"/>
                  </a:rPr>
                  <a:t>年度）　</a:t>
                </a:r>
                <a:endParaRPr lang="en-US" altLang="ja-JP" sz="1200" b="1" dirty="0">
                  <a:solidFill>
                    <a:srgbClr val="002060"/>
                  </a:solidFill>
                  <a:latin typeface="HG丸ｺﾞｼｯｸM-PRO" pitchFamily="50" charset="-128"/>
                  <a:ea typeface="HG丸ｺﾞｼｯｸM-PRO" pitchFamily="50" charset="-128"/>
                </a:endParaRPr>
              </a:p>
              <a:p>
                <a:pPr algn="ctr" fontAlgn="base">
                  <a:spcBef>
                    <a:spcPct val="0"/>
                  </a:spcBef>
                  <a:spcAft>
                    <a:spcPct val="0"/>
                  </a:spcAft>
                  <a:defRPr/>
                </a:pPr>
                <a:r>
                  <a:rPr lang="en-US" altLang="ja-JP" sz="1200" b="1" dirty="0">
                    <a:solidFill>
                      <a:srgbClr val="002060"/>
                    </a:solidFill>
                    <a:latin typeface="HG丸ｺﾞｼｯｸM-PRO" pitchFamily="50" charset="-128"/>
                    <a:ea typeface="HG丸ｺﾞｼｯｸM-PRO" pitchFamily="50" charset="-128"/>
                  </a:rPr>
                  <a:t>PFNA</a:t>
                </a:r>
                <a:r>
                  <a:rPr lang="ja-JP" altLang="en-US" sz="1200" b="1" dirty="0">
                    <a:solidFill>
                      <a:srgbClr val="002060"/>
                    </a:solidFill>
                    <a:latin typeface="HG丸ｺﾞｼｯｸM-PRO" pitchFamily="50" charset="-128"/>
                    <a:ea typeface="HG丸ｺﾞｼｯｸM-PRO" pitchFamily="50" charset="-128"/>
                  </a:rPr>
                  <a:t>：最大</a:t>
                </a:r>
                <a:r>
                  <a:rPr lang="en-US" altLang="ja-JP" sz="1200" b="1" dirty="0">
                    <a:solidFill>
                      <a:srgbClr val="002060"/>
                    </a:solidFill>
                    <a:latin typeface="HG丸ｺﾞｼｯｸM-PRO" pitchFamily="50" charset="-128"/>
                    <a:ea typeface="HG丸ｺﾞｼｯｸM-PRO" pitchFamily="50" charset="-128"/>
                  </a:rPr>
                  <a:t>6,200ng/L</a:t>
                </a:r>
              </a:p>
            </p:txBody>
          </p:sp>
          <p:sp>
            <p:nvSpPr>
              <p:cNvPr id="20520" name="テキスト ボックス 4"/>
              <p:cNvSpPr txBox="1">
                <a:spLocks noChangeArrowheads="1"/>
              </p:cNvSpPr>
              <p:nvPr/>
            </p:nvSpPr>
            <p:spPr bwMode="auto">
              <a:xfrm>
                <a:off x="500034" y="5715108"/>
                <a:ext cx="8358941" cy="317882"/>
              </a:xfrm>
              <a:prstGeom prst="rect">
                <a:avLst/>
              </a:prstGeom>
              <a:noFill/>
              <a:ln w="9525">
                <a:noFill/>
                <a:miter lim="800000"/>
                <a:headEnd/>
                <a:tailEnd/>
              </a:ln>
            </p:spPr>
            <p:txBody>
              <a:bodyPr>
                <a:spAutoFit/>
              </a:bodyPr>
              <a:lstStyle/>
              <a:p>
                <a:pPr fontAlgn="base">
                  <a:spcBef>
                    <a:spcPct val="0"/>
                  </a:spcBef>
                  <a:spcAft>
                    <a:spcPct val="0"/>
                  </a:spcAft>
                </a:pPr>
                <a:r>
                  <a:rPr lang="ja-JP" altLang="en-US" sz="1400" b="1" smtClean="0">
                    <a:solidFill>
                      <a:srgbClr val="000000"/>
                    </a:solidFill>
                    <a:latin typeface="HG丸ｺﾞｼｯｸM-PRO" pitchFamily="49" charset="-128"/>
                    <a:ea typeface="HG丸ｺﾞｼｯｸM-PRO" pitchFamily="49" charset="-128"/>
                  </a:rPr>
                  <a:t>下水処理場から多摩川への負荷量→</a:t>
                </a:r>
                <a:r>
                  <a:rPr lang="en-US" altLang="ja-JP" sz="1400" b="1" smtClean="0">
                    <a:solidFill>
                      <a:srgbClr val="000000"/>
                    </a:solidFill>
                    <a:latin typeface="HG丸ｺﾞｼｯｸM-PRO" pitchFamily="49" charset="-128"/>
                    <a:ea typeface="HG丸ｺﾞｼｯｸM-PRO" pitchFamily="49" charset="-128"/>
                  </a:rPr>
                  <a:t>PFOS</a:t>
                </a:r>
                <a:r>
                  <a:rPr lang="ja-JP" altLang="en-US" sz="1400" b="1" smtClean="0">
                    <a:solidFill>
                      <a:srgbClr val="000000"/>
                    </a:solidFill>
                    <a:latin typeface="HG丸ｺﾞｼｯｸM-PRO" pitchFamily="49" charset="-128"/>
                    <a:ea typeface="HG丸ｺﾞｼｯｸM-PRO" pitchFamily="49" charset="-128"/>
                  </a:rPr>
                  <a:t>、</a:t>
                </a:r>
                <a:r>
                  <a:rPr lang="en-US" altLang="ja-JP" sz="1400" b="1" smtClean="0">
                    <a:solidFill>
                      <a:srgbClr val="000000"/>
                    </a:solidFill>
                    <a:latin typeface="HG丸ｺﾞｼｯｸM-PRO" pitchFamily="49" charset="-128"/>
                    <a:ea typeface="HG丸ｺﾞｼｯｸM-PRO" pitchFamily="49" charset="-128"/>
                  </a:rPr>
                  <a:t>PFOA</a:t>
                </a:r>
                <a:r>
                  <a:rPr lang="ja-JP" altLang="en-US" sz="1400" b="1" smtClean="0">
                    <a:solidFill>
                      <a:srgbClr val="000000"/>
                    </a:solidFill>
                    <a:latin typeface="HG丸ｺﾞｼｯｸM-PRO" pitchFamily="49" charset="-128"/>
                    <a:ea typeface="HG丸ｺﾞｼｯｸM-PRO" pitchFamily="49" charset="-128"/>
                  </a:rPr>
                  <a:t>ともに規制前より大幅減少</a:t>
                </a:r>
              </a:p>
            </p:txBody>
          </p:sp>
          <p:sp>
            <p:nvSpPr>
              <p:cNvPr id="76" name="正方形/長方形 182"/>
              <p:cNvSpPr>
                <a:spLocks noChangeArrowheads="1"/>
              </p:cNvSpPr>
              <p:nvPr/>
            </p:nvSpPr>
            <p:spPr bwMode="auto">
              <a:xfrm>
                <a:off x="2501274" y="928669"/>
                <a:ext cx="1927564" cy="993381"/>
              </a:xfrm>
              <a:prstGeom prst="rect">
                <a:avLst/>
              </a:prstGeom>
              <a:solidFill>
                <a:schemeClr val="accent1">
                  <a:lumMod val="40000"/>
                  <a:lumOff val="60000"/>
                </a:schemeClr>
              </a:solidFill>
              <a:ln w="9525">
                <a:solidFill>
                  <a:schemeClr val="tx1"/>
                </a:solidFill>
                <a:miter lim="800000"/>
                <a:headEnd/>
                <a:tailEnd/>
              </a:ln>
            </p:spPr>
            <p:txBody>
              <a:bodyPr>
                <a:spAutoFit/>
              </a:bodyPr>
              <a:lstStyle/>
              <a:p>
                <a:pPr algn="ctr" fontAlgn="base">
                  <a:spcBef>
                    <a:spcPct val="0"/>
                  </a:spcBef>
                  <a:spcAft>
                    <a:spcPct val="0"/>
                  </a:spcAft>
                  <a:defRPr/>
                </a:pPr>
                <a:r>
                  <a:rPr lang="ja-JP" altLang="en-US" sz="1400" b="1" dirty="0">
                    <a:solidFill>
                      <a:srgbClr val="002060"/>
                    </a:solidFill>
                    <a:latin typeface="HG丸ｺﾞｼｯｸM-PRO" pitchFamily="50" charset="-128"/>
                    <a:ea typeface="HG丸ｺﾞｼｯｸM-PRO" pitchFamily="50" charset="-128"/>
                  </a:rPr>
                  <a:t>非鉄金属製造業排水　</a:t>
                </a:r>
                <a:endParaRPr lang="en-US" altLang="ja-JP" sz="1400" b="1" dirty="0">
                  <a:solidFill>
                    <a:srgbClr val="002060"/>
                  </a:solidFill>
                  <a:latin typeface="HG丸ｺﾞｼｯｸM-PRO" pitchFamily="50" charset="-128"/>
                  <a:ea typeface="HG丸ｺﾞｼｯｸM-PRO" pitchFamily="50" charset="-128"/>
                </a:endParaRPr>
              </a:p>
              <a:p>
                <a:pPr algn="ctr" fontAlgn="base">
                  <a:spcBef>
                    <a:spcPct val="0"/>
                  </a:spcBef>
                  <a:spcAft>
                    <a:spcPct val="0"/>
                  </a:spcAft>
                  <a:defRPr/>
                </a:pPr>
                <a:r>
                  <a:rPr lang="en-US" altLang="ja-JP" sz="1400" b="1" dirty="0">
                    <a:solidFill>
                      <a:srgbClr val="002060"/>
                    </a:solidFill>
                    <a:latin typeface="HG丸ｺﾞｼｯｸM-PRO" pitchFamily="50" charset="-128"/>
                    <a:ea typeface="HG丸ｺﾞｼｯｸM-PRO" pitchFamily="50" charset="-128"/>
                  </a:rPr>
                  <a:t>PFOS</a:t>
                </a:r>
                <a:r>
                  <a:rPr lang="ja-JP" altLang="en-US" sz="1400" b="1" dirty="0">
                    <a:solidFill>
                      <a:srgbClr val="002060"/>
                    </a:solidFill>
                    <a:latin typeface="HG丸ｺﾞｼｯｸM-PRO" pitchFamily="50" charset="-128"/>
                    <a:ea typeface="HG丸ｺﾞｼｯｸM-PRO" pitchFamily="50" charset="-128"/>
                  </a:rPr>
                  <a:t>：</a:t>
                </a:r>
                <a:r>
                  <a:rPr lang="en-US" altLang="ja-JP" sz="1400" b="1" dirty="0">
                    <a:solidFill>
                      <a:srgbClr val="002060"/>
                    </a:solidFill>
                    <a:latin typeface="HG丸ｺﾞｼｯｸM-PRO" pitchFamily="50" charset="-128"/>
                    <a:ea typeface="HG丸ｺﾞｼｯｸM-PRO" pitchFamily="50" charset="-128"/>
                  </a:rPr>
                  <a:t>240ng/L</a:t>
                </a:r>
              </a:p>
              <a:p>
                <a:pPr algn="ctr" fontAlgn="base">
                  <a:spcBef>
                    <a:spcPct val="0"/>
                  </a:spcBef>
                  <a:spcAft>
                    <a:spcPct val="0"/>
                  </a:spcAft>
                  <a:defRPr/>
                </a:pPr>
                <a:r>
                  <a:rPr lang="en-US" altLang="ja-JP" sz="1400" b="1" dirty="0">
                    <a:solidFill>
                      <a:srgbClr val="002060"/>
                    </a:solidFill>
                    <a:latin typeface="HG丸ｺﾞｼｯｸM-PRO" pitchFamily="50" charset="-128"/>
                    <a:ea typeface="HG丸ｺﾞｼｯｸM-PRO" pitchFamily="50" charset="-128"/>
                  </a:rPr>
                  <a:t>PFNA</a:t>
                </a:r>
                <a:r>
                  <a:rPr lang="ja-JP" altLang="en-US" sz="1400" b="1" dirty="0">
                    <a:solidFill>
                      <a:srgbClr val="002060"/>
                    </a:solidFill>
                    <a:latin typeface="HG丸ｺﾞｼｯｸM-PRO" pitchFamily="50" charset="-128"/>
                    <a:ea typeface="HG丸ｺﾞｼｯｸM-PRO" pitchFamily="50" charset="-128"/>
                  </a:rPr>
                  <a:t>：</a:t>
                </a:r>
                <a:r>
                  <a:rPr lang="en-US" altLang="ja-JP" sz="1400" b="1" dirty="0">
                    <a:solidFill>
                      <a:srgbClr val="002060"/>
                    </a:solidFill>
                    <a:latin typeface="HG丸ｺﾞｼｯｸM-PRO" pitchFamily="50" charset="-128"/>
                    <a:ea typeface="HG丸ｺﾞｼｯｸM-PRO" pitchFamily="50" charset="-128"/>
                  </a:rPr>
                  <a:t>140ng/L</a:t>
                </a:r>
              </a:p>
            </p:txBody>
          </p:sp>
          <p:sp>
            <p:nvSpPr>
              <p:cNvPr id="77" name="正方形/長方形 182"/>
              <p:cNvSpPr>
                <a:spLocks noChangeArrowheads="1"/>
              </p:cNvSpPr>
              <p:nvPr/>
            </p:nvSpPr>
            <p:spPr bwMode="auto">
              <a:xfrm>
                <a:off x="4500800" y="1215094"/>
                <a:ext cx="2071488" cy="486756"/>
              </a:xfrm>
              <a:prstGeom prst="rect">
                <a:avLst/>
              </a:prstGeom>
              <a:solidFill>
                <a:schemeClr val="accent1">
                  <a:lumMod val="40000"/>
                  <a:lumOff val="60000"/>
                </a:schemeClr>
              </a:solidFill>
              <a:ln w="9525">
                <a:solidFill>
                  <a:schemeClr val="tx1"/>
                </a:solidFill>
                <a:miter lim="800000"/>
                <a:headEnd/>
                <a:tailEnd/>
              </a:ln>
            </p:spPr>
            <p:txBody>
              <a:bodyPr>
                <a:spAutoFit/>
              </a:bodyPr>
              <a:lstStyle/>
              <a:p>
                <a:pPr algn="ctr" fontAlgn="base">
                  <a:spcBef>
                    <a:spcPct val="0"/>
                  </a:spcBef>
                  <a:spcAft>
                    <a:spcPct val="0"/>
                  </a:spcAft>
                  <a:defRPr/>
                </a:pPr>
                <a:r>
                  <a:rPr lang="ja-JP" altLang="en-US" sz="1200" b="1" dirty="0">
                    <a:solidFill>
                      <a:srgbClr val="002060"/>
                    </a:solidFill>
                    <a:latin typeface="HG丸ｺﾞｼｯｸM-PRO" pitchFamily="50" charset="-128"/>
                    <a:ea typeface="HG丸ｺﾞｼｯｸM-PRO" pitchFamily="50" charset="-128"/>
                  </a:rPr>
                  <a:t>輸送用機械製造業排水　</a:t>
                </a:r>
                <a:endParaRPr lang="en-US" altLang="ja-JP" sz="1200" b="1" dirty="0">
                  <a:solidFill>
                    <a:srgbClr val="002060"/>
                  </a:solidFill>
                  <a:latin typeface="HG丸ｺﾞｼｯｸM-PRO" pitchFamily="50" charset="-128"/>
                  <a:ea typeface="HG丸ｺﾞｼｯｸM-PRO" pitchFamily="50" charset="-128"/>
                </a:endParaRPr>
              </a:p>
              <a:p>
                <a:pPr algn="ctr" fontAlgn="base">
                  <a:spcBef>
                    <a:spcPct val="0"/>
                  </a:spcBef>
                  <a:spcAft>
                    <a:spcPct val="0"/>
                  </a:spcAft>
                  <a:defRPr/>
                </a:pPr>
                <a:r>
                  <a:rPr lang="en-US" altLang="ja-JP" sz="1200" b="1" dirty="0">
                    <a:solidFill>
                      <a:srgbClr val="002060"/>
                    </a:solidFill>
                    <a:latin typeface="HG丸ｺﾞｼｯｸM-PRO" pitchFamily="50" charset="-128"/>
                    <a:ea typeface="HG丸ｺﾞｼｯｸM-PRO" pitchFamily="50" charset="-128"/>
                  </a:rPr>
                  <a:t>PFNA</a:t>
                </a:r>
                <a:r>
                  <a:rPr lang="ja-JP" altLang="en-US" sz="1200" b="1" dirty="0">
                    <a:solidFill>
                      <a:srgbClr val="002060"/>
                    </a:solidFill>
                    <a:latin typeface="HG丸ｺﾞｼｯｸM-PRO" pitchFamily="50" charset="-128"/>
                    <a:ea typeface="HG丸ｺﾞｼｯｸM-PRO" pitchFamily="50" charset="-128"/>
                  </a:rPr>
                  <a:t>：</a:t>
                </a:r>
                <a:r>
                  <a:rPr lang="en-US" altLang="ja-JP" sz="1200" b="1" dirty="0">
                    <a:solidFill>
                      <a:srgbClr val="002060"/>
                    </a:solidFill>
                    <a:latin typeface="HG丸ｺﾞｼｯｸM-PRO" pitchFamily="50" charset="-128"/>
                    <a:ea typeface="HG丸ｺﾞｼｯｸM-PRO" pitchFamily="50" charset="-128"/>
                  </a:rPr>
                  <a:t>280ng/L</a:t>
                </a:r>
              </a:p>
            </p:txBody>
          </p:sp>
          <p:sp>
            <p:nvSpPr>
              <p:cNvPr id="20523" name="テキスト ボックス 11"/>
              <p:cNvSpPr txBox="1">
                <a:spLocks noChangeArrowheads="1"/>
              </p:cNvSpPr>
              <p:nvPr/>
            </p:nvSpPr>
            <p:spPr bwMode="auto">
              <a:xfrm>
                <a:off x="2857464" y="6357494"/>
                <a:ext cx="3143812" cy="221855"/>
              </a:xfrm>
              <a:prstGeom prst="rect">
                <a:avLst/>
              </a:prstGeom>
              <a:noFill/>
              <a:ln w="9525">
                <a:noFill/>
                <a:miter lim="800000"/>
                <a:headEnd/>
                <a:tailEnd/>
              </a:ln>
            </p:spPr>
            <p:txBody>
              <a:bodyPr lIns="0" tIns="0" rIns="0" bIns="0">
                <a:spAutoFit/>
              </a:bodyPr>
              <a:lstStyle/>
              <a:p>
                <a:pPr fontAlgn="base">
                  <a:spcBef>
                    <a:spcPct val="0"/>
                  </a:spcBef>
                  <a:spcAft>
                    <a:spcPct val="0"/>
                  </a:spcAft>
                </a:pPr>
                <a:r>
                  <a:rPr lang="ja-JP" altLang="en-US" sz="1400" b="1" smtClean="0">
                    <a:solidFill>
                      <a:srgbClr val="0206BE"/>
                    </a:solidFill>
                    <a:latin typeface="HG丸ｺﾞｼｯｸM-PRO" pitchFamily="49" charset="-128"/>
                    <a:ea typeface="HG丸ｺﾞｼｯｸM-PRO" pitchFamily="49" charset="-128"/>
                  </a:rPr>
                  <a:t>削減活動に伴う効果の表れ</a:t>
                </a:r>
              </a:p>
            </p:txBody>
          </p:sp>
          <p:sp>
            <p:nvSpPr>
              <p:cNvPr id="79" name="下矢印 78"/>
              <p:cNvSpPr/>
              <p:nvPr/>
            </p:nvSpPr>
            <p:spPr>
              <a:xfrm>
                <a:off x="3626971" y="5994910"/>
                <a:ext cx="558565" cy="226822"/>
              </a:xfrm>
              <a:prstGeom prst="down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grpSp>
        <p:sp>
          <p:nvSpPr>
            <p:cNvPr id="20486" name="正方形/長方形 182"/>
            <p:cNvSpPr>
              <a:spLocks noChangeArrowheads="1"/>
            </p:cNvSpPr>
            <p:nvPr/>
          </p:nvSpPr>
          <p:spPr bwMode="auto">
            <a:xfrm>
              <a:off x="1572035" y="3643176"/>
              <a:ext cx="642964" cy="274625"/>
            </a:xfrm>
            <a:prstGeom prst="rect">
              <a:avLst/>
            </a:prstGeom>
            <a:noFill/>
            <a:ln w="9525">
              <a:noFill/>
              <a:miter lim="800000"/>
              <a:headEnd/>
              <a:tailEnd/>
            </a:ln>
          </p:spPr>
          <p:txBody>
            <a:bodyPr>
              <a:spAutoFit/>
            </a:bodyPr>
            <a:lstStyle/>
            <a:p>
              <a:pPr fontAlgn="base">
                <a:spcBef>
                  <a:spcPct val="0"/>
                </a:spcBef>
                <a:spcAft>
                  <a:spcPct val="0"/>
                </a:spcAft>
              </a:pPr>
              <a:r>
                <a:rPr lang="ja-JP" altLang="en-US" sz="1200" b="1" smtClean="0">
                  <a:solidFill>
                    <a:srgbClr val="000000"/>
                  </a:solidFill>
                  <a:latin typeface="HG丸ｺﾞｼｯｸM-PRO" pitchFamily="49" charset="-128"/>
                  <a:ea typeface="HG丸ｺﾞｼｯｸM-PRO" pitchFamily="49" charset="-128"/>
                </a:rPr>
                <a:t>流入水</a:t>
              </a:r>
            </a:p>
          </p:txBody>
        </p:sp>
        <p:sp>
          <p:nvSpPr>
            <p:cNvPr id="20487" name="正方形/長方形 182"/>
            <p:cNvSpPr>
              <a:spLocks noChangeArrowheads="1"/>
            </p:cNvSpPr>
            <p:nvPr/>
          </p:nvSpPr>
          <p:spPr bwMode="auto">
            <a:xfrm>
              <a:off x="4001011" y="1714448"/>
              <a:ext cx="642964" cy="274625"/>
            </a:xfrm>
            <a:prstGeom prst="rect">
              <a:avLst/>
            </a:prstGeom>
            <a:noFill/>
            <a:ln w="9525">
              <a:noFill/>
              <a:miter lim="800000"/>
              <a:headEnd/>
              <a:tailEnd/>
            </a:ln>
          </p:spPr>
          <p:txBody>
            <a:bodyPr>
              <a:spAutoFit/>
            </a:bodyPr>
            <a:lstStyle/>
            <a:p>
              <a:pPr fontAlgn="base">
                <a:spcBef>
                  <a:spcPct val="0"/>
                </a:spcBef>
                <a:spcAft>
                  <a:spcPct val="0"/>
                </a:spcAft>
              </a:pPr>
              <a:r>
                <a:rPr lang="ja-JP" altLang="en-US" sz="1200" b="1" smtClean="0">
                  <a:solidFill>
                    <a:srgbClr val="000000"/>
                  </a:solidFill>
                  <a:latin typeface="HG丸ｺﾞｼｯｸM-PRO" pitchFamily="49" charset="-128"/>
                  <a:ea typeface="HG丸ｺﾞｼｯｸM-PRO" pitchFamily="49" charset="-128"/>
                </a:rPr>
                <a:t>流入水</a:t>
              </a:r>
            </a:p>
          </p:txBody>
        </p:sp>
        <p:sp>
          <p:nvSpPr>
            <p:cNvPr id="83" name="正方形/長方形 182"/>
            <p:cNvSpPr>
              <a:spLocks noChangeArrowheads="1"/>
            </p:cNvSpPr>
            <p:nvPr/>
          </p:nvSpPr>
          <p:spPr bwMode="auto">
            <a:xfrm>
              <a:off x="6358546" y="1285842"/>
              <a:ext cx="428643" cy="284149"/>
            </a:xfrm>
            <a:prstGeom prst="rect">
              <a:avLst/>
            </a:prstGeom>
            <a:solidFill>
              <a:schemeClr val="accent1">
                <a:lumMod val="40000"/>
                <a:lumOff val="60000"/>
              </a:schemeClr>
            </a:solidFill>
            <a:ln w="9525">
              <a:solidFill>
                <a:schemeClr val="tx1"/>
              </a:solidFill>
              <a:miter lim="800000"/>
              <a:headEnd/>
              <a:tailEnd/>
            </a:ln>
          </p:spPr>
          <p:txBody>
            <a:bodyPr>
              <a:spAutoFit/>
            </a:bodyPr>
            <a:lstStyle/>
            <a:p>
              <a:pPr algn="ctr" fontAlgn="base">
                <a:spcBef>
                  <a:spcPct val="0"/>
                </a:spcBef>
                <a:spcAft>
                  <a:spcPct val="0"/>
                </a:spcAft>
                <a:defRPr/>
              </a:pPr>
              <a:endParaRPr lang="en-US" altLang="ja-JP" sz="1200" b="1" dirty="0">
                <a:solidFill>
                  <a:srgbClr val="002060"/>
                </a:solidFill>
                <a:latin typeface="HG丸ｺﾞｼｯｸM-PRO" pitchFamily="50" charset="-128"/>
                <a:ea typeface="HG丸ｺﾞｼｯｸM-PRO" pitchFamily="50" charset="-128"/>
              </a:endParaRPr>
            </a:p>
          </p:txBody>
        </p:sp>
        <p:sp>
          <p:nvSpPr>
            <p:cNvPr id="20489" name="正方形/長方形 182"/>
            <p:cNvSpPr>
              <a:spLocks noChangeArrowheads="1"/>
            </p:cNvSpPr>
            <p:nvPr/>
          </p:nvSpPr>
          <p:spPr bwMode="auto">
            <a:xfrm>
              <a:off x="6715748" y="1285842"/>
              <a:ext cx="1928892" cy="304786"/>
            </a:xfrm>
            <a:prstGeom prst="rect">
              <a:avLst/>
            </a:prstGeom>
            <a:noFill/>
            <a:ln w="9525">
              <a:noFill/>
              <a:miter lim="800000"/>
              <a:headEnd/>
              <a:tailEnd/>
            </a:ln>
          </p:spPr>
          <p:txBody>
            <a:bodyPr>
              <a:spAutoFit/>
            </a:bodyPr>
            <a:lstStyle/>
            <a:p>
              <a:pPr fontAlgn="base">
                <a:spcBef>
                  <a:spcPct val="0"/>
                </a:spcBef>
                <a:spcAft>
                  <a:spcPct val="0"/>
                </a:spcAft>
              </a:pPr>
              <a:r>
                <a:rPr lang="ja-JP" altLang="en-US" sz="1400" b="1" smtClean="0">
                  <a:solidFill>
                    <a:srgbClr val="B2B2B2"/>
                  </a:solidFill>
                  <a:latin typeface="HG丸ｺﾞｼｯｸM-PRO" pitchFamily="49" charset="-128"/>
                  <a:ea typeface="HG丸ｺﾞｼｯｸM-PRO" pitchFamily="49" charset="-128"/>
                </a:rPr>
                <a:t>：高濃度排出事業所</a:t>
              </a:r>
            </a:p>
          </p:txBody>
        </p:sp>
      </p:gr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5|7.5|15.5"/>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00"/>
        </a:solidFill>
        <a:ln w="9525"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chemeClr val="hlink"/>
          </a:buClr>
          <a:buSzPct val="90000"/>
          <a:buFont typeface="Wingdings" pitchFamily="2" charset="2"/>
          <a:buBlip>
            <a:blip xmlns:r="http://schemas.openxmlformats.org/officeDocument/2006/relationships" r:embed="rId1"/>
          </a:buBlip>
          <a:tabLst/>
          <a:defRPr kumimoji="1" lang="ja-JP"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rgbClr val="FF9900"/>
        </a:solidFill>
        <a:ln w="9525"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chemeClr val="hlink"/>
          </a:buClr>
          <a:buSzPct val="90000"/>
          <a:buFont typeface="Wingdings" pitchFamily="2" charset="2"/>
          <a:buBlip>
            <a:blip xmlns:r="http://schemas.openxmlformats.org/officeDocument/2006/relationships" r:embed="rId1"/>
          </a:buBlip>
          <a:tabLst/>
          <a:defRPr kumimoji="1" lang="ja-JP"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ＭＳ Ｐゴシック" pitchFamily="50"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Artsy">
  <a:themeElements>
    <a:clrScheme name="Artsy 7">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fontScheme name="Arts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800" b="1"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800" b="1"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Artsy 1">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2">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4">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5">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6">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トンボ">
  <a:themeElements>
    <a:clrScheme name="トン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トンボ">
      <a:majorFont>
        <a:latin typeface="Arial"/>
        <a:ea typeface="ＭＳ ゴシック"/>
        <a:cs typeface=""/>
      </a:majorFont>
      <a:minorFont>
        <a:latin typeface="Arial"/>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トン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トン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トン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トン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トン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トン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トンボ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トン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トン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トン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トン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トン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落ち葉と波紋">
  <a:themeElements>
    <a:clrScheme name="落ち葉と波紋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落ち葉と波紋">
      <a:majorFont>
        <a:latin typeface="Arial"/>
        <a:ea typeface="ＭＳ ゴシック"/>
        <a:cs typeface=""/>
      </a:majorFont>
      <a:minorFont>
        <a:latin typeface="Arial"/>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ja-JP" sz="2400" b="0" i="0" u="none" strike="noStrike" cap="none" normalizeH="0" baseline="0" smtClean="0">
            <a:ln>
              <a:noFill/>
            </a:ln>
            <a:solidFill>
              <a:schemeClr val="tx1"/>
            </a:solidFill>
            <a:effectLst/>
            <a:latin typeface="Century" pitchFamily="18" charset="0"/>
            <a:ea typeface="ＭＳ ゴシック" pitchFamily="49"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ja-JP" sz="2400" b="0" i="0" u="none" strike="noStrike" cap="none" normalizeH="0" baseline="0" smtClean="0">
            <a:ln>
              <a:noFill/>
            </a:ln>
            <a:solidFill>
              <a:schemeClr val="tx1"/>
            </a:solidFill>
            <a:effectLst/>
            <a:latin typeface="Century" pitchFamily="18" charset="0"/>
            <a:ea typeface="ＭＳ ゴシック" pitchFamily="49" charset="-128"/>
          </a:defRPr>
        </a:defPPr>
      </a:lstStyle>
    </a:lnDef>
  </a:objectDefaults>
  <a:extraClrSchemeLst>
    <a:extraClrScheme>
      <a:clrScheme name="落ち葉と波紋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落ち葉と波紋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落ち葉と波紋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落ち葉と波紋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落ち葉と波紋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落ち葉と波紋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落ち葉と波紋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落ち葉と波紋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落ち葉と波紋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落ち葉と波紋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落ち葉と波紋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落ち葉と波紋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ea typeface="ＭＳ Ｐゴシック"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Waters White Logo Template 2007 for Office 2003">
  <a:themeElements>
    <a:clrScheme name="Waters White Logo Template 2007 for Office 2003 1">
      <a:dk1>
        <a:srgbClr val="000000"/>
      </a:dk1>
      <a:lt1>
        <a:srgbClr val="FFFFFF"/>
      </a:lt1>
      <a:dk2>
        <a:srgbClr val="4BACC6"/>
      </a:dk2>
      <a:lt2>
        <a:srgbClr val="B2B2B2"/>
      </a:lt2>
      <a:accent1>
        <a:srgbClr val="4F81BD"/>
      </a:accent1>
      <a:accent2>
        <a:srgbClr val="C0504D"/>
      </a:accent2>
      <a:accent3>
        <a:srgbClr val="FFFFFF"/>
      </a:accent3>
      <a:accent4>
        <a:srgbClr val="000000"/>
      </a:accent4>
      <a:accent5>
        <a:srgbClr val="B2C1DB"/>
      </a:accent5>
      <a:accent6>
        <a:srgbClr val="AE4845"/>
      </a:accent6>
      <a:hlink>
        <a:srgbClr val="9BBB59"/>
      </a:hlink>
      <a:folHlink>
        <a:srgbClr val="8064A2"/>
      </a:folHlink>
    </a:clrScheme>
    <a:fontScheme name="Waters White Logo Template 2007 for Office 2003">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s White Logo Template 2007 for Office 2003 1">
        <a:dk1>
          <a:srgbClr val="000000"/>
        </a:dk1>
        <a:lt1>
          <a:srgbClr val="FFFFFF"/>
        </a:lt1>
        <a:dk2>
          <a:srgbClr val="4BACC6"/>
        </a:dk2>
        <a:lt2>
          <a:srgbClr val="B2B2B2"/>
        </a:lt2>
        <a:accent1>
          <a:srgbClr val="4F81BD"/>
        </a:accent1>
        <a:accent2>
          <a:srgbClr val="C0504D"/>
        </a:accent2>
        <a:accent3>
          <a:srgbClr val="FFFFFF"/>
        </a:accent3>
        <a:accent4>
          <a:srgbClr val="000000"/>
        </a:accent4>
        <a:accent5>
          <a:srgbClr val="B2C1DB"/>
        </a:accent5>
        <a:accent6>
          <a:srgbClr val="AE4845"/>
        </a:accent6>
        <a:hlink>
          <a:srgbClr val="9BBB59"/>
        </a:hlink>
        <a:folHlink>
          <a:srgbClr val="8064A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chemeClr val="hlink"/>
          </a:buClr>
          <a:buSzPct val="90000"/>
          <a:buFont typeface="Wingdings" pitchFamily="2" charset="2"/>
          <a:buBlip>
            <a:blip xmlns:r="http://schemas.openxmlformats.org/officeDocument/2006/relationships" r:embed="rId1"/>
          </a:buBlip>
          <a:tabLst/>
          <a:defRPr kumimoji="1" lang="ja-JP"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chemeClr val="hlink"/>
          </a:buClr>
          <a:buSzPct val="90000"/>
          <a:buFont typeface="Wingdings" pitchFamily="2" charset="2"/>
          <a:buBlip>
            <a:blip xmlns:r="http://schemas.openxmlformats.org/officeDocument/2006/relationships" r:embed="rId1"/>
          </a:buBlip>
          <a:tabLst/>
          <a:defRPr kumimoji="1" lang="ja-JP"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ＭＳ Ｐゴシック" pitchFamily="50"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Artsy">
  <a:themeElements>
    <a:clrScheme name="Artsy 7">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fontScheme name="Arts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800" b="1" i="0" u="none" strike="noStrike" cap="none" normalizeH="0" baseline="0" smtClean="0">
            <a:ln>
              <a:noFill/>
            </a:ln>
            <a:solidFill>
              <a:schemeClr val="tx1"/>
            </a:solidFill>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800" b="1" i="0" u="none" strike="noStrike" cap="none" normalizeH="0" baseline="0" smtClean="0">
            <a:ln>
              <a:noFill/>
            </a:ln>
            <a:solidFill>
              <a:schemeClr val="tx1"/>
            </a:solidFill>
            <a:effectLst/>
            <a:latin typeface="Times New Roman" pitchFamily="18" charset="0"/>
            <a:ea typeface="ＭＳ Ｐゴシック" charset="-128"/>
          </a:defRPr>
        </a:defPPr>
      </a:lstStyle>
    </a:lnDef>
  </a:objectDefaults>
  <a:extraClrSchemeLst>
    <a:extraClrScheme>
      <a:clrScheme name="Artsy 1">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2">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4">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5">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6">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リゾート">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Waters White Logo Template 2007 for Office 20031">
  <a:themeElements>
    <a:clrScheme name="Waters White Logo Template 2007 for Office 20031 1">
      <a:dk1>
        <a:srgbClr val="000000"/>
      </a:dk1>
      <a:lt1>
        <a:srgbClr val="FFFFFF"/>
      </a:lt1>
      <a:dk2>
        <a:srgbClr val="4BACC6"/>
      </a:dk2>
      <a:lt2>
        <a:srgbClr val="B2B2B2"/>
      </a:lt2>
      <a:accent1>
        <a:srgbClr val="4F81BD"/>
      </a:accent1>
      <a:accent2>
        <a:srgbClr val="C0504D"/>
      </a:accent2>
      <a:accent3>
        <a:srgbClr val="FFFFFF"/>
      </a:accent3>
      <a:accent4>
        <a:srgbClr val="000000"/>
      </a:accent4>
      <a:accent5>
        <a:srgbClr val="B2C1DB"/>
      </a:accent5>
      <a:accent6>
        <a:srgbClr val="AE4845"/>
      </a:accent6>
      <a:hlink>
        <a:srgbClr val="9BBB59"/>
      </a:hlink>
      <a:folHlink>
        <a:srgbClr val="8064A2"/>
      </a:folHlink>
    </a:clrScheme>
    <a:fontScheme name="Waters White Logo Template 2007 for Office 2003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Waters White Logo Template 2007 for Office 20031 1">
        <a:dk1>
          <a:srgbClr val="000000"/>
        </a:dk1>
        <a:lt1>
          <a:srgbClr val="FFFFFF"/>
        </a:lt1>
        <a:dk2>
          <a:srgbClr val="4BACC6"/>
        </a:dk2>
        <a:lt2>
          <a:srgbClr val="B2B2B2"/>
        </a:lt2>
        <a:accent1>
          <a:srgbClr val="4F81BD"/>
        </a:accent1>
        <a:accent2>
          <a:srgbClr val="C0504D"/>
        </a:accent2>
        <a:accent3>
          <a:srgbClr val="FFFFFF"/>
        </a:accent3>
        <a:accent4>
          <a:srgbClr val="000000"/>
        </a:accent4>
        <a:accent5>
          <a:srgbClr val="B2C1DB"/>
        </a:accent5>
        <a:accent6>
          <a:srgbClr val="AE4845"/>
        </a:accent6>
        <a:hlink>
          <a:srgbClr val="9BBB59"/>
        </a:hlink>
        <a:folHlink>
          <a:srgbClr val="8064A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ea typeface="ＭＳ Ｐゴシック"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506</TotalTime>
  <Words>5556</Words>
  <Application>Microsoft Office PowerPoint</Application>
  <PresentationFormat>画面に合わせる (4:3)</PresentationFormat>
  <Paragraphs>1160</Paragraphs>
  <Slides>107</Slides>
  <Notes>107</Notes>
  <HiddenSlides>19</HiddenSlides>
  <MMClips>0</MMClips>
  <ScaleCrop>false</ScaleCrop>
  <HeadingPairs>
    <vt:vector size="6" baseType="variant">
      <vt:variant>
        <vt:lpstr>テーマ</vt:lpstr>
      </vt:variant>
      <vt:variant>
        <vt:i4>21</vt:i4>
      </vt:variant>
      <vt:variant>
        <vt:lpstr>埋め込まれた OLE サーバー</vt:lpstr>
      </vt:variant>
      <vt:variant>
        <vt:i4>5</vt:i4>
      </vt:variant>
      <vt:variant>
        <vt:lpstr>スライド タイトル</vt:lpstr>
      </vt:variant>
      <vt:variant>
        <vt:i4>107</vt:i4>
      </vt:variant>
    </vt:vector>
  </HeadingPairs>
  <TitlesOfParts>
    <vt:vector size="133" baseType="lpstr">
      <vt:lpstr>Beam</vt:lpstr>
      <vt:lpstr>1_Beam</vt:lpstr>
      <vt:lpstr>1_Office テーマ</vt:lpstr>
      <vt:lpstr>標準デザイン</vt:lpstr>
      <vt:lpstr>リゾート</vt:lpstr>
      <vt:lpstr>Waters White Logo Template 2007 for Office 20031</vt:lpstr>
      <vt:lpstr>2_標準デザイン</vt:lpstr>
      <vt:lpstr>3_標準デザイン</vt:lpstr>
      <vt:lpstr>4_標準デザイン</vt:lpstr>
      <vt:lpstr>5_標準デザイン</vt:lpstr>
      <vt:lpstr>Artsy</vt:lpstr>
      <vt:lpstr>Thème Office</vt:lpstr>
      <vt:lpstr>1_標準デザイン</vt:lpstr>
      <vt:lpstr>Office ​​テーマ</vt:lpstr>
      <vt:lpstr>トンボ</vt:lpstr>
      <vt:lpstr>落ち葉と波紋</vt:lpstr>
      <vt:lpstr>6_標準デザイン</vt:lpstr>
      <vt:lpstr>2_Beam</vt:lpstr>
      <vt:lpstr>Waters White Logo Template 2007 for Office 2003</vt:lpstr>
      <vt:lpstr>Office Theme</vt:lpstr>
      <vt:lpstr>1_Artsy</vt:lpstr>
      <vt:lpstr>グラフ</vt:lpstr>
      <vt:lpstr>Bitmap Image</vt:lpstr>
      <vt:lpstr>ビットマップ イメージ</vt:lpstr>
      <vt:lpstr>CS ChemDraw Drawing</vt:lpstr>
      <vt:lpstr>Photo Editor Photo</vt:lpstr>
      <vt:lpstr>スライド 1</vt:lpstr>
      <vt:lpstr>スライド 2</vt:lpstr>
      <vt:lpstr>PCB     　異性体数      分離ピーク数   mono             3                      3 di                  12                    10 tri                  24                    23 tetra           42                    39 penta           46                    38 hexa           42                    40 hepta           24                    23 octa                  12                    12 nona             3                      3 deca             1                      1     合計         209                  192</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スライド 18</vt:lpstr>
      <vt:lpstr>スライド 19</vt:lpstr>
      <vt:lpstr>Trend of PCB Use in Japan</vt:lpstr>
      <vt:lpstr>スライド 21</vt:lpstr>
      <vt:lpstr>スライド 22</vt:lpstr>
      <vt:lpstr>Time trend of PCB levels  in ambient air  (log scale)</vt:lpstr>
      <vt:lpstr>スライド 24</vt:lpstr>
      <vt:lpstr>Time trend of PCB levels  in  breast milk</vt:lpstr>
      <vt:lpstr>Time trend of breast milk levels </vt:lpstr>
      <vt:lpstr>スライド 27</vt:lpstr>
      <vt:lpstr>スライド 28</vt:lpstr>
      <vt:lpstr>スライド 29</vt:lpstr>
      <vt:lpstr>スライド 30</vt:lpstr>
      <vt:lpstr>スライド 31</vt:lpstr>
      <vt:lpstr>スライド 32</vt:lpstr>
      <vt:lpstr>スライド 33</vt:lpstr>
      <vt:lpstr>スライド 34</vt:lpstr>
      <vt:lpstr>Marine  pollution observation system</vt:lpstr>
      <vt:lpstr>sampling by solid phase extraction</vt:lpstr>
      <vt:lpstr>Sample Preparation for Analysis</vt:lpstr>
      <vt:lpstr>スライド 38</vt:lpstr>
      <vt:lpstr>スライド 39</vt:lpstr>
      <vt:lpstr>スライド 40</vt:lpstr>
      <vt:lpstr>スライド 41</vt:lpstr>
      <vt:lpstr>スライド 42</vt:lpstr>
      <vt:lpstr>スライド 43</vt:lpstr>
      <vt:lpstr>スライド 44</vt:lpstr>
      <vt:lpstr>スライド 45</vt:lpstr>
      <vt:lpstr>スライド 46</vt:lpstr>
      <vt:lpstr>スライド 47</vt:lpstr>
      <vt:lpstr>スライド 48</vt:lpstr>
      <vt:lpstr>Enantioselective analysis  of  POPs </vt:lpstr>
      <vt:lpstr>スライド 50</vt:lpstr>
      <vt:lpstr>スライド 51</vt:lpstr>
      <vt:lpstr>スライド 52</vt:lpstr>
      <vt:lpstr>スライド 53</vt:lpstr>
      <vt:lpstr>分析対象物質</vt:lpstr>
      <vt:lpstr>HRGC/HRMS</vt:lpstr>
      <vt:lpstr>スライド 56</vt:lpstr>
      <vt:lpstr>スライド 57</vt:lpstr>
      <vt:lpstr>LC column particle size</vt:lpstr>
      <vt:lpstr>from HPLC to UPLC</vt:lpstr>
      <vt:lpstr>第二世代ハイブリッド 架橋エチルシロキサン/ シリカ ハイブリッドパーティクル</vt:lpstr>
      <vt:lpstr>OBD™: Optimum packed Bed Density</vt:lpstr>
      <vt:lpstr>BEH カラムにおけるpH範囲 Polar Modifier Choices</vt:lpstr>
      <vt:lpstr>Method transfer</vt:lpstr>
      <vt:lpstr>スライド 64</vt:lpstr>
      <vt:lpstr>スライド 65</vt:lpstr>
      <vt:lpstr>PFOS・PFCAs in Biota</vt:lpstr>
      <vt:lpstr>Biomonitoring usig Biota</vt:lpstr>
      <vt:lpstr>スライド 68</vt:lpstr>
      <vt:lpstr>スライド 69</vt:lpstr>
      <vt:lpstr>スライド 70</vt:lpstr>
      <vt:lpstr>スライド 71</vt:lpstr>
      <vt:lpstr>スライド 72</vt:lpstr>
      <vt:lpstr>スライド 73</vt:lpstr>
      <vt:lpstr>スライド 74</vt:lpstr>
      <vt:lpstr>スライド 75</vt:lpstr>
      <vt:lpstr>スライド 76</vt:lpstr>
      <vt:lpstr>スライド 77</vt:lpstr>
      <vt:lpstr>スライド 78</vt:lpstr>
      <vt:lpstr>スライド 79</vt:lpstr>
      <vt:lpstr>スライド 80</vt:lpstr>
      <vt:lpstr>スライド 81</vt:lpstr>
      <vt:lpstr>スライド 82</vt:lpstr>
      <vt:lpstr>スライド 83</vt:lpstr>
      <vt:lpstr>スライド 84</vt:lpstr>
      <vt:lpstr>スライド 85</vt:lpstr>
      <vt:lpstr>スライド 86</vt:lpstr>
      <vt:lpstr>スライド 87</vt:lpstr>
      <vt:lpstr>スライド 88</vt:lpstr>
      <vt:lpstr>スライド 89</vt:lpstr>
      <vt:lpstr>スライド 90</vt:lpstr>
      <vt:lpstr>スライド 91</vt:lpstr>
      <vt:lpstr>スライド 92</vt:lpstr>
      <vt:lpstr>スライド 93</vt:lpstr>
      <vt:lpstr>スライド 94</vt:lpstr>
      <vt:lpstr>スライド 95</vt:lpstr>
      <vt:lpstr>スライド 96</vt:lpstr>
      <vt:lpstr>スライド 97</vt:lpstr>
      <vt:lpstr>スライド 98</vt:lpstr>
      <vt:lpstr>スライド 99</vt:lpstr>
      <vt:lpstr>スライド 100</vt:lpstr>
      <vt:lpstr>スライド 101</vt:lpstr>
      <vt:lpstr>スライド 102</vt:lpstr>
      <vt:lpstr>スライド 103</vt:lpstr>
      <vt:lpstr>スライド 104</vt:lpstr>
      <vt:lpstr>スライド 105</vt:lpstr>
      <vt:lpstr>スライド 106</vt:lpstr>
      <vt:lpstr>スライド 107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Takeshi Nakano</dc:creator>
  <cp:lastModifiedBy>Takeshi Nakano</cp:lastModifiedBy>
  <cp:revision>50</cp:revision>
  <dcterms:created xsi:type="dcterms:W3CDTF">2010-11-11T01:31:51Z</dcterms:created>
  <dcterms:modified xsi:type="dcterms:W3CDTF">2012-11-15T21:48:42Z</dcterms:modified>
</cp:coreProperties>
</file>