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wmf" ContentType="image/x-wmf"/>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09" r:id="rId5"/>
    <p:sldMasterId id="2147483721" r:id="rId6"/>
    <p:sldMasterId id="2147483733" r:id="rId7"/>
  </p:sldMasterIdLst>
  <p:notesMasterIdLst>
    <p:notesMasterId r:id="rId48"/>
  </p:notesMasterIdLst>
  <p:sldIdLst>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8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076C4E-68EE-443D-A787-DDCCC0854D96}" type="datetimeFigureOut">
              <a:rPr kumimoji="1" lang="ja-JP" altLang="en-US" smtClean="0"/>
              <a:t>2012/11/1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1DE2D-5846-48B5-BE9F-CD003ADC718C}"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a:ln/>
        </p:spPr>
      </p:sp>
      <p:sp>
        <p:nvSpPr>
          <p:cNvPr id="45059" name="ノート プレースホルダ 2"/>
          <p:cNvSpPr>
            <a:spLocks noGrp="1"/>
          </p:cNvSpPr>
          <p:nvPr>
            <p:ph type="body" idx="1"/>
          </p:nvPr>
        </p:nvSpPr>
        <p:spPr>
          <a:noFill/>
          <a:ln/>
        </p:spPr>
        <p:txBody>
          <a:bodyPr/>
          <a:lstStyle/>
          <a:p>
            <a:pPr eaLnBrk="1" hangingPunct="1"/>
            <a:endParaRPr lang="ja-JP" altLang="en-US" smtClean="0"/>
          </a:p>
        </p:txBody>
      </p:sp>
      <p:sp>
        <p:nvSpPr>
          <p:cNvPr id="45060" name="スライド番号プレースホルダ 3"/>
          <p:cNvSpPr>
            <a:spLocks noGrp="1"/>
          </p:cNvSpPr>
          <p:nvPr>
            <p:ph type="sldNum" sz="quarter" idx="5"/>
          </p:nvPr>
        </p:nvSpPr>
        <p:spPr>
          <a:noFill/>
        </p:spPr>
        <p:txBody>
          <a:bodyPr/>
          <a:lstStyle/>
          <a:p>
            <a:fld id="{81AFE770-1DE2-430A-86ED-1C12A718FCDA}" type="slidenum">
              <a:rPr lang="ja-JP" altLang="en-US">
                <a:solidFill>
                  <a:prstClr val="black"/>
                </a:solidFill>
              </a:rPr>
              <a:pPr/>
              <a:t>1</a:t>
            </a:fld>
            <a:endParaRPr lang="en-US" altLang="ja-JP">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ノート プレースホルダ 2"/>
          <p:cNvSpPr>
            <a:spLocks noGrp="1"/>
          </p:cNvSpPr>
          <p:nvPr>
            <p:ph type="body" idx="1"/>
          </p:nvPr>
        </p:nvSpPr>
        <p:spPr>
          <a:noFill/>
          <a:ln/>
        </p:spPr>
        <p:txBody>
          <a:bodyPr/>
          <a:lstStyle/>
          <a:p>
            <a:pPr eaLnBrk="1" hangingPunct="1"/>
            <a:endParaRPr lang="ja-JP" altLang="en-US" smtClean="0"/>
          </a:p>
        </p:txBody>
      </p:sp>
      <p:sp>
        <p:nvSpPr>
          <p:cNvPr id="55300" name="スライド番号プレースホルダ 3"/>
          <p:cNvSpPr>
            <a:spLocks noGrp="1"/>
          </p:cNvSpPr>
          <p:nvPr>
            <p:ph type="sldNum" sz="quarter" idx="5"/>
          </p:nvPr>
        </p:nvSpPr>
        <p:spPr>
          <a:noFill/>
        </p:spPr>
        <p:txBody>
          <a:bodyPr/>
          <a:lstStyle/>
          <a:p>
            <a:fld id="{D2632F69-A521-47AC-8CB2-0EC8593D7626}" type="slidenum">
              <a:rPr lang="ja-JP" altLang="en-US">
                <a:solidFill>
                  <a:prstClr val="black"/>
                </a:solidFill>
              </a:rPr>
              <a:pPr/>
              <a:t>10</a:t>
            </a:fld>
            <a:endParaRPr lang="en-US" altLang="ja-JP">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ln/>
        </p:spPr>
      </p:sp>
      <p:sp>
        <p:nvSpPr>
          <p:cNvPr id="56323" name="ノート プレースホルダ 2"/>
          <p:cNvSpPr>
            <a:spLocks noGrp="1"/>
          </p:cNvSpPr>
          <p:nvPr>
            <p:ph type="body" idx="1"/>
          </p:nvPr>
        </p:nvSpPr>
        <p:spPr>
          <a:noFill/>
          <a:ln/>
        </p:spPr>
        <p:txBody>
          <a:bodyPr/>
          <a:lstStyle/>
          <a:p>
            <a:pPr eaLnBrk="1" hangingPunct="1"/>
            <a:endParaRPr lang="ja-JP" altLang="en-US" smtClean="0"/>
          </a:p>
        </p:txBody>
      </p:sp>
      <p:sp>
        <p:nvSpPr>
          <p:cNvPr id="56324" name="スライド番号プレースホルダ 3"/>
          <p:cNvSpPr>
            <a:spLocks noGrp="1"/>
          </p:cNvSpPr>
          <p:nvPr>
            <p:ph type="sldNum" sz="quarter" idx="5"/>
          </p:nvPr>
        </p:nvSpPr>
        <p:spPr>
          <a:noFill/>
        </p:spPr>
        <p:txBody>
          <a:bodyPr/>
          <a:lstStyle/>
          <a:p>
            <a:fld id="{2076C4D3-6B32-443D-9C3F-4720935EECCD}" type="slidenum">
              <a:rPr lang="ja-JP" altLang="en-US">
                <a:solidFill>
                  <a:prstClr val="black"/>
                </a:solidFill>
              </a:rPr>
              <a:pPr/>
              <a:t>11</a:t>
            </a:fld>
            <a:endParaRPr lang="en-US" altLang="ja-JP">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a:ln/>
        </p:spPr>
      </p:sp>
      <p:sp>
        <p:nvSpPr>
          <p:cNvPr id="57347" name="ノート プレースホルダ 2"/>
          <p:cNvSpPr>
            <a:spLocks noGrp="1"/>
          </p:cNvSpPr>
          <p:nvPr>
            <p:ph type="body" idx="1"/>
          </p:nvPr>
        </p:nvSpPr>
        <p:spPr>
          <a:noFill/>
          <a:ln/>
        </p:spPr>
        <p:txBody>
          <a:bodyPr/>
          <a:lstStyle/>
          <a:p>
            <a:pPr eaLnBrk="1" hangingPunct="1"/>
            <a:endParaRPr lang="ja-JP" altLang="en-US" smtClean="0"/>
          </a:p>
        </p:txBody>
      </p:sp>
      <p:sp>
        <p:nvSpPr>
          <p:cNvPr id="57348" name="スライド番号プレースホルダ 3"/>
          <p:cNvSpPr>
            <a:spLocks noGrp="1"/>
          </p:cNvSpPr>
          <p:nvPr>
            <p:ph type="sldNum" sz="quarter" idx="5"/>
          </p:nvPr>
        </p:nvSpPr>
        <p:spPr>
          <a:noFill/>
        </p:spPr>
        <p:txBody>
          <a:bodyPr/>
          <a:lstStyle/>
          <a:p>
            <a:fld id="{6AAC9BF2-A29D-4CB0-A713-9A130FD1ED1C}" type="slidenum">
              <a:rPr lang="ja-JP" altLang="en-US">
                <a:solidFill>
                  <a:prstClr val="black"/>
                </a:solidFill>
              </a:rPr>
              <a:pPr/>
              <a:t>12</a:t>
            </a:fld>
            <a:endParaRPr lang="en-US" altLang="ja-JP">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ln/>
        </p:spPr>
      </p:sp>
      <p:sp>
        <p:nvSpPr>
          <p:cNvPr id="58371" name="ノート プレースホルダ 2"/>
          <p:cNvSpPr>
            <a:spLocks noGrp="1"/>
          </p:cNvSpPr>
          <p:nvPr>
            <p:ph type="body" idx="1"/>
          </p:nvPr>
        </p:nvSpPr>
        <p:spPr>
          <a:noFill/>
          <a:ln/>
        </p:spPr>
        <p:txBody>
          <a:bodyPr/>
          <a:lstStyle/>
          <a:p>
            <a:pPr eaLnBrk="1" hangingPunct="1"/>
            <a:endParaRPr lang="ja-JP" altLang="en-US" smtClean="0"/>
          </a:p>
        </p:txBody>
      </p:sp>
      <p:sp>
        <p:nvSpPr>
          <p:cNvPr id="58372" name="スライド番号プレースホルダ 3"/>
          <p:cNvSpPr>
            <a:spLocks noGrp="1"/>
          </p:cNvSpPr>
          <p:nvPr>
            <p:ph type="sldNum" sz="quarter" idx="5"/>
          </p:nvPr>
        </p:nvSpPr>
        <p:spPr>
          <a:noFill/>
        </p:spPr>
        <p:txBody>
          <a:bodyPr/>
          <a:lstStyle/>
          <a:p>
            <a:fld id="{2CEEB001-A1B0-45C0-9E2D-23796AF83B37}" type="slidenum">
              <a:rPr lang="ja-JP" altLang="en-US">
                <a:solidFill>
                  <a:prstClr val="black"/>
                </a:solidFill>
              </a:rPr>
              <a:pPr/>
              <a:t>13</a:t>
            </a:fld>
            <a:endParaRPr lang="en-US" altLang="ja-JP">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a:ln/>
        </p:spPr>
      </p:sp>
      <p:sp>
        <p:nvSpPr>
          <p:cNvPr id="59395" name="ノート プレースホルダ 2"/>
          <p:cNvSpPr>
            <a:spLocks noGrp="1"/>
          </p:cNvSpPr>
          <p:nvPr>
            <p:ph type="body" idx="1"/>
          </p:nvPr>
        </p:nvSpPr>
        <p:spPr>
          <a:noFill/>
          <a:ln/>
        </p:spPr>
        <p:txBody>
          <a:bodyPr/>
          <a:lstStyle/>
          <a:p>
            <a:pPr eaLnBrk="1" hangingPunct="1"/>
            <a:endParaRPr lang="ja-JP" altLang="en-US" smtClean="0"/>
          </a:p>
        </p:txBody>
      </p:sp>
      <p:sp>
        <p:nvSpPr>
          <p:cNvPr id="59396" name="スライド番号プレースホルダ 3"/>
          <p:cNvSpPr>
            <a:spLocks noGrp="1"/>
          </p:cNvSpPr>
          <p:nvPr>
            <p:ph type="sldNum" sz="quarter" idx="5"/>
          </p:nvPr>
        </p:nvSpPr>
        <p:spPr>
          <a:noFill/>
        </p:spPr>
        <p:txBody>
          <a:bodyPr/>
          <a:lstStyle/>
          <a:p>
            <a:fld id="{58369546-5E31-4F56-8F24-553DEF9BFFDB}" type="slidenum">
              <a:rPr lang="ja-JP" altLang="en-US">
                <a:solidFill>
                  <a:prstClr val="black"/>
                </a:solidFill>
              </a:rPr>
              <a:pPr/>
              <a:t>14</a:t>
            </a:fld>
            <a:endParaRPr lang="en-US" altLang="ja-JP">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a:ln/>
        </p:spPr>
      </p:sp>
      <p:sp>
        <p:nvSpPr>
          <p:cNvPr id="60419" name="ノート プレースホルダ 2"/>
          <p:cNvSpPr>
            <a:spLocks noGrp="1"/>
          </p:cNvSpPr>
          <p:nvPr>
            <p:ph type="body" idx="1"/>
          </p:nvPr>
        </p:nvSpPr>
        <p:spPr>
          <a:noFill/>
          <a:ln/>
        </p:spPr>
        <p:txBody>
          <a:bodyPr/>
          <a:lstStyle/>
          <a:p>
            <a:pPr eaLnBrk="1" hangingPunct="1"/>
            <a:endParaRPr lang="ja-JP" altLang="en-US" smtClean="0"/>
          </a:p>
        </p:txBody>
      </p:sp>
      <p:sp>
        <p:nvSpPr>
          <p:cNvPr id="60420" name="スライド番号プレースホルダ 3"/>
          <p:cNvSpPr>
            <a:spLocks noGrp="1"/>
          </p:cNvSpPr>
          <p:nvPr>
            <p:ph type="sldNum" sz="quarter" idx="5"/>
          </p:nvPr>
        </p:nvSpPr>
        <p:spPr>
          <a:noFill/>
        </p:spPr>
        <p:txBody>
          <a:bodyPr/>
          <a:lstStyle/>
          <a:p>
            <a:fld id="{C27FA96A-E441-47E5-805A-BE8FA0C78D17}" type="slidenum">
              <a:rPr lang="ja-JP" altLang="en-US">
                <a:solidFill>
                  <a:prstClr val="black"/>
                </a:solidFill>
              </a:rPr>
              <a:pPr/>
              <a:t>15</a:t>
            </a:fld>
            <a:endParaRPr lang="en-US" altLang="ja-JP">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p:spPr>
        <p:txBody>
          <a:bodyPr/>
          <a:lstStyle/>
          <a:p>
            <a:pPr eaLnBrk="1" hangingPunct="1"/>
            <a:endParaRPr lang="ja-JP" altLang="en-US" smtClean="0"/>
          </a:p>
        </p:txBody>
      </p:sp>
      <p:sp>
        <p:nvSpPr>
          <p:cNvPr id="61444" name="スライド番号プレースホルダ 3"/>
          <p:cNvSpPr>
            <a:spLocks noGrp="1"/>
          </p:cNvSpPr>
          <p:nvPr>
            <p:ph type="sldNum" sz="quarter" idx="5"/>
          </p:nvPr>
        </p:nvSpPr>
        <p:spPr>
          <a:noFill/>
        </p:spPr>
        <p:txBody>
          <a:bodyPr/>
          <a:lstStyle/>
          <a:p>
            <a:fld id="{3301CD71-726D-4DDA-B4F3-7174AEE6EBFB}" type="slidenum">
              <a:rPr lang="ja-JP" altLang="en-US">
                <a:solidFill>
                  <a:prstClr val="black"/>
                </a:solidFill>
              </a:rPr>
              <a:pPr/>
              <a:t>16</a:t>
            </a:fld>
            <a:endParaRPr lang="en-US" altLang="ja-JP">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a:ln/>
        </p:spPr>
      </p:sp>
      <p:sp>
        <p:nvSpPr>
          <p:cNvPr id="62467" name="ノート プレースホルダ 2"/>
          <p:cNvSpPr>
            <a:spLocks noGrp="1"/>
          </p:cNvSpPr>
          <p:nvPr>
            <p:ph type="body" idx="1"/>
          </p:nvPr>
        </p:nvSpPr>
        <p:spPr>
          <a:noFill/>
          <a:ln/>
        </p:spPr>
        <p:txBody>
          <a:bodyPr/>
          <a:lstStyle/>
          <a:p>
            <a:pPr eaLnBrk="1" hangingPunct="1"/>
            <a:endParaRPr lang="ja-JP" altLang="en-US" smtClean="0"/>
          </a:p>
        </p:txBody>
      </p:sp>
      <p:sp>
        <p:nvSpPr>
          <p:cNvPr id="62468" name="スライド番号プレースホルダ 3"/>
          <p:cNvSpPr>
            <a:spLocks noGrp="1"/>
          </p:cNvSpPr>
          <p:nvPr>
            <p:ph type="sldNum" sz="quarter" idx="5"/>
          </p:nvPr>
        </p:nvSpPr>
        <p:spPr>
          <a:noFill/>
        </p:spPr>
        <p:txBody>
          <a:bodyPr/>
          <a:lstStyle/>
          <a:p>
            <a:fld id="{02B553EE-B512-4271-BC8C-7B128ECE366C}" type="slidenum">
              <a:rPr lang="ja-JP" altLang="en-US">
                <a:solidFill>
                  <a:prstClr val="black"/>
                </a:solidFill>
              </a:rPr>
              <a:pPr/>
              <a:t>17</a:t>
            </a:fld>
            <a:endParaRPr lang="en-US" altLang="ja-JP">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p:spPr>
        <p:txBody>
          <a:bodyPr/>
          <a:lstStyle/>
          <a:p>
            <a:pPr eaLnBrk="1" hangingPunct="1"/>
            <a:endParaRPr lang="ja-JP" altLang="en-US" smtClean="0"/>
          </a:p>
        </p:txBody>
      </p:sp>
      <p:sp>
        <p:nvSpPr>
          <p:cNvPr id="63492" name="スライド番号プレースホルダ 3"/>
          <p:cNvSpPr>
            <a:spLocks noGrp="1"/>
          </p:cNvSpPr>
          <p:nvPr>
            <p:ph type="sldNum" sz="quarter" idx="5"/>
          </p:nvPr>
        </p:nvSpPr>
        <p:spPr>
          <a:noFill/>
        </p:spPr>
        <p:txBody>
          <a:bodyPr/>
          <a:lstStyle/>
          <a:p>
            <a:fld id="{6D74EB91-69C1-4800-8C28-B97963132225}" type="slidenum">
              <a:rPr lang="ja-JP" altLang="en-US">
                <a:solidFill>
                  <a:prstClr val="black"/>
                </a:solidFill>
              </a:rPr>
              <a:pPr/>
              <a:t>18</a:t>
            </a:fld>
            <a:endParaRPr lang="en-US" altLang="ja-JP">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a:ln/>
        </p:spPr>
      </p:sp>
      <p:sp>
        <p:nvSpPr>
          <p:cNvPr id="64515" name="ノート プレースホルダ 2"/>
          <p:cNvSpPr>
            <a:spLocks noGrp="1"/>
          </p:cNvSpPr>
          <p:nvPr>
            <p:ph type="body" idx="1"/>
          </p:nvPr>
        </p:nvSpPr>
        <p:spPr>
          <a:noFill/>
          <a:ln/>
        </p:spPr>
        <p:txBody>
          <a:bodyPr/>
          <a:lstStyle/>
          <a:p>
            <a:pPr eaLnBrk="1" hangingPunct="1"/>
            <a:endParaRPr lang="ja-JP" altLang="en-US" smtClean="0"/>
          </a:p>
        </p:txBody>
      </p:sp>
      <p:sp>
        <p:nvSpPr>
          <p:cNvPr id="64516" name="スライド番号プレースホルダ 3"/>
          <p:cNvSpPr>
            <a:spLocks noGrp="1"/>
          </p:cNvSpPr>
          <p:nvPr>
            <p:ph type="sldNum" sz="quarter" idx="5"/>
          </p:nvPr>
        </p:nvSpPr>
        <p:spPr>
          <a:noFill/>
        </p:spPr>
        <p:txBody>
          <a:bodyPr/>
          <a:lstStyle/>
          <a:p>
            <a:fld id="{26F7D9A1-E7F8-4F87-9878-E7448612F9DA}" type="slidenum">
              <a:rPr lang="ja-JP" altLang="en-US">
                <a:solidFill>
                  <a:prstClr val="black"/>
                </a:solidFill>
              </a:rPr>
              <a:pPr/>
              <a:t>19</a:t>
            </a:fld>
            <a:endParaRPr lang="en-US" altLang="ja-JP">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ln/>
        </p:spPr>
      </p:sp>
      <p:sp>
        <p:nvSpPr>
          <p:cNvPr id="46083" name="ノート プレースホルダ 2"/>
          <p:cNvSpPr>
            <a:spLocks noGrp="1"/>
          </p:cNvSpPr>
          <p:nvPr>
            <p:ph type="body" idx="1"/>
          </p:nvPr>
        </p:nvSpPr>
        <p:spPr>
          <a:noFill/>
          <a:ln/>
        </p:spPr>
        <p:txBody>
          <a:bodyPr/>
          <a:lstStyle/>
          <a:p>
            <a:pPr eaLnBrk="1" hangingPunct="1"/>
            <a:endParaRPr lang="ja-JP" altLang="en-US" smtClean="0"/>
          </a:p>
        </p:txBody>
      </p:sp>
      <p:sp>
        <p:nvSpPr>
          <p:cNvPr id="46084" name="スライド番号プレースホルダ 3"/>
          <p:cNvSpPr>
            <a:spLocks noGrp="1"/>
          </p:cNvSpPr>
          <p:nvPr>
            <p:ph type="sldNum" sz="quarter" idx="5"/>
          </p:nvPr>
        </p:nvSpPr>
        <p:spPr>
          <a:noFill/>
        </p:spPr>
        <p:txBody>
          <a:bodyPr/>
          <a:lstStyle/>
          <a:p>
            <a:fld id="{2144D98A-47B1-4B7D-B7C4-D9DF6F00FB99}" type="slidenum">
              <a:rPr lang="ja-JP" altLang="en-US">
                <a:solidFill>
                  <a:prstClr val="black"/>
                </a:solidFill>
              </a:rPr>
              <a:pPr/>
              <a:t>2</a:t>
            </a:fld>
            <a:endParaRPr lang="en-US" altLang="ja-JP">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C378866-E9EC-4DCE-9822-8E15F01D856F}" type="slidenum">
              <a:rPr lang="ja-JP" altLang="en-US" smtClean="0">
                <a:solidFill>
                  <a:prstClr val="black"/>
                </a:solidFill>
              </a:rPr>
              <a:pPr/>
              <a:t>20</a:t>
            </a:fld>
            <a:endParaRPr lang="ja-JP"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pPr>
              <a:buClr>
                <a:srgbClr val="0000FF"/>
              </a:buClr>
            </a:pPr>
            <a:fld id="{E83985C2-B657-4527-A3D4-4E16363FA37D}" type="slidenum">
              <a:rPr lang="en-US" altLang="ja-JP">
                <a:solidFill>
                  <a:prstClr val="black"/>
                </a:solidFill>
              </a:rPr>
              <a:pPr>
                <a:buClr>
                  <a:srgbClr val="0000FF"/>
                </a:buClr>
              </a:pPr>
              <a:t>21</a:t>
            </a:fld>
            <a:endParaRPr lang="en-US" altLang="ja-JP">
              <a:solidFill>
                <a:prstClr val="black"/>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pPr>
              <a:buClr>
                <a:srgbClr val="0000FF"/>
              </a:buClr>
            </a:pPr>
            <a:fld id="{EEFBF264-6EE3-4B5D-990F-E8AA9DE430B9}" type="slidenum">
              <a:rPr lang="en-US" altLang="ja-JP">
                <a:solidFill>
                  <a:prstClr val="black"/>
                </a:solidFill>
              </a:rPr>
              <a:pPr>
                <a:buClr>
                  <a:srgbClr val="0000FF"/>
                </a:buClr>
              </a:pPr>
              <a:t>22</a:t>
            </a:fld>
            <a:endParaRPr lang="en-US" altLang="ja-JP">
              <a:solidFill>
                <a:prstClr val="black"/>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a:buClr>
                <a:srgbClr val="0000FF"/>
              </a:buClr>
            </a:pPr>
            <a:fld id="{4C0DDEEF-65DF-4CA1-89A6-AF3C959FAC4D}" type="slidenum">
              <a:rPr lang="en-US" altLang="ja-JP">
                <a:solidFill>
                  <a:prstClr val="black"/>
                </a:solidFill>
              </a:rPr>
              <a:pPr>
                <a:buClr>
                  <a:srgbClr val="0000FF"/>
                </a:buClr>
              </a:pPr>
              <a:t>23</a:t>
            </a:fld>
            <a:endParaRPr lang="en-US" altLang="ja-JP">
              <a:solidFill>
                <a:prstClr val="black"/>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pPr>
              <a:buClr>
                <a:srgbClr val="0000FF"/>
              </a:buClr>
            </a:pPr>
            <a:fld id="{24EA9B40-14D3-486C-B44F-65570464371D}" type="slidenum">
              <a:rPr lang="en-US" altLang="ja-JP">
                <a:solidFill>
                  <a:prstClr val="black"/>
                </a:solidFill>
              </a:rPr>
              <a:pPr>
                <a:buClr>
                  <a:srgbClr val="0000FF"/>
                </a:buClr>
              </a:pPr>
              <a:t>24</a:t>
            </a:fld>
            <a:endParaRPr lang="en-US" altLang="ja-JP">
              <a:solidFill>
                <a:prstClr val="black"/>
              </a:solidFill>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pPr>
              <a:buClr>
                <a:srgbClr val="0000FF"/>
              </a:buClr>
            </a:pPr>
            <a:fld id="{72C9175D-3174-4C3B-A3DF-D4953C433A11}" type="slidenum">
              <a:rPr lang="en-US" altLang="ja-JP">
                <a:solidFill>
                  <a:prstClr val="black"/>
                </a:solidFill>
              </a:rPr>
              <a:pPr>
                <a:buClr>
                  <a:srgbClr val="0000FF"/>
                </a:buClr>
              </a:pPr>
              <a:t>25</a:t>
            </a:fld>
            <a:endParaRPr lang="en-US" altLang="ja-JP">
              <a:solidFill>
                <a:prstClr val="black"/>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C378866-E9EC-4DCE-9822-8E15F01D856F}" type="slidenum">
              <a:rPr lang="ja-JP" altLang="en-US" smtClean="0">
                <a:solidFill>
                  <a:prstClr val="black"/>
                </a:solidFill>
              </a:rPr>
              <a:pPr/>
              <a:t>26</a:t>
            </a:fld>
            <a:endParaRPr lang="ja-JP"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pPr>
              <a:buClr>
                <a:srgbClr val="0000FF"/>
              </a:buClr>
            </a:pPr>
            <a:fld id="{7E844D43-117C-46FC-A8A9-4DB82EF4D821}" type="slidenum">
              <a:rPr lang="en-US" altLang="ja-JP">
                <a:solidFill>
                  <a:prstClr val="black"/>
                </a:solidFill>
              </a:rPr>
              <a:pPr>
                <a:buClr>
                  <a:srgbClr val="0000FF"/>
                </a:buClr>
              </a:pPr>
              <a:t>27</a:t>
            </a:fld>
            <a:endParaRPr lang="en-US" altLang="ja-JP">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pPr>
              <a:buClr>
                <a:srgbClr val="0000FF"/>
              </a:buClr>
            </a:pPr>
            <a:fld id="{D565E0AF-EB98-46EC-8428-1BF1DAAA6D0F}" type="slidenum">
              <a:rPr lang="ja-JP" altLang="en-US">
                <a:solidFill>
                  <a:srgbClr val="000000"/>
                </a:solidFill>
              </a:rPr>
              <a:pPr>
                <a:buClr>
                  <a:srgbClr val="0000FF"/>
                </a:buClr>
              </a:pPr>
              <a:t>28</a:t>
            </a:fld>
            <a:endParaRPr lang="en-US" altLang="ja-JP">
              <a:solidFill>
                <a:srgbClr val="000000"/>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spcBef>
                <a:spcPct val="0"/>
              </a:spcBef>
            </a:pPr>
            <a:endParaRPr lang="ja-JP" altLang="en-US" sz="96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pPr>
              <a:buClr>
                <a:srgbClr val="0000FF"/>
              </a:buClr>
            </a:pPr>
            <a:fld id="{D4E2C6CB-C010-4FFA-BCF2-470E2EB9AD60}" type="slidenum">
              <a:rPr lang="en-US" altLang="ja-JP">
                <a:solidFill>
                  <a:prstClr val="black"/>
                </a:solidFill>
              </a:rPr>
              <a:pPr>
                <a:buClr>
                  <a:srgbClr val="0000FF"/>
                </a:buClr>
              </a:pPr>
              <a:t>29</a:t>
            </a:fld>
            <a:endParaRPr lang="en-US" altLang="ja-JP">
              <a:solidFill>
                <a:prstClr val="black"/>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ln/>
        </p:spPr>
      </p:sp>
      <p:sp>
        <p:nvSpPr>
          <p:cNvPr id="47107" name="ノート プレースホルダ 2"/>
          <p:cNvSpPr>
            <a:spLocks noGrp="1"/>
          </p:cNvSpPr>
          <p:nvPr>
            <p:ph type="body" idx="1"/>
          </p:nvPr>
        </p:nvSpPr>
        <p:spPr>
          <a:noFill/>
          <a:ln/>
        </p:spPr>
        <p:txBody>
          <a:bodyPr/>
          <a:lstStyle/>
          <a:p>
            <a:pPr eaLnBrk="1" hangingPunct="1"/>
            <a:endParaRPr lang="ja-JP" altLang="en-US" smtClean="0"/>
          </a:p>
        </p:txBody>
      </p:sp>
      <p:sp>
        <p:nvSpPr>
          <p:cNvPr id="47108" name="スライド番号プレースホルダ 3"/>
          <p:cNvSpPr>
            <a:spLocks noGrp="1"/>
          </p:cNvSpPr>
          <p:nvPr>
            <p:ph type="sldNum" sz="quarter" idx="5"/>
          </p:nvPr>
        </p:nvSpPr>
        <p:spPr>
          <a:noFill/>
        </p:spPr>
        <p:txBody>
          <a:bodyPr/>
          <a:lstStyle/>
          <a:p>
            <a:fld id="{7794FEC4-529B-4470-B9E7-8D22A88622D1}" type="slidenum">
              <a:rPr lang="ja-JP" altLang="en-US">
                <a:solidFill>
                  <a:prstClr val="black"/>
                </a:solidFill>
              </a:rPr>
              <a:pPr/>
              <a:t>3</a:t>
            </a:fld>
            <a:endParaRPr lang="en-US" altLang="ja-JP">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pPr>
              <a:buClr>
                <a:srgbClr val="0000FF"/>
              </a:buClr>
            </a:pPr>
            <a:fld id="{B19133F1-FD5A-4CEF-8C45-B55FBD318517}" type="slidenum">
              <a:rPr lang="en-US" altLang="ja-JP">
                <a:solidFill>
                  <a:prstClr val="black"/>
                </a:solidFill>
              </a:rPr>
              <a:pPr>
                <a:buClr>
                  <a:srgbClr val="0000FF"/>
                </a:buClr>
              </a:pPr>
              <a:t>30</a:t>
            </a:fld>
            <a:endParaRPr lang="en-US" altLang="ja-JP">
              <a:solidFill>
                <a:prstClr val="black"/>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pPr>
              <a:buClr>
                <a:srgbClr val="0000FF"/>
              </a:buClr>
            </a:pPr>
            <a:fld id="{195A1628-4AF5-4B44-99F2-2798A59582CA}" type="slidenum">
              <a:rPr lang="en-US" altLang="ja-JP">
                <a:solidFill>
                  <a:prstClr val="black"/>
                </a:solidFill>
              </a:rPr>
              <a:pPr>
                <a:buClr>
                  <a:srgbClr val="0000FF"/>
                </a:buClr>
              </a:pPr>
              <a:t>31</a:t>
            </a:fld>
            <a:endParaRPr lang="en-US" altLang="ja-JP">
              <a:solidFill>
                <a:prstClr val="black"/>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baseline="0" dirty="0" smtClean="0">
                <a:solidFill>
                  <a:schemeClr val="tx1"/>
                </a:solidFill>
                <a:latin typeface="+mn-lt"/>
                <a:ea typeface="+mn-ea"/>
                <a:cs typeface="+mn-cs"/>
              </a:rPr>
              <a:t>Polychlorinated biphenyls (PCBs), due to their persistence and </a:t>
            </a:r>
            <a:r>
              <a:rPr kumimoji="1" lang="en-US" altLang="ja-JP" sz="1200" kern="1200" baseline="0" dirty="0" err="1" smtClean="0">
                <a:solidFill>
                  <a:schemeClr val="tx1"/>
                </a:solidFill>
                <a:latin typeface="+mn-lt"/>
                <a:ea typeface="+mn-ea"/>
                <a:cs typeface="+mn-cs"/>
              </a:rPr>
              <a:t>lipophilic</a:t>
            </a:r>
            <a:r>
              <a:rPr kumimoji="1" lang="en-US" altLang="ja-JP" sz="1200" kern="1200" baseline="0" dirty="0" smtClean="0">
                <a:solidFill>
                  <a:schemeClr val="tx1"/>
                </a:solidFill>
                <a:latin typeface="+mn-lt"/>
                <a:ea typeface="+mn-ea"/>
                <a:cs typeface="+mn-cs"/>
              </a:rPr>
              <a:t> character, </a:t>
            </a:r>
            <a:r>
              <a:rPr kumimoji="1" lang="en-US" altLang="ja-JP" sz="1200" kern="1200" baseline="0" dirty="0" err="1" smtClean="0">
                <a:solidFill>
                  <a:schemeClr val="tx1"/>
                </a:solidFill>
                <a:latin typeface="+mn-lt"/>
                <a:ea typeface="+mn-ea"/>
                <a:cs typeface="+mn-cs"/>
              </a:rPr>
              <a:t>bioaccumulate</a:t>
            </a:r>
            <a:r>
              <a:rPr kumimoji="1" lang="en-US" altLang="ja-JP" sz="1200" kern="1200" baseline="0" dirty="0" smtClean="0">
                <a:solidFill>
                  <a:schemeClr val="tx1"/>
                </a:solidFill>
                <a:latin typeface="+mn-lt"/>
                <a:ea typeface="+mn-ea"/>
                <a:cs typeface="+mn-cs"/>
              </a:rPr>
              <a:t> through the food</a:t>
            </a:r>
          </a:p>
          <a:p>
            <a:r>
              <a:rPr kumimoji="1" lang="en-US" altLang="ja-JP" sz="1200" kern="1200" baseline="0" dirty="0" smtClean="0">
                <a:solidFill>
                  <a:schemeClr val="tx1"/>
                </a:solidFill>
                <a:latin typeface="+mn-lt"/>
                <a:ea typeface="+mn-ea"/>
                <a:cs typeface="+mn-cs"/>
              </a:rPr>
              <a:t>chain and persist in the human body for years. The ingestion of contaminated food is the principal pathway of human</a:t>
            </a:r>
          </a:p>
          <a:p>
            <a:r>
              <a:rPr kumimoji="1" lang="en-US" altLang="ja-JP" sz="1200" kern="1200" baseline="0" dirty="0" smtClean="0">
                <a:solidFill>
                  <a:schemeClr val="tx1"/>
                </a:solidFill>
                <a:latin typeface="+mn-lt"/>
                <a:ea typeface="+mn-ea"/>
                <a:cs typeface="+mn-cs"/>
              </a:rPr>
              <a:t>exposure, and in particular, foodstuffs of animal origin. Levels in breast milk derive from those previously accumulated</a:t>
            </a:r>
          </a:p>
          <a:p>
            <a:r>
              <a:rPr kumimoji="1" lang="en-US" altLang="ja-JP" sz="1200" kern="1200" baseline="0" dirty="0" smtClean="0">
                <a:solidFill>
                  <a:schemeClr val="tx1"/>
                </a:solidFill>
                <a:latin typeface="+mn-lt"/>
                <a:ea typeface="+mn-ea"/>
                <a:cs typeface="+mn-cs"/>
              </a:rPr>
              <a:t>in the body fat and are of special concern because of the health risk they pose to the nursing baby. Nineteen out of the</a:t>
            </a:r>
          </a:p>
          <a:p>
            <a:r>
              <a:rPr kumimoji="1" lang="en-US" altLang="ja-JP" sz="1200" kern="1200" baseline="0" dirty="0" smtClean="0">
                <a:solidFill>
                  <a:schemeClr val="tx1"/>
                </a:solidFill>
                <a:latin typeface="+mn-lt"/>
                <a:ea typeface="+mn-ea"/>
                <a:cs typeface="+mn-cs"/>
              </a:rPr>
              <a:t>209 possible PCB congeners, were predicted to exist as stable </a:t>
            </a:r>
            <a:r>
              <a:rPr kumimoji="1" lang="en-US" altLang="ja-JP" sz="1200" kern="1200" baseline="0" dirty="0" err="1" smtClean="0">
                <a:solidFill>
                  <a:schemeClr val="tx1"/>
                </a:solidFill>
                <a:latin typeface="+mn-lt"/>
                <a:ea typeface="+mn-ea"/>
                <a:cs typeface="+mn-cs"/>
              </a:rPr>
              <a:t>atropisomers</a:t>
            </a:r>
            <a:r>
              <a:rPr kumimoji="1" lang="en-US" altLang="ja-JP" sz="1200" kern="1200" baseline="0" dirty="0" smtClean="0">
                <a:solidFill>
                  <a:schemeClr val="tx1"/>
                </a:solidFill>
                <a:latin typeface="+mn-lt"/>
                <a:ea typeface="+mn-ea"/>
                <a:cs typeface="+mn-cs"/>
              </a:rPr>
              <a:t> at room temperature 1, and nearly all</a:t>
            </a:r>
          </a:p>
          <a:p>
            <a:r>
              <a:rPr kumimoji="1" lang="en-US" altLang="ja-JP" sz="1200" kern="1200" baseline="0" dirty="0" smtClean="0">
                <a:solidFill>
                  <a:schemeClr val="tx1"/>
                </a:solidFill>
                <a:latin typeface="+mn-lt"/>
                <a:ea typeface="+mn-ea"/>
                <a:cs typeface="+mn-cs"/>
              </a:rPr>
              <a:t>are present in commercial PCB mixtures. Those PCBs were released into the environment as </a:t>
            </a:r>
            <a:r>
              <a:rPr kumimoji="1" lang="en-US" altLang="ja-JP" sz="1200" kern="1200" baseline="0" dirty="0" err="1" smtClean="0">
                <a:solidFill>
                  <a:schemeClr val="tx1"/>
                </a:solidFill>
                <a:latin typeface="+mn-lt"/>
                <a:ea typeface="+mn-ea"/>
                <a:cs typeface="+mn-cs"/>
              </a:rPr>
              <a:t>racemates</a:t>
            </a:r>
            <a:r>
              <a:rPr kumimoji="1" lang="en-US" altLang="ja-JP" sz="1200" kern="1200" baseline="0" dirty="0" smtClean="0">
                <a:solidFill>
                  <a:schemeClr val="tx1"/>
                </a:solidFill>
                <a:latin typeface="+mn-lt"/>
                <a:ea typeface="+mn-ea"/>
                <a:cs typeface="+mn-cs"/>
              </a:rPr>
              <a:t>, and</a:t>
            </a:r>
          </a:p>
          <a:p>
            <a:r>
              <a:rPr kumimoji="1" lang="en-US" altLang="ja-JP" sz="1200" kern="1200" baseline="0" dirty="0" smtClean="0">
                <a:solidFill>
                  <a:schemeClr val="tx1"/>
                </a:solidFill>
                <a:latin typeface="+mn-lt"/>
                <a:ea typeface="+mn-ea"/>
                <a:cs typeface="+mn-cs"/>
              </a:rPr>
              <a:t>therefore the non-</a:t>
            </a:r>
            <a:r>
              <a:rPr kumimoji="1" lang="en-US" altLang="ja-JP" sz="1200" kern="1200" baseline="0" dirty="0" err="1" smtClean="0">
                <a:solidFill>
                  <a:schemeClr val="tx1"/>
                </a:solidFill>
                <a:latin typeface="+mn-lt"/>
                <a:ea typeface="+mn-ea"/>
                <a:cs typeface="+mn-cs"/>
              </a:rPr>
              <a:t>racemic</a:t>
            </a:r>
            <a:r>
              <a:rPr kumimoji="1" lang="en-US" altLang="ja-JP" sz="1200" kern="1200" baseline="0" dirty="0" smtClean="0">
                <a:solidFill>
                  <a:schemeClr val="tx1"/>
                </a:solidFill>
                <a:latin typeface="+mn-lt"/>
                <a:ea typeface="+mn-ea"/>
                <a:cs typeface="+mn-cs"/>
              </a:rPr>
              <a:t> composition could be evidence of </a:t>
            </a:r>
            <a:r>
              <a:rPr kumimoji="1" lang="en-US" altLang="ja-JP" sz="1200" kern="1200" baseline="0" dirty="0" err="1" smtClean="0">
                <a:solidFill>
                  <a:schemeClr val="tx1"/>
                </a:solidFill>
                <a:latin typeface="+mn-lt"/>
                <a:ea typeface="+mn-ea"/>
                <a:cs typeface="+mn-cs"/>
              </a:rPr>
              <a:t>enantioselective</a:t>
            </a:r>
            <a:r>
              <a:rPr kumimoji="1" lang="en-US" altLang="ja-JP" sz="1200" kern="1200" baseline="0" dirty="0" smtClean="0">
                <a:solidFill>
                  <a:schemeClr val="tx1"/>
                </a:solidFill>
                <a:latin typeface="+mn-lt"/>
                <a:ea typeface="+mn-ea"/>
                <a:cs typeface="+mn-cs"/>
              </a:rPr>
              <a:t> bioaccumulation and/or metabolism.</a:t>
            </a:r>
          </a:p>
          <a:p>
            <a:r>
              <a:rPr kumimoji="1" lang="en-US" altLang="ja-JP" sz="1200" kern="1200" baseline="0" dirty="0" smtClean="0">
                <a:solidFill>
                  <a:schemeClr val="tx1"/>
                </a:solidFill>
                <a:latin typeface="+mn-lt"/>
                <a:ea typeface="+mn-ea"/>
                <a:cs typeface="+mn-cs"/>
              </a:rPr>
              <a:t>Moreover, the </a:t>
            </a:r>
            <a:r>
              <a:rPr kumimoji="1" lang="en-US" altLang="ja-JP" sz="1200" kern="1200" baseline="0" dirty="0" err="1" smtClean="0">
                <a:solidFill>
                  <a:schemeClr val="tx1"/>
                </a:solidFill>
                <a:latin typeface="+mn-lt"/>
                <a:ea typeface="+mn-ea"/>
                <a:cs typeface="+mn-cs"/>
              </a:rPr>
              <a:t>enantioselective</a:t>
            </a:r>
            <a:r>
              <a:rPr kumimoji="1" lang="en-US" altLang="ja-JP" sz="1200" kern="1200" baseline="0" dirty="0" smtClean="0">
                <a:solidFill>
                  <a:schemeClr val="tx1"/>
                </a:solidFill>
                <a:latin typeface="+mn-lt"/>
                <a:ea typeface="+mn-ea"/>
                <a:cs typeface="+mn-cs"/>
              </a:rPr>
              <a:t> analysis would provide a more comprehensive understanding of the real toxicity</a:t>
            </a:r>
          </a:p>
          <a:p>
            <a:r>
              <a:rPr kumimoji="1" lang="en-US" altLang="ja-JP" sz="1200" kern="1200" baseline="0" dirty="0" smtClean="0">
                <a:solidFill>
                  <a:schemeClr val="tx1"/>
                </a:solidFill>
                <a:latin typeface="+mn-lt"/>
                <a:ea typeface="+mn-ea"/>
                <a:cs typeface="+mn-cs"/>
              </a:rPr>
              <a:t>associated with the presence of those congeners in real samples, since different toxicity has been demonstrated for</a:t>
            </a:r>
          </a:p>
          <a:p>
            <a:r>
              <a:rPr kumimoji="1" lang="en-US" altLang="ja-JP" sz="1200" kern="1200" baseline="0" dirty="0" smtClean="0">
                <a:solidFill>
                  <a:schemeClr val="tx1"/>
                </a:solidFill>
                <a:latin typeface="+mn-lt"/>
                <a:ea typeface="+mn-ea"/>
                <a:cs typeface="+mn-cs"/>
              </a:rPr>
              <a:t>each of the </a:t>
            </a:r>
            <a:r>
              <a:rPr kumimoji="1" lang="en-US" altLang="ja-JP" sz="1200" kern="1200" baseline="0" dirty="0" err="1" smtClean="0">
                <a:solidFill>
                  <a:schemeClr val="tx1"/>
                </a:solidFill>
                <a:latin typeface="+mn-lt"/>
                <a:ea typeface="+mn-ea"/>
                <a:cs typeface="+mn-cs"/>
              </a:rPr>
              <a:t>enantiomers</a:t>
            </a:r>
            <a:r>
              <a:rPr kumimoji="1" lang="en-US" altLang="ja-JP" sz="1200" kern="1200" baseline="0" dirty="0" smtClean="0">
                <a:solidFill>
                  <a:schemeClr val="tx1"/>
                </a:solidFill>
                <a:latin typeface="+mn-lt"/>
                <a:ea typeface="+mn-ea"/>
                <a:cs typeface="+mn-cs"/>
              </a:rPr>
              <a:t> 2. Up to now, studies dealing with the determination of the </a:t>
            </a:r>
            <a:r>
              <a:rPr kumimoji="1" lang="en-US" altLang="ja-JP" sz="1200" kern="1200" baseline="0" dirty="0" err="1" smtClean="0">
                <a:solidFill>
                  <a:schemeClr val="tx1"/>
                </a:solidFill>
                <a:latin typeface="+mn-lt"/>
                <a:ea typeface="+mn-ea"/>
                <a:cs typeface="+mn-cs"/>
              </a:rPr>
              <a:t>enantiomeric</a:t>
            </a:r>
            <a:r>
              <a:rPr kumimoji="1" lang="en-US" altLang="ja-JP" sz="1200" kern="1200" baseline="0" dirty="0" smtClean="0">
                <a:solidFill>
                  <a:schemeClr val="tx1"/>
                </a:solidFill>
                <a:latin typeface="+mn-lt"/>
                <a:ea typeface="+mn-ea"/>
                <a:cs typeface="+mn-cs"/>
              </a:rPr>
              <a:t> composition of </a:t>
            </a:r>
            <a:r>
              <a:rPr kumimoji="1" lang="en-US" altLang="ja-JP" sz="1200" kern="1200" baseline="0" dirty="0" err="1" smtClean="0">
                <a:solidFill>
                  <a:schemeClr val="tx1"/>
                </a:solidFill>
                <a:latin typeface="+mn-lt"/>
                <a:ea typeface="+mn-ea"/>
                <a:cs typeface="+mn-cs"/>
              </a:rPr>
              <a:t>chiral</a:t>
            </a:r>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PCBs in breast milk samples have reported a </a:t>
            </a:r>
            <a:r>
              <a:rPr kumimoji="1" lang="en-US" altLang="ja-JP" sz="1200" kern="1200" baseline="0" dirty="0" err="1" smtClean="0">
                <a:solidFill>
                  <a:schemeClr val="tx1"/>
                </a:solidFill>
                <a:latin typeface="+mn-lt"/>
                <a:ea typeface="+mn-ea"/>
                <a:cs typeface="+mn-cs"/>
              </a:rPr>
              <a:t>racemic</a:t>
            </a:r>
            <a:r>
              <a:rPr kumimoji="1" lang="en-US" altLang="ja-JP" sz="1200" kern="1200" baseline="0" dirty="0" smtClean="0">
                <a:solidFill>
                  <a:schemeClr val="tx1"/>
                </a:solidFill>
                <a:latin typeface="+mn-lt"/>
                <a:ea typeface="+mn-ea"/>
                <a:cs typeface="+mn-cs"/>
              </a:rPr>
              <a:t> composition on a </a:t>
            </a:r>
            <a:r>
              <a:rPr kumimoji="1" lang="en-US" altLang="ja-JP" sz="1200" kern="1200" baseline="0" dirty="0" err="1" smtClean="0">
                <a:solidFill>
                  <a:schemeClr val="tx1"/>
                </a:solidFill>
                <a:latin typeface="+mn-lt"/>
                <a:ea typeface="+mn-ea"/>
                <a:cs typeface="+mn-cs"/>
              </a:rPr>
              <a:t>Chirasil-Dex</a:t>
            </a:r>
            <a:r>
              <a:rPr kumimoji="1" lang="en-US" altLang="ja-JP" sz="1200" kern="1200" baseline="0" dirty="0" smtClean="0">
                <a:solidFill>
                  <a:schemeClr val="tx1"/>
                </a:solidFill>
                <a:latin typeface="+mn-lt"/>
                <a:ea typeface="+mn-ea"/>
                <a:cs typeface="+mn-cs"/>
              </a:rPr>
              <a:t> GC column for PCB 149 and</a:t>
            </a:r>
          </a:p>
          <a:p>
            <a:r>
              <a:rPr kumimoji="1" lang="en-US" altLang="ja-JP" sz="1200" kern="1200" baseline="0" dirty="0" smtClean="0">
                <a:solidFill>
                  <a:schemeClr val="tx1"/>
                </a:solidFill>
                <a:latin typeface="+mn-lt"/>
                <a:ea typeface="+mn-ea"/>
                <a:cs typeface="+mn-cs"/>
              </a:rPr>
              <a:t>an </a:t>
            </a:r>
            <a:r>
              <a:rPr kumimoji="1" lang="en-US" altLang="ja-JP" sz="1200" kern="1200" baseline="0" dirty="0" err="1" smtClean="0">
                <a:solidFill>
                  <a:schemeClr val="tx1"/>
                </a:solidFill>
                <a:latin typeface="+mn-lt"/>
                <a:ea typeface="+mn-ea"/>
                <a:cs typeface="+mn-cs"/>
              </a:rPr>
              <a:t>enantioenrichment</a:t>
            </a:r>
            <a:r>
              <a:rPr kumimoji="1" lang="en-US" altLang="ja-JP" sz="1200" kern="1200" baseline="0" dirty="0" smtClean="0">
                <a:solidFill>
                  <a:schemeClr val="tx1"/>
                </a:solidFill>
                <a:latin typeface="+mn-lt"/>
                <a:ea typeface="+mn-ea"/>
                <a:cs typeface="+mn-cs"/>
              </a:rPr>
              <a:t> of the 1st and 2st eluted </a:t>
            </a:r>
            <a:r>
              <a:rPr kumimoji="1" lang="en-US" altLang="ja-JP" sz="1200" kern="1200" baseline="0" dirty="0" err="1" smtClean="0">
                <a:solidFill>
                  <a:schemeClr val="tx1"/>
                </a:solidFill>
                <a:latin typeface="+mn-lt"/>
                <a:ea typeface="+mn-ea"/>
                <a:cs typeface="+mn-cs"/>
              </a:rPr>
              <a:t>enantiomer</a:t>
            </a:r>
            <a:r>
              <a:rPr kumimoji="1" lang="en-US" altLang="ja-JP" sz="1200" kern="1200" baseline="0" dirty="0" smtClean="0">
                <a:solidFill>
                  <a:schemeClr val="tx1"/>
                </a:solidFill>
                <a:latin typeface="+mn-lt"/>
                <a:ea typeface="+mn-ea"/>
                <a:cs typeface="+mn-cs"/>
              </a:rPr>
              <a:t> of PCBs 95 and 132, respectively 3, 4, while data for other</a:t>
            </a:r>
          </a:p>
          <a:p>
            <a:r>
              <a:rPr kumimoji="1" lang="en-US" altLang="ja-JP" sz="1200" kern="1200" baseline="0" dirty="0" err="1" smtClean="0">
                <a:solidFill>
                  <a:schemeClr val="tx1"/>
                </a:solidFill>
                <a:latin typeface="+mn-lt"/>
                <a:ea typeface="+mn-ea"/>
                <a:cs typeface="+mn-cs"/>
              </a:rPr>
              <a:t>chiral</a:t>
            </a:r>
            <a:r>
              <a:rPr kumimoji="1" lang="en-US" altLang="ja-JP" sz="1200" kern="1200" baseline="0" dirty="0" smtClean="0">
                <a:solidFill>
                  <a:schemeClr val="tx1"/>
                </a:solidFill>
                <a:latin typeface="+mn-lt"/>
                <a:ea typeface="+mn-ea"/>
                <a:cs typeface="+mn-cs"/>
              </a:rPr>
              <a:t> PCBs are up to now not available.</a:t>
            </a:r>
          </a:p>
          <a:p>
            <a:r>
              <a:rPr kumimoji="1" lang="en-US" altLang="ja-JP" sz="1200" kern="1200" baseline="0" dirty="0" smtClean="0">
                <a:solidFill>
                  <a:schemeClr val="tx1"/>
                </a:solidFill>
                <a:latin typeface="+mn-lt"/>
                <a:ea typeface="+mn-ea"/>
                <a:cs typeface="+mn-cs"/>
              </a:rPr>
              <a:t>In this study, the concentration of the most relevant PCB congeners and the </a:t>
            </a:r>
            <a:r>
              <a:rPr kumimoji="1" lang="en-US" altLang="ja-JP" sz="1200" kern="1200" baseline="0" dirty="0" err="1" smtClean="0">
                <a:solidFill>
                  <a:schemeClr val="tx1"/>
                </a:solidFill>
                <a:latin typeface="+mn-lt"/>
                <a:ea typeface="+mn-ea"/>
                <a:cs typeface="+mn-cs"/>
              </a:rPr>
              <a:t>enantiomeric</a:t>
            </a:r>
            <a:r>
              <a:rPr kumimoji="1" lang="en-US" altLang="ja-JP" sz="1200" kern="1200" baseline="0" dirty="0" smtClean="0">
                <a:solidFill>
                  <a:schemeClr val="tx1"/>
                </a:solidFill>
                <a:latin typeface="+mn-lt"/>
                <a:ea typeface="+mn-ea"/>
                <a:cs typeface="+mn-cs"/>
              </a:rPr>
              <a:t> fraction (EF) of 10 </a:t>
            </a:r>
            <a:r>
              <a:rPr kumimoji="1" lang="en-US" altLang="ja-JP" sz="1200" kern="1200" baseline="0" dirty="0" err="1" smtClean="0">
                <a:solidFill>
                  <a:schemeClr val="tx1"/>
                </a:solidFill>
                <a:latin typeface="+mn-lt"/>
                <a:ea typeface="+mn-ea"/>
                <a:cs typeface="+mn-cs"/>
              </a:rPr>
              <a:t>chiral</a:t>
            </a:r>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PCBs were determined in eleven Spanish breast milk samples. Heart-cut multidimensional gas chromatography was</a:t>
            </a:r>
          </a:p>
          <a:p>
            <a:r>
              <a:rPr kumimoji="1" lang="en-US" altLang="ja-JP" sz="1200" kern="1200" baseline="0" dirty="0" smtClean="0">
                <a:solidFill>
                  <a:schemeClr val="tx1"/>
                </a:solidFill>
                <a:latin typeface="+mn-lt"/>
                <a:ea typeface="+mn-ea"/>
                <a:cs typeface="+mn-cs"/>
              </a:rPr>
              <a:t>employed for the unambiguous determination of both </a:t>
            </a:r>
            <a:r>
              <a:rPr kumimoji="1" lang="en-US" altLang="ja-JP" sz="1200" kern="1200" baseline="0" dirty="0" err="1" smtClean="0">
                <a:solidFill>
                  <a:schemeClr val="tx1"/>
                </a:solidFill>
                <a:latin typeface="+mn-lt"/>
                <a:ea typeface="+mn-ea"/>
                <a:cs typeface="+mn-cs"/>
              </a:rPr>
              <a:t>enantiomers</a:t>
            </a:r>
            <a:r>
              <a:rPr kumimoji="1" lang="en-US" altLang="ja-JP" sz="1200" kern="1200" baseline="0" dirty="0" smtClean="0">
                <a:solidFill>
                  <a:schemeClr val="tx1"/>
                </a:solidFill>
                <a:latin typeface="+mn-lt"/>
                <a:ea typeface="+mn-ea"/>
                <a:cs typeface="+mn-cs"/>
              </a:rPr>
              <a:t>, using two different </a:t>
            </a:r>
            <a:r>
              <a:rPr kumimoji="1" lang="en-US" altLang="ja-JP" sz="1200" kern="1200" baseline="0" dirty="0" err="1" smtClean="0">
                <a:solidFill>
                  <a:schemeClr val="tx1"/>
                </a:solidFill>
                <a:latin typeface="+mn-lt"/>
                <a:ea typeface="+mn-ea"/>
                <a:cs typeface="+mn-cs"/>
              </a:rPr>
              <a:t>chiral</a:t>
            </a:r>
            <a:r>
              <a:rPr kumimoji="1" lang="en-US" altLang="ja-JP" sz="1200" kern="1200" baseline="0" dirty="0" smtClean="0">
                <a:solidFill>
                  <a:schemeClr val="tx1"/>
                </a:solidFill>
                <a:latin typeface="+mn-lt"/>
                <a:ea typeface="+mn-ea"/>
                <a:cs typeface="+mn-cs"/>
              </a:rPr>
              <a:t> columns, </a:t>
            </a:r>
            <a:r>
              <a:rPr kumimoji="1" lang="en-US" altLang="ja-JP" sz="1200" i="1" kern="1200" baseline="0" dirty="0" smtClean="0">
                <a:solidFill>
                  <a:schemeClr val="tx1"/>
                </a:solidFill>
                <a:latin typeface="+mn-lt"/>
                <a:ea typeface="+mn-ea"/>
                <a:cs typeface="+mn-cs"/>
              </a:rPr>
              <a:t>i.e., </a:t>
            </a:r>
            <a:r>
              <a:rPr kumimoji="1" lang="en-US" altLang="ja-JP" sz="1200" i="1" kern="1200" baseline="0" dirty="0" err="1" smtClean="0">
                <a:solidFill>
                  <a:schemeClr val="tx1"/>
                </a:solidFill>
                <a:latin typeface="+mn-lt"/>
                <a:ea typeface="+mn-ea"/>
                <a:cs typeface="+mn-cs"/>
              </a:rPr>
              <a:t>Chirasil</a:t>
            </a:r>
            <a:r>
              <a:rPr kumimoji="1" lang="en-US" altLang="ja-JP" sz="1200" i="1" kern="1200" baseline="0" dirty="0" smtClean="0">
                <a:solidFill>
                  <a:schemeClr val="tx1"/>
                </a:solidFill>
                <a:latin typeface="+mn-lt"/>
                <a:ea typeface="+mn-ea"/>
                <a:cs typeface="+mn-cs"/>
              </a:rPr>
              <a:t>-</a:t>
            </a:r>
          </a:p>
          <a:p>
            <a:r>
              <a:rPr kumimoji="1" lang="en-US" altLang="ja-JP" sz="1200" kern="1200" baseline="0" dirty="0" err="1" smtClean="0">
                <a:solidFill>
                  <a:schemeClr val="tx1"/>
                </a:solidFill>
                <a:latin typeface="+mn-lt"/>
                <a:ea typeface="+mn-ea"/>
                <a:cs typeface="+mn-cs"/>
              </a:rPr>
              <a:t>Dex</a:t>
            </a:r>
            <a:r>
              <a:rPr kumimoji="1" lang="en-US" altLang="ja-JP" sz="1200" kern="1200" baseline="0" dirty="0" smtClean="0">
                <a:solidFill>
                  <a:schemeClr val="tx1"/>
                </a:solidFill>
                <a:latin typeface="+mn-lt"/>
                <a:ea typeface="+mn-ea"/>
                <a:cs typeface="+mn-cs"/>
              </a:rPr>
              <a:t> and BGB-172.</a:t>
            </a:r>
            <a:endParaRPr kumimoji="1" lang="ja-JP" altLang="en-US" dirty="0"/>
          </a:p>
        </p:txBody>
      </p:sp>
      <p:sp>
        <p:nvSpPr>
          <p:cNvPr id="4" name="スライド番号プレースホルダ 3"/>
          <p:cNvSpPr>
            <a:spLocks noGrp="1"/>
          </p:cNvSpPr>
          <p:nvPr>
            <p:ph type="sldNum" sz="quarter" idx="10"/>
          </p:nvPr>
        </p:nvSpPr>
        <p:spPr/>
        <p:txBody>
          <a:bodyPr/>
          <a:lstStyle/>
          <a:p>
            <a:fld id="{BC378866-E9EC-4DCE-9822-8E15F01D856F}" type="slidenum">
              <a:rPr lang="ja-JP" altLang="en-US" smtClean="0">
                <a:solidFill>
                  <a:prstClr val="black"/>
                </a:solidFill>
              </a:rPr>
              <a:pPr/>
              <a:t>32</a:t>
            </a:fld>
            <a:endParaRPr lang="ja-JP"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baseline="0" dirty="0" smtClean="0">
                <a:solidFill>
                  <a:schemeClr val="tx1"/>
                </a:solidFill>
                <a:latin typeface="+mn-lt"/>
                <a:ea typeface="+mn-ea"/>
                <a:cs typeface="+mn-cs"/>
              </a:rPr>
              <a:t>Polychlorinated biphenyls (PCBs) were manufactured for a large number</a:t>
            </a:r>
          </a:p>
          <a:p>
            <a:r>
              <a:rPr kumimoji="1" lang="en-US" altLang="ja-JP" sz="1200" kern="1200" baseline="0" dirty="0" smtClean="0">
                <a:solidFill>
                  <a:schemeClr val="tx1"/>
                </a:solidFill>
                <a:latin typeface="+mn-lt"/>
                <a:ea typeface="+mn-ea"/>
                <a:cs typeface="+mn-cs"/>
              </a:rPr>
              <a:t>of technical applications including for use in transformers and capacitors1,2. The</a:t>
            </a:r>
          </a:p>
          <a:p>
            <a:r>
              <a:rPr kumimoji="1" lang="en-US" altLang="ja-JP" sz="1200" kern="1200" baseline="0" dirty="0" smtClean="0">
                <a:solidFill>
                  <a:schemeClr val="tx1"/>
                </a:solidFill>
                <a:latin typeface="+mn-lt"/>
                <a:ea typeface="+mn-ea"/>
                <a:cs typeface="+mn-cs"/>
              </a:rPr>
              <a:t>widespread commercial utilization of PCBs and their persistence in the</a:t>
            </a:r>
          </a:p>
          <a:p>
            <a:r>
              <a:rPr kumimoji="1" lang="en-US" altLang="ja-JP" sz="1200" kern="1200" baseline="0" dirty="0" smtClean="0">
                <a:solidFill>
                  <a:schemeClr val="tx1"/>
                </a:solidFill>
                <a:latin typeface="+mn-lt"/>
                <a:ea typeface="+mn-ea"/>
                <a:cs typeface="+mn-cs"/>
              </a:rPr>
              <a:t>environment have resulted in their worldwide distribution. Physicochemical</a:t>
            </a:r>
          </a:p>
          <a:p>
            <a:r>
              <a:rPr kumimoji="1" lang="en-US" altLang="ja-JP" sz="1200" kern="1200" baseline="0" dirty="0" smtClean="0">
                <a:solidFill>
                  <a:schemeClr val="tx1"/>
                </a:solidFill>
                <a:latin typeface="+mn-lt"/>
                <a:ea typeface="+mn-ea"/>
                <a:cs typeface="+mn-cs"/>
              </a:rPr>
              <a:t>characteristics, such as </a:t>
            </a:r>
            <a:r>
              <a:rPr kumimoji="1" lang="en-US" altLang="ja-JP" sz="1200" kern="1200" baseline="0" dirty="0" err="1" smtClean="0">
                <a:solidFill>
                  <a:schemeClr val="tx1"/>
                </a:solidFill>
                <a:latin typeface="+mn-lt"/>
                <a:ea typeface="+mn-ea"/>
                <a:cs typeface="+mn-cs"/>
              </a:rPr>
              <a:t>lipophilicity</a:t>
            </a:r>
            <a:r>
              <a:rPr kumimoji="1" lang="en-US" altLang="ja-JP" sz="1200" kern="1200" baseline="0" dirty="0" smtClean="0">
                <a:solidFill>
                  <a:schemeClr val="tx1"/>
                </a:solidFill>
                <a:latin typeface="+mn-lt"/>
                <a:ea typeface="+mn-ea"/>
                <a:cs typeface="+mn-cs"/>
              </a:rPr>
              <a:t> and stability towards biological and thermal</a:t>
            </a:r>
          </a:p>
          <a:p>
            <a:r>
              <a:rPr kumimoji="1" lang="en-US" altLang="ja-JP" sz="1200" kern="1200" baseline="0" dirty="0" smtClean="0">
                <a:solidFill>
                  <a:schemeClr val="tx1"/>
                </a:solidFill>
                <a:latin typeface="+mn-lt"/>
                <a:ea typeface="+mn-ea"/>
                <a:cs typeface="+mn-cs"/>
              </a:rPr>
              <a:t>degradation, have resulted in their accumulation in the food chain, raising concerns</a:t>
            </a:r>
          </a:p>
          <a:p>
            <a:r>
              <a:rPr kumimoji="1" lang="en-US" altLang="ja-JP" sz="1200" kern="1200" baseline="0" dirty="0" smtClean="0">
                <a:solidFill>
                  <a:schemeClr val="tx1"/>
                </a:solidFill>
                <a:latin typeface="+mn-lt"/>
                <a:ea typeface="+mn-ea"/>
                <a:cs typeface="+mn-cs"/>
              </a:rPr>
              <a:t>about human health effects. Animal and epidemiological studies have implicated</a:t>
            </a:r>
          </a:p>
          <a:p>
            <a:r>
              <a:rPr kumimoji="1" lang="en-US" altLang="ja-JP" sz="1200" kern="1200" baseline="0" dirty="0" smtClean="0">
                <a:solidFill>
                  <a:schemeClr val="tx1"/>
                </a:solidFill>
                <a:latin typeface="+mn-lt"/>
                <a:ea typeface="+mn-ea"/>
                <a:cs typeface="+mn-cs"/>
              </a:rPr>
              <a:t>PCBs in a number of human disease processes, such as carcinogenesis and</a:t>
            </a:r>
          </a:p>
          <a:p>
            <a:r>
              <a:rPr kumimoji="1" lang="en-US" altLang="ja-JP" sz="1200" kern="1200" baseline="0" dirty="0" smtClean="0">
                <a:solidFill>
                  <a:schemeClr val="tx1"/>
                </a:solidFill>
                <a:latin typeface="+mn-lt"/>
                <a:ea typeface="+mn-ea"/>
                <a:cs typeface="+mn-cs"/>
              </a:rPr>
              <a:t>atherosclerosis. However, mechanisms of PCB toxicity are still poorly</a:t>
            </a:r>
          </a:p>
          <a:p>
            <a:r>
              <a:rPr kumimoji="1" lang="en-US" altLang="ja-JP" sz="1200" kern="1200" baseline="0" dirty="0" smtClean="0">
                <a:solidFill>
                  <a:schemeClr val="tx1"/>
                </a:solidFill>
                <a:latin typeface="+mn-lt"/>
                <a:ea typeface="+mn-ea"/>
                <a:cs typeface="+mn-cs"/>
              </a:rPr>
              <a:t>understood, partly because technical PCB products contain a complex mixture of</a:t>
            </a:r>
          </a:p>
          <a:p>
            <a:r>
              <a:rPr kumimoji="1" lang="en-US" altLang="ja-JP" sz="1200" kern="1200" baseline="0" dirty="0" smtClean="0">
                <a:solidFill>
                  <a:schemeClr val="tx1"/>
                </a:solidFill>
                <a:latin typeface="+mn-lt"/>
                <a:ea typeface="+mn-ea"/>
                <a:cs typeface="+mn-cs"/>
              </a:rPr>
              <a:t>the possible 209 PCB derivatives or congeners. One of the most intriguing, but</a:t>
            </a:r>
          </a:p>
          <a:p>
            <a:r>
              <a:rPr kumimoji="1" lang="en-US" altLang="ja-JP" sz="1200" kern="1200" baseline="0" dirty="0" smtClean="0">
                <a:solidFill>
                  <a:schemeClr val="tx1"/>
                </a:solidFill>
                <a:latin typeface="+mn-lt"/>
                <a:ea typeface="+mn-ea"/>
                <a:cs typeface="+mn-cs"/>
              </a:rPr>
              <a:t>frequently overlooked, aspects of PCB toxicity is related to the existence of </a:t>
            </a:r>
            <a:r>
              <a:rPr kumimoji="1" lang="en-US" altLang="ja-JP" sz="1200" kern="1200" baseline="0" dirty="0" err="1" smtClean="0">
                <a:solidFill>
                  <a:schemeClr val="tx1"/>
                </a:solidFill>
                <a:latin typeface="+mn-lt"/>
                <a:ea typeface="+mn-ea"/>
                <a:cs typeface="+mn-cs"/>
              </a:rPr>
              <a:t>chiral</a:t>
            </a:r>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PCB congeners, possessing at least three </a:t>
            </a:r>
            <a:r>
              <a:rPr kumimoji="1" lang="en-US" altLang="ja-JP" sz="1200" kern="1200" baseline="0" dirty="0" err="1" smtClean="0">
                <a:solidFill>
                  <a:schemeClr val="tx1"/>
                </a:solidFill>
                <a:latin typeface="+mn-lt"/>
                <a:ea typeface="+mn-ea"/>
                <a:cs typeface="+mn-cs"/>
              </a:rPr>
              <a:t>ortho</a:t>
            </a:r>
            <a:r>
              <a:rPr kumimoji="1" lang="en-US" altLang="ja-JP" sz="1200" kern="1200" baseline="0" dirty="0" smtClean="0">
                <a:solidFill>
                  <a:schemeClr val="tx1"/>
                </a:solidFill>
                <a:latin typeface="+mn-lt"/>
                <a:ea typeface="+mn-ea"/>
                <a:cs typeface="+mn-cs"/>
              </a:rPr>
              <a:t> (to the biphenyl bridge) chlorine</a:t>
            </a:r>
          </a:p>
          <a:p>
            <a:r>
              <a:rPr kumimoji="1" lang="en-US" altLang="ja-JP" sz="1200" kern="1200" baseline="0" dirty="0" smtClean="0">
                <a:solidFill>
                  <a:schemeClr val="tx1"/>
                </a:solidFill>
                <a:latin typeface="+mn-lt"/>
                <a:ea typeface="+mn-ea"/>
                <a:cs typeface="+mn-cs"/>
              </a:rPr>
              <a:t>atoms3. </a:t>
            </a:r>
            <a:r>
              <a:rPr kumimoji="1" lang="en-US" altLang="ja-JP" sz="1200" kern="1200" baseline="0" dirty="0" err="1" smtClean="0">
                <a:solidFill>
                  <a:schemeClr val="tx1"/>
                </a:solidFill>
                <a:latin typeface="+mn-lt"/>
                <a:ea typeface="+mn-ea"/>
                <a:cs typeface="+mn-cs"/>
              </a:rPr>
              <a:t>Racemic</a:t>
            </a:r>
            <a:r>
              <a:rPr kumimoji="1" lang="en-US" altLang="ja-JP" sz="1200" kern="1200" baseline="0" dirty="0" smtClean="0">
                <a:solidFill>
                  <a:schemeClr val="tx1"/>
                </a:solidFill>
                <a:latin typeface="+mn-lt"/>
                <a:ea typeface="+mn-ea"/>
                <a:cs typeface="+mn-cs"/>
              </a:rPr>
              <a:t> PCBs in this group have been implicated in developmental and</a:t>
            </a:r>
          </a:p>
          <a:p>
            <a:r>
              <a:rPr kumimoji="1" lang="en-US" altLang="ja-JP" sz="1200" kern="1200" baseline="0" dirty="0" err="1" smtClean="0">
                <a:solidFill>
                  <a:schemeClr val="tx1"/>
                </a:solidFill>
                <a:latin typeface="+mn-lt"/>
                <a:ea typeface="+mn-ea"/>
                <a:cs typeface="+mn-cs"/>
              </a:rPr>
              <a:t>neurotoxic</a:t>
            </a:r>
            <a:r>
              <a:rPr kumimoji="1" lang="en-US" altLang="ja-JP" sz="1200" kern="1200" baseline="0" dirty="0" smtClean="0">
                <a:solidFill>
                  <a:schemeClr val="tx1"/>
                </a:solidFill>
                <a:latin typeface="+mn-lt"/>
                <a:ea typeface="+mn-ea"/>
                <a:cs typeface="+mn-cs"/>
              </a:rPr>
              <a:t> effects1,2. Two studies with individual congeners have shown that the</a:t>
            </a:r>
          </a:p>
          <a:p>
            <a:r>
              <a:rPr kumimoji="1" lang="en-US" altLang="ja-JP" sz="1200" kern="1200" baseline="0" dirty="0" smtClean="0">
                <a:solidFill>
                  <a:schemeClr val="tx1"/>
                </a:solidFill>
                <a:latin typeface="+mn-lt"/>
                <a:ea typeface="+mn-ea"/>
                <a:cs typeface="+mn-cs"/>
              </a:rPr>
              <a:t>(+)-</a:t>
            </a:r>
            <a:r>
              <a:rPr kumimoji="1" lang="en-US" altLang="ja-JP" sz="1200" kern="1200" baseline="0" dirty="0" err="1" smtClean="0">
                <a:solidFill>
                  <a:schemeClr val="tx1"/>
                </a:solidFill>
                <a:latin typeface="+mn-lt"/>
                <a:ea typeface="+mn-ea"/>
                <a:cs typeface="+mn-cs"/>
              </a:rPr>
              <a:t>enantiomer</a:t>
            </a:r>
            <a:r>
              <a:rPr kumimoji="1" lang="en-US" altLang="ja-JP" sz="1200" kern="1200" baseline="0" dirty="0" smtClean="0">
                <a:solidFill>
                  <a:schemeClr val="tx1"/>
                </a:solidFill>
                <a:latin typeface="+mn-lt"/>
                <a:ea typeface="+mn-ea"/>
                <a:cs typeface="+mn-cs"/>
              </a:rPr>
              <a:t> of PCB 844 and 1395 are selectively enriched in tissues, e.g. the</a:t>
            </a:r>
          </a:p>
          <a:p>
            <a:r>
              <a:rPr kumimoji="1" lang="en-US" altLang="ja-JP" sz="1200" kern="1200" baseline="0" dirty="0" smtClean="0">
                <a:solidFill>
                  <a:schemeClr val="tx1"/>
                </a:solidFill>
                <a:latin typeface="+mn-lt"/>
                <a:ea typeface="+mn-ea"/>
                <a:cs typeface="+mn-cs"/>
              </a:rPr>
              <a:t>liver, of laboratory animals. However, nothing is currently known about the</a:t>
            </a:r>
          </a:p>
          <a:p>
            <a:r>
              <a:rPr kumimoji="1" lang="en-US" altLang="ja-JP" sz="1200" kern="1200" baseline="0" dirty="0" smtClean="0">
                <a:solidFill>
                  <a:schemeClr val="tx1"/>
                </a:solidFill>
                <a:latin typeface="+mn-lt"/>
                <a:ea typeface="+mn-ea"/>
                <a:cs typeface="+mn-cs"/>
              </a:rPr>
              <a:t>distribution and enrichment of </a:t>
            </a:r>
            <a:r>
              <a:rPr kumimoji="1" lang="en-US" altLang="ja-JP" sz="1200" kern="1200" baseline="0" dirty="0" err="1" smtClean="0">
                <a:solidFill>
                  <a:schemeClr val="tx1"/>
                </a:solidFill>
                <a:latin typeface="+mn-lt"/>
                <a:ea typeface="+mn-ea"/>
                <a:cs typeface="+mn-cs"/>
              </a:rPr>
              <a:t>chiral</a:t>
            </a:r>
            <a:r>
              <a:rPr kumimoji="1" lang="en-US" altLang="ja-JP" sz="1200" kern="1200" baseline="0" dirty="0" smtClean="0">
                <a:solidFill>
                  <a:schemeClr val="tx1"/>
                </a:solidFill>
                <a:latin typeface="+mn-lt"/>
                <a:ea typeface="+mn-ea"/>
                <a:cs typeface="+mn-cs"/>
              </a:rPr>
              <a:t> PCBs after administration of a complex PCB</a:t>
            </a:r>
          </a:p>
          <a:p>
            <a:r>
              <a:rPr kumimoji="1" lang="en-US" altLang="ja-JP" sz="1200" kern="1200" baseline="0" dirty="0" smtClean="0">
                <a:solidFill>
                  <a:schemeClr val="tx1"/>
                </a:solidFill>
                <a:latin typeface="+mn-lt"/>
                <a:ea typeface="+mn-ea"/>
                <a:cs typeface="+mn-cs"/>
              </a:rPr>
              <a:t>mixture to laboratory animals such as the rat. The present study investigates the</a:t>
            </a:r>
          </a:p>
          <a:p>
            <a:r>
              <a:rPr kumimoji="1" lang="en-US" altLang="ja-JP" sz="1200" kern="1200" baseline="0" dirty="0" err="1" smtClean="0">
                <a:solidFill>
                  <a:schemeClr val="tx1"/>
                </a:solidFill>
                <a:latin typeface="+mn-lt"/>
                <a:ea typeface="+mn-ea"/>
                <a:cs typeface="+mn-cs"/>
              </a:rPr>
              <a:t>enantiomeric</a:t>
            </a:r>
            <a:r>
              <a:rPr kumimoji="1" lang="en-US" altLang="ja-JP" sz="1200" kern="1200" baseline="0" dirty="0" smtClean="0">
                <a:solidFill>
                  <a:schemeClr val="tx1"/>
                </a:solidFill>
                <a:latin typeface="+mn-lt"/>
                <a:ea typeface="+mn-ea"/>
                <a:cs typeface="+mn-cs"/>
              </a:rPr>
              <a:t> fraction of PCBs 91, 95 and 149 in male rats after administration of</a:t>
            </a:r>
          </a:p>
          <a:p>
            <a:r>
              <a:rPr kumimoji="1" lang="en-US" altLang="ja-JP" sz="1200" kern="1200" baseline="0" dirty="0" smtClean="0">
                <a:solidFill>
                  <a:schemeClr val="tx1"/>
                </a:solidFill>
                <a:latin typeface="+mn-lt"/>
                <a:ea typeface="+mn-ea"/>
                <a:cs typeface="+mn-cs"/>
              </a:rPr>
              <a:t>(a) </a:t>
            </a:r>
            <a:r>
              <a:rPr kumimoji="1" lang="en-US" altLang="ja-JP" sz="1200" kern="1200" baseline="0" dirty="0" err="1" smtClean="0">
                <a:solidFill>
                  <a:schemeClr val="tx1"/>
                </a:solidFill>
                <a:latin typeface="+mn-lt"/>
                <a:ea typeface="+mn-ea"/>
                <a:cs typeface="+mn-cs"/>
              </a:rPr>
              <a:t>Aroclor</a:t>
            </a:r>
            <a:r>
              <a:rPr kumimoji="1" lang="en-US" altLang="ja-JP" sz="1200" kern="1200" baseline="0" dirty="0" smtClean="0">
                <a:solidFill>
                  <a:schemeClr val="tx1"/>
                </a:solidFill>
                <a:latin typeface="+mn-lt"/>
                <a:ea typeface="+mn-ea"/>
                <a:cs typeface="+mn-cs"/>
              </a:rPr>
              <a:t> 1254 and (b) an environmental mixture obtained from soil</a:t>
            </a:r>
          </a:p>
          <a:p>
            <a:r>
              <a:rPr kumimoji="1" lang="en-US" altLang="ja-JP" sz="1200" kern="1200" baseline="0" dirty="0" smtClean="0">
                <a:solidFill>
                  <a:schemeClr val="tx1"/>
                </a:solidFill>
                <a:latin typeface="+mn-lt"/>
                <a:ea typeface="+mn-ea"/>
                <a:cs typeface="+mn-cs"/>
              </a:rPr>
              <a:t>contaminated with </a:t>
            </a:r>
            <a:r>
              <a:rPr kumimoji="1" lang="en-US" altLang="ja-JP" sz="1200" kern="1200" baseline="0" dirty="0" err="1" smtClean="0">
                <a:solidFill>
                  <a:schemeClr val="tx1"/>
                </a:solidFill>
                <a:latin typeface="+mn-lt"/>
                <a:ea typeface="+mn-ea"/>
                <a:cs typeface="+mn-cs"/>
              </a:rPr>
              <a:t>Chlorofen</a:t>
            </a:r>
            <a:r>
              <a:rPr kumimoji="1" lang="en-US" altLang="ja-JP" sz="1200" kern="1200" baseline="0" dirty="0" smtClean="0">
                <a:solidFill>
                  <a:schemeClr val="tx1"/>
                </a:solidFill>
                <a:latin typeface="+mn-lt"/>
                <a:ea typeface="+mn-ea"/>
                <a:cs typeface="+mn-cs"/>
              </a:rPr>
              <a:t>, a Polish PCB mixture6.</a:t>
            </a:r>
          </a:p>
          <a:p>
            <a:endParaRPr kumimoji="1" lang="ja-JP" altLang="en-US" dirty="0"/>
          </a:p>
        </p:txBody>
      </p:sp>
      <p:sp>
        <p:nvSpPr>
          <p:cNvPr id="4" name="スライド番号プレースホルダ 3"/>
          <p:cNvSpPr>
            <a:spLocks noGrp="1"/>
          </p:cNvSpPr>
          <p:nvPr>
            <p:ph type="sldNum" sz="quarter" idx="10"/>
          </p:nvPr>
        </p:nvSpPr>
        <p:spPr/>
        <p:txBody>
          <a:bodyPr/>
          <a:lstStyle/>
          <a:p>
            <a:fld id="{BC378866-E9EC-4DCE-9822-8E15F01D856F}" type="slidenum">
              <a:rPr lang="ja-JP" altLang="en-US" smtClean="0">
                <a:solidFill>
                  <a:prstClr val="black"/>
                </a:solidFill>
              </a:rPr>
              <a:pPr/>
              <a:t>33</a:t>
            </a:fld>
            <a:endParaRPr lang="ja-JP"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C378866-E9EC-4DCE-9822-8E15F01D856F}" type="slidenum">
              <a:rPr lang="ja-JP" altLang="en-US" smtClean="0">
                <a:solidFill>
                  <a:prstClr val="black"/>
                </a:solidFill>
              </a:rPr>
              <a:pPr/>
              <a:t>34</a:t>
            </a:fld>
            <a:endParaRPr lang="ja-JP"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C378866-E9EC-4DCE-9822-8E15F01D856F}" type="slidenum">
              <a:rPr lang="ja-JP" altLang="en-US" smtClean="0">
                <a:solidFill>
                  <a:prstClr val="black"/>
                </a:solidFill>
              </a:rPr>
              <a:pPr/>
              <a:t>35</a:t>
            </a:fld>
            <a:endParaRPr lang="ja-JP"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C378866-E9EC-4DCE-9822-8E15F01D856F}" type="slidenum">
              <a:rPr lang="ja-JP" altLang="en-US" smtClean="0">
                <a:solidFill>
                  <a:prstClr val="black"/>
                </a:solidFill>
              </a:rPr>
              <a:pPr/>
              <a:t>36</a:t>
            </a:fld>
            <a:endParaRPr lang="ja-JP"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C378866-E9EC-4DCE-9822-8E15F01D856F}" type="slidenum">
              <a:rPr lang="ja-JP" altLang="en-US" smtClean="0">
                <a:solidFill>
                  <a:prstClr val="black"/>
                </a:solidFill>
              </a:rPr>
              <a:pPr/>
              <a:t>37</a:t>
            </a:fld>
            <a:endParaRPr lang="ja-JP"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C378866-E9EC-4DCE-9822-8E15F01D856F}" type="slidenum">
              <a:rPr lang="ja-JP" altLang="en-US" smtClean="0">
                <a:solidFill>
                  <a:prstClr val="black"/>
                </a:solidFill>
              </a:rPr>
              <a:pPr/>
              <a:t>38</a:t>
            </a:fld>
            <a:endParaRPr lang="ja-JP"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C378866-E9EC-4DCE-9822-8E15F01D856F}" type="slidenum">
              <a:rPr lang="ja-JP" altLang="en-US" smtClean="0">
                <a:solidFill>
                  <a:prstClr val="black"/>
                </a:solidFill>
              </a:rPr>
              <a:pPr/>
              <a:t>39</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D7423DF-7CF7-4796-936B-6CD2765D7363}" type="slidenum">
              <a:rPr lang="ja-JP" altLang="en-US">
                <a:solidFill>
                  <a:prstClr val="black"/>
                </a:solidFill>
              </a:rPr>
              <a:pPr/>
              <a:t>4</a:t>
            </a:fld>
            <a:endParaRPr lang="en-US" altLang="ja-JP">
              <a:solidFill>
                <a:prstClr val="black"/>
              </a:solidFill>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ja-JP" altLang="en-US" smtClean="0"/>
              <a:t>それではフッ素テロマーの排出源特性の把握と越境汚染の評価と題しまして、</a:t>
            </a:r>
          </a:p>
          <a:p>
            <a:pPr eaLnBrk="1" hangingPunct="1"/>
            <a:r>
              <a:rPr lang="ja-JP" altLang="en-US" smtClean="0"/>
              <a:t>兵庫県環境研究センターが発表させていただきます。</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85DF85D-2A19-4D1D-9AF6-5CEA75D87202}" type="slidenum">
              <a:rPr lang="ja-JP" altLang="en-US">
                <a:solidFill>
                  <a:prstClr val="black"/>
                </a:solidFill>
              </a:rPr>
              <a:pPr/>
              <a:t>40</a:t>
            </a:fld>
            <a:endParaRPr lang="ja-JP"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ln/>
        </p:spPr>
      </p:sp>
      <p:sp>
        <p:nvSpPr>
          <p:cNvPr id="49155" name="ノート プレースホルダ 2"/>
          <p:cNvSpPr>
            <a:spLocks noGrp="1"/>
          </p:cNvSpPr>
          <p:nvPr>
            <p:ph type="body" idx="1"/>
          </p:nvPr>
        </p:nvSpPr>
        <p:spPr>
          <a:noFill/>
          <a:ln/>
        </p:spPr>
        <p:txBody>
          <a:bodyPr/>
          <a:lstStyle/>
          <a:p>
            <a:pPr eaLnBrk="1" hangingPunct="1"/>
            <a:endParaRPr lang="ja-JP" altLang="en-US" smtClean="0"/>
          </a:p>
        </p:txBody>
      </p:sp>
      <p:sp>
        <p:nvSpPr>
          <p:cNvPr id="49156" name="スライド番号プレースホルダ 3"/>
          <p:cNvSpPr>
            <a:spLocks noGrp="1"/>
          </p:cNvSpPr>
          <p:nvPr>
            <p:ph type="sldNum" sz="quarter" idx="5"/>
          </p:nvPr>
        </p:nvSpPr>
        <p:spPr>
          <a:noFill/>
        </p:spPr>
        <p:txBody>
          <a:bodyPr/>
          <a:lstStyle/>
          <a:p>
            <a:fld id="{2121B82F-8BC5-4570-8F8A-A395664FE09B}" type="slidenum">
              <a:rPr lang="ja-JP" altLang="en-US">
                <a:solidFill>
                  <a:prstClr val="black"/>
                </a:solidFill>
              </a:rPr>
              <a:pPr/>
              <a:t>5</a:t>
            </a:fld>
            <a:endParaRPr lang="en-US" altLang="ja-JP">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a:ln/>
        </p:spPr>
      </p:sp>
      <p:sp>
        <p:nvSpPr>
          <p:cNvPr id="50179" name="ノート プレースホルダ 2"/>
          <p:cNvSpPr>
            <a:spLocks noGrp="1"/>
          </p:cNvSpPr>
          <p:nvPr>
            <p:ph type="body" idx="1"/>
          </p:nvPr>
        </p:nvSpPr>
        <p:spPr>
          <a:noFill/>
          <a:ln/>
        </p:spPr>
        <p:txBody>
          <a:bodyPr/>
          <a:lstStyle/>
          <a:p>
            <a:pPr eaLnBrk="1" hangingPunct="1"/>
            <a:endParaRPr lang="ja-JP" altLang="en-US" smtClean="0"/>
          </a:p>
        </p:txBody>
      </p:sp>
      <p:sp>
        <p:nvSpPr>
          <p:cNvPr id="50180" name="スライド番号プレースホルダ 3"/>
          <p:cNvSpPr>
            <a:spLocks noGrp="1"/>
          </p:cNvSpPr>
          <p:nvPr>
            <p:ph type="sldNum" sz="quarter" idx="5"/>
          </p:nvPr>
        </p:nvSpPr>
        <p:spPr>
          <a:noFill/>
        </p:spPr>
        <p:txBody>
          <a:bodyPr/>
          <a:lstStyle/>
          <a:p>
            <a:fld id="{546205C9-353D-40C0-85BC-39D5879D3624}" type="slidenum">
              <a:rPr lang="ja-JP" altLang="en-US">
                <a:solidFill>
                  <a:prstClr val="black"/>
                </a:solidFill>
              </a:rPr>
              <a:pPr/>
              <a:t>6</a:t>
            </a:fld>
            <a:endParaRPr lang="en-US" altLang="ja-JP">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ln/>
        </p:spPr>
      </p:sp>
      <p:sp>
        <p:nvSpPr>
          <p:cNvPr id="52227" name="ノート プレースホルダ 2"/>
          <p:cNvSpPr>
            <a:spLocks noGrp="1"/>
          </p:cNvSpPr>
          <p:nvPr>
            <p:ph type="body" idx="1"/>
          </p:nvPr>
        </p:nvSpPr>
        <p:spPr>
          <a:noFill/>
          <a:ln/>
        </p:spPr>
        <p:txBody>
          <a:bodyPr/>
          <a:lstStyle/>
          <a:p>
            <a:pPr eaLnBrk="1" hangingPunct="1"/>
            <a:endParaRPr lang="ja-JP" altLang="en-US" smtClean="0"/>
          </a:p>
        </p:txBody>
      </p:sp>
      <p:sp>
        <p:nvSpPr>
          <p:cNvPr id="52228" name="スライド番号プレースホルダ 3"/>
          <p:cNvSpPr>
            <a:spLocks noGrp="1"/>
          </p:cNvSpPr>
          <p:nvPr>
            <p:ph type="sldNum" sz="quarter" idx="5"/>
          </p:nvPr>
        </p:nvSpPr>
        <p:spPr>
          <a:noFill/>
        </p:spPr>
        <p:txBody>
          <a:bodyPr/>
          <a:lstStyle/>
          <a:p>
            <a:fld id="{A3366E3F-E66B-4DBE-AE5E-C3056A506502}" type="slidenum">
              <a:rPr lang="ja-JP" altLang="en-US">
                <a:solidFill>
                  <a:prstClr val="black"/>
                </a:solidFill>
              </a:rPr>
              <a:pPr/>
              <a:t>7</a:t>
            </a:fld>
            <a:endParaRPr lang="en-US" altLang="ja-JP">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a:ln/>
        </p:spPr>
      </p:sp>
      <p:sp>
        <p:nvSpPr>
          <p:cNvPr id="53251" name="ノート プレースホルダ 2"/>
          <p:cNvSpPr>
            <a:spLocks noGrp="1"/>
          </p:cNvSpPr>
          <p:nvPr>
            <p:ph type="body" idx="1"/>
          </p:nvPr>
        </p:nvSpPr>
        <p:spPr>
          <a:noFill/>
          <a:ln/>
        </p:spPr>
        <p:txBody>
          <a:bodyPr/>
          <a:lstStyle/>
          <a:p>
            <a:pPr eaLnBrk="1" hangingPunct="1"/>
            <a:endParaRPr lang="ja-JP" altLang="en-US" smtClean="0"/>
          </a:p>
        </p:txBody>
      </p:sp>
      <p:sp>
        <p:nvSpPr>
          <p:cNvPr id="53252" name="スライド番号プレースホルダ 3"/>
          <p:cNvSpPr>
            <a:spLocks noGrp="1"/>
          </p:cNvSpPr>
          <p:nvPr>
            <p:ph type="sldNum" sz="quarter" idx="5"/>
          </p:nvPr>
        </p:nvSpPr>
        <p:spPr>
          <a:noFill/>
        </p:spPr>
        <p:txBody>
          <a:bodyPr/>
          <a:lstStyle/>
          <a:p>
            <a:fld id="{A387120D-D5A2-4361-BF8C-4352C6104F76}" type="slidenum">
              <a:rPr lang="ja-JP" altLang="en-US">
                <a:solidFill>
                  <a:prstClr val="black"/>
                </a:solidFill>
              </a:rPr>
              <a:pPr/>
              <a:t>8</a:t>
            </a:fld>
            <a:endParaRPr lang="en-US" altLang="ja-JP">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a:ln/>
        </p:spPr>
      </p:sp>
      <p:sp>
        <p:nvSpPr>
          <p:cNvPr id="54275" name="ノート プレースホルダ 2"/>
          <p:cNvSpPr>
            <a:spLocks noGrp="1"/>
          </p:cNvSpPr>
          <p:nvPr>
            <p:ph type="body" idx="1"/>
          </p:nvPr>
        </p:nvSpPr>
        <p:spPr>
          <a:noFill/>
          <a:ln/>
        </p:spPr>
        <p:txBody>
          <a:bodyPr/>
          <a:lstStyle/>
          <a:p>
            <a:pPr eaLnBrk="1" hangingPunct="1"/>
            <a:endParaRPr lang="ja-JP" altLang="en-US" smtClean="0"/>
          </a:p>
        </p:txBody>
      </p:sp>
      <p:sp>
        <p:nvSpPr>
          <p:cNvPr id="54276" name="スライド番号プレースホルダ 3"/>
          <p:cNvSpPr>
            <a:spLocks noGrp="1"/>
          </p:cNvSpPr>
          <p:nvPr>
            <p:ph type="sldNum" sz="quarter" idx="5"/>
          </p:nvPr>
        </p:nvSpPr>
        <p:spPr>
          <a:noFill/>
        </p:spPr>
        <p:txBody>
          <a:bodyPr/>
          <a:lstStyle/>
          <a:p>
            <a:fld id="{FD1D15D6-475C-4038-86FF-41FBD7BFD6D1}" type="slidenum">
              <a:rPr lang="ja-JP" altLang="en-US">
                <a:solidFill>
                  <a:prstClr val="black"/>
                </a:solidFill>
              </a:rPr>
              <a:pPr/>
              <a:t>9</a:t>
            </a:fld>
            <a:endParaRPr lang="en-US" altLang="ja-JP">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fld id="{D065E4A3-F5EB-4F81-9F39-4B65F3E1183F}" type="datetimeFigureOut">
              <a:rPr kumimoji="1" lang="ja-JP" altLang="en-US" smtClean="0">
                <a:solidFill>
                  <a:srgbClr val="DBF5F9">
                    <a:shade val="90000"/>
                  </a:srgbClr>
                </a:solidFill>
              </a:rPr>
              <a:pPr/>
              <a:t>2012/11/1</a:t>
            </a:fld>
            <a:endParaRPr kumimoji="1" lang="ja-JP" altLang="en-US">
              <a:solidFill>
                <a:srgbClr val="DBF5F9">
                  <a:shade val="90000"/>
                </a:srgbClr>
              </a:solidFill>
            </a:endParaRPr>
          </a:p>
        </p:txBody>
      </p:sp>
      <p:sp>
        <p:nvSpPr>
          <p:cNvPr id="19" name="フッター プレースホルダ 18"/>
          <p:cNvSpPr>
            <a:spLocks noGrp="1"/>
          </p:cNvSpPr>
          <p:nvPr>
            <p:ph type="ftr" sz="quarter" idx="11"/>
          </p:nvPr>
        </p:nvSpPr>
        <p:spPr/>
        <p:txBody>
          <a:bodyPr/>
          <a:lstStyle/>
          <a:p>
            <a:endParaRPr kumimoji="1" lang="ja-JP" altLang="en-US">
              <a:solidFill>
                <a:srgbClr val="DBF5F9">
                  <a:shade val="90000"/>
                </a:srgbClr>
              </a:solidFill>
            </a:endParaRPr>
          </a:p>
        </p:txBody>
      </p:sp>
      <p:sp>
        <p:nvSpPr>
          <p:cNvPr id="27" name="スライド番号プレースホルダ 26"/>
          <p:cNvSpPr>
            <a:spLocks noGrp="1"/>
          </p:cNvSpPr>
          <p:nvPr>
            <p:ph type="sldNum" sz="quarter" idx="12"/>
          </p:nvPr>
        </p:nvSpPr>
        <p:spPr/>
        <p:txBody>
          <a:bodyPr/>
          <a:lstStyle/>
          <a:p>
            <a:fld id="{5C7DF79D-A7F7-485A-8EE4-3270F4B9A1ED}" type="slidenum">
              <a:rPr kumimoji="1" lang="ja-JP" altLang="en-US" smtClean="0">
                <a:solidFill>
                  <a:srgbClr val="DBF5F9">
                    <a:shade val="90000"/>
                  </a:srgbClr>
                </a:solidFill>
              </a:rPr>
              <a:pPr/>
              <a:t>&lt;#&gt;</a:t>
            </a:fld>
            <a:endParaRPr kumimoji="1" lang="ja-JP" alt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04617B">
                  <a:shade val="90000"/>
                </a:srgbClr>
              </a:solidFill>
            </a:endParaRPr>
          </a:p>
        </p:txBody>
      </p:sp>
      <p:sp>
        <p:nvSpPr>
          <p:cNvPr id="6" name="スライド番号プレースホルダ 5"/>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04617B">
                  <a:shade val="90000"/>
                </a:srgbClr>
              </a:solidFill>
            </a:endParaRPr>
          </a:p>
        </p:txBody>
      </p:sp>
      <p:sp>
        <p:nvSpPr>
          <p:cNvPr id="6" name="スライド番号プレースホルダ 5"/>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grpSp>
      <p:sp>
        <p:nvSpPr>
          <p:cNvPr id="237610" name="Rectangle 42"/>
          <p:cNvSpPr>
            <a:spLocks noGrp="1" noChangeArrowheads="1"/>
          </p:cNvSpPr>
          <p:nvPr>
            <p:ph type="ctrTitle" sz="quarter"/>
          </p:nvPr>
        </p:nvSpPr>
        <p:spPr>
          <a:xfrm>
            <a:off x="457200" y="1600200"/>
            <a:ext cx="8229600" cy="1828800"/>
          </a:xfrm>
        </p:spPr>
        <p:txBody>
          <a:bodyPr/>
          <a:lstStyle>
            <a:lvl1pPr>
              <a:defRPr sz="4800"/>
            </a:lvl1pPr>
          </a:lstStyle>
          <a:p>
            <a:r>
              <a:rPr lang="ja-JP" altLang="en-US"/>
              <a:t>マスタ タイトルの書式設定</a:t>
            </a:r>
          </a:p>
        </p:txBody>
      </p:sp>
      <p:sp>
        <p:nvSpPr>
          <p:cNvPr id="2376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ja-JP" altLang="en-US"/>
              <a:t>マスタ サブタイトルの書式設定</a:t>
            </a:r>
          </a:p>
        </p:txBody>
      </p:sp>
      <p:sp>
        <p:nvSpPr>
          <p:cNvPr id="44" name="Rectangle 44"/>
          <p:cNvSpPr>
            <a:spLocks noGrp="1" noChangeArrowheads="1"/>
          </p:cNvSpPr>
          <p:nvPr>
            <p:ph type="dt" sz="quarter" idx="10"/>
          </p:nvPr>
        </p:nvSpPr>
        <p:spPr/>
        <p:txBody>
          <a:bodyPr/>
          <a:lstStyle>
            <a:lvl1pPr>
              <a:defRPr/>
            </a:lvl1pPr>
          </a:lstStyle>
          <a:p>
            <a:pPr>
              <a:defRPr/>
            </a:pPr>
            <a:endParaRPr lang="en-US" altLang="ja-JP">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pPr>
              <a:defRPr/>
            </a:pPr>
            <a:fld id="{6852A23E-E52D-45EB-A41D-2809BF5C27EC}" type="slidenum">
              <a:rPr lang="en-US" altLang="ja-JP">
                <a:solidFill>
                  <a:srgbClr val="FFFFFF"/>
                </a:solidFill>
              </a:rPr>
              <a:pPr>
                <a:defRPr/>
              </a:pPr>
              <a:t>&lt;#&gt;</a:t>
            </a:fld>
            <a:endParaRPr lang="en-US" altLang="ja-JP">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32CE8A0A-4D5D-421C-91CC-EFFB44476B0F}" type="slidenum">
              <a:rPr lang="en-US" altLang="ja-JP">
                <a:solidFill>
                  <a:srgbClr val="FFFFFF"/>
                </a:solidFill>
              </a:rPr>
              <a:pPr>
                <a:defRPr/>
              </a:pPr>
              <a:t>&lt;#&gt;</a:t>
            </a:fld>
            <a:endParaRPr lang="en-US" altLang="ja-JP">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BE5AD2AB-1ABB-45CA-B0BC-4011C301A48C}" type="slidenum">
              <a:rPr lang="en-US" altLang="ja-JP">
                <a:solidFill>
                  <a:srgbClr val="FFFFFF"/>
                </a:solidFill>
              </a:rPr>
              <a:pPr>
                <a:defRPr/>
              </a:pPr>
              <a:t>&lt;#&gt;</a:t>
            </a:fld>
            <a:endParaRPr lang="en-US" altLang="ja-JP">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9E1EF964-DD3B-4066-A465-9A5CE47BAE98}" type="slidenum">
              <a:rPr lang="en-US" altLang="ja-JP">
                <a:solidFill>
                  <a:srgbClr val="FFFFFF"/>
                </a:solidFill>
              </a:rPr>
              <a:pPr>
                <a:defRPr/>
              </a:pPr>
              <a:t>&lt;#&gt;</a:t>
            </a:fld>
            <a:endParaRPr lang="en-US" altLang="ja-JP">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B3D2CE09-70F8-4F18-BC2F-A609BB6733EF}" type="slidenum">
              <a:rPr lang="en-US" altLang="ja-JP">
                <a:solidFill>
                  <a:srgbClr val="FFFFFF"/>
                </a:solidFill>
              </a:rPr>
              <a:pPr>
                <a:defRPr/>
              </a:pPr>
              <a:t>&lt;#&gt;</a:t>
            </a:fld>
            <a:endParaRPr lang="en-US" altLang="ja-JP">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5E206669-DC7F-4CA0-81F2-EFAEDE0B451E}" type="slidenum">
              <a:rPr lang="en-US" altLang="ja-JP">
                <a:solidFill>
                  <a:srgbClr val="FFFFFF"/>
                </a:solidFill>
              </a:rPr>
              <a:pPr>
                <a:defRPr/>
              </a:pPr>
              <a:t>&lt;#&gt;</a:t>
            </a:fld>
            <a:endParaRPr lang="en-US" altLang="ja-JP">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AC8065AC-C90F-4225-B843-26F227EE5009}" type="slidenum">
              <a:rPr lang="en-US" altLang="ja-JP">
                <a:solidFill>
                  <a:srgbClr val="FFFFFF"/>
                </a:solidFill>
              </a:rPr>
              <a:pPr>
                <a:defRPr/>
              </a:pPr>
              <a:t>&lt;#&gt;</a:t>
            </a:fld>
            <a:endParaRPr lang="en-US" altLang="ja-JP">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012B0A3C-E5CB-46B2-AF5E-6FDC682974C4}" type="slidenum">
              <a:rPr lang="en-US" altLang="ja-JP">
                <a:solidFill>
                  <a:srgbClr val="FFFFFF"/>
                </a:solidFill>
              </a:rPr>
              <a:pPr>
                <a:defRPr/>
              </a:pPr>
              <a:t>&lt;#&gt;</a:t>
            </a:fld>
            <a:endParaRPr lang="en-US" altLang="ja-JP">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04617B">
                  <a:shade val="90000"/>
                </a:srgbClr>
              </a:solidFill>
            </a:endParaRPr>
          </a:p>
        </p:txBody>
      </p:sp>
      <p:sp>
        <p:nvSpPr>
          <p:cNvPr id="6" name="スライド番号プレースホルダ 5"/>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B0B35A1F-8258-44A0-A73C-D82DCD06ACDE}" type="slidenum">
              <a:rPr lang="en-US" altLang="ja-JP">
                <a:solidFill>
                  <a:srgbClr val="FFFFFF"/>
                </a:solidFill>
              </a:rPr>
              <a:pPr>
                <a:defRPr/>
              </a:pPr>
              <a:t>&lt;#&gt;</a:t>
            </a:fld>
            <a:endParaRPr lang="en-US" altLang="ja-JP">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FFD67667-36BA-49CF-AA63-25E2A78051D5}" type="slidenum">
              <a:rPr lang="en-US" altLang="ja-JP">
                <a:solidFill>
                  <a:srgbClr val="FFFFFF"/>
                </a:solidFill>
              </a:rPr>
              <a:pPr>
                <a:defRPr/>
              </a:pPr>
              <a:t>&lt;#&gt;</a:t>
            </a:fld>
            <a:endParaRPr lang="en-US" altLang="ja-JP">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157411D7-116B-4EB1-BD7E-02595C220574}" type="slidenum">
              <a:rPr lang="en-US" altLang="ja-JP">
                <a:solidFill>
                  <a:srgbClr val="FFFFFF"/>
                </a:solidFill>
              </a:rPr>
              <a:pPr>
                <a:defRPr/>
              </a:pPr>
              <a:t>&lt;#&gt;</a:t>
            </a:fld>
            <a:endParaRPr lang="en-US" altLang="ja-JP">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7813"/>
            <a:ext cx="8229600" cy="585311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EA271E3D-71BA-4CA7-A64E-DC0E432A69D7}" type="slidenum">
              <a:rPr lang="en-US" altLang="ja-JP">
                <a:solidFill>
                  <a:srgbClr val="FFFFFF"/>
                </a:solidFill>
              </a:rPr>
              <a:pPr>
                <a:defRPr/>
              </a:pPr>
              <a:t>&lt;#&gt;</a:t>
            </a:fld>
            <a:endParaRPr lang="en-US" altLang="ja-JP">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fld id="{D065E4A3-F5EB-4F81-9F39-4B65F3E1183F}" type="datetimeFigureOut">
              <a:rPr kumimoji="1" lang="ja-JP" altLang="en-US" smtClean="0">
                <a:solidFill>
                  <a:srgbClr val="DBF5F9">
                    <a:shade val="90000"/>
                  </a:srgbClr>
                </a:solidFill>
              </a:rPr>
              <a:pPr/>
              <a:t>2012/11/1</a:t>
            </a:fld>
            <a:endParaRPr kumimoji="1" lang="ja-JP" altLang="en-US">
              <a:solidFill>
                <a:srgbClr val="DBF5F9">
                  <a:shade val="90000"/>
                </a:srgbClr>
              </a:solidFill>
            </a:endParaRPr>
          </a:p>
        </p:txBody>
      </p:sp>
      <p:sp>
        <p:nvSpPr>
          <p:cNvPr id="19" name="フッター プレースホルダ 18"/>
          <p:cNvSpPr>
            <a:spLocks noGrp="1"/>
          </p:cNvSpPr>
          <p:nvPr>
            <p:ph type="ftr" sz="quarter" idx="11"/>
          </p:nvPr>
        </p:nvSpPr>
        <p:spPr/>
        <p:txBody>
          <a:bodyPr/>
          <a:lstStyle/>
          <a:p>
            <a:endParaRPr kumimoji="1" lang="ja-JP" altLang="en-US">
              <a:solidFill>
                <a:srgbClr val="DBF5F9">
                  <a:shade val="90000"/>
                </a:srgbClr>
              </a:solidFill>
            </a:endParaRPr>
          </a:p>
        </p:txBody>
      </p:sp>
      <p:sp>
        <p:nvSpPr>
          <p:cNvPr id="27" name="スライド番号プレースホルダ 26"/>
          <p:cNvSpPr>
            <a:spLocks noGrp="1"/>
          </p:cNvSpPr>
          <p:nvPr>
            <p:ph type="sldNum" sz="quarter" idx="12"/>
          </p:nvPr>
        </p:nvSpPr>
        <p:spPr/>
        <p:txBody>
          <a:bodyPr/>
          <a:lstStyle/>
          <a:p>
            <a:fld id="{5C7DF79D-A7F7-485A-8EE4-3270F4B9A1ED}" type="slidenum">
              <a:rPr kumimoji="1" lang="ja-JP" altLang="en-US" smtClean="0">
                <a:solidFill>
                  <a:srgbClr val="DBF5F9">
                    <a:shade val="90000"/>
                  </a:srgbClr>
                </a:solidFill>
              </a:rPr>
              <a:pPr/>
              <a:t>&lt;#&gt;</a:t>
            </a:fld>
            <a:endParaRPr kumimoji="1" lang="ja-JP" alt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04617B">
                  <a:shade val="90000"/>
                </a:srgbClr>
              </a:solidFill>
            </a:endParaRPr>
          </a:p>
        </p:txBody>
      </p:sp>
      <p:sp>
        <p:nvSpPr>
          <p:cNvPr id="6" name="スライド番号プレースホルダ 5"/>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D065E4A3-F5EB-4F81-9F39-4B65F3E1183F}" type="datetimeFigureOut">
              <a:rPr kumimoji="1" lang="ja-JP" altLang="en-US" smtClean="0">
                <a:solidFill>
                  <a:srgbClr val="DBF5F9">
                    <a:shade val="90000"/>
                  </a:srgbClr>
                </a:solidFill>
              </a:rPr>
              <a:pPr/>
              <a:t>2012/11/1</a:t>
            </a:fld>
            <a:endParaRPr kumimoji="1" lang="ja-JP" altLang="en-US">
              <a:solidFill>
                <a:srgbClr val="DBF5F9">
                  <a:shade val="90000"/>
                </a:srgbClr>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DBF5F9">
                  <a:shade val="90000"/>
                </a:srgbClr>
              </a:solidFill>
            </a:endParaRPr>
          </a:p>
        </p:txBody>
      </p:sp>
      <p:sp>
        <p:nvSpPr>
          <p:cNvPr id="6" name="スライド番号プレースホルダ 5"/>
          <p:cNvSpPr>
            <a:spLocks noGrp="1"/>
          </p:cNvSpPr>
          <p:nvPr>
            <p:ph type="sldNum" sz="quarter" idx="12"/>
          </p:nvPr>
        </p:nvSpPr>
        <p:spPr/>
        <p:txBody>
          <a:bodyPr/>
          <a:lstStyle/>
          <a:p>
            <a:fld id="{5C7DF79D-A7F7-485A-8EE4-3270F4B9A1ED}" type="slidenum">
              <a:rPr kumimoji="1" lang="ja-JP" altLang="en-US" smtClean="0">
                <a:solidFill>
                  <a:srgbClr val="DBF5F9">
                    <a:shade val="90000"/>
                  </a:srgbClr>
                </a:solidFill>
              </a:rPr>
              <a:pPr/>
              <a:t>&lt;#&gt;</a:t>
            </a:fld>
            <a:endParaRPr kumimoji="1" lang="ja-JP" alt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04617B">
                  <a:shade val="90000"/>
                </a:srgbClr>
              </a:solidFill>
            </a:endParaRPr>
          </a:p>
        </p:txBody>
      </p:sp>
      <p:sp>
        <p:nvSpPr>
          <p:cNvPr id="7" name="スライド番号プレースホルダ 6"/>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8" name="フッター プレースホルダ 7"/>
          <p:cNvSpPr>
            <a:spLocks noGrp="1"/>
          </p:cNvSpPr>
          <p:nvPr>
            <p:ph type="ftr" sz="quarter" idx="11"/>
          </p:nvPr>
        </p:nvSpPr>
        <p:spPr/>
        <p:txBody>
          <a:bodyPr/>
          <a:lstStyle/>
          <a:p>
            <a:endParaRPr kumimoji="1" lang="ja-JP" altLang="en-US">
              <a:solidFill>
                <a:srgbClr val="04617B">
                  <a:shade val="90000"/>
                </a:srgbClr>
              </a:solidFill>
            </a:endParaRPr>
          </a:p>
        </p:txBody>
      </p:sp>
      <p:sp>
        <p:nvSpPr>
          <p:cNvPr id="9" name="スライド番号プレースホルダ 8"/>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4" name="フッター プレースホルダ 3"/>
          <p:cNvSpPr>
            <a:spLocks noGrp="1"/>
          </p:cNvSpPr>
          <p:nvPr>
            <p:ph type="ftr" sz="quarter" idx="11"/>
          </p:nvPr>
        </p:nvSpPr>
        <p:spPr/>
        <p:txBody>
          <a:bodyPr/>
          <a:lstStyle/>
          <a:p>
            <a:endParaRPr kumimoji="1" lang="ja-JP" altLang="en-US">
              <a:solidFill>
                <a:srgbClr val="04617B">
                  <a:shade val="90000"/>
                </a:srgbClr>
              </a:solidFill>
            </a:endParaRPr>
          </a:p>
        </p:txBody>
      </p:sp>
      <p:sp>
        <p:nvSpPr>
          <p:cNvPr id="5" name="スライド番号プレースホルダ 4"/>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D065E4A3-F5EB-4F81-9F39-4B65F3E1183F}" type="datetimeFigureOut">
              <a:rPr kumimoji="1" lang="ja-JP" altLang="en-US" smtClean="0">
                <a:solidFill>
                  <a:srgbClr val="DBF5F9">
                    <a:shade val="90000"/>
                  </a:srgbClr>
                </a:solidFill>
              </a:rPr>
              <a:pPr/>
              <a:t>2012/11/1</a:t>
            </a:fld>
            <a:endParaRPr kumimoji="1" lang="ja-JP" altLang="en-US">
              <a:solidFill>
                <a:srgbClr val="DBF5F9">
                  <a:shade val="90000"/>
                </a:srgbClr>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DBF5F9">
                  <a:shade val="90000"/>
                </a:srgbClr>
              </a:solidFill>
            </a:endParaRPr>
          </a:p>
        </p:txBody>
      </p:sp>
      <p:sp>
        <p:nvSpPr>
          <p:cNvPr id="6" name="スライド番号プレースホルダ 5"/>
          <p:cNvSpPr>
            <a:spLocks noGrp="1"/>
          </p:cNvSpPr>
          <p:nvPr>
            <p:ph type="sldNum" sz="quarter" idx="12"/>
          </p:nvPr>
        </p:nvSpPr>
        <p:spPr/>
        <p:txBody>
          <a:bodyPr/>
          <a:lstStyle/>
          <a:p>
            <a:fld id="{5C7DF79D-A7F7-485A-8EE4-3270F4B9A1ED}" type="slidenum">
              <a:rPr kumimoji="1" lang="ja-JP" altLang="en-US" smtClean="0">
                <a:solidFill>
                  <a:srgbClr val="DBF5F9">
                    <a:shade val="90000"/>
                  </a:srgbClr>
                </a:solidFill>
              </a:rPr>
              <a:pPr/>
              <a:t>&lt;#&gt;</a:t>
            </a:fld>
            <a:endParaRPr kumimoji="1" lang="ja-JP" alt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3" name="フッター プレースホルダ 2"/>
          <p:cNvSpPr>
            <a:spLocks noGrp="1"/>
          </p:cNvSpPr>
          <p:nvPr>
            <p:ph type="ftr" sz="quarter" idx="11"/>
          </p:nvPr>
        </p:nvSpPr>
        <p:spPr/>
        <p:txBody>
          <a:bodyPr/>
          <a:lstStyle/>
          <a:p>
            <a:endParaRPr kumimoji="1" lang="ja-JP" altLang="en-US">
              <a:solidFill>
                <a:srgbClr val="04617B">
                  <a:shade val="90000"/>
                </a:srgbClr>
              </a:solidFill>
            </a:endParaRPr>
          </a:p>
        </p:txBody>
      </p:sp>
      <p:sp>
        <p:nvSpPr>
          <p:cNvPr id="4" name="スライド番号プレースホルダ 3"/>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04617B">
                  <a:shade val="90000"/>
                </a:srgbClr>
              </a:solidFill>
            </a:endParaRPr>
          </a:p>
        </p:txBody>
      </p:sp>
      <p:sp>
        <p:nvSpPr>
          <p:cNvPr id="7" name="スライド番号プレースホルダ 6"/>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04617B">
                  <a:shade val="90000"/>
                </a:srgbClr>
              </a:solidFill>
            </a:endParaRPr>
          </a:p>
        </p:txBody>
      </p:sp>
      <p:sp>
        <p:nvSpPr>
          <p:cNvPr id="7" name="スライド番号プレースホルダ 6"/>
          <p:cNvSpPr>
            <a:spLocks noGrp="1"/>
          </p:cNvSpPr>
          <p:nvPr>
            <p:ph type="sldNum" sz="quarter" idx="12"/>
          </p:nvPr>
        </p:nvSpPr>
        <p:spPr>
          <a:xfrm>
            <a:off x="8077200" y="6356350"/>
            <a:ext cx="609600" cy="365125"/>
          </a:xfrm>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04617B">
                  <a:shade val="90000"/>
                </a:srgbClr>
              </a:solidFill>
            </a:endParaRPr>
          </a:p>
        </p:txBody>
      </p:sp>
      <p:sp>
        <p:nvSpPr>
          <p:cNvPr id="6" name="スライド番号プレースホルダ 5"/>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04617B">
                  <a:shade val="90000"/>
                </a:srgbClr>
              </a:solidFill>
            </a:endParaRPr>
          </a:p>
        </p:txBody>
      </p:sp>
      <p:sp>
        <p:nvSpPr>
          <p:cNvPr id="6" name="スライド番号プレースホルダ 5"/>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ctr">
              <a:buClr>
                <a:srgbClr val="CCCCFF"/>
              </a:buClr>
              <a:buSzPct val="90000"/>
              <a:buFont typeface="Wingdings" pitchFamily="2" charset="2"/>
              <a:buChar char="l"/>
              <a:defRPr>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buClr>
                <a:srgbClr val="CCCCFF"/>
              </a:buClr>
              <a:buSzPct val="90000"/>
              <a:buFont typeface="Wingdings" pitchFamily="2" charset="2"/>
              <a:buChar char="l"/>
              <a:defRPr>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buClr>
                <a:srgbClr val="CCCCFF"/>
              </a:buClr>
              <a:buSzPct val="90000"/>
              <a:buFont typeface="Wingdings" pitchFamily="2" charset="2"/>
              <a:buChar char="l"/>
              <a:defRPr>
                <a:latin typeface="Arial" charset="0"/>
              </a:defRPr>
            </a:lvl1pPr>
          </a:lstStyle>
          <a:p>
            <a:pPr>
              <a:defRPr/>
            </a:pPr>
            <a:fld id="{CA46F964-7D96-4B24-B402-01E720F275A2}" type="slidenum">
              <a:rPr lang="ja-JP" altLang="en-US"/>
              <a:pPr>
                <a:defRPr/>
              </a:pPr>
              <a:t>&lt;#&gt;</a:t>
            </a:fld>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a:buClr>
                <a:srgbClr val="CCCCFF"/>
              </a:buClr>
              <a:buSzPct val="90000"/>
              <a:buFont typeface="Wingdings" pitchFamily="2" charset="2"/>
              <a:buChar char="l"/>
              <a:defRPr>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buClr>
                <a:srgbClr val="CCCCFF"/>
              </a:buClr>
              <a:buSzPct val="90000"/>
              <a:buFont typeface="Wingdings" pitchFamily="2" charset="2"/>
              <a:buChar char="l"/>
              <a:defRPr>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buClr>
                <a:srgbClr val="CCCCFF"/>
              </a:buClr>
              <a:buSzPct val="90000"/>
              <a:buFont typeface="Wingdings" pitchFamily="2" charset="2"/>
              <a:buChar char="l"/>
              <a:defRPr>
                <a:latin typeface="Arial" charset="0"/>
              </a:defRPr>
            </a:lvl1pPr>
          </a:lstStyle>
          <a:p>
            <a:pPr>
              <a:defRPr/>
            </a:pPr>
            <a:fld id="{8256E6C9-2FF0-43A9-9B45-BD21A2B24DB4}" type="slidenum">
              <a:rPr lang="ja-JP" altLang="en-US"/>
              <a:pPr>
                <a:defRPr/>
              </a:pPr>
              <a:t>&lt;#&gt;</a:t>
            </a:fld>
            <a:endParaRPr lang="en-US" altLang="ja-JP"/>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ctr">
              <a:buClr>
                <a:srgbClr val="CCCCFF"/>
              </a:buClr>
              <a:buSzPct val="90000"/>
              <a:buFont typeface="Wingdings" pitchFamily="2" charset="2"/>
              <a:buChar char="l"/>
              <a:defRPr>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buClr>
                <a:srgbClr val="CCCCFF"/>
              </a:buClr>
              <a:buSzPct val="90000"/>
              <a:buFont typeface="Wingdings" pitchFamily="2" charset="2"/>
              <a:buChar char="l"/>
              <a:defRPr>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buClr>
                <a:srgbClr val="CCCCFF"/>
              </a:buClr>
              <a:buSzPct val="90000"/>
              <a:buFont typeface="Wingdings" pitchFamily="2" charset="2"/>
              <a:buChar char="l"/>
              <a:defRPr>
                <a:latin typeface="Arial" charset="0"/>
              </a:defRPr>
            </a:lvl1pPr>
          </a:lstStyle>
          <a:p>
            <a:pPr>
              <a:defRPr/>
            </a:pPr>
            <a:fld id="{4177C8BA-4155-47AC-A3F5-F31E9039A560}" type="slidenum">
              <a:rPr lang="ja-JP" altLang="en-US"/>
              <a:pPr>
                <a:defRPr/>
              </a:pPr>
              <a:t>&lt;#&gt;</a:t>
            </a:fld>
            <a:endParaRPr lang="en-US" altLang="ja-JP"/>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ctr">
              <a:buClr>
                <a:srgbClr val="CCCCFF"/>
              </a:buClr>
              <a:buSzPct val="90000"/>
              <a:buFont typeface="Wingdings" pitchFamily="2" charset="2"/>
              <a:buChar char="l"/>
              <a:defRPr>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buClr>
                <a:srgbClr val="CCCCFF"/>
              </a:buClr>
              <a:buSzPct val="90000"/>
              <a:buFont typeface="Wingdings" pitchFamily="2" charset="2"/>
              <a:buChar char="l"/>
              <a:defRPr>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buClr>
                <a:srgbClr val="CCCCFF"/>
              </a:buClr>
              <a:buSzPct val="90000"/>
              <a:buFont typeface="Wingdings" pitchFamily="2" charset="2"/>
              <a:buChar char="l"/>
              <a:defRPr>
                <a:latin typeface="Arial" charset="0"/>
              </a:defRPr>
            </a:lvl1pPr>
          </a:lstStyle>
          <a:p>
            <a:pPr>
              <a:defRPr/>
            </a:pPr>
            <a:fld id="{F2FDA7DD-3300-4F3D-A810-0C5C3AC7918A}" type="slidenum">
              <a:rPr lang="ja-JP" altLang="en-US"/>
              <a:pPr>
                <a:defRPr/>
              </a:pPr>
              <a:t>&lt;#&gt;</a:t>
            </a:fld>
            <a:endParaRPr lang="en-US" altLang="ja-JP"/>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ctr">
              <a:buClr>
                <a:srgbClr val="CCCCFF"/>
              </a:buClr>
              <a:buSzPct val="90000"/>
              <a:buFont typeface="Wingdings" pitchFamily="2" charset="2"/>
              <a:buChar char="l"/>
              <a:defRPr>
                <a:latin typeface="Arial"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buClr>
                <a:srgbClr val="CCCCFF"/>
              </a:buClr>
              <a:buSzPct val="90000"/>
              <a:buFont typeface="Wingdings" pitchFamily="2" charset="2"/>
              <a:buChar char="l"/>
              <a:defRPr>
                <a:latin typeface="Arial"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buClr>
                <a:srgbClr val="CCCCFF"/>
              </a:buClr>
              <a:buSzPct val="90000"/>
              <a:buFont typeface="Wingdings" pitchFamily="2" charset="2"/>
              <a:buChar char="l"/>
              <a:defRPr>
                <a:latin typeface="Arial" charset="0"/>
              </a:defRPr>
            </a:lvl1pPr>
          </a:lstStyle>
          <a:p>
            <a:pPr>
              <a:defRPr/>
            </a:pPr>
            <a:fld id="{8C4BD583-DBD5-4C50-87CE-6DFF185B2EDB}" type="slidenum">
              <a:rPr lang="ja-JP" altLang="en-US"/>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04617B">
                  <a:shade val="90000"/>
                </a:srgbClr>
              </a:solidFill>
            </a:endParaRPr>
          </a:p>
        </p:txBody>
      </p:sp>
      <p:sp>
        <p:nvSpPr>
          <p:cNvPr id="7" name="スライド番号プレースホルダ 6"/>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ctr">
              <a:buClr>
                <a:srgbClr val="CCCCFF"/>
              </a:buClr>
              <a:buSzPct val="90000"/>
              <a:buFont typeface="Wingdings" pitchFamily="2" charset="2"/>
              <a:buChar char="l"/>
              <a:defRPr>
                <a:latin typeface="Arial"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buClr>
                <a:srgbClr val="CCCCFF"/>
              </a:buClr>
              <a:buSzPct val="90000"/>
              <a:buFont typeface="Wingdings" pitchFamily="2" charset="2"/>
              <a:buChar char="l"/>
              <a:defRPr>
                <a:latin typeface="Arial"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buClr>
                <a:srgbClr val="CCCCFF"/>
              </a:buClr>
              <a:buSzPct val="90000"/>
              <a:buFont typeface="Wingdings" pitchFamily="2" charset="2"/>
              <a:buChar char="l"/>
              <a:defRPr>
                <a:latin typeface="Arial" charset="0"/>
              </a:defRPr>
            </a:lvl1pPr>
          </a:lstStyle>
          <a:p>
            <a:pPr>
              <a:defRPr/>
            </a:pPr>
            <a:fld id="{095B5DA5-5A99-46C2-9EDF-BF46A275AB77}" type="slidenum">
              <a:rPr lang="ja-JP" altLang="en-US"/>
              <a:pPr>
                <a:defRPr/>
              </a:pPr>
              <a:t>&lt;#&gt;</a:t>
            </a:fld>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buClr>
                <a:srgbClr val="CCCCFF"/>
              </a:buClr>
              <a:buSzPct val="90000"/>
              <a:buFont typeface="Wingdings" pitchFamily="2" charset="2"/>
              <a:buChar char="l"/>
              <a:defRPr>
                <a:latin typeface="Arial"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buClr>
                <a:srgbClr val="CCCCFF"/>
              </a:buClr>
              <a:buSzPct val="90000"/>
              <a:buFont typeface="Wingdings" pitchFamily="2" charset="2"/>
              <a:buChar char="l"/>
              <a:defRPr>
                <a:latin typeface="Arial"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buClr>
                <a:srgbClr val="CCCCFF"/>
              </a:buClr>
              <a:buSzPct val="90000"/>
              <a:buFont typeface="Wingdings" pitchFamily="2" charset="2"/>
              <a:buChar char="l"/>
              <a:defRPr>
                <a:latin typeface="Arial" charset="0"/>
              </a:defRPr>
            </a:lvl1pPr>
          </a:lstStyle>
          <a:p>
            <a:pPr>
              <a:defRPr/>
            </a:pPr>
            <a:fld id="{9EE4E25D-5BA8-49B3-B408-C912FB739E5F}" type="slidenum">
              <a:rPr lang="ja-JP" altLang="en-US"/>
              <a:pPr>
                <a:defRPr/>
              </a:pPr>
              <a:t>&lt;#&gt;</a:t>
            </a:fld>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a:buClr>
                <a:srgbClr val="CCCCFF"/>
              </a:buClr>
              <a:buSzPct val="90000"/>
              <a:buFont typeface="Wingdings" pitchFamily="2" charset="2"/>
              <a:buChar char="l"/>
              <a:defRPr>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buClr>
                <a:srgbClr val="CCCCFF"/>
              </a:buClr>
              <a:buSzPct val="90000"/>
              <a:buFont typeface="Wingdings" pitchFamily="2" charset="2"/>
              <a:buChar char="l"/>
              <a:defRPr>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buClr>
                <a:srgbClr val="CCCCFF"/>
              </a:buClr>
              <a:buSzPct val="90000"/>
              <a:buFont typeface="Wingdings" pitchFamily="2" charset="2"/>
              <a:buChar char="l"/>
              <a:defRPr>
                <a:latin typeface="Arial" charset="0"/>
              </a:defRPr>
            </a:lvl1pPr>
          </a:lstStyle>
          <a:p>
            <a:pPr>
              <a:defRPr/>
            </a:pPr>
            <a:fld id="{0927FF15-1D47-4232-BD29-DF24D77A291A}" type="slidenum">
              <a:rPr lang="ja-JP" altLang="en-US"/>
              <a:pPr>
                <a:defRPr/>
              </a:pPr>
              <a:t>&lt;#&gt;</a:t>
            </a:fld>
            <a:endParaRPr lang="en-US" altLang="ja-JP"/>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a:buClr>
                <a:srgbClr val="CCCCFF"/>
              </a:buClr>
              <a:buSzPct val="90000"/>
              <a:buFont typeface="Wingdings" pitchFamily="2" charset="2"/>
              <a:buChar char="l"/>
              <a:defRPr>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buClr>
                <a:srgbClr val="CCCCFF"/>
              </a:buClr>
              <a:buSzPct val="90000"/>
              <a:buFont typeface="Wingdings" pitchFamily="2" charset="2"/>
              <a:buChar char="l"/>
              <a:defRPr>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buClr>
                <a:srgbClr val="CCCCFF"/>
              </a:buClr>
              <a:buSzPct val="90000"/>
              <a:buFont typeface="Wingdings" pitchFamily="2" charset="2"/>
              <a:buChar char="l"/>
              <a:defRPr>
                <a:latin typeface="Arial" charset="0"/>
              </a:defRPr>
            </a:lvl1pPr>
          </a:lstStyle>
          <a:p>
            <a:pPr>
              <a:defRPr/>
            </a:pPr>
            <a:fld id="{A592F528-911B-481F-A8A1-30BFCCADC663}" type="slidenum">
              <a:rPr lang="ja-JP" altLang="en-US"/>
              <a:pPr>
                <a:defRPr/>
              </a:pPr>
              <a:t>&lt;#&gt;</a:t>
            </a:fld>
            <a:endParaRPr lang="en-US" altLang="ja-JP"/>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a:buClr>
                <a:srgbClr val="CCCCFF"/>
              </a:buClr>
              <a:buSzPct val="90000"/>
              <a:buFont typeface="Wingdings" pitchFamily="2" charset="2"/>
              <a:buChar char="l"/>
              <a:defRPr>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buClr>
                <a:srgbClr val="CCCCFF"/>
              </a:buClr>
              <a:buSzPct val="90000"/>
              <a:buFont typeface="Wingdings" pitchFamily="2" charset="2"/>
              <a:buChar char="l"/>
              <a:defRPr>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buClr>
                <a:srgbClr val="CCCCFF"/>
              </a:buClr>
              <a:buSzPct val="90000"/>
              <a:buFont typeface="Wingdings" pitchFamily="2" charset="2"/>
              <a:buChar char="l"/>
              <a:defRPr>
                <a:latin typeface="Arial" charset="0"/>
              </a:defRPr>
            </a:lvl1pPr>
          </a:lstStyle>
          <a:p>
            <a:pPr>
              <a:defRPr/>
            </a:pPr>
            <a:fld id="{02A0E82A-00C0-4E5C-9FCF-5A7214E05169}" type="slidenum">
              <a:rPr lang="ja-JP" altLang="en-US"/>
              <a:pPr>
                <a:defRPr/>
              </a:pPr>
              <a:t>&lt;#&gt;</a:t>
            </a:fld>
            <a:endParaRPr lang="en-US" altLang="ja-JP"/>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a:buClr>
                <a:srgbClr val="CCCCFF"/>
              </a:buClr>
              <a:buSzPct val="90000"/>
              <a:buFont typeface="Wingdings" pitchFamily="2" charset="2"/>
              <a:buChar char="l"/>
              <a:defRPr>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buClr>
                <a:srgbClr val="CCCCFF"/>
              </a:buClr>
              <a:buSzPct val="90000"/>
              <a:buFont typeface="Wingdings" pitchFamily="2" charset="2"/>
              <a:buChar char="l"/>
              <a:defRPr>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buClr>
                <a:srgbClr val="CCCCFF"/>
              </a:buClr>
              <a:buSzPct val="90000"/>
              <a:buFont typeface="Wingdings" pitchFamily="2" charset="2"/>
              <a:buChar char="l"/>
              <a:defRPr>
                <a:latin typeface="Arial" charset="0"/>
              </a:defRPr>
            </a:lvl1pPr>
          </a:lstStyle>
          <a:p>
            <a:pPr>
              <a:defRPr/>
            </a:pPr>
            <a:fld id="{7478849F-56DD-4008-83BD-FA17B89F2F0E}" type="slidenum">
              <a:rPr lang="ja-JP" altLang="en-US"/>
              <a:pPr>
                <a:defRPr/>
              </a:pPr>
              <a:t>&lt;#&gt;</a:t>
            </a:fld>
            <a:endParaRPr lang="en-US" altLang="ja-JP"/>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fld id="{D065E4A3-F5EB-4F81-9F39-4B65F3E1183F}" type="datetimeFigureOut">
              <a:rPr kumimoji="1" lang="ja-JP" altLang="en-US" smtClean="0">
                <a:solidFill>
                  <a:srgbClr val="DBF5F9">
                    <a:shade val="90000"/>
                  </a:srgbClr>
                </a:solidFill>
              </a:rPr>
              <a:pPr/>
              <a:t>2012/11/1</a:t>
            </a:fld>
            <a:endParaRPr kumimoji="1" lang="ja-JP" altLang="en-US">
              <a:solidFill>
                <a:srgbClr val="DBF5F9">
                  <a:shade val="90000"/>
                </a:srgbClr>
              </a:solidFill>
            </a:endParaRPr>
          </a:p>
        </p:txBody>
      </p:sp>
      <p:sp>
        <p:nvSpPr>
          <p:cNvPr id="19" name="フッター プレースホルダ 18"/>
          <p:cNvSpPr>
            <a:spLocks noGrp="1"/>
          </p:cNvSpPr>
          <p:nvPr>
            <p:ph type="ftr" sz="quarter" idx="11"/>
          </p:nvPr>
        </p:nvSpPr>
        <p:spPr/>
        <p:txBody>
          <a:bodyPr/>
          <a:lstStyle/>
          <a:p>
            <a:endParaRPr kumimoji="1" lang="ja-JP" altLang="en-US">
              <a:solidFill>
                <a:srgbClr val="DBF5F9">
                  <a:shade val="90000"/>
                </a:srgbClr>
              </a:solidFill>
            </a:endParaRPr>
          </a:p>
        </p:txBody>
      </p:sp>
      <p:sp>
        <p:nvSpPr>
          <p:cNvPr id="27" name="スライド番号プレースホルダ 26"/>
          <p:cNvSpPr>
            <a:spLocks noGrp="1"/>
          </p:cNvSpPr>
          <p:nvPr>
            <p:ph type="sldNum" sz="quarter" idx="12"/>
          </p:nvPr>
        </p:nvSpPr>
        <p:spPr/>
        <p:txBody>
          <a:bodyPr/>
          <a:lstStyle/>
          <a:p>
            <a:fld id="{5C7DF79D-A7F7-485A-8EE4-3270F4B9A1ED}" type="slidenum">
              <a:rPr kumimoji="1" lang="ja-JP" altLang="en-US" smtClean="0">
                <a:solidFill>
                  <a:srgbClr val="DBF5F9">
                    <a:shade val="90000"/>
                  </a:srgbClr>
                </a:solidFill>
              </a:rPr>
              <a:pPr/>
              <a:t>&lt;#&gt;</a:t>
            </a:fld>
            <a:endParaRPr kumimoji="1" lang="ja-JP" alt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04617B">
                  <a:shade val="90000"/>
                </a:srgbClr>
              </a:solidFill>
            </a:endParaRPr>
          </a:p>
        </p:txBody>
      </p:sp>
      <p:sp>
        <p:nvSpPr>
          <p:cNvPr id="6" name="スライド番号プレースホルダ 5"/>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D065E4A3-F5EB-4F81-9F39-4B65F3E1183F}" type="datetimeFigureOut">
              <a:rPr kumimoji="1" lang="ja-JP" altLang="en-US" smtClean="0">
                <a:solidFill>
                  <a:srgbClr val="DBF5F9">
                    <a:shade val="90000"/>
                  </a:srgbClr>
                </a:solidFill>
              </a:rPr>
              <a:pPr/>
              <a:t>2012/11/1</a:t>
            </a:fld>
            <a:endParaRPr kumimoji="1" lang="ja-JP" altLang="en-US">
              <a:solidFill>
                <a:srgbClr val="DBF5F9">
                  <a:shade val="90000"/>
                </a:srgbClr>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DBF5F9">
                  <a:shade val="90000"/>
                </a:srgbClr>
              </a:solidFill>
            </a:endParaRPr>
          </a:p>
        </p:txBody>
      </p:sp>
      <p:sp>
        <p:nvSpPr>
          <p:cNvPr id="6" name="スライド番号プレースホルダ 5"/>
          <p:cNvSpPr>
            <a:spLocks noGrp="1"/>
          </p:cNvSpPr>
          <p:nvPr>
            <p:ph type="sldNum" sz="quarter" idx="12"/>
          </p:nvPr>
        </p:nvSpPr>
        <p:spPr/>
        <p:txBody>
          <a:bodyPr/>
          <a:lstStyle/>
          <a:p>
            <a:fld id="{5C7DF79D-A7F7-485A-8EE4-3270F4B9A1ED}" type="slidenum">
              <a:rPr kumimoji="1" lang="ja-JP" altLang="en-US" smtClean="0">
                <a:solidFill>
                  <a:srgbClr val="DBF5F9">
                    <a:shade val="90000"/>
                  </a:srgbClr>
                </a:solidFill>
              </a:rPr>
              <a:pPr/>
              <a:t>&lt;#&gt;</a:t>
            </a:fld>
            <a:endParaRPr kumimoji="1" lang="ja-JP" alt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04617B">
                  <a:shade val="90000"/>
                </a:srgbClr>
              </a:solidFill>
            </a:endParaRPr>
          </a:p>
        </p:txBody>
      </p:sp>
      <p:sp>
        <p:nvSpPr>
          <p:cNvPr id="7" name="スライド番号プレースホルダ 6"/>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8" name="フッター プレースホルダ 7"/>
          <p:cNvSpPr>
            <a:spLocks noGrp="1"/>
          </p:cNvSpPr>
          <p:nvPr>
            <p:ph type="ftr" sz="quarter" idx="11"/>
          </p:nvPr>
        </p:nvSpPr>
        <p:spPr/>
        <p:txBody>
          <a:bodyPr/>
          <a:lstStyle/>
          <a:p>
            <a:endParaRPr kumimoji="1" lang="ja-JP" altLang="en-US">
              <a:solidFill>
                <a:srgbClr val="04617B">
                  <a:shade val="90000"/>
                </a:srgbClr>
              </a:solidFill>
            </a:endParaRPr>
          </a:p>
        </p:txBody>
      </p:sp>
      <p:sp>
        <p:nvSpPr>
          <p:cNvPr id="9" name="スライド番号プレースホルダ 8"/>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8" name="フッター プレースホルダ 7"/>
          <p:cNvSpPr>
            <a:spLocks noGrp="1"/>
          </p:cNvSpPr>
          <p:nvPr>
            <p:ph type="ftr" sz="quarter" idx="11"/>
          </p:nvPr>
        </p:nvSpPr>
        <p:spPr/>
        <p:txBody>
          <a:bodyPr/>
          <a:lstStyle/>
          <a:p>
            <a:endParaRPr kumimoji="1" lang="ja-JP" altLang="en-US">
              <a:solidFill>
                <a:srgbClr val="04617B">
                  <a:shade val="90000"/>
                </a:srgbClr>
              </a:solidFill>
            </a:endParaRPr>
          </a:p>
        </p:txBody>
      </p:sp>
      <p:sp>
        <p:nvSpPr>
          <p:cNvPr id="9" name="スライド番号プレースホルダ 8"/>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4" name="フッター プレースホルダ 3"/>
          <p:cNvSpPr>
            <a:spLocks noGrp="1"/>
          </p:cNvSpPr>
          <p:nvPr>
            <p:ph type="ftr" sz="quarter" idx="11"/>
          </p:nvPr>
        </p:nvSpPr>
        <p:spPr/>
        <p:txBody>
          <a:bodyPr/>
          <a:lstStyle/>
          <a:p>
            <a:endParaRPr kumimoji="1" lang="ja-JP" altLang="en-US">
              <a:solidFill>
                <a:srgbClr val="04617B">
                  <a:shade val="90000"/>
                </a:srgbClr>
              </a:solidFill>
            </a:endParaRPr>
          </a:p>
        </p:txBody>
      </p:sp>
      <p:sp>
        <p:nvSpPr>
          <p:cNvPr id="5" name="スライド番号プレースホルダ 4"/>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3" name="フッター プレースホルダ 2"/>
          <p:cNvSpPr>
            <a:spLocks noGrp="1"/>
          </p:cNvSpPr>
          <p:nvPr>
            <p:ph type="ftr" sz="quarter" idx="11"/>
          </p:nvPr>
        </p:nvSpPr>
        <p:spPr/>
        <p:txBody>
          <a:bodyPr/>
          <a:lstStyle/>
          <a:p>
            <a:endParaRPr kumimoji="1" lang="ja-JP" altLang="en-US">
              <a:solidFill>
                <a:srgbClr val="04617B">
                  <a:shade val="90000"/>
                </a:srgbClr>
              </a:solidFill>
            </a:endParaRPr>
          </a:p>
        </p:txBody>
      </p:sp>
      <p:sp>
        <p:nvSpPr>
          <p:cNvPr id="4" name="スライド番号プレースホルダ 3"/>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04617B">
                  <a:shade val="90000"/>
                </a:srgbClr>
              </a:solidFill>
            </a:endParaRPr>
          </a:p>
        </p:txBody>
      </p:sp>
      <p:sp>
        <p:nvSpPr>
          <p:cNvPr id="7" name="スライド番号プレースホルダ 6"/>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04617B">
                  <a:shade val="90000"/>
                </a:srgbClr>
              </a:solidFill>
            </a:endParaRPr>
          </a:p>
        </p:txBody>
      </p:sp>
      <p:sp>
        <p:nvSpPr>
          <p:cNvPr id="7" name="スライド番号プレースホルダ 6"/>
          <p:cNvSpPr>
            <a:spLocks noGrp="1"/>
          </p:cNvSpPr>
          <p:nvPr>
            <p:ph type="sldNum" sz="quarter" idx="12"/>
          </p:nvPr>
        </p:nvSpPr>
        <p:spPr>
          <a:xfrm>
            <a:off x="8077200" y="6356350"/>
            <a:ext cx="609600" cy="365125"/>
          </a:xfrm>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04617B">
                  <a:shade val="90000"/>
                </a:srgbClr>
              </a:solidFill>
            </a:endParaRPr>
          </a:p>
        </p:txBody>
      </p:sp>
      <p:sp>
        <p:nvSpPr>
          <p:cNvPr id="6" name="スライド番号プレースホルダ 5"/>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04617B">
                  <a:shade val="90000"/>
                </a:srgbClr>
              </a:solidFill>
            </a:endParaRPr>
          </a:p>
        </p:txBody>
      </p:sp>
      <p:sp>
        <p:nvSpPr>
          <p:cNvPr id="6" name="スライド番号プレースホルダ 5"/>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ECD4C05A-E6CC-4C18-A470-2E38CB4AC338}"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40B92856-D723-40C3-8CFF-7E6792165847}"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4CD5809F-2AC9-412D-BF18-5D048BEAFE56}"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4" name="フッター プレースホルダ 3"/>
          <p:cNvSpPr>
            <a:spLocks noGrp="1"/>
          </p:cNvSpPr>
          <p:nvPr>
            <p:ph type="ftr" sz="quarter" idx="11"/>
          </p:nvPr>
        </p:nvSpPr>
        <p:spPr/>
        <p:txBody>
          <a:bodyPr/>
          <a:lstStyle/>
          <a:p>
            <a:endParaRPr kumimoji="1" lang="ja-JP" altLang="en-US">
              <a:solidFill>
                <a:srgbClr val="04617B">
                  <a:shade val="90000"/>
                </a:srgbClr>
              </a:solidFill>
            </a:endParaRPr>
          </a:p>
        </p:txBody>
      </p:sp>
      <p:sp>
        <p:nvSpPr>
          <p:cNvPr id="5" name="スライド番号プレースホルダ 4"/>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E31F138F-7FC1-4490-8F08-CA261BDEFF12}"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12CC71D-049A-4D05-B687-3FFEF5A72201}"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CAB399AF-148A-4EDD-A1FA-3C910A9E2693}"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F16C89E4-6CA1-4B3A-AC75-DA6D7F3D18C8}"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966A67FB-97E8-494C-89EA-5955DB98088D}"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861492C-035F-4884-936C-EFAA48AD2910}"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69415F9-F5B5-4F57-8B4F-FFC96BECD044}"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5315062B-3591-48D3-B536-2271EF72F64F}"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3" name="フッター プレースホルダ 2"/>
          <p:cNvSpPr>
            <a:spLocks noGrp="1"/>
          </p:cNvSpPr>
          <p:nvPr>
            <p:ph type="ftr" sz="quarter" idx="11"/>
          </p:nvPr>
        </p:nvSpPr>
        <p:spPr/>
        <p:txBody>
          <a:bodyPr/>
          <a:lstStyle/>
          <a:p>
            <a:endParaRPr kumimoji="1" lang="ja-JP" altLang="en-US">
              <a:solidFill>
                <a:srgbClr val="04617B">
                  <a:shade val="90000"/>
                </a:srgbClr>
              </a:solidFill>
            </a:endParaRPr>
          </a:p>
        </p:txBody>
      </p:sp>
      <p:sp>
        <p:nvSpPr>
          <p:cNvPr id="4" name="スライド番号プレースホルダ 3"/>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04617B">
                  <a:shade val="90000"/>
                </a:srgbClr>
              </a:solidFill>
            </a:endParaRPr>
          </a:p>
        </p:txBody>
      </p:sp>
      <p:sp>
        <p:nvSpPr>
          <p:cNvPr id="7" name="スライド番号プレースホルダ 6"/>
          <p:cNvSpPr>
            <a:spLocks noGrp="1"/>
          </p:cNvSpPr>
          <p:nvPr>
            <p:ph type="sldNum" sz="quarter" idx="12"/>
          </p:nvPr>
        </p:nvSpPr>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04617B">
                  <a:shade val="90000"/>
                </a:srgbClr>
              </a:solidFill>
            </a:endParaRPr>
          </a:p>
        </p:txBody>
      </p:sp>
      <p:sp>
        <p:nvSpPr>
          <p:cNvPr id="7" name="スライド番号プレースホルダ 6"/>
          <p:cNvSpPr>
            <a:spLocks noGrp="1"/>
          </p:cNvSpPr>
          <p:nvPr>
            <p:ph type="sldNum" sz="quarter" idx="12"/>
          </p:nvPr>
        </p:nvSpPr>
        <p:spPr>
          <a:xfrm>
            <a:off x="8077200" y="6356350"/>
            <a:ext cx="609600" cy="365125"/>
          </a:xfrm>
        </p:spPr>
        <p:txBody>
          <a:body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タイトル プレースホル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solidFill>
                <a:srgbClr val="04617B">
                  <a:shade val="90000"/>
                </a:srgbClr>
              </a:solidFill>
            </a:endParaRPr>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grpSp>
        <p:nvGrpSpPr>
          <p:cNvPr id="2" name="グループ化 1"/>
          <p:cNvGrpSpPr/>
          <p:nvPr/>
        </p:nvGrpSpPr>
        <p:grpSpPr>
          <a:xfrm>
            <a:off x="-19017" y="202408"/>
            <a:ext cx="9180548"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365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nvGrpSpPr>
            <p:cNvPr id="3" name="Group 39"/>
            <p:cNvGrpSpPr>
              <a:grpSpLocks/>
            </p:cNvGrpSpPr>
            <p:nvPr userDrawn="1"/>
          </p:nvGrpSpPr>
          <p:grpSpPr bwMode="auto">
            <a:xfrm>
              <a:off x="0" y="1632"/>
              <a:ext cx="5758" cy="1858"/>
              <a:chOff x="0" y="1632"/>
              <a:chExt cx="5758" cy="1858"/>
            </a:xfrm>
          </p:grpSpPr>
          <p:sp>
            <p:nvSpPr>
              <p:cNvPr id="2365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365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grpSp>
      <p:sp>
        <p:nvSpPr>
          <p:cNvPr id="2365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365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365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kumimoji="0" sz="1200">
                <a:effectLst>
                  <a:outerShdw blurRad="38100" dist="38100" dir="2700000" algn="tl">
                    <a:srgbClr val="000000"/>
                  </a:outerShdw>
                </a:effectLst>
                <a:latin typeface="Arial" pitchFamily="34" charset="0"/>
              </a:defRPr>
            </a:lvl1pPr>
          </a:lstStyle>
          <a:p>
            <a:pPr fontAlgn="base">
              <a:spcAft>
                <a:spcPct val="0"/>
              </a:spcAft>
              <a:defRPr/>
            </a:pPr>
            <a:endParaRPr lang="en-US" altLang="ja-JP">
              <a:solidFill>
                <a:srgbClr val="FFFFFF"/>
              </a:solidFill>
            </a:endParaRPr>
          </a:p>
        </p:txBody>
      </p:sp>
      <p:sp>
        <p:nvSpPr>
          <p:cNvPr id="2365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kumimoji="0" sz="1200">
                <a:effectLst>
                  <a:outerShdw blurRad="38100" dist="38100" dir="2700000" algn="tl">
                    <a:srgbClr val="000000"/>
                  </a:outerShdw>
                </a:effectLst>
                <a:latin typeface="Arial" pitchFamily="34" charset="0"/>
              </a:defRPr>
            </a:lvl1pPr>
          </a:lstStyle>
          <a:p>
            <a:pPr algn="ctr" fontAlgn="base">
              <a:spcAft>
                <a:spcPct val="0"/>
              </a:spcAft>
              <a:defRPr/>
            </a:pPr>
            <a:endParaRPr lang="en-US" altLang="ja-JP">
              <a:solidFill>
                <a:srgbClr val="FFFFFF"/>
              </a:solidFill>
            </a:endParaRPr>
          </a:p>
        </p:txBody>
      </p:sp>
      <p:sp>
        <p:nvSpPr>
          <p:cNvPr id="2365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kumimoji="0" sz="1200">
                <a:effectLst>
                  <a:outerShdw blurRad="38100" dist="38100" dir="2700000" algn="tl">
                    <a:srgbClr val="000000"/>
                  </a:outerShdw>
                </a:effectLst>
                <a:latin typeface="Arial" pitchFamily="34" charset="0"/>
              </a:defRPr>
            </a:lvl1pPr>
          </a:lstStyle>
          <a:p>
            <a:pPr fontAlgn="base">
              <a:spcAft>
                <a:spcPct val="0"/>
              </a:spcAft>
              <a:defRPr/>
            </a:pPr>
            <a:fld id="{1521AF61-7CB5-4BA6-9FFD-134D7A4EAE26}" type="slidenum">
              <a:rPr lang="en-US" altLang="ja-JP">
                <a:solidFill>
                  <a:srgbClr val="FFFFFF"/>
                </a:solidFill>
              </a:rPr>
              <a:pPr fontAlgn="base">
                <a:spcAft>
                  <a:spcPct val="0"/>
                </a:spcAft>
                <a:defRPr/>
              </a:pPr>
              <a:t>&lt;#&gt;</a:t>
            </a:fld>
            <a:endParaRPr lang="en-US" altLang="ja-JP">
              <a:solidFill>
                <a:srgbClr val="FFFFFF"/>
              </a:solidFill>
            </a:endParaRP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タイトル プレースホル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solidFill>
                <a:srgbClr val="04617B">
                  <a:shade val="90000"/>
                </a:srgbClr>
              </a:solidFill>
            </a:endParaRPr>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grpSp>
        <p:nvGrpSpPr>
          <p:cNvPr id="2" name="グループ化 1"/>
          <p:cNvGrpSpPr/>
          <p:nvPr/>
        </p:nvGrpSpPr>
        <p:grpSpPr>
          <a:xfrm>
            <a:off x="-19017" y="202408"/>
            <a:ext cx="9180548"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kumimoji="0" sz="1400" b="0">
                <a:solidFill>
                  <a:srgbClr val="000000"/>
                </a:solidFill>
                <a:effectLst/>
                <a:latin typeface="Times New Roman" pitchFamily="18" charset="0"/>
              </a:defRPr>
            </a:lvl1pPr>
          </a:lstStyle>
          <a:p>
            <a:pPr fontAlgn="base">
              <a:spcAft>
                <a:spcPct val="0"/>
              </a:spcAft>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kumimoji="0" sz="1400" b="0">
                <a:solidFill>
                  <a:srgbClr val="000000"/>
                </a:solidFill>
                <a:effectLst/>
                <a:latin typeface="Times New Roman" pitchFamily="18" charset="0"/>
              </a:defRPr>
            </a:lvl1pPr>
          </a:lstStyle>
          <a:p>
            <a:pPr fontAlgn="base">
              <a:spcAft>
                <a:spcPct val="0"/>
              </a:spcAft>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0" sz="1400" b="0">
                <a:solidFill>
                  <a:srgbClr val="000000"/>
                </a:solidFill>
                <a:effectLst/>
                <a:latin typeface="Times New Roman" pitchFamily="18" charset="0"/>
              </a:defRPr>
            </a:lvl1pPr>
          </a:lstStyle>
          <a:p>
            <a:pPr fontAlgn="base">
              <a:spcAft>
                <a:spcPct val="0"/>
              </a:spcAft>
              <a:defRPr/>
            </a:pPr>
            <a:fld id="{A43E218A-DC55-4915-AE9D-E8D9F3DA1F72}" type="slidenum">
              <a:rPr lang="ja-JP" altLang="en-US"/>
              <a:pPr fontAlgn="base">
                <a:spcAft>
                  <a:spcPct val="0"/>
                </a:spcAft>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タイトル プレースホル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65E4A3-F5EB-4F81-9F39-4B65F3E1183F}" type="datetimeFigureOut">
              <a:rPr kumimoji="1" lang="ja-JP" altLang="en-US" smtClean="0">
                <a:solidFill>
                  <a:srgbClr val="04617B">
                    <a:shade val="90000"/>
                  </a:srgbClr>
                </a:solidFill>
              </a:rPr>
              <a:pPr/>
              <a:t>2012/11/1</a:t>
            </a:fld>
            <a:endParaRPr kumimoji="1" lang="ja-JP" altLang="en-US">
              <a:solidFill>
                <a:srgbClr val="04617B">
                  <a:shade val="90000"/>
                </a:srgbClr>
              </a:solidFill>
            </a:endParaRPr>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solidFill>
                <a:srgbClr val="04617B">
                  <a:shade val="90000"/>
                </a:srgbClr>
              </a:solidFill>
            </a:endParaRPr>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C7DF79D-A7F7-485A-8EE4-3270F4B9A1ED}" type="slidenum">
              <a:rPr kumimoji="1" lang="ja-JP" altLang="en-US" smtClean="0">
                <a:solidFill>
                  <a:srgbClr val="04617B">
                    <a:shade val="90000"/>
                  </a:srgbClr>
                </a:solidFill>
              </a:rPr>
              <a:pPr/>
              <a:t>&lt;#&gt;</a:t>
            </a:fld>
            <a:endParaRPr kumimoji="1" lang="ja-JP" altLang="en-US">
              <a:solidFill>
                <a:srgbClr val="04617B">
                  <a:shade val="90000"/>
                </a:srgbClr>
              </a:solidFill>
            </a:endParaRPr>
          </a:p>
        </p:txBody>
      </p:sp>
      <p:grpSp>
        <p:nvGrpSpPr>
          <p:cNvPr id="2" name="グループ化 1"/>
          <p:cNvGrpSpPr/>
          <p:nvPr/>
        </p:nvGrpSpPr>
        <p:grpSpPr>
          <a:xfrm>
            <a:off x="-19017" y="202408"/>
            <a:ext cx="9180548"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ja-JP"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ja-JP"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98FD230-B6A6-4ADE-B8E2-0C4C8036A65A}" type="slidenum">
              <a:rPr lang="en-US" altLang="ja-JP" smtClean="0">
                <a:solidFill>
                  <a:srgbClr val="000000"/>
                </a:solidFill>
              </a:rPr>
              <a:pPr fontAlgn="base">
                <a:spcBef>
                  <a:spcPct val="0"/>
                </a:spcBef>
                <a:spcAft>
                  <a:spcPct val="0"/>
                </a:spcAft>
              </a:pPr>
              <a:t>&lt;#&gt;</a:t>
            </a:fld>
            <a:endParaRPr lang="en-US" altLang="ja-JP"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 name="Rectangle 40"/>
          <p:cNvSpPr>
            <a:spLocks noChangeArrowheads="1"/>
          </p:cNvSpPr>
          <p:nvPr/>
        </p:nvSpPr>
        <p:spPr bwMode="auto">
          <a:xfrm>
            <a:off x="1331913" y="549275"/>
            <a:ext cx="7812087" cy="287338"/>
          </a:xfrm>
          <a:prstGeom prst="rect">
            <a:avLst/>
          </a:prstGeom>
          <a:gradFill rotWithShape="1">
            <a:gsLst>
              <a:gs pos="0">
                <a:srgbClr val="006600">
                  <a:gamma/>
                  <a:tint val="0"/>
                  <a:invGamma/>
                </a:srgbClr>
              </a:gs>
              <a:gs pos="100000">
                <a:srgbClr val="006600"/>
              </a:gs>
            </a:gsLst>
            <a:lin ang="0" scaled="1"/>
          </a:gradFill>
          <a:ln w="9525">
            <a:noFill/>
            <a:miter lim="800000"/>
            <a:headEnd/>
            <a:tailEnd/>
          </a:ln>
          <a:effectLst/>
        </p:spPr>
        <p:txBody>
          <a:bodyPr wrap="none" anchor="ctr"/>
          <a:lstStyle/>
          <a:p>
            <a:pPr fontAlgn="base">
              <a:spcBef>
                <a:spcPct val="0"/>
              </a:spcBef>
              <a:spcAft>
                <a:spcPct val="0"/>
              </a:spcAft>
              <a:defRPr/>
            </a:pPr>
            <a:endParaRPr lang="ja-JP" altLang="en-US" sz="2400" b="1">
              <a:solidFill>
                <a:srgbClr val="000000"/>
              </a:solidFill>
            </a:endParaRPr>
          </a:p>
        </p:txBody>
      </p:sp>
      <p:pic>
        <p:nvPicPr>
          <p:cNvPr id="5123" name="Picture 41" descr="hieslogomark"/>
          <p:cNvPicPr>
            <a:picLocks noChangeAspect="1" noChangeArrowheads="1"/>
          </p:cNvPicPr>
          <p:nvPr/>
        </p:nvPicPr>
        <p:blipFill>
          <a:blip r:embed="rId14" cstate="print"/>
          <a:srcRect/>
          <a:stretch>
            <a:fillRect/>
          </a:stretch>
        </p:blipFill>
        <p:spPr bwMode="auto">
          <a:xfrm>
            <a:off x="107950" y="115888"/>
            <a:ext cx="1152525" cy="827087"/>
          </a:xfrm>
          <a:prstGeom prst="rect">
            <a:avLst/>
          </a:prstGeom>
          <a:noFill/>
          <a:ln w="9525">
            <a:noFill/>
            <a:miter lim="800000"/>
            <a:headEnd/>
            <a:tailEnd/>
          </a:ln>
        </p:spPr>
      </p:pic>
      <p:sp>
        <p:nvSpPr>
          <p:cNvPr id="1075" name="Rectangle 51"/>
          <p:cNvSpPr>
            <a:spLocks noChangeArrowheads="1"/>
          </p:cNvSpPr>
          <p:nvPr/>
        </p:nvSpPr>
        <p:spPr bwMode="auto">
          <a:xfrm>
            <a:off x="0" y="0"/>
            <a:ext cx="9144000" cy="6858000"/>
          </a:xfrm>
          <a:prstGeom prst="rect">
            <a:avLst/>
          </a:prstGeom>
          <a:noFill/>
          <a:ln w="63500">
            <a:solidFill>
              <a:srgbClr val="006600"/>
            </a:solidFill>
            <a:miter lim="800000"/>
            <a:headEnd/>
            <a:tailEnd/>
          </a:ln>
          <a:effectLst/>
        </p:spPr>
        <p:txBody>
          <a:bodyPr wrap="none" anchor="ctr"/>
          <a:lstStyle/>
          <a:p>
            <a:pPr fontAlgn="base">
              <a:spcBef>
                <a:spcPct val="0"/>
              </a:spcBef>
              <a:spcAft>
                <a:spcPct val="0"/>
              </a:spcAft>
              <a:defRPr/>
            </a:pPr>
            <a:endParaRPr lang="ja-JP" altLang="en-US" sz="2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69.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69.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9.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oleObject" Target="../embeddings/oleObject1.bin"/><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9.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Stereoisomer"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en.wikipedia.org/wiki/Chirality_(chemistry)" TargetMode="External"/><Relationship Id="rId4" Type="http://schemas.openxmlformats.org/officeDocument/2006/relationships/hyperlink" Target="http://en.wikipedia.org/wiki/Mirror_imag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41.xml"/><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1.png"/><Relationship Id="rId5" Type="http://schemas.openxmlformats.org/officeDocument/2006/relationships/oleObject" Target="../embeddings/oleObject3.bin"/><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46.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9.xml"/><Relationship Id="rId1" Type="http://schemas.openxmlformats.org/officeDocument/2006/relationships/slideLayout" Target="../slideLayouts/slideLayout4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9.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9.xml"/><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544513" y="1268413"/>
            <a:ext cx="7988300" cy="1470025"/>
          </a:xfrm>
          <a:prstGeom prst="rect">
            <a:avLst/>
          </a:prstGeom>
          <a:noFill/>
          <a:ln w="9525">
            <a:noFill/>
            <a:miter lim="800000"/>
            <a:headEnd/>
            <a:tailEnd/>
          </a:ln>
        </p:spPr>
        <p:txBody>
          <a:bodyPr anchor="ctr"/>
          <a:lstStyle/>
          <a:p>
            <a:pPr algn="ctr" fontAlgn="base">
              <a:spcBef>
                <a:spcPct val="0"/>
              </a:spcBef>
              <a:spcAft>
                <a:spcPct val="0"/>
              </a:spcAft>
            </a:pPr>
            <a:r>
              <a:rPr lang="ja-JP" altLang="en-US" sz="4400" b="1">
                <a:solidFill>
                  <a:srgbClr val="000000"/>
                </a:solidFill>
              </a:rPr>
              <a:t>有機フッ素化合物の発生源と</a:t>
            </a:r>
            <a:br>
              <a:rPr lang="ja-JP" altLang="en-US" sz="4400" b="1">
                <a:solidFill>
                  <a:srgbClr val="000000"/>
                </a:solidFill>
              </a:rPr>
            </a:br>
            <a:r>
              <a:rPr lang="ja-JP" altLang="en-US" sz="4400" b="1">
                <a:solidFill>
                  <a:srgbClr val="000000"/>
                </a:solidFill>
              </a:rPr>
              <a:t>汚染実態</a:t>
            </a:r>
            <a:r>
              <a:rPr lang="ja-JP" altLang="en-US" sz="4400">
                <a:solidFill>
                  <a:srgbClr val="000000"/>
                </a:solidFill>
              </a:rPr>
              <a:t>解明、処理技術開発</a:t>
            </a:r>
          </a:p>
        </p:txBody>
      </p:sp>
      <p:sp>
        <p:nvSpPr>
          <p:cNvPr id="6147" name="Rectangle 5"/>
          <p:cNvSpPr>
            <a:spLocks noChangeArrowheads="1"/>
          </p:cNvSpPr>
          <p:nvPr/>
        </p:nvSpPr>
        <p:spPr bwMode="auto">
          <a:xfrm>
            <a:off x="971550" y="3646488"/>
            <a:ext cx="7704138" cy="2303462"/>
          </a:xfrm>
          <a:prstGeom prst="rect">
            <a:avLst/>
          </a:prstGeom>
          <a:noFill/>
          <a:ln w="9525">
            <a:noFill/>
            <a:miter lim="800000"/>
            <a:headEnd/>
            <a:tailEnd/>
          </a:ln>
        </p:spPr>
        <p:txBody>
          <a:bodyPr/>
          <a:lstStyle/>
          <a:p>
            <a:pPr fontAlgn="base">
              <a:lnSpc>
                <a:spcPct val="80000"/>
              </a:lnSpc>
              <a:spcBef>
                <a:spcPct val="20000"/>
              </a:spcBef>
              <a:spcAft>
                <a:spcPct val="0"/>
              </a:spcAft>
            </a:pPr>
            <a:r>
              <a:rPr lang="ja-JP" altLang="en-US" b="1">
                <a:solidFill>
                  <a:srgbClr val="000000"/>
                </a:solidFill>
              </a:rPr>
              <a:t>中野武，松村千里，竹峰秀祐，吉田光方子，鈴木元治　（兵庫県環境研）</a:t>
            </a:r>
          </a:p>
          <a:p>
            <a:pPr fontAlgn="base">
              <a:lnSpc>
                <a:spcPct val="80000"/>
              </a:lnSpc>
              <a:spcBef>
                <a:spcPct val="20000"/>
              </a:spcBef>
              <a:spcAft>
                <a:spcPct val="0"/>
              </a:spcAft>
            </a:pPr>
            <a:r>
              <a:rPr lang="ja-JP" altLang="en-US" b="1">
                <a:solidFill>
                  <a:srgbClr val="000000"/>
                </a:solidFill>
              </a:rPr>
              <a:t>山本敦史，東條俊樹　（大阪市環科研）</a:t>
            </a:r>
          </a:p>
          <a:p>
            <a:pPr fontAlgn="base">
              <a:lnSpc>
                <a:spcPct val="80000"/>
              </a:lnSpc>
              <a:spcBef>
                <a:spcPct val="20000"/>
              </a:spcBef>
              <a:spcAft>
                <a:spcPct val="0"/>
              </a:spcAft>
            </a:pPr>
            <a:r>
              <a:rPr lang="ja-JP" altLang="en-US" b="1">
                <a:solidFill>
                  <a:srgbClr val="000000"/>
                </a:solidFill>
              </a:rPr>
              <a:t>園井一行，大山浩司，伊藤耕志，上堀美知子　（大阪府環農総研）</a:t>
            </a:r>
          </a:p>
          <a:p>
            <a:pPr fontAlgn="base">
              <a:lnSpc>
                <a:spcPct val="80000"/>
              </a:lnSpc>
              <a:spcBef>
                <a:spcPct val="20000"/>
              </a:spcBef>
              <a:spcAft>
                <a:spcPct val="0"/>
              </a:spcAft>
            </a:pPr>
            <a:r>
              <a:rPr lang="ja-JP" altLang="en-US" b="1">
                <a:solidFill>
                  <a:srgbClr val="000000"/>
                </a:solidFill>
              </a:rPr>
              <a:t>井上亜紀子，　津田泰三　（滋賀県琵琶湖環科研）</a:t>
            </a:r>
          </a:p>
          <a:p>
            <a:pPr fontAlgn="base">
              <a:lnSpc>
                <a:spcPct val="80000"/>
              </a:lnSpc>
              <a:spcBef>
                <a:spcPct val="20000"/>
              </a:spcBef>
              <a:spcAft>
                <a:spcPct val="0"/>
              </a:spcAft>
            </a:pPr>
            <a:r>
              <a:rPr lang="ja-JP" altLang="en-US" b="1">
                <a:solidFill>
                  <a:srgbClr val="000000"/>
                </a:solidFill>
              </a:rPr>
              <a:t>八木正博</a:t>
            </a:r>
            <a:r>
              <a:rPr lang="en-US" altLang="ja-JP" b="1">
                <a:solidFill>
                  <a:srgbClr val="000000"/>
                </a:solidFill>
              </a:rPr>
              <a:t>,</a:t>
            </a:r>
            <a:r>
              <a:rPr lang="ja-JP" altLang="en-US" b="1">
                <a:solidFill>
                  <a:srgbClr val="000000"/>
                </a:solidFill>
              </a:rPr>
              <a:t>　山路章　（神戸市環保研）</a:t>
            </a:r>
          </a:p>
          <a:p>
            <a:pPr fontAlgn="base">
              <a:lnSpc>
                <a:spcPct val="80000"/>
              </a:lnSpc>
              <a:spcBef>
                <a:spcPct val="20000"/>
              </a:spcBef>
              <a:spcAft>
                <a:spcPct val="0"/>
              </a:spcAft>
            </a:pPr>
            <a:r>
              <a:rPr lang="ja-JP" altLang="en-US" b="1">
                <a:solidFill>
                  <a:srgbClr val="000000"/>
                </a:solidFill>
              </a:rPr>
              <a:t>西野貴裕</a:t>
            </a:r>
            <a:r>
              <a:rPr lang="en-US" altLang="ja-JP" b="1">
                <a:solidFill>
                  <a:srgbClr val="000000"/>
                </a:solidFill>
              </a:rPr>
              <a:t>,</a:t>
            </a:r>
            <a:r>
              <a:rPr lang="ja-JP" altLang="en-US" b="1">
                <a:solidFill>
                  <a:srgbClr val="000000"/>
                </a:solidFill>
              </a:rPr>
              <a:t>　佐々木裕子　（東京都環境研）</a:t>
            </a:r>
          </a:p>
          <a:p>
            <a:pPr fontAlgn="base">
              <a:lnSpc>
                <a:spcPct val="80000"/>
              </a:lnSpc>
              <a:spcBef>
                <a:spcPct val="20000"/>
              </a:spcBef>
              <a:spcAft>
                <a:spcPct val="0"/>
              </a:spcAft>
            </a:pPr>
            <a:r>
              <a:rPr lang="ja-JP" altLang="en-US" b="1">
                <a:solidFill>
                  <a:srgbClr val="000000"/>
                </a:solidFill>
              </a:rPr>
              <a:t>吉兼光葉</a:t>
            </a:r>
            <a:r>
              <a:rPr lang="en-US" altLang="ja-JP" b="1">
                <a:solidFill>
                  <a:srgbClr val="000000"/>
                </a:solidFill>
              </a:rPr>
              <a:t>,</a:t>
            </a:r>
            <a:r>
              <a:rPr lang="ja-JP" altLang="en-US" b="1">
                <a:solidFill>
                  <a:srgbClr val="000000"/>
                </a:solidFill>
              </a:rPr>
              <a:t>　高澤嘉一</a:t>
            </a:r>
            <a:r>
              <a:rPr lang="en-US" altLang="ja-JP" b="1">
                <a:solidFill>
                  <a:srgbClr val="000000"/>
                </a:solidFill>
              </a:rPr>
              <a:t>,</a:t>
            </a:r>
            <a:r>
              <a:rPr lang="ja-JP" altLang="en-US" b="1">
                <a:solidFill>
                  <a:srgbClr val="000000"/>
                </a:solidFill>
              </a:rPr>
              <a:t>　山本貴士</a:t>
            </a:r>
            <a:r>
              <a:rPr lang="en-US" altLang="ja-JP" b="1">
                <a:solidFill>
                  <a:srgbClr val="000000"/>
                </a:solidFill>
              </a:rPr>
              <a:t>, </a:t>
            </a:r>
            <a:r>
              <a:rPr lang="ja-JP" altLang="en-US" b="1">
                <a:solidFill>
                  <a:srgbClr val="000000"/>
                </a:solidFill>
              </a:rPr>
              <a:t>野馬幸生</a:t>
            </a:r>
            <a:r>
              <a:rPr lang="en-US" altLang="ja-JP" b="1">
                <a:solidFill>
                  <a:srgbClr val="000000"/>
                </a:solidFill>
              </a:rPr>
              <a:t>,</a:t>
            </a:r>
            <a:r>
              <a:rPr lang="ja-JP" altLang="en-US" b="1">
                <a:solidFill>
                  <a:srgbClr val="000000"/>
                </a:solidFill>
              </a:rPr>
              <a:t>　柴田康行　（国立環境研）</a:t>
            </a:r>
          </a:p>
          <a:p>
            <a:pPr fontAlgn="base">
              <a:lnSpc>
                <a:spcPct val="80000"/>
              </a:lnSpc>
              <a:spcBef>
                <a:spcPct val="20000"/>
              </a:spcBef>
              <a:spcAft>
                <a:spcPct val="0"/>
              </a:spcAft>
            </a:pPr>
            <a:endParaRPr lang="ja-JP" altLang="en-US" b="1">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87563" y="1412875"/>
            <a:ext cx="4235450" cy="5400675"/>
            <a:chOff x="340" y="527"/>
            <a:chExt cx="2668" cy="3402"/>
          </a:xfrm>
        </p:grpSpPr>
        <p:grpSp>
          <p:nvGrpSpPr>
            <p:cNvPr id="3" name="Group 5"/>
            <p:cNvGrpSpPr>
              <a:grpSpLocks/>
            </p:cNvGrpSpPr>
            <p:nvPr/>
          </p:nvGrpSpPr>
          <p:grpSpPr bwMode="auto">
            <a:xfrm>
              <a:off x="340" y="527"/>
              <a:ext cx="2668" cy="3402"/>
              <a:chOff x="340" y="527"/>
              <a:chExt cx="2668" cy="3402"/>
            </a:xfrm>
          </p:grpSpPr>
          <p:pic>
            <p:nvPicPr>
              <p:cNvPr id="16406" name="Picture 6"/>
              <p:cNvPicPr>
                <a:picLocks noChangeAspect="1" noChangeArrowheads="1"/>
              </p:cNvPicPr>
              <p:nvPr/>
            </p:nvPicPr>
            <p:blipFill>
              <a:blip r:embed="rId3" cstate="print"/>
              <a:srcRect/>
              <a:stretch>
                <a:fillRect/>
              </a:stretch>
            </p:blipFill>
            <p:spPr bwMode="auto">
              <a:xfrm>
                <a:off x="340" y="527"/>
                <a:ext cx="2668" cy="3402"/>
              </a:xfrm>
              <a:prstGeom prst="rect">
                <a:avLst/>
              </a:prstGeom>
              <a:noFill/>
              <a:ln w="25400" algn="ctr">
                <a:noFill/>
                <a:miter lim="800000"/>
                <a:headEnd/>
                <a:tailEnd/>
              </a:ln>
            </p:spPr>
          </p:pic>
          <p:grpSp>
            <p:nvGrpSpPr>
              <p:cNvPr id="4" name="Group 7"/>
              <p:cNvGrpSpPr>
                <a:grpSpLocks/>
              </p:cNvGrpSpPr>
              <p:nvPr/>
            </p:nvGrpSpPr>
            <p:grpSpPr bwMode="auto">
              <a:xfrm>
                <a:off x="1519" y="1570"/>
                <a:ext cx="1009" cy="1599"/>
                <a:chOff x="1519" y="1570"/>
                <a:chExt cx="1009" cy="1599"/>
              </a:xfrm>
            </p:grpSpPr>
            <p:sp>
              <p:nvSpPr>
                <p:cNvPr id="16408" name="AutoShape 8"/>
                <p:cNvSpPr>
                  <a:spLocks noChangeAspect="1" noChangeArrowheads="1"/>
                </p:cNvSpPr>
                <p:nvPr/>
              </p:nvSpPr>
              <p:spPr bwMode="auto">
                <a:xfrm>
                  <a:off x="2177" y="1745"/>
                  <a:ext cx="163" cy="163"/>
                </a:xfrm>
                <a:prstGeom prst="irregularSeal1">
                  <a:avLst/>
                </a:prstGeom>
                <a:solidFill>
                  <a:srgbClr val="FFFF00"/>
                </a:solidFill>
                <a:ln w="25400">
                  <a:solidFill>
                    <a:schemeClr val="tx1"/>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6409" name="Oval 9"/>
                <p:cNvSpPr>
                  <a:spLocks noChangeAspect="1" noChangeArrowheads="1"/>
                </p:cNvSpPr>
                <p:nvPr/>
              </p:nvSpPr>
              <p:spPr bwMode="auto">
                <a:xfrm>
                  <a:off x="1791" y="1570"/>
                  <a:ext cx="147" cy="147"/>
                </a:xfrm>
                <a:prstGeom prst="ellipse">
                  <a:avLst/>
                </a:prstGeom>
                <a:noFill/>
                <a:ln w="25400">
                  <a:solidFill>
                    <a:srgbClr val="FF0000"/>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6410" name="Oval 10"/>
                <p:cNvSpPr>
                  <a:spLocks noChangeAspect="1" noChangeArrowheads="1"/>
                </p:cNvSpPr>
                <p:nvPr/>
              </p:nvSpPr>
              <p:spPr bwMode="auto">
                <a:xfrm>
                  <a:off x="2109" y="2069"/>
                  <a:ext cx="147" cy="147"/>
                </a:xfrm>
                <a:prstGeom prst="ellipse">
                  <a:avLst/>
                </a:prstGeom>
                <a:noFill/>
                <a:ln w="25400">
                  <a:solidFill>
                    <a:srgbClr val="FF0000"/>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6411" name="Oval 11"/>
                <p:cNvSpPr>
                  <a:spLocks noChangeAspect="1" noChangeArrowheads="1"/>
                </p:cNvSpPr>
                <p:nvPr/>
              </p:nvSpPr>
              <p:spPr bwMode="auto">
                <a:xfrm>
                  <a:off x="2381" y="2840"/>
                  <a:ext cx="147" cy="147"/>
                </a:xfrm>
                <a:prstGeom prst="ellipse">
                  <a:avLst/>
                </a:prstGeom>
                <a:noFill/>
                <a:ln w="25400">
                  <a:solidFill>
                    <a:srgbClr val="FF0000"/>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6412" name="Oval 12"/>
                <p:cNvSpPr>
                  <a:spLocks noChangeAspect="1" noChangeArrowheads="1"/>
                </p:cNvSpPr>
                <p:nvPr/>
              </p:nvSpPr>
              <p:spPr bwMode="auto">
                <a:xfrm>
                  <a:off x="1519" y="3022"/>
                  <a:ext cx="147" cy="147"/>
                </a:xfrm>
                <a:prstGeom prst="ellipse">
                  <a:avLst/>
                </a:prstGeom>
                <a:noFill/>
                <a:ln w="25400">
                  <a:solidFill>
                    <a:srgbClr val="FF0000"/>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grpSp>
        </p:grpSp>
        <p:sp>
          <p:nvSpPr>
            <p:cNvPr id="16405" name="Oval 13"/>
            <p:cNvSpPr>
              <a:spLocks noChangeAspect="1" noChangeArrowheads="1"/>
            </p:cNvSpPr>
            <p:nvPr/>
          </p:nvSpPr>
          <p:spPr bwMode="auto">
            <a:xfrm>
              <a:off x="2226" y="1771"/>
              <a:ext cx="147" cy="147"/>
            </a:xfrm>
            <a:prstGeom prst="ellipse">
              <a:avLst/>
            </a:prstGeom>
            <a:noFill/>
            <a:ln w="25400">
              <a:solidFill>
                <a:srgbClr val="FF0000"/>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grpSp>
      <p:sp>
        <p:nvSpPr>
          <p:cNvPr id="16387" name="Text Box 14"/>
          <p:cNvSpPr txBox="1">
            <a:spLocks noChangeAspect="1" noChangeArrowheads="1"/>
          </p:cNvSpPr>
          <p:nvPr/>
        </p:nvSpPr>
        <p:spPr bwMode="auto">
          <a:xfrm>
            <a:off x="3455988" y="2995613"/>
            <a:ext cx="1135062" cy="355600"/>
          </a:xfrm>
          <a:prstGeom prst="rect">
            <a:avLst/>
          </a:prstGeom>
          <a:noFill/>
          <a:ln w="9525">
            <a:noFill/>
            <a:miter lim="800000"/>
            <a:headEnd/>
            <a:tailEnd/>
          </a:ln>
        </p:spPr>
        <p:txBody>
          <a:bodyPr/>
          <a:lstStyle/>
          <a:p>
            <a:pPr algn="ctr" fontAlgn="base">
              <a:spcBef>
                <a:spcPct val="50000"/>
              </a:spcBef>
              <a:spcAft>
                <a:spcPct val="0"/>
              </a:spcAft>
            </a:pPr>
            <a:r>
              <a:rPr lang="ja-JP" altLang="en-US" sz="2000" b="1">
                <a:solidFill>
                  <a:srgbClr val="3333CC"/>
                </a:solidFill>
                <a:latin typeface="HGS創英角ﾎﾟｯﾌﾟ体" pitchFamily="50" charset="-128"/>
                <a:ea typeface="HGS創英角ﾎﾟｯﾌﾟ体" pitchFamily="50" charset="-128"/>
              </a:rPr>
              <a:t>地点</a:t>
            </a:r>
            <a:r>
              <a:rPr lang="en-US" altLang="ja-JP" sz="2000" b="1">
                <a:solidFill>
                  <a:srgbClr val="3333CC"/>
                </a:solidFill>
                <a:latin typeface="HGS創英角ﾎﾟｯﾌﾟ体" pitchFamily="50" charset="-128"/>
                <a:ea typeface="HGS創英角ﾎﾟｯﾌﾟ体" pitchFamily="50" charset="-128"/>
              </a:rPr>
              <a:t>1</a:t>
            </a:r>
          </a:p>
        </p:txBody>
      </p:sp>
      <p:sp>
        <p:nvSpPr>
          <p:cNvPr id="16388" name="Text Box 15"/>
          <p:cNvSpPr txBox="1">
            <a:spLocks noChangeAspect="1" noChangeArrowheads="1"/>
          </p:cNvSpPr>
          <p:nvPr/>
        </p:nvSpPr>
        <p:spPr bwMode="auto">
          <a:xfrm>
            <a:off x="5184775" y="3140075"/>
            <a:ext cx="1133475" cy="355600"/>
          </a:xfrm>
          <a:prstGeom prst="rect">
            <a:avLst/>
          </a:prstGeom>
          <a:noFill/>
          <a:ln w="9525">
            <a:noFill/>
            <a:miter lim="800000"/>
            <a:headEnd/>
            <a:tailEnd/>
          </a:ln>
        </p:spPr>
        <p:txBody>
          <a:bodyPr/>
          <a:lstStyle/>
          <a:p>
            <a:pPr algn="ctr" fontAlgn="base">
              <a:spcBef>
                <a:spcPct val="50000"/>
              </a:spcBef>
              <a:spcAft>
                <a:spcPct val="0"/>
              </a:spcAft>
            </a:pPr>
            <a:r>
              <a:rPr lang="ja-JP" altLang="en-US" sz="2000" b="1">
                <a:solidFill>
                  <a:srgbClr val="3333CC"/>
                </a:solidFill>
                <a:latin typeface="HGS創英角ﾎﾟｯﾌﾟ体" pitchFamily="50" charset="-128"/>
                <a:ea typeface="HGS創英角ﾎﾟｯﾌﾟ体" pitchFamily="50" charset="-128"/>
              </a:rPr>
              <a:t>地点</a:t>
            </a:r>
            <a:r>
              <a:rPr lang="en-US" altLang="ja-JP" sz="2000" b="1">
                <a:solidFill>
                  <a:srgbClr val="3333CC"/>
                </a:solidFill>
                <a:latin typeface="HGS創英角ﾎﾟｯﾌﾟ体" pitchFamily="50" charset="-128"/>
                <a:ea typeface="HGS創英角ﾎﾟｯﾌﾟ体" pitchFamily="50" charset="-128"/>
              </a:rPr>
              <a:t>2</a:t>
            </a:r>
          </a:p>
        </p:txBody>
      </p:sp>
      <p:sp>
        <p:nvSpPr>
          <p:cNvPr id="16389" name="Text Box 16"/>
          <p:cNvSpPr txBox="1">
            <a:spLocks noChangeAspect="1" noChangeArrowheads="1"/>
          </p:cNvSpPr>
          <p:nvPr/>
        </p:nvSpPr>
        <p:spPr bwMode="auto">
          <a:xfrm>
            <a:off x="4319588" y="3932238"/>
            <a:ext cx="1133475" cy="357187"/>
          </a:xfrm>
          <a:prstGeom prst="rect">
            <a:avLst/>
          </a:prstGeom>
          <a:noFill/>
          <a:ln w="9525">
            <a:noFill/>
            <a:miter lim="800000"/>
            <a:headEnd/>
            <a:tailEnd/>
          </a:ln>
        </p:spPr>
        <p:txBody>
          <a:bodyPr/>
          <a:lstStyle/>
          <a:p>
            <a:pPr algn="ctr" fontAlgn="base">
              <a:spcBef>
                <a:spcPct val="50000"/>
              </a:spcBef>
              <a:spcAft>
                <a:spcPct val="0"/>
              </a:spcAft>
            </a:pPr>
            <a:r>
              <a:rPr lang="ja-JP" altLang="en-US" sz="2000" b="1">
                <a:solidFill>
                  <a:srgbClr val="3333CC"/>
                </a:solidFill>
                <a:latin typeface="HGS創英角ﾎﾟｯﾌﾟ体" pitchFamily="50" charset="-128"/>
                <a:ea typeface="HGS創英角ﾎﾟｯﾌﾟ体" pitchFamily="50" charset="-128"/>
              </a:rPr>
              <a:t>地点</a:t>
            </a:r>
            <a:r>
              <a:rPr lang="en-US" altLang="ja-JP" sz="2000" b="1">
                <a:solidFill>
                  <a:srgbClr val="3333CC"/>
                </a:solidFill>
                <a:latin typeface="HGS創英角ﾎﾟｯﾌﾟ体" pitchFamily="50" charset="-128"/>
                <a:ea typeface="HGS創英角ﾎﾟｯﾌﾟ体" pitchFamily="50" charset="-128"/>
              </a:rPr>
              <a:t>3</a:t>
            </a:r>
          </a:p>
        </p:txBody>
      </p:sp>
      <p:sp>
        <p:nvSpPr>
          <p:cNvPr id="16390" name="Text Box 17"/>
          <p:cNvSpPr txBox="1">
            <a:spLocks noChangeAspect="1" noChangeArrowheads="1"/>
          </p:cNvSpPr>
          <p:nvPr/>
        </p:nvSpPr>
        <p:spPr bwMode="auto">
          <a:xfrm>
            <a:off x="5400675" y="4435475"/>
            <a:ext cx="1133475" cy="355600"/>
          </a:xfrm>
          <a:prstGeom prst="rect">
            <a:avLst/>
          </a:prstGeom>
          <a:noFill/>
          <a:ln w="9525">
            <a:noFill/>
            <a:miter lim="800000"/>
            <a:headEnd/>
            <a:tailEnd/>
          </a:ln>
        </p:spPr>
        <p:txBody>
          <a:bodyPr/>
          <a:lstStyle/>
          <a:p>
            <a:pPr algn="ctr" fontAlgn="base">
              <a:spcBef>
                <a:spcPct val="50000"/>
              </a:spcBef>
              <a:spcAft>
                <a:spcPct val="0"/>
              </a:spcAft>
            </a:pPr>
            <a:r>
              <a:rPr lang="ja-JP" altLang="en-US" sz="2000" b="1">
                <a:solidFill>
                  <a:srgbClr val="3333CC"/>
                </a:solidFill>
                <a:latin typeface="HGS創英角ﾎﾟｯﾌﾟ体" pitchFamily="50" charset="-128"/>
                <a:ea typeface="HGS創英角ﾎﾟｯﾌﾟ体" pitchFamily="50" charset="-128"/>
              </a:rPr>
              <a:t>地点</a:t>
            </a:r>
            <a:r>
              <a:rPr lang="en-US" altLang="ja-JP" sz="2000" b="1">
                <a:solidFill>
                  <a:srgbClr val="3333CC"/>
                </a:solidFill>
                <a:latin typeface="HGS創英角ﾎﾟｯﾌﾟ体" pitchFamily="50" charset="-128"/>
                <a:ea typeface="HGS創英角ﾎﾟｯﾌﾟ体" pitchFamily="50" charset="-128"/>
              </a:rPr>
              <a:t>4</a:t>
            </a:r>
          </a:p>
        </p:txBody>
      </p:sp>
      <p:sp>
        <p:nvSpPr>
          <p:cNvPr id="16391" name="Text Box 18"/>
          <p:cNvSpPr txBox="1">
            <a:spLocks noChangeAspect="1" noChangeArrowheads="1"/>
          </p:cNvSpPr>
          <p:nvPr/>
        </p:nvSpPr>
        <p:spPr bwMode="auto">
          <a:xfrm>
            <a:off x="3959225" y="5083175"/>
            <a:ext cx="1135063" cy="355600"/>
          </a:xfrm>
          <a:prstGeom prst="rect">
            <a:avLst/>
          </a:prstGeom>
          <a:noFill/>
          <a:ln w="9525">
            <a:noFill/>
            <a:miter lim="800000"/>
            <a:headEnd/>
            <a:tailEnd/>
          </a:ln>
        </p:spPr>
        <p:txBody>
          <a:bodyPr/>
          <a:lstStyle/>
          <a:p>
            <a:pPr algn="ctr" fontAlgn="base">
              <a:spcBef>
                <a:spcPct val="50000"/>
              </a:spcBef>
              <a:spcAft>
                <a:spcPct val="0"/>
              </a:spcAft>
            </a:pPr>
            <a:r>
              <a:rPr lang="ja-JP" altLang="en-US" sz="2000" b="1">
                <a:solidFill>
                  <a:srgbClr val="3333CC"/>
                </a:solidFill>
                <a:latin typeface="HGS創英角ﾎﾟｯﾌﾟ体" pitchFamily="50" charset="-128"/>
                <a:ea typeface="HGS創英角ﾎﾟｯﾌﾟ体" pitchFamily="50" charset="-128"/>
              </a:rPr>
              <a:t>地点</a:t>
            </a:r>
            <a:r>
              <a:rPr lang="en-US" altLang="ja-JP" sz="2000" b="1">
                <a:solidFill>
                  <a:srgbClr val="3333CC"/>
                </a:solidFill>
                <a:latin typeface="HGS創英角ﾎﾟｯﾌﾟ体" pitchFamily="50" charset="-128"/>
                <a:ea typeface="HGS創英角ﾎﾟｯﾌﾟ体" pitchFamily="50" charset="-128"/>
              </a:rPr>
              <a:t>5</a:t>
            </a:r>
          </a:p>
        </p:txBody>
      </p:sp>
      <p:pic>
        <p:nvPicPr>
          <p:cNvPr id="16392" name="Picture 19"/>
          <p:cNvPicPr>
            <a:picLocks noChangeAspect="1" noChangeArrowheads="1"/>
          </p:cNvPicPr>
          <p:nvPr/>
        </p:nvPicPr>
        <p:blipFill>
          <a:blip r:embed="rId4" cstate="print"/>
          <a:srcRect/>
          <a:stretch>
            <a:fillRect/>
          </a:stretch>
        </p:blipFill>
        <p:spPr bwMode="auto">
          <a:xfrm>
            <a:off x="107950" y="3165475"/>
            <a:ext cx="3209925" cy="1812925"/>
          </a:xfrm>
          <a:prstGeom prst="rect">
            <a:avLst/>
          </a:prstGeom>
          <a:noFill/>
          <a:ln w="9525">
            <a:noFill/>
            <a:miter lim="800000"/>
            <a:headEnd/>
            <a:tailEnd/>
          </a:ln>
        </p:spPr>
      </p:pic>
      <p:pic>
        <p:nvPicPr>
          <p:cNvPr id="16393" name="Picture 20"/>
          <p:cNvPicPr>
            <a:picLocks noChangeAspect="1" noChangeArrowheads="1"/>
          </p:cNvPicPr>
          <p:nvPr/>
        </p:nvPicPr>
        <p:blipFill>
          <a:blip r:embed="rId5" cstate="print"/>
          <a:srcRect/>
          <a:stretch>
            <a:fillRect/>
          </a:stretch>
        </p:blipFill>
        <p:spPr bwMode="auto">
          <a:xfrm>
            <a:off x="107950" y="1365250"/>
            <a:ext cx="3232150" cy="1835150"/>
          </a:xfrm>
          <a:prstGeom prst="rect">
            <a:avLst/>
          </a:prstGeom>
          <a:noFill/>
          <a:ln w="9525">
            <a:noFill/>
            <a:miter lim="800000"/>
            <a:headEnd/>
            <a:tailEnd/>
          </a:ln>
        </p:spPr>
      </p:pic>
      <p:pic>
        <p:nvPicPr>
          <p:cNvPr id="16394" name="Picture 21"/>
          <p:cNvPicPr>
            <a:picLocks noChangeAspect="1" noChangeArrowheads="1"/>
          </p:cNvPicPr>
          <p:nvPr/>
        </p:nvPicPr>
        <p:blipFill>
          <a:blip r:embed="rId6" cstate="print"/>
          <a:srcRect/>
          <a:stretch>
            <a:fillRect/>
          </a:stretch>
        </p:blipFill>
        <p:spPr bwMode="auto">
          <a:xfrm>
            <a:off x="5829300" y="1365250"/>
            <a:ext cx="3203575" cy="1806575"/>
          </a:xfrm>
          <a:prstGeom prst="rect">
            <a:avLst/>
          </a:prstGeom>
          <a:noFill/>
          <a:ln w="9525">
            <a:noFill/>
            <a:miter lim="800000"/>
            <a:headEnd/>
            <a:tailEnd/>
          </a:ln>
        </p:spPr>
      </p:pic>
      <p:sp>
        <p:nvSpPr>
          <p:cNvPr id="16395" name="Line 22"/>
          <p:cNvSpPr>
            <a:spLocks noChangeShapeType="1"/>
          </p:cNvSpPr>
          <p:nvPr/>
        </p:nvSpPr>
        <p:spPr bwMode="auto">
          <a:xfrm flipH="1" flipV="1">
            <a:off x="3384550" y="2490788"/>
            <a:ext cx="647700" cy="431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sp>
        <p:nvSpPr>
          <p:cNvPr id="16396" name="Line 23"/>
          <p:cNvSpPr>
            <a:spLocks noChangeShapeType="1"/>
          </p:cNvSpPr>
          <p:nvPr/>
        </p:nvSpPr>
        <p:spPr bwMode="auto">
          <a:xfrm flipV="1">
            <a:off x="5400675" y="2203450"/>
            <a:ext cx="358775" cy="720725"/>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sp>
        <p:nvSpPr>
          <p:cNvPr id="16397" name="Line 24"/>
          <p:cNvSpPr>
            <a:spLocks noChangeShapeType="1"/>
          </p:cNvSpPr>
          <p:nvPr/>
        </p:nvSpPr>
        <p:spPr bwMode="auto">
          <a:xfrm flipH="1" flipV="1">
            <a:off x="3311525" y="4148138"/>
            <a:ext cx="720725" cy="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sp>
        <p:nvSpPr>
          <p:cNvPr id="16398" name="Line 25"/>
          <p:cNvSpPr>
            <a:spLocks noChangeShapeType="1"/>
          </p:cNvSpPr>
          <p:nvPr/>
        </p:nvSpPr>
        <p:spPr bwMode="auto">
          <a:xfrm>
            <a:off x="5472113" y="5083175"/>
            <a:ext cx="358775" cy="503238"/>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sp>
        <p:nvSpPr>
          <p:cNvPr id="16399" name="Line 26"/>
          <p:cNvSpPr>
            <a:spLocks noChangeShapeType="1"/>
          </p:cNvSpPr>
          <p:nvPr/>
        </p:nvSpPr>
        <p:spPr bwMode="auto">
          <a:xfrm flipH="1">
            <a:off x="3455988" y="5443538"/>
            <a:ext cx="504825" cy="433387"/>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pic>
        <p:nvPicPr>
          <p:cNvPr id="16400" name="Picture 27"/>
          <p:cNvPicPr>
            <a:picLocks noChangeAspect="1" noChangeArrowheads="1"/>
          </p:cNvPicPr>
          <p:nvPr/>
        </p:nvPicPr>
        <p:blipFill>
          <a:blip r:embed="rId7" cstate="print"/>
          <a:srcRect/>
          <a:stretch>
            <a:fillRect/>
          </a:stretch>
        </p:blipFill>
        <p:spPr bwMode="auto">
          <a:xfrm>
            <a:off x="107950" y="4929188"/>
            <a:ext cx="3232150" cy="1835150"/>
          </a:xfrm>
          <a:prstGeom prst="rect">
            <a:avLst/>
          </a:prstGeom>
          <a:noFill/>
          <a:ln w="9525">
            <a:noFill/>
            <a:miter lim="800000"/>
            <a:headEnd/>
            <a:tailEnd/>
          </a:ln>
        </p:spPr>
      </p:pic>
      <p:pic>
        <p:nvPicPr>
          <p:cNvPr id="16401" name="Picture 28"/>
          <p:cNvPicPr>
            <a:picLocks noChangeAspect="1" noChangeArrowheads="1"/>
          </p:cNvPicPr>
          <p:nvPr/>
        </p:nvPicPr>
        <p:blipFill>
          <a:blip r:embed="rId8" cstate="print"/>
          <a:srcRect/>
          <a:stretch>
            <a:fillRect/>
          </a:stretch>
        </p:blipFill>
        <p:spPr bwMode="auto">
          <a:xfrm>
            <a:off x="5829300" y="4929188"/>
            <a:ext cx="3213100" cy="1819275"/>
          </a:xfrm>
          <a:prstGeom prst="rect">
            <a:avLst/>
          </a:prstGeom>
          <a:noFill/>
          <a:ln w="9525">
            <a:noFill/>
            <a:miter lim="800000"/>
            <a:headEnd/>
            <a:tailEnd/>
          </a:ln>
        </p:spPr>
      </p:pic>
      <p:sp>
        <p:nvSpPr>
          <p:cNvPr id="16402" name="Text Box 29"/>
          <p:cNvSpPr txBox="1">
            <a:spLocks noChangeArrowheads="1"/>
          </p:cNvSpPr>
          <p:nvPr/>
        </p:nvSpPr>
        <p:spPr bwMode="auto">
          <a:xfrm>
            <a:off x="539750" y="836613"/>
            <a:ext cx="5040313" cy="457200"/>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b="1">
                <a:solidFill>
                  <a:srgbClr val="000000"/>
                </a:solidFill>
              </a:rPr>
              <a:t>大気中テロマー類分析結果</a:t>
            </a:r>
          </a:p>
        </p:txBody>
      </p:sp>
      <p:sp>
        <p:nvSpPr>
          <p:cNvPr id="16403" name="Text Box 9"/>
          <p:cNvSpPr txBox="1">
            <a:spLocks noChangeArrowheads="1"/>
          </p:cNvSpPr>
          <p:nvPr/>
        </p:nvSpPr>
        <p:spPr bwMode="auto">
          <a:xfrm>
            <a:off x="1622425" y="0"/>
            <a:ext cx="7521575"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charset="0"/>
              </a:rPr>
              <a:t>製造・使用事業場周辺環境の把握と対策の評価、</a:t>
            </a:r>
            <a:br>
              <a:rPr lang="ja-JP" altLang="en-US" sz="2400" b="1">
                <a:solidFill>
                  <a:srgbClr val="000000"/>
                </a:solidFill>
                <a:latin typeface="Arial" charset="0"/>
              </a:rPr>
            </a:br>
            <a:r>
              <a:rPr lang="ja-JP" altLang="en-US" sz="2400" b="1">
                <a:solidFill>
                  <a:srgbClr val="000000"/>
                </a:solidFill>
                <a:latin typeface="Arial" charset="0"/>
              </a:rPr>
              <a:t>大気環境調査及び類縁化合物の実態把握（大阪府）</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1387475" y="95250"/>
            <a:ext cx="7740650"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charset="0"/>
              </a:rPr>
              <a:t>製造・使用事業場周辺環境における</a:t>
            </a:r>
            <a:r>
              <a:rPr lang="en-US" altLang="ja-JP" sz="2400" b="1">
                <a:solidFill>
                  <a:srgbClr val="000000"/>
                </a:solidFill>
                <a:latin typeface="Arial" charset="0"/>
              </a:rPr>
              <a:t>PFOS</a:t>
            </a:r>
            <a:r>
              <a:rPr lang="ja-JP" altLang="en-US" sz="2400" b="1">
                <a:solidFill>
                  <a:srgbClr val="000000"/>
                </a:solidFill>
                <a:latin typeface="Arial" charset="0"/>
              </a:rPr>
              <a:t>・</a:t>
            </a:r>
            <a:r>
              <a:rPr lang="en-US" altLang="ja-JP" sz="2400" b="1">
                <a:solidFill>
                  <a:srgbClr val="000000"/>
                </a:solidFill>
                <a:latin typeface="Arial" charset="0"/>
              </a:rPr>
              <a:t>PFOA</a:t>
            </a:r>
            <a:r>
              <a:rPr lang="ja-JP" altLang="en-US" sz="2400" b="1">
                <a:solidFill>
                  <a:srgbClr val="000000"/>
                </a:solidFill>
                <a:latin typeface="Arial" charset="0"/>
              </a:rPr>
              <a:t>およびその類縁物質の実態把握と対策の評価（大阪市）</a:t>
            </a:r>
          </a:p>
        </p:txBody>
      </p:sp>
      <p:pic>
        <p:nvPicPr>
          <p:cNvPr id="17411" name="Picture 5"/>
          <p:cNvPicPr>
            <a:picLocks noChangeAspect="1" noChangeArrowheads="1"/>
          </p:cNvPicPr>
          <p:nvPr/>
        </p:nvPicPr>
        <p:blipFill>
          <a:blip r:embed="rId3" cstate="print"/>
          <a:srcRect r="137"/>
          <a:stretch>
            <a:fillRect/>
          </a:stretch>
        </p:blipFill>
        <p:spPr bwMode="auto">
          <a:xfrm>
            <a:off x="395288" y="1444625"/>
            <a:ext cx="8485187" cy="5008563"/>
          </a:xfrm>
          <a:prstGeom prst="rect">
            <a:avLst/>
          </a:prstGeom>
          <a:noFill/>
          <a:ln w="12700">
            <a:noFill/>
            <a:miter lim="800000"/>
            <a:headEnd/>
            <a:tailEnd/>
          </a:ln>
        </p:spPr>
      </p:pic>
      <p:sp>
        <p:nvSpPr>
          <p:cNvPr id="17412" name="Rectangle 6"/>
          <p:cNvSpPr>
            <a:spLocks/>
          </p:cNvSpPr>
          <p:nvPr/>
        </p:nvSpPr>
        <p:spPr bwMode="auto">
          <a:xfrm>
            <a:off x="1101725" y="1644650"/>
            <a:ext cx="2616200" cy="2857500"/>
          </a:xfrm>
          <a:prstGeom prst="rect">
            <a:avLst/>
          </a:prstGeom>
          <a:solidFill>
            <a:schemeClr val="accent1"/>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nvGrpSpPr>
          <p:cNvPr id="2" name="Group 7"/>
          <p:cNvGrpSpPr>
            <a:grpSpLocks/>
          </p:cNvGrpSpPr>
          <p:nvPr/>
        </p:nvGrpSpPr>
        <p:grpSpPr bwMode="auto">
          <a:xfrm>
            <a:off x="1241425" y="1797050"/>
            <a:ext cx="127000" cy="2540000"/>
            <a:chOff x="0" y="0"/>
            <a:chExt cx="80" cy="1600"/>
          </a:xfrm>
        </p:grpSpPr>
        <p:sp>
          <p:nvSpPr>
            <p:cNvPr id="17495" name="Rectangle 8"/>
            <p:cNvSpPr>
              <a:spLocks/>
            </p:cNvSpPr>
            <p:nvPr/>
          </p:nvSpPr>
          <p:spPr bwMode="auto">
            <a:xfrm>
              <a:off x="0" y="1200"/>
              <a:ext cx="80" cy="400"/>
            </a:xfrm>
            <a:prstGeom prst="rect">
              <a:avLst/>
            </a:prstGeom>
            <a:solidFill>
              <a:srgbClr val="B3B3B3"/>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96" name="Rectangle 9"/>
            <p:cNvSpPr>
              <a:spLocks/>
            </p:cNvSpPr>
            <p:nvPr/>
          </p:nvSpPr>
          <p:spPr bwMode="auto">
            <a:xfrm>
              <a:off x="0" y="800"/>
              <a:ext cx="80" cy="400"/>
            </a:xfrm>
            <a:prstGeom prst="rect">
              <a:avLst/>
            </a:prstGeom>
            <a:solidFill>
              <a:schemeClr val="accent1"/>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97" name="Rectangle 10"/>
            <p:cNvSpPr>
              <a:spLocks/>
            </p:cNvSpPr>
            <p:nvPr/>
          </p:nvSpPr>
          <p:spPr bwMode="auto">
            <a:xfrm>
              <a:off x="0" y="400"/>
              <a:ext cx="80" cy="400"/>
            </a:xfrm>
            <a:prstGeom prst="rect">
              <a:avLst/>
            </a:prstGeom>
            <a:solidFill>
              <a:srgbClr val="B3B3B3"/>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98" name="Rectangle 11"/>
            <p:cNvSpPr>
              <a:spLocks/>
            </p:cNvSpPr>
            <p:nvPr/>
          </p:nvSpPr>
          <p:spPr bwMode="auto">
            <a:xfrm>
              <a:off x="0" y="0"/>
              <a:ext cx="80" cy="400"/>
            </a:xfrm>
            <a:prstGeom prst="rect">
              <a:avLst/>
            </a:prstGeom>
            <a:solidFill>
              <a:schemeClr val="accent1"/>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sp>
        <p:nvSpPr>
          <p:cNvPr id="17414" name="Rectangle 12"/>
          <p:cNvSpPr>
            <a:spLocks/>
          </p:cNvSpPr>
          <p:nvPr/>
        </p:nvSpPr>
        <p:spPr bwMode="auto">
          <a:xfrm>
            <a:off x="1527175" y="4102100"/>
            <a:ext cx="711200" cy="376238"/>
          </a:xfrm>
          <a:prstGeom prst="rect">
            <a:avLst/>
          </a:prstGeom>
          <a:noFill/>
          <a:ln w="12700">
            <a:noFill/>
            <a:miter lim="800000"/>
            <a:headEnd/>
            <a:tailEnd/>
          </a:ln>
        </p:spPr>
        <p:txBody>
          <a:bodyPr wrap="none" lIns="50800" tIns="50800" rIns="50800" bIns="50800">
            <a:spAutoFit/>
          </a:bodyPr>
          <a:lstStyle/>
          <a:p>
            <a:pPr algn="ctr" fontAlgn="base">
              <a:spcBef>
                <a:spcPct val="0"/>
              </a:spcBef>
              <a:spcAft>
                <a:spcPct val="0"/>
              </a:spcAft>
              <a:tabLst>
                <a:tab pos="990600" algn="l"/>
              </a:tabLst>
            </a:pPr>
            <a:r>
              <a:rPr kumimoji="0" lang="en-US" altLang="ja-JP" b="1">
                <a:solidFill>
                  <a:srgbClr val="000000"/>
                </a:solidFill>
                <a:latin typeface="Helvetica" pitchFamily="34" charset="0"/>
                <a:sym typeface="Helvetica" pitchFamily="34" charset="0"/>
              </a:rPr>
              <a:t>1ng/L</a:t>
            </a:r>
          </a:p>
        </p:txBody>
      </p:sp>
      <p:sp>
        <p:nvSpPr>
          <p:cNvPr id="17415" name="Rectangle 13"/>
          <p:cNvSpPr>
            <a:spLocks/>
          </p:cNvSpPr>
          <p:nvPr/>
        </p:nvSpPr>
        <p:spPr bwMode="auto">
          <a:xfrm>
            <a:off x="1460500" y="3549650"/>
            <a:ext cx="838200" cy="376238"/>
          </a:xfrm>
          <a:prstGeom prst="rect">
            <a:avLst/>
          </a:prstGeom>
          <a:noFill/>
          <a:ln w="12700">
            <a:noFill/>
            <a:miter lim="800000"/>
            <a:headEnd/>
            <a:tailEnd/>
          </a:ln>
        </p:spPr>
        <p:txBody>
          <a:bodyPr wrap="none" lIns="50800" tIns="50800" rIns="50800" bIns="50800">
            <a:spAutoFit/>
          </a:bodyPr>
          <a:lstStyle/>
          <a:p>
            <a:pPr algn="ctr" fontAlgn="base">
              <a:spcBef>
                <a:spcPct val="0"/>
              </a:spcBef>
              <a:spcAft>
                <a:spcPct val="0"/>
              </a:spcAft>
              <a:tabLst>
                <a:tab pos="990600" algn="l"/>
              </a:tabLst>
            </a:pPr>
            <a:r>
              <a:rPr kumimoji="0" lang="en-US" altLang="ja-JP" b="1">
                <a:solidFill>
                  <a:srgbClr val="000000"/>
                </a:solidFill>
                <a:latin typeface="Helvetica" pitchFamily="34" charset="0"/>
                <a:sym typeface="Helvetica" pitchFamily="34" charset="0"/>
              </a:rPr>
              <a:t>10ng/L</a:t>
            </a:r>
          </a:p>
        </p:txBody>
      </p:sp>
      <p:sp>
        <p:nvSpPr>
          <p:cNvPr id="17416" name="Rectangle 14"/>
          <p:cNvSpPr>
            <a:spLocks/>
          </p:cNvSpPr>
          <p:nvPr/>
        </p:nvSpPr>
        <p:spPr bwMode="auto">
          <a:xfrm>
            <a:off x="1397000" y="2940050"/>
            <a:ext cx="965200" cy="376238"/>
          </a:xfrm>
          <a:prstGeom prst="rect">
            <a:avLst/>
          </a:prstGeom>
          <a:noFill/>
          <a:ln w="12700">
            <a:noFill/>
            <a:miter lim="800000"/>
            <a:headEnd/>
            <a:tailEnd/>
          </a:ln>
        </p:spPr>
        <p:txBody>
          <a:bodyPr wrap="none" lIns="50800" tIns="50800" rIns="50800" bIns="50800">
            <a:spAutoFit/>
          </a:bodyPr>
          <a:lstStyle/>
          <a:p>
            <a:pPr algn="ctr" fontAlgn="base">
              <a:spcBef>
                <a:spcPct val="0"/>
              </a:spcBef>
              <a:spcAft>
                <a:spcPct val="0"/>
              </a:spcAft>
              <a:tabLst>
                <a:tab pos="990600" algn="l"/>
              </a:tabLst>
            </a:pPr>
            <a:r>
              <a:rPr kumimoji="0" lang="en-US" altLang="ja-JP" b="1">
                <a:solidFill>
                  <a:srgbClr val="000000"/>
                </a:solidFill>
                <a:latin typeface="Helvetica" pitchFamily="34" charset="0"/>
                <a:sym typeface="Helvetica" pitchFamily="34" charset="0"/>
              </a:rPr>
              <a:t>100ng/L</a:t>
            </a:r>
          </a:p>
        </p:txBody>
      </p:sp>
      <p:sp>
        <p:nvSpPr>
          <p:cNvPr id="17417" name="Rectangle 15"/>
          <p:cNvSpPr>
            <a:spLocks/>
          </p:cNvSpPr>
          <p:nvPr/>
        </p:nvSpPr>
        <p:spPr bwMode="auto">
          <a:xfrm>
            <a:off x="1479550" y="2260600"/>
            <a:ext cx="801688" cy="376238"/>
          </a:xfrm>
          <a:prstGeom prst="rect">
            <a:avLst/>
          </a:prstGeom>
          <a:noFill/>
          <a:ln w="12700">
            <a:noFill/>
            <a:miter lim="800000"/>
            <a:headEnd/>
            <a:tailEnd/>
          </a:ln>
        </p:spPr>
        <p:txBody>
          <a:bodyPr wrap="none" lIns="50800" tIns="50800" rIns="50800" bIns="50800">
            <a:spAutoFit/>
          </a:bodyPr>
          <a:lstStyle/>
          <a:p>
            <a:pPr algn="ctr" fontAlgn="base">
              <a:spcBef>
                <a:spcPct val="0"/>
              </a:spcBef>
              <a:spcAft>
                <a:spcPct val="0"/>
              </a:spcAft>
              <a:tabLst>
                <a:tab pos="990600" algn="l"/>
              </a:tabLst>
            </a:pPr>
            <a:r>
              <a:rPr kumimoji="0" lang="en-US" altLang="ja-JP" b="1">
                <a:solidFill>
                  <a:srgbClr val="000000"/>
                </a:solidFill>
                <a:latin typeface="Helvetica" pitchFamily="34" charset="0"/>
                <a:sym typeface="Helvetica" pitchFamily="34" charset="0"/>
              </a:rPr>
              <a:t>1μg/L</a:t>
            </a:r>
          </a:p>
        </p:txBody>
      </p:sp>
      <p:sp>
        <p:nvSpPr>
          <p:cNvPr id="17418" name="Rectangle 16"/>
          <p:cNvSpPr>
            <a:spLocks/>
          </p:cNvSpPr>
          <p:nvPr/>
        </p:nvSpPr>
        <p:spPr bwMode="auto">
          <a:xfrm>
            <a:off x="1416050" y="1638300"/>
            <a:ext cx="928688" cy="376238"/>
          </a:xfrm>
          <a:prstGeom prst="rect">
            <a:avLst/>
          </a:prstGeom>
          <a:noFill/>
          <a:ln w="12700">
            <a:noFill/>
            <a:miter lim="800000"/>
            <a:headEnd/>
            <a:tailEnd/>
          </a:ln>
        </p:spPr>
        <p:txBody>
          <a:bodyPr wrap="none" lIns="50800" tIns="50800" rIns="50800" bIns="50800">
            <a:spAutoFit/>
          </a:bodyPr>
          <a:lstStyle/>
          <a:p>
            <a:pPr algn="ctr" fontAlgn="base">
              <a:spcBef>
                <a:spcPct val="0"/>
              </a:spcBef>
              <a:spcAft>
                <a:spcPct val="0"/>
              </a:spcAft>
              <a:tabLst>
                <a:tab pos="990600" algn="l"/>
              </a:tabLst>
            </a:pPr>
            <a:r>
              <a:rPr kumimoji="0" lang="en-US" altLang="ja-JP" b="1">
                <a:solidFill>
                  <a:srgbClr val="000000"/>
                </a:solidFill>
                <a:latin typeface="Helvetica" pitchFamily="34" charset="0"/>
                <a:sym typeface="Helvetica" pitchFamily="34" charset="0"/>
              </a:rPr>
              <a:t>10μg/L</a:t>
            </a:r>
          </a:p>
        </p:txBody>
      </p:sp>
      <p:sp>
        <p:nvSpPr>
          <p:cNvPr id="137233" name="Rectangle 17"/>
          <p:cNvSpPr>
            <a:spLocks/>
          </p:cNvSpPr>
          <p:nvPr/>
        </p:nvSpPr>
        <p:spPr bwMode="auto">
          <a:xfrm rot="5400000">
            <a:off x="1736725" y="2914650"/>
            <a:ext cx="1651000" cy="406400"/>
          </a:xfrm>
          <a:prstGeom prst="rect">
            <a:avLst/>
          </a:prstGeom>
          <a:solidFill>
            <a:srgbClr val="FF8000"/>
          </a:solidFill>
          <a:ln w="6350">
            <a:solidFill>
              <a:srgbClr val="000000"/>
            </a:solidFill>
            <a:miter lim="800000"/>
            <a:headEnd/>
            <a:tailEnd/>
          </a:ln>
        </p:spPr>
        <p:txBody>
          <a:bodyPr lIns="0" tIns="0" rIns="0" bIns="0" anchor="ctr"/>
          <a:lstStyle/>
          <a:p>
            <a:pPr algn="ctr" fontAlgn="base">
              <a:spcBef>
                <a:spcPct val="0"/>
              </a:spcBef>
              <a:spcAft>
                <a:spcPct val="0"/>
              </a:spcAft>
              <a:tabLst>
                <a:tab pos="990600" algn="l"/>
              </a:tabLst>
              <a:defRPr/>
            </a:pPr>
            <a:r>
              <a:rPr kumimoji="0" lang="en-US" altLang="ja-JP" sz="2400" b="1">
                <a:solidFill>
                  <a:srgbClr val="FFFFFF"/>
                </a:solidFill>
                <a:effectLst>
                  <a:outerShdw blurRad="38100" dist="38100" dir="2700000" algn="tl">
                    <a:srgbClr val="000000"/>
                  </a:outerShdw>
                </a:effectLst>
                <a:latin typeface="Helvetica" pitchFamily="34" charset="0"/>
                <a:sym typeface="Helvetica" pitchFamily="34" charset="0"/>
              </a:rPr>
              <a:t>PFHxA</a:t>
            </a:r>
          </a:p>
        </p:txBody>
      </p:sp>
      <p:sp>
        <p:nvSpPr>
          <p:cNvPr id="137234" name="Rectangle 18"/>
          <p:cNvSpPr>
            <a:spLocks/>
          </p:cNvSpPr>
          <p:nvPr/>
        </p:nvSpPr>
        <p:spPr bwMode="auto">
          <a:xfrm rot="5400000">
            <a:off x="2143125" y="2914650"/>
            <a:ext cx="1651000" cy="406400"/>
          </a:xfrm>
          <a:prstGeom prst="rect">
            <a:avLst/>
          </a:prstGeom>
          <a:solidFill>
            <a:srgbClr val="FF0000"/>
          </a:solidFill>
          <a:ln w="6350">
            <a:solidFill>
              <a:srgbClr val="000000"/>
            </a:solidFill>
            <a:miter lim="800000"/>
            <a:headEnd/>
            <a:tailEnd/>
          </a:ln>
        </p:spPr>
        <p:txBody>
          <a:bodyPr lIns="0" tIns="0" rIns="0" bIns="0" anchor="ctr"/>
          <a:lstStyle/>
          <a:p>
            <a:pPr algn="ctr" fontAlgn="base">
              <a:spcBef>
                <a:spcPct val="0"/>
              </a:spcBef>
              <a:spcAft>
                <a:spcPct val="0"/>
              </a:spcAft>
              <a:tabLst>
                <a:tab pos="990600" algn="l"/>
              </a:tabLst>
              <a:defRPr/>
            </a:pPr>
            <a:r>
              <a:rPr kumimoji="0" lang="en-US" altLang="ja-JP" sz="2400" b="1">
                <a:solidFill>
                  <a:srgbClr val="FFFFFF"/>
                </a:solidFill>
                <a:effectLst>
                  <a:outerShdw blurRad="38100" dist="38100" dir="2700000" algn="tl">
                    <a:srgbClr val="000000"/>
                  </a:outerShdw>
                </a:effectLst>
                <a:latin typeface="Helvetica" pitchFamily="34" charset="0"/>
                <a:sym typeface="Helvetica" pitchFamily="34" charset="0"/>
              </a:rPr>
              <a:t>PFOA</a:t>
            </a:r>
          </a:p>
        </p:txBody>
      </p:sp>
      <p:sp>
        <p:nvSpPr>
          <p:cNvPr id="137235" name="Rectangle 19"/>
          <p:cNvSpPr>
            <a:spLocks/>
          </p:cNvSpPr>
          <p:nvPr/>
        </p:nvSpPr>
        <p:spPr bwMode="auto">
          <a:xfrm rot="5400000">
            <a:off x="2549525" y="2914650"/>
            <a:ext cx="1651000" cy="406400"/>
          </a:xfrm>
          <a:prstGeom prst="rect">
            <a:avLst/>
          </a:prstGeom>
          <a:solidFill>
            <a:srgbClr val="008000"/>
          </a:solidFill>
          <a:ln w="6350">
            <a:solidFill>
              <a:srgbClr val="000000"/>
            </a:solidFill>
            <a:miter lim="800000"/>
            <a:headEnd/>
            <a:tailEnd/>
          </a:ln>
        </p:spPr>
        <p:txBody>
          <a:bodyPr lIns="0" tIns="0" rIns="0" bIns="0" anchor="ctr"/>
          <a:lstStyle/>
          <a:p>
            <a:pPr algn="ctr" fontAlgn="base">
              <a:spcBef>
                <a:spcPct val="0"/>
              </a:spcBef>
              <a:spcAft>
                <a:spcPct val="0"/>
              </a:spcAft>
              <a:tabLst>
                <a:tab pos="990600" algn="l"/>
              </a:tabLst>
              <a:defRPr/>
            </a:pPr>
            <a:r>
              <a:rPr kumimoji="0" lang="en-US" altLang="ja-JP" sz="2400" b="1">
                <a:solidFill>
                  <a:srgbClr val="FFFFFF"/>
                </a:solidFill>
                <a:effectLst>
                  <a:outerShdw blurRad="38100" dist="38100" dir="2700000" algn="tl">
                    <a:srgbClr val="000000"/>
                  </a:outerShdw>
                </a:effectLst>
                <a:latin typeface="Helvetica" pitchFamily="34" charset="0"/>
                <a:sym typeface="Helvetica" pitchFamily="34" charset="0"/>
              </a:rPr>
              <a:t>PFOS</a:t>
            </a:r>
          </a:p>
        </p:txBody>
      </p:sp>
      <p:sp>
        <p:nvSpPr>
          <p:cNvPr id="17422" name="Rectangle 20"/>
          <p:cNvSpPr>
            <a:spLocks/>
          </p:cNvSpPr>
          <p:nvPr/>
        </p:nvSpPr>
        <p:spPr bwMode="auto">
          <a:xfrm>
            <a:off x="5635625" y="2698750"/>
            <a:ext cx="76200" cy="1447800"/>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23" name="Rectangle 21"/>
          <p:cNvSpPr>
            <a:spLocks/>
          </p:cNvSpPr>
          <p:nvPr/>
        </p:nvSpPr>
        <p:spPr bwMode="auto">
          <a:xfrm>
            <a:off x="5788025" y="3651250"/>
            <a:ext cx="76200" cy="495300"/>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24" name="Rectangle 22"/>
          <p:cNvSpPr>
            <a:spLocks/>
          </p:cNvSpPr>
          <p:nvPr/>
        </p:nvSpPr>
        <p:spPr bwMode="auto">
          <a:xfrm>
            <a:off x="5635625" y="2876550"/>
            <a:ext cx="76200" cy="635000"/>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25" name="Rectangle 23"/>
          <p:cNvSpPr>
            <a:spLocks/>
          </p:cNvSpPr>
          <p:nvPr/>
        </p:nvSpPr>
        <p:spPr bwMode="auto">
          <a:xfrm>
            <a:off x="7883525" y="3397250"/>
            <a:ext cx="76200" cy="1117600"/>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26" name="Rectangle 24"/>
          <p:cNvSpPr>
            <a:spLocks/>
          </p:cNvSpPr>
          <p:nvPr/>
        </p:nvSpPr>
        <p:spPr bwMode="auto">
          <a:xfrm>
            <a:off x="8035925" y="3854450"/>
            <a:ext cx="76200" cy="660400"/>
          </a:xfrm>
          <a:prstGeom prst="rect">
            <a:avLst/>
          </a:prstGeom>
          <a:solidFill>
            <a:srgbClr val="85E7A4"/>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27" name="Rectangle 25"/>
          <p:cNvSpPr>
            <a:spLocks/>
          </p:cNvSpPr>
          <p:nvPr/>
        </p:nvSpPr>
        <p:spPr bwMode="auto">
          <a:xfrm>
            <a:off x="8035925" y="3879850"/>
            <a:ext cx="76200" cy="635000"/>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28" name="Rectangle 26"/>
          <p:cNvSpPr>
            <a:spLocks/>
          </p:cNvSpPr>
          <p:nvPr/>
        </p:nvSpPr>
        <p:spPr bwMode="auto">
          <a:xfrm>
            <a:off x="7883525" y="3879850"/>
            <a:ext cx="76200" cy="635000"/>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nvGrpSpPr>
          <p:cNvPr id="3" name="Group 27"/>
          <p:cNvGrpSpPr>
            <a:grpSpLocks/>
          </p:cNvGrpSpPr>
          <p:nvPr/>
        </p:nvGrpSpPr>
        <p:grpSpPr bwMode="auto">
          <a:xfrm>
            <a:off x="6689725" y="1492250"/>
            <a:ext cx="228600" cy="2857500"/>
            <a:chOff x="0" y="0"/>
            <a:chExt cx="144" cy="1800"/>
          </a:xfrm>
        </p:grpSpPr>
        <p:sp>
          <p:nvSpPr>
            <p:cNvPr id="17488" name="Rectangle 28"/>
            <p:cNvSpPr>
              <a:spLocks/>
            </p:cNvSpPr>
            <p:nvPr/>
          </p:nvSpPr>
          <p:spPr bwMode="auto">
            <a:xfrm>
              <a:off x="0" y="664"/>
              <a:ext cx="48" cy="1136"/>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89" name="Rectangle 29"/>
            <p:cNvSpPr>
              <a:spLocks/>
            </p:cNvSpPr>
            <p:nvPr/>
          </p:nvSpPr>
          <p:spPr bwMode="auto">
            <a:xfrm>
              <a:off x="48" y="0"/>
              <a:ext cx="48" cy="18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90" name="Rectangle 30"/>
            <p:cNvSpPr>
              <a:spLocks/>
            </p:cNvSpPr>
            <p:nvPr/>
          </p:nvSpPr>
          <p:spPr bwMode="auto">
            <a:xfrm>
              <a:off x="0" y="1000"/>
              <a:ext cx="48" cy="400"/>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91" name="Rectangle 31"/>
            <p:cNvSpPr>
              <a:spLocks/>
            </p:cNvSpPr>
            <p:nvPr/>
          </p:nvSpPr>
          <p:spPr bwMode="auto">
            <a:xfrm>
              <a:off x="96" y="1304"/>
              <a:ext cx="48" cy="496"/>
            </a:xfrm>
            <a:prstGeom prst="rect">
              <a:avLst/>
            </a:prstGeom>
            <a:solidFill>
              <a:srgbClr val="A7EEB3"/>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92" name="Rectangle 32"/>
            <p:cNvSpPr>
              <a:spLocks/>
            </p:cNvSpPr>
            <p:nvPr/>
          </p:nvSpPr>
          <p:spPr bwMode="auto">
            <a:xfrm>
              <a:off x="96" y="1400"/>
              <a:ext cx="48" cy="400"/>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93" name="Rectangle 33"/>
            <p:cNvSpPr>
              <a:spLocks/>
            </p:cNvSpPr>
            <p:nvPr/>
          </p:nvSpPr>
          <p:spPr bwMode="auto">
            <a:xfrm>
              <a:off x="48" y="1000"/>
              <a:ext cx="48" cy="40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94" name="Rectangle 34"/>
            <p:cNvSpPr>
              <a:spLocks/>
            </p:cNvSpPr>
            <p:nvPr/>
          </p:nvSpPr>
          <p:spPr bwMode="auto">
            <a:xfrm>
              <a:off x="48" y="200"/>
              <a:ext cx="48" cy="40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grpSp>
        <p:nvGrpSpPr>
          <p:cNvPr id="4" name="Group 35"/>
          <p:cNvGrpSpPr>
            <a:grpSpLocks/>
          </p:cNvGrpSpPr>
          <p:nvPr/>
        </p:nvGrpSpPr>
        <p:grpSpPr bwMode="auto">
          <a:xfrm>
            <a:off x="7235825" y="2012950"/>
            <a:ext cx="228600" cy="2476500"/>
            <a:chOff x="0" y="0"/>
            <a:chExt cx="144" cy="1560"/>
          </a:xfrm>
        </p:grpSpPr>
        <p:sp>
          <p:nvSpPr>
            <p:cNvPr id="17481" name="Rectangle 36"/>
            <p:cNvSpPr>
              <a:spLocks/>
            </p:cNvSpPr>
            <p:nvPr/>
          </p:nvSpPr>
          <p:spPr bwMode="auto">
            <a:xfrm>
              <a:off x="0" y="536"/>
              <a:ext cx="48" cy="1024"/>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82" name="Rectangle 37"/>
            <p:cNvSpPr>
              <a:spLocks/>
            </p:cNvSpPr>
            <p:nvPr/>
          </p:nvSpPr>
          <p:spPr bwMode="auto">
            <a:xfrm>
              <a:off x="0" y="760"/>
              <a:ext cx="48" cy="400"/>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83" name="Rectangle 38"/>
            <p:cNvSpPr>
              <a:spLocks/>
            </p:cNvSpPr>
            <p:nvPr/>
          </p:nvSpPr>
          <p:spPr bwMode="auto">
            <a:xfrm>
              <a:off x="96" y="1064"/>
              <a:ext cx="48" cy="496"/>
            </a:xfrm>
            <a:prstGeom prst="rect">
              <a:avLst/>
            </a:prstGeom>
            <a:solidFill>
              <a:srgbClr val="A7EEB3"/>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84" name="Rectangle 39"/>
            <p:cNvSpPr>
              <a:spLocks/>
            </p:cNvSpPr>
            <p:nvPr/>
          </p:nvSpPr>
          <p:spPr bwMode="auto">
            <a:xfrm>
              <a:off x="48" y="0"/>
              <a:ext cx="48" cy="156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85" name="Rectangle 40"/>
            <p:cNvSpPr>
              <a:spLocks/>
            </p:cNvSpPr>
            <p:nvPr/>
          </p:nvSpPr>
          <p:spPr bwMode="auto">
            <a:xfrm>
              <a:off x="96" y="1160"/>
              <a:ext cx="48" cy="400"/>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86" name="Rectangle 41"/>
            <p:cNvSpPr>
              <a:spLocks/>
            </p:cNvSpPr>
            <p:nvPr/>
          </p:nvSpPr>
          <p:spPr bwMode="auto">
            <a:xfrm>
              <a:off x="48" y="1160"/>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87" name="Rectangle 42"/>
            <p:cNvSpPr>
              <a:spLocks/>
            </p:cNvSpPr>
            <p:nvPr/>
          </p:nvSpPr>
          <p:spPr bwMode="auto">
            <a:xfrm>
              <a:off x="48" y="360"/>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sp>
        <p:nvSpPr>
          <p:cNvPr id="17431" name="Line 43"/>
          <p:cNvSpPr>
            <a:spLocks noChangeShapeType="1"/>
          </p:cNvSpPr>
          <p:nvPr/>
        </p:nvSpPr>
        <p:spPr bwMode="auto">
          <a:xfrm>
            <a:off x="7858125" y="2368550"/>
            <a:ext cx="401638" cy="736600"/>
          </a:xfrm>
          <a:prstGeom prst="line">
            <a:avLst/>
          </a:prstGeom>
          <a:noFill/>
          <a:ln w="12700">
            <a:solidFill>
              <a:srgbClr val="000000"/>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32" name="Line 44"/>
          <p:cNvSpPr>
            <a:spLocks noChangeShapeType="1"/>
          </p:cNvSpPr>
          <p:nvPr/>
        </p:nvSpPr>
        <p:spPr bwMode="auto">
          <a:xfrm rot="10800000" flipH="1">
            <a:off x="6565900" y="4352925"/>
            <a:ext cx="119063" cy="263525"/>
          </a:xfrm>
          <a:prstGeom prst="line">
            <a:avLst/>
          </a:prstGeom>
          <a:noFill/>
          <a:ln w="12700">
            <a:solidFill>
              <a:srgbClr val="000000"/>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33" name="Line 45"/>
          <p:cNvSpPr>
            <a:spLocks noChangeShapeType="1"/>
          </p:cNvSpPr>
          <p:nvPr/>
        </p:nvSpPr>
        <p:spPr bwMode="auto">
          <a:xfrm>
            <a:off x="6570663" y="4624388"/>
            <a:ext cx="80962" cy="727075"/>
          </a:xfrm>
          <a:prstGeom prst="line">
            <a:avLst/>
          </a:prstGeom>
          <a:noFill/>
          <a:ln w="12700">
            <a:solidFill>
              <a:srgbClr val="000000"/>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grpSp>
        <p:nvGrpSpPr>
          <p:cNvPr id="5" name="Group 46"/>
          <p:cNvGrpSpPr>
            <a:grpSpLocks/>
          </p:cNvGrpSpPr>
          <p:nvPr/>
        </p:nvGrpSpPr>
        <p:grpSpPr bwMode="auto">
          <a:xfrm>
            <a:off x="8264525" y="1212850"/>
            <a:ext cx="228600" cy="1892300"/>
            <a:chOff x="0" y="0"/>
            <a:chExt cx="144" cy="1192"/>
          </a:xfrm>
        </p:grpSpPr>
        <p:sp>
          <p:nvSpPr>
            <p:cNvPr id="17476" name="Rectangle 47"/>
            <p:cNvSpPr>
              <a:spLocks/>
            </p:cNvSpPr>
            <p:nvPr/>
          </p:nvSpPr>
          <p:spPr bwMode="auto">
            <a:xfrm>
              <a:off x="0" y="0"/>
              <a:ext cx="48" cy="1192"/>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77" name="Rectangle 48"/>
            <p:cNvSpPr>
              <a:spLocks/>
            </p:cNvSpPr>
            <p:nvPr/>
          </p:nvSpPr>
          <p:spPr bwMode="auto">
            <a:xfrm>
              <a:off x="96" y="880"/>
              <a:ext cx="48" cy="312"/>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78" name="Rectangle 49"/>
            <p:cNvSpPr>
              <a:spLocks/>
            </p:cNvSpPr>
            <p:nvPr/>
          </p:nvSpPr>
          <p:spPr bwMode="auto">
            <a:xfrm>
              <a:off x="0" y="392"/>
              <a:ext cx="48" cy="400"/>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79" name="Rectangle 50"/>
            <p:cNvSpPr>
              <a:spLocks/>
            </p:cNvSpPr>
            <p:nvPr/>
          </p:nvSpPr>
          <p:spPr bwMode="auto">
            <a:xfrm>
              <a:off x="48" y="480"/>
              <a:ext cx="48" cy="712"/>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80" name="Rectangle 51"/>
            <p:cNvSpPr>
              <a:spLocks/>
            </p:cNvSpPr>
            <p:nvPr/>
          </p:nvSpPr>
          <p:spPr bwMode="auto">
            <a:xfrm>
              <a:off x="47" y="792"/>
              <a:ext cx="49"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grpSp>
        <p:nvGrpSpPr>
          <p:cNvPr id="6" name="Group 52"/>
          <p:cNvGrpSpPr>
            <a:grpSpLocks/>
          </p:cNvGrpSpPr>
          <p:nvPr/>
        </p:nvGrpSpPr>
        <p:grpSpPr bwMode="auto">
          <a:xfrm>
            <a:off x="7032625" y="1022350"/>
            <a:ext cx="228600" cy="1143000"/>
            <a:chOff x="0" y="0"/>
            <a:chExt cx="144" cy="720"/>
          </a:xfrm>
        </p:grpSpPr>
        <p:sp>
          <p:nvSpPr>
            <p:cNvPr id="17470" name="Rectangle 53"/>
            <p:cNvSpPr>
              <a:spLocks/>
            </p:cNvSpPr>
            <p:nvPr/>
          </p:nvSpPr>
          <p:spPr bwMode="auto">
            <a:xfrm>
              <a:off x="0" y="272"/>
              <a:ext cx="48" cy="448"/>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71" name="Rectangle 54"/>
            <p:cNvSpPr>
              <a:spLocks/>
            </p:cNvSpPr>
            <p:nvPr/>
          </p:nvSpPr>
          <p:spPr bwMode="auto">
            <a:xfrm>
              <a:off x="96" y="248"/>
              <a:ext cx="48" cy="472"/>
            </a:xfrm>
            <a:prstGeom prst="rect">
              <a:avLst/>
            </a:prstGeom>
            <a:solidFill>
              <a:srgbClr val="85E7A4"/>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72" name="Rectangle 55"/>
            <p:cNvSpPr>
              <a:spLocks/>
            </p:cNvSpPr>
            <p:nvPr/>
          </p:nvSpPr>
          <p:spPr bwMode="auto">
            <a:xfrm>
              <a:off x="0" y="320"/>
              <a:ext cx="48" cy="400"/>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73" name="Rectangle 56"/>
            <p:cNvSpPr>
              <a:spLocks/>
            </p:cNvSpPr>
            <p:nvPr/>
          </p:nvSpPr>
          <p:spPr bwMode="auto">
            <a:xfrm>
              <a:off x="96" y="320"/>
              <a:ext cx="48" cy="400"/>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74" name="Rectangle 57"/>
            <p:cNvSpPr>
              <a:spLocks/>
            </p:cNvSpPr>
            <p:nvPr/>
          </p:nvSpPr>
          <p:spPr bwMode="auto">
            <a:xfrm>
              <a:off x="48" y="0"/>
              <a:ext cx="48" cy="72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75" name="Rectangle 58"/>
            <p:cNvSpPr>
              <a:spLocks/>
            </p:cNvSpPr>
            <p:nvPr/>
          </p:nvSpPr>
          <p:spPr bwMode="auto">
            <a:xfrm>
              <a:off x="48" y="320"/>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grpSp>
        <p:nvGrpSpPr>
          <p:cNvPr id="7" name="Group 59"/>
          <p:cNvGrpSpPr>
            <a:grpSpLocks/>
          </p:cNvGrpSpPr>
          <p:nvPr/>
        </p:nvGrpSpPr>
        <p:grpSpPr bwMode="auto">
          <a:xfrm>
            <a:off x="6105525" y="1898650"/>
            <a:ext cx="228600" cy="990600"/>
            <a:chOff x="0" y="0"/>
            <a:chExt cx="144" cy="624"/>
          </a:xfrm>
        </p:grpSpPr>
        <p:sp>
          <p:nvSpPr>
            <p:cNvPr id="17466" name="Rectangle 60"/>
            <p:cNvSpPr>
              <a:spLocks/>
            </p:cNvSpPr>
            <p:nvPr/>
          </p:nvSpPr>
          <p:spPr bwMode="auto">
            <a:xfrm>
              <a:off x="0" y="312"/>
              <a:ext cx="48" cy="312"/>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67" name="Rectangle 61"/>
            <p:cNvSpPr>
              <a:spLocks/>
            </p:cNvSpPr>
            <p:nvPr/>
          </p:nvSpPr>
          <p:spPr bwMode="auto">
            <a:xfrm>
              <a:off x="96" y="408"/>
              <a:ext cx="48" cy="216"/>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68" name="Rectangle 62"/>
            <p:cNvSpPr>
              <a:spLocks/>
            </p:cNvSpPr>
            <p:nvPr/>
          </p:nvSpPr>
          <p:spPr bwMode="auto">
            <a:xfrm>
              <a:off x="48" y="0"/>
              <a:ext cx="48" cy="624"/>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69" name="Rectangle 63"/>
            <p:cNvSpPr>
              <a:spLocks/>
            </p:cNvSpPr>
            <p:nvPr/>
          </p:nvSpPr>
          <p:spPr bwMode="auto">
            <a:xfrm>
              <a:off x="48" y="224"/>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grpSp>
        <p:nvGrpSpPr>
          <p:cNvPr id="8" name="Group 64"/>
          <p:cNvGrpSpPr>
            <a:grpSpLocks/>
          </p:cNvGrpSpPr>
          <p:nvPr/>
        </p:nvGrpSpPr>
        <p:grpSpPr bwMode="auto">
          <a:xfrm>
            <a:off x="6638925" y="4603750"/>
            <a:ext cx="228600" cy="825500"/>
            <a:chOff x="0" y="0"/>
            <a:chExt cx="144" cy="520"/>
          </a:xfrm>
        </p:grpSpPr>
        <p:sp>
          <p:nvSpPr>
            <p:cNvPr id="17462" name="Rectangle 65"/>
            <p:cNvSpPr>
              <a:spLocks/>
            </p:cNvSpPr>
            <p:nvPr/>
          </p:nvSpPr>
          <p:spPr bwMode="auto">
            <a:xfrm>
              <a:off x="0" y="368"/>
              <a:ext cx="48" cy="152"/>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63" name="Rectangle 66"/>
            <p:cNvSpPr>
              <a:spLocks/>
            </p:cNvSpPr>
            <p:nvPr/>
          </p:nvSpPr>
          <p:spPr bwMode="auto">
            <a:xfrm>
              <a:off x="96" y="368"/>
              <a:ext cx="48" cy="152"/>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64" name="Rectangle 67"/>
            <p:cNvSpPr>
              <a:spLocks/>
            </p:cNvSpPr>
            <p:nvPr/>
          </p:nvSpPr>
          <p:spPr bwMode="auto">
            <a:xfrm>
              <a:off x="48" y="0"/>
              <a:ext cx="48" cy="52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65" name="Rectangle 68"/>
            <p:cNvSpPr>
              <a:spLocks/>
            </p:cNvSpPr>
            <p:nvPr/>
          </p:nvSpPr>
          <p:spPr bwMode="auto">
            <a:xfrm>
              <a:off x="48" y="120"/>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grpSp>
        <p:nvGrpSpPr>
          <p:cNvPr id="9" name="Group 69"/>
          <p:cNvGrpSpPr>
            <a:grpSpLocks/>
          </p:cNvGrpSpPr>
          <p:nvPr/>
        </p:nvGrpSpPr>
        <p:grpSpPr bwMode="auto">
          <a:xfrm>
            <a:off x="4746625" y="3752850"/>
            <a:ext cx="228600" cy="1155700"/>
            <a:chOff x="0" y="0"/>
            <a:chExt cx="144" cy="728"/>
          </a:xfrm>
        </p:grpSpPr>
        <p:sp>
          <p:nvSpPr>
            <p:cNvPr id="17457" name="Rectangle 70"/>
            <p:cNvSpPr>
              <a:spLocks/>
            </p:cNvSpPr>
            <p:nvPr/>
          </p:nvSpPr>
          <p:spPr bwMode="auto">
            <a:xfrm>
              <a:off x="0" y="256"/>
              <a:ext cx="48" cy="472"/>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58" name="Rectangle 71"/>
            <p:cNvSpPr>
              <a:spLocks/>
            </p:cNvSpPr>
            <p:nvPr/>
          </p:nvSpPr>
          <p:spPr bwMode="auto">
            <a:xfrm>
              <a:off x="96" y="552"/>
              <a:ext cx="48" cy="176"/>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59" name="Rectangle 72"/>
            <p:cNvSpPr>
              <a:spLocks/>
            </p:cNvSpPr>
            <p:nvPr/>
          </p:nvSpPr>
          <p:spPr bwMode="auto">
            <a:xfrm>
              <a:off x="0" y="328"/>
              <a:ext cx="48" cy="400"/>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60" name="Rectangle 73"/>
            <p:cNvSpPr>
              <a:spLocks/>
            </p:cNvSpPr>
            <p:nvPr/>
          </p:nvSpPr>
          <p:spPr bwMode="auto">
            <a:xfrm>
              <a:off x="48" y="0"/>
              <a:ext cx="48" cy="728"/>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61" name="Rectangle 74"/>
            <p:cNvSpPr>
              <a:spLocks/>
            </p:cNvSpPr>
            <p:nvPr/>
          </p:nvSpPr>
          <p:spPr bwMode="auto">
            <a:xfrm>
              <a:off x="48" y="328"/>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sp>
        <p:nvSpPr>
          <p:cNvPr id="17439" name="Rectangle 75"/>
          <p:cNvSpPr>
            <a:spLocks/>
          </p:cNvSpPr>
          <p:nvPr/>
        </p:nvSpPr>
        <p:spPr bwMode="auto">
          <a:xfrm>
            <a:off x="5711825" y="3117850"/>
            <a:ext cx="76200" cy="102870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40" name="Rectangle 76"/>
          <p:cNvSpPr>
            <a:spLocks/>
          </p:cNvSpPr>
          <p:nvPr/>
        </p:nvSpPr>
        <p:spPr bwMode="auto">
          <a:xfrm>
            <a:off x="5711825" y="3511550"/>
            <a:ext cx="76200" cy="6350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nvGrpSpPr>
          <p:cNvPr id="10" name="Group 77"/>
          <p:cNvGrpSpPr>
            <a:grpSpLocks/>
          </p:cNvGrpSpPr>
          <p:nvPr/>
        </p:nvGrpSpPr>
        <p:grpSpPr bwMode="auto">
          <a:xfrm>
            <a:off x="4073525" y="2292350"/>
            <a:ext cx="228600" cy="2578100"/>
            <a:chOff x="0" y="0"/>
            <a:chExt cx="144" cy="1624"/>
          </a:xfrm>
        </p:grpSpPr>
        <p:sp>
          <p:nvSpPr>
            <p:cNvPr id="17451" name="Rectangle 78"/>
            <p:cNvSpPr>
              <a:spLocks/>
            </p:cNvSpPr>
            <p:nvPr/>
          </p:nvSpPr>
          <p:spPr bwMode="auto">
            <a:xfrm>
              <a:off x="0" y="0"/>
              <a:ext cx="48" cy="1624"/>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52" name="Rectangle 79"/>
            <p:cNvSpPr>
              <a:spLocks/>
            </p:cNvSpPr>
            <p:nvPr/>
          </p:nvSpPr>
          <p:spPr bwMode="auto">
            <a:xfrm>
              <a:off x="96" y="1312"/>
              <a:ext cx="48" cy="312"/>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53" name="Rectangle 80"/>
            <p:cNvSpPr>
              <a:spLocks/>
            </p:cNvSpPr>
            <p:nvPr/>
          </p:nvSpPr>
          <p:spPr bwMode="auto">
            <a:xfrm>
              <a:off x="0" y="824"/>
              <a:ext cx="48" cy="400"/>
            </a:xfrm>
            <a:prstGeom prst="rect">
              <a:avLst/>
            </a:prstGeom>
            <a:solidFill>
              <a:srgbClr val="FFDFA6"/>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54" name="Rectangle 81"/>
            <p:cNvSpPr>
              <a:spLocks/>
            </p:cNvSpPr>
            <p:nvPr/>
          </p:nvSpPr>
          <p:spPr bwMode="auto">
            <a:xfrm>
              <a:off x="0" y="24"/>
              <a:ext cx="48" cy="400"/>
            </a:xfrm>
            <a:prstGeom prst="rect">
              <a:avLst/>
            </a:prstGeom>
            <a:solidFill>
              <a:srgbClr val="FFDFA6"/>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55" name="Rectangle 82"/>
            <p:cNvSpPr>
              <a:spLocks/>
            </p:cNvSpPr>
            <p:nvPr/>
          </p:nvSpPr>
          <p:spPr bwMode="auto">
            <a:xfrm>
              <a:off x="48" y="616"/>
              <a:ext cx="48" cy="1008"/>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56" name="Rectangle 83"/>
            <p:cNvSpPr>
              <a:spLocks/>
            </p:cNvSpPr>
            <p:nvPr/>
          </p:nvSpPr>
          <p:spPr bwMode="auto">
            <a:xfrm>
              <a:off x="48" y="824"/>
              <a:ext cx="48" cy="400"/>
            </a:xfrm>
            <a:prstGeom prst="rect">
              <a:avLst/>
            </a:prstGeom>
            <a:solidFill>
              <a:srgbClr val="FFBCBF"/>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grpSp>
        <p:nvGrpSpPr>
          <p:cNvPr id="11" name="Group 84"/>
          <p:cNvGrpSpPr>
            <a:grpSpLocks/>
          </p:cNvGrpSpPr>
          <p:nvPr/>
        </p:nvGrpSpPr>
        <p:grpSpPr bwMode="auto">
          <a:xfrm>
            <a:off x="885825" y="3917950"/>
            <a:ext cx="228600" cy="1968500"/>
            <a:chOff x="0" y="0"/>
            <a:chExt cx="144" cy="1240"/>
          </a:xfrm>
        </p:grpSpPr>
        <p:sp>
          <p:nvSpPr>
            <p:cNvPr id="17445" name="Rectangle 85"/>
            <p:cNvSpPr>
              <a:spLocks/>
            </p:cNvSpPr>
            <p:nvPr/>
          </p:nvSpPr>
          <p:spPr bwMode="auto">
            <a:xfrm>
              <a:off x="0" y="0"/>
              <a:ext cx="48" cy="1240"/>
            </a:xfrm>
            <a:prstGeom prst="rect">
              <a:avLst/>
            </a:prstGeom>
            <a:solidFill>
              <a:srgbClr val="FFDFA6"/>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46" name="Rectangle 86"/>
            <p:cNvSpPr>
              <a:spLocks/>
            </p:cNvSpPr>
            <p:nvPr/>
          </p:nvSpPr>
          <p:spPr bwMode="auto">
            <a:xfrm>
              <a:off x="96" y="1072"/>
              <a:ext cx="48" cy="168"/>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47" name="Rectangle 87"/>
            <p:cNvSpPr>
              <a:spLocks/>
            </p:cNvSpPr>
            <p:nvPr/>
          </p:nvSpPr>
          <p:spPr bwMode="auto">
            <a:xfrm>
              <a:off x="0" y="840"/>
              <a:ext cx="48" cy="400"/>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48" name="Rectangle 88"/>
            <p:cNvSpPr>
              <a:spLocks/>
            </p:cNvSpPr>
            <p:nvPr/>
          </p:nvSpPr>
          <p:spPr bwMode="auto">
            <a:xfrm>
              <a:off x="0" y="40"/>
              <a:ext cx="48" cy="400"/>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49" name="Rectangle 89"/>
            <p:cNvSpPr>
              <a:spLocks/>
            </p:cNvSpPr>
            <p:nvPr/>
          </p:nvSpPr>
          <p:spPr bwMode="auto">
            <a:xfrm>
              <a:off x="48" y="504"/>
              <a:ext cx="48" cy="736"/>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50" name="Rectangle 90"/>
            <p:cNvSpPr>
              <a:spLocks/>
            </p:cNvSpPr>
            <p:nvPr/>
          </p:nvSpPr>
          <p:spPr bwMode="auto">
            <a:xfrm>
              <a:off x="48" y="840"/>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sp>
        <p:nvSpPr>
          <p:cNvPr id="17443" name="Rectangle 91"/>
          <p:cNvSpPr>
            <a:spLocks/>
          </p:cNvSpPr>
          <p:nvPr/>
        </p:nvSpPr>
        <p:spPr bwMode="auto">
          <a:xfrm>
            <a:off x="7959725" y="2660650"/>
            <a:ext cx="76200" cy="18542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7444" name="Rectangle 92"/>
          <p:cNvSpPr>
            <a:spLocks/>
          </p:cNvSpPr>
          <p:nvPr/>
        </p:nvSpPr>
        <p:spPr bwMode="auto">
          <a:xfrm>
            <a:off x="7959725" y="3244850"/>
            <a:ext cx="76200" cy="63500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1403350" y="0"/>
            <a:ext cx="7740650"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charset="0"/>
              </a:rPr>
              <a:t>製造・使用事業場周辺環境における</a:t>
            </a:r>
            <a:r>
              <a:rPr lang="en-US" altLang="ja-JP" sz="2400" b="1">
                <a:solidFill>
                  <a:srgbClr val="000000"/>
                </a:solidFill>
                <a:latin typeface="Arial" charset="0"/>
              </a:rPr>
              <a:t>PFOS</a:t>
            </a:r>
            <a:r>
              <a:rPr lang="ja-JP" altLang="en-US" sz="2400" b="1">
                <a:solidFill>
                  <a:srgbClr val="000000"/>
                </a:solidFill>
                <a:latin typeface="Arial" charset="0"/>
              </a:rPr>
              <a:t>・</a:t>
            </a:r>
            <a:r>
              <a:rPr lang="en-US" altLang="ja-JP" sz="2400" b="1">
                <a:solidFill>
                  <a:srgbClr val="000000"/>
                </a:solidFill>
                <a:latin typeface="Arial" charset="0"/>
              </a:rPr>
              <a:t>PFOA</a:t>
            </a:r>
            <a:r>
              <a:rPr lang="ja-JP" altLang="en-US" sz="2400" b="1">
                <a:solidFill>
                  <a:srgbClr val="000000"/>
                </a:solidFill>
                <a:latin typeface="Arial" charset="0"/>
              </a:rPr>
              <a:t>およびその類縁物質の実態把握と対策の評価（大阪市）</a:t>
            </a:r>
          </a:p>
        </p:txBody>
      </p:sp>
      <p:sp>
        <p:nvSpPr>
          <p:cNvPr id="18435" name="Rectangle 5"/>
          <p:cNvSpPr>
            <a:spLocks/>
          </p:cNvSpPr>
          <p:nvPr/>
        </p:nvSpPr>
        <p:spPr bwMode="auto">
          <a:xfrm>
            <a:off x="7054850" y="1751013"/>
            <a:ext cx="685800" cy="2286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i="1">
                <a:solidFill>
                  <a:srgbClr val="000000"/>
                </a:solidFill>
                <a:latin typeface="Helvetica" pitchFamily="34" charset="0"/>
                <a:sym typeface="Helvetica" pitchFamily="34" charset="0"/>
              </a:rPr>
              <a:t>n</a:t>
            </a:r>
            <a:r>
              <a:rPr kumimoji="0" lang="en-US" altLang="ja-JP" sz="1400">
                <a:solidFill>
                  <a:srgbClr val="000000"/>
                </a:solidFill>
                <a:latin typeface="Helvetica" pitchFamily="34" charset="0"/>
                <a:sym typeface="Helvetica" pitchFamily="34" charset="0"/>
              </a:rPr>
              <a:t>-PFOS</a:t>
            </a:r>
          </a:p>
        </p:txBody>
      </p:sp>
      <p:sp>
        <p:nvSpPr>
          <p:cNvPr id="18436" name="Rectangle 6"/>
          <p:cNvSpPr>
            <a:spLocks/>
          </p:cNvSpPr>
          <p:nvPr/>
        </p:nvSpPr>
        <p:spPr bwMode="auto">
          <a:xfrm rot="-5400000">
            <a:off x="6051550" y="2741613"/>
            <a:ext cx="482600" cy="2413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6</a:t>
            </a:r>
            <a:r>
              <a:rPr kumimoji="0" lang="en-US" altLang="ja-JP" sz="1400" i="1">
                <a:solidFill>
                  <a:srgbClr val="000000"/>
                </a:solidFill>
                <a:latin typeface="Helvetica" pitchFamily="34" charset="0"/>
                <a:sym typeface="Helvetica" pitchFamily="34" charset="0"/>
              </a:rPr>
              <a:t>m</a:t>
            </a:r>
            <a:r>
              <a:rPr kumimoji="0" lang="en-US" altLang="ja-JP" sz="1400">
                <a:solidFill>
                  <a:srgbClr val="000000"/>
                </a:solidFill>
                <a:latin typeface="Helvetica" pitchFamily="34" charset="0"/>
                <a:sym typeface="Helvetica" pitchFamily="34" charset="0"/>
              </a:rPr>
              <a:t>-S</a:t>
            </a:r>
          </a:p>
        </p:txBody>
      </p:sp>
      <p:sp>
        <p:nvSpPr>
          <p:cNvPr id="18437" name="Rectangle 7"/>
          <p:cNvSpPr>
            <a:spLocks/>
          </p:cNvSpPr>
          <p:nvPr/>
        </p:nvSpPr>
        <p:spPr bwMode="auto">
          <a:xfrm rot="-5400000">
            <a:off x="5543550" y="2030413"/>
            <a:ext cx="571500" cy="2794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5</a:t>
            </a:r>
            <a:r>
              <a:rPr kumimoji="0" lang="en-US" altLang="ja-JP" sz="1400" i="1">
                <a:solidFill>
                  <a:srgbClr val="000000"/>
                </a:solidFill>
                <a:latin typeface="Helvetica" pitchFamily="34" charset="0"/>
                <a:sym typeface="Helvetica" pitchFamily="34" charset="0"/>
              </a:rPr>
              <a:t>m</a:t>
            </a:r>
            <a:r>
              <a:rPr kumimoji="0" lang="en-US" altLang="ja-JP" sz="1400">
                <a:solidFill>
                  <a:srgbClr val="000000"/>
                </a:solidFill>
                <a:latin typeface="Helvetica" pitchFamily="34" charset="0"/>
                <a:sym typeface="Helvetica" pitchFamily="34" charset="0"/>
              </a:rPr>
              <a:t>-S</a:t>
            </a:r>
          </a:p>
        </p:txBody>
      </p:sp>
      <p:sp>
        <p:nvSpPr>
          <p:cNvPr id="18438" name="Rectangle 8"/>
          <p:cNvSpPr>
            <a:spLocks/>
          </p:cNvSpPr>
          <p:nvPr/>
        </p:nvSpPr>
        <p:spPr bwMode="auto">
          <a:xfrm rot="-5400000">
            <a:off x="5327650" y="1890713"/>
            <a:ext cx="520700" cy="2794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4</a:t>
            </a:r>
            <a:r>
              <a:rPr kumimoji="0" lang="en-US" altLang="ja-JP" sz="1400" i="1">
                <a:solidFill>
                  <a:srgbClr val="000000"/>
                </a:solidFill>
                <a:latin typeface="Helvetica" pitchFamily="34" charset="0"/>
                <a:sym typeface="Helvetica" pitchFamily="34" charset="0"/>
              </a:rPr>
              <a:t>m</a:t>
            </a:r>
            <a:r>
              <a:rPr kumimoji="0" lang="en-US" altLang="ja-JP" sz="1400">
                <a:solidFill>
                  <a:srgbClr val="000000"/>
                </a:solidFill>
                <a:latin typeface="Helvetica" pitchFamily="34" charset="0"/>
                <a:sym typeface="Helvetica" pitchFamily="34" charset="0"/>
              </a:rPr>
              <a:t>-S</a:t>
            </a:r>
          </a:p>
        </p:txBody>
      </p:sp>
      <p:sp>
        <p:nvSpPr>
          <p:cNvPr id="18439" name="Rectangle 9"/>
          <p:cNvSpPr>
            <a:spLocks/>
          </p:cNvSpPr>
          <p:nvPr/>
        </p:nvSpPr>
        <p:spPr bwMode="auto">
          <a:xfrm rot="-5400000">
            <a:off x="5099050" y="1916113"/>
            <a:ext cx="508000" cy="2413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3</a:t>
            </a:r>
            <a:r>
              <a:rPr kumimoji="0" lang="en-US" altLang="ja-JP" sz="1400" i="1">
                <a:solidFill>
                  <a:srgbClr val="000000"/>
                </a:solidFill>
                <a:latin typeface="Helvetica" pitchFamily="34" charset="0"/>
                <a:sym typeface="Helvetica" pitchFamily="34" charset="0"/>
              </a:rPr>
              <a:t>m</a:t>
            </a:r>
            <a:r>
              <a:rPr kumimoji="0" lang="en-US" altLang="ja-JP" sz="1400">
                <a:solidFill>
                  <a:srgbClr val="000000"/>
                </a:solidFill>
                <a:latin typeface="Helvetica" pitchFamily="34" charset="0"/>
                <a:sym typeface="Helvetica" pitchFamily="34" charset="0"/>
              </a:rPr>
              <a:t>-S</a:t>
            </a:r>
          </a:p>
        </p:txBody>
      </p:sp>
      <p:sp>
        <p:nvSpPr>
          <p:cNvPr id="18440" name="Rectangle 10"/>
          <p:cNvSpPr>
            <a:spLocks/>
          </p:cNvSpPr>
          <p:nvPr/>
        </p:nvSpPr>
        <p:spPr bwMode="auto">
          <a:xfrm rot="-5400000">
            <a:off x="4908550" y="2271713"/>
            <a:ext cx="508000" cy="2286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1</a:t>
            </a:r>
            <a:r>
              <a:rPr kumimoji="0" lang="en-US" altLang="ja-JP" sz="1400" i="1">
                <a:solidFill>
                  <a:srgbClr val="000000"/>
                </a:solidFill>
                <a:latin typeface="Helvetica" pitchFamily="34" charset="0"/>
                <a:sym typeface="Helvetica" pitchFamily="34" charset="0"/>
              </a:rPr>
              <a:t>m</a:t>
            </a:r>
            <a:r>
              <a:rPr kumimoji="0" lang="en-US" altLang="ja-JP" sz="1400">
                <a:solidFill>
                  <a:srgbClr val="000000"/>
                </a:solidFill>
                <a:latin typeface="Helvetica" pitchFamily="34" charset="0"/>
                <a:sym typeface="Helvetica" pitchFamily="34" charset="0"/>
              </a:rPr>
              <a:t>-S</a:t>
            </a:r>
          </a:p>
        </p:txBody>
      </p:sp>
      <p:sp>
        <p:nvSpPr>
          <p:cNvPr id="18441" name="Rectangle 11"/>
          <p:cNvSpPr>
            <a:spLocks/>
          </p:cNvSpPr>
          <p:nvPr/>
        </p:nvSpPr>
        <p:spPr bwMode="auto">
          <a:xfrm rot="-5400000">
            <a:off x="4699000" y="1922463"/>
            <a:ext cx="622300" cy="2286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24</a:t>
            </a:r>
            <a:r>
              <a:rPr kumimoji="0" lang="en-US" altLang="ja-JP" sz="1400" i="1">
                <a:solidFill>
                  <a:srgbClr val="000000"/>
                </a:solidFill>
                <a:latin typeface="Helvetica" pitchFamily="34" charset="0"/>
                <a:sym typeface="Helvetica" pitchFamily="34" charset="0"/>
              </a:rPr>
              <a:t>m</a:t>
            </a:r>
            <a:r>
              <a:rPr kumimoji="0" lang="en-US" altLang="ja-JP" sz="1400" baseline="-6000">
                <a:solidFill>
                  <a:srgbClr val="000000"/>
                </a:solidFill>
                <a:latin typeface="Helvetica" pitchFamily="34" charset="0"/>
                <a:sym typeface="Helvetica" pitchFamily="34" charset="0"/>
              </a:rPr>
              <a:t>2</a:t>
            </a:r>
            <a:r>
              <a:rPr kumimoji="0" lang="en-US" altLang="ja-JP" sz="1400">
                <a:solidFill>
                  <a:srgbClr val="000000"/>
                </a:solidFill>
                <a:latin typeface="Helvetica" pitchFamily="34" charset="0"/>
                <a:sym typeface="Helvetica" pitchFamily="34" charset="0"/>
              </a:rPr>
              <a:t>-S</a:t>
            </a:r>
          </a:p>
        </p:txBody>
      </p:sp>
      <p:sp>
        <p:nvSpPr>
          <p:cNvPr id="18442" name="Rectangle 12"/>
          <p:cNvSpPr>
            <a:spLocks/>
          </p:cNvSpPr>
          <p:nvPr/>
        </p:nvSpPr>
        <p:spPr bwMode="auto">
          <a:xfrm rot="-5400000">
            <a:off x="4552950" y="2525713"/>
            <a:ext cx="673100" cy="2667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44</a:t>
            </a:r>
            <a:r>
              <a:rPr kumimoji="0" lang="en-US" altLang="ja-JP" sz="1400" i="1">
                <a:solidFill>
                  <a:srgbClr val="000000"/>
                </a:solidFill>
                <a:latin typeface="Helvetica" pitchFamily="34" charset="0"/>
                <a:sym typeface="Helvetica" pitchFamily="34" charset="0"/>
              </a:rPr>
              <a:t>m</a:t>
            </a:r>
            <a:r>
              <a:rPr kumimoji="0" lang="en-US" altLang="ja-JP" sz="1400" baseline="-6000">
                <a:solidFill>
                  <a:srgbClr val="000000"/>
                </a:solidFill>
                <a:latin typeface="Helvetica" pitchFamily="34" charset="0"/>
                <a:sym typeface="Helvetica" pitchFamily="34" charset="0"/>
              </a:rPr>
              <a:t>2</a:t>
            </a:r>
            <a:r>
              <a:rPr kumimoji="0" lang="en-US" altLang="ja-JP" sz="1400">
                <a:solidFill>
                  <a:srgbClr val="000000"/>
                </a:solidFill>
                <a:latin typeface="Helvetica" pitchFamily="34" charset="0"/>
                <a:sym typeface="Helvetica" pitchFamily="34" charset="0"/>
              </a:rPr>
              <a:t>-S</a:t>
            </a:r>
          </a:p>
        </p:txBody>
      </p:sp>
      <p:sp>
        <p:nvSpPr>
          <p:cNvPr id="18443" name="Rectangle 13"/>
          <p:cNvSpPr>
            <a:spLocks/>
          </p:cNvSpPr>
          <p:nvPr/>
        </p:nvSpPr>
        <p:spPr bwMode="auto">
          <a:xfrm rot="-5400000">
            <a:off x="4432300" y="1922463"/>
            <a:ext cx="635000" cy="2413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45</a:t>
            </a:r>
            <a:r>
              <a:rPr kumimoji="0" lang="en-US" altLang="ja-JP" sz="1400" i="1">
                <a:solidFill>
                  <a:srgbClr val="000000"/>
                </a:solidFill>
                <a:latin typeface="Helvetica" pitchFamily="34" charset="0"/>
                <a:sym typeface="Helvetica" pitchFamily="34" charset="0"/>
              </a:rPr>
              <a:t>m</a:t>
            </a:r>
            <a:r>
              <a:rPr kumimoji="0" lang="en-US" altLang="ja-JP" sz="1400" baseline="-6000">
                <a:solidFill>
                  <a:srgbClr val="000000"/>
                </a:solidFill>
                <a:latin typeface="Helvetica" pitchFamily="34" charset="0"/>
                <a:sym typeface="Helvetica" pitchFamily="34" charset="0"/>
              </a:rPr>
              <a:t>2</a:t>
            </a:r>
            <a:r>
              <a:rPr kumimoji="0" lang="en-US" altLang="ja-JP" sz="1400">
                <a:solidFill>
                  <a:srgbClr val="000000"/>
                </a:solidFill>
                <a:latin typeface="Helvetica" pitchFamily="34" charset="0"/>
                <a:sym typeface="Helvetica" pitchFamily="34" charset="0"/>
              </a:rPr>
              <a:t>-S</a:t>
            </a:r>
          </a:p>
        </p:txBody>
      </p:sp>
      <p:sp>
        <p:nvSpPr>
          <p:cNvPr id="18444" name="Rectangle 14"/>
          <p:cNvSpPr>
            <a:spLocks/>
          </p:cNvSpPr>
          <p:nvPr/>
        </p:nvSpPr>
        <p:spPr bwMode="auto">
          <a:xfrm rot="-5400000">
            <a:off x="4222750" y="1916113"/>
            <a:ext cx="673100" cy="2413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35</a:t>
            </a:r>
            <a:r>
              <a:rPr kumimoji="0" lang="en-US" altLang="ja-JP" sz="1400" i="1">
                <a:solidFill>
                  <a:srgbClr val="000000"/>
                </a:solidFill>
                <a:latin typeface="Helvetica" pitchFamily="34" charset="0"/>
                <a:sym typeface="Helvetica" pitchFamily="34" charset="0"/>
              </a:rPr>
              <a:t>m</a:t>
            </a:r>
            <a:r>
              <a:rPr kumimoji="0" lang="en-US" altLang="ja-JP" sz="1400" baseline="-6000">
                <a:solidFill>
                  <a:srgbClr val="000000"/>
                </a:solidFill>
                <a:latin typeface="Helvetica" pitchFamily="34" charset="0"/>
                <a:sym typeface="Helvetica" pitchFamily="34" charset="0"/>
              </a:rPr>
              <a:t>2</a:t>
            </a:r>
            <a:r>
              <a:rPr kumimoji="0" lang="en-US" altLang="ja-JP" sz="1400">
                <a:solidFill>
                  <a:srgbClr val="000000"/>
                </a:solidFill>
                <a:latin typeface="Helvetica" pitchFamily="34" charset="0"/>
                <a:sym typeface="Helvetica" pitchFamily="34" charset="0"/>
              </a:rPr>
              <a:t>-S</a:t>
            </a:r>
          </a:p>
        </p:txBody>
      </p:sp>
      <p:sp>
        <p:nvSpPr>
          <p:cNvPr id="18445" name="Rectangle 15"/>
          <p:cNvSpPr>
            <a:spLocks/>
          </p:cNvSpPr>
          <p:nvPr/>
        </p:nvSpPr>
        <p:spPr bwMode="auto">
          <a:xfrm rot="-5400000">
            <a:off x="3867150" y="2246313"/>
            <a:ext cx="635000" cy="2794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55</a:t>
            </a:r>
            <a:r>
              <a:rPr kumimoji="0" lang="en-US" altLang="ja-JP" sz="1400" i="1">
                <a:solidFill>
                  <a:srgbClr val="000000"/>
                </a:solidFill>
                <a:latin typeface="Helvetica" pitchFamily="34" charset="0"/>
                <a:sym typeface="Helvetica" pitchFamily="34" charset="0"/>
              </a:rPr>
              <a:t>m</a:t>
            </a:r>
            <a:r>
              <a:rPr kumimoji="0" lang="en-US" altLang="ja-JP" sz="1400" baseline="-6000">
                <a:solidFill>
                  <a:srgbClr val="000000"/>
                </a:solidFill>
                <a:latin typeface="Helvetica" pitchFamily="34" charset="0"/>
                <a:sym typeface="Helvetica" pitchFamily="34" charset="0"/>
              </a:rPr>
              <a:t>2</a:t>
            </a:r>
            <a:r>
              <a:rPr kumimoji="0" lang="en-US" altLang="ja-JP" sz="1400">
                <a:solidFill>
                  <a:srgbClr val="000000"/>
                </a:solidFill>
                <a:latin typeface="Helvetica" pitchFamily="34" charset="0"/>
                <a:sym typeface="Helvetica" pitchFamily="34" charset="0"/>
              </a:rPr>
              <a:t>-S</a:t>
            </a:r>
          </a:p>
        </p:txBody>
      </p:sp>
      <p:pic>
        <p:nvPicPr>
          <p:cNvPr id="18446" name="Picture 16"/>
          <p:cNvPicPr>
            <a:picLocks noChangeAspect="1" noChangeArrowheads="1"/>
          </p:cNvPicPr>
          <p:nvPr/>
        </p:nvPicPr>
        <p:blipFill>
          <a:blip r:embed="rId3" cstate="print"/>
          <a:srcRect/>
          <a:stretch>
            <a:fillRect/>
          </a:stretch>
        </p:blipFill>
        <p:spPr bwMode="auto">
          <a:xfrm>
            <a:off x="133350" y="1763713"/>
            <a:ext cx="8572500" cy="3767137"/>
          </a:xfrm>
          <a:prstGeom prst="rect">
            <a:avLst/>
          </a:prstGeom>
          <a:noFill/>
          <a:ln w="12700">
            <a:noFill/>
            <a:miter lim="800000"/>
            <a:headEnd/>
            <a:tailEnd/>
          </a:ln>
        </p:spPr>
      </p:pic>
      <p:sp>
        <p:nvSpPr>
          <p:cNvPr id="18447" name="Line 17"/>
          <p:cNvSpPr>
            <a:spLocks noChangeShapeType="1"/>
          </p:cNvSpPr>
          <p:nvPr/>
        </p:nvSpPr>
        <p:spPr bwMode="auto">
          <a:xfrm rot="10800000" flipH="1">
            <a:off x="5737225" y="2498725"/>
            <a:ext cx="60325" cy="403225"/>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48" name="Line 18"/>
          <p:cNvSpPr>
            <a:spLocks noChangeShapeType="1"/>
          </p:cNvSpPr>
          <p:nvPr/>
        </p:nvSpPr>
        <p:spPr bwMode="auto">
          <a:xfrm rot="10800000" flipH="1">
            <a:off x="5454650" y="2347913"/>
            <a:ext cx="114300" cy="381000"/>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49" name="Line 19"/>
          <p:cNvSpPr>
            <a:spLocks noChangeShapeType="1"/>
          </p:cNvSpPr>
          <p:nvPr/>
        </p:nvSpPr>
        <p:spPr bwMode="auto">
          <a:xfrm rot="10800000" flipH="1">
            <a:off x="5264150" y="2347913"/>
            <a:ext cx="101600" cy="546100"/>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50" name="Line 20"/>
          <p:cNvSpPr>
            <a:spLocks noChangeShapeType="1"/>
          </p:cNvSpPr>
          <p:nvPr/>
        </p:nvSpPr>
        <p:spPr bwMode="auto">
          <a:xfrm rot="10800000">
            <a:off x="5162550" y="2663825"/>
            <a:ext cx="33338" cy="581025"/>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51" name="Line 21"/>
          <p:cNvSpPr>
            <a:spLocks noChangeShapeType="1"/>
          </p:cNvSpPr>
          <p:nvPr/>
        </p:nvSpPr>
        <p:spPr bwMode="auto">
          <a:xfrm rot="10800000">
            <a:off x="5010150" y="2371725"/>
            <a:ext cx="92075" cy="1000125"/>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52" name="Line 22"/>
          <p:cNvSpPr>
            <a:spLocks noChangeShapeType="1"/>
          </p:cNvSpPr>
          <p:nvPr/>
        </p:nvSpPr>
        <p:spPr bwMode="auto">
          <a:xfrm rot="10800000" flipH="1">
            <a:off x="4870450" y="3055938"/>
            <a:ext cx="0" cy="366712"/>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53" name="Line 23"/>
          <p:cNvSpPr>
            <a:spLocks noChangeShapeType="1"/>
          </p:cNvSpPr>
          <p:nvPr/>
        </p:nvSpPr>
        <p:spPr bwMode="auto">
          <a:xfrm rot="10800000" flipH="1">
            <a:off x="4679950" y="2474913"/>
            <a:ext cx="50800" cy="790575"/>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54" name="Line 24"/>
          <p:cNvSpPr>
            <a:spLocks noChangeShapeType="1"/>
          </p:cNvSpPr>
          <p:nvPr/>
        </p:nvSpPr>
        <p:spPr bwMode="auto">
          <a:xfrm rot="10800000">
            <a:off x="4540250" y="2449513"/>
            <a:ext cx="63500" cy="833437"/>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55" name="Line 25"/>
          <p:cNvSpPr>
            <a:spLocks noChangeShapeType="1"/>
          </p:cNvSpPr>
          <p:nvPr/>
        </p:nvSpPr>
        <p:spPr bwMode="auto">
          <a:xfrm rot="10800000">
            <a:off x="4210050" y="2817813"/>
            <a:ext cx="63500" cy="587375"/>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56" name="Line 26"/>
          <p:cNvSpPr>
            <a:spLocks noChangeShapeType="1"/>
          </p:cNvSpPr>
          <p:nvPr/>
        </p:nvSpPr>
        <p:spPr bwMode="auto">
          <a:xfrm rot="10800000" flipH="1">
            <a:off x="6064250" y="3744913"/>
            <a:ext cx="58738" cy="490537"/>
          </a:xfrm>
          <a:prstGeom prst="line">
            <a:avLst/>
          </a:prstGeom>
          <a:noFill/>
          <a:ln w="9525">
            <a:solidFill>
              <a:schemeClr val="tx1"/>
            </a:solidFill>
            <a:prstDash val="sysDot"/>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57" name="Line 27"/>
          <p:cNvSpPr>
            <a:spLocks noChangeShapeType="1"/>
          </p:cNvSpPr>
          <p:nvPr/>
        </p:nvSpPr>
        <p:spPr bwMode="auto">
          <a:xfrm rot="10800000" flipH="1">
            <a:off x="5480050" y="3744913"/>
            <a:ext cx="152400" cy="457200"/>
          </a:xfrm>
          <a:prstGeom prst="line">
            <a:avLst/>
          </a:prstGeom>
          <a:noFill/>
          <a:ln w="9525">
            <a:solidFill>
              <a:schemeClr val="tx1"/>
            </a:solidFill>
            <a:prstDash val="sysDot"/>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58" name="Line 28"/>
          <p:cNvSpPr>
            <a:spLocks noChangeShapeType="1"/>
          </p:cNvSpPr>
          <p:nvPr/>
        </p:nvSpPr>
        <p:spPr bwMode="auto">
          <a:xfrm rot="10800000" flipH="1">
            <a:off x="5213350" y="3719513"/>
            <a:ext cx="190500" cy="508000"/>
          </a:xfrm>
          <a:prstGeom prst="line">
            <a:avLst/>
          </a:prstGeom>
          <a:noFill/>
          <a:ln w="9525">
            <a:solidFill>
              <a:schemeClr val="tx1"/>
            </a:solidFill>
            <a:prstDash val="sysDot"/>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59" name="Line 29"/>
          <p:cNvSpPr>
            <a:spLocks noChangeShapeType="1"/>
          </p:cNvSpPr>
          <p:nvPr/>
        </p:nvSpPr>
        <p:spPr bwMode="auto">
          <a:xfrm rot="10800000" flipH="1">
            <a:off x="4464050" y="3757613"/>
            <a:ext cx="101600" cy="473075"/>
          </a:xfrm>
          <a:prstGeom prst="line">
            <a:avLst/>
          </a:prstGeom>
          <a:noFill/>
          <a:ln w="9525">
            <a:solidFill>
              <a:schemeClr val="tx1"/>
            </a:solidFill>
            <a:prstDash val="sysDot"/>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60" name="Line 30"/>
          <p:cNvSpPr>
            <a:spLocks noChangeShapeType="1"/>
          </p:cNvSpPr>
          <p:nvPr/>
        </p:nvSpPr>
        <p:spPr bwMode="auto">
          <a:xfrm rot="10800000" flipH="1">
            <a:off x="5010150" y="3744913"/>
            <a:ext cx="165100" cy="490537"/>
          </a:xfrm>
          <a:prstGeom prst="line">
            <a:avLst/>
          </a:prstGeom>
          <a:noFill/>
          <a:ln w="9525">
            <a:solidFill>
              <a:schemeClr val="tx1"/>
            </a:solidFill>
            <a:prstDash val="sysDot"/>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18461" name="Rectangle 31"/>
          <p:cNvSpPr>
            <a:spLocks/>
          </p:cNvSpPr>
          <p:nvPr/>
        </p:nvSpPr>
        <p:spPr bwMode="auto">
          <a:xfrm>
            <a:off x="1187450" y="3122613"/>
            <a:ext cx="1574800" cy="266700"/>
          </a:xfrm>
          <a:prstGeom prst="rect">
            <a:avLst/>
          </a:prstGeom>
          <a:noFill/>
          <a:ln w="12700">
            <a:noFill/>
            <a:miter lim="800000"/>
            <a:headEnd/>
            <a:tailEnd/>
          </a:ln>
        </p:spPr>
        <p:txBody>
          <a:bodyPr lIns="0" tIns="0" rIns="0" bIns="0"/>
          <a:lstStyle/>
          <a:p>
            <a:pPr fontAlgn="base">
              <a:spcBef>
                <a:spcPct val="0"/>
              </a:spcBef>
              <a:spcAft>
                <a:spcPct val="0"/>
              </a:spcAft>
            </a:pPr>
            <a:r>
              <a:rPr kumimoji="0" lang="ja-JP" altLang="en-US">
                <a:solidFill>
                  <a:srgbClr val="000000"/>
                </a:solidFill>
                <a:latin typeface="ＭＳ ゴシック" pitchFamily="49" charset="-128"/>
                <a:ea typeface="ＭＳ ゴシック" pitchFamily="49" charset="-128"/>
                <a:sym typeface="ＭＳ ゴシック" pitchFamily="49" charset="-128"/>
              </a:rPr>
              <a:t>共通分析試料</a:t>
            </a:r>
            <a:r>
              <a:rPr kumimoji="0" lang="en-US" altLang="ja-JP">
                <a:solidFill>
                  <a:srgbClr val="000000"/>
                </a:solidFill>
                <a:latin typeface="ＭＳ ゴシック" pitchFamily="49" charset="-128"/>
                <a:ea typeface="ＭＳ ゴシック" pitchFamily="49" charset="-128"/>
                <a:sym typeface="ＭＳ ゴシック" pitchFamily="49" charset="-128"/>
              </a:rPr>
              <a:t>A</a:t>
            </a:r>
          </a:p>
        </p:txBody>
      </p:sp>
      <p:sp>
        <p:nvSpPr>
          <p:cNvPr id="18462" name="Rectangle 35"/>
          <p:cNvSpPr>
            <a:spLocks/>
          </p:cNvSpPr>
          <p:nvPr/>
        </p:nvSpPr>
        <p:spPr bwMode="auto">
          <a:xfrm>
            <a:off x="1147763" y="4029075"/>
            <a:ext cx="1574800" cy="266700"/>
          </a:xfrm>
          <a:prstGeom prst="rect">
            <a:avLst/>
          </a:prstGeom>
          <a:noFill/>
          <a:ln w="12700">
            <a:noFill/>
            <a:miter lim="800000"/>
            <a:headEnd/>
            <a:tailEnd/>
          </a:ln>
        </p:spPr>
        <p:txBody>
          <a:bodyPr lIns="0" tIns="0" rIns="0" bIns="0"/>
          <a:lstStyle/>
          <a:p>
            <a:pPr fontAlgn="base">
              <a:spcBef>
                <a:spcPct val="0"/>
              </a:spcBef>
              <a:spcAft>
                <a:spcPct val="0"/>
              </a:spcAft>
            </a:pPr>
            <a:r>
              <a:rPr kumimoji="0" lang="ja-JP" altLang="en-US">
                <a:solidFill>
                  <a:srgbClr val="000000"/>
                </a:solidFill>
                <a:latin typeface="ＭＳ ゴシック" pitchFamily="49" charset="-128"/>
                <a:ea typeface="ＭＳ ゴシック" pitchFamily="49" charset="-128"/>
                <a:sym typeface="ＭＳ ゴシック" pitchFamily="49" charset="-128"/>
              </a:rPr>
              <a:t>分析試料</a:t>
            </a:r>
            <a:r>
              <a:rPr kumimoji="0" lang="en-US" altLang="ja-JP">
                <a:solidFill>
                  <a:srgbClr val="000000"/>
                </a:solidFill>
                <a:latin typeface="ＭＳ ゴシック" pitchFamily="49" charset="-128"/>
                <a:ea typeface="ＭＳ ゴシック" pitchFamily="49" charset="-128"/>
                <a:sym typeface="ＭＳ ゴシック" pitchFamily="49" charset="-128"/>
              </a:rPr>
              <a:t>B</a:t>
            </a:r>
          </a:p>
        </p:txBody>
      </p:sp>
      <p:sp>
        <p:nvSpPr>
          <p:cNvPr id="18463" name="Text Box 36"/>
          <p:cNvSpPr txBox="1">
            <a:spLocks noChangeArrowheads="1"/>
          </p:cNvSpPr>
          <p:nvPr/>
        </p:nvSpPr>
        <p:spPr bwMode="auto">
          <a:xfrm>
            <a:off x="1187450" y="5876925"/>
            <a:ext cx="6264275"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2400" b="1">
                <a:solidFill>
                  <a:srgbClr val="000000"/>
                </a:solidFill>
              </a:rPr>
              <a:t>PFOS </a:t>
            </a:r>
            <a:r>
              <a:rPr lang="ja-JP" altLang="en-US" sz="2400" b="1">
                <a:solidFill>
                  <a:srgbClr val="000000"/>
                </a:solidFill>
              </a:rPr>
              <a:t>異性体分離例</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1619250" y="0"/>
            <a:ext cx="7524750"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charset="0"/>
              </a:rPr>
              <a:t>フッ素テロマーの排出源特性の把握と越境汚染の評価（兵庫県）</a:t>
            </a:r>
          </a:p>
        </p:txBody>
      </p:sp>
      <p:pic>
        <p:nvPicPr>
          <p:cNvPr id="19459" name="Picture 6"/>
          <p:cNvPicPr>
            <a:picLocks noChangeAspect="1" noChangeArrowheads="1"/>
          </p:cNvPicPr>
          <p:nvPr/>
        </p:nvPicPr>
        <p:blipFill>
          <a:blip r:embed="rId3" cstate="print"/>
          <a:srcRect/>
          <a:stretch>
            <a:fillRect/>
          </a:stretch>
        </p:blipFill>
        <p:spPr bwMode="auto">
          <a:xfrm>
            <a:off x="4284663" y="1530350"/>
            <a:ext cx="4840287" cy="5327650"/>
          </a:xfrm>
          <a:prstGeom prst="rect">
            <a:avLst/>
          </a:prstGeom>
          <a:noFill/>
          <a:ln w="9525">
            <a:noFill/>
            <a:miter lim="800000"/>
            <a:headEnd/>
            <a:tailEnd/>
          </a:ln>
        </p:spPr>
      </p:pic>
      <p:sp>
        <p:nvSpPr>
          <p:cNvPr id="19460" name="Text Box 7"/>
          <p:cNvSpPr txBox="1">
            <a:spLocks noChangeArrowheads="1"/>
          </p:cNvSpPr>
          <p:nvPr/>
        </p:nvSpPr>
        <p:spPr bwMode="auto">
          <a:xfrm>
            <a:off x="0" y="1052513"/>
            <a:ext cx="4572000" cy="1370012"/>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a:solidFill>
                  <a:srgbClr val="000000"/>
                </a:solidFill>
                <a:latin typeface="Arial" charset="0"/>
              </a:rPr>
              <a:t>発生源の一つとしてフッ素系撥水・撥油剤が考えられている。</a:t>
            </a:r>
          </a:p>
          <a:p>
            <a:pPr fontAlgn="base">
              <a:spcBef>
                <a:spcPct val="50000"/>
              </a:spcBef>
              <a:spcAft>
                <a:spcPct val="0"/>
              </a:spcAft>
            </a:pPr>
            <a:r>
              <a:rPr lang="en-US" altLang="ja-JP" sz="2400">
                <a:solidFill>
                  <a:srgbClr val="000000"/>
                </a:solidFill>
                <a:latin typeface="Arial" charset="0"/>
              </a:rPr>
              <a:t>→</a:t>
            </a:r>
            <a:r>
              <a:rPr lang="ja-JP" altLang="en-US" sz="2400">
                <a:solidFill>
                  <a:srgbClr val="000000"/>
                </a:solidFill>
                <a:latin typeface="Arial" charset="0"/>
              </a:rPr>
              <a:t>ヘッドスペース</a:t>
            </a:r>
            <a:r>
              <a:rPr lang="en-US" altLang="ja-JP" sz="2400">
                <a:solidFill>
                  <a:srgbClr val="000000"/>
                </a:solidFill>
                <a:latin typeface="Arial" charset="0"/>
              </a:rPr>
              <a:t>GC/MS</a:t>
            </a:r>
            <a:r>
              <a:rPr lang="ja-JP" altLang="en-US" sz="2400">
                <a:solidFill>
                  <a:srgbClr val="000000"/>
                </a:solidFill>
                <a:latin typeface="Arial" charset="0"/>
              </a:rPr>
              <a:t>にて分析</a:t>
            </a:r>
          </a:p>
        </p:txBody>
      </p:sp>
      <p:pic>
        <p:nvPicPr>
          <p:cNvPr id="19461" name="Picture 8"/>
          <p:cNvPicPr>
            <a:picLocks noChangeAspect="1" noChangeArrowheads="1"/>
          </p:cNvPicPr>
          <p:nvPr/>
        </p:nvPicPr>
        <p:blipFill>
          <a:blip r:embed="rId4" cstate="print"/>
          <a:srcRect/>
          <a:stretch>
            <a:fillRect/>
          </a:stretch>
        </p:blipFill>
        <p:spPr bwMode="auto">
          <a:xfrm>
            <a:off x="323850" y="2708275"/>
            <a:ext cx="3743325" cy="363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Text Box 6"/>
          <p:cNvSpPr txBox="1">
            <a:spLocks noChangeArrowheads="1"/>
          </p:cNvSpPr>
          <p:nvPr/>
        </p:nvSpPr>
        <p:spPr bwMode="auto">
          <a:xfrm>
            <a:off x="1619250" y="0"/>
            <a:ext cx="7524750"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charset="0"/>
              </a:rPr>
              <a:t>フッ素テロマーの排出源特性の把握と越境汚染の評価（兵庫県）</a:t>
            </a:r>
          </a:p>
        </p:txBody>
      </p:sp>
      <p:pic>
        <p:nvPicPr>
          <p:cNvPr id="1028" name="Picture 5"/>
          <p:cNvPicPr>
            <a:picLocks noChangeAspect="1" noChangeArrowheads="1"/>
          </p:cNvPicPr>
          <p:nvPr/>
        </p:nvPicPr>
        <p:blipFill>
          <a:blip r:embed="rId4" cstate="print"/>
          <a:srcRect/>
          <a:stretch>
            <a:fillRect/>
          </a:stretch>
        </p:blipFill>
        <p:spPr bwMode="auto">
          <a:xfrm>
            <a:off x="0" y="3455988"/>
            <a:ext cx="4608513" cy="2886075"/>
          </a:xfrm>
          <a:prstGeom prst="rect">
            <a:avLst/>
          </a:prstGeom>
          <a:noFill/>
          <a:ln w="9525">
            <a:noFill/>
            <a:miter lim="800000"/>
            <a:headEnd/>
            <a:tailEnd/>
          </a:ln>
        </p:spPr>
      </p:pic>
      <p:graphicFrame>
        <p:nvGraphicFramePr>
          <p:cNvPr id="1026" name="Object 6"/>
          <p:cNvGraphicFramePr>
            <a:graphicFrameLocks noChangeAspect="1"/>
          </p:cNvGraphicFramePr>
          <p:nvPr/>
        </p:nvGraphicFramePr>
        <p:xfrm>
          <a:off x="4140200" y="3573463"/>
          <a:ext cx="5365750" cy="3455987"/>
        </p:xfrm>
        <a:graphic>
          <a:graphicData uri="http://schemas.openxmlformats.org/presentationml/2006/ole">
            <p:oleObj spid="_x0000_s5122" name="グラフ" r:id="rId5" imgW="5867400" imgH="3781349" progId="Excel.Chart.8">
              <p:embed/>
            </p:oleObj>
          </a:graphicData>
        </a:graphic>
      </p:graphicFrame>
      <p:grpSp>
        <p:nvGrpSpPr>
          <p:cNvPr id="2" name="Group 7"/>
          <p:cNvGrpSpPr>
            <a:grpSpLocks/>
          </p:cNvGrpSpPr>
          <p:nvPr/>
        </p:nvGrpSpPr>
        <p:grpSpPr bwMode="auto">
          <a:xfrm>
            <a:off x="0" y="1223963"/>
            <a:ext cx="4033838" cy="2262187"/>
            <a:chOff x="0" y="618"/>
            <a:chExt cx="2541" cy="1425"/>
          </a:xfrm>
        </p:grpSpPr>
        <p:sp>
          <p:nvSpPr>
            <p:cNvPr id="1034" name="AutoShape 8"/>
            <p:cNvSpPr>
              <a:spLocks noChangeAspect="1" noChangeArrowheads="1" noTextEdit="1"/>
            </p:cNvSpPr>
            <p:nvPr/>
          </p:nvSpPr>
          <p:spPr bwMode="auto">
            <a:xfrm>
              <a:off x="0" y="618"/>
              <a:ext cx="2541" cy="1425"/>
            </a:xfrm>
            <a:prstGeom prst="rect">
              <a:avLst/>
            </a:prstGeom>
            <a:no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3" name="Group 9"/>
            <p:cNvGrpSpPr>
              <a:grpSpLocks/>
            </p:cNvGrpSpPr>
            <p:nvPr/>
          </p:nvGrpSpPr>
          <p:grpSpPr bwMode="auto">
            <a:xfrm>
              <a:off x="612" y="1413"/>
              <a:ext cx="433" cy="235"/>
              <a:chOff x="612" y="1413"/>
              <a:chExt cx="433" cy="235"/>
            </a:xfrm>
          </p:grpSpPr>
          <p:grpSp>
            <p:nvGrpSpPr>
              <p:cNvPr id="4" name="Group 10"/>
              <p:cNvGrpSpPr>
                <a:grpSpLocks/>
              </p:cNvGrpSpPr>
              <p:nvPr/>
            </p:nvGrpSpPr>
            <p:grpSpPr bwMode="auto">
              <a:xfrm>
                <a:off x="612" y="1571"/>
                <a:ext cx="432" cy="77"/>
                <a:chOff x="612" y="1571"/>
                <a:chExt cx="432" cy="77"/>
              </a:xfrm>
            </p:grpSpPr>
            <p:sp>
              <p:nvSpPr>
                <p:cNvPr id="1126" name="Oval 11"/>
                <p:cNvSpPr>
                  <a:spLocks noChangeArrowheads="1"/>
                </p:cNvSpPr>
                <p:nvPr/>
              </p:nvSpPr>
              <p:spPr bwMode="auto">
                <a:xfrm>
                  <a:off x="612" y="1571"/>
                  <a:ext cx="432"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27" name="Oval 12"/>
                <p:cNvSpPr>
                  <a:spLocks noChangeArrowheads="1"/>
                </p:cNvSpPr>
                <p:nvPr/>
              </p:nvSpPr>
              <p:spPr bwMode="auto">
                <a:xfrm>
                  <a:off x="612" y="1571"/>
                  <a:ext cx="432"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120" name="Rectangle 13"/>
              <p:cNvSpPr>
                <a:spLocks noChangeArrowheads="1"/>
              </p:cNvSpPr>
              <p:nvPr/>
            </p:nvSpPr>
            <p:spPr bwMode="auto">
              <a:xfrm>
                <a:off x="613" y="1455"/>
                <a:ext cx="431" cy="153"/>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5" name="Group 14"/>
              <p:cNvGrpSpPr>
                <a:grpSpLocks/>
              </p:cNvGrpSpPr>
              <p:nvPr/>
            </p:nvGrpSpPr>
            <p:grpSpPr bwMode="auto">
              <a:xfrm>
                <a:off x="613" y="1413"/>
                <a:ext cx="431" cy="76"/>
                <a:chOff x="613" y="1413"/>
                <a:chExt cx="431" cy="76"/>
              </a:xfrm>
            </p:grpSpPr>
            <p:sp>
              <p:nvSpPr>
                <p:cNvPr id="1124" name="Oval 15"/>
                <p:cNvSpPr>
                  <a:spLocks noChangeArrowheads="1"/>
                </p:cNvSpPr>
                <p:nvPr/>
              </p:nvSpPr>
              <p:spPr bwMode="auto">
                <a:xfrm>
                  <a:off x="613" y="1413"/>
                  <a:ext cx="431" cy="76"/>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25" name="Oval 16"/>
                <p:cNvSpPr>
                  <a:spLocks noChangeArrowheads="1"/>
                </p:cNvSpPr>
                <p:nvPr/>
              </p:nvSpPr>
              <p:spPr bwMode="auto">
                <a:xfrm>
                  <a:off x="613" y="1413"/>
                  <a:ext cx="431" cy="76"/>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122" name="Line 17"/>
              <p:cNvSpPr>
                <a:spLocks noChangeShapeType="1"/>
              </p:cNvSpPr>
              <p:nvPr/>
            </p:nvSpPr>
            <p:spPr bwMode="auto">
              <a:xfrm>
                <a:off x="613" y="1455"/>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23" name="Line 18"/>
              <p:cNvSpPr>
                <a:spLocks noChangeShapeType="1"/>
              </p:cNvSpPr>
              <p:nvPr/>
            </p:nvSpPr>
            <p:spPr bwMode="auto">
              <a:xfrm>
                <a:off x="1044" y="1455"/>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6" name="Group 19"/>
            <p:cNvGrpSpPr>
              <a:grpSpLocks/>
            </p:cNvGrpSpPr>
            <p:nvPr/>
          </p:nvGrpSpPr>
          <p:grpSpPr bwMode="auto">
            <a:xfrm>
              <a:off x="613" y="1287"/>
              <a:ext cx="431" cy="102"/>
              <a:chOff x="613" y="1253"/>
              <a:chExt cx="431" cy="102"/>
            </a:xfrm>
          </p:grpSpPr>
          <p:sp>
            <p:nvSpPr>
              <p:cNvPr id="1117" name="Oval 20"/>
              <p:cNvSpPr>
                <a:spLocks noChangeArrowheads="1"/>
              </p:cNvSpPr>
              <p:nvPr/>
            </p:nvSpPr>
            <p:spPr bwMode="auto">
              <a:xfrm>
                <a:off x="613" y="1253"/>
                <a:ext cx="431" cy="102"/>
              </a:xfrm>
              <a:prstGeom prst="ellipse">
                <a:avLst/>
              </a:prstGeom>
              <a:solidFill>
                <a:srgbClr val="000000"/>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18" name="Oval 21"/>
              <p:cNvSpPr>
                <a:spLocks noChangeArrowheads="1"/>
              </p:cNvSpPr>
              <p:nvPr/>
            </p:nvSpPr>
            <p:spPr bwMode="auto">
              <a:xfrm>
                <a:off x="613" y="1253"/>
                <a:ext cx="431" cy="102"/>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7" name="Group 22"/>
            <p:cNvGrpSpPr>
              <a:grpSpLocks/>
            </p:cNvGrpSpPr>
            <p:nvPr/>
          </p:nvGrpSpPr>
          <p:grpSpPr bwMode="auto">
            <a:xfrm>
              <a:off x="354" y="620"/>
              <a:ext cx="1064" cy="153"/>
              <a:chOff x="354" y="620"/>
              <a:chExt cx="1064" cy="153"/>
            </a:xfrm>
          </p:grpSpPr>
          <p:sp>
            <p:nvSpPr>
              <p:cNvPr id="1115" name="Freeform 23"/>
              <p:cNvSpPr>
                <a:spLocks/>
              </p:cNvSpPr>
              <p:nvPr/>
            </p:nvSpPr>
            <p:spPr bwMode="auto">
              <a:xfrm>
                <a:off x="354" y="620"/>
                <a:ext cx="1064" cy="153"/>
              </a:xfrm>
              <a:custGeom>
                <a:avLst/>
                <a:gdLst>
                  <a:gd name="T0" fmla="*/ 266 w 1064"/>
                  <a:gd name="T1" fmla="*/ 0 h 153"/>
                  <a:gd name="T2" fmla="*/ 0 w 1064"/>
                  <a:gd name="T3" fmla="*/ 153 h 153"/>
                  <a:gd name="T4" fmla="*/ 798 w 1064"/>
                  <a:gd name="T5" fmla="*/ 153 h 153"/>
                  <a:gd name="T6" fmla="*/ 1064 w 1064"/>
                  <a:gd name="T7" fmla="*/ 0 h 153"/>
                  <a:gd name="T8" fmla="*/ 266 w 1064"/>
                  <a:gd name="T9" fmla="*/ 0 h 153"/>
                  <a:gd name="T10" fmla="*/ 0 60000 65536"/>
                  <a:gd name="T11" fmla="*/ 0 60000 65536"/>
                  <a:gd name="T12" fmla="*/ 0 60000 65536"/>
                  <a:gd name="T13" fmla="*/ 0 60000 65536"/>
                  <a:gd name="T14" fmla="*/ 0 60000 65536"/>
                  <a:gd name="T15" fmla="*/ 0 w 1064"/>
                  <a:gd name="T16" fmla="*/ 0 h 153"/>
                  <a:gd name="T17" fmla="*/ 1064 w 1064"/>
                  <a:gd name="T18" fmla="*/ 153 h 153"/>
                </a:gdLst>
                <a:ahLst/>
                <a:cxnLst>
                  <a:cxn ang="T10">
                    <a:pos x="T0" y="T1"/>
                  </a:cxn>
                  <a:cxn ang="T11">
                    <a:pos x="T2" y="T3"/>
                  </a:cxn>
                  <a:cxn ang="T12">
                    <a:pos x="T4" y="T5"/>
                  </a:cxn>
                  <a:cxn ang="T13">
                    <a:pos x="T6" y="T7"/>
                  </a:cxn>
                  <a:cxn ang="T14">
                    <a:pos x="T8" y="T9"/>
                  </a:cxn>
                </a:cxnLst>
                <a:rect l="T15" t="T16" r="T17" b="T18"/>
                <a:pathLst>
                  <a:path w="1064" h="153">
                    <a:moveTo>
                      <a:pt x="266" y="0"/>
                    </a:moveTo>
                    <a:lnTo>
                      <a:pt x="0" y="153"/>
                    </a:lnTo>
                    <a:lnTo>
                      <a:pt x="798" y="153"/>
                    </a:lnTo>
                    <a:lnTo>
                      <a:pt x="1064" y="0"/>
                    </a:lnTo>
                    <a:lnTo>
                      <a:pt x="266" y="0"/>
                    </a:lnTo>
                    <a:close/>
                  </a:path>
                </a:pathLst>
              </a:custGeom>
              <a:solidFill>
                <a:srgbClr val="FFFFFF"/>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16" name="Freeform 24"/>
              <p:cNvSpPr>
                <a:spLocks/>
              </p:cNvSpPr>
              <p:nvPr/>
            </p:nvSpPr>
            <p:spPr bwMode="auto">
              <a:xfrm>
                <a:off x="354" y="620"/>
                <a:ext cx="1064" cy="153"/>
              </a:xfrm>
              <a:custGeom>
                <a:avLst/>
                <a:gdLst>
                  <a:gd name="T0" fmla="*/ 266 w 1064"/>
                  <a:gd name="T1" fmla="*/ 0 h 153"/>
                  <a:gd name="T2" fmla="*/ 0 w 1064"/>
                  <a:gd name="T3" fmla="*/ 153 h 153"/>
                  <a:gd name="T4" fmla="*/ 798 w 1064"/>
                  <a:gd name="T5" fmla="*/ 153 h 153"/>
                  <a:gd name="T6" fmla="*/ 1064 w 1064"/>
                  <a:gd name="T7" fmla="*/ 0 h 153"/>
                  <a:gd name="T8" fmla="*/ 266 w 1064"/>
                  <a:gd name="T9" fmla="*/ 0 h 153"/>
                  <a:gd name="T10" fmla="*/ 0 60000 65536"/>
                  <a:gd name="T11" fmla="*/ 0 60000 65536"/>
                  <a:gd name="T12" fmla="*/ 0 60000 65536"/>
                  <a:gd name="T13" fmla="*/ 0 60000 65536"/>
                  <a:gd name="T14" fmla="*/ 0 60000 65536"/>
                  <a:gd name="T15" fmla="*/ 0 w 1064"/>
                  <a:gd name="T16" fmla="*/ 0 h 153"/>
                  <a:gd name="T17" fmla="*/ 1064 w 1064"/>
                  <a:gd name="T18" fmla="*/ 153 h 153"/>
                </a:gdLst>
                <a:ahLst/>
                <a:cxnLst>
                  <a:cxn ang="T10">
                    <a:pos x="T0" y="T1"/>
                  </a:cxn>
                  <a:cxn ang="T11">
                    <a:pos x="T2" y="T3"/>
                  </a:cxn>
                  <a:cxn ang="T12">
                    <a:pos x="T4" y="T5"/>
                  </a:cxn>
                  <a:cxn ang="T13">
                    <a:pos x="T6" y="T7"/>
                  </a:cxn>
                  <a:cxn ang="T14">
                    <a:pos x="T8" y="T9"/>
                  </a:cxn>
                </a:cxnLst>
                <a:rect l="T15" t="T16" r="T17" b="T18"/>
                <a:pathLst>
                  <a:path w="1064" h="153">
                    <a:moveTo>
                      <a:pt x="266" y="0"/>
                    </a:moveTo>
                    <a:lnTo>
                      <a:pt x="0" y="153"/>
                    </a:lnTo>
                    <a:lnTo>
                      <a:pt x="798" y="153"/>
                    </a:lnTo>
                    <a:lnTo>
                      <a:pt x="1064" y="0"/>
                    </a:lnTo>
                    <a:lnTo>
                      <a:pt x="266" y="0"/>
                    </a:lnTo>
                    <a:close/>
                  </a:path>
                </a:pathLst>
              </a:custGeom>
              <a:noFill/>
              <a:ln w="6350" cap="rnd">
                <a:solidFill>
                  <a:srgbClr val="000000"/>
                </a:solidFill>
                <a:prstDash val="solid"/>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8" name="Group 25"/>
            <p:cNvGrpSpPr>
              <a:grpSpLocks/>
            </p:cNvGrpSpPr>
            <p:nvPr/>
          </p:nvGrpSpPr>
          <p:grpSpPr bwMode="auto">
            <a:xfrm>
              <a:off x="607" y="997"/>
              <a:ext cx="433" cy="236"/>
              <a:chOff x="607" y="997"/>
              <a:chExt cx="433" cy="236"/>
            </a:xfrm>
          </p:grpSpPr>
          <p:grpSp>
            <p:nvGrpSpPr>
              <p:cNvPr id="9" name="Group 26"/>
              <p:cNvGrpSpPr>
                <a:grpSpLocks/>
              </p:cNvGrpSpPr>
              <p:nvPr/>
            </p:nvGrpSpPr>
            <p:grpSpPr bwMode="auto">
              <a:xfrm>
                <a:off x="607" y="1156"/>
                <a:ext cx="432" cy="77"/>
                <a:chOff x="607" y="1156"/>
                <a:chExt cx="432" cy="77"/>
              </a:xfrm>
            </p:grpSpPr>
            <p:sp>
              <p:nvSpPr>
                <p:cNvPr id="1113" name="Oval 27"/>
                <p:cNvSpPr>
                  <a:spLocks noChangeArrowheads="1"/>
                </p:cNvSpPr>
                <p:nvPr/>
              </p:nvSpPr>
              <p:spPr bwMode="auto">
                <a:xfrm>
                  <a:off x="607" y="1156"/>
                  <a:ext cx="432"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14" name="Oval 28"/>
                <p:cNvSpPr>
                  <a:spLocks noChangeArrowheads="1"/>
                </p:cNvSpPr>
                <p:nvPr/>
              </p:nvSpPr>
              <p:spPr bwMode="auto">
                <a:xfrm>
                  <a:off x="607" y="1156"/>
                  <a:ext cx="432"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107" name="Rectangle 29"/>
              <p:cNvSpPr>
                <a:spLocks noChangeArrowheads="1"/>
              </p:cNvSpPr>
              <p:nvPr/>
            </p:nvSpPr>
            <p:spPr bwMode="auto">
              <a:xfrm>
                <a:off x="608" y="1040"/>
                <a:ext cx="431" cy="153"/>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10" name="Group 30"/>
              <p:cNvGrpSpPr>
                <a:grpSpLocks/>
              </p:cNvGrpSpPr>
              <p:nvPr/>
            </p:nvGrpSpPr>
            <p:grpSpPr bwMode="auto">
              <a:xfrm>
                <a:off x="608" y="997"/>
                <a:ext cx="431" cy="77"/>
                <a:chOff x="608" y="997"/>
                <a:chExt cx="431" cy="77"/>
              </a:xfrm>
            </p:grpSpPr>
            <p:sp>
              <p:nvSpPr>
                <p:cNvPr id="1111" name="Oval 31"/>
                <p:cNvSpPr>
                  <a:spLocks noChangeArrowheads="1"/>
                </p:cNvSpPr>
                <p:nvPr/>
              </p:nvSpPr>
              <p:spPr bwMode="auto">
                <a:xfrm>
                  <a:off x="608" y="997"/>
                  <a:ext cx="431"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12" name="Oval 32"/>
                <p:cNvSpPr>
                  <a:spLocks noChangeArrowheads="1"/>
                </p:cNvSpPr>
                <p:nvPr/>
              </p:nvSpPr>
              <p:spPr bwMode="auto">
                <a:xfrm>
                  <a:off x="608" y="997"/>
                  <a:ext cx="431"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109" name="Line 33"/>
              <p:cNvSpPr>
                <a:spLocks noChangeShapeType="1"/>
              </p:cNvSpPr>
              <p:nvPr/>
            </p:nvSpPr>
            <p:spPr bwMode="auto">
              <a:xfrm>
                <a:off x="608" y="1040"/>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10" name="Line 34"/>
              <p:cNvSpPr>
                <a:spLocks noChangeShapeType="1"/>
              </p:cNvSpPr>
              <p:nvPr/>
            </p:nvSpPr>
            <p:spPr bwMode="auto">
              <a:xfrm>
                <a:off x="1039" y="1040"/>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pic>
          <p:nvPicPr>
            <p:cNvPr id="1039" name="Picture 35"/>
            <p:cNvPicPr>
              <a:picLocks noChangeAspect="1" noChangeArrowheads="1"/>
            </p:cNvPicPr>
            <p:nvPr/>
          </p:nvPicPr>
          <p:blipFill>
            <a:blip r:embed="rId6" cstate="print"/>
            <a:srcRect/>
            <a:stretch>
              <a:fillRect/>
            </a:stretch>
          </p:blipFill>
          <p:spPr bwMode="auto">
            <a:xfrm>
              <a:off x="1596" y="773"/>
              <a:ext cx="940" cy="938"/>
            </a:xfrm>
            <a:prstGeom prst="rect">
              <a:avLst/>
            </a:prstGeom>
            <a:noFill/>
            <a:ln w="9525">
              <a:noFill/>
              <a:miter lim="800000"/>
              <a:headEnd/>
              <a:tailEnd/>
            </a:ln>
          </p:spPr>
        </p:pic>
        <p:sp>
          <p:nvSpPr>
            <p:cNvPr id="1040" name="Freeform 36"/>
            <p:cNvSpPr>
              <a:spLocks noEditPoints="1"/>
            </p:cNvSpPr>
            <p:nvPr/>
          </p:nvSpPr>
          <p:spPr bwMode="auto">
            <a:xfrm>
              <a:off x="1289" y="745"/>
              <a:ext cx="535" cy="161"/>
            </a:xfrm>
            <a:custGeom>
              <a:avLst/>
              <a:gdLst>
                <a:gd name="T0" fmla="*/ 12 w 1974"/>
                <a:gd name="T1" fmla="*/ 1 h 596"/>
                <a:gd name="T2" fmla="*/ 1896 w 1974"/>
                <a:gd name="T3" fmla="*/ 545 h 596"/>
                <a:gd name="T4" fmla="*/ 1902 w 1974"/>
                <a:gd name="T5" fmla="*/ 555 h 596"/>
                <a:gd name="T6" fmla="*/ 1892 w 1974"/>
                <a:gd name="T7" fmla="*/ 561 h 596"/>
                <a:gd name="T8" fmla="*/ 7 w 1974"/>
                <a:gd name="T9" fmla="*/ 17 h 596"/>
                <a:gd name="T10" fmla="*/ 1 w 1974"/>
                <a:gd name="T11" fmla="*/ 7 h 596"/>
                <a:gd name="T12" fmla="*/ 12 w 1974"/>
                <a:gd name="T13" fmla="*/ 1 h 596"/>
                <a:gd name="T14" fmla="*/ 1892 w 1974"/>
                <a:gd name="T15" fmla="*/ 500 h 596"/>
                <a:gd name="T16" fmla="*/ 1974 w 1974"/>
                <a:gd name="T17" fmla="*/ 576 h 596"/>
                <a:gd name="T18" fmla="*/ 1864 w 1974"/>
                <a:gd name="T19" fmla="*/ 596 h 596"/>
                <a:gd name="T20" fmla="*/ 1892 w 1974"/>
                <a:gd name="T21" fmla="*/ 500 h 5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4"/>
                <a:gd name="T34" fmla="*/ 0 h 596"/>
                <a:gd name="T35" fmla="*/ 1974 w 1974"/>
                <a:gd name="T36" fmla="*/ 596 h 5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4" h="596">
                  <a:moveTo>
                    <a:pt x="12" y="1"/>
                  </a:moveTo>
                  <a:lnTo>
                    <a:pt x="1896" y="545"/>
                  </a:lnTo>
                  <a:cubicBezTo>
                    <a:pt x="1901" y="546"/>
                    <a:pt x="1903" y="551"/>
                    <a:pt x="1902" y="555"/>
                  </a:cubicBezTo>
                  <a:cubicBezTo>
                    <a:pt x="1901" y="560"/>
                    <a:pt x="1896" y="562"/>
                    <a:pt x="1892" y="561"/>
                  </a:cubicBezTo>
                  <a:lnTo>
                    <a:pt x="7" y="17"/>
                  </a:lnTo>
                  <a:cubicBezTo>
                    <a:pt x="3" y="16"/>
                    <a:pt x="0" y="12"/>
                    <a:pt x="1" y="7"/>
                  </a:cubicBezTo>
                  <a:cubicBezTo>
                    <a:pt x="3" y="3"/>
                    <a:pt x="7" y="0"/>
                    <a:pt x="12" y="1"/>
                  </a:cubicBezTo>
                  <a:close/>
                  <a:moveTo>
                    <a:pt x="1892" y="500"/>
                  </a:moveTo>
                  <a:lnTo>
                    <a:pt x="1974" y="576"/>
                  </a:lnTo>
                  <a:lnTo>
                    <a:pt x="1864" y="596"/>
                  </a:lnTo>
                  <a:lnTo>
                    <a:pt x="1892" y="500"/>
                  </a:lnTo>
                  <a:close/>
                </a:path>
              </a:pathLst>
            </a:custGeom>
            <a:solidFill>
              <a:srgbClr val="000000"/>
            </a:solidFill>
            <a:ln w="1588" cap="flat">
              <a:solidFill>
                <a:srgbClr val="000000"/>
              </a:solidFill>
              <a:prstDash val="solid"/>
              <a:bevel/>
              <a:headEnd/>
              <a:tailEnd/>
            </a:ln>
          </p:spPr>
          <p:txBody>
            <a:bodyPr/>
            <a:lstStyle/>
            <a:p>
              <a:pPr fontAlgn="base">
                <a:spcBef>
                  <a:spcPct val="0"/>
                </a:spcBef>
                <a:spcAft>
                  <a:spcPct val="0"/>
                </a:spcAft>
              </a:pPr>
              <a:endParaRPr lang="ja-JP" altLang="en-US" sz="2400" b="1">
                <a:solidFill>
                  <a:srgbClr val="000000"/>
                </a:solidFill>
              </a:endParaRPr>
            </a:p>
          </p:txBody>
        </p:sp>
        <p:sp>
          <p:nvSpPr>
            <p:cNvPr id="1041" name="Line 37"/>
            <p:cNvSpPr>
              <a:spLocks noChangeShapeType="1"/>
            </p:cNvSpPr>
            <p:nvPr/>
          </p:nvSpPr>
          <p:spPr bwMode="auto">
            <a:xfrm>
              <a:off x="1114" y="952"/>
              <a:ext cx="101" cy="1"/>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42" name="Line 38"/>
            <p:cNvSpPr>
              <a:spLocks noChangeShapeType="1"/>
            </p:cNvSpPr>
            <p:nvPr/>
          </p:nvSpPr>
          <p:spPr bwMode="auto">
            <a:xfrm>
              <a:off x="1215" y="952"/>
              <a:ext cx="1" cy="767"/>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43" name="Line 39"/>
            <p:cNvSpPr>
              <a:spLocks noChangeShapeType="1"/>
            </p:cNvSpPr>
            <p:nvPr/>
          </p:nvSpPr>
          <p:spPr bwMode="auto">
            <a:xfrm>
              <a:off x="1139" y="1719"/>
              <a:ext cx="76" cy="1"/>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44" name="Freeform 40"/>
            <p:cNvSpPr>
              <a:spLocks noEditPoints="1"/>
            </p:cNvSpPr>
            <p:nvPr/>
          </p:nvSpPr>
          <p:spPr bwMode="auto">
            <a:xfrm>
              <a:off x="1213" y="1296"/>
              <a:ext cx="739" cy="27"/>
            </a:xfrm>
            <a:custGeom>
              <a:avLst/>
              <a:gdLst>
                <a:gd name="T0" fmla="*/ 8 w 2723"/>
                <a:gd name="T1" fmla="*/ 42 h 100"/>
                <a:gd name="T2" fmla="*/ 2639 w 2723"/>
                <a:gd name="T3" fmla="*/ 42 h 100"/>
                <a:gd name="T4" fmla="*/ 2648 w 2723"/>
                <a:gd name="T5" fmla="*/ 50 h 100"/>
                <a:gd name="T6" fmla="*/ 2639 w 2723"/>
                <a:gd name="T7" fmla="*/ 59 h 100"/>
                <a:gd name="T8" fmla="*/ 8 w 2723"/>
                <a:gd name="T9" fmla="*/ 59 h 100"/>
                <a:gd name="T10" fmla="*/ 0 w 2723"/>
                <a:gd name="T11" fmla="*/ 50 h 100"/>
                <a:gd name="T12" fmla="*/ 8 w 2723"/>
                <a:gd name="T13" fmla="*/ 42 h 100"/>
                <a:gd name="T14" fmla="*/ 2623 w 2723"/>
                <a:gd name="T15" fmla="*/ 0 h 100"/>
                <a:gd name="T16" fmla="*/ 2723 w 2723"/>
                <a:gd name="T17" fmla="*/ 50 h 100"/>
                <a:gd name="T18" fmla="*/ 2623 w 2723"/>
                <a:gd name="T19" fmla="*/ 100 h 100"/>
                <a:gd name="T20" fmla="*/ 2623 w 2723"/>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3"/>
                <a:gd name="T34" fmla="*/ 0 h 100"/>
                <a:gd name="T35" fmla="*/ 2723 w 2723"/>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3" h="100">
                  <a:moveTo>
                    <a:pt x="8" y="42"/>
                  </a:moveTo>
                  <a:lnTo>
                    <a:pt x="2639" y="42"/>
                  </a:lnTo>
                  <a:cubicBezTo>
                    <a:pt x="2644" y="42"/>
                    <a:pt x="2648" y="46"/>
                    <a:pt x="2648" y="50"/>
                  </a:cubicBezTo>
                  <a:cubicBezTo>
                    <a:pt x="2648" y="55"/>
                    <a:pt x="2644" y="59"/>
                    <a:pt x="2639" y="59"/>
                  </a:cubicBezTo>
                  <a:lnTo>
                    <a:pt x="8" y="59"/>
                  </a:lnTo>
                  <a:cubicBezTo>
                    <a:pt x="4" y="59"/>
                    <a:pt x="0" y="55"/>
                    <a:pt x="0" y="50"/>
                  </a:cubicBezTo>
                  <a:cubicBezTo>
                    <a:pt x="0" y="46"/>
                    <a:pt x="4" y="42"/>
                    <a:pt x="8" y="42"/>
                  </a:cubicBezTo>
                  <a:close/>
                  <a:moveTo>
                    <a:pt x="2623" y="0"/>
                  </a:moveTo>
                  <a:lnTo>
                    <a:pt x="2723" y="50"/>
                  </a:lnTo>
                  <a:lnTo>
                    <a:pt x="2623" y="100"/>
                  </a:lnTo>
                  <a:lnTo>
                    <a:pt x="2623" y="0"/>
                  </a:lnTo>
                  <a:close/>
                </a:path>
              </a:pathLst>
            </a:custGeom>
            <a:solidFill>
              <a:srgbClr val="000000"/>
            </a:solidFill>
            <a:ln w="1588" cap="flat">
              <a:solidFill>
                <a:srgbClr val="000000"/>
              </a:solidFill>
              <a:prstDash val="solid"/>
              <a:bevel/>
              <a:headEnd/>
              <a:tailEnd/>
            </a:ln>
          </p:spPr>
          <p:txBody>
            <a:bodyPr/>
            <a:lstStyle/>
            <a:p>
              <a:pPr fontAlgn="base">
                <a:spcBef>
                  <a:spcPct val="0"/>
                </a:spcBef>
                <a:spcAft>
                  <a:spcPct val="0"/>
                </a:spcAft>
              </a:pPr>
              <a:endParaRPr lang="ja-JP" altLang="en-US" sz="2400" b="1">
                <a:solidFill>
                  <a:srgbClr val="000000"/>
                </a:solidFill>
              </a:endParaRPr>
            </a:p>
          </p:txBody>
        </p:sp>
        <p:sp>
          <p:nvSpPr>
            <p:cNvPr id="1045" name="Rectangle 41"/>
            <p:cNvSpPr>
              <a:spLocks noChangeArrowheads="1"/>
            </p:cNvSpPr>
            <p:nvPr/>
          </p:nvSpPr>
          <p:spPr bwMode="auto">
            <a:xfrm>
              <a:off x="1883" y="1771"/>
              <a:ext cx="616"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High volume </a:t>
              </a:r>
              <a:endParaRPr lang="en-US" altLang="ja-JP">
                <a:solidFill>
                  <a:srgbClr val="000000"/>
                </a:solidFill>
                <a:latin typeface="Arial" charset="0"/>
              </a:endParaRPr>
            </a:p>
          </p:txBody>
        </p:sp>
        <p:sp>
          <p:nvSpPr>
            <p:cNvPr id="1046" name="Rectangle 42"/>
            <p:cNvSpPr>
              <a:spLocks noChangeArrowheads="1"/>
            </p:cNvSpPr>
            <p:nvPr/>
          </p:nvSpPr>
          <p:spPr bwMode="auto">
            <a:xfrm>
              <a:off x="1925" y="1901"/>
              <a:ext cx="501"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air sampler</a:t>
              </a:r>
              <a:endParaRPr lang="en-US" altLang="ja-JP">
                <a:solidFill>
                  <a:srgbClr val="000000"/>
                </a:solidFill>
                <a:latin typeface="Arial" charset="0"/>
              </a:endParaRPr>
            </a:p>
          </p:txBody>
        </p:sp>
        <p:sp>
          <p:nvSpPr>
            <p:cNvPr id="1047" name="Rectangle 43"/>
            <p:cNvSpPr>
              <a:spLocks noChangeArrowheads="1"/>
            </p:cNvSpPr>
            <p:nvPr/>
          </p:nvSpPr>
          <p:spPr bwMode="auto">
            <a:xfrm>
              <a:off x="158" y="646"/>
              <a:ext cx="143"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QF</a:t>
              </a:r>
              <a:endParaRPr lang="en-US" altLang="ja-JP">
                <a:solidFill>
                  <a:srgbClr val="000000"/>
                </a:solidFill>
                <a:latin typeface="Arial" charset="0"/>
              </a:endParaRPr>
            </a:p>
          </p:txBody>
        </p:sp>
        <p:sp>
          <p:nvSpPr>
            <p:cNvPr id="1048" name="Rectangle 44"/>
            <p:cNvSpPr>
              <a:spLocks noChangeArrowheads="1"/>
            </p:cNvSpPr>
            <p:nvPr/>
          </p:nvSpPr>
          <p:spPr bwMode="auto">
            <a:xfrm>
              <a:off x="153" y="1028"/>
              <a:ext cx="205"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PUF</a:t>
              </a:r>
              <a:endParaRPr lang="en-US" altLang="ja-JP">
                <a:solidFill>
                  <a:srgbClr val="000000"/>
                </a:solidFill>
                <a:latin typeface="Arial" charset="0"/>
              </a:endParaRPr>
            </a:p>
          </p:txBody>
        </p:sp>
        <p:sp>
          <p:nvSpPr>
            <p:cNvPr id="1049" name="Rectangle 45"/>
            <p:cNvSpPr>
              <a:spLocks noChangeArrowheads="1"/>
            </p:cNvSpPr>
            <p:nvPr/>
          </p:nvSpPr>
          <p:spPr bwMode="auto">
            <a:xfrm>
              <a:off x="66" y="1282"/>
              <a:ext cx="218"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ACF</a:t>
              </a:r>
              <a:endParaRPr lang="en-US" altLang="ja-JP">
                <a:solidFill>
                  <a:srgbClr val="000000"/>
                </a:solidFill>
                <a:latin typeface="Arial" charset="0"/>
              </a:endParaRPr>
            </a:p>
          </p:txBody>
        </p:sp>
        <p:sp>
          <p:nvSpPr>
            <p:cNvPr id="1050" name="Rectangle 46"/>
            <p:cNvSpPr>
              <a:spLocks noChangeArrowheads="1"/>
            </p:cNvSpPr>
            <p:nvPr/>
          </p:nvSpPr>
          <p:spPr bwMode="auto">
            <a:xfrm>
              <a:off x="277" y="1285"/>
              <a:ext cx="112"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latin typeface="ＭＳ Ｐゴシック" charset="-128"/>
                </a:rPr>
                <a:t>×</a:t>
              </a:r>
              <a:endParaRPr lang="en-US" altLang="ja-JP">
                <a:solidFill>
                  <a:srgbClr val="000000"/>
                </a:solidFill>
                <a:latin typeface="Arial" charset="0"/>
              </a:endParaRPr>
            </a:p>
          </p:txBody>
        </p:sp>
        <p:sp>
          <p:nvSpPr>
            <p:cNvPr id="1051" name="Rectangle 47"/>
            <p:cNvSpPr>
              <a:spLocks noChangeArrowheads="1"/>
            </p:cNvSpPr>
            <p:nvPr/>
          </p:nvSpPr>
          <p:spPr bwMode="auto">
            <a:xfrm>
              <a:off x="385" y="1282"/>
              <a:ext cx="56"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2</a:t>
              </a:r>
              <a:endParaRPr lang="en-US" altLang="ja-JP">
                <a:solidFill>
                  <a:srgbClr val="000000"/>
                </a:solidFill>
                <a:latin typeface="Arial" charset="0"/>
              </a:endParaRPr>
            </a:p>
          </p:txBody>
        </p:sp>
        <p:sp>
          <p:nvSpPr>
            <p:cNvPr id="1052" name="Rectangle 48"/>
            <p:cNvSpPr>
              <a:spLocks noChangeArrowheads="1"/>
            </p:cNvSpPr>
            <p:nvPr/>
          </p:nvSpPr>
          <p:spPr bwMode="auto">
            <a:xfrm>
              <a:off x="153" y="1515"/>
              <a:ext cx="205"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PUF</a:t>
              </a:r>
              <a:endParaRPr lang="en-US" altLang="ja-JP">
                <a:solidFill>
                  <a:srgbClr val="000000"/>
                </a:solidFill>
                <a:latin typeface="Arial" charset="0"/>
              </a:endParaRPr>
            </a:p>
          </p:txBody>
        </p:sp>
        <p:grpSp>
          <p:nvGrpSpPr>
            <p:cNvPr id="11" name="Group 49"/>
            <p:cNvGrpSpPr>
              <a:grpSpLocks/>
            </p:cNvGrpSpPr>
            <p:nvPr/>
          </p:nvGrpSpPr>
          <p:grpSpPr bwMode="auto">
            <a:xfrm>
              <a:off x="612" y="1571"/>
              <a:ext cx="432" cy="77"/>
              <a:chOff x="612" y="1571"/>
              <a:chExt cx="432" cy="77"/>
            </a:xfrm>
          </p:grpSpPr>
          <p:sp>
            <p:nvSpPr>
              <p:cNvPr id="1104" name="Oval 50"/>
              <p:cNvSpPr>
                <a:spLocks noChangeArrowheads="1"/>
              </p:cNvSpPr>
              <p:nvPr/>
            </p:nvSpPr>
            <p:spPr bwMode="auto">
              <a:xfrm>
                <a:off x="612" y="1571"/>
                <a:ext cx="432"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05" name="Oval 51"/>
              <p:cNvSpPr>
                <a:spLocks noChangeArrowheads="1"/>
              </p:cNvSpPr>
              <p:nvPr/>
            </p:nvSpPr>
            <p:spPr bwMode="auto">
              <a:xfrm>
                <a:off x="612" y="1571"/>
                <a:ext cx="432"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54" name="Rectangle 52"/>
            <p:cNvSpPr>
              <a:spLocks noChangeArrowheads="1"/>
            </p:cNvSpPr>
            <p:nvPr/>
          </p:nvSpPr>
          <p:spPr bwMode="auto">
            <a:xfrm>
              <a:off x="613" y="1455"/>
              <a:ext cx="431" cy="153"/>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12" name="Group 53"/>
            <p:cNvGrpSpPr>
              <a:grpSpLocks/>
            </p:cNvGrpSpPr>
            <p:nvPr/>
          </p:nvGrpSpPr>
          <p:grpSpPr bwMode="auto">
            <a:xfrm>
              <a:off x="613" y="1413"/>
              <a:ext cx="431" cy="76"/>
              <a:chOff x="613" y="1413"/>
              <a:chExt cx="431" cy="76"/>
            </a:xfrm>
          </p:grpSpPr>
          <p:sp>
            <p:nvSpPr>
              <p:cNvPr id="1102" name="Oval 54"/>
              <p:cNvSpPr>
                <a:spLocks noChangeArrowheads="1"/>
              </p:cNvSpPr>
              <p:nvPr/>
            </p:nvSpPr>
            <p:spPr bwMode="auto">
              <a:xfrm>
                <a:off x="613" y="1413"/>
                <a:ext cx="431" cy="76"/>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03" name="Oval 55"/>
              <p:cNvSpPr>
                <a:spLocks noChangeArrowheads="1"/>
              </p:cNvSpPr>
              <p:nvPr/>
            </p:nvSpPr>
            <p:spPr bwMode="auto">
              <a:xfrm>
                <a:off x="613" y="1413"/>
                <a:ext cx="431" cy="76"/>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56" name="Line 56"/>
            <p:cNvSpPr>
              <a:spLocks noChangeShapeType="1"/>
            </p:cNvSpPr>
            <p:nvPr/>
          </p:nvSpPr>
          <p:spPr bwMode="auto">
            <a:xfrm>
              <a:off x="613" y="1455"/>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57" name="Line 57"/>
            <p:cNvSpPr>
              <a:spLocks noChangeShapeType="1"/>
            </p:cNvSpPr>
            <p:nvPr/>
          </p:nvSpPr>
          <p:spPr bwMode="auto">
            <a:xfrm>
              <a:off x="1044" y="1455"/>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nvGrpSpPr>
            <p:cNvPr id="13" name="Group 58"/>
            <p:cNvGrpSpPr>
              <a:grpSpLocks/>
            </p:cNvGrpSpPr>
            <p:nvPr/>
          </p:nvGrpSpPr>
          <p:grpSpPr bwMode="auto">
            <a:xfrm>
              <a:off x="612" y="1571"/>
              <a:ext cx="432" cy="77"/>
              <a:chOff x="612" y="1571"/>
              <a:chExt cx="432" cy="77"/>
            </a:xfrm>
          </p:grpSpPr>
          <p:sp>
            <p:nvSpPr>
              <p:cNvPr id="1100" name="Oval 59"/>
              <p:cNvSpPr>
                <a:spLocks noChangeArrowheads="1"/>
              </p:cNvSpPr>
              <p:nvPr/>
            </p:nvSpPr>
            <p:spPr bwMode="auto">
              <a:xfrm>
                <a:off x="612" y="1571"/>
                <a:ext cx="432"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01" name="Oval 60"/>
              <p:cNvSpPr>
                <a:spLocks noChangeArrowheads="1"/>
              </p:cNvSpPr>
              <p:nvPr/>
            </p:nvSpPr>
            <p:spPr bwMode="auto">
              <a:xfrm>
                <a:off x="612" y="1571"/>
                <a:ext cx="432"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59" name="Rectangle 61"/>
            <p:cNvSpPr>
              <a:spLocks noChangeArrowheads="1"/>
            </p:cNvSpPr>
            <p:nvPr/>
          </p:nvSpPr>
          <p:spPr bwMode="auto">
            <a:xfrm>
              <a:off x="613" y="1455"/>
              <a:ext cx="431" cy="153"/>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14" name="Group 62"/>
            <p:cNvGrpSpPr>
              <a:grpSpLocks/>
            </p:cNvGrpSpPr>
            <p:nvPr/>
          </p:nvGrpSpPr>
          <p:grpSpPr bwMode="auto">
            <a:xfrm>
              <a:off x="613" y="1413"/>
              <a:ext cx="431" cy="76"/>
              <a:chOff x="613" y="1413"/>
              <a:chExt cx="431" cy="76"/>
            </a:xfrm>
          </p:grpSpPr>
          <p:sp>
            <p:nvSpPr>
              <p:cNvPr id="1098" name="Oval 63"/>
              <p:cNvSpPr>
                <a:spLocks noChangeArrowheads="1"/>
              </p:cNvSpPr>
              <p:nvPr/>
            </p:nvSpPr>
            <p:spPr bwMode="auto">
              <a:xfrm>
                <a:off x="613" y="1413"/>
                <a:ext cx="431" cy="76"/>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99" name="Oval 64"/>
              <p:cNvSpPr>
                <a:spLocks noChangeArrowheads="1"/>
              </p:cNvSpPr>
              <p:nvPr/>
            </p:nvSpPr>
            <p:spPr bwMode="auto">
              <a:xfrm>
                <a:off x="613" y="1413"/>
                <a:ext cx="431" cy="76"/>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61" name="Line 65"/>
            <p:cNvSpPr>
              <a:spLocks noChangeShapeType="1"/>
            </p:cNvSpPr>
            <p:nvPr/>
          </p:nvSpPr>
          <p:spPr bwMode="auto">
            <a:xfrm>
              <a:off x="613" y="1455"/>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62" name="Line 66"/>
            <p:cNvSpPr>
              <a:spLocks noChangeShapeType="1"/>
            </p:cNvSpPr>
            <p:nvPr/>
          </p:nvSpPr>
          <p:spPr bwMode="auto">
            <a:xfrm>
              <a:off x="1044" y="1455"/>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nvGrpSpPr>
            <p:cNvPr id="15" name="Group 67"/>
            <p:cNvGrpSpPr>
              <a:grpSpLocks/>
            </p:cNvGrpSpPr>
            <p:nvPr/>
          </p:nvGrpSpPr>
          <p:grpSpPr bwMode="auto">
            <a:xfrm>
              <a:off x="354" y="620"/>
              <a:ext cx="1064" cy="153"/>
              <a:chOff x="354" y="620"/>
              <a:chExt cx="1064" cy="153"/>
            </a:xfrm>
          </p:grpSpPr>
          <p:sp>
            <p:nvSpPr>
              <p:cNvPr id="1096" name="Freeform 68"/>
              <p:cNvSpPr>
                <a:spLocks/>
              </p:cNvSpPr>
              <p:nvPr/>
            </p:nvSpPr>
            <p:spPr bwMode="auto">
              <a:xfrm>
                <a:off x="354" y="620"/>
                <a:ext cx="1064" cy="153"/>
              </a:xfrm>
              <a:custGeom>
                <a:avLst/>
                <a:gdLst>
                  <a:gd name="T0" fmla="*/ 266 w 1064"/>
                  <a:gd name="T1" fmla="*/ 0 h 153"/>
                  <a:gd name="T2" fmla="*/ 0 w 1064"/>
                  <a:gd name="T3" fmla="*/ 153 h 153"/>
                  <a:gd name="T4" fmla="*/ 798 w 1064"/>
                  <a:gd name="T5" fmla="*/ 153 h 153"/>
                  <a:gd name="T6" fmla="*/ 1064 w 1064"/>
                  <a:gd name="T7" fmla="*/ 0 h 153"/>
                  <a:gd name="T8" fmla="*/ 266 w 1064"/>
                  <a:gd name="T9" fmla="*/ 0 h 153"/>
                  <a:gd name="T10" fmla="*/ 0 60000 65536"/>
                  <a:gd name="T11" fmla="*/ 0 60000 65536"/>
                  <a:gd name="T12" fmla="*/ 0 60000 65536"/>
                  <a:gd name="T13" fmla="*/ 0 60000 65536"/>
                  <a:gd name="T14" fmla="*/ 0 60000 65536"/>
                  <a:gd name="T15" fmla="*/ 0 w 1064"/>
                  <a:gd name="T16" fmla="*/ 0 h 153"/>
                  <a:gd name="T17" fmla="*/ 1064 w 1064"/>
                  <a:gd name="T18" fmla="*/ 153 h 153"/>
                </a:gdLst>
                <a:ahLst/>
                <a:cxnLst>
                  <a:cxn ang="T10">
                    <a:pos x="T0" y="T1"/>
                  </a:cxn>
                  <a:cxn ang="T11">
                    <a:pos x="T2" y="T3"/>
                  </a:cxn>
                  <a:cxn ang="T12">
                    <a:pos x="T4" y="T5"/>
                  </a:cxn>
                  <a:cxn ang="T13">
                    <a:pos x="T6" y="T7"/>
                  </a:cxn>
                  <a:cxn ang="T14">
                    <a:pos x="T8" y="T9"/>
                  </a:cxn>
                </a:cxnLst>
                <a:rect l="T15" t="T16" r="T17" b="T18"/>
                <a:pathLst>
                  <a:path w="1064" h="153">
                    <a:moveTo>
                      <a:pt x="266" y="0"/>
                    </a:moveTo>
                    <a:lnTo>
                      <a:pt x="0" y="153"/>
                    </a:lnTo>
                    <a:lnTo>
                      <a:pt x="798" y="153"/>
                    </a:lnTo>
                    <a:lnTo>
                      <a:pt x="1064" y="0"/>
                    </a:lnTo>
                    <a:lnTo>
                      <a:pt x="266" y="0"/>
                    </a:lnTo>
                    <a:close/>
                  </a:path>
                </a:pathLst>
              </a:custGeom>
              <a:solidFill>
                <a:srgbClr val="FFFFFF"/>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97" name="Freeform 69"/>
              <p:cNvSpPr>
                <a:spLocks/>
              </p:cNvSpPr>
              <p:nvPr/>
            </p:nvSpPr>
            <p:spPr bwMode="auto">
              <a:xfrm>
                <a:off x="354" y="620"/>
                <a:ext cx="1064" cy="153"/>
              </a:xfrm>
              <a:custGeom>
                <a:avLst/>
                <a:gdLst>
                  <a:gd name="T0" fmla="*/ 266 w 1064"/>
                  <a:gd name="T1" fmla="*/ 0 h 153"/>
                  <a:gd name="T2" fmla="*/ 0 w 1064"/>
                  <a:gd name="T3" fmla="*/ 153 h 153"/>
                  <a:gd name="T4" fmla="*/ 798 w 1064"/>
                  <a:gd name="T5" fmla="*/ 153 h 153"/>
                  <a:gd name="T6" fmla="*/ 1064 w 1064"/>
                  <a:gd name="T7" fmla="*/ 0 h 153"/>
                  <a:gd name="T8" fmla="*/ 266 w 1064"/>
                  <a:gd name="T9" fmla="*/ 0 h 153"/>
                  <a:gd name="T10" fmla="*/ 0 60000 65536"/>
                  <a:gd name="T11" fmla="*/ 0 60000 65536"/>
                  <a:gd name="T12" fmla="*/ 0 60000 65536"/>
                  <a:gd name="T13" fmla="*/ 0 60000 65536"/>
                  <a:gd name="T14" fmla="*/ 0 60000 65536"/>
                  <a:gd name="T15" fmla="*/ 0 w 1064"/>
                  <a:gd name="T16" fmla="*/ 0 h 153"/>
                  <a:gd name="T17" fmla="*/ 1064 w 1064"/>
                  <a:gd name="T18" fmla="*/ 153 h 153"/>
                </a:gdLst>
                <a:ahLst/>
                <a:cxnLst>
                  <a:cxn ang="T10">
                    <a:pos x="T0" y="T1"/>
                  </a:cxn>
                  <a:cxn ang="T11">
                    <a:pos x="T2" y="T3"/>
                  </a:cxn>
                  <a:cxn ang="T12">
                    <a:pos x="T4" y="T5"/>
                  </a:cxn>
                  <a:cxn ang="T13">
                    <a:pos x="T6" y="T7"/>
                  </a:cxn>
                  <a:cxn ang="T14">
                    <a:pos x="T8" y="T9"/>
                  </a:cxn>
                </a:cxnLst>
                <a:rect l="T15" t="T16" r="T17" b="T18"/>
                <a:pathLst>
                  <a:path w="1064" h="153">
                    <a:moveTo>
                      <a:pt x="266" y="0"/>
                    </a:moveTo>
                    <a:lnTo>
                      <a:pt x="0" y="153"/>
                    </a:lnTo>
                    <a:lnTo>
                      <a:pt x="798" y="153"/>
                    </a:lnTo>
                    <a:lnTo>
                      <a:pt x="1064" y="0"/>
                    </a:lnTo>
                    <a:lnTo>
                      <a:pt x="266" y="0"/>
                    </a:lnTo>
                    <a:close/>
                  </a:path>
                </a:pathLst>
              </a:custGeom>
              <a:noFill/>
              <a:ln w="6350" cap="rnd">
                <a:solidFill>
                  <a:srgbClr val="000000"/>
                </a:solidFill>
                <a:prstDash val="solid"/>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6" name="Group 70"/>
            <p:cNvGrpSpPr>
              <a:grpSpLocks/>
            </p:cNvGrpSpPr>
            <p:nvPr/>
          </p:nvGrpSpPr>
          <p:grpSpPr bwMode="auto">
            <a:xfrm>
              <a:off x="607" y="1156"/>
              <a:ext cx="432" cy="77"/>
              <a:chOff x="607" y="1156"/>
              <a:chExt cx="432" cy="77"/>
            </a:xfrm>
          </p:grpSpPr>
          <p:sp>
            <p:nvSpPr>
              <p:cNvPr id="1094" name="Oval 71"/>
              <p:cNvSpPr>
                <a:spLocks noChangeArrowheads="1"/>
              </p:cNvSpPr>
              <p:nvPr/>
            </p:nvSpPr>
            <p:spPr bwMode="auto">
              <a:xfrm>
                <a:off x="607" y="1156"/>
                <a:ext cx="432"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95" name="Oval 72"/>
              <p:cNvSpPr>
                <a:spLocks noChangeArrowheads="1"/>
              </p:cNvSpPr>
              <p:nvPr/>
            </p:nvSpPr>
            <p:spPr bwMode="auto">
              <a:xfrm>
                <a:off x="607" y="1156"/>
                <a:ext cx="432"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65" name="Rectangle 73"/>
            <p:cNvSpPr>
              <a:spLocks noChangeArrowheads="1"/>
            </p:cNvSpPr>
            <p:nvPr/>
          </p:nvSpPr>
          <p:spPr bwMode="auto">
            <a:xfrm>
              <a:off x="608" y="1040"/>
              <a:ext cx="431" cy="153"/>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17" name="Group 74"/>
            <p:cNvGrpSpPr>
              <a:grpSpLocks/>
            </p:cNvGrpSpPr>
            <p:nvPr/>
          </p:nvGrpSpPr>
          <p:grpSpPr bwMode="auto">
            <a:xfrm>
              <a:off x="608" y="997"/>
              <a:ext cx="431" cy="77"/>
              <a:chOff x="608" y="997"/>
              <a:chExt cx="431" cy="77"/>
            </a:xfrm>
          </p:grpSpPr>
          <p:sp>
            <p:nvSpPr>
              <p:cNvPr id="1092" name="Oval 75"/>
              <p:cNvSpPr>
                <a:spLocks noChangeArrowheads="1"/>
              </p:cNvSpPr>
              <p:nvPr/>
            </p:nvSpPr>
            <p:spPr bwMode="auto">
              <a:xfrm>
                <a:off x="608" y="997"/>
                <a:ext cx="431"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93" name="Oval 76"/>
              <p:cNvSpPr>
                <a:spLocks noChangeArrowheads="1"/>
              </p:cNvSpPr>
              <p:nvPr/>
            </p:nvSpPr>
            <p:spPr bwMode="auto">
              <a:xfrm>
                <a:off x="608" y="997"/>
                <a:ext cx="431"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67" name="Line 77"/>
            <p:cNvSpPr>
              <a:spLocks noChangeShapeType="1"/>
            </p:cNvSpPr>
            <p:nvPr/>
          </p:nvSpPr>
          <p:spPr bwMode="auto">
            <a:xfrm>
              <a:off x="608" y="1040"/>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68" name="Line 78"/>
            <p:cNvSpPr>
              <a:spLocks noChangeShapeType="1"/>
            </p:cNvSpPr>
            <p:nvPr/>
          </p:nvSpPr>
          <p:spPr bwMode="auto">
            <a:xfrm>
              <a:off x="1039" y="1040"/>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nvGrpSpPr>
            <p:cNvPr id="18" name="Group 79"/>
            <p:cNvGrpSpPr>
              <a:grpSpLocks/>
            </p:cNvGrpSpPr>
            <p:nvPr/>
          </p:nvGrpSpPr>
          <p:grpSpPr bwMode="auto">
            <a:xfrm>
              <a:off x="607" y="1156"/>
              <a:ext cx="432" cy="77"/>
              <a:chOff x="607" y="1156"/>
              <a:chExt cx="432" cy="77"/>
            </a:xfrm>
          </p:grpSpPr>
          <p:sp>
            <p:nvSpPr>
              <p:cNvPr id="1090" name="Oval 80"/>
              <p:cNvSpPr>
                <a:spLocks noChangeArrowheads="1"/>
              </p:cNvSpPr>
              <p:nvPr/>
            </p:nvSpPr>
            <p:spPr bwMode="auto">
              <a:xfrm>
                <a:off x="607" y="1156"/>
                <a:ext cx="432"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91" name="Oval 81"/>
              <p:cNvSpPr>
                <a:spLocks noChangeArrowheads="1"/>
              </p:cNvSpPr>
              <p:nvPr/>
            </p:nvSpPr>
            <p:spPr bwMode="auto">
              <a:xfrm>
                <a:off x="607" y="1156"/>
                <a:ext cx="432"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70" name="Rectangle 82"/>
            <p:cNvSpPr>
              <a:spLocks noChangeArrowheads="1"/>
            </p:cNvSpPr>
            <p:nvPr/>
          </p:nvSpPr>
          <p:spPr bwMode="auto">
            <a:xfrm>
              <a:off x="608" y="1040"/>
              <a:ext cx="431" cy="153"/>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19" name="Group 83"/>
            <p:cNvGrpSpPr>
              <a:grpSpLocks/>
            </p:cNvGrpSpPr>
            <p:nvPr/>
          </p:nvGrpSpPr>
          <p:grpSpPr bwMode="auto">
            <a:xfrm>
              <a:off x="608" y="997"/>
              <a:ext cx="431" cy="77"/>
              <a:chOff x="608" y="997"/>
              <a:chExt cx="431" cy="77"/>
            </a:xfrm>
          </p:grpSpPr>
          <p:sp>
            <p:nvSpPr>
              <p:cNvPr id="1088" name="Oval 84"/>
              <p:cNvSpPr>
                <a:spLocks noChangeArrowheads="1"/>
              </p:cNvSpPr>
              <p:nvPr/>
            </p:nvSpPr>
            <p:spPr bwMode="auto">
              <a:xfrm>
                <a:off x="608" y="997"/>
                <a:ext cx="431"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89" name="Oval 85"/>
              <p:cNvSpPr>
                <a:spLocks noChangeArrowheads="1"/>
              </p:cNvSpPr>
              <p:nvPr/>
            </p:nvSpPr>
            <p:spPr bwMode="auto">
              <a:xfrm>
                <a:off x="608" y="997"/>
                <a:ext cx="431"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72" name="Line 86"/>
            <p:cNvSpPr>
              <a:spLocks noChangeShapeType="1"/>
            </p:cNvSpPr>
            <p:nvPr/>
          </p:nvSpPr>
          <p:spPr bwMode="auto">
            <a:xfrm>
              <a:off x="608" y="1040"/>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73" name="Line 87"/>
            <p:cNvSpPr>
              <a:spLocks noChangeShapeType="1"/>
            </p:cNvSpPr>
            <p:nvPr/>
          </p:nvSpPr>
          <p:spPr bwMode="auto">
            <a:xfrm>
              <a:off x="1039" y="1040"/>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pic>
          <p:nvPicPr>
            <p:cNvPr id="1074" name="Picture 88"/>
            <p:cNvPicPr>
              <a:picLocks noChangeAspect="1" noChangeArrowheads="1"/>
            </p:cNvPicPr>
            <p:nvPr/>
          </p:nvPicPr>
          <p:blipFill>
            <a:blip r:embed="rId6" cstate="print"/>
            <a:srcRect/>
            <a:stretch>
              <a:fillRect/>
            </a:stretch>
          </p:blipFill>
          <p:spPr bwMode="auto">
            <a:xfrm>
              <a:off x="1596" y="773"/>
              <a:ext cx="940" cy="938"/>
            </a:xfrm>
            <a:prstGeom prst="rect">
              <a:avLst/>
            </a:prstGeom>
            <a:noFill/>
            <a:ln w="9525">
              <a:noFill/>
              <a:miter lim="800000"/>
              <a:headEnd/>
              <a:tailEnd/>
            </a:ln>
          </p:spPr>
        </p:pic>
        <p:sp>
          <p:nvSpPr>
            <p:cNvPr id="1075" name="Freeform 89"/>
            <p:cNvSpPr>
              <a:spLocks noEditPoints="1"/>
            </p:cNvSpPr>
            <p:nvPr/>
          </p:nvSpPr>
          <p:spPr bwMode="auto">
            <a:xfrm>
              <a:off x="1289" y="745"/>
              <a:ext cx="535" cy="161"/>
            </a:xfrm>
            <a:custGeom>
              <a:avLst/>
              <a:gdLst>
                <a:gd name="T0" fmla="*/ 12 w 1974"/>
                <a:gd name="T1" fmla="*/ 1 h 596"/>
                <a:gd name="T2" fmla="*/ 1896 w 1974"/>
                <a:gd name="T3" fmla="*/ 545 h 596"/>
                <a:gd name="T4" fmla="*/ 1902 w 1974"/>
                <a:gd name="T5" fmla="*/ 555 h 596"/>
                <a:gd name="T6" fmla="*/ 1892 w 1974"/>
                <a:gd name="T7" fmla="*/ 561 h 596"/>
                <a:gd name="T8" fmla="*/ 7 w 1974"/>
                <a:gd name="T9" fmla="*/ 17 h 596"/>
                <a:gd name="T10" fmla="*/ 1 w 1974"/>
                <a:gd name="T11" fmla="*/ 7 h 596"/>
                <a:gd name="T12" fmla="*/ 12 w 1974"/>
                <a:gd name="T13" fmla="*/ 1 h 596"/>
                <a:gd name="T14" fmla="*/ 1892 w 1974"/>
                <a:gd name="T15" fmla="*/ 500 h 596"/>
                <a:gd name="T16" fmla="*/ 1974 w 1974"/>
                <a:gd name="T17" fmla="*/ 576 h 596"/>
                <a:gd name="T18" fmla="*/ 1864 w 1974"/>
                <a:gd name="T19" fmla="*/ 596 h 596"/>
                <a:gd name="T20" fmla="*/ 1892 w 1974"/>
                <a:gd name="T21" fmla="*/ 500 h 5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4"/>
                <a:gd name="T34" fmla="*/ 0 h 596"/>
                <a:gd name="T35" fmla="*/ 1974 w 1974"/>
                <a:gd name="T36" fmla="*/ 596 h 5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4" h="596">
                  <a:moveTo>
                    <a:pt x="12" y="1"/>
                  </a:moveTo>
                  <a:lnTo>
                    <a:pt x="1896" y="545"/>
                  </a:lnTo>
                  <a:cubicBezTo>
                    <a:pt x="1901" y="546"/>
                    <a:pt x="1903" y="551"/>
                    <a:pt x="1902" y="555"/>
                  </a:cubicBezTo>
                  <a:cubicBezTo>
                    <a:pt x="1901" y="560"/>
                    <a:pt x="1896" y="562"/>
                    <a:pt x="1892" y="561"/>
                  </a:cubicBezTo>
                  <a:lnTo>
                    <a:pt x="7" y="17"/>
                  </a:lnTo>
                  <a:cubicBezTo>
                    <a:pt x="3" y="16"/>
                    <a:pt x="0" y="12"/>
                    <a:pt x="1" y="7"/>
                  </a:cubicBezTo>
                  <a:cubicBezTo>
                    <a:pt x="3" y="3"/>
                    <a:pt x="7" y="0"/>
                    <a:pt x="12" y="1"/>
                  </a:cubicBezTo>
                  <a:close/>
                  <a:moveTo>
                    <a:pt x="1892" y="500"/>
                  </a:moveTo>
                  <a:lnTo>
                    <a:pt x="1974" y="576"/>
                  </a:lnTo>
                  <a:lnTo>
                    <a:pt x="1864" y="596"/>
                  </a:lnTo>
                  <a:lnTo>
                    <a:pt x="1892" y="500"/>
                  </a:lnTo>
                  <a:close/>
                </a:path>
              </a:pathLst>
            </a:custGeom>
            <a:solidFill>
              <a:srgbClr val="000000"/>
            </a:solidFill>
            <a:ln w="1588" cap="flat">
              <a:solidFill>
                <a:srgbClr val="000000"/>
              </a:solidFill>
              <a:prstDash val="solid"/>
              <a:bevel/>
              <a:headEnd/>
              <a:tailEnd/>
            </a:ln>
          </p:spPr>
          <p:txBody>
            <a:bodyPr/>
            <a:lstStyle/>
            <a:p>
              <a:pPr fontAlgn="base">
                <a:spcBef>
                  <a:spcPct val="0"/>
                </a:spcBef>
                <a:spcAft>
                  <a:spcPct val="0"/>
                </a:spcAft>
              </a:pPr>
              <a:endParaRPr lang="ja-JP" altLang="en-US" sz="2400" b="1">
                <a:solidFill>
                  <a:srgbClr val="000000"/>
                </a:solidFill>
              </a:endParaRPr>
            </a:p>
          </p:txBody>
        </p:sp>
        <p:sp>
          <p:nvSpPr>
            <p:cNvPr id="1076" name="Line 90"/>
            <p:cNvSpPr>
              <a:spLocks noChangeShapeType="1"/>
            </p:cNvSpPr>
            <p:nvPr/>
          </p:nvSpPr>
          <p:spPr bwMode="auto">
            <a:xfrm>
              <a:off x="1114" y="952"/>
              <a:ext cx="101" cy="1"/>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77" name="Line 91"/>
            <p:cNvSpPr>
              <a:spLocks noChangeShapeType="1"/>
            </p:cNvSpPr>
            <p:nvPr/>
          </p:nvSpPr>
          <p:spPr bwMode="auto">
            <a:xfrm>
              <a:off x="1215" y="952"/>
              <a:ext cx="1" cy="767"/>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78" name="Line 92"/>
            <p:cNvSpPr>
              <a:spLocks noChangeShapeType="1"/>
            </p:cNvSpPr>
            <p:nvPr/>
          </p:nvSpPr>
          <p:spPr bwMode="auto">
            <a:xfrm>
              <a:off x="1139" y="1719"/>
              <a:ext cx="76" cy="1"/>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79" name="Freeform 93"/>
            <p:cNvSpPr>
              <a:spLocks noEditPoints="1"/>
            </p:cNvSpPr>
            <p:nvPr/>
          </p:nvSpPr>
          <p:spPr bwMode="auto">
            <a:xfrm>
              <a:off x="1213" y="1296"/>
              <a:ext cx="739" cy="27"/>
            </a:xfrm>
            <a:custGeom>
              <a:avLst/>
              <a:gdLst>
                <a:gd name="T0" fmla="*/ 8 w 2723"/>
                <a:gd name="T1" fmla="*/ 42 h 100"/>
                <a:gd name="T2" fmla="*/ 2639 w 2723"/>
                <a:gd name="T3" fmla="*/ 42 h 100"/>
                <a:gd name="T4" fmla="*/ 2648 w 2723"/>
                <a:gd name="T5" fmla="*/ 50 h 100"/>
                <a:gd name="T6" fmla="*/ 2639 w 2723"/>
                <a:gd name="T7" fmla="*/ 59 h 100"/>
                <a:gd name="T8" fmla="*/ 8 w 2723"/>
                <a:gd name="T9" fmla="*/ 59 h 100"/>
                <a:gd name="T10" fmla="*/ 0 w 2723"/>
                <a:gd name="T11" fmla="*/ 50 h 100"/>
                <a:gd name="T12" fmla="*/ 8 w 2723"/>
                <a:gd name="T13" fmla="*/ 42 h 100"/>
                <a:gd name="T14" fmla="*/ 2623 w 2723"/>
                <a:gd name="T15" fmla="*/ 0 h 100"/>
                <a:gd name="T16" fmla="*/ 2723 w 2723"/>
                <a:gd name="T17" fmla="*/ 50 h 100"/>
                <a:gd name="T18" fmla="*/ 2623 w 2723"/>
                <a:gd name="T19" fmla="*/ 100 h 100"/>
                <a:gd name="T20" fmla="*/ 2623 w 2723"/>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3"/>
                <a:gd name="T34" fmla="*/ 0 h 100"/>
                <a:gd name="T35" fmla="*/ 2723 w 2723"/>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3" h="100">
                  <a:moveTo>
                    <a:pt x="8" y="42"/>
                  </a:moveTo>
                  <a:lnTo>
                    <a:pt x="2639" y="42"/>
                  </a:lnTo>
                  <a:cubicBezTo>
                    <a:pt x="2644" y="42"/>
                    <a:pt x="2648" y="46"/>
                    <a:pt x="2648" y="50"/>
                  </a:cubicBezTo>
                  <a:cubicBezTo>
                    <a:pt x="2648" y="55"/>
                    <a:pt x="2644" y="59"/>
                    <a:pt x="2639" y="59"/>
                  </a:cubicBezTo>
                  <a:lnTo>
                    <a:pt x="8" y="59"/>
                  </a:lnTo>
                  <a:cubicBezTo>
                    <a:pt x="4" y="59"/>
                    <a:pt x="0" y="55"/>
                    <a:pt x="0" y="50"/>
                  </a:cubicBezTo>
                  <a:cubicBezTo>
                    <a:pt x="0" y="46"/>
                    <a:pt x="4" y="42"/>
                    <a:pt x="8" y="42"/>
                  </a:cubicBezTo>
                  <a:close/>
                  <a:moveTo>
                    <a:pt x="2623" y="0"/>
                  </a:moveTo>
                  <a:lnTo>
                    <a:pt x="2723" y="50"/>
                  </a:lnTo>
                  <a:lnTo>
                    <a:pt x="2623" y="100"/>
                  </a:lnTo>
                  <a:lnTo>
                    <a:pt x="2623" y="0"/>
                  </a:lnTo>
                  <a:close/>
                </a:path>
              </a:pathLst>
            </a:custGeom>
            <a:solidFill>
              <a:srgbClr val="000000"/>
            </a:solidFill>
            <a:ln w="1588" cap="flat">
              <a:solidFill>
                <a:srgbClr val="000000"/>
              </a:solidFill>
              <a:prstDash val="solid"/>
              <a:bevel/>
              <a:headEnd/>
              <a:tailEnd/>
            </a:ln>
          </p:spPr>
          <p:txBody>
            <a:bodyPr/>
            <a:lstStyle/>
            <a:p>
              <a:pPr fontAlgn="base">
                <a:spcBef>
                  <a:spcPct val="0"/>
                </a:spcBef>
                <a:spcAft>
                  <a:spcPct val="0"/>
                </a:spcAft>
              </a:pPr>
              <a:endParaRPr lang="ja-JP" altLang="en-US" sz="2400" b="1">
                <a:solidFill>
                  <a:srgbClr val="000000"/>
                </a:solidFill>
              </a:endParaRPr>
            </a:p>
          </p:txBody>
        </p:sp>
        <p:sp>
          <p:nvSpPr>
            <p:cNvPr id="1080" name="Rectangle 94"/>
            <p:cNvSpPr>
              <a:spLocks noChangeArrowheads="1"/>
            </p:cNvSpPr>
            <p:nvPr/>
          </p:nvSpPr>
          <p:spPr bwMode="auto">
            <a:xfrm>
              <a:off x="1883" y="1771"/>
              <a:ext cx="616"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High volume </a:t>
              </a:r>
              <a:endParaRPr lang="en-US" altLang="ja-JP">
                <a:solidFill>
                  <a:srgbClr val="000000"/>
                </a:solidFill>
                <a:latin typeface="Arial" charset="0"/>
              </a:endParaRPr>
            </a:p>
          </p:txBody>
        </p:sp>
        <p:sp>
          <p:nvSpPr>
            <p:cNvPr id="1081" name="Rectangle 95"/>
            <p:cNvSpPr>
              <a:spLocks noChangeArrowheads="1"/>
            </p:cNvSpPr>
            <p:nvPr/>
          </p:nvSpPr>
          <p:spPr bwMode="auto">
            <a:xfrm>
              <a:off x="1925" y="1901"/>
              <a:ext cx="501"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air sampler</a:t>
              </a:r>
              <a:endParaRPr lang="en-US" altLang="ja-JP">
                <a:solidFill>
                  <a:srgbClr val="000000"/>
                </a:solidFill>
                <a:latin typeface="Arial" charset="0"/>
              </a:endParaRPr>
            </a:p>
          </p:txBody>
        </p:sp>
        <p:sp>
          <p:nvSpPr>
            <p:cNvPr id="1082" name="Rectangle 96"/>
            <p:cNvSpPr>
              <a:spLocks noChangeArrowheads="1"/>
            </p:cNvSpPr>
            <p:nvPr/>
          </p:nvSpPr>
          <p:spPr bwMode="auto">
            <a:xfrm>
              <a:off x="158" y="646"/>
              <a:ext cx="143"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QF</a:t>
              </a:r>
              <a:endParaRPr lang="en-US" altLang="ja-JP">
                <a:solidFill>
                  <a:srgbClr val="000000"/>
                </a:solidFill>
                <a:latin typeface="Arial" charset="0"/>
              </a:endParaRPr>
            </a:p>
          </p:txBody>
        </p:sp>
        <p:sp>
          <p:nvSpPr>
            <p:cNvPr id="1083" name="Rectangle 97"/>
            <p:cNvSpPr>
              <a:spLocks noChangeArrowheads="1"/>
            </p:cNvSpPr>
            <p:nvPr/>
          </p:nvSpPr>
          <p:spPr bwMode="auto">
            <a:xfrm>
              <a:off x="153" y="1028"/>
              <a:ext cx="205"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PUF</a:t>
              </a:r>
              <a:endParaRPr lang="en-US" altLang="ja-JP">
                <a:solidFill>
                  <a:srgbClr val="000000"/>
                </a:solidFill>
                <a:latin typeface="Arial" charset="0"/>
              </a:endParaRPr>
            </a:p>
          </p:txBody>
        </p:sp>
        <p:sp>
          <p:nvSpPr>
            <p:cNvPr id="1084" name="Rectangle 98"/>
            <p:cNvSpPr>
              <a:spLocks noChangeArrowheads="1"/>
            </p:cNvSpPr>
            <p:nvPr/>
          </p:nvSpPr>
          <p:spPr bwMode="auto">
            <a:xfrm>
              <a:off x="66" y="1282"/>
              <a:ext cx="218"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ACF</a:t>
              </a:r>
              <a:endParaRPr lang="en-US" altLang="ja-JP">
                <a:solidFill>
                  <a:srgbClr val="000000"/>
                </a:solidFill>
                <a:latin typeface="Arial" charset="0"/>
              </a:endParaRPr>
            </a:p>
          </p:txBody>
        </p:sp>
        <p:sp>
          <p:nvSpPr>
            <p:cNvPr id="1085" name="Rectangle 99"/>
            <p:cNvSpPr>
              <a:spLocks noChangeArrowheads="1"/>
            </p:cNvSpPr>
            <p:nvPr/>
          </p:nvSpPr>
          <p:spPr bwMode="auto">
            <a:xfrm>
              <a:off x="277" y="1285"/>
              <a:ext cx="112"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latin typeface="ＭＳ Ｐゴシック" charset="-128"/>
                </a:rPr>
                <a:t>×</a:t>
              </a:r>
              <a:endParaRPr lang="en-US" altLang="ja-JP">
                <a:solidFill>
                  <a:srgbClr val="000000"/>
                </a:solidFill>
                <a:latin typeface="Arial" charset="0"/>
              </a:endParaRPr>
            </a:p>
          </p:txBody>
        </p:sp>
        <p:sp>
          <p:nvSpPr>
            <p:cNvPr id="1086" name="Rectangle 100"/>
            <p:cNvSpPr>
              <a:spLocks noChangeArrowheads="1"/>
            </p:cNvSpPr>
            <p:nvPr/>
          </p:nvSpPr>
          <p:spPr bwMode="auto">
            <a:xfrm>
              <a:off x="385" y="1282"/>
              <a:ext cx="56"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2</a:t>
              </a:r>
              <a:endParaRPr lang="en-US" altLang="ja-JP">
                <a:solidFill>
                  <a:srgbClr val="000000"/>
                </a:solidFill>
                <a:latin typeface="Arial" charset="0"/>
              </a:endParaRPr>
            </a:p>
          </p:txBody>
        </p:sp>
        <p:sp>
          <p:nvSpPr>
            <p:cNvPr id="1087" name="Rectangle 101"/>
            <p:cNvSpPr>
              <a:spLocks noChangeArrowheads="1"/>
            </p:cNvSpPr>
            <p:nvPr/>
          </p:nvSpPr>
          <p:spPr bwMode="auto">
            <a:xfrm>
              <a:off x="153" y="1515"/>
              <a:ext cx="205"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PUF</a:t>
              </a:r>
              <a:endParaRPr lang="en-US" altLang="ja-JP">
                <a:solidFill>
                  <a:srgbClr val="000000"/>
                </a:solidFill>
                <a:latin typeface="Arial" charset="0"/>
              </a:endParaRPr>
            </a:p>
          </p:txBody>
        </p:sp>
      </p:grpSp>
      <p:sp>
        <p:nvSpPr>
          <p:cNvPr id="1030" name="Rectangle 102"/>
          <p:cNvSpPr>
            <a:spLocks noChangeArrowheads="1"/>
          </p:cNvSpPr>
          <p:nvPr/>
        </p:nvSpPr>
        <p:spPr bwMode="auto">
          <a:xfrm>
            <a:off x="4572000" y="908050"/>
            <a:ext cx="4248150" cy="1252538"/>
          </a:xfrm>
          <a:prstGeom prst="rect">
            <a:avLst/>
          </a:prstGeom>
          <a:noFill/>
          <a:ln w="50800">
            <a:solidFill>
              <a:srgbClr val="FFCC99"/>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031" name="Text Box 103"/>
          <p:cNvSpPr txBox="1">
            <a:spLocks noChangeArrowheads="1"/>
          </p:cNvSpPr>
          <p:nvPr/>
        </p:nvSpPr>
        <p:spPr bwMode="auto">
          <a:xfrm>
            <a:off x="4716463" y="2447925"/>
            <a:ext cx="3959225" cy="1552575"/>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a:solidFill>
                  <a:srgbClr val="000000"/>
                </a:solidFill>
                <a:latin typeface="Arial" charset="0"/>
              </a:rPr>
              <a:t>モニタリング調査を開始、バックトラジェクトリー解析を通して排出源特性や越境汚染の評価を行う</a:t>
            </a:r>
          </a:p>
        </p:txBody>
      </p:sp>
      <p:sp>
        <p:nvSpPr>
          <p:cNvPr id="1032" name="Rectangle 104"/>
          <p:cNvSpPr>
            <a:spLocks noChangeArrowheads="1"/>
          </p:cNvSpPr>
          <p:nvPr/>
        </p:nvSpPr>
        <p:spPr bwMode="auto">
          <a:xfrm>
            <a:off x="4500563" y="2376488"/>
            <a:ext cx="4319587" cy="1773237"/>
          </a:xfrm>
          <a:prstGeom prst="rect">
            <a:avLst/>
          </a:prstGeom>
          <a:noFill/>
          <a:ln w="50800">
            <a:solidFill>
              <a:srgbClr val="FFCC99"/>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033" name="Text Box 105"/>
          <p:cNvSpPr txBox="1">
            <a:spLocks noChangeArrowheads="1"/>
          </p:cNvSpPr>
          <p:nvPr/>
        </p:nvSpPr>
        <p:spPr bwMode="auto">
          <a:xfrm>
            <a:off x="4716463" y="1125538"/>
            <a:ext cx="4103687" cy="822325"/>
          </a:xfrm>
          <a:prstGeom prst="rect">
            <a:avLst/>
          </a:prstGeom>
          <a:noFill/>
          <a:ln w="9525">
            <a:noFill/>
            <a:miter lim="800000"/>
            <a:headEnd/>
            <a:tailEnd/>
          </a:ln>
        </p:spPr>
        <p:txBody>
          <a:bodyPr>
            <a:spAutoFit/>
          </a:bodyPr>
          <a:lstStyle/>
          <a:p>
            <a:pPr fontAlgn="base">
              <a:spcBef>
                <a:spcPct val="50000"/>
              </a:spcBef>
              <a:spcAft>
                <a:spcPct val="0"/>
              </a:spcAft>
            </a:pPr>
            <a:r>
              <a:rPr lang="en-US" altLang="ja-JP" sz="2400">
                <a:solidFill>
                  <a:srgbClr val="000000"/>
                </a:solidFill>
                <a:latin typeface="Arial" charset="0"/>
              </a:rPr>
              <a:t>PFCAs</a:t>
            </a:r>
            <a:r>
              <a:rPr lang="ja-JP" altLang="en-US" sz="2400">
                <a:solidFill>
                  <a:srgbClr val="000000"/>
                </a:solidFill>
                <a:latin typeface="Arial" charset="0"/>
              </a:rPr>
              <a:t>、</a:t>
            </a:r>
            <a:r>
              <a:rPr lang="en-US" altLang="ja-JP" sz="2400">
                <a:solidFill>
                  <a:srgbClr val="000000"/>
                </a:solidFill>
                <a:latin typeface="Arial" charset="0"/>
              </a:rPr>
              <a:t>PFASs</a:t>
            </a:r>
            <a:r>
              <a:rPr lang="ja-JP" altLang="en-US" sz="2400">
                <a:solidFill>
                  <a:srgbClr val="000000"/>
                </a:solidFill>
                <a:latin typeface="Arial" charset="0"/>
              </a:rPr>
              <a:t>、フッ素化テロマー類の同時分析法を検討</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nvPr>
        </p:nvGraphicFramePr>
        <p:xfrm>
          <a:off x="1403350" y="1290638"/>
          <a:ext cx="6192838" cy="5567362"/>
        </p:xfrm>
        <a:graphic>
          <a:graphicData uri="http://schemas.openxmlformats.org/presentationml/2006/ole">
            <p:oleObj spid="_x0000_s6146" name="グラフ" r:id="rId4" imgW="5848350" imgH="5258003" progId="Excel.Chart.8">
              <p:embed/>
            </p:oleObj>
          </a:graphicData>
        </a:graphic>
      </p:graphicFrame>
      <p:sp>
        <p:nvSpPr>
          <p:cNvPr id="2051" name="Line 3"/>
          <p:cNvSpPr>
            <a:spLocks noChangeShapeType="1"/>
          </p:cNvSpPr>
          <p:nvPr/>
        </p:nvSpPr>
        <p:spPr bwMode="auto">
          <a:xfrm flipH="1">
            <a:off x="2987675" y="2276475"/>
            <a:ext cx="2520950" cy="25209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sp>
        <p:nvSpPr>
          <p:cNvPr id="2052" name="Text Box 4"/>
          <p:cNvSpPr txBox="1">
            <a:spLocks noChangeArrowheads="1"/>
          </p:cNvSpPr>
          <p:nvPr/>
        </p:nvSpPr>
        <p:spPr bwMode="auto">
          <a:xfrm>
            <a:off x="4572000" y="3284538"/>
            <a:ext cx="1366838" cy="457200"/>
          </a:xfrm>
          <a:prstGeom prst="rect">
            <a:avLst/>
          </a:prstGeom>
          <a:solidFill>
            <a:srgbClr val="33CC33"/>
          </a:solidFill>
          <a:ln w="9525">
            <a:noFill/>
            <a:miter lim="800000"/>
            <a:headEnd/>
            <a:tailEnd/>
          </a:ln>
        </p:spPr>
        <p:txBody>
          <a:bodyPr>
            <a:spAutoFit/>
          </a:bodyPr>
          <a:lstStyle/>
          <a:p>
            <a:pPr fontAlgn="base">
              <a:spcBef>
                <a:spcPct val="50000"/>
              </a:spcBef>
              <a:spcAft>
                <a:spcPct val="0"/>
              </a:spcAft>
            </a:pPr>
            <a:r>
              <a:rPr lang="en-US" altLang="ja-JP" sz="2400" b="1">
                <a:solidFill>
                  <a:srgbClr val="993366"/>
                </a:solidFill>
              </a:rPr>
              <a:t>PFOA</a:t>
            </a:r>
          </a:p>
        </p:txBody>
      </p:sp>
      <p:sp>
        <p:nvSpPr>
          <p:cNvPr id="2053" name="Line 5"/>
          <p:cNvSpPr>
            <a:spLocks noChangeShapeType="1"/>
          </p:cNvSpPr>
          <p:nvPr/>
        </p:nvSpPr>
        <p:spPr bwMode="auto">
          <a:xfrm>
            <a:off x="3132138" y="5373688"/>
            <a:ext cx="2663825" cy="79216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sp>
        <p:nvSpPr>
          <p:cNvPr id="2054" name="Text Box 6"/>
          <p:cNvSpPr txBox="1">
            <a:spLocks noChangeArrowheads="1"/>
          </p:cNvSpPr>
          <p:nvPr/>
        </p:nvSpPr>
        <p:spPr bwMode="auto">
          <a:xfrm>
            <a:off x="4284663" y="5157788"/>
            <a:ext cx="1366837" cy="457200"/>
          </a:xfrm>
          <a:prstGeom prst="rect">
            <a:avLst/>
          </a:prstGeom>
          <a:solidFill>
            <a:srgbClr val="3366FF"/>
          </a:solidFill>
          <a:ln w="9525">
            <a:noFill/>
            <a:miter lim="800000"/>
            <a:headEnd/>
            <a:tailEnd/>
          </a:ln>
        </p:spPr>
        <p:txBody>
          <a:bodyPr>
            <a:spAutoFit/>
          </a:bodyPr>
          <a:lstStyle/>
          <a:p>
            <a:pPr fontAlgn="base">
              <a:spcBef>
                <a:spcPct val="50000"/>
              </a:spcBef>
              <a:spcAft>
                <a:spcPct val="0"/>
              </a:spcAft>
            </a:pPr>
            <a:r>
              <a:rPr lang="en-US" altLang="ja-JP" sz="2400" b="1">
                <a:solidFill>
                  <a:srgbClr val="FFFF66"/>
                </a:solidFill>
              </a:rPr>
              <a:t>PFHxA</a:t>
            </a:r>
          </a:p>
        </p:txBody>
      </p:sp>
      <p:sp>
        <p:nvSpPr>
          <p:cNvPr id="2055" name="Text Box 7"/>
          <p:cNvSpPr txBox="1">
            <a:spLocks noChangeArrowheads="1"/>
          </p:cNvSpPr>
          <p:nvPr/>
        </p:nvSpPr>
        <p:spPr bwMode="auto">
          <a:xfrm>
            <a:off x="1547813" y="0"/>
            <a:ext cx="7261225"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charset="0"/>
              </a:rPr>
              <a:t>神戸海域における有機フッ素化合物の汚染実態把握（神戸市</a:t>
            </a:r>
            <a:r>
              <a:rPr lang="ja-JP" altLang="en-US" sz="2000" b="1">
                <a:solidFill>
                  <a:srgbClr val="000000"/>
                </a:solidFill>
                <a:latin typeface="Arial" charset="0"/>
              </a:rPr>
              <a:t>）</a:t>
            </a:r>
          </a:p>
        </p:txBody>
      </p:sp>
      <p:sp>
        <p:nvSpPr>
          <p:cNvPr id="172040" name="Rectangle 8"/>
          <p:cNvSpPr>
            <a:spLocks noChangeArrowheads="1"/>
          </p:cNvSpPr>
          <p:nvPr/>
        </p:nvSpPr>
        <p:spPr bwMode="auto">
          <a:xfrm>
            <a:off x="1042988" y="908050"/>
            <a:ext cx="7023100" cy="457200"/>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ja-JP" altLang="en-US" sz="2400" b="1">
                <a:solidFill>
                  <a:srgbClr val="000000"/>
                </a:solidFill>
                <a:effectLst>
                  <a:outerShdw blurRad="38100" dist="38100" dir="2700000" algn="tl">
                    <a:srgbClr val="C0C0C0"/>
                  </a:outerShdw>
                </a:effectLst>
              </a:rPr>
              <a:t>神戸沿岸海域地点表層水中の</a:t>
            </a:r>
            <a:r>
              <a:rPr lang="en-US" altLang="ja-JP" sz="2400" b="1">
                <a:solidFill>
                  <a:srgbClr val="000000"/>
                </a:solidFill>
                <a:effectLst>
                  <a:outerShdw blurRad="38100" dist="38100" dir="2700000" algn="tl">
                    <a:srgbClr val="C0C0C0"/>
                  </a:outerShdw>
                </a:effectLst>
              </a:rPr>
              <a:t>PFCs</a:t>
            </a:r>
            <a:r>
              <a:rPr lang="ja-JP" altLang="en-US" sz="2400" b="1">
                <a:solidFill>
                  <a:srgbClr val="000000"/>
                </a:solidFill>
                <a:effectLst>
                  <a:outerShdw blurRad="38100" dist="38100" dir="2700000" algn="tl">
                    <a:srgbClr val="C0C0C0"/>
                  </a:outerShdw>
                </a:effectLst>
              </a:rPr>
              <a:t>濃度の経年変化</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8"/>
          <p:cNvSpPr txBox="1">
            <a:spLocks noChangeArrowheads="1"/>
          </p:cNvSpPr>
          <p:nvPr/>
        </p:nvSpPr>
        <p:spPr bwMode="auto">
          <a:xfrm>
            <a:off x="1258888" y="0"/>
            <a:ext cx="7885112" cy="822325"/>
          </a:xfrm>
          <a:prstGeom prst="rect">
            <a:avLst/>
          </a:prstGeom>
          <a:noFill/>
          <a:ln w="19050">
            <a:noFill/>
            <a:miter lim="800000"/>
            <a:headEnd/>
            <a:tailEnd/>
          </a:ln>
        </p:spPr>
        <p:txBody>
          <a:bodyPr>
            <a:spAutoFit/>
          </a:bodyPr>
          <a:lstStyle/>
          <a:p>
            <a:pPr fontAlgn="base">
              <a:spcBef>
                <a:spcPct val="50000"/>
              </a:spcBef>
              <a:spcAft>
                <a:spcPct val="0"/>
              </a:spcAft>
            </a:pPr>
            <a:r>
              <a:rPr lang="en-US" altLang="ja-JP" sz="2400" b="1">
                <a:solidFill>
                  <a:srgbClr val="000000"/>
                </a:solidFill>
                <a:latin typeface="Arial" charset="0"/>
              </a:rPr>
              <a:t>PFOS</a:t>
            </a:r>
            <a:r>
              <a:rPr lang="ja-JP" altLang="en-US" sz="2400" b="1">
                <a:solidFill>
                  <a:srgbClr val="000000"/>
                </a:solidFill>
                <a:latin typeface="Arial" charset="0"/>
              </a:rPr>
              <a:t>およびその類縁物質の水環境並びに使用事業所実態（東京都）</a:t>
            </a:r>
          </a:p>
        </p:txBody>
      </p:sp>
      <p:grpSp>
        <p:nvGrpSpPr>
          <p:cNvPr id="2" name="グループ化 85"/>
          <p:cNvGrpSpPr>
            <a:grpSpLocks/>
          </p:cNvGrpSpPr>
          <p:nvPr/>
        </p:nvGrpSpPr>
        <p:grpSpPr bwMode="auto">
          <a:xfrm>
            <a:off x="323850" y="1250950"/>
            <a:ext cx="8636000" cy="5418138"/>
            <a:chOff x="389299" y="928670"/>
            <a:chExt cx="8636357" cy="5417899"/>
          </a:xfrm>
        </p:grpSpPr>
        <p:pic>
          <p:nvPicPr>
            <p:cNvPr id="20484" name="Picture 42"/>
            <p:cNvPicPr>
              <a:picLocks noChangeAspect="1" noChangeArrowheads="1"/>
            </p:cNvPicPr>
            <p:nvPr/>
          </p:nvPicPr>
          <p:blipFill>
            <a:blip r:embed="rId3" cstate="print"/>
            <a:srcRect/>
            <a:stretch>
              <a:fillRect/>
            </a:stretch>
          </p:blipFill>
          <p:spPr bwMode="auto">
            <a:xfrm>
              <a:off x="6481250" y="1571613"/>
              <a:ext cx="2544406" cy="3071834"/>
            </a:xfrm>
            <a:prstGeom prst="rect">
              <a:avLst/>
            </a:prstGeom>
            <a:noFill/>
            <a:ln w="9525">
              <a:noFill/>
              <a:miter lim="800000"/>
              <a:headEnd/>
              <a:tailEnd/>
            </a:ln>
          </p:spPr>
        </p:pic>
        <p:grpSp>
          <p:nvGrpSpPr>
            <p:cNvPr id="3" name="グループ化 79"/>
            <p:cNvGrpSpPr>
              <a:grpSpLocks/>
            </p:cNvGrpSpPr>
            <p:nvPr/>
          </p:nvGrpSpPr>
          <p:grpSpPr bwMode="auto">
            <a:xfrm>
              <a:off x="389299" y="928670"/>
              <a:ext cx="8111791" cy="5417899"/>
              <a:chOff x="500034" y="928669"/>
              <a:chExt cx="8754701" cy="5650680"/>
            </a:xfrm>
          </p:grpSpPr>
          <p:sp>
            <p:nvSpPr>
              <p:cNvPr id="20490" name="正方形/長方形 182"/>
              <p:cNvSpPr>
                <a:spLocks noChangeArrowheads="1"/>
              </p:cNvSpPr>
              <p:nvPr/>
            </p:nvSpPr>
            <p:spPr bwMode="auto">
              <a:xfrm>
                <a:off x="4243482" y="2567747"/>
                <a:ext cx="1070781" cy="286425"/>
              </a:xfrm>
              <a:prstGeom prst="rect">
                <a:avLst/>
              </a:prstGeom>
              <a:noFill/>
              <a:ln w="9525">
                <a:noFill/>
                <a:miter lim="800000"/>
                <a:headEnd/>
                <a:tailEnd/>
              </a:ln>
            </p:spPr>
            <p:txBody>
              <a:bodyPr>
                <a:spAutoFit/>
              </a:bodyPr>
              <a:lstStyle/>
              <a:p>
                <a:pPr fontAlgn="base">
                  <a:spcBef>
                    <a:spcPct val="0"/>
                  </a:spcBef>
                  <a:spcAft>
                    <a:spcPct val="0"/>
                  </a:spcAft>
                </a:pPr>
                <a:r>
                  <a:rPr lang="en-US" altLang="ja-JP" sz="1200" b="1">
                    <a:solidFill>
                      <a:srgbClr val="B2B2B2"/>
                    </a:solidFill>
                    <a:latin typeface="HG丸ｺﾞｼｯｸM-PRO" pitchFamily="49" charset="-128"/>
                    <a:ea typeface="HG丸ｺﾞｼｯｸM-PRO" pitchFamily="49" charset="-128"/>
                  </a:rPr>
                  <a:t>A</a:t>
                </a:r>
                <a:r>
                  <a:rPr lang="ja-JP" altLang="en-US" sz="1200" b="1">
                    <a:solidFill>
                      <a:srgbClr val="B2B2B2"/>
                    </a:solidFill>
                    <a:latin typeface="HG丸ｺﾞｼｯｸM-PRO" pitchFamily="49" charset="-128"/>
                    <a:ea typeface="HG丸ｺﾞｼｯｸM-PRO" pitchFamily="49" charset="-128"/>
                  </a:rPr>
                  <a:t>処理場</a:t>
                </a:r>
              </a:p>
            </p:txBody>
          </p:sp>
          <p:sp>
            <p:nvSpPr>
              <p:cNvPr id="48" name="平行四辺形 47"/>
              <p:cNvSpPr>
                <a:spLocks noChangeArrowheads="1"/>
              </p:cNvSpPr>
              <p:nvPr/>
            </p:nvSpPr>
            <p:spPr bwMode="auto">
              <a:xfrm rot="12644936">
                <a:off x="710782" y="3332650"/>
                <a:ext cx="8544676" cy="938745"/>
              </a:xfrm>
              <a:prstGeom prst="parallelogram">
                <a:avLst>
                  <a:gd name="adj" fmla="val 161136"/>
                </a:avLst>
              </a:prstGeom>
              <a:solidFill>
                <a:srgbClr val="3366FF"/>
              </a:solidFill>
              <a:ln w="25400" algn="ctr">
                <a:noFill/>
                <a:miter lim="800000"/>
                <a:headEnd/>
                <a:tailEnd/>
              </a:ln>
            </p:spPr>
            <p:txBody>
              <a:bodyPr rot="10800000" anchor="ctr"/>
              <a:lstStyle/>
              <a:p>
                <a:pPr algn="ctr" fontAlgn="base">
                  <a:spcBef>
                    <a:spcPct val="0"/>
                  </a:spcBef>
                  <a:spcAft>
                    <a:spcPct val="0"/>
                  </a:spcAft>
                  <a:defRPr/>
                </a:pPr>
                <a:endParaRPr lang="ja-JP" altLang="en-US" dirty="0">
                  <a:solidFill>
                    <a:srgbClr val="FFFFFF"/>
                  </a:solidFill>
                </a:endParaRPr>
              </a:p>
            </p:txBody>
          </p:sp>
          <p:sp>
            <p:nvSpPr>
              <p:cNvPr id="49" name="正方形/長方形 48"/>
              <p:cNvSpPr/>
              <p:nvPr/>
            </p:nvSpPr>
            <p:spPr>
              <a:xfrm rot="1953040">
                <a:off x="3827437" y="2261455"/>
                <a:ext cx="534578" cy="3112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50" name="正方形/長方形 49"/>
              <p:cNvSpPr/>
              <p:nvPr/>
            </p:nvSpPr>
            <p:spPr>
              <a:xfrm rot="2118466">
                <a:off x="2682893" y="3263113"/>
                <a:ext cx="515731" cy="3046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51" name="下矢印 50"/>
              <p:cNvSpPr/>
              <p:nvPr/>
            </p:nvSpPr>
            <p:spPr>
              <a:xfrm rot="2034176">
                <a:off x="3625257" y="2551191"/>
                <a:ext cx="546572" cy="355962"/>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52" name="下矢印 51"/>
              <p:cNvSpPr>
                <a:spLocks noChangeArrowheads="1"/>
              </p:cNvSpPr>
              <p:nvPr/>
            </p:nvSpPr>
            <p:spPr bwMode="auto">
              <a:xfrm rot="-8740263">
                <a:off x="2914201" y="2915430"/>
                <a:ext cx="560278" cy="379141"/>
              </a:xfrm>
              <a:prstGeom prst="downArrow">
                <a:avLst>
                  <a:gd name="adj1" fmla="val 50000"/>
                  <a:gd name="adj2" fmla="val 50000"/>
                </a:avLst>
              </a:prstGeom>
              <a:solidFill>
                <a:srgbClr val="FFFF99"/>
              </a:solidFill>
              <a:ln w="25400" algn="ctr">
                <a:solidFill>
                  <a:srgbClr val="385D8A"/>
                </a:solidFill>
                <a:miter lim="800000"/>
                <a:headEnd/>
                <a:tailEnd/>
              </a:ln>
            </p:spPr>
            <p:txBody>
              <a:bodyPr rot="10800000" anchor="ctr"/>
              <a:lstStyle/>
              <a:p>
                <a:pPr algn="ctr" fontAlgn="base">
                  <a:spcBef>
                    <a:spcPct val="0"/>
                  </a:spcBef>
                  <a:spcAft>
                    <a:spcPct val="0"/>
                  </a:spcAft>
                  <a:defRPr/>
                </a:pPr>
                <a:endParaRPr lang="ja-JP" altLang="en-US">
                  <a:solidFill>
                    <a:srgbClr val="FFFFFF"/>
                  </a:solidFill>
                </a:endParaRPr>
              </a:p>
            </p:txBody>
          </p:sp>
          <p:sp>
            <p:nvSpPr>
              <p:cNvPr id="20496" name="正方形/長方形 182"/>
              <p:cNvSpPr>
                <a:spLocks noChangeArrowheads="1"/>
              </p:cNvSpPr>
              <p:nvPr/>
            </p:nvSpPr>
            <p:spPr bwMode="auto">
              <a:xfrm>
                <a:off x="6864753" y="4951860"/>
                <a:ext cx="1000537" cy="317882"/>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2000" b="1">
                    <a:solidFill>
                      <a:srgbClr val="FFFFFF"/>
                    </a:solidFill>
                    <a:latin typeface="HG丸ｺﾞｼｯｸM-PRO" pitchFamily="49" charset="-128"/>
                    <a:ea typeface="HG丸ｺﾞｼｯｸM-PRO" pitchFamily="49" charset="-128"/>
                  </a:rPr>
                  <a:t>多摩川</a:t>
                </a:r>
              </a:p>
            </p:txBody>
          </p:sp>
          <p:sp>
            <p:nvSpPr>
              <p:cNvPr id="20497" name="正方形/長方形 182"/>
              <p:cNvSpPr>
                <a:spLocks noChangeArrowheads="1"/>
              </p:cNvSpPr>
              <p:nvPr/>
            </p:nvSpPr>
            <p:spPr bwMode="auto">
              <a:xfrm>
                <a:off x="3009943" y="3536293"/>
                <a:ext cx="1070781" cy="286425"/>
              </a:xfrm>
              <a:prstGeom prst="rect">
                <a:avLst/>
              </a:prstGeom>
              <a:noFill/>
              <a:ln w="9525">
                <a:noFill/>
                <a:miter lim="800000"/>
                <a:headEnd/>
                <a:tailEnd/>
              </a:ln>
            </p:spPr>
            <p:txBody>
              <a:bodyPr>
                <a:spAutoFit/>
              </a:bodyPr>
              <a:lstStyle/>
              <a:p>
                <a:pPr fontAlgn="base">
                  <a:spcBef>
                    <a:spcPct val="0"/>
                  </a:spcBef>
                  <a:spcAft>
                    <a:spcPct val="0"/>
                  </a:spcAft>
                </a:pPr>
                <a:r>
                  <a:rPr lang="en-US" altLang="ja-JP" sz="1200" b="1">
                    <a:solidFill>
                      <a:srgbClr val="B2B2B2"/>
                    </a:solidFill>
                    <a:latin typeface="HG丸ｺﾞｼｯｸM-PRO" pitchFamily="49" charset="-128"/>
                    <a:ea typeface="HG丸ｺﾞｼｯｸM-PRO" pitchFamily="49" charset="-128"/>
                  </a:rPr>
                  <a:t>B</a:t>
                </a:r>
                <a:r>
                  <a:rPr lang="ja-JP" altLang="en-US" sz="1200" b="1">
                    <a:solidFill>
                      <a:srgbClr val="B2B2B2"/>
                    </a:solidFill>
                    <a:latin typeface="HG丸ｺﾞｼｯｸM-PRO" pitchFamily="49" charset="-128"/>
                    <a:ea typeface="HG丸ｺﾞｼｯｸM-PRO" pitchFamily="49" charset="-128"/>
                  </a:rPr>
                  <a:t>処理場</a:t>
                </a:r>
              </a:p>
            </p:txBody>
          </p:sp>
          <p:grpSp>
            <p:nvGrpSpPr>
              <p:cNvPr id="4" name="グループ化 45"/>
              <p:cNvGrpSpPr>
                <a:grpSpLocks/>
              </p:cNvGrpSpPr>
              <p:nvPr/>
            </p:nvGrpSpPr>
            <p:grpSpPr bwMode="auto">
              <a:xfrm>
                <a:off x="500034" y="2285992"/>
                <a:ext cx="2928969" cy="928694"/>
                <a:chOff x="-71469" y="3000367"/>
                <a:chExt cx="2928969" cy="928694"/>
              </a:xfrm>
            </p:grpSpPr>
            <p:sp>
              <p:nvSpPr>
                <p:cNvPr id="66" name="角丸四角形 65"/>
                <p:cNvSpPr/>
                <p:nvPr/>
              </p:nvSpPr>
              <p:spPr>
                <a:xfrm>
                  <a:off x="48468" y="3000664"/>
                  <a:ext cx="2004667" cy="92881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1400">
                    <a:solidFill>
                      <a:srgbClr val="FFFFFF"/>
                    </a:solidFill>
                  </a:endParaRPr>
                </a:p>
              </p:txBody>
            </p:sp>
            <p:sp>
              <p:nvSpPr>
                <p:cNvPr id="20537" name="正方形/長方形 182"/>
                <p:cNvSpPr>
                  <a:spLocks noChangeArrowheads="1"/>
                </p:cNvSpPr>
                <p:nvPr/>
              </p:nvSpPr>
              <p:spPr bwMode="auto">
                <a:xfrm>
                  <a:off x="-71469" y="3000367"/>
                  <a:ext cx="2428818" cy="476763"/>
                </a:xfrm>
                <a:prstGeom prst="rect">
                  <a:avLst/>
                </a:prstGeom>
                <a:noFill/>
                <a:ln w="9525">
                  <a:noFill/>
                  <a:miter lim="800000"/>
                  <a:headEnd/>
                  <a:tailEnd/>
                </a:ln>
              </p:spPr>
              <p:txBody>
                <a:bodyPr>
                  <a:spAutoFit/>
                </a:bodyPr>
                <a:lstStyle/>
                <a:p>
                  <a:pPr algn="ctr" fontAlgn="base">
                    <a:spcBef>
                      <a:spcPct val="0"/>
                    </a:spcBef>
                    <a:spcAft>
                      <a:spcPct val="0"/>
                    </a:spcAft>
                  </a:pPr>
                  <a:r>
                    <a:rPr lang="en-US" altLang="ja-JP" sz="1200" b="1">
                      <a:solidFill>
                        <a:srgbClr val="002060"/>
                      </a:solidFill>
                      <a:latin typeface="HG丸ｺﾞｼｯｸM-PRO" pitchFamily="49" charset="-128"/>
                      <a:ea typeface="HG丸ｺﾞｼｯｸM-PRO" pitchFamily="49" charset="-128"/>
                    </a:rPr>
                    <a:t>B</a:t>
                  </a:r>
                  <a:r>
                    <a:rPr lang="ja-JP" altLang="en-US" sz="1200" b="1">
                      <a:solidFill>
                        <a:srgbClr val="002060"/>
                      </a:solidFill>
                      <a:latin typeface="HG丸ｺﾞｼｯｸM-PRO" pitchFamily="49" charset="-128"/>
                      <a:ea typeface="HG丸ｺﾞｼｯｸM-PRO" pitchFamily="49" charset="-128"/>
                    </a:rPr>
                    <a:t>処理場放流水中　　　　　　　　　　</a:t>
                  </a:r>
                  <a:r>
                    <a:rPr lang="en-US" altLang="ja-JP" sz="1200" b="1">
                      <a:solidFill>
                        <a:srgbClr val="002060"/>
                      </a:solidFill>
                      <a:latin typeface="HG丸ｺﾞｼｯｸM-PRO" pitchFamily="49" charset="-128"/>
                      <a:ea typeface="HG丸ｺﾞｼｯｸM-PRO" pitchFamily="49" charset="-128"/>
                    </a:rPr>
                    <a:t>PFOA</a:t>
                  </a:r>
                  <a:r>
                    <a:rPr lang="ja-JP" altLang="en-US" sz="1200" b="1">
                      <a:solidFill>
                        <a:srgbClr val="002060"/>
                      </a:solidFill>
                      <a:latin typeface="HG丸ｺﾞｼｯｸM-PRO" pitchFamily="49" charset="-128"/>
                      <a:ea typeface="HG丸ｺﾞｼｯｸM-PRO" pitchFamily="49" charset="-128"/>
                    </a:rPr>
                    <a:t>濃度（</a:t>
                  </a:r>
                  <a:r>
                    <a:rPr lang="en-US" altLang="ja-JP" sz="1200" b="1">
                      <a:solidFill>
                        <a:srgbClr val="002060"/>
                      </a:solidFill>
                      <a:latin typeface="HG丸ｺﾞｼｯｸM-PRO" pitchFamily="49" charset="-128"/>
                      <a:ea typeface="HG丸ｺﾞｼｯｸM-PRO" pitchFamily="49" charset="-128"/>
                    </a:rPr>
                    <a:t>ng/L</a:t>
                  </a:r>
                  <a:r>
                    <a:rPr lang="ja-JP" altLang="en-US" sz="1200" b="1">
                      <a:solidFill>
                        <a:srgbClr val="002060"/>
                      </a:solidFill>
                      <a:latin typeface="HG丸ｺﾞｼｯｸM-PRO" pitchFamily="49" charset="-128"/>
                      <a:ea typeface="HG丸ｺﾞｼｯｸM-PRO" pitchFamily="49" charset="-128"/>
                    </a:rPr>
                    <a:t>）</a:t>
                  </a:r>
                  <a:endParaRPr lang="en-US" altLang="ja-JP" sz="1200" b="1">
                    <a:solidFill>
                      <a:srgbClr val="002060"/>
                    </a:solidFill>
                    <a:latin typeface="HG丸ｺﾞｼｯｸM-PRO" pitchFamily="49" charset="-128"/>
                    <a:ea typeface="HG丸ｺﾞｼｯｸM-PRO" pitchFamily="49" charset="-128"/>
                  </a:endParaRPr>
                </a:p>
              </p:txBody>
            </p:sp>
            <p:sp>
              <p:nvSpPr>
                <p:cNvPr id="20538" name="正方形/長方形 182"/>
                <p:cNvSpPr>
                  <a:spLocks noChangeArrowheads="1"/>
                </p:cNvSpPr>
                <p:nvPr/>
              </p:nvSpPr>
              <p:spPr bwMode="auto">
                <a:xfrm>
                  <a:off x="471" y="3429122"/>
                  <a:ext cx="2857029" cy="476763"/>
                </a:xfrm>
                <a:prstGeom prst="rect">
                  <a:avLst/>
                </a:prstGeom>
                <a:noFill/>
                <a:ln w="9525">
                  <a:noFill/>
                  <a:miter lim="800000"/>
                  <a:headEnd/>
                  <a:tailEnd/>
                </a:ln>
              </p:spPr>
              <p:txBody>
                <a:bodyPr>
                  <a:spAutoFit/>
                </a:bodyPr>
                <a:lstStyle/>
                <a:p>
                  <a:pPr fontAlgn="base">
                    <a:spcBef>
                      <a:spcPct val="0"/>
                    </a:spcBef>
                    <a:spcAft>
                      <a:spcPct val="0"/>
                    </a:spcAft>
                  </a:pPr>
                  <a:r>
                    <a:rPr lang="en-US" altLang="ja-JP" sz="1200" b="1">
                      <a:solidFill>
                        <a:srgbClr val="FF0000"/>
                      </a:solidFill>
                      <a:latin typeface="HG丸ｺﾞｼｯｸM-PRO" pitchFamily="49" charset="-128"/>
                      <a:ea typeface="HG丸ｺﾞｼｯｸM-PRO" pitchFamily="49" charset="-128"/>
                    </a:rPr>
                    <a:t>170</a:t>
                  </a:r>
                  <a:r>
                    <a:rPr lang="ja-JP" altLang="en-US" sz="1200" b="1">
                      <a:solidFill>
                        <a:srgbClr val="FF0000"/>
                      </a:solidFill>
                      <a:latin typeface="HG丸ｺﾞｼｯｸM-PRO" pitchFamily="49" charset="-128"/>
                      <a:ea typeface="HG丸ｺﾞｼｯｸM-PRO" pitchFamily="49" charset="-128"/>
                    </a:rPr>
                    <a:t>～</a:t>
                  </a:r>
                  <a:r>
                    <a:rPr lang="en-US" altLang="ja-JP" sz="1200" b="1">
                      <a:solidFill>
                        <a:srgbClr val="FF0000"/>
                      </a:solidFill>
                      <a:latin typeface="HG丸ｺﾞｼｯｸM-PRO" pitchFamily="49" charset="-128"/>
                      <a:ea typeface="HG丸ｺﾞｼｯｸM-PRO" pitchFamily="49" charset="-128"/>
                    </a:rPr>
                    <a:t>190</a:t>
                  </a:r>
                  <a:r>
                    <a:rPr lang="ja-JP" altLang="en-US" sz="1200" b="1">
                      <a:solidFill>
                        <a:srgbClr val="FF0000"/>
                      </a:solidFill>
                      <a:latin typeface="HG丸ｺﾞｼｯｸM-PRO" pitchFamily="49" charset="-128"/>
                      <a:ea typeface="HG丸ｺﾞｼｯｸM-PRO" pitchFamily="49" charset="-128"/>
                    </a:rPr>
                    <a:t>　→  </a:t>
                  </a:r>
                  <a:r>
                    <a:rPr lang="en-US" altLang="ja-JP" sz="1200" b="1">
                      <a:solidFill>
                        <a:srgbClr val="FF0000"/>
                      </a:solidFill>
                      <a:latin typeface="HG丸ｺﾞｼｯｸM-PRO" pitchFamily="49" charset="-128"/>
                      <a:ea typeface="HG丸ｺﾞｼｯｸM-PRO" pitchFamily="49" charset="-128"/>
                    </a:rPr>
                    <a:t>20</a:t>
                  </a:r>
                </a:p>
                <a:p>
                  <a:pPr fontAlgn="base">
                    <a:spcBef>
                      <a:spcPct val="0"/>
                    </a:spcBef>
                    <a:spcAft>
                      <a:spcPct val="0"/>
                    </a:spcAft>
                  </a:pPr>
                  <a:r>
                    <a:rPr lang="ja-JP" altLang="en-US" sz="1200" b="1">
                      <a:solidFill>
                        <a:srgbClr val="000000"/>
                      </a:solidFill>
                      <a:latin typeface="HG丸ｺﾞｼｯｸM-PRO" pitchFamily="49" charset="-128"/>
                      <a:ea typeface="HG丸ｺﾞｼｯｸM-PRO" pitchFamily="49" charset="-128"/>
                    </a:rPr>
                    <a:t>（</a:t>
                  </a:r>
                  <a:r>
                    <a:rPr lang="en-US" altLang="ja-JP" sz="1200" b="1">
                      <a:solidFill>
                        <a:srgbClr val="000000"/>
                      </a:solidFill>
                      <a:latin typeface="HG丸ｺﾞｼｯｸM-PRO" pitchFamily="49" charset="-128"/>
                      <a:ea typeface="HG丸ｺﾞｼｯｸM-PRO" pitchFamily="49" charset="-128"/>
                    </a:rPr>
                    <a:t>17</a:t>
                  </a:r>
                  <a:r>
                    <a:rPr lang="ja-JP" altLang="en-US" sz="1200" b="1">
                      <a:solidFill>
                        <a:srgbClr val="000000"/>
                      </a:solidFill>
                      <a:latin typeface="HG丸ｺﾞｼｯｸM-PRO" pitchFamily="49" charset="-128"/>
                      <a:ea typeface="HG丸ｺﾞｼｯｸM-PRO" pitchFamily="49" charset="-128"/>
                    </a:rPr>
                    <a:t>年度）（</a:t>
                  </a:r>
                  <a:r>
                    <a:rPr lang="en-US" altLang="ja-JP" sz="1200" b="1">
                      <a:solidFill>
                        <a:srgbClr val="000000"/>
                      </a:solidFill>
                      <a:latin typeface="HG丸ｺﾞｼｯｸM-PRO" pitchFamily="49" charset="-128"/>
                      <a:ea typeface="HG丸ｺﾞｼｯｸM-PRO" pitchFamily="49" charset="-128"/>
                    </a:rPr>
                    <a:t>20</a:t>
                  </a:r>
                  <a:r>
                    <a:rPr lang="ja-JP" altLang="en-US" sz="1200" b="1">
                      <a:solidFill>
                        <a:srgbClr val="000000"/>
                      </a:solidFill>
                      <a:latin typeface="HG丸ｺﾞｼｯｸM-PRO" pitchFamily="49" charset="-128"/>
                      <a:ea typeface="HG丸ｺﾞｼｯｸM-PRO" pitchFamily="49" charset="-128"/>
                    </a:rPr>
                    <a:t>年度）</a:t>
                  </a:r>
                  <a:endParaRPr lang="en-US" altLang="ja-JP" sz="1200" b="1">
                    <a:solidFill>
                      <a:srgbClr val="000000"/>
                    </a:solidFill>
                    <a:latin typeface="HG丸ｺﾞｼｯｸM-PRO" pitchFamily="49" charset="-128"/>
                    <a:ea typeface="HG丸ｺﾞｼｯｸM-PRO" pitchFamily="49" charset="-128"/>
                  </a:endParaRPr>
                </a:p>
              </p:txBody>
            </p:sp>
          </p:grpSp>
          <p:grpSp>
            <p:nvGrpSpPr>
              <p:cNvPr id="5" name="グループ化 43"/>
              <p:cNvGrpSpPr>
                <a:grpSpLocks/>
              </p:cNvGrpSpPr>
              <p:nvPr/>
            </p:nvGrpSpPr>
            <p:grpSpPr bwMode="auto">
              <a:xfrm>
                <a:off x="4937139" y="1897264"/>
                <a:ext cx="2214577" cy="1000135"/>
                <a:chOff x="4573423" y="2391265"/>
                <a:chExt cx="2853018" cy="1344716"/>
              </a:xfrm>
            </p:grpSpPr>
            <p:sp>
              <p:nvSpPr>
                <p:cNvPr id="70" name="角丸四角形 69"/>
                <p:cNvSpPr/>
                <p:nvPr/>
              </p:nvSpPr>
              <p:spPr>
                <a:xfrm>
                  <a:off x="4673495" y="2391200"/>
                  <a:ext cx="2520786" cy="134453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1400" dirty="0">
                    <a:solidFill>
                      <a:srgbClr val="FFFFFF"/>
                    </a:solidFill>
                  </a:endParaRPr>
                </a:p>
              </p:txBody>
            </p:sp>
            <p:sp>
              <p:nvSpPr>
                <p:cNvPr id="20534" name="正方形/長方形 182"/>
                <p:cNvSpPr>
                  <a:spLocks noChangeArrowheads="1"/>
                </p:cNvSpPr>
                <p:nvPr/>
              </p:nvSpPr>
              <p:spPr bwMode="auto">
                <a:xfrm>
                  <a:off x="4772163" y="2391265"/>
                  <a:ext cx="2572574" cy="641189"/>
                </a:xfrm>
                <a:prstGeom prst="rect">
                  <a:avLst/>
                </a:prstGeom>
                <a:noFill/>
                <a:ln w="9525">
                  <a:noFill/>
                  <a:miter lim="800000"/>
                  <a:headEnd/>
                  <a:tailEnd/>
                </a:ln>
              </p:spPr>
              <p:txBody>
                <a:bodyPr>
                  <a:spAutoFit/>
                </a:bodyPr>
                <a:lstStyle/>
                <a:p>
                  <a:pPr algn="ctr" fontAlgn="base">
                    <a:spcBef>
                      <a:spcPct val="0"/>
                    </a:spcBef>
                    <a:spcAft>
                      <a:spcPct val="0"/>
                    </a:spcAft>
                  </a:pPr>
                  <a:r>
                    <a:rPr lang="en-US" altLang="ja-JP" sz="1200" b="1">
                      <a:solidFill>
                        <a:srgbClr val="002060"/>
                      </a:solidFill>
                      <a:latin typeface="HG丸ｺﾞｼｯｸM-PRO" pitchFamily="49" charset="-128"/>
                      <a:ea typeface="HG丸ｺﾞｼｯｸM-PRO" pitchFamily="49" charset="-128"/>
                    </a:rPr>
                    <a:t>A</a:t>
                  </a:r>
                  <a:r>
                    <a:rPr lang="ja-JP" altLang="en-US" sz="1200" b="1">
                      <a:solidFill>
                        <a:srgbClr val="002060"/>
                      </a:solidFill>
                      <a:latin typeface="HG丸ｺﾞｼｯｸM-PRO" pitchFamily="49" charset="-128"/>
                      <a:ea typeface="HG丸ｺﾞｼｯｸM-PRO" pitchFamily="49" charset="-128"/>
                    </a:rPr>
                    <a:t>処理場放流水中　　　　</a:t>
                  </a:r>
                  <a:r>
                    <a:rPr lang="en-US" altLang="ja-JP" sz="1200" b="1">
                      <a:solidFill>
                        <a:srgbClr val="002060"/>
                      </a:solidFill>
                      <a:latin typeface="HG丸ｺﾞｼｯｸM-PRO" pitchFamily="49" charset="-128"/>
                      <a:ea typeface="HG丸ｺﾞｼｯｸM-PRO" pitchFamily="49" charset="-128"/>
                    </a:rPr>
                    <a:t>PFOS</a:t>
                  </a:r>
                  <a:r>
                    <a:rPr lang="ja-JP" altLang="en-US" sz="1200" b="1">
                      <a:solidFill>
                        <a:srgbClr val="002060"/>
                      </a:solidFill>
                      <a:latin typeface="HG丸ｺﾞｼｯｸM-PRO" pitchFamily="49" charset="-128"/>
                      <a:ea typeface="HG丸ｺﾞｼｯｸM-PRO" pitchFamily="49" charset="-128"/>
                    </a:rPr>
                    <a:t>濃度（</a:t>
                  </a:r>
                  <a:r>
                    <a:rPr lang="en-US" altLang="ja-JP" sz="1200" b="1">
                      <a:solidFill>
                        <a:srgbClr val="002060"/>
                      </a:solidFill>
                      <a:latin typeface="HG丸ｺﾞｼｯｸM-PRO" pitchFamily="49" charset="-128"/>
                      <a:ea typeface="HG丸ｺﾞｼｯｸM-PRO" pitchFamily="49" charset="-128"/>
                    </a:rPr>
                    <a:t>ng/L</a:t>
                  </a:r>
                  <a:r>
                    <a:rPr lang="ja-JP" altLang="en-US" sz="1200" b="1">
                      <a:solidFill>
                        <a:srgbClr val="002060"/>
                      </a:solidFill>
                      <a:latin typeface="HG丸ｺﾞｼｯｸM-PRO" pitchFamily="49" charset="-128"/>
                      <a:ea typeface="HG丸ｺﾞｼｯｸM-PRO" pitchFamily="49" charset="-128"/>
                    </a:rPr>
                    <a:t>）</a:t>
                  </a:r>
                  <a:endParaRPr lang="en-US" altLang="ja-JP" sz="1200" b="1">
                    <a:solidFill>
                      <a:srgbClr val="002060"/>
                    </a:solidFill>
                    <a:latin typeface="HG丸ｺﾞｼｯｸM-PRO" pitchFamily="49" charset="-128"/>
                    <a:ea typeface="HG丸ｺﾞｼｯｸM-PRO" pitchFamily="49" charset="-128"/>
                  </a:endParaRPr>
                </a:p>
              </p:txBody>
            </p:sp>
            <p:sp>
              <p:nvSpPr>
                <p:cNvPr id="20535" name="正方形/長方形 182"/>
                <p:cNvSpPr>
                  <a:spLocks noChangeArrowheads="1"/>
                </p:cNvSpPr>
                <p:nvPr/>
              </p:nvSpPr>
              <p:spPr bwMode="auto">
                <a:xfrm>
                  <a:off x="4573423" y="2992380"/>
                  <a:ext cx="2853018" cy="641189"/>
                </a:xfrm>
                <a:prstGeom prst="rect">
                  <a:avLst/>
                </a:prstGeom>
                <a:noFill/>
                <a:ln w="9525">
                  <a:noFill/>
                  <a:miter lim="800000"/>
                  <a:headEnd/>
                  <a:tailEnd/>
                </a:ln>
              </p:spPr>
              <p:txBody>
                <a:bodyPr>
                  <a:spAutoFit/>
                </a:bodyPr>
                <a:lstStyle/>
                <a:p>
                  <a:pPr fontAlgn="base">
                    <a:spcBef>
                      <a:spcPct val="0"/>
                    </a:spcBef>
                    <a:spcAft>
                      <a:spcPct val="0"/>
                    </a:spcAft>
                  </a:pPr>
                  <a:r>
                    <a:rPr lang="ja-JP" altLang="en-US" sz="1200" b="1">
                      <a:solidFill>
                        <a:srgbClr val="FF0000"/>
                      </a:solidFill>
                      <a:latin typeface="HG丸ｺﾞｼｯｸM-PRO" pitchFamily="49" charset="-128"/>
                      <a:ea typeface="HG丸ｺﾞｼｯｸM-PRO" pitchFamily="49" charset="-128"/>
                    </a:rPr>
                    <a:t> 　　</a:t>
                  </a:r>
                  <a:r>
                    <a:rPr lang="en-US" altLang="ja-JP" sz="1200" b="1">
                      <a:solidFill>
                        <a:srgbClr val="FF0000"/>
                      </a:solidFill>
                      <a:latin typeface="HG丸ｺﾞｼｯｸM-PRO" pitchFamily="49" charset="-128"/>
                      <a:ea typeface="HG丸ｺﾞｼｯｸM-PRO" pitchFamily="49" charset="-128"/>
                    </a:rPr>
                    <a:t>810  </a:t>
                  </a:r>
                  <a:r>
                    <a:rPr lang="ja-JP" altLang="en-US" sz="1200" b="1">
                      <a:solidFill>
                        <a:srgbClr val="FF0000"/>
                      </a:solidFill>
                      <a:latin typeface="HG丸ｺﾞｼｯｸM-PRO" pitchFamily="49" charset="-128"/>
                      <a:ea typeface="HG丸ｺﾞｼｯｸM-PRO" pitchFamily="49" charset="-128"/>
                    </a:rPr>
                    <a:t>→ </a:t>
                  </a:r>
                  <a:r>
                    <a:rPr lang="en-US" altLang="ja-JP" sz="1200" b="1">
                      <a:solidFill>
                        <a:srgbClr val="FF0000"/>
                      </a:solidFill>
                      <a:latin typeface="HG丸ｺﾞｼｯｸM-PRO" pitchFamily="49" charset="-128"/>
                      <a:ea typeface="HG丸ｺﾞｼｯｸM-PRO" pitchFamily="49" charset="-128"/>
                    </a:rPr>
                    <a:t>18</a:t>
                  </a:r>
                  <a:r>
                    <a:rPr lang="ja-JP" altLang="en-US" sz="1200" b="1">
                      <a:solidFill>
                        <a:srgbClr val="FF0000"/>
                      </a:solidFill>
                      <a:latin typeface="HG丸ｺﾞｼｯｸM-PRO" pitchFamily="49" charset="-128"/>
                      <a:ea typeface="HG丸ｺﾞｼｯｸM-PRO" pitchFamily="49" charset="-128"/>
                    </a:rPr>
                    <a:t>～</a:t>
                  </a:r>
                  <a:r>
                    <a:rPr lang="en-US" altLang="ja-JP" sz="1200" b="1">
                      <a:solidFill>
                        <a:srgbClr val="FF0000"/>
                      </a:solidFill>
                      <a:latin typeface="HG丸ｺﾞｼｯｸM-PRO" pitchFamily="49" charset="-128"/>
                      <a:ea typeface="HG丸ｺﾞｼｯｸM-PRO" pitchFamily="49" charset="-128"/>
                    </a:rPr>
                    <a:t>19</a:t>
                  </a:r>
                </a:p>
                <a:p>
                  <a:pPr fontAlgn="base">
                    <a:spcBef>
                      <a:spcPct val="0"/>
                    </a:spcBef>
                    <a:spcAft>
                      <a:spcPct val="0"/>
                    </a:spcAft>
                  </a:pPr>
                  <a:r>
                    <a:rPr lang="ja-JP" altLang="en-US" sz="1200" b="1">
                      <a:solidFill>
                        <a:srgbClr val="FF0000"/>
                      </a:solidFill>
                      <a:latin typeface="HG丸ｺﾞｼｯｸM-PRO" pitchFamily="49" charset="-128"/>
                      <a:ea typeface="HG丸ｺﾞｼｯｸM-PRO" pitchFamily="49" charset="-128"/>
                    </a:rPr>
                    <a:t>　</a:t>
                  </a:r>
                  <a:r>
                    <a:rPr lang="en-US" altLang="ja-JP" sz="1200" b="1">
                      <a:solidFill>
                        <a:srgbClr val="000000"/>
                      </a:solidFill>
                      <a:latin typeface="HG丸ｺﾞｼｯｸM-PRO" pitchFamily="49" charset="-128"/>
                      <a:ea typeface="HG丸ｺﾞｼｯｸM-PRO" pitchFamily="49" charset="-128"/>
                    </a:rPr>
                    <a:t>(19</a:t>
                  </a:r>
                  <a:r>
                    <a:rPr lang="ja-JP" altLang="en-US" sz="1200" b="1">
                      <a:solidFill>
                        <a:srgbClr val="000000"/>
                      </a:solidFill>
                      <a:latin typeface="HG丸ｺﾞｼｯｸM-PRO" pitchFamily="49" charset="-128"/>
                      <a:ea typeface="HG丸ｺﾞｼｯｸM-PRO" pitchFamily="49" charset="-128"/>
                    </a:rPr>
                    <a:t>年度）（</a:t>
                  </a:r>
                  <a:r>
                    <a:rPr lang="en-US" altLang="ja-JP" sz="1200" b="1">
                      <a:solidFill>
                        <a:srgbClr val="000000"/>
                      </a:solidFill>
                      <a:latin typeface="HG丸ｺﾞｼｯｸM-PRO" pitchFamily="49" charset="-128"/>
                      <a:ea typeface="HG丸ｺﾞｼｯｸM-PRO" pitchFamily="49" charset="-128"/>
                    </a:rPr>
                    <a:t>20</a:t>
                  </a:r>
                  <a:r>
                    <a:rPr lang="ja-JP" altLang="en-US" sz="1200" b="1">
                      <a:solidFill>
                        <a:srgbClr val="000000"/>
                      </a:solidFill>
                      <a:latin typeface="HG丸ｺﾞｼｯｸM-PRO" pitchFamily="49" charset="-128"/>
                      <a:ea typeface="HG丸ｺﾞｼｯｸM-PRO" pitchFamily="49" charset="-128"/>
                    </a:rPr>
                    <a:t>年度）</a:t>
                  </a:r>
                  <a:endParaRPr lang="en-US" altLang="ja-JP" sz="1200" b="1">
                    <a:solidFill>
                      <a:srgbClr val="000000"/>
                    </a:solidFill>
                    <a:latin typeface="HG丸ｺﾞｼｯｸM-PRO" pitchFamily="49" charset="-128"/>
                    <a:ea typeface="HG丸ｺﾞｼｯｸM-PRO" pitchFamily="49" charset="-128"/>
                  </a:endParaRPr>
                </a:p>
              </p:txBody>
            </p:sp>
          </p:grpSp>
          <p:sp>
            <p:nvSpPr>
              <p:cNvPr id="45" name="正方形/長方形 44"/>
              <p:cNvSpPr/>
              <p:nvPr/>
            </p:nvSpPr>
            <p:spPr>
              <a:xfrm rot="1953040">
                <a:off x="5064505" y="3039603"/>
                <a:ext cx="472896" cy="3112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53" name="正方形/長方形 52"/>
              <p:cNvSpPr/>
              <p:nvPr/>
            </p:nvSpPr>
            <p:spPr>
              <a:xfrm rot="1953040">
                <a:off x="4139274" y="4157156"/>
                <a:ext cx="472896" cy="3112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54" name="正方形/長方形 53"/>
              <p:cNvSpPr/>
              <p:nvPr/>
            </p:nvSpPr>
            <p:spPr>
              <a:xfrm rot="1953040">
                <a:off x="5835531" y="3486624"/>
                <a:ext cx="472896" cy="3112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55" name="正方形/長方形 54"/>
              <p:cNvSpPr/>
              <p:nvPr/>
            </p:nvSpPr>
            <p:spPr>
              <a:xfrm rot="1953040">
                <a:off x="4910300" y="4604177"/>
                <a:ext cx="472896" cy="3112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56" name="下矢印 55"/>
              <p:cNvSpPr/>
              <p:nvPr/>
            </p:nvSpPr>
            <p:spPr>
              <a:xfrm rot="2034176">
                <a:off x="4840051" y="3355829"/>
                <a:ext cx="546571" cy="355962"/>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57" name="下矢印 56"/>
              <p:cNvSpPr/>
              <p:nvPr/>
            </p:nvSpPr>
            <p:spPr>
              <a:xfrm rot="2034176">
                <a:off x="5611077" y="3802850"/>
                <a:ext cx="546571" cy="355962"/>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59" name="正方形/長方形 58"/>
              <p:cNvSpPr/>
              <p:nvPr/>
            </p:nvSpPr>
            <p:spPr>
              <a:xfrm>
                <a:off x="6942381" y="928669"/>
                <a:ext cx="472896" cy="3112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20507" name="正方形/長方形 182"/>
              <p:cNvSpPr>
                <a:spLocks noChangeArrowheads="1"/>
              </p:cNvSpPr>
              <p:nvPr/>
            </p:nvSpPr>
            <p:spPr bwMode="auto">
              <a:xfrm>
                <a:off x="7358169" y="928669"/>
                <a:ext cx="1428849" cy="317882"/>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B2B2B2"/>
                    </a:solidFill>
                    <a:latin typeface="HG丸ｺﾞｼｯｸM-PRO" pitchFamily="49" charset="-128"/>
                    <a:ea typeface="HG丸ｺﾞｼｯｸM-PRO" pitchFamily="49" charset="-128"/>
                  </a:rPr>
                  <a:t>：下水処理場</a:t>
                </a:r>
              </a:p>
            </p:txBody>
          </p:sp>
          <p:sp>
            <p:nvSpPr>
              <p:cNvPr id="62" name="下矢印 61"/>
              <p:cNvSpPr>
                <a:spLocks noChangeArrowheads="1"/>
              </p:cNvSpPr>
              <p:nvPr/>
            </p:nvSpPr>
            <p:spPr bwMode="auto">
              <a:xfrm rot="-8740263">
                <a:off x="4382576" y="3804506"/>
                <a:ext cx="558565" cy="377485"/>
              </a:xfrm>
              <a:prstGeom prst="downArrow">
                <a:avLst>
                  <a:gd name="adj1" fmla="val 50000"/>
                  <a:gd name="adj2" fmla="val 50000"/>
                </a:avLst>
              </a:prstGeom>
              <a:solidFill>
                <a:srgbClr val="FFFF99"/>
              </a:solidFill>
              <a:ln w="25400" algn="ctr">
                <a:solidFill>
                  <a:srgbClr val="385D8A"/>
                </a:solidFill>
                <a:miter lim="800000"/>
                <a:headEnd/>
                <a:tailEnd/>
              </a:ln>
            </p:spPr>
            <p:txBody>
              <a:bodyPr rot="10800000" anchor="ctr"/>
              <a:lstStyle/>
              <a:p>
                <a:pPr algn="ctr" fontAlgn="base">
                  <a:spcBef>
                    <a:spcPct val="0"/>
                  </a:spcBef>
                  <a:spcAft>
                    <a:spcPct val="0"/>
                  </a:spcAft>
                  <a:defRPr/>
                </a:pPr>
                <a:endParaRPr lang="ja-JP" altLang="en-US">
                  <a:solidFill>
                    <a:srgbClr val="FFFFFF"/>
                  </a:solidFill>
                </a:endParaRPr>
              </a:p>
            </p:txBody>
          </p:sp>
          <p:sp>
            <p:nvSpPr>
              <p:cNvPr id="63" name="下矢印 62"/>
              <p:cNvSpPr>
                <a:spLocks noChangeArrowheads="1"/>
              </p:cNvSpPr>
              <p:nvPr/>
            </p:nvSpPr>
            <p:spPr bwMode="auto">
              <a:xfrm rot="-8740263">
                <a:off x="5153601" y="4251527"/>
                <a:ext cx="558565" cy="377485"/>
              </a:xfrm>
              <a:prstGeom prst="downArrow">
                <a:avLst>
                  <a:gd name="adj1" fmla="val 50000"/>
                  <a:gd name="adj2" fmla="val 50000"/>
                </a:avLst>
              </a:prstGeom>
              <a:solidFill>
                <a:srgbClr val="FFFF99"/>
              </a:solidFill>
              <a:ln w="25400" algn="ctr">
                <a:solidFill>
                  <a:srgbClr val="385D8A"/>
                </a:solidFill>
                <a:miter lim="800000"/>
                <a:headEnd/>
                <a:tailEnd/>
              </a:ln>
            </p:spPr>
            <p:txBody>
              <a:bodyPr rot="10800000" anchor="ctr"/>
              <a:lstStyle/>
              <a:p>
                <a:pPr algn="ctr" fontAlgn="base">
                  <a:spcBef>
                    <a:spcPct val="0"/>
                  </a:spcBef>
                  <a:spcAft>
                    <a:spcPct val="0"/>
                  </a:spcAft>
                  <a:defRPr/>
                </a:pPr>
                <a:endParaRPr lang="ja-JP" altLang="en-US">
                  <a:solidFill>
                    <a:srgbClr val="FFFFFF"/>
                  </a:solidFill>
                </a:endParaRPr>
              </a:p>
            </p:txBody>
          </p:sp>
          <p:sp>
            <p:nvSpPr>
              <p:cNvPr id="20510" name="正方形/長方形 182"/>
              <p:cNvSpPr>
                <a:spLocks noChangeArrowheads="1"/>
              </p:cNvSpPr>
              <p:nvPr/>
            </p:nvSpPr>
            <p:spPr bwMode="auto">
              <a:xfrm>
                <a:off x="3786045" y="3215100"/>
                <a:ext cx="1000537" cy="382452"/>
              </a:xfrm>
              <a:prstGeom prst="rect">
                <a:avLst/>
              </a:prstGeom>
              <a:noFill/>
              <a:ln w="9525">
                <a:noFill/>
                <a:miter lim="800000"/>
                <a:headEnd/>
                <a:tailEnd/>
              </a:ln>
            </p:spPr>
            <p:txBody>
              <a:bodyPr>
                <a:spAutoFit/>
              </a:bodyPr>
              <a:lstStyle/>
              <a:p>
                <a:pPr fontAlgn="base">
                  <a:spcBef>
                    <a:spcPct val="0"/>
                  </a:spcBef>
                  <a:spcAft>
                    <a:spcPct val="0"/>
                  </a:spcAft>
                </a:pPr>
                <a:r>
                  <a:rPr lang="ja-JP" altLang="en-US" b="1">
                    <a:solidFill>
                      <a:srgbClr val="FFFFFF"/>
                    </a:solidFill>
                    <a:latin typeface="HG丸ｺﾞｼｯｸM-PRO" pitchFamily="49" charset="-128"/>
                    <a:ea typeface="HG丸ｺﾞｼｯｸM-PRO" pitchFamily="49" charset="-128"/>
                  </a:rPr>
                  <a:t>放流水</a:t>
                </a:r>
              </a:p>
            </p:txBody>
          </p:sp>
          <p:cxnSp>
            <p:nvCxnSpPr>
              <p:cNvPr id="68" name="直線矢印コネクタ 67"/>
              <p:cNvCxnSpPr/>
              <p:nvPr/>
            </p:nvCxnSpPr>
            <p:spPr>
              <a:xfrm rot="10800000">
                <a:off x="3429931" y="3143908"/>
                <a:ext cx="284423" cy="7119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rot="5400000" flipH="1" flipV="1">
                <a:off x="3848470" y="3008733"/>
                <a:ext cx="223511" cy="6339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6" name="グループ化 61"/>
              <p:cNvGrpSpPr>
                <a:grpSpLocks/>
              </p:cNvGrpSpPr>
              <p:nvPr/>
            </p:nvGrpSpPr>
            <p:grpSpPr bwMode="auto">
              <a:xfrm>
                <a:off x="3857620" y="1571612"/>
                <a:ext cx="857250" cy="714375"/>
                <a:chOff x="4572000" y="1928813"/>
                <a:chExt cx="857250" cy="714375"/>
              </a:xfrm>
            </p:grpSpPr>
            <p:cxnSp>
              <p:nvCxnSpPr>
                <p:cNvPr id="20529" name="直線コネクタ 55"/>
                <p:cNvCxnSpPr>
                  <a:cxnSpLocks noChangeShapeType="1"/>
                </p:cNvCxnSpPr>
                <p:nvPr/>
              </p:nvCxnSpPr>
              <p:spPr bwMode="auto">
                <a:xfrm rot="5400000">
                  <a:off x="4750593" y="2250282"/>
                  <a:ext cx="500063" cy="285750"/>
                </a:xfrm>
                <a:prstGeom prst="line">
                  <a:avLst/>
                </a:prstGeom>
                <a:noFill/>
                <a:ln w="63500" algn="ctr">
                  <a:solidFill>
                    <a:schemeClr val="tx1"/>
                  </a:solidFill>
                  <a:round/>
                  <a:headEnd/>
                  <a:tailEnd type="triangle" w="med" len="med"/>
                </a:ln>
              </p:spPr>
            </p:cxnSp>
            <p:cxnSp>
              <p:nvCxnSpPr>
                <p:cNvPr id="42" name="直線コネクタ 41"/>
                <p:cNvCxnSpPr/>
                <p:nvPr/>
              </p:nvCxnSpPr>
              <p:spPr>
                <a:xfrm rot="5400000">
                  <a:off x="4500552" y="2000362"/>
                  <a:ext cx="286425" cy="14221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572658" y="2214681"/>
                  <a:ext cx="359812" cy="206954"/>
                </a:xfrm>
                <a:prstGeom prst="line">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10800000" flipV="1">
                  <a:off x="5004433" y="2428258"/>
                  <a:ext cx="424921" cy="137418"/>
                </a:xfrm>
                <a:prstGeom prst="line">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514" name="正方形/長方形 182"/>
              <p:cNvSpPr>
                <a:spLocks noChangeArrowheads="1"/>
              </p:cNvSpPr>
              <p:nvPr/>
            </p:nvSpPr>
            <p:spPr bwMode="auto">
              <a:xfrm>
                <a:off x="5477022" y="3014768"/>
                <a:ext cx="1142736" cy="286425"/>
              </a:xfrm>
              <a:prstGeom prst="rect">
                <a:avLst/>
              </a:prstGeom>
              <a:noFill/>
              <a:ln w="9525">
                <a:noFill/>
                <a:miter lim="800000"/>
                <a:headEnd/>
                <a:tailEnd/>
              </a:ln>
            </p:spPr>
            <p:txBody>
              <a:bodyPr>
                <a:spAutoFit/>
              </a:bodyPr>
              <a:lstStyle/>
              <a:p>
                <a:pPr fontAlgn="base">
                  <a:spcBef>
                    <a:spcPct val="0"/>
                  </a:spcBef>
                  <a:spcAft>
                    <a:spcPct val="0"/>
                  </a:spcAft>
                </a:pPr>
                <a:r>
                  <a:rPr lang="en-US" altLang="ja-JP" sz="1200" b="1">
                    <a:solidFill>
                      <a:srgbClr val="B2B2B2"/>
                    </a:solidFill>
                    <a:latin typeface="HG丸ｺﾞｼｯｸM-PRO" pitchFamily="49" charset="-128"/>
                    <a:ea typeface="HG丸ｺﾞｼｯｸM-PRO" pitchFamily="49" charset="-128"/>
                  </a:rPr>
                  <a:t>C</a:t>
                </a:r>
                <a:r>
                  <a:rPr lang="ja-JP" altLang="en-US" sz="1200" b="1">
                    <a:solidFill>
                      <a:srgbClr val="B2B2B2"/>
                    </a:solidFill>
                    <a:latin typeface="HG丸ｺﾞｼｯｸM-PRO" pitchFamily="49" charset="-128"/>
                    <a:ea typeface="HG丸ｺﾞｼｯｸM-PRO" pitchFamily="49" charset="-128"/>
                  </a:rPr>
                  <a:t>処理場</a:t>
                </a:r>
              </a:p>
            </p:txBody>
          </p:sp>
          <p:sp>
            <p:nvSpPr>
              <p:cNvPr id="20515" name="正方形/長方形 182"/>
              <p:cNvSpPr>
                <a:spLocks noChangeArrowheads="1"/>
              </p:cNvSpPr>
              <p:nvPr/>
            </p:nvSpPr>
            <p:spPr bwMode="auto">
              <a:xfrm>
                <a:off x="4012194" y="4579343"/>
                <a:ext cx="1070780" cy="286424"/>
              </a:xfrm>
              <a:prstGeom prst="rect">
                <a:avLst/>
              </a:prstGeom>
              <a:noFill/>
              <a:ln w="9525">
                <a:noFill/>
                <a:miter lim="800000"/>
                <a:headEnd/>
                <a:tailEnd/>
              </a:ln>
            </p:spPr>
            <p:txBody>
              <a:bodyPr>
                <a:spAutoFit/>
              </a:bodyPr>
              <a:lstStyle/>
              <a:p>
                <a:pPr fontAlgn="base">
                  <a:spcBef>
                    <a:spcPct val="0"/>
                  </a:spcBef>
                  <a:spcAft>
                    <a:spcPct val="0"/>
                  </a:spcAft>
                </a:pPr>
                <a:r>
                  <a:rPr lang="en-US" altLang="ja-JP" sz="1200" b="1">
                    <a:solidFill>
                      <a:srgbClr val="B2B2B2"/>
                    </a:solidFill>
                    <a:latin typeface="HG丸ｺﾞｼｯｸM-PRO" pitchFamily="49" charset="-128"/>
                    <a:ea typeface="HG丸ｺﾞｼｯｸM-PRO" pitchFamily="49" charset="-128"/>
                  </a:rPr>
                  <a:t>D</a:t>
                </a:r>
                <a:r>
                  <a:rPr lang="ja-JP" altLang="en-US" sz="1200" b="1">
                    <a:solidFill>
                      <a:srgbClr val="B2B2B2"/>
                    </a:solidFill>
                    <a:latin typeface="HG丸ｺﾞｼｯｸM-PRO" pitchFamily="49" charset="-128"/>
                    <a:ea typeface="HG丸ｺﾞｼｯｸM-PRO" pitchFamily="49" charset="-128"/>
                  </a:rPr>
                  <a:t>処理場</a:t>
                </a:r>
              </a:p>
            </p:txBody>
          </p:sp>
          <p:grpSp>
            <p:nvGrpSpPr>
              <p:cNvPr id="7" name="Group 29"/>
              <p:cNvGrpSpPr>
                <a:grpSpLocks/>
              </p:cNvGrpSpPr>
              <p:nvPr/>
            </p:nvGrpSpPr>
            <p:grpSpPr bwMode="auto">
              <a:xfrm rot="-9839073">
                <a:off x="2224677" y="3462861"/>
                <a:ext cx="863600" cy="712788"/>
                <a:chOff x="2880" y="1216"/>
                <a:chExt cx="544" cy="449"/>
              </a:xfrm>
            </p:grpSpPr>
            <p:cxnSp>
              <p:nvCxnSpPr>
                <p:cNvPr id="20525" name="直線コネクタ 55"/>
                <p:cNvCxnSpPr>
                  <a:cxnSpLocks noChangeShapeType="1"/>
                </p:cNvCxnSpPr>
                <p:nvPr/>
              </p:nvCxnSpPr>
              <p:spPr bwMode="auto">
                <a:xfrm rot="5400000">
                  <a:off x="2992" y="1418"/>
                  <a:ext cx="315" cy="180"/>
                </a:xfrm>
                <a:prstGeom prst="line">
                  <a:avLst/>
                </a:prstGeom>
                <a:noFill/>
                <a:ln w="63500" algn="ctr">
                  <a:solidFill>
                    <a:schemeClr val="tx1"/>
                  </a:solidFill>
                  <a:round/>
                  <a:headEnd/>
                  <a:tailEnd type="triangle" w="med" len="med"/>
                </a:ln>
              </p:spPr>
            </p:cxnSp>
            <p:cxnSp>
              <p:nvCxnSpPr>
                <p:cNvPr id="61" name="直線コネクタ 57"/>
                <p:cNvCxnSpPr/>
                <p:nvPr/>
              </p:nvCxnSpPr>
              <p:spPr>
                <a:xfrm rot="5400000">
                  <a:off x="2842" y="1259"/>
                  <a:ext cx="179" cy="9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59"/>
                <p:cNvCxnSpPr/>
                <p:nvPr/>
              </p:nvCxnSpPr>
              <p:spPr>
                <a:xfrm rot="20639073">
                  <a:off x="2904" y="1368"/>
                  <a:ext cx="191" cy="165"/>
                </a:xfrm>
                <a:prstGeom prst="line">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コネクタ 92"/>
                <p:cNvCxnSpPr/>
                <p:nvPr/>
              </p:nvCxnSpPr>
              <p:spPr>
                <a:xfrm rot="9839073">
                  <a:off x="3177" y="1538"/>
                  <a:ext cx="248" cy="24"/>
                </a:xfrm>
                <a:prstGeom prst="line">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517" name="正方形/長方形 182"/>
              <p:cNvSpPr>
                <a:spLocks noChangeArrowheads="1"/>
              </p:cNvSpPr>
              <p:nvPr/>
            </p:nvSpPr>
            <p:spPr bwMode="auto">
              <a:xfrm>
                <a:off x="6170887" y="3685300"/>
                <a:ext cx="1000538" cy="286425"/>
              </a:xfrm>
              <a:prstGeom prst="rect">
                <a:avLst/>
              </a:prstGeom>
              <a:noFill/>
              <a:ln w="9525">
                <a:noFill/>
                <a:miter lim="800000"/>
                <a:headEnd/>
                <a:tailEnd/>
              </a:ln>
            </p:spPr>
            <p:txBody>
              <a:bodyPr>
                <a:spAutoFit/>
              </a:bodyPr>
              <a:lstStyle/>
              <a:p>
                <a:pPr fontAlgn="base">
                  <a:spcBef>
                    <a:spcPct val="0"/>
                  </a:spcBef>
                  <a:spcAft>
                    <a:spcPct val="0"/>
                  </a:spcAft>
                </a:pPr>
                <a:r>
                  <a:rPr lang="en-US" altLang="ja-JP" sz="1200" b="1">
                    <a:solidFill>
                      <a:srgbClr val="B2B2B2"/>
                    </a:solidFill>
                    <a:latin typeface="HG丸ｺﾞｼｯｸM-PRO" pitchFamily="49" charset="-128"/>
                    <a:ea typeface="HG丸ｺﾞｼｯｸM-PRO" pitchFamily="49" charset="-128"/>
                  </a:rPr>
                  <a:t>E</a:t>
                </a:r>
                <a:r>
                  <a:rPr lang="ja-JP" altLang="en-US" sz="1200" b="1">
                    <a:solidFill>
                      <a:srgbClr val="B2B2B2"/>
                    </a:solidFill>
                    <a:latin typeface="HG丸ｺﾞｼｯｸM-PRO" pitchFamily="49" charset="-128"/>
                    <a:ea typeface="HG丸ｺﾞｼｯｸM-PRO" pitchFamily="49" charset="-128"/>
                  </a:rPr>
                  <a:t>処理場</a:t>
                </a:r>
              </a:p>
            </p:txBody>
          </p:sp>
          <p:sp>
            <p:nvSpPr>
              <p:cNvPr id="20518" name="正方形/長方形 182"/>
              <p:cNvSpPr>
                <a:spLocks noChangeArrowheads="1"/>
              </p:cNvSpPr>
              <p:nvPr/>
            </p:nvSpPr>
            <p:spPr bwMode="auto">
              <a:xfrm>
                <a:off x="4860252" y="5026364"/>
                <a:ext cx="1000537" cy="286425"/>
              </a:xfrm>
              <a:prstGeom prst="rect">
                <a:avLst/>
              </a:prstGeom>
              <a:noFill/>
              <a:ln w="9525">
                <a:noFill/>
                <a:miter lim="800000"/>
                <a:headEnd/>
                <a:tailEnd/>
              </a:ln>
            </p:spPr>
            <p:txBody>
              <a:bodyPr>
                <a:spAutoFit/>
              </a:bodyPr>
              <a:lstStyle/>
              <a:p>
                <a:pPr fontAlgn="base">
                  <a:spcBef>
                    <a:spcPct val="0"/>
                  </a:spcBef>
                  <a:spcAft>
                    <a:spcPct val="0"/>
                  </a:spcAft>
                </a:pPr>
                <a:r>
                  <a:rPr lang="en-US" altLang="ja-JP" sz="1200" b="1">
                    <a:solidFill>
                      <a:srgbClr val="B2B2B2"/>
                    </a:solidFill>
                    <a:latin typeface="HG丸ｺﾞｼｯｸM-PRO" pitchFamily="49" charset="-128"/>
                    <a:ea typeface="HG丸ｺﾞｼｯｸM-PRO" pitchFamily="49" charset="-128"/>
                  </a:rPr>
                  <a:t>F</a:t>
                </a:r>
                <a:r>
                  <a:rPr lang="ja-JP" altLang="en-US" sz="1200" b="1">
                    <a:solidFill>
                      <a:srgbClr val="B2B2B2"/>
                    </a:solidFill>
                    <a:latin typeface="HG丸ｺﾞｼｯｸM-PRO" pitchFamily="49" charset="-128"/>
                    <a:ea typeface="HG丸ｺﾞｼｯｸM-PRO" pitchFamily="49" charset="-128"/>
                  </a:rPr>
                  <a:t>処理場</a:t>
                </a:r>
              </a:p>
            </p:txBody>
          </p:sp>
          <p:sp>
            <p:nvSpPr>
              <p:cNvPr id="72" name="正方形/長方形 182"/>
              <p:cNvSpPr>
                <a:spLocks noChangeArrowheads="1"/>
              </p:cNvSpPr>
              <p:nvPr/>
            </p:nvSpPr>
            <p:spPr bwMode="auto">
              <a:xfrm>
                <a:off x="1356729" y="4286295"/>
                <a:ext cx="2429587" cy="486756"/>
              </a:xfrm>
              <a:prstGeom prst="rect">
                <a:avLst/>
              </a:prstGeom>
              <a:solidFill>
                <a:schemeClr val="accent1">
                  <a:lumMod val="40000"/>
                  <a:lumOff val="60000"/>
                </a:schemeClr>
              </a:solidFill>
              <a:ln w="9525">
                <a:solidFill>
                  <a:schemeClr val="tx1"/>
                </a:solidFill>
                <a:miter lim="800000"/>
                <a:headEnd/>
                <a:tailEnd/>
              </a:ln>
            </p:spPr>
            <p:txBody>
              <a:bodyPr>
                <a:spAutoFit/>
              </a:bodyPr>
              <a:lstStyle/>
              <a:p>
                <a:pPr algn="ctr" fontAlgn="base">
                  <a:spcBef>
                    <a:spcPct val="0"/>
                  </a:spcBef>
                  <a:spcAft>
                    <a:spcPct val="0"/>
                  </a:spcAft>
                  <a:defRPr/>
                </a:pPr>
                <a:r>
                  <a:rPr lang="ja-JP" altLang="en-US" sz="1200" b="1" dirty="0">
                    <a:solidFill>
                      <a:srgbClr val="002060"/>
                    </a:solidFill>
                    <a:latin typeface="HG丸ｺﾞｼｯｸM-PRO" pitchFamily="50" charset="-128"/>
                    <a:ea typeface="HG丸ｺﾞｼｯｸM-PRO" pitchFamily="50" charset="-128"/>
                  </a:rPr>
                  <a:t>一部研究機関排水（</a:t>
                </a:r>
                <a:r>
                  <a:rPr lang="en-US" altLang="ja-JP" sz="1200" b="1" dirty="0">
                    <a:solidFill>
                      <a:srgbClr val="002060"/>
                    </a:solidFill>
                    <a:latin typeface="HG丸ｺﾞｼｯｸM-PRO" pitchFamily="50" charset="-128"/>
                    <a:ea typeface="HG丸ｺﾞｼｯｸM-PRO" pitchFamily="50" charset="-128"/>
                  </a:rPr>
                  <a:t>21</a:t>
                </a:r>
                <a:r>
                  <a:rPr lang="ja-JP" altLang="en-US" sz="1200" b="1" dirty="0">
                    <a:solidFill>
                      <a:srgbClr val="002060"/>
                    </a:solidFill>
                    <a:latin typeface="HG丸ｺﾞｼｯｸM-PRO" pitchFamily="50" charset="-128"/>
                    <a:ea typeface="HG丸ｺﾞｼｯｸM-PRO" pitchFamily="50" charset="-128"/>
                  </a:rPr>
                  <a:t>年度）　</a:t>
                </a:r>
                <a:endParaRPr lang="en-US" altLang="ja-JP" sz="1200" b="1" dirty="0">
                  <a:solidFill>
                    <a:srgbClr val="002060"/>
                  </a:solidFill>
                  <a:latin typeface="HG丸ｺﾞｼｯｸM-PRO" pitchFamily="50" charset="-128"/>
                  <a:ea typeface="HG丸ｺﾞｼｯｸM-PRO" pitchFamily="50" charset="-128"/>
                </a:endParaRPr>
              </a:p>
              <a:p>
                <a:pPr algn="ctr" fontAlgn="base">
                  <a:spcBef>
                    <a:spcPct val="0"/>
                  </a:spcBef>
                  <a:spcAft>
                    <a:spcPct val="0"/>
                  </a:spcAft>
                  <a:defRPr/>
                </a:pPr>
                <a:r>
                  <a:rPr lang="en-US" altLang="ja-JP" sz="1200" b="1" dirty="0">
                    <a:solidFill>
                      <a:srgbClr val="002060"/>
                    </a:solidFill>
                    <a:latin typeface="HG丸ｺﾞｼｯｸM-PRO" pitchFamily="50" charset="-128"/>
                    <a:ea typeface="HG丸ｺﾞｼｯｸM-PRO" pitchFamily="50" charset="-128"/>
                  </a:rPr>
                  <a:t>PFNA</a:t>
                </a:r>
                <a:r>
                  <a:rPr lang="ja-JP" altLang="en-US" sz="1200" b="1" dirty="0">
                    <a:solidFill>
                      <a:srgbClr val="002060"/>
                    </a:solidFill>
                    <a:latin typeface="HG丸ｺﾞｼｯｸM-PRO" pitchFamily="50" charset="-128"/>
                    <a:ea typeface="HG丸ｺﾞｼｯｸM-PRO" pitchFamily="50" charset="-128"/>
                  </a:rPr>
                  <a:t>：最大</a:t>
                </a:r>
                <a:r>
                  <a:rPr lang="en-US" altLang="ja-JP" sz="1200" b="1" dirty="0">
                    <a:solidFill>
                      <a:srgbClr val="002060"/>
                    </a:solidFill>
                    <a:latin typeface="HG丸ｺﾞｼｯｸM-PRO" pitchFamily="50" charset="-128"/>
                    <a:ea typeface="HG丸ｺﾞｼｯｸM-PRO" pitchFamily="50" charset="-128"/>
                  </a:rPr>
                  <a:t>6,200ng/L</a:t>
                </a:r>
              </a:p>
            </p:txBody>
          </p:sp>
          <p:sp>
            <p:nvSpPr>
              <p:cNvPr id="20520" name="テキスト ボックス 4"/>
              <p:cNvSpPr txBox="1">
                <a:spLocks noChangeArrowheads="1"/>
              </p:cNvSpPr>
              <p:nvPr/>
            </p:nvSpPr>
            <p:spPr bwMode="auto">
              <a:xfrm>
                <a:off x="500034" y="5715108"/>
                <a:ext cx="8358941" cy="317882"/>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000000"/>
                    </a:solidFill>
                    <a:latin typeface="HG丸ｺﾞｼｯｸM-PRO" pitchFamily="49" charset="-128"/>
                    <a:ea typeface="HG丸ｺﾞｼｯｸM-PRO" pitchFamily="49" charset="-128"/>
                  </a:rPr>
                  <a:t>下水処理場から多摩川への負荷量→</a:t>
                </a:r>
                <a:r>
                  <a:rPr lang="en-US" altLang="ja-JP" sz="1400" b="1">
                    <a:solidFill>
                      <a:srgbClr val="000000"/>
                    </a:solidFill>
                    <a:latin typeface="HG丸ｺﾞｼｯｸM-PRO" pitchFamily="49" charset="-128"/>
                    <a:ea typeface="HG丸ｺﾞｼｯｸM-PRO" pitchFamily="49" charset="-128"/>
                  </a:rPr>
                  <a:t>PFOS</a:t>
                </a:r>
                <a:r>
                  <a:rPr lang="ja-JP" altLang="en-US" sz="1400" b="1">
                    <a:solidFill>
                      <a:srgbClr val="000000"/>
                    </a:solidFill>
                    <a:latin typeface="HG丸ｺﾞｼｯｸM-PRO" pitchFamily="49" charset="-128"/>
                    <a:ea typeface="HG丸ｺﾞｼｯｸM-PRO" pitchFamily="49" charset="-128"/>
                  </a:rPr>
                  <a:t>、</a:t>
                </a:r>
                <a:r>
                  <a:rPr lang="en-US" altLang="ja-JP" sz="1400" b="1">
                    <a:solidFill>
                      <a:srgbClr val="000000"/>
                    </a:solidFill>
                    <a:latin typeface="HG丸ｺﾞｼｯｸM-PRO" pitchFamily="49" charset="-128"/>
                    <a:ea typeface="HG丸ｺﾞｼｯｸM-PRO" pitchFamily="49" charset="-128"/>
                  </a:rPr>
                  <a:t>PFOA</a:t>
                </a:r>
                <a:r>
                  <a:rPr lang="ja-JP" altLang="en-US" sz="1400" b="1">
                    <a:solidFill>
                      <a:srgbClr val="000000"/>
                    </a:solidFill>
                    <a:latin typeface="HG丸ｺﾞｼｯｸM-PRO" pitchFamily="49" charset="-128"/>
                    <a:ea typeface="HG丸ｺﾞｼｯｸM-PRO" pitchFamily="49" charset="-128"/>
                  </a:rPr>
                  <a:t>ともに規制前より大幅減少</a:t>
                </a:r>
              </a:p>
            </p:txBody>
          </p:sp>
          <p:sp>
            <p:nvSpPr>
              <p:cNvPr id="76" name="正方形/長方形 182"/>
              <p:cNvSpPr>
                <a:spLocks noChangeArrowheads="1"/>
              </p:cNvSpPr>
              <p:nvPr/>
            </p:nvSpPr>
            <p:spPr bwMode="auto">
              <a:xfrm>
                <a:off x="2501274" y="928669"/>
                <a:ext cx="1927564" cy="993381"/>
              </a:xfrm>
              <a:prstGeom prst="rect">
                <a:avLst/>
              </a:prstGeom>
              <a:solidFill>
                <a:schemeClr val="accent1">
                  <a:lumMod val="40000"/>
                  <a:lumOff val="60000"/>
                </a:schemeClr>
              </a:solidFill>
              <a:ln w="9525">
                <a:solidFill>
                  <a:schemeClr val="tx1"/>
                </a:solidFill>
                <a:miter lim="800000"/>
                <a:headEnd/>
                <a:tailEnd/>
              </a:ln>
            </p:spPr>
            <p:txBody>
              <a:bodyPr>
                <a:spAutoFit/>
              </a:bodyPr>
              <a:lstStyle/>
              <a:p>
                <a:pPr algn="ctr" fontAlgn="base">
                  <a:spcBef>
                    <a:spcPct val="0"/>
                  </a:spcBef>
                  <a:spcAft>
                    <a:spcPct val="0"/>
                  </a:spcAft>
                  <a:defRPr/>
                </a:pPr>
                <a:r>
                  <a:rPr lang="ja-JP" altLang="en-US" sz="1400" b="1" dirty="0">
                    <a:solidFill>
                      <a:srgbClr val="002060"/>
                    </a:solidFill>
                    <a:latin typeface="HG丸ｺﾞｼｯｸM-PRO" pitchFamily="50" charset="-128"/>
                    <a:ea typeface="HG丸ｺﾞｼｯｸM-PRO" pitchFamily="50" charset="-128"/>
                  </a:rPr>
                  <a:t>非鉄金属製造業排水　</a:t>
                </a:r>
                <a:endParaRPr lang="en-US" altLang="ja-JP" sz="1400" b="1" dirty="0">
                  <a:solidFill>
                    <a:srgbClr val="002060"/>
                  </a:solidFill>
                  <a:latin typeface="HG丸ｺﾞｼｯｸM-PRO" pitchFamily="50" charset="-128"/>
                  <a:ea typeface="HG丸ｺﾞｼｯｸM-PRO" pitchFamily="50" charset="-128"/>
                </a:endParaRPr>
              </a:p>
              <a:p>
                <a:pPr algn="ctr" fontAlgn="base">
                  <a:spcBef>
                    <a:spcPct val="0"/>
                  </a:spcBef>
                  <a:spcAft>
                    <a:spcPct val="0"/>
                  </a:spcAft>
                  <a:defRPr/>
                </a:pPr>
                <a:r>
                  <a:rPr lang="en-US" altLang="ja-JP" sz="1400" b="1" dirty="0">
                    <a:solidFill>
                      <a:srgbClr val="002060"/>
                    </a:solidFill>
                    <a:latin typeface="HG丸ｺﾞｼｯｸM-PRO" pitchFamily="50" charset="-128"/>
                    <a:ea typeface="HG丸ｺﾞｼｯｸM-PRO" pitchFamily="50" charset="-128"/>
                  </a:rPr>
                  <a:t>PFOS</a:t>
                </a:r>
                <a:r>
                  <a:rPr lang="ja-JP" altLang="en-US" sz="1400" b="1" dirty="0">
                    <a:solidFill>
                      <a:srgbClr val="002060"/>
                    </a:solidFill>
                    <a:latin typeface="HG丸ｺﾞｼｯｸM-PRO" pitchFamily="50" charset="-128"/>
                    <a:ea typeface="HG丸ｺﾞｼｯｸM-PRO" pitchFamily="50" charset="-128"/>
                  </a:rPr>
                  <a:t>：</a:t>
                </a:r>
                <a:r>
                  <a:rPr lang="en-US" altLang="ja-JP" sz="1400" b="1" dirty="0">
                    <a:solidFill>
                      <a:srgbClr val="002060"/>
                    </a:solidFill>
                    <a:latin typeface="HG丸ｺﾞｼｯｸM-PRO" pitchFamily="50" charset="-128"/>
                    <a:ea typeface="HG丸ｺﾞｼｯｸM-PRO" pitchFamily="50" charset="-128"/>
                  </a:rPr>
                  <a:t>240ng/L</a:t>
                </a:r>
              </a:p>
              <a:p>
                <a:pPr algn="ctr" fontAlgn="base">
                  <a:spcBef>
                    <a:spcPct val="0"/>
                  </a:spcBef>
                  <a:spcAft>
                    <a:spcPct val="0"/>
                  </a:spcAft>
                  <a:defRPr/>
                </a:pPr>
                <a:r>
                  <a:rPr lang="en-US" altLang="ja-JP" sz="1400" b="1" dirty="0">
                    <a:solidFill>
                      <a:srgbClr val="002060"/>
                    </a:solidFill>
                    <a:latin typeface="HG丸ｺﾞｼｯｸM-PRO" pitchFamily="50" charset="-128"/>
                    <a:ea typeface="HG丸ｺﾞｼｯｸM-PRO" pitchFamily="50" charset="-128"/>
                  </a:rPr>
                  <a:t>PFNA</a:t>
                </a:r>
                <a:r>
                  <a:rPr lang="ja-JP" altLang="en-US" sz="1400" b="1" dirty="0">
                    <a:solidFill>
                      <a:srgbClr val="002060"/>
                    </a:solidFill>
                    <a:latin typeface="HG丸ｺﾞｼｯｸM-PRO" pitchFamily="50" charset="-128"/>
                    <a:ea typeface="HG丸ｺﾞｼｯｸM-PRO" pitchFamily="50" charset="-128"/>
                  </a:rPr>
                  <a:t>：</a:t>
                </a:r>
                <a:r>
                  <a:rPr lang="en-US" altLang="ja-JP" sz="1400" b="1" dirty="0">
                    <a:solidFill>
                      <a:srgbClr val="002060"/>
                    </a:solidFill>
                    <a:latin typeface="HG丸ｺﾞｼｯｸM-PRO" pitchFamily="50" charset="-128"/>
                    <a:ea typeface="HG丸ｺﾞｼｯｸM-PRO" pitchFamily="50" charset="-128"/>
                  </a:rPr>
                  <a:t>140ng/L</a:t>
                </a:r>
              </a:p>
            </p:txBody>
          </p:sp>
          <p:sp>
            <p:nvSpPr>
              <p:cNvPr id="77" name="正方形/長方形 182"/>
              <p:cNvSpPr>
                <a:spLocks noChangeArrowheads="1"/>
              </p:cNvSpPr>
              <p:nvPr/>
            </p:nvSpPr>
            <p:spPr bwMode="auto">
              <a:xfrm>
                <a:off x="4500800" y="1215094"/>
                <a:ext cx="2071488" cy="486756"/>
              </a:xfrm>
              <a:prstGeom prst="rect">
                <a:avLst/>
              </a:prstGeom>
              <a:solidFill>
                <a:schemeClr val="accent1">
                  <a:lumMod val="40000"/>
                  <a:lumOff val="60000"/>
                </a:schemeClr>
              </a:solidFill>
              <a:ln w="9525">
                <a:solidFill>
                  <a:schemeClr val="tx1"/>
                </a:solidFill>
                <a:miter lim="800000"/>
                <a:headEnd/>
                <a:tailEnd/>
              </a:ln>
            </p:spPr>
            <p:txBody>
              <a:bodyPr>
                <a:spAutoFit/>
              </a:bodyPr>
              <a:lstStyle/>
              <a:p>
                <a:pPr algn="ctr" fontAlgn="base">
                  <a:spcBef>
                    <a:spcPct val="0"/>
                  </a:spcBef>
                  <a:spcAft>
                    <a:spcPct val="0"/>
                  </a:spcAft>
                  <a:defRPr/>
                </a:pPr>
                <a:r>
                  <a:rPr lang="ja-JP" altLang="en-US" sz="1200" b="1" dirty="0">
                    <a:solidFill>
                      <a:srgbClr val="002060"/>
                    </a:solidFill>
                    <a:latin typeface="HG丸ｺﾞｼｯｸM-PRO" pitchFamily="50" charset="-128"/>
                    <a:ea typeface="HG丸ｺﾞｼｯｸM-PRO" pitchFamily="50" charset="-128"/>
                  </a:rPr>
                  <a:t>輸送用機械製造業排水　</a:t>
                </a:r>
                <a:endParaRPr lang="en-US" altLang="ja-JP" sz="1200" b="1" dirty="0">
                  <a:solidFill>
                    <a:srgbClr val="002060"/>
                  </a:solidFill>
                  <a:latin typeface="HG丸ｺﾞｼｯｸM-PRO" pitchFamily="50" charset="-128"/>
                  <a:ea typeface="HG丸ｺﾞｼｯｸM-PRO" pitchFamily="50" charset="-128"/>
                </a:endParaRPr>
              </a:p>
              <a:p>
                <a:pPr algn="ctr" fontAlgn="base">
                  <a:spcBef>
                    <a:spcPct val="0"/>
                  </a:spcBef>
                  <a:spcAft>
                    <a:spcPct val="0"/>
                  </a:spcAft>
                  <a:defRPr/>
                </a:pPr>
                <a:r>
                  <a:rPr lang="en-US" altLang="ja-JP" sz="1200" b="1" dirty="0">
                    <a:solidFill>
                      <a:srgbClr val="002060"/>
                    </a:solidFill>
                    <a:latin typeface="HG丸ｺﾞｼｯｸM-PRO" pitchFamily="50" charset="-128"/>
                    <a:ea typeface="HG丸ｺﾞｼｯｸM-PRO" pitchFamily="50" charset="-128"/>
                  </a:rPr>
                  <a:t>PFNA</a:t>
                </a:r>
                <a:r>
                  <a:rPr lang="ja-JP" altLang="en-US" sz="1200" b="1" dirty="0">
                    <a:solidFill>
                      <a:srgbClr val="002060"/>
                    </a:solidFill>
                    <a:latin typeface="HG丸ｺﾞｼｯｸM-PRO" pitchFamily="50" charset="-128"/>
                    <a:ea typeface="HG丸ｺﾞｼｯｸM-PRO" pitchFamily="50" charset="-128"/>
                  </a:rPr>
                  <a:t>：</a:t>
                </a:r>
                <a:r>
                  <a:rPr lang="en-US" altLang="ja-JP" sz="1200" b="1" dirty="0">
                    <a:solidFill>
                      <a:srgbClr val="002060"/>
                    </a:solidFill>
                    <a:latin typeface="HG丸ｺﾞｼｯｸM-PRO" pitchFamily="50" charset="-128"/>
                    <a:ea typeface="HG丸ｺﾞｼｯｸM-PRO" pitchFamily="50" charset="-128"/>
                  </a:rPr>
                  <a:t>280ng/L</a:t>
                </a:r>
              </a:p>
            </p:txBody>
          </p:sp>
          <p:sp>
            <p:nvSpPr>
              <p:cNvPr id="20523" name="テキスト ボックス 11"/>
              <p:cNvSpPr txBox="1">
                <a:spLocks noChangeArrowheads="1"/>
              </p:cNvSpPr>
              <p:nvPr/>
            </p:nvSpPr>
            <p:spPr bwMode="auto">
              <a:xfrm>
                <a:off x="2857464" y="6357494"/>
                <a:ext cx="3143812" cy="22185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1400" b="1">
                    <a:solidFill>
                      <a:srgbClr val="0206BE"/>
                    </a:solidFill>
                    <a:latin typeface="HG丸ｺﾞｼｯｸM-PRO" pitchFamily="49" charset="-128"/>
                    <a:ea typeface="HG丸ｺﾞｼｯｸM-PRO" pitchFamily="49" charset="-128"/>
                  </a:rPr>
                  <a:t>削減活動に伴う効果の表れ</a:t>
                </a:r>
              </a:p>
            </p:txBody>
          </p:sp>
          <p:sp>
            <p:nvSpPr>
              <p:cNvPr id="79" name="下矢印 78"/>
              <p:cNvSpPr/>
              <p:nvPr/>
            </p:nvSpPr>
            <p:spPr>
              <a:xfrm>
                <a:off x="3626971" y="5994910"/>
                <a:ext cx="558565" cy="226822"/>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grpSp>
        <p:sp>
          <p:nvSpPr>
            <p:cNvPr id="20486" name="正方形/長方形 182"/>
            <p:cNvSpPr>
              <a:spLocks noChangeArrowheads="1"/>
            </p:cNvSpPr>
            <p:nvPr/>
          </p:nvSpPr>
          <p:spPr bwMode="auto">
            <a:xfrm>
              <a:off x="1572035" y="3643176"/>
              <a:ext cx="642964" cy="274625"/>
            </a:xfrm>
            <a:prstGeom prst="rect">
              <a:avLst/>
            </a:prstGeom>
            <a:noFill/>
            <a:ln w="9525">
              <a:noFill/>
              <a:miter lim="800000"/>
              <a:headEnd/>
              <a:tailEnd/>
            </a:ln>
          </p:spPr>
          <p:txBody>
            <a:bodyPr>
              <a:spAutoFit/>
            </a:bodyPr>
            <a:lstStyle/>
            <a:p>
              <a:pPr fontAlgn="base">
                <a:spcBef>
                  <a:spcPct val="0"/>
                </a:spcBef>
                <a:spcAft>
                  <a:spcPct val="0"/>
                </a:spcAft>
              </a:pPr>
              <a:r>
                <a:rPr lang="ja-JP" altLang="en-US" sz="1200" b="1">
                  <a:solidFill>
                    <a:srgbClr val="000000"/>
                  </a:solidFill>
                  <a:latin typeface="HG丸ｺﾞｼｯｸM-PRO" pitchFamily="49" charset="-128"/>
                  <a:ea typeface="HG丸ｺﾞｼｯｸM-PRO" pitchFamily="49" charset="-128"/>
                </a:rPr>
                <a:t>流入水</a:t>
              </a:r>
            </a:p>
          </p:txBody>
        </p:sp>
        <p:sp>
          <p:nvSpPr>
            <p:cNvPr id="20487" name="正方形/長方形 182"/>
            <p:cNvSpPr>
              <a:spLocks noChangeArrowheads="1"/>
            </p:cNvSpPr>
            <p:nvPr/>
          </p:nvSpPr>
          <p:spPr bwMode="auto">
            <a:xfrm>
              <a:off x="4001011" y="1714448"/>
              <a:ext cx="642964" cy="274625"/>
            </a:xfrm>
            <a:prstGeom prst="rect">
              <a:avLst/>
            </a:prstGeom>
            <a:noFill/>
            <a:ln w="9525">
              <a:noFill/>
              <a:miter lim="800000"/>
              <a:headEnd/>
              <a:tailEnd/>
            </a:ln>
          </p:spPr>
          <p:txBody>
            <a:bodyPr>
              <a:spAutoFit/>
            </a:bodyPr>
            <a:lstStyle/>
            <a:p>
              <a:pPr fontAlgn="base">
                <a:spcBef>
                  <a:spcPct val="0"/>
                </a:spcBef>
                <a:spcAft>
                  <a:spcPct val="0"/>
                </a:spcAft>
              </a:pPr>
              <a:r>
                <a:rPr lang="ja-JP" altLang="en-US" sz="1200" b="1">
                  <a:solidFill>
                    <a:srgbClr val="000000"/>
                  </a:solidFill>
                  <a:latin typeface="HG丸ｺﾞｼｯｸM-PRO" pitchFamily="49" charset="-128"/>
                  <a:ea typeface="HG丸ｺﾞｼｯｸM-PRO" pitchFamily="49" charset="-128"/>
                </a:rPr>
                <a:t>流入水</a:t>
              </a:r>
            </a:p>
          </p:txBody>
        </p:sp>
        <p:sp>
          <p:nvSpPr>
            <p:cNvPr id="83" name="正方形/長方形 182"/>
            <p:cNvSpPr>
              <a:spLocks noChangeArrowheads="1"/>
            </p:cNvSpPr>
            <p:nvPr/>
          </p:nvSpPr>
          <p:spPr bwMode="auto">
            <a:xfrm>
              <a:off x="6358546" y="1285842"/>
              <a:ext cx="428643" cy="284149"/>
            </a:xfrm>
            <a:prstGeom prst="rect">
              <a:avLst/>
            </a:prstGeom>
            <a:solidFill>
              <a:schemeClr val="accent1">
                <a:lumMod val="40000"/>
                <a:lumOff val="60000"/>
              </a:schemeClr>
            </a:solidFill>
            <a:ln w="9525">
              <a:solidFill>
                <a:schemeClr val="tx1"/>
              </a:solidFill>
              <a:miter lim="800000"/>
              <a:headEnd/>
              <a:tailEnd/>
            </a:ln>
          </p:spPr>
          <p:txBody>
            <a:bodyPr>
              <a:spAutoFit/>
            </a:bodyPr>
            <a:lstStyle/>
            <a:p>
              <a:pPr algn="ctr" fontAlgn="base">
                <a:spcBef>
                  <a:spcPct val="0"/>
                </a:spcBef>
                <a:spcAft>
                  <a:spcPct val="0"/>
                </a:spcAft>
                <a:defRPr/>
              </a:pPr>
              <a:endParaRPr lang="en-US" altLang="ja-JP" sz="1200" b="1" dirty="0">
                <a:solidFill>
                  <a:srgbClr val="002060"/>
                </a:solidFill>
                <a:latin typeface="HG丸ｺﾞｼｯｸM-PRO" pitchFamily="50" charset="-128"/>
                <a:ea typeface="HG丸ｺﾞｼｯｸM-PRO" pitchFamily="50" charset="-128"/>
              </a:endParaRPr>
            </a:p>
          </p:txBody>
        </p:sp>
        <p:sp>
          <p:nvSpPr>
            <p:cNvPr id="20489" name="正方形/長方形 182"/>
            <p:cNvSpPr>
              <a:spLocks noChangeArrowheads="1"/>
            </p:cNvSpPr>
            <p:nvPr/>
          </p:nvSpPr>
          <p:spPr bwMode="auto">
            <a:xfrm>
              <a:off x="6715748" y="1285842"/>
              <a:ext cx="1928892" cy="304786"/>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B2B2B2"/>
                  </a:solidFill>
                  <a:latin typeface="HG丸ｺﾞｼｯｸM-PRO" pitchFamily="49" charset="-128"/>
                  <a:ea typeface="HG丸ｺﾞｼｯｸM-PRO" pitchFamily="49" charset="-128"/>
                </a:rPr>
                <a:t>：高濃度排出事業所</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1628775"/>
            <a:ext cx="9144000" cy="3198813"/>
          </a:xfrm>
          <a:prstGeom prst="rect">
            <a:avLst/>
          </a:prstGeom>
          <a:solidFill>
            <a:srgbClr val="000080"/>
          </a:solidFill>
          <a:ln w="9525">
            <a:solidFill>
              <a:schemeClr val="tx1"/>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pic>
        <p:nvPicPr>
          <p:cNvPr id="21507" name="Picture 11"/>
          <p:cNvPicPr>
            <a:picLocks noChangeAspect="1" noChangeArrowheads="1"/>
          </p:cNvPicPr>
          <p:nvPr/>
        </p:nvPicPr>
        <p:blipFill>
          <a:blip r:embed="rId3" cstate="print"/>
          <a:srcRect/>
          <a:stretch>
            <a:fillRect/>
          </a:stretch>
        </p:blipFill>
        <p:spPr bwMode="auto">
          <a:xfrm>
            <a:off x="125413" y="1989138"/>
            <a:ext cx="9018587" cy="2286000"/>
          </a:xfrm>
          <a:prstGeom prst="rect">
            <a:avLst/>
          </a:prstGeom>
          <a:noFill/>
          <a:ln w="9525">
            <a:noFill/>
            <a:miter lim="800000"/>
            <a:headEnd/>
            <a:tailEnd/>
          </a:ln>
        </p:spPr>
      </p:pic>
      <p:sp>
        <p:nvSpPr>
          <p:cNvPr id="21508" name="Text Box 8"/>
          <p:cNvSpPr txBox="1">
            <a:spLocks noChangeArrowheads="1"/>
          </p:cNvSpPr>
          <p:nvPr/>
        </p:nvSpPr>
        <p:spPr bwMode="auto">
          <a:xfrm>
            <a:off x="1258888" y="0"/>
            <a:ext cx="7885112" cy="822325"/>
          </a:xfrm>
          <a:prstGeom prst="rect">
            <a:avLst/>
          </a:prstGeom>
          <a:noFill/>
          <a:ln w="19050">
            <a:noFill/>
            <a:miter lim="800000"/>
            <a:headEnd/>
            <a:tailEnd/>
          </a:ln>
        </p:spPr>
        <p:txBody>
          <a:bodyPr>
            <a:spAutoFit/>
          </a:bodyPr>
          <a:lstStyle/>
          <a:p>
            <a:pPr fontAlgn="base">
              <a:spcBef>
                <a:spcPct val="50000"/>
              </a:spcBef>
              <a:spcAft>
                <a:spcPct val="0"/>
              </a:spcAft>
            </a:pPr>
            <a:r>
              <a:rPr lang="en-US" altLang="ja-JP" sz="2400" b="1">
                <a:solidFill>
                  <a:srgbClr val="000000"/>
                </a:solidFill>
                <a:latin typeface="Arial" charset="0"/>
              </a:rPr>
              <a:t>PFOS</a:t>
            </a:r>
            <a:r>
              <a:rPr lang="ja-JP" altLang="en-US" sz="2400" b="1">
                <a:solidFill>
                  <a:srgbClr val="000000"/>
                </a:solidFill>
                <a:latin typeface="Arial" charset="0"/>
              </a:rPr>
              <a:t>およびその類縁物質の水環境並びに使用事業所実態（東京都）</a:t>
            </a:r>
          </a:p>
        </p:txBody>
      </p:sp>
      <p:sp>
        <p:nvSpPr>
          <p:cNvPr id="21509" name="Text Box 5"/>
          <p:cNvSpPr txBox="1">
            <a:spLocks noChangeArrowheads="1"/>
          </p:cNvSpPr>
          <p:nvPr/>
        </p:nvSpPr>
        <p:spPr bwMode="auto">
          <a:xfrm>
            <a:off x="2268538" y="1125538"/>
            <a:ext cx="4464050" cy="822325"/>
          </a:xfrm>
          <a:prstGeom prst="rect">
            <a:avLst/>
          </a:prstGeom>
          <a:noFill/>
          <a:ln w="9525">
            <a:noFill/>
            <a:miter lim="800000"/>
            <a:headEnd/>
            <a:tailEnd/>
          </a:ln>
        </p:spPr>
        <p:txBody>
          <a:bodyPr>
            <a:spAutoFit/>
          </a:bodyPr>
          <a:lstStyle/>
          <a:p>
            <a:pPr fontAlgn="base">
              <a:spcBef>
                <a:spcPct val="0"/>
              </a:spcBef>
              <a:spcAft>
                <a:spcPct val="0"/>
              </a:spcAft>
            </a:pPr>
            <a:r>
              <a:rPr kumimoji="0" lang="en-US" altLang="ja-JP" sz="2400" b="1">
                <a:solidFill>
                  <a:srgbClr val="002060"/>
                </a:solidFill>
              </a:rPr>
              <a:t>B</a:t>
            </a:r>
            <a:r>
              <a:rPr kumimoji="0" lang="ja-JP" altLang="en-US" sz="2400" b="1">
                <a:solidFill>
                  <a:srgbClr val="002060"/>
                </a:solidFill>
              </a:rPr>
              <a:t>処理場事業所排水調</a:t>
            </a:r>
            <a:r>
              <a:rPr lang="ja-JP" altLang="en-US" sz="2400" b="1">
                <a:solidFill>
                  <a:srgbClr val="002060"/>
                </a:solidFill>
              </a:rPr>
              <a:t>査結果</a:t>
            </a:r>
          </a:p>
          <a:p>
            <a:pPr fontAlgn="base">
              <a:spcBef>
                <a:spcPct val="0"/>
              </a:spcBef>
              <a:spcAft>
                <a:spcPct val="0"/>
              </a:spcAft>
            </a:pPr>
            <a:endParaRPr lang="ja-JP" altLang="en-US" sz="2400" b="1">
              <a:solidFill>
                <a:srgbClr val="FFFFFF"/>
              </a:solidFill>
            </a:endParaRPr>
          </a:p>
        </p:txBody>
      </p:sp>
      <p:sp>
        <p:nvSpPr>
          <p:cNvPr id="21510" name="Rectangle 117"/>
          <p:cNvSpPr>
            <a:spLocks noChangeArrowheads="1"/>
          </p:cNvSpPr>
          <p:nvPr/>
        </p:nvSpPr>
        <p:spPr bwMode="auto">
          <a:xfrm>
            <a:off x="752475" y="4714875"/>
            <a:ext cx="8391525" cy="785813"/>
          </a:xfrm>
          <a:prstGeom prst="rect">
            <a:avLst/>
          </a:prstGeom>
          <a:noFill/>
          <a:ln w="9525">
            <a:noFill/>
            <a:miter lim="800000"/>
            <a:headEnd/>
            <a:tailEnd/>
          </a:ln>
        </p:spPr>
        <p:txBody>
          <a:bodyPr anchor="ctr"/>
          <a:lstStyle/>
          <a:p>
            <a:pPr fontAlgn="base">
              <a:spcBef>
                <a:spcPct val="0"/>
              </a:spcBef>
              <a:spcAft>
                <a:spcPct val="0"/>
              </a:spcAft>
            </a:pPr>
            <a:r>
              <a:rPr lang="ja-JP" altLang="en-US" sz="2000" b="1">
                <a:solidFill>
                  <a:srgbClr val="0206BE"/>
                </a:solidFill>
                <a:latin typeface="HG丸ｺﾞｼｯｸM-PRO" pitchFamily="49" charset="-128"/>
                <a:ea typeface="HG丸ｺﾞｼｯｸM-PRO" pitchFamily="49" charset="-128"/>
              </a:rPr>
              <a:t>研究機関の一部の排水から</a:t>
            </a:r>
            <a:r>
              <a:rPr lang="en-US" altLang="ja-JP" sz="2000" b="1">
                <a:solidFill>
                  <a:srgbClr val="0206BE"/>
                </a:solidFill>
                <a:latin typeface="HG丸ｺﾞｼｯｸM-PRO" pitchFamily="49" charset="-128"/>
                <a:ea typeface="HG丸ｺﾞｼｯｸM-PRO" pitchFamily="49" charset="-128"/>
              </a:rPr>
              <a:t>6,000ng/L</a:t>
            </a:r>
            <a:r>
              <a:rPr lang="ja-JP" altLang="en-US" sz="2000" b="1">
                <a:solidFill>
                  <a:srgbClr val="0206BE"/>
                </a:solidFill>
                <a:latin typeface="HG丸ｺﾞｼｯｸM-PRO" pitchFamily="49" charset="-128"/>
                <a:ea typeface="HG丸ｺﾞｼｯｸM-PRO" pitchFamily="49" charset="-128"/>
              </a:rPr>
              <a:t>を超える</a:t>
            </a:r>
            <a:r>
              <a:rPr lang="en-US" altLang="ja-JP" sz="2000" b="1">
                <a:solidFill>
                  <a:srgbClr val="0206BE"/>
                </a:solidFill>
                <a:latin typeface="HG丸ｺﾞｼｯｸM-PRO" pitchFamily="49" charset="-128"/>
                <a:ea typeface="HG丸ｺﾞｼｯｸM-PRO" pitchFamily="49" charset="-128"/>
              </a:rPr>
              <a:t>PFNA</a:t>
            </a:r>
            <a:r>
              <a:rPr lang="ja-JP" altLang="en-US" sz="2000" b="1">
                <a:solidFill>
                  <a:srgbClr val="0206BE"/>
                </a:solidFill>
                <a:latin typeface="HG丸ｺﾞｼｯｸM-PRO" pitchFamily="49" charset="-128"/>
                <a:ea typeface="HG丸ｺﾞｼｯｸM-PRO" pitchFamily="49" charset="-128"/>
              </a:rPr>
              <a:t>を検出</a:t>
            </a:r>
            <a:endParaRPr lang="en-US" altLang="ja-JP" sz="2000" b="1">
              <a:solidFill>
                <a:srgbClr val="0206BE"/>
              </a:solidFill>
              <a:latin typeface="HG丸ｺﾞｼｯｸM-PRO" pitchFamily="49" charset="-128"/>
              <a:ea typeface="HG丸ｺﾞｼｯｸM-PRO" pitchFamily="49"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403350" y="0"/>
            <a:ext cx="7740650" cy="822325"/>
          </a:xfrm>
          <a:prstGeom prst="rect">
            <a:avLst/>
          </a:prstGeom>
          <a:noFill/>
          <a:ln w="9525">
            <a:noFill/>
            <a:miter lim="800000"/>
            <a:headEnd/>
            <a:tailEnd/>
          </a:ln>
        </p:spPr>
        <p:txBody>
          <a:bodyPr>
            <a:spAutoFit/>
          </a:bodyPr>
          <a:lstStyle/>
          <a:p>
            <a:pPr fontAlgn="base">
              <a:spcBef>
                <a:spcPct val="50000"/>
              </a:spcBef>
              <a:spcAft>
                <a:spcPct val="0"/>
              </a:spcAft>
            </a:pPr>
            <a:r>
              <a:rPr lang="en-US" altLang="ja-JP" sz="2400" b="1">
                <a:solidFill>
                  <a:srgbClr val="000000"/>
                </a:solidFill>
              </a:rPr>
              <a:t>PFOS/PFOA</a:t>
            </a:r>
            <a:r>
              <a:rPr lang="ja-JP" altLang="en-US" sz="2400" b="1">
                <a:solidFill>
                  <a:srgbClr val="000000"/>
                </a:solidFill>
              </a:rPr>
              <a:t>、その類縁化合物による生物の汚染トレンド解析と処理技術に関する研究（国環研）</a:t>
            </a:r>
          </a:p>
        </p:txBody>
      </p:sp>
      <p:pic>
        <p:nvPicPr>
          <p:cNvPr id="22531" name="Picture 3"/>
          <p:cNvPicPr>
            <a:picLocks noGrp="1" noChangeAspect="1" noChangeArrowheads="1"/>
          </p:cNvPicPr>
          <p:nvPr>
            <p:ph/>
          </p:nvPr>
        </p:nvPicPr>
        <p:blipFill>
          <a:blip r:embed="rId3" cstate="print"/>
          <a:srcRect/>
          <a:stretch>
            <a:fillRect/>
          </a:stretch>
        </p:blipFill>
        <p:spPr bwMode="auto">
          <a:xfrm>
            <a:off x="611188" y="836613"/>
            <a:ext cx="8086725" cy="5851525"/>
          </a:xfrm>
          <a:noFill/>
          <a:ln>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403350" y="0"/>
            <a:ext cx="7740650" cy="822325"/>
          </a:xfrm>
          <a:prstGeom prst="rect">
            <a:avLst/>
          </a:prstGeom>
          <a:noFill/>
          <a:ln w="9525">
            <a:noFill/>
            <a:miter lim="800000"/>
            <a:headEnd/>
            <a:tailEnd/>
          </a:ln>
        </p:spPr>
        <p:txBody>
          <a:bodyPr>
            <a:spAutoFit/>
          </a:bodyPr>
          <a:lstStyle/>
          <a:p>
            <a:pPr fontAlgn="base">
              <a:spcBef>
                <a:spcPct val="50000"/>
              </a:spcBef>
              <a:spcAft>
                <a:spcPct val="0"/>
              </a:spcAft>
            </a:pPr>
            <a:r>
              <a:rPr lang="en-US" altLang="ja-JP" sz="2400" b="1">
                <a:solidFill>
                  <a:srgbClr val="000000"/>
                </a:solidFill>
              </a:rPr>
              <a:t>PFOS/PFOA</a:t>
            </a:r>
            <a:r>
              <a:rPr lang="ja-JP" altLang="en-US" sz="2400" b="1">
                <a:solidFill>
                  <a:srgbClr val="000000"/>
                </a:solidFill>
              </a:rPr>
              <a:t>、その類縁化合物による生物の汚染トレンド解析と処理技術に関する研究（国環研）</a:t>
            </a:r>
          </a:p>
        </p:txBody>
      </p:sp>
      <p:sp>
        <p:nvSpPr>
          <p:cNvPr id="23555" name="Text Box 3"/>
          <p:cNvSpPr txBox="1">
            <a:spLocks noChangeArrowheads="1"/>
          </p:cNvSpPr>
          <p:nvPr/>
        </p:nvSpPr>
        <p:spPr bwMode="auto">
          <a:xfrm>
            <a:off x="1763713" y="1196975"/>
            <a:ext cx="5940425" cy="457200"/>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b="1">
                <a:solidFill>
                  <a:srgbClr val="000000"/>
                </a:solidFill>
              </a:rPr>
              <a:t>トンボを使った陸域</a:t>
            </a:r>
            <a:r>
              <a:rPr lang="en-US" altLang="ja-JP" sz="2400" b="1">
                <a:solidFill>
                  <a:srgbClr val="000000"/>
                </a:solidFill>
              </a:rPr>
              <a:t>PFCs</a:t>
            </a:r>
            <a:r>
              <a:rPr lang="ja-JP" altLang="en-US" sz="2400" b="1">
                <a:solidFill>
                  <a:srgbClr val="000000"/>
                </a:solidFill>
              </a:rPr>
              <a:t>モニタリング</a:t>
            </a:r>
          </a:p>
        </p:txBody>
      </p:sp>
      <p:pic>
        <p:nvPicPr>
          <p:cNvPr id="23556" name="Picture 4"/>
          <p:cNvPicPr>
            <a:picLocks noGrp="1" noChangeAspect="1" noChangeArrowheads="1"/>
          </p:cNvPicPr>
          <p:nvPr>
            <p:ph/>
          </p:nvPr>
        </p:nvPicPr>
        <p:blipFill>
          <a:blip r:embed="rId3" cstate="print"/>
          <a:srcRect/>
          <a:stretch>
            <a:fillRect/>
          </a:stretch>
        </p:blipFill>
        <p:spPr bwMode="auto">
          <a:xfrm>
            <a:off x="323850" y="1557338"/>
            <a:ext cx="8388350" cy="4619625"/>
          </a:xfrm>
          <a:noFill/>
          <a:ln>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187450" y="0"/>
            <a:ext cx="6911975" cy="641350"/>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3600">
                <a:solidFill>
                  <a:srgbClr val="000000"/>
                </a:solidFill>
                <a:latin typeface="Arial" charset="0"/>
              </a:rPr>
              <a:t>有機フッ素化合物について</a:t>
            </a:r>
          </a:p>
        </p:txBody>
      </p:sp>
      <p:sp>
        <p:nvSpPr>
          <p:cNvPr id="7171" name="AutoShape 5"/>
          <p:cNvSpPr>
            <a:spLocks noChangeArrowheads="1"/>
          </p:cNvSpPr>
          <p:nvPr/>
        </p:nvSpPr>
        <p:spPr bwMode="auto">
          <a:xfrm>
            <a:off x="431800" y="981075"/>
            <a:ext cx="3852863" cy="2519363"/>
          </a:xfrm>
          <a:prstGeom prst="roundRect">
            <a:avLst>
              <a:gd name="adj" fmla="val 16667"/>
            </a:avLst>
          </a:prstGeom>
          <a:solidFill>
            <a:srgbClr val="FFCC99"/>
          </a:solidFill>
          <a:ln w="25400">
            <a:no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7172" name="Text Box 6"/>
          <p:cNvSpPr txBox="1">
            <a:spLocks noChangeArrowheads="1"/>
          </p:cNvSpPr>
          <p:nvPr/>
        </p:nvSpPr>
        <p:spPr bwMode="auto">
          <a:xfrm>
            <a:off x="250825" y="2205038"/>
            <a:ext cx="4175125" cy="1311275"/>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2000" b="1">
                <a:solidFill>
                  <a:srgbClr val="FF0000"/>
                </a:solidFill>
                <a:latin typeface="Arial" charset="0"/>
              </a:rPr>
              <a:t>代表的化合物</a:t>
            </a:r>
          </a:p>
          <a:p>
            <a:pPr algn="ctr" fontAlgn="base">
              <a:spcBef>
                <a:spcPct val="50000"/>
              </a:spcBef>
              <a:spcAft>
                <a:spcPct val="0"/>
              </a:spcAft>
            </a:pPr>
            <a:r>
              <a:rPr lang="ja-JP" altLang="en-US" sz="2000" b="1">
                <a:solidFill>
                  <a:srgbClr val="FF0000"/>
                </a:solidFill>
                <a:latin typeface="Arial" charset="0"/>
              </a:rPr>
              <a:t>パーフルオロオクタンスルホン酸</a:t>
            </a:r>
          </a:p>
          <a:p>
            <a:pPr algn="ctr" fontAlgn="base">
              <a:spcBef>
                <a:spcPct val="50000"/>
              </a:spcBef>
              <a:spcAft>
                <a:spcPct val="0"/>
              </a:spcAft>
            </a:pPr>
            <a:r>
              <a:rPr lang="en-US" altLang="ja-JP" sz="2000" b="1">
                <a:solidFill>
                  <a:srgbClr val="FF0000"/>
                </a:solidFill>
                <a:latin typeface="Arial" charset="0"/>
              </a:rPr>
              <a:t>PFOS</a:t>
            </a:r>
            <a:r>
              <a:rPr lang="ja-JP" altLang="en-US" sz="2000" b="1">
                <a:solidFill>
                  <a:srgbClr val="FF0000"/>
                </a:solidFill>
                <a:latin typeface="Arial" charset="0"/>
              </a:rPr>
              <a:t>：炭素数</a:t>
            </a:r>
            <a:r>
              <a:rPr lang="en-US" altLang="ja-JP" sz="2000" b="1">
                <a:solidFill>
                  <a:srgbClr val="FF0000"/>
                </a:solidFill>
                <a:latin typeface="Arial" charset="0"/>
              </a:rPr>
              <a:t>8</a:t>
            </a:r>
          </a:p>
        </p:txBody>
      </p:sp>
      <p:sp>
        <p:nvSpPr>
          <p:cNvPr id="7173" name="AutoShape 7"/>
          <p:cNvSpPr>
            <a:spLocks noChangeArrowheads="1"/>
          </p:cNvSpPr>
          <p:nvPr/>
        </p:nvSpPr>
        <p:spPr bwMode="auto">
          <a:xfrm>
            <a:off x="4643438" y="981075"/>
            <a:ext cx="3889375" cy="2519363"/>
          </a:xfrm>
          <a:prstGeom prst="roundRect">
            <a:avLst>
              <a:gd name="adj" fmla="val 16667"/>
            </a:avLst>
          </a:prstGeom>
          <a:solidFill>
            <a:srgbClr val="CCFFCC"/>
          </a:solidFill>
          <a:ln w="25400">
            <a:no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7174" name="Text Box 8"/>
          <p:cNvSpPr txBox="1">
            <a:spLocks noChangeArrowheads="1"/>
          </p:cNvSpPr>
          <p:nvPr/>
        </p:nvSpPr>
        <p:spPr bwMode="auto">
          <a:xfrm>
            <a:off x="5148263" y="2205038"/>
            <a:ext cx="2808287" cy="1311275"/>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2000" b="1">
                <a:solidFill>
                  <a:srgbClr val="FF0000"/>
                </a:solidFill>
                <a:latin typeface="Arial" charset="0"/>
              </a:rPr>
              <a:t>代表的化合物</a:t>
            </a:r>
          </a:p>
          <a:p>
            <a:pPr algn="ctr" fontAlgn="base">
              <a:spcBef>
                <a:spcPct val="50000"/>
              </a:spcBef>
              <a:spcAft>
                <a:spcPct val="0"/>
              </a:spcAft>
            </a:pPr>
            <a:r>
              <a:rPr lang="ja-JP" altLang="en-US" sz="2000" b="1">
                <a:solidFill>
                  <a:srgbClr val="FF0000"/>
                </a:solidFill>
                <a:latin typeface="Arial" charset="0"/>
              </a:rPr>
              <a:t>パーフルオロオクタン酸</a:t>
            </a:r>
          </a:p>
          <a:p>
            <a:pPr algn="ctr" fontAlgn="base">
              <a:spcBef>
                <a:spcPct val="50000"/>
              </a:spcBef>
              <a:spcAft>
                <a:spcPct val="0"/>
              </a:spcAft>
            </a:pPr>
            <a:r>
              <a:rPr lang="en-US" altLang="ja-JP" sz="2000" b="1">
                <a:solidFill>
                  <a:srgbClr val="FF0000"/>
                </a:solidFill>
                <a:latin typeface="Arial" charset="0"/>
              </a:rPr>
              <a:t>PFOA:</a:t>
            </a:r>
            <a:r>
              <a:rPr lang="ja-JP" altLang="en-US" sz="2000" b="1">
                <a:solidFill>
                  <a:srgbClr val="FF0000"/>
                </a:solidFill>
                <a:latin typeface="Arial" charset="0"/>
              </a:rPr>
              <a:t>炭素数</a:t>
            </a:r>
            <a:r>
              <a:rPr lang="en-US" altLang="ja-JP" sz="2000" b="1">
                <a:solidFill>
                  <a:srgbClr val="FF0000"/>
                </a:solidFill>
                <a:latin typeface="Arial" charset="0"/>
              </a:rPr>
              <a:t>8</a:t>
            </a:r>
          </a:p>
        </p:txBody>
      </p:sp>
      <p:sp>
        <p:nvSpPr>
          <p:cNvPr id="7175" name="Rectangle 9"/>
          <p:cNvSpPr>
            <a:spLocks noChangeArrowheads="1"/>
          </p:cNvSpPr>
          <p:nvPr/>
        </p:nvSpPr>
        <p:spPr bwMode="auto">
          <a:xfrm>
            <a:off x="323850" y="765175"/>
            <a:ext cx="4103688" cy="641350"/>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ja-JP" altLang="en-US" b="1">
                <a:solidFill>
                  <a:srgbClr val="000000"/>
                </a:solidFill>
                <a:latin typeface="Arial" charset="0"/>
              </a:rPr>
              <a:t>パーフルオロアルキルスルホン酸類</a:t>
            </a:r>
            <a:r>
              <a:rPr lang="en-US" altLang="ja-JP" b="1">
                <a:solidFill>
                  <a:srgbClr val="000000"/>
                </a:solidFill>
                <a:latin typeface="Arial" charset="0"/>
              </a:rPr>
              <a:t>(PerFluoro Alkyl Sulfonates,PFASs)</a:t>
            </a:r>
          </a:p>
        </p:txBody>
      </p:sp>
      <p:sp>
        <p:nvSpPr>
          <p:cNvPr id="7176" name="Text Box 10"/>
          <p:cNvSpPr txBox="1">
            <a:spLocks noChangeArrowheads="1"/>
          </p:cNvSpPr>
          <p:nvPr/>
        </p:nvSpPr>
        <p:spPr bwMode="auto">
          <a:xfrm>
            <a:off x="539750" y="1557338"/>
            <a:ext cx="3673475" cy="457200"/>
          </a:xfrm>
          <a:prstGeom prst="rect">
            <a:avLst/>
          </a:prstGeom>
          <a:solidFill>
            <a:srgbClr val="FF99CC">
              <a:alpha val="23921"/>
            </a:srgbClr>
          </a:solidFill>
          <a:ln w="9525">
            <a:noFill/>
            <a:miter lim="800000"/>
            <a:headEnd/>
            <a:tailEnd/>
          </a:ln>
        </p:spPr>
        <p:txBody>
          <a:bodyPr>
            <a:spAutoFit/>
          </a:bodyPr>
          <a:lstStyle/>
          <a:p>
            <a:pPr algn="ctr" fontAlgn="base">
              <a:spcBef>
                <a:spcPct val="50000"/>
              </a:spcBef>
              <a:spcAft>
                <a:spcPct val="0"/>
              </a:spcAft>
            </a:pPr>
            <a:r>
              <a:rPr lang="en-US" altLang="ja-JP" sz="2400" dirty="0">
                <a:solidFill>
                  <a:srgbClr val="000000"/>
                </a:solidFill>
                <a:latin typeface="Arial" charset="0"/>
              </a:rPr>
              <a:t>CF</a:t>
            </a:r>
            <a:r>
              <a:rPr lang="en-US" altLang="ja-JP" sz="2400" baseline="-25000" dirty="0">
                <a:solidFill>
                  <a:srgbClr val="000000"/>
                </a:solidFill>
                <a:latin typeface="Arial" charset="0"/>
              </a:rPr>
              <a:t>3</a:t>
            </a:r>
            <a:r>
              <a:rPr lang="en-US" altLang="ja-JP" sz="2400" dirty="0">
                <a:solidFill>
                  <a:srgbClr val="000000"/>
                </a:solidFill>
                <a:latin typeface="Arial" charset="0"/>
              </a:rPr>
              <a:t>(CF2)</a:t>
            </a:r>
            <a:r>
              <a:rPr lang="en-US" altLang="ja-JP" sz="2400" baseline="-25000" dirty="0">
                <a:solidFill>
                  <a:srgbClr val="000000"/>
                </a:solidFill>
                <a:latin typeface="Arial" charset="0"/>
              </a:rPr>
              <a:t>n</a:t>
            </a:r>
            <a:r>
              <a:rPr lang="en-US" altLang="ja-JP" sz="2400" dirty="0">
                <a:solidFill>
                  <a:srgbClr val="000000"/>
                </a:solidFill>
                <a:latin typeface="Arial" charset="0"/>
              </a:rPr>
              <a:t>SO</a:t>
            </a:r>
            <a:r>
              <a:rPr lang="en-US" altLang="ja-JP" sz="2400" baseline="-25000" dirty="0">
                <a:solidFill>
                  <a:srgbClr val="000000"/>
                </a:solidFill>
                <a:latin typeface="Arial" charset="0"/>
              </a:rPr>
              <a:t>3</a:t>
            </a:r>
            <a:r>
              <a:rPr lang="en-US" altLang="ja-JP" sz="2400" baseline="30000" dirty="0">
                <a:solidFill>
                  <a:srgbClr val="000000"/>
                </a:solidFill>
                <a:latin typeface="Arial" charset="0"/>
              </a:rPr>
              <a:t>-</a:t>
            </a:r>
          </a:p>
        </p:txBody>
      </p:sp>
      <p:sp>
        <p:nvSpPr>
          <p:cNvPr id="7177" name="Text Box 11"/>
          <p:cNvSpPr txBox="1">
            <a:spLocks noChangeArrowheads="1"/>
          </p:cNvSpPr>
          <p:nvPr/>
        </p:nvSpPr>
        <p:spPr bwMode="auto">
          <a:xfrm>
            <a:off x="4787900" y="1557338"/>
            <a:ext cx="3673475" cy="457200"/>
          </a:xfrm>
          <a:prstGeom prst="rect">
            <a:avLst/>
          </a:prstGeom>
          <a:solidFill>
            <a:srgbClr val="CCFFCC">
              <a:alpha val="39999"/>
            </a:srgbClr>
          </a:solidFill>
          <a:ln w="9525">
            <a:noFill/>
            <a:miter lim="800000"/>
            <a:headEnd/>
            <a:tailEnd/>
          </a:ln>
        </p:spPr>
        <p:txBody>
          <a:bodyPr>
            <a:spAutoFit/>
          </a:bodyPr>
          <a:lstStyle/>
          <a:p>
            <a:pPr algn="ctr" fontAlgn="base">
              <a:spcBef>
                <a:spcPct val="50000"/>
              </a:spcBef>
              <a:spcAft>
                <a:spcPct val="0"/>
              </a:spcAft>
            </a:pPr>
            <a:r>
              <a:rPr lang="en-US" altLang="ja-JP" sz="2400" dirty="0">
                <a:solidFill>
                  <a:srgbClr val="000000"/>
                </a:solidFill>
                <a:latin typeface="Arial" charset="0"/>
              </a:rPr>
              <a:t>CF</a:t>
            </a:r>
            <a:r>
              <a:rPr lang="en-US" altLang="ja-JP" sz="2400" baseline="-25000" dirty="0">
                <a:solidFill>
                  <a:srgbClr val="000000"/>
                </a:solidFill>
                <a:latin typeface="Arial" charset="0"/>
              </a:rPr>
              <a:t>3</a:t>
            </a:r>
            <a:r>
              <a:rPr lang="en-US" altLang="ja-JP" sz="2400" dirty="0">
                <a:solidFill>
                  <a:srgbClr val="000000"/>
                </a:solidFill>
                <a:latin typeface="Arial" charset="0"/>
              </a:rPr>
              <a:t>(CF2)</a:t>
            </a:r>
            <a:r>
              <a:rPr lang="en-US" altLang="ja-JP" sz="2400" baseline="-25000" dirty="0" err="1">
                <a:solidFill>
                  <a:srgbClr val="000000"/>
                </a:solidFill>
                <a:latin typeface="Arial" charset="0"/>
              </a:rPr>
              <a:t>n</a:t>
            </a:r>
            <a:r>
              <a:rPr lang="en-US" altLang="ja-JP" sz="2400" dirty="0" err="1">
                <a:solidFill>
                  <a:srgbClr val="000000"/>
                </a:solidFill>
                <a:latin typeface="Arial" charset="0"/>
              </a:rPr>
              <a:t>COO</a:t>
            </a:r>
            <a:r>
              <a:rPr lang="en-US" altLang="ja-JP" sz="2400" baseline="30000" dirty="0">
                <a:solidFill>
                  <a:srgbClr val="000000"/>
                </a:solidFill>
                <a:latin typeface="Arial" charset="0"/>
              </a:rPr>
              <a:t>-</a:t>
            </a:r>
          </a:p>
        </p:txBody>
      </p:sp>
      <p:sp>
        <p:nvSpPr>
          <p:cNvPr id="7178" name="Text Box 13"/>
          <p:cNvSpPr txBox="1">
            <a:spLocks noChangeArrowheads="1"/>
          </p:cNvSpPr>
          <p:nvPr/>
        </p:nvSpPr>
        <p:spPr bwMode="auto">
          <a:xfrm>
            <a:off x="4140200" y="3644900"/>
            <a:ext cx="3959225" cy="701675"/>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2000">
                <a:solidFill>
                  <a:srgbClr val="FF0000"/>
                </a:solidFill>
                <a:latin typeface="Arial" charset="0"/>
              </a:rPr>
              <a:t>PFOS</a:t>
            </a:r>
            <a:r>
              <a:rPr lang="ja-JP" altLang="en-US" sz="2000">
                <a:solidFill>
                  <a:srgbClr val="FF0000"/>
                </a:solidFill>
                <a:latin typeface="Arial" charset="0"/>
              </a:rPr>
              <a:t>、</a:t>
            </a:r>
            <a:r>
              <a:rPr lang="en-US" altLang="ja-JP" sz="2000">
                <a:solidFill>
                  <a:srgbClr val="FF0000"/>
                </a:solidFill>
                <a:latin typeface="Arial" charset="0"/>
              </a:rPr>
              <a:t>PFOA</a:t>
            </a:r>
            <a:r>
              <a:rPr lang="ja-JP" altLang="en-US" sz="2000">
                <a:solidFill>
                  <a:srgbClr val="FF0000"/>
                </a:solidFill>
                <a:latin typeface="Arial" charset="0"/>
              </a:rPr>
              <a:t>はその有用性から様々な用途に大量に使用</a:t>
            </a:r>
          </a:p>
        </p:txBody>
      </p:sp>
      <p:pic>
        <p:nvPicPr>
          <p:cNvPr id="7179" name="Picture 5" descr="EST_PFOS"/>
          <p:cNvPicPr>
            <a:picLocks noChangeAspect="1" noChangeArrowheads="1"/>
          </p:cNvPicPr>
          <p:nvPr/>
        </p:nvPicPr>
        <p:blipFill>
          <a:blip r:embed="rId3" cstate="print"/>
          <a:srcRect/>
          <a:stretch>
            <a:fillRect/>
          </a:stretch>
        </p:blipFill>
        <p:spPr bwMode="auto">
          <a:xfrm>
            <a:off x="827088" y="3573463"/>
            <a:ext cx="2451100" cy="3213100"/>
          </a:xfrm>
          <a:prstGeom prst="rect">
            <a:avLst/>
          </a:prstGeom>
          <a:noFill/>
          <a:ln w="9525">
            <a:noFill/>
            <a:miter lim="800000"/>
            <a:headEnd/>
            <a:tailEnd/>
          </a:ln>
        </p:spPr>
      </p:pic>
      <p:sp>
        <p:nvSpPr>
          <p:cNvPr id="7180" name="Rectangle 15"/>
          <p:cNvSpPr>
            <a:spLocks noChangeArrowheads="1"/>
          </p:cNvSpPr>
          <p:nvPr/>
        </p:nvSpPr>
        <p:spPr bwMode="auto">
          <a:xfrm>
            <a:off x="3565525" y="5302250"/>
            <a:ext cx="5254625" cy="1439863"/>
          </a:xfrm>
          <a:prstGeom prst="rect">
            <a:avLst/>
          </a:prstGeom>
          <a:noFill/>
          <a:ln w="25400">
            <a:solidFill>
              <a:srgbClr val="FF0000"/>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7181" name="Rectangle 16"/>
          <p:cNvSpPr>
            <a:spLocks noChangeArrowheads="1"/>
          </p:cNvSpPr>
          <p:nvPr/>
        </p:nvSpPr>
        <p:spPr bwMode="auto">
          <a:xfrm>
            <a:off x="4462463" y="765175"/>
            <a:ext cx="4681537" cy="641350"/>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ja-JP" altLang="en-US" b="1">
                <a:solidFill>
                  <a:srgbClr val="000000"/>
                </a:solidFill>
                <a:latin typeface="Arial" charset="0"/>
              </a:rPr>
              <a:t>パーフルオロアルキルカルボン酸類</a:t>
            </a:r>
          </a:p>
          <a:p>
            <a:pPr algn="ctr" fontAlgn="base">
              <a:spcBef>
                <a:spcPct val="0"/>
              </a:spcBef>
              <a:spcAft>
                <a:spcPct val="0"/>
              </a:spcAft>
            </a:pPr>
            <a:r>
              <a:rPr lang="en-US" altLang="ja-JP" b="1">
                <a:solidFill>
                  <a:srgbClr val="000000"/>
                </a:solidFill>
                <a:latin typeface="Arial" charset="0"/>
              </a:rPr>
              <a:t>(PerFluoroCarboxylic Acids,PFCAs)</a:t>
            </a:r>
          </a:p>
        </p:txBody>
      </p:sp>
      <p:sp>
        <p:nvSpPr>
          <p:cNvPr id="7182" name="Text Box 17"/>
          <p:cNvSpPr txBox="1">
            <a:spLocks noChangeArrowheads="1"/>
          </p:cNvSpPr>
          <p:nvPr/>
        </p:nvSpPr>
        <p:spPr bwMode="auto">
          <a:xfrm>
            <a:off x="3816350" y="5375275"/>
            <a:ext cx="5327650" cy="1311275"/>
          </a:xfrm>
          <a:prstGeom prst="rect">
            <a:avLst/>
          </a:prstGeom>
          <a:noFill/>
          <a:ln w="9525">
            <a:noFill/>
            <a:miter lim="800000"/>
            <a:headEnd/>
            <a:tailEnd/>
          </a:ln>
        </p:spPr>
        <p:txBody>
          <a:bodyPr>
            <a:spAutoFit/>
          </a:bodyPr>
          <a:lstStyle/>
          <a:p>
            <a:pPr fontAlgn="base">
              <a:spcBef>
                <a:spcPct val="50000"/>
              </a:spcBef>
              <a:spcAft>
                <a:spcPct val="0"/>
              </a:spcAft>
              <a:buFont typeface="Wingdings" pitchFamily="2" charset="2"/>
              <a:buChar char="l"/>
            </a:pPr>
            <a:r>
              <a:rPr lang="ja-JP" altLang="en-US" sz="2000">
                <a:solidFill>
                  <a:srgbClr val="FF0000"/>
                </a:solidFill>
                <a:latin typeface="Arial" charset="0"/>
              </a:rPr>
              <a:t>難分解性（環境中では分解しない）</a:t>
            </a:r>
          </a:p>
          <a:p>
            <a:pPr fontAlgn="base">
              <a:spcBef>
                <a:spcPct val="50000"/>
              </a:spcBef>
              <a:spcAft>
                <a:spcPct val="0"/>
              </a:spcAft>
              <a:buFont typeface="Wingdings" pitchFamily="2" charset="2"/>
              <a:buChar char="l"/>
            </a:pPr>
            <a:r>
              <a:rPr lang="ja-JP" altLang="en-US" sz="2000">
                <a:solidFill>
                  <a:srgbClr val="FF0000"/>
                </a:solidFill>
                <a:latin typeface="Arial" charset="0"/>
              </a:rPr>
              <a:t>発がん性、生殖障害、発育不全が示唆</a:t>
            </a:r>
          </a:p>
          <a:p>
            <a:pPr fontAlgn="base">
              <a:spcBef>
                <a:spcPct val="50000"/>
              </a:spcBef>
              <a:spcAft>
                <a:spcPct val="0"/>
              </a:spcAft>
              <a:buFont typeface="Wingdings" pitchFamily="2" charset="2"/>
              <a:buChar char="l"/>
            </a:pPr>
            <a:r>
              <a:rPr lang="ja-JP" altLang="en-US" sz="2000">
                <a:solidFill>
                  <a:srgbClr val="FF0000"/>
                </a:solidFill>
                <a:latin typeface="Arial" charset="0"/>
              </a:rPr>
              <a:t>ヒト血中半減期</a:t>
            </a:r>
            <a:r>
              <a:rPr lang="en-US" altLang="ja-JP" sz="2000">
                <a:solidFill>
                  <a:srgbClr val="FF0000"/>
                </a:solidFill>
                <a:latin typeface="Arial" charset="0"/>
              </a:rPr>
              <a:t>:8</a:t>
            </a:r>
            <a:r>
              <a:rPr lang="ja-JP" altLang="en-US" sz="2000">
                <a:solidFill>
                  <a:srgbClr val="FF0000"/>
                </a:solidFill>
                <a:latin typeface="Arial" charset="0"/>
              </a:rPr>
              <a:t>年</a:t>
            </a:r>
            <a:r>
              <a:rPr lang="en-US" altLang="ja-JP" sz="2000">
                <a:solidFill>
                  <a:srgbClr val="FF0000"/>
                </a:solidFill>
                <a:latin typeface="Arial" charset="0"/>
              </a:rPr>
              <a:t>(PFOS)</a:t>
            </a:r>
            <a:r>
              <a:rPr lang="ja-JP" altLang="en-US" sz="2000">
                <a:solidFill>
                  <a:srgbClr val="FF0000"/>
                </a:solidFill>
                <a:latin typeface="Arial" charset="0"/>
              </a:rPr>
              <a:t>、</a:t>
            </a:r>
            <a:r>
              <a:rPr lang="en-US" altLang="ja-JP" sz="2000">
                <a:solidFill>
                  <a:srgbClr val="FF0000"/>
                </a:solidFill>
                <a:latin typeface="Arial" charset="0"/>
              </a:rPr>
              <a:t>4</a:t>
            </a:r>
            <a:r>
              <a:rPr lang="ja-JP" altLang="en-US" sz="2000">
                <a:solidFill>
                  <a:srgbClr val="FF0000"/>
                </a:solidFill>
                <a:latin typeface="Arial" charset="0"/>
              </a:rPr>
              <a:t>年</a:t>
            </a:r>
            <a:r>
              <a:rPr lang="en-US" altLang="ja-JP" sz="2000">
                <a:solidFill>
                  <a:srgbClr val="FF0000"/>
                </a:solidFill>
                <a:latin typeface="Arial" charset="0"/>
              </a:rPr>
              <a:t>(PFOA)</a:t>
            </a:r>
          </a:p>
        </p:txBody>
      </p:sp>
      <p:sp>
        <p:nvSpPr>
          <p:cNvPr id="7183" name="Text Box 18"/>
          <p:cNvSpPr txBox="1">
            <a:spLocks noChangeArrowheads="1"/>
          </p:cNvSpPr>
          <p:nvPr/>
        </p:nvSpPr>
        <p:spPr bwMode="auto">
          <a:xfrm>
            <a:off x="3635375" y="4365625"/>
            <a:ext cx="5761038" cy="779463"/>
          </a:xfrm>
          <a:prstGeom prst="rect">
            <a:avLst/>
          </a:prstGeom>
          <a:noFill/>
          <a:ln w="9525">
            <a:noFill/>
            <a:miter lim="800000"/>
            <a:headEnd/>
            <a:tailEnd/>
          </a:ln>
        </p:spPr>
        <p:txBody>
          <a:bodyPr>
            <a:spAutoFit/>
          </a:bodyPr>
          <a:lstStyle/>
          <a:p>
            <a:pPr fontAlgn="base">
              <a:spcBef>
                <a:spcPct val="50000"/>
              </a:spcBef>
              <a:spcAft>
                <a:spcPct val="0"/>
              </a:spcAft>
            </a:pPr>
            <a:r>
              <a:rPr lang="en-US" altLang="ja-JP">
                <a:solidFill>
                  <a:srgbClr val="000000"/>
                </a:solidFill>
                <a:latin typeface="Arial" charset="0"/>
              </a:rPr>
              <a:t>PFOS</a:t>
            </a:r>
            <a:r>
              <a:rPr lang="ja-JP" altLang="en-US">
                <a:solidFill>
                  <a:srgbClr val="000000"/>
                </a:solidFill>
                <a:latin typeface="Arial" charset="0"/>
              </a:rPr>
              <a:t>：コーティング剤、難燃剤、反射防止膜 等</a:t>
            </a:r>
          </a:p>
          <a:p>
            <a:pPr fontAlgn="base">
              <a:spcBef>
                <a:spcPct val="50000"/>
              </a:spcBef>
              <a:spcAft>
                <a:spcPct val="0"/>
              </a:spcAft>
            </a:pPr>
            <a:r>
              <a:rPr lang="en-US" altLang="ja-JP">
                <a:solidFill>
                  <a:srgbClr val="000000"/>
                </a:solidFill>
                <a:latin typeface="Arial" charset="0"/>
              </a:rPr>
              <a:t>PFOA</a:t>
            </a:r>
            <a:r>
              <a:rPr lang="ja-JP" altLang="en-US">
                <a:solidFill>
                  <a:srgbClr val="000000"/>
                </a:solidFill>
                <a:latin typeface="Arial" charset="0"/>
              </a:rPr>
              <a:t>：テフロン、撥水・撥油剤の製造助剤　等</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539552" y="2042265"/>
            <a:ext cx="813690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350963" algn="l"/>
              </a:tabLst>
            </a:pPr>
            <a:r>
              <a:rPr lang="en-US" altLang="ja-JP" sz="4800" b="1" dirty="0">
                <a:solidFill>
                  <a:prstClr val="white"/>
                </a:solidFill>
                <a:latin typeface="Century" pitchFamily="18" charset="0"/>
                <a:ea typeface="HG丸ｺﾞｼｯｸM-PRO" pitchFamily="50" charset="-128"/>
                <a:cs typeface="Times New Roman" pitchFamily="18" charset="0"/>
              </a:rPr>
              <a:t>POPs</a:t>
            </a:r>
          </a:p>
          <a:p>
            <a:pPr algn="ctr" fontAlgn="base">
              <a:spcBef>
                <a:spcPct val="0"/>
              </a:spcBef>
              <a:spcAft>
                <a:spcPct val="0"/>
              </a:spcAft>
              <a:tabLst>
                <a:tab pos="1350963" algn="l"/>
              </a:tabLst>
            </a:pPr>
            <a:r>
              <a:rPr lang="en-US" altLang="ja-JP" sz="4800" b="1" dirty="0" err="1">
                <a:solidFill>
                  <a:prstClr val="white"/>
                </a:solidFill>
              </a:rPr>
              <a:t>Enantioselective</a:t>
            </a:r>
            <a:r>
              <a:rPr lang="en-US" altLang="ja-JP" sz="4800" b="1" dirty="0">
                <a:solidFill>
                  <a:prstClr val="white"/>
                </a:solidFill>
              </a:rPr>
              <a:t> analysis</a:t>
            </a:r>
            <a:endParaRPr lang="en-US" altLang="ja-JP" sz="4800" dirty="0">
              <a:solidFill>
                <a:prstClr val="white"/>
              </a:solidFill>
              <a:latin typeface="Century" pitchFamily="18" charset="0"/>
              <a:ea typeface="HG丸ｺﾞｼｯｸM-PRO" pitchFamily="50" charset="-128"/>
              <a:cs typeface="Times New Roman" pitchFamily="18" charset="0"/>
            </a:endParaRPr>
          </a:p>
          <a:p>
            <a:pPr algn="ctr" fontAlgn="base">
              <a:spcBef>
                <a:spcPct val="0"/>
              </a:spcBef>
              <a:spcAft>
                <a:spcPct val="0"/>
              </a:spcAft>
              <a:tabLst>
                <a:tab pos="1350963" algn="l"/>
              </a:tabLst>
            </a:pPr>
            <a:endParaRPr lang="en-US" altLang="ja-JP" sz="4800" b="1" dirty="0">
              <a:solidFill>
                <a:prstClr val="white"/>
              </a:solidFill>
              <a:latin typeface="Century" pitchFamily="18" charset="0"/>
              <a:ea typeface="HG丸ｺﾞｼｯｸM-PRO" pitchFamily="50" charset="-128"/>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455863" y="-26988"/>
            <a:ext cx="4230687" cy="1008063"/>
          </a:xfrm>
        </p:spPr>
        <p:txBody>
          <a:bodyPr/>
          <a:lstStyle/>
          <a:p>
            <a:pPr eaLnBrk="1" hangingPunct="1">
              <a:defRPr/>
            </a:pPr>
            <a:r>
              <a:rPr lang="en-US" altLang="ja-JP" smtClean="0"/>
              <a:t>Target Analytes</a:t>
            </a:r>
          </a:p>
        </p:txBody>
      </p:sp>
      <p:sp>
        <p:nvSpPr>
          <p:cNvPr id="32166" name="Line 422"/>
          <p:cNvSpPr>
            <a:spLocks noChangeShapeType="1"/>
          </p:cNvSpPr>
          <p:nvPr/>
        </p:nvSpPr>
        <p:spPr bwMode="auto">
          <a:xfrm>
            <a:off x="0" y="3429000"/>
            <a:ext cx="9144000" cy="0"/>
          </a:xfrm>
          <a:prstGeom prst="line">
            <a:avLst/>
          </a:prstGeom>
          <a:noFill/>
          <a:ln w="63500" cap="rnd">
            <a:solidFill>
              <a:schemeClr val="tx1"/>
            </a:solidFill>
            <a:prstDash val="sysDot"/>
            <a:round/>
            <a:headEnd/>
            <a:tailEn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2167" name="Line 423"/>
          <p:cNvSpPr>
            <a:spLocks noChangeShapeType="1"/>
          </p:cNvSpPr>
          <p:nvPr/>
        </p:nvSpPr>
        <p:spPr bwMode="auto">
          <a:xfrm rot="-1617917">
            <a:off x="1187450" y="3217863"/>
            <a:ext cx="0" cy="762000"/>
          </a:xfrm>
          <a:prstGeom prst="line">
            <a:avLst/>
          </a:prstGeom>
          <a:noFill/>
          <a:ln w="101600">
            <a:solidFill>
              <a:srgbClr val="FFCC00"/>
            </a:solidFill>
            <a:round/>
            <a:headEnd/>
            <a:tailEnd type="triangle" w="med" len="me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2168" name="Line 424"/>
          <p:cNvSpPr>
            <a:spLocks noChangeShapeType="1"/>
          </p:cNvSpPr>
          <p:nvPr/>
        </p:nvSpPr>
        <p:spPr bwMode="auto">
          <a:xfrm>
            <a:off x="4451350" y="3048000"/>
            <a:ext cx="0" cy="762000"/>
          </a:xfrm>
          <a:prstGeom prst="line">
            <a:avLst/>
          </a:prstGeom>
          <a:noFill/>
          <a:ln w="101600">
            <a:solidFill>
              <a:srgbClr val="FFCC00"/>
            </a:solidFill>
            <a:round/>
            <a:headEnd/>
            <a:tailEnd type="triangle" w="med" len="me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2169" name="Line 425"/>
          <p:cNvSpPr>
            <a:spLocks noChangeShapeType="1"/>
          </p:cNvSpPr>
          <p:nvPr/>
        </p:nvSpPr>
        <p:spPr bwMode="auto">
          <a:xfrm>
            <a:off x="6415088" y="3005138"/>
            <a:ext cx="0" cy="762000"/>
          </a:xfrm>
          <a:prstGeom prst="line">
            <a:avLst/>
          </a:prstGeom>
          <a:noFill/>
          <a:ln w="101600">
            <a:solidFill>
              <a:srgbClr val="FFCC00"/>
            </a:solidFill>
            <a:round/>
            <a:headEnd/>
            <a:tailEnd type="triangle" w="med" len="me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nvGrpSpPr>
          <p:cNvPr id="2" name="Group 468"/>
          <p:cNvGrpSpPr>
            <a:grpSpLocks/>
          </p:cNvGrpSpPr>
          <p:nvPr/>
        </p:nvGrpSpPr>
        <p:grpSpPr bwMode="auto">
          <a:xfrm>
            <a:off x="23813" y="1135063"/>
            <a:ext cx="1727200" cy="2159000"/>
            <a:chOff x="23" y="715"/>
            <a:chExt cx="1088" cy="1360"/>
          </a:xfrm>
        </p:grpSpPr>
        <p:pic>
          <p:nvPicPr>
            <p:cNvPr id="103459" name="Picture 430" descr="trans-Chlordane"/>
            <p:cNvPicPr>
              <a:picLocks noChangeAspect="1" noChangeArrowheads="1"/>
            </p:cNvPicPr>
            <p:nvPr/>
          </p:nvPicPr>
          <p:blipFill>
            <a:blip r:embed="rId3" cstate="print"/>
            <a:srcRect/>
            <a:stretch>
              <a:fillRect/>
            </a:stretch>
          </p:blipFill>
          <p:spPr bwMode="auto">
            <a:xfrm>
              <a:off x="44" y="715"/>
              <a:ext cx="1043" cy="777"/>
            </a:xfrm>
            <a:prstGeom prst="rect">
              <a:avLst/>
            </a:prstGeom>
            <a:noFill/>
            <a:ln w="38100">
              <a:solidFill>
                <a:srgbClr val="FF9900"/>
              </a:solidFill>
              <a:miter lim="800000"/>
              <a:headEnd/>
              <a:tailEnd/>
            </a:ln>
          </p:spPr>
        </p:pic>
        <p:sp>
          <p:nvSpPr>
            <p:cNvPr id="103460" name="Text Box 431"/>
            <p:cNvSpPr txBox="1">
              <a:spLocks noChangeArrowheads="1"/>
            </p:cNvSpPr>
            <p:nvPr/>
          </p:nvSpPr>
          <p:spPr bwMode="auto">
            <a:xfrm>
              <a:off x="23" y="1537"/>
              <a:ext cx="1088" cy="538"/>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2000" b="1" i="1">
                  <a:solidFill>
                    <a:srgbClr val="FFFFFF"/>
                  </a:solidFill>
                </a:rPr>
                <a:t>trans </a:t>
              </a:r>
              <a:r>
                <a:rPr lang="en-US" altLang="ja-JP" sz="2000" b="1">
                  <a:solidFill>
                    <a:srgbClr val="FFFFFF"/>
                  </a:solidFill>
                </a:rPr>
                <a:t>– </a:t>
              </a:r>
            </a:p>
            <a:p>
              <a:pPr algn="ctr" fontAlgn="base">
                <a:spcBef>
                  <a:spcPct val="50000"/>
                </a:spcBef>
                <a:spcAft>
                  <a:spcPct val="0"/>
                </a:spcAft>
              </a:pPr>
              <a:r>
                <a:rPr lang="en-US" altLang="ja-JP" sz="2000" b="1">
                  <a:solidFill>
                    <a:srgbClr val="FFFFFF"/>
                  </a:solidFill>
                </a:rPr>
                <a:t>Chlordane</a:t>
              </a:r>
            </a:p>
          </p:txBody>
        </p:sp>
      </p:grpSp>
      <p:grpSp>
        <p:nvGrpSpPr>
          <p:cNvPr id="3" name="Group 470"/>
          <p:cNvGrpSpPr>
            <a:grpSpLocks/>
          </p:cNvGrpSpPr>
          <p:nvPr/>
        </p:nvGrpSpPr>
        <p:grpSpPr bwMode="auto">
          <a:xfrm>
            <a:off x="3622675" y="1103313"/>
            <a:ext cx="1800225" cy="1995487"/>
            <a:chOff x="2244" y="695"/>
            <a:chExt cx="1134" cy="1257"/>
          </a:xfrm>
        </p:grpSpPr>
        <p:pic>
          <p:nvPicPr>
            <p:cNvPr id="103457" name="Picture 432" descr="Heptachlor"/>
            <p:cNvPicPr>
              <a:picLocks noChangeAspect="1" noChangeArrowheads="1"/>
            </p:cNvPicPr>
            <p:nvPr/>
          </p:nvPicPr>
          <p:blipFill>
            <a:blip r:embed="rId4" cstate="print"/>
            <a:srcRect/>
            <a:stretch>
              <a:fillRect/>
            </a:stretch>
          </p:blipFill>
          <p:spPr bwMode="auto">
            <a:xfrm>
              <a:off x="2244" y="695"/>
              <a:ext cx="1134" cy="1018"/>
            </a:xfrm>
            <a:prstGeom prst="rect">
              <a:avLst/>
            </a:prstGeom>
            <a:noFill/>
            <a:ln w="38100">
              <a:solidFill>
                <a:srgbClr val="FF9900"/>
              </a:solidFill>
              <a:miter lim="800000"/>
              <a:headEnd/>
              <a:tailEnd/>
            </a:ln>
          </p:spPr>
        </p:pic>
        <p:sp>
          <p:nvSpPr>
            <p:cNvPr id="103458" name="Text Box 433"/>
            <p:cNvSpPr txBox="1">
              <a:spLocks noChangeArrowheads="1"/>
            </p:cNvSpPr>
            <p:nvPr/>
          </p:nvSpPr>
          <p:spPr bwMode="auto">
            <a:xfrm>
              <a:off x="2277" y="1702"/>
              <a:ext cx="1088" cy="250"/>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2000" b="1">
                  <a:solidFill>
                    <a:srgbClr val="FFFFFF"/>
                  </a:solidFill>
                </a:rPr>
                <a:t>Heptachlor</a:t>
              </a:r>
            </a:p>
          </p:txBody>
        </p:sp>
      </p:grpSp>
      <p:grpSp>
        <p:nvGrpSpPr>
          <p:cNvPr id="4" name="Group 471"/>
          <p:cNvGrpSpPr>
            <a:grpSpLocks/>
          </p:cNvGrpSpPr>
          <p:nvPr/>
        </p:nvGrpSpPr>
        <p:grpSpPr bwMode="auto">
          <a:xfrm>
            <a:off x="7427913" y="1298575"/>
            <a:ext cx="1727200" cy="1935163"/>
            <a:chOff x="4649" y="818"/>
            <a:chExt cx="1088" cy="1219"/>
          </a:xfrm>
        </p:grpSpPr>
        <p:pic>
          <p:nvPicPr>
            <p:cNvPr id="103455" name="Picture 434" descr="α-HCH"/>
            <p:cNvPicPr>
              <a:picLocks noChangeAspect="1" noChangeArrowheads="1"/>
            </p:cNvPicPr>
            <p:nvPr/>
          </p:nvPicPr>
          <p:blipFill>
            <a:blip r:embed="rId5" cstate="print"/>
            <a:srcRect/>
            <a:stretch>
              <a:fillRect/>
            </a:stretch>
          </p:blipFill>
          <p:spPr bwMode="auto">
            <a:xfrm>
              <a:off x="4694" y="818"/>
              <a:ext cx="998" cy="934"/>
            </a:xfrm>
            <a:prstGeom prst="rect">
              <a:avLst/>
            </a:prstGeom>
            <a:noFill/>
            <a:ln w="38100">
              <a:solidFill>
                <a:srgbClr val="FF9900"/>
              </a:solidFill>
              <a:miter lim="800000"/>
              <a:headEnd/>
              <a:tailEnd/>
            </a:ln>
          </p:spPr>
        </p:pic>
        <p:sp>
          <p:nvSpPr>
            <p:cNvPr id="103456" name="Text Box 435"/>
            <p:cNvSpPr txBox="1">
              <a:spLocks noChangeArrowheads="1"/>
            </p:cNvSpPr>
            <p:nvPr/>
          </p:nvSpPr>
          <p:spPr bwMode="auto">
            <a:xfrm>
              <a:off x="4649" y="1787"/>
              <a:ext cx="1088" cy="250"/>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2000" b="1">
                  <a:solidFill>
                    <a:srgbClr val="FFFFFF"/>
                  </a:solidFill>
                  <a:latin typeface="Symbol" pitchFamily="18" charset="2"/>
                </a:rPr>
                <a:t>a </a:t>
              </a:r>
              <a:r>
                <a:rPr lang="en-US" altLang="ja-JP" sz="2000" b="1">
                  <a:solidFill>
                    <a:srgbClr val="FFFFFF"/>
                  </a:solidFill>
                </a:rPr>
                <a:t>- HCH</a:t>
              </a:r>
            </a:p>
          </p:txBody>
        </p:sp>
      </p:grpSp>
      <p:grpSp>
        <p:nvGrpSpPr>
          <p:cNvPr id="5" name="Group 473"/>
          <p:cNvGrpSpPr>
            <a:grpSpLocks/>
          </p:cNvGrpSpPr>
          <p:nvPr/>
        </p:nvGrpSpPr>
        <p:grpSpPr bwMode="auto">
          <a:xfrm>
            <a:off x="3203575" y="4032250"/>
            <a:ext cx="2182813" cy="2268538"/>
            <a:chOff x="2018" y="2540"/>
            <a:chExt cx="1375" cy="1429"/>
          </a:xfrm>
        </p:grpSpPr>
        <p:pic>
          <p:nvPicPr>
            <p:cNvPr id="103453" name="Picture 438" descr="Heptachlor epoxide"/>
            <p:cNvPicPr>
              <a:picLocks noChangeAspect="1" noChangeArrowheads="1"/>
            </p:cNvPicPr>
            <p:nvPr/>
          </p:nvPicPr>
          <p:blipFill>
            <a:blip r:embed="rId6" cstate="print"/>
            <a:srcRect/>
            <a:stretch>
              <a:fillRect/>
            </a:stretch>
          </p:blipFill>
          <p:spPr bwMode="auto">
            <a:xfrm>
              <a:off x="2018" y="2540"/>
              <a:ext cx="1375" cy="918"/>
            </a:xfrm>
            <a:prstGeom prst="rect">
              <a:avLst/>
            </a:prstGeom>
            <a:noFill/>
            <a:ln w="38100">
              <a:solidFill>
                <a:srgbClr val="FF9900"/>
              </a:solidFill>
              <a:miter lim="800000"/>
              <a:headEnd/>
              <a:tailEnd/>
            </a:ln>
          </p:spPr>
        </p:pic>
        <p:sp>
          <p:nvSpPr>
            <p:cNvPr id="103454" name="Text Box 439"/>
            <p:cNvSpPr txBox="1">
              <a:spLocks noChangeArrowheads="1"/>
            </p:cNvSpPr>
            <p:nvPr/>
          </p:nvSpPr>
          <p:spPr bwMode="auto">
            <a:xfrm>
              <a:off x="2154" y="3527"/>
              <a:ext cx="1088" cy="442"/>
            </a:xfrm>
            <a:prstGeom prst="rect">
              <a:avLst/>
            </a:prstGeom>
            <a:noFill/>
            <a:ln w="9525">
              <a:noFill/>
              <a:miter lim="800000"/>
              <a:headEnd/>
              <a:tailEnd/>
            </a:ln>
          </p:spPr>
          <p:txBody>
            <a:bodyPr>
              <a:spAutoFit/>
            </a:bodyPr>
            <a:lstStyle/>
            <a:p>
              <a:pPr fontAlgn="base">
                <a:spcBef>
                  <a:spcPct val="0"/>
                </a:spcBef>
                <a:spcAft>
                  <a:spcPct val="0"/>
                </a:spcAft>
              </a:pPr>
              <a:r>
                <a:rPr lang="en-US" altLang="ja-JP" sz="2000" b="1">
                  <a:solidFill>
                    <a:srgbClr val="FFFFFF"/>
                  </a:solidFill>
                </a:rPr>
                <a:t>Heptachlor epoxide</a:t>
              </a:r>
            </a:p>
          </p:txBody>
        </p:sp>
      </p:grpSp>
      <p:pic>
        <p:nvPicPr>
          <p:cNvPr id="103435" name="Picture 412" descr="オキシクロルデン"/>
          <p:cNvPicPr>
            <a:picLocks noChangeAspect="1" noChangeArrowheads="1"/>
          </p:cNvPicPr>
          <p:nvPr/>
        </p:nvPicPr>
        <p:blipFill>
          <a:blip r:embed="rId7" cstate="print"/>
          <a:srcRect/>
          <a:stretch>
            <a:fillRect/>
          </a:stretch>
        </p:blipFill>
        <p:spPr bwMode="auto">
          <a:xfrm>
            <a:off x="827088" y="4025900"/>
            <a:ext cx="1828800" cy="1360488"/>
          </a:xfrm>
          <a:prstGeom prst="rect">
            <a:avLst/>
          </a:prstGeom>
          <a:noFill/>
          <a:ln w="38100">
            <a:solidFill>
              <a:srgbClr val="FF9900"/>
            </a:solidFill>
            <a:miter lim="800000"/>
            <a:headEnd/>
            <a:tailEnd/>
          </a:ln>
        </p:spPr>
      </p:pic>
      <p:sp>
        <p:nvSpPr>
          <p:cNvPr id="103436" name="Text Box 444"/>
          <p:cNvSpPr txBox="1">
            <a:spLocks noChangeArrowheads="1"/>
          </p:cNvSpPr>
          <p:nvPr/>
        </p:nvSpPr>
        <p:spPr bwMode="auto">
          <a:xfrm>
            <a:off x="755650" y="5454650"/>
            <a:ext cx="2016125" cy="396875"/>
          </a:xfrm>
          <a:prstGeom prst="rect">
            <a:avLst/>
          </a:prstGeom>
          <a:noFill/>
          <a:ln w="9525">
            <a:noFill/>
            <a:miter lim="800000"/>
            <a:headEnd/>
            <a:tailEnd/>
          </a:ln>
        </p:spPr>
        <p:txBody>
          <a:bodyPr>
            <a:spAutoFit/>
          </a:bodyPr>
          <a:lstStyle/>
          <a:p>
            <a:pPr fontAlgn="base">
              <a:spcBef>
                <a:spcPct val="0"/>
              </a:spcBef>
              <a:spcAft>
                <a:spcPct val="0"/>
              </a:spcAft>
            </a:pPr>
            <a:r>
              <a:rPr lang="en-US" altLang="ja-JP" sz="2000" b="1">
                <a:solidFill>
                  <a:srgbClr val="FFFFFF"/>
                </a:solidFill>
              </a:rPr>
              <a:t>Oxychlordane</a:t>
            </a:r>
          </a:p>
        </p:txBody>
      </p:sp>
      <p:grpSp>
        <p:nvGrpSpPr>
          <p:cNvPr id="6" name="Group 457"/>
          <p:cNvGrpSpPr>
            <a:grpSpLocks/>
          </p:cNvGrpSpPr>
          <p:nvPr/>
        </p:nvGrpSpPr>
        <p:grpSpPr bwMode="auto">
          <a:xfrm>
            <a:off x="5521325" y="1263650"/>
            <a:ext cx="1871663" cy="1733550"/>
            <a:chOff x="3652" y="819"/>
            <a:chExt cx="1179" cy="1092"/>
          </a:xfrm>
        </p:grpSpPr>
        <p:sp>
          <p:nvSpPr>
            <p:cNvPr id="103451" name="Text Box 437"/>
            <p:cNvSpPr txBox="1">
              <a:spLocks noChangeArrowheads="1"/>
            </p:cNvSpPr>
            <p:nvPr/>
          </p:nvSpPr>
          <p:spPr bwMode="auto">
            <a:xfrm>
              <a:off x="3697" y="1661"/>
              <a:ext cx="1088" cy="250"/>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2000" b="1" i="1">
                  <a:solidFill>
                    <a:srgbClr val="FFFFFF"/>
                  </a:solidFill>
                </a:rPr>
                <a:t>o,p’ </a:t>
              </a:r>
              <a:r>
                <a:rPr lang="en-US" altLang="ja-JP" sz="2000" b="1">
                  <a:solidFill>
                    <a:srgbClr val="FFFFFF"/>
                  </a:solidFill>
                </a:rPr>
                <a:t>- DDT</a:t>
              </a:r>
            </a:p>
          </p:txBody>
        </p:sp>
        <p:pic>
          <p:nvPicPr>
            <p:cNvPr id="103452" name="Picture 446" descr="o,p'-DDT"/>
            <p:cNvPicPr>
              <a:picLocks noChangeAspect="1" noChangeArrowheads="1"/>
            </p:cNvPicPr>
            <p:nvPr/>
          </p:nvPicPr>
          <p:blipFill>
            <a:blip r:embed="rId8" cstate="print"/>
            <a:srcRect/>
            <a:stretch>
              <a:fillRect/>
            </a:stretch>
          </p:blipFill>
          <p:spPr bwMode="auto">
            <a:xfrm>
              <a:off x="3652" y="819"/>
              <a:ext cx="1179" cy="842"/>
            </a:xfrm>
            <a:prstGeom prst="rect">
              <a:avLst/>
            </a:prstGeom>
            <a:solidFill>
              <a:schemeClr val="tx1"/>
            </a:solidFill>
            <a:ln w="9525">
              <a:noFill/>
              <a:miter lim="800000"/>
              <a:headEnd/>
              <a:tailEnd/>
            </a:ln>
          </p:spPr>
        </p:pic>
      </p:grpSp>
      <p:grpSp>
        <p:nvGrpSpPr>
          <p:cNvPr id="7" name="Group 467"/>
          <p:cNvGrpSpPr>
            <a:grpSpLocks/>
          </p:cNvGrpSpPr>
          <p:nvPr/>
        </p:nvGrpSpPr>
        <p:grpSpPr bwMode="auto">
          <a:xfrm>
            <a:off x="5694363" y="5461000"/>
            <a:ext cx="3600450" cy="1162050"/>
            <a:chOff x="3587" y="3440"/>
            <a:chExt cx="2268" cy="732"/>
          </a:xfrm>
        </p:grpSpPr>
        <p:sp>
          <p:nvSpPr>
            <p:cNvPr id="103449" name="Text Box 443"/>
            <p:cNvSpPr txBox="1">
              <a:spLocks noChangeArrowheads="1"/>
            </p:cNvSpPr>
            <p:nvPr/>
          </p:nvSpPr>
          <p:spPr bwMode="auto">
            <a:xfrm>
              <a:off x="4767" y="3657"/>
              <a:ext cx="1088" cy="250"/>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2000" b="1" i="1">
                  <a:solidFill>
                    <a:srgbClr val="FFFFFF"/>
                  </a:solidFill>
                </a:rPr>
                <a:t>o,p’ </a:t>
              </a:r>
              <a:r>
                <a:rPr lang="en-US" altLang="ja-JP" sz="2000" b="1">
                  <a:solidFill>
                    <a:srgbClr val="FFFFFF"/>
                  </a:solidFill>
                </a:rPr>
                <a:t>- DDE</a:t>
              </a:r>
            </a:p>
          </p:txBody>
        </p:sp>
        <p:pic>
          <p:nvPicPr>
            <p:cNvPr id="103450" name="Picture 448" descr="o,p'-DDE"/>
            <p:cNvPicPr>
              <a:picLocks noChangeAspect="1" noChangeArrowheads="1"/>
            </p:cNvPicPr>
            <p:nvPr/>
          </p:nvPicPr>
          <p:blipFill>
            <a:blip r:embed="rId9" cstate="print"/>
            <a:srcRect/>
            <a:stretch>
              <a:fillRect/>
            </a:stretch>
          </p:blipFill>
          <p:spPr bwMode="auto">
            <a:xfrm>
              <a:off x="3587" y="3440"/>
              <a:ext cx="1225" cy="732"/>
            </a:xfrm>
            <a:prstGeom prst="rect">
              <a:avLst/>
            </a:prstGeom>
            <a:solidFill>
              <a:schemeClr val="tx1"/>
            </a:solidFill>
            <a:ln w="9525">
              <a:noFill/>
              <a:miter lim="800000"/>
              <a:headEnd/>
              <a:tailEnd/>
            </a:ln>
          </p:spPr>
        </p:pic>
      </p:grpSp>
      <p:sp>
        <p:nvSpPr>
          <p:cNvPr id="103439" name="Text Box 445"/>
          <p:cNvSpPr txBox="1">
            <a:spLocks noChangeArrowheads="1"/>
          </p:cNvSpPr>
          <p:nvPr/>
        </p:nvSpPr>
        <p:spPr bwMode="auto">
          <a:xfrm>
            <a:off x="1763713" y="2414588"/>
            <a:ext cx="1727200" cy="854075"/>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2000" b="1" i="1">
                <a:solidFill>
                  <a:srgbClr val="FFFFFF"/>
                </a:solidFill>
              </a:rPr>
              <a:t>cis </a:t>
            </a:r>
            <a:r>
              <a:rPr lang="en-US" altLang="ja-JP" sz="2000" b="1">
                <a:solidFill>
                  <a:srgbClr val="FFFFFF"/>
                </a:solidFill>
              </a:rPr>
              <a:t>– </a:t>
            </a:r>
          </a:p>
          <a:p>
            <a:pPr algn="ctr" fontAlgn="base">
              <a:spcBef>
                <a:spcPct val="50000"/>
              </a:spcBef>
              <a:spcAft>
                <a:spcPct val="0"/>
              </a:spcAft>
            </a:pPr>
            <a:r>
              <a:rPr lang="en-US" altLang="ja-JP" sz="2000" b="1">
                <a:solidFill>
                  <a:srgbClr val="FFFFFF"/>
                </a:solidFill>
              </a:rPr>
              <a:t>Chlordane</a:t>
            </a:r>
          </a:p>
        </p:txBody>
      </p:sp>
      <p:pic>
        <p:nvPicPr>
          <p:cNvPr id="103440" name="Picture 449" descr="cis-chlordane"/>
          <p:cNvPicPr>
            <a:picLocks noChangeAspect="1" noChangeArrowheads="1"/>
          </p:cNvPicPr>
          <p:nvPr/>
        </p:nvPicPr>
        <p:blipFill>
          <a:blip r:embed="rId10" cstate="print"/>
          <a:srcRect/>
          <a:stretch>
            <a:fillRect/>
          </a:stretch>
        </p:blipFill>
        <p:spPr bwMode="auto">
          <a:xfrm>
            <a:off x="1841500" y="1125538"/>
            <a:ext cx="1647825" cy="1265237"/>
          </a:xfrm>
          <a:prstGeom prst="rect">
            <a:avLst/>
          </a:prstGeom>
          <a:solidFill>
            <a:schemeClr val="tx1"/>
          </a:solidFill>
          <a:ln w="38100">
            <a:solidFill>
              <a:srgbClr val="FF9900"/>
            </a:solidFill>
            <a:miter lim="800000"/>
            <a:headEnd/>
            <a:tailEnd/>
          </a:ln>
        </p:spPr>
      </p:pic>
      <p:sp>
        <p:nvSpPr>
          <p:cNvPr id="32194" name="Line 450"/>
          <p:cNvSpPr>
            <a:spLocks noChangeShapeType="1"/>
          </p:cNvSpPr>
          <p:nvPr/>
        </p:nvSpPr>
        <p:spPr bwMode="auto">
          <a:xfrm rot="1617917" flipH="1">
            <a:off x="2339975" y="3208338"/>
            <a:ext cx="0" cy="762000"/>
          </a:xfrm>
          <a:prstGeom prst="line">
            <a:avLst/>
          </a:prstGeom>
          <a:noFill/>
          <a:ln w="101600">
            <a:solidFill>
              <a:srgbClr val="FFCC00"/>
            </a:solidFill>
            <a:round/>
            <a:headEnd/>
            <a:tailEnd type="triangle" w="med" len="me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32195" name="Rectangle 451"/>
          <p:cNvSpPr>
            <a:spLocks noChangeArrowheads="1"/>
          </p:cNvSpPr>
          <p:nvPr/>
        </p:nvSpPr>
        <p:spPr bwMode="auto">
          <a:xfrm>
            <a:off x="5795963" y="774700"/>
            <a:ext cx="3348037" cy="422275"/>
          </a:xfrm>
          <a:prstGeom prst="rect">
            <a:avLst/>
          </a:prstGeom>
          <a:noFill/>
          <a:ln w="9525">
            <a:noFill/>
            <a:miter lim="800000"/>
            <a:headEnd/>
            <a:tailEnd/>
          </a:ln>
          <a:effectLst/>
        </p:spPr>
        <p:txBody>
          <a:bodyPr anchor="ctr"/>
          <a:lstStyle/>
          <a:p>
            <a:pPr algn="ctr" fontAlgn="base">
              <a:spcBef>
                <a:spcPct val="0"/>
              </a:spcBef>
              <a:spcAft>
                <a:spcPct val="0"/>
              </a:spcAft>
              <a:defRPr/>
            </a:pPr>
            <a:r>
              <a:rPr lang="en-US" altLang="ja-JP" sz="2400">
                <a:solidFill>
                  <a:srgbClr val="FF3300"/>
                </a:solidFill>
                <a:effectLst>
                  <a:outerShdw blurRad="38100" dist="38100" dir="2700000" algn="tl">
                    <a:srgbClr val="000000"/>
                  </a:outerShdw>
                </a:effectLst>
              </a:rPr>
              <a:t>Technical compounds</a:t>
            </a:r>
          </a:p>
        </p:txBody>
      </p:sp>
      <p:grpSp>
        <p:nvGrpSpPr>
          <p:cNvPr id="8" name="Group 466"/>
          <p:cNvGrpSpPr>
            <a:grpSpLocks/>
          </p:cNvGrpSpPr>
          <p:nvPr/>
        </p:nvGrpSpPr>
        <p:grpSpPr bwMode="auto">
          <a:xfrm>
            <a:off x="5580063" y="3932238"/>
            <a:ext cx="3700462" cy="1368425"/>
            <a:chOff x="3515" y="2477"/>
            <a:chExt cx="2331" cy="862"/>
          </a:xfrm>
        </p:grpSpPr>
        <p:sp>
          <p:nvSpPr>
            <p:cNvPr id="103445" name="Text Box 441"/>
            <p:cNvSpPr txBox="1">
              <a:spLocks noChangeArrowheads="1"/>
            </p:cNvSpPr>
            <p:nvPr/>
          </p:nvSpPr>
          <p:spPr bwMode="auto">
            <a:xfrm>
              <a:off x="4758" y="2704"/>
              <a:ext cx="1088" cy="250"/>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2000" b="1" i="1">
                  <a:solidFill>
                    <a:srgbClr val="FFFFFF"/>
                  </a:solidFill>
                </a:rPr>
                <a:t>o,p’ </a:t>
              </a:r>
              <a:r>
                <a:rPr lang="en-US" altLang="ja-JP" sz="2000" b="1">
                  <a:solidFill>
                    <a:srgbClr val="FFFFFF"/>
                  </a:solidFill>
                </a:rPr>
                <a:t>- DDD</a:t>
              </a:r>
            </a:p>
          </p:txBody>
        </p:sp>
        <p:grpSp>
          <p:nvGrpSpPr>
            <p:cNvPr id="9" name="Group 460"/>
            <p:cNvGrpSpPr>
              <a:grpSpLocks/>
            </p:cNvGrpSpPr>
            <p:nvPr/>
          </p:nvGrpSpPr>
          <p:grpSpPr bwMode="auto">
            <a:xfrm>
              <a:off x="3515" y="2477"/>
              <a:ext cx="1361" cy="862"/>
              <a:chOff x="4059" y="2341"/>
              <a:chExt cx="1361" cy="862"/>
            </a:xfrm>
          </p:grpSpPr>
          <p:sp>
            <p:nvSpPr>
              <p:cNvPr id="32202" name="Rectangle 458"/>
              <p:cNvSpPr>
                <a:spLocks noChangeArrowheads="1"/>
              </p:cNvSpPr>
              <p:nvPr/>
            </p:nvSpPr>
            <p:spPr bwMode="auto">
              <a:xfrm>
                <a:off x="4059" y="2341"/>
                <a:ext cx="1361" cy="862"/>
              </a:xfrm>
              <a:prstGeom prst="rect">
                <a:avLst/>
              </a:prstGeom>
              <a:solidFill>
                <a:schemeClr val="tx1"/>
              </a:solidFill>
              <a:ln w="38100">
                <a:solidFill>
                  <a:srgbClr val="FF9900"/>
                </a:solidFill>
                <a:miter lim="800000"/>
                <a:headEnd/>
                <a:tailEnd/>
              </a:ln>
              <a:effectLst/>
            </p:spPr>
            <p:txBody>
              <a:bodyPr wrap="none" anchor="ct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pic>
            <p:nvPicPr>
              <p:cNvPr id="103448" name="Picture 447" descr="o,p'-DDD"/>
              <p:cNvPicPr>
                <a:picLocks noChangeAspect="1" noChangeArrowheads="1"/>
              </p:cNvPicPr>
              <p:nvPr/>
            </p:nvPicPr>
            <p:blipFill>
              <a:blip r:embed="rId11" cstate="print"/>
              <a:srcRect/>
              <a:stretch>
                <a:fillRect/>
              </a:stretch>
            </p:blipFill>
            <p:spPr bwMode="auto">
              <a:xfrm>
                <a:off x="4122" y="2412"/>
                <a:ext cx="1225" cy="719"/>
              </a:xfrm>
              <a:prstGeom prst="rect">
                <a:avLst/>
              </a:prstGeom>
              <a:solidFill>
                <a:schemeClr val="tx1"/>
              </a:solidFill>
              <a:ln w="38100">
                <a:noFill/>
                <a:miter lim="800000"/>
                <a:headEnd/>
                <a:tailEnd/>
              </a:ln>
            </p:spPr>
          </p:pic>
        </p:grpSp>
      </p:grpSp>
      <p:sp>
        <p:nvSpPr>
          <p:cNvPr id="32209" name="Rectangle 465"/>
          <p:cNvSpPr>
            <a:spLocks noChangeArrowheads="1"/>
          </p:cNvSpPr>
          <p:nvPr/>
        </p:nvSpPr>
        <p:spPr bwMode="auto">
          <a:xfrm>
            <a:off x="7019925" y="3438525"/>
            <a:ext cx="2103438" cy="422275"/>
          </a:xfrm>
          <a:prstGeom prst="rect">
            <a:avLst/>
          </a:prstGeom>
          <a:noFill/>
          <a:ln w="9525">
            <a:noFill/>
            <a:miter lim="800000"/>
            <a:headEnd/>
            <a:tailEnd/>
          </a:ln>
          <a:effectLst/>
        </p:spPr>
        <p:txBody>
          <a:bodyPr anchor="ctr"/>
          <a:lstStyle/>
          <a:p>
            <a:pPr algn="ctr" fontAlgn="base">
              <a:spcBef>
                <a:spcPct val="0"/>
              </a:spcBef>
              <a:spcAft>
                <a:spcPct val="0"/>
              </a:spcAft>
              <a:defRPr/>
            </a:pPr>
            <a:r>
              <a:rPr lang="en-US" altLang="ja-JP" sz="2400">
                <a:solidFill>
                  <a:srgbClr val="FF3300"/>
                </a:solidFill>
                <a:effectLst>
                  <a:outerShdw blurRad="38100" dist="38100" dir="2700000" algn="tl">
                    <a:srgbClr val="000000"/>
                  </a:outerShdw>
                </a:effectLst>
              </a:rPr>
              <a:t>Metabolites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altLang="ja-JP" smtClean="0"/>
              <a:t>HRGC/HRMS</a:t>
            </a:r>
          </a:p>
        </p:txBody>
      </p:sp>
      <p:sp>
        <p:nvSpPr>
          <p:cNvPr id="104451" name="Text Box 50"/>
          <p:cNvSpPr txBox="1">
            <a:spLocks noChangeArrowheads="1"/>
          </p:cNvSpPr>
          <p:nvPr/>
        </p:nvSpPr>
        <p:spPr bwMode="auto">
          <a:xfrm>
            <a:off x="395288" y="5805488"/>
            <a:ext cx="8424862" cy="530225"/>
          </a:xfrm>
          <a:prstGeom prst="rect">
            <a:avLst/>
          </a:prstGeom>
          <a:noFill/>
          <a:ln w="9525">
            <a:noFill/>
            <a:miter lim="800000"/>
            <a:headEnd/>
            <a:tailEnd/>
          </a:ln>
        </p:spPr>
        <p:txBody>
          <a:bodyPr lIns="74295" tIns="8890" rIns="74295" bIns="8890"/>
          <a:lstStyle/>
          <a:p>
            <a:pPr fontAlgn="base">
              <a:spcBef>
                <a:spcPct val="0"/>
              </a:spcBef>
              <a:spcAft>
                <a:spcPct val="0"/>
              </a:spcAft>
            </a:pPr>
            <a:r>
              <a:rPr lang="ja-JP" altLang="en-US" sz="1600" b="1">
                <a:solidFill>
                  <a:srgbClr val="FFFFFF"/>
                </a:solidFill>
                <a:ea typeface="ＭＳ 明朝" pitchFamily="17" charset="-128"/>
              </a:rPr>
              <a:t>＊</a:t>
            </a:r>
            <a:r>
              <a:rPr lang="en-US" altLang="ja-JP" sz="1600" b="1">
                <a:solidFill>
                  <a:srgbClr val="FFFFFF"/>
                </a:solidFill>
                <a:ea typeface="ＭＳ 明朝" pitchFamily="17" charset="-128"/>
              </a:rPr>
              <a:t>BGB-172</a:t>
            </a:r>
            <a:r>
              <a:rPr lang="ja-JP" altLang="en-US" sz="1600" b="1">
                <a:solidFill>
                  <a:srgbClr val="FFFFFF"/>
                </a:solidFill>
                <a:ea typeface="ＭＳ 明朝" pitchFamily="17" charset="-128"/>
              </a:rPr>
              <a:t>（</a:t>
            </a:r>
            <a:r>
              <a:rPr lang="en-US" altLang="ja-JP" sz="1600" b="1">
                <a:solidFill>
                  <a:srgbClr val="FFFFFF"/>
                </a:solidFill>
                <a:ea typeface="ＭＳ 明朝" pitchFamily="17" charset="-128"/>
              </a:rPr>
              <a:t>20% tert-butyldimethylsilyl-</a:t>
            </a:r>
            <a:r>
              <a:rPr lang="en-US" altLang="ja-JP" sz="1600" b="1">
                <a:solidFill>
                  <a:srgbClr val="FFFFFF"/>
                </a:solidFill>
                <a:latin typeface="Symbol" pitchFamily="18" charset="2"/>
                <a:ea typeface="ＭＳ 明朝" pitchFamily="17" charset="-128"/>
              </a:rPr>
              <a:t>b</a:t>
            </a:r>
            <a:r>
              <a:rPr lang="en-US" altLang="ja-JP" sz="1600" b="1">
                <a:solidFill>
                  <a:srgbClr val="FFFFFF"/>
                </a:solidFill>
                <a:ea typeface="ＭＳ 明朝" pitchFamily="17" charset="-128"/>
              </a:rPr>
              <a:t>-cyclodextrin dissolved in 15% diphenyl-polysiloxane and 85% dimethylpolysiloxane</a:t>
            </a:r>
            <a:r>
              <a:rPr lang="ja-JP" altLang="en-US" sz="1600" b="1">
                <a:solidFill>
                  <a:srgbClr val="FFFFFF"/>
                </a:solidFill>
                <a:ea typeface="ＭＳ 明朝" pitchFamily="17" charset="-128"/>
              </a:rPr>
              <a:t>）</a:t>
            </a:r>
            <a:endParaRPr lang="ja-JP" altLang="en-US" sz="1600" b="1">
              <a:solidFill>
                <a:srgbClr val="FFFFFF"/>
              </a:solidFill>
            </a:endParaRPr>
          </a:p>
        </p:txBody>
      </p:sp>
      <p:graphicFrame>
        <p:nvGraphicFramePr>
          <p:cNvPr id="28861" name="Group 189"/>
          <p:cNvGraphicFramePr>
            <a:graphicFrameLocks noGrp="1"/>
          </p:cNvGraphicFramePr>
          <p:nvPr>
            <p:ph sz="half" idx="2"/>
          </p:nvPr>
        </p:nvGraphicFramePr>
        <p:xfrm>
          <a:off x="179388" y="1196975"/>
          <a:ext cx="8785225" cy="4502151"/>
        </p:xfrm>
        <a:graphic>
          <a:graphicData uri="http://schemas.openxmlformats.org/drawingml/2006/table">
            <a:tbl>
              <a:tblPr/>
              <a:tblGrid>
                <a:gridCol w="5211762"/>
                <a:gridCol w="3573463"/>
              </a:tblGrid>
              <a:tr h="555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GC</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MS</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6738">
                <a:tc>
                  <a:txBody>
                    <a:bodyPr/>
                    <a:lstStyle/>
                    <a:p>
                      <a:pPr marL="174625" marR="0" lvl="0" indent="-1746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1" lang="en-US" altLang="ja-JP" sz="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endParaRPr>
                    </a:p>
                    <a:p>
                      <a:pPr marL="174625" marR="0" lvl="0" indent="-1746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Device </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HP-6890N(HP)</a:t>
                      </a:r>
                    </a:p>
                    <a:p>
                      <a:pPr marL="174625" marR="0" lvl="0" indent="-1746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Column </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BGB-172*(BGB Analytik) </a:t>
                      </a:r>
                    </a:p>
                    <a:p>
                      <a:pPr marL="174625" marR="0" lvl="0" indent="-1746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  30m, 0.25mm i.d.  film thickness 0.25μm</a:t>
                      </a:r>
                    </a:p>
                    <a:p>
                      <a:pPr marL="174625" marR="0" lvl="0" indent="-1746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Carrier Gas </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He 1.5mL/min </a:t>
                      </a:r>
                    </a:p>
                    <a:p>
                      <a:pPr marL="174625" marR="0" lvl="0" indent="-1746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1" lang="en-US" altLang="ja-JP" sz="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987425" marR="0" lvl="0" indent="-9874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Device </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a:t>
                      </a: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JMS-800D</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(JEOL)</a:t>
                      </a:r>
                    </a:p>
                    <a:p>
                      <a:pPr marL="987425" marR="0" lvl="0" indent="-9874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1" lang="en-US" altLang="ja-JP" sz="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endParaRPr>
                    </a:p>
                    <a:p>
                      <a:pPr marL="987425" marR="0" lvl="0" indent="-9874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Ionization</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a:t>
                      </a: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EI</a:t>
                      </a:r>
                    </a:p>
                    <a:p>
                      <a:pPr marL="987425" marR="0" lvl="0" indent="-9874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1" lang="en-US" altLang="ja-JP" sz="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endParaRPr>
                    </a:p>
                    <a:p>
                      <a:pPr marL="987425" marR="0" lvl="0" indent="-9874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Ion source temperature</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a:t>
                      </a: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260℃ </a:t>
                      </a:r>
                    </a:p>
                    <a:p>
                      <a:pPr marL="987425" marR="0" lvl="0" indent="-9874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1" lang="en-US" altLang="ja-JP" sz="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endParaRPr>
                    </a:p>
                    <a:p>
                      <a:pPr marL="987425" marR="0" lvl="0" indent="-9874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Resolution : &gt;10,000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109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1" lang="en-US" altLang="ja-JP" sz="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Temperature Program </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120℃ (2min) → 2℃/min →250℃ (3min)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Injector temperature </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230℃</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Injection Volume</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50" charset="-128"/>
                        </a:rPr>
                        <a:t>2μL</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2"/>
          <p:cNvPicPr>
            <a:picLocks noChangeAspect="1" noChangeArrowheads="1"/>
          </p:cNvPicPr>
          <p:nvPr/>
        </p:nvPicPr>
        <p:blipFill>
          <a:blip r:embed="rId4" cstate="print"/>
          <a:srcRect/>
          <a:stretch>
            <a:fillRect/>
          </a:stretch>
        </p:blipFill>
        <p:spPr bwMode="auto">
          <a:xfrm>
            <a:off x="-17463" y="-26988"/>
            <a:ext cx="9180513" cy="2339976"/>
          </a:xfrm>
          <a:prstGeom prst="rect">
            <a:avLst/>
          </a:prstGeom>
          <a:solidFill>
            <a:srgbClr val="DEF1F2"/>
          </a:solidFill>
          <a:ln w="19050" algn="ctr">
            <a:noFill/>
            <a:miter lim="800000"/>
            <a:headEnd/>
            <a:tailEnd/>
          </a:ln>
        </p:spPr>
      </p:pic>
      <p:pic>
        <p:nvPicPr>
          <p:cNvPr id="106499" name="Picture 16"/>
          <p:cNvPicPr>
            <a:picLocks noChangeAspect="1" noChangeArrowheads="1"/>
          </p:cNvPicPr>
          <p:nvPr/>
        </p:nvPicPr>
        <p:blipFill>
          <a:blip r:embed="rId5" cstate="print"/>
          <a:srcRect/>
          <a:stretch>
            <a:fillRect/>
          </a:stretch>
        </p:blipFill>
        <p:spPr bwMode="auto">
          <a:xfrm>
            <a:off x="-17463" y="2279650"/>
            <a:ext cx="9180513" cy="2339975"/>
          </a:xfrm>
          <a:prstGeom prst="rect">
            <a:avLst/>
          </a:prstGeom>
          <a:solidFill>
            <a:srgbClr val="DEF1F2"/>
          </a:solidFill>
          <a:ln w="19050" algn="ctr">
            <a:noFill/>
            <a:miter lim="800000"/>
            <a:headEnd/>
            <a:tailEnd/>
          </a:ln>
        </p:spPr>
      </p:pic>
      <p:pic>
        <p:nvPicPr>
          <p:cNvPr id="106500" name="Picture 18"/>
          <p:cNvPicPr>
            <a:picLocks noChangeAspect="1" noChangeArrowheads="1"/>
          </p:cNvPicPr>
          <p:nvPr/>
        </p:nvPicPr>
        <p:blipFill>
          <a:blip r:embed="rId6" cstate="print"/>
          <a:srcRect/>
          <a:stretch>
            <a:fillRect/>
          </a:stretch>
        </p:blipFill>
        <p:spPr bwMode="auto">
          <a:xfrm>
            <a:off x="-17463" y="4533900"/>
            <a:ext cx="9180513" cy="2339975"/>
          </a:xfrm>
          <a:prstGeom prst="rect">
            <a:avLst/>
          </a:prstGeom>
          <a:solidFill>
            <a:srgbClr val="DEF1F2"/>
          </a:solidFill>
          <a:ln w="19050" algn="ctr">
            <a:noFill/>
            <a:miter lim="800000"/>
            <a:headEnd/>
            <a:tailEnd/>
          </a:ln>
        </p:spPr>
      </p:pic>
      <p:sp>
        <p:nvSpPr>
          <p:cNvPr id="250885" name="Text Box 5"/>
          <p:cNvSpPr txBox="1">
            <a:spLocks noChangeArrowheads="1"/>
          </p:cNvSpPr>
          <p:nvPr/>
        </p:nvSpPr>
        <p:spPr bwMode="auto">
          <a:xfrm>
            <a:off x="2411413" y="4624388"/>
            <a:ext cx="1152525" cy="244475"/>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1000">
                <a:solidFill>
                  <a:srgbClr val="000000"/>
                </a:solidFill>
                <a:effectLst>
                  <a:outerShdw blurRad="38100" dist="38100" dir="2700000" algn="tl">
                    <a:srgbClr val="FFFFFF"/>
                  </a:outerShdw>
                </a:effectLst>
              </a:rPr>
              <a:t>P19-JⅡF</a:t>
            </a:r>
          </a:p>
        </p:txBody>
      </p:sp>
      <p:sp>
        <p:nvSpPr>
          <p:cNvPr id="250899" name="Rectangle 19"/>
          <p:cNvSpPr>
            <a:spLocks noGrp="1" noChangeArrowheads="1"/>
          </p:cNvSpPr>
          <p:nvPr>
            <p:ph type="title"/>
          </p:nvPr>
        </p:nvSpPr>
        <p:spPr>
          <a:xfrm>
            <a:off x="85725" y="76200"/>
            <a:ext cx="5072063" cy="701675"/>
          </a:xfrm>
          <a:solidFill>
            <a:schemeClr val="bg1"/>
          </a:solidFill>
        </p:spPr>
        <p:txBody>
          <a:bodyPr/>
          <a:lstStyle/>
          <a:p>
            <a:pPr eaLnBrk="1" hangingPunct="1">
              <a:defRPr/>
            </a:pPr>
            <a:r>
              <a:rPr lang="en-US" altLang="ja-JP" sz="4000" smtClean="0"/>
              <a:t>Heptachlor epoxide</a:t>
            </a:r>
          </a:p>
        </p:txBody>
      </p:sp>
      <p:grpSp>
        <p:nvGrpSpPr>
          <p:cNvPr id="2" name="Group 37"/>
          <p:cNvGrpSpPr>
            <a:grpSpLocks/>
          </p:cNvGrpSpPr>
          <p:nvPr/>
        </p:nvGrpSpPr>
        <p:grpSpPr bwMode="auto">
          <a:xfrm flipH="1">
            <a:off x="2701925" y="752475"/>
            <a:ext cx="2157413" cy="457200"/>
            <a:chOff x="705" y="530"/>
            <a:chExt cx="1359" cy="288"/>
          </a:xfrm>
        </p:grpSpPr>
        <p:sp>
          <p:nvSpPr>
            <p:cNvPr id="250900" name="Text Box 20"/>
            <p:cNvSpPr txBox="1">
              <a:spLocks noChangeArrowheads="1"/>
            </p:cNvSpPr>
            <p:nvPr/>
          </p:nvSpPr>
          <p:spPr bwMode="auto">
            <a:xfrm>
              <a:off x="705" y="530"/>
              <a:ext cx="635" cy="288"/>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2400" i="1">
                  <a:solidFill>
                    <a:srgbClr val="000000"/>
                  </a:solidFill>
                  <a:effectLst>
                    <a:outerShdw blurRad="38100" dist="38100" dir="2700000" algn="tl">
                      <a:srgbClr val="FFFFFF"/>
                    </a:outerShdw>
                  </a:effectLst>
                </a:rPr>
                <a:t>endo</a:t>
              </a:r>
              <a:endParaRPr lang="en-US" altLang="ja-JP" sz="2400">
                <a:solidFill>
                  <a:srgbClr val="000000"/>
                </a:solidFill>
                <a:effectLst>
                  <a:outerShdw blurRad="38100" dist="38100" dir="2700000" algn="tl">
                    <a:srgbClr val="FFFFFF"/>
                  </a:outerShdw>
                </a:effectLst>
              </a:endParaRPr>
            </a:p>
          </p:txBody>
        </p:sp>
        <p:sp>
          <p:nvSpPr>
            <p:cNvPr id="250906" name="Line 26"/>
            <p:cNvSpPr>
              <a:spLocks noChangeShapeType="1"/>
            </p:cNvSpPr>
            <p:nvPr/>
          </p:nvSpPr>
          <p:spPr bwMode="auto">
            <a:xfrm>
              <a:off x="1247" y="618"/>
              <a:ext cx="817" cy="136"/>
            </a:xfrm>
            <a:prstGeom prst="line">
              <a:avLst/>
            </a:prstGeom>
            <a:noFill/>
            <a:ln w="19050">
              <a:solidFill>
                <a:srgbClr val="000000"/>
              </a:solidFill>
              <a:round/>
              <a:headEnd/>
              <a:tailEn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50907" name="Line 27"/>
            <p:cNvSpPr>
              <a:spLocks noChangeShapeType="1"/>
            </p:cNvSpPr>
            <p:nvPr/>
          </p:nvSpPr>
          <p:spPr bwMode="auto">
            <a:xfrm>
              <a:off x="1260" y="626"/>
              <a:ext cx="318" cy="181"/>
            </a:xfrm>
            <a:prstGeom prst="line">
              <a:avLst/>
            </a:prstGeom>
            <a:noFill/>
            <a:ln w="19050">
              <a:solidFill>
                <a:srgbClr val="000000"/>
              </a:solidFill>
              <a:round/>
              <a:headEnd/>
              <a:tailEn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sp>
        <p:nvSpPr>
          <p:cNvPr id="250910" name="Text Box 30"/>
          <p:cNvSpPr txBox="1">
            <a:spLocks noChangeArrowheads="1"/>
          </p:cNvSpPr>
          <p:nvPr/>
        </p:nvSpPr>
        <p:spPr bwMode="auto">
          <a:xfrm>
            <a:off x="250825" y="1052513"/>
            <a:ext cx="1835150" cy="579437"/>
          </a:xfrm>
          <a:prstGeom prst="rect">
            <a:avLst/>
          </a:prstGeom>
          <a:solidFill>
            <a:srgbClr val="000099"/>
          </a:solidFill>
          <a:ln w="9525" algn="ctr">
            <a:noFill/>
            <a:miter lim="800000"/>
            <a:headEnd/>
            <a:tailEnd/>
          </a:ln>
          <a:effectLst/>
        </p:spPr>
        <p:txBody>
          <a:bodyPr>
            <a:spAutoFit/>
          </a:bodyPr>
          <a:lstStyle/>
          <a:p>
            <a:pPr marL="342900" indent="-342900" algn="ctr" fontAlgn="base">
              <a:spcBef>
                <a:spcPct val="50000"/>
              </a:spcBef>
              <a:spcAft>
                <a:spcPct val="0"/>
              </a:spcAft>
              <a:defRPr/>
            </a:pPr>
            <a:r>
              <a:rPr lang="en-US" altLang="ja-JP" sz="3200">
                <a:solidFill>
                  <a:srgbClr val="FFFFFF"/>
                </a:solidFill>
              </a:rPr>
              <a:t>standard</a:t>
            </a:r>
            <a:endParaRPr lang="en-US" altLang="ja-JP" sz="2400">
              <a:solidFill>
                <a:srgbClr val="FFFFFF"/>
              </a:solidFill>
              <a:effectLst>
                <a:outerShdw blurRad="38100" dist="38100" dir="2700000" algn="tl">
                  <a:srgbClr val="000000"/>
                </a:outerShdw>
              </a:effectLst>
            </a:endParaRPr>
          </a:p>
        </p:txBody>
      </p:sp>
      <p:sp>
        <p:nvSpPr>
          <p:cNvPr id="250912" name="Text Box 32"/>
          <p:cNvSpPr txBox="1">
            <a:spLocks noChangeArrowheads="1"/>
          </p:cNvSpPr>
          <p:nvPr/>
        </p:nvSpPr>
        <p:spPr bwMode="auto">
          <a:xfrm>
            <a:off x="250825" y="4551363"/>
            <a:ext cx="1835150" cy="457200"/>
          </a:xfrm>
          <a:prstGeom prst="rect">
            <a:avLst/>
          </a:prstGeom>
          <a:solidFill>
            <a:srgbClr val="000099"/>
          </a:solidFill>
          <a:ln w="9525" algn="ctr">
            <a:noFill/>
            <a:miter lim="800000"/>
            <a:headEnd/>
            <a:tailEnd/>
          </a:ln>
          <a:effectLst/>
        </p:spPr>
        <p:txBody>
          <a:bodyPr>
            <a:spAutoFit/>
          </a:bodyPr>
          <a:lstStyle/>
          <a:p>
            <a:pPr marL="342900" indent="-342900" algn="ctr" fontAlgn="base">
              <a:spcBef>
                <a:spcPct val="50000"/>
              </a:spcBef>
              <a:spcAft>
                <a:spcPct val="0"/>
              </a:spcAft>
              <a:buClr>
                <a:srgbClr val="86D1EC"/>
              </a:buClr>
              <a:buSzPct val="90000"/>
              <a:buFont typeface="Wingdings" pitchFamily="2" charset="2"/>
              <a:buNone/>
              <a:defRPr/>
            </a:pPr>
            <a:r>
              <a:rPr lang="en-US" altLang="ja-JP" sz="2400">
                <a:solidFill>
                  <a:srgbClr val="FFFFFF"/>
                </a:solidFill>
                <a:effectLst>
                  <a:outerShdw blurRad="38100" dist="38100" dir="2700000" algn="tl">
                    <a:srgbClr val="000000"/>
                  </a:outerShdw>
                </a:effectLst>
              </a:rPr>
              <a:t>Japan Sea</a:t>
            </a:r>
          </a:p>
        </p:txBody>
      </p:sp>
      <p:sp>
        <p:nvSpPr>
          <p:cNvPr id="250913" name="Text Box 33"/>
          <p:cNvSpPr txBox="1">
            <a:spLocks noChangeArrowheads="1"/>
          </p:cNvSpPr>
          <p:nvPr/>
        </p:nvSpPr>
        <p:spPr bwMode="auto">
          <a:xfrm>
            <a:off x="3708400" y="2708275"/>
            <a:ext cx="2232025" cy="457200"/>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i="1">
                <a:solidFill>
                  <a:srgbClr val="990000"/>
                </a:solidFill>
              </a:rPr>
              <a:t>exo</a:t>
            </a:r>
            <a:r>
              <a:rPr lang="ja-JP" altLang="en-US" sz="2400" i="1">
                <a:solidFill>
                  <a:srgbClr val="990000"/>
                </a:solidFill>
              </a:rPr>
              <a:t>　</a:t>
            </a:r>
            <a:r>
              <a:rPr lang="en-US" altLang="ja-JP" sz="2400">
                <a:solidFill>
                  <a:srgbClr val="990000"/>
                </a:solidFill>
              </a:rPr>
              <a:t>EF=0.68</a:t>
            </a:r>
          </a:p>
        </p:txBody>
      </p:sp>
      <p:sp>
        <p:nvSpPr>
          <p:cNvPr id="250888" name="Text Box 8"/>
          <p:cNvSpPr txBox="1">
            <a:spLocks noChangeArrowheads="1"/>
          </p:cNvSpPr>
          <p:nvPr/>
        </p:nvSpPr>
        <p:spPr bwMode="auto">
          <a:xfrm>
            <a:off x="2411413" y="2349500"/>
            <a:ext cx="1152525" cy="244475"/>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1000">
                <a:solidFill>
                  <a:srgbClr val="000000"/>
                </a:solidFill>
                <a:effectLst>
                  <a:outerShdw blurRad="38100" dist="38100" dir="2700000" algn="tl">
                    <a:srgbClr val="FFFFFF"/>
                  </a:outerShdw>
                </a:effectLst>
              </a:rPr>
              <a:t>P19-2</a:t>
            </a:r>
          </a:p>
        </p:txBody>
      </p:sp>
      <p:sp>
        <p:nvSpPr>
          <p:cNvPr id="250914" name="Text Box 34"/>
          <p:cNvSpPr txBox="1">
            <a:spLocks noChangeArrowheads="1"/>
          </p:cNvSpPr>
          <p:nvPr/>
        </p:nvSpPr>
        <p:spPr bwMode="auto">
          <a:xfrm>
            <a:off x="3708400" y="4627563"/>
            <a:ext cx="2232025" cy="457200"/>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i="1">
                <a:solidFill>
                  <a:srgbClr val="990000"/>
                </a:solidFill>
              </a:rPr>
              <a:t>exo</a:t>
            </a:r>
            <a:r>
              <a:rPr lang="ja-JP" altLang="en-US" sz="2400" i="1">
                <a:solidFill>
                  <a:srgbClr val="990000"/>
                </a:solidFill>
              </a:rPr>
              <a:t>　</a:t>
            </a:r>
            <a:r>
              <a:rPr lang="en-US" altLang="ja-JP" sz="2400">
                <a:solidFill>
                  <a:srgbClr val="990000"/>
                </a:solidFill>
              </a:rPr>
              <a:t>EF=0.67</a:t>
            </a:r>
          </a:p>
        </p:txBody>
      </p:sp>
      <p:sp>
        <p:nvSpPr>
          <p:cNvPr id="250915" name="Text Box 35"/>
          <p:cNvSpPr txBox="1">
            <a:spLocks noChangeArrowheads="1"/>
          </p:cNvSpPr>
          <p:nvPr/>
        </p:nvSpPr>
        <p:spPr bwMode="auto">
          <a:xfrm>
            <a:off x="5262563" y="333375"/>
            <a:ext cx="1331912" cy="457200"/>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a:t>
            </a:r>
            <a:r>
              <a:rPr lang="en-US" altLang="ja-JP" sz="2400" i="1">
                <a:solidFill>
                  <a:srgbClr val="000000"/>
                </a:solidFill>
                <a:effectLst>
                  <a:outerShdw blurRad="38100" dist="38100" dir="2700000" algn="tl">
                    <a:srgbClr val="FFFFFF"/>
                  </a:outerShdw>
                </a:effectLst>
              </a:rPr>
              <a:t>exo</a:t>
            </a:r>
            <a:endParaRPr lang="en-US" altLang="ja-JP" sz="2400">
              <a:solidFill>
                <a:srgbClr val="000000"/>
              </a:solidFill>
              <a:effectLst>
                <a:outerShdw blurRad="38100" dist="38100" dir="2700000" algn="tl">
                  <a:srgbClr val="FFFFFF"/>
                </a:outerShdw>
              </a:effectLst>
            </a:endParaRPr>
          </a:p>
        </p:txBody>
      </p:sp>
      <p:sp>
        <p:nvSpPr>
          <p:cNvPr id="250916" name="Text Box 36"/>
          <p:cNvSpPr txBox="1">
            <a:spLocks noChangeArrowheads="1"/>
          </p:cNvSpPr>
          <p:nvPr/>
        </p:nvSpPr>
        <p:spPr bwMode="auto">
          <a:xfrm>
            <a:off x="7100888" y="620713"/>
            <a:ext cx="1331912" cy="457200"/>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a:t>
            </a:r>
            <a:r>
              <a:rPr lang="en-US" altLang="ja-JP" sz="2400" i="1">
                <a:solidFill>
                  <a:srgbClr val="000000"/>
                </a:solidFill>
                <a:effectLst>
                  <a:outerShdw blurRad="38100" dist="38100" dir="2700000" algn="tl">
                    <a:srgbClr val="FFFFFF"/>
                  </a:outerShdw>
                </a:effectLst>
              </a:rPr>
              <a:t>exo</a:t>
            </a:r>
            <a:endParaRPr lang="en-US" altLang="ja-JP" sz="2400">
              <a:solidFill>
                <a:srgbClr val="000000"/>
              </a:solidFill>
              <a:effectLst>
                <a:outerShdw blurRad="38100" dist="38100" dir="2700000" algn="tl">
                  <a:srgbClr val="FFFFFF"/>
                </a:outerShdw>
              </a:effectLst>
            </a:endParaRPr>
          </a:p>
        </p:txBody>
      </p:sp>
      <p:sp>
        <p:nvSpPr>
          <p:cNvPr id="250918" name="Line 38"/>
          <p:cNvSpPr>
            <a:spLocks noChangeShapeType="1"/>
          </p:cNvSpPr>
          <p:nvPr/>
        </p:nvSpPr>
        <p:spPr bwMode="auto">
          <a:xfrm>
            <a:off x="6272213" y="2565400"/>
            <a:ext cx="935037" cy="0"/>
          </a:xfrm>
          <a:prstGeom prst="line">
            <a:avLst/>
          </a:prstGeom>
          <a:noFill/>
          <a:ln w="25400">
            <a:solidFill>
              <a:srgbClr val="FF9900"/>
            </a:solidFill>
            <a:prstDash val="dash"/>
            <a:round/>
            <a:headEnd/>
            <a:tailEnd/>
          </a:ln>
          <a:effectLst/>
        </p:spPr>
        <p:txBody>
          <a:bodyPr wrap="none" anchor="ct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50919" name="Line 39"/>
          <p:cNvSpPr>
            <a:spLocks noChangeShapeType="1"/>
          </p:cNvSpPr>
          <p:nvPr/>
        </p:nvSpPr>
        <p:spPr bwMode="auto">
          <a:xfrm>
            <a:off x="6300788" y="4868863"/>
            <a:ext cx="935037" cy="0"/>
          </a:xfrm>
          <a:prstGeom prst="line">
            <a:avLst/>
          </a:prstGeom>
          <a:noFill/>
          <a:ln w="25400">
            <a:solidFill>
              <a:srgbClr val="FF9900"/>
            </a:solidFill>
            <a:prstDash val="dash"/>
            <a:round/>
            <a:headEnd/>
            <a:tailEnd/>
          </a:ln>
          <a:effectLst/>
        </p:spPr>
        <p:txBody>
          <a:bodyPr wrap="none" anchor="ct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50920" name="AutoShape 40"/>
          <p:cNvSpPr>
            <a:spLocks noChangeArrowheads="1"/>
          </p:cNvSpPr>
          <p:nvPr/>
        </p:nvSpPr>
        <p:spPr bwMode="auto">
          <a:xfrm flipH="1">
            <a:off x="6975475" y="2589213"/>
            <a:ext cx="144463" cy="792162"/>
          </a:xfrm>
          <a:prstGeom prst="upDownArrow">
            <a:avLst>
              <a:gd name="adj1" fmla="val 50000"/>
              <a:gd name="adj2" fmla="val 109670"/>
            </a:avLst>
          </a:prstGeom>
          <a:solidFill>
            <a:srgbClr val="FF9900"/>
          </a:solidFill>
          <a:ln w="9525" algn="ctr">
            <a:solidFill>
              <a:srgbClr val="000000"/>
            </a:solidFill>
            <a:miter lim="800000"/>
            <a:headEnd/>
            <a:tailEnd/>
          </a:ln>
          <a:effectLst/>
        </p:spPr>
        <p:txBody>
          <a:bodyPr wrap="none" anchor="ct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50921" name="AutoShape 41"/>
          <p:cNvSpPr>
            <a:spLocks noChangeArrowheads="1"/>
          </p:cNvSpPr>
          <p:nvPr/>
        </p:nvSpPr>
        <p:spPr bwMode="auto">
          <a:xfrm flipH="1">
            <a:off x="7005638" y="4913313"/>
            <a:ext cx="144462" cy="574675"/>
          </a:xfrm>
          <a:prstGeom prst="upDownArrow">
            <a:avLst>
              <a:gd name="adj1" fmla="val 50000"/>
              <a:gd name="adj2" fmla="val 79561"/>
            </a:avLst>
          </a:prstGeom>
          <a:solidFill>
            <a:srgbClr val="FF9900"/>
          </a:solidFill>
          <a:ln w="9525" algn="ctr">
            <a:solidFill>
              <a:srgbClr val="000000"/>
            </a:solidFill>
            <a:miter lim="800000"/>
            <a:headEnd/>
            <a:tailEnd/>
          </a:ln>
          <a:effectLst/>
        </p:spPr>
        <p:txBody>
          <a:bodyPr wrap="none" anchor="ct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50911" name="Text Box 31"/>
          <p:cNvSpPr txBox="1">
            <a:spLocks noChangeArrowheads="1"/>
          </p:cNvSpPr>
          <p:nvPr/>
        </p:nvSpPr>
        <p:spPr bwMode="auto">
          <a:xfrm>
            <a:off x="250825" y="2243138"/>
            <a:ext cx="3097213" cy="457200"/>
          </a:xfrm>
          <a:prstGeom prst="rect">
            <a:avLst/>
          </a:prstGeom>
          <a:solidFill>
            <a:srgbClr val="000099"/>
          </a:solidFill>
          <a:ln w="9525" algn="ctr">
            <a:noFill/>
            <a:miter lim="800000"/>
            <a:headEnd/>
            <a:tailEnd/>
          </a:ln>
          <a:effectLst/>
        </p:spPr>
        <p:txBody>
          <a:bodyPr>
            <a:spAutoFit/>
          </a:bodyPr>
          <a:lstStyle/>
          <a:p>
            <a:pPr marL="342900" indent="-342900" algn="ctr" fontAlgn="base">
              <a:spcBef>
                <a:spcPct val="50000"/>
              </a:spcBef>
              <a:spcAft>
                <a:spcPct val="0"/>
              </a:spcAft>
              <a:buClr>
                <a:srgbClr val="86D1EC"/>
              </a:buClr>
              <a:buSzPct val="90000"/>
              <a:buFont typeface="Wingdings" pitchFamily="2" charset="2"/>
              <a:buNone/>
              <a:defRPr/>
            </a:pPr>
            <a:r>
              <a:rPr lang="en-US" altLang="ja-JP" sz="2400">
                <a:solidFill>
                  <a:srgbClr val="FFFFFF"/>
                </a:solidFill>
                <a:effectLst>
                  <a:outerShdw blurRad="38100" dist="38100" dir="2700000" algn="tl">
                    <a:srgbClr val="000000"/>
                  </a:outerShdw>
                </a:effectLst>
              </a:rPr>
              <a:t>North Atlantic Ocean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5091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509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0913"/>
                                        </p:tgtEl>
                                        <p:attrNameLst>
                                          <p:attrName>style.visibility</p:attrName>
                                        </p:attrNameLst>
                                      </p:cBhvr>
                                      <p:to>
                                        <p:strVal val="visible"/>
                                      </p:to>
                                    </p:set>
                                  </p:childTnLst>
                                </p:cTn>
                              </p:par>
                            </p:childTnLst>
                          </p:cTn>
                        </p:par>
                        <p:par>
                          <p:cTn id="17" fill="hold">
                            <p:stCondLst>
                              <p:cond delay="0"/>
                            </p:stCondLst>
                            <p:childTnLst>
                              <p:par>
                                <p:cTn id="18" presetID="2" presetClass="entr" presetSubtype="8" fill="hold" nodeType="afterEffect">
                                  <p:stCondLst>
                                    <p:cond delay="500"/>
                                  </p:stCondLst>
                                  <p:childTnLst>
                                    <p:set>
                                      <p:cBhvr>
                                        <p:cTn id="19" dur="1" fill="hold">
                                          <p:stCondLst>
                                            <p:cond delay="0"/>
                                          </p:stCondLst>
                                        </p:cTn>
                                        <p:tgtEl>
                                          <p:spTgt spid="250918"/>
                                        </p:tgtEl>
                                        <p:attrNameLst>
                                          <p:attrName>style.visibility</p:attrName>
                                        </p:attrNameLst>
                                      </p:cBhvr>
                                      <p:to>
                                        <p:strVal val="visible"/>
                                      </p:to>
                                    </p:set>
                                    <p:anim calcmode="lin" valueType="num">
                                      <p:cBhvr additive="base">
                                        <p:cTn id="20" dur="500" fill="hold"/>
                                        <p:tgtEl>
                                          <p:spTgt spid="250918"/>
                                        </p:tgtEl>
                                        <p:attrNameLst>
                                          <p:attrName>ppt_x</p:attrName>
                                        </p:attrNameLst>
                                      </p:cBhvr>
                                      <p:tavLst>
                                        <p:tav tm="0">
                                          <p:val>
                                            <p:strVal val="0-#ppt_w/2"/>
                                          </p:val>
                                        </p:tav>
                                        <p:tav tm="100000">
                                          <p:val>
                                            <p:strVal val="#ppt_x"/>
                                          </p:val>
                                        </p:tav>
                                      </p:tavLst>
                                    </p:anim>
                                    <p:anim calcmode="lin" valueType="num">
                                      <p:cBhvr additive="base">
                                        <p:cTn id="21" dur="500" fill="hold"/>
                                        <p:tgtEl>
                                          <p:spTgt spid="25091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 presetClass="entr" presetSubtype="0" fill="hold" grpId="0" nodeType="afterEffect">
                                  <p:stCondLst>
                                    <p:cond delay="500"/>
                                  </p:stCondLst>
                                  <p:childTnLst>
                                    <p:set>
                                      <p:cBhvr>
                                        <p:cTn id="24" dur="1" fill="hold">
                                          <p:stCondLst>
                                            <p:cond delay="0"/>
                                          </p:stCondLst>
                                        </p:cTn>
                                        <p:tgtEl>
                                          <p:spTgt spid="250920"/>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500"/>
                                  </p:stCondLst>
                                  <p:childTnLst>
                                    <p:set>
                                      <p:cBhvr>
                                        <p:cTn id="27" dur="1" fill="hold">
                                          <p:stCondLst>
                                            <p:cond delay="0"/>
                                          </p:stCondLst>
                                        </p:cTn>
                                        <p:tgtEl>
                                          <p:spTgt spid="250914"/>
                                        </p:tgtEl>
                                        <p:attrNameLst>
                                          <p:attrName>style.visibility</p:attrName>
                                        </p:attrNameLst>
                                      </p:cBhvr>
                                      <p:to>
                                        <p:strVal val="visible"/>
                                      </p:to>
                                    </p:set>
                                  </p:childTnLst>
                                </p:cTn>
                              </p:par>
                            </p:childTnLst>
                          </p:cTn>
                        </p:par>
                        <p:par>
                          <p:cTn id="28" fill="hold">
                            <p:stCondLst>
                              <p:cond delay="2000"/>
                            </p:stCondLst>
                            <p:childTnLst>
                              <p:par>
                                <p:cTn id="29" presetID="2" presetClass="entr" presetSubtype="8" fill="hold" nodeType="afterEffect">
                                  <p:stCondLst>
                                    <p:cond delay="500"/>
                                  </p:stCondLst>
                                  <p:childTnLst>
                                    <p:set>
                                      <p:cBhvr>
                                        <p:cTn id="30" dur="1" fill="hold">
                                          <p:stCondLst>
                                            <p:cond delay="0"/>
                                          </p:stCondLst>
                                        </p:cTn>
                                        <p:tgtEl>
                                          <p:spTgt spid="250919"/>
                                        </p:tgtEl>
                                        <p:attrNameLst>
                                          <p:attrName>style.visibility</p:attrName>
                                        </p:attrNameLst>
                                      </p:cBhvr>
                                      <p:to>
                                        <p:strVal val="visible"/>
                                      </p:to>
                                    </p:set>
                                    <p:anim calcmode="lin" valueType="num">
                                      <p:cBhvr additive="base">
                                        <p:cTn id="31" dur="500" fill="hold"/>
                                        <p:tgtEl>
                                          <p:spTgt spid="250919"/>
                                        </p:tgtEl>
                                        <p:attrNameLst>
                                          <p:attrName>ppt_x</p:attrName>
                                        </p:attrNameLst>
                                      </p:cBhvr>
                                      <p:tavLst>
                                        <p:tav tm="0">
                                          <p:val>
                                            <p:strVal val="0-#ppt_w/2"/>
                                          </p:val>
                                        </p:tav>
                                        <p:tav tm="100000">
                                          <p:val>
                                            <p:strVal val="#ppt_x"/>
                                          </p:val>
                                        </p:tav>
                                      </p:tavLst>
                                    </p:anim>
                                    <p:anim calcmode="lin" valueType="num">
                                      <p:cBhvr additive="base">
                                        <p:cTn id="32" dur="500" fill="hold"/>
                                        <p:tgtEl>
                                          <p:spTgt spid="25091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 presetClass="entr" presetSubtype="0" fill="hold" grpId="0" nodeType="afterEffect">
                                  <p:stCondLst>
                                    <p:cond delay="500"/>
                                  </p:stCondLst>
                                  <p:childTnLst>
                                    <p:set>
                                      <p:cBhvr>
                                        <p:cTn id="35" dur="1" fill="hold">
                                          <p:stCondLst>
                                            <p:cond delay="0"/>
                                          </p:stCondLst>
                                        </p:cTn>
                                        <p:tgtEl>
                                          <p:spTgt spid="250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13" grpId="0"/>
      <p:bldP spid="250914" grpId="0"/>
      <p:bldP spid="250915" grpId="0"/>
      <p:bldP spid="250916" grpId="0"/>
      <p:bldP spid="250920" grpId="0" animBg="1"/>
      <p:bldP spid="2509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8"/>
          <p:cNvPicPr>
            <a:picLocks noChangeAspect="1" noChangeArrowheads="1"/>
          </p:cNvPicPr>
          <p:nvPr/>
        </p:nvPicPr>
        <p:blipFill>
          <a:blip r:embed="rId4" cstate="print"/>
          <a:srcRect/>
          <a:stretch>
            <a:fillRect/>
          </a:stretch>
        </p:blipFill>
        <p:spPr bwMode="auto">
          <a:xfrm>
            <a:off x="0" y="0"/>
            <a:ext cx="9180513" cy="2339975"/>
          </a:xfrm>
          <a:prstGeom prst="rect">
            <a:avLst/>
          </a:prstGeom>
          <a:solidFill>
            <a:srgbClr val="DEF1F2"/>
          </a:solidFill>
          <a:ln w="9525" algn="ctr">
            <a:noFill/>
            <a:miter lim="800000"/>
            <a:headEnd/>
            <a:tailEnd/>
          </a:ln>
        </p:spPr>
      </p:pic>
      <p:pic>
        <p:nvPicPr>
          <p:cNvPr id="107523" name="Picture 9"/>
          <p:cNvPicPr>
            <a:picLocks noChangeAspect="1" noChangeArrowheads="1"/>
          </p:cNvPicPr>
          <p:nvPr/>
        </p:nvPicPr>
        <p:blipFill>
          <a:blip r:embed="rId5" cstate="print"/>
          <a:srcRect/>
          <a:stretch>
            <a:fillRect/>
          </a:stretch>
        </p:blipFill>
        <p:spPr bwMode="auto">
          <a:xfrm>
            <a:off x="-4763" y="4508500"/>
            <a:ext cx="9180513" cy="2339975"/>
          </a:xfrm>
          <a:prstGeom prst="rect">
            <a:avLst/>
          </a:prstGeom>
          <a:solidFill>
            <a:srgbClr val="DEF1F2"/>
          </a:solidFill>
          <a:ln w="9525" algn="ctr">
            <a:noFill/>
            <a:miter lim="800000"/>
            <a:headEnd/>
            <a:tailEnd/>
          </a:ln>
        </p:spPr>
      </p:pic>
      <p:sp>
        <p:nvSpPr>
          <p:cNvPr id="249866" name="Text Box 10"/>
          <p:cNvSpPr txBox="1">
            <a:spLocks noChangeArrowheads="1"/>
          </p:cNvSpPr>
          <p:nvPr/>
        </p:nvSpPr>
        <p:spPr bwMode="auto">
          <a:xfrm>
            <a:off x="1852613" y="4589463"/>
            <a:ext cx="1152525" cy="244475"/>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1000">
                <a:solidFill>
                  <a:srgbClr val="000000"/>
                </a:solidFill>
                <a:effectLst>
                  <a:outerShdw blurRad="38100" dist="38100" dir="2700000" algn="tl">
                    <a:srgbClr val="FFFFFF"/>
                  </a:outerShdw>
                </a:effectLst>
              </a:rPr>
              <a:t>P19-JⅢF</a:t>
            </a:r>
          </a:p>
        </p:txBody>
      </p:sp>
      <p:pic>
        <p:nvPicPr>
          <p:cNvPr id="107525" name="Picture 11"/>
          <p:cNvPicPr>
            <a:picLocks noChangeAspect="1" noChangeArrowheads="1"/>
          </p:cNvPicPr>
          <p:nvPr/>
        </p:nvPicPr>
        <p:blipFill>
          <a:blip r:embed="rId6" cstate="print"/>
          <a:srcRect/>
          <a:stretch>
            <a:fillRect/>
          </a:stretch>
        </p:blipFill>
        <p:spPr bwMode="auto">
          <a:xfrm>
            <a:off x="-17463" y="2284413"/>
            <a:ext cx="9180513" cy="2339975"/>
          </a:xfrm>
          <a:prstGeom prst="rect">
            <a:avLst/>
          </a:prstGeom>
          <a:solidFill>
            <a:srgbClr val="DEF1F2"/>
          </a:solidFill>
          <a:ln w="9525" algn="ctr">
            <a:noFill/>
            <a:miter lim="800000"/>
            <a:headEnd/>
            <a:tailEnd/>
          </a:ln>
        </p:spPr>
      </p:pic>
      <p:sp>
        <p:nvSpPr>
          <p:cNvPr id="249868" name="Text Box 12"/>
          <p:cNvSpPr txBox="1">
            <a:spLocks noChangeArrowheads="1"/>
          </p:cNvSpPr>
          <p:nvPr/>
        </p:nvSpPr>
        <p:spPr bwMode="auto">
          <a:xfrm>
            <a:off x="1831975" y="2370138"/>
            <a:ext cx="1152525" cy="244475"/>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1000">
                <a:solidFill>
                  <a:srgbClr val="000000"/>
                </a:solidFill>
                <a:effectLst>
                  <a:outerShdw blurRad="38100" dist="38100" dir="2700000" algn="tl">
                    <a:srgbClr val="FFFFFF"/>
                  </a:outerShdw>
                </a:effectLst>
              </a:rPr>
              <a:t>P19-2</a:t>
            </a:r>
          </a:p>
        </p:txBody>
      </p:sp>
      <p:sp>
        <p:nvSpPr>
          <p:cNvPr id="249869" name="Rectangle 13"/>
          <p:cNvSpPr>
            <a:spLocks noGrp="1" noChangeArrowheads="1"/>
          </p:cNvSpPr>
          <p:nvPr>
            <p:ph type="title"/>
          </p:nvPr>
        </p:nvSpPr>
        <p:spPr>
          <a:xfrm>
            <a:off x="149225" y="146050"/>
            <a:ext cx="2979738" cy="558800"/>
          </a:xfrm>
          <a:solidFill>
            <a:srgbClr val="000099"/>
          </a:solidFill>
        </p:spPr>
        <p:txBody>
          <a:bodyPr/>
          <a:lstStyle/>
          <a:p>
            <a:pPr eaLnBrk="1" hangingPunct="1">
              <a:defRPr/>
            </a:pPr>
            <a:r>
              <a:rPr lang="en-US" altLang="ja-JP" smtClean="0"/>
              <a:t>Chlordane</a:t>
            </a:r>
          </a:p>
        </p:txBody>
      </p:sp>
      <p:sp>
        <p:nvSpPr>
          <p:cNvPr id="249885" name="Text Box 29"/>
          <p:cNvSpPr txBox="1">
            <a:spLocks noChangeArrowheads="1"/>
          </p:cNvSpPr>
          <p:nvPr/>
        </p:nvSpPr>
        <p:spPr bwMode="auto">
          <a:xfrm>
            <a:off x="3779838" y="0"/>
            <a:ext cx="1331912" cy="457200"/>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a:t>
            </a:r>
            <a:r>
              <a:rPr lang="en-US" altLang="ja-JP" sz="2400" i="1">
                <a:solidFill>
                  <a:srgbClr val="000000"/>
                </a:solidFill>
                <a:effectLst>
                  <a:outerShdw blurRad="38100" dist="38100" dir="2700000" algn="tl">
                    <a:srgbClr val="FFFFFF"/>
                  </a:outerShdw>
                </a:effectLst>
              </a:rPr>
              <a:t>trans</a:t>
            </a:r>
            <a:endParaRPr lang="en-US" altLang="ja-JP" sz="2400">
              <a:solidFill>
                <a:srgbClr val="000000"/>
              </a:solidFill>
              <a:effectLst>
                <a:outerShdw blurRad="38100" dist="38100" dir="2700000" algn="tl">
                  <a:srgbClr val="FFFFFF"/>
                </a:outerShdw>
              </a:effectLst>
            </a:endParaRPr>
          </a:p>
        </p:txBody>
      </p:sp>
      <p:sp>
        <p:nvSpPr>
          <p:cNvPr id="249886" name="Text Box 30"/>
          <p:cNvSpPr txBox="1">
            <a:spLocks noChangeArrowheads="1"/>
          </p:cNvSpPr>
          <p:nvPr/>
        </p:nvSpPr>
        <p:spPr bwMode="auto">
          <a:xfrm>
            <a:off x="4787900" y="404813"/>
            <a:ext cx="1296988" cy="457200"/>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a:t>
            </a:r>
            <a:r>
              <a:rPr lang="en-US" altLang="ja-JP" sz="2400" i="1">
                <a:solidFill>
                  <a:srgbClr val="000000"/>
                </a:solidFill>
                <a:effectLst>
                  <a:outerShdw blurRad="38100" dist="38100" dir="2700000" algn="tl">
                    <a:srgbClr val="FFFFFF"/>
                  </a:outerShdw>
                </a:effectLst>
              </a:rPr>
              <a:t>cis</a:t>
            </a:r>
            <a:endParaRPr lang="en-US" altLang="ja-JP" sz="2400">
              <a:solidFill>
                <a:srgbClr val="000000"/>
              </a:solidFill>
              <a:effectLst>
                <a:outerShdw blurRad="38100" dist="38100" dir="2700000" algn="tl">
                  <a:srgbClr val="FFFFFF"/>
                </a:outerShdw>
              </a:effectLst>
            </a:endParaRPr>
          </a:p>
        </p:txBody>
      </p:sp>
      <p:sp>
        <p:nvSpPr>
          <p:cNvPr id="249889" name="Text Box 33"/>
          <p:cNvSpPr txBox="1">
            <a:spLocks noChangeArrowheads="1"/>
          </p:cNvSpPr>
          <p:nvPr/>
        </p:nvSpPr>
        <p:spPr bwMode="auto">
          <a:xfrm>
            <a:off x="5364163" y="0"/>
            <a:ext cx="1331912" cy="457200"/>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a:t>
            </a:r>
            <a:r>
              <a:rPr lang="en-US" altLang="ja-JP" sz="2400" i="1">
                <a:solidFill>
                  <a:srgbClr val="000000"/>
                </a:solidFill>
                <a:effectLst>
                  <a:outerShdw blurRad="38100" dist="38100" dir="2700000" algn="tl">
                    <a:srgbClr val="FFFFFF"/>
                  </a:outerShdw>
                </a:effectLst>
              </a:rPr>
              <a:t>trans</a:t>
            </a:r>
            <a:endParaRPr lang="en-US" altLang="ja-JP" sz="2400">
              <a:solidFill>
                <a:srgbClr val="000000"/>
              </a:solidFill>
              <a:effectLst>
                <a:outerShdw blurRad="38100" dist="38100" dir="2700000" algn="tl">
                  <a:srgbClr val="FFFFFF"/>
                </a:outerShdw>
              </a:effectLst>
            </a:endParaRPr>
          </a:p>
        </p:txBody>
      </p:sp>
      <p:grpSp>
        <p:nvGrpSpPr>
          <p:cNvPr id="2" name="Group 51"/>
          <p:cNvGrpSpPr>
            <a:grpSpLocks/>
          </p:cNvGrpSpPr>
          <p:nvPr/>
        </p:nvGrpSpPr>
        <p:grpSpPr bwMode="auto">
          <a:xfrm>
            <a:off x="5832475" y="655638"/>
            <a:ext cx="1862138" cy="457200"/>
            <a:chOff x="3674" y="413"/>
            <a:chExt cx="1173" cy="288"/>
          </a:xfrm>
        </p:grpSpPr>
        <p:sp>
          <p:nvSpPr>
            <p:cNvPr id="249890" name="Text Box 34"/>
            <p:cNvSpPr txBox="1">
              <a:spLocks noChangeArrowheads="1"/>
            </p:cNvSpPr>
            <p:nvPr/>
          </p:nvSpPr>
          <p:spPr bwMode="auto">
            <a:xfrm>
              <a:off x="4030" y="413"/>
              <a:ext cx="817" cy="288"/>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a:t>
              </a:r>
              <a:r>
                <a:rPr lang="en-US" altLang="ja-JP" sz="2400" i="1">
                  <a:solidFill>
                    <a:srgbClr val="000000"/>
                  </a:solidFill>
                  <a:effectLst>
                    <a:outerShdw blurRad="38100" dist="38100" dir="2700000" algn="tl">
                      <a:srgbClr val="FFFFFF"/>
                    </a:outerShdw>
                  </a:effectLst>
                </a:rPr>
                <a:t>cis</a:t>
              </a:r>
              <a:endParaRPr lang="en-US" altLang="ja-JP" sz="2400">
                <a:solidFill>
                  <a:srgbClr val="000000"/>
                </a:solidFill>
                <a:effectLst>
                  <a:outerShdw blurRad="38100" dist="38100" dir="2700000" algn="tl">
                    <a:srgbClr val="FFFFFF"/>
                  </a:outerShdw>
                </a:effectLst>
              </a:endParaRPr>
            </a:p>
          </p:txBody>
        </p:sp>
        <p:sp>
          <p:nvSpPr>
            <p:cNvPr id="249892" name="Line 36"/>
            <p:cNvSpPr>
              <a:spLocks noChangeShapeType="1"/>
            </p:cNvSpPr>
            <p:nvPr/>
          </p:nvSpPr>
          <p:spPr bwMode="auto">
            <a:xfrm rot="-1217878">
              <a:off x="3674" y="596"/>
              <a:ext cx="384" cy="77"/>
            </a:xfrm>
            <a:prstGeom prst="line">
              <a:avLst/>
            </a:prstGeom>
            <a:noFill/>
            <a:ln w="19050">
              <a:solidFill>
                <a:srgbClr val="000000"/>
              </a:solidFill>
              <a:round/>
              <a:headEnd/>
              <a:tailEn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grpSp>
        <p:nvGrpSpPr>
          <p:cNvPr id="3" name="Group 50"/>
          <p:cNvGrpSpPr>
            <a:grpSpLocks/>
          </p:cNvGrpSpPr>
          <p:nvPr/>
        </p:nvGrpSpPr>
        <p:grpSpPr bwMode="auto">
          <a:xfrm>
            <a:off x="1730375" y="654050"/>
            <a:ext cx="2270125" cy="725488"/>
            <a:chOff x="1090" y="412"/>
            <a:chExt cx="1430" cy="457"/>
          </a:xfrm>
        </p:grpSpPr>
        <p:sp>
          <p:nvSpPr>
            <p:cNvPr id="249893" name="Text Box 37"/>
            <p:cNvSpPr txBox="1">
              <a:spLocks noChangeArrowheads="1"/>
            </p:cNvSpPr>
            <p:nvPr/>
          </p:nvSpPr>
          <p:spPr bwMode="auto">
            <a:xfrm>
              <a:off x="1250" y="412"/>
              <a:ext cx="1270" cy="288"/>
            </a:xfrm>
            <a:prstGeom prst="rect">
              <a:avLst/>
            </a:prstGeom>
            <a:noFill/>
            <a:ln w="9525" algn="ctr">
              <a:noFill/>
              <a:miter lim="800000"/>
              <a:headEnd/>
              <a:tailEnd/>
            </a:ln>
            <a:effectLst/>
          </p:spPr>
          <p:txBody>
            <a:bodyPr>
              <a:spAutoFit/>
            </a:bodyPr>
            <a:lstStyle/>
            <a:p>
              <a:pPr marL="342900" indent="-342900" algn="ctr"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MC-5</a:t>
              </a:r>
            </a:p>
          </p:txBody>
        </p:sp>
        <p:sp>
          <p:nvSpPr>
            <p:cNvPr id="249894" name="Line 38"/>
            <p:cNvSpPr>
              <a:spLocks noChangeShapeType="1"/>
            </p:cNvSpPr>
            <p:nvPr/>
          </p:nvSpPr>
          <p:spPr bwMode="auto">
            <a:xfrm rot="20854192" flipV="1">
              <a:off x="1090" y="709"/>
              <a:ext cx="227" cy="136"/>
            </a:xfrm>
            <a:prstGeom prst="line">
              <a:avLst/>
            </a:prstGeom>
            <a:noFill/>
            <a:ln w="19050">
              <a:solidFill>
                <a:srgbClr val="000000"/>
              </a:solidFill>
              <a:round/>
              <a:headEnd/>
              <a:tailEn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49895" name="Line 39"/>
            <p:cNvSpPr>
              <a:spLocks noChangeShapeType="1"/>
            </p:cNvSpPr>
            <p:nvPr/>
          </p:nvSpPr>
          <p:spPr bwMode="auto">
            <a:xfrm rot="16200000" flipV="1">
              <a:off x="2311" y="688"/>
              <a:ext cx="227" cy="136"/>
            </a:xfrm>
            <a:prstGeom prst="line">
              <a:avLst/>
            </a:prstGeom>
            <a:noFill/>
            <a:ln w="19050">
              <a:solidFill>
                <a:srgbClr val="000000"/>
              </a:solidFill>
              <a:round/>
              <a:headEnd/>
              <a:tailEn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grpSp>
        <p:nvGrpSpPr>
          <p:cNvPr id="4" name="Group 52"/>
          <p:cNvGrpSpPr>
            <a:grpSpLocks/>
          </p:cNvGrpSpPr>
          <p:nvPr/>
        </p:nvGrpSpPr>
        <p:grpSpPr bwMode="auto">
          <a:xfrm>
            <a:off x="7050088" y="1027113"/>
            <a:ext cx="2016125" cy="698500"/>
            <a:chOff x="4441" y="647"/>
            <a:chExt cx="1270" cy="440"/>
          </a:xfrm>
        </p:grpSpPr>
        <p:sp>
          <p:nvSpPr>
            <p:cNvPr id="249896" name="Text Box 40"/>
            <p:cNvSpPr txBox="1">
              <a:spLocks noChangeArrowheads="1"/>
            </p:cNvSpPr>
            <p:nvPr/>
          </p:nvSpPr>
          <p:spPr bwMode="auto">
            <a:xfrm>
              <a:off x="4441" y="647"/>
              <a:ext cx="1270" cy="288"/>
            </a:xfrm>
            <a:prstGeom prst="rect">
              <a:avLst/>
            </a:prstGeom>
            <a:noFill/>
            <a:ln w="9525" algn="ctr">
              <a:noFill/>
              <a:miter lim="800000"/>
              <a:headEnd/>
              <a:tailEnd/>
            </a:ln>
            <a:effectLst/>
          </p:spPr>
          <p:txBody>
            <a:bodyPr>
              <a:spAutoFit/>
            </a:bodyPr>
            <a:lstStyle/>
            <a:p>
              <a:pPr marL="342900" indent="-342900" algn="ctr"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MC-4</a:t>
              </a:r>
            </a:p>
          </p:txBody>
        </p:sp>
        <p:sp>
          <p:nvSpPr>
            <p:cNvPr id="249897" name="Line 41"/>
            <p:cNvSpPr>
              <a:spLocks noChangeShapeType="1"/>
            </p:cNvSpPr>
            <p:nvPr/>
          </p:nvSpPr>
          <p:spPr bwMode="auto">
            <a:xfrm rot="20854192" flipV="1">
              <a:off x="4724" y="951"/>
              <a:ext cx="227" cy="136"/>
            </a:xfrm>
            <a:prstGeom prst="line">
              <a:avLst/>
            </a:prstGeom>
            <a:noFill/>
            <a:ln w="19050">
              <a:solidFill>
                <a:srgbClr val="000000"/>
              </a:solidFill>
              <a:round/>
              <a:headEnd/>
              <a:tailEn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249898" name="Line 42"/>
            <p:cNvSpPr>
              <a:spLocks noChangeShapeType="1"/>
            </p:cNvSpPr>
            <p:nvPr/>
          </p:nvSpPr>
          <p:spPr bwMode="auto">
            <a:xfrm rot="16200000" flipV="1">
              <a:off x="5160" y="978"/>
              <a:ext cx="136" cy="81"/>
            </a:xfrm>
            <a:prstGeom prst="line">
              <a:avLst/>
            </a:prstGeom>
            <a:noFill/>
            <a:ln w="19050">
              <a:solidFill>
                <a:srgbClr val="000000"/>
              </a:solidFill>
              <a:round/>
              <a:headEnd/>
              <a:tailEn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sp>
        <p:nvSpPr>
          <p:cNvPr id="249899" name="Text Box 43"/>
          <p:cNvSpPr txBox="1">
            <a:spLocks noChangeArrowheads="1"/>
          </p:cNvSpPr>
          <p:nvPr/>
        </p:nvSpPr>
        <p:spPr bwMode="auto">
          <a:xfrm>
            <a:off x="7235825" y="44450"/>
            <a:ext cx="1908175" cy="822325"/>
          </a:xfrm>
          <a:prstGeom prst="rect">
            <a:avLst/>
          </a:prstGeom>
          <a:solidFill>
            <a:srgbClr val="000099"/>
          </a:solidFill>
          <a:ln w="9525" algn="ctr">
            <a:noFill/>
            <a:miter lim="800000"/>
            <a:headEnd/>
            <a:tailEnd/>
          </a:ln>
          <a:effectLst/>
        </p:spPr>
        <p:txBody>
          <a:bodyPr>
            <a:spAutoFit/>
          </a:bodyPr>
          <a:lstStyle/>
          <a:p>
            <a:pPr marL="342900" indent="-342900" algn="ctr" fontAlgn="base">
              <a:spcBef>
                <a:spcPct val="50000"/>
              </a:spcBef>
              <a:spcAft>
                <a:spcPct val="0"/>
              </a:spcAft>
              <a:buClr>
                <a:srgbClr val="86D1EC"/>
              </a:buClr>
              <a:buSzPct val="90000"/>
              <a:buFont typeface="Wingdings" pitchFamily="2" charset="2"/>
              <a:buNone/>
              <a:defRPr/>
            </a:pPr>
            <a:r>
              <a:rPr lang="en-US" altLang="ja-JP" sz="2400">
                <a:solidFill>
                  <a:srgbClr val="FFFFFF"/>
                </a:solidFill>
                <a:effectLst>
                  <a:outerShdw blurRad="38100" dist="38100" dir="2700000" algn="tl">
                    <a:srgbClr val="000000"/>
                  </a:outerShdw>
                </a:effectLst>
              </a:rPr>
              <a:t>Technical chlordane </a:t>
            </a:r>
          </a:p>
        </p:txBody>
      </p:sp>
      <p:grpSp>
        <p:nvGrpSpPr>
          <p:cNvPr id="5" name="Group 53"/>
          <p:cNvGrpSpPr>
            <a:grpSpLocks/>
          </p:cNvGrpSpPr>
          <p:nvPr/>
        </p:nvGrpSpPr>
        <p:grpSpPr bwMode="auto">
          <a:xfrm>
            <a:off x="2411413" y="2420938"/>
            <a:ext cx="2384425" cy="817562"/>
            <a:chOff x="1519" y="1525"/>
            <a:chExt cx="1502" cy="515"/>
          </a:xfrm>
        </p:grpSpPr>
        <p:sp>
          <p:nvSpPr>
            <p:cNvPr id="107541" name="Text Box 46"/>
            <p:cNvSpPr txBox="1">
              <a:spLocks noChangeArrowheads="1"/>
            </p:cNvSpPr>
            <p:nvPr/>
          </p:nvSpPr>
          <p:spPr bwMode="auto">
            <a:xfrm>
              <a:off x="1519" y="1525"/>
              <a:ext cx="1406" cy="288"/>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i="1">
                  <a:solidFill>
                    <a:srgbClr val="990000"/>
                  </a:solidFill>
                </a:rPr>
                <a:t>trans</a:t>
              </a:r>
              <a:r>
                <a:rPr lang="ja-JP" altLang="en-US" sz="2400" i="1">
                  <a:solidFill>
                    <a:srgbClr val="990000"/>
                  </a:solidFill>
                </a:rPr>
                <a:t>　</a:t>
              </a:r>
              <a:r>
                <a:rPr lang="en-US" altLang="ja-JP" sz="2400">
                  <a:solidFill>
                    <a:srgbClr val="990000"/>
                  </a:solidFill>
                </a:rPr>
                <a:t>EF=0.49</a:t>
              </a:r>
            </a:p>
          </p:txBody>
        </p:sp>
        <p:sp>
          <p:nvSpPr>
            <p:cNvPr id="107542" name="Text Box 47"/>
            <p:cNvSpPr txBox="1">
              <a:spLocks noChangeArrowheads="1"/>
            </p:cNvSpPr>
            <p:nvPr/>
          </p:nvSpPr>
          <p:spPr bwMode="auto">
            <a:xfrm>
              <a:off x="1519" y="1752"/>
              <a:ext cx="1502" cy="288"/>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i="1">
                  <a:solidFill>
                    <a:srgbClr val="990000"/>
                  </a:solidFill>
                </a:rPr>
                <a:t>cis</a:t>
              </a:r>
              <a:r>
                <a:rPr lang="ja-JP" altLang="en-US" sz="2400" i="1">
                  <a:solidFill>
                    <a:srgbClr val="990000"/>
                  </a:solidFill>
                </a:rPr>
                <a:t>　　 </a:t>
              </a:r>
              <a:r>
                <a:rPr lang="en-US" altLang="ja-JP" sz="2400">
                  <a:solidFill>
                    <a:srgbClr val="990000"/>
                  </a:solidFill>
                </a:rPr>
                <a:t>EF=0.54</a:t>
              </a:r>
            </a:p>
          </p:txBody>
        </p:sp>
      </p:grpSp>
      <p:grpSp>
        <p:nvGrpSpPr>
          <p:cNvPr id="6" name="Group 54"/>
          <p:cNvGrpSpPr>
            <a:grpSpLocks/>
          </p:cNvGrpSpPr>
          <p:nvPr/>
        </p:nvGrpSpPr>
        <p:grpSpPr bwMode="auto">
          <a:xfrm>
            <a:off x="2411413" y="4724400"/>
            <a:ext cx="2384425" cy="817563"/>
            <a:chOff x="1519" y="2976"/>
            <a:chExt cx="1502" cy="515"/>
          </a:xfrm>
        </p:grpSpPr>
        <p:sp>
          <p:nvSpPr>
            <p:cNvPr id="107539" name="Text Box 48"/>
            <p:cNvSpPr txBox="1">
              <a:spLocks noChangeArrowheads="1"/>
            </p:cNvSpPr>
            <p:nvPr/>
          </p:nvSpPr>
          <p:spPr bwMode="auto">
            <a:xfrm>
              <a:off x="1519" y="2976"/>
              <a:ext cx="1406" cy="288"/>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i="1">
                  <a:solidFill>
                    <a:srgbClr val="990000"/>
                  </a:solidFill>
                </a:rPr>
                <a:t>trans</a:t>
              </a:r>
              <a:r>
                <a:rPr lang="ja-JP" altLang="en-US" sz="2400" i="1">
                  <a:solidFill>
                    <a:srgbClr val="990000"/>
                  </a:solidFill>
                </a:rPr>
                <a:t>　</a:t>
              </a:r>
              <a:r>
                <a:rPr lang="en-US" altLang="ja-JP" sz="2400">
                  <a:solidFill>
                    <a:srgbClr val="990000"/>
                  </a:solidFill>
                </a:rPr>
                <a:t>EF=0.46</a:t>
              </a:r>
            </a:p>
          </p:txBody>
        </p:sp>
        <p:sp>
          <p:nvSpPr>
            <p:cNvPr id="107540" name="Text Box 49"/>
            <p:cNvSpPr txBox="1">
              <a:spLocks noChangeArrowheads="1"/>
            </p:cNvSpPr>
            <p:nvPr/>
          </p:nvSpPr>
          <p:spPr bwMode="auto">
            <a:xfrm>
              <a:off x="1519" y="3203"/>
              <a:ext cx="1502" cy="288"/>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i="1">
                  <a:solidFill>
                    <a:srgbClr val="990000"/>
                  </a:solidFill>
                </a:rPr>
                <a:t>cis</a:t>
              </a:r>
              <a:r>
                <a:rPr lang="ja-JP" altLang="en-US" sz="2400" i="1">
                  <a:solidFill>
                    <a:srgbClr val="990000"/>
                  </a:solidFill>
                </a:rPr>
                <a:t>　　 </a:t>
              </a:r>
              <a:r>
                <a:rPr lang="en-US" altLang="ja-JP" sz="2400">
                  <a:solidFill>
                    <a:srgbClr val="990000"/>
                  </a:solidFill>
                </a:rPr>
                <a:t>EF=0.50</a:t>
              </a:r>
            </a:p>
          </p:txBody>
        </p:sp>
      </p:grpSp>
      <p:sp>
        <p:nvSpPr>
          <p:cNvPr id="249919" name="Text Box 63"/>
          <p:cNvSpPr txBox="1">
            <a:spLocks noChangeArrowheads="1"/>
          </p:cNvSpPr>
          <p:nvPr/>
        </p:nvSpPr>
        <p:spPr bwMode="auto">
          <a:xfrm>
            <a:off x="7307263" y="4581525"/>
            <a:ext cx="1835150" cy="457200"/>
          </a:xfrm>
          <a:prstGeom prst="rect">
            <a:avLst/>
          </a:prstGeom>
          <a:solidFill>
            <a:srgbClr val="000099"/>
          </a:solidFill>
          <a:ln w="9525" algn="ctr">
            <a:noFill/>
            <a:miter lim="800000"/>
            <a:headEnd/>
            <a:tailEnd/>
          </a:ln>
          <a:effectLst/>
        </p:spPr>
        <p:txBody>
          <a:bodyPr>
            <a:spAutoFit/>
          </a:bodyPr>
          <a:lstStyle/>
          <a:p>
            <a:pPr marL="342900" indent="-342900" algn="ctr" fontAlgn="base">
              <a:spcBef>
                <a:spcPct val="50000"/>
              </a:spcBef>
              <a:spcAft>
                <a:spcPct val="0"/>
              </a:spcAft>
              <a:buClr>
                <a:srgbClr val="86D1EC"/>
              </a:buClr>
              <a:buSzPct val="90000"/>
              <a:buFont typeface="Wingdings" pitchFamily="2" charset="2"/>
              <a:buNone/>
              <a:defRPr/>
            </a:pPr>
            <a:r>
              <a:rPr lang="en-US" altLang="ja-JP" sz="2400">
                <a:solidFill>
                  <a:srgbClr val="FFFFFF"/>
                </a:solidFill>
                <a:effectLst>
                  <a:outerShdw blurRad="38100" dist="38100" dir="2700000" algn="tl">
                    <a:srgbClr val="000000"/>
                  </a:outerShdw>
                </a:effectLst>
              </a:rPr>
              <a:t>Japan Sea</a:t>
            </a:r>
          </a:p>
        </p:txBody>
      </p:sp>
      <p:sp>
        <p:nvSpPr>
          <p:cNvPr id="249920" name="Text Box 64"/>
          <p:cNvSpPr txBox="1">
            <a:spLocks noChangeArrowheads="1"/>
          </p:cNvSpPr>
          <p:nvPr/>
        </p:nvSpPr>
        <p:spPr bwMode="auto">
          <a:xfrm>
            <a:off x="6084888" y="2276475"/>
            <a:ext cx="3062287" cy="457200"/>
          </a:xfrm>
          <a:prstGeom prst="rect">
            <a:avLst/>
          </a:prstGeom>
          <a:solidFill>
            <a:srgbClr val="000099"/>
          </a:solidFill>
          <a:ln w="9525" algn="ctr">
            <a:noFill/>
            <a:miter lim="800000"/>
            <a:headEnd/>
            <a:tailEnd/>
          </a:ln>
          <a:effectLst/>
        </p:spPr>
        <p:txBody>
          <a:bodyPr>
            <a:spAutoFit/>
          </a:bodyPr>
          <a:lstStyle/>
          <a:p>
            <a:pPr marL="342900" indent="-342900" algn="ctr" fontAlgn="base">
              <a:spcBef>
                <a:spcPct val="50000"/>
              </a:spcBef>
              <a:spcAft>
                <a:spcPct val="0"/>
              </a:spcAft>
              <a:buClr>
                <a:srgbClr val="86D1EC"/>
              </a:buClr>
              <a:buSzPct val="90000"/>
              <a:buFont typeface="Wingdings" pitchFamily="2" charset="2"/>
              <a:buNone/>
              <a:defRPr/>
            </a:pPr>
            <a:r>
              <a:rPr lang="en-US" altLang="ja-JP" sz="2400">
                <a:solidFill>
                  <a:srgbClr val="FFFFFF"/>
                </a:solidFill>
                <a:effectLst>
                  <a:outerShdw blurRad="38100" dist="38100" dir="2700000" algn="tl">
                    <a:srgbClr val="000000"/>
                  </a:outerShdw>
                </a:effectLst>
              </a:rPr>
              <a:t>North Atlantic Ocean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4988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4988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4988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100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85" grpId="0"/>
      <p:bldP spid="249886" grpId="0"/>
      <p:bldP spid="24988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p:cNvPicPr>
            <a:picLocks noChangeAspect="1" noChangeArrowheads="1"/>
          </p:cNvPicPr>
          <p:nvPr/>
        </p:nvPicPr>
        <p:blipFill>
          <a:blip r:embed="rId4" cstate="print"/>
          <a:srcRect/>
          <a:stretch>
            <a:fillRect/>
          </a:stretch>
        </p:blipFill>
        <p:spPr bwMode="auto">
          <a:xfrm>
            <a:off x="-17463" y="2259013"/>
            <a:ext cx="9180513" cy="2339975"/>
          </a:xfrm>
          <a:prstGeom prst="rect">
            <a:avLst/>
          </a:prstGeom>
          <a:solidFill>
            <a:srgbClr val="DEF1F2"/>
          </a:solidFill>
          <a:ln w="19050" algn="ctr">
            <a:noFill/>
            <a:miter lim="800000"/>
            <a:headEnd/>
            <a:tailEnd/>
          </a:ln>
        </p:spPr>
      </p:pic>
      <p:sp>
        <p:nvSpPr>
          <p:cNvPr id="247813" name="Text Box 5"/>
          <p:cNvSpPr txBox="1">
            <a:spLocks noChangeArrowheads="1"/>
          </p:cNvSpPr>
          <p:nvPr/>
        </p:nvSpPr>
        <p:spPr bwMode="auto">
          <a:xfrm>
            <a:off x="1619250" y="2349500"/>
            <a:ext cx="1152525" cy="244475"/>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1000">
                <a:solidFill>
                  <a:srgbClr val="000000"/>
                </a:solidFill>
                <a:effectLst>
                  <a:outerShdw blurRad="38100" dist="38100" dir="2700000" algn="tl">
                    <a:srgbClr val="FFFFFF"/>
                  </a:outerShdw>
                </a:effectLst>
              </a:rPr>
              <a:t>P19-8</a:t>
            </a:r>
          </a:p>
        </p:txBody>
      </p:sp>
      <p:pic>
        <p:nvPicPr>
          <p:cNvPr id="108548" name="Picture 6"/>
          <p:cNvPicPr>
            <a:picLocks noChangeAspect="1" noChangeArrowheads="1"/>
          </p:cNvPicPr>
          <p:nvPr/>
        </p:nvPicPr>
        <p:blipFill>
          <a:blip r:embed="rId5" cstate="print"/>
          <a:srcRect/>
          <a:stretch>
            <a:fillRect/>
          </a:stretch>
        </p:blipFill>
        <p:spPr bwMode="auto">
          <a:xfrm>
            <a:off x="-12700" y="4581525"/>
            <a:ext cx="9180513" cy="2339975"/>
          </a:xfrm>
          <a:prstGeom prst="rect">
            <a:avLst/>
          </a:prstGeom>
          <a:solidFill>
            <a:srgbClr val="DEF1F2"/>
          </a:solidFill>
          <a:ln w="19050" algn="ctr">
            <a:noFill/>
            <a:miter lim="800000"/>
            <a:headEnd/>
            <a:tailEnd/>
          </a:ln>
        </p:spPr>
      </p:pic>
      <p:pic>
        <p:nvPicPr>
          <p:cNvPr id="108549" name="Picture 7"/>
          <p:cNvPicPr>
            <a:picLocks noChangeAspect="1" noChangeArrowheads="1"/>
          </p:cNvPicPr>
          <p:nvPr/>
        </p:nvPicPr>
        <p:blipFill>
          <a:blip r:embed="rId6" cstate="print"/>
          <a:srcRect/>
          <a:stretch>
            <a:fillRect/>
          </a:stretch>
        </p:blipFill>
        <p:spPr bwMode="auto">
          <a:xfrm>
            <a:off x="-12700" y="-26988"/>
            <a:ext cx="9180513" cy="2339976"/>
          </a:xfrm>
          <a:prstGeom prst="rect">
            <a:avLst/>
          </a:prstGeom>
          <a:solidFill>
            <a:srgbClr val="DEF1F2"/>
          </a:solidFill>
          <a:ln w="19050" algn="ctr">
            <a:noFill/>
            <a:miter lim="800000"/>
            <a:headEnd/>
            <a:tailEnd/>
          </a:ln>
        </p:spPr>
      </p:pic>
      <p:sp>
        <p:nvSpPr>
          <p:cNvPr id="247816" name="Text Box 8"/>
          <p:cNvSpPr txBox="1">
            <a:spLocks noChangeArrowheads="1"/>
          </p:cNvSpPr>
          <p:nvPr/>
        </p:nvSpPr>
        <p:spPr bwMode="auto">
          <a:xfrm>
            <a:off x="1619250" y="4652963"/>
            <a:ext cx="1152525" cy="244475"/>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1000">
                <a:solidFill>
                  <a:srgbClr val="000000"/>
                </a:solidFill>
                <a:effectLst>
                  <a:outerShdw blurRad="38100" dist="38100" dir="2700000" algn="tl">
                    <a:srgbClr val="FFFFFF"/>
                  </a:outerShdw>
                </a:effectLst>
              </a:rPr>
              <a:t>P19-JⅡ</a:t>
            </a:r>
          </a:p>
        </p:txBody>
      </p:sp>
      <p:sp>
        <p:nvSpPr>
          <p:cNvPr id="247817" name="Rectangle 9"/>
          <p:cNvSpPr>
            <a:spLocks noGrp="1" noChangeArrowheads="1"/>
          </p:cNvSpPr>
          <p:nvPr>
            <p:ph type="title"/>
          </p:nvPr>
        </p:nvSpPr>
        <p:spPr>
          <a:xfrm>
            <a:off x="107950" y="76200"/>
            <a:ext cx="1743075" cy="701675"/>
          </a:xfrm>
          <a:solidFill>
            <a:schemeClr val="bg1"/>
          </a:solidFill>
        </p:spPr>
        <p:txBody>
          <a:bodyPr/>
          <a:lstStyle/>
          <a:p>
            <a:pPr eaLnBrk="1" hangingPunct="1">
              <a:defRPr/>
            </a:pPr>
            <a:r>
              <a:rPr lang="en-US" altLang="ja-JP" smtClean="0"/>
              <a:t>HCH</a:t>
            </a:r>
          </a:p>
        </p:txBody>
      </p:sp>
      <p:sp>
        <p:nvSpPr>
          <p:cNvPr id="247824" name="Text Box 16"/>
          <p:cNvSpPr txBox="1">
            <a:spLocks noChangeArrowheads="1"/>
          </p:cNvSpPr>
          <p:nvPr/>
        </p:nvSpPr>
        <p:spPr bwMode="auto">
          <a:xfrm>
            <a:off x="8026400" y="115888"/>
            <a:ext cx="506413" cy="457200"/>
          </a:xfrm>
          <a:prstGeom prst="rect">
            <a:avLst/>
          </a:prstGeom>
          <a:noFill/>
          <a:ln w="9525" algn="ctr">
            <a:noFill/>
            <a:miter lim="800000"/>
            <a:headEnd/>
            <a:tailEnd/>
          </a:ln>
        </p:spPr>
        <p:txBody>
          <a:bodyPr>
            <a:spAutoFit/>
          </a:bodyPr>
          <a:lstStyle/>
          <a:p>
            <a:pPr marL="342900" indent="-342900" algn="r" fontAlgn="base">
              <a:spcBef>
                <a:spcPct val="50000"/>
              </a:spcBef>
              <a:spcAft>
                <a:spcPct val="0"/>
              </a:spcAft>
              <a:buClr>
                <a:srgbClr val="86D1EC"/>
              </a:buClr>
              <a:buSzPct val="90000"/>
              <a:buFont typeface="Wingdings" pitchFamily="2" charset="2"/>
              <a:buNone/>
            </a:pPr>
            <a:r>
              <a:rPr lang="en-US" altLang="ja-JP" sz="2400" b="1" i="1">
                <a:solidFill>
                  <a:srgbClr val="000000"/>
                </a:solidFill>
                <a:latin typeface="Symbol" pitchFamily="18" charset="2"/>
              </a:rPr>
              <a:t>b</a:t>
            </a:r>
            <a:endParaRPr lang="en-US" altLang="ja-JP" sz="2400" b="1">
              <a:solidFill>
                <a:srgbClr val="000000"/>
              </a:solidFill>
              <a:latin typeface="Symbol" pitchFamily="18" charset="2"/>
            </a:endParaRPr>
          </a:p>
        </p:txBody>
      </p:sp>
      <p:sp>
        <p:nvSpPr>
          <p:cNvPr id="247825" name="Text Box 17"/>
          <p:cNvSpPr txBox="1">
            <a:spLocks noChangeArrowheads="1"/>
          </p:cNvSpPr>
          <p:nvPr/>
        </p:nvSpPr>
        <p:spPr bwMode="auto">
          <a:xfrm>
            <a:off x="4140200" y="115888"/>
            <a:ext cx="576263" cy="457200"/>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b="1" i="1">
                <a:solidFill>
                  <a:srgbClr val="000000"/>
                </a:solidFill>
                <a:latin typeface="Symbol" pitchFamily="18" charset="2"/>
              </a:rPr>
              <a:t>g</a:t>
            </a:r>
            <a:endParaRPr lang="en-US" altLang="ja-JP" sz="2400" b="1">
              <a:solidFill>
                <a:srgbClr val="000000"/>
              </a:solidFill>
              <a:latin typeface="Symbol" pitchFamily="18" charset="2"/>
            </a:endParaRPr>
          </a:p>
        </p:txBody>
      </p:sp>
      <p:sp>
        <p:nvSpPr>
          <p:cNvPr id="247826" name="Text Box 18"/>
          <p:cNvSpPr txBox="1">
            <a:spLocks noChangeArrowheads="1"/>
          </p:cNvSpPr>
          <p:nvPr/>
        </p:nvSpPr>
        <p:spPr bwMode="auto">
          <a:xfrm>
            <a:off x="5976938" y="44450"/>
            <a:ext cx="1835150" cy="457200"/>
          </a:xfrm>
          <a:prstGeom prst="rect">
            <a:avLst/>
          </a:prstGeom>
          <a:solidFill>
            <a:srgbClr val="000099"/>
          </a:solidFill>
          <a:ln w="9525" algn="ctr">
            <a:noFill/>
            <a:miter lim="800000"/>
            <a:headEnd/>
            <a:tailEnd/>
          </a:ln>
          <a:effectLst/>
        </p:spPr>
        <p:txBody>
          <a:bodyPr>
            <a:spAutoFit/>
          </a:bodyPr>
          <a:lstStyle/>
          <a:p>
            <a:pPr marL="342900" indent="-342900" algn="ctr" fontAlgn="base">
              <a:spcBef>
                <a:spcPct val="50000"/>
              </a:spcBef>
              <a:spcAft>
                <a:spcPct val="0"/>
              </a:spcAft>
              <a:buClr>
                <a:srgbClr val="86D1EC"/>
              </a:buClr>
              <a:buSzPct val="90000"/>
              <a:buFont typeface="Wingdings" pitchFamily="2" charset="2"/>
              <a:buNone/>
              <a:defRPr/>
            </a:pPr>
            <a:r>
              <a:rPr lang="en-US" altLang="ja-JP" sz="2400">
                <a:solidFill>
                  <a:srgbClr val="FFFFFF"/>
                </a:solidFill>
                <a:effectLst>
                  <a:outerShdw blurRad="38100" dist="38100" dir="2700000" algn="tl">
                    <a:srgbClr val="000000"/>
                  </a:outerShdw>
                </a:effectLst>
              </a:rPr>
              <a:t>standard</a:t>
            </a:r>
          </a:p>
        </p:txBody>
      </p:sp>
      <p:sp>
        <p:nvSpPr>
          <p:cNvPr id="247827" name="Text Box 19"/>
          <p:cNvSpPr txBox="1">
            <a:spLocks noChangeArrowheads="1"/>
          </p:cNvSpPr>
          <p:nvPr/>
        </p:nvSpPr>
        <p:spPr bwMode="auto">
          <a:xfrm>
            <a:off x="5997575" y="2254250"/>
            <a:ext cx="3063875" cy="457200"/>
          </a:xfrm>
          <a:prstGeom prst="rect">
            <a:avLst/>
          </a:prstGeom>
          <a:solidFill>
            <a:srgbClr val="000099"/>
          </a:solidFill>
          <a:ln w="9525" algn="ctr">
            <a:noFill/>
            <a:miter lim="800000"/>
            <a:headEnd/>
            <a:tailEnd/>
          </a:ln>
          <a:effectLst/>
        </p:spPr>
        <p:txBody>
          <a:bodyPr>
            <a:spAutoFit/>
          </a:bodyPr>
          <a:lstStyle/>
          <a:p>
            <a:pPr marL="342900" indent="-342900" algn="ctr" fontAlgn="base">
              <a:spcBef>
                <a:spcPct val="50000"/>
              </a:spcBef>
              <a:spcAft>
                <a:spcPct val="0"/>
              </a:spcAft>
              <a:buClr>
                <a:srgbClr val="86D1EC"/>
              </a:buClr>
              <a:buSzPct val="90000"/>
              <a:buFont typeface="Wingdings" pitchFamily="2" charset="2"/>
              <a:buNone/>
              <a:defRPr/>
            </a:pPr>
            <a:r>
              <a:rPr lang="en-US" altLang="ja-JP" sz="2400">
                <a:solidFill>
                  <a:srgbClr val="FFFFFF"/>
                </a:solidFill>
                <a:effectLst>
                  <a:outerShdw blurRad="38100" dist="38100" dir="2700000" algn="tl">
                    <a:srgbClr val="000000"/>
                  </a:outerShdw>
                </a:effectLst>
              </a:rPr>
              <a:t>North Atlantic Ocean</a:t>
            </a:r>
          </a:p>
        </p:txBody>
      </p:sp>
      <p:sp>
        <p:nvSpPr>
          <p:cNvPr id="247828" name="Text Box 20"/>
          <p:cNvSpPr txBox="1">
            <a:spLocks noChangeArrowheads="1"/>
          </p:cNvSpPr>
          <p:nvPr/>
        </p:nvSpPr>
        <p:spPr bwMode="auto">
          <a:xfrm>
            <a:off x="5976938" y="4546600"/>
            <a:ext cx="1835150" cy="457200"/>
          </a:xfrm>
          <a:prstGeom prst="rect">
            <a:avLst/>
          </a:prstGeom>
          <a:solidFill>
            <a:srgbClr val="000099"/>
          </a:solidFill>
          <a:ln w="9525" algn="ctr">
            <a:noFill/>
            <a:miter lim="800000"/>
            <a:headEnd/>
            <a:tailEnd/>
          </a:ln>
          <a:effectLst/>
        </p:spPr>
        <p:txBody>
          <a:bodyPr>
            <a:spAutoFit/>
          </a:bodyPr>
          <a:lstStyle/>
          <a:p>
            <a:pPr marL="342900" indent="-342900" algn="ctr" fontAlgn="base">
              <a:spcBef>
                <a:spcPct val="50000"/>
              </a:spcBef>
              <a:spcAft>
                <a:spcPct val="0"/>
              </a:spcAft>
              <a:buClr>
                <a:srgbClr val="86D1EC"/>
              </a:buClr>
              <a:buSzPct val="90000"/>
              <a:buFont typeface="Wingdings" pitchFamily="2" charset="2"/>
              <a:buNone/>
              <a:defRPr/>
            </a:pPr>
            <a:r>
              <a:rPr lang="en-US" altLang="ja-JP" sz="2400">
                <a:solidFill>
                  <a:srgbClr val="FFFFFF"/>
                </a:solidFill>
                <a:effectLst>
                  <a:outerShdw blurRad="38100" dist="38100" dir="2700000" algn="tl">
                    <a:srgbClr val="000000"/>
                  </a:outerShdw>
                </a:effectLst>
              </a:rPr>
              <a:t>Japan Sea</a:t>
            </a:r>
          </a:p>
        </p:txBody>
      </p:sp>
      <p:sp>
        <p:nvSpPr>
          <p:cNvPr id="247829" name="Text Box 21"/>
          <p:cNvSpPr txBox="1">
            <a:spLocks noChangeArrowheads="1"/>
          </p:cNvSpPr>
          <p:nvPr/>
        </p:nvSpPr>
        <p:spPr bwMode="auto">
          <a:xfrm>
            <a:off x="2627313" y="2565400"/>
            <a:ext cx="2232025" cy="457200"/>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i="1">
                <a:solidFill>
                  <a:srgbClr val="990000"/>
                </a:solidFill>
              </a:rPr>
              <a:t>α</a:t>
            </a:r>
            <a:r>
              <a:rPr lang="ja-JP" altLang="en-US" sz="2400" i="1">
                <a:solidFill>
                  <a:srgbClr val="990000"/>
                </a:solidFill>
              </a:rPr>
              <a:t>　</a:t>
            </a:r>
            <a:r>
              <a:rPr lang="en-US" altLang="ja-JP" sz="2400">
                <a:solidFill>
                  <a:srgbClr val="990000"/>
                </a:solidFill>
              </a:rPr>
              <a:t>EF=0.45</a:t>
            </a:r>
          </a:p>
        </p:txBody>
      </p:sp>
      <p:sp>
        <p:nvSpPr>
          <p:cNvPr id="247830" name="Text Box 22"/>
          <p:cNvSpPr txBox="1">
            <a:spLocks noChangeArrowheads="1"/>
          </p:cNvSpPr>
          <p:nvPr/>
        </p:nvSpPr>
        <p:spPr bwMode="auto">
          <a:xfrm>
            <a:off x="2771775" y="5084763"/>
            <a:ext cx="2232025" cy="457200"/>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i="1">
                <a:solidFill>
                  <a:srgbClr val="990000"/>
                </a:solidFill>
              </a:rPr>
              <a:t>α</a:t>
            </a:r>
            <a:r>
              <a:rPr lang="ja-JP" altLang="en-US" sz="2400" i="1">
                <a:solidFill>
                  <a:srgbClr val="990000"/>
                </a:solidFill>
              </a:rPr>
              <a:t>　</a:t>
            </a:r>
            <a:r>
              <a:rPr lang="en-US" altLang="ja-JP" sz="2400">
                <a:solidFill>
                  <a:srgbClr val="990000"/>
                </a:solidFill>
              </a:rPr>
              <a:t>EF=0.42</a:t>
            </a:r>
          </a:p>
        </p:txBody>
      </p:sp>
      <p:sp>
        <p:nvSpPr>
          <p:cNvPr id="247844" name="Text Box 36"/>
          <p:cNvSpPr txBox="1">
            <a:spLocks noChangeArrowheads="1"/>
          </p:cNvSpPr>
          <p:nvPr/>
        </p:nvSpPr>
        <p:spPr bwMode="auto">
          <a:xfrm>
            <a:off x="2124075" y="2540000"/>
            <a:ext cx="576263" cy="457200"/>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a:t>
            </a:r>
          </a:p>
        </p:txBody>
      </p:sp>
      <p:sp>
        <p:nvSpPr>
          <p:cNvPr id="247845" name="Text Box 37"/>
          <p:cNvSpPr txBox="1">
            <a:spLocks noChangeArrowheads="1"/>
          </p:cNvSpPr>
          <p:nvPr/>
        </p:nvSpPr>
        <p:spPr bwMode="auto">
          <a:xfrm>
            <a:off x="1908175" y="2276475"/>
            <a:ext cx="576263" cy="457200"/>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a:t>
            </a:r>
          </a:p>
        </p:txBody>
      </p:sp>
      <p:sp>
        <p:nvSpPr>
          <p:cNvPr id="247846" name="Text Box 38"/>
          <p:cNvSpPr txBox="1">
            <a:spLocks noChangeArrowheads="1"/>
          </p:cNvSpPr>
          <p:nvPr/>
        </p:nvSpPr>
        <p:spPr bwMode="auto">
          <a:xfrm>
            <a:off x="2124075" y="5635625"/>
            <a:ext cx="576263" cy="457200"/>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a:t>
            </a:r>
          </a:p>
        </p:txBody>
      </p:sp>
      <p:sp>
        <p:nvSpPr>
          <p:cNvPr id="247847" name="Text Box 39"/>
          <p:cNvSpPr txBox="1">
            <a:spLocks noChangeArrowheads="1"/>
          </p:cNvSpPr>
          <p:nvPr/>
        </p:nvSpPr>
        <p:spPr bwMode="auto">
          <a:xfrm>
            <a:off x="1908175" y="5372100"/>
            <a:ext cx="576263" cy="457200"/>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a:t>
            </a:r>
          </a:p>
        </p:txBody>
      </p:sp>
      <p:sp>
        <p:nvSpPr>
          <p:cNvPr id="247848" name="Text Box 40"/>
          <p:cNvSpPr txBox="1">
            <a:spLocks noChangeArrowheads="1"/>
          </p:cNvSpPr>
          <p:nvPr/>
        </p:nvSpPr>
        <p:spPr bwMode="auto">
          <a:xfrm>
            <a:off x="2111375" y="320675"/>
            <a:ext cx="576263" cy="457200"/>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a:solidFill>
                  <a:srgbClr val="000000"/>
                </a:solidFill>
              </a:rPr>
              <a:t>(+)</a:t>
            </a:r>
          </a:p>
        </p:txBody>
      </p:sp>
      <p:sp>
        <p:nvSpPr>
          <p:cNvPr id="247849" name="Text Box 41"/>
          <p:cNvSpPr txBox="1">
            <a:spLocks noChangeArrowheads="1"/>
          </p:cNvSpPr>
          <p:nvPr/>
        </p:nvSpPr>
        <p:spPr bwMode="auto">
          <a:xfrm>
            <a:off x="1797050" y="328613"/>
            <a:ext cx="576263" cy="457200"/>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buClr>
                <a:srgbClr val="86D1EC"/>
              </a:buClr>
              <a:buSzPct val="90000"/>
              <a:buFont typeface="Wingdings" pitchFamily="2" charset="2"/>
              <a:buNone/>
              <a:defRPr/>
            </a:pPr>
            <a:r>
              <a:rPr lang="en-US" altLang="ja-JP" sz="2400">
                <a:solidFill>
                  <a:srgbClr val="000000"/>
                </a:solidFill>
                <a:effectLst>
                  <a:outerShdw blurRad="38100" dist="38100" dir="2700000" algn="tl">
                    <a:srgbClr val="FFFFFF"/>
                  </a:outerShdw>
                </a:effectLst>
              </a:rPr>
              <a:t>(-)</a:t>
            </a:r>
          </a:p>
        </p:txBody>
      </p:sp>
      <p:sp>
        <p:nvSpPr>
          <p:cNvPr id="247850" name="Text Box 42"/>
          <p:cNvSpPr txBox="1">
            <a:spLocks noChangeArrowheads="1"/>
          </p:cNvSpPr>
          <p:nvPr/>
        </p:nvSpPr>
        <p:spPr bwMode="auto">
          <a:xfrm>
            <a:off x="1979613" y="-26988"/>
            <a:ext cx="576262" cy="457201"/>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b="1" i="1">
                <a:solidFill>
                  <a:srgbClr val="000000"/>
                </a:solidFill>
                <a:latin typeface="Symbol" pitchFamily="18" charset="2"/>
              </a:rPr>
              <a:t>a</a:t>
            </a:r>
            <a:endParaRPr lang="en-US" altLang="ja-JP" sz="2400" b="1">
              <a:solidFill>
                <a:srgbClr val="000000"/>
              </a:solidFill>
              <a:latin typeface="Symbol" pitchFamily="18" charset="2"/>
            </a:endParaRPr>
          </a:p>
        </p:txBody>
      </p:sp>
      <p:sp>
        <p:nvSpPr>
          <p:cNvPr id="247851" name="Text Box 43"/>
          <p:cNvSpPr txBox="1">
            <a:spLocks noChangeArrowheads="1"/>
          </p:cNvSpPr>
          <p:nvPr/>
        </p:nvSpPr>
        <p:spPr bwMode="auto">
          <a:xfrm>
            <a:off x="7739063" y="2900363"/>
            <a:ext cx="506412" cy="457200"/>
          </a:xfrm>
          <a:prstGeom prst="rect">
            <a:avLst/>
          </a:prstGeom>
          <a:noFill/>
          <a:ln w="9525" algn="ctr">
            <a:noFill/>
            <a:miter lim="800000"/>
            <a:headEnd/>
            <a:tailEnd/>
          </a:ln>
        </p:spPr>
        <p:txBody>
          <a:bodyPr>
            <a:spAutoFit/>
          </a:bodyPr>
          <a:lstStyle/>
          <a:p>
            <a:pPr marL="342900" indent="-342900" algn="r" fontAlgn="base">
              <a:spcBef>
                <a:spcPct val="50000"/>
              </a:spcBef>
              <a:spcAft>
                <a:spcPct val="0"/>
              </a:spcAft>
              <a:buClr>
                <a:srgbClr val="86D1EC"/>
              </a:buClr>
              <a:buSzPct val="90000"/>
              <a:buFont typeface="Wingdings" pitchFamily="2" charset="2"/>
              <a:buNone/>
            </a:pPr>
            <a:r>
              <a:rPr lang="en-US" altLang="ja-JP" sz="2400" b="1" i="1">
                <a:solidFill>
                  <a:srgbClr val="000000"/>
                </a:solidFill>
                <a:latin typeface="Symbol" pitchFamily="18" charset="2"/>
              </a:rPr>
              <a:t>b</a:t>
            </a:r>
            <a:endParaRPr lang="en-US" altLang="ja-JP" sz="2400" b="1">
              <a:solidFill>
                <a:srgbClr val="000000"/>
              </a:solidFill>
              <a:latin typeface="Symbol" pitchFamily="18" charset="2"/>
            </a:endParaRPr>
          </a:p>
        </p:txBody>
      </p:sp>
      <p:sp>
        <p:nvSpPr>
          <p:cNvPr id="247852" name="Text Box 44"/>
          <p:cNvSpPr txBox="1">
            <a:spLocks noChangeArrowheads="1"/>
          </p:cNvSpPr>
          <p:nvPr/>
        </p:nvSpPr>
        <p:spPr bwMode="auto">
          <a:xfrm>
            <a:off x="4067175" y="3043238"/>
            <a:ext cx="576263" cy="457200"/>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b="1" i="1">
                <a:solidFill>
                  <a:srgbClr val="000000"/>
                </a:solidFill>
                <a:latin typeface="Symbol" pitchFamily="18" charset="2"/>
              </a:rPr>
              <a:t>g</a:t>
            </a:r>
            <a:endParaRPr lang="en-US" altLang="ja-JP" sz="2400" b="1">
              <a:solidFill>
                <a:srgbClr val="000000"/>
              </a:solidFill>
              <a:latin typeface="Symbol" pitchFamily="18" charset="2"/>
            </a:endParaRPr>
          </a:p>
        </p:txBody>
      </p:sp>
      <p:sp>
        <p:nvSpPr>
          <p:cNvPr id="247853" name="Text Box 45"/>
          <p:cNvSpPr txBox="1">
            <a:spLocks noChangeArrowheads="1"/>
          </p:cNvSpPr>
          <p:nvPr/>
        </p:nvSpPr>
        <p:spPr bwMode="auto">
          <a:xfrm>
            <a:off x="2268538" y="2060575"/>
            <a:ext cx="576262" cy="457200"/>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b="1" i="1">
                <a:solidFill>
                  <a:srgbClr val="000000"/>
                </a:solidFill>
                <a:latin typeface="Symbol" pitchFamily="18" charset="2"/>
              </a:rPr>
              <a:t>a</a:t>
            </a:r>
            <a:endParaRPr lang="en-US" altLang="ja-JP" sz="2400" b="1">
              <a:solidFill>
                <a:srgbClr val="000000"/>
              </a:solidFill>
              <a:latin typeface="Symbol" pitchFamily="18" charset="2"/>
            </a:endParaRPr>
          </a:p>
        </p:txBody>
      </p:sp>
      <p:sp>
        <p:nvSpPr>
          <p:cNvPr id="247854" name="Text Box 46"/>
          <p:cNvSpPr txBox="1">
            <a:spLocks noChangeArrowheads="1"/>
          </p:cNvSpPr>
          <p:nvPr/>
        </p:nvSpPr>
        <p:spPr bwMode="auto">
          <a:xfrm>
            <a:off x="2051050" y="4868863"/>
            <a:ext cx="576263" cy="457200"/>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b="1" i="1">
                <a:solidFill>
                  <a:srgbClr val="000000"/>
                </a:solidFill>
                <a:latin typeface="Symbol" pitchFamily="18" charset="2"/>
              </a:rPr>
              <a:t>a</a:t>
            </a:r>
            <a:endParaRPr lang="en-US" altLang="ja-JP" sz="2400" b="1">
              <a:solidFill>
                <a:srgbClr val="000000"/>
              </a:solidFill>
              <a:latin typeface="Symbol" pitchFamily="18" charset="2"/>
            </a:endParaRPr>
          </a:p>
        </p:txBody>
      </p:sp>
      <p:sp>
        <p:nvSpPr>
          <p:cNvPr id="247855" name="Text Box 47"/>
          <p:cNvSpPr txBox="1">
            <a:spLocks noChangeArrowheads="1"/>
          </p:cNvSpPr>
          <p:nvPr/>
        </p:nvSpPr>
        <p:spPr bwMode="auto">
          <a:xfrm>
            <a:off x="7740650" y="4365625"/>
            <a:ext cx="506413" cy="457200"/>
          </a:xfrm>
          <a:prstGeom prst="rect">
            <a:avLst/>
          </a:prstGeom>
          <a:noFill/>
          <a:ln w="9525" algn="ctr">
            <a:noFill/>
            <a:miter lim="800000"/>
            <a:headEnd/>
            <a:tailEnd/>
          </a:ln>
        </p:spPr>
        <p:txBody>
          <a:bodyPr>
            <a:spAutoFit/>
          </a:bodyPr>
          <a:lstStyle/>
          <a:p>
            <a:pPr marL="342900" indent="-342900" algn="r" fontAlgn="base">
              <a:spcBef>
                <a:spcPct val="50000"/>
              </a:spcBef>
              <a:spcAft>
                <a:spcPct val="0"/>
              </a:spcAft>
              <a:buClr>
                <a:srgbClr val="86D1EC"/>
              </a:buClr>
              <a:buSzPct val="90000"/>
              <a:buFont typeface="Wingdings" pitchFamily="2" charset="2"/>
              <a:buNone/>
            </a:pPr>
            <a:r>
              <a:rPr lang="en-US" altLang="ja-JP" sz="2400" b="1" i="1">
                <a:solidFill>
                  <a:srgbClr val="000000"/>
                </a:solidFill>
                <a:latin typeface="Symbol" pitchFamily="18" charset="2"/>
              </a:rPr>
              <a:t>b</a:t>
            </a:r>
            <a:endParaRPr lang="en-US" altLang="ja-JP" sz="2400" b="1">
              <a:solidFill>
                <a:srgbClr val="000000"/>
              </a:solidFill>
              <a:latin typeface="Symbol" pitchFamily="18" charset="2"/>
            </a:endParaRPr>
          </a:p>
        </p:txBody>
      </p:sp>
      <p:sp>
        <p:nvSpPr>
          <p:cNvPr id="247856" name="Text Box 48"/>
          <p:cNvSpPr txBox="1">
            <a:spLocks noChangeArrowheads="1"/>
          </p:cNvSpPr>
          <p:nvPr/>
        </p:nvSpPr>
        <p:spPr bwMode="auto">
          <a:xfrm>
            <a:off x="4065588" y="5564188"/>
            <a:ext cx="576262" cy="457200"/>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86D1EC"/>
              </a:buClr>
              <a:buSzPct val="90000"/>
              <a:buFont typeface="Wingdings" pitchFamily="2" charset="2"/>
              <a:buNone/>
            </a:pPr>
            <a:r>
              <a:rPr lang="en-US" altLang="ja-JP" sz="2400" b="1" i="1">
                <a:solidFill>
                  <a:srgbClr val="000000"/>
                </a:solidFill>
                <a:latin typeface="Symbol" pitchFamily="18" charset="2"/>
              </a:rPr>
              <a:t>g</a:t>
            </a:r>
            <a:endParaRPr lang="en-US" altLang="ja-JP" sz="2400" b="1">
              <a:solidFill>
                <a:srgbClr val="000000"/>
              </a:solidFill>
              <a:latin typeface="Symbol" pitchFamily="18" charset="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4782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478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782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247830"/>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247844"/>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0"/>
                                          </p:stCondLst>
                                        </p:cTn>
                                        <p:tgtEl>
                                          <p:spTgt spid="247845"/>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500"/>
                                  </p:stCondLst>
                                  <p:childTnLst>
                                    <p:set>
                                      <p:cBhvr>
                                        <p:cTn id="25" dur="1" fill="hold">
                                          <p:stCondLst>
                                            <p:cond delay="0"/>
                                          </p:stCondLst>
                                        </p:cTn>
                                        <p:tgtEl>
                                          <p:spTgt spid="247846"/>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500"/>
                                  </p:stCondLst>
                                  <p:childTnLst>
                                    <p:set>
                                      <p:cBhvr>
                                        <p:cTn id="28" dur="1" fill="hold">
                                          <p:stCondLst>
                                            <p:cond delay="0"/>
                                          </p:stCondLst>
                                        </p:cTn>
                                        <p:tgtEl>
                                          <p:spTgt spid="247847"/>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247848"/>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500"/>
                                  </p:stCondLst>
                                  <p:childTnLst>
                                    <p:set>
                                      <p:cBhvr>
                                        <p:cTn id="34" dur="1" fill="hold">
                                          <p:stCondLst>
                                            <p:cond delay="0"/>
                                          </p:stCondLst>
                                        </p:cTn>
                                        <p:tgtEl>
                                          <p:spTgt spid="247849"/>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500"/>
                                  </p:stCondLst>
                                  <p:childTnLst>
                                    <p:set>
                                      <p:cBhvr>
                                        <p:cTn id="37" dur="1" fill="hold">
                                          <p:stCondLst>
                                            <p:cond delay="0"/>
                                          </p:stCondLst>
                                        </p:cTn>
                                        <p:tgtEl>
                                          <p:spTgt spid="247850"/>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500"/>
                                  </p:stCondLst>
                                  <p:childTnLst>
                                    <p:set>
                                      <p:cBhvr>
                                        <p:cTn id="40" dur="1" fill="hold">
                                          <p:stCondLst>
                                            <p:cond delay="0"/>
                                          </p:stCondLst>
                                        </p:cTn>
                                        <p:tgtEl>
                                          <p:spTgt spid="247852"/>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500"/>
                                  </p:stCondLst>
                                  <p:childTnLst>
                                    <p:set>
                                      <p:cBhvr>
                                        <p:cTn id="43" dur="1" fill="hold">
                                          <p:stCondLst>
                                            <p:cond delay="0"/>
                                          </p:stCondLst>
                                        </p:cTn>
                                        <p:tgtEl>
                                          <p:spTgt spid="247851"/>
                                        </p:tgtEl>
                                        <p:attrNameLst>
                                          <p:attrName>style.visibility</p:attrName>
                                        </p:attrNameLst>
                                      </p:cBhvr>
                                      <p:to>
                                        <p:strVal val="visible"/>
                                      </p:to>
                                    </p:set>
                                  </p:childTnLst>
                                </p:cTn>
                              </p:par>
                            </p:childTnLst>
                          </p:cTn>
                        </p:par>
                        <p:par>
                          <p:cTn id="44" fill="hold">
                            <p:stCondLst>
                              <p:cond delay="5500"/>
                            </p:stCondLst>
                            <p:childTnLst>
                              <p:par>
                                <p:cTn id="45" presetID="1" presetClass="entr" presetSubtype="0" fill="hold" grpId="0" nodeType="afterEffect">
                                  <p:stCondLst>
                                    <p:cond delay="500"/>
                                  </p:stCondLst>
                                  <p:childTnLst>
                                    <p:set>
                                      <p:cBhvr>
                                        <p:cTn id="46" dur="1" fill="hold">
                                          <p:stCondLst>
                                            <p:cond delay="0"/>
                                          </p:stCondLst>
                                        </p:cTn>
                                        <p:tgtEl>
                                          <p:spTgt spid="247853"/>
                                        </p:tgtEl>
                                        <p:attrNameLst>
                                          <p:attrName>style.visibility</p:attrName>
                                        </p:attrNameLst>
                                      </p:cBhvr>
                                      <p:to>
                                        <p:strVal val="visible"/>
                                      </p:to>
                                    </p:set>
                                  </p:childTnLst>
                                </p:cTn>
                              </p:par>
                            </p:childTnLst>
                          </p:cTn>
                        </p:par>
                        <p:par>
                          <p:cTn id="47" fill="hold">
                            <p:stCondLst>
                              <p:cond delay="6000"/>
                            </p:stCondLst>
                            <p:childTnLst>
                              <p:par>
                                <p:cTn id="48" presetID="1" presetClass="entr" presetSubtype="0" fill="hold" grpId="0" nodeType="afterEffect">
                                  <p:stCondLst>
                                    <p:cond delay="500"/>
                                  </p:stCondLst>
                                  <p:childTnLst>
                                    <p:set>
                                      <p:cBhvr>
                                        <p:cTn id="49" dur="1" fill="hold">
                                          <p:stCondLst>
                                            <p:cond delay="0"/>
                                          </p:stCondLst>
                                        </p:cTn>
                                        <p:tgtEl>
                                          <p:spTgt spid="247854"/>
                                        </p:tgtEl>
                                        <p:attrNameLst>
                                          <p:attrName>style.visibility</p:attrName>
                                        </p:attrNameLst>
                                      </p:cBhvr>
                                      <p:to>
                                        <p:strVal val="visible"/>
                                      </p:to>
                                    </p:set>
                                  </p:childTnLst>
                                </p:cTn>
                              </p:par>
                            </p:childTnLst>
                          </p:cTn>
                        </p:par>
                        <p:par>
                          <p:cTn id="50" fill="hold">
                            <p:stCondLst>
                              <p:cond delay="6500"/>
                            </p:stCondLst>
                            <p:childTnLst>
                              <p:par>
                                <p:cTn id="51" presetID="1" presetClass="entr" presetSubtype="0" fill="hold" grpId="0" nodeType="afterEffect">
                                  <p:stCondLst>
                                    <p:cond delay="500"/>
                                  </p:stCondLst>
                                  <p:childTnLst>
                                    <p:set>
                                      <p:cBhvr>
                                        <p:cTn id="52" dur="1" fill="hold">
                                          <p:stCondLst>
                                            <p:cond delay="0"/>
                                          </p:stCondLst>
                                        </p:cTn>
                                        <p:tgtEl>
                                          <p:spTgt spid="247856"/>
                                        </p:tgtEl>
                                        <p:attrNameLst>
                                          <p:attrName>style.visibility</p:attrName>
                                        </p:attrNameLst>
                                      </p:cBhvr>
                                      <p:to>
                                        <p:strVal val="visible"/>
                                      </p:to>
                                    </p:set>
                                  </p:childTnLst>
                                </p:cTn>
                              </p:par>
                            </p:childTnLst>
                          </p:cTn>
                        </p:par>
                        <p:par>
                          <p:cTn id="53" fill="hold">
                            <p:stCondLst>
                              <p:cond delay="7000"/>
                            </p:stCondLst>
                            <p:childTnLst>
                              <p:par>
                                <p:cTn id="54" presetID="1" presetClass="entr" presetSubtype="0" fill="hold" grpId="0" nodeType="afterEffect">
                                  <p:stCondLst>
                                    <p:cond delay="500"/>
                                  </p:stCondLst>
                                  <p:childTnLst>
                                    <p:set>
                                      <p:cBhvr>
                                        <p:cTn id="55" dur="1" fill="hold">
                                          <p:stCondLst>
                                            <p:cond delay="0"/>
                                          </p:stCondLst>
                                        </p:cTn>
                                        <p:tgtEl>
                                          <p:spTgt spid="247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4" grpId="0"/>
      <p:bldP spid="247825" grpId="0"/>
      <p:bldP spid="247829" grpId="0"/>
      <p:bldP spid="247830" grpId="0"/>
      <p:bldP spid="247844" grpId="0"/>
      <p:bldP spid="247845" grpId="0"/>
      <p:bldP spid="247846" grpId="0"/>
      <p:bldP spid="247847" grpId="0"/>
      <p:bldP spid="247848" grpId="0"/>
      <p:bldP spid="247849" grpId="0"/>
      <p:bldP spid="247850" grpId="0"/>
      <p:bldP spid="247851" grpId="0"/>
      <p:bldP spid="247852" grpId="0"/>
      <p:bldP spid="247853" grpId="0"/>
      <p:bldP spid="247854" grpId="0"/>
      <p:bldP spid="247855" grpId="0"/>
      <p:bldP spid="24785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83568" y="2411597"/>
            <a:ext cx="80648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350963" algn="l"/>
              </a:tabLst>
            </a:pPr>
            <a:r>
              <a:rPr lang="en-US" altLang="ja-JP" sz="4800" b="1" dirty="0" err="1">
                <a:solidFill>
                  <a:prstClr val="white"/>
                </a:solidFill>
                <a:latin typeface="Century" pitchFamily="18" charset="0"/>
                <a:ea typeface="HG丸ｺﾞｼｯｸM-PRO" pitchFamily="50" charset="-128"/>
                <a:cs typeface="Times New Roman" pitchFamily="18" charset="0"/>
              </a:rPr>
              <a:t>chiral</a:t>
            </a:r>
            <a:r>
              <a:rPr lang="en-US" altLang="ja-JP" sz="4800" b="1" dirty="0">
                <a:solidFill>
                  <a:prstClr val="white"/>
                </a:solidFill>
                <a:latin typeface="Century" pitchFamily="18" charset="0"/>
                <a:ea typeface="HG丸ｺﾞｼｯｸM-PRO" pitchFamily="50" charset="-128"/>
                <a:cs typeface="Times New Roman" pitchFamily="18" charset="0"/>
              </a:rPr>
              <a:t> PCB </a:t>
            </a:r>
          </a:p>
          <a:p>
            <a:pPr algn="ctr" fontAlgn="base">
              <a:spcBef>
                <a:spcPct val="0"/>
              </a:spcBef>
              <a:spcAft>
                <a:spcPct val="0"/>
              </a:spcAft>
              <a:tabLst>
                <a:tab pos="1350963" algn="l"/>
              </a:tabLst>
            </a:pPr>
            <a:r>
              <a:rPr lang="en-US" altLang="ja-JP" sz="4800" b="1" dirty="0" err="1">
                <a:solidFill>
                  <a:prstClr val="white"/>
                </a:solidFill>
              </a:rPr>
              <a:t>Enantioselective</a:t>
            </a:r>
            <a:r>
              <a:rPr lang="en-US" altLang="ja-JP" sz="4800" b="1" dirty="0">
                <a:solidFill>
                  <a:prstClr val="white"/>
                </a:solidFill>
              </a:rPr>
              <a:t> analysis</a:t>
            </a:r>
            <a:endParaRPr lang="en-US" altLang="ja-JP" sz="4800" dirty="0">
              <a:solidFill>
                <a:prstClr val="white"/>
              </a:solidFill>
              <a:latin typeface="Century" pitchFamily="18" charset="0"/>
              <a:ea typeface="HG丸ｺﾞｼｯｸM-PRO" pitchFamily="50" charset="-128"/>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323850" y="349250"/>
            <a:ext cx="8820150" cy="776288"/>
          </a:xfrm>
        </p:spPr>
        <p:txBody>
          <a:bodyPr/>
          <a:lstStyle/>
          <a:p>
            <a:pPr eaLnBrk="1" hangingPunct="1">
              <a:defRPr/>
            </a:pPr>
            <a:r>
              <a:rPr lang="en-US" altLang="ja-JP" dirty="0" smtClean="0"/>
              <a:t>What is </a:t>
            </a:r>
            <a:r>
              <a:rPr lang="en-US" altLang="ja-JP" dirty="0" err="1" smtClean="0"/>
              <a:t>enantiomer</a:t>
            </a:r>
            <a:r>
              <a:rPr lang="en-US" altLang="ja-JP" dirty="0" smtClean="0"/>
              <a:t>?</a:t>
            </a:r>
          </a:p>
        </p:txBody>
      </p:sp>
      <p:sp>
        <p:nvSpPr>
          <p:cNvPr id="5" name="正方形/長方形 4"/>
          <p:cNvSpPr/>
          <p:nvPr/>
        </p:nvSpPr>
        <p:spPr>
          <a:xfrm>
            <a:off x="179388" y="1196975"/>
            <a:ext cx="8820150" cy="4154488"/>
          </a:xfrm>
          <a:prstGeom prst="rect">
            <a:avLst/>
          </a:prstGeom>
        </p:spPr>
        <p:txBody>
          <a:bodyPr>
            <a:spAutoFit/>
          </a:bodyPr>
          <a:lstStyle/>
          <a:p>
            <a:pPr fontAlgn="base">
              <a:spcBef>
                <a:spcPct val="20000"/>
              </a:spcBef>
              <a:spcAft>
                <a:spcPct val="0"/>
              </a:spcAft>
              <a:buClr>
                <a:srgbClr val="86D1EC"/>
              </a:buClr>
              <a:buSzPct val="90000"/>
              <a:buFont typeface="Wingdings" pitchFamily="2" charset="2"/>
              <a:buNone/>
              <a:defRPr/>
            </a:pPr>
            <a:r>
              <a:rPr lang="en-US" altLang="ja-JP" sz="4000" b="1" dirty="0" err="1">
                <a:solidFill>
                  <a:srgbClr val="FFFFFF"/>
                </a:solidFill>
                <a:effectLst>
                  <a:outerShdw blurRad="38100" dist="38100" dir="2700000" algn="tl">
                    <a:srgbClr val="000000">
                      <a:alpha val="43137"/>
                    </a:srgbClr>
                  </a:outerShdw>
                </a:effectLst>
              </a:rPr>
              <a:t>enantiomer</a:t>
            </a:r>
            <a:r>
              <a:rPr lang="en-US" altLang="ja-JP" sz="4000" dirty="0">
                <a:solidFill>
                  <a:srgbClr val="FFFFFF"/>
                </a:solidFill>
                <a:effectLst>
                  <a:outerShdw blurRad="38100" dist="38100" dir="2700000" algn="tl">
                    <a:srgbClr val="000000">
                      <a:alpha val="43137"/>
                    </a:srgbClr>
                  </a:outerShdw>
                </a:effectLst>
              </a:rPr>
              <a:t> is </a:t>
            </a:r>
          </a:p>
          <a:p>
            <a:pPr fontAlgn="base">
              <a:spcBef>
                <a:spcPct val="20000"/>
              </a:spcBef>
              <a:spcAft>
                <a:spcPct val="0"/>
              </a:spcAft>
              <a:buClr>
                <a:srgbClr val="86D1EC"/>
              </a:buClr>
              <a:buSzPct val="90000"/>
              <a:buFont typeface="Wingdings" pitchFamily="2" charset="2"/>
              <a:buNone/>
              <a:defRPr/>
            </a:pPr>
            <a:r>
              <a:rPr lang="en-US" altLang="ja-JP" sz="4000" dirty="0">
                <a:solidFill>
                  <a:srgbClr val="FFFFFF"/>
                </a:solidFill>
                <a:effectLst>
                  <a:outerShdw blurRad="38100" dist="38100" dir="2700000" algn="tl">
                    <a:srgbClr val="000000">
                      <a:alpha val="43137"/>
                    </a:srgbClr>
                  </a:outerShdw>
                </a:effectLst>
              </a:rPr>
              <a:t>   one of two </a:t>
            </a:r>
            <a:r>
              <a:rPr lang="en-US" altLang="ja-JP" sz="4000" dirty="0" err="1">
                <a:solidFill>
                  <a:srgbClr val="FFFFFF"/>
                </a:solidFill>
                <a:effectLst>
                  <a:outerShdw blurRad="38100" dist="38100" dir="2700000" algn="tl">
                    <a:srgbClr val="000000">
                      <a:alpha val="43137"/>
                    </a:srgbClr>
                  </a:outerShdw>
                </a:effectLst>
                <a:hlinkClick r:id="rId3" tooltip="Stereoisomer"/>
              </a:rPr>
              <a:t>stereoisomers</a:t>
            </a:r>
            <a:r>
              <a:rPr lang="en-US" altLang="ja-JP" sz="4000" dirty="0">
                <a:solidFill>
                  <a:srgbClr val="FFFFFF"/>
                </a:solidFill>
                <a:effectLst>
                  <a:outerShdw blurRad="38100" dist="38100" dir="2700000" algn="tl">
                    <a:srgbClr val="000000">
                      <a:alpha val="43137"/>
                    </a:srgbClr>
                  </a:outerShdw>
                </a:effectLst>
              </a:rPr>
              <a:t> </a:t>
            </a:r>
          </a:p>
          <a:p>
            <a:pPr fontAlgn="base">
              <a:spcBef>
                <a:spcPct val="20000"/>
              </a:spcBef>
              <a:spcAft>
                <a:spcPct val="0"/>
              </a:spcAft>
              <a:buClr>
                <a:srgbClr val="86D1EC"/>
              </a:buClr>
              <a:buSzPct val="90000"/>
              <a:buFont typeface="Wingdings" pitchFamily="2" charset="2"/>
              <a:buNone/>
              <a:defRPr/>
            </a:pPr>
            <a:r>
              <a:rPr lang="en-US" altLang="ja-JP" sz="4000" dirty="0">
                <a:solidFill>
                  <a:srgbClr val="FFFFFF"/>
                </a:solidFill>
                <a:effectLst>
                  <a:outerShdw blurRad="38100" dist="38100" dir="2700000" algn="tl">
                    <a:srgbClr val="000000">
                      <a:alpha val="43137"/>
                    </a:srgbClr>
                  </a:outerShdw>
                </a:effectLst>
              </a:rPr>
              <a:t>that are </a:t>
            </a:r>
            <a:r>
              <a:rPr lang="en-US" altLang="ja-JP" sz="4000" dirty="0">
                <a:solidFill>
                  <a:srgbClr val="FFFFFF"/>
                </a:solidFill>
                <a:effectLst>
                  <a:outerShdw blurRad="38100" dist="38100" dir="2700000" algn="tl">
                    <a:srgbClr val="000000">
                      <a:alpha val="43137"/>
                    </a:srgbClr>
                  </a:outerShdw>
                </a:effectLst>
                <a:hlinkClick r:id="rId4" tooltip="Mirror image"/>
              </a:rPr>
              <a:t>mirror images</a:t>
            </a:r>
            <a:r>
              <a:rPr lang="en-US" altLang="ja-JP" sz="4000" dirty="0">
                <a:solidFill>
                  <a:srgbClr val="FFFFFF"/>
                </a:solidFill>
                <a:effectLst>
                  <a:outerShdw blurRad="38100" dist="38100" dir="2700000" algn="tl">
                    <a:srgbClr val="000000">
                      <a:alpha val="43137"/>
                    </a:srgbClr>
                  </a:outerShdw>
                </a:effectLst>
              </a:rPr>
              <a:t> of each other that are not identical, </a:t>
            </a:r>
          </a:p>
          <a:p>
            <a:pPr fontAlgn="base">
              <a:spcBef>
                <a:spcPct val="20000"/>
              </a:spcBef>
              <a:spcAft>
                <a:spcPct val="0"/>
              </a:spcAft>
              <a:buClr>
                <a:srgbClr val="86D1EC"/>
              </a:buClr>
              <a:buSzPct val="90000"/>
              <a:buFont typeface="Wingdings" pitchFamily="2" charset="2"/>
              <a:buNone/>
              <a:defRPr/>
            </a:pPr>
            <a:r>
              <a:rPr lang="en-US" altLang="ja-JP" sz="4000" dirty="0">
                <a:solidFill>
                  <a:srgbClr val="FFFFFF"/>
                </a:solidFill>
                <a:effectLst>
                  <a:outerShdw blurRad="38100" dist="38100" dir="2700000" algn="tl">
                    <a:srgbClr val="000000">
                      <a:alpha val="43137"/>
                    </a:srgbClr>
                  </a:outerShdw>
                </a:effectLst>
              </a:rPr>
              <a:t>much as one's left and right </a:t>
            </a:r>
            <a:r>
              <a:rPr lang="en-US" altLang="ja-JP" sz="4000" dirty="0">
                <a:solidFill>
                  <a:srgbClr val="FFFFFF"/>
                </a:solidFill>
                <a:effectLst>
                  <a:outerShdw blurRad="38100" dist="38100" dir="2700000" algn="tl">
                    <a:srgbClr val="000000">
                      <a:alpha val="43137"/>
                    </a:srgbClr>
                  </a:outerShdw>
                </a:effectLst>
                <a:hlinkClick r:id="rId5" tooltip="Chirality (chemistry)"/>
              </a:rPr>
              <a:t>hands</a:t>
            </a:r>
            <a:r>
              <a:rPr lang="en-US" altLang="ja-JP" sz="4000" dirty="0">
                <a:solidFill>
                  <a:srgbClr val="FFFFFF"/>
                </a:solidFill>
                <a:effectLst>
                  <a:outerShdw blurRad="38100" dist="38100" dir="2700000" algn="tl">
                    <a:srgbClr val="000000">
                      <a:alpha val="43137"/>
                    </a:srgbClr>
                  </a:outerShdw>
                </a:effectLst>
              </a:rPr>
              <a:t> are "the same" but opposite</a:t>
            </a:r>
            <a:r>
              <a:rPr lang="en-US" altLang="ja-JP" sz="3200" dirty="0">
                <a:solidFill>
                  <a:srgbClr val="FFFFFF"/>
                </a:solidFill>
                <a:effectLst>
                  <a:outerShdw blurRad="38100" dist="38100" dir="2700000" algn="tl">
                    <a:srgbClr val="000000">
                      <a:alpha val="43137"/>
                    </a:srgbClr>
                  </a:outerShdw>
                </a:effectLst>
              </a:rPr>
              <a:t>.</a:t>
            </a:r>
            <a:endParaRPr lang="ja-JP" altLang="en-US" sz="3200" dirty="0">
              <a:solidFill>
                <a:srgbClr val="FF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Oval 2"/>
          <p:cNvSpPr>
            <a:spLocks noChangeArrowheads="1"/>
          </p:cNvSpPr>
          <p:nvPr/>
        </p:nvSpPr>
        <p:spPr bwMode="auto">
          <a:xfrm>
            <a:off x="250825" y="1311275"/>
            <a:ext cx="2411413" cy="576263"/>
          </a:xfrm>
          <a:prstGeom prst="ellipse">
            <a:avLst/>
          </a:prstGeom>
          <a:solidFill>
            <a:schemeClr val="accent1"/>
          </a:solidFill>
          <a:ln w="9525">
            <a:solidFill>
              <a:schemeClr val="tx1"/>
            </a:solidFill>
            <a:round/>
            <a:headEnd/>
            <a:tailEnd/>
          </a:ln>
          <a:effectLst/>
        </p:spPr>
        <p:txBody>
          <a:bodyPr wrap="none" anchor="ctr"/>
          <a:lstStyle/>
          <a:p>
            <a:pPr fontAlgn="base">
              <a:spcBef>
                <a:spcPct val="50000"/>
              </a:spcBef>
              <a:spcAft>
                <a:spcPct val="0"/>
              </a:spcAft>
              <a:defRPr/>
            </a:pPr>
            <a:endParaRPr lang="ja-JP" altLang="en-US" sz="2000" b="1">
              <a:solidFill>
                <a:srgbClr val="000000"/>
              </a:solidFill>
              <a:effectLst>
                <a:outerShdw blurRad="38100" dist="38100" dir="2700000" algn="tl">
                  <a:srgbClr val="000000">
                    <a:alpha val="43137"/>
                  </a:srgbClr>
                </a:outerShdw>
              </a:effectLst>
            </a:endParaRPr>
          </a:p>
        </p:txBody>
      </p:sp>
      <p:sp>
        <p:nvSpPr>
          <p:cNvPr id="76803" name="Rectangle 3"/>
          <p:cNvSpPr>
            <a:spLocks noChangeArrowheads="1"/>
          </p:cNvSpPr>
          <p:nvPr/>
        </p:nvSpPr>
        <p:spPr bwMode="auto">
          <a:xfrm>
            <a:off x="539750" y="404813"/>
            <a:ext cx="4175125" cy="519112"/>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800" b="1">
                <a:solidFill>
                  <a:srgbClr val="000000"/>
                </a:solidFill>
              </a:rPr>
              <a:t>Enantiomer Fraction (EF)</a:t>
            </a:r>
          </a:p>
        </p:txBody>
      </p:sp>
      <p:sp>
        <p:nvSpPr>
          <p:cNvPr id="112644" name="Line 4"/>
          <p:cNvSpPr>
            <a:spLocks noChangeShapeType="1"/>
          </p:cNvSpPr>
          <p:nvPr/>
        </p:nvSpPr>
        <p:spPr bwMode="auto">
          <a:xfrm flipH="1">
            <a:off x="611188" y="1052513"/>
            <a:ext cx="6697662" cy="0"/>
          </a:xfrm>
          <a:prstGeom prst="line">
            <a:avLst/>
          </a:prstGeom>
          <a:noFill/>
          <a:ln w="25400">
            <a:solidFill>
              <a:srgbClr val="33CC33"/>
            </a:solidFill>
            <a:round/>
            <a:headEnd/>
            <a:tailEnd/>
          </a:ln>
          <a:effectLst/>
        </p:spPr>
        <p:txBody>
          <a:bodyPr/>
          <a:lstStyle/>
          <a:p>
            <a:pPr fontAlgn="base">
              <a:spcBef>
                <a:spcPct val="50000"/>
              </a:spcBef>
              <a:spcAft>
                <a:spcPct val="0"/>
              </a:spcAft>
              <a:defRPr/>
            </a:pPr>
            <a:endParaRPr lang="ja-JP" altLang="en-US" sz="2000" b="1">
              <a:solidFill>
                <a:srgbClr val="000000"/>
              </a:solidFill>
              <a:effectLst>
                <a:outerShdw blurRad="38100" dist="38100" dir="2700000" algn="tl">
                  <a:srgbClr val="000000">
                    <a:alpha val="43137"/>
                  </a:srgbClr>
                </a:outerShdw>
              </a:effectLst>
            </a:endParaRPr>
          </a:p>
        </p:txBody>
      </p:sp>
      <p:sp>
        <p:nvSpPr>
          <p:cNvPr id="76805" name="Rectangle 5"/>
          <p:cNvSpPr>
            <a:spLocks noChangeArrowheads="1"/>
          </p:cNvSpPr>
          <p:nvPr/>
        </p:nvSpPr>
        <p:spPr bwMode="auto">
          <a:xfrm>
            <a:off x="1189038" y="4538663"/>
            <a:ext cx="2686050" cy="519112"/>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800" b="1">
                <a:solidFill>
                  <a:srgbClr val="000000"/>
                </a:solidFill>
              </a:rPr>
              <a:t>EF = --------------</a:t>
            </a:r>
            <a:endParaRPr lang="ja-JP" altLang="en-US" sz="2800" b="1">
              <a:solidFill>
                <a:srgbClr val="000000"/>
              </a:solidFill>
            </a:endParaRPr>
          </a:p>
        </p:txBody>
      </p:sp>
      <p:sp>
        <p:nvSpPr>
          <p:cNvPr id="76806" name="Rectangle 6"/>
          <p:cNvSpPr>
            <a:spLocks noChangeArrowheads="1"/>
          </p:cNvSpPr>
          <p:nvPr/>
        </p:nvSpPr>
        <p:spPr bwMode="auto">
          <a:xfrm>
            <a:off x="2484438" y="4178300"/>
            <a:ext cx="862012" cy="519113"/>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800" b="1">
                <a:solidFill>
                  <a:srgbClr val="000000"/>
                </a:solidFill>
              </a:rPr>
              <a:t>E(+)</a:t>
            </a:r>
          </a:p>
        </p:txBody>
      </p:sp>
      <p:sp>
        <p:nvSpPr>
          <p:cNvPr id="76807" name="Rectangle 7"/>
          <p:cNvSpPr>
            <a:spLocks noChangeArrowheads="1"/>
          </p:cNvSpPr>
          <p:nvPr/>
        </p:nvSpPr>
        <p:spPr bwMode="auto">
          <a:xfrm>
            <a:off x="2125663" y="4899025"/>
            <a:ext cx="1747837" cy="519113"/>
          </a:xfrm>
          <a:prstGeom prst="rect">
            <a:avLst/>
          </a:prstGeom>
          <a:noFill/>
          <a:ln w="9525">
            <a:noFill/>
            <a:miter lim="800000"/>
            <a:headEnd/>
            <a:tailEnd/>
          </a:ln>
        </p:spPr>
        <p:txBody>
          <a:bodyPr wrap="none">
            <a:spAutoFit/>
          </a:bodyPr>
          <a:lstStyle/>
          <a:p>
            <a:pPr fontAlgn="base">
              <a:spcBef>
                <a:spcPct val="0"/>
              </a:spcBef>
              <a:spcAft>
                <a:spcPct val="10000"/>
              </a:spcAft>
            </a:pPr>
            <a:r>
              <a:rPr lang="en-US" altLang="ja-JP" sz="2800" b="1">
                <a:solidFill>
                  <a:srgbClr val="000000"/>
                </a:solidFill>
              </a:rPr>
              <a:t>E(+)+ E(-)</a:t>
            </a:r>
          </a:p>
        </p:txBody>
      </p:sp>
      <p:sp>
        <p:nvSpPr>
          <p:cNvPr id="76808" name="Rectangle 8"/>
          <p:cNvSpPr>
            <a:spLocks noChangeArrowheads="1"/>
          </p:cNvSpPr>
          <p:nvPr/>
        </p:nvSpPr>
        <p:spPr bwMode="auto">
          <a:xfrm>
            <a:off x="4500563" y="4467225"/>
            <a:ext cx="4033837"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6699"/>
                </a:solidFill>
              </a:rPr>
              <a:t>E(+) : (+) enantiomer peak area</a:t>
            </a:r>
            <a:endParaRPr lang="ja-JP" altLang="en-US" sz="2400">
              <a:solidFill>
                <a:srgbClr val="006699"/>
              </a:solidFill>
            </a:endParaRPr>
          </a:p>
        </p:txBody>
      </p:sp>
      <p:sp>
        <p:nvSpPr>
          <p:cNvPr id="76809" name="Rectangle 9"/>
          <p:cNvSpPr>
            <a:spLocks noChangeArrowheads="1"/>
          </p:cNvSpPr>
          <p:nvPr/>
        </p:nvSpPr>
        <p:spPr bwMode="auto">
          <a:xfrm>
            <a:off x="4500563" y="4899025"/>
            <a:ext cx="3894137"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6699"/>
                </a:solidFill>
              </a:rPr>
              <a:t>E(-) : (-) enantiomer peak area</a:t>
            </a:r>
            <a:endParaRPr lang="ja-JP" altLang="en-US" sz="2400">
              <a:solidFill>
                <a:srgbClr val="006699"/>
              </a:solidFill>
            </a:endParaRPr>
          </a:p>
        </p:txBody>
      </p:sp>
      <p:sp>
        <p:nvSpPr>
          <p:cNvPr id="76810" name="Rectangle 10"/>
          <p:cNvSpPr>
            <a:spLocks noChangeArrowheads="1"/>
          </p:cNvSpPr>
          <p:nvPr/>
        </p:nvSpPr>
        <p:spPr bwMode="auto">
          <a:xfrm>
            <a:off x="250825" y="1958975"/>
            <a:ext cx="2178050" cy="3968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b="1">
                <a:solidFill>
                  <a:srgbClr val="000000"/>
                </a:solidFill>
              </a:rPr>
              <a:t>technical products</a:t>
            </a:r>
            <a:endParaRPr lang="ja-JP" altLang="en-US" sz="2000" b="1">
              <a:solidFill>
                <a:srgbClr val="000000"/>
              </a:solidFill>
            </a:endParaRPr>
          </a:p>
        </p:txBody>
      </p:sp>
      <p:sp>
        <p:nvSpPr>
          <p:cNvPr id="76811" name="Rectangle 11"/>
          <p:cNvSpPr>
            <a:spLocks noChangeArrowheads="1"/>
          </p:cNvSpPr>
          <p:nvPr/>
        </p:nvSpPr>
        <p:spPr bwMode="auto">
          <a:xfrm>
            <a:off x="1420813" y="3357563"/>
            <a:ext cx="1279525"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0000"/>
                </a:solidFill>
              </a:rPr>
              <a:t>EF = 0.5</a:t>
            </a:r>
            <a:endParaRPr lang="ja-JP" altLang="en-US" sz="2400" b="1">
              <a:solidFill>
                <a:srgbClr val="000000"/>
              </a:solidFill>
            </a:endParaRPr>
          </a:p>
        </p:txBody>
      </p:sp>
      <p:pic>
        <p:nvPicPr>
          <p:cNvPr id="76812" name="Picture 12" descr="EE=0"/>
          <p:cNvPicPr>
            <a:picLocks noChangeArrowheads="1"/>
          </p:cNvPicPr>
          <p:nvPr/>
        </p:nvPicPr>
        <p:blipFill>
          <a:blip r:embed="rId3" cstate="print"/>
          <a:srcRect/>
          <a:stretch>
            <a:fillRect/>
          </a:stretch>
        </p:blipFill>
        <p:spPr bwMode="auto">
          <a:xfrm>
            <a:off x="1738313" y="2349500"/>
            <a:ext cx="539750" cy="1079500"/>
          </a:xfrm>
          <a:prstGeom prst="rect">
            <a:avLst/>
          </a:prstGeom>
          <a:noFill/>
          <a:ln w="9525">
            <a:noFill/>
            <a:miter lim="800000"/>
            <a:headEnd/>
            <a:tailEnd/>
          </a:ln>
        </p:spPr>
      </p:pic>
      <p:sp>
        <p:nvSpPr>
          <p:cNvPr id="112653" name="Freeform 13"/>
          <p:cNvSpPr>
            <a:spLocks/>
          </p:cNvSpPr>
          <p:nvPr/>
        </p:nvSpPr>
        <p:spPr bwMode="auto">
          <a:xfrm>
            <a:off x="6513513" y="2463800"/>
            <a:ext cx="576262" cy="892175"/>
          </a:xfrm>
          <a:custGeom>
            <a:avLst/>
            <a:gdLst/>
            <a:ahLst/>
            <a:cxnLst>
              <a:cxn ang="0">
                <a:pos x="45" y="652"/>
              </a:cxn>
              <a:cxn ang="0">
                <a:pos x="136" y="652"/>
              </a:cxn>
              <a:cxn ang="0">
                <a:pos x="232" y="664"/>
              </a:cxn>
              <a:cxn ang="0">
                <a:pos x="323" y="664"/>
              </a:cxn>
              <a:cxn ang="0">
                <a:pos x="413" y="669"/>
              </a:cxn>
              <a:cxn ang="0">
                <a:pos x="510" y="658"/>
              </a:cxn>
              <a:cxn ang="0">
                <a:pos x="606" y="658"/>
              </a:cxn>
              <a:cxn ang="0">
                <a:pos x="697" y="658"/>
              </a:cxn>
              <a:cxn ang="0">
                <a:pos x="787" y="658"/>
              </a:cxn>
              <a:cxn ang="0">
                <a:pos x="884" y="664"/>
              </a:cxn>
              <a:cxn ang="0">
                <a:pos x="975" y="669"/>
              </a:cxn>
              <a:cxn ang="0">
                <a:pos x="1065" y="664"/>
              </a:cxn>
              <a:cxn ang="0">
                <a:pos x="1162" y="652"/>
              </a:cxn>
              <a:cxn ang="0">
                <a:pos x="1258" y="527"/>
              </a:cxn>
              <a:cxn ang="0">
                <a:pos x="1349" y="261"/>
              </a:cxn>
              <a:cxn ang="0">
                <a:pos x="1445" y="28"/>
              </a:cxn>
              <a:cxn ang="0">
                <a:pos x="1536" y="17"/>
              </a:cxn>
              <a:cxn ang="0">
                <a:pos x="1626" y="216"/>
              </a:cxn>
              <a:cxn ang="0">
                <a:pos x="1723" y="499"/>
              </a:cxn>
              <a:cxn ang="0">
                <a:pos x="1814" y="635"/>
              </a:cxn>
              <a:cxn ang="0">
                <a:pos x="1910" y="658"/>
              </a:cxn>
              <a:cxn ang="0">
                <a:pos x="2001" y="664"/>
              </a:cxn>
              <a:cxn ang="0">
                <a:pos x="2097" y="664"/>
              </a:cxn>
              <a:cxn ang="0">
                <a:pos x="2188" y="658"/>
              </a:cxn>
              <a:cxn ang="0">
                <a:pos x="2284" y="647"/>
              </a:cxn>
              <a:cxn ang="0">
                <a:pos x="2375" y="567"/>
              </a:cxn>
              <a:cxn ang="0">
                <a:pos x="2465" y="403"/>
              </a:cxn>
              <a:cxn ang="0">
                <a:pos x="2562" y="278"/>
              </a:cxn>
              <a:cxn ang="0">
                <a:pos x="2652" y="267"/>
              </a:cxn>
              <a:cxn ang="0">
                <a:pos x="2749" y="386"/>
              </a:cxn>
              <a:cxn ang="0">
                <a:pos x="2840" y="573"/>
              </a:cxn>
              <a:cxn ang="0">
                <a:pos x="2936" y="641"/>
              </a:cxn>
              <a:cxn ang="0">
                <a:pos x="3027" y="658"/>
              </a:cxn>
              <a:cxn ang="0">
                <a:pos x="3123" y="658"/>
              </a:cxn>
              <a:cxn ang="0">
                <a:pos x="3214" y="635"/>
              </a:cxn>
              <a:cxn ang="0">
                <a:pos x="3304" y="635"/>
              </a:cxn>
              <a:cxn ang="0">
                <a:pos x="3401" y="635"/>
              </a:cxn>
              <a:cxn ang="0">
                <a:pos x="3497" y="647"/>
              </a:cxn>
              <a:cxn ang="0">
                <a:pos x="3588" y="658"/>
              </a:cxn>
              <a:cxn ang="0">
                <a:pos x="3679" y="647"/>
              </a:cxn>
              <a:cxn ang="0">
                <a:pos x="3775" y="647"/>
              </a:cxn>
              <a:cxn ang="0">
                <a:pos x="3866" y="647"/>
              </a:cxn>
              <a:cxn ang="0">
                <a:pos x="3956" y="658"/>
              </a:cxn>
              <a:cxn ang="0">
                <a:pos x="4053" y="658"/>
              </a:cxn>
            </a:cxnLst>
            <a:rect l="0" t="0" r="r" b="b"/>
            <a:pathLst>
              <a:path w="4098" h="669">
                <a:moveTo>
                  <a:pt x="0" y="652"/>
                </a:moveTo>
                <a:lnTo>
                  <a:pt x="45" y="652"/>
                </a:lnTo>
                <a:lnTo>
                  <a:pt x="90" y="652"/>
                </a:lnTo>
                <a:lnTo>
                  <a:pt x="136" y="652"/>
                </a:lnTo>
                <a:lnTo>
                  <a:pt x="181" y="658"/>
                </a:lnTo>
                <a:lnTo>
                  <a:pt x="232" y="664"/>
                </a:lnTo>
                <a:lnTo>
                  <a:pt x="277" y="664"/>
                </a:lnTo>
                <a:lnTo>
                  <a:pt x="323" y="664"/>
                </a:lnTo>
                <a:lnTo>
                  <a:pt x="368" y="669"/>
                </a:lnTo>
                <a:lnTo>
                  <a:pt x="413" y="669"/>
                </a:lnTo>
                <a:lnTo>
                  <a:pt x="464" y="664"/>
                </a:lnTo>
                <a:lnTo>
                  <a:pt x="510" y="658"/>
                </a:lnTo>
                <a:lnTo>
                  <a:pt x="555" y="658"/>
                </a:lnTo>
                <a:lnTo>
                  <a:pt x="606" y="658"/>
                </a:lnTo>
                <a:lnTo>
                  <a:pt x="651" y="658"/>
                </a:lnTo>
                <a:lnTo>
                  <a:pt x="697" y="658"/>
                </a:lnTo>
                <a:lnTo>
                  <a:pt x="742" y="658"/>
                </a:lnTo>
                <a:lnTo>
                  <a:pt x="787" y="658"/>
                </a:lnTo>
                <a:lnTo>
                  <a:pt x="838" y="664"/>
                </a:lnTo>
                <a:lnTo>
                  <a:pt x="884" y="664"/>
                </a:lnTo>
                <a:lnTo>
                  <a:pt x="929" y="664"/>
                </a:lnTo>
                <a:lnTo>
                  <a:pt x="975" y="669"/>
                </a:lnTo>
                <a:lnTo>
                  <a:pt x="1020" y="669"/>
                </a:lnTo>
                <a:lnTo>
                  <a:pt x="1065" y="664"/>
                </a:lnTo>
                <a:lnTo>
                  <a:pt x="1116" y="664"/>
                </a:lnTo>
                <a:lnTo>
                  <a:pt x="1162" y="652"/>
                </a:lnTo>
                <a:lnTo>
                  <a:pt x="1207" y="612"/>
                </a:lnTo>
                <a:lnTo>
                  <a:pt x="1258" y="527"/>
                </a:lnTo>
                <a:lnTo>
                  <a:pt x="1303" y="408"/>
                </a:lnTo>
                <a:lnTo>
                  <a:pt x="1349" y="261"/>
                </a:lnTo>
                <a:lnTo>
                  <a:pt x="1394" y="125"/>
                </a:lnTo>
                <a:lnTo>
                  <a:pt x="1445" y="28"/>
                </a:lnTo>
                <a:lnTo>
                  <a:pt x="1490" y="0"/>
                </a:lnTo>
                <a:lnTo>
                  <a:pt x="1536" y="17"/>
                </a:lnTo>
                <a:lnTo>
                  <a:pt x="1581" y="97"/>
                </a:lnTo>
                <a:lnTo>
                  <a:pt x="1626" y="216"/>
                </a:lnTo>
                <a:lnTo>
                  <a:pt x="1677" y="357"/>
                </a:lnTo>
                <a:lnTo>
                  <a:pt x="1723" y="499"/>
                </a:lnTo>
                <a:lnTo>
                  <a:pt x="1768" y="595"/>
                </a:lnTo>
                <a:lnTo>
                  <a:pt x="1814" y="635"/>
                </a:lnTo>
                <a:lnTo>
                  <a:pt x="1859" y="652"/>
                </a:lnTo>
                <a:lnTo>
                  <a:pt x="1910" y="658"/>
                </a:lnTo>
                <a:lnTo>
                  <a:pt x="1955" y="664"/>
                </a:lnTo>
                <a:lnTo>
                  <a:pt x="2001" y="664"/>
                </a:lnTo>
                <a:lnTo>
                  <a:pt x="2052" y="664"/>
                </a:lnTo>
                <a:lnTo>
                  <a:pt x="2097" y="664"/>
                </a:lnTo>
                <a:lnTo>
                  <a:pt x="2142" y="658"/>
                </a:lnTo>
                <a:lnTo>
                  <a:pt x="2188" y="658"/>
                </a:lnTo>
                <a:lnTo>
                  <a:pt x="2233" y="664"/>
                </a:lnTo>
                <a:lnTo>
                  <a:pt x="2284" y="647"/>
                </a:lnTo>
                <a:lnTo>
                  <a:pt x="2329" y="618"/>
                </a:lnTo>
                <a:lnTo>
                  <a:pt x="2375" y="567"/>
                </a:lnTo>
                <a:lnTo>
                  <a:pt x="2420" y="493"/>
                </a:lnTo>
                <a:lnTo>
                  <a:pt x="2465" y="403"/>
                </a:lnTo>
                <a:lnTo>
                  <a:pt x="2511" y="306"/>
                </a:lnTo>
                <a:lnTo>
                  <a:pt x="2562" y="278"/>
                </a:lnTo>
                <a:lnTo>
                  <a:pt x="2607" y="250"/>
                </a:lnTo>
                <a:lnTo>
                  <a:pt x="2652" y="267"/>
                </a:lnTo>
                <a:lnTo>
                  <a:pt x="2703" y="318"/>
                </a:lnTo>
                <a:lnTo>
                  <a:pt x="2749" y="386"/>
                </a:lnTo>
                <a:lnTo>
                  <a:pt x="2794" y="482"/>
                </a:lnTo>
                <a:lnTo>
                  <a:pt x="2840" y="573"/>
                </a:lnTo>
                <a:lnTo>
                  <a:pt x="2891" y="607"/>
                </a:lnTo>
                <a:lnTo>
                  <a:pt x="2936" y="641"/>
                </a:lnTo>
                <a:lnTo>
                  <a:pt x="2981" y="652"/>
                </a:lnTo>
                <a:lnTo>
                  <a:pt x="3027" y="658"/>
                </a:lnTo>
                <a:lnTo>
                  <a:pt x="3072" y="658"/>
                </a:lnTo>
                <a:lnTo>
                  <a:pt x="3123" y="658"/>
                </a:lnTo>
                <a:lnTo>
                  <a:pt x="3168" y="647"/>
                </a:lnTo>
                <a:lnTo>
                  <a:pt x="3214" y="635"/>
                </a:lnTo>
                <a:lnTo>
                  <a:pt x="3259" y="635"/>
                </a:lnTo>
                <a:lnTo>
                  <a:pt x="3304" y="635"/>
                </a:lnTo>
                <a:lnTo>
                  <a:pt x="3355" y="641"/>
                </a:lnTo>
                <a:lnTo>
                  <a:pt x="3401" y="635"/>
                </a:lnTo>
                <a:lnTo>
                  <a:pt x="3446" y="635"/>
                </a:lnTo>
                <a:lnTo>
                  <a:pt x="3497" y="647"/>
                </a:lnTo>
                <a:lnTo>
                  <a:pt x="3542" y="658"/>
                </a:lnTo>
                <a:lnTo>
                  <a:pt x="3588" y="658"/>
                </a:lnTo>
                <a:lnTo>
                  <a:pt x="3633" y="652"/>
                </a:lnTo>
                <a:lnTo>
                  <a:pt x="3679" y="647"/>
                </a:lnTo>
                <a:lnTo>
                  <a:pt x="3730" y="647"/>
                </a:lnTo>
                <a:lnTo>
                  <a:pt x="3775" y="647"/>
                </a:lnTo>
                <a:lnTo>
                  <a:pt x="3820" y="647"/>
                </a:lnTo>
                <a:lnTo>
                  <a:pt x="3866" y="647"/>
                </a:lnTo>
                <a:lnTo>
                  <a:pt x="3911" y="652"/>
                </a:lnTo>
                <a:lnTo>
                  <a:pt x="3956" y="658"/>
                </a:lnTo>
                <a:lnTo>
                  <a:pt x="4007" y="658"/>
                </a:lnTo>
                <a:lnTo>
                  <a:pt x="4053" y="658"/>
                </a:lnTo>
                <a:lnTo>
                  <a:pt x="4098" y="641"/>
                </a:lnTo>
              </a:path>
            </a:pathLst>
          </a:custGeom>
          <a:noFill/>
          <a:ln w="25400">
            <a:solidFill>
              <a:srgbClr val="000000"/>
            </a:solidFill>
            <a:prstDash val="solid"/>
            <a:round/>
            <a:headEnd/>
            <a:tailEnd/>
          </a:ln>
        </p:spPr>
        <p:txBody>
          <a:bodyPr/>
          <a:lstStyle/>
          <a:p>
            <a:pPr fontAlgn="base">
              <a:spcBef>
                <a:spcPct val="50000"/>
              </a:spcBef>
              <a:spcAft>
                <a:spcPct val="0"/>
              </a:spcAft>
              <a:defRPr/>
            </a:pPr>
            <a:endParaRPr lang="ja-JP" altLang="en-US" sz="2000" b="1">
              <a:solidFill>
                <a:srgbClr val="000000"/>
              </a:solidFill>
              <a:effectLst>
                <a:outerShdw blurRad="38100" dist="38100" dir="2700000" algn="tl">
                  <a:srgbClr val="000000">
                    <a:alpha val="43137"/>
                  </a:srgbClr>
                </a:outerShdw>
              </a:effectLst>
            </a:endParaRPr>
          </a:p>
        </p:txBody>
      </p:sp>
      <p:pic>
        <p:nvPicPr>
          <p:cNvPr id="76814" name="Picture 14" descr="j0351373"/>
          <p:cNvPicPr>
            <a:picLocks noChangeAspect="1" noChangeArrowheads="1"/>
          </p:cNvPicPr>
          <p:nvPr/>
        </p:nvPicPr>
        <p:blipFill>
          <a:blip r:embed="rId4" cstate="print"/>
          <a:srcRect/>
          <a:stretch>
            <a:fillRect/>
          </a:stretch>
        </p:blipFill>
        <p:spPr bwMode="auto">
          <a:xfrm>
            <a:off x="322263" y="2463800"/>
            <a:ext cx="1004887" cy="1282700"/>
          </a:xfrm>
          <a:prstGeom prst="rect">
            <a:avLst/>
          </a:prstGeom>
          <a:noFill/>
          <a:ln w="9525">
            <a:noFill/>
            <a:miter lim="800000"/>
            <a:headEnd/>
            <a:tailEnd/>
          </a:ln>
        </p:spPr>
      </p:pic>
      <p:pic>
        <p:nvPicPr>
          <p:cNvPr id="76815" name="Picture 15" descr="j0430031"/>
          <p:cNvPicPr>
            <a:picLocks noChangeAspect="1" noChangeArrowheads="1"/>
          </p:cNvPicPr>
          <p:nvPr/>
        </p:nvPicPr>
        <p:blipFill>
          <a:blip r:embed="rId5" cstate="print"/>
          <a:srcRect/>
          <a:stretch>
            <a:fillRect/>
          </a:stretch>
        </p:blipFill>
        <p:spPr bwMode="auto">
          <a:xfrm>
            <a:off x="3708400" y="2881313"/>
            <a:ext cx="1068388" cy="906462"/>
          </a:xfrm>
          <a:prstGeom prst="rect">
            <a:avLst/>
          </a:prstGeom>
          <a:noFill/>
          <a:ln w="9525">
            <a:noFill/>
            <a:miter lim="800000"/>
            <a:headEnd/>
            <a:tailEnd/>
          </a:ln>
        </p:spPr>
      </p:pic>
      <p:sp>
        <p:nvSpPr>
          <p:cNvPr id="76816" name="Rectangle 16"/>
          <p:cNvSpPr>
            <a:spLocks noChangeArrowheads="1"/>
          </p:cNvSpPr>
          <p:nvPr/>
        </p:nvSpPr>
        <p:spPr bwMode="auto">
          <a:xfrm>
            <a:off x="3679825" y="1501775"/>
            <a:ext cx="16906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0000"/>
                </a:solidFill>
              </a:rPr>
              <a:t>metabolism</a:t>
            </a:r>
            <a:endParaRPr lang="ja-JP" altLang="en-US" sz="2400" b="1">
              <a:solidFill>
                <a:srgbClr val="000000"/>
              </a:solidFill>
            </a:endParaRPr>
          </a:p>
        </p:txBody>
      </p:sp>
      <p:pic>
        <p:nvPicPr>
          <p:cNvPr id="76817" name="Picture 17" descr="j0149627"/>
          <p:cNvPicPr>
            <a:picLocks noChangeAspect="1" noChangeArrowheads="1"/>
          </p:cNvPicPr>
          <p:nvPr/>
        </p:nvPicPr>
        <p:blipFill>
          <a:blip r:embed="rId6" cstate="print"/>
          <a:srcRect/>
          <a:stretch>
            <a:fillRect/>
          </a:stretch>
        </p:blipFill>
        <p:spPr bwMode="auto">
          <a:xfrm>
            <a:off x="4068763" y="1916113"/>
            <a:ext cx="1284287" cy="911225"/>
          </a:xfrm>
          <a:prstGeom prst="rect">
            <a:avLst/>
          </a:prstGeom>
          <a:noFill/>
          <a:ln w="9525">
            <a:noFill/>
            <a:miter lim="800000"/>
            <a:headEnd/>
            <a:tailEnd/>
          </a:ln>
        </p:spPr>
      </p:pic>
      <p:sp>
        <p:nvSpPr>
          <p:cNvPr id="76818" name="Rectangle 18"/>
          <p:cNvSpPr>
            <a:spLocks noChangeArrowheads="1"/>
          </p:cNvSpPr>
          <p:nvPr/>
        </p:nvSpPr>
        <p:spPr bwMode="auto">
          <a:xfrm>
            <a:off x="6226175" y="3446463"/>
            <a:ext cx="1279525"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FF0000"/>
                </a:solidFill>
              </a:rPr>
              <a:t>EF &gt; 0.5</a:t>
            </a:r>
          </a:p>
        </p:txBody>
      </p:sp>
      <p:sp>
        <p:nvSpPr>
          <p:cNvPr id="76819" name="Rectangle 19"/>
          <p:cNvSpPr>
            <a:spLocks noChangeArrowheads="1"/>
          </p:cNvSpPr>
          <p:nvPr/>
        </p:nvSpPr>
        <p:spPr bwMode="auto">
          <a:xfrm>
            <a:off x="727075" y="1358900"/>
            <a:ext cx="1503363"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0000"/>
                </a:solidFill>
              </a:rPr>
              <a:t>racemates</a:t>
            </a:r>
            <a:endParaRPr lang="ja-JP" altLang="en-US" sz="2400" b="1">
              <a:solidFill>
                <a:srgbClr val="000000"/>
              </a:solidFill>
            </a:endParaRPr>
          </a:p>
        </p:txBody>
      </p:sp>
      <p:sp>
        <p:nvSpPr>
          <p:cNvPr id="112660" name="AutoShape 20"/>
          <p:cNvSpPr>
            <a:spLocks noChangeArrowheads="1"/>
          </p:cNvSpPr>
          <p:nvPr/>
        </p:nvSpPr>
        <p:spPr bwMode="auto">
          <a:xfrm>
            <a:off x="2925763" y="2392363"/>
            <a:ext cx="565150" cy="576262"/>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fontAlgn="base">
              <a:spcBef>
                <a:spcPct val="50000"/>
              </a:spcBef>
              <a:spcAft>
                <a:spcPct val="0"/>
              </a:spcAft>
              <a:defRPr/>
            </a:pPr>
            <a:endParaRPr lang="ja-JP" altLang="en-US" sz="2000" b="1">
              <a:solidFill>
                <a:srgbClr val="000000"/>
              </a:solidFill>
              <a:effectLst>
                <a:outerShdw blurRad="38100" dist="38100" dir="2700000" algn="tl">
                  <a:srgbClr val="000000">
                    <a:alpha val="43137"/>
                  </a:srgbClr>
                </a:outerShdw>
              </a:effectLst>
            </a:endParaRPr>
          </a:p>
        </p:txBody>
      </p:sp>
      <p:sp>
        <p:nvSpPr>
          <p:cNvPr id="112661" name="Freeform 21"/>
          <p:cNvSpPr>
            <a:spLocks/>
          </p:cNvSpPr>
          <p:nvPr/>
        </p:nvSpPr>
        <p:spPr bwMode="auto">
          <a:xfrm>
            <a:off x="7937500" y="2178050"/>
            <a:ext cx="539750" cy="835025"/>
          </a:xfrm>
          <a:custGeom>
            <a:avLst/>
            <a:gdLst/>
            <a:ahLst/>
            <a:cxnLst>
              <a:cxn ang="0">
                <a:pos x="0" y="737"/>
              </a:cxn>
              <a:cxn ang="0">
                <a:pos x="68" y="742"/>
              </a:cxn>
              <a:cxn ang="0">
                <a:pos x="141" y="742"/>
              </a:cxn>
              <a:cxn ang="0">
                <a:pos x="209" y="742"/>
              </a:cxn>
              <a:cxn ang="0">
                <a:pos x="283" y="742"/>
              </a:cxn>
              <a:cxn ang="0">
                <a:pos x="351" y="748"/>
              </a:cxn>
              <a:cxn ang="0">
                <a:pos x="419" y="742"/>
              </a:cxn>
              <a:cxn ang="0">
                <a:pos x="493" y="742"/>
              </a:cxn>
              <a:cxn ang="0">
                <a:pos x="561" y="737"/>
              </a:cxn>
              <a:cxn ang="0">
                <a:pos x="629" y="731"/>
              </a:cxn>
              <a:cxn ang="0">
                <a:pos x="702" y="720"/>
              </a:cxn>
              <a:cxn ang="0">
                <a:pos x="770" y="686"/>
              </a:cxn>
              <a:cxn ang="0">
                <a:pos x="838" y="635"/>
              </a:cxn>
              <a:cxn ang="0">
                <a:pos x="912" y="595"/>
              </a:cxn>
              <a:cxn ang="0">
                <a:pos x="980" y="561"/>
              </a:cxn>
              <a:cxn ang="0">
                <a:pos x="1054" y="516"/>
              </a:cxn>
              <a:cxn ang="0">
                <a:pos x="1122" y="499"/>
              </a:cxn>
              <a:cxn ang="0">
                <a:pos x="1190" y="504"/>
              </a:cxn>
              <a:cxn ang="0">
                <a:pos x="1264" y="533"/>
              </a:cxn>
              <a:cxn ang="0">
                <a:pos x="1332" y="578"/>
              </a:cxn>
              <a:cxn ang="0">
                <a:pos x="1405" y="623"/>
              </a:cxn>
              <a:cxn ang="0">
                <a:pos x="1473" y="663"/>
              </a:cxn>
              <a:cxn ang="0">
                <a:pos x="1541" y="708"/>
              </a:cxn>
              <a:cxn ang="0">
                <a:pos x="1615" y="737"/>
              </a:cxn>
              <a:cxn ang="0">
                <a:pos x="1683" y="737"/>
              </a:cxn>
              <a:cxn ang="0">
                <a:pos x="1757" y="742"/>
              </a:cxn>
              <a:cxn ang="0">
                <a:pos x="1825" y="737"/>
              </a:cxn>
              <a:cxn ang="0">
                <a:pos x="1893" y="703"/>
              </a:cxn>
              <a:cxn ang="0">
                <a:pos x="1967" y="640"/>
              </a:cxn>
              <a:cxn ang="0">
                <a:pos x="2035" y="527"/>
              </a:cxn>
              <a:cxn ang="0">
                <a:pos x="2103" y="368"/>
              </a:cxn>
              <a:cxn ang="0">
                <a:pos x="2176" y="209"/>
              </a:cxn>
              <a:cxn ang="0">
                <a:pos x="2244" y="85"/>
              </a:cxn>
              <a:cxn ang="0">
                <a:pos x="2312" y="11"/>
              </a:cxn>
              <a:cxn ang="0">
                <a:pos x="2386" y="0"/>
              </a:cxn>
              <a:cxn ang="0">
                <a:pos x="2454" y="45"/>
              </a:cxn>
              <a:cxn ang="0">
                <a:pos x="2528" y="141"/>
              </a:cxn>
              <a:cxn ang="0">
                <a:pos x="2596" y="294"/>
              </a:cxn>
              <a:cxn ang="0">
                <a:pos x="2664" y="465"/>
              </a:cxn>
              <a:cxn ang="0">
                <a:pos x="2738" y="584"/>
              </a:cxn>
              <a:cxn ang="0">
                <a:pos x="2806" y="674"/>
              </a:cxn>
              <a:cxn ang="0">
                <a:pos x="2879" y="720"/>
              </a:cxn>
              <a:cxn ang="0">
                <a:pos x="2947" y="737"/>
              </a:cxn>
              <a:cxn ang="0">
                <a:pos x="3021" y="754"/>
              </a:cxn>
              <a:cxn ang="0">
                <a:pos x="3089" y="759"/>
              </a:cxn>
              <a:cxn ang="0">
                <a:pos x="3157" y="754"/>
              </a:cxn>
              <a:cxn ang="0">
                <a:pos x="3231" y="754"/>
              </a:cxn>
              <a:cxn ang="0">
                <a:pos x="3299" y="748"/>
              </a:cxn>
              <a:cxn ang="0">
                <a:pos x="3367" y="748"/>
              </a:cxn>
              <a:cxn ang="0">
                <a:pos x="3440" y="748"/>
              </a:cxn>
              <a:cxn ang="0">
                <a:pos x="3508" y="742"/>
              </a:cxn>
              <a:cxn ang="0">
                <a:pos x="3576" y="742"/>
              </a:cxn>
              <a:cxn ang="0">
                <a:pos x="3650" y="737"/>
              </a:cxn>
              <a:cxn ang="0">
                <a:pos x="3718" y="742"/>
              </a:cxn>
              <a:cxn ang="0">
                <a:pos x="3786" y="737"/>
              </a:cxn>
              <a:cxn ang="0">
                <a:pos x="3860" y="731"/>
              </a:cxn>
              <a:cxn ang="0">
                <a:pos x="3928" y="737"/>
              </a:cxn>
              <a:cxn ang="0">
                <a:pos x="4002" y="742"/>
              </a:cxn>
              <a:cxn ang="0">
                <a:pos x="4070" y="737"/>
              </a:cxn>
              <a:cxn ang="0">
                <a:pos x="4143" y="737"/>
              </a:cxn>
            </a:cxnLst>
            <a:rect l="0" t="0" r="r" b="b"/>
            <a:pathLst>
              <a:path w="4143" h="759">
                <a:moveTo>
                  <a:pt x="0" y="737"/>
                </a:moveTo>
                <a:lnTo>
                  <a:pt x="68" y="742"/>
                </a:lnTo>
                <a:lnTo>
                  <a:pt x="141" y="742"/>
                </a:lnTo>
                <a:lnTo>
                  <a:pt x="209" y="742"/>
                </a:lnTo>
                <a:lnTo>
                  <a:pt x="283" y="742"/>
                </a:lnTo>
                <a:lnTo>
                  <a:pt x="351" y="748"/>
                </a:lnTo>
                <a:lnTo>
                  <a:pt x="419" y="742"/>
                </a:lnTo>
                <a:lnTo>
                  <a:pt x="493" y="742"/>
                </a:lnTo>
                <a:lnTo>
                  <a:pt x="561" y="737"/>
                </a:lnTo>
                <a:lnTo>
                  <a:pt x="629" y="731"/>
                </a:lnTo>
                <a:lnTo>
                  <a:pt x="702" y="720"/>
                </a:lnTo>
                <a:lnTo>
                  <a:pt x="770" y="686"/>
                </a:lnTo>
                <a:lnTo>
                  <a:pt x="838" y="635"/>
                </a:lnTo>
                <a:lnTo>
                  <a:pt x="912" y="595"/>
                </a:lnTo>
                <a:lnTo>
                  <a:pt x="980" y="561"/>
                </a:lnTo>
                <a:lnTo>
                  <a:pt x="1054" y="516"/>
                </a:lnTo>
                <a:lnTo>
                  <a:pt x="1122" y="499"/>
                </a:lnTo>
                <a:lnTo>
                  <a:pt x="1190" y="504"/>
                </a:lnTo>
                <a:lnTo>
                  <a:pt x="1264" y="533"/>
                </a:lnTo>
                <a:lnTo>
                  <a:pt x="1332" y="578"/>
                </a:lnTo>
                <a:lnTo>
                  <a:pt x="1405" y="623"/>
                </a:lnTo>
                <a:lnTo>
                  <a:pt x="1473" y="663"/>
                </a:lnTo>
                <a:lnTo>
                  <a:pt x="1541" y="708"/>
                </a:lnTo>
                <a:lnTo>
                  <a:pt x="1615" y="737"/>
                </a:lnTo>
                <a:lnTo>
                  <a:pt x="1683" y="737"/>
                </a:lnTo>
                <a:lnTo>
                  <a:pt x="1757" y="742"/>
                </a:lnTo>
                <a:lnTo>
                  <a:pt x="1825" y="737"/>
                </a:lnTo>
                <a:lnTo>
                  <a:pt x="1893" y="703"/>
                </a:lnTo>
                <a:lnTo>
                  <a:pt x="1967" y="640"/>
                </a:lnTo>
                <a:lnTo>
                  <a:pt x="2035" y="527"/>
                </a:lnTo>
                <a:lnTo>
                  <a:pt x="2103" y="368"/>
                </a:lnTo>
                <a:lnTo>
                  <a:pt x="2176" y="209"/>
                </a:lnTo>
                <a:lnTo>
                  <a:pt x="2244" y="85"/>
                </a:lnTo>
                <a:lnTo>
                  <a:pt x="2312" y="11"/>
                </a:lnTo>
                <a:lnTo>
                  <a:pt x="2386" y="0"/>
                </a:lnTo>
                <a:lnTo>
                  <a:pt x="2454" y="45"/>
                </a:lnTo>
                <a:lnTo>
                  <a:pt x="2528" y="141"/>
                </a:lnTo>
                <a:lnTo>
                  <a:pt x="2596" y="294"/>
                </a:lnTo>
                <a:lnTo>
                  <a:pt x="2664" y="465"/>
                </a:lnTo>
                <a:lnTo>
                  <a:pt x="2738" y="584"/>
                </a:lnTo>
                <a:lnTo>
                  <a:pt x="2806" y="674"/>
                </a:lnTo>
                <a:lnTo>
                  <a:pt x="2879" y="720"/>
                </a:lnTo>
                <a:lnTo>
                  <a:pt x="2947" y="737"/>
                </a:lnTo>
                <a:lnTo>
                  <a:pt x="3021" y="754"/>
                </a:lnTo>
                <a:lnTo>
                  <a:pt x="3089" y="759"/>
                </a:lnTo>
                <a:lnTo>
                  <a:pt x="3157" y="754"/>
                </a:lnTo>
                <a:lnTo>
                  <a:pt x="3231" y="754"/>
                </a:lnTo>
                <a:lnTo>
                  <a:pt x="3299" y="748"/>
                </a:lnTo>
                <a:lnTo>
                  <a:pt x="3367" y="748"/>
                </a:lnTo>
                <a:lnTo>
                  <a:pt x="3440" y="748"/>
                </a:lnTo>
                <a:lnTo>
                  <a:pt x="3508" y="742"/>
                </a:lnTo>
                <a:lnTo>
                  <a:pt x="3576" y="742"/>
                </a:lnTo>
                <a:lnTo>
                  <a:pt x="3650" y="737"/>
                </a:lnTo>
                <a:lnTo>
                  <a:pt x="3718" y="742"/>
                </a:lnTo>
                <a:lnTo>
                  <a:pt x="3786" y="737"/>
                </a:lnTo>
                <a:lnTo>
                  <a:pt x="3860" y="731"/>
                </a:lnTo>
                <a:lnTo>
                  <a:pt x="3928" y="737"/>
                </a:lnTo>
                <a:lnTo>
                  <a:pt x="4002" y="742"/>
                </a:lnTo>
                <a:lnTo>
                  <a:pt x="4070" y="737"/>
                </a:lnTo>
                <a:lnTo>
                  <a:pt x="4143" y="737"/>
                </a:lnTo>
              </a:path>
            </a:pathLst>
          </a:custGeom>
          <a:noFill/>
          <a:ln w="25400">
            <a:solidFill>
              <a:srgbClr val="000000"/>
            </a:solidFill>
            <a:prstDash val="solid"/>
            <a:round/>
            <a:headEnd/>
            <a:tailEnd/>
          </a:ln>
        </p:spPr>
        <p:txBody>
          <a:bodyPr/>
          <a:lstStyle/>
          <a:p>
            <a:pPr fontAlgn="base">
              <a:spcBef>
                <a:spcPct val="50000"/>
              </a:spcBef>
              <a:spcAft>
                <a:spcPct val="0"/>
              </a:spcAft>
              <a:defRPr/>
            </a:pPr>
            <a:endParaRPr lang="ja-JP" altLang="en-US" sz="2000" b="1">
              <a:solidFill>
                <a:srgbClr val="000000"/>
              </a:solidFill>
              <a:effectLst>
                <a:outerShdw blurRad="38100" dist="38100" dir="2700000" algn="tl">
                  <a:srgbClr val="000000">
                    <a:alpha val="43137"/>
                  </a:srgbClr>
                </a:outerShdw>
              </a:effectLst>
            </a:endParaRPr>
          </a:p>
        </p:txBody>
      </p:sp>
      <p:sp>
        <p:nvSpPr>
          <p:cNvPr id="76822" name="Rectangle 22"/>
          <p:cNvSpPr>
            <a:spLocks noChangeArrowheads="1"/>
          </p:cNvSpPr>
          <p:nvPr/>
        </p:nvSpPr>
        <p:spPr bwMode="auto">
          <a:xfrm>
            <a:off x="7540625" y="3043238"/>
            <a:ext cx="1279525"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FF0000"/>
                </a:solidFill>
              </a:rPr>
              <a:t>EF &lt; 0.5</a:t>
            </a:r>
          </a:p>
        </p:txBody>
      </p:sp>
      <p:sp>
        <p:nvSpPr>
          <p:cNvPr id="112663" name="AutoShape 23"/>
          <p:cNvSpPr>
            <a:spLocks noChangeArrowheads="1"/>
          </p:cNvSpPr>
          <p:nvPr/>
        </p:nvSpPr>
        <p:spPr bwMode="auto">
          <a:xfrm>
            <a:off x="5589588" y="2392363"/>
            <a:ext cx="565150" cy="576262"/>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fontAlgn="base">
              <a:spcBef>
                <a:spcPct val="50000"/>
              </a:spcBef>
              <a:spcAft>
                <a:spcPct val="0"/>
              </a:spcAft>
              <a:defRPr/>
            </a:pPr>
            <a:endParaRPr lang="ja-JP" altLang="en-US" sz="2000" b="1">
              <a:solidFill>
                <a:srgbClr val="000000"/>
              </a:solidFill>
              <a:effectLst>
                <a:outerShdw blurRad="38100" dist="38100" dir="2700000" algn="tl">
                  <a:srgbClr val="000000">
                    <a:alpha val="43137"/>
                  </a:srgbClr>
                </a:outerShdw>
              </a:effectLst>
            </a:endParaRPr>
          </a:p>
        </p:txBody>
      </p:sp>
      <p:sp>
        <p:nvSpPr>
          <p:cNvPr id="112664" name="Oval 24"/>
          <p:cNvSpPr>
            <a:spLocks noChangeArrowheads="1"/>
          </p:cNvSpPr>
          <p:nvPr/>
        </p:nvSpPr>
        <p:spPr bwMode="auto">
          <a:xfrm>
            <a:off x="6156325" y="1314450"/>
            <a:ext cx="2411413" cy="576263"/>
          </a:xfrm>
          <a:prstGeom prst="ellipse">
            <a:avLst/>
          </a:prstGeom>
          <a:solidFill>
            <a:srgbClr val="FFFF00"/>
          </a:solidFill>
          <a:ln w="9525">
            <a:solidFill>
              <a:schemeClr val="tx1"/>
            </a:solidFill>
            <a:round/>
            <a:headEnd/>
            <a:tailEnd/>
          </a:ln>
          <a:effectLst/>
        </p:spPr>
        <p:txBody>
          <a:bodyPr wrap="none" anchor="ctr"/>
          <a:lstStyle/>
          <a:p>
            <a:pPr fontAlgn="base">
              <a:spcBef>
                <a:spcPct val="50000"/>
              </a:spcBef>
              <a:spcAft>
                <a:spcPct val="0"/>
              </a:spcAft>
              <a:defRPr/>
            </a:pPr>
            <a:endParaRPr lang="ja-JP" altLang="en-US" sz="2000" b="1">
              <a:solidFill>
                <a:srgbClr val="000000"/>
              </a:solidFill>
              <a:effectLst>
                <a:outerShdw blurRad="38100" dist="38100" dir="2700000" algn="tl">
                  <a:srgbClr val="000000">
                    <a:alpha val="43137"/>
                  </a:srgbClr>
                </a:outerShdw>
              </a:effectLst>
            </a:endParaRPr>
          </a:p>
        </p:txBody>
      </p:sp>
      <p:sp>
        <p:nvSpPr>
          <p:cNvPr id="76825" name="Rectangle 25"/>
          <p:cNvSpPr>
            <a:spLocks noChangeArrowheads="1"/>
          </p:cNvSpPr>
          <p:nvPr/>
        </p:nvSpPr>
        <p:spPr bwMode="auto">
          <a:xfrm>
            <a:off x="5868988" y="1357313"/>
            <a:ext cx="2951162"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0000"/>
                </a:solidFill>
              </a:rPr>
              <a:t>non-racemic residues</a:t>
            </a:r>
          </a:p>
        </p:txBody>
      </p:sp>
      <p:sp>
        <p:nvSpPr>
          <p:cNvPr id="112666" name="Rectangle 26"/>
          <p:cNvSpPr>
            <a:spLocks noChangeArrowheads="1"/>
          </p:cNvSpPr>
          <p:nvPr/>
        </p:nvSpPr>
        <p:spPr bwMode="auto">
          <a:xfrm>
            <a:off x="609600" y="4076700"/>
            <a:ext cx="7920038" cy="1685925"/>
          </a:xfrm>
          <a:prstGeom prst="rect">
            <a:avLst/>
          </a:prstGeom>
          <a:noFill/>
          <a:ln w="9525">
            <a:solidFill>
              <a:schemeClr val="tx1"/>
            </a:solidFill>
            <a:prstDash val="dash"/>
            <a:miter lim="800000"/>
            <a:headEnd/>
            <a:tailEnd/>
          </a:ln>
          <a:effectLst/>
        </p:spPr>
        <p:txBody>
          <a:bodyPr wrap="none" anchor="ctr"/>
          <a:lstStyle/>
          <a:p>
            <a:pPr fontAlgn="base">
              <a:spcBef>
                <a:spcPct val="50000"/>
              </a:spcBef>
              <a:spcAft>
                <a:spcPct val="0"/>
              </a:spcAft>
              <a:defRPr/>
            </a:pPr>
            <a:endParaRPr lang="ja-JP" altLang="en-US" sz="2000" b="1">
              <a:solidFill>
                <a:srgbClr val="000000"/>
              </a:solidFill>
              <a:effectLst>
                <a:outerShdw blurRad="38100" dist="38100" dir="2700000" algn="tl">
                  <a:srgbClr val="000000">
                    <a:alpha val="43137"/>
                  </a:srgbClr>
                </a:outerShdw>
              </a:effectLst>
            </a:endParaRPr>
          </a:p>
        </p:txBody>
      </p:sp>
      <p:sp>
        <p:nvSpPr>
          <p:cNvPr id="76827" name="Rectangle 27"/>
          <p:cNvSpPr>
            <a:spLocks noChangeArrowheads="1"/>
          </p:cNvSpPr>
          <p:nvPr/>
        </p:nvSpPr>
        <p:spPr bwMode="auto">
          <a:xfrm>
            <a:off x="323850" y="5846763"/>
            <a:ext cx="8496300" cy="822325"/>
          </a:xfrm>
          <a:prstGeom prst="rect">
            <a:avLst/>
          </a:prstGeom>
          <a:noFill/>
          <a:ln w="9525">
            <a:noFill/>
            <a:miter lim="800000"/>
            <a:headEnd/>
            <a:tailEnd/>
          </a:ln>
        </p:spPr>
        <p:txBody>
          <a:bodyPr>
            <a:spAutoFit/>
          </a:bodyPr>
          <a:lstStyle/>
          <a:p>
            <a:pPr fontAlgn="base">
              <a:spcBef>
                <a:spcPct val="50000"/>
              </a:spcBef>
              <a:spcAft>
                <a:spcPct val="0"/>
              </a:spcAft>
            </a:pPr>
            <a:r>
              <a:rPr lang="en-US" altLang="ja-JP" sz="2400" b="1">
                <a:solidFill>
                  <a:srgbClr val="000000"/>
                </a:solidFill>
              </a:rPr>
              <a:t>The EF variation may distinguish POPs transfer of current use and that of past applications.</a:t>
            </a:r>
            <a:endParaRPr lang="ja-JP" altLang="en-US" sz="2400">
              <a:solidFill>
                <a:srgbClr val="000000"/>
              </a:solidFill>
              <a:ea typeface="ＭＳ Ｐ明朝" pitchFamily="18" charset="-128"/>
            </a:endParaRPr>
          </a:p>
        </p:txBody>
      </p:sp>
      <p:sp>
        <p:nvSpPr>
          <p:cNvPr id="112668" name="Oval 28"/>
          <p:cNvSpPr>
            <a:spLocks noChangeArrowheads="1"/>
          </p:cNvSpPr>
          <p:nvPr/>
        </p:nvSpPr>
        <p:spPr bwMode="auto">
          <a:xfrm>
            <a:off x="7650163" y="188913"/>
            <a:ext cx="1150937" cy="1081087"/>
          </a:xfrm>
          <a:prstGeom prst="ellipse">
            <a:avLst/>
          </a:prstGeom>
          <a:gradFill rotWithShape="0">
            <a:gsLst>
              <a:gs pos="0">
                <a:srgbClr val="FFFFFF"/>
              </a:gs>
              <a:gs pos="100000">
                <a:srgbClr val="FF0000"/>
              </a:gs>
            </a:gsLst>
            <a:path path="shape">
              <a:fillToRect l="50000" t="50000" r="50000" b="50000"/>
            </a:path>
          </a:gradFill>
          <a:ln w="9525">
            <a:noFill/>
            <a:round/>
            <a:headEnd/>
            <a:tailEnd/>
          </a:ln>
          <a:effectLst/>
        </p:spPr>
        <p:txBody>
          <a:bodyPr anchor="ctr">
            <a:spAutoFit/>
          </a:bodyPr>
          <a:lstStyle/>
          <a:p>
            <a:pPr fontAlgn="base">
              <a:spcBef>
                <a:spcPct val="50000"/>
              </a:spcBef>
              <a:spcAft>
                <a:spcPct val="0"/>
              </a:spcAft>
              <a:defRPr/>
            </a:pPr>
            <a:endParaRPr lang="ja-JP" altLang="en-US" sz="2000" b="1">
              <a:solidFill>
                <a:srgbClr val="000000"/>
              </a:solidFill>
              <a:effectLst>
                <a:outerShdw blurRad="38100" dist="38100" dir="2700000" algn="tl">
                  <a:srgbClr val="000000">
                    <a:alpha val="43137"/>
                  </a:srgbClr>
                </a:outerShdw>
              </a:effectLst>
            </a:endParaRPr>
          </a:p>
        </p:txBody>
      </p:sp>
      <p:sp>
        <p:nvSpPr>
          <p:cNvPr id="76829" name="Text Box 29"/>
          <p:cNvSpPr txBox="1">
            <a:spLocks noChangeArrowheads="1"/>
          </p:cNvSpPr>
          <p:nvPr/>
        </p:nvSpPr>
        <p:spPr bwMode="auto">
          <a:xfrm>
            <a:off x="7794625" y="452438"/>
            <a:ext cx="1025525" cy="457200"/>
          </a:xfrm>
          <a:prstGeom prst="rect">
            <a:avLst/>
          </a:prstGeom>
          <a:noFill/>
          <a:ln w="9525">
            <a:noFill/>
            <a:miter lim="800000"/>
            <a:headEnd/>
            <a:tailEnd/>
          </a:ln>
        </p:spPr>
        <p:txBody>
          <a:bodyPr>
            <a:spAutoFit/>
          </a:bodyPr>
          <a:lstStyle/>
          <a:p>
            <a:pPr fontAlgn="base">
              <a:spcBef>
                <a:spcPct val="50000"/>
              </a:spcBef>
              <a:spcAft>
                <a:spcPct val="0"/>
              </a:spcAft>
            </a:pPr>
            <a:r>
              <a:rPr lang="en-US" altLang="ja-JP" sz="1200" b="1">
                <a:solidFill>
                  <a:srgbClr val="000000"/>
                </a:solidFill>
                <a:latin typeface="Arial" charset="0"/>
              </a:rPr>
              <a:t>POPs in the oceans</a:t>
            </a:r>
          </a:p>
        </p:txBody>
      </p:sp>
      <p:sp>
        <p:nvSpPr>
          <p:cNvPr id="76830" name="Text Box 30"/>
          <p:cNvSpPr txBox="1">
            <a:spLocks noChangeArrowheads="1"/>
          </p:cNvSpPr>
          <p:nvPr/>
        </p:nvSpPr>
        <p:spPr bwMode="auto">
          <a:xfrm>
            <a:off x="1692275" y="2225675"/>
            <a:ext cx="431800" cy="274638"/>
          </a:xfrm>
          <a:prstGeom prst="rect">
            <a:avLst/>
          </a:prstGeom>
          <a:noFill/>
          <a:ln w="9525">
            <a:noFill/>
            <a:miter lim="800000"/>
            <a:headEnd/>
            <a:tailEnd/>
          </a:ln>
        </p:spPr>
        <p:txBody>
          <a:bodyPr>
            <a:spAutoFit/>
          </a:bodyPr>
          <a:lstStyle/>
          <a:p>
            <a:pPr fontAlgn="base">
              <a:spcBef>
                <a:spcPct val="50000"/>
              </a:spcBef>
              <a:spcAft>
                <a:spcPct val="0"/>
              </a:spcAft>
            </a:pPr>
            <a:r>
              <a:rPr lang="en-US" altLang="ja-JP" sz="1200">
                <a:solidFill>
                  <a:srgbClr val="000000"/>
                </a:solidFill>
              </a:rPr>
              <a:t>(+)</a:t>
            </a:r>
          </a:p>
        </p:txBody>
      </p:sp>
      <p:sp>
        <p:nvSpPr>
          <p:cNvPr id="76831" name="Text Box 31"/>
          <p:cNvSpPr txBox="1">
            <a:spLocks noChangeArrowheads="1"/>
          </p:cNvSpPr>
          <p:nvPr/>
        </p:nvSpPr>
        <p:spPr bwMode="auto">
          <a:xfrm>
            <a:off x="1958975" y="2230438"/>
            <a:ext cx="381000" cy="274637"/>
          </a:xfrm>
          <a:prstGeom prst="rect">
            <a:avLst/>
          </a:prstGeom>
          <a:noFill/>
          <a:ln w="9525">
            <a:noFill/>
            <a:miter lim="800000"/>
            <a:headEnd/>
            <a:tailEnd/>
          </a:ln>
        </p:spPr>
        <p:txBody>
          <a:bodyPr>
            <a:spAutoFit/>
          </a:bodyPr>
          <a:lstStyle/>
          <a:p>
            <a:pPr fontAlgn="base">
              <a:spcBef>
                <a:spcPct val="50000"/>
              </a:spcBef>
              <a:spcAft>
                <a:spcPct val="0"/>
              </a:spcAft>
            </a:pPr>
            <a:r>
              <a:rPr lang="en-US" altLang="ja-JP" sz="1200">
                <a:solidFill>
                  <a:srgbClr val="000000"/>
                </a:solidFill>
              </a:rPr>
              <a:t>(-)</a:t>
            </a:r>
          </a:p>
        </p:txBody>
      </p:sp>
      <p:sp>
        <p:nvSpPr>
          <p:cNvPr id="76832" name="Text Box 32"/>
          <p:cNvSpPr txBox="1">
            <a:spLocks noChangeArrowheads="1"/>
          </p:cNvSpPr>
          <p:nvPr/>
        </p:nvSpPr>
        <p:spPr bwMode="auto">
          <a:xfrm>
            <a:off x="6516688" y="2133600"/>
            <a:ext cx="431800" cy="274638"/>
          </a:xfrm>
          <a:prstGeom prst="rect">
            <a:avLst/>
          </a:prstGeom>
          <a:noFill/>
          <a:ln w="9525">
            <a:noFill/>
            <a:miter lim="800000"/>
            <a:headEnd/>
            <a:tailEnd/>
          </a:ln>
        </p:spPr>
        <p:txBody>
          <a:bodyPr>
            <a:spAutoFit/>
          </a:bodyPr>
          <a:lstStyle/>
          <a:p>
            <a:pPr fontAlgn="base">
              <a:spcBef>
                <a:spcPct val="50000"/>
              </a:spcBef>
              <a:spcAft>
                <a:spcPct val="0"/>
              </a:spcAft>
            </a:pPr>
            <a:r>
              <a:rPr lang="en-US" altLang="ja-JP" sz="1200">
                <a:solidFill>
                  <a:srgbClr val="000000"/>
                </a:solidFill>
              </a:rPr>
              <a:t>(+)</a:t>
            </a:r>
          </a:p>
        </p:txBody>
      </p:sp>
      <p:sp>
        <p:nvSpPr>
          <p:cNvPr id="76833" name="Text Box 33"/>
          <p:cNvSpPr txBox="1">
            <a:spLocks noChangeArrowheads="1"/>
          </p:cNvSpPr>
          <p:nvPr/>
        </p:nvSpPr>
        <p:spPr bwMode="auto">
          <a:xfrm>
            <a:off x="6757988" y="2492375"/>
            <a:ext cx="381000" cy="274638"/>
          </a:xfrm>
          <a:prstGeom prst="rect">
            <a:avLst/>
          </a:prstGeom>
          <a:noFill/>
          <a:ln w="9525">
            <a:noFill/>
            <a:miter lim="800000"/>
            <a:headEnd/>
            <a:tailEnd/>
          </a:ln>
        </p:spPr>
        <p:txBody>
          <a:bodyPr>
            <a:spAutoFit/>
          </a:bodyPr>
          <a:lstStyle/>
          <a:p>
            <a:pPr fontAlgn="base">
              <a:spcBef>
                <a:spcPct val="50000"/>
              </a:spcBef>
              <a:spcAft>
                <a:spcPct val="0"/>
              </a:spcAft>
            </a:pPr>
            <a:r>
              <a:rPr lang="en-US" altLang="ja-JP" sz="1200">
                <a:solidFill>
                  <a:srgbClr val="000000"/>
                </a:solidFill>
              </a:rPr>
              <a:t>(-)</a:t>
            </a:r>
          </a:p>
        </p:txBody>
      </p:sp>
      <p:sp>
        <p:nvSpPr>
          <p:cNvPr id="76834" name="Text Box 34"/>
          <p:cNvSpPr txBox="1">
            <a:spLocks noChangeArrowheads="1"/>
          </p:cNvSpPr>
          <p:nvPr/>
        </p:nvSpPr>
        <p:spPr bwMode="auto">
          <a:xfrm>
            <a:off x="7869238" y="2438400"/>
            <a:ext cx="431800" cy="274638"/>
          </a:xfrm>
          <a:prstGeom prst="rect">
            <a:avLst/>
          </a:prstGeom>
          <a:noFill/>
          <a:ln w="9525">
            <a:noFill/>
            <a:miter lim="800000"/>
            <a:headEnd/>
            <a:tailEnd/>
          </a:ln>
        </p:spPr>
        <p:txBody>
          <a:bodyPr>
            <a:spAutoFit/>
          </a:bodyPr>
          <a:lstStyle/>
          <a:p>
            <a:pPr fontAlgn="base">
              <a:spcBef>
                <a:spcPct val="50000"/>
              </a:spcBef>
              <a:spcAft>
                <a:spcPct val="0"/>
              </a:spcAft>
            </a:pPr>
            <a:r>
              <a:rPr lang="en-US" altLang="ja-JP" sz="1200">
                <a:solidFill>
                  <a:srgbClr val="000000"/>
                </a:solidFill>
              </a:rPr>
              <a:t>(+)</a:t>
            </a:r>
          </a:p>
        </p:txBody>
      </p:sp>
      <p:sp>
        <p:nvSpPr>
          <p:cNvPr id="76835" name="Text Box 35"/>
          <p:cNvSpPr txBox="1">
            <a:spLocks noChangeArrowheads="1"/>
          </p:cNvSpPr>
          <p:nvPr/>
        </p:nvSpPr>
        <p:spPr bwMode="auto">
          <a:xfrm>
            <a:off x="8097838" y="1887538"/>
            <a:ext cx="381000" cy="274637"/>
          </a:xfrm>
          <a:prstGeom prst="rect">
            <a:avLst/>
          </a:prstGeom>
          <a:noFill/>
          <a:ln w="9525">
            <a:noFill/>
            <a:miter lim="800000"/>
            <a:headEnd/>
            <a:tailEnd/>
          </a:ln>
        </p:spPr>
        <p:txBody>
          <a:bodyPr>
            <a:spAutoFit/>
          </a:bodyPr>
          <a:lstStyle/>
          <a:p>
            <a:pPr fontAlgn="base">
              <a:spcBef>
                <a:spcPct val="50000"/>
              </a:spcBef>
              <a:spcAft>
                <a:spcPct val="0"/>
              </a:spcAft>
            </a:pPr>
            <a:r>
              <a:rPr lang="en-US" altLang="ja-JP" sz="1200">
                <a:solidFill>
                  <a:srgbClr val="000000"/>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323850" y="349250"/>
            <a:ext cx="8820150" cy="1406525"/>
          </a:xfrm>
        </p:spPr>
        <p:txBody>
          <a:bodyPr/>
          <a:lstStyle/>
          <a:p>
            <a:pPr eaLnBrk="1" hangingPunct="1">
              <a:defRPr/>
            </a:pPr>
            <a:r>
              <a:rPr lang="en-US" altLang="ja-JP" smtClean="0"/>
              <a:t>To identify the behavior of POPs</a:t>
            </a:r>
          </a:p>
        </p:txBody>
      </p:sp>
      <p:sp>
        <p:nvSpPr>
          <p:cNvPr id="65541" name="Rectangle 5"/>
          <p:cNvSpPr>
            <a:spLocks noChangeArrowheads="1"/>
          </p:cNvSpPr>
          <p:nvPr/>
        </p:nvSpPr>
        <p:spPr bwMode="auto">
          <a:xfrm>
            <a:off x="323850" y="2420938"/>
            <a:ext cx="8640763" cy="3887787"/>
          </a:xfrm>
          <a:prstGeom prst="rect">
            <a:avLst/>
          </a:prstGeom>
          <a:noFill/>
          <a:ln w="9525">
            <a:noFill/>
            <a:miter lim="800000"/>
            <a:headEnd/>
            <a:tailEnd/>
          </a:ln>
          <a:effectLst/>
        </p:spPr>
        <p:txBody>
          <a:bodyPr/>
          <a:lstStyle/>
          <a:p>
            <a:pPr marL="342900" indent="-342900" fontAlgn="base">
              <a:spcBef>
                <a:spcPct val="20000"/>
              </a:spcBef>
              <a:spcAft>
                <a:spcPct val="0"/>
              </a:spcAft>
              <a:buClr>
                <a:srgbClr val="86D1EC"/>
              </a:buClr>
              <a:buSzPct val="90000"/>
              <a:buFont typeface="Wingdings" pitchFamily="2" charset="2"/>
              <a:buBlip>
                <a:blip r:embed="rId3"/>
              </a:buBlip>
              <a:defRPr/>
            </a:pPr>
            <a:r>
              <a:rPr lang="en-US" altLang="ja-JP" sz="3200">
                <a:solidFill>
                  <a:srgbClr val="FFFFFF"/>
                </a:solidFill>
                <a:effectLst>
                  <a:outerShdw blurRad="38100" dist="38100" dir="2700000" algn="tl">
                    <a:srgbClr val="000000"/>
                  </a:outerShdw>
                </a:effectLst>
              </a:rPr>
              <a:t>The results of Enantioselective analysis were shown using Enantiomer Fraction (EF).</a:t>
            </a:r>
            <a:r>
              <a:rPr lang="en-US" altLang="ja-JP" sz="4000">
                <a:solidFill>
                  <a:srgbClr val="FFFFFF"/>
                </a:solidFill>
                <a:effectLst>
                  <a:outerShdw blurRad="38100" dist="38100" dir="2700000" algn="tl">
                    <a:srgbClr val="000000"/>
                  </a:outerShdw>
                </a:effectLst>
              </a:rPr>
              <a:t> </a:t>
            </a:r>
          </a:p>
          <a:p>
            <a:pPr marL="342900" indent="-342900" fontAlgn="base">
              <a:spcBef>
                <a:spcPct val="20000"/>
              </a:spcBef>
              <a:spcAft>
                <a:spcPct val="0"/>
              </a:spcAft>
              <a:buClr>
                <a:srgbClr val="86D1EC"/>
              </a:buClr>
              <a:buSzPct val="90000"/>
              <a:buFont typeface="Wingdings" pitchFamily="2" charset="2"/>
              <a:buBlip>
                <a:blip r:embed="rId3"/>
              </a:buBlip>
              <a:defRPr/>
            </a:pPr>
            <a:r>
              <a:rPr lang="en-US" altLang="ja-JP" sz="3200">
                <a:solidFill>
                  <a:srgbClr val="FFFFFF"/>
                </a:solidFill>
              </a:rPr>
              <a:t>for tracking and apportioning chemical movement between environmental compartments </a:t>
            </a:r>
          </a:p>
          <a:p>
            <a:pPr marL="342900" indent="-342900" fontAlgn="base">
              <a:spcBef>
                <a:spcPct val="20000"/>
              </a:spcBef>
              <a:spcAft>
                <a:spcPct val="0"/>
              </a:spcAft>
              <a:buClr>
                <a:srgbClr val="86D1EC"/>
              </a:buClr>
              <a:buSzPct val="90000"/>
              <a:buFont typeface="Wingdings" pitchFamily="2" charset="2"/>
              <a:buBlip>
                <a:blip r:embed="rId3"/>
              </a:buBlip>
              <a:defRPr/>
            </a:pPr>
            <a:r>
              <a:rPr lang="en-US" altLang="ja-JP" sz="3200">
                <a:solidFill>
                  <a:srgbClr val="FFFFFF"/>
                </a:solidFill>
              </a:rPr>
              <a:t>for investigating microbial degradation processes.</a:t>
            </a:r>
          </a:p>
        </p:txBody>
      </p:sp>
      <p:sp>
        <p:nvSpPr>
          <p:cNvPr id="65543" name="Rectangle 7"/>
          <p:cNvSpPr>
            <a:spLocks noChangeArrowheads="1"/>
          </p:cNvSpPr>
          <p:nvPr/>
        </p:nvSpPr>
        <p:spPr bwMode="auto">
          <a:xfrm>
            <a:off x="323850" y="1066800"/>
            <a:ext cx="8351838" cy="1066800"/>
          </a:xfrm>
          <a:prstGeom prst="rect">
            <a:avLst/>
          </a:prstGeom>
          <a:noFill/>
          <a:ln w="9525" algn="ctr">
            <a:noFill/>
            <a:miter lim="800000"/>
            <a:headEnd/>
            <a:tailEnd/>
          </a:ln>
        </p:spPr>
        <p:txBody>
          <a:bodyPr>
            <a:spAutoFit/>
          </a:bodyPr>
          <a:lstStyle/>
          <a:p>
            <a:pPr marL="342900" indent="-342900" fontAlgn="base">
              <a:spcBef>
                <a:spcPct val="20000"/>
              </a:spcBef>
              <a:spcAft>
                <a:spcPct val="0"/>
              </a:spcAft>
              <a:buClr>
                <a:srgbClr val="86D1EC"/>
              </a:buClr>
              <a:buSzPct val="90000"/>
              <a:buFont typeface="Wingdings" pitchFamily="2" charset="2"/>
              <a:buBlip>
                <a:blip r:embed="rId3"/>
              </a:buBlip>
            </a:pPr>
            <a:r>
              <a:rPr lang="en-US" altLang="ja-JP" sz="3200">
                <a:solidFill>
                  <a:srgbClr val="FFFFFF"/>
                </a:solidFill>
              </a:rPr>
              <a:t>Enantiomeric compositions of POPs in seawater were investigated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P spid="6554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331913" y="0"/>
            <a:ext cx="6911975" cy="641350"/>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3600">
                <a:solidFill>
                  <a:srgbClr val="000000"/>
                </a:solidFill>
                <a:latin typeface="Arial" charset="0"/>
              </a:rPr>
              <a:t>日本の汚染状況について</a:t>
            </a:r>
          </a:p>
        </p:txBody>
      </p:sp>
      <p:pic>
        <p:nvPicPr>
          <p:cNvPr id="8195" name="Picture 5"/>
          <p:cNvPicPr>
            <a:picLocks noChangeAspect="1" noChangeArrowheads="1"/>
          </p:cNvPicPr>
          <p:nvPr/>
        </p:nvPicPr>
        <p:blipFill>
          <a:blip r:embed="rId3" cstate="print"/>
          <a:srcRect/>
          <a:stretch>
            <a:fillRect/>
          </a:stretch>
        </p:blipFill>
        <p:spPr bwMode="auto">
          <a:xfrm>
            <a:off x="250825" y="1341438"/>
            <a:ext cx="4348163" cy="5327650"/>
          </a:xfrm>
          <a:prstGeom prst="rect">
            <a:avLst/>
          </a:prstGeom>
          <a:noFill/>
          <a:ln w="9525">
            <a:noFill/>
            <a:miter lim="800000"/>
            <a:headEnd/>
            <a:tailEnd/>
          </a:ln>
        </p:spPr>
      </p:pic>
      <p:grpSp>
        <p:nvGrpSpPr>
          <p:cNvPr id="2" name="Group 6"/>
          <p:cNvGrpSpPr>
            <a:grpSpLocks/>
          </p:cNvGrpSpPr>
          <p:nvPr/>
        </p:nvGrpSpPr>
        <p:grpSpPr bwMode="auto">
          <a:xfrm>
            <a:off x="250825" y="4365625"/>
            <a:ext cx="2836863" cy="2374900"/>
            <a:chOff x="1020" y="2478"/>
            <a:chExt cx="2368" cy="1842"/>
          </a:xfrm>
        </p:grpSpPr>
        <p:sp>
          <p:nvSpPr>
            <p:cNvPr id="8202" name="Rectangle 7"/>
            <p:cNvSpPr>
              <a:spLocks noChangeArrowheads="1"/>
            </p:cNvSpPr>
            <p:nvPr/>
          </p:nvSpPr>
          <p:spPr bwMode="auto">
            <a:xfrm>
              <a:off x="1020" y="2478"/>
              <a:ext cx="1225" cy="1842"/>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8203" name="Rectangle 8"/>
            <p:cNvSpPr>
              <a:spLocks noChangeArrowheads="1"/>
            </p:cNvSpPr>
            <p:nvPr/>
          </p:nvSpPr>
          <p:spPr bwMode="auto">
            <a:xfrm>
              <a:off x="2163" y="3094"/>
              <a:ext cx="1225" cy="1226"/>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8204" name="Text Box 9"/>
            <p:cNvSpPr txBox="1">
              <a:spLocks noChangeArrowheads="1"/>
            </p:cNvSpPr>
            <p:nvPr/>
          </p:nvSpPr>
          <p:spPr bwMode="auto">
            <a:xfrm>
              <a:off x="1565" y="3339"/>
              <a:ext cx="1497" cy="710"/>
            </a:xfrm>
            <a:prstGeom prst="rect">
              <a:avLst/>
            </a:prstGeom>
            <a:noFill/>
            <a:ln w="9525">
              <a:noFill/>
              <a:miter lim="800000"/>
              <a:headEnd/>
              <a:tailEnd/>
            </a:ln>
          </p:spPr>
          <p:txBody>
            <a:bodyPr>
              <a:spAutoFit/>
            </a:bodyPr>
            <a:lstStyle/>
            <a:p>
              <a:pPr fontAlgn="base">
                <a:spcBef>
                  <a:spcPct val="50000"/>
                </a:spcBef>
                <a:spcAft>
                  <a:spcPct val="0"/>
                </a:spcAft>
              </a:pPr>
              <a:r>
                <a:rPr lang="ja-JP" altLang="en-US">
                  <a:solidFill>
                    <a:srgbClr val="000000"/>
                  </a:solidFill>
                  <a:latin typeface="Arial" charset="0"/>
                  <a:ea typeface="HG丸ｺﾞｼｯｸM-PRO" pitchFamily="49" charset="-128"/>
                </a:rPr>
                <a:t>２００７年５月２２日　　神戸新聞朝刊</a:t>
              </a:r>
            </a:p>
          </p:txBody>
        </p:sp>
      </p:grpSp>
      <p:sp>
        <p:nvSpPr>
          <p:cNvPr id="8197" name="Rectangle 10"/>
          <p:cNvSpPr>
            <a:spLocks noChangeArrowheads="1"/>
          </p:cNvSpPr>
          <p:nvPr/>
        </p:nvSpPr>
        <p:spPr bwMode="auto">
          <a:xfrm>
            <a:off x="4787900" y="1268413"/>
            <a:ext cx="4176713" cy="1655762"/>
          </a:xfrm>
          <a:prstGeom prst="rect">
            <a:avLst/>
          </a:prstGeom>
          <a:noFill/>
          <a:ln w="25400">
            <a:solidFill>
              <a:srgbClr val="FF0000"/>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8198" name="Text Box 11"/>
          <p:cNvSpPr txBox="1">
            <a:spLocks noChangeArrowheads="1"/>
          </p:cNvSpPr>
          <p:nvPr/>
        </p:nvSpPr>
        <p:spPr bwMode="auto">
          <a:xfrm>
            <a:off x="4787900" y="1268413"/>
            <a:ext cx="4032250" cy="1587500"/>
          </a:xfrm>
          <a:prstGeom prst="rect">
            <a:avLst/>
          </a:prstGeom>
          <a:noFill/>
          <a:ln w="9525">
            <a:noFill/>
            <a:miter lim="800000"/>
            <a:headEnd/>
            <a:tailEnd/>
          </a:ln>
        </p:spPr>
        <p:txBody>
          <a:bodyPr>
            <a:spAutoFit/>
          </a:bodyPr>
          <a:lstStyle/>
          <a:p>
            <a:pPr fontAlgn="base">
              <a:spcBef>
                <a:spcPct val="50000"/>
              </a:spcBef>
              <a:spcAft>
                <a:spcPct val="0"/>
              </a:spcAft>
            </a:pPr>
            <a:r>
              <a:rPr lang="ja-JP" altLang="en-US" sz="2800">
                <a:solidFill>
                  <a:srgbClr val="000000"/>
                </a:solidFill>
              </a:rPr>
              <a:t>京阪神にて</a:t>
            </a:r>
          </a:p>
          <a:p>
            <a:pPr fontAlgn="base">
              <a:spcBef>
                <a:spcPct val="50000"/>
              </a:spcBef>
              <a:spcAft>
                <a:spcPct val="0"/>
              </a:spcAft>
            </a:pPr>
            <a:r>
              <a:rPr lang="ja-JP" altLang="en-US" sz="2800">
                <a:solidFill>
                  <a:srgbClr val="000000"/>
                </a:solidFill>
              </a:rPr>
              <a:t>河川・飲料水・人体に</a:t>
            </a:r>
            <a:r>
              <a:rPr lang="en-US" altLang="ja-JP" sz="2800">
                <a:solidFill>
                  <a:srgbClr val="000000"/>
                </a:solidFill>
              </a:rPr>
              <a:t>PFOA</a:t>
            </a:r>
            <a:r>
              <a:rPr lang="ja-JP" altLang="en-US" sz="2800">
                <a:solidFill>
                  <a:srgbClr val="000000"/>
                </a:solidFill>
              </a:rPr>
              <a:t>の汚染が確認</a:t>
            </a:r>
          </a:p>
        </p:txBody>
      </p:sp>
      <p:sp>
        <p:nvSpPr>
          <p:cNvPr id="8199" name="AutoShape 13"/>
          <p:cNvSpPr>
            <a:spLocks noChangeArrowheads="1"/>
          </p:cNvSpPr>
          <p:nvPr/>
        </p:nvSpPr>
        <p:spPr bwMode="auto">
          <a:xfrm>
            <a:off x="5651500" y="3141663"/>
            <a:ext cx="2592388" cy="503237"/>
          </a:xfrm>
          <a:prstGeom prst="downArrow">
            <a:avLst>
              <a:gd name="adj1" fmla="val 50000"/>
              <a:gd name="adj2" fmla="val 25000"/>
            </a:avLst>
          </a:prstGeom>
          <a:gradFill rotWithShape="1">
            <a:gsLst>
              <a:gs pos="0">
                <a:srgbClr val="003B00"/>
              </a:gs>
              <a:gs pos="100000">
                <a:srgbClr val="008000"/>
              </a:gs>
            </a:gsLst>
            <a:lin ang="5400000" scaled="1"/>
          </a:gradFill>
          <a:ln w="9525">
            <a:noFill/>
            <a:miter lim="800000"/>
            <a:headEnd/>
            <a:tailEnd/>
          </a:ln>
        </p:spPr>
        <p:txBody>
          <a:bodyPr vert="eaVert" wrap="none" anchor="ctr"/>
          <a:lstStyle/>
          <a:p>
            <a:pPr fontAlgn="base">
              <a:spcBef>
                <a:spcPct val="0"/>
              </a:spcBef>
              <a:spcAft>
                <a:spcPct val="0"/>
              </a:spcAft>
            </a:pPr>
            <a:endParaRPr lang="ja-JP" altLang="en-US" sz="2400" b="1">
              <a:solidFill>
                <a:srgbClr val="000000"/>
              </a:solidFill>
            </a:endParaRPr>
          </a:p>
        </p:txBody>
      </p:sp>
      <p:sp>
        <p:nvSpPr>
          <p:cNvPr id="8200" name="Rectangle 14"/>
          <p:cNvSpPr>
            <a:spLocks noChangeArrowheads="1"/>
          </p:cNvSpPr>
          <p:nvPr/>
        </p:nvSpPr>
        <p:spPr bwMode="auto">
          <a:xfrm>
            <a:off x="4822825" y="3860800"/>
            <a:ext cx="4070350" cy="2016125"/>
          </a:xfrm>
          <a:prstGeom prst="rect">
            <a:avLst/>
          </a:prstGeom>
          <a:noFill/>
          <a:ln w="25400">
            <a:solidFill>
              <a:srgbClr val="FF0000"/>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8201" name="Text Box 15"/>
          <p:cNvSpPr txBox="1">
            <a:spLocks noChangeArrowheads="1"/>
          </p:cNvSpPr>
          <p:nvPr/>
        </p:nvSpPr>
        <p:spPr bwMode="auto">
          <a:xfrm>
            <a:off x="4967288" y="3860800"/>
            <a:ext cx="4032250" cy="1800225"/>
          </a:xfrm>
          <a:prstGeom prst="rect">
            <a:avLst/>
          </a:prstGeom>
          <a:noFill/>
          <a:ln w="9525">
            <a:noFill/>
            <a:miter lim="800000"/>
            <a:headEnd/>
            <a:tailEnd/>
          </a:ln>
        </p:spPr>
        <p:txBody>
          <a:bodyPr>
            <a:spAutoFit/>
          </a:bodyPr>
          <a:lstStyle/>
          <a:p>
            <a:pPr fontAlgn="base">
              <a:spcBef>
                <a:spcPct val="50000"/>
              </a:spcBef>
              <a:spcAft>
                <a:spcPct val="0"/>
              </a:spcAft>
            </a:pPr>
            <a:r>
              <a:rPr lang="en-US" altLang="ja-JP" sz="2800">
                <a:solidFill>
                  <a:srgbClr val="000000"/>
                </a:solidFill>
              </a:rPr>
              <a:t>PFOS</a:t>
            </a:r>
            <a:r>
              <a:rPr lang="ja-JP" altLang="en-US" sz="2800">
                <a:solidFill>
                  <a:srgbClr val="000000"/>
                </a:solidFill>
              </a:rPr>
              <a:t>・</a:t>
            </a:r>
            <a:r>
              <a:rPr lang="en-US" altLang="ja-JP" sz="2800">
                <a:solidFill>
                  <a:srgbClr val="000000"/>
                </a:solidFill>
              </a:rPr>
              <a:t>PFOA</a:t>
            </a:r>
            <a:r>
              <a:rPr lang="ja-JP" altLang="en-US" sz="2800">
                <a:solidFill>
                  <a:srgbClr val="000000"/>
                </a:solidFill>
              </a:rPr>
              <a:t>以外の類縁物質、前駆体の実態、発生源や排出業態の調査は不十分</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90" name="Object 58"/>
          <p:cNvGraphicFramePr>
            <a:graphicFrameLocks noChangeAspect="1"/>
          </p:cNvGraphicFramePr>
          <p:nvPr>
            <p:ph idx="1"/>
          </p:nvPr>
        </p:nvGraphicFramePr>
        <p:xfrm>
          <a:off x="12700" y="2624138"/>
          <a:ext cx="9144000" cy="4289425"/>
        </p:xfrm>
        <a:graphic>
          <a:graphicData uri="http://schemas.openxmlformats.org/presentationml/2006/ole">
            <p:oleObj spid="_x0000_s2050" name="グラフ" r:id="rId5" imgW="8124825" imgH="3810000" progId="Excel.Chart.8">
              <p:embed/>
            </p:oleObj>
          </a:graphicData>
        </a:graphic>
      </p:graphicFrame>
      <p:sp>
        <p:nvSpPr>
          <p:cNvPr id="44034" name="Rectangle 2"/>
          <p:cNvSpPr>
            <a:spLocks noGrp="1" noChangeArrowheads="1"/>
          </p:cNvSpPr>
          <p:nvPr>
            <p:ph type="title"/>
          </p:nvPr>
        </p:nvSpPr>
        <p:spPr>
          <a:xfrm>
            <a:off x="457200" y="44450"/>
            <a:ext cx="8229600" cy="647700"/>
          </a:xfrm>
        </p:spPr>
        <p:txBody>
          <a:bodyPr/>
          <a:lstStyle/>
          <a:p>
            <a:pPr eaLnBrk="1" hangingPunct="1">
              <a:defRPr/>
            </a:pPr>
            <a:r>
              <a:rPr lang="en-US" altLang="ja-JP" smtClean="0"/>
              <a:t>Enantiomer Fraction(EF</a:t>
            </a:r>
            <a:r>
              <a:rPr lang="ja-JP" altLang="en-US" smtClean="0"/>
              <a:t>）</a:t>
            </a:r>
          </a:p>
        </p:txBody>
      </p:sp>
      <p:grpSp>
        <p:nvGrpSpPr>
          <p:cNvPr id="2" name="Group 77"/>
          <p:cNvGrpSpPr>
            <a:grpSpLocks/>
          </p:cNvGrpSpPr>
          <p:nvPr/>
        </p:nvGrpSpPr>
        <p:grpSpPr bwMode="auto">
          <a:xfrm>
            <a:off x="395288" y="676275"/>
            <a:ext cx="3384550" cy="1211263"/>
            <a:chOff x="249" y="426"/>
            <a:chExt cx="2132" cy="763"/>
          </a:xfrm>
        </p:grpSpPr>
        <p:sp>
          <p:nvSpPr>
            <p:cNvPr id="1059" name="Text Box 6"/>
            <p:cNvSpPr txBox="1">
              <a:spLocks noChangeArrowheads="1"/>
            </p:cNvSpPr>
            <p:nvPr/>
          </p:nvSpPr>
          <p:spPr bwMode="auto">
            <a:xfrm>
              <a:off x="249" y="426"/>
              <a:ext cx="2132" cy="708"/>
            </a:xfrm>
            <a:prstGeom prst="rect">
              <a:avLst/>
            </a:prstGeom>
            <a:noFill/>
            <a:ln w="63500">
              <a:noFill/>
              <a:miter lim="800000"/>
              <a:headEnd/>
              <a:tailEnd/>
            </a:ln>
          </p:spPr>
          <p:txBody>
            <a:bodyPr lIns="74295" tIns="8890" rIns="74295" bIns="8890"/>
            <a:lstStyle/>
            <a:p>
              <a:pPr eaLnBrk="0" fontAlgn="base" hangingPunct="0">
                <a:spcBef>
                  <a:spcPct val="0"/>
                </a:spcBef>
                <a:spcAft>
                  <a:spcPct val="0"/>
                </a:spcAft>
              </a:pPr>
              <a:endParaRPr kumimoji="0" lang="en-US" altLang="ja-JP" sz="2800" b="1">
                <a:solidFill>
                  <a:srgbClr val="FFFFFF"/>
                </a:solidFill>
              </a:endParaRPr>
            </a:p>
            <a:p>
              <a:pPr eaLnBrk="0" fontAlgn="base" hangingPunct="0">
                <a:spcBef>
                  <a:spcPct val="0"/>
                </a:spcBef>
                <a:spcAft>
                  <a:spcPct val="0"/>
                </a:spcAft>
              </a:pPr>
              <a:r>
                <a:rPr kumimoji="0" lang="en-US" altLang="ja-JP" sz="2800">
                  <a:solidFill>
                    <a:srgbClr val="FFFFFF"/>
                  </a:solidFill>
                </a:rPr>
                <a:t>EF=</a:t>
              </a:r>
              <a:endParaRPr kumimoji="0" lang="en-US" altLang="ja-JP" sz="2800">
                <a:solidFill>
                  <a:srgbClr val="FFFFFF"/>
                </a:solidFill>
                <a:latin typeface="Times New Roman" pitchFamily="18" charset="0"/>
              </a:endParaRPr>
            </a:p>
            <a:p>
              <a:pPr eaLnBrk="0" fontAlgn="base" hangingPunct="0">
                <a:spcBef>
                  <a:spcPct val="0"/>
                </a:spcBef>
                <a:spcAft>
                  <a:spcPct val="0"/>
                </a:spcAft>
              </a:pPr>
              <a:r>
                <a:rPr kumimoji="0" lang="en-US" altLang="ja-JP" sz="2000">
                  <a:solidFill>
                    <a:srgbClr val="FFFFFF"/>
                  </a:solidFill>
                  <a:latin typeface="Times New Roman" pitchFamily="18" charset="0"/>
                </a:rPr>
                <a:t>                                    </a:t>
              </a:r>
              <a:endParaRPr kumimoji="0" lang="en-US" altLang="ja-JP">
                <a:solidFill>
                  <a:srgbClr val="FFFFFF"/>
                </a:solidFill>
              </a:endParaRPr>
            </a:p>
          </p:txBody>
        </p:sp>
        <p:grpSp>
          <p:nvGrpSpPr>
            <p:cNvPr id="3" name="Group 56"/>
            <p:cNvGrpSpPr>
              <a:grpSpLocks/>
            </p:cNvGrpSpPr>
            <p:nvPr/>
          </p:nvGrpSpPr>
          <p:grpSpPr bwMode="auto">
            <a:xfrm>
              <a:off x="658" y="468"/>
              <a:ext cx="1389" cy="721"/>
              <a:chOff x="1202" y="834"/>
              <a:chExt cx="1542" cy="877"/>
            </a:xfrm>
          </p:grpSpPr>
          <p:sp>
            <p:nvSpPr>
              <p:cNvPr id="44044" name="Text Box 12"/>
              <p:cNvSpPr txBox="1">
                <a:spLocks noChangeArrowheads="1"/>
              </p:cNvSpPr>
              <p:nvPr/>
            </p:nvSpPr>
            <p:spPr bwMode="auto">
              <a:xfrm>
                <a:off x="1202" y="834"/>
                <a:ext cx="1542" cy="877"/>
              </a:xfrm>
              <a:prstGeom prst="rect">
                <a:avLst/>
              </a:prstGeom>
              <a:noFill/>
              <a:ln w="9525">
                <a:noFill/>
                <a:miter lim="800000"/>
                <a:headEnd/>
                <a:tailEnd/>
              </a:ln>
              <a:effectLst/>
            </p:spPr>
            <p:txBody>
              <a:bodyPr>
                <a:spAutoFit/>
              </a:bodyPr>
              <a:lstStyle/>
              <a:p>
                <a:pPr algn="ctr" fontAlgn="base">
                  <a:spcBef>
                    <a:spcPct val="0"/>
                  </a:spcBef>
                  <a:spcAft>
                    <a:spcPct val="0"/>
                  </a:spcAft>
                  <a:defRPr/>
                </a:pPr>
                <a:r>
                  <a:rPr kumimoji="0" lang="en-US" altLang="ja-JP" sz="2800">
                    <a:solidFill>
                      <a:srgbClr val="FFFFFF"/>
                    </a:solidFill>
                  </a:rPr>
                  <a:t>E(+)</a:t>
                </a:r>
                <a:endParaRPr kumimoji="0" lang="en-US" altLang="ja-JP" sz="2800" baseline="-25000">
                  <a:solidFill>
                    <a:srgbClr val="FFFFFF"/>
                  </a:solidFill>
                </a:endParaRPr>
              </a:p>
              <a:p>
                <a:pPr algn="ctr" fontAlgn="base">
                  <a:spcBef>
                    <a:spcPct val="0"/>
                  </a:spcBef>
                  <a:spcAft>
                    <a:spcPct val="0"/>
                  </a:spcAft>
                  <a:defRPr/>
                </a:pPr>
                <a:endParaRPr kumimoji="0" lang="en-US" altLang="ja-JP" sz="2000" baseline="-25000">
                  <a:solidFill>
                    <a:srgbClr val="FFFFFF"/>
                  </a:solidFill>
                </a:endParaRPr>
              </a:p>
              <a:p>
                <a:pPr algn="ctr" fontAlgn="base">
                  <a:spcBef>
                    <a:spcPct val="0"/>
                  </a:spcBef>
                  <a:spcAft>
                    <a:spcPct val="0"/>
                  </a:spcAft>
                  <a:defRPr/>
                </a:pPr>
                <a:r>
                  <a:rPr kumimoji="0" lang="en-US" altLang="ja-JP" sz="2800">
                    <a:solidFill>
                      <a:srgbClr val="FFFFFF"/>
                    </a:solidFill>
                  </a:rPr>
                  <a:t>E(+)</a:t>
                </a:r>
                <a:r>
                  <a:rPr kumimoji="0" lang="en-US" altLang="ja-JP" sz="2800">
                    <a:solidFill>
                      <a:srgbClr val="FFFFFF"/>
                    </a:solidFill>
                    <a:effectLst>
                      <a:outerShdw blurRad="38100" dist="38100" dir="2700000" algn="tl">
                        <a:srgbClr val="000000"/>
                      </a:outerShdw>
                    </a:effectLst>
                  </a:rPr>
                  <a:t> </a:t>
                </a:r>
                <a:r>
                  <a:rPr kumimoji="0" lang="en-US" altLang="ja-JP" sz="2800">
                    <a:solidFill>
                      <a:srgbClr val="FFFFFF"/>
                    </a:solidFill>
                  </a:rPr>
                  <a:t>+ E(-)</a:t>
                </a:r>
              </a:p>
            </p:txBody>
          </p:sp>
          <p:sp>
            <p:nvSpPr>
              <p:cNvPr id="44041" name="Line 9"/>
              <p:cNvSpPr>
                <a:spLocks noChangeShapeType="1"/>
              </p:cNvSpPr>
              <p:nvPr/>
            </p:nvSpPr>
            <p:spPr bwMode="auto">
              <a:xfrm>
                <a:off x="1343" y="1297"/>
                <a:ext cx="1254" cy="0"/>
              </a:xfrm>
              <a:prstGeom prst="line">
                <a:avLst/>
              </a:prstGeom>
              <a:noFill/>
              <a:ln w="19050">
                <a:solidFill>
                  <a:schemeClr val="tx1"/>
                </a:solidFill>
                <a:round/>
                <a:headEnd/>
                <a:tailEn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grpSp>
      <p:sp>
        <p:nvSpPr>
          <p:cNvPr id="1029" name="Text Box 24"/>
          <p:cNvSpPr txBox="1">
            <a:spLocks noChangeArrowheads="1"/>
          </p:cNvSpPr>
          <p:nvPr/>
        </p:nvSpPr>
        <p:spPr bwMode="auto">
          <a:xfrm>
            <a:off x="566738" y="1968500"/>
            <a:ext cx="3717925" cy="701675"/>
          </a:xfrm>
          <a:prstGeom prst="rect">
            <a:avLst/>
          </a:prstGeom>
          <a:noFill/>
          <a:ln w="9525">
            <a:noFill/>
            <a:miter lim="800000"/>
            <a:headEnd/>
            <a:tailEnd/>
          </a:ln>
        </p:spPr>
        <p:txBody>
          <a:bodyPr>
            <a:spAutoFit/>
          </a:bodyPr>
          <a:lstStyle/>
          <a:p>
            <a:pPr fontAlgn="base">
              <a:spcBef>
                <a:spcPct val="0"/>
              </a:spcBef>
              <a:spcAft>
                <a:spcPct val="0"/>
              </a:spcAft>
            </a:pPr>
            <a:r>
              <a:rPr kumimoji="0" lang="en-US" altLang="ja-JP" sz="2000">
                <a:solidFill>
                  <a:srgbClr val="FFFFFF"/>
                </a:solidFill>
              </a:rPr>
              <a:t>E(+): amount of (+)enantiomer</a:t>
            </a:r>
          </a:p>
          <a:p>
            <a:pPr fontAlgn="base">
              <a:spcBef>
                <a:spcPct val="0"/>
              </a:spcBef>
              <a:spcAft>
                <a:spcPct val="0"/>
              </a:spcAft>
            </a:pPr>
            <a:r>
              <a:rPr kumimoji="0" lang="en-US" altLang="ja-JP" sz="2000">
                <a:solidFill>
                  <a:srgbClr val="FFFFFF"/>
                </a:solidFill>
              </a:rPr>
              <a:t>E(-) : amount of (-</a:t>
            </a:r>
            <a:r>
              <a:rPr kumimoji="0" lang="ja-JP" altLang="en-US" sz="2000">
                <a:solidFill>
                  <a:srgbClr val="FFFFFF"/>
                </a:solidFill>
              </a:rPr>
              <a:t>）</a:t>
            </a:r>
            <a:r>
              <a:rPr kumimoji="0" lang="en-US" altLang="ja-JP" sz="2000">
                <a:solidFill>
                  <a:srgbClr val="FFFFFF"/>
                </a:solidFill>
              </a:rPr>
              <a:t>enantiomer</a:t>
            </a:r>
          </a:p>
        </p:txBody>
      </p:sp>
      <p:grpSp>
        <p:nvGrpSpPr>
          <p:cNvPr id="4" name="Group 29"/>
          <p:cNvGrpSpPr>
            <a:grpSpLocks/>
          </p:cNvGrpSpPr>
          <p:nvPr/>
        </p:nvGrpSpPr>
        <p:grpSpPr bwMode="auto">
          <a:xfrm>
            <a:off x="1476375" y="4149725"/>
            <a:ext cx="752475" cy="1435100"/>
            <a:chOff x="1298" y="2571"/>
            <a:chExt cx="474" cy="904"/>
          </a:xfrm>
        </p:grpSpPr>
        <p:sp>
          <p:nvSpPr>
            <p:cNvPr id="1056" name="Text Box 30"/>
            <p:cNvSpPr txBox="1">
              <a:spLocks noChangeArrowheads="1"/>
            </p:cNvSpPr>
            <p:nvPr/>
          </p:nvSpPr>
          <p:spPr bwMode="auto">
            <a:xfrm>
              <a:off x="1298" y="3032"/>
              <a:ext cx="317" cy="231"/>
            </a:xfrm>
            <a:prstGeom prst="rect">
              <a:avLst/>
            </a:prstGeom>
            <a:noFill/>
            <a:ln w="9525">
              <a:noFill/>
              <a:miter lim="800000"/>
              <a:headEnd/>
              <a:tailEnd/>
            </a:ln>
          </p:spPr>
          <p:txBody>
            <a:bodyPr>
              <a:spAutoFit/>
            </a:bodyPr>
            <a:lstStyle/>
            <a:p>
              <a:pPr fontAlgn="base">
                <a:spcBef>
                  <a:spcPct val="50000"/>
                </a:spcBef>
                <a:spcAft>
                  <a:spcPct val="0"/>
                </a:spcAft>
              </a:pPr>
              <a:r>
                <a:rPr lang="en-US" altLang="ja-JP">
                  <a:solidFill>
                    <a:srgbClr val="000000"/>
                  </a:solidFill>
                </a:rPr>
                <a:t>(+)</a:t>
              </a:r>
            </a:p>
          </p:txBody>
        </p:sp>
        <p:sp>
          <p:nvSpPr>
            <p:cNvPr id="1057" name="Text Box 31"/>
            <p:cNvSpPr txBox="1">
              <a:spLocks noChangeArrowheads="1"/>
            </p:cNvSpPr>
            <p:nvPr/>
          </p:nvSpPr>
          <p:spPr bwMode="auto">
            <a:xfrm>
              <a:off x="1455" y="2571"/>
              <a:ext cx="317" cy="231"/>
            </a:xfrm>
            <a:prstGeom prst="rect">
              <a:avLst/>
            </a:prstGeom>
            <a:noFill/>
            <a:ln w="9525">
              <a:noFill/>
              <a:miter lim="800000"/>
              <a:headEnd/>
              <a:tailEnd/>
            </a:ln>
          </p:spPr>
          <p:txBody>
            <a:bodyPr>
              <a:spAutoFit/>
            </a:bodyPr>
            <a:lstStyle/>
            <a:p>
              <a:pPr fontAlgn="base">
                <a:spcBef>
                  <a:spcPct val="50000"/>
                </a:spcBef>
                <a:spcAft>
                  <a:spcPct val="0"/>
                </a:spcAft>
              </a:pPr>
              <a:r>
                <a:rPr lang="en-US" altLang="ja-JP">
                  <a:solidFill>
                    <a:srgbClr val="000000"/>
                  </a:solidFill>
                </a:rPr>
                <a:t>(-)</a:t>
              </a:r>
            </a:p>
          </p:txBody>
        </p:sp>
        <p:sp>
          <p:nvSpPr>
            <p:cNvPr id="44064" name="Freeform 32"/>
            <p:cNvSpPr>
              <a:spLocks/>
            </p:cNvSpPr>
            <p:nvPr/>
          </p:nvSpPr>
          <p:spPr bwMode="auto">
            <a:xfrm>
              <a:off x="1383" y="2795"/>
              <a:ext cx="340" cy="680"/>
            </a:xfrm>
            <a:custGeom>
              <a:avLst/>
              <a:gdLst/>
              <a:ahLst/>
              <a:cxnLst>
                <a:cxn ang="0">
                  <a:pos x="0" y="737"/>
                </a:cxn>
                <a:cxn ang="0">
                  <a:pos x="68" y="742"/>
                </a:cxn>
                <a:cxn ang="0">
                  <a:pos x="141" y="742"/>
                </a:cxn>
                <a:cxn ang="0">
                  <a:pos x="209" y="742"/>
                </a:cxn>
                <a:cxn ang="0">
                  <a:pos x="283" y="742"/>
                </a:cxn>
                <a:cxn ang="0">
                  <a:pos x="351" y="748"/>
                </a:cxn>
                <a:cxn ang="0">
                  <a:pos x="419" y="742"/>
                </a:cxn>
                <a:cxn ang="0">
                  <a:pos x="493" y="742"/>
                </a:cxn>
                <a:cxn ang="0">
                  <a:pos x="561" y="737"/>
                </a:cxn>
                <a:cxn ang="0">
                  <a:pos x="629" y="731"/>
                </a:cxn>
                <a:cxn ang="0">
                  <a:pos x="702" y="720"/>
                </a:cxn>
                <a:cxn ang="0">
                  <a:pos x="770" y="686"/>
                </a:cxn>
                <a:cxn ang="0">
                  <a:pos x="838" y="635"/>
                </a:cxn>
                <a:cxn ang="0">
                  <a:pos x="912" y="595"/>
                </a:cxn>
                <a:cxn ang="0">
                  <a:pos x="980" y="561"/>
                </a:cxn>
                <a:cxn ang="0">
                  <a:pos x="1054" y="516"/>
                </a:cxn>
                <a:cxn ang="0">
                  <a:pos x="1122" y="499"/>
                </a:cxn>
                <a:cxn ang="0">
                  <a:pos x="1190" y="504"/>
                </a:cxn>
                <a:cxn ang="0">
                  <a:pos x="1264" y="533"/>
                </a:cxn>
                <a:cxn ang="0">
                  <a:pos x="1332" y="578"/>
                </a:cxn>
                <a:cxn ang="0">
                  <a:pos x="1405" y="623"/>
                </a:cxn>
                <a:cxn ang="0">
                  <a:pos x="1473" y="663"/>
                </a:cxn>
                <a:cxn ang="0">
                  <a:pos x="1541" y="708"/>
                </a:cxn>
                <a:cxn ang="0">
                  <a:pos x="1615" y="737"/>
                </a:cxn>
                <a:cxn ang="0">
                  <a:pos x="1683" y="737"/>
                </a:cxn>
                <a:cxn ang="0">
                  <a:pos x="1757" y="742"/>
                </a:cxn>
                <a:cxn ang="0">
                  <a:pos x="1825" y="737"/>
                </a:cxn>
                <a:cxn ang="0">
                  <a:pos x="1893" y="703"/>
                </a:cxn>
                <a:cxn ang="0">
                  <a:pos x="1967" y="640"/>
                </a:cxn>
                <a:cxn ang="0">
                  <a:pos x="2035" y="527"/>
                </a:cxn>
                <a:cxn ang="0">
                  <a:pos x="2103" y="368"/>
                </a:cxn>
                <a:cxn ang="0">
                  <a:pos x="2176" y="209"/>
                </a:cxn>
                <a:cxn ang="0">
                  <a:pos x="2244" y="85"/>
                </a:cxn>
                <a:cxn ang="0">
                  <a:pos x="2312" y="11"/>
                </a:cxn>
                <a:cxn ang="0">
                  <a:pos x="2386" y="0"/>
                </a:cxn>
                <a:cxn ang="0">
                  <a:pos x="2454" y="45"/>
                </a:cxn>
                <a:cxn ang="0">
                  <a:pos x="2528" y="141"/>
                </a:cxn>
                <a:cxn ang="0">
                  <a:pos x="2596" y="294"/>
                </a:cxn>
                <a:cxn ang="0">
                  <a:pos x="2664" y="465"/>
                </a:cxn>
                <a:cxn ang="0">
                  <a:pos x="2738" y="584"/>
                </a:cxn>
                <a:cxn ang="0">
                  <a:pos x="2806" y="674"/>
                </a:cxn>
                <a:cxn ang="0">
                  <a:pos x="2879" y="720"/>
                </a:cxn>
                <a:cxn ang="0">
                  <a:pos x="2947" y="737"/>
                </a:cxn>
                <a:cxn ang="0">
                  <a:pos x="3021" y="754"/>
                </a:cxn>
                <a:cxn ang="0">
                  <a:pos x="3089" y="759"/>
                </a:cxn>
                <a:cxn ang="0">
                  <a:pos x="3157" y="754"/>
                </a:cxn>
                <a:cxn ang="0">
                  <a:pos x="3231" y="754"/>
                </a:cxn>
                <a:cxn ang="0">
                  <a:pos x="3299" y="748"/>
                </a:cxn>
                <a:cxn ang="0">
                  <a:pos x="3367" y="748"/>
                </a:cxn>
                <a:cxn ang="0">
                  <a:pos x="3440" y="748"/>
                </a:cxn>
                <a:cxn ang="0">
                  <a:pos x="3508" y="742"/>
                </a:cxn>
                <a:cxn ang="0">
                  <a:pos x="3576" y="742"/>
                </a:cxn>
                <a:cxn ang="0">
                  <a:pos x="3650" y="737"/>
                </a:cxn>
                <a:cxn ang="0">
                  <a:pos x="3718" y="742"/>
                </a:cxn>
                <a:cxn ang="0">
                  <a:pos x="3786" y="737"/>
                </a:cxn>
                <a:cxn ang="0">
                  <a:pos x="3860" y="731"/>
                </a:cxn>
                <a:cxn ang="0">
                  <a:pos x="3928" y="737"/>
                </a:cxn>
                <a:cxn ang="0">
                  <a:pos x="4002" y="742"/>
                </a:cxn>
                <a:cxn ang="0">
                  <a:pos x="4070" y="737"/>
                </a:cxn>
                <a:cxn ang="0">
                  <a:pos x="4143" y="737"/>
                </a:cxn>
              </a:cxnLst>
              <a:rect l="0" t="0" r="r" b="b"/>
              <a:pathLst>
                <a:path w="4143" h="759">
                  <a:moveTo>
                    <a:pt x="0" y="737"/>
                  </a:moveTo>
                  <a:lnTo>
                    <a:pt x="68" y="742"/>
                  </a:lnTo>
                  <a:lnTo>
                    <a:pt x="141" y="742"/>
                  </a:lnTo>
                  <a:lnTo>
                    <a:pt x="209" y="742"/>
                  </a:lnTo>
                  <a:lnTo>
                    <a:pt x="283" y="742"/>
                  </a:lnTo>
                  <a:lnTo>
                    <a:pt x="351" y="748"/>
                  </a:lnTo>
                  <a:lnTo>
                    <a:pt x="419" y="742"/>
                  </a:lnTo>
                  <a:lnTo>
                    <a:pt x="493" y="742"/>
                  </a:lnTo>
                  <a:lnTo>
                    <a:pt x="561" y="737"/>
                  </a:lnTo>
                  <a:lnTo>
                    <a:pt x="629" y="731"/>
                  </a:lnTo>
                  <a:lnTo>
                    <a:pt x="702" y="720"/>
                  </a:lnTo>
                  <a:lnTo>
                    <a:pt x="770" y="686"/>
                  </a:lnTo>
                  <a:lnTo>
                    <a:pt x="838" y="635"/>
                  </a:lnTo>
                  <a:lnTo>
                    <a:pt x="912" y="595"/>
                  </a:lnTo>
                  <a:lnTo>
                    <a:pt x="980" y="561"/>
                  </a:lnTo>
                  <a:lnTo>
                    <a:pt x="1054" y="516"/>
                  </a:lnTo>
                  <a:lnTo>
                    <a:pt x="1122" y="499"/>
                  </a:lnTo>
                  <a:lnTo>
                    <a:pt x="1190" y="504"/>
                  </a:lnTo>
                  <a:lnTo>
                    <a:pt x="1264" y="533"/>
                  </a:lnTo>
                  <a:lnTo>
                    <a:pt x="1332" y="578"/>
                  </a:lnTo>
                  <a:lnTo>
                    <a:pt x="1405" y="623"/>
                  </a:lnTo>
                  <a:lnTo>
                    <a:pt x="1473" y="663"/>
                  </a:lnTo>
                  <a:lnTo>
                    <a:pt x="1541" y="708"/>
                  </a:lnTo>
                  <a:lnTo>
                    <a:pt x="1615" y="737"/>
                  </a:lnTo>
                  <a:lnTo>
                    <a:pt x="1683" y="737"/>
                  </a:lnTo>
                  <a:lnTo>
                    <a:pt x="1757" y="742"/>
                  </a:lnTo>
                  <a:lnTo>
                    <a:pt x="1825" y="737"/>
                  </a:lnTo>
                  <a:lnTo>
                    <a:pt x="1893" y="703"/>
                  </a:lnTo>
                  <a:lnTo>
                    <a:pt x="1967" y="640"/>
                  </a:lnTo>
                  <a:lnTo>
                    <a:pt x="2035" y="527"/>
                  </a:lnTo>
                  <a:lnTo>
                    <a:pt x="2103" y="368"/>
                  </a:lnTo>
                  <a:lnTo>
                    <a:pt x="2176" y="209"/>
                  </a:lnTo>
                  <a:lnTo>
                    <a:pt x="2244" y="85"/>
                  </a:lnTo>
                  <a:lnTo>
                    <a:pt x="2312" y="11"/>
                  </a:lnTo>
                  <a:lnTo>
                    <a:pt x="2386" y="0"/>
                  </a:lnTo>
                  <a:lnTo>
                    <a:pt x="2454" y="45"/>
                  </a:lnTo>
                  <a:lnTo>
                    <a:pt x="2528" y="141"/>
                  </a:lnTo>
                  <a:lnTo>
                    <a:pt x="2596" y="294"/>
                  </a:lnTo>
                  <a:lnTo>
                    <a:pt x="2664" y="465"/>
                  </a:lnTo>
                  <a:lnTo>
                    <a:pt x="2738" y="584"/>
                  </a:lnTo>
                  <a:lnTo>
                    <a:pt x="2806" y="674"/>
                  </a:lnTo>
                  <a:lnTo>
                    <a:pt x="2879" y="720"/>
                  </a:lnTo>
                  <a:lnTo>
                    <a:pt x="2947" y="737"/>
                  </a:lnTo>
                  <a:lnTo>
                    <a:pt x="3021" y="754"/>
                  </a:lnTo>
                  <a:lnTo>
                    <a:pt x="3089" y="759"/>
                  </a:lnTo>
                  <a:lnTo>
                    <a:pt x="3157" y="754"/>
                  </a:lnTo>
                  <a:lnTo>
                    <a:pt x="3231" y="754"/>
                  </a:lnTo>
                  <a:lnTo>
                    <a:pt x="3299" y="748"/>
                  </a:lnTo>
                  <a:lnTo>
                    <a:pt x="3367" y="748"/>
                  </a:lnTo>
                  <a:lnTo>
                    <a:pt x="3440" y="748"/>
                  </a:lnTo>
                  <a:lnTo>
                    <a:pt x="3508" y="742"/>
                  </a:lnTo>
                  <a:lnTo>
                    <a:pt x="3576" y="742"/>
                  </a:lnTo>
                  <a:lnTo>
                    <a:pt x="3650" y="737"/>
                  </a:lnTo>
                  <a:lnTo>
                    <a:pt x="3718" y="742"/>
                  </a:lnTo>
                  <a:lnTo>
                    <a:pt x="3786" y="737"/>
                  </a:lnTo>
                  <a:lnTo>
                    <a:pt x="3860" y="731"/>
                  </a:lnTo>
                  <a:lnTo>
                    <a:pt x="3928" y="737"/>
                  </a:lnTo>
                  <a:lnTo>
                    <a:pt x="4002" y="742"/>
                  </a:lnTo>
                  <a:lnTo>
                    <a:pt x="4070" y="737"/>
                  </a:lnTo>
                  <a:lnTo>
                    <a:pt x="4143" y="737"/>
                  </a:lnTo>
                </a:path>
              </a:pathLst>
            </a:custGeom>
            <a:noFill/>
            <a:ln w="25400">
              <a:solidFill>
                <a:srgbClr val="000000"/>
              </a:solidFill>
              <a:prstDash val="solid"/>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grpSp>
        <p:nvGrpSpPr>
          <p:cNvPr id="5" name="Group 33"/>
          <p:cNvGrpSpPr>
            <a:grpSpLocks/>
          </p:cNvGrpSpPr>
          <p:nvPr/>
        </p:nvGrpSpPr>
        <p:grpSpPr bwMode="auto">
          <a:xfrm>
            <a:off x="3008313" y="3581400"/>
            <a:ext cx="749300" cy="1419225"/>
            <a:chOff x="1954" y="2264"/>
            <a:chExt cx="472" cy="894"/>
          </a:xfrm>
        </p:grpSpPr>
        <p:sp>
          <p:nvSpPr>
            <p:cNvPr id="1053" name="Text Box 34"/>
            <p:cNvSpPr txBox="1">
              <a:spLocks noChangeArrowheads="1"/>
            </p:cNvSpPr>
            <p:nvPr/>
          </p:nvSpPr>
          <p:spPr bwMode="auto">
            <a:xfrm>
              <a:off x="1954" y="2568"/>
              <a:ext cx="317" cy="231"/>
            </a:xfrm>
            <a:prstGeom prst="rect">
              <a:avLst/>
            </a:prstGeom>
            <a:noFill/>
            <a:ln w="9525">
              <a:noFill/>
              <a:miter lim="800000"/>
              <a:headEnd/>
              <a:tailEnd/>
            </a:ln>
          </p:spPr>
          <p:txBody>
            <a:bodyPr>
              <a:spAutoFit/>
            </a:bodyPr>
            <a:lstStyle/>
            <a:p>
              <a:pPr fontAlgn="base">
                <a:spcBef>
                  <a:spcPct val="50000"/>
                </a:spcBef>
                <a:spcAft>
                  <a:spcPct val="0"/>
                </a:spcAft>
              </a:pPr>
              <a:r>
                <a:rPr lang="en-US" altLang="ja-JP">
                  <a:solidFill>
                    <a:srgbClr val="000000"/>
                  </a:solidFill>
                </a:rPr>
                <a:t>(+)</a:t>
              </a:r>
            </a:p>
          </p:txBody>
        </p:sp>
        <p:sp>
          <p:nvSpPr>
            <p:cNvPr id="1054" name="Text Box 35"/>
            <p:cNvSpPr txBox="1">
              <a:spLocks noChangeArrowheads="1"/>
            </p:cNvSpPr>
            <p:nvPr/>
          </p:nvSpPr>
          <p:spPr bwMode="auto">
            <a:xfrm>
              <a:off x="2109" y="2264"/>
              <a:ext cx="317" cy="231"/>
            </a:xfrm>
            <a:prstGeom prst="rect">
              <a:avLst/>
            </a:prstGeom>
            <a:noFill/>
            <a:ln w="9525">
              <a:noFill/>
              <a:miter lim="800000"/>
              <a:headEnd/>
              <a:tailEnd/>
            </a:ln>
          </p:spPr>
          <p:txBody>
            <a:bodyPr>
              <a:spAutoFit/>
            </a:bodyPr>
            <a:lstStyle/>
            <a:p>
              <a:pPr fontAlgn="base">
                <a:spcBef>
                  <a:spcPct val="50000"/>
                </a:spcBef>
                <a:spcAft>
                  <a:spcPct val="0"/>
                </a:spcAft>
              </a:pPr>
              <a:r>
                <a:rPr lang="en-US" altLang="ja-JP">
                  <a:solidFill>
                    <a:srgbClr val="000000"/>
                  </a:solidFill>
                </a:rPr>
                <a:t>(-)</a:t>
              </a:r>
            </a:p>
          </p:txBody>
        </p:sp>
        <p:sp>
          <p:nvSpPr>
            <p:cNvPr id="44068" name="Freeform 36"/>
            <p:cNvSpPr>
              <a:spLocks/>
            </p:cNvSpPr>
            <p:nvPr/>
          </p:nvSpPr>
          <p:spPr bwMode="auto">
            <a:xfrm>
              <a:off x="2018" y="2478"/>
              <a:ext cx="340" cy="680"/>
            </a:xfrm>
            <a:custGeom>
              <a:avLst/>
              <a:gdLst/>
              <a:ahLst/>
              <a:cxnLst>
                <a:cxn ang="0">
                  <a:pos x="40" y="657"/>
                </a:cxn>
                <a:cxn ang="0">
                  <a:pos x="125" y="646"/>
                </a:cxn>
                <a:cxn ang="0">
                  <a:pos x="204" y="640"/>
                </a:cxn>
                <a:cxn ang="0">
                  <a:pos x="283" y="629"/>
                </a:cxn>
                <a:cxn ang="0">
                  <a:pos x="363" y="629"/>
                </a:cxn>
                <a:cxn ang="0">
                  <a:pos x="448" y="635"/>
                </a:cxn>
                <a:cxn ang="0">
                  <a:pos x="527" y="635"/>
                </a:cxn>
                <a:cxn ang="0">
                  <a:pos x="606" y="646"/>
                </a:cxn>
                <a:cxn ang="0">
                  <a:pos x="686" y="652"/>
                </a:cxn>
                <a:cxn ang="0">
                  <a:pos x="771" y="652"/>
                </a:cxn>
                <a:cxn ang="0">
                  <a:pos x="850" y="663"/>
                </a:cxn>
                <a:cxn ang="0">
                  <a:pos x="930" y="663"/>
                </a:cxn>
                <a:cxn ang="0">
                  <a:pos x="1009" y="663"/>
                </a:cxn>
                <a:cxn ang="0">
                  <a:pos x="1088" y="657"/>
                </a:cxn>
                <a:cxn ang="0">
                  <a:pos x="1173" y="657"/>
                </a:cxn>
                <a:cxn ang="0">
                  <a:pos x="1253" y="652"/>
                </a:cxn>
                <a:cxn ang="0">
                  <a:pos x="1332" y="652"/>
                </a:cxn>
                <a:cxn ang="0">
                  <a:pos x="1411" y="652"/>
                </a:cxn>
                <a:cxn ang="0">
                  <a:pos x="1491" y="652"/>
                </a:cxn>
                <a:cxn ang="0">
                  <a:pos x="1576" y="652"/>
                </a:cxn>
                <a:cxn ang="0">
                  <a:pos x="1655" y="589"/>
                </a:cxn>
                <a:cxn ang="0">
                  <a:pos x="1734" y="448"/>
                </a:cxn>
                <a:cxn ang="0">
                  <a:pos x="1814" y="329"/>
                </a:cxn>
                <a:cxn ang="0">
                  <a:pos x="1899" y="346"/>
                </a:cxn>
                <a:cxn ang="0">
                  <a:pos x="1978" y="459"/>
                </a:cxn>
                <a:cxn ang="0">
                  <a:pos x="2058" y="606"/>
                </a:cxn>
                <a:cxn ang="0">
                  <a:pos x="2137" y="657"/>
                </a:cxn>
                <a:cxn ang="0">
                  <a:pos x="2222" y="663"/>
                </a:cxn>
                <a:cxn ang="0">
                  <a:pos x="2301" y="612"/>
                </a:cxn>
                <a:cxn ang="0">
                  <a:pos x="2381" y="414"/>
                </a:cxn>
                <a:cxn ang="0">
                  <a:pos x="2460" y="153"/>
                </a:cxn>
                <a:cxn ang="0">
                  <a:pos x="2545" y="5"/>
                </a:cxn>
                <a:cxn ang="0">
                  <a:pos x="2624" y="68"/>
                </a:cxn>
                <a:cxn ang="0">
                  <a:pos x="2704" y="323"/>
                </a:cxn>
                <a:cxn ang="0">
                  <a:pos x="2783" y="538"/>
                </a:cxn>
                <a:cxn ang="0">
                  <a:pos x="2868" y="629"/>
                </a:cxn>
                <a:cxn ang="0">
                  <a:pos x="2948" y="652"/>
                </a:cxn>
                <a:cxn ang="0">
                  <a:pos x="3027" y="652"/>
                </a:cxn>
                <a:cxn ang="0">
                  <a:pos x="3106" y="646"/>
                </a:cxn>
                <a:cxn ang="0">
                  <a:pos x="3191" y="635"/>
                </a:cxn>
                <a:cxn ang="0">
                  <a:pos x="3271" y="623"/>
                </a:cxn>
                <a:cxn ang="0">
                  <a:pos x="3350" y="612"/>
                </a:cxn>
                <a:cxn ang="0">
                  <a:pos x="3429" y="629"/>
                </a:cxn>
                <a:cxn ang="0">
                  <a:pos x="3509" y="646"/>
                </a:cxn>
                <a:cxn ang="0">
                  <a:pos x="3594" y="657"/>
                </a:cxn>
                <a:cxn ang="0">
                  <a:pos x="3673" y="663"/>
                </a:cxn>
                <a:cxn ang="0">
                  <a:pos x="3753" y="657"/>
                </a:cxn>
                <a:cxn ang="0">
                  <a:pos x="3832" y="640"/>
                </a:cxn>
                <a:cxn ang="0">
                  <a:pos x="3911" y="635"/>
                </a:cxn>
                <a:cxn ang="0">
                  <a:pos x="3996" y="640"/>
                </a:cxn>
                <a:cxn ang="0">
                  <a:pos x="4076" y="640"/>
                </a:cxn>
              </a:cxnLst>
              <a:rect l="0" t="0" r="r" b="b"/>
              <a:pathLst>
                <a:path w="4076" h="669">
                  <a:moveTo>
                    <a:pt x="0" y="657"/>
                  </a:moveTo>
                  <a:lnTo>
                    <a:pt x="40" y="657"/>
                  </a:lnTo>
                  <a:lnTo>
                    <a:pt x="79" y="652"/>
                  </a:lnTo>
                  <a:lnTo>
                    <a:pt x="125" y="646"/>
                  </a:lnTo>
                  <a:lnTo>
                    <a:pt x="164" y="640"/>
                  </a:lnTo>
                  <a:lnTo>
                    <a:pt x="204" y="640"/>
                  </a:lnTo>
                  <a:lnTo>
                    <a:pt x="244" y="640"/>
                  </a:lnTo>
                  <a:lnTo>
                    <a:pt x="283" y="629"/>
                  </a:lnTo>
                  <a:lnTo>
                    <a:pt x="323" y="623"/>
                  </a:lnTo>
                  <a:lnTo>
                    <a:pt x="363" y="629"/>
                  </a:lnTo>
                  <a:lnTo>
                    <a:pt x="402" y="629"/>
                  </a:lnTo>
                  <a:lnTo>
                    <a:pt x="448" y="635"/>
                  </a:lnTo>
                  <a:lnTo>
                    <a:pt x="487" y="640"/>
                  </a:lnTo>
                  <a:lnTo>
                    <a:pt x="527" y="635"/>
                  </a:lnTo>
                  <a:lnTo>
                    <a:pt x="567" y="635"/>
                  </a:lnTo>
                  <a:lnTo>
                    <a:pt x="606" y="646"/>
                  </a:lnTo>
                  <a:lnTo>
                    <a:pt x="646" y="646"/>
                  </a:lnTo>
                  <a:lnTo>
                    <a:pt x="686" y="652"/>
                  </a:lnTo>
                  <a:lnTo>
                    <a:pt x="725" y="657"/>
                  </a:lnTo>
                  <a:lnTo>
                    <a:pt x="771" y="652"/>
                  </a:lnTo>
                  <a:lnTo>
                    <a:pt x="810" y="663"/>
                  </a:lnTo>
                  <a:lnTo>
                    <a:pt x="850" y="663"/>
                  </a:lnTo>
                  <a:lnTo>
                    <a:pt x="890" y="663"/>
                  </a:lnTo>
                  <a:lnTo>
                    <a:pt x="930" y="663"/>
                  </a:lnTo>
                  <a:lnTo>
                    <a:pt x="969" y="669"/>
                  </a:lnTo>
                  <a:lnTo>
                    <a:pt x="1009" y="663"/>
                  </a:lnTo>
                  <a:lnTo>
                    <a:pt x="1049" y="663"/>
                  </a:lnTo>
                  <a:lnTo>
                    <a:pt x="1088" y="657"/>
                  </a:lnTo>
                  <a:lnTo>
                    <a:pt x="1134" y="663"/>
                  </a:lnTo>
                  <a:lnTo>
                    <a:pt x="1173" y="657"/>
                  </a:lnTo>
                  <a:lnTo>
                    <a:pt x="1213" y="657"/>
                  </a:lnTo>
                  <a:lnTo>
                    <a:pt x="1253" y="652"/>
                  </a:lnTo>
                  <a:lnTo>
                    <a:pt x="1292" y="652"/>
                  </a:lnTo>
                  <a:lnTo>
                    <a:pt x="1332" y="652"/>
                  </a:lnTo>
                  <a:lnTo>
                    <a:pt x="1372" y="652"/>
                  </a:lnTo>
                  <a:lnTo>
                    <a:pt x="1411" y="652"/>
                  </a:lnTo>
                  <a:lnTo>
                    <a:pt x="1451" y="657"/>
                  </a:lnTo>
                  <a:lnTo>
                    <a:pt x="1491" y="652"/>
                  </a:lnTo>
                  <a:lnTo>
                    <a:pt x="1536" y="652"/>
                  </a:lnTo>
                  <a:lnTo>
                    <a:pt x="1576" y="652"/>
                  </a:lnTo>
                  <a:lnTo>
                    <a:pt x="1615" y="623"/>
                  </a:lnTo>
                  <a:lnTo>
                    <a:pt x="1655" y="589"/>
                  </a:lnTo>
                  <a:lnTo>
                    <a:pt x="1695" y="516"/>
                  </a:lnTo>
                  <a:lnTo>
                    <a:pt x="1734" y="448"/>
                  </a:lnTo>
                  <a:lnTo>
                    <a:pt x="1774" y="368"/>
                  </a:lnTo>
                  <a:lnTo>
                    <a:pt x="1814" y="329"/>
                  </a:lnTo>
                  <a:lnTo>
                    <a:pt x="1854" y="323"/>
                  </a:lnTo>
                  <a:lnTo>
                    <a:pt x="1899" y="346"/>
                  </a:lnTo>
                  <a:lnTo>
                    <a:pt x="1939" y="385"/>
                  </a:lnTo>
                  <a:lnTo>
                    <a:pt x="1978" y="459"/>
                  </a:lnTo>
                  <a:lnTo>
                    <a:pt x="2018" y="527"/>
                  </a:lnTo>
                  <a:lnTo>
                    <a:pt x="2058" y="606"/>
                  </a:lnTo>
                  <a:lnTo>
                    <a:pt x="2097" y="652"/>
                  </a:lnTo>
                  <a:lnTo>
                    <a:pt x="2137" y="657"/>
                  </a:lnTo>
                  <a:lnTo>
                    <a:pt x="2177" y="663"/>
                  </a:lnTo>
                  <a:lnTo>
                    <a:pt x="2222" y="663"/>
                  </a:lnTo>
                  <a:lnTo>
                    <a:pt x="2262" y="652"/>
                  </a:lnTo>
                  <a:lnTo>
                    <a:pt x="2301" y="612"/>
                  </a:lnTo>
                  <a:lnTo>
                    <a:pt x="2341" y="527"/>
                  </a:lnTo>
                  <a:lnTo>
                    <a:pt x="2381" y="414"/>
                  </a:lnTo>
                  <a:lnTo>
                    <a:pt x="2420" y="272"/>
                  </a:lnTo>
                  <a:lnTo>
                    <a:pt x="2460" y="153"/>
                  </a:lnTo>
                  <a:lnTo>
                    <a:pt x="2500" y="45"/>
                  </a:lnTo>
                  <a:lnTo>
                    <a:pt x="2545" y="5"/>
                  </a:lnTo>
                  <a:lnTo>
                    <a:pt x="2585" y="0"/>
                  </a:lnTo>
                  <a:lnTo>
                    <a:pt x="2624" y="68"/>
                  </a:lnTo>
                  <a:lnTo>
                    <a:pt x="2664" y="175"/>
                  </a:lnTo>
                  <a:lnTo>
                    <a:pt x="2704" y="323"/>
                  </a:lnTo>
                  <a:lnTo>
                    <a:pt x="2744" y="436"/>
                  </a:lnTo>
                  <a:lnTo>
                    <a:pt x="2783" y="538"/>
                  </a:lnTo>
                  <a:lnTo>
                    <a:pt x="2823" y="589"/>
                  </a:lnTo>
                  <a:lnTo>
                    <a:pt x="2868" y="629"/>
                  </a:lnTo>
                  <a:lnTo>
                    <a:pt x="2908" y="646"/>
                  </a:lnTo>
                  <a:lnTo>
                    <a:pt x="2948" y="652"/>
                  </a:lnTo>
                  <a:lnTo>
                    <a:pt x="2987" y="652"/>
                  </a:lnTo>
                  <a:lnTo>
                    <a:pt x="3027" y="652"/>
                  </a:lnTo>
                  <a:lnTo>
                    <a:pt x="3067" y="652"/>
                  </a:lnTo>
                  <a:lnTo>
                    <a:pt x="3106" y="646"/>
                  </a:lnTo>
                  <a:lnTo>
                    <a:pt x="3146" y="635"/>
                  </a:lnTo>
                  <a:lnTo>
                    <a:pt x="3191" y="635"/>
                  </a:lnTo>
                  <a:lnTo>
                    <a:pt x="3231" y="623"/>
                  </a:lnTo>
                  <a:lnTo>
                    <a:pt x="3271" y="623"/>
                  </a:lnTo>
                  <a:lnTo>
                    <a:pt x="3310" y="623"/>
                  </a:lnTo>
                  <a:lnTo>
                    <a:pt x="3350" y="612"/>
                  </a:lnTo>
                  <a:lnTo>
                    <a:pt x="3390" y="623"/>
                  </a:lnTo>
                  <a:lnTo>
                    <a:pt x="3429" y="629"/>
                  </a:lnTo>
                  <a:lnTo>
                    <a:pt x="3469" y="635"/>
                  </a:lnTo>
                  <a:lnTo>
                    <a:pt x="3509" y="646"/>
                  </a:lnTo>
                  <a:lnTo>
                    <a:pt x="3548" y="652"/>
                  </a:lnTo>
                  <a:lnTo>
                    <a:pt x="3594" y="657"/>
                  </a:lnTo>
                  <a:lnTo>
                    <a:pt x="3634" y="669"/>
                  </a:lnTo>
                  <a:lnTo>
                    <a:pt x="3673" y="663"/>
                  </a:lnTo>
                  <a:lnTo>
                    <a:pt x="3713" y="663"/>
                  </a:lnTo>
                  <a:lnTo>
                    <a:pt x="3753" y="657"/>
                  </a:lnTo>
                  <a:lnTo>
                    <a:pt x="3792" y="646"/>
                  </a:lnTo>
                  <a:lnTo>
                    <a:pt x="3832" y="640"/>
                  </a:lnTo>
                  <a:lnTo>
                    <a:pt x="3872" y="635"/>
                  </a:lnTo>
                  <a:lnTo>
                    <a:pt x="3911" y="635"/>
                  </a:lnTo>
                  <a:lnTo>
                    <a:pt x="3951" y="640"/>
                  </a:lnTo>
                  <a:lnTo>
                    <a:pt x="3996" y="640"/>
                  </a:lnTo>
                  <a:lnTo>
                    <a:pt x="4036" y="635"/>
                  </a:lnTo>
                  <a:lnTo>
                    <a:pt x="4076" y="640"/>
                  </a:lnTo>
                </a:path>
              </a:pathLst>
            </a:custGeom>
            <a:noFill/>
            <a:ln w="25400">
              <a:solidFill>
                <a:srgbClr val="000000"/>
              </a:solidFill>
              <a:prstDash val="solid"/>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grpSp>
        <p:nvGrpSpPr>
          <p:cNvPr id="6" name="Group 37"/>
          <p:cNvGrpSpPr>
            <a:grpSpLocks/>
          </p:cNvGrpSpPr>
          <p:nvPr/>
        </p:nvGrpSpPr>
        <p:grpSpPr bwMode="auto">
          <a:xfrm>
            <a:off x="4576763" y="3009900"/>
            <a:ext cx="787400" cy="1303338"/>
            <a:chOff x="2912" y="2791"/>
            <a:chExt cx="496" cy="821"/>
          </a:xfrm>
        </p:grpSpPr>
        <p:pic>
          <p:nvPicPr>
            <p:cNvPr id="1050" name="Picture 38" descr="EE=0"/>
            <p:cNvPicPr>
              <a:picLocks noChangeArrowheads="1"/>
            </p:cNvPicPr>
            <p:nvPr/>
          </p:nvPicPr>
          <p:blipFill>
            <a:blip r:embed="rId6" cstate="print"/>
            <a:srcRect/>
            <a:stretch>
              <a:fillRect/>
            </a:stretch>
          </p:blipFill>
          <p:spPr bwMode="auto">
            <a:xfrm>
              <a:off x="2971" y="2932"/>
              <a:ext cx="340" cy="680"/>
            </a:xfrm>
            <a:prstGeom prst="rect">
              <a:avLst/>
            </a:prstGeom>
            <a:noFill/>
            <a:ln w="9525">
              <a:noFill/>
              <a:miter lim="800000"/>
              <a:headEnd/>
              <a:tailEnd/>
            </a:ln>
          </p:spPr>
        </p:pic>
        <p:sp>
          <p:nvSpPr>
            <p:cNvPr id="1051" name="Text Box 39"/>
            <p:cNvSpPr txBox="1">
              <a:spLocks noChangeArrowheads="1"/>
            </p:cNvSpPr>
            <p:nvPr/>
          </p:nvSpPr>
          <p:spPr bwMode="auto">
            <a:xfrm>
              <a:off x="2912" y="2795"/>
              <a:ext cx="317" cy="231"/>
            </a:xfrm>
            <a:prstGeom prst="rect">
              <a:avLst/>
            </a:prstGeom>
            <a:noFill/>
            <a:ln w="9525">
              <a:noFill/>
              <a:miter lim="800000"/>
              <a:headEnd/>
              <a:tailEnd/>
            </a:ln>
          </p:spPr>
          <p:txBody>
            <a:bodyPr>
              <a:spAutoFit/>
            </a:bodyPr>
            <a:lstStyle/>
            <a:p>
              <a:pPr fontAlgn="base">
                <a:spcBef>
                  <a:spcPct val="50000"/>
                </a:spcBef>
                <a:spcAft>
                  <a:spcPct val="0"/>
                </a:spcAft>
              </a:pPr>
              <a:r>
                <a:rPr lang="en-US" altLang="ja-JP">
                  <a:solidFill>
                    <a:srgbClr val="000000"/>
                  </a:solidFill>
                </a:rPr>
                <a:t>(+)</a:t>
              </a:r>
            </a:p>
          </p:txBody>
        </p:sp>
        <p:sp>
          <p:nvSpPr>
            <p:cNvPr id="1052" name="Text Box 40"/>
            <p:cNvSpPr txBox="1">
              <a:spLocks noChangeArrowheads="1"/>
            </p:cNvSpPr>
            <p:nvPr/>
          </p:nvSpPr>
          <p:spPr bwMode="auto">
            <a:xfrm>
              <a:off x="3091" y="2791"/>
              <a:ext cx="317" cy="231"/>
            </a:xfrm>
            <a:prstGeom prst="rect">
              <a:avLst/>
            </a:prstGeom>
            <a:noFill/>
            <a:ln w="9525">
              <a:noFill/>
              <a:miter lim="800000"/>
              <a:headEnd/>
              <a:tailEnd/>
            </a:ln>
          </p:spPr>
          <p:txBody>
            <a:bodyPr>
              <a:spAutoFit/>
            </a:bodyPr>
            <a:lstStyle/>
            <a:p>
              <a:pPr fontAlgn="base">
                <a:spcBef>
                  <a:spcPct val="50000"/>
                </a:spcBef>
                <a:spcAft>
                  <a:spcPct val="0"/>
                </a:spcAft>
              </a:pPr>
              <a:r>
                <a:rPr lang="en-US" altLang="ja-JP">
                  <a:solidFill>
                    <a:srgbClr val="000000"/>
                  </a:solidFill>
                </a:rPr>
                <a:t>(-)</a:t>
              </a:r>
            </a:p>
          </p:txBody>
        </p:sp>
      </p:grpSp>
      <p:grpSp>
        <p:nvGrpSpPr>
          <p:cNvPr id="7" name="Group 41"/>
          <p:cNvGrpSpPr>
            <a:grpSpLocks/>
          </p:cNvGrpSpPr>
          <p:nvPr/>
        </p:nvGrpSpPr>
        <p:grpSpPr bwMode="auto">
          <a:xfrm>
            <a:off x="6189663" y="2801938"/>
            <a:ext cx="698500" cy="1412875"/>
            <a:chOff x="5266" y="4298"/>
            <a:chExt cx="440" cy="890"/>
          </a:xfrm>
        </p:grpSpPr>
        <p:sp>
          <p:nvSpPr>
            <p:cNvPr id="1047" name="Text Box 42"/>
            <p:cNvSpPr txBox="1">
              <a:spLocks noChangeArrowheads="1"/>
            </p:cNvSpPr>
            <p:nvPr/>
          </p:nvSpPr>
          <p:spPr bwMode="auto">
            <a:xfrm>
              <a:off x="5266" y="4298"/>
              <a:ext cx="317" cy="231"/>
            </a:xfrm>
            <a:prstGeom prst="rect">
              <a:avLst/>
            </a:prstGeom>
            <a:noFill/>
            <a:ln w="9525">
              <a:noFill/>
              <a:miter lim="800000"/>
              <a:headEnd/>
              <a:tailEnd/>
            </a:ln>
          </p:spPr>
          <p:txBody>
            <a:bodyPr>
              <a:spAutoFit/>
            </a:bodyPr>
            <a:lstStyle/>
            <a:p>
              <a:pPr fontAlgn="base">
                <a:spcBef>
                  <a:spcPct val="50000"/>
                </a:spcBef>
                <a:spcAft>
                  <a:spcPct val="0"/>
                </a:spcAft>
              </a:pPr>
              <a:r>
                <a:rPr lang="en-US" altLang="ja-JP">
                  <a:solidFill>
                    <a:srgbClr val="000000"/>
                  </a:solidFill>
                </a:rPr>
                <a:t>(+)</a:t>
              </a:r>
            </a:p>
          </p:txBody>
        </p:sp>
        <p:sp>
          <p:nvSpPr>
            <p:cNvPr id="1048" name="Text Box 43"/>
            <p:cNvSpPr txBox="1">
              <a:spLocks noChangeArrowheads="1"/>
            </p:cNvSpPr>
            <p:nvPr/>
          </p:nvSpPr>
          <p:spPr bwMode="auto">
            <a:xfrm>
              <a:off x="5389" y="4514"/>
              <a:ext cx="317" cy="231"/>
            </a:xfrm>
            <a:prstGeom prst="rect">
              <a:avLst/>
            </a:prstGeom>
            <a:noFill/>
            <a:ln w="9525">
              <a:noFill/>
              <a:miter lim="800000"/>
              <a:headEnd/>
              <a:tailEnd/>
            </a:ln>
          </p:spPr>
          <p:txBody>
            <a:bodyPr>
              <a:spAutoFit/>
            </a:bodyPr>
            <a:lstStyle/>
            <a:p>
              <a:pPr fontAlgn="base">
                <a:spcBef>
                  <a:spcPct val="50000"/>
                </a:spcBef>
                <a:spcAft>
                  <a:spcPct val="0"/>
                </a:spcAft>
              </a:pPr>
              <a:r>
                <a:rPr lang="en-US" altLang="ja-JP">
                  <a:solidFill>
                    <a:srgbClr val="000000"/>
                  </a:solidFill>
                </a:rPr>
                <a:t>(-)</a:t>
              </a:r>
            </a:p>
          </p:txBody>
        </p:sp>
        <p:sp>
          <p:nvSpPr>
            <p:cNvPr id="44076" name="Freeform 44"/>
            <p:cNvSpPr>
              <a:spLocks/>
            </p:cNvSpPr>
            <p:nvPr/>
          </p:nvSpPr>
          <p:spPr bwMode="auto">
            <a:xfrm>
              <a:off x="5275" y="4519"/>
              <a:ext cx="363" cy="669"/>
            </a:xfrm>
            <a:custGeom>
              <a:avLst/>
              <a:gdLst/>
              <a:ahLst/>
              <a:cxnLst>
                <a:cxn ang="0">
                  <a:pos x="45" y="652"/>
                </a:cxn>
                <a:cxn ang="0">
                  <a:pos x="136" y="652"/>
                </a:cxn>
                <a:cxn ang="0">
                  <a:pos x="232" y="664"/>
                </a:cxn>
                <a:cxn ang="0">
                  <a:pos x="323" y="664"/>
                </a:cxn>
                <a:cxn ang="0">
                  <a:pos x="413" y="669"/>
                </a:cxn>
                <a:cxn ang="0">
                  <a:pos x="510" y="658"/>
                </a:cxn>
                <a:cxn ang="0">
                  <a:pos x="606" y="658"/>
                </a:cxn>
                <a:cxn ang="0">
                  <a:pos x="697" y="658"/>
                </a:cxn>
                <a:cxn ang="0">
                  <a:pos x="787" y="658"/>
                </a:cxn>
                <a:cxn ang="0">
                  <a:pos x="884" y="664"/>
                </a:cxn>
                <a:cxn ang="0">
                  <a:pos x="975" y="669"/>
                </a:cxn>
                <a:cxn ang="0">
                  <a:pos x="1065" y="664"/>
                </a:cxn>
                <a:cxn ang="0">
                  <a:pos x="1162" y="652"/>
                </a:cxn>
                <a:cxn ang="0">
                  <a:pos x="1258" y="527"/>
                </a:cxn>
                <a:cxn ang="0">
                  <a:pos x="1349" y="261"/>
                </a:cxn>
                <a:cxn ang="0">
                  <a:pos x="1445" y="28"/>
                </a:cxn>
                <a:cxn ang="0">
                  <a:pos x="1536" y="17"/>
                </a:cxn>
                <a:cxn ang="0">
                  <a:pos x="1626" y="216"/>
                </a:cxn>
                <a:cxn ang="0">
                  <a:pos x="1723" y="499"/>
                </a:cxn>
                <a:cxn ang="0">
                  <a:pos x="1814" y="635"/>
                </a:cxn>
                <a:cxn ang="0">
                  <a:pos x="1910" y="658"/>
                </a:cxn>
                <a:cxn ang="0">
                  <a:pos x="2001" y="664"/>
                </a:cxn>
                <a:cxn ang="0">
                  <a:pos x="2097" y="664"/>
                </a:cxn>
                <a:cxn ang="0">
                  <a:pos x="2188" y="658"/>
                </a:cxn>
                <a:cxn ang="0">
                  <a:pos x="2284" y="647"/>
                </a:cxn>
                <a:cxn ang="0">
                  <a:pos x="2375" y="567"/>
                </a:cxn>
                <a:cxn ang="0">
                  <a:pos x="2465" y="403"/>
                </a:cxn>
                <a:cxn ang="0">
                  <a:pos x="2562" y="278"/>
                </a:cxn>
                <a:cxn ang="0">
                  <a:pos x="2652" y="267"/>
                </a:cxn>
                <a:cxn ang="0">
                  <a:pos x="2749" y="386"/>
                </a:cxn>
                <a:cxn ang="0">
                  <a:pos x="2840" y="573"/>
                </a:cxn>
                <a:cxn ang="0">
                  <a:pos x="2936" y="641"/>
                </a:cxn>
                <a:cxn ang="0">
                  <a:pos x="3027" y="658"/>
                </a:cxn>
                <a:cxn ang="0">
                  <a:pos x="3123" y="658"/>
                </a:cxn>
                <a:cxn ang="0">
                  <a:pos x="3214" y="635"/>
                </a:cxn>
                <a:cxn ang="0">
                  <a:pos x="3304" y="635"/>
                </a:cxn>
                <a:cxn ang="0">
                  <a:pos x="3401" y="635"/>
                </a:cxn>
                <a:cxn ang="0">
                  <a:pos x="3497" y="647"/>
                </a:cxn>
                <a:cxn ang="0">
                  <a:pos x="3588" y="658"/>
                </a:cxn>
                <a:cxn ang="0">
                  <a:pos x="3679" y="647"/>
                </a:cxn>
                <a:cxn ang="0">
                  <a:pos x="3775" y="647"/>
                </a:cxn>
                <a:cxn ang="0">
                  <a:pos x="3866" y="647"/>
                </a:cxn>
                <a:cxn ang="0">
                  <a:pos x="3956" y="658"/>
                </a:cxn>
                <a:cxn ang="0">
                  <a:pos x="4053" y="658"/>
                </a:cxn>
              </a:cxnLst>
              <a:rect l="0" t="0" r="r" b="b"/>
              <a:pathLst>
                <a:path w="4098" h="669">
                  <a:moveTo>
                    <a:pt x="0" y="652"/>
                  </a:moveTo>
                  <a:lnTo>
                    <a:pt x="45" y="652"/>
                  </a:lnTo>
                  <a:lnTo>
                    <a:pt x="90" y="652"/>
                  </a:lnTo>
                  <a:lnTo>
                    <a:pt x="136" y="652"/>
                  </a:lnTo>
                  <a:lnTo>
                    <a:pt x="181" y="658"/>
                  </a:lnTo>
                  <a:lnTo>
                    <a:pt x="232" y="664"/>
                  </a:lnTo>
                  <a:lnTo>
                    <a:pt x="277" y="664"/>
                  </a:lnTo>
                  <a:lnTo>
                    <a:pt x="323" y="664"/>
                  </a:lnTo>
                  <a:lnTo>
                    <a:pt x="368" y="669"/>
                  </a:lnTo>
                  <a:lnTo>
                    <a:pt x="413" y="669"/>
                  </a:lnTo>
                  <a:lnTo>
                    <a:pt x="464" y="664"/>
                  </a:lnTo>
                  <a:lnTo>
                    <a:pt x="510" y="658"/>
                  </a:lnTo>
                  <a:lnTo>
                    <a:pt x="555" y="658"/>
                  </a:lnTo>
                  <a:lnTo>
                    <a:pt x="606" y="658"/>
                  </a:lnTo>
                  <a:lnTo>
                    <a:pt x="651" y="658"/>
                  </a:lnTo>
                  <a:lnTo>
                    <a:pt x="697" y="658"/>
                  </a:lnTo>
                  <a:lnTo>
                    <a:pt x="742" y="658"/>
                  </a:lnTo>
                  <a:lnTo>
                    <a:pt x="787" y="658"/>
                  </a:lnTo>
                  <a:lnTo>
                    <a:pt x="838" y="664"/>
                  </a:lnTo>
                  <a:lnTo>
                    <a:pt x="884" y="664"/>
                  </a:lnTo>
                  <a:lnTo>
                    <a:pt x="929" y="664"/>
                  </a:lnTo>
                  <a:lnTo>
                    <a:pt x="975" y="669"/>
                  </a:lnTo>
                  <a:lnTo>
                    <a:pt x="1020" y="669"/>
                  </a:lnTo>
                  <a:lnTo>
                    <a:pt x="1065" y="664"/>
                  </a:lnTo>
                  <a:lnTo>
                    <a:pt x="1116" y="664"/>
                  </a:lnTo>
                  <a:lnTo>
                    <a:pt x="1162" y="652"/>
                  </a:lnTo>
                  <a:lnTo>
                    <a:pt x="1207" y="612"/>
                  </a:lnTo>
                  <a:lnTo>
                    <a:pt x="1258" y="527"/>
                  </a:lnTo>
                  <a:lnTo>
                    <a:pt x="1303" y="408"/>
                  </a:lnTo>
                  <a:lnTo>
                    <a:pt x="1349" y="261"/>
                  </a:lnTo>
                  <a:lnTo>
                    <a:pt x="1394" y="125"/>
                  </a:lnTo>
                  <a:lnTo>
                    <a:pt x="1445" y="28"/>
                  </a:lnTo>
                  <a:lnTo>
                    <a:pt x="1490" y="0"/>
                  </a:lnTo>
                  <a:lnTo>
                    <a:pt x="1536" y="17"/>
                  </a:lnTo>
                  <a:lnTo>
                    <a:pt x="1581" y="97"/>
                  </a:lnTo>
                  <a:lnTo>
                    <a:pt x="1626" y="216"/>
                  </a:lnTo>
                  <a:lnTo>
                    <a:pt x="1677" y="357"/>
                  </a:lnTo>
                  <a:lnTo>
                    <a:pt x="1723" y="499"/>
                  </a:lnTo>
                  <a:lnTo>
                    <a:pt x="1768" y="595"/>
                  </a:lnTo>
                  <a:lnTo>
                    <a:pt x="1814" y="635"/>
                  </a:lnTo>
                  <a:lnTo>
                    <a:pt x="1859" y="652"/>
                  </a:lnTo>
                  <a:lnTo>
                    <a:pt x="1910" y="658"/>
                  </a:lnTo>
                  <a:lnTo>
                    <a:pt x="1955" y="664"/>
                  </a:lnTo>
                  <a:lnTo>
                    <a:pt x="2001" y="664"/>
                  </a:lnTo>
                  <a:lnTo>
                    <a:pt x="2052" y="664"/>
                  </a:lnTo>
                  <a:lnTo>
                    <a:pt x="2097" y="664"/>
                  </a:lnTo>
                  <a:lnTo>
                    <a:pt x="2142" y="658"/>
                  </a:lnTo>
                  <a:lnTo>
                    <a:pt x="2188" y="658"/>
                  </a:lnTo>
                  <a:lnTo>
                    <a:pt x="2233" y="664"/>
                  </a:lnTo>
                  <a:lnTo>
                    <a:pt x="2284" y="647"/>
                  </a:lnTo>
                  <a:lnTo>
                    <a:pt x="2329" y="618"/>
                  </a:lnTo>
                  <a:lnTo>
                    <a:pt x="2375" y="567"/>
                  </a:lnTo>
                  <a:lnTo>
                    <a:pt x="2420" y="493"/>
                  </a:lnTo>
                  <a:lnTo>
                    <a:pt x="2465" y="403"/>
                  </a:lnTo>
                  <a:lnTo>
                    <a:pt x="2511" y="306"/>
                  </a:lnTo>
                  <a:lnTo>
                    <a:pt x="2562" y="278"/>
                  </a:lnTo>
                  <a:lnTo>
                    <a:pt x="2607" y="250"/>
                  </a:lnTo>
                  <a:lnTo>
                    <a:pt x="2652" y="267"/>
                  </a:lnTo>
                  <a:lnTo>
                    <a:pt x="2703" y="318"/>
                  </a:lnTo>
                  <a:lnTo>
                    <a:pt x="2749" y="386"/>
                  </a:lnTo>
                  <a:lnTo>
                    <a:pt x="2794" y="482"/>
                  </a:lnTo>
                  <a:lnTo>
                    <a:pt x="2840" y="573"/>
                  </a:lnTo>
                  <a:lnTo>
                    <a:pt x="2891" y="607"/>
                  </a:lnTo>
                  <a:lnTo>
                    <a:pt x="2936" y="641"/>
                  </a:lnTo>
                  <a:lnTo>
                    <a:pt x="2981" y="652"/>
                  </a:lnTo>
                  <a:lnTo>
                    <a:pt x="3027" y="658"/>
                  </a:lnTo>
                  <a:lnTo>
                    <a:pt x="3072" y="658"/>
                  </a:lnTo>
                  <a:lnTo>
                    <a:pt x="3123" y="658"/>
                  </a:lnTo>
                  <a:lnTo>
                    <a:pt x="3168" y="647"/>
                  </a:lnTo>
                  <a:lnTo>
                    <a:pt x="3214" y="635"/>
                  </a:lnTo>
                  <a:lnTo>
                    <a:pt x="3259" y="635"/>
                  </a:lnTo>
                  <a:lnTo>
                    <a:pt x="3304" y="635"/>
                  </a:lnTo>
                  <a:lnTo>
                    <a:pt x="3355" y="641"/>
                  </a:lnTo>
                  <a:lnTo>
                    <a:pt x="3401" y="635"/>
                  </a:lnTo>
                  <a:lnTo>
                    <a:pt x="3446" y="635"/>
                  </a:lnTo>
                  <a:lnTo>
                    <a:pt x="3497" y="647"/>
                  </a:lnTo>
                  <a:lnTo>
                    <a:pt x="3542" y="658"/>
                  </a:lnTo>
                  <a:lnTo>
                    <a:pt x="3588" y="658"/>
                  </a:lnTo>
                  <a:lnTo>
                    <a:pt x="3633" y="652"/>
                  </a:lnTo>
                  <a:lnTo>
                    <a:pt x="3679" y="647"/>
                  </a:lnTo>
                  <a:lnTo>
                    <a:pt x="3730" y="647"/>
                  </a:lnTo>
                  <a:lnTo>
                    <a:pt x="3775" y="647"/>
                  </a:lnTo>
                  <a:lnTo>
                    <a:pt x="3820" y="647"/>
                  </a:lnTo>
                  <a:lnTo>
                    <a:pt x="3866" y="647"/>
                  </a:lnTo>
                  <a:lnTo>
                    <a:pt x="3911" y="652"/>
                  </a:lnTo>
                  <a:lnTo>
                    <a:pt x="3956" y="658"/>
                  </a:lnTo>
                  <a:lnTo>
                    <a:pt x="4007" y="658"/>
                  </a:lnTo>
                  <a:lnTo>
                    <a:pt x="4053" y="658"/>
                  </a:lnTo>
                  <a:lnTo>
                    <a:pt x="4098" y="641"/>
                  </a:lnTo>
                </a:path>
              </a:pathLst>
            </a:custGeom>
            <a:noFill/>
            <a:ln w="25400">
              <a:solidFill>
                <a:srgbClr val="000000"/>
              </a:solidFill>
              <a:prstDash val="solid"/>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grpSp>
        <p:nvGrpSpPr>
          <p:cNvPr id="8" name="Group 45"/>
          <p:cNvGrpSpPr>
            <a:grpSpLocks/>
          </p:cNvGrpSpPr>
          <p:nvPr/>
        </p:nvGrpSpPr>
        <p:grpSpPr bwMode="auto">
          <a:xfrm>
            <a:off x="7740650" y="2617788"/>
            <a:ext cx="693738" cy="1357312"/>
            <a:chOff x="5946" y="4854"/>
            <a:chExt cx="437" cy="855"/>
          </a:xfrm>
        </p:grpSpPr>
        <p:sp>
          <p:nvSpPr>
            <p:cNvPr id="1044" name="Text Box 46"/>
            <p:cNvSpPr txBox="1">
              <a:spLocks noChangeArrowheads="1"/>
            </p:cNvSpPr>
            <p:nvPr/>
          </p:nvSpPr>
          <p:spPr bwMode="auto">
            <a:xfrm>
              <a:off x="5946" y="4854"/>
              <a:ext cx="317" cy="231"/>
            </a:xfrm>
            <a:prstGeom prst="rect">
              <a:avLst/>
            </a:prstGeom>
            <a:noFill/>
            <a:ln w="9525">
              <a:noFill/>
              <a:miter lim="800000"/>
              <a:headEnd/>
              <a:tailEnd/>
            </a:ln>
          </p:spPr>
          <p:txBody>
            <a:bodyPr>
              <a:spAutoFit/>
            </a:bodyPr>
            <a:lstStyle/>
            <a:p>
              <a:pPr fontAlgn="base">
                <a:spcBef>
                  <a:spcPct val="50000"/>
                </a:spcBef>
                <a:spcAft>
                  <a:spcPct val="0"/>
                </a:spcAft>
              </a:pPr>
              <a:r>
                <a:rPr lang="en-US" altLang="ja-JP">
                  <a:solidFill>
                    <a:srgbClr val="000000"/>
                  </a:solidFill>
                </a:rPr>
                <a:t>(+)</a:t>
              </a:r>
            </a:p>
          </p:txBody>
        </p:sp>
        <p:sp>
          <p:nvSpPr>
            <p:cNvPr id="1045" name="Text Box 47"/>
            <p:cNvSpPr txBox="1">
              <a:spLocks noChangeArrowheads="1"/>
            </p:cNvSpPr>
            <p:nvPr/>
          </p:nvSpPr>
          <p:spPr bwMode="auto">
            <a:xfrm>
              <a:off x="6066" y="5181"/>
              <a:ext cx="317" cy="231"/>
            </a:xfrm>
            <a:prstGeom prst="rect">
              <a:avLst/>
            </a:prstGeom>
            <a:noFill/>
            <a:ln w="9525">
              <a:noFill/>
              <a:miter lim="800000"/>
              <a:headEnd/>
              <a:tailEnd/>
            </a:ln>
          </p:spPr>
          <p:txBody>
            <a:bodyPr>
              <a:spAutoFit/>
            </a:bodyPr>
            <a:lstStyle/>
            <a:p>
              <a:pPr fontAlgn="base">
                <a:spcBef>
                  <a:spcPct val="50000"/>
                </a:spcBef>
                <a:spcAft>
                  <a:spcPct val="0"/>
                </a:spcAft>
              </a:pPr>
              <a:r>
                <a:rPr lang="en-US" altLang="ja-JP">
                  <a:solidFill>
                    <a:srgbClr val="000000"/>
                  </a:solidFill>
                </a:rPr>
                <a:t>(-)</a:t>
              </a:r>
            </a:p>
          </p:txBody>
        </p:sp>
        <p:sp>
          <p:nvSpPr>
            <p:cNvPr id="44080" name="Freeform 48"/>
            <p:cNvSpPr>
              <a:spLocks/>
            </p:cNvSpPr>
            <p:nvPr/>
          </p:nvSpPr>
          <p:spPr bwMode="auto">
            <a:xfrm>
              <a:off x="5949" y="5063"/>
              <a:ext cx="333" cy="646"/>
            </a:xfrm>
            <a:custGeom>
              <a:avLst/>
              <a:gdLst/>
              <a:ahLst/>
              <a:cxnLst>
                <a:cxn ang="0">
                  <a:pos x="45" y="641"/>
                </a:cxn>
                <a:cxn ang="0">
                  <a:pos x="136" y="635"/>
                </a:cxn>
                <a:cxn ang="0">
                  <a:pos x="232" y="641"/>
                </a:cxn>
                <a:cxn ang="0">
                  <a:pos x="323" y="635"/>
                </a:cxn>
                <a:cxn ang="0">
                  <a:pos x="413" y="629"/>
                </a:cxn>
                <a:cxn ang="0">
                  <a:pos x="510" y="641"/>
                </a:cxn>
                <a:cxn ang="0">
                  <a:pos x="606" y="641"/>
                </a:cxn>
                <a:cxn ang="0">
                  <a:pos x="697" y="641"/>
                </a:cxn>
                <a:cxn ang="0">
                  <a:pos x="787" y="635"/>
                </a:cxn>
                <a:cxn ang="0">
                  <a:pos x="884" y="629"/>
                </a:cxn>
                <a:cxn ang="0">
                  <a:pos x="975" y="635"/>
                </a:cxn>
                <a:cxn ang="0">
                  <a:pos x="1065" y="646"/>
                </a:cxn>
                <a:cxn ang="0">
                  <a:pos x="1162" y="646"/>
                </a:cxn>
                <a:cxn ang="0">
                  <a:pos x="1258" y="646"/>
                </a:cxn>
                <a:cxn ang="0">
                  <a:pos x="1349" y="635"/>
                </a:cxn>
                <a:cxn ang="0">
                  <a:pos x="1445" y="578"/>
                </a:cxn>
                <a:cxn ang="0">
                  <a:pos x="1536" y="363"/>
                </a:cxn>
                <a:cxn ang="0">
                  <a:pos x="1626" y="91"/>
                </a:cxn>
                <a:cxn ang="0">
                  <a:pos x="1723" y="0"/>
                </a:cxn>
                <a:cxn ang="0">
                  <a:pos x="1814" y="108"/>
                </a:cxn>
                <a:cxn ang="0">
                  <a:pos x="1910" y="374"/>
                </a:cxn>
                <a:cxn ang="0">
                  <a:pos x="2001" y="555"/>
                </a:cxn>
                <a:cxn ang="0">
                  <a:pos x="2097" y="629"/>
                </a:cxn>
                <a:cxn ang="0">
                  <a:pos x="2188" y="635"/>
                </a:cxn>
                <a:cxn ang="0">
                  <a:pos x="2284" y="635"/>
                </a:cxn>
                <a:cxn ang="0">
                  <a:pos x="2375" y="641"/>
                </a:cxn>
                <a:cxn ang="0">
                  <a:pos x="2465" y="618"/>
                </a:cxn>
                <a:cxn ang="0">
                  <a:pos x="2562" y="578"/>
                </a:cxn>
                <a:cxn ang="0">
                  <a:pos x="2652" y="482"/>
                </a:cxn>
                <a:cxn ang="0">
                  <a:pos x="2749" y="397"/>
                </a:cxn>
                <a:cxn ang="0">
                  <a:pos x="2840" y="340"/>
                </a:cxn>
                <a:cxn ang="0">
                  <a:pos x="2936" y="402"/>
                </a:cxn>
                <a:cxn ang="0">
                  <a:pos x="3027" y="493"/>
                </a:cxn>
                <a:cxn ang="0">
                  <a:pos x="3123" y="595"/>
                </a:cxn>
                <a:cxn ang="0">
                  <a:pos x="3214" y="641"/>
                </a:cxn>
                <a:cxn ang="0">
                  <a:pos x="3304" y="635"/>
                </a:cxn>
                <a:cxn ang="0">
                  <a:pos x="3401" y="641"/>
                </a:cxn>
                <a:cxn ang="0">
                  <a:pos x="3497" y="641"/>
                </a:cxn>
                <a:cxn ang="0">
                  <a:pos x="3588" y="646"/>
                </a:cxn>
                <a:cxn ang="0">
                  <a:pos x="3679" y="641"/>
                </a:cxn>
                <a:cxn ang="0">
                  <a:pos x="3775" y="641"/>
                </a:cxn>
                <a:cxn ang="0">
                  <a:pos x="3866" y="641"/>
                </a:cxn>
                <a:cxn ang="0">
                  <a:pos x="3956" y="646"/>
                </a:cxn>
                <a:cxn ang="0">
                  <a:pos x="4053" y="641"/>
                </a:cxn>
              </a:cxnLst>
              <a:rect l="0" t="0" r="r" b="b"/>
              <a:pathLst>
                <a:path w="4098" h="646">
                  <a:moveTo>
                    <a:pt x="0" y="635"/>
                  </a:moveTo>
                  <a:lnTo>
                    <a:pt x="45" y="641"/>
                  </a:lnTo>
                  <a:lnTo>
                    <a:pt x="90" y="646"/>
                  </a:lnTo>
                  <a:lnTo>
                    <a:pt x="136" y="635"/>
                  </a:lnTo>
                  <a:lnTo>
                    <a:pt x="181" y="641"/>
                  </a:lnTo>
                  <a:lnTo>
                    <a:pt x="232" y="641"/>
                  </a:lnTo>
                  <a:lnTo>
                    <a:pt x="277" y="635"/>
                  </a:lnTo>
                  <a:lnTo>
                    <a:pt x="323" y="635"/>
                  </a:lnTo>
                  <a:lnTo>
                    <a:pt x="368" y="635"/>
                  </a:lnTo>
                  <a:lnTo>
                    <a:pt x="413" y="629"/>
                  </a:lnTo>
                  <a:lnTo>
                    <a:pt x="464" y="641"/>
                  </a:lnTo>
                  <a:lnTo>
                    <a:pt x="510" y="641"/>
                  </a:lnTo>
                  <a:lnTo>
                    <a:pt x="555" y="646"/>
                  </a:lnTo>
                  <a:lnTo>
                    <a:pt x="606" y="641"/>
                  </a:lnTo>
                  <a:lnTo>
                    <a:pt x="651" y="641"/>
                  </a:lnTo>
                  <a:lnTo>
                    <a:pt x="697" y="641"/>
                  </a:lnTo>
                  <a:lnTo>
                    <a:pt x="742" y="635"/>
                  </a:lnTo>
                  <a:lnTo>
                    <a:pt x="787" y="635"/>
                  </a:lnTo>
                  <a:lnTo>
                    <a:pt x="838" y="635"/>
                  </a:lnTo>
                  <a:lnTo>
                    <a:pt x="884" y="629"/>
                  </a:lnTo>
                  <a:lnTo>
                    <a:pt x="929" y="635"/>
                  </a:lnTo>
                  <a:lnTo>
                    <a:pt x="975" y="635"/>
                  </a:lnTo>
                  <a:lnTo>
                    <a:pt x="1020" y="635"/>
                  </a:lnTo>
                  <a:lnTo>
                    <a:pt x="1065" y="646"/>
                  </a:lnTo>
                  <a:lnTo>
                    <a:pt x="1116" y="646"/>
                  </a:lnTo>
                  <a:lnTo>
                    <a:pt x="1162" y="646"/>
                  </a:lnTo>
                  <a:lnTo>
                    <a:pt x="1207" y="646"/>
                  </a:lnTo>
                  <a:lnTo>
                    <a:pt x="1258" y="646"/>
                  </a:lnTo>
                  <a:lnTo>
                    <a:pt x="1303" y="646"/>
                  </a:lnTo>
                  <a:lnTo>
                    <a:pt x="1349" y="635"/>
                  </a:lnTo>
                  <a:lnTo>
                    <a:pt x="1394" y="612"/>
                  </a:lnTo>
                  <a:lnTo>
                    <a:pt x="1445" y="578"/>
                  </a:lnTo>
                  <a:lnTo>
                    <a:pt x="1490" y="476"/>
                  </a:lnTo>
                  <a:lnTo>
                    <a:pt x="1536" y="363"/>
                  </a:lnTo>
                  <a:lnTo>
                    <a:pt x="1581" y="210"/>
                  </a:lnTo>
                  <a:lnTo>
                    <a:pt x="1626" y="91"/>
                  </a:lnTo>
                  <a:lnTo>
                    <a:pt x="1677" y="34"/>
                  </a:lnTo>
                  <a:lnTo>
                    <a:pt x="1723" y="0"/>
                  </a:lnTo>
                  <a:lnTo>
                    <a:pt x="1768" y="11"/>
                  </a:lnTo>
                  <a:lnTo>
                    <a:pt x="1814" y="108"/>
                  </a:lnTo>
                  <a:lnTo>
                    <a:pt x="1859" y="227"/>
                  </a:lnTo>
                  <a:lnTo>
                    <a:pt x="1910" y="374"/>
                  </a:lnTo>
                  <a:lnTo>
                    <a:pt x="1955" y="493"/>
                  </a:lnTo>
                  <a:lnTo>
                    <a:pt x="2001" y="555"/>
                  </a:lnTo>
                  <a:lnTo>
                    <a:pt x="2052" y="601"/>
                  </a:lnTo>
                  <a:lnTo>
                    <a:pt x="2097" y="629"/>
                  </a:lnTo>
                  <a:lnTo>
                    <a:pt x="2142" y="635"/>
                  </a:lnTo>
                  <a:lnTo>
                    <a:pt x="2188" y="635"/>
                  </a:lnTo>
                  <a:lnTo>
                    <a:pt x="2233" y="635"/>
                  </a:lnTo>
                  <a:lnTo>
                    <a:pt x="2284" y="635"/>
                  </a:lnTo>
                  <a:lnTo>
                    <a:pt x="2329" y="646"/>
                  </a:lnTo>
                  <a:lnTo>
                    <a:pt x="2375" y="641"/>
                  </a:lnTo>
                  <a:lnTo>
                    <a:pt x="2420" y="635"/>
                  </a:lnTo>
                  <a:lnTo>
                    <a:pt x="2465" y="618"/>
                  </a:lnTo>
                  <a:lnTo>
                    <a:pt x="2511" y="606"/>
                  </a:lnTo>
                  <a:lnTo>
                    <a:pt x="2562" y="578"/>
                  </a:lnTo>
                  <a:lnTo>
                    <a:pt x="2607" y="527"/>
                  </a:lnTo>
                  <a:lnTo>
                    <a:pt x="2652" y="482"/>
                  </a:lnTo>
                  <a:lnTo>
                    <a:pt x="2703" y="436"/>
                  </a:lnTo>
                  <a:lnTo>
                    <a:pt x="2749" y="397"/>
                  </a:lnTo>
                  <a:lnTo>
                    <a:pt x="2794" y="363"/>
                  </a:lnTo>
                  <a:lnTo>
                    <a:pt x="2840" y="340"/>
                  </a:lnTo>
                  <a:lnTo>
                    <a:pt x="2891" y="351"/>
                  </a:lnTo>
                  <a:lnTo>
                    <a:pt x="2936" y="402"/>
                  </a:lnTo>
                  <a:lnTo>
                    <a:pt x="2981" y="448"/>
                  </a:lnTo>
                  <a:lnTo>
                    <a:pt x="3027" y="493"/>
                  </a:lnTo>
                  <a:lnTo>
                    <a:pt x="3072" y="538"/>
                  </a:lnTo>
                  <a:lnTo>
                    <a:pt x="3123" y="595"/>
                  </a:lnTo>
                  <a:lnTo>
                    <a:pt x="3168" y="623"/>
                  </a:lnTo>
                  <a:lnTo>
                    <a:pt x="3214" y="641"/>
                  </a:lnTo>
                  <a:lnTo>
                    <a:pt x="3259" y="641"/>
                  </a:lnTo>
                  <a:lnTo>
                    <a:pt x="3304" y="635"/>
                  </a:lnTo>
                  <a:lnTo>
                    <a:pt x="3355" y="635"/>
                  </a:lnTo>
                  <a:lnTo>
                    <a:pt x="3401" y="641"/>
                  </a:lnTo>
                  <a:lnTo>
                    <a:pt x="3446" y="641"/>
                  </a:lnTo>
                  <a:lnTo>
                    <a:pt x="3497" y="641"/>
                  </a:lnTo>
                  <a:lnTo>
                    <a:pt x="3542" y="641"/>
                  </a:lnTo>
                  <a:lnTo>
                    <a:pt x="3588" y="646"/>
                  </a:lnTo>
                  <a:lnTo>
                    <a:pt x="3633" y="641"/>
                  </a:lnTo>
                  <a:lnTo>
                    <a:pt x="3679" y="641"/>
                  </a:lnTo>
                  <a:lnTo>
                    <a:pt x="3730" y="641"/>
                  </a:lnTo>
                  <a:lnTo>
                    <a:pt x="3775" y="641"/>
                  </a:lnTo>
                  <a:lnTo>
                    <a:pt x="3820" y="646"/>
                  </a:lnTo>
                  <a:lnTo>
                    <a:pt x="3866" y="641"/>
                  </a:lnTo>
                  <a:lnTo>
                    <a:pt x="3911" y="641"/>
                  </a:lnTo>
                  <a:lnTo>
                    <a:pt x="3956" y="646"/>
                  </a:lnTo>
                  <a:lnTo>
                    <a:pt x="4007" y="646"/>
                  </a:lnTo>
                  <a:lnTo>
                    <a:pt x="4053" y="641"/>
                  </a:lnTo>
                  <a:lnTo>
                    <a:pt x="4098" y="635"/>
                  </a:lnTo>
                </a:path>
              </a:pathLst>
            </a:custGeom>
            <a:noFill/>
            <a:ln w="25400">
              <a:solidFill>
                <a:srgbClr val="000000"/>
              </a:solidFill>
              <a:prstDash val="solid"/>
              <a:round/>
              <a:headEnd/>
              <a:tailEnd/>
            </a:ln>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sp>
        <p:nvSpPr>
          <p:cNvPr id="44092" name="Line 60"/>
          <p:cNvSpPr>
            <a:spLocks noChangeShapeType="1"/>
          </p:cNvSpPr>
          <p:nvPr/>
        </p:nvSpPr>
        <p:spPr bwMode="auto">
          <a:xfrm flipH="1">
            <a:off x="1042988" y="4318000"/>
            <a:ext cx="3889375" cy="0"/>
          </a:xfrm>
          <a:prstGeom prst="line">
            <a:avLst/>
          </a:prstGeom>
          <a:noFill/>
          <a:ln w="38100" cap="rnd">
            <a:solidFill>
              <a:srgbClr val="FF0000"/>
            </a:solidFill>
            <a:prstDash val="sysDot"/>
            <a:round/>
            <a:headEnd/>
            <a:tailEnd/>
          </a:ln>
          <a:effectLst/>
        </p:spPr>
        <p:txBody>
          <a:bodyPr wrap="none" anchor="ct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sp>
        <p:nvSpPr>
          <p:cNvPr id="44093" name="Rectangle 61"/>
          <p:cNvSpPr>
            <a:spLocks noChangeArrowheads="1"/>
          </p:cNvSpPr>
          <p:nvPr/>
        </p:nvSpPr>
        <p:spPr bwMode="auto">
          <a:xfrm>
            <a:off x="107950" y="4102100"/>
            <a:ext cx="935038" cy="431800"/>
          </a:xfrm>
          <a:prstGeom prst="rect">
            <a:avLst/>
          </a:prstGeom>
          <a:noFill/>
          <a:ln w="38100" algn="ctr">
            <a:solidFill>
              <a:srgbClr val="FF0000"/>
            </a:solidFill>
            <a:miter lim="800000"/>
            <a:headEnd/>
            <a:tailEnd/>
          </a:ln>
          <a:effectLst/>
        </p:spPr>
        <p:txBody>
          <a:bodyPr wrap="none" anchor="ct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nvGrpSpPr>
          <p:cNvPr id="9" name="Group 76"/>
          <p:cNvGrpSpPr>
            <a:grpSpLocks/>
          </p:cNvGrpSpPr>
          <p:nvPr/>
        </p:nvGrpSpPr>
        <p:grpSpPr bwMode="auto">
          <a:xfrm>
            <a:off x="4859338" y="703263"/>
            <a:ext cx="3960812" cy="1366837"/>
            <a:chOff x="3061" y="443"/>
            <a:chExt cx="2495" cy="861"/>
          </a:xfrm>
        </p:grpSpPr>
        <p:sp>
          <p:nvSpPr>
            <p:cNvPr id="1040" name="Text Box 63"/>
            <p:cNvSpPr txBox="1">
              <a:spLocks noChangeArrowheads="1"/>
            </p:cNvSpPr>
            <p:nvPr/>
          </p:nvSpPr>
          <p:spPr bwMode="auto">
            <a:xfrm>
              <a:off x="3061" y="443"/>
              <a:ext cx="2495" cy="861"/>
            </a:xfrm>
            <a:prstGeom prst="rect">
              <a:avLst/>
            </a:prstGeom>
            <a:noFill/>
            <a:ln w="63500">
              <a:noFill/>
              <a:miter lim="800000"/>
              <a:headEnd/>
              <a:tailEnd/>
            </a:ln>
          </p:spPr>
          <p:txBody>
            <a:bodyPr lIns="74295" tIns="8890" rIns="74295" bIns="8890"/>
            <a:lstStyle/>
            <a:p>
              <a:pPr eaLnBrk="0" fontAlgn="base" hangingPunct="0">
                <a:spcBef>
                  <a:spcPct val="0"/>
                </a:spcBef>
                <a:spcAft>
                  <a:spcPct val="0"/>
                </a:spcAft>
              </a:pPr>
              <a:endParaRPr kumimoji="0" lang="en-US" altLang="ja-JP" sz="2800" b="1">
                <a:solidFill>
                  <a:srgbClr val="FFFFFF"/>
                </a:solidFill>
              </a:endParaRPr>
            </a:p>
            <a:p>
              <a:pPr eaLnBrk="0" fontAlgn="base" hangingPunct="0">
                <a:spcBef>
                  <a:spcPct val="0"/>
                </a:spcBef>
                <a:spcAft>
                  <a:spcPct val="0"/>
                </a:spcAft>
              </a:pPr>
              <a:r>
                <a:rPr kumimoji="0" lang="en-US" altLang="ja-JP" sz="2800">
                  <a:solidFill>
                    <a:srgbClr val="FFFFFF"/>
                  </a:solidFill>
                </a:rPr>
                <a:t>EF=</a:t>
              </a:r>
              <a:endParaRPr kumimoji="0" lang="en-US" altLang="ja-JP" sz="2800">
                <a:solidFill>
                  <a:srgbClr val="FFFFFF"/>
                </a:solidFill>
                <a:latin typeface="Times New Roman" pitchFamily="18" charset="0"/>
              </a:endParaRPr>
            </a:p>
            <a:p>
              <a:pPr eaLnBrk="0" fontAlgn="base" hangingPunct="0">
                <a:spcBef>
                  <a:spcPct val="0"/>
                </a:spcBef>
                <a:spcAft>
                  <a:spcPct val="0"/>
                </a:spcAft>
              </a:pPr>
              <a:r>
                <a:rPr kumimoji="0" lang="en-US" altLang="ja-JP" sz="2000">
                  <a:solidFill>
                    <a:srgbClr val="FFFFFF"/>
                  </a:solidFill>
                  <a:latin typeface="Times New Roman" pitchFamily="18" charset="0"/>
                </a:rPr>
                <a:t>                                    </a:t>
              </a:r>
              <a:endParaRPr kumimoji="0" lang="en-US" altLang="ja-JP">
                <a:solidFill>
                  <a:srgbClr val="FFFFFF"/>
                </a:solidFill>
              </a:endParaRPr>
            </a:p>
          </p:txBody>
        </p:sp>
        <p:grpSp>
          <p:nvGrpSpPr>
            <p:cNvPr id="10" name="Group 75"/>
            <p:cNvGrpSpPr>
              <a:grpSpLocks/>
            </p:cNvGrpSpPr>
            <p:nvPr/>
          </p:nvGrpSpPr>
          <p:grpSpPr bwMode="auto">
            <a:xfrm>
              <a:off x="3483" y="460"/>
              <a:ext cx="1542" cy="721"/>
              <a:chOff x="3483" y="460"/>
              <a:chExt cx="1542" cy="721"/>
            </a:xfrm>
          </p:grpSpPr>
          <p:sp>
            <p:nvSpPr>
              <p:cNvPr id="44097" name="Text Box 65"/>
              <p:cNvSpPr txBox="1">
                <a:spLocks noChangeArrowheads="1"/>
              </p:cNvSpPr>
              <p:nvPr/>
            </p:nvSpPr>
            <p:spPr bwMode="auto">
              <a:xfrm>
                <a:off x="3483" y="460"/>
                <a:ext cx="1542" cy="721"/>
              </a:xfrm>
              <a:prstGeom prst="rect">
                <a:avLst/>
              </a:prstGeom>
              <a:noFill/>
              <a:ln w="9525">
                <a:noFill/>
                <a:miter lim="800000"/>
                <a:headEnd/>
                <a:tailEnd/>
              </a:ln>
              <a:effectLst/>
            </p:spPr>
            <p:txBody>
              <a:bodyPr>
                <a:spAutoFit/>
              </a:bodyPr>
              <a:lstStyle/>
              <a:p>
                <a:pPr algn="ctr" fontAlgn="base">
                  <a:spcBef>
                    <a:spcPct val="0"/>
                  </a:spcBef>
                  <a:spcAft>
                    <a:spcPct val="0"/>
                  </a:spcAft>
                  <a:defRPr/>
                </a:pPr>
                <a:r>
                  <a:rPr kumimoji="0" lang="en-US" altLang="ja-JP" sz="2800">
                    <a:solidFill>
                      <a:srgbClr val="FFFFFF"/>
                    </a:solidFill>
                  </a:rPr>
                  <a:t>E</a:t>
                </a:r>
                <a:r>
                  <a:rPr kumimoji="0" lang="en-US" altLang="ja-JP" sz="2800" baseline="-25000">
                    <a:solidFill>
                      <a:srgbClr val="FFFFFF"/>
                    </a:solidFill>
                  </a:rPr>
                  <a:t>1</a:t>
                </a:r>
              </a:p>
              <a:p>
                <a:pPr algn="ctr" fontAlgn="base">
                  <a:spcBef>
                    <a:spcPct val="0"/>
                  </a:spcBef>
                  <a:spcAft>
                    <a:spcPct val="0"/>
                  </a:spcAft>
                  <a:defRPr/>
                </a:pPr>
                <a:endParaRPr kumimoji="0" lang="en-US" altLang="ja-JP" sz="2000" baseline="-25000">
                  <a:solidFill>
                    <a:srgbClr val="FFFFFF"/>
                  </a:solidFill>
                </a:endParaRPr>
              </a:p>
              <a:p>
                <a:pPr algn="ctr" fontAlgn="base">
                  <a:spcBef>
                    <a:spcPct val="0"/>
                  </a:spcBef>
                  <a:spcAft>
                    <a:spcPct val="0"/>
                  </a:spcAft>
                  <a:defRPr/>
                </a:pPr>
                <a:r>
                  <a:rPr kumimoji="0" lang="en-US" altLang="ja-JP" sz="2800">
                    <a:solidFill>
                      <a:srgbClr val="FFFFFF"/>
                    </a:solidFill>
                  </a:rPr>
                  <a:t>E</a:t>
                </a:r>
                <a:r>
                  <a:rPr kumimoji="0" lang="en-US" altLang="ja-JP" sz="2800" baseline="-25000">
                    <a:solidFill>
                      <a:srgbClr val="FFFFFF"/>
                    </a:solidFill>
                  </a:rPr>
                  <a:t>1</a:t>
                </a:r>
                <a:r>
                  <a:rPr kumimoji="0" lang="en-US" altLang="ja-JP" sz="2800">
                    <a:solidFill>
                      <a:srgbClr val="FFFFFF"/>
                    </a:solidFill>
                    <a:effectLst>
                      <a:outerShdw blurRad="38100" dist="38100" dir="2700000" algn="tl">
                        <a:srgbClr val="000000"/>
                      </a:outerShdw>
                    </a:effectLst>
                  </a:rPr>
                  <a:t> </a:t>
                </a:r>
                <a:r>
                  <a:rPr kumimoji="0" lang="en-US" altLang="ja-JP" sz="2800">
                    <a:solidFill>
                      <a:srgbClr val="FFFFFF"/>
                    </a:solidFill>
                  </a:rPr>
                  <a:t>+ E</a:t>
                </a:r>
                <a:r>
                  <a:rPr kumimoji="0" lang="en-US" altLang="ja-JP" sz="2800" baseline="-25000">
                    <a:solidFill>
                      <a:srgbClr val="FFFFFF"/>
                    </a:solidFill>
                  </a:rPr>
                  <a:t>2</a:t>
                </a:r>
              </a:p>
            </p:txBody>
          </p:sp>
          <p:sp>
            <p:nvSpPr>
              <p:cNvPr id="44098" name="Line 66"/>
              <p:cNvSpPr>
                <a:spLocks noChangeShapeType="1"/>
              </p:cNvSpPr>
              <p:nvPr/>
            </p:nvSpPr>
            <p:spPr bwMode="auto">
              <a:xfrm>
                <a:off x="3624" y="860"/>
                <a:ext cx="1255" cy="0"/>
              </a:xfrm>
              <a:prstGeom prst="line">
                <a:avLst/>
              </a:prstGeom>
              <a:noFill/>
              <a:ln w="19050">
                <a:solidFill>
                  <a:schemeClr val="tx1"/>
                </a:solidFill>
                <a:round/>
                <a:headEnd/>
                <a:tailEnd/>
              </a:ln>
              <a:effectLst/>
            </p:spPr>
            <p:txBody>
              <a:bodyPr/>
              <a:lstStyle/>
              <a:p>
                <a:pPr algn="ctr" fontAlgn="base">
                  <a:spcBef>
                    <a:spcPct val="20000"/>
                  </a:spcBef>
                  <a:spcAft>
                    <a:spcPct val="0"/>
                  </a:spcAft>
                  <a:buClr>
                    <a:srgbClr val="86D1EC"/>
                  </a:buClr>
                  <a:buSzPct val="90000"/>
                  <a:buFont typeface="Wingdings" pitchFamily="2" charset="2"/>
                  <a:buChar char="l"/>
                  <a:defRPr/>
                </a:pPr>
                <a:endParaRPr lang="ja-JP" altLang="en-US" sz="3200">
                  <a:solidFill>
                    <a:srgbClr val="FFFFFF"/>
                  </a:solidFill>
                  <a:effectLst>
                    <a:outerShdw blurRad="38100" dist="38100" dir="2700000" algn="tl">
                      <a:srgbClr val="000000">
                        <a:alpha val="43137"/>
                      </a:srgbClr>
                    </a:outerShdw>
                  </a:effectLst>
                </a:endParaRPr>
              </a:p>
            </p:txBody>
          </p:sp>
        </p:grpSp>
      </p:grpSp>
      <p:sp>
        <p:nvSpPr>
          <p:cNvPr id="1038" name="Text Box 70"/>
          <p:cNvSpPr txBox="1">
            <a:spLocks noChangeArrowheads="1"/>
          </p:cNvSpPr>
          <p:nvPr/>
        </p:nvSpPr>
        <p:spPr bwMode="auto">
          <a:xfrm>
            <a:off x="4643438" y="1943100"/>
            <a:ext cx="4379912" cy="701675"/>
          </a:xfrm>
          <a:prstGeom prst="rect">
            <a:avLst/>
          </a:prstGeom>
          <a:noFill/>
          <a:ln w="9525">
            <a:noFill/>
            <a:miter lim="800000"/>
            <a:headEnd/>
            <a:tailEnd/>
          </a:ln>
        </p:spPr>
        <p:txBody>
          <a:bodyPr>
            <a:spAutoFit/>
          </a:bodyPr>
          <a:lstStyle/>
          <a:p>
            <a:pPr fontAlgn="base">
              <a:spcBef>
                <a:spcPct val="0"/>
              </a:spcBef>
              <a:spcAft>
                <a:spcPct val="0"/>
              </a:spcAft>
            </a:pPr>
            <a:r>
              <a:rPr kumimoji="0" lang="en-US" altLang="ja-JP" sz="2000">
                <a:solidFill>
                  <a:srgbClr val="FFFFFF"/>
                </a:solidFill>
              </a:rPr>
              <a:t>E</a:t>
            </a:r>
            <a:r>
              <a:rPr kumimoji="0" lang="en-US" altLang="ja-JP" sz="2000" baseline="-25000">
                <a:solidFill>
                  <a:srgbClr val="FFFFFF"/>
                </a:solidFill>
              </a:rPr>
              <a:t>1</a:t>
            </a:r>
            <a:r>
              <a:rPr kumimoji="0" lang="en-US" altLang="ja-JP" sz="2000">
                <a:solidFill>
                  <a:srgbClr val="FFFFFF"/>
                </a:solidFill>
              </a:rPr>
              <a:t>: amount of the first enantiomer</a:t>
            </a:r>
          </a:p>
          <a:p>
            <a:pPr fontAlgn="base">
              <a:spcBef>
                <a:spcPct val="0"/>
              </a:spcBef>
              <a:spcAft>
                <a:spcPct val="0"/>
              </a:spcAft>
            </a:pPr>
            <a:r>
              <a:rPr kumimoji="0" lang="en-US" altLang="ja-JP" sz="2000">
                <a:solidFill>
                  <a:srgbClr val="FFFFFF"/>
                </a:solidFill>
              </a:rPr>
              <a:t>E</a:t>
            </a:r>
            <a:r>
              <a:rPr kumimoji="0" lang="en-US" altLang="ja-JP" sz="2000" baseline="-25000">
                <a:solidFill>
                  <a:srgbClr val="FFFFFF"/>
                </a:solidFill>
              </a:rPr>
              <a:t>2</a:t>
            </a:r>
            <a:r>
              <a:rPr kumimoji="0" lang="en-US" altLang="ja-JP" sz="2000">
                <a:solidFill>
                  <a:srgbClr val="FFFFFF"/>
                </a:solidFill>
              </a:rPr>
              <a:t>: amount of the second enantiomer</a:t>
            </a:r>
          </a:p>
        </p:txBody>
      </p:sp>
      <p:sp>
        <p:nvSpPr>
          <p:cNvPr id="44110" name="Text Box 78"/>
          <p:cNvSpPr txBox="1">
            <a:spLocks noChangeArrowheads="1"/>
          </p:cNvSpPr>
          <p:nvPr/>
        </p:nvSpPr>
        <p:spPr bwMode="auto">
          <a:xfrm>
            <a:off x="3368675" y="1052513"/>
            <a:ext cx="1368425" cy="519112"/>
          </a:xfrm>
          <a:prstGeom prst="rect">
            <a:avLst/>
          </a:prstGeom>
          <a:noFill/>
          <a:ln w="9525" algn="ctr">
            <a:noFill/>
            <a:miter lim="800000"/>
            <a:headEnd/>
            <a:tailEnd/>
          </a:ln>
          <a:effectLst/>
        </p:spPr>
        <p:txBody>
          <a:bodyPr>
            <a:spAutoFit/>
          </a:bodyPr>
          <a:lstStyle/>
          <a:p>
            <a:pPr marL="342900" indent="-342900" algn="ctr" fontAlgn="base">
              <a:spcBef>
                <a:spcPct val="50000"/>
              </a:spcBef>
              <a:spcAft>
                <a:spcPct val="0"/>
              </a:spcAft>
              <a:buClr>
                <a:srgbClr val="86D1EC"/>
              </a:buClr>
              <a:buSzPct val="90000"/>
              <a:buFont typeface="Wingdings" pitchFamily="2" charset="2"/>
              <a:buNone/>
              <a:defRPr/>
            </a:pPr>
            <a:r>
              <a:rPr lang="en-US" altLang="ja-JP" sz="2800">
                <a:solidFill>
                  <a:srgbClr val="FFFFFF"/>
                </a:solidFill>
                <a:effectLst>
                  <a:outerShdw blurRad="38100" dist="38100" dir="2700000" algn="tl">
                    <a:srgbClr val="000000"/>
                  </a:outerShdw>
                </a:effectLst>
              </a:rPr>
              <a:t>or</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9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4092"/>
                                        </p:tgtEl>
                                        <p:attrNameLst>
                                          <p:attrName>style.visibility</p:attrName>
                                        </p:attrNameLst>
                                      </p:cBhvr>
                                      <p:to>
                                        <p:strVal val="visible"/>
                                      </p:to>
                                    </p:set>
                                    <p:anim calcmode="lin" valueType="num">
                                      <p:cBhvr>
                                        <p:cTn id="26" dur="1000" fill="hold"/>
                                        <p:tgtEl>
                                          <p:spTgt spid="44092"/>
                                        </p:tgtEl>
                                        <p:attrNameLst>
                                          <p:attrName>ppt_w</p:attrName>
                                        </p:attrNameLst>
                                      </p:cBhvr>
                                      <p:tavLst>
                                        <p:tav tm="0">
                                          <p:val>
                                            <p:strVal val="#ppt_w*0.70"/>
                                          </p:val>
                                        </p:tav>
                                        <p:tav tm="100000">
                                          <p:val>
                                            <p:strVal val="#ppt_w"/>
                                          </p:val>
                                        </p:tav>
                                      </p:tavLst>
                                    </p:anim>
                                    <p:anim calcmode="lin" valueType="num">
                                      <p:cBhvr>
                                        <p:cTn id="27" dur="1000" fill="hold"/>
                                        <p:tgtEl>
                                          <p:spTgt spid="44092"/>
                                        </p:tgtEl>
                                        <p:attrNameLst>
                                          <p:attrName>ppt_h</p:attrName>
                                        </p:attrNameLst>
                                      </p:cBhvr>
                                      <p:tavLst>
                                        <p:tav tm="0">
                                          <p:val>
                                            <p:strVal val="#ppt_h"/>
                                          </p:val>
                                        </p:tav>
                                        <p:tav tm="100000">
                                          <p:val>
                                            <p:strVal val="#ppt_h"/>
                                          </p:val>
                                        </p:tav>
                                      </p:tavLst>
                                    </p:anim>
                                    <p:animEffect transition="in" filter="fade">
                                      <p:cBhvr>
                                        <p:cTn id="28" dur="1000"/>
                                        <p:tgtEl>
                                          <p:spTgt spid="44092"/>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44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4090" grpId="0"/>
      <p:bldP spid="4409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Rectangle 12"/>
          <p:cNvSpPr>
            <a:spLocks noGrp="1" noChangeArrowheads="1"/>
          </p:cNvSpPr>
          <p:nvPr>
            <p:ph type="title"/>
          </p:nvPr>
        </p:nvSpPr>
        <p:spPr>
          <a:xfrm>
            <a:off x="1620838" y="317500"/>
            <a:ext cx="5959475" cy="985838"/>
          </a:xfrm>
        </p:spPr>
        <p:txBody>
          <a:bodyPr/>
          <a:lstStyle/>
          <a:p>
            <a:pPr eaLnBrk="1" hangingPunct="1">
              <a:defRPr/>
            </a:pPr>
            <a:r>
              <a:rPr lang="en-US" altLang="ja-JP" sz="4000" smtClean="0"/>
              <a:t>Enantiomer Fraction(EF)</a:t>
            </a:r>
          </a:p>
        </p:txBody>
      </p:sp>
      <p:sp>
        <p:nvSpPr>
          <p:cNvPr id="78851" name="Text Box 17"/>
          <p:cNvSpPr txBox="1">
            <a:spLocks noChangeArrowheads="1"/>
          </p:cNvSpPr>
          <p:nvPr/>
        </p:nvSpPr>
        <p:spPr bwMode="auto">
          <a:xfrm>
            <a:off x="287338" y="1355725"/>
            <a:ext cx="8569325" cy="579438"/>
          </a:xfrm>
          <a:prstGeom prst="rect">
            <a:avLst/>
          </a:prstGeom>
          <a:noFill/>
          <a:ln w="9525">
            <a:noFill/>
            <a:miter lim="800000"/>
            <a:headEnd/>
            <a:tailEnd/>
          </a:ln>
        </p:spPr>
        <p:txBody>
          <a:bodyPr>
            <a:spAutoFit/>
          </a:bodyPr>
          <a:lstStyle/>
          <a:p>
            <a:pPr fontAlgn="base">
              <a:spcBef>
                <a:spcPct val="0"/>
              </a:spcBef>
              <a:spcAft>
                <a:spcPct val="0"/>
              </a:spcAft>
            </a:pPr>
            <a:r>
              <a:rPr lang="en-US" altLang="ja-JP" sz="3200">
                <a:solidFill>
                  <a:srgbClr val="FFFFFF"/>
                </a:solidFill>
              </a:rPr>
              <a:t>Changes in physicochemical process,</a:t>
            </a:r>
          </a:p>
        </p:txBody>
      </p:sp>
      <p:sp>
        <p:nvSpPr>
          <p:cNvPr id="6162" name="Text Box 18"/>
          <p:cNvSpPr txBox="1">
            <a:spLocks noChangeArrowheads="1"/>
          </p:cNvSpPr>
          <p:nvPr/>
        </p:nvSpPr>
        <p:spPr bwMode="auto">
          <a:xfrm>
            <a:off x="161925" y="4724400"/>
            <a:ext cx="8820150" cy="1570038"/>
          </a:xfrm>
          <a:prstGeom prst="rect">
            <a:avLst/>
          </a:prstGeom>
          <a:noFill/>
          <a:ln w="50800" cmpd="dbl">
            <a:solidFill>
              <a:srgbClr val="FF0000"/>
            </a:solidFill>
            <a:miter lim="800000"/>
            <a:headEnd/>
            <a:tailEnd/>
          </a:ln>
        </p:spPr>
        <p:txBody>
          <a:bodyPr>
            <a:spAutoFit/>
          </a:bodyPr>
          <a:lstStyle/>
          <a:p>
            <a:pPr fontAlgn="base">
              <a:spcBef>
                <a:spcPct val="0"/>
              </a:spcBef>
              <a:spcAft>
                <a:spcPct val="0"/>
              </a:spcAft>
            </a:pPr>
            <a:r>
              <a:rPr lang="en-US" altLang="ja-JP" sz="3200" b="1">
                <a:solidFill>
                  <a:srgbClr val="FFFFFF"/>
                </a:solidFill>
              </a:rPr>
              <a:t>It is possible to </a:t>
            </a:r>
            <a:r>
              <a:rPr lang="en-US" altLang="ja-JP" sz="3200" b="1">
                <a:solidFill>
                  <a:srgbClr val="FFFF00"/>
                </a:solidFill>
              </a:rPr>
              <a:t>distinguish between newly caused pollution and old pollution</a:t>
            </a:r>
            <a:r>
              <a:rPr lang="en-US" altLang="ja-JP" sz="3200" b="1">
                <a:solidFill>
                  <a:srgbClr val="FFFFFF"/>
                </a:solidFill>
              </a:rPr>
              <a:t> by monitoring EF</a:t>
            </a:r>
          </a:p>
        </p:txBody>
      </p:sp>
      <p:sp>
        <p:nvSpPr>
          <p:cNvPr id="6170" name="Text Box 26"/>
          <p:cNvSpPr txBox="1">
            <a:spLocks noChangeArrowheads="1"/>
          </p:cNvSpPr>
          <p:nvPr/>
        </p:nvSpPr>
        <p:spPr bwMode="auto">
          <a:xfrm>
            <a:off x="288925" y="1906588"/>
            <a:ext cx="8569325" cy="1006475"/>
          </a:xfrm>
          <a:prstGeom prst="rect">
            <a:avLst/>
          </a:prstGeom>
          <a:noFill/>
          <a:ln w="9525">
            <a:noFill/>
            <a:miter lim="800000"/>
            <a:headEnd/>
            <a:tailEnd/>
          </a:ln>
        </p:spPr>
        <p:txBody>
          <a:bodyPr>
            <a:spAutoFit/>
          </a:bodyPr>
          <a:lstStyle/>
          <a:p>
            <a:pPr fontAlgn="base">
              <a:spcBef>
                <a:spcPct val="0"/>
              </a:spcBef>
              <a:spcAft>
                <a:spcPct val="0"/>
              </a:spcAft>
            </a:pPr>
            <a:r>
              <a:rPr lang="en-US" altLang="ja-JP" sz="2800" b="1">
                <a:solidFill>
                  <a:srgbClr val="FFFFFF"/>
                </a:solidFill>
                <a:latin typeface="Times New Roman" pitchFamily="18" charset="0"/>
              </a:rPr>
              <a:t>                         </a:t>
            </a:r>
            <a:r>
              <a:rPr lang="en-US" altLang="ja-JP" sz="3200" b="1">
                <a:solidFill>
                  <a:srgbClr val="FFFFFF"/>
                </a:solidFill>
              </a:rPr>
              <a:t>the EF value does</a:t>
            </a:r>
            <a:r>
              <a:rPr lang="en-US" altLang="ja-JP" sz="3200" b="1">
                <a:solidFill>
                  <a:srgbClr val="7B46D0"/>
                </a:solidFill>
              </a:rPr>
              <a:t> </a:t>
            </a:r>
            <a:r>
              <a:rPr lang="en-US" altLang="ja-JP" sz="3200" b="1">
                <a:solidFill>
                  <a:srgbClr val="FF3300"/>
                </a:solidFill>
              </a:rPr>
              <a:t>not change</a:t>
            </a:r>
            <a:r>
              <a:rPr lang="en-US" altLang="ja-JP" sz="3200" b="1">
                <a:solidFill>
                  <a:srgbClr val="7B46D0"/>
                </a:solidFill>
              </a:rPr>
              <a:t>.</a:t>
            </a:r>
          </a:p>
          <a:p>
            <a:pPr fontAlgn="base">
              <a:spcBef>
                <a:spcPct val="0"/>
              </a:spcBef>
              <a:spcAft>
                <a:spcPct val="0"/>
              </a:spcAft>
            </a:pPr>
            <a:endParaRPr lang="en-US" altLang="ja-JP" sz="2800" b="1">
              <a:solidFill>
                <a:srgbClr val="FF3300"/>
              </a:solidFill>
            </a:endParaRPr>
          </a:p>
        </p:txBody>
      </p:sp>
      <p:sp>
        <p:nvSpPr>
          <p:cNvPr id="6169" name="Text Box 25"/>
          <p:cNvSpPr txBox="1">
            <a:spLocks noChangeArrowheads="1"/>
          </p:cNvSpPr>
          <p:nvPr/>
        </p:nvSpPr>
        <p:spPr bwMode="auto">
          <a:xfrm>
            <a:off x="395288" y="2994025"/>
            <a:ext cx="8183562" cy="579438"/>
          </a:xfrm>
          <a:prstGeom prst="rect">
            <a:avLst/>
          </a:prstGeom>
          <a:noFill/>
          <a:ln w="9525">
            <a:noFill/>
            <a:miter lim="800000"/>
            <a:headEnd/>
            <a:tailEnd/>
          </a:ln>
        </p:spPr>
        <p:txBody>
          <a:bodyPr>
            <a:spAutoFit/>
          </a:bodyPr>
          <a:lstStyle/>
          <a:p>
            <a:pPr fontAlgn="base">
              <a:spcBef>
                <a:spcPct val="0"/>
              </a:spcBef>
              <a:spcAft>
                <a:spcPct val="0"/>
              </a:spcAft>
              <a:defRPr/>
            </a:pPr>
            <a:r>
              <a:rPr lang="en-US" altLang="ja-JP" sz="3200">
                <a:solidFill>
                  <a:srgbClr val="FFFFFF"/>
                </a:solidFill>
              </a:rPr>
              <a:t>Changes in metabolic process,</a:t>
            </a:r>
            <a:r>
              <a:rPr lang="en-US" altLang="ja-JP" sz="3200">
                <a:solidFill>
                  <a:srgbClr val="FFFFFF"/>
                </a:solidFill>
                <a:effectLst>
                  <a:outerShdw blurRad="38100" dist="38100" dir="2700000" algn="tl">
                    <a:srgbClr val="000000"/>
                  </a:outerShdw>
                </a:effectLst>
              </a:rPr>
              <a:t> </a:t>
            </a:r>
          </a:p>
        </p:txBody>
      </p:sp>
      <p:sp>
        <p:nvSpPr>
          <p:cNvPr id="6174" name="Text Box 30"/>
          <p:cNvSpPr txBox="1">
            <a:spLocks noChangeArrowheads="1"/>
          </p:cNvSpPr>
          <p:nvPr/>
        </p:nvSpPr>
        <p:spPr bwMode="auto">
          <a:xfrm>
            <a:off x="287338" y="3644900"/>
            <a:ext cx="8569325" cy="579438"/>
          </a:xfrm>
          <a:prstGeom prst="rect">
            <a:avLst/>
          </a:prstGeom>
          <a:noFill/>
          <a:ln w="9525">
            <a:noFill/>
            <a:miter lim="800000"/>
            <a:headEnd/>
            <a:tailEnd/>
          </a:ln>
        </p:spPr>
        <p:txBody>
          <a:bodyPr>
            <a:spAutoFit/>
          </a:bodyPr>
          <a:lstStyle/>
          <a:p>
            <a:pPr fontAlgn="base">
              <a:spcBef>
                <a:spcPct val="0"/>
              </a:spcBef>
              <a:spcAft>
                <a:spcPct val="0"/>
              </a:spcAft>
            </a:pPr>
            <a:r>
              <a:rPr lang="en-US" altLang="ja-JP" sz="2800" b="1">
                <a:solidFill>
                  <a:srgbClr val="FFFFFF"/>
                </a:solidFill>
                <a:latin typeface="Times New Roman" pitchFamily="18" charset="0"/>
              </a:rPr>
              <a:t>                         </a:t>
            </a:r>
            <a:r>
              <a:rPr lang="en-US" altLang="ja-JP" sz="3200" b="1">
                <a:solidFill>
                  <a:srgbClr val="FFFFFF"/>
                </a:solidFill>
              </a:rPr>
              <a:t>the EF value</a:t>
            </a:r>
            <a:r>
              <a:rPr lang="en-US" altLang="ja-JP" sz="3200" b="1">
                <a:solidFill>
                  <a:srgbClr val="7B46D0"/>
                </a:solidFill>
              </a:rPr>
              <a:t> </a:t>
            </a:r>
            <a:r>
              <a:rPr lang="en-US" altLang="ja-JP" sz="3200" b="1">
                <a:solidFill>
                  <a:srgbClr val="FF3300"/>
                </a:solidFill>
              </a:rPr>
              <a:t>changes</a:t>
            </a:r>
            <a:r>
              <a:rPr lang="en-US" altLang="ja-JP" sz="3200" b="1">
                <a:solidFill>
                  <a:srgbClr val="7B46D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70"/>
                                        </p:tgtEl>
                                        <p:attrNameLst>
                                          <p:attrName>style.visibility</p:attrName>
                                        </p:attrNameLst>
                                      </p:cBhvr>
                                      <p:to>
                                        <p:strVal val="visible"/>
                                      </p:to>
                                    </p:set>
                                    <p:animEffect transition="in" filter="blinds(horizontal)">
                                      <p:cBhvr>
                                        <p:cTn id="7" dur="500"/>
                                        <p:tgtEl>
                                          <p:spTgt spid="61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74"/>
                                        </p:tgtEl>
                                        <p:attrNameLst>
                                          <p:attrName>style.visibility</p:attrName>
                                        </p:attrNameLst>
                                      </p:cBhvr>
                                      <p:to>
                                        <p:strVal val="visible"/>
                                      </p:to>
                                    </p:set>
                                    <p:animEffect transition="in" filter="blinds(horizontal)">
                                      <p:cBhvr>
                                        <p:cTn id="12" dur="500"/>
                                        <p:tgtEl>
                                          <p:spTgt spid="61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62"/>
                                        </p:tgtEl>
                                        <p:attrNameLst>
                                          <p:attrName>style.visibility</p:attrName>
                                        </p:attrNameLst>
                                      </p:cBhvr>
                                      <p:to>
                                        <p:strVal val="visible"/>
                                      </p:to>
                                    </p:set>
                                    <p:animEffect transition="in" filter="blinds(horizontal)">
                                      <p:cBhvr>
                                        <p:cTn id="17" dur="500"/>
                                        <p:tgtEl>
                                          <p:spTgt spid="6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autoUpdateAnimBg="0"/>
      <p:bldP spid="6170" grpId="0"/>
      <p:bldP spid="617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 name="正方形/長方形 4"/>
          <p:cNvSpPr/>
          <p:nvPr/>
        </p:nvSpPr>
        <p:spPr>
          <a:xfrm>
            <a:off x="179512" y="5674022"/>
            <a:ext cx="8820472" cy="92333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b="1" dirty="0" err="1" smtClean="0">
                <a:solidFill>
                  <a:srgbClr val="DBF5F9">
                    <a:lumMod val="10000"/>
                  </a:srgbClr>
                </a:solidFill>
              </a:rPr>
              <a:t>Enantioselective</a:t>
            </a:r>
            <a:r>
              <a:rPr lang="en-US" altLang="ja-JP" b="1" dirty="0" smtClean="0">
                <a:solidFill>
                  <a:srgbClr val="DBF5F9">
                    <a:lumMod val="10000"/>
                  </a:srgbClr>
                </a:solidFill>
              </a:rPr>
              <a:t> determination of </a:t>
            </a:r>
            <a:r>
              <a:rPr lang="en-US" altLang="ja-JP" b="1" dirty="0" err="1" smtClean="0">
                <a:solidFill>
                  <a:srgbClr val="DBF5F9">
                    <a:lumMod val="10000"/>
                  </a:srgbClr>
                </a:solidFill>
              </a:rPr>
              <a:t>chiral</a:t>
            </a:r>
            <a:r>
              <a:rPr lang="en-US" altLang="ja-JP" b="1" dirty="0" smtClean="0">
                <a:solidFill>
                  <a:srgbClr val="DBF5F9">
                    <a:lumMod val="10000"/>
                  </a:srgbClr>
                </a:solidFill>
              </a:rPr>
              <a:t> PCBs in Spanish breast milk samples by heart-cut MDGC, </a:t>
            </a:r>
            <a:r>
              <a:rPr lang="pt-BR" altLang="ja-JP" b="1" dirty="0" smtClean="0">
                <a:solidFill>
                  <a:srgbClr val="DBF5F9">
                    <a:lumMod val="10000"/>
                  </a:srgbClr>
                </a:solidFill>
                <a:latin typeface="Arial" pitchFamily="34" charset="0"/>
                <a:cs typeface="Arial" pitchFamily="34" charset="0"/>
              </a:rPr>
              <a:t>Luisa R Bordajandi, Maria Jose Gonzalez </a:t>
            </a:r>
            <a:r>
              <a:rPr lang="en-US" altLang="ja-JP" b="1" dirty="0" smtClean="0">
                <a:solidFill>
                  <a:srgbClr val="DBF5F9">
                    <a:lumMod val="10000"/>
                  </a:srgbClr>
                </a:solidFill>
                <a:latin typeface="Arial" pitchFamily="34" charset="0"/>
                <a:cs typeface="Arial" pitchFamily="34" charset="0"/>
              </a:rPr>
              <a:t>(2005 ) : Organohalogen Compounds</a:t>
            </a:r>
            <a:r>
              <a:rPr lang="en-US" altLang="ja-JP" b="1" dirty="0" smtClean="0">
                <a:solidFill>
                  <a:prstClr val="black"/>
                </a:solidFill>
                <a:latin typeface="Arial" pitchFamily="34" charset="0"/>
                <a:cs typeface="Arial" pitchFamily="34" charset="0"/>
              </a:rPr>
              <a:t>. </a:t>
            </a:r>
            <a:r>
              <a:rPr lang="en-US" altLang="ja-JP" b="1" dirty="0" smtClean="0">
                <a:solidFill>
                  <a:srgbClr val="DBF5F9">
                    <a:lumMod val="10000"/>
                  </a:srgbClr>
                </a:solidFill>
                <a:latin typeface="Arial" pitchFamily="34" charset="0"/>
                <a:cs typeface="Arial" pitchFamily="34" charset="0"/>
              </a:rPr>
              <a:t>67, 1361-</a:t>
            </a:r>
            <a:endParaRPr lang="en-US" altLang="ja-JP" b="1" dirty="0" smtClean="0">
              <a:solidFill>
                <a:prstClr val="black"/>
              </a:solidFill>
              <a:latin typeface="Arial" pitchFamily="34" charset="0"/>
              <a:cs typeface="Arial" pitchFamily="34" charset="0"/>
            </a:endParaRPr>
          </a:p>
        </p:txBody>
      </p:sp>
      <p:pic>
        <p:nvPicPr>
          <p:cNvPr id="8196" name="Picture 4" descr="C:\研究\HCH\Chiral\05-84_ページ_3_画像_0001.jpg"/>
          <p:cNvPicPr>
            <a:picLocks noChangeAspect="1" noChangeArrowheads="1"/>
          </p:cNvPicPr>
          <p:nvPr/>
        </p:nvPicPr>
        <p:blipFill>
          <a:blip r:embed="rId3" cstate="print"/>
          <a:srcRect/>
          <a:stretch>
            <a:fillRect/>
          </a:stretch>
        </p:blipFill>
        <p:spPr bwMode="auto">
          <a:xfrm>
            <a:off x="535112" y="674092"/>
            <a:ext cx="8141344" cy="477113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 name="正方形/長方形 4"/>
          <p:cNvSpPr/>
          <p:nvPr/>
        </p:nvSpPr>
        <p:spPr>
          <a:xfrm>
            <a:off x="72008" y="6021288"/>
            <a:ext cx="9036496" cy="6463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b="1" dirty="0" smtClean="0">
                <a:solidFill>
                  <a:srgbClr val="DBF5F9">
                    <a:lumMod val="10000"/>
                  </a:srgbClr>
                </a:solidFill>
              </a:rPr>
              <a:t>DISTRIBUTION OF CHIRAL PCBs IN SELECTED TISSUES IN THE LABORATORY RAT </a:t>
            </a:r>
            <a:r>
              <a:rPr lang="en-US" altLang="ja-JP" b="1" dirty="0" smtClean="0">
                <a:solidFill>
                  <a:srgbClr val="DBF5F9">
                    <a:lumMod val="10000"/>
                  </a:srgbClr>
                </a:solidFill>
                <a:latin typeface="Arial" pitchFamily="34" charset="0"/>
                <a:cs typeface="Arial" pitchFamily="34" charset="0"/>
              </a:rPr>
              <a:t>, Hans-Joachim </a:t>
            </a:r>
            <a:r>
              <a:rPr lang="en-US" altLang="ja-JP" b="1" dirty="0" err="1" smtClean="0">
                <a:solidFill>
                  <a:srgbClr val="DBF5F9">
                    <a:lumMod val="10000"/>
                  </a:srgbClr>
                </a:solidFill>
                <a:latin typeface="Arial" pitchFamily="34" charset="0"/>
                <a:cs typeface="Arial" pitchFamily="34" charset="0"/>
              </a:rPr>
              <a:t>Lehmler</a:t>
            </a:r>
            <a:r>
              <a:rPr lang="en-US" altLang="ja-JP" b="1" dirty="0" smtClean="0">
                <a:solidFill>
                  <a:srgbClr val="DBF5F9">
                    <a:lumMod val="10000"/>
                  </a:srgbClr>
                </a:solidFill>
                <a:latin typeface="Arial" pitchFamily="34" charset="0"/>
                <a:cs typeface="Arial" pitchFamily="34" charset="0"/>
              </a:rPr>
              <a:t>, et al  (2004): Organohalogen Compounds</a:t>
            </a:r>
            <a:r>
              <a:rPr lang="en-US" altLang="ja-JP" b="1" dirty="0" smtClean="0">
                <a:solidFill>
                  <a:prstClr val="black"/>
                </a:solidFill>
                <a:latin typeface="Arial" pitchFamily="34" charset="0"/>
                <a:cs typeface="Arial" pitchFamily="34" charset="0"/>
              </a:rPr>
              <a:t>. </a:t>
            </a:r>
            <a:r>
              <a:rPr lang="en-US" altLang="ja-JP" b="1" dirty="0" smtClean="0">
                <a:solidFill>
                  <a:srgbClr val="DBF5F9">
                    <a:lumMod val="10000"/>
                  </a:srgbClr>
                </a:solidFill>
                <a:latin typeface="Arial" pitchFamily="34" charset="0"/>
                <a:cs typeface="Arial" pitchFamily="34" charset="0"/>
              </a:rPr>
              <a:t>66, 443-</a:t>
            </a:r>
            <a:endParaRPr lang="en-US" altLang="ja-JP" b="1" dirty="0" smtClean="0">
              <a:solidFill>
                <a:prstClr val="black"/>
              </a:solidFill>
              <a:latin typeface="Arial" pitchFamily="34" charset="0"/>
              <a:cs typeface="Arial" pitchFamily="34" charset="0"/>
            </a:endParaRPr>
          </a:p>
        </p:txBody>
      </p:sp>
      <p:graphicFrame>
        <p:nvGraphicFramePr>
          <p:cNvPr id="4" name="表 3"/>
          <p:cNvGraphicFramePr>
            <a:graphicFrameLocks noGrp="1"/>
          </p:cNvGraphicFramePr>
          <p:nvPr/>
        </p:nvGraphicFramePr>
        <p:xfrm>
          <a:off x="467544" y="620688"/>
          <a:ext cx="8064896" cy="5256578"/>
        </p:xfrm>
        <a:graphic>
          <a:graphicData uri="http://schemas.openxmlformats.org/drawingml/2006/table">
            <a:tbl>
              <a:tblPr/>
              <a:tblGrid>
                <a:gridCol w="2016224"/>
                <a:gridCol w="2016224"/>
                <a:gridCol w="2016224"/>
                <a:gridCol w="2016224"/>
              </a:tblGrid>
              <a:tr h="276662">
                <a:tc>
                  <a:txBody>
                    <a:bodyPr/>
                    <a:lstStyle/>
                    <a:p>
                      <a:pPr algn="ctr" fontAlgn="ctr"/>
                      <a:r>
                        <a:rPr lang="ja-JP" altLang="en-US" sz="1100" b="1" i="0" u="none" strike="noStrike" baseline="0" dirty="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dirty="0">
                          <a:solidFill>
                            <a:schemeClr val="bg1"/>
                          </a:solidFill>
                          <a:latin typeface="ＭＳ Ｐゴシック"/>
                        </a:rPr>
                        <a:t>PCB-91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PCB-95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PCB-149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62">
                <a:tc>
                  <a:txBody>
                    <a:bodyPr/>
                    <a:lstStyle/>
                    <a:p>
                      <a:pPr algn="ctr" fontAlgn="ctr"/>
                      <a:r>
                        <a:rPr lang="en-US" sz="1100" b="1" i="0" u="none" strike="noStrike" baseline="0" dirty="0" err="1">
                          <a:solidFill>
                            <a:schemeClr val="bg1"/>
                          </a:solidFill>
                          <a:latin typeface="ＭＳ Ｐゴシック"/>
                        </a:rPr>
                        <a:t>Chlorofen</a:t>
                      </a:r>
                      <a:endParaRPr lang="en-US" sz="1100" b="1" i="0" u="none" strike="noStrike" baseline="0" dirty="0">
                        <a:solidFill>
                          <a:schemeClr val="bg1"/>
                        </a:solidFill>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dirty="0" err="1">
                          <a:solidFill>
                            <a:schemeClr val="bg1"/>
                          </a:solidFill>
                          <a:latin typeface="ＭＳ Ｐゴシック"/>
                        </a:rPr>
                        <a:t>n.d</a:t>
                      </a:r>
                      <a:r>
                        <a:rPr lang="en-US" sz="1100" b="1" i="0" u="none" strike="noStrike" baseline="0" dirty="0">
                          <a:solidFill>
                            <a:schemeClr val="bg1"/>
                          </a:solidFill>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baseline="0">
                          <a:solidFill>
                            <a:schemeClr val="bg1"/>
                          </a:solidFill>
                          <a:latin typeface="ＭＳ Ｐゴシック"/>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baseline="0">
                          <a:solidFill>
                            <a:schemeClr val="bg1"/>
                          </a:solidFill>
                          <a:latin typeface="ＭＳ Ｐゴシック"/>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62">
                <a:tc>
                  <a:txBody>
                    <a:bodyPr/>
                    <a:lstStyle/>
                    <a:p>
                      <a:pPr algn="ctr" fontAlgn="ctr"/>
                      <a:r>
                        <a:rPr lang="en-US" sz="1100" b="1" i="0" u="none" strike="noStrike" baseline="0" dirty="0">
                          <a:solidFill>
                            <a:schemeClr val="bg1"/>
                          </a:solidFill>
                          <a:latin typeface="ＭＳ Ｐゴシック"/>
                        </a:rPr>
                        <a:t>soil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baseline="0" dirty="0">
                          <a:solidFill>
                            <a:schemeClr val="bg1"/>
                          </a:solidFill>
                          <a:latin typeface="ＭＳ Ｐゴシック"/>
                        </a:rPr>
                        <a:t>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baseline="0">
                          <a:solidFill>
                            <a:schemeClr val="bg1"/>
                          </a:solidFill>
                          <a:latin typeface="ＭＳ Ｐゴシック"/>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baseline="0">
                          <a:solidFill>
                            <a:schemeClr val="bg1"/>
                          </a:solidFill>
                          <a:latin typeface="ＭＳ Ｐゴシック"/>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62">
                <a:tc>
                  <a:txBody>
                    <a:bodyPr/>
                    <a:lstStyle/>
                    <a:p>
                      <a:pPr algn="ctr" fontAlgn="ctr"/>
                      <a:r>
                        <a:rPr lang="en-US" sz="1100" b="1" i="0" u="none" strike="noStrike" baseline="0" dirty="0">
                          <a:solidFill>
                            <a:schemeClr val="bg1"/>
                          </a:solidFill>
                          <a:latin typeface="ＭＳ Ｐゴシック"/>
                        </a:rPr>
                        <a:t>Adipose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a:solidFill>
                            <a:schemeClr val="bg1"/>
                          </a:solidFill>
                          <a:latin typeface="ＭＳ Ｐゴシック"/>
                        </a:rPr>
                        <a:t>0.73, 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a:solidFill>
                            <a:schemeClr val="bg1"/>
                          </a:solidFill>
                          <a:latin typeface="ＭＳ Ｐゴシック"/>
                        </a:rPr>
                        <a:t>0.66, 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1" i="0" u="none" strike="noStrike" baseline="0">
                          <a:solidFill>
                            <a:schemeClr val="bg1"/>
                          </a:solidFill>
                          <a:latin typeface="ＭＳ Ｐゴシック"/>
                        </a:rPr>
                        <a:t>0.50±0.04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662">
                <a:tc>
                  <a:txBody>
                    <a:bodyPr/>
                    <a:lstStyle/>
                    <a:p>
                      <a:pPr algn="ctr" fontAlgn="ctr"/>
                      <a:r>
                        <a:rPr lang="ja-JP" altLang="en-US" sz="1100" b="1" i="0" u="none" strike="noStrike" baseline="0" dirty="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dirty="0">
                          <a:solidFill>
                            <a:schemeClr val="bg1"/>
                          </a:solidFill>
                          <a:latin typeface="ＭＳ Ｐゴシック"/>
                        </a:rPr>
                        <a:t>(0.62, 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(0.53, 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(0.48, 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662">
                <a:tc>
                  <a:txBody>
                    <a:bodyPr/>
                    <a:lstStyle/>
                    <a:p>
                      <a:pPr algn="ctr" fontAlgn="ctr"/>
                      <a:r>
                        <a:rPr lang="en-US" sz="1100" b="1" i="0" u="none" strike="noStrike" baseline="0">
                          <a:solidFill>
                            <a:schemeClr val="bg1"/>
                          </a:solidFill>
                          <a:latin typeface="ＭＳ Ｐゴシック"/>
                        </a:rPr>
                        <a:t>Brain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dirty="0" err="1">
                          <a:solidFill>
                            <a:schemeClr val="bg1"/>
                          </a:solidFill>
                          <a:latin typeface="ＭＳ Ｐゴシック"/>
                        </a:rPr>
                        <a:t>n.d</a:t>
                      </a:r>
                      <a:r>
                        <a:rPr lang="en-US" sz="1100" b="1" i="0" u="none" strike="noStrike" baseline="0" dirty="0">
                          <a:solidFill>
                            <a:schemeClr val="bg1"/>
                          </a:solidFill>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62">
                <a:tc>
                  <a:txBody>
                    <a:bodyPr/>
                    <a:lstStyle/>
                    <a:p>
                      <a:pPr algn="ctr" fontAlgn="ctr"/>
                      <a:r>
                        <a:rPr lang="en-US" sz="1100" b="1" i="0" u="none" strike="noStrike" baseline="0" dirty="0">
                          <a:solidFill>
                            <a:schemeClr val="bg1"/>
                          </a:solidFill>
                          <a:latin typeface="ＭＳ Ｐゴシック"/>
                        </a:rPr>
                        <a:t>Heart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dirty="0" err="1">
                          <a:solidFill>
                            <a:schemeClr val="bg1"/>
                          </a:solidFill>
                          <a:latin typeface="ＭＳ Ｐゴシック"/>
                        </a:rPr>
                        <a:t>n.d</a:t>
                      </a:r>
                      <a:r>
                        <a:rPr lang="en-US" sz="1100" b="1" i="0" u="none" strike="noStrike" baseline="0" dirty="0">
                          <a:solidFill>
                            <a:schemeClr val="bg1"/>
                          </a:solidFill>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a:solidFill>
                            <a:schemeClr val="bg1"/>
                          </a:solidFill>
                          <a:latin typeface="ＭＳ Ｐゴシック"/>
                        </a:rPr>
                        <a:t>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a:solidFill>
                            <a:schemeClr val="bg1"/>
                          </a:solidFill>
                          <a:latin typeface="ＭＳ Ｐゴシック"/>
                        </a:rPr>
                        <a:t>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662">
                <a:tc>
                  <a:txBody>
                    <a:bodyPr/>
                    <a:lstStyle/>
                    <a:p>
                      <a:pPr algn="ctr" fontAlgn="ctr"/>
                      <a:r>
                        <a:rPr lang="ja-JP" altLang="en-US" sz="1100" b="1" i="0" u="none" strike="noStrike" baseline="0" dirty="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baseline="0" dirty="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baseline="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(0.53,n=1)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662">
                <a:tc>
                  <a:txBody>
                    <a:bodyPr/>
                    <a:lstStyle/>
                    <a:p>
                      <a:pPr algn="ctr" fontAlgn="ctr"/>
                      <a:r>
                        <a:rPr lang="en-US" sz="1100" b="1" i="0" u="none" strike="noStrike" baseline="0" dirty="0">
                          <a:solidFill>
                            <a:schemeClr val="bg1"/>
                          </a:solidFill>
                          <a:latin typeface="ＭＳ Ｐゴシック"/>
                        </a:rPr>
                        <a:t>Kidney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dirty="0" err="1">
                          <a:solidFill>
                            <a:schemeClr val="bg1"/>
                          </a:solidFill>
                          <a:latin typeface="ＭＳ Ｐゴシック"/>
                        </a:rPr>
                        <a:t>n.d</a:t>
                      </a:r>
                      <a:r>
                        <a:rPr lang="en-US" sz="1100" b="1" i="0" u="none" strike="noStrike" baseline="0" dirty="0">
                          <a:solidFill>
                            <a:schemeClr val="bg1"/>
                          </a:solidFill>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a:solidFill>
                            <a:schemeClr val="bg1"/>
                          </a:solidFill>
                          <a:latin typeface="ＭＳ Ｐゴシック"/>
                        </a:rPr>
                        <a:t>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1" i="0" u="none" strike="noStrike" baseline="0">
                          <a:solidFill>
                            <a:schemeClr val="bg1"/>
                          </a:solidFill>
                          <a:latin typeface="ＭＳ Ｐゴシック"/>
                        </a:rPr>
                        <a:t>0.52±0.04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662">
                <a:tc>
                  <a:txBody>
                    <a:bodyPr/>
                    <a:lstStyle/>
                    <a:p>
                      <a:pPr algn="ctr" fontAlgn="ctr"/>
                      <a:r>
                        <a:rPr lang="ja-JP" altLang="en-US" sz="1100" b="1" i="0" u="none" strike="noStrike" baseline="0" dirty="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dirty="0">
                          <a:solidFill>
                            <a:schemeClr val="bg1"/>
                          </a:solidFill>
                          <a:latin typeface="ＭＳ Ｐゴシック"/>
                        </a:rPr>
                        <a:t>(0.55,n=2)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baseline="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baseline="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662">
                <a:tc>
                  <a:txBody>
                    <a:bodyPr/>
                    <a:lstStyle/>
                    <a:p>
                      <a:pPr algn="ctr" fontAlgn="ctr"/>
                      <a:r>
                        <a:rPr lang="en-US" sz="1100" b="1" i="0" u="none" strike="noStrike" baseline="0" dirty="0">
                          <a:solidFill>
                            <a:schemeClr val="bg1"/>
                          </a:solidFill>
                          <a:latin typeface="ＭＳ Ｐゴシック"/>
                        </a:rPr>
                        <a:t>Liver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dirty="0" err="1">
                          <a:solidFill>
                            <a:schemeClr val="bg1"/>
                          </a:solidFill>
                          <a:latin typeface="ＭＳ Ｐゴシック"/>
                        </a:rPr>
                        <a:t>n.d</a:t>
                      </a:r>
                      <a:r>
                        <a:rPr lang="en-US" sz="1100" b="1" i="0" u="none" strike="noStrike" baseline="0" dirty="0">
                          <a:solidFill>
                            <a:schemeClr val="bg1"/>
                          </a:solidFill>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a:solidFill>
                            <a:schemeClr val="bg1"/>
                          </a:solidFill>
                          <a:latin typeface="ＭＳ Ｐゴシック"/>
                        </a:rPr>
                        <a:t>0.47,n=1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1" i="0" u="none" strike="noStrike" baseline="0">
                          <a:solidFill>
                            <a:schemeClr val="bg1"/>
                          </a:solidFill>
                          <a:latin typeface="ＭＳ Ｐゴシック"/>
                        </a:rPr>
                        <a:t>0.52±0.04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662">
                <a:tc>
                  <a:txBody>
                    <a:bodyPr/>
                    <a:lstStyle/>
                    <a:p>
                      <a:pPr algn="ctr" fontAlgn="ctr"/>
                      <a:r>
                        <a:rPr lang="ja-JP" altLang="en-US" sz="1100" b="1" i="0" u="none" strike="noStrike" baseline="0" dirty="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dirty="0">
                          <a:solidFill>
                            <a:schemeClr val="bg1"/>
                          </a:solidFill>
                          <a:latin typeface="ＭＳ Ｐゴシック"/>
                        </a:rPr>
                        <a:t>(0.54,n=2)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baseline="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baseline="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662">
                <a:tc>
                  <a:txBody>
                    <a:bodyPr/>
                    <a:lstStyle/>
                    <a:p>
                      <a:pPr algn="ctr" fontAlgn="ctr"/>
                      <a:r>
                        <a:rPr lang="en-US" sz="1100" b="1" i="0" u="none" strike="noStrike" baseline="0">
                          <a:solidFill>
                            <a:schemeClr val="bg1"/>
                          </a:solidFill>
                          <a:latin typeface="ＭＳ Ｐゴシック"/>
                        </a:rPr>
                        <a:t>Lung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0.47,n=2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62">
                <a:tc>
                  <a:txBody>
                    <a:bodyPr/>
                    <a:lstStyle/>
                    <a:p>
                      <a:pPr algn="ctr" fontAlgn="ctr"/>
                      <a:r>
                        <a:rPr lang="en-US" sz="1100" b="1" i="0" u="none" strike="noStrike" baseline="0" dirty="0">
                          <a:solidFill>
                            <a:schemeClr val="bg1"/>
                          </a:solidFill>
                          <a:latin typeface="ＭＳ Ｐゴシック"/>
                        </a:rPr>
                        <a:t>Skin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dirty="0" err="1">
                          <a:solidFill>
                            <a:schemeClr val="bg1"/>
                          </a:solidFill>
                          <a:latin typeface="ＭＳ Ｐゴシック"/>
                        </a:rPr>
                        <a:t>n.d</a:t>
                      </a:r>
                      <a:r>
                        <a:rPr lang="en-US" sz="1100" b="1" i="0" u="none" strike="noStrike" baseline="0" dirty="0">
                          <a:solidFill>
                            <a:schemeClr val="bg1"/>
                          </a:solidFill>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a:solidFill>
                            <a:schemeClr val="bg1"/>
                          </a:solidFill>
                          <a:latin typeface="ＭＳ Ｐゴシック"/>
                        </a:rPr>
                        <a:t>0.54,n=1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1" i="0" u="none" strike="noStrike" baseline="0">
                          <a:solidFill>
                            <a:schemeClr val="bg1"/>
                          </a:solidFill>
                          <a:latin typeface="ＭＳ Ｐゴシック"/>
                        </a:rPr>
                        <a:t>0.49±0.04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662">
                <a:tc>
                  <a:txBody>
                    <a:bodyPr/>
                    <a:lstStyle/>
                    <a:p>
                      <a:pPr algn="ctr" fontAlgn="ctr"/>
                      <a:r>
                        <a:rPr lang="ja-JP" altLang="en-US" sz="1100" b="1" i="0" u="none" strike="noStrike" baseline="0" dirty="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baseline="0" dirty="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(0.41,n=1)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baseline="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662">
                <a:tc>
                  <a:txBody>
                    <a:bodyPr/>
                    <a:lstStyle/>
                    <a:p>
                      <a:pPr algn="ctr" fontAlgn="ctr"/>
                      <a:r>
                        <a:rPr lang="en-US" sz="1100" b="1" i="0" u="none" strike="noStrike" baseline="0">
                          <a:solidFill>
                            <a:schemeClr val="bg1"/>
                          </a:solidFill>
                          <a:latin typeface="ＭＳ Ｐゴシック"/>
                        </a:rPr>
                        <a:t>Spleen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dirty="0" err="1">
                          <a:solidFill>
                            <a:schemeClr val="bg1"/>
                          </a:solidFill>
                          <a:latin typeface="ＭＳ Ｐゴシック"/>
                        </a:rPr>
                        <a:t>n.d</a:t>
                      </a:r>
                      <a:r>
                        <a:rPr lang="en-US" sz="1100" b="1" i="0" u="none" strike="noStrike" baseline="0" dirty="0">
                          <a:solidFill>
                            <a:schemeClr val="bg1"/>
                          </a:solidFill>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baseline="0">
                          <a:solidFill>
                            <a:schemeClr val="bg1"/>
                          </a:solidFill>
                          <a:latin typeface="ＭＳ Ｐゴシック"/>
                        </a:rPr>
                        <a:t>0.51,n=2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1" i="0" u="none" strike="noStrike" baseline="0">
                          <a:solidFill>
                            <a:schemeClr val="bg1"/>
                          </a:solidFill>
                          <a:latin typeface="ＭＳ Ｐゴシック"/>
                        </a:rPr>
                        <a:t>0.54±0.03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662">
                <a:tc>
                  <a:txBody>
                    <a:bodyPr/>
                    <a:lstStyle/>
                    <a:p>
                      <a:pPr algn="ctr" fontAlgn="ctr"/>
                      <a:r>
                        <a:rPr lang="ja-JP" altLang="en-US" sz="1100" b="1" i="0" u="none" strike="noStrike" baseline="0" dirty="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baseline="0" dirty="0">
                          <a:solidFill>
                            <a:schemeClr val="bg1"/>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(0.56,n=1)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baseline="0">
                          <a:solidFill>
                            <a:schemeClr val="bg1"/>
                          </a:solidFill>
                          <a:latin typeface="ＭＳ Ｐゴシック"/>
                        </a:rPr>
                        <a:t>(0.54±0.04)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662">
                <a:tc>
                  <a:txBody>
                    <a:bodyPr/>
                    <a:lstStyle/>
                    <a:p>
                      <a:pPr algn="ctr" fontAlgn="ctr"/>
                      <a:r>
                        <a:rPr lang="en-US" sz="1100" b="1" i="0" u="none" strike="noStrike" baseline="0" dirty="0" err="1">
                          <a:solidFill>
                            <a:schemeClr val="bg1"/>
                          </a:solidFill>
                          <a:latin typeface="ＭＳ Ｐゴシック"/>
                        </a:rPr>
                        <a:t>WholeBlood</a:t>
                      </a:r>
                      <a:endParaRPr lang="en-US" sz="1100" b="1" i="0" u="none" strike="noStrike" baseline="0" dirty="0">
                        <a:solidFill>
                          <a:schemeClr val="bg1"/>
                        </a:solidFill>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0.52,n=1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62">
                <a:tc>
                  <a:txBody>
                    <a:bodyPr/>
                    <a:lstStyle/>
                    <a:p>
                      <a:pPr algn="ctr" fontAlgn="ctr"/>
                      <a:r>
                        <a:rPr lang="en-US" sz="1100" b="1" i="0" u="none" strike="noStrike" baseline="0" dirty="0">
                          <a:solidFill>
                            <a:schemeClr val="bg1"/>
                          </a:solidFill>
                          <a:latin typeface="ＭＳ Ｐゴシック"/>
                        </a:rPr>
                        <a:t>Serum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dirty="0" err="1">
                          <a:solidFill>
                            <a:schemeClr val="bg1"/>
                          </a:solidFill>
                          <a:latin typeface="ＭＳ Ｐゴシック"/>
                        </a:rPr>
                        <a:t>n.d</a:t>
                      </a:r>
                      <a:r>
                        <a:rPr lang="en-US" sz="1100" b="1" i="0" u="none" strike="noStrike" baseline="0" dirty="0">
                          <a:solidFill>
                            <a:schemeClr val="bg1"/>
                          </a:solidFill>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a:solidFill>
                            <a:schemeClr val="bg1"/>
                          </a:solidFill>
                          <a:latin typeface="ＭＳ Ｐゴシック"/>
                        </a:rPr>
                        <a:t>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baseline="0" dirty="0">
                          <a:solidFill>
                            <a:schemeClr val="bg1"/>
                          </a:solidFill>
                          <a:latin typeface="ＭＳ Ｐゴシック"/>
                        </a:rPr>
                        <a:t>0.06,n=2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正方形/長方形 5"/>
          <p:cNvSpPr/>
          <p:nvPr/>
        </p:nvSpPr>
        <p:spPr>
          <a:xfrm>
            <a:off x="0" y="0"/>
            <a:ext cx="8964488" cy="646331"/>
          </a:xfrm>
          <a:prstGeom prst="rect">
            <a:avLst/>
          </a:prstGeom>
        </p:spPr>
        <p:txBody>
          <a:bodyPr wrap="square">
            <a:spAutoFit/>
          </a:bodyPr>
          <a:lstStyle/>
          <a:p>
            <a:r>
              <a:rPr lang="en-US" altLang="ja-JP" b="1" dirty="0" err="1">
                <a:solidFill>
                  <a:srgbClr val="DBF5F9">
                    <a:lumMod val="10000"/>
                  </a:srgbClr>
                </a:solidFill>
              </a:rPr>
              <a:t>Enantiomeric</a:t>
            </a:r>
            <a:r>
              <a:rPr lang="en-US" altLang="ja-JP" b="1" dirty="0">
                <a:solidFill>
                  <a:srgbClr val="DBF5F9">
                    <a:lumMod val="10000"/>
                  </a:srgbClr>
                </a:solidFill>
              </a:rPr>
              <a:t> fraction of PCB 91, 95 and 149 in tissues and blood from soil extract-treated animals</a:t>
            </a:r>
            <a:endParaRPr lang="ja-JP" altLang="en-US" dirty="0">
              <a:solidFill>
                <a:srgbClr val="DBF5F9">
                  <a:lumMod val="10000"/>
                </a:srgb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83568" y="2411597"/>
            <a:ext cx="80648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350963" algn="l"/>
              </a:tabLst>
            </a:pPr>
            <a:r>
              <a:rPr lang="ja-JP" altLang="en-US" sz="4800" b="1" dirty="0">
                <a:solidFill>
                  <a:prstClr val="white"/>
                </a:solidFill>
                <a:latin typeface="Century" pitchFamily="18" charset="0"/>
                <a:ea typeface="HG丸ｺﾞｼｯｸM-PRO" pitchFamily="50" charset="-128"/>
                <a:cs typeface="Times New Roman" pitchFamily="18" charset="0"/>
              </a:rPr>
              <a:t>グラジエント測定時の</a:t>
            </a:r>
            <a:endParaRPr lang="en-US" altLang="ja-JP" sz="4800" b="1" dirty="0">
              <a:solidFill>
                <a:prstClr val="white"/>
              </a:solidFill>
              <a:latin typeface="Century" pitchFamily="18" charset="0"/>
              <a:ea typeface="HG丸ｺﾞｼｯｸM-PRO" pitchFamily="50" charset="-128"/>
              <a:cs typeface="Times New Roman" pitchFamily="18" charset="0"/>
            </a:endParaRPr>
          </a:p>
          <a:p>
            <a:pPr algn="ctr" fontAlgn="base">
              <a:spcBef>
                <a:spcPct val="0"/>
              </a:spcBef>
              <a:spcAft>
                <a:spcPct val="0"/>
              </a:spcAft>
              <a:tabLst>
                <a:tab pos="1350963" algn="l"/>
              </a:tabLst>
            </a:pPr>
            <a:r>
              <a:rPr lang="en-US" altLang="ja-JP" sz="4800" b="1" dirty="0">
                <a:solidFill>
                  <a:prstClr val="white"/>
                </a:solidFill>
                <a:latin typeface="Century" pitchFamily="18" charset="0"/>
                <a:ea typeface="HG丸ｺﾞｼｯｸM-PRO" pitchFamily="50" charset="-128"/>
                <a:cs typeface="Times New Roman" pitchFamily="18" charset="0"/>
              </a:rPr>
              <a:t>Blank</a:t>
            </a:r>
            <a:r>
              <a:rPr lang="ja-JP" altLang="en-US" sz="4800" b="1" dirty="0">
                <a:solidFill>
                  <a:prstClr val="white"/>
                </a:solidFill>
                <a:latin typeface="Century" pitchFamily="18" charset="0"/>
                <a:ea typeface="HG丸ｺﾞｼｯｸM-PRO" pitchFamily="50" charset="-128"/>
                <a:cs typeface="Times New Roman" pitchFamily="18" charset="0"/>
              </a:rPr>
              <a:t>低減</a:t>
            </a:r>
            <a:endParaRPr lang="en-US" altLang="ja-JP" sz="4800" b="1" dirty="0">
              <a:solidFill>
                <a:prstClr val="white"/>
              </a:solidFill>
              <a:latin typeface="Century" pitchFamily="18" charset="0"/>
              <a:ea typeface="HG丸ｺﾞｼｯｸM-PRO" pitchFamily="50" charset="-128"/>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251520" y="5805264"/>
            <a:ext cx="8640960" cy="923330"/>
          </a:xfrm>
          <a:prstGeom prst="rect">
            <a:avLst/>
          </a:prstGeom>
        </p:spPr>
        <p:txBody>
          <a:bodyPr wrap="square">
            <a:spAutoFit/>
          </a:bodyPr>
          <a:lstStyle/>
          <a:p>
            <a:r>
              <a:rPr lang="en-US" altLang="ja-JP" dirty="0">
                <a:solidFill>
                  <a:prstClr val="white"/>
                </a:solidFill>
                <a:latin typeface="TimesNewRoman"/>
              </a:rPr>
              <a:t>DEVELOPMENT OF PFCs HIGH SENSITIVITY ANALYSIS METHOD APPLIED RETENTION GAP TECHNIQUE WITH UPLC/MS/MS, </a:t>
            </a:r>
            <a:r>
              <a:rPr lang="fi-FI" altLang="ja-JP" dirty="0">
                <a:solidFill>
                  <a:prstClr val="white"/>
                </a:solidFill>
              </a:rPr>
              <a:t>T. Ezaki, N. Sato1, J.Yonekubo1, T. Nakano</a:t>
            </a:r>
            <a:r>
              <a:rPr lang="ja-JP" altLang="en-US" dirty="0">
                <a:solidFill>
                  <a:prstClr val="white"/>
                </a:solidFill>
              </a:rPr>
              <a:t>　</a:t>
            </a:r>
            <a:r>
              <a:rPr lang="en-US" altLang="ja-JP" dirty="0">
                <a:solidFill>
                  <a:prstClr val="white"/>
                </a:solidFill>
              </a:rPr>
              <a:t>(2009)</a:t>
            </a:r>
            <a:r>
              <a:rPr lang="ja-JP" altLang="en-US" dirty="0">
                <a:solidFill>
                  <a:prstClr val="white"/>
                </a:solidFill>
              </a:rPr>
              <a:t> </a:t>
            </a:r>
            <a:r>
              <a:rPr lang="en-US" altLang="ja-JP" dirty="0">
                <a:solidFill>
                  <a:prstClr val="white"/>
                </a:solidFill>
              </a:rPr>
              <a:t>: Organohalogen Compounds , 71, 2687-2692</a:t>
            </a:r>
            <a:endParaRPr lang="ja-JP" altLang="en-US" dirty="0">
              <a:solidFill>
                <a:prstClr val="white"/>
              </a:solidFill>
            </a:endParaRPr>
          </a:p>
        </p:txBody>
      </p:sp>
      <p:pic>
        <p:nvPicPr>
          <p:cNvPr id="7" name="図 6" descr="A10640_ページ_3.jpg"/>
          <p:cNvPicPr>
            <a:picLocks noChangeAspect="1"/>
          </p:cNvPicPr>
          <p:nvPr/>
        </p:nvPicPr>
        <p:blipFill>
          <a:blip r:embed="rId3" cstate="print"/>
          <a:stretch>
            <a:fillRect/>
          </a:stretch>
        </p:blipFill>
        <p:spPr>
          <a:xfrm>
            <a:off x="1043608" y="116632"/>
            <a:ext cx="7488832" cy="552171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251520" y="5805264"/>
            <a:ext cx="8640960" cy="923330"/>
          </a:xfrm>
          <a:prstGeom prst="rect">
            <a:avLst/>
          </a:prstGeom>
        </p:spPr>
        <p:txBody>
          <a:bodyPr wrap="square">
            <a:spAutoFit/>
          </a:bodyPr>
          <a:lstStyle/>
          <a:p>
            <a:r>
              <a:rPr lang="en-US" altLang="ja-JP" dirty="0">
                <a:solidFill>
                  <a:prstClr val="white"/>
                </a:solidFill>
                <a:latin typeface="TimesNewRoman"/>
              </a:rPr>
              <a:t>DEVELOPMENT OF PFCs HIGH SENSITIVITY ANALYSIS METHOD APPLIED RETENTION GAP TECHNIQUE WITH UPLC/MS/MS, </a:t>
            </a:r>
            <a:r>
              <a:rPr lang="fi-FI" altLang="ja-JP" dirty="0">
                <a:solidFill>
                  <a:prstClr val="white"/>
                </a:solidFill>
              </a:rPr>
              <a:t>T. Ezaki, N. Sato1, J.Yonekubo1, T. Nakano</a:t>
            </a:r>
            <a:r>
              <a:rPr lang="ja-JP" altLang="en-US" dirty="0">
                <a:solidFill>
                  <a:prstClr val="white"/>
                </a:solidFill>
              </a:rPr>
              <a:t>　</a:t>
            </a:r>
            <a:r>
              <a:rPr lang="en-US" altLang="ja-JP" dirty="0">
                <a:solidFill>
                  <a:prstClr val="white"/>
                </a:solidFill>
              </a:rPr>
              <a:t>(2009)</a:t>
            </a:r>
            <a:r>
              <a:rPr lang="ja-JP" altLang="en-US" dirty="0">
                <a:solidFill>
                  <a:prstClr val="white"/>
                </a:solidFill>
              </a:rPr>
              <a:t> </a:t>
            </a:r>
            <a:r>
              <a:rPr lang="en-US" altLang="ja-JP" dirty="0">
                <a:solidFill>
                  <a:prstClr val="white"/>
                </a:solidFill>
              </a:rPr>
              <a:t>: Organohalogen Compounds , 71, 2687-2692</a:t>
            </a:r>
            <a:endParaRPr lang="ja-JP" altLang="en-US" dirty="0">
              <a:solidFill>
                <a:prstClr val="white"/>
              </a:solidFill>
            </a:endParaRPr>
          </a:p>
        </p:txBody>
      </p:sp>
      <p:pic>
        <p:nvPicPr>
          <p:cNvPr id="4" name="図 3" descr="A10640_ページ_5.jpg"/>
          <p:cNvPicPr>
            <a:picLocks noChangeAspect="1"/>
          </p:cNvPicPr>
          <p:nvPr/>
        </p:nvPicPr>
        <p:blipFill>
          <a:blip r:embed="rId3" cstate="print"/>
          <a:stretch>
            <a:fillRect/>
          </a:stretch>
        </p:blipFill>
        <p:spPr>
          <a:xfrm>
            <a:off x="2771800" y="144016"/>
            <a:ext cx="3964369" cy="551723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83568" y="2411597"/>
            <a:ext cx="80648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350963" algn="l"/>
              </a:tabLst>
            </a:pPr>
            <a:r>
              <a:rPr lang="en-US" altLang="ja-JP" sz="4800" b="1" dirty="0">
                <a:solidFill>
                  <a:prstClr val="white"/>
                </a:solidFill>
                <a:latin typeface="Century" pitchFamily="18" charset="0"/>
                <a:ea typeface="HG丸ｺﾞｼｯｸM-PRO" pitchFamily="50" charset="-128"/>
                <a:cs typeface="Times New Roman" pitchFamily="18" charset="0"/>
              </a:rPr>
              <a:t>PFCs</a:t>
            </a:r>
          </a:p>
          <a:p>
            <a:pPr algn="ctr" fontAlgn="base">
              <a:spcBef>
                <a:spcPct val="0"/>
              </a:spcBef>
              <a:spcAft>
                <a:spcPct val="0"/>
              </a:spcAft>
              <a:tabLst>
                <a:tab pos="1350963" algn="l"/>
              </a:tabLst>
            </a:pPr>
            <a:r>
              <a:rPr lang="en-US" altLang="ja-JP" sz="4800" b="1" dirty="0">
                <a:solidFill>
                  <a:prstClr val="white"/>
                </a:solidFill>
                <a:latin typeface="Century" pitchFamily="18" charset="0"/>
                <a:ea typeface="HG丸ｺﾞｼｯｸM-PRO" pitchFamily="50" charset="-128"/>
                <a:cs typeface="Times New Roman" pitchFamily="18" charset="0"/>
              </a:rPr>
              <a:t>Ca</a:t>
            </a:r>
            <a:r>
              <a:rPr lang="ja-JP" altLang="en-US" sz="4800" b="1" dirty="0">
                <a:solidFill>
                  <a:prstClr val="white"/>
                </a:solidFill>
                <a:latin typeface="Century" pitchFamily="18" charset="0"/>
                <a:ea typeface="HG丸ｺﾞｼｯｸM-PRO" pitchFamily="50" charset="-128"/>
                <a:cs typeface="Times New Roman" pitchFamily="18" charset="0"/>
              </a:rPr>
              <a:t>代謝</a:t>
            </a:r>
            <a:endParaRPr lang="en-US" altLang="ja-JP" sz="4800" b="1" dirty="0">
              <a:solidFill>
                <a:prstClr val="white"/>
              </a:solidFill>
              <a:latin typeface="Century" pitchFamily="18" charset="0"/>
              <a:ea typeface="HG丸ｺﾞｼｯｸM-PRO" pitchFamily="50" charset="-128"/>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1" name="Picture 11" descr="C:\Users\Takeshi\Desktop\金魚\MyAlbum\dsc08054.jpg"/>
          <p:cNvPicPr>
            <a:picLocks noChangeAspect="1" noChangeArrowheads="1"/>
          </p:cNvPicPr>
          <p:nvPr/>
        </p:nvPicPr>
        <p:blipFill>
          <a:blip r:embed="rId3" cstate="print"/>
          <a:srcRect/>
          <a:stretch>
            <a:fillRect/>
          </a:stretch>
        </p:blipFill>
        <p:spPr bwMode="auto">
          <a:xfrm>
            <a:off x="4554140" y="0"/>
            <a:ext cx="4589860" cy="3442395"/>
          </a:xfrm>
          <a:prstGeom prst="rect">
            <a:avLst/>
          </a:prstGeom>
          <a:noFill/>
        </p:spPr>
      </p:pic>
      <p:pic>
        <p:nvPicPr>
          <p:cNvPr id="235530" name="Picture 10" descr="C:\Users\Takeshi\Desktop\金魚\MyAlbum\dsc08059.jpg"/>
          <p:cNvPicPr>
            <a:picLocks noChangeAspect="1" noChangeArrowheads="1"/>
          </p:cNvPicPr>
          <p:nvPr/>
        </p:nvPicPr>
        <p:blipFill>
          <a:blip r:embed="rId4" cstate="print"/>
          <a:srcRect/>
          <a:stretch>
            <a:fillRect/>
          </a:stretch>
        </p:blipFill>
        <p:spPr bwMode="auto">
          <a:xfrm>
            <a:off x="0" y="3419940"/>
            <a:ext cx="4584080" cy="3438060"/>
          </a:xfrm>
          <a:prstGeom prst="rect">
            <a:avLst/>
          </a:prstGeom>
          <a:noFill/>
        </p:spPr>
      </p:pic>
      <p:sp>
        <p:nvSpPr>
          <p:cNvPr id="11" name="Rectangle 1"/>
          <p:cNvSpPr>
            <a:spLocks noChangeArrowheads="1"/>
          </p:cNvSpPr>
          <p:nvPr/>
        </p:nvSpPr>
        <p:spPr bwMode="auto">
          <a:xfrm>
            <a:off x="539552" y="5805264"/>
            <a:ext cx="309634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350963" algn="l"/>
              </a:tabLst>
            </a:pPr>
            <a:r>
              <a:rPr lang="ja-JP" altLang="en-US" sz="4800" b="1" dirty="0">
                <a:solidFill>
                  <a:prstClr val="white"/>
                </a:solidFill>
                <a:latin typeface="Century" pitchFamily="18" charset="0"/>
                <a:ea typeface="HG丸ｺﾞｼｯｸM-PRO" pitchFamily="50" charset="-128"/>
                <a:cs typeface="Times New Roman" pitchFamily="18" charset="0"/>
              </a:rPr>
              <a:t>血液採取</a:t>
            </a:r>
            <a:endParaRPr lang="en-US" altLang="ja-JP" sz="4800" b="1" dirty="0">
              <a:solidFill>
                <a:prstClr val="white"/>
              </a:solidFill>
              <a:latin typeface="Century" pitchFamily="18" charset="0"/>
              <a:ea typeface="HG丸ｺﾞｼｯｸM-PRO" pitchFamily="50" charset="-128"/>
              <a:cs typeface="Times New Roman" pitchFamily="18" charset="0"/>
            </a:endParaRPr>
          </a:p>
        </p:txBody>
      </p:sp>
      <p:pic>
        <p:nvPicPr>
          <p:cNvPr id="235527" name="Picture 7" descr="C:\Users\Takeshi\Desktop\金魚\20101001\PFOAPFHxA\dsc08103.jpg"/>
          <p:cNvPicPr>
            <a:picLocks noChangeAspect="1" noChangeArrowheads="1"/>
          </p:cNvPicPr>
          <p:nvPr/>
        </p:nvPicPr>
        <p:blipFill>
          <a:blip r:embed="rId5" cstate="print"/>
          <a:srcRect/>
          <a:stretch>
            <a:fillRect/>
          </a:stretch>
        </p:blipFill>
        <p:spPr bwMode="auto">
          <a:xfrm>
            <a:off x="0" y="-1"/>
            <a:ext cx="4572000" cy="3429001"/>
          </a:xfrm>
          <a:prstGeom prst="rect">
            <a:avLst/>
          </a:prstGeom>
          <a:noFill/>
        </p:spPr>
      </p:pic>
      <p:sp>
        <p:nvSpPr>
          <p:cNvPr id="12" name="Rectangle 1"/>
          <p:cNvSpPr>
            <a:spLocks noChangeArrowheads="1"/>
          </p:cNvSpPr>
          <p:nvPr/>
        </p:nvSpPr>
        <p:spPr bwMode="auto">
          <a:xfrm>
            <a:off x="0" y="2348880"/>
            <a:ext cx="39959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350963" algn="l"/>
              </a:tabLst>
            </a:pPr>
            <a:r>
              <a:rPr lang="en-US" altLang="ja-JP" sz="4000" b="1" dirty="0" err="1">
                <a:solidFill>
                  <a:prstClr val="white"/>
                </a:solidFill>
                <a:latin typeface="Century" pitchFamily="18" charset="0"/>
                <a:ea typeface="HG丸ｺﾞｼｯｸM-PRO" pitchFamily="50" charset="-128"/>
                <a:cs typeface="Times New Roman" pitchFamily="18" charset="0"/>
              </a:rPr>
              <a:t>PFHxA</a:t>
            </a:r>
            <a:r>
              <a:rPr lang="en-US" altLang="ja-JP" sz="4000" b="1" dirty="0">
                <a:solidFill>
                  <a:prstClr val="white"/>
                </a:solidFill>
                <a:latin typeface="Century" pitchFamily="18" charset="0"/>
                <a:ea typeface="HG丸ｺﾞｼｯｸM-PRO" pitchFamily="50" charset="-128"/>
                <a:cs typeface="Times New Roman" pitchFamily="18" charset="0"/>
              </a:rPr>
              <a:t>/PFOA</a:t>
            </a:r>
          </a:p>
        </p:txBody>
      </p:sp>
      <p:sp>
        <p:nvSpPr>
          <p:cNvPr id="16" name="Rectangle 1"/>
          <p:cNvSpPr>
            <a:spLocks noChangeArrowheads="1"/>
          </p:cNvSpPr>
          <p:nvPr/>
        </p:nvSpPr>
        <p:spPr bwMode="auto">
          <a:xfrm>
            <a:off x="4572000" y="2420888"/>
            <a:ext cx="457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350963" algn="l"/>
              </a:tabLst>
            </a:pPr>
            <a:r>
              <a:rPr lang="ja-JP" altLang="en-US" sz="4800" b="1" dirty="0">
                <a:solidFill>
                  <a:prstClr val="white"/>
                </a:solidFill>
                <a:latin typeface="Century" pitchFamily="18" charset="0"/>
                <a:ea typeface="HG丸ｺﾞｼｯｸM-PRO" pitchFamily="50" charset="-128"/>
                <a:cs typeface="Times New Roman" pitchFamily="18" charset="0"/>
              </a:rPr>
              <a:t>麻酔・睡眠中</a:t>
            </a:r>
            <a:endParaRPr lang="en-US" altLang="ja-JP" sz="4800" b="1" dirty="0">
              <a:solidFill>
                <a:prstClr val="white"/>
              </a:solidFill>
              <a:latin typeface="Century" pitchFamily="18" charset="0"/>
              <a:ea typeface="HG丸ｺﾞｼｯｸM-PRO" pitchFamily="50" charset="-128"/>
              <a:cs typeface="Times New Roman" pitchFamily="18" charset="0"/>
            </a:endParaRPr>
          </a:p>
        </p:txBody>
      </p:sp>
      <p:pic>
        <p:nvPicPr>
          <p:cNvPr id="235533" name="Picture 13" descr="C:\Users\Takeshi\Desktop\金魚\20100930\dsc08075.jpg"/>
          <p:cNvPicPr>
            <a:picLocks noChangeAspect="1" noChangeArrowheads="1"/>
          </p:cNvPicPr>
          <p:nvPr/>
        </p:nvPicPr>
        <p:blipFill>
          <a:blip r:embed="rId6" cstate="print"/>
          <a:srcRect/>
          <a:stretch>
            <a:fillRect/>
          </a:stretch>
        </p:blipFill>
        <p:spPr bwMode="auto">
          <a:xfrm>
            <a:off x="4543598" y="3407698"/>
            <a:ext cx="4600402" cy="3450302"/>
          </a:xfrm>
          <a:prstGeom prst="rect">
            <a:avLst/>
          </a:prstGeom>
          <a:noFill/>
        </p:spPr>
      </p:pic>
      <p:sp>
        <p:nvSpPr>
          <p:cNvPr id="23" name="Rectangle 1"/>
          <p:cNvSpPr>
            <a:spLocks noChangeArrowheads="1"/>
          </p:cNvSpPr>
          <p:nvPr/>
        </p:nvSpPr>
        <p:spPr bwMode="auto">
          <a:xfrm>
            <a:off x="4572000" y="5957664"/>
            <a:ext cx="457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350963" algn="l"/>
              </a:tabLst>
            </a:pPr>
            <a:r>
              <a:rPr lang="ja-JP" altLang="en-US" sz="4800" b="1" dirty="0">
                <a:solidFill>
                  <a:prstClr val="white"/>
                </a:solidFill>
                <a:latin typeface="Century" pitchFamily="18" charset="0"/>
                <a:ea typeface="HG丸ｺﾞｼｯｸM-PRO" pitchFamily="50" charset="-128"/>
                <a:cs typeface="Times New Roman" pitchFamily="18" charset="0"/>
              </a:rPr>
              <a:t>むくみ </a:t>
            </a:r>
            <a:r>
              <a:rPr lang="en-US" altLang="ja-JP" sz="4000" b="1" dirty="0">
                <a:solidFill>
                  <a:prstClr val="white"/>
                </a:solidFill>
                <a:latin typeface="Century" pitchFamily="18" charset="0"/>
                <a:ea typeface="HG丸ｺﾞｼｯｸM-PRO" pitchFamily="50" charset="-128"/>
                <a:cs typeface="Times New Roman" pitchFamily="18" charset="0"/>
              </a:rPr>
              <a:t>19</a:t>
            </a:r>
            <a:r>
              <a:rPr lang="en-US" altLang="ja-JP" sz="4000" b="1" dirty="0">
                <a:solidFill>
                  <a:prstClr val="white"/>
                </a:solidFill>
                <a:latin typeface="Century" pitchFamily="18" charset="0"/>
                <a:ea typeface="HG丸ｺﾞｼｯｸM-PRO" pitchFamily="50" charset="-128"/>
                <a:cs typeface="Times New Roman" pitchFamily="18" charset="0"/>
                <a:sym typeface="Wingdings" pitchFamily="2" charset="2"/>
              </a:rPr>
              <a:t></a:t>
            </a:r>
            <a:r>
              <a:rPr lang="en-US" altLang="ja-JP" sz="4000" b="1" dirty="0">
                <a:solidFill>
                  <a:prstClr val="white"/>
                </a:solidFill>
                <a:latin typeface="Century" pitchFamily="18" charset="0"/>
                <a:ea typeface="HG丸ｺﾞｼｯｸM-PRO" pitchFamily="50" charset="-128"/>
                <a:cs typeface="Times New Roman" pitchFamily="18" charset="0"/>
              </a:rPr>
              <a:t>24g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C:\Users\Takeshi\Desktop\金魚\20101001\PFOAPFHxA\dsc08102.jpg"/>
          <p:cNvPicPr>
            <a:picLocks noChangeAspect="1" noChangeArrowheads="1"/>
          </p:cNvPicPr>
          <p:nvPr/>
        </p:nvPicPr>
        <p:blipFill>
          <a:blip r:embed="rId3" cstate="print"/>
          <a:srcRect/>
          <a:stretch>
            <a:fillRect/>
          </a:stretch>
        </p:blipFill>
        <p:spPr bwMode="auto">
          <a:xfrm>
            <a:off x="0" y="0"/>
            <a:ext cx="4620344" cy="3465258"/>
          </a:xfrm>
          <a:prstGeom prst="rect">
            <a:avLst/>
          </a:prstGeom>
          <a:noFill/>
        </p:spPr>
      </p:pic>
      <p:pic>
        <p:nvPicPr>
          <p:cNvPr id="235524" name="Picture 4" descr="C:\Users\Takeshi\Desktop\金魚\20101001\腎臓.jpg"/>
          <p:cNvPicPr>
            <a:picLocks noChangeAspect="1" noChangeArrowheads="1"/>
          </p:cNvPicPr>
          <p:nvPr/>
        </p:nvPicPr>
        <p:blipFill>
          <a:blip r:embed="rId4" cstate="print"/>
          <a:srcRect/>
          <a:stretch>
            <a:fillRect/>
          </a:stretch>
        </p:blipFill>
        <p:spPr bwMode="auto">
          <a:xfrm>
            <a:off x="971600" y="3429000"/>
            <a:ext cx="3119760" cy="3096988"/>
          </a:xfrm>
          <a:prstGeom prst="rect">
            <a:avLst/>
          </a:prstGeom>
          <a:noFill/>
        </p:spPr>
      </p:pic>
      <p:pic>
        <p:nvPicPr>
          <p:cNvPr id="235525" name="Picture 5" descr="C:\Users\Takeshi\Desktop\金魚\20101001\脳.jpg"/>
          <p:cNvPicPr>
            <a:picLocks noChangeAspect="1" noChangeArrowheads="1"/>
          </p:cNvPicPr>
          <p:nvPr/>
        </p:nvPicPr>
        <p:blipFill>
          <a:blip r:embed="rId5" cstate="print"/>
          <a:srcRect/>
          <a:stretch>
            <a:fillRect/>
          </a:stretch>
        </p:blipFill>
        <p:spPr bwMode="auto">
          <a:xfrm>
            <a:off x="5004048" y="3645024"/>
            <a:ext cx="3225800" cy="2743200"/>
          </a:xfrm>
          <a:prstGeom prst="rect">
            <a:avLst/>
          </a:prstGeom>
          <a:noFill/>
        </p:spPr>
      </p:pic>
      <p:sp>
        <p:nvSpPr>
          <p:cNvPr id="9" name="Rectangle 1"/>
          <p:cNvSpPr>
            <a:spLocks noChangeArrowheads="1"/>
          </p:cNvSpPr>
          <p:nvPr/>
        </p:nvSpPr>
        <p:spPr bwMode="auto">
          <a:xfrm>
            <a:off x="1403648" y="6027003"/>
            <a:ext cx="23042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350963" algn="l"/>
              </a:tabLst>
            </a:pPr>
            <a:r>
              <a:rPr lang="ja-JP" altLang="en-US" sz="4800" b="1" dirty="0">
                <a:solidFill>
                  <a:prstClr val="white"/>
                </a:solidFill>
                <a:latin typeface="Century" pitchFamily="18" charset="0"/>
                <a:ea typeface="HG丸ｺﾞｼｯｸM-PRO" pitchFamily="50" charset="-128"/>
                <a:cs typeface="Times New Roman" pitchFamily="18" charset="0"/>
              </a:rPr>
              <a:t>腎臓</a:t>
            </a:r>
            <a:endParaRPr lang="en-US" altLang="ja-JP" sz="4800" b="1" dirty="0">
              <a:solidFill>
                <a:prstClr val="white"/>
              </a:solidFill>
              <a:latin typeface="Century" pitchFamily="18" charset="0"/>
              <a:ea typeface="HG丸ｺﾞｼｯｸM-PRO" pitchFamily="50" charset="-128"/>
              <a:cs typeface="Times New Roman" pitchFamily="18" charset="0"/>
            </a:endParaRPr>
          </a:p>
        </p:txBody>
      </p:sp>
      <p:sp>
        <p:nvSpPr>
          <p:cNvPr id="10" name="Rectangle 1"/>
          <p:cNvSpPr>
            <a:spLocks noChangeArrowheads="1"/>
          </p:cNvSpPr>
          <p:nvPr/>
        </p:nvSpPr>
        <p:spPr bwMode="auto">
          <a:xfrm>
            <a:off x="5364088" y="5949280"/>
            <a:ext cx="23042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350963" algn="l"/>
              </a:tabLst>
            </a:pPr>
            <a:r>
              <a:rPr lang="ja-JP" altLang="en-US" sz="4800" b="1" dirty="0">
                <a:solidFill>
                  <a:prstClr val="white"/>
                </a:solidFill>
                <a:latin typeface="Century" pitchFamily="18" charset="0"/>
                <a:ea typeface="HG丸ｺﾞｼｯｸM-PRO" pitchFamily="50" charset="-128"/>
                <a:cs typeface="Times New Roman" pitchFamily="18" charset="0"/>
              </a:rPr>
              <a:t>脳</a:t>
            </a:r>
            <a:endParaRPr lang="en-US" altLang="ja-JP" sz="4800" b="1" dirty="0">
              <a:solidFill>
                <a:prstClr val="white"/>
              </a:solidFill>
              <a:latin typeface="Century" pitchFamily="18" charset="0"/>
              <a:ea typeface="HG丸ｺﾞｼｯｸM-PRO" pitchFamily="50" charset="-128"/>
              <a:cs typeface="Times New Roman" pitchFamily="18" charset="0"/>
            </a:endParaRPr>
          </a:p>
        </p:txBody>
      </p:sp>
      <p:sp>
        <p:nvSpPr>
          <p:cNvPr id="11" name="Rectangle 1"/>
          <p:cNvSpPr>
            <a:spLocks noChangeArrowheads="1"/>
          </p:cNvSpPr>
          <p:nvPr/>
        </p:nvSpPr>
        <p:spPr bwMode="auto">
          <a:xfrm>
            <a:off x="0" y="2598003"/>
            <a:ext cx="457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350963" algn="l"/>
              </a:tabLst>
            </a:pPr>
            <a:r>
              <a:rPr lang="ja-JP" altLang="en-US" sz="4800" b="1" dirty="0">
                <a:solidFill>
                  <a:prstClr val="white"/>
                </a:solidFill>
                <a:latin typeface="Century" pitchFamily="18" charset="0"/>
                <a:ea typeface="HG丸ｺﾞｼｯｸM-PRO" pitchFamily="50" charset="-128"/>
                <a:cs typeface="Times New Roman" pitchFamily="18" charset="0"/>
              </a:rPr>
              <a:t>解剖</a:t>
            </a:r>
            <a:r>
              <a:rPr lang="en-US" altLang="ja-JP" sz="4800" b="1" dirty="0">
                <a:solidFill>
                  <a:prstClr val="white"/>
                </a:solidFill>
                <a:latin typeface="Century" pitchFamily="18" charset="0"/>
                <a:ea typeface="HG丸ｺﾞｼｯｸM-PRO" pitchFamily="50" charset="-128"/>
                <a:cs typeface="Times New Roman" pitchFamily="18" charset="0"/>
              </a:rPr>
              <a:t>(</a:t>
            </a:r>
            <a:r>
              <a:rPr lang="ja-JP" altLang="en-US" sz="4800" b="1" dirty="0">
                <a:solidFill>
                  <a:prstClr val="white"/>
                </a:solidFill>
                <a:latin typeface="Century" pitchFamily="18" charset="0"/>
                <a:ea typeface="HG丸ｺﾞｼｯｸM-PRO" pitchFamily="50" charset="-128"/>
                <a:cs typeface="Times New Roman" pitchFamily="18" charset="0"/>
              </a:rPr>
              <a:t>肝臓</a:t>
            </a:r>
            <a:r>
              <a:rPr lang="en-US" altLang="ja-JP" sz="4800" b="1" dirty="0">
                <a:solidFill>
                  <a:prstClr val="white"/>
                </a:solidFill>
                <a:latin typeface="Century" pitchFamily="18" charset="0"/>
                <a:ea typeface="HG丸ｺﾞｼｯｸM-PRO" pitchFamily="50" charset="-128"/>
                <a:cs typeface="Times New Roman" pitchFamily="18" charset="0"/>
              </a:rPr>
              <a:t>/</a:t>
            </a:r>
            <a:r>
              <a:rPr lang="ja-JP" altLang="en-US" sz="4800" b="1" dirty="0">
                <a:solidFill>
                  <a:prstClr val="white"/>
                </a:solidFill>
                <a:latin typeface="Century" pitchFamily="18" charset="0"/>
                <a:ea typeface="HG丸ｺﾞｼｯｸM-PRO" pitchFamily="50" charset="-128"/>
                <a:cs typeface="Times New Roman" pitchFamily="18" charset="0"/>
              </a:rPr>
              <a:t>緑</a:t>
            </a:r>
            <a:r>
              <a:rPr lang="en-US" altLang="ja-JP" sz="4800" b="1" dirty="0">
                <a:solidFill>
                  <a:prstClr val="white"/>
                </a:solidFill>
                <a:latin typeface="Century" pitchFamily="18" charset="0"/>
                <a:ea typeface="HG丸ｺﾞｼｯｸM-PRO" pitchFamily="50" charset="-128"/>
                <a:cs typeface="Times New Roman" pitchFamily="18" charset="0"/>
              </a:rPr>
              <a:t>)</a:t>
            </a:r>
          </a:p>
        </p:txBody>
      </p:sp>
      <p:pic>
        <p:nvPicPr>
          <p:cNvPr id="13" name="Picture 8" descr="C:\Users\Takeshi\Desktop\金魚\20100930\dsc08081.jpg"/>
          <p:cNvPicPr>
            <a:picLocks noChangeAspect="1" noChangeArrowheads="1"/>
          </p:cNvPicPr>
          <p:nvPr/>
        </p:nvPicPr>
        <p:blipFill>
          <a:blip r:embed="rId6" cstate="print"/>
          <a:srcRect/>
          <a:stretch>
            <a:fillRect/>
          </a:stretch>
        </p:blipFill>
        <p:spPr bwMode="auto">
          <a:xfrm>
            <a:off x="4499992" y="0"/>
            <a:ext cx="4644008" cy="3483005"/>
          </a:xfrm>
          <a:prstGeom prst="rect">
            <a:avLst/>
          </a:prstGeom>
          <a:noFill/>
        </p:spPr>
      </p:pic>
      <p:sp>
        <p:nvSpPr>
          <p:cNvPr id="14" name="Rectangle 1"/>
          <p:cNvSpPr>
            <a:spLocks noChangeArrowheads="1"/>
          </p:cNvSpPr>
          <p:nvPr/>
        </p:nvSpPr>
        <p:spPr bwMode="auto">
          <a:xfrm>
            <a:off x="5292080" y="1556792"/>
            <a:ext cx="2304256" cy="830997"/>
          </a:xfrm>
          <a:prstGeom prst="rect">
            <a:avLst/>
          </a:prstGeom>
          <a:solidFill>
            <a:schemeClr val="tx2">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350963" algn="l"/>
              </a:tabLst>
            </a:pPr>
            <a:r>
              <a:rPr lang="ja-JP" altLang="en-US" sz="4800" b="1" dirty="0">
                <a:solidFill>
                  <a:prstClr val="white"/>
                </a:solidFill>
                <a:latin typeface="Century" pitchFamily="18" charset="0"/>
                <a:ea typeface="HG丸ｺﾞｼｯｸM-PRO" pitchFamily="50" charset="-128"/>
                <a:cs typeface="Times New Roman" pitchFamily="18" charset="0"/>
              </a:rPr>
              <a:t>胆のう</a:t>
            </a:r>
            <a:endParaRPr lang="en-US" altLang="ja-JP" sz="4800" b="1" dirty="0">
              <a:solidFill>
                <a:prstClr val="white"/>
              </a:solidFill>
              <a:latin typeface="Century" pitchFamily="18" charset="0"/>
              <a:ea typeface="HG丸ｺﾞｼｯｸM-PRO" pitchFamily="50" charset="-128"/>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AutoShape 4"/>
          <p:cNvSpPr>
            <a:spLocks noChangeArrowheads="1"/>
          </p:cNvSpPr>
          <p:nvPr/>
        </p:nvSpPr>
        <p:spPr bwMode="auto">
          <a:xfrm>
            <a:off x="323850" y="4652963"/>
            <a:ext cx="4176713" cy="1055687"/>
          </a:xfrm>
          <a:prstGeom prst="downArrow">
            <a:avLst>
              <a:gd name="adj1" fmla="val 63741"/>
              <a:gd name="adj2" fmla="val 27551"/>
            </a:avLst>
          </a:prstGeom>
          <a:solidFill>
            <a:srgbClr val="FFFFFF"/>
          </a:solidFill>
          <a:ln w="9525">
            <a:solidFill>
              <a:srgbClr val="000000"/>
            </a:solidFill>
            <a:miter lim="800000"/>
            <a:headEnd/>
            <a:tailEnd/>
          </a:ln>
        </p:spPr>
        <p:txBody>
          <a:bodyPr lIns="74295" tIns="8890" rIns="74295" bIns="8890"/>
          <a:lstStyle/>
          <a:p>
            <a:pPr algn="just" fontAlgn="base">
              <a:spcBef>
                <a:spcPct val="0"/>
              </a:spcBef>
              <a:spcAft>
                <a:spcPct val="0"/>
              </a:spcAft>
            </a:pPr>
            <a:endParaRPr lang="ja-JP" altLang="en-US" sz="2000">
              <a:solidFill>
                <a:srgbClr val="000000"/>
              </a:solidFill>
              <a:latin typeface="Century" pitchFamily="18" charset="0"/>
              <a:ea typeface="ＭＳ 明朝" pitchFamily="17" charset="-128"/>
            </a:endParaRPr>
          </a:p>
          <a:p>
            <a:pPr algn="just" fontAlgn="base">
              <a:spcBef>
                <a:spcPct val="0"/>
              </a:spcBef>
              <a:spcAft>
                <a:spcPct val="0"/>
              </a:spcAft>
            </a:pPr>
            <a:r>
              <a:rPr lang="ja-JP" altLang="en-US" sz="2000" b="1">
                <a:solidFill>
                  <a:srgbClr val="000000"/>
                </a:solidFill>
                <a:latin typeface="Arial" charset="0"/>
              </a:rPr>
              <a:t>とりまとめ</a:t>
            </a:r>
          </a:p>
          <a:p>
            <a:pPr algn="just" fontAlgn="base">
              <a:spcBef>
                <a:spcPct val="0"/>
              </a:spcBef>
              <a:spcAft>
                <a:spcPct val="0"/>
              </a:spcAft>
            </a:pPr>
            <a:r>
              <a:rPr lang="ja-JP" altLang="en-US" sz="2000" b="1">
                <a:solidFill>
                  <a:srgbClr val="000000"/>
                </a:solidFill>
                <a:latin typeface="Arial" charset="0"/>
              </a:rPr>
              <a:t>・対策必要業態解明</a:t>
            </a:r>
          </a:p>
          <a:p>
            <a:pPr fontAlgn="base">
              <a:spcBef>
                <a:spcPct val="0"/>
              </a:spcBef>
              <a:spcAft>
                <a:spcPct val="0"/>
              </a:spcAft>
            </a:pPr>
            <a:endParaRPr lang="ja-JP" altLang="en-US" sz="2000">
              <a:solidFill>
                <a:srgbClr val="000000"/>
              </a:solidFill>
              <a:latin typeface="Arial" charset="0"/>
            </a:endParaRPr>
          </a:p>
        </p:txBody>
      </p:sp>
      <p:sp>
        <p:nvSpPr>
          <p:cNvPr id="9219" name="AutoShape 6"/>
          <p:cNvSpPr>
            <a:spLocks noChangeArrowheads="1"/>
          </p:cNvSpPr>
          <p:nvPr/>
        </p:nvSpPr>
        <p:spPr bwMode="auto">
          <a:xfrm>
            <a:off x="1116013" y="2492375"/>
            <a:ext cx="7127875" cy="2016125"/>
          </a:xfrm>
          <a:prstGeom prst="roundRect">
            <a:avLst>
              <a:gd name="adj" fmla="val 16667"/>
            </a:avLst>
          </a:prstGeom>
          <a:noFill/>
          <a:ln w="9525">
            <a:solidFill>
              <a:srgbClr val="000000"/>
            </a:solidFill>
            <a:round/>
            <a:headEnd/>
            <a:tailEnd/>
          </a:ln>
        </p:spPr>
        <p:txBody>
          <a:bodyPr lIns="74295" tIns="8890" rIns="74295" bIns="8890"/>
          <a:lstStyle/>
          <a:p>
            <a:pPr fontAlgn="base">
              <a:spcBef>
                <a:spcPct val="0"/>
              </a:spcBef>
              <a:spcAft>
                <a:spcPct val="0"/>
              </a:spcAft>
            </a:pPr>
            <a:endParaRPr lang="ja-JP" altLang="en-US">
              <a:solidFill>
                <a:srgbClr val="000000"/>
              </a:solidFill>
              <a:latin typeface="Arial" charset="0"/>
            </a:endParaRPr>
          </a:p>
        </p:txBody>
      </p:sp>
      <p:cxnSp>
        <p:nvCxnSpPr>
          <p:cNvPr id="9220" name="AutoShape 8"/>
          <p:cNvCxnSpPr>
            <a:cxnSpLocks noChangeShapeType="1"/>
          </p:cNvCxnSpPr>
          <p:nvPr/>
        </p:nvCxnSpPr>
        <p:spPr bwMode="auto">
          <a:xfrm>
            <a:off x="4737100" y="3090863"/>
            <a:ext cx="762000" cy="333375"/>
          </a:xfrm>
          <a:prstGeom prst="straightConnector1">
            <a:avLst/>
          </a:prstGeom>
          <a:noFill/>
          <a:ln w="57150">
            <a:solidFill>
              <a:srgbClr val="A5A5A5"/>
            </a:solidFill>
            <a:round/>
            <a:headEnd type="triangle" w="med" len="med"/>
            <a:tailEnd type="triangle" w="med" len="med"/>
          </a:ln>
        </p:spPr>
      </p:cxnSp>
      <p:cxnSp>
        <p:nvCxnSpPr>
          <p:cNvPr id="9221" name="AutoShape 9"/>
          <p:cNvCxnSpPr>
            <a:cxnSpLocks noChangeShapeType="1"/>
          </p:cNvCxnSpPr>
          <p:nvPr/>
        </p:nvCxnSpPr>
        <p:spPr bwMode="auto">
          <a:xfrm flipV="1">
            <a:off x="4737100" y="3843338"/>
            <a:ext cx="762000" cy="247650"/>
          </a:xfrm>
          <a:prstGeom prst="straightConnector1">
            <a:avLst/>
          </a:prstGeom>
          <a:noFill/>
          <a:ln w="57150">
            <a:solidFill>
              <a:srgbClr val="A5A5A5"/>
            </a:solidFill>
            <a:round/>
            <a:headEnd type="triangle" w="med" len="med"/>
            <a:tailEnd type="triangle" w="med" len="med"/>
          </a:ln>
        </p:spPr>
      </p:cxnSp>
      <p:sp>
        <p:nvSpPr>
          <p:cNvPr id="9222" name="AutoShape 10"/>
          <p:cNvSpPr>
            <a:spLocks noChangeArrowheads="1"/>
          </p:cNvSpPr>
          <p:nvPr/>
        </p:nvSpPr>
        <p:spPr bwMode="auto">
          <a:xfrm>
            <a:off x="4284663" y="4676775"/>
            <a:ext cx="4319587" cy="1200150"/>
          </a:xfrm>
          <a:prstGeom prst="downArrowCallout">
            <a:avLst>
              <a:gd name="adj1" fmla="val 89980"/>
              <a:gd name="adj2" fmla="val 89980"/>
              <a:gd name="adj3" fmla="val 16667"/>
              <a:gd name="adj4" fmla="val 66667"/>
            </a:avLst>
          </a:prstGeom>
          <a:solidFill>
            <a:srgbClr val="FFFFFF"/>
          </a:solidFill>
          <a:ln w="9525">
            <a:solidFill>
              <a:srgbClr val="000000"/>
            </a:solidFill>
            <a:miter lim="800000"/>
            <a:headEnd/>
            <a:tailEnd/>
          </a:ln>
        </p:spPr>
        <p:txBody>
          <a:bodyPr lIns="74295" tIns="8890" rIns="74295" bIns="8890"/>
          <a:lstStyle/>
          <a:p>
            <a:pPr algn="just" fontAlgn="base">
              <a:spcBef>
                <a:spcPct val="0"/>
              </a:spcBef>
              <a:spcAft>
                <a:spcPct val="0"/>
              </a:spcAft>
            </a:pPr>
            <a:r>
              <a:rPr lang="ja-JP" altLang="en-US" sz="2000" b="1" u="sng">
                <a:solidFill>
                  <a:srgbClr val="000000"/>
                </a:solidFill>
                <a:latin typeface="Arial" charset="0"/>
              </a:rPr>
              <a:t>国環研他</a:t>
            </a:r>
          </a:p>
          <a:p>
            <a:pPr algn="just" fontAlgn="base">
              <a:spcBef>
                <a:spcPct val="0"/>
              </a:spcBef>
              <a:spcAft>
                <a:spcPct val="0"/>
              </a:spcAft>
            </a:pPr>
            <a:r>
              <a:rPr lang="ja-JP" altLang="en-US" sz="2000" b="1">
                <a:solidFill>
                  <a:srgbClr val="000000"/>
                </a:solidFill>
                <a:latin typeface="Arial" charset="0"/>
              </a:rPr>
              <a:t>　処理技術の実用化（吸着、分解等）</a:t>
            </a:r>
          </a:p>
        </p:txBody>
      </p:sp>
      <p:sp>
        <p:nvSpPr>
          <p:cNvPr id="9223" name="AutoShape 11"/>
          <p:cNvSpPr>
            <a:spLocks noChangeArrowheads="1"/>
          </p:cNvSpPr>
          <p:nvPr/>
        </p:nvSpPr>
        <p:spPr bwMode="auto">
          <a:xfrm>
            <a:off x="755650" y="5876925"/>
            <a:ext cx="7777163" cy="908050"/>
          </a:xfrm>
          <a:prstGeom prst="roundRect">
            <a:avLst>
              <a:gd name="adj" fmla="val 16667"/>
            </a:avLst>
          </a:prstGeom>
          <a:gradFill rotWithShape="1">
            <a:gsLst>
              <a:gs pos="0">
                <a:srgbClr val="FFFFFF"/>
              </a:gs>
              <a:gs pos="100000">
                <a:srgbClr val="E1E1E1"/>
              </a:gs>
            </a:gsLst>
            <a:path path="shape">
              <a:fillToRect l="50000" t="50000" r="50000" b="50000"/>
            </a:path>
          </a:gradFill>
          <a:ln w="9525">
            <a:solidFill>
              <a:srgbClr val="000000"/>
            </a:solidFill>
            <a:round/>
            <a:headEnd/>
            <a:tailEnd/>
          </a:ln>
        </p:spPr>
        <p:txBody>
          <a:bodyPr lIns="74295" tIns="120600" rIns="74295" bIns="8890"/>
          <a:lstStyle/>
          <a:p>
            <a:pPr algn="ctr" fontAlgn="base">
              <a:spcBef>
                <a:spcPct val="0"/>
              </a:spcBef>
              <a:spcAft>
                <a:spcPct val="0"/>
              </a:spcAft>
            </a:pPr>
            <a:r>
              <a:rPr lang="ja-JP" altLang="en-US" sz="2400" b="1">
                <a:solidFill>
                  <a:srgbClr val="000000"/>
                </a:solidFill>
                <a:latin typeface="Arial" charset="0"/>
              </a:rPr>
              <a:t>有機フッ素化合物への迅速・的確な化学物質管理／規制</a:t>
            </a:r>
          </a:p>
        </p:txBody>
      </p:sp>
      <p:sp>
        <p:nvSpPr>
          <p:cNvPr id="9224" name="AutoShape 15"/>
          <p:cNvSpPr>
            <a:spLocks noChangeArrowheads="1"/>
          </p:cNvSpPr>
          <p:nvPr/>
        </p:nvSpPr>
        <p:spPr bwMode="auto">
          <a:xfrm>
            <a:off x="4614863" y="2060575"/>
            <a:ext cx="519112" cy="360363"/>
          </a:xfrm>
          <a:prstGeom prst="downArrow">
            <a:avLst>
              <a:gd name="adj1" fmla="val 50000"/>
              <a:gd name="adj2" fmla="val 25000"/>
            </a:avLst>
          </a:prstGeom>
          <a:noFill/>
          <a:ln w="9525">
            <a:solidFill>
              <a:schemeClr val="tx1"/>
            </a:solidFill>
            <a:miter lim="800000"/>
            <a:headEnd/>
            <a:tailEnd/>
          </a:ln>
        </p:spPr>
        <p:txBody>
          <a:bodyPr vert="eaVert" wrap="none" anchor="ctr"/>
          <a:lstStyle/>
          <a:p>
            <a:pPr fontAlgn="base">
              <a:spcBef>
                <a:spcPct val="0"/>
              </a:spcBef>
              <a:spcAft>
                <a:spcPct val="0"/>
              </a:spcAft>
            </a:pPr>
            <a:endParaRPr lang="ja-JP" altLang="en-US">
              <a:solidFill>
                <a:srgbClr val="000000"/>
              </a:solidFill>
              <a:latin typeface="Arial" charset="0"/>
            </a:endParaRPr>
          </a:p>
        </p:txBody>
      </p:sp>
      <p:sp>
        <p:nvSpPr>
          <p:cNvPr id="9225" name="Rectangle 16"/>
          <p:cNvSpPr>
            <a:spLocks noChangeArrowheads="1"/>
          </p:cNvSpPr>
          <p:nvPr/>
        </p:nvSpPr>
        <p:spPr bwMode="auto">
          <a:xfrm>
            <a:off x="1008063" y="0"/>
            <a:ext cx="8135937" cy="720725"/>
          </a:xfrm>
          <a:prstGeom prst="rect">
            <a:avLst/>
          </a:prstGeom>
          <a:noFill/>
          <a:ln w="9525">
            <a:noFill/>
            <a:miter lim="800000"/>
            <a:headEnd/>
            <a:tailEnd/>
          </a:ln>
        </p:spPr>
        <p:txBody>
          <a:bodyPr wrap="none" anchor="ctr"/>
          <a:lstStyle/>
          <a:p>
            <a:pPr algn="ctr" fontAlgn="base">
              <a:spcBef>
                <a:spcPct val="0"/>
              </a:spcBef>
              <a:spcAft>
                <a:spcPct val="0"/>
              </a:spcAft>
            </a:pPr>
            <a:r>
              <a:rPr lang="ja-JP" altLang="en-US" sz="2400" b="1">
                <a:solidFill>
                  <a:srgbClr val="000000"/>
                </a:solidFill>
                <a:latin typeface="Arial" charset="0"/>
              </a:rPr>
              <a:t>有機フッ素化合物の発生源・汚染実態解明と処理開発</a:t>
            </a:r>
          </a:p>
        </p:txBody>
      </p:sp>
      <p:sp>
        <p:nvSpPr>
          <p:cNvPr id="9226" name="Rectangle 19"/>
          <p:cNvSpPr>
            <a:spLocks noChangeArrowheads="1"/>
          </p:cNvSpPr>
          <p:nvPr/>
        </p:nvSpPr>
        <p:spPr bwMode="auto">
          <a:xfrm>
            <a:off x="1174750" y="1125538"/>
            <a:ext cx="4500563" cy="935037"/>
          </a:xfrm>
          <a:prstGeom prst="rect">
            <a:avLst/>
          </a:prstGeom>
          <a:solidFill>
            <a:srgbClr val="CCFFCC"/>
          </a:solidFill>
          <a:ln w="9525">
            <a:solidFill>
              <a:schemeClr val="tx1"/>
            </a:solidFill>
            <a:miter lim="800000"/>
            <a:headEnd/>
            <a:tailEnd/>
          </a:ln>
        </p:spPr>
        <p:txBody>
          <a:bodyPr wrap="none" anchor="ctr"/>
          <a:lstStyle/>
          <a:p>
            <a:pPr fontAlgn="base">
              <a:spcBef>
                <a:spcPct val="0"/>
              </a:spcBef>
              <a:spcAft>
                <a:spcPct val="0"/>
              </a:spcAft>
            </a:pPr>
            <a:r>
              <a:rPr lang="ja-JP" altLang="en-US" sz="2000" b="1" u="sng">
                <a:solidFill>
                  <a:srgbClr val="000000"/>
                </a:solidFill>
                <a:latin typeface="Arial" charset="0"/>
              </a:rPr>
              <a:t>国環研ほか</a:t>
            </a:r>
          </a:p>
          <a:p>
            <a:pPr fontAlgn="base">
              <a:spcBef>
                <a:spcPct val="0"/>
              </a:spcBef>
              <a:spcAft>
                <a:spcPct val="0"/>
              </a:spcAft>
            </a:pPr>
            <a:r>
              <a:rPr lang="en-US" altLang="ja-JP" sz="2000" b="1">
                <a:solidFill>
                  <a:srgbClr val="000000"/>
                </a:solidFill>
                <a:latin typeface="Arial" charset="0"/>
              </a:rPr>
              <a:t>○</a:t>
            </a:r>
            <a:r>
              <a:rPr lang="ja-JP" altLang="en-US" sz="2000" b="1">
                <a:solidFill>
                  <a:srgbClr val="000000"/>
                </a:solidFill>
                <a:latin typeface="Arial" charset="0"/>
              </a:rPr>
              <a:t>高感度・高精度一括分析法の確立</a:t>
            </a:r>
          </a:p>
          <a:p>
            <a:pPr fontAlgn="base">
              <a:spcBef>
                <a:spcPct val="0"/>
              </a:spcBef>
              <a:spcAft>
                <a:spcPct val="0"/>
              </a:spcAft>
            </a:pPr>
            <a:r>
              <a:rPr lang="en-US" altLang="ja-JP" sz="2000" b="1">
                <a:solidFill>
                  <a:srgbClr val="000000"/>
                </a:solidFill>
                <a:latin typeface="Arial" charset="0"/>
              </a:rPr>
              <a:t>○</a:t>
            </a:r>
            <a:r>
              <a:rPr lang="ja-JP" altLang="en-US" sz="2000" b="1">
                <a:solidFill>
                  <a:srgbClr val="000000"/>
                </a:solidFill>
                <a:latin typeface="Arial" charset="0"/>
              </a:rPr>
              <a:t>関連情報の収集、共有化</a:t>
            </a:r>
          </a:p>
        </p:txBody>
      </p:sp>
      <p:sp>
        <p:nvSpPr>
          <p:cNvPr id="9227" name="Rectangle 20"/>
          <p:cNvSpPr>
            <a:spLocks noChangeArrowheads="1"/>
          </p:cNvSpPr>
          <p:nvPr/>
        </p:nvSpPr>
        <p:spPr bwMode="auto">
          <a:xfrm>
            <a:off x="1282700" y="2276475"/>
            <a:ext cx="3201988" cy="431800"/>
          </a:xfrm>
          <a:prstGeom prst="rect">
            <a:avLst/>
          </a:prstGeom>
          <a:solidFill>
            <a:srgbClr val="CCFFFF"/>
          </a:solidFill>
          <a:ln w="9525">
            <a:solidFill>
              <a:schemeClr val="tx1"/>
            </a:solidFill>
            <a:miter lim="800000"/>
            <a:headEnd/>
            <a:tailEnd/>
          </a:ln>
        </p:spPr>
        <p:txBody>
          <a:bodyPr wrap="none" anchor="ctr"/>
          <a:lstStyle/>
          <a:p>
            <a:pPr algn="ctr" fontAlgn="base">
              <a:spcBef>
                <a:spcPct val="0"/>
              </a:spcBef>
              <a:spcAft>
                <a:spcPct val="0"/>
              </a:spcAft>
            </a:pPr>
            <a:r>
              <a:rPr lang="ja-JP" altLang="en-US" sz="2000" b="1">
                <a:solidFill>
                  <a:srgbClr val="000000"/>
                </a:solidFill>
                <a:latin typeface="Arial" charset="0"/>
              </a:rPr>
              <a:t>国内排出源の実態解明</a:t>
            </a:r>
          </a:p>
        </p:txBody>
      </p:sp>
      <p:sp>
        <p:nvSpPr>
          <p:cNvPr id="9228" name="AutoShape 21"/>
          <p:cNvSpPr>
            <a:spLocks noChangeArrowheads="1"/>
          </p:cNvSpPr>
          <p:nvPr/>
        </p:nvSpPr>
        <p:spPr bwMode="auto">
          <a:xfrm>
            <a:off x="1331913" y="2852738"/>
            <a:ext cx="3887787" cy="717550"/>
          </a:xfrm>
          <a:prstGeom prst="roundRect">
            <a:avLst>
              <a:gd name="adj" fmla="val 16667"/>
            </a:avLst>
          </a:prstGeom>
          <a:gradFill rotWithShape="1">
            <a:gsLst>
              <a:gs pos="0">
                <a:srgbClr val="FFFFFF"/>
              </a:gs>
              <a:gs pos="100000">
                <a:srgbClr val="E1E1E1"/>
              </a:gs>
            </a:gsLst>
            <a:path path="shape">
              <a:fillToRect l="50000" t="50000" r="50000" b="50000"/>
            </a:path>
          </a:gradFill>
          <a:ln w="9525">
            <a:solidFill>
              <a:srgbClr val="000000"/>
            </a:solidFill>
            <a:round/>
            <a:headEnd/>
            <a:tailEnd/>
          </a:ln>
        </p:spPr>
        <p:txBody>
          <a:bodyPr lIns="74295" tIns="8890" rIns="74295" bIns="8890"/>
          <a:lstStyle/>
          <a:p>
            <a:pPr algn="just" fontAlgn="base">
              <a:spcBef>
                <a:spcPct val="0"/>
              </a:spcBef>
              <a:spcAft>
                <a:spcPct val="0"/>
              </a:spcAft>
            </a:pPr>
            <a:r>
              <a:rPr lang="ja-JP" altLang="en-US" sz="2000" b="1" u="sng">
                <a:solidFill>
                  <a:srgbClr val="000000"/>
                </a:solidFill>
                <a:latin typeface="Arial" charset="0"/>
              </a:rPr>
              <a:t>製造事業場立地自治体</a:t>
            </a:r>
          </a:p>
          <a:p>
            <a:pPr algn="just" fontAlgn="base">
              <a:spcBef>
                <a:spcPct val="0"/>
              </a:spcBef>
              <a:spcAft>
                <a:spcPct val="0"/>
              </a:spcAft>
            </a:pPr>
            <a:r>
              <a:rPr lang="ja-JP" altLang="en-US" sz="2000" b="1">
                <a:solidFill>
                  <a:srgbClr val="000000"/>
                </a:solidFill>
                <a:latin typeface="Arial" charset="0"/>
              </a:rPr>
              <a:t>　網羅的な関連物質の排出実態</a:t>
            </a:r>
          </a:p>
        </p:txBody>
      </p:sp>
      <p:sp>
        <p:nvSpPr>
          <p:cNvPr id="9229" name="AutoShape 22"/>
          <p:cNvSpPr>
            <a:spLocks noChangeArrowheads="1"/>
          </p:cNvSpPr>
          <p:nvPr/>
        </p:nvSpPr>
        <p:spPr bwMode="auto">
          <a:xfrm>
            <a:off x="1331913" y="3644900"/>
            <a:ext cx="3887787" cy="720725"/>
          </a:xfrm>
          <a:prstGeom prst="roundRect">
            <a:avLst>
              <a:gd name="adj" fmla="val 16667"/>
            </a:avLst>
          </a:prstGeom>
          <a:gradFill rotWithShape="1">
            <a:gsLst>
              <a:gs pos="0">
                <a:srgbClr val="FFFFFF"/>
              </a:gs>
              <a:gs pos="100000">
                <a:srgbClr val="E1E1E1"/>
              </a:gs>
            </a:gsLst>
            <a:path path="shape">
              <a:fillToRect l="50000" t="50000" r="50000" b="50000"/>
            </a:path>
          </a:gradFill>
          <a:ln w="9525">
            <a:solidFill>
              <a:srgbClr val="000000"/>
            </a:solidFill>
            <a:round/>
            <a:headEnd/>
            <a:tailEnd/>
          </a:ln>
        </p:spPr>
        <p:txBody>
          <a:bodyPr lIns="74295" tIns="8890" rIns="74295" bIns="8890"/>
          <a:lstStyle/>
          <a:p>
            <a:pPr algn="just" fontAlgn="base">
              <a:spcBef>
                <a:spcPct val="0"/>
              </a:spcBef>
              <a:spcAft>
                <a:spcPct val="0"/>
              </a:spcAft>
            </a:pPr>
            <a:r>
              <a:rPr lang="ja-JP" altLang="en-US" sz="2000" b="1" u="sng">
                <a:solidFill>
                  <a:srgbClr val="000000"/>
                </a:solidFill>
                <a:latin typeface="Arial" charset="0"/>
              </a:rPr>
              <a:t>使用事業所立地自治体</a:t>
            </a:r>
          </a:p>
          <a:p>
            <a:pPr algn="just" fontAlgn="base">
              <a:spcBef>
                <a:spcPct val="0"/>
              </a:spcBef>
              <a:spcAft>
                <a:spcPct val="0"/>
              </a:spcAft>
            </a:pPr>
            <a:r>
              <a:rPr lang="ja-JP" altLang="en-US" sz="2000" b="1">
                <a:solidFill>
                  <a:srgbClr val="000000"/>
                </a:solidFill>
                <a:latin typeface="Arial" charset="0"/>
              </a:rPr>
              <a:t>　網羅的な関連物質の排出実態</a:t>
            </a:r>
          </a:p>
          <a:p>
            <a:pPr fontAlgn="base">
              <a:spcBef>
                <a:spcPct val="0"/>
              </a:spcBef>
              <a:spcAft>
                <a:spcPct val="0"/>
              </a:spcAft>
            </a:pPr>
            <a:endParaRPr lang="ja-JP" altLang="en-US" sz="2000">
              <a:solidFill>
                <a:srgbClr val="000000"/>
              </a:solidFill>
              <a:latin typeface="Arial" charset="0"/>
            </a:endParaRPr>
          </a:p>
        </p:txBody>
      </p:sp>
      <p:sp>
        <p:nvSpPr>
          <p:cNvPr id="9230" name="AutoShape 23"/>
          <p:cNvSpPr>
            <a:spLocks noChangeArrowheads="1"/>
          </p:cNvSpPr>
          <p:nvPr/>
        </p:nvSpPr>
        <p:spPr bwMode="auto">
          <a:xfrm>
            <a:off x="5146675" y="3054350"/>
            <a:ext cx="2593975" cy="1095375"/>
          </a:xfrm>
          <a:prstGeom prst="roundRect">
            <a:avLst>
              <a:gd name="adj" fmla="val 16667"/>
            </a:avLst>
          </a:prstGeom>
          <a:gradFill rotWithShape="1">
            <a:gsLst>
              <a:gs pos="0">
                <a:srgbClr val="FFFFFF"/>
              </a:gs>
              <a:gs pos="100000">
                <a:srgbClr val="E1E1E1"/>
              </a:gs>
            </a:gsLst>
            <a:path path="shape">
              <a:fillToRect l="50000" t="50000" r="50000" b="50000"/>
            </a:path>
          </a:gradFill>
          <a:ln w="9525">
            <a:solidFill>
              <a:srgbClr val="000000"/>
            </a:solidFill>
            <a:round/>
            <a:headEnd/>
            <a:tailEnd/>
          </a:ln>
        </p:spPr>
        <p:txBody>
          <a:bodyPr lIns="74295" tIns="8890" rIns="74295" bIns="8890"/>
          <a:lstStyle/>
          <a:p>
            <a:pPr algn="just" fontAlgn="base">
              <a:spcBef>
                <a:spcPct val="0"/>
              </a:spcBef>
              <a:spcAft>
                <a:spcPct val="0"/>
              </a:spcAft>
            </a:pPr>
            <a:r>
              <a:rPr lang="ja-JP" altLang="en-US" sz="2000" b="1" u="sng">
                <a:solidFill>
                  <a:srgbClr val="000000"/>
                </a:solidFill>
                <a:latin typeface="Arial" charset="0"/>
              </a:rPr>
              <a:t>各自治体</a:t>
            </a:r>
          </a:p>
          <a:p>
            <a:pPr algn="just" fontAlgn="base">
              <a:spcBef>
                <a:spcPct val="0"/>
              </a:spcBef>
              <a:spcAft>
                <a:spcPct val="0"/>
              </a:spcAft>
            </a:pPr>
            <a:r>
              <a:rPr lang="ja-JP" altLang="en-US" sz="2000" b="1">
                <a:solidFill>
                  <a:srgbClr val="000000"/>
                </a:solidFill>
                <a:latin typeface="Arial" charset="0"/>
              </a:rPr>
              <a:t>　環境実態調査</a:t>
            </a:r>
          </a:p>
          <a:p>
            <a:pPr algn="just" fontAlgn="base">
              <a:spcBef>
                <a:spcPct val="0"/>
              </a:spcBef>
              <a:spcAft>
                <a:spcPct val="0"/>
              </a:spcAft>
            </a:pPr>
            <a:r>
              <a:rPr lang="ja-JP" altLang="en-US" sz="2000" b="1">
                <a:solidFill>
                  <a:srgbClr val="000000"/>
                </a:solidFill>
                <a:latin typeface="Arial" charset="0"/>
              </a:rPr>
              <a:t>　既存調査データ</a:t>
            </a:r>
          </a:p>
          <a:p>
            <a:pPr fontAlgn="base">
              <a:spcBef>
                <a:spcPct val="0"/>
              </a:spcBef>
              <a:spcAft>
                <a:spcPct val="0"/>
              </a:spcAft>
            </a:pPr>
            <a:endParaRPr lang="ja-JP" altLang="en-US" sz="2000">
              <a:solidFill>
                <a:srgbClr val="000000"/>
              </a:solidFill>
              <a:latin typeface="Arial" charset="0"/>
            </a:endParaRPr>
          </a:p>
        </p:txBody>
      </p:sp>
      <p:sp>
        <p:nvSpPr>
          <p:cNvPr id="9231" name="Rectangle 17"/>
          <p:cNvSpPr>
            <a:spLocks noChangeArrowheads="1"/>
          </p:cNvSpPr>
          <p:nvPr/>
        </p:nvSpPr>
        <p:spPr bwMode="auto">
          <a:xfrm>
            <a:off x="2854325" y="908050"/>
            <a:ext cx="5749925" cy="504825"/>
          </a:xfrm>
          <a:prstGeom prst="rect">
            <a:avLst/>
          </a:prstGeom>
          <a:solidFill>
            <a:srgbClr val="CCFFFF"/>
          </a:solidFill>
          <a:ln w="9525">
            <a:solidFill>
              <a:schemeClr val="tx1"/>
            </a:solidFill>
            <a:miter lim="800000"/>
            <a:headEnd/>
            <a:tailEnd/>
          </a:ln>
        </p:spPr>
        <p:txBody>
          <a:bodyPr wrap="none" anchor="ctr"/>
          <a:lstStyle/>
          <a:p>
            <a:pPr algn="ctr" fontAlgn="base">
              <a:spcBef>
                <a:spcPct val="0"/>
              </a:spcBef>
              <a:spcAft>
                <a:spcPct val="0"/>
              </a:spcAft>
            </a:pPr>
            <a:r>
              <a:rPr lang="en-US" altLang="ja-JP" sz="2000">
                <a:solidFill>
                  <a:srgbClr val="000000"/>
                </a:solidFill>
                <a:latin typeface="Arial" charset="0"/>
              </a:rPr>
              <a:t>PFOS,PFOA,</a:t>
            </a:r>
            <a:r>
              <a:rPr lang="ja-JP" altLang="en-US" sz="2000" b="1">
                <a:solidFill>
                  <a:srgbClr val="000000"/>
                </a:solidFill>
                <a:latin typeface="Arial" charset="0"/>
              </a:rPr>
              <a:t>代替物質、前駆体、不純物の実態</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2"/>
          <p:cNvGrpSpPr/>
          <p:nvPr/>
        </p:nvGrpSpPr>
        <p:grpSpPr>
          <a:xfrm>
            <a:off x="1979712" y="692696"/>
            <a:ext cx="5479678" cy="5118571"/>
            <a:chOff x="1943100" y="1601788"/>
            <a:chExt cx="4148138" cy="4281487"/>
          </a:xfrm>
        </p:grpSpPr>
        <p:sp>
          <p:nvSpPr>
            <p:cNvPr id="3203" name="Rectangle 131"/>
            <p:cNvSpPr>
              <a:spLocks noChangeArrowheads="1"/>
            </p:cNvSpPr>
            <p:nvPr/>
          </p:nvSpPr>
          <p:spPr bwMode="auto">
            <a:xfrm>
              <a:off x="3057525" y="2598738"/>
              <a:ext cx="503238" cy="2828925"/>
            </a:xfrm>
            <a:prstGeom prst="rect">
              <a:avLst/>
            </a:prstGeom>
            <a:solidFill>
              <a:schemeClr val="tx1"/>
            </a:solidFill>
            <a:ln w="12700">
              <a:solidFill>
                <a:srgbClr val="000000"/>
              </a:solidFill>
              <a:miter lim="800000"/>
              <a:headEnd/>
              <a:tailEnd/>
            </a:ln>
          </p:spPr>
          <p:txBody>
            <a:bodyPr/>
            <a:lstStyle/>
            <a:p>
              <a:pPr fontAlgn="base">
                <a:spcBef>
                  <a:spcPct val="0"/>
                </a:spcBef>
                <a:spcAft>
                  <a:spcPct val="0"/>
                </a:spcAft>
              </a:pPr>
              <a:endParaRPr lang="ja-JP" altLang="en-US">
                <a:solidFill>
                  <a:srgbClr val="000000"/>
                </a:solidFill>
              </a:endParaRPr>
            </a:p>
          </p:txBody>
        </p:sp>
        <p:sp>
          <p:nvSpPr>
            <p:cNvPr id="3204" name="Rectangle 132"/>
            <p:cNvSpPr>
              <a:spLocks noChangeArrowheads="1"/>
            </p:cNvSpPr>
            <p:nvPr/>
          </p:nvSpPr>
          <p:spPr bwMode="auto">
            <a:xfrm>
              <a:off x="3563938" y="2571750"/>
              <a:ext cx="503237" cy="2855913"/>
            </a:xfrm>
            <a:prstGeom prst="rect">
              <a:avLst/>
            </a:prstGeom>
            <a:solidFill>
              <a:srgbClr val="FF0000"/>
            </a:solidFill>
            <a:ln w="12700">
              <a:solidFill>
                <a:srgbClr val="000000"/>
              </a:solidFill>
              <a:miter lim="800000"/>
              <a:headEnd/>
              <a:tailEnd/>
            </a:ln>
          </p:spPr>
          <p:txBody>
            <a:bodyPr/>
            <a:lstStyle/>
            <a:p>
              <a:pPr fontAlgn="base">
                <a:spcBef>
                  <a:spcPct val="0"/>
                </a:spcBef>
                <a:spcAft>
                  <a:spcPct val="0"/>
                </a:spcAft>
              </a:pPr>
              <a:endParaRPr lang="ja-JP" altLang="en-US">
                <a:solidFill>
                  <a:srgbClr val="000000"/>
                </a:solidFill>
              </a:endParaRPr>
            </a:p>
          </p:txBody>
        </p:sp>
        <p:sp>
          <p:nvSpPr>
            <p:cNvPr id="3205" name="Rectangle 133"/>
            <p:cNvSpPr>
              <a:spLocks noChangeArrowheads="1"/>
            </p:cNvSpPr>
            <p:nvPr/>
          </p:nvSpPr>
          <p:spPr bwMode="auto">
            <a:xfrm>
              <a:off x="4735513" y="2625725"/>
              <a:ext cx="490537" cy="2801938"/>
            </a:xfrm>
            <a:prstGeom prst="rect">
              <a:avLst/>
            </a:prstGeom>
            <a:solidFill>
              <a:schemeClr val="tx1"/>
            </a:solidFill>
            <a:ln w="12700">
              <a:solidFill>
                <a:srgbClr val="000000"/>
              </a:solidFill>
              <a:miter lim="800000"/>
              <a:headEnd/>
              <a:tailEnd/>
            </a:ln>
          </p:spPr>
          <p:txBody>
            <a:bodyPr/>
            <a:lstStyle/>
            <a:p>
              <a:pPr fontAlgn="base">
                <a:spcBef>
                  <a:spcPct val="0"/>
                </a:spcBef>
                <a:spcAft>
                  <a:spcPct val="0"/>
                </a:spcAft>
              </a:pPr>
              <a:endParaRPr lang="ja-JP" altLang="en-US">
                <a:solidFill>
                  <a:srgbClr val="000000"/>
                </a:solidFill>
              </a:endParaRPr>
            </a:p>
          </p:txBody>
        </p:sp>
        <p:sp>
          <p:nvSpPr>
            <p:cNvPr id="3206" name="Rectangle 134"/>
            <p:cNvSpPr>
              <a:spLocks noChangeArrowheads="1"/>
            </p:cNvSpPr>
            <p:nvPr/>
          </p:nvSpPr>
          <p:spPr bwMode="auto">
            <a:xfrm>
              <a:off x="5235575" y="3006725"/>
              <a:ext cx="503238" cy="2420938"/>
            </a:xfrm>
            <a:prstGeom prst="rect">
              <a:avLst/>
            </a:prstGeom>
            <a:solidFill>
              <a:srgbClr val="FF0000"/>
            </a:solidFill>
            <a:ln w="12700">
              <a:solidFill>
                <a:srgbClr val="000000"/>
              </a:solidFill>
              <a:miter lim="800000"/>
              <a:headEnd/>
              <a:tailEnd/>
            </a:ln>
          </p:spPr>
          <p:txBody>
            <a:bodyPr/>
            <a:lstStyle/>
            <a:p>
              <a:pPr fontAlgn="base">
                <a:spcBef>
                  <a:spcPct val="0"/>
                </a:spcBef>
                <a:spcAft>
                  <a:spcPct val="0"/>
                </a:spcAft>
              </a:pPr>
              <a:endParaRPr lang="ja-JP" altLang="en-US">
                <a:solidFill>
                  <a:srgbClr val="000000"/>
                </a:solidFill>
              </a:endParaRPr>
            </a:p>
          </p:txBody>
        </p:sp>
        <p:sp>
          <p:nvSpPr>
            <p:cNvPr id="3207" name="Line 135"/>
            <p:cNvSpPr>
              <a:spLocks noChangeShapeType="1"/>
            </p:cNvSpPr>
            <p:nvPr/>
          </p:nvSpPr>
          <p:spPr bwMode="auto">
            <a:xfrm flipV="1">
              <a:off x="3303588" y="2517775"/>
              <a:ext cx="0" cy="80963"/>
            </a:xfrm>
            <a:prstGeom prst="line">
              <a:avLst/>
            </a:prstGeom>
            <a:noFill/>
            <a:ln w="1270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08" name="Line 136"/>
            <p:cNvSpPr>
              <a:spLocks noChangeShapeType="1"/>
            </p:cNvSpPr>
            <p:nvPr/>
          </p:nvSpPr>
          <p:spPr bwMode="auto">
            <a:xfrm>
              <a:off x="3263900" y="2517775"/>
              <a:ext cx="90488" cy="0"/>
            </a:xfrm>
            <a:prstGeom prst="line">
              <a:avLst/>
            </a:prstGeom>
            <a:noFill/>
            <a:ln w="1270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09" name="Line 137"/>
            <p:cNvSpPr>
              <a:spLocks noChangeShapeType="1"/>
            </p:cNvSpPr>
            <p:nvPr/>
          </p:nvSpPr>
          <p:spPr bwMode="auto">
            <a:xfrm flipV="1">
              <a:off x="3808413" y="2408238"/>
              <a:ext cx="0" cy="163512"/>
            </a:xfrm>
            <a:prstGeom prst="line">
              <a:avLst/>
            </a:prstGeom>
            <a:noFill/>
            <a:ln w="1270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10" name="Line 138"/>
            <p:cNvSpPr>
              <a:spLocks noChangeShapeType="1"/>
            </p:cNvSpPr>
            <p:nvPr/>
          </p:nvSpPr>
          <p:spPr bwMode="auto">
            <a:xfrm>
              <a:off x="3770313" y="2408238"/>
              <a:ext cx="90487" cy="0"/>
            </a:xfrm>
            <a:prstGeom prst="line">
              <a:avLst/>
            </a:prstGeom>
            <a:noFill/>
            <a:ln w="1270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11" name="Line 139"/>
            <p:cNvSpPr>
              <a:spLocks noChangeShapeType="1"/>
            </p:cNvSpPr>
            <p:nvPr/>
          </p:nvSpPr>
          <p:spPr bwMode="auto">
            <a:xfrm flipV="1">
              <a:off x="4979988" y="2544763"/>
              <a:ext cx="0" cy="80962"/>
            </a:xfrm>
            <a:prstGeom prst="line">
              <a:avLst/>
            </a:prstGeom>
            <a:noFill/>
            <a:ln w="1270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12" name="Line 140"/>
            <p:cNvSpPr>
              <a:spLocks noChangeShapeType="1"/>
            </p:cNvSpPr>
            <p:nvPr/>
          </p:nvSpPr>
          <p:spPr bwMode="auto">
            <a:xfrm>
              <a:off x="4941888" y="2544763"/>
              <a:ext cx="90487" cy="0"/>
            </a:xfrm>
            <a:prstGeom prst="line">
              <a:avLst/>
            </a:prstGeom>
            <a:noFill/>
            <a:ln w="1270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13" name="Line 141"/>
            <p:cNvSpPr>
              <a:spLocks noChangeShapeType="1"/>
            </p:cNvSpPr>
            <p:nvPr/>
          </p:nvSpPr>
          <p:spPr bwMode="auto">
            <a:xfrm flipV="1">
              <a:off x="5481638" y="2843213"/>
              <a:ext cx="0" cy="163512"/>
            </a:xfrm>
            <a:prstGeom prst="line">
              <a:avLst/>
            </a:prstGeom>
            <a:noFill/>
            <a:ln w="1270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14" name="Line 142"/>
            <p:cNvSpPr>
              <a:spLocks noChangeShapeType="1"/>
            </p:cNvSpPr>
            <p:nvPr/>
          </p:nvSpPr>
          <p:spPr bwMode="auto">
            <a:xfrm>
              <a:off x="5441950" y="2843213"/>
              <a:ext cx="90488" cy="0"/>
            </a:xfrm>
            <a:prstGeom prst="line">
              <a:avLst/>
            </a:prstGeom>
            <a:noFill/>
            <a:ln w="1270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15" name="Line 143"/>
            <p:cNvSpPr>
              <a:spLocks noChangeShapeType="1"/>
            </p:cNvSpPr>
            <p:nvPr/>
          </p:nvSpPr>
          <p:spPr bwMode="auto">
            <a:xfrm>
              <a:off x="2697163" y="2162175"/>
              <a:ext cx="0" cy="3263900"/>
            </a:xfrm>
            <a:prstGeom prst="line">
              <a:avLst/>
            </a:prstGeom>
            <a:noFill/>
            <a:ln w="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16" name="Line 144"/>
            <p:cNvSpPr>
              <a:spLocks noChangeShapeType="1"/>
            </p:cNvSpPr>
            <p:nvPr/>
          </p:nvSpPr>
          <p:spPr bwMode="auto">
            <a:xfrm>
              <a:off x="2697163" y="5427663"/>
              <a:ext cx="50800" cy="0"/>
            </a:xfrm>
            <a:prstGeom prst="line">
              <a:avLst/>
            </a:prstGeom>
            <a:noFill/>
            <a:ln w="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17" name="Line 145"/>
            <p:cNvSpPr>
              <a:spLocks noChangeShapeType="1"/>
            </p:cNvSpPr>
            <p:nvPr/>
          </p:nvSpPr>
          <p:spPr bwMode="auto">
            <a:xfrm>
              <a:off x="2697163" y="4964113"/>
              <a:ext cx="50800" cy="0"/>
            </a:xfrm>
            <a:prstGeom prst="line">
              <a:avLst/>
            </a:prstGeom>
            <a:noFill/>
            <a:ln w="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18" name="Line 146"/>
            <p:cNvSpPr>
              <a:spLocks noChangeShapeType="1"/>
            </p:cNvSpPr>
            <p:nvPr/>
          </p:nvSpPr>
          <p:spPr bwMode="auto">
            <a:xfrm>
              <a:off x="2697163" y="4502150"/>
              <a:ext cx="50800" cy="0"/>
            </a:xfrm>
            <a:prstGeom prst="line">
              <a:avLst/>
            </a:prstGeom>
            <a:noFill/>
            <a:ln w="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19" name="Line 147"/>
            <p:cNvSpPr>
              <a:spLocks noChangeShapeType="1"/>
            </p:cNvSpPr>
            <p:nvPr/>
          </p:nvSpPr>
          <p:spPr bwMode="auto">
            <a:xfrm>
              <a:off x="2697163" y="4040188"/>
              <a:ext cx="50800" cy="0"/>
            </a:xfrm>
            <a:prstGeom prst="line">
              <a:avLst/>
            </a:prstGeom>
            <a:noFill/>
            <a:ln w="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20" name="Line 148"/>
            <p:cNvSpPr>
              <a:spLocks noChangeShapeType="1"/>
            </p:cNvSpPr>
            <p:nvPr/>
          </p:nvSpPr>
          <p:spPr bwMode="auto">
            <a:xfrm>
              <a:off x="2697163" y="3551238"/>
              <a:ext cx="50800" cy="0"/>
            </a:xfrm>
            <a:prstGeom prst="line">
              <a:avLst/>
            </a:prstGeom>
            <a:noFill/>
            <a:ln w="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21" name="Line 149"/>
            <p:cNvSpPr>
              <a:spLocks noChangeShapeType="1"/>
            </p:cNvSpPr>
            <p:nvPr/>
          </p:nvSpPr>
          <p:spPr bwMode="auto">
            <a:xfrm>
              <a:off x="2697163" y="3089275"/>
              <a:ext cx="50800" cy="0"/>
            </a:xfrm>
            <a:prstGeom prst="line">
              <a:avLst/>
            </a:prstGeom>
            <a:noFill/>
            <a:ln w="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22" name="Line 150"/>
            <p:cNvSpPr>
              <a:spLocks noChangeShapeType="1"/>
            </p:cNvSpPr>
            <p:nvPr/>
          </p:nvSpPr>
          <p:spPr bwMode="auto">
            <a:xfrm>
              <a:off x="2697163" y="2625725"/>
              <a:ext cx="50800" cy="0"/>
            </a:xfrm>
            <a:prstGeom prst="line">
              <a:avLst/>
            </a:prstGeom>
            <a:noFill/>
            <a:ln w="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23" name="Line 151"/>
            <p:cNvSpPr>
              <a:spLocks noChangeShapeType="1"/>
            </p:cNvSpPr>
            <p:nvPr/>
          </p:nvSpPr>
          <p:spPr bwMode="auto">
            <a:xfrm>
              <a:off x="2697163" y="2163763"/>
              <a:ext cx="50800" cy="0"/>
            </a:xfrm>
            <a:prstGeom prst="line">
              <a:avLst/>
            </a:prstGeom>
            <a:noFill/>
            <a:ln w="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27" name="Line 155"/>
            <p:cNvSpPr>
              <a:spLocks noChangeShapeType="1"/>
            </p:cNvSpPr>
            <p:nvPr/>
          </p:nvSpPr>
          <p:spPr bwMode="auto">
            <a:xfrm flipV="1">
              <a:off x="4395788" y="5318125"/>
              <a:ext cx="0" cy="109538"/>
            </a:xfrm>
            <a:prstGeom prst="line">
              <a:avLst/>
            </a:prstGeom>
            <a:noFill/>
            <a:ln w="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29" name="Line 157"/>
            <p:cNvSpPr>
              <a:spLocks noChangeShapeType="1"/>
            </p:cNvSpPr>
            <p:nvPr/>
          </p:nvSpPr>
          <p:spPr bwMode="auto">
            <a:xfrm flipV="1">
              <a:off x="6091238" y="5318125"/>
              <a:ext cx="0" cy="109538"/>
            </a:xfrm>
            <a:prstGeom prst="line">
              <a:avLst/>
            </a:prstGeom>
            <a:noFill/>
            <a:ln w="0">
              <a:solidFill>
                <a:srgbClr val="000000"/>
              </a:solidFill>
              <a:round/>
              <a:headEnd/>
              <a:tailEnd/>
            </a:ln>
          </p:spPr>
          <p:txBody>
            <a:bodyPr/>
            <a:lstStyle/>
            <a:p>
              <a:pPr fontAlgn="base">
                <a:spcBef>
                  <a:spcPct val="0"/>
                </a:spcBef>
                <a:spcAft>
                  <a:spcPct val="0"/>
                </a:spcAft>
              </a:pPr>
              <a:endParaRPr lang="ja-JP" altLang="en-US">
                <a:solidFill>
                  <a:srgbClr val="000000"/>
                </a:solidFill>
              </a:endParaRPr>
            </a:p>
          </p:txBody>
        </p:sp>
        <p:sp>
          <p:nvSpPr>
            <p:cNvPr id="3230" name="Rectangle 158"/>
            <p:cNvSpPr>
              <a:spLocks noChangeArrowheads="1"/>
            </p:cNvSpPr>
            <p:nvPr/>
          </p:nvSpPr>
          <p:spPr bwMode="auto">
            <a:xfrm>
              <a:off x="2490788" y="5334000"/>
              <a:ext cx="762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200" b="1">
                  <a:solidFill>
                    <a:srgbClr val="000000"/>
                  </a:solidFill>
                  <a:latin typeface="Times New Roman" pitchFamily="18" charset="0"/>
                </a:rPr>
                <a:t>0</a:t>
              </a:r>
            </a:p>
          </p:txBody>
        </p:sp>
        <p:sp>
          <p:nvSpPr>
            <p:cNvPr id="3231" name="Rectangle 159"/>
            <p:cNvSpPr>
              <a:spLocks noChangeArrowheads="1"/>
            </p:cNvSpPr>
            <p:nvPr/>
          </p:nvSpPr>
          <p:spPr bwMode="auto">
            <a:xfrm>
              <a:off x="2490788" y="4872038"/>
              <a:ext cx="76200"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200" b="1">
                  <a:solidFill>
                    <a:srgbClr val="000000"/>
                  </a:solidFill>
                  <a:latin typeface="Times New Roman" pitchFamily="18" charset="0"/>
                </a:rPr>
                <a:t>1</a:t>
              </a:r>
            </a:p>
          </p:txBody>
        </p:sp>
        <p:sp>
          <p:nvSpPr>
            <p:cNvPr id="3232" name="Rectangle 160"/>
            <p:cNvSpPr>
              <a:spLocks noChangeArrowheads="1"/>
            </p:cNvSpPr>
            <p:nvPr/>
          </p:nvSpPr>
          <p:spPr bwMode="auto">
            <a:xfrm>
              <a:off x="2490788" y="4408488"/>
              <a:ext cx="76200"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200" b="1">
                  <a:solidFill>
                    <a:srgbClr val="000000"/>
                  </a:solidFill>
                  <a:latin typeface="Times New Roman" pitchFamily="18" charset="0"/>
                </a:rPr>
                <a:t>2</a:t>
              </a:r>
            </a:p>
          </p:txBody>
        </p:sp>
        <p:sp>
          <p:nvSpPr>
            <p:cNvPr id="3233" name="Rectangle 161"/>
            <p:cNvSpPr>
              <a:spLocks noChangeArrowheads="1"/>
            </p:cNvSpPr>
            <p:nvPr/>
          </p:nvSpPr>
          <p:spPr bwMode="auto">
            <a:xfrm>
              <a:off x="2490788" y="3946525"/>
              <a:ext cx="762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200" b="1">
                  <a:solidFill>
                    <a:srgbClr val="000000"/>
                  </a:solidFill>
                  <a:latin typeface="Times New Roman" pitchFamily="18" charset="0"/>
                </a:rPr>
                <a:t>3</a:t>
              </a:r>
            </a:p>
          </p:txBody>
        </p:sp>
        <p:sp>
          <p:nvSpPr>
            <p:cNvPr id="3234" name="Rectangle 162"/>
            <p:cNvSpPr>
              <a:spLocks noChangeArrowheads="1"/>
            </p:cNvSpPr>
            <p:nvPr/>
          </p:nvSpPr>
          <p:spPr bwMode="auto">
            <a:xfrm>
              <a:off x="2490788" y="3457575"/>
              <a:ext cx="762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200" b="1">
                  <a:solidFill>
                    <a:srgbClr val="000000"/>
                  </a:solidFill>
                  <a:latin typeface="Times New Roman" pitchFamily="18" charset="0"/>
                </a:rPr>
                <a:t>4</a:t>
              </a:r>
            </a:p>
          </p:txBody>
        </p:sp>
        <p:sp>
          <p:nvSpPr>
            <p:cNvPr id="3235" name="Rectangle 163"/>
            <p:cNvSpPr>
              <a:spLocks noChangeArrowheads="1"/>
            </p:cNvSpPr>
            <p:nvPr/>
          </p:nvSpPr>
          <p:spPr bwMode="auto">
            <a:xfrm>
              <a:off x="2490788" y="2995613"/>
              <a:ext cx="76200"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200" b="1">
                  <a:solidFill>
                    <a:srgbClr val="000000"/>
                  </a:solidFill>
                  <a:latin typeface="Times New Roman" pitchFamily="18" charset="0"/>
                </a:rPr>
                <a:t>5</a:t>
              </a:r>
            </a:p>
          </p:txBody>
        </p:sp>
        <p:sp>
          <p:nvSpPr>
            <p:cNvPr id="3236" name="Rectangle 164"/>
            <p:cNvSpPr>
              <a:spLocks noChangeArrowheads="1"/>
            </p:cNvSpPr>
            <p:nvPr/>
          </p:nvSpPr>
          <p:spPr bwMode="auto">
            <a:xfrm>
              <a:off x="2490788" y="2533650"/>
              <a:ext cx="762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200" b="1">
                  <a:solidFill>
                    <a:srgbClr val="000000"/>
                  </a:solidFill>
                  <a:latin typeface="Times New Roman" pitchFamily="18" charset="0"/>
                </a:rPr>
                <a:t>6</a:t>
              </a:r>
            </a:p>
          </p:txBody>
        </p:sp>
        <p:sp>
          <p:nvSpPr>
            <p:cNvPr id="3237" name="Rectangle 165"/>
            <p:cNvSpPr>
              <a:spLocks noChangeArrowheads="1"/>
            </p:cNvSpPr>
            <p:nvPr/>
          </p:nvSpPr>
          <p:spPr bwMode="auto">
            <a:xfrm>
              <a:off x="2490788" y="2070100"/>
              <a:ext cx="762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200" b="1">
                  <a:solidFill>
                    <a:srgbClr val="000000"/>
                  </a:solidFill>
                  <a:latin typeface="Times New Roman" pitchFamily="18" charset="0"/>
                </a:rPr>
                <a:t>7</a:t>
              </a:r>
            </a:p>
          </p:txBody>
        </p:sp>
        <p:sp>
          <p:nvSpPr>
            <p:cNvPr id="3246" name="Line 174"/>
            <p:cNvSpPr>
              <a:spLocks noChangeShapeType="1"/>
            </p:cNvSpPr>
            <p:nvPr/>
          </p:nvSpPr>
          <p:spPr bwMode="auto">
            <a:xfrm>
              <a:off x="2706688" y="5424488"/>
              <a:ext cx="3384550" cy="0"/>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a:solidFill>
                  <a:srgbClr val="000000"/>
                </a:solidFill>
              </a:endParaRPr>
            </a:p>
          </p:txBody>
        </p:sp>
        <p:sp>
          <p:nvSpPr>
            <p:cNvPr id="3247" name="Text Box 175"/>
            <p:cNvSpPr txBox="1">
              <a:spLocks noChangeArrowheads="1"/>
            </p:cNvSpPr>
            <p:nvPr/>
          </p:nvSpPr>
          <p:spPr bwMode="auto">
            <a:xfrm rot="-5400000">
              <a:off x="700088" y="3517900"/>
              <a:ext cx="2882900" cy="3968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sz="2000" b="1">
                  <a:solidFill>
                    <a:srgbClr val="000000"/>
                  </a:solidFill>
                  <a:latin typeface="Times New Roman" pitchFamily="18" charset="0"/>
                </a:rPr>
                <a:t>Plasma Ca conc. (mg/dl) </a:t>
              </a:r>
            </a:p>
          </p:txBody>
        </p:sp>
        <p:sp>
          <p:nvSpPr>
            <p:cNvPr id="3248" name="Rectangle 176"/>
            <p:cNvSpPr>
              <a:spLocks noChangeArrowheads="1"/>
            </p:cNvSpPr>
            <p:nvPr/>
          </p:nvSpPr>
          <p:spPr bwMode="auto">
            <a:xfrm>
              <a:off x="5019675" y="1608138"/>
              <a:ext cx="160338" cy="177800"/>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a:solidFill>
                  <a:srgbClr val="000000"/>
                </a:solidFill>
              </a:endParaRPr>
            </a:p>
          </p:txBody>
        </p:sp>
        <p:sp>
          <p:nvSpPr>
            <p:cNvPr id="3249" name="Rectangle 177"/>
            <p:cNvSpPr>
              <a:spLocks noChangeArrowheads="1"/>
            </p:cNvSpPr>
            <p:nvPr/>
          </p:nvSpPr>
          <p:spPr bwMode="auto">
            <a:xfrm>
              <a:off x="5019675" y="1608138"/>
              <a:ext cx="150813" cy="166687"/>
            </a:xfrm>
            <a:prstGeom prst="rect">
              <a:avLst/>
            </a:prstGeom>
            <a:solidFill>
              <a:schemeClr val="tx1"/>
            </a:solidFill>
            <a:ln w="12700">
              <a:solidFill>
                <a:srgbClr val="000000"/>
              </a:solidFill>
              <a:miter lim="800000"/>
              <a:headEnd/>
              <a:tailEnd/>
            </a:ln>
          </p:spPr>
          <p:txBody>
            <a:bodyPr/>
            <a:lstStyle/>
            <a:p>
              <a:pPr fontAlgn="base">
                <a:spcBef>
                  <a:spcPct val="0"/>
                </a:spcBef>
                <a:spcAft>
                  <a:spcPct val="0"/>
                </a:spcAft>
              </a:pPr>
              <a:endParaRPr lang="ja-JP" altLang="en-US">
                <a:solidFill>
                  <a:srgbClr val="000000"/>
                </a:solidFill>
              </a:endParaRPr>
            </a:p>
          </p:txBody>
        </p:sp>
        <p:sp>
          <p:nvSpPr>
            <p:cNvPr id="3250" name="Rectangle 178"/>
            <p:cNvSpPr>
              <a:spLocks noChangeArrowheads="1"/>
            </p:cNvSpPr>
            <p:nvPr/>
          </p:nvSpPr>
          <p:spPr bwMode="auto">
            <a:xfrm>
              <a:off x="5253038" y="1601788"/>
              <a:ext cx="398462"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200" b="1">
                  <a:solidFill>
                    <a:srgbClr val="000000"/>
                  </a:solidFill>
                  <a:latin typeface="Times New Roman" pitchFamily="18" charset="0"/>
                </a:rPr>
                <a:t>Initial</a:t>
              </a:r>
            </a:p>
          </p:txBody>
        </p:sp>
        <p:sp>
          <p:nvSpPr>
            <p:cNvPr id="3251" name="Rectangle 179"/>
            <p:cNvSpPr>
              <a:spLocks noChangeArrowheads="1"/>
            </p:cNvSpPr>
            <p:nvPr/>
          </p:nvSpPr>
          <p:spPr bwMode="auto">
            <a:xfrm>
              <a:off x="5026025" y="1873250"/>
              <a:ext cx="161925" cy="177800"/>
            </a:xfrm>
            <a:prstGeom prst="rect">
              <a:avLst/>
            </a:prstGeom>
            <a:solidFill>
              <a:srgbClr val="000000"/>
            </a:solidFill>
            <a:ln w="9525">
              <a:noFill/>
              <a:miter lim="800000"/>
              <a:headEnd/>
              <a:tailEnd/>
            </a:ln>
          </p:spPr>
          <p:txBody>
            <a:bodyPr/>
            <a:lstStyle/>
            <a:p>
              <a:pPr fontAlgn="base">
                <a:spcBef>
                  <a:spcPct val="0"/>
                </a:spcBef>
                <a:spcAft>
                  <a:spcPct val="0"/>
                </a:spcAft>
              </a:pPr>
              <a:endParaRPr lang="ja-JP" altLang="en-US">
                <a:solidFill>
                  <a:srgbClr val="000000"/>
                </a:solidFill>
              </a:endParaRPr>
            </a:p>
          </p:txBody>
        </p:sp>
        <p:sp>
          <p:nvSpPr>
            <p:cNvPr id="3252" name="Rectangle 180"/>
            <p:cNvSpPr>
              <a:spLocks noChangeArrowheads="1"/>
            </p:cNvSpPr>
            <p:nvPr/>
          </p:nvSpPr>
          <p:spPr bwMode="auto">
            <a:xfrm>
              <a:off x="5026025" y="1873250"/>
              <a:ext cx="152400" cy="166688"/>
            </a:xfrm>
            <a:prstGeom prst="rect">
              <a:avLst/>
            </a:prstGeom>
            <a:solidFill>
              <a:srgbClr val="FF0000"/>
            </a:solidFill>
            <a:ln w="12700">
              <a:solidFill>
                <a:srgbClr val="000000"/>
              </a:solidFill>
              <a:miter lim="800000"/>
              <a:headEnd/>
              <a:tailEnd/>
            </a:ln>
          </p:spPr>
          <p:txBody>
            <a:bodyPr/>
            <a:lstStyle/>
            <a:p>
              <a:pPr fontAlgn="base">
                <a:spcBef>
                  <a:spcPct val="0"/>
                </a:spcBef>
                <a:spcAft>
                  <a:spcPct val="0"/>
                </a:spcAft>
              </a:pPr>
              <a:endParaRPr lang="ja-JP" altLang="en-US">
                <a:solidFill>
                  <a:srgbClr val="000000"/>
                </a:solidFill>
              </a:endParaRPr>
            </a:p>
          </p:txBody>
        </p:sp>
        <p:sp>
          <p:nvSpPr>
            <p:cNvPr id="3253" name="Rectangle 181"/>
            <p:cNvSpPr>
              <a:spLocks noChangeArrowheads="1"/>
            </p:cNvSpPr>
            <p:nvPr/>
          </p:nvSpPr>
          <p:spPr bwMode="auto">
            <a:xfrm>
              <a:off x="5260975" y="1878013"/>
              <a:ext cx="350838"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200" b="1">
                  <a:solidFill>
                    <a:srgbClr val="000000"/>
                  </a:solidFill>
                  <a:latin typeface="Times New Roman" pitchFamily="18" charset="0"/>
                  <a:ea typeface="ＭＳ 明朝" pitchFamily="17" charset="-128"/>
                </a:rPr>
                <a:t>1 day</a:t>
              </a:r>
              <a:endParaRPr lang="en-US" altLang="ja-JP" sz="1200" b="1">
                <a:solidFill>
                  <a:srgbClr val="000000"/>
                </a:solidFill>
                <a:latin typeface="Times New Roman" pitchFamily="18" charset="0"/>
              </a:endParaRPr>
            </a:p>
          </p:txBody>
        </p:sp>
        <p:sp>
          <p:nvSpPr>
            <p:cNvPr id="3254" name="Text Box 182"/>
            <p:cNvSpPr txBox="1">
              <a:spLocks noChangeArrowheads="1"/>
            </p:cNvSpPr>
            <p:nvPr/>
          </p:nvSpPr>
          <p:spPr bwMode="auto">
            <a:xfrm>
              <a:off x="3117850" y="5516563"/>
              <a:ext cx="8064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b="1">
                  <a:solidFill>
                    <a:srgbClr val="000000"/>
                  </a:solidFill>
                  <a:latin typeface="Times New Roman" pitchFamily="18" charset="0"/>
                </a:rPr>
                <a:t>PFOA</a:t>
              </a:r>
            </a:p>
          </p:txBody>
        </p:sp>
        <p:sp>
          <p:nvSpPr>
            <p:cNvPr id="3255" name="Text Box 183"/>
            <p:cNvSpPr txBox="1">
              <a:spLocks noChangeArrowheads="1"/>
            </p:cNvSpPr>
            <p:nvPr/>
          </p:nvSpPr>
          <p:spPr bwMode="auto">
            <a:xfrm>
              <a:off x="4803775" y="5516563"/>
              <a:ext cx="9207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b="1">
                  <a:solidFill>
                    <a:srgbClr val="000000"/>
                  </a:solidFill>
                  <a:latin typeface="Times New Roman" pitchFamily="18" charset="0"/>
                </a:rPr>
                <a:t>PFHxA</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95400" y="158750"/>
            <a:ext cx="7848600" cy="822325"/>
          </a:xfrm>
          <a:prstGeom prst="rect">
            <a:avLst/>
          </a:prstGeom>
          <a:noFill/>
          <a:ln w="19050">
            <a:noFill/>
            <a:miter lim="800000"/>
            <a:headEnd/>
            <a:tailEnd/>
          </a:ln>
        </p:spPr>
        <p:txBody>
          <a:bodyPr>
            <a:spAutoFit/>
          </a:bodyPr>
          <a:lstStyle/>
          <a:p>
            <a:pPr fontAlgn="base">
              <a:spcBef>
                <a:spcPct val="0"/>
              </a:spcBef>
              <a:spcAft>
                <a:spcPct val="0"/>
              </a:spcAft>
            </a:pPr>
            <a:r>
              <a:rPr lang="ja-JP" altLang="en-US" sz="2400" b="1">
                <a:solidFill>
                  <a:srgbClr val="000000"/>
                </a:solidFill>
                <a:latin typeface="Arial" charset="0"/>
              </a:rPr>
              <a:t>有機フッ素化合物の発生源、汚染実態解明、処理技術開発</a:t>
            </a:r>
          </a:p>
          <a:p>
            <a:pPr fontAlgn="base">
              <a:spcBef>
                <a:spcPct val="0"/>
              </a:spcBef>
              <a:spcAft>
                <a:spcPct val="0"/>
              </a:spcAft>
            </a:pPr>
            <a:r>
              <a:rPr lang="ja-JP" altLang="en-US" sz="2400" b="1">
                <a:solidFill>
                  <a:srgbClr val="000000"/>
                </a:solidFill>
                <a:latin typeface="Arial" charset="0"/>
              </a:rPr>
              <a:t>（研究総括：中野武）</a:t>
            </a:r>
          </a:p>
        </p:txBody>
      </p:sp>
      <p:sp>
        <p:nvSpPr>
          <p:cNvPr id="10243" name="Line 3"/>
          <p:cNvSpPr>
            <a:spLocks noChangeShapeType="1"/>
          </p:cNvSpPr>
          <p:nvPr/>
        </p:nvSpPr>
        <p:spPr bwMode="auto">
          <a:xfrm>
            <a:off x="250825" y="1844675"/>
            <a:ext cx="12700" cy="4321175"/>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244" name="Text Box 4"/>
          <p:cNvSpPr txBox="1">
            <a:spLocks noChangeArrowheads="1"/>
          </p:cNvSpPr>
          <p:nvPr/>
        </p:nvSpPr>
        <p:spPr bwMode="auto">
          <a:xfrm>
            <a:off x="622300" y="1660525"/>
            <a:ext cx="8132763" cy="415925"/>
          </a:xfrm>
          <a:prstGeom prst="rect">
            <a:avLst/>
          </a:prstGeom>
          <a:solidFill>
            <a:srgbClr val="FF99CC"/>
          </a:solidFill>
          <a:ln w="19050">
            <a:solidFill>
              <a:schemeClr val="tx1"/>
            </a:solidFill>
            <a:miter lim="800000"/>
            <a:headEnd/>
            <a:tailEnd/>
          </a:ln>
        </p:spPr>
        <p:txBody>
          <a:bodyPr>
            <a:spAutoFit/>
          </a:bodyPr>
          <a:lstStyle/>
          <a:p>
            <a:pPr fontAlgn="base">
              <a:spcBef>
                <a:spcPct val="50000"/>
              </a:spcBef>
              <a:spcAft>
                <a:spcPct val="0"/>
              </a:spcAft>
            </a:pPr>
            <a:r>
              <a:rPr lang="ja-JP" altLang="en-US" sz="2000" b="1">
                <a:solidFill>
                  <a:srgbClr val="000000"/>
                </a:solidFill>
                <a:latin typeface="Arial" charset="0"/>
              </a:rPr>
              <a:t>琵琶湖水における</a:t>
            </a:r>
            <a:r>
              <a:rPr lang="en-US" altLang="ja-JP" sz="2000" b="1">
                <a:solidFill>
                  <a:srgbClr val="000000"/>
                </a:solidFill>
                <a:latin typeface="Arial" charset="0"/>
              </a:rPr>
              <a:t>PFOS</a:t>
            </a:r>
            <a:r>
              <a:rPr lang="ja-JP" altLang="en-US" sz="2000" b="1">
                <a:solidFill>
                  <a:srgbClr val="000000"/>
                </a:solidFill>
                <a:latin typeface="Arial" charset="0"/>
              </a:rPr>
              <a:t>およびその類縁物質の汚染実態把握（滋賀県）</a:t>
            </a:r>
          </a:p>
        </p:txBody>
      </p:sp>
      <p:sp>
        <p:nvSpPr>
          <p:cNvPr id="10245" name="Text Box 5"/>
          <p:cNvSpPr txBox="1">
            <a:spLocks noChangeArrowheads="1"/>
          </p:cNvSpPr>
          <p:nvPr/>
        </p:nvSpPr>
        <p:spPr bwMode="auto">
          <a:xfrm>
            <a:off x="622300" y="2940050"/>
            <a:ext cx="8132763" cy="720725"/>
          </a:xfrm>
          <a:prstGeom prst="rect">
            <a:avLst/>
          </a:prstGeom>
          <a:solidFill>
            <a:srgbClr val="FF99CC"/>
          </a:solidFill>
          <a:ln w="19050">
            <a:solidFill>
              <a:schemeClr val="tx1"/>
            </a:solidFill>
            <a:miter lim="800000"/>
            <a:headEnd/>
            <a:tailEnd/>
          </a:ln>
        </p:spPr>
        <p:txBody>
          <a:bodyPr>
            <a:spAutoFit/>
          </a:bodyPr>
          <a:lstStyle/>
          <a:p>
            <a:pPr fontAlgn="base">
              <a:spcBef>
                <a:spcPct val="50000"/>
              </a:spcBef>
              <a:spcAft>
                <a:spcPct val="0"/>
              </a:spcAft>
            </a:pPr>
            <a:r>
              <a:rPr lang="ja-JP" altLang="en-US" sz="2000" b="1">
                <a:solidFill>
                  <a:srgbClr val="000000"/>
                </a:solidFill>
                <a:latin typeface="Arial" charset="0"/>
              </a:rPr>
              <a:t>製造・使用事業場周辺環境における</a:t>
            </a:r>
            <a:r>
              <a:rPr lang="en-US" altLang="ja-JP" sz="2000" b="1">
                <a:solidFill>
                  <a:srgbClr val="000000"/>
                </a:solidFill>
                <a:latin typeface="Arial" charset="0"/>
              </a:rPr>
              <a:t>PFOS</a:t>
            </a:r>
            <a:r>
              <a:rPr lang="ja-JP" altLang="en-US" sz="2000" b="1">
                <a:solidFill>
                  <a:srgbClr val="000000"/>
                </a:solidFill>
                <a:latin typeface="Arial" charset="0"/>
              </a:rPr>
              <a:t>・</a:t>
            </a:r>
            <a:r>
              <a:rPr lang="en-US" altLang="ja-JP" sz="2000" b="1">
                <a:solidFill>
                  <a:srgbClr val="000000"/>
                </a:solidFill>
                <a:latin typeface="Arial" charset="0"/>
              </a:rPr>
              <a:t>PFOA</a:t>
            </a:r>
            <a:r>
              <a:rPr lang="ja-JP" altLang="en-US" sz="2000" b="1">
                <a:solidFill>
                  <a:srgbClr val="000000"/>
                </a:solidFill>
                <a:latin typeface="Arial" charset="0"/>
              </a:rPr>
              <a:t>およびその類縁物質の実態把握と対策の評価（大阪市）</a:t>
            </a:r>
          </a:p>
        </p:txBody>
      </p:sp>
      <p:sp>
        <p:nvSpPr>
          <p:cNvPr id="10246" name="Text Box 6"/>
          <p:cNvSpPr txBox="1">
            <a:spLocks noChangeArrowheads="1"/>
          </p:cNvSpPr>
          <p:nvPr/>
        </p:nvSpPr>
        <p:spPr bwMode="auto">
          <a:xfrm>
            <a:off x="622300" y="3748088"/>
            <a:ext cx="8132763" cy="415925"/>
          </a:xfrm>
          <a:prstGeom prst="rect">
            <a:avLst/>
          </a:prstGeom>
          <a:solidFill>
            <a:srgbClr val="FF99CC"/>
          </a:solidFill>
          <a:ln w="19050">
            <a:solidFill>
              <a:schemeClr val="tx1"/>
            </a:solidFill>
            <a:miter lim="800000"/>
            <a:headEnd/>
            <a:tailEnd/>
          </a:ln>
        </p:spPr>
        <p:txBody>
          <a:bodyPr>
            <a:spAutoFit/>
          </a:bodyPr>
          <a:lstStyle/>
          <a:p>
            <a:pPr fontAlgn="base">
              <a:spcBef>
                <a:spcPct val="50000"/>
              </a:spcBef>
              <a:spcAft>
                <a:spcPct val="0"/>
              </a:spcAft>
            </a:pPr>
            <a:r>
              <a:rPr lang="ja-JP" altLang="en-US" sz="2000" b="1">
                <a:solidFill>
                  <a:srgbClr val="000000"/>
                </a:solidFill>
                <a:latin typeface="Arial" charset="0"/>
              </a:rPr>
              <a:t>フッ素テロマーの排出源特性の把握と越境汚染の評価（兵庫県）</a:t>
            </a:r>
          </a:p>
        </p:txBody>
      </p:sp>
      <p:sp>
        <p:nvSpPr>
          <p:cNvPr id="10247" name="Text Box 7"/>
          <p:cNvSpPr txBox="1">
            <a:spLocks noChangeArrowheads="1"/>
          </p:cNvSpPr>
          <p:nvPr/>
        </p:nvSpPr>
        <p:spPr bwMode="auto">
          <a:xfrm>
            <a:off x="623888" y="4237038"/>
            <a:ext cx="8131175" cy="415925"/>
          </a:xfrm>
          <a:prstGeom prst="rect">
            <a:avLst/>
          </a:prstGeom>
          <a:solidFill>
            <a:srgbClr val="FF99CC"/>
          </a:solidFill>
          <a:ln w="19050">
            <a:solidFill>
              <a:schemeClr val="tx1"/>
            </a:solidFill>
            <a:miter lim="800000"/>
            <a:headEnd/>
            <a:tailEnd/>
          </a:ln>
        </p:spPr>
        <p:txBody>
          <a:bodyPr>
            <a:spAutoFit/>
          </a:bodyPr>
          <a:lstStyle/>
          <a:p>
            <a:pPr fontAlgn="base">
              <a:spcBef>
                <a:spcPct val="50000"/>
              </a:spcBef>
              <a:spcAft>
                <a:spcPct val="0"/>
              </a:spcAft>
            </a:pPr>
            <a:r>
              <a:rPr lang="ja-JP" altLang="en-US" sz="2000" b="1">
                <a:solidFill>
                  <a:srgbClr val="000000"/>
                </a:solidFill>
                <a:latin typeface="Arial" charset="0"/>
              </a:rPr>
              <a:t>神戸海域における有機フッ素化合物の汚染実態把握（神戸市）</a:t>
            </a:r>
          </a:p>
        </p:txBody>
      </p:sp>
      <p:sp>
        <p:nvSpPr>
          <p:cNvPr id="10248" name="Text Box 8"/>
          <p:cNvSpPr txBox="1">
            <a:spLocks noChangeArrowheads="1"/>
          </p:cNvSpPr>
          <p:nvPr/>
        </p:nvSpPr>
        <p:spPr bwMode="auto">
          <a:xfrm>
            <a:off x="622300" y="4884738"/>
            <a:ext cx="8132763" cy="415925"/>
          </a:xfrm>
          <a:prstGeom prst="rect">
            <a:avLst/>
          </a:prstGeom>
          <a:solidFill>
            <a:srgbClr val="99CCFF"/>
          </a:solidFill>
          <a:ln w="19050">
            <a:solidFill>
              <a:schemeClr val="tx1"/>
            </a:solidFill>
            <a:miter lim="800000"/>
            <a:headEnd/>
            <a:tailEnd/>
          </a:ln>
        </p:spPr>
        <p:txBody>
          <a:bodyPr>
            <a:spAutoFit/>
          </a:bodyPr>
          <a:lstStyle/>
          <a:p>
            <a:pPr fontAlgn="base">
              <a:spcBef>
                <a:spcPct val="50000"/>
              </a:spcBef>
              <a:spcAft>
                <a:spcPct val="0"/>
              </a:spcAft>
            </a:pPr>
            <a:r>
              <a:rPr lang="en-US" altLang="ja-JP" sz="2000" b="1">
                <a:solidFill>
                  <a:srgbClr val="000000"/>
                </a:solidFill>
                <a:latin typeface="Arial" charset="0"/>
              </a:rPr>
              <a:t>PFOS</a:t>
            </a:r>
            <a:r>
              <a:rPr lang="ja-JP" altLang="en-US" sz="2000" b="1">
                <a:solidFill>
                  <a:srgbClr val="000000"/>
                </a:solidFill>
                <a:latin typeface="Arial" charset="0"/>
              </a:rPr>
              <a:t>およびその類縁物質の水環境並びに使用事業所実態（東京都）</a:t>
            </a:r>
          </a:p>
        </p:txBody>
      </p:sp>
      <p:sp>
        <p:nvSpPr>
          <p:cNvPr id="10249" name="Text Box 9"/>
          <p:cNvSpPr txBox="1">
            <a:spLocks noChangeArrowheads="1"/>
          </p:cNvSpPr>
          <p:nvPr/>
        </p:nvSpPr>
        <p:spPr bwMode="auto">
          <a:xfrm>
            <a:off x="622300" y="2147888"/>
            <a:ext cx="8132763" cy="720725"/>
          </a:xfrm>
          <a:prstGeom prst="rect">
            <a:avLst/>
          </a:prstGeom>
          <a:solidFill>
            <a:srgbClr val="FF99CC"/>
          </a:solidFill>
          <a:ln w="19050">
            <a:solidFill>
              <a:schemeClr val="tx1"/>
            </a:solidFill>
            <a:miter lim="800000"/>
            <a:headEnd/>
            <a:tailEnd/>
          </a:ln>
        </p:spPr>
        <p:txBody>
          <a:bodyPr>
            <a:spAutoFit/>
          </a:bodyPr>
          <a:lstStyle/>
          <a:p>
            <a:pPr fontAlgn="base">
              <a:spcBef>
                <a:spcPct val="50000"/>
              </a:spcBef>
              <a:spcAft>
                <a:spcPct val="0"/>
              </a:spcAft>
            </a:pPr>
            <a:r>
              <a:rPr lang="ja-JP" altLang="en-US" sz="2000" b="1">
                <a:solidFill>
                  <a:srgbClr val="000000"/>
                </a:solidFill>
                <a:latin typeface="Arial" charset="0"/>
              </a:rPr>
              <a:t>製造・使用事業場周辺環境の把握と対策の評価、大気環境調査及び類縁化合物の実態把握（大阪府）</a:t>
            </a:r>
          </a:p>
        </p:txBody>
      </p:sp>
      <p:sp>
        <p:nvSpPr>
          <p:cNvPr id="10250" name="Text Box 10"/>
          <p:cNvSpPr txBox="1">
            <a:spLocks noChangeArrowheads="1"/>
          </p:cNvSpPr>
          <p:nvPr/>
        </p:nvSpPr>
        <p:spPr bwMode="auto">
          <a:xfrm>
            <a:off x="622300" y="5373688"/>
            <a:ext cx="8207375" cy="720725"/>
          </a:xfrm>
          <a:prstGeom prst="rect">
            <a:avLst/>
          </a:prstGeom>
          <a:solidFill>
            <a:srgbClr val="99CCFF"/>
          </a:solidFill>
          <a:ln w="19050">
            <a:solidFill>
              <a:schemeClr val="tx1"/>
            </a:solidFill>
            <a:miter lim="800000"/>
            <a:headEnd/>
            <a:tailEnd/>
          </a:ln>
        </p:spPr>
        <p:txBody>
          <a:bodyPr>
            <a:spAutoFit/>
          </a:bodyPr>
          <a:lstStyle/>
          <a:p>
            <a:pPr fontAlgn="base">
              <a:spcBef>
                <a:spcPct val="50000"/>
              </a:spcBef>
              <a:spcAft>
                <a:spcPct val="0"/>
              </a:spcAft>
            </a:pPr>
            <a:r>
              <a:rPr lang="en-US" altLang="ja-JP" sz="2000" b="1">
                <a:solidFill>
                  <a:srgbClr val="000000"/>
                </a:solidFill>
                <a:latin typeface="Arial" charset="0"/>
              </a:rPr>
              <a:t>PFOS/PFOA</a:t>
            </a:r>
            <a:r>
              <a:rPr lang="ja-JP" altLang="en-US" sz="2000" b="1">
                <a:solidFill>
                  <a:srgbClr val="000000"/>
                </a:solidFill>
                <a:latin typeface="Arial" charset="0"/>
              </a:rPr>
              <a:t>、その類縁化合物による生物の汚染トレンド解析と処理技術に関する研究（国環研）</a:t>
            </a:r>
          </a:p>
        </p:txBody>
      </p:sp>
      <p:sp>
        <p:nvSpPr>
          <p:cNvPr id="10251" name="Line 11"/>
          <p:cNvSpPr>
            <a:spLocks noChangeShapeType="1"/>
          </p:cNvSpPr>
          <p:nvPr/>
        </p:nvSpPr>
        <p:spPr bwMode="auto">
          <a:xfrm>
            <a:off x="263525" y="1844675"/>
            <a:ext cx="373063" cy="1588"/>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252" name="Line 12"/>
          <p:cNvSpPr>
            <a:spLocks noChangeShapeType="1"/>
          </p:cNvSpPr>
          <p:nvPr/>
        </p:nvSpPr>
        <p:spPr bwMode="auto">
          <a:xfrm>
            <a:off x="250825" y="2490788"/>
            <a:ext cx="373063" cy="1587"/>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253" name="Line 13"/>
          <p:cNvSpPr>
            <a:spLocks noChangeShapeType="1"/>
          </p:cNvSpPr>
          <p:nvPr/>
        </p:nvSpPr>
        <p:spPr bwMode="auto">
          <a:xfrm>
            <a:off x="250825" y="3355975"/>
            <a:ext cx="373063" cy="1588"/>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254" name="Line 14"/>
          <p:cNvSpPr>
            <a:spLocks noChangeShapeType="1"/>
          </p:cNvSpPr>
          <p:nvPr/>
        </p:nvSpPr>
        <p:spPr bwMode="auto">
          <a:xfrm>
            <a:off x="250825" y="3932238"/>
            <a:ext cx="373063" cy="1587"/>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255" name="Line 15"/>
          <p:cNvSpPr>
            <a:spLocks noChangeShapeType="1"/>
          </p:cNvSpPr>
          <p:nvPr/>
        </p:nvSpPr>
        <p:spPr bwMode="auto">
          <a:xfrm>
            <a:off x="250825" y="4452938"/>
            <a:ext cx="373063" cy="1587"/>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256" name="Line 16"/>
          <p:cNvSpPr>
            <a:spLocks noChangeShapeType="1"/>
          </p:cNvSpPr>
          <p:nvPr/>
        </p:nvSpPr>
        <p:spPr bwMode="auto">
          <a:xfrm>
            <a:off x="250825" y="5013325"/>
            <a:ext cx="373063" cy="1588"/>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257" name="Line 17"/>
          <p:cNvSpPr>
            <a:spLocks noChangeShapeType="1"/>
          </p:cNvSpPr>
          <p:nvPr/>
        </p:nvSpPr>
        <p:spPr bwMode="auto">
          <a:xfrm>
            <a:off x="250825" y="5732463"/>
            <a:ext cx="373063" cy="1587"/>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258" name="Text Box 18"/>
          <p:cNvSpPr txBox="1">
            <a:spLocks noChangeArrowheads="1"/>
          </p:cNvSpPr>
          <p:nvPr/>
        </p:nvSpPr>
        <p:spPr bwMode="auto">
          <a:xfrm>
            <a:off x="107950" y="6192838"/>
            <a:ext cx="7127875" cy="476250"/>
          </a:xfrm>
          <a:prstGeom prst="rect">
            <a:avLst/>
          </a:prstGeom>
          <a:solidFill>
            <a:srgbClr val="FFFF99"/>
          </a:solidFill>
          <a:ln w="19050">
            <a:solidFill>
              <a:schemeClr val="tx1"/>
            </a:solid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charset="0"/>
              </a:rPr>
              <a:t>情報共有・意見交換・討議　メーリングリスト</a:t>
            </a:r>
          </a:p>
        </p:txBody>
      </p:sp>
      <p:sp>
        <p:nvSpPr>
          <p:cNvPr id="186387" name="Rectangle 19"/>
          <p:cNvSpPr>
            <a:spLocks noChangeArrowheads="1"/>
          </p:cNvSpPr>
          <p:nvPr/>
        </p:nvSpPr>
        <p:spPr bwMode="auto">
          <a:xfrm>
            <a:off x="479425" y="1628775"/>
            <a:ext cx="8591550" cy="3095625"/>
          </a:xfrm>
          <a:prstGeom prst="rect">
            <a:avLst/>
          </a:prstGeom>
          <a:noFill/>
          <a:ln w="38100">
            <a:solidFill>
              <a:srgbClr val="FF0000"/>
            </a:solidFill>
            <a:miter lim="800000"/>
            <a:headEnd/>
            <a:tailEnd/>
          </a:ln>
        </p:spPr>
        <p:txBody>
          <a:bodyPr wrap="none" anchor="ctr"/>
          <a:lstStyle/>
          <a:p>
            <a:pPr fontAlgn="base">
              <a:spcBef>
                <a:spcPct val="0"/>
              </a:spcBef>
              <a:spcAft>
                <a:spcPct val="0"/>
              </a:spcAft>
            </a:pPr>
            <a:endParaRPr lang="ja-JP" altLang="en-US">
              <a:solidFill>
                <a:srgbClr val="000000"/>
              </a:solidFill>
              <a:latin typeface="Arial" charset="0"/>
            </a:endParaRPr>
          </a:p>
        </p:txBody>
      </p:sp>
      <p:sp>
        <p:nvSpPr>
          <p:cNvPr id="186388" name="Rectangle 20"/>
          <p:cNvSpPr>
            <a:spLocks noChangeArrowheads="1"/>
          </p:cNvSpPr>
          <p:nvPr/>
        </p:nvSpPr>
        <p:spPr bwMode="auto">
          <a:xfrm>
            <a:off x="8172450" y="981075"/>
            <a:ext cx="936625" cy="504825"/>
          </a:xfrm>
          <a:prstGeom prst="rect">
            <a:avLst/>
          </a:prstGeom>
          <a:noFill/>
          <a:ln w="38100">
            <a:solidFill>
              <a:srgbClr val="FF0000"/>
            </a:solidFill>
            <a:miter lim="800000"/>
            <a:headEnd/>
            <a:tailEnd/>
          </a:ln>
        </p:spPr>
        <p:txBody>
          <a:bodyPr wrap="none" anchor="ctr"/>
          <a:lstStyle/>
          <a:p>
            <a:pPr algn="ctr" fontAlgn="base">
              <a:spcBef>
                <a:spcPct val="0"/>
              </a:spcBef>
              <a:spcAft>
                <a:spcPct val="0"/>
              </a:spcAft>
            </a:pPr>
            <a:r>
              <a:rPr lang="ja-JP" altLang="en-US" sz="2400" b="1">
                <a:solidFill>
                  <a:srgbClr val="000000"/>
                </a:solidFill>
                <a:latin typeface="Arial" charset="0"/>
              </a:rPr>
              <a:t>近畿</a:t>
            </a:r>
          </a:p>
        </p:txBody>
      </p:sp>
      <p:sp>
        <p:nvSpPr>
          <p:cNvPr id="186389" name="Rectangle 21"/>
          <p:cNvSpPr>
            <a:spLocks noChangeArrowheads="1"/>
          </p:cNvSpPr>
          <p:nvPr/>
        </p:nvSpPr>
        <p:spPr bwMode="auto">
          <a:xfrm>
            <a:off x="479425" y="4797425"/>
            <a:ext cx="8591550" cy="1295400"/>
          </a:xfrm>
          <a:prstGeom prst="rect">
            <a:avLst/>
          </a:prstGeom>
          <a:noFill/>
          <a:ln w="38100">
            <a:solidFill>
              <a:srgbClr val="0000FF"/>
            </a:solidFill>
            <a:miter lim="800000"/>
            <a:headEnd/>
            <a:tailEnd/>
          </a:ln>
        </p:spPr>
        <p:txBody>
          <a:bodyPr wrap="none" anchor="ctr"/>
          <a:lstStyle/>
          <a:p>
            <a:pPr fontAlgn="base">
              <a:spcBef>
                <a:spcPct val="0"/>
              </a:spcBef>
              <a:spcAft>
                <a:spcPct val="0"/>
              </a:spcAft>
            </a:pPr>
            <a:endParaRPr lang="ja-JP" altLang="en-US">
              <a:solidFill>
                <a:srgbClr val="000000"/>
              </a:solidFill>
              <a:latin typeface="Arial" charset="0"/>
            </a:endParaRPr>
          </a:p>
        </p:txBody>
      </p:sp>
      <p:sp>
        <p:nvSpPr>
          <p:cNvPr id="186390" name="Rectangle 22"/>
          <p:cNvSpPr>
            <a:spLocks noChangeArrowheads="1"/>
          </p:cNvSpPr>
          <p:nvPr/>
        </p:nvSpPr>
        <p:spPr bwMode="auto">
          <a:xfrm>
            <a:off x="8027988" y="6237288"/>
            <a:ext cx="936625" cy="504825"/>
          </a:xfrm>
          <a:prstGeom prst="rect">
            <a:avLst/>
          </a:prstGeom>
          <a:noFill/>
          <a:ln w="38100">
            <a:solidFill>
              <a:srgbClr val="0000FF"/>
            </a:solidFill>
            <a:miter lim="800000"/>
            <a:headEnd/>
            <a:tailEnd/>
          </a:ln>
        </p:spPr>
        <p:txBody>
          <a:bodyPr wrap="none" anchor="ctr"/>
          <a:lstStyle/>
          <a:p>
            <a:pPr algn="ctr" fontAlgn="base">
              <a:spcBef>
                <a:spcPct val="0"/>
              </a:spcBef>
              <a:spcAft>
                <a:spcPct val="0"/>
              </a:spcAft>
            </a:pPr>
            <a:r>
              <a:rPr lang="ja-JP" altLang="en-US" sz="2400" b="1">
                <a:solidFill>
                  <a:srgbClr val="000000"/>
                </a:solidFill>
                <a:latin typeface="Arial" charset="0"/>
              </a:rPr>
              <a:t>関東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388"/>
                                        </p:tgtEl>
                                        <p:attrNameLst>
                                          <p:attrName>style.visibility</p:attrName>
                                        </p:attrNameLst>
                                      </p:cBhvr>
                                      <p:to>
                                        <p:strVal val="visible"/>
                                      </p:to>
                                    </p:set>
                                    <p:anim calcmode="lin" valueType="num">
                                      <p:cBhvr additive="base">
                                        <p:cTn id="7" dur="500" fill="hold"/>
                                        <p:tgtEl>
                                          <p:spTgt spid="186388"/>
                                        </p:tgtEl>
                                        <p:attrNameLst>
                                          <p:attrName>ppt_x</p:attrName>
                                        </p:attrNameLst>
                                      </p:cBhvr>
                                      <p:tavLst>
                                        <p:tav tm="0">
                                          <p:val>
                                            <p:strVal val="#ppt_x"/>
                                          </p:val>
                                        </p:tav>
                                        <p:tav tm="100000">
                                          <p:val>
                                            <p:strVal val="#ppt_x"/>
                                          </p:val>
                                        </p:tav>
                                      </p:tavLst>
                                    </p:anim>
                                    <p:anim calcmode="lin" valueType="num">
                                      <p:cBhvr additive="base">
                                        <p:cTn id="8" dur="500" fill="hold"/>
                                        <p:tgtEl>
                                          <p:spTgt spid="18638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6387"/>
                                        </p:tgtEl>
                                        <p:attrNameLst>
                                          <p:attrName>style.visibility</p:attrName>
                                        </p:attrNameLst>
                                      </p:cBhvr>
                                      <p:to>
                                        <p:strVal val="visible"/>
                                      </p:to>
                                    </p:set>
                                    <p:anim calcmode="lin" valueType="num">
                                      <p:cBhvr additive="base">
                                        <p:cTn id="11" dur="500" fill="hold"/>
                                        <p:tgtEl>
                                          <p:spTgt spid="186387"/>
                                        </p:tgtEl>
                                        <p:attrNameLst>
                                          <p:attrName>ppt_x</p:attrName>
                                        </p:attrNameLst>
                                      </p:cBhvr>
                                      <p:tavLst>
                                        <p:tav tm="0">
                                          <p:val>
                                            <p:strVal val="#ppt_x"/>
                                          </p:val>
                                        </p:tav>
                                        <p:tav tm="100000">
                                          <p:val>
                                            <p:strVal val="#ppt_x"/>
                                          </p:val>
                                        </p:tav>
                                      </p:tavLst>
                                    </p:anim>
                                    <p:anim calcmode="lin" valueType="num">
                                      <p:cBhvr additive="base">
                                        <p:cTn id="12" dur="500" fill="hold"/>
                                        <p:tgtEl>
                                          <p:spTgt spid="18638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6390"/>
                                        </p:tgtEl>
                                        <p:attrNameLst>
                                          <p:attrName>style.visibility</p:attrName>
                                        </p:attrNameLst>
                                      </p:cBhvr>
                                      <p:to>
                                        <p:strVal val="visible"/>
                                      </p:to>
                                    </p:set>
                                    <p:anim calcmode="lin" valueType="num">
                                      <p:cBhvr additive="base">
                                        <p:cTn id="17" dur="500" fill="hold"/>
                                        <p:tgtEl>
                                          <p:spTgt spid="186390"/>
                                        </p:tgtEl>
                                        <p:attrNameLst>
                                          <p:attrName>ppt_x</p:attrName>
                                        </p:attrNameLst>
                                      </p:cBhvr>
                                      <p:tavLst>
                                        <p:tav tm="0">
                                          <p:val>
                                            <p:strVal val="#ppt_x"/>
                                          </p:val>
                                        </p:tav>
                                        <p:tav tm="100000">
                                          <p:val>
                                            <p:strVal val="#ppt_x"/>
                                          </p:val>
                                        </p:tav>
                                      </p:tavLst>
                                    </p:anim>
                                    <p:anim calcmode="lin" valueType="num">
                                      <p:cBhvr additive="base">
                                        <p:cTn id="18" dur="500" fill="hold"/>
                                        <p:tgtEl>
                                          <p:spTgt spid="18639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6389"/>
                                        </p:tgtEl>
                                        <p:attrNameLst>
                                          <p:attrName>style.visibility</p:attrName>
                                        </p:attrNameLst>
                                      </p:cBhvr>
                                      <p:to>
                                        <p:strVal val="visible"/>
                                      </p:to>
                                    </p:set>
                                    <p:anim calcmode="lin" valueType="num">
                                      <p:cBhvr additive="base">
                                        <p:cTn id="21" dur="500" fill="hold"/>
                                        <p:tgtEl>
                                          <p:spTgt spid="186389"/>
                                        </p:tgtEl>
                                        <p:attrNameLst>
                                          <p:attrName>ppt_x</p:attrName>
                                        </p:attrNameLst>
                                      </p:cBhvr>
                                      <p:tavLst>
                                        <p:tav tm="0">
                                          <p:val>
                                            <p:strVal val="#ppt_x"/>
                                          </p:val>
                                        </p:tav>
                                        <p:tav tm="100000">
                                          <p:val>
                                            <p:strVal val="#ppt_x"/>
                                          </p:val>
                                        </p:tav>
                                      </p:tavLst>
                                    </p:anim>
                                    <p:anim calcmode="lin" valueType="num">
                                      <p:cBhvr additive="base">
                                        <p:cTn id="22" dur="500" fill="hold"/>
                                        <p:tgtEl>
                                          <p:spTgt spid="18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7" grpId="0" animBg="1"/>
      <p:bldP spid="186388" grpId="0" animBg="1"/>
      <p:bldP spid="186389" grpId="0" animBg="1"/>
      <p:bldP spid="18639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descr="集合写真mod S"/>
          <p:cNvPicPr>
            <a:picLocks noChangeAspect="1" noChangeArrowheads="1"/>
          </p:cNvPicPr>
          <p:nvPr/>
        </p:nvPicPr>
        <p:blipFill>
          <a:blip r:embed="rId3" cstate="print"/>
          <a:srcRect/>
          <a:stretch>
            <a:fillRect/>
          </a:stretch>
        </p:blipFill>
        <p:spPr bwMode="auto">
          <a:xfrm>
            <a:off x="684213" y="922338"/>
            <a:ext cx="7777162" cy="5170487"/>
          </a:xfrm>
          <a:prstGeom prst="rect">
            <a:avLst/>
          </a:prstGeom>
          <a:noFill/>
          <a:ln w="9525">
            <a:noFill/>
            <a:miter lim="800000"/>
            <a:headEnd/>
            <a:tailEnd/>
          </a:ln>
        </p:spPr>
      </p:pic>
      <p:sp>
        <p:nvSpPr>
          <p:cNvPr id="11267" name="Text Box 5"/>
          <p:cNvSpPr txBox="1">
            <a:spLocks noChangeArrowheads="1"/>
          </p:cNvSpPr>
          <p:nvPr/>
        </p:nvSpPr>
        <p:spPr bwMode="auto">
          <a:xfrm>
            <a:off x="858838" y="6100763"/>
            <a:ext cx="7600950" cy="64135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a:solidFill>
                  <a:srgbClr val="000000"/>
                </a:solidFill>
                <a:latin typeface="Arial" charset="0"/>
              </a:rPr>
              <a:t>フッ素系界面活性剤研究キックオフ会議</a:t>
            </a:r>
          </a:p>
          <a:p>
            <a:pPr fontAlgn="base">
              <a:spcBef>
                <a:spcPct val="0"/>
              </a:spcBef>
              <a:spcAft>
                <a:spcPct val="0"/>
              </a:spcAft>
            </a:pPr>
            <a:r>
              <a:rPr lang="ja-JP" altLang="en-US">
                <a:solidFill>
                  <a:srgbClr val="000000"/>
                </a:solidFill>
                <a:latin typeface="Arial" charset="0"/>
              </a:rPr>
              <a:t>平成</a:t>
            </a:r>
            <a:r>
              <a:rPr lang="en-US" altLang="ja-JP">
                <a:solidFill>
                  <a:srgbClr val="000000"/>
                </a:solidFill>
                <a:latin typeface="Arial" charset="0"/>
              </a:rPr>
              <a:t>20</a:t>
            </a:r>
            <a:r>
              <a:rPr lang="ja-JP" altLang="en-US">
                <a:solidFill>
                  <a:srgbClr val="000000"/>
                </a:solidFill>
                <a:latin typeface="Arial" charset="0"/>
              </a:rPr>
              <a:t>年</a:t>
            </a:r>
            <a:r>
              <a:rPr lang="en-US" altLang="ja-JP">
                <a:solidFill>
                  <a:srgbClr val="000000"/>
                </a:solidFill>
                <a:latin typeface="Arial" charset="0"/>
              </a:rPr>
              <a:t>10</a:t>
            </a:r>
            <a:r>
              <a:rPr lang="ja-JP" altLang="en-US">
                <a:solidFill>
                  <a:srgbClr val="000000"/>
                </a:solidFill>
                <a:latin typeface="Arial" charset="0"/>
              </a:rPr>
              <a:t>月</a:t>
            </a:r>
            <a:r>
              <a:rPr lang="en-US" altLang="ja-JP">
                <a:solidFill>
                  <a:srgbClr val="000000"/>
                </a:solidFill>
                <a:latin typeface="Arial" charset="0"/>
              </a:rPr>
              <a:t>16</a:t>
            </a:r>
            <a:r>
              <a:rPr lang="ja-JP" altLang="en-US">
                <a:solidFill>
                  <a:srgbClr val="000000"/>
                </a:solidFill>
                <a:latin typeface="Arial" charset="0"/>
              </a:rPr>
              <a:t>～</a:t>
            </a:r>
            <a:r>
              <a:rPr lang="en-US" altLang="ja-JP">
                <a:solidFill>
                  <a:srgbClr val="000000"/>
                </a:solidFill>
                <a:latin typeface="Arial" charset="0"/>
              </a:rPr>
              <a:t>17</a:t>
            </a:r>
            <a:r>
              <a:rPr lang="ja-JP" altLang="en-US">
                <a:solidFill>
                  <a:srgbClr val="000000"/>
                </a:solidFill>
                <a:latin typeface="Arial" charset="0"/>
              </a:rPr>
              <a:t>日　　国立環境研究所地球温暖化研究棟　交流会議室</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763713" y="0"/>
            <a:ext cx="7089775"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charset="0"/>
              </a:rPr>
              <a:t>琵琶湖水における</a:t>
            </a:r>
            <a:r>
              <a:rPr lang="en-US" altLang="ja-JP" sz="2400" b="1">
                <a:solidFill>
                  <a:srgbClr val="000000"/>
                </a:solidFill>
                <a:latin typeface="Arial" charset="0"/>
              </a:rPr>
              <a:t>PFOS</a:t>
            </a:r>
            <a:r>
              <a:rPr lang="ja-JP" altLang="en-US" sz="2400" b="1">
                <a:solidFill>
                  <a:srgbClr val="000000"/>
                </a:solidFill>
                <a:latin typeface="Arial" charset="0"/>
              </a:rPr>
              <a:t>およびその類縁物質の汚染実態把握（滋賀県）</a:t>
            </a:r>
          </a:p>
        </p:txBody>
      </p:sp>
      <p:sp>
        <p:nvSpPr>
          <p:cNvPr id="13315" name="Text Box 5"/>
          <p:cNvSpPr txBox="1">
            <a:spLocks noChangeArrowheads="1"/>
          </p:cNvSpPr>
          <p:nvPr/>
        </p:nvSpPr>
        <p:spPr bwMode="auto">
          <a:xfrm>
            <a:off x="179388" y="5300663"/>
            <a:ext cx="4608512" cy="703262"/>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1600">
                <a:solidFill>
                  <a:srgbClr val="000000"/>
                </a:solidFill>
                <a:latin typeface="Tahoma" pitchFamily="34" charset="0"/>
              </a:rPr>
              <a:t>琵琶湖・瀬田川における</a:t>
            </a:r>
            <a:r>
              <a:rPr lang="en-US" altLang="ja-JP" sz="1600">
                <a:solidFill>
                  <a:srgbClr val="000000"/>
                </a:solidFill>
                <a:latin typeface="Tahoma" pitchFamily="34" charset="0"/>
              </a:rPr>
              <a:t>PFOS</a:t>
            </a:r>
            <a:r>
              <a:rPr lang="ja-JP" altLang="en-US" sz="1600">
                <a:solidFill>
                  <a:srgbClr val="000000"/>
                </a:solidFill>
                <a:latin typeface="Tahoma" pitchFamily="34" charset="0"/>
              </a:rPr>
              <a:t>・</a:t>
            </a:r>
            <a:r>
              <a:rPr lang="en-US" altLang="ja-JP" sz="1600">
                <a:solidFill>
                  <a:srgbClr val="000000"/>
                </a:solidFill>
                <a:latin typeface="Tahoma" pitchFamily="34" charset="0"/>
              </a:rPr>
              <a:t>PFOA</a:t>
            </a:r>
            <a:r>
              <a:rPr lang="ja-JP" altLang="en-US" sz="1600">
                <a:solidFill>
                  <a:srgbClr val="000000"/>
                </a:solidFill>
                <a:latin typeface="Tahoma" pitchFamily="34" charset="0"/>
              </a:rPr>
              <a:t>濃度の変動</a:t>
            </a:r>
          </a:p>
          <a:p>
            <a:pPr algn="ctr" fontAlgn="base">
              <a:spcBef>
                <a:spcPct val="50000"/>
              </a:spcBef>
              <a:spcAft>
                <a:spcPct val="0"/>
              </a:spcAft>
            </a:pPr>
            <a:r>
              <a:rPr lang="ja-JP" altLang="en-US" sz="1600">
                <a:solidFill>
                  <a:srgbClr val="000000"/>
                </a:solidFill>
                <a:latin typeface="Tahoma" pitchFamily="34" charset="0"/>
              </a:rPr>
              <a:t>（</a:t>
            </a:r>
            <a:r>
              <a:rPr lang="en-US" altLang="ja-JP" sz="1600">
                <a:solidFill>
                  <a:srgbClr val="000000"/>
                </a:solidFill>
                <a:latin typeface="Tahoma" pitchFamily="34" charset="0"/>
              </a:rPr>
              <a:t>2009</a:t>
            </a:r>
            <a:r>
              <a:rPr lang="ja-JP" altLang="en-US" sz="1600">
                <a:solidFill>
                  <a:srgbClr val="000000"/>
                </a:solidFill>
                <a:latin typeface="Tahoma" pitchFamily="34" charset="0"/>
              </a:rPr>
              <a:t>年</a:t>
            </a:r>
            <a:r>
              <a:rPr lang="en-US" altLang="ja-JP" sz="1600">
                <a:solidFill>
                  <a:srgbClr val="000000"/>
                </a:solidFill>
                <a:latin typeface="Tahoma" pitchFamily="34" charset="0"/>
              </a:rPr>
              <a:t>2</a:t>
            </a:r>
            <a:r>
              <a:rPr lang="ja-JP" altLang="en-US" sz="1600">
                <a:solidFill>
                  <a:srgbClr val="000000"/>
                </a:solidFill>
                <a:latin typeface="Tahoma" pitchFamily="34" charset="0"/>
              </a:rPr>
              <a:t>、</a:t>
            </a:r>
            <a:r>
              <a:rPr lang="en-US" altLang="ja-JP" sz="1600">
                <a:solidFill>
                  <a:srgbClr val="000000"/>
                </a:solidFill>
                <a:latin typeface="Tahoma" pitchFamily="34" charset="0"/>
              </a:rPr>
              <a:t>6</a:t>
            </a:r>
            <a:r>
              <a:rPr lang="ja-JP" altLang="en-US" sz="1600">
                <a:solidFill>
                  <a:srgbClr val="000000"/>
                </a:solidFill>
                <a:latin typeface="Tahoma" pitchFamily="34" charset="0"/>
              </a:rPr>
              <a:t>、</a:t>
            </a:r>
            <a:r>
              <a:rPr lang="en-US" altLang="ja-JP" sz="1600">
                <a:solidFill>
                  <a:srgbClr val="000000"/>
                </a:solidFill>
                <a:latin typeface="Tahoma" pitchFamily="34" charset="0"/>
              </a:rPr>
              <a:t>8</a:t>
            </a:r>
            <a:r>
              <a:rPr lang="ja-JP" altLang="en-US" sz="1600">
                <a:solidFill>
                  <a:srgbClr val="000000"/>
                </a:solidFill>
                <a:latin typeface="Tahoma" pitchFamily="34" charset="0"/>
              </a:rPr>
              <a:t>、</a:t>
            </a:r>
            <a:r>
              <a:rPr lang="en-US" altLang="ja-JP" sz="1600">
                <a:solidFill>
                  <a:srgbClr val="000000"/>
                </a:solidFill>
                <a:latin typeface="Tahoma" pitchFamily="34" charset="0"/>
              </a:rPr>
              <a:t>11</a:t>
            </a:r>
            <a:r>
              <a:rPr lang="ja-JP" altLang="en-US" sz="1600">
                <a:solidFill>
                  <a:srgbClr val="000000"/>
                </a:solidFill>
                <a:latin typeface="Tahoma" pitchFamily="34" charset="0"/>
              </a:rPr>
              <a:t>月）</a:t>
            </a:r>
          </a:p>
        </p:txBody>
      </p:sp>
      <p:pic>
        <p:nvPicPr>
          <p:cNvPr id="13316" name="Picture 6" descr="PFOSPFOA_季節変動"/>
          <p:cNvPicPr>
            <a:picLocks noChangeAspect="1" noChangeArrowheads="1"/>
          </p:cNvPicPr>
          <p:nvPr/>
        </p:nvPicPr>
        <p:blipFill>
          <a:blip r:embed="rId3" cstate="print"/>
          <a:srcRect/>
          <a:stretch>
            <a:fillRect/>
          </a:stretch>
        </p:blipFill>
        <p:spPr bwMode="auto">
          <a:xfrm>
            <a:off x="179388" y="1268413"/>
            <a:ext cx="4905375" cy="3979862"/>
          </a:xfrm>
          <a:prstGeom prst="rect">
            <a:avLst/>
          </a:prstGeom>
          <a:noFill/>
          <a:ln w="9525">
            <a:noFill/>
            <a:miter lim="800000"/>
            <a:headEnd/>
            <a:tailEnd/>
          </a:ln>
        </p:spPr>
      </p:pic>
      <p:sp>
        <p:nvSpPr>
          <p:cNvPr id="13317" name="Oval 7"/>
          <p:cNvSpPr>
            <a:spLocks noChangeArrowheads="1"/>
          </p:cNvSpPr>
          <p:nvPr/>
        </p:nvSpPr>
        <p:spPr bwMode="auto">
          <a:xfrm>
            <a:off x="2555875" y="3284538"/>
            <a:ext cx="936625" cy="1223962"/>
          </a:xfrm>
          <a:prstGeom prst="ellipse">
            <a:avLst/>
          </a:prstGeom>
          <a:solidFill>
            <a:schemeClr val="accent1">
              <a:alpha val="0"/>
            </a:schemeClr>
          </a:solidFill>
          <a:ln w="38100">
            <a:solidFill>
              <a:srgbClr val="FF00FF"/>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3318" name="Line 9"/>
          <p:cNvSpPr>
            <a:spLocks noChangeShapeType="1"/>
          </p:cNvSpPr>
          <p:nvPr/>
        </p:nvSpPr>
        <p:spPr bwMode="auto">
          <a:xfrm flipV="1">
            <a:off x="3492500" y="3068638"/>
            <a:ext cx="1800225" cy="647700"/>
          </a:xfrm>
          <a:prstGeom prst="line">
            <a:avLst/>
          </a:prstGeom>
          <a:noFill/>
          <a:ln w="76200">
            <a:solidFill>
              <a:srgbClr val="FF00FF"/>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pic>
        <p:nvPicPr>
          <p:cNvPr id="13319" name="Picture 10"/>
          <p:cNvPicPr>
            <a:picLocks noChangeAspect="1" noChangeArrowheads="1"/>
          </p:cNvPicPr>
          <p:nvPr/>
        </p:nvPicPr>
        <p:blipFill>
          <a:blip r:embed="rId4" cstate="print"/>
          <a:srcRect/>
          <a:stretch>
            <a:fillRect/>
          </a:stretch>
        </p:blipFill>
        <p:spPr bwMode="auto">
          <a:xfrm>
            <a:off x="5448300" y="3284538"/>
            <a:ext cx="3695700" cy="2941637"/>
          </a:xfrm>
          <a:prstGeom prst="rect">
            <a:avLst/>
          </a:prstGeom>
          <a:noFill/>
          <a:ln w="9525">
            <a:noFill/>
            <a:miter lim="800000"/>
            <a:headEnd/>
            <a:tailEnd/>
          </a:ln>
        </p:spPr>
      </p:pic>
      <p:sp>
        <p:nvSpPr>
          <p:cNvPr id="13320" name="Text Box 11"/>
          <p:cNvSpPr txBox="1">
            <a:spLocks noChangeArrowheads="1"/>
          </p:cNvSpPr>
          <p:nvPr/>
        </p:nvSpPr>
        <p:spPr bwMode="auto">
          <a:xfrm>
            <a:off x="4103688" y="6154738"/>
            <a:ext cx="5040312" cy="703262"/>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1600">
                <a:solidFill>
                  <a:srgbClr val="000000"/>
                </a:solidFill>
                <a:latin typeface="Tahoma" pitchFamily="34" charset="0"/>
              </a:rPr>
              <a:t>赤野井湾における</a:t>
            </a:r>
            <a:r>
              <a:rPr lang="en-US" altLang="ja-JP" sz="1600">
                <a:solidFill>
                  <a:srgbClr val="000000"/>
                </a:solidFill>
                <a:latin typeface="Tahoma" pitchFamily="34" charset="0"/>
              </a:rPr>
              <a:t>PFOS</a:t>
            </a:r>
            <a:r>
              <a:rPr lang="ja-JP" altLang="en-US" sz="1600">
                <a:solidFill>
                  <a:srgbClr val="000000"/>
                </a:solidFill>
                <a:latin typeface="Tahoma" pitchFamily="34" charset="0"/>
              </a:rPr>
              <a:t>、</a:t>
            </a:r>
            <a:r>
              <a:rPr lang="en-US" altLang="ja-JP" sz="1600">
                <a:solidFill>
                  <a:srgbClr val="000000"/>
                </a:solidFill>
                <a:latin typeface="Tahoma" pitchFamily="34" charset="0"/>
              </a:rPr>
              <a:t>PFOA</a:t>
            </a:r>
            <a:r>
              <a:rPr lang="ja-JP" altLang="en-US" sz="1600">
                <a:solidFill>
                  <a:srgbClr val="000000"/>
                </a:solidFill>
                <a:latin typeface="Tahoma" pitchFamily="34" charset="0"/>
              </a:rPr>
              <a:t>濃度、電気伝導度の変動</a:t>
            </a:r>
          </a:p>
          <a:p>
            <a:pPr algn="ctr" fontAlgn="base">
              <a:spcBef>
                <a:spcPct val="50000"/>
              </a:spcBef>
              <a:spcAft>
                <a:spcPct val="0"/>
              </a:spcAft>
            </a:pPr>
            <a:r>
              <a:rPr lang="ja-JP" altLang="en-US" sz="1600">
                <a:solidFill>
                  <a:srgbClr val="000000"/>
                </a:solidFill>
                <a:latin typeface="Tahoma" pitchFamily="34" charset="0"/>
              </a:rPr>
              <a:t>（</a:t>
            </a:r>
            <a:r>
              <a:rPr lang="en-US" altLang="ja-JP" sz="1600">
                <a:solidFill>
                  <a:srgbClr val="000000"/>
                </a:solidFill>
                <a:latin typeface="Tahoma" pitchFamily="34" charset="0"/>
              </a:rPr>
              <a:t>2009</a:t>
            </a:r>
            <a:r>
              <a:rPr lang="ja-JP" altLang="en-US" sz="1600">
                <a:solidFill>
                  <a:srgbClr val="000000"/>
                </a:solidFill>
                <a:latin typeface="Tahoma" pitchFamily="34" charset="0"/>
              </a:rPr>
              <a:t>年</a:t>
            </a:r>
            <a:r>
              <a:rPr lang="en-US" altLang="ja-JP" sz="1600">
                <a:solidFill>
                  <a:srgbClr val="000000"/>
                </a:solidFill>
                <a:latin typeface="Tahoma" pitchFamily="34" charset="0"/>
              </a:rPr>
              <a:t>2</a:t>
            </a:r>
            <a:r>
              <a:rPr lang="ja-JP" altLang="en-US" sz="1600">
                <a:solidFill>
                  <a:srgbClr val="000000"/>
                </a:solidFill>
                <a:latin typeface="Tahoma" pitchFamily="34" charset="0"/>
              </a:rPr>
              <a:t>月、</a:t>
            </a:r>
            <a:r>
              <a:rPr lang="en-US" altLang="ja-JP" sz="1600">
                <a:solidFill>
                  <a:srgbClr val="000000"/>
                </a:solidFill>
                <a:latin typeface="Tahoma" pitchFamily="34" charset="0"/>
              </a:rPr>
              <a:t>6</a:t>
            </a:r>
            <a:r>
              <a:rPr lang="ja-JP" altLang="en-US" sz="1600">
                <a:solidFill>
                  <a:srgbClr val="000000"/>
                </a:solidFill>
                <a:latin typeface="Tahoma" pitchFamily="34" charset="0"/>
              </a:rPr>
              <a:t>月～</a:t>
            </a:r>
            <a:r>
              <a:rPr lang="en-US" altLang="ja-JP" sz="1600">
                <a:solidFill>
                  <a:srgbClr val="000000"/>
                </a:solidFill>
                <a:latin typeface="Tahoma" pitchFamily="34" charset="0"/>
              </a:rPr>
              <a:t>2010</a:t>
            </a:r>
            <a:r>
              <a:rPr lang="ja-JP" altLang="en-US" sz="1600">
                <a:solidFill>
                  <a:srgbClr val="000000"/>
                </a:solidFill>
                <a:latin typeface="Tahoma" pitchFamily="34" charset="0"/>
              </a:rPr>
              <a:t>年</a:t>
            </a:r>
            <a:r>
              <a:rPr lang="en-US" altLang="ja-JP" sz="1600">
                <a:solidFill>
                  <a:srgbClr val="000000"/>
                </a:solidFill>
                <a:latin typeface="Tahoma" pitchFamily="34" charset="0"/>
              </a:rPr>
              <a:t>1</a:t>
            </a:r>
            <a:r>
              <a:rPr lang="ja-JP" altLang="en-US" sz="1600">
                <a:solidFill>
                  <a:srgbClr val="000000"/>
                </a:solidFill>
                <a:latin typeface="Tahoma" pitchFamily="34" charset="0"/>
              </a:rPr>
              <a:t>月）</a:t>
            </a:r>
          </a:p>
        </p:txBody>
      </p:sp>
      <p:pic>
        <p:nvPicPr>
          <p:cNvPr id="13321" name="Picture 8"/>
          <p:cNvPicPr>
            <a:picLocks noChangeAspect="1" noChangeArrowheads="1"/>
          </p:cNvPicPr>
          <p:nvPr/>
        </p:nvPicPr>
        <p:blipFill>
          <a:blip r:embed="rId5" cstate="print"/>
          <a:srcRect/>
          <a:stretch>
            <a:fillRect/>
          </a:stretch>
        </p:blipFill>
        <p:spPr bwMode="auto">
          <a:xfrm>
            <a:off x="5448300" y="620713"/>
            <a:ext cx="3695700" cy="2941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763713" y="0"/>
            <a:ext cx="7089775"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charset="0"/>
              </a:rPr>
              <a:t>琵琶湖水における</a:t>
            </a:r>
            <a:r>
              <a:rPr lang="en-US" altLang="ja-JP" sz="2400" b="1">
                <a:solidFill>
                  <a:srgbClr val="000000"/>
                </a:solidFill>
                <a:latin typeface="Arial" charset="0"/>
              </a:rPr>
              <a:t>PFOS</a:t>
            </a:r>
            <a:r>
              <a:rPr lang="ja-JP" altLang="en-US" sz="2400" b="1">
                <a:solidFill>
                  <a:srgbClr val="000000"/>
                </a:solidFill>
                <a:latin typeface="Arial" charset="0"/>
              </a:rPr>
              <a:t>およびその類縁物質の汚染実態把握（滋賀県）</a:t>
            </a:r>
          </a:p>
        </p:txBody>
      </p:sp>
      <p:sp>
        <p:nvSpPr>
          <p:cNvPr id="14339" name="Text Box 5"/>
          <p:cNvSpPr txBox="1">
            <a:spLocks noChangeArrowheads="1"/>
          </p:cNvSpPr>
          <p:nvPr/>
        </p:nvSpPr>
        <p:spPr bwMode="auto">
          <a:xfrm>
            <a:off x="323850" y="5911850"/>
            <a:ext cx="8280400" cy="946150"/>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2800">
                <a:solidFill>
                  <a:srgbClr val="000000"/>
                </a:solidFill>
                <a:latin typeface="Arial" charset="0"/>
              </a:rPr>
              <a:t>琵琶湖流入河川・瀬田川・瀬田川流入河川における</a:t>
            </a:r>
            <a:r>
              <a:rPr lang="en-US" altLang="ja-JP" sz="2800">
                <a:solidFill>
                  <a:srgbClr val="000000"/>
                </a:solidFill>
                <a:latin typeface="Arial" charset="0"/>
              </a:rPr>
              <a:t>PFOS</a:t>
            </a:r>
            <a:r>
              <a:rPr lang="ja-JP" altLang="en-US" sz="2800">
                <a:solidFill>
                  <a:srgbClr val="000000"/>
                </a:solidFill>
                <a:latin typeface="Arial" charset="0"/>
              </a:rPr>
              <a:t>、</a:t>
            </a:r>
            <a:r>
              <a:rPr lang="en-US" altLang="ja-JP" sz="2800">
                <a:solidFill>
                  <a:srgbClr val="000000"/>
                </a:solidFill>
                <a:latin typeface="Arial" charset="0"/>
              </a:rPr>
              <a:t>PFOA</a:t>
            </a:r>
            <a:r>
              <a:rPr lang="ja-JP" altLang="en-US" sz="2800">
                <a:solidFill>
                  <a:srgbClr val="000000"/>
                </a:solidFill>
                <a:latin typeface="Arial" charset="0"/>
              </a:rPr>
              <a:t>濃度分布（</a:t>
            </a:r>
            <a:r>
              <a:rPr lang="en-US" altLang="ja-JP" sz="2800">
                <a:solidFill>
                  <a:srgbClr val="000000"/>
                </a:solidFill>
                <a:latin typeface="Arial" charset="0"/>
              </a:rPr>
              <a:t>2009</a:t>
            </a:r>
            <a:r>
              <a:rPr lang="ja-JP" altLang="en-US" sz="2800">
                <a:solidFill>
                  <a:srgbClr val="000000"/>
                </a:solidFill>
                <a:latin typeface="Arial" charset="0"/>
              </a:rPr>
              <a:t>年</a:t>
            </a:r>
            <a:r>
              <a:rPr lang="en-US" altLang="ja-JP" sz="2800">
                <a:solidFill>
                  <a:srgbClr val="000000"/>
                </a:solidFill>
                <a:latin typeface="Arial" charset="0"/>
              </a:rPr>
              <a:t>5</a:t>
            </a:r>
            <a:r>
              <a:rPr lang="ja-JP" altLang="en-US" sz="2800">
                <a:solidFill>
                  <a:srgbClr val="000000"/>
                </a:solidFill>
                <a:latin typeface="Arial" charset="0"/>
              </a:rPr>
              <a:t>月または</a:t>
            </a:r>
            <a:r>
              <a:rPr lang="en-US" altLang="ja-JP" sz="2800">
                <a:solidFill>
                  <a:srgbClr val="000000"/>
                </a:solidFill>
                <a:latin typeface="Arial" charset="0"/>
              </a:rPr>
              <a:t>6</a:t>
            </a:r>
            <a:r>
              <a:rPr lang="ja-JP" altLang="en-US" sz="2800">
                <a:solidFill>
                  <a:srgbClr val="000000"/>
                </a:solidFill>
                <a:latin typeface="Arial" charset="0"/>
              </a:rPr>
              <a:t>月）</a:t>
            </a:r>
          </a:p>
        </p:txBody>
      </p:sp>
      <p:pic>
        <p:nvPicPr>
          <p:cNvPr id="14340" name="Picture 6" descr="河川調査地点図_区分あり"/>
          <p:cNvPicPr>
            <a:picLocks noChangeAspect="1" noChangeArrowheads="1"/>
          </p:cNvPicPr>
          <p:nvPr/>
        </p:nvPicPr>
        <p:blipFill>
          <a:blip r:embed="rId3" cstate="print"/>
          <a:srcRect/>
          <a:stretch>
            <a:fillRect/>
          </a:stretch>
        </p:blipFill>
        <p:spPr bwMode="auto">
          <a:xfrm>
            <a:off x="2987675" y="1073150"/>
            <a:ext cx="3116263" cy="4465638"/>
          </a:xfrm>
          <a:prstGeom prst="rect">
            <a:avLst/>
          </a:prstGeom>
          <a:noFill/>
          <a:ln w="9525">
            <a:noFill/>
            <a:miter lim="800000"/>
            <a:headEnd/>
            <a:tailEnd/>
          </a:ln>
        </p:spPr>
      </p:pic>
      <p:pic>
        <p:nvPicPr>
          <p:cNvPr id="14341" name="Picture 7"/>
          <p:cNvPicPr>
            <a:picLocks noChangeAspect="1" noChangeArrowheads="1"/>
          </p:cNvPicPr>
          <p:nvPr/>
        </p:nvPicPr>
        <p:blipFill>
          <a:blip r:embed="rId4" cstate="print"/>
          <a:srcRect/>
          <a:stretch>
            <a:fillRect/>
          </a:stretch>
        </p:blipFill>
        <p:spPr bwMode="auto">
          <a:xfrm rot="5400000">
            <a:off x="5139531" y="1656557"/>
            <a:ext cx="5019675" cy="2989262"/>
          </a:xfrm>
          <a:prstGeom prst="rect">
            <a:avLst/>
          </a:prstGeom>
          <a:noFill/>
          <a:ln w="9525">
            <a:noFill/>
            <a:miter lim="800000"/>
            <a:headEnd/>
            <a:tailEnd/>
          </a:ln>
        </p:spPr>
      </p:pic>
      <p:pic>
        <p:nvPicPr>
          <p:cNvPr id="14342" name="Picture 8"/>
          <p:cNvPicPr>
            <a:picLocks noChangeAspect="1" noChangeArrowheads="1"/>
          </p:cNvPicPr>
          <p:nvPr/>
        </p:nvPicPr>
        <p:blipFill>
          <a:blip r:embed="rId5" cstate="print"/>
          <a:srcRect/>
          <a:stretch>
            <a:fillRect/>
          </a:stretch>
        </p:blipFill>
        <p:spPr bwMode="auto">
          <a:xfrm rot="5400000">
            <a:off x="-1015206" y="1656556"/>
            <a:ext cx="5019675" cy="298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9"/>
          <p:cNvSpPr txBox="1">
            <a:spLocks noChangeArrowheads="1"/>
          </p:cNvSpPr>
          <p:nvPr/>
        </p:nvSpPr>
        <p:spPr bwMode="auto">
          <a:xfrm>
            <a:off x="1622425" y="0"/>
            <a:ext cx="7521575"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charset="0"/>
              </a:rPr>
              <a:t>製造・使用事業場周辺環境の把握と対策の評価、</a:t>
            </a:r>
            <a:br>
              <a:rPr lang="ja-JP" altLang="en-US" sz="2400" b="1">
                <a:solidFill>
                  <a:srgbClr val="000000"/>
                </a:solidFill>
                <a:latin typeface="Arial" charset="0"/>
              </a:rPr>
            </a:br>
            <a:r>
              <a:rPr lang="ja-JP" altLang="en-US" sz="2400" b="1">
                <a:solidFill>
                  <a:srgbClr val="000000"/>
                </a:solidFill>
                <a:latin typeface="Arial" charset="0"/>
              </a:rPr>
              <a:t>大気環境調査及び類縁化合物の実態把握（大阪府）</a:t>
            </a:r>
          </a:p>
        </p:txBody>
      </p:sp>
      <p:sp>
        <p:nvSpPr>
          <p:cNvPr id="15363" name="Text Box 5"/>
          <p:cNvSpPr txBox="1">
            <a:spLocks noChangeArrowheads="1"/>
          </p:cNvSpPr>
          <p:nvPr/>
        </p:nvSpPr>
        <p:spPr bwMode="auto">
          <a:xfrm>
            <a:off x="3132138" y="3284538"/>
            <a:ext cx="720725" cy="360362"/>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170 </a:t>
            </a:r>
          </a:p>
        </p:txBody>
      </p:sp>
      <p:sp>
        <p:nvSpPr>
          <p:cNvPr id="15364" name="Rectangle 6"/>
          <p:cNvSpPr>
            <a:spLocks noChangeArrowheads="1"/>
          </p:cNvSpPr>
          <p:nvPr/>
        </p:nvSpPr>
        <p:spPr bwMode="auto">
          <a:xfrm>
            <a:off x="288925" y="893763"/>
            <a:ext cx="46038"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15365" name="Rectangle 7"/>
          <p:cNvSpPr>
            <a:spLocks noChangeArrowheads="1"/>
          </p:cNvSpPr>
          <p:nvPr/>
        </p:nvSpPr>
        <p:spPr bwMode="auto">
          <a:xfrm>
            <a:off x="3419475" y="2133600"/>
            <a:ext cx="1152525" cy="198438"/>
          </a:xfrm>
          <a:prstGeom prst="rect">
            <a:avLst/>
          </a:prstGeom>
          <a:noFill/>
          <a:ln w="9525">
            <a:noFill/>
            <a:miter lim="800000"/>
            <a:headEnd/>
            <a:tailEnd/>
          </a:ln>
        </p:spPr>
        <p:txBody>
          <a:bodyPr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東海道線</a:t>
            </a:r>
            <a:endParaRPr lang="ja-JP" altLang="en-US" sz="2400">
              <a:solidFill>
                <a:srgbClr val="000000"/>
              </a:solidFill>
            </a:endParaRPr>
          </a:p>
        </p:txBody>
      </p:sp>
      <p:sp>
        <p:nvSpPr>
          <p:cNvPr id="15366" name="Rectangle 8"/>
          <p:cNvSpPr>
            <a:spLocks noChangeArrowheads="1"/>
          </p:cNvSpPr>
          <p:nvPr/>
        </p:nvSpPr>
        <p:spPr bwMode="auto">
          <a:xfrm>
            <a:off x="4495800" y="2316163"/>
            <a:ext cx="46038"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15367" name="Rectangle 9"/>
          <p:cNvSpPr>
            <a:spLocks noChangeArrowheads="1"/>
          </p:cNvSpPr>
          <p:nvPr/>
        </p:nvSpPr>
        <p:spPr bwMode="auto">
          <a:xfrm>
            <a:off x="2119313" y="2873375"/>
            <a:ext cx="825500"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阪急千里線</a:t>
            </a:r>
            <a:endParaRPr lang="ja-JP" altLang="en-US" sz="2400">
              <a:solidFill>
                <a:srgbClr val="000000"/>
              </a:solidFill>
            </a:endParaRPr>
          </a:p>
        </p:txBody>
      </p:sp>
      <p:sp>
        <p:nvSpPr>
          <p:cNvPr id="15368" name="Rectangle 10"/>
          <p:cNvSpPr>
            <a:spLocks noChangeArrowheads="1"/>
          </p:cNvSpPr>
          <p:nvPr/>
        </p:nvSpPr>
        <p:spPr bwMode="auto">
          <a:xfrm>
            <a:off x="3140075" y="2851150"/>
            <a:ext cx="46038"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15369" name="Rectangle 11"/>
          <p:cNvSpPr>
            <a:spLocks noChangeArrowheads="1"/>
          </p:cNvSpPr>
          <p:nvPr/>
        </p:nvSpPr>
        <p:spPr bwMode="auto">
          <a:xfrm>
            <a:off x="4919663" y="1566863"/>
            <a:ext cx="825500"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阪急京都線</a:t>
            </a:r>
            <a:endParaRPr lang="ja-JP" altLang="en-US" sz="2400">
              <a:solidFill>
                <a:srgbClr val="000000"/>
              </a:solidFill>
            </a:endParaRPr>
          </a:p>
        </p:txBody>
      </p:sp>
      <p:sp>
        <p:nvSpPr>
          <p:cNvPr id="15370" name="Rectangle 12"/>
          <p:cNvSpPr>
            <a:spLocks noChangeArrowheads="1"/>
          </p:cNvSpPr>
          <p:nvPr/>
        </p:nvSpPr>
        <p:spPr bwMode="auto">
          <a:xfrm>
            <a:off x="5940425" y="1544638"/>
            <a:ext cx="46038"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15371" name="Rectangle 13"/>
          <p:cNvSpPr>
            <a:spLocks noChangeArrowheads="1"/>
          </p:cNvSpPr>
          <p:nvPr/>
        </p:nvSpPr>
        <p:spPr bwMode="auto">
          <a:xfrm>
            <a:off x="5935663" y="5670550"/>
            <a:ext cx="660400"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京阪本線</a:t>
            </a:r>
            <a:endParaRPr lang="ja-JP" altLang="en-US" sz="2400">
              <a:solidFill>
                <a:srgbClr val="000000"/>
              </a:solidFill>
            </a:endParaRPr>
          </a:p>
        </p:txBody>
      </p:sp>
      <p:sp>
        <p:nvSpPr>
          <p:cNvPr id="15372" name="Rectangle 14"/>
          <p:cNvSpPr>
            <a:spLocks noChangeArrowheads="1"/>
          </p:cNvSpPr>
          <p:nvPr/>
        </p:nvSpPr>
        <p:spPr bwMode="auto">
          <a:xfrm>
            <a:off x="6746875" y="5648325"/>
            <a:ext cx="46038"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15373" name="Rectangle 15"/>
          <p:cNvSpPr>
            <a:spLocks noChangeArrowheads="1"/>
          </p:cNvSpPr>
          <p:nvPr/>
        </p:nvSpPr>
        <p:spPr bwMode="auto">
          <a:xfrm>
            <a:off x="6659563" y="981075"/>
            <a:ext cx="495300"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安威川</a:t>
            </a:r>
            <a:endParaRPr lang="ja-JP" altLang="en-US" sz="2400">
              <a:solidFill>
                <a:srgbClr val="000000"/>
              </a:solidFill>
            </a:endParaRPr>
          </a:p>
        </p:txBody>
      </p:sp>
      <p:sp>
        <p:nvSpPr>
          <p:cNvPr id="15374" name="Rectangle 16"/>
          <p:cNvSpPr>
            <a:spLocks noChangeArrowheads="1"/>
          </p:cNvSpPr>
          <p:nvPr/>
        </p:nvSpPr>
        <p:spPr bwMode="auto">
          <a:xfrm>
            <a:off x="5753100" y="2038350"/>
            <a:ext cx="46038"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15375" name="Rectangle 17"/>
          <p:cNvSpPr>
            <a:spLocks noChangeArrowheads="1"/>
          </p:cNvSpPr>
          <p:nvPr/>
        </p:nvSpPr>
        <p:spPr bwMode="auto">
          <a:xfrm>
            <a:off x="2938463" y="1227138"/>
            <a:ext cx="990600"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名神高速道路</a:t>
            </a:r>
            <a:endParaRPr lang="ja-JP" altLang="en-US" sz="2400">
              <a:solidFill>
                <a:srgbClr val="000000"/>
              </a:solidFill>
            </a:endParaRPr>
          </a:p>
        </p:txBody>
      </p:sp>
      <p:sp>
        <p:nvSpPr>
          <p:cNvPr id="15376" name="Rectangle 18"/>
          <p:cNvSpPr>
            <a:spLocks noChangeArrowheads="1"/>
          </p:cNvSpPr>
          <p:nvPr/>
        </p:nvSpPr>
        <p:spPr bwMode="auto">
          <a:xfrm>
            <a:off x="4154488" y="1204913"/>
            <a:ext cx="46037"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15377" name="Rectangle 19"/>
          <p:cNvSpPr>
            <a:spLocks noChangeArrowheads="1"/>
          </p:cNvSpPr>
          <p:nvPr/>
        </p:nvSpPr>
        <p:spPr bwMode="auto">
          <a:xfrm>
            <a:off x="1354138" y="3371850"/>
            <a:ext cx="660400"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新御堂筋</a:t>
            </a:r>
            <a:endParaRPr lang="ja-JP" altLang="en-US" sz="2400">
              <a:solidFill>
                <a:srgbClr val="000000"/>
              </a:solidFill>
            </a:endParaRPr>
          </a:p>
        </p:txBody>
      </p:sp>
      <p:sp>
        <p:nvSpPr>
          <p:cNvPr id="15378" name="Rectangle 20"/>
          <p:cNvSpPr>
            <a:spLocks noChangeArrowheads="1"/>
          </p:cNvSpPr>
          <p:nvPr/>
        </p:nvSpPr>
        <p:spPr bwMode="auto">
          <a:xfrm>
            <a:off x="2166938" y="3349625"/>
            <a:ext cx="46037"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15379" name="Rectangle 21"/>
          <p:cNvSpPr>
            <a:spLocks noChangeArrowheads="1"/>
          </p:cNvSpPr>
          <p:nvPr/>
        </p:nvSpPr>
        <p:spPr bwMode="auto">
          <a:xfrm rot="5400000">
            <a:off x="332582" y="3713956"/>
            <a:ext cx="330200"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国道</a:t>
            </a:r>
            <a:endParaRPr lang="ja-JP" altLang="en-US" sz="2400">
              <a:solidFill>
                <a:srgbClr val="000000"/>
              </a:solidFill>
            </a:endParaRPr>
          </a:p>
        </p:txBody>
      </p:sp>
      <p:sp>
        <p:nvSpPr>
          <p:cNvPr id="15380" name="Rectangle 22"/>
          <p:cNvSpPr>
            <a:spLocks noChangeArrowheads="1"/>
          </p:cNvSpPr>
          <p:nvPr/>
        </p:nvSpPr>
        <p:spPr bwMode="auto">
          <a:xfrm rot="5400000">
            <a:off x="378619" y="4133057"/>
            <a:ext cx="276225"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sz="1300">
                <a:solidFill>
                  <a:srgbClr val="000000"/>
                </a:solidFill>
                <a:latin typeface="Century" pitchFamily="18" charset="0"/>
              </a:rPr>
              <a:t>176</a:t>
            </a:r>
            <a:endParaRPr lang="en-US" altLang="ja-JP" sz="2400">
              <a:solidFill>
                <a:srgbClr val="000000"/>
              </a:solidFill>
            </a:endParaRPr>
          </a:p>
        </p:txBody>
      </p:sp>
      <p:sp>
        <p:nvSpPr>
          <p:cNvPr id="15381" name="Rectangle 23"/>
          <p:cNvSpPr>
            <a:spLocks noChangeArrowheads="1"/>
          </p:cNvSpPr>
          <p:nvPr/>
        </p:nvSpPr>
        <p:spPr bwMode="auto">
          <a:xfrm rot="5400000">
            <a:off x="332582" y="4390231"/>
            <a:ext cx="330200"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号線</a:t>
            </a:r>
            <a:endParaRPr lang="ja-JP" altLang="en-US" sz="2400">
              <a:solidFill>
                <a:srgbClr val="000000"/>
              </a:solidFill>
            </a:endParaRPr>
          </a:p>
        </p:txBody>
      </p:sp>
      <p:sp>
        <p:nvSpPr>
          <p:cNvPr id="15382" name="Rectangle 24"/>
          <p:cNvSpPr>
            <a:spLocks noChangeArrowheads="1"/>
          </p:cNvSpPr>
          <p:nvPr/>
        </p:nvSpPr>
        <p:spPr bwMode="auto">
          <a:xfrm rot="5400000">
            <a:off x="493713" y="4654550"/>
            <a:ext cx="46038"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15383" name="Rectangle 25"/>
          <p:cNvSpPr>
            <a:spLocks noChangeArrowheads="1"/>
          </p:cNvSpPr>
          <p:nvPr/>
        </p:nvSpPr>
        <p:spPr bwMode="auto">
          <a:xfrm>
            <a:off x="6981825" y="2765425"/>
            <a:ext cx="406400" cy="24447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600">
                <a:solidFill>
                  <a:srgbClr val="000000"/>
                </a:solidFill>
                <a:latin typeface="ＭＳ 明朝" pitchFamily="17" charset="-128"/>
                <a:ea typeface="ＭＳ 明朝" pitchFamily="17" charset="-128"/>
              </a:rPr>
              <a:t>淀川</a:t>
            </a:r>
            <a:endParaRPr lang="ja-JP" altLang="en-US" sz="2400">
              <a:solidFill>
                <a:srgbClr val="000000"/>
              </a:solidFill>
            </a:endParaRPr>
          </a:p>
        </p:txBody>
      </p:sp>
      <p:sp>
        <p:nvSpPr>
          <p:cNvPr id="15384" name="Rectangle 26"/>
          <p:cNvSpPr>
            <a:spLocks noChangeArrowheads="1"/>
          </p:cNvSpPr>
          <p:nvPr/>
        </p:nvSpPr>
        <p:spPr bwMode="auto">
          <a:xfrm>
            <a:off x="7480300" y="2740025"/>
            <a:ext cx="57150" cy="24447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600">
                <a:solidFill>
                  <a:srgbClr val="000000"/>
                </a:solidFill>
                <a:latin typeface="Century" pitchFamily="18" charset="0"/>
              </a:rPr>
              <a:t> </a:t>
            </a:r>
            <a:endParaRPr lang="ja-JP" altLang="en-US" sz="2400">
              <a:solidFill>
                <a:srgbClr val="000000"/>
              </a:solidFill>
            </a:endParaRPr>
          </a:p>
        </p:txBody>
      </p:sp>
      <p:sp>
        <p:nvSpPr>
          <p:cNvPr id="15385" name="Rectangle 27"/>
          <p:cNvSpPr>
            <a:spLocks noChangeArrowheads="1"/>
          </p:cNvSpPr>
          <p:nvPr/>
        </p:nvSpPr>
        <p:spPr bwMode="auto">
          <a:xfrm>
            <a:off x="7524750" y="1341438"/>
            <a:ext cx="990600"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東海道新幹線</a:t>
            </a:r>
            <a:endParaRPr lang="ja-JP" altLang="en-US" sz="2400">
              <a:solidFill>
                <a:srgbClr val="000000"/>
              </a:solidFill>
            </a:endParaRPr>
          </a:p>
        </p:txBody>
      </p:sp>
      <p:sp>
        <p:nvSpPr>
          <p:cNvPr id="15386" name="Text Box 28"/>
          <p:cNvSpPr txBox="1">
            <a:spLocks noChangeArrowheads="1"/>
          </p:cNvSpPr>
          <p:nvPr/>
        </p:nvSpPr>
        <p:spPr bwMode="auto">
          <a:xfrm>
            <a:off x="411163" y="6453188"/>
            <a:ext cx="184150" cy="274637"/>
          </a:xfrm>
          <a:prstGeom prst="rect">
            <a:avLst/>
          </a:prstGeom>
          <a:noFill/>
          <a:ln w="9525">
            <a:noFill/>
            <a:miter lim="800000"/>
            <a:headEnd/>
            <a:tailEnd/>
          </a:ln>
        </p:spPr>
        <p:txBody>
          <a:bodyPr>
            <a:spAutoFit/>
          </a:bodyPr>
          <a:lstStyle/>
          <a:p>
            <a:pPr algn="ctr" fontAlgn="base">
              <a:spcBef>
                <a:spcPct val="50000"/>
              </a:spcBef>
              <a:spcAft>
                <a:spcPct val="0"/>
              </a:spcAft>
            </a:pPr>
            <a:endParaRPr lang="ja-JP" altLang="en-US" sz="1200">
              <a:solidFill>
                <a:srgbClr val="000000"/>
              </a:solidFill>
            </a:endParaRPr>
          </a:p>
        </p:txBody>
      </p:sp>
      <p:sp>
        <p:nvSpPr>
          <p:cNvPr id="15387" name="Text Box 30"/>
          <p:cNvSpPr txBox="1">
            <a:spLocks noChangeArrowheads="1"/>
          </p:cNvSpPr>
          <p:nvPr/>
        </p:nvSpPr>
        <p:spPr bwMode="auto">
          <a:xfrm>
            <a:off x="3924300" y="2924175"/>
            <a:ext cx="539750" cy="323850"/>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230 </a:t>
            </a:r>
          </a:p>
        </p:txBody>
      </p:sp>
      <p:grpSp>
        <p:nvGrpSpPr>
          <p:cNvPr id="2" name="Group 31"/>
          <p:cNvGrpSpPr>
            <a:grpSpLocks/>
          </p:cNvGrpSpPr>
          <p:nvPr/>
        </p:nvGrpSpPr>
        <p:grpSpPr bwMode="auto">
          <a:xfrm>
            <a:off x="250825" y="904875"/>
            <a:ext cx="8653463" cy="5953125"/>
            <a:chOff x="158" y="570"/>
            <a:chExt cx="5451" cy="3750"/>
          </a:xfrm>
        </p:grpSpPr>
        <p:sp>
          <p:nvSpPr>
            <p:cNvPr id="15394" name="Text Box 32"/>
            <p:cNvSpPr txBox="1">
              <a:spLocks noChangeArrowheads="1"/>
            </p:cNvSpPr>
            <p:nvPr/>
          </p:nvSpPr>
          <p:spPr bwMode="auto">
            <a:xfrm>
              <a:off x="4195" y="981"/>
              <a:ext cx="793"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540-1,400</a:t>
              </a:r>
            </a:p>
          </p:txBody>
        </p:sp>
        <p:sp>
          <p:nvSpPr>
            <p:cNvPr id="15395" name="Text Box 33"/>
            <p:cNvSpPr txBox="1">
              <a:spLocks noChangeArrowheads="1"/>
            </p:cNvSpPr>
            <p:nvPr/>
          </p:nvSpPr>
          <p:spPr bwMode="auto">
            <a:xfrm>
              <a:off x="3969" y="1616"/>
              <a:ext cx="453"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1,300 </a:t>
              </a:r>
            </a:p>
          </p:txBody>
        </p:sp>
        <p:sp>
          <p:nvSpPr>
            <p:cNvPr id="15396" name="Text Box 34"/>
            <p:cNvSpPr txBox="1">
              <a:spLocks noChangeArrowheads="1"/>
            </p:cNvSpPr>
            <p:nvPr/>
          </p:nvSpPr>
          <p:spPr bwMode="auto">
            <a:xfrm>
              <a:off x="3287" y="1797"/>
              <a:ext cx="612"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31,000 </a:t>
              </a:r>
            </a:p>
          </p:txBody>
        </p:sp>
        <p:sp>
          <p:nvSpPr>
            <p:cNvPr id="15397" name="Text Box 35"/>
            <p:cNvSpPr txBox="1">
              <a:spLocks noChangeArrowheads="1"/>
            </p:cNvSpPr>
            <p:nvPr/>
          </p:nvSpPr>
          <p:spPr bwMode="auto">
            <a:xfrm>
              <a:off x="4196" y="680"/>
              <a:ext cx="340"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16 </a:t>
              </a:r>
            </a:p>
          </p:txBody>
        </p:sp>
        <p:sp>
          <p:nvSpPr>
            <p:cNvPr id="15398" name="Text Box 36"/>
            <p:cNvSpPr txBox="1">
              <a:spLocks noChangeArrowheads="1"/>
            </p:cNvSpPr>
            <p:nvPr/>
          </p:nvSpPr>
          <p:spPr bwMode="auto">
            <a:xfrm>
              <a:off x="2607" y="1480"/>
              <a:ext cx="340"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FF0000"/>
                  </a:solidFill>
                </a:rPr>
                <a:t>230</a:t>
              </a:r>
              <a:r>
                <a:rPr lang="en-US" altLang="ja-JP" b="1">
                  <a:solidFill>
                    <a:srgbClr val="000000"/>
                  </a:solidFill>
                </a:rPr>
                <a:t> </a:t>
              </a:r>
            </a:p>
          </p:txBody>
        </p:sp>
        <p:sp>
          <p:nvSpPr>
            <p:cNvPr id="15399" name="Text Box 37"/>
            <p:cNvSpPr txBox="1">
              <a:spLocks noChangeArrowheads="1"/>
            </p:cNvSpPr>
            <p:nvPr/>
          </p:nvSpPr>
          <p:spPr bwMode="auto">
            <a:xfrm>
              <a:off x="2290" y="2614"/>
              <a:ext cx="340"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260 </a:t>
              </a:r>
            </a:p>
          </p:txBody>
        </p:sp>
        <p:sp>
          <p:nvSpPr>
            <p:cNvPr id="15400" name="Text Box 38"/>
            <p:cNvSpPr txBox="1">
              <a:spLocks noChangeArrowheads="1"/>
            </p:cNvSpPr>
            <p:nvPr/>
          </p:nvSpPr>
          <p:spPr bwMode="auto">
            <a:xfrm>
              <a:off x="2653" y="2296"/>
              <a:ext cx="340"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530 </a:t>
              </a:r>
            </a:p>
          </p:txBody>
        </p:sp>
        <p:sp>
          <p:nvSpPr>
            <p:cNvPr id="15401" name="Text Box 39"/>
            <p:cNvSpPr txBox="1">
              <a:spLocks noChangeArrowheads="1"/>
            </p:cNvSpPr>
            <p:nvPr/>
          </p:nvSpPr>
          <p:spPr bwMode="auto">
            <a:xfrm>
              <a:off x="4874" y="3649"/>
              <a:ext cx="340"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FF0000"/>
                  </a:solidFill>
                </a:rPr>
                <a:t>3.0 </a:t>
              </a:r>
            </a:p>
          </p:txBody>
        </p:sp>
        <p:sp>
          <p:nvSpPr>
            <p:cNvPr id="15402" name="Text Box 40"/>
            <p:cNvSpPr txBox="1">
              <a:spLocks noChangeArrowheads="1"/>
            </p:cNvSpPr>
            <p:nvPr/>
          </p:nvSpPr>
          <p:spPr bwMode="auto">
            <a:xfrm>
              <a:off x="453" y="3135"/>
              <a:ext cx="340"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310 </a:t>
              </a:r>
            </a:p>
          </p:txBody>
        </p:sp>
        <p:grpSp>
          <p:nvGrpSpPr>
            <p:cNvPr id="3" name="Group 41"/>
            <p:cNvGrpSpPr>
              <a:grpSpLocks/>
            </p:cNvGrpSpPr>
            <p:nvPr/>
          </p:nvGrpSpPr>
          <p:grpSpPr bwMode="auto">
            <a:xfrm>
              <a:off x="158" y="570"/>
              <a:ext cx="5451" cy="3750"/>
              <a:chOff x="158" y="570"/>
              <a:chExt cx="5451" cy="3750"/>
            </a:xfrm>
          </p:grpSpPr>
          <p:grpSp>
            <p:nvGrpSpPr>
              <p:cNvPr id="4" name="Group 42"/>
              <p:cNvGrpSpPr>
                <a:grpSpLocks/>
              </p:cNvGrpSpPr>
              <p:nvPr/>
            </p:nvGrpSpPr>
            <p:grpSpPr bwMode="auto">
              <a:xfrm>
                <a:off x="163" y="570"/>
                <a:ext cx="5446" cy="3707"/>
                <a:chOff x="163" y="509"/>
                <a:chExt cx="5446" cy="3707"/>
              </a:xfrm>
            </p:grpSpPr>
            <p:grpSp>
              <p:nvGrpSpPr>
                <p:cNvPr id="5" name="Group 43"/>
                <p:cNvGrpSpPr>
                  <a:grpSpLocks/>
                </p:cNvGrpSpPr>
                <p:nvPr/>
              </p:nvGrpSpPr>
              <p:grpSpPr bwMode="auto">
                <a:xfrm>
                  <a:off x="174" y="521"/>
                  <a:ext cx="4691" cy="2811"/>
                  <a:chOff x="174" y="521"/>
                  <a:chExt cx="4691" cy="2811"/>
                </a:xfrm>
              </p:grpSpPr>
              <p:sp>
                <p:nvSpPr>
                  <p:cNvPr id="15497" name="Freeform 44"/>
                  <p:cNvSpPr>
                    <a:spLocks/>
                  </p:cNvSpPr>
                  <p:nvPr/>
                </p:nvSpPr>
                <p:spPr bwMode="auto">
                  <a:xfrm>
                    <a:off x="174" y="521"/>
                    <a:ext cx="4691" cy="2811"/>
                  </a:xfrm>
                  <a:custGeom>
                    <a:avLst/>
                    <a:gdLst>
                      <a:gd name="T0" fmla="*/ 32180 w 32180"/>
                      <a:gd name="T1" fmla="*/ 100 h 19280"/>
                      <a:gd name="T2" fmla="*/ 29706 w 32180"/>
                      <a:gd name="T3" fmla="*/ 1600 h 19280"/>
                      <a:gd name="T4" fmla="*/ 28630 w 32180"/>
                      <a:gd name="T5" fmla="*/ 2900 h 19280"/>
                      <a:gd name="T6" fmla="*/ 27530 w 32180"/>
                      <a:gd name="T7" fmla="*/ 4110 h 19280"/>
                      <a:gd name="T8" fmla="*/ 25830 w 32180"/>
                      <a:gd name="T9" fmla="*/ 5150 h 19280"/>
                      <a:gd name="T10" fmla="*/ 24000 w 32180"/>
                      <a:gd name="T11" fmla="*/ 6080 h 19280"/>
                      <a:gd name="T12" fmla="*/ 22200 w 32180"/>
                      <a:gd name="T13" fmla="*/ 6680 h 19280"/>
                      <a:gd name="T14" fmla="*/ 19930 w 32180"/>
                      <a:gd name="T15" fmla="*/ 7860 h 19280"/>
                      <a:gd name="T16" fmla="*/ 18600 w 32180"/>
                      <a:gd name="T17" fmla="*/ 10280 h 19280"/>
                      <a:gd name="T18" fmla="*/ 17180 w 32180"/>
                      <a:gd name="T19" fmla="*/ 10760 h 19280"/>
                      <a:gd name="T20" fmla="*/ 17406 w 32180"/>
                      <a:gd name="T21" fmla="*/ 11527 h 19280"/>
                      <a:gd name="T22" fmla="*/ 20580 w 32180"/>
                      <a:gd name="T23" fmla="*/ 11100 h 19280"/>
                      <a:gd name="T24" fmla="*/ 23830 w 32180"/>
                      <a:gd name="T25" fmla="*/ 11300 h 19280"/>
                      <a:gd name="T26" fmla="*/ 24580 w 32180"/>
                      <a:gd name="T27" fmla="*/ 11650 h 19280"/>
                      <a:gd name="T28" fmla="*/ 22480 w 32180"/>
                      <a:gd name="T29" fmla="*/ 11250 h 19280"/>
                      <a:gd name="T30" fmla="*/ 19280 w 32180"/>
                      <a:gd name="T31" fmla="*/ 11350 h 19280"/>
                      <a:gd name="T32" fmla="*/ 15930 w 32180"/>
                      <a:gd name="T33" fmla="*/ 12460 h 19280"/>
                      <a:gd name="T34" fmla="*/ 13580 w 32180"/>
                      <a:gd name="T35" fmla="*/ 13810 h 19280"/>
                      <a:gd name="T36" fmla="*/ 11880 w 32180"/>
                      <a:gd name="T37" fmla="*/ 14010 h 19280"/>
                      <a:gd name="T38" fmla="*/ 9830 w 32180"/>
                      <a:gd name="T39" fmla="*/ 15860 h 19280"/>
                      <a:gd name="T40" fmla="*/ 6600 w 32180"/>
                      <a:gd name="T41" fmla="*/ 14480 h 19280"/>
                      <a:gd name="T42" fmla="*/ 4800 w 32180"/>
                      <a:gd name="T43" fmla="*/ 13880 h 19280"/>
                      <a:gd name="T44" fmla="*/ 3330 w 32180"/>
                      <a:gd name="T45" fmla="*/ 15360 h 19280"/>
                      <a:gd name="T46" fmla="*/ 1780 w 32180"/>
                      <a:gd name="T47" fmla="*/ 18510 h 19280"/>
                      <a:gd name="T48" fmla="*/ 80 w 32180"/>
                      <a:gd name="T49" fmla="*/ 18860 h 19280"/>
                      <a:gd name="T50" fmla="*/ 2130 w 32180"/>
                      <a:gd name="T51" fmla="*/ 17510 h 19280"/>
                      <a:gd name="T52" fmla="*/ 2880 w 32180"/>
                      <a:gd name="T53" fmla="*/ 15010 h 19280"/>
                      <a:gd name="T54" fmla="*/ 4730 w 32180"/>
                      <a:gd name="T55" fmla="*/ 13310 h 19280"/>
                      <a:gd name="T56" fmla="*/ 7330 w 32180"/>
                      <a:gd name="T57" fmla="*/ 14310 h 19280"/>
                      <a:gd name="T58" fmla="*/ 9230 w 32180"/>
                      <a:gd name="T59" fmla="*/ 15460 h 19280"/>
                      <a:gd name="T60" fmla="*/ 11400 w 32180"/>
                      <a:gd name="T61" fmla="*/ 13880 h 19280"/>
                      <a:gd name="T62" fmla="*/ 13480 w 32180"/>
                      <a:gd name="T63" fmla="*/ 13510 h 19280"/>
                      <a:gd name="T64" fmla="*/ 15880 w 32180"/>
                      <a:gd name="T65" fmla="*/ 12110 h 19280"/>
                      <a:gd name="T66" fmla="*/ 18230 w 32180"/>
                      <a:gd name="T67" fmla="*/ 9910 h 19280"/>
                      <a:gd name="T68" fmla="*/ 19330 w 32180"/>
                      <a:gd name="T69" fmla="*/ 7910 h 19280"/>
                      <a:gd name="T70" fmla="*/ 22130 w 32180"/>
                      <a:gd name="T71" fmla="*/ 6310 h 19280"/>
                      <a:gd name="T72" fmla="*/ 24730 w 32180"/>
                      <a:gd name="T73" fmla="*/ 5360 h 19280"/>
                      <a:gd name="T74" fmla="*/ 28200 w 32180"/>
                      <a:gd name="T75" fmla="*/ 3080 h 19280"/>
                      <a:gd name="T76" fmla="*/ 30880 w 32180"/>
                      <a:gd name="T77" fmla="*/ 610 h 192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180"/>
                      <a:gd name="T118" fmla="*/ 0 h 19280"/>
                      <a:gd name="T119" fmla="*/ 32180 w 32180"/>
                      <a:gd name="T120" fmla="*/ 19280 h 192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180" h="19280">
                        <a:moveTo>
                          <a:pt x="31680" y="0"/>
                        </a:moveTo>
                        <a:lnTo>
                          <a:pt x="32180" y="100"/>
                        </a:lnTo>
                        <a:lnTo>
                          <a:pt x="30580" y="1150"/>
                        </a:lnTo>
                        <a:cubicBezTo>
                          <a:pt x="30380" y="1350"/>
                          <a:pt x="29883" y="1380"/>
                          <a:pt x="29706" y="1600"/>
                        </a:cubicBezTo>
                        <a:cubicBezTo>
                          <a:pt x="29440" y="1810"/>
                          <a:pt x="29153" y="2204"/>
                          <a:pt x="28980" y="2410"/>
                        </a:cubicBezTo>
                        <a:lnTo>
                          <a:pt x="28630" y="2900"/>
                        </a:lnTo>
                        <a:lnTo>
                          <a:pt x="28030" y="3550"/>
                        </a:lnTo>
                        <a:lnTo>
                          <a:pt x="27530" y="4110"/>
                        </a:lnTo>
                        <a:lnTo>
                          <a:pt x="26730" y="4610"/>
                        </a:lnTo>
                        <a:lnTo>
                          <a:pt x="25830" y="5150"/>
                        </a:lnTo>
                        <a:lnTo>
                          <a:pt x="24630" y="5660"/>
                        </a:lnTo>
                        <a:lnTo>
                          <a:pt x="24000" y="6080"/>
                        </a:lnTo>
                        <a:lnTo>
                          <a:pt x="23280" y="6510"/>
                        </a:lnTo>
                        <a:lnTo>
                          <a:pt x="22200" y="6680"/>
                        </a:lnTo>
                        <a:lnTo>
                          <a:pt x="21180" y="7210"/>
                        </a:lnTo>
                        <a:lnTo>
                          <a:pt x="19930" y="7860"/>
                        </a:lnTo>
                        <a:lnTo>
                          <a:pt x="19580" y="9460"/>
                        </a:lnTo>
                        <a:lnTo>
                          <a:pt x="18600" y="10280"/>
                        </a:lnTo>
                        <a:lnTo>
                          <a:pt x="18000" y="10280"/>
                        </a:lnTo>
                        <a:lnTo>
                          <a:pt x="17180" y="10760"/>
                        </a:lnTo>
                        <a:lnTo>
                          <a:pt x="16380" y="11960"/>
                        </a:lnTo>
                        <a:lnTo>
                          <a:pt x="17406" y="11527"/>
                        </a:lnTo>
                        <a:lnTo>
                          <a:pt x="18130" y="11377"/>
                        </a:lnTo>
                        <a:lnTo>
                          <a:pt x="20580" y="11100"/>
                        </a:lnTo>
                        <a:lnTo>
                          <a:pt x="21880" y="11100"/>
                        </a:lnTo>
                        <a:lnTo>
                          <a:pt x="23830" y="11300"/>
                        </a:lnTo>
                        <a:lnTo>
                          <a:pt x="24630" y="11550"/>
                        </a:lnTo>
                        <a:lnTo>
                          <a:pt x="24580" y="11650"/>
                        </a:lnTo>
                        <a:lnTo>
                          <a:pt x="23480" y="11450"/>
                        </a:lnTo>
                        <a:lnTo>
                          <a:pt x="22480" y="11250"/>
                        </a:lnTo>
                        <a:lnTo>
                          <a:pt x="21380" y="11200"/>
                        </a:lnTo>
                        <a:lnTo>
                          <a:pt x="19280" y="11350"/>
                        </a:lnTo>
                        <a:lnTo>
                          <a:pt x="16956" y="11800"/>
                        </a:lnTo>
                        <a:lnTo>
                          <a:pt x="15930" y="12460"/>
                        </a:lnTo>
                        <a:lnTo>
                          <a:pt x="14530" y="13510"/>
                        </a:lnTo>
                        <a:lnTo>
                          <a:pt x="13580" y="13810"/>
                        </a:lnTo>
                        <a:lnTo>
                          <a:pt x="12830" y="13810"/>
                        </a:lnTo>
                        <a:lnTo>
                          <a:pt x="11880" y="14010"/>
                        </a:lnTo>
                        <a:lnTo>
                          <a:pt x="10800" y="15080"/>
                        </a:lnTo>
                        <a:lnTo>
                          <a:pt x="9830" y="15860"/>
                        </a:lnTo>
                        <a:lnTo>
                          <a:pt x="8930" y="15910"/>
                        </a:lnTo>
                        <a:lnTo>
                          <a:pt x="6600" y="14480"/>
                        </a:lnTo>
                        <a:lnTo>
                          <a:pt x="5680" y="13910"/>
                        </a:lnTo>
                        <a:lnTo>
                          <a:pt x="4800" y="13880"/>
                        </a:lnTo>
                        <a:lnTo>
                          <a:pt x="3980" y="14210"/>
                        </a:lnTo>
                        <a:lnTo>
                          <a:pt x="3330" y="15360"/>
                        </a:lnTo>
                        <a:lnTo>
                          <a:pt x="2830" y="16910"/>
                        </a:lnTo>
                        <a:lnTo>
                          <a:pt x="1780" y="18510"/>
                        </a:lnTo>
                        <a:lnTo>
                          <a:pt x="0" y="19280"/>
                        </a:lnTo>
                        <a:lnTo>
                          <a:pt x="80" y="18860"/>
                        </a:lnTo>
                        <a:lnTo>
                          <a:pt x="1800" y="18080"/>
                        </a:lnTo>
                        <a:lnTo>
                          <a:pt x="2130" y="17510"/>
                        </a:lnTo>
                        <a:cubicBezTo>
                          <a:pt x="2243" y="17014"/>
                          <a:pt x="2686" y="16114"/>
                          <a:pt x="2830" y="15610"/>
                        </a:cubicBezTo>
                        <a:lnTo>
                          <a:pt x="2880" y="15010"/>
                        </a:lnTo>
                        <a:lnTo>
                          <a:pt x="3730" y="14010"/>
                        </a:lnTo>
                        <a:lnTo>
                          <a:pt x="4730" y="13310"/>
                        </a:lnTo>
                        <a:lnTo>
                          <a:pt x="5400" y="13280"/>
                        </a:lnTo>
                        <a:lnTo>
                          <a:pt x="7330" y="14310"/>
                        </a:lnTo>
                        <a:lnTo>
                          <a:pt x="7980" y="14860"/>
                        </a:lnTo>
                        <a:lnTo>
                          <a:pt x="9230" y="15460"/>
                        </a:lnTo>
                        <a:lnTo>
                          <a:pt x="10430" y="14910"/>
                        </a:lnTo>
                        <a:lnTo>
                          <a:pt x="11400" y="13880"/>
                        </a:lnTo>
                        <a:lnTo>
                          <a:pt x="12480" y="13410"/>
                        </a:lnTo>
                        <a:lnTo>
                          <a:pt x="13480" y="13510"/>
                        </a:lnTo>
                        <a:lnTo>
                          <a:pt x="14530" y="12860"/>
                        </a:lnTo>
                        <a:lnTo>
                          <a:pt x="15880" y="12110"/>
                        </a:lnTo>
                        <a:lnTo>
                          <a:pt x="16980" y="10410"/>
                        </a:lnTo>
                        <a:lnTo>
                          <a:pt x="18230" y="9910"/>
                        </a:lnTo>
                        <a:lnTo>
                          <a:pt x="19080" y="9510"/>
                        </a:lnTo>
                        <a:lnTo>
                          <a:pt x="19330" y="7910"/>
                        </a:lnTo>
                        <a:lnTo>
                          <a:pt x="20400" y="7280"/>
                        </a:lnTo>
                        <a:lnTo>
                          <a:pt x="22130" y="6310"/>
                        </a:lnTo>
                        <a:lnTo>
                          <a:pt x="23430" y="5910"/>
                        </a:lnTo>
                        <a:lnTo>
                          <a:pt x="24730" y="5360"/>
                        </a:lnTo>
                        <a:lnTo>
                          <a:pt x="27080" y="3960"/>
                        </a:lnTo>
                        <a:lnTo>
                          <a:pt x="28200" y="3080"/>
                        </a:lnTo>
                        <a:lnTo>
                          <a:pt x="29530" y="1360"/>
                        </a:lnTo>
                        <a:lnTo>
                          <a:pt x="30880" y="610"/>
                        </a:lnTo>
                      </a:path>
                    </a:pathLst>
                  </a:custGeom>
                  <a:solidFill>
                    <a:srgbClr val="0000FF"/>
                  </a:solidFill>
                  <a:ln w="0">
                    <a:solidFill>
                      <a:srgbClr val="000000"/>
                    </a:solidFill>
                    <a:prstDash val="solid"/>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98" name="Freeform 45"/>
                  <p:cNvSpPr>
                    <a:spLocks/>
                  </p:cNvSpPr>
                  <p:nvPr/>
                </p:nvSpPr>
                <p:spPr bwMode="auto">
                  <a:xfrm>
                    <a:off x="174" y="521"/>
                    <a:ext cx="4691" cy="2811"/>
                  </a:xfrm>
                  <a:custGeom>
                    <a:avLst/>
                    <a:gdLst>
                      <a:gd name="T0" fmla="*/ 32180 w 32180"/>
                      <a:gd name="T1" fmla="*/ 100 h 19280"/>
                      <a:gd name="T2" fmla="*/ 29706 w 32180"/>
                      <a:gd name="T3" fmla="*/ 1600 h 19280"/>
                      <a:gd name="T4" fmla="*/ 28630 w 32180"/>
                      <a:gd name="T5" fmla="*/ 2900 h 19280"/>
                      <a:gd name="T6" fmla="*/ 27530 w 32180"/>
                      <a:gd name="T7" fmla="*/ 4110 h 19280"/>
                      <a:gd name="T8" fmla="*/ 25830 w 32180"/>
                      <a:gd name="T9" fmla="*/ 5150 h 19280"/>
                      <a:gd name="T10" fmla="*/ 24000 w 32180"/>
                      <a:gd name="T11" fmla="*/ 6080 h 19280"/>
                      <a:gd name="T12" fmla="*/ 22200 w 32180"/>
                      <a:gd name="T13" fmla="*/ 6680 h 19280"/>
                      <a:gd name="T14" fmla="*/ 19930 w 32180"/>
                      <a:gd name="T15" fmla="*/ 7860 h 19280"/>
                      <a:gd name="T16" fmla="*/ 18600 w 32180"/>
                      <a:gd name="T17" fmla="*/ 10280 h 19280"/>
                      <a:gd name="T18" fmla="*/ 17180 w 32180"/>
                      <a:gd name="T19" fmla="*/ 10760 h 19280"/>
                      <a:gd name="T20" fmla="*/ 17406 w 32180"/>
                      <a:gd name="T21" fmla="*/ 11527 h 19280"/>
                      <a:gd name="T22" fmla="*/ 20580 w 32180"/>
                      <a:gd name="T23" fmla="*/ 11100 h 19280"/>
                      <a:gd name="T24" fmla="*/ 23830 w 32180"/>
                      <a:gd name="T25" fmla="*/ 11300 h 19280"/>
                      <a:gd name="T26" fmla="*/ 24580 w 32180"/>
                      <a:gd name="T27" fmla="*/ 11650 h 19280"/>
                      <a:gd name="T28" fmla="*/ 22480 w 32180"/>
                      <a:gd name="T29" fmla="*/ 11250 h 19280"/>
                      <a:gd name="T30" fmla="*/ 19280 w 32180"/>
                      <a:gd name="T31" fmla="*/ 11350 h 19280"/>
                      <a:gd name="T32" fmla="*/ 15930 w 32180"/>
                      <a:gd name="T33" fmla="*/ 12460 h 19280"/>
                      <a:gd name="T34" fmla="*/ 13580 w 32180"/>
                      <a:gd name="T35" fmla="*/ 13810 h 19280"/>
                      <a:gd name="T36" fmla="*/ 11880 w 32180"/>
                      <a:gd name="T37" fmla="*/ 14010 h 19280"/>
                      <a:gd name="T38" fmla="*/ 9830 w 32180"/>
                      <a:gd name="T39" fmla="*/ 15860 h 19280"/>
                      <a:gd name="T40" fmla="*/ 6600 w 32180"/>
                      <a:gd name="T41" fmla="*/ 14480 h 19280"/>
                      <a:gd name="T42" fmla="*/ 4800 w 32180"/>
                      <a:gd name="T43" fmla="*/ 13880 h 19280"/>
                      <a:gd name="T44" fmla="*/ 3330 w 32180"/>
                      <a:gd name="T45" fmla="*/ 15360 h 19280"/>
                      <a:gd name="T46" fmla="*/ 1780 w 32180"/>
                      <a:gd name="T47" fmla="*/ 18510 h 19280"/>
                      <a:gd name="T48" fmla="*/ 80 w 32180"/>
                      <a:gd name="T49" fmla="*/ 18860 h 19280"/>
                      <a:gd name="T50" fmla="*/ 2130 w 32180"/>
                      <a:gd name="T51" fmla="*/ 17510 h 19280"/>
                      <a:gd name="T52" fmla="*/ 2880 w 32180"/>
                      <a:gd name="T53" fmla="*/ 15010 h 19280"/>
                      <a:gd name="T54" fmla="*/ 4730 w 32180"/>
                      <a:gd name="T55" fmla="*/ 13310 h 19280"/>
                      <a:gd name="T56" fmla="*/ 7330 w 32180"/>
                      <a:gd name="T57" fmla="*/ 14310 h 19280"/>
                      <a:gd name="T58" fmla="*/ 9230 w 32180"/>
                      <a:gd name="T59" fmla="*/ 15460 h 19280"/>
                      <a:gd name="T60" fmla="*/ 11400 w 32180"/>
                      <a:gd name="T61" fmla="*/ 13880 h 19280"/>
                      <a:gd name="T62" fmla="*/ 13480 w 32180"/>
                      <a:gd name="T63" fmla="*/ 13510 h 19280"/>
                      <a:gd name="T64" fmla="*/ 15880 w 32180"/>
                      <a:gd name="T65" fmla="*/ 12110 h 19280"/>
                      <a:gd name="T66" fmla="*/ 18230 w 32180"/>
                      <a:gd name="T67" fmla="*/ 9910 h 19280"/>
                      <a:gd name="T68" fmla="*/ 19330 w 32180"/>
                      <a:gd name="T69" fmla="*/ 7910 h 19280"/>
                      <a:gd name="T70" fmla="*/ 22130 w 32180"/>
                      <a:gd name="T71" fmla="*/ 6310 h 19280"/>
                      <a:gd name="T72" fmla="*/ 24730 w 32180"/>
                      <a:gd name="T73" fmla="*/ 5360 h 19280"/>
                      <a:gd name="T74" fmla="*/ 28200 w 32180"/>
                      <a:gd name="T75" fmla="*/ 3080 h 19280"/>
                      <a:gd name="T76" fmla="*/ 30880 w 32180"/>
                      <a:gd name="T77" fmla="*/ 610 h 192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180"/>
                      <a:gd name="T118" fmla="*/ 0 h 19280"/>
                      <a:gd name="T119" fmla="*/ 32180 w 32180"/>
                      <a:gd name="T120" fmla="*/ 19280 h 192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180" h="19280">
                        <a:moveTo>
                          <a:pt x="31680" y="0"/>
                        </a:moveTo>
                        <a:lnTo>
                          <a:pt x="32180" y="100"/>
                        </a:lnTo>
                        <a:lnTo>
                          <a:pt x="30580" y="1150"/>
                        </a:lnTo>
                        <a:cubicBezTo>
                          <a:pt x="30380" y="1350"/>
                          <a:pt x="29883" y="1380"/>
                          <a:pt x="29706" y="1600"/>
                        </a:cubicBezTo>
                        <a:cubicBezTo>
                          <a:pt x="29440" y="1810"/>
                          <a:pt x="29153" y="2204"/>
                          <a:pt x="28980" y="2410"/>
                        </a:cubicBezTo>
                        <a:lnTo>
                          <a:pt x="28630" y="2900"/>
                        </a:lnTo>
                        <a:lnTo>
                          <a:pt x="28030" y="3550"/>
                        </a:lnTo>
                        <a:lnTo>
                          <a:pt x="27530" y="4110"/>
                        </a:lnTo>
                        <a:lnTo>
                          <a:pt x="26730" y="4610"/>
                        </a:lnTo>
                        <a:lnTo>
                          <a:pt x="25830" y="5150"/>
                        </a:lnTo>
                        <a:lnTo>
                          <a:pt x="24630" y="5660"/>
                        </a:lnTo>
                        <a:lnTo>
                          <a:pt x="24000" y="6080"/>
                        </a:lnTo>
                        <a:lnTo>
                          <a:pt x="23280" y="6510"/>
                        </a:lnTo>
                        <a:lnTo>
                          <a:pt x="22200" y="6680"/>
                        </a:lnTo>
                        <a:lnTo>
                          <a:pt x="21180" y="7210"/>
                        </a:lnTo>
                        <a:lnTo>
                          <a:pt x="19930" y="7860"/>
                        </a:lnTo>
                        <a:lnTo>
                          <a:pt x="19580" y="9460"/>
                        </a:lnTo>
                        <a:lnTo>
                          <a:pt x="18600" y="10280"/>
                        </a:lnTo>
                        <a:lnTo>
                          <a:pt x="18000" y="10280"/>
                        </a:lnTo>
                        <a:lnTo>
                          <a:pt x="17180" y="10760"/>
                        </a:lnTo>
                        <a:lnTo>
                          <a:pt x="16380" y="11960"/>
                        </a:lnTo>
                        <a:lnTo>
                          <a:pt x="17406" y="11527"/>
                        </a:lnTo>
                        <a:lnTo>
                          <a:pt x="18130" y="11377"/>
                        </a:lnTo>
                        <a:lnTo>
                          <a:pt x="20580" y="11100"/>
                        </a:lnTo>
                        <a:lnTo>
                          <a:pt x="21880" y="11100"/>
                        </a:lnTo>
                        <a:lnTo>
                          <a:pt x="23830" y="11300"/>
                        </a:lnTo>
                        <a:lnTo>
                          <a:pt x="24630" y="11550"/>
                        </a:lnTo>
                        <a:lnTo>
                          <a:pt x="24580" y="11650"/>
                        </a:lnTo>
                        <a:lnTo>
                          <a:pt x="23480" y="11450"/>
                        </a:lnTo>
                        <a:lnTo>
                          <a:pt x="22480" y="11250"/>
                        </a:lnTo>
                        <a:lnTo>
                          <a:pt x="21380" y="11200"/>
                        </a:lnTo>
                        <a:lnTo>
                          <a:pt x="19280" y="11350"/>
                        </a:lnTo>
                        <a:lnTo>
                          <a:pt x="16956" y="11800"/>
                        </a:lnTo>
                        <a:lnTo>
                          <a:pt x="15930" y="12460"/>
                        </a:lnTo>
                        <a:lnTo>
                          <a:pt x="14530" y="13510"/>
                        </a:lnTo>
                        <a:lnTo>
                          <a:pt x="13580" y="13810"/>
                        </a:lnTo>
                        <a:lnTo>
                          <a:pt x="12830" y="13810"/>
                        </a:lnTo>
                        <a:lnTo>
                          <a:pt x="11880" y="14010"/>
                        </a:lnTo>
                        <a:lnTo>
                          <a:pt x="10800" y="15080"/>
                        </a:lnTo>
                        <a:lnTo>
                          <a:pt x="9830" y="15860"/>
                        </a:lnTo>
                        <a:lnTo>
                          <a:pt x="8930" y="15910"/>
                        </a:lnTo>
                        <a:lnTo>
                          <a:pt x="6600" y="14480"/>
                        </a:lnTo>
                        <a:lnTo>
                          <a:pt x="5680" y="13910"/>
                        </a:lnTo>
                        <a:lnTo>
                          <a:pt x="4800" y="13880"/>
                        </a:lnTo>
                        <a:lnTo>
                          <a:pt x="3980" y="14210"/>
                        </a:lnTo>
                        <a:lnTo>
                          <a:pt x="3330" y="15360"/>
                        </a:lnTo>
                        <a:lnTo>
                          <a:pt x="2830" y="16910"/>
                        </a:lnTo>
                        <a:lnTo>
                          <a:pt x="1780" y="18510"/>
                        </a:lnTo>
                        <a:lnTo>
                          <a:pt x="0" y="19280"/>
                        </a:lnTo>
                        <a:lnTo>
                          <a:pt x="80" y="18860"/>
                        </a:lnTo>
                        <a:lnTo>
                          <a:pt x="1800" y="18080"/>
                        </a:lnTo>
                        <a:lnTo>
                          <a:pt x="2130" y="17510"/>
                        </a:lnTo>
                        <a:cubicBezTo>
                          <a:pt x="2243" y="17014"/>
                          <a:pt x="2686" y="16114"/>
                          <a:pt x="2830" y="15610"/>
                        </a:cubicBezTo>
                        <a:lnTo>
                          <a:pt x="2880" y="15010"/>
                        </a:lnTo>
                        <a:lnTo>
                          <a:pt x="3730" y="14010"/>
                        </a:lnTo>
                        <a:lnTo>
                          <a:pt x="4730" y="13310"/>
                        </a:lnTo>
                        <a:lnTo>
                          <a:pt x="5400" y="13280"/>
                        </a:lnTo>
                        <a:lnTo>
                          <a:pt x="7330" y="14310"/>
                        </a:lnTo>
                        <a:lnTo>
                          <a:pt x="7980" y="14860"/>
                        </a:lnTo>
                        <a:lnTo>
                          <a:pt x="9230" y="15460"/>
                        </a:lnTo>
                        <a:lnTo>
                          <a:pt x="10430" y="14910"/>
                        </a:lnTo>
                        <a:lnTo>
                          <a:pt x="11400" y="13880"/>
                        </a:lnTo>
                        <a:lnTo>
                          <a:pt x="12480" y="13410"/>
                        </a:lnTo>
                        <a:lnTo>
                          <a:pt x="13480" y="13510"/>
                        </a:lnTo>
                        <a:lnTo>
                          <a:pt x="14530" y="12860"/>
                        </a:lnTo>
                        <a:lnTo>
                          <a:pt x="15880" y="12110"/>
                        </a:lnTo>
                        <a:lnTo>
                          <a:pt x="16980" y="10410"/>
                        </a:lnTo>
                        <a:lnTo>
                          <a:pt x="18230" y="9910"/>
                        </a:lnTo>
                        <a:lnTo>
                          <a:pt x="19080" y="9510"/>
                        </a:lnTo>
                        <a:lnTo>
                          <a:pt x="19330" y="7910"/>
                        </a:lnTo>
                        <a:lnTo>
                          <a:pt x="20400" y="7280"/>
                        </a:lnTo>
                        <a:lnTo>
                          <a:pt x="22130" y="6310"/>
                        </a:lnTo>
                        <a:lnTo>
                          <a:pt x="23430" y="5910"/>
                        </a:lnTo>
                        <a:lnTo>
                          <a:pt x="24730" y="5360"/>
                        </a:lnTo>
                        <a:lnTo>
                          <a:pt x="27080" y="3960"/>
                        </a:lnTo>
                        <a:lnTo>
                          <a:pt x="28200" y="3080"/>
                        </a:lnTo>
                        <a:lnTo>
                          <a:pt x="29530" y="1360"/>
                        </a:lnTo>
                        <a:lnTo>
                          <a:pt x="30880" y="610"/>
                        </a:lnTo>
                      </a:path>
                    </a:pathLst>
                  </a:custGeom>
                  <a:noFill/>
                  <a:ln w="11113" cap="rnd">
                    <a:solidFill>
                      <a:srgbClr val="000000"/>
                    </a:solidFill>
                    <a:prstDash val="solid"/>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6" name="Group 46"/>
                <p:cNvGrpSpPr>
                  <a:grpSpLocks/>
                </p:cNvGrpSpPr>
                <p:nvPr/>
              </p:nvGrpSpPr>
              <p:grpSpPr bwMode="auto">
                <a:xfrm>
                  <a:off x="776" y="849"/>
                  <a:ext cx="4833" cy="3360"/>
                  <a:chOff x="776" y="849"/>
                  <a:chExt cx="4833" cy="3360"/>
                </a:xfrm>
              </p:grpSpPr>
              <p:sp>
                <p:nvSpPr>
                  <p:cNvPr id="15495" name="Freeform 47"/>
                  <p:cNvSpPr>
                    <a:spLocks/>
                  </p:cNvSpPr>
                  <p:nvPr/>
                </p:nvSpPr>
                <p:spPr bwMode="auto">
                  <a:xfrm>
                    <a:off x="776" y="849"/>
                    <a:ext cx="4833" cy="3360"/>
                  </a:xfrm>
                  <a:custGeom>
                    <a:avLst/>
                    <a:gdLst>
                      <a:gd name="T0" fmla="*/ 16575 w 16575"/>
                      <a:gd name="T1" fmla="*/ 325 h 11525"/>
                      <a:gd name="T2" fmla="*/ 15500 w 16575"/>
                      <a:gd name="T3" fmla="*/ 1425 h 11525"/>
                      <a:gd name="T4" fmla="*/ 14725 w 16575"/>
                      <a:gd name="T5" fmla="*/ 2350 h 11525"/>
                      <a:gd name="T6" fmla="*/ 14135 w 16575"/>
                      <a:gd name="T7" fmla="*/ 3110 h 11525"/>
                      <a:gd name="T8" fmla="*/ 13535 w 16575"/>
                      <a:gd name="T9" fmla="*/ 3710 h 11525"/>
                      <a:gd name="T10" fmla="*/ 12975 w 16575"/>
                      <a:gd name="T11" fmla="*/ 4225 h 11525"/>
                      <a:gd name="T12" fmla="*/ 12625 w 16575"/>
                      <a:gd name="T13" fmla="*/ 4425 h 11525"/>
                      <a:gd name="T14" fmla="*/ 12125 w 16575"/>
                      <a:gd name="T15" fmla="*/ 4675 h 11525"/>
                      <a:gd name="T16" fmla="*/ 11525 w 16575"/>
                      <a:gd name="T17" fmla="*/ 4850 h 11525"/>
                      <a:gd name="T18" fmla="*/ 10975 w 16575"/>
                      <a:gd name="T19" fmla="*/ 5050 h 11525"/>
                      <a:gd name="T20" fmla="*/ 10535 w 16575"/>
                      <a:gd name="T21" fmla="*/ 5210 h 11525"/>
                      <a:gd name="T22" fmla="*/ 10150 w 16575"/>
                      <a:gd name="T23" fmla="*/ 5650 h 11525"/>
                      <a:gd name="T24" fmla="*/ 10050 w 16575"/>
                      <a:gd name="T25" fmla="*/ 6200 h 11525"/>
                      <a:gd name="T26" fmla="*/ 9850 w 16575"/>
                      <a:gd name="T27" fmla="*/ 6975 h 11525"/>
                      <a:gd name="T28" fmla="*/ 9650 w 16575"/>
                      <a:gd name="T29" fmla="*/ 7750 h 11525"/>
                      <a:gd name="T30" fmla="*/ 9100 w 16575"/>
                      <a:gd name="T31" fmla="*/ 8325 h 11525"/>
                      <a:gd name="T32" fmla="*/ 8325 w 16575"/>
                      <a:gd name="T33" fmla="*/ 8675 h 11525"/>
                      <a:gd name="T34" fmla="*/ 7975 w 16575"/>
                      <a:gd name="T35" fmla="*/ 8900 h 11525"/>
                      <a:gd name="T36" fmla="*/ 7275 w 16575"/>
                      <a:gd name="T37" fmla="*/ 9075 h 11525"/>
                      <a:gd name="T38" fmla="*/ 6550 w 16575"/>
                      <a:gd name="T39" fmla="*/ 9125 h 11525"/>
                      <a:gd name="T40" fmla="*/ 5850 w 16575"/>
                      <a:gd name="T41" fmla="*/ 9075 h 11525"/>
                      <a:gd name="T42" fmla="*/ 5450 w 16575"/>
                      <a:gd name="T43" fmla="*/ 8925 h 11525"/>
                      <a:gd name="T44" fmla="*/ 4975 w 16575"/>
                      <a:gd name="T45" fmla="*/ 9225 h 11525"/>
                      <a:gd name="T46" fmla="*/ 4535 w 16575"/>
                      <a:gd name="T47" fmla="*/ 9710 h 11525"/>
                      <a:gd name="T48" fmla="*/ 4250 w 16575"/>
                      <a:gd name="T49" fmla="*/ 10125 h 11525"/>
                      <a:gd name="T50" fmla="*/ 4025 w 16575"/>
                      <a:gd name="T51" fmla="*/ 10575 h 11525"/>
                      <a:gd name="T52" fmla="*/ 4100 w 16575"/>
                      <a:gd name="T53" fmla="*/ 10850 h 11525"/>
                      <a:gd name="T54" fmla="*/ 4375 w 16575"/>
                      <a:gd name="T55" fmla="*/ 11075 h 11525"/>
                      <a:gd name="T56" fmla="*/ 4550 w 16575"/>
                      <a:gd name="T57" fmla="*/ 11450 h 11525"/>
                      <a:gd name="T58" fmla="*/ 4225 w 16575"/>
                      <a:gd name="T59" fmla="*/ 11525 h 11525"/>
                      <a:gd name="T60" fmla="*/ 4050 w 16575"/>
                      <a:gd name="T61" fmla="*/ 11250 h 11525"/>
                      <a:gd name="T62" fmla="*/ 3525 w 16575"/>
                      <a:gd name="T63" fmla="*/ 11250 h 11525"/>
                      <a:gd name="T64" fmla="*/ 2825 w 16575"/>
                      <a:gd name="T65" fmla="*/ 11225 h 11525"/>
                      <a:gd name="T66" fmla="*/ 2675 w 16575"/>
                      <a:gd name="T67" fmla="*/ 11475 h 11525"/>
                      <a:gd name="T68" fmla="*/ 825 w 16575"/>
                      <a:gd name="T69" fmla="*/ 11500 h 11525"/>
                      <a:gd name="T70" fmla="*/ 0 w 16575"/>
                      <a:gd name="T71" fmla="*/ 11525 h 11525"/>
                      <a:gd name="T72" fmla="*/ 800 w 16575"/>
                      <a:gd name="T73" fmla="*/ 11075 h 11525"/>
                      <a:gd name="T74" fmla="*/ 2550 w 16575"/>
                      <a:gd name="T75" fmla="*/ 10975 h 11525"/>
                      <a:gd name="T76" fmla="*/ 3300 w 16575"/>
                      <a:gd name="T77" fmla="*/ 10375 h 11525"/>
                      <a:gd name="T78" fmla="*/ 4000 w 16575"/>
                      <a:gd name="T79" fmla="*/ 9750 h 11525"/>
                      <a:gd name="T80" fmla="*/ 4235 w 16575"/>
                      <a:gd name="T81" fmla="*/ 9110 h 11525"/>
                      <a:gd name="T82" fmla="*/ 4835 w 16575"/>
                      <a:gd name="T83" fmla="*/ 8810 h 11525"/>
                      <a:gd name="T84" fmla="*/ 5435 w 16575"/>
                      <a:gd name="T85" fmla="*/ 8510 h 11525"/>
                      <a:gd name="T86" fmla="*/ 6035 w 16575"/>
                      <a:gd name="T87" fmla="*/ 8510 h 11525"/>
                      <a:gd name="T88" fmla="*/ 6935 w 16575"/>
                      <a:gd name="T89" fmla="*/ 8510 h 11525"/>
                      <a:gd name="T90" fmla="*/ 7835 w 16575"/>
                      <a:gd name="T91" fmla="*/ 8510 h 11525"/>
                      <a:gd name="T92" fmla="*/ 8500 w 16575"/>
                      <a:gd name="T93" fmla="*/ 8200 h 11525"/>
                      <a:gd name="T94" fmla="*/ 9335 w 16575"/>
                      <a:gd name="T95" fmla="*/ 7310 h 11525"/>
                      <a:gd name="T96" fmla="*/ 9525 w 16575"/>
                      <a:gd name="T97" fmla="*/ 5775 h 11525"/>
                      <a:gd name="T98" fmla="*/ 9850 w 16575"/>
                      <a:gd name="T99" fmla="*/ 5175 h 11525"/>
                      <a:gd name="T100" fmla="*/ 10075 w 16575"/>
                      <a:gd name="T101" fmla="*/ 4750 h 11525"/>
                      <a:gd name="T102" fmla="*/ 10700 w 16575"/>
                      <a:gd name="T103" fmla="*/ 4525 h 11525"/>
                      <a:gd name="T104" fmla="*/ 11150 w 16575"/>
                      <a:gd name="T105" fmla="*/ 4375 h 11525"/>
                      <a:gd name="T106" fmla="*/ 11775 w 16575"/>
                      <a:gd name="T107" fmla="*/ 4250 h 11525"/>
                      <a:gd name="T108" fmla="*/ 12335 w 16575"/>
                      <a:gd name="T109" fmla="*/ 4010 h 11525"/>
                      <a:gd name="T110" fmla="*/ 13235 w 16575"/>
                      <a:gd name="T111" fmla="*/ 3410 h 11525"/>
                      <a:gd name="T112" fmla="*/ 13675 w 16575"/>
                      <a:gd name="T113" fmla="*/ 2875 h 11525"/>
                      <a:gd name="T114" fmla="*/ 13925 w 16575"/>
                      <a:gd name="T115" fmla="*/ 2425 h 11525"/>
                      <a:gd name="T116" fmla="*/ 14200 w 16575"/>
                      <a:gd name="T117" fmla="*/ 2025 h 11525"/>
                      <a:gd name="T118" fmla="*/ 14775 w 16575"/>
                      <a:gd name="T119" fmla="*/ 1750 h 11525"/>
                      <a:gd name="T120" fmla="*/ 15925 w 16575"/>
                      <a:gd name="T121" fmla="*/ 425 h 11525"/>
                      <a:gd name="T122" fmla="*/ 16475 w 16575"/>
                      <a:gd name="T123" fmla="*/ 0 h 11525"/>
                      <a:gd name="T124" fmla="*/ 16575 w 16575"/>
                      <a:gd name="T125" fmla="*/ 325 h 1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75"/>
                      <a:gd name="T190" fmla="*/ 0 h 11525"/>
                      <a:gd name="T191" fmla="*/ 16575 w 16575"/>
                      <a:gd name="T192" fmla="*/ 11525 h 1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75" h="11525">
                        <a:moveTo>
                          <a:pt x="16575" y="325"/>
                        </a:moveTo>
                        <a:lnTo>
                          <a:pt x="15500" y="1425"/>
                        </a:lnTo>
                        <a:lnTo>
                          <a:pt x="14725" y="2350"/>
                        </a:lnTo>
                        <a:lnTo>
                          <a:pt x="14135" y="3110"/>
                        </a:lnTo>
                        <a:lnTo>
                          <a:pt x="13535" y="3710"/>
                        </a:lnTo>
                        <a:lnTo>
                          <a:pt x="12975" y="4225"/>
                        </a:lnTo>
                        <a:lnTo>
                          <a:pt x="12625" y="4425"/>
                        </a:lnTo>
                        <a:cubicBezTo>
                          <a:pt x="12378" y="4672"/>
                          <a:pt x="12397" y="4620"/>
                          <a:pt x="12125" y="4675"/>
                        </a:cubicBezTo>
                        <a:cubicBezTo>
                          <a:pt x="12065" y="4764"/>
                          <a:pt x="11717" y="4787"/>
                          <a:pt x="11525" y="4850"/>
                        </a:cubicBezTo>
                        <a:lnTo>
                          <a:pt x="10975" y="5050"/>
                        </a:lnTo>
                        <a:lnTo>
                          <a:pt x="10535" y="5210"/>
                        </a:lnTo>
                        <a:lnTo>
                          <a:pt x="10150" y="5650"/>
                        </a:lnTo>
                        <a:lnTo>
                          <a:pt x="10050" y="6200"/>
                        </a:lnTo>
                        <a:lnTo>
                          <a:pt x="9850" y="6975"/>
                        </a:lnTo>
                        <a:lnTo>
                          <a:pt x="9650" y="7750"/>
                        </a:lnTo>
                        <a:lnTo>
                          <a:pt x="9100" y="8325"/>
                        </a:lnTo>
                        <a:lnTo>
                          <a:pt x="8325" y="8675"/>
                        </a:lnTo>
                        <a:lnTo>
                          <a:pt x="7975" y="8900"/>
                        </a:lnTo>
                        <a:lnTo>
                          <a:pt x="7275" y="9075"/>
                        </a:lnTo>
                        <a:lnTo>
                          <a:pt x="6550" y="9125"/>
                        </a:lnTo>
                        <a:lnTo>
                          <a:pt x="5850" y="9075"/>
                        </a:lnTo>
                        <a:lnTo>
                          <a:pt x="5450" y="8925"/>
                        </a:lnTo>
                        <a:lnTo>
                          <a:pt x="4975" y="9225"/>
                        </a:lnTo>
                        <a:lnTo>
                          <a:pt x="4535" y="9710"/>
                        </a:lnTo>
                        <a:lnTo>
                          <a:pt x="4250" y="10125"/>
                        </a:lnTo>
                        <a:lnTo>
                          <a:pt x="4025" y="10575"/>
                        </a:lnTo>
                        <a:lnTo>
                          <a:pt x="4100" y="10850"/>
                        </a:lnTo>
                        <a:lnTo>
                          <a:pt x="4375" y="11075"/>
                        </a:lnTo>
                        <a:lnTo>
                          <a:pt x="4550" y="11450"/>
                        </a:lnTo>
                        <a:lnTo>
                          <a:pt x="4225" y="11525"/>
                        </a:lnTo>
                        <a:lnTo>
                          <a:pt x="4050" y="11250"/>
                        </a:lnTo>
                        <a:lnTo>
                          <a:pt x="3525" y="11250"/>
                        </a:lnTo>
                        <a:lnTo>
                          <a:pt x="2825" y="11225"/>
                        </a:lnTo>
                        <a:lnTo>
                          <a:pt x="2675" y="11475"/>
                        </a:lnTo>
                        <a:lnTo>
                          <a:pt x="825" y="11500"/>
                        </a:lnTo>
                        <a:lnTo>
                          <a:pt x="0" y="11525"/>
                        </a:lnTo>
                        <a:lnTo>
                          <a:pt x="800" y="11075"/>
                        </a:lnTo>
                        <a:lnTo>
                          <a:pt x="2550" y="10975"/>
                        </a:lnTo>
                        <a:lnTo>
                          <a:pt x="3300" y="10375"/>
                        </a:lnTo>
                        <a:lnTo>
                          <a:pt x="4000" y="9750"/>
                        </a:lnTo>
                        <a:lnTo>
                          <a:pt x="4235" y="9110"/>
                        </a:lnTo>
                        <a:lnTo>
                          <a:pt x="4835" y="8810"/>
                        </a:lnTo>
                        <a:lnTo>
                          <a:pt x="5435" y="8510"/>
                        </a:lnTo>
                        <a:lnTo>
                          <a:pt x="6035" y="8510"/>
                        </a:lnTo>
                        <a:lnTo>
                          <a:pt x="6935" y="8510"/>
                        </a:lnTo>
                        <a:lnTo>
                          <a:pt x="7835" y="8510"/>
                        </a:lnTo>
                        <a:lnTo>
                          <a:pt x="8500" y="8200"/>
                        </a:lnTo>
                        <a:lnTo>
                          <a:pt x="9335" y="7310"/>
                        </a:lnTo>
                        <a:lnTo>
                          <a:pt x="9525" y="5775"/>
                        </a:lnTo>
                        <a:lnTo>
                          <a:pt x="9850" y="5175"/>
                        </a:lnTo>
                        <a:lnTo>
                          <a:pt x="10075" y="4750"/>
                        </a:lnTo>
                        <a:lnTo>
                          <a:pt x="10700" y="4525"/>
                        </a:lnTo>
                        <a:lnTo>
                          <a:pt x="11150" y="4375"/>
                        </a:lnTo>
                        <a:lnTo>
                          <a:pt x="11775" y="4250"/>
                        </a:lnTo>
                        <a:lnTo>
                          <a:pt x="12335" y="4010"/>
                        </a:lnTo>
                        <a:lnTo>
                          <a:pt x="13235" y="3410"/>
                        </a:lnTo>
                        <a:lnTo>
                          <a:pt x="13675" y="2875"/>
                        </a:lnTo>
                        <a:lnTo>
                          <a:pt x="13925" y="2425"/>
                        </a:lnTo>
                        <a:lnTo>
                          <a:pt x="14200" y="2025"/>
                        </a:lnTo>
                        <a:lnTo>
                          <a:pt x="14775" y="1750"/>
                        </a:lnTo>
                        <a:lnTo>
                          <a:pt x="15925" y="425"/>
                        </a:lnTo>
                        <a:lnTo>
                          <a:pt x="16475" y="0"/>
                        </a:lnTo>
                        <a:lnTo>
                          <a:pt x="16575" y="325"/>
                        </a:lnTo>
                        <a:close/>
                      </a:path>
                    </a:pathLst>
                  </a:custGeom>
                  <a:solidFill>
                    <a:srgbClr val="0000FF"/>
                  </a:solidFill>
                  <a:ln w="0">
                    <a:solidFill>
                      <a:srgbClr val="000000"/>
                    </a:solidFill>
                    <a:prstDash val="solid"/>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96" name="Freeform 48"/>
                  <p:cNvSpPr>
                    <a:spLocks/>
                  </p:cNvSpPr>
                  <p:nvPr/>
                </p:nvSpPr>
                <p:spPr bwMode="auto">
                  <a:xfrm>
                    <a:off x="776" y="849"/>
                    <a:ext cx="4833" cy="3360"/>
                  </a:xfrm>
                  <a:custGeom>
                    <a:avLst/>
                    <a:gdLst>
                      <a:gd name="T0" fmla="*/ 16575 w 16575"/>
                      <a:gd name="T1" fmla="*/ 325 h 11525"/>
                      <a:gd name="T2" fmla="*/ 15500 w 16575"/>
                      <a:gd name="T3" fmla="*/ 1425 h 11525"/>
                      <a:gd name="T4" fmla="*/ 14725 w 16575"/>
                      <a:gd name="T5" fmla="*/ 2350 h 11525"/>
                      <a:gd name="T6" fmla="*/ 14135 w 16575"/>
                      <a:gd name="T7" fmla="*/ 3110 h 11525"/>
                      <a:gd name="T8" fmla="*/ 13535 w 16575"/>
                      <a:gd name="T9" fmla="*/ 3710 h 11525"/>
                      <a:gd name="T10" fmla="*/ 12975 w 16575"/>
                      <a:gd name="T11" fmla="*/ 4225 h 11525"/>
                      <a:gd name="T12" fmla="*/ 12625 w 16575"/>
                      <a:gd name="T13" fmla="*/ 4425 h 11525"/>
                      <a:gd name="T14" fmla="*/ 12125 w 16575"/>
                      <a:gd name="T15" fmla="*/ 4675 h 11525"/>
                      <a:gd name="T16" fmla="*/ 11525 w 16575"/>
                      <a:gd name="T17" fmla="*/ 4850 h 11525"/>
                      <a:gd name="T18" fmla="*/ 10975 w 16575"/>
                      <a:gd name="T19" fmla="*/ 5050 h 11525"/>
                      <a:gd name="T20" fmla="*/ 10535 w 16575"/>
                      <a:gd name="T21" fmla="*/ 5210 h 11525"/>
                      <a:gd name="T22" fmla="*/ 10150 w 16575"/>
                      <a:gd name="T23" fmla="*/ 5650 h 11525"/>
                      <a:gd name="T24" fmla="*/ 10050 w 16575"/>
                      <a:gd name="T25" fmla="*/ 6200 h 11525"/>
                      <a:gd name="T26" fmla="*/ 9850 w 16575"/>
                      <a:gd name="T27" fmla="*/ 6975 h 11525"/>
                      <a:gd name="T28" fmla="*/ 9650 w 16575"/>
                      <a:gd name="T29" fmla="*/ 7750 h 11525"/>
                      <a:gd name="T30" fmla="*/ 9100 w 16575"/>
                      <a:gd name="T31" fmla="*/ 8325 h 11525"/>
                      <a:gd name="T32" fmla="*/ 8325 w 16575"/>
                      <a:gd name="T33" fmla="*/ 8675 h 11525"/>
                      <a:gd name="T34" fmla="*/ 7975 w 16575"/>
                      <a:gd name="T35" fmla="*/ 8900 h 11525"/>
                      <a:gd name="T36" fmla="*/ 7275 w 16575"/>
                      <a:gd name="T37" fmla="*/ 9075 h 11525"/>
                      <a:gd name="T38" fmla="*/ 6550 w 16575"/>
                      <a:gd name="T39" fmla="*/ 9125 h 11525"/>
                      <a:gd name="T40" fmla="*/ 5850 w 16575"/>
                      <a:gd name="T41" fmla="*/ 9075 h 11525"/>
                      <a:gd name="T42" fmla="*/ 5450 w 16575"/>
                      <a:gd name="T43" fmla="*/ 8925 h 11525"/>
                      <a:gd name="T44" fmla="*/ 4975 w 16575"/>
                      <a:gd name="T45" fmla="*/ 9225 h 11525"/>
                      <a:gd name="T46" fmla="*/ 4535 w 16575"/>
                      <a:gd name="T47" fmla="*/ 9710 h 11525"/>
                      <a:gd name="T48" fmla="*/ 4250 w 16575"/>
                      <a:gd name="T49" fmla="*/ 10125 h 11525"/>
                      <a:gd name="T50" fmla="*/ 4025 w 16575"/>
                      <a:gd name="T51" fmla="*/ 10575 h 11525"/>
                      <a:gd name="T52" fmla="*/ 4100 w 16575"/>
                      <a:gd name="T53" fmla="*/ 10850 h 11525"/>
                      <a:gd name="T54" fmla="*/ 4375 w 16575"/>
                      <a:gd name="T55" fmla="*/ 11075 h 11525"/>
                      <a:gd name="T56" fmla="*/ 4550 w 16575"/>
                      <a:gd name="T57" fmla="*/ 11450 h 11525"/>
                      <a:gd name="T58" fmla="*/ 4225 w 16575"/>
                      <a:gd name="T59" fmla="*/ 11525 h 11525"/>
                      <a:gd name="T60" fmla="*/ 4050 w 16575"/>
                      <a:gd name="T61" fmla="*/ 11250 h 11525"/>
                      <a:gd name="T62" fmla="*/ 3525 w 16575"/>
                      <a:gd name="T63" fmla="*/ 11250 h 11525"/>
                      <a:gd name="T64" fmla="*/ 2825 w 16575"/>
                      <a:gd name="T65" fmla="*/ 11225 h 11525"/>
                      <a:gd name="T66" fmla="*/ 2675 w 16575"/>
                      <a:gd name="T67" fmla="*/ 11475 h 11525"/>
                      <a:gd name="T68" fmla="*/ 825 w 16575"/>
                      <a:gd name="T69" fmla="*/ 11500 h 11525"/>
                      <a:gd name="T70" fmla="*/ 0 w 16575"/>
                      <a:gd name="T71" fmla="*/ 11525 h 11525"/>
                      <a:gd name="T72" fmla="*/ 800 w 16575"/>
                      <a:gd name="T73" fmla="*/ 11075 h 11525"/>
                      <a:gd name="T74" fmla="*/ 2550 w 16575"/>
                      <a:gd name="T75" fmla="*/ 10975 h 11525"/>
                      <a:gd name="T76" fmla="*/ 3300 w 16575"/>
                      <a:gd name="T77" fmla="*/ 10375 h 11525"/>
                      <a:gd name="T78" fmla="*/ 4000 w 16575"/>
                      <a:gd name="T79" fmla="*/ 9750 h 11525"/>
                      <a:gd name="T80" fmla="*/ 4235 w 16575"/>
                      <a:gd name="T81" fmla="*/ 9110 h 11525"/>
                      <a:gd name="T82" fmla="*/ 4835 w 16575"/>
                      <a:gd name="T83" fmla="*/ 8810 h 11525"/>
                      <a:gd name="T84" fmla="*/ 5435 w 16575"/>
                      <a:gd name="T85" fmla="*/ 8510 h 11525"/>
                      <a:gd name="T86" fmla="*/ 6035 w 16575"/>
                      <a:gd name="T87" fmla="*/ 8510 h 11525"/>
                      <a:gd name="T88" fmla="*/ 6935 w 16575"/>
                      <a:gd name="T89" fmla="*/ 8510 h 11525"/>
                      <a:gd name="T90" fmla="*/ 7835 w 16575"/>
                      <a:gd name="T91" fmla="*/ 8510 h 11525"/>
                      <a:gd name="T92" fmla="*/ 8500 w 16575"/>
                      <a:gd name="T93" fmla="*/ 8200 h 11525"/>
                      <a:gd name="T94" fmla="*/ 9335 w 16575"/>
                      <a:gd name="T95" fmla="*/ 7310 h 11525"/>
                      <a:gd name="T96" fmla="*/ 9525 w 16575"/>
                      <a:gd name="T97" fmla="*/ 5775 h 11525"/>
                      <a:gd name="T98" fmla="*/ 9850 w 16575"/>
                      <a:gd name="T99" fmla="*/ 5175 h 11525"/>
                      <a:gd name="T100" fmla="*/ 10075 w 16575"/>
                      <a:gd name="T101" fmla="*/ 4750 h 11525"/>
                      <a:gd name="T102" fmla="*/ 10700 w 16575"/>
                      <a:gd name="T103" fmla="*/ 4525 h 11525"/>
                      <a:gd name="T104" fmla="*/ 11150 w 16575"/>
                      <a:gd name="T105" fmla="*/ 4375 h 11525"/>
                      <a:gd name="T106" fmla="*/ 11775 w 16575"/>
                      <a:gd name="T107" fmla="*/ 4250 h 11525"/>
                      <a:gd name="T108" fmla="*/ 12335 w 16575"/>
                      <a:gd name="T109" fmla="*/ 4010 h 11525"/>
                      <a:gd name="T110" fmla="*/ 13235 w 16575"/>
                      <a:gd name="T111" fmla="*/ 3410 h 11525"/>
                      <a:gd name="T112" fmla="*/ 13675 w 16575"/>
                      <a:gd name="T113" fmla="*/ 2875 h 11525"/>
                      <a:gd name="T114" fmla="*/ 13925 w 16575"/>
                      <a:gd name="T115" fmla="*/ 2425 h 11525"/>
                      <a:gd name="T116" fmla="*/ 14200 w 16575"/>
                      <a:gd name="T117" fmla="*/ 2025 h 11525"/>
                      <a:gd name="T118" fmla="*/ 14775 w 16575"/>
                      <a:gd name="T119" fmla="*/ 1750 h 11525"/>
                      <a:gd name="T120" fmla="*/ 15925 w 16575"/>
                      <a:gd name="T121" fmla="*/ 425 h 11525"/>
                      <a:gd name="T122" fmla="*/ 16475 w 16575"/>
                      <a:gd name="T123" fmla="*/ 0 h 11525"/>
                      <a:gd name="T124" fmla="*/ 16575 w 16575"/>
                      <a:gd name="T125" fmla="*/ 325 h 1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75"/>
                      <a:gd name="T190" fmla="*/ 0 h 11525"/>
                      <a:gd name="T191" fmla="*/ 16575 w 16575"/>
                      <a:gd name="T192" fmla="*/ 11525 h 1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75" h="11525">
                        <a:moveTo>
                          <a:pt x="16575" y="325"/>
                        </a:moveTo>
                        <a:lnTo>
                          <a:pt x="15500" y="1425"/>
                        </a:lnTo>
                        <a:lnTo>
                          <a:pt x="14725" y="2350"/>
                        </a:lnTo>
                        <a:lnTo>
                          <a:pt x="14135" y="3110"/>
                        </a:lnTo>
                        <a:lnTo>
                          <a:pt x="13535" y="3710"/>
                        </a:lnTo>
                        <a:lnTo>
                          <a:pt x="12975" y="4225"/>
                        </a:lnTo>
                        <a:lnTo>
                          <a:pt x="12625" y="4425"/>
                        </a:lnTo>
                        <a:cubicBezTo>
                          <a:pt x="12378" y="4672"/>
                          <a:pt x="12397" y="4620"/>
                          <a:pt x="12125" y="4675"/>
                        </a:cubicBezTo>
                        <a:cubicBezTo>
                          <a:pt x="12065" y="4764"/>
                          <a:pt x="11717" y="4787"/>
                          <a:pt x="11525" y="4850"/>
                        </a:cubicBezTo>
                        <a:lnTo>
                          <a:pt x="10975" y="5050"/>
                        </a:lnTo>
                        <a:lnTo>
                          <a:pt x="10535" y="5210"/>
                        </a:lnTo>
                        <a:lnTo>
                          <a:pt x="10150" y="5650"/>
                        </a:lnTo>
                        <a:lnTo>
                          <a:pt x="10050" y="6200"/>
                        </a:lnTo>
                        <a:lnTo>
                          <a:pt x="9850" y="6975"/>
                        </a:lnTo>
                        <a:lnTo>
                          <a:pt x="9650" y="7750"/>
                        </a:lnTo>
                        <a:lnTo>
                          <a:pt x="9100" y="8325"/>
                        </a:lnTo>
                        <a:lnTo>
                          <a:pt x="8325" y="8675"/>
                        </a:lnTo>
                        <a:lnTo>
                          <a:pt x="7975" y="8900"/>
                        </a:lnTo>
                        <a:lnTo>
                          <a:pt x="7275" y="9075"/>
                        </a:lnTo>
                        <a:lnTo>
                          <a:pt x="6550" y="9125"/>
                        </a:lnTo>
                        <a:lnTo>
                          <a:pt x="5850" y="9075"/>
                        </a:lnTo>
                        <a:lnTo>
                          <a:pt x="5450" y="8925"/>
                        </a:lnTo>
                        <a:lnTo>
                          <a:pt x="4975" y="9225"/>
                        </a:lnTo>
                        <a:lnTo>
                          <a:pt x="4535" y="9710"/>
                        </a:lnTo>
                        <a:lnTo>
                          <a:pt x="4250" y="10125"/>
                        </a:lnTo>
                        <a:lnTo>
                          <a:pt x="4025" y="10575"/>
                        </a:lnTo>
                        <a:lnTo>
                          <a:pt x="4100" y="10850"/>
                        </a:lnTo>
                        <a:lnTo>
                          <a:pt x="4375" y="11075"/>
                        </a:lnTo>
                        <a:lnTo>
                          <a:pt x="4550" y="11450"/>
                        </a:lnTo>
                        <a:lnTo>
                          <a:pt x="4225" y="11525"/>
                        </a:lnTo>
                        <a:lnTo>
                          <a:pt x="4050" y="11250"/>
                        </a:lnTo>
                        <a:lnTo>
                          <a:pt x="3525" y="11250"/>
                        </a:lnTo>
                        <a:lnTo>
                          <a:pt x="2825" y="11225"/>
                        </a:lnTo>
                        <a:lnTo>
                          <a:pt x="2675" y="11475"/>
                        </a:lnTo>
                        <a:lnTo>
                          <a:pt x="825" y="11500"/>
                        </a:lnTo>
                        <a:lnTo>
                          <a:pt x="0" y="11525"/>
                        </a:lnTo>
                        <a:lnTo>
                          <a:pt x="800" y="11075"/>
                        </a:lnTo>
                        <a:lnTo>
                          <a:pt x="2550" y="10975"/>
                        </a:lnTo>
                        <a:lnTo>
                          <a:pt x="3300" y="10375"/>
                        </a:lnTo>
                        <a:lnTo>
                          <a:pt x="4000" y="9750"/>
                        </a:lnTo>
                        <a:lnTo>
                          <a:pt x="4235" y="9110"/>
                        </a:lnTo>
                        <a:lnTo>
                          <a:pt x="4835" y="8810"/>
                        </a:lnTo>
                        <a:lnTo>
                          <a:pt x="5435" y="8510"/>
                        </a:lnTo>
                        <a:lnTo>
                          <a:pt x="6035" y="8510"/>
                        </a:lnTo>
                        <a:lnTo>
                          <a:pt x="6935" y="8510"/>
                        </a:lnTo>
                        <a:lnTo>
                          <a:pt x="7835" y="8510"/>
                        </a:lnTo>
                        <a:lnTo>
                          <a:pt x="8500" y="8200"/>
                        </a:lnTo>
                        <a:lnTo>
                          <a:pt x="9335" y="7310"/>
                        </a:lnTo>
                        <a:lnTo>
                          <a:pt x="9525" y="5775"/>
                        </a:lnTo>
                        <a:lnTo>
                          <a:pt x="9850" y="5175"/>
                        </a:lnTo>
                        <a:lnTo>
                          <a:pt x="10075" y="4750"/>
                        </a:lnTo>
                        <a:lnTo>
                          <a:pt x="10700" y="4525"/>
                        </a:lnTo>
                        <a:lnTo>
                          <a:pt x="11150" y="4375"/>
                        </a:lnTo>
                        <a:lnTo>
                          <a:pt x="11775" y="4250"/>
                        </a:lnTo>
                        <a:lnTo>
                          <a:pt x="12335" y="4010"/>
                        </a:lnTo>
                        <a:lnTo>
                          <a:pt x="13235" y="3410"/>
                        </a:lnTo>
                        <a:lnTo>
                          <a:pt x="13675" y="2875"/>
                        </a:lnTo>
                        <a:lnTo>
                          <a:pt x="13925" y="2425"/>
                        </a:lnTo>
                        <a:lnTo>
                          <a:pt x="14200" y="2025"/>
                        </a:lnTo>
                        <a:lnTo>
                          <a:pt x="14775" y="1750"/>
                        </a:lnTo>
                        <a:lnTo>
                          <a:pt x="15925" y="425"/>
                        </a:lnTo>
                        <a:lnTo>
                          <a:pt x="16475" y="0"/>
                        </a:lnTo>
                        <a:lnTo>
                          <a:pt x="16575" y="325"/>
                        </a:lnTo>
                        <a:close/>
                      </a:path>
                    </a:pathLst>
                  </a:custGeom>
                  <a:noFill/>
                  <a:ln w="11113" cap="rnd">
                    <a:solidFill>
                      <a:srgbClr val="000000"/>
                    </a:solidFill>
                    <a:prstDash val="solid"/>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5485" name="Freeform 49"/>
                <p:cNvSpPr>
                  <a:spLocks/>
                </p:cNvSpPr>
                <p:nvPr/>
              </p:nvSpPr>
              <p:spPr bwMode="auto">
                <a:xfrm>
                  <a:off x="1034" y="557"/>
                  <a:ext cx="206" cy="3647"/>
                </a:xfrm>
                <a:custGeom>
                  <a:avLst/>
                  <a:gdLst>
                    <a:gd name="T0" fmla="*/ 121 w 206"/>
                    <a:gd name="T1" fmla="*/ 55 h 3647"/>
                    <a:gd name="T2" fmla="*/ 122 w 206"/>
                    <a:gd name="T3" fmla="*/ 163 h 3647"/>
                    <a:gd name="T4" fmla="*/ 120 w 206"/>
                    <a:gd name="T5" fmla="*/ 342 h 3647"/>
                    <a:gd name="T6" fmla="*/ 116 w 206"/>
                    <a:gd name="T7" fmla="*/ 420 h 3647"/>
                    <a:gd name="T8" fmla="*/ 98 w 206"/>
                    <a:gd name="T9" fmla="*/ 506 h 3647"/>
                    <a:gd name="T10" fmla="*/ 72 w 206"/>
                    <a:gd name="T11" fmla="*/ 576 h 3647"/>
                    <a:gd name="T12" fmla="*/ 34 w 206"/>
                    <a:gd name="T13" fmla="*/ 717 h 3647"/>
                    <a:gd name="T14" fmla="*/ 36 w 206"/>
                    <a:gd name="T15" fmla="*/ 851 h 3647"/>
                    <a:gd name="T16" fmla="*/ 65 w 206"/>
                    <a:gd name="T17" fmla="*/ 995 h 3647"/>
                    <a:gd name="T18" fmla="*/ 112 w 206"/>
                    <a:gd name="T19" fmla="*/ 1167 h 3647"/>
                    <a:gd name="T20" fmla="*/ 123 w 206"/>
                    <a:gd name="T21" fmla="*/ 1251 h 3647"/>
                    <a:gd name="T22" fmla="*/ 119 w 206"/>
                    <a:gd name="T23" fmla="*/ 1346 h 3647"/>
                    <a:gd name="T24" fmla="*/ 105 w 206"/>
                    <a:gd name="T25" fmla="*/ 1463 h 3647"/>
                    <a:gd name="T26" fmla="*/ 79 w 206"/>
                    <a:gd name="T27" fmla="*/ 1643 h 3647"/>
                    <a:gd name="T28" fmla="*/ 84 w 206"/>
                    <a:gd name="T29" fmla="*/ 1745 h 3647"/>
                    <a:gd name="T30" fmla="*/ 112 w 206"/>
                    <a:gd name="T31" fmla="*/ 1861 h 3647"/>
                    <a:gd name="T32" fmla="*/ 126 w 206"/>
                    <a:gd name="T33" fmla="*/ 1996 h 3647"/>
                    <a:gd name="T34" fmla="*/ 140 w 206"/>
                    <a:gd name="T35" fmla="*/ 2196 h 3647"/>
                    <a:gd name="T36" fmla="*/ 150 w 206"/>
                    <a:gd name="T37" fmla="*/ 2337 h 3647"/>
                    <a:gd name="T38" fmla="*/ 158 w 206"/>
                    <a:gd name="T39" fmla="*/ 2499 h 3647"/>
                    <a:gd name="T40" fmla="*/ 157 w 206"/>
                    <a:gd name="T41" fmla="*/ 2706 h 3647"/>
                    <a:gd name="T42" fmla="*/ 158 w 206"/>
                    <a:gd name="T43" fmla="*/ 2846 h 3647"/>
                    <a:gd name="T44" fmla="*/ 167 w 206"/>
                    <a:gd name="T45" fmla="*/ 3064 h 3647"/>
                    <a:gd name="T46" fmla="*/ 176 w 206"/>
                    <a:gd name="T47" fmla="*/ 3250 h 3647"/>
                    <a:gd name="T48" fmla="*/ 184 w 206"/>
                    <a:gd name="T49" fmla="*/ 3364 h 3647"/>
                    <a:gd name="T50" fmla="*/ 196 w 206"/>
                    <a:gd name="T51" fmla="*/ 3483 h 3647"/>
                    <a:gd name="T52" fmla="*/ 205 w 206"/>
                    <a:gd name="T53" fmla="*/ 3568 h 3647"/>
                    <a:gd name="T54" fmla="*/ 206 w 206"/>
                    <a:gd name="T55" fmla="*/ 3620 h 3647"/>
                    <a:gd name="T56" fmla="*/ 175 w 206"/>
                    <a:gd name="T57" fmla="*/ 3640 h 3647"/>
                    <a:gd name="T58" fmla="*/ 177 w 206"/>
                    <a:gd name="T59" fmla="*/ 3602 h 3647"/>
                    <a:gd name="T60" fmla="*/ 173 w 206"/>
                    <a:gd name="T61" fmla="*/ 3538 h 3647"/>
                    <a:gd name="T62" fmla="*/ 162 w 206"/>
                    <a:gd name="T63" fmla="*/ 3440 h 3647"/>
                    <a:gd name="T64" fmla="*/ 150 w 206"/>
                    <a:gd name="T65" fmla="*/ 3302 h 3647"/>
                    <a:gd name="T66" fmla="*/ 144 w 206"/>
                    <a:gd name="T67" fmla="*/ 3193 h 3647"/>
                    <a:gd name="T68" fmla="*/ 132 w 206"/>
                    <a:gd name="T69" fmla="*/ 2935 h 3647"/>
                    <a:gd name="T70" fmla="*/ 128 w 206"/>
                    <a:gd name="T71" fmla="*/ 2796 h 3647"/>
                    <a:gd name="T72" fmla="*/ 128 w 206"/>
                    <a:gd name="T73" fmla="*/ 2646 h 3647"/>
                    <a:gd name="T74" fmla="*/ 127 w 206"/>
                    <a:gd name="T75" fmla="*/ 2448 h 3647"/>
                    <a:gd name="T76" fmla="*/ 116 w 206"/>
                    <a:gd name="T77" fmla="*/ 2274 h 3647"/>
                    <a:gd name="T78" fmla="*/ 107 w 206"/>
                    <a:gd name="T79" fmla="*/ 2133 h 3647"/>
                    <a:gd name="T80" fmla="*/ 92 w 206"/>
                    <a:gd name="T81" fmla="*/ 1936 h 3647"/>
                    <a:gd name="T82" fmla="*/ 74 w 206"/>
                    <a:gd name="T83" fmla="*/ 1826 h 3647"/>
                    <a:gd name="T84" fmla="*/ 50 w 206"/>
                    <a:gd name="T85" fmla="*/ 1709 h 3647"/>
                    <a:gd name="T86" fmla="*/ 56 w 206"/>
                    <a:gd name="T87" fmla="*/ 1581 h 3647"/>
                    <a:gd name="T88" fmla="*/ 84 w 206"/>
                    <a:gd name="T89" fmla="*/ 1403 h 3647"/>
                    <a:gd name="T90" fmla="*/ 93 w 206"/>
                    <a:gd name="T91" fmla="*/ 1309 h 3647"/>
                    <a:gd name="T92" fmla="*/ 91 w 206"/>
                    <a:gd name="T93" fmla="*/ 1223 h 3647"/>
                    <a:gd name="T94" fmla="*/ 68 w 206"/>
                    <a:gd name="T95" fmla="*/ 1113 h 3647"/>
                    <a:gd name="T96" fmla="*/ 27 w 206"/>
                    <a:gd name="T97" fmla="*/ 958 h 3647"/>
                    <a:gd name="T98" fmla="*/ 0 w 206"/>
                    <a:gd name="T99" fmla="*/ 783 h 3647"/>
                    <a:gd name="T100" fmla="*/ 23 w 206"/>
                    <a:gd name="T101" fmla="*/ 643 h 3647"/>
                    <a:gd name="T102" fmla="*/ 54 w 206"/>
                    <a:gd name="T103" fmla="*/ 538 h 3647"/>
                    <a:gd name="T104" fmla="*/ 79 w 206"/>
                    <a:gd name="T105" fmla="*/ 466 h 3647"/>
                    <a:gd name="T106" fmla="*/ 89 w 206"/>
                    <a:gd name="T107" fmla="*/ 389 h 3647"/>
                    <a:gd name="T108" fmla="*/ 92 w 206"/>
                    <a:gd name="T109" fmla="*/ 285 h 3647"/>
                    <a:gd name="T110" fmla="*/ 92 w 206"/>
                    <a:gd name="T111" fmla="*/ 105 h 3647"/>
                    <a:gd name="T112" fmla="*/ 92 w 206"/>
                    <a:gd name="T113" fmla="*/ 23 h 3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6"/>
                    <a:gd name="T172" fmla="*/ 0 h 3647"/>
                    <a:gd name="T173" fmla="*/ 206 w 206"/>
                    <a:gd name="T174" fmla="*/ 3647 h 36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6" h="3647">
                      <a:moveTo>
                        <a:pt x="121" y="0"/>
                      </a:moveTo>
                      <a:lnTo>
                        <a:pt x="121" y="7"/>
                      </a:lnTo>
                      <a:lnTo>
                        <a:pt x="121" y="15"/>
                      </a:lnTo>
                      <a:lnTo>
                        <a:pt x="121" y="23"/>
                      </a:lnTo>
                      <a:lnTo>
                        <a:pt x="121" y="33"/>
                      </a:lnTo>
                      <a:lnTo>
                        <a:pt x="121" y="43"/>
                      </a:lnTo>
                      <a:lnTo>
                        <a:pt x="121" y="55"/>
                      </a:lnTo>
                      <a:lnTo>
                        <a:pt x="121" y="66"/>
                      </a:lnTo>
                      <a:lnTo>
                        <a:pt x="121" y="79"/>
                      </a:lnTo>
                      <a:lnTo>
                        <a:pt x="121" y="92"/>
                      </a:lnTo>
                      <a:lnTo>
                        <a:pt x="121" y="105"/>
                      </a:lnTo>
                      <a:lnTo>
                        <a:pt x="121" y="119"/>
                      </a:lnTo>
                      <a:lnTo>
                        <a:pt x="121" y="134"/>
                      </a:lnTo>
                      <a:lnTo>
                        <a:pt x="122" y="163"/>
                      </a:lnTo>
                      <a:lnTo>
                        <a:pt x="122" y="194"/>
                      </a:lnTo>
                      <a:lnTo>
                        <a:pt x="122" y="225"/>
                      </a:lnTo>
                      <a:lnTo>
                        <a:pt x="121" y="256"/>
                      </a:lnTo>
                      <a:lnTo>
                        <a:pt x="121" y="286"/>
                      </a:lnTo>
                      <a:lnTo>
                        <a:pt x="121" y="315"/>
                      </a:lnTo>
                      <a:lnTo>
                        <a:pt x="120" y="329"/>
                      </a:lnTo>
                      <a:lnTo>
                        <a:pt x="120" y="342"/>
                      </a:lnTo>
                      <a:lnTo>
                        <a:pt x="120" y="355"/>
                      </a:lnTo>
                      <a:lnTo>
                        <a:pt x="119" y="368"/>
                      </a:lnTo>
                      <a:lnTo>
                        <a:pt x="119" y="380"/>
                      </a:lnTo>
                      <a:lnTo>
                        <a:pt x="118" y="391"/>
                      </a:lnTo>
                      <a:lnTo>
                        <a:pt x="118" y="401"/>
                      </a:lnTo>
                      <a:lnTo>
                        <a:pt x="117" y="411"/>
                      </a:lnTo>
                      <a:lnTo>
                        <a:pt x="116" y="420"/>
                      </a:lnTo>
                      <a:lnTo>
                        <a:pt x="115" y="429"/>
                      </a:lnTo>
                      <a:lnTo>
                        <a:pt x="113" y="444"/>
                      </a:lnTo>
                      <a:lnTo>
                        <a:pt x="111" y="459"/>
                      </a:lnTo>
                      <a:lnTo>
                        <a:pt x="108" y="472"/>
                      </a:lnTo>
                      <a:lnTo>
                        <a:pt x="105" y="484"/>
                      </a:lnTo>
                      <a:lnTo>
                        <a:pt x="102" y="495"/>
                      </a:lnTo>
                      <a:lnTo>
                        <a:pt x="98" y="506"/>
                      </a:lnTo>
                      <a:lnTo>
                        <a:pt x="95" y="515"/>
                      </a:lnTo>
                      <a:lnTo>
                        <a:pt x="92" y="524"/>
                      </a:lnTo>
                      <a:lnTo>
                        <a:pt x="88" y="533"/>
                      </a:lnTo>
                      <a:lnTo>
                        <a:pt x="81" y="549"/>
                      </a:lnTo>
                      <a:lnTo>
                        <a:pt x="78" y="558"/>
                      </a:lnTo>
                      <a:lnTo>
                        <a:pt x="75" y="566"/>
                      </a:lnTo>
                      <a:lnTo>
                        <a:pt x="72" y="576"/>
                      </a:lnTo>
                      <a:lnTo>
                        <a:pt x="70" y="586"/>
                      </a:lnTo>
                      <a:lnTo>
                        <a:pt x="64" y="607"/>
                      </a:lnTo>
                      <a:lnTo>
                        <a:pt x="57" y="630"/>
                      </a:lnTo>
                      <a:lnTo>
                        <a:pt x="51" y="651"/>
                      </a:lnTo>
                      <a:lnTo>
                        <a:pt x="45" y="673"/>
                      </a:lnTo>
                      <a:lnTo>
                        <a:pt x="39" y="695"/>
                      </a:lnTo>
                      <a:lnTo>
                        <a:pt x="34" y="717"/>
                      </a:lnTo>
                      <a:lnTo>
                        <a:pt x="31" y="739"/>
                      </a:lnTo>
                      <a:lnTo>
                        <a:pt x="30" y="749"/>
                      </a:lnTo>
                      <a:lnTo>
                        <a:pt x="29" y="761"/>
                      </a:lnTo>
                      <a:lnTo>
                        <a:pt x="29" y="783"/>
                      </a:lnTo>
                      <a:lnTo>
                        <a:pt x="30" y="805"/>
                      </a:lnTo>
                      <a:lnTo>
                        <a:pt x="33" y="828"/>
                      </a:lnTo>
                      <a:lnTo>
                        <a:pt x="36" y="851"/>
                      </a:lnTo>
                      <a:lnTo>
                        <a:pt x="40" y="875"/>
                      </a:lnTo>
                      <a:lnTo>
                        <a:pt x="45" y="900"/>
                      </a:lnTo>
                      <a:lnTo>
                        <a:pt x="50" y="925"/>
                      </a:lnTo>
                      <a:lnTo>
                        <a:pt x="55" y="952"/>
                      </a:lnTo>
                      <a:lnTo>
                        <a:pt x="58" y="966"/>
                      </a:lnTo>
                      <a:lnTo>
                        <a:pt x="62" y="980"/>
                      </a:lnTo>
                      <a:lnTo>
                        <a:pt x="65" y="995"/>
                      </a:lnTo>
                      <a:lnTo>
                        <a:pt x="69" y="1010"/>
                      </a:lnTo>
                      <a:lnTo>
                        <a:pt x="78" y="1042"/>
                      </a:lnTo>
                      <a:lnTo>
                        <a:pt x="87" y="1073"/>
                      </a:lnTo>
                      <a:lnTo>
                        <a:pt x="96" y="1105"/>
                      </a:lnTo>
                      <a:lnTo>
                        <a:pt x="105" y="1137"/>
                      </a:lnTo>
                      <a:lnTo>
                        <a:pt x="108" y="1152"/>
                      </a:lnTo>
                      <a:lnTo>
                        <a:pt x="112" y="1167"/>
                      </a:lnTo>
                      <a:lnTo>
                        <a:pt x="114" y="1181"/>
                      </a:lnTo>
                      <a:lnTo>
                        <a:pt x="117" y="1195"/>
                      </a:lnTo>
                      <a:lnTo>
                        <a:pt x="118" y="1208"/>
                      </a:lnTo>
                      <a:lnTo>
                        <a:pt x="120" y="1220"/>
                      </a:lnTo>
                      <a:lnTo>
                        <a:pt x="121" y="1231"/>
                      </a:lnTo>
                      <a:lnTo>
                        <a:pt x="122" y="1241"/>
                      </a:lnTo>
                      <a:lnTo>
                        <a:pt x="123" y="1251"/>
                      </a:lnTo>
                      <a:lnTo>
                        <a:pt x="123" y="1262"/>
                      </a:lnTo>
                      <a:lnTo>
                        <a:pt x="123" y="1281"/>
                      </a:lnTo>
                      <a:lnTo>
                        <a:pt x="122" y="1301"/>
                      </a:lnTo>
                      <a:lnTo>
                        <a:pt x="122" y="1311"/>
                      </a:lnTo>
                      <a:lnTo>
                        <a:pt x="121" y="1322"/>
                      </a:lnTo>
                      <a:lnTo>
                        <a:pt x="120" y="1333"/>
                      </a:lnTo>
                      <a:lnTo>
                        <a:pt x="119" y="1346"/>
                      </a:lnTo>
                      <a:lnTo>
                        <a:pt x="118" y="1359"/>
                      </a:lnTo>
                      <a:lnTo>
                        <a:pt x="117" y="1373"/>
                      </a:lnTo>
                      <a:lnTo>
                        <a:pt x="115" y="1389"/>
                      </a:lnTo>
                      <a:lnTo>
                        <a:pt x="113" y="1406"/>
                      </a:lnTo>
                      <a:lnTo>
                        <a:pt x="111" y="1424"/>
                      </a:lnTo>
                      <a:lnTo>
                        <a:pt x="108" y="1443"/>
                      </a:lnTo>
                      <a:lnTo>
                        <a:pt x="105" y="1463"/>
                      </a:lnTo>
                      <a:lnTo>
                        <a:pt x="101" y="1483"/>
                      </a:lnTo>
                      <a:lnTo>
                        <a:pt x="95" y="1524"/>
                      </a:lnTo>
                      <a:lnTo>
                        <a:pt x="88" y="1565"/>
                      </a:lnTo>
                      <a:lnTo>
                        <a:pt x="85" y="1585"/>
                      </a:lnTo>
                      <a:lnTo>
                        <a:pt x="83" y="1605"/>
                      </a:lnTo>
                      <a:lnTo>
                        <a:pt x="80" y="1625"/>
                      </a:lnTo>
                      <a:lnTo>
                        <a:pt x="79" y="1643"/>
                      </a:lnTo>
                      <a:lnTo>
                        <a:pt x="78" y="1661"/>
                      </a:lnTo>
                      <a:lnTo>
                        <a:pt x="77" y="1677"/>
                      </a:lnTo>
                      <a:lnTo>
                        <a:pt x="78" y="1692"/>
                      </a:lnTo>
                      <a:lnTo>
                        <a:pt x="79" y="1707"/>
                      </a:lnTo>
                      <a:lnTo>
                        <a:pt x="80" y="1720"/>
                      </a:lnTo>
                      <a:lnTo>
                        <a:pt x="82" y="1733"/>
                      </a:lnTo>
                      <a:lnTo>
                        <a:pt x="84" y="1745"/>
                      </a:lnTo>
                      <a:lnTo>
                        <a:pt x="87" y="1757"/>
                      </a:lnTo>
                      <a:lnTo>
                        <a:pt x="93" y="1781"/>
                      </a:lnTo>
                      <a:lnTo>
                        <a:pt x="99" y="1806"/>
                      </a:lnTo>
                      <a:lnTo>
                        <a:pt x="102" y="1819"/>
                      </a:lnTo>
                      <a:lnTo>
                        <a:pt x="106" y="1832"/>
                      </a:lnTo>
                      <a:lnTo>
                        <a:pt x="109" y="1846"/>
                      </a:lnTo>
                      <a:lnTo>
                        <a:pt x="112" y="1861"/>
                      </a:lnTo>
                      <a:lnTo>
                        <a:pt x="114" y="1878"/>
                      </a:lnTo>
                      <a:lnTo>
                        <a:pt x="117" y="1895"/>
                      </a:lnTo>
                      <a:lnTo>
                        <a:pt x="119" y="1913"/>
                      </a:lnTo>
                      <a:lnTo>
                        <a:pt x="121" y="1933"/>
                      </a:lnTo>
                      <a:lnTo>
                        <a:pt x="123" y="1953"/>
                      </a:lnTo>
                      <a:lnTo>
                        <a:pt x="125" y="1974"/>
                      </a:lnTo>
                      <a:lnTo>
                        <a:pt x="126" y="1996"/>
                      </a:lnTo>
                      <a:lnTo>
                        <a:pt x="128" y="2018"/>
                      </a:lnTo>
                      <a:lnTo>
                        <a:pt x="132" y="2063"/>
                      </a:lnTo>
                      <a:lnTo>
                        <a:pt x="135" y="2109"/>
                      </a:lnTo>
                      <a:lnTo>
                        <a:pt x="136" y="2131"/>
                      </a:lnTo>
                      <a:lnTo>
                        <a:pt x="138" y="2154"/>
                      </a:lnTo>
                      <a:lnTo>
                        <a:pt x="139" y="2175"/>
                      </a:lnTo>
                      <a:lnTo>
                        <a:pt x="140" y="2196"/>
                      </a:lnTo>
                      <a:lnTo>
                        <a:pt x="142" y="2216"/>
                      </a:lnTo>
                      <a:lnTo>
                        <a:pt x="143" y="2236"/>
                      </a:lnTo>
                      <a:lnTo>
                        <a:pt x="144" y="2254"/>
                      </a:lnTo>
                      <a:lnTo>
                        <a:pt x="146" y="2272"/>
                      </a:lnTo>
                      <a:lnTo>
                        <a:pt x="147" y="2289"/>
                      </a:lnTo>
                      <a:lnTo>
                        <a:pt x="148" y="2305"/>
                      </a:lnTo>
                      <a:lnTo>
                        <a:pt x="150" y="2337"/>
                      </a:lnTo>
                      <a:lnTo>
                        <a:pt x="152" y="2368"/>
                      </a:lnTo>
                      <a:lnTo>
                        <a:pt x="154" y="2399"/>
                      </a:lnTo>
                      <a:lnTo>
                        <a:pt x="155" y="2431"/>
                      </a:lnTo>
                      <a:lnTo>
                        <a:pt x="156" y="2447"/>
                      </a:lnTo>
                      <a:lnTo>
                        <a:pt x="157" y="2463"/>
                      </a:lnTo>
                      <a:lnTo>
                        <a:pt x="157" y="2481"/>
                      </a:lnTo>
                      <a:lnTo>
                        <a:pt x="158" y="2499"/>
                      </a:lnTo>
                      <a:lnTo>
                        <a:pt x="158" y="2535"/>
                      </a:lnTo>
                      <a:lnTo>
                        <a:pt x="158" y="2572"/>
                      </a:lnTo>
                      <a:lnTo>
                        <a:pt x="158" y="2608"/>
                      </a:lnTo>
                      <a:lnTo>
                        <a:pt x="157" y="2646"/>
                      </a:lnTo>
                      <a:lnTo>
                        <a:pt x="157" y="2666"/>
                      </a:lnTo>
                      <a:lnTo>
                        <a:pt x="157" y="2686"/>
                      </a:lnTo>
                      <a:lnTo>
                        <a:pt x="157" y="2706"/>
                      </a:lnTo>
                      <a:lnTo>
                        <a:pt x="156" y="2727"/>
                      </a:lnTo>
                      <a:lnTo>
                        <a:pt x="156" y="2749"/>
                      </a:lnTo>
                      <a:lnTo>
                        <a:pt x="157" y="2772"/>
                      </a:lnTo>
                      <a:lnTo>
                        <a:pt x="157" y="2795"/>
                      </a:lnTo>
                      <a:lnTo>
                        <a:pt x="158" y="2820"/>
                      </a:lnTo>
                      <a:lnTo>
                        <a:pt x="158" y="2832"/>
                      </a:lnTo>
                      <a:lnTo>
                        <a:pt x="158" y="2846"/>
                      </a:lnTo>
                      <a:lnTo>
                        <a:pt x="159" y="2859"/>
                      </a:lnTo>
                      <a:lnTo>
                        <a:pt x="159" y="2873"/>
                      </a:lnTo>
                      <a:lnTo>
                        <a:pt x="160" y="2903"/>
                      </a:lnTo>
                      <a:lnTo>
                        <a:pt x="161" y="2934"/>
                      </a:lnTo>
                      <a:lnTo>
                        <a:pt x="163" y="2965"/>
                      </a:lnTo>
                      <a:lnTo>
                        <a:pt x="164" y="2998"/>
                      </a:lnTo>
                      <a:lnTo>
                        <a:pt x="167" y="3064"/>
                      </a:lnTo>
                      <a:lnTo>
                        <a:pt x="168" y="3097"/>
                      </a:lnTo>
                      <a:lnTo>
                        <a:pt x="170" y="3129"/>
                      </a:lnTo>
                      <a:lnTo>
                        <a:pt x="172" y="3161"/>
                      </a:lnTo>
                      <a:lnTo>
                        <a:pt x="173" y="3192"/>
                      </a:lnTo>
                      <a:lnTo>
                        <a:pt x="175" y="3222"/>
                      </a:lnTo>
                      <a:lnTo>
                        <a:pt x="176" y="3236"/>
                      </a:lnTo>
                      <a:lnTo>
                        <a:pt x="176" y="3250"/>
                      </a:lnTo>
                      <a:lnTo>
                        <a:pt x="177" y="3263"/>
                      </a:lnTo>
                      <a:lnTo>
                        <a:pt x="178" y="3276"/>
                      </a:lnTo>
                      <a:lnTo>
                        <a:pt x="179" y="3288"/>
                      </a:lnTo>
                      <a:lnTo>
                        <a:pt x="179" y="3300"/>
                      </a:lnTo>
                      <a:lnTo>
                        <a:pt x="181" y="3323"/>
                      </a:lnTo>
                      <a:lnTo>
                        <a:pt x="183" y="3344"/>
                      </a:lnTo>
                      <a:lnTo>
                        <a:pt x="184" y="3364"/>
                      </a:lnTo>
                      <a:lnTo>
                        <a:pt x="186" y="3384"/>
                      </a:lnTo>
                      <a:lnTo>
                        <a:pt x="188" y="3402"/>
                      </a:lnTo>
                      <a:lnTo>
                        <a:pt x="190" y="3420"/>
                      </a:lnTo>
                      <a:lnTo>
                        <a:pt x="191" y="3437"/>
                      </a:lnTo>
                      <a:lnTo>
                        <a:pt x="193" y="3453"/>
                      </a:lnTo>
                      <a:lnTo>
                        <a:pt x="195" y="3468"/>
                      </a:lnTo>
                      <a:lnTo>
                        <a:pt x="196" y="3483"/>
                      </a:lnTo>
                      <a:lnTo>
                        <a:pt x="198" y="3497"/>
                      </a:lnTo>
                      <a:lnTo>
                        <a:pt x="200" y="3510"/>
                      </a:lnTo>
                      <a:lnTo>
                        <a:pt x="201" y="3523"/>
                      </a:lnTo>
                      <a:lnTo>
                        <a:pt x="202" y="3535"/>
                      </a:lnTo>
                      <a:lnTo>
                        <a:pt x="203" y="3547"/>
                      </a:lnTo>
                      <a:lnTo>
                        <a:pt x="204" y="3558"/>
                      </a:lnTo>
                      <a:lnTo>
                        <a:pt x="205" y="3568"/>
                      </a:lnTo>
                      <a:lnTo>
                        <a:pt x="205" y="3578"/>
                      </a:lnTo>
                      <a:lnTo>
                        <a:pt x="206" y="3587"/>
                      </a:lnTo>
                      <a:lnTo>
                        <a:pt x="206" y="3595"/>
                      </a:lnTo>
                      <a:lnTo>
                        <a:pt x="206" y="3602"/>
                      </a:lnTo>
                      <a:lnTo>
                        <a:pt x="206" y="3609"/>
                      </a:lnTo>
                      <a:lnTo>
                        <a:pt x="206" y="3614"/>
                      </a:lnTo>
                      <a:lnTo>
                        <a:pt x="206" y="3620"/>
                      </a:lnTo>
                      <a:lnTo>
                        <a:pt x="206" y="3624"/>
                      </a:lnTo>
                      <a:lnTo>
                        <a:pt x="205" y="3629"/>
                      </a:lnTo>
                      <a:lnTo>
                        <a:pt x="205" y="3636"/>
                      </a:lnTo>
                      <a:lnTo>
                        <a:pt x="204" y="3642"/>
                      </a:lnTo>
                      <a:lnTo>
                        <a:pt x="204" y="3647"/>
                      </a:lnTo>
                      <a:lnTo>
                        <a:pt x="175" y="3646"/>
                      </a:lnTo>
                      <a:lnTo>
                        <a:pt x="175" y="3640"/>
                      </a:lnTo>
                      <a:lnTo>
                        <a:pt x="176" y="3634"/>
                      </a:lnTo>
                      <a:lnTo>
                        <a:pt x="176" y="3627"/>
                      </a:lnTo>
                      <a:lnTo>
                        <a:pt x="177" y="3623"/>
                      </a:lnTo>
                      <a:lnTo>
                        <a:pt x="177" y="3619"/>
                      </a:lnTo>
                      <a:lnTo>
                        <a:pt x="177" y="3614"/>
                      </a:lnTo>
                      <a:lnTo>
                        <a:pt x="177" y="3608"/>
                      </a:lnTo>
                      <a:lnTo>
                        <a:pt x="177" y="3602"/>
                      </a:lnTo>
                      <a:lnTo>
                        <a:pt x="177" y="3595"/>
                      </a:lnTo>
                      <a:lnTo>
                        <a:pt x="177" y="3588"/>
                      </a:lnTo>
                      <a:lnTo>
                        <a:pt x="176" y="3580"/>
                      </a:lnTo>
                      <a:lnTo>
                        <a:pt x="176" y="3570"/>
                      </a:lnTo>
                      <a:lnTo>
                        <a:pt x="175" y="3560"/>
                      </a:lnTo>
                      <a:lnTo>
                        <a:pt x="174" y="3549"/>
                      </a:lnTo>
                      <a:lnTo>
                        <a:pt x="173" y="3538"/>
                      </a:lnTo>
                      <a:lnTo>
                        <a:pt x="172" y="3526"/>
                      </a:lnTo>
                      <a:lnTo>
                        <a:pt x="171" y="3513"/>
                      </a:lnTo>
                      <a:lnTo>
                        <a:pt x="169" y="3500"/>
                      </a:lnTo>
                      <a:lnTo>
                        <a:pt x="168" y="3486"/>
                      </a:lnTo>
                      <a:lnTo>
                        <a:pt x="166" y="3471"/>
                      </a:lnTo>
                      <a:lnTo>
                        <a:pt x="164" y="3456"/>
                      </a:lnTo>
                      <a:lnTo>
                        <a:pt x="162" y="3440"/>
                      </a:lnTo>
                      <a:lnTo>
                        <a:pt x="161" y="3423"/>
                      </a:lnTo>
                      <a:lnTo>
                        <a:pt x="159" y="3405"/>
                      </a:lnTo>
                      <a:lnTo>
                        <a:pt x="157" y="3386"/>
                      </a:lnTo>
                      <a:lnTo>
                        <a:pt x="155" y="3367"/>
                      </a:lnTo>
                      <a:lnTo>
                        <a:pt x="154" y="3346"/>
                      </a:lnTo>
                      <a:lnTo>
                        <a:pt x="152" y="3325"/>
                      </a:lnTo>
                      <a:lnTo>
                        <a:pt x="150" y="3302"/>
                      </a:lnTo>
                      <a:lnTo>
                        <a:pt x="150" y="3290"/>
                      </a:lnTo>
                      <a:lnTo>
                        <a:pt x="149" y="3278"/>
                      </a:lnTo>
                      <a:lnTo>
                        <a:pt x="148" y="3265"/>
                      </a:lnTo>
                      <a:lnTo>
                        <a:pt x="147" y="3251"/>
                      </a:lnTo>
                      <a:lnTo>
                        <a:pt x="147" y="3238"/>
                      </a:lnTo>
                      <a:lnTo>
                        <a:pt x="146" y="3223"/>
                      </a:lnTo>
                      <a:lnTo>
                        <a:pt x="144" y="3193"/>
                      </a:lnTo>
                      <a:lnTo>
                        <a:pt x="142" y="3163"/>
                      </a:lnTo>
                      <a:lnTo>
                        <a:pt x="141" y="3131"/>
                      </a:lnTo>
                      <a:lnTo>
                        <a:pt x="139" y="3098"/>
                      </a:lnTo>
                      <a:lnTo>
                        <a:pt x="138" y="3065"/>
                      </a:lnTo>
                      <a:lnTo>
                        <a:pt x="135" y="2999"/>
                      </a:lnTo>
                      <a:lnTo>
                        <a:pt x="134" y="2966"/>
                      </a:lnTo>
                      <a:lnTo>
                        <a:pt x="132" y="2935"/>
                      </a:lnTo>
                      <a:lnTo>
                        <a:pt x="131" y="2904"/>
                      </a:lnTo>
                      <a:lnTo>
                        <a:pt x="130" y="2874"/>
                      </a:lnTo>
                      <a:lnTo>
                        <a:pt x="130" y="2860"/>
                      </a:lnTo>
                      <a:lnTo>
                        <a:pt x="129" y="2846"/>
                      </a:lnTo>
                      <a:lnTo>
                        <a:pt x="129" y="2833"/>
                      </a:lnTo>
                      <a:lnTo>
                        <a:pt x="128" y="2820"/>
                      </a:lnTo>
                      <a:lnTo>
                        <a:pt x="128" y="2796"/>
                      </a:lnTo>
                      <a:lnTo>
                        <a:pt x="128" y="2772"/>
                      </a:lnTo>
                      <a:lnTo>
                        <a:pt x="127" y="2749"/>
                      </a:lnTo>
                      <a:lnTo>
                        <a:pt x="127" y="2727"/>
                      </a:lnTo>
                      <a:lnTo>
                        <a:pt x="127" y="2706"/>
                      </a:lnTo>
                      <a:lnTo>
                        <a:pt x="128" y="2685"/>
                      </a:lnTo>
                      <a:lnTo>
                        <a:pt x="128" y="2665"/>
                      </a:lnTo>
                      <a:lnTo>
                        <a:pt x="128" y="2646"/>
                      </a:lnTo>
                      <a:lnTo>
                        <a:pt x="129" y="2608"/>
                      </a:lnTo>
                      <a:lnTo>
                        <a:pt x="129" y="2572"/>
                      </a:lnTo>
                      <a:lnTo>
                        <a:pt x="129" y="2536"/>
                      </a:lnTo>
                      <a:lnTo>
                        <a:pt x="128" y="2499"/>
                      </a:lnTo>
                      <a:lnTo>
                        <a:pt x="128" y="2482"/>
                      </a:lnTo>
                      <a:lnTo>
                        <a:pt x="127" y="2465"/>
                      </a:lnTo>
                      <a:lnTo>
                        <a:pt x="127" y="2448"/>
                      </a:lnTo>
                      <a:lnTo>
                        <a:pt x="126" y="2432"/>
                      </a:lnTo>
                      <a:lnTo>
                        <a:pt x="125" y="2401"/>
                      </a:lnTo>
                      <a:lnTo>
                        <a:pt x="123" y="2370"/>
                      </a:lnTo>
                      <a:lnTo>
                        <a:pt x="121" y="2339"/>
                      </a:lnTo>
                      <a:lnTo>
                        <a:pt x="119" y="2307"/>
                      </a:lnTo>
                      <a:lnTo>
                        <a:pt x="118" y="2291"/>
                      </a:lnTo>
                      <a:lnTo>
                        <a:pt x="116" y="2274"/>
                      </a:lnTo>
                      <a:lnTo>
                        <a:pt x="115" y="2256"/>
                      </a:lnTo>
                      <a:lnTo>
                        <a:pt x="114" y="2238"/>
                      </a:lnTo>
                      <a:lnTo>
                        <a:pt x="113" y="2218"/>
                      </a:lnTo>
                      <a:lnTo>
                        <a:pt x="111" y="2198"/>
                      </a:lnTo>
                      <a:lnTo>
                        <a:pt x="110" y="2177"/>
                      </a:lnTo>
                      <a:lnTo>
                        <a:pt x="108" y="2156"/>
                      </a:lnTo>
                      <a:lnTo>
                        <a:pt x="107" y="2133"/>
                      </a:lnTo>
                      <a:lnTo>
                        <a:pt x="106" y="2111"/>
                      </a:lnTo>
                      <a:lnTo>
                        <a:pt x="102" y="2065"/>
                      </a:lnTo>
                      <a:lnTo>
                        <a:pt x="99" y="2020"/>
                      </a:lnTo>
                      <a:lnTo>
                        <a:pt x="97" y="1998"/>
                      </a:lnTo>
                      <a:lnTo>
                        <a:pt x="96" y="1977"/>
                      </a:lnTo>
                      <a:lnTo>
                        <a:pt x="94" y="1956"/>
                      </a:lnTo>
                      <a:lnTo>
                        <a:pt x="92" y="1936"/>
                      </a:lnTo>
                      <a:lnTo>
                        <a:pt x="90" y="1917"/>
                      </a:lnTo>
                      <a:lnTo>
                        <a:pt x="88" y="1899"/>
                      </a:lnTo>
                      <a:lnTo>
                        <a:pt x="86" y="1882"/>
                      </a:lnTo>
                      <a:lnTo>
                        <a:pt x="83" y="1867"/>
                      </a:lnTo>
                      <a:lnTo>
                        <a:pt x="80" y="1853"/>
                      </a:lnTo>
                      <a:lnTo>
                        <a:pt x="77" y="1839"/>
                      </a:lnTo>
                      <a:lnTo>
                        <a:pt x="74" y="1826"/>
                      </a:lnTo>
                      <a:lnTo>
                        <a:pt x="71" y="1813"/>
                      </a:lnTo>
                      <a:lnTo>
                        <a:pt x="64" y="1788"/>
                      </a:lnTo>
                      <a:lnTo>
                        <a:pt x="58" y="1763"/>
                      </a:lnTo>
                      <a:lnTo>
                        <a:pt x="55" y="1750"/>
                      </a:lnTo>
                      <a:lnTo>
                        <a:pt x="53" y="1737"/>
                      </a:lnTo>
                      <a:lnTo>
                        <a:pt x="51" y="1723"/>
                      </a:lnTo>
                      <a:lnTo>
                        <a:pt x="50" y="1709"/>
                      </a:lnTo>
                      <a:lnTo>
                        <a:pt x="49" y="1693"/>
                      </a:lnTo>
                      <a:lnTo>
                        <a:pt x="48" y="1676"/>
                      </a:lnTo>
                      <a:lnTo>
                        <a:pt x="49" y="1659"/>
                      </a:lnTo>
                      <a:lnTo>
                        <a:pt x="50" y="1641"/>
                      </a:lnTo>
                      <a:lnTo>
                        <a:pt x="51" y="1621"/>
                      </a:lnTo>
                      <a:lnTo>
                        <a:pt x="54" y="1602"/>
                      </a:lnTo>
                      <a:lnTo>
                        <a:pt x="56" y="1581"/>
                      </a:lnTo>
                      <a:lnTo>
                        <a:pt x="59" y="1561"/>
                      </a:lnTo>
                      <a:lnTo>
                        <a:pt x="66" y="1519"/>
                      </a:lnTo>
                      <a:lnTo>
                        <a:pt x="73" y="1478"/>
                      </a:lnTo>
                      <a:lnTo>
                        <a:pt x="76" y="1458"/>
                      </a:lnTo>
                      <a:lnTo>
                        <a:pt x="79" y="1439"/>
                      </a:lnTo>
                      <a:lnTo>
                        <a:pt x="82" y="1420"/>
                      </a:lnTo>
                      <a:lnTo>
                        <a:pt x="84" y="1403"/>
                      </a:lnTo>
                      <a:lnTo>
                        <a:pt x="86" y="1386"/>
                      </a:lnTo>
                      <a:lnTo>
                        <a:pt x="88" y="1371"/>
                      </a:lnTo>
                      <a:lnTo>
                        <a:pt x="89" y="1357"/>
                      </a:lnTo>
                      <a:lnTo>
                        <a:pt x="90" y="1343"/>
                      </a:lnTo>
                      <a:lnTo>
                        <a:pt x="91" y="1331"/>
                      </a:lnTo>
                      <a:lnTo>
                        <a:pt x="92" y="1320"/>
                      </a:lnTo>
                      <a:lnTo>
                        <a:pt x="93" y="1309"/>
                      </a:lnTo>
                      <a:lnTo>
                        <a:pt x="93" y="1300"/>
                      </a:lnTo>
                      <a:lnTo>
                        <a:pt x="94" y="1281"/>
                      </a:lnTo>
                      <a:lnTo>
                        <a:pt x="94" y="1263"/>
                      </a:lnTo>
                      <a:lnTo>
                        <a:pt x="93" y="1253"/>
                      </a:lnTo>
                      <a:lnTo>
                        <a:pt x="93" y="1244"/>
                      </a:lnTo>
                      <a:lnTo>
                        <a:pt x="92" y="1234"/>
                      </a:lnTo>
                      <a:lnTo>
                        <a:pt x="91" y="1223"/>
                      </a:lnTo>
                      <a:lnTo>
                        <a:pt x="90" y="1212"/>
                      </a:lnTo>
                      <a:lnTo>
                        <a:pt x="88" y="1200"/>
                      </a:lnTo>
                      <a:lnTo>
                        <a:pt x="86" y="1187"/>
                      </a:lnTo>
                      <a:lnTo>
                        <a:pt x="83" y="1173"/>
                      </a:lnTo>
                      <a:lnTo>
                        <a:pt x="80" y="1159"/>
                      </a:lnTo>
                      <a:lnTo>
                        <a:pt x="76" y="1144"/>
                      </a:lnTo>
                      <a:lnTo>
                        <a:pt x="68" y="1113"/>
                      </a:lnTo>
                      <a:lnTo>
                        <a:pt x="59" y="1081"/>
                      </a:lnTo>
                      <a:lnTo>
                        <a:pt x="50" y="1049"/>
                      </a:lnTo>
                      <a:lnTo>
                        <a:pt x="41" y="1018"/>
                      </a:lnTo>
                      <a:lnTo>
                        <a:pt x="37" y="1002"/>
                      </a:lnTo>
                      <a:lnTo>
                        <a:pt x="33" y="987"/>
                      </a:lnTo>
                      <a:lnTo>
                        <a:pt x="30" y="972"/>
                      </a:lnTo>
                      <a:lnTo>
                        <a:pt x="27" y="958"/>
                      </a:lnTo>
                      <a:lnTo>
                        <a:pt x="21" y="931"/>
                      </a:lnTo>
                      <a:lnTo>
                        <a:pt x="16" y="905"/>
                      </a:lnTo>
                      <a:lnTo>
                        <a:pt x="11" y="880"/>
                      </a:lnTo>
                      <a:lnTo>
                        <a:pt x="7" y="855"/>
                      </a:lnTo>
                      <a:lnTo>
                        <a:pt x="4" y="831"/>
                      </a:lnTo>
                      <a:lnTo>
                        <a:pt x="1" y="807"/>
                      </a:lnTo>
                      <a:lnTo>
                        <a:pt x="0" y="783"/>
                      </a:lnTo>
                      <a:lnTo>
                        <a:pt x="0" y="759"/>
                      </a:lnTo>
                      <a:lnTo>
                        <a:pt x="1" y="747"/>
                      </a:lnTo>
                      <a:lnTo>
                        <a:pt x="2" y="734"/>
                      </a:lnTo>
                      <a:lnTo>
                        <a:pt x="6" y="711"/>
                      </a:lnTo>
                      <a:lnTo>
                        <a:pt x="11" y="688"/>
                      </a:lnTo>
                      <a:lnTo>
                        <a:pt x="17" y="665"/>
                      </a:lnTo>
                      <a:lnTo>
                        <a:pt x="23" y="643"/>
                      </a:lnTo>
                      <a:lnTo>
                        <a:pt x="29" y="621"/>
                      </a:lnTo>
                      <a:lnTo>
                        <a:pt x="36" y="600"/>
                      </a:lnTo>
                      <a:lnTo>
                        <a:pt x="41" y="578"/>
                      </a:lnTo>
                      <a:lnTo>
                        <a:pt x="44" y="567"/>
                      </a:lnTo>
                      <a:lnTo>
                        <a:pt x="48" y="557"/>
                      </a:lnTo>
                      <a:lnTo>
                        <a:pt x="51" y="548"/>
                      </a:lnTo>
                      <a:lnTo>
                        <a:pt x="54" y="538"/>
                      </a:lnTo>
                      <a:lnTo>
                        <a:pt x="61" y="522"/>
                      </a:lnTo>
                      <a:lnTo>
                        <a:pt x="64" y="514"/>
                      </a:lnTo>
                      <a:lnTo>
                        <a:pt x="68" y="505"/>
                      </a:lnTo>
                      <a:lnTo>
                        <a:pt x="71" y="497"/>
                      </a:lnTo>
                      <a:lnTo>
                        <a:pt x="74" y="487"/>
                      </a:lnTo>
                      <a:lnTo>
                        <a:pt x="77" y="477"/>
                      </a:lnTo>
                      <a:lnTo>
                        <a:pt x="79" y="466"/>
                      </a:lnTo>
                      <a:lnTo>
                        <a:pt x="82" y="454"/>
                      </a:lnTo>
                      <a:lnTo>
                        <a:pt x="84" y="441"/>
                      </a:lnTo>
                      <a:lnTo>
                        <a:pt x="86" y="425"/>
                      </a:lnTo>
                      <a:lnTo>
                        <a:pt x="87" y="417"/>
                      </a:lnTo>
                      <a:lnTo>
                        <a:pt x="88" y="409"/>
                      </a:lnTo>
                      <a:lnTo>
                        <a:pt x="88" y="399"/>
                      </a:lnTo>
                      <a:lnTo>
                        <a:pt x="89" y="389"/>
                      </a:lnTo>
                      <a:lnTo>
                        <a:pt x="90" y="378"/>
                      </a:lnTo>
                      <a:lnTo>
                        <a:pt x="90" y="367"/>
                      </a:lnTo>
                      <a:lnTo>
                        <a:pt x="91" y="355"/>
                      </a:lnTo>
                      <a:lnTo>
                        <a:pt x="91" y="342"/>
                      </a:lnTo>
                      <a:lnTo>
                        <a:pt x="91" y="328"/>
                      </a:lnTo>
                      <a:lnTo>
                        <a:pt x="92" y="314"/>
                      </a:lnTo>
                      <a:lnTo>
                        <a:pt x="92" y="285"/>
                      </a:lnTo>
                      <a:lnTo>
                        <a:pt x="92" y="255"/>
                      </a:lnTo>
                      <a:lnTo>
                        <a:pt x="92" y="225"/>
                      </a:lnTo>
                      <a:lnTo>
                        <a:pt x="93" y="194"/>
                      </a:lnTo>
                      <a:lnTo>
                        <a:pt x="92" y="164"/>
                      </a:lnTo>
                      <a:lnTo>
                        <a:pt x="92" y="134"/>
                      </a:lnTo>
                      <a:lnTo>
                        <a:pt x="92" y="119"/>
                      </a:lnTo>
                      <a:lnTo>
                        <a:pt x="92" y="105"/>
                      </a:lnTo>
                      <a:lnTo>
                        <a:pt x="92" y="92"/>
                      </a:lnTo>
                      <a:lnTo>
                        <a:pt x="92" y="79"/>
                      </a:lnTo>
                      <a:lnTo>
                        <a:pt x="92" y="67"/>
                      </a:lnTo>
                      <a:lnTo>
                        <a:pt x="92" y="55"/>
                      </a:lnTo>
                      <a:lnTo>
                        <a:pt x="92" y="44"/>
                      </a:lnTo>
                      <a:lnTo>
                        <a:pt x="92" y="33"/>
                      </a:lnTo>
                      <a:lnTo>
                        <a:pt x="92" y="23"/>
                      </a:lnTo>
                      <a:lnTo>
                        <a:pt x="92" y="15"/>
                      </a:lnTo>
                      <a:lnTo>
                        <a:pt x="92" y="7"/>
                      </a:lnTo>
                      <a:lnTo>
                        <a:pt x="92" y="0"/>
                      </a:lnTo>
                      <a:lnTo>
                        <a:pt x="121" y="0"/>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86" name="Freeform 50"/>
                <p:cNvSpPr>
                  <a:spLocks/>
                </p:cNvSpPr>
                <p:nvPr/>
              </p:nvSpPr>
              <p:spPr bwMode="auto">
                <a:xfrm>
                  <a:off x="3817" y="562"/>
                  <a:ext cx="1172" cy="3640"/>
                </a:xfrm>
                <a:custGeom>
                  <a:avLst/>
                  <a:gdLst>
                    <a:gd name="T0" fmla="*/ 134 w 1172"/>
                    <a:gd name="T1" fmla="*/ 34 h 3640"/>
                    <a:gd name="T2" fmla="*/ 114 w 1172"/>
                    <a:gd name="T3" fmla="*/ 140 h 3640"/>
                    <a:gd name="T4" fmla="*/ 95 w 1172"/>
                    <a:gd name="T5" fmla="*/ 232 h 3640"/>
                    <a:gd name="T6" fmla="*/ 57 w 1172"/>
                    <a:gd name="T7" fmla="*/ 367 h 3640"/>
                    <a:gd name="T8" fmla="*/ 33 w 1172"/>
                    <a:gd name="T9" fmla="*/ 497 h 3640"/>
                    <a:gd name="T10" fmla="*/ 32 w 1172"/>
                    <a:gd name="T11" fmla="*/ 614 h 3640"/>
                    <a:gd name="T12" fmla="*/ 58 w 1172"/>
                    <a:gd name="T13" fmla="*/ 712 h 3640"/>
                    <a:gd name="T14" fmla="*/ 109 w 1172"/>
                    <a:gd name="T15" fmla="*/ 793 h 3640"/>
                    <a:gd name="T16" fmla="*/ 150 w 1172"/>
                    <a:gd name="T17" fmla="*/ 865 h 3640"/>
                    <a:gd name="T18" fmla="*/ 229 w 1172"/>
                    <a:gd name="T19" fmla="*/ 1014 h 3640"/>
                    <a:gd name="T20" fmla="*/ 326 w 1172"/>
                    <a:gd name="T21" fmla="*/ 1154 h 3640"/>
                    <a:gd name="T22" fmla="*/ 427 w 1172"/>
                    <a:gd name="T23" fmla="*/ 1315 h 3640"/>
                    <a:gd name="T24" fmla="*/ 482 w 1172"/>
                    <a:gd name="T25" fmla="*/ 1393 h 3640"/>
                    <a:gd name="T26" fmla="*/ 524 w 1172"/>
                    <a:gd name="T27" fmla="*/ 1459 h 3640"/>
                    <a:gd name="T28" fmla="*/ 587 w 1172"/>
                    <a:gd name="T29" fmla="*/ 1571 h 3640"/>
                    <a:gd name="T30" fmla="*/ 658 w 1172"/>
                    <a:gd name="T31" fmla="*/ 1713 h 3640"/>
                    <a:gd name="T32" fmla="*/ 714 w 1172"/>
                    <a:gd name="T33" fmla="*/ 1880 h 3640"/>
                    <a:gd name="T34" fmla="*/ 788 w 1172"/>
                    <a:gd name="T35" fmla="*/ 2066 h 3640"/>
                    <a:gd name="T36" fmla="*/ 860 w 1172"/>
                    <a:gd name="T37" fmla="*/ 2221 h 3640"/>
                    <a:gd name="T38" fmla="*/ 912 w 1172"/>
                    <a:gd name="T39" fmla="*/ 2434 h 3640"/>
                    <a:gd name="T40" fmla="*/ 927 w 1172"/>
                    <a:gd name="T41" fmla="*/ 2604 h 3640"/>
                    <a:gd name="T42" fmla="*/ 921 w 1172"/>
                    <a:gd name="T43" fmla="*/ 2787 h 3640"/>
                    <a:gd name="T44" fmla="*/ 910 w 1172"/>
                    <a:gd name="T45" fmla="*/ 2961 h 3640"/>
                    <a:gd name="T46" fmla="*/ 911 w 1172"/>
                    <a:gd name="T47" fmla="*/ 3063 h 3640"/>
                    <a:gd name="T48" fmla="*/ 929 w 1172"/>
                    <a:gd name="T49" fmla="*/ 3134 h 3640"/>
                    <a:gd name="T50" fmla="*/ 984 w 1172"/>
                    <a:gd name="T51" fmla="*/ 3254 h 3640"/>
                    <a:gd name="T52" fmla="*/ 1025 w 1172"/>
                    <a:gd name="T53" fmla="*/ 3359 h 3640"/>
                    <a:gd name="T54" fmla="*/ 1063 w 1172"/>
                    <a:gd name="T55" fmla="*/ 3434 h 3640"/>
                    <a:gd name="T56" fmla="*/ 1127 w 1172"/>
                    <a:gd name="T57" fmla="*/ 3548 h 3640"/>
                    <a:gd name="T58" fmla="*/ 1172 w 1172"/>
                    <a:gd name="T59" fmla="*/ 3626 h 3640"/>
                    <a:gd name="T60" fmla="*/ 1111 w 1172"/>
                    <a:gd name="T61" fmla="*/ 3578 h 3640"/>
                    <a:gd name="T62" fmla="*/ 1046 w 1172"/>
                    <a:gd name="T63" fmla="*/ 3464 h 3640"/>
                    <a:gd name="T64" fmla="*/ 1004 w 1172"/>
                    <a:gd name="T65" fmla="*/ 3382 h 3640"/>
                    <a:gd name="T66" fmla="*/ 964 w 1172"/>
                    <a:gd name="T67" fmla="*/ 3284 h 3640"/>
                    <a:gd name="T68" fmla="*/ 912 w 1172"/>
                    <a:gd name="T69" fmla="*/ 3166 h 3640"/>
                    <a:gd name="T70" fmla="*/ 885 w 1172"/>
                    <a:gd name="T71" fmla="*/ 3081 h 3640"/>
                    <a:gd name="T72" fmla="*/ 880 w 1172"/>
                    <a:gd name="T73" fmla="*/ 2979 h 3640"/>
                    <a:gd name="T74" fmla="*/ 891 w 1172"/>
                    <a:gd name="T75" fmla="*/ 2804 h 3640"/>
                    <a:gd name="T76" fmla="*/ 897 w 1172"/>
                    <a:gd name="T77" fmla="*/ 2636 h 3640"/>
                    <a:gd name="T78" fmla="*/ 888 w 1172"/>
                    <a:gd name="T79" fmla="*/ 2474 h 3640"/>
                    <a:gd name="T80" fmla="*/ 843 w 1172"/>
                    <a:gd name="T81" fmla="*/ 2264 h 3640"/>
                    <a:gd name="T82" fmla="*/ 778 w 1172"/>
                    <a:gd name="T83" fmla="*/ 2109 h 3640"/>
                    <a:gd name="T84" fmla="*/ 696 w 1172"/>
                    <a:gd name="T85" fmla="*/ 1921 h 3640"/>
                    <a:gd name="T86" fmla="*/ 638 w 1172"/>
                    <a:gd name="T87" fmla="*/ 1741 h 3640"/>
                    <a:gd name="T88" fmla="*/ 581 w 1172"/>
                    <a:gd name="T89" fmla="*/ 1620 h 3640"/>
                    <a:gd name="T90" fmla="*/ 506 w 1172"/>
                    <a:gd name="T91" fmla="*/ 1487 h 3640"/>
                    <a:gd name="T92" fmla="*/ 464 w 1172"/>
                    <a:gd name="T93" fmla="*/ 1418 h 3640"/>
                    <a:gd name="T94" fmla="*/ 408 w 1172"/>
                    <a:gd name="T95" fmla="*/ 1340 h 3640"/>
                    <a:gd name="T96" fmla="*/ 314 w 1172"/>
                    <a:gd name="T97" fmla="*/ 1189 h 3640"/>
                    <a:gd name="T98" fmla="*/ 218 w 1172"/>
                    <a:gd name="T99" fmla="*/ 1050 h 3640"/>
                    <a:gd name="T100" fmla="*/ 135 w 1172"/>
                    <a:gd name="T101" fmla="*/ 900 h 3640"/>
                    <a:gd name="T102" fmla="*/ 95 w 1172"/>
                    <a:gd name="T103" fmla="*/ 825 h 3640"/>
                    <a:gd name="T104" fmla="*/ 38 w 1172"/>
                    <a:gd name="T105" fmla="*/ 738 h 3640"/>
                    <a:gd name="T106" fmla="*/ 6 w 1172"/>
                    <a:gd name="T107" fmla="*/ 636 h 3640"/>
                    <a:gd name="T108" fmla="*/ 2 w 1172"/>
                    <a:gd name="T109" fmla="*/ 515 h 3640"/>
                    <a:gd name="T110" fmla="*/ 23 w 1172"/>
                    <a:gd name="T111" fmla="*/ 381 h 3640"/>
                    <a:gd name="T112" fmla="*/ 60 w 1172"/>
                    <a:gd name="T113" fmla="*/ 250 h 3640"/>
                    <a:gd name="T114" fmla="*/ 82 w 1172"/>
                    <a:gd name="T115" fmla="*/ 151 h 3640"/>
                    <a:gd name="T116" fmla="*/ 103 w 1172"/>
                    <a:gd name="T117" fmla="*/ 42 h 3640"/>
                    <a:gd name="T118" fmla="*/ 110 w 1172"/>
                    <a:gd name="T119" fmla="*/ 0 h 36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72"/>
                    <a:gd name="T181" fmla="*/ 0 h 3640"/>
                    <a:gd name="T182" fmla="*/ 1172 w 1172"/>
                    <a:gd name="T183" fmla="*/ 3640 h 36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72" h="3640">
                      <a:moveTo>
                        <a:pt x="139" y="5"/>
                      </a:moveTo>
                      <a:lnTo>
                        <a:pt x="138" y="8"/>
                      </a:lnTo>
                      <a:lnTo>
                        <a:pt x="137" y="13"/>
                      </a:lnTo>
                      <a:lnTo>
                        <a:pt x="137" y="17"/>
                      </a:lnTo>
                      <a:lnTo>
                        <a:pt x="136" y="23"/>
                      </a:lnTo>
                      <a:lnTo>
                        <a:pt x="134" y="34"/>
                      </a:lnTo>
                      <a:lnTo>
                        <a:pt x="131" y="47"/>
                      </a:lnTo>
                      <a:lnTo>
                        <a:pt x="129" y="61"/>
                      </a:lnTo>
                      <a:lnTo>
                        <a:pt x="126" y="75"/>
                      </a:lnTo>
                      <a:lnTo>
                        <a:pt x="123" y="91"/>
                      </a:lnTo>
                      <a:lnTo>
                        <a:pt x="120" y="107"/>
                      </a:lnTo>
                      <a:lnTo>
                        <a:pt x="114" y="140"/>
                      </a:lnTo>
                      <a:lnTo>
                        <a:pt x="110" y="157"/>
                      </a:lnTo>
                      <a:lnTo>
                        <a:pt x="107" y="173"/>
                      </a:lnTo>
                      <a:lnTo>
                        <a:pt x="104" y="189"/>
                      </a:lnTo>
                      <a:lnTo>
                        <a:pt x="101" y="204"/>
                      </a:lnTo>
                      <a:lnTo>
                        <a:pt x="98" y="218"/>
                      </a:lnTo>
                      <a:lnTo>
                        <a:pt x="95" y="232"/>
                      </a:lnTo>
                      <a:lnTo>
                        <a:pt x="89" y="256"/>
                      </a:lnTo>
                      <a:lnTo>
                        <a:pt x="82" y="280"/>
                      </a:lnTo>
                      <a:lnTo>
                        <a:pt x="75" y="303"/>
                      </a:lnTo>
                      <a:lnTo>
                        <a:pt x="69" y="325"/>
                      </a:lnTo>
                      <a:lnTo>
                        <a:pt x="62" y="346"/>
                      </a:lnTo>
                      <a:lnTo>
                        <a:pt x="57" y="367"/>
                      </a:lnTo>
                      <a:lnTo>
                        <a:pt x="51" y="388"/>
                      </a:lnTo>
                      <a:lnTo>
                        <a:pt x="47" y="409"/>
                      </a:lnTo>
                      <a:lnTo>
                        <a:pt x="43" y="431"/>
                      </a:lnTo>
                      <a:lnTo>
                        <a:pt x="39" y="453"/>
                      </a:lnTo>
                      <a:lnTo>
                        <a:pt x="36" y="475"/>
                      </a:lnTo>
                      <a:lnTo>
                        <a:pt x="33" y="497"/>
                      </a:lnTo>
                      <a:lnTo>
                        <a:pt x="31" y="518"/>
                      </a:lnTo>
                      <a:lnTo>
                        <a:pt x="30" y="539"/>
                      </a:lnTo>
                      <a:lnTo>
                        <a:pt x="29" y="559"/>
                      </a:lnTo>
                      <a:lnTo>
                        <a:pt x="29" y="578"/>
                      </a:lnTo>
                      <a:lnTo>
                        <a:pt x="31" y="597"/>
                      </a:lnTo>
                      <a:lnTo>
                        <a:pt x="32" y="614"/>
                      </a:lnTo>
                      <a:lnTo>
                        <a:pt x="35" y="632"/>
                      </a:lnTo>
                      <a:lnTo>
                        <a:pt x="38" y="649"/>
                      </a:lnTo>
                      <a:lnTo>
                        <a:pt x="42" y="665"/>
                      </a:lnTo>
                      <a:lnTo>
                        <a:pt x="47" y="681"/>
                      </a:lnTo>
                      <a:lnTo>
                        <a:pt x="52" y="696"/>
                      </a:lnTo>
                      <a:lnTo>
                        <a:pt x="58" y="712"/>
                      </a:lnTo>
                      <a:lnTo>
                        <a:pt x="64" y="726"/>
                      </a:lnTo>
                      <a:lnTo>
                        <a:pt x="72" y="739"/>
                      </a:lnTo>
                      <a:lnTo>
                        <a:pt x="80" y="752"/>
                      </a:lnTo>
                      <a:lnTo>
                        <a:pt x="89" y="765"/>
                      </a:lnTo>
                      <a:lnTo>
                        <a:pt x="98" y="779"/>
                      </a:lnTo>
                      <a:lnTo>
                        <a:pt x="109" y="793"/>
                      </a:lnTo>
                      <a:lnTo>
                        <a:pt x="119" y="809"/>
                      </a:lnTo>
                      <a:lnTo>
                        <a:pt x="124" y="817"/>
                      </a:lnTo>
                      <a:lnTo>
                        <a:pt x="129" y="826"/>
                      </a:lnTo>
                      <a:lnTo>
                        <a:pt x="135" y="835"/>
                      </a:lnTo>
                      <a:lnTo>
                        <a:pt x="140" y="845"/>
                      </a:lnTo>
                      <a:lnTo>
                        <a:pt x="150" y="865"/>
                      </a:lnTo>
                      <a:lnTo>
                        <a:pt x="161" y="886"/>
                      </a:lnTo>
                      <a:lnTo>
                        <a:pt x="172" y="908"/>
                      </a:lnTo>
                      <a:lnTo>
                        <a:pt x="194" y="952"/>
                      </a:lnTo>
                      <a:lnTo>
                        <a:pt x="205" y="973"/>
                      </a:lnTo>
                      <a:lnTo>
                        <a:pt x="217" y="994"/>
                      </a:lnTo>
                      <a:lnTo>
                        <a:pt x="229" y="1014"/>
                      </a:lnTo>
                      <a:lnTo>
                        <a:pt x="243" y="1034"/>
                      </a:lnTo>
                      <a:lnTo>
                        <a:pt x="256" y="1054"/>
                      </a:lnTo>
                      <a:lnTo>
                        <a:pt x="271" y="1074"/>
                      </a:lnTo>
                      <a:lnTo>
                        <a:pt x="299" y="1114"/>
                      </a:lnTo>
                      <a:lnTo>
                        <a:pt x="313" y="1134"/>
                      </a:lnTo>
                      <a:lnTo>
                        <a:pt x="326" y="1154"/>
                      </a:lnTo>
                      <a:lnTo>
                        <a:pt x="338" y="1173"/>
                      </a:lnTo>
                      <a:lnTo>
                        <a:pt x="351" y="1193"/>
                      </a:lnTo>
                      <a:lnTo>
                        <a:pt x="375" y="1232"/>
                      </a:lnTo>
                      <a:lnTo>
                        <a:pt x="398" y="1270"/>
                      </a:lnTo>
                      <a:lnTo>
                        <a:pt x="421" y="1307"/>
                      </a:lnTo>
                      <a:lnTo>
                        <a:pt x="427" y="1315"/>
                      </a:lnTo>
                      <a:lnTo>
                        <a:pt x="432" y="1324"/>
                      </a:lnTo>
                      <a:lnTo>
                        <a:pt x="443" y="1339"/>
                      </a:lnTo>
                      <a:lnTo>
                        <a:pt x="454" y="1354"/>
                      </a:lnTo>
                      <a:lnTo>
                        <a:pt x="465" y="1368"/>
                      </a:lnTo>
                      <a:lnTo>
                        <a:pt x="476" y="1384"/>
                      </a:lnTo>
                      <a:lnTo>
                        <a:pt x="482" y="1393"/>
                      </a:lnTo>
                      <a:lnTo>
                        <a:pt x="488" y="1402"/>
                      </a:lnTo>
                      <a:lnTo>
                        <a:pt x="495" y="1412"/>
                      </a:lnTo>
                      <a:lnTo>
                        <a:pt x="501" y="1422"/>
                      </a:lnTo>
                      <a:lnTo>
                        <a:pt x="508" y="1434"/>
                      </a:lnTo>
                      <a:lnTo>
                        <a:pt x="516" y="1446"/>
                      </a:lnTo>
                      <a:lnTo>
                        <a:pt x="524" y="1459"/>
                      </a:lnTo>
                      <a:lnTo>
                        <a:pt x="532" y="1473"/>
                      </a:lnTo>
                      <a:lnTo>
                        <a:pt x="540" y="1488"/>
                      </a:lnTo>
                      <a:lnTo>
                        <a:pt x="549" y="1503"/>
                      </a:lnTo>
                      <a:lnTo>
                        <a:pt x="559" y="1520"/>
                      </a:lnTo>
                      <a:lnTo>
                        <a:pt x="568" y="1536"/>
                      </a:lnTo>
                      <a:lnTo>
                        <a:pt x="587" y="1571"/>
                      </a:lnTo>
                      <a:lnTo>
                        <a:pt x="606" y="1607"/>
                      </a:lnTo>
                      <a:lnTo>
                        <a:pt x="625" y="1643"/>
                      </a:lnTo>
                      <a:lnTo>
                        <a:pt x="634" y="1661"/>
                      </a:lnTo>
                      <a:lnTo>
                        <a:pt x="643" y="1678"/>
                      </a:lnTo>
                      <a:lnTo>
                        <a:pt x="650" y="1696"/>
                      </a:lnTo>
                      <a:lnTo>
                        <a:pt x="658" y="1713"/>
                      </a:lnTo>
                      <a:lnTo>
                        <a:pt x="665" y="1729"/>
                      </a:lnTo>
                      <a:lnTo>
                        <a:pt x="671" y="1746"/>
                      </a:lnTo>
                      <a:lnTo>
                        <a:pt x="683" y="1780"/>
                      </a:lnTo>
                      <a:lnTo>
                        <a:pt x="694" y="1813"/>
                      </a:lnTo>
                      <a:lnTo>
                        <a:pt x="704" y="1847"/>
                      </a:lnTo>
                      <a:lnTo>
                        <a:pt x="714" y="1880"/>
                      </a:lnTo>
                      <a:lnTo>
                        <a:pt x="724" y="1912"/>
                      </a:lnTo>
                      <a:lnTo>
                        <a:pt x="734" y="1944"/>
                      </a:lnTo>
                      <a:lnTo>
                        <a:pt x="746" y="1976"/>
                      </a:lnTo>
                      <a:lnTo>
                        <a:pt x="759" y="2007"/>
                      </a:lnTo>
                      <a:lnTo>
                        <a:pt x="773" y="2036"/>
                      </a:lnTo>
                      <a:lnTo>
                        <a:pt x="788" y="2066"/>
                      </a:lnTo>
                      <a:lnTo>
                        <a:pt x="804" y="2096"/>
                      </a:lnTo>
                      <a:lnTo>
                        <a:pt x="819" y="2126"/>
                      </a:lnTo>
                      <a:lnTo>
                        <a:pt x="834" y="2156"/>
                      </a:lnTo>
                      <a:lnTo>
                        <a:pt x="847" y="2188"/>
                      </a:lnTo>
                      <a:lnTo>
                        <a:pt x="854" y="2205"/>
                      </a:lnTo>
                      <a:lnTo>
                        <a:pt x="860" y="2221"/>
                      </a:lnTo>
                      <a:lnTo>
                        <a:pt x="870" y="2255"/>
                      </a:lnTo>
                      <a:lnTo>
                        <a:pt x="880" y="2290"/>
                      </a:lnTo>
                      <a:lnTo>
                        <a:pt x="890" y="2326"/>
                      </a:lnTo>
                      <a:lnTo>
                        <a:pt x="898" y="2361"/>
                      </a:lnTo>
                      <a:lnTo>
                        <a:pt x="905" y="2398"/>
                      </a:lnTo>
                      <a:lnTo>
                        <a:pt x="912" y="2434"/>
                      </a:lnTo>
                      <a:lnTo>
                        <a:pt x="917" y="2469"/>
                      </a:lnTo>
                      <a:lnTo>
                        <a:pt x="922" y="2504"/>
                      </a:lnTo>
                      <a:lnTo>
                        <a:pt x="923" y="2521"/>
                      </a:lnTo>
                      <a:lnTo>
                        <a:pt x="925" y="2538"/>
                      </a:lnTo>
                      <a:lnTo>
                        <a:pt x="926" y="2571"/>
                      </a:lnTo>
                      <a:lnTo>
                        <a:pt x="927" y="2604"/>
                      </a:lnTo>
                      <a:lnTo>
                        <a:pt x="926" y="2636"/>
                      </a:lnTo>
                      <a:lnTo>
                        <a:pt x="925" y="2669"/>
                      </a:lnTo>
                      <a:lnTo>
                        <a:pt x="924" y="2701"/>
                      </a:lnTo>
                      <a:lnTo>
                        <a:pt x="922" y="2735"/>
                      </a:lnTo>
                      <a:lnTo>
                        <a:pt x="922" y="2769"/>
                      </a:lnTo>
                      <a:lnTo>
                        <a:pt x="921" y="2787"/>
                      </a:lnTo>
                      <a:lnTo>
                        <a:pt x="920" y="2805"/>
                      </a:lnTo>
                      <a:lnTo>
                        <a:pt x="919" y="2824"/>
                      </a:lnTo>
                      <a:lnTo>
                        <a:pt x="918" y="2844"/>
                      </a:lnTo>
                      <a:lnTo>
                        <a:pt x="915" y="2883"/>
                      </a:lnTo>
                      <a:lnTo>
                        <a:pt x="913" y="2923"/>
                      </a:lnTo>
                      <a:lnTo>
                        <a:pt x="910" y="2961"/>
                      </a:lnTo>
                      <a:lnTo>
                        <a:pt x="909" y="2980"/>
                      </a:lnTo>
                      <a:lnTo>
                        <a:pt x="909" y="2999"/>
                      </a:lnTo>
                      <a:lnTo>
                        <a:pt x="909" y="3016"/>
                      </a:lnTo>
                      <a:lnTo>
                        <a:pt x="909" y="3033"/>
                      </a:lnTo>
                      <a:lnTo>
                        <a:pt x="910" y="3048"/>
                      </a:lnTo>
                      <a:lnTo>
                        <a:pt x="911" y="3063"/>
                      </a:lnTo>
                      <a:lnTo>
                        <a:pt x="913" y="3076"/>
                      </a:lnTo>
                      <a:lnTo>
                        <a:pt x="916" y="3089"/>
                      </a:lnTo>
                      <a:lnTo>
                        <a:pt x="919" y="3101"/>
                      </a:lnTo>
                      <a:lnTo>
                        <a:pt x="922" y="3113"/>
                      </a:lnTo>
                      <a:lnTo>
                        <a:pt x="926" y="3124"/>
                      </a:lnTo>
                      <a:lnTo>
                        <a:pt x="929" y="3134"/>
                      </a:lnTo>
                      <a:lnTo>
                        <a:pt x="938" y="3155"/>
                      </a:lnTo>
                      <a:lnTo>
                        <a:pt x="948" y="3173"/>
                      </a:lnTo>
                      <a:lnTo>
                        <a:pt x="957" y="3193"/>
                      </a:lnTo>
                      <a:lnTo>
                        <a:pt x="967" y="3213"/>
                      </a:lnTo>
                      <a:lnTo>
                        <a:pt x="976" y="3234"/>
                      </a:lnTo>
                      <a:lnTo>
                        <a:pt x="984" y="3254"/>
                      </a:lnTo>
                      <a:lnTo>
                        <a:pt x="991" y="3273"/>
                      </a:lnTo>
                      <a:lnTo>
                        <a:pt x="998" y="3292"/>
                      </a:lnTo>
                      <a:lnTo>
                        <a:pt x="1005" y="3311"/>
                      </a:lnTo>
                      <a:lnTo>
                        <a:pt x="1012" y="3329"/>
                      </a:lnTo>
                      <a:lnTo>
                        <a:pt x="1021" y="3349"/>
                      </a:lnTo>
                      <a:lnTo>
                        <a:pt x="1025" y="3359"/>
                      </a:lnTo>
                      <a:lnTo>
                        <a:pt x="1030" y="3370"/>
                      </a:lnTo>
                      <a:lnTo>
                        <a:pt x="1035" y="3381"/>
                      </a:lnTo>
                      <a:lnTo>
                        <a:pt x="1041" y="3393"/>
                      </a:lnTo>
                      <a:lnTo>
                        <a:pt x="1048" y="3406"/>
                      </a:lnTo>
                      <a:lnTo>
                        <a:pt x="1055" y="3420"/>
                      </a:lnTo>
                      <a:lnTo>
                        <a:pt x="1063" y="3434"/>
                      </a:lnTo>
                      <a:lnTo>
                        <a:pt x="1071" y="3450"/>
                      </a:lnTo>
                      <a:lnTo>
                        <a:pt x="1080" y="3466"/>
                      </a:lnTo>
                      <a:lnTo>
                        <a:pt x="1090" y="3482"/>
                      </a:lnTo>
                      <a:lnTo>
                        <a:pt x="1109" y="3516"/>
                      </a:lnTo>
                      <a:lnTo>
                        <a:pt x="1118" y="3532"/>
                      </a:lnTo>
                      <a:lnTo>
                        <a:pt x="1127" y="3548"/>
                      </a:lnTo>
                      <a:lnTo>
                        <a:pt x="1136" y="3563"/>
                      </a:lnTo>
                      <a:lnTo>
                        <a:pt x="1144" y="3578"/>
                      </a:lnTo>
                      <a:lnTo>
                        <a:pt x="1153" y="3592"/>
                      </a:lnTo>
                      <a:lnTo>
                        <a:pt x="1160" y="3604"/>
                      </a:lnTo>
                      <a:lnTo>
                        <a:pt x="1166" y="3616"/>
                      </a:lnTo>
                      <a:lnTo>
                        <a:pt x="1172" y="3626"/>
                      </a:lnTo>
                      <a:lnTo>
                        <a:pt x="1147" y="3640"/>
                      </a:lnTo>
                      <a:lnTo>
                        <a:pt x="1141" y="3630"/>
                      </a:lnTo>
                      <a:lnTo>
                        <a:pt x="1134" y="3619"/>
                      </a:lnTo>
                      <a:lnTo>
                        <a:pt x="1127" y="3606"/>
                      </a:lnTo>
                      <a:lnTo>
                        <a:pt x="1119" y="3593"/>
                      </a:lnTo>
                      <a:lnTo>
                        <a:pt x="1111" y="3578"/>
                      </a:lnTo>
                      <a:lnTo>
                        <a:pt x="1102" y="3562"/>
                      </a:lnTo>
                      <a:lnTo>
                        <a:pt x="1092" y="3546"/>
                      </a:lnTo>
                      <a:lnTo>
                        <a:pt x="1083" y="3530"/>
                      </a:lnTo>
                      <a:lnTo>
                        <a:pt x="1064" y="3497"/>
                      </a:lnTo>
                      <a:lnTo>
                        <a:pt x="1055" y="3480"/>
                      </a:lnTo>
                      <a:lnTo>
                        <a:pt x="1046" y="3464"/>
                      </a:lnTo>
                      <a:lnTo>
                        <a:pt x="1037" y="3448"/>
                      </a:lnTo>
                      <a:lnTo>
                        <a:pt x="1029" y="3433"/>
                      </a:lnTo>
                      <a:lnTo>
                        <a:pt x="1022" y="3419"/>
                      </a:lnTo>
                      <a:lnTo>
                        <a:pt x="1015" y="3406"/>
                      </a:lnTo>
                      <a:lnTo>
                        <a:pt x="1009" y="3394"/>
                      </a:lnTo>
                      <a:lnTo>
                        <a:pt x="1004" y="3382"/>
                      </a:lnTo>
                      <a:lnTo>
                        <a:pt x="999" y="3371"/>
                      </a:lnTo>
                      <a:lnTo>
                        <a:pt x="994" y="3360"/>
                      </a:lnTo>
                      <a:lnTo>
                        <a:pt x="985" y="3340"/>
                      </a:lnTo>
                      <a:lnTo>
                        <a:pt x="978" y="3321"/>
                      </a:lnTo>
                      <a:lnTo>
                        <a:pt x="971" y="3302"/>
                      </a:lnTo>
                      <a:lnTo>
                        <a:pt x="964" y="3284"/>
                      </a:lnTo>
                      <a:lnTo>
                        <a:pt x="957" y="3265"/>
                      </a:lnTo>
                      <a:lnTo>
                        <a:pt x="949" y="3245"/>
                      </a:lnTo>
                      <a:lnTo>
                        <a:pt x="941" y="3225"/>
                      </a:lnTo>
                      <a:lnTo>
                        <a:pt x="931" y="3206"/>
                      </a:lnTo>
                      <a:lnTo>
                        <a:pt x="922" y="3186"/>
                      </a:lnTo>
                      <a:lnTo>
                        <a:pt x="912" y="3166"/>
                      </a:lnTo>
                      <a:lnTo>
                        <a:pt x="902" y="3144"/>
                      </a:lnTo>
                      <a:lnTo>
                        <a:pt x="898" y="3133"/>
                      </a:lnTo>
                      <a:lnTo>
                        <a:pt x="894" y="3121"/>
                      </a:lnTo>
                      <a:lnTo>
                        <a:pt x="890" y="3108"/>
                      </a:lnTo>
                      <a:lnTo>
                        <a:pt x="887" y="3095"/>
                      </a:lnTo>
                      <a:lnTo>
                        <a:pt x="885" y="3081"/>
                      </a:lnTo>
                      <a:lnTo>
                        <a:pt x="882" y="3066"/>
                      </a:lnTo>
                      <a:lnTo>
                        <a:pt x="881" y="3050"/>
                      </a:lnTo>
                      <a:lnTo>
                        <a:pt x="880" y="3033"/>
                      </a:lnTo>
                      <a:lnTo>
                        <a:pt x="880" y="3016"/>
                      </a:lnTo>
                      <a:lnTo>
                        <a:pt x="880" y="2998"/>
                      </a:lnTo>
                      <a:lnTo>
                        <a:pt x="880" y="2979"/>
                      </a:lnTo>
                      <a:lnTo>
                        <a:pt x="881" y="2960"/>
                      </a:lnTo>
                      <a:lnTo>
                        <a:pt x="883" y="2921"/>
                      </a:lnTo>
                      <a:lnTo>
                        <a:pt x="886" y="2881"/>
                      </a:lnTo>
                      <a:lnTo>
                        <a:pt x="889" y="2842"/>
                      </a:lnTo>
                      <a:lnTo>
                        <a:pt x="890" y="2823"/>
                      </a:lnTo>
                      <a:lnTo>
                        <a:pt x="891" y="2804"/>
                      </a:lnTo>
                      <a:lnTo>
                        <a:pt x="892" y="2786"/>
                      </a:lnTo>
                      <a:lnTo>
                        <a:pt x="892" y="2768"/>
                      </a:lnTo>
                      <a:lnTo>
                        <a:pt x="893" y="2733"/>
                      </a:lnTo>
                      <a:lnTo>
                        <a:pt x="894" y="2700"/>
                      </a:lnTo>
                      <a:lnTo>
                        <a:pt x="896" y="2668"/>
                      </a:lnTo>
                      <a:lnTo>
                        <a:pt x="897" y="2636"/>
                      </a:lnTo>
                      <a:lnTo>
                        <a:pt x="897" y="2604"/>
                      </a:lnTo>
                      <a:lnTo>
                        <a:pt x="897" y="2573"/>
                      </a:lnTo>
                      <a:lnTo>
                        <a:pt x="896" y="2540"/>
                      </a:lnTo>
                      <a:lnTo>
                        <a:pt x="894" y="2524"/>
                      </a:lnTo>
                      <a:lnTo>
                        <a:pt x="893" y="2508"/>
                      </a:lnTo>
                      <a:lnTo>
                        <a:pt x="888" y="2474"/>
                      </a:lnTo>
                      <a:lnTo>
                        <a:pt x="883" y="2439"/>
                      </a:lnTo>
                      <a:lnTo>
                        <a:pt x="877" y="2403"/>
                      </a:lnTo>
                      <a:lnTo>
                        <a:pt x="869" y="2368"/>
                      </a:lnTo>
                      <a:lnTo>
                        <a:pt x="861" y="2333"/>
                      </a:lnTo>
                      <a:lnTo>
                        <a:pt x="852" y="2298"/>
                      </a:lnTo>
                      <a:lnTo>
                        <a:pt x="843" y="2264"/>
                      </a:lnTo>
                      <a:lnTo>
                        <a:pt x="832" y="2231"/>
                      </a:lnTo>
                      <a:lnTo>
                        <a:pt x="827" y="2215"/>
                      </a:lnTo>
                      <a:lnTo>
                        <a:pt x="821" y="2200"/>
                      </a:lnTo>
                      <a:lnTo>
                        <a:pt x="807" y="2169"/>
                      </a:lnTo>
                      <a:lnTo>
                        <a:pt x="793" y="2139"/>
                      </a:lnTo>
                      <a:lnTo>
                        <a:pt x="778" y="2109"/>
                      </a:lnTo>
                      <a:lnTo>
                        <a:pt x="762" y="2079"/>
                      </a:lnTo>
                      <a:lnTo>
                        <a:pt x="747" y="2049"/>
                      </a:lnTo>
                      <a:lnTo>
                        <a:pt x="732" y="2018"/>
                      </a:lnTo>
                      <a:lnTo>
                        <a:pt x="718" y="1986"/>
                      </a:lnTo>
                      <a:lnTo>
                        <a:pt x="706" y="1954"/>
                      </a:lnTo>
                      <a:lnTo>
                        <a:pt x="696" y="1921"/>
                      </a:lnTo>
                      <a:lnTo>
                        <a:pt x="686" y="1888"/>
                      </a:lnTo>
                      <a:lnTo>
                        <a:pt x="676" y="1855"/>
                      </a:lnTo>
                      <a:lnTo>
                        <a:pt x="666" y="1823"/>
                      </a:lnTo>
                      <a:lnTo>
                        <a:pt x="656" y="1790"/>
                      </a:lnTo>
                      <a:lnTo>
                        <a:pt x="644" y="1757"/>
                      </a:lnTo>
                      <a:lnTo>
                        <a:pt x="638" y="1741"/>
                      </a:lnTo>
                      <a:lnTo>
                        <a:pt x="631" y="1725"/>
                      </a:lnTo>
                      <a:lnTo>
                        <a:pt x="624" y="1708"/>
                      </a:lnTo>
                      <a:lnTo>
                        <a:pt x="616" y="1691"/>
                      </a:lnTo>
                      <a:lnTo>
                        <a:pt x="608" y="1674"/>
                      </a:lnTo>
                      <a:lnTo>
                        <a:pt x="599" y="1656"/>
                      </a:lnTo>
                      <a:lnTo>
                        <a:pt x="581" y="1620"/>
                      </a:lnTo>
                      <a:lnTo>
                        <a:pt x="562" y="1585"/>
                      </a:lnTo>
                      <a:lnTo>
                        <a:pt x="543" y="1551"/>
                      </a:lnTo>
                      <a:lnTo>
                        <a:pt x="533" y="1534"/>
                      </a:lnTo>
                      <a:lnTo>
                        <a:pt x="524" y="1518"/>
                      </a:lnTo>
                      <a:lnTo>
                        <a:pt x="515" y="1502"/>
                      </a:lnTo>
                      <a:lnTo>
                        <a:pt x="506" y="1487"/>
                      </a:lnTo>
                      <a:lnTo>
                        <a:pt x="498" y="1474"/>
                      </a:lnTo>
                      <a:lnTo>
                        <a:pt x="491" y="1461"/>
                      </a:lnTo>
                      <a:lnTo>
                        <a:pt x="484" y="1449"/>
                      </a:lnTo>
                      <a:lnTo>
                        <a:pt x="477" y="1438"/>
                      </a:lnTo>
                      <a:lnTo>
                        <a:pt x="471" y="1428"/>
                      </a:lnTo>
                      <a:lnTo>
                        <a:pt x="464" y="1418"/>
                      </a:lnTo>
                      <a:lnTo>
                        <a:pt x="458" y="1409"/>
                      </a:lnTo>
                      <a:lnTo>
                        <a:pt x="452" y="1401"/>
                      </a:lnTo>
                      <a:lnTo>
                        <a:pt x="441" y="1386"/>
                      </a:lnTo>
                      <a:lnTo>
                        <a:pt x="430" y="1371"/>
                      </a:lnTo>
                      <a:lnTo>
                        <a:pt x="419" y="1356"/>
                      </a:lnTo>
                      <a:lnTo>
                        <a:pt x="408" y="1340"/>
                      </a:lnTo>
                      <a:lnTo>
                        <a:pt x="402" y="1331"/>
                      </a:lnTo>
                      <a:lnTo>
                        <a:pt x="396" y="1322"/>
                      </a:lnTo>
                      <a:lnTo>
                        <a:pt x="373" y="1285"/>
                      </a:lnTo>
                      <a:lnTo>
                        <a:pt x="350" y="1247"/>
                      </a:lnTo>
                      <a:lnTo>
                        <a:pt x="326" y="1208"/>
                      </a:lnTo>
                      <a:lnTo>
                        <a:pt x="314" y="1189"/>
                      </a:lnTo>
                      <a:lnTo>
                        <a:pt x="302" y="1170"/>
                      </a:lnTo>
                      <a:lnTo>
                        <a:pt x="289" y="1150"/>
                      </a:lnTo>
                      <a:lnTo>
                        <a:pt x="275" y="1131"/>
                      </a:lnTo>
                      <a:lnTo>
                        <a:pt x="247" y="1091"/>
                      </a:lnTo>
                      <a:lnTo>
                        <a:pt x="232" y="1070"/>
                      </a:lnTo>
                      <a:lnTo>
                        <a:pt x="218" y="1050"/>
                      </a:lnTo>
                      <a:lnTo>
                        <a:pt x="205" y="1029"/>
                      </a:lnTo>
                      <a:lnTo>
                        <a:pt x="192" y="1008"/>
                      </a:lnTo>
                      <a:lnTo>
                        <a:pt x="180" y="987"/>
                      </a:lnTo>
                      <a:lnTo>
                        <a:pt x="168" y="965"/>
                      </a:lnTo>
                      <a:lnTo>
                        <a:pt x="145" y="921"/>
                      </a:lnTo>
                      <a:lnTo>
                        <a:pt x="135" y="900"/>
                      </a:lnTo>
                      <a:lnTo>
                        <a:pt x="124" y="879"/>
                      </a:lnTo>
                      <a:lnTo>
                        <a:pt x="114" y="859"/>
                      </a:lnTo>
                      <a:lnTo>
                        <a:pt x="109" y="850"/>
                      </a:lnTo>
                      <a:lnTo>
                        <a:pt x="104" y="841"/>
                      </a:lnTo>
                      <a:lnTo>
                        <a:pt x="100" y="833"/>
                      </a:lnTo>
                      <a:lnTo>
                        <a:pt x="95" y="825"/>
                      </a:lnTo>
                      <a:lnTo>
                        <a:pt x="85" y="810"/>
                      </a:lnTo>
                      <a:lnTo>
                        <a:pt x="75" y="796"/>
                      </a:lnTo>
                      <a:lnTo>
                        <a:pt x="65" y="782"/>
                      </a:lnTo>
                      <a:lnTo>
                        <a:pt x="55" y="768"/>
                      </a:lnTo>
                      <a:lnTo>
                        <a:pt x="46" y="754"/>
                      </a:lnTo>
                      <a:lnTo>
                        <a:pt x="38" y="738"/>
                      </a:lnTo>
                      <a:lnTo>
                        <a:pt x="30" y="722"/>
                      </a:lnTo>
                      <a:lnTo>
                        <a:pt x="24" y="705"/>
                      </a:lnTo>
                      <a:lnTo>
                        <a:pt x="19" y="689"/>
                      </a:lnTo>
                      <a:lnTo>
                        <a:pt x="14" y="672"/>
                      </a:lnTo>
                      <a:lnTo>
                        <a:pt x="10" y="654"/>
                      </a:lnTo>
                      <a:lnTo>
                        <a:pt x="6" y="636"/>
                      </a:lnTo>
                      <a:lnTo>
                        <a:pt x="3" y="617"/>
                      </a:lnTo>
                      <a:lnTo>
                        <a:pt x="1" y="598"/>
                      </a:lnTo>
                      <a:lnTo>
                        <a:pt x="0" y="579"/>
                      </a:lnTo>
                      <a:lnTo>
                        <a:pt x="0" y="558"/>
                      </a:lnTo>
                      <a:lnTo>
                        <a:pt x="1" y="537"/>
                      </a:lnTo>
                      <a:lnTo>
                        <a:pt x="2" y="515"/>
                      </a:lnTo>
                      <a:lnTo>
                        <a:pt x="4" y="493"/>
                      </a:lnTo>
                      <a:lnTo>
                        <a:pt x="7" y="471"/>
                      </a:lnTo>
                      <a:lnTo>
                        <a:pt x="10" y="448"/>
                      </a:lnTo>
                      <a:lnTo>
                        <a:pt x="14" y="426"/>
                      </a:lnTo>
                      <a:lnTo>
                        <a:pt x="18" y="403"/>
                      </a:lnTo>
                      <a:lnTo>
                        <a:pt x="23" y="381"/>
                      </a:lnTo>
                      <a:lnTo>
                        <a:pt x="29" y="360"/>
                      </a:lnTo>
                      <a:lnTo>
                        <a:pt x="35" y="338"/>
                      </a:lnTo>
                      <a:lnTo>
                        <a:pt x="41" y="316"/>
                      </a:lnTo>
                      <a:lnTo>
                        <a:pt x="47" y="295"/>
                      </a:lnTo>
                      <a:lnTo>
                        <a:pt x="54" y="273"/>
                      </a:lnTo>
                      <a:lnTo>
                        <a:pt x="60" y="250"/>
                      </a:lnTo>
                      <a:lnTo>
                        <a:pt x="66" y="225"/>
                      </a:lnTo>
                      <a:lnTo>
                        <a:pt x="69" y="212"/>
                      </a:lnTo>
                      <a:lnTo>
                        <a:pt x="72" y="198"/>
                      </a:lnTo>
                      <a:lnTo>
                        <a:pt x="75" y="183"/>
                      </a:lnTo>
                      <a:lnTo>
                        <a:pt x="79" y="167"/>
                      </a:lnTo>
                      <a:lnTo>
                        <a:pt x="82" y="151"/>
                      </a:lnTo>
                      <a:lnTo>
                        <a:pt x="85" y="134"/>
                      </a:lnTo>
                      <a:lnTo>
                        <a:pt x="92" y="102"/>
                      </a:lnTo>
                      <a:lnTo>
                        <a:pt x="95" y="85"/>
                      </a:lnTo>
                      <a:lnTo>
                        <a:pt x="98" y="70"/>
                      </a:lnTo>
                      <a:lnTo>
                        <a:pt x="100" y="55"/>
                      </a:lnTo>
                      <a:lnTo>
                        <a:pt x="103" y="42"/>
                      </a:lnTo>
                      <a:lnTo>
                        <a:pt x="105" y="29"/>
                      </a:lnTo>
                      <a:lnTo>
                        <a:pt x="107" y="18"/>
                      </a:lnTo>
                      <a:lnTo>
                        <a:pt x="108" y="13"/>
                      </a:lnTo>
                      <a:lnTo>
                        <a:pt x="108" y="8"/>
                      </a:lnTo>
                      <a:lnTo>
                        <a:pt x="109" y="4"/>
                      </a:lnTo>
                      <a:lnTo>
                        <a:pt x="110" y="0"/>
                      </a:lnTo>
                      <a:lnTo>
                        <a:pt x="139" y="5"/>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87" name="Freeform 51"/>
                <p:cNvSpPr>
                  <a:spLocks/>
                </p:cNvSpPr>
                <p:nvPr/>
              </p:nvSpPr>
              <p:spPr bwMode="auto">
                <a:xfrm>
                  <a:off x="170" y="525"/>
                  <a:ext cx="2466" cy="1682"/>
                </a:xfrm>
                <a:custGeom>
                  <a:avLst/>
                  <a:gdLst>
                    <a:gd name="T0" fmla="*/ 42 w 2466"/>
                    <a:gd name="T1" fmla="*/ 1640 h 1682"/>
                    <a:gd name="T2" fmla="*/ 119 w 2466"/>
                    <a:gd name="T3" fmla="*/ 1615 h 1682"/>
                    <a:gd name="T4" fmla="*/ 263 w 2466"/>
                    <a:gd name="T5" fmla="*/ 1574 h 1682"/>
                    <a:gd name="T6" fmla="*/ 404 w 2466"/>
                    <a:gd name="T7" fmla="*/ 1547 h 1682"/>
                    <a:gd name="T8" fmla="*/ 522 w 2466"/>
                    <a:gd name="T9" fmla="*/ 1519 h 1682"/>
                    <a:gd name="T10" fmla="*/ 605 w 2466"/>
                    <a:gd name="T11" fmla="*/ 1480 h 1682"/>
                    <a:gd name="T12" fmla="*/ 708 w 2466"/>
                    <a:gd name="T13" fmla="*/ 1403 h 1682"/>
                    <a:gd name="T14" fmla="*/ 810 w 2466"/>
                    <a:gd name="T15" fmla="*/ 1312 h 1682"/>
                    <a:gd name="T16" fmla="*/ 911 w 2466"/>
                    <a:gd name="T17" fmla="*/ 1205 h 1682"/>
                    <a:gd name="T18" fmla="*/ 973 w 2466"/>
                    <a:gd name="T19" fmla="*/ 1133 h 1682"/>
                    <a:gd name="T20" fmla="*/ 1030 w 2466"/>
                    <a:gd name="T21" fmla="*/ 1060 h 1682"/>
                    <a:gd name="T22" fmla="*/ 1092 w 2466"/>
                    <a:gd name="T23" fmla="*/ 998 h 1682"/>
                    <a:gd name="T24" fmla="*/ 1140 w 2466"/>
                    <a:gd name="T25" fmla="*/ 964 h 1682"/>
                    <a:gd name="T26" fmla="*/ 1199 w 2466"/>
                    <a:gd name="T27" fmla="*/ 935 h 1682"/>
                    <a:gd name="T28" fmla="*/ 1310 w 2466"/>
                    <a:gd name="T29" fmla="*/ 893 h 1682"/>
                    <a:gd name="T30" fmla="*/ 1387 w 2466"/>
                    <a:gd name="T31" fmla="*/ 870 h 1682"/>
                    <a:gd name="T32" fmla="*/ 1447 w 2466"/>
                    <a:gd name="T33" fmla="*/ 858 h 1682"/>
                    <a:gd name="T34" fmla="*/ 1546 w 2466"/>
                    <a:gd name="T35" fmla="*/ 852 h 1682"/>
                    <a:gd name="T36" fmla="*/ 1634 w 2466"/>
                    <a:gd name="T37" fmla="*/ 838 h 1682"/>
                    <a:gd name="T38" fmla="*/ 1716 w 2466"/>
                    <a:gd name="T39" fmla="*/ 816 h 1682"/>
                    <a:gd name="T40" fmla="*/ 1775 w 2466"/>
                    <a:gd name="T41" fmla="*/ 785 h 1682"/>
                    <a:gd name="T42" fmla="*/ 1839 w 2466"/>
                    <a:gd name="T43" fmla="*/ 739 h 1682"/>
                    <a:gd name="T44" fmla="*/ 1932 w 2466"/>
                    <a:gd name="T45" fmla="*/ 655 h 1682"/>
                    <a:gd name="T46" fmla="*/ 2013 w 2466"/>
                    <a:gd name="T47" fmla="*/ 565 h 1682"/>
                    <a:gd name="T48" fmla="*/ 2124 w 2466"/>
                    <a:gd name="T49" fmla="*/ 419 h 1682"/>
                    <a:gd name="T50" fmla="*/ 2208 w 2466"/>
                    <a:gd name="T51" fmla="*/ 312 h 1682"/>
                    <a:gd name="T52" fmla="*/ 2327 w 2466"/>
                    <a:gd name="T53" fmla="*/ 167 h 1682"/>
                    <a:gd name="T54" fmla="*/ 2386 w 2466"/>
                    <a:gd name="T55" fmla="*/ 93 h 1682"/>
                    <a:gd name="T56" fmla="*/ 2419 w 2466"/>
                    <a:gd name="T57" fmla="*/ 47 h 1682"/>
                    <a:gd name="T58" fmla="*/ 2431 w 2466"/>
                    <a:gd name="T59" fmla="*/ 23 h 1682"/>
                    <a:gd name="T60" fmla="*/ 2466 w 2466"/>
                    <a:gd name="T61" fmla="*/ 12 h 1682"/>
                    <a:gd name="T62" fmla="*/ 2456 w 2466"/>
                    <a:gd name="T63" fmla="*/ 39 h 1682"/>
                    <a:gd name="T64" fmla="*/ 2438 w 2466"/>
                    <a:gd name="T65" fmla="*/ 71 h 1682"/>
                    <a:gd name="T66" fmla="*/ 2399 w 2466"/>
                    <a:gd name="T67" fmla="*/ 124 h 1682"/>
                    <a:gd name="T68" fmla="*/ 2335 w 2466"/>
                    <a:gd name="T69" fmla="*/ 203 h 1682"/>
                    <a:gd name="T70" fmla="*/ 2216 w 2466"/>
                    <a:gd name="T71" fmla="*/ 348 h 1682"/>
                    <a:gd name="T72" fmla="*/ 2119 w 2466"/>
                    <a:gd name="T73" fmla="*/ 474 h 1682"/>
                    <a:gd name="T74" fmla="*/ 2021 w 2466"/>
                    <a:gd name="T75" fmla="*/ 600 h 1682"/>
                    <a:gd name="T76" fmla="*/ 1925 w 2466"/>
                    <a:gd name="T77" fmla="*/ 702 h 1682"/>
                    <a:gd name="T78" fmla="*/ 1844 w 2466"/>
                    <a:gd name="T79" fmla="*/ 772 h 1682"/>
                    <a:gd name="T80" fmla="*/ 1778 w 2466"/>
                    <a:gd name="T81" fmla="*/ 817 h 1682"/>
                    <a:gd name="T82" fmla="*/ 1713 w 2466"/>
                    <a:gd name="T83" fmla="*/ 848 h 1682"/>
                    <a:gd name="T84" fmla="*/ 1616 w 2466"/>
                    <a:gd name="T85" fmla="*/ 870 h 1682"/>
                    <a:gd name="T86" fmla="*/ 1528 w 2466"/>
                    <a:gd name="T87" fmla="*/ 883 h 1682"/>
                    <a:gd name="T88" fmla="*/ 1441 w 2466"/>
                    <a:gd name="T89" fmla="*/ 888 h 1682"/>
                    <a:gd name="T90" fmla="*/ 1381 w 2466"/>
                    <a:gd name="T91" fmla="*/ 902 h 1682"/>
                    <a:gd name="T92" fmla="*/ 1287 w 2466"/>
                    <a:gd name="T93" fmla="*/ 932 h 1682"/>
                    <a:gd name="T94" fmla="*/ 1198 w 2466"/>
                    <a:gd name="T95" fmla="*/ 967 h 1682"/>
                    <a:gd name="T96" fmla="*/ 1146 w 2466"/>
                    <a:gd name="T97" fmla="*/ 994 h 1682"/>
                    <a:gd name="T98" fmla="*/ 1100 w 2466"/>
                    <a:gd name="T99" fmla="*/ 1030 h 1682"/>
                    <a:gd name="T100" fmla="*/ 1041 w 2466"/>
                    <a:gd name="T101" fmla="*/ 1092 h 1682"/>
                    <a:gd name="T102" fmla="*/ 982 w 2466"/>
                    <a:gd name="T103" fmla="*/ 1168 h 1682"/>
                    <a:gd name="T104" fmla="*/ 915 w 2466"/>
                    <a:gd name="T105" fmla="*/ 1246 h 1682"/>
                    <a:gd name="T106" fmla="*/ 805 w 2466"/>
                    <a:gd name="T107" fmla="*/ 1355 h 1682"/>
                    <a:gd name="T108" fmla="*/ 698 w 2466"/>
                    <a:gd name="T109" fmla="*/ 1449 h 1682"/>
                    <a:gd name="T110" fmla="*/ 603 w 2466"/>
                    <a:gd name="T111" fmla="*/ 1515 h 1682"/>
                    <a:gd name="T112" fmla="*/ 512 w 2466"/>
                    <a:gd name="T113" fmla="*/ 1553 h 1682"/>
                    <a:gd name="T114" fmla="*/ 367 w 2466"/>
                    <a:gd name="T115" fmla="*/ 1584 h 1682"/>
                    <a:gd name="T116" fmla="*/ 253 w 2466"/>
                    <a:gd name="T117" fmla="*/ 1606 h 1682"/>
                    <a:gd name="T118" fmla="*/ 111 w 2466"/>
                    <a:gd name="T119" fmla="*/ 1649 h 1682"/>
                    <a:gd name="T120" fmla="*/ 38 w 2466"/>
                    <a:gd name="T121" fmla="*/ 1672 h 16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6"/>
                    <a:gd name="T184" fmla="*/ 0 h 1682"/>
                    <a:gd name="T185" fmla="*/ 2466 w 2466"/>
                    <a:gd name="T186" fmla="*/ 1682 h 16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6" h="1682">
                      <a:moveTo>
                        <a:pt x="0" y="1654"/>
                      </a:moveTo>
                      <a:lnTo>
                        <a:pt x="8" y="1651"/>
                      </a:lnTo>
                      <a:lnTo>
                        <a:pt x="18" y="1648"/>
                      </a:lnTo>
                      <a:lnTo>
                        <a:pt x="29" y="1645"/>
                      </a:lnTo>
                      <a:lnTo>
                        <a:pt x="42" y="1640"/>
                      </a:lnTo>
                      <a:lnTo>
                        <a:pt x="56" y="1636"/>
                      </a:lnTo>
                      <a:lnTo>
                        <a:pt x="71" y="1631"/>
                      </a:lnTo>
                      <a:lnTo>
                        <a:pt x="86" y="1626"/>
                      </a:lnTo>
                      <a:lnTo>
                        <a:pt x="103" y="1621"/>
                      </a:lnTo>
                      <a:lnTo>
                        <a:pt x="119" y="1615"/>
                      </a:lnTo>
                      <a:lnTo>
                        <a:pt x="137" y="1610"/>
                      </a:lnTo>
                      <a:lnTo>
                        <a:pt x="173" y="1599"/>
                      </a:lnTo>
                      <a:lnTo>
                        <a:pt x="209" y="1588"/>
                      </a:lnTo>
                      <a:lnTo>
                        <a:pt x="245" y="1578"/>
                      </a:lnTo>
                      <a:lnTo>
                        <a:pt x="263" y="1574"/>
                      </a:lnTo>
                      <a:lnTo>
                        <a:pt x="282" y="1569"/>
                      </a:lnTo>
                      <a:lnTo>
                        <a:pt x="302" y="1565"/>
                      </a:lnTo>
                      <a:lnTo>
                        <a:pt x="322" y="1562"/>
                      </a:lnTo>
                      <a:lnTo>
                        <a:pt x="362" y="1555"/>
                      </a:lnTo>
                      <a:lnTo>
                        <a:pt x="404" y="1547"/>
                      </a:lnTo>
                      <a:lnTo>
                        <a:pt x="445" y="1540"/>
                      </a:lnTo>
                      <a:lnTo>
                        <a:pt x="465" y="1535"/>
                      </a:lnTo>
                      <a:lnTo>
                        <a:pt x="485" y="1530"/>
                      </a:lnTo>
                      <a:lnTo>
                        <a:pt x="504" y="1525"/>
                      </a:lnTo>
                      <a:lnTo>
                        <a:pt x="522" y="1519"/>
                      </a:lnTo>
                      <a:lnTo>
                        <a:pt x="540" y="1513"/>
                      </a:lnTo>
                      <a:lnTo>
                        <a:pt x="557" y="1506"/>
                      </a:lnTo>
                      <a:lnTo>
                        <a:pt x="573" y="1498"/>
                      </a:lnTo>
                      <a:lnTo>
                        <a:pt x="589" y="1489"/>
                      </a:lnTo>
                      <a:lnTo>
                        <a:pt x="605" y="1480"/>
                      </a:lnTo>
                      <a:lnTo>
                        <a:pt x="620" y="1470"/>
                      </a:lnTo>
                      <a:lnTo>
                        <a:pt x="635" y="1460"/>
                      </a:lnTo>
                      <a:lnTo>
                        <a:pt x="650" y="1449"/>
                      </a:lnTo>
                      <a:lnTo>
                        <a:pt x="679" y="1426"/>
                      </a:lnTo>
                      <a:lnTo>
                        <a:pt x="708" y="1403"/>
                      </a:lnTo>
                      <a:lnTo>
                        <a:pt x="735" y="1379"/>
                      </a:lnTo>
                      <a:lnTo>
                        <a:pt x="761" y="1356"/>
                      </a:lnTo>
                      <a:lnTo>
                        <a:pt x="773" y="1344"/>
                      </a:lnTo>
                      <a:lnTo>
                        <a:pt x="786" y="1333"/>
                      </a:lnTo>
                      <a:lnTo>
                        <a:pt x="810" y="1312"/>
                      </a:lnTo>
                      <a:lnTo>
                        <a:pt x="832" y="1290"/>
                      </a:lnTo>
                      <a:lnTo>
                        <a:pt x="854" y="1269"/>
                      </a:lnTo>
                      <a:lnTo>
                        <a:pt x="874" y="1247"/>
                      </a:lnTo>
                      <a:lnTo>
                        <a:pt x="893" y="1226"/>
                      </a:lnTo>
                      <a:lnTo>
                        <a:pt x="911" y="1205"/>
                      </a:lnTo>
                      <a:lnTo>
                        <a:pt x="929" y="1186"/>
                      </a:lnTo>
                      <a:lnTo>
                        <a:pt x="945" y="1167"/>
                      </a:lnTo>
                      <a:lnTo>
                        <a:pt x="953" y="1158"/>
                      </a:lnTo>
                      <a:lnTo>
                        <a:pt x="960" y="1150"/>
                      </a:lnTo>
                      <a:lnTo>
                        <a:pt x="973" y="1133"/>
                      </a:lnTo>
                      <a:lnTo>
                        <a:pt x="985" y="1118"/>
                      </a:lnTo>
                      <a:lnTo>
                        <a:pt x="996" y="1103"/>
                      </a:lnTo>
                      <a:lnTo>
                        <a:pt x="1007" y="1088"/>
                      </a:lnTo>
                      <a:lnTo>
                        <a:pt x="1018" y="1074"/>
                      </a:lnTo>
                      <a:lnTo>
                        <a:pt x="1030" y="1060"/>
                      </a:lnTo>
                      <a:lnTo>
                        <a:pt x="1043" y="1046"/>
                      </a:lnTo>
                      <a:lnTo>
                        <a:pt x="1056" y="1033"/>
                      </a:lnTo>
                      <a:lnTo>
                        <a:pt x="1068" y="1021"/>
                      </a:lnTo>
                      <a:lnTo>
                        <a:pt x="1080" y="1009"/>
                      </a:lnTo>
                      <a:lnTo>
                        <a:pt x="1092" y="998"/>
                      </a:lnTo>
                      <a:lnTo>
                        <a:pt x="1106" y="986"/>
                      </a:lnTo>
                      <a:lnTo>
                        <a:pt x="1113" y="980"/>
                      </a:lnTo>
                      <a:lnTo>
                        <a:pt x="1122" y="975"/>
                      </a:lnTo>
                      <a:lnTo>
                        <a:pt x="1130" y="969"/>
                      </a:lnTo>
                      <a:lnTo>
                        <a:pt x="1140" y="964"/>
                      </a:lnTo>
                      <a:lnTo>
                        <a:pt x="1150" y="958"/>
                      </a:lnTo>
                      <a:lnTo>
                        <a:pt x="1161" y="952"/>
                      </a:lnTo>
                      <a:lnTo>
                        <a:pt x="1173" y="947"/>
                      </a:lnTo>
                      <a:lnTo>
                        <a:pt x="1185" y="941"/>
                      </a:lnTo>
                      <a:lnTo>
                        <a:pt x="1199" y="935"/>
                      </a:lnTo>
                      <a:lnTo>
                        <a:pt x="1214" y="929"/>
                      </a:lnTo>
                      <a:lnTo>
                        <a:pt x="1229" y="923"/>
                      </a:lnTo>
                      <a:lnTo>
                        <a:pt x="1245" y="917"/>
                      </a:lnTo>
                      <a:lnTo>
                        <a:pt x="1277" y="905"/>
                      </a:lnTo>
                      <a:lnTo>
                        <a:pt x="1310" y="893"/>
                      </a:lnTo>
                      <a:lnTo>
                        <a:pt x="1326" y="888"/>
                      </a:lnTo>
                      <a:lnTo>
                        <a:pt x="1342" y="883"/>
                      </a:lnTo>
                      <a:lnTo>
                        <a:pt x="1358" y="878"/>
                      </a:lnTo>
                      <a:lnTo>
                        <a:pt x="1373" y="874"/>
                      </a:lnTo>
                      <a:lnTo>
                        <a:pt x="1387" y="870"/>
                      </a:lnTo>
                      <a:lnTo>
                        <a:pt x="1400" y="867"/>
                      </a:lnTo>
                      <a:lnTo>
                        <a:pt x="1412" y="864"/>
                      </a:lnTo>
                      <a:lnTo>
                        <a:pt x="1424" y="861"/>
                      </a:lnTo>
                      <a:lnTo>
                        <a:pt x="1436" y="859"/>
                      </a:lnTo>
                      <a:lnTo>
                        <a:pt x="1447" y="858"/>
                      </a:lnTo>
                      <a:lnTo>
                        <a:pt x="1468" y="856"/>
                      </a:lnTo>
                      <a:lnTo>
                        <a:pt x="1488" y="855"/>
                      </a:lnTo>
                      <a:lnTo>
                        <a:pt x="1507" y="855"/>
                      </a:lnTo>
                      <a:lnTo>
                        <a:pt x="1526" y="854"/>
                      </a:lnTo>
                      <a:lnTo>
                        <a:pt x="1546" y="852"/>
                      </a:lnTo>
                      <a:lnTo>
                        <a:pt x="1556" y="851"/>
                      </a:lnTo>
                      <a:lnTo>
                        <a:pt x="1566" y="849"/>
                      </a:lnTo>
                      <a:lnTo>
                        <a:pt x="1588" y="845"/>
                      </a:lnTo>
                      <a:lnTo>
                        <a:pt x="1611" y="841"/>
                      </a:lnTo>
                      <a:lnTo>
                        <a:pt x="1634" y="838"/>
                      </a:lnTo>
                      <a:lnTo>
                        <a:pt x="1657" y="833"/>
                      </a:lnTo>
                      <a:lnTo>
                        <a:pt x="1681" y="828"/>
                      </a:lnTo>
                      <a:lnTo>
                        <a:pt x="1692" y="824"/>
                      </a:lnTo>
                      <a:lnTo>
                        <a:pt x="1704" y="821"/>
                      </a:lnTo>
                      <a:lnTo>
                        <a:pt x="1716" y="816"/>
                      </a:lnTo>
                      <a:lnTo>
                        <a:pt x="1727" y="811"/>
                      </a:lnTo>
                      <a:lnTo>
                        <a:pt x="1739" y="806"/>
                      </a:lnTo>
                      <a:lnTo>
                        <a:pt x="1751" y="799"/>
                      </a:lnTo>
                      <a:lnTo>
                        <a:pt x="1763" y="792"/>
                      </a:lnTo>
                      <a:lnTo>
                        <a:pt x="1775" y="785"/>
                      </a:lnTo>
                      <a:lnTo>
                        <a:pt x="1788" y="777"/>
                      </a:lnTo>
                      <a:lnTo>
                        <a:pt x="1801" y="768"/>
                      </a:lnTo>
                      <a:lnTo>
                        <a:pt x="1813" y="759"/>
                      </a:lnTo>
                      <a:lnTo>
                        <a:pt x="1826" y="749"/>
                      </a:lnTo>
                      <a:lnTo>
                        <a:pt x="1839" y="739"/>
                      </a:lnTo>
                      <a:lnTo>
                        <a:pt x="1852" y="728"/>
                      </a:lnTo>
                      <a:lnTo>
                        <a:pt x="1865" y="717"/>
                      </a:lnTo>
                      <a:lnTo>
                        <a:pt x="1879" y="705"/>
                      </a:lnTo>
                      <a:lnTo>
                        <a:pt x="1905" y="681"/>
                      </a:lnTo>
                      <a:lnTo>
                        <a:pt x="1932" y="655"/>
                      </a:lnTo>
                      <a:lnTo>
                        <a:pt x="1959" y="627"/>
                      </a:lnTo>
                      <a:lnTo>
                        <a:pt x="1972" y="613"/>
                      </a:lnTo>
                      <a:lnTo>
                        <a:pt x="1986" y="597"/>
                      </a:lnTo>
                      <a:lnTo>
                        <a:pt x="1999" y="581"/>
                      </a:lnTo>
                      <a:lnTo>
                        <a:pt x="2013" y="565"/>
                      </a:lnTo>
                      <a:lnTo>
                        <a:pt x="2027" y="547"/>
                      </a:lnTo>
                      <a:lnTo>
                        <a:pt x="2041" y="530"/>
                      </a:lnTo>
                      <a:lnTo>
                        <a:pt x="2068" y="493"/>
                      </a:lnTo>
                      <a:lnTo>
                        <a:pt x="2096" y="456"/>
                      </a:lnTo>
                      <a:lnTo>
                        <a:pt x="2124" y="419"/>
                      </a:lnTo>
                      <a:lnTo>
                        <a:pt x="2152" y="382"/>
                      </a:lnTo>
                      <a:lnTo>
                        <a:pt x="2166" y="364"/>
                      </a:lnTo>
                      <a:lnTo>
                        <a:pt x="2179" y="347"/>
                      </a:lnTo>
                      <a:lnTo>
                        <a:pt x="2193" y="329"/>
                      </a:lnTo>
                      <a:lnTo>
                        <a:pt x="2208" y="312"/>
                      </a:lnTo>
                      <a:lnTo>
                        <a:pt x="2238" y="275"/>
                      </a:lnTo>
                      <a:lnTo>
                        <a:pt x="2268" y="238"/>
                      </a:lnTo>
                      <a:lnTo>
                        <a:pt x="2298" y="202"/>
                      </a:lnTo>
                      <a:lnTo>
                        <a:pt x="2313" y="184"/>
                      </a:lnTo>
                      <a:lnTo>
                        <a:pt x="2327" y="167"/>
                      </a:lnTo>
                      <a:lnTo>
                        <a:pt x="2341" y="150"/>
                      </a:lnTo>
                      <a:lnTo>
                        <a:pt x="2353" y="135"/>
                      </a:lnTo>
                      <a:lnTo>
                        <a:pt x="2365" y="120"/>
                      </a:lnTo>
                      <a:lnTo>
                        <a:pt x="2376" y="106"/>
                      </a:lnTo>
                      <a:lnTo>
                        <a:pt x="2386" y="93"/>
                      </a:lnTo>
                      <a:lnTo>
                        <a:pt x="2395" y="82"/>
                      </a:lnTo>
                      <a:lnTo>
                        <a:pt x="2403" y="71"/>
                      </a:lnTo>
                      <a:lnTo>
                        <a:pt x="2409" y="62"/>
                      </a:lnTo>
                      <a:lnTo>
                        <a:pt x="2414" y="54"/>
                      </a:lnTo>
                      <a:lnTo>
                        <a:pt x="2419" y="47"/>
                      </a:lnTo>
                      <a:lnTo>
                        <a:pt x="2422" y="41"/>
                      </a:lnTo>
                      <a:lnTo>
                        <a:pt x="2425" y="36"/>
                      </a:lnTo>
                      <a:lnTo>
                        <a:pt x="2428" y="31"/>
                      </a:lnTo>
                      <a:lnTo>
                        <a:pt x="2429" y="27"/>
                      </a:lnTo>
                      <a:lnTo>
                        <a:pt x="2431" y="23"/>
                      </a:lnTo>
                      <a:lnTo>
                        <a:pt x="2432" y="20"/>
                      </a:lnTo>
                      <a:lnTo>
                        <a:pt x="2434" y="14"/>
                      </a:lnTo>
                      <a:lnTo>
                        <a:pt x="2437" y="7"/>
                      </a:lnTo>
                      <a:lnTo>
                        <a:pt x="2440" y="0"/>
                      </a:lnTo>
                      <a:lnTo>
                        <a:pt x="2466" y="12"/>
                      </a:lnTo>
                      <a:lnTo>
                        <a:pt x="2464" y="17"/>
                      </a:lnTo>
                      <a:lnTo>
                        <a:pt x="2462" y="23"/>
                      </a:lnTo>
                      <a:lnTo>
                        <a:pt x="2459" y="30"/>
                      </a:lnTo>
                      <a:lnTo>
                        <a:pt x="2458" y="34"/>
                      </a:lnTo>
                      <a:lnTo>
                        <a:pt x="2456" y="39"/>
                      </a:lnTo>
                      <a:lnTo>
                        <a:pt x="2454" y="44"/>
                      </a:lnTo>
                      <a:lnTo>
                        <a:pt x="2451" y="50"/>
                      </a:lnTo>
                      <a:lnTo>
                        <a:pt x="2447" y="56"/>
                      </a:lnTo>
                      <a:lnTo>
                        <a:pt x="2443" y="63"/>
                      </a:lnTo>
                      <a:lnTo>
                        <a:pt x="2438" y="71"/>
                      </a:lnTo>
                      <a:lnTo>
                        <a:pt x="2433" y="79"/>
                      </a:lnTo>
                      <a:lnTo>
                        <a:pt x="2426" y="89"/>
                      </a:lnTo>
                      <a:lnTo>
                        <a:pt x="2418" y="99"/>
                      </a:lnTo>
                      <a:lnTo>
                        <a:pt x="2409" y="111"/>
                      </a:lnTo>
                      <a:lnTo>
                        <a:pt x="2399" y="124"/>
                      </a:lnTo>
                      <a:lnTo>
                        <a:pt x="2388" y="138"/>
                      </a:lnTo>
                      <a:lnTo>
                        <a:pt x="2376" y="153"/>
                      </a:lnTo>
                      <a:lnTo>
                        <a:pt x="2363" y="169"/>
                      </a:lnTo>
                      <a:lnTo>
                        <a:pt x="2350" y="185"/>
                      </a:lnTo>
                      <a:lnTo>
                        <a:pt x="2335" y="203"/>
                      </a:lnTo>
                      <a:lnTo>
                        <a:pt x="2321" y="220"/>
                      </a:lnTo>
                      <a:lnTo>
                        <a:pt x="2291" y="257"/>
                      </a:lnTo>
                      <a:lnTo>
                        <a:pt x="2260" y="293"/>
                      </a:lnTo>
                      <a:lnTo>
                        <a:pt x="2230" y="330"/>
                      </a:lnTo>
                      <a:lnTo>
                        <a:pt x="2216" y="348"/>
                      </a:lnTo>
                      <a:lnTo>
                        <a:pt x="2202" y="365"/>
                      </a:lnTo>
                      <a:lnTo>
                        <a:pt x="2189" y="382"/>
                      </a:lnTo>
                      <a:lnTo>
                        <a:pt x="2175" y="400"/>
                      </a:lnTo>
                      <a:lnTo>
                        <a:pt x="2147" y="436"/>
                      </a:lnTo>
                      <a:lnTo>
                        <a:pt x="2119" y="474"/>
                      </a:lnTo>
                      <a:lnTo>
                        <a:pt x="2091" y="511"/>
                      </a:lnTo>
                      <a:lnTo>
                        <a:pt x="2063" y="548"/>
                      </a:lnTo>
                      <a:lnTo>
                        <a:pt x="2049" y="566"/>
                      </a:lnTo>
                      <a:lnTo>
                        <a:pt x="2035" y="583"/>
                      </a:lnTo>
                      <a:lnTo>
                        <a:pt x="2021" y="600"/>
                      </a:lnTo>
                      <a:lnTo>
                        <a:pt x="2007" y="617"/>
                      </a:lnTo>
                      <a:lnTo>
                        <a:pt x="1994" y="632"/>
                      </a:lnTo>
                      <a:lnTo>
                        <a:pt x="1980" y="647"/>
                      </a:lnTo>
                      <a:lnTo>
                        <a:pt x="1952" y="676"/>
                      </a:lnTo>
                      <a:lnTo>
                        <a:pt x="1925" y="702"/>
                      </a:lnTo>
                      <a:lnTo>
                        <a:pt x="1898" y="727"/>
                      </a:lnTo>
                      <a:lnTo>
                        <a:pt x="1884" y="739"/>
                      </a:lnTo>
                      <a:lnTo>
                        <a:pt x="1871" y="751"/>
                      </a:lnTo>
                      <a:lnTo>
                        <a:pt x="1857" y="762"/>
                      </a:lnTo>
                      <a:lnTo>
                        <a:pt x="1844" y="772"/>
                      </a:lnTo>
                      <a:lnTo>
                        <a:pt x="1830" y="782"/>
                      </a:lnTo>
                      <a:lnTo>
                        <a:pt x="1817" y="792"/>
                      </a:lnTo>
                      <a:lnTo>
                        <a:pt x="1804" y="801"/>
                      </a:lnTo>
                      <a:lnTo>
                        <a:pt x="1791" y="809"/>
                      </a:lnTo>
                      <a:lnTo>
                        <a:pt x="1778" y="817"/>
                      </a:lnTo>
                      <a:lnTo>
                        <a:pt x="1765" y="825"/>
                      </a:lnTo>
                      <a:lnTo>
                        <a:pt x="1752" y="832"/>
                      </a:lnTo>
                      <a:lnTo>
                        <a:pt x="1739" y="838"/>
                      </a:lnTo>
                      <a:lnTo>
                        <a:pt x="1726" y="843"/>
                      </a:lnTo>
                      <a:lnTo>
                        <a:pt x="1713" y="848"/>
                      </a:lnTo>
                      <a:lnTo>
                        <a:pt x="1700" y="852"/>
                      </a:lnTo>
                      <a:lnTo>
                        <a:pt x="1688" y="856"/>
                      </a:lnTo>
                      <a:lnTo>
                        <a:pt x="1663" y="862"/>
                      </a:lnTo>
                      <a:lnTo>
                        <a:pt x="1639" y="866"/>
                      </a:lnTo>
                      <a:lnTo>
                        <a:pt x="1616" y="870"/>
                      </a:lnTo>
                      <a:lnTo>
                        <a:pt x="1593" y="874"/>
                      </a:lnTo>
                      <a:lnTo>
                        <a:pt x="1571" y="878"/>
                      </a:lnTo>
                      <a:lnTo>
                        <a:pt x="1559" y="880"/>
                      </a:lnTo>
                      <a:lnTo>
                        <a:pt x="1548" y="881"/>
                      </a:lnTo>
                      <a:lnTo>
                        <a:pt x="1528" y="883"/>
                      </a:lnTo>
                      <a:lnTo>
                        <a:pt x="1508" y="884"/>
                      </a:lnTo>
                      <a:lnTo>
                        <a:pt x="1489" y="884"/>
                      </a:lnTo>
                      <a:lnTo>
                        <a:pt x="1471" y="885"/>
                      </a:lnTo>
                      <a:lnTo>
                        <a:pt x="1451" y="887"/>
                      </a:lnTo>
                      <a:lnTo>
                        <a:pt x="1441" y="888"/>
                      </a:lnTo>
                      <a:lnTo>
                        <a:pt x="1430" y="890"/>
                      </a:lnTo>
                      <a:lnTo>
                        <a:pt x="1419" y="892"/>
                      </a:lnTo>
                      <a:lnTo>
                        <a:pt x="1407" y="895"/>
                      </a:lnTo>
                      <a:lnTo>
                        <a:pt x="1395" y="898"/>
                      </a:lnTo>
                      <a:lnTo>
                        <a:pt x="1381" y="902"/>
                      </a:lnTo>
                      <a:lnTo>
                        <a:pt x="1366" y="906"/>
                      </a:lnTo>
                      <a:lnTo>
                        <a:pt x="1351" y="911"/>
                      </a:lnTo>
                      <a:lnTo>
                        <a:pt x="1336" y="916"/>
                      </a:lnTo>
                      <a:lnTo>
                        <a:pt x="1320" y="921"/>
                      </a:lnTo>
                      <a:lnTo>
                        <a:pt x="1287" y="932"/>
                      </a:lnTo>
                      <a:lnTo>
                        <a:pt x="1255" y="944"/>
                      </a:lnTo>
                      <a:lnTo>
                        <a:pt x="1240" y="950"/>
                      </a:lnTo>
                      <a:lnTo>
                        <a:pt x="1225" y="956"/>
                      </a:lnTo>
                      <a:lnTo>
                        <a:pt x="1211" y="961"/>
                      </a:lnTo>
                      <a:lnTo>
                        <a:pt x="1198" y="967"/>
                      </a:lnTo>
                      <a:lnTo>
                        <a:pt x="1185" y="973"/>
                      </a:lnTo>
                      <a:lnTo>
                        <a:pt x="1174" y="978"/>
                      </a:lnTo>
                      <a:lnTo>
                        <a:pt x="1164" y="984"/>
                      </a:lnTo>
                      <a:lnTo>
                        <a:pt x="1155" y="989"/>
                      </a:lnTo>
                      <a:lnTo>
                        <a:pt x="1146" y="994"/>
                      </a:lnTo>
                      <a:lnTo>
                        <a:pt x="1138" y="999"/>
                      </a:lnTo>
                      <a:lnTo>
                        <a:pt x="1131" y="1004"/>
                      </a:lnTo>
                      <a:lnTo>
                        <a:pt x="1124" y="1009"/>
                      </a:lnTo>
                      <a:lnTo>
                        <a:pt x="1112" y="1019"/>
                      </a:lnTo>
                      <a:lnTo>
                        <a:pt x="1100" y="1030"/>
                      </a:lnTo>
                      <a:lnTo>
                        <a:pt x="1088" y="1041"/>
                      </a:lnTo>
                      <a:lnTo>
                        <a:pt x="1077" y="1053"/>
                      </a:lnTo>
                      <a:lnTo>
                        <a:pt x="1064" y="1066"/>
                      </a:lnTo>
                      <a:lnTo>
                        <a:pt x="1052" y="1078"/>
                      </a:lnTo>
                      <a:lnTo>
                        <a:pt x="1041" y="1092"/>
                      </a:lnTo>
                      <a:lnTo>
                        <a:pt x="1030" y="1105"/>
                      </a:lnTo>
                      <a:lnTo>
                        <a:pt x="1019" y="1120"/>
                      </a:lnTo>
                      <a:lnTo>
                        <a:pt x="1008" y="1135"/>
                      </a:lnTo>
                      <a:lnTo>
                        <a:pt x="996" y="1152"/>
                      </a:lnTo>
                      <a:lnTo>
                        <a:pt x="982" y="1168"/>
                      </a:lnTo>
                      <a:lnTo>
                        <a:pt x="975" y="1177"/>
                      </a:lnTo>
                      <a:lnTo>
                        <a:pt x="967" y="1186"/>
                      </a:lnTo>
                      <a:lnTo>
                        <a:pt x="950" y="1205"/>
                      </a:lnTo>
                      <a:lnTo>
                        <a:pt x="933" y="1225"/>
                      </a:lnTo>
                      <a:lnTo>
                        <a:pt x="915" y="1246"/>
                      </a:lnTo>
                      <a:lnTo>
                        <a:pt x="895" y="1267"/>
                      </a:lnTo>
                      <a:lnTo>
                        <a:pt x="874" y="1289"/>
                      </a:lnTo>
                      <a:lnTo>
                        <a:pt x="853" y="1311"/>
                      </a:lnTo>
                      <a:lnTo>
                        <a:pt x="829" y="1334"/>
                      </a:lnTo>
                      <a:lnTo>
                        <a:pt x="805" y="1355"/>
                      </a:lnTo>
                      <a:lnTo>
                        <a:pt x="793" y="1366"/>
                      </a:lnTo>
                      <a:lnTo>
                        <a:pt x="780" y="1377"/>
                      </a:lnTo>
                      <a:lnTo>
                        <a:pt x="754" y="1401"/>
                      </a:lnTo>
                      <a:lnTo>
                        <a:pt x="726" y="1425"/>
                      </a:lnTo>
                      <a:lnTo>
                        <a:pt x="698" y="1449"/>
                      </a:lnTo>
                      <a:lnTo>
                        <a:pt x="667" y="1473"/>
                      </a:lnTo>
                      <a:lnTo>
                        <a:pt x="652" y="1484"/>
                      </a:lnTo>
                      <a:lnTo>
                        <a:pt x="636" y="1495"/>
                      </a:lnTo>
                      <a:lnTo>
                        <a:pt x="619" y="1505"/>
                      </a:lnTo>
                      <a:lnTo>
                        <a:pt x="603" y="1515"/>
                      </a:lnTo>
                      <a:lnTo>
                        <a:pt x="586" y="1524"/>
                      </a:lnTo>
                      <a:lnTo>
                        <a:pt x="568" y="1533"/>
                      </a:lnTo>
                      <a:lnTo>
                        <a:pt x="550" y="1540"/>
                      </a:lnTo>
                      <a:lnTo>
                        <a:pt x="531" y="1547"/>
                      </a:lnTo>
                      <a:lnTo>
                        <a:pt x="512" y="1553"/>
                      </a:lnTo>
                      <a:lnTo>
                        <a:pt x="492" y="1559"/>
                      </a:lnTo>
                      <a:lnTo>
                        <a:pt x="471" y="1564"/>
                      </a:lnTo>
                      <a:lnTo>
                        <a:pt x="450" y="1568"/>
                      </a:lnTo>
                      <a:lnTo>
                        <a:pt x="409" y="1576"/>
                      </a:lnTo>
                      <a:lnTo>
                        <a:pt x="367" y="1584"/>
                      </a:lnTo>
                      <a:lnTo>
                        <a:pt x="327" y="1591"/>
                      </a:lnTo>
                      <a:lnTo>
                        <a:pt x="307" y="1594"/>
                      </a:lnTo>
                      <a:lnTo>
                        <a:pt x="288" y="1598"/>
                      </a:lnTo>
                      <a:lnTo>
                        <a:pt x="270" y="1602"/>
                      </a:lnTo>
                      <a:lnTo>
                        <a:pt x="253" y="1606"/>
                      </a:lnTo>
                      <a:lnTo>
                        <a:pt x="218" y="1616"/>
                      </a:lnTo>
                      <a:lnTo>
                        <a:pt x="182" y="1627"/>
                      </a:lnTo>
                      <a:lnTo>
                        <a:pt x="146" y="1638"/>
                      </a:lnTo>
                      <a:lnTo>
                        <a:pt x="129" y="1643"/>
                      </a:lnTo>
                      <a:lnTo>
                        <a:pt x="111" y="1649"/>
                      </a:lnTo>
                      <a:lnTo>
                        <a:pt x="95" y="1654"/>
                      </a:lnTo>
                      <a:lnTo>
                        <a:pt x="80" y="1659"/>
                      </a:lnTo>
                      <a:lnTo>
                        <a:pt x="65" y="1664"/>
                      </a:lnTo>
                      <a:lnTo>
                        <a:pt x="51" y="1668"/>
                      </a:lnTo>
                      <a:lnTo>
                        <a:pt x="38" y="1672"/>
                      </a:lnTo>
                      <a:lnTo>
                        <a:pt x="27" y="1676"/>
                      </a:lnTo>
                      <a:lnTo>
                        <a:pt x="17" y="1679"/>
                      </a:lnTo>
                      <a:lnTo>
                        <a:pt x="8" y="1682"/>
                      </a:lnTo>
                      <a:lnTo>
                        <a:pt x="0" y="1654"/>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88" name="Freeform 52"/>
                <p:cNvSpPr>
                  <a:spLocks/>
                </p:cNvSpPr>
                <p:nvPr/>
              </p:nvSpPr>
              <p:spPr bwMode="auto">
                <a:xfrm>
                  <a:off x="195" y="569"/>
                  <a:ext cx="4732" cy="3232"/>
                </a:xfrm>
                <a:custGeom>
                  <a:avLst/>
                  <a:gdLst>
                    <a:gd name="T0" fmla="*/ 40 w 4732"/>
                    <a:gd name="T1" fmla="*/ 3190 h 3232"/>
                    <a:gd name="T2" fmla="*/ 184 w 4732"/>
                    <a:gd name="T3" fmla="*/ 3140 h 3232"/>
                    <a:gd name="T4" fmla="*/ 363 w 4732"/>
                    <a:gd name="T5" fmla="*/ 3069 h 3232"/>
                    <a:gd name="T6" fmla="*/ 590 w 4732"/>
                    <a:gd name="T7" fmla="*/ 2960 h 3232"/>
                    <a:gd name="T8" fmla="*/ 747 w 4732"/>
                    <a:gd name="T9" fmla="*/ 2894 h 3232"/>
                    <a:gd name="T10" fmla="*/ 965 w 4732"/>
                    <a:gd name="T11" fmla="*/ 2827 h 3232"/>
                    <a:gd name="T12" fmla="*/ 1130 w 4732"/>
                    <a:gd name="T13" fmla="*/ 2781 h 3232"/>
                    <a:gd name="T14" fmla="*/ 1261 w 4732"/>
                    <a:gd name="T15" fmla="*/ 2718 h 3232"/>
                    <a:gd name="T16" fmla="*/ 1345 w 4732"/>
                    <a:gd name="T17" fmla="*/ 2656 h 3232"/>
                    <a:gd name="T18" fmla="*/ 1481 w 4732"/>
                    <a:gd name="T19" fmla="*/ 2536 h 3232"/>
                    <a:gd name="T20" fmla="*/ 1560 w 4732"/>
                    <a:gd name="T21" fmla="*/ 2460 h 3232"/>
                    <a:gd name="T22" fmla="*/ 1652 w 4732"/>
                    <a:gd name="T23" fmla="*/ 2367 h 3232"/>
                    <a:gd name="T24" fmla="*/ 1758 w 4732"/>
                    <a:gd name="T25" fmla="*/ 2256 h 3232"/>
                    <a:gd name="T26" fmla="*/ 1856 w 4732"/>
                    <a:gd name="T27" fmla="*/ 2207 h 3232"/>
                    <a:gd name="T28" fmla="*/ 2047 w 4732"/>
                    <a:gd name="T29" fmla="*/ 2180 h 3232"/>
                    <a:gd name="T30" fmla="*/ 2274 w 4732"/>
                    <a:gd name="T31" fmla="*/ 2148 h 3232"/>
                    <a:gd name="T32" fmla="*/ 2500 w 4732"/>
                    <a:gd name="T33" fmla="*/ 2089 h 3232"/>
                    <a:gd name="T34" fmla="*/ 2662 w 4732"/>
                    <a:gd name="T35" fmla="*/ 2013 h 3232"/>
                    <a:gd name="T36" fmla="*/ 2871 w 4732"/>
                    <a:gd name="T37" fmla="*/ 1862 h 3232"/>
                    <a:gd name="T38" fmla="*/ 3033 w 4732"/>
                    <a:gd name="T39" fmla="*/ 1682 h 3232"/>
                    <a:gd name="T40" fmla="*/ 3170 w 4732"/>
                    <a:gd name="T41" fmla="*/ 1514 h 3232"/>
                    <a:gd name="T42" fmla="*/ 3274 w 4732"/>
                    <a:gd name="T43" fmla="*/ 1388 h 3232"/>
                    <a:gd name="T44" fmla="*/ 3354 w 4732"/>
                    <a:gd name="T45" fmla="*/ 1306 h 3232"/>
                    <a:gd name="T46" fmla="*/ 3462 w 4732"/>
                    <a:gd name="T47" fmla="*/ 1206 h 3232"/>
                    <a:gd name="T48" fmla="*/ 3763 w 4732"/>
                    <a:gd name="T49" fmla="*/ 942 h 3232"/>
                    <a:gd name="T50" fmla="*/ 3934 w 4732"/>
                    <a:gd name="T51" fmla="*/ 786 h 3232"/>
                    <a:gd name="T52" fmla="*/ 4197 w 4732"/>
                    <a:gd name="T53" fmla="*/ 535 h 3232"/>
                    <a:gd name="T54" fmla="*/ 4481 w 4732"/>
                    <a:gd name="T55" fmla="*/ 247 h 3232"/>
                    <a:gd name="T56" fmla="*/ 4642 w 4732"/>
                    <a:gd name="T57" fmla="*/ 74 h 3232"/>
                    <a:gd name="T58" fmla="*/ 4732 w 4732"/>
                    <a:gd name="T59" fmla="*/ 20 h 3232"/>
                    <a:gd name="T60" fmla="*/ 4644 w 4732"/>
                    <a:gd name="T61" fmla="*/ 115 h 3232"/>
                    <a:gd name="T62" fmla="*/ 4477 w 4732"/>
                    <a:gd name="T63" fmla="*/ 294 h 3232"/>
                    <a:gd name="T64" fmla="*/ 4161 w 4732"/>
                    <a:gd name="T65" fmla="*/ 611 h 3232"/>
                    <a:gd name="T66" fmla="*/ 3922 w 4732"/>
                    <a:gd name="T67" fmla="*/ 837 h 3232"/>
                    <a:gd name="T68" fmla="*/ 3744 w 4732"/>
                    <a:gd name="T69" fmla="*/ 997 h 3232"/>
                    <a:gd name="T70" fmla="*/ 3465 w 4732"/>
                    <a:gd name="T71" fmla="*/ 1243 h 3232"/>
                    <a:gd name="T72" fmla="*/ 3361 w 4732"/>
                    <a:gd name="T73" fmla="*/ 1340 h 3232"/>
                    <a:gd name="T74" fmla="*/ 3278 w 4732"/>
                    <a:gd name="T75" fmla="*/ 1428 h 3232"/>
                    <a:gd name="T76" fmla="*/ 3169 w 4732"/>
                    <a:gd name="T77" fmla="*/ 1564 h 3232"/>
                    <a:gd name="T78" fmla="*/ 3026 w 4732"/>
                    <a:gd name="T79" fmla="*/ 1736 h 3232"/>
                    <a:gd name="T80" fmla="*/ 2875 w 4732"/>
                    <a:gd name="T81" fmla="*/ 1898 h 3232"/>
                    <a:gd name="T82" fmla="*/ 2643 w 4732"/>
                    <a:gd name="T83" fmla="*/ 2057 h 3232"/>
                    <a:gd name="T84" fmla="*/ 2476 w 4732"/>
                    <a:gd name="T85" fmla="*/ 2128 h 3232"/>
                    <a:gd name="T86" fmla="*/ 2246 w 4732"/>
                    <a:gd name="T87" fmla="*/ 2182 h 3232"/>
                    <a:gd name="T88" fmla="*/ 2016 w 4732"/>
                    <a:gd name="T89" fmla="*/ 2213 h 3232"/>
                    <a:gd name="T90" fmla="*/ 1849 w 4732"/>
                    <a:gd name="T91" fmla="*/ 2239 h 3232"/>
                    <a:gd name="T92" fmla="*/ 1766 w 4732"/>
                    <a:gd name="T93" fmla="*/ 2287 h 3232"/>
                    <a:gd name="T94" fmla="*/ 1663 w 4732"/>
                    <a:gd name="T95" fmla="*/ 2397 h 3232"/>
                    <a:gd name="T96" fmla="*/ 1564 w 4732"/>
                    <a:gd name="T97" fmla="*/ 2498 h 3232"/>
                    <a:gd name="T98" fmla="*/ 1488 w 4732"/>
                    <a:gd name="T99" fmla="*/ 2569 h 3232"/>
                    <a:gd name="T100" fmla="*/ 1350 w 4732"/>
                    <a:gd name="T101" fmla="*/ 2690 h 3232"/>
                    <a:gd name="T102" fmla="*/ 1266 w 4732"/>
                    <a:gd name="T103" fmla="*/ 2749 h 3232"/>
                    <a:gd name="T104" fmla="*/ 1117 w 4732"/>
                    <a:gd name="T105" fmla="*/ 2817 h 3232"/>
                    <a:gd name="T106" fmla="*/ 946 w 4732"/>
                    <a:gd name="T107" fmla="*/ 2863 h 3232"/>
                    <a:gd name="T108" fmla="*/ 722 w 4732"/>
                    <a:gd name="T109" fmla="*/ 2935 h 3232"/>
                    <a:gd name="T110" fmla="*/ 581 w 4732"/>
                    <a:gd name="T111" fmla="*/ 2997 h 3232"/>
                    <a:gd name="T112" fmla="*/ 353 w 4732"/>
                    <a:gd name="T113" fmla="*/ 3106 h 3232"/>
                    <a:gd name="T114" fmla="*/ 171 w 4732"/>
                    <a:gd name="T115" fmla="*/ 3175 h 3232"/>
                    <a:gd name="T116" fmla="*/ 42 w 4732"/>
                    <a:gd name="T117" fmla="*/ 3220 h 32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2"/>
                    <a:gd name="T178" fmla="*/ 0 h 3232"/>
                    <a:gd name="T179" fmla="*/ 4732 w 4732"/>
                    <a:gd name="T180" fmla="*/ 3232 h 32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2" h="3232">
                      <a:moveTo>
                        <a:pt x="0" y="3204"/>
                      </a:moveTo>
                      <a:lnTo>
                        <a:pt x="6" y="3202"/>
                      </a:lnTo>
                      <a:lnTo>
                        <a:pt x="11" y="3200"/>
                      </a:lnTo>
                      <a:lnTo>
                        <a:pt x="18" y="3198"/>
                      </a:lnTo>
                      <a:lnTo>
                        <a:pt x="25" y="3195"/>
                      </a:lnTo>
                      <a:lnTo>
                        <a:pt x="32" y="3193"/>
                      </a:lnTo>
                      <a:lnTo>
                        <a:pt x="40" y="3190"/>
                      </a:lnTo>
                      <a:lnTo>
                        <a:pt x="57" y="3184"/>
                      </a:lnTo>
                      <a:lnTo>
                        <a:pt x="76" y="3178"/>
                      </a:lnTo>
                      <a:lnTo>
                        <a:pt x="96" y="3171"/>
                      </a:lnTo>
                      <a:lnTo>
                        <a:pt x="117" y="3164"/>
                      </a:lnTo>
                      <a:lnTo>
                        <a:pt x="139" y="3156"/>
                      </a:lnTo>
                      <a:lnTo>
                        <a:pt x="162" y="3148"/>
                      </a:lnTo>
                      <a:lnTo>
                        <a:pt x="184" y="3140"/>
                      </a:lnTo>
                      <a:lnTo>
                        <a:pt x="231" y="3122"/>
                      </a:lnTo>
                      <a:lnTo>
                        <a:pt x="254" y="3114"/>
                      </a:lnTo>
                      <a:lnTo>
                        <a:pt x="277" y="3105"/>
                      </a:lnTo>
                      <a:lnTo>
                        <a:pt x="299" y="3096"/>
                      </a:lnTo>
                      <a:lnTo>
                        <a:pt x="320" y="3087"/>
                      </a:lnTo>
                      <a:lnTo>
                        <a:pt x="342" y="3078"/>
                      </a:lnTo>
                      <a:lnTo>
                        <a:pt x="363" y="3069"/>
                      </a:lnTo>
                      <a:lnTo>
                        <a:pt x="385" y="3059"/>
                      </a:lnTo>
                      <a:lnTo>
                        <a:pt x="408" y="3048"/>
                      </a:lnTo>
                      <a:lnTo>
                        <a:pt x="454" y="3027"/>
                      </a:lnTo>
                      <a:lnTo>
                        <a:pt x="500" y="3004"/>
                      </a:lnTo>
                      <a:lnTo>
                        <a:pt x="545" y="2982"/>
                      </a:lnTo>
                      <a:lnTo>
                        <a:pt x="568" y="2971"/>
                      </a:lnTo>
                      <a:lnTo>
                        <a:pt x="590" y="2960"/>
                      </a:lnTo>
                      <a:lnTo>
                        <a:pt x="612" y="2950"/>
                      </a:lnTo>
                      <a:lnTo>
                        <a:pt x="633" y="2940"/>
                      </a:lnTo>
                      <a:lnTo>
                        <a:pt x="653" y="2931"/>
                      </a:lnTo>
                      <a:lnTo>
                        <a:pt x="673" y="2923"/>
                      </a:lnTo>
                      <a:lnTo>
                        <a:pt x="693" y="2915"/>
                      </a:lnTo>
                      <a:lnTo>
                        <a:pt x="711" y="2908"/>
                      </a:lnTo>
                      <a:lnTo>
                        <a:pt x="747" y="2894"/>
                      </a:lnTo>
                      <a:lnTo>
                        <a:pt x="782" y="2882"/>
                      </a:lnTo>
                      <a:lnTo>
                        <a:pt x="816" y="2872"/>
                      </a:lnTo>
                      <a:lnTo>
                        <a:pt x="848" y="2861"/>
                      </a:lnTo>
                      <a:lnTo>
                        <a:pt x="879" y="2852"/>
                      </a:lnTo>
                      <a:lnTo>
                        <a:pt x="908" y="2844"/>
                      </a:lnTo>
                      <a:lnTo>
                        <a:pt x="937" y="2835"/>
                      </a:lnTo>
                      <a:lnTo>
                        <a:pt x="965" y="2827"/>
                      </a:lnTo>
                      <a:lnTo>
                        <a:pt x="991" y="2820"/>
                      </a:lnTo>
                      <a:lnTo>
                        <a:pt x="1017" y="2813"/>
                      </a:lnTo>
                      <a:lnTo>
                        <a:pt x="1041" y="2808"/>
                      </a:lnTo>
                      <a:lnTo>
                        <a:pt x="1064" y="2802"/>
                      </a:lnTo>
                      <a:lnTo>
                        <a:pt x="1086" y="2796"/>
                      </a:lnTo>
                      <a:lnTo>
                        <a:pt x="1108" y="2789"/>
                      </a:lnTo>
                      <a:lnTo>
                        <a:pt x="1130" y="2781"/>
                      </a:lnTo>
                      <a:lnTo>
                        <a:pt x="1152" y="2773"/>
                      </a:lnTo>
                      <a:lnTo>
                        <a:pt x="1172" y="2764"/>
                      </a:lnTo>
                      <a:lnTo>
                        <a:pt x="1192" y="2755"/>
                      </a:lnTo>
                      <a:lnTo>
                        <a:pt x="1212" y="2746"/>
                      </a:lnTo>
                      <a:lnTo>
                        <a:pt x="1231" y="2736"/>
                      </a:lnTo>
                      <a:lnTo>
                        <a:pt x="1251" y="2724"/>
                      </a:lnTo>
                      <a:lnTo>
                        <a:pt x="1261" y="2718"/>
                      </a:lnTo>
                      <a:lnTo>
                        <a:pt x="1272" y="2711"/>
                      </a:lnTo>
                      <a:lnTo>
                        <a:pt x="1283" y="2703"/>
                      </a:lnTo>
                      <a:lnTo>
                        <a:pt x="1295" y="2695"/>
                      </a:lnTo>
                      <a:lnTo>
                        <a:pt x="1307" y="2687"/>
                      </a:lnTo>
                      <a:lnTo>
                        <a:pt x="1319" y="2677"/>
                      </a:lnTo>
                      <a:lnTo>
                        <a:pt x="1332" y="2667"/>
                      </a:lnTo>
                      <a:lnTo>
                        <a:pt x="1345" y="2656"/>
                      </a:lnTo>
                      <a:lnTo>
                        <a:pt x="1359" y="2645"/>
                      </a:lnTo>
                      <a:lnTo>
                        <a:pt x="1373" y="2633"/>
                      </a:lnTo>
                      <a:lnTo>
                        <a:pt x="1401" y="2609"/>
                      </a:lnTo>
                      <a:lnTo>
                        <a:pt x="1429" y="2584"/>
                      </a:lnTo>
                      <a:lnTo>
                        <a:pt x="1456" y="2559"/>
                      </a:lnTo>
                      <a:lnTo>
                        <a:pt x="1469" y="2547"/>
                      </a:lnTo>
                      <a:lnTo>
                        <a:pt x="1481" y="2536"/>
                      </a:lnTo>
                      <a:lnTo>
                        <a:pt x="1493" y="2525"/>
                      </a:lnTo>
                      <a:lnTo>
                        <a:pt x="1504" y="2514"/>
                      </a:lnTo>
                      <a:lnTo>
                        <a:pt x="1515" y="2505"/>
                      </a:lnTo>
                      <a:lnTo>
                        <a:pt x="1525" y="2495"/>
                      </a:lnTo>
                      <a:lnTo>
                        <a:pt x="1534" y="2486"/>
                      </a:lnTo>
                      <a:lnTo>
                        <a:pt x="1543" y="2477"/>
                      </a:lnTo>
                      <a:lnTo>
                        <a:pt x="1560" y="2460"/>
                      </a:lnTo>
                      <a:lnTo>
                        <a:pt x="1576" y="2444"/>
                      </a:lnTo>
                      <a:lnTo>
                        <a:pt x="1592" y="2427"/>
                      </a:lnTo>
                      <a:lnTo>
                        <a:pt x="1608" y="2411"/>
                      </a:lnTo>
                      <a:lnTo>
                        <a:pt x="1624" y="2394"/>
                      </a:lnTo>
                      <a:lnTo>
                        <a:pt x="1633" y="2385"/>
                      </a:lnTo>
                      <a:lnTo>
                        <a:pt x="1642" y="2376"/>
                      </a:lnTo>
                      <a:lnTo>
                        <a:pt x="1652" y="2367"/>
                      </a:lnTo>
                      <a:lnTo>
                        <a:pt x="1661" y="2358"/>
                      </a:lnTo>
                      <a:lnTo>
                        <a:pt x="1679" y="2338"/>
                      </a:lnTo>
                      <a:lnTo>
                        <a:pt x="1697" y="2317"/>
                      </a:lnTo>
                      <a:lnTo>
                        <a:pt x="1716" y="2296"/>
                      </a:lnTo>
                      <a:lnTo>
                        <a:pt x="1736" y="2275"/>
                      </a:lnTo>
                      <a:lnTo>
                        <a:pt x="1747" y="2265"/>
                      </a:lnTo>
                      <a:lnTo>
                        <a:pt x="1758" y="2256"/>
                      </a:lnTo>
                      <a:lnTo>
                        <a:pt x="1770" y="2247"/>
                      </a:lnTo>
                      <a:lnTo>
                        <a:pt x="1782" y="2238"/>
                      </a:lnTo>
                      <a:lnTo>
                        <a:pt x="1796" y="2230"/>
                      </a:lnTo>
                      <a:lnTo>
                        <a:pt x="1810" y="2223"/>
                      </a:lnTo>
                      <a:lnTo>
                        <a:pt x="1824" y="2217"/>
                      </a:lnTo>
                      <a:lnTo>
                        <a:pt x="1840" y="2212"/>
                      </a:lnTo>
                      <a:lnTo>
                        <a:pt x="1856" y="2207"/>
                      </a:lnTo>
                      <a:lnTo>
                        <a:pt x="1872" y="2203"/>
                      </a:lnTo>
                      <a:lnTo>
                        <a:pt x="1889" y="2200"/>
                      </a:lnTo>
                      <a:lnTo>
                        <a:pt x="1906" y="2197"/>
                      </a:lnTo>
                      <a:lnTo>
                        <a:pt x="1941" y="2192"/>
                      </a:lnTo>
                      <a:lnTo>
                        <a:pt x="1977" y="2188"/>
                      </a:lnTo>
                      <a:lnTo>
                        <a:pt x="2013" y="2184"/>
                      </a:lnTo>
                      <a:lnTo>
                        <a:pt x="2047" y="2180"/>
                      </a:lnTo>
                      <a:lnTo>
                        <a:pt x="2064" y="2178"/>
                      </a:lnTo>
                      <a:lnTo>
                        <a:pt x="2081" y="2175"/>
                      </a:lnTo>
                      <a:lnTo>
                        <a:pt x="2113" y="2170"/>
                      </a:lnTo>
                      <a:lnTo>
                        <a:pt x="2146" y="2166"/>
                      </a:lnTo>
                      <a:lnTo>
                        <a:pt x="2210" y="2158"/>
                      </a:lnTo>
                      <a:lnTo>
                        <a:pt x="2242" y="2153"/>
                      </a:lnTo>
                      <a:lnTo>
                        <a:pt x="2274" y="2148"/>
                      </a:lnTo>
                      <a:lnTo>
                        <a:pt x="2306" y="2142"/>
                      </a:lnTo>
                      <a:lnTo>
                        <a:pt x="2338" y="2135"/>
                      </a:lnTo>
                      <a:lnTo>
                        <a:pt x="2370" y="2127"/>
                      </a:lnTo>
                      <a:lnTo>
                        <a:pt x="2402" y="2118"/>
                      </a:lnTo>
                      <a:lnTo>
                        <a:pt x="2435" y="2109"/>
                      </a:lnTo>
                      <a:lnTo>
                        <a:pt x="2468" y="2100"/>
                      </a:lnTo>
                      <a:lnTo>
                        <a:pt x="2500" y="2089"/>
                      </a:lnTo>
                      <a:lnTo>
                        <a:pt x="2532" y="2077"/>
                      </a:lnTo>
                      <a:lnTo>
                        <a:pt x="2549" y="2070"/>
                      </a:lnTo>
                      <a:lnTo>
                        <a:pt x="2565" y="2063"/>
                      </a:lnTo>
                      <a:lnTo>
                        <a:pt x="2581" y="2056"/>
                      </a:lnTo>
                      <a:lnTo>
                        <a:pt x="2597" y="2048"/>
                      </a:lnTo>
                      <a:lnTo>
                        <a:pt x="2629" y="2032"/>
                      </a:lnTo>
                      <a:lnTo>
                        <a:pt x="2662" y="2013"/>
                      </a:lnTo>
                      <a:lnTo>
                        <a:pt x="2695" y="1994"/>
                      </a:lnTo>
                      <a:lnTo>
                        <a:pt x="2728" y="1973"/>
                      </a:lnTo>
                      <a:lnTo>
                        <a:pt x="2761" y="1951"/>
                      </a:lnTo>
                      <a:lnTo>
                        <a:pt x="2793" y="1927"/>
                      </a:lnTo>
                      <a:lnTo>
                        <a:pt x="2825" y="1902"/>
                      </a:lnTo>
                      <a:lnTo>
                        <a:pt x="2856" y="1875"/>
                      </a:lnTo>
                      <a:lnTo>
                        <a:pt x="2871" y="1862"/>
                      </a:lnTo>
                      <a:lnTo>
                        <a:pt x="2886" y="1847"/>
                      </a:lnTo>
                      <a:lnTo>
                        <a:pt x="2901" y="1832"/>
                      </a:lnTo>
                      <a:lnTo>
                        <a:pt x="2916" y="1817"/>
                      </a:lnTo>
                      <a:lnTo>
                        <a:pt x="2945" y="1785"/>
                      </a:lnTo>
                      <a:lnTo>
                        <a:pt x="2974" y="1752"/>
                      </a:lnTo>
                      <a:lnTo>
                        <a:pt x="3004" y="1717"/>
                      </a:lnTo>
                      <a:lnTo>
                        <a:pt x="3033" y="1682"/>
                      </a:lnTo>
                      <a:lnTo>
                        <a:pt x="3062" y="1647"/>
                      </a:lnTo>
                      <a:lnTo>
                        <a:pt x="3092" y="1612"/>
                      </a:lnTo>
                      <a:lnTo>
                        <a:pt x="3107" y="1594"/>
                      </a:lnTo>
                      <a:lnTo>
                        <a:pt x="3120" y="1578"/>
                      </a:lnTo>
                      <a:lnTo>
                        <a:pt x="3133" y="1562"/>
                      </a:lnTo>
                      <a:lnTo>
                        <a:pt x="3146" y="1546"/>
                      </a:lnTo>
                      <a:lnTo>
                        <a:pt x="3170" y="1514"/>
                      </a:lnTo>
                      <a:lnTo>
                        <a:pt x="3182" y="1498"/>
                      </a:lnTo>
                      <a:lnTo>
                        <a:pt x="3195" y="1481"/>
                      </a:lnTo>
                      <a:lnTo>
                        <a:pt x="3209" y="1464"/>
                      </a:lnTo>
                      <a:lnTo>
                        <a:pt x="3223" y="1446"/>
                      </a:lnTo>
                      <a:lnTo>
                        <a:pt x="3239" y="1428"/>
                      </a:lnTo>
                      <a:lnTo>
                        <a:pt x="3256" y="1408"/>
                      </a:lnTo>
                      <a:lnTo>
                        <a:pt x="3274" y="1388"/>
                      </a:lnTo>
                      <a:lnTo>
                        <a:pt x="3284" y="1377"/>
                      </a:lnTo>
                      <a:lnTo>
                        <a:pt x="3295" y="1366"/>
                      </a:lnTo>
                      <a:lnTo>
                        <a:pt x="3305" y="1355"/>
                      </a:lnTo>
                      <a:lnTo>
                        <a:pt x="3317" y="1343"/>
                      </a:lnTo>
                      <a:lnTo>
                        <a:pt x="3328" y="1331"/>
                      </a:lnTo>
                      <a:lnTo>
                        <a:pt x="3341" y="1319"/>
                      </a:lnTo>
                      <a:lnTo>
                        <a:pt x="3354" y="1306"/>
                      </a:lnTo>
                      <a:lnTo>
                        <a:pt x="3368" y="1293"/>
                      </a:lnTo>
                      <a:lnTo>
                        <a:pt x="3382" y="1280"/>
                      </a:lnTo>
                      <a:lnTo>
                        <a:pt x="3397" y="1266"/>
                      </a:lnTo>
                      <a:lnTo>
                        <a:pt x="3413" y="1251"/>
                      </a:lnTo>
                      <a:lnTo>
                        <a:pt x="3429" y="1237"/>
                      </a:lnTo>
                      <a:lnTo>
                        <a:pt x="3445" y="1222"/>
                      </a:lnTo>
                      <a:lnTo>
                        <a:pt x="3462" y="1206"/>
                      </a:lnTo>
                      <a:lnTo>
                        <a:pt x="3497" y="1175"/>
                      </a:lnTo>
                      <a:lnTo>
                        <a:pt x="3534" y="1143"/>
                      </a:lnTo>
                      <a:lnTo>
                        <a:pt x="3571" y="1110"/>
                      </a:lnTo>
                      <a:lnTo>
                        <a:pt x="3609" y="1076"/>
                      </a:lnTo>
                      <a:lnTo>
                        <a:pt x="3687" y="1009"/>
                      </a:lnTo>
                      <a:lnTo>
                        <a:pt x="3725" y="975"/>
                      </a:lnTo>
                      <a:lnTo>
                        <a:pt x="3763" y="942"/>
                      </a:lnTo>
                      <a:lnTo>
                        <a:pt x="3800" y="909"/>
                      </a:lnTo>
                      <a:lnTo>
                        <a:pt x="3836" y="877"/>
                      </a:lnTo>
                      <a:lnTo>
                        <a:pt x="3853" y="861"/>
                      </a:lnTo>
                      <a:lnTo>
                        <a:pt x="3870" y="846"/>
                      </a:lnTo>
                      <a:lnTo>
                        <a:pt x="3886" y="831"/>
                      </a:lnTo>
                      <a:lnTo>
                        <a:pt x="3902" y="816"/>
                      </a:lnTo>
                      <a:lnTo>
                        <a:pt x="3934" y="786"/>
                      </a:lnTo>
                      <a:lnTo>
                        <a:pt x="3965" y="758"/>
                      </a:lnTo>
                      <a:lnTo>
                        <a:pt x="3995" y="729"/>
                      </a:lnTo>
                      <a:lnTo>
                        <a:pt x="4025" y="700"/>
                      </a:lnTo>
                      <a:lnTo>
                        <a:pt x="4055" y="672"/>
                      </a:lnTo>
                      <a:lnTo>
                        <a:pt x="4084" y="644"/>
                      </a:lnTo>
                      <a:lnTo>
                        <a:pt x="4141" y="590"/>
                      </a:lnTo>
                      <a:lnTo>
                        <a:pt x="4197" y="535"/>
                      </a:lnTo>
                      <a:lnTo>
                        <a:pt x="4251" y="482"/>
                      </a:lnTo>
                      <a:lnTo>
                        <a:pt x="4303" y="430"/>
                      </a:lnTo>
                      <a:lnTo>
                        <a:pt x="4354" y="379"/>
                      </a:lnTo>
                      <a:lnTo>
                        <a:pt x="4379" y="353"/>
                      </a:lnTo>
                      <a:lnTo>
                        <a:pt x="4405" y="327"/>
                      </a:lnTo>
                      <a:lnTo>
                        <a:pt x="4456" y="274"/>
                      </a:lnTo>
                      <a:lnTo>
                        <a:pt x="4481" y="247"/>
                      </a:lnTo>
                      <a:lnTo>
                        <a:pt x="4506" y="220"/>
                      </a:lnTo>
                      <a:lnTo>
                        <a:pt x="4531" y="194"/>
                      </a:lnTo>
                      <a:lnTo>
                        <a:pt x="4555" y="168"/>
                      </a:lnTo>
                      <a:lnTo>
                        <a:pt x="4578" y="143"/>
                      </a:lnTo>
                      <a:lnTo>
                        <a:pt x="4601" y="119"/>
                      </a:lnTo>
                      <a:lnTo>
                        <a:pt x="4622" y="96"/>
                      </a:lnTo>
                      <a:lnTo>
                        <a:pt x="4642" y="74"/>
                      </a:lnTo>
                      <a:lnTo>
                        <a:pt x="4662" y="53"/>
                      </a:lnTo>
                      <a:lnTo>
                        <a:pt x="4680" y="34"/>
                      </a:lnTo>
                      <a:lnTo>
                        <a:pt x="4688" y="25"/>
                      </a:lnTo>
                      <a:lnTo>
                        <a:pt x="4696" y="16"/>
                      </a:lnTo>
                      <a:lnTo>
                        <a:pt x="4704" y="8"/>
                      </a:lnTo>
                      <a:lnTo>
                        <a:pt x="4711" y="0"/>
                      </a:lnTo>
                      <a:lnTo>
                        <a:pt x="4732" y="20"/>
                      </a:lnTo>
                      <a:lnTo>
                        <a:pt x="4725" y="28"/>
                      </a:lnTo>
                      <a:lnTo>
                        <a:pt x="4717" y="36"/>
                      </a:lnTo>
                      <a:lnTo>
                        <a:pt x="4710" y="44"/>
                      </a:lnTo>
                      <a:lnTo>
                        <a:pt x="4701" y="53"/>
                      </a:lnTo>
                      <a:lnTo>
                        <a:pt x="4683" y="73"/>
                      </a:lnTo>
                      <a:lnTo>
                        <a:pt x="4664" y="93"/>
                      </a:lnTo>
                      <a:lnTo>
                        <a:pt x="4644" y="115"/>
                      </a:lnTo>
                      <a:lnTo>
                        <a:pt x="4622" y="139"/>
                      </a:lnTo>
                      <a:lnTo>
                        <a:pt x="4600" y="163"/>
                      </a:lnTo>
                      <a:lnTo>
                        <a:pt x="4576" y="188"/>
                      </a:lnTo>
                      <a:lnTo>
                        <a:pt x="4552" y="214"/>
                      </a:lnTo>
                      <a:lnTo>
                        <a:pt x="4528" y="240"/>
                      </a:lnTo>
                      <a:lnTo>
                        <a:pt x="4502" y="267"/>
                      </a:lnTo>
                      <a:lnTo>
                        <a:pt x="4477" y="294"/>
                      </a:lnTo>
                      <a:lnTo>
                        <a:pt x="4426" y="347"/>
                      </a:lnTo>
                      <a:lnTo>
                        <a:pt x="4400" y="374"/>
                      </a:lnTo>
                      <a:lnTo>
                        <a:pt x="4375" y="400"/>
                      </a:lnTo>
                      <a:lnTo>
                        <a:pt x="4323" y="451"/>
                      </a:lnTo>
                      <a:lnTo>
                        <a:pt x="4271" y="503"/>
                      </a:lnTo>
                      <a:lnTo>
                        <a:pt x="4217" y="556"/>
                      </a:lnTo>
                      <a:lnTo>
                        <a:pt x="4161" y="611"/>
                      </a:lnTo>
                      <a:lnTo>
                        <a:pt x="4104" y="666"/>
                      </a:lnTo>
                      <a:lnTo>
                        <a:pt x="4075" y="693"/>
                      </a:lnTo>
                      <a:lnTo>
                        <a:pt x="4046" y="722"/>
                      </a:lnTo>
                      <a:lnTo>
                        <a:pt x="4015" y="750"/>
                      </a:lnTo>
                      <a:lnTo>
                        <a:pt x="3985" y="779"/>
                      </a:lnTo>
                      <a:lnTo>
                        <a:pt x="3954" y="808"/>
                      </a:lnTo>
                      <a:lnTo>
                        <a:pt x="3922" y="837"/>
                      </a:lnTo>
                      <a:lnTo>
                        <a:pt x="3906" y="852"/>
                      </a:lnTo>
                      <a:lnTo>
                        <a:pt x="3890" y="867"/>
                      </a:lnTo>
                      <a:lnTo>
                        <a:pt x="3872" y="883"/>
                      </a:lnTo>
                      <a:lnTo>
                        <a:pt x="3855" y="899"/>
                      </a:lnTo>
                      <a:lnTo>
                        <a:pt x="3819" y="931"/>
                      </a:lnTo>
                      <a:lnTo>
                        <a:pt x="3782" y="964"/>
                      </a:lnTo>
                      <a:lnTo>
                        <a:pt x="3744" y="997"/>
                      </a:lnTo>
                      <a:lnTo>
                        <a:pt x="3706" y="1031"/>
                      </a:lnTo>
                      <a:lnTo>
                        <a:pt x="3629" y="1098"/>
                      </a:lnTo>
                      <a:lnTo>
                        <a:pt x="3590" y="1131"/>
                      </a:lnTo>
                      <a:lnTo>
                        <a:pt x="3553" y="1164"/>
                      </a:lnTo>
                      <a:lnTo>
                        <a:pt x="3517" y="1196"/>
                      </a:lnTo>
                      <a:lnTo>
                        <a:pt x="3482" y="1228"/>
                      </a:lnTo>
                      <a:lnTo>
                        <a:pt x="3465" y="1243"/>
                      </a:lnTo>
                      <a:lnTo>
                        <a:pt x="3448" y="1258"/>
                      </a:lnTo>
                      <a:lnTo>
                        <a:pt x="3432" y="1273"/>
                      </a:lnTo>
                      <a:lnTo>
                        <a:pt x="3417" y="1287"/>
                      </a:lnTo>
                      <a:lnTo>
                        <a:pt x="3402" y="1301"/>
                      </a:lnTo>
                      <a:lnTo>
                        <a:pt x="3388" y="1314"/>
                      </a:lnTo>
                      <a:lnTo>
                        <a:pt x="3374" y="1327"/>
                      </a:lnTo>
                      <a:lnTo>
                        <a:pt x="3361" y="1340"/>
                      </a:lnTo>
                      <a:lnTo>
                        <a:pt x="3349" y="1352"/>
                      </a:lnTo>
                      <a:lnTo>
                        <a:pt x="3337" y="1364"/>
                      </a:lnTo>
                      <a:lnTo>
                        <a:pt x="3326" y="1375"/>
                      </a:lnTo>
                      <a:lnTo>
                        <a:pt x="3316" y="1386"/>
                      </a:lnTo>
                      <a:lnTo>
                        <a:pt x="3306" y="1397"/>
                      </a:lnTo>
                      <a:lnTo>
                        <a:pt x="3296" y="1408"/>
                      </a:lnTo>
                      <a:lnTo>
                        <a:pt x="3278" y="1428"/>
                      </a:lnTo>
                      <a:lnTo>
                        <a:pt x="3261" y="1447"/>
                      </a:lnTo>
                      <a:lnTo>
                        <a:pt x="3246" y="1465"/>
                      </a:lnTo>
                      <a:lnTo>
                        <a:pt x="3232" y="1483"/>
                      </a:lnTo>
                      <a:lnTo>
                        <a:pt x="3218" y="1499"/>
                      </a:lnTo>
                      <a:lnTo>
                        <a:pt x="3206" y="1516"/>
                      </a:lnTo>
                      <a:lnTo>
                        <a:pt x="3193" y="1532"/>
                      </a:lnTo>
                      <a:lnTo>
                        <a:pt x="3169" y="1564"/>
                      </a:lnTo>
                      <a:lnTo>
                        <a:pt x="3156" y="1580"/>
                      </a:lnTo>
                      <a:lnTo>
                        <a:pt x="3143" y="1597"/>
                      </a:lnTo>
                      <a:lnTo>
                        <a:pt x="3129" y="1613"/>
                      </a:lnTo>
                      <a:lnTo>
                        <a:pt x="3114" y="1631"/>
                      </a:lnTo>
                      <a:lnTo>
                        <a:pt x="3085" y="1666"/>
                      </a:lnTo>
                      <a:lnTo>
                        <a:pt x="3055" y="1701"/>
                      </a:lnTo>
                      <a:lnTo>
                        <a:pt x="3026" y="1736"/>
                      </a:lnTo>
                      <a:lnTo>
                        <a:pt x="2996" y="1771"/>
                      </a:lnTo>
                      <a:lnTo>
                        <a:pt x="2967" y="1805"/>
                      </a:lnTo>
                      <a:lnTo>
                        <a:pt x="2937" y="1837"/>
                      </a:lnTo>
                      <a:lnTo>
                        <a:pt x="2922" y="1853"/>
                      </a:lnTo>
                      <a:lnTo>
                        <a:pt x="2906" y="1868"/>
                      </a:lnTo>
                      <a:lnTo>
                        <a:pt x="2891" y="1883"/>
                      </a:lnTo>
                      <a:lnTo>
                        <a:pt x="2875" y="1898"/>
                      </a:lnTo>
                      <a:lnTo>
                        <a:pt x="2843" y="1925"/>
                      </a:lnTo>
                      <a:lnTo>
                        <a:pt x="2811" y="1951"/>
                      </a:lnTo>
                      <a:lnTo>
                        <a:pt x="2777" y="1975"/>
                      </a:lnTo>
                      <a:lnTo>
                        <a:pt x="2744" y="1997"/>
                      </a:lnTo>
                      <a:lnTo>
                        <a:pt x="2710" y="2019"/>
                      </a:lnTo>
                      <a:lnTo>
                        <a:pt x="2676" y="2039"/>
                      </a:lnTo>
                      <a:lnTo>
                        <a:pt x="2643" y="2057"/>
                      </a:lnTo>
                      <a:lnTo>
                        <a:pt x="2610" y="2074"/>
                      </a:lnTo>
                      <a:lnTo>
                        <a:pt x="2593" y="2083"/>
                      </a:lnTo>
                      <a:lnTo>
                        <a:pt x="2576" y="2090"/>
                      </a:lnTo>
                      <a:lnTo>
                        <a:pt x="2559" y="2097"/>
                      </a:lnTo>
                      <a:lnTo>
                        <a:pt x="2543" y="2104"/>
                      </a:lnTo>
                      <a:lnTo>
                        <a:pt x="2509" y="2116"/>
                      </a:lnTo>
                      <a:lnTo>
                        <a:pt x="2476" y="2128"/>
                      </a:lnTo>
                      <a:lnTo>
                        <a:pt x="2443" y="2137"/>
                      </a:lnTo>
                      <a:lnTo>
                        <a:pt x="2410" y="2146"/>
                      </a:lnTo>
                      <a:lnTo>
                        <a:pt x="2377" y="2155"/>
                      </a:lnTo>
                      <a:lnTo>
                        <a:pt x="2344" y="2163"/>
                      </a:lnTo>
                      <a:lnTo>
                        <a:pt x="2311" y="2171"/>
                      </a:lnTo>
                      <a:lnTo>
                        <a:pt x="2279" y="2177"/>
                      </a:lnTo>
                      <a:lnTo>
                        <a:pt x="2246" y="2182"/>
                      </a:lnTo>
                      <a:lnTo>
                        <a:pt x="2214" y="2186"/>
                      </a:lnTo>
                      <a:lnTo>
                        <a:pt x="2150" y="2195"/>
                      </a:lnTo>
                      <a:lnTo>
                        <a:pt x="2118" y="2199"/>
                      </a:lnTo>
                      <a:lnTo>
                        <a:pt x="2085" y="2204"/>
                      </a:lnTo>
                      <a:lnTo>
                        <a:pt x="2068" y="2207"/>
                      </a:lnTo>
                      <a:lnTo>
                        <a:pt x="2051" y="2209"/>
                      </a:lnTo>
                      <a:lnTo>
                        <a:pt x="2016" y="2213"/>
                      </a:lnTo>
                      <a:lnTo>
                        <a:pt x="1980" y="2217"/>
                      </a:lnTo>
                      <a:lnTo>
                        <a:pt x="1945" y="2221"/>
                      </a:lnTo>
                      <a:lnTo>
                        <a:pt x="1911" y="2225"/>
                      </a:lnTo>
                      <a:lnTo>
                        <a:pt x="1895" y="2228"/>
                      </a:lnTo>
                      <a:lnTo>
                        <a:pt x="1879" y="2232"/>
                      </a:lnTo>
                      <a:lnTo>
                        <a:pt x="1864" y="2235"/>
                      </a:lnTo>
                      <a:lnTo>
                        <a:pt x="1849" y="2239"/>
                      </a:lnTo>
                      <a:lnTo>
                        <a:pt x="1835" y="2244"/>
                      </a:lnTo>
                      <a:lnTo>
                        <a:pt x="1823" y="2249"/>
                      </a:lnTo>
                      <a:lnTo>
                        <a:pt x="1810" y="2256"/>
                      </a:lnTo>
                      <a:lnTo>
                        <a:pt x="1799" y="2262"/>
                      </a:lnTo>
                      <a:lnTo>
                        <a:pt x="1788" y="2270"/>
                      </a:lnTo>
                      <a:lnTo>
                        <a:pt x="1777" y="2278"/>
                      </a:lnTo>
                      <a:lnTo>
                        <a:pt x="1766" y="2287"/>
                      </a:lnTo>
                      <a:lnTo>
                        <a:pt x="1756" y="2296"/>
                      </a:lnTo>
                      <a:lnTo>
                        <a:pt x="1737" y="2315"/>
                      </a:lnTo>
                      <a:lnTo>
                        <a:pt x="1719" y="2336"/>
                      </a:lnTo>
                      <a:lnTo>
                        <a:pt x="1700" y="2357"/>
                      </a:lnTo>
                      <a:lnTo>
                        <a:pt x="1682" y="2378"/>
                      </a:lnTo>
                      <a:lnTo>
                        <a:pt x="1672" y="2388"/>
                      </a:lnTo>
                      <a:lnTo>
                        <a:pt x="1663" y="2397"/>
                      </a:lnTo>
                      <a:lnTo>
                        <a:pt x="1654" y="2406"/>
                      </a:lnTo>
                      <a:lnTo>
                        <a:pt x="1645" y="2414"/>
                      </a:lnTo>
                      <a:lnTo>
                        <a:pt x="1629" y="2431"/>
                      </a:lnTo>
                      <a:lnTo>
                        <a:pt x="1613" y="2448"/>
                      </a:lnTo>
                      <a:lnTo>
                        <a:pt x="1597" y="2464"/>
                      </a:lnTo>
                      <a:lnTo>
                        <a:pt x="1581" y="2481"/>
                      </a:lnTo>
                      <a:lnTo>
                        <a:pt x="1564" y="2498"/>
                      </a:lnTo>
                      <a:lnTo>
                        <a:pt x="1554" y="2507"/>
                      </a:lnTo>
                      <a:lnTo>
                        <a:pt x="1545" y="2516"/>
                      </a:lnTo>
                      <a:lnTo>
                        <a:pt x="1535" y="2526"/>
                      </a:lnTo>
                      <a:lnTo>
                        <a:pt x="1524" y="2536"/>
                      </a:lnTo>
                      <a:lnTo>
                        <a:pt x="1513" y="2546"/>
                      </a:lnTo>
                      <a:lnTo>
                        <a:pt x="1501" y="2557"/>
                      </a:lnTo>
                      <a:lnTo>
                        <a:pt x="1488" y="2569"/>
                      </a:lnTo>
                      <a:lnTo>
                        <a:pt x="1475" y="2581"/>
                      </a:lnTo>
                      <a:lnTo>
                        <a:pt x="1448" y="2605"/>
                      </a:lnTo>
                      <a:lnTo>
                        <a:pt x="1420" y="2631"/>
                      </a:lnTo>
                      <a:lnTo>
                        <a:pt x="1392" y="2655"/>
                      </a:lnTo>
                      <a:lnTo>
                        <a:pt x="1377" y="2667"/>
                      </a:lnTo>
                      <a:lnTo>
                        <a:pt x="1363" y="2679"/>
                      </a:lnTo>
                      <a:lnTo>
                        <a:pt x="1350" y="2690"/>
                      </a:lnTo>
                      <a:lnTo>
                        <a:pt x="1337" y="2701"/>
                      </a:lnTo>
                      <a:lnTo>
                        <a:pt x="1323" y="2710"/>
                      </a:lnTo>
                      <a:lnTo>
                        <a:pt x="1311" y="2719"/>
                      </a:lnTo>
                      <a:lnTo>
                        <a:pt x="1299" y="2728"/>
                      </a:lnTo>
                      <a:lnTo>
                        <a:pt x="1288" y="2735"/>
                      </a:lnTo>
                      <a:lnTo>
                        <a:pt x="1277" y="2742"/>
                      </a:lnTo>
                      <a:lnTo>
                        <a:pt x="1266" y="2749"/>
                      </a:lnTo>
                      <a:lnTo>
                        <a:pt x="1245" y="2761"/>
                      </a:lnTo>
                      <a:lnTo>
                        <a:pt x="1224" y="2772"/>
                      </a:lnTo>
                      <a:lnTo>
                        <a:pt x="1204" y="2782"/>
                      </a:lnTo>
                      <a:lnTo>
                        <a:pt x="1184" y="2791"/>
                      </a:lnTo>
                      <a:lnTo>
                        <a:pt x="1163" y="2800"/>
                      </a:lnTo>
                      <a:lnTo>
                        <a:pt x="1140" y="2809"/>
                      </a:lnTo>
                      <a:lnTo>
                        <a:pt x="1117" y="2817"/>
                      </a:lnTo>
                      <a:lnTo>
                        <a:pt x="1094" y="2824"/>
                      </a:lnTo>
                      <a:lnTo>
                        <a:pt x="1071" y="2830"/>
                      </a:lnTo>
                      <a:lnTo>
                        <a:pt x="1048" y="2836"/>
                      </a:lnTo>
                      <a:lnTo>
                        <a:pt x="1023" y="2842"/>
                      </a:lnTo>
                      <a:lnTo>
                        <a:pt x="999" y="2848"/>
                      </a:lnTo>
                      <a:lnTo>
                        <a:pt x="973" y="2855"/>
                      </a:lnTo>
                      <a:lnTo>
                        <a:pt x="946" y="2863"/>
                      </a:lnTo>
                      <a:lnTo>
                        <a:pt x="916" y="2871"/>
                      </a:lnTo>
                      <a:lnTo>
                        <a:pt x="887" y="2880"/>
                      </a:lnTo>
                      <a:lnTo>
                        <a:pt x="856" y="2889"/>
                      </a:lnTo>
                      <a:lnTo>
                        <a:pt x="825" y="2899"/>
                      </a:lnTo>
                      <a:lnTo>
                        <a:pt x="792" y="2910"/>
                      </a:lnTo>
                      <a:lnTo>
                        <a:pt x="758" y="2922"/>
                      </a:lnTo>
                      <a:lnTo>
                        <a:pt x="722" y="2935"/>
                      </a:lnTo>
                      <a:lnTo>
                        <a:pt x="703" y="2942"/>
                      </a:lnTo>
                      <a:lnTo>
                        <a:pt x="685" y="2950"/>
                      </a:lnTo>
                      <a:lnTo>
                        <a:pt x="665" y="2958"/>
                      </a:lnTo>
                      <a:lnTo>
                        <a:pt x="645" y="2967"/>
                      </a:lnTo>
                      <a:lnTo>
                        <a:pt x="624" y="2976"/>
                      </a:lnTo>
                      <a:lnTo>
                        <a:pt x="602" y="2987"/>
                      </a:lnTo>
                      <a:lnTo>
                        <a:pt x="581" y="2997"/>
                      </a:lnTo>
                      <a:lnTo>
                        <a:pt x="558" y="3008"/>
                      </a:lnTo>
                      <a:lnTo>
                        <a:pt x="513" y="3030"/>
                      </a:lnTo>
                      <a:lnTo>
                        <a:pt x="466" y="3053"/>
                      </a:lnTo>
                      <a:lnTo>
                        <a:pt x="420" y="3075"/>
                      </a:lnTo>
                      <a:lnTo>
                        <a:pt x="398" y="3085"/>
                      </a:lnTo>
                      <a:lnTo>
                        <a:pt x="375" y="3096"/>
                      </a:lnTo>
                      <a:lnTo>
                        <a:pt x="353" y="3106"/>
                      </a:lnTo>
                      <a:lnTo>
                        <a:pt x="332" y="3115"/>
                      </a:lnTo>
                      <a:lnTo>
                        <a:pt x="310" y="3123"/>
                      </a:lnTo>
                      <a:lnTo>
                        <a:pt x="288" y="3132"/>
                      </a:lnTo>
                      <a:lnTo>
                        <a:pt x="264" y="3141"/>
                      </a:lnTo>
                      <a:lnTo>
                        <a:pt x="241" y="3150"/>
                      </a:lnTo>
                      <a:lnTo>
                        <a:pt x="194" y="3167"/>
                      </a:lnTo>
                      <a:lnTo>
                        <a:pt x="171" y="3175"/>
                      </a:lnTo>
                      <a:lnTo>
                        <a:pt x="148" y="3183"/>
                      </a:lnTo>
                      <a:lnTo>
                        <a:pt x="127" y="3191"/>
                      </a:lnTo>
                      <a:lnTo>
                        <a:pt x="105" y="3198"/>
                      </a:lnTo>
                      <a:lnTo>
                        <a:pt x="85" y="3205"/>
                      </a:lnTo>
                      <a:lnTo>
                        <a:pt x="67" y="3212"/>
                      </a:lnTo>
                      <a:lnTo>
                        <a:pt x="50" y="3218"/>
                      </a:lnTo>
                      <a:lnTo>
                        <a:pt x="42" y="3220"/>
                      </a:lnTo>
                      <a:lnTo>
                        <a:pt x="35" y="3223"/>
                      </a:lnTo>
                      <a:lnTo>
                        <a:pt x="28" y="3225"/>
                      </a:lnTo>
                      <a:lnTo>
                        <a:pt x="22" y="3227"/>
                      </a:lnTo>
                      <a:lnTo>
                        <a:pt x="15" y="3229"/>
                      </a:lnTo>
                      <a:lnTo>
                        <a:pt x="10" y="3232"/>
                      </a:lnTo>
                      <a:lnTo>
                        <a:pt x="0" y="3204"/>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89" name="Freeform 53"/>
                <p:cNvSpPr>
                  <a:spLocks/>
                </p:cNvSpPr>
                <p:nvPr/>
              </p:nvSpPr>
              <p:spPr bwMode="auto">
                <a:xfrm>
                  <a:off x="1288" y="509"/>
                  <a:ext cx="2094" cy="3696"/>
                </a:xfrm>
                <a:custGeom>
                  <a:avLst/>
                  <a:gdLst>
                    <a:gd name="T0" fmla="*/ 99 w 2094"/>
                    <a:gd name="T1" fmla="*/ 3572 h 3696"/>
                    <a:gd name="T2" fmla="*/ 100 w 2094"/>
                    <a:gd name="T3" fmla="*/ 3476 h 3696"/>
                    <a:gd name="T4" fmla="*/ 105 w 2094"/>
                    <a:gd name="T5" fmla="*/ 3320 h 3696"/>
                    <a:gd name="T6" fmla="*/ 87 w 2094"/>
                    <a:gd name="T7" fmla="*/ 3225 h 3696"/>
                    <a:gd name="T8" fmla="*/ 31 w 2094"/>
                    <a:gd name="T9" fmla="*/ 3132 h 3696"/>
                    <a:gd name="T10" fmla="*/ 1 w 2094"/>
                    <a:gd name="T11" fmla="*/ 3023 h 3696"/>
                    <a:gd name="T12" fmla="*/ 11 w 2094"/>
                    <a:gd name="T13" fmla="*/ 2906 h 3696"/>
                    <a:gd name="T14" fmla="*/ 63 w 2094"/>
                    <a:gd name="T15" fmla="*/ 2744 h 3696"/>
                    <a:gd name="T16" fmla="*/ 117 w 2094"/>
                    <a:gd name="T17" fmla="*/ 2584 h 3696"/>
                    <a:gd name="T18" fmla="*/ 152 w 2094"/>
                    <a:gd name="T19" fmla="*/ 2464 h 3696"/>
                    <a:gd name="T20" fmla="*/ 193 w 2094"/>
                    <a:gd name="T21" fmla="*/ 2366 h 3696"/>
                    <a:gd name="T22" fmla="*/ 242 w 2094"/>
                    <a:gd name="T23" fmla="*/ 2258 h 3696"/>
                    <a:gd name="T24" fmla="*/ 368 w 2094"/>
                    <a:gd name="T25" fmla="*/ 2000 h 3696"/>
                    <a:gd name="T26" fmla="*/ 428 w 2094"/>
                    <a:gd name="T27" fmla="*/ 1890 h 3696"/>
                    <a:gd name="T28" fmla="*/ 476 w 2094"/>
                    <a:gd name="T29" fmla="*/ 1814 h 3696"/>
                    <a:gd name="T30" fmla="*/ 520 w 2094"/>
                    <a:gd name="T31" fmla="*/ 1763 h 3696"/>
                    <a:gd name="T32" fmla="*/ 591 w 2094"/>
                    <a:gd name="T33" fmla="*/ 1708 h 3696"/>
                    <a:gd name="T34" fmla="*/ 711 w 2094"/>
                    <a:gd name="T35" fmla="*/ 1591 h 3696"/>
                    <a:gd name="T36" fmla="*/ 828 w 2094"/>
                    <a:gd name="T37" fmla="*/ 1474 h 3696"/>
                    <a:gd name="T38" fmla="*/ 988 w 2094"/>
                    <a:gd name="T39" fmla="*/ 1314 h 3696"/>
                    <a:gd name="T40" fmla="*/ 1217 w 2094"/>
                    <a:gd name="T41" fmla="*/ 1084 h 3696"/>
                    <a:gd name="T42" fmla="*/ 1481 w 2094"/>
                    <a:gd name="T43" fmla="*/ 830 h 3696"/>
                    <a:gd name="T44" fmla="*/ 1667 w 2094"/>
                    <a:gd name="T45" fmla="*/ 655 h 3696"/>
                    <a:gd name="T46" fmla="*/ 1788 w 2094"/>
                    <a:gd name="T47" fmla="*/ 530 h 3696"/>
                    <a:gd name="T48" fmla="*/ 1875 w 2094"/>
                    <a:gd name="T49" fmla="*/ 424 h 3696"/>
                    <a:gd name="T50" fmla="*/ 1942 w 2094"/>
                    <a:gd name="T51" fmla="*/ 314 h 3696"/>
                    <a:gd name="T52" fmla="*/ 2026 w 2094"/>
                    <a:gd name="T53" fmla="*/ 118 h 3696"/>
                    <a:gd name="T54" fmla="*/ 2066 w 2094"/>
                    <a:gd name="T55" fmla="*/ 15 h 3696"/>
                    <a:gd name="T56" fmla="*/ 2081 w 2094"/>
                    <a:gd name="T57" fmla="*/ 41 h 3696"/>
                    <a:gd name="T58" fmla="*/ 2029 w 2094"/>
                    <a:gd name="T59" fmla="*/ 177 h 3696"/>
                    <a:gd name="T60" fmla="*/ 1946 w 2094"/>
                    <a:gd name="T61" fmla="*/ 358 h 3696"/>
                    <a:gd name="T62" fmla="*/ 1871 w 2094"/>
                    <a:gd name="T63" fmla="*/ 470 h 3696"/>
                    <a:gd name="T64" fmla="*/ 1775 w 2094"/>
                    <a:gd name="T65" fmla="*/ 579 h 3696"/>
                    <a:gd name="T66" fmla="*/ 1642 w 2094"/>
                    <a:gd name="T67" fmla="*/ 714 h 3696"/>
                    <a:gd name="T68" fmla="*/ 1395 w 2094"/>
                    <a:gd name="T69" fmla="*/ 943 h 3696"/>
                    <a:gd name="T70" fmla="*/ 1176 w 2094"/>
                    <a:gd name="T71" fmla="*/ 1159 h 3696"/>
                    <a:gd name="T72" fmla="*/ 953 w 2094"/>
                    <a:gd name="T73" fmla="*/ 1383 h 3696"/>
                    <a:gd name="T74" fmla="*/ 809 w 2094"/>
                    <a:gd name="T75" fmla="*/ 1528 h 3696"/>
                    <a:gd name="T76" fmla="*/ 671 w 2094"/>
                    <a:gd name="T77" fmla="*/ 1665 h 3696"/>
                    <a:gd name="T78" fmla="*/ 584 w 2094"/>
                    <a:gd name="T79" fmla="*/ 1743 h 3696"/>
                    <a:gd name="T80" fmla="*/ 523 w 2094"/>
                    <a:gd name="T81" fmla="*/ 1795 h 3696"/>
                    <a:gd name="T82" fmla="*/ 484 w 2094"/>
                    <a:gd name="T83" fmla="*/ 1845 h 3696"/>
                    <a:gd name="T84" fmla="*/ 433 w 2094"/>
                    <a:gd name="T85" fmla="*/ 1930 h 3696"/>
                    <a:gd name="T86" fmla="*/ 353 w 2094"/>
                    <a:gd name="T87" fmla="*/ 2084 h 3696"/>
                    <a:gd name="T88" fmla="*/ 249 w 2094"/>
                    <a:gd name="T89" fmla="*/ 2302 h 3696"/>
                    <a:gd name="T90" fmla="*/ 204 w 2094"/>
                    <a:gd name="T91" fmla="*/ 2401 h 3696"/>
                    <a:gd name="T92" fmla="*/ 164 w 2094"/>
                    <a:gd name="T93" fmla="*/ 2505 h 3696"/>
                    <a:gd name="T94" fmla="*/ 132 w 2094"/>
                    <a:gd name="T95" fmla="*/ 2619 h 3696"/>
                    <a:gd name="T96" fmla="*/ 61 w 2094"/>
                    <a:gd name="T97" fmla="*/ 2820 h 3696"/>
                    <a:gd name="T98" fmla="*/ 30 w 2094"/>
                    <a:gd name="T99" fmla="*/ 2936 h 3696"/>
                    <a:gd name="T100" fmla="*/ 30 w 2094"/>
                    <a:gd name="T101" fmla="*/ 3060 h 3696"/>
                    <a:gd name="T102" fmla="*/ 64 w 2094"/>
                    <a:gd name="T103" fmla="*/ 3139 h 3696"/>
                    <a:gd name="T104" fmla="*/ 119 w 2094"/>
                    <a:gd name="T105" fmla="*/ 3242 h 3696"/>
                    <a:gd name="T106" fmla="*/ 129 w 2094"/>
                    <a:gd name="T107" fmla="*/ 3355 h 3696"/>
                    <a:gd name="T108" fmla="*/ 123 w 2094"/>
                    <a:gd name="T109" fmla="*/ 3507 h 3696"/>
                    <a:gd name="T110" fmla="*/ 123 w 2094"/>
                    <a:gd name="T111" fmla="*/ 3617 h 36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94"/>
                    <a:gd name="T169" fmla="*/ 0 h 3696"/>
                    <a:gd name="T170" fmla="*/ 2094 w 2094"/>
                    <a:gd name="T171" fmla="*/ 3696 h 36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94" h="3696">
                      <a:moveTo>
                        <a:pt x="99" y="3696"/>
                      </a:moveTo>
                      <a:lnTo>
                        <a:pt x="99" y="3677"/>
                      </a:lnTo>
                      <a:lnTo>
                        <a:pt x="99" y="3657"/>
                      </a:lnTo>
                      <a:lnTo>
                        <a:pt x="99" y="3637"/>
                      </a:lnTo>
                      <a:lnTo>
                        <a:pt x="99" y="3617"/>
                      </a:lnTo>
                      <a:lnTo>
                        <a:pt x="99" y="3595"/>
                      </a:lnTo>
                      <a:lnTo>
                        <a:pt x="99" y="3572"/>
                      </a:lnTo>
                      <a:lnTo>
                        <a:pt x="99" y="3560"/>
                      </a:lnTo>
                      <a:lnTo>
                        <a:pt x="99" y="3547"/>
                      </a:lnTo>
                      <a:lnTo>
                        <a:pt x="99" y="3534"/>
                      </a:lnTo>
                      <a:lnTo>
                        <a:pt x="99" y="3521"/>
                      </a:lnTo>
                      <a:lnTo>
                        <a:pt x="99" y="3507"/>
                      </a:lnTo>
                      <a:lnTo>
                        <a:pt x="99" y="3492"/>
                      </a:lnTo>
                      <a:lnTo>
                        <a:pt x="100" y="3476"/>
                      </a:lnTo>
                      <a:lnTo>
                        <a:pt x="101" y="3459"/>
                      </a:lnTo>
                      <a:lnTo>
                        <a:pt x="101" y="3442"/>
                      </a:lnTo>
                      <a:lnTo>
                        <a:pt x="102" y="3424"/>
                      </a:lnTo>
                      <a:lnTo>
                        <a:pt x="104" y="3389"/>
                      </a:lnTo>
                      <a:lnTo>
                        <a:pt x="105" y="3354"/>
                      </a:lnTo>
                      <a:lnTo>
                        <a:pt x="105" y="3337"/>
                      </a:lnTo>
                      <a:lnTo>
                        <a:pt x="105" y="3320"/>
                      </a:lnTo>
                      <a:lnTo>
                        <a:pt x="104" y="3304"/>
                      </a:lnTo>
                      <a:lnTo>
                        <a:pt x="103" y="3289"/>
                      </a:lnTo>
                      <a:lnTo>
                        <a:pt x="101" y="3274"/>
                      </a:lnTo>
                      <a:lnTo>
                        <a:pt x="99" y="3261"/>
                      </a:lnTo>
                      <a:lnTo>
                        <a:pt x="96" y="3248"/>
                      </a:lnTo>
                      <a:lnTo>
                        <a:pt x="92" y="3236"/>
                      </a:lnTo>
                      <a:lnTo>
                        <a:pt x="87" y="3225"/>
                      </a:lnTo>
                      <a:lnTo>
                        <a:pt x="82" y="3214"/>
                      </a:lnTo>
                      <a:lnTo>
                        <a:pt x="76" y="3203"/>
                      </a:lnTo>
                      <a:lnTo>
                        <a:pt x="70" y="3193"/>
                      </a:lnTo>
                      <a:lnTo>
                        <a:pt x="57" y="3172"/>
                      </a:lnTo>
                      <a:lnTo>
                        <a:pt x="43" y="3152"/>
                      </a:lnTo>
                      <a:lnTo>
                        <a:pt x="37" y="3142"/>
                      </a:lnTo>
                      <a:lnTo>
                        <a:pt x="31" y="3132"/>
                      </a:lnTo>
                      <a:lnTo>
                        <a:pt x="25" y="3121"/>
                      </a:lnTo>
                      <a:lnTo>
                        <a:pt x="20" y="3110"/>
                      </a:lnTo>
                      <a:lnTo>
                        <a:pt x="15" y="3099"/>
                      </a:lnTo>
                      <a:lnTo>
                        <a:pt x="12" y="3087"/>
                      </a:lnTo>
                      <a:lnTo>
                        <a:pt x="7" y="3065"/>
                      </a:lnTo>
                      <a:lnTo>
                        <a:pt x="3" y="3044"/>
                      </a:lnTo>
                      <a:lnTo>
                        <a:pt x="1" y="3023"/>
                      </a:lnTo>
                      <a:lnTo>
                        <a:pt x="0" y="3002"/>
                      </a:lnTo>
                      <a:lnTo>
                        <a:pt x="1" y="2980"/>
                      </a:lnTo>
                      <a:lnTo>
                        <a:pt x="3" y="2957"/>
                      </a:lnTo>
                      <a:lnTo>
                        <a:pt x="5" y="2945"/>
                      </a:lnTo>
                      <a:lnTo>
                        <a:pt x="6" y="2933"/>
                      </a:lnTo>
                      <a:lnTo>
                        <a:pt x="9" y="2920"/>
                      </a:lnTo>
                      <a:lnTo>
                        <a:pt x="11" y="2906"/>
                      </a:lnTo>
                      <a:lnTo>
                        <a:pt x="14" y="2892"/>
                      </a:lnTo>
                      <a:lnTo>
                        <a:pt x="18" y="2877"/>
                      </a:lnTo>
                      <a:lnTo>
                        <a:pt x="22" y="2862"/>
                      </a:lnTo>
                      <a:lnTo>
                        <a:pt x="27" y="2846"/>
                      </a:lnTo>
                      <a:lnTo>
                        <a:pt x="38" y="2813"/>
                      </a:lnTo>
                      <a:lnTo>
                        <a:pt x="50" y="2779"/>
                      </a:lnTo>
                      <a:lnTo>
                        <a:pt x="63" y="2744"/>
                      </a:lnTo>
                      <a:lnTo>
                        <a:pt x="75" y="2710"/>
                      </a:lnTo>
                      <a:lnTo>
                        <a:pt x="88" y="2676"/>
                      </a:lnTo>
                      <a:lnTo>
                        <a:pt x="99" y="2642"/>
                      </a:lnTo>
                      <a:lnTo>
                        <a:pt x="104" y="2627"/>
                      </a:lnTo>
                      <a:lnTo>
                        <a:pt x="109" y="2612"/>
                      </a:lnTo>
                      <a:lnTo>
                        <a:pt x="113" y="2598"/>
                      </a:lnTo>
                      <a:lnTo>
                        <a:pt x="117" y="2584"/>
                      </a:lnTo>
                      <a:lnTo>
                        <a:pt x="124" y="2556"/>
                      </a:lnTo>
                      <a:lnTo>
                        <a:pt x="128" y="2542"/>
                      </a:lnTo>
                      <a:lnTo>
                        <a:pt x="132" y="2528"/>
                      </a:lnTo>
                      <a:lnTo>
                        <a:pt x="136" y="2513"/>
                      </a:lnTo>
                      <a:lnTo>
                        <a:pt x="141" y="2498"/>
                      </a:lnTo>
                      <a:lnTo>
                        <a:pt x="146" y="2481"/>
                      </a:lnTo>
                      <a:lnTo>
                        <a:pt x="152" y="2464"/>
                      </a:lnTo>
                      <a:lnTo>
                        <a:pt x="159" y="2445"/>
                      </a:lnTo>
                      <a:lnTo>
                        <a:pt x="167" y="2425"/>
                      </a:lnTo>
                      <a:lnTo>
                        <a:pt x="172" y="2414"/>
                      </a:lnTo>
                      <a:lnTo>
                        <a:pt x="177" y="2403"/>
                      </a:lnTo>
                      <a:lnTo>
                        <a:pt x="182" y="2391"/>
                      </a:lnTo>
                      <a:lnTo>
                        <a:pt x="187" y="2379"/>
                      </a:lnTo>
                      <a:lnTo>
                        <a:pt x="193" y="2366"/>
                      </a:lnTo>
                      <a:lnTo>
                        <a:pt x="199" y="2353"/>
                      </a:lnTo>
                      <a:lnTo>
                        <a:pt x="205" y="2338"/>
                      </a:lnTo>
                      <a:lnTo>
                        <a:pt x="212" y="2323"/>
                      </a:lnTo>
                      <a:lnTo>
                        <a:pt x="219" y="2308"/>
                      </a:lnTo>
                      <a:lnTo>
                        <a:pt x="227" y="2291"/>
                      </a:lnTo>
                      <a:lnTo>
                        <a:pt x="234" y="2275"/>
                      </a:lnTo>
                      <a:lnTo>
                        <a:pt x="242" y="2258"/>
                      </a:lnTo>
                      <a:lnTo>
                        <a:pt x="259" y="2222"/>
                      </a:lnTo>
                      <a:lnTo>
                        <a:pt x="277" y="2186"/>
                      </a:lnTo>
                      <a:lnTo>
                        <a:pt x="294" y="2148"/>
                      </a:lnTo>
                      <a:lnTo>
                        <a:pt x="313" y="2111"/>
                      </a:lnTo>
                      <a:lnTo>
                        <a:pt x="332" y="2073"/>
                      </a:lnTo>
                      <a:lnTo>
                        <a:pt x="350" y="2036"/>
                      </a:lnTo>
                      <a:lnTo>
                        <a:pt x="368" y="2000"/>
                      </a:lnTo>
                      <a:lnTo>
                        <a:pt x="377" y="1983"/>
                      </a:lnTo>
                      <a:lnTo>
                        <a:pt x="386" y="1966"/>
                      </a:lnTo>
                      <a:lnTo>
                        <a:pt x="395" y="1950"/>
                      </a:lnTo>
                      <a:lnTo>
                        <a:pt x="404" y="1934"/>
                      </a:lnTo>
                      <a:lnTo>
                        <a:pt x="412" y="1918"/>
                      </a:lnTo>
                      <a:lnTo>
                        <a:pt x="420" y="1904"/>
                      </a:lnTo>
                      <a:lnTo>
                        <a:pt x="428" y="1890"/>
                      </a:lnTo>
                      <a:lnTo>
                        <a:pt x="436" y="1877"/>
                      </a:lnTo>
                      <a:lnTo>
                        <a:pt x="443" y="1864"/>
                      </a:lnTo>
                      <a:lnTo>
                        <a:pt x="450" y="1853"/>
                      </a:lnTo>
                      <a:lnTo>
                        <a:pt x="457" y="1842"/>
                      </a:lnTo>
                      <a:lnTo>
                        <a:pt x="464" y="1832"/>
                      </a:lnTo>
                      <a:lnTo>
                        <a:pt x="470" y="1823"/>
                      </a:lnTo>
                      <a:lnTo>
                        <a:pt x="476" y="1814"/>
                      </a:lnTo>
                      <a:lnTo>
                        <a:pt x="482" y="1806"/>
                      </a:lnTo>
                      <a:lnTo>
                        <a:pt x="488" y="1798"/>
                      </a:lnTo>
                      <a:lnTo>
                        <a:pt x="494" y="1791"/>
                      </a:lnTo>
                      <a:lnTo>
                        <a:pt x="499" y="1785"/>
                      </a:lnTo>
                      <a:lnTo>
                        <a:pt x="505" y="1779"/>
                      </a:lnTo>
                      <a:lnTo>
                        <a:pt x="510" y="1773"/>
                      </a:lnTo>
                      <a:lnTo>
                        <a:pt x="520" y="1763"/>
                      </a:lnTo>
                      <a:lnTo>
                        <a:pt x="530" y="1754"/>
                      </a:lnTo>
                      <a:lnTo>
                        <a:pt x="540" y="1746"/>
                      </a:lnTo>
                      <a:lnTo>
                        <a:pt x="550" y="1738"/>
                      </a:lnTo>
                      <a:lnTo>
                        <a:pt x="560" y="1731"/>
                      </a:lnTo>
                      <a:lnTo>
                        <a:pt x="570" y="1724"/>
                      </a:lnTo>
                      <a:lnTo>
                        <a:pt x="580" y="1716"/>
                      </a:lnTo>
                      <a:lnTo>
                        <a:pt x="591" y="1708"/>
                      </a:lnTo>
                      <a:lnTo>
                        <a:pt x="602" y="1698"/>
                      </a:lnTo>
                      <a:lnTo>
                        <a:pt x="614" y="1688"/>
                      </a:lnTo>
                      <a:lnTo>
                        <a:pt x="620" y="1682"/>
                      </a:lnTo>
                      <a:lnTo>
                        <a:pt x="627" y="1675"/>
                      </a:lnTo>
                      <a:lnTo>
                        <a:pt x="654" y="1648"/>
                      </a:lnTo>
                      <a:lnTo>
                        <a:pt x="682" y="1620"/>
                      </a:lnTo>
                      <a:lnTo>
                        <a:pt x="711" y="1591"/>
                      </a:lnTo>
                      <a:lnTo>
                        <a:pt x="726" y="1576"/>
                      </a:lnTo>
                      <a:lnTo>
                        <a:pt x="742" y="1561"/>
                      </a:lnTo>
                      <a:lnTo>
                        <a:pt x="758" y="1545"/>
                      </a:lnTo>
                      <a:lnTo>
                        <a:pt x="774" y="1528"/>
                      </a:lnTo>
                      <a:lnTo>
                        <a:pt x="791" y="1511"/>
                      </a:lnTo>
                      <a:lnTo>
                        <a:pt x="809" y="1493"/>
                      </a:lnTo>
                      <a:lnTo>
                        <a:pt x="828" y="1474"/>
                      </a:lnTo>
                      <a:lnTo>
                        <a:pt x="848" y="1455"/>
                      </a:lnTo>
                      <a:lnTo>
                        <a:pt x="868" y="1434"/>
                      </a:lnTo>
                      <a:lnTo>
                        <a:pt x="889" y="1413"/>
                      </a:lnTo>
                      <a:lnTo>
                        <a:pt x="912" y="1390"/>
                      </a:lnTo>
                      <a:lnTo>
                        <a:pt x="936" y="1366"/>
                      </a:lnTo>
                      <a:lnTo>
                        <a:pt x="961" y="1341"/>
                      </a:lnTo>
                      <a:lnTo>
                        <a:pt x="988" y="1314"/>
                      </a:lnTo>
                      <a:lnTo>
                        <a:pt x="1015" y="1287"/>
                      </a:lnTo>
                      <a:lnTo>
                        <a:pt x="1043" y="1258"/>
                      </a:lnTo>
                      <a:lnTo>
                        <a:pt x="1072" y="1230"/>
                      </a:lnTo>
                      <a:lnTo>
                        <a:pt x="1101" y="1200"/>
                      </a:lnTo>
                      <a:lnTo>
                        <a:pt x="1159" y="1142"/>
                      </a:lnTo>
                      <a:lnTo>
                        <a:pt x="1188" y="1113"/>
                      </a:lnTo>
                      <a:lnTo>
                        <a:pt x="1217" y="1084"/>
                      </a:lnTo>
                      <a:lnTo>
                        <a:pt x="1246" y="1055"/>
                      </a:lnTo>
                      <a:lnTo>
                        <a:pt x="1274" y="1028"/>
                      </a:lnTo>
                      <a:lnTo>
                        <a:pt x="1301" y="1001"/>
                      </a:lnTo>
                      <a:lnTo>
                        <a:pt x="1327" y="975"/>
                      </a:lnTo>
                      <a:lnTo>
                        <a:pt x="1378" y="926"/>
                      </a:lnTo>
                      <a:lnTo>
                        <a:pt x="1430" y="877"/>
                      </a:lnTo>
                      <a:lnTo>
                        <a:pt x="1481" y="830"/>
                      </a:lnTo>
                      <a:lnTo>
                        <a:pt x="1531" y="784"/>
                      </a:lnTo>
                      <a:lnTo>
                        <a:pt x="1555" y="762"/>
                      </a:lnTo>
                      <a:lnTo>
                        <a:pt x="1579" y="739"/>
                      </a:lnTo>
                      <a:lnTo>
                        <a:pt x="1602" y="718"/>
                      </a:lnTo>
                      <a:lnTo>
                        <a:pt x="1625" y="696"/>
                      </a:lnTo>
                      <a:lnTo>
                        <a:pt x="1647" y="676"/>
                      </a:lnTo>
                      <a:lnTo>
                        <a:pt x="1667" y="655"/>
                      </a:lnTo>
                      <a:lnTo>
                        <a:pt x="1688" y="635"/>
                      </a:lnTo>
                      <a:lnTo>
                        <a:pt x="1707" y="616"/>
                      </a:lnTo>
                      <a:lnTo>
                        <a:pt x="1724" y="597"/>
                      </a:lnTo>
                      <a:lnTo>
                        <a:pt x="1742" y="579"/>
                      </a:lnTo>
                      <a:lnTo>
                        <a:pt x="1758" y="562"/>
                      </a:lnTo>
                      <a:lnTo>
                        <a:pt x="1773" y="546"/>
                      </a:lnTo>
                      <a:lnTo>
                        <a:pt x="1788" y="530"/>
                      </a:lnTo>
                      <a:lnTo>
                        <a:pt x="1802" y="514"/>
                      </a:lnTo>
                      <a:lnTo>
                        <a:pt x="1815" y="500"/>
                      </a:lnTo>
                      <a:lnTo>
                        <a:pt x="1828" y="485"/>
                      </a:lnTo>
                      <a:lnTo>
                        <a:pt x="1840" y="470"/>
                      </a:lnTo>
                      <a:lnTo>
                        <a:pt x="1852" y="455"/>
                      </a:lnTo>
                      <a:lnTo>
                        <a:pt x="1863" y="440"/>
                      </a:lnTo>
                      <a:lnTo>
                        <a:pt x="1875" y="424"/>
                      </a:lnTo>
                      <a:lnTo>
                        <a:pt x="1886" y="408"/>
                      </a:lnTo>
                      <a:lnTo>
                        <a:pt x="1897" y="391"/>
                      </a:lnTo>
                      <a:lnTo>
                        <a:pt x="1908" y="374"/>
                      </a:lnTo>
                      <a:lnTo>
                        <a:pt x="1920" y="355"/>
                      </a:lnTo>
                      <a:lnTo>
                        <a:pt x="1925" y="346"/>
                      </a:lnTo>
                      <a:lnTo>
                        <a:pt x="1931" y="336"/>
                      </a:lnTo>
                      <a:lnTo>
                        <a:pt x="1942" y="314"/>
                      </a:lnTo>
                      <a:lnTo>
                        <a:pt x="1953" y="291"/>
                      </a:lnTo>
                      <a:lnTo>
                        <a:pt x="1964" y="268"/>
                      </a:lnTo>
                      <a:lnTo>
                        <a:pt x="1975" y="243"/>
                      </a:lnTo>
                      <a:lnTo>
                        <a:pt x="1986" y="218"/>
                      </a:lnTo>
                      <a:lnTo>
                        <a:pt x="2006" y="168"/>
                      </a:lnTo>
                      <a:lnTo>
                        <a:pt x="2016" y="143"/>
                      </a:lnTo>
                      <a:lnTo>
                        <a:pt x="2026" y="118"/>
                      </a:lnTo>
                      <a:lnTo>
                        <a:pt x="2035" y="95"/>
                      </a:lnTo>
                      <a:lnTo>
                        <a:pt x="2043" y="73"/>
                      </a:lnTo>
                      <a:lnTo>
                        <a:pt x="2051" y="52"/>
                      </a:lnTo>
                      <a:lnTo>
                        <a:pt x="2055" y="42"/>
                      </a:lnTo>
                      <a:lnTo>
                        <a:pt x="2059" y="32"/>
                      </a:lnTo>
                      <a:lnTo>
                        <a:pt x="2062" y="23"/>
                      </a:lnTo>
                      <a:lnTo>
                        <a:pt x="2066" y="15"/>
                      </a:lnTo>
                      <a:lnTo>
                        <a:pt x="2069" y="7"/>
                      </a:lnTo>
                      <a:lnTo>
                        <a:pt x="2072" y="0"/>
                      </a:lnTo>
                      <a:lnTo>
                        <a:pt x="2094" y="9"/>
                      </a:lnTo>
                      <a:lnTo>
                        <a:pt x="2091" y="16"/>
                      </a:lnTo>
                      <a:lnTo>
                        <a:pt x="2088" y="24"/>
                      </a:lnTo>
                      <a:lnTo>
                        <a:pt x="2085" y="32"/>
                      </a:lnTo>
                      <a:lnTo>
                        <a:pt x="2081" y="41"/>
                      </a:lnTo>
                      <a:lnTo>
                        <a:pt x="2078" y="51"/>
                      </a:lnTo>
                      <a:lnTo>
                        <a:pt x="2074" y="60"/>
                      </a:lnTo>
                      <a:lnTo>
                        <a:pt x="2066" y="81"/>
                      </a:lnTo>
                      <a:lnTo>
                        <a:pt x="2057" y="104"/>
                      </a:lnTo>
                      <a:lnTo>
                        <a:pt x="2048" y="127"/>
                      </a:lnTo>
                      <a:lnTo>
                        <a:pt x="2039" y="152"/>
                      </a:lnTo>
                      <a:lnTo>
                        <a:pt x="2029" y="177"/>
                      </a:lnTo>
                      <a:lnTo>
                        <a:pt x="2008" y="228"/>
                      </a:lnTo>
                      <a:lnTo>
                        <a:pt x="1997" y="253"/>
                      </a:lnTo>
                      <a:lnTo>
                        <a:pt x="1986" y="278"/>
                      </a:lnTo>
                      <a:lnTo>
                        <a:pt x="1975" y="302"/>
                      </a:lnTo>
                      <a:lnTo>
                        <a:pt x="1964" y="325"/>
                      </a:lnTo>
                      <a:lnTo>
                        <a:pt x="1952" y="347"/>
                      </a:lnTo>
                      <a:lnTo>
                        <a:pt x="1946" y="358"/>
                      </a:lnTo>
                      <a:lnTo>
                        <a:pt x="1940" y="368"/>
                      </a:lnTo>
                      <a:lnTo>
                        <a:pt x="1929" y="387"/>
                      </a:lnTo>
                      <a:lnTo>
                        <a:pt x="1917" y="405"/>
                      </a:lnTo>
                      <a:lnTo>
                        <a:pt x="1906" y="422"/>
                      </a:lnTo>
                      <a:lnTo>
                        <a:pt x="1894" y="439"/>
                      </a:lnTo>
                      <a:lnTo>
                        <a:pt x="1883" y="455"/>
                      </a:lnTo>
                      <a:lnTo>
                        <a:pt x="1871" y="470"/>
                      </a:lnTo>
                      <a:lnTo>
                        <a:pt x="1859" y="485"/>
                      </a:lnTo>
                      <a:lnTo>
                        <a:pt x="1846" y="501"/>
                      </a:lnTo>
                      <a:lnTo>
                        <a:pt x="1833" y="516"/>
                      </a:lnTo>
                      <a:lnTo>
                        <a:pt x="1820" y="531"/>
                      </a:lnTo>
                      <a:lnTo>
                        <a:pt x="1806" y="546"/>
                      </a:lnTo>
                      <a:lnTo>
                        <a:pt x="1791" y="562"/>
                      </a:lnTo>
                      <a:lnTo>
                        <a:pt x="1775" y="579"/>
                      </a:lnTo>
                      <a:lnTo>
                        <a:pt x="1759" y="596"/>
                      </a:lnTo>
                      <a:lnTo>
                        <a:pt x="1742" y="614"/>
                      </a:lnTo>
                      <a:lnTo>
                        <a:pt x="1724" y="633"/>
                      </a:lnTo>
                      <a:lnTo>
                        <a:pt x="1705" y="652"/>
                      </a:lnTo>
                      <a:lnTo>
                        <a:pt x="1685" y="673"/>
                      </a:lnTo>
                      <a:lnTo>
                        <a:pt x="1663" y="693"/>
                      </a:lnTo>
                      <a:lnTo>
                        <a:pt x="1642" y="714"/>
                      </a:lnTo>
                      <a:lnTo>
                        <a:pt x="1619" y="736"/>
                      </a:lnTo>
                      <a:lnTo>
                        <a:pt x="1596" y="757"/>
                      </a:lnTo>
                      <a:lnTo>
                        <a:pt x="1572" y="779"/>
                      </a:lnTo>
                      <a:lnTo>
                        <a:pt x="1547" y="802"/>
                      </a:lnTo>
                      <a:lnTo>
                        <a:pt x="1497" y="848"/>
                      </a:lnTo>
                      <a:lnTo>
                        <a:pt x="1446" y="895"/>
                      </a:lnTo>
                      <a:lnTo>
                        <a:pt x="1395" y="943"/>
                      </a:lnTo>
                      <a:lnTo>
                        <a:pt x="1344" y="993"/>
                      </a:lnTo>
                      <a:lnTo>
                        <a:pt x="1318" y="1018"/>
                      </a:lnTo>
                      <a:lnTo>
                        <a:pt x="1291" y="1045"/>
                      </a:lnTo>
                      <a:lnTo>
                        <a:pt x="1263" y="1073"/>
                      </a:lnTo>
                      <a:lnTo>
                        <a:pt x="1235" y="1101"/>
                      </a:lnTo>
                      <a:lnTo>
                        <a:pt x="1205" y="1130"/>
                      </a:lnTo>
                      <a:lnTo>
                        <a:pt x="1176" y="1159"/>
                      </a:lnTo>
                      <a:lnTo>
                        <a:pt x="1118" y="1218"/>
                      </a:lnTo>
                      <a:lnTo>
                        <a:pt x="1089" y="1247"/>
                      </a:lnTo>
                      <a:lnTo>
                        <a:pt x="1060" y="1276"/>
                      </a:lnTo>
                      <a:lnTo>
                        <a:pt x="1032" y="1304"/>
                      </a:lnTo>
                      <a:lnTo>
                        <a:pt x="1005" y="1331"/>
                      </a:lnTo>
                      <a:lnTo>
                        <a:pt x="979" y="1358"/>
                      </a:lnTo>
                      <a:lnTo>
                        <a:pt x="953" y="1383"/>
                      </a:lnTo>
                      <a:lnTo>
                        <a:pt x="929" y="1407"/>
                      </a:lnTo>
                      <a:lnTo>
                        <a:pt x="906" y="1430"/>
                      </a:lnTo>
                      <a:lnTo>
                        <a:pt x="885" y="1452"/>
                      </a:lnTo>
                      <a:lnTo>
                        <a:pt x="865" y="1472"/>
                      </a:lnTo>
                      <a:lnTo>
                        <a:pt x="845" y="1491"/>
                      </a:lnTo>
                      <a:lnTo>
                        <a:pt x="826" y="1510"/>
                      </a:lnTo>
                      <a:lnTo>
                        <a:pt x="809" y="1528"/>
                      </a:lnTo>
                      <a:lnTo>
                        <a:pt x="791" y="1545"/>
                      </a:lnTo>
                      <a:lnTo>
                        <a:pt x="775" y="1562"/>
                      </a:lnTo>
                      <a:lnTo>
                        <a:pt x="759" y="1578"/>
                      </a:lnTo>
                      <a:lnTo>
                        <a:pt x="743" y="1593"/>
                      </a:lnTo>
                      <a:lnTo>
                        <a:pt x="728" y="1608"/>
                      </a:lnTo>
                      <a:lnTo>
                        <a:pt x="699" y="1637"/>
                      </a:lnTo>
                      <a:lnTo>
                        <a:pt x="671" y="1665"/>
                      </a:lnTo>
                      <a:lnTo>
                        <a:pt x="644" y="1693"/>
                      </a:lnTo>
                      <a:lnTo>
                        <a:pt x="637" y="1699"/>
                      </a:lnTo>
                      <a:lnTo>
                        <a:pt x="630" y="1706"/>
                      </a:lnTo>
                      <a:lnTo>
                        <a:pt x="618" y="1717"/>
                      </a:lnTo>
                      <a:lnTo>
                        <a:pt x="606" y="1727"/>
                      </a:lnTo>
                      <a:lnTo>
                        <a:pt x="595" y="1735"/>
                      </a:lnTo>
                      <a:lnTo>
                        <a:pt x="584" y="1743"/>
                      </a:lnTo>
                      <a:lnTo>
                        <a:pt x="575" y="1750"/>
                      </a:lnTo>
                      <a:lnTo>
                        <a:pt x="565" y="1757"/>
                      </a:lnTo>
                      <a:lnTo>
                        <a:pt x="556" y="1765"/>
                      </a:lnTo>
                      <a:lnTo>
                        <a:pt x="547" y="1772"/>
                      </a:lnTo>
                      <a:lnTo>
                        <a:pt x="537" y="1780"/>
                      </a:lnTo>
                      <a:lnTo>
                        <a:pt x="528" y="1790"/>
                      </a:lnTo>
                      <a:lnTo>
                        <a:pt x="523" y="1795"/>
                      </a:lnTo>
                      <a:lnTo>
                        <a:pt x="518" y="1801"/>
                      </a:lnTo>
                      <a:lnTo>
                        <a:pt x="512" y="1807"/>
                      </a:lnTo>
                      <a:lnTo>
                        <a:pt x="507" y="1813"/>
                      </a:lnTo>
                      <a:lnTo>
                        <a:pt x="502" y="1820"/>
                      </a:lnTo>
                      <a:lnTo>
                        <a:pt x="496" y="1828"/>
                      </a:lnTo>
                      <a:lnTo>
                        <a:pt x="490" y="1836"/>
                      </a:lnTo>
                      <a:lnTo>
                        <a:pt x="484" y="1845"/>
                      </a:lnTo>
                      <a:lnTo>
                        <a:pt x="477" y="1855"/>
                      </a:lnTo>
                      <a:lnTo>
                        <a:pt x="471" y="1865"/>
                      </a:lnTo>
                      <a:lnTo>
                        <a:pt x="464" y="1877"/>
                      </a:lnTo>
                      <a:lnTo>
                        <a:pt x="457" y="1889"/>
                      </a:lnTo>
                      <a:lnTo>
                        <a:pt x="449" y="1902"/>
                      </a:lnTo>
                      <a:lnTo>
                        <a:pt x="441" y="1915"/>
                      </a:lnTo>
                      <a:lnTo>
                        <a:pt x="433" y="1930"/>
                      </a:lnTo>
                      <a:lnTo>
                        <a:pt x="425" y="1945"/>
                      </a:lnTo>
                      <a:lnTo>
                        <a:pt x="416" y="1961"/>
                      </a:lnTo>
                      <a:lnTo>
                        <a:pt x="408" y="1977"/>
                      </a:lnTo>
                      <a:lnTo>
                        <a:pt x="399" y="1994"/>
                      </a:lnTo>
                      <a:lnTo>
                        <a:pt x="390" y="2011"/>
                      </a:lnTo>
                      <a:lnTo>
                        <a:pt x="372" y="2047"/>
                      </a:lnTo>
                      <a:lnTo>
                        <a:pt x="353" y="2084"/>
                      </a:lnTo>
                      <a:lnTo>
                        <a:pt x="335" y="2121"/>
                      </a:lnTo>
                      <a:lnTo>
                        <a:pt x="316" y="2159"/>
                      </a:lnTo>
                      <a:lnTo>
                        <a:pt x="299" y="2196"/>
                      </a:lnTo>
                      <a:lnTo>
                        <a:pt x="281" y="2233"/>
                      </a:lnTo>
                      <a:lnTo>
                        <a:pt x="264" y="2268"/>
                      </a:lnTo>
                      <a:lnTo>
                        <a:pt x="257" y="2285"/>
                      </a:lnTo>
                      <a:lnTo>
                        <a:pt x="249" y="2302"/>
                      </a:lnTo>
                      <a:lnTo>
                        <a:pt x="241" y="2318"/>
                      </a:lnTo>
                      <a:lnTo>
                        <a:pt x="234" y="2333"/>
                      </a:lnTo>
                      <a:lnTo>
                        <a:pt x="227" y="2348"/>
                      </a:lnTo>
                      <a:lnTo>
                        <a:pt x="221" y="2362"/>
                      </a:lnTo>
                      <a:lnTo>
                        <a:pt x="215" y="2376"/>
                      </a:lnTo>
                      <a:lnTo>
                        <a:pt x="209" y="2389"/>
                      </a:lnTo>
                      <a:lnTo>
                        <a:pt x="204" y="2401"/>
                      </a:lnTo>
                      <a:lnTo>
                        <a:pt x="199" y="2412"/>
                      </a:lnTo>
                      <a:lnTo>
                        <a:pt x="194" y="2423"/>
                      </a:lnTo>
                      <a:lnTo>
                        <a:pt x="190" y="2434"/>
                      </a:lnTo>
                      <a:lnTo>
                        <a:pt x="182" y="2454"/>
                      </a:lnTo>
                      <a:lnTo>
                        <a:pt x="175" y="2472"/>
                      </a:lnTo>
                      <a:lnTo>
                        <a:pt x="169" y="2489"/>
                      </a:lnTo>
                      <a:lnTo>
                        <a:pt x="164" y="2505"/>
                      </a:lnTo>
                      <a:lnTo>
                        <a:pt x="159" y="2520"/>
                      </a:lnTo>
                      <a:lnTo>
                        <a:pt x="155" y="2535"/>
                      </a:lnTo>
                      <a:lnTo>
                        <a:pt x="151" y="2549"/>
                      </a:lnTo>
                      <a:lnTo>
                        <a:pt x="148" y="2563"/>
                      </a:lnTo>
                      <a:lnTo>
                        <a:pt x="140" y="2590"/>
                      </a:lnTo>
                      <a:lnTo>
                        <a:pt x="136" y="2604"/>
                      </a:lnTo>
                      <a:lnTo>
                        <a:pt x="132" y="2619"/>
                      </a:lnTo>
                      <a:lnTo>
                        <a:pt x="127" y="2634"/>
                      </a:lnTo>
                      <a:lnTo>
                        <a:pt x="122" y="2650"/>
                      </a:lnTo>
                      <a:lnTo>
                        <a:pt x="110" y="2684"/>
                      </a:lnTo>
                      <a:lnTo>
                        <a:pt x="98" y="2718"/>
                      </a:lnTo>
                      <a:lnTo>
                        <a:pt x="85" y="2753"/>
                      </a:lnTo>
                      <a:lnTo>
                        <a:pt x="73" y="2787"/>
                      </a:lnTo>
                      <a:lnTo>
                        <a:pt x="61" y="2820"/>
                      </a:lnTo>
                      <a:lnTo>
                        <a:pt x="51" y="2853"/>
                      </a:lnTo>
                      <a:lnTo>
                        <a:pt x="46" y="2868"/>
                      </a:lnTo>
                      <a:lnTo>
                        <a:pt x="42" y="2883"/>
                      </a:lnTo>
                      <a:lnTo>
                        <a:pt x="38" y="2897"/>
                      </a:lnTo>
                      <a:lnTo>
                        <a:pt x="35" y="2911"/>
                      </a:lnTo>
                      <a:lnTo>
                        <a:pt x="33" y="2924"/>
                      </a:lnTo>
                      <a:lnTo>
                        <a:pt x="30" y="2936"/>
                      </a:lnTo>
                      <a:lnTo>
                        <a:pt x="29" y="2948"/>
                      </a:lnTo>
                      <a:lnTo>
                        <a:pt x="27" y="2960"/>
                      </a:lnTo>
                      <a:lnTo>
                        <a:pt x="25" y="2981"/>
                      </a:lnTo>
                      <a:lnTo>
                        <a:pt x="24" y="3001"/>
                      </a:lnTo>
                      <a:lnTo>
                        <a:pt x="25" y="3021"/>
                      </a:lnTo>
                      <a:lnTo>
                        <a:pt x="27" y="3040"/>
                      </a:lnTo>
                      <a:lnTo>
                        <a:pt x="30" y="3060"/>
                      </a:lnTo>
                      <a:lnTo>
                        <a:pt x="35" y="3080"/>
                      </a:lnTo>
                      <a:lnTo>
                        <a:pt x="38" y="3090"/>
                      </a:lnTo>
                      <a:lnTo>
                        <a:pt x="42" y="3100"/>
                      </a:lnTo>
                      <a:lnTo>
                        <a:pt x="46" y="3109"/>
                      </a:lnTo>
                      <a:lnTo>
                        <a:pt x="51" y="3119"/>
                      </a:lnTo>
                      <a:lnTo>
                        <a:pt x="57" y="3129"/>
                      </a:lnTo>
                      <a:lnTo>
                        <a:pt x="64" y="3139"/>
                      </a:lnTo>
                      <a:lnTo>
                        <a:pt x="77" y="3159"/>
                      </a:lnTo>
                      <a:lnTo>
                        <a:pt x="91" y="3180"/>
                      </a:lnTo>
                      <a:lnTo>
                        <a:pt x="98" y="3192"/>
                      </a:lnTo>
                      <a:lnTo>
                        <a:pt x="104" y="3204"/>
                      </a:lnTo>
                      <a:lnTo>
                        <a:pt x="110" y="3216"/>
                      </a:lnTo>
                      <a:lnTo>
                        <a:pt x="115" y="3229"/>
                      </a:lnTo>
                      <a:lnTo>
                        <a:pt x="119" y="3242"/>
                      </a:lnTo>
                      <a:lnTo>
                        <a:pt x="123" y="3257"/>
                      </a:lnTo>
                      <a:lnTo>
                        <a:pt x="125" y="3271"/>
                      </a:lnTo>
                      <a:lnTo>
                        <a:pt x="127" y="3287"/>
                      </a:lnTo>
                      <a:lnTo>
                        <a:pt x="128" y="3303"/>
                      </a:lnTo>
                      <a:lnTo>
                        <a:pt x="129" y="3320"/>
                      </a:lnTo>
                      <a:lnTo>
                        <a:pt x="129" y="3337"/>
                      </a:lnTo>
                      <a:lnTo>
                        <a:pt x="129" y="3355"/>
                      </a:lnTo>
                      <a:lnTo>
                        <a:pt x="128" y="3390"/>
                      </a:lnTo>
                      <a:lnTo>
                        <a:pt x="127" y="3426"/>
                      </a:lnTo>
                      <a:lnTo>
                        <a:pt x="126" y="3443"/>
                      </a:lnTo>
                      <a:lnTo>
                        <a:pt x="125" y="3460"/>
                      </a:lnTo>
                      <a:lnTo>
                        <a:pt x="124" y="3477"/>
                      </a:lnTo>
                      <a:lnTo>
                        <a:pt x="123" y="3492"/>
                      </a:lnTo>
                      <a:lnTo>
                        <a:pt x="123" y="3507"/>
                      </a:lnTo>
                      <a:lnTo>
                        <a:pt x="123" y="3521"/>
                      </a:lnTo>
                      <a:lnTo>
                        <a:pt x="123" y="3534"/>
                      </a:lnTo>
                      <a:lnTo>
                        <a:pt x="123" y="3547"/>
                      </a:lnTo>
                      <a:lnTo>
                        <a:pt x="123" y="3560"/>
                      </a:lnTo>
                      <a:lnTo>
                        <a:pt x="123" y="3572"/>
                      </a:lnTo>
                      <a:lnTo>
                        <a:pt x="123" y="3595"/>
                      </a:lnTo>
                      <a:lnTo>
                        <a:pt x="123" y="3617"/>
                      </a:lnTo>
                      <a:lnTo>
                        <a:pt x="123" y="3637"/>
                      </a:lnTo>
                      <a:lnTo>
                        <a:pt x="123" y="3657"/>
                      </a:lnTo>
                      <a:lnTo>
                        <a:pt x="123" y="3677"/>
                      </a:lnTo>
                      <a:lnTo>
                        <a:pt x="123" y="3696"/>
                      </a:lnTo>
                      <a:lnTo>
                        <a:pt x="99" y="3696"/>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90" name="Freeform 54"/>
                <p:cNvSpPr>
                  <a:spLocks/>
                </p:cNvSpPr>
                <p:nvPr/>
              </p:nvSpPr>
              <p:spPr bwMode="auto">
                <a:xfrm>
                  <a:off x="163" y="1576"/>
                  <a:ext cx="374" cy="2635"/>
                </a:xfrm>
                <a:custGeom>
                  <a:avLst/>
                  <a:gdLst>
                    <a:gd name="T0" fmla="*/ 334 w 374"/>
                    <a:gd name="T1" fmla="*/ 2609 h 2635"/>
                    <a:gd name="T2" fmla="*/ 303 w 374"/>
                    <a:gd name="T3" fmla="*/ 2559 h 2635"/>
                    <a:gd name="T4" fmla="*/ 277 w 374"/>
                    <a:gd name="T5" fmla="*/ 2495 h 2635"/>
                    <a:gd name="T6" fmla="*/ 275 w 374"/>
                    <a:gd name="T7" fmla="*/ 2422 h 2635"/>
                    <a:gd name="T8" fmla="*/ 302 w 374"/>
                    <a:gd name="T9" fmla="*/ 2304 h 2635"/>
                    <a:gd name="T10" fmla="*/ 324 w 374"/>
                    <a:gd name="T11" fmla="*/ 2201 h 2635"/>
                    <a:gd name="T12" fmla="*/ 347 w 374"/>
                    <a:gd name="T13" fmla="*/ 2030 h 2635"/>
                    <a:gd name="T14" fmla="*/ 349 w 374"/>
                    <a:gd name="T15" fmla="*/ 1930 h 2635"/>
                    <a:gd name="T16" fmla="*/ 326 w 374"/>
                    <a:gd name="T17" fmla="*/ 1800 h 2635"/>
                    <a:gd name="T18" fmla="*/ 288 w 374"/>
                    <a:gd name="T19" fmla="*/ 1683 h 2635"/>
                    <a:gd name="T20" fmla="*/ 261 w 374"/>
                    <a:gd name="T21" fmla="*/ 1628 h 2635"/>
                    <a:gd name="T22" fmla="*/ 215 w 374"/>
                    <a:gd name="T23" fmla="*/ 1559 h 2635"/>
                    <a:gd name="T24" fmla="*/ 180 w 374"/>
                    <a:gd name="T25" fmla="*/ 1496 h 2635"/>
                    <a:gd name="T26" fmla="*/ 139 w 374"/>
                    <a:gd name="T27" fmla="*/ 1439 h 2635"/>
                    <a:gd name="T28" fmla="*/ 105 w 374"/>
                    <a:gd name="T29" fmla="*/ 1383 h 2635"/>
                    <a:gd name="T30" fmla="*/ 86 w 374"/>
                    <a:gd name="T31" fmla="*/ 1333 h 2635"/>
                    <a:gd name="T32" fmla="*/ 73 w 374"/>
                    <a:gd name="T33" fmla="*/ 1267 h 2635"/>
                    <a:gd name="T34" fmla="*/ 65 w 374"/>
                    <a:gd name="T35" fmla="*/ 1178 h 2635"/>
                    <a:gd name="T36" fmla="*/ 64 w 374"/>
                    <a:gd name="T37" fmla="*/ 1058 h 2635"/>
                    <a:gd name="T38" fmla="*/ 68 w 374"/>
                    <a:gd name="T39" fmla="*/ 890 h 2635"/>
                    <a:gd name="T40" fmla="*/ 76 w 374"/>
                    <a:gd name="T41" fmla="*/ 688 h 2635"/>
                    <a:gd name="T42" fmla="*/ 82 w 374"/>
                    <a:gd name="T43" fmla="*/ 559 h 2635"/>
                    <a:gd name="T44" fmla="*/ 86 w 374"/>
                    <a:gd name="T45" fmla="*/ 458 h 2635"/>
                    <a:gd name="T46" fmla="*/ 88 w 374"/>
                    <a:gd name="T47" fmla="*/ 391 h 2635"/>
                    <a:gd name="T48" fmla="*/ 90 w 374"/>
                    <a:gd name="T49" fmla="*/ 350 h 2635"/>
                    <a:gd name="T50" fmla="*/ 92 w 374"/>
                    <a:gd name="T51" fmla="*/ 326 h 2635"/>
                    <a:gd name="T52" fmla="*/ 93 w 374"/>
                    <a:gd name="T53" fmla="*/ 304 h 2635"/>
                    <a:gd name="T54" fmla="*/ 89 w 374"/>
                    <a:gd name="T55" fmla="*/ 282 h 2635"/>
                    <a:gd name="T56" fmla="*/ 76 w 374"/>
                    <a:gd name="T57" fmla="*/ 227 h 2635"/>
                    <a:gd name="T58" fmla="*/ 27 w 374"/>
                    <a:gd name="T59" fmla="*/ 80 h 2635"/>
                    <a:gd name="T60" fmla="*/ 49 w 374"/>
                    <a:gd name="T61" fmla="*/ 71 h 2635"/>
                    <a:gd name="T62" fmla="*/ 100 w 374"/>
                    <a:gd name="T63" fmla="*/ 221 h 2635"/>
                    <a:gd name="T64" fmla="*/ 113 w 374"/>
                    <a:gd name="T65" fmla="*/ 277 h 2635"/>
                    <a:gd name="T66" fmla="*/ 117 w 374"/>
                    <a:gd name="T67" fmla="*/ 301 h 2635"/>
                    <a:gd name="T68" fmla="*/ 116 w 374"/>
                    <a:gd name="T69" fmla="*/ 329 h 2635"/>
                    <a:gd name="T70" fmla="*/ 114 w 374"/>
                    <a:gd name="T71" fmla="*/ 352 h 2635"/>
                    <a:gd name="T72" fmla="*/ 112 w 374"/>
                    <a:gd name="T73" fmla="*/ 392 h 2635"/>
                    <a:gd name="T74" fmla="*/ 110 w 374"/>
                    <a:gd name="T75" fmla="*/ 458 h 2635"/>
                    <a:gd name="T76" fmla="*/ 107 w 374"/>
                    <a:gd name="T77" fmla="*/ 560 h 2635"/>
                    <a:gd name="T78" fmla="*/ 101 w 374"/>
                    <a:gd name="T79" fmla="*/ 689 h 2635"/>
                    <a:gd name="T80" fmla="*/ 92 w 374"/>
                    <a:gd name="T81" fmla="*/ 891 h 2635"/>
                    <a:gd name="T82" fmla="*/ 88 w 374"/>
                    <a:gd name="T83" fmla="*/ 1058 h 2635"/>
                    <a:gd name="T84" fmla="*/ 90 w 374"/>
                    <a:gd name="T85" fmla="*/ 1177 h 2635"/>
                    <a:gd name="T86" fmla="*/ 97 w 374"/>
                    <a:gd name="T87" fmla="*/ 1263 h 2635"/>
                    <a:gd name="T88" fmla="*/ 109 w 374"/>
                    <a:gd name="T89" fmla="*/ 1326 h 2635"/>
                    <a:gd name="T90" fmla="*/ 126 w 374"/>
                    <a:gd name="T91" fmla="*/ 1372 h 2635"/>
                    <a:gd name="T92" fmla="*/ 159 w 374"/>
                    <a:gd name="T93" fmla="*/ 1425 h 2635"/>
                    <a:gd name="T94" fmla="*/ 201 w 374"/>
                    <a:gd name="T95" fmla="*/ 1484 h 2635"/>
                    <a:gd name="T96" fmla="*/ 235 w 374"/>
                    <a:gd name="T97" fmla="*/ 1546 h 2635"/>
                    <a:gd name="T98" fmla="*/ 282 w 374"/>
                    <a:gd name="T99" fmla="*/ 1615 h 2635"/>
                    <a:gd name="T100" fmla="*/ 311 w 374"/>
                    <a:gd name="T101" fmla="*/ 1674 h 2635"/>
                    <a:gd name="T102" fmla="*/ 350 w 374"/>
                    <a:gd name="T103" fmla="*/ 1795 h 2635"/>
                    <a:gd name="T104" fmla="*/ 373 w 374"/>
                    <a:gd name="T105" fmla="*/ 1929 h 2635"/>
                    <a:gd name="T106" fmla="*/ 371 w 374"/>
                    <a:gd name="T107" fmla="*/ 2032 h 2635"/>
                    <a:gd name="T108" fmla="*/ 348 w 374"/>
                    <a:gd name="T109" fmla="*/ 2205 h 2635"/>
                    <a:gd name="T110" fmla="*/ 325 w 374"/>
                    <a:gd name="T111" fmla="*/ 2310 h 2635"/>
                    <a:gd name="T112" fmla="*/ 299 w 374"/>
                    <a:gd name="T113" fmla="*/ 2424 h 2635"/>
                    <a:gd name="T114" fmla="*/ 301 w 374"/>
                    <a:gd name="T115" fmla="*/ 2489 h 2635"/>
                    <a:gd name="T116" fmla="*/ 324 w 374"/>
                    <a:gd name="T117" fmla="*/ 2547 h 2635"/>
                    <a:gd name="T118" fmla="*/ 354 w 374"/>
                    <a:gd name="T119" fmla="*/ 2595 h 2635"/>
                    <a:gd name="T120" fmla="*/ 350 w 374"/>
                    <a:gd name="T121" fmla="*/ 2635 h 26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4"/>
                    <a:gd name="T184" fmla="*/ 0 h 2635"/>
                    <a:gd name="T185" fmla="*/ 374 w 374"/>
                    <a:gd name="T186" fmla="*/ 2635 h 26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4" h="2635">
                      <a:moveTo>
                        <a:pt x="350" y="2635"/>
                      </a:moveTo>
                      <a:lnTo>
                        <a:pt x="347" y="2629"/>
                      </a:lnTo>
                      <a:lnTo>
                        <a:pt x="344" y="2623"/>
                      </a:lnTo>
                      <a:lnTo>
                        <a:pt x="339" y="2617"/>
                      </a:lnTo>
                      <a:lnTo>
                        <a:pt x="334" y="2609"/>
                      </a:lnTo>
                      <a:lnTo>
                        <a:pt x="328" y="2600"/>
                      </a:lnTo>
                      <a:lnTo>
                        <a:pt x="322" y="2591"/>
                      </a:lnTo>
                      <a:lnTo>
                        <a:pt x="316" y="2581"/>
                      </a:lnTo>
                      <a:lnTo>
                        <a:pt x="309" y="2570"/>
                      </a:lnTo>
                      <a:lnTo>
                        <a:pt x="303" y="2559"/>
                      </a:lnTo>
                      <a:lnTo>
                        <a:pt x="297" y="2547"/>
                      </a:lnTo>
                      <a:lnTo>
                        <a:pt x="291" y="2535"/>
                      </a:lnTo>
                      <a:lnTo>
                        <a:pt x="286" y="2522"/>
                      </a:lnTo>
                      <a:lnTo>
                        <a:pt x="281" y="2509"/>
                      </a:lnTo>
                      <a:lnTo>
                        <a:pt x="277" y="2495"/>
                      </a:lnTo>
                      <a:lnTo>
                        <a:pt x="275" y="2481"/>
                      </a:lnTo>
                      <a:lnTo>
                        <a:pt x="273" y="2467"/>
                      </a:lnTo>
                      <a:lnTo>
                        <a:pt x="273" y="2452"/>
                      </a:lnTo>
                      <a:lnTo>
                        <a:pt x="274" y="2437"/>
                      </a:lnTo>
                      <a:lnTo>
                        <a:pt x="275" y="2422"/>
                      </a:lnTo>
                      <a:lnTo>
                        <a:pt x="278" y="2406"/>
                      </a:lnTo>
                      <a:lnTo>
                        <a:pt x="281" y="2389"/>
                      </a:lnTo>
                      <a:lnTo>
                        <a:pt x="284" y="2372"/>
                      </a:lnTo>
                      <a:lnTo>
                        <a:pt x="293" y="2339"/>
                      </a:lnTo>
                      <a:lnTo>
                        <a:pt x="302" y="2304"/>
                      </a:lnTo>
                      <a:lnTo>
                        <a:pt x="310" y="2269"/>
                      </a:lnTo>
                      <a:lnTo>
                        <a:pt x="315" y="2252"/>
                      </a:lnTo>
                      <a:lnTo>
                        <a:pt x="318" y="2235"/>
                      </a:lnTo>
                      <a:lnTo>
                        <a:pt x="322" y="2218"/>
                      </a:lnTo>
                      <a:lnTo>
                        <a:pt x="324" y="2201"/>
                      </a:lnTo>
                      <a:lnTo>
                        <a:pt x="329" y="2168"/>
                      </a:lnTo>
                      <a:lnTo>
                        <a:pt x="334" y="2133"/>
                      </a:lnTo>
                      <a:lnTo>
                        <a:pt x="339" y="2099"/>
                      </a:lnTo>
                      <a:lnTo>
                        <a:pt x="344" y="2064"/>
                      </a:lnTo>
                      <a:lnTo>
                        <a:pt x="347" y="2030"/>
                      </a:lnTo>
                      <a:lnTo>
                        <a:pt x="349" y="1995"/>
                      </a:lnTo>
                      <a:lnTo>
                        <a:pt x="350" y="1979"/>
                      </a:lnTo>
                      <a:lnTo>
                        <a:pt x="350" y="1962"/>
                      </a:lnTo>
                      <a:lnTo>
                        <a:pt x="350" y="1946"/>
                      </a:lnTo>
                      <a:lnTo>
                        <a:pt x="349" y="1930"/>
                      </a:lnTo>
                      <a:lnTo>
                        <a:pt x="347" y="1914"/>
                      </a:lnTo>
                      <a:lnTo>
                        <a:pt x="345" y="1898"/>
                      </a:lnTo>
                      <a:lnTo>
                        <a:pt x="341" y="1865"/>
                      </a:lnTo>
                      <a:lnTo>
                        <a:pt x="334" y="1832"/>
                      </a:lnTo>
                      <a:lnTo>
                        <a:pt x="326" y="1800"/>
                      </a:lnTo>
                      <a:lnTo>
                        <a:pt x="318" y="1769"/>
                      </a:lnTo>
                      <a:lnTo>
                        <a:pt x="308" y="1739"/>
                      </a:lnTo>
                      <a:lnTo>
                        <a:pt x="298" y="1710"/>
                      </a:lnTo>
                      <a:lnTo>
                        <a:pt x="293" y="1696"/>
                      </a:lnTo>
                      <a:lnTo>
                        <a:pt x="288" y="1683"/>
                      </a:lnTo>
                      <a:lnTo>
                        <a:pt x="283" y="1670"/>
                      </a:lnTo>
                      <a:lnTo>
                        <a:pt x="278" y="1659"/>
                      </a:lnTo>
                      <a:lnTo>
                        <a:pt x="272" y="1648"/>
                      </a:lnTo>
                      <a:lnTo>
                        <a:pt x="267" y="1638"/>
                      </a:lnTo>
                      <a:lnTo>
                        <a:pt x="261" y="1628"/>
                      </a:lnTo>
                      <a:lnTo>
                        <a:pt x="255" y="1618"/>
                      </a:lnTo>
                      <a:lnTo>
                        <a:pt x="242" y="1599"/>
                      </a:lnTo>
                      <a:lnTo>
                        <a:pt x="229" y="1580"/>
                      </a:lnTo>
                      <a:lnTo>
                        <a:pt x="222" y="1570"/>
                      </a:lnTo>
                      <a:lnTo>
                        <a:pt x="215" y="1559"/>
                      </a:lnTo>
                      <a:lnTo>
                        <a:pt x="208" y="1548"/>
                      </a:lnTo>
                      <a:lnTo>
                        <a:pt x="201" y="1536"/>
                      </a:lnTo>
                      <a:lnTo>
                        <a:pt x="194" y="1523"/>
                      </a:lnTo>
                      <a:lnTo>
                        <a:pt x="187" y="1509"/>
                      </a:lnTo>
                      <a:lnTo>
                        <a:pt x="180" y="1496"/>
                      </a:lnTo>
                      <a:lnTo>
                        <a:pt x="173" y="1484"/>
                      </a:lnTo>
                      <a:lnTo>
                        <a:pt x="165" y="1473"/>
                      </a:lnTo>
                      <a:lnTo>
                        <a:pt x="157" y="1462"/>
                      </a:lnTo>
                      <a:lnTo>
                        <a:pt x="148" y="1451"/>
                      </a:lnTo>
                      <a:lnTo>
                        <a:pt x="139" y="1439"/>
                      </a:lnTo>
                      <a:lnTo>
                        <a:pt x="131" y="1427"/>
                      </a:lnTo>
                      <a:lnTo>
                        <a:pt x="122" y="1414"/>
                      </a:lnTo>
                      <a:lnTo>
                        <a:pt x="113" y="1399"/>
                      </a:lnTo>
                      <a:lnTo>
                        <a:pt x="109" y="1391"/>
                      </a:lnTo>
                      <a:lnTo>
                        <a:pt x="105" y="1383"/>
                      </a:lnTo>
                      <a:lnTo>
                        <a:pt x="101" y="1374"/>
                      </a:lnTo>
                      <a:lnTo>
                        <a:pt x="97" y="1364"/>
                      </a:lnTo>
                      <a:lnTo>
                        <a:pt x="93" y="1354"/>
                      </a:lnTo>
                      <a:lnTo>
                        <a:pt x="90" y="1344"/>
                      </a:lnTo>
                      <a:lnTo>
                        <a:pt x="86" y="1333"/>
                      </a:lnTo>
                      <a:lnTo>
                        <a:pt x="83" y="1321"/>
                      </a:lnTo>
                      <a:lnTo>
                        <a:pt x="80" y="1309"/>
                      </a:lnTo>
                      <a:lnTo>
                        <a:pt x="77" y="1296"/>
                      </a:lnTo>
                      <a:lnTo>
                        <a:pt x="75" y="1282"/>
                      </a:lnTo>
                      <a:lnTo>
                        <a:pt x="73" y="1267"/>
                      </a:lnTo>
                      <a:lnTo>
                        <a:pt x="71" y="1251"/>
                      </a:lnTo>
                      <a:lnTo>
                        <a:pt x="69" y="1235"/>
                      </a:lnTo>
                      <a:lnTo>
                        <a:pt x="67" y="1217"/>
                      </a:lnTo>
                      <a:lnTo>
                        <a:pt x="66" y="1198"/>
                      </a:lnTo>
                      <a:lnTo>
                        <a:pt x="65" y="1178"/>
                      </a:lnTo>
                      <a:lnTo>
                        <a:pt x="65" y="1156"/>
                      </a:lnTo>
                      <a:lnTo>
                        <a:pt x="64" y="1133"/>
                      </a:lnTo>
                      <a:lnTo>
                        <a:pt x="64" y="1109"/>
                      </a:lnTo>
                      <a:lnTo>
                        <a:pt x="64" y="1084"/>
                      </a:lnTo>
                      <a:lnTo>
                        <a:pt x="64" y="1058"/>
                      </a:lnTo>
                      <a:lnTo>
                        <a:pt x="65" y="1031"/>
                      </a:lnTo>
                      <a:lnTo>
                        <a:pt x="65" y="1004"/>
                      </a:lnTo>
                      <a:lnTo>
                        <a:pt x="66" y="976"/>
                      </a:lnTo>
                      <a:lnTo>
                        <a:pt x="66" y="948"/>
                      </a:lnTo>
                      <a:lnTo>
                        <a:pt x="68" y="890"/>
                      </a:lnTo>
                      <a:lnTo>
                        <a:pt x="70" y="831"/>
                      </a:lnTo>
                      <a:lnTo>
                        <a:pt x="73" y="773"/>
                      </a:lnTo>
                      <a:lnTo>
                        <a:pt x="74" y="745"/>
                      </a:lnTo>
                      <a:lnTo>
                        <a:pt x="75" y="716"/>
                      </a:lnTo>
                      <a:lnTo>
                        <a:pt x="76" y="688"/>
                      </a:lnTo>
                      <a:lnTo>
                        <a:pt x="78" y="661"/>
                      </a:lnTo>
                      <a:lnTo>
                        <a:pt x="79" y="634"/>
                      </a:lnTo>
                      <a:lnTo>
                        <a:pt x="80" y="608"/>
                      </a:lnTo>
                      <a:lnTo>
                        <a:pt x="81" y="583"/>
                      </a:lnTo>
                      <a:lnTo>
                        <a:pt x="82" y="559"/>
                      </a:lnTo>
                      <a:lnTo>
                        <a:pt x="83" y="536"/>
                      </a:lnTo>
                      <a:lnTo>
                        <a:pt x="84" y="515"/>
                      </a:lnTo>
                      <a:lnTo>
                        <a:pt x="85" y="494"/>
                      </a:lnTo>
                      <a:lnTo>
                        <a:pt x="86" y="475"/>
                      </a:lnTo>
                      <a:lnTo>
                        <a:pt x="86" y="458"/>
                      </a:lnTo>
                      <a:lnTo>
                        <a:pt x="86" y="442"/>
                      </a:lnTo>
                      <a:lnTo>
                        <a:pt x="87" y="427"/>
                      </a:lnTo>
                      <a:lnTo>
                        <a:pt x="87" y="414"/>
                      </a:lnTo>
                      <a:lnTo>
                        <a:pt x="87" y="402"/>
                      </a:lnTo>
                      <a:lnTo>
                        <a:pt x="88" y="391"/>
                      </a:lnTo>
                      <a:lnTo>
                        <a:pt x="88" y="381"/>
                      </a:lnTo>
                      <a:lnTo>
                        <a:pt x="89" y="372"/>
                      </a:lnTo>
                      <a:lnTo>
                        <a:pt x="89" y="364"/>
                      </a:lnTo>
                      <a:lnTo>
                        <a:pt x="90" y="356"/>
                      </a:lnTo>
                      <a:lnTo>
                        <a:pt x="90" y="350"/>
                      </a:lnTo>
                      <a:lnTo>
                        <a:pt x="91" y="344"/>
                      </a:lnTo>
                      <a:lnTo>
                        <a:pt x="91" y="339"/>
                      </a:lnTo>
                      <a:lnTo>
                        <a:pt x="92" y="334"/>
                      </a:lnTo>
                      <a:lnTo>
                        <a:pt x="92" y="330"/>
                      </a:lnTo>
                      <a:lnTo>
                        <a:pt x="92" y="326"/>
                      </a:lnTo>
                      <a:lnTo>
                        <a:pt x="93" y="320"/>
                      </a:lnTo>
                      <a:lnTo>
                        <a:pt x="93" y="316"/>
                      </a:lnTo>
                      <a:lnTo>
                        <a:pt x="94" y="312"/>
                      </a:lnTo>
                      <a:lnTo>
                        <a:pt x="93" y="308"/>
                      </a:lnTo>
                      <a:lnTo>
                        <a:pt x="93" y="304"/>
                      </a:lnTo>
                      <a:lnTo>
                        <a:pt x="92" y="298"/>
                      </a:lnTo>
                      <a:lnTo>
                        <a:pt x="92" y="295"/>
                      </a:lnTo>
                      <a:lnTo>
                        <a:pt x="91" y="291"/>
                      </a:lnTo>
                      <a:lnTo>
                        <a:pt x="90" y="287"/>
                      </a:lnTo>
                      <a:lnTo>
                        <a:pt x="89" y="282"/>
                      </a:lnTo>
                      <a:lnTo>
                        <a:pt x="88" y="276"/>
                      </a:lnTo>
                      <a:lnTo>
                        <a:pt x="87" y="269"/>
                      </a:lnTo>
                      <a:lnTo>
                        <a:pt x="84" y="256"/>
                      </a:lnTo>
                      <a:lnTo>
                        <a:pt x="80" y="242"/>
                      </a:lnTo>
                      <a:lnTo>
                        <a:pt x="76" y="227"/>
                      </a:lnTo>
                      <a:lnTo>
                        <a:pt x="72" y="212"/>
                      </a:lnTo>
                      <a:lnTo>
                        <a:pt x="62" y="181"/>
                      </a:lnTo>
                      <a:lnTo>
                        <a:pt x="51" y="148"/>
                      </a:lnTo>
                      <a:lnTo>
                        <a:pt x="39" y="114"/>
                      </a:lnTo>
                      <a:lnTo>
                        <a:pt x="27" y="80"/>
                      </a:lnTo>
                      <a:lnTo>
                        <a:pt x="13" y="44"/>
                      </a:lnTo>
                      <a:lnTo>
                        <a:pt x="0" y="9"/>
                      </a:lnTo>
                      <a:lnTo>
                        <a:pt x="22" y="0"/>
                      </a:lnTo>
                      <a:lnTo>
                        <a:pt x="36" y="36"/>
                      </a:lnTo>
                      <a:lnTo>
                        <a:pt x="49" y="71"/>
                      </a:lnTo>
                      <a:lnTo>
                        <a:pt x="62" y="106"/>
                      </a:lnTo>
                      <a:lnTo>
                        <a:pt x="74" y="140"/>
                      </a:lnTo>
                      <a:lnTo>
                        <a:pt x="86" y="173"/>
                      </a:lnTo>
                      <a:lnTo>
                        <a:pt x="95" y="205"/>
                      </a:lnTo>
                      <a:lnTo>
                        <a:pt x="100" y="221"/>
                      </a:lnTo>
                      <a:lnTo>
                        <a:pt x="104" y="236"/>
                      </a:lnTo>
                      <a:lnTo>
                        <a:pt x="107" y="251"/>
                      </a:lnTo>
                      <a:lnTo>
                        <a:pt x="110" y="265"/>
                      </a:lnTo>
                      <a:lnTo>
                        <a:pt x="112" y="271"/>
                      </a:lnTo>
                      <a:lnTo>
                        <a:pt x="113" y="277"/>
                      </a:lnTo>
                      <a:lnTo>
                        <a:pt x="114" y="282"/>
                      </a:lnTo>
                      <a:lnTo>
                        <a:pt x="115" y="287"/>
                      </a:lnTo>
                      <a:lnTo>
                        <a:pt x="115" y="291"/>
                      </a:lnTo>
                      <a:lnTo>
                        <a:pt x="116" y="295"/>
                      </a:lnTo>
                      <a:lnTo>
                        <a:pt x="117" y="301"/>
                      </a:lnTo>
                      <a:lnTo>
                        <a:pt x="118" y="307"/>
                      </a:lnTo>
                      <a:lnTo>
                        <a:pt x="118" y="312"/>
                      </a:lnTo>
                      <a:lnTo>
                        <a:pt x="118" y="318"/>
                      </a:lnTo>
                      <a:lnTo>
                        <a:pt x="117" y="323"/>
                      </a:lnTo>
                      <a:lnTo>
                        <a:pt x="116" y="329"/>
                      </a:lnTo>
                      <a:lnTo>
                        <a:pt x="116" y="333"/>
                      </a:lnTo>
                      <a:lnTo>
                        <a:pt x="116" y="336"/>
                      </a:lnTo>
                      <a:lnTo>
                        <a:pt x="115" y="341"/>
                      </a:lnTo>
                      <a:lnTo>
                        <a:pt x="115" y="346"/>
                      </a:lnTo>
                      <a:lnTo>
                        <a:pt x="114" y="352"/>
                      </a:lnTo>
                      <a:lnTo>
                        <a:pt x="114" y="358"/>
                      </a:lnTo>
                      <a:lnTo>
                        <a:pt x="113" y="365"/>
                      </a:lnTo>
                      <a:lnTo>
                        <a:pt x="113" y="373"/>
                      </a:lnTo>
                      <a:lnTo>
                        <a:pt x="113" y="382"/>
                      </a:lnTo>
                      <a:lnTo>
                        <a:pt x="112" y="392"/>
                      </a:lnTo>
                      <a:lnTo>
                        <a:pt x="112" y="403"/>
                      </a:lnTo>
                      <a:lnTo>
                        <a:pt x="111" y="415"/>
                      </a:lnTo>
                      <a:lnTo>
                        <a:pt x="111" y="428"/>
                      </a:lnTo>
                      <a:lnTo>
                        <a:pt x="111" y="442"/>
                      </a:lnTo>
                      <a:lnTo>
                        <a:pt x="110" y="458"/>
                      </a:lnTo>
                      <a:lnTo>
                        <a:pt x="110" y="476"/>
                      </a:lnTo>
                      <a:lnTo>
                        <a:pt x="109" y="495"/>
                      </a:lnTo>
                      <a:lnTo>
                        <a:pt x="108" y="515"/>
                      </a:lnTo>
                      <a:lnTo>
                        <a:pt x="108" y="537"/>
                      </a:lnTo>
                      <a:lnTo>
                        <a:pt x="107" y="560"/>
                      </a:lnTo>
                      <a:lnTo>
                        <a:pt x="106" y="584"/>
                      </a:lnTo>
                      <a:lnTo>
                        <a:pt x="104" y="609"/>
                      </a:lnTo>
                      <a:lnTo>
                        <a:pt x="103" y="635"/>
                      </a:lnTo>
                      <a:lnTo>
                        <a:pt x="102" y="662"/>
                      </a:lnTo>
                      <a:lnTo>
                        <a:pt x="101" y="689"/>
                      </a:lnTo>
                      <a:lnTo>
                        <a:pt x="100" y="717"/>
                      </a:lnTo>
                      <a:lnTo>
                        <a:pt x="98" y="746"/>
                      </a:lnTo>
                      <a:lnTo>
                        <a:pt x="97" y="774"/>
                      </a:lnTo>
                      <a:lnTo>
                        <a:pt x="95" y="832"/>
                      </a:lnTo>
                      <a:lnTo>
                        <a:pt x="92" y="891"/>
                      </a:lnTo>
                      <a:lnTo>
                        <a:pt x="91" y="948"/>
                      </a:lnTo>
                      <a:lnTo>
                        <a:pt x="90" y="976"/>
                      </a:lnTo>
                      <a:lnTo>
                        <a:pt x="89" y="1004"/>
                      </a:lnTo>
                      <a:lnTo>
                        <a:pt x="89" y="1032"/>
                      </a:lnTo>
                      <a:lnTo>
                        <a:pt x="88" y="1058"/>
                      </a:lnTo>
                      <a:lnTo>
                        <a:pt x="88" y="1084"/>
                      </a:lnTo>
                      <a:lnTo>
                        <a:pt x="88" y="1109"/>
                      </a:lnTo>
                      <a:lnTo>
                        <a:pt x="89" y="1132"/>
                      </a:lnTo>
                      <a:lnTo>
                        <a:pt x="89" y="1155"/>
                      </a:lnTo>
                      <a:lnTo>
                        <a:pt x="90" y="1177"/>
                      </a:lnTo>
                      <a:lnTo>
                        <a:pt x="91" y="1197"/>
                      </a:lnTo>
                      <a:lnTo>
                        <a:pt x="92" y="1215"/>
                      </a:lnTo>
                      <a:lnTo>
                        <a:pt x="93" y="1232"/>
                      </a:lnTo>
                      <a:lnTo>
                        <a:pt x="95" y="1248"/>
                      </a:lnTo>
                      <a:lnTo>
                        <a:pt x="97" y="1263"/>
                      </a:lnTo>
                      <a:lnTo>
                        <a:pt x="99" y="1277"/>
                      </a:lnTo>
                      <a:lnTo>
                        <a:pt x="101" y="1291"/>
                      </a:lnTo>
                      <a:lnTo>
                        <a:pt x="104" y="1303"/>
                      </a:lnTo>
                      <a:lnTo>
                        <a:pt x="107" y="1315"/>
                      </a:lnTo>
                      <a:lnTo>
                        <a:pt x="109" y="1326"/>
                      </a:lnTo>
                      <a:lnTo>
                        <a:pt x="113" y="1336"/>
                      </a:lnTo>
                      <a:lnTo>
                        <a:pt x="116" y="1346"/>
                      </a:lnTo>
                      <a:lnTo>
                        <a:pt x="119" y="1355"/>
                      </a:lnTo>
                      <a:lnTo>
                        <a:pt x="123" y="1364"/>
                      </a:lnTo>
                      <a:lnTo>
                        <a:pt x="126" y="1372"/>
                      </a:lnTo>
                      <a:lnTo>
                        <a:pt x="130" y="1379"/>
                      </a:lnTo>
                      <a:lnTo>
                        <a:pt x="134" y="1387"/>
                      </a:lnTo>
                      <a:lnTo>
                        <a:pt x="142" y="1400"/>
                      </a:lnTo>
                      <a:lnTo>
                        <a:pt x="150" y="1413"/>
                      </a:lnTo>
                      <a:lnTo>
                        <a:pt x="159" y="1425"/>
                      </a:lnTo>
                      <a:lnTo>
                        <a:pt x="167" y="1436"/>
                      </a:lnTo>
                      <a:lnTo>
                        <a:pt x="176" y="1448"/>
                      </a:lnTo>
                      <a:lnTo>
                        <a:pt x="185" y="1459"/>
                      </a:lnTo>
                      <a:lnTo>
                        <a:pt x="193" y="1471"/>
                      </a:lnTo>
                      <a:lnTo>
                        <a:pt x="201" y="1484"/>
                      </a:lnTo>
                      <a:lnTo>
                        <a:pt x="208" y="1498"/>
                      </a:lnTo>
                      <a:lnTo>
                        <a:pt x="215" y="1511"/>
                      </a:lnTo>
                      <a:lnTo>
                        <a:pt x="222" y="1523"/>
                      </a:lnTo>
                      <a:lnTo>
                        <a:pt x="229" y="1535"/>
                      </a:lnTo>
                      <a:lnTo>
                        <a:pt x="235" y="1546"/>
                      </a:lnTo>
                      <a:lnTo>
                        <a:pt x="242" y="1556"/>
                      </a:lnTo>
                      <a:lnTo>
                        <a:pt x="249" y="1566"/>
                      </a:lnTo>
                      <a:lnTo>
                        <a:pt x="262" y="1585"/>
                      </a:lnTo>
                      <a:lnTo>
                        <a:pt x="275" y="1605"/>
                      </a:lnTo>
                      <a:lnTo>
                        <a:pt x="282" y="1615"/>
                      </a:lnTo>
                      <a:lnTo>
                        <a:pt x="288" y="1626"/>
                      </a:lnTo>
                      <a:lnTo>
                        <a:pt x="294" y="1637"/>
                      </a:lnTo>
                      <a:lnTo>
                        <a:pt x="300" y="1648"/>
                      </a:lnTo>
                      <a:lnTo>
                        <a:pt x="306" y="1661"/>
                      </a:lnTo>
                      <a:lnTo>
                        <a:pt x="311" y="1674"/>
                      </a:lnTo>
                      <a:lnTo>
                        <a:pt x="316" y="1688"/>
                      </a:lnTo>
                      <a:lnTo>
                        <a:pt x="321" y="1702"/>
                      </a:lnTo>
                      <a:lnTo>
                        <a:pt x="331" y="1732"/>
                      </a:lnTo>
                      <a:lnTo>
                        <a:pt x="341" y="1763"/>
                      </a:lnTo>
                      <a:lnTo>
                        <a:pt x="350" y="1795"/>
                      </a:lnTo>
                      <a:lnTo>
                        <a:pt x="358" y="1828"/>
                      </a:lnTo>
                      <a:lnTo>
                        <a:pt x="365" y="1861"/>
                      </a:lnTo>
                      <a:lnTo>
                        <a:pt x="370" y="1895"/>
                      </a:lnTo>
                      <a:lnTo>
                        <a:pt x="372" y="1912"/>
                      </a:lnTo>
                      <a:lnTo>
                        <a:pt x="373" y="1929"/>
                      </a:lnTo>
                      <a:lnTo>
                        <a:pt x="374" y="1945"/>
                      </a:lnTo>
                      <a:lnTo>
                        <a:pt x="374" y="1963"/>
                      </a:lnTo>
                      <a:lnTo>
                        <a:pt x="374" y="1980"/>
                      </a:lnTo>
                      <a:lnTo>
                        <a:pt x="374" y="1997"/>
                      </a:lnTo>
                      <a:lnTo>
                        <a:pt x="371" y="2032"/>
                      </a:lnTo>
                      <a:lnTo>
                        <a:pt x="368" y="2067"/>
                      </a:lnTo>
                      <a:lnTo>
                        <a:pt x="363" y="2102"/>
                      </a:lnTo>
                      <a:lnTo>
                        <a:pt x="358" y="2137"/>
                      </a:lnTo>
                      <a:lnTo>
                        <a:pt x="353" y="2171"/>
                      </a:lnTo>
                      <a:lnTo>
                        <a:pt x="348" y="2205"/>
                      </a:lnTo>
                      <a:lnTo>
                        <a:pt x="345" y="2222"/>
                      </a:lnTo>
                      <a:lnTo>
                        <a:pt x="342" y="2240"/>
                      </a:lnTo>
                      <a:lnTo>
                        <a:pt x="338" y="2257"/>
                      </a:lnTo>
                      <a:lnTo>
                        <a:pt x="334" y="2275"/>
                      </a:lnTo>
                      <a:lnTo>
                        <a:pt x="325" y="2310"/>
                      </a:lnTo>
                      <a:lnTo>
                        <a:pt x="316" y="2344"/>
                      </a:lnTo>
                      <a:lnTo>
                        <a:pt x="308" y="2378"/>
                      </a:lnTo>
                      <a:lnTo>
                        <a:pt x="305" y="2394"/>
                      </a:lnTo>
                      <a:lnTo>
                        <a:pt x="302" y="2409"/>
                      </a:lnTo>
                      <a:lnTo>
                        <a:pt x="299" y="2424"/>
                      </a:lnTo>
                      <a:lnTo>
                        <a:pt x="298" y="2438"/>
                      </a:lnTo>
                      <a:lnTo>
                        <a:pt x="297" y="2452"/>
                      </a:lnTo>
                      <a:lnTo>
                        <a:pt x="297" y="2464"/>
                      </a:lnTo>
                      <a:lnTo>
                        <a:pt x="298" y="2477"/>
                      </a:lnTo>
                      <a:lnTo>
                        <a:pt x="301" y="2489"/>
                      </a:lnTo>
                      <a:lnTo>
                        <a:pt x="304" y="2501"/>
                      </a:lnTo>
                      <a:lnTo>
                        <a:pt x="308" y="2513"/>
                      </a:lnTo>
                      <a:lnTo>
                        <a:pt x="313" y="2524"/>
                      </a:lnTo>
                      <a:lnTo>
                        <a:pt x="318" y="2536"/>
                      </a:lnTo>
                      <a:lnTo>
                        <a:pt x="324" y="2547"/>
                      </a:lnTo>
                      <a:lnTo>
                        <a:pt x="330" y="2558"/>
                      </a:lnTo>
                      <a:lnTo>
                        <a:pt x="336" y="2568"/>
                      </a:lnTo>
                      <a:lnTo>
                        <a:pt x="343" y="2577"/>
                      </a:lnTo>
                      <a:lnTo>
                        <a:pt x="349" y="2587"/>
                      </a:lnTo>
                      <a:lnTo>
                        <a:pt x="354" y="2595"/>
                      </a:lnTo>
                      <a:lnTo>
                        <a:pt x="360" y="2603"/>
                      </a:lnTo>
                      <a:lnTo>
                        <a:pt x="365" y="2611"/>
                      </a:lnTo>
                      <a:lnTo>
                        <a:pt x="369" y="2618"/>
                      </a:lnTo>
                      <a:lnTo>
                        <a:pt x="372" y="2623"/>
                      </a:lnTo>
                      <a:lnTo>
                        <a:pt x="350" y="2635"/>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91" name="Freeform 55"/>
                <p:cNvSpPr>
                  <a:spLocks/>
                </p:cNvSpPr>
                <p:nvPr/>
              </p:nvSpPr>
              <p:spPr bwMode="auto">
                <a:xfrm>
                  <a:off x="487" y="535"/>
                  <a:ext cx="1624" cy="3681"/>
                </a:xfrm>
                <a:custGeom>
                  <a:avLst/>
                  <a:gdLst>
                    <a:gd name="T0" fmla="*/ 166 w 11138"/>
                    <a:gd name="T1" fmla="*/ 24612 h 25248"/>
                    <a:gd name="T2" fmla="*/ 84 w 11138"/>
                    <a:gd name="T3" fmla="*/ 23777 h 25248"/>
                    <a:gd name="T4" fmla="*/ 780 w 11138"/>
                    <a:gd name="T5" fmla="*/ 22891 h 25248"/>
                    <a:gd name="T6" fmla="*/ 1670 w 11138"/>
                    <a:gd name="T7" fmla="*/ 22416 h 25248"/>
                    <a:gd name="T8" fmla="*/ 2607 w 11138"/>
                    <a:gd name="T9" fmla="*/ 22291 h 25248"/>
                    <a:gd name="T10" fmla="*/ 4746 w 11138"/>
                    <a:gd name="T11" fmla="*/ 22302 h 25248"/>
                    <a:gd name="T12" fmla="*/ 5821 w 11138"/>
                    <a:gd name="T13" fmla="*/ 22159 h 25248"/>
                    <a:gd name="T14" fmla="*/ 6848 w 11138"/>
                    <a:gd name="T15" fmla="*/ 21740 h 25248"/>
                    <a:gd name="T16" fmla="*/ 7585 w 11138"/>
                    <a:gd name="T17" fmla="*/ 21019 h 25248"/>
                    <a:gd name="T18" fmla="*/ 8788 w 11138"/>
                    <a:gd name="T19" fmla="*/ 19471 h 25248"/>
                    <a:gd name="T20" fmla="*/ 10221 w 11138"/>
                    <a:gd name="T21" fmla="*/ 17335 h 25248"/>
                    <a:gd name="T22" fmla="*/ 10748 w 11138"/>
                    <a:gd name="T23" fmla="*/ 16359 h 25248"/>
                    <a:gd name="T24" fmla="*/ 10971 w 11138"/>
                    <a:gd name="T25" fmla="*/ 15110 h 25248"/>
                    <a:gd name="T26" fmla="*/ 10644 w 11138"/>
                    <a:gd name="T27" fmla="*/ 13584 h 25248"/>
                    <a:gd name="T28" fmla="*/ 10373 w 11138"/>
                    <a:gd name="T29" fmla="*/ 12175 h 25248"/>
                    <a:gd name="T30" fmla="*/ 10614 w 11138"/>
                    <a:gd name="T31" fmla="*/ 11332 h 25248"/>
                    <a:gd name="T32" fmla="*/ 10749 w 11138"/>
                    <a:gd name="T33" fmla="*/ 10884 h 25248"/>
                    <a:gd name="T34" fmla="*/ 10455 w 11138"/>
                    <a:gd name="T35" fmla="*/ 10603 h 25248"/>
                    <a:gd name="T36" fmla="*/ 9718 w 11138"/>
                    <a:gd name="T37" fmla="*/ 10186 h 25248"/>
                    <a:gd name="T38" fmla="*/ 8263 w 11138"/>
                    <a:gd name="T39" fmla="*/ 9258 h 25248"/>
                    <a:gd name="T40" fmla="*/ 7738 w 11138"/>
                    <a:gd name="T41" fmla="*/ 8637 h 25248"/>
                    <a:gd name="T42" fmla="*/ 7621 w 11138"/>
                    <a:gd name="T43" fmla="*/ 7828 h 25248"/>
                    <a:gd name="T44" fmla="*/ 7493 w 11138"/>
                    <a:gd name="T45" fmla="*/ 7097 h 25248"/>
                    <a:gd name="T46" fmla="*/ 7006 w 11138"/>
                    <a:gd name="T47" fmla="*/ 6584 h 25248"/>
                    <a:gd name="T48" fmla="*/ 6804 w 11138"/>
                    <a:gd name="T49" fmla="*/ 5214 h 25248"/>
                    <a:gd name="T50" fmla="*/ 6769 w 11138"/>
                    <a:gd name="T51" fmla="*/ 3690 h 25248"/>
                    <a:gd name="T52" fmla="*/ 6716 w 11138"/>
                    <a:gd name="T53" fmla="*/ 3224 h 25248"/>
                    <a:gd name="T54" fmla="*/ 7028 w 11138"/>
                    <a:gd name="T55" fmla="*/ 2355 h 25248"/>
                    <a:gd name="T56" fmla="*/ 7545 w 11138"/>
                    <a:gd name="T57" fmla="*/ 1053 h 25248"/>
                    <a:gd name="T58" fmla="*/ 7598 w 11138"/>
                    <a:gd name="T59" fmla="*/ 54 h 25248"/>
                    <a:gd name="T60" fmla="*/ 7753 w 11138"/>
                    <a:gd name="T61" fmla="*/ 718 h 25248"/>
                    <a:gd name="T62" fmla="*/ 7401 w 11138"/>
                    <a:gd name="T63" fmla="*/ 1948 h 25248"/>
                    <a:gd name="T64" fmla="*/ 6900 w 11138"/>
                    <a:gd name="T65" fmla="*/ 3116 h 25248"/>
                    <a:gd name="T66" fmla="*/ 6932 w 11138"/>
                    <a:gd name="T67" fmla="*/ 3472 h 25248"/>
                    <a:gd name="T68" fmla="*/ 6944 w 11138"/>
                    <a:gd name="T69" fmla="*/ 4866 h 25248"/>
                    <a:gd name="T70" fmla="*/ 7099 w 11138"/>
                    <a:gd name="T71" fmla="*/ 6268 h 25248"/>
                    <a:gd name="T72" fmla="*/ 7411 w 11138"/>
                    <a:gd name="T73" fmla="*/ 6839 h 25248"/>
                    <a:gd name="T74" fmla="*/ 7779 w 11138"/>
                    <a:gd name="T75" fmla="*/ 7466 h 25248"/>
                    <a:gd name="T76" fmla="*/ 7861 w 11138"/>
                    <a:gd name="T77" fmla="*/ 8428 h 25248"/>
                    <a:gd name="T78" fmla="*/ 8181 w 11138"/>
                    <a:gd name="T79" fmla="*/ 8979 h 25248"/>
                    <a:gd name="T80" fmla="*/ 9474 w 11138"/>
                    <a:gd name="T81" fmla="*/ 9840 h 25248"/>
                    <a:gd name="T82" fmla="*/ 10349 w 11138"/>
                    <a:gd name="T83" fmla="*/ 10361 h 25248"/>
                    <a:gd name="T84" fmla="*/ 10883 w 11138"/>
                    <a:gd name="T85" fmla="*/ 10760 h 25248"/>
                    <a:gd name="T86" fmla="*/ 10820 w 11138"/>
                    <a:gd name="T87" fmla="*/ 11232 h 25248"/>
                    <a:gd name="T88" fmla="*/ 10585 w 11138"/>
                    <a:gd name="T89" fmla="*/ 11970 h 25248"/>
                    <a:gd name="T90" fmla="*/ 10654 w 11138"/>
                    <a:gd name="T91" fmla="*/ 13072 h 25248"/>
                    <a:gd name="T92" fmla="*/ 11131 w 11138"/>
                    <a:gd name="T93" fmla="*/ 14826 h 25248"/>
                    <a:gd name="T94" fmla="*/ 11043 w 11138"/>
                    <a:gd name="T95" fmla="*/ 16040 h 25248"/>
                    <a:gd name="T96" fmla="*/ 10556 w 11138"/>
                    <a:gd name="T97" fmla="*/ 17096 h 25248"/>
                    <a:gd name="T98" fmla="*/ 9561 w 11138"/>
                    <a:gd name="T99" fmla="*/ 18660 h 25248"/>
                    <a:gd name="T100" fmla="*/ 7984 w 11138"/>
                    <a:gd name="T101" fmla="*/ 20804 h 25248"/>
                    <a:gd name="T102" fmla="*/ 7128 w 11138"/>
                    <a:gd name="T103" fmla="*/ 21724 h 25248"/>
                    <a:gd name="T104" fmla="*/ 6232 w 11138"/>
                    <a:gd name="T105" fmla="*/ 22234 h 25248"/>
                    <a:gd name="T106" fmla="*/ 5176 w 11138"/>
                    <a:gd name="T107" fmla="*/ 22442 h 25248"/>
                    <a:gd name="T108" fmla="*/ 2914 w 11138"/>
                    <a:gd name="T109" fmla="*/ 22454 h 25248"/>
                    <a:gd name="T110" fmla="*/ 1992 w 11138"/>
                    <a:gd name="T111" fmla="*/ 22518 h 25248"/>
                    <a:gd name="T112" fmla="*/ 1132 w 11138"/>
                    <a:gd name="T113" fmla="*/ 22831 h 25248"/>
                    <a:gd name="T114" fmla="*/ 358 w 11138"/>
                    <a:gd name="T115" fmla="*/ 23616 h 25248"/>
                    <a:gd name="T116" fmla="*/ 199 w 11138"/>
                    <a:gd name="T117" fmla="*/ 24298 h 25248"/>
                    <a:gd name="T118" fmla="*/ 697 w 11138"/>
                    <a:gd name="T119" fmla="*/ 25072 h 252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138"/>
                    <a:gd name="T181" fmla="*/ 0 h 25248"/>
                    <a:gd name="T182" fmla="*/ 11138 w 11138"/>
                    <a:gd name="T183" fmla="*/ 25248 h 252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138" h="25248">
                      <a:moveTo>
                        <a:pt x="613" y="25248"/>
                      </a:moveTo>
                      <a:lnTo>
                        <a:pt x="589" y="25209"/>
                      </a:lnTo>
                      <a:lnTo>
                        <a:pt x="560" y="25168"/>
                      </a:lnTo>
                      <a:lnTo>
                        <a:pt x="522" y="25116"/>
                      </a:lnTo>
                      <a:lnTo>
                        <a:pt x="478" y="25058"/>
                      </a:lnTo>
                      <a:lnTo>
                        <a:pt x="430" y="24994"/>
                      </a:lnTo>
                      <a:lnTo>
                        <a:pt x="377" y="24925"/>
                      </a:lnTo>
                      <a:lnTo>
                        <a:pt x="324" y="24850"/>
                      </a:lnTo>
                      <a:lnTo>
                        <a:pt x="269" y="24774"/>
                      </a:lnTo>
                      <a:lnTo>
                        <a:pt x="216" y="24694"/>
                      </a:lnTo>
                      <a:lnTo>
                        <a:pt x="166" y="24612"/>
                      </a:lnTo>
                      <a:lnTo>
                        <a:pt x="120" y="24529"/>
                      </a:lnTo>
                      <a:lnTo>
                        <a:pt x="79" y="24444"/>
                      </a:lnTo>
                      <a:lnTo>
                        <a:pt x="45" y="24360"/>
                      </a:lnTo>
                      <a:lnTo>
                        <a:pt x="19" y="24275"/>
                      </a:lnTo>
                      <a:lnTo>
                        <a:pt x="4" y="24191"/>
                      </a:lnTo>
                      <a:lnTo>
                        <a:pt x="0" y="24146"/>
                      </a:lnTo>
                      <a:lnTo>
                        <a:pt x="1" y="24103"/>
                      </a:lnTo>
                      <a:lnTo>
                        <a:pt x="10" y="24023"/>
                      </a:lnTo>
                      <a:lnTo>
                        <a:pt x="27" y="23942"/>
                      </a:lnTo>
                      <a:lnTo>
                        <a:pt x="52" y="23859"/>
                      </a:lnTo>
                      <a:lnTo>
                        <a:pt x="84" y="23777"/>
                      </a:lnTo>
                      <a:lnTo>
                        <a:pt x="122" y="23695"/>
                      </a:lnTo>
                      <a:lnTo>
                        <a:pt x="166" y="23612"/>
                      </a:lnTo>
                      <a:lnTo>
                        <a:pt x="214" y="23531"/>
                      </a:lnTo>
                      <a:lnTo>
                        <a:pt x="267" y="23450"/>
                      </a:lnTo>
                      <a:lnTo>
                        <a:pt x="323" y="23371"/>
                      </a:lnTo>
                      <a:lnTo>
                        <a:pt x="383" y="23293"/>
                      </a:lnTo>
                      <a:lnTo>
                        <a:pt x="509" y="23147"/>
                      </a:lnTo>
                      <a:lnTo>
                        <a:pt x="577" y="23076"/>
                      </a:lnTo>
                      <a:lnTo>
                        <a:pt x="644" y="23011"/>
                      </a:lnTo>
                      <a:lnTo>
                        <a:pt x="712" y="22948"/>
                      </a:lnTo>
                      <a:lnTo>
                        <a:pt x="780" y="22891"/>
                      </a:lnTo>
                      <a:lnTo>
                        <a:pt x="846" y="22838"/>
                      </a:lnTo>
                      <a:lnTo>
                        <a:pt x="909" y="22788"/>
                      </a:lnTo>
                      <a:lnTo>
                        <a:pt x="1033" y="22697"/>
                      </a:lnTo>
                      <a:lnTo>
                        <a:pt x="1099" y="22653"/>
                      </a:lnTo>
                      <a:lnTo>
                        <a:pt x="1166" y="22613"/>
                      </a:lnTo>
                      <a:lnTo>
                        <a:pt x="1236" y="22575"/>
                      </a:lnTo>
                      <a:lnTo>
                        <a:pt x="1310" y="22539"/>
                      </a:lnTo>
                      <a:lnTo>
                        <a:pt x="1390" y="22504"/>
                      </a:lnTo>
                      <a:lnTo>
                        <a:pt x="1476" y="22473"/>
                      </a:lnTo>
                      <a:lnTo>
                        <a:pt x="1569" y="22443"/>
                      </a:lnTo>
                      <a:lnTo>
                        <a:pt x="1670" y="22416"/>
                      </a:lnTo>
                      <a:lnTo>
                        <a:pt x="1779" y="22389"/>
                      </a:lnTo>
                      <a:lnTo>
                        <a:pt x="1899" y="22365"/>
                      </a:lnTo>
                      <a:lnTo>
                        <a:pt x="1964" y="22354"/>
                      </a:lnTo>
                      <a:lnTo>
                        <a:pt x="2030" y="22343"/>
                      </a:lnTo>
                      <a:lnTo>
                        <a:pt x="2099" y="22332"/>
                      </a:lnTo>
                      <a:lnTo>
                        <a:pt x="2173" y="22322"/>
                      </a:lnTo>
                      <a:lnTo>
                        <a:pt x="2250" y="22313"/>
                      </a:lnTo>
                      <a:lnTo>
                        <a:pt x="2333" y="22305"/>
                      </a:lnTo>
                      <a:lnTo>
                        <a:pt x="2421" y="22299"/>
                      </a:lnTo>
                      <a:lnTo>
                        <a:pt x="2512" y="22294"/>
                      </a:lnTo>
                      <a:lnTo>
                        <a:pt x="2607" y="22291"/>
                      </a:lnTo>
                      <a:lnTo>
                        <a:pt x="2707" y="22289"/>
                      </a:lnTo>
                      <a:lnTo>
                        <a:pt x="2809" y="22288"/>
                      </a:lnTo>
                      <a:lnTo>
                        <a:pt x="2913" y="22287"/>
                      </a:lnTo>
                      <a:lnTo>
                        <a:pt x="3131" y="22289"/>
                      </a:lnTo>
                      <a:lnTo>
                        <a:pt x="3357" y="22293"/>
                      </a:lnTo>
                      <a:lnTo>
                        <a:pt x="3588" y="22298"/>
                      </a:lnTo>
                      <a:lnTo>
                        <a:pt x="3823" y="22303"/>
                      </a:lnTo>
                      <a:lnTo>
                        <a:pt x="4059" y="22306"/>
                      </a:lnTo>
                      <a:lnTo>
                        <a:pt x="4293" y="22308"/>
                      </a:lnTo>
                      <a:lnTo>
                        <a:pt x="4523" y="22307"/>
                      </a:lnTo>
                      <a:lnTo>
                        <a:pt x="4746" y="22302"/>
                      </a:lnTo>
                      <a:lnTo>
                        <a:pt x="4960" y="22292"/>
                      </a:lnTo>
                      <a:lnTo>
                        <a:pt x="5062" y="22285"/>
                      </a:lnTo>
                      <a:lnTo>
                        <a:pt x="5161" y="22276"/>
                      </a:lnTo>
                      <a:lnTo>
                        <a:pt x="5257" y="22265"/>
                      </a:lnTo>
                      <a:lnTo>
                        <a:pt x="5348" y="22253"/>
                      </a:lnTo>
                      <a:lnTo>
                        <a:pt x="5436" y="22239"/>
                      </a:lnTo>
                      <a:lnTo>
                        <a:pt x="5518" y="22223"/>
                      </a:lnTo>
                      <a:lnTo>
                        <a:pt x="5598" y="22206"/>
                      </a:lnTo>
                      <a:lnTo>
                        <a:pt x="5675" y="22189"/>
                      </a:lnTo>
                      <a:lnTo>
                        <a:pt x="5749" y="22174"/>
                      </a:lnTo>
                      <a:lnTo>
                        <a:pt x="5821" y="22159"/>
                      </a:lnTo>
                      <a:lnTo>
                        <a:pt x="5953" y="22131"/>
                      </a:lnTo>
                      <a:lnTo>
                        <a:pt x="6076" y="22102"/>
                      </a:lnTo>
                      <a:lnTo>
                        <a:pt x="6191" y="22073"/>
                      </a:lnTo>
                      <a:lnTo>
                        <a:pt x="6297" y="22040"/>
                      </a:lnTo>
                      <a:lnTo>
                        <a:pt x="6399" y="22004"/>
                      </a:lnTo>
                      <a:lnTo>
                        <a:pt x="6497" y="21961"/>
                      </a:lnTo>
                      <a:lnTo>
                        <a:pt x="6595" y="21910"/>
                      </a:lnTo>
                      <a:lnTo>
                        <a:pt x="6694" y="21851"/>
                      </a:lnTo>
                      <a:lnTo>
                        <a:pt x="6743" y="21817"/>
                      </a:lnTo>
                      <a:lnTo>
                        <a:pt x="6796" y="21780"/>
                      </a:lnTo>
                      <a:lnTo>
                        <a:pt x="6848" y="21740"/>
                      </a:lnTo>
                      <a:lnTo>
                        <a:pt x="6903" y="21697"/>
                      </a:lnTo>
                      <a:lnTo>
                        <a:pt x="6959" y="21649"/>
                      </a:lnTo>
                      <a:lnTo>
                        <a:pt x="7018" y="21598"/>
                      </a:lnTo>
                      <a:lnTo>
                        <a:pt x="7079" y="21543"/>
                      </a:lnTo>
                      <a:lnTo>
                        <a:pt x="7141" y="21483"/>
                      </a:lnTo>
                      <a:lnTo>
                        <a:pt x="7208" y="21419"/>
                      </a:lnTo>
                      <a:lnTo>
                        <a:pt x="7276" y="21350"/>
                      </a:lnTo>
                      <a:lnTo>
                        <a:pt x="7348" y="21276"/>
                      </a:lnTo>
                      <a:lnTo>
                        <a:pt x="7424" y="21197"/>
                      </a:lnTo>
                      <a:lnTo>
                        <a:pt x="7502" y="21112"/>
                      </a:lnTo>
                      <a:lnTo>
                        <a:pt x="7585" y="21019"/>
                      </a:lnTo>
                      <a:lnTo>
                        <a:pt x="7672" y="20919"/>
                      </a:lnTo>
                      <a:lnTo>
                        <a:pt x="7762" y="20812"/>
                      </a:lnTo>
                      <a:lnTo>
                        <a:pt x="7856" y="20698"/>
                      </a:lnTo>
                      <a:lnTo>
                        <a:pt x="7952" y="20579"/>
                      </a:lnTo>
                      <a:lnTo>
                        <a:pt x="8051" y="20454"/>
                      </a:lnTo>
                      <a:lnTo>
                        <a:pt x="8152" y="20324"/>
                      </a:lnTo>
                      <a:lnTo>
                        <a:pt x="8255" y="20190"/>
                      </a:lnTo>
                      <a:lnTo>
                        <a:pt x="8360" y="20053"/>
                      </a:lnTo>
                      <a:lnTo>
                        <a:pt x="8466" y="19911"/>
                      </a:lnTo>
                      <a:lnTo>
                        <a:pt x="8573" y="19767"/>
                      </a:lnTo>
                      <a:lnTo>
                        <a:pt x="8788" y="19471"/>
                      </a:lnTo>
                      <a:lnTo>
                        <a:pt x="9004" y="19170"/>
                      </a:lnTo>
                      <a:lnTo>
                        <a:pt x="9216" y="18867"/>
                      </a:lnTo>
                      <a:lnTo>
                        <a:pt x="9423" y="18565"/>
                      </a:lnTo>
                      <a:lnTo>
                        <a:pt x="9622" y="18269"/>
                      </a:lnTo>
                      <a:lnTo>
                        <a:pt x="9719" y="18125"/>
                      </a:lnTo>
                      <a:lnTo>
                        <a:pt x="9811" y="17983"/>
                      </a:lnTo>
                      <a:lnTo>
                        <a:pt x="9901" y="17845"/>
                      </a:lnTo>
                      <a:lnTo>
                        <a:pt x="9987" y="17711"/>
                      </a:lnTo>
                      <a:lnTo>
                        <a:pt x="10070" y="17580"/>
                      </a:lnTo>
                      <a:lnTo>
                        <a:pt x="10148" y="17455"/>
                      </a:lnTo>
                      <a:lnTo>
                        <a:pt x="10221" y="17335"/>
                      </a:lnTo>
                      <a:lnTo>
                        <a:pt x="10290" y="17221"/>
                      </a:lnTo>
                      <a:lnTo>
                        <a:pt x="10354" y="17114"/>
                      </a:lnTo>
                      <a:lnTo>
                        <a:pt x="10412" y="17013"/>
                      </a:lnTo>
                      <a:lnTo>
                        <a:pt x="10465" y="16918"/>
                      </a:lnTo>
                      <a:lnTo>
                        <a:pt x="10515" y="16827"/>
                      </a:lnTo>
                      <a:lnTo>
                        <a:pt x="10562" y="16739"/>
                      </a:lnTo>
                      <a:lnTo>
                        <a:pt x="10605" y="16657"/>
                      </a:lnTo>
                      <a:lnTo>
                        <a:pt x="10645" y="16578"/>
                      </a:lnTo>
                      <a:lnTo>
                        <a:pt x="10683" y="16501"/>
                      </a:lnTo>
                      <a:lnTo>
                        <a:pt x="10716" y="16429"/>
                      </a:lnTo>
                      <a:lnTo>
                        <a:pt x="10748" y="16359"/>
                      </a:lnTo>
                      <a:lnTo>
                        <a:pt x="10803" y="16227"/>
                      </a:lnTo>
                      <a:lnTo>
                        <a:pt x="10848" y="16105"/>
                      </a:lnTo>
                      <a:lnTo>
                        <a:pt x="10884" y="15990"/>
                      </a:lnTo>
                      <a:lnTo>
                        <a:pt x="10912" y="15881"/>
                      </a:lnTo>
                      <a:lnTo>
                        <a:pt x="10934" y="15776"/>
                      </a:lnTo>
                      <a:lnTo>
                        <a:pt x="10949" y="15673"/>
                      </a:lnTo>
                      <a:lnTo>
                        <a:pt x="10960" y="15568"/>
                      </a:lnTo>
                      <a:lnTo>
                        <a:pt x="10967" y="15462"/>
                      </a:lnTo>
                      <a:lnTo>
                        <a:pt x="10970" y="15351"/>
                      </a:lnTo>
                      <a:lnTo>
                        <a:pt x="10972" y="15234"/>
                      </a:lnTo>
                      <a:lnTo>
                        <a:pt x="10971" y="15110"/>
                      </a:lnTo>
                      <a:lnTo>
                        <a:pt x="10971" y="14975"/>
                      </a:lnTo>
                      <a:lnTo>
                        <a:pt x="10969" y="14906"/>
                      </a:lnTo>
                      <a:lnTo>
                        <a:pt x="10964" y="14836"/>
                      </a:lnTo>
                      <a:lnTo>
                        <a:pt x="10947" y="14691"/>
                      </a:lnTo>
                      <a:lnTo>
                        <a:pt x="10921" y="14541"/>
                      </a:lnTo>
                      <a:lnTo>
                        <a:pt x="10886" y="14387"/>
                      </a:lnTo>
                      <a:lnTo>
                        <a:pt x="10845" y="14228"/>
                      </a:lnTo>
                      <a:lnTo>
                        <a:pt x="10799" y="14067"/>
                      </a:lnTo>
                      <a:lnTo>
                        <a:pt x="10749" y="13906"/>
                      </a:lnTo>
                      <a:lnTo>
                        <a:pt x="10697" y="13744"/>
                      </a:lnTo>
                      <a:lnTo>
                        <a:pt x="10644" y="13584"/>
                      </a:lnTo>
                      <a:lnTo>
                        <a:pt x="10592" y="13426"/>
                      </a:lnTo>
                      <a:lnTo>
                        <a:pt x="10541" y="13271"/>
                      </a:lnTo>
                      <a:lnTo>
                        <a:pt x="10494" y="13121"/>
                      </a:lnTo>
                      <a:lnTo>
                        <a:pt x="10452" y="12977"/>
                      </a:lnTo>
                      <a:lnTo>
                        <a:pt x="10417" y="12839"/>
                      </a:lnTo>
                      <a:lnTo>
                        <a:pt x="10389" y="12709"/>
                      </a:lnTo>
                      <a:lnTo>
                        <a:pt x="10372" y="12586"/>
                      </a:lnTo>
                      <a:lnTo>
                        <a:pt x="10362" y="12473"/>
                      </a:lnTo>
                      <a:lnTo>
                        <a:pt x="10360" y="12367"/>
                      </a:lnTo>
                      <a:lnTo>
                        <a:pt x="10364" y="12268"/>
                      </a:lnTo>
                      <a:lnTo>
                        <a:pt x="10373" y="12175"/>
                      </a:lnTo>
                      <a:lnTo>
                        <a:pt x="10386" y="12087"/>
                      </a:lnTo>
                      <a:lnTo>
                        <a:pt x="10403" y="12005"/>
                      </a:lnTo>
                      <a:lnTo>
                        <a:pt x="10423" y="11928"/>
                      </a:lnTo>
                      <a:lnTo>
                        <a:pt x="10445" y="11855"/>
                      </a:lnTo>
                      <a:lnTo>
                        <a:pt x="10469" y="11787"/>
                      </a:lnTo>
                      <a:lnTo>
                        <a:pt x="10493" y="11722"/>
                      </a:lnTo>
                      <a:lnTo>
                        <a:pt x="10539" y="11602"/>
                      </a:lnTo>
                      <a:lnTo>
                        <a:pt x="10577" y="11490"/>
                      </a:lnTo>
                      <a:lnTo>
                        <a:pt x="10592" y="11438"/>
                      </a:lnTo>
                      <a:lnTo>
                        <a:pt x="10602" y="11387"/>
                      </a:lnTo>
                      <a:lnTo>
                        <a:pt x="10614" y="11332"/>
                      </a:lnTo>
                      <a:lnTo>
                        <a:pt x="10629" y="11276"/>
                      </a:lnTo>
                      <a:lnTo>
                        <a:pt x="10646" y="11224"/>
                      </a:lnTo>
                      <a:lnTo>
                        <a:pt x="10663" y="11175"/>
                      </a:lnTo>
                      <a:lnTo>
                        <a:pt x="10698" y="11089"/>
                      </a:lnTo>
                      <a:lnTo>
                        <a:pt x="10727" y="11012"/>
                      </a:lnTo>
                      <a:lnTo>
                        <a:pt x="10739" y="10978"/>
                      </a:lnTo>
                      <a:lnTo>
                        <a:pt x="10746" y="10949"/>
                      </a:lnTo>
                      <a:lnTo>
                        <a:pt x="10750" y="10922"/>
                      </a:lnTo>
                      <a:lnTo>
                        <a:pt x="10750" y="10896"/>
                      </a:lnTo>
                      <a:lnTo>
                        <a:pt x="10747" y="10872"/>
                      </a:lnTo>
                      <a:lnTo>
                        <a:pt x="10749" y="10884"/>
                      </a:lnTo>
                      <a:lnTo>
                        <a:pt x="10740" y="10849"/>
                      </a:lnTo>
                      <a:lnTo>
                        <a:pt x="10744" y="10860"/>
                      </a:lnTo>
                      <a:lnTo>
                        <a:pt x="10729" y="10824"/>
                      </a:lnTo>
                      <a:lnTo>
                        <a:pt x="10712" y="10797"/>
                      </a:lnTo>
                      <a:lnTo>
                        <a:pt x="10690" y="10769"/>
                      </a:lnTo>
                      <a:lnTo>
                        <a:pt x="10663" y="10741"/>
                      </a:lnTo>
                      <a:lnTo>
                        <a:pt x="10631" y="10714"/>
                      </a:lnTo>
                      <a:lnTo>
                        <a:pt x="10595" y="10687"/>
                      </a:lnTo>
                      <a:lnTo>
                        <a:pt x="10553" y="10660"/>
                      </a:lnTo>
                      <a:lnTo>
                        <a:pt x="10506" y="10631"/>
                      </a:lnTo>
                      <a:lnTo>
                        <a:pt x="10455" y="10603"/>
                      </a:lnTo>
                      <a:lnTo>
                        <a:pt x="10399" y="10574"/>
                      </a:lnTo>
                      <a:lnTo>
                        <a:pt x="10338" y="10542"/>
                      </a:lnTo>
                      <a:lnTo>
                        <a:pt x="10274" y="10509"/>
                      </a:lnTo>
                      <a:lnTo>
                        <a:pt x="10205" y="10473"/>
                      </a:lnTo>
                      <a:lnTo>
                        <a:pt x="10133" y="10436"/>
                      </a:lnTo>
                      <a:lnTo>
                        <a:pt x="10056" y="10394"/>
                      </a:lnTo>
                      <a:lnTo>
                        <a:pt x="9977" y="10349"/>
                      </a:lnTo>
                      <a:lnTo>
                        <a:pt x="9894" y="10299"/>
                      </a:lnTo>
                      <a:lnTo>
                        <a:pt x="9809" y="10245"/>
                      </a:lnTo>
                      <a:lnTo>
                        <a:pt x="9765" y="10216"/>
                      </a:lnTo>
                      <a:lnTo>
                        <a:pt x="9718" y="10186"/>
                      </a:lnTo>
                      <a:lnTo>
                        <a:pt x="9617" y="10123"/>
                      </a:lnTo>
                      <a:lnTo>
                        <a:pt x="9506" y="10055"/>
                      </a:lnTo>
                      <a:lnTo>
                        <a:pt x="9388" y="9983"/>
                      </a:lnTo>
                      <a:lnTo>
                        <a:pt x="9264" y="9907"/>
                      </a:lnTo>
                      <a:lnTo>
                        <a:pt x="9135" y="9829"/>
                      </a:lnTo>
                      <a:lnTo>
                        <a:pt x="8873" y="9667"/>
                      </a:lnTo>
                      <a:lnTo>
                        <a:pt x="8742" y="9584"/>
                      </a:lnTo>
                      <a:lnTo>
                        <a:pt x="8614" y="9501"/>
                      </a:lnTo>
                      <a:lnTo>
                        <a:pt x="8491" y="9419"/>
                      </a:lnTo>
                      <a:lnTo>
                        <a:pt x="8373" y="9338"/>
                      </a:lnTo>
                      <a:lnTo>
                        <a:pt x="8263" y="9258"/>
                      </a:lnTo>
                      <a:lnTo>
                        <a:pt x="8163" y="9182"/>
                      </a:lnTo>
                      <a:lnTo>
                        <a:pt x="8116" y="9143"/>
                      </a:lnTo>
                      <a:lnTo>
                        <a:pt x="8074" y="9107"/>
                      </a:lnTo>
                      <a:lnTo>
                        <a:pt x="8033" y="9070"/>
                      </a:lnTo>
                      <a:lnTo>
                        <a:pt x="7996" y="9035"/>
                      </a:lnTo>
                      <a:lnTo>
                        <a:pt x="7932" y="8966"/>
                      </a:lnTo>
                      <a:lnTo>
                        <a:pt x="7877" y="8898"/>
                      </a:lnTo>
                      <a:lnTo>
                        <a:pt x="7830" y="8832"/>
                      </a:lnTo>
                      <a:lnTo>
                        <a:pt x="7792" y="8766"/>
                      </a:lnTo>
                      <a:lnTo>
                        <a:pt x="7762" y="8701"/>
                      </a:lnTo>
                      <a:lnTo>
                        <a:pt x="7738" y="8637"/>
                      </a:lnTo>
                      <a:lnTo>
                        <a:pt x="7719" y="8575"/>
                      </a:lnTo>
                      <a:lnTo>
                        <a:pt x="7706" y="8514"/>
                      </a:lnTo>
                      <a:lnTo>
                        <a:pt x="7697" y="8453"/>
                      </a:lnTo>
                      <a:lnTo>
                        <a:pt x="7690" y="8395"/>
                      </a:lnTo>
                      <a:lnTo>
                        <a:pt x="7681" y="8283"/>
                      </a:lnTo>
                      <a:lnTo>
                        <a:pt x="7671" y="8174"/>
                      </a:lnTo>
                      <a:lnTo>
                        <a:pt x="7663" y="8124"/>
                      </a:lnTo>
                      <a:lnTo>
                        <a:pt x="7652" y="8070"/>
                      </a:lnTo>
                      <a:lnTo>
                        <a:pt x="7641" y="8013"/>
                      </a:lnTo>
                      <a:lnTo>
                        <a:pt x="7632" y="7951"/>
                      </a:lnTo>
                      <a:lnTo>
                        <a:pt x="7621" y="7828"/>
                      </a:lnTo>
                      <a:lnTo>
                        <a:pt x="7617" y="7705"/>
                      </a:lnTo>
                      <a:lnTo>
                        <a:pt x="7616" y="7586"/>
                      </a:lnTo>
                      <a:lnTo>
                        <a:pt x="7612" y="7471"/>
                      </a:lnTo>
                      <a:lnTo>
                        <a:pt x="7603" y="7365"/>
                      </a:lnTo>
                      <a:lnTo>
                        <a:pt x="7596" y="7317"/>
                      </a:lnTo>
                      <a:lnTo>
                        <a:pt x="7585" y="7270"/>
                      </a:lnTo>
                      <a:lnTo>
                        <a:pt x="7572" y="7226"/>
                      </a:lnTo>
                      <a:lnTo>
                        <a:pt x="7556" y="7184"/>
                      </a:lnTo>
                      <a:lnTo>
                        <a:pt x="7537" y="7150"/>
                      </a:lnTo>
                      <a:lnTo>
                        <a:pt x="7516" y="7121"/>
                      </a:lnTo>
                      <a:lnTo>
                        <a:pt x="7493" y="7097"/>
                      </a:lnTo>
                      <a:lnTo>
                        <a:pt x="7465" y="7074"/>
                      </a:lnTo>
                      <a:lnTo>
                        <a:pt x="7398" y="7028"/>
                      </a:lnTo>
                      <a:lnTo>
                        <a:pt x="7322" y="6980"/>
                      </a:lnTo>
                      <a:lnTo>
                        <a:pt x="7280" y="6952"/>
                      </a:lnTo>
                      <a:lnTo>
                        <a:pt x="7237" y="6920"/>
                      </a:lnTo>
                      <a:lnTo>
                        <a:pt x="7192" y="6882"/>
                      </a:lnTo>
                      <a:lnTo>
                        <a:pt x="7150" y="6839"/>
                      </a:lnTo>
                      <a:lnTo>
                        <a:pt x="7109" y="6788"/>
                      </a:lnTo>
                      <a:lnTo>
                        <a:pt x="7070" y="6729"/>
                      </a:lnTo>
                      <a:lnTo>
                        <a:pt x="7036" y="6661"/>
                      </a:lnTo>
                      <a:lnTo>
                        <a:pt x="7006" y="6584"/>
                      </a:lnTo>
                      <a:lnTo>
                        <a:pt x="6981" y="6498"/>
                      </a:lnTo>
                      <a:lnTo>
                        <a:pt x="6958" y="6404"/>
                      </a:lnTo>
                      <a:lnTo>
                        <a:pt x="6936" y="6303"/>
                      </a:lnTo>
                      <a:lnTo>
                        <a:pt x="6916" y="6194"/>
                      </a:lnTo>
                      <a:lnTo>
                        <a:pt x="6898" y="6079"/>
                      </a:lnTo>
                      <a:lnTo>
                        <a:pt x="6881" y="5960"/>
                      </a:lnTo>
                      <a:lnTo>
                        <a:pt x="6866" y="5837"/>
                      </a:lnTo>
                      <a:lnTo>
                        <a:pt x="6851" y="5712"/>
                      </a:lnTo>
                      <a:lnTo>
                        <a:pt x="6826" y="5460"/>
                      </a:lnTo>
                      <a:lnTo>
                        <a:pt x="6814" y="5335"/>
                      </a:lnTo>
                      <a:lnTo>
                        <a:pt x="6804" y="5214"/>
                      </a:lnTo>
                      <a:lnTo>
                        <a:pt x="6794" y="5096"/>
                      </a:lnTo>
                      <a:lnTo>
                        <a:pt x="6786" y="4984"/>
                      </a:lnTo>
                      <a:lnTo>
                        <a:pt x="6778" y="4878"/>
                      </a:lnTo>
                      <a:lnTo>
                        <a:pt x="6771" y="4780"/>
                      </a:lnTo>
                      <a:lnTo>
                        <a:pt x="6760" y="4597"/>
                      </a:lnTo>
                      <a:lnTo>
                        <a:pt x="6755" y="4422"/>
                      </a:lnTo>
                      <a:lnTo>
                        <a:pt x="6755" y="4256"/>
                      </a:lnTo>
                      <a:lnTo>
                        <a:pt x="6757" y="4100"/>
                      </a:lnTo>
                      <a:lnTo>
                        <a:pt x="6761" y="3953"/>
                      </a:lnTo>
                      <a:lnTo>
                        <a:pt x="6766" y="3816"/>
                      </a:lnTo>
                      <a:lnTo>
                        <a:pt x="6769" y="3690"/>
                      </a:lnTo>
                      <a:lnTo>
                        <a:pt x="6771" y="3573"/>
                      </a:lnTo>
                      <a:lnTo>
                        <a:pt x="6769" y="3525"/>
                      </a:lnTo>
                      <a:lnTo>
                        <a:pt x="6766" y="3485"/>
                      </a:lnTo>
                      <a:lnTo>
                        <a:pt x="6761" y="3453"/>
                      </a:lnTo>
                      <a:lnTo>
                        <a:pt x="6755" y="3426"/>
                      </a:lnTo>
                      <a:lnTo>
                        <a:pt x="6748" y="3402"/>
                      </a:lnTo>
                      <a:lnTo>
                        <a:pt x="6742" y="3378"/>
                      </a:lnTo>
                      <a:lnTo>
                        <a:pt x="6727" y="3330"/>
                      </a:lnTo>
                      <a:lnTo>
                        <a:pt x="6721" y="3299"/>
                      </a:lnTo>
                      <a:lnTo>
                        <a:pt x="6717" y="3265"/>
                      </a:lnTo>
                      <a:lnTo>
                        <a:pt x="6716" y="3224"/>
                      </a:lnTo>
                      <a:lnTo>
                        <a:pt x="6719" y="3184"/>
                      </a:lnTo>
                      <a:lnTo>
                        <a:pt x="6725" y="3136"/>
                      </a:lnTo>
                      <a:lnTo>
                        <a:pt x="6737" y="3082"/>
                      </a:lnTo>
                      <a:lnTo>
                        <a:pt x="6753" y="3020"/>
                      </a:lnTo>
                      <a:lnTo>
                        <a:pt x="6774" y="2950"/>
                      </a:lnTo>
                      <a:lnTo>
                        <a:pt x="6802" y="2870"/>
                      </a:lnTo>
                      <a:lnTo>
                        <a:pt x="6837" y="2780"/>
                      </a:lnTo>
                      <a:lnTo>
                        <a:pt x="6879" y="2682"/>
                      </a:lnTo>
                      <a:lnTo>
                        <a:pt x="6925" y="2578"/>
                      </a:lnTo>
                      <a:lnTo>
                        <a:pt x="6975" y="2469"/>
                      </a:lnTo>
                      <a:lnTo>
                        <a:pt x="7028" y="2355"/>
                      </a:lnTo>
                      <a:lnTo>
                        <a:pt x="7082" y="2239"/>
                      </a:lnTo>
                      <a:lnTo>
                        <a:pt x="7139" y="2119"/>
                      </a:lnTo>
                      <a:lnTo>
                        <a:pt x="7250" y="1878"/>
                      </a:lnTo>
                      <a:lnTo>
                        <a:pt x="7303" y="1760"/>
                      </a:lnTo>
                      <a:lnTo>
                        <a:pt x="7353" y="1644"/>
                      </a:lnTo>
                      <a:lnTo>
                        <a:pt x="7399" y="1532"/>
                      </a:lnTo>
                      <a:lnTo>
                        <a:pt x="7441" y="1424"/>
                      </a:lnTo>
                      <a:lnTo>
                        <a:pt x="7476" y="1323"/>
                      </a:lnTo>
                      <a:lnTo>
                        <a:pt x="7504" y="1230"/>
                      </a:lnTo>
                      <a:lnTo>
                        <a:pt x="7527" y="1141"/>
                      </a:lnTo>
                      <a:lnTo>
                        <a:pt x="7545" y="1053"/>
                      </a:lnTo>
                      <a:lnTo>
                        <a:pt x="7560" y="965"/>
                      </a:lnTo>
                      <a:lnTo>
                        <a:pt x="7572" y="877"/>
                      </a:lnTo>
                      <a:lnTo>
                        <a:pt x="7587" y="703"/>
                      </a:lnTo>
                      <a:lnTo>
                        <a:pt x="7594" y="539"/>
                      </a:lnTo>
                      <a:lnTo>
                        <a:pt x="7596" y="460"/>
                      </a:lnTo>
                      <a:lnTo>
                        <a:pt x="7596" y="384"/>
                      </a:lnTo>
                      <a:lnTo>
                        <a:pt x="7596" y="310"/>
                      </a:lnTo>
                      <a:lnTo>
                        <a:pt x="7596" y="241"/>
                      </a:lnTo>
                      <a:lnTo>
                        <a:pt x="7596" y="174"/>
                      </a:lnTo>
                      <a:lnTo>
                        <a:pt x="7596" y="112"/>
                      </a:lnTo>
                      <a:lnTo>
                        <a:pt x="7598" y="54"/>
                      </a:lnTo>
                      <a:lnTo>
                        <a:pt x="7601" y="0"/>
                      </a:lnTo>
                      <a:lnTo>
                        <a:pt x="7767" y="9"/>
                      </a:lnTo>
                      <a:lnTo>
                        <a:pt x="7764" y="58"/>
                      </a:lnTo>
                      <a:lnTo>
                        <a:pt x="7763" y="113"/>
                      </a:lnTo>
                      <a:lnTo>
                        <a:pt x="7762" y="174"/>
                      </a:lnTo>
                      <a:lnTo>
                        <a:pt x="7762" y="239"/>
                      </a:lnTo>
                      <a:lnTo>
                        <a:pt x="7763" y="310"/>
                      </a:lnTo>
                      <a:lnTo>
                        <a:pt x="7763" y="385"/>
                      </a:lnTo>
                      <a:lnTo>
                        <a:pt x="7762" y="463"/>
                      </a:lnTo>
                      <a:lnTo>
                        <a:pt x="7761" y="545"/>
                      </a:lnTo>
                      <a:lnTo>
                        <a:pt x="7753" y="718"/>
                      </a:lnTo>
                      <a:lnTo>
                        <a:pt x="7737" y="899"/>
                      </a:lnTo>
                      <a:lnTo>
                        <a:pt x="7724" y="992"/>
                      </a:lnTo>
                      <a:lnTo>
                        <a:pt x="7708" y="1087"/>
                      </a:lnTo>
                      <a:lnTo>
                        <a:pt x="7688" y="1182"/>
                      </a:lnTo>
                      <a:lnTo>
                        <a:pt x="7664" y="1279"/>
                      </a:lnTo>
                      <a:lnTo>
                        <a:pt x="7633" y="1378"/>
                      </a:lnTo>
                      <a:lnTo>
                        <a:pt x="7596" y="1484"/>
                      </a:lnTo>
                      <a:lnTo>
                        <a:pt x="7553" y="1595"/>
                      </a:lnTo>
                      <a:lnTo>
                        <a:pt x="7506" y="1710"/>
                      </a:lnTo>
                      <a:lnTo>
                        <a:pt x="7455" y="1829"/>
                      </a:lnTo>
                      <a:lnTo>
                        <a:pt x="7401" y="1948"/>
                      </a:lnTo>
                      <a:lnTo>
                        <a:pt x="7289" y="2190"/>
                      </a:lnTo>
                      <a:lnTo>
                        <a:pt x="7233" y="2309"/>
                      </a:lnTo>
                      <a:lnTo>
                        <a:pt x="7179" y="2426"/>
                      </a:lnTo>
                      <a:lnTo>
                        <a:pt x="7126" y="2538"/>
                      </a:lnTo>
                      <a:lnTo>
                        <a:pt x="7077" y="2646"/>
                      </a:lnTo>
                      <a:lnTo>
                        <a:pt x="7032" y="2747"/>
                      </a:lnTo>
                      <a:lnTo>
                        <a:pt x="6993" y="2840"/>
                      </a:lnTo>
                      <a:lnTo>
                        <a:pt x="6960" y="2924"/>
                      </a:lnTo>
                      <a:lnTo>
                        <a:pt x="6934" y="2999"/>
                      </a:lnTo>
                      <a:lnTo>
                        <a:pt x="6914" y="3063"/>
                      </a:lnTo>
                      <a:lnTo>
                        <a:pt x="6900" y="3116"/>
                      </a:lnTo>
                      <a:lnTo>
                        <a:pt x="6890" y="3160"/>
                      </a:lnTo>
                      <a:lnTo>
                        <a:pt x="6885" y="3195"/>
                      </a:lnTo>
                      <a:lnTo>
                        <a:pt x="6883" y="3224"/>
                      </a:lnTo>
                      <a:lnTo>
                        <a:pt x="6882" y="3246"/>
                      </a:lnTo>
                      <a:lnTo>
                        <a:pt x="6884" y="3266"/>
                      </a:lnTo>
                      <a:lnTo>
                        <a:pt x="6887" y="3284"/>
                      </a:lnTo>
                      <a:lnTo>
                        <a:pt x="6901" y="3331"/>
                      </a:lnTo>
                      <a:lnTo>
                        <a:pt x="6909" y="3359"/>
                      </a:lnTo>
                      <a:lnTo>
                        <a:pt x="6918" y="3391"/>
                      </a:lnTo>
                      <a:lnTo>
                        <a:pt x="6926" y="3429"/>
                      </a:lnTo>
                      <a:lnTo>
                        <a:pt x="6932" y="3472"/>
                      </a:lnTo>
                      <a:lnTo>
                        <a:pt x="6936" y="3520"/>
                      </a:lnTo>
                      <a:lnTo>
                        <a:pt x="6937" y="3576"/>
                      </a:lnTo>
                      <a:lnTo>
                        <a:pt x="6936" y="3694"/>
                      </a:lnTo>
                      <a:lnTo>
                        <a:pt x="6932" y="3821"/>
                      </a:lnTo>
                      <a:lnTo>
                        <a:pt x="6928" y="3957"/>
                      </a:lnTo>
                      <a:lnTo>
                        <a:pt x="6924" y="4102"/>
                      </a:lnTo>
                      <a:lnTo>
                        <a:pt x="6921" y="4255"/>
                      </a:lnTo>
                      <a:lnTo>
                        <a:pt x="6922" y="4417"/>
                      </a:lnTo>
                      <a:lnTo>
                        <a:pt x="6927" y="4588"/>
                      </a:lnTo>
                      <a:lnTo>
                        <a:pt x="6937" y="4769"/>
                      </a:lnTo>
                      <a:lnTo>
                        <a:pt x="6944" y="4866"/>
                      </a:lnTo>
                      <a:lnTo>
                        <a:pt x="6952" y="4971"/>
                      </a:lnTo>
                      <a:lnTo>
                        <a:pt x="6961" y="5083"/>
                      </a:lnTo>
                      <a:lnTo>
                        <a:pt x="6970" y="5199"/>
                      </a:lnTo>
                      <a:lnTo>
                        <a:pt x="6980" y="5320"/>
                      </a:lnTo>
                      <a:lnTo>
                        <a:pt x="6991" y="5443"/>
                      </a:lnTo>
                      <a:lnTo>
                        <a:pt x="7017" y="5692"/>
                      </a:lnTo>
                      <a:lnTo>
                        <a:pt x="7031" y="5816"/>
                      </a:lnTo>
                      <a:lnTo>
                        <a:pt x="7046" y="5936"/>
                      </a:lnTo>
                      <a:lnTo>
                        <a:pt x="7063" y="6053"/>
                      </a:lnTo>
                      <a:lnTo>
                        <a:pt x="7081" y="6164"/>
                      </a:lnTo>
                      <a:lnTo>
                        <a:pt x="7099" y="6268"/>
                      </a:lnTo>
                      <a:lnTo>
                        <a:pt x="7119" y="6365"/>
                      </a:lnTo>
                      <a:lnTo>
                        <a:pt x="7140" y="6451"/>
                      </a:lnTo>
                      <a:lnTo>
                        <a:pt x="7162" y="6525"/>
                      </a:lnTo>
                      <a:lnTo>
                        <a:pt x="7185" y="6587"/>
                      </a:lnTo>
                      <a:lnTo>
                        <a:pt x="7211" y="6639"/>
                      </a:lnTo>
                      <a:lnTo>
                        <a:pt x="7238" y="6684"/>
                      </a:lnTo>
                      <a:lnTo>
                        <a:pt x="7269" y="6722"/>
                      </a:lnTo>
                      <a:lnTo>
                        <a:pt x="7302" y="6756"/>
                      </a:lnTo>
                      <a:lnTo>
                        <a:pt x="7335" y="6786"/>
                      </a:lnTo>
                      <a:lnTo>
                        <a:pt x="7372" y="6813"/>
                      </a:lnTo>
                      <a:lnTo>
                        <a:pt x="7411" y="6839"/>
                      </a:lnTo>
                      <a:lnTo>
                        <a:pt x="7494" y="6891"/>
                      </a:lnTo>
                      <a:lnTo>
                        <a:pt x="7575" y="6948"/>
                      </a:lnTo>
                      <a:lnTo>
                        <a:pt x="7614" y="6983"/>
                      </a:lnTo>
                      <a:lnTo>
                        <a:pt x="7652" y="7025"/>
                      </a:lnTo>
                      <a:lnTo>
                        <a:pt x="7685" y="7072"/>
                      </a:lnTo>
                      <a:lnTo>
                        <a:pt x="7712" y="7124"/>
                      </a:lnTo>
                      <a:lnTo>
                        <a:pt x="7733" y="7179"/>
                      </a:lnTo>
                      <a:lnTo>
                        <a:pt x="7748" y="7235"/>
                      </a:lnTo>
                      <a:lnTo>
                        <a:pt x="7760" y="7292"/>
                      </a:lnTo>
                      <a:lnTo>
                        <a:pt x="7769" y="7351"/>
                      </a:lnTo>
                      <a:lnTo>
                        <a:pt x="7779" y="7466"/>
                      </a:lnTo>
                      <a:lnTo>
                        <a:pt x="7782" y="7583"/>
                      </a:lnTo>
                      <a:lnTo>
                        <a:pt x="7784" y="7700"/>
                      </a:lnTo>
                      <a:lnTo>
                        <a:pt x="7788" y="7814"/>
                      </a:lnTo>
                      <a:lnTo>
                        <a:pt x="7796" y="7927"/>
                      </a:lnTo>
                      <a:lnTo>
                        <a:pt x="7804" y="7981"/>
                      </a:lnTo>
                      <a:lnTo>
                        <a:pt x="7816" y="8039"/>
                      </a:lnTo>
                      <a:lnTo>
                        <a:pt x="7827" y="8098"/>
                      </a:lnTo>
                      <a:lnTo>
                        <a:pt x="7836" y="8159"/>
                      </a:lnTo>
                      <a:lnTo>
                        <a:pt x="7847" y="8270"/>
                      </a:lnTo>
                      <a:lnTo>
                        <a:pt x="7856" y="8377"/>
                      </a:lnTo>
                      <a:lnTo>
                        <a:pt x="7861" y="8428"/>
                      </a:lnTo>
                      <a:lnTo>
                        <a:pt x="7869" y="8478"/>
                      </a:lnTo>
                      <a:lnTo>
                        <a:pt x="7880" y="8528"/>
                      </a:lnTo>
                      <a:lnTo>
                        <a:pt x="7894" y="8580"/>
                      </a:lnTo>
                      <a:lnTo>
                        <a:pt x="7912" y="8631"/>
                      </a:lnTo>
                      <a:lnTo>
                        <a:pt x="7937" y="8683"/>
                      </a:lnTo>
                      <a:lnTo>
                        <a:pt x="7968" y="8737"/>
                      </a:lnTo>
                      <a:lnTo>
                        <a:pt x="8006" y="8793"/>
                      </a:lnTo>
                      <a:lnTo>
                        <a:pt x="8054" y="8852"/>
                      </a:lnTo>
                      <a:lnTo>
                        <a:pt x="8112" y="8914"/>
                      </a:lnTo>
                      <a:lnTo>
                        <a:pt x="8145" y="8946"/>
                      </a:lnTo>
                      <a:lnTo>
                        <a:pt x="8181" y="8979"/>
                      </a:lnTo>
                      <a:lnTo>
                        <a:pt x="8223" y="9014"/>
                      </a:lnTo>
                      <a:lnTo>
                        <a:pt x="8265" y="9049"/>
                      </a:lnTo>
                      <a:lnTo>
                        <a:pt x="8361" y="9124"/>
                      </a:lnTo>
                      <a:lnTo>
                        <a:pt x="8468" y="9201"/>
                      </a:lnTo>
                      <a:lnTo>
                        <a:pt x="8583" y="9280"/>
                      </a:lnTo>
                      <a:lnTo>
                        <a:pt x="8705" y="9361"/>
                      </a:lnTo>
                      <a:lnTo>
                        <a:pt x="8831" y="9443"/>
                      </a:lnTo>
                      <a:lnTo>
                        <a:pt x="8960" y="9525"/>
                      </a:lnTo>
                      <a:lnTo>
                        <a:pt x="9222" y="9686"/>
                      </a:lnTo>
                      <a:lnTo>
                        <a:pt x="9350" y="9765"/>
                      </a:lnTo>
                      <a:lnTo>
                        <a:pt x="9474" y="9840"/>
                      </a:lnTo>
                      <a:lnTo>
                        <a:pt x="9594" y="9913"/>
                      </a:lnTo>
                      <a:lnTo>
                        <a:pt x="9705" y="9982"/>
                      </a:lnTo>
                      <a:lnTo>
                        <a:pt x="9808" y="10046"/>
                      </a:lnTo>
                      <a:lnTo>
                        <a:pt x="9855" y="10076"/>
                      </a:lnTo>
                      <a:lnTo>
                        <a:pt x="9899" y="10104"/>
                      </a:lnTo>
                      <a:lnTo>
                        <a:pt x="9981" y="10156"/>
                      </a:lnTo>
                      <a:lnTo>
                        <a:pt x="10060" y="10204"/>
                      </a:lnTo>
                      <a:lnTo>
                        <a:pt x="10136" y="10248"/>
                      </a:lnTo>
                      <a:lnTo>
                        <a:pt x="10210" y="10288"/>
                      </a:lnTo>
                      <a:lnTo>
                        <a:pt x="10281" y="10325"/>
                      </a:lnTo>
                      <a:lnTo>
                        <a:pt x="10349" y="10361"/>
                      </a:lnTo>
                      <a:lnTo>
                        <a:pt x="10415" y="10394"/>
                      </a:lnTo>
                      <a:lnTo>
                        <a:pt x="10477" y="10426"/>
                      </a:lnTo>
                      <a:lnTo>
                        <a:pt x="10536" y="10457"/>
                      </a:lnTo>
                      <a:lnTo>
                        <a:pt x="10593" y="10489"/>
                      </a:lnTo>
                      <a:lnTo>
                        <a:pt x="10644" y="10520"/>
                      </a:lnTo>
                      <a:lnTo>
                        <a:pt x="10695" y="10553"/>
                      </a:lnTo>
                      <a:lnTo>
                        <a:pt x="10741" y="10588"/>
                      </a:lnTo>
                      <a:lnTo>
                        <a:pt x="10784" y="10626"/>
                      </a:lnTo>
                      <a:lnTo>
                        <a:pt x="10822" y="10667"/>
                      </a:lnTo>
                      <a:lnTo>
                        <a:pt x="10856" y="10712"/>
                      </a:lnTo>
                      <a:lnTo>
                        <a:pt x="10883" y="10760"/>
                      </a:lnTo>
                      <a:lnTo>
                        <a:pt x="10898" y="10797"/>
                      </a:lnTo>
                      <a:cubicBezTo>
                        <a:pt x="10900" y="10800"/>
                        <a:pt x="10901" y="10804"/>
                        <a:pt x="10902" y="10808"/>
                      </a:cubicBezTo>
                      <a:lnTo>
                        <a:pt x="10911" y="10843"/>
                      </a:lnTo>
                      <a:cubicBezTo>
                        <a:pt x="10912" y="10848"/>
                        <a:pt x="10912" y="10852"/>
                        <a:pt x="10913" y="10856"/>
                      </a:cubicBezTo>
                      <a:lnTo>
                        <a:pt x="10917" y="10903"/>
                      </a:lnTo>
                      <a:lnTo>
                        <a:pt x="10914" y="10947"/>
                      </a:lnTo>
                      <a:lnTo>
                        <a:pt x="10907" y="10990"/>
                      </a:lnTo>
                      <a:lnTo>
                        <a:pt x="10896" y="11032"/>
                      </a:lnTo>
                      <a:lnTo>
                        <a:pt x="10883" y="11072"/>
                      </a:lnTo>
                      <a:lnTo>
                        <a:pt x="10852" y="11150"/>
                      </a:lnTo>
                      <a:lnTo>
                        <a:pt x="10820" y="11232"/>
                      </a:lnTo>
                      <a:lnTo>
                        <a:pt x="10804" y="11275"/>
                      </a:lnTo>
                      <a:lnTo>
                        <a:pt x="10790" y="11320"/>
                      </a:lnTo>
                      <a:lnTo>
                        <a:pt x="10777" y="11367"/>
                      </a:lnTo>
                      <a:lnTo>
                        <a:pt x="10765" y="11422"/>
                      </a:lnTo>
                      <a:lnTo>
                        <a:pt x="10752" y="11484"/>
                      </a:lnTo>
                      <a:lnTo>
                        <a:pt x="10735" y="11545"/>
                      </a:lnTo>
                      <a:lnTo>
                        <a:pt x="10694" y="11661"/>
                      </a:lnTo>
                      <a:lnTo>
                        <a:pt x="10649" y="11780"/>
                      </a:lnTo>
                      <a:lnTo>
                        <a:pt x="10626" y="11841"/>
                      </a:lnTo>
                      <a:lnTo>
                        <a:pt x="10605" y="11904"/>
                      </a:lnTo>
                      <a:lnTo>
                        <a:pt x="10585" y="11970"/>
                      </a:lnTo>
                      <a:lnTo>
                        <a:pt x="10566" y="12039"/>
                      </a:lnTo>
                      <a:lnTo>
                        <a:pt x="10551" y="12113"/>
                      </a:lnTo>
                      <a:lnTo>
                        <a:pt x="10538" y="12190"/>
                      </a:lnTo>
                      <a:lnTo>
                        <a:pt x="10530" y="12274"/>
                      </a:lnTo>
                      <a:lnTo>
                        <a:pt x="10527" y="12364"/>
                      </a:lnTo>
                      <a:lnTo>
                        <a:pt x="10529" y="12460"/>
                      </a:lnTo>
                      <a:lnTo>
                        <a:pt x="10536" y="12562"/>
                      </a:lnTo>
                      <a:lnTo>
                        <a:pt x="10552" y="12674"/>
                      </a:lnTo>
                      <a:lnTo>
                        <a:pt x="10579" y="12798"/>
                      </a:lnTo>
                      <a:lnTo>
                        <a:pt x="10613" y="12930"/>
                      </a:lnTo>
                      <a:lnTo>
                        <a:pt x="10654" y="13072"/>
                      </a:lnTo>
                      <a:lnTo>
                        <a:pt x="10700" y="13220"/>
                      </a:lnTo>
                      <a:lnTo>
                        <a:pt x="10750" y="13373"/>
                      </a:lnTo>
                      <a:lnTo>
                        <a:pt x="10803" y="13531"/>
                      </a:lnTo>
                      <a:lnTo>
                        <a:pt x="10856" y="13693"/>
                      </a:lnTo>
                      <a:lnTo>
                        <a:pt x="10909" y="13856"/>
                      </a:lnTo>
                      <a:lnTo>
                        <a:pt x="10960" y="14022"/>
                      </a:lnTo>
                      <a:lnTo>
                        <a:pt x="11007" y="14187"/>
                      </a:lnTo>
                      <a:lnTo>
                        <a:pt x="11049" y="14350"/>
                      </a:lnTo>
                      <a:lnTo>
                        <a:pt x="11085" y="14513"/>
                      </a:lnTo>
                      <a:lnTo>
                        <a:pt x="11113" y="14672"/>
                      </a:lnTo>
                      <a:lnTo>
                        <a:pt x="11131" y="14826"/>
                      </a:lnTo>
                      <a:lnTo>
                        <a:pt x="11135" y="14901"/>
                      </a:lnTo>
                      <a:lnTo>
                        <a:pt x="11137" y="14974"/>
                      </a:lnTo>
                      <a:lnTo>
                        <a:pt x="11138" y="15109"/>
                      </a:lnTo>
                      <a:lnTo>
                        <a:pt x="11138" y="15237"/>
                      </a:lnTo>
                      <a:lnTo>
                        <a:pt x="11137" y="15357"/>
                      </a:lnTo>
                      <a:lnTo>
                        <a:pt x="11133" y="15473"/>
                      </a:lnTo>
                      <a:lnTo>
                        <a:pt x="11126" y="15586"/>
                      </a:lnTo>
                      <a:lnTo>
                        <a:pt x="11114" y="15697"/>
                      </a:lnTo>
                      <a:lnTo>
                        <a:pt x="11097" y="15809"/>
                      </a:lnTo>
                      <a:lnTo>
                        <a:pt x="11074" y="15923"/>
                      </a:lnTo>
                      <a:lnTo>
                        <a:pt x="11043" y="16040"/>
                      </a:lnTo>
                      <a:lnTo>
                        <a:pt x="11004" y="16162"/>
                      </a:lnTo>
                      <a:lnTo>
                        <a:pt x="10957" y="16291"/>
                      </a:lnTo>
                      <a:lnTo>
                        <a:pt x="10900" y="16427"/>
                      </a:lnTo>
                      <a:lnTo>
                        <a:pt x="10867" y="16499"/>
                      </a:lnTo>
                      <a:lnTo>
                        <a:pt x="10832" y="16575"/>
                      </a:lnTo>
                      <a:lnTo>
                        <a:pt x="10794" y="16652"/>
                      </a:lnTo>
                      <a:lnTo>
                        <a:pt x="10753" y="16734"/>
                      </a:lnTo>
                      <a:lnTo>
                        <a:pt x="10709" y="16819"/>
                      </a:lnTo>
                      <a:lnTo>
                        <a:pt x="10661" y="16907"/>
                      </a:lnTo>
                      <a:lnTo>
                        <a:pt x="10611" y="16999"/>
                      </a:lnTo>
                      <a:lnTo>
                        <a:pt x="10556" y="17096"/>
                      </a:lnTo>
                      <a:lnTo>
                        <a:pt x="10497" y="17198"/>
                      </a:lnTo>
                      <a:lnTo>
                        <a:pt x="10433" y="17307"/>
                      </a:lnTo>
                      <a:lnTo>
                        <a:pt x="10363" y="17423"/>
                      </a:lnTo>
                      <a:lnTo>
                        <a:pt x="10289" y="17544"/>
                      </a:lnTo>
                      <a:lnTo>
                        <a:pt x="10210" y="17669"/>
                      </a:lnTo>
                      <a:lnTo>
                        <a:pt x="10128" y="17800"/>
                      </a:lnTo>
                      <a:lnTo>
                        <a:pt x="10041" y="17936"/>
                      </a:lnTo>
                      <a:lnTo>
                        <a:pt x="9951" y="18075"/>
                      </a:lnTo>
                      <a:lnTo>
                        <a:pt x="9857" y="18217"/>
                      </a:lnTo>
                      <a:lnTo>
                        <a:pt x="9761" y="18362"/>
                      </a:lnTo>
                      <a:lnTo>
                        <a:pt x="9561" y="18660"/>
                      </a:lnTo>
                      <a:lnTo>
                        <a:pt x="9353" y="18962"/>
                      </a:lnTo>
                      <a:lnTo>
                        <a:pt x="9139" y="19267"/>
                      </a:lnTo>
                      <a:lnTo>
                        <a:pt x="8923" y="19570"/>
                      </a:lnTo>
                      <a:lnTo>
                        <a:pt x="8707" y="19866"/>
                      </a:lnTo>
                      <a:lnTo>
                        <a:pt x="8600" y="20011"/>
                      </a:lnTo>
                      <a:lnTo>
                        <a:pt x="8493" y="20153"/>
                      </a:lnTo>
                      <a:lnTo>
                        <a:pt x="8388" y="20292"/>
                      </a:lnTo>
                      <a:lnTo>
                        <a:pt x="8284" y="20427"/>
                      </a:lnTo>
                      <a:lnTo>
                        <a:pt x="8182" y="20558"/>
                      </a:lnTo>
                      <a:lnTo>
                        <a:pt x="8082" y="20683"/>
                      </a:lnTo>
                      <a:lnTo>
                        <a:pt x="7984" y="20804"/>
                      </a:lnTo>
                      <a:lnTo>
                        <a:pt x="7890" y="20919"/>
                      </a:lnTo>
                      <a:lnTo>
                        <a:pt x="7798" y="21027"/>
                      </a:lnTo>
                      <a:lnTo>
                        <a:pt x="7710" y="21130"/>
                      </a:lnTo>
                      <a:lnTo>
                        <a:pt x="7625" y="21225"/>
                      </a:lnTo>
                      <a:lnTo>
                        <a:pt x="7544" y="21312"/>
                      </a:lnTo>
                      <a:lnTo>
                        <a:pt x="7468" y="21392"/>
                      </a:lnTo>
                      <a:lnTo>
                        <a:pt x="7395" y="21467"/>
                      </a:lnTo>
                      <a:lnTo>
                        <a:pt x="7324" y="21538"/>
                      </a:lnTo>
                      <a:lnTo>
                        <a:pt x="7256" y="21604"/>
                      </a:lnTo>
                      <a:lnTo>
                        <a:pt x="7191" y="21666"/>
                      </a:lnTo>
                      <a:lnTo>
                        <a:pt x="7128" y="21724"/>
                      </a:lnTo>
                      <a:lnTo>
                        <a:pt x="7067" y="21777"/>
                      </a:lnTo>
                      <a:lnTo>
                        <a:pt x="7007" y="21827"/>
                      </a:lnTo>
                      <a:lnTo>
                        <a:pt x="6949" y="21873"/>
                      </a:lnTo>
                      <a:lnTo>
                        <a:pt x="6891" y="21917"/>
                      </a:lnTo>
                      <a:lnTo>
                        <a:pt x="6836" y="21956"/>
                      </a:lnTo>
                      <a:lnTo>
                        <a:pt x="6780" y="21993"/>
                      </a:lnTo>
                      <a:lnTo>
                        <a:pt x="6671" y="22059"/>
                      </a:lnTo>
                      <a:lnTo>
                        <a:pt x="6564" y="22113"/>
                      </a:lnTo>
                      <a:lnTo>
                        <a:pt x="6455" y="22160"/>
                      </a:lnTo>
                      <a:lnTo>
                        <a:pt x="6346" y="22200"/>
                      </a:lnTo>
                      <a:lnTo>
                        <a:pt x="6232" y="22234"/>
                      </a:lnTo>
                      <a:lnTo>
                        <a:pt x="6114" y="22265"/>
                      </a:lnTo>
                      <a:lnTo>
                        <a:pt x="5989" y="22293"/>
                      </a:lnTo>
                      <a:lnTo>
                        <a:pt x="5854" y="22323"/>
                      </a:lnTo>
                      <a:lnTo>
                        <a:pt x="5784" y="22337"/>
                      </a:lnTo>
                      <a:lnTo>
                        <a:pt x="5710" y="22352"/>
                      </a:lnTo>
                      <a:lnTo>
                        <a:pt x="5632" y="22369"/>
                      </a:lnTo>
                      <a:lnTo>
                        <a:pt x="5550" y="22386"/>
                      </a:lnTo>
                      <a:lnTo>
                        <a:pt x="5462" y="22403"/>
                      </a:lnTo>
                      <a:lnTo>
                        <a:pt x="5371" y="22418"/>
                      </a:lnTo>
                      <a:lnTo>
                        <a:pt x="5275" y="22431"/>
                      </a:lnTo>
                      <a:lnTo>
                        <a:pt x="5176" y="22442"/>
                      </a:lnTo>
                      <a:lnTo>
                        <a:pt x="5074" y="22451"/>
                      </a:lnTo>
                      <a:lnTo>
                        <a:pt x="4968" y="22458"/>
                      </a:lnTo>
                      <a:lnTo>
                        <a:pt x="4750" y="22468"/>
                      </a:lnTo>
                      <a:lnTo>
                        <a:pt x="4524" y="22474"/>
                      </a:lnTo>
                      <a:lnTo>
                        <a:pt x="4292" y="22475"/>
                      </a:lnTo>
                      <a:lnTo>
                        <a:pt x="4056" y="22473"/>
                      </a:lnTo>
                      <a:lnTo>
                        <a:pt x="3820" y="22469"/>
                      </a:lnTo>
                      <a:lnTo>
                        <a:pt x="3585" y="22464"/>
                      </a:lnTo>
                      <a:lnTo>
                        <a:pt x="3354" y="22459"/>
                      </a:lnTo>
                      <a:lnTo>
                        <a:pt x="3129" y="22456"/>
                      </a:lnTo>
                      <a:lnTo>
                        <a:pt x="2914" y="22454"/>
                      </a:lnTo>
                      <a:lnTo>
                        <a:pt x="2810" y="22454"/>
                      </a:lnTo>
                      <a:lnTo>
                        <a:pt x="2710" y="22455"/>
                      </a:lnTo>
                      <a:lnTo>
                        <a:pt x="2614" y="22457"/>
                      </a:lnTo>
                      <a:lnTo>
                        <a:pt x="2521" y="22461"/>
                      </a:lnTo>
                      <a:lnTo>
                        <a:pt x="2432" y="22465"/>
                      </a:lnTo>
                      <a:lnTo>
                        <a:pt x="2349" y="22471"/>
                      </a:lnTo>
                      <a:lnTo>
                        <a:pt x="2270" y="22478"/>
                      </a:lnTo>
                      <a:lnTo>
                        <a:pt x="2195" y="22487"/>
                      </a:lnTo>
                      <a:lnTo>
                        <a:pt x="2125" y="22497"/>
                      </a:lnTo>
                      <a:lnTo>
                        <a:pt x="2057" y="22507"/>
                      </a:lnTo>
                      <a:lnTo>
                        <a:pt x="1992" y="22518"/>
                      </a:lnTo>
                      <a:lnTo>
                        <a:pt x="1932" y="22529"/>
                      </a:lnTo>
                      <a:lnTo>
                        <a:pt x="1818" y="22552"/>
                      </a:lnTo>
                      <a:lnTo>
                        <a:pt x="1713" y="22576"/>
                      </a:lnTo>
                      <a:lnTo>
                        <a:pt x="1619" y="22602"/>
                      </a:lnTo>
                      <a:lnTo>
                        <a:pt x="1533" y="22629"/>
                      </a:lnTo>
                      <a:lnTo>
                        <a:pt x="1455" y="22658"/>
                      </a:lnTo>
                      <a:lnTo>
                        <a:pt x="1383" y="22688"/>
                      </a:lnTo>
                      <a:lnTo>
                        <a:pt x="1315" y="22721"/>
                      </a:lnTo>
                      <a:lnTo>
                        <a:pt x="1251" y="22756"/>
                      </a:lnTo>
                      <a:lnTo>
                        <a:pt x="1190" y="22792"/>
                      </a:lnTo>
                      <a:lnTo>
                        <a:pt x="1132" y="22831"/>
                      </a:lnTo>
                      <a:lnTo>
                        <a:pt x="1012" y="22920"/>
                      </a:lnTo>
                      <a:lnTo>
                        <a:pt x="950" y="22968"/>
                      </a:lnTo>
                      <a:lnTo>
                        <a:pt x="888" y="23018"/>
                      </a:lnTo>
                      <a:lnTo>
                        <a:pt x="824" y="23072"/>
                      </a:lnTo>
                      <a:lnTo>
                        <a:pt x="760" y="23129"/>
                      </a:lnTo>
                      <a:lnTo>
                        <a:pt x="697" y="23192"/>
                      </a:lnTo>
                      <a:lnTo>
                        <a:pt x="636" y="23256"/>
                      </a:lnTo>
                      <a:lnTo>
                        <a:pt x="515" y="23395"/>
                      </a:lnTo>
                      <a:lnTo>
                        <a:pt x="459" y="23468"/>
                      </a:lnTo>
                      <a:lnTo>
                        <a:pt x="406" y="23541"/>
                      </a:lnTo>
                      <a:lnTo>
                        <a:pt x="358" y="23616"/>
                      </a:lnTo>
                      <a:lnTo>
                        <a:pt x="313" y="23691"/>
                      </a:lnTo>
                      <a:lnTo>
                        <a:pt x="274" y="23764"/>
                      </a:lnTo>
                      <a:lnTo>
                        <a:pt x="240" y="23838"/>
                      </a:lnTo>
                      <a:lnTo>
                        <a:pt x="212" y="23909"/>
                      </a:lnTo>
                      <a:lnTo>
                        <a:pt x="190" y="23977"/>
                      </a:lnTo>
                      <a:lnTo>
                        <a:pt x="175" y="24043"/>
                      </a:lnTo>
                      <a:lnTo>
                        <a:pt x="167" y="24106"/>
                      </a:lnTo>
                      <a:lnTo>
                        <a:pt x="167" y="24134"/>
                      </a:lnTo>
                      <a:lnTo>
                        <a:pt x="168" y="24162"/>
                      </a:lnTo>
                      <a:lnTo>
                        <a:pt x="179" y="24228"/>
                      </a:lnTo>
                      <a:lnTo>
                        <a:pt x="199" y="24298"/>
                      </a:lnTo>
                      <a:lnTo>
                        <a:pt x="229" y="24372"/>
                      </a:lnTo>
                      <a:lnTo>
                        <a:pt x="265" y="24448"/>
                      </a:lnTo>
                      <a:lnTo>
                        <a:pt x="308" y="24525"/>
                      </a:lnTo>
                      <a:lnTo>
                        <a:pt x="356" y="24602"/>
                      </a:lnTo>
                      <a:lnTo>
                        <a:pt x="405" y="24678"/>
                      </a:lnTo>
                      <a:lnTo>
                        <a:pt x="458" y="24753"/>
                      </a:lnTo>
                      <a:lnTo>
                        <a:pt x="511" y="24824"/>
                      </a:lnTo>
                      <a:lnTo>
                        <a:pt x="562" y="24893"/>
                      </a:lnTo>
                      <a:lnTo>
                        <a:pt x="611" y="24958"/>
                      </a:lnTo>
                      <a:lnTo>
                        <a:pt x="657" y="25018"/>
                      </a:lnTo>
                      <a:lnTo>
                        <a:pt x="697" y="25072"/>
                      </a:lnTo>
                      <a:lnTo>
                        <a:pt x="732" y="25123"/>
                      </a:lnTo>
                      <a:lnTo>
                        <a:pt x="755" y="25161"/>
                      </a:lnTo>
                      <a:lnTo>
                        <a:pt x="613" y="25248"/>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92" name="Freeform 56"/>
                <p:cNvSpPr>
                  <a:spLocks/>
                </p:cNvSpPr>
                <p:nvPr/>
              </p:nvSpPr>
              <p:spPr bwMode="auto">
                <a:xfrm>
                  <a:off x="1947" y="523"/>
                  <a:ext cx="1618" cy="2593"/>
                </a:xfrm>
                <a:custGeom>
                  <a:avLst/>
                  <a:gdLst>
                    <a:gd name="T0" fmla="*/ 151 w 11095"/>
                    <a:gd name="T1" fmla="*/ 17435 h 17781"/>
                    <a:gd name="T2" fmla="*/ 437 w 11095"/>
                    <a:gd name="T3" fmla="*/ 16991 h 17781"/>
                    <a:gd name="T4" fmla="*/ 877 w 11095"/>
                    <a:gd name="T5" fmla="*/ 16614 h 17781"/>
                    <a:gd name="T6" fmla="*/ 1479 w 11095"/>
                    <a:gd name="T7" fmla="*/ 16421 h 17781"/>
                    <a:gd name="T8" fmla="*/ 2378 w 11095"/>
                    <a:gd name="T9" fmla="*/ 16195 h 17781"/>
                    <a:gd name="T10" fmla="*/ 3249 w 11095"/>
                    <a:gd name="T11" fmla="*/ 15858 h 17781"/>
                    <a:gd name="T12" fmla="*/ 4106 w 11095"/>
                    <a:gd name="T13" fmla="*/ 15433 h 17781"/>
                    <a:gd name="T14" fmla="*/ 4472 w 11095"/>
                    <a:gd name="T15" fmla="*/ 15077 h 17781"/>
                    <a:gd name="T16" fmla="*/ 4639 w 11095"/>
                    <a:gd name="T17" fmla="*/ 14611 h 17781"/>
                    <a:gd name="T18" fmla="*/ 4702 w 11095"/>
                    <a:gd name="T19" fmla="*/ 13985 h 17781"/>
                    <a:gd name="T20" fmla="*/ 4777 w 11095"/>
                    <a:gd name="T21" fmla="*/ 13260 h 17781"/>
                    <a:gd name="T22" fmla="*/ 4831 w 11095"/>
                    <a:gd name="T23" fmla="*/ 11941 h 17781"/>
                    <a:gd name="T24" fmla="*/ 4976 w 11095"/>
                    <a:gd name="T25" fmla="*/ 10833 h 17781"/>
                    <a:gd name="T26" fmla="*/ 5287 w 11095"/>
                    <a:gd name="T27" fmla="*/ 9955 h 17781"/>
                    <a:gd name="T28" fmla="*/ 5790 w 11095"/>
                    <a:gd name="T29" fmla="*/ 9004 h 17781"/>
                    <a:gd name="T30" fmla="*/ 6337 w 11095"/>
                    <a:gd name="T31" fmla="*/ 8010 h 17781"/>
                    <a:gd name="T32" fmla="*/ 7260 w 11095"/>
                    <a:gd name="T33" fmla="*/ 6434 h 17781"/>
                    <a:gd name="T34" fmla="*/ 7888 w 11095"/>
                    <a:gd name="T35" fmla="*/ 5385 h 17781"/>
                    <a:gd name="T36" fmla="*/ 8443 w 11095"/>
                    <a:gd name="T37" fmla="*/ 4501 h 17781"/>
                    <a:gd name="T38" fmla="*/ 8912 w 11095"/>
                    <a:gd name="T39" fmla="*/ 3749 h 17781"/>
                    <a:gd name="T40" fmla="*/ 9253 w 11095"/>
                    <a:gd name="T41" fmla="*/ 3165 h 17781"/>
                    <a:gd name="T42" fmla="*/ 9698 w 11095"/>
                    <a:gd name="T43" fmla="*/ 2387 h 17781"/>
                    <a:gd name="T44" fmla="*/ 10367 w 11095"/>
                    <a:gd name="T45" fmla="*/ 1191 h 17781"/>
                    <a:gd name="T46" fmla="*/ 10692 w 11095"/>
                    <a:gd name="T47" fmla="*/ 590 h 17781"/>
                    <a:gd name="T48" fmla="*/ 10892 w 11095"/>
                    <a:gd name="T49" fmla="*/ 196 h 17781"/>
                    <a:gd name="T50" fmla="*/ 10928 w 11095"/>
                    <a:gd name="T51" fmla="*/ 94 h 17781"/>
                    <a:gd name="T52" fmla="*/ 11005 w 11095"/>
                    <a:gd name="T53" fmla="*/ 169 h 17781"/>
                    <a:gd name="T54" fmla="*/ 10964 w 11095"/>
                    <a:gd name="T55" fmla="*/ 216 h 17781"/>
                    <a:gd name="T56" fmla="*/ 10674 w 11095"/>
                    <a:gd name="T57" fmla="*/ 538 h 17781"/>
                    <a:gd name="T58" fmla="*/ 10513 w 11095"/>
                    <a:gd name="T59" fmla="*/ 713 h 17781"/>
                    <a:gd name="T60" fmla="*/ 10499 w 11095"/>
                    <a:gd name="T61" fmla="*/ 486 h 17781"/>
                    <a:gd name="T62" fmla="*/ 10824 w 11095"/>
                    <a:gd name="T63" fmla="*/ 119 h 17781"/>
                    <a:gd name="T64" fmla="*/ 10954 w 11095"/>
                    <a:gd name="T65" fmla="*/ 13 h 17781"/>
                    <a:gd name="T66" fmla="*/ 11090 w 11095"/>
                    <a:gd name="T67" fmla="*/ 69 h 17781"/>
                    <a:gd name="T68" fmla="*/ 11061 w 11095"/>
                    <a:gd name="T69" fmla="*/ 224 h 17781"/>
                    <a:gd name="T70" fmla="*/ 10883 w 11095"/>
                    <a:gd name="T71" fmla="*/ 585 h 17781"/>
                    <a:gd name="T72" fmla="*/ 10573 w 11095"/>
                    <a:gd name="T73" fmla="*/ 1162 h 17781"/>
                    <a:gd name="T74" fmla="*/ 9980 w 11095"/>
                    <a:gd name="T75" fmla="*/ 2227 h 17781"/>
                    <a:gd name="T76" fmla="*/ 9456 w 11095"/>
                    <a:gd name="T77" fmla="*/ 3147 h 17781"/>
                    <a:gd name="T78" fmla="*/ 9145 w 11095"/>
                    <a:gd name="T79" fmla="*/ 3685 h 17781"/>
                    <a:gd name="T80" fmla="*/ 8658 w 11095"/>
                    <a:gd name="T81" fmla="*/ 4476 h 17781"/>
                    <a:gd name="T82" fmla="*/ 8118 w 11095"/>
                    <a:gd name="T83" fmla="*/ 5327 h 17781"/>
                    <a:gd name="T84" fmla="*/ 7517 w 11095"/>
                    <a:gd name="T85" fmla="*/ 6328 h 17781"/>
                    <a:gd name="T86" fmla="*/ 6590 w 11095"/>
                    <a:gd name="T87" fmla="*/ 7902 h 17781"/>
                    <a:gd name="T88" fmla="*/ 6018 w 11095"/>
                    <a:gd name="T89" fmla="*/ 8937 h 17781"/>
                    <a:gd name="T90" fmla="*/ 5501 w 11095"/>
                    <a:gd name="T91" fmla="*/ 9893 h 17781"/>
                    <a:gd name="T92" fmla="*/ 5180 w 11095"/>
                    <a:gd name="T93" fmla="*/ 10716 h 17781"/>
                    <a:gd name="T94" fmla="*/ 5010 w 11095"/>
                    <a:gd name="T95" fmla="*/ 11757 h 17781"/>
                    <a:gd name="T96" fmla="*/ 4952 w 11095"/>
                    <a:gd name="T97" fmla="*/ 13096 h 17781"/>
                    <a:gd name="T98" fmla="*/ 4882 w 11095"/>
                    <a:gd name="T99" fmla="*/ 13875 h 17781"/>
                    <a:gd name="T100" fmla="*/ 4816 w 11095"/>
                    <a:gd name="T101" fmla="*/ 14545 h 17781"/>
                    <a:gd name="T102" fmla="*/ 4658 w 11095"/>
                    <a:gd name="T103" fmla="*/ 15090 h 17781"/>
                    <a:gd name="T104" fmla="*/ 4298 w 11095"/>
                    <a:gd name="T105" fmla="*/ 15500 h 17781"/>
                    <a:gd name="T106" fmla="*/ 3579 w 11095"/>
                    <a:gd name="T107" fmla="*/ 15900 h 17781"/>
                    <a:gd name="T108" fmla="*/ 2546 w 11095"/>
                    <a:gd name="T109" fmla="*/ 16309 h 17781"/>
                    <a:gd name="T110" fmla="*/ 1625 w 11095"/>
                    <a:gd name="T111" fmla="*/ 16559 h 17781"/>
                    <a:gd name="T112" fmla="*/ 1037 w 11095"/>
                    <a:gd name="T113" fmla="*/ 16724 h 17781"/>
                    <a:gd name="T114" fmla="*/ 627 w 11095"/>
                    <a:gd name="T115" fmla="*/ 17023 h 17781"/>
                    <a:gd name="T116" fmla="*/ 335 w 11095"/>
                    <a:gd name="T117" fmla="*/ 17449 h 17781"/>
                    <a:gd name="T118" fmla="*/ 134 w 11095"/>
                    <a:gd name="T119" fmla="*/ 17781 h 177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95"/>
                    <a:gd name="T181" fmla="*/ 0 h 17781"/>
                    <a:gd name="T182" fmla="*/ 11095 w 11095"/>
                    <a:gd name="T183" fmla="*/ 17781 h 177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95" h="17781">
                      <a:moveTo>
                        <a:pt x="0" y="17682"/>
                      </a:moveTo>
                      <a:lnTo>
                        <a:pt x="26" y="17646"/>
                      </a:lnTo>
                      <a:lnTo>
                        <a:pt x="53" y="17605"/>
                      </a:lnTo>
                      <a:lnTo>
                        <a:pt x="82" y="17556"/>
                      </a:lnTo>
                      <a:lnTo>
                        <a:pt x="115" y="17499"/>
                      </a:lnTo>
                      <a:lnTo>
                        <a:pt x="151" y="17435"/>
                      </a:lnTo>
                      <a:lnTo>
                        <a:pt x="190" y="17367"/>
                      </a:lnTo>
                      <a:lnTo>
                        <a:pt x="233" y="17294"/>
                      </a:lnTo>
                      <a:lnTo>
                        <a:pt x="278" y="17219"/>
                      </a:lnTo>
                      <a:lnTo>
                        <a:pt x="327" y="17143"/>
                      </a:lnTo>
                      <a:lnTo>
                        <a:pt x="380" y="17067"/>
                      </a:lnTo>
                      <a:lnTo>
                        <a:pt x="437" y="16991"/>
                      </a:lnTo>
                      <a:lnTo>
                        <a:pt x="499" y="16916"/>
                      </a:lnTo>
                      <a:lnTo>
                        <a:pt x="564" y="16846"/>
                      </a:lnTo>
                      <a:lnTo>
                        <a:pt x="635" y="16779"/>
                      </a:lnTo>
                      <a:lnTo>
                        <a:pt x="710" y="16717"/>
                      </a:lnTo>
                      <a:lnTo>
                        <a:pt x="790" y="16662"/>
                      </a:lnTo>
                      <a:lnTo>
                        <a:pt x="877" y="16614"/>
                      </a:lnTo>
                      <a:lnTo>
                        <a:pt x="968" y="16572"/>
                      </a:lnTo>
                      <a:lnTo>
                        <a:pt x="1063" y="16535"/>
                      </a:lnTo>
                      <a:lnTo>
                        <a:pt x="1162" y="16502"/>
                      </a:lnTo>
                      <a:lnTo>
                        <a:pt x="1265" y="16473"/>
                      </a:lnTo>
                      <a:lnTo>
                        <a:pt x="1371" y="16446"/>
                      </a:lnTo>
                      <a:lnTo>
                        <a:pt x="1479" y="16421"/>
                      </a:lnTo>
                      <a:lnTo>
                        <a:pt x="1589" y="16397"/>
                      </a:lnTo>
                      <a:lnTo>
                        <a:pt x="1814" y="16348"/>
                      </a:lnTo>
                      <a:lnTo>
                        <a:pt x="2041" y="16294"/>
                      </a:lnTo>
                      <a:lnTo>
                        <a:pt x="2154" y="16265"/>
                      </a:lnTo>
                      <a:lnTo>
                        <a:pt x="2267" y="16232"/>
                      </a:lnTo>
                      <a:lnTo>
                        <a:pt x="2378" y="16195"/>
                      </a:lnTo>
                      <a:lnTo>
                        <a:pt x="2488" y="16154"/>
                      </a:lnTo>
                      <a:lnTo>
                        <a:pt x="2602" y="16108"/>
                      </a:lnTo>
                      <a:lnTo>
                        <a:pt x="2724" y="16061"/>
                      </a:lnTo>
                      <a:lnTo>
                        <a:pt x="2851" y="16013"/>
                      </a:lnTo>
                      <a:lnTo>
                        <a:pt x="2982" y="15963"/>
                      </a:lnTo>
                      <a:lnTo>
                        <a:pt x="3249" y="15858"/>
                      </a:lnTo>
                      <a:lnTo>
                        <a:pt x="3515" y="15746"/>
                      </a:lnTo>
                      <a:lnTo>
                        <a:pt x="3643" y="15688"/>
                      </a:lnTo>
                      <a:lnTo>
                        <a:pt x="3768" y="15627"/>
                      </a:lnTo>
                      <a:lnTo>
                        <a:pt x="3888" y="15565"/>
                      </a:lnTo>
                      <a:lnTo>
                        <a:pt x="4000" y="15500"/>
                      </a:lnTo>
                      <a:lnTo>
                        <a:pt x="4106" y="15433"/>
                      </a:lnTo>
                      <a:lnTo>
                        <a:pt x="4201" y="15364"/>
                      </a:lnTo>
                      <a:lnTo>
                        <a:pt x="4286" y="15294"/>
                      </a:lnTo>
                      <a:lnTo>
                        <a:pt x="4322" y="15259"/>
                      </a:lnTo>
                      <a:lnTo>
                        <a:pt x="4357" y="15223"/>
                      </a:lnTo>
                      <a:lnTo>
                        <a:pt x="4420" y="15149"/>
                      </a:lnTo>
                      <a:lnTo>
                        <a:pt x="4472" y="15077"/>
                      </a:lnTo>
                      <a:lnTo>
                        <a:pt x="4515" y="15004"/>
                      </a:lnTo>
                      <a:lnTo>
                        <a:pt x="4552" y="14930"/>
                      </a:lnTo>
                      <a:lnTo>
                        <a:pt x="4581" y="14855"/>
                      </a:lnTo>
                      <a:lnTo>
                        <a:pt x="4604" y="14778"/>
                      </a:lnTo>
                      <a:lnTo>
                        <a:pt x="4623" y="14697"/>
                      </a:lnTo>
                      <a:lnTo>
                        <a:pt x="4639" y="14611"/>
                      </a:lnTo>
                      <a:lnTo>
                        <a:pt x="4651" y="14522"/>
                      </a:lnTo>
                      <a:lnTo>
                        <a:pt x="4662" y="14427"/>
                      </a:lnTo>
                      <a:lnTo>
                        <a:pt x="4671" y="14326"/>
                      </a:lnTo>
                      <a:lnTo>
                        <a:pt x="4680" y="14219"/>
                      </a:lnTo>
                      <a:lnTo>
                        <a:pt x="4690" y="14105"/>
                      </a:lnTo>
                      <a:lnTo>
                        <a:pt x="4702" y="13985"/>
                      </a:lnTo>
                      <a:lnTo>
                        <a:pt x="4716" y="13857"/>
                      </a:lnTo>
                      <a:lnTo>
                        <a:pt x="4734" y="13720"/>
                      </a:lnTo>
                      <a:lnTo>
                        <a:pt x="4744" y="13650"/>
                      </a:lnTo>
                      <a:lnTo>
                        <a:pt x="4752" y="13577"/>
                      </a:lnTo>
                      <a:lnTo>
                        <a:pt x="4766" y="13424"/>
                      </a:lnTo>
                      <a:lnTo>
                        <a:pt x="4777" y="13260"/>
                      </a:lnTo>
                      <a:lnTo>
                        <a:pt x="4786" y="13087"/>
                      </a:lnTo>
                      <a:lnTo>
                        <a:pt x="4793" y="12907"/>
                      </a:lnTo>
                      <a:lnTo>
                        <a:pt x="4799" y="12720"/>
                      </a:lnTo>
                      <a:lnTo>
                        <a:pt x="4806" y="12528"/>
                      </a:lnTo>
                      <a:lnTo>
                        <a:pt x="4812" y="12334"/>
                      </a:lnTo>
                      <a:lnTo>
                        <a:pt x="4831" y="11941"/>
                      </a:lnTo>
                      <a:lnTo>
                        <a:pt x="4844" y="11745"/>
                      </a:lnTo>
                      <a:lnTo>
                        <a:pt x="4860" y="11553"/>
                      </a:lnTo>
                      <a:lnTo>
                        <a:pt x="4881" y="11363"/>
                      </a:lnTo>
                      <a:lnTo>
                        <a:pt x="4906" y="11179"/>
                      </a:lnTo>
                      <a:lnTo>
                        <a:pt x="4938" y="11002"/>
                      </a:lnTo>
                      <a:lnTo>
                        <a:pt x="4976" y="10833"/>
                      </a:lnTo>
                      <a:lnTo>
                        <a:pt x="5019" y="10673"/>
                      </a:lnTo>
                      <a:lnTo>
                        <a:pt x="5066" y="10520"/>
                      </a:lnTo>
                      <a:lnTo>
                        <a:pt x="5116" y="10372"/>
                      </a:lnTo>
                      <a:lnTo>
                        <a:pt x="5170" y="10230"/>
                      </a:lnTo>
                      <a:lnTo>
                        <a:pt x="5227" y="10091"/>
                      </a:lnTo>
                      <a:lnTo>
                        <a:pt x="5287" y="9955"/>
                      </a:lnTo>
                      <a:lnTo>
                        <a:pt x="5351" y="9821"/>
                      </a:lnTo>
                      <a:lnTo>
                        <a:pt x="5417" y="9688"/>
                      </a:lnTo>
                      <a:lnTo>
                        <a:pt x="5558" y="9422"/>
                      </a:lnTo>
                      <a:lnTo>
                        <a:pt x="5634" y="9285"/>
                      </a:lnTo>
                      <a:lnTo>
                        <a:pt x="5711" y="9146"/>
                      </a:lnTo>
                      <a:lnTo>
                        <a:pt x="5790" y="9004"/>
                      </a:lnTo>
                      <a:lnTo>
                        <a:pt x="5873" y="8856"/>
                      </a:lnTo>
                      <a:lnTo>
                        <a:pt x="5957" y="8702"/>
                      </a:lnTo>
                      <a:lnTo>
                        <a:pt x="6044" y="8542"/>
                      </a:lnTo>
                      <a:lnTo>
                        <a:pt x="6135" y="8372"/>
                      </a:lnTo>
                      <a:lnTo>
                        <a:pt x="6234" y="8195"/>
                      </a:lnTo>
                      <a:lnTo>
                        <a:pt x="6337" y="8010"/>
                      </a:lnTo>
                      <a:lnTo>
                        <a:pt x="6445" y="7820"/>
                      </a:lnTo>
                      <a:lnTo>
                        <a:pt x="6557" y="7625"/>
                      </a:lnTo>
                      <a:lnTo>
                        <a:pt x="6671" y="7428"/>
                      </a:lnTo>
                      <a:lnTo>
                        <a:pt x="6907" y="7028"/>
                      </a:lnTo>
                      <a:lnTo>
                        <a:pt x="7143" y="6630"/>
                      </a:lnTo>
                      <a:lnTo>
                        <a:pt x="7260" y="6434"/>
                      </a:lnTo>
                      <a:lnTo>
                        <a:pt x="7374" y="6242"/>
                      </a:lnTo>
                      <a:lnTo>
                        <a:pt x="7486" y="6056"/>
                      </a:lnTo>
                      <a:lnTo>
                        <a:pt x="7594" y="5876"/>
                      </a:lnTo>
                      <a:lnTo>
                        <a:pt x="7697" y="5703"/>
                      </a:lnTo>
                      <a:lnTo>
                        <a:pt x="7795" y="5539"/>
                      </a:lnTo>
                      <a:lnTo>
                        <a:pt x="7888" y="5385"/>
                      </a:lnTo>
                      <a:lnTo>
                        <a:pt x="7976" y="5240"/>
                      </a:lnTo>
                      <a:lnTo>
                        <a:pt x="8060" y="5104"/>
                      </a:lnTo>
                      <a:lnTo>
                        <a:pt x="8140" y="4976"/>
                      </a:lnTo>
                      <a:lnTo>
                        <a:pt x="8219" y="4852"/>
                      </a:lnTo>
                      <a:lnTo>
                        <a:pt x="8294" y="4733"/>
                      </a:lnTo>
                      <a:lnTo>
                        <a:pt x="8443" y="4501"/>
                      </a:lnTo>
                      <a:lnTo>
                        <a:pt x="8517" y="4385"/>
                      </a:lnTo>
                      <a:lnTo>
                        <a:pt x="8592" y="4268"/>
                      </a:lnTo>
                      <a:lnTo>
                        <a:pt x="8668" y="4147"/>
                      </a:lnTo>
                      <a:lnTo>
                        <a:pt x="8746" y="4021"/>
                      </a:lnTo>
                      <a:lnTo>
                        <a:pt x="8827" y="3889"/>
                      </a:lnTo>
                      <a:lnTo>
                        <a:pt x="8912" y="3749"/>
                      </a:lnTo>
                      <a:lnTo>
                        <a:pt x="9001" y="3600"/>
                      </a:lnTo>
                      <a:lnTo>
                        <a:pt x="9048" y="3521"/>
                      </a:lnTo>
                      <a:lnTo>
                        <a:pt x="9095" y="3440"/>
                      </a:lnTo>
                      <a:lnTo>
                        <a:pt x="9145" y="3353"/>
                      </a:lnTo>
                      <a:lnTo>
                        <a:pt x="9198" y="3262"/>
                      </a:lnTo>
                      <a:lnTo>
                        <a:pt x="9253" y="3165"/>
                      </a:lnTo>
                      <a:lnTo>
                        <a:pt x="9312" y="3064"/>
                      </a:lnTo>
                      <a:lnTo>
                        <a:pt x="9372" y="2959"/>
                      </a:lnTo>
                      <a:lnTo>
                        <a:pt x="9434" y="2850"/>
                      </a:lnTo>
                      <a:lnTo>
                        <a:pt x="9498" y="2738"/>
                      </a:lnTo>
                      <a:lnTo>
                        <a:pt x="9564" y="2623"/>
                      </a:lnTo>
                      <a:lnTo>
                        <a:pt x="9698" y="2387"/>
                      </a:lnTo>
                      <a:lnTo>
                        <a:pt x="9834" y="2145"/>
                      </a:lnTo>
                      <a:lnTo>
                        <a:pt x="9972" y="1901"/>
                      </a:lnTo>
                      <a:lnTo>
                        <a:pt x="10108" y="1658"/>
                      </a:lnTo>
                      <a:lnTo>
                        <a:pt x="10240" y="1420"/>
                      </a:lnTo>
                      <a:lnTo>
                        <a:pt x="10305" y="1304"/>
                      </a:lnTo>
                      <a:lnTo>
                        <a:pt x="10367" y="1191"/>
                      </a:lnTo>
                      <a:lnTo>
                        <a:pt x="10427" y="1081"/>
                      </a:lnTo>
                      <a:lnTo>
                        <a:pt x="10486" y="974"/>
                      </a:lnTo>
                      <a:lnTo>
                        <a:pt x="10542" y="871"/>
                      </a:lnTo>
                      <a:lnTo>
                        <a:pt x="10595" y="773"/>
                      </a:lnTo>
                      <a:lnTo>
                        <a:pt x="10645" y="679"/>
                      </a:lnTo>
                      <a:lnTo>
                        <a:pt x="10692" y="590"/>
                      </a:lnTo>
                      <a:lnTo>
                        <a:pt x="10736" y="508"/>
                      </a:lnTo>
                      <a:lnTo>
                        <a:pt x="10776" y="431"/>
                      </a:lnTo>
                      <a:lnTo>
                        <a:pt x="10811" y="361"/>
                      </a:lnTo>
                      <a:lnTo>
                        <a:pt x="10843" y="298"/>
                      </a:lnTo>
                      <a:lnTo>
                        <a:pt x="10869" y="243"/>
                      </a:lnTo>
                      <a:lnTo>
                        <a:pt x="10892" y="196"/>
                      </a:lnTo>
                      <a:lnTo>
                        <a:pt x="10908" y="158"/>
                      </a:lnTo>
                      <a:lnTo>
                        <a:pt x="10920" y="127"/>
                      </a:lnTo>
                      <a:lnTo>
                        <a:pt x="10928" y="105"/>
                      </a:lnTo>
                      <a:lnTo>
                        <a:pt x="10930" y="93"/>
                      </a:lnTo>
                      <a:lnTo>
                        <a:pt x="10928" y="108"/>
                      </a:lnTo>
                      <a:lnTo>
                        <a:pt x="10928" y="94"/>
                      </a:lnTo>
                      <a:lnTo>
                        <a:pt x="10933" y="125"/>
                      </a:lnTo>
                      <a:lnTo>
                        <a:pt x="10930" y="116"/>
                      </a:lnTo>
                      <a:lnTo>
                        <a:pt x="10969" y="162"/>
                      </a:lnTo>
                      <a:lnTo>
                        <a:pt x="10962" y="158"/>
                      </a:lnTo>
                      <a:lnTo>
                        <a:pt x="11015" y="167"/>
                      </a:lnTo>
                      <a:lnTo>
                        <a:pt x="11005" y="169"/>
                      </a:lnTo>
                      <a:lnTo>
                        <a:pt x="11031" y="160"/>
                      </a:lnTo>
                      <a:lnTo>
                        <a:pt x="11018" y="167"/>
                      </a:lnTo>
                      <a:lnTo>
                        <a:pt x="11011" y="172"/>
                      </a:lnTo>
                      <a:lnTo>
                        <a:pt x="10999" y="182"/>
                      </a:lnTo>
                      <a:lnTo>
                        <a:pt x="10983" y="197"/>
                      </a:lnTo>
                      <a:lnTo>
                        <a:pt x="10964" y="216"/>
                      </a:lnTo>
                      <a:lnTo>
                        <a:pt x="10941" y="239"/>
                      </a:lnTo>
                      <a:lnTo>
                        <a:pt x="10893" y="290"/>
                      </a:lnTo>
                      <a:lnTo>
                        <a:pt x="10839" y="349"/>
                      </a:lnTo>
                      <a:lnTo>
                        <a:pt x="10784" y="412"/>
                      </a:lnTo>
                      <a:lnTo>
                        <a:pt x="10728" y="476"/>
                      </a:lnTo>
                      <a:lnTo>
                        <a:pt x="10674" y="538"/>
                      </a:lnTo>
                      <a:lnTo>
                        <a:pt x="10625" y="595"/>
                      </a:lnTo>
                      <a:lnTo>
                        <a:pt x="10581" y="645"/>
                      </a:lnTo>
                      <a:lnTo>
                        <a:pt x="10561" y="666"/>
                      </a:lnTo>
                      <a:lnTo>
                        <a:pt x="10541" y="686"/>
                      </a:lnTo>
                      <a:lnTo>
                        <a:pt x="10527" y="700"/>
                      </a:lnTo>
                      <a:lnTo>
                        <a:pt x="10513" y="713"/>
                      </a:lnTo>
                      <a:lnTo>
                        <a:pt x="10401" y="590"/>
                      </a:lnTo>
                      <a:lnTo>
                        <a:pt x="10410" y="582"/>
                      </a:lnTo>
                      <a:lnTo>
                        <a:pt x="10424" y="568"/>
                      </a:lnTo>
                      <a:lnTo>
                        <a:pt x="10438" y="554"/>
                      </a:lnTo>
                      <a:lnTo>
                        <a:pt x="10456" y="533"/>
                      </a:lnTo>
                      <a:lnTo>
                        <a:pt x="10499" y="486"/>
                      </a:lnTo>
                      <a:lnTo>
                        <a:pt x="10549" y="428"/>
                      </a:lnTo>
                      <a:lnTo>
                        <a:pt x="10603" y="366"/>
                      </a:lnTo>
                      <a:lnTo>
                        <a:pt x="10659" y="301"/>
                      </a:lnTo>
                      <a:lnTo>
                        <a:pt x="10716" y="237"/>
                      </a:lnTo>
                      <a:lnTo>
                        <a:pt x="10771" y="176"/>
                      </a:lnTo>
                      <a:lnTo>
                        <a:pt x="10824" y="119"/>
                      </a:lnTo>
                      <a:lnTo>
                        <a:pt x="10848" y="96"/>
                      </a:lnTo>
                      <a:lnTo>
                        <a:pt x="10872" y="73"/>
                      </a:lnTo>
                      <a:lnTo>
                        <a:pt x="10895" y="53"/>
                      </a:lnTo>
                      <a:lnTo>
                        <a:pt x="10919" y="34"/>
                      </a:lnTo>
                      <a:lnTo>
                        <a:pt x="10942" y="19"/>
                      </a:lnTo>
                      <a:lnTo>
                        <a:pt x="10954" y="13"/>
                      </a:lnTo>
                      <a:cubicBezTo>
                        <a:pt x="10962" y="8"/>
                        <a:pt x="10971" y="6"/>
                        <a:pt x="10979" y="4"/>
                      </a:cubicBezTo>
                      <a:lnTo>
                        <a:pt x="10989" y="3"/>
                      </a:lnTo>
                      <a:cubicBezTo>
                        <a:pt x="11007" y="0"/>
                        <a:pt x="11025" y="3"/>
                        <a:pt x="11041" y="12"/>
                      </a:cubicBezTo>
                      <a:lnTo>
                        <a:pt x="11048" y="15"/>
                      </a:lnTo>
                      <a:cubicBezTo>
                        <a:pt x="11066" y="25"/>
                        <a:pt x="11080" y="41"/>
                        <a:pt x="11087" y="61"/>
                      </a:cubicBezTo>
                      <a:lnTo>
                        <a:pt x="11090" y="69"/>
                      </a:lnTo>
                      <a:cubicBezTo>
                        <a:pt x="11094" y="79"/>
                        <a:pt x="11095" y="90"/>
                        <a:pt x="11095" y="100"/>
                      </a:cubicBezTo>
                      <a:lnTo>
                        <a:pt x="11094" y="114"/>
                      </a:lnTo>
                      <a:cubicBezTo>
                        <a:pt x="11094" y="119"/>
                        <a:pt x="11093" y="124"/>
                        <a:pt x="11092" y="129"/>
                      </a:cubicBezTo>
                      <a:lnTo>
                        <a:pt x="11085" y="158"/>
                      </a:lnTo>
                      <a:lnTo>
                        <a:pt x="11075" y="189"/>
                      </a:lnTo>
                      <a:lnTo>
                        <a:pt x="11061" y="224"/>
                      </a:lnTo>
                      <a:lnTo>
                        <a:pt x="11042" y="267"/>
                      </a:lnTo>
                      <a:lnTo>
                        <a:pt x="11020" y="316"/>
                      </a:lnTo>
                      <a:lnTo>
                        <a:pt x="10992" y="373"/>
                      </a:lnTo>
                      <a:lnTo>
                        <a:pt x="10960" y="437"/>
                      </a:lnTo>
                      <a:lnTo>
                        <a:pt x="10923" y="508"/>
                      </a:lnTo>
                      <a:lnTo>
                        <a:pt x="10883" y="585"/>
                      </a:lnTo>
                      <a:lnTo>
                        <a:pt x="10839" y="669"/>
                      </a:lnTo>
                      <a:lnTo>
                        <a:pt x="10792" y="758"/>
                      </a:lnTo>
                      <a:lnTo>
                        <a:pt x="10742" y="852"/>
                      </a:lnTo>
                      <a:lnTo>
                        <a:pt x="10688" y="951"/>
                      </a:lnTo>
                      <a:lnTo>
                        <a:pt x="10632" y="1054"/>
                      </a:lnTo>
                      <a:lnTo>
                        <a:pt x="10573" y="1162"/>
                      </a:lnTo>
                      <a:lnTo>
                        <a:pt x="10513" y="1272"/>
                      </a:lnTo>
                      <a:lnTo>
                        <a:pt x="10450" y="1385"/>
                      </a:lnTo>
                      <a:lnTo>
                        <a:pt x="10386" y="1502"/>
                      </a:lnTo>
                      <a:lnTo>
                        <a:pt x="10253" y="1740"/>
                      </a:lnTo>
                      <a:lnTo>
                        <a:pt x="10117" y="1983"/>
                      </a:lnTo>
                      <a:lnTo>
                        <a:pt x="9980" y="2227"/>
                      </a:lnTo>
                      <a:lnTo>
                        <a:pt x="9843" y="2469"/>
                      </a:lnTo>
                      <a:lnTo>
                        <a:pt x="9708" y="2706"/>
                      </a:lnTo>
                      <a:lnTo>
                        <a:pt x="9643" y="2820"/>
                      </a:lnTo>
                      <a:lnTo>
                        <a:pt x="9579" y="2933"/>
                      </a:lnTo>
                      <a:lnTo>
                        <a:pt x="9517" y="3042"/>
                      </a:lnTo>
                      <a:lnTo>
                        <a:pt x="9456" y="3147"/>
                      </a:lnTo>
                      <a:lnTo>
                        <a:pt x="9398" y="3249"/>
                      </a:lnTo>
                      <a:lnTo>
                        <a:pt x="9342" y="3345"/>
                      </a:lnTo>
                      <a:lnTo>
                        <a:pt x="9289" y="3437"/>
                      </a:lnTo>
                      <a:lnTo>
                        <a:pt x="9239" y="3523"/>
                      </a:lnTo>
                      <a:lnTo>
                        <a:pt x="9191" y="3606"/>
                      </a:lnTo>
                      <a:lnTo>
                        <a:pt x="9145" y="3685"/>
                      </a:lnTo>
                      <a:lnTo>
                        <a:pt x="9055" y="3836"/>
                      </a:lnTo>
                      <a:lnTo>
                        <a:pt x="8969" y="3977"/>
                      </a:lnTo>
                      <a:lnTo>
                        <a:pt x="8888" y="4110"/>
                      </a:lnTo>
                      <a:lnTo>
                        <a:pt x="8809" y="4236"/>
                      </a:lnTo>
                      <a:lnTo>
                        <a:pt x="8732" y="4358"/>
                      </a:lnTo>
                      <a:lnTo>
                        <a:pt x="8658" y="4476"/>
                      </a:lnTo>
                      <a:lnTo>
                        <a:pt x="8583" y="4591"/>
                      </a:lnTo>
                      <a:lnTo>
                        <a:pt x="8435" y="4823"/>
                      </a:lnTo>
                      <a:lnTo>
                        <a:pt x="8359" y="4942"/>
                      </a:lnTo>
                      <a:lnTo>
                        <a:pt x="8282" y="5064"/>
                      </a:lnTo>
                      <a:lnTo>
                        <a:pt x="8202" y="5192"/>
                      </a:lnTo>
                      <a:lnTo>
                        <a:pt x="8118" y="5327"/>
                      </a:lnTo>
                      <a:lnTo>
                        <a:pt x="8031" y="5470"/>
                      </a:lnTo>
                      <a:lnTo>
                        <a:pt x="7939" y="5624"/>
                      </a:lnTo>
                      <a:lnTo>
                        <a:pt x="7840" y="5788"/>
                      </a:lnTo>
                      <a:lnTo>
                        <a:pt x="7737" y="5961"/>
                      </a:lnTo>
                      <a:lnTo>
                        <a:pt x="7629" y="6141"/>
                      </a:lnTo>
                      <a:lnTo>
                        <a:pt x="7517" y="6328"/>
                      </a:lnTo>
                      <a:lnTo>
                        <a:pt x="7403" y="6519"/>
                      </a:lnTo>
                      <a:lnTo>
                        <a:pt x="7286" y="6714"/>
                      </a:lnTo>
                      <a:lnTo>
                        <a:pt x="7050" y="7113"/>
                      </a:lnTo>
                      <a:lnTo>
                        <a:pt x="6816" y="7511"/>
                      </a:lnTo>
                      <a:lnTo>
                        <a:pt x="6701" y="7708"/>
                      </a:lnTo>
                      <a:lnTo>
                        <a:pt x="6590" y="7902"/>
                      </a:lnTo>
                      <a:lnTo>
                        <a:pt x="6482" y="8091"/>
                      </a:lnTo>
                      <a:lnTo>
                        <a:pt x="6379" y="8275"/>
                      </a:lnTo>
                      <a:lnTo>
                        <a:pt x="6282" y="8452"/>
                      </a:lnTo>
                      <a:lnTo>
                        <a:pt x="6190" y="8621"/>
                      </a:lnTo>
                      <a:lnTo>
                        <a:pt x="6103" y="8783"/>
                      </a:lnTo>
                      <a:lnTo>
                        <a:pt x="6018" y="8937"/>
                      </a:lnTo>
                      <a:lnTo>
                        <a:pt x="5936" y="9085"/>
                      </a:lnTo>
                      <a:lnTo>
                        <a:pt x="5856" y="9227"/>
                      </a:lnTo>
                      <a:lnTo>
                        <a:pt x="5779" y="9366"/>
                      </a:lnTo>
                      <a:lnTo>
                        <a:pt x="5706" y="9499"/>
                      </a:lnTo>
                      <a:lnTo>
                        <a:pt x="5566" y="9763"/>
                      </a:lnTo>
                      <a:lnTo>
                        <a:pt x="5501" y="9893"/>
                      </a:lnTo>
                      <a:lnTo>
                        <a:pt x="5440" y="10023"/>
                      </a:lnTo>
                      <a:lnTo>
                        <a:pt x="5381" y="10154"/>
                      </a:lnTo>
                      <a:lnTo>
                        <a:pt x="5326" y="10288"/>
                      </a:lnTo>
                      <a:lnTo>
                        <a:pt x="5274" y="10426"/>
                      </a:lnTo>
                      <a:lnTo>
                        <a:pt x="5225" y="10568"/>
                      </a:lnTo>
                      <a:lnTo>
                        <a:pt x="5180" y="10716"/>
                      </a:lnTo>
                      <a:lnTo>
                        <a:pt x="5138" y="10870"/>
                      </a:lnTo>
                      <a:lnTo>
                        <a:pt x="5102" y="11032"/>
                      </a:lnTo>
                      <a:lnTo>
                        <a:pt x="5071" y="11203"/>
                      </a:lnTo>
                      <a:lnTo>
                        <a:pt x="5046" y="11382"/>
                      </a:lnTo>
                      <a:lnTo>
                        <a:pt x="5026" y="11566"/>
                      </a:lnTo>
                      <a:lnTo>
                        <a:pt x="5010" y="11757"/>
                      </a:lnTo>
                      <a:lnTo>
                        <a:pt x="4997" y="11949"/>
                      </a:lnTo>
                      <a:lnTo>
                        <a:pt x="4979" y="12339"/>
                      </a:lnTo>
                      <a:lnTo>
                        <a:pt x="4972" y="12534"/>
                      </a:lnTo>
                      <a:lnTo>
                        <a:pt x="4966" y="12725"/>
                      </a:lnTo>
                      <a:lnTo>
                        <a:pt x="4959" y="12913"/>
                      </a:lnTo>
                      <a:lnTo>
                        <a:pt x="4952" y="13096"/>
                      </a:lnTo>
                      <a:lnTo>
                        <a:pt x="4943" y="13271"/>
                      </a:lnTo>
                      <a:lnTo>
                        <a:pt x="4932" y="13439"/>
                      </a:lnTo>
                      <a:lnTo>
                        <a:pt x="4918" y="13596"/>
                      </a:lnTo>
                      <a:lnTo>
                        <a:pt x="4909" y="13672"/>
                      </a:lnTo>
                      <a:lnTo>
                        <a:pt x="4900" y="13743"/>
                      </a:lnTo>
                      <a:lnTo>
                        <a:pt x="4882" y="13875"/>
                      </a:lnTo>
                      <a:lnTo>
                        <a:pt x="4868" y="14000"/>
                      </a:lnTo>
                      <a:lnTo>
                        <a:pt x="4856" y="14120"/>
                      </a:lnTo>
                      <a:lnTo>
                        <a:pt x="4847" y="14233"/>
                      </a:lnTo>
                      <a:lnTo>
                        <a:pt x="4837" y="14341"/>
                      </a:lnTo>
                      <a:lnTo>
                        <a:pt x="4828" y="14445"/>
                      </a:lnTo>
                      <a:lnTo>
                        <a:pt x="4816" y="14545"/>
                      </a:lnTo>
                      <a:lnTo>
                        <a:pt x="4803" y="14642"/>
                      </a:lnTo>
                      <a:lnTo>
                        <a:pt x="4786" y="14735"/>
                      </a:lnTo>
                      <a:lnTo>
                        <a:pt x="4764" y="14827"/>
                      </a:lnTo>
                      <a:lnTo>
                        <a:pt x="4736" y="14917"/>
                      </a:lnTo>
                      <a:lnTo>
                        <a:pt x="4701" y="15004"/>
                      </a:lnTo>
                      <a:lnTo>
                        <a:pt x="4658" y="15090"/>
                      </a:lnTo>
                      <a:lnTo>
                        <a:pt x="4607" y="15174"/>
                      </a:lnTo>
                      <a:lnTo>
                        <a:pt x="4547" y="15258"/>
                      </a:lnTo>
                      <a:lnTo>
                        <a:pt x="4477" y="15340"/>
                      </a:lnTo>
                      <a:lnTo>
                        <a:pt x="4436" y="15381"/>
                      </a:lnTo>
                      <a:lnTo>
                        <a:pt x="4392" y="15422"/>
                      </a:lnTo>
                      <a:lnTo>
                        <a:pt x="4298" y="15500"/>
                      </a:lnTo>
                      <a:lnTo>
                        <a:pt x="4195" y="15574"/>
                      </a:lnTo>
                      <a:lnTo>
                        <a:pt x="4084" y="15644"/>
                      </a:lnTo>
                      <a:lnTo>
                        <a:pt x="3965" y="15712"/>
                      </a:lnTo>
                      <a:lnTo>
                        <a:pt x="3841" y="15777"/>
                      </a:lnTo>
                      <a:lnTo>
                        <a:pt x="3712" y="15839"/>
                      </a:lnTo>
                      <a:lnTo>
                        <a:pt x="3579" y="15900"/>
                      </a:lnTo>
                      <a:lnTo>
                        <a:pt x="3309" y="16013"/>
                      </a:lnTo>
                      <a:lnTo>
                        <a:pt x="3041" y="16118"/>
                      </a:lnTo>
                      <a:lnTo>
                        <a:pt x="2911" y="16168"/>
                      </a:lnTo>
                      <a:lnTo>
                        <a:pt x="2784" y="16217"/>
                      </a:lnTo>
                      <a:lnTo>
                        <a:pt x="2663" y="16264"/>
                      </a:lnTo>
                      <a:lnTo>
                        <a:pt x="2546" y="16309"/>
                      </a:lnTo>
                      <a:lnTo>
                        <a:pt x="2431" y="16353"/>
                      </a:lnTo>
                      <a:lnTo>
                        <a:pt x="2314" y="16391"/>
                      </a:lnTo>
                      <a:lnTo>
                        <a:pt x="2197" y="16426"/>
                      </a:lnTo>
                      <a:lnTo>
                        <a:pt x="2080" y="16457"/>
                      </a:lnTo>
                      <a:lnTo>
                        <a:pt x="1849" y="16511"/>
                      </a:lnTo>
                      <a:lnTo>
                        <a:pt x="1625" y="16559"/>
                      </a:lnTo>
                      <a:lnTo>
                        <a:pt x="1517" y="16583"/>
                      </a:lnTo>
                      <a:lnTo>
                        <a:pt x="1412" y="16607"/>
                      </a:lnTo>
                      <a:lnTo>
                        <a:pt x="1311" y="16633"/>
                      </a:lnTo>
                      <a:lnTo>
                        <a:pt x="1215" y="16661"/>
                      </a:lnTo>
                      <a:lnTo>
                        <a:pt x="1123" y="16691"/>
                      </a:lnTo>
                      <a:lnTo>
                        <a:pt x="1037" y="16724"/>
                      </a:lnTo>
                      <a:lnTo>
                        <a:pt x="957" y="16760"/>
                      </a:lnTo>
                      <a:lnTo>
                        <a:pt x="884" y="16800"/>
                      </a:lnTo>
                      <a:lnTo>
                        <a:pt x="815" y="16847"/>
                      </a:lnTo>
                      <a:lnTo>
                        <a:pt x="749" y="16900"/>
                      </a:lnTo>
                      <a:lnTo>
                        <a:pt x="687" y="16959"/>
                      </a:lnTo>
                      <a:lnTo>
                        <a:pt x="627" y="17023"/>
                      </a:lnTo>
                      <a:lnTo>
                        <a:pt x="571" y="17090"/>
                      </a:lnTo>
                      <a:lnTo>
                        <a:pt x="518" y="17161"/>
                      </a:lnTo>
                      <a:lnTo>
                        <a:pt x="468" y="17234"/>
                      </a:lnTo>
                      <a:lnTo>
                        <a:pt x="421" y="17306"/>
                      </a:lnTo>
                      <a:lnTo>
                        <a:pt x="376" y="17379"/>
                      </a:lnTo>
                      <a:lnTo>
                        <a:pt x="335" y="17449"/>
                      </a:lnTo>
                      <a:lnTo>
                        <a:pt x="296" y="17517"/>
                      </a:lnTo>
                      <a:lnTo>
                        <a:pt x="259" y="17581"/>
                      </a:lnTo>
                      <a:lnTo>
                        <a:pt x="225" y="17642"/>
                      </a:lnTo>
                      <a:lnTo>
                        <a:pt x="192" y="17696"/>
                      </a:lnTo>
                      <a:lnTo>
                        <a:pt x="161" y="17745"/>
                      </a:lnTo>
                      <a:lnTo>
                        <a:pt x="134" y="17781"/>
                      </a:lnTo>
                      <a:lnTo>
                        <a:pt x="0" y="17682"/>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93" name="Freeform 57"/>
                <p:cNvSpPr>
                  <a:spLocks/>
                </p:cNvSpPr>
                <p:nvPr/>
              </p:nvSpPr>
              <p:spPr bwMode="auto">
                <a:xfrm>
                  <a:off x="2890" y="1330"/>
                  <a:ext cx="962" cy="849"/>
                </a:xfrm>
                <a:custGeom>
                  <a:avLst/>
                  <a:gdLst>
                    <a:gd name="T0" fmla="*/ 0 w 962"/>
                    <a:gd name="T1" fmla="*/ 849 h 849"/>
                    <a:gd name="T2" fmla="*/ 22 w 962"/>
                    <a:gd name="T3" fmla="*/ 743 h 849"/>
                    <a:gd name="T4" fmla="*/ 48 w 962"/>
                    <a:gd name="T5" fmla="*/ 678 h 849"/>
                    <a:gd name="T6" fmla="*/ 139 w 962"/>
                    <a:gd name="T7" fmla="*/ 602 h 849"/>
                    <a:gd name="T8" fmla="*/ 201 w 962"/>
                    <a:gd name="T9" fmla="*/ 423 h 849"/>
                    <a:gd name="T10" fmla="*/ 226 w 962"/>
                    <a:gd name="T11" fmla="*/ 350 h 849"/>
                    <a:gd name="T12" fmla="*/ 313 w 962"/>
                    <a:gd name="T13" fmla="*/ 299 h 849"/>
                    <a:gd name="T14" fmla="*/ 423 w 962"/>
                    <a:gd name="T15" fmla="*/ 244 h 849"/>
                    <a:gd name="T16" fmla="*/ 520 w 962"/>
                    <a:gd name="T17" fmla="*/ 251 h 849"/>
                    <a:gd name="T18" fmla="*/ 598 w 962"/>
                    <a:gd name="T19" fmla="*/ 255 h 849"/>
                    <a:gd name="T20" fmla="*/ 685 w 962"/>
                    <a:gd name="T21" fmla="*/ 175 h 849"/>
                    <a:gd name="T22" fmla="*/ 882 w 962"/>
                    <a:gd name="T23" fmla="*/ 44 h 849"/>
                    <a:gd name="T24" fmla="*/ 962 w 962"/>
                    <a:gd name="T25" fmla="*/ 0 h 8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2"/>
                    <a:gd name="T40" fmla="*/ 0 h 849"/>
                    <a:gd name="T41" fmla="*/ 962 w 962"/>
                    <a:gd name="T42" fmla="*/ 849 h 8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2" h="849">
                      <a:moveTo>
                        <a:pt x="0" y="849"/>
                      </a:moveTo>
                      <a:cubicBezTo>
                        <a:pt x="3" y="832"/>
                        <a:pt x="14" y="772"/>
                        <a:pt x="22" y="743"/>
                      </a:cubicBezTo>
                      <a:cubicBezTo>
                        <a:pt x="30" y="715"/>
                        <a:pt x="28" y="702"/>
                        <a:pt x="48" y="678"/>
                      </a:cubicBezTo>
                      <a:cubicBezTo>
                        <a:pt x="67" y="654"/>
                        <a:pt x="113" y="644"/>
                        <a:pt x="139" y="602"/>
                      </a:cubicBezTo>
                      <a:cubicBezTo>
                        <a:pt x="164" y="559"/>
                        <a:pt x="186" y="464"/>
                        <a:pt x="201" y="423"/>
                      </a:cubicBezTo>
                      <a:cubicBezTo>
                        <a:pt x="215" y="381"/>
                        <a:pt x="207" y="370"/>
                        <a:pt x="226" y="350"/>
                      </a:cubicBezTo>
                      <a:cubicBezTo>
                        <a:pt x="245" y="329"/>
                        <a:pt x="281" y="316"/>
                        <a:pt x="313" y="299"/>
                      </a:cubicBezTo>
                      <a:cubicBezTo>
                        <a:pt x="346" y="281"/>
                        <a:pt x="388" y="252"/>
                        <a:pt x="423" y="244"/>
                      </a:cubicBezTo>
                      <a:cubicBezTo>
                        <a:pt x="457" y="237"/>
                        <a:pt x="491" y="249"/>
                        <a:pt x="520" y="251"/>
                      </a:cubicBezTo>
                      <a:cubicBezTo>
                        <a:pt x="550" y="253"/>
                        <a:pt x="570" y="268"/>
                        <a:pt x="598" y="255"/>
                      </a:cubicBezTo>
                      <a:cubicBezTo>
                        <a:pt x="625" y="242"/>
                        <a:pt x="638" y="210"/>
                        <a:pt x="685" y="175"/>
                      </a:cubicBezTo>
                      <a:cubicBezTo>
                        <a:pt x="732" y="140"/>
                        <a:pt x="836" y="73"/>
                        <a:pt x="882" y="44"/>
                      </a:cubicBezTo>
                      <a:cubicBezTo>
                        <a:pt x="928" y="14"/>
                        <a:pt x="946" y="9"/>
                        <a:pt x="962" y="0"/>
                      </a:cubicBezTo>
                    </a:path>
                  </a:pathLst>
                </a:custGeom>
                <a:noFill/>
                <a:ln w="23813" cap="flat">
                  <a:solidFill>
                    <a:srgbClr val="0000FF"/>
                  </a:solidFill>
                  <a:prstDash val="solid"/>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94" name="Freeform 58"/>
                <p:cNvSpPr>
                  <a:spLocks/>
                </p:cNvSpPr>
                <p:nvPr/>
              </p:nvSpPr>
              <p:spPr bwMode="auto">
                <a:xfrm>
                  <a:off x="3360" y="2920"/>
                  <a:ext cx="2199" cy="1280"/>
                </a:xfrm>
                <a:custGeom>
                  <a:avLst/>
                  <a:gdLst>
                    <a:gd name="T0" fmla="*/ 14 w 2199"/>
                    <a:gd name="T1" fmla="*/ 1241 h 1280"/>
                    <a:gd name="T2" fmla="*/ 38 w 2199"/>
                    <a:gd name="T3" fmla="*/ 1192 h 1280"/>
                    <a:gd name="T4" fmla="*/ 94 w 2199"/>
                    <a:gd name="T5" fmla="*/ 1081 h 1280"/>
                    <a:gd name="T6" fmla="*/ 163 w 2199"/>
                    <a:gd name="T7" fmla="*/ 950 h 1280"/>
                    <a:gd name="T8" fmla="*/ 272 w 2199"/>
                    <a:gd name="T9" fmla="*/ 770 h 1280"/>
                    <a:gd name="T10" fmla="*/ 374 w 2199"/>
                    <a:gd name="T11" fmla="*/ 622 h 1280"/>
                    <a:gd name="T12" fmla="*/ 475 w 2199"/>
                    <a:gd name="T13" fmla="*/ 497 h 1280"/>
                    <a:gd name="T14" fmla="*/ 564 w 2199"/>
                    <a:gd name="T15" fmla="*/ 404 h 1280"/>
                    <a:gd name="T16" fmla="*/ 632 w 2199"/>
                    <a:gd name="T17" fmla="*/ 342 h 1280"/>
                    <a:gd name="T18" fmla="*/ 689 w 2199"/>
                    <a:gd name="T19" fmla="*/ 296 h 1280"/>
                    <a:gd name="T20" fmla="*/ 738 w 2199"/>
                    <a:gd name="T21" fmla="*/ 267 h 1280"/>
                    <a:gd name="T22" fmla="*/ 799 w 2199"/>
                    <a:gd name="T23" fmla="*/ 244 h 1280"/>
                    <a:gd name="T24" fmla="*/ 886 w 2199"/>
                    <a:gd name="T25" fmla="*/ 231 h 1280"/>
                    <a:gd name="T26" fmla="*/ 1018 w 2199"/>
                    <a:gd name="T27" fmla="*/ 233 h 1280"/>
                    <a:gd name="T28" fmla="*/ 1121 w 2199"/>
                    <a:gd name="T29" fmla="*/ 250 h 1280"/>
                    <a:gd name="T30" fmla="*/ 1204 w 2199"/>
                    <a:gd name="T31" fmla="*/ 263 h 1280"/>
                    <a:gd name="T32" fmla="*/ 1268 w 2199"/>
                    <a:gd name="T33" fmla="*/ 253 h 1280"/>
                    <a:gd name="T34" fmla="*/ 1338 w 2199"/>
                    <a:gd name="T35" fmla="*/ 228 h 1280"/>
                    <a:gd name="T36" fmla="*/ 1430 w 2199"/>
                    <a:gd name="T37" fmla="*/ 203 h 1280"/>
                    <a:gd name="T38" fmla="*/ 1589 w 2199"/>
                    <a:gd name="T39" fmla="*/ 161 h 1280"/>
                    <a:gd name="T40" fmla="*/ 1737 w 2199"/>
                    <a:gd name="T41" fmla="*/ 127 h 1280"/>
                    <a:gd name="T42" fmla="*/ 1832 w 2199"/>
                    <a:gd name="T43" fmla="*/ 94 h 1280"/>
                    <a:gd name="T44" fmla="*/ 1946 w 2199"/>
                    <a:gd name="T45" fmla="*/ 35 h 1280"/>
                    <a:gd name="T46" fmla="*/ 2011 w 2199"/>
                    <a:gd name="T47" fmla="*/ 12 h 1280"/>
                    <a:gd name="T48" fmla="*/ 2109 w 2199"/>
                    <a:gd name="T49" fmla="*/ 2 h 1280"/>
                    <a:gd name="T50" fmla="*/ 2170 w 2199"/>
                    <a:gd name="T51" fmla="*/ 1 h 1280"/>
                    <a:gd name="T52" fmla="*/ 2190 w 2199"/>
                    <a:gd name="T53" fmla="*/ 25 h 1280"/>
                    <a:gd name="T54" fmla="*/ 2136 w 2199"/>
                    <a:gd name="T55" fmla="*/ 26 h 1280"/>
                    <a:gd name="T56" fmla="*/ 2042 w 2199"/>
                    <a:gd name="T57" fmla="*/ 31 h 1280"/>
                    <a:gd name="T58" fmla="*/ 1981 w 2199"/>
                    <a:gd name="T59" fmla="*/ 46 h 1280"/>
                    <a:gd name="T60" fmla="*/ 1882 w 2199"/>
                    <a:gd name="T61" fmla="*/ 96 h 1280"/>
                    <a:gd name="T62" fmla="*/ 1801 w 2199"/>
                    <a:gd name="T63" fmla="*/ 133 h 1280"/>
                    <a:gd name="T64" fmla="*/ 1653 w 2199"/>
                    <a:gd name="T65" fmla="*/ 172 h 1280"/>
                    <a:gd name="T66" fmla="*/ 1487 w 2199"/>
                    <a:gd name="T67" fmla="*/ 213 h 1280"/>
                    <a:gd name="T68" fmla="*/ 1366 w 2199"/>
                    <a:gd name="T69" fmla="*/ 246 h 1280"/>
                    <a:gd name="T70" fmla="*/ 1309 w 2199"/>
                    <a:gd name="T71" fmla="*/ 265 h 1280"/>
                    <a:gd name="T72" fmla="*/ 1225 w 2199"/>
                    <a:gd name="T73" fmla="*/ 286 h 1280"/>
                    <a:gd name="T74" fmla="*/ 1166 w 2199"/>
                    <a:gd name="T75" fmla="*/ 284 h 1280"/>
                    <a:gd name="T76" fmla="*/ 1041 w 2199"/>
                    <a:gd name="T77" fmla="*/ 260 h 1280"/>
                    <a:gd name="T78" fmla="*/ 939 w 2199"/>
                    <a:gd name="T79" fmla="*/ 254 h 1280"/>
                    <a:gd name="T80" fmla="*/ 827 w 2199"/>
                    <a:gd name="T81" fmla="*/ 262 h 1280"/>
                    <a:gd name="T82" fmla="*/ 776 w 2199"/>
                    <a:gd name="T83" fmla="*/ 277 h 1280"/>
                    <a:gd name="T84" fmla="*/ 723 w 2199"/>
                    <a:gd name="T85" fmla="*/ 303 h 1280"/>
                    <a:gd name="T86" fmla="*/ 672 w 2199"/>
                    <a:gd name="T87" fmla="*/ 340 h 1280"/>
                    <a:gd name="T88" fmla="*/ 609 w 2199"/>
                    <a:gd name="T89" fmla="*/ 395 h 1280"/>
                    <a:gd name="T90" fmla="*/ 538 w 2199"/>
                    <a:gd name="T91" fmla="*/ 465 h 1280"/>
                    <a:gd name="T92" fmla="*/ 422 w 2199"/>
                    <a:gd name="T93" fmla="*/ 599 h 1280"/>
                    <a:gd name="T94" fmla="*/ 350 w 2199"/>
                    <a:gd name="T95" fmla="*/ 697 h 1280"/>
                    <a:gd name="T96" fmla="*/ 211 w 2199"/>
                    <a:gd name="T97" fmla="*/ 915 h 1280"/>
                    <a:gd name="T98" fmla="*/ 143 w 2199"/>
                    <a:gd name="T99" fmla="*/ 1039 h 1280"/>
                    <a:gd name="T100" fmla="*/ 77 w 2199"/>
                    <a:gd name="T101" fmla="*/ 1169 h 1280"/>
                    <a:gd name="T102" fmla="*/ 45 w 2199"/>
                    <a:gd name="T103" fmla="*/ 1234 h 1280"/>
                    <a:gd name="T104" fmla="*/ 25 w 2199"/>
                    <a:gd name="T105" fmla="*/ 1274 h 12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9"/>
                    <a:gd name="T160" fmla="*/ 0 h 1280"/>
                    <a:gd name="T161" fmla="*/ 2199 w 2199"/>
                    <a:gd name="T162" fmla="*/ 1280 h 12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9" h="1280">
                      <a:moveTo>
                        <a:pt x="0" y="1269"/>
                      </a:moveTo>
                      <a:lnTo>
                        <a:pt x="3" y="1263"/>
                      </a:lnTo>
                      <a:lnTo>
                        <a:pt x="7" y="1257"/>
                      </a:lnTo>
                      <a:lnTo>
                        <a:pt x="10" y="1249"/>
                      </a:lnTo>
                      <a:lnTo>
                        <a:pt x="14" y="1241"/>
                      </a:lnTo>
                      <a:lnTo>
                        <a:pt x="18" y="1232"/>
                      </a:lnTo>
                      <a:lnTo>
                        <a:pt x="23" y="1223"/>
                      </a:lnTo>
                      <a:lnTo>
                        <a:pt x="28" y="1214"/>
                      </a:lnTo>
                      <a:lnTo>
                        <a:pt x="33" y="1203"/>
                      </a:lnTo>
                      <a:lnTo>
                        <a:pt x="38" y="1192"/>
                      </a:lnTo>
                      <a:lnTo>
                        <a:pt x="44" y="1181"/>
                      </a:lnTo>
                      <a:lnTo>
                        <a:pt x="55" y="1158"/>
                      </a:lnTo>
                      <a:lnTo>
                        <a:pt x="68" y="1133"/>
                      </a:lnTo>
                      <a:lnTo>
                        <a:pt x="81" y="1107"/>
                      </a:lnTo>
                      <a:lnTo>
                        <a:pt x="94" y="1081"/>
                      </a:lnTo>
                      <a:lnTo>
                        <a:pt x="108" y="1054"/>
                      </a:lnTo>
                      <a:lnTo>
                        <a:pt x="122" y="1027"/>
                      </a:lnTo>
                      <a:lnTo>
                        <a:pt x="135" y="1001"/>
                      </a:lnTo>
                      <a:lnTo>
                        <a:pt x="150" y="975"/>
                      </a:lnTo>
                      <a:lnTo>
                        <a:pt x="163" y="950"/>
                      </a:lnTo>
                      <a:lnTo>
                        <a:pt x="177" y="926"/>
                      </a:lnTo>
                      <a:lnTo>
                        <a:pt x="190" y="903"/>
                      </a:lnTo>
                      <a:lnTo>
                        <a:pt x="217" y="859"/>
                      </a:lnTo>
                      <a:lnTo>
                        <a:pt x="244" y="814"/>
                      </a:lnTo>
                      <a:lnTo>
                        <a:pt x="272" y="770"/>
                      </a:lnTo>
                      <a:lnTo>
                        <a:pt x="301" y="727"/>
                      </a:lnTo>
                      <a:lnTo>
                        <a:pt x="330" y="684"/>
                      </a:lnTo>
                      <a:lnTo>
                        <a:pt x="345" y="663"/>
                      </a:lnTo>
                      <a:lnTo>
                        <a:pt x="360" y="643"/>
                      </a:lnTo>
                      <a:lnTo>
                        <a:pt x="374" y="622"/>
                      </a:lnTo>
                      <a:lnTo>
                        <a:pt x="388" y="603"/>
                      </a:lnTo>
                      <a:lnTo>
                        <a:pt x="403" y="584"/>
                      </a:lnTo>
                      <a:lnTo>
                        <a:pt x="417" y="566"/>
                      </a:lnTo>
                      <a:lnTo>
                        <a:pt x="446" y="531"/>
                      </a:lnTo>
                      <a:lnTo>
                        <a:pt x="475" y="497"/>
                      </a:lnTo>
                      <a:lnTo>
                        <a:pt x="505" y="464"/>
                      </a:lnTo>
                      <a:lnTo>
                        <a:pt x="520" y="448"/>
                      </a:lnTo>
                      <a:lnTo>
                        <a:pt x="535" y="433"/>
                      </a:lnTo>
                      <a:lnTo>
                        <a:pt x="550" y="418"/>
                      </a:lnTo>
                      <a:lnTo>
                        <a:pt x="564" y="404"/>
                      </a:lnTo>
                      <a:lnTo>
                        <a:pt x="578" y="390"/>
                      </a:lnTo>
                      <a:lnTo>
                        <a:pt x="592" y="377"/>
                      </a:lnTo>
                      <a:lnTo>
                        <a:pt x="606" y="365"/>
                      </a:lnTo>
                      <a:lnTo>
                        <a:pt x="619" y="353"/>
                      </a:lnTo>
                      <a:lnTo>
                        <a:pt x="632" y="342"/>
                      </a:lnTo>
                      <a:lnTo>
                        <a:pt x="645" y="331"/>
                      </a:lnTo>
                      <a:lnTo>
                        <a:pt x="657" y="321"/>
                      </a:lnTo>
                      <a:lnTo>
                        <a:pt x="668" y="312"/>
                      </a:lnTo>
                      <a:lnTo>
                        <a:pt x="679" y="304"/>
                      </a:lnTo>
                      <a:lnTo>
                        <a:pt x="689" y="296"/>
                      </a:lnTo>
                      <a:lnTo>
                        <a:pt x="700" y="289"/>
                      </a:lnTo>
                      <a:lnTo>
                        <a:pt x="709" y="283"/>
                      </a:lnTo>
                      <a:lnTo>
                        <a:pt x="719" y="277"/>
                      </a:lnTo>
                      <a:lnTo>
                        <a:pt x="728" y="272"/>
                      </a:lnTo>
                      <a:lnTo>
                        <a:pt x="738" y="267"/>
                      </a:lnTo>
                      <a:lnTo>
                        <a:pt x="747" y="262"/>
                      </a:lnTo>
                      <a:lnTo>
                        <a:pt x="767" y="254"/>
                      </a:lnTo>
                      <a:lnTo>
                        <a:pt x="777" y="251"/>
                      </a:lnTo>
                      <a:lnTo>
                        <a:pt x="788" y="247"/>
                      </a:lnTo>
                      <a:lnTo>
                        <a:pt x="799" y="244"/>
                      </a:lnTo>
                      <a:lnTo>
                        <a:pt x="810" y="241"/>
                      </a:lnTo>
                      <a:lnTo>
                        <a:pt x="822" y="238"/>
                      </a:lnTo>
                      <a:lnTo>
                        <a:pt x="834" y="236"/>
                      </a:lnTo>
                      <a:lnTo>
                        <a:pt x="860" y="233"/>
                      </a:lnTo>
                      <a:lnTo>
                        <a:pt x="886" y="231"/>
                      </a:lnTo>
                      <a:lnTo>
                        <a:pt x="913" y="230"/>
                      </a:lnTo>
                      <a:lnTo>
                        <a:pt x="939" y="230"/>
                      </a:lnTo>
                      <a:lnTo>
                        <a:pt x="966" y="231"/>
                      </a:lnTo>
                      <a:lnTo>
                        <a:pt x="992" y="232"/>
                      </a:lnTo>
                      <a:lnTo>
                        <a:pt x="1018" y="233"/>
                      </a:lnTo>
                      <a:lnTo>
                        <a:pt x="1030" y="234"/>
                      </a:lnTo>
                      <a:lnTo>
                        <a:pt x="1044" y="236"/>
                      </a:lnTo>
                      <a:lnTo>
                        <a:pt x="1070" y="240"/>
                      </a:lnTo>
                      <a:lnTo>
                        <a:pt x="1096" y="245"/>
                      </a:lnTo>
                      <a:lnTo>
                        <a:pt x="1121" y="250"/>
                      </a:lnTo>
                      <a:lnTo>
                        <a:pt x="1147" y="255"/>
                      </a:lnTo>
                      <a:lnTo>
                        <a:pt x="1170" y="259"/>
                      </a:lnTo>
                      <a:lnTo>
                        <a:pt x="1182" y="261"/>
                      </a:lnTo>
                      <a:lnTo>
                        <a:pt x="1193" y="262"/>
                      </a:lnTo>
                      <a:lnTo>
                        <a:pt x="1204" y="263"/>
                      </a:lnTo>
                      <a:lnTo>
                        <a:pt x="1214" y="263"/>
                      </a:lnTo>
                      <a:lnTo>
                        <a:pt x="1224" y="262"/>
                      </a:lnTo>
                      <a:lnTo>
                        <a:pt x="1233" y="261"/>
                      </a:lnTo>
                      <a:lnTo>
                        <a:pt x="1251" y="258"/>
                      </a:lnTo>
                      <a:lnTo>
                        <a:pt x="1268" y="253"/>
                      </a:lnTo>
                      <a:lnTo>
                        <a:pt x="1284" y="248"/>
                      </a:lnTo>
                      <a:lnTo>
                        <a:pt x="1301" y="242"/>
                      </a:lnTo>
                      <a:lnTo>
                        <a:pt x="1319" y="235"/>
                      </a:lnTo>
                      <a:lnTo>
                        <a:pt x="1328" y="232"/>
                      </a:lnTo>
                      <a:lnTo>
                        <a:pt x="1338" y="228"/>
                      </a:lnTo>
                      <a:lnTo>
                        <a:pt x="1348" y="225"/>
                      </a:lnTo>
                      <a:lnTo>
                        <a:pt x="1359" y="222"/>
                      </a:lnTo>
                      <a:lnTo>
                        <a:pt x="1382" y="216"/>
                      </a:lnTo>
                      <a:lnTo>
                        <a:pt x="1405" y="210"/>
                      </a:lnTo>
                      <a:lnTo>
                        <a:pt x="1430" y="203"/>
                      </a:lnTo>
                      <a:lnTo>
                        <a:pt x="1455" y="196"/>
                      </a:lnTo>
                      <a:lnTo>
                        <a:pt x="1481" y="189"/>
                      </a:lnTo>
                      <a:lnTo>
                        <a:pt x="1507" y="182"/>
                      </a:lnTo>
                      <a:lnTo>
                        <a:pt x="1561" y="168"/>
                      </a:lnTo>
                      <a:lnTo>
                        <a:pt x="1589" y="161"/>
                      </a:lnTo>
                      <a:lnTo>
                        <a:pt x="1618" y="155"/>
                      </a:lnTo>
                      <a:lnTo>
                        <a:pt x="1647" y="148"/>
                      </a:lnTo>
                      <a:lnTo>
                        <a:pt x="1677" y="142"/>
                      </a:lnTo>
                      <a:lnTo>
                        <a:pt x="1708" y="135"/>
                      </a:lnTo>
                      <a:lnTo>
                        <a:pt x="1737" y="127"/>
                      </a:lnTo>
                      <a:lnTo>
                        <a:pt x="1766" y="119"/>
                      </a:lnTo>
                      <a:lnTo>
                        <a:pt x="1793" y="110"/>
                      </a:lnTo>
                      <a:lnTo>
                        <a:pt x="1806" y="105"/>
                      </a:lnTo>
                      <a:lnTo>
                        <a:pt x="1819" y="100"/>
                      </a:lnTo>
                      <a:lnTo>
                        <a:pt x="1832" y="94"/>
                      </a:lnTo>
                      <a:lnTo>
                        <a:pt x="1845" y="88"/>
                      </a:lnTo>
                      <a:lnTo>
                        <a:pt x="1870" y="75"/>
                      </a:lnTo>
                      <a:lnTo>
                        <a:pt x="1896" y="61"/>
                      </a:lnTo>
                      <a:lnTo>
                        <a:pt x="1921" y="47"/>
                      </a:lnTo>
                      <a:lnTo>
                        <a:pt x="1946" y="35"/>
                      </a:lnTo>
                      <a:lnTo>
                        <a:pt x="1959" y="29"/>
                      </a:lnTo>
                      <a:lnTo>
                        <a:pt x="1972" y="24"/>
                      </a:lnTo>
                      <a:lnTo>
                        <a:pt x="1984" y="19"/>
                      </a:lnTo>
                      <a:lnTo>
                        <a:pt x="1998" y="15"/>
                      </a:lnTo>
                      <a:lnTo>
                        <a:pt x="2011" y="12"/>
                      </a:lnTo>
                      <a:lnTo>
                        <a:pt x="2025" y="9"/>
                      </a:lnTo>
                      <a:lnTo>
                        <a:pt x="2039" y="7"/>
                      </a:lnTo>
                      <a:lnTo>
                        <a:pt x="2053" y="5"/>
                      </a:lnTo>
                      <a:lnTo>
                        <a:pt x="2081" y="3"/>
                      </a:lnTo>
                      <a:lnTo>
                        <a:pt x="2109" y="2"/>
                      </a:lnTo>
                      <a:lnTo>
                        <a:pt x="2122" y="1"/>
                      </a:lnTo>
                      <a:lnTo>
                        <a:pt x="2135" y="1"/>
                      </a:lnTo>
                      <a:lnTo>
                        <a:pt x="2147" y="1"/>
                      </a:lnTo>
                      <a:lnTo>
                        <a:pt x="2159" y="1"/>
                      </a:lnTo>
                      <a:lnTo>
                        <a:pt x="2170" y="1"/>
                      </a:lnTo>
                      <a:lnTo>
                        <a:pt x="2180" y="1"/>
                      </a:lnTo>
                      <a:lnTo>
                        <a:pt x="2189" y="0"/>
                      </a:lnTo>
                      <a:lnTo>
                        <a:pt x="2197" y="0"/>
                      </a:lnTo>
                      <a:lnTo>
                        <a:pt x="2199" y="24"/>
                      </a:lnTo>
                      <a:lnTo>
                        <a:pt x="2190" y="25"/>
                      </a:lnTo>
                      <a:lnTo>
                        <a:pt x="2181" y="25"/>
                      </a:lnTo>
                      <a:lnTo>
                        <a:pt x="2171" y="25"/>
                      </a:lnTo>
                      <a:lnTo>
                        <a:pt x="2159" y="26"/>
                      </a:lnTo>
                      <a:lnTo>
                        <a:pt x="2148" y="26"/>
                      </a:lnTo>
                      <a:lnTo>
                        <a:pt x="2136" y="26"/>
                      </a:lnTo>
                      <a:lnTo>
                        <a:pt x="2123" y="26"/>
                      </a:lnTo>
                      <a:lnTo>
                        <a:pt x="2110" y="26"/>
                      </a:lnTo>
                      <a:lnTo>
                        <a:pt x="2083" y="27"/>
                      </a:lnTo>
                      <a:lnTo>
                        <a:pt x="2056" y="30"/>
                      </a:lnTo>
                      <a:lnTo>
                        <a:pt x="2042" y="31"/>
                      </a:lnTo>
                      <a:lnTo>
                        <a:pt x="2029" y="33"/>
                      </a:lnTo>
                      <a:lnTo>
                        <a:pt x="2017" y="35"/>
                      </a:lnTo>
                      <a:lnTo>
                        <a:pt x="2005" y="38"/>
                      </a:lnTo>
                      <a:lnTo>
                        <a:pt x="1993" y="42"/>
                      </a:lnTo>
                      <a:lnTo>
                        <a:pt x="1981" y="46"/>
                      </a:lnTo>
                      <a:lnTo>
                        <a:pt x="1969" y="51"/>
                      </a:lnTo>
                      <a:lnTo>
                        <a:pt x="1957" y="57"/>
                      </a:lnTo>
                      <a:lnTo>
                        <a:pt x="1932" y="69"/>
                      </a:lnTo>
                      <a:lnTo>
                        <a:pt x="1907" y="82"/>
                      </a:lnTo>
                      <a:lnTo>
                        <a:pt x="1882" y="96"/>
                      </a:lnTo>
                      <a:lnTo>
                        <a:pt x="1856" y="110"/>
                      </a:lnTo>
                      <a:lnTo>
                        <a:pt x="1842" y="116"/>
                      </a:lnTo>
                      <a:lnTo>
                        <a:pt x="1829" y="122"/>
                      </a:lnTo>
                      <a:lnTo>
                        <a:pt x="1815" y="128"/>
                      </a:lnTo>
                      <a:lnTo>
                        <a:pt x="1801" y="133"/>
                      </a:lnTo>
                      <a:lnTo>
                        <a:pt x="1773" y="142"/>
                      </a:lnTo>
                      <a:lnTo>
                        <a:pt x="1743" y="151"/>
                      </a:lnTo>
                      <a:lnTo>
                        <a:pt x="1713" y="158"/>
                      </a:lnTo>
                      <a:lnTo>
                        <a:pt x="1683" y="165"/>
                      </a:lnTo>
                      <a:lnTo>
                        <a:pt x="1653" y="172"/>
                      </a:lnTo>
                      <a:lnTo>
                        <a:pt x="1623" y="178"/>
                      </a:lnTo>
                      <a:lnTo>
                        <a:pt x="1595" y="185"/>
                      </a:lnTo>
                      <a:lnTo>
                        <a:pt x="1567" y="192"/>
                      </a:lnTo>
                      <a:lnTo>
                        <a:pt x="1513" y="206"/>
                      </a:lnTo>
                      <a:lnTo>
                        <a:pt x="1487" y="213"/>
                      </a:lnTo>
                      <a:lnTo>
                        <a:pt x="1461" y="220"/>
                      </a:lnTo>
                      <a:lnTo>
                        <a:pt x="1436" y="226"/>
                      </a:lnTo>
                      <a:lnTo>
                        <a:pt x="1412" y="233"/>
                      </a:lnTo>
                      <a:lnTo>
                        <a:pt x="1388" y="240"/>
                      </a:lnTo>
                      <a:lnTo>
                        <a:pt x="1366" y="246"/>
                      </a:lnTo>
                      <a:lnTo>
                        <a:pt x="1356" y="249"/>
                      </a:lnTo>
                      <a:lnTo>
                        <a:pt x="1346" y="252"/>
                      </a:lnTo>
                      <a:lnTo>
                        <a:pt x="1336" y="255"/>
                      </a:lnTo>
                      <a:lnTo>
                        <a:pt x="1327" y="258"/>
                      </a:lnTo>
                      <a:lnTo>
                        <a:pt x="1309" y="265"/>
                      </a:lnTo>
                      <a:lnTo>
                        <a:pt x="1292" y="271"/>
                      </a:lnTo>
                      <a:lnTo>
                        <a:pt x="1274" y="277"/>
                      </a:lnTo>
                      <a:lnTo>
                        <a:pt x="1255" y="282"/>
                      </a:lnTo>
                      <a:lnTo>
                        <a:pt x="1236" y="285"/>
                      </a:lnTo>
                      <a:lnTo>
                        <a:pt x="1225" y="286"/>
                      </a:lnTo>
                      <a:lnTo>
                        <a:pt x="1214" y="287"/>
                      </a:lnTo>
                      <a:lnTo>
                        <a:pt x="1202" y="287"/>
                      </a:lnTo>
                      <a:lnTo>
                        <a:pt x="1191" y="286"/>
                      </a:lnTo>
                      <a:lnTo>
                        <a:pt x="1179" y="285"/>
                      </a:lnTo>
                      <a:lnTo>
                        <a:pt x="1166" y="284"/>
                      </a:lnTo>
                      <a:lnTo>
                        <a:pt x="1142" y="279"/>
                      </a:lnTo>
                      <a:lnTo>
                        <a:pt x="1116" y="274"/>
                      </a:lnTo>
                      <a:lnTo>
                        <a:pt x="1091" y="269"/>
                      </a:lnTo>
                      <a:lnTo>
                        <a:pt x="1066" y="264"/>
                      </a:lnTo>
                      <a:lnTo>
                        <a:pt x="1041" y="260"/>
                      </a:lnTo>
                      <a:lnTo>
                        <a:pt x="1029" y="259"/>
                      </a:lnTo>
                      <a:lnTo>
                        <a:pt x="1016" y="258"/>
                      </a:lnTo>
                      <a:lnTo>
                        <a:pt x="991" y="256"/>
                      </a:lnTo>
                      <a:lnTo>
                        <a:pt x="965" y="255"/>
                      </a:lnTo>
                      <a:lnTo>
                        <a:pt x="939" y="254"/>
                      </a:lnTo>
                      <a:lnTo>
                        <a:pt x="913" y="254"/>
                      </a:lnTo>
                      <a:lnTo>
                        <a:pt x="888" y="255"/>
                      </a:lnTo>
                      <a:lnTo>
                        <a:pt x="863" y="257"/>
                      </a:lnTo>
                      <a:lnTo>
                        <a:pt x="839" y="260"/>
                      </a:lnTo>
                      <a:lnTo>
                        <a:pt x="827" y="262"/>
                      </a:lnTo>
                      <a:lnTo>
                        <a:pt x="816" y="265"/>
                      </a:lnTo>
                      <a:lnTo>
                        <a:pt x="805" y="268"/>
                      </a:lnTo>
                      <a:lnTo>
                        <a:pt x="795" y="270"/>
                      </a:lnTo>
                      <a:lnTo>
                        <a:pt x="785" y="273"/>
                      </a:lnTo>
                      <a:lnTo>
                        <a:pt x="776" y="277"/>
                      </a:lnTo>
                      <a:lnTo>
                        <a:pt x="758" y="284"/>
                      </a:lnTo>
                      <a:lnTo>
                        <a:pt x="749" y="288"/>
                      </a:lnTo>
                      <a:lnTo>
                        <a:pt x="740" y="293"/>
                      </a:lnTo>
                      <a:lnTo>
                        <a:pt x="731" y="298"/>
                      </a:lnTo>
                      <a:lnTo>
                        <a:pt x="723" y="303"/>
                      </a:lnTo>
                      <a:lnTo>
                        <a:pt x="713" y="310"/>
                      </a:lnTo>
                      <a:lnTo>
                        <a:pt x="704" y="316"/>
                      </a:lnTo>
                      <a:lnTo>
                        <a:pt x="694" y="323"/>
                      </a:lnTo>
                      <a:lnTo>
                        <a:pt x="683" y="331"/>
                      </a:lnTo>
                      <a:lnTo>
                        <a:pt x="672" y="340"/>
                      </a:lnTo>
                      <a:lnTo>
                        <a:pt x="660" y="350"/>
                      </a:lnTo>
                      <a:lnTo>
                        <a:pt x="648" y="360"/>
                      </a:lnTo>
                      <a:lnTo>
                        <a:pt x="636" y="371"/>
                      </a:lnTo>
                      <a:lnTo>
                        <a:pt x="623" y="382"/>
                      </a:lnTo>
                      <a:lnTo>
                        <a:pt x="609" y="395"/>
                      </a:lnTo>
                      <a:lnTo>
                        <a:pt x="595" y="408"/>
                      </a:lnTo>
                      <a:lnTo>
                        <a:pt x="581" y="421"/>
                      </a:lnTo>
                      <a:lnTo>
                        <a:pt x="567" y="435"/>
                      </a:lnTo>
                      <a:lnTo>
                        <a:pt x="552" y="450"/>
                      </a:lnTo>
                      <a:lnTo>
                        <a:pt x="538" y="465"/>
                      </a:lnTo>
                      <a:lnTo>
                        <a:pt x="523" y="480"/>
                      </a:lnTo>
                      <a:lnTo>
                        <a:pt x="494" y="513"/>
                      </a:lnTo>
                      <a:lnTo>
                        <a:pt x="465" y="546"/>
                      </a:lnTo>
                      <a:lnTo>
                        <a:pt x="436" y="581"/>
                      </a:lnTo>
                      <a:lnTo>
                        <a:pt x="422" y="599"/>
                      </a:lnTo>
                      <a:lnTo>
                        <a:pt x="408" y="618"/>
                      </a:lnTo>
                      <a:lnTo>
                        <a:pt x="394" y="637"/>
                      </a:lnTo>
                      <a:lnTo>
                        <a:pt x="379" y="657"/>
                      </a:lnTo>
                      <a:lnTo>
                        <a:pt x="365" y="677"/>
                      </a:lnTo>
                      <a:lnTo>
                        <a:pt x="350" y="697"/>
                      </a:lnTo>
                      <a:lnTo>
                        <a:pt x="322" y="740"/>
                      </a:lnTo>
                      <a:lnTo>
                        <a:pt x="293" y="783"/>
                      </a:lnTo>
                      <a:lnTo>
                        <a:pt x="265" y="827"/>
                      </a:lnTo>
                      <a:lnTo>
                        <a:pt x="238" y="871"/>
                      </a:lnTo>
                      <a:lnTo>
                        <a:pt x="211" y="915"/>
                      </a:lnTo>
                      <a:lnTo>
                        <a:pt x="198" y="938"/>
                      </a:lnTo>
                      <a:lnTo>
                        <a:pt x="185" y="962"/>
                      </a:lnTo>
                      <a:lnTo>
                        <a:pt x="171" y="987"/>
                      </a:lnTo>
                      <a:lnTo>
                        <a:pt x="157" y="1012"/>
                      </a:lnTo>
                      <a:lnTo>
                        <a:pt x="143" y="1039"/>
                      </a:lnTo>
                      <a:lnTo>
                        <a:pt x="129" y="1065"/>
                      </a:lnTo>
                      <a:lnTo>
                        <a:pt x="116" y="1092"/>
                      </a:lnTo>
                      <a:lnTo>
                        <a:pt x="102" y="1118"/>
                      </a:lnTo>
                      <a:lnTo>
                        <a:pt x="89" y="1144"/>
                      </a:lnTo>
                      <a:lnTo>
                        <a:pt x="77" y="1169"/>
                      </a:lnTo>
                      <a:lnTo>
                        <a:pt x="65" y="1192"/>
                      </a:lnTo>
                      <a:lnTo>
                        <a:pt x="60" y="1203"/>
                      </a:lnTo>
                      <a:lnTo>
                        <a:pt x="55" y="1214"/>
                      </a:lnTo>
                      <a:lnTo>
                        <a:pt x="50" y="1224"/>
                      </a:lnTo>
                      <a:lnTo>
                        <a:pt x="45" y="1234"/>
                      </a:lnTo>
                      <a:lnTo>
                        <a:pt x="40" y="1243"/>
                      </a:lnTo>
                      <a:lnTo>
                        <a:pt x="36" y="1252"/>
                      </a:lnTo>
                      <a:lnTo>
                        <a:pt x="32" y="1260"/>
                      </a:lnTo>
                      <a:lnTo>
                        <a:pt x="28" y="1267"/>
                      </a:lnTo>
                      <a:lnTo>
                        <a:pt x="25" y="1274"/>
                      </a:lnTo>
                      <a:lnTo>
                        <a:pt x="22" y="1280"/>
                      </a:lnTo>
                      <a:lnTo>
                        <a:pt x="0" y="1269"/>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7" name="Group 59"/>
              <p:cNvGrpSpPr>
                <a:grpSpLocks/>
              </p:cNvGrpSpPr>
              <p:nvPr/>
            </p:nvGrpSpPr>
            <p:grpSpPr bwMode="auto">
              <a:xfrm>
                <a:off x="158" y="598"/>
                <a:ext cx="5441" cy="3722"/>
                <a:chOff x="173" y="564"/>
                <a:chExt cx="5441" cy="3722"/>
              </a:xfrm>
            </p:grpSpPr>
            <p:grpSp>
              <p:nvGrpSpPr>
                <p:cNvPr id="8" name="Group 60"/>
                <p:cNvGrpSpPr>
                  <a:grpSpLocks/>
                </p:cNvGrpSpPr>
                <p:nvPr/>
              </p:nvGrpSpPr>
              <p:grpSpPr bwMode="auto">
                <a:xfrm>
                  <a:off x="173" y="564"/>
                  <a:ext cx="5441" cy="3722"/>
                  <a:chOff x="173" y="503"/>
                  <a:chExt cx="5441" cy="3722"/>
                </a:xfrm>
              </p:grpSpPr>
              <p:sp>
                <p:nvSpPr>
                  <p:cNvPr id="15479" name="Line 61"/>
                  <p:cNvSpPr>
                    <a:spLocks noChangeShapeType="1"/>
                  </p:cNvSpPr>
                  <p:nvPr/>
                </p:nvSpPr>
                <p:spPr bwMode="auto">
                  <a:xfrm>
                    <a:off x="173" y="516"/>
                    <a:ext cx="5441" cy="1"/>
                  </a:xfrm>
                  <a:prstGeom prst="line">
                    <a:avLst/>
                  </a:prstGeom>
                  <a:noFill/>
                  <a:ln w="46038">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80" name="Line 62"/>
                  <p:cNvSpPr>
                    <a:spLocks noChangeShapeType="1"/>
                  </p:cNvSpPr>
                  <p:nvPr/>
                </p:nvSpPr>
                <p:spPr bwMode="auto">
                  <a:xfrm>
                    <a:off x="173" y="4217"/>
                    <a:ext cx="5441" cy="1"/>
                  </a:xfrm>
                  <a:prstGeom prst="line">
                    <a:avLst/>
                  </a:prstGeom>
                  <a:noFill/>
                  <a:ln w="46038">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81" name="Line 63"/>
                  <p:cNvSpPr>
                    <a:spLocks noChangeShapeType="1"/>
                  </p:cNvSpPr>
                  <p:nvPr/>
                </p:nvSpPr>
                <p:spPr bwMode="auto">
                  <a:xfrm flipV="1">
                    <a:off x="173" y="503"/>
                    <a:ext cx="1" cy="3722"/>
                  </a:xfrm>
                  <a:prstGeom prst="line">
                    <a:avLst/>
                  </a:prstGeom>
                  <a:noFill/>
                  <a:ln w="46038">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82" name="Line 64"/>
                  <p:cNvSpPr>
                    <a:spLocks noChangeShapeType="1"/>
                  </p:cNvSpPr>
                  <p:nvPr/>
                </p:nvSpPr>
                <p:spPr bwMode="auto">
                  <a:xfrm flipV="1">
                    <a:off x="5597" y="503"/>
                    <a:ext cx="1" cy="3722"/>
                  </a:xfrm>
                  <a:prstGeom prst="line">
                    <a:avLst/>
                  </a:prstGeom>
                  <a:noFill/>
                  <a:ln w="46038">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9" name="Group 65"/>
                <p:cNvGrpSpPr>
                  <a:grpSpLocks/>
                </p:cNvGrpSpPr>
                <p:nvPr/>
              </p:nvGrpSpPr>
              <p:grpSpPr bwMode="auto">
                <a:xfrm>
                  <a:off x="349" y="900"/>
                  <a:ext cx="4722" cy="3066"/>
                  <a:chOff x="349" y="900"/>
                  <a:chExt cx="4722" cy="3066"/>
                </a:xfrm>
              </p:grpSpPr>
              <p:grpSp>
                <p:nvGrpSpPr>
                  <p:cNvPr id="10" name="Group 66"/>
                  <p:cNvGrpSpPr>
                    <a:grpSpLocks/>
                  </p:cNvGrpSpPr>
                  <p:nvPr/>
                </p:nvGrpSpPr>
                <p:grpSpPr bwMode="auto">
                  <a:xfrm>
                    <a:off x="4224" y="973"/>
                    <a:ext cx="87" cy="87"/>
                    <a:chOff x="4224" y="912"/>
                    <a:chExt cx="87" cy="87"/>
                  </a:xfrm>
                </p:grpSpPr>
                <p:sp>
                  <p:nvSpPr>
                    <p:cNvPr id="15477" name="Oval 67"/>
                    <p:cNvSpPr>
                      <a:spLocks noChangeArrowheads="1"/>
                    </p:cNvSpPr>
                    <p:nvPr/>
                  </p:nvSpPr>
                  <p:spPr bwMode="auto">
                    <a:xfrm>
                      <a:off x="4224" y="912"/>
                      <a:ext cx="87" cy="87"/>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78" name="Oval 68"/>
                    <p:cNvSpPr>
                      <a:spLocks noChangeArrowheads="1"/>
                    </p:cNvSpPr>
                    <p:nvPr/>
                  </p:nvSpPr>
                  <p:spPr bwMode="auto">
                    <a:xfrm>
                      <a:off x="4224" y="912"/>
                      <a:ext cx="87" cy="87"/>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1" name="Group 69"/>
                  <p:cNvGrpSpPr>
                    <a:grpSpLocks/>
                  </p:cNvGrpSpPr>
                  <p:nvPr/>
                </p:nvGrpSpPr>
                <p:grpSpPr bwMode="auto">
                  <a:xfrm>
                    <a:off x="2539" y="2174"/>
                    <a:ext cx="87" cy="88"/>
                    <a:chOff x="2539" y="2113"/>
                    <a:chExt cx="87" cy="88"/>
                  </a:xfrm>
                </p:grpSpPr>
                <p:sp>
                  <p:nvSpPr>
                    <p:cNvPr id="15475" name="Oval 70"/>
                    <p:cNvSpPr>
                      <a:spLocks noChangeArrowheads="1"/>
                    </p:cNvSpPr>
                    <p:nvPr/>
                  </p:nvSpPr>
                  <p:spPr bwMode="auto">
                    <a:xfrm>
                      <a:off x="2539" y="2113"/>
                      <a:ext cx="87"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76" name="Oval 71"/>
                    <p:cNvSpPr>
                      <a:spLocks noChangeArrowheads="1"/>
                    </p:cNvSpPr>
                    <p:nvPr/>
                  </p:nvSpPr>
                  <p:spPr bwMode="auto">
                    <a:xfrm>
                      <a:off x="2539" y="2113"/>
                      <a:ext cx="87"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2" name="Group 72"/>
                  <p:cNvGrpSpPr>
                    <a:grpSpLocks/>
                  </p:cNvGrpSpPr>
                  <p:nvPr/>
                </p:nvGrpSpPr>
                <p:grpSpPr bwMode="auto">
                  <a:xfrm>
                    <a:off x="2547" y="2059"/>
                    <a:ext cx="88" cy="88"/>
                    <a:chOff x="2547" y="1998"/>
                    <a:chExt cx="88" cy="88"/>
                  </a:xfrm>
                </p:grpSpPr>
                <p:sp>
                  <p:nvSpPr>
                    <p:cNvPr id="15473" name="Oval 73"/>
                    <p:cNvSpPr>
                      <a:spLocks noChangeArrowheads="1"/>
                    </p:cNvSpPr>
                    <p:nvPr/>
                  </p:nvSpPr>
                  <p:spPr bwMode="auto">
                    <a:xfrm>
                      <a:off x="2547" y="1998"/>
                      <a:ext cx="88"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74" name="Oval 74"/>
                    <p:cNvSpPr>
                      <a:spLocks noChangeArrowheads="1"/>
                    </p:cNvSpPr>
                    <p:nvPr/>
                  </p:nvSpPr>
                  <p:spPr bwMode="auto">
                    <a:xfrm>
                      <a:off x="2547" y="1998"/>
                      <a:ext cx="88"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3" name="Group 75"/>
                  <p:cNvGrpSpPr>
                    <a:grpSpLocks/>
                  </p:cNvGrpSpPr>
                  <p:nvPr/>
                </p:nvGrpSpPr>
                <p:grpSpPr bwMode="auto">
                  <a:xfrm>
                    <a:off x="3848" y="1122"/>
                    <a:ext cx="87" cy="87"/>
                    <a:chOff x="3848" y="1061"/>
                    <a:chExt cx="87" cy="87"/>
                  </a:xfrm>
                </p:grpSpPr>
                <p:sp>
                  <p:nvSpPr>
                    <p:cNvPr id="15471" name="Oval 76"/>
                    <p:cNvSpPr>
                      <a:spLocks noChangeArrowheads="1"/>
                    </p:cNvSpPr>
                    <p:nvPr/>
                  </p:nvSpPr>
                  <p:spPr bwMode="auto">
                    <a:xfrm>
                      <a:off x="3848" y="1061"/>
                      <a:ext cx="87" cy="87"/>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72" name="Oval 77"/>
                    <p:cNvSpPr>
                      <a:spLocks noChangeArrowheads="1"/>
                    </p:cNvSpPr>
                    <p:nvPr/>
                  </p:nvSpPr>
                  <p:spPr bwMode="auto">
                    <a:xfrm>
                      <a:off x="3848" y="1061"/>
                      <a:ext cx="87" cy="87"/>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4" name="Group 78"/>
                  <p:cNvGrpSpPr>
                    <a:grpSpLocks/>
                  </p:cNvGrpSpPr>
                  <p:nvPr/>
                </p:nvGrpSpPr>
                <p:grpSpPr bwMode="auto">
                  <a:xfrm>
                    <a:off x="3673" y="1297"/>
                    <a:ext cx="87" cy="87"/>
                    <a:chOff x="3673" y="1236"/>
                    <a:chExt cx="87" cy="87"/>
                  </a:xfrm>
                </p:grpSpPr>
                <p:sp>
                  <p:nvSpPr>
                    <p:cNvPr id="15469" name="Oval 79"/>
                    <p:cNvSpPr>
                      <a:spLocks noChangeArrowheads="1"/>
                    </p:cNvSpPr>
                    <p:nvPr/>
                  </p:nvSpPr>
                  <p:spPr bwMode="auto">
                    <a:xfrm>
                      <a:off x="3673" y="1236"/>
                      <a:ext cx="87" cy="87"/>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70" name="Oval 80"/>
                    <p:cNvSpPr>
                      <a:spLocks noChangeArrowheads="1"/>
                    </p:cNvSpPr>
                    <p:nvPr/>
                  </p:nvSpPr>
                  <p:spPr bwMode="auto">
                    <a:xfrm>
                      <a:off x="3673" y="1236"/>
                      <a:ext cx="87" cy="87"/>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5" name="Group 81"/>
                  <p:cNvGrpSpPr>
                    <a:grpSpLocks/>
                  </p:cNvGrpSpPr>
                  <p:nvPr/>
                </p:nvGrpSpPr>
                <p:grpSpPr bwMode="auto">
                  <a:xfrm>
                    <a:off x="3236" y="1384"/>
                    <a:ext cx="87" cy="88"/>
                    <a:chOff x="3236" y="1323"/>
                    <a:chExt cx="87" cy="88"/>
                  </a:xfrm>
                </p:grpSpPr>
                <p:sp>
                  <p:nvSpPr>
                    <p:cNvPr id="15467" name="Oval 82"/>
                    <p:cNvSpPr>
                      <a:spLocks noChangeArrowheads="1"/>
                    </p:cNvSpPr>
                    <p:nvPr/>
                  </p:nvSpPr>
                  <p:spPr bwMode="auto">
                    <a:xfrm>
                      <a:off x="3236" y="1323"/>
                      <a:ext cx="87"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68" name="Oval 83"/>
                    <p:cNvSpPr>
                      <a:spLocks noChangeArrowheads="1"/>
                    </p:cNvSpPr>
                    <p:nvPr/>
                  </p:nvSpPr>
                  <p:spPr bwMode="auto">
                    <a:xfrm>
                      <a:off x="3236" y="1323"/>
                      <a:ext cx="87"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6" name="Group 84"/>
                  <p:cNvGrpSpPr>
                    <a:grpSpLocks/>
                  </p:cNvGrpSpPr>
                  <p:nvPr/>
                </p:nvGrpSpPr>
                <p:grpSpPr bwMode="auto">
                  <a:xfrm>
                    <a:off x="349" y="3221"/>
                    <a:ext cx="87" cy="88"/>
                    <a:chOff x="349" y="3160"/>
                    <a:chExt cx="87" cy="88"/>
                  </a:xfrm>
                </p:grpSpPr>
                <p:sp>
                  <p:nvSpPr>
                    <p:cNvPr id="15465" name="Oval 85"/>
                    <p:cNvSpPr>
                      <a:spLocks noChangeArrowheads="1"/>
                    </p:cNvSpPr>
                    <p:nvPr/>
                  </p:nvSpPr>
                  <p:spPr bwMode="auto">
                    <a:xfrm>
                      <a:off x="349" y="3160"/>
                      <a:ext cx="87"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66" name="Oval 86"/>
                    <p:cNvSpPr>
                      <a:spLocks noChangeArrowheads="1"/>
                    </p:cNvSpPr>
                    <p:nvPr/>
                  </p:nvSpPr>
                  <p:spPr bwMode="auto">
                    <a:xfrm>
                      <a:off x="349" y="3160"/>
                      <a:ext cx="87"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7" name="Group 87"/>
                  <p:cNvGrpSpPr>
                    <a:grpSpLocks/>
                  </p:cNvGrpSpPr>
                  <p:nvPr/>
                </p:nvGrpSpPr>
                <p:grpSpPr bwMode="auto">
                  <a:xfrm>
                    <a:off x="3322" y="1604"/>
                    <a:ext cx="87" cy="88"/>
                    <a:chOff x="3322" y="1543"/>
                    <a:chExt cx="87" cy="88"/>
                  </a:xfrm>
                </p:grpSpPr>
                <p:sp>
                  <p:nvSpPr>
                    <p:cNvPr id="15463" name="Oval 88"/>
                    <p:cNvSpPr>
                      <a:spLocks noChangeArrowheads="1"/>
                    </p:cNvSpPr>
                    <p:nvPr/>
                  </p:nvSpPr>
                  <p:spPr bwMode="auto">
                    <a:xfrm>
                      <a:off x="3322" y="1543"/>
                      <a:ext cx="87"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64" name="Oval 89"/>
                    <p:cNvSpPr>
                      <a:spLocks noChangeArrowheads="1"/>
                    </p:cNvSpPr>
                    <p:nvPr/>
                  </p:nvSpPr>
                  <p:spPr bwMode="auto">
                    <a:xfrm>
                      <a:off x="3322" y="1543"/>
                      <a:ext cx="87"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8" name="Group 90"/>
                  <p:cNvGrpSpPr>
                    <a:grpSpLocks/>
                  </p:cNvGrpSpPr>
                  <p:nvPr/>
                </p:nvGrpSpPr>
                <p:grpSpPr bwMode="auto">
                  <a:xfrm>
                    <a:off x="2447" y="2304"/>
                    <a:ext cx="87" cy="87"/>
                    <a:chOff x="2447" y="2243"/>
                    <a:chExt cx="87" cy="87"/>
                  </a:xfrm>
                </p:grpSpPr>
                <p:sp>
                  <p:nvSpPr>
                    <p:cNvPr id="15461" name="Oval 91"/>
                    <p:cNvSpPr>
                      <a:spLocks noChangeArrowheads="1"/>
                    </p:cNvSpPr>
                    <p:nvPr/>
                  </p:nvSpPr>
                  <p:spPr bwMode="auto">
                    <a:xfrm>
                      <a:off x="2447" y="2243"/>
                      <a:ext cx="87" cy="87"/>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62" name="Oval 92"/>
                    <p:cNvSpPr>
                      <a:spLocks noChangeArrowheads="1"/>
                    </p:cNvSpPr>
                    <p:nvPr/>
                  </p:nvSpPr>
                  <p:spPr bwMode="auto">
                    <a:xfrm>
                      <a:off x="2447" y="2243"/>
                      <a:ext cx="87" cy="87"/>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9" name="Group 93"/>
                  <p:cNvGrpSpPr>
                    <a:grpSpLocks/>
                  </p:cNvGrpSpPr>
                  <p:nvPr/>
                </p:nvGrpSpPr>
                <p:grpSpPr bwMode="auto">
                  <a:xfrm>
                    <a:off x="2709" y="2217"/>
                    <a:ext cx="88" cy="87"/>
                    <a:chOff x="2709" y="2156"/>
                    <a:chExt cx="88" cy="87"/>
                  </a:xfrm>
                </p:grpSpPr>
                <p:sp>
                  <p:nvSpPr>
                    <p:cNvPr id="15459" name="Oval 94"/>
                    <p:cNvSpPr>
                      <a:spLocks noChangeArrowheads="1"/>
                    </p:cNvSpPr>
                    <p:nvPr/>
                  </p:nvSpPr>
                  <p:spPr bwMode="auto">
                    <a:xfrm>
                      <a:off x="2709" y="2156"/>
                      <a:ext cx="88" cy="87"/>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60" name="Oval 95"/>
                    <p:cNvSpPr>
                      <a:spLocks noChangeArrowheads="1"/>
                    </p:cNvSpPr>
                    <p:nvPr/>
                  </p:nvSpPr>
                  <p:spPr bwMode="auto">
                    <a:xfrm>
                      <a:off x="2709" y="2156"/>
                      <a:ext cx="88" cy="87"/>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0" name="Group 96"/>
                  <p:cNvGrpSpPr>
                    <a:grpSpLocks/>
                  </p:cNvGrpSpPr>
                  <p:nvPr/>
                </p:nvGrpSpPr>
                <p:grpSpPr bwMode="auto">
                  <a:xfrm>
                    <a:off x="3611" y="2124"/>
                    <a:ext cx="88" cy="88"/>
                    <a:chOff x="3657" y="2063"/>
                    <a:chExt cx="88" cy="88"/>
                  </a:xfrm>
                </p:grpSpPr>
                <p:sp>
                  <p:nvSpPr>
                    <p:cNvPr id="15457" name="Oval 97"/>
                    <p:cNvSpPr>
                      <a:spLocks noChangeArrowheads="1"/>
                    </p:cNvSpPr>
                    <p:nvPr/>
                  </p:nvSpPr>
                  <p:spPr bwMode="auto">
                    <a:xfrm>
                      <a:off x="3657" y="2063"/>
                      <a:ext cx="88" cy="88"/>
                    </a:xfrm>
                    <a:prstGeom prst="ellipse">
                      <a:avLst/>
                    </a:prstGeom>
                    <a:solidFill>
                      <a:srgbClr val="FF0000"/>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58" name="Oval 98"/>
                    <p:cNvSpPr>
                      <a:spLocks noChangeArrowheads="1"/>
                    </p:cNvSpPr>
                    <p:nvPr/>
                  </p:nvSpPr>
                  <p:spPr bwMode="auto">
                    <a:xfrm>
                      <a:off x="3657" y="2063"/>
                      <a:ext cx="88" cy="88"/>
                    </a:xfrm>
                    <a:prstGeom prst="ellipse">
                      <a:avLst/>
                    </a:prstGeom>
                    <a:noFill/>
                    <a:ln w="11113"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1" name="Group 99"/>
                  <p:cNvGrpSpPr>
                    <a:grpSpLocks/>
                  </p:cNvGrpSpPr>
                  <p:nvPr/>
                </p:nvGrpSpPr>
                <p:grpSpPr bwMode="auto">
                  <a:xfrm>
                    <a:off x="2709" y="1692"/>
                    <a:ext cx="88" cy="87"/>
                    <a:chOff x="2709" y="1631"/>
                    <a:chExt cx="88" cy="87"/>
                  </a:xfrm>
                </p:grpSpPr>
                <p:sp>
                  <p:nvSpPr>
                    <p:cNvPr id="15455" name="Oval 100"/>
                    <p:cNvSpPr>
                      <a:spLocks noChangeArrowheads="1"/>
                    </p:cNvSpPr>
                    <p:nvPr/>
                  </p:nvSpPr>
                  <p:spPr bwMode="auto">
                    <a:xfrm>
                      <a:off x="2709" y="1631"/>
                      <a:ext cx="88" cy="87"/>
                    </a:xfrm>
                    <a:prstGeom prst="ellipse">
                      <a:avLst/>
                    </a:prstGeom>
                    <a:solidFill>
                      <a:srgbClr val="FF0000"/>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56" name="Oval 101"/>
                    <p:cNvSpPr>
                      <a:spLocks noChangeArrowheads="1"/>
                    </p:cNvSpPr>
                    <p:nvPr/>
                  </p:nvSpPr>
                  <p:spPr bwMode="auto">
                    <a:xfrm>
                      <a:off x="2709" y="1631"/>
                      <a:ext cx="88" cy="87"/>
                    </a:xfrm>
                    <a:prstGeom prst="ellipse">
                      <a:avLst/>
                    </a:prstGeom>
                    <a:noFill/>
                    <a:ln w="11113"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2" name="Group 102"/>
                  <p:cNvGrpSpPr>
                    <a:grpSpLocks/>
                  </p:cNvGrpSpPr>
                  <p:nvPr/>
                </p:nvGrpSpPr>
                <p:grpSpPr bwMode="auto">
                  <a:xfrm>
                    <a:off x="3424" y="2115"/>
                    <a:ext cx="87" cy="88"/>
                    <a:chOff x="3497" y="2063"/>
                    <a:chExt cx="87" cy="88"/>
                  </a:xfrm>
                </p:grpSpPr>
                <p:sp>
                  <p:nvSpPr>
                    <p:cNvPr id="15453" name="Oval 103"/>
                    <p:cNvSpPr>
                      <a:spLocks noChangeArrowheads="1"/>
                    </p:cNvSpPr>
                    <p:nvPr/>
                  </p:nvSpPr>
                  <p:spPr bwMode="auto">
                    <a:xfrm>
                      <a:off x="3497" y="2063"/>
                      <a:ext cx="87" cy="88"/>
                    </a:xfrm>
                    <a:prstGeom prst="ellipse">
                      <a:avLst/>
                    </a:prstGeom>
                    <a:solidFill>
                      <a:srgbClr val="FF0000"/>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54" name="Oval 104"/>
                    <p:cNvSpPr>
                      <a:spLocks noChangeArrowheads="1"/>
                    </p:cNvSpPr>
                    <p:nvPr/>
                  </p:nvSpPr>
                  <p:spPr bwMode="auto">
                    <a:xfrm>
                      <a:off x="3497" y="2063"/>
                      <a:ext cx="87" cy="88"/>
                    </a:xfrm>
                    <a:prstGeom prst="ellipse">
                      <a:avLst/>
                    </a:prstGeom>
                    <a:noFill/>
                    <a:ln w="11113"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3" name="Group 105"/>
                  <p:cNvGrpSpPr>
                    <a:grpSpLocks/>
                  </p:cNvGrpSpPr>
                  <p:nvPr/>
                </p:nvGrpSpPr>
                <p:grpSpPr bwMode="auto">
                  <a:xfrm>
                    <a:off x="4984" y="3879"/>
                    <a:ext cx="87" cy="87"/>
                    <a:chOff x="4984" y="3818"/>
                    <a:chExt cx="87" cy="87"/>
                  </a:xfrm>
                </p:grpSpPr>
                <p:sp>
                  <p:nvSpPr>
                    <p:cNvPr id="15451" name="Oval 106"/>
                    <p:cNvSpPr>
                      <a:spLocks noChangeArrowheads="1"/>
                    </p:cNvSpPr>
                    <p:nvPr/>
                  </p:nvSpPr>
                  <p:spPr bwMode="auto">
                    <a:xfrm>
                      <a:off x="4984" y="3818"/>
                      <a:ext cx="87" cy="87"/>
                    </a:xfrm>
                    <a:prstGeom prst="ellipse">
                      <a:avLst/>
                    </a:prstGeom>
                    <a:solidFill>
                      <a:srgbClr val="FF0000"/>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52" name="Oval 107"/>
                    <p:cNvSpPr>
                      <a:spLocks noChangeArrowheads="1"/>
                    </p:cNvSpPr>
                    <p:nvPr/>
                  </p:nvSpPr>
                  <p:spPr bwMode="auto">
                    <a:xfrm>
                      <a:off x="4984" y="3818"/>
                      <a:ext cx="87" cy="87"/>
                    </a:xfrm>
                    <a:prstGeom prst="ellipse">
                      <a:avLst/>
                    </a:prstGeom>
                    <a:noFill/>
                    <a:ln w="11113"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4" name="Group 108"/>
                  <p:cNvGrpSpPr>
                    <a:grpSpLocks/>
                  </p:cNvGrpSpPr>
                  <p:nvPr/>
                </p:nvGrpSpPr>
                <p:grpSpPr bwMode="auto">
                  <a:xfrm>
                    <a:off x="4275" y="900"/>
                    <a:ext cx="87" cy="88"/>
                    <a:chOff x="4275" y="839"/>
                    <a:chExt cx="87" cy="88"/>
                  </a:xfrm>
                </p:grpSpPr>
                <p:sp>
                  <p:nvSpPr>
                    <p:cNvPr id="15449" name="Oval 109"/>
                    <p:cNvSpPr>
                      <a:spLocks noChangeArrowheads="1"/>
                    </p:cNvSpPr>
                    <p:nvPr/>
                  </p:nvSpPr>
                  <p:spPr bwMode="auto">
                    <a:xfrm>
                      <a:off x="4275" y="839"/>
                      <a:ext cx="87"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50" name="Oval 110"/>
                    <p:cNvSpPr>
                      <a:spLocks noChangeArrowheads="1"/>
                    </p:cNvSpPr>
                    <p:nvPr/>
                  </p:nvSpPr>
                  <p:spPr bwMode="auto">
                    <a:xfrm>
                      <a:off x="4275" y="839"/>
                      <a:ext cx="87"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5" name="Group 111"/>
                  <p:cNvGrpSpPr>
                    <a:grpSpLocks/>
                  </p:cNvGrpSpPr>
                  <p:nvPr/>
                </p:nvGrpSpPr>
                <p:grpSpPr bwMode="auto">
                  <a:xfrm>
                    <a:off x="3875" y="1750"/>
                    <a:ext cx="87" cy="88"/>
                    <a:chOff x="3875" y="1689"/>
                    <a:chExt cx="87" cy="88"/>
                  </a:xfrm>
                </p:grpSpPr>
                <p:sp>
                  <p:nvSpPr>
                    <p:cNvPr id="15447" name="Oval 112"/>
                    <p:cNvSpPr>
                      <a:spLocks noChangeArrowheads="1"/>
                    </p:cNvSpPr>
                    <p:nvPr/>
                  </p:nvSpPr>
                  <p:spPr bwMode="auto">
                    <a:xfrm>
                      <a:off x="3875" y="1689"/>
                      <a:ext cx="87"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48" name="Oval 113"/>
                    <p:cNvSpPr>
                      <a:spLocks noChangeArrowheads="1"/>
                    </p:cNvSpPr>
                    <p:nvPr/>
                  </p:nvSpPr>
                  <p:spPr bwMode="auto">
                    <a:xfrm>
                      <a:off x="3875" y="1689"/>
                      <a:ext cx="87"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6" name="Group 114"/>
                  <p:cNvGrpSpPr>
                    <a:grpSpLocks/>
                  </p:cNvGrpSpPr>
                  <p:nvPr/>
                </p:nvGrpSpPr>
                <p:grpSpPr bwMode="auto">
                  <a:xfrm>
                    <a:off x="3538" y="1996"/>
                    <a:ext cx="88" cy="88"/>
                    <a:chOff x="3585" y="1935"/>
                    <a:chExt cx="88" cy="88"/>
                  </a:xfrm>
                </p:grpSpPr>
                <p:sp>
                  <p:nvSpPr>
                    <p:cNvPr id="15445" name="Oval 115"/>
                    <p:cNvSpPr>
                      <a:spLocks noChangeArrowheads="1"/>
                    </p:cNvSpPr>
                    <p:nvPr/>
                  </p:nvSpPr>
                  <p:spPr bwMode="auto">
                    <a:xfrm>
                      <a:off x="3585" y="1935"/>
                      <a:ext cx="88"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46" name="Oval 116"/>
                    <p:cNvSpPr>
                      <a:spLocks noChangeArrowheads="1"/>
                    </p:cNvSpPr>
                    <p:nvPr/>
                  </p:nvSpPr>
                  <p:spPr bwMode="auto">
                    <a:xfrm>
                      <a:off x="3585" y="1935"/>
                      <a:ext cx="88"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7" name="Group 117"/>
                  <p:cNvGrpSpPr>
                    <a:grpSpLocks/>
                  </p:cNvGrpSpPr>
                  <p:nvPr/>
                </p:nvGrpSpPr>
                <p:grpSpPr bwMode="auto">
                  <a:xfrm>
                    <a:off x="3856" y="1842"/>
                    <a:ext cx="87" cy="87"/>
                    <a:chOff x="3878" y="1806"/>
                    <a:chExt cx="87" cy="87"/>
                  </a:xfrm>
                </p:grpSpPr>
                <p:sp>
                  <p:nvSpPr>
                    <p:cNvPr id="15443" name="Oval 118"/>
                    <p:cNvSpPr>
                      <a:spLocks noChangeArrowheads="1"/>
                    </p:cNvSpPr>
                    <p:nvPr/>
                  </p:nvSpPr>
                  <p:spPr bwMode="auto">
                    <a:xfrm>
                      <a:off x="3878" y="1806"/>
                      <a:ext cx="87" cy="87"/>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5444" name="Oval 119"/>
                    <p:cNvSpPr>
                      <a:spLocks noChangeArrowheads="1"/>
                    </p:cNvSpPr>
                    <p:nvPr/>
                  </p:nvSpPr>
                  <p:spPr bwMode="auto">
                    <a:xfrm>
                      <a:off x="3878" y="1806"/>
                      <a:ext cx="87" cy="87"/>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grpSp>
        </p:grpSp>
        <p:sp>
          <p:nvSpPr>
            <p:cNvPr id="15404" name="Text Box 120"/>
            <p:cNvSpPr txBox="1">
              <a:spLocks noChangeArrowheads="1"/>
            </p:cNvSpPr>
            <p:nvPr/>
          </p:nvSpPr>
          <p:spPr bwMode="auto">
            <a:xfrm>
              <a:off x="3560" y="2296"/>
              <a:ext cx="726" cy="408"/>
            </a:xfrm>
            <a:prstGeom prst="rect">
              <a:avLst/>
            </a:prstGeom>
            <a:noFill/>
            <a:ln w="9525">
              <a:noFill/>
              <a:miter lim="800000"/>
              <a:headEnd/>
              <a:tailEnd/>
            </a:ln>
          </p:spPr>
          <p:txBody>
            <a:bodyPr/>
            <a:lstStyle/>
            <a:p>
              <a:pPr algn="ctr" fontAlgn="base">
                <a:spcBef>
                  <a:spcPct val="0"/>
                </a:spcBef>
                <a:spcAft>
                  <a:spcPct val="0"/>
                </a:spcAft>
              </a:pPr>
              <a:r>
                <a:rPr lang="en-US" altLang="ja-JP" b="1">
                  <a:solidFill>
                    <a:srgbClr val="FF0000"/>
                  </a:solidFill>
                </a:rPr>
                <a:t>150,000</a:t>
              </a:r>
            </a:p>
            <a:p>
              <a:pPr algn="ctr" fontAlgn="base">
                <a:spcBef>
                  <a:spcPct val="0"/>
                </a:spcBef>
                <a:spcAft>
                  <a:spcPct val="0"/>
                </a:spcAft>
              </a:pPr>
              <a:r>
                <a:rPr lang="en-US" altLang="ja-JP" b="1">
                  <a:solidFill>
                    <a:srgbClr val="FF0000"/>
                  </a:solidFill>
                </a:rPr>
                <a:t>32,000 </a:t>
              </a:r>
            </a:p>
          </p:txBody>
        </p:sp>
        <p:sp>
          <p:nvSpPr>
            <p:cNvPr id="15405" name="Text Box 121"/>
            <p:cNvSpPr txBox="1">
              <a:spLocks noChangeArrowheads="1"/>
            </p:cNvSpPr>
            <p:nvPr/>
          </p:nvSpPr>
          <p:spPr bwMode="auto">
            <a:xfrm>
              <a:off x="3061" y="2205"/>
              <a:ext cx="567"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FF0000"/>
                  </a:solidFill>
                </a:rPr>
                <a:t>26,000 </a:t>
              </a:r>
            </a:p>
          </p:txBody>
        </p:sp>
        <p:sp>
          <p:nvSpPr>
            <p:cNvPr id="15406" name="Text Box 122"/>
            <p:cNvSpPr txBox="1">
              <a:spLocks noChangeArrowheads="1"/>
            </p:cNvSpPr>
            <p:nvPr/>
          </p:nvSpPr>
          <p:spPr bwMode="auto">
            <a:xfrm>
              <a:off x="4014" y="709"/>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①</a:t>
              </a:r>
            </a:p>
          </p:txBody>
        </p:sp>
        <p:sp>
          <p:nvSpPr>
            <p:cNvPr id="15407" name="Text Box 123"/>
            <p:cNvSpPr txBox="1">
              <a:spLocks noChangeArrowheads="1"/>
            </p:cNvSpPr>
            <p:nvPr/>
          </p:nvSpPr>
          <p:spPr bwMode="auto">
            <a:xfrm>
              <a:off x="3923" y="890"/>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②</a:t>
              </a:r>
            </a:p>
          </p:txBody>
        </p:sp>
        <p:sp>
          <p:nvSpPr>
            <p:cNvPr id="15408" name="Text Box 124"/>
            <p:cNvSpPr txBox="1">
              <a:spLocks noChangeArrowheads="1"/>
            </p:cNvSpPr>
            <p:nvPr/>
          </p:nvSpPr>
          <p:spPr bwMode="auto">
            <a:xfrm>
              <a:off x="3606" y="981"/>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④</a:t>
              </a:r>
            </a:p>
          </p:txBody>
        </p:sp>
        <p:sp>
          <p:nvSpPr>
            <p:cNvPr id="15409" name="Text Box 125"/>
            <p:cNvSpPr txBox="1">
              <a:spLocks noChangeArrowheads="1"/>
            </p:cNvSpPr>
            <p:nvPr/>
          </p:nvSpPr>
          <p:spPr bwMode="auto">
            <a:xfrm>
              <a:off x="2245" y="2069"/>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③</a:t>
              </a:r>
            </a:p>
          </p:txBody>
        </p:sp>
        <p:sp>
          <p:nvSpPr>
            <p:cNvPr id="15410" name="Text Box 126"/>
            <p:cNvSpPr txBox="1">
              <a:spLocks noChangeArrowheads="1"/>
            </p:cNvSpPr>
            <p:nvPr/>
          </p:nvSpPr>
          <p:spPr bwMode="auto">
            <a:xfrm>
              <a:off x="2699" y="2432"/>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⑫</a:t>
              </a:r>
            </a:p>
          </p:txBody>
        </p:sp>
        <p:sp>
          <p:nvSpPr>
            <p:cNvPr id="15411" name="Text Box 127"/>
            <p:cNvSpPr txBox="1">
              <a:spLocks noChangeArrowheads="1"/>
            </p:cNvSpPr>
            <p:nvPr/>
          </p:nvSpPr>
          <p:spPr bwMode="auto">
            <a:xfrm>
              <a:off x="204" y="3339"/>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⑭</a:t>
              </a:r>
            </a:p>
          </p:txBody>
        </p:sp>
        <p:sp>
          <p:nvSpPr>
            <p:cNvPr id="15412" name="Text Box 128"/>
            <p:cNvSpPr txBox="1">
              <a:spLocks noChangeArrowheads="1"/>
            </p:cNvSpPr>
            <p:nvPr/>
          </p:nvSpPr>
          <p:spPr bwMode="auto">
            <a:xfrm>
              <a:off x="3424" y="1525"/>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⑧</a:t>
              </a:r>
            </a:p>
          </p:txBody>
        </p:sp>
        <p:sp>
          <p:nvSpPr>
            <p:cNvPr id="15413" name="Text Box 129"/>
            <p:cNvSpPr txBox="1">
              <a:spLocks noChangeArrowheads="1"/>
            </p:cNvSpPr>
            <p:nvPr/>
          </p:nvSpPr>
          <p:spPr bwMode="auto">
            <a:xfrm>
              <a:off x="3061" y="1207"/>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⑥</a:t>
              </a:r>
            </a:p>
          </p:txBody>
        </p:sp>
        <p:sp>
          <p:nvSpPr>
            <p:cNvPr id="15414" name="Text Box 130"/>
            <p:cNvSpPr txBox="1">
              <a:spLocks noChangeArrowheads="1"/>
            </p:cNvSpPr>
            <p:nvPr/>
          </p:nvSpPr>
          <p:spPr bwMode="auto">
            <a:xfrm>
              <a:off x="3198" y="1888"/>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⑪</a:t>
              </a:r>
            </a:p>
          </p:txBody>
        </p:sp>
        <p:sp>
          <p:nvSpPr>
            <p:cNvPr id="15415" name="Text Box 131"/>
            <p:cNvSpPr txBox="1">
              <a:spLocks noChangeArrowheads="1"/>
            </p:cNvSpPr>
            <p:nvPr/>
          </p:nvSpPr>
          <p:spPr bwMode="auto">
            <a:xfrm>
              <a:off x="2290" y="1842"/>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⑦</a:t>
              </a:r>
            </a:p>
          </p:txBody>
        </p:sp>
        <p:sp>
          <p:nvSpPr>
            <p:cNvPr id="15416" name="Text Box 132"/>
            <p:cNvSpPr txBox="1">
              <a:spLocks noChangeArrowheads="1"/>
            </p:cNvSpPr>
            <p:nvPr/>
          </p:nvSpPr>
          <p:spPr bwMode="auto">
            <a:xfrm>
              <a:off x="3424" y="1117"/>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⑤</a:t>
              </a:r>
            </a:p>
          </p:txBody>
        </p:sp>
        <p:sp>
          <p:nvSpPr>
            <p:cNvPr id="15417" name="Text Box 133"/>
            <p:cNvSpPr txBox="1">
              <a:spLocks noChangeArrowheads="1"/>
            </p:cNvSpPr>
            <p:nvPr/>
          </p:nvSpPr>
          <p:spPr bwMode="auto">
            <a:xfrm>
              <a:off x="2290" y="2387"/>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⑬</a:t>
              </a:r>
            </a:p>
          </p:txBody>
        </p:sp>
        <p:sp>
          <p:nvSpPr>
            <p:cNvPr id="15418" name="Text Box 134"/>
            <p:cNvSpPr txBox="1">
              <a:spLocks noChangeArrowheads="1"/>
            </p:cNvSpPr>
            <p:nvPr/>
          </p:nvSpPr>
          <p:spPr bwMode="auto">
            <a:xfrm>
              <a:off x="3742" y="1570"/>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⑨</a:t>
              </a:r>
            </a:p>
          </p:txBody>
        </p:sp>
        <p:sp>
          <p:nvSpPr>
            <p:cNvPr id="15419" name="Text Box 135"/>
            <p:cNvSpPr txBox="1">
              <a:spLocks noChangeArrowheads="1"/>
            </p:cNvSpPr>
            <p:nvPr/>
          </p:nvSpPr>
          <p:spPr bwMode="auto">
            <a:xfrm>
              <a:off x="3696" y="1933"/>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⑩</a:t>
              </a:r>
            </a:p>
          </p:txBody>
        </p:sp>
        <p:sp>
          <p:nvSpPr>
            <p:cNvPr id="15420" name="Text Box 136"/>
            <p:cNvSpPr txBox="1">
              <a:spLocks noChangeArrowheads="1"/>
            </p:cNvSpPr>
            <p:nvPr/>
          </p:nvSpPr>
          <p:spPr bwMode="auto">
            <a:xfrm>
              <a:off x="3787" y="1842"/>
              <a:ext cx="567"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12,000 </a:t>
              </a:r>
            </a:p>
          </p:txBody>
        </p:sp>
      </p:grpSp>
      <p:grpSp>
        <p:nvGrpSpPr>
          <p:cNvPr id="28" name="Group 137"/>
          <p:cNvGrpSpPr>
            <a:grpSpLocks/>
          </p:cNvGrpSpPr>
          <p:nvPr/>
        </p:nvGrpSpPr>
        <p:grpSpPr bwMode="auto">
          <a:xfrm>
            <a:off x="3851275" y="6308725"/>
            <a:ext cx="3025775" cy="360363"/>
            <a:chOff x="2426" y="3974"/>
            <a:chExt cx="1905" cy="227"/>
          </a:xfrm>
        </p:grpSpPr>
        <p:sp>
          <p:nvSpPr>
            <p:cNvPr id="15391" name="Rectangle 138"/>
            <p:cNvSpPr>
              <a:spLocks noChangeArrowheads="1"/>
            </p:cNvSpPr>
            <p:nvPr/>
          </p:nvSpPr>
          <p:spPr bwMode="auto">
            <a:xfrm>
              <a:off x="2426" y="3974"/>
              <a:ext cx="1905" cy="227"/>
            </a:xfrm>
            <a:prstGeom prst="rect">
              <a:avLst/>
            </a:prstGeom>
            <a:solidFill>
              <a:srgbClr val="CCFFCC"/>
            </a:solidFill>
            <a:ln w="25400">
              <a:solidFill>
                <a:srgbClr val="0000FF"/>
              </a:solidFill>
              <a:miter lim="800000"/>
              <a:headEnd/>
              <a:tailEnd/>
            </a:ln>
          </p:spPr>
          <p:txBody>
            <a:bodyPr wrap="none" anchor="ctr"/>
            <a:lstStyle/>
            <a:p>
              <a:pPr fontAlgn="base">
                <a:spcBef>
                  <a:spcPct val="0"/>
                </a:spcBef>
                <a:spcAft>
                  <a:spcPct val="0"/>
                </a:spcAft>
              </a:pPr>
              <a:r>
                <a:rPr lang="ja-JP" altLang="en-US" sz="2000" b="1">
                  <a:solidFill>
                    <a:srgbClr val="000000"/>
                  </a:solidFill>
                </a:rPr>
                <a:t> 　　河 川         地下水</a:t>
              </a:r>
            </a:p>
          </p:txBody>
        </p:sp>
        <p:sp>
          <p:nvSpPr>
            <p:cNvPr id="15392" name="Oval 139"/>
            <p:cNvSpPr>
              <a:spLocks noChangeArrowheads="1"/>
            </p:cNvSpPr>
            <p:nvPr/>
          </p:nvSpPr>
          <p:spPr bwMode="auto">
            <a:xfrm>
              <a:off x="2539" y="4020"/>
              <a:ext cx="113" cy="113"/>
            </a:xfrm>
            <a:prstGeom prst="ellipse">
              <a:avLst/>
            </a:prstGeom>
            <a:solidFill>
              <a:srgbClr val="00FFFF"/>
            </a:solidFill>
            <a:ln w="12700">
              <a:solidFill>
                <a:schemeClr val="tx1"/>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5393" name="Oval 140"/>
            <p:cNvSpPr>
              <a:spLocks noChangeArrowheads="1"/>
            </p:cNvSpPr>
            <p:nvPr/>
          </p:nvSpPr>
          <p:spPr bwMode="auto">
            <a:xfrm>
              <a:off x="3265" y="4020"/>
              <a:ext cx="113" cy="113"/>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grpSp>
      <p:sp>
        <p:nvSpPr>
          <p:cNvPr id="15390" name="Text Box 141"/>
          <p:cNvSpPr txBox="1">
            <a:spLocks noChangeArrowheads="1"/>
          </p:cNvSpPr>
          <p:nvPr/>
        </p:nvSpPr>
        <p:spPr bwMode="auto">
          <a:xfrm>
            <a:off x="250825" y="765175"/>
            <a:ext cx="3673475" cy="366713"/>
          </a:xfrm>
          <a:prstGeom prst="rect">
            <a:avLst/>
          </a:prstGeom>
          <a:solidFill>
            <a:schemeClr val="bg1"/>
          </a:solidFill>
          <a:ln w="25400" algn="ctr">
            <a:noFill/>
            <a:miter lim="800000"/>
            <a:headEnd/>
            <a:tailEnd/>
          </a:ln>
        </p:spPr>
        <p:txBody>
          <a:bodyPr>
            <a:spAutoFit/>
          </a:bodyPr>
          <a:lstStyle/>
          <a:p>
            <a:pPr fontAlgn="base">
              <a:spcBef>
                <a:spcPct val="50000"/>
              </a:spcBef>
              <a:spcAft>
                <a:spcPct val="0"/>
              </a:spcAft>
            </a:pPr>
            <a:r>
              <a:rPr lang="en-US" altLang="ja-JP" b="1" dirty="0">
                <a:solidFill>
                  <a:srgbClr val="000000"/>
                </a:solidFill>
              </a:rPr>
              <a:t>(2007</a:t>
            </a:r>
            <a:r>
              <a:rPr lang="ja-JP" altLang="en-US" b="1" dirty="0">
                <a:solidFill>
                  <a:srgbClr val="000000"/>
                </a:solidFill>
              </a:rPr>
              <a:t>年</a:t>
            </a:r>
            <a:r>
              <a:rPr lang="en-US" altLang="ja-JP" b="1" dirty="0" smtClean="0">
                <a:solidFill>
                  <a:srgbClr val="000000"/>
                </a:solidFill>
              </a:rPr>
              <a:t>11-2010</a:t>
            </a:r>
            <a:r>
              <a:rPr lang="ja-JP" altLang="en-US" b="1" dirty="0">
                <a:solidFill>
                  <a:srgbClr val="000000"/>
                </a:solidFill>
              </a:rPr>
              <a:t>年</a:t>
            </a:r>
            <a:r>
              <a:rPr lang="en-US" altLang="ja-JP" b="1" dirty="0">
                <a:solidFill>
                  <a:srgbClr val="000000"/>
                </a:solidFill>
              </a:rPr>
              <a:t>2</a:t>
            </a:r>
            <a:r>
              <a:rPr lang="ja-JP" altLang="en-US" b="1" dirty="0">
                <a:solidFill>
                  <a:srgbClr val="000000"/>
                </a:solidFill>
              </a:rPr>
              <a:t>月</a:t>
            </a:r>
            <a:r>
              <a:rPr lang="en-US" altLang="ja-JP" b="1" dirty="0" smtClean="0">
                <a:solidFill>
                  <a:srgbClr val="000000"/>
                </a:solidFill>
              </a:rPr>
              <a:t>)  </a:t>
            </a:r>
            <a:r>
              <a:rPr lang="ja-JP" altLang="en-US" dirty="0" smtClean="0">
                <a:solidFill>
                  <a:srgbClr val="000000"/>
                </a:solidFill>
                <a:ea typeface="HGS創英角ﾎﾟｯﾌﾟ体" pitchFamily="50" charset="-128"/>
              </a:rPr>
              <a:t>調査</a:t>
            </a:r>
            <a:r>
              <a:rPr lang="ja-JP" altLang="en-US" dirty="0">
                <a:solidFill>
                  <a:srgbClr val="000000"/>
                </a:solidFill>
                <a:ea typeface="HGS創英角ﾎﾟｯﾌﾟ体" pitchFamily="50" charset="-128"/>
              </a:rPr>
              <a:t>事例</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10.4"/>
</p:tagLst>
</file>

<file path=ppt/tags/tag2.xml><?xml version="1.0" encoding="utf-8"?>
<p:tagLst xmlns:a="http://schemas.openxmlformats.org/drawingml/2006/main" xmlns:r="http://schemas.openxmlformats.org/officeDocument/2006/relationships" xmlns:p="http://schemas.openxmlformats.org/presentationml/2006/main">
  <p:tag name="TIMING" val="|17.7"/>
</p:tagLst>
</file>

<file path=ppt/tags/tag3.xml><?xml version="1.0" encoding="utf-8"?>
<p:tagLst xmlns:a="http://schemas.openxmlformats.org/drawingml/2006/main" xmlns:r="http://schemas.openxmlformats.org/officeDocument/2006/relationships" xmlns:p="http://schemas.openxmlformats.org/presentationml/2006/main">
  <p:tag name="TIMING" val="|23.7"/>
</p:tagLst>
</file>

<file path=ppt/tags/tag4.xml><?xml version="1.0" encoding="utf-8"?>
<p:tagLst xmlns:a="http://schemas.openxmlformats.org/drawingml/2006/main" xmlns:r="http://schemas.openxmlformats.org/officeDocument/2006/relationships" xmlns:p="http://schemas.openxmlformats.org/presentationml/2006/main">
  <p:tag name="TIMING" val="|27.4|11.5"/>
</p:tagLst>
</file>

<file path=ppt/tags/tag5.xml><?xml version="1.0" encoding="utf-8"?>
<p:tagLst xmlns:a="http://schemas.openxmlformats.org/drawingml/2006/main" xmlns:r="http://schemas.openxmlformats.org/officeDocument/2006/relationships" xmlns:p="http://schemas.openxmlformats.org/presentationml/2006/main">
  <p:tag name="TIMING" val="|22.6|8.2|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hlink"/>
          </a:buClr>
          <a:buSzPct val="90000"/>
          <a:buFont typeface="Wingdings" pitchFamily="2" charset="2"/>
          <a:buBlip>
            <a:blip xmlns:r="http://schemas.openxmlformats.org/officeDocument/2006/relationships" r:embed="rId1"/>
          </a:buBlip>
          <a:tabLst/>
          <a:defRPr kumimoji="1" lang="ja-JP" alt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hlink"/>
          </a:buClr>
          <a:buSzPct val="90000"/>
          <a:buFont typeface="Wingdings" pitchFamily="2" charset="2"/>
          <a:buBlip>
            <a:blip xmlns:r="http://schemas.openxmlformats.org/officeDocument/2006/relationships" r:embed="rId1"/>
          </a:buBlip>
          <a:tabLst/>
          <a:defRPr kumimoji="1" lang="ja-JP" alt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33CC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25400" cap="flat" cmpd="sng" algn="ctr">
          <a:solidFill>
            <a:srgbClr val="33CC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2369</Words>
  <Application>Microsoft Office PowerPoint</Application>
  <PresentationFormat>画面に合わせる (4:3)</PresentationFormat>
  <Paragraphs>557</Paragraphs>
  <Slides>40</Slides>
  <Notes>40</Notes>
  <HiddenSlides>0</HiddenSlides>
  <MMClips>0</MMClips>
  <ScaleCrop>false</ScaleCrop>
  <HeadingPairs>
    <vt:vector size="6" baseType="variant">
      <vt:variant>
        <vt:lpstr>テーマ</vt:lpstr>
      </vt:variant>
      <vt:variant>
        <vt:i4>7</vt:i4>
      </vt:variant>
      <vt:variant>
        <vt:lpstr>埋め込まれた OLE サーバー</vt:lpstr>
      </vt:variant>
      <vt:variant>
        <vt:i4>2</vt:i4>
      </vt:variant>
      <vt:variant>
        <vt:lpstr>スライド タイトル</vt:lpstr>
      </vt:variant>
      <vt:variant>
        <vt:i4>40</vt:i4>
      </vt:variant>
    </vt:vector>
  </HeadingPairs>
  <TitlesOfParts>
    <vt:vector size="49" baseType="lpstr">
      <vt:lpstr>リゾート</vt:lpstr>
      <vt:lpstr>1_Beam</vt:lpstr>
      <vt:lpstr>1_リゾート</vt:lpstr>
      <vt:lpstr>1_標準デザイン</vt:lpstr>
      <vt:lpstr>2_リゾート</vt:lpstr>
      <vt:lpstr>標準デザイン</vt:lpstr>
      <vt:lpstr>2_標準デザイン</vt:lpstr>
      <vt:lpstr>グラフ</vt:lpstr>
      <vt:lpstr>Microsoft Excel グラフ</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Target Analytes</vt:lpstr>
      <vt:lpstr>HRGC/HRMS</vt:lpstr>
      <vt:lpstr>Heptachlor epoxide</vt:lpstr>
      <vt:lpstr>Chlordane</vt:lpstr>
      <vt:lpstr>HCH</vt:lpstr>
      <vt:lpstr>スライド 26</vt:lpstr>
      <vt:lpstr>スライド 27</vt:lpstr>
      <vt:lpstr>スライド 28</vt:lpstr>
      <vt:lpstr>スライド 29</vt:lpstr>
      <vt:lpstr>Enantiomer Fraction(EF）</vt:lpstr>
      <vt:lpstr>Enantiomer Fraction(EF)</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Takeshi Nakano</dc:creator>
  <cp:lastModifiedBy>Takeshi Nakano</cp:lastModifiedBy>
  <cp:revision>5</cp:revision>
  <dcterms:created xsi:type="dcterms:W3CDTF">2012-11-01T00:50:14Z</dcterms:created>
  <dcterms:modified xsi:type="dcterms:W3CDTF">2012-11-01T01:40:23Z</dcterms:modified>
</cp:coreProperties>
</file>