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35763" cy="98694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97" autoAdjust="0"/>
  </p:normalViewPr>
  <p:slideViewPr>
    <p:cSldViewPr>
      <p:cViewPr>
        <p:scale>
          <a:sx n="75" d="100"/>
          <a:sy n="75" d="100"/>
        </p:scale>
        <p:origin x="-1014" y="-7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30CCFD0-D12B-4AA2-804F-406310F7E42B}" type="datetimeFigureOut">
              <a:rPr lang="ja-JP" altLang="en-US"/>
              <a:pPr>
                <a:defRPr/>
              </a:pPr>
              <a:t>2012/10/4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5975" y="739775"/>
            <a:ext cx="2563813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A2B7231-20E8-4844-B489-8142D2AE9F3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92CFBE-173D-4014-8398-9E2FFEEE837F}" type="slidenum">
              <a:rPr lang="ja-JP" altLang="en-US"/>
              <a:pPr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49BC9-07E2-4CA1-A729-6E1516C1B6C5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BD088-5341-498A-ADBB-14E8A940129D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01FFC-911E-4E5B-B2D0-7038D9A20839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F9769-884C-49C7-B93A-543DF55055EB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3E12E-F60A-4E7C-84FE-1958DB651E31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CBCC9-FBAF-4D34-96A2-8AD488CDBE57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F03DC-9BB0-4558-927A-C4CB0A4985FF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EC272-E670-40B4-BEC6-FEEA4AF153D9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0242B-2033-4F0C-865A-6122476941F1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68F8D-1942-4D0D-890A-5F5514CDB369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9CBE3-5527-4BAD-B564-8714C22FC682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0175"/>
            <a:ext cx="16002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0175"/>
            <a:ext cx="21717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0175"/>
            <a:ext cx="16002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29907FB-2E4F-4456-8E47-C8562A07B7AE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emf"/><Relationship Id="rId10" Type="http://schemas.openxmlformats.org/officeDocument/2006/relationships/image" Target="../media/image6.jpeg"/><Relationship Id="rId4" Type="http://schemas.openxmlformats.org/officeDocument/2006/relationships/oleObject" Target="../embeddings/oleObject1.bin"/><Relationship Id="rId9" Type="http://schemas.openxmlformats.org/officeDocument/2006/relationships/image" Target="http://www.freemap.jp/todoufuken/img/chiiki_kinki/sum3.gi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グループ化 1899"/>
          <p:cNvGrpSpPr>
            <a:grpSpLocks/>
          </p:cNvGrpSpPr>
          <p:nvPr/>
        </p:nvGrpSpPr>
        <p:grpSpPr bwMode="auto">
          <a:xfrm>
            <a:off x="0" y="631825"/>
            <a:ext cx="6858000" cy="9217025"/>
            <a:chOff x="0" y="631825"/>
            <a:chExt cx="6858000" cy="9217025"/>
          </a:xfrm>
        </p:grpSpPr>
        <p:grpSp>
          <p:nvGrpSpPr>
            <p:cNvPr id="1032" name="グループ化 1896"/>
            <p:cNvGrpSpPr>
              <a:grpSpLocks/>
            </p:cNvGrpSpPr>
            <p:nvPr/>
          </p:nvGrpSpPr>
          <p:grpSpPr bwMode="auto">
            <a:xfrm>
              <a:off x="0" y="631825"/>
              <a:ext cx="6858000" cy="9217025"/>
              <a:chOff x="0" y="631825"/>
              <a:chExt cx="6858000" cy="9217025"/>
            </a:xfrm>
          </p:grpSpPr>
          <p:graphicFrame>
            <p:nvGraphicFramePr>
              <p:cNvPr id="1026" name="Object 7463"/>
              <p:cNvGraphicFramePr>
                <a:graphicFrameLocks noChangeAspect="1"/>
              </p:cNvGraphicFramePr>
              <p:nvPr/>
            </p:nvGraphicFramePr>
            <p:xfrm>
              <a:off x="3573463" y="6175375"/>
              <a:ext cx="2663825" cy="1854200"/>
            </p:xfrm>
            <a:graphic>
              <a:graphicData uri="http://schemas.openxmlformats.org/presentationml/2006/ole">
                <p:oleObj spid="_x0000_s1026" name="ビットマップ イメージ" r:id="rId4" imgW="1914286" imgH="1333333" progId="Paint.Picture">
                  <p:embed/>
                </p:oleObj>
              </a:graphicData>
            </a:graphic>
          </p:graphicFrame>
          <p:sp>
            <p:nvSpPr>
              <p:cNvPr id="1034" name="Rectangle 7415"/>
              <p:cNvSpPr>
                <a:spLocks noChangeArrowheads="1"/>
              </p:cNvSpPr>
              <p:nvPr/>
            </p:nvSpPr>
            <p:spPr bwMode="auto">
              <a:xfrm>
                <a:off x="144463" y="3800475"/>
                <a:ext cx="6524625" cy="6048375"/>
              </a:xfrm>
              <a:prstGeom prst="rect">
                <a:avLst/>
              </a:prstGeom>
              <a:noFill/>
              <a:ln w="38100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35" name="Rectangle 7414"/>
              <p:cNvSpPr>
                <a:spLocks noChangeArrowheads="1"/>
              </p:cNvSpPr>
              <p:nvPr/>
            </p:nvSpPr>
            <p:spPr bwMode="auto">
              <a:xfrm>
                <a:off x="3716338" y="776288"/>
                <a:ext cx="2519362" cy="144462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008000"/>
                  </a:gs>
                </a:gsLst>
                <a:lin ang="0" scaled="1"/>
              </a:gradFill>
              <a:ln w="25400">
                <a:noFill/>
                <a:prstDash val="dashDot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ja-JP" altLang="ja-JP"/>
              </a:p>
            </p:txBody>
          </p:sp>
          <p:sp>
            <p:nvSpPr>
              <p:cNvPr id="1036" name="Rectangle 7413"/>
              <p:cNvSpPr>
                <a:spLocks noChangeArrowheads="1"/>
              </p:cNvSpPr>
              <p:nvPr/>
            </p:nvSpPr>
            <p:spPr bwMode="auto">
              <a:xfrm>
                <a:off x="115888" y="631825"/>
                <a:ext cx="6597650" cy="2376488"/>
              </a:xfrm>
              <a:prstGeom prst="rect">
                <a:avLst/>
              </a:prstGeom>
              <a:noFill/>
              <a:ln w="38100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37" name="Text Box 7395"/>
              <p:cNvSpPr txBox="1">
                <a:spLocks noChangeArrowheads="1"/>
              </p:cNvSpPr>
              <p:nvPr/>
            </p:nvSpPr>
            <p:spPr bwMode="auto">
              <a:xfrm>
                <a:off x="4581525" y="2792413"/>
                <a:ext cx="1944688" cy="2444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ja-JP" altLang="en-US" sz="1000"/>
                  <a:t>大気</a:t>
                </a:r>
                <a:r>
                  <a:rPr lang="en-US" altLang="ja-JP" sz="1000"/>
                  <a:t>PFCs</a:t>
                </a:r>
                <a:r>
                  <a:rPr lang="ja-JP" altLang="en-US" sz="1000"/>
                  <a:t>分析例</a:t>
                </a:r>
              </a:p>
            </p:txBody>
          </p:sp>
          <p:sp>
            <p:nvSpPr>
              <p:cNvPr id="1038" name="Rectangle 68"/>
              <p:cNvSpPr>
                <a:spLocks noChangeArrowheads="1"/>
              </p:cNvSpPr>
              <p:nvPr/>
            </p:nvSpPr>
            <p:spPr bwMode="auto">
              <a:xfrm>
                <a:off x="331788" y="776288"/>
                <a:ext cx="2519362" cy="144462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008000"/>
                  </a:gs>
                </a:gsLst>
                <a:lin ang="0" scaled="1"/>
              </a:gradFill>
              <a:ln w="25400">
                <a:noFill/>
                <a:prstDash val="dashDot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ja-JP" altLang="ja-JP"/>
              </a:p>
            </p:txBody>
          </p:sp>
          <p:pic>
            <p:nvPicPr>
              <p:cNvPr id="1039" name="Picture 62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860800" y="4016375"/>
                <a:ext cx="2303463" cy="14525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40" name="Text Box 63"/>
              <p:cNvSpPr txBox="1">
                <a:spLocks noChangeArrowheads="1"/>
              </p:cNvSpPr>
              <p:nvPr/>
            </p:nvSpPr>
            <p:spPr bwMode="auto">
              <a:xfrm>
                <a:off x="4437063" y="3800475"/>
                <a:ext cx="1223962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ja-JP" altLang="en-US" sz="1200"/>
                  <a:t>東京都</a:t>
                </a:r>
              </a:p>
            </p:txBody>
          </p:sp>
          <p:sp>
            <p:nvSpPr>
              <p:cNvPr id="1041" name="Text Box 64"/>
              <p:cNvSpPr txBox="1">
                <a:spLocks noChangeArrowheads="1"/>
              </p:cNvSpPr>
              <p:nvPr/>
            </p:nvSpPr>
            <p:spPr bwMode="auto">
              <a:xfrm>
                <a:off x="692150" y="631825"/>
                <a:ext cx="15843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ja-JP" altLang="en-US" sz="1200"/>
                  <a:t>機器分析技術</a:t>
                </a:r>
              </a:p>
            </p:txBody>
          </p:sp>
          <p:sp>
            <p:nvSpPr>
              <p:cNvPr id="1042" name="Text Box 65"/>
              <p:cNvSpPr txBox="1">
                <a:spLocks noChangeArrowheads="1"/>
              </p:cNvSpPr>
              <p:nvPr/>
            </p:nvSpPr>
            <p:spPr bwMode="auto">
              <a:xfrm>
                <a:off x="333375" y="920750"/>
                <a:ext cx="1584325" cy="7016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ja-JP" sz="1000"/>
                  <a:t>PFOS,PFOA</a:t>
                </a:r>
                <a:r>
                  <a:rPr lang="ja-JP" altLang="en-US" sz="1000"/>
                  <a:t>、分岐鎖異性体、類縁物質、前駆物質の高感度、高分離分析条件を検討</a:t>
                </a:r>
              </a:p>
            </p:txBody>
          </p:sp>
          <p:sp>
            <p:nvSpPr>
              <p:cNvPr id="1043" name="Text Box 66"/>
              <p:cNvSpPr txBox="1">
                <a:spLocks noChangeArrowheads="1"/>
              </p:cNvSpPr>
              <p:nvPr/>
            </p:nvSpPr>
            <p:spPr bwMode="auto">
              <a:xfrm>
                <a:off x="1989138" y="992188"/>
                <a:ext cx="1079500" cy="623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ja-JP" sz="1400"/>
                  <a:t>LC/MS/MS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altLang="ja-JP" sz="1400"/>
                  <a:t>GC/MS</a:t>
                </a:r>
              </a:p>
            </p:txBody>
          </p:sp>
          <p:sp>
            <p:nvSpPr>
              <p:cNvPr id="1044" name="AutoShape 67"/>
              <p:cNvSpPr>
                <a:spLocks noChangeArrowheads="1"/>
              </p:cNvSpPr>
              <p:nvPr/>
            </p:nvSpPr>
            <p:spPr bwMode="auto">
              <a:xfrm>
                <a:off x="3068638" y="1568450"/>
                <a:ext cx="431800" cy="504825"/>
              </a:xfrm>
              <a:prstGeom prst="rightArrow">
                <a:avLst>
                  <a:gd name="adj1" fmla="val 50000"/>
                  <a:gd name="adj2" fmla="val 25000"/>
                </a:avLst>
              </a:prstGeom>
              <a:gradFill rotWithShape="1">
                <a:gsLst>
                  <a:gs pos="0">
                    <a:srgbClr val="003B00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45" name="Text Box 69"/>
              <p:cNvSpPr txBox="1">
                <a:spLocks noChangeArrowheads="1"/>
              </p:cNvSpPr>
              <p:nvPr/>
            </p:nvSpPr>
            <p:spPr bwMode="auto">
              <a:xfrm>
                <a:off x="4365625" y="631825"/>
                <a:ext cx="11525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ja-JP" altLang="en-US" sz="1200"/>
                  <a:t>分析法開発</a:t>
                </a:r>
              </a:p>
            </p:txBody>
          </p:sp>
          <p:sp>
            <p:nvSpPr>
              <p:cNvPr id="1046" name="Text Box 71"/>
              <p:cNvSpPr txBox="1">
                <a:spLocks noChangeArrowheads="1"/>
              </p:cNvSpPr>
              <p:nvPr/>
            </p:nvSpPr>
            <p:spPr bwMode="auto">
              <a:xfrm>
                <a:off x="3644900" y="920750"/>
                <a:ext cx="2952750" cy="6254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ja-JP" altLang="en-US" sz="1000"/>
                  <a:t>河川・海水、下水、排水、大気、底質、生物、廃棄物等の</a:t>
                </a:r>
                <a:r>
                  <a:rPr lang="en-US" altLang="ja-JP" sz="1000"/>
                  <a:t>PFCs</a:t>
                </a:r>
                <a:r>
                  <a:rPr lang="ja-JP" altLang="en-US" sz="1000"/>
                  <a:t>一斉分析法検討</a:t>
                </a:r>
              </a:p>
              <a:p>
                <a:pPr>
                  <a:spcBef>
                    <a:spcPct val="50000"/>
                  </a:spcBef>
                </a:pPr>
                <a:r>
                  <a:rPr lang="ja-JP" altLang="en-US" sz="1000"/>
                  <a:t>異性体、組成分布の把握により起源推定が可能に</a:t>
                </a:r>
              </a:p>
            </p:txBody>
          </p:sp>
          <p:sp>
            <p:nvSpPr>
              <p:cNvPr id="1047" name="Text Box 74"/>
              <p:cNvSpPr txBox="1">
                <a:spLocks noChangeArrowheads="1"/>
              </p:cNvSpPr>
              <p:nvPr/>
            </p:nvSpPr>
            <p:spPr bwMode="auto">
              <a:xfrm>
                <a:off x="2349500" y="3224213"/>
                <a:ext cx="1943100" cy="274637"/>
              </a:xfrm>
              <a:prstGeom prst="rect">
                <a:avLst/>
              </a:prstGeom>
              <a:solidFill>
                <a:srgbClr val="FF99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ja-JP" altLang="en-US" sz="1200"/>
                  <a:t>情報共有・情報交換</a:t>
                </a:r>
              </a:p>
            </p:txBody>
          </p:sp>
          <p:sp>
            <p:nvSpPr>
              <p:cNvPr id="1048" name="Text Box 77"/>
              <p:cNvSpPr txBox="1">
                <a:spLocks noChangeArrowheads="1"/>
              </p:cNvSpPr>
              <p:nvPr/>
            </p:nvSpPr>
            <p:spPr bwMode="auto">
              <a:xfrm>
                <a:off x="3714750" y="5468938"/>
                <a:ext cx="2593975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ja-JP" altLang="en-US" sz="1200"/>
                  <a:t>下水処理場流入水の遡上調査</a:t>
                </a:r>
              </a:p>
            </p:txBody>
          </p:sp>
          <p:sp>
            <p:nvSpPr>
              <p:cNvPr id="1049" name="Text Box 3746"/>
              <p:cNvSpPr txBox="1">
                <a:spLocks noChangeArrowheads="1"/>
              </p:cNvSpPr>
              <p:nvPr/>
            </p:nvSpPr>
            <p:spPr bwMode="auto">
              <a:xfrm>
                <a:off x="3860800" y="5900738"/>
                <a:ext cx="2232025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ja-JP" altLang="en-US" sz="1200"/>
                  <a:t>新たな排出源業態を確認</a:t>
                </a:r>
              </a:p>
            </p:txBody>
          </p:sp>
          <p:graphicFrame>
            <p:nvGraphicFramePr>
              <p:cNvPr id="1027" name="Object 2"/>
              <p:cNvGraphicFramePr>
                <a:graphicFrameLocks noChangeAspect="1"/>
              </p:cNvGraphicFramePr>
              <p:nvPr/>
            </p:nvGraphicFramePr>
            <p:xfrm>
              <a:off x="333375" y="6692900"/>
              <a:ext cx="2881313" cy="2590800"/>
            </p:xfrm>
            <a:graphic>
              <a:graphicData uri="http://schemas.openxmlformats.org/presentationml/2006/ole">
                <p:oleObj spid="_x0000_s1027" name="グラフ" r:id="rId6" imgW="5848350" imgH="5258003" progId="Excel.Chart.8">
                  <p:embed/>
                </p:oleObj>
              </a:graphicData>
            </a:graphic>
          </p:graphicFrame>
          <p:sp>
            <p:nvSpPr>
              <p:cNvPr id="1050" name="Text Box 3750"/>
              <p:cNvSpPr txBox="1">
                <a:spLocks noChangeArrowheads="1"/>
              </p:cNvSpPr>
              <p:nvPr/>
            </p:nvSpPr>
            <p:spPr bwMode="auto">
              <a:xfrm>
                <a:off x="3257550" y="7975600"/>
                <a:ext cx="360045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ja-JP" altLang="en-US" sz="1200"/>
                  <a:t>トンボを使った</a:t>
                </a:r>
                <a:r>
                  <a:rPr lang="en-US" altLang="ja-JP" sz="1200"/>
                  <a:t>PFCs</a:t>
                </a:r>
                <a:r>
                  <a:rPr lang="ja-JP" altLang="en-US" sz="1200"/>
                  <a:t>陸域汚染モニタリングを実施</a:t>
                </a:r>
              </a:p>
            </p:txBody>
          </p:sp>
          <p:sp>
            <p:nvSpPr>
              <p:cNvPr id="1051" name="Text Box 7393"/>
              <p:cNvSpPr txBox="1">
                <a:spLocks noChangeArrowheads="1"/>
              </p:cNvSpPr>
              <p:nvPr/>
            </p:nvSpPr>
            <p:spPr bwMode="auto">
              <a:xfrm>
                <a:off x="549275" y="2698750"/>
                <a:ext cx="1873250" cy="2444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ja-JP" sz="1000"/>
                  <a:t>PFOS</a:t>
                </a:r>
                <a:r>
                  <a:rPr lang="ja-JP" altLang="en-US" sz="1000"/>
                  <a:t>　分岐鎖異性体分離例</a:t>
                </a:r>
              </a:p>
            </p:txBody>
          </p:sp>
          <p:pic>
            <p:nvPicPr>
              <p:cNvPr id="1052" name="Picture 7394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4005263" y="1352550"/>
                <a:ext cx="2519362" cy="15779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53" name="Text Box 7403"/>
              <p:cNvSpPr txBox="1">
                <a:spLocks noChangeArrowheads="1"/>
              </p:cNvSpPr>
              <p:nvPr/>
            </p:nvSpPr>
            <p:spPr bwMode="auto">
              <a:xfrm>
                <a:off x="333375" y="9199563"/>
                <a:ext cx="2808288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ja-JP" altLang="en-US" sz="1200"/>
                  <a:t>大阪湾（神戸沖）の保存海水の分析</a:t>
                </a:r>
              </a:p>
            </p:txBody>
          </p:sp>
          <p:sp>
            <p:nvSpPr>
              <p:cNvPr id="1054" name="Text Box 7405"/>
              <p:cNvSpPr txBox="1">
                <a:spLocks noChangeArrowheads="1"/>
              </p:cNvSpPr>
              <p:nvPr/>
            </p:nvSpPr>
            <p:spPr bwMode="auto">
              <a:xfrm>
                <a:off x="188913" y="9574213"/>
                <a:ext cx="3213100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200"/>
                  <a:t>PFOA</a:t>
                </a:r>
                <a:r>
                  <a:rPr lang="ja-JP" altLang="en-US" sz="1200"/>
                  <a:t>から代替物質</a:t>
                </a:r>
                <a:r>
                  <a:rPr lang="en-US" altLang="ja-JP" sz="1200"/>
                  <a:t>(PFHxA)</a:t>
                </a:r>
                <a:r>
                  <a:rPr lang="ja-JP" altLang="en-US" sz="1200"/>
                  <a:t>への移行を確認</a:t>
                </a:r>
              </a:p>
            </p:txBody>
          </p:sp>
          <p:sp>
            <p:nvSpPr>
              <p:cNvPr id="1055" name="Rectangle 7418"/>
              <p:cNvSpPr>
                <a:spLocks noChangeArrowheads="1"/>
              </p:cNvSpPr>
              <p:nvPr/>
            </p:nvSpPr>
            <p:spPr bwMode="auto">
              <a:xfrm>
                <a:off x="3500438" y="9056688"/>
                <a:ext cx="3024187" cy="792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56" name="Text Box 7419"/>
              <p:cNvSpPr txBox="1">
                <a:spLocks noChangeArrowheads="1"/>
              </p:cNvSpPr>
              <p:nvPr/>
            </p:nvSpPr>
            <p:spPr bwMode="auto">
              <a:xfrm>
                <a:off x="3500438" y="9201150"/>
                <a:ext cx="3095625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ja-JP" altLang="en-US" sz="1200"/>
                  <a:t>・そのほか、大気、地下水、最終処分場、下水処理場等の</a:t>
                </a:r>
                <a:r>
                  <a:rPr lang="en-US" altLang="ja-JP" sz="1200"/>
                  <a:t>PFCs</a:t>
                </a:r>
                <a:r>
                  <a:rPr lang="ja-JP" altLang="en-US" sz="1200"/>
                  <a:t>汚染実態を把握</a:t>
                </a:r>
              </a:p>
            </p:txBody>
          </p:sp>
          <p:sp>
            <p:nvSpPr>
              <p:cNvPr id="1057" name="AutoShape 7422"/>
              <p:cNvSpPr>
                <a:spLocks noChangeArrowheads="1"/>
              </p:cNvSpPr>
              <p:nvPr/>
            </p:nvSpPr>
            <p:spPr bwMode="auto">
              <a:xfrm>
                <a:off x="4508500" y="5757863"/>
                <a:ext cx="936625" cy="142875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gradFill rotWithShape="1">
                <a:gsLst>
                  <a:gs pos="0">
                    <a:srgbClr val="003B00"/>
                  </a:gs>
                  <a:gs pos="100000">
                    <a:srgbClr val="0080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ja-JP" altLang="en-US"/>
              </a:p>
            </p:txBody>
          </p:sp>
          <p:sp>
            <p:nvSpPr>
              <p:cNvPr id="1058" name="AutoShape 7423"/>
              <p:cNvSpPr>
                <a:spLocks noChangeArrowheads="1"/>
              </p:cNvSpPr>
              <p:nvPr/>
            </p:nvSpPr>
            <p:spPr bwMode="auto">
              <a:xfrm>
                <a:off x="4508500" y="8264525"/>
                <a:ext cx="936625" cy="142875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gradFill rotWithShape="1">
                <a:gsLst>
                  <a:gs pos="0">
                    <a:srgbClr val="003B00"/>
                  </a:gs>
                  <a:gs pos="100000">
                    <a:srgbClr val="0080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ja-JP" altLang="en-US"/>
              </a:p>
            </p:txBody>
          </p:sp>
          <p:sp>
            <p:nvSpPr>
              <p:cNvPr id="1059" name="AutoShape 7424"/>
              <p:cNvSpPr>
                <a:spLocks noChangeArrowheads="1"/>
              </p:cNvSpPr>
              <p:nvPr/>
            </p:nvSpPr>
            <p:spPr bwMode="auto">
              <a:xfrm>
                <a:off x="1196975" y="9417050"/>
                <a:ext cx="936625" cy="142875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gradFill rotWithShape="1">
                <a:gsLst>
                  <a:gs pos="0">
                    <a:srgbClr val="003B00"/>
                  </a:gs>
                  <a:gs pos="100000">
                    <a:srgbClr val="0080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ja-JP" altLang="en-US"/>
              </a:p>
            </p:txBody>
          </p:sp>
          <p:sp>
            <p:nvSpPr>
              <p:cNvPr id="1060" name="Line 7425"/>
              <p:cNvSpPr>
                <a:spLocks noChangeShapeType="1"/>
              </p:cNvSpPr>
              <p:nvPr/>
            </p:nvSpPr>
            <p:spPr bwMode="auto">
              <a:xfrm flipH="1">
                <a:off x="1196975" y="7040563"/>
                <a:ext cx="1008063" cy="1439862"/>
              </a:xfrm>
              <a:prstGeom prst="line">
                <a:avLst/>
              </a:prstGeom>
              <a:noFill/>
              <a:ln w="9525">
                <a:solidFill>
                  <a:srgbClr val="660066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61" name="Text Box 7426"/>
              <p:cNvSpPr txBox="1">
                <a:spLocks noChangeArrowheads="1"/>
              </p:cNvSpPr>
              <p:nvPr/>
            </p:nvSpPr>
            <p:spPr bwMode="auto">
              <a:xfrm>
                <a:off x="1628775" y="7759700"/>
                <a:ext cx="1081088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ja-JP" sz="1200"/>
                  <a:t>PFOA</a:t>
                </a:r>
              </a:p>
            </p:txBody>
          </p:sp>
          <p:sp>
            <p:nvSpPr>
              <p:cNvPr id="1062" name="Line 7427"/>
              <p:cNvSpPr>
                <a:spLocks noChangeShapeType="1"/>
              </p:cNvSpPr>
              <p:nvPr/>
            </p:nvSpPr>
            <p:spPr bwMode="auto">
              <a:xfrm>
                <a:off x="1196975" y="8624888"/>
                <a:ext cx="1223963" cy="431800"/>
              </a:xfrm>
              <a:prstGeom prst="line">
                <a:avLst/>
              </a:prstGeom>
              <a:noFill/>
              <a:ln w="9525">
                <a:solidFill>
                  <a:srgbClr val="FFFF99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63" name="Text Box 7428"/>
              <p:cNvSpPr txBox="1">
                <a:spLocks noChangeArrowheads="1"/>
              </p:cNvSpPr>
              <p:nvPr/>
            </p:nvSpPr>
            <p:spPr bwMode="auto">
              <a:xfrm>
                <a:off x="1557338" y="8551863"/>
                <a:ext cx="792162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ja-JP" sz="1200"/>
                  <a:t>PFHxA</a:t>
                </a:r>
              </a:p>
            </p:txBody>
          </p:sp>
          <p:sp>
            <p:nvSpPr>
              <p:cNvPr id="1064" name="Text Box 7470"/>
              <p:cNvSpPr txBox="1">
                <a:spLocks noChangeArrowheads="1"/>
              </p:cNvSpPr>
              <p:nvPr/>
            </p:nvSpPr>
            <p:spPr bwMode="auto">
              <a:xfrm>
                <a:off x="3284538" y="8408988"/>
                <a:ext cx="3311525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ja-JP" altLang="en-US" sz="1200"/>
                  <a:t>従来の環境モニタリング（水・大気）では解明できなかった汚染源が、探索可能に。</a:t>
                </a:r>
              </a:p>
            </p:txBody>
          </p:sp>
          <p:grpSp>
            <p:nvGrpSpPr>
              <p:cNvPr id="1065" name="Group 7469"/>
              <p:cNvGrpSpPr>
                <a:grpSpLocks/>
              </p:cNvGrpSpPr>
              <p:nvPr/>
            </p:nvGrpSpPr>
            <p:grpSpPr bwMode="auto">
              <a:xfrm>
                <a:off x="0" y="3871913"/>
                <a:ext cx="3429000" cy="2722562"/>
                <a:chOff x="0" y="2349"/>
                <a:chExt cx="2160" cy="1715"/>
              </a:xfrm>
            </p:grpSpPr>
            <p:pic>
              <p:nvPicPr>
                <p:cNvPr id="1071" name="thumbnail" descr="のサムネイル"/>
                <p:cNvPicPr>
                  <a:picLocks noChangeAspect="1" noChangeArrowheads="1"/>
                </p:cNvPicPr>
                <p:nvPr/>
              </p:nvPicPr>
              <p:blipFill>
                <a:blip r:embed="rId8" r:link="rId9" cstate="print"/>
                <a:srcRect/>
                <a:stretch>
                  <a:fillRect/>
                </a:stretch>
              </p:blipFill>
              <p:spPr bwMode="auto">
                <a:xfrm>
                  <a:off x="527" y="2349"/>
                  <a:ext cx="1587" cy="15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1072" name="Line 7429"/>
                <p:cNvSpPr>
                  <a:spLocks noChangeShapeType="1"/>
                </p:cNvSpPr>
                <p:nvPr/>
              </p:nvSpPr>
              <p:spPr bwMode="auto">
                <a:xfrm>
                  <a:off x="1298" y="2703"/>
                  <a:ext cx="0" cy="363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73" name="Line 7430"/>
                <p:cNvSpPr>
                  <a:spLocks noChangeShapeType="1"/>
                </p:cNvSpPr>
                <p:nvPr/>
              </p:nvSpPr>
              <p:spPr bwMode="auto">
                <a:xfrm>
                  <a:off x="1248" y="2966"/>
                  <a:ext cx="0" cy="136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74" name="Line 7431"/>
                <p:cNvSpPr>
                  <a:spLocks noChangeShapeType="1"/>
                </p:cNvSpPr>
                <p:nvPr/>
              </p:nvSpPr>
              <p:spPr bwMode="auto">
                <a:xfrm>
                  <a:off x="1213" y="3058"/>
                  <a:ext cx="0" cy="73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75" name="Line 7432"/>
                <p:cNvSpPr>
                  <a:spLocks noChangeShapeType="1"/>
                </p:cNvSpPr>
                <p:nvPr/>
              </p:nvSpPr>
              <p:spPr bwMode="auto">
                <a:xfrm>
                  <a:off x="1187" y="3112"/>
                  <a:ext cx="0" cy="23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76" name="Line 7434"/>
                <p:cNvSpPr>
                  <a:spLocks noChangeShapeType="1"/>
                </p:cNvSpPr>
                <p:nvPr/>
              </p:nvSpPr>
              <p:spPr bwMode="auto">
                <a:xfrm>
                  <a:off x="1274" y="2847"/>
                  <a:ext cx="0" cy="227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77" name="Line 7435"/>
                <p:cNvSpPr>
                  <a:spLocks noChangeShapeType="1"/>
                </p:cNvSpPr>
                <p:nvPr/>
              </p:nvSpPr>
              <p:spPr bwMode="auto">
                <a:xfrm>
                  <a:off x="1231" y="3097"/>
                  <a:ext cx="0" cy="63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78" name="Line 7437"/>
                <p:cNvSpPr>
                  <a:spLocks noChangeShapeType="1"/>
                </p:cNvSpPr>
                <p:nvPr/>
              </p:nvSpPr>
              <p:spPr bwMode="auto">
                <a:xfrm>
                  <a:off x="1158" y="3117"/>
                  <a:ext cx="0" cy="36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79" name="Line 7438"/>
                <p:cNvSpPr>
                  <a:spLocks noChangeShapeType="1"/>
                </p:cNvSpPr>
                <p:nvPr/>
              </p:nvSpPr>
              <p:spPr bwMode="auto">
                <a:xfrm>
                  <a:off x="1197" y="3137"/>
                  <a:ext cx="0" cy="32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80" name="Line 7439"/>
                <p:cNvSpPr>
                  <a:spLocks noChangeShapeType="1"/>
                </p:cNvSpPr>
                <p:nvPr/>
              </p:nvSpPr>
              <p:spPr bwMode="auto">
                <a:xfrm>
                  <a:off x="1284" y="3139"/>
                  <a:ext cx="0" cy="18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81" name="Line 7440"/>
                <p:cNvSpPr>
                  <a:spLocks noChangeShapeType="1"/>
                </p:cNvSpPr>
                <p:nvPr/>
              </p:nvSpPr>
              <p:spPr bwMode="auto">
                <a:xfrm>
                  <a:off x="1117" y="3156"/>
                  <a:ext cx="0" cy="16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82" name="Line 7442"/>
                <p:cNvSpPr>
                  <a:spLocks noChangeShapeType="1"/>
                </p:cNvSpPr>
                <p:nvPr/>
              </p:nvSpPr>
              <p:spPr bwMode="auto">
                <a:xfrm>
                  <a:off x="1213" y="3196"/>
                  <a:ext cx="0" cy="27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83" name="Line 7443"/>
                <p:cNvSpPr>
                  <a:spLocks noChangeShapeType="1"/>
                </p:cNvSpPr>
                <p:nvPr/>
              </p:nvSpPr>
              <p:spPr bwMode="auto">
                <a:xfrm>
                  <a:off x="1147" y="3181"/>
                  <a:ext cx="0" cy="16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84" name="Line 7444"/>
                <p:cNvSpPr>
                  <a:spLocks noChangeShapeType="1"/>
                </p:cNvSpPr>
                <p:nvPr/>
              </p:nvSpPr>
              <p:spPr bwMode="auto">
                <a:xfrm>
                  <a:off x="1077" y="3165"/>
                  <a:ext cx="0" cy="9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85" name="Line 7445"/>
                <p:cNvSpPr>
                  <a:spLocks noChangeShapeType="1"/>
                </p:cNvSpPr>
                <p:nvPr/>
              </p:nvSpPr>
              <p:spPr bwMode="auto">
                <a:xfrm>
                  <a:off x="1117" y="3193"/>
                  <a:ext cx="0" cy="9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86" name="Line 7446"/>
                <p:cNvSpPr>
                  <a:spLocks noChangeShapeType="1"/>
                </p:cNvSpPr>
                <p:nvPr/>
              </p:nvSpPr>
              <p:spPr bwMode="auto">
                <a:xfrm>
                  <a:off x="1162" y="3231"/>
                  <a:ext cx="0" cy="9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87" name="Line 7449"/>
                <p:cNvSpPr>
                  <a:spLocks noChangeShapeType="1"/>
                </p:cNvSpPr>
                <p:nvPr/>
              </p:nvSpPr>
              <p:spPr bwMode="auto">
                <a:xfrm>
                  <a:off x="1479" y="2884"/>
                  <a:ext cx="0" cy="2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88" name="Line 7454"/>
                <p:cNvSpPr>
                  <a:spLocks noChangeShapeType="1"/>
                </p:cNvSpPr>
                <p:nvPr/>
              </p:nvSpPr>
              <p:spPr bwMode="auto">
                <a:xfrm>
                  <a:off x="1525" y="2839"/>
                  <a:ext cx="0" cy="2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89" name="Line 7456"/>
                <p:cNvSpPr>
                  <a:spLocks noChangeShapeType="1"/>
                </p:cNvSpPr>
                <p:nvPr/>
              </p:nvSpPr>
              <p:spPr bwMode="auto">
                <a:xfrm>
                  <a:off x="1061" y="3152"/>
                  <a:ext cx="0" cy="2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90" name="Line 7457"/>
                <p:cNvSpPr>
                  <a:spLocks noChangeShapeType="1"/>
                </p:cNvSpPr>
                <p:nvPr/>
              </p:nvSpPr>
              <p:spPr bwMode="auto">
                <a:xfrm>
                  <a:off x="1461" y="2905"/>
                  <a:ext cx="0" cy="2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91" name="Line 7458"/>
                <p:cNvSpPr>
                  <a:spLocks noChangeShapeType="1"/>
                </p:cNvSpPr>
                <p:nvPr/>
              </p:nvSpPr>
              <p:spPr bwMode="auto">
                <a:xfrm>
                  <a:off x="1316" y="3010"/>
                  <a:ext cx="0" cy="2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92" name="Text Box 7462"/>
                <p:cNvSpPr txBox="1">
                  <a:spLocks noChangeArrowheads="1"/>
                </p:cNvSpPr>
                <p:nvPr/>
              </p:nvSpPr>
              <p:spPr bwMode="auto">
                <a:xfrm>
                  <a:off x="1434" y="2394"/>
                  <a:ext cx="726" cy="1211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lang="en-US" altLang="ja-JP" sz="1200"/>
                </a:p>
                <a:p>
                  <a:pPr>
                    <a:spcBef>
                      <a:spcPct val="50000"/>
                    </a:spcBef>
                  </a:pPr>
                  <a:endParaRPr lang="en-US" altLang="ja-JP" sz="1200"/>
                </a:p>
                <a:p>
                  <a:pPr>
                    <a:spcBef>
                      <a:spcPct val="50000"/>
                    </a:spcBef>
                  </a:pPr>
                  <a:endParaRPr lang="en-US" altLang="ja-JP" sz="1200"/>
                </a:p>
                <a:p>
                  <a:pPr>
                    <a:spcBef>
                      <a:spcPct val="50000"/>
                    </a:spcBef>
                  </a:pPr>
                  <a:endParaRPr lang="en-US" altLang="ja-JP" sz="1200"/>
                </a:p>
                <a:p>
                  <a:pPr>
                    <a:spcBef>
                      <a:spcPct val="50000"/>
                    </a:spcBef>
                  </a:pPr>
                  <a:endParaRPr lang="en-US" altLang="ja-JP" sz="1200"/>
                </a:p>
                <a:p>
                  <a:pPr>
                    <a:spcBef>
                      <a:spcPct val="50000"/>
                    </a:spcBef>
                  </a:pPr>
                  <a:r>
                    <a:rPr lang="ja-JP" altLang="en-US" sz="1200"/>
                    <a:t>　</a:t>
                  </a:r>
                  <a:r>
                    <a:rPr lang="en-US" altLang="ja-JP" sz="1200"/>
                    <a:t>PFCs</a:t>
                  </a:r>
                  <a:r>
                    <a:rPr lang="ja-JP" altLang="en-US" sz="1200"/>
                    <a:t>濃度　</a:t>
                  </a:r>
                </a:p>
                <a:p>
                  <a:pPr>
                    <a:spcBef>
                      <a:spcPct val="50000"/>
                    </a:spcBef>
                  </a:pPr>
                  <a:endParaRPr lang="en-US" altLang="ja-JP" sz="1200"/>
                </a:p>
              </p:txBody>
            </p:sp>
            <p:sp>
              <p:nvSpPr>
                <p:cNvPr id="1093" name="Line 7464"/>
                <p:cNvSpPr>
                  <a:spLocks noChangeShapeType="1"/>
                </p:cNvSpPr>
                <p:nvPr/>
              </p:nvSpPr>
              <p:spPr bwMode="auto">
                <a:xfrm>
                  <a:off x="1217" y="3111"/>
                  <a:ext cx="0" cy="63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94" name="Line 7466"/>
                <p:cNvSpPr>
                  <a:spLocks noChangeShapeType="1"/>
                </p:cNvSpPr>
                <p:nvPr/>
              </p:nvSpPr>
              <p:spPr bwMode="auto">
                <a:xfrm>
                  <a:off x="1235" y="3020"/>
                  <a:ext cx="0" cy="46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95" name="Line 7461"/>
                <p:cNvSpPr>
                  <a:spLocks noChangeShapeType="1"/>
                </p:cNvSpPr>
                <p:nvPr/>
              </p:nvSpPr>
              <p:spPr bwMode="auto">
                <a:xfrm>
                  <a:off x="1525" y="3223"/>
                  <a:ext cx="0" cy="136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096" name="Rectangle 82"/>
                <p:cNvSpPr>
                  <a:spLocks noChangeArrowheads="1"/>
                </p:cNvSpPr>
                <p:nvPr/>
              </p:nvSpPr>
              <p:spPr bwMode="auto">
                <a:xfrm>
                  <a:off x="390" y="3546"/>
                  <a:ext cx="1588" cy="499"/>
                </a:xfrm>
                <a:prstGeom prst="rect">
                  <a:avLst/>
                </a:prstGeom>
                <a:solidFill>
                  <a:schemeClr val="bg1">
                    <a:alpha val="89803"/>
                  </a:scheme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097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164" y="3528"/>
                  <a:ext cx="1815" cy="28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ja-JP" altLang="en-US" sz="1200"/>
                    <a:t>琵琶湖、大阪湾、大阪湾に流入する河川の一斉サンプリングを実施</a:t>
                  </a:r>
                </a:p>
              </p:txBody>
            </p:sp>
            <p:sp>
              <p:nvSpPr>
                <p:cNvPr id="1098" name="Text Box 88"/>
                <p:cNvSpPr txBox="1">
                  <a:spLocks noChangeArrowheads="1"/>
                </p:cNvSpPr>
                <p:nvPr/>
              </p:nvSpPr>
              <p:spPr bwMode="auto">
                <a:xfrm>
                  <a:off x="0" y="3891"/>
                  <a:ext cx="2041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ja-JP" altLang="en-US" sz="1200"/>
                    <a:t>広範囲の</a:t>
                  </a:r>
                  <a:r>
                    <a:rPr lang="en-US" altLang="ja-JP" sz="1200"/>
                    <a:t>PFCs</a:t>
                  </a:r>
                  <a:r>
                    <a:rPr lang="ja-JP" altLang="en-US" sz="1200"/>
                    <a:t>汚染実態把握</a:t>
                  </a:r>
                </a:p>
              </p:txBody>
            </p:sp>
            <p:sp>
              <p:nvSpPr>
                <p:cNvPr id="1099" name="Text Box 97"/>
                <p:cNvSpPr txBox="1">
                  <a:spLocks noChangeArrowheads="1"/>
                </p:cNvSpPr>
                <p:nvPr/>
              </p:nvSpPr>
              <p:spPr bwMode="auto">
                <a:xfrm>
                  <a:off x="255" y="2394"/>
                  <a:ext cx="1587" cy="28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ja-JP" altLang="en-US" sz="1200"/>
                    <a:t>大阪府、大阪市、滋賀県、兵庫県、神戸市（京都府、京都市、尼崎市）</a:t>
                  </a:r>
                </a:p>
              </p:txBody>
            </p:sp>
            <p:sp>
              <p:nvSpPr>
                <p:cNvPr id="1100" name="AutoShape 7421"/>
                <p:cNvSpPr>
                  <a:spLocks noChangeArrowheads="1"/>
                </p:cNvSpPr>
                <p:nvPr/>
              </p:nvSpPr>
              <p:spPr bwMode="auto">
                <a:xfrm>
                  <a:off x="663" y="3800"/>
                  <a:ext cx="590" cy="90"/>
                </a:xfrm>
                <a:prstGeom prst="downArrow">
                  <a:avLst>
                    <a:gd name="adj1" fmla="val 50000"/>
                    <a:gd name="adj2" fmla="val 25000"/>
                  </a:avLst>
                </a:prstGeom>
                <a:gradFill rotWithShape="1">
                  <a:gsLst>
                    <a:gs pos="0">
                      <a:srgbClr val="003B00"/>
                    </a:gs>
                    <a:gs pos="100000">
                      <a:srgbClr val="008000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1066" name="Text Box 7471"/>
              <p:cNvSpPr txBox="1">
                <a:spLocks noChangeArrowheads="1"/>
              </p:cNvSpPr>
              <p:nvPr/>
            </p:nvSpPr>
            <p:spPr bwMode="auto">
              <a:xfrm>
                <a:off x="4365625" y="3152775"/>
                <a:ext cx="2376488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ja-JP" sz="1200"/>
                  <a:t>Web</a:t>
                </a:r>
                <a:r>
                  <a:rPr lang="ja-JP" altLang="en-US" sz="1200"/>
                  <a:t>サーバ、メーリングリストの活用で効率的な研究遂行を可能に</a:t>
                </a:r>
              </a:p>
            </p:txBody>
          </p:sp>
          <p:sp>
            <p:nvSpPr>
              <p:cNvPr id="1067" name="Text Box 98"/>
              <p:cNvSpPr txBox="1">
                <a:spLocks noChangeArrowheads="1"/>
              </p:cNvSpPr>
              <p:nvPr/>
            </p:nvSpPr>
            <p:spPr bwMode="auto">
              <a:xfrm>
                <a:off x="2349500" y="3657600"/>
                <a:ext cx="1944688" cy="274638"/>
              </a:xfrm>
              <a:prstGeom prst="rect">
                <a:avLst/>
              </a:prstGeom>
              <a:solidFill>
                <a:srgbClr val="FF99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ja-JP" altLang="en-US" sz="1200"/>
                  <a:t>汚染実態、排出源の解明</a:t>
                </a:r>
              </a:p>
            </p:txBody>
          </p:sp>
          <p:sp>
            <p:nvSpPr>
              <p:cNvPr id="1068" name="Text Box 7472"/>
              <p:cNvSpPr txBox="1">
                <a:spLocks noChangeArrowheads="1"/>
              </p:cNvSpPr>
              <p:nvPr/>
            </p:nvSpPr>
            <p:spPr bwMode="auto">
              <a:xfrm>
                <a:off x="2349500" y="2792413"/>
                <a:ext cx="1944688" cy="274637"/>
              </a:xfrm>
              <a:prstGeom prst="rect">
                <a:avLst/>
              </a:prstGeom>
              <a:solidFill>
                <a:srgbClr val="FF99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ja-JP" altLang="en-US" sz="1200"/>
                  <a:t>分析法開発</a:t>
                </a:r>
              </a:p>
            </p:txBody>
          </p:sp>
          <p:sp>
            <p:nvSpPr>
              <p:cNvPr id="1069" name="AutoShape 7475"/>
              <p:cNvSpPr>
                <a:spLocks noChangeArrowheads="1"/>
              </p:cNvSpPr>
              <p:nvPr/>
            </p:nvSpPr>
            <p:spPr bwMode="auto">
              <a:xfrm>
                <a:off x="3070225" y="3068638"/>
                <a:ext cx="503238" cy="142875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gradFill rotWithShape="1">
                <a:gsLst>
                  <a:gs pos="0">
                    <a:srgbClr val="003B00"/>
                  </a:gs>
                  <a:gs pos="100000">
                    <a:srgbClr val="0080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ja-JP" altLang="en-US"/>
              </a:p>
            </p:txBody>
          </p:sp>
          <p:sp>
            <p:nvSpPr>
              <p:cNvPr id="1070" name="AutoShape 7477"/>
              <p:cNvSpPr>
                <a:spLocks noChangeArrowheads="1"/>
              </p:cNvSpPr>
              <p:nvPr/>
            </p:nvSpPr>
            <p:spPr bwMode="auto">
              <a:xfrm flipV="1">
                <a:off x="3068638" y="3513138"/>
                <a:ext cx="503237" cy="142875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gradFill rotWithShape="1">
                <a:gsLst>
                  <a:gs pos="0">
                    <a:srgbClr val="003B00"/>
                  </a:gs>
                  <a:gs pos="100000">
                    <a:srgbClr val="0080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ja-JP" altLang="en-US"/>
              </a:p>
            </p:txBody>
          </p:sp>
        </p:grpSp>
        <p:pic>
          <p:nvPicPr>
            <p:cNvPr id="1033" name="図 1898" descr="pfosisomer.jpg"/>
            <p:cNvPicPr>
              <a:picLocks noChangeAspect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42852" y="1585896"/>
              <a:ext cx="2857496" cy="866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7" name="テキスト ボックス 76"/>
          <p:cNvSpPr txBox="1"/>
          <p:nvPr/>
        </p:nvSpPr>
        <p:spPr>
          <a:xfrm>
            <a:off x="836712" y="128464"/>
            <a:ext cx="5184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ja-JP" sz="1400" b="1" dirty="0"/>
              <a:t>有機フッ素化合物の環境挙動と微量</a:t>
            </a:r>
            <a:r>
              <a:rPr lang="ja-JP" altLang="ja-JP" sz="1400" b="1" dirty="0" smtClean="0"/>
              <a:t>モニタリング</a:t>
            </a:r>
            <a:endParaRPr lang="ja-JP" altLang="ja-JP" sz="1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227</Words>
  <Application>Microsoft Office PowerPoint</Application>
  <PresentationFormat>A4 210 x 297 mm</PresentationFormat>
  <Paragraphs>34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ＭＳ Ｐゴシック</vt:lpstr>
      <vt:lpstr>Calibri</vt:lpstr>
      <vt:lpstr>標準デザイン</vt:lpstr>
      <vt:lpstr>ビットマップ イメージ</vt:lpstr>
      <vt:lpstr>Microsoft Excel グラフ</vt:lpstr>
      <vt:lpstr>スライド 1</vt:lpstr>
    </vt:vector>
  </TitlesOfParts>
  <Company>兵庫県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兵庫県</dc:creator>
  <cp:lastModifiedBy>Takeshi Nakano</cp:lastModifiedBy>
  <cp:revision>16</cp:revision>
  <dcterms:created xsi:type="dcterms:W3CDTF">2010-03-19T00:56:09Z</dcterms:created>
  <dcterms:modified xsi:type="dcterms:W3CDTF">2012-10-04T07:10:02Z</dcterms:modified>
</cp:coreProperties>
</file>