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4" r:id="rId3"/>
    <p:sldId id="257" r:id="rId4"/>
    <p:sldId id="283" r:id="rId5"/>
    <p:sldId id="258" r:id="rId6"/>
    <p:sldId id="280" r:id="rId7"/>
    <p:sldId id="281" r:id="rId8"/>
    <p:sldId id="259" r:id="rId9"/>
    <p:sldId id="282" r:id="rId10"/>
    <p:sldId id="260" r:id="rId11"/>
    <p:sldId id="261" r:id="rId12"/>
    <p:sldId id="262" r:id="rId13"/>
    <p:sldId id="263" r:id="rId14"/>
    <p:sldId id="264" r:id="rId15"/>
    <p:sldId id="265" r:id="rId16"/>
    <p:sldId id="266" r:id="rId17"/>
    <p:sldId id="286" r:id="rId18"/>
    <p:sldId id="267" r:id="rId19"/>
    <p:sldId id="268" r:id="rId20"/>
    <p:sldId id="269" r:id="rId21"/>
    <p:sldId id="287" r:id="rId22"/>
    <p:sldId id="272" r:id="rId23"/>
    <p:sldId id="270" r:id="rId24"/>
    <p:sldId id="271" r:id="rId25"/>
    <p:sldId id="273" r:id="rId26"/>
    <p:sldId id="274" r:id="rId27"/>
    <p:sldId id="275" r:id="rId28"/>
    <p:sldId id="276" r:id="rId29"/>
    <p:sldId id="307" r:id="rId30"/>
    <p:sldId id="277" r:id="rId31"/>
    <p:sldId id="288" r:id="rId32"/>
    <p:sldId id="289" r:id="rId33"/>
    <p:sldId id="290" r:id="rId34"/>
    <p:sldId id="308" r:id="rId35"/>
    <p:sldId id="291" r:id="rId36"/>
    <p:sldId id="292" r:id="rId37"/>
    <p:sldId id="285" r:id="rId3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30" autoAdjust="0"/>
  </p:normalViewPr>
  <p:slideViewPr>
    <p:cSldViewPr>
      <p:cViewPr>
        <p:scale>
          <a:sx n="50" d="100"/>
          <a:sy n="50" d="100"/>
        </p:scale>
        <p:origin x="-119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E5D98-F0C8-4DCE-88BE-0ED04E4E771E}" type="datetimeFigureOut">
              <a:rPr kumimoji="1" lang="ja-JP" altLang="en-US" smtClean="0"/>
              <a:t>2012/10/25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33AF7-80E5-4F3E-AA7C-66BE8FC6E46C}"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メドヴェージェフ</a:t>
            </a:r>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sr-Latn-CS" altLang="ja-JP" sz="1200" kern="1200" dirty="0" smtClean="0">
                <a:solidFill>
                  <a:schemeClr val="tx1"/>
                </a:solidFill>
                <a:latin typeface="+mn-lt"/>
                <a:ea typeface="+mn-ea"/>
                <a:cs typeface="+mn-cs"/>
              </a:rPr>
              <a:t>Rivers in Serbia belong to the basins of the Black, Adriatic and Aegean Seas. The longest river is Danube, transboundary river going through several European countries before entering Serbia and which flows 588 km through Serbia out of its total of 2,783</a:t>
            </a:r>
            <a:r>
              <a:rPr kumimoji="1" lang="en-US" altLang="ja-JP" sz="1200" kern="1200" dirty="0" smtClean="0">
                <a:solidFill>
                  <a:schemeClr val="tx1"/>
                </a:solidFill>
                <a:latin typeface="+mn-lt"/>
                <a:ea typeface="+mn-ea"/>
                <a:cs typeface="+mn-cs"/>
              </a:rPr>
              <a:t>km.</a:t>
            </a:r>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37</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sr-Latn-CS" altLang="ja-JP" sz="1200" kern="1200" dirty="0" smtClean="0">
                <a:solidFill>
                  <a:schemeClr val="tx1"/>
                </a:solidFill>
                <a:latin typeface="+mn-lt"/>
                <a:ea typeface="+mn-ea"/>
                <a:cs typeface="+mn-cs"/>
              </a:rPr>
              <a:t>some transboundary pollutions ocured in River Danube such as Ajka alumina sludge spill, red mud (highly alkaline a waste product of the Bayer process which refines bauxite into alumina) in western Hungary in 2010 </a:t>
            </a:r>
            <a:endParaRPr kumimoji="1" lang="ja-JP" altLang="en-US"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ABSTRACT: The red mud accident of October 4, 2010, in </a:t>
            </a:r>
            <a:r>
              <a:rPr kumimoji="1" lang="en-US" altLang="ja-JP" dirty="0" err="1" smtClean="0"/>
              <a:t>Ajka</a:t>
            </a:r>
            <a:r>
              <a:rPr kumimoji="1" lang="en-US" altLang="ja-JP" dirty="0" smtClean="0"/>
              <a:t> (Hungary) contaminated a vast area with caustic, saline red mud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(pH 12) that contains several toxic trace metals above soil limits. Red mud was characterized and its toxicity for plants was measured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to evaluate the soil contamination risks. Red mud radioactivity (e.g., 238U) is about 10-fold above soil background and previous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assessments revealed that radiation risk is limited to indoor radon. The plant toxicity and trace metal availability was tested with</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mixtures of this red mud and a local </a:t>
            </a:r>
            <a:r>
              <a:rPr kumimoji="1" lang="en-US" altLang="ja-JP" dirty="0" err="1" smtClean="0"/>
              <a:t>noncontaminated</a:t>
            </a:r>
            <a:r>
              <a:rPr kumimoji="1" lang="en-US" altLang="ja-JP" dirty="0" smtClean="0"/>
              <a:t> soil up to a 16% dry weight fraction. Increasing red mud applications increased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soil pH to maximally 8.3 and soil solution EC to 12 dSm-1. Shoot yield of barley seedlings was affected by 25% at 5% red mud in soil</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and above. Red mud increased shoot Cu, Cr, Fe, and Ni concentrations; however, none of these exceed toxic limits reported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elsewhere. Moreover, </a:t>
            </a:r>
            <a:r>
              <a:rPr kumimoji="1" lang="en-US" altLang="ja-JP" dirty="0" err="1" smtClean="0"/>
              <a:t>NaOH</a:t>
            </a:r>
            <a:r>
              <a:rPr kumimoji="1" lang="en-US" altLang="ja-JP" dirty="0" smtClean="0"/>
              <a:t> amended reference treatments showed similar yield reductions and similar changes in shoot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composition. Foliar diagnostics suggest that Na (&gt;1% in affected plants) is the prime cause of growth effects in red mud and in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corresponding </a:t>
            </a:r>
            <a:r>
              <a:rPr kumimoji="1" lang="en-US" altLang="ja-JP" dirty="0" err="1" smtClean="0"/>
              <a:t>NaOH</a:t>
            </a:r>
            <a:r>
              <a:rPr kumimoji="1" lang="en-US" altLang="ja-JP" dirty="0" smtClean="0"/>
              <a:t> amended soils. Shoot </a:t>
            </a:r>
            <a:r>
              <a:rPr kumimoji="1" lang="en-US" altLang="ja-JP" dirty="0" err="1" smtClean="0"/>
              <a:t>Cd</a:t>
            </a:r>
            <a:r>
              <a:rPr kumimoji="1" lang="en-US" altLang="ja-JP" dirty="0" smtClean="0"/>
              <a:t> and </a:t>
            </a:r>
            <a:r>
              <a:rPr kumimoji="1" lang="en-US" altLang="ja-JP" dirty="0" err="1" smtClean="0"/>
              <a:t>Pb</a:t>
            </a:r>
            <a:r>
              <a:rPr kumimoji="1" lang="en-US" altLang="ja-JP" dirty="0" smtClean="0"/>
              <a:t> concentrations decreased by increasing applications or were unaffected.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Leaching amended soils (3 pore volumes) did not completely remove the Na injury, likely because soil structure was deteriorated.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 foliar composition and the </a:t>
            </a:r>
            <a:r>
              <a:rPr kumimoji="1" lang="en-US" altLang="ja-JP" dirty="0" err="1" smtClean="0"/>
              <a:t>NaOHreference</a:t>
            </a:r>
            <a:r>
              <a:rPr kumimoji="1" lang="en-US" altLang="ja-JP" dirty="0" smtClean="0"/>
              <a:t> experiment allow concluding that </a:t>
            </a:r>
            <a:r>
              <a:rPr kumimoji="1" lang="en-US" altLang="ja-JP" dirty="0" err="1" smtClean="0"/>
              <a:t>theNa</a:t>
            </a:r>
            <a:r>
              <a:rPr kumimoji="1" lang="en-US" altLang="ja-JP" dirty="0" smtClean="0"/>
              <a:t> salinity, not the trace metal contamination, is the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main concern for this red mud in soil.</a:t>
            </a:r>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sr-Latn-CS" altLang="ja-JP" sz="1200" kern="1200" dirty="0" smtClean="0">
                <a:solidFill>
                  <a:schemeClr val="tx1"/>
                </a:solidFill>
                <a:latin typeface="+mn-lt"/>
                <a:ea typeface="+mn-ea"/>
                <a:cs typeface="+mn-cs"/>
              </a:rPr>
              <a:t>some transboundary pollutions ocured in River Danube such as Ajka alumina sludge spill, red mud (highly alkaline a waste product of the Bayer process which refines bauxite into alumina) in western Hungary in 2010 </a:t>
            </a:r>
            <a:endParaRPr kumimoji="1" lang="ja-JP" altLang="en-US"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ABSTRACT: The red mud accident of October 4, 2010, in </a:t>
            </a:r>
            <a:r>
              <a:rPr kumimoji="1" lang="en-US" altLang="ja-JP" dirty="0" err="1" smtClean="0"/>
              <a:t>Ajka</a:t>
            </a:r>
            <a:r>
              <a:rPr kumimoji="1" lang="en-US" altLang="ja-JP" dirty="0" smtClean="0"/>
              <a:t> (Hungary) contaminated a vast area with caustic, saline red mud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(pH 12) that contains several toxic trace metals above soil limits. Red mud was characterized and its toxicity for plants was measured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to evaluate the soil contamination risks. Red mud radioactivity (e.g., 238U) is about 10-fold above soil background and previous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assessments revealed that radiation risk is limited to indoor radon. The plant toxicity and trace metal availability was tested with</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mixtures of this red mud and a local </a:t>
            </a:r>
            <a:r>
              <a:rPr kumimoji="1" lang="en-US" altLang="ja-JP" dirty="0" err="1" smtClean="0"/>
              <a:t>noncontaminated</a:t>
            </a:r>
            <a:r>
              <a:rPr kumimoji="1" lang="en-US" altLang="ja-JP" dirty="0" smtClean="0"/>
              <a:t> soil up to a 16% dry weight fraction. Increasing red mud applications increased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soil pH to maximally 8.3 and soil solution EC to 12 dSm-1. Shoot yield of barley seedlings was affected by 25% at 5% red mud in soil</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and above. Red mud increased shoot Cu, Cr, Fe, and Ni concentrations; however, none of these exceed toxic limits reported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elsewhere. Moreover, </a:t>
            </a:r>
            <a:r>
              <a:rPr kumimoji="1" lang="en-US" altLang="ja-JP" dirty="0" err="1" smtClean="0"/>
              <a:t>NaOH</a:t>
            </a:r>
            <a:r>
              <a:rPr kumimoji="1" lang="en-US" altLang="ja-JP" dirty="0" smtClean="0"/>
              <a:t> amended reference treatments showed similar yield reductions and similar changes in shoot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composition. Foliar diagnostics suggest that Na (&gt;1% in affected plants) is the prime cause of growth effects in red mud and in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corresponding </a:t>
            </a:r>
            <a:r>
              <a:rPr kumimoji="1" lang="en-US" altLang="ja-JP" dirty="0" err="1" smtClean="0"/>
              <a:t>NaOH</a:t>
            </a:r>
            <a:r>
              <a:rPr kumimoji="1" lang="en-US" altLang="ja-JP" dirty="0" smtClean="0"/>
              <a:t> amended soils. Shoot </a:t>
            </a:r>
            <a:r>
              <a:rPr kumimoji="1" lang="en-US" altLang="ja-JP" dirty="0" err="1" smtClean="0"/>
              <a:t>Cd</a:t>
            </a:r>
            <a:r>
              <a:rPr kumimoji="1" lang="en-US" altLang="ja-JP" dirty="0" smtClean="0"/>
              <a:t> and </a:t>
            </a:r>
            <a:r>
              <a:rPr kumimoji="1" lang="en-US" altLang="ja-JP" dirty="0" err="1" smtClean="0"/>
              <a:t>Pb</a:t>
            </a:r>
            <a:r>
              <a:rPr kumimoji="1" lang="en-US" altLang="ja-JP" dirty="0" smtClean="0"/>
              <a:t> concentrations decreased by increasing applications or were unaffected.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Leaching amended soils (3 pore volumes) did not completely remove the Na injury, likely because soil structure was deteriorated.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 foliar composition and the </a:t>
            </a:r>
            <a:r>
              <a:rPr kumimoji="1" lang="en-US" altLang="ja-JP" dirty="0" err="1" smtClean="0"/>
              <a:t>NaOHreference</a:t>
            </a:r>
            <a:r>
              <a:rPr kumimoji="1" lang="en-US" altLang="ja-JP" dirty="0" smtClean="0"/>
              <a:t> experiment allow concluding that </a:t>
            </a:r>
            <a:r>
              <a:rPr kumimoji="1" lang="en-US" altLang="ja-JP" dirty="0" err="1" smtClean="0"/>
              <a:t>theNa</a:t>
            </a:r>
            <a:r>
              <a:rPr kumimoji="1" lang="en-US" altLang="ja-JP" dirty="0" smtClean="0"/>
              <a:t> salinity, not the trace metal contamination, is the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main concern for this red mud in soil.</a:t>
            </a:r>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200" b="1" baseline="0" dirty="0" smtClean="0">
                <a:solidFill>
                  <a:srgbClr val="D1B271"/>
                </a:solidFill>
                <a:latin typeface="Optima-Bold"/>
              </a:rPr>
              <a:t>Biogeochemical activity of microorganisms from </a:t>
            </a:r>
            <a:r>
              <a:rPr lang="en-US" altLang="ja-JP" sz="1200" b="1" baseline="0" dirty="0" err="1" smtClean="0">
                <a:solidFill>
                  <a:srgbClr val="D1B271"/>
                </a:solidFill>
                <a:latin typeface="Optima-Bold"/>
              </a:rPr>
              <a:t>sulphide</a:t>
            </a:r>
            <a:r>
              <a:rPr lang="en-US" altLang="ja-JP" sz="1200" b="1" baseline="0" dirty="0" smtClean="0">
                <a:solidFill>
                  <a:srgbClr val="D1B271"/>
                </a:solidFill>
                <a:latin typeface="Optima-Bold"/>
              </a:rPr>
              <a:t> </a:t>
            </a:r>
            <a:r>
              <a:rPr lang="en-US" altLang="ja-JP" sz="1200" b="1" baseline="0" dirty="0" err="1" smtClean="0">
                <a:solidFill>
                  <a:srgbClr val="D1B271"/>
                </a:solidFill>
                <a:latin typeface="Optima-Bold"/>
              </a:rPr>
              <a:t>biogeocoenosis</a:t>
            </a:r>
            <a:r>
              <a:rPr lang="en-US" altLang="ja-JP" sz="1200" b="1" baseline="0" dirty="0" smtClean="0">
                <a:solidFill>
                  <a:srgbClr val="D1B271"/>
                </a:solidFill>
                <a:latin typeface="Optima-Bold"/>
              </a:rPr>
              <a:t> in the zones of </a:t>
            </a:r>
            <a:r>
              <a:rPr lang="en-US" altLang="ja-JP" sz="1200" b="1" baseline="0" dirty="0" err="1" smtClean="0">
                <a:solidFill>
                  <a:srgbClr val="D1B271"/>
                </a:solidFill>
                <a:latin typeface="Optima-Bold"/>
              </a:rPr>
              <a:t>sulphide</a:t>
            </a:r>
            <a:r>
              <a:rPr lang="en-US" altLang="ja-JP" sz="1200" b="1" baseline="0" dirty="0" smtClean="0">
                <a:solidFill>
                  <a:srgbClr val="D1B271"/>
                </a:solidFill>
                <a:latin typeface="Optima-Bold"/>
              </a:rPr>
              <a:t> copper ores deposits in East Serbia (</a:t>
            </a:r>
            <a:r>
              <a:rPr lang="en-US" altLang="ja-JP" sz="1200" b="1" baseline="0" dirty="0" err="1" smtClean="0">
                <a:solidFill>
                  <a:srgbClr val="D1B271"/>
                </a:solidFill>
                <a:latin typeface="Optima-Bold"/>
              </a:rPr>
              <a:t>Bor</a:t>
            </a:r>
            <a:r>
              <a:rPr lang="en-US" altLang="ja-JP" sz="1200" b="1" baseline="0" dirty="0" smtClean="0">
                <a:solidFill>
                  <a:srgbClr val="D1B271"/>
                </a:solidFill>
                <a:latin typeface="Optima-Bold"/>
              </a:rPr>
              <a:t> and </a:t>
            </a:r>
            <a:r>
              <a:rPr lang="en-US" altLang="ja-JP" sz="1200" b="1" baseline="0" dirty="0" err="1" smtClean="0">
                <a:solidFill>
                  <a:srgbClr val="D1B271"/>
                </a:solidFill>
                <a:latin typeface="Optima-Bold"/>
              </a:rPr>
              <a:t>Majdanpek</a:t>
            </a:r>
            <a:r>
              <a:rPr lang="en-US" altLang="ja-JP" sz="1200" b="1" baseline="0" dirty="0" smtClean="0">
                <a:solidFill>
                  <a:srgbClr val="D1B271"/>
                </a:solidFill>
                <a:latin typeface="Optima-Bold"/>
              </a:rPr>
              <a:t>) have an influence on the global pollution of waters. These waters loaded with heavy metals partly arrive in an aquifer and the major part flows into surface water (river </a:t>
            </a:r>
            <a:r>
              <a:rPr lang="en-US" altLang="ja-JP" sz="1200" b="1" baseline="0" dirty="0" err="1" smtClean="0">
                <a:solidFill>
                  <a:srgbClr val="D1B271"/>
                </a:solidFill>
                <a:latin typeface="Optima-Bold"/>
              </a:rPr>
              <a:t>Timok</a:t>
            </a:r>
            <a:r>
              <a:rPr lang="en-US" altLang="ja-JP" sz="1200" b="1" baseline="0" dirty="0" smtClean="0">
                <a:solidFill>
                  <a:srgbClr val="D1B271"/>
                </a:solidFill>
                <a:latin typeface="Optima-Bold"/>
              </a:rPr>
              <a:t>) courses gravitating towards the Danube River, which empties into the Black Sea </a:t>
            </a:r>
            <a:endParaRPr lang="en-US" altLang="ja-JP" sz="1200" dirty="0" smtClean="0">
              <a:solidFill>
                <a:schemeClr val="bg1"/>
              </a:solidFill>
              <a:latin typeface="Times New Roman"/>
              <a:ea typeface="ＭＳ 明朝"/>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E33AF7-80E5-4F3E-AA7C-66BE8FC6E46C}" type="slidenum">
              <a:rPr kumimoji="1" lang="ja-JP" altLang="en-US" smtClean="0"/>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1C9DA77-5496-43C0-9DBD-1E7E391B55EE}" type="datetimeFigureOut">
              <a:rPr kumimoji="1" lang="ja-JP" altLang="en-US" smtClean="0"/>
              <a:t>2012/10/25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FA46A8-35F8-44D1-A939-49F122BE1329}" type="slidenum">
              <a:rPr kumimoji="1" lang="ja-JP" altLang="en-US" smtClean="0"/>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C9DA77-5496-43C0-9DBD-1E7E391B55EE}" type="datetimeFigureOut">
              <a:rPr kumimoji="1" lang="ja-JP" altLang="en-US" smtClean="0"/>
              <a:t>2012/10/25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FA46A8-35F8-44D1-A939-49F122BE1329}" type="slidenum">
              <a:rPr kumimoji="1" lang="ja-JP" altLang="en-US" smtClean="0"/>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C9DA77-5496-43C0-9DBD-1E7E391B55EE}" type="datetimeFigureOut">
              <a:rPr kumimoji="1" lang="ja-JP" altLang="en-US" smtClean="0"/>
              <a:t>2012/10/25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FA46A8-35F8-44D1-A939-49F122BE1329}" type="slidenum">
              <a:rPr kumimoji="1" lang="ja-JP" altLang="en-US" smtClean="0"/>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C9DA77-5496-43C0-9DBD-1E7E391B55EE}" type="datetimeFigureOut">
              <a:rPr kumimoji="1" lang="ja-JP" altLang="en-US" smtClean="0"/>
              <a:t>2012/10/25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FA46A8-35F8-44D1-A939-49F122BE1329}" type="slidenum">
              <a:rPr kumimoji="1" lang="ja-JP" altLang="en-US" smtClean="0"/>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1C9DA77-5496-43C0-9DBD-1E7E391B55EE}" type="datetimeFigureOut">
              <a:rPr kumimoji="1" lang="ja-JP" altLang="en-US" smtClean="0"/>
              <a:t>2012/10/25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FA46A8-35F8-44D1-A939-49F122BE1329}" type="slidenum">
              <a:rPr kumimoji="1" lang="ja-JP" altLang="en-US" smtClean="0"/>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1C9DA77-5496-43C0-9DBD-1E7E391B55EE}" type="datetimeFigureOut">
              <a:rPr kumimoji="1" lang="ja-JP" altLang="en-US" smtClean="0"/>
              <a:t>2012/10/25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2FA46A8-35F8-44D1-A939-49F122BE1329}" type="slidenum">
              <a:rPr kumimoji="1" lang="ja-JP" altLang="en-US" smtClean="0"/>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1C9DA77-5496-43C0-9DBD-1E7E391B55EE}" type="datetimeFigureOut">
              <a:rPr kumimoji="1" lang="ja-JP" altLang="en-US" smtClean="0"/>
              <a:t>2012/10/25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2FA46A8-35F8-44D1-A939-49F122BE1329}" type="slidenum">
              <a:rPr kumimoji="1" lang="ja-JP" altLang="en-US" smtClean="0"/>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1C9DA77-5496-43C0-9DBD-1E7E391B55EE}" type="datetimeFigureOut">
              <a:rPr kumimoji="1" lang="ja-JP" altLang="en-US" smtClean="0"/>
              <a:t>2012/10/25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2FA46A8-35F8-44D1-A939-49F122BE1329}" type="slidenum">
              <a:rPr kumimoji="1" lang="ja-JP" altLang="en-US" smtClean="0"/>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1C9DA77-5496-43C0-9DBD-1E7E391B55EE}" type="datetimeFigureOut">
              <a:rPr kumimoji="1" lang="ja-JP" altLang="en-US" smtClean="0"/>
              <a:t>2012/10/25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2FA46A8-35F8-44D1-A939-49F122BE1329}" type="slidenum">
              <a:rPr kumimoji="1" lang="ja-JP" altLang="en-US" smtClean="0"/>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1C9DA77-5496-43C0-9DBD-1E7E391B55EE}" type="datetimeFigureOut">
              <a:rPr kumimoji="1" lang="ja-JP" altLang="en-US" smtClean="0"/>
              <a:t>2012/10/25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2FA46A8-35F8-44D1-A939-49F122BE1329}" type="slidenum">
              <a:rPr kumimoji="1" lang="ja-JP" altLang="en-US" smtClean="0"/>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1C9DA77-5496-43C0-9DBD-1E7E391B55EE}" type="datetimeFigureOut">
              <a:rPr kumimoji="1" lang="ja-JP" altLang="en-US" smtClean="0"/>
              <a:t>2012/10/25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2FA46A8-35F8-44D1-A939-49F122BE1329}" type="slidenum">
              <a:rPr kumimoji="1" lang="ja-JP" altLang="en-US" smtClean="0"/>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9DA77-5496-43C0-9DBD-1E7E391B55EE}" type="datetimeFigureOut">
              <a:rPr kumimoji="1" lang="ja-JP" altLang="en-US" smtClean="0"/>
              <a:t>2012/10/25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A46A8-35F8-44D1-A939-49F122BE1329}"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53011" y="1628800"/>
            <a:ext cx="9450023" cy="36009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3600" b="1" i="0" u="none" strike="noStrike" cap="none" normalizeH="0" baseline="0" dirty="0" smtClean="0">
                <a:ln>
                  <a:noFill/>
                </a:ln>
                <a:solidFill>
                  <a:schemeClr val="bg1"/>
                </a:solidFill>
                <a:effectLst/>
                <a:latin typeface="Century" pitchFamily="18" charset="0"/>
                <a:ea typeface="HG丸ｺﾞｼｯｸM-PRO" pitchFamily="50" charset="-128"/>
                <a:cs typeface="Times New Roman" pitchFamily="18" charset="0"/>
              </a:rPr>
              <a:t>「セルビアにおける環境汚染と日本の役割」</a:t>
            </a:r>
            <a:endParaRPr kumimoji="1" lang="en-US" altLang="ja-JP" sz="3600" b="1" i="0" u="none" strike="noStrike" cap="none" normalizeH="0" baseline="0" dirty="0" smtClean="0">
              <a:ln>
                <a:noFill/>
              </a:ln>
              <a:solidFill>
                <a:schemeClr val="bg1"/>
              </a:solidFill>
              <a:effectLst/>
              <a:latin typeface="Century" pitchFamily="18" charset="0"/>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3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sz="2400" b="1" i="0" u="none" strike="noStrike" cap="none" normalizeH="0" baseline="0" dirty="0" smtClean="0">
                <a:ln>
                  <a:noFill/>
                </a:ln>
                <a:solidFill>
                  <a:schemeClr val="bg1"/>
                </a:solidFill>
                <a:effectLst/>
                <a:latin typeface="Century" pitchFamily="18" charset="0"/>
                <a:ea typeface="HG丸ｺﾞｼｯｸM-PRO" pitchFamily="50" charset="-128"/>
                <a:cs typeface="Times New Roman" pitchFamily="18" charset="0"/>
              </a:rPr>
              <a:t>ひょうご環境創造協会</a:t>
            </a:r>
            <a:endParaRPr kumimoji="1" lang="en-US" altLang="ja-JP" sz="2400" b="1" i="0" u="none" strike="noStrike" cap="none" normalizeH="0" baseline="0" dirty="0" smtClean="0">
              <a:ln>
                <a:noFill/>
              </a:ln>
              <a:solidFill>
                <a:schemeClr val="bg1"/>
              </a:solidFill>
              <a:effectLst/>
              <a:latin typeface="Century" pitchFamily="18" charset="0"/>
              <a:ea typeface="HG丸ｺﾞｼｯｸM-PRO" pitchFamily="50"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sz="2400" b="1" i="0" u="none" strike="noStrike" cap="none" normalizeH="0" baseline="0" dirty="0" smtClean="0">
                <a:ln>
                  <a:noFill/>
                </a:ln>
                <a:solidFill>
                  <a:schemeClr val="bg1"/>
                </a:solidFill>
                <a:effectLst/>
                <a:latin typeface="Century" pitchFamily="18" charset="0"/>
                <a:ea typeface="HG丸ｺﾞｼｯｸM-PRO" pitchFamily="50" charset="-128"/>
                <a:cs typeface="Times New Roman" pitchFamily="18" charset="0"/>
              </a:rPr>
              <a:t>兵庫県環境研究センター</a:t>
            </a:r>
            <a:endParaRPr lang="en-US" altLang="ja-JP" sz="2400" b="1" dirty="0">
              <a:solidFill>
                <a:schemeClr val="bg1"/>
              </a:solidFill>
              <a:latin typeface="Century" pitchFamily="18" charset="0"/>
              <a:ea typeface="HG丸ｺﾞｼｯｸM-PRO" pitchFamily="50" charset="-128"/>
              <a:cs typeface="Times New Roman" pitchFamily="18" charset="0"/>
            </a:endParaRPr>
          </a:p>
          <a:p>
            <a:pPr algn="ctr" eaLnBrk="0" fontAlgn="base" hangingPunct="0">
              <a:spcBef>
                <a:spcPct val="0"/>
              </a:spcBef>
              <a:spcAft>
                <a:spcPct val="0"/>
              </a:spcAft>
            </a:pPr>
            <a:r>
              <a:rPr lang="ja-JP" altLang="ja-JP" sz="2400" b="1" dirty="0">
                <a:solidFill>
                  <a:schemeClr val="bg1"/>
                </a:solidFill>
                <a:latin typeface="Century" pitchFamily="18" charset="0"/>
                <a:ea typeface="HG丸ｺﾞｼｯｸM-PRO" pitchFamily="50" charset="-128"/>
                <a:cs typeface="Times New Roman" pitchFamily="18" charset="0"/>
              </a:rPr>
              <a:t>大阪大学</a:t>
            </a:r>
            <a:endParaRPr lang="en-US" altLang="ja-JP" sz="2400" b="1" dirty="0">
              <a:solidFill>
                <a:schemeClr val="bg1"/>
              </a:solidFill>
              <a:latin typeface="Century" pitchFamily="18" charset="0"/>
              <a:ea typeface="HG丸ｺﾞｼｯｸM-PRO" pitchFamily="50"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bg1"/>
                </a:solidFill>
                <a:effectLst/>
                <a:latin typeface="Century" pitchFamily="18" charset="0"/>
                <a:ea typeface="HG丸ｺﾞｼｯｸM-PRO" pitchFamily="50" charset="-128"/>
                <a:cs typeface="Times New Roman" pitchFamily="18" charset="0"/>
              </a:rPr>
              <a:t> </a:t>
            </a:r>
            <a:endParaRPr kumimoji="1" lang="en-US" altLang="ja-JP" sz="2400" b="1" i="0" u="none" strike="noStrike" cap="none" normalizeH="0" baseline="0" dirty="0" smtClean="0">
              <a:ln>
                <a:noFill/>
              </a:ln>
              <a:solidFill>
                <a:schemeClr val="bg1"/>
              </a:solidFill>
              <a:effectLst/>
              <a:latin typeface="Century" pitchFamily="18" charset="0"/>
              <a:ea typeface="HG丸ｺﾞｼｯｸM-PRO" pitchFamily="50"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bg1"/>
                </a:solidFill>
                <a:effectLst/>
                <a:latin typeface="Century" pitchFamily="18" charset="0"/>
                <a:ea typeface="HG丸ｺﾞｼｯｸM-PRO" pitchFamily="50" charset="-128"/>
                <a:cs typeface="Times New Roman" pitchFamily="18" charset="0"/>
              </a:rPr>
              <a:t>中野　武</a:t>
            </a:r>
            <a:endParaRPr kumimoji="1" lang="ja-JP" altLang="en-US" sz="24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272145" y="216024"/>
            <a:ext cx="8476319" cy="645333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descr="draft-1.png"/>
          <p:cNvPicPr>
            <a:picLocks noChangeAspect="1"/>
          </p:cNvPicPr>
          <p:nvPr/>
        </p:nvPicPr>
        <p:blipFill>
          <a:blip r:embed="rId3" cstate="print">
            <a:duotone>
              <a:prstClr val="black"/>
              <a:srgbClr val="FFFFFF">
                <a:tint val="45000"/>
                <a:satMod val="400000"/>
              </a:srgbClr>
            </a:duotone>
          </a:blip>
          <a:stretch>
            <a:fillRect/>
          </a:stretch>
        </p:blipFill>
        <p:spPr>
          <a:xfrm>
            <a:off x="2184695" y="0"/>
            <a:ext cx="477461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7" name="図 6" descr="img_1479.jpg"/>
          <p:cNvPicPr>
            <a:picLocks noChangeAspect="1"/>
          </p:cNvPicPr>
          <p:nvPr/>
        </p:nvPicPr>
        <p:blipFill>
          <a:blip r:embed="rId3" cstate="print"/>
          <a:stretch>
            <a:fillRect/>
          </a:stretch>
        </p:blipFill>
        <p:spPr>
          <a:xfrm>
            <a:off x="251520" y="260648"/>
            <a:ext cx="6096000" cy="4572000"/>
          </a:xfrm>
          <a:prstGeom prst="rect">
            <a:avLst/>
          </a:prstGeom>
        </p:spPr>
      </p:pic>
      <p:pic>
        <p:nvPicPr>
          <p:cNvPr id="6" name="図 5" descr="img_1457.jpg"/>
          <p:cNvPicPr>
            <a:picLocks noChangeAspect="1"/>
          </p:cNvPicPr>
          <p:nvPr/>
        </p:nvPicPr>
        <p:blipFill>
          <a:blip r:embed="rId4" cstate="print"/>
          <a:stretch>
            <a:fillRect/>
          </a:stretch>
        </p:blipFill>
        <p:spPr>
          <a:xfrm>
            <a:off x="2843808" y="2060848"/>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1489.jpg"/>
          <p:cNvPicPr>
            <a:picLocks noChangeAspect="1"/>
          </p:cNvPicPr>
          <p:nvPr/>
        </p:nvPicPr>
        <p:blipFill>
          <a:blip r:embed="rId3" cstate="print"/>
          <a:stretch>
            <a:fillRect/>
          </a:stretch>
        </p:blipFill>
        <p:spPr>
          <a:xfrm>
            <a:off x="0" y="188640"/>
            <a:ext cx="6096000" cy="4572000"/>
          </a:xfrm>
          <a:prstGeom prst="rect">
            <a:avLst/>
          </a:prstGeom>
        </p:spPr>
      </p:pic>
      <p:pic>
        <p:nvPicPr>
          <p:cNvPr id="3" name="図 2" descr="img_1501.jpg"/>
          <p:cNvPicPr>
            <a:picLocks noChangeAspect="1"/>
          </p:cNvPicPr>
          <p:nvPr/>
        </p:nvPicPr>
        <p:blipFill>
          <a:blip r:embed="rId4" cstate="print"/>
          <a:stretch>
            <a:fillRect/>
          </a:stretch>
        </p:blipFill>
        <p:spPr>
          <a:xfrm>
            <a:off x="2987824" y="2204864"/>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5188.jpg"/>
          <p:cNvPicPr>
            <a:picLocks noChangeAspect="1"/>
          </p:cNvPicPr>
          <p:nvPr/>
        </p:nvPicPr>
        <p:blipFill>
          <a:blip r:embed="rId3" cstate="print"/>
          <a:stretch>
            <a:fillRect/>
          </a:stretch>
        </p:blipFill>
        <p:spPr>
          <a:xfrm>
            <a:off x="179512" y="188640"/>
            <a:ext cx="6096000" cy="4572000"/>
          </a:xfrm>
          <a:prstGeom prst="rect">
            <a:avLst/>
          </a:prstGeom>
        </p:spPr>
      </p:pic>
      <p:pic>
        <p:nvPicPr>
          <p:cNvPr id="5" name="図 4" descr="img_5195.jpg"/>
          <p:cNvPicPr>
            <a:picLocks noChangeAspect="1"/>
          </p:cNvPicPr>
          <p:nvPr/>
        </p:nvPicPr>
        <p:blipFill>
          <a:blip r:embed="rId4" cstate="print"/>
          <a:stretch>
            <a:fillRect/>
          </a:stretch>
        </p:blipFill>
        <p:spPr>
          <a:xfrm>
            <a:off x="2555776" y="2060848"/>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5201.jpg"/>
          <p:cNvPicPr>
            <a:picLocks noChangeAspect="1"/>
          </p:cNvPicPr>
          <p:nvPr/>
        </p:nvPicPr>
        <p:blipFill>
          <a:blip r:embed="rId3" cstate="print"/>
          <a:stretch>
            <a:fillRect/>
          </a:stretch>
        </p:blipFill>
        <p:spPr>
          <a:xfrm>
            <a:off x="179512" y="188640"/>
            <a:ext cx="6096000" cy="4572000"/>
          </a:xfrm>
          <a:prstGeom prst="rect">
            <a:avLst/>
          </a:prstGeom>
        </p:spPr>
      </p:pic>
      <p:pic>
        <p:nvPicPr>
          <p:cNvPr id="3" name="図 2" descr="img_5203.jpg"/>
          <p:cNvPicPr>
            <a:picLocks noChangeAspect="1"/>
          </p:cNvPicPr>
          <p:nvPr/>
        </p:nvPicPr>
        <p:blipFill>
          <a:blip r:embed="rId4" cstate="print"/>
          <a:stretch>
            <a:fillRect/>
          </a:stretch>
        </p:blipFill>
        <p:spPr>
          <a:xfrm>
            <a:off x="2771800" y="1916832"/>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図 2" descr="img_5207.jpg"/>
          <p:cNvPicPr>
            <a:picLocks noChangeAspect="1"/>
          </p:cNvPicPr>
          <p:nvPr/>
        </p:nvPicPr>
        <p:blipFill>
          <a:blip r:embed="rId3" cstate="print"/>
          <a:stretch>
            <a:fillRect/>
          </a:stretch>
        </p:blipFill>
        <p:spPr>
          <a:xfrm>
            <a:off x="179512" y="188640"/>
            <a:ext cx="6096000" cy="4572000"/>
          </a:xfrm>
          <a:prstGeom prst="rect">
            <a:avLst/>
          </a:prstGeom>
        </p:spPr>
      </p:pic>
      <p:pic>
        <p:nvPicPr>
          <p:cNvPr id="4" name="図 3" descr="img_5213.jpg"/>
          <p:cNvPicPr>
            <a:picLocks noChangeAspect="1"/>
          </p:cNvPicPr>
          <p:nvPr/>
        </p:nvPicPr>
        <p:blipFill>
          <a:blip r:embed="rId4" cstate="print"/>
          <a:stretch>
            <a:fillRect/>
          </a:stretch>
        </p:blipFill>
        <p:spPr>
          <a:xfrm>
            <a:off x="2843808" y="2060848"/>
            <a:ext cx="6096000" cy="4572000"/>
          </a:xfrm>
          <a:prstGeom prst="rect">
            <a:avLst/>
          </a:prstGeom>
        </p:spPr>
      </p:pic>
      <p:sp>
        <p:nvSpPr>
          <p:cNvPr id="5" name="正方形/長方形 4"/>
          <p:cNvSpPr/>
          <p:nvPr/>
        </p:nvSpPr>
        <p:spPr>
          <a:xfrm>
            <a:off x="6372200" y="476672"/>
            <a:ext cx="2160240" cy="1077218"/>
          </a:xfrm>
          <a:prstGeom prst="rect">
            <a:avLst/>
          </a:prstGeom>
        </p:spPr>
        <p:txBody>
          <a:bodyPr wrap="square">
            <a:spAutoFit/>
          </a:bodyPr>
          <a:lstStyle/>
          <a:p>
            <a:r>
              <a:rPr lang="en-US" altLang="ja-JP" sz="3200" dirty="0" smtClean="0">
                <a:solidFill>
                  <a:schemeClr val="bg1"/>
                </a:solidFill>
              </a:rPr>
              <a:t>NIS</a:t>
            </a:r>
          </a:p>
          <a:p>
            <a:r>
              <a:rPr lang="en-US" altLang="ja-JP" sz="3200" dirty="0" err="1" smtClean="0">
                <a:solidFill>
                  <a:schemeClr val="bg1"/>
                </a:solidFill>
              </a:rPr>
              <a:t>Gazprom</a:t>
            </a:r>
            <a:endParaRPr lang="ja-JP" alt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251520" y="2760017"/>
            <a:ext cx="84604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altLang="ja-JP" sz="3600" dirty="0" smtClean="0">
                <a:solidFill>
                  <a:schemeClr val="bg1"/>
                </a:solidFill>
              </a:rPr>
              <a:t>2012.10.10</a:t>
            </a:r>
          </a:p>
          <a:p>
            <a:pPr algn="ctr"/>
            <a:endParaRPr lang="ja-JP" altLang="ja-JP" sz="36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1611.jpg"/>
          <p:cNvPicPr>
            <a:picLocks noChangeAspect="1"/>
          </p:cNvPicPr>
          <p:nvPr/>
        </p:nvPicPr>
        <p:blipFill>
          <a:blip r:embed="rId3" cstate="print"/>
          <a:stretch>
            <a:fillRect/>
          </a:stretch>
        </p:blipFill>
        <p:spPr>
          <a:xfrm>
            <a:off x="0" y="188640"/>
            <a:ext cx="6096000" cy="4572000"/>
          </a:xfrm>
          <a:prstGeom prst="rect">
            <a:avLst/>
          </a:prstGeom>
        </p:spPr>
      </p:pic>
      <p:pic>
        <p:nvPicPr>
          <p:cNvPr id="3" name="図 2" descr="img_1617.jpg"/>
          <p:cNvPicPr>
            <a:picLocks noChangeAspect="1"/>
          </p:cNvPicPr>
          <p:nvPr/>
        </p:nvPicPr>
        <p:blipFill>
          <a:blip r:embed="rId4" cstate="print"/>
          <a:stretch>
            <a:fillRect/>
          </a:stretch>
        </p:blipFill>
        <p:spPr>
          <a:xfrm>
            <a:off x="2843808" y="209736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1624.jpg"/>
          <p:cNvPicPr>
            <a:picLocks noChangeAspect="1"/>
          </p:cNvPicPr>
          <p:nvPr/>
        </p:nvPicPr>
        <p:blipFill>
          <a:blip r:embed="rId3" cstate="print"/>
          <a:stretch>
            <a:fillRect/>
          </a:stretch>
        </p:blipFill>
        <p:spPr>
          <a:xfrm>
            <a:off x="251520" y="188640"/>
            <a:ext cx="6096000" cy="4572000"/>
          </a:xfrm>
          <a:prstGeom prst="rect">
            <a:avLst/>
          </a:prstGeom>
        </p:spPr>
      </p:pic>
      <p:pic>
        <p:nvPicPr>
          <p:cNvPr id="3" name="図 2" descr="img_1626.jpg"/>
          <p:cNvPicPr>
            <a:picLocks noChangeAspect="1"/>
          </p:cNvPicPr>
          <p:nvPr/>
        </p:nvPicPr>
        <p:blipFill>
          <a:blip r:embed="rId4" cstate="print"/>
          <a:stretch>
            <a:fillRect/>
          </a:stretch>
        </p:blipFill>
        <p:spPr>
          <a:xfrm>
            <a:off x="5364088" y="2060848"/>
            <a:ext cx="3429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3419872" y="116632"/>
            <a:ext cx="1800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ja-JP" sz="3600" b="1" dirty="0" smtClean="0">
                <a:solidFill>
                  <a:schemeClr val="bg1"/>
                </a:solidFill>
              </a:rPr>
              <a:t>Serbia</a:t>
            </a:r>
            <a:endParaRPr kumimoji="1" lang="ja-JP" sz="3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pic>
        <p:nvPicPr>
          <p:cNvPr id="69636" name="Picture 4"/>
          <p:cNvPicPr>
            <a:picLocks noChangeAspect="1" noChangeArrowheads="1"/>
          </p:cNvPicPr>
          <p:nvPr/>
        </p:nvPicPr>
        <p:blipFill>
          <a:blip r:embed="rId3" cstate="print"/>
          <a:srcRect/>
          <a:stretch>
            <a:fillRect/>
          </a:stretch>
        </p:blipFill>
        <p:spPr bwMode="auto">
          <a:xfrm>
            <a:off x="1404518" y="764704"/>
            <a:ext cx="6730898" cy="612068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1628.jpg"/>
          <p:cNvPicPr>
            <a:picLocks noChangeAspect="1"/>
          </p:cNvPicPr>
          <p:nvPr/>
        </p:nvPicPr>
        <p:blipFill>
          <a:blip r:embed="rId3" cstate="print"/>
          <a:stretch>
            <a:fillRect/>
          </a:stretch>
        </p:blipFill>
        <p:spPr>
          <a:xfrm>
            <a:off x="251520" y="260648"/>
            <a:ext cx="6096000" cy="4572000"/>
          </a:xfrm>
          <a:prstGeom prst="rect">
            <a:avLst/>
          </a:prstGeom>
        </p:spPr>
      </p:pic>
      <p:pic>
        <p:nvPicPr>
          <p:cNvPr id="3" name="図 2" descr="img_1630.jpg"/>
          <p:cNvPicPr>
            <a:picLocks noChangeAspect="1"/>
          </p:cNvPicPr>
          <p:nvPr/>
        </p:nvPicPr>
        <p:blipFill>
          <a:blip r:embed="rId4" cstate="print"/>
          <a:stretch>
            <a:fillRect/>
          </a:stretch>
        </p:blipFill>
        <p:spPr>
          <a:xfrm>
            <a:off x="2843808" y="198884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251520" y="2760017"/>
            <a:ext cx="84604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altLang="ja-JP" sz="3600" dirty="0" smtClean="0">
                <a:solidFill>
                  <a:schemeClr val="bg1"/>
                </a:solidFill>
              </a:rPr>
              <a:t>2012.10.11</a:t>
            </a:r>
          </a:p>
          <a:p>
            <a:pPr algn="ctr"/>
            <a:endParaRPr lang="ja-JP" altLang="ja-JP" sz="36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1672.jpg"/>
          <p:cNvPicPr>
            <a:picLocks noChangeAspect="1"/>
          </p:cNvPicPr>
          <p:nvPr/>
        </p:nvPicPr>
        <p:blipFill>
          <a:blip r:embed="rId3" cstate="print"/>
          <a:stretch>
            <a:fillRect/>
          </a:stretch>
        </p:blipFill>
        <p:spPr>
          <a:xfrm>
            <a:off x="179512" y="260648"/>
            <a:ext cx="6096000" cy="4572000"/>
          </a:xfrm>
          <a:prstGeom prst="rect">
            <a:avLst/>
          </a:prstGeom>
        </p:spPr>
      </p:pic>
      <p:pic>
        <p:nvPicPr>
          <p:cNvPr id="3" name="図 2" descr="img_1673.jpg"/>
          <p:cNvPicPr>
            <a:picLocks noChangeAspect="1"/>
          </p:cNvPicPr>
          <p:nvPr/>
        </p:nvPicPr>
        <p:blipFill>
          <a:blip r:embed="rId4" cstate="print"/>
          <a:stretch>
            <a:fillRect/>
          </a:stretch>
        </p:blipFill>
        <p:spPr>
          <a:xfrm>
            <a:off x="2915816" y="2132856"/>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0028.jpg"/>
          <p:cNvPicPr>
            <a:picLocks noChangeAspect="1"/>
          </p:cNvPicPr>
          <p:nvPr/>
        </p:nvPicPr>
        <p:blipFill>
          <a:blip r:embed="rId3" cstate="print"/>
          <a:stretch>
            <a:fillRect/>
          </a:stretch>
        </p:blipFill>
        <p:spPr>
          <a:xfrm>
            <a:off x="179512" y="260648"/>
            <a:ext cx="6096000" cy="4572000"/>
          </a:xfrm>
          <a:prstGeom prst="rect">
            <a:avLst/>
          </a:prstGeom>
        </p:spPr>
      </p:pic>
      <p:pic>
        <p:nvPicPr>
          <p:cNvPr id="3" name="図 2" descr="img_0029.jpg"/>
          <p:cNvPicPr>
            <a:picLocks noChangeAspect="1"/>
          </p:cNvPicPr>
          <p:nvPr/>
        </p:nvPicPr>
        <p:blipFill>
          <a:blip r:embed="rId4" cstate="print"/>
          <a:stretch>
            <a:fillRect/>
          </a:stretch>
        </p:blipFill>
        <p:spPr>
          <a:xfrm>
            <a:off x="2843808" y="2132856"/>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0044.jpg"/>
          <p:cNvPicPr>
            <a:picLocks noChangeAspect="1"/>
          </p:cNvPicPr>
          <p:nvPr/>
        </p:nvPicPr>
        <p:blipFill>
          <a:blip r:embed="rId3" cstate="print"/>
          <a:stretch>
            <a:fillRect/>
          </a:stretch>
        </p:blipFill>
        <p:spPr>
          <a:xfrm>
            <a:off x="323528" y="260648"/>
            <a:ext cx="6096000" cy="4572000"/>
          </a:xfrm>
          <a:prstGeom prst="rect">
            <a:avLst/>
          </a:prstGeom>
        </p:spPr>
      </p:pic>
      <p:pic>
        <p:nvPicPr>
          <p:cNvPr id="3" name="図 2" descr="img_0051.jpg"/>
          <p:cNvPicPr>
            <a:picLocks noChangeAspect="1"/>
          </p:cNvPicPr>
          <p:nvPr/>
        </p:nvPicPr>
        <p:blipFill>
          <a:blip r:embed="rId4" cstate="print"/>
          <a:stretch>
            <a:fillRect/>
          </a:stretch>
        </p:blipFill>
        <p:spPr>
          <a:xfrm>
            <a:off x="2771800" y="1844824"/>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1695.jpg"/>
          <p:cNvPicPr>
            <a:picLocks noChangeAspect="1"/>
          </p:cNvPicPr>
          <p:nvPr/>
        </p:nvPicPr>
        <p:blipFill>
          <a:blip r:embed="rId3" cstate="print"/>
          <a:stretch>
            <a:fillRect/>
          </a:stretch>
        </p:blipFill>
        <p:spPr>
          <a:xfrm>
            <a:off x="179512" y="116632"/>
            <a:ext cx="6096000" cy="4572000"/>
          </a:xfrm>
          <a:prstGeom prst="rect">
            <a:avLst/>
          </a:prstGeom>
        </p:spPr>
      </p:pic>
      <p:pic>
        <p:nvPicPr>
          <p:cNvPr id="3" name="図 2" descr="img_1698.jpg"/>
          <p:cNvPicPr>
            <a:picLocks noChangeAspect="1"/>
          </p:cNvPicPr>
          <p:nvPr/>
        </p:nvPicPr>
        <p:blipFill>
          <a:blip r:embed="rId4" cstate="print"/>
          <a:stretch>
            <a:fillRect/>
          </a:stretch>
        </p:blipFill>
        <p:spPr>
          <a:xfrm>
            <a:off x="2843808" y="198884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1700.jpg"/>
          <p:cNvPicPr>
            <a:picLocks noChangeAspect="1"/>
          </p:cNvPicPr>
          <p:nvPr/>
        </p:nvPicPr>
        <p:blipFill>
          <a:blip r:embed="rId3" cstate="print"/>
          <a:stretch>
            <a:fillRect/>
          </a:stretch>
        </p:blipFill>
        <p:spPr>
          <a:xfrm>
            <a:off x="107504" y="116632"/>
            <a:ext cx="6096000" cy="4572000"/>
          </a:xfrm>
          <a:prstGeom prst="rect">
            <a:avLst/>
          </a:prstGeom>
        </p:spPr>
      </p:pic>
      <p:pic>
        <p:nvPicPr>
          <p:cNvPr id="3" name="図 2" descr="img_1702.jpg"/>
          <p:cNvPicPr>
            <a:picLocks noChangeAspect="1"/>
          </p:cNvPicPr>
          <p:nvPr/>
        </p:nvPicPr>
        <p:blipFill>
          <a:blip r:embed="rId4" cstate="print"/>
          <a:stretch>
            <a:fillRect/>
          </a:stretch>
        </p:blipFill>
        <p:spPr>
          <a:xfrm>
            <a:off x="2987824" y="228600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1732.jpg"/>
          <p:cNvPicPr>
            <a:picLocks noChangeAspect="1"/>
          </p:cNvPicPr>
          <p:nvPr/>
        </p:nvPicPr>
        <p:blipFill>
          <a:blip r:embed="rId3" cstate="print"/>
          <a:stretch>
            <a:fillRect/>
          </a:stretch>
        </p:blipFill>
        <p:spPr>
          <a:xfrm>
            <a:off x="60176" y="116632"/>
            <a:ext cx="6096000" cy="4572000"/>
          </a:xfrm>
          <a:prstGeom prst="rect">
            <a:avLst/>
          </a:prstGeom>
        </p:spPr>
      </p:pic>
      <p:pic>
        <p:nvPicPr>
          <p:cNvPr id="3" name="図 2" descr="img_1736.jpg"/>
          <p:cNvPicPr>
            <a:picLocks noChangeAspect="1"/>
          </p:cNvPicPr>
          <p:nvPr/>
        </p:nvPicPr>
        <p:blipFill>
          <a:blip r:embed="rId4" cstate="print"/>
          <a:stretch>
            <a:fillRect/>
          </a:stretch>
        </p:blipFill>
        <p:spPr>
          <a:xfrm>
            <a:off x="2868488" y="2060848"/>
            <a:ext cx="6096000" cy="4572000"/>
          </a:xfrm>
          <a:prstGeom prst="rect">
            <a:avLst/>
          </a:prstGeom>
        </p:spPr>
      </p:pic>
      <p:sp>
        <p:nvSpPr>
          <p:cNvPr id="4" name="正方形/長方形 3"/>
          <p:cNvSpPr/>
          <p:nvPr/>
        </p:nvSpPr>
        <p:spPr>
          <a:xfrm>
            <a:off x="6372200" y="476672"/>
            <a:ext cx="2160240" cy="1077218"/>
          </a:xfrm>
          <a:prstGeom prst="rect">
            <a:avLst/>
          </a:prstGeom>
        </p:spPr>
        <p:txBody>
          <a:bodyPr wrap="square">
            <a:spAutoFit/>
          </a:bodyPr>
          <a:lstStyle/>
          <a:p>
            <a:r>
              <a:rPr lang="en-US" altLang="ja-JP" sz="3200" dirty="0" err="1" smtClean="0">
                <a:solidFill>
                  <a:schemeClr val="bg1"/>
                </a:solidFill>
              </a:rPr>
              <a:t>Bor</a:t>
            </a:r>
            <a:endParaRPr lang="en-US" altLang="ja-JP" sz="3200" dirty="0" smtClean="0">
              <a:solidFill>
                <a:schemeClr val="bg1"/>
              </a:solidFill>
            </a:endParaRPr>
          </a:p>
          <a:p>
            <a:r>
              <a:rPr lang="en-US" altLang="ja-JP" sz="3200" dirty="0" smtClean="0">
                <a:solidFill>
                  <a:schemeClr val="bg1"/>
                </a:solidFill>
              </a:rPr>
              <a:t>Cu Ores</a:t>
            </a:r>
            <a:endParaRPr lang="ja-JP" alt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1747.jpg"/>
          <p:cNvPicPr>
            <a:picLocks noChangeAspect="1"/>
          </p:cNvPicPr>
          <p:nvPr/>
        </p:nvPicPr>
        <p:blipFill>
          <a:blip r:embed="rId3" cstate="print"/>
          <a:stretch>
            <a:fillRect/>
          </a:stretch>
        </p:blipFill>
        <p:spPr>
          <a:xfrm>
            <a:off x="132184" y="153144"/>
            <a:ext cx="6096000" cy="4572000"/>
          </a:xfrm>
          <a:prstGeom prst="rect">
            <a:avLst/>
          </a:prstGeom>
        </p:spPr>
      </p:pic>
      <p:pic>
        <p:nvPicPr>
          <p:cNvPr id="3" name="図 2" descr="img_1755.jpg"/>
          <p:cNvPicPr>
            <a:picLocks noChangeAspect="1"/>
          </p:cNvPicPr>
          <p:nvPr/>
        </p:nvPicPr>
        <p:blipFill>
          <a:blip r:embed="rId4" cstate="print"/>
          <a:stretch>
            <a:fillRect/>
          </a:stretch>
        </p:blipFill>
        <p:spPr>
          <a:xfrm>
            <a:off x="2868488" y="209736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251520" y="1929021"/>
            <a:ext cx="846043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altLang="ja-JP" sz="3600" dirty="0" smtClean="0">
                <a:solidFill>
                  <a:schemeClr val="bg1"/>
                </a:solidFill>
              </a:rPr>
              <a:t>2012.10.12</a:t>
            </a:r>
          </a:p>
          <a:p>
            <a:pPr algn="ctr"/>
            <a:r>
              <a:rPr lang="en-US" altLang="ja-JP" sz="3600" dirty="0">
                <a:solidFill>
                  <a:schemeClr val="bg1"/>
                </a:solidFill>
              </a:rPr>
              <a:t>Illegal dumping </a:t>
            </a:r>
            <a:r>
              <a:rPr lang="en-US" altLang="ja-JP" sz="3600" dirty="0" smtClean="0">
                <a:solidFill>
                  <a:schemeClr val="bg1"/>
                </a:solidFill>
              </a:rPr>
              <a:t>site</a:t>
            </a:r>
          </a:p>
          <a:p>
            <a:pPr algn="ctr"/>
            <a:endParaRPr lang="en-US" altLang="ja-JP" sz="3600" dirty="0" smtClean="0">
              <a:solidFill>
                <a:schemeClr val="bg1"/>
              </a:solidFill>
            </a:endParaRPr>
          </a:p>
          <a:p>
            <a:pPr algn="ctr"/>
            <a:r>
              <a:rPr lang="en-US" altLang="ja-JP" sz="3600" dirty="0" err="1">
                <a:solidFill>
                  <a:schemeClr val="bg1"/>
                </a:solidFill>
              </a:rPr>
              <a:t>Frska</a:t>
            </a:r>
            <a:r>
              <a:rPr lang="en-US" altLang="ja-JP" sz="3600" dirty="0">
                <a:solidFill>
                  <a:schemeClr val="bg1"/>
                </a:solidFill>
              </a:rPr>
              <a:t> Gora</a:t>
            </a:r>
            <a:endParaRPr lang="en-US" altLang="ja-JP" sz="3600" dirty="0" smtClean="0">
              <a:solidFill>
                <a:schemeClr val="bg1"/>
              </a:solidFill>
            </a:endParaRPr>
          </a:p>
          <a:p>
            <a:pPr algn="ctr"/>
            <a:endParaRPr lang="ja-JP" altLang="ja-JP" sz="36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6387" name="Picture 3" descr="Serbia_Danube_basin"/>
          <p:cNvPicPr>
            <a:picLocks noChangeAspect="1" noChangeArrowheads="1"/>
          </p:cNvPicPr>
          <p:nvPr/>
        </p:nvPicPr>
        <p:blipFill>
          <a:blip r:embed="rId3" cstate="print"/>
          <a:srcRect/>
          <a:stretch>
            <a:fillRect/>
          </a:stretch>
        </p:blipFill>
        <p:spPr bwMode="auto">
          <a:xfrm>
            <a:off x="648072" y="332656"/>
            <a:ext cx="7956376" cy="6208130"/>
          </a:xfrm>
          <a:prstGeom prst="rect">
            <a:avLst/>
          </a:prstGeom>
          <a:noFill/>
          <a:ln w="9525">
            <a:noFill/>
            <a:miter lim="800000"/>
            <a:headEnd/>
            <a:tailEnd/>
          </a:ln>
        </p:spPr>
      </p:pic>
      <p:sp>
        <p:nvSpPr>
          <p:cNvPr id="5" name="テキスト ボックス 4"/>
          <p:cNvSpPr txBox="1"/>
          <p:nvPr/>
        </p:nvSpPr>
        <p:spPr>
          <a:xfrm>
            <a:off x="5652120" y="961564"/>
            <a:ext cx="2232248" cy="523220"/>
          </a:xfrm>
          <a:prstGeom prst="rect">
            <a:avLst/>
          </a:prstGeom>
          <a:noFill/>
        </p:spPr>
        <p:txBody>
          <a:bodyPr wrap="square" rtlCol="0">
            <a:spAutoFit/>
          </a:bodyPr>
          <a:lstStyle/>
          <a:p>
            <a:pPr algn="ctr"/>
            <a:r>
              <a:rPr lang="ja-JP" altLang="en-US" sz="2800" b="1" dirty="0" smtClean="0"/>
              <a:t>ドナウ川</a:t>
            </a:r>
            <a:endParaRPr kumimoji="1" lang="ja-JP" altLang="en-US" sz="2800" b="1" dirty="0"/>
          </a:p>
        </p:txBody>
      </p:sp>
      <p:sp>
        <p:nvSpPr>
          <p:cNvPr id="7" name="テキスト ボックス 6"/>
          <p:cNvSpPr txBox="1"/>
          <p:nvPr/>
        </p:nvSpPr>
        <p:spPr>
          <a:xfrm>
            <a:off x="899592" y="5517232"/>
            <a:ext cx="3744416" cy="523220"/>
          </a:xfrm>
          <a:prstGeom prst="rect">
            <a:avLst/>
          </a:prstGeom>
          <a:noFill/>
        </p:spPr>
        <p:txBody>
          <a:bodyPr wrap="square" rtlCol="0">
            <a:spAutoFit/>
          </a:bodyPr>
          <a:lstStyle/>
          <a:p>
            <a:r>
              <a:rPr lang="sr-Latn-CS" altLang="ja-JP" sz="2800" dirty="0" smtClean="0"/>
              <a:t>588 km </a:t>
            </a:r>
            <a:r>
              <a:rPr lang="en-US" altLang="ja-JP" sz="2800" dirty="0" smtClean="0"/>
              <a:t>/ total </a:t>
            </a:r>
            <a:r>
              <a:rPr lang="sr-Latn-CS" altLang="ja-JP" sz="2800" dirty="0" smtClean="0"/>
              <a:t>2,783</a:t>
            </a:r>
            <a:r>
              <a:rPr lang="en-US" altLang="ja-JP" sz="2800" dirty="0" smtClean="0"/>
              <a:t>km.</a:t>
            </a:r>
            <a:endParaRPr lang="ja-JP" alt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1761.jpg"/>
          <p:cNvPicPr>
            <a:picLocks noChangeAspect="1"/>
          </p:cNvPicPr>
          <p:nvPr/>
        </p:nvPicPr>
        <p:blipFill>
          <a:blip r:embed="rId3" cstate="print"/>
          <a:stretch>
            <a:fillRect/>
          </a:stretch>
        </p:blipFill>
        <p:spPr>
          <a:xfrm>
            <a:off x="107504" y="116632"/>
            <a:ext cx="6096000" cy="4572000"/>
          </a:xfrm>
          <a:prstGeom prst="rect">
            <a:avLst/>
          </a:prstGeom>
        </p:spPr>
      </p:pic>
      <p:pic>
        <p:nvPicPr>
          <p:cNvPr id="3" name="図 2" descr="img_1762.jpg"/>
          <p:cNvPicPr>
            <a:picLocks noChangeAspect="1"/>
          </p:cNvPicPr>
          <p:nvPr/>
        </p:nvPicPr>
        <p:blipFill>
          <a:blip r:embed="rId4" cstate="print"/>
          <a:stretch>
            <a:fillRect/>
          </a:stretch>
        </p:blipFill>
        <p:spPr>
          <a:xfrm>
            <a:off x="2868488" y="209736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1771.jpg"/>
          <p:cNvPicPr>
            <a:picLocks noChangeAspect="1"/>
          </p:cNvPicPr>
          <p:nvPr/>
        </p:nvPicPr>
        <p:blipFill>
          <a:blip r:embed="rId3" cstate="print"/>
          <a:stretch>
            <a:fillRect/>
          </a:stretch>
        </p:blipFill>
        <p:spPr>
          <a:xfrm>
            <a:off x="179512" y="188640"/>
            <a:ext cx="6096000" cy="4572000"/>
          </a:xfrm>
          <a:prstGeom prst="rect">
            <a:avLst/>
          </a:prstGeom>
        </p:spPr>
      </p:pic>
      <p:pic>
        <p:nvPicPr>
          <p:cNvPr id="3" name="図 2" descr="img_1777.jpg"/>
          <p:cNvPicPr>
            <a:picLocks noChangeAspect="1"/>
          </p:cNvPicPr>
          <p:nvPr/>
        </p:nvPicPr>
        <p:blipFill>
          <a:blip r:embed="rId4" cstate="print"/>
          <a:stretch>
            <a:fillRect/>
          </a:stretch>
        </p:blipFill>
        <p:spPr>
          <a:xfrm>
            <a:off x="3048000" y="228600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1791.jpg"/>
          <p:cNvPicPr>
            <a:picLocks noChangeAspect="1"/>
          </p:cNvPicPr>
          <p:nvPr/>
        </p:nvPicPr>
        <p:blipFill>
          <a:blip r:embed="rId3" cstate="print"/>
          <a:stretch>
            <a:fillRect/>
          </a:stretch>
        </p:blipFill>
        <p:spPr>
          <a:xfrm>
            <a:off x="107504" y="116632"/>
            <a:ext cx="6096000" cy="4572000"/>
          </a:xfrm>
          <a:prstGeom prst="rect">
            <a:avLst/>
          </a:prstGeom>
        </p:spPr>
      </p:pic>
      <p:pic>
        <p:nvPicPr>
          <p:cNvPr id="3" name="図 2" descr="img_1797.jpg"/>
          <p:cNvPicPr>
            <a:picLocks noChangeAspect="1"/>
          </p:cNvPicPr>
          <p:nvPr/>
        </p:nvPicPr>
        <p:blipFill>
          <a:blip r:embed="rId4" cstate="print"/>
          <a:stretch>
            <a:fillRect/>
          </a:stretch>
        </p:blipFill>
        <p:spPr>
          <a:xfrm>
            <a:off x="2915816" y="2204864"/>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4" name="図 3" descr="img_1809.jpg"/>
          <p:cNvPicPr>
            <a:picLocks noChangeAspect="1"/>
          </p:cNvPicPr>
          <p:nvPr/>
        </p:nvPicPr>
        <p:blipFill>
          <a:blip r:embed="rId3" cstate="print"/>
          <a:stretch>
            <a:fillRect/>
          </a:stretch>
        </p:blipFill>
        <p:spPr>
          <a:xfrm>
            <a:off x="107504" y="116632"/>
            <a:ext cx="4572000" cy="6096000"/>
          </a:xfrm>
          <a:prstGeom prst="rect">
            <a:avLst/>
          </a:prstGeom>
        </p:spPr>
      </p:pic>
      <p:pic>
        <p:nvPicPr>
          <p:cNvPr id="3" name="図 2" descr="img_1811.jpg"/>
          <p:cNvPicPr>
            <a:picLocks noChangeAspect="1"/>
          </p:cNvPicPr>
          <p:nvPr/>
        </p:nvPicPr>
        <p:blipFill>
          <a:blip r:embed="rId4" cstate="print"/>
          <a:stretch>
            <a:fillRect/>
          </a:stretch>
        </p:blipFill>
        <p:spPr>
          <a:xfrm>
            <a:off x="2771800" y="1881336"/>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251520" y="2483019"/>
            <a:ext cx="846043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altLang="ja-JP" sz="3600" dirty="0" smtClean="0">
                <a:solidFill>
                  <a:schemeClr val="bg1"/>
                </a:solidFill>
              </a:rPr>
              <a:t>2012.10.13</a:t>
            </a:r>
          </a:p>
          <a:p>
            <a:pPr algn="ctr"/>
            <a:endParaRPr lang="en-US" altLang="ja-JP" sz="3600" dirty="0" smtClean="0">
              <a:solidFill>
                <a:schemeClr val="bg1"/>
              </a:solidFill>
            </a:endParaRPr>
          </a:p>
          <a:p>
            <a:pPr algn="ctr"/>
            <a:r>
              <a:rPr lang="en-US" altLang="ja-JP" sz="3600" dirty="0" smtClean="0">
                <a:solidFill>
                  <a:schemeClr val="bg1"/>
                </a:solidFill>
              </a:rPr>
              <a:t>Studio B</a:t>
            </a:r>
            <a:endParaRPr lang="en-US" altLang="ja-JP" sz="3600" dirty="0" smtClean="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5293.jpg"/>
          <p:cNvPicPr>
            <a:picLocks noChangeAspect="1"/>
          </p:cNvPicPr>
          <p:nvPr/>
        </p:nvPicPr>
        <p:blipFill>
          <a:blip r:embed="rId3" cstate="print"/>
          <a:stretch>
            <a:fillRect/>
          </a:stretch>
        </p:blipFill>
        <p:spPr>
          <a:xfrm>
            <a:off x="132184" y="188640"/>
            <a:ext cx="6096000" cy="4572000"/>
          </a:xfrm>
          <a:prstGeom prst="rect">
            <a:avLst/>
          </a:prstGeom>
        </p:spPr>
      </p:pic>
      <p:pic>
        <p:nvPicPr>
          <p:cNvPr id="3" name="図 2" descr="img_8776_small.jpg"/>
          <p:cNvPicPr>
            <a:picLocks noChangeAspect="1"/>
          </p:cNvPicPr>
          <p:nvPr/>
        </p:nvPicPr>
        <p:blipFill>
          <a:blip r:embed="rId4" cstate="print"/>
          <a:stretch>
            <a:fillRect/>
          </a:stretch>
        </p:blipFill>
        <p:spPr>
          <a:xfrm>
            <a:off x="4245750" y="3221812"/>
            <a:ext cx="952500" cy="714375"/>
          </a:xfrm>
          <a:prstGeom prst="rect">
            <a:avLst/>
          </a:prstGeom>
        </p:spPr>
      </p:pic>
      <p:pic>
        <p:nvPicPr>
          <p:cNvPr id="4" name="図 3" descr="img_8790.jpg"/>
          <p:cNvPicPr>
            <a:picLocks noChangeAspect="1"/>
          </p:cNvPicPr>
          <p:nvPr/>
        </p:nvPicPr>
        <p:blipFill>
          <a:blip r:embed="rId5" cstate="print"/>
          <a:stretch>
            <a:fillRect/>
          </a:stretch>
        </p:blipFill>
        <p:spPr>
          <a:xfrm>
            <a:off x="2868488" y="2169368"/>
            <a:ext cx="6096000" cy="4572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図 1" descr="img_8786.jpg"/>
          <p:cNvPicPr>
            <a:picLocks noChangeAspect="1"/>
          </p:cNvPicPr>
          <p:nvPr/>
        </p:nvPicPr>
        <p:blipFill>
          <a:blip r:embed="rId3" cstate="print"/>
          <a:stretch>
            <a:fillRect/>
          </a:stretch>
        </p:blipFill>
        <p:spPr>
          <a:xfrm>
            <a:off x="132184" y="153144"/>
            <a:ext cx="6096000" cy="4572000"/>
          </a:xfrm>
          <a:prstGeom prst="rect">
            <a:avLst/>
          </a:prstGeom>
        </p:spPr>
      </p:pic>
      <p:pic>
        <p:nvPicPr>
          <p:cNvPr id="4" name="図 3" descr="img_8792.jpg"/>
          <p:cNvPicPr>
            <a:picLocks noChangeAspect="1"/>
          </p:cNvPicPr>
          <p:nvPr/>
        </p:nvPicPr>
        <p:blipFill>
          <a:blip r:embed="rId4" cstate="print"/>
          <a:stretch>
            <a:fillRect/>
          </a:stretch>
        </p:blipFill>
        <p:spPr>
          <a:xfrm>
            <a:off x="2796480" y="209736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251520" y="544026"/>
            <a:ext cx="846043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ja-JP" sz="3600" dirty="0">
                <a:solidFill>
                  <a:schemeClr val="bg1"/>
                </a:solidFill>
              </a:rPr>
              <a:t> </a:t>
            </a:r>
            <a:r>
              <a:rPr lang="ja-JP" altLang="en-US" sz="3600" dirty="0" smtClean="0">
                <a:solidFill>
                  <a:schemeClr val="bg1"/>
                </a:solidFill>
                <a:latin typeface="Arial" pitchFamily="34" charset="0"/>
                <a:ea typeface="ＭＳ Ｐゴシック" pitchFamily="50" charset="-128"/>
              </a:rPr>
              <a:t>国・自治体　環境研究所　（人材・機器）</a:t>
            </a:r>
            <a:endParaRPr lang="en-US" altLang="ja-JP" sz="3600" dirty="0" smtClean="0">
              <a:solidFill>
                <a:schemeClr val="bg1"/>
              </a:solidFill>
              <a:latin typeface="Arial" pitchFamily="34" charset="0"/>
              <a:ea typeface="ＭＳ Ｐゴシック" pitchFamily="50" charset="-128"/>
            </a:endParaRPr>
          </a:p>
          <a:p>
            <a:endParaRPr lang="en-US" altLang="ja-JP" sz="3600" dirty="0" smtClean="0">
              <a:solidFill>
                <a:schemeClr val="bg1"/>
              </a:solidFill>
            </a:endParaRPr>
          </a:p>
          <a:p>
            <a:pPr>
              <a:buFontTx/>
              <a:buChar char="-"/>
            </a:pPr>
            <a:r>
              <a:rPr lang="ja-JP" altLang="en-US" sz="3600" dirty="0">
                <a:solidFill>
                  <a:schemeClr val="bg1"/>
                </a:solidFill>
              </a:rPr>
              <a:t> </a:t>
            </a:r>
            <a:r>
              <a:rPr lang="en-US" altLang="ja-JP" sz="3600" dirty="0" smtClean="0">
                <a:solidFill>
                  <a:schemeClr val="bg1"/>
                </a:solidFill>
              </a:rPr>
              <a:t>HRMS </a:t>
            </a:r>
            <a:r>
              <a:rPr lang="en-US" altLang="ja-JP" sz="3600" dirty="0" err="1" smtClean="0">
                <a:solidFill>
                  <a:schemeClr val="bg1"/>
                </a:solidFill>
              </a:rPr>
              <a:t>vs</a:t>
            </a:r>
            <a:r>
              <a:rPr lang="en-US" altLang="ja-JP" sz="3600" dirty="0" smtClean="0">
                <a:solidFill>
                  <a:schemeClr val="bg1"/>
                </a:solidFill>
              </a:rPr>
              <a:t> ECD</a:t>
            </a:r>
          </a:p>
          <a:p>
            <a:pPr>
              <a:buFontTx/>
              <a:buChar char="-"/>
            </a:pPr>
            <a:r>
              <a:rPr lang="ja-JP" altLang="en-US" sz="3600" dirty="0" smtClean="0">
                <a:solidFill>
                  <a:schemeClr val="bg1"/>
                </a:solidFill>
              </a:rPr>
              <a:t>研究紀要 </a:t>
            </a:r>
            <a:r>
              <a:rPr lang="en-US" altLang="ja-JP" sz="3600" dirty="0" err="1" smtClean="0">
                <a:solidFill>
                  <a:schemeClr val="bg1"/>
                </a:solidFill>
              </a:rPr>
              <a:t>vs</a:t>
            </a:r>
            <a:r>
              <a:rPr lang="en-US" altLang="ja-JP" sz="3600" dirty="0" smtClean="0">
                <a:solidFill>
                  <a:schemeClr val="bg1"/>
                </a:solidFill>
              </a:rPr>
              <a:t> EST</a:t>
            </a:r>
          </a:p>
          <a:p>
            <a:pPr>
              <a:buFontTx/>
              <a:buChar char="-"/>
            </a:pPr>
            <a:r>
              <a:rPr lang="ja-JP" altLang="en-US" sz="3600" dirty="0" smtClean="0">
                <a:solidFill>
                  <a:schemeClr val="bg1"/>
                </a:solidFill>
              </a:rPr>
              <a:t>同位体希釈分析（</a:t>
            </a:r>
            <a:r>
              <a:rPr lang="en-US" altLang="ja-JP" sz="3600" dirty="0" smtClean="0">
                <a:solidFill>
                  <a:schemeClr val="bg1"/>
                </a:solidFill>
              </a:rPr>
              <a:t>IS</a:t>
            </a:r>
            <a:r>
              <a:rPr lang="ja-JP" altLang="en-US" sz="3600" dirty="0" smtClean="0">
                <a:solidFill>
                  <a:schemeClr val="bg1"/>
                </a:solidFill>
              </a:rPr>
              <a:t>）　</a:t>
            </a:r>
            <a:r>
              <a:rPr lang="en-US" altLang="ja-JP" sz="3600" dirty="0" err="1" smtClean="0">
                <a:solidFill>
                  <a:schemeClr val="bg1"/>
                </a:solidFill>
              </a:rPr>
              <a:t>vs</a:t>
            </a:r>
            <a:r>
              <a:rPr lang="ja-JP" altLang="en-US" sz="3600" dirty="0" smtClean="0">
                <a:solidFill>
                  <a:schemeClr val="bg1"/>
                </a:solidFill>
              </a:rPr>
              <a:t>　</a:t>
            </a:r>
            <a:r>
              <a:rPr lang="en-US" altLang="ja-JP" sz="3600" dirty="0" smtClean="0">
                <a:solidFill>
                  <a:schemeClr val="bg1"/>
                </a:solidFill>
              </a:rPr>
              <a:t>QA/QC</a:t>
            </a:r>
          </a:p>
          <a:p>
            <a:pPr>
              <a:buFontTx/>
              <a:buChar char="-"/>
            </a:pPr>
            <a:r>
              <a:rPr lang="ja-JP" altLang="en-US" sz="3600" dirty="0" smtClean="0">
                <a:solidFill>
                  <a:schemeClr val="bg1"/>
                </a:solidFill>
              </a:rPr>
              <a:t>異性体分析　</a:t>
            </a:r>
            <a:r>
              <a:rPr lang="en-US" altLang="ja-JP" sz="3600" dirty="0" err="1" smtClean="0">
                <a:solidFill>
                  <a:schemeClr val="bg1"/>
                </a:solidFill>
              </a:rPr>
              <a:t>vs</a:t>
            </a:r>
            <a:r>
              <a:rPr lang="en-US" altLang="ja-JP" sz="3600" dirty="0" smtClean="0">
                <a:solidFill>
                  <a:schemeClr val="bg1"/>
                </a:solidFill>
              </a:rPr>
              <a:t> PCB-7</a:t>
            </a:r>
            <a:r>
              <a:rPr lang="ja-JP" altLang="en-US" sz="3600" dirty="0" smtClean="0">
                <a:solidFill>
                  <a:schemeClr val="bg1"/>
                </a:solidFill>
              </a:rPr>
              <a:t>異性体</a:t>
            </a:r>
            <a:endParaRPr lang="en-US" altLang="ja-JP" sz="3600" dirty="0" smtClean="0">
              <a:solidFill>
                <a:schemeClr val="bg1"/>
              </a:solidFill>
            </a:endParaRPr>
          </a:p>
          <a:p>
            <a:pPr>
              <a:buFontTx/>
              <a:buChar char="-"/>
            </a:pPr>
            <a:endParaRPr lang="en-US" altLang="ja-JP" sz="3600" dirty="0">
              <a:solidFill>
                <a:schemeClr val="bg1"/>
              </a:solidFill>
            </a:endParaRPr>
          </a:p>
          <a:p>
            <a:pPr>
              <a:buFontTx/>
              <a:buChar char="-"/>
            </a:pPr>
            <a:r>
              <a:rPr lang="en-US" altLang="ja-JP" sz="3600" dirty="0" smtClean="0">
                <a:solidFill>
                  <a:schemeClr val="bg1"/>
                </a:solidFill>
              </a:rPr>
              <a:t> </a:t>
            </a:r>
            <a:r>
              <a:rPr lang="ja-JP" altLang="en-US" sz="3600" dirty="0" smtClean="0">
                <a:solidFill>
                  <a:schemeClr val="bg1"/>
                </a:solidFill>
              </a:rPr>
              <a:t>経験・ノウハウ　技術移転</a:t>
            </a:r>
            <a:endParaRPr lang="en-US" altLang="ja-JP" sz="3600" dirty="0" smtClean="0">
              <a:solidFill>
                <a:schemeClr val="bg1"/>
              </a:solidFill>
            </a:endParaRPr>
          </a:p>
          <a:p>
            <a:pPr>
              <a:buFontTx/>
              <a:buChar char="-"/>
            </a:pPr>
            <a:endParaRPr lang="en-US" altLang="ja-JP" sz="3600" dirty="0">
              <a:solidFill>
                <a:schemeClr val="bg1"/>
              </a:solidFill>
            </a:endParaRPr>
          </a:p>
          <a:p>
            <a:pPr>
              <a:buFontTx/>
              <a:buChar char="-"/>
            </a:pPr>
            <a:r>
              <a:rPr lang="ja-JP" altLang="en-US" sz="3600" dirty="0" smtClean="0">
                <a:solidFill>
                  <a:schemeClr val="bg1"/>
                </a:solidFill>
              </a:rPr>
              <a:t>自治体の枠を超えて、連携、協力</a:t>
            </a:r>
            <a:endParaRPr lang="ja-JP" altLang="ja-JP" sz="3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251520" y="764704"/>
            <a:ext cx="84604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defRPr/>
            </a:pPr>
            <a:r>
              <a:rPr lang="en-US" altLang="ja-JP" sz="3600" b="1" dirty="0">
                <a:solidFill>
                  <a:schemeClr val="bg1"/>
                </a:solidFill>
              </a:rPr>
              <a:t>APPLICATION FORM FOR </a:t>
            </a:r>
            <a:endParaRPr lang="en-US" altLang="ja-JP" sz="3600" b="1" dirty="0" smtClean="0">
              <a:solidFill>
                <a:schemeClr val="bg1"/>
              </a:solidFill>
            </a:endParaRPr>
          </a:p>
          <a:p>
            <a:pPr lvl="0" algn="ctr">
              <a:defRPr/>
            </a:pPr>
            <a:r>
              <a:rPr lang="en-US" altLang="ja-JP" sz="3600" b="1" dirty="0" smtClean="0">
                <a:solidFill>
                  <a:schemeClr val="bg1"/>
                </a:solidFill>
              </a:rPr>
              <a:t>JAPAN’S </a:t>
            </a:r>
            <a:r>
              <a:rPr lang="en-US" altLang="ja-JP" sz="3600" b="1" dirty="0">
                <a:solidFill>
                  <a:schemeClr val="bg1"/>
                </a:solidFill>
              </a:rPr>
              <a:t>TECHNICAL COOPERATION</a:t>
            </a:r>
            <a:endParaRPr lang="en-US" altLang="ja-JP" sz="3600" b="1" dirty="0" smtClean="0">
              <a:solidFill>
                <a:schemeClr val="bg1"/>
              </a:solidFill>
            </a:endParaRPr>
          </a:p>
          <a:p>
            <a:pPr lvl="0">
              <a:defRPr/>
            </a:pPr>
            <a:endParaRPr lang="en-US" altLang="ja-JP" sz="3600" b="1" dirty="0">
              <a:solidFill>
                <a:schemeClr val="bg1"/>
              </a:solidFill>
            </a:endParaRPr>
          </a:p>
          <a:p>
            <a:pPr lvl="0">
              <a:defRPr/>
            </a:pPr>
            <a:r>
              <a:rPr lang="en-US" altLang="ja-JP" sz="3600" b="1" dirty="0" smtClean="0">
                <a:solidFill>
                  <a:schemeClr val="bg1"/>
                </a:solidFill>
              </a:rPr>
              <a:t>Determination </a:t>
            </a:r>
            <a:r>
              <a:rPr lang="en-US" altLang="ja-JP" sz="3600" b="1" dirty="0">
                <a:solidFill>
                  <a:schemeClr val="bg1"/>
                </a:solidFill>
              </a:rPr>
              <a:t>of Hot Spots in the Danube River on Its Way through Serbia in Order to Establish the Capacities for Chemical Management and to Produce Remediation Proposals</a:t>
            </a:r>
            <a:endParaRPr lang="ja-JP" altLang="ja-JP" sz="3600" dirty="0">
              <a:solidFill>
                <a:schemeClr val="bg1"/>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3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0" y="354722"/>
            <a:ext cx="9083249"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n-US" altLang="ja-JP" sz="3600" dirty="0">
              <a:solidFill>
                <a:schemeClr val="bg1"/>
              </a:solidFill>
              <a:latin typeface="Times New Roman"/>
              <a:ea typeface="ＭＳ 明朝"/>
            </a:endParaRPr>
          </a:p>
          <a:p>
            <a:pPr algn="ctr" fontAlgn="base">
              <a:spcBef>
                <a:spcPct val="0"/>
              </a:spcBef>
              <a:spcAft>
                <a:spcPct val="0"/>
              </a:spcAft>
            </a:pPr>
            <a:r>
              <a:rPr lang="en-US" altLang="ja-JP" sz="3600" dirty="0" smtClean="0">
                <a:solidFill>
                  <a:schemeClr val="bg1"/>
                </a:solidFill>
                <a:latin typeface="Times New Roman"/>
                <a:ea typeface="ＭＳ 明朝"/>
              </a:rPr>
              <a:t>The </a:t>
            </a:r>
            <a:r>
              <a:rPr lang="en-US" altLang="ja-JP" sz="3600" dirty="0" smtClean="0">
                <a:solidFill>
                  <a:srgbClr val="FFFF00"/>
                </a:solidFill>
                <a:latin typeface="Times New Roman"/>
                <a:ea typeface="ＭＳ 明朝"/>
              </a:rPr>
              <a:t>Red Mud </a:t>
            </a:r>
            <a:r>
              <a:rPr lang="en-US" altLang="ja-JP" sz="3600" dirty="0" smtClean="0">
                <a:solidFill>
                  <a:schemeClr val="bg1"/>
                </a:solidFill>
                <a:latin typeface="Times New Roman"/>
                <a:ea typeface="ＭＳ 明朝"/>
              </a:rPr>
              <a:t>Accident in </a:t>
            </a:r>
            <a:r>
              <a:rPr lang="en-US" altLang="ja-JP" sz="3600" dirty="0" err="1" smtClean="0">
                <a:solidFill>
                  <a:schemeClr val="bg1"/>
                </a:solidFill>
                <a:latin typeface="Times New Roman"/>
                <a:ea typeface="ＭＳ 明朝"/>
              </a:rPr>
              <a:t>Ajka</a:t>
            </a:r>
            <a:r>
              <a:rPr lang="en-US" altLang="ja-JP" sz="3600" dirty="0" smtClean="0">
                <a:solidFill>
                  <a:schemeClr val="bg1"/>
                </a:solidFill>
                <a:latin typeface="Times New Roman"/>
                <a:ea typeface="ＭＳ 明朝"/>
              </a:rPr>
              <a:t> (Hungary):  Plant Toxicity and Trace Metal Bioavailability in Red Mud Contaminated Soil</a:t>
            </a:r>
            <a:r>
              <a:rPr lang="sr-Latn-CS" altLang="ja-JP" sz="3600" dirty="0" smtClean="0">
                <a:solidFill>
                  <a:schemeClr val="bg1"/>
                </a:solidFill>
                <a:latin typeface="Times New Roman"/>
                <a:ea typeface="ＭＳ 明朝"/>
              </a:rPr>
              <a:t> </a:t>
            </a:r>
            <a:endParaRPr lang="en-US" altLang="ja-JP" sz="3600" dirty="0" smtClean="0">
              <a:solidFill>
                <a:schemeClr val="bg1"/>
              </a:solidFill>
              <a:latin typeface="Times New Roman"/>
              <a:ea typeface="ＭＳ 明朝"/>
            </a:endParaRPr>
          </a:p>
          <a:p>
            <a:pPr algn="ctr" fontAlgn="base">
              <a:spcBef>
                <a:spcPct val="0"/>
              </a:spcBef>
              <a:spcAft>
                <a:spcPct val="0"/>
              </a:spcAft>
            </a:pPr>
            <a:endParaRPr lang="en-US" altLang="ja-JP" sz="3600" dirty="0" smtClean="0">
              <a:solidFill>
                <a:schemeClr val="bg1"/>
              </a:solidFill>
              <a:latin typeface="Times New Roman"/>
              <a:ea typeface="ＭＳ 明朝"/>
            </a:endParaRPr>
          </a:p>
          <a:p>
            <a:pPr fontAlgn="base">
              <a:spcBef>
                <a:spcPct val="0"/>
              </a:spcBef>
              <a:spcAft>
                <a:spcPct val="0"/>
              </a:spcAft>
            </a:pPr>
            <a:r>
              <a:rPr lang="en-US" altLang="ja-JP" sz="3600" dirty="0" smtClean="0">
                <a:solidFill>
                  <a:schemeClr val="bg1"/>
                </a:solidFill>
                <a:latin typeface="Times New Roman"/>
                <a:ea typeface="ＭＳ 明朝"/>
              </a:rPr>
              <a:t>S</a:t>
            </a:r>
            <a:r>
              <a:rPr lang="sr-Latn-CS" altLang="ja-JP" sz="3600" dirty="0" smtClean="0">
                <a:solidFill>
                  <a:schemeClr val="bg1"/>
                </a:solidFill>
                <a:latin typeface="Times New Roman"/>
                <a:ea typeface="ＭＳ 明朝"/>
              </a:rPr>
              <a:t>ome transboundary pollutions ocured in River Danube such as Ajka alumina sludge spill, </a:t>
            </a:r>
            <a:endParaRPr lang="en-US" altLang="ja-JP" sz="3600" dirty="0" smtClean="0">
              <a:solidFill>
                <a:schemeClr val="bg1"/>
              </a:solidFill>
              <a:latin typeface="Times New Roman"/>
              <a:ea typeface="ＭＳ 明朝"/>
            </a:endParaRPr>
          </a:p>
          <a:p>
            <a:pPr fontAlgn="base">
              <a:spcBef>
                <a:spcPct val="0"/>
              </a:spcBef>
              <a:spcAft>
                <a:spcPct val="0"/>
              </a:spcAft>
            </a:pPr>
            <a:r>
              <a:rPr lang="sr-Latn-CS" altLang="ja-JP" sz="3600" dirty="0" smtClean="0">
                <a:solidFill>
                  <a:schemeClr val="bg1"/>
                </a:solidFill>
                <a:latin typeface="Times New Roman"/>
                <a:ea typeface="ＭＳ 明朝"/>
              </a:rPr>
              <a:t>red mud (highly alkaline a waste product of </a:t>
            </a:r>
            <a:endParaRPr lang="en-US" altLang="ja-JP" sz="3600" dirty="0" smtClean="0">
              <a:solidFill>
                <a:schemeClr val="bg1"/>
              </a:solidFill>
              <a:latin typeface="Times New Roman"/>
              <a:ea typeface="ＭＳ 明朝"/>
            </a:endParaRPr>
          </a:p>
          <a:p>
            <a:pPr fontAlgn="base">
              <a:spcBef>
                <a:spcPct val="0"/>
              </a:spcBef>
              <a:spcAft>
                <a:spcPct val="0"/>
              </a:spcAft>
            </a:pPr>
            <a:r>
              <a:rPr lang="sr-Latn-CS" altLang="ja-JP" sz="3600" dirty="0" smtClean="0">
                <a:solidFill>
                  <a:schemeClr val="bg1"/>
                </a:solidFill>
                <a:latin typeface="Times New Roman"/>
                <a:ea typeface="ＭＳ 明朝"/>
              </a:rPr>
              <a:t>the Bayer process which</a:t>
            </a:r>
            <a:r>
              <a:rPr lang="en-US" altLang="ja-JP" sz="3600" dirty="0" smtClean="0">
                <a:solidFill>
                  <a:schemeClr val="bg1"/>
                </a:solidFill>
                <a:latin typeface="Times New Roman"/>
                <a:ea typeface="ＭＳ 明朝"/>
              </a:rPr>
              <a:t> </a:t>
            </a:r>
            <a:r>
              <a:rPr lang="sr-Latn-CS" altLang="ja-JP" sz="3600" dirty="0" smtClean="0">
                <a:solidFill>
                  <a:schemeClr val="bg1"/>
                </a:solidFill>
                <a:latin typeface="Times New Roman"/>
                <a:ea typeface="ＭＳ 明朝"/>
              </a:rPr>
              <a:t>refines bauxite </a:t>
            </a:r>
            <a:endParaRPr lang="en-US" altLang="ja-JP" sz="3600" dirty="0" smtClean="0">
              <a:solidFill>
                <a:schemeClr val="bg1"/>
              </a:solidFill>
              <a:latin typeface="Times New Roman"/>
              <a:ea typeface="ＭＳ 明朝"/>
            </a:endParaRPr>
          </a:p>
          <a:p>
            <a:pPr fontAlgn="base">
              <a:spcBef>
                <a:spcPct val="0"/>
              </a:spcBef>
              <a:spcAft>
                <a:spcPct val="0"/>
              </a:spcAft>
            </a:pPr>
            <a:r>
              <a:rPr lang="sr-Latn-CS" altLang="ja-JP" sz="3600" dirty="0" smtClean="0">
                <a:solidFill>
                  <a:schemeClr val="bg1"/>
                </a:solidFill>
                <a:latin typeface="Times New Roman"/>
                <a:ea typeface="ＭＳ 明朝"/>
              </a:rPr>
              <a:t>into alumina) in western Hungary in 2010</a:t>
            </a:r>
            <a:endParaRPr kumimoji="1" lang="en-US" altLang="ja-JP" sz="3600" b="0" i="0" u="none" strike="noStrike" cap="none" normalizeH="0" baseline="0" dirty="0">
              <a:ln>
                <a:noFill/>
              </a:ln>
              <a:solidFill>
                <a:srgbClr val="000000"/>
              </a:solidFill>
              <a:effectLst/>
              <a:latin typeface="Times New Roman"/>
              <a:ea typeface="ＭＳ 明朝"/>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3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0" y="476672"/>
            <a:ext cx="9083249"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ja-JP" sz="3600" b="1" baseline="0" dirty="0" smtClean="0">
                <a:solidFill>
                  <a:srgbClr val="D1B271"/>
                </a:solidFill>
                <a:latin typeface="Optima-Bold"/>
              </a:rPr>
              <a:t>The Cyanide Spill at </a:t>
            </a:r>
            <a:r>
              <a:rPr lang="en-US" altLang="ja-JP" sz="3600" b="1" baseline="0" dirty="0" err="1" smtClean="0">
                <a:solidFill>
                  <a:srgbClr val="D1B271"/>
                </a:solidFill>
                <a:latin typeface="Optima-Bold"/>
              </a:rPr>
              <a:t>Baia</a:t>
            </a:r>
            <a:r>
              <a:rPr lang="en-US" altLang="ja-JP" sz="3600" b="1" baseline="0" dirty="0" smtClean="0">
                <a:solidFill>
                  <a:srgbClr val="D1B271"/>
                </a:solidFill>
                <a:latin typeface="Optima-Bold"/>
              </a:rPr>
              <a:t> Mare, Romania</a:t>
            </a:r>
          </a:p>
          <a:p>
            <a:r>
              <a:rPr lang="en-US" altLang="ja-JP" sz="2000" baseline="0" dirty="0" smtClean="0">
                <a:solidFill>
                  <a:schemeClr val="bg1"/>
                </a:solidFill>
                <a:latin typeface="Optima"/>
              </a:rPr>
              <a:t>BEFORE, DURING AND AFTER</a:t>
            </a:r>
            <a:endParaRPr lang="en-US" altLang="ja-JP" sz="3600" dirty="0">
              <a:solidFill>
                <a:schemeClr val="bg1"/>
              </a:solidFill>
              <a:latin typeface="Times New Roman"/>
              <a:ea typeface="ＭＳ 明朝"/>
            </a:endParaRPr>
          </a:p>
          <a:p>
            <a:pPr algn="ctr" fontAlgn="base">
              <a:spcBef>
                <a:spcPct val="0"/>
              </a:spcBef>
              <a:spcAft>
                <a:spcPct val="0"/>
              </a:spcAft>
            </a:pPr>
            <a:endParaRPr lang="en-US" altLang="ja-JP" sz="3600" dirty="0" smtClean="0">
              <a:solidFill>
                <a:schemeClr val="bg1"/>
              </a:solidFill>
              <a:latin typeface="Times New Roman"/>
              <a:ea typeface="ＭＳ 明朝"/>
            </a:endParaRPr>
          </a:p>
          <a:p>
            <a:pPr fontAlgn="base">
              <a:spcBef>
                <a:spcPct val="0"/>
              </a:spcBef>
              <a:spcAft>
                <a:spcPct val="0"/>
              </a:spcAft>
            </a:pPr>
            <a:r>
              <a:rPr lang="en-US" altLang="ja-JP" sz="3600" dirty="0" smtClean="0">
                <a:solidFill>
                  <a:schemeClr val="bg1"/>
                </a:solidFill>
                <a:latin typeface="Times New Roman"/>
                <a:ea typeface="ＭＳ 明朝"/>
              </a:rPr>
              <a:t>In 2000 </a:t>
            </a:r>
            <a:r>
              <a:rPr lang="en-US" altLang="ja-JP" sz="3600" dirty="0" err="1" smtClean="0">
                <a:solidFill>
                  <a:schemeClr val="bg1"/>
                </a:solidFill>
                <a:latin typeface="Times New Roman"/>
                <a:ea typeface="ＭＳ 明朝"/>
              </a:rPr>
              <a:t>Baia</a:t>
            </a:r>
            <a:r>
              <a:rPr lang="en-US" altLang="ja-JP" sz="3600" dirty="0" smtClean="0">
                <a:solidFill>
                  <a:schemeClr val="bg1"/>
                </a:solidFill>
                <a:latin typeface="Times New Roman"/>
                <a:ea typeface="ＭＳ 明朝"/>
              </a:rPr>
              <a:t> Mare Romania, cyanide spill </a:t>
            </a:r>
          </a:p>
          <a:p>
            <a:pPr fontAlgn="base">
              <a:spcBef>
                <a:spcPct val="0"/>
              </a:spcBef>
              <a:spcAft>
                <a:spcPct val="0"/>
              </a:spcAft>
            </a:pPr>
            <a:r>
              <a:rPr lang="en-US" altLang="ja-JP" sz="3600" dirty="0" smtClean="0">
                <a:solidFill>
                  <a:schemeClr val="bg1"/>
                </a:solidFill>
                <a:latin typeface="Times New Roman"/>
                <a:ea typeface="ＭＳ 明朝"/>
              </a:rPr>
              <a:t>occurred into the </a:t>
            </a:r>
            <a:r>
              <a:rPr lang="en-US" altLang="ja-JP" sz="3600" dirty="0" err="1" smtClean="0">
                <a:solidFill>
                  <a:schemeClr val="bg1"/>
                </a:solidFill>
                <a:latin typeface="Times New Roman"/>
                <a:ea typeface="ＭＳ 明朝"/>
              </a:rPr>
              <a:t>Someş</a:t>
            </a:r>
            <a:r>
              <a:rPr lang="en-US" altLang="ja-JP" sz="3600" dirty="0" smtClean="0">
                <a:solidFill>
                  <a:schemeClr val="bg1"/>
                </a:solidFill>
                <a:latin typeface="Times New Roman"/>
                <a:ea typeface="ＭＳ 明朝"/>
              </a:rPr>
              <a:t> River by the gold </a:t>
            </a:r>
          </a:p>
          <a:p>
            <a:pPr fontAlgn="base">
              <a:spcBef>
                <a:spcPct val="0"/>
              </a:spcBef>
              <a:spcAft>
                <a:spcPct val="0"/>
              </a:spcAft>
            </a:pPr>
            <a:r>
              <a:rPr lang="en-US" altLang="ja-JP" sz="3600" dirty="0" smtClean="0">
                <a:solidFill>
                  <a:schemeClr val="bg1"/>
                </a:solidFill>
                <a:latin typeface="Times New Roman"/>
                <a:ea typeface="ＭＳ 明朝"/>
              </a:rPr>
              <a:t>mining company.</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3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0" y="52164"/>
            <a:ext cx="9396536"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ja-JP" sz="3200" b="1" baseline="0" dirty="0" err="1" smtClean="0">
                <a:solidFill>
                  <a:srgbClr val="D1B271"/>
                </a:solidFill>
                <a:latin typeface="Optima-Bold"/>
              </a:rPr>
              <a:t>sulphide</a:t>
            </a:r>
            <a:r>
              <a:rPr lang="en-US" altLang="ja-JP" sz="3200" b="1" baseline="0" dirty="0" smtClean="0">
                <a:solidFill>
                  <a:srgbClr val="D1B271"/>
                </a:solidFill>
                <a:latin typeface="Optima-Bold"/>
              </a:rPr>
              <a:t> </a:t>
            </a:r>
            <a:r>
              <a:rPr lang="en-US" altLang="ja-JP" sz="3200" b="1" baseline="0" dirty="0" err="1" smtClean="0">
                <a:solidFill>
                  <a:srgbClr val="D1B271"/>
                </a:solidFill>
                <a:latin typeface="Optima-Bold"/>
              </a:rPr>
              <a:t>biogeocenosis</a:t>
            </a:r>
            <a:r>
              <a:rPr lang="en-US" altLang="ja-JP" sz="3200" b="1" baseline="0" dirty="0" smtClean="0">
                <a:solidFill>
                  <a:srgbClr val="D1B271"/>
                </a:solidFill>
                <a:latin typeface="Optima-Bold"/>
              </a:rPr>
              <a:t> in the zones of </a:t>
            </a:r>
            <a:r>
              <a:rPr lang="en-US" altLang="ja-JP" sz="3200" b="1" baseline="0" dirty="0" err="1" smtClean="0">
                <a:solidFill>
                  <a:srgbClr val="FFFF00"/>
                </a:solidFill>
                <a:latin typeface="Optima-Bold"/>
              </a:rPr>
              <a:t>sulphide</a:t>
            </a:r>
            <a:r>
              <a:rPr lang="en-US" altLang="ja-JP" sz="3200" b="1" baseline="0" dirty="0" smtClean="0">
                <a:solidFill>
                  <a:srgbClr val="D1B271"/>
                </a:solidFill>
                <a:latin typeface="Optima-Bold"/>
              </a:rPr>
              <a:t> </a:t>
            </a:r>
            <a:r>
              <a:rPr lang="en-US" altLang="ja-JP" sz="3200" b="1" baseline="0" dirty="0" smtClean="0">
                <a:solidFill>
                  <a:srgbClr val="FFFF00"/>
                </a:solidFill>
                <a:latin typeface="Optima-Bold"/>
              </a:rPr>
              <a:t>copper ores </a:t>
            </a:r>
            <a:r>
              <a:rPr lang="en-US" altLang="ja-JP" sz="3200" b="1" baseline="0" dirty="0" smtClean="0">
                <a:solidFill>
                  <a:srgbClr val="D1B271"/>
                </a:solidFill>
                <a:latin typeface="Optima-Bold"/>
              </a:rPr>
              <a:t>deposits in East Serbia (</a:t>
            </a:r>
            <a:r>
              <a:rPr lang="en-US" altLang="ja-JP" sz="3200" b="1" baseline="0" dirty="0" err="1" smtClean="0">
                <a:solidFill>
                  <a:srgbClr val="FFFF00"/>
                </a:solidFill>
                <a:latin typeface="Optima-Bold"/>
              </a:rPr>
              <a:t>Bor</a:t>
            </a:r>
            <a:r>
              <a:rPr lang="en-US" altLang="ja-JP" sz="3200" b="1" baseline="0" dirty="0" smtClean="0">
                <a:solidFill>
                  <a:srgbClr val="D1B271"/>
                </a:solidFill>
                <a:latin typeface="Optima-Bold"/>
              </a:rPr>
              <a:t> and </a:t>
            </a:r>
            <a:r>
              <a:rPr lang="en-US" altLang="ja-JP" sz="3200" b="1" baseline="0" dirty="0" err="1" smtClean="0">
                <a:solidFill>
                  <a:srgbClr val="D1B271"/>
                </a:solidFill>
                <a:latin typeface="Optima-Bold"/>
              </a:rPr>
              <a:t>Majdanpek</a:t>
            </a:r>
            <a:r>
              <a:rPr lang="en-US" altLang="ja-JP" sz="3200" b="1" baseline="0" dirty="0" smtClean="0">
                <a:solidFill>
                  <a:srgbClr val="D1B271"/>
                </a:solidFill>
                <a:latin typeface="Optima-Bold"/>
              </a:rPr>
              <a:t>) have an influence on the pollution of waters. </a:t>
            </a:r>
          </a:p>
          <a:p>
            <a:endParaRPr lang="en-US" altLang="ja-JP" sz="3200" b="1" dirty="0" smtClean="0">
              <a:solidFill>
                <a:srgbClr val="FFFF00"/>
              </a:solidFill>
              <a:latin typeface="Optima-Bold"/>
            </a:endParaRPr>
          </a:p>
          <a:p>
            <a:r>
              <a:rPr lang="en-US" altLang="ja-JP" sz="3200" b="1" dirty="0" smtClean="0">
                <a:solidFill>
                  <a:srgbClr val="FFFF00"/>
                </a:solidFill>
                <a:latin typeface="Optima-Bold"/>
              </a:rPr>
              <a:t> artificial lake H</a:t>
            </a:r>
            <a:r>
              <a:rPr lang="en-US" altLang="ja-JP" sz="3200" b="1" baseline="-25000" dirty="0" smtClean="0">
                <a:solidFill>
                  <a:srgbClr val="FFFF00"/>
                </a:solidFill>
                <a:latin typeface="Optima-Bold"/>
              </a:rPr>
              <a:t>2</a:t>
            </a:r>
            <a:r>
              <a:rPr lang="en-US" altLang="ja-JP" sz="3200" b="1" dirty="0" smtClean="0">
                <a:solidFill>
                  <a:srgbClr val="FFFF00"/>
                </a:solidFill>
                <a:latin typeface="Optima-Bold"/>
              </a:rPr>
              <a:t>SO</a:t>
            </a:r>
            <a:r>
              <a:rPr lang="en-US" altLang="ja-JP" sz="3200" b="1" baseline="-25000" dirty="0" smtClean="0">
                <a:solidFill>
                  <a:srgbClr val="FFFF00"/>
                </a:solidFill>
                <a:latin typeface="Optima-Bold"/>
              </a:rPr>
              <a:t>4 </a:t>
            </a:r>
            <a:r>
              <a:rPr lang="en-US" altLang="ja-JP" sz="3200" b="1" dirty="0" smtClean="0">
                <a:solidFill>
                  <a:srgbClr val="FFFF00"/>
                </a:solidFill>
                <a:latin typeface="Optima-Bold"/>
              </a:rPr>
              <a:t> </a:t>
            </a:r>
            <a:r>
              <a:rPr lang="en-US" altLang="ja-JP" sz="3200" b="1" dirty="0" smtClean="0">
                <a:solidFill>
                  <a:srgbClr val="FFFF00"/>
                </a:solidFill>
                <a:latin typeface="Optima-Bold"/>
              </a:rPr>
              <a:t>(pH </a:t>
            </a:r>
            <a:r>
              <a:rPr lang="ja-JP" altLang="en-US" sz="3200" b="1" dirty="0" smtClean="0">
                <a:solidFill>
                  <a:srgbClr val="FFFF00"/>
                </a:solidFill>
                <a:latin typeface="Optima-Bold"/>
              </a:rPr>
              <a:t>≒</a:t>
            </a:r>
            <a:r>
              <a:rPr lang="en-US" altLang="ja-JP" sz="3200" b="1" dirty="0" smtClean="0">
                <a:solidFill>
                  <a:srgbClr val="FFFF00"/>
                </a:solidFill>
                <a:latin typeface="Optima-Bold"/>
              </a:rPr>
              <a:t>2.5)</a:t>
            </a:r>
          </a:p>
          <a:p>
            <a:r>
              <a:rPr lang="en-US" altLang="ja-JP" sz="3200" b="1" baseline="-25000" dirty="0">
                <a:solidFill>
                  <a:srgbClr val="FFFF00"/>
                </a:solidFill>
                <a:latin typeface="Optima-Bold"/>
              </a:rPr>
              <a:t> </a:t>
            </a:r>
            <a:r>
              <a:rPr lang="en-US" altLang="ja-JP" sz="3200" b="1" dirty="0" smtClean="0">
                <a:solidFill>
                  <a:srgbClr val="FFFF00"/>
                </a:solidFill>
                <a:latin typeface="Optima-Bold"/>
              </a:rPr>
              <a:t>flux to Danube    500t Cu/ year</a:t>
            </a:r>
            <a:r>
              <a:rPr lang="en-US" altLang="ja-JP" sz="3200" b="1" baseline="-25000" dirty="0" smtClean="0">
                <a:solidFill>
                  <a:srgbClr val="FFFF00"/>
                </a:solidFill>
                <a:latin typeface="Optima-Bold"/>
              </a:rPr>
              <a:t> </a:t>
            </a:r>
            <a:endParaRPr lang="en-US" altLang="ja-JP" sz="3200" b="1" baseline="-25000" dirty="0" smtClean="0">
              <a:solidFill>
                <a:srgbClr val="FFFF00"/>
              </a:solidFill>
              <a:latin typeface="Optima-Bold"/>
            </a:endParaRPr>
          </a:p>
          <a:p>
            <a:endParaRPr lang="en-US" altLang="ja-JP" sz="3200" b="1" baseline="0" dirty="0" smtClean="0">
              <a:solidFill>
                <a:srgbClr val="FFFF00"/>
              </a:solidFill>
              <a:latin typeface="Optima-Bold"/>
            </a:endParaRPr>
          </a:p>
          <a:p>
            <a:r>
              <a:rPr lang="en-US" altLang="ja-JP" sz="3200" b="1" baseline="0" dirty="0" smtClean="0">
                <a:solidFill>
                  <a:srgbClr val="D1B271"/>
                </a:solidFill>
                <a:latin typeface="Optima-Bold"/>
              </a:rPr>
              <a:t>These waters loaded with heavy metals partly arrive in aquifer and the major part flows into surface water (river </a:t>
            </a:r>
            <a:r>
              <a:rPr lang="en-US" altLang="ja-JP" sz="3200" b="1" baseline="0" dirty="0" err="1" smtClean="0">
                <a:solidFill>
                  <a:srgbClr val="D1B271"/>
                </a:solidFill>
                <a:latin typeface="Optima-Bold"/>
              </a:rPr>
              <a:t>Timok</a:t>
            </a:r>
            <a:r>
              <a:rPr lang="en-US" altLang="ja-JP" sz="3200" b="1" baseline="0" dirty="0" smtClean="0">
                <a:solidFill>
                  <a:srgbClr val="D1B271"/>
                </a:solidFill>
                <a:latin typeface="Optima-Bold"/>
              </a:rPr>
              <a:t>) courses gravitating towards the Danube River, which empties into the Black Sea</a:t>
            </a:r>
            <a:r>
              <a:rPr lang="en-US" altLang="ja-JP" sz="3600" b="1" baseline="0" dirty="0" smtClean="0">
                <a:solidFill>
                  <a:srgbClr val="D1B271"/>
                </a:solidFill>
                <a:latin typeface="Optima-Bold"/>
              </a:rPr>
              <a:t> </a:t>
            </a:r>
            <a:endParaRPr lang="en-US" altLang="ja-JP" sz="3600" dirty="0" smtClean="0">
              <a:solidFill>
                <a:schemeClr val="bg1"/>
              </a:solidFill>
              <a:latin typeface="Times New Roman"/>
              <a:ea typeface="ＭＳ 明朝"/>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3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7411" name="Picture 3" descr="argus_brod_laboratorija3_179728894"/>
          <p:cNvPicPr>
            <a:picLocks noChangeAspect="1" noChangeArrowheads="1"/>
          </p:cNvPicPr>
          <p:nvPr/>
        </p:nvPicPr>
        <p:blipFill>
          <a:blip r:embed="rId3" cstate="print"/>
          <a:srcRect/>
          <a:stretch>
            <a:fillRect/>
          </a:stretch>
        </p:blipFill>
        <p:spPr bwMode="auto">
          <a:xfrm>
            <a:off x="3203848" y="3249141"/>
            <a:ext cx="5574381" cy="3204195"/>
          </a:xfrm>
          <a:prstGeom prst="rect">
            <a:avLst/>
          </a:prstGeom>
          <a:noFill/>
          <a:ln w="9525">
            <a:solidFill>
              <a:srgbClr val="000000"/>
            </a:solidFill>
            <a:miter lim="800000"/>
            <a:headEnd/>
            <a:tailEnd/>
          </a:ln>
        </p:spPr>
      </p:pic>
      <p:pic>
        <p:nvPicPr>
          <p:cNvPr id="17410" name="Picture 4" descr="http://www.ekapija.com/dokumenti/brod_argus_100812.jpg"/>
          <p:cNvPicPr>
            <a:picLocks noChangeAspect="1" noChangeArrowheads="1"/>
          </p:cNvPicPr>
          <p:nvPr/>
        </p:nvPicPr>
        <p:blipFill>
          <a:blip r:embed="rId4" cstate="print"/>
          <a:srcRect/>
          <a:stretch>
            <a:fillRect/>
          </a:stretch>
        </p:blipFill>
        <p:spPr bwMode="auto">
          <a:xfrm>
            <a:off x="251520" y="285349"/>
            <a:ext cx="4287545" cy="3215659"/>
          </a:xfrm>
          <a:prstGeom prst="rect">
            <a:avLst/>
          </a:prstGeom>
          <a:noFill/>
          <a:ln w="9525">
            <a:solidFill>
              <a:srgbClr val="000000"/>
            </a:solidFill>
            <a:miter lim="800000"/>
            <a:headEnd/>
            <a:tailEnd/>
          </a:ln>
        </p:spPr>
      </p:pic>
      <p:sp>
        <p:nvSpPr>
          <p:cNvPr id="4" name="正方形/長方形 3"/>
          <p:cNvSpPr/>
          <p:nvPr/>
        </p:nvSpPr>
        <p:spPr>
          <a:xfrm>
            <a:off x="4788024" y="620688"/>
            <a:ext cx="3744416" cy="1077218"/>
          </a:xfrm>
          <a:prstGeom prst="rect">
            <a:avLst/>
          </a:prstGeom>
        </p:spPr>
        <p:txBody>
          <a:bodyPr wrap="square">
            <a:spAutoFit/>
          </a:bodyPr>
          <a:lstStyle/>
          <a:p>
            <a:r>
              <a:rPr lang="en-US" altLang="ja-JP" sz="3200" dirty="0">
                <a:solidFill>
                  <a:schemeClr val="bg1"/>
                </a:solidFill>
              </a:rPr>
              <a:t>Research Vessel </a:t>
            </a:r>
            <a:endParaRPr lang="en-US" altLang="ja-JP" sz="3200" dirty="0" smtClean="0">
              <a:solidFill>
                <a:schemeClr val="bg1"/>
              </a:solidFill>
            </a:endParaRPr>
          </a:p>
          <a:p>
            <a:r>
              <a:rPr lang="en-US" altLang="ja-JP" sz="3200" dirty="0" smtClean="0">
                <a:solidFill>
                  <a:schemeClr val="bg1"/>
                </a:solidFill>
              </a:rPr>
              <a:t>Laboratory </a:t>
            </a:r>
            <a:r>
              <a:rPr lang="en-US" altLang="ja-JP" sz="3200" dirty="0">
                <a:solidFill>
                  <a:schemeClr val="bg1"/>
                </a:solidFill>
              </a:rPr>
              <a:t>“Argus”</a:t>
            </a:r>
            <a:endParaRPr lang="ja-JP" altLang="en-US" sz="3200" dirty="0">
              <a:solidFill>
                <a:schemeClr val="bg1"/>
              </a:solidFill>
            </a:endParaRPr>
          </a:p>
        </p:txBody>
      </p:sp>
      <p:sp>
        <p:nvSpPr>
          <p:cNvPr id="5" name="正方形/長方形 4"/>
          <p:cNvSpPr/>
          <p:nvPr/>
        </p:nvSpPr>
        <p:spPr>
          <a:xfrm>
            <a:off x="-36512" y="4800054"/>
            <a:ext cx="3744416" cy="1077218"/>
          </a:xfrm>
          <a:prstGeom prst="rect">
            <a:avLst/>
          </a:prstGeom>
        </p:spPr>
        <p:txBody>
          <a:bodyPr wrap="square">
            <a:spAutoFit/>
          </a:bodyPr>
          <a:lstStyle/>
          <a:p>
            <a:r>
              <a:rPr lang="en-US" altLang="ja-JP" sz="3200" dirty="0">
                <a:solidFill>
                  <a:schemeClr val="bg1"/>
                </a:solidFill>
              </a:rPr>
              <a:t>Interior/laboratory </a:t>
            </a:r>
            <a:endParaRPr lang="en-US" altLang="ja-JP" sz="3200" dirty="0" smtClean="0">
              <a:solidFill>
                <a:schemeClr val="bg1"/>
              </a:solidFill>
            </a:endParaRPr>
          </a:p>
          <a:p>
            <a:r>
              <a:rPr lang="en-US" altLang="ja-JP" sz="3200" dirty="0" smtClean="0">
                <a:solidFill>
                  <a:schemeClr val="bg1"/>
                </a:solidFill>
              </a:rPr>
              <a:t>of </a:t>
            </a:r>
            <a:r>
              <a:rPr lang="en-US" altLang="ja-JP" sz="3200" dirty="0">
                <a:solidFill>
                  <a:schemeClr val="bg1"/>
                </a:solidFill>
              </a:rPr>
              <a:t>the “Argus”</a:t>
            </a:r>
            <a:endParaRPr lang="ja-JP" altLang="en-US" sz="32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251520" y="276999"/>
            <a:ext cx="846043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ja-JP" sz="3600" b="1" dirty="0">
                <a:solidFill>
                  <a:schemeClr val="bg1"/>
                </a:solidFill>
              </a:rPr>
              <a:t>Organic pollutants to be analyzed</a:t>
            </a:r>
            <a:endParaRPr lang="ja-JP" altLang="ja-JP" sz="3600" dirty="0">
              <a:solidFill>
                <a:schemeClr val="bg1"/>
              </a:solidFill>
            </a:endParaRPr>
          </a:p>
          <a:p>
            <a:r>
              <a:rPr lang="en-US" altLang="ja-JP" sz="3600" dirty="0">
                <a:solidFill>
                  <a:schemeClr val="bg1"/>
                </a:solidFill>
              </a:rPr>
              <a:t> </a:t>
            </a:r>
            <a:endParaRPr lang="ja-JP" altLang="ja-JP" sz="3600" dirty="0">
              <a:solidFill>
                <a:schemeClr val="bg1"/>
              </a:solidFill>
            </a:endParaRPr>
          </a:p>
          <a:p>
            <a:pPr lvl="0"/>
            <a:r>
              <a:rPr lang="en-US" altLang="ja-JP" sz="3600" dirty="0">
                <a:solidFill>
                  <a:schemeClr val="bg1"/>
                </a:solidFill>
              </a:rPr>
              <a:t>TPH – Total Petroleum Hydrocarbons</a:t>
            </a:r>
            <a:endParaRPr lang="ja-JP" altLang="ja-JP" sz="3600" dirty="0">
              <a:solidFill>
                <a:schemeClr val="bg1"/>
              </a:solidFill>
            </a:endParaRPr>
          </a:p>
          <a:p>
            <a:pPr lvl="0"/>
            <a:r>
              <a:rPr lang="en-US" altLang="ja-JP" sz="3600" dirty="0">
                <a:solidFill>
                  <a:schemeClr val="bg1"/>
                </a:solidFill>
              </a:rPr>
              <a:t>PAHs – Polycyclic Aromatic Hydrocarbons</a:t>
            </a:r>
            <a:endParaRPr lang="ja-JP" altLang="ja-JP" sz="3600" dirty="0">
              <a:solidFill>
                <a:schemeClr val="bg1"/>
              </a:solidFill>
            </a:endParaRPr>
          </a:p>
          <a:p>
            <a:pPr lvl="0"/>
            <a:r>
              <a:rPr lang="en-US" altLang="ja-JP" sz="3600" dirty="0">
                <a:solidFill>
                  <a:schemeClr val="bg1"/>
                </a:solidFill>
              </a:rPr>
              <a:t>PFCs – </a:t>
            </a:r>
            <a:r>
              <a:rPr lang="en-US" altLang="ja-JP" sz="3600" dirty="0" err="1">
                <a:solidFill>
                  <a:schemeClr val="bg1"/>
                </a:solidFill>
              </a:rPr>
              <a:t>Perfluorinated</a:t>
            </a:r>
            <a:r>
              <a:rPr lang="en-US" altLang="ja-JP" sz="3600" dirty="0">
                <a:solidFill>
                  <a:schemeClr val="bg1"/>
                </a:solidFill>
              </a:rPr>
              <a:t> compounds</a:t>
            </a:r>
            <a:endParaRPr lang="ja-JP" altLang="ja-JP" sz="3600" dirty="0">
              <a:solidFill>
                <a:schemeClr val="bg1"/>
              </a:solidFill>
            </a:endParaRPr>
          </a:p>
          <a:p>
            <a:pPr lvl="0"/>
            <a:r>
              <a:rPr lang="en-US" altLang="ja-JP" sz="3600" dirty="0">
                <a:solidFill>
                  <a:schemeClr val="bg1"/>
                </a:solidFill>
              </a:rPr>
              <a:t>PCB – Polychlorinated Biphenyl</a:t>
            </a:r>
            <a:endParaRPr lang="ja-JP" altLang="ja-JP" sz="3600" dirty="0">
              <a:solidFill>
                <a:schemeClr val="bg1"/>
              </a:solidFill>
            </a:endParaRPr>
          </a:p>
          <a:p>
            <a:pPr lvl="0"/>
            <a:r>
              <a:rPr lang="en-US" altLang="ja-JP" sz="3600" dirty="0">
                <a:solidFill>
                  <a:schemeClr val="bg1"/>
                </a:solidFill>
              </a:rPr>
              <a:t>PCDD – Polychlorinated </a:t>
            </a:r>
            <a:r>
              <a:rPr lang="en-US" altLang="ja-JP" sz="3600" dirty="0" err="1">
                <a:solidFill>
                  <a:schemeClr val="bg1"/>
                </a:solidFill>
              </a:rPr>
              <a:t>dibenzodioxins</a:t>
            </a:r>
            <a:endParaRPr lang="ja-JP" altLang="ja-JP" sz="3600" dirty="0">
              <a:solidFill>
                <a:schemeClr val="bg1"/>
              </a:solidFill>
            </a:endParaRPr>
          </a:p>
          <a:p>
            <a:pPr lvl="0"/>
            <a:r>
              <a:rPr lang="en-US" altLang="ja-JP" sz="3600" dirty="0">
                <a:solidFill>
                  <a:schemeClr val="bg1"/>
                </a:solidFill>
              </a:rPr>
              <a:t>PCDF – Polychlorinated </a:t>
            </a:r>
            <a:r>
              <a:rPr lang="en-US" altLang="ja-JP" sz="3600" dirty="0" err="1">
                <a:solidFill>
                  <a:schemeClr val="bg1"/>
                </a:solidFill>
              </a:rPr>
              <a:t>dibenzofurans</a:t>
            </a:r>
            <a:endParaRPr lang="ja-JP" altLang="ja-JP" sz="3600" dirty="0">
              <a:solidFill>
                <a:schemeClr val="bg1"/>
              </a:solidFill>
            </a:endParaRPr>
          </a:p>
          <a:p>
            <a:pPr lvl="0"/>
            <a:r>
              <a:rPr lang="en-US" altLang="ja-JP" sz="3600" dirty="0">
                <a:solidFill>
                  <a:schemeClr val="bg1"/>
                </a:solidFill>
              </a:rPr>
              <a:t>Pesticides</a:t>
            </a:r>
            <a:endParaRPr lang="ja-JP" altLang="ja-JP" sz="3600" dirty="0">
              <a:solidFill>
                <a:schemeClr val="bg1"/>
              </a:solidFill>
            </a:endParaRPr>
          </a:p>
          <a:p>
            <a:pPr lvl="0"/>
            <a:r>
              <a:rPr lang="en-US" altLang="ja-JP" sz="3600" dirty="0">
                <a:solidFill>
                  <a:schemeClr val="bg1"/>
                </a:solidFill>
              </a:rPr>
              <a:t>Antibiotics (</a:t>
            </a:r>
            <a:r>
              <a:rPr lang="en-US" altLang="ja-JP" sz="3600" dirty="0" err="1">
                <a:solidFill>
                  <a:schemeClr val="bg1"/>
                </a:solidFill>
              </a:rPr>
              <a:t>chloramphenicol</a:t>
            </a:r>
            <a:r>
              <a:rPr lang="en-US" altLang="ja-JP" sz="3600" dirty="0">
                <a:solidFill>
                  <a:schemeClr val="bg1"/>
                </a:solidFill>
              </a:rPr>
              <a:t>, tetracycline)</a:t>
            </a:r>
            <a:endParaRPr lang="ja-JP" altLang="ja-JP" sz="3600" dirty="0">
              <a:solidFill>
                <a:schemeClr val="bg1"/>
              </a:solidFill>
            </a:endParaRPr>
          </a:p>
          <a:p>
            <a:pPr lvl="0"/>
            <a:r>
              <a:rPr lang="en-US" altLang="ja-JP" sz="3600" dirty="0">
                <a:solidFill>
                  <a:schemeClr val="bg1"/>
                </a:solidFill>
              </a:rPr>
              <a:t>Hormones, endocrine </a:t>
            </a:r>
            <a:r>
              <a:rPr lang="en-US" altLang="ja-JP" sz="3600" dirty="0" smtClean="0">
                <a:solidFill>
                  <a:schemeClr val="bg1"/>
                </a:solidFill>
              </a:rPr>
              <a:t>disruptors</a:t>
            </a:r>
            <a:endParaRPr lang="ja-JP" altLang="ja-JP" sz="3600" dirty="0"/>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3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421</Words>
  <Application>Microsoft Office PowerPoint</Application>
  <PresentationFormat>画面に合わせる (4:3)</PresentationFormat>
  <Paragraphs>142</Paragraphs>
  <Slides>37</Slides>
  <Notes>37</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Takeshi Nakano</dc:creator>
  <cp:lastModifiedBy>Takeshi Nakano</cp:lastModifiedBy>
  <cp:revision>30</cp:revision>
  <dcterms:created xsi:type="dcterms:W3CDTF">2012-10-25T04:15:38Z</dcterms:created>
  <dcterms:modified xsi:type="dcterms:W3CDTF">2012-10-25T09:22:51Z</dcterms:modified>
</cp:coreProperties>
</file>