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48"/>
  </p:notesMasterIdLst>
  <p:handoutMasterIdLst>
    <p:handoutMasterId r:id="rId49"/>
  </p:handoutMasterIdLst>
  <p:sldIdLst>
    <p:sldId id="261" r:id="rId6"/>
    <p:sldId id="288" r:id="rId7"/>
    <p:sldId id="332" r:id="rId8"/>
    <p:sldId id="331" r:id="rId9"/>
    <p:sldId id="289" r:id="rId10"/>
    <p:sldId id="290" r:id="rId11"/>
    <p:sldId id="335" r:id="rId12"/>
    <p:sldId id="302" r:id="rId13"/>
    <p:sldId id="337" r:id="rId14"/>
    <p:sldId id="338" r:id="rId15"/>
    <p:sldId id="339" r:id="rId16"/>
    <p:sldId id="340" r:id="rId17"/>
    <p:sldId id="291" r:id="rId18"/>
    <p:sldId id="275" r:id="rId19"/>
    <p:sldId id="292" r:id="rId20"/>
    <p:sldId id="300" r:id="rId21"/>
    <p:sldId id="334" r:id="rId22"/>
    <p:sldId id="303" r:id="rId23"/>
    <p:sldId id="293" r:id="rId24"/>
    <p:sldId id="276" r:id="rId25"/>
    <p:sldId id="298" r:id="rId26"/>
    <p:sldId id="341" r:id="rId27"/>
    <p:sldId id="296" r:id="rId28"/>
    <p:sldId id="329" r:id="rId29"/>
    <p:sldId id="333" r:id="rId30"/>
    <p:sldId id="297" r:id="rId31"/>
    <p:sldId id="343" r:id="rId32"/>
    <p:sldId id="344" r:id="rId33"/>
    <p:sldId id="323" r:id="rId34"/>
    <p:sldId id="304" r:id="rId35"/>
    <p:sldId id="342" r:id="rId36"/>
    <p:sldId id="305" r:id="rId37"/>
    <p:sldId id="330" r:id="rId38"/>
    <p:sldId id="306" r:id="rId39"/>
    <p:sldId id="307" r:id="rId40"/>
    <p:sldId id="308" r:id="rId41"/>
    <p:sldId id="309" r:id="rId42"/>
    <p:sldId id="310" r:id="rId43"/>
    <p:sldId id="311" r:id="rId44"/>
    <p:sldId id="319" r:id="rId45"/>
    <p:sldId id="320" r:id="rId46"/>
    <p:sldId id="321" r:id="rId4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FFCC"/>
    <a:srgbClr val="FF6699"/>
    <a:srgbClr val="FFFF99"/>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7" autoAdjust="0"/>
    <p:restoredTop sz="94660"/>
  </p:normalViewPr>
  <p:slideViewPr>
    <p:cSldViewPr>
      <p:cViewPr varScale="1">
        <p:scale>
          <a:sx n="60" d="100"/>
          <a:sy n="60" d="100"/>
        </p:scale>
        <p:origin x="-8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7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ezaki\Ane.DXN\&#23398;&#20250;\H24%20DIOXIN\&#38996;&#26009;&#20998;&#26512;&#32080;&#2652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ezaki\Ane.DXN\&#23398;&#20250;\H24%20DIOXIN\&#38996;&#26009;&#20998;&#26512;&#32080;&#2652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ezaki\Ane.DXN\&#23398;&#20250;\H24%20DIOXIN\&#38996;&#26009;&#30064;&#24615;&#20307;&#24773;&#2257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nezaki\Ane.DXN\&#23398;&#20250;\H24%20DIOXIN\&#35542;&#25991;&#28611;&#24230;&#22793;&#21205;&#65288;Fig3&#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nezaki\Ane.DXN\&#23398;&#20250;\H24%20DIOXIN\&#35542;&#25991;&#28611;&#24230;&#22793;&#21205;&#65288;Fig3&#6528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nezaki\Ane.DXN\&#23398;&#20250;\H24%20DIOXIN\&#35542;&#25991;&#28611;&#24230;&#22793;&#21205;&#65288;Fig3&#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view3D>
      <c:perspective val="30"/>
    </c:view3D>
    <c:plotArea>
      <c:layout>
        <c:manualLayout>
          <c:layoutTarget val="inner"/>
          <c:xMode val="edge"/>
          <c:yMode val="edge"/>
          <c:x val="9.516974573446664E-2"/>
          <c:y val="2.9057064439229618E-2"/>
          <c:w val="0.83801552652341926"/>
          <c:h val="0.84130579904719061"/>
        </c:manualLayout>
      </c:layout>
      <c:bar3DChart>
        <c:barDir val="col"/>
        <c:grouping val="standard"/>
        <c:ser>
          <c:idx val="4"/>
          <c:order val="0"/>
          <c:tx>
            <c:strRef>
              <c:f>'割合(Fig1)'!$H$3</c:f>
              <c:strCache>
                <c:ptCount val="1"/>
                <c:pt idx="0">
                  <c:v>#99</c:v>
                </c:pt>
              </c:strCache>
            </c:strRef>
          </c:tx>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'割合(Fig1)'!$H$4:$H$18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formatCode="0.0">
                  <c:v>0.68918918918919014</c:v>
                </c:pt>
              </c:numCache>
            </c:numRef>
          </c:val>
        </c:ser>
        <c:ser>
          <c:idx val="3"/>
          <c:order val="1"/>
          <c:tx>
            <c:strRef>
              <c:f>'割合(Fig1)'!$G$3</c:f>
              <c:strCache>
                <c:ptCount val="1"/>
                <c:pt idx="0">
                  <c:v>#77</c:v>
                </c:pt>
              </c:strCache>
            </c:strRef>
          </c:tx>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'割合(Fig1)'!$G$4:$G$18</c:f>
              <c:numCache>
                <c:formatCode>0.0</c:formatCode>
                <c:ptCount val="15"/>
                <c:pt idx="0" formatCode="0">
                  <c:v>0.3750000000000005</c:v>
                </c:pt>
                <c:pt idx="1">
                  <c:v>8.8235294117647047</c:v>
                </c:pt>
                <c:pt idx="2">
                  <c:v>1.3043478260869596</c:v>
                </c:pt>
                <c:pt idx="3">
                  <c:v>3.4482758620689653</c:v>
                </c:pt>
                <c:pt idx="4">
                  <c:v>1.3333333333333335</c:v>
                </c:pt>
                <c:pt idx="5">
                  <c:v>1.3571428571428572</c:v>
                </c:pt>
                <c:pt idx="6">
                  <c:v>7.0588235294117654</c:v>
                </c:pt>
                <c:pt idx="7">
                  <c:v>1.0120481927710843</c:v>
                </c:pt>
                <c:pt idx="8">
                  <c:v>0.56164383561643971</c:v>
                </c:pt>
                <c:pt idx="9">
                  <c:v>0.14000000000000001</c:v>
                </c:pt>
                <c:pt idx="10">
                  <c:v>0.8</c:v>
                </c:pt>
                <c:pt idx="11">
                  <c:v>0.43902439024390344</c:v>
                </c:pt>
                <c:pt idx="12">
                  <c:v>0</c:v>
                </c:pt>
                <c:pt idx="13">
                  <c:v>2.8823529411764706</c:v>
                </c:pt>
                <c:pt idx="14" formatCode="0">
                  <c:v>0</c:v>
                </c:pt>
              </c:numCache>
            </c:numRef>
          </c:val>
        </c:ser>
        <c:ser>
          <c:idx val="2"/>
          <c:order val="2"/>
          <c:tx>
            <c:strRef>
              <c:f>'割合(Fig1)'!$F$3</c:f>
              <c:strCache>
                <c:ptCount val="1"/>
                <c:pt idx="0">
                  <c:v>#52</c:v>
                </c:pt>
              </c:strCache>
            </c:strRef>
          </c:tx>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'割合(Fig1)'!$F$4:$F$18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98.648648648648646</c:v>
                </c:pt>
              </c:numCache>
            </c:numRef>
          </c:val>
        </c:ser>
        <c:ser>
          <c:idx val="1"/>
          <c:order val="3"/>
          <c:tx>
            <c:strRef>
              <c:f>'割合(Fig1)'!$E$3</c:f>
              <c:strCache>
                <c:ptCount val="1"/>
                <c:pt idx="0">
                  <c:v>#35</c:v>
                </c:pt>
              </c:strCache>
            </c:strRef>
          </c:tx>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'割合(Fig1)'!$E$4:$E$18</c:f>
              <c:numCache>
                <c:formatCode>0.0</c:formatCode>
                <c:ptCount val="15"/>
                <c:pt idx="0" formatCode="0">
                  <c:v>1.3541666666666667</c:v>
                </c:pt>
                <c:pt idx="1">
                  <c:v>14.705882352941179</c:v>
                </c:pt>
                <c:pt idx="2">
                  <c:v>3.3333333333333335</c:v>
                </c:pt>
                <c:pt idx="3">
                  <c:v>4.8275862068965303</c:v>
                </c:pt>
                <c:pt idx="4">
                  <c:v>1.9166666666666674</c:v>
                </c:pt>
                <c:pt idx="5">
                  <c:v>1.0714285714285721</c:v>
                </c:pt>
                <c:pt idx="6">
                  <c:v>4.117647058823529</c:v>
                </c:pt>
                <c:pt idx="7">
                  <c:v>1.566265060240964</c:v>
                </c:pt>
                <c:pt idx="8">
                  <c:v>2.4657534246575343</c:v>
                </c:pt>
                <c:pt idx="9">
                  <c:v>0.66666666666666674</c:v>
                </c:pt>
                <c:pt idx="10">
                  <c:v>1.6666666666666667</c:v>
                </c:pt>
                <c:pt idx="11">
                  <c:v>0.60975609756097693</c:v>
                </c:pt>
                <c:pt idx="12">
                  <c:v>1.0606060606060621</c:v>
                </c:pt>
                <c:pt idx="13" formatCode="0">
                  <c:v>12.941176470588237</c:v>
                </c:pt>
                <c:pt idx="14" formatCode="0">
                  <c:v>0</c:v>
                </c:pt>
              </c:numCache>
            </c:numRef>
          </c:val>
        </c:ser>
        <c:ser>
          <c:idx val="0"/>
          <c:order val="4"/>
          <c:tx>
            <c:strRef>
              <c:f>'割合(Fig1)'!$D$3</c:f>
              <c:strCache>
                <c:ptCount val="1"/>
                <c:pt idx="0">
                  <c:v>#11</c:v>
                </c:pt>
              </c:strCache>
            </c:strRef>
          </c:tx>
          <c:cat>
            <c:multiLvlStrRef>
              <c:f>'割合(Fig1)'!$B$4:$C$18</c:f>
              <c:multiLvlStrCache>
                <c:ptCount val="15"/>
                <c:lvl>
                  <c:pt idx="0">
                    <c:v>A</c:v>
                  </c:pt>
                  <c:pt idx="1">
                    <c:v>A</c:v>
                  </c:pt>
                  <c:pt idx="2">
                    <c:v>A</c:v>
                  </c:pt>
                  <c:pt idx="3">
                    <c:v>A</c:v>
                  </c:pt>
                  <c:pt idx="4">
                    <c:v>A</c:v>
                  </c:pt>
                  <c:pt idx="5">
                    <c:v>A</c:v>
                  </c:pt>
                  <c:pt idx="6">
                    <c:v>A</c:v>
                  </c:pt>
                  <c:pt idx="7">
                    <c:v>A</c:v>
                  </c:pt>
                  <c:pt idx="8">
                    <c:v>A</c:v>
                  </c:pt>
                  <c:pt idx="9">
                    <c:v>A</c:v>
                  </c:pt>
                  <c:pt idx="10">
                    <c:v>A</c:v>
                  </c:pt>
                  <c:pt idx="11">
                    <c:v>A</c:v>
                  </c:pt>
                  <c:pt idx="12">
                    <c:v>A</c:v>
                  </c:pt>
                  <c:pt idx="13">
                    <c:v>B</c:v>
                  </c:pt>
                  <c:pt idx="14">
                    <c:v>B</c:v>
                  </c:pt>
                </c:lvl>
                <c:lvl>
                  <c:pt idx="0">
                    <c:v>a1</c:v>
                  </c:pt>
                  <c:pt idx="1">
                    <c:v>a2</c:v>
                  </c:pt>
                  <c:pt idx="2">
                    <c:v>a3</c:v>
                  </c:pt>
                  <c:pt idx="3">
                    <c:v>a4</c:v>
                  </c:pt>
                  <c:pt idx="4">
                    <c:v>a5</c:v>
                  </c:pt>
                  <c:pt idx="5">
                    <c:v>a6</c:v>
                  </c:pt>
                  <c:pt idx="6">
                    <c:v>a7</c:v>
                  </c:pt>
                  <c:pt idx="7">
                    <c:v>a8</c:v>
                  </c:pt>
                  <c:pt idx="8">
                    <c:v>a9</c:v>
                  </c:pt>
                  <c:pt idx="9">
                    <c:v>a10</c:v>
                  </c:pt>
                  <c:pt idx="10">
                    <c:v>a11</c:v>
                  </c:pt>
                  <c:pt idx="11">
                    <c:v>a12</c:v>
                  </c:pt>
                  <c:pt idx="12">
                    <c:v>a13</c:v>
                  </c:pt>
                  <c:pt idx="13">
                    <c:v>a14</c:v>
                  </c:pt>
                  <c:pt idx="14">
                    <c:v>a15</c:v>
                  </c:pt>
                </c:lvl>
              </c:multiLvlStrCache>
            </c:multiLvlStrRef>
          </c:cat>
          <c:val>
            <c:numRef>
              <c:f>'割合(Fig1)'!$D$4:$D$18</c:f>
              <c:numCache>
                <c:formatCode>0.0</c:formatCode>
                <c:ptCount val="15"/>
                <c:pt idx="0" formatCode="0">
                  <c:v>100</c:v>
                </c:pt>
                <c:pt idx="1">
                  <c:v>76.470588235294088</c:v>
                </c:pt>
                <c:pt idx="2">
                  <c:v>95.652173913043356</c:v>
                </c:pt>
                <c:pt idx="3">
                  <c:v>91.954022988505827</c:v>
                </c:pt>
                <c:pt idx="4">
                  <c:v>91.666666666666671</c:v>
                </c:pt>
                <c:pt idx="5">
                  <c:v>100</c:v>
                </c:pt>
                <c:pt idx="6">
                  <c:v>88.235294117647044</c:v>
                </c:pt>
                <c:pt idx="7">
                  <c:v>96.385542168674476</c:v>
                </c:pt>
                <c:pt idx="8">
                  <c:v>95.890410958904098</c:v>
                </c:pt>
                <c:pt idx="9">
                  <c:v>100</c:v>
                </c:pt>
                <c:pt idx="10">
                  <c:v>96.666666666666671</c:v>
                </c:pt>
                <c:pt idx="11">
                  <c:v>100</c:v>
                </c:pt>
                <c:pt idx="12">
                  <c:v>100</c:v>
                </c:pt>
                <c:pt idx="13" formatCode="0">
                  <c:v>82.352941176470281</c:v>
                </c:pt>
                <c:pt idx="14" formatCode="0">
                  <c:v>7.162162162162175E-2</c:v>
                </c:pt>
              </c:numCache>
            </c:numRef>
          </c:val>
        </c:ser>
        <c:shape val="box"/>
        <c:axId val="211924096"/>
        <c:axId val="211925632"/>
        <c:axId val="211884224"/>
      </c:bar3DChart>
      <c:catAx>
        <c:axId val="211924096"/>
        <c:scaling>
          <c:orientation val="minMax"/>
        </c:scaling>
        <c:axPos val="b"/>
        <c:tickLblPos val="nextTo"/>
        <c:txPr>
          <a:bodyPr/>
          <a:lstStyle/>
          <a:p>
            <a:pPr>
              <a:defRPr sz="1600" b="1"/>
            </a:pPr>
            <a:endParaRPr lang="ja-JP"/>
          </a:p>
        </c:txPr>
        <c:crossAx val="211925632"/>
        <c:crosses val="autoZero"/>
        <c:auto val="1"/>
        <c:lblAlgn val="ctr"/>
        <c:lblOffset val="100"/>
      </c:catAx>
      <c:valAx>
        <c:axId val="211925632"/>
        <c:scaling>
          <c:orientation val="minMax"/>
        </c:scaling>
        <c:axPos val="l"/>
        <c:majorGridlines/>
        <c:numFmt formatCode="0" sourceLinked="1"/>
        <c:tickLblPos val="nextTo"/>
        <c:txPr>
          <a:bodyPr/>
          <a:lstStyle/>
          <a:p>
            <a:pPr>
              <a:defRPr sz="1600" b="1"/>
            </a:pPr>
            <a:endParaRPr lang="ja-JP"/>
          </a:p>
        </c:txPr>
        <c:crossAx val="211924096"/>
        <c:crosses val="autoZero"/>
        <c:crossBetween val="between"/>
        <c:majorUnit val="20"/>
      </c:valAx>
      <c:serAx>
        <c:axId val="211884224"/>
        <c:scaling>
          <c:orientation val="minMax"/>
        </c:scaling>
        <c:axPos val="b"/>
        <c:tickLblPos val="nextTo"/>
        <c:txPr>
          <a:bodyPr/>
          <a:lstStyle/>
          <a:p>
            <a:pPr>
              <a:defRPr sz="1800" b="1"/>
            </a:pPr>
            <a:endParaRPr lang="ja-JP"/>
          </a:p>
        </c:txPr>
        <c:crossAx val="211925632"/>
        <c:crosses val="autoZero"/>
        <c:tickLblSkip val="1"/>
      </c:ser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ja-JP"/>
  <c:chart>
    <c:view3D>
      <c:perspective val="30"/>
    </c:view3D>
    <c:plotArea>
      <c:layout>
        <c:manualLayout>
          <c:layoutTarget val="inner"/>
          <c:xMode val="edge"/>
          <c:yMode val="edge"/>
          <c:x val="9.6742879419804209E-2"/>
          <c:y val="0.10921486897886022"/>
          <c:w val="0.79106192806980213"/>
          <c:h val="0.64115386803994667"/>
        </c:manualLayout>
      </c:layout>
      <c:bar3DChart>
        <c:barDir val="col"/>
        <c:grouping val="standard"/>
        <c:ser>
          <c:idx val="0"/>
          <c:order val="0"/>
          <c:tx>
            <c:strRef>
              <c:f>'割合(Fig1)'!$D$20</c:f>
              <c:strCache>
                <c:ptCount val="1"/>
                <c:pt idx="0">
                  <c:v>#11</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'割合(Fig1)'!$D$21:$D$25</c:f>
              <c:numCache>
                <c:formatCode>0.0</c:formatCode>
                <c:ptCount val="5"/>
                <c:pt idx="0">
                  <c:v>0</c:v>
                </c:pt>
                <c:pt idx="1">
                  <c:v>0</c:v>
                </c:pt>
                <c:pt idx="2">
                  <c:v>2.2499999999999996</c:v>
                </c:pt>
                <c:pt idx="3">
                  <c:v>2.8888888888888844</c:v>
                </c:pt>
                <c:pt idx="4">
                  <c:v>0</c:v>
                </c:pt>
              </c:numCache>
            </c:numRef>
          </c:val>
        </c:ser>
        <c:ser>
          <c:idx val="5"/>
          <c:order val="1"/>
          <c:tx>
            <c:strRef>
              <c:f>'割合(Fig1)'!$I$20</c:f>
              <c:strCache>
                <c:ptCount val="1"/>
                <c:pt idx="0">
                  <c:v>#202</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'割合(Fig1)'!$I$21:$I$25</c:f>
              <c:numCache>
                <c:formatCode>0.0</c:formatCode>
                <c:ptCount val="5"/>
                <c:pt idx="0">
                  <c:v>0.58139534883720745</c:v>
                </c:pt>
                <c:pt idx="1">
                  <c:v>0.33750000000000063</c:v>
                </c:pt>
                <c:pt idx="2">
                  <c:v>0.48000000000000032</c:v>
                </c:pt>
                <c:pt idx="3">
                  <c:v>0.33703703703703702</c:v>
                </c:pt>
                <c:pt idx="4">
                  <c:v>0</c:v>
                </c:pt>
              </c:numCache>
            </c:numRef>
          </c:val>
        </c:ser>
        <c:ser>
          <c:idx val="6"/>
          <c:order val="2"/>
          <c:tx>
            <c:strRef>
              <c:f>'割合(Fig1)'!$J$20</c:f>
              <c:strCache>
                <c:ptCount val="1"/>
                <c:pt idx="0">
                  <c:v>#206</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'割合(Fig1)'!$J$21:$J$25</c:f>
              <c:numCache>
                <c:formatCode>0.0</c:formatCode>
                <c:ptCount val="5"/>
                <c:pt idx="0">
                  <c:v>1.1162790697674421</c:v>
                </c:pt>
                <c:pt idx="1">
                  <c:v>1</c:v>
                </c:pt>
                <c:pt idx="2">
                  <c:v>1.0999999999999974</c:v>
                </c:pt>
                <c:pt idx="3">
                  <c:v>1</c:v>
                </c:pt>
                <c:pt idx="4">
                  <c:v>0</c:v>
                </c:pt>
              </c:numCache>
            </c:numRef>
          </c:val>
        </c:ser>
        <c:ser>
          <c:idx val="7"/>
          <c:order val="3"/>
          <c:tx>
            <c:strRef>
              <c:f>'割合(Fig1)'!$K$20</c:f>
              <c:strCache>
                <c:ptCount val="1"/>
                <c:pt idx="0">
                  <c:v>#207</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'割合(Fig1)'!$K$21:$K$25</c:f>
              <c:numCache>
                <c:formatCode>0.0</c:formatCode>
                <c:ptCount val="5"/>
                <c:pt idx="0">
                  <c:v>0.46511627906976838</c:v>
                </c:pt>
                <c:pt idx="1">
                  <c:v>0.38750000000000057</c:v>
                </c:pt>
                <c:pt idx="2">
                  <c:v>0.33500000000000063</c:v>
                </c:pt>
                <c:pt idx="3">
                  <c:v>0.55555555555555569</c:v>
                </c:pt>
                <c:pt idx="4">
                  <c:v>0</c:v>
                </c:pt>
              </c:numCache>
            </c:numRef>
          </c:val>
        </c:ser>
        <c:ser>
          <c:idx val="8"/>
          <c:order val="4"/>
          <c:tx>
            <c:strRef>
              <c:f>'割合(Fig1)'!$L$20</c:f>
              <c:strCache>
                <c:ptCount val="1"/>
                <c:pt idx="0">
                  <c:v>#208</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'割合(Fig1)'!$L$21:$L$25</c:f>
              <c:numCache>
                <c:formatCode>0.0</c:formatCode>
                <c:ptCount val="5"/>
                <c:pt idx="0">
                  <c:v>2.3255813953488373</c:v>
                </c:pt>
                <c:pt idx="1">
                  <c:v>3.5625000000000004</c:v>
                </c:pt>
                <c:pt idx="2">
                  <c:v>3.65</c:v>
                </c:pt>
                <c:pt idx="3">
                  <c:v>2.3703703703703702</c:v>
                </c:pt>
                <c:pt idx="4">
                  <c:v>0</c:v>
                </c:pt>
              </c:numCache>
            </c:numRef>
          </c:val>
        </c:ser>
        <c:ser>
          <c:idx val="9"/>
          <c:order val="5"/>
          <c:tx>
            <c:strRef>
              <c:f>'割合(Fig1)'!$M$20</c:f>
              <c:strCache>
                <c:ptCount val="1"/>
                <c:pt idx="0">
                  <c:v>#209</c:v>
                </c:pt>
              </c:strCache>
            </c:strRef>
          </c:tx>
          <c:cat>
            <c:multiLvlStrRef>
              <c:f>'割合(Fig1)'!$B$21:$C$25</c:f>
              <c:multiLvlStrCache>
                <c:ptCount val="5"/>
                <c:lvl>
                  <c:pt idx="0">
                    <c:v>A</c:v>
                  </c:pt>
                  <c:pt idx="1">
                    <c:v>A</c:v>
                  </c:pt>
                  <c:pt idx="2">
                    <c:v>A</c:v>
                  </c:pt>
                  <c:pt idx="3">
                    <c:v>A</c:v>
                  </c:pt>
                  <c:pt idx="4">
                    <c:v>B</c:v>
                  </c:pt>
                </c:lvl>
                <c:lvl>
                  <c:pt idx="0">
                    <c:v>p1</c:v>
                  </c:pt>
                  <c:pt idx="1">
                    <c:v>p2</c:v>
                  </c:pt>
                  <c:pt idx="2">
                    <c:v>p3</c:v>
                  </c:pt>
                  <c:pt idx="3">
                    <c:v>p4</c:v>
                  </c:pt>
                  <c:pt idx="4">
                    <c:v>p5</c:v>
                  </c:pt>
                </c:lvl>
              </c:multiLvlStrCache>
            </c:multiLvlStrRef>
          </c:cat>
          <c:val>
            <c:numRef>
              <c:f>'割合(Fig1)'!$M$21:$M$25</c:f>
              <c:numCache>
                <c:formatCode>0.0</c:formatCode>
                <c:ptCount val="5"/>
                <c:pt idx="0">
                  <c:v>97.674418604650938</c:v>
                </c:pt>
                <c:pt idx="1">
                  <c:v>93.75</c:v>
                </c:pt>
                <c:pt idx="2">
                  <c:v>95</c:v>
                </c:pt>
                <c:pt idx="3">
                  <c:v>100</c:v>
                </c:pt>
                <c:pt idx="4">
                  <c:v>0</c:v>
                </c:pt>
              </c:numCache>
            </c:numRef>
          </c:val>
        </c:ser>
        <c:shape val="box"/>
        <c:axId val="211813888"/>
        <c:axId val="211815424"/>
        <c:axId val="211942464"/>
      </c:bar3DChart>
      <c:catAx>
        <c:axId val="211813888"/>
        <c:scaling>
          <c:orientation val="minMax"/>
        </c:scaling>
        <c:axPos val="b"/>
        <c:tickLblPos val="nextTo"/>
        <c:txPr>
          <a:bodyPr/>
          <a:lstStyle/>
          <a:p>
            <a:pPr>
              <a:defRPr sz="2000" baseline="0">
                <a:latin typeface="Arial Black" pitchFamily="34" charset="0"/>
              </a:defRPr>
            </a:pPr>
            <a:endParaRPr lang="ja-JP"/>
          </a:p>
        </c:txPr>
        <c:crossAx val="211815424"/>
        <c:crosses val="autoZero"/>
        <c:auto val="1"/>
        <c:lblAlgn val="ctr"/>
        <c:lblOffset val="100"/>
      </c:catAx>
      <c:valAx>
        <c:axId val="211815424"/>
        <c:scaling>
          <c:orientation val="minMax"/>
          <c:max val="100"/>
          <c:min val="0"/>
        </c:scaling>
        <c:axPos val="l"/>
        <c:majorGridlines/>
        <c:numFmt formatCode="General" sourceLinked="0"/>
        <c:tickLblPos val="nextTo"/>
        <c:txPr>
          <a:bodyPr/>
          <a:lstStyle/>
          <a:p>
            <a:pPr>
              <a:defRPr sz="2000">
                <a:latin typeface="Arial Black" pitchFamily="34" charset="0"/>
              </a:defRPr>
            </a:pPr>
            <a:endParaRPr lang="ja-JP"/>
          </a:p>
        </c:txPr>
        <c:crossAx val="211813888"/>
        <c:crosses val="autoZero"/>
        <c:crossBetween val="between"/>
      </c:valAx>
      <c:serAx>
        <c:axId val="211942464"/>
        <c:scaling>
          <c:orientation val="minMax"/>
        </c:scaling>
        <c:axPos val="b"/>
        <c:tickLblPos val="nextTo"/>
        <c:txPr>
          <a:bodyPr/>
          <a:lstStyle/>
          <a:p>
            <a:pPr>
              <a:defRPr sz="2000" b="0">
                <a:latin typeface="Arial Black" pitchFamily="34" charset="0"/>
              </a:defRPr>
            </a:pPr>
            <a:endParaRPr lang="ja-JP"/>
          </a:p>
        </c:txPr>
        <c:crossAx val="211815424"/>
        <c:crosses val="autoZero"/>
        <c:tickLblSkip val="1"/>
      </c:ser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Sheet3!$C$4</c:f>
              <c:strCache>
                <c:ptCount val="1"/>
                <c:pt idx="0">
                  <c:v>benzidine yellow </c:v>
                </c:pt>
              </c:strCache>
            </c:strRef>
          </c:tx>
          <c:spPr>
            <a:solidFill>
              <a:srgbClr val="FFFF00"/>
            </a:solidFill>
            <a:ln>
              <a:solidFill>
                <a:schemeClr val="tx1"/>
              </a:solidFill>
            </a:ln>
          </c:spPr>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Sheet3!$C$5:$C$29</c:f>
              <c:numCache>
                <c:formatCode>General</c:formatCode>
                <c:ptCount val="25"/>
                <c:pt idx="0">
                  <c:v>0</c:v>
                </c:pt>
                <c:pt idx="1">
                  <c:v>7.1621621621621723E-2</c:v>
                </c:pt>
                <c:pt idx="2">
                  <c:v>0</c:v>
                </c:pt>
                <c:pt idx="3">
                  <c:v>0</c:v>
                </c:pt>
                <c:pt idx="4">
                  <c:v>0</c:v>
                </c:pt>
                <c:pt idx="5">
                  <c:v>0</c:v>
                </c:pt>
                <c:pt idx="6">
                  <c:v>0</c:v>
                </c:pt>
                <c:pt idx="7">
                  <c:v>98.648648648648646</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er>
        <c:axId val="220541696"/>
        <c:axId val="220543232"/>
      </c:barChart>
      <c:catAx>
        <c:axId val="220541696"/>
        <c:scaling>
          <c:orientation val="minMax"/>
        </c:scaling>
        <c:delete val="1"/>
        <c:axPos val="b"/>
        <c:tickLblPos val="none"/>
        <c:crossAx val="220543232"/>
        <c:crosses val="autoZero"/>
        <c:auto val="1"/>
        <c:lblAlgn val="ctr"/>
        <c:lblOffset val="100"/>
      </c:catAx>
      <c:valAx>
        <c:axId val="220543232"/>
        <c:scaling>
          <c:orientation val="minMax"/>
          <c:max val="100"/>
        </c:scaling>
        <c:axPos val="l"/>
        <c:majorGridlines/>
        <c:numFmt formatCode="General" sourceLinked="1"/>
        <c:tickLblPos val="nextTo"/>
        <c:crossAx val="220541696"/>
        <c:crosses val="autoZero"/>
        <c:crossBetween val="between"/>
        <c:majorUnit val="20"/>
      </c:valAx>
    </c:plotArea>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Sheet3!$D$4</c:f>
              <c:strCache>
                <c:ptCount val="1"/>
                <c:pt idx="0">
                  <c:v>pyrazolone  ogange</c:v>
                </c:pt>
              </c:strCache>
            </c:strRef>
          </c:tx>
          <c:spPr>
            <a:solidFill>
              <a:schemeClr val="accent6"/>
            </a:solidFill>
            <a:ln>
              <a:solidFill>
                <a:schemeClr val="tx1"/>
              </a:solidFill>
            </a:ln>
          </c:spPr>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Sheet3!$D$5:$D$29</c:f>
              <c:numCache>
                <c:formatCode>General</c:formatCode>
                <c:ptCount val="25"/>
                <c:pt idx="0">
                  <c:v>0</c:v>
                </c:pt>
                <c:pt idx="1">
                  <c:v>82.352941176470281</c:v>
                </c:pt>
                <c:pt idx="2">
                  <c:v>0</c:v>
                </c:pt>
                <c:pt idx="3">
                  <c:v>0</c:v>
                </c:pt>
                <c:pt idx="4">
                  <c:v>0</c:v>
                </c:pt>
                <c:pt idx="5">
                  <c:v>12.941176470588237</c:v>
                </c:pt>
                <c:pt idx="6">
                  <c:v>0</c:v>
                </c:pt>
                <c:pt idx="7">
                  <c:v>0</c:v>
                </c:pt>
                <c:pt idx="8">
                  <c:v>0</c:v>
                </c:pt>
                <c:pt idx="9">
                  <c:v>2.8823529411764706</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er>
        <c:axId val="220562560"/>
        <c:axId val="220564096"/>
      </c:barChart>
      <c:catAx>
        <c:axId val="220562560"/>
        <c:scaling>
          <c:orientation val="minMax"/>
        </c:scaling>
        <c:delete val="1"/>
        <c:axPos val="b"/>
        <c:tickLblPos val="none"/>
        <c:crossAx val="220564096"/>
        <c:crosses val="autoZero"/>
        <c:auto val="1"/>
        <c:lblAlgn val="ctr"/>
        <c:lblOffset val="100"/>
      </c:catAx>
      <c:valAx>
        <c:axId val="220564096"/>
        <c:scaling>
          <c:orientation val="minMax"/>
          <c:max val="100"/>
        </c:scaling>
        <c:axPos val="l"/>
        <c:majorGridlines/>
        <c:numFmt formatCode="General" sourceLinked="1"/>
        <c:tickLblPos val="nextTo"/>
        <c:crossAx val="220562560"/>
        <c:crosses val="autoZero"/>
        <c:crossBetween val="between"/>
        <c:majorUnit val="20"/>
      </c:valAx>
    </c:plotArea>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Sheet3!$E$4</c:f>
              <c:strCache>
                <c:ptCount val="1"/>
                <c:pt idx="0">
                  <c:v>phthalocyanine green</c:v>
                </c:pt>
              </c:strCache>
            </c:strRef>
          </c:tx>
          <c:spPr>
            <a:solidFill>
              <a:srgbClr val="00B050"/>
            </a:solidFill>
            <a:ln>
              <a:solidFill>
                <a:schemeClr val="tx1"/>
              </a:solidFill>
            </a:ln>
          </c:spPr>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Sheet3!$E$5:$E$29</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0.34</c:v>
                </c:pt>
                <c:pt idx="21">
                  <c:v>1</c:v>
                </c:pt>
                <c:pt idx="22">
                  <c:v>0.39000000000000057</c:v>
                </c:pt>
                <c:pt idx="23">
                  <c:v>3.6</c:v>
                </c:pt>
                <c:pt idx="24">
                  <c:v>93.8</c:v>
                </c:pt>
              </c:numCache>
            </c:numRef>
          </c:val>
        </c:ser>
        <c:axId val="220587520"/>
        <c:axId val="220589056"/>
      </c:barChart>
      <c:catAx>
        <c:axId val="220587520"/>
        <c:scaling>
          <c:orientation val="minMax"/>
        </c:scaling>
        <c:delete val="1"/>
        <c:axPos val="b"/>
        <c:tickLblPos val="none"/>
        <c:crossAx val="220589056"/>
        <c:crosses val="autoZero"/>
        <c:auto val="1"/>
        <c:lblAlgn val="ctr"/>
        <c:lblOffset val="100"/>
      </c:catAx>
      <c:valAx>
        <c:axId val="220589056"/>
        <c:scaling>
          <c:orientation val="minMax"/>
          <c:max val="100"/>
        </c:scaling>
        <c:axPos val="l"/>
        <c:majorGridlines/>
        <c:numFmt formatCode="General" sourceLinked="1"/>
        <c:tickLblPos val="nextTo"/>
        <c:crossAx val="220587520"/>
        <c:crosses val="autoZero"/>
        <c:crossBetween val="between"/>
        <c:majorUnit val="20"/>
      </c:valAx>
    </c:plotArea>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Sheet3!$F$4</c:f>
              <c:strCache>
                <c:ptCount val="1"/>
                <c:pt idx="0">
                  <c:v>KC400</c:v>
                </c:pt>
              </c:strCache>
            </c:strRef>
          </c:tx>
          <c:spPr>
            <a:solidFill>
              <a:schemeClr val="tx1"/>
            </a:solidFill>
          </c:spPr>
          <c:cat>
            <c:strRef>
              <c:f>Sheet3!$B$5:$B$29</c:f>
              <c:strCache>
                <c:ptCount val="25"/>
                <c:pt idx="0">
                  <c:v>#5,#8</c:v>
                </c:pt>
                <c:pt idx="1">
                  <c:v>#11</c:v>
                </c:pt>
                <c:pt idx="2">
                  <c:v>#12,#13</c:v>
                </c:pt>
                <c:pt idx="3">
                  <c:v>#18</c:v>
                </c:pt>
                <c:pt idx="4">
                  <c:v>#28</c:v>
                </c:pt>
                <c:pt idx="5">
                  <c:v>#35</c:v>
                </c:pt>
                <c:pt idx="6">
                  <c:v>#44</c:v>
                </c:pt>
                <c:pt idx="7">
                  <c:v>#52,#69</c:v>
                </c:pt>
                <c:pt idx="8">
                  <c:v>#66</c:v>
                </c:pt>
                <c:pt idx="9">
                  <c:v>#77</c:v>
                </c:pt>
                <c:pt idx="10">
                  <c:v>#87,#115</c:v>
                </c:pt>
                <c:pt idx="11">
                  <c:v>#101</c:v>
                </c:pt>
                <c:pt idx="12">
                  <c:v>#105</c:v>
                </c:pt>
                <c:pt idx="13">
                  <c:v>#110</c:v>
                </c:pt>
                <c:pt idx="14">
                  <c:v>#118</c:v>
                </c:pt>
                <c:pt idx="15">
                  <c:v>#128</c:v>
                </c:pt>
                <c:pt idx="16">
                  <c:v>#138</c:v>
                </c:pt>
                <c:pt idx="17">
                  <c:v>#153</c:v>
                </c:pt>
                <c:pt idx="18">
                  <c:v>#170</c:v>
                </c:pt>
                <c:pt idx="19">
                  <c:v>#180</c:v>
                </c:pt>
                <c:pt idx="20">
                  <c:v>#202</c:v>
                </c:pt>
                <c:pt idx="21">
                  <c:v>#206</c:v>
                </c:pt>
                <c:pt idx="22">
                  <c:v>#207</c:v>
                </c:pt>
                <c:pt idx="23">
                  <c:v>#208</c:v>
                </c:pt>
                <c:pt idx="24">
                  <c:v>#209</c:v>
                </c:pt>
              </c:strCache>
            </c:strRef>
          </c:cat>
          <c:val>
            <c:numRef>
              <c:f>Sheet3!$F$5:$F$29</c:f>
              <c:numCache>
                <c:formatCode>General</c:formatCode>
                <c:ptCount val="25"/>
                <c:pt idx="0">
                  <c:v>0.66000000000000125</c:v>
                </c:pt>
                <c:pt idx="1">
                  <c:v>1.6000000000000021E-2</c:v>
                </c:pt>
                <c:pt idx="2">
                  <c:v>1.7999999999999999E-2</c:v>
                </c:pt>
                <c:pt idx="3">
                  <c:v>2</c:v>
                </c:pt>
                <c:pt idx="4">
                  <c:v>3.7</c:v>
                </c:pt>
                <c:pt idx="5">
                  <c:v>7.6999999999999999E-2</c:v>
                </c:pt>
                <c:pt idx="6">
                  <c:v>3.8</c:v>
                </c:pt>
                <c:pt idx="7">
                  <c:v>4.7</c:v>
                </c:pt>
                <c:pt idx="8">
                  <c:v>6.8</c:v>
                </c:pt>
                <c:pt idx="9">
                  <c:v>0.98</c:v>
                </c:pt>
                <c:pt idx="10">
                  <c:v>1.4</c:v>
                </c:pt>
                <c:pt idx="11">
                  <c:v>2.2999999999999998</c:v>
                </c:pt>
                <c:pt idx="12">
                  <c:v>1.8</c:v>
                </c:pt>
                <c:pt idx="13">
                  <c:v>3.3</c:v>
                </c:pt>
                <c:pt idx="14">
                  <c:v>2.9</c:v>
                </c:pt>
                <c:pt idx="15">
                  <c:v>0.27</c:v>
                </c:pt>
                <c:pt idx="16">
                  <c:v>1</c:v>
                </c:pt>
                <c:pt idx="17">
                  <c:v>0.81</c:v>
                </c:pt>
                <c:pt idx="18">
                  <c:v>0.22</c:v>
                </c:pt>
                <c:pt idx="19">
                  <c:v>0.35000000000000031</c:v>
                </c:pt>
                <c:pt idx="20">
                  <c:v>8.4000000000000047E-3</c:v>
                </c:pt>
                <c:pt idx="21">
                  <c:v>2.7000000000000045E-2</c:v>
                </c:pt>
                <c:pt idx="22">
                  <c:v>3.600000000000006E-3</c:v>
                </c:pt>
                <c:pt idx="23">
                  <c:v>3.5000000000000044E-3</c:v>
                </c:pt>
                <c:pt idx="24">
                  <c:v>0</c:v>
                </c:pt>
              </c:numCache>
            </c:numRef>
          </c:val>
        </c:ser>
        <c:axId val="214124416"/>
        <c:axId val="214125952"/>
      </c:barChart>
      <c:catAx>
        <c:axId val="214124416"/>
        <c:scaling>
          <c:orientation val="minMax"/>
        </c:scaling>
        <c:axPos val="b"/>
        <c:tickLblPos val="nextTo"/>
        <c:crossAx val="214125952"/>
        <c:crosses val="autoZero"/>
        <c:auto val="1"/>
        <c:lblAlgn val="ctr"/>
        <c:lblOffset val="100"/>
      </c:catAx>
      <c:valAx>
        <c:axId val="214125952"/>
        <c:scaling>
          <c:orientation val="minMax"/>
          <c:max val="10"/>
        </c:scaling>
        <c:axPos val="l"/>
        <c:majorGridlines/>
        <c:numFmt formatCode="General" sourceLinked="1"/>
        <c:tickLblPos val="nextTo"/>
        <c:crossAx val="214124416"/>
        <c:crosses val="autoZero"/>
        <c:crossBetween val="between"/>
        <c:majorUnit val="2"/>
      </c:valAx>
    </c:plotArea>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5.0370841845551573E-2"/>
          <c:y val="3.1903792198388993E-2"/>
          <c:w val="0.87109637370948034"/>
          <c:h val="0.85151077020544841"/>
        </c:manualLayout>
      </c:layout>
      <c:lineChart>
        <c:grouping val="standard"/>
        <c:ser>
          <c:idx val="1"/>
          <c:order val="1"/>
          <c:tx>
            <c:strRef>
              <c:f>大気!$A$47</c:f>
              <c:strCache>
                <c:ptCount val="1"/>
                <c:pt idx="0">
                  <c:v>Temp.</c:v>
                </c:pt>
              </c:strCache>
            </c:strRef>
          </c:tx>
          <c:spPr>
            <a:ln w="63500">
              <a:solidFill>
                <a:schemeClr val="tx1"/>
              </a:solidFill>
              <a:prstDash val="sysDash"/>
            </a:ln>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大気!$B$47:$BU$47</c:f>
              <c:numCache>
                <c:formatCode>General</c:formatCode>
                <c:ptCount val="72"/>
                <c:pt idx="0">
                  <c:v>5.7</c:v>
                </c:pt>
                <c:pt idx="1">
                  <c:v>11</c:v>
                </c:pt>
                <c:pt idx="2">
                  <c:v>18.399999999999999</c:v>
                </c:pt>
                <c:pt idx="3">
                  <c:v>20.2</c:v>
                </c:pt>
                <c:pt idx="4">
                  <c:v>23.5</c:v>
                </c:pt>
                <c:pt idx="5">
                  <c:v>18.8</c:v>
                </c:pt>
                <c:pt idx="6">
                  <c:v>13.2</c:v>
                </c:pt>
                <c:pt idx="7">
                  <c:v>5.4</c:v>
                </c:pt>
                <c:pt idx="8">
                  <c:v>-2.5</c:v>
                </c:pt>
                <c:pt idx="9">
                  <c:v>-4.5</c:v>
                </c:pt>
                <c:pt idx="10">
                  <c:v>-2.7</c:v>
                </c:pt>
                <c:pt idx="11">
                  <c:v>1.4</c:v>
                </c:pt>
                <c:pt idx="12" formatCode="0.0">
                  <c:v>5.7</c:v>
                </c:pt>
                <c:pt idx="13" formatCode="0.0">
                  <c:v>12.9</c:v>
                </c:pt>
                <c:pt idx="14" formatCode="0.0">
                  <c:v>16.399999999999999</c:v>
                </c:pt>
                <c:pt idx="15" formatCode="0.0">
                  <c:v>20.6</c:v>
                </c:pt>
                <c:pt idx="16" formatCode="0.0">
                  <c:v>24.3</c:v>
                </c:pt>
                <c:pt idx="17" formatCode="0.0">
                  <c:v>18.3</c:v>
                </c:pt>
                <c:pt idx="18" formatCode="0.0">
                  <c:v>11.2</c:v>
                </c:pt>
                <c:pt idx="19" formatCode="0.0">
                  <c:v>5.2</c:v>
                </c:pt>
                <c:pt idx="20" formatCode="0.0">
                  <c:v>-0.1</c:v>
                </c:pt>
                <c:pt idx="21" formatCode="0.0">
                  <c:v>-2.2000000000000002</c:v>
                </c:pt>
                <c:pt idx="22" formatCode="0.0">
                  <c:v>-1.4</c:v>
                </c:pt>
                <c:pt idx="23" formatCode="0.0">
                  <c:v>1.2</c:v>
                </c:pt>
                <c:pt idx="24" formatCode="0.0">
                  <c:v>6.8</c:v>
                </c:pt>
                <c:pt idx="25" formatCode="0.0">
                  <c:v>12.5</c:v>
                </c:pt>
                <c:pt idx="26" formatCode="0.0">
                  <c:v>18.5</c:v>
                </c:pt>
                <c:pt idx="27" formatCode="0.0">
                  <c:v>19.899999999999999</c:v>
                </c:pt>
                <c:pt idx="28" formatCode="0.0">
                  <c:v>23.4</c:v>
                </c:pt>
                <c:pt idx="29" formatCode="0.0">
                  <c:v>18.7</c:v>
                </c:pt>
                <c:pt idx="30" formatCode="0.0">
                  <c:v>10.8</c:v>
                </c:pt>
                <c:pt idx="31" formatCode="0.0">
                  <c:v>3.1</c:v>
                </c:pt>
                <c:pt idx="32" formatCode="0.0">
                  <c:v>-0.9</c:v>
                </c:pt>
                <c:pt idx="33" formatCode="0.0">
                  <c:v>-3.9</c:v>
                </c:pt>
                <c:pt idx="34" formatCode="0.0">
                  <c:v>-3</c:v>
                </c:pt>
                <c:pt idx="35" formatCode="0.0">
                  <c:v>3.8</c:v>
                </c:pt>
                <c:pt idx="36" formatCode="0.0">
                  <c:v>10</c:v>
                </c:pt>
                <c:pt idx="37" formatCode="0.0">
                  <c:v>12.1</c:v>
                </c:pt>
                <c:pt idx="38" formatCode="0.0">
                  <c:v>17.3</c:v>
                </c:pt>
                <c:pt idx="39" formatCode="0.0">
                  <c:v>21.5</c:v>
                </c:pt>
                <c:pt idx="40" formatCode="0.0">
                  <c:v>21.2</c:v>
                </c:pt>
                <c:pt idx="41" formatCode="0.0">
                  <c:v>19.100000000000001</c:v>
                </c:pt>
                <c:pt idx="42" formatCode="0.0">
                  <c:v>12.3</c:v>
                </c:pt>
                <c:pt idx="43" formatCode="0.0">
                  <c:v>4.0999999999999996</c:v>
                </c:pt>
                <c:pt idx="44" formatCode="0.0">
                  <c:v>0.60000000000000064</c:v>
                </c:pt>
                <c:pt idx="45" formatCode="0.0">
                  <c:v>-1.8</c:v>
                </c:pt>
                <c:pt idx="46" formatCode="0.0">
                  <c:v>-2</c:v>
                </c:pt>
                <c:pt idx="47" formatCode="0.0">
                  <c:v>1.6</c:v>
                </c:pt>
                <c:pt idx="48" formatCode="0.0">
                  <c:v>7.7</c:v>
                </c:pt>
                <c:pt idx="49" formatCode="0.0">
                  <c:v>13.9</c:v>
                </c:pt>
                <c:pt idx="50" formatCode="0.0">
                  <c:v>17.600000000000001</c:v>
                </c:pt>
                <c:pt idx="51" formatCode="0.0">
                  <c:v>19.600000000000001</c:v>
                </c:pt>
                <c:pt idx="52" formatCode="0.0">
                  <c:v>21.4</c:v>
                </c:pt>
                <c:pt idx="53" formatCode="0.0">
                  <c:v>17.7</c:v>
                </c:pt>
                <c:pt idx="54" formatCode="0.0">
                  <c:v>12.2</c:v>
                </c:pt>
                <c:pt idx="55" formatCode="0.0">
                  <c:v>5.0999999999999996</c:v>
                </c:pt>
                <c:pt idx="56" formatCode="0.0">
                  <c:v>-0.8</c:v>
                </c:pt>
                <c:pt idx="57" formatCode="0.0">
                  <c:v>-2.2999999999999998</c:v>
                </c:pt>
                <c:pt idx="58" formatCode="0.0">
                  <c:v>-3.2</c:v>
                </c:pt>
                <c:pt idx="59" formatCode="0.0">
                  <c:v>0.1</c:v>
                </c:pt>
                <c:pt idx="60" formatCode="0.0">
                  <c:v>6.8</c:v>
                </c:pt>
                <c:pt idx="61" formatCode="0.0">
                  <c:v>11.9</c:v>
                </c:pt>
                <c:pt idx="62" formatCode="0.0">
                  <c:v>19.3</c:v>
                </c:pt>
                <c:pt idx="63" formatCode="0.0">
                  <c:v>22.1</c:v>
                </c:pt>
                <c:pt idx="64" formatCode="0.0">
                  <c:v>25</c:v>
                </c:pt>
                <c:pt idx="65" formatCode="0.0">
                  <c:v>19.8</c:v>
                </c:pt>
                <c:pt idx="66" formatCode="0.0">
                  <c:v>11.6</c:v>
                </c:pt>
                <c:pt idx="67" formatCode="0.0">
                  <c:v>5.5</c:v>
                </c:pt>
                <c:pt idx="68" formatCode="0.0">
                  <c:v>0.4</c:v>
                </c:pt>
                <c:pt idx="69" formatCode="0.0">
                  <c:v>-4.2</c:v>
                </c:pt>
                <c:pt idx="70" formatCode="0.0">
                  <c:v>-1.1000000000000001</c:v>
                </c:pt>
                <c:pt idx="71" formatCode="0.0">
                  <c:v>0.60000000000000064</c:v>
                </c:pt>
              </c:numCache>
            </c:numRef>
          </c:val>
        </c:ser>
        <c:ser>
          <c:idx val="2"/>
          <c:order val="2"/>
          <c:tx>
            <c:strRef>
              <c:f>大気!$A$48</c:f>
              <c:strCache>
                <c:ptCount val="1"/>
                <c:pt idx="0">
                  <c:v>#11</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大気!$B$48:$BU$48</c:f>
              <c:numCache>
                <c:formatCode>General</c:formatCode>
                <c:ptCount val="72"/>
                <c:pt idx="0">
                  <c:v>10</c:v>
                </c:pt>
                <c:pt idx="1">
                  <c:v>14</c:v>
                </c:pt>
                <c:pt idx="2">
                  <c:v>24</c:v>
                </c:pt>
                <c:pt idx="3">
                  <c:v>20</c:v>
                </c:pt>
                <c:pt idx="4">
                  <c:v>23</c:v>
                </c:pt>
                <c:pt idx="5">
                  <c:v>13</c:v>
                </c:pt>
                <c:pt idx="6">
                  <c:v>8.2000000000000011</c:v>
                </c:pt>
                <c:pt idx="7">
                  <c:v>4.7</c:v>
                </c:pt>
                <c:pt idx="8">
                  <c:v>2.7</c:v>
                </c:pt>
                <c:pt idx="9">
                  <c:v>2.4</c:v>
                </c:pt>
                <c:pt idx="10">
                  <c:v>3.3</c:v>
                </c:pt>
                <c:pt idx="11">
                  <c:v>3.9</c:v>
                </c:pt>
                <c:pt idx="12">
                  <c:v>6.5</c:v>
                </c:pt>
                <c:pt idx="13">
                  <c:v>12</c:v>
                </c:pt>
                <c:pt idx="14">
                  <c:v>12</c:v>
                </c:pt>
                <c:pt idx="15">
                  <c:v>15</c:v>
                </c:pt>
                <c:pt idx="16">
                  <c:v>18</c:v>
                </c:pt>
                <c:pt idx="17">
                  <c:v>10</c:v>
                </c:pt>
                <c:pt idx="18">
                  <c:v>9.6</c:v>
                </c:pt>
                <c:pt idx="19">
                  <c:v>6.7</c:v>
                </c:pt>
                <c:pt idx="20">
                  <c:v>6</c:v>
                </c:pt>
                <c:pt idx="21">
                  <c:v>6</c:v>
                </c:pt>
                <c:pt idx="22">
                  <c:v>6.1</c:v>
                </c:pt>
                <c:pt idx="23">
                  <c:v>7.9</c:v>
                </c:pt>
                <c:pt idx="24">
                  <c:v>8.1</c:v>
                </c:pt>
                <c:pt idx="25">
                  <c:v>9.6</c:v>
                </c:pt>
                <c:pt idx="26">
                  <c:v>18</c:v>
                </c:pt>
                <c:pt idx="27">
                  <c:v>15</c:v>
                </c:pt>
                <c:pt idx="28">
                  <c:v>21</c:v>
                </c:pt>
                <c:pt idx="29">
                  <c:v>15</c:v>
                </c:pt>
                <c:pt idx="30">
                  <c:v>8.3000000000000007</c:v>
                </c:pt>
                <c:pt idx="31">
                  <c:v>6.9</c:v>
                </c:pt>
                <c:pt idx="32">
                  <c:v>4.2</c:v>
                </c:pt>
                <c:pt idx="33">
                  <c:v>3.6</c:v>
                </c:pt>
                <c:pt idx="34">
                  <c:v>4.8</c:v>
                </c:pt>
                <c:pt idx="35">
                  <c:v>12</c:v>
                </c:pt>
                <c:pt idx="36">
                  <c:v>14</c:v>
                </c:pt>
                <c:pt idx="37">
                  <c:v>8.9</c:v>
                </c:pt>
                <c:pt idx="38">
                  <c:v>20</c:v>
                </c:pt>
                <c:pt idx="39">
                  <c:v>15</c:v>
                </c:pt>
                <c:pt idx="40">
                  <c:v>15</c:v>
                </c:pt>
                <c:pt idx="41">
                  <c:v>15</c:v>
                </c:pt>
                <c:pt idx="42">
                  <c:v>7.4</c:v>
                </c:pt>
                <c:pt idx="43">
                  <c:v>5.3</c:v>
                </c:pt>
                <c:pt idx="44">
                  <c:v>3.4</c:v>
                </c:pt>
                <c:pt idx="45">
                  <c:v>4.2</c:v>
                </c:pt>
                <c:pt idx="46">
                  <c:v>2.9</c:v>
                </c:pt>
                <c:pt idx="47">
                  <c:v>6</c:v>
                </c:pt>
                <c:pt idx="48">
                  <c:v>8.4</c:v>
                </c:pt>
                <c:pt idx="49">
                  <c:v>10</c:v>
                </c:pt>
                <c:pt idx="50">
                  <c:v>9.4</c:v>
                </c:pt>
                <c:pt idx="51">
                  <c:v>14</c:v>
                </c:pt>
                <c:pt idx="52">
                  <c:v>13</c:v>
                </c:pt>
                <c:pt idx="53">
                  <c:v>24</c:v>
                </c:pt>
                <c:pt idx="54">
                  <c:v>6.6</c:v>
                </c:pt>
                <c:pt idx="55">
                  <c:v>5.6</c:v>
                </c:pt>
                <c:pt idx="56">
                  <c:v>3.4</c:v>
                </c:pt>
                <c:pt idx="57">
                  <c:v>4.0999999999999996</c:v>
                </c:pt>
                <c:pt idx="58">
                  <c:v>3.1</c:v>
                </c:pt>
                <c:pt idx="59">
                  <c:v>3.1</c:v>
                </c:pt>
                <c:pt idx="60">
                  <c:v>6.3</c:v>
                </c:pt>
                <c:pt idx="61">
                  <c:v>5.8</c:v>
                </c:pt>
                <c:pt idx="62">
                  <c:v>23</c:v>
                </c:pt>
                <c:pt idx="63">
                  <c:v>31</c:v>
                </c:pt>
                <c:pt idx="64">
                  <c:v>37</c:v>
                </c:pt>
                <c:pt idx="65">
                  <c:v>34</c:v>
                </c:pt>
                <c:pt idx="66">
                  <c:v>31</c:v>
                </c:pt>
                <c:pt idx="67">
                  <c:v>24</c:v>
                </c:pt>
                <c:pt idx="68">
                  <c:v>16</c:v>
                </c:pt>
                <c:pt idx="69">
                  <c:v>6.3</c:v>
                </c:pt>
                <c:pt idx="70">
                  <c:v>7.4</c:v>
                </c:pt>
                <c:pt idx="71">
                  <c:v>7.2</c:v>
                </c:pt>
              </c:numCache>
            </c:numRef>
          </c:val>
        </c:ser>
        <c:ser>
          <c:idx val="3"/>
          <c:order val="3"/>
          <c:tx>
            <c:strRef>
              <c:f>大気!$A$49</c:f>
              <c:strCache>
                <c:ptCount val="1"/>
                <c:pt idx="0">
                  <c:v>DiCBs</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大気!$B$49:$BU$49</c:f>
              <c:numCache>
                <c:formatCode>General</c:formatCode>
                <c:ptCount val="72"/>
                <c:pt idx="0">
                  <c:v>19</c:v>
                </c:pt>
                <c:pt idx="1">
                  <c:v>24</c:v>
                </c:pt>
                <c:pt idx="2">
                  <c:v>39</c:v>
                </c:pt>
                <c:pt idx="3">
                  <c:v>33</c:v>
                </c:pt>
                <c:pt idx="4">
                  <c:v>44</c:v>
                </c:pt>
                <c:pt idx="5">
                  <c:v>28</c:v>
                </c:pt>
                <c:pt idx="6">
                  <c:v>19</c:v>
                </c:pt>
                <c:pt idx="7">
                  <c:v>13</c:v>
                </c:pt>
                <c:pt idx="8">
                  <c:v>7.6</c:v>
                </c:pt>
                <c:pt idx="9">
                  <c:v>6.7</c:v>
                </c:pt>
                <c:pt idx="10">
                  <c:v>9.3000000000000007</c:v>
                </c:pt>
                <c:pt idx="11">
                  <c:v>9.5</c:v>
                </c:pt>
                <c:pt idx="12">
                  <c:v>15</c:v>
                </c:pt>
                <c:pt idx="13">
                  <c:v>22</c:v>
                </c:pt>
                <c:pt idx="14">
                  <c:v>21</c:v>
                </c:pt>
                <c:pt idx="15">
                  <c:v>28</c:v>
                </c:pt>
                <c:pt idx="16">
                  <c:v>35</c:v>
                </c:pt>
                <c:pt idx="17">
                  <c:v>20</c:v>
                </c:pt>
                <c:pt idx="18">
                  <c:v>21</c:v>
                </c:pt>
                <c:pt idx="19">
                  <c:v>18</c:v>
                </c:pt>
                <c:pt idx="20">
                  <c:v>16</c:v>
                </c:pt>
                <c:pt idx="21">
                  <c:v>16</c:v>
                </c:pt>
                <c:pt idx="22">
                  <c:v>15</c:v>
                </c:pt>
                <c:pt idx="23">
                  <c:v>18</c:v>
                </c:pt>
                <c:pt idx="24">
                  <c:v>16</c:v>
                </c:pt>
                <c:pt idx="25">
                  <c:v>19</c:v>
                </c:pt>
                <c:pt idx="26">
                  <c:v>29</c:v>
                </c:pt>
                <c:pt idx="27">
                  <c:v>25</c:v>
                </c:pt>
                <c:pt idx="28">
                  <c:v>37</c:v>
                </c:pt>
                <c:pt idx="29">
                  <c:v>27</c:v>
                </c:pt>
                <c:pt idx="30">
                  <c:v>19</c:v>
                </c:pt>
                <c:pt idx="31">
                  <c:v>16</c:v>
                </c:pt>
                <c:pt idx="32">
                  <c:v>11</c:v>
                </c:pt>
                <c:pt idx="33">
                  <c:v>8.7000000000000011</c:v>
                </c:pt>
                <c:pt idx="34">
                  <c:v>11</c:v>
                </c:pt>
                <c:pt idx="35">
                  <c:v>26</c:v>
                </c:pt>
                <c:pt idx="36">
                  <c:v>27</c:v>
                </c:pt>
                <c:pt idx="37">
                  <c:v>16</c:v>
                </c:pt>
                <c:pt idx="38">
                  <c:v>35</c:v>
                </c:pt>
                <c:pt idx="39">
                  <c:v>25</c:v>
                </c:pt>
                <c:pt idx="40">
                  <c:v>28</c:v>
                </c:pt>
                <c:pt idx="41">
                  <c:v>30</c:v>
                </c:pt>
                <c:pt idx="42">
                  <c:v>16</c:v>
                </c:pt>
                <c:pt idx="43">
                  <c:v>13</c:v>
                </c:pt>
                <c:pt idx="44">
                  <c:v>8</c:v>
                </c:pt>
                <c:pt idx="45">
                  <c:v>10</c:v>
                </c:pt>
                <c:pt idx="46">
                  <c:v>6.7</c:v>
                </c:pt>
                <c:pt idx="47">
                  <c:v>12</c:v>
                </c:pt>
                <c:pt idx="48">
                  <c:v>16</c:v>
                </c:pt>
                <c:pt idx="49">
                  <c:v>18</c:v>
                </c:pt>
                <c:pt idx="50">
                  <c:v>17</c:v>
                </c:pt>
                <c:pt idx="51">
                  <c:v>26</c:v>
                </c:pt>
                <c:pt idx="52">
                  <c:v>26</c:v>
                </c:pt>
                <c:pt idx="53">
                  <c:v>38</c:v>
                </c:pt>
                <c:pt idx="54">
                  <c:v>13</c:v>
                </c:pt>
                <c:pt idx="55">
                  <c:v>13</c:v>
                </c:pt>
                <c:pt idx="56">
                  <c:v>8.4</c:v>
                </c:pt>
                <c:pt idx="57">
                  <c:v>8.4</c:v>
                </c:pt>
                <c:pt idx="58">
                  <c:v>7.1</c:v>
                </c:pt>
                <c:pt idx="59">
                  <c:v>7.1</c:v>
                </c:pt>
                <c:pt idx="60">
                  <c:v>11</c:v>
                </c:pt>
                <c:pt idx="61">
                  <c:v>11</c:v>
                </c:pt>
                <c:pt idx="62">
                  <c:v>39</c:v>
                </c:pt>
                <c:pt idx="63">
                  <c:v>46</c:v>
                </c:pt>
                <c:pt idx="64">
                  <c:v>53</c:v>
                </c:pt>
                <c:pt idx="65">
                  <c:v>52</c:v>
                </c:pt>
                <c:pt idx="66">
                  <c:v>45</c:v>
                </c:pt>
                <c:pt idx="67">
                  <c:v>37</c:v>
                </c:pt>
                <c:pt idx="68">
                  <c:v>23</c:v>
                </c:pt>
                <c:pt idx="69">
                  <c:v>13</c:v>
                </c:pt>
                <c:pt idx="70">
                  <c:v>14</c:v>
                </c:pt>
                <c:pt idx="71">
                  <c:v>13</c:v>
                </c:pt>
              </c:numCache>
            </c:numRef>
          </c:val>
        </c:ser>
        <c:marker val="1"/>
        <c:axId val="223226112"/>
        <c:axId val="223240192"/>
      </c:lineChart>
      <c:lineChart>
        <c:grouping val="standard"/>
        <c:ser>
          <c:idx val="0"/>
          <c:order val="0"/>
          <c:tx>
            <c:strRef>
              <c:f>大気!$A$45</c:f>
              <c:strCache>
                <c:ptCount val="1"/>
                <c:pt idx="0">
                  <c:v>PCBs</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大気!$B$45:$BU$45</c:f>
              <c:numCache>
                <c:formatCode>General</c:formatCode>
                <c:ptCount val="72"/>
                <c:pt idx="0">
                  <c:v>200</c:v>
                </c:pt>
                <c:pt idx="1">
                  <c:v>300</c:v>
                </c:pt>
                <c:pt idx="2">
                  <c:v>570</c:v>
                </c:pt>
                <c:pt idx="3">
                  <c:v>710</c:v>
                </c:pt>
                <c:pt idx="4">
                  <c:v>1100</c:v>
                </c:pt>
                <c:pt idx="5">
                  <c:v>760</c:v>
                </c:pt>
                <c:pt idx="6">
                  <c:v>440</c:v>
                </c:pt>
                <c:pt idx="7">
                  <c:v>280</c:v>
                </c:pt>
                <c:pt idx="8">
                  <c:v>110</c:v>
                </c:pt>
                <c:pt idx="9">
                  <c:v>94</c:v>
                </c:pt>
                <c:pt idx="10">
                  <c:v>100</c:v>
                </c:pt>
                <c:pt idx="11">
                  <c:v>120</c:v>
                </c:pt>
                <c:pt idx="12" formatCode="0_ ">
                  <c:v>180</c:v>
                </c:pt>
                <c:pt idx="13" formatCode="0_ ">
                  <c:v>350</c:v>
                </c:pt>
                <c:pt idx="14" formatCode="0_ ">
                  <c:v>420</c:v>
                </c:pt>
                <c:pt idx="15" formatCode="0_ ">
                  <c:v>790</c:v>
                </c:pt>
                <c:pt idx="16" formatCode="0_ ">
                  <c:v>1100</c:v>
                </c:pt>
                <c:pt idx="17" formatCode="0_ ">
                  <c:v>620</c:v>
                </c:pt>
                <c:pt idx="18" formatCode="0_ ">
                  <c:v>320</c:v>
                </c:pt>
                <c:pt idx="19" formatCode="0_ ">
                  <c:v>210</c:v>
                </c:pt>
                <c:pt idx="20" formatCode="0_ ">
                  <c:v>140</c:v>
                </c:pt>
                <c:pt idx="21" formatCode="0_ ">
                  <c:v>120</c:v>
                </c:pt>
                <c:pt idx="22" formatCode="0_ ">
                  <c:v>110</c:v>
                </c:pt>
                <c:pt idx="23" formatCode="0_ ">
                  <c:v>150</c:v>
                </c:pt>
                <c:pt idx="24" formatCode="0_ ">
                  <c:v>220</c:v>
                </c:pt>
                <c:pt idx="25" formatCode="0_ ">
                  <c:v>350</c:v>
                </c:pt>
                <c:pt idx="26" formatCode="0_ ">
                  <c:v>670</c:v>
                </c:pt>
                <c:pt idx="27" formatCode="0_ ">
                  <c:v>660</c:v>
                </c:pt>
                <c:pt idx="28" formatCode="0_ ">
                  <c:v>1200</c:v>
                </c:pt>
                <c:pt idx="29" formatCode="0_ ">
                  <c:v>760</c:v>
                </c:pt>
                <c:pt idx="30" formatCode="0_ ">
                  <c:v>390</c:v>
                </c:pt>
                <c:pt idx="31" formatCode="0_ ">
                  <c:v>220</c:v>
                </c:pt>
                <c:pt idx="32" formatCode="0_ ">
                  <c:v>140</c:v>
                </c:pt>
                <c:pt idx="33" formatCode="0_ ">
                  <c:v>91</c:v>
                </c:pt>
                <c:pt idx="34" formatCode="0_ ">
                  <c:v>96</c:v>
                </c:pt>
                <c:pt idx="35" formatCode="0_ ">
                  <c:v>270</c:v>
                </c:pt>
                <c:pt idx="36" formatCode="0_ ">
                  <c:v>270</c:v>
                </c:pt>
                <c:pt idx="37" formatCode="0_ ">
                  <c:v>270</c:v>
                </c:pt>
                <c:pt idx="38" formatCode="0_ ">
                  <c:v>560</c:v>
                </c:pt>
                <c:pt idx="39" formatCode="0_ ">
                  <c:v>700</c:v>
                </c:pt>
                <c:pt idx="40" formatCode="0_ ">
                  <c:v>820</c:v>
                </c:pt>
                <c:pt idx="41" formatCode="0_ ">
                  <c:v>830</c:v>
                </c:pt>
                <c:pt idx="42" formatCode="0_ ">
                  <c:v>360</c:v>
                </c:pt>
                <c:pt idx="43" formatCode="0_ ">
                  <c:v>180</c:v>
                </c:pt>
                <c:pt idx="44" formatCode="0_ ">
                  <c:v>120</c:v>
                </c:pt>
                <c:pt idx="45" formatCode="0_ ">
                  <c:v>97</c:v>
                </c:pt>
                <c:pt idx="46" formatCode="0_ ">
                  <c:v>90</c:v>
                </c:pt>
                <c:pt idx="47" formatCode="0_ ">
                  <c:v>120</c:v>
                </c:pt>
                <c:pt idx="48" formatCode="0_ ">
                  <c:v>190</c:v>
                </c:pt>
                <c:pt idx="49" formatCode="0_ ">
                  <c:v>340</c:v>
                </c:pt>
                <c:pt idx="50" formatCode="0_ ">
                  <c:v>430</c:v>
                </c:pt>
                <c:pt idx="51" formatCode="0_ ">
                  <c:v>640</c:v>
                </c:pt>
                <c:pt idx="52" formatCode="0_ ">
                  <c:v>770</c:v>
                </c:pt>
                <c:pt idx="53" formatCode="0_ ">
                  <c:v>630</c:v>
                </c:pt>
                <c:pt idx="54" formatCode="0_ ">
                  <c:v>310</c:v>
                </c:pt>
                <c:pt idx="55" formatCode="0_ ">
                  <c:v>240</c:v>
                </c:pt>
                <c:pt idx="56" formatCode="0_ ">
                  <c:v>89</c:v>
                </c:pt>
                <c:pt idx="57" formatCode="0_ ">
                  <c:v>77</c:v>
                </c:pt>
                <c:pt idx="58" formatCode="0_ ">
                  <c:v>69</c:v>
                </c:pt>
                <c:pt idx="59" formatCode="0_ ">
                  <c:v>82</c:v>
                </c:pt>
                <c:pt idx="60" formatCode="0_ ">
                  <c:v>110</c:v>
                </c:pt>
                <c:pt idx="61" formatCode="0_ ">
                  <c:v>150</c:v>
                </c:pt>
                <c:pt idx="62" formatCode="0_ ">
                  <c:v>390</c:v>
                </c:pt>
                <c:pt idx="63" formatCode="0_ ">
                  <c:v>440</c:v>
                </c:pt>
                <c:pt idx="64" formatCode="0_ ">
                  <c:v>690</c:v>
                </c:pt>
                <c:pt idx="65" formatCode="0_ ">
                  <c:v>610</c:v>
                </c:pt>
                <c:pt idx="66" formatCode="0_ ">
                  <c:v>370</c:v>
                </c:pt>
                <c:pt idx="67" formatCode="0_ ">
                  <c:v>190</c:v>
                </c:pt>
                <c:pt idx="68" formatCode="0_ ">
                  <c:v>130</c:v>
                </c:pt>
                <c:pt idx="69" formatCode="0_ ">
                  <c:v>100</c:v>
                </c:pt>
                <c:pt idx="70" formatCode="0_ ">
                  <c:v>95</c:v>
                </c:pt>
                <c:pt idx="71" formatCode="0_ ">
                  <c:v>92</c:v>
                </c:pt>
              </c:numCache>
            </c:numRef>
          </c:val>
        </c:ser>
        <c:marker val="1"/>
        <c:axId val="223243264"/>
        <c:axId val="223241728"/>
      </c:lineChart>
      <c:dateAx>
        <c:axId val="223226112"/>
        <c:scaling>
          <c:orientation val="minMax"/>
        </c:scaling>
        <c:axPos val="b"/>
        <c:numFmt formatCode="[$-409]mmm\-yy;@" sourceLinked="1"/>
        <c:majorTickMark val="in"/>
        <c:tickLblPos val="nextTo"/>
        <c:crossAx val="223240192"/>
        <c:crossesAt val="-10"/>
        <c:auto val="1"/>
        <c:lblOffset val="100"/>
        <c:baseTimeUnit val="months"/>
      </c:dateAx>
      <c:valAx>
        <c:axId val="223240192"/>
        <c:scaling>
          <c:orientation val="minMax"/>
        </c:scaling>
        <c:axPos val="l"/>
        <c:majorGridlines/>
        <c:numFmt formatCode="General" sourceLinked="1"/>
        <c:majorTickMark val="in"/>
        <c:tickLblPos val="nextTo"/>
        <c:crossAx val="223226112"/>
        <c:crosses val="autoZero"/>
        <c:crossBetween val="between"/>
      </c:valAx>
      <c:valAx>
        <c:axId val="223241728"/>
        <c:scaling>
          <c:orientation val="minMax"/>
          <c:min val="-200"/>
        </c:scaling>
        <c:axPos val="r"/>
        <c:numFmt formatCode="General" sourceLinked="1"/>
        <c:majorTickMark val="in"/>
        <c:tickLblPos val="nextTo"/>
        <c:crossAx val="223243264"/>
        <c:crosses val="max"/>
        <c:crossBetween val="between"/>
      </c:valAx>
      <c:dateAx>
        <c:axId val="223243264"/>
        <c:scaling>
          <c:orientation val="minMax"/>
        </c:scaling>
        <c:delete val="1"/>
        <c:axPos val="b"/>
        <c:numFmt formatCode="[$-409]mmm\-yy;@" sourceLinked="1"/>
        <c:tickLblPos val="none"/>
        <c:crossAx val="223241728"/>
        <c:crosses val="autoZero"/>
        <c:auto val="1"/>
        <c:lblOffset val="100"/>
        <c:baseTimeUnit val="months"/>
      </c:dateAx>
    </c:plotArea>
    <c:legend>
      <c:legendPos val="r"/>
      <c:layout>
        <c:manualLayout>
          <c:xMode val="edge"/>
          <c:yMode val="edge"/>
          <c:x val="0.42438912215503732"/>
          <c:y val="0"/>
          <c:w val="0.27313369401184695"/>
          <c:h val="0.28167938304194723"/>
        </c:manualLayout>
      </c:layout>
      <c:txPr>
        <a:bodyPr/>
        <a:lstStyle/>
        <a:p>
          <a:pPr>
            <a:defRPr sz="2000">
              <a:latin typeface="Arial Black" pitchFamily="34" charset="0"/>
            </a:defRPr>
          </a:pPr>
          <a:endParaRPr lang="ja-JP"/>
        </a:p>
      </c:txPr>
    </c:legend>
    <c:plotVisOnly val="1"/>
    <c:dispBlanksAs val="gap"/>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4.0460707490522094E-2"/>
          <c:y val="5.1400554097404488E-2"/>
          <c:w val="0.90349070843423052"/>
          <c:h val="0.75511920384952014"/>
        </c:manualLayout>
      </c:layout>
      <c:lineChart>
        <c:grouping val="standard"/>
        <c:ser>
          <c:idx val="0"/>
          <c:order val="0"/>
          <c:tx>
            <c:strRef>
              <c:f>大気!$A$56</c:f>
              <c:strCache>
                <c:ptCount val="1"/>
                <c:pt idx="0">
                  <c:v>#11/DiCBs</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大気!$B$56:$BU$56</c:f>
              <c:numCache>
                <c:formatCode>0.0</c:formatCode>
                <c:ptCount val="72"/>
                <c:pt idx="0">
                  <c:v>52.631578947368418</c:v>
                </c:pt>
                <c:pt idx="1">
                  <c:v>58.333333333333336</c:v>
                </c:pt>
                <c:pt idx="2">
                  <c:v>61.53846153846154</c:v>
                </c:pt>
                <c:pt idx="3">
                  <c:v>60.606060606060595</c:v>
                </c:pt>
                <c:pt idx="4">
                  <c:v>52.272727272727273</c:v>
                </c:pt>
                <c:pt idx="5">
                  <c:v>46.428571428571516</c:v>
                </c:pt>
                <c:pt idx="6">
                  <c:v>43.157894736841982</c:v>
                </c:pt>
                <c:pt idx="7">
                  <c:v>36.153846153845969</c:v>
                </c:pt>
                <c:pt idx="8">
                  <c:v>35.526315789473813</c:v>
                </c:pt>
                <c:pt idx="9">
                  <c:v>35.820895522388057</c:v>
                </c:pt>
                <c:pt idx="10">
                  <c:v>35.483870967741858</c:v>
                </c:pt>
                <c:pt idx="11">
                  <c:v>41.052631578947285</c:v>
                </c:pt>
                <c:pt idx="12">
                  <c:v>43.333333333333336</c:v>
                </c:pt>
                <c:pt idx="13">
                  <c:v>54.54545454545454</c:v>
                </c:pt>
                <c:pt idx="14">
                  <c:v>57.142857142857139</c:v>
                </c:pt>
                <c:pt idx="15">
                  <c:v>53.571428571428484</c:v>
                </c:pt>
                <c:pt idx="16">
                  <c:v>51.428571428571509</c:v>
                </c:pt>
                <c:pt idx="17">
                  <c:v>50</c:v>
                </c:pt>
                <c:pt idx="18">
                  <c:v>45.714285714285715</c:v>
                </c:pt>
                <c:pt idx="19">
                  <c:v>37.222222222222292</c:v>
                </c:pt>
                <c:pt idx="20">
                  <c:v>37.5</c:v>
                </c:pt>
                <c:pt idx="21">
                  <c:v>37.5</c:v>
                </c:pt>
                <c:pt idx="22">
                  <c:v>40.666666666666522</c:v>
                </c:pt>
                <c:pt idx="23">
                  <c:v>43.888888888888886</c:v>
                </c:pt>
                <c:pt idx="24">
                  <c:v>50.625000000000071</c:v>
                </c:pt>
                <c:pt idx="25">
                  <c:v>50.526315789473799</c:v>
                </c:pt>
                <c:pt idx="26">
                  <c:v>62.068965517241374</c:v>
                </c:pt>
                <c:pt idx="27">
                  <c:v>60</c:v>
                </c:pt>
                <c:pt idx="28">
                  <c:v>56.756756756756758</c:v>
                </c:pt>
                <c:pt idx="29">
                  <c:v>55.555555555555557</c:v>
                </c:pt>
                <c:pt idx="30">
                  <c:v>43.684210526315802</c:v>
                </c:pt>
                <c:pt idx="31">
                  <c:v>43.125000000000071</c:v>
                </c:pt>
                <c:pt idx="32">
                  <c:v>38.181818181818144</c:v>
                </c:pt>
                <c:pt idx="33">
                  <c:v>41.37931034482768</c:v>
                </c:pt>
                <c:pt idx="34">
                  <c:v>43.636363636363626</c:v>
                </c:pt>
                <c:pt idx="35">
                  <c:v>46.153846153845969</c:v>
                </c:pt>
                <c:pt idx="36">
                  <c:v>51.851851851851755</c:v>
                </c:pt>
                <c:pt idx="37">
                  <c:v>55.625000000000071</c:v>
                </c:pt>
                <c:pt idx="38">
                  <c:v>57.142857142857139</c:v>
                </c:pt>
                <c:pt idx="39">
                  <c:v>60</c:v>
                </c:pt>
                <c:pt idx="40">
                  <c:v>53.571428571428484</c:v>
                </c:pt>
                <c:pt idx="41">
                  <c:v>50</c:v>
                </c:pt>
                <c:pt idx="42">
                  <c:v>46.25</c:v>
                </c:pt>
                <c:pt idx="43">
                  <c:v>40.769230769230766</c:v>
                </c:pt>
                <c:pt idx="44">
                  <c:v>42.5</c:v>
                </c:pt>
                <c:pt idx="45">
                  <c:v>42.000000000000007</c:v>
                </c:pt>
                <c:pt idx="46">
                  <c:v>43.283582089552226</c:v>
                </c:pt>
                <c:pt idx="47">
                  <c:v>50</c:v>
                </c:pt>
                <c:pt idx="48">
                  <c:v>52.5</c:v>
                </c:pt>
                <c:pt idx="49">
                  <c:v>55.555555555555557</c:v>
                </c:pt>
                <c:pt idx="50">
                  <c:v>55.294117647058954</c:v>
                </c:pt>
                <c:pt idx="51">
                  <c:v>53.846153846153946</c:v>
                </c:pt>
                <c:pt idx="52">
                  <c:v>50</c:v>
                </c:pt>
                <c:pt idx="53">
                  <c:v>63.157894736841982</c:v>
                </c:pt>
                <c:pt idx="54">
                  <c:v>50.769230769230766</c:v>
                </c:pt>
                <c:pt idx="55">
                  <c:v>43.076923076923073</c:v>
                </c:pt>
                <c:pt idx="56">
                  <c:v>40.476190476190474</c:v>
                </c:pt>
                <c:pt idx="57">
                  <c:v>48.809523809523803</c:v>
                </c:pt>
                <c:pt idx="58">
                  <c:v>43.661971830986012</c:v>
                </c:pt>
                <c:pt idx="59">
                  <c:v>43.661971830986012</c:v>
                </c:pt>
                <c:pt idx="60">
                  <c:v>57.272727272727273</c:v>
                </c:pt>
                <c:pt idx="61">
                  <c:v>52.727272727272762</c:v>
                </c:pt>
                <c:pt idx="62">
                  <c:v>58.974358974359049</c:v>
                </c:pt>
                <c:pt idx="63">
                  <c:v>67.391304347826079</c:v>
                </c:pt>
                <c:pt idx="64">
                  <c:v>69.811320754716974</c:v>
                </c:pt>
                <c:pt idx="65">
                  <c:v>65.384615384615543</c:v>
                </c:pt>
                <c:pt idx="66">
                  <c:v>68.888888888888616</c:v>
                </c:pt>
                <c:pt idx="67">
                  <c:v>64.86486486486487</c:v>
                </c:pt>
                <c:pt idx="68">
                  <c:v>69.565217391304344</c:v>
                </c:pt>
                <c:pt idx="69">
                  <c:v>48.461538461538446</c:v>
                </c:pt>
                <c:pt idx="70">
                  <c:v>52.857142857142755</c:v>
                </c:pt>
                <c:pt idx="71">
                  <c:v>55.384615384615344</c:v>
                </c:pt>
              </c:numCache>
            </c:numRef>
          </c:val>
        </c:ser>
        <c:ser>
          <c:idx val="1"/>
          <c:order val="1"/>
          <c:tx>
            <c:strRef>
              <c:f>大気!$A$59</c:f>
              <c:strCache>
                <c:ptCount val="1"/>
                <c:pt idx="0">
                  <c:v>DiCBs/PCBs</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大気!$B$59:$BU$59</c:f>
              <c:numCache>
                <c:formatCode>General</c:formatCode>
                <c:ptCount val="72"/>
                <c:pt idx="0">
                  <c:v>9.5</c:v>
                </c:pt>
                <c:pt idx="1">
                  <c:v>8</c:v>
                </c:pt>
                <c:pt idx="2">
                  <c:v>6.842105263157884</c:v>
                </c:pt>
                <c:pt idx="3">
                  <c:v>4.647887323943662</c:v>
                </c:pt>
                <c:pt idx="4">
                  <c:v>4</c:v>
                </c:pt>
                <c:pt idx="5">
                  <c:v>3.6842105263157889</c:v>
                </c:pt>
                <c:pt idx="6">
                  <c:v>4.3181818181818059</c:v>
                </c:pt>
                <c:pt idx="7">
                  <c:v>4.6428571428571415</c:v>
                </c:pt>
                <c:pt idx="8">
                  <c:v>6.9090909090909092</c:v>
                </c:pt>
                <c:pt idx="9">
                  <c:v>7.1276595744680762</c:v>
                </c:pt>
                <c:pt idx="10">
                  <c:v>9.3000000000000007</c:v>
                </c:pt>
                <c:pt idx="11">
                  <c:v>7.9166666666666714</c:v>
                </c:pt>
                <c:pt idx="12">
                  <c:v>8.3333333333333321</c:v>
                </c:pt>
                <c:pt idx="13">
                  <c:v>6.2857142857142874</c:v>
                </c:pt>
                <c:pt idx="14">
                  <c:v>5</c:v>
                </c:pt>
                <c:pt idx="15">
                  <c:v>3.5443037974683613</c:v>
                </c:pt>
                <c:pt idx="16">
                  <c:v>3.1818181818181777</c:v>
                </c:pt>
                <c:pt idx="17">
                  <c:v>3.2258064516129052</c:v>
                </c:pt>
                <c:pt idx="18">
                  <c:v>6.5624999999999956</c:v>
                </c:pt>
                <c:pt idx="19">
                  <c:v>8.5714285714285712</c:v>
                </c:pt>
                <c:pt idx="20">
                  <c:v>11.428571428571399</c:v>
                </c:pt>
                <c:pt idx="21">
                  <c:v>13.333333333333334</c:v>
                </c:pt>
                <c:pt idx="22">
                  <c:v>13.636363636363635</c:v>
                </c:pt>
                <c:pt idx="23">
                  <c:v>12</c:v>
                </c:pt>
                <c:pt idx="24">
                  <c:v>7.2727272727272725</c:v>
                </c:pt>
                <c:pt idx="25">
                  <c:v>5.4285714285714288</c:v>
                </c:pt>
                <c:pt idx="26">
                  <c:v>4.3283582089552119</c:v>
                </c:pt>
                <c:pt idx="27">
                  <c:v>3.7878787878787881</c:v>
                </c:pt>
                <c:pt idx="28">
                  <c:v>3.0833333333333379</c:v>
                </c:pt>
                <c:pt idx="29">
                  <c:v>3.5526315789473744</c:v>
                </c:pt>
                <c:pt idx="30">
                  <c:v>4.8717948717948723</c:v>
                </c:pt>
                <c:pt idx="31">
                  <c:v>7.2727272727272725</c:v>
                </c:pt>
                <c:pt idx="32">
                  <c:v>7.8571428571428461</c:v>
                </c:pt>
                <c:pt idx="33">
                  <c:v>9.5604395604395727</c:v>
                </c:pt>
                <c:pt idx="34">
                  <c:v>11.458333333333332</c:v>
                </c:pt>
                <c:pt idx="35">
                  <c:v>9.6296296296296298</c:v>
                </c:pt>
                <c:pt idx="36">
                  <c:v>10</c:v>
                </c:pt>
                <c:pt idx="37">
                  <c:v>5.9259259259259265</c:v>
                </c:pt>
                <c:pt idx="38">
                  <c:v>6.25</c:v>
                </c:pt>
                <c:pt idx="39">
                  <c:v>3.5714285714285707</c:v>
                </c:pt>
                <c:pt idx="40">
                  <c:v>3.4146341463414642</c:v>
                </c:pt>
                <c:pt idx="41">
                  <c:v>3.6144578313253009</c:v>
                </c:pt>
                <c:pt idx="42">
                  <c:v>4.4444444444444464</c:v>
                </c:pt>
                <c:pt idx="43">
                  <c:v>7.2222222222222214</c:v>
                </c:pt>
                <c:pt idx="44">
                  <c:v>6.666666666666667</c:v>
                </c:pt>
                <c:pt idx="45">
                  <c:v>10.309278350515463</c:v>
                </c:pt>
                <c:pt idx="46">
                  <c:v>7.4444444444444464</c:v>
                </c:pt>
                <c:pt idx="47">
                  <c:v>10</c:v>
                </c:pt>
                <c:pt idx="48">
                  <c:v>8.4210526315789505</c:v>
                </c:pt>
                <c:pt idx="49">
                  <c:v>5.2941176470588083</c:v>
                </c:pt>
                <c:pt idx="50">
                  <c:v>3.9534883720930227</c:v>
                </c:pt>
                <c:pt idx="51">
                  <c:v>4.0624999999999956</c:v>
                </c:pt>
                <c:pt idx="52">
                  <c:v>3.3766233766233764</c:v>
                </c:pt>
                <c:pt idx="53">
                  <c:v>6.0317460317460334</c:v>
                </c:pt>
                <c:pt idx="54">
                  <c:v>4.1935483870967749</c:v>
                </c:pt>
                <c:pt idx="55">
                  <c:v>5.4166666666666714</c:v>
                </c:pt>
                <c:pt idx="56">
                  <c:v>9.4382022471910112</c:v>
                </c:pt>
                <c:pt idx="57">
                  <c:v>10.909090909090922</c:v>
                </c:pt>
                <c:pt idx="58">
                  <c:v>10.289855072463769</c:v>
                </c:pt>
                <c:pt idx="59">
                  <c:v>8.6585365853658711</c:v>
                </c:pt>
                <c:pt idx="60">
                  <c:v>10</c:v>
                </c:pt>
                <c:pt idx="61">
                  <c:v>7.3333333333333437</c:v>
                </c:pt>
                <c:pt idx="62">
                  <c:v>10</c:v>
                </c:pt>
                <c:pt idx="63">
                  <c:v>10.454545454545471</c:v>
                </c:pt>
                <c:pt idx="64">
                  <c:v>7.6811594202898554</c:v>
                </c:pt>
                <c:pt idx="65">
                  <c:v>8.5245901639344179</c:v>
                </c:pt>
                <c:pt idx="66">
                  <c:v>12.162162162162163</c:v>
                </c:pt>
                <c:pt idx="67">
                  <c:v>19.473684210526265</c:v>
                </c:pt>
                <c:pt idx="68">
                  <c:v>17.692307692307686</c:v>
                </c:pt>
                <c:pt idx="69">
                  <c:v>13</c:v>
                </c:pt>
                <c:pt idx="70">
                  <c:v>14.736842105263149</c:v>
                </c:pt>
                <c:pt idx="71">
                  <c:v>14.130434782608702</c:v>
                </c:pt>
              </c:numCache>
            </c:numRef>
          </c:val>
        </c:ser>
        <c:marker val="1"/>
        <c:axId val="220953984"/>
        <c:axId val="220959872"/>
      </c:lineChart>
      <c:dateAx>
        <c:axId val="220953984"/>
        <c:scaling>
          <c:orientation val="minMax"/>
        </c:scaling>
        <c:axPos val="b"/>
        <c:numFmt formatCode="[$-409]mmm\-yy;@" sourceLinked="1"/>
        <c:majorTickMark val="in"/>
        <c:tickLblPos val="nextTo"/>
        <c:spPr>
          <a:ln>
            <a:solidFill>
              <a:schemeClr val="tx1"/>
            </a:solidFill>
          </a:ln>
        </c:spPr>
        <c:txPr>
          <a:bodyPr/>
          <a:lstStyle/>
          <a:p>
            <a:pPr>
              <a:defRPr sz="1400" b="1"/>
            </a:pPr>
            <a:endParaRPr lang="ja-JP"/>
          </a:p>
        </c:txPr>
        <c:crossAx val="220959872"/>
        <c:crosses val="autoZero"/>
        <c:auto val="1"/>
        <c:lblOffset val="100"/>
        <c:baseTimeUnit val="months"/>
      </c:dateAx>
      <c:valAx>
        <c:axId val="220959872"/>
        <c:scaling>
          <c:orientation val="minMax"/>
        </c:scaling>
        <c:axPos val="l"/>
        <c:majorGridlines/>
        <c:numFmt formatCode="0_ " sourceLinked="0"/>
        <c:majorTickMark val="in"/>
        <c:tickLblPos val="nextTo"/>
        <c:spPr>
          <a:ln>
            <a:solidFill>
              <a:schemeClr val="tx1"/>
            </a:solidFill>
          </a:ln>
        </c:spPr>
        <c:crossAx val="220953984"/>
        <c:crosses val="autoZero"/>
        <c:crossBetween val="between"/>
        <c:majorUnit val="20"/>
      </c:valAx>
      <c:spPr>
        <a:ln>
          <a:solidFill>
            <a:schemeClr val="tx1"/>
          </a:solidFill>
        </a:ln>
      </c:spPr>
    </c:plotArea>
    <c:legend>
      <c:legendPos val="r"/>
      <c:legendEntry>
        <c:idx val="0"/>
        <c:txPr>
          <a:bodyPr/>
          <a:lstStyle/>
          <a:p>
            <a:pPr>
              <a:defRPr>
                <a:latin typeface="Arial Black" pitchFamily="34" charset="0"/>
              </a:defRPr>
            </a:pPr>
            <a:endParaRPr lang="ja-JP"/>
          </a:p>
        </c:txPr>
      </c:legendEntry>
      <c:legendEntry>
        <c:idx val="1"/>
        <c:txPr>
          <a:bodyPr/>
          <a:lstStyle/>
          <a:p>
            <a:pPr>
              <a:defRPr>
                <a:latin typeface="Arial Black" pitchFamily="34" charset="0"/>
              </a:defRPr>
            </a:pPr>
            <a:endParaRPr lang="ja-JP"/>
          </a:p>
        </c:txPr>
      </c:legendEntry>
      <c:layout>
        <c:manualLayout>
          <c:xMode val="edge"/>
          <c:yMode val="edge"/>
          <c:x val="0.58092972573494328"/>
          <c:y val="0.4579494750656174"/>
          <c:w val="0.19991667592489723"/>
          <c:h val="0.18984762321376492"/>
        </c:manualLayout>
      </c:layout>
    </c:legend>
    <c:plotVisOnly val="1"/>
    <c:dispBlanksAs val="gap"/>
  </c:chart>
  <c:spPr>
    <a:ln>
      <a:noFill/>
    </a:ln>
  </c:spPr>
  <c:txPr>
    <a:bodyPr/>
    <a:lstStyle/>
    <a:p>
      <a:pPr>
        <a:defRPr sz="1200" baseline="0"/>
      </a:pPr>
      <a:endParaRPr lang="ja-JP"/>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5.4396883265383437E-2"/>
          <c:y val="5.1400554097404488E-2"/>
          <c:w val="0.91019385870357183"/>
          <c:h val="0.76076735199766587"/>
        </c:manualLayout>
      </c:layout>
      <c:lineChart>
        <c:grouping val="standard"/>
        <c:ser>
          <c:idx val="0"/>
          <c:order val="0"/>
          <c:tx>
            <c:strRef>
              <c:f>大気!$A$60</c:f>
              <c:strCache>
                <c:ptCount val="1"/>
                <c:pt idx="0">
                  <c:v>#11/#101</c:v>
                </c:pt>
              </c:strCache>
            </c:strRef>
          </c:tx>
          <c:spPr>
            <a:ln w="63500"/>
          </c:spPr>
          <c:marker>
            <c:symbol val="none"/>
          </c:marker>
          <c:cat>
            <c:numRef>
              <c:f>大気!$B$44:$BU$44</c:f>
              <c:numCache>
                <c:formatCode>[$-409]mmm\-yy;@</c:formatCode>
                <c:ptCount val="72"/>
                <c:pt idx="0">
                  <c:v>38443</c:v>
                </c:pt>
                <c:pt idx="1">
                  <c:v>38473</c:v>
                </c:pt>
                <c:pt idx="2">
                  <c:v>38504</c:v>
                </c:pt>
                <c:pt idx="3">
                  <c:v>38534</c:v>
                </c:pt>
                <c:pt idx="4">
                  <c:v>38565</c:v>
                </c:pt>
                <c:pt idx="5">
                  <c:v>38596</c:v>
                </c:pt>
                <c:pt idx="6">
                  <c:v>38626</c:v>
                </c:pt>
                <c:pt idx="7">
                  <c:v>38657</c:v>
                </c:pt>
                <c:pt idx="8">
                  <c:v>38687</c:v>
                </c:pt>
                <c:pt idx="9">
                  <c:v>38718</c:v>
                </c:pt>
                <c:pt idx="10">
                  <c:v>38749</c:v>
                </c:pt>
                <c:pt idx="11">
                  <c:v>38777</c:v>
                </c:pt>
                <c:pt idx="12">
                  <c:v>38808.400000000001</c:v>
                </c:pt>
                <c:pt idx="13">
                  <c:v>38838</c:v>
                </c:pt>
                <c:pt idx="14">
                  <c:v>38869</c:v>
                </c:pt>
                <c:pt idx="15">
                  <c:v>38899</c:v>
                </c:pt>
                <c:pt idx="16">
                  <c:v>38930</c:v>
                </c:pt>
                <c:pt idx="17">
                  <c:v>38961</c:v>
                </c:pt>
                <c:pt idx="18">
                  <c:v>38991</c:v>
                </c:pt>
                <c:pt idx="19">
                  <c:v>39022</c:v>
                </c:pt>
                <c:pt idx="20">
                  <c:v>39052</c:v>
                </c:pt>
                <c:pt idx="21">
                  <c:v>39083</c:v>
                </c:pt>
                <c:pt idx="22">
                  <c:v>39114</c:v>
                </c:pt>
                <c:pt idx="23">
                  <c:v>39142</c:v>
                </c:pt>
                <c:pt idx="24">
                  <c:v>39173</c:v>
                </c:pt>
                <c:pt idx="25">
                  <c:v>39203</c:v>
                </c:pt>
                <c:pt idx="26">
                  <c:v>39234</c:v>
                </c:pt>
                <c:pt idx="27">
                  <c:v>39264</c:v>
                </c:pt>
                <c:pt idx="28">
                  <c:v>39295</c:v>
                </c:pt>
                <c:pt idx="29">
                  <c:v>39326</c:v>
                </c:pt>
                <c:pt idx="30">
                  <c:v>39356</c:v>
                </c:pt>
                <c:pt idx="31">
                  <c:v>39387</c:v>
                </c:pt>
                <c:pt idx="32">
                  <c:v>39417</c:v>
                </c:pt>
                <c:pt idx="33">
                  <c:v>39448</c:v>
                </c:pt>
                <c:pt idx="34">
                  <c:v>39479</c:v>
                </c:pt>
                <c:pt idx="35">
                  <c:v>39508</c:v>
                </c:pt>
                <c:pt idx="36">
                  <c:v>39539</c:v>
                </c:pt>
                <c:pt idx="37">
                  <c:v>39569</c:v>
                </c:pt>
                <c:pt idx="38">
                  <c:v>39600</c:v>
                </c:pt>
                <c:pt idx="39">
                  <c:v>39630</c:v>
                </c:pt>
                <c:pt idx="40">
                  <c:v>39661</c:v>
                </c:pt>
                <c:pt idx="41">
                  <c:v>39692</c:v>
                </c:pt>
                <c:pt idx="42">
                  <c:v>39722</c:v>
                </c:pt>
                <c:pt idx="43">
                  <c:v>39753</c:v>
                </c:pt>
                <c:pt idx="44">
                  <c:v>39783</c:v>
                </c:pt>
                <c:pt idx="45">
                  <c:v>39814</c:v>
                </c:pt>
                <c:pt idx="46">
                  <c:v>39845</c:v>
                </c:pt>
                <c:pt idx="47">
                  <c:v>39873</c:v>
                </c:pt>
                <c:pt idx="48">
                  <c:v>39904</c:v>
                </c:pt>
                <c:pt idx="49">
                  <c:v>39934</c:v>
                </c:pt>
                <c:pt idx="50">
                  <c:v>39965</c:v>
                </c:pt>
                <c:pt idx="51">
                  <c:v>39995</c:v>
                </c:pt>
                <c:pt idx="52">
                  <c:v>40026</c:v>
                </c:pt>
                <c:pt idx="53">
                  <c:v>40057</c:v>
                </c:pt>
                <c:pt idx="54">
                  <c:v>40087</c:v>
                </c:pt>
                <c:pt idx="55">
                  <c:v>40118</c:v>
                </c:pt>
                <c:pt idx="56">
                  <c:v>40148</c:v>
                </c:pt>
                <c:pt idx="57">
                  <c:v>40179</c:v>
                </c:pt>
                <c:pt idx="58">
                  <c:v>40210</c:v>
                </c:pt>
                <c:pt idx="59">
                  <c:v>40238</c:v>
                </c:pt>
                <c:pt idx="60">
                  <c:v>40269</c:v>
                </c:pt>
                <c:pt idx="61">
                  <c:v>40299</c:v>
                </c:pt>
                <c:pt idx="62">
                  <c:v>40330</c:v>
                </c:pt>
                <c:pt idx="63">
                  <c:v>40360</c:v>
                </c:pt>
                <c:pt idx="64">
                  <c:v>40391</c:v>
                </c:pt>
                <c:pt idx="65">
                  <c:v>40422</c:v>
                </c:pt>
                <c:pt idx="66">
                  <c:v>40452</c:v>
                </c:pt>
                <c:pt idx="67">
                  <c:v>40483</c:v>
                </c:pt>
                <c:pt idx="68">
                  <c:v>40513</c:v>
                </c:pt>
                <c:pt idx="69">
                  <c:v>40544</c:v>
                </c:pt>
                <c:pt idx="70">
                  <c:v>40575</c:v>
                </c:pt>
                <c:pt idx="71">
                  <c:v>40603</c:v>
                </c:pt>
              </c:numCache>
            </c:numRef>
          </c:cat>
          <c:val>
            <c:numRef>
              <c:f>大気!$B$60:$BU$60</c:f>
              <c:numCache>
                <c:formatCode>General</c:formatCode>
                <c:ptCount val="72"/>
                <c:pt idx="0">
                  <c:v>83.333333333333258</c:v>
                </c:pt>
                <c:pt idx="1">
                  <c:v>66.666666666666657</c:v>
                </c:pt>
                <c:pt idx="2">
                  <c:v>57.142857142857139</c:v>
                </c:pt>
                <c:pt idx="3">
                  <c:v>36.363636363636253</c:v>
                </c:pt>
                <c:pt idx="4">
                  <c:v>28.395061728395092</c:v>
                </c:pt>
                <c:pt idx="5">
                  <c:v>22.03389830508479</c:v>
                </c:pt>
                <c:pt idx="6">
                  <c:v>29.285714285714214</c:v>
                </c:pt>
                <c:pt idx="7">
                  <c:v>27.647058823529431</c:v>
                </c:pt>
                <c:pt idx="8">
                  <c:v>45</c:v>
                </c:pt>
                <c:pt idx="9">
                  <c:v>60</c:v>
                </c:pt>
                <c:pt idx="10">
                  <c:v>60</c:v>
                </c:pt>
                <c:pt idx="11">
                  <c:v>56.521739130434867</c:v>
                </c:pt>
                <c:pt idx="12">
                  <c:v>67.708333333333258</c:v>
                </c:pt>
                <c:pt idx="13">
                  <c:v>52.173913043478329</c:v>
                </c:pt>
                <c:pt idx="14">
                  <c:v>40</c:v>
                </c:pt>
                <c:pt idx="15">
                  <c:v>27.777777777777779</c:v>
                </c:pt>
                <c:pt idx="16">
                  <c:v>23.076923076923034</c:v>
                </c:pt>
                <c:pt idx="17">
                  <c:v>21.276595744680851</c:v>
                </c:pt>
                <c:pt idx="18">
                  <c:v>48</c:v>
                </c:pt>
                <c:pt idx="19">
                  <c:v>51.538461538461547</c:v>
                </c:pt>
                <c:pt idx="20">
                  <c:v>84.507042253520908</c:v>
                </c:pt>
                <c:pt idx="21">
                  <c:v>117.64705882352919</c:v>
                </c:pt>
                <c:pt idx="22">
                  <c:v>122</c:v>
                </c:pt>
                <c:pt idx="23">
                  <c:v>96.341463414634163</c:v>
                </c:pt>
                <c:pt idx="24">
                  <c:v>57.857142857142769</c:v>
                </c:pt>
                <c:pt idx="25">
                  <c:v>38.4</c:v>
                </c:pt>
                <c:pt idx="26">
                  <c:v>34.615384615384535</c:v>
                </c:pt>
                <c:pt idx="27">
                  <c:v>29.411764705882355</c:v>
                </c:pt>
                <c:pt idx="28">
                  <c:v>21</c:v>
                </c:pt>
                <c:pt idx="29">
                  <c:v>24.590163934426229</c:v>
                </c:pt>
                <c:pt idx="30">
                  <c:v>26.774193548387089</c:v>
                </c:pt>
                <c:pt idx="31">
                  <c:v>49.285714285714292</c:v>
                </c:pt>
                <c:pt idx="32">
                  <c:v>54.54545454545454</c:v>
                </c:pt>
                <c:pt idx="33">
                  <c:v>69.230769230769212</c:v>
                </c:pt>
                <c:pt idx="34">
                  <c:v>90.566037735849051</c:v>
                </c:pt>
                <c:pt idx="35">
                  <c:v>92.307692307692278</c:v>
                </c:pt>
                <c:pt idx="36">
                  <c:v>82.352941176470281</c:v>
                </c:pt>
                <c:pt idx="37">
                  <c:v>46.842105263157912</c:v>
                </c:pt>
                <c:pt idx="38">
                  <c:v>46.511627906976742</c:v>
                </c:pt>
                <c:pt idx="39">
                  <c:v>25.862068965517242</c:v>
                </c:pt>
                <c:pt idx="40">
                  <c:v>22.72727272727273</c:v>
                </c:pt>
                <c:pt idx="41">
                  <c:v>22.058823529411764</c:v>
                </c:pt>
                <c:pt idx="42">
                  <c:v>27.407407407407408</c:v>
                </c:pt>
                <c:pt idx="43">
                  <c:v>48.181818181818144</c:v>
                </c:pt>
                <c:pt idx="44">
                  <c:v>45.945945945946008</c:v>
                </c:pt>
                <c:pt idx="45">
                  <c:v>91.304347826086683</c:v>
                </c:pt>
                <c:pt idx="46">
                  <c:v>56.862745098039213</c:v>
                </c:pt>
                <c:pt idx="47">
                  <c:v>63.157894736841989</c:v>
                </c:pt>
                <c:pt idx="48">
                  <c:v>56.000000000000007</c:v>
                </c:pt>
                <c:pt idx="49">
                  <c:v>33.333333333333329</c:v>
                </c:pt>
                <c:pt idx="50">
                  <c:v>23.5</c:v>
                </c:pt>
                <c:pt idx="51">
                  <c:v>24.561403508771864</c:v>
                </c:pt>
                <c:pt idx="52">
                  <c:v>24.07407407407409</c:v>
                </c:pt>
                <c:pt idx="53">
                  <c:v>55.813953488372029</c:v>
                </c:pt>
                <c:pt idx="54">
                  <c:v>25.384615384615383</c:v>
                </c:pt>
                <c:pt idx="55">
                  <c:v>35</c:v>
                </c:pt>
                <c:pt idx="56">
                  <c:v>75.555555555555458</c:v>
                </c:pt>
                <c:pt idx="57">
                  <c:v>110.81081081081078</c:v>
                </c:pt>
                <c:pt idx="58">
                  <c:v>91.176470588235219</c:v>
                </c:pt>
                <c:pt idx="59">
                  <c:v>72.093023255814131</c:v>
                </c:pt>
                <c:pt idx="60">
                  <c:v>105</c:v>
                </c:pt>
                <c:pt idx="61">
                  <c:v>65.909090909090907</c:v>
                </c:pt>
                <c:pt idx="62">
                  <c:v>115</c:v>
                </c:pt>
                <c:pt idx="63">
                  <c:v>124</c:v>
                </c:pt>
                <c:pt idx="64">
                  <c:v>77.083333333333258</c:v>
                </c:pt>
                <c:pt idx="65">
                  <c:v>89.473684210526258</c:v>
                </c:pt>
                <c:pt idx="66">
                  <c:v>172.22222222222223</c:v>
                </c:pt>
                <c:pt idx="67">
                  <c:v>363.63636363636402</c:v>
                </c:pt>
                <c:pt idx="68">
                  <c:v>372.09302325581393</c:v>
                </c:pt>
                <c:pt idx="69">
                  <c:v>203.22580645161321</c:v>
                </c:pt>
                <c:pt idx="70">
                  <c:v>284.6153846153847</c:v>
                </c:pt>
                <c:pt idx="71">
                  <c:v>200</c:v>
                </c:pt>
              </c:numCache>
            </c:numRef>
          </c:val>
        </c:ser>
        <c:marker val="1"/>
        <c:axId val="223327744"/>
        <c:axId val="223329280"/>
      </c:lineChart>
      <c:dateAx>
        <c:axId val="223327744"/>
        <c:scaling>
          <c:orientation val="minMax"/>
        </c:scaling>
        <c:axPos val="b"/>
        <c:numFmt formatCode="[$-409]mmm\-yy;@" sourceLinked="1"/>
        <c:majorTickMark val="in"/>
        <c:tickLblPos val="nextTo"/>
        <c:spPr>
          <a:ln>
            <a:solidFill>
              <a:schemeClr val="tx1"/>
            </a:solidFill>
          </a:ln>
        </c:spPr>
        <c:crossAx val="223329280"/>
        <c:crosses val="autoZero"/>
        <c:auto val="1"/>
        <c:lblOffset val="100"/>
        <c:baseTimeUnit val="months"/>
      </c:dateAx>
      <c:valAx>
        <c:axId val="223329280"/>
        <c:scaling>
          <c:orientation val="minMax"/>
        </c:scaling>
        <c:axPos val="l"/>
        <c:majorGridlines/>
        <c:numFmt formatCode="General" sourceLinked="1"/>
        <c:majorTickMark val="in"/>
        <c:tickLblPos val="nextTo"/>
        <c:spPr>
          <a:ln>
            <a:solidFill>
              <a:schemeClr val="tx1"/>
            </a:solidFill>
          </a:ln>
        </c:spPr>
        <c:crossAx val="223327744"/>
        <c:crosses val="autoZero"/>
        <c:crossBetween val="between"/>
        <c:majorUnit val="100"/>
      </c:valAx>
      <c:spPr>
        <a:ln>
          <a:solidFill>
            <a:schemeClr val="tx1"/>
          </a:solidFill>
        </a:ln>
      </c:spPr>
    </c:plotArea>
    <c:legend>
      <c:legendPos val="r"/>
      <c:legendEntry>
        <c:idx val="0"/>
        <c:txPr>
          <a:bodyPr/>
          <a:lstStyle/>
          <a:p>
            <a:pPr>
              <a:defRPr sz="2800" b="0">
                <a:latin typeface="Arial Black" pitchFamily="34" charset="0"/>
              </a:defRPr>
            </a:pPr>
            <a:endParaRPr lang="ja-JP"/>
          </a:p>
        </c:txPr>
      </c:legendEntry>
      <c:layout>
        <c:manualLayout>
          <c:xMode val="edge"/>
          <c:yMode val="edge"/>
          <c:x val="0.13232810196528988"/>
          <c:y val="9.9006260632723067E-2"/>
          <c:w val="0.48847511447947861"/>
          <c:h val="0.22603835144498324"/>
        </c:manualLayout>
      </c:layout>
      <c:txPr>
        <a:bodyPr/>
        <a:lstStyle/>
        <a:p>
          <a:pPr>
            <a:defRPr sz="2800"/>
          </a:pPr>
          <a:endParaRPr lang="ja-JP"/>
        </a:p>
      </c:txPr>
    </c:legend>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14.e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0.6654</cdr:x>
      <cdr:y>0.06667</cdr:y>
    </cdr:from>
    <cdr:to>
      <cdr:x>0.84791</cdr:x>
      <cdr:y>0.32267</cdr:y>
    </cdr:to>
    <cdr:sp macro="" textlink="">
      <cdr:nvSpPr>
        <cdr:cNvPr id="2" name="テキスト ボックス 1"/>
        <cdr:cNvSpPr txBox="1"/>
      </cdr:nvSpPr>
      <cdr:spPr>
        <a:xfrm xmlns:a="http://schemas.openxmlformats.org/drawingml/2006/main">
          <a:off x="3333750" y="238126"/>
          <a:ext cx="914400" cy="914400"/>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cdr:x>
      <cdr:y>0.24</cdr:y>
    </cdr:from>
    <cdr:to>
      <cdr:x>0.08175</cdr:x>
      <cdr:y>0.496</cdr:y>
    </cdr:to>
    <cdr:sp macro="" textlink="">
      <cdr:nvSpPr>
        <cdr:cNvPr id="3" name="テキスト ボックス 2"/>
        <cdr:cNvSpPr txBox="1"/>
      </cdr:nvSpPr>
      <cdr:spPr>
        <a:xfrm xmlns:a="http://schemas.openxmlformats.org/drawingml/2006/main" rot="10800000">
          <a:off x="0" y="857251"/>
          <a:ext cx="409575" cy="9144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lstStyle xmlns:a="http://schemas.openxmlformats.org/drawingml/2006/main"/>
        <a:p xmlns:a="http://schemas.openxmlformats.org/drawingml/2006/main">
          <a:r>
            <a:rPr lang="en-US" altLang="ja-JP" sz="1800" dirty="0">
              <a:latin typeface="Arial Black" pitchFamily="34" charset="0"/>
            </a:rPr>
            <a:t>ratio(%)</a:t>
          </a:r>
          <a:endParaRPr lang="ja-JP" altLang="en-US" sz="1800" dirty="0">
            <a:latin typeface="Arial Black" pitchFamily="34" charset="0"/>
          </a:endParaRPr>
        </a:p>
      </cdr:txBody>
    </cdr:sp>
  </cdr:relSizeAnchor>
  <cdr:relSizeAnchor xmlns:cdr="http://schemas.openxmlformats.org/drawingml/2006/chartDrawing">
    <cdr:from>
      <cdr:x>0.37288</cdr:x>
      <cdr:y>0.10734</cdr:y>
    </cdr:from>
    <cdr:to>
      <cdr:x>0.44272</cdr:x>
      <cdr:y>0.1598</cdr:y>
    </cdr:to>
    <cdr:sp macro="" textlink="">
      <cdr:nvSpPr>
        <cdr:cNvPr id="4" name="正方形/長方形 3"/>
        <cdr:cNvSpPr/>
      </cdr:nvSpPr>
      <cdr:spPr>
        <a:xfrm xmlns:a="http://schemas.openxmlformats.org/drawingml/2006/main">
          <a:off x="3168352" y="692696"/>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sz="1600" dirty="0" smtClean="0">
              <a:latin typeface="Arial Black" pitchFamily="34" charset="0"/>
            </a:rPr>
            <a:t>#11</a:t>
          </a:r>
          <a:endParaRPr lang="ja-JP" altLang="en-US" sz="1600" dirty="0">
            <a:latin typeface="Arial Black" pitchFamily="34" charset="0"/>
          </a:endParaRPr>
        </a:p>
      </cdr:txBody>
    </cdr:sp>
  </cdr:relSizeAnchor>
  <cdr:relSizeAnchor xmlns:cdr="http://schemas.openxmlformats.org/drawingml/2006/chartDrawing">
    <cdr:from>
      <cdr:x>0.22881</cdr:x>
      <cdr:y>0.47556</cdr:y>
    </cdr:from>
    <cdr:to>
      <cdr:x>0.29865</cdr:x>
      <cdr:y>0.52802</cdr:y>
    </cdr:to>
    <cdr:sp macro="" textlink="">
      <cdr:nvSpPr>
        <cdr:cNvPr id="5" name="正方形/長方形 4"/>
        <cdr:cNvSpPr/>
      </cdr:nvSpPr>
      <cdr:spPr>
        <a:xfrm xmlns:a="http://schemas.openxmlformats.org/drawingml/2006/main">
          <a:off x="1944216" y="3068960"/>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sz="1600" dirty="0" smtClean="0">
              <a:latin typeface="Arial Black" pitchFamily="34" charset="0"/>
            </a:rPr>
            <a:t>#35</a:t>
          </a:r>
          <a:endParaRPr lang="ja-JP" altLang="en-US" sz="1600" dirty="0">
            <a:latin typeface="Arial Black" pitchFamily="34" charset="0"/>
          </a:endParaRPr>
        </a:p>
      </cdr:txBody>
    </cdr:sp>
  </cdr:relSizeAnchor>
  <cdr:relSizeAnchor xmlns:cdr="http://schemas.openxmlformats.org/drawingml/2006/chartDrawing">
    <cdr:from>
      <cdr:x>0.16102</cdr:x>
      <cdr:y>0.53135</cdr:y>
    </cdr:from>
    <cdr:to>
      <cdr:x>0.23086</cdr:x>
      <cdr:y>0.58381</cdr:y>
    </cdr:to>
    <cdr:sp macro="" textlink="">
      <cdr:nvSpPr>
        <cdr:cNvPr id="6" name="正方形/長方形 5"/>
        <cdr:cNvSpPr/>
      </cdr:nvSpPr>
      <cdr:spPr>
        <a:xfrm xmlns:a="http://schemas.openxmlformats.org/drawingml/2006/main">
          <a:off x="1368152" y="3429000"/>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sz="1600" dirty="0" smtClean="0">
              <a:latin typeface="Arial Black" pitchFamily="34" charset="0"/>
            </a:rPr>
            <a:t>#77</a:t>
          </a:r>
          <a:endParaRPr lang="ja-JP" altLang="en-US" sz="1600" dirty="0">
            <a:latin typeface="Arial Black" pitchFamily="34" charset="0"/>
          </a:endParaRPr>
        </a:p>
      </cdr:txBody>
    </cdr:sp>
  </cdr:relSizeAnchor>
  <cdr:relSizeAnchor xmlns:cdr="http://schemas.openxmlformats.org/drawingml/2006/chartDrawing">
    <cdr:from>
      <cdr:x>0.85593</cdr:x>
      <cdr:y>0.12966</cdr:y>
    </cdr:from>
    <cdr:to>
      <cdr:x>0.92577</cdr:x>
      <cdr:y>0.18212</cdr:y>
    </cdr:to>
    <cdr:sp macro="" textlink="">
      <cdr:nvSpPr>
        <cdr:cNvPr id="7" name="正方形/長方形 6"/>
        <cdr:cNvSpPr/>
      </cdr:nvSpPr>
      <cdr:spPr>
        <a:xfrm xmlns:a="http://schemas.openxmlformats.org/drawingml/2006/main">
          <a:off x="7272808" y="836712"/>
          <a:ext cx="593432"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600" dirty="0" smtClean="0">
              <a:latin typeface="Arial Black" pitchFamily="34" charset="0"/>
            </a:rPr>
            <a:t>#52</a:t>
          </a:r>
          <a:endParaRPr lang="ja-JP" altLang="en-US" sz="1600" dirty="0">
            <a:latin typeface="Arial Black"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0.21122</cdr:y>
    </cdr:from>
    <cdr:to>
      <cdr:x>0.08958</cdr:x>
      <cdr:y>0.54455</cdr:y>
    </cdr:to>
    <cdr:sp macro="" textlink="">
      <cdr:nvSpPr>
        <cdr:cNvPr id="2" name="テキスト ボックス 1"/>
        <cdr:cNvSpPr txBox="1"/>
      </cdr:nvSpPr>
      <cdr:spPr>
        <a:xfrm xmlns:a="http://schemas.openxmlformats.org/drawingml/2006/main" rot="10800000">
          <a:off x="-72008" y="1484784"/>
          <a:ext cx="716003" cy="23431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2000" dirty="0">
              <a:latin typeface="Arial Black" pitchFamily="34" charset="0"/>
            </a:rPr>
            <a:t>ratio(%)</a:t>
          </a:r>
          <a:endParaRPr lang="ja-JP" altLang="en-US" sz="2000" dirty="0">
            <a:latin typeface="Arial Black"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7638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602E9-0D93-4D9B-ABF3-310464816C67}" type="datetimeFigureOut">
              <a:rPr kumimoji="1" lang="ja-JP" altLang="en-US" smtClean="0"/>
              <a:pPr/>
              <a:t>2012/10/9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51007-84FE-405D-A175-A0EBA37F1280}" type="slidenum">
              <a:rPr kumimoji="1" lang="ja-JP" altLang="en-US" smtClean="0"/>
              <a:pPr/>
              <a:t>&lt;#&gt;</a:t>
            </a:fld>
            <a:endParaRPr kumimoji="1" lang="ja-JP" altLang="en-US"/>
          </a:p>
        </p:txBody>
      </p:sp>
    </p:spTree>
    <p:extLst>
      <p:ext uri="{BB962C8B-B14F-4D97-AF65-F5344CB8AC3E}">
        <p14:creationId xmlns:p14="http://schemas.microsoft.com/office/powerpoint/2010/main" xmlns="" val="2171265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ja.wikipedia.org/wiki/%E3%83%95%E3%83%83%E5%8C%96%E9%8A%85(I)" TargetMode="External"/><Relationship Id="rId3" Type="http://schemas.openxmlformats.org/officeDocument/2006/relationships/hyperlink" Target="http://ja.wikipedia.org/wiki/%E3%83%95%E3%83%83%E7%B4%A0" TargetMode="External"/><Relationship Id="rId7" Type="http://schemas.openxmlformats.org/officeDocument/2006/relationships/hyperlink" Target="http://ja.wikipedia.org/wiki/%E3%83%95%E3%83%83%E5%8C%96%E9%8A%85(II)"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ja.wikipedia.org/w/index.php?title=%E3%83%81%E3%82%AA%E3%82%B7%E3%82%A2%E3%83%B3%E5%8C%96%E9%8A%85(I)&amp;action=edit&amp;redlink=1" TargetMode="External"/><Relationship Id="rId5" Type="http://schemas.openxmlformats.org/officeDocument/2006/relationships/hyperlink" Target="http://ja.wikipedia.org/wiki/%E3%82%B7%E3%82%A2%E3%83%B3%E5%8C%96%E9%8A%85(I)" TargetMode="External"/><Relationship Id="rId4" Type="http://schemas.openxmlformats.org/officeDocument/2006/relationships/hyperlink" Target="http://ja.wikipedia.org/wiki/%E3%83%8F%E3%83%AD%E3%82%B2%E3%83%B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Pigment: Generic term for water-insoluble or oil-insoluble powder used for coloring. Organic pigments are those comprising organic compounds.</a:t>
            </a:r>
          </a:p>
          <a:p>
            <a:endParaRPr kumimoji="1" lang="ja-JP" altLang="en-US" dirty="0"/>
          </a:p>
        </p:txBody>
      </p:sp>
      <p:sp>
        <p:nvSpPr>
          <p:cNvPr id="4" name="スライド番号プレースホルダー 3"/>
          <p:cNvSpPr>
            <a:spLocks noGrp="1"/>
          </p:cNvSpPr>
          <p:nvPr>
            <p:ph type="sldNum" sz="quarter" idx="10"/>
          </p:nvPr>
        </p:nvSpPr>
        <p:spPr/>
        <p:txBody>
          <a:bodyPr/>
          <a:lstStyle/>
          <a:p>
            <a:fld id="{7BC51007-84FE-405D-A175-A0EBA37F1280}" type="slidenum">
              <a:rPr kumimoji="1" lang="ja-JP" altLang="en-US" smtClean="0"/>
              <a:pPr/>
              <a:t>1</a:t>
            </a:fld>
            <a:endParaRPr kumimoji="1" lang="ja-JP" altLang="en-US"/>
          </a:p>
        </p:txBody>
      </p:sp>
    </p:spTree>
    <p:extLst>
      <p:ext uri="{BB962C8B-B14F-4D97-AF65-F5344CB8AC3E}">
        <p14:creationId xmlns:p14="http://schemas.microsoft.com/office/powerpoint/2010/main" xmlns="" val="408190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r>
              <a:rPr lang="ja-JP" altLang="en-US" b="1" dirty="0" smtClean="0"/>
              <a:t>ザンドマイヤー反応</a:t>
            </a:r>
            <a:endParaRPr lang="en-US" altLang="ja-JP" b="1" dirty="0" smtClean="0"/>
          </a:p>
          <a:p>
            <a:r>
              <a:rPr lang="ja-JP" altLang="en-US" dirty="0" smtClean="0"/>
              <a:t>芳香族ジアゾニウム塩を</a:t>
            </a:r>
            <a:r>
              <a:rPr lang="ja-JP" altLang="en-US" dirty="0" smtClean="0">
                <a:hlinkClick r:id="rId3" tooltip="フッ素"/>
              </a:rPr>
              <a:t>フッ素</a:t>
            </a:r>
            <a:r>
              <a:rPr lang="ja-JP" altLang="en-US" dirty="0" smtClean="0"/>
              <a:t>を除く</a:t>
            </a:r>
            <a:r>
              <a:rPr lang="ja-JP" altLang="en-US" dirty="0" smtClean="0">
                <a:hlinkClick r:id="rId4" tooltip="ハロゲン"/>
              </a:rPr>
              <a:t>ハロゲン</a:t>
            </a:r>
            <a:r>
              <a:rPr lang="ja-JP" altLang="en-US" dirty="0" smtClean="0"/>
              <a:t>化銅</a:t>
            </a:r>
            <a:r>
              <a:rPr lang="en-US" altLang="ja-JP" dirty="0" smtClean="0"/>
              <a:t>(I)</a:t>
            </a:r>
            <a:r>
              <a:rPr lang="ja-JP" altLang="en-US" dirty="0" smtClean="0"/>
              <a:t>あるいは</a:t>
            </a:r>
            <a:r>
              <a:rPr lang="ja-JP" altLang="en-US" dirty="0" smtClean="0">
                <a:hlinkClick r:id="rId5" tooltip="シアン化銅(I)"/>
              </a:rPr>
              <a:t>シアン化銅</a:t>
            </a:r>
            <a:r>
              <a:rPr lang="en-US" altLang="ja-JP" dirty="0" smtClean="0">
                <a:hlinkClick r:id="rId5" tooltip="シアン化銅(I)"/>
              </a:rPr>
              <a:t>(I)</a:t>
            </a:r>
            <a:r>
              <a:rPr lang="ja-JP" altLang="en-US" dirty="0" err="1" smtClean="0"/>
              <a:t>、</a:t>
            </a:r>
            <a:r>
              <a:rPr lang="ja-JP" altLang="en-US" dirty="0" smtClean="0">
                <a:hlinkClick r:id="rId6" tooltip="チオシアン化銅(I)（存在しないページ）"/>
              </a:rPr>
              <a:t>チオシアン化銅</a:t>
            </a:r>
            <a:r>
              <a:rPr lang="en-US" altLang="ja-JP" dirty="0" smtClean="0">
                <a:hlinkClick r:id="rId6" tooltip="チオシアン化銅(I)（存在しないページ）"/>
              </a:rPr>
              <a:t>(I)</a:t>
            </a:r>
            <a:r>
              <a:rPr lang="ja-JP" altLang="en-US" dirty="0" smtClean="0"/>
              <a:t>の存在下に生成させ、加温分解すると、元のアミノ基の位置が対応するハロゲンあるいはシアノ基・チオシアノ基で置き換えられた置換アリール体が得られる。この反応は</a:t>
            </a:r>
            <a:r>
              <a:rPr lang="en-US" altLang="ja-JP" dirty="0" smtClean="0"/>
              <a:t>1884</a:t>
            </a:r>
            <a:r>
              <a:rPr lang="ja-JP" altLang="en-US" dirty="0" smtClean="0"/>
              <a:t>年に発見した </a:t>
            </a:r>
            <a:r>
              <a:rPr lang="en-US" altLang="ja-JP" dirty="0" smtClean="0"/>
              <a:t>T. </a:t>
            </a:r>
            <a:r>
              <a:rPr lang="en-US" altLang="ja-JP" dirty="0" err="1" smtClean="0"/>
              <a:t>Sandmeyer</a:t>
            </a:r>
            <a:r>
              <a:rPr lang="en-US" altLang="ja-JP" dirty="0" smtClean="0"/>
              <a:t> </a:t>
            </a:r>
            <a:r>
              <a:rPr lang="ja-JP" altLang="en-US" dirty="0" smtClean="0"/>
              <a:t>に因んで</a:t>
            </a:r>
            <a:r>
              <a:rPr lang="ja-JP" altLang="en-US" b="1" dirty="0" smtClean="0"/>
              <a:t>ザンドマイヤー反応</a:t>
            </a:r>
            <a:r>
              <a:rPr lang="ja-JP" altLang="en-US" dirty="0" smtClean="0"/>
              <a:t>と呼ばれる。この反応は一電子移動を含むラジカル的な機構を経て進行し、中間体としてアリール銅化合物を経由すると考えられている。</a:t>
            </a:r>
          </a:p>
          <a:p>
            <a:r>
              <a:rPr lang="en-US" altLang="ja-JP" dirty="0" err="1" smtClean="0"/>
              <a:t>Ar</a:t>
            </a:r>
            <a:r>
              <a:rPr lang="en-US" altLang="ja-JP" dirty="0" smtClean="0"/>
              <a:t>-N</a:t>
            </a:r>
            <a:r>
              <a:rPr lang="en-US" altLang="ja-JP" baseline="30000" dirty="0" smtClean="0"/>
              <a:t>+</a:t>
            </a:r>
            <a:r>
              <a:rPr lang="ja-JP" altLang="en-US" dirty="0" smtClean="0"/>
              <a:t>≡</a:t>
            </a:r>
            <a:r>
              <a:rPr lang="en-US" altLang="ja-JP" dirty="0" smtClean="0"/>
              <a:t>N + </a:t>
            </a:r>
            <a:r>
              <a:rPr lang="en-US" altLang="ja-JP" dirty="0" err="1" smtClean="0"/>
              <a:t>CuX</a:t>
            </a:r>
            <a:r>
              <a:rPr lang="en-US" altLang="ja-JP" dirty="0" smtClean="0"/>
              <a:t> → </a:t>
            </a:r>
            <a:r>
              <a:rPr lang="en-US" altLang="ja-JP" dirty="0" err="1" smtClean="0"/>
              <a:t>Ar</a:t>
            </a:r>
            <a:r>
              <a:rPr lang="en-US" altLang="ja-JP" dirty="0" smtClean="0"/>
              <a:t>-X + Cu</a:t>
            </a:r>
            <a:r>
              <a:rPr lang="en-US" altLang="ja-JP" baseline="30000" dirty="0" smtClean="0"/>
              <a:t>+</a:t>
            </a:r>
            <a:r>
              <a:rPr lang="ja-JP" altLang="en-US" dirty="0" smtClean="0"/>
              <a:t> </a:t>
            </a:r>
            <a:r>
              <a:rPr lang="en-US" altLang="ja-JP" dirty="0" smtClean="0"/>
              <a:t>+ N</a:t>
            </a:r>
            <a:r>
              <a:rPr lang="en-US" altLang="ja-JP" baseline="-25000" dirty="0" smtClean="0"/>
              <a:t>2</a:t>
            </a:r>
            <a:r>
              <a:rPr lang="ja-JP" altLang="en-US" dirty="0" smtClean="0"/>
              <a:t>↑ </a:t>
            </a:r>
            <a:r>
              <a:rPr lang="en-US" altLang="ja-JP" dirty="0" smtClean="0"/>
              <a:t>(X = </a:t>
            </a:r>
            <a:r>
              <a:rPr lang="en-US" altLang="ja-JP" dirty="0" err="1" smtClean="0"/>
              <a:t>Cl</a:t>
            </a:r>
            <a:r>
              <a:rPr lang="en-US" altLang="ja-JP" dirty="0" smtClean="0"/>
              <a:t>, Br, CN, SCN) </a:t>
            </a:r>
            <a:r>
              <a:rPr lang="ja-JP" altLang="en-US" dirty="0" smtClean="0"/>
              <a:t>ハロゲンがフッ素の場合は</a:t>
            </a:r>
            <a:r>
              <a:rPr lang="ja-JP" altLang="en-US" dirty="0" smtClean="0">
                <a:hlinkClick r:id="rId7" tooltip="フッ化銅(II)"/>
              </a:rPr>
              <a:t>フッ化銅</a:t>
            </a:r>
            <a:r>
              <a:rPr lang="en-US" altLang="ja-JP" dirty="0" smtClean="0">
                <a:hlinkClick r:id="rId7" tooltip="フッ化銅(II)"/>
              </a:rPr>
              <a:t>(II)</a:t>
            </a:r>
            <a:r>
              <a:rPr lang="ja-JP" altLang="en-US" dirty="0" smtClean="0"/>
              <a:t>が</a:t>
            </a:r>
            <a:r>
              <a:rPr lang="ja-JP" altLang="en-US" dirty="0" smtClean="0">
                <a:hlinkClick r:id="rId8" tooltip="フッ化銅(I)"/>
              </a:rPr>
              <a:t>フッ化銅</a:t>
            </a:r>
            <a:r>
              <a:rPr lang="en-US" altLang="ja-JP" dirty="0" smtClean="0">
                <a:hlinkClick r:id="rId8" tooltip="フッ化銅(I)"/>
              </a:rPr>
              <a:t>(I)</a:t>
            </a:r>
            <a:r>
              <a:rPr lang="ja-JP" altLang="en-US" dirty="0" smtClean="0"/>
              <a:t>に比べて安定なため反応が進行しない（フッ化銅</a:t>
            </a:r>
            <a:r>
              <a:rPr lang="en-US" altLang="ja-JP" dirty="0" smtClean="0"/>
              <a:t>(I) </a:t>
            </a:r>
            <a:r>
              <a:rPr lang="ja-JP" altLang="en-US" dirty="0" smtClean="0"/>
              <a:t>は放置すると不均化を起こしてフッ化銅</a:t>
            </a:r>
            <a:r>
              <a:rPr lang="en-US" altLang="ja-JP" dirty="0" smtClean="0"/>
              <a:t>(II)</a:t>
            </a:r>
            <a:r>
              <a:rPr lang="ja-JP" altLang="en-US" dirty="0" smtClean="0"/>
              <a:t>と金属銅となる）。</a:t>
            </a:r>
          </a:p>
          <a:p>
            <a:endParaRPr kumimoji="1" lang="ja-JP" altLang="en-US" dirty="0"/>
          </a:p>
        </p:txBody>
      </p:sp>
      <p:sp>
        <p:nvSpPr>
          <p:cNvPr id="4" name="スライド番号プレースホルダ 3"/>
          <p:cNvSpPr>
            <a:spLocks noGrp="1"/>
          </p:cNvSpPr>
          <p:nvPr>
            <p:ph type="sldNum" sz="quarter" idx="10"/>
          </p:nvPr>
        </p:nvSpPr>
        <p:spPr/>
        <p:txBody>
          <a:bodyPr/>
          <a:lstStyle/>
          <a:p>
            <a:fld id="{7A5B77BC-4F64-4900-955D-544C55BD64BC}" type="slidenum">
              <a:rPr lang="ja-JP" altLang="en-US" smtClean="0">
                <a:solidFill>
                  <a:prstClr val="black"/>
                </a:solidFill>
              </a:rPr>
              <a:pPr/>
              <a:t>10</a:t>
            </a:fld>
            <a:endParaRPr lang="ja-JP"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5B77BC-4F64-4900-955D-544C55BD64BC}" type="slidenum">
              <a:rPr lang="ja-JP" altLang="en-US" smtClean="0">
                <a:solidFill>
                  <a:prstClr val="black"/>
                </a:solidFill>
              </a:rPr>
              <a:pPr/>
              <a:t>11</a:t>
            </a:fld>
            <a:endParaRPr lang="ja-JP"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12</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pPr eaLnBrk="1" hangingPunct="1"/>
            <a:endParaRPr lang="ja-JP" altLang="en-US" sz="1100" dirty="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17</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 report from the Japan Dyestuff and Industrial Chemicals Association (JDICA) revealed that some organic pigments contained a trace of polychlorinated biphenyl (PCB) unintentionally generated in their manufacturing process. In response to the report, the Ministry of Economy, Trade and Industry (METI) decided to immediately carry out an investigation into the actual situation and, as an urgent measure for the time being, instruct entrepreneurs to stop manufacture, import or shipment of organic pigments found to contain PCB over the international standard.</a:t>
            </a:r>
            <a:endParaRPr kumimoji="1" lang="ja-JP" altLang="en-US" dirty="0"/>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24</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25</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27</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28</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BC51007-84FE-405D-A175-A0EBA37F1280}" type="slidenum">
              <a:rPr kumimoji="1" lang="ja-JP" altLang="en-US" smtClean="0"/>
              <a:pPr/>
              <a:t>29</a:t>
            </a:fld>
            <a:endParaRPr kumimoji="1" lang="ja-JP" altLang="en-US"/>
          </a:p>
        </p:txBody>
      </p:sp>
    </p:spTree>
    <p:extLst>
      <p:ext uri="{BB962C8B-B14F-4D97-AF65-F5344CB8AC3E}">
        <p14:creationId xmlns:p14="http://schemas.microsoft.com/office/powerpoint/2010/main" xmlns="" val="408190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 report from the Japan Dyestuff and Industrial Chemicals Association (JDICA) revealed that some organic pigments contained a trace of polychlorinated biphenyl (PCB) unintentionally generated in their manufacturing process. In response to the report, the Ministry of Economy, Trade and Industry (METI) decided to immediately carry out an investigation into the actual situation and, as an urgent measure for the time being, instruct entrepreneurs to stop manufacture, import or shipment of organic pigments found to contain PCB over the international standard.</a:t>
            </a:r>
            <a:endParaRPr kumimoji="1" lang="ja-JP" altLang="en-US" dirty="0"/>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33</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pPr eaLnBrk="1" hangingPunct="1"/>
            <a:endParaRPr lang="ja-JP" altLang="en-US" sz="1100" dirty="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xfrm>
            <a:off x="1143000" y="685800"/>
            <a:ext cx="4572000" cy="3429000"/>
          </a:xfrm>
          <a:ln/>
        </p:spPr>
      </p:sp>
      <p:sp>
        <p:nvSpPr>
          <p:cNvPr id="18435"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18436" name="スライド番号プレースホルダ 3"/>
          <p:cNvSpPr>
            <a:spLocks noGrp="1"/>
          </p:cNvSpPr>
          <p:nvPr>
            <p:ph type="sldNum" sz="quarter" idx="5"/>
          </p:nvPr>
        </p:nvSpPr>
        <p:spPr>
          <a:noFill/>
        </p:spPr>
        <p:txBody>
          <a:bodyPr/>
          <a:lstStyle/>
          <a:p>
            <a:fld id="{490223F0-CCF5-42DB-AD30-38806D95D412}" type="slidenum">
              <a:rPr lang="en-US" altLang="ja-JP">
                <a:solidFill>
                  <a:prstClr val="black"/>
                </a:solidFill>
              </a:rPr>
              <a:pPr/>
              <a:t>34</a:t>
            </a:fld>
            <a:endParaRPr lang="en-US" altLang="ja-JP">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r>
              <a:rPr lang="ja-JP" altLang="ja-JP" sz="1200" b="1" kern="100" dirty="0" smtClean="0">
                <a:latin typeface="Century"/>
                <a:ea typeface="ＭＳ 明朝"/>
                <a:cs typeface="Times New Roman"/>
              </a:rPr>
              <a:t>化成品工業協会からの報告により、一部の有機顔料が、製造工程において非意図的に生成した微量のポリ塩化ビフェニル（ＰＣＢ）を含有することが判明したため、経済産業省は、直ちに実態調査を行うとともに、当面の緊急的な対応として、国際的な基準を超えることが判明した有機顔料について、その 製造、輸入及び出荷を停止するよう事業者に対して指導した。顔料とは、着色に用いる粉末で。水や油に不溶なものの総称で、有機顔料は有機化合物を成分とする顔料である。市販のアゾ顔料（アゾ系）、多環顔料（フタロシアニン系）中のポリ塩化ビフェニル（</a:t>
            </a:r>
            <a:r>
              <a:rPr lang="en-US" altLang="ja-JP" sz="1200" b="1" kern="100" dirty="0" smtClean="0">
                <a:latin typeface="Century"/>
                <a:ea typeface="ＭＳ 明朝"/>
                <a:cs typeface="Times New Roman"/>
              </a:rPr>
              <a:t>PCBs</a:t>
            </a:r>
            <a:r>
              <a:rPr lang="ja-JP" altLang="ja-JP" sz="1200" b="1" kern="100" dirty="0" smtClean="0">
                <a:latin typeface="Century"/>
                <a:ea typeface="ＭＳ 明朝"/>
                <a:cs typeface="Times New Roman"/>
              </a:rPr>
              <a:t>）を測定した</a:t>
            </a:r>
            <a:r>
              <a:rPr lang="en-US" altLang="ja-JP" sz="1200" b="1" kern="100" baseline="30000" dirty="0" smtClean="0">
                <a:latin typeface="Century"/>
                <a:ea typeface="ＭＳ 明朝"/>
                <a:cs typeface="Times New Roman"/>
              </a:rPr>
              <a:t>2)</a:t>
            </a:r>
            <a:r>
              <a:rPr lang="ja-JP" altLang="ja-JP" sz="1200" b="1" kern="100" dirty="0" err="1" smtClean="0">
                <a:latin typeface="Century"/>
                <a:ea typeface="ＭＳ 明朝"/>
                <a:cs typeface="Times New Roman"/>
              </a:rPr>
              <a:t>。</a:t>
            </a:r>
            <a:r>
              <a:rPr lang="ja-JP" altLang="ja-JP" sz="1200" b="1" kern="100" dirty="0" smtClean="0">
                <a:latin typeface="Century"/>
                <a:ea typeface="ＭＳ 明朝"/>
                <a:cs typeface="Times New Roman"/>
              </a:rPr>
              <a:t>その異性体組成の特徴について報告する。また、これらの顔料をベースに製造された製品についても検討した</a:t>
            </a:r>
            <a:r>
              <a:rPr lang="en-US" altLang="ja-JP" sz="1200" b="1" kern="100" baseline="30000" dirty="0" smtClean="0">
                <a:latin typeface="Century"/>
                <a:ea typeface="ＭＳ 明朝"/>
                <a:cs typeface="Times New Roman"/>
              </a:rPr>
              <a:t>3)</a:t>
            </a:r>
            <a:r>
              <a:rPr lang="ja-JP" altLang="ja-JP" sz="1200" b="1" kern="100" dirty="0" err="1" smtClean="0">
                <a:latin typeface="Century"/>
                <a:ea typeface="ＭＳ 明朝"/>
                <a:cs typeface="Times New Roman"/>
              </a:rPr>
              <a:t>。</a:t>
            </a:r>
            <a:endParaRPr lang="ja-JP" altLang="en-US" dirty="0"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35</a:t>
            </a:fld>
            <a:endParaRPr lang="en-US" altLang="ja-JP">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r>
              <a:rPr lang="ja-JP" altLang="ja-JP" sz="1200" b="1" kern="100" dirty="0" smtClean="0">
                <a:latin typeface="Century"/>
                <a:ea typeface="ＭＳ 明朝"/>
                <a:cs typeface="Times New Roman"/>
              </a:rPr>
              <a:t>化成品工業協会からの報告により、一部の有機顔料が、製造工程において非意図的に生成した微量のポリ塩化ビフェニル（ＰＣＢ）を含有することが判明したため、経済産業省は、直ちに実態調査を行うとともに、当面の緊急的な対応として、国際的な基準を超えることが判明した有機顔料について、その 製造、輸入及び出荷を停止するよう事業者に対して指導した。顔料とは、着色に用いる粉末で。水や油に不溶なものの総称で、有機顔料は有機化合物を成分とする顔料である。市販のアゾ顔料（アゾ系）、多環顔料（フタロシアニン系）中のポリ塩化ビフェニル（</a:t>
            </a:r>
            <a:r>
              <a:rPr lang="en-US" altLang="ja-JP" sz="1200" b="1" kern="100" dirty="0" smtClean="0">
                <a:latin typeface="Century"/>
                <a:ea typeface="ＭＳ 明朝"/>
                <a:cs typeface="Times New Roman"/>
              </a:rPr>
              <a:t>PCBs</a:t>
            </a:r>
            <a:r>
              <a:rPr lang="ja-JP" altLang="ja-JP" sz="1200" b="1" kern="100" dirty="0" smtClean="0">
                <a:latin typeface="Century"/>
                <a:ea typeface="ＭＳ 明朝"/>
                <a:cs typeface="Times New Roman"/>
              </a:rPr>
              <a:t>）を測定した</a:t>
            </a:r>
            <a:r>
              <a:rPr lang="en-US" altLang="ja-JP" sz="1200" b="1" kern="100" baseline="30000" dirty="0" smtClean="0">
                <a:latin typeface="Century"/>
                <a:ea typeface="ＭＳ 明朝"/>
                <a:cs typeface="Times New Roman"/>
              </a:rPr>
              <a:t>2)</a:t>
            </a:r>
            <a:r>
              <a:rPr lang="ja-JP" altLang="ja-JP" sz="1200" b="1" kern="100" dirty="0" err="1" smtClean="0">
                <a:latin typeface="Century"/>
                <a:ea typeface="ＭＳ 明朝"/>
                <a:cs typeface="Times New Roman"/>
              </a:rPr>
              <a:t>。</a:t>
            </a:r>
            <a:r>
              <a:rPr lang="ja-JP" altLang="ja-JP" sz="1200" b="1" kern="100" dirty="0" smtClean="0">
                <a:latin typeface="Century"/>
                <a:ea typeface="ＭＳ 明朝"/>
                <a:cs typeface="Times New Roman"/>
              </a:rPr>
              <a:t>その異性体組成の特徴について報告する。また、これらの顔料をベースに製造された製品についても検討した</a:t>
            </a:r>
            <a:r>
              <a:rPr lang="en-US" altLang="ja-JP" sz="1200" b="1" kern="100" baseline="30000" dirty="0" smtClean="0">
                <a:latin typeface="Century"/>
                <a:ea typeface="ＭＳ 明朝"/>
                <a:cs typeface="Times New Roman"/>
              </a:rPr>
              <a:t>3)</a:t>
            </a:r>
            <a:r>
              <a:rPr lang="ja-JP" altLang="ja-JP" sz="1200" b="1" kern="100" dirty="0" err="1" smtClean="0">
                <a:latin typeface="Century"/>
                <a:ea typeface="ＭＳ 明朝"/>
                <a:cs typeface="Times New Roman"/>
              </a:rPr>
              <a:t>。</a:t>
            </a:r>
            <a:endParaRPr lang="ja-JP" altLang="en-US" dirty="0"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36</a:t>
            </a:fld>
            <a:endParaRPr lang="en-US" altLang="ja-JP">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37</a:t>
            </a:fld>
            <a:endParaRPr lang="en-US" altLang="ja-JP">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5B77BC-4F64-4900-955D-544C55BD64BC}" type="slidenum">
              <a:rPr lang="ja-JP" altLang="en-US" smtClean="0">
                <a:solidFill>
                  <a:prstClr val="black"/>
                </a:solidFill>
              </a:rPr>
              <a:pPr/>
              <a:t>38</a:t>
            </a:fld>
            <a:endParaRPr lang="ja-JP"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5B77BC-4F64-4900-955D-544C55BD64BC}" type="slidenum">
              <a:rPr lang="ja-JP" altLang="en-US" smtClean="0">
                <a:solidFill>
                  <a:prstClr val="black"/>
                </a:solidFill>
              </a:rPr>
              <a:pPr/>
              <a:t>39</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40</a:t>
            </a:fld>
            <a:endParaRPr lang="en-US" altLang="ja-JP">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41</a:t>
            </a:fld>
            <a:endParaRPr lang="en-US" altLang="ja-JP">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43000" y="685800"/>
            <a:ext cx="4572000" cy="3429000"/>
          </a:xfrm>
          <a:ln/>
        </p:spPr>
      </p:sp>
      <p:sp>
        <p:nvSpPr>
          <p:cNvPr id="1945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19460" name="スライド番号プレースホルダ 3"/>
          <p:cNvSpPr>
            <a:spLocks noGrp="1"/>
          </p:cNvSpPr>
          <p:nvPr>
            <p:ph type="sldNum" sz="quarter" idx="5"/>
          </p:nvPr>
        </p:nvSpPr>
        <p:spPr>
          <a:noFill/>
        </p:spPr>
        <p:txBody>
          <a:bodyPr/>
          <a:lstStyle/>
          <a:p>
            <a:fld id="{50688159-B0E2-49C2-9A1E-2EFA7076DDCC}" type="slidenum">
              <a:rPr lang="en-US" altLang="ja-JP">
                <a:solidFill>
                  <a:prstClr val="black"/>
                </a:solidFill>
              </a:rPr>
              <a:pPr/>
              <a:t>42</a:t>
            </a:fld>
            <a:endParaRPr lang="en-US" altLang="ja-JP">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0ED847C-58A4-4AE8-B41B-73E1F1C1A72C}" type="slidenum">
              <a:rPr lang="en-US" altLang="ja-JP" smtClean="0">
                <a:solidFill>
                  <a:srgbClr val="000000"/>
                </a:solidFill>
              </a:rPr>
              <a:pPr/>
              <a:t>7</a:t>
            </a:fld>
            <a:endParaRPr lang="en-US" altLang="ja-JP" smtClean="0">
              <a:solidFill>
                <a:srgbClr val="000000"/>
              </a:solidFill>
            </a:endParaRP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a:ln/>
        </p:spPr>
        <p:txBody>
          <a:bodyPr/>
          <a:lstStyle/>
          <a:p>
            <a:r>
              <a:rPr lang="en-US" altLang="ja-JP" sz="1100" b="1" dirty="0" smtClean="0">
                <a:solidFill>
                  <a:srgbClr val="FFFFFF"/>
                </a:solidFill>
              </a:rPr>
              <a:t>- </a:t>
            </a:r>
            <a:r>
              <a:rPr lang="ja-JP" altLang="ja-JP" sz="1100" b="1" dirty="0" smtClean="0">
                <a:solidFill>
                  <a:srgbClr val="FFFFFF"/>
                </a:solidFill>
              </a:rPr>
              <a:t>有機顔料中の副生</a:t>
            </a:r>
            <a:r>
              <a:rPr lang="en-US" altLang="ja-JP" sz="1100" b="1" dirty="0" smtClean="0">
                <a:solidFill>
                  <a:srgbClr val="FFFFFF"/>
                </a:solidFill>
              </a:rPr>
              <a:t>PCB</a:t>
            </a:r>
            <a:r>
              <a:rPr lang="ja-JP" altLang="ja-JP" sz="1100" b="1" dirty="0" smtClean="0">
                <a:solidFill>
                  <a:srgbClr val="FFFFFF"/>
                </a:solidFill>
              </a:rPr>
              <a:t>異性体を分析し</a:t>
            </a:r>
            <a:r>
              <a:rPr lang="en-US" altLang="ja-JP" sz="1100" b="1" dirty="0" smtClean="0">
                <a:solidFill>
                  <a:srgbClr val="FFFFFF"/>
                </a:solidFill>
              </a:rPr>
              <a:t>,</a:t>
            </a:r>
          </a:p>
          <a:p>
            <a:r>
              <a:rPr lang="en-US" altLang="ja-JP" sz="1100" b="1" dirty="0" smtClean="0">
                <a:solidFill>
                  <a:srgbClr val="FFFFFF"/>
                </a:solidFill>
              </a:rPr>
              <a:t>- pigment from 3,3’-dichlorobenzidine</a:t>
            </a:r>
          </a:p>
          <a:p>
            <a:r>
              <a:rPr lang="en-US" altLang="ja-JP" sz="1100" b="1" dirty="0" smtClean="0">
                <a:solidFill>
                  <a:srgbClr val="FFFFFF"/>
                </a:solidFill>
              </a:rPr>
              <a:t>      contain #11, #35, #77</a:t>
            </a:r>
          </a:p>
          <a:p>
            <a:r>
              <a:rPr lang="en-US" altLang="ja-JP" sz="1100" b="1" dirty="0" smtClean="0">
                <a:solidFill>
                  <a:srgbClr val="FFFFFF"/>
                </a:solidFill>
              </a:rPr>
              <a:t>- pigment from 2,2’,5,5’-tetrachlorobenzidine </a:t>
            </a:r>
          </a:p>
          <a:p>
            <a:r>
              <a:rPr lang="en-US" altLang="ja-JP" sz="1100" b="1" dirty="0" smtClean="0">
                <a:solidFill>
                  <a:srgbClr val="FFFFFF"/>
                </a:solidFill>
              </a:rPr>
              <a:t>     contain #52, #101, #153</a:t>
            </a:r>
          </a:p>
          <a:p>
            <a:r>
              <a:rPr lang="en-US" altLang="ja-JP" sz="1100" b="1" dirty="0" smtClean="0">
                <a:solidFill>
                  <a:srgbClr val="FFFFFF"/>
                </a:solidFill>
              </a:rPr>
              <a:t>- </a:t>
            </a:r>
            <a:r>
              <a:rPr lang="en-US" altLang="ja-JP" sz="1100" b="1" dirty="0" err="1" smtClean="0">
                <a:solidFill>
                  <a:srgbClr val="FFFFFF"/>
                </a:solidFill>
              </a:rPr>
              <a:t>phthalocyanine</a:t>
            </a:r>
            <a:r>
              <a:rPr lang="en-US" altLang="ja-JP" sz="1100" b="1" dirty="0" smtClean="0">
                <a:solidFill>
                  <a:srgbClr val="FFFFFF"/>
                </a:solidFill>
              </a:rPr>
              <a:t>-type pigment</a:t>
            </a:r>
          </a:p>
          <a:p>
            <a:r>
              <a:rPr lang="en-US" altLang="ja-JP" sz="1100" b="1" dirty="0" smtClean="0">
                <a:solidFill>
                  <a:srgbClr val="FFFFFF"/>
                </a:solidFill>
              </a:rPr>
              <a:t>     #209</a:t>
            </a:r>
          </a:p>
          <a:p>
            <a:r>
              <a:rPr lang="ja-JP" altLang="ja-JP" sz="1100" b="1" dirty="0" smtClean="0">
                <a:solidFill>
                  <a:srgbClr val="FFFFFF"/>
                </a:solidFill>
              </a:rPr>
              <a:t>顔料製造の過程と密接な関連が推定された。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rgbClr val="FFFFFF"/>
                </a:solidFill>
              </a:rPr>
              <a:t>- </a:t>
            </a:r>
            <a:r>
              <a:rPr lang="ja-JP" altLang="en-US" sz="1100" b="1" dirty="0" smtClean="0">
                <a:solidFill>
                  <a:srgbClr val="FFFFFF"/>
                </a:solidFill>
              </a:rPr>
              <a:t>顔料中の</a:t>
            </a:r>
            <a:r>
              <a:rPr lang="en-US" altLang="ja-JP" sz="1100" b="1" dirty="0" smtClean="0">
                <a:solidFill>
                  <a:srgbClr val="FFFFFF"/>
                </a:solidFill>
              </a:rPr>
              <a:t>PCB</a:t>
            </a:r>
            <a:r>
              <a:rPr lang="ja-JP" altLang="en-US" sz="1100" b="1" dirty="0" smtClean="0">
                <a:solidFill>
                  <a:srgbClr val="FFFFFF"/>
                </a:solidFill>
              </a:rPr>
              <a:t>は、精製過程で残ったものと推測され、これら、副反応で生成する異性体は、排水や、廃棄物として、環境への負荷が起こる例も報告されており、負荷低減への対策も必要である。</a:t>
            </a:r>
          </a:p>
          <a:p>
            <a:pPr eaLnBrk="1" hangingPunct="1"/>
            <a:endParaRPr lang="ja-JP" altLang="en-US" sz="1100" dirty="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51007-84FE-405D-A175-A0EBA37F1280}"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5B77BC-4F64-4900-955D-544C55BD64BC}" type="slidenum">
              <a:rPr lang="ja-JP" altLang="en-US" smtClean="0">
                <a:solidFill>
                  <a:prstClr val="black"/>
                </a:solidFill>
              </a:rPr>
              <a:pPr/>
              <a:t>9</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350743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325197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1609610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2"/>
          <p:cNvSpPr>
            <a:spLocks noChangeArrowheads="1"/>
          </p:cNvSpPr>
          <p:nvPr/>
        </p:nvSpPr>
        <p:spPr bwMode="gray">
          <a:xfrm>
            <a:off x="14654" y="3444875"/>
            <a:ext cx="9144000" cy="3429000"/>
          </a:xfrm>
          <a:prstGeom prst="rect">
            <a:avLst/>
          </a:prstGeom>
          <a:gradFill rotWithShape="1">
            <a:gsLst>
              <a:gs pos="0">
                <a:srgbClr val="003399"/>
              </a:gs>
              <a:gs pos="100000">
                <a:srgbClr val="003399">
                  <a:gamma/>
                  <a:shade val="46275"/>
                  <a:invGamma/>
                </a:srgbClr>
              </a:gs>
            </a:gsLst>
            <a:lin ang="54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grpSp>
        <p:nvGrpSpPr>
          <p:cNvPr id="2" name="Group 23"/>
          <p:cNvGrpSpPr>
            <a:grpSpLocks/>
          </p:cNvGrpSpPr>
          <p:nvPr/>
        </p:nvGrpSpPr>
        <p:grpSpPr bwMode="auto">
          <a:xfrm>
            <a:off x="379535" y="384182"/>
            <a:ext cx="731226" cy="792163"/>
            <a:chOff x="249" y="232"/>
            <a:chExt cx="295" cy="295"/>
          </a:xfrm>
        </p:grpSpPr>
        <p:sp>
          <p:nvSpPr>
            <p:cNvPr id="6" name="Rectangle 24"/>
            <p:cNvSpPr>
              <a:spLocks noChangeArrowheads="1"/>
            </p:cNvSpPr>
            <p:nvPr userDrawn="1"/>
          </p:nvSpPr>
          <p:spPr bwMode="gray">
            <a:xfrm>
              <a:off x="249" y="232"/>
              <a:ext cx="68" cy="68"/>
            </a:xfrm>
            <a:prstGeom prst="rect">
              <a:avLst/>
            </a:prstGeom>
            <a:gradFill rotWithShape="1">
              <a:gsLst>
                <a:gs pos="0">
                  <a:schemeClr val="bg1"/>
                </a:gs>
                <a:gs pos="100000">
                  <a:schemeClr val="accent1"/>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7" name="Rectangle 25"/>
            <p:cNvSpPr>
              <a:spLocks noChangeArrowheads="1"/>
            </p:cNvSpPr>
            <p:nvPr userDrawn="1"/>
          </p:nvSpPr>
          <p:spPr bwMode="gray">
            <a:xfrm>
              <a:off x="362" y="232"/>
              <a:ext cx="68" cy="68"/>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8" name="Rectangle 26"/>
            <p:cNvSpPr>
              <a:spLocks noChangeArrowheads="1"/>
            </p:cNvSpPr>
            <p:nvPr userDrawn="1"/>
          </p:nvSpPr>
          <p:spPr bwMode="gray">
            <a:xfrm>
              <a:off x="362" y="345"/>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9" name="Rectangle 27"/>
            <p:cNvSpPr>
              <a:spLocks noChangeArrowheads="1"/>
            </p:cNvSpPr>
            <p:nvPr userDrawn="1"/>
          </p:nvSpPr>
          <p:spPr bwMode="gray">
            <a:xfrm>
              <a:off x="249" y="345"/>
              <a:ext cx="68" cy="68"/>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0" name="Rectangle 28"/>
            <p:cNvSpPr>
              <a:spLocks noChangeArrowheads="1"/>
            </p:cNvSpPr>
            <p:nvPr userDrawn="1"/>
          </p:nvSpPr>
          <p:spPr bwMode="gray">
            <a:xfrm>
              <a:off x="362" y="459"/>
              <a:ext cx="68" cy="68"/>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 name="Rectangle 29"/>
            <p:cNvSpPr>
              <a:spLocks noChangeArrowheads="1"/>
            </p:cNvSpPr>
            <p:nvPr userDrawn="1"/>
          </p:nvSpPr>
          <p:spPr bwMode="gray">
            <a:xfrm>
              <a:off x="249" y="459"/>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2" name="Rectangle 30"/>
            <p:cNvSpPr>
              <a:spLocks noChangeArrowheads="1"/>
            </p:cNvSpPr>
            <p:nvPr userDrawn="1"/>
          </p:nvSpPr>
          <p:spPr bwMode="gray">
            <a:xfrm>
              <a:off x="476" y="232"/>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3" name="Rectangle 31"/>
            <p:cNvSpPr>
              <a:spLocks noChangeArrowheads="1"/>
            </p:cNvSpPr>
            <p:nvPr userDrawn="1"/>
          </p:nvSpPr>
          <p:spPr bwMode="gray">
            <a:xfrm>
              <a:off x="476" y="345"/>
              <a:ext cx="68" cy="68"/>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4" name="Rectangle 32"/>
            <p:cNvSpPr>
              <a:spLocks noChangeArrowheads="1"/>
            </p:cNvSpPr>
            <p:nvPr userDrawn="1"/>
          </p:nvSpPr>
          <p:spPr bwMode="gray">
            <a:xfrm>
              <a:off x="476" y="459"/>
              <a:ext cx="68" cy="68"/>
            </a:xfrm>
            <a:prstGeom prst="rect">
              <a:avLst/>
            </a:prstGeom>
            <a:gradFill rotWithShape="1">
              <a:gsLst>
                <a:gs pos="0">
                  <a:srgbClr val="000099"/>
                </a:gs>
                <a:gs pos="100000">
                  <a:srgbClr val="000066"/>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grpSp>
      <p:sp>
        <p:nvSpPr>
          <p:cNvPr id="15" name="AutoShape 33"/>
          <p:cNvSpPr>
            <a:spLocks noChangeArrowheads="1"/>
          </p:cNvSpPr>
          <p:nvPr/>
        </p:nvSpPr>
        <p:spPr bwMode="gray">
          <a:xfrm rot="10800000" flipH="1">
            <a:off x="13190" y="3409950"/>
            <a:ext cx="364880" cy="395288"/>
          </a:xfrm>
          <a:prstGeom prst="rtTriangle">
            <a:avLst/>
          </a:prstGeom>
          <a:solidFill>
            <a:schemeClr val="bg1"/>
          </a:solidFill>
          <a:ln w="9525">
            <a:solidFill>
              <a:schemeClr val="bg1"/>
            </a:solid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3074" name="Rectangle 2"/>
          <p:cNvSpPr>
            <a:spLocks noGrp="1" noChangeArrowheads="1"/>
          </p:cNvSpPr>
          <p:nvPr>
            <p:ph type="ctrTitle"/>
          </p:nvPr>
        </p:nvSpPr>
        <p:spPr>
          <a:xfrm>
            <a:off x="685800" y="2565400"/>
            <a:ext cx="7772400" cy="863600"/>
          </a:xfrm>
        </p:spPr>
        <p:txBody>
          <a:bodyPr/>
          <a:lstStyle>
            <a:lvl1pPr algn="ctr">
              <a:defRPr sz="4400" b="1">
                <a:solidFill>
                  <a:schemeClr val="tx1"/>
                </a:solidFill>
              </a:defRPr>
            </a:lvl1pPr>
          </a:lstStyle>
          <a:p>
            <a:r>
              <a:rPr lang="ja-JP" altLang="en-US"/>
              <a:t>マスタ タイトルの書式設定</a:t>
            </a:r>
          </a:p>
        </p:txBody>
      </p:sp>
      <p:sp>
        <p:nvSpPr>
          <p:cNvPr id="3075" name="Rectangle 3"/>
          <p:cNvSpPr>
            <a:spLocks noGrp="1" noChangeArrowheads="1"/>
          </p:cNvSpPr>
          <p:nvPr>
            <p:ph type="subTitle" idx="1"/>
          </p:nvPr>
        </p:nvSpPr>
        <p:spPr bwMode="gray">
          <a:xfrm>
            <a:off x="1371600" y="3644900"/>
            <a:ext cx="6400800" cy="622300"/>
          </a:xfrm>
        </p:spPr>
        <p:txBody>
          <a:bodyPr/>
          <a:lstStyle>
            <a:lvl1pPr marL="0" indent="0" algn="ctr">
              <a:buFontTx/>
              <a:buNone/>
              <a:defRPr sz="2400">
                <a:solidFill>
                  <a:schemeClr val="bg1"/>
                </a:solidFill>
              </a:defRPr>
            </a:lvl1pPr>
          </a:lstStyle>
          <a:p>
            <a:r>
              <a:rPr lang="ja-JP" altLang="en-US"/>
              <a:t>マスタ サブタイトルの書式設定</a:t>
            </a:r>
          </a:p>
        </p:txBody>
      </p:sp>
      <p:sp>
        <p:nvSpPr>
          <p:cNvPr id="16" name="Rectangle 4"/>
          <p:cNvSpPr>
            <a:spLocks noGrp="1" noChangeArrowheads="1"/>
          </p:cNvSpPr>
          <p:nvPr>
            <p:ph type="dt" sz="half" idx="10"/>
          </p:nvPr>
        </p:nvSpPr>
        <p:spPr bwMode="gray">
          <a:xfrm>
            <a:off x="6487258" y="5589588"/>
            <a:ext cx="2133600" cy="215900"/>
          </a:xfrm>
        </p:spPr>
        <p:txBody>
          <a:bodyPr anchor="t"/>
          <a:lstStyle>
            <a:lvl1pPr algn="r">
              <a:defRPr>
                <a:solidFill>
                  <a:schemeClr val="bg1"/>
                </a:solidFill>
              </a:defRPr>
            </a:lvl1pPr>
          </a:lstStyle>
          <a:p>
            <a:pPr>
              <a:defRPr/>
            </a:pPr>
            <a:fld id="{BF83C57B-8DF8-4CCF-9DA6-35C853D315D4}" type="datetime1">
              <a:rPr lang="ja-JP" altLang="en-US">
                <a:solidFill>
                  <a:srgbClr val="FFFFFF"/>
                </a:solidFill>
              </a:rPr>
              <a:pPr>
                <a:defRPr/>
              </a:pPr>
              <a:t>2012/10/9</a:t>
            </a:fld>
            <a:endParaRPr lang="en-US" altLang="ja-JP">
              <a:solidFill>
                <a:srgbClr val="FFFFFF"/>
              </a:solidFill>
            </a:endParaRPr>
          </a:p>
        </p:txBody>
      </p:sp>
      <p:sp>
        <p:nvSpPr>
          <p:cNvPr id="17" name="Rectangle 5"/>
          <p:cNvSpPr>
            <a:spLocks noGrp="1" noChangeArrowheads="1"/>
          </p:cNvSpPr>
          <p:nvPr>
            <p:ph type="ftr" sz="quarter" idx="11"/>
          </p:nvPr>
        </p:nvSpPr>
        <p:spPr bwMode="gray">
          <a:xfrm>
            <a:off x="5725258" y="5949950"/>
            <a:ext cx="2895600" cy="215900"/>
          </a:xfrm>
        </p:spPr>
        <p:txBody>
          <a:bodyPr anchor="t"/>
          <a:lstStyle>
            <a:lvl1pPr algn="r">
              <a:defRPr>
                <a:solidFill>
                  <a:schemeClr val="bg1"/>
                </a:solidFill>
              </a:defRPr>
            </a:lvl1pPr>
          </a:lstStyle>
          <a:p>
            <a:pPr>
              <a:defRPr/>
            </a:pPr>
            <a:endParaRPr lang="en-US" altLang="ja-JP">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8F7CE73-0A88-420F-8157-0E7E658397E5}" type="datetime1">
              <a:rPr lang="ja-JP" altLang="en-US">
                <a:solidFill>
                  <a:srgbClr val="000000"/>
                </a:solidFill>
              </a:rPr>
              <a:pPr>
                <a:defRPr/>
              </a:pPr>
              <a:t>2012/10/9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07DA68-8C71-4124-A3BA-194B0961489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E4D2D35E-C31F-4DC1-9903-14598AEC49B0}" type="datetime1">
              <a:rPr lang="ja-JP" altLang="en-US">
                <a:solidFill>
                  <a:srgbClr val="000000"/>
                </a:solidFill>
              </a:rPr>
              <a:pPr>
                <a:defRPr/>
              </a:pPr>
              <a:t>2012/10/9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178704-5963-4EF1-A419-48990C1325F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165230"/>
            <a:ext cx="404446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165230"/>
            <a:ext cx="404446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6B3AD8BA-9941-49D1-B006-6A5D0EFD0B5C}" type="datetime1">
              <a:rPr lang="ja-JP" altLang="en-US">
                <a:solidFill>
                  <a:srgbClr val="000000"/>
                </a:solidFill>
              </a:rPr>
              <a:pPr>
                <a:defRPr/>
              </a:pPr>
              <a:t>2012/10/9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04C6FF-1ACD-46E2-9860-CC30FF2DA57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39C3AD1D-A8DB-4B7D-8D0D-7131946455D4}" type="datetime1">
              <a:rPr lang="ja-JP" altLang="en-US">
                <a:solidFill>
                  <a:srgbClr val="000000"/>
                </a:solidFill>
              </a:rPr>
              <a:pPr>
                <a:defRPr/>
              </a:pPr>
              <a:t>2012/10/9</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5761E0-E185-4BCE-95E7-46978C1949E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CDC21725-A8D9-43D0-9C95-E28BC03698C2}" type="datetime1">
              <a:rPr lang="ja-JP" altLang="en-US">
                <a:solidFill>
                  <a:srgbClr val="000000"/>
                </a:solidFill>
              </a:rPr>
              <a:pPr>
                <a:defRPr/>
              </a:pPr>
              <a:t>2012/10/9</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CF8BD7-966D-4474-BA9F-31A7AF4BF9C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EF2A5E-451F-455C-AE98-CCF4BA33C036}" type="datetime1">
              <a:rPr lang="ja-JP" altLang="en-US">
                <a:solidFill>
                  <a:srgbClr val="000000"/>
                </a:solidFill>
              </a:rPr>
              <a:pPr>
                <a:defRPr/>
              </a:pPr>
              <a:t>2012/10/9</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691622-B5DA-4F52-A71C-C672159DBB1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3"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77DD359-CE4B-4CAB-AE7A-2E504C00D832}" type="datetime1">
              <a:rPr lang="ja-JP" altLang="en-US">
                <a:solidFill>
                  <a:srgbClr val="000000"/>
                </a:solidFill>
              </a:rPr>
              <a:pPr>
                <a:defRPr/>
              </a:pPr>
              <a:t>2012/10/9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147A7-BAE3-43A1-8412-32FD49D112A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3243457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477DD35-5CBB-44AB-862D-B73A38E872E7}" type="datetime1">
              <a:rPr lang="ja-JP" altLang="en-US">
                <a:solidFill>
                  <a:srgbClr val="000000"/>
                </a:solidFill>
              </a:rPr>
              <a:pPr>
                <a:defRPr/>
              </a:pPr>
              <a:t>2012/10/9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74AD51-80EA-4D58-804D-B2A33AC7F5B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DBEEE69C-69CD-4A5B-9497-7C4907EB6224}" type="datetime1">
              <a:rPr lang="ja-JP" altLang="en-US">
                <a:solidFill>
                  <a:srgbClr val="000000"/>
                </a:solidFill>
              </a:rPr>
              <a:pPr>
                <a:defRPr/>
              </a:pPr>
              <a:t>2012/10/9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1CB77-AE84-4B82-8C9C-B5F337F3C25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4734" y="115888"/>
            <a:ext cx="2108689" cy="60499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15888"/>
            <a:ext cx="6186854" cy="60499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2C2ECDA-761E-4C54-BA5E-7800B4297BDA}" type="datetime1">
              <a:rPr lang="ja-JP" altLang="en-US">
                <a:solidFill>
                  <a:srgbClr val="000000"/>
                </a:solidFill>
              </a:rPr>
              <a:pPr>
                <a:defRPr/>
              </a:pPr>
              <a:t>2012/10/9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5A6904-18F2-47F5-89EC-218637D70A2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26480" y="115888"/>
            <a:ext cx="8066943" cy="576262"/>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165230"/>
            <a:ext cx="8229600" cy="500062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6EC7FC3-6DE1-407C-9625-3369DF74B0FE}" type="datetime1">
              <a:rPr lang="ja-JP" altLang="en-US">
                <a:solidFill>
                  <a:srgbClr val="000000"/>
                </a:solidFill>
              </a:rPr>
              <a:pPr>
                <a:defRPr/>
              </a:pPr>
              <a:t>2012/10/9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74F0DE-C280-47B6-AA71-06FA63AC939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2"/>
          <p:cNvSpPr>
            <a:spLocks noChangeArrowheads="1"/>
          </p:cNvSpPr>
          <p:nvPr/>
        </p:nvSpPr>
        <p:spPr bwMode="gray">
          <a:xfrm>
            <a:off x="14654" y="3444875"/>
            <a:ext cx="9144000" cy="3429000"/>
          </a:xfrm>
          <a:prstGeom prst="rect">
            <a:avLst/>
          </a:prstGeom>
          <a:gradFill rotWithShape="1">
            <a:gsLst>
              <a:gs pos="0">
                <a:srgbClr val="003399"/>
              </a:gs>
              <a:gs pos="100000">
                <a:srgbClr val="003399">
                  <a:gamma/>
                  <a:shade val="46275"/>
                  <a:invGamma/>
                </a:srgbClr>
              </a:gs>
            </a:gsLst>
            <a:lin ang="54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grpSp>
        <p:nvGrpSpPr>
          <p:cNvPr id="2" name="Group 23"/>
          <p:cNvGrpSpPr>
            <a:grpSpLocks/>
          </p:cNvGrpSpPr>
          <p:nvPr/>
        </p:nvGrpSpPr>
        <p:grpSpPr bwMode="auto">
          <a:xfrm>
            <a:off x="379535" y="384176"/>
            <a:ext cx="731226" cy="792163"/>
            <a:chOff x="249" y="232"/>
            <a:chExt cx="295" cy="295"/>
          </a:xfrm>
        </p:grpSpPr>
        <p:sp>
          <p:nvSpPr>
            <p:cNvPr id="6" name="Rectangle 24"/>
            <p:cNvSpPr>
              <a:spLocks noChangeArrowheads="1"/>
            </p:cNvSpPr>
            <p:nvPr userDrawn="1"/>
          </p:nvSpPr>
          <p:spPr bwMode="gray">
            <a:xfrm>
              <a:off x="249" y="232"/>
              <a:ext cx="68" cy="68"/>
            </a:xfrm>
            <a:prstGeom prst="rect">
              <a:avLst/>
            </a:prstGeom>
            <a:gradFill rotWithShape="1">
              <a:gsLst>
                <a:gs pos="0">
                  <a:schemeClr val="bg1"/>
                </a:gs>
                <a:gs pos="100000">
                  <a:schemeClr val="accent1"/>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7" name="Rectangle 25"/>
            <p:cNvSpPr>
              <a:spLocks noChangeArrowheads="1"/>
            </p:cNvSpPr>
            <p:nvPr userDrawn="1"/>
          </p:nvSpPr>
          <p:spPr bwMode="gray">
            <a:xfrm>
              <a:off x="362" y="232"/>
              <a:ext cx="68" cy="68"/>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8" name="Rectangle 26"/>
            <p:cNvSpPr>
              <a:spLocks noChangeArrowheads="1"/>
            </p:cNvSpPr>
            <p:nvPr userDrawn="1"/>
          </p:nvSpPr>
          <p:spPr bwMode="gray">
            <a:xfrm>
              <a:off x="362" y="345"/>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9" name="Rectangle 27"/>
            <p:cNvSpPr>
              <a:spLocks noChangeArrowheads="1"/>
            </p:cNvSpPr>
            <p:nvPr userDrawn="1"/>
          </p:nvSpPr>
          <p:spPr bwMode="gray">
            <a:xfrm>
              <a:off x="249" y="345"/>
              <a:ext cx="68" cy="68"/>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0" name="Rectangle 28"/>
            <p:cNvSpPr>
              <a:spLocks noChangeArrowheads="1"/>
            </p:cNvSpPr>
            <p:nvPr userDrawn="1"/>
          </p:nvSpPr>
          <p:spPr bwMode="gray">
            <a:xfrm>
              <a:off x="362" y="459"/>
              <a:ext cx="68" cy="68"/>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 name="Rectangle 29"/>
            <p:cNvSpPr>
              <a:spLocks noChangeArrowheads="1"/>
            </p:cNvSpPr>
            <p:nvPr userDrawn="1"/>
          </p:nvSpPr>
          <p:spPr bwMode="gray">
            <a:xfrm>
              <a:off x="249" y="459"/>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2" name="Rectangle 30"/>
            <p:cNvSpPr>
              <a:spLocks noChangeArrowheads="1"/>
            </p:cNvSpPr>
            <p:nvPr userDrawn="1"/>
          </p:nvSpPr>
          <p:spPr bwMode="gray">
            <a:xfrm>
              <a:off x="476" y="232"/>
              <a:ext cx="68" cy="68"/>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3" name="Rectangle 31"/>
            <p:cNvSpPr>
              <a:spLocks noChangeArrowheads="1"/>
            </p:cNvSpPr>
            <p:nvPr userDrawn="1"/>
          </p:nvSpPr>
          <p:spPr bwMode="gray">
            <a:xfrm>
              <a:off x="476" y="345"/>
              <a:ext cx="68" cy="68"/>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4" name="Rectangle 32"/>
            <p:cNvSpPr>
              <a:spLocks noChangeArrowheads="1"/>
            </p:cNvSpPr>
            <p:nvPr userDrawn="1"/>
          </p:nvSpPr>
          <p:spPr bwMode="gray">
            <a:xfrm>
              <a:off x="476" y="459"/>
              <a:ext cx="68" cy="68"/>
            </a:xfrm>
            <a:prstGeom prst="rect">
              <a:avLst/>
            </a:prstGeom>
            <a:gradFill rotWithShape="1">
              <a:gsLst>
                <a:gs pos="0">
                  <a:srgbClr val="000099"/>
                </a:gs>
                <a:gs pos="100000">
                  <a:srgbClr val="000066"/>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grpSp>
      <p:sp>
        <p:nvSpPr>
          <p:cNvPr id="15" name="AutoShape 33"/>
          <p:cNvSpPr>
            <a:spLocks noChangeArrowheads="1"/>
          </p:cNvSpPr>
          <p:nvPr/>
        </p:nvSpPr>
        <p:spPr bwMode="gray">
          <a:xfrm rot="10800000" flipH="1">
            <a:off x="13190" y="3409950"/>
            <a:ext cx="364880" cy="395288"/>
          </a:xfrm>
          <a:prstGeom prst="rtTriangle">
            <a:avLst/>
          </a:prstGeom>
          <a:solidFill>
            <a:schemeClr val="bg1"/>
          </a:solidFill>
          <a:ln w="9525">
            <a:solidFill>
              <a:schemeClr val="bg1"/>
            </a:solid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3074" name="Rectangle 2"/>
          <p:cNvSpPr>
            <a:spLocks noGrp="1" noChangeArrowheads="1"/>
          </p:cNvSpPr>
          <p:nvPr>
            <p:ph type="ctrTitle"/>
          </p:nvPr>
        </p:nvSpPr>
        <p:spPr>
          <a:xfrm>
            <a:off x="685800" y="2565400"/>
            <a:ext cx="7772400" cy="863600"/>
          </a:xfrm>
        </p:spPr>
        <p:txBody>
          <a:bodyPr/>
          <a:lstStyle>
            <a:lvl1pPr algn="ctr">
              <a:defRPr sz="4400" b="1">
                <a:solidFill>
                  <a:schemeClr val="tx1"/>
                </a:solidFill>
              </a:defRPr>
            </a:lvl1pPr>
          </a:lstStyle>
          <a:p>
            <a:r>
              <a:rPr lang="ja-JP" altLang="en-US"/>
              <a:t>マスタ タイトルの書式設定</a:t>
            </a:r>
          </a:p>
        </p:txBody>
      </p:sp>
      <p:sp>
        <p:nvSpPr>
          <p:cNvPr id="3075" name="Rectangle 3"/>
          <p:cNvSpPr>
            <a:spLocks noGrp="1" noChangeArrowheads="1"/>
          </p:cNvSpPr>
          <p:nvPr>
            <p:ph type="subTitle" idx="1"/>
          </p:nvPr>
        </p:nvSpPr>
        <p:spPr bwMode="gray">
          <a:xfrm>
            <a:off x="1371600" y="3644900"/>
            <a:ext cx="6400800" cy="622300"/>
          </a:xfrm>
        </p:spPr>
        <p:txBody>
          <a:bodyPr/>
          <a:lstStyle>
            <a:lvl1pPr marL="0" indent="0" algn="ctr">
              <a:buFontTx/>
              <a:buNone/>
              <a:defRPr sz="2400">
                <a:solidFill>
                  <a:schemeClr val="bg1"/>
                </a:solidFill>
              </a:defRPr>
            </a:lvl1pPr>
          </a:lstStyle>
          <a:p>
            <a:r>
              <a:rPr lang="ja-JP" altLang="en-US"/>
              <a:t>マスタ サブタイトルの書式設定</a:t>
            </a:r>
          </a:p>
        </p:txBody>
      </p:sp>
      <p:sp>
        <p:nvSpPr>
          <p:cNvPr id="16" name="Rectangle 4"/>
          <p:cNvSpPr>
            <a:spLocks noGrp="1" noChangeArrowheads="1"/>
          </p:cNvSpPr>
          <p:nvPr>
            <p:ph type="dt" sz="half" idx="10"/>
          </p:nvPr>
        </p:nvSpPr>
        <p:spPr bwMode="gray">
          <a:xfrm>
            <a:off x="6487258" y="5589588"/>
            <a:ext cx="2133600" cy="215900"/>
          </a:xfrm>
        </p:spPr>
        <p:txBody>
          <a:bodyPr anchor="t"/>
          <a:lstStyle>
            <a:lvl1pPr algn="r">
              <a:defRPr>
                <a:solidFill>
                  <a:schemeClr val="bg1"/>
                </a:solidFill>
              </a:defRPr>
            </a:lvl1pPr>
          </a:lstStyle>
          <a:p>
            <a:pPr>
              <a:defRPr/>
            </a:pPr>
            <a:fld id="{BF83C57B-8DF8-4CCF-9DA6-35C853D315D4}" type="datetime1">
              <a:rPr lang="ja-JP" altLang="en-US">
                <a:solidFill>
                  <a:srgbClr val="FFFFFF"/>
                </a:solidFill>
              </a:rPr>
              <a:pPr>
                <a:defRPr/>
              </a:pPr>
              <a:t>2012/10/9</a:t>
            </a:fld>
            <a:endParaRPr lang="en-US" altLang="ja-JP">
              <a:solidFill>
                <a:srgbClr val="FFFFFF"/>
              </a:solidFill>
            </a:endParaRPr>
          </a:p>
        </p:txBody>
      </p:sp>
      <p:sp>
        <p:nvSpPr>
          <p:cNvPr id="17" name="Rectangle 5"/>
          <p:cNvSpPr>
            <a:spLocks noGrp="1" noChangeArrowheads="1"/>
          </p:cNvSpPr>
          <p:nvPr>
            <p:ph type="ftr" sz="quarter" idx="11"/>
          </p:nvPr>
        </p:nvSpPr>
        <p:spPr bwMode="gray">
          <a:xfrm>
            <a:off x="5725258" y="5949950"/>
            <a:ext cx="2895600" cy="215900"/>
          </a:xfrm>
        </p:spPr>
        <p:txBody>
          <a:bodyPr anchor="t"/>
          <a:lstStyle>
            <a:lvl1pPr algn="r">
              <a:defRPr>
                <a:solidFill>
                  <a:schemeClr val="bg1"/>
                </a:solidFill>
              </a:defRPr>
            </a:lvl1pPr>
          </a:lstStyle>
          <a:p>
            <a:pPr>
              <a:defRPr/>
            </a:pPr>
            <a:endParaRPr lang="en-US" altLang="ja-JP">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8F7CE73-0A88-420F-8157-0E7E658397E5}" type="datetime1">
              <a:rPr lang="ja-JP" altLang="en-US">
                <a:solidFill>
                  <a:srgbClr val="000000"/>
                </a:solidFill>
              </a:rPr>
              <a:pPr>
                <a:defRPr/>
              </a:pPr>
              <a:t>2012/10/9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07DA68-8C71-4124-A3BA-194B0961489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E4D2D35E-C31F-4DC1-9903-14598AEC49B0}" type="datetime1">
              <a:rPr lang="ja-JP" altLang="en-US">
                <a:solidFill>
                  <a:srgbClr val="000000"/>
                </a:solidFill>
              </a:rPr>
              <a:pPr>
                <a:defRPr/>
              </a:pPr>
              <a:t>2012/10/9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178704-5963-4EF1-A419-48990C1325F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65226"/>
            <a:ext cx="404446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165226"/>
            <a:ext cx="404446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6B3AD8BA-9941-49D1-B006-6A5D0EFD0B5C}" type="datetime1">
              <a:rPr lang="ja-JP" altLang="en-US">
                <a:solidFill>
                  <a:srgbClr val="000000"/>
                </a:solidFill>
              </a:rPr>
              <a:pPr>
                <a:defRPr/>
              </a:pPr>
              <a:t>2012/10/9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04C6FF-1ACD-46E2-9860-CC30FF2DA57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39C3AD1D-A8DB-4B7D-8D0D-7131946455D4}" type="datetime1">
              <a:rPr lang="ja-JP" altLang="en-US">
                <a:solidFill>
                  <a:srgbClr val="000000"/>
                </a:solidFill>
              </a:rPr>
              <a:pPr>
                <a:defRPr/>
              </a:pPr>
              <a:t>2012/10/9</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5761E0-E185-4BCE-95E7-46978C1949E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CDC21725-A8D9-43D0-9C95-E28BC03698C2}" type="datetime1">
              <a:rPr lang="ja-JP" altLang="en-US">
                <a:solidFill>
                  <a:srgbClr val="000000"/>
                </a:solidFill>
              </a:rPr>
              <a:pPr>
                <a:defRPr/>
              </a:pPr>
              <a:t>2012/10/9</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CF8BD7-966D-4474-BA9F-31A7AF4BF9C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2283735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EF2A5E-451F-455C-AE98-CCF4BA33C036}" type="datetime1">
              <a:rPr lang="ja-JP" altLang="en-US">
                <a:solidFill>
                  <a:srgbClr val="000000"/>
                </a:solidFill>
              </a:rPr>
              <a:pPr>
                <a:defRPr/>
              </a:pPr>
              <a:t>2012/10/9</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691622-B5DA-4F52-A71C-C672159DBB1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77DD359-CE4B-4CAB-AE7A-2E504C00D832}" type="datetime1">
              <a:rPr lang="ja-JP" altLang="en-US">
                <a:solidFill>
                  <a:srgbClr val="000000"/>
                </a:solidFill>
              </a:rPr>
              <a:pPr>
                <a:defRPr/>
              </a:pPr>
              <a:t>2012/10/9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147A7-BAE3-43A1-8412-32FD49D112A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477DD35-5CBB-44AB-862D-B73A38E872E7}" type="datetime1">
              <a:rPr lang="ja-JP" altLang="en-US">
                <a:solidFill>
                  <a:srgbClr val="000000"/>
                </a:solidFill>
              </a:rPr>
              <a:pPr>
                <a:defRPr/>
              </a:pPr>
              <a:t>2012/10/9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74AD51-80EA-4D58-804D-B2A33AC7F5B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DBEEE69C-69CD-4A5B-9497-7C4907EB6224}" type="datetime1">
              <a:rPr lang="ja-JP" altLang="en-US">
                <a:solidFill>
                  <a:srgbClr val="000000"/>
                </a:solidFill>
              </a:rPr>
              <a:pPr>
                <a:defRPr/>
              </a:pPr>
              <a:t>2012/10/9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1CB77-AE84-4B82-8C9C-B5F337F3C25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4731" y="115888"/>
            <a:ext cx="2108689" cy="60499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15888"/>
            <a:ext cx="6186854" cy="60499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2C2ECDA-761E-4C54-BA5E-7800B4297BDA}" type="datetime1">
              <a:rPr lang="ja-JP" altLang="en-US">
                <a:solidFill>
                  <a:srgbClr val="000000"/>
                </a:solidFill>
              </a:rPr>
              <a:pPr>
                <a:defRPr/>
              </a:pPr>
              <a:t>2012/10/9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5A6904-18F2-47F5-89EC-218637D70A2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26477" y="115888"/>
            <a:ext cx="8066943" cy="576262"/>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165226"/>
            <a:ext cx="8229600" cy="500062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6EC7FC3-6DE1-407C-9625-3369DF74B0FE}" type="datetime1">
              <a:rPr lang="ja-JP" altLang="en-US">
                <a:solidFill>
                  <a:srgbClr val="000000"/>
                </a:solidFill>
              </a:rPr>
              <a:pPr>
                <a:defRPr/>
              </a:pPr>
              <a:t>2012/10/9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74F0DE-C280-47B6-AA71-06FA63AC939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3404725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flipH="1">
            <a:off x="7308851" y="1066800"/>
            <a:ext cx="6350" cy="488315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ja-JP" altLang="en-US">
              <a:solidFill>
                <a:srgbClr val="000000"/>
              </a:solidFill>
            </a:endParaRPr>
          </a:p>
        </p:txBody>
      </p:sp>
      <p:sp>
        <p:nvSpPr>
          <p:cNvPr id="5" name="Line 40"/>
          <p:cNvSpPr>
            <a:spLocks noChangeShapeType="1"/>
          </p:cNvSpPr>
          <p:nvPr/>
        </p:nvSpPr>
        <p:spPr bwMode="auto">
          <a:xfrm>
            <a:off x="827088" y="2997200"/>
            <a:ext cx="7707312" cy="0"/>
          </a:xfrm>
          <a:prstGeom prst="line">
            <a:avLst/>
          </a:prstGeom>
          <a:noFill/>
          <a:ln w="6350">
            <a:solidFill>
              <a:schemeClr val="tx1"/>
            </a:solidFill>
            <a:round/>
            <a:headEnd/>
            <a:tailEnd/>
          </a:ln>
          <a:effectLst/>
        </p:spPr>
        <p:txBody>
          <a:bodyPr/>
          <a:lstStyle/>
          <a:p>
            <a:pPr fontAlgn="base">
              <a:spcBef>
                <a:spcPct val="0"/>
              </a:spcBef>
              <a:spcAft>
                <a:spcPct val="0"/>
              </a:spcAft>
              <a:defRPr/>
            </a:pPr>
            <a:endParaRPr lang="ja-JP" altLang="en-US">
              <a:solidFill>
                <a:srgbClr val="000000"/>
              </a:solidFill>
            </a:endParaRPr>
          </a:p>
        </p:txBody>
      </p:sp>
      <p:pic>
        <p:nvPicPr>
          <p:cNvPr id="6" name="Picture 44"/>
          <p:cNvPicPr>
            <a:picLocks noChangeAspect="1" noChangeArrowheads="1"/>
          </p:cNvPicPr>
          <p:nvPr userDrawn="1"/>
        </p:nvPicPr>
        <p:blipFill>
          <a:blip r:embed="rId2" cstate="print"/>
          <a:srcRect/>
          <a:stretch>
            <a:fillRect/>
          </a:stretch>
        </p:blipFill>
        <p:spPr bwMode="auto">
          <a:xfrm>
            <a:off x="7451728" y="3357569"/>
            <a:ext cx="1152525" cy="2376487"/>
          </a:xfrm>
          <a:prstGeom prst="rect">
            <a:avLst/>
          </a:prstGeom>
          <a:noFill/>
          <a:ln w="9525">
            <a:noFill/>
            <a:miter lim="800000"/>
            <a:headEnd/>
            <a:tailEnd/>
          </a:ln>
        </p:spPr>
      </p:pic>
      <p:sp>
        <p:nvSpPr>
          <p:cNvPr id="32771" name="Rectangle 3"/>
          <p:cNvSpPr>
            <a:spLocks noGrp="1" noChangeArrowheads="1"/>
          </p:cNvSpPr>
          <p:nvPr>
            <p:ph type="ctrTitle"/>
          </p:nvPr>
        </p:nvSpPr>
        <p:spPr>
          <a:xfrm>
            <a:off x="315913" y="647700"/>
            <a:ext cx="6781800" cy="2133600"/>
          </a:xfrm>
        </p:spPr>
        <p:txBody>
          <a:bodyPr/>
          <a:lstStyle>
            <a:lvl1pPr algn="r">
              <a:defRPr sz="4800"/>
            </a:lvl1pPr>
          </a:lstStyle>
          <a:p>
            <a:r>
              <a:rPr lang="ja-JP" altLang="en-US"/>
              <a:t>マスタ タイトルの書式設定</a:t>
            </a:r>
          </a:p>
        </p:txBody>
      </p:sp>
      <p:sp>
        <p:nvSpPr>
          <p:cNvPr id="32772" name="Rectangle 4"/>
          <p:cNvSpPr>
            <a:spLocks noGrp="1" noChangeArrowheads="1"/>
          </p:cNvSpPr>
          <p:nvPr>
            <p:ph type="subTitle" idx="1"/>
          </p:nvPr>
        </p:nvSpPr>
        <p:spPr>
          <a:xfrm>
            <a:off x="849313" y="3154363"/>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7" name="Rectangle 5"/>
          <p:cNvSpPr>
            <a:spLocks noGrp="1" noChangeArrowheads="1"/>
          </p:cNvSpPr>
          <p:nvPr>
            <p:ph type="dt" sz="half" idx="10"/>
          </p:nvPr>
        </p:nvSpPr>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xfrm>
            <a:off x="6831013" y="6356350"/>
            <a:ext cx="2133600" cy="457200"/>
          </a:xfrm>
        </p:spPr>
        <p:txBody>
          <a:bodyPr/>
          <a:lstStyle>
            <a:lvl1pPr>
              <a:defRPr sz="1000"/>
            </a:lvl1pPr>
          </a:lstStyle>
          <a:p>
            <a:pPr>
              <a:defRPr/>
            </a:pPr>
            <a:fld id="{0138A51E-CD35-4CFF-AFFB-E327F05436EF}" type="slidenum">
              <a:rPr lang="en-US" altLang="ja-JP"/>
              <a:pPr>
                <a:defRPr/>
              </a:pPr>
              <a:t>&lt;#&gt;</a:t>
            </a:fld>
            <a:endParaRPr lang="en-US" altLang="ja-JP"/>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C13631FA-0F21-4420-8455-424B4B0676CF}" type="slidenum">
              <a:rPr lang="en-US" altLang="ja-JP"/>
              <a:pPr>
                <a:defRPr/>
              </a:pPr>
              <a:t>&lt;#&gt;</a:t>
            </a:fld>
            <a:endParaRPr lang="en-US" altLang="ja-JP"/>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A5644C04-7AB3-4C9B-9E01-1136CA6A61E6}"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115773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28EBCC8-EB0C-448E-A917-DE5389856761}" type="slidenum">
              <a:rPr lang="en-US" altLang="ja-JP"/>
              <a:pPr>
                <a:defRPr/>
              </a:pPr>
              <a:t>&lt;#&gt;</a:t>
            </a:fld>
            <a:endParaRPr lang="en-US" altLang="ja-JP"/>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C36C1D74-B251-4DF9-AD16-EDBD103D4F02}" type="slidenum">
              <a:rPr lang="en-US" altLang="ja-JP"/>
              <a:pPr>
                <a:defRPr/>
              </a:pPr>
              <a:t>&lt;#&gt;</a:t>
            </a:fld>
            <a:endParaRPr lang="en-US" altLang="ja-JP"/>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B575A711-11AD-4161-93E3-63B9C945DEAB}" type="slidenum">
              <a:rPr lang="en-US" altLang="ja-JP"/>
              <a:pPr>
                <a:defRPr/>
              </a:pPr>
              <a:t>&lt;#&gt;</a:t>
            </a:fld>
            <a:endParaRPr lang="en-US" altLang="ja-JP"/>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486515B8-A6F8-4150-839C-C083C4621E45}" type="slidenum">
              <a:rPr lang="en-US" altLang="ja-JP"/>
              <a:pPr>
                <a:defRPr/>
              </a:pPr>
              <a:t>&lt;#&gt;</a:t>
            </a:fld>
            <a:endParaRPr lang="en-US" altLang="ja-JP"/>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BC66B6F8-5C4B-4278-A445-0F4E822A7710}" type="slidenum">
              <a:rPr lang="en-US" altLang="ja-JP"/>
              <a:pPr>
                <a:defRPr/>
              </a:pPr>
              <a:t>&lt;#&gt;</a:t>
            </a:fld>
            <a:endParaRPr lang="en-US" altLang="ja-JP"/>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87D1A730-10E3-42E7-A992-05271C098E3F}" type="slidenum">
              <a:rPr lang="en-US" altLang="ja-JP"/>
              <a:pPr>
                <a:defRPr/>
              </a:pPr>
              <a:t>&lt;#&gt;</a:t>
            </a:fld>
            <a:endParaRPr lang="en-US" altLang="ja-JP"/>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6BC8D58F-F5BC-4E73-8E14-58BC8069EA30}" type="slidenum">
              <a:rPr lang="en-US" altLang="ja-JP"/>
              <a:pPr>
                <a:defRPr/>
              </a:pPr>
              <a:t>&lt;#&gt;</a:t>
            </a:fld>
            <a:endParaRPr lang="en-US" altLang="ja-JP"/>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44"/>
            <a:ext cx="2057400" cy="600868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2244"/>
            <a:ext cx="6019800" cy="600868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54C58976-4954-4EA6-95CD-7AFD65010E75}" type="slidenum">
              <a:rPr lang="en-US" altLang="ja-JP"/>
              <a:pPr>
                <a:defRPr/>
              </a:pPr>
              <a:t>&lt;#&gt;</a:t>
            </a:fld>
            <a:endParaRPr lang="en-US" altLang="ja-JP"/>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719263"/>
            <a:ext cx="8229600" cy="4411662"/>
          </a:xfrm>
        </p:spPr>
        <p:txBody>
          <a:bodyPr/>
          <a:lstStyle/>
          <a:p>
            <a:pPr lvl="0"/>
            <a:endParaRPr lang="ja-JP"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E232AA10-CA58-49B9-A897-1E3B89464AB9}"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137622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196907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63270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84B62F-3F34-4398-ADAF-A91AA3F9A4D8}" type="datetimeFigureOut">
              <a:rPr kumimoji="1" lang="ja-JP" altLang="en-US" smtClean="0"/>
              <a:pPr/>
              <a:t>2012/10/9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291959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4B62F-3F34-4398-ADAF-A91AA3F9A4D8}" type="datetimeFigureOut">
              <a:rPr kumimoji="1" lang="ja-JP" altLang="en-US" smtClean="0"/>
              <a:pPr/>
              <a:t>2012/10/9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86C34-99E3-4146-AFEA-FC37B6C475CD}" type="slidenum">
              <a:rPr kumimoji="1" lang="ja-JP" altLang="en-US" smtClean="0"/>
              <a:pPr/>
              <a:t>&lt;#&gt;</a:t>
            </a:fld>
            <a:endParaRPr kumimoji="1" lang="ja-JP" altLang="en-US"/>
          </a:p>
        </p:txBody>
      </p:sp>
    </p:spTree>
    <p:extLst>
      <p:ext uri="{BB962C8B-B14F-4D97-AF65-F5344CB8AC3E}">
        <p14:creationId xmlns:p14="http://schemas.microsoft.com/office/powerpoint/2010/main" xmlns="" val="1133045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9" name="Rectangle 115"/>
          <p:cNvSpPr>
            <a:spLocks noChangeArrowheads="1"/>
          </p:cNvSpPr>
          <p:nvPr/>
        </p:nvSpPr>
        <p:spPr bwMode="gray">
          <a:xfrm>
            <a:off x="14654" y="15879"/>
            <a:ext cx="9144000" cy="836613"/>
          </a:xfrm>
          <a:prstGeom prst="rect">
            <a:avLst/>
          </a:prstGeom>
          <a:gradFill rotWithShape="1">
            <a:gsLst>
              <a:gs pos="0">
                <a:srgbClr val="0038A8"/>
              </a:gs>
              <a:gs pos="100000">
                <a:srgbClr val="00008E"/>
              </a:gs>
            </a:gsLst>
            <a:lin ang="54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0" name="Rectangle 116"/>
          <p:cNvSpPr>
            <a:spLocks noChangeArrowheads="1"/>
          </p:cNvSpPr>
          <p:nvPr/>
        </p:nvSpPr>
        <p:spPr bwMode="gray">
          <a:xfrm>
            <a:off x="180243" y="204788"/>
            <a:ext cx="99646" cy="107950"/>
          </a:xfrm>
          <a:prstGeom prst="rect">
            <a:avLst/>
          </a:prstGeom>
          <a:gradFill rotWithShape="1">
            <a:gsLst>
              <a:gs pos="0">
                <a:schemeClr val="bg1"/>
              </a:gs>
              <a:gs pos="100000">
                <a:schemeClr val="accent1"/>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1" name="Rectangle 117"/>
          <p:cNvSpPr>
            <a:spLocks noChangeArrowheads="1"/>
          </p:cNvSpPr>
          <p:nvPr/>
        </p:nvSpPr>
        <p:spPr bwMode="gray">
          <a:xfrm>
            <a:off x="345831" y="204788"/>
            <a:ext cx="99646" cy="107950"/>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2" name="Rectangle 118"/>
          <p:cNvSpPr>
            <a:spLocks noChangeArrowheads="1"/>
          </p:cNvSpPr>
          <p:nvPr/>
        </p:nvSpPr>
        <p:spPr bwMode="gray">
          <a:xfrm>
            <a:off x="345831" y="384175"/>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3" name="Rectangle 119"/>
          <p:cNvSpPr>
            <a:spLocks noChangeArrowheads="1"/>
          </p:cNvSpPr>
          <p:nvPr/>
        </p:nvSpPr>
        <p:spPr bwMode="gray">
          <a:xfrm>
            <a:off x="180243" y="384175"/>
            <a:ext cx="99646" cy="107950"/>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4" name="Rectangle 120"/>
          <p:cNvSpPr>
            <a:spLocks noChangeArrowheads="1"/>
          </p:cNvSpPr>
          <p:nvPr/>
        </p:nvSpPr>
        <p:spPr bwMode="gray">
          <a:xfrm>
            <a:off x="345831" y="565150"/>
            <a:ext cx="99646" cy="107950"/>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5" name="Rectangle 121"/>
          <p:cNvSpPr>
            <a:spLocks noChangeArrowheads="1"/>
          </p:cNvSpPr>
          <p:nvPr/>
        </p:nvSpPr>
        <p:spPr bwMode="gray">
          <a:xfrm>
            <a:off x="180243" y="565150"/>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6" name="Rectangle 122"/>
          <p:cNvSpPr>
            <a:spLocks noChangeArrowheads="1"/>
          </p:cNvSpPr>
          <p:nvPr/>
        </p:nvSpPr>
        <p:spPr bwMode="gray">
          <a:xfrm>
            <a:off x="512885" y="204788"/>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7" name="Rectangle 123"/>
          <p:cNvSpPr>
            <a:spLocks noChangeArrowheads="1"/>
          </p:cNvSpPr>
          <p:nvPr/>
        </p:nvSpPr>
        <p:spPr bwMode="gray">
          <a:xfrm>
            <a:off x="512885" y="384175"/>
            <a:ext cx="99646" cy="107950"/>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8" name="Rectangle 124"/>
          <p:cNvSpPr>
            <a:spLocks noChangeArrowheads="1"/>
          </p:cNvSpPr>
          <p:nvPr/>
        </p:nvSpPr>
        <p:spPr bwMode="gray">
          <a:xfrm>
            <a:off x="512885" y="565150"/>
            <a:ext cx="99646" cy="107950"/>
          </a:xfrm>
          <a:prstGeom prst="rect">
            <a:avLst/>
          </a:prstGeom>
          <a:gradFill rotWithShape="1">
            <a:gsLst>
              <a:gs pos="0">
                <a:srgbClr val="000099"/>
              </a:gs>
              <a:gs pos="100000">
                <a:srgbClr val="000066"/>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2060" name="Rectangle 3"/>
          <p:cNvSpPr>
            <a:spLocks noGrp="1" noChangeArrowheads="1"/>
          </p:cNvSpPr>
          <p:nvPr>
            <p:ph type="body" idx="1"/>
          </p:nvPr>
        </p:nvSpPr>
        <p:spPr bwMode="auto">
          <a:xfrm>
            <a:off x="457200" y="1165230"/>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178777" y="6461132"/>
            <a:ext cx="2133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latin typeface="Arial" charset="0"/>
                <a:ea typeface="ＭＳ Ｐゴシック" charset="-128"/>
              </a:defRPr>
            </a:lvl1pPr>
          </a:lstStyle>
          <a:p>
            <a:pPr fontAlgn="base">
              <a:spcBef>
                <a:spcPct val="0"/>
              </a:spcBef>
              <a:spcAft>
                <a:spcPct val="0"/>
              </a:spcAft>
              <a:defRPr/>
            </a:pPr>
            <a:fld id="{22A1D156-8C83-44D4-A404-707DC347C2B2}" type="datetime1">
              <a:rPr lang="ja-JP" altLang="en-US">
                <a:solidFill>
                  <a:srgbClr val="000000"/>
                </a:solidFill>
              </a:rPr>
              <a:pPr fontAlgn="base">
                <a:spcBef>
                  <a:spcPct val="0"/>
                </a:spcBef>
                <a:spcAft>
                  <a:spcPct val="0"/>
                </a:spcAft>
                <a:defRPr/>
              </a:pPr>
              <a:t>2012/10/9</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461132"/>
            <a:ext cx="2895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831623" y="6461132"/>
            <a:ext cx="2133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latin typeface="Arial" charset="0"/>
                <a:ea typeface="ＭＳ Ｐゴシック" charset="-128"/>
              </a:defRPr>
            </a:lvl1pPr>
          </a:lstStyle>
          <a:p>
            <a:pPr fontAlgn="base">
              <a:spcBef>
                <a:spcPct val="0"/>
              </a:spcBef>
              <a:spcAft>
                <a:spcPct val="0"/>
              </a:spcAft>
              <a:defRPr/>
            </a:pPr>
            <a:fld id="{F76D83C2-9DA2-4CA9-B82C-E11C4A67C295}" type="slidenum">
              <a:rPr lang="en-US" altLang="ja-JP">
                <a:solidFill>
                  <a:srgbClr val="000000"/>
                </a:solidFill>
              </a:rPr>
              <a:pPr fontAlgn="base">
                <a:spcBef>
                  <a:spcPct val="0"/>
                </a:spcBef>
                <a:spcAft>
                  <a:spcPct val="0"/>
                </a:spcAft>
                <a:defRPr/>
              </a:pPr>
              <a:t>&lt;#&gt;</a:t>
            </a:fld>
            <a:endParaRPr lang="en-US" altLang="ja-JP">
              <a:solidFill>
                <a:srgbClr val="000000"/>
              </a:solidFill>
            </a:endParaRPr>
          </a:p>
        </p:txBody>
      </p:sp>
      <p:sp>
        <p:nvSpPr>
          <p:cNvPr id="2064" name="Rectangle 2"/>
          <p:cNvSpPr>
            <a:spLocks noGrp="1" noChangeArrowheads="1"/>
          </p:cNvSpPr>
          <p:nvPr>
            <p:ph type="title"/>
          </p:nvPr>
        </p:nvSpPr>
        <p:spPr bwMode="gray">
          <a:xfrm>
            <a:off x="826480" y="115888"/>
            <a:ext cx="8066943"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Arial" charset="0"/>
          <a:ea typeface="ＭＳ Ｐゴシック" charset="-128"/>
        </a:defRPr>
      </a:lvl2pPr>
      <a:lvl3pPr algn="l" rtl="0" eaLnBrk="0" fontAlgn="base" hangingPunct="0">
        <a:spcBef>
          <a:spcPct val="0"/>
        </a:spcBef>
        <a:spcAft>
          <a:spcPct val="0"/>
        </a:spcAft>
        <a:defRPr kumimoji="1" sz="3600">
          <a:solidFill>
            <a:schemeClr val="bg1"/>
          </a:solidFill>
          <a:latin typeface="Arial" charset="0"/>
          <a:ea typeface="ＭＳ Ｐゴシック" charset="-128"/>
        </a:defRPr>
      </a:lvl3pPr>
      <a:lvl4pPr algn="l" rtl="0" eaLnBrk="0" fontAlgn="base" hangingPunct="0">
        <a:spcBef>
          <a:spcPct val="0"/>
        </a:spcBef>
        <a:spcAft>
          <a:spcPct val="0"/>
        </a:spcAft>
        <a:defRPr kumimoji="1" sz="3600">
          <a:solidFill>
            <a:schemeClr val="bg1"/>
          </a:solidFill>
          <a:latin typeface="Arial" charset="0"/>
          <a:ea typeface="ＭＳ Ｐゴシック" charset="-128"/>
        </a:defRPr>
      </a:lvl4pPr>
      <a:lvl5pPr algn="l" rtl="0" eaLnBrk="0" fontAlgn="base" hangingPunct="0">
        <a:spcBef>
          <a:spcPct val="0"/>
        </a:spcBef>
        <a:spcAft>
          <a:spcPct val="0"/>
        </a:spcAft>
        <a:defRPr kumimoji="1" sz="3600">
          <a:solidFill>
            <a:schemeClr val="bg1"/>
          </a:solidFill>
          <a:latin typeface="Arial" charset="0"/>
          <a:ea typeface="ＭＳ Ｐゴシック" charset="-128"/>
        </a:defRPr>
      </a:lvl5pPr>
      <a:lvl6pPr marL="457200" algn="l" rtl="0" fontAlgn="base">
        <a:spcBef>
          <a:spcPct val="0"/>
        </a:spcBef>
        <a:spcAft>
          <a:spcPct val="0"/>
        </a:spcAft>
        <a:defRPr kumimoji="1" sz="3600">
          <a:solidFill>
            <a:schemeClr val="bg1"/>
          </a:solidFill>
          <a:latin typeface="Arial" charset="0"/>
          <a:ea typeface="ＭＳ Ｐゴシック" charset="-128"/>
        </a:defRPr>
      </a:lvl6pPr>
      <a:lvl7pPr marL="914400" algn="l" rtl="0" fontAlgn="base">
        <a:spcBef>
          <a:spcPct val="0"/>
        </a:spcBef>
        <a:spcAft>
          <a:spcPct val="0"/>
        </a:spcAft>
        <a:defRPr kumimoji="1" sz="3600">
          <a:solidFill>
            <a:schemeClr val="bg1"/>
          </a:solidFill>
          <a:latin typeface="Arial" charset="0"/>
          <a:ea typeface="ＭＳ Ｐゴシック" charset="-128"/>
        </a:defRPr>
      </a:lvl7pPr>
      <a:lvl8pPr marL="1371600" algn="l" rtl="0" fontAlgn="base">
        <a:spcBef>
          <a:spcPct val="0"/>
        </a:spcBef>
        <a:spcAft>
          <a:spcPct val="0"/>
        </a:spcAft>
        <a:defRPr kumimoji="1" sz="3600">
          <a:solidFill>
            <a:schemeClr val="bg1"/>
          </a:solidFill>
          <a:latin typeface="Arial" charset="0"/>
          <a:ea typeface="ＭＳ Ｐゴシック" charset="-128"/>
        </a:defRPr>
      </a:lvl8pPr>
      <a:lvl9pPr marL="1828800" algn="l" rtl="0" fontAlgn="base">
        <a:spcBef>
          <a:spcPct val="0"/>
        </a:spcBef>
        <a:spcAft>
          <a:spcPct val="0"/>
        </a:spcAft>
        <a:defRPr kumimoji="1" sz="36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9" name="Rectangle 115"/>
          <p:cNvSpPr>
            <a:spLocks noChangeArrowheads="1"/>
          </p:cNvSpPr>
          <p:nvPr/>
        </p:nvSpPr>
        <p:spPr bwMode="gray">
          <a:xfrm>
            <a:off x="14654" y="15876"/>
            <a:ext cx="9144000" cy="836613"/>
          </a:xfrm>
          <a:prstGeom prst="rect">
            <a:avLst/>
          </a:prstGeom>
          <a:gradFill rotWithShape="1">
            <a:gsLst>
              <a:gs pos="0">
                <a:srgbClr val="0038A8"/>
              </a:gs>
              <a:gs pos="100000">
                <a:srgbClr val="00008E"/>
              </a:gs>
            </a:gsLst>
            <a:lin ang="54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0" name="Rectangle 116"/>
          <p:cNvSpPr>
            <a:spLocks noChangeArrowheads="1"/>
          </p:cNvSpPr>
          <p:nvPr/>
        </p:nvSpPr>
        <p:spPr bwMode="gray">
          <a:xfrm>
            <a:off x="180243" y="204788"/>
            <a:ext cx="99646" cy="107950"/>
          </a:xfrm>
          <a:prstGeom prst="rect">
            <a:avLst/>
          </a:prstGeom>
          <a:gradFill rotWithShape="1">
            <a:gsLst>
              <a:gs pos="0">
                <a:schemeClr val="bg1"/>
              </a:gs>
              <a:gs pos="100000">
                <a:schemeClr val="accent1"/>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1" name="Rectangle 117"/>
          <p:cNvSpPr>
            <a:spLocks noChangeArrowheads="1"/>
          </p:cNvSpPr>
          <p:nvPr/>
        </p:nvSpPr>
        <p:spPr bwMode="gray">
          <a:xfrm>
            <a:off x="345831" y="204788"/>
            <a:ext cx="99646" cy="107950"/>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2" name="Rectangle 118"/>
          <p:cNvSpPr>
            <a:spLocks noChangeArrowheads="1"/>
          </p:cNvSpPr>
          <p:nvPr/>
        </p:nvSpPr>
        <p:spPr bwMode="gray">
          <a:xfrm>
            <a:off x="345831" y="384175"/>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3" name="Rectangle 119"/>
          <p:cNvSpPr>
            <a:spLocks noChangeArrowheads="1"/>
          </p:cNvSpPr>
          <p:nvPr/>
        </p:nvSpPr>
        <p:spPr bwMode="gray">
          <a:xfrm>
            <a:off x="180243" y="384175"/>
            <a:ext cx="99646" cy="107950"/>
          </a:xfrm>
          <a:prstGeom prst="rect">
            <a:avLst/>
          </a:prstGeom>
          <a:gradFill rotWithShape="1">
            <a:gsLst>
              <a:gs pos="0">
                <a:schemeClr val="accent1"/>
              </a:gs>
              <a:gs pos="100000">
                <a:srgbClr val="0066FF"/>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4" name="Rectangle 120"/>
          <p:cNvSpPr>
            <a:spLocks noChangeArrowheads="1"/>
          </p:cNvSpPr>
          <p:nvPr/>
        </p:nvSpPr>
        <p:spPr bwMode="gray">
          <a:xfrm>
            <a:off x="345831" y="565150"/>
            <a:ext cx="99646" cy="107950"/>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5" name="Rectangle 121"/>
          <p:cNvSpPr>
            <a:spLocks noChangeArrowheads="1"/>
          </p:cNvSpPr>
          <p:nvPr/>
        </p:nvSpPr>
        <p:spPr bwMode="gray">
          <a:xfrm>
            <a:off x="180243" y="565150"/>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6" name="Rectangle 122"/>
          <p:cNvSpPr>
            <a:spLocks noChangeArrowheads="1"/>
          </p:cNvSpPr>
          <p:nvPr/>
        </p:nvSpPr>
        <p:spPr bwMode="gray">
          <a:xfrm>
            <a:off x="512885" y="204788"/>
            <a:ext cx="99646" cy="107950"/>
          </a:xfrm>
          <a:prstGeom prst="rect">
            <a:avLst/>
          </a:prstGeom>
          <a:gradFill rotWithShape="1">
            <a:gsLst>
              <a:gs pos="0">
                <a:srgbClr val="0066FF"/>
              </a:gs>
              <a:gs pos="100000">
                <a:srgbClr val="0000CC"/>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7" name="Rectangle 123"/>
          <p:cNvSpPr>
            <a:spLocks noChangeArrowheads="1"/>
          </p:cNvSpPr>
          <p:nvPr/>
        </p:nvSpPr>
        <p:spPr bwMode="gray">
          <a:xfrm>
            <a:off x="512885" y="384175"/>
            <a:ext cx="99646" cy="107950"/>
          </a:xfrm>
          <a:prstGeom prst="rect">
            <a:avLst/>
          </a:prstGeom>
          <a:gradFill rotWithShape="1">
            <a:gsLst>
              <a:gs pos="0">
                <a:srgbClr val="0000D6"/>
              </a:gs>
              <a:gs pos="100000">
                <a:srgbClr val="000099"/>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148" name="Rectangle 124"/>
          <p:cNvSpPr>
            <a:spLocks noChangeArrowheads="1"/>
          </p:cNvSpPr>
          <p:nvPr/>
        </p:nvSpPr>
        <p:spPr bwMode="gray">
          <a:xfrm>
            <a:off x="512885" y="565150"/>
            <a:ext cx="99646" cy="107950"/>
          </a:xfrm>
          <a:prstGeom prst="rect">
            <a:avLst/>
          </a:prstGeom>
          <a:gradFill rotWithShape="1">
            <a:gsLst>
              <a:gs pos="0">
                <a:srgbClr val="000099"/>
              </a:gs>
              <a:gs pos="100000">
                <a:srgbClr val="000066"/>
              </a:gs>
            </a:gsLst>
            <a:lin ang="2700000" scaled="1"/>
          </a:gra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2060" name="Rectangle 3"/>
          <p:cNvSpPr>
            <a:spLocks noGrp="1" noChangeArrowheads="1"/>
          </p:cNvSpPr>
          <p:nvPr>
            <p:ph type="body" idx="1"/>
          </p:nvPr>
        </p:nvSpPr>
        <p:spPr bwMode="auto">
          <a:xfrm>
            <a:off x="457200" y="1165226"/>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178777" y="6461126"/>
            <a:ext cx="2133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latin typeface="Arial" charset="0"/>
                <a:ea typeface="ＭＳ Ｐゴシック" charset="-128"/>
              </a:defRPr>
            </a:lvl1pPr>
          </a:lstStyle>
          <a:p>
            <a:pPr fontAlgn="base">
              <a:spcBef>
                <a:spcPct val="0"/>
              </a:spcBef>
              <a:spcAft>
                <a:spcPct val="0"/>
              </a:spcAft>
              <a:defRPr/>
            </a:pPr>
            <a:fld id="{22A1D156-8C83-44D4-A404-707DC347C2B2}" type="datetime1">
              <a:rPr lang="ja-JP" altLang="en-US">
                <a:solidFill>
                  <a:srgbClr val="000000"/>
                </a:solidFill>
              </a:rPr>
              <a:pPr fontAlgn="base">
                <a:spcBef>
                  <a:spcPct val="0"/>
                </a:spcBef>
                <a:spcAft>
                  <a:spcPct val="0"/>
                </a:spcAft>
                <a:defRPr/>
              </a:pPr>
              <a:t>2012/10/9</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461126"/>
            <a:ext cx="2895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831623" y="6461126"/>
            <a:ext cx="21336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latin typeface="Arial" charset="0"/>
                <a:ea typeface="ＭＳ Ｐゴシック" charset="-128"/>
              </a:defRPr>
            </a:lvl1pPr>
          </a:lstStyle>
          <a:p>
            <a:pPr fontAlgn="base">
              <a:spcBef>
                <a:spcPct val="0"/>
              </a:spcBef>
              <a:spcAft>
                <a:spcPct val="0"/>
              </a:spcAft>
              <a:defRPr/>
            </a:pPr>
            <a:fld id="{F76D83C2-9DA2-4CA9-B82C-E11C4A67C295}" type="slidenum">
              <a:rPr lang="en-US" altLang="ja-JP">
                <a:solidFill>
                  <a:srgbClr val="000000"/>
                </a:solidFill>
              </a:rPr>
              <a:pPr fontAlgn="base">
                <a:spcBef>
                  <a:spcPct val="0"/>
                </a:spcBef>
                <a:spcAft>
                  <a:spcPct val="0"/>
                </a:spcAft>
                <a:defRPr/>
              </a:pPr>
              <a:t>&lt;#&gt;</a:t>
            </a:fld>
            <a:endParaRPr lang="en-US" altLang="ja-JP">
              <a:solidFill>
                <a:srgbClr val="000000"/>
              </a:solidFill>
            </a:endParaRPr>
          </a:p>
        </p:txBody>
      </p:sp>
      <p:sp>
        <p:nvSpPr>
          <p:cNvPr id="2064" name="Rectangle 2"/>
          <p:cNvSpPr>
            <a:spLocks noGrp="1" noChangeArrowheads="1"/>
          </p:cNvSpPr>
          <p:nvPr>
            <p:ph type="title"/>
          </p:nvPr>
        </p:nvSpPr>
        <p:spPr bwMode="gray">
          <a:xfrm>
            <a:off x="826477" y="115888"/>
            <a:ext cx="8066943"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Arial" charset="0"/>
          <a:ea typeface="ＭＳ Ｐゴシック" charset="-128"/>
        </a:defRPr>
      </a:lvl2pPr>
      <a:lvl3pPr algn="l" rtl="0" eaLnBrk="0" fontAlgn="base" hangingPunct="0">
        <a:spcBef>
          <a:spcPct val="0"/>
        </a:spcBef>
        <a:spcAft>
          <a:spcPct val="0"/>
        </a:spcAft>
        <a:defRPr kumimoji="1" sz="3600">
          <a:solidFill>
            <a:schemeClr val="bg1"/>
          </a:solidFill>
          <a:latin typeface="Arial" charset="0"/>
          <a:ea typeface="ＭＳ Ｐゴシック" charset="-128"/>
        </a:defRPr>
      </a:lvl3pPr>
      <a:lvl4pPr algn="l" rtl="0" eaLnBrk="0" fontAlgn="base" hangingPunct="0">
        <a:spcBef>
          <a:spcPct val="0"/>
        </a:spcBef>
        <a:spcAft>
          <a:spcPct val="0"/>
        </a:spcAft>
        <a:defRPr kumimoji="1" sz="3600">
          <a:solidFill>
            <a:schemeClr val="bg1"/>
          </a:solidFill>
          <a:latin typeface="Arial" charset="0"/>
          <a:ea typeface="ＭＳ Ｐゴシック" charset="-128"/>
        </a:defRPr>
      </a:lvl4pPr>
      <a:lvl5pPr algn="l" rtl="0" eaLnBrk="0" fontAlgn="base" hangingPunct="0">
        <a:spcBef>
          <a:spcPct val="0"/>
        </a:spcBef>
        <a:spcAft>
          <a:spcPct val="0"/>
        </a:spcAft>
        <a:defRPr kumimoji="1" sz="3600">
          <a:solidFill>
            <a:schemeClr val="bg1"/>
          </a:solidFill>
          <a:latin typeface="Arial" charset="0"/>
          <a:ea typeface="ＭＳ Ｐゴシック" charset="-128"/>
        </a:defRPr>
      </a:lvl5pPr>
      <a:lvl6pPr marL="457200" algn="l" rtl="0" fontAlgn="base">
        <a:spcBef>
          <a:spcPct val="0"/>
        </a:spcBef>
        <a:spcAft>
          <a:spcPct val="0"/>
        </a:spcAft>
        <a:defRPr kumimoji="1" sz="3600">
          <a:solidFill>
            <a:schemeClr val="bg1"/>
          </a:solidFill>
          <a:latin typeface="Arial" charset="0"/>
          <a:ea typeface="ＭＳ Ｐゴシック" charset="-128"/>
        </a:defRPr>
      </a:lvl6pPr>
      <a:lvl7pPr marL="914400" algn="l" rtl="0" fontAlgn="base">
        <a:spcBef>
          <a:spcPct val="0"/>
        </a:spcBef>
        <a:spcAft>
          <a:spcPct val="0"/>
        </a:spcAft>
        <a:defRPr kumimoji="1" sz="3600">
          <a:solidFill>
            <a:schemeClr val="bg1"/>
          </a:solidFill>
          <a:latin typeface="Arial" charset="0"/>
          <a:ea typeface="ＭＳ Ｐゴシック" charset="-128"/>
        </a:defRPr>
      </a:lvl7pPr>
      <a:lvl8pPr marL="1371600" algn="l" rtl="0" fontAlgn="base">
        <a:spcBef>
          <a:spcPct val="0"/>
        </a:spcBef>
        <a:spcAft>
          <a:spcPct val="0"/>
        </a:spcAft>
        <a:defRPr kumimoji="1" sz="3600">
          <a:solidFill>
            <a:schemeClr val="bg1"/>
          </a:solidFill>
          <a:latin typeface="Arial" charset="0"/>
          <a:ea typeface="ＭＳ Ｐゴシック" charset="-128"/>
        </a:defRPr>
      </a:lvl8pPr>
      <a:lvl9pPr marL="1828800" algn="l" rtl="0" fontAlgn="base">
        <a:spcBef>
          <a:spcPct val="0"/>
        </a:spcBef>
        <a:spcAft>
          <a:spcPct val="0"/>
        </a:spcAft>
        <a:defRPr kumimoji="1" sz="36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6197B-B2C2-44B4-9EBB-6F3D6105E7C9}" type="datetimeFigureOut">
              <a:rPr lang="ja-JP" altLang="en-US" smtClean="0">
                <a:solidFill>
                  <a:prstClr val="black">
                    <a:tint val="75000"/>
                  </a:prstClr>
                </a:solidFill>
              </a:rPr>
              <a:pPr/>
              <a:t>2012/10/9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098D-7074-4CAD-87A0-CF75FE2D6BB6}"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ja-JP" altLang="en-US">
              <a:solidFill>
                <a:srgbClr val="000000"/>
              </a:solidFill>
            </a:endParaRPr>
          </a:p>
        </p:txBody>
      </p:sp>
      <p:sp>
        <p:nvSpPr>
          <p:cNvPr id="717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717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17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solidFill>
                  <a:srgbClr val="000000"/>
                </a:solidFill>
                <a:ea typeface="ＭＳ Ｐゴシック" pitchFamily="50" charset="-128"/>
              </a:defRPr>
            </a:lvl1pPr>
          </a:lstStyle>
          <a:p>
            <a:pPr fontAlgn="base">
              <a:spcBef>
                <a:spcPct val="0"/>
              </a:spcBef>
              <a:spcAft>
                <a:spcPct val="0"/>
              </a:spcAft>
              <a:defRPr/>
            </a:pPr>
            <a:endParaRPr lang="en-US" altLang="ja-JP"/>
          </a:p>
        </p:txBody>
      </p:sp>
      <p:sp>
        <p:nvSpPr>
          <p:cNvPr id="317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solidFill>
                  <a:srgbClr val="000000"/>
                </a:solidFill>
                <a:ea typeface="ＭＳ Ｐゴシック" pitchFamily="50" charset="-128"/>
              </a:defRPr>
            </a:lvl1pPr>
          </a:lstStyle>
          <a:p>
            <a:pPr fontAlgn="base">
              <a:spcBef>
                <a:spcPct val="0"/>
              </a:spcBef>
              <a:spcAft>
                <a:spcPct val="0"/>
              </a:spcAft>
              <a:defRPr/>
            </a:pPr>
            <a:endParaRPr lang="en-US" altLang="ja-JP"/>
          </a:p>
        </p:txBody>
      </p:sp>
      <p:sp>
        <p:nvSpPr>
          <p:cNvPr id="31751" name="Rectangle 7"/>
          <p:cNvSpPr>
            <a:spLocks noGrp="1" noChangeArrowheads="1"/>
          </p:cNvSpPr>
          <p:nvPr>
            <p:ph type="sldNum" sz="quarter" idx="4"/>
          </p:nvPr>
        </p:nvSpPr>
        <p:spPr bwMode="auto">
          <a:xfrm>
            <a:off x="70104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ea typeface="ＭＳ Ｐゴシック" pitchFamily="50" charset="-128"/>
              </a:defRPr>
            </a:lvl1pPr>
          </a:lstStyle>
          <a:p>
            <a:pPr fontAlgn="base">
              <a:spcBef>
                <a:spcPct val="0"/>
              </a:spcBef>
              <a:spcAft>
                <a:spcPct val="0"/>
              </a:spcAft>
              <a:defRPr/>
            </a:pPr>
            <a:fld id="{AF779D93-62D6-4910-B49D-35FA085AA2A4}" type="slidenum">
              <a:rPr lang="en-US" altLang="ja-JP"/>
              <a:pPr fontAlgn="base">
                <a:spcBef>
                  <a:spcPct val="0"/>
                </a:spcBef>
                <a:spcAft>
                  <a:spcPct val="0"/>
                </a:spcAft>
                <a:defRPr/>
              </a:pPr>
              <a:t>&lt;#&gt;</a:t>
            </a:fld>
            <a:endParaRPr lang="en-US" altLang="ja-JP"/>
          </a:p>
        </p:txBody>
      </p:sp>
      <p:pic>
        <p:nvPicPr>
          <p:cNvPr id="7176" name="Picture 42"/>
          <p:cNvPicPr>
            <a:picLocks noChangeAspect="1" noChangeArrowheads="1"/>
          </p:cNvPicPr>
          <p:nvPr/>
        </p:nvPicPr>
        <p:blipFill>
          <a:blip r:embed="rId14" cstate="print"/>
          <a:srcRect/>
          <a:stretch>
            <a:fillRect/>
          </a:stretch>
        </p:blipFill>
        <p:spPr bwMode="auto">
          <a:xfrm>
            <a:off x="8027991" y="188913"/>
            <a:ext cx="720725" cy="1223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1.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6.bin"/><Relationship Id="rId3" Type="http://schemas.openxmlformats.org/officeDocument/2006/relationships/notesSlide" Target="../notesSlides/notesSlide12.xml"/><Relationship Id="rId7" Type="http://schemas.openxmlformats.org/officeDocument/2006/relationships/oleObject" Target="../embeddings/oleObject12.bin"/><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oleObject" Target="../embeddings/oleObject15.bin"/><Relationship Id="rId5" Type="http://schemas.openxmlformats.org/officeDocument/2006/relationships/oleObject" Target="../embeddings/oleObject10.bin"/><Relationship Id="rId10" Type="http://schemas.openxmlformats.org/officeDocument/2006/relationships/oleObject" Target="../embeddings/oleObject14.bin"/><Relationship Id="rId4" Type="http://schemas.openxmlformats.org/officeDocument/2006/relationships/image" Target="../media/image22.emf"/><Relationship Id="rId9"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3" Type="http://schemas.openxmlformats.org/officeDocument/2006/relationships/notesSlide" Target="../notesSlides/notesSlide21.xml"/><Relationship Id="rId7" Type="http://schemas.openxmlformats.org/officeDocument/2006/relationships/chart" Target="../charts/chart6.xml"/><Relationship Id="rId12"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chart" Target="../charts/chart5.xml"/><Relationship Id="rId11" Type="http://schemas.openxmlformats.org/officeDocument/2006/relationships/oleObject" Target="../embeddings/oleObject20.bin"/><Relationship Id="rId5" Type="http://schemas.openxmlformats.org/officeDocument/2006/relationships/chart" Target="../charts/chart4.xml"/><Relationship Id="rId10" Type="http://schemas.openxmlformats.org/officeDocument/2006/relationships/oleObject" Target="../embeddings/oleObject19.bin"/><Relationship Id="rId4" Type="http://schemas.openxmlformats.org/officeDocument/2006/relationships/chart" Target="../charts/chart3.xml"/><Relationship Id="rId9"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7.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7.xml"/><Relationship Id="rId1" Type="http://schemas.openxmlformats.org/officeDocument/2006/relationships/vmlDrawing" Target="../drawings/vmlDrawing6.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3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260648"/>
            <a:ext cx="7772400" cy="3048000"/>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rPr>
              <a:t>Concentrations and Congener Profiles of Polychlorinated Biphenyls, </a:t>
            </a:r>
            <a:r>
              <a:rPr lang="en-US" altLang="ja-JP" sz="3600" b="1" dirty="0" err="1">
                <a:solidFill>
                  <a:schemeClr val="bg1"/>
                </a:solidFill>
              </a:rPr>
              <a:t>Pentachlorobenzene</a:t>
            </a:r>
            <a:r>
              <a:rPr lang="en-US" altLang="ja-JP" sz="3600" b="1" dirty="0">
                <a:solidFill>
                  <a:schemeClr val="bg1"/>
                </a:solidFill>
              </a:rPr>
              <a:t>, and </a:t>
            </a:r>
            <a:r>
              <a:rPr lang="en-US" altLang="ja-JP" sz="3600" b="1" dirty="0" err="1" smtClean="0">
                <a:solidFill>
                  <a:schemeClr val="bg1"/>
                </a:solidFill>
              </a:rPr>
              <a:t>Hexachlorobenzene</a:t>
            </a:r>
            <a:endParaRPr lang="en-US" altLang="ja-JP" sz="3600" b="1" dirty="0" smtClean="0">
              <a:solidFill>
                <a:schemeClr val="bg1"/>
              </a:solidFill>
            </a:endParaRPr>
          </a:p>
          <a:p>
            <a:r>
              <a:rPr lang="en-US" altLang="ja-JP" sz="3600" b="1" dirty="0" smtClean="0">
                <a:solidFill>
                  <a:schemeClr val="bg1"/>
                </a:solidFill>
              </a:rPr>
              <a:t> </a:t>
            </a:r>
            <a:r>
              <a:rPr lang="en-US" altLang="ja-JP" sz="3600" b="1" dirty="0">
                <a:solidFill>
                  <a:schemeClr val="bg1"/>
                </a:solidFill>
              </a:rPr>
              <a:t>in Commercial Pigments</a:t>
            </a:r>
            <a:endParaRPr lang="ja-JP" altLang="en-US" sz="3600" b="1" dirty="0">
              <a:solidFill>
                <a:schemeClr val="bg1"/>
              </a:solidFill>
            </a:endParaRPr>
          </a:p>
        </p:txBody>
      </p:sp>
      <p:sp>
        <p:nvSpPr>
          <p:cNvPr id="3" name="Text Box 3"/>
          <p:cNvSpPr txBox="1">
            <a:spLocks noChangeArrowheads="1"/>
          </p:cNvSpPr>
          <p:nvPr/>
        </p:nvSpPr>
        <p:spPr bwMode="auto">
          <a:xfrm>
            <a:off x="827584" y="3501008"/>
            <a:ext cx="712996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ja-JP" sz="2000" dirty="0" err="1">
                <a:latin typeface="Arial Black" pitchFamily="34" charset="0"/>
              </a:rPr>
              <a:t>Anezaki</a:t>
            </a:r>
            <a:r>
              <a:rPr lang="en-US" altLang="ja-JP" sz="2000" dirty="0">
                <a:latin typeface="Arial Black" pitchFamily="34" charset="0"/>
              </a:rPr>
              <a:t> K</a:t>
            </a:r>
            <a:r>
              <a:rPr lang="en-US" altLang="ja-JP" sz="2000" baseline="30000" dirty="0">
                <a:latin typeface="Arial Black" pitchFamily="34" charset="0"/>
              </a:rPr>
              <a:t>1</a:t>
            </a:r>
            <a:r>
              <a:rPr lang="en-US" altLang="ja-JP" sz="2000" dirty="0">
                <a:latin typeface="Arial Black" pitchFamily="34" charset="0"/>
              </a:rPr>
              <a:t>, Takahashi G</a:t>
            </a:r>
            <a:r>
              <a:rPr lang="en-US" altLang="ja-JP" sz="2000" baseline="30000" dirty="0">
                <a:latin typeface="Arial Black" pitchFamily="34" charset="0"/>
              </a:rPr>
              <a:t>2</a:t>
            </a:r>
            <a:r>
              <a:rPr lang="en-US" altLang="ja-JP" sz="2000" dirty="0">
                <a:latin typeface="Arial Black" pitchFamily="34" charset="0"/>
              </a:rPr>
              <a:t>, </a:t>
            </a:r>
            <a:r>
              <a:rPr lang="en-US" altLang="ja-JP" sz="2000" dirty="0" err="1">
                <a:latin typeface="Arial Black" pitchFamily="34" charset="0"/>
              </a:rPr>
              <a:t>Tawara</a:t>
            </a:r>
            <a:r>
              <a:rPr lang="en-US" altLang="ja-JP" sz="2000" dirty="0">
                <a:latin typeface="Arial Black" pitchFamily="34" charset="0"/>
              </a:rPr>
              <a:t> K</a:t>
            </a:r>
            <a:r>
              <a:rPr lang="en-US" altLang="ja-JP" sz="2000" baseline="30000" dirty="0">
                <a:latin typeface="Arial Black" pitchFamily="34" charset="0"/>
              </a:rPr>
              <a:t>2</a:t>
            </a:r>
            <a:r>
              <a:rPr lang="en-US" altLang="ja-JP" sz="2000" dirty="0">
                <a:latin typeface="Arial Black" pitchFamily="34" charset="0"/>
              </a:rPr>
              <a:t>, </a:t>
            </a:r>
            <a:r>
              <a:rPr lang="en-US" altLang="ja-JP" sz="2000" u="sng" dirty="0">
                <a:latin typeface="Arial Black" pitchFamily="34" charset="0"/>
              </a:rPr>
              <a:t>Nakano T</a:t>
            </a:r>
            <a:r>
              <a:rPr lang="en-US" altLang="ja-JP" sz="2000" dirty="0">
                <a:latin typeface="Arial Black" pitchFamily="34" charset="0"/>
              </a:rPr>
              <a:t>*</a:t>
            </a:r>
            <a:r>
              <a:rPr lang="en-US" altLang="ja-JP" sz="2000" baseline="30000" dirty="0">
                <a:latin typeface="Arial Black" pitchFamily="34" charset="0"/>
              </a:rPr>
              <a:t>3</a:t>
            </a:r>
            <a:endParaRPr lang="ja-JP" altLang="en-US" sz="2000" baseline="30000" dirty="0">
              <a:latin typeface="Arial Black" pitchFamily="34" charset="0"/>
            </a:endParaRPr>
          </a:p>
        </p:txBody>
      </p:sp>
      <p:sp>
        <p:nvSpPr>
          <p:cNvPr id="4" name="正方形/長方形 3"/>
          <p:cNvSpPr/>
          <p:nvPr/>
        </p:nvSpPr>
        <p:spPr>
          <a:xfrm>
            <a:off x="144016" y="4077072"/>
            <a:ext cx="8748464" cy="923330"/>
          </a:xfrm>
          <a:prstGeom prst="rect">
            <a:avLst/>
          </a:prstGeom>
          <a:solidFill>
            <a:schemeClr val="tx2">
              <a:lumMod val="60000"/>
              <a:lumOff val="40000"/>
            </a:schemeClr>
          </a:solidFill>
        </p:spPr>
        <p:txBody>
          <a:bodyPr wrap="square">
            <a:spAutoFit/>
          </a:bodyPr>
          <a:lstStyle/>
          <a:p>
            <a:r>
              <a:rPr lang="en-US" altLang="ja-JP" dirty="0">
                <a:solidFill>
                  <a:schemeClr val="bg1"/>
                </a:solidFill>
                <a:latin typeface="Arial Black" pitchFamily="34" charset="0"/>
              </a:rPr>
              <a:t>1 </a:t>
            </a:r>
            <a:r>
              <a:rPr lang="en-US" altLang="ja-JP" dirty="0" smtClean="0">
                <a:solidFill>
                  <a:schemeClr val="bg1"/>
                </a:solidFill>
                <a:latin typeface="Arial Black" pitchFamily="34" charset="0"/>
              </a:rPr>
              <a:t> Hokkaido </a:t>
            </a:r>
            <a:r>
              <a:rPr lang="en-US" altLang="ja-JP" dirty="0">
                <a:solidFill>
                  <a:schemeClr val="bg1"/>
                </a:solidFill>
                <a:latin typeface="Arial Black" pitchFamily="34" charset="0"/>
              </a:rPr>
              <a:t>Research Organization, </a:t>
            </a:r>
            <a:r>
              <a:rPr lang="en-US" altLang="ja-JP" dirty="0" smtClean="0">
                <a:solidFill>
                  <a:schemeClr val="bg1"/>
                </a:solidFill>
                <a:latin typeface="Arial Black" pitchFamily="34" charset="0"/>
              </a:rPr>
              <a:t>Institute </a:t>
            </a:r>
            <a:r>
              <a:rPr lang="en-US" altLang="ja-JP" dirty="0">
                <a:solidFill>
                  <a:schemeClr val="bg1"/>
                </a:solidFill>
                <a:latin typeface="Arial Black" pitchFamily="34" charset="0"/>
              </a:rPr>
              <a:t>of </a:t>
            </a:r>
            <a:r>
              <a:rPr lang="en-US" altLang="ja-JP" dirty="0" smtClean="0">
                <a:solidFill>
                  <a:schemeClr val="bg1"/>
                </a:solidFill>
                <a:latin typeface="Arial Black" pitchFamily="34" charset="0"/>
              </a:rPr>
              <a:t>Environ </a:t>
            </a:r>
            <a:r>
              <a:rPr lang="en-US" altLang="ja-JP" dirty="0" err="1" smtClean="0">
                <a:solidFill>
                  <a:schemeClr val="bg1"/>
                </a:solidFill>
                <a:latin typeface="Arial Black" pitchFamily="34" charset="0"/>
              </a:rPr>
              <a:t>Sci</a:t>
            </a:r>
            <a:r>
              <a:rPr lang="en-US" altLang="ja-JP" dirty="0" smtClean="0">
                <a:solidFill>
                  <a:schemeClr val="bg1"/>
                </a:solidFill>
                <a:latin typeface="Arial Black" pitchFamily="34" charset="0"/>
              </a:rPr>
              <a:t>, Japan</a:t>
            </a:r>
            <a:endParaRPr lang="en-US" altLang="ja-JP" dirty="0">
              <a:solidFill>
                <a:schemeClr val="bg1"/>
              </a:solidFill>
              <a:latin typeface="Arial Black" pitchFamily="34" charset="0"/>
            </a:endParaRPr>
          </a:p>
          <a:p>
            <a:r>
              <a:rPr lang="en-US" altLang="ja-JP" dirty="0">
                <a:solidFill>
                  <a:schemeClr val="bg1"/>
                </a:solidFill>
                <a:latin typeface="Arial Black" pitchFamily="34" charset="0"/>
              </a:rPr>
              <a:t>2 </a:t>
            </a:r>
            <a:r>
              <a:rPr lang="en-US" altLang="ja-JP" dirty="0" smtClean="0">
                <a:solidFill>
                  <a:schemeClr val="bg1"/>
                </a:solidFill>
                <a:latin typeface="Arial Black" pitchFamily="34" charset="0"/>
              </a:rPr>
              <a:t> Hyogo </a:t>
            </a:r>
            <a:r>
              <a:rPr lang="en-US" altLang="ja-JP" dirty="0">
                <a:solidFill>
                  <a:schemeClr val="bg1"/>
                </a:solidFill>
                <a:latin typeface="Arial Black" pitchFamily="34" charset="0"/>
              </a:rPr>
              <a:t>Environmental Advancement </a:t>
            </a:r>
            <a:r>
              <a:rPr lang="en-US" altLang="ja-JP" dirty="0" smtClean="0">
                <a:solidFill>
                  <a:schemeClr val="bg1"/>
                </a:solidFill>
                <a:latin typeface="Arial Black" pitchFamily="34" charset="0"/>
              </a:rPr>
              <a:t>Association</a:t>
            </a:r>
            <a:endParaRPr lang="en-US" altLang="ja-JP" dirty="0">
              <a:solidFill>
                <a:schemeClr val="bg1"/>
              </a:solidFill>
              <a:latin typeface="Arial Black" pitchFamily="34" charset="0"/>
            </a:endParaRPr>
          </a:p>
          <a:p>
            <a:r>
              <a:rPr lang="en-US" altLang="ja-JP" dirty="0">
                <a:solidFill>
                  <a:schemeClr val="bg1"/>
                </a:solidFill>
                <a:latin typeface="Arial Black" pitchFamily="34" charset="0"/>
              </a:rPr>
              <a:t>3 </a:t>
            </a:r>
            <a:r>
              <a:rPr lang="en-US" altLang="ja-JP" dirty="0" smtClean="0">
                <a:solidFill>
                  <a:schemeClr val="bg1"/>
                </a:solidFill>
                <a:latin typeface="Arial Black" pitchFamily="34" charset="0"/>
              </a:rPr>
              <a:t> Center </a:t>
            </a:r>
            <a:r>
              <a:rPr lang="en-US" altLang="ja-JP" dirty="0">
                <a:solidFill>
                  <a:schemeClr val="bg1"/>
                </a:solidFill>
                <a:latin typeface="Arial Black" pitchFamily="34" charset="0"/>
              </a:rPr>
              <a:t>for Advanced Science and </a:t>
            </a:r>
            <a:r>
              <a:rPr lang="en-US" altLang="ja-JP" dirty="0" smtClean="0">
                <a:solidFill>
                  <a:schemeClr val="bg1"/>
                </a:solidFill>
                <a:latin typeface="Arial Black" pitchFamily="34" charset="0"/>
              </a:rPr>
              <a:t>Innovation, </a:t>
            </a:r>
            <a:r>
              <a:rPr lang="en-US" altLang="ja-JP" dirty="0">
                <a:solidFill>
                  <a:schemeClr val="bg1"/>
                </a:solidFill>
                <a:latin typeface="Arial Black" pitchFamily="34" charset="0"/>
              </a:rPr>
              <a:t>Osaka </a:t>
            </a:r>
            <a:r>
              <a:rPr lang="en-US" altLang="ja-JP" dirty="0" err="1" smtClean="0">
                <a:solidFill>
                  <a:schemeClr val="bg1"/>
                </a:solidFill>
                <a:latin typeface="Arial Black" pitchFamily="34" charset="0"/>
              </a:rPr>
              <a:t>Univ</a:t>
            </a:r>
            <a:r>
              <a:rPr lang="en-US" altLang="ja-JP" dirty="0" smtClean="0">
                <a:solidFill>
                  <a:schemeClr val="bg1"/>
                </a:solidFill>
                <a:latin typeface="Arial Black" pitchFamily="34" charset="0"/>
              </a:rPr>
              <a:t> , Japan</a:t>
            </a:r>
            <a:endParaRPr lang="en-US" altLang="ja-JP" dirty="0">
              <a:solidFill>
                <a:schemeClr val="bg1"/>
              </a:solidFill>
              <a:latin typeface="Arial Black" pitchFamily="34" charset="0"/>
            </a:endParaRPr>
          </a:p>
        </p:txBody>
      </p:sp>
      <p:pic>
        <p:nvPicPr>
          <p:cNvPr id="5" name="Picture 4" descr="C:\Users\Takeshi\Desktop\s_IMG_1326.jpg"/>
          <p:cNvPicPr>
            <a:picLocks noChangeAspect="1" noChangeArrowheads="1"/>
          </p:cNvPicPr>
          <p:nvPr/>
        </p:nvPicPr>
        <p:blipFill>
          <a:blip r:embed="rId3" cstate="print"/>
          <a:srcRect/>
          <a:stretch>
            <a:fillRect/>
          </a:stretch>
        </p:blipFill>
        <p:spPr bwMode="auto">
          <a:xfrm>
            <a:off x="5148064" y="5220580"/>
            <a:ext cx="3275856" cy="2456892"/>
          </a:xfrm>
          <a:prstGeom prst="rect">
            <a:avLst/>
          </a:prstGeom>
          <a:noFill/>
        </p:spPr>
      </p:pic>
      <p:pic>
        <p:nvPicPr>
          <p:cNvPr id="6" name="Picture 3" descr="C:\Users\Takeshi\Desktop\s_IMG_1325.jpg"/>
          <p:cNvPicPr>
            <a:picLocks noChangeAspect="1" noChangeArrowheads="1"/>
          </p:cNvPicPr>
          <p:nvPr/>
        </p:nvPicPr>
        <p:blipFill>
          <a:blip r:embed="rId4" cstate="print"/>
          <a:srcRect/>
          <a:stretch>
            <a:fillRect/>
          </a:stretch>
        </p:blipFill>
        <p:spPr bwMode="auto">
          <a:xfrm>
            <a:off x="1296144" y="5256583"/>
            <a:ext cx="2267744" cy="1700809"/>
          </a:xfrm>
          <a:prstGeom prst="rect">
            <a:avLst/>
          </a:prstGeom>
          <a:noFill/>
        </p:spPr>
      </p:pic>
    </p:spTree>
    <p:extLst>
      <p:ext uri="{BB962C8B-B14F-4D97-AF65-F5344CB8AC3E}">
        <p14:creationId xmlns:p14="http://schemas.microsoft.com/office/powerpoint/2010/main" xmlns="" val="3779444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Object 3"/>
          <p:cNvGraphicFramePr>
            <a:graphicFrameLocks noChangeAspect="1"/>
          </p:cNvGraphicFramePr>
          <p:nvPr/>
        </p:nvGraphicFramePr>
        <p:xfrm>
          <a:off x="6477198" y="476678"/>
          <a:ext cx="2127250" cy="1457325"/>
        </p:xfrm>
        <a:graphic>
          <a:graphicData uri="http://schemas.openxmlformats.org/presentationml/2006/ole">
            <p:oleObj spid="_x0000_s143362" name="CS ChemDraw Drawing" r:id="rId4" imgW="2127134" imgH="1456562" progId="ChemDraw.Document.6.0">
              <p:embed/>
            </p:oleObj>
          </a:graphicData>
        </a:graphic>
      </p:graphicFrame>
      <p:graphicFrame>
        <p:nvGraphicFramePr>
          <p:cNvPr id="18436" name="Object 4"/>
          <p:cNvGraphicFramePr>
            <a:graphicFrameLocks noChangeAspect="1"/>
          </p:cNvGraphicFramePr>
          <p:nvPr/>
        </p:nvGraphicFramePr>
        <p:xfrm>
          <a:off x="6240217" y="2708920"/>
          <a:ext cx="2508250" cy="1457325"/>
        </p:xfrm>
        <a:graphic>
          <a:graphicData uri="http://schemas.openxmlformats.org/presentationml/2006/ole">
            <p:oleObj spid="_x0000_s143363" name="CS ChemDraw Drawing" r:id="rId5" imgW="2508021" imgH="1456562" progId="ChemDraw.Document.6.0">
              <p:embed/>
            </p:oleObj>
          </a:graphicData>
        </a:graphic>
      </p:graphicFrame>
      <p:graphicFrame>
        <p:nvGraphicFramePr>
          <p:cNvPr id="18437" name="Object 5"/>
          <p:cNvGraphicFramePr>
            <a:graphicFrameLocks noChangeAspect="1"/>
          </p:cNvGraphicFramePr>
          <p:nvPr/>
        </p:nvGraphicFramePr>
        <p:xfrm>
          <a:off x="6012160" y="4797158"/>
          <a:ext cx="2889250" cy="1457325"/>
        </p:xfrm>
        <a:graphic>
          <a:graphicData uri="http://schemas.openxmlformats.org/presentationml/2006/ole">
            <p:oleObj spid="_x0000_s143364" name="CS ChemDraw Drawing" r:id="rId6" imgW="2888907" imgH="1456562" progId="ChemDraw.Document.6.0">
              <p:embed/>
            </p:oleObj>
          </a:graphicData>
        </a:graphic>
      </p:graphicFrame>
      <p:graphicFrame>
        <p:nvGraphicFramePr>
          <p:cNvPr id="18438" name="Object 6"/>
          <p:cNvGraphicFramePr>
            <a:graphicFrameLocks noChangeAspect="1"/>
          </p:cNvGraphicFramePr>
          <p:nvPr/>
        </p:nvGraphicFramePr>
        <p:xfrm>
          <a:off x="467547" y="3212982"/>
          <a:ext cx="3090863" cy="1457325"/>
        </p:xfrm>
        <a:graphic>
          <a:graphicData uri="http://schemas.openxmlformats.org/presentationml/2006/ole">
            <p:oleObj spid="_x0000_s143365" name="CS ChemDraw Drawing" r:id="rId7" imgW="3090283" imgH="1456562" progId="ChemDraw.Document.6.0">
              <p:embed/>
            </p:oleObj>
          </a:graphicData>
        </a:graphic>
      </p:graphicFrame>
      <p:sp>
        <p:nvSpPr>
          <p:cNvPr id="9" name="Text Box 3"/>
          <p:cNvSpPr txBox="1">
            <a:spLocks noChangeArrowheads="1"/>
          </p:cNvSpPr>
          <p:nvPr/>
        </p:nvSpPr>
        <p:spPr bwMode="auto">
          <a:xfrm>
            <a:off x="4644008" y="2276872"/>
            <a:ext cx="1080120" cy="432048"/>
          </a:xfrm>
          <a:prstGeom prst="rect">
            <a:avLst/>
          </a:prstGeom>
          <a:solidFill>
            <a:srgbClr val="FFFFFF"/>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en-US" altLang="ja-JP" sz="1600" b="1" dirty="0">
                <a:solidFill>
                  <a:prstClr val="black"/>
                </a:solidFill>
                <a:latin typeface="Century" pitchFamily="18" charset="0"/>
                <a:ea typeface="ＭＳ 明朝" pitchFamily="17" charset="-128"/>
                <a:cs typeface="ＭＳ Ｐゴシック" pitchFamily="50" charset="-128"/>
              </a:rPr>
              <a:t>(CuCl</a:t>
            </a:r>
            <a:r>
              <a:rPr lang="en-US" altLang="ja-JP" sz="1600" b="1" baseline="-25000" dirty="0">
                <a:solidFill>
                  <a:prstClr val="black"/>
                </a:solidFill>
                <a:latin typeface="Century" pitchFamily="18" charset="0"/>
                <a:ea typeface="ＭＳ 明朝" pitchFamily="17" charset="-128"/>
                <a:cs typeface="ＭＳ Ｐゴシック" pitchFamily="50" charset="-128"/>
              </a:rPr>
              <a:t>2</a:t>
            </a:r>
            <a:r>
              <a:rPr lang="en-US" altLang="ja-JP" sz="1600" b="1" dirty="0">
                <a:solidFill>
                  <a:prstClr val="black"/>
                </a:solidFill>
                <a:latin typeface="Century" pitchFamily="18" charset="0"/>
                <a:ea typeface="ＭＳ 明朝" pitchFamily="17" charset="-128"/>
                <a:cs typeface="ＭＳ Ｐゴシック" pitchFamily="50" charset="-128"/>
              </a:rPr>
              <a:t>)</a:t>
            </a:r>
            <a:endParaRPr lang="ja-JP" altLang="ja-JP" sz="1600" b="1" dirty="0">
              <a:solidFill>
                <a:prstClr val="black"/>
              </a:solidFill>
              <a:latin typeface="Arial" pitchFamily="34" charset="0"/>
              <a:cs typeface="ＭＳ Ｐゴシック" pitchFamily="50" charset="-128"/>
            </a:endParaRPr>
          </a:p>
        </p:txBody>
      </p:sp>
      <p:cxnSp>
        <p:nvCxnSpPr>
          <p:cNvPr id="11" name="直線矢印コネクタ 10"/>
          <p:cNvCxnSpPr/>
          <p:nvPr/>
        </p:nvCxnSpPr>
        <p:spPr>
          <a:xfrm>
            <a:off x="3923928" y="1916832"/>
            <a:ext cx="2016224" cy="21602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139954" y="1268760"/>
            <a:ext cx="2232248" cy="1588"/>
          </a:xfrm>
          <a:prstGeom prst="straightConnector1">
            <a:avLst/>
          </a:prstGeom>
          <a:ln w="177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3"/>
          <p:cNvSpPr txBox="1">
            <a:spLocks noChangeArrowheads="1"/>
          </p:cNvSpPr>
          <p:nvPr/>
        </p:nvSpPr>
        <p:spPr bwMode="auto">
          <a:xfrm>
            <a:off x="2051722" y="2348880"/>
            <a:ext cx="2304256" cy="432048"/>
          </a:xfrm>
          <a:prstGeom prst="rect">
            <a:avLst/>
          </a:prstGeom>
          <a:noFill/>
          <a:ln w="9525" algn="ctr">
            <a:noFill/>
            <a:miter lim="800000"/>
            <a:headEnd/>
            <a:tailEnd/>
          </a:ln>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en-US" altLang="ja-JP" sz="1600" b="1" dirty="0">
                <a:solidFill>
                  <a:prstClr val="black"/>
                </a:solidFill>
                <a:latin typeface="Century" pitchFamily="18" charset="0"/>
                <a:ea typeface="ＭＳ 明朝" pitchFamily="17" charset="-128"/>
                <a:cs typeface="ＭＳ Ｐゴシック" pitchFamily="50" charset="-128"/>
              </a:rPr>
              <a:t>NaNO</a:t>
            </a:r>
            <a:r>
              <a:rPr lang="en-US" altLang="ja-JP" sz="1600" b="1" baseline="-25000" dirty="0">
                <a:solidFill>
                  <a:prstClr val="black"/>
                </a:solidFill>
                <a:latin typeface="Century" pitchFamily="18" charset="0"/>
                <a:ea typeface="ＭＳ 明朝" pitchFamily="17" charset="-128"/>
                <a:cs typeface="ＭＳ Ｐゴシック" pitchFamily="50" charset="-128"/>
              </a:rPr>
              <a:t>2</a:t>
            </a:r>
            <a:r>
              <a:rPr lang="en-US" altLang="ja-JP" sz="1600" b="1" dirty="0">
                <a:solidFill>
                  <a:prstClr val="black"/>
                </a:solidFill>
                <a:latin typeface="Century" pitchFamily="18" charset="0"/>
                <a:ea typeface="ＭＳ 明朝" pitchFamily="17" charset="-128"/>
                <a:cs typeface="ＭＳ Ｐゴシック" pitchFamily="50" charset="-128"/>
              </a:rPr>
              <a:t>, HCl</a:t>
            </a:r>
            <a:endParaRPr lang="ja-JP" altLang="ja-JP" sz="1600" b="1" dirty="0">
              <a:solidFill>
                <a:prstClr val="black"/>
              </a:solidFill>
              <a:latin typeface="Arial" pitchFamily="34" charset="0"/>
              <a:cs typeface="ＭＳ Ｐゴシック" pitchFamily="50" charset="-128"/>
            </a:endParaRPr>
          </a:p>
        </p:txBody>
      </p:sp>
      <p:cxnSp>
        <p:nvCxnSpPr>
          <p:cNvPr id="19" name="直線矢印コネクタ 18"/>
          <p:cNvCxnSpPr/>
          <p:nvPr/>
        </p:nvCxnSpPr>
        <p:spPr>
          <a:xfrm rot="5400000" flipH="1" flipV="1">
            <a:off x="1295636" y="2528900"/>
            <a:ext cx="936898"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439" name="Object 7"/>
          <p:cNvGraphicFramePr>
            <a:graphicFrameLocks noChangeAspect="1"/>
          </p:cNvGraphicFramePr>
          <p:nvPr/>
        </p:nvGraphicFramePr>
        <p:xfrm>
          <a:off x="433587" y="531521"/>
          <a:ext cx="3562350" cy="1457325"/>
        </p:xfrm>
        <a:graphic>
          <a:graphicData uri="http://schemas.openxmlformats.org/presentationml/2006/ole">
            <p:oleObj spid="_x0000_s143366" name="CS ChemDraw Drawing" r:id="rId8" imgW="3562680" imgH="1456562" progId="ChemDraw.Document.6.0">
              <p:embed/>
            </p:oleObj>
          </a:graphicData>
        </a:graphic>
      </p:graphicFrame>
      <p:sp>
        <p:nvSpPr>
          <p:cNvPr id="27" name="正方形/長方形 26"/>
          <p:cNvSpPr/>
          <p:nvPr/>
        </p:nvSpPr>
        <p:spPr>
          <a:xfrm>
            <a:off x="323528" y="5373216"/>
            <a:ext cx="3924472" cy="707886"/>
          </a:xfrm>
          <a:prstGeom prst="rect">
            <a:avLst/>
          </a:prstGeom>
        </p:spPr>
        <p:txBody>
          <a:bodyPr wrap="none">
            <a:spAutoFit/>
          </a:bodyPr>
          <a:lstStyle/>
          <a:p>
            <a:r>
              <a:rPr lang="en-US" altLang="ja-JP" sz="2000" b="1" dirty="0" err="1" smtClean="0">
                <a:solidFill>
                  <a:prstClr val="black"/>
                </a:solidFill>
                <a:latin typeface="ＭＳ Ｐゴシック"/>
              </a:rPr>
              <a:t>Sandmeyer</a:t>
            </a:r>
            <a:r>
              <a:rPr lang="en-US" altLang="ja-JP" sz="2000" b="1" dirty="0" smtClean="0">
                <a:solidFill>
                  <a:prstClr val="black"/>
                </a:solidFill>
                <a:latin typeface="ＭＳ Ｐゴシック"/>
              </a:rPr>
              <a:t> reaction</a:t>
            </a:r>
            <a:endParaRPr lang="en-US" altLang="ja-JP" sz="2000" b="1" dirty="0">
              <a:solidFill>
                <a:prstClr val="black"/>
              </a:solidFill>
              <a:latin typeface="ＭＳ Ｐゴシック"/>
            </a:endParaRPr>
          </a:p>
          <a:p>
            <a:r>
              <a:rPr lang="en-US" altLang="ja-JP" sz="2000" b="1" dirty="0" err="1">
                <a:solidFill>
                  <a:prstClr val="black"/>
                </a:solidFill>
              </a:rPr>
              <a:t>Ar</a:t>
            </a:r>
            <a:r>
              <a:rPr lang="en-US" altLang="ja-JP" sz="2000" b="1" dirty="0">
                <a:solidFill>
                  <a:prstClr val="black"/>
                </a:solidFill>
              </a:rPr>
              <a:t>-N</a:t>
            </a:r>
            <a:r>
              <a:rPr lang="en-US" altLang="ja-JP" sz="2000" b="1" baseline="30000" dirty="0">
                <a:solidFill>
                  <a:prstClr val="black"/>
                </a:solidFill>
              </a:rPr>
              <a:t>+</a:t>
            </a:r>
            <a:r>
              <a:rPr lang="ja-JP" altLang="en-US" sz="2000" b="1" dirty="0">
                <a:solidFill>
                  <a:prstClr val="black"/>
                </a:solidFill>
              </a:rPr>
              <a:t>≡</a:t>
            </a:r>
            <a:r>
              <a:rPr lang="en-US" altLang="ja-JP" sz="2000" b="1" dirty="0">
                <a:solidFill>
                  <a:prstClr val="black"/>
                </a:solidFill>
              </a:rPr>
              <a:t>N + </a:t>
            </a:r>
            <a:r>
              <a:rPr lang="en-US" altLang="ja-JP" sz="2000" b="1" dirty="0" err="1">
                <a:solidFill>
                  <a:prstClr val="black"/>
                </a:solidFill>
              </a:rPr>
              <a:t>CuX</a:t>
            </a:r>
            <a:r>
              <a:rPr lang="en-US" altLang="ja-JP" sz="2000" b="1" dirty="0">
                <a:solidFill>
                  <a:prstClr val="black"/>
                </a:solidFill>
              </a:rPr>
              <a:t> → </a:t>
            </a:r>
            <a:r>
              <a:rPr lang="en-US" altLang="ja-JP" sz="2000" b="1" dirty="0" err="1">
                <a:solidFill>
                  <a:prstClr val="black"/>
                </a:solidFill>
              </a:rPr>
              <a:t>Ar</a:t>
            </a:r>
            <a:r>
              <a:rPr lang="en-US" altLang="ja-JP" sz="2000" b="1" dirty="0">
                <a:solidFill>
                  <a:prstClr val="black"/>
                </a:solidFill>
              </a:rPr>
              <a:t>-X + Cu</a:t>
            </a:r>
            <a:r>
              <a:rPr lang="en-US" altLang="ja-JP" sz="2000" b="1" baseline="30000" dirty="0">
                <a:solidFill>
                  <a:prstClr val="black"/>
                </a:solidFill>
              </a:rPr>
              <a:t>+</a:t>
            </a:r>
            <a:r>
              <a:rPr lang="ja-JP" altLang="en-US" sz="2000" b="1" dirty="0">
                <a:solidFill>
                  <a:prstClr val="black"/>
                </a:solidFill>
              </a:rPr>
              <a:t> </a:t>
            </a:r>
            <a:r>
              <a:rPr lang="en-US" altLang="ja-JP" sz="2000" b="1" dirty="0">
                <a:solidFill>
                  <a:prstClr val="black"/>
                </a:solidFill>
              </a:rPr>
              <a:t>+ N</a:t>
            </a:r>
            <a:r>
              <a:rPr lang="en-US" altLang="ja-JP" sz="2000" b="1" baseline="-25000" dirty="0">
                <a:solidFill>
                  <a:prstClr val="black"/>
                </a:solidFill>
              </a:rPr>
              <a:t>2</a:t>
            </a:r>
            <a:r>
              <a:rPr lang="ja-JP" altLang="en-US" sz="2000" b="1" dirty="0">
                <a:solidFill>
                  <a:prstClr val="black"/>
                </a:solidFill>
              </a:rPr>
              <a:t>↑ </a:t>
            </a:r>
          </a:p>
        </p:txBody>
      </p:sp>
      <p:sp>
        <p:nvSpPr>
          <p:cNvPr id="29" name="テキスト ボックス 28"/>
          <p:cNvSpPr txBox="1">
            <a:spLocks noChangeArrowheads="1"/>
          </p:cNvSpPr>
          <p:nvPr/>
        </p:nvSpPr>
        <p:spPr bwMode="auto">
          <a:xfrm>
            <a:off x="6516218" y="1988840"/>
            <a:ext cx="2232248" cy="369332"/>
          </a:xfrm>
          <a:prstGeom prst="rect">
            <a:avLst/>
          </a:prstGeom>
          <a:noFill/>
          <a:ln w="9525">
            <a:noFill/>
            <a:miter lim="800000"/>
            <a:headEnd/>
            <a:tailEnd/>
          </a:ln>
        </p:spPr>
        <p:txBody>
          <a:bodyPr wrap="square">
            <a:spAutoFit/>
          </a:bodyPr>
          <a:lstStyle/>
          <a:p>
            <a:pPr algn="ctr">
              <a:defRPr/>
            </a:pPr>
            <a:r>
              <a:rPr kumimoji="0" lang="en-US" altLang="ja-JP" kern="0" dirty="0">
                <a:solidFill>
                  <a:sysClr val="windowText" lastClr="000000"/>
                </a:solidFill>
                <a:latin typeface="HGS創英角ﾎﾟｯﾌﾟ体" pitchFamily="50" charset="-128"/>
                <a:ea typeface="HGS創英角ﾎﾟｯﾌﾟ体" pitchFamily="50" charset="-128"/>
              </a:rPr>
              <a:t>CB-52(25-25)</a:t>
            </a:r>
          </a:p>
        </p:txBody>
      </p:sp>
      <p:sp>
        <p:nvSpPr>
          <p:cNvPr id="30" name="テキスト ボックス 29"/>
          <p:cNvSpPr txBox="1">
            <a:spLocks noChangeArrowheads="1"/>
          </p:cNvSpPr>
          <p:nvPr/>
        </p:nvSpPr>
        <p:spPr bwMode="auto">
          <a:xfrm>
            <a:off x="6588224" y="4293096"/>
            <a:ext cx="2312640" cy="369332"/>
          </a:xfrm>
          <a:prstGeom prst="rect">
            <a:avLst/>
          </a:prstGeom>
          <a:noFill/>
          <a:ln w="9525">
            <a:noFill/>
            <a:miter lim="800000"/>
            <a:headEnd/>
            <a:tailEnd/>
          </a:ln>
        </p:spPr>
        <p:txBody>
          <a:bodyPr wrap="square">
            <a:spAutoFit/>
          </a:bodyPr>
          <a:lstStyle/>
          <a:p>
            <a:pPr algn="ctr">
              <a:defRPr/>
            </a:pPr>
            <a:r>
              <a:rPr kumimoji="0" lang="en-US" altLang="ja-JP" b="1" kern="0" dirty="0">
                <a:solidFill>
                  <a:sysClr val="windowText" lastClr="000000"/>
                </a:solidFill>
                <a:latin typeface="HGS創英角ﾎﾟｯﾌﾟ体" pitchFamily="50" charset="-128"/>
                <a:ea typeface="HGS創英角ﾎﾟｯﾌﾟ体" pitchFamily="50" charset="-128"/>
              </a:rPr>
              <a:t>CB-101(245-25)</a:t>
            </a:r>
          </a:p>
        </p:txBody>
      </p:sp>
      <p:sp>
        <p:nvSpPr>
          <p:cNvPr id="31" name="テキスト ボックス 30"/>
          <p:cNvSpPr txBox="1">
            <a:spLocks noChangeArrowheads="1"/>
          </p:cNvSpPr>
          <p:nvPr/>
        </p:nvSpPr>
        <p:spPr bwMode="auto">
          <a:xfrm>
            <a:off x="6588224" y="6372036"/>
            <a:ext cx="2465040" cy="369332"/>
          </a:xfrm>
          <a:prstGeom prst="rect">
            <a:avLst/>
          </a:prstGeom>
          <a:noFill/>
          <a:ln w="9525">
            <a:noFill/>
            <a:miter lim="800000"/>
            <a:headEnd/>
            <a:tailEnd/>
          </a:ln>
        </p:spPr>
        <p:txBody>
          <a:bodyPr wrap="square">
            <a:spAutoFit/>
          </a:bodyPr>
          <a:lstStyle/>
          <a:p>
            <a:pPr algn="ctr">
              <a:defRPr/>
            </a:pPr>
            <a:r>
              <a:rPr kumimoji="0" lang="en-US" altLang="ja-JP" b="1" kern="0" dirty="0">
                <a:solidFill>
                  <a:sysClr val="windowText" lastClr="000000"/>
                </a:solidFill>
                <a:latin typeface="HGS創英角ﾎﾟｯﾌﾟ体" pitchFamily="50" charset="-128"/>
                <a:ea typeface="HGS創英角ﾎﾟｯﾌﾟ体" pitchFamily="50" charset="-128"/>
              </a:rPr>
              <a:t>CB-153(245-245)</a:t>
            </a:r>
          </a:p>
        </p:txBody>
      </p:sp>
      <p:sp>
        <p:nvSpPr>
          <p:cNvPr id="20" name="Text Box 6"/>
          <p:cNvSpPr txBox="1">
            <a:spLocks noChangeArrowheads="1"/>
          </p:cNvSpPr>
          <p:nvPr/>
        </p:nvSpPr>
        <p:spPr bwMode="auto">
          <a:xfrm>
            <a:off x="72008" y="4869160"/>
            <a:ext cx="399593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smtClean="0">
                <a:solidFill>
                  <a:prstClr val="white"/>
                </a:solidFill>
                <a:latin typeface="HGP創英角ﾎﾟｯﾌﾟ体" pitchFamily="50" charset="-128"/>
                <a:ea typeface="HGP創英角ﾎﾟｯﾌﾟ体" pitchFamily="50" charset="-128"/>
                <a:cs typeface="ＭＳ Ｐゴシック" pitchFamily="50" charset="-128"/>
              </a:rPr>
              <a:t>2,2’,5,5’- </a:t>
            </a:r>
            <a:r>
              <a:rPr lang="en-US" altLang="ja-JP" b="1" dirty="0" err="1" smtClean="0">
                <a:solidFill>
                  <a:prstClr val="white"/>
                </a:solidFill>
                <a:latin typeface="HGP創英角ﾎﾟｯﾌﾟ体" pitchFamily="50" charset="-128"/>
                <a:ea typeface="HGP創英角ﾎﾟｯﾌﾟ体" pitchFamily="50" charset="-128"/>
                <a:cs typeface="ＭＳ Ｐゴシック" pitchFamily="50" charset="-128"/>
              </a:rPr>
              <a:t>tetrachloro</a:t>
            </a:r>
            <a:r>
              <a:rPr lang="en-US" altLang="ja-JP" b="1" dirty="0" smtClean="0">
                <a:solidFill>
                  <a:prstClr val="white"/>
                </a:solidFill>
                <a:latin typeface="HGP創英角ﾎﾟｯﾌﾟ体" pitchFamily="50" charset="-128"/>
                <a:ea typeface="HGP創英角ﾎﾟｯﾌﾟ体" pitchFamily="50" charset="-128"/>
                <a:cs typeface="ＭＳ Ｐゴシック" pitchFamily="50" charset="-128"/>
              </a:rPr>
              <a:t> </a:t>
            </a:r>
            <a:r>
              <a:rPr lang="en-US" altLang="ja-JP" b="1" dirty="0" err="1" smtClean="0">
                <a:solidFill>
                  <a:prstClr val="white"/>
                </a:solidFill>
                <a:latin typeface="HGP創英角ﾎﾟｯﾌﾟ体" pitchFamily="50" charset="-128"/>
                <a:ea typeface="HGP創英角ﾎﾟｯﾌﾟ体" pitchFamily="50" charset="-128"/>
                <a:cs typeface="ＭＳ Ｐゴシック" pitchFamily="50" charset="-128"/>
              </a:rPr>
              <a:t>benzidine</a:t>
            </a:r>
            <a:endParaRPr lang="ja-JP" altLang="en-US" b="1" dirty="0" smtClean="0">
              <a:solidFill>
                <a:prstClr val="white"/>
              </a:solidFill>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8439"/>
                                        </p:tgtEl>
                                        <p:attrNameLst>
                                          <p:attrName>style.visibility</p:attrName>
                                        </p:attrNameLst>
                                      </p:cBhvr>
                                      <p:to>
                                        <p:strVal val="visible"/>
                                      </p:to>
                                    </p:set>
                                    <p:animEffect transition="in" filter="checkerboard(across)">
                                      <p:cBhvr>
                                        <p:cTn id="15" dur="500"/>
                                        <p:tgtEl>
                                          <p:spTgt spid="1843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heckerboard(across)">
                                      <p:cBhvr>
                                        <p:cTn id="20" dur="500"/>
                                        <p:tgtEl>
                                          <p:spTgt spid="29"/>
                                        </p:tgtEl>
                                      </p:cBhvr>
                                    </p:animEffect>
                                  </p:childTnLst>
                                </p:cTn>
                              </p:par>
                              <p:par>
                                <p:cTn id="21" presetID="5" presetClass="entr" presetSubtype="10" fill="hold" nodeType="withEffect">
                                  <p:stCondLst>
                                    <p:cond delay="0"/>
                                  </p:stCondLst>
                                  <p:childTnLst>
                                    <p:set>
                                      <p:cBhvr>
                                        <p:cTn id="22" dur="1" fill="hold">
                                          <p:stCondLst>
                                            <p:cond delay="0"/>
                                          </p:stCondLst>
                                        </p:cTn>
                                        <p:tgtEl>
                                          <p:spTgt spid="18435"/>
                                        </p:tgtEl>
                                        <p:attrNameLst>
                                          <p:attrName>style.visibility</p:attrName>
                                        </p:attrNameLst>
                                      </p:cBhvr>
                                      <p:to>
                                        <p:strVal val="visible"/>
                                      </p:to>
                                    </p:set>
                                    <p:animEffect transition="in" filter="checkerboard(across)">
                                      <p:cBhvr>
                                        <p:cTn id="23" dur="500"/>
                                        <p:tgtEl>
                                          <p:spTgt spid="18435"/>
                                        </p:tgtEl>
                                      </p:cBhvr>
                                    </p:animEffect>
                                  </p:childTnLst>
                                </p:cTn>
                              </p:par>
                              <p:par>
                                <p:cTn id="24" presetID="5"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heckerboard(across)">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8436"/>
                                        </p:tgtEl>
                                        <p:attrNameLst>
                                          <p:attrName>style.visibility</p:attrName>
                                        </p:attrNameLst>
                                      </p:cBhvr>
                                      <p:to>
                                        <p:strVal val="visible"/>
                                      </p:to>
                                    </p:set>
                                    <p:animEffect transition="in" filter="checkerboard(across)">
                                      <p:cBhvr>
                                        <p:cTn id="44" dur="500"/>
                                        <p:tgtEl>
                                          <p:spTgt spid="18436"/>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heckerboard(across)">
                                      <p:cBhvr>
                                        <p:cTn id="47" dur="500"/>
                                        <p:tgtEl>
                                          <p:spTgt spid="30"/>
                                        </p:tgtEl>
                                      </p:cBhvr>
                                    </p:animEffect>
                                  </p:childTnLst>
                                </p:cTn>
                              </p:par>
                              <p:par>
                                <p:cTn id="48" presetID="5" presetClass="entr" presetSubtype="10" fill="hold" nodeType="withEffect">
                                  <p:stCondLst>
                                    <p:cond delay="0"/>
                                  </p:stCondLst>
                                  <p:childTnLst>
                                    <p:set>
                                      <p:cBhvr>
                                        <p:cTn id="49" dur="1" fill="hold">
                                          <p:stCondLst>
                                            <p:cond delay="0"/>
                                          </p:stCondLst>
                                        </p:cTn>
                                        <p:tgtEl>
                                          <p:spTgt spid="18437"/>
                                        </p:tgtEl>
                                        <p:attrNameLst>
                                          <p:attrName>style.visibility</p:attrName>
                                        </p:attrNameLst>
                                      </p:cBhvr>
                                      <p:to>
                                        <p:strVal val="visible"/>
                                      </p:to>
                                    </p:set>
                                    <p:animEffect transition="in" filter="checkerboard(across)">
                                      <p:cBhvr>
                                        <p:cTn id="50" dur="500"/>
                                        <p:tgtEl>
                                          <p:spTgt spid="1843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checkerboard(across)">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27"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cstate="print"/>
          <a:srcRect/>
          <a:stretch>
            <a:fillRect/>
          </a:stretch>
        </p:blipFill>
        <p:spPr bwMode="auto">
          <a:xfrm>
            <a:off x="2123728" y="-27384"/>
            <a:ext cx="5256584" cy="6158755"/>
          </a:xfrm>
          <a:prstGeom prst="rect">
            <a:avLst/>
          </a:prstGeom>
          <a:noFill/>
          <a:ln w="9525">
            <a:noFill/>
            <a:miter lim="800000"/>
            <a:headEnd/>
            <a:tailEnd/>
          </a:ln>
        </p:spPr>
      </p:pic>
      <p:sp>
        <p:nvSpPr>
          <p:cNvPr id="24579" name="Rectangle 3"/>
          <p:cNvSpPr>
            <a:spLocks noChangeArrowheads="1"/>
          </p:cNvSpPr>
          <p:nvPr/>
        </p:nvSpPr>
        <p:spPr bwMode="auto">
          <a:xfrm>
            <a:off x="971600" y="5978412"/>
            <a:ext cx="748883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3990975" algn="l"/>
              </a:tabLst>
            </a:pPr>
            <a:r>
              <a:rPr lang="ja-JP" altLang="en-US" sz="2400" b="1" dirty="0">
                <a:solidFill>
                  <a:prstClr val="black"/>
                </a:solidFill>
                <a:latin typeface="Century" pitchFamily="18" charset="0"/>
                <a:ea typeface="ＭＳ 明朝" pitchFamily="17" charset="-128"/>
                <a:cs typeface="Times New Roman" pitchFamily="18" charset="0"/>
              </a:rPr>
              <a:t>　</a:t>
            </a:r>
            <a:r>
              <a:rPr lang="en-US" altLang="ja-JP" sz="2400" b="1" dirty="0" smtClean="0">
                <a:solidFill>
                  <a:prstClr val="black"/>
                </a:solidFill>
                <a:latin typeface="Century" pitchFamily="18" charset="0"/>
                <a:ea typeface="ＭＳ 明朝" pitchFamily="17" charset="-128"/>
                <a:cs typeface="Times New Roman" pitchFamily="18" charset="0"/>
              </a:rPr>
              <a:t>PCB congeners in pigment</a:t>
            </a:r>
            <a:r>
              <a:rPr lang="ja-JP" altLang="en-US" sz="2400" b="1" dirty="0" smtClean="0">
                <a:solidFill>
                  <a:prstClr val="black"/>
                </a:solidFill>
                <a:latin typeface="Century" pitchFamily="18" charset="0"/>
                <a:ea typeface="ＭＳ 明朝" pitchFamily="17" charset="-128"/>
                <a:cs typeface="Times New Roman" pitchFamily="18" charset="0"/>
              </a:rPr>
              <a:t> </a:t>
            </a:r>
            <a:r>
              <a:rPr lang="en-US" altLang="ja-JP" sz="2400" b="1" dirty="0" smtClean="0">
                <a:solidFill>
                  <a:prstClr val="black"/>
                </a:solidFill>
                <a:latin typeface="Century" pitchFamily="18" charset="0"/>
                <a:ea typeface="ＭＳ 明朝" pitchFamily="17" charset="-128"/>
                <a:cs typeface="Times New Roman" pitchFamily="18" charset="0"/>
              </a:rPr>
              <a:t>(</a:t>
            </a:r>
            <a:r>
              <a:rPr lang="en-US" altLang="ja-JP" sz="2400" b="1" dirty="0" err="1" smtClean="0">
                <a:solidFill>
                  <a:prstClr val="black"/>
                </a:solidFill>
                <a:latin typeface="Century" pitchFamily="18" charset="0"/>
                <a:ea typeface="ＭＳ 明朝" pitchFamily="17" charset="-128"/>
                <a:cs typeface="Times New Roman" pitchFamily="18" charset="0"/>
              </a:rPr>
              <a:t>disazo</a:t>
            </a:r>
            <a:r>
              <a:rPr lang="en-US" altLang="ja-JP" sz="2400" b="1" dirty="0" smtClean="0">
                <a:solidFill>
                  <a:prstClr val="black"/>
                </a:solidFill>
                <a:latin typeface="Century" pitchFamily="18" charset="0"/>
                <a:ea typeface="ＭＳ 明朝" pitchFamily="17" charset="-128"/>
                <a:cs typeface="Times New Roman" pitchFamily="18" charset="0"/>
              </a:rPr>
              <a:t>)</a:t>
            </a:r>
            <a:endParaRPr lang="ja-JP" altLang="en-US" sz="2400" b="1" dirty="0">
              <a:solidFill>
                <a:prstClr val="black"/>
              </a:solidFill>
              <a:latin typeface="Arial" pitchFamily="34" charset="0"/>
              <a:cs typeface="ＭＳ Ｐゴシック" pitchFamily="50" charset="-128"/>
            </a:endParaRPr>
          </a:p>
          <a:p>
            <a:pPr algn="ctr" eaLnBrk="0" fontAlgn="base" hangingPunct="0">
              <a:spcBef>
                <a:spcPct val="0"/>
              </a:spcBef>
              <a:spcAft>
                <a:spcPct val="0"/>
              </a:spcAft>
              <a:tabLst>
                <a:tab pos="3990975" algn="l"/>
              </a:tabLst>
            </a:pPr>
            <a:r>
              <a:rPr lang="en-US" altLang="ja-JP" sz="2400" b="1" dirty="0">
                <a:solidFill>
                  <a:prstClr val="black"/>
                </a:solidFill>
                <a:latin typeface="Century" pitchFamily="18" charset="0"/>
                <a:ea typeface="ＭＳ 明朝" pitchFamily="17" charset="-128"/>
                <a:cs typeface="Times New Roman" pitchFamily="18" charset="0"/>
              </a:rPr>
              <a:t>permanent yellow lemon; PY81;</a:t>
            </a:r>
            <a:endParaRPr lang="en-US" altLang="ja-JP" sz="2400" b="1" dirty="0">
              <a:solidFill>
                <a:prstClr val="black"/>
              </a:solidFill>
              <a:latin typeface="Arial" pitchFamily="34" charset="0"/>
              <a:cs typeface="ＭＳ Ｐゴシック" pitchFamily="50" charset="-128"/>
            </a:endParaRPr>
          </a:p>
        </p:txBody>
      </p:sp>
      <p:graphicFrame>
        <p:nvGraphicFramePr>
          <p:cNvPr id="76801" name="Object 1"/>
          <p:cNvGraphicFramePr>
            <a:graphicFrameLocks noChangeAspect="1"/>
          </p:cNvGraphicFramePr>
          <p:nvPr/>
        </p:nvGraphicFramePr>
        <p:xfrm>
          <a:off x="7020272" y="1844824"/>
          <a:ext cx="1583978" cy="1085144"/>
        </p:xfrm>
        <a:graphic>
          <a:graphicData uri="http://schemas.openxmlformats.org/presentationml/2006/ole">
            <p:oleObj spid="_x0000_s144386" name="CS ChemDraw Drawing" r:id="rId5" imgW="2127134" imgH="1456562" progId="ChemDraw.Document.6.0">
              <p:embed/>
            </p:oleObj>
          </a:graphicData>
        </a:graphic>
      </p:graphicFrame>
      <p:graphicFrame>
        <p:nvGraphicFramePr>
          <p:cNvPr id="76802" name="Object 2"/>
          <p:cNvGraphicFramePr>
            <a:graphicFrameLocks noChangeAspect="1"/>
          </p:cNvGraphicFramePr>
          <p:nvPr/>
        </p:nvGraphicFramePr>
        <p:xfrm>
          <a:off x="6804248" y="3140968"/>
          <a:ext cx="1859031" cy="1080120"/>
        </p:xfrm>
        <a:graphic>
          <a:graphicData uri="http://schemas.openxmlformats.org/presentationml/2006/ole">
            <p:oleObj spid="_x0000_s144387" name="CS ChemDraw Drawing" r:id="rId6" imgW="2508021" imgH="1456562" progId="ChemDraw.Document.6.0">
              <p:embed/>
            </p:oleObj>
          </a:graphicData>
        </a:graphic>
      </p:graphicFrame>
      <p:graphicFrame>
        <p:nvGraphicFramePr>
          <p:cNvPr id="76803" name="Object 3"/>
          <p:cNvGraphicFramePr>
            <a:graphicFrameLocks noChangeAspect="1"/>
          </p:cNvGraphicFramePr>
          <p:nvPr/>
        </p:nvGraphicFramePr>
        <p:xfrm>
          <a:off x="6732240" y="4581128"/>
          <a:ext cx="2175986" cy="1097558"/>
        </p:xfrm>
        <a:graphic>
          <a:graphicData uri="http://schemas.openxmlformats.org/presentationml/2006/ole">
            <p:oleObj spid="_x0000_s144388" name="CS ChemDraw Drawing" r:id="rId7" imgW="2888907" imgH="1456562" progId="ChemDraw.Document.6.0">
              <p:embed/>
            </p:oleObj>
          </a:graphicData>
        </a:graphic>
      </p:graphicFrame>
      <p:graphicFrame>
        <p:nvGraphicFramePr>
          <p:cNvPr id="76804" name="Object 4"/>
          <p:cNvGraphicFramePr>
            <a:graphicFrameLocks noChangeAspect="1"/>
          </p:cNvGraphicFramePr>
          <p:nvPr/>
        </p:nvGraphicFramePr>
        <p:xfrm>
          <a:off x="129625" y="1916832"/>
          <a:ext cx="2138119" cy="1008112"/>
        </p:xfrm>
        <a:graphic>
          <a:graphicData uri="http://schemas.openxmlformats.org/presentationml/2006/ole">
            <p:oleObj spid="_x0000_s144389" name="CS ChemDraw Drawing" r:id="rId8" imgW="3090283" imgH="1456562" progId="ChemDraw.Document.6.0">
              <p:embed/>
            </p:oleObj>
          </a:graphicData>
        </a:graphic>
      </p:graphicFrame>
      <p:sp>
        <p:nvSpPr>
          <p:cNvPr id="8" name="Text Box 6"/>
          <p:cNvSpPr txBox="1">
            <a:spLocks noChangeArrowheads="1"/>
          </p:cNvSpPr>
          <p:nvPr/>
        </p:nvSpPr>
        <p:spPr bwMode="auto">
          <a:xfrm>
            <a:off x="0" y="2996952"/>
            <a:ext cx="2555776" cy="72008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smtClean="0">
                <a:solidFill>
                  <a:prstClr val="white"/>
                </a:solidFill>
                <a:latin typeface="HGP創英角ﾎﾟｯﾌﾟ体" pitchFamily="50" charset="-128"/>
                <a:ea typeface="HGP創英角ﾎﾟｯﾌﾟ体" pitchFamily="50" charset="-128"/>
                <a:cs typeface="ＭＳ Ｐゴシック" pitchFamily="50" charset="-128"/>
              </a:rPr>
              <a:t>2,2’,5,5 ’- </a:t>
            </a:r>
            <a:r>
              <a:rPr lang="en-US" altLang="ja-JP" b="1" dirty="0" err="1" smtClean="0">
                <a:solidFill>
                  <a:prstClr val="white"/>
                </a:solidFill>
                <a:latin typeface="HGP創英角ﾎﾟｯﾌﾟ体" pitchFamily="50" charset="-128"/>
                <a:ea typeface="HGP創英角ﾎﾟｯﾌﾟ体" pitchFamily="50" charset="-128"/>
                <a:cs typeface="ＭＳ Ｐゴシック" pitchFamily="50" charset="-128"/>
              </a:rPr>
              <a:t>tetrachloro</a:t>
            </a:r>
            <a:r>
              <a:rPr lang="en-US" altLang="ja-JP" b="1" dirty="0" smtClean="0">
                <a:solidFill>
                  <a:prstClr val="white"/>
                </a:solidFill>
                <a:latin typeface="HGP創英角ﾎﾟｯﾌﾟ体" pitchFamily="50" charset="-128"/>
                <a:ea typeface="HGP創英角ﾎﾟｯﾌﾟ体" pitchFamily="50" charset="-128"/>
                <a:cs typeface="ＭＳ Ｐゴシック" pitchFamily="50" charset="-128"/>
              </a:rPr>
              <a:t> </a:t>
            </a:r>
            <a:r>
              <a:rPr lang="en-US" altLang="ja-JP" b="1" dirty="0" err="1" smtClean="0">
                <a:solidFill>
                  <a:prstClr val="white"/>
                </a:solidFill>
                <a:latin typeface="HGP創英角ﾎﾟｯﾌﾟ体" pitchFamily="50" charset="-128"/>
                <a:ea typeface="HGP創英角ﾎﾟｯﾌﾟ体" pitchFamily="50" charset="-128"/>
                <a:cs typeface="ＭＳ Ｐゴシック" pitchFamily="50" charset="-128"/>
              </a:rPr>
              <a:t>benzidine</a:t>
            </a:r>
            <a:endParaRPr lang="ja-JP" altLang="en-US" b="1" dirty="0" smtClean="0">
              <a:solidFill>
                <a:prstClr val="white"/>
              </a:solidFill>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 Organic Pigment </a:t>
            </a:r>
          </a:p>
          <a:p>
            <a:pPr algn="l" eaLnBrk="1" hangingPunct="1">
              <a:buFontTx/>
              <a:buChar char="-"/>
              <a:defRPr/>
            </a:pPr>
            <a:endParaRPr lang="en-US" altLang="ja-JP" b="1" dirty="0" smtClean="0">
              <a:solidFill>
                <a:schemeClr val="accent3"/>
              </a:solidFill>
            </a:endParaRPr>
          </a:p>
        </p:txBody>
      </p:sp>
      <p:grpSp>
        <p:nvGrpSpPr>
          <p:cNvPr id="2" name="Group 2"/>
          <p:cNvGrpSpPr>
            <a:grpSpLocks/>
          </p:cNvGrpSpPr>
          <p:nvPr/>
        </p:nvGrpSpPr>
        <p:grpSpPr bwMode="auto">
          <a:xfrm>
            <a:off x="611188" y="908050"/>
            <a:ext cx="8064500" cy="5537200"/>
            <a:chOff x="1191" y="6010"/>
            <a:chExt cx="9720" cy="6480"/>
          </a:xfrm>
        </p:grpSpPr>
        <p:sp>
          <p:nvSpPr>
            <p:cNvPr id="1034" name="Rectangle 3"/>
            <p:cNvSpPr>
              <a:spLocks noChangeArrowheads="1"/>
            </p:cNvSpPr>
            <p:nvPr/>
          </p:nvSpPr>
          <p:spPr bwMode="auto">
            <a:xfrm>
              <a:off x="1191" y="6010"/>
              <a:ext cx="9720" cy="6480"/>
            </a:xfrm>
            <a:prstGeom prst="rect">
              <a:avLst/>
            </a:prstGeom>
            <a:solidFill>
              <a:srgbClr val="FFFFFF"/>
            </a:solidFill>
            <a:ln w="9525">
              <a:solidFill>
                <a:srgbClr val="000000"/>
              </a:solidFill>
              <a:miter lim="800000"/>
              <a:headEnd/>
              <a:tailEnd/>
            </a:ln>
          </p:spPr>
          <p:txBody>
            <a:bodyPr lIns="74295" tIns="8890" rIns="74295" bIns="8890"/>
            <a:lstStyle/>
            <a:p>
              <a:pPr fontAlgn="base">
                <a:spcBef>
                  <a:spcPct val="0"/>
                </a:spcBef>
                <a:spcAft>
                  <a:spcPct val="0"/>
                </a:spcAft>
              </a:pPr>
              <a:endParaRPr lang="ja-JP" altLang="en-US">
                <a:solidFill>
                  <a:srgbClr val="000000"/>
                </a:solidFill>
              </a:endParaRPr>
            </a:p>
          </p:txBody>
        </p:sp>
        <p:grpSp>
          <p:nvGrpSpPr>
            <p:cNvPr id="3" name="Group 4"/>
            <p:cNvGrpSpPr>
              <a:grpSpLocks/>
            </p:cNvGrpSpPr>
            <p:nvPr/>
          </p:nvGrpSpPr>
          <p:grpSpPr bwMode="auto">
            <a:xfrm>
              <a:off x="1191" y="6010"/>
              <a:ext cx="9436" cy="5940"/>
              <a:chOff x="1191" y="5728"/>
              <a:chExt cx="9436" cy="5940"/>
            </a:xfrm>
          </p:grpSpPr>
          <p:grpSp>
            <p:nvGrpSpPr>
              <p:cNvPr id="4" name="Group 5"/>
              <p:cNvGrpSpPr>
                <a:grpSpLocks/>
              </p:cNvGrpSpPr>
              <p:nvPr/>
            </p:nvGrpSpPr>
            <p:grpSpPr bwMode="auto">
              <a:xfrm>
                <a:off x="1191" y="5762"/>
                <a:ext cx="4320" cy="5906"/>
                <a:chOff x="1134" y="1321"/>
                <a:chExt cx="4320" cy="5906"/>
              </a:xfrm>
            </p:grpSpPr>
            <p:pic>
              <p:nvPicPr>
                <p:cNvPr id="1052" name="Picture 6"/>
                <p:cNvPicPr>
                  <a:picLocks noChangeAspect="1" noChangeArrowheads="1"/>
                </p:cNvPicPr>
                <p:nvPr/>
              </p:nvPicPr>
              <p:blipFill>
                <a:blip r:embed="rId4" cstate="print"/>
                <a:srcRect/>
                <a:stretch>
                  <a:fillRect/>
                </a:stretch>
              </p:blipFill>
              <p:spPr bwMode="auto">
                <a:xfrm>
                  <a:off x="1134" y="1321"/>
                  <a:ext cx="4175" cy="5906"/>
                </a:xfrm>
                <a:prstGeom prst="rect">
                  <a:avLst/>
                </a:prstGeom>
                <a:noFill/>
                <a:ln w="9525">
                  <a:noFill/>
                  <a:miter lim="800000"/>
                  <a:headEnd/>
                  <a:tailEnd/>
                </a:ln>
              </p:spPr>
            </p:pic>
            <p:sp>
              <p:nvSpPr>
                <p:cNvPr id="1053" name="Text Box 7"/>
                <p:cNvSpPr txBox="1">
                  <a:spLocks noChangeArrowheads="1"/>
                </p:cNvSpPr>
                <p:nvPr/>
              </p:nvSpPr>
              <p:spPr bwMode="auto">
                <a:xfrm>
                  <a:off x="4554" y="308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D2CB</a:t>
                  </a:r>
                  <a:endParaRPr lang="ja-JP" altLang="ja-JP">
                    <a:solidFill>
                      <a:srgbClr val="000000"/>
                    </a:solidFill>
                  </a:endParaRPr>
                </a:p>
              </p:txBody>
            </p:sp>
            <p:sp>
              <p:nvSpPr>
                <p:cNvPr id="1054" name="Text Box 8"/>
                <p:cNvSpPr txBox="1">
                  <a:spLocks noChangeArrowheads="1"/>
                </p:cNvSpPr>
                <p:nvPr/>
              </p:nvSpPr>
              <p:spPr bwMode="auto">
                <a:xfrm>
                  <a:off x="4554" y="416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T3CB</a:t>
                  </a:r>
                  <a:endParaRPr lang="ja-JP" altLang="ja-JP">
                    <a:solidFill>
                      <a:srgbClr val="000000"/>
                    </a:solidFill>
                  </a:endParaRPr>
                </a:p>
              </p:txBody>
            </p:sp>
            <p:sp>
              <p:nvSpPr>
                <p:cNvPr id="1055" name="Text Box 9"/>
                <p:cNvSpPr txBox="1">
                  <a:spLocks noChangeArrowheads="1"/>
                </p:cNvSpPr>
                <p:nvPr/>
              </p:nvSpPr>
              <p:spPr bwMode="auto">
                <a:xfrm>
                  <a:off x="4554" y="524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T4CB</a:t>
                  </a:r>
                  <a:endParaRPr lang="ja-JP" altLang="ja-JP">
                    <a:solidFill>
                      <a:srgbClr val="000000"/>
                    </a:solidFill>
                  </a:endParaRPr>
                </a:p>
              </p:txBody>
            </p:sp>
            <p:sp>
              <p:nvSpPr>
                <p:cNvPr id="1056" name="Text Box 10"/>
                <p:cNvSpPr txBox="1">
                  <a:spLocks noChangeArrowheads="1"/>
                </p:cNvSpPr>
                <p:nvPr/>
              </p:nvSpPr>
              <p:spPr bwMode="auto">
                <a:xfrm>
                  <a:off x="3474" y="3087"/>
                  <a:ext cx="1080"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#11(3-3)</a:t>
                  </a:r>
                  <a:endParaRPr lang="en-US" altLang="ja-JP" sz="1000" b="1" u="sng">
                    <a:solidFill>
                      <a:srgbClr val="000000"/>
                    </a:solidFill>
                    <a:latin typeface="Times New Roman" pitchFamily="18" charset="0"/>
                  </a:endParaRPr>
                </a:p>
                <a:p>
                  <a:pPr fontAlgn="base">
                    <a:spcBef>
                      <a:spcPct val="0"/>
                    </a:spcBef>
                    <a:spcAft>
                      <a:spcPct val="0"/>
                    </a:spcAft>
                  </a:pPr>
                  <a:endParaRPr lang="ja-JP" altLang="ja-JP">
                    <a:solidFill>
                      <a:srgbClr val="000000"/>
                    </a:solidFill>
                  </a:endParaRPr>
                </a:p>
              </p:txBody>
            </p:sp>
            <p:sp>
              <p:nvSpPr>
                <p:cNvPr id="1057" name="Text Box 11"/>
                <p:cNvSpPr txBox="1">
                  <a:spLocks noChangeArrowheads="1"/>
                </p:cNvSpPr>
                <p:nvPr/>
              </p:nvSpPr>
              <p:spPr bwMode="auto">
                <a:xfrm>
                  <a:off x="3133" y="4167"/>
                  <a:ext cx="1421"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#35(34-3)</a:t>
                  </a:r>
                  <a:endParaRPr lang="ja-JP" altLang="ja-JP">
                    <a:solidFill>
                      <a:srgbClr val="000000"/>
                    </a:solidFill>
                  </a:endParaRPr>
                </a:p>
              </p:txBody>
            </p:sp>
            <p:sp>
              <p:nvSpPr>
                <p:cNvPr id="1058" name="Text Box 12"/>
                <p:cNvSpPr txBox="1">
                  <a:spLocks noChangeArrowheads="1"/>
                </p:cNvSpPr>
                <p:nvPr/>
              </p:nvSpPr>
              <p:spPr bwMode="auto">
                <a:xfrm>
                  <a:off x="1953" y="5067"/>
                  <a:ext cx="720"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#77</a:t>
                  </a:r>
                  <a:endParaRPr lang="ja-JP" altLang="ja-JP">
                    <a:solidFill>
                      <a:srgbClr val="000000"/>
                    </a:solidFill>
                  </a:endParaRPr>
                </a:p>
              </p:txBody>
            </p:sp>
            <p:sp>
              <p:nvSpPr>
                <p:cNvPr id="195597" name="AutoShape 13"/>
                <p:cNvSpPr>
                  <a:spLocks noChangeArrowheads="1"/>
                </p:cNvSpPr>
                <p:nvPr/>
              </p:nvSpPr>
              <p:spPr bwMode="auto">
                <a:xfrm>
                  <a:off x="2755" y="1467"/>
                  <a:ext cx="1678" cy="490"/>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alpha val="50000"/>
                    </a:srgbClr>
                  </a:outerShdw>
                </a:effectLst>
              </p:spPr>
              <p:txBody>
                <a:bodyPr lIns="74295" tIns="8890" rIns="74295" bIns="8890"/>
                <a:lstStyle/>
                <a:p>
                  <a:pPr algn="ctr" fontAlgn="base">
                    <a:spcBef>
                      <a:spcPct val="0"/>
                    </a:spcBef>
                    <a:spcAft>
                      <a:spcPct val="0"/>
                    </a:spcAft>
                    <a:defRPr/>
                  </a:pPr>
                  <a:r>
                    <a:rPr lang="en-US" altLang="ja-JP" dirty="0">
                      <a:solidFill>
                        <a:srgbClr val="000000"/>
                      </a:solidFill>
                    </a:rPr>
                    <a:t>Pigment-A</a:t>
                  </a:r>
                  <a:endParaRPr lang="ja-JP" altLang="en-US" dirty="0">
                    <a:solidFill>
                      <a:srgbClr val="000000"/>
                    </a:solidFill>
                  </a:endParaRPr>
                </a:p>
              </p:txBody>
            </p:sp>
            <p:sp>
              <p:nvSpPr>
                <p:cNvPr id="1060" name="Text Box 14"/>
                <p:cNvSpPr txBox="1">
                  <a:spLocks noChangeArrowheads="1"/>
                </p:cNvSpPr>
                <p:nvPr/>
              </p:nvSpPr>
              <p:spPr bwMode="auto">
                <a:xfrm>
                  <a:off x="4554" y="218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M1CB</a:t>
                  </a:r>
                  <a:endParaRPr lang="ja-JP" altLang="ja-JP">
                    <a:solidFill>
                      <a:srgbClr val="000000"/>
                    </a:solidFill>
                  </a:endParaRPr>
                </a:p>
              </p:txBody>
            </p:sp>
            <p:sp>
              <p:nvSpPr>
                <p:cNvPr id="1061" name="Text Box 15"/>
                <p:cNvSpPr txBox="1">
                  <a:spLocks noChangeArrowheads="1"/>
                </p:cNvSpPr>
                <p:nvPr/>
              </p:nvSpPr>
              <p:spPr bwMode="auto">
                <a:xfrm>
                  <a:off x="4554" y="632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P5CB</a:t>
                  </a:r>
                  <a:endParaRPr lang="ja-JP" altLang="ja-JP">
                    <a:solidFill>
                      <a:srgbClr val="000000"/>
                    </a:solidFill>
                  </a:endParaRPr>
                </a:p>
              </p:txBody>
            </p:sp>
            <p:sp>
              <p:nvSpPr>
                <p:cNvPr id="1062" name="Text Box 16"/>
                <p:cNvSpPr txBox="1">
                  <a:spLocks noChangeArrowheads="1"/>
                </p:cNvSpPr>
                <p:nvPr/>
              </p:nvSpPr>
              <p:spPr bwMode="auto">
                <a:xfrm>
                  <a:off x="1854" y="2187"/>
                  <a:ext cx="761"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900" i="1">
                      <a:solidFill>
                        <a:srgbClr val="000000"/>
                      </a:solidFill>
                      <a:latin typeface="Century" pitchFamily="18" charset="0"/>
                    </a:rPr>
                    <a:t>(N.D.)</a:t>
                  </a:r>
                  <a:endParaRPr lang="ja-JP" altLang="ja-JP">
                    <a:solidFill>
                      <a:srgbClr val="000000"/>
                    </a:solidFill>
                  </a:endParaRPr>
                </a:p>
              </p:txBody>
            </p:sp>
            <p:sp>
              <p:nvSpPr>
                <p:cNvPr id="1063" name="Text Box 17"/>
                <p:cNvSpPr txBox="1">
                  <a:spLocks noChangeArrowheads="1"/>
                </p:cNvSpPr>
                <p:nvPr/>
              </p:nvSpPr>
              <p:spPr bwMode="auto">
                <a:xfrm>
                  <a:off x="3114" y="6327"/>
                  <a:ext cx="761"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900" i="1">
                      <a:solidFill>
                        <a:srgbClr val="000000"/>
                      </a:solidFill>
                      <a:latin typeface="Century" pitchFamily="18" charset="0"/>
                    </a:rPr>
                    <a:t>(N.D.)</a:t>
                  </a:r>
                  <a:endParaRPr lang="ja-JP" altLang="ja-JP">
                    <a:solidFill>
                      <a:srgbClr val="000000"/>
                    </a:solidFill>
                  </a:endParaRPr>
                </a:p>
              </p:txBody>
            </p:sp>
            <p:graphicFrame>
              <p:nvGraphicFramePr>
                <p:cNvPr id="1029" name="Object 18"/>
                <p:cNvGraphicFramePr>
                  <a:graphicFrameLocks noChangeAspect="1"/>
                </p:cNvGraphicFramePr>
                <p:nvPr/>
              </p:nvGraphicFramePr>
              <p:xfrm>
                <a:off x="2573" y="3044"/>
                <a:ext cx="900" cy="617"/>
              </p:xfrm>
              <a:graphic>
                <a:graphicData uri="http://schemas.openxmlformats.org/presentationml/2006/ole">
                  <p:oleObj spid="_x0000_s145413" name="CS ChemDraw Drawing" r:id="rId5" imgW="2135520" imgH="1464480" progId="ChemDraw.Document.6.0">
                    <p:embed/>
                  </p:oleObj>
                </a:graphicData>
              </a:graphic>
            </p:graphicFrame>
            <p:graphicFrame>
              <p:nvGraphicFramePr>
                <p:cNvPr id="1030" name="Object 19"/>
                <p:cNvGraphicFramePr>
                  <a:graphicFrameLocks noChangeAspect="1"/>
                </p:cNvGraphicFramePr>
                <p:nvPr/>
              </p:nvGraphicFramePr>
              <p:xfrm>
                <a:off x="2048" y="4113"/>
                <a:ext cx="1060" cy="617"/>
              </p:xfrm>
              <a:graphic>
                <a:graphicData uri="http://schemas.openxmlformats.org/presentationml/2006/ole">
                  <p:oleObj spid="_x0000_s145414" name="CS ChemDraw Drawing" r:id="rId6" imgW="2516040" imgH="1464480" progId="ChemDraw.Document.6.0">
                    <p:embed/>
                  </p:oleObj>
                </a:graphicData>
              </a:graphic>
            </p:graphicFrame>
            <p:graphicFrame>
              <p:nvGraphicFramePr>
                <p:cNvPr id="1031" name="Object 20"/>
                <p:cNvGraphicFramePr>
                  <a:graphicFrameLocks noChangeAspect="1"/>
                </p:cNvGraphicFramePr>
                <p:nvPr/>
              </p:nvGraphicFramePr>
              <p:xfrm>
                <a:off x="2864" y="5148"/>
                <a:ext cx="1221" cy="617"/>
              </p:xfrm>
              <a:graphic>
                <a:graphicData uri="http://schemas.openxmlformats.org/presentationml/2006/ole">
                  <p:oleObj spid="_x0000_s145415" name="CS ChemDraw Drawing" r:id="rId7" imgW="2897640" imgH="1464480" progId="ChemDraw.Document.6.0">
                    <p:embed/>
                  </p:oleObj>
                </a:graphicData>
              </a:graphic>
            </p:graphicFrame>
            <p:sp>
              <p:nvSpPr>
                <p:cNvPr id="1064" name="Text Box 21"/>
                <p:cNvSpPr txBox="1">
                  <a:spLocks noChangeArrowheads="1"/>
                </p:cNvSpPr>
                <p:nvPr/>
              </p:nvSpPr>
              <p:spPr bwMode="auto">
                <a:xfrm>
                  <a:off x="1770" y="5353"/>
                  <a:ext cx="1054"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(34-34)</a:t>
                  </a:r>
                  <a:endParaRPr lang="ja-JP" altLang="ja-JP">
                    <a:solidFill>
                      <a:srgbClr val="000000"/>
                    </a:solidFill>
                  </a:endParaRPr>
                </a:p>
              </p:txBody>
            </p:sp>
          </p:grpSp>
          <p:grpSp>
            <p:nvGrpSpPr>
              <p:cNvPr id="5" name="Group 22"/>
              <p:cNvGrpSpPr>
                <a:grpSpLocks/>
              </p:cNvGrpSpPr>
              <p:nvPr/>
            </p:nvGrpSpPr>
            <p:grpSpPr bwMode="auto">
              <a:xfrm>
                <a:off x="6231" y="5728"/>
                <a:ext cx="4396" cy="5940"/>
                <a:chOff x="6174" y="1287"/>
                <a:chExt cx="4396" cy="5940"/>
              </a:xfrm>
            </p:grpSpPr>
            <p:pic>
              <p:nvPicPr>
                <p:cNvPr id="1038" name="Picture 23"/>
                <p:cNvPicPr>
                  <a:picLocks noChangeAspect="1" noChangeArrowheads="1"/>
                </p:cNvPicPr>
                <p:nvPr/>
              </p:nvPicPr>
              <p:blipFill>
                <a:blip r:embed="rId8" cstate="print"/>
                <a:srcRect/>
                <a:stretch>
                  <a:fillRect/>
                </a:stretch>
              </p:blipFill>
              <p:spPr bwMode="auto">
                <a:xfrm>
                  <a:off x="6174" y="1287"/>
                  <a:ext cx="4200" cy="5940"/>
                </a:xfrm>
                <a:prstGeom prst="rect">
                  <a:avLst/>
                </a:prstGeom>
                <a:noFill/>
                <a:ln w="9525">
                  <a:noFill/>
                  <a:miter lim="800000"/>
                  <a:headEnd/>
                  <a:tailEnd/>
                </a:ln>
              </p:spPr>
            </p:pic>
            <p:sp>
              <p:nvSpPr>
                <p:cNvPr id="1039" name="Text Box 24"/>
                <p:cNvSpPr txBox="1">
                  <a:spLocks noChangeArrowheads="1"/>
                </p:cNvSpPr>
                <p:nvPr/>
              </p:nvSpPr>
              <p:spPr bwMode="auto">
                <a:xfrm>
                  <a:off x="9670" y="308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D2CB</a:t>
                  </a:r>
                  <a:endParaRPr lang="ja-JP" altLang="ja-JP">
                    <a:solidFill>
                      <a:srgbClr val="000000"/>
                    </a:solidFill>
                  </a:endParaRPr>
                </a:p>
              </p:txBody>
            </p:sp>
            <p:sp>
              <p:nvSpPr>
                <p:cNvPr id="1040" name="Text Box 25"/>
                <p:cNvSpPr txBox="1">
                  <a:spLocks noChangeArrowheads="1"/>
                </p:cNvSpPr>
                <p:nvPr/>
              </p:nvSpPr>
              <p:spPr bwMode="auto">
                <a:xfrm>
                  <a:off x="9670" y="414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T3CB</a:t>
                  </a:r>
                  <a:endParaRPr lang="ja-JP" altLang="ja-JP">
                    <a:solidFill>
                      <a:srgbClr val="000000"/>
                    </a:solidFill>
                  </a:endParaRPr>
                </a:p>
              </p:txBody>
            </p:sp>
            <p:sp>
              <p:nvSpPr>
                <p:cNvPr id="1041" name="Text Box 26"/>
                <p:cNvSpPr txBox="1">
                  <a:spLocks noChangeArrowheads="1"/>
                </p:cNvSpPr>
                <p:nvPr/>
              </p:nvSpPr>
              <p:spPr bwMode="auto">
                <a:xfrm>
                  <a:off x="9670" y="524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T4CB</a:t>
                  </a:r>
                  <a:endParaRPr lang="ja-JP" altLang="ja-JP">
                    <a:solidFill>
                      <a:srgbClr val="000000"/>
                    </a:solidFill>
                  </a:endParaRPr>
                </a:p>
              </p:txBody>
            </p:sp>
            <p:sp>
              <p:nvSpPr>
                <p:cNvPr id="1042" name="Text Box 27"/>
                <p:cNvSpPr txBox="1">
                  <a:spLocks noChangeArrowheads="1"/>
                </p:cNvSpPr>
                <p:nvPr/>
              </p:nvSpPr>
              <p:spPr bwMode="auto">
                <a:xfrm>
                  <a:off x="9670" y="632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P5CB</a:t>
                  </a:r>
                  <a:endParaRPr lang="ja-JP" altLang="ja-JP">
                    <a:solidFill>
                      <a:srgbClr val="000000"/>
                    </a:solidFill>
                  </a:endParaRPr>
                </a:p>
              </p:txBody>
            </p:sp>
            <p:sp>
              <p:nvSpPr>
                <p:cNvPr id="1043" name="Text Box 28"/>
                <p:cNvSpPr txBox="1">
                  <a:spLocks noChangeArrowheads="1"/>
                </p:cNvSpPr>
                <p:nvPr/>
              </p:nvSpPr>
              <p:spPr bwMode="auto">
                <a:xfrm>
                  <a:off x="8441" y="3076"/>
                  <a:ext cx="1225"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#11(3-3)</a:t>
                  </a:r>
                  <a:endParaRPr lang="ja-JP" altLang="ja-JP">
                    <a:solidFill>
                      <a:srgbClr val="000000"/>
                    </a:solidFill>
                  </a:endParaRPr>
                </a:p>
              </p:txBody>
            </p:sp>
            <p:sp>
              <p:nvSpPr>
                <p:cNvPr id="1044" name="Text Box 29"/>
                <p:cNvSpPr txBox="1">
                  <a:spLocks noChangeArrowheads="1"/>
                </p:cNvSpPr>
                <p:nvPr/>
              </p:nvSpPr>
              <p:spPr bwMode="auto">
                <a:xfrm>
                  <a:off x="8765" y="6133"/>
                  <a:ext cx="720"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#101</a:t>
                  </a:r>
                  <a:endParaRPr lang="ja-JP" altLang="ja-JP">
                    <a:solidFill>
                      <a:srgbClr val="000000"/>
                    </a:solidFill>
                  </a:endParaRPr>
                </a:p>
              </p:txBody>
            </p:sp>
            <p:sp>
              <p:nvSpPr>
                <p:cNvPr id="1045" name="Text Box 30"/>
                <p:cNvSpPr txBox="1">
                  <a:spLocks noChangeArrowheads="1"/>
                </p:cNvSpPr>
                <p:nvPr/>
              </p:nvSpPr>
              <p:spPr bwMode="auto">
                <a:xfrm>
                  <a:off x="7974" y="4167"/>
                  <a:ext cx="1440" cy="444"/>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900" i="1">
                      <a:solidFill>
                        <a:srgbClr val="000000"/>
                      </a:solidFill>
                      <a:latin typeface="Century" pitchFamily="18" charset="0"/>
                    </a:rPr>
                    <a:t>(</a:t>
                  </a:r>
                  <a:r>
                    <a:rPr lang="ja-JP" altLang="en-US" sz="900" i="1">
                      <a:solidFill>
                        <a:srgbClr val="000000"/>
                      </a:solidFill>
                      <a:latin typeface="Century" pitchFamily="18" charset="0"/>
                    </a:rPr>
                    <a:t>ﾌﾗｸﾞﾒﾝﾄｲｵﾝ</a:t>
                  </a:r>
                  <a:r>
                    <a:rPr lang="en-US" altLang="ja-JP" sz="900" i="1">
                      <a:solidFill>
                        <a:srgbClr val="000000"/>
                      </a:solidFill>
                      <a:latin typeface="Century" pitchFamily="18" charset="0"/>
                    </a:rPr>
                    <a:t>)</a:t>
                  </a:r>
                  <a:endParaRPr lang="ja-JP" altLang="ja-JP">
                    <a:solidFill>
                      <a:srgbClr val="000000"/>
                    </a:solidFill>
                  </a:endParaRPr>
                </a:p>
              </p:txBody>
            </p:sp>
            <p:sp>
              <p:nvSpPr>
                <p:cNvPr id="1046" name="Text Box 31"/>
                <p:cNvSpPr txBox="1">
                  <a:spLocks noChangeArrowheads="1"/>
                </p:cNvSpPr>
                <p:nvPr/>
              </p:nvSpPr>
              <p:spPr bwMode="auto">
                <a:xfrm>
                  <a:off x="8120" y="5081"/>
                  <a:ext cx="720"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#52</a:t>
                  </a:r>
                  <a:endParaRPr lang="ja-JP" altLang="ja-JP">
                    <a:solidFill>
                      <a:srgbClr val="000000"/>
                    </a:solidFill>
                  </a:endParaRPr>
                </a:p>
              </p:txBody>
            </p:sp>
            <p:sp>
              <p:nvSpPr>
                <p:cNvPr id="195616" name="AutoShape 32"/>
                <p:cNvSpPr>
                  <a:spLocks noChangeArrowheads="1"/>
                </p:cNvSpPr>
                <p:nvPr/>
              </p:nvSpPr>
              <p:spPr bwMode="auto">
                <a:xfrm>
                  <a:off x="7791" y="1467"/>
                  <a:ext cx="1762" cy="494"/>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alpha val="50000"/>
                    </a:srgbClr>
                  </a:outerShdw>
                </a:effectLst>
              </p:spPr>
              <p:txBody>
                <a:bodyPr lIns="74295" tIns="8890" rIns="74295" bIns="8890"/>
                <a:lstStyle/>
                <a:p>
                  <a:pPr algn="ctr" fontAlgn="base">
                    <a:spcBef>
                      <a:spcPct val="0"/>
                    </a:spcBef>
                    <a:spcAft>
                      <a:spcPct val="0"/>
                    </a:spcAft>
                    <a:defRPr/>
                  </a:pPr>
                  <a:r>
                    <a:rPr lang="en-US" altLang="ja-JP" dirty="0">
                      <a:solidFill>
                        <a:srgbClr val="000000"/>
                      </a:solidFill>
                    </a:rPr>
                    <a:t>Pigment-B</a:t>
                  </a:r>
                  <a:endParaRPr lang="ja-JP" altLang="en-US" dirty="0">
                    <a:solidFill>
                      <a:srgbClr val="000000"/>
                    </a:solidFill>
                  </a:endParaRPr>
                </a:p>
              </p:txBody>
            </p:sp>
            <p:sp>
              <p:nvSpPr>
                <p:cNvPr id="1048" name="Text Box 33"/>
                <p:cNvSpPr txBox="1">
                  <a:spLocks noChangeArrowheads="1"/>
                </p:cNvSpPr>
                <p:nvPr/>
              </p:nvSpPr>
              <p:spPr bwMode="auto">
                <a:xfrm>
                  <a:off x="9670" y="2187"/>
                  <a:ext cx="900" cy="360"/>
                </a:xfrm>
                <a:prstGeom prst="rect">
                  <a:avLst/>
                </a:prstGeom>
                <a:solidFill>
                  <a:srgbClr val="FFFFFF"/>
                </a:solidFill>
                <a:ln w="9525">
                  <a:solidFill>
                    <a:srgbClr val="000000"/>
                  </a:solidFill>
                  <a:miter lim="800000"/>
                  <a:headEnd/>
                  <a:tailEnd/>
                </a:ln>
              </p:spPr>
              <p:txBody>
                <a:bodyPr lIns="74295" tIns="8890" rIns="74295" bIns="8890"/>
                <a:lstStyle/>
                <a:p>
                  <a:pPr algn="ctr" fontAlgn="base">
                    <a:spcBef>
                      <a:spcPct val="0"/>
                    </a:spcBef>
                    <a:spcAft>
                      <a:spcPct val="0"/>
                    </a:spcAft>
                  </a:pPr>
                  <a:r>
                    <a:rPr lang="en-US" altLang="ja-JP" sz="1000">
                      <a:solidFill>
                        <a:srgbClr val="000000"/>
                      </a:solidFill>
                      <a:latin typeface="Century" pitchFamily="18" charset="0"/>
                    </a:rPr>
                    <a:t>M1CB</a:t>
                  </a:r>
                  <a:endParaRPr lang="ja-JP" altLang="ja-JP">
                    <a:solidFill>
                      <a:srgbClr val="000000"/>
                    </a:solidFill>
                  </a:endParaRPr>
                </a:p>
              </p:txBody>
            </p:sp>
            <p:sp>
              <p:nvSpPr>
                <p:cNvPr id="1049" name="Text Box 34"/>
                <p:cNvSpPr txBox="1">
                  <a:spLocks noChangeArrowheads="1"/>
                </p:cNvSpPr>
                <p:nvPr/>
              </p:nvSpPr>
              <p:spPr bwMode="auto">
                <a:xfrm>
                  <a:off x="6894" y="2187"/>
                  <a:ext cx="761"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900" i="1">
                      <a:solidFill>
                        <a:srgbClr val="000000"/>
                      </a:solidFill>
                      <a:latin typeface="Century" pitchFamily="18" charset="0"/>
                    </a:rPr>
                    <a:t>(N.D.)</a:t>
                  </a:r>
                  <a:endParaRPr lang="ja-JP" altLang="ja-JP">
                    <a:solidFill>
                      <a:srgbClr val="000000"/>
                    </a:solidFill>
                  </a:endParaRPr>
                </a:p>
              </p:txBody>
            </p:sp>
            <p:graphicFrame>
              <p:nvGraphicFramePr>
                <p:cNvPr id="1026" name="Object 35"/>
                <p:cNvGraphicFramePr>
                  <a:graphicFrameLocks noChangeAspect="1"/>
                </p:cNvGraphicFramePr>
                <p:nvPr/>
              </p:nvGraphicFramePr>
              <p:xfrm>
                <a:off x="7605" y="3051"/>
                <a:ext cx="900" cy="617"/>
              </p:xfrm>
              <a:graphic>
                <a:graphicData uri="http://schemas.openxmlformats.org/presentationml/2006/ole">
                  <p:oleObj spid="_x0000_s145410" name="CS ChemDraw Drawing" r:id="rId9" imgW="2135520" imgH="1464480" progId="ChemDraw.Document.6.0">
                    <p:embed/>
                  </p:oleObj>
                </a:graphicData>
              </a:graphic>
            </p:graphicFrame>
            <p:graphicFrame>
              <p:nvGraphicFramePr>
                <p:cNvPr id="1027" name="Object 36"/>
                <p:cNvGraphicFramePr>
                  <a:graphicFrameLocks noChangeAspect="1"/>
                </p:cNvGraphicFramePr>
                <p:nvPr/>
              </p:nvGraphicFramePr>
              <p:xfrm>
                <a:off x="7169" y="5155"/>
                <a:ext cx="900" cy="617"/>
              </p:xfrm>
              <a:graphic>
                <a:graphicData uri="http://schemas.openxmlformats.org/presentationml/2006/ole">
                  <p:oleObj spid="_x0000_s145411" name="CS ChemDraw Drawing" r:id="rId10" imgW="2135520" imgH="1464120" progId="ChemDraw.Document.6.0">
                    <p:embed/>
                  </p:oleObj>
                </a:graphicData>
              </a:graphic>
            </p:graphicFrame>
            <p:graphicFrame>
              <p:nvGraphicFramePr>
                <p:cNvPr id="1028" name="Object 37"/>
                <p:cNvGraphicFramePr>
                  <a:graphicFrameLocks noChangeAspect="1"/>
                </p:cNvGraphicFramePr>
                <p:nvPr/>
              </p:nvGraphicFramePr>
              <p:xfrm>
                <a:off x="7581" y="6173"/>
                <a:ext cx="1060" cy="617"/>
              </p:xfrm>
              <a:graphic>
                <a:graphicData uri="http://schemas.openxmlformats.org/presentationml/2006/ole">
                  <p:oleObj spid="_x0000_s145412" name="CS ChemDraw Drawing" r:id="rId11" imgW="2516400" imgH="1464120" progId="ChemDraw.Document.6.0">
                    <p:embed/>
                  </p:oleObj>
                </a:graphicData>
              </a:graphic>
            </p:graphicFrame>
            <p:sp>
              <p:nvSpPr>
                <p:cNvPr id="1050" name="Text Box 38"/>
                <p:cNvSpPr txBox="1">
                  <a:spLocks noChangeArrowheads="1"/>
                </p:cNvSpPr>
                <p:nvPr/>
              </p:nvSpPr>
              <p:spPr bwMode="auto">
                <a:xfrm>
                  <a:off x="8075" y="5377"/>
                  <a:ext cx="1054"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(25-25)</a:t>
                  </a:r>
                  <a:endParaRPr lang="ja-JP" altLang="ja-JP">
                    <a:solidFill>
                      <a:srgbClr val="000000"/>
                    </a:solidFill>
                  </a:endParaRPr>
                </a:p>
              </p:txBody>
            </p:sp>
            <p:sp>
              <p:nvSpPr>
                <p:cNvPr id="1051" name="Text Box 39"/>
                <p:cNvSpPr txBox="1">
                  <a:spLocks noChangeArrowheads="1"/>
                </p:cNvSpPr>
                <p:nvPr/>
              </p:nvSpPr>
              <p:spPr bwMode="auto">
                <a:xfrm>
                  <a:off x="8667" y="6419"/>
                  <a:ext cx="1054" cy="360"/>
                </a:xfrm>
                <a:prstGeom prst="rect">
                  <a:avLst/>
                </a:prstGeom>
                <a:noFill/>
                <a:ln w="9525">
                  <a:noFill/>
                  <a:miter lim="800000"/>
                  <a:headEnd/>
                  <a:tailEnd/>
                </a:ln>
              </p:spPr>
              <p:txBody>
                <a:bodyPr lIns="74295" tIns="8890" rIns="74295" bIns="8890"/>
                <a:lstStyle/>
                <a:p>
                  <a:pPr algn="ctr" fontAlgn="base">
                    <a:spcBef>
                      <a:spcPct val="0"/>
                    </a:spcBef>
                    <a:spcAft>
                      <a:spcPct val="0"/>
                    </a:spcAft>
                  </a:pPr>
                  <a:r>
                    <a:rPr lang="en-US" altLang="ja-JP" sz="1000" b="1" u="sng">
                      <a:solidFill>
                        <a:srgbClr val="000000"/>
                      </a:solidFill>
                      <a:latin typeface="Century" pitchFamily="18" charset="0"/>
                    </a:rPr>
                    <a:t>(245-25)</a:t>
                  </a:r>
                  <a:endParaRPr lang="ja-JP" altLang="ja-JP">
                    <a:solidFill>
                      <a:srgbClr val="000000"/>
                    </a:solidFill>
                  </a:endParaRPr>
                </a:p>
              </p:txBody>
            </p:sp>
          </p:grpSp>
        </p:grpSp>
      </p:grpSp>
      <p:pic>
        <p:nvPicPr>
          <p:cNvPr id="41" name="Picture 4" descr="250px-3,3'-Dichlorobenzidine"/>
          <p:cNvPicPr>
            <a:picLocks noChangeAspect="1" noChangeArrowheads="1"/>
          </p:cNvPicPr>
          <p:nvPr/>
        </p:nvPicPr>
        <p:blipFill>
          <a:blip r:embed="rId12" cstate="print"/>
          <a:srcRect/>
          <a:stretch>
            <a:fillRect/>
          </a:stretch>
        </p:blipFill>
        <p:spPr bwMode="auto">
          <a:xfrm>
            <a:off x="1763688" y="5733256"/>
            <a:ext cx="2016222" cy="1008112"/>
          </a:xfrm>
          <a:prstGeom prst="rect">
            <a:avLst/>
          </a:prstGeom>
          <a:solidFill>
            <a:schemeClr val="accent3">
              <a:lumMod val="85000"/>
            </a:schemeClr>
          </a:solidFill>
          <a:ln w="9525">
            <a:noFill/>
            <a:miter lim="800000"/>
            <a:headEnd/>
            <a:tailEnd/>
          </a:ln>
        </p:spPr>
      </p:pic>
      <p:graphicFrame>
        <p:nvGraphicFramePr>
          <p:cNvPr id="4104" name="Object 8"/>
          <p:cNvGraphicFramePr>
            <a:graphicFrameLocks noChangeAspect="1"/>
          </p:cNvGraphicFramePr>
          <p:nvPr/>
        </p:nvGraphicFramePr>
        <p:xfrm>
          <a:off x="5652120" y="5720073"/>
          <a:ext cx="2166081" cy="1021296"/>
        </p:xfrm>
        <a:graphic>
          <a:graphicData uri="http://schemas.openxmlformats.org/presentationml/2006/ole">
            <p:oleObj spid="_x0000_s145416" name="CS ChemDraw Drawing" r:id="rId13" imgW="3090283" imgH="1456562" progId="ChemDraw.Document.6.0">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3707" y="548680"/>
            <a:ext cx="7398693" cy="523220"/>
          </a:xfrm>
          <a:prstGeom prst="rect">
            <a:avLst/>
          </a:prstGeom>
          <a:noFill/>
        </p:spPr>
        <p:txBody>
          <a:bodyPr wrap="square" rtlCol="0">
            <a:spAutoFit/>
          </a:bodyPr>
          <a:lstStyle/>
          <a:p>
            <a:r>
              <a:rPr lang="en-US" altLang="ja-JP" sz="2800" b="1" dirty="0" smtClean="0"/>
              <a:t>analysis of pigment(1)  : Pigment Orange 13</a:t>
            </a:r>
            <a:endParaRPr kumimoji="1" lang="ja-JP" altLang="en-US" sz="2800" b="1" dirty="0"/>
          </a:p>
        </p:txBody>
      </p:sp>
      <p:sp>
        <p:nvSpPr>
          <p:cNvPr id="3" name="テキスト ボックス 2"/>
          <p:cNvSpPr txBox="1"/>
          <p:nvPr/>
        </p:nvSpPr>
        <p:spPr>
          <a:xfrm>
            <a:off x="1043608" y="1268760"/>
            <a:ext cx="1825371" cy="369332"/>
          </a:xfrm>
          <a:prstGeom prst="rect">
            <a:avLst/>
          </a:prstGeom>
          <a:solidFill>
            <a:srgbClr val="FFCCFF"/>
          </a:solidFill>
        </p:spPr>
        <p:txBody>
          <a:bodyPr wrap="none" rtlCol="0">
            <a:spAutoFit/>
          </a:bodyPr>
          <a:lstStyle/>
          <a:p>
            <a:r>
              <a:rPr lang="en-US" altLang="ja-JP" dirty="0" err="1"/>
              <a:t>azo</a:t>
            </a:r>
            <a:r>
              <a:rPr lang="en-US" altLang="ja-JP" dirty="0"/>
              <a:t>-type pigment</a:t>
            </a:r>
            <a:endParaRPr lang="ja-JP" altLang="en-US" dirty="0"/>
          </a:p>
        </p:txBody>
      </p:sp>
      <p:sp>
        <p:nvSpPr>
          <p:cNvPr id="4" name="テキスト ボックス 3"/>
          <p:cNvSpPr txBox="1"/>
          <p:nvPr/>
        </p:nvSpPr>
        <p:spPr>
          <a:xfrm>
            <a:off x="3487662" y="1274599"/>
            <a:ext cx="4319772" cy="369332"/>
          </a:xfrm>
          <a:prstGeom prst="rect">
            <a:avLst/>
          </a:prstGeom>
          <a:noFill/>
        </p:spPr>
        <p:txBody>
          <a:bodyPr wrap="none" rtlCol="0">
            <a:spAutoFit/>
          </a:bodyPr>
          <a:lstStyle/>
          <a:p>
            <a:r>
              <a:rPr kumimoji="1" lang="en-US" altLang="ja-JP" dirty="0" smtClean="0"/>
              <a:t>Company B </a:t>
            </a:r>
            <a:r>
              <a:rPr kumimoji="1" lang="ja-JP" altLang="en-US" dirty="0" smtClean="0"/>
              <a:t>　</a:t>
            </a:r>
            <a:r>
              <a:rPr lang="en-US" altLang="ja-JP" dirty="0"/>
              <a:t> </a:t>
            </a:r>
            <a:r>
              <a:rPr lang="en-US" altLang="ja-JP" dirty="0" err="1"/>
              <a:t>pyrazolone</a:t>
            </a:r>
            <a:r>
              <a:rPr lang="en-US" altLang="ja-JP" dirty="0"/>
              <a:t>  </a:t>
            </a:r>
            <a:r>
              <a:rPr lang="en-US" altLang="ja-JP" dirty="0" err="1"/>
              <a:t>ogange</a:t>
            </a:r>
            <a:r>
              <a:rPr lang="en-US" altLang="ja-JP" dirty="0"/>
              <a:t>(C.I. PO13</a:t>
            </a:r>
            <a:r>
              <a:rPr lang="en-US" altLang="ja-JP" dirty="0" smtClean="0"/>
              <a:t>)</a:t>
            </a:r>
            <a:endParaRPr lang="ja-JP" altLang="en-US" dirty="0"/>
          </a:p>
        </p:txBody>
      </p:sp>
      <p:sp>
        <p:nvSpPr>
          <p:cNvPr id="5" name="テキスト ボックス 4"/>
          <p:cNvSpPr txBox="1"/>
          <p:nvPr/>
        </p:nvSpPr>
        <p:spPr>
          <a:xfrm>
            <a:off x="2967562" y="1844824"/>
            <a:ext cx="2817694" cy="369332"/>
          </a:xfrm>
          <a:prstGeom prst="rect">
            <a:avLst/>
          </a:prstGeom>
          <a:noFill/>
        </p:spPr>
        <p:txBody>
          <a:bodyPr wrap="none" rtlCol="0">
            <a:spAutoFit/>
          </a:bodyPr>
          <a:lstStyle/>
          <a:p>
            <a:r>
              <a:rPr kumimoji="1" lang="en-US" altLang="ja-JP" dirty="0" smtClean="0"/>
              <a:t>Total PCBs</a:t>
            </a:r>
            <a:r>
              <a:rPr lang="ja-JP" altLang="en-US" dirty="0" smtClean="0"/>
              <a:t>    </a:t>
            </a:r>
            <a:r>
              <a:rPr lang="en-US" altLang="ja-JP" dirty="0" smtClean="0"/>
              <a:t>17 mg/kg(ppm)</a:t>
            </a:r>
            <a:endParaRPr kumimoji="1" lang="en-US" altLang="ja-JP" dirty="0" smtClean="0"/>
          </a:p>
        </p:txBody>
      </p:sp>
      <p:grpSp>
        <p:nvGrpSpPr>
          <p:cNvPr id="6" name="グループ化 5"/>
          <p:cNvGrpSpPr/>
          <p:nvPr/>
        </p:nvGrpSpPr>
        <p:grpSpPr>
          <a:xfrm>
            <a:off x="1239283" y="2364976"/>
            <a:ext cx="1417056" cy="1006863"/>
            <a:chOff x="3566647" y="956257"/>
            <a:chExt cx="1417056" cy="1006863"/>
          </a:xfrm>
        </p:grpSpPr>
        <p:grpSp>
          <p:nvGrpSpPr>
            <p:cNvPr id="7" name="グループ化 6"/>
            <p:cNvGrpSpPr/>
            <p:nvPr/>
          </p:nvGrpSpPr>
          <p:grpSpPr>
            <a:xfrm>
              <a:off x="3727909" y="1271163"/>
              <a:ext cx="424478" cy="384180"/>
              <a:chOff x="4432013" y="5157192"/>
              <a:chExt cx="716051" cy="648072"/>
            </a:xfrm>
          </p:grpSpPr>
          <p:sp>
            <p:nvSpPr>
              <p:cNvPr id="16" name="六角形 1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4378376" y="1271163"/>
              <a:ext cx="424478" cy="384180"/>
              <a:chOff x="4432013" y="5157192"/>
              <a:chExt cx="716051" cy="648072"/>
            </a:xfrm>
          </p:grpSpPr>
          <p:sp>
            <p:nvSpPr>
              <p:cNvPr id="14" name="六角形 1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 name="直線コネクタ 8"/>
            <p:cNvCxnSpPr>
              <a:stCxn id="16" idx="0"/>
              <a:endCxn id="14" idx="3"/>
            </p:cNvCxnSpPr>
            <p:nvPr/>
          </p:nvCxnSpPr>
          <p:spPr>
            <a:xfrm>
              <a:off x="4152387" y="1463252"/>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783696" y="118252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566647" y="95625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 name="テキスト ボックス 11"/>
            <p:cNvSpPr txBox="1"/>
            <p:nvPr/>
          </p:nvSpPr>
          <p:spPr>
            <a:xfrm>
              <a:off x="4661179" y="165534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 name="直線コネクタ 12"/>
            <p:cNvCxnSpPr/>
            <p:nvPr/>
          </p:nvCxnSpPr>
          <p:spPr>
            <a:xfrm flipH="1" flipV="1">
              <a:off x="4708245" y="164507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2938547" y="2684457"/>
            <a:ext cx="1584280" cy="369332"/>
          </a:xfrm>
          <a:prstGeom prst="rect">
            <a:avLst/>
          </a:prstGeom>
          <a:noFill/>
        </p:spPr>
        <p:txBody>
          <a:bodyPr wrap="none" rtlCol="0">
            <a:spAutoFit/>
          </a:bodyPr>
          <a:lstStyle/>
          <a:p>
            <a:r>
              <a:rPr lang="en-US" altLang="ja-JP" dirty="0" smtClean="0"/>
              <a:t>#11</a:t>
            </a:r>
            <a:r>
              <a:rPr lang="ja-JP" altLang="en-US" dirty="0" smtClean="0"/>
              <a:t>    </a:t>
            </a:r>
            <a:r>
              <a:rPr lang="en-US" altLang="ja-JP" dirty="0" smtClean="0"/>
              <a:t>14mg/kg</a:t>
            </a:r>
            <a:endParaRPr kumimoji="1" lang="en-US" altLang="ja-JP" dirty="0" smtClean="0"/>
          </a:p>
        </p:txBody>
      </p:sp>
      <p:grpSp>
        <p:nvGrpSpPr>
          <p:cNvPr id="20" name="グループ化 19"/>
          <p:cNvGrpSpPr/>
          <p:nvPr/>
        </p:nvGrpSpPr>
        <p:grpSpPr>
          <a:xfrm>
            <a:off x="1075201" y="3386057"/>
            <a:ext cx="1578318" cy="1006863"/>
            <a:chOff x="3336497" y="3162789"/>
            <a:chExt cx="1578318" cy="1006863"/>
          </a:xfrm>
        </p:grpSpPr>
        <p:grpSp>
          <p:nvGrpSpPr>
            <p:cNvPr id="22" name="グループ化 21"/>
            <p:cNvGrpSpPr/>
            <p:nvPr/>
          </p:nvGrpSpPr>
          <p:grpSpPr>
            <a:xfrm>
              <a:off x="3659021" y="3477695"/>
              <a:ext cx="424478" cy="384180"/>
              <a:chOff x="4432013" y="5157192"/>
              <a:chExt cx="716051" cy="648072"/>
            </a:xfrm>
          </p:grpSpPr>
          <p:sp>
            <p:nvSpPr>
              <p:cNvPr id="33" name="六角形 3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4309488" y="3477695"/>
              <a:ext cx="424478" cy="384180"/>
              <a:chOff x="4432013" y="5157192"/>
              <a:chExt cx="716051" cy="648072"/>
            </a:xfrm>
          </p:grpSpPr>
          <p:sp>
            <p:nvSpPr>
              <p:cNvPr id="31" name="六角形 3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コネクタ 23"/>
            <p:cNvCxnSpPr>
              <a:stCxn id="33" idx="0"/>
              <a:endCxn id="31" idx="3"/>
            </p:cNvCxnSpPr>
            <p:nvPr/>
          </p:nvCxnSpPr>
          <p:spPr>
            <a:xfrm>
              <a:off x="4083499" y="366978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714808" y="338905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497759" y="316278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27" name="テキスト ボックス 26"/>
            <p:cNvSpPr txBox="1"/>
            <p:nvPr/>
          </p:nvSpPr>
          <p:spPr>
            <a:xfrm>
              <a:off x="4592291" y="386187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28" name="直線コネクタ 27"/>
            <p:cNvCxnSpPr/>
            <p:nvPr/>
          </p:nvCxnSpPr>
          <p:spPr>
            <a:xfrm flipV="1">
              <a:off x="3566890" y="366923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336497" y="351521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30" name="直線コネクタ 29"/>
            <p:cNvCxnSpPr/>
            <p:nvPr/>
          </p:nvCxnSpPr>
          <p:spPr>
            <a:xfrm flipH="1" flipV="1">
              <a:off x="4639357" y="385160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p:cNvSpPr txBox="1"/>
          <p:nvPr/>
        </p:nvSpPr>
        <p:spPr>
          <a:xfrm>
            <a:off x="2958296" y="3700963"/>
            <a:ext cx="1641988" cy="369332"/>
          </a:xfrm>
          <a:prstGeom prst="rect">
            <a:avLst/>
          </a:prstGeom>
          <a:noFill/>
        </p:spPr>
        <p:txBody>
          <a:bodyPr wrap="none" rtlCol="0">
            <a:spAutoFit/>
          </a:bodyPr>
          <a:lstStyle/>
          <a:p>
            <a:r>
              <a:rPr lang="en-US" altLang="ja-JP" dirty="0" smtClean="0"/>
              <a:t>#35</a:t>
            </a:r>
            <a:r>
              <a:rPr lang="ja-JP" altLang="en-US" dirty="0" smtClean="0"/>
              <a:t>    </a:t>
            </a:r>
            <a:r>
              <a:rPr lang="en-US" altLang="ja-JP" dirty="0" smtClean="0"/>
              <a:t>2.2mg/kg</a:t>
            </a:r>
            <a:endParaRPr kumimoji="1" lang="en-US" altLang="ja-JP" dirty="0" smtClean="0"/>
          </a:p>
        </p:txBody>
      </p:sp>
      <p:grpSp>
        <p:nvGrpSpPr>
          <p:cNvPr id="38" name="グループ化 37"/>
          <p:cNvGrpSpPr/>
          <p:nvPr/>
        </p:nvGrpSpPr>
        <p:grpSpPr>
          <a:xfrm>
            <a:off x="1064897" y="4441355"/>
            <a:ext cx="1779134" cy="1006863"/>
            <a:chOff x="4448940" y="4819675"/>
            <a:chExt cx="1779134" cy="1006863"/>
          </a:xfrm>
        </p:grpSpPr>
        <p:grpSp>
          <p:nvGrpSpPr>
            <p:cNvPr id="39" name="グループ化 38"/>
            <p:cNvGrpSpPr/>
            <p:nvPr/>
          </p:nvGrpSpPr>
          <p:grpSpPr>
            <a:xfrm>
              <a:off x="4771464" y="5134581"/>
              <a:ext cx="424478" cy="384180"/>
              <a:chOff x="4432013" y="5157192"/>
              <a:chExt cx="716051" cy="648072"/>
            </a:xfrm>
          </p:grpSpPr>
          <p:sp>
            <p:nvSpPr>
              <p:cNvPr id="52" name="六角形 51"/>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5421931" y="5134581"/>
              <a:ext cx="424478" cy="384180"/>
              <a:chOff x="4432013" y="5157192"/>
              <a:chExt cx="716051" cy="648072"/>
            </a:xfrm>
          </p:grpSpPr>
          <p:sp>
            <p:nvSpPr>
              <p:cNvPr id="50" name="六角形 4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1" name="直線コネクタ 40"/>
            <p:cNvCxnSpPr>
              <a:stCxn id="52" idx="0"/>
              <a:endCxn id="50" idx="3"/>
            </p:cNvCxnSpPr>
            <p:nvPr/>
          </p:nvCxnSpPr>
          <p:spPr>
            <a:xfrm>
              <a:off x="5195942" y="5326670"/>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827251" y="5045942"/>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846409" y="5334647"/>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610202" y="481967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45" name="テキスト ボックス 44"/>
            <p:cNvSpPr txBox="1"/>
            <p:nvPr/>
          </p:nvSpPr>
          <p:spPr>
            <a:xfrm>
              <a:off x="5704734" y="551876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46" name="直線コネクタ 45"/>
            <p:cNvCxnSpPr/>
            <p:nvPr/>
          </p:nvCxnSpPr>
          <p:spPr>
            <a:xfrm flipV="1">
              <a:off x="4679333" y="53261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4448940" y="51720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48" name="直線コネクタ 47"/>
            <p:cNvCxnSpPr/>
            <p:nvPr/>
          </p:nvCxnSpPr>
          <p:spPr>
            <a:xfrm flipH="1" flipV="1">
              <a:off x="5751800" y="5508488"/>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5905550" y="518075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54" name="テキスト ボックス 53"/>
          <p:cNvSpPr txBox="1"/>
          <p:nvPr/>
        </p:nvSpPr>
        <p:spPr>
          <a:xfrm>
            <a:off x="2959807" y="4777005"/>
            <a:ext cx="1759008" cy="369332"/>
          </a:xfrm>
          <a:prstGeom prst="rect">
            <a:avLst/>
          </a:prstGeom>
          <a:noFill/>
        </p:spPr>
        <p:txBody>
          <a:bodyPr wrap="none" rtlCol="0">
            <a:spAutoFit/>
          </a:bodyPr>
          <a:lstStyle/>
          <a:p>
            <a:r>
              <a:rPr lang="en-US" altLang="ja-JP" dirty="0" smtClean="0"/>
              <a:t>#77</a:t>
            </a:r>
            <a:r>
              <a:rPr lang="ja-JP" altLang="en-US" dirty="0" smtClean="0"/>
              <a:t>    </a:t>
            </a:r>
            <a:r>
              <a:rPr lang="en-US" altLang="ja-JP" dirty="0" smtClean="0"/>
              <a:t>0.49mg/kg</a:t>
            </a:r>
            <a:endParaRPr kumimoji="1" lang="en-US" altLang="ja-JP" dirty="0" smtClean="0"/>
          </a:p>
        </p:txBody>
      </p:sp>
      <p:sp>
        <p:nvSpPr>
          <p:cNvPr id="55" name="右中かっこ 54"/>
          <p:cNvSpPr/>
          <p:nvPr/>
        </p:nvSpPr>
        <p:spPr>
          <a:xfrm>
            <a:off x="4718815" y="2476749"/>
            <a:ext cx="576064" cy="30144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テキスト ボックス 55"/>
          <p:cNvSpPr txBox="1"/>
          <p:nvPr/>
        </p:nvSpPr>
        <p:spPr>
          <a:xfrm>
            <a:off x="5220072" y="2564904"/>
            <a:ext cx="3603038" cy="369332"/>
          </a:xfrm>
          <a:prstGeom prst="rect">
            <a:avLst/>
          </a:prstGeom>
          <a:noFill/>
        </p:spPr>
        <p:txBody>
          <a:bodyPr wrap="square" rtlCol="0">
            <a:spAutoFit/>
          </a:bodyPr>
          <a:lstStyle/>
          <a:p>
            <a:r>
              <a:rPr lang="en-US" altLang="ja-JP" dirty="0"/>
              <a:t>Only #11, #35, and #</a:t>
            </a:r>
            <a:r>
              <a:rPr lang="en-US" altLang="ja-JP" dirty="0" smtClean="0"/>
              <a:t>77 were </a:t>
            </a:r>
            <a:r>
              <a:rPr lang="en-US" altLang="ja-JP" dirty="0"/>
              <a:t>found.</a:t>
            </a:r>
          </a:p>
        </p:txBody>
      </p:sp>
      <p:sp>
        <p:nvSpPr>
          <p:cNvPr id="57" name="テキスト ボックス 56"/>
          <p:cNvSpPr txBox="1"/>
          <p:nvPr/>
        </p:nvSpPr>
        <p:spPr>
          <a:xfrm>
            <a:off x="5529393" y="3125794"/>
            <a:ext cx="3312368" cy="646331"/>
          </a:xfrm>
          <a:prstGeom prst="rect">
            <a:avLst/>
          </a:prstGeom>
          <a:noFill/>
        </p:spPr>
        <p:txBody>
          <a:bodyPr wrap="square" rtlCol="0">
            <a:spAutoFit/>
          </a:bodyPr>
          <a:lstStyle/>
          <a:p>
            <a:r>
              <a:rPr kumimoji="1" lang="en-US" altLang="ja-JP" b="1" dirty="0" smtClean="0">
                <a:solidFill>
                  <a:srgbClr val="FF0000"/>
                </a:solidFill>
              </a:rPr>
              <a:t>#11</a:t>
            </a:r>
            <a:r>
              <a:rPr kumimoji="1" lang="ja-JP" altLang="en-US" b="1" dirty="0" smtClean="0">
                <a:solidFill>
                  <a:srgbClr val="FF0000"/>
                </a:solidFill>
              </a:rPr>
              <a:t> </a:t>
            </a:r>
            <a:r>
              <a:rPr kumimoji="1" lang="en-US" altLang="ja-JP" dirty="0" smtClean="0"/>
              <a:t>accounting for </a:t>
            </a:r>
            <a:r>
              <a:rPr kumimoji="1" lang="en-US" altLang="ja-JP" b="1" dirty="0" smtClean="0">
                <a:solidFill>
                  <a:srgbClr val="FF0000"/>
                </a:solidFill>
              </a:rPr>
              <a:t>over 80% </a:t>
            </a:r>
            <a:r>
              <a:rPr kumimoji="1" lang="en-US" altLang="ja-JP" dirty="0" smtClean="0"/>
              <a:t>of the total PCBs.</a:t>
            </a:r>
            <a:endParaRPr kumimoji="1" lang="ja-JP" altLang="en-US" dirty="0"/>
          </a:p>
        </p:txBody>
      </p:sp>
      <p:cxnSp>
        <p:nvCxnSpPr>
          <p:cNvPr id="59" name="直線矢印コネクタ 58"/>
          <p:cNvCxnSpPr/>
          <p:nvPr/>
        </p:nvCxnSpPr>
        <p:spPr>
          <a:xfrm>
            <a:off x="7227466" y="3693834"/>
            <a:ext cx="0" cy="800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1" name="グループ化 60"/>
          <p:cNvGrpSpPr/>
          <p:nvPr/>
        </p:nvGrpSpPr>
        <p:grpSpPr>
          <a:xfrm>
            <a:off x="6169727" y="4572979"/>
            <a:ext cx="2130279" cy="1006863"/>
            <a:chOff x="6052978" y="4509120"/>
            <a:chExt cx="2130279" cy="1006863"/>
          </a:xfrm>
        </p:grpSpPr>
        <p:grpSp>
          <p:nvGrpSpPr>
            <p:cNvPr id="62" name="グループ化 61"/>
            <p:cNvGrpSpPr/>
            <p:nvPr/>
          </p:nvGrpSpPr>
          <p:grpSpPr>
            <a:xfrm>
              <a:off x="6575019" y="4824026"/>
              <a:ext cx="424478" cy="384180"/>
              <a:chOff x="4432013" y="5157192"/>
              <a:chExt cx="716051" cy="648072"/>
            </a:xfrm>
          </p:grpSpPr>
          <p:sp>
            <p:nvSpPr>
              <p:cNvPr id="75" name="六角形 7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p:cNvGrpSpPr/>
            <p:nvPr/>
          </p:nvGrpSpPr>
          <p:grpSpPr>
            <a:xfrm>
              <a:off x="7225486" y="4824026"/>
              <a:ext cx="424478" cy="384180"/>
              <a:chOff x="4432013" y="5157192"/>
              <a:chExt cx="716051" cy="648072"/>
            </a:xfrm>
          </p:grpSpPr>
          <p:sp>
            <p:nvSpPr>
              <p:cNvPr id="73" name="六角形 7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4" name="直線コネクタ 63"/>
            <p:cNvCxnSpPr>
              <a:stCxn id="75" idx="0"/>
              <a:endCxn id="73" idx="3"/>
            </p:cNvCxnSpPr>
            <p:nvPr/>
          </p:nvCxnSpPr>
          <p:spPr>
            <a:xfrm>
              <a:off x="6999497" y="501611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630806" y="473538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6413757" y="450912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67" name="テキスト ボックス 66"/>
            <p:cNvSpPr txBox="1"/>
            <p:nvPr/>
          </p:nvSpPr>
          <p:spPr>
            <a:xfrm>
              <a:off x="7508289" y="520820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68" name="直線コネクタ 67"/>
            <p:cNvCxnSpPr/>
            <p:nvPr/>
          </p:nvCxnSpPr>
          <p:spPr>
            <a:xfrm flipH="1" flipV="1">
              <a:off x="7555355" y="519793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flipV="1">
              <a:off x="7656395" y="501611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flipV="1">
              <a:off x="6444483" y="5016730"/>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710051" y="4862842"/>
              <a:ext cx="473206" cy="307777"/>
            </a:xfrm>
            <a:prstGeom prst="rect">
              <a:avLst/>
            </a:prstGeom>
            <a:noFill/>
          </p:spPr>
          <p:txBody>
            <a:bodyPr wrap="none" rtlCol="0">
              <a:spAutoFit/>
            </a:bodyPr>
            <a:lstStyle/>
            <a:p>
              <a:r>
                <a:rPr kumimoji="1" lang="en-US" altLang="ja-JP" sz="1400" dirty="0" smtClean="0"/>
                <a:t>NH</a:t>
              </a:r>
              <a:r>
                <a:rPr kumimoji="1" lang="en-US" altLang="ja-JP" sz="1400" baseline="-25000" dirty="0" smtClean="0"/>
                <a:t>2</a:t>
              </a:r>
              <a:endParaRPr kumimoji="1" lang="ja-JP" altLang="en-US" sz="1400" baseline="-25000" dirty="0"/>
            </a:p>
          </p:txBody>
        </p:sp>
        <p:sp>
          <p:nvSpPr>
            <p:cNvPr id="72" name="テキスト ボックス 71"/>
            <p:cNvSpPr txBox="1"/>
            <p:nvPr/>
          </p:nvSpPr>
          <p:spPr>
            <a:xfrm>
              <a:off x="6052978" y="4862842"/>
              <a:ext cx="473206" cy="307777"/>
            </a:xfrm>
            <a:prstGeom prst="rect">
              <a:avLst/>
            </a:prstGeom>
            <a:noFill/>
          </p:spPr>
          <p:txBody>
            <a:bodyPr wrap="none" rtlCol="0">
              <a:spAutoFit/>
            </a:bodyPr>
            <a:lstStyle/>
            <a:p>
              <a:r>
                <a:rPr kumimoji="1" lang="en-US" altLang="ja-JP" sz="1400" dirty="0" smtClean="0"/>
                <a:t>H</a:t>
              </a:r>
              <a:r>
                <a:rPr kumimoji="1" lang="en-US" altLang="ja-JP" sz="1400" baseline="-25000" dirty="0" smtClean="0"/>
                <a:t>2</a:t>
              </a:r>
              <a:r>
                <a:rPr lang="en-US" altLang="ja-JP" sz="1400" dirty="0" smtClean="0"/>
                <a:t>N</a:t>
              </a:r>
              <a:endParaRPr kumimoji="1" lang="ja-JP" altLang="en-US" sz="1400" baseline="-25000" dirty="0"/>
            </a:p>
          </p:txBody>
        </p:sp>
      </p:grpSp>
      <p:sp>
        <p:nvSpPr>
          <p:cNvPr id="77" name="テキスト ボックス 76"/>
          <p:cNvSpPr txBox="1"/>
          <p:nvPr/>
        </p:nvSpPr>
        <p:spPr>
          <a:xfrm>
            <a:off x="6275552" y="5516382"/>
            <a:ext cx="1820050" cy="307777"/>
          </a:xfrm>
          <a:prstGeom prst="rect">
            <a:avLst/>
          </a:prstGeom>
          <a:noFill/>
        </p:spPr>
        <p:txBody>
          <a:bodyPr wrap="none" rtlCol="0">
            <a:spAutoFit/>
          </a:bodyPr>
          <a:lstStyle/>
          <a:p>
            <a:r>
              <a:rPr kumimoji="1" lang="en-US" altLang="ja-JP" sz="1400" dirty="0" smtClean="0"/>
              <a:t>3,3’-dichlorobenzidine</a:t>
            </a:r>
            <a:endParaRPr kumimoji="1" lang="ja-JP" altLang="en-US" sz="1400" dirty="0"/>
          </a:p>
        </p:txBody>
      </p:sp>
      <p:sp>
        <p:nvSpPr>
          <p:cNvPr id="79" name="テキスト ボックス 78"/>
          <p:cNvSpPr txBox="1"/>
          <p:nvPr/>
        </p:nvSpPr>
        <p:spPr>
          <a:xfrm>
            <a:off x="939309" y="5631631"/>
            <a:ext cx="4621044" cy="923330"/>
          </a:xfrm>
          <a:prstGeom prst="rect">
            <a:avLst/>
          </a:prstGeom>
          <a:noFill/>
        </p:spPr>
        <p:txBody>
          <a:bodyPr wrap="square" rtlCol="0">
            <a:spAutoFit/>
          </a:bodyPr>
          <a:lstStyle/>
          <a:p>
            <a:r>
              <a:rPr kumimoji="1" lang="en-US" altLang="ja-JP" dirty="0" smtClean="0"/>
              <a:t>#77 is a dioxin-like PCB(DL-PCB).</a:t>
            </a:r>
          </a:p>
          <a:p>
            <a:r>
              <a:rPr lang="en-US" altLang="ja-JP" dirty="0" smtClean="0"/>
              <a:t>The dioxin concentration calculated using the TEF for this congener was 49pg-TEQ/g</a:t>
            </a:r>
            <a:endParaRPr kumimoji="1" lang="ja-JP" altLang="en-US" dirty="0"/>
          </a:p>
        </p:txBody>
      </p:sp>
    </p:spTree>
    <p:extLst>
      <p:ext uri="{BB962C8B-B14F-4D97-AF65-F5344CB8AC3E}">
        <p14:creationId xmlns:p14="http://schemas.microsoft.com/office/powerpoint/2010/main" xmlns="" val="3035723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764704"/>
            <a:ext cx="1847814" cy="369332"/>
          </a:xfrm>
          <a:prstGeom prst="rect">
            <a:avLst/>
          </a:prstGeom>
          <a:solidFill>
            <a:srgbClr val="FFCCFF"/>
          </a:solidFill>
        </p:spPr>
        <p:txBody>
          <a:bodyPr wrap="none" rtlCol="0">
            <a:spAutoFit/>
          </a:bodyPr>
          <a:lstStyle/>
          <a:p>
            <a:r>
              <a:rPr kumimoji="1" lang="en-US" altLang="ja-JP" dirty="0" err="1" smtClean="0"/>
              <a:t>azo</a:t>
            </a:r>
            <a:r>
              <a:rPr lang="en-US" altLang="ja-JP" dirty="0" smtClean="0"/>
              <a:t>-type pigment</a:t>
            </a:r>
            <a:endParaRPr kumimoji="1" lang="ja-JP" altLang="en-US" dirty="0"/>
          </a:p>
        </p:txBody>
      </p:sp>
      <p:grpSp>
        <p:nvGrpSpPr>
          <p:cNvPr id="10" name="グループ化 9"/>
          <p:cNvGrpSpPr/>
          <p:nvPr/>
        </p:nvGrpSpPr>
        <p:grpSpPr>
          <a:xfrm>
            <a:off x="4045918" y="1871698"/>
            <a:ext cx="424478" cy="384180"/>
            <a:chOff x="4432013" y="5157192"/>
            <a:chExt cx="716051" cy="648072"/>
          </a:xfrm>
        </p:grpSpPr>
        <p:sp>
          <p:nvSpPr>
            <p:cNvPr id="23" name="六角形 2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4696385" y="1871698"/>
            <a:ext cx="424478" cy="384180"/>
            <a:chOff x="4432013" y="5157192"/>
            <a:chExt cx="716051" cy="648072"/>
          </a:xfrm>
        </p:grpSpPr>
        <p:sp>
          <p:nvSpPr>
            <p:cNvPr id="21" name="六角形 2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 name="直線コネクタ 11"/>
          <p:cNvCxnSpPr>
            <a:stCxn id="23" idx="0"/>
            <a:endCxn id="21" idx="3"/>
          </p:cNvCxnSpPr>
          <p:nvPr/>
        </p:nvCxnSpPr>
        <p:spPr>
          <a:xfrm>
            <a:off x="4470396" y="2063787"/>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101705" y="178305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84656" y="155679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5" name="テキスト ボックス 14"/>
          <p:cNvSpPr txBox="1"/>
          <p:nvPr/>
        </p:nvSpPr>
        <p:spPr>
          <a:xfrm>
            <a:off x="4979188" y="225587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 name="直線コネクタ 15"/>
          <p:cNvCxnSpPr/>
          <p:nvPr/>
        </p:nvCxnSpPr>
        <p:spPr>
          <a:xfrm flipH="1" flipV="1">
            <a:off x="5026254" y="224560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flipV="1">
            <a:off x="5127294" y="2063787"/>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3915382" y="2064402"/>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475383" y="1906079"/>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sp>
        <p:nvSpPr>
          <p:cNvPr id="25" name="テキスト ボックス 24"/>
          <p:cNvSpPr txBox="1"/>
          <p:nvPr/>
        </p:nvSpPr>
        <p:spPr>
          <a:xfrm>
            <a:off x="5243582" y="1909898"/>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cxnSp>
        <p:nvCxnSpPr>
          <p:cNvPr id="26" name="直線コネクタ 25"/>
          <p:cNvCxnSpPr/>
          <p:nvPr/>
        </p:nvCxnSpPr>
        <p:spPr>
          <a:xfrm flipH="1" flipV="1">
            <a:off x="3410115" y="206378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082327" y="1909896"/>
            <a:ext cx="393056" cy="307777"/>
          </a:xfrm>
          <a:prstGeom prst="rect">
            <a:avLst/>
          </a:prstGeom>
          <a:noFill/>
        </p:spPr>
        <p:txBody>
          <a:bodyPr wrap="none" rtlCol="0">
            <a:spAutoFit/>
          </a:bodyPr>
          <a:lstStyle/>
          <a:p>
            <a:r>
              <a:rPr lang="en-US" altLang="ja-JP" sz="1400" dirty="0" smtClean="0"/>
              <a:t>CH</a:t>
            </a:r>
            <a:endParaRPr lang="ja-JP" altLang="en-US" sz="1400" baseline="-25000" dirty="0"/>
          </a:p>
        </p:txBody>
      </p:sp>
      <p:sp>
        <p:nvSpPr>
          <p:cNvPr id="28" name="テキスト ボックス 27"/>
          <p:cNvSpPr txBox="1"/>
          <p:nvPr/>
        </p:nvSpPr>
        <p:spPr>
          <a:xfrm>
            <a:off x="5748849" y="1910514"/>
            <a:ext cx="393056" cy="307777"/>
          </a:xfrm>
          <a:prstGeom prst="rect">
            <a:avLst/>
          </a:prstGeom>
          <a:noFill/>
        </p:spPr>
        <p:txBody>
          <a:bodyPr wrap="none" rtlCol="0">
            <a:spAutoFit/>
          </a:bodyPr>
          <a:lstStyle/>
          <a:p>
            <a:r>
              <a:rPr lang="en-US" altLang="ja-JP" sz="1400" dirty="0" smtClean="0"/>
              <a:t>CH</a:t>
            </a:r>
            <a:endParaRPr lang="ja-JP" altLang="en-US" sz="1400" baseline="-25000" dirty="0"/>
          </a:p>
        </p:txBody>
      </p:sp>
      <p:cxnSp>
        <p:nvCxnSpPr>
          <p:cNvPr id="29" name="直線コネクタ 28"/>
          <p:cNvCxnSpPr/>
          <p:nvPr/>
        </p:nvCxnSpPr>
        <p:spPr>
          <a:xfrm flipH="1" flipV="1">
            <a:off x="5683581" y="206378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5873126" y="1783059"/>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748849" y="1522401"/>
            <a:ext cx="397866" cy="307777"/>
          </a:xfrm>
          <a:prstGeom prst="rect">
            <a:avLst/>
          </a:prstGeom>
          <a:noFill/>
        </p:spPr>
        <p:txBody>
          <a:bodyPr wrap="none" rtlCol="0">
            <a:spAutoFit/>
          </a:bodyPr>
          <a:lstStyle/>
          <a:p>
            <a:r>
              <a:rPr lang="en-US" altLang="ja-JP" sz="1400" dirty="0" smtClean="0"/>
              <a:t>CO</a:t>
            </a:r>
            <a:endParaRPr lang="ja-JP" altLang="en-US" sz="1400" baseline="-25000" dirty="0"/>
          </a:p>
        </p:txBody>
      </p:sp>
      <p:cxnSp>
        <p:nvCxnSpPr>
          <p:cNvPr id="32" name="直線コネクタ 31"/>
          <p:cNvCxnSpPr/>
          <p:nvPr/>
        </p:nvCxnSpPr>
        <p:spPr>
          <a:xfrm flipV="1">
            <a:off x="5873126" y="1372127"/>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744039" y="1055677"/>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34" name="直線コネクタ 33"/>
          <p:cNvCxnSpPr/>
          <p:nvPr/>
        </p:nvCxnSpPr>
        <p:spPr>
          <a:xfrm flipH="1" flipV="1">
            <a:off x="6081447" y="206440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228467" y="1909025"/>
            <a:ext cx="625492" cy="307777"/>
          </a:xfrm>
          <a:prstGeom prst="rect">
            <a:avLst/>
          </a:prstGeom>
          <a:noFill/>
        </p:spPr>
        <p:txBody>
          <a:bodyPr wrap="none" rtlCol="0">
            <a:spAutoFit/>
          </a:bodyPr>
          <a:lstStyle/>
          <a:p>
            <a:r>
              <a:rPr lang="en-US" altLang="ja-JP" sz="1400" dirty="0" smtClean="0"/>
              <a:t>CONH</a:t>
            </a:r>
            <a:endParaRPr lang="ja-JP" altLang="en-US" sz="1400" baseline="-25000" dirty="0"/>
          </a:p>
        </p:txBody>
      </p:sp>
      <p:cxnSp>
        <p:nvCxnSpPr>
          <p:cNvPr id="36" name="直線コネクタ 35"/>
          <p:cNvCxnSpPr/>
          <p:nvPr/>
        </p:nvCxnSpPr>
        <p:spPr>
          <a:xfrm flipH="1" flipV="1">
            <a:off x="6788691" y="206440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グループ化 36"/>
          <p:cNvGrpSpPr/>
          <p:nvPr/>
        </p:nvGrpSpPr>
        <p:grpSpPr>
          <a:xfrm>
            <a:off x="6919227" y="1875391"/>
            <a:ext cx="424478" cy="384180"/>
            <a:chOff x="4432013" y="5157192"/>
            <a:chExt cx="716051" cy="648072"/>
          </a:xfrm>
        </p:grpSpPr>
        <p:sp>
          <p:nvSpPr>
            <p:cNvPr id="38" name="六角形 3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0" name="直線コネクタ 39"/>
          <p:cNvCxnSpPr/>
          <p:nvPr/>
        </p:nvCxnSpPr>
        <p:spPr>
          <a:xfrm flipH="1" flipV="1">
            <a:off x="6919227" y="1783059"/>
            <a:ext cx="88047" cy="10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7344004" y="2059039"/>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730654" y="1534478"/>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sp>
        <p:nvSpPr>
          <p:cNvPr id="44" name="テキスト ボックス 43"/>
          <p:cNvSpPr txBox="1"/>
          <p:nvPr/>
        </p:nvSpPr>
        <p:spPr>
          <a:xfrm>
            <a:off x="7445645" y="1905150"/>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45" name="直線コネクタ 44"/>
          <p:cNvCxnSpPr/>
          <p:nvPr/>
        </p:nvCxnSpPr>
        <p:spPr>
          <a:xfrm flipV="1">
            <a:off x="3211414" y="1781570"/>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087137" y="1520912"/>
            <a:ext cx="397866" cy="307777"/>
          </a:xfrm>
          <a:prstGeom prst="rect">
            <a:avLst/>
          </a:prstGeom>
          <a:noFill/>
        </p:spPr>
        <p:txBody>
          <a:bodyPr wrap="none" rtlCol="0">
            <a:spAutoFit/>
          </a:bodyPr>
          <a:lstStyle/>
          <a:p>
            <a:r>
              <a:rPr lang="en-US" altLang="ja-JP" sz="1400" dirty="0" smtClean="0"/>
              <a:t>CO</a:t>
            </a:r>
            <a:endParaRPr lang="ja-JP" altLang="en-US" sz="1400" baseline="-25000" dirty="0"/>
          </a:p>
        </p:txBody>
      </p:sp>
      <p:cxnSp>
        <p:nvCxnSpPr>
          <p:cNvPr id="47" name="直線コネクタ 46"/>
          <p:cNvCxnSpPr/>
          <p:nvPr/>
        </p:nvCxnSpPr>
        <p:spPr>
          <a:xfrm flipV="1">
            <a:off x="3211414" y="1370638"/>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082327" y="1054188"/>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49" name="直線コネクタ 48"/>
          <p:cNvCxnSpPr/>
          <p:nvPr/>
        </p:nvCxnSpPr>
        <p:spPr>
          <a:xfrm flipH="1" flipV="1">
            <a:off x="3021869" y="206285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396377" y="1913592"/>
            <a:ext cx="627095" cy="307777"/>
          </a:xfrm>
          <a:prstGeom prst="rect">
            <a:avLst/>
          </a:prstGeom>
          <a:noFill/>
        </p:spPr>
        <p:txBody>
          <a:bodyPr wrap="none" rtlCol="0">
            <a:spAutoFit/>
          </a:bodyPr>
          <a:lstStyle/>
          <a:p>
            <a:r>
              <a:rPr lang="en-US" altLang="ja-JP" sz="1400" dirty="0" smtClean="0"/>
              <a:t>HNOC</a:t>
            </a:r>
            <a:endParaRPr lang="ja-JP" altLang="en-US" sz="1400" baseline="-25000" dirty="0"/>
          </a:p>
        </p:txBody>
      </p:sp>
      <p:cxnSp>
        <p:nvCxnSpPr>
          <p:cNvPr id="51" name="直線コネクタ 50"/>
          <p:cNvCxnSpPr/>
          <p:nvPr/>
        </p:nvCxnSpPr>
        <p:spPr>
          <a:xfrm flipH="1" flipV="1">
            <a:off x="2331109" y="2067481"/>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グループ化 51"/>
          <p:cNvGrpSpPr/>
          <p:nvPr/>
        </p:nvGrpSpPr>
        <p:grpSpPr>
          <a:xfrm>
            <a:off x="1906631" y="1887054"/>
            <a:ext cx="424478" cy="384180"/>
            <a:chOff x="4432013" y="5157192"/>
            <a:chExt cx="716051" cy="648072"/>
          </a:xfrm>
        </p:grpSpPr>
        <p:sp>
          <p:nvSpPr>
            <p:cNvPr id="53" name="六角形 5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5" name="直線コネクタ 54"/>
          <p:cNvCxnSpPr/>
          <p:nvPr/>
        </p:nvCxnSpPr>
        <p:spPr>
          <a:xfrm flipH="1" flipV="1">
            <a:off x="1776095" y="207914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2260964" y="1783059"/>
            <a:ext cx="70145" cy="102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296036" y="1608534"/>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sp>
        <p:nvSpPr>
          <p:cNvPr id="59" name="テキスト ボックス 58"/>
          <p:cNvSpPr txBox="1"/>
          <p:nvPr/>
        </p:nvSpPr>
        <p:spPr>
          <a:xfrm>
            <a:off x="1376171" y="1913593"/>
            <a:ext cx="444352" cy="307777"/>
          </a:xfrm>
          <a:prstGeom prst="rect">
            <a:avLst/>
          </a:prstGeom>
          <a:noFill/>
        </p:spPr>
        <p:txBody>
          <a:bodyPr wrap="none" rtlCol="0">
            <a:spAutoFit/>
          </a:bodyPr>
          <a:lstStyle/>
          <a:p>
            <a:r>
              <a:rPr lang="en-US" altLang="ja-JP" sz="1400" dirty="0" smtClean="0"/>
              <a:t>H</a:t>
            </a:r>
            <a:r>
              <a:rPr lang="en-US" altLang="ja-JP" sz="800" dirty="0" smtClean="0"/>
              <a:t>3</a:t>
            </a:r>
            <a:r>
              <a:rPr lang="en-US" altLang="ja-JP" sz="1400" dirty="0" smtClean="0"/>
              <a:t>C</a:t>
            </a:r>
            <a:endParaRPr lang="ja-JP" altLang="en-US" sz="900" baseline="-25000" dirty="0"/>
          </a:p>
        </p:txBody>
      </p:sp>
      <p:sp>
        <p:nvSpPr>
          <p:cNvPr id="62" name="テキスト ボックス 61"/>
          <p:cNvSpPr txBox="1"/>
          <p:nvPr/>
        </p:nvSpPr>
        <p:spPr>
          <a:xfrm>
            <a:off x="6039891" y="2409766"/>
            <a:ext cx="2071401" cy="646331"/>
          </a:xfrm>
          <a:prstGeom prst="rect">
            <a:avLst/>
          </a:prstGeom>
          <a:noFill/>
        </p:spPr>
        <p:txBody>
          <a:bodyPr wrap="none" rtlCol="0">
            <a:spAutoFit/>
          </a:bodyPr>
          <a:lstStyle/>
          <a:p>
            <a:r>
              <a:rPr kumimoji="1" lang="en-US" altLang="ja-JP" dirty="0" smtClean="0"/>
              <a:t>Pigment yellow12</a:t>
            </a:r>
          </a:p>
          <a:p>
            <a:r>
              <a:rPr lang="ja-JP" altLang="en-US" dirty="0" smtClean="0"/>
              <a:t>（</a:t>
            </a:r>
            <a:r>
              <a:rPr lang="en-US" altLang="ja-JP" dirty="0" err="1"/>
              <a:t>benzidine</a:t>
            </a:r>
            <a:r>
              <a:rPr lang="en-US" altLang="ja-JP" dirty="0"/>
              <a:t> yellow</a:t>
            </a:r>
            <a:r>
              <a:rPr lang="ja-JP" altLang="en-US" dirty="0" smtClean="0"/>
              <a:t>）</a:t>
            </a:r>
            <a:endParaRPr kumimoji="1" lang="ja-JP" altLang="en-US" dirty="0"/>
          </a:p>
        </p:txBody>
      </p:sp>
      <p:grpSp>
        <p:nvGrpSpPr>
          <p:cNvPr id="63" name="グループ化 62"/>
          <p:cNvGrpSpPr/>
          <p:nvPr/>
        </p:nvGrpSpPr>
        <p:grpSpPr>
          <a:xfrm>
            <a:off x="1279836" y="3789040"/>
            <a:ext cx="2130279" cy="1006863"/>
            <a:chOff x="6052978" y="4509120"/>
            <a:chExt cx="2130279" cy="1006863"/>
          </a:xfrm>
        </p:grpSpPr>
        <p:grpSp>
          <p:nvGrpSpPr>
            <p:cNvPr id="64" name="グループ化 63"/>
            <p:cNvGrpSpPr/>
            <p:nvPr/>
          </p:nvGrpSpPr>
          <p:grpSpPr>
            <a:xfrm>
              <a:off x="6575019" y="4824026"/>
              <a:ext cx="424478" cy="384180"/>
              <a:chOff x="4432013" y="5157192"/>
              <a:chExt cx="716051" cy="648072"/>
            </a:xfrm>
          </p:grpSpPr>
          <p:sp>
            <p:nvSpPr>
              <p:cNvPr id="77" name="六角形 7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p:nvGrpSpPr>
          <p:grpSpPr>
            <a:xfrm>
              <a:off x="7225486" y="4824026"/>
              <a:ext cx="424478" cy="384180"/>
              <a:chOff x="4432013" y="5157192"/>
              <a:chExt cx="716051" cy="648072"/>
            </a:xfrm>
          </p:grpSpPr>
          <p:sp>
            <p:nvSpPr>
              <p:cNvPr id="75" name="六角形 7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6" name="直線コネクタ 65"/>
            <p:cNvCxnSpPr>
              <a:stCxn id="77" idx="0"/>
              <a:endCxn id="75" idx="3"/>
            </p:cNvCxnSpPr>
            <p:nvPr/>
          </p:nvCxnSpPr>
          <p:spPr>
            <a:xfrm>
              <a:off x="6999497" y="501611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630806" y="473538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6413757" y="450912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69" name="テキスト ボックス 68"/>
            <p:cNvSpPr txBox="1"/>
            <p:nvPr/>
          </p:nvSpPr>
          <p:spPr>
            <a:xfrm>
              <a:off x="7508289" y="520820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70" name="直線コネクタ 69"/>
            <p:cNvCxnSpPr/>
            <p:nvPr/>
          </p:nvCxnSpPr>
          <p:spPr>
            <a:xfrm flipH="1" flipV="1">
              <a:off x="7555355" y="519793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flipV="1">
              <a:off x="7656395" y="501611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flipV="1">
              <a:off x="6444483" y="5016730"/>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7710051" y="4862842"/>
              <a:ext cx="473206" cy="307777"/>
            </a:xfrm>
            <a:prstGeom prst="rect">
              <a:avLst/>
            </a:prstGeom>
            <a:noFill/>
          </p:spPr>
          <p:txBody>
            <a:bodyPr wrap="none" rtlCol="0">
              <a:spAutoFit/>
            </a:bodyPr>
            <a:lstStyle/>
            <a:p>
              <a:r>
                <a:rPr kumimoji="1" lang="en-US" altLang="ja-JP" sz="1400" dirty="0" smtClean="0"/>
                <a:t>NH</a:t>
              </a:r>
              <a:r>
                <a:rPr kumimoji="1" lang="en-US" altLang="ja-JP" sz="1400" baseline="-25000" dirty="0" smtClean="0"/>
                <a:t>2</a:t>
              </a:r>
              <a:endParaRPr kumimoji="1" lang="ja-JP" altLang="en-US" sz="1400" baseline="-25000" dirty="0"/>
            </a:p>
          </p:txBody>
        </p:sp>
        <p:sp>
          <p:nvSpPr>
            <p:cNvPr id="74" name="テキスト ボックス 73"/>
            <p:cNvSpPr txBox="1"/>
            <p:nvPr/>
          </p:nvSpPr>
          <p:spPr>
            <a:xfrm>
              <a:off x="6052978" y="4862842"/>
              <a:ext cx="473206" cy="307777"/>
            </a:xfrm>
            <a:prstGeom prst="rect">
              <a:avLst/>
            </a:prstGeom>
            <a:noFill/>
          </p:spPr>
          <p:txBody>
            <a:bodyPr wrap="none" rtlCol="0">
              <a:spAutoFit/>
            </a:bodyPr>
            <a:lstStyle/>
            <a:p>
              <a:r>
                <a:rPr kumimoji="1" lang="en-US" altLang="ja-JP" sz="1400" dirty="0" smtClean="0"/>
                <a:t>H</a:t>
              </a:r>
              <a:r>
                <a:rPr kumimoji="1" lang="en-US" altLang="ja-JP" sz="1400" baseline="-25000" dirty="0" smtClean="0"/>
                <a:t>2</a:t>
              </a:r>
              <a:r>
                <a:rPr lang="en-US" altLang="ja-JP" sz="1400" dirty="0" smtClean="0"/>
                <a:t>N</a:t>
              </a:r>
              <a:endParaRPr kumimoji="1" lang="ja-JP" altLang="en-US" sz="1400" baseline="-25000" dirty="0"/>
            </a:p>
          </p:txBody>
        </p:sp>
      </p:grpSp>
      <p:sp>
        <p:nvSpPr>
          <p:cNvPr id="79" name="テキスト ボックス 78"/>
          <p:cNvSpPr txBox="1"/>
          <p:nvPr/>
        </p:nvSpPr>
        <p:spPr>
          <a:xfrm>
            <a:off x="1443746" y="4727950"/>
            <a:ext cx="1820050" cy="307777"/>
          </a:xfrm>
          <a:prstGeom prst="rect">
            <a:avLst/>
          </a:prstGeom>
          <a:noFill/>
        </p:spPr>
        <p:txBody>
          <a:bodyPr wrap="none" rtlCol="0">
            <a:spAutoFit/>
          </a:bodyPr>
          <a:lstStyle/>
          <a:p>
            <a:r>
              <a:rPr kumimoji="1" lang="en-US" altLang="ja-JP" sz="1400" dirty="0" smtClean="0"/>
              <a:t>3,3’-dichlorobenzidine</a:t>
            </a:r>
            <a:endParaRPr kumimoji="1" lang="ja-JP" altLang="en-US" sz="1400" dirty="0"/>
          </a:p>
        </p:txBody>
      </p:sp>
      <p:sp>
        <p:nvSpPr>
          <p:cNvPr id="80" name="テキスト ボックス 79"/>
          <p:cNvSpPr txBox="1"/>
          <p:nvPr/>
        </p:nvSpPr>
        <p:spPr>
          <a:xfrm>
            <a:off x="1569747" y="3372730"/>
            <a:ext cx="1452577" cy="369332"/>
          </a:xfrm>
          <a:prstGeom prst="rect">
            <a:avLst/>
          </a:prstGeom>
          <a:noFill/>
        </p:spPr>
        <p:txBody>
          <a:bodyPr wrap="square" rtlCol="0">
            <a:spAutoFit/>
          </a:bodyPr>
          <a:lstStyle/>
          <a:p>
            <a:r>
              <a:rPr lang="en-US" altLang="ja-JP" dirty="0"/>
              <a:t>raw material</a:t>
            </a:r>
            <a:endParaRPr kumimoji="1" lang="ja-JP" altLang="en-US" dirty="0"/>
          </a:p>
        </p:txBody>
      </p:sp>
      <p:cxnSp>
        <p:nvCxnSpPr>
          <p:cNvPr id="81" name="直線矢印コネクタ 80"/>
          <p:cNvCxnSpPr/>
          <p:nvPr/>
        </p:nvCxnSpPr>
        <p:spPr>
          <a:xfrm>
            <a:off x="3732861" y="4337301"/>
            <a:ext cx="1703235" cy="278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5722005" y="3356992"/>
            <a:ext cx="1417056" cy="1006863"/>
            <a:chOff x="3566647" y="956257"/>
            <a:chExt cx="1417056" cy="1006863"/>
          </a:xfrm>
        </p:grpSpPr>
        <p:grpSp>
          <p:nvGrpSpPr>
            <p:cNvPr id="84" name="グループ化 83"/>
            <p:cNvGrpSpPr/>
            <p:nvPr/>
          </p:nvGrpSpPr>
          <p:grpSpPr>
            <a:xfrm>
              <a:off x="3727909" y="1271163"/>
              <a:ext cx="424478" cy="384180"/>
              <a:chOff x="4432013" y="5157192"/>
              <a:chExt cx="716051" cy="648072"/>
            </a:xfrm>
          </p:grpSpPr>
          <p:sp>
            <p:nvSpPr>
              <p:cNvPr id="93" name="六角形 9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p:nvGrpSpPr>
          <p:grpSpPr>
            <a:xfrm>
              <a:off x="4378376" y="1271163"/>
              <a:ext cx="424478" cy="384180"/>
              <a:chOff x="4432013" y="5157192"/>
              <a:chExt cx="716051" cy="648072"/>
            </a:xfrm>
          </p:grpSpPr>
          <p:sp>
            <p:nvSpPr>
              <p:cNvPr id="91" name="六角形 9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6" name="直線コネクタ 85"/>
            <p:cNvCxnSpPr>
              <a:stCxn id="93" idx="0"/>
              <a:endCxn id="91" idx="3"/>
            </p:cNvCxnSpPr>
            <p:nvPr/>
          </p:nvCxnSpPr>
          <p:spPr>
            <a:xfrm>
              <a:off x="4152387" y="1463252"/>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783696" y="118252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566647" y="95625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89" name="テキスト ボックス 88"/>
            <p:cNvSpPr txBox="1"/>
            <p:nvPr/>
          </p:nvSpPr>
          <p:spPr>
            <a:xfrm>
              <a:off x="4661179" y="165534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0" name="直線コネクタ 89"/>
            <p:cNvCxnSpPr/>
            <p:nvPr/>
          </p:nvCxnSpPr>
          <p:spPr>
            <a:xfrm flipH="1" flipV="1">
              <a:off x="4708245" y="164507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p:cNvSpPr txBox="1"/>
          <p:nvPr/>
        </p:nvSpPr>
        <p:spPr>
          <a:xfrm>
            <a:off x="6228184" y="4221088"/>
            <a:ext cx="457176" cy="307777"/>
          </a:xfrm>
          <a:prstGeom prst="rect">
            <a:avLst/>
          </a:prstGeom>
          <a:noFill/>
        </p:spPr>
        <p:txBody>
          <a:bodyPr wrap="none" rtlCol="0">
            <a:spAutoFit/>
          </a:bodyPr>
          <a:lstStyle/>
          <a:p>
            <a:r>
              <a:rPr kumimoji="1" lang="en-US" altLang="ja-JP" sz="1400" dirty="0" smtClean="0"/>
              <a:t>#11</a:t>
            </a:r>
            <a:endParaRPr kumimoji="1" lang="ja-JP" altLang="en-US" sz="1400" dirty="0"/>
          </a:p>
        </p:txBody>
      </p:sp>
      <p:grpSp>
        <p:nvGrpSpPr>
          <p:cNvPr id="96" name="グループ化 95"/>
          <p:cNvGrpSpPr/>
          <p:nvPr/>
        </p:nvGrpSpPr>
        <p:grpSpPr>
          <a:xfrm>
            <a:off x="5978742" y="5255447"/>
            <a:ext cx="1779134" cy="1197889"/>
            <a:chOff x="630338" y="3307359"/>
            <a:chExt cx="1779134" cy="1197889"/>
          </a:xfrm>
        </p:grpSpPr>
        <p:sp>
          <p:nvSpPr>
            <p:cNvPr id="97" name="テキスト ボックス 96"/>
            <p:cNvSpPr txBox="1"/>
            <p:nvPr/>
          </p:nvSpPr>
          <p:spPr>
            <a:xfrm>
              <a:off x="1256023" y="4197471"/>
              <a:ext cx="457176" cy="307777"/>
            </a:xfrm>
            <a:prstGeom prst="rect">
              <a:avLst/>
            </a:prstGeom>
            <a:noFill/>
          </p:spPr>
          <p:txBody>
            <a:bodyPr wrap="none" rtlCol="0">
              <a:spAutoFit/>
            </a:bodyPr>
            <a:lstStyle/>
            <a:p>
              <a:r>
                <a:rPr kumimoji="1" lang="en-US" altLang="ja-JP" sz="1400" dirty="0" smtClean="0"/>
                <a:t>#77</a:t>
              </a:r>
              <a:endParaRPr kumimoji="1" lang="ja-JP" altLang="en-US" sz="1400" dirty="0"/>
            </a:p>
          </p:txBody>
        </p:sp>
        <p:grpSp>
          <p:nvGrpSpPr>
            <p:cNvPr id="98" name="グループ化 97"/>
            <p:cNvGrpSpPr/>
            <p:nvPr/>
          </p:nvGrpSpPr>
          <p:grpSpPr>
            <a:xfrm>
              <a:off x="630338" y="3307359"/>
              <a:ext cx="1779134" cy="1006863"/>
              <a:chOff x="4448940" y="4819675"/>
              <a:chExt cx="1779134" cy="1006863"/>
            </a:xfrm>
          </p:grpSpPr>
          <p:grpSp>
            <p:nvGrpSpPr>
              <p:cNvPr id="99" name="グループ化 98"/>
              <p:cNvGrpSpPr/>
              <p:nvPr/>
            </p:nvGrpSpPr>
            <p:grpSpPr>
              <a:xfrm>
                <a:off x="4771464" y="5134581"/>
                <a:ext cx="424478" cy="384180"/>
                <a:chOff x="4432013" y="5157192"/>
                <a:chExt cx="716051" cy="648072"/>
              </a:xfrm>
            </p:grpSpPr>
            <p:sp>
              <p:nvSpPr>
                <p:cNvPr id="112" name="六角形 111"/>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0" name="グループ化 99"/>
              <p:cNvGrpSpPr/>
              <p:nvPr/>
            </p:nvGrpSpPr>
            <p:grpSpPr>
              <a:xfrm>
                <a:off x="5421931" y="5134581"/>
                <a:ext cx="424478" cy="384180"/>
                <a:chOff x="4432013" y="5157192"/>
                <a:chExt cx="716051" cy="648072"/>
              </a:xfrm>
            </p:grpSpPr>
            <p:sp>
              <p:nvSpPr>
                <p:cNvPr id="110" name="六角形 10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1" name="直線コネクタ 100"/>
              <p:cNvCxnSpPr>
                <a:stCxn id="112" idx="0"/>
                <a:endCxn id="110" idx="3"/>
              </p:cNvCxnSpPr>
              <p:nvPr/>
            </p:nvCxnSpPr>
            <p:spPr>
              <a:xfrm>
                <a:off x="5195942" y="5326670"/>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4827251" y="5045942"/>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5846409" y="5334647"/>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610202" y="481967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05" name="テキスト ボックス 104"/>
              <p:cNvSpPr txBox="1"/>
              <p:nvPr/>
            </p:nvSpPr>
            <p:spPr>
              <a:xfrm>
                <a:off x="5704734" y="551876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06" name="直線コネクタ 105"/>
              <p:cNvCxnSpPr/>
              <p:nvPr/>
            </p:nvCxnSpPr>
            <p:spPr>
              <a:xfrm flipV="1">
                <a:off x="4679333" y="53261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4448940" y="51720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08" name="直線コネクタ 107"/>
              <p:cNvCxnSpPr/>
              <p:nvPr/>
            </p:nvCxnSpPr>
            <p:spPr>
              <a:xfrm flipH="1" flipV="1">
                <a:off x="5751800" y="5508488"/>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5905550" y="518075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grpSp>
        <p:nvGrpSpPr>
          <p:cNvPr id="114" name="グループ化 113"/>
          <p:cNvGrpSpPr/>
          <p:nvPr/>
        </p:nvGrpSpPr>
        <p:grpSpPr>
          <a:xfrm>
            <a:off x="4139952" y="5236521"/>
            <a:ext cx="1578318" cy="1187787"/>
            <a:chOff x="772903" y="1493889"/>
            <a:chExt cx="1578318" cy="1187787"/>
          </a:xfrm>
        </p:grpSpPr>
        <p:grpSp>
          <p:nvGrpSpPr>
            <p:cNvPr id="115" name="グループ化 114"/>
            <p:cNvGrpSpPr/>
            <p:nvPr/>
          </p:nvGrpSpPr>
          <p:grpSpPr>
            <a:xfrm>
              <a:off x="772903" y="1493889"/>
              <a:ext cx="1578318" cy="1006863"/>
              <a:chOff x="3336497" y="3162789"/>
              <a:chExt cx="1578318" cy="1006863"/>
            </a:xfrm>
          </p:grpSpPr>
          <p:grpSp>
            <p:nvGrpSpPr>
              <p:cNvPr id="117" name="グループ化 116"/>
              <p:cNvGrpSpPr/>
              <p:nvPr/>
            </p:nvGrpSpPr>
            <p:grpSpPr>
              <a:xfrm>
                <a:off x="3659021" y="3477695"/>
                <a:ext cx="424478" cy="384180"/>
                <a:chOff x="4432013" y="5157192"/>
                <a:chExt cx="716051" cy="648072"/>
              </a:xfrm>
            </p:grpSpPr>
            <p:sp>
              <p:nvSpPr>
                <p:cNvPr id="128" name="六角形 12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p:cNvGrpSpPr/>
              <p:nvPr/>
            </p:nvGrpSpPr>
            <p:grpSpPr>
              <a:xfrm>
                <a:off x="4309488" y="3477695"/>
                <a:ext cx="424478" cy="384180"/>
                <a:chOff x="4432013" y="5157192"/>
                <a:chExt cx="716051" cy="648072"/>
              </a:xfrm>
            </p:grpSpPr>
            <p:sp>
              <p:nvSpPr>
                <p:cNvPr id="126" name="六角形 12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9" name="直線コネクタ 118"/>
              <p:cNvCxnSpPr>
                <a:stCxn id="128" idx="0"/>
                <a:endCxn id="126" idx="3"/>
              </p:cNvCxnSpPr>
              <p:nvPr/>
            </p:nvCxnSpPr>
            <p:spPr>
              <a:xfrm>
                <a:off x="4083499" y="366978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714808" y="338905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3497759" y="316278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2" name="テキスト ボックス 121"/>
              <p:cNvSpPr txBox="1"/>
              <p:nvPr/>
            </p:nvSpPr>
            <p:spPr>
              <a:xfrm>
                <a:off x="4592291" y="386187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3" name="直線コネクタ 122"/>
              <p:cNvCxnSpPr/>
              <p:nvPr/>
            </p:nvCxnSpPr>
            <p:spPr>
              <a:xfrm flipV="1">
                <a:off x="3566890" y="366923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3336497" y="351521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5" name="直線コネクタ 124"/>
              <p:cNvCxnSpPr/>
              <p:nvPr/>
            </p:nvCxnSpPr>
            <p:spPr>
              <a:xfrm flipH="1" flipV="1">
                <a:off x="4639357" y="385160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テキスト ボックス 115"/>
            <p:cNvSpPr txBox="1"/>
            <p:nvPr/>
          </p:nvSpPr>
          <p:spPr>
            <a:xfrm>
              <a:off x="1394802" y="2373899"/>
              <a:ext cx="457176" cy="307777"/>
            </a:xfrm>
            <a:prstGeom prst="rect">
              <a:avLst/>
            </a:prstGeom>
            <a:noFill/>
          </p:spPr>
          <p:txBody>
            <a:bodyPr wrap="none" rtlCol="0">
              <a:spAutoFit/>
            </a:bodyPr>
            <a:lstStyle/>
            <a:p>
              <a:r>
                <a:rPr kumimoji="1" lang="en-US" altLang="ja-JP" sz="1400" dirty="0" smtClean="0"/>
                <a:t>#35</a:t>
              </a:r>
              <a:endParaRPr kumimoji="1" lang="ja-JP" altLang="en-US" sz="1400" dirty="0"/>
            </a:p>
          </p:txBody>
        </p:sp>
      </p:grpSp>
      <p:cxnSp>
        <p:nvCxnSpPr>
          <p:cNvPr id="170" name="直線矢印コネクタ 169"/>
          <p:cNvCxnSpPr/>
          <p:nvPr/>
        </p:nvCxnSpPr>
        <p:spPr>
          <a:xfrm>
            <a:off x="3707904" y="4509120"/>
            <a:ext cx="2016224" cy="7920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14887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3707" y="548680"/>
            <a:ext cx="7466468" cy="584775"/>
          </a:xfrm>
          <a:prstGeom prst="rect">
            <a:avLst/>
          </a:prstGeom>
          <a:noFill/>
        </p:spPr>
        <p:txBody>
          <a:bodyPr wrap="none" rtlCol="0">
            <a:spAutoFit/>
          </a:bodyPr>
          <a:lstStyle/>
          <a:p>
            <a:r>
              <a:rPr lang="en-US" altLang="ja-JP" sz="3200" b="1" dirty="0" smtClean="0"/>
              <a:t>analysis </a:t>
            </a:r>
            <a:r>
              <a:rPr lang="en-US" altLang="ja-JP" sz="3200" b="1" dirty="0"/>
              <a:t>of </a:t>
            </a:r>
            <a:r>
              <a:rPr lang="en-US" altLang="ja-JP" sz="3200" b="1" dirty="0" smtClean="0"/>
              <a:t>pigment(2)  : Pigment Yellow 81</a:t>
            </a:r>
            <a:endParaRPr lang="ja-JP" altLang="en-US" sz="3200" b="1" dirty="0"/>
          </a:p>
        </p:txBody>
      </p:sp>
      <p:sp>
        <p:nvSpPr>
          <p:cNvPr id="3" name="テキスト ボックス 2"/>
          <p:cNvSpPr txBox="1"/>
          <p:nvPr/>
        </p:nvSpPr>
        <p:spPr>
          <a:xfrm>
            <a:off x="1043608" y="1268760"/>
            <a:ext cx="1825371" cy="369332"/>
          </a:xfrm>
          <a:prstGeom prst="rect">
            <a:avLst/>
          </a:prstGeom>
          <a:solidFill>
            <a:srgbClr val="FFCCFF"/>
          </a:solidFill>
        </p:spPr>
        <p:txBody>
          <a:bodyPr wrap="none" rtlCol="0">
            <a:spAutoFit/>
          </a:bodyPr>
          <a:lstStyle/>
          <a:p>
            <a:r>
              <a:rPr lang="en-US" altLang="ja-JP" dirty="0" err="1"/>
              <a:t>azo</a:t>
            </a:r>
            <a:r>
              <a:rPr lang="en-US" altLang="ja-JP" dirty="0"/>
              <a:t>-type pigment</a:t>
            </a:r>
            <a:endParaRPr lang="ja-JP" altLang="en-US" dirty="0"/>
          </a:p>
        </p:txBody>
      </p:sp>
      <p:sp>
        <p:nvSpPr>
          <p:cNvPr id="4" name="テキスト ボックス 3"/>
          <p:cNvSpPr txBox="1"/>
          <p:nvPr/>
        </p:nvSpPr>
        <p:spPr>
          <a:xfrm>
            <a:off x="3487662" y="1274599"/>
            <a:ext cx="4089966" cy="369332"/>
          </a:xfrm>
          <a:prstGeom prst="rect">
            <a:avLst/>
          </a:prstGeom>
          <a:noFill/>
        </p:spPr>
        <p:txBody>
          <a:bodyPr wrap="none" rtlCol="0">
            <a:spAutoFit/>
          </a:bodyPr>
          <a:lstStyle/>
          <a:p>
            <a:r>
              <a:rPr lang="en-US" altLang="ja-JP" dirty="0"/>
              <a:t>Company </a:t>
            </a:r>
            <a:r>
              <a:rPr lang="en-US" altLang="ja-JP" dirty="0" smtClean="0"/>
              <a:t>B </a:t>
            </a:r>
            <a:r>
              <a:rPr lang="ja-JP" altLang="en-US" dirty="0"/>
              <a:t>　</a:t>
            </a:r>
            <a:r>
              <a:rPr lang="en-US" altLang="ja-JP" dirty="0"/>
              <a:t> </a:t>
            </a:r>
            <a:r>
              <a:rPr lang="en-US" altLang="ja-JP" dirty="0" err="1"/>
              <a:t>benzidine</a:t>
            </a:r>
            <a:r>
              <a:rPr lang="en-US" altLang="ja-JP" dirty="0"/>
              <a:t> yellow (C.I. </a:t>
            </a:r>
            <a:r>
              <a:rPr lang="en-US" altLang="ja-JP" dirty="0" smtClean="0"/>
              <a:t>PY81)</a:t>
            </a:r>
            <a:endParaRPr lang="ja-JP" altLang="en-US" dirty="0"/>
          </a:p>
        </p:txBody>
      </p:sp>
      <p:sp>
        <p:nvSpPr>
          <p:cNvPr id="5" name="テキスト ボックス 4"/>
          <p:cNvSpPr txBox="1"/>
          <p:nvPr/>
        </p:nvSpPr>
        <p:spPr>
          <a:xfrm>
            <a:off x="2967562" y="1844824"/>
            <a:ext cx="2881815" cy="369332"/>
          </a:xfrm>
          <a:prstGeom prst="rect">
            <a:avLst/>
          </a:prstGeom>
          <a:noFill/>
        </p:spPr>
        <p:txBody>
          <a:bodyPr wrap="none" rtlCol="0">
            <a:spAutoFit/>
          </a:bodyPr>
          <a:lstStyle/>
          <a:p>
            <a:r>
              <a:rPr kumimoji="1" lang="en-US" altLang="ja-JP" dirty="0" smtClean="0"/>
              <a:t>Total PCBs</a:t>
            </a:r>
            <a:r>
              <a:rPr lang="ja-JP" altLang="en-US" dirty="0" smtClean="0"/>
              <a:t>    </a:t>
            </a:r>
            <a:r>
              <a:rPr lang="en-US" altLang="ja-JP" dirty="0" smtClean="0"/>
              <a:t>740mg/kg(ppm)</a:t>
            </a:r>
            <a:endParaRPr kumimoji="1" lang="en-US" altLang="ja-JP" dirty="0" smtClean="0"/>
          </a:p>
        </p:txBody>
      </p:sp>
      <p:grpSp>
        <p:nvGrpSpPr>
          <p:cNvPr id="6" name="グループ化 5"/>
          <p:cNvGrpSpPr/>
          <p:nvPr/>
        </p:nvGrpSpPr>
        <p:grpSpPr>
          <a:xfrm>
            <a:off x="1239283" y="2211087"/>
            <a:ext cx="1417056" cy="1006863"/>
            <a:chOff x="3566647" y="956257"/>
            <a:chExt cx="1417056" cy="1006863"/>
          </a:xfrm>
        </p:grpSpPr>
        <p:grpSp>
          <p:nvGrpSpPr>
            <p:cNvPr id="7" name="グループ化 6"/>
            <p:cNvGrpSpPr/>
            <p:nvPr/>
          </p:nvGrpSpPr>
          <p:grpSpPr>
            <a:xfrm>
              <a:off x="3727909" y="1271163"/>
              <a:ext cx="424478" cy="384180"/>
              <a:chOff x="4432013" y="5157192"/>
              <a:chExt cx="716051" cy="648072"/>
            </a:xfrm>
          </p:grpSpPr>
          <p:sp>
            <p:nvSpPr>
              <p:cNvPr id="16" name="六角形 1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4378376" y="1271163"/>
              <a:ext cx="424478" cy="384180"/>
              <a:chOff x="4432013" y="5157192"/>
              <a:chExt cx="716051" cy="648072"/>
            </a:xfrm>
          </p:grpSpPr>
          <p:sp>
            <p:nvSpPr>
              <p:cNvPr id="14" name="六角形 1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 name="直線コネクタ 8"/>
            <p:cNvCxnSpPr>
              <a:stCxn id="16" idx="0"/>
              <a:endCxn id="14" idx="3"/>
            </p:cNvCxnSpPr>
            <p:nvPr/>
          </p:nvCxnSpPr>
          <p:spPr>
            <a:xfrm>
              <a:off x="4152387" y="1463252"/>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783696" y="118252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566647" y="95625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 name="テキスト ボックス 11"/>
            <p:cNvSpPr txBox="1"/>
            <p:nvPr/>
          </p:nvSpPr>
          <p:spPr>
            <a:xfrm>
              <a:off x="4661179" y="165534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 name="直線コネクタ 12"/>
            <p:cNvCxnSpPr/>
            <p:nvPr/>
          </p:nvCxnSpPr>
          <p:spPr>
            <a:xfrm flipH="1" flipV="1">
              <a:off x="4708245" y="164507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2938547" y="2530568"/>
            <a:ext cx="1759008" cy="369332"/>
          </a:xfrm>
          <a:prstGeom prst="rect">
            <a:avLst/>
          </a:prstGeom>
          <a:noFill/>
        </p:spPr>
        <p:txBody>
          <a:bodyPr wrap="none" rtlCol="0">
            <a:spAutoFit/>
          </a:bodyPr>
          <a:lstStyle/>
          <a:p>
            <a:r>
              <a:rPr lang="en-US" altLang="ja-JP" dirty="0" smtClean="0"/>
              <a:t>#11</a:t>
            </a:r>
            <a:r>
              <a:rPr lang="ja-JP" altLang="en-US" dirty="0" smtClean="0"/>
              <a:t>    </a:t>
            </a:r>
            <a:r>
              <a:rPr lang="en-US" altLang="ja-JP" dirty="0" smtClean="0"/>
              <a:t>0.53mg/kg</a:t>
            </a:r>
            <a:endParaRPr kumimoji="1" lang="en-US" altLang="ja-JP" dirty="0" smtClean="0"/>
          </a:p>
        </p:txBody>
      </p:sp>
      <p:sp>
        <p:nvSpPr>
          <p:cNvPr id="33" name="テキスト ボックス 32"/>
          <p:cNvSpPr txBox="1"/>
          <p:nvPr/>
        </p:nvSpPr>
        <p:spPr>
          <a:xfrm>
            <a:off x="2958296" y="3547074"/>
            <a:ext cx="1701300" cy="369332"/>
          </a:xfrm>
          <a:prstGeom prst="rect">
            <a:avLst/>
          </a:prstGeom>
          <a:noFill/>
        </p:spPr>
        <p:txBody>
          <a:bodyPr wrap="none" rtlCol="0">
            <a:spAutoFit/>
          </a:bodyPr>
          <a:lstStyle/>
          <a:p>
            <a:r>
              <a:rPr lang="en-US" altLang="ja-JP" dirty="0" smtClean="0"/>
              <a:t>#52</a:t>
            </a:r>
            <a:r>
              <a:rPr lang="ja-JP" altLang="en-US" dirty="0" smtClean="0"/>
              <a:t>    </a:t>
            </a:r>
            <a:r>
              <a:rPr lang="en-US" altLang="ja-JP" dirty="0" smtClean="0"/>
              <a:t>730mg/kg</a:t>
            </a:r>
            <a:endParaRPr kumimoji="1" lang="en-US" altLang="ja-JP" dirty="0" smtClean="0"/>
          </a:p>
        </p:txBody>
      </p:sp>
      <p:sp>
        <p:nvSpPr>
          <p:cNvPr id="50" name="テキスト ボックス 49"/>
          <p:cNvSpPr txBox="1"/>
          <p:nvPr/>
        </p:nvSpPr>
        <p:spPr>
          <a:xfrm>
            <a:off x="2959807" y="4623116"/>
            <a:ext cx="1786195" cy="369332"/>
          </a:xfrm>
          <a:prstGeom prst="rect">
            <a:avLst/>
          </a:prstGeom>
          <a:noFill/>
        </p:spPr>
        <p:txBody>
          <a:bodyPr wrap="none" rtlCol="0">
            <a:spAutoFit/>
          </a:bodyPr>
          <a:lstStyle/>
          <a:p>
            <a:r>
              <a:rPr lang="en-US" altLang="ja-JP" dirty="0" smtClean="0"/>
              <a:t>#101</a:t>
            </a:r>
            <a:r>
              <a:rPr lang="ja-JP" altLang="en-US" dirty="0" smtClean="0"/>
              <a:t>    </a:t>
            </a:r>
            <a:r>
              <a:rPr lang="en-US" altLang="ja-JP" dirty="0" err="1" smtClean="0"/>
              <a:t>Tr</a:t>
            </a:r>
            <a:r>
              <a:rPr lang="en-US" altLang="ja-JP" dirty="0" smtClean="0"/>
              <a:t> (major)</a:t>
            </a:r>
            <a:endParaRPr kumimoji="1" lang="en-US" altLang="ja-JP" dirty="0" smtClean="0"/>
          </a:p>
        </p:txBody>
      </p:sp>
      <p:sp>
        <p:nvSpPr>
          <p:cNvPr id="51" name="右中かっこ 50"/>
          <p:cNvSpPr/>
          <p:nvPr/>
        </p:nvSpPr>
        <p:spPr>
          <a:xfrm>
            <a:off x="4718815" y="2322859"/>
            <a:ext cx="576064" cy="40485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テキスト ボックス 52"/>
          <p:cNvSpPr txBox="1"/>
          <p:nvPr/>
        </p:nvSpPr>
        <p:spPr>
          <a:xfrm>
            <a:off x="5292080" y="2780928"/>
            <a:ext cx="3524490" cy="369332"/>
          </a:xfrm>
          <a:prstGeom prst="rect">
            <a:avLst/>
          </a:prstGeom>
          <a:noFill/>
        </p:spPr>
        <p:txBody>
          <a:bodyPr wrap="square" rtlCol="0">
            <a:spAutoFit/>
          </a:bodyPr>
          <a:lstStyle/>
          <a:p>
            <a:r>
              <a:rPr lang="en-US" altLang="ja-JP" dirty="0" smtClean="0">
                <a:latin typeface="Arial Black" pitchFamily="34" charset="0"/>
              </a:rPr>
              <a:t>#52</a:t>
            </a:r>
            <a:r>
              <a:rPr lang="ja-JP" altLang="en-US" dirty="0" smtClean="0">
                <a:latin typeface="Arial Black" pitchFamily="34" charset="0"/>
              </a:rPr>
              <a:t> </a:t>
            </a:r>
            <a:r>
              <a:rPr lang="en-US" altLang="ja-JP" dirty="0" smtClean="0">
                <a:latin typeface="Arial Black" pitchFamily="34" charset="0"/>
              </a:rPr>
              <a:t>: </a:t>
            </a:r>
            <a:r>
              <a:rPr lang="en-US" altLang="ja-JP" dirty="0" smtClean="0">
                <a:solidFill>
                  <a:srgbClr val="FF0000"/>
                </a:solidFill>
                <a:latin typeface="Arial Black" pitchFamily="34" charset="0"/>
              </a:rPr>
              <a:t>&gt;99% </a:t>
            </a:r>
            <a:r>
              <a:rPr lang="en-US" altLang="ja-JP" dirty="0">
                <a:latin typeface="Arial Black" pitchFamily="34" charset="0"/>
              </a:rPr>
              <a:t>of </a:t>
            </a:r>
            <a:r>
              <a:rPr lang="en-US" altLang="ja-JP" dirty="0" smtClean="0">
                <a:latin typeface="Arial Black" pitchFamily="34" charset="0"/>
              </a:rPr>
              <a:t>total </a:t>
            </a:r>
            <a:r>
              <a:rPr lang="en-US" altLang="ja-JP" dirty="0">
                <a:latin typeface="Arial Black" pitchFamily="34" charset="0"/>
              </a:rPr>
              <a:t>PCBs.</a:t>
            </a:r>
            <a:endParaRPr lang="ja-JP" altLang="en-US" dirty="0">
              <a:latin typeface="Arial Black" pitchFamily="34" charset="0"/>
            </a:endParaRPr>
          </a:p>
        </p:txBody>
      </p:sp>
      <p:cxnSp>
        <p:nvCxnSpPr>
          <p:cNvPr id="54" name="直線矢印コネクタ 53"/>
          <p:cNvCxnSpPr/>
          <p:nvPr/>
        </p:nvCxnSpPr>
        <p:spPr>
          <a:xfrm>
            <a:off x="7202275" y="3310194"/>
            <a:ext cx="0" cy="800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 name="グループ化 74"/>
          <p:cNvGrpSpPr/>
          <p:nvPr/>
        </p:nvGrpSpPr>
        <p:grpSpPr>
          <a:xfrm>
            <a:off x="1239283" y="3270263"/>
            <a:ext cx="1417056" cy="1011007"/>
            <a:chOff x="1845407" y="5450587"/>
            <a:chExt cx="1417056" cy="1011007"/>
          </a:xfrm>
        </p:grpSpPr>
        <p:grpSp>
          <p:nvGrpSpPr>
            <p:cNvPr id="77" name="グループ化 76"/>
            <p:cNvGrpSpPr/>
            <p:nvPr/>
          </p:nvGrpSpPr>
          <p:grpSpPr>
            <a:xfrm>
              <a:off x="2006669" y="5769637"/>
              <a:ext cx="424478" cy="384180"/>
              <a:chOff x="4432013" y="5157192"/>
              <a:chExt cx="716051" cy="648072"/>
            </a:xfrm>
          </p:grpSpPr>
          <p:sp>
            <p:nvSpPr>
              <p:cNvPr id="90" name="六角形 8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p:nvGrpSpPr>
          <p:grpSpPr>
            <a:xfrm>
              <a:off x="2657136" y="5769637"/>
              <a:ext cx="424478" cy="384180"/>
              <a:chOff x="4432013" y="5157192"/>
              <a:chExt cx="716051" cy="648072"/>
            </a:xfrm>
          </p:grpSpPr>
          <p:sp>
            <p:nvSpPr>
              <p:cNvPr id="88" name="六角形 8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9" name="直線コネクタ 78"/>
            <p:cNvCxnSpPr>
              <a:stCxn id="90" idx="0"/>
              <a:endCxn id="88" idx="3"/>
            </p:cNvCxnSpPr>
            <p:nvPr/>
          </p:nvCxnSpPr>
          <p:spPr>
            <a:xfrm>
              <a:off x="2431147" y="596172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062456" y="568099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1845407" y="545473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82" name="テキスト ボックス 81"/>
            <p:cNvSpPr txBox="1"/>
            <p:nvPr/>
          </p:nvSpPr>
          <p:spPr>
            <a:xfrm>
              <a:off x="2939939" y="615381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83" name="直線コネクタ 82"/>
            <p:cNvCxnSpPr/>
            <p:nvPr/>
          </p:nvCxnSpPr>
          <p:spPr>
            <a:xfrm flipH="1" flipV="1">
              <a:off x="2987005" y="614354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flipV="1">
              <a:off x="2678186" y="565103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2346365" y="616900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2334338" y="613431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87" name="テキスト ボックス 86"/>
            <p:cNvSpPr txBox="1"/>
            <p:nvPr/>
          </p:nvSpPr>
          <p:spPr>
            <a:xfrm>
              <a:off x="2468694" y="545058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12" name="グループ化 111"/>
          <p:cNvGrpSpPr/>
          <p:nvPr/>
        </p:nvGrpSpPr>
        <p:grpSpPr>
          <a:xfrm>
            <a:off x="6151732" y="4202247"/>
            <a:ext cx="2130279" cy="1006863"/>
            <a:chOff x="2644320" y="4770038"/>
            <a:chExt cx="2130279" cy="1006863"/>
          </a:xfrm>
        </p:grpSpPr>
        <p:grpSp>
          <p:nvGrpSpPr>
            <p:cNvPr id="113" name="グループ化 112"/>
            <p:cNvGrpSpPr/>
            <p:nvPr/>
          </p:nvGrpSpPr>
          <p:grpSpPr>
            <a:xfrm>
              <a:off x="3166361" y="5084944"/>
              <a:ext cx="424478" cy="384180"/>
              <a:chOff x="4432013" y="5157192"/>
              <a:chExt cx="716051" cy="648072"/>
            </a:xfrm>
          </p:grpSpPr>
          <p:sp>
            <p:nvSpPr>
              <p:cNvPr id="130" name="六角形 12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p:cNvGrpSpPr/>
            <p:nvPr/>
          </p:nvGrpSpPr>
          <p:grpSpPr>
            <a:xfrm>
              <a:off x="3816828" y="5084944"/>
              <a:ext cx="424478" cy="384180"/>
              <a:chOff x="4432013" y="5157192"/>
              <a:chExt cx="716051" cy="648072"/>
            </a:xfrm>
          </p:grpSpPr>
          <p:sp>
            <p:nvSpPr>
              <p:cNvPr id="128" name="六角形 12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5" name="直線コネクタ 114"/>
            <p:cNvCxnSpPr>
              <a:stCxn id="130" idx="0"/>
              <a:endCxn id="128" idx="3"/>
            </p:cNvCxnSpPr>
            <p:nvPr/>
          </p:nvCxnSpPr>
          <p:spPr>
            <a:xfrm>
              <a:off x="3590839" y="5277033"/>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222148" y="4996305"/>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3005099" y="477003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18" name="テキスト ボックス 117"/>
            <p:cNvSpPr txBox="1"/>
            <p:nvPr/>
          </p:nvSpPr>
          <p:spPr>
            <a:xfrm>
              <a:off x="4099631" y="546912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19" name="直線コネクタ 118"/>
            <p:cNvCxnSpPr/>
            <p:nvPr/>
          </p:nvCxnSpPr>
          <p:spPr>
            <a:xfrm flipH="1" flipV="1">
              <a:off x="4146697"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H="1" flipV="1">
              <a:off x="4247737" y="527703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035825" y="5277648"/>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4301393" y="5123760"/>
              <a:ext cx="473206" cy="307777"/>
            </a:xfrm>
            <a:prstGeom prst="rect">
              <a:avLst/>
            </a:prstGeom>
            <a:noFill/>
          </p:spPr>
          <p:txBody>
            <a:bodyPr wrap="none" rtlCol="0">
              <a:spAutoFit/>
            </a:bodyPr>
            <a:lstStyle/>
            <a:p>
              <a:r>
                <a:rPr kumimoji="1" lang="en-US" altLang="ja-JP" sz="1400" dirty="0" smtClean="0"/>
                <a:t>NH</a:t>
              </a:r>
              <a:r>
                <a:rPr kumimoji="1" lang="en-US" altLang="ja-JP" sz="1400" baseline="-25000" dirty="0" smtClean="0"/>
                <a:t>2</a:t>
              </a:r>
              <a:endParaRPr kumimoji="1" lang="ja-JP" altLang="en-US" sz="1400" baseline="-25000" dirty="0"/>
            </a:p>
          </p:txBody>
        </p:sp>
        <p:sp>
          <p:nvSpPr>
            <p:cNvPr id="123" name="テキスト ボックス 122"/>
            <p:cNvSpPr txBox="1"/>
            <p:nvPr/>
          </p:nvSpPr>
          <p:spPr>
            <a:xfrm>
              <a:off x="2644320" y="5123760"/>
              <a:ext cx="473206" cy="307777"/>
            </a:xfrm>
            <a:prstGeom prst="rect">
              <a:avLst/>
            </a:prstGeom>
            <a:noFill/>
          </p:spPr>
          <p:txBody>
            <a:bodyPr wrap="none" rtlCol="0">
              <a:spAutoFit/>
            </a:bodyPr>
            <a:lstStyle/>
            <a:p>
              <a:r>
                <a:rPr kumimoji="1" lang="en-US" altLang="ja-JP" sz="1400" dirty="0" smtClean="0"/>
                <a:t>H</a:t>
              </a:r>
              <a:r>
                <a:rPr kumimoji="1" lang="en-US" altLang="ja-JP" sz="1400" baseline="-25000" dirty="0" smtClean="0"/>
                <a:t>2</a:t>
              </a:r>
              <a:r>
                <a:rPr lang="en-US" altLang="ja-JP" sz="1400" dirty="0" smtClean="0"/>
                <a:t>N</a:t>
              </a:r>
              <a:endParaRPr kumimoji="1" lang="ja-JP" altLang="en-US" sz="1400" baseline="-25000" dirty="0"/>
            </a:p>
          </p:txBody>
        </p:sp>
        <p:cxnSp>
          <p:nvCxnSpPr>
            <p:cNvPr id="124" name="直線コネクタ 123"/>
            <p:cNvCxnSpPr/>
            <p:nvPr/>
          </p:nvCxnSpPr>
          <p:spPr>
            <a:xfrm flipH="1" flipV="1">
              <a:off x="3515686"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H="1" flipV="1">
              <a:off x="3844289" y="496028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3494304" y="546912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7" name="テキスト ボックス 126"/>
            <p:cNvSpPr txBox="1"/>
            <p:nvPr/>
          </p:nvSpPr>
          <p:spPr>
            <a:xfrm>
              <a:off x="3585138" y="477716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32" name="テキスト ボックス 131"/>
          <p:cNvSpPr txBox="1"/>
          <p:nvPr/>
        </p:nvSpPr>
        <p:spPr>
          <a:xfrm>
            <a:off x="5796136" y="5353471"/>
            <a:ext cx="3045706" cy="307777"/>
          </a:xfrm>
          <a:prstGeom prst="rect">
            <a:avLst/>
          </a:prstGeom>
          <a:noFill/>
        </p:spPr>
        <p:txBody>
          <a:bodyPr wrap="none" rtlCol="0">
            <a:spAutoFit/>
          </a:bodyPr>
          <a:lstStyle/>
          <a:p>
            <a:r>
              <a:rPr kumimoji="1" lang="en-US" altLang="ja-JP" sz="1400" dirty="0" smtClean="0">
                <a:latin typeface="Arial Black" pitchFamily="34" charset="0"/>
              </a:rPr>
              <a:t>2,2’,5,5’-tetrachlorobenzidine</a:t>
            </a:r>
            <a:endParaRPr kumimoji="1" lang="ja-JP" altLang="en-US" sz="1400" dirty="0">
              <a:latin typeface="Arial Black" pitchFamily="34" charset="0"/>
            </a:endParaRPr>
          </a:p>
        </p:txBody>
      </p:sp>
      <p:grpSp>
        <p:nvGrpSpPr>
          <p:cNvPr id="92" name="グループ化 91"/>
          <p:cNvGrpSpPr/>
          <p:nvPr/>
        </p:nvGrpSpPr>
        <p:grpSpPr>
          <a:xfrm>
            <a:off x="1105114" y="4367914"/>
            <a:ext cx="1674567" cy="1026853"/>
            <a:chOff x="4534664" y="4932177"/>
            <a:chExt cx="1674567" cy="1026853"/>
          </a:xfrm>
        </p:grpSpPr>
        <p:grpSp>
          <p:nvGrpSpPr>
            <p:cNvPr id="94" name="グループ化 93"/>
            <p:cNvGrpSpPr/>
            <p:nvPr/>
          </p:nvGrpSpPr>
          <p:grpSpPr>
            <a:xfrm>
              <a:off x="4953437" y="5251227"/>
              <a:ext cx="424478" cy="384180"/>
              <a:chOff x="4432013" y="5157192"/>
              <a:chExt cx="716051" cy="648072"/>
            </a:xfrm>
          </p:grpSpPr>
          <p:sp>
            <p:nvSpPr>
              <p:cNvPr id="147" name="六角形 14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3" name="グループ化 132"/>
            <p:cNvGrpSpPr/>
            <p:nvPr/>
          </p:nvGrpSpPr>
          <p:grpSpPr>
            <a:xfrm>
              <a:off x="5603904" y="5251227"/>
              <a:ext cx="424478" cy="384180"/>
              <a:chOff x="4432013" y="5157192"/>
              <a:chExt cx="716051" cy="648072"/>
            </a:xfrm>
          </p:grpSpPr>
          <p:sp>
            <p:nvSpPr>
              <p:cNvPr id="145" name="六角形 14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4" name="直線コネクタ 133"/>
            <p:cNvCxnSpPr>
              <a:stCxn id="147" idx="0"/>
              <a:endCxn id="145" idx="3"/>
            </p:cNvCxnSpPr>
            <p:nvPr/>
          </p:nvCxnSpPr>
          <p:spPr>
            <a:xfrm>
              <a:off x="5377915" y="544331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5009224" y="516258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4792175" y="493632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37" name="テキスト ボックス 136"/>
            <p:cNvSpPr txBox="1"/>
            <p:nvPr/>
          </p:nvSpPr>
          <p:spPr>
            <a:xfrm>
              <a:off x="5886707" y="56354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8" name="直線コネクタ 137"/>
            <p:cNvCxnSpPr/>
            <p:nvPr/>
          </p:nvCxnSpPr>
          <p:spPr>
            <a:xfrm flipH="1" flipV="1">
              <a:off x="5933773" y="562513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H="1" flipV="1">
              <a:off x="5624954" y="513262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flipV="1">
              <a:off x="5293133" y="565059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テキスト ボックス 140"/>
            <p:cNvSpPr txBox="1"/>
            <p:nvPr/>
          </p:nvSpPr>
          <p:spPr>
            <a:xfrm>
              <a:off x="5286002" y="565125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42" name="テキスト ボックス 141"/>
            <p:cNvSpPr txBox="1"/>
            <p:nvPr/>
          </p:nvSpPr>
          <p:spPr>
            <a:xfrm>
              <a:off x="5415462" y="493217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3" name="直線コネクタ 142"/>
            <p:cNvCxnSpPr/>
            <p:nvPr/>
          </p:nvCxnSpPr>
          <p:spPr>
            <a:xfrm flipH="1">
              <a:off x="4784432" y="5443317"/>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4534664" y="528942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49" name="グループ化 148"/>
          <p:cNvGrpSpPr/>
          <p:nvPr/>
        </p:nvGrpSpPr>
        <p:grpSpPr>
          <a:xfrm>
            <a:off x="998112" y="5437993"/>
            <a:ext cx="1916362" cy="1026853"/>
            <a:chOff x="6465423" y="4900946"/>
            <a:chExt cx="1916362" cy="1026853"/>
          </a:xfrm>
        </p:grpSpPr>
        <p:grpSp>
          <p:nvGrpSpPr>
            <p:cNvPr id="150" name="グループ化 149"/>
            <p:cNvGrpSpPr/>
            <p:nvPr/>
          </p:nvGrpSpPr>
          <p:grpSpPr>
            <a:xfrm>
              <a:off x="6884196" y="5219996"/>
              <a:ext cx="424478" cy="384180"/>
              <a:chOff x="4432013" y="5157192"/>
              <a:chExt cx="716051" cy="648072"/>
            </a:xfrm>
          </p:grpSpPr>
          <p:sp>
            <p:nvSpPr>
              <p:cNvPr id="167" name="六角形 16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1" name="グループ化 150"/>
            <p:cNvGrpSpPr/>
            <p:nvPr/>
          </p:nvGrpSpPr>
          <p:grpSpPr>
            <a:xfrm>
              <a:off x="7534663" y="5219996"/>
              <a:ext cx="424478" cy="384180"/>
              <a:chOff x="4432013" y="5157192"/>
              <a:chExt cx="716051" cy="648072"/>
            </a:xfrm>
          </p:grpSpPr>
          <p:sp>
            <p:nvSpPr>
              <p:cNvPr id="165" name="六角形 16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2" name="直線コネクタ 151"/>
            <p:cNvCxnSpPr>
              <a:stCxn id="167" idx="0"/>
              <a:endCxn id="165" idx="3"/>
            </p:cNvCxnSpPr>
            <p:nvPr/>
          </p:nvCxnSpPr>
          <p:spPr>
            <a:xfrm>
              <a:off x="7308674" y="541208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6939983" y="513135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テキスト ボックス 153"/>
            <p:cNvSpPr txBox="1"/>
            <p:nvPr/>
          </p:nvSpPr>
          <p:spPr>
            <a:xfrm>
              <a:off x="6722934" y="490509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55" name="テキスト ボックス 154"/>
            <p:cNvSpPr txBox="1"/>
            <p:nvPr/>
          </p:nvSpPr>
          <p:spPr>
            <a:xfrm>
              <a:off x="7817466" y="560417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56" name="直線コネクタ 155"/>
            <p:cNvCxnSpPr/>
            <p:nvPr/>
          </p:nvCxnSpPr>
          <p:spPr>
            <a:xfrm flipH="1" flipV="1">
              <a:off x="7864532" y="559390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flipH="1" flipV="1">
              <a:off x="7555713" y="510139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flipH="1" flipV="1">
              <a:off x="7223892" y="5619359"/>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7216761" y="562002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0" name="テキスト ボックス 159"/>
            <p:cNvSpPr txBox="1"/>
            <p:nvPr/>
          </p:nvSpPr>
          <p:spPr>
            <a:xfrm>
              <a:off x="7346221" y="490094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1" name="直線コネクタ 160"/>
            <p:cNvCxnSpPr/>
            <p:nvPr/>
          </p:nvCxnSpPr>
          <p:spPr>
            <a:xfrm flipH="1">
              <a:off x="6715191" y="5412086"/>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p:cNvSpPr txBox="1"/>
            <p:nvPr/>
          </p:nvSpPr>
          <p:spPr>
            <a:xfrm>
              <a:off x="6465423" y="52581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3" name="直線コネクタ 162"/>
            <p:cNvCxnSpPr/>
            <p:nvPr/>
          </p:nvCxnSpPr>
          <p:spPr>
            <a:xfrm flipH="1">
              <a:off x="7956889" y="5415858"/>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8059261" y="525288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69" name="テキスト ボックス 168"/>
          <p:cNvSpPr txBox="1"/>
          <p:nvPr/>
        </p:nvSpPr>
        <p:spPr>
          <a:xfrm>
            <a:off x="2967562" y="5752371"/>
            <a:ext cx="1786195" cy="369332"/>
          </a:xfrm>
          <a:prstGeom prst="rect">
            <a:avLst/>
          </a:prstGeom>
          <a:noFill/>
        </p:spPr>
        <p:txBody>
          <a:bodyPr wrap="none" rtlCol="0">
            <a:spAutoFit/>
          </a:bodyPr>
          <a:lstStyle/>
          <a:p>
            <a:r>
              <a:rPr lang="en-US" altLang="ja-JP" dirty="0" smtClean="0"/>
              <a:t>#153</a:t>
            </a:r>
            <a:r>
              <a:rPr lang="ja-JP" altLang="en-US" dirty="0" smtClean="0"/>
              <a:t>    </a:t>
            </a:r>
            <a:r>
              <a:rPr lang="en-US" altLang="ja-JP" dirty="0" err="1" smtClean="0"/>
              <a:t>Tr</a:t>
            </a:r>
            <a:r>
              <a:rPr lang="en-US" altLang="ja-JP" dirty="0" smtClean="0"/>
              <a:t> (major)</a:t>
            </a:r>
            <a:endParaRPr kumimoji="1" lang="en-US" altLang="ja-JP" dirty="0" smtClean="0"/>
          </a:p>
        </p:txBody>
      </p:sp>
      <p:sp>
        <p:nvSpPr>
          <p:cNvPr id="100" name="円/楕円 99"/>
          <p:cNvSpPr/>
          <p:nvPr/>
        </p:nvSpPr>
        <p:spPr>
          <a:xfrm>
            <a:off x="395536" y="3212976"/>
            <a:ext cx="4608512" cy="110483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456157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764704"/>
            <a:ext cx="1847814" cy="369332"/>
          </a:xfrm>
          <a:prstGeom prst="rect">
            <a:avLst/>
          </a:prstGeom>
          <a:solidFill>
            <a:srgbClr val="FFCCFF"/>
          </a:solidFill>
        </p:spPr>
        <p:txBody>
          <a:bodyPr wrap="none" rtlCol="0">
            <a:spAutoFit/>
          </a:bodyPr>
          <a:lstStyle/>
          <a:p>
            <a:r>
              <a:rPr kumimoji="1" lang="en-US" altLang="ja-JP" dirty="0" err="1" smtClean="0"/>
              <a:t>azo</a:t>
            </a:r>
            <a:r>
              <a:rPr lang="en-US" altLang="ja-JP" dirty="0" smtClean="0"/>
              <a:t>-type pigment</a:t>
            </a:r>
            <a:endParaRPr kumimoji="1" lang="ja-JP" altLang="en-US" dirty="0"/>
          </a:p>
        </p:txBody>
      </p:sp>
      <p:sp>
        <p:nvSpPr>
          <p:cNvPr id="69" name="テキスト ボックス 68"/>
          <p:cNvSpPr txBox="1"/>
          <p:nvPr/>
        </p:nvSpPr>
        <p:spPr>
          <a:xfrm>
            <a:off x="1569747" y="3372730"/>
            <a:ext cx="1452577" cy="369332"/>
          </a:xfrm>
          <a:prstGeom prst="rect">
            <a:avLst/>
          </a:prstGeom>
          <a:noFill/>
        </p:spPr>
        <p:txBody>
          <a:bodyPr wrap="square" rtlCol="0">
            <a:spAutoFit/>
          </a:bodyPr>
          <a:lstStyle/>
          <a:p>
            <a:r>
              <a:rPr lang="en-US" altLang="ja-JP" dirty="0"/>
              <a:t>raw material</a:t>
            </a:r>
            <a:endParaRPr kumimoji="1" lang="ja-JP" altLang="en-US" dirty="0"/>
          </a:p>
        </p:txBody>
      </p:sp>
      <p:cxnSp>
        <p:nvCxnSpPr>
          <p:cNvPr id="70" name="直線矢印コネクタ 69"/>
          <p:cNvCxnSpPr/>
          <p:nvPr/>
        </p:nvCxnSpPr>
        <p:spPr>
          <a:xfrm flipV="1">
            <a:off x="3715965" y="4293096"/>
            <a:ext cx="1792139" cy="521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9" name="グループ化 118"/>
          <p:cNvGrpSpPr/>
          <p:nvPr/>
        </p:nvGrpSpPr>
        <p:grpSpPr>
          <a:xfrm>
            <a:off x="1191621" y="3887284"/>
            <a:ext cx="2130279" cy="1006863"/>
            <a:chOff x="2644320" y="4770038"/>
            <a:chExt cx="2130279" cy="1006863"/>
          </a:xfrm>
        </p:grpSpPr>
        <p:grpSp>
          <p:nvGrpSpPr>
            <p:cNvPr id="120" name="グループ化 119"/>
            <p:cNvGrpSpPr/>
            <p:nvPr/>
          </p:nvGrpSpPr>
          <p:grpSpPr>
            <a:xfrm>
              <a:off x="3166361" y="5084944"/>
              <a:ext cx="424478" cy="384180"/>
              <a:chOff x="4432013" y="5157192"/>
              <a:chExt cx="716051" cy="648072"/>
            </a:xfrm>
          </p:grpSpPr>
          <p:sp>
            <p:nvSpPr>
              <p:cNvPr id="137" name="六角形 13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3816828" y="5084944"/>
              <a:ext cx="424478" cy="384180"/>
              <a:chOff x="4432013" y="5157192"/>
              <a:chExt cx="716051" cy="648072"/>
            </a:xfrm>
          </p:grpSpPr>
          <p:sp>
            <p:nvSpPr>
              <p:cNvPr id="135" name="六角形 13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2" name="直線コネクタ 121"/>
            <p:cNvCxnSpPr>
              <a:stCxn id="137" idx="0"/>
              <a:endCxn id="135" idx="3"/>
            </p:cNvCxnSpPr>
            <p:nvPr/>
          </p:nvCxnSpPr>
          <p:spPr>
            <a:xfrm>
              <a:off x="3590839" y="5277033"/>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222148" y="4996305"/>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3005099" y="477003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5" name="テキスト ボックス 124"/>
            <p:cNvSpPr txBox="1"/>
            <p:nvPr/>
          </p:nvSpPr>
          <p:spPr>
            <a:xfrm>
              <a:off x="4099631" y="546912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6" name="直線コネクタ 125"/>
            <p:cNvCxnSpPr/>
            <p:nvPr/>
          </p:nvCxnSpPr>
          <p:spPr>
            <a:xfrm flipH="1" flipV="1">
              <a:off x="4146697"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flipH="1" flipV="1">
              <a:off x="4247737" y="527703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H="1" flipV="1">
              <a:off x="3035825" y="5277648"/>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4301393" y="5123760"/>
              <a:ext cx="473206" cy="307777"/>
            </a:xfrm>
            <a:prstGeom prst="rect">
              <a:avLst/>
            </a:prstGeom>
            <a:noFill/>
          </p:spPr>
          <p:txBody>
            <a:bodyPr wrap="none" rtlCol="0">
              <a:spAutoFit/>
            </a:bodyPr>
            <a:lstStyle/>
            <a:p>
              <a:r>
                <a:rPr kumimoji="1" lang="en-US" altLang="ja-JP" sz="1400" dirty="0" smtClean="0"/>
                <a:t>NH</a:t>
              </a:r>
              <a:r>
                <a:rPr kumimoji="1" lang="en-US" altLang="ja-JP" sz="1400" baseline="-25000" dirty="0" smtClean="0"/>
                <a:t>2</a:t>
              </a:r>
              <a:endParaRPr kumimoji="1" lang="ja-JP" altLang="en-US" sz="1400" baseline="-25000" dirty="0"/>
            </a:p>
          </p:txBody>
        </p:sp>
        <p:sp>
          <p:nvSpPr>
            <p:cNvPr id="130" name="テキスト ボックス 129"/>
            <p:cNvSpPr txBox="1"/>
            <p:nvPr/>
          </p:nvSpPr>
          <p:spPr>
            <a:xfrm>
              <a:off x="2644320" y="5123760"/>
              <a:ext cx="473206" cy="307777"/>
            </a:xfrm>
            <a:prstGeom prst="rect">
              <a:avLst/>
            </a:prstGeom>
            <a:noFill/>
          </p:spPr>
          <p:txBody>
            <a:bodyPr wrap="none" rtlCol="0">
              <a:spAutoFit/>
            </a:bodyPr>
            <a:lstStyle/>
            <a:p>
              <a:r>
                <a:rPr kumimoji="1" lang="en-US" altLang="ja-JP" sz="1400" dirty="0" smtClean="0"/>
                <a:t>H</a:t>
              </a:r>
              <a:r>
                <a:rPr kumimoji="1" lang="en-US" altLang="ja-JP" sz="1400" baseline="-25000" dirty="0" smtClean="0"/>
                <a:t>2</a:t>
              </a:r>
              <a:r>
                <a:rPr lang="en-US" altLang="ja-JP" sz="1400" dirty="0" smtClean="0"/>
                <a:t>N</a:t>
              </a:r>
              <a:endParaRPr kumimoji="1" lang="ja-JP" altLang="en-US" sz="1400" baseline="-25000" dirty="0"/>
            </a:p>
          </p:txBody>
        </p:sp>
        <p:cxnSp>
          <p:nvCxnSpPr>
            <p:cNvPr id="131" name="直線コネクタ 130"/>
            <p:cNvCxnSpPr/>
            <p:nvPr/>
          </p:nvCxnSpPr>
          <p:spPr>
            <a:xfrm flipH="1" flipV="1">
              <a:off x="3515686" y="545885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3844289" y="496028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3494304" y="546912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34" name="テキスト ボックス 133"/>
            <p:cNvSpPr txBox="1"/>
            <p:nvPr/>
          </p:nvSpPr>
          <p:spPr>
            <a:xfrm>
              <a:off x="3585138" y="477716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39" name="テキスト ボックス 138"/>
          <p:cNvSpPr txBox="1"/>
          <p:nvPr/>
        </p:nvSpPr>
        <p:spPr>
          <a:xfrm>
            <a:off x="1111732" y="4819397"/>
            <a:ext cx="2337948" cy="307777"/>
          </a:xfrm>
          <a:prstGeom prst="rect">
            <a:avLst/>
          </a:prstGeom>
          <a:noFill/>
        </p:spPr>
        <p:txBody>
          <a:bodyPr wrap="none" rtlCol="0">
            <a:spAutoFit/>
          </a:bodyPr>
          <a:lstStyle/>
          <a:p>
            <a:r>
              <a:rPr kumimoji="1" lang="en-US" altLang="ja-JP" sz="1400" dirty="0" smtClean="0"/>
              <a:t>2,2’,5,5</a:t>
            </a:r>
            <a:r>
              <a:rPr lang="en-US" altLang="ja-JP" sz="1400" dirty="0" smtClean="0"/>
              <a:t>’-tetrachlorobenzidine</a:t>
            </a:r>
            <a:endParaRPr lang="ja-JP" altLang="en-US" sz="1400" dirty="0"/>
          </a:p>
        </p:txBody>
      </p:sp>
      <p:grpSp>
        <p:nvGrpSpPr>
          <p:cNvPr id="141" name="グループ化 140"/>
          <p:cNvGrpSpPr/>
          <p:nvPr/>
        </p:nvGrpSpPr>
        <p:grpSpPr>
          <a:xfrm>
            <a:off x="5718278" y="3572023"/>
            <a:ext cx="1417056" cy="1011007"/>
            <a:chOff x="1845407" y="5450587"/>
            <a:chExt cx="1417056" cy="1011007"/>
          </a:xfrm>
        </p:grpSpPr>
        <p:grpSp>
          <p:nvGrpSpPr>
            <p:cNvPr id="143" name="グループ化 142"/>
            <p:cNvGrpSpPr/>
            <p:nvPr/>
          </p:nvGrpSpPr>
          <p:grpSpPr>
            <a:xfrm>
              <a:off x="2006669" y="5769637"/>
              <a:ext cx="424478" cy="384180"/>
              <a:chOff x="4432013" y="5157192"/>
              <a:chExt cx="716051" cy="648072"/>
            </a:xfrm>
          </p:grpSpPr>
          <p:sp>
            <p:nvSpPr>
              <p:cNvPr id="156" name="六角形 15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143"/>
            <p:cNvGrpSpPr/>
            <p:nvPr/>
          </p:nvGrpSpPr>
          <p:grpSpPr>
            <a:xfrm>
              <a:off x="2657136" y="5769637"/>
              <a:ext cx="424478" cy="384180"/>
              <a:chOff x="4432013" y="5157192"/>
              <a:chExt cx="716051" cy="648072"/>
            </a:xfrm>
          </p:grpSpPr>
          <p:sp>
            <p:nvSpPr>
              <p:cNvPr id="154" name="六角形 15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5" name="直線コネクタ 144"/>
            <p:cNvCxnSpPr>
              <a:stCxn id="156" idx="0"/>
              <a:endCxn id="154" idx="3"/>
            </p:cNvCxnSpPr>
            <p:nvPr/>
          </p:nvCxnSpPr>
          <p:spPr>
            <a:xfrm>
              <a:off x="2431147" y="596172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2062456" y="568099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1845407" y="545473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48" name="テキスト ボックス 147"/>
            <p:cNvSpPr txBox="1"/>
            <p:nvPr/>
          </p:nvSpPr>
          <p:spPr>
            <a:xfrm>
              <a:off x="2939939" y="615381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9" name="直線コネクタ 148"/>
            <p:cNvCxnSpPr/>
            <p:nvPr/>
          </p:nvCxnSpPr>
          <p:spPr>
            <a:xfrm flipH="1" flipV="1">
              <a:off x="2987005" y="614354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flipH="1" flipV="1">
              <a:off x="2678186" y="565103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H="1" flipV="1">
              <a:off x="2346365" y="616900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2334338" y="613431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53" name="テキスト ボックス 152"/>
            <p:cNvSpPr txBox="1"/>
            <p:nvPr/>
          </p:nvSpPr>
          <p:spPr>
            <a:xfrm>
              <a:off x="2468694" y="545058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42" name="テキスト ボックス 141"/>
          <p:cNvSpPr txBox="1"/>
          <p:nvPr/>
        </p:nvSpPr>
        <p:spPr>
          <a:xfrm>
            <a:off x="6197442" y="4531346"/>
            <a:ext cx="457176" cy="307777"/>
          </a:xfrm>
          <a:prstGeom prst="rect">
            <a:avLst/>
          </a:prstGeom>
          <a:noFill/>
        </p:spPr>
        <p:txBody>
          <a:bodyPr wrap="none" rtlCol="0">
            <a:spAutoFit/>
          </a:bodyPr>
          <a:lstStyle/>
          <a:p>
            <a:r>
              <a:rPr kumimoji="1" lang="en-US" altLang="ja-JP" sz="1400" dirty="0" smtClean="0"/>
              <a:t>#52</a:t>
            </a:r>
            <a:endParaRPr kumimoji="1" lang="ja-JP" altLang="en-US" sz="1400" dirty="0"/>
          </a:p>
        </p:txBody>
      </p:sp>
      <p:grpSp>
        <p:nvGrpSpPr>
          <p:cNvPr id="162" name="グループ化 161"/>
          <p:cNvGrpSpPr/>
          <p:nvPr/>
        </p:nvGrpSpPr>
        <p:grpSpPr>
          <a:xfrm>
            <a:off x="1376171" y="1054188"/>
            <a:ext cx="6735121" cy="2001909"/>
            <a:chOff x="1376171" y="1054188"/>
            <a:chExt cx="6735121" cy="2001909"/>
          </a:xfrm>
        </p:grpSpPr>
        <p:grpSp>
          <p:nvGrpSpPr>
            <p:cNvPr id="4" name="グループ化 3"/>
            <p:cNvGrpSpPr/>
            <p:nvPr/>
          </p:nvGrpSpPr>
          <p:grpSpPr>
            <a:xfrm>
              <a:off x="4045918" y="1871698"/>
              <a:ext cx="424478" cy="384180"/>
              <a:chOff x="4432013" y="5157192"/>
              <a:chExt cx="716051" cy="648072"/>
            </a:xfrm>
          </p:grpSpPr>
          <p:sp>
            <p:nvSpPr>
              <p:cNvPr id="49" name="六角形 48"/>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4696385" y="1871698"/>
              <a:ext cx="424478" cy="384180"/>
              <a:chOff x="4432013" y="5157192"/>
              <a:chExt cx="716051" cy="648072"/>
            </a:xfrm>
          </p:grpSpPr>
          <p:sp>
            <p:nvSpPr>
              <p:cNvPr id="47" name="六角形 4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 name="直線コネクタ 5"/>
            <p:cNvCxnSpPr>
              <a:stCxn id="49" idx="0"/>
              <a:endCxn id="47" idx="3"/>
            </p:cNvCxnSpPr>
            <p:nvPr/>
          </p:nvCxnSpPr>
          <p:spPr>
            <a:xfrm>
              <a:off x="4470396" y="2063787"/>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101705" y="178305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884656" y="155679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9" name="テキスト ボックス 8"/>
            <p:cNvSpPr txBox="1"/>
            <p:nvPr/>
          </p:nvSpPr>
          <p:spPr>
            <a:xfrm>
              <a:off x="4979188" y="225587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0" name="直線コネクタ 9"/>
            <p:cNvCxnSpPr/>
            <p:nvPr/>
          </p:nvCxnSpPr>
          <p:spPr>
            <a:xfrm flipH="1" flipV="1">
              <a:off x="5026254" y="224560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5127294" y="2063787"/>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3915382" y="2064402"/>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475383" y="1906079"/>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sp>
          <p:nvSpPr>
            <p:cNvPr id="14" name="テキスト ボックス 13"/>
            <p:cNvSpPr txBox="1"/>
            <p:nvPr/>
          </p:nvSpPr>
          <p:spPr>
            <a:xfrm>
              <a:off x="5243582" y="1909898"/>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cxnSp>
          <p:nvCxnSpPr>
            <p:cNvPr id="15" name="直線コネクタ 14"/>
            <p:cNvCxnSpPr/>
            <p:nvPr/>
          </p:nvCxnSpPr>
          <p:spPr>
            <a:xfrm flipH="1" flipV="1">
              <a:off x="3410115" y="206378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082327" y="1909896"/>
              <a:ext cx="393056" cy="307777"/>
            </a:xfrm>
            <a:prstGeom prst="rect">
              <a:avLst/>
            </a:prstGeom>
            <a:noFill/>
          </p:spPr>
          <p:txBody>
            <a:bodyPr wrap="none" rtlCol="0">
              <a:spAutoFit/>
            </a:bodyPr>
            <a:lstStyle/>
            <a:p>
              <a:r>
                <a:rPr lang="en-US" altLang="ja-JP" sz="1400" dirty="0" smtClean="0"/>
                <a:t>CH</a:t>
              </a:r>
              <a:endParaRPr lang="ja-JP" altLang="en-US" sz="1400" baseline="-25000" dirty="0"/>
            </a:p>
          </p:txBody>
        </p:sp>
        <p:sp>
          <p:nvSpPr>
            <p:cNvPr id="17" name="テキスト ボックス 16"/>
            <p:cNvSpPr txBox="1"/>
            <p:nvPr/>
          </p:nvSpPr>
          <p:spPr>
            <a:xfrm>
              <a:off x="5748849" y="1910514"/>
              <a:ext cx="393056" cy="307777"/>
            </a:xfrm>
            <a:prstGeom prst="rect">
              <a:avLst/>
            </a:prstGeom>
            <a:noFill/>
          </p:spPr>
          <p:txBody>
            <a:bodyPr wrap="none" rtlCol="0">
              <a:spAutoFit/>
            </a:bodyPr>
            <a:lstStyle/>
            <a:p>
              <a:r>
                <a:rPr lang="en-US" altLang="ja-JP" sz="1400" dirty="0" smtClean="0"/>
                <a:t>CH</a:t>
              </a:r>
              <a:endParaRPr lang="ja-JP" altLang="en-US" sz="1400" baseline="-25000" dirty="0"/>
            </a:p>
          </p:txBody>
        </p:sp>
        <p:cxnSp>
          <p:nvCxnSpPr>
            <p:cNvPr id="18" name="直線コネクタ 17"/>
            <p:cNvCxnSpPr/>
            <p:nvPr/>
          </p:nvCxnSpPr>
          <p:spPr>
            <a:xfrm flipH="1" flipV="1">
              <a:off x="5683581" y="206378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5873126" y="1783059"/>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748849" y="1522401"/>
              <a:ext cx="397866" cy="307777"/>
            </a:xfrm>
            <a:prstGeom prst="rect">
              <a:avLst/>
            </a:prstGeom>
            <a:noFill/>
          </p:spPr>
          <p:txBody>
            <a:bodyPr wrap="none" rtlCol="0">
              <a:spAutoFit/>
            </a:bodyPr>
            <a:lstStyle/>
            <a:p>
              <a:r>
                <a:rPr lang="en-US" altLang="ja-JP" sz="1400" dirty="0" smtClean="0"/>
                <a:t>CO</a:t>
              </a:r>
              <a:endParaRPr lang="ja-JP" altLang="en-US" sz="1400" baseline="-25000" dirty="0"/>
            </a:p>
          </p:txBody>
        </p:sp>
        <p:cxnSp>
          <p:nvCxnSpPr>
            <p:cNvPr id="21" name="直線コネクタ 20"/>
            <p:cNvCxnSpPr/>
            <p:nvPr/>
          </p:nvCxnSpPr>
          <p:spPr>
            <a:xfrm flipV="1">
              <a:off x="5873126" y="1372127"/>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744039" y="1055677"/>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23" name="直線コネクタ 22"/>
            <p:cNvCxnSpPr/>
            <p:nvPr/>
          </p:nvCxnSpPr>
          <p:spPr>
            <a:xfrm flipH="1" flipV="1">
              <a:off x="6081447" y="206440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228467" y="1909025"/>
              <a:ext cx="625492" cy="307777"/>
            </a:xfrm>
            <a:prstGeom prst="rect">
              <a:avLst/>
            </a:prstGeom>
            <a:noFill/>
          </p:spPr>
          <p:txBody>
            <a:bodyPr wrap="none" rtlCol="0">
              <a:spAutoFit/>
            </a:bodyPr>
            <a:lstStyle/>
            <a:p>
              <a:r>
                <a:rPr lang="en-US" altLang="ja-JP" sz="1400" dirty="0" smtClean="0"/>
                <a:t>CONH</a:t>
              </a:r>
              <a:endParaRPr lang="ja-JP" altLang="en-US" sz="1400" baseline="-25000" dirty="0"/>
            </a:p>
          </p:txBody>
        </p:sp>
        <p:cxnSp>
          <p:nvCxnSpPr>
            <p:cNvPr id="25" name="直線コネクタ 24"/>
            <p:cNvCxnSpPr/>
            <p:nvPr/>
          </p:nvCxnSpPr>
          <p:spPr>
            <a:xfrm flipH="1" flipV="1">
              <a:off x="6788691" y="206440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6919227" y="1875391"/>
              <a:ext cx="424478" cy="384180"/>
              <a:chOff x="4432013" y="5157192"/>
              <a:chExt cx="716051" cy="648072"/>
            </a:xfrm>
          </p:grpSpPr>
          <p:sp>
            <p:nvSpPr>
              <p:cNvPr id="45" name="六角形 4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7" name="直線コネクタ 26"/>
            <p:cNvCxnSpPr/>
            <p:nvPr/>
          </p:nvCxnSpPr>
          <p:spPr>
            <a:xfrm flipH="1" flipV="1">
              <a:off x="6919227" y="1783059"/>
              <a:ext cx="88047" cy="10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flipV="1">
              <a:off x="7344004" y="2059039"/>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730654" y="1534478"/>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sp>
          <p:nvSpPr>
            <p:cNvPr id="30" name="テキスト ボックス 29"/>
            <p:cNvSpPr txBox="1"/>
            <p:nvPr/>
          </p:nvSpPr>
          <p:spPr>
            <a:xfrm>
              <a:off x="7445645" y="1905150"/>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31" name="直線コネクタ 30"/>
            <p:cNvCxnSpPr/>
            <p:nvPr/>
          </p:nvCxnSpPr>
          <p:spPr>
            <a:xfrm flipV="1">
              <a:off x="3211414" y="1781570"/>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087137" y="1520912"/>
              <a:ext cx="397866" cy="307777"/>
            </a:xfrm>
            <a:prstGeom prst="rect">
              <a:avLst/>
            </a:prstGeom>
            <a:noFill/>
          </p:spPr>
          <p:txBody>
            <a:bodyPr wrap="none" rtlCol="0">
              <a:spAutoFit/>
            </a:bodyPr>
            <a:lstStyle/>
            <a:p>
              <a:r>
                <a:rPr lang="en-US" altLang="ja-JP" sz="1400" dirty="0" smtClean="0"/>
                <a:t>CO</a:t>
              </a:r>
              <a:endParaRPr lang="ja-JP" altLang="en-US" sz="1400" baseline="-25000" dirty="0"/>
            </a:p>
          </p:txBody>
        </p:sp>
        <p:cxnSp>
          <p:nvCxnSpPr>
            <p:cNvPr id="33" name="直線コネクタ 32"/>
            <p:cNvCxnSpPr/>
            <p:nvPr/>
          </p:nvCxnSpPr>
          <p:spPr>
            <a:xfrm flipV="1">
              <a:off x="3211414" y="1370638"/>
              <a:ext cx="0" cy="184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082327" y="1054188"/>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cxnSp>
          <p:nvCxnSpPr>
            <p:cNvPr id="35" name="直線コネクタ 34"/>
            <p:cNvCxnSpPr/>
            <p:nvPr/>
          </p:nvCxnSpPr>
          <p:spPr>
            <a:xfrm flipH="1" flipV="1">
              <a:off x="3021869" y="206285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396377" y="1913592"/>
              <a:ext cx="627095" cy="307777"/>
            </a:xfrm>
            <a:prstGeom prst="rect">
              <a:avLst/>
            </a:prstGeom>
            <a:noFill/>
          </p:spPr>
          <p:txBody>
            <a:bodyPr wrap="none" rtlCol="0">
              <a:spAutoFit/>
            </a:bodyPr>
            <a:lstStyle/>
            <a:p>
              <a:r>
                <a:rPr lang="en-US" altLang="ja-JP" sz="1400" dirty="0" smtClean="0"/>
                <a:t>HNOC</a:t>
              </a:r>
              <a:endParaRPr lang="ja-JP" altLang="en-US" sz="1400" baseline="-25000" dirty="0"/>
            </a:p>
          </p:txBody>
        </p:sp>
        <p:cxnSp>
          <p:nvCxnSpPr>
            <p:cNvPr id="37" name="直線コネクタ 36"/>
            <p:cNvCxnSpPr/>
            <p:nvPr/>
          </p:nvCxnSpPr>
          <p:spPr>
            <a:xfrm flipH="1" flipV="1">
              <a:off x="2331109" y="2067481"/>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1906631" y="1887054"/>
              <a:ext cx="424478" cy="384180"/>
              <a:chOff x="4432013" y="5157192"/>
              <a:chExt cx="716051" cy="648072"/>
            </a:xfrm>
          </p:grpSpPr>
          <p:sp>
            <p:nvSpPr>
              <p:cNvPr id="43" name="六角形 4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9" name="直線コネクタ 38"/>
            <p:cNvCxnSpPr/>
            <p:nvPr/>
          </p:nvCxnSpPr>
          <p:spPr>
            <a:xfrm flipH="1" flipV="1">
              <a:off x="1776095" y="2079144"/>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2260964" y="1783059"/>
              <a:ext cx="70145" cy="102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296036" y="1608534"/>
              <a:ext cx="465192" cy="307777"/>
            </a:xfrm>
            <a:prstGeom prst="rect">
              <a:avLst/>
            </a:prstGeom>
            <a:noFill/>
          </p:spPr>
          <p:txBody>
            <a:bodyPr wrap="none" rtlCol="0">
              <a:spAutoFit/>
            </a:bodyPr>
            <a:lstStyle/>
            <a:p>
              <a:r>
                <a:rPr lang="en-US" altLang="ja-JP" sz="1400" dirty="0" smtClean="0"/>
                <a:t>CH</a:t>
              </a:r>
              <a:r>
                <a:rPr lang="en-US" altLang="ja-JP" sz="900" dirty="0" smtClean="0"/>
                <a:t>3</a:t>
              </a:r>
              <a:endParaRPr lang="ja-JP" altLang="en-US" sz="900" baseline="-25000" dirty="0"/>
            </a:p>
          </p:txBody>
        </p:sp>
        <p:sp>
          <p:nvSpPr>
            <p:cNvPr id="42" name="テキスト ボックス 41"/>
            <p:cNvSpPr txBox="1"/>
            <p:nvPr/>
          </p:nvSpPr>
          <p:spPr>
            <a:xfrm>
              <a:off x="1376171" y="1913593"/>
              <a:ext cx="444352" cy="307777"/>
            </a:xfrm>
            <a:prstGeom prst="rect">
              <a:avLst/>
            </a:prstGeom>
            <a:noFill/>
          </p:spPr>
          <p:txBody>
            <a:bodyPr wrap="none" rtlCol="0">
              <a:spAutoFit/>
            </a:bodyPr>
            <a:lstStyle/>
            <a:p>
              <a:r>
                <a:rPr lang="en-US" altLang="ja-JP" sz="1400" dirty="0" smtClean="0"/>
                <a:t>H</a:t>
              </a:r>
              <a:r>
                <a:rPr lang="en-US" altLang="ja-JP" sz="800" dirty="0" smtClean="0"/>
                <a:t>3</a:t>
              </a:r>
              <a:r>
                <a:rPr lang="en-US" altLang="ja-JP" sz="1400" dirty="0" smtClean="0"/>
                <a:t>C</a:t>
              </a:r>
              <a:endParaRPr lang="ja-JP" altLang="en-US" sz="900" baseline="-25000" dirty="0"/>
            </a:p>
          </p:txBody>
        </p:sp>
        <p:sp>
          <p:nvSpPr>
            <p:cNvPr id="51" name="テキスト ボックス 50"/>
            <p:cNvSpPr txBox="1"/>
            <p:nvPr/>
          </p:nvSpPr>
          <p:spPr>
            <a:xfrm>
              <a:off x="6039891" y="2409766"/>
              <a:ext cx="2071401" cy="646331"/>
            </a:xfrm>
            <a:prstGeom prst="rect">
              <a:avLst/>
            </a:prstGeom>
            <a:noFill/>
          </p:spPr>
          <p:txBody>
            <a:bodyPr wrap="none" rtlCol="0">
              <a:spAutoFit/>
            </a:bodyPr>
            <a:lstStyle/>
            <a:p>
              <a:r>
                <a:rPr kumimoji="1" lang="en-US" altLang="ja-JP" dirty="0" smtClean="0"/>
                <a:t>Pigment yellow81</a:t>
              </a:r>
            </a:p>
            <a:p>
              <a:r>
                <a:rPr lang="ja-JP" altLang="en-US" dirty="0" smtClean="0"/>
                <a:t>（</a:t>
              </a:r>
              <a:r>
                <a:rPr lang="en-US" altLang="ja-JP" dirty="0" err="1"/>
                <a:t>benzidine</a:t>
              </a:r>
              <a:r>
                <a:rPr lang="en-US" altLang="ja-JP" dirty="0"/>
                <a:t> yellow</a:t>
              </a:r>
              <a:r>
                <a:rPr lang="ja-JP" altLang="en-US" dirty="0" smtClean="0"/>
                <a:t>）</a:t>
              </a:r>
              <a:endParaRPr kumimoji="1" lang="ja-JP" altLang="en-US" dirty="0"/>
            </a:p>
          </p:txBody>
        </p:sp>
        <p:cxnSp>
          <p:nvCxnSpPr>
            <p:cNvPr id="158" name="直線コネクタ 157"/>
            <p:cNvCxnSpPr/>
            <p:nvPr/>
          </p:nvCxnSpPr>
          <p:spPr>
            <a:xfrm flipH="1" flipV="1">
              <a:off x="4376962" y="226437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H="1" flipV="1">
              <a:off x="4721059" y="177092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テキスト ボックス 159"/>
            <p:cNvSpPr txBox="1"/>
            <p:nvPr/>
          </p:nvSpPr>
          <p:spPr>
            <a:xfrm>
              <a:off x="4477604" y="156612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1" name="テキスト ボックス 160"/>
            <p:cNvSpPr txBox="1"/>
            <p:nvPr/>
          </p:nvSpPr>
          <p:spPr>
            <a:xfrm>
              <a:off x="4373402" y="226437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202" name="グループ化 201"/>
          <p:cNvGrpSpPr/>
          <p:nvPr/>
        </p:nvGrpSpPr>
        <p:grpSpPr>
          <a:xfrm>
            <a:off x="4625671" y="5134345"/>
            <a:ext cx="1674567" cy="1026853"/>
            <a:chOff x="4534664" y="4932177"/>
            <a:chExt cx="1674567" cy="1026853"/>
          </a:xfrm>
        </p:grpSpPr>
        <p:grpSp>
          <p:nvGrpSpPr>
            <p:cNvPr id="164" name="グループ化 163"/>
            <p:cNvGrpSpPr/>
            <p:nvPr/>
          </p:nvGrpSpPr>
          <p:grpSpPr>
            <a:xfrm>
              <a:off x="4953437" y="5251227"/>
              <a:ext cx="424478" cy="384180"/>
              <a:chOff x="4432013" y="5157192"/>
              <a:chExt cx="716051" cy="648072"/>
            </a:xfrm>
          </p:grpSpPr>
          <p:sp>
            <p:nvSpPr>
              <p:cNvPr id="177" name="六角形 17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5" name="グループ化 164"/>
            <p:cNvGrpSpPr/>
            <p:nvPr/>
          </p:nvGrpSpPr>
          <p:grpSpPr>
            <a:xfrm>
              <a:off x="5603904" y="5251227"/>
              <a:ext cx="424478" cy="384180"/>
              <a:chOff x="4432013" y="5157192"/>
              <a:chExt cx="716051" cy="648072"/>
            </a:xfrm>
          </p:grpSpPr>
          <p:sp>
            <p:nvSpPr>
              <p:cNvPr id="175" name="六角形 174"/>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6" name="直線コネクタ 165"/>
            <p:cNvCxnSpPr>
              <a:stCxn id="177" idx="0"/>
              <a:endCxn id="175" idx="3"/>
            </p:cNvCxnSpPr>
            <p:nvPr/>
          </p:nvCxnSpPr>
          <p:spPr>
            <a:xfrm>
              <a:off x="5377915" y="5443316"/>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5009224" y="5162588"/>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テキスト ボックス 167"/>
            <p:cNvSpPr txBox="1"/>
            <p:nvPr/>
          </p:nvSpPr>
          <p:spPr>
            <a:xfrm>
              <a:off x="4792175" y="493632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9" name="テキスト ボックス 168"/>
            <p:cNvSpPr txBox="1"/>
            <p:nvPr/>
          </p:nvSpPr>
          <p:spPr>
            <a:xfrm>
              <a:off x="5886707" y="56354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70" name="直線コネクタ 169"/>
            <p:cNvCxnSpPr/>
            <p:nvPr/>
          </p:nvCxnSpPr>
          <p:spPr>
            <a:xfrm flipH="1" flipV="1">
              <a:off x="5933773" y="5625134"/>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5624954" y="513262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H="1" flipV="1">
              <a:off x="5293133" y="565059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テキスト ボックス 172"/>
            <p:cNvSpPr txBox="1"/>
            <p:nvPr/>
          </p:nvSpPr>
          <p:spPr>
            <a:xfrm>
              <a:off x="5286002" y="565125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74" name="テキスト ボックス 173"/>
            <p:cNvSpPr txBox="1"/>
            <p:nvPr/>
          </p:nvSpPr>
          <p:spPr>
            <a:xfrm>
              <a:off x="5415462" y="493217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79" name="直線コネクタ 178"/>
            <p:cNvCxnSpPr/>
            <p:nvPr/>
          </p:nvCxnSpPr>
          <p:spPr>
            <a:xfrm flipH="1">
              <a:off x="4784432" y="5443317"/>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4534664" y="528942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201" name="グループ化 200"/>
          <p:cNvGrpSpPr/>
          <p:nvPr/>
        </p:nvGrpSpPr>
        <p:grpSpPr>
          <a:xfrm>
            <a:off x="6667329" y="5094302"/>
            <a:ext cx="1916362" cy="1026853"/>
            <a:chOff x="6465423" y="4900946"/>
            <a:chExt cx="1916362" cy="1026853"/>
          </a:xfrm>
        </p:grpSpPr>
        <p:grpSp>
          <p:nvGrpSpPr>
            <p:cNvPr id="182" name="グループ化 181"/>
            <p:cNvGrpSpPr/>
            <p:nvPr/>
          </p:nvGrpSpPr>
          <p:grpSpPr>
            <a:xfrm>
              <a:off x="6884196" y="5219996"/>
              <a:ext cx="424478" cy="384180"/>
              <a:chOff x="4432013" y="5157192"/>
              <a:chExt cx="716051" cy="648072"/>
            </a:xfrm>
          </p:grpSpPr>
          <p:sp>
            <p:nvSpPr>
              <p:cNvPr id="183" name="六角形 18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楕円 18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5" name="グループ化 184"/>
            <p:cNvGrpSpPr/>
            <p:nvPr/>
          </p:nvGrpSpPr>
          <p:grpSpPr>
            <a:xfrm>
              <a:off x="7534663" y="5219996"/>
              <a:ext cx="424478" cy="384180"/>
              <a:chOff x="4432013" y="5157192"/>
              <a:chExt cx="716051" cy="648072"/>
            </a:xfrm>
          </p:grpSpPr>
          <p:sp>
            <p:nvSpPr>
              <p:cNvPr id="186" name="六角形 185"/>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88" name="直線コネクタ 187"/>
            <p:cNvCxnSpPr>
              <a:stCxn id="183" idx="0"/>
              <a:endCxn id="186" idx="3"/>
            </p:cNvCxnSpPr>
            <p:nvPr/>
          </p:nvCxnSpPr>
          <p:spPr>
            <a:xfrm>
              <a:off x="7308674" y="541208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6939983" y="513135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テキスト ボックス 189"/>
            <p:cNvSpPr txBox="1"/>
            <p:nvPr/>
          </p:nvSpPr>
          <p:spPr>
            <a:xfrm>
              <a:off x="6722934" y="490509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91" name="テキスト ボックス 190"/>
            <p:cNvSpPr txBox="1"/>
            <p:nvPr/>
          </p:nvSpPr>
          <p:spPr>
            <a:xfrm>
              <a:off x="7817466" y="560417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92" name="直線コネクタ 191"/>
            <p:cNvCxnSpPr/>
            <p:nvPr/>
          </p:nvCxnSpPr>
          <p:spPr>
            <a:xfrm flipH="1" flipV="1">
              <a:off x="7864532" y="559390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flipH="1" flipV="1">
              <a:off x="7555713" y="5101391"/>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flipH="1" flipV="1">
              <a:off x="7223892" y="5619359"/>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テキスト ボックス 194"/>
            <p:cNvSpPr txBox="1"/>
            <p:nvPr/>
          </p:nvSpPr>
          <p:spPr>
            <a:xfrm>
              <a:off x="7216761" y="562002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96" name="テキスト ボックス 195"/>
            <p:cNvSpPr txBox="1"/>
            <p:nvPr/>
          </p:nvSpPr>
          <p:spPr>
            <a:xfrm>
              <a:off x="7346221" y="490094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97" name="直線コネクタ 196"/>
            <p:cNvCxnSpPr/>
            <p:nvPr/>
          </p:nvCxnSpPr>
          <p:spPr>
            <a:xfrm flipH="1">
              <a:off x="6715191" y="5412086"/>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テキスト ボックス 197"/>
            <p:cNvSpPr txBox="1"/>
            <p:nvPr/>
          </p:nvSpPr>
          <p:spPr>
            <a:xfrm>
              <a:off x="6465423" y="52581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99" name="直線コネクタ 198"/>
            <p:cNvCxnSpPr/>
            <p:nvPr/>
          </p:nvCxnSpPr>
          <p:spPr>
            <a:xfrm flipH="1">
              <a:off x="7956889" y="5415858"/>
              <a:ext cx="1544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テキスト ボックス 199"/>
            <p:cNvSpPr txBox="1"/>
            <p:nvPr/>
          </p:nvSpPr>
          <p:spPr>
            <a:xfrm>
              <a:off x="8059261" y="525288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203" name="テキスト ボックス 202"/>
          <p:cNvSpPr txBox="1"/>
          <p:nvPr/>
        </p:nvSpPr>
        <p:spPr>
          <a:xfrm>
            <a:off x="7447383" y="6105308"/>
            <a:ext cx="548548" cy="307777"/>
          </a:xfrm>
          <a:prstGeom prst="rect">
            <a:avLst/>
          </a:prstGeom>
          <a:noFill/>
        </p:spPr>
        <p:txBody>
          <a:bodyPr wrap="none" rtlCol="0">
            <a:spAutoFit/>
          </a:bodyPr>
          <a:lstStyle/>
          <a:p>
            <a:r>
              <a:rPr kumimoji="1" lang="en-US" altLang="ja-JP" sz="1400" dirty="0" smtClean="0"/>
              <a:t>#153</a:t>
            </a:r>
            <a:endParaRPr kumimoji="1" lang="ja-JP" altLang="en-US" sz="1400" dirty="0"/>
          </a:p>
        </p:txBody>
      </p:sp>
      <p:sp>
        <p:nvSpPr>
          <p:cNvPr id="204" name="テキスト ボックス 203"/>
          <p:cNvSpPr txBox="1"/>
          <p:nvPr/>
        </p:nvSpPr>
        <p:spPr>
          <a:xfrm>
            <a:off x="5312023" y="6105307"/>
            <a:ext cx="548548" cy="307777"/>
          </a:xfrm>
          <a:prstGeom prst="rect">
            <a:avLst/>
          </a:prstGeom>
          <a:noFill/>
        </p:spPr>
        <p:txBody>
          <a:bodyPr wrap="none" rtlCol="0">
            <a:spAutoFit/>
          </a:bodyPr>
          <a:lstStyle/>
          <a:p>
            <a:r>
              <a:rPr kumimoji="1" lang="en-US" altLang="ja-JP" sz="1400" dirty="0" smtClean="0"/>
              <a:t>#101</a:t>
            </a:r>
            <a:endParaRPr kumimoji="1" lang="ja-JP" altLang="en-US" sz="1400" dirty="0"/>
          </a:p>
        </p:txBody>
      </p:sp>
      <p:cxnSp>
        <p:nvCxnSpPr>
          <p:cNvPr id="207" name="直線矢印コネクタ 206"/>
          <p:cNvCxnSpPr/>
          <p:nvPr/>
        </p:nvCxnSpPr>
        <p:spPr>
          <a:xfrm>
            <a:off x="3851920" y="4797152"/>
            <a:ext cx="792088" cy="5760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a:off x="3707904" y="4509120"/>
            <a:ext cx="2952328"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29767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Results</a:t>
            </a:r>
          </a:p>
        </p:txBody>
      </p:sp>
      <p:sp>
        <p:nvSpPr>
          <p:cNvPr id="41" name="正方形/長方形 40"/>
          <p:cNvSpPr/>
          <p:nvPr/>
        </p:nvSpPr>
        <p:spPr>
          <a:xfrm>
            <a:off x="0" y="2420888"/>
            <a:ext cx="9144000" cy="2308324"/>
          </a:xfrm>
          <a:prstGeom prst="rect">
            <a:avLst/>
          </a:prstGeom>
          <a:solidFill>
            <a:srgbClr val="002060">
              <a:alpha val="90000"/>
            </a:srgbClr>
          </a:solidFill>
        </p:spPr>
        <p:txBody>
          <a:bodyPr wrap="square">
            <a:spAutoFit/>
          </a:bodyPr>
          <a:lstStyle/>
          <a:p>
            <a:endParaRPr lang="en-US" altLang="ja-JP" sz="3200" b="1" dirty="0" smtClean="0">
              <a:solidFill>
                <a:srgbClr val="FFFFFF"/>
              </a:solidFill>
            </a:endParaRPr>
          </a:p>
          <a:p>
            <a:pPr algn="ctr"/>
            <a:r>
              <a:rPr lang="en-US" altLang="ja-JP" sz="4000" b="1" dirty="0" smtClean="0">
                <a:solidFill>
                  <a:srgbClr val="FFFFFF"/>
                </a:solidFill>
                <a:latin typeface="Arial Black" pitchFamily="34" charset="0"/>
              </a:rPr>
              <a:t>PCB congener profiles of </a:t>
            </a:r>
            <a:r>
              <a:rPr lang="en-US" altLang="ja-JP" sz="4000" b="1" dirty="0" err="1" smtClean="0">
                <a:solidFill>
                  <a:srgbClr val="FFFFFF"/>
                </a:solidFill>
                <a:latin typeface="Arial Black" pitchFamily="34" charset="0"/>
              </a:rPr>
              <a:t>phthalocyanine</a:t>
            </a:r>
            <a:r>
              <a:rPr lang="en-US" altLang="ja-JP" sz="4000" b="1" dirty="0" smtClean="0">
                <a:solidFill>
                  <a:srgbClr val="FFFFFF"/>
                </a:solidFill>
                <a:latin typeface="Arial Black" pitchFamily="34" charset="0"/>
              </a:rPr>
              <a:t> pigment</a:t>
            </a:r>
          </a:p>
          <a:p>
            <a:pPr>
              <a:buFontTx/>
              <a:buChar char="-"/>
            </a:pPr>
            <a:endParaRPr lang="en-US" altLang="ja-JP" sz="3200" b="1" dirty="0" smtClean="0">
              <a:solidFill>
                <a:srgbClr val="FFFFFF"/>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xmlns="" val="2894081707"/>
              </p:ext>
            </p:extLst>
          </p:nvPr>
        </p:nvGraphicFramePr>
        <p:xfrm>
          <a:off x="467544" y="0"/>
          <a:ext cx="7992888" cy="70294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251520" y="6396335"/>
            <a:ext cx="8521372" cy="461665"/>
          </a:xfrm>
          <a:prstGeom prst="rect">
            <a:avLst/>
          </a:prstGeom>
          <a:solidFill>
            <a:schemeClr val="tx2"/>
          </a:solidFill>
        </p:spPr>
        <p:txBody>
          <a:bodyPr wrap="none">
            <a:spAutoFit/>
          </a:bodyPr>
          <a:lstStyle/>
          <a:p>
            <a:r>
              <a:rPr lang="en-US" altLang="ja-JP" sz="2400" b="1" dirty="0">
                <a:solidFill>
                  <a:schemeClr val="bg1"/>
                </a:solidFill>
                <a:latin typeface="Arial Black" pitchFamily="34" charset="0"/>
              </a:rPr>
              <a:t>PCB congener profiles of </a:t>
            </a:r>
            <a:r>
              <a:rPr lang="en-US" altLang="ja-JP" sz="2400" b="1" dirty="0" err="1">
                <a:solidFill>
                  <a:schemeClr val="bg1"/>
                </a:solidFill>
                <a:latin typeface="Arial Black" pitchFamily="34" charset="0"/>
              </a:rPr>
              <a:t>phthalocyanine</a:t>
            </a:r>
            <a:r>
              <a:rPr lang="en-US" altLang="ja-JP" sz="2400" b="1" dirty="0" smtClean="0">
                <a:solidFill>
                  <a:schemeClr val="bg1"/>
                </a:solidFill>
                <a:latin typeface="Arial Black" pitchFamily="34" charset="0"/>
              </a:rPr>
              <a:t> </a:t>
            </a:r>
            <a:r>
              <a:rPr lang="en-US" altLang="ja-JP" sz="2400" b="1" dirty="0">
                <a:solidFill>
                  <a:schemeClr val="bg1"/>
                </a:solidFill>
                <a:latin typeface="Arial Black" pitchFamily="34" charset="0"/>
              </a:rPr>
              <a:t>pigment</a:t>
            </a:r>
          </a:p>
        </p:txBody>
      </p:sp>
      <p:sp>
        <p:nvSpPr>
          <p:cNvPr id="6" name="テキスト ボックス 5"/>
          <p:cNvSpPr txBox="1"/>
          <p:nvPr/>
        </p:nvSpPr>
        <p:spPr>
          <a:xfrm>
            <a:off x="0" y="116632"/>
            <a:ext cx="3844386" cy="369332"/>
          </a:xfrm>
          <a:prstGeom prst="rect">
            <a:avLst/>
          </a:prstGeom>
          <a:solidFill>
            <a:srgbClr val="CCFFCC"/>
          </a:solidFill>
          <a:ln>
            <a:solidFill>
              <a:srgbClr val="CCFFCC"/>
            </a:solidFill>
          </a:ln>
        </p:spPr>
        <p:txBody>
          <a:bodyPr wrap="none" rtlCol="0">
            <a:spAutoFit/>
          </a:bodyPr>
          <a:lstStyle/>
          <a:p>
            <a:r>
              <a:rPr lang="en-US" altLang="ja-JP" dirty="0" err="1" smtClean="0">
                <a:latin typeface="Arial Black" pitchFamily="34" charset="0"/>
              </a:rPr>
              <a:t>phthalocyanine</a:t>
            </a:r>
            <a:r>
              <a:rPr lang="en-US" altLang="ja-JP" dirty="0" smtClean="0">
                <a:latin typeface="Arial Black" pitchFamily="34" charset="0"/>
              </a:rPr>
              <a:t>-type </a:t>
            </a:r>
            <a:r>
              <a:rPr lang="en-US" altLang="ja-JP" dirty="0">
                <a:latin typeface="Arial Black" pitchFamily="34" charset="0"/>
              </a:rPr>
              <a:t>pigment</a:t>
            </a:r>
            <a:endParaRPr lang="ja-JP" altLang="en-US" dirty="0">
              <a:latin typeface="Arial Black" pitchFamily="34" charset="0"/>
            </a:endParaRPr>
          </a:p>
        </p:txBody>
      </p:sp>
      <p:sp>
        <p:nvSpPr>
          <p:cNvPr id="9" name="正方形/長方形 8"/>
          <p:cNvSpPr/>
          <p:nvPr/>
        </p:nvSpPr>
        <p:spPr>
          <a:xfrm>
            <a:off x="4139952" y="0"/>
            <a:ext cx="2476062" cy="400110"/>
          </a:xfrm>
          <a:prstGeom prst="rect">
            <a:avLst/>
          </a:prstGeom>
          <a:solidFill>
            <a:srgbClr val="CCFFCC"/>
          </a:solidFill>
        </p:spPr>
        <p:txBody>
          <a:bodyPr wrap="none">
            <a:spAutoFit/>
          </a:bodyPr>
          <a:lstStyle/>
          <a:p>
            <a:r>
              <a:rPr lang="en-US" altLang="ja-JP" sz="2000" dirty="0" smtClean="0">
                <a:latin typeface="Arial Black" pitchFamily="34" charset="0"/>
              </a:rPr>
              <a:t>pigment </a:t>
            </a:r>
            <a:r>
              <a:rPr lang="en-US" altLang="ja-JP" sz="2000" dirty="0">
                <a:latin typeface="Arial Black" pitchFamily="34" charset="0"/>
              </a:rPr>
              <a:t>green </a:t>
            </a:r>
            <a:r>
              <a:rPr lang="en-US" altLang="ja-JP" sz="2000" dirty="0" smtClean="0">
                <a:latin typeface="Arial Black" pitchFamily="34" charset="0"/>
              </a:rPr>
              <a:t>7</a:t>
            </a:r>
            <a:endParaRPr lang="en-US" altLang="ja-JP" sz="2000" dirty="0">
              <a:latin typeface="Arial Black" pitchFamily="34" charset="0"/>
            </a:endParaRPr>
          </a:p>
        </p:txBody>
      </p:sp>
      <p:sp>
        <p:nvSpPr>
          <p:cNvPr id="10" name="正方形/長方形 9"/>
          <p:cNvSpPr/>
          <p:nvPr/>
        </p:nvSpPr>
        <p:spPr>
          <a:xfrm>
            <a:off x="6550586" y="2060848"/>
            <a:ext cx="2438489" cy="400110"/>
          </a:xfrm>
          <a:prstGeom prst="rect">
            <a:avLst/>
          </a:prstGeom>
          <a:solidFill>
            <a:srgbClr val="99CCFF"/>
          </a:solidFill>
        </p:spPr>
        <p:txBody>
          <a:bodyPr wrap="none">
            <a:spAutoFit/>
          </a:bodyPr>
          <a:lstStyle/>
          <a:p>
            <a:pPr algn="ctr"/>
            <a:r>
              <a:rPr lang="en-US" altLang="ja-JP" sz="2000" dirty="0" smtClean="0">
                <a:latin typeface="Arial Black" pitchFamily="34" charset="0"/>
              </a:rPr>
              <a:t>pigment </a:t>
            </a:r>
            <a:r>
              <a:rPr lang="en-US" altLang="ja-JP" sz="2000" dirty="0">
                <a:latin typeface="Arial Black" pitchFamily="34" charset="0"/>
              </a:rPr>
              <a:t>blue </a:t>
            </a:r>
            <a:r>
              <a:rPr lang="en-US" altLang="ja-JP" sz="2000" dirty="0" smtClean="0">
                <a:latin typeface="Arial Black" pitchFamily="34" charset="0"/>
              </a:rPr>
              <a:t>15</a:t>
            </a:r>
            <a:endParaRPr lang="en-US" altLang="ja-JP" sz="2000" dirty="0">
              <a:latin typeface="Arial Black" pitchFamily="34" charset="0"/>
            </a:endParaRPr>
          </a:p>
        </p:txBody>
      </p:sp>
      <p:sp>
        <p:nvSpPr>
          <p:cNvPr id="11" name="右中かっこ 10"/>
          <p:cNvSpPr/>
          <p:nvPr/>
        </p:nvSpPr>
        <p:spPr>
          <a:xfrm rot="16200000">
            <a:off x="4860032" y="-459433"/>
            <a:ext cx="288032" cy="2304256"/>
          </a:xfrm>
          <a:prstGeom prst="rightBrace">
            <a:avLst/>
          </a:prstGeom>
          <a:ln w="635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右中かっこ 11"/>
          <p:cNvSpPr/>
          <p:nvPr/>
        </p:nvSpPr>
        <p:spPr>
          <a:xfrm rot="16484985">
            <a:off x="6697031" y="2710675"/>
            <a:ext cx="467434" cy="504056"/>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xmlns="" val="3958060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3707" y="548680"/>
            <a:ext cx="5926622" cy="584775"/>
          </a:xfrm>
          <a:prstGeom prst="rect">
            <a:avLst/>
          </a:prstGeom>
          <a:noFill/>
        </p:spPr>
        <p:txBody>
          <a:bodyPr wrap="none" rtlCol="0">
            <a:spAutoFit/>
          </a:bodyPr>
          <a:lstStyle/>
          <a:p>
            <a:r>
              <a:rPr lang="en-US" altLang="ja-JP" sz="3200" b="1" dirty="0"/>
              <a:t>Example of analysis of </a:t>
            </a:r>
            <a:r>
              <a:rPr lang="en-US" altLang="ja-JP" sz="3200" b="1" dirty="0" smtClean="0"/>
              <a:t>pigment(3)</a:t>
            </a:r>
            <a:endParaRPr lang="ja-JP" altLang="en-US" sz="3200" b="1" dirty="0"/>
          </a:p>
        </p:txBody>
      </p:sp>
      <p:sp>
        <p:nvSpPr>
          <p:cNvPr id="4" name="テキスト ボックス 3"/>
          <p:cNvSpPr txBox="1"/>
          <p:nvPr/>
        </p:nvSpPr>
        <p:spPr>
          <a:xfrm>
            <a:off x="4096603" y="1274599"/>
            <a:ext cx="4469429" cy="369332"/>
          </a:xfrm>
          <a:prstGeom prst="rect">
            <a:avLst/>
          </a:prstGeom>
          <a:noFill/>
        </p:spPr>
        <p:txBody>
          <a:bodyPr wrap="none" rtlCol="0">
            <a:spAutoFit/>
          </a:bodyPr>
          <a:lstStyle/>
          <a:p>
            <a:r>
              <a:rPr lang="en-US" altLang="ja-JP" dirty="0"/>
              <a:t>Company B </a:t>
            </a:r>
            <a:r>
              <a:rPr lang="ja-JP" altLang="en-US" dirty="0"/>
              <a:t>　</a:t>
            </a:r>
            <a:r>
              <a:rPr lang="en-US" altLang="ja-JP" dirty="0"/>
              <a:t> </a:t>
            </a:r>
            <a:r>
              <a:rPr lang="en-US" altLang="ja-JP" dirty="0" err="1"/>
              <a:t>phthalocyanine</a:t>
            </a:r>
            <a:r>
              <a:rPr lang="en-US" altLang="ja-JP" dirty="0" smtClean="0"/>
              <a:t> green </a:t>
            </a:r>
            <a:r>
              <a:rPr lang="en-US" altLang="ja-JP" dirty="0"/>
              <a:t>(C.I. </a:t>
            </a:r>
            <a:r>
              <a:rPr lang="en-US" altLang="ja-JP" dirty="0" smtClean="0"/>
              <a:t>PG7)</a:t>
            </a:r>
            <a:endParaRPr kumimoji="1" lang="ja-JP" altLang="en-US" dirty="0"/>
          </a:p>
        </p:txBody>
      </p:sp>
      <p:sp>
        <p:nvSpPr>
          <p:cNvPr id="5" name="テキスト ボックス 4"/>
          <p:cNvSpPr txBox="1"/>
          <p:nvPr/>
        </p:nvSpPr>
        <p:spPr>
          <a:xfrm>
            <a:off x="2967562" y="1844824"/>
            <a:ext cx="2939523" cy="369332"/>
          </a:xfrm>
          <a:prstGeom prst="rect">
            <a:avLst/>
          </a:prstGeom>
          <a:noFill/>
        </p:spPr>
        <p:txBody>
          <a:bodyPr wrap="none" rtlCol="0">
            <a:spAutoFit/>
          </a:bodyPr>
          <a:lstStyle/>
          <a:p>
            <a:r>
              <a:rPr kumimoji="1" lang="en-US" altLang="ja-JP" dirty="0" smtClean="0"/>
              <a:t>Total PCBs</a:t>
            </a:r>
            <a:r>
              <a:rPr lang="ja-JP" altLang="en-US" dirty="0" smtClean="0"/>
              <a:t>    </a:t>
            </a:r>
            <a:r>
              <a:rPr lang="en-US" altLang="ja-JP" dirty="0" smtClean="0"/>
              <a:t>0.43mg/kg(ppm)</a:t>
            </a:r>
            <a:endParaRPr kumimoji="1" lang="en-US" altLang="ja-JP" dirty="0" smtClean="0"/>
          </a:p>
        </p:txBody>
      </p:sp>
      <p:sp>
        <p:nvSpPr>
          <p:cNvPr id="18" name="テキスト ボックス 17"/>
          <p:cNvSpPr txBox="1"/>
          <p:nvPr/>
        </p:nvSpPr>
        <p:spPr>
          <a:xfrm>
            <a:off x="2938547" y="2684457"/>
            <a:ext cx="1876026" cy="369332"/>
          </a:xfrm>
          <a:prstGeom prst="rect">
            <a:avLst/>
          </a:prstGeom>
          <a:noFill/>
        </p:spPr>
        <p:txBody>
          <a:bodyPr wrap="none" rtlCol="0">
            <a:spAutoFit/>
          </a:bodyPr>
          <a:lstStyle/>
          <a:p>
            <a:r>
              <a:rPr lang="en-US" altLang="ja-JP" dirty="0" smtClean="0"/>
              <a:t>#209</a:t>
            </a:r>
            <a:r>
              <a:rPr lang="ja-JP" altLang="en-US" dirty="0" smtClean="0"/>
              <a:t>    </a:t>
            </a:r>
            <a:r>
              <a:rPr lang="en-US" altLang="ja-JP" dirty="0" smtClean="0"/>
              <a:t>0.42mg/kg</a:t>
            </a:r>
            <a:endParaRPr kumimoji="1" lang="en-US" altLang="ja-JP" dirty="0" smtClean="0"/>
          </a:p>
        </p:txBody>
      </p:sp>
      <p:sp>
        <p:nvSpPr>
          <p:cNvPr id="19" name="テキスト ボックス 18"/>
          <p:cNvSpPr txBox="1"/>
          <p:nvPr/>
        </p:nvSpPr>
        <p:spPr>
          <a:xfrm>
            <a:off x="2958296" y="3700963"/>
            <a:ext cx="2110065" cy="369332"/>
          </a:xfrm>
          <a:prstGeom prst="rect">
            <a:avLst/>
          </a:prstGeom>
          <a:noFill/>
        </p:spPr>
        <p:txBody>
          <a:bodyPr wrap="none" rtlCol="0">
            <a:spAutoFit/>
          </a:bodyPr>
          <a:lstStyle/>
          <a:p>
            <a:r>
              <a:rPr lang="en-US" altLang="ja-JP" dirty="0" smtClean="0"/>
              <a:t>#208   </a:t>
            </a:r>
            <a:r>
              <a:rPr lang="ja-JP" altLang="en-US" dirty="0" smtClean="0"/>
              <a:t> </a:t>
            </a:r>
            <a:r>
              <a:rPr lang="en-US" altLang="ja-JP" dirty="0" smtClean="0"/>
              <a:t>0.0048mg/kg</a:t>
            </a:r>
            <a:endParaRPr kumimoji="1" lang="en-US" altLang="ja-JP" dirty="0" smtClean="0"/>
          </a:p>
        </p:txBody>
      </p:sp>
      <p:sp>
        <p:nvSpPr>
          <p:cNvPr id="20" name="テキスト ボックス 19"/>
          <p:cNvSpPr txBox="1"/>
          <p:nvPr/>
        </p:nvSpPr>
        <p:spPr>
          <a:xfrm>
            <a:off x="1131711" y="4669471"/>
            <a:ext cx="1983363" cy="369332"/>
          </a:xfrm>
          <a:prstGeom prst="rect">
            <a:avLst/>
          </a:prstGeom>
          <a:noFill/>
        </p:spPr>
        <p:txBody>
          <a:bodyPr wrap="none" rtlCol="0">
            <a:spAutoFit/>
          </a:bodyPr>
          <a:lstStyle/>
          <a:p>
            <a:r>
              <a:rPr kumimoji="1" lang="en-US" altLang="ja-JP" dirty="0" smtClean="0"/>
              <a:t>#202,</a:t>
            </a:r>
            <a:r>
              <a:rPr lang="en-US" altLang="ja-JP" dirty="0"/>
              <a:t>#206,#</a:t>
            </a:r>
            <a:r>
              <a:rPr lang="en-US" altLang="ja-JP" dirty="0" smtClean="0"/>
              <a:t>208</a:t>
            </a:r>
            <a:r>
              <a:rPr lang="ja-JP" altLang="en-US" dirty="0" smtClean="0"/>
              <a:t>  </a:t>
            </a:r>
            <a:r>
              <a:rPr lang="en-US" altLang="ja-JP" dirty="0" err="1" smtClean="0"/>
              <a:t>Tr</a:t>
            </a:r>
            <a:endParaRPr kumimoji="1" lang="en-US" altLang="ja-JP" dirty="0" smtClean="0"/>
          </a:p>
        </p:txBody>
      </p:sp>
      <p:sp>
        <p:nvSpPr>
          <p:cNvPr id="21" name="右中かっこ 20"/>
          <p:cNvSpPr/>
          <p:nvPr/>
        </p:nvSpPr>
        <p:spPr>
          <a:xfrm>
            <a:off x="4718815" y="2476749"/>
            <a:ext cx="576064" cy="30144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5529392" y="2753987"/>
            <a:ext cx="3435096" cy="646331"/>
          </a:xfrm>
          <a:prstGeom prst="rect">
            <a:avLst/>
          </a:prstGeom>
          <a:noFill/>
        </p:spPr>
        <p:txBody>
          <a:bodyPr wrap="square" rtlCol="0">
            <a:spAutoFit/>
          </a:bodyPr>
          <a:lstStyle/>
          <a:p>
            <a:r>
              <a:rPr lang="en-US" altLang="ja-JP" dirty="0" smtClean="0"/>
              <a:t>#209</a:t>
            </a:r>
            <a:r>
              <a:rPr lang="ja-JP" altLang="en-US" dirty="0" smtClean="0"/>
              <a:t> </a:t>
            </a:r>
            <a:r>
              <a:rPr lang="en-US" altLang="ja-JP" dirty="0"/>
              <a:t>accounting for over 99% of the total PCBs.</a:t>
            </a:r>
            <a:endParaRPr lang="ja-JP" altLang="en-US" dirty="0"/>
          </a:p>
        </p:txBody>
      </p:sp>
      <p:cxnSp>
        <p:nvCxnSpPr>
          <p:cNvPr id="24" name="直線矢印コネクタ 23"/>
          <p:cNvCxnSpPr/>
          <p:nvPr/>
        </p:nvCxnSpPr>
        <p:spPr>
          <a:xfrm>
            <a:off x="7227466" y="3322027"/>
            <a:ext cx="0" cy="800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294879" y="5146193"/>
            <a:ext cx="1681935" cy="307777"/>
          </a:xfrm>
          <a:prstGeom prst="rect">
            <a:avLst/>
          </a:prstGeom>
          <a:noFill/>
        </p:spPr>
        <p:txBody>
          <a:bodyPr wrap="none" rtlCol="0">
            <a:spAutoFit/>
          </a:bodyPr>
          <a:lstStyle/>
          <a:p>
            <a:r>
              <a:rPr kumimoji="1" lang="en-US" altLang="ja-JP" sz="1400" dirty="0" err="1" smtClean="0"/>
              <a:t>Pentachlorobenzene</a:t>
            </a:r>
            <a:endParaRPr kumimoji="1" lang="ja-JP" altLang="en-US" sz="1400" dirty="0"/>
          </a:p>
        </p:txBody>
      </p:sp>
      <p:sp>
        <p:nvSpPr>
          <p:cNvPr id="82" name="テキスト ボックス 81"/>
          <p:cNvSpPr txBox="1"/>
          <p:nvPr/>
        </p:nvSpPr>
        <p:spPr>
          <a:xfrm>
            <a:off x="904305" y="1274599"/>
            <a:ext cx="2953373" cy="369332"/>
          </a:xfrm>
          <a:prstGeom prst="rect">
            <a:avLst/>
          </a:prstGeom>
          <a:solidFill>
            <a:srgbClr val="CCFFCC"/>
          </a:solidFill>
          <a:ln>
            <a:solidFill>
              <a:srgbClr val="CCFFCC"/>
            </a:solidFill>
          </a:ln>
        </p:spPr>
        <p:txBody>
          <a:bodyPr wrap="none" rtlCol="0">
            <a:spAutoFit/>
          </a:bodyPr>
          <a:lstStyle/>
          <a:p>
            <a:r>
              <a:rPr lang="en-US" altLang="ja-JP" dirty="0" err="1"/>
              <a:t>phthalocyanine</a:t>
            </a:r>
            <a:r>
              <a:rPr lang="en-US" altLang="ja-JP" dirty="0"/>
              <a:t>-type pigment</a:t>
            </a:r>
            <a:endParaRPr lang="ja-JP" altLang="en-US" dirty="0"/>
          </a:p>
        </p:txBody>
      </p:sp>
      <p:grpSp>
        <p:nvGrpSpPr>
          <p:cNvPr id="83" name="グループ化 82"/>
          <p:cNvGrpSpPr/>
          <p:nvPr/>
        </p:nvGrpSpPr>
        <p:grpSpPr>
          <a:xfrm>
            <a:off x="1131711" y="2348880"/>
            <a:ext cx="1779134" cy="1059136"/>
            <a:chOff x="5292307" y="4808167"/>
            <a:chExt cx="1779134" cy="1059136"/>
          </a:xfrm>
        </p:grpSpPr>
        <p:grpSp>
          <p:nvGrpSpPr>
            <p:cNvPr id="84" name="グループ化 83"/>
            <p:cNvGrpSpPr/>
            <p:nvPr/>
          </p:nvGrpSpPr>
          <p:grpSpPr>
            <a:xfrm>
              <a:off x="5614831" y="5132755"/>
              <a:ext cx="424478" cy="384180"/>
              <a:chOff x="4432013" y="5157192"/>
              <a:chExt cx="716051" cy="648072"/>
            </a:xfrm>
          </p:grpSpPr>
          <p:sp>
            <p:nvSpPr>
              <p:cNvPr id="110" name="六角形 109"/>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p:nvGrpSpPr>
          <p:grpSpPr>
            <a:xfrm>
              <a:off x="6265298" y="5132755"/>
              <a:ext cx="424478" cy="384180"/>
              <a:chOff x="4432013" y="5157192"/>
              <a:chExt cx="716051" cy="648072"/>
            </a:xfrm>
          </p:grpSpPr>
          <p:sp>
            <p:nvSpPr>
              <p:cNvPr id="108" name="六角形 107"/>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6" name="直線コネクタ 85"/>
            <p:cNvCxnSpPr>
              <a:stCxn id="110" idx="0"/>
              <a:endCxn id="108" idx="3"/>
            </p:cNvCxnSpPr>
            <p:nvPr/>
          </p:nvCxnSpPr>
          <p:spPr>
            <a:xfrm>
              <a:off x="6039309" y="532484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670618" y="504411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6689776" y="53328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5453569" y="481784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90" name="テキスト ボックス 89"/>
            <p:cNvSpPr txBox="1"/>
            <p:nvPr/>
          </p:nvSpPr>
          <p:spPr>
            <a:xfrm>
              <a:off x="6546489" y="555952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1" name="直線コネクタ 90"/>
            <p:cNvCxnSpPr/>
            <p:nvPr/>
          </p:nvCxnSpPr>
          <p:spPr>
            <a:xfrm flipV="1">
              <a:off x="5522700" y="532429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5292307" y="517027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3" name="直線コネクタ 92"/>
            <p:cNvCxnSpPr/>
            <p:nvPr/>
          </p:nvCxnSpPr>
          <p:spPr>
            <a:xfrm flipH="1" flipV="1">
              <a:off x="6595167" y="550666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6748917" y="517893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5" name="直線コネクタ 94"/>
            <p:cNvCxnSpPr/>
            <p:nvPr/>
          </p:nvCxnSpPr>
          <p:spPr>
            <a:xfrm flipV="1">
              <a:off x="5936315" y="503526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5849699" y="481784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97" name="テキスト ボックス 96"/>
            <p:cNvSpPr txBox="1"/>
            <p:nvPr/>
          </p:nvSpPr>
          <p:spPr>
            <a:xfrm>
              <a:off x="6546489" y="482150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8" name="直線コネクタ 97"/>
            <p:cNvCxnSpPr/>
            <p:nvPr/>
          </p:nvCxnSpPr>
          <p:spPr>
            <a:xfrm flipV="1">
              <a:off x="6595167" y="5023965"/>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651381"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flipV="1">
              <a:off x="5936315" y="551693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5866735" y="555781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02" name="テキスト ボックス 101"/>
            <p:cNvSpPr txBox="1"/>
            <p:nvPr/>
          </p:nvSpPr>
          <p:spPr>
            <a:xfrm>
              <a:off x="5453790" y="555803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03" name="直線コネクタ 102"/>
            <p:cNvCxnSpPr/>
            <p:nvPr/>
          </p:nvCxnSpPr>
          <p:spPr>
            <a:xfrm flipV="1">
              <a:off x="6298298"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6099898" y="55559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06" name="直線コネクタ 105"/>
            <p:cNvCxnSpPr/>
            <p:nvPr/>
          </p:nvCxnSpPr>
          <p:spPr>
            <a:xfrm>
              <a:off x="6324046" y="503526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6137036" y="480816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14" name="グループ化 113"/>
          <p:cNvGrpSpPr/>
          <p:nvPr/>
        </p:nvGrpSpPr>
        <p:grpSpPr>
          <a:xfrm>
            <a:off x="1106521" y="3344688"/>
            <a:ext cx="1779134" cy="1049455"/>
            <a:chOff x="6070849" y="4145243"/>
            <a:chExt cx="1779134" cy="1049455"/>
          </a:xfrm>
        </p:grpSpPr>
        <p:grpSp>
          <p:nvGrpSpPr>
            <p:cNvPr id="116" name="グループ化 115"/>
            <p:cNvGrpSpPr/>
            <p:nvPr/>
          </p:nvGrpSpPr>
          <p:grpSpPr>
            <a:xfrm>
              <a:off x="6393373" y="4460150"/>
              <a:ext cx="424478" cy="384180"/>
              <a:chOff x="4432013" y="5157192"/>
              <a:chExt cx="716051" cy="648072"/>
            </a:xfrm>
          </p:grpSpPr>
          <p:sp>
            <p:nvSpPr>
              <p:cNvPr id="139" name="六角形 138"/>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7" name="グループ化 116"/>
            <p:cNvGrpSpPr/>
            <p:nvPr/>
          </p:nvGrpSpPr>
          <p:grpSpPr>
            <a:xfrm>
              <a:off x="7043840" y="4460150"/>
              <a:ext cx="424478" cy="384180"/>
              <a:chOff x="4432013" y="5157192"/>
              <a:chExt cx="716051" cy="648072"/>
            </a:xfrm>
          </p:grpSpPr>
          <p:sp>
            <p:nvSpPr>
              <p:cNvPr id="137" name="六角形 13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8" name="直線コネクタ 117"/>
            <p:cNvCxnSpPr>
              <a:stCxn id="139" idx="0"/>
              <a:endCxn id="137" idx="3"/>
            </p:cNvCxnSpPr>
            <p:nvPr/>
          </p:nvCxnSpPr>
          <p:spPr>
            <a:xfrm>
              <a:off x="6817851" y="4652239"/>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449160" y="4371511"/>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7468318" y="4660216"/>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6232111" y="414524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2" name="テキスト ボックス 121"/>
            <p:cNvSpPr txBox="1"/>
            <p:nvPr/>
          </p:nvSpPr>
          <p:spPr>
            <a:xfrm>
              <a:off x="7325031" y="488692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3" name="直線コネクタ 122"/>
            <p:cNvCxnSpPr/>
            <p:nvPr/>
          </p:nvCxnSpPr>
          <p:spPr>
            <a:xfrm flipV="1">
              <a:off x="6301242" y="4651690"/>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6070849" y="449766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5" name="直線コネクタ 124"/>
            <p:cNvCxnSpPr/>
            <p:nvPr/>
          </p:nvCxnSpPr>
          <p:spPr>
            <a:xfrm flipH="1" flipV="1">
              <a:off x="7373709" y="4834057"/>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7527459" y="450632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27" name="直線コネクタ 126"/>
            <p:cNvCxnSpPr/>
            <p:nvPr/>
          </p:nvCxnSpPr>
          <p:spPr>
            <a:xfrm flipV="1">
              <a:off x="6714857" y="436266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6628241" y="414524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9" name="テキスト ボックス 128"/>
            <p:cNvSpPr txBox="1"/>
            <p:nvPr/>
          </p:nvSpPr>
          <p:spPr>
            <a:xfrm>
              <a:off x="7325031" y="414889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0" name="直線コネクタ 129"/>
            <p:cNvCxnSpPr/>
            <p:nvPr/>
          </p:nvCxnSpPr>
          <p:spPr>
            <a:xfrm flipV="1">
              <a:off x="7373709" y="4351360"/>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429923"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6714857" y="484433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6645277" y="488520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34" name="テキスト ボックス 133"/>
            <p:cNvSpPr txBox="1"/>
            <p:nvPr/>
          </p:nvSpPr>
          <p:spPr>
            <a:xfrm>
              <a:off x="6232332" y="488543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5" name="直線コネクタ 134"/>
            <p:cNvCxnSpPr/>
            <p:nvPr/>
          </p:nvCxnSpPr>
          <p:spPr>
            <a:xfrm flipV="1">
              <a:off x="7076840"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6878440" y="488339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41" name="グループ化 140"/>
          <p:cNvGrpSpPr/>
          <p:nvPr/>
        </p:nvGrpSpPr>
        <p:grpSpPr>
          <a:xfrm>
            <a:off x="5554403" y="4102727"/>
            <a:ext cx="1174727" cy="1016679"/>
            <a:chOff x="7556825" y="1684507"/>
            <a:chExt cx="1174727" cy="1016679"/>
          </a:xfrm>
        </p:grpSpPr>
        <p:grpSp>
          <p:nvGrpSpPr>
            <p:cNvPr id="142" name="グループ化 141"/>
            <p:cNvGrpSpPr/>
            <p:nvPr/>
          </p:nvGrpSpPr>
          <p:grpSpPr>
            <a:xfrm>
              <a:off x="7885762" y="2009229"/>
              <a:ext cx="424478" cy="384180"/>
              <a:chOff x="4432013" y="5157192"/>
              <a:chExt cx="716051" cy="648072"/>
            </a:xfrm>
          </p:grpSpPr>
          <p:sp>
            <p:nvSpPr>
              <p:cNvPr id="153" name="六角形 15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3" name="直線コネクタ 142"/>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7718087" y="16845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45" name="テキスト ボックス 144"/>
            <p:cNvSpPr txBox="1"/>
            <p:nvPr/>
          </p:nvSpPr>
          <p:spPr>
            <a:xfrm>
              <a:off x="8195882"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6" name="直線コネクタ 145"/>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7556825" y="203692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8" name="直線コネクタ 147"/>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7693787"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52" name="テキスト ボックス 151"/>
            <p:cNvSpPr txBox="1"/>
            <p:nvPr/>
          </p:nvSpPr>
          <p:spPr>
            <a:xfrm>
              <a:off x="8409028" y="203706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55" name="グループ化 154"/>
          <p:cNvGrpSpPr/>
          <p:nvPr/>
        </p:nvGrpSpPr>
        <p:grpSpPr>
          <a:xfrm>
            <a:off x="7379161" y="4102727"/>
            <a:ext cx="1174727" cy="1022310"/>
            <a:chOff x="7556825" y="1678876"/>
            <a:chExt cx="1174727" cy="1022310"/>
          </a:xfrm>
        </p:grpSpPr>
        <p:grpSp>
          <p:nvGrpSpPr>
            <p:cNvPr id="156" name="グループ化 155"/>
            <p:cNvGrpSpPr/>
            <p:nvPr/>
          </p:nvGrpSpPr>
          <p:grpSpPr>
            <a:xfrm>
              <a:off x="7885762" y="2009229"/>
              <a:ext cx="424478" cy="384180"/>
              <a:chOff x="4432013" y="5157192"/>
              <a:chExt cx="716051" cy="648072"/>
            </a:xfrm>
          </p:grpSpPr>
          <p:sp>
            <p:nvSpPr>
              <p:cNvPr id="169" name="六角形 168"/>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7" name="直線コネクタ 156"/>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テキスト ボックス 157"/>
            <p:cNvSpPr txBox="1"/>
            <p:nvPr/>
          </p:nvSpPr>
          <p:spPr>
            <a:xfrm>
              <a:off x="7718087" y="16845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59" name="テキスト ボックス 158"/>
            <p:cNvSpPr txBox="1"/>
            <p:nvPr/>
          </p:nvSpPr>
          <p:spPr>
            <a:xfrm>
              <a:off x="8195882"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0" name="直線コネクタ 159"/>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テキスト ボックス 160"/>
            <p:cNvSpPr txBox="1"/>
            <p:nvPr/>
          </p:nvSpPr>
          <p:spPr>
            <a:xfrm>
              <a:off x="7556825" y="203692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2" name="直線コネクタ 161"/>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flipV="1">
              <a:off x="8232034" y="1875177"/>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7693787"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7" name="テキスト ボックス 166"/>
            <p:cNvSpPr txBox="1"/>
            <p:nvPr/>
          </p:nvSpPr>
          <p:spPr>
            <a:xfrm>
              <a:off x="8185538" y="167887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8" name="テキスト ボックス 167"/>
            <p:cNvSpPr txBox="1"/>
            <p:nvPr/>
          </p:nvSpPr>
          <p:spPr>
            <a:xfrm>
              <a:off x="8409028" y="203706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71" name="テキスト ボックス 170"/>
          <p:cNvSpPr txBox="1"/>
          <p:nvPr/>
        </p:nvSpPr>
        <p:spPr>
          <a:xfrm>
            <a:off x="7144052" y="5146193"/>
            <a:ext cx="1625701" cy="307777"/>
          </a:xfrm>
          <a:prstGeom prst="rect">
            <a:avLst/>
          </a:prstGeom>
          <a:noFill/>
        </p:spPr>
        <p:txBody>
          <a:bodyPr wrap="none" rtlCol="0">
            <a:spAutoFit/>
          </a:bodyPr>
          <a:lstStyle/>
          <a:p>
            <a:r>
              <a:rPr kumimoji="1" lang="en-US" altLang="ja-JP" sz="1400" dirty="0" err="1" smtClean="0"/>
              <a:t>Hexachlorobenzene</a:t>
            </a:r>
            <a:endParaRPr kumimoji="1" lang="ja-JP" altLang="en-US" sz="1400" dirty="0"/>
          </a:p>
        </p:txBody>
      </p:sp>
    </p:spTree>
    <p:extLst>
      <p:ext uri="{BB962C8B-B14F-4D97-AF65-F5344CB8AC3E}">
        <p14:creationId xmlns:p14="http://schemas.microsoft.com/office/powerpoint/2010/main" xmlns="" val="330449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a:xfrm>
            <a:off x="251520" y="260648"/>
            <a:ext cx="8712968" cy="6192688"/>
          </a:xfrm>
          <a:prstGeom prst="rect">
            <a:avLst/>
          </a:prstGeom>
          <a:solidFill>
            <a:schemeClr val="tx2">
              <a:lumMod val="60000"/>
              <a:lumOff val="40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buFontTx/>
              <a:buChar char="-"/>
            </a:pPr>
            <a:r>
              <a:rPr lang="en-US" altLang="ja-JP" sz="3600" b="1" dirty="0" smtClean="0">
                <a:solidFill>
                  <a:schemeClr val="bg1"/>
                </a:solidFill>
              </a:rPr>
              <a:t>A report from the Japan Dyestuff and Industrial Chemicals Association (JDICA) revealed that </a:t>
            </a:r>
            <a:r>
              <a:rPr lang="en-US" altLang="ja-JP" sz="3600" b="1" dirty="0" smtClean="0">
                <a:solidFill>
                  <a:srgbClr val="FF0000"/>
                </a:solidFill>
              </a:rPr>
              <a:t>some organic pigments contained </a:t>
            </a:r>
            <a:r>
              <a:rPr lang="en-US" altLang="ja-JP" sz="3600" b="1" dirty="0" smtClean="0">
                <a:solidFill>
                  <a:schemeClr val="bg1"/>
                </a:solidFill>
              </a:rPr>
              <a:t>a trace of polychlorinated biphenyl (</a:t>
            </a:r>
            <a:r>
              <a:rPr lang="en-US" altLang="ja-JP" sz="3600" b="1" dirty="0" smtClean="0">
                <a:solidFill>
                  <a:srgbClr val="FF0000"/>
                </a:solidFill>
              </a:rPr>
              <a:t>PCB</a:t>
            </a:r>
            <a:r>
              <a:rPr lang="en-US" altLang="ja-JP" sz="3600" b="1" dirty="0" smtClean="0">
                <a:solidFill>
                  <a:schemeClr val="bg1"/>
                </a:solidFill>
              </a:rPr>
              <a:t>) </a:t>
            </a:r>
            <a:r>
              <a:rPr lang="en-US" altLang="ja-JP" sz="3600" b="1" dirty="0" smtClean="0">
                <a:solidFill>
                  <a:srgbClr val="FF0000"/>
                </a:solidFill>
              </a:rPr>
              <a:t>unintentionally generated </a:t>
            </a:r>
            <a:r>
              <a:rPr lang="en-US" altLang="ja-JP" sz="3600" b="1" dirty="0" smtClean="0">
                <a:solidFill>
                  <a:schemeClr val="bg1"/>
                </a:solidFill>
              </a:rPr>
              <a:t>in their manufacturing process.</a:t>
            </a:r>
          </a:p>
          <a:p>
            <a:pPr algn="l">
              <a:buFontTx/>
              <a:buChar char="-"/>
            </a:pPr>
            <a:r>
              <a:rPr lang="en-US" altLang="ja-JP" sz="3600" b="1" dirty="0" smtClean="0">
                <a:solidFill>
                  <a:schemeClr val="bg1"/>
                </a:solidFill>
              </a:rPr>
              <a:t> In response to the report, the Ministry of Economy, Trade and Industry (METI) decided to immediately carry out an investigation into the actual situation and, as an urgent measure for the time being, instruct entrepreneurs to </a:t>
            </a:r>
            <a:r>
              <a:rPr lang="en-US" altLang="ja-JP" sz="3600" b="1" dirty="0" smtClean="0">
                <a:solidFill>
                  <a:srgbClr val="FF0000"/>
                </a:solidFill>
              </a:rPr>
              <a:t>stop manufacture</a:t>
            </a:r>
            <a:r>
              <a:rPr lang="en-US" altLang="ja-JP" sz="3600" b="1" dirty="0" smtClean="0">
                <a:solidFill>
                  <a:schemeClr val="bg1"/>
                </a:solidFill>
              </a:rPr>
              <a:t>, </a:t>
            </a:r>
            <a:r>
              <a:rPr lang="en-US" altLang="ja-JP" sz="3600" b="1" dirty="0" smtClean="0">
                <a:solidFill>
                  <a:srgbClr val="FF0000"/>
                </a:solidFill>
              </a:rPr>
              <a:t>import or shipment </a:t>
            </a:r>
            <a:r>
              <a:rPr lang="en-US" altLang="ja-JP" sz="3600" b="1" dirty="0" smtClean="0">
                <a:solidFill>
                  <a:schemeClr val="bg1"/>
                </a:solidFill>
              </a:rPr>
              <a:t>of organic pigments found to contain PCB over the international standard (</a:t>
            </a:r>
            <a:r>
              <a:rPr lang="en-US" altLang="ja-JP" sz="3600" b="1" dirty="0" smtClean="0">
                <a:solidFill>
                  <a:srgbClr val="FF0000"/>
                </a:solidFill>
              </a:rPr>
              <a:t>50ppm</a:t>
            </a:r>
            <a:r>
              <a:rPr lang="en-US" altLang="ja-JP" sz="3600" b="1" dirty="0" smtClean="0">
                <a:solidFill>
                  <a:schemeClr val="bg1"/>
                </a:solidFill>
              </a:rPr>
              <a:t>).</a:t>
            </a:r>
          </a:p>
        </p:txBody>
      </p:sp>
    </p:spTree>
    <p:extLst>
      <p:ext uri="{BB962C8B-B14F-4D97-AF65-F5344CB8AC3E}">
        <p14:creationId xmlns:p14="http://schemas.microsoft.com/office/powerpoint/2010/main" xmlns="" val="3282702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79512" y="188640"/>
            <a:ext cx="3844386" cy="369332"/>
          </a:xfrm>
          <a:prstGeom prst="rect">
            <a:avLst/>
          </a:prstGeom>
          <a:solidFill>
            <a:srgbClr val="CCFFCC"/>
          </a:solidFill>
          <a:ln>
            <a:solidFill>
              <a:srgbClr val="CCFFCC"/>
            </a:solidFill>
          </a:ln>
        </p:spPr>
        <p:txBody>
          <a:bodyPr wrap="none" rtlCol="0">
            <a:spAutoFit/>
          </a:bodyPr>
          <a:lstStyle/>
          <a:p>
            <a:r>
              <a:rPr lang="en-US" altLang="ja-JP" dirty="0" err="1" smtClean="0">
                <a:latin typeface="Arial Black" pitchFamily="34" charset="0"/>
              </a:rPr>
              <a:t>phthalocyanine</a:t>
            </a:r>
            <a:r>
              <a:rPr lang="en-US" altLang="ja-JP" dirty="0" smtClean="0">
                <a:latin typeface="Arial Black" pitchFamily="34" charset="0"/>
              </a:rPr>
              <a:t>-type </a:t>
            </a:r>
            <a:r>
              <a:rPr lang="en-US" altLang="ja-JP" dirty="0">
                <a:latin typeface="Arial Black" pitchFamily="34" charset="0"/>
              </a:rPr>
              <a:t>pigment</a:t>
            </a:r>
            <a:endParaRPr lang="ja-JP" altLang="en-US" dirty="0">
              <a:latin typeface="Arial Black" pitchFamily="34" charset="0"/>
            </a:endParaRPr>
          </a:p>
        </p:txBody>
      </p:sp>
      <p:pic>
        <p:nvPicPr>
          <p:cNvPr id="4098" name="Picture 2" descr="http://upload.wikimedia.org/wikipedia/commons/b/bd/Phthalocyanine_Green_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461046"/>
            <a:ext cx="2804798" cy="2714138"/>
          </a:xfrm>
          <a:prstGeom prst="rect">
            <a:avLst/>
          </a:prstGeom>
          <a:noFill/>
          <a:extLst>
            <a:ext uri="{909E8E84-426E-40DD-AFC4-6F175D3DCCD1}">
              <a14:hiddenFill xmlns:a14="http://schemas.microsoft.com/office/drawing/2010/main" xmlns="">
                <a:solidFill>
                  <a:srgbClr val="FFFFFF"/>
                </a:solidFill>
              </a14:hiddenFill>
            </a:ext>
          </a:extLst>
        </p:spPr>
      </p:pic>
      <p:sp>
        <p:nvSpPr>
          <p:cNvPr id="113" name="テキスト ボックス 112"/>
          <p:cNvSpPr txBox="1"/>
          <p:nvPr/>
        </p:nvSpPr>
        <p:spPr>
          <a:xfrm>
            <a:off x="3419872" y="1425505"/>
            <a:ext cx="3024336" cy="923330"/>
          </a:xfrm>
          <a:prstGeom prst="rect">
            <a:avLst/>
          </a:prstGeom>
          <a:noFill/>
        </p:spPr>
        <p:txBody>
          <a:bodyPr wrap="square" rtlCol="0">
            <a:spAutoFit/>
          </a:bodyPr>
          <a:lstStyle/>
          <a:p>
            <a:pPr algn="ctr"/>
            <a:r>
              <a:rPr kumimoji="1" lang="en-US" altLang="ja-JP" dirty="0" err="1" smtClean="0">
                <a:latin typeface="Arial Black" pitchFamily="34" charset="0"/>
              </a:rPr>
              <a:t>phthalic</a:t>
            </a:r>
            <a:r>
              <a:rPr kumimoji="1" lang="en-US" altLang="ja-JP" dirty="0" smtClean="0">
                <a:latin typeface="Arial Black" pitchFamily="34" charset="0"/>
              </a:rPr>
              <a:t> anhydride</a:t>
            </a:r>
          </a:p>
          <a:p>
            <a:pPr algn="ctr"/>
            <a:r>
              <a:rPr lang="en-US" altLang="ja-JP" dirty="0" smtClean="0">
                <a:latin typeface="Arial Black" pitchFamily="34" charset="0"/>
              </a:rPr>
              <a:t>urea</a:t>
            </a:r>
            <a:endParaRPr kumimoji="1" lang="en-US" altLang="ja-JP" dirty="0" smtClean="0">
              <a:latin typeface="Arial Black" pitchFamily="34" charset="0"/>
            </a:endParaRPr>
          </a:p>
          <a:p>
            <a:pPr algn="ctr"/>
            <a:r>
              <a:rPr lang="en-US" altLang="ja-JP" dirty="0">
                <a:latin typeface="Arial Black" pitchFamily="34" charset="0"/>
              </a:rPr>
              <a:t>c</a:t>
            </a:r>
            <a:r>
              <a:rPr lang="en-US" altLang="ja-JP" dirty="0" smtClean="0">
                <a:latin typeface="Arial Black" pitchFamily="34" charset="0"/>
              </a:rPr>
              <a:t>opper chloride</a:t>
            </a:r>
            <a:endParaRPr kumimoji="1" lang="ja-JP" altLang="en-US" dirty="0">
              <a:latin typeface="Arial Black" pitchFamily="34" charset="0"/>
            </a:endParaRPr>
          </a:p>
        </p:txBody>
      </p:sp>
      <p:sp>
        <p:nvSpPr>
          <p:cNvPr id="115" name="テキスト ボックス 114"/>
          <p:cNvSpPr txBox="1"/>
          <p:nvPr/>
        </p:nvSpPr>
        <p:spPr>
          <a:xfrm>
            <a:off x="3707904" y="836712"/>
            <a:ext cx="2376264" cy="369332"/>
          </a:xfrm>
          <a:prstGeom prst="rect">
            <a:avLst/>
          </a:prstGeom>
          <a:noFill/>
        </p:spPr>
        <p:txBody>
          <a:bodyPr wrap="square" rtlCol="0">
            <a:spAutoFit/>
          </a:bodyPr>
          <a:lstStyle/>
          <a:p>
            <a:pPr algn="ctr"/>
            <a:r>
              <a:rPr lang="en-US" altLang="ja-JP" dirty="0">
                <a:latin typeface="Arial Black" pitchFamily="34" charset="0"/>
              </a:rPr>
              <a:t>raw </a:t>
            </a:r>
            <a:r>
              <a:rPr lang="en-US" altLang="ja-JP" dirty="0" smtClean="0">
                <a:latin typeface="Arial Black" pitchFamily="34" charset="0"/>
              </a:rPr>
              <a:t>material</a:t>
            </a:r>
            <a:endParaRPr lang="ja-JP" altLang="en-US" dirty="0">
              <a:latin typeface="Arial Black" pitchFamily="34" charset="0"/>
            </a:endParaRPr>
          </a:p>
        </p:txBody>
      </p:sp>
      <p:cxnSp>
        <p:nvCxnSpPr>
          <p:cNvPr id="116" name="直線矢印コネクタ 115"/>
          <p:cNvCxnSpPr/>
          <p:nvPr/>
        </p:nvCxnSpPr>
        <p:spPr>
          <a:xfrm>
            <a:off x="4817279" y="2360202"/>
            <a:ext cx="0" cy="566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a:off x="0" y="4404491"/>
            <a:ext cx="3275856" cy="646331"/>
          </a:xfrm>
          <a:prstGeom prst="rect">
            <a:avLst/>
          </a:prstGeom>
          <a:noFill/>
        </p:spPr>
        <p:txBody>
          <a:bodyPr wrap="square" rtlCol="0">
            <a:spAutoFit/>
          </a:bodyPr>
          <a:lstStyle/>
          <a:p>
            <a:pPr algn="ctr"/>
            <a:r>
              <a:rPr lang="en-US" altLang="ja-JP" dirty="0">
                <a:latin typeface="Arial Black" pitchFamily="34" charset="0"/>
              </a:rPr>
              <a:t>p</a:t>
            </a:r>
            <a:r>
              <a:rPr kumimoji="1" lang="en-US" altLang="ja-JP" dirty="0" smtClean="0">
                <a:latin typeface="Arial Black" pitchFamily="34" charset="0"/>
              </a:rPr>
              <a:t>igment green 7</a:t>
            </a:r>
          </a:p>
          <a:p>
            <a:pPr algn="ctr"/>
            <a:r>
              <a:rPr lang="en-US" altLang="ja-JP" dirty="0">
                <a:latin typeface="Arial Black" pitchFamily="34" charset="0"/>
              </a:rPr>
              <a:t>(</a:t>
            </a:r>
            <a:r>
              <a:rPr lang="en-US" altLang="ja-JP" dirty="0" err="1" smtClean="0">
                <a:latin typeface="Arial Black" pitchFamily="34" charset="0"/>
              </a:rPr>
              <a:t>phthalocyanine</a:t>
            </a:r>
            <a:r>
              <a:rPr lang="en-US" altLang="ja-JP" dirty="0" smtClean="0">
                <a:latin typeface="Arial Black" pitchFamily="34" charset="0"/>
              </a:rPr>
              <a:t> green</a:t>
            </a:r>
            <a:r>
              <a:rPr lang="en-US" altLang="ja-JP" dirty="0">
                <a:latin typeface="Arial Black" pitchFamily="34" charset="0"/>
              </a:rPr>
              <a:t>)</a:t>
            </a:r>
            <a:endParaRPr kumimoji="1" lang="ja-JP" altLang="en-US" dirty="0">
              <a:latin typeface="Arial Black" pitchFamily="34" charset="0"/>
            </a:endParaRPr>
          </a:p>
        </p:txBody>
      </p:sp>
      <p:sp>
        <p:nvSpPr>
          <p:cNvPr id="117" name="正方形/長方形 116"/>
          <p:cNvSpPr/>
          <p:nvPr/>
        </p:nvSpPr>
        <p:spPr>
          <a:xfrm>
            <a:off x="3131840" y="3025828"/>
            <a:ext cx="3168352" cy="646331"/>
          </a:xfrm>
          <a:prstGeom prst="rect">
            <a:avLst/>
          </a:prstGeom>
        </p:spPr>
        <p:txBody>
          <a:bodyPr wrap="square">
            <a:spAutoFit/>
          </a:bodyPr>
          <a:lstStyle/>
          <a:p>
            <a:pPr algn="ctr"/>
            <a:r>
              <a:rPr lang="en-US" altLang="ja-JP" dirty="0" smtClean="0">
                <a:latin typeface="Arial Black" pitchFamily="34" charset="0"/>
              </a:rPr>
              <a:t>pigment blue 15</a:t>
            </a:r>
            <a:endParaRPr lang="en-US" altLang="ja-JP" dirty="0">
              <a:latin typeface="Arial Black" pitchFamily="34" charset="0"/>
            </a:endParaRPr>
          </a:p>
          <a:p>
            <a:pPr algn="ctr"/>
            <a:r>
              <a:rPr lang="en-US" altLang="ja-JP" dirty="0">
                <a:latin typeface="Arial Black" pitchFamily="34" charset="0"/>
              </a:rPr>
              <a:t>(</a:t>
            </a:r>
            <a:r>
              <a:rPr lang="en-US" altLang="ja-JP" dirty="0" err="1">
                <a:latin typeface="Arial Black" pitchFamily="34" charset="0"/>
              </a:rPr>
              <a:t>phthalocyanine</a:t>
            </a:r>
            <a:r>
              <a:rPr lang="en-US" altLang="ja-JP" dirty="0">
                <a:latin typeface="Arial Black" pitchFamily="34" charset="0"/>
              </a:rPr>
              <a:t> </a:t>
            </a:r>
            <a:r>
              <a:rPr lang="en-US" altLang="ja-JP" dirty="0" smtClean="0">
                <a:latin typeface="Arial Black" pitchFamily="34" charset="0"/>
              </a:rPr>
              <a:t>blue)</a:t>
            </a:r>
            <a:endParaRPr lang="ja-JP" altLang="en-US" dirty="0">
              <a:latin typeface="Arial Black" pitchFamily="34" charset="0"/>
            </a:endParaRPr>
          </a:p>
        </p:txBody>
      </p:sp>
      <p:cxnSp>
        <p:nvCxnSpPr>
          <p:cNvPr id="121" name="直線矢印コネクタ 120"/>
          <p:cNvCxnSpPr/>
          <p:nvPr/>
        </p:nvCxnSpPr>
        <p:spPr>
          <a:xfrm>
            <a:off x="4817279" y="3781177"/>
            <a:ext cx="0" cy="566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4900102" y="3796165"/>
            <a:ext cx="1367141" cy="369332"/>
          </a:xfrm>
          <a:prstGeom prst="rect">
            <a:avLst/>
          </a:prstGeom>
          <a:noFill/>
        </p:spPr>
        <p:txBody>
          <a:bodyPr wrap="square" rtlCol="0">
            <a:spAutoFit/>
          </a:bodyPr>
          <a:lstStyle/>
          <a:p>
            <a:r>
              <a:rPr kumimoji="1" lang="en-US" altLang="ja-JP" b="1" dirty="0" smtClean="0">
                <a:solidFill>
                  <a:srgbClr val="FF0000"/>
                </a:solidFill>
              </a:rPr>
              <a:t>chlorination</a:t>
            </a:r>
            <a:endParaRPr kumimoji="1" lang="ja-JP" altLang="en-US" b="1" dirty="0">
              <a:solidFill>
                <a:srgbClr val="FF0000"/>
              </a:solidFill>
            </a:endParaRPr>
          </a:p>
        </p:txBody>
      </p:sp>
      <p:sp>
        <p:nvSpPr>
          <p:cNvPr id="123" name="正方形/長方形 122"/>
          <p:cNvSpPr/>
          <p:nvPr/>
        </p:nvSpPr>
        <p:spPr>
          <a:xfrm>
            <a:off x="3990906" y="4362838"/>
            <a:ext cx="2244397" cy="369332"/>
          </a:xfrm>
          <a:prstGeom prst="rect">
            <a:avLst/>
          </a:prstGeom>
        </p:spPr>
        <p:txBody>
          <a:bodyPr wrap="none">
            <a:spAutoFit/>
          </a:bodyPr>
          <a:lstStyle/>
          <a:p>
            <a:r>
              <a:rPr lang="en-US" altLang="ja-JP" dirty="0">
                <a:latin typeface="Arial Black" pitchFamily="34" charset="0"/>
              </a:rPr>
              <a:t>p</a:t>
            </a:r>
            <a:r>
              <a:rPr lang="en-US" altLang="ja-JP" dirty="0" smtClean="0">
                <a:latin typeface="Arial Black" pitchFamily="34" charset="0"/>
              </a:rPr>
              <a:t>igment </a:t>
            </a:r>
            <a:r>
              <a:rPr lang="en-US" altLang="ja-JP" dirty="0">
                <a:latin typeface="Arial Black" pitchFamily="34" charset="0"/>
              </a:rPr>
              <a:t>green </a:t>
            </a:r>
            <a:r>
              <a:rPr lang="en-US" altLang="ja-JP" dirty="0" smtClean="0">
                <a:latin typeface="Arial Black" pitchFamily="34" charset="0"/>
              </a:rPr>
              <a:t>7</a:t>
            </a:r>
            <a:endParaRPr lang="en-US" altLang="ja-JP" dirty="0">
              <a:latin typeface="Arial Black" pitchFamily="34" charset="0"/>
            </a:endParaRPr>
          </a:p>
        </p:txBody>
      </p:sp>
      <p:sp>
        <p:nvSpPr>
          <p:cNvPr id="125" name="左カーブ矢印 124"/>
          <p:cNvSpPr/>
          <p:nvPr/>
        </p:nvSpPr>
        <p:spPr>
          <a:xfrm>
            <a:off x="6194873" y="3174505"/>
            <a:ext cx="360040" cy="1553151"/>
          </a:xfrm>
          <a:prstGeom prst="curvedLeftArrow">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4" name="テキスト ボックス 123"/>
          <p:cNvSpPr txBox="1"/>
          <p:nvPr/>
        </p:nvSpPr>
        <p:spPr>
          <a:xfrm>
            <a:off x="6732240" y="764704"/>
            <a:ext cx="1683696" cy="369332"/>
          </a:xfrm>
          <a:prstGeom prst="rect">
            <a:avLst/>
          </a:prstGeom>
          <a:noFill/>
        </p:spPr>
        <p:txBody>
          <a:bodyPr wrap="square" rtlCol="0">
            <a:spAutoFit/>
          </a:bodyPr>
          <a:lstStyle/>
          <a:p>
            <a:pPr algn="ctr"/>
            <a:r>
              <a:rPr kumimoji="1" lang="en-US" altLang="ja-JP" b="1" dirty="0" smtClean="0">
                <a:latin typeface="Arial Black" pitchFamily="34" charset="0"/>
              </a:rPr>
              <a:t>By-product</a:t>
            </a:r>
          </a:p>
        </p:txBody>
      </p:sp>
      <p:grpSp>
        <p:nvGrpSpPr>
          <p:cNvPr id="126" name="グループ化 125"/>
          <p:cNvGrpSpPr/>
          <p:nvPr/>
        </p:nvGrpSpPr>
        <p:grpSpPr>
          <a:xfrm>
            <a:off x="5245771" y="5006090"/>
            <a:ext cx="1779134" cy="1288267"/>
            <a:chOff x="5292307" y="4808167"/>
            <a:chExt cx="1779134" cy="1288267"/>
          </a:xfrm>
        </p:grpSpPr>
        <p:grpSp>
          <p:nvGrpSpPr>
            <p:cNvPr id="130" name="グループ化 129"/>
            <p:cNvGrpSpPr/>
            <p:nvPr/>
          </p:nvGrpSpPr>
          <p:grpSpPr>
            <a:xfrm>
              <a:off x="5614831" y="5132755"/>
              <a:ext cx="424478" cy="384180"/>
              <a:chOff x="4432013" y="5157192"/>
              <a:chExt cx="716051" cy="648072"/>
            </a:xfrm>
          </p:grpSpPr>
          <p:sp>
            <p:nvSpPr>
              <p:cNvPr id="153" name="六角形 15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130"/>
            <p:cNvGrpSpPr/>
            <p:nvPr/>
          </p:nvGrpSpPr>
          <p:grpSpPr>
            <a:xfrm>
              <a:off x="6265298" y="5132755"/>
              <a:ext cx="424478" cy="384180"/>
              <a:chOff x="4432013" y="5157192"/>
              <a:chExt cx="716051" cy="648072"/>
            </a:xfrm>
          </p:grpSpPr>
          <p:sp>
            <p:nvSpPr>
              <p:cNvPr id="151" name="六角形 15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2" name="直線コネクタ 131"/>
            <p:cNvCxnSpPr>
              <a:stCxn id="153" idx="0"/>
              <a:endCxn id="151" idx="3"/>
            </p:cNvCxnSpPr>
            <p:nvPr/>
          </p:nvCxnSpPr>
          <p:spPr>
            <a:xfrm>
              <a:off x="6039309" y="5324844"/>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5670618" y="5044116"/>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V="1">
              <a:off x="6689776" y="5332821"/>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5453569" y="481784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36" name="テキスト ボックス 135"/>
            <p:cNvSpPr txBox="1"/>
            <p:nvPr/>
          </p:nvSpPr>
          <p:spPr>
            <a:xfrm>
              <a:off x="6546489" y="555952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7" name="直線コネクタ 136"/>
            <p:cNvCxnSpPr/>
            <p:nvPr/>
          </p:nvCxnSpPr>
          <p:spPr>
            <a:xfrm flipV="1">
              <a:off x="5522700" y="5324295"/>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5292307" y="517027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39" name="直線コネクタ 138"/>
            <p:cNvCxnSpPr/>
            <p:nvPr/>
          </p:nvCxnSpPr>
          <p:spPr>
            <a:xfrm flipH="1" flipV="1">
              <a:off x="6595167" y="5506662"/>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6748917" y="517893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1" name="直線コネクタ 140"/>
            <p:cNvCxnSpPr/>
            <p:nvPr/>
          </p:nvCxnSpPr>
          <p:spPr>
            <a:xfrm flipV="1">
              <a:off x="5936315" y="503526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5849699" y="481784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43" name="テキスト ボックス 142"/>
            <p:cNvSpPr txBox="1"/>
            <p:nvPr/>
          </p:nvSpPr>
          <p:spPr>
            <a:xfrm>
              <a:off x="6546489" y="482150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4" name="直線コネクタ 143"/>
            <p:cNvCxnSpPr/>
            <p:nvPr/>
          </p:nvCxnSpPr>
          <p:spPr>
            <a:xfrm flipV="1">
              <a:off x="6595167" y="5023965"/>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V="1">
              <a:off x="5651381"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flipV="1">
              <a:off x="5936315" y="5516935"/>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5866735" y="555781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48" name="テキスト ボックス 147"/>
            <p:cNvSpPr txBox="1"/>
            <p:nvPr/>
          </p:nvSpPr>
          <p:spPr>
            <a:xfrm>
              <a:off x="5453790" y="555803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49" name="直線コネクタ 148"/>
            <p:cNvCxnSpPr/>
            <p:nvPr/>
          </p:nvCxnSpPr>
          <p:spPr>
            <a:xfrm flipV="1">
              <a:off x="6298298" y="5531009"/>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テキスト ボックス 149"/>
            <p:cNvSpPr txBox="1"/>
            <p:nvPr/>
          </p:nvSpPr>
          <p:spPr>
            <a:xfrm>
              <a:off x="6099898" y="555599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29" name="テキスト ボックス 128"/>
            <p:cNvSpPr txBox="1"/>
            <p:nvPr/>
          </p:nvSpPr>
          <p:spPr>
            <a:xfrm>
              <a:off x="5882410" y="5788657"/>
              <a:ext cx="663964" cy="307777"/>
            </a:xfrm>
            <a:prstGeom prst="rect">
              <a:avLst/>
            </a:prstGeom>
            <a:noFill/>
          </p:spPr>
          <p:txBody>
            <a:bodyPr wrap="none" rtlCol="0">
              <a:spAutoFit/>
            </a:bodyPr>
            <a:lstStyle/>
            <a:p>
              <a:r>
                <a:rPr kumimoji="1" lang="en-US" altLang="ja-JP" sz="1400" dirty="0" smtClean="0">
                  <a:latin typeface="Arial Black" pitchFamily="34" charset="0"/>
                </a:rPr>
                <a:t>#209</a:t>
              </a:r>
              <a:endParaRPr kumimoji="1" lang="ja-JP" altLang="en-US" sz="1400" dirty="0">
                <a:latin typeface="Arial Black" pitchFamily="34" charset="0"/>
              </a:endParaRPr>
            </a:p>
          </p:txBody>
        </p:sp>
        <p:cxnSp>
          <p:nvCxnSpPr>
            <p:cNvPr id="155" name="直線コネクタ 154"/>
            <p:cNvCxnSpPr/>
            <p:nvPr/>
          </p:nvCxnSpPr>
          <p:spPr>
            <a:xfrm>
              <a:off x="6324046" y="5035269"/>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テキスト ボックス 155"/>
            <p:cNvSpPr txBox="1"/>
            <p:nvPr/>
          </p:nvSpPr>
          <p:spPr>
            <a:xfrm>
              <a:off x="6137036" y="480816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158" name="グループ化 157"/>
          <p:cNvGrpSpPr/>
          <p:nvPr/>
        </p:nvGrpSpPr>
        <p:grpSpPr>
          <a:xfrm>
            <a:off x="7106505" y="5020961"/>
            <a:ext cx="1779134" cy="1278586"/>
            <a:chOff x="6070849" y="4145243"/>
            <a:chExt cx="1779134" cy="1278586"/>
          </a:xfrm>
        </p:grpSpPr>
        <p:grpSp>
          <p:nvGrpSpPr>
            <p:cNvPr id="159" name="グループ化 158"/>
            <p:cNvGrpSpPr/>
            <p:nvPr/>
          </p:nvGrpSpPr>
          <p:grpSpPr>
            <a:xfrm>
              <a:off x="6070849" y="4145243"/>
              <a:ext cx="1779134" cy="1049455"/>
              <a:chOff x="6070849" y="4145243"/>
              <a:chExt cx="1779134" cy="1049455"/>
            </a:xfrm>
          </p:grpSpPr>
          <p:grpSp>
            <p:nvGrpSpPr>
              <p:cNvPr id="161" name="グループ化 160"/>
              <p:cNvGrpSpPr/>
              <p:nvPr/>
            </p:nvGrpSpPr>
            <p:grpSpPr>
              <a:xfrm>
                <a:off x="6393373" y="4460150"/>
                <a:ext cx="424478" cy="384180"/>
                <a:chOff x="4432013" y="5157192"/>
                <a:chExt cx="716051" cy="648072"/>
              </a:xfrm>
            </p:grpSpPr>
            <p:sp>
              <p:nvSpPr>
                <p:cNvPr id="184" name="六角形 18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8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2" name="グループ化 161"/>
              <p:cNvGrpSpPr/>
              <p:nvPr/>
            </p:nvGrpSpPr>
            <p:grpSpPr>
              <a:xfrm>
                <a:off x="7043840" y="4460150"/>
                <a:ext cx="424478" cy="384180"/>
                <a:chOff x="4432013" y="5157192"/>
                <a:chExt cx="716051" cy="648072"/>
              </a:xfrm>
            </p:grpSpPr>
            <p:sp>
              <p:nvSpPr>
                <p:cNvPr id="182" name="六角形 181"/>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3" name="直線コネクタ 162"/>
              <p:cNvCxnSpPr>
                <a:stCxn id="184" idx="0"/>
                <a:endCxn id="182" idx="3"/>
              </p:cNvCxnSpPr>
              <p:nvPr/>
            </p:nvCxnSpPr>
            <p:spPr>
              <a:xfrm>
                <a:off x="6817851" y="4652239"/>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6449160" y="4371511"/>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V="1">
                <a:off x="7468318" y="4660216"/>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6232111" y="4145244"/>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67" name="テキスト ボックス 166"/>
              <p:cNvSpPr txBox="1"/>
              <p:nvPr/>
            </p:nvSpPr>
            <p:spPr>
              <a:xfrm>
                <a:off x="7325031" y="4886921"/>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68" name="直線コネクタ 167"/>
              <p:cNvCxnSpPr/>
              <p:nvPr/>
            </p:nvCxnSpPr>
            <p:spPr>
              <a:xfrm flipV="1">
                <a:off x="6301242" y="4651690"/>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テキスト ボックス 168"/>
              <p:cNvSpPr txBox="1"/>
              <p:nvPr/>
            </p:nvSpPr>
            <p:spPr>
              <a:xfrm>
                <a:off x="6070849" y="449766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70" name="直線コネクタ 169"/>
              <p:cNvCxnSpPr/>
              <p:nvPr/>
            </p:nvCxnSpPr>
            <p:spPr>
              <a:xfrm flipH="1" flipV="1">
                <a:off x="7373709" y="4834057"/>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テキスト ボックス 170"/>
              <p:cNvSpPr txBox="1"/>
              <p:nvPr/>
            </p:nvSpPr>
            <p:spPr>
              <a:xfrm>
                <a:off x="7527459" y="450632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72" name="直線コネクタ 171"/>
              <p:cNvCxnSpPr/>
              <p:nvPr/>
            </p:nvCxnSpPr>
            <p:spPr>
              <a:xfrm flipV="1">
                <a:off x="6714857" y="436266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テキスト ボックス 172"/>
              <p:cNvSpPr txBox="1"/>
              <p:nvPr/>
            </p:nvSpPr>
            <p:spPr>
              <a:xfrm>
                <a:off x="6628241" y="4145243"/>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74" name="テキスト ボックス 173"/>
              <p:cNvSpPr txBox="1"/>
              <p:nvPr/>
            </p:nvSpPr>
            <p:spPr>
              <a:xfrm>
                <a:off x="7325031" y="4148898"/>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75" name="直線コネクタ 174"/>
              <p:cNvCxnSpPr/>
              <p:nvPr/>
            </p:nvCxnSpPr>
            <p:spPr>
              <a:xfrm flipV="1">
                <a:off x="7373709" y="4351360"/>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6429923"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H="1" flipV="1">
                <a:off x="6714857" y="4844330"/>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6645277" y="488520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79" name="テキスト ボックス 178"/>
              <p:cNvSpPr txBox="1"/>
              <p:nvPr/>
            </p:nvSpPr>
            <p:spPr>
              <a:xfrm>
                <a:off x="6232332" y="488543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80" name="直線コネクタ 179"/>
              <p:cNvCxnSpPr/>
              <p:nvPr/>
            </p:nvCxnSpPr>
            <p:spPr>
              <a:xfrm flipV="1">
                <a:off x="7076840" y="4858404"/>
                <a:ext cx="51497" cy="101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6878440" y="4883392"/>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60" name="テキスト ボックス 159"/>
            <p:cNvSpPr txBox="1"/>
            <p:nvPr/>
          </p:nvSpPr>
          <p:spPr>
            <a:xfrm>
              <a:off x="6660952" y="5116052"/>
              <a:ext cx="663964" cy="307777"/>
            </a:xfrm>
            <a:prstGeom prst="rect">
              <a:avLst/>
            </a:prstGeom>
            <a:noFill/>
          </p:spPr>
          <p:txBody>
            <a:bodyPr wrap="none" rtlCol="0">
              <a:spAutoFit/>
            </a:bodyPr>
            <a:lstStyle/>
            <a:p>
              <a:r>
                <a:rPr kumimoji="1" lang="en-US" altLang="ja-JP" sz="1400" dirty="0" smtClean="0">
                  <a:latin typeface="Arial Black" pitchFamily="34" charset="0"/>
                </a:rPr>
                <a:t>#208</a:t>
              </a:r>
              <a:endParaRPr kumimoji="1" lang="ja-JP" altLang="en-US" sz="1400" dirty="0">
                <a:latin typeface="Arial Black" pitchFamily="34" charset="0"/>
              </a:endParaRPr>
            </a:p>
          </p:txBody>
        </p:sp>
      </p:grpSp>
      <p:grpSp>
        <p:nvGrpSpPr>
          <p:cNvPr id="4107" name="グループ化 4106"/>
          <p:cNvGrpSpPr/>
          <p:nvPr/>
        </p:nvGrpSpPr>
        <p:grpSpPr>
          <a:xfrm>
            <a:off x="7215810" y="3018841"/>
            <a:ext cx="1174727" cy="1022310"/>
            <a:chOff x="7556825" y="1678876"/>
            <a:chExt cx="1174727" cy="1022310"/>
          </a:xfrm>
        </p:grpSpPr>
        <p:grpSp>
          <p:nvGrpSpPr>
            <p:cNvPr id="190" name="グループ化 189"/>
            <p:cNvGrpSpPr/>
            <p:nvPr/>
          </p:nvGrpSpPr>
          <p:grpSpPr>
            <a:xfrm>
              <a:off x="7885762" y="2009229"/>
              <a:ext cx="424478" cy="384180"/>
              <a:chOff x="4432013" y="5157192"/>
              <a:chExt cx="716051" cy="648072"/>
            </a:xfrm>
          </p:grpSpPr>
          <p:sp>
            <p:nvSpPr>
              <p:cNvPr id="201" name="六角形 200"/>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1"/>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3" name="直線コネクタ 192"/>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7718087" y="16845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95" name="テキスト ボックス 194"/>
            <p:cNvSpPr txBox="1"/>
            <p:nvPr/>
          </p:nvSpPr>
          <p:spPr>
            <a:xfrm>
              <a:off x="8195882"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96" name="直線コネクタ 195"/>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テキスト ボックス 196"/>
            <p:cNvSpPr txBox="1"/>
            <p:nvPr/>
          </p:nvSpPr>
          <p:spPr>
            <a:xfrm>
              <a:off x="7556825" y="203692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198" name="直線コネクタ 197"/>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V="1">
              <a:off x="8232034" y="1875177"/>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テキスト ボックス 216"/>
            <p:cNvSpPr txBox="1"/>
            <p:nvPr/>
          </p:nvSpPr>
          <p:spPr>
            <a:xfrm>
              <a:off x="7693787"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218" name="テキスト ボックス 217"/>
            <p:cNvSpPr txBox="1"/>
            <p:nvPr/>
          </p:nvSpPr>
          <p:spPr>
            <a:xfrm>
              <a:off x="8185538" y="167887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219" name="テキスト ボックス 218"/>
            <p:cNvSpPr txBox="1"/>
            <p:nvPr/>
          </p:nvSpPr>
          <p:spPr>
            <a:xfrm>
              <a:off x="8409028" y="203706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grpSp>
        <p:nvGrpSpPr>
          <p:cNvPr id="89" name="グループ化 88"/>
          <p:cNvGrpSpPr/>
          <p:nvPr/>
        </p:nvGrpSpPr>
        <p:grpSpPr>
          <a:xfrm>
            <a:off x="7162888" y="1123945"/>
            <a:ext cx="1174727" cy="1016679"/>
            <a:chOff x="7556825" y="1684507"/>
            <a:chExt cx="1174727" cy="1016679"/>
          </a:xfrm>
        </p:grpSpPr>
        <p:grpSp>
          <p:nvGrpSpPr>
            <p:cNvPr id="90" name="グループ化 89"/>
            <p:cNvGrpSpPr/>
            <p:nvPr/>
          </p:nvGrpSpPr>
          <p:grpSpPr>
            <a:xfrm>
              <a:off x="7885762" y="2009229"/>
              <a:ext cx="424478" cy="384180"/>
              <a:chOff x="4432013" y="5157192"/>
              <a:chExt cx="716051" cy="648072"/>
            </a:xfrm>
          </p:grpSpPr>
          <p:sp>
            <p:nvSpPr>
              <p:cNvPr id="103" name="六角形 102"/>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1" name="直線コネクタ 90"/>
            <p:cNvCxnSpPr/>
            <p:nvPr/>
          </p:nvCxnSpPr>
          <p:spPr>
            <a:xfrm>
              <a:off x="7935136" y="1910774"/>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7718087" y="1684507"/>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93" name="テキスト ボックス 92"/>
            <p:cNvSpPr txBox="1"/>
            <p:nvPr/>
          </p:nvSpPr>
          <p:spPr>
            <a:xfrm>
              <a:off x="8195882"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4" name="直線コネクタ 93"/>
            <p:cNvCxnSpPr/>
            <p:nvPr/>
          </p:nvCxnSpPr>
          <p:spPr>
            <a:xfrm flipV="1">
              <a:off x="7787218" y="2190953"/>
              <a:ext cx="107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7556825" y="203692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96" name="直線コネクタ 95"/>
            <p:cNvCxnSpPr/>
            <p:nvPr/>
          </p:nvCxnSpPr>
          <p:spPr>
            <a:xfrm flipH="1" flipV="1">
              <a:off x="8242948" y="2383136"/>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7934481" y="2393409"/>
              <a:ext cx="42600"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306321" y="2201319"/>
              <a:ext cx="1673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7693787" y="2393409"/>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102" name="テキスト ボックス 101"/>
            <p:cNvSpPr txBox="1"/>
            <p:nvPr/>
          </p:nvSpPr>
          <p:spPr>
            <a:xfrm>
              <a:off x="8409028" y="2037065"/>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grpSp>
      <p:sp>
        <p:nvSpPr>
          <p:cNvPr id="105" name="正方形/長方形 104"/>
          <p:cNvSpPr/>
          <p:nvPr/>
        </p:nvSpPr>
        <p:spPr>
          <a:xfrm>
            <a:off x="7308304" y="2132856"/>
            <a:ext cx="808426" cy="307777"/>
          </a:xfrm>
          <a:prstGeom prst="rect">
            <a:avLst/>
          </a:prstGeom>
        </p:spPr>
        <p:txBody>
          <a:bodyPr wrap="none">
            <a:spAutoFit/>
          </a:bodyPr>
          <a:lstStyle/>
          <a:p>
            <a:r>
              <a:rPr lang="en-US" altLang="ja-JP" sz="1400" dirty="0" err="1" smtClean="0">
                <a:latin typeface="Arial Black" pitchFamily="34" charset="0"/>
              </a:rPr>
              <a:t>PeCBz</a:t>
            </a:r>
            <a:endParaRPr lang="en-US" altLang="ja-JP" sz="1400" dirty="0">
              <a:latin typeface="Arial Black" pitchFamily="34" charset="0"/>
            </a:endParaRPr>
          </a:p>
        </p:txBody>
      </p:sp>
      <p:sp>
        <p:nvSpPr>
          <p:cNvPr id="2" name="正方形/長方形 1"/>
          <p:cNvSpPr/>
          <p:nvPr/>
        </p:nvSpPr>
        <p:spPr>
          <a:xfrm>
            <a:off x="5652120" y="6433591"/>
            <a:ext cx="3194336" cy="369332"/>
          </a:xfrm>
          <a:prstGeom prst="rect">
            <a:avLst/>
          </a:prstGeom>
        </p:spPr>
        <p:txBody>
          <a:bodyPr wrap="none">
            <a:spAutoFit/>
          </a:bodyPr>
          <a:lstStyle/>
          <a:p>
            <a:r>
              <a:rPr lang="en-US" altLang="ja-JP" dirty="0">
                <a:latin typeface="Arial Black" pitchFamily="34" charset="0"/>
              </a:rPr>
              <a:t>highly </a:t>
            </a:r>
            <a:r>
              <a:rPr lang="en-US" altLang="ja-JP" dirty="0" smtClean="0">
                <a:latin typeface="Arial Black" pitchFamily="34" charset="0"/>
              </a:rPr>
              <a:t>chlorinated PCBs</a:t>
            </a:r>
            <a:endParaRPr lang="ja-JP" altLang="en-US" dirty="0">
              <a:latin typeface="Arial Black" pitchFamily="34" charset="0"/>
            </a:endParaRPr>
          </a:p>
        </p:txBody>
      </p:sp>
      <p:sp>
        <p:nvSpPr>
          <p:cNvPr id="3" name="正方形/長方形 2"/>
          <p:cNvSpPr/>
          <p:nvPr/>
        </p:nvSpPr>
        <p:spPr>
          <a:xfrm>
            <a:off x="4943483" y="4035159"/>
            <a:ext cx="327334" cy="369332"/>
          </a:xfrm>
          <a:prstGeom prst="rect">
            <a:avLst/>
          </a:prstGeom>
        </p:spPr>
        <p:txBody>
          <a:bodyPr wrap="none">
            <a:spAutoFit/>
          </a:bodyPr>
          <a:lstStyle/>
          <a:p>
            <a:r>
              <a:rPr lang="en-US" altLang="ja-JP" b="1" dirty="0" smtClean="0">
                <a:latin typeface="Symbol" pitchFamily="18" charset="2"/>
              </a:rPr>
              <a:t>D</a:t>
            </a:r>
            <a:endParaRPr lang="ja-JP" altLang="en-US" b="1" dirty="0">
              <a:latin typeface="Symbol" pitchFamily="18" charset="2"/>
            </a:endParaRPr>
          </a:p>
        </p:txBody>
      </p:sp>
      <p:sp>
        <p:nvSpPr>
          <p:cNvPr id="108" name="正方形/長方形 107"/>
          <p:cNvSpPr/>
          <p:nvPr/>
        </p:nvSpPr>
        <p:spPr>
          <a:xfrm>
            <a:off x="7308304" y="4077072"/>
            <a:ext cx="612668" cy="307777"/>
          </a:xfrm>
          <a:prstGeom prst="rect">
            <a:avLst/>
          </a:prstGeom>
        </p:spPr>
        <p:txBody>
          <a:bodyPr wrap="none">
            <a:spAutoFit/>
          </a:bodyPr>
          <a:lstStyle/>
          <a:p>
            <a:r>
              <a:rPr lang="en-US" altLang="ja-JP" sz="1400" dirty="0" smtClean="0">
                <a:latin typeface="Arial Black" pitchFamily="34" charset="0"/>
              </a:rPr>
              <a:t>HCB</a:t>
            </a:r>
            <a:endParaRPr lang="en-US" altLang="ja-JP" sz="1400" dirty="0">
              <a:latin typeface="Arial Black" pitchFamily="34" charset="0"/>
            </a:endParaRPr>
          </a:p>
        </p:txBody>
      </p:sp>
    </p:spTree>
    <p:extLst>
      <p:ext uri="{BB962C8B-B14F-4D97-AF65-F5344CB8AC3E}">
        <p14:creationId xmlns:p14="http://schemas.microsoft.com/office/powerpoint/2010/main" xmlns="" val="3472014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79487" y="6021288"/>
            <a:ext cx="3618811" cy="523220"/>
          </a:xfrm>
          <a:prstGeom prst="rect">
            <a:avLst/>
          </a:prstGeom>
          <a:noFill/>
        </p:spPr>
        <p:txBody>
          <a:bodyPr wrap="none" rtlCol="0">
            <a:spAutoFit/>
          </a:bodyPr>
          <a:lstStyle/>
          <a:p>
            <a:r>
              <a:rPr kumimoji="1" lang="en-US" altLang="ja-JP" sz="2800" dirty="0" smtClean="0">
                <a:latin typeface="Arial Black" pitchFamily="34" charset="0"/>
              </a:rPr>
              <a:t>Congener pattern</a:t>
            </a:r>
            <a:endParaRPr kumimoji="1" lang="ja-JP" altLang="en-US" sz="2800" dirty="0">
              <a:latin typeface="Arial Black" pitchFamily="34" charset="0"/>
            </a:endParaRPr>
          </a:p>
        </p:txBody>
      </p:sp>
      <p:graphicFrame>
        <p:nvGraphicFramePr>
          <p:cNvPr id="14" name="グラフ 13"/>
          <p:cNvGraphicFramePr>
            <a:graphicFrameLocks/>
          </p:cNvGraphicFramePr>
          <p:nvPr>
            <p:extLst>
              <p:ext uri="{D42A27DB-BD31-4B8C-83A1-F6EECF244321}">
                <p14:modId xmlns:p14="http://schemas.microsoft.com/office/powerpoint/2010/main" xmlns="" val="1699586777"/>
              </p:ext>
            </p:extLst>
          </p:nvPr>
        </p:nvGraphicFramePr>
        <p:xfrm>
          <a:off x="827584" y="188640"/>
          <a:ext cx="7543800" cy="1352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p:cNvGraphicFramePr>
            <a:graphicFrameLocks/>
          </p:cNvGraphicFramePr>
          <p:nvPr>
            <p:extLst>
              <p:ext uri="{D42A27DB-BD31-4B8C-83A1-F6EECF244321}">
                <p14:modId xmlns:p14="http://schemas.microsoft.com/office/powerpoint/2010/main" xmlns="" val="2488107425"/>
              </p:ext>
            </p:extLst>
          </p:nvPr>
        </p:nvGraphicFramePr>
        <p:xfrm>
          <a:off x="827584" y="1556792"/>
          <a:ext cx="7534275" cy="13620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p:cNvGraphicFramePr>
            <a:graphicFrameLocks/>
          </p:cNvGraphicFramePr>
          <p:nvPr>
            <p:extLst>
              <p:ext uri="{D42A27DB-BD31-4B8C-83A1-F6EECF244321}">
                <p14:modId xmlns:p14="http://schemas.microsoft.com/office/powerpoint/2010/main" xmlns="" val="2884554224"/>
              </p:ext>
            </p:extLst>
          </p:nvPr>
        </p:nvGraphicFramePr>
        <p:xfrm>
          <a:off x="827584" y="2924944"/>
          <a:ext cx="7534275" cy="12961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グラフ 16"/>
          <p:cNvGraphicFramePr>
            <a:graphicFrameLocks/>
          </p:cNvGraphicFramePr>
          <p:nvPr>
            <p:extLst>
              <p:ext uri="{D42A27DB-BD31-4B8C-83A1-F6EECF244321}">
                <p14:modId xmlns:p14="http://schemas.microsoft.com/office/powerpoint/2010/main" xmlns="" val="516086859"/>
              </p:ext>
            </p:extLst>
          </p:nvPr>
        </p:nvGraphicFramePr>
        <p:xfrm>
          <a:off x="899592" y="4149080"/>
          <a:ext cx="7543800" cy="1876426"/>
        </p:xfrm>
        <a:graphic>
          <a:graphicData uri="http://schemas.openxmlformats.org/drawingml/2006/chart">
            <c:chart xmlns:c="http://schemas.openxmlformats.org/drawingml/2006/chart" xmlns:r="http://schemas.openxmlformats.org/officeDocument/2006/relationships" r:id="rId7"/>
          </a:graphicData>
        </a:graphic>
      </p:graphicFrame>
      <p:sp>
        <p:nvSpPr>
          <p:cNvPr id="2" name="正方形/長方形 1"/>
          <p:cNvSpPr/>
          <p:nvPr/>
        </p:nvSpPr>
        <p:spPr>
          <a:xfrm>
            <a:off x="6444208" y="692696"/>
            <a:ext cx="2420727" cy="369332"/>
          </a:xfrm>
          <a:prstGeom prst="rect">
            <a:avLst/>
          </a:prstGeom>
          <a:solidFill>
            <a:schemeClr val="bg1"/>
          </a:solidFill>
        </p:spPr>
        <p:txBody>
          <a:bodyPr wrap="none">
            <a:spAutoFit/>
          </a:bodyPr>
          <a:lstStyle/>
          <a:p>
            <a:r>
              <a:rPr lang="en-US" altLang="ja-JP" dirty="0" smtClean="0">
                <a:latin typeface="Arial Black" pitchFamily="34" charset="0"/>
              </a:rPr>
              <a:t>Pigment yellow81</a:t>
            </a:r>
          </a:p>
        </p:txBody>
      </p:sp>
      <p:sp>
        <p:nvSpPr>
          <p:cNvPr id="18" name="正方形/長方形 17"/>
          <p:cNvSpPr/>
          <p:nvPr/>
        </p:nvSpPr>
        <p:spPr>
          <a:xfrm>
            <a:off x="6131394" y="2060848"/>
            <a:ext cx="2631811" cy="369332"/>
          </a:xfrm>
          <a:prstGeom prst="rect">
            <a:avLst/>
          </a:prstGeom>
          <a:solidFill>
            <a:schemeClr val="bg1"/>
          </a:solidFill>
        </p:spPr>
        <p:txBody>
          <a:bodyPr wrap="none">
            <a:spAutoFit/>
          </a:bodyPr>
          <a:lstStyle/>
          <a:p>
            <a:r>
              <a:rPr lang="en-US" altLang="ja-JP" dirty="0" err="1">
                <a:latin typeface="Arial Black" pitchFamily="34" charset="0"/>
              </a:rPr>
              <a:t>pyrazolone</a:t>
            </a:r>
            <a:r>
              <a:rPr lang="en-US" altLang="ja-JP" dirty="0">
                <a:latin typeface="Arial Black" pitchFamily="34" charset="0"/>
              </a:rPr>
              <a:t> </a:t>
            </a:r>
            <a:r>
              <a:rPr lang="en-US" altLang="ja-JP" dirty="0" smtClean="0">
                <a:latin typeface="Arial Black" pitchFamily="34" charset="0"/>
              </a:rPr>
              <a:t> </a:t>
            </a:r>
            <a:r>
              <a:rPr lang="en-US" altLang="ja-JP" dirty="0" err="1" smtClean="0">
                <a:latin typeface="Arial Black" pitchFamily="34" charset="0"/>
              </a:rPr>
              <a:t>ogange</a:t>
            </a:r>
            <a:endParaRPr lang="ja-JP" altLang="en-US" dirty="0">
              <a:latin typeface="Arial Black" pitchFamily="34" charset="0"/>
            </a:endParaRPr>
          </a:p>
        </p:txBody>
      </p:sp>
      <p:sp>
        <p:nvSpPr>
          <p:cNvPr id="19" name="正方形/長方形 18"/>
          <p:cNvSpPr/>
          <p:nvPr/>
        </p:nvSpPr>
        <p:spPr>
          <a:xfrm>
            <a:off x="4716016" y="3356992"/>
            <a:ext cx="2916119" cy="369332"/>
          </a:xfrm>
          <a:prstGeom prst="rect">
            <a:avLst/>
          </a:prstGeom>
          <a:solidFill>
            <a:schemeClr val="bg1"/>
          </a:solidFill>
        </p:spPr>
        <p:txBody>
          <a:bodyPr wrap="none">
            <a:spAutoFit/>
          </a:bodyPr>
          <a:lstStyle/>
          <a:p>
            <a:r>
              <a:rPr lang="en-US" altLang="ja-JP" dirty="0" err="1">
                <a:latin typeface="Arial Black" pitchFamily="34" charset="0"/>
              </a:rPr>
              <a:t>phthalocyanine</a:t>
            </a:r>
            <a:r>
              <a:rPr lang="en-US" altLang="ja-JP" dirty="0">
                <a:latin typeface="Arial Black" pitchFamily="34" charset="0"/>
              </a:rPr>
              <a:t> green</a:t>
            </a:r>
            <a:endParaRPr lang="ja-JP" altLang="en-US" dirty="0">
              <a:latin typeface="Arial Black" pitchFamily="34" charset="0"/>
            </a:endParaRPr>
          </a:p>
        </p:txBody>
      </p:sp>
      <p:sp>
        <p:nvSpPr>
          <p:cNvPr id="20" name="正方形/長方形 19"/>
          <p:cNvSpPr/>
          <p:nvPr/>
        </p:nvSpPr>
        <p:spPr>
          <a:xfrm>
            <a:off x="6372200" y="4653136"/>
            <a:ext cx="1010341" cy="369332"/>
          </a:xfrm>
          <a:prstGeom prst="rect">
            <a:avLst/>
          </a:prstGeom>
          <a:solidFill>
            <a:schemeClr val="bg1"/>
          </a:solidFill>
        </p:spPr>
        <p:txBody>
          <a:bodyPr wrap="none">
            <a:spAutoFit/>
          </a:bodyPr>
          <a:lstStyle/>
          <a:p>
            <a:r>
              <a:rPr lang="en-US" altLang="ja-JP" dirty="0" smtClean="0">
                <a:latin typeface="Arial Black" pitchFamily="34" charset="0"/>
              </a:rPr>
              <a:t>KC400</a:t>
            </a:r>
            <a:endParaRPr lang="ja-JP" altLang="en-US" dirty="0">
              <a:latin typeface="Arial Black" pitchFamily="34" charset="0"/>
            </a:endParaRPr>
          </a:p>
        </p:txBody>
      </p:sp>
      <p:graphicFrame>
        <p:nvGraphicFramePr>
          <p:cNvPr id="9218" name="Object 2"/>
          <p:cNvGraphicFramePr>
            <a:graphicFrameLocks noChangeAspect="1"/>
          </p:cNvGraphicFramePr>
          <p:nvPr/>
        </p:nvGraphicFramePr>
        <p:xfrm>
          <a:off x="2411760" y="296113"/>
          <a:ext cx="720080" cy="493522"/>
        </p:xfrm>
        <a:graphic>
          <a:graphicData uri="http://schemas.openxmlformats.org/presentationml/2006/ole">
            <p:oleObj spid="_x0000_s9218" name="CS ChemDraw Drawing" r:id="rId8" imgW="2127134" imgH="1456562" progId="ChemDraw.Document.6.0">
              <p:embed/>
            </p:oleObj>
          </a:graphicData>
        </a:graphic>
      </p:graphicFrame>
      <p:graphicFrame>
        <p:nvGraphicFramePr>
          <p:cNvPr id="9219" name="Object 3"/>
          <p:cNvGraphicFramePr>
            <a:graphicFrameLocks noChangeAspect="1"/>
          </p:cNvGraphicFramePr>
          <p:nvPr/>
        </p:nvGraphicFramePr>
        <p:xfrm>
          <a:off x="3995936" y="655554"/>
          <a:ext cx="792796" cy="460377"/>
        </p:xfrm>
        <a:graphic>
          <a:graphicData uri="http://schemas.openxmlformats.org/presentationml/2006/ole">
            <p:oleObj spid="_x0000_s9219" name="CS ChemDraw Drawing" r:id="rId9" imgW="2508021" imgH="1456562" progId="ChemDraw.Document.6.0">
              <p:embed/>
            </p:oleObj>
          </a:graphicData>
        </a:graphic>
      </p:graphicFrame>
      <p:graphicFrame>
        <p:nvGraphicFramePr>
          <p:cNvPr id="9220" name="Object 4"/>
          <p:cNvGraphicFramePr>
            <a:graphicFrameLocks noChangeAspect="1"/>
          </p:cNvGraphicFramePr>
          <p:nvPr/>
        </p:nvGraphicFramePr>
        <p:xfrm>
          <a:off x="5364088" y="692696"/>
          <a:ext cx="870001" cy="438811"/>
        </p:xfrm>
        <a:graphic>
          <a:graphicData uri="http://schemas.openxmlformats.org/presentationml/2006/ole">
            <p:oleObj spid="_x0000_s9220" name="CS ChemDraw Drawing" r:id="rId10" imgW="2888907" imgH="1456562" progId="ChemDraw.Document.6.0">
              <p:embed/>
            </p:oleObj>
          </a:graphicData>
        </a:graphic>
      </p:graphicFrame>
      <p:graphicFrame>
        <p:nvGraphicFramePr>
          <p:cNvPr id="21" name="Object 18"/>
          <p:cNvGraphicFramePr>
            <a:graphicFrameLocks noChangeAspect="1"/>
          </p:cNvGraphicFramePr>
          <p:nvPr/>
        </p:nvGraphicFramePr>
        <p:xfrm>
          <a:off x="1619672" y="1533618"/>
          <a:ext cx="746713" cy="527230"/>
        </p:xfrm>
        <a:graphic>
          <a:graphicData uri="http://schemas.openxmlformats.org/presentationml/2006/ole">
            <p:oleObj spid="_x0000_s9221" name="CS ChemDraw Drawing" r:id="rId11" imgW="2135520" imgH="1464480" progId="ChemDraw.Document.6.0">
              <p:embed/>
            </p:oleObj>
          </a:graphicData>
        </a:graphic>
      </p:graphicFrame>
      <p:graphicFrame>
        <p:nvGraphicFramePr>
          <p:cNvPr id="22" name="Object 19"/>
          <p:cNvGraphicFramePr>
            <a:graphicFrameLocks noChangeAspect="1"/>
          </p:cNvGraphicFramePr>
          <p:nvPr/>
        </p:nvGraphicFramePr>
        <p:xfrm>
          <a:off x="2267744" y="2132856"/>
          <a:ext cx="879462" cy="527230"/>
        </p:xfrm>
        <a:graphic>
          <a:graphicData uri="http://schemas.openxmlformats.org/presentationml/2006/ole">
            <p:oleObj spid="_x0000_s9222" name="CS ChemDraw Drawing" r:id="rId12" imgW="2516040" imgH="1464480" progId="ChemDraw.Document.6.0">
              <p:embed/>
            </p:oleObj>
          </a:graphicData>
        </a:graphic>
      </p:graphicFrame>
      <p:graphicFrame>
        <p:nvGraphicFramePr>
          <p:cNvPr id="23" name="Object 20"/>
          <p:cNvGraphicFramePr>
            <a:graphicFrameLocks noChangeAspect="1"/>
          </p:cNvGraphicFramePr>
          <p:nvPr/>
        </p:nvGraphicFramePr>
        <p:xfrm>
          <a:off x="3347864" y="2253698"/>
          <a:ext cx="1013041" cy="527230"/>
        </p:xfrm>
        <a:graphic>
          <a:graphicData uri="http://schemas.openxmlformats.org/presentationml/2006/ole">
            <p:oleObj spid="_x0000_s9223" name="CS ChemDraw Drawing" r:id="rId13" imgW="2897640" imgH="1464480" progId="ChemDraw.Document.6.0">
              <p:embed/>
            </p:oleObj>
          </a:graphicData>
        </a:graphic>
      </p:graphicFrame>
      <p:sp>
        <p:nvSpPr>
          <p:cNvPr id="24" name="正方形/長方形 23"/>
          <p:cNvSpPr/>
          <p:nvPr/>
        </p:nvSpPr>
        <p:spPr>
          <a:xfrm>
            <a:off x="1691680" y="1988840"/>
            <a:ext cx="593432" cy="338554"/>
          </a:xfrm>
          <a:prstGeom prst="rect">
            <a:avLst/>
          </a:prstGeom>
          <a:noFill/>
        </p:spPr>
        <p:txBody>
          <a:bodyPr wrap="none">
            <a:spAutoFit/>
          </a:bodyPr>
          <a:lstStyle/>
          <a:p>
            <a:r>
              <a:rPr lang="en-US" altLang="ja-JP" sz="1600" dirty="0" smtClean="0">
                <a:latin typeface="Arial Black" pitchFamily="34" charset="0"/>
              </a:rPr>
              <a:t>#11</a:t>
            </a:r>
            <a:endParaRPr lang="ja-JP" altLang="en-US" sz="1600" dirty="0">
              <a:latin typeface="Arial Black" pitchFamily="34" charset="0"/>
            </a:endParaRPr>
          </a:p>
        </p:txBody>
      </p:sp>
      <p:sp>
        <p:nvSpPr>
          <p:cNvPr id="25" name="正方形/長方形 24"/>
          <p:cNvSpPr/>
          <p:nvPr/>
        </p:nvSpPr>
        <p:spPr>
          <a:xfrm>
            <a:off x="2538408" y="1844824"/>
            <a:ext cx="593432" cy="338554"/>
          </a:xfrm>
          <a:prstGeom prst="rect">
            <a:avLst/>
          </a:prstGeom>
          <a:noFill/>
        </p:spPr>
        <p:txBody>
          <a:bodyPr wrap="none">
            <a:spAutoFit/>
          </a:bodyPr>
          <a:lstStyle/>
          <a:p>
            <a:r>
              <a:rPr lang="en-US" altLang="ja-JP" sz="1600" dirty="0" smtClean="0">
                <a:latin typeface="Arial Black" pitchFamily="34" charset="0"/>
              </a:rPr>
              <a:t>#35</a:t>
            </a:r>
            <a:endParaRPr lang="ja-JP" altLang="en-US" sz="1600" dirty="0">
              <a:latin typeface="Arial Black" pitchFamily="34" charset="0"/>
            </a:endParaRPr>
          </a:p>
        </p:txBody>
      </p:sp>
      <p:sp>
        <p:nvSpPr>
          <p:cNvPr id="26" name="正方形/長方形 25"/>
          <p:cNvSpPr/>
          <p:nvPr/>
        </p:nvSpPr>
        <p:spPr>
          <a:xfrm>
            <a:off x="3546520" y="1916832"/>
            <a:ext cx="593432" cy="338554"/>
          </a:xfrm>
          <a:prstGeom prst="rect">
            <a:avLst/>
          </a:prstGeom>
          <a:noFill/>
        </p:spPr>
        <p:txBody>
          <a:bodyPr wrap="none">
            <a:spAutoFit/>
          </a:bodyPr>
          <a:lstStyle/>
          <a:p>
            <a:r>
              <a:rPr lang="en-US" altLang="ja-JP" sz="1600" dirty="0" smtClean="0">
                <a:latin typeface="Arial Black" pitchFamily="34" charset="0"/>
              </a:rPr>
              <a:t>#77</a:t>
            </a:r>
            <a:endParaRPr lang="ja-JP" altLang="en-US" sz="1600" dirty="0">
              <a:latin typeface="Arial Black" pitchFamily="34" charset="0"/>
            </a:endParaRPr>
          </a:p>
        </p:txBody>
      </p:sp>
      <p:sp>
        <p:nvSpPr>
          <p:cNvPr id="27" name="正方形/長方形 26"/>
          <p:cNvSpPr/>
          <p:nvPr/>
        </p:nvSpPr>
        <p:spPr>
          <a:xfrm>
            <a:off x="2555776" y="764704"/>
            <a:ext cx="593432" cy="338554"/>
          </a:xfrm>
          <a:prstGeom prst="rect">
            <a:avLst/>
          </a:prstGeom>
          <a:noFill/>
        </p:spPr>
        <p:txBody>
          <a:bodyPr wrap="none">
            <a:spAutoFit/>
          </a:bodyPr>
          <a:lstStyle/>
          <a:p>
            <a:r>
              <a:rPr lang="en-US" altLang="ja-JP" sz="1600" dirty="0" smtClean="0">
                <a:latin typeface="Arial Black" pitchFamily="34" charset="0"/>
              </a:rPr>
              <a:t>#52</a:t>
            </a:r>
            <a:endParaRPr lang="ja-JP" altLang="en-US" sz="1600" dirty="0">
              <a:latin typeface="Arial Black" pitchFamily="34" charset="0"/>
            </a:endParaRPr>
          </a:p>
        </p:txBody>
      </p:sp>
      <p:sp>
        <p:nvSpPr>
          <p:cNvPr id="28" name="正方形/長方形 27"/>
          <p:cNvSpPr/>
          <p:nvPr/>
        </p:nvSpPr>
        <p:spPr>
          <a:xfrm>
            <a:off x="7722984" y="2802414"/>
            <a:ext cx="729687" cy="338554"/>
          </a:xfrm>
          <a:prstGeom prst="rect">
            <a:avLst/>
          </a:prstGeom>
          <a:noFill/>
        </p:spPr>
        <p:txBody>
          <a:bodyPr wrap="none">
            <a:spAutoFit/>
          </a:bodyPr>
          <a:lstStyle/>
          <a:p>
            <a:r>
              <a:rPr lang="en-US" altLang="ja-JP" sz="1600" dirty="0" smtClean="0">
                <a:latin typeface="Arial Black" pitchFamily="34" charset="0"/>
              </a:rPr>
              <a:t>#209</a:t>
            </a:r>
            <a:endParaRPr lang="ja-JP" altLang="en-US" sz="1600" dirty="0">
              <a:latin typeface="Arial Black" pitchFamily="34" charset="0"/>
            </a:endParaRPr>
          </a:p>
        </p:txBody>
      </p:sp>
      <p:sp>
        <p:nvSpPr>
          <p:cNvPr id="29" name="正方形/長方形 28"/>
          <p:cNvSpPr/>
          <p:nvPr/>
        </p:nvSpPr>
        <p:spPr>
          <a:xfrm>
            <a:off x="4211960" y="1124744"/>
            <a:ext cx="729687" cy="338554"/>
          </a:xfrm>
          <a:prstGeom prst="rect">
            <a:avLst/>
          </a:prstGeom>
          <a:noFill/>
        </p:spPr>
        <p:txBody>
          <a:bodyPr wrap="none">
            <a:spAutoFit/>
          </a:bodyPr>
          <a:lstStyle/>
          <a:p>
            <a:r>
              <a:rPr lang="en-US" altLang="ja-JP" sz="1600" dirty="0" smtClean="0">
                <a:latin typeface="Arial Black" pitchFamily="34" charset="0"/>
              </a:rPr>
              <a:t>#101</a:t>
            </a:r>
            <a:endParaRPr lang="ja-JP" altLang="en-US" sz="1600" dirty="0">
              <a:latin typeface="Arial Black" pitchFamily="34" charset="0"/>
            </a:endParaRPr>
          </a:p>
        </p:txBody>
      </p:sp>
      <p:sp>
        <p:nvSpPr>
          <p:cNvPr id="30" name="正方形/長方形 29"/>
          <p:cNvSpPr/>
          <p:nvPr/>
        </p:nvSpPr>
        <p:spPr>
          <a:xfrm>
            <a:off x="5498497" y="1196752"/>
            <a:ext cx="729687" cy="338554"/>
          </a:xfrm>
          <a:prstGeom prst="rect">
            <a:avLst/>
          </a:prstGeom>
          <a:noFill/>
        </p:spPr>
        <p:txBody>
          <a:bodyPr wrap="none">
            <a:spAutoFit/>
          </a:bodyPr>
          <a:lstStyle/>
          <a:p>
            <a:r>
              <a:rPr lang="en-US" altLang="ja-JP" sz="1600" dirty="0" smtClean="0">
                <a:latin typeface="Arial Black" pitchFamily="34" charset="0"/>
              </a:rPr>
              <a:t>#153</a:t>
            </a:r>
            <a:endParaRPr lang="ja-JP" altLang="en-US" sz="1600" dirty="0">
              <a:latin typeface="Arial Black" pitchFamily="34" charset="0"/>
            </a:endParaRPr>
          </a:p>
        </p:txBody>
      </p:sp>
    </p:spTree>
    <p:extLst>
      <p:ext uri="{BB962C8B-B14F-4D97-AF65-F5344CB8AC3E}">
        <p14:creationId xmlns:p14="http://schemas.microsoft.com/office/powerpoint/2010/main" xmlns="" val="3667735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0050" y="777875"/>
            <a:ext cx="8343900" cy="530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正方形/長方形 2"/>
          <p:cNvSpPr/>
          <p:nvPr/>
        </p:nvSpPr>
        <p:spPr>
          <a:xfrm>
            <a:off x="314584" y="3820572"/>
            <a:ext cx="8393404" cy="7920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23528" y="5013176"/>
            <a:ext cx="8393404" cy="144016"/>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23528" y="1340768"/>
            <a:ext cx="8393404" cy="2520280"/>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23528" y="4581128"/>
            <a:ext cx="8393404" cy="432048"/>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300192" y="3748564"/>
            <a:ext cx="648072" cy="93610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644008" y="3741742"/>
            <a:ext cx="648072" cy="93610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604822" y="3741742"/>
            <a:ext cx="648072" cy="93610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38013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73706" y="980728"/>
            <a:ext cx="7443128" cy="584775"/>
          </a:xfrm>
          <a:prstGeom prst="rect">
            <a:avLst/>
          </a:prstGeom>
          <a:noFill/>
        </p:spPr>
        <p:txBody>
          <a:bodyPr wrap="none" rtlCol="0">
            <a:spAutoFit/>
          </a:bodyPr>
          <a:lstStyle/>
          <a:p>
            <a:r>
              <a:rPr kumimoji="1" lang="en-US" altLang="ja-JP" sz="3200" dirty="0" smtClean="0"/>
              <a:t>PCBs in commercial pigment for oil painting</a:t>
            </a:r>
            <a:endParaRPr kumimoji="1" lang="ja-JP" altLang="en-US" sz="32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181" y="2132856"/>
            <a:ext cx="9200693" cy="26720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円/楕円 5"/>
          <p:cNvSpPr/>
          <p:nvPr/>
        </p:nvSpPr>
        <p:spPr>
          <a:xfrm>
            <a:off x="7308304" y="3204032"/>
            <a:ext cx="576064"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876256" y="4005064"/>
            <a:ext cx="576064"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764146" y="3964588"/>
            <a:ext cx="648072" cy="360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764146" y="3156734"/>
            <a:ext cx="648072" cy="360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580112" y="3964588"/>
            <a:ext cx="648072" cy="360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580112" y="3156734"/>
            <a:ext cx="648072" cy="360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20693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 Results</a:t>
            </a:r>
          </a:p>
          <a:p>
            <a:pPr algn="l" eaLnBrk="1" hangingPunct="1">
              <a:buFontTx/>
              <a:buChar char="-"/>
              <a:defRPr/>
            </a:pPr>
            <a:endParaRPr lang="en-US" altLang="ja-JP" b="1" dirty="0" smtClean="0">
              <a:solidFill>
                <a:schemeClr val="accent3"/>
              </a:solidFill>
            </a:endParaRPr>
          </a:p>
        </p:txBody>
      </p:sp>
      <p:sp>
        <p:nvSpPr>
          <p:cNvPr id="41" name="正方形/長方形 40"/>
          <p:cNvSpPr/>
          <p:nvPr/>
        </p:nvSpPr>
        <p:spPr>
          <a:xfrm>
            <a:off x="0" y="1196752"/>
            <a:ext cx="9144000" cy="5016758"/>
          </a:xfrm>
          <a:prstGeom prst="rect">
            <a:avLst/>
          </a:prstGeom>
          <a:solidFill>
            <a:srgbClr val="002060">
              <a:alpha val="90000"/>
            </a:srgbClr>
          </a:solidFill>
        </p:spPr>
        <p:txBody>
          <a:bodyPr wrap="square">
            <a:spAutoFit/>
          </a:bodyPr>
          <a:lstStyle/>
          <a:p>
            <a:endParaRPr lang="en-US" altLang="ja-JP" sz="3200" b="1" dirty="0" smtClean="0">
              <a:solidFill>
                <a:srgbClr val="FFFFFF"/>
              </a:solidFill>
            </a:endParaRPr>
          </a:p>
          <a:p>
            <a:r>
              <a:rPr lang="en-US" altLang="ja-JP" sz="3200" b="1" dirty="0" smtClean="0">
                <a:solidFill>
                  <a:srgbClr val="FFFFFF"/>
                </a:solidFill>
              </a:rPr>
              <a:t>- pigment from 3,3’-dichlorobenzidine</a:t>
            </a:r>
          </a:p>
          <a:p>
            <a:r>
              <a:rPr lang="en-US" altLang="ja-JP" sz="3200" b="1" dirty="0" smtClean="0">
                <a:solidFill>
                  <a:srgbClr val="FFFFFF"/>
                </a:solidFill>
              </a:rPr>
              <a:t>      contain #11</a:t>
            </a:r>
            <a:r>
              <a:rPr lang="en-US" altLang="ja-JP" sz="3200" b="1" dirty="0">
                <a:solidFill>
                  <a:srgbClr val="FFFFFF"/>
                </a:solidFill>
              </a:rPr>
              <a:t>, #35, #</a:t>
            </a:r>
            <a:r>
              <a:rPr lang="en-US" altLang="ja-JP" sz="3200" b="1" dirty="0" smtClean="0">
                <a:solidFill>
                  <a:srgbClr val="FFFFFF"/>
                </a:solidFill>
              </a:rPr>
              <a:t>77</a:t>
            </a:r>
          </a:p>
          <a:p>
            <a:endParaRPr lang="en-US" altLang="ja-JP" sz="3200" b="1" dirty="0" smtClean="0">
              <a:solidFill>
                <a:srgbClr val="FFFFFF"/>
              </a:solidFill>
            </a:endParaRPr>
          </a:p>
          <a:p>
            <a:r>
              <a:rPr lang="en-US" altLang="ja-JP" sz="3200" b="1" dirty="0" smtClean="0">
                <a:solidFill>
                  <a:srgbClr val="FFFFFF"/>
                </a:solidFill>
              </a:rPr>
              <a:t>- pigment from 2,2’,5,5’-tetrachlorobenzidine </a:t>
            </a:r>
          </a:p>
          <a:p>
            <a:r>
              <a:rPr lang="en-US" altLang="ja-JP" sz="3200" b="1" dirty="0" smtClean="0">
                <a:solidFill>
                  <a:srgbClr val="FFFFFF"/>
                </a:solidFill>
              </a:rPr>
              <a:t>     contain #52</a:t>
            </a:r>
            <a:r>
              <a:rPr lang="en-US" altLang="ja-JP" sz="3200" b="1" dirty="0">
                <a:solidFill>
                  <a:srgbClr val="FFFFFF"/>
                </a:solidFill>
              </a:rPr>
              <a:t>, #101, #</a:t>
            </a:r>
            <a:r>
              <a:rPr lang="en-US" altLang="ja-JP" sz="3200" b="1" dirty="0" smtClean="0">
                <a:solidFill>
                  <a:srgbClr val="FFFFFF"/>
                </a:solidFill>
              </a:rPr>
              <a:t>153</a:t>
            </a:r>
          </a:p>
          <a:p>
            <a:endParaRPr lang="en-US" altLang="ja-JP" sz="3200" b="1" dirty="0" smtClean="0">
              <a:solidFill>
                <a:srgbClr val="FFFFFF"/>
              </a:solidFill>
            </a:endParaRPr>
          </a:p>
          <a:p>
            <a:r>
              <a:rPr lang="en-US" altLang="ja-JP" sz="3200" b="1" dirty="0" smtClean="0">
                <a:solidFill>
                  <a:srgbClr val="FFFFFF"/>
                </a:solidFill>
              </a:rPr>
              <a:t>- </a:t>
            </a:r>
            <a:r>
              <a:rPr lang="en-US" altLang="ja-JP" sz="3200" b="1" dirty="0" err="1" smtClean="0">
                <a:solidFill>
                  <a:srgbClr val="FFFFFF"/>
                </a:solidFill>
              </a:rPr>
              <a:t>phthalocyanine</a:t>
            </a:r>
            <a:r>
              <a:rPr lang="en-US" altLang="ja-JP" sz="3200" b="1" dirty="0" smtClean="0">
                <a:solidFill>
                  <a:srgbClr val="FFFFFF"/>
                </a:solidFill>
              </a:rPr>
              <a:t>-type pigment</a:t>
            </a:r>
          </a:p>
          <a:p>
            <a:r>
              <a:rPr lang="en-US" altLang="ja-JP" sz="3200" b="1" dirty="0" smtClean="0">
                <a:solidFill>
                  <a:srgbClr val="FFFFFF"/>
                </a:solidFill>
              </a:rPr>
              <a:t>     contain #209, </a:t>
            </a:r>
            <a:r>
              <a:rPr lang="en-US" altLang="ja-JP" sz="3200" b="1" dirty="0" err="1" smtClean="0">
                <a:solidFill>
                  <a:srgbClr val="FFFFFF"/>
                </a:solidFill>
              </a:rPr>
              <a:t>PeCBz</a:t>
            </a:r>
            <a:r>
              <a:rPr lang="en-US" altLang="ja-JP" sz="3200" b="1" dirty="0" smtClean="0">
                <a:solidFill>
                  <a:srgbClr val="FFFFFF"/>
                </a:solidFill>
              </a:rPr>
              <a:t>, </a:t>
            </a:r>
            <a:r>
              <a:rPr lang="en-US" altLang="ja-JP" sz="3200" b="1" dirty="0" err="1" smtClean="0">
                <a:solidFill>
                  <a:srgbClr val="FFFFFF"/>
                </a:solidFill>
              </a:rPr>
              <a:t>HCBz</a:t>
            </a:r>
            <a:endParaRPr lang="en-US" altLang="ja-JP" sz="3200" b="1" dirty="0" smtClean="0">
              <a:solidFill>
                <a:srgbClr val="FFFFFF"/>
              </a:solidFill>
            </a:endParaRPr>
          </a:p>
          <a:p>
            <a:endParaRPr lang="ja-JP" altLang="ja-JP" sz="3200" b="1" dirty="0">
              <a:solidFill>
                <a:srgbClr val="FFFFFF"/>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 Results</a:t>
            </a:r>
          </a:p>
          <a:p>
            <a:pPr algn="l" eaLnBrk="1" hangingPunct="1">
              <a:buFontTx/>
              <a:buChar char="-"/>
              <a:defRPr/>
            </a:pPr>
            <a:endParaRPr lang="en-US" altLang="ja-JP" b="1" dirty="0" smtClean="0">
              <a:solidFill>
                <a:schemeClr val="accent3"/>
              </a:solidFill>
            </a:endParaRPr>
          </a:p>
        </p:txBody>
      </p:sp>
      <p:sp>
        <p:nvSpPr>
          <p:cNvPr id="41" name="正方形/長方形 40"/>
          <p:cNvSpPr/>
          <p:nvPr/>
        </p:nvSpPr>
        <p:spPr>
          <a:xfrm>
            <a:off x="0" y="1196752"/>
            <a:ext cx="9144000" cy="3785652"/>
          </a:xfrm>
          <a:prstGeom prst="rect">
            <a:avLst/>
          </a:prstGeom>
          <a:solidFill>
            <a:srgbClr val="002060">
              <a:alpha val="90000"/>
            </a:srgbClr>
          </a:solidFill>
        </p:spPr>
        <p:txBody>
          <a:bodyPr wrap="square">
            <a:spAutoFit/>
          </a:bodyPr>
          <a:lstStyle/>
          <a:p>
            <a:endParaRPr lang="en-US" altLang="ja-JP" sz="3200" b="1" dirty="0" smtClean="0">
              <a:solidFill>
                <a:srgbClr val="FFFFFF"/>
              </a:solidFill>
            </a:endParaRPr>
          </a:p>
          <a:p>
            <a:pPr algn="ctr"/>
            <a:r>
              <a:rPr lang="en-US" altLang="ja-JP" sz="4000" b="1" dirty="0" smtClean="0">
                <a:solidFill>
                  <a:srgbClr val="FFFFFF"/>
                </a:solidFill>
                <a:latin typeface="Arial Black" pitchFamily="34" charset="0"/>
              </a:rPr>
              <a:t>Seasonal variations of PCBs, </a:t>
            </a:r>
            <a:r>
              <a:rPr lang="en-US" altLang="ja-JP" sz="4000" b="1" dirty="0" err="1" smtClean="0">
                <a:solidFill>
                  <a:srgbClr val="FFFFFF"/>
                </a:solidFill>
                <a:latin typeface="Arial Black" pitchFamily="34" charset="0"/>
              </a:rPr>
              <a:t>DiCBs</a:t>
            </a:r>
            <a:r>
              <a:rPr lang="en-US" altLang="ja-JP" sz="4000" b="1" dirty="0" smtClean="0">
                <a:solidFill>
                  <a:srgbClr val="FFFFFF"/>
                </a:solidFill>
                <a:latin typeface="Arial Black" pitchFamily="34" charset="0"/>
              </a:rPr>
              <a:t>, and #11 in ambient air </a:t>
            </a:r>
          </a:p>
          <a:p>
            <a:pPr>
              <a:buFontTx/>
              <a:buChar char="-"/>
            </a:pPr>
            <a:endParaRPr lang="en-US" altLang="ja-JP" sz="3200" b="1" dirty="0" smtClean="0">
              <a:solidFill>
                <a:srgbClr val="FFFFFF"/>
              </a:solidFill>
            </a:endParaRPr>
          </a:p>
          <a:p>
            <a:pPr algn="ctr"/>
            <a:r>
              <a:rPr lang="en-US" altLang="ja-JP" sz="3200" b="1" dirty="0" smtClean="0">
                <a:solidFill>
                  <a:srgbClr val="FFFFFF"/>
                </a:solidFill>
                <a:latin typeface="Arial Black" pitchFamily="34" charset="0"/>
              </a:rPr>
              <a:t>( Sapporo city, Japan)</a:t>
            </a:r>
          </a:p>
          <a:p>
            <a:pPr algn="ctr"/>
            <a:r>
              <a:rPr lang="en-US" altLang="ja-JP" sz="3200" b="1" dirty="0" smtClean="0">
                <a:solidFill>
                  <a:srgbClr val="FFFFFF"/>
                </a:solidFill>
                <a:latin typeface="Arial Black" pitchFamily="34" charset="0"/>
              </a:rPr>
              <a:t>April 2005 ~ March 2011</a:t>
            </a:r>
          </a:p>
          <a:p>
            <a:endParaRPr lang="ja-JP" altLang="ja-JP" sz="3200" b="1" dirty="0">
              <a:solidFill>
                <a:srgbClr val="FFFFFF"/>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xmlns="" val="1650121965"/>
              </p:ext>
            </p:extLst>
          </p:nvPr>
        </p:nvGraphicFramePr>
        <p:xfrm>
          <a:off x="1100945" y="260648"/>
          <a:ext cx="7305675"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179512" y="5589240"/>
            <a:ext cx="8543621" cy="707886"/>
          </a:xfrm>
          <a:prstGeom prst="rect">
            <a:avLst/>
          </a:prstGeom>
          <a:noFill/>
        </p:spPr>
        <p:txBody>
          <a:bodyPr wrap="none" rtlCol="0">
            <a:spAutoFit/>
          </a:bodyPr>
          <a:lstStyle/>
          <a:p>
            <a:pPr algn="ctr"/>
            <a:r>
              <a:rPr kumimoji="1" lang="en-US" altLang="ja-JP" sz="2000" dirty="0" smtClean="0">
                <a:latin typeface="Arial Black" pitchFamily="34" charset="0"/>
              </a:rPr>
              <a:t>Seasonal variations of PCBs, </a:t>
            </a:r>
            <a:r>
              <a:rPr kumimoji="1" lang="en-US" altLang="ja-JP" sz="2000" dirty="0" err="1" smtClean="0">
                <a:latin typeface="Arial Black" pitchFamily="34" charset="0"/>
              </a:rPr>
              <a:t>DiCBs</a:t>
            </a:r>
            <a:r>
              <a:rPr kumimoji="1" lang="en-US" altLang="ja-JP" sz="2000" dirty="0" smtClean="0">
                <a:latin typeface="Arial Black" pitchFamily="34" charset="0"/>
              </a:rPr>
              <a:t>, and #11 in ambient air </a:t>
            </a:r>
          </a:p>
          <a:p>
            <a:pPr algn="ctr"/>
            <a:r>
              <a:rPr kumimoji="1" lang="en-US" altLang="ja-JP" sz="2000" dirty="0" smtClean="0">
                <a:latin typeface="Arial Black" pitchFamily="34" charset="0"/>
              </a:rPr>
              <a:t>( Sapporo city : </a:t>
            </a:r>
            <a:r>
              <a:rPr lang="en-US" altLang="ja-JP" sz="2000" dirty="0" smtClean="0">
                <a:latin typeface="Arial Black" pitchFamily="34" charset="0"/>
              </a:rPr>
              <a:t>April 2005 ~ March 2011)</a:t>
            </a:r>
            <a:endParaRPr kumimoji="1" lang="ja-JP" altLang="en-US" sz="2000" dirty="0">
              <a:latin typeface="Arial Black" pitchFamily="34" charset="0"/>
            </a:endParaRPr>
          </a:p>
        </p:txBody>
      </p:sp>
      <p:sp>
        <p:nvSpPr>
          <p:cNvPr id="4" name="テキスト ボックス 3"/>
          <p:cNvSpPr txBox="1"/>
          <p:nvPr/>
        </p:nvSpPr>
        <p:spPr>
          <a:xfrm rot="16200000">
            <a:off x="-1221480" y="2463387"/>
            <a:ext cx="4270977" cy="369332"/>
          </a:xfrm>
          <a:prstGeom prst="rect">
            <a:avLst/>
          </a:prstGeom>
          <a:noFill/>
        </p:spPr>
        <p:txBody>
          <a:bodyPr wrap="none" rtlCol="0">
            <a:spAutoFit/>
          </a:bodyPr>
          <a:lstStyle/>
          <a:p>
            <a:r>
              <a:rPr lang="en-US" altLang="ja-JP" dirty="0" smtClean="0"/>
              <a:t>Temperature(</a:t>
            </a:r>
            <a:r>
              <a:rPr lang="en-US" altLang="ja-JP" baseline="30000" dirty="0" err="1" smtClean="0"/>
              <a:t>o</a:t>
            </a:r>
            <a:r>
              <a:rPr lang="en-US" altLang="ja-JP" dirty="0" err="1" smtClean="0"/>
              <a:t>C</a:t>
            </a:r>
            <a:r>
              <a:rPr lang="en-US" altLang="ja-JP" dirty="0" smtClean="0"/>
              <a:t>), </a:t>
            </a:r>
            <a:r>
              <a:rPr kumimoji="1" lang="en-US" altLang="ja-JP" dirty="0" err="1" smtClean="0"/>
              <a:t>DiCBs</a:t>
            </a:r>
            <a:r>
              <a:rPr kumimoji="1" lang="ja-JP" altLang="en-US" dirty="0" err="1" smtClean="0"/>
              <a:t>、</a:t>
            </a:r>
            <a:r>
              <a:rPr kumimoji="1" lang="en-US" altLang="ja-JP" dirty="0" smtClean="0"/>
              <a:t>#11</a:t>
            </a:r>
            <a:r>
              <a:rPr lang="en-US" altLang="ja-JP" dirty="0" smtClean="0"/>
              <a:t>Conc. </a:t>
            </a:r>
            <a:r>
              <a:rPr kumimoji="1" lang="en-US" altLang="ja-JP" dirty="0" smtClean="0"/>
              <a:t>(</a:t>
            </a:r>
            <a:r>
              <a:rPr kumimoji="1" lang="en-US" altLang="ja-JP" dirty="0" err="1" smtClean="0"/>
              <a:t>pg</a:t>
            </a:r>
            <a:r>
              <a:rPr kumimoji="1" lang="en-US" altLang="ja-JP" dirty="0" smtClean="0"/>
              <a:t>/m</a:t>
            </a:r>
            <a:r>
              <a:rPr kumimoji="1" lang="en-US" altLang="ja-JP" baseline="30000" dirty="0" smtClean="0"/>
              <a:t>3</a:t>
            </a:r>
            <a:r>
              <a:rPr kumimoji="1" lang="en-US" altLang="ja-JP" dirty="0" smtClean="0"/>
              <a:t>)</a:t>
            </a:r>
            <a:endParaRPr kumimoji="1" lang="ja-JP" altLang="en-US" dirty="0"/>
          </a:p>
        </p:txBody>
      </p:sp>
      <p:sp>
        <p:nvSpPr>
          <p:cNvPr id="5" name="テキスト ボックス 4"/>
          <p:cNvSpPr txBox="1"/>
          <p:nvPr/>
        </p:nvSpPr>
        <p:spPr>
          <a:xfrm rot="5400000">
            <a:off x="7513977" y="2346826"/>
            <a:ext cx="2002664" cy="369332"/>
          </a:xfrm>
          <a:prstGeom prst="rect">
            <a:avLst/>
          </a:prstGeom>
          <a:noFill/>
        </p:spPr>
        <p:txBody>
          <a:bodyPr wrap="none" rtlCol="0">
            <a:spAutoFit/>
          </a:bodyPr>
          <a:lstStyle/>
          <a:p>
            <a:r>
              <a:rPr kumimoji="1" lang="en-US" altLang="ja-JP" dirty="0" smtClean="0"/>
              <a:t>PCBs</a:t>
            </a:r>
            <a:r>
              <a:rPr kumimoji="1" lang="ja-JP" altLang="en-US" dirty="0" smtClean="0"/>
              <a:t> </a:t>
            </a:r>
            <a:r>
              <a:rPr kumimoji="1" lang="en-US" altLang="ja-JP" dirty="0" smtClean="0"/>
              <a:t>Conc. </a:t>
            </a:r>
            <a:r>
              <a:rPr lang="en-US" altLang="ja-JP" dirty="0"/>
              <a:t>(</a:t>
            </a:r>
            <a:r>
              <a:rPr kumimoji="1" lang="en-US" altLang="ja-JP" dirty="0" err="1" smtClean="0"/>
              <a:t>pg</a:t>
            </a:r>
            <a:r>
              <a:rPr kumimoji="1" lang="en-US" altLang="ja-JP" dirty="0" smtClean="0"/>
              <a:t>/m</a:t>
            </a:r>
            <a:r>
              <a:rPr kumimoji="1" lang="en-US" altLang="ja-JP" baseline="30000" dirty="0" smtClean="0"/>
              <a:t>3</a:t>
            </a:r>
            <a:r>
              <a:rPr lang="en-US" altLang="ja-JP" dirty="0"/>
              <a:t>)</a:t>
            </a:r>
            <a:endParaRPr kumimoji="1" lang="ja-JP" altLang="en-US" dirty="0"/>
          </a:p>
        </p:txBody>
      </p:sp>
      <p:sp>
        <p:nvSpPr>
          <p:cNvPr id="6" name="テキスト ボックス 5"/>
          <p:cNvSpPr txBox="1"/>
          <p:nvPr/>
        </p:nvSpPr>
        <p:spPr>
          <a:xfrm>
            <a:off x="102222" y="6413266"/>
            <a:ext cx="4701607" cy="369332"/>
          </a:xfrm>
          <a:prstGeom prst="rect">
            <a:avLst/>
          </a:prstGeom>
          <a:noFill/>
        </p:spPr>
        <p:txBody>
          <a:bodyPr wrap="none" rtlCol="0">
            <a:spAutoFit/>
          </a:bodyPr>
          <a:lstStyle/>
          <a:p>
            <a:pPr algn="ctr"/>
            <a:r>
              <a:rPr kumimoji="1" lang="en-US" altLang="ja-JP" dirty="0" smtClean="0">
                <a:latin typeface="Arial Black" pitchFamily="34" charset="0"/>
              </a:rPr>
              <a:t>PCBs: 69-1200 pg/m</a:t>
            </a:r>
            <a:r>
              <a:rPr kumimoji="1" lang="en-US" altLang="ja-JP" baseline="30000" dirty="0" smtClean="0">
                <a:latin typeface="Arial Black" pitchFamily="34" charset="0"/>
              </a:rPr>
              <a:t>3</a:t>
            </a:r>
            <a:r>
              <a:rPr kumimoji="1" lang="en-US" altLang="ja-JP" dirty="0" smtClean="0">
                <a:latin typeface="Arial Black" pitchFamily="34" charset="0"/>
              </a:rPr>
              <a:t>, ave:361 pg/m</a:t>
            </a:r>
            <a:r>
              <a:rPr kumimoji="1" lang="en-US" altLang="ja-JP" baseline="30000" dirty="0" smtClean="0">
                <a:latin typeface="Arial Black" pitchFamily="34" charset="0"/>
              </a:rPr>
              <a:t>3</a:t>
            </a:r>
            <a:endParaRPr kumimoji="1" lang="ja-JP" altLang="en-US" baseline="30000" dirty="0">
              <a:latin typeface="Arial Black" pitchFamily="34" charset="0"/>
            </a:endParaRPr>
          </a:p>
        </p:txBody>
      </p:sp>
      <p:sp>
        <p:nvSpPr>
          <p:cNvPr id="7" name="テキスト ボックス 6"/>
          <p:cNvSpPr txBox="1"/>
          <p:nvPr/>
        </p:nvSpPr>
        <p:spPr>
          <a:xfrm>
            <a:off x="4788024" y="6444044"/>
            <a:ext cx="4340932" cy="369332"/>
          </a:xfrm>
          <a:prstGeom prst="rect">
            <a:avLst/>
          </a:prstGeom>
          <a:noFill/>
        </p:spPr>
        <p:txBody>
          <a:bodyPr wrap="none" rtlCol="0">
            <a:spAutoFit/>
          </a:bodyPr>
          <a:lstStyle/>
          <a:p>
            <a:pPr algn="ctr"/>
            <a:r>
              <a:rPr kumimoji="1" lang="en-US" altLang="ja-JP" dirty="0" smtClean="0">
                <a:latin typeface="Arial Black" pitchFamily="34" charset="0"/>
              </a:rPr>
              <a:t>#11: 2.4-37 pg/m</a:t>
            </a:r>
            <a:r>
              <a:rPr kumimoji="1" lang="en-US" altLang="ja-JP" baseline="30000" dirty="0" smtClean="0">
                <a:latin typeface="Arial Black" pitchFamily="34" charset="0"/>
              </a:rPr>
              <a:t>3</a:t>
            </a:r>
            <a:r>
              <a:rPr kumimoji="1" lang="en-US" altLang="ja-JP" dirty="0" smtClean="0">
                <a:latin typeface="Arial Black" pitchFamily="34" charset="0"/>
              </a:rPr>
              <a:t>, ave:11.4 pg/m</a:t>
            </a:r>
            <a:r>
              <a:rPr kumimoji="1" lang="en-US" altLang="ja-JP" baseline="30000" dirty="0" smtClean="0">
                <a:latin typeface="Arial Black" pitchFamily="34" charset="0"/>
              </a:rPr>
              <a:t>3</a:t>
            </a:r>
            <a:endParaRPr kumimoji="1" lang="ja-JP" altLang="en-US" baseline="30000" dirty="0">
              <a:latin typeface="Arial Black" pitchFamily="34" charset="0"/>
            </a:endParaRPr>
          </a:p>
        </p:txBody>
      </p:sp>
      <p:sp>
        <p:nvSpPr>
          <p:cNvPr id="8" name="正方形/長方形 7"/>
          <p:cNvSpPr/>
          <p:nvPr/>
        </p:nvSpPr>
        <p:spPr>
          <a:xfrm>
            <a:off x="1619672" y="404664"/>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79912" y="399404"/>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860032" y="397842"/>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012160" y="404664"/>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020272" y="388898"/>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756034" y="404664"/>
            <a:ext cx="360040" cy="439248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879594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 Conclusion</a:t>
            </a:r>
          </a:p>
          <a:p>
            <a:pPr algn="l" eaLnBrk="1" hangingPunct="1">
              <a:buFontTx/>
              <a:buChar char="-"/>
              <a:defRPr/>
            </a:pPr>
            <a:endParaRPr lang="en-US" altLang="ja-JP" b="1" dirty="0" smtClean="0">
              <a:solidFill>
                <a:schemeClr val="accent3"/>
              </a:solidFill>
            </a:endParaRPr>
          </a:p>
        </p:txBody>
      </p:sp>
      <p:sp>
        <p:nvSpPr>
          <p:cNvPr id="41" name="正方形/長方形 40"/>
          <p:cNvSpPr/>
          <p:nvPr/>
        </p:nvSpPr>
        <p:spPr>
          <a:xfrm>
            <a:off x="0" y="692696"/>
            <a:ext cx="9144000" cy="6124754"/>
          </a:xfrm>
          <a:prstGeom prst="rect">
            <a:avLst/>
          </a:prstGeom>
          <a:solidFill>
            <a:srgbClr val="002060">
              <a:alpha val="90000"/>
            </a:srgbClr>
          </a:solidFill>
        </p:spPr>
        <p:txBody>
          <a:bodyPr wrap="square">
            <a:spAutoFit/>
          </a:bodyPr>
          <a:lstStyle/>
          <a:p>
            <a:r>
              <a:rPr lang="en-US" altLang="ja-JP" sz="3200" b="1" dirty="0" smtClean="0">
                <a:solidFill>
                  <a:srgbClr val="FFFFFF"/>
                </a:solidFill>
                <a:latin typeface="Arial Black" pitchFamily="34" charset="0"/>
              </a:rPr>
              <a:t>use </a:t>
            </a:r>
          </a:p>
          <a:p>
            <a:r>
              <a:rPr lang="en-US" altLang="ja-JP" sz="3200" b="1" dirty="0" smtClean="0">
                <a:solidFill>
                  <a:srgbClr val="FFFFFF"/>
                </a:solidFill>
                <a:latin typeface="Arial Black" pitchFamily="34" charset="0"/>
              </a:rPr>
              <a:t>  BAT (Best Available Techniques)</a:t>
            </a:r>
          </a:p>
          <a:p>
            <a:r>
              <a:rPr lang="en-US" altLang="ja-JP" sz="3200" b="1" dirty="0" smtClean="0">
                <a:solidFill>
                  <a:srgbClr val="FFFFFF"/>
                </a:solidFill>
                <a:latin typeface="Arial Black" pitchFamily="34" charset="0"/>
              </a:rPr>
              <a:t>  BEP (Best Environmental Practices)</a:t>
            </a:r>
          </a:p>
          <a:p>
            <a:endParaRPr lang="en-US" altLang="ja-JP" sz="3200" b="1" dirty="0" smtClean="0">
              <a:solidFill>
                <a:srgbClr val="FFFFFF"/>
              </a:solidFill>
              <a:latin typeface="Arial Black" pitchFamily="34" charset="0"/>
            </a:endParaRPr>
          </a:p>
          <a:p>
            <a:r>
              <a:rPr lang="en-US" altLang="ja-JP" sz="3200" b="1" dirty="0" smtClean="0">
                <a:solidFill>
                  <a:srgbClr val="FFFFFF"/>
                </a:solidFill>
                <a:latin typeface="Arial Black" pitchFamily="34" charset="0"/>
              </a:rPr>
              <a:t>to reduce emissions and human risk.</a:t>
            </a:r>
          </a:p>
          <a:p>
            <a:r>
              <a:rPr lang="en-US" altLang="ja-JP" sz="3200" b="1" dirty="0" smtClean="0">
                <a:solidFill>
                  <a:srgbClr val="FFFFFF"/>
                </a:solidFill>
                <a:latin typeface="Arial Black" pitchFamily="34" charset="0"/>
              </a:rPr>
              <a:t>organic pigment product 22,510t (2010)</a:t>
            </a:r>
          </a:p>
          <a:p>
            <a:endParaRPr lang="en-US" altLang="ja-JP" sz="3200" b="1" dirty="0" smtClean="0">
              <a:solidFill>
                <a:srgbClr val="FFFFFF"/>
              </a:solidFill>
              <a:latin typeface="Arial Black" pitchFamily="34" charset="0"/>
            </a:endParaRPr>
          </a:p>
          <a:p>
            <a:r>
              <a:rPr lang="en-US" altLang="ja-JP" sz="3200" b="1" dirty="0" smtClean="0">
                <a:solidFill>
                  <a:srgbClr val="FFFFFF"/>
                </a:solidFill>
                <a:latin typeface="Arial Black" pitchFamily="34" charset="0"/>
              </a:rPr>
              <a:t>                       cosmetics</a:t>
            </a:r>
          </a:p>
          <a:p>
            <a:endParaRPr lang="en-US" altLang="ja-JP" sz="3200" b="1" dirty="0" smtClean="0">
              <a:solidFill>
                <a:srgbClr val="FFFFFF"/>
              </a:solidFill>
              <a:latin typeface="Arial Black" pitchFamily="34" charset="0"/>
            </a:endParaRPr>
          </a:p>
          <a:p>
            <a:r>
              <a:rPr lang="en-US" altLang="ja-JP" sz="3200" b="1" dirty="0" smtClean="0">
                <a:solidFill>
                  <a:srgbClr val="FFFFFF"/>
                </a:solidFill>
                <a:latin typeface="Arial Black" pitchFamily="34" charset="0"/>
              </a:rPr>
              <a:t>                                                                                                                                                                                                                                                                                                                                                                                                                                                                                                                                                                                                                                                                                                                                                                                                                                                                                                                                                                         </a:t>
            </a:r>
          </a:p>
          <a:p>
            <a:pPr algn="ctr"/>
            <a:endParaRPr lang="en-US" altLang="ja-JP" sz="4000" b="1" dirty="0" smtClean="0">
              <a:solidFill>
                <a:srgbClr val="FFFFFF"/>
              </a:solidFill>
              <a:latin typeface="Arial Black" pitchFamily="34" charset="0"/>
            </a:endParaRPr>
          </a:p>
          <a:p>
            <a:endParaRPr lang="ja-JP" altLang="ja-JP" sz="3200" b="1" dirty="0">
              <a:solidFill>
                <a:srgbClr val="FFFFFF"/>
              </a:solidFill>
            </a:endParaRPr>
          </a:p>
        </p:txBody>
      </p:sp>
      <p:pic>
        <p:nvPicPr>
          <p:cNvPr id="5" name="図 4" descr="08.jpg"/>
          <p:cNvPicPr>
            <a:picLocks noChangeAspect="1"/>
          </p:cNvPicPr>
          <p:nvPr/>
        </p:nvPicPr>
        <p:blipFill>
          <a:blip r:embed="rId3" cstate="print"/>
          <a:stretch>
            <a:fillRect/>
          </a:stretch>
        </p:blipFill>
        <p:spPr>
          <a:xfrm>
            <a:off x="497971" y="4653136"/>
            <a:ext cx="2561861" cy="1921396"/>
          </a:xfrm>
          <a:prstGeom prst="rect">
            <a:avLst/>
          </a:prstGeom>
        </p:spPr>
      </p:pic>
      <p:pic>
        <p:nvPicPr>
          <p:cNvPr id="6" name="図 5" descr="Cosmetic.jpg"/>
          <p:cNvPicPr>
            <a:picLocks noChangeAspect="1"/>
          </p:cNvPicPr>
          <p:nvPr/>
        </p:nvPicPr>
        <p:blipFill>
          <a:blip r:embed="rId4" cstate="print"/>
          <a:stretch>
            <a:fillRect/>
          </a:stretch>
        </p:blipFill>
        <p:spPr>
          <a:xfrm>
            <a:off x="6228184" y="4619292"/>
            <a:ext cx="2585864" cy="1978186"/>
          </a:xfrm>
          <a:prstGeom prst="rect">
            <a:avLst/>
          </a:prstGeom>
        </p:spPr>
      </p:pic>
      <p:pic>
        <p:nvPicPr>
          <p:cNvPr id="7" name="図 6" descr="main_img1.jpg"/>
          <p:cNvPicPr>
            <a:picLocks noChangeAspect="1"/>
          </p:cNvPicPr>
          <p:nvPr/>
        </p:nvPicPr>
        <p:blipFill>
          <a:blip r:embed="rId5" cstate="print"/>
          <a:stretch>
            <a:fillRect/>
          </a:stretch>
        </p:blipFill>
        <p:spPr>
          <a:xfrm>
            <a:off x="3240360" y="4662123"/>
            <a:ext cx="2771800" cy="1963178"/>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 Conclusion</a:t>
            </a:r>
          </a:p>
          <a:p>
            <a:pPr algn="l" eaLnBrk="1" hangingPunct="1">
              <a:buFontTx/>
              <a:buChar char="-"/>
              <a:defRPr/>
            </a:pPr>
            <a:endParaRPr lang="en-US" altLang="ja-JP" b="1" dirty="0" smtClean="0">
              <a:solidFill>
                <a:schemeClr val="accent3"/>
              </a:solidFill>
            </a:endParaRPr>
          </a:p>
        </p:txBody>
      </p:sp>
      <p:sp>
        <p:nvSpPr>
          <p:cNvPr id="41" name="正方形/長方形 40"/>
          <p:cNvSpPr/>
          <p:nvPr/>
        </p:nvSpPr>
        <p:spPr>
          <a:xfrm>
            <a:off x="0" y="692696"/>
            <a:ext cx="9144000" cy="6124754"/>
          </a:xfrm>
          <a:prstGeom prst="rect">
            <a:avLst/>
          </a:prstGeom>
          <a:solidFill>
            <a:srgbClr val="002060">
              <a:alpha val="90000"/>
            </a:srgbClr>
          </a:solidFill>
        </p:spPr>
        <p:txBody>
          <a:bodyPr wrap="square">
            <a:spAutoFit/>
          </a:bodyPr>
          <a:lstStyle/>
          <a:p>
            <a:endParaRPr lang="en-US" altLang="ja-JP" sz="3200" b="1" dirty="0" smtClean="0">
              <a:solidFill>
                <a:srgbClr val="FFFFFF"/>
              </a:solidFill>
              <a:latin typeface="Arial Black" pitchFamily="34" charset="0"/>
            </a:endParaRPr>
          </a:p>
          <a:p>
            <a:r>
              <a:rPr lang="en-US" altLang="ja-JP" sz="3200" b="1" dirty="0" smtClean="0">
                <a:solidFill>
                  <a:srgbClr val="FFFFFF"/>
                </a:solidFill>
                <a:latin typeface="Arial Black" pitchFamily="34" charset="0"/>
              </a:rPr>
              <a:t>to reduce emissions and human risk.</a:t>
            </a:r>
          </a:p>
          <a:p>
            <a:r>
              <a:rPr lang="en-US" altLang="ja-JP" sz="3200" b="1" dirty="0" smtClean="0">
                <a:solidFill>
                  <a:srgbClr val="FFFFFF"/>
                </a:solidFill>
                <a:latin typeface="Arial Black" pitchFamily="34" charset="0"/>
              </a:rPr>
              <a:t>organic pigment product 22,510t (2010)</a:t>
            </a:r>
          </a:p>
          <a:p>
            <a:endParaRPr lang="en-US" altLang="ja-JP" sz="3200" b="1" dirty="0" smtClean="0">
              <a:solidFill>
                <a:srgbClr val="FFFFFF"/>
              </a:solidFill>
              <a:latin typeface="Arial Black" pitchFamily="34" charset="0"/>
            </a:endParaRPr>
          </a:p>
          <a:p>
            <a:r>
              <a:rPr lang="en-US" altLang="ja-JP" sz="3200" b="1" dirty="0" smtClean="0">
                <a:solidFill>
                  <a:srgbClr val="FFFFFF"/>
                </a:solidFill>
                <a:latin typeface="Arial Black" pitchFamily="34" charset="0"/>
              </a:rPr>
              <a:t>be used for various purposes</a:t>
            </a:r>
          </a:p>
          <a:p>
            <a:endParaRPr lang="en-US" altLang="ja-JP" sz="3200" b="1" dirty="0" smtClean="0">
              <a:solidFill>
                <a:srgbClr val="FFFFFF"/>
              </a:solidFill>
              <a:latin typeface="Arial Black" pitchFamily="34" charset="0"/>
            </a:endParaRPr>
          </a:p>
          <a:p>
            <a:r>
              <a:rPr lang="en-US" altLang="ja-JP" sz="3200" b="1" dirty="0" smtClean="0">
                <a:solidFill>
                  <a:srgbClr val="FFFFFF"/>
                </a:solidFill>
                <a:latin typeface="Arial Black" pitchFamily="34" charset="0"/>
              </a:rPr>
              <a:t>            paint  textile   ink   plastic </a:t>
            </a:r>
          </a:p>
          <a:p>
            <a:r>
              <a:rPr lang="en-US" altLang="ja-JP" sz="3200" b="1" dirty="0" smtClean="0">
                <a:solidFill>
                  <a:srgbClr val="FFFFFF"/>
                </a:solidFill>
                <a:latin typeface="Arial Black" pitchFamily="34" charset="0"/>
              </a:rPr>
              <a:t>             5%      4%      ?%      2%</a:t>
            </a:r>
          </a:p>
          <a:p>
            <a:endParaRPr lang="en-US" altLang="ja-JP" sz="3200" b="1" dirty="0" smtClean="0">
              <a:solidFill>
                <a:srgbClr val="FFFFFF"/>
              </a:solidFill>
              <a:latin typeface="Arial Black" pitchFamily="34" charset="0"/>
            </a:endParaRPr>
          </a:p>
          <a:p>
            <a:r>
              <a:rPr lang="en-US" altLang="ja-JP" sz="3200" b="1" dirty="0" smtClean="0">
                <a:solidFill>
                  <a:srgbClr val="FFFFFF"/>
                </a:solidFill>
                <a:latin typeface="Arial Black" pitchFamily="34" charset="0"/>
              </a:rPr>
              <a:t>                                                                                                                                                                                                                                                                                                                                                                                                                                                                                                                                                                                                                                                                                                                                                                                                                                                                                                                                                                                          </a:t>
            </a:r>
          </a:p>
          <a:p>
            <a:pPr algn="ctr"/>
            <a:endParaRPr lang="en-US" altLang="ja-JP" sz="4000" b="1" dirty="0" smtClean="0">
              <a:solidFill>
                <a:srgbClr val="FFFFFF"/>
              </a:solidFill>
              <a:latin typeface="Arial Black" pitchFamily="34" charset="0"/>
            </a:endParaRPr>
          </a:p>
          <a:p>
            <a:endParaRPr lang="ja-JP" altLang="ja-JP" sz="3200" b="1" dirty="0">
              <a:solidFill>
                <a:srgbClr val="FFFFFF"/>
              </a:solidFill>
            </a:endParaRPr>
          </a:p>
        </p:txBody>
      </p:sp>
      <p:pic>
        <p:nvPicPr>
          <p:cNvPr id="4" name="図 3" descr="pigment.png"/>
          <p:cNvPicPr>
            <a:picLocks noChangeAspect="1"/>
          </p:cNvPicPr>
          <p:nvPr/>
        </p:nvPicPr>
        <p:blipFill>
          <a:blip r:embed="rId3" cstate="print"/>
          <a:stretch>
            <a:fillRect/>
          </a:stretch>
        </p:blipFill>
        <p:spPr>
          <a:xfrm>
            <a:off x="1654646" y="4863802"/>
            <a:ext cx="5581650" cy="173355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655528"/>
            <a:ext cx="7772400" cy="3048000"/>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smtClean="0">
                <a:solidFill>
                  <a:schemeClr val="bg1"/>
                </a:solidFill>
              </a:rPr>
              <a:t>Thank you for your kind </a:t>
            </a:r>
            <a:r>
              <a:rPr lang="en-US" altLang="ja-JP" sz="3600" b="1" dirty="0" smtClean="0">
                <a:solidFill>
                  <a:schemeClr val="bg1"/>
                </a:solidFill>
              </a:rPr>
              <a:t>attentions</a:t>
            </a:r>
          </a:p>
          <a:p>
            <a:endParaRPr lang="en-US" altLang="ja-JP" sz="3600" b="1" dirty="0" smtClean="0">
              <a:solidFill>
                <a:schemeClr val="bg1"/>
              </a:solidFill>
            </a:endParaRPr>
          </a:p>
          <a:p>
            <a:r>
              <a:rPr lang="en-US" altLang="ja-JP" sz="3600" dirty="0" smtClean="0">
                <a:solidFill>
                  <a:schemeClr val="bg1"/>
                </a:solidFill>
                <a:latin typeface="Arial Black" pitchFamily="34" charset="0"/>
              </a:rPr>
              <a:t> http://</a:t>
            </a:r>
            <a:r>
              <a:rPr lang="en-US" altLang="ja-JP" sz="3600" dirty="0" smtClean="0">
                <a:solidFill>
                  <a:schemeClr val="bg1"/>
                </a:solidFill>
                <a:latin typeface="Arial Black" pitchFamily="34" charset="0"/>
              </a:rPr>
              <a:t>ee-net.ne.jp/serbia/</a:t>
            </a:r>
            <a:endParaRPr lang="en-US" altLang="ja-JP" sz="3600" b="1" dirty="0" smtClean="0">
              <a:solidFill>
                <a:schemeClr val="bg1"/>
              </a:solidFill>
            </a:endParaRPr>
          </a:p>
        </p:txBody>
      </p:sp>
      <p:sp>
        <p:nvSpPr>
          <p:cNvPr id="4" name="正方形/長方形 3"/>
          <p:cNvSpPr/>
          <p:nvPr/>
        </p:nvSpPr>
        <p:spPr>
          <a:xfrm>
            <a:off x="755576" y="4471952"/>
            <a:ext cx="7632848" cy="1477328"/>
          </a:xfrm>
          <a:prstGeom prst="rect">
            <a:avLst/>
          </a:prstGeom>
          <a:solidFill>
            <a:schemeClr val="tx2">
              <a:lumMod val="60000"/>
              <a:lumOff val="40000"/>
            </a:schemeClr>
          </a:solidFill>
        </p:spPr>
        <p:txBody>
          <a:bodyPr wrap="square">
            <a:spAutoFit/>
          </a:bodyPr>
          <a:lstStyle/>
          <a:p>
            <a:r>
              <a:rPr lang="en-US" altLang="ja-JP" dirty="0" smtClean="0">
                <a:solidFill>
                  <a:schemeClr val="bg1"/>
                </a:solidFill>
                <a:latin typeface="Arial Black" pitchFamily="34" charset="0"/>
              </a:rPr>
              <a:t>      You can see your photos at </a:t>
            </a:r>
          </a:p>
          <a:p>
            <a:endParaRPr lang="en-US" altLang="ja-JP" dirty="0" smtClean="0">
              <a:solidFill>
                <a:schemeClr val="bg1"/>
              </a:solidFill>
              <a:latin typeface="Arial Black" pitchFamily="34" charset="0"/>
            </a:endParaRPr>
          </a:p>
          <a:p>
            <a:r>
              <a:rPr lang="en-US" altLang="ja-JP" dirty="0" smtClean="0">
                <a:solidFill>
                  <a:schemeClr val="bg1"/>
                </a:solidFill>
                <a:latin typeface="Arial Black" pitchFamily="34" charset="0"/>
              </a:rPr>
              <a:t>                                  http://www.dioxin20xx.org/</a:t>
            </a:r>
          </a:p>
          <a:p>
            <a:endParaRPr lang="en-US" altLang="ja-JP" dirty="0" smtClean="0">
              <a:solidFill>
                <a:schemeClr val="bg1"/>
              </a:solidFill>
              <a:latin typeface="Arial Black" pitchFamily="34" charset="0"/>
            </a:endParaRPr>
          </a:p>
          <a:p>
            <a:r>
              <a:rPr lang="en-US" altLang="ja-JP" dirty="0" smtClean="0">
                <a:solidFill>
                  <a:schemeClr val="bg1"/>
                </a:solidFill>
                <a:latin typeface="Arial Black" pitchFamily="34" charset="0"/>
              </a:rPr>
              <a:t>                                  http://ee-net.ne.jp/dioxin/</a:t>
            </a:r>
            <a:endParaRPr lang="en-US" altLang="ja-JP" dirty="0">
              <a:solidFill>
                <a:schemeClr val="bg1"/>
              </a:solidFill>
              <a:latin typeface="Arial Black" pitchFamily="34" charset="0"/>
            </a:endParaRPr>
          </a:p>
        </p:txBody>
      </p:sp>
    </p:spTree>
    <p:extLst>
      <p:ext uri="{BB962C8B-B14F-4D97-AF65-F5344CB8AC3E}">
        <p14:creationId xmlns:p14="http://schemas.microsoft.com/office/powerpoint/2010/main" xmlns="" val="3779444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tangle 2"/>
          <p:cNvSpPr txBox="1">
            <a:spLocks noChangeArrowheads="1"/>
          </p:cNvSpPr>
          <p:nvPr/>
        </p:nvSpPr>
        <p:spPr>
          <a:xfrm>
            <a:off x="251520" y="260648"/>
            <a:ext cx="8712968" cy="6192688"/>
          </a:xfrm>
          <a:prstGeom prst="rect">
            <a:avLst/>
          </a:prstGeom>
          <a:solidFill>
            <a:schemeClr val="tx2">
              <a:lumMod val="60000"/>
              <a:lumOff val="40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b="1" dirty="0" smtClean="0">
                <a:solidFill>
                  <a:schemeClr val="bg1"/>
                </a:solidFill>
              </a:rPr>
              <a:t>- In January 2011, the Ecological and Toxicological Association of Dyes and Organic Pigments Manufacturers (</a:t>
            </a:r>
            <a:r>
              <a:rPr lang="en-US" altLang="ja-JP" sz="3600" b="1" dirty="0" smtClean="0">
                <a:solidFill>
                  <a:srgbClr val="FF0000"/>
                </a:solidFill>
              </a:rPr>
              <a:t>ETAD</a:t>
            </a:r>
            <a:r>
              <a:rPr lang="en-US" altLang="ja-JP" sz="3600" b="1" dirty="0" smtClean="0">
                <a:solidFill>
                  <a:schemeClr val="bg1"/>
                </a:solidFill>
              </a:rPr>
              <a:t>) published a report saying that PCB can be </a:t>
            </a:r>
            <a:r>
              <a:rPr lang="en-US" altLang="ja-JP" sz="3600" b="1" dirty="0" smtClean="0">
                <a:solidFill>
                  <a:srgbClr val="FF0000"/>
                </a:solidFill>
              </a:rPr>
              <a:t>unintentionally generated</a:t>
            </a:r>
            <a:r>
              <a:rPr lang="en-US" altLang="ja-JP" sz="3600" b="1" dirty="0" smtClean="0">
                <a:solidFill>
                  <a:schemeClr val="bg1"/>
                </a:solidFill>
              </a:rPr>
              <a:t> in the manufacturing processes of certain organic pigments.</a:t>
            </a:r>
          </a:p>
          <a:p>
            <a:pPr algn="l"/>
            <a:r>
              <a:rPr lang="en-US" altLang="ja-JP" sz="3600" b="1" dirty="0" smtClean="0">
                <a:solidFill>
                  <a:schemeClr val="bg1"/>
                </a:solidFill>
              </a:rPr>
              <a:t>- Following this report, members of </a:t>
            </a:r>
            <a:r>
              <a:rPr lang="en-US" altLang="ja-JP" sz="3600" b="1" dirty="0" smtClean="0">
                <a:solidFill>
                  <a:srgbClr val="FF0000"/>
                </a:solidFill>
              </a:rPr>
              <a:t>JDICA</a:t>
            </a:r>
            <a:r>
              <a:rPr lang="en-US" altLang="ja-JP" sz="3600" b="1" dirty="0" smtClean="0">
                <a:solidFill>
                  <a:schemeClr val="bg1"/>
                </a:solidFill>
              </a:rPr>
              <a:t> (Japan Dyestuff and Industrial Chemicals Association) voluntarily conducted investigations and found some cases where PCB was unintentionally generated as a </a:t>
            </a:r>
            <a:r>
              <a:rPr lang="en-US" altLang="ja-JP" sz="3600" b="1" dirty="0" smtClean="0">
                <a:solidFill>
                  <a:srgbClr val="FF0000"/>
                </a:solidFill>
              </a:rPr>
              <a:t>byproduct</a:t>
            </a:r>
            <a:r>
              <a:rPr lang="en-US" altLang="ja-JP" sz="3600" b="1" dirty="0" smtClean="0">
                <a:solidFill>
                  <a:schemeClr val="bg1"/>
                </a:solidFill>
              </a:rPr>
              <a:t>. </a:t>
            </a:r>
          </a:p>
          <a:p>
            <a:pPr algn="l"/>
            <a:r>
              <a:rPr lang="en-US" altLang="ja-JP" sz="3600" b="1" dirty="0" smtClean="0">
                <a:solidFill>
                  <a:schemeClr val="bg1"/>
                </a:solidFill>
              </a:rPr>
              <a:t>- They reported the results of the investigation to METI on February 1, 2012.</a:t>
            </a:r>
          </a:p>
        </p:txBody>
      </p:sp>
    </p:spTree>
    <p:extLst>
      <p:ext uri="{BB962C8B-B14F-4D97-AF65-F5344CB8AC3E}">
        <p14:creationId xmlns:p14="http://schemas.microsoft.com/office/powerpoint/2010/main" xmlns="" val="328270292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86374" y="5301208"/>
            <a:ext cx="4209742" cy="646331"/>
          </a:xfrm>
          <a:prstGeom prst="rect">
            <a:avLst/>
          </a:prstGeom>
        </p:spPr>
        <p:txBody>
          <a:bodyPr wrap="none">
            <a:spAutoFit/>
          </a:bodyPr>
          <a:lstStyle/>
          <a:p>
            <a:pPr algn="ctr"/>
            <a:r>
              <a:rPr lang="en-US" altLang="ja-JP" dirty="0" smtClean="0">
                <a:latin typeface="Arial Black" pitchFamily="34" charset="0"/>
              </a:rPr>
              <a:t>PCB congener profile from </a:t>
            </a:r>
          </a:p>
          <a:p>
            <a:pPr algn="ctr"/>
            <a:r>
              <a:rPr lang="en-US" altLang="ja-JP" dirty="0" smtClean="0">
                <a:latin typeface="Arial Black" pitchFamily="34" charset="0"/>
              </a:rPr>
              <a:t>pigment factory (</a:t>
            </a:r>
            <a:r>
              <a:rPr lang="en-US" altLang="ja-JP" dirty="0" err="1" smtClean="0">
                <a:latin typeface="Arial Black" pitchFamily="34" charset="0"/>
              </a:rPr>
              <a:t>Litten</a:t>
            </a:r>
            <a:r>
              <a:rPr lang="en-US" altLang="ja-JP" dirty="0" smtClean="0">
                <a:latin typeface="Arial Black" pitchFamily="34" charset="0"/>
              </a:rPr>
              <a:t> S. 2002)</a:t>
            </a:r>
            <a:endParaRPr lang="en-US" altLang="ja-JP" dirty="0">
              <a:latin typeface="Arial Black" pitchFamily="34" charset="0"/>
            </a:endParaRPr>
          </a:p>
        </p:txBody>
      </p:sp>
      <p:graphicFrame>
        <p:nvGraphicFramePr>
          <p:cNvPr id="125953" name="Object 1"/>
          <p:cNvGraphicFramePr>
            <a:graphicFrameLocks noChangeAspect="1"/>
          </p:cNvGraphicFramePr>
          <p:nvPr/>
        </p:nvGraphicFramePr>
        <p:xfrm>
          <a:off x="899592" y="1196752"/>
          <a:ext cx="6898245" cy="3456384"/>
        </p:xfrm>
        <a:graphic>
          <a:graphicData uri="http://schemas.openxmlformats.org/presentationml/2006/ole">
            <p:oleObj spid="_x0000_s125953" name="グラフ" r:id="rId4" imgW="4524479" imgH="2266902" progId="Excel.Chart.8">
              <p:embed/>
            </p:oleObj>
          </a:graphicData>
        </a:graphic>
      </p:graphicFrame>
    </p:spTree>
    <p:extLst>
      <p:ext uri="{BB962C8B-B14F-4D97-AF65-F5344CB8AC3E}">
        <p14:creationId xmlns:p14="http://schemas.microsoft.com/office/powerpoint/2010/main" xmlns="" val="3642963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xmlns="" val="3974352577"/>
              </p:ext>
            </p:extLst>
          </p:nvPr>
        </p:nvGraphicFramePr>
        <p:xfrm>
          <a:off x="683568" y="1052736"/>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rot="16200000">
            <a:off x="-336783" y="2774593"/>
            <a:ext cx="1257908" cy="369332"/>
          </a:xfrm>
          <a:prstGeom prst="rect">
            <a:avLst/>
          </a:prstGeom>
          <a:noFill/>
        </p:spPr>
        <p:txBody>
          <a:bodyPr wrap="none" rtlCol="0">
            <a:spAutoFit/>
          </a:bodyPr>
          <a:lstStyle/>
          <a:p>
            <a:r>
              <a:rPr lang="en-US" altLang="ja-JP" dirty="0" smtClean="0">
                <a:latin typeface="Arial Black" pitchFamily="34" charset="0"/>
              </a:rPr>
              <a:t>Ratio(%)</a:t>
            </a:r>
            <a:endParaRPr kumimoji="1" lang="ja-JP" altLang="en-US" dirty="0">
              <a:latin typeface="Arial Black" pitchFamily="34" charset="0"/>
            </a:endParaRPr>
          </a:p>
        </p:txBody>
      </p:sp>
      <p:sp>
        <p:nvSpPr>
          <p:cNvPr id="5" name="正方形/長方形 4"/>
          <p:cNvSpPr/>
          <p:nvPr/>
        </p:nvSpPr>
        <p:spPr>
          <a:xfrm>
            <a:off x="1187624" y="6095037"/>
            <a:ext cx="7207229" cy="646331"/>
          </a:xfrm>
          <a:prstGeom prst="rect">
            <a:avLst/>
          </a:prstGeom>
        </p:spPr>
        <p:txBody>
          <a:bodyPr wrap="none">
            <a:spAutoFit/>
          </a:bodyPr>
          <a:lstStyle/>
          <a:p>
            <a:pPr algn="ctr"/>
            <a:r>
              <a:rPr lang="en-US" altLang="ja-JP" dirty="0">
                <a:latin typeface="Arial Black" pitchFamily="34" charset="0"/>
              </a:rPr>
              <a:t>Seasonal variations of </a:t>
            </a:r>
            <a:r>
              <a:rPr lang="en-US" altLang="ja-JP" dirty="0" smtClean="0">
                <a:latin typeface="Arial Black" pitchFamily="34" charset="0"/>
              </a:rPr>
              <a:t>#11/</a:t>
            </a:r>
            <a:r>
              <a:rPr lang="en-US" altLang="ja-JP" dirty="0" err="1" smtClean="0">
                <a:latin typeface="Arial Black" pitchFamily="34" charset="0"/>
              </a:rPr>
              <a:t>DiCBs</a:t>
            </a:r>
            <a:r>
              <a:rPr lang="en-US" altLang="ja-JP" dirty="0" smtClean="0">
                <a:latin typeface="Arial Black" pitchFamily="34" charset="0"/>
              </a:rPr>
              <a:t> and </a:t>
            </a:r>
            <a:r>
              <a:rPr lang="en-US" altLang="ja-JP" dirty="0" err="1" smtClean="0">
                <a:latin typeface="Arial Black" pitchFamily="34" charset="0"/>
              </a:rPr>
              <a:t>DiCBs</a:t>
            </a:r>
            <a:r>
              <a:rPr lang="en-US" altLang="ja-JP" dirty="0">
                <a:latin typeface="Arial Black" pitchFamily="34" charset="0"/>
              </a:rPr>
              <a:t>/total </a:t>
            </a:r>
            <a:r>
              <a:rPr lang="en-US" altLang="ja-JP" dirty="0" smtClean="0">
                <a:latin typeface="Arial Black" pitchFamily="34" charset="0"/>
              </a:rPr>
              <a:t>PCBs </a:t>
            </a:r>
          </a:p>
          <a:p>
            <a:pPr algn="ctr"/>
            <a:r>
              <a:rPr lang="en-US" altLang="ja-JP" dirty="0" smtClean="0">
                <a:latin typeface="Arial Black" pitchFamily="34" charset="0"/>
              </a:rPr>
              <a:t>ratios in </a:t>
            </a:r>
            <a:r>
              <a:rPr lang="en-US" altLang="ja-JP" dirty="0">
                <a:latin typeface="Arial Black" pitchFamily="34" charset="0"/>
              </a:rPr>
              <a:t>ambient </a:t>
            </a:r>
            <a:r>
              <a:rPr lang="en-US" altLang="ja-JP" dirty="0" smtClean="0">
                <a:latin typeface="Arial Black" pitchFamily="34" charset="0"/>
              </a:rPr>
              <a:t>air(Sapporo city, 2005-2011)</a:t>
            </a:r>
            <a:endParaRPr lang="en-US" altLang="ja-JP" dirty="0">
              <a:latin typeface="Arial Black" pitchFamily="34" charset="0"/>
            </a:endParaRPr>
          </a:p>
        </p:txBody>
      </p:sp>
      <p:sp>
        <p:nvSpPr>
          <p:cNvPr id="6" name="正方形/長方形 5"/>
          <p:cNvSpPr/>
          <p:nvPr/>
        </p:nvSpPr>
        <p:spPr>
          <a:xfrm>
            <a:off x="1835696"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987824"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211960"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588224"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364088"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884368" y="1268760"/>
            <a:ext cx="288032" cy="324036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259632"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411760"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635896"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788024"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084168"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308304" y="1268760"/>
            <a:ext cx="288032" cy="324036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16200000">
            <a:off x="751293" y="488912"/>
            <a:ext cx="1223412" cy="369332"/>
          </a:xfrm>
          <a:prstGeom prst="rect">
            <a:avLst/>
          </a:prstGeom>
          <a:noFill/>
        </p:spPr>
        <p:txBody>
          <a:bodyPr wrap="none" rtlCol="0">
            <a:spAutoFit/>
          </a:bodyPr>
          <a:lstStyle/>
          <a:p>
            <a:r>
              <a:rPr lang="en-US" altLang="ja-JP" dirty="0" smtClean="0">
                <a:latin typeface="Arial Black" pitchFamily="34" charset="0"/>
              </a:rPr>
              <a:t>Summer</a:t>
            </a:r>
            <a:endParaRPr kumimoji="1" lang="ja-JP" altLang="en-US" dirty="0">
              <a:latin typeface="Arial Black" pitchFamily="34" charset="0"/>
            </a:endParaRPr>
          </a:p>
        </p:txBody>
      </p:sp>
      <p:sp>
        <p:nvSpPr>
          <p:cNvPr id="19" name="テキスト ボックス 18"/>
          <p:cNvSpPr txBox="1"/>
          <p:nvPr/>
        </p:nvSpPr>
        <p:spPr>
          <a:xfrm rot="16200000">
            <a:off x="1441806" y="471665"/>
            <a:ext cx="1013098" cy="369332"/>
          </a:xfrm>
          <a:prstGeom prst="rect">
            <a:avLst/>
          </a:prstGeom>
          <a:noFill/>
        </p:spPr>
        <p:txBody>
          <a:bodyPr wrap="none" rtlCol="0">
            <a:spAutoFit/>
          </a:bodyPr>
          <a:lstStyle/>
          <a:p>
            <a:r>
              <a:rPr lang="en-US" altLang="ja-JP" dirty="0" smtClean="0">
                <a:latin typeface="Arial Black" pitchFamily="34" charset="0"/>
              </a:rPr>
              <a:t>Winter</a:t>
            </a:r>
            <a:endParaRPr kumimoji="1" lang="ja-JP" altLang="en-US" dirty="0">
              <a:latin typeface="Arial Black" pitchFamily="34" charset="0"/>
            </a:endParaRPr>
          </a:p>
        </p:txBody>
      </p:sp>
    </p:spTree>
    <p:extLst>
      <p:ext uri="{BB962C8B-B14F-4D97-AF65-F5344CB8AC3E}">
        <p14:creationId xmlns:p14="http://schemas.microsoft.com/office/powerpoint/2010/main" xmlns="" val="3642963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xmlns="" val="2516212521"/>
              </p:ext>
            </p:extLst>
          </p:nvPr>
        </p:nvGraphicFramePr>
        <p:xfrm>
          <a:off x="1043608" y="404664"/>
          <a:ext cx="7577559"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0" y="4941168"/>
            <a:ext cx="9144000" cy="830997"/>
          </a:xfrm>
          <a:prstGeom prst="rect">
            <a:avLst/>
          </a:prstGeom>
        </p:spPr>
        <p:txBody>
          <a:bodyPr wrap="square">
            <a:spAutoFit/>
          </a:bodyPr>
          <a:lstStyle/>
          <a:p>
            <a:pPr algn="ctr"/>
            <a:r>
              <a:rPr lang="en-US" altLang="ja-JP" sz="2400" dirty="0">
                <a:latin typeface="Arial Black" pitchFamily="34" charset="0"/>
              </a:rPr>
              <a:t>Seasonal variations of </a:t>
            </a:r>
            <a:r>
              <a:rPr lang="en-US" altLang="ja-JP" sz="2400" dirty="0" smtClean="0">
                <a:latin typeface="Arial Black" pitchFamily="34" charset="0"/>
              </a:rPr>
              <a:t>#11/#101 ratio</a:t>
            </a:r>
          </a:p>
          <a:p>
            <a:pPr algn="ctr"/>
            <a:r>
              <a:rPr lang="en-US" altLang="ja-JP" sz="2400" dirty="0" smtClean="0">
                <a:latin typeface="Arial Black" pitchFamily="34" charset="0"/>
              </a:rPr>
              <a:t> in </a:t>
            </a:r>
            <a:r>
              <a:rPr lang="en-US" altLang="ja-JP" sz="2400" dirty="0">
                <a:latin typeface="Arial Black" pitchFamily="34" charset="0"/>
              </a:rPr>
              <a:t>ambient air </a:t>
            </a:r>
            <a:r>
              <a:rPr lang="en-US" altLang="ja-JP" sz="2400" dirty="0" smtClean="0">
                <a:latin typeface="Arial Black" pitchFamily="34" charset="0"/>
              </a:rPr>
              <a:t>( Sapporo city : 2005-2011 )</a:t>
            </a:r>
            <a:endParaRPr lang="en-US" altLang="ja-JP" sz="2400" dirty="0">
              <a:latin typeface="Arial Black" pitchFamily="34" charset="0"/>
            </a:endParaRPr>
          </a:p>
        </p:txBody>
      </p:sp>
      <p:sp>
        <p:nvSpPr>
          <p:cNvPr id="4" name="正方形/長方形 3"/>
          <p:cNvSpPr/>
          <p:nvPr/>
        </p:nvSpPr>
        <p:spPr>
          <a:xfrm>
            <a:off x="0" y="6021288"/>
            <a:ext cx="9144000" cy="461665"/>
          </a:xfrm>
          <a:prstGeom prst="rect">
            <a:avLst/>
          </a:prstGeom>
        </p:spPr>
        <p:txBody>
          <a:bodyPr wrap="square">
            <a:spAutoFit/>
          </a:bodyPr>
          <a:lstStyle/>
          <a:p>
            <a:pPr algn="ctr"/>
            <a:r>
              <a:rPr lang="en-US" altLang="ja-JP" sz="2400" dirty="0" smtClean="0">
                <a:latin typeface="Arial Black" pitchFamily="34" charset="0"/>
              </a:rPr>
              <a:t>#11: pigment related     #101: PCB product</a:t>
            </a:r>
            <a:endParaRPr lang="en-US" altLang="ja-JP" sz="2400" dirty="0">
              <a:latin typeface="Arial Black" pitchFamily="34" charset="0"/>
            </a:endParaRPr>
          </a:p>
        </p:txBody>
      </p:sp>
      <p:sp>
        <p:nvSpPr>
          <p:cNvPr id="5" name="テキスト ボックス 4"/>
          <p:cNvSpPr txBox="1"/>
          <p:nvPr/>
        </p:nvSpPr>
        <p:spPr>
          <a:xfrm rot="16200000">
            <a:off x="-11623" y="1741970"/>
            <a:ext cx="1615699" cy="461665"/>
          </a:xfrm>
          <a:prstGeom prst="rect">
            <a:avLst/>
          </a:prstGeom>
          <a:noFill/>
        </p:spPr>
        <p:txBody>
          <a:bodyPr wrap="none" rtlCol="0">
            <a:spAutoFit/>
          </a:bodyPr>
          <a:lstStyle/>
          <a:p>
            <a:r>
              <a:rPr lang="en-US" altLang="ja-JP" sz="2400" dirty="0" smtClean="0">
                <a:latin typeface="Arial Black" pitchFamily="34" charset="0"/>
              </a:rPr>
              <a:t>Ratio(%)</a:t>
            </a:r>
            <a:endParaRPr kumimoji="1" lang="ja-JP" altLang="en-US" sz="2400" dirty="0">
              <a:latin typeface="Arial Black" pitchFamily="34" charset="0"/>
            </a:endParaRPr>
          </a:p>
        </p:txBody>
      </p:sp>
    </p:spTree>
    <p:extLst>
      <p:ext uri="{BB962C8B-B14F-4D97-AF65-F5344CB8AC3E}">
        <p14:creationId xmlns:p14="http://schemas.microsoft.com/office/powerpoint/2010/main" xmlns="" val="3223307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714599" y="980728"/>
          <a:ext cx="1481137" cy="1455737"/>
        </p:xfrm>
        <a:graphic>
          <a:graphicData uri="http://schemas.openxmlformats.org/presentationml/2006/ole">
            <p:oleObj spid="_x0000_s142338" name="CS ChemDraw Drawing" r:id="rId4" imgW="1480896" imgH="1455212" progId="ChemDraw.Document.6.0">
              <p:embed/>
            </p:oleObj>
          </a:graphicData>
        </a:graphic>
      </p:graphicFrame>
      <p:graphicFrame>
        <p:nvGraphicFramePr>
          <p:cNvPr id="80899" name="Object 3"/>
          <p:cNvGraphicFramePr>
            <a:graphicFrameLocks noChangeAspect="1"/>
          </p:cNvGraphicFramePr>
          <p:nvPr/>
        </p:nvGraphicFramePr>
        <p:xfrm>
          <a:off x="6127948" y="836712"/>
          <a:ext cx="2476500" cy="2074863"/>
        </p:xfrm>
        <a:graphic>
          <a:graphicData uri="http://schemas.openxmlformats.org/presentationml/2006/ole">
            <p:oleObj spid="_x0000_s142339" name="CS ChemDraw Drawing" r:id="rId5" imgW="2476168" imgH="2075249" progId="ChemDraw.Document.6.0">
              <p:embed/>
            </p:oleObj>
          </a:graphicData>
        </a:graphic>
      </p:graphicFrame>
      <p:graphicFrame>
        <p:nvGraphicFramePr>
          <p:cNvPr id="80900" name="Object 4"/>
          <p:cNvGraphicFramePr>
            <a:graphicFrameLocks noChangeAspect="1"/>
          </p:cNvGraphicFramePr>
          <p:nvPr/>
        </p:nvGraphicFramePr>
        <p:xfrm>
          <a:off x="2195736" y="3645024"/>
          <a:ext cx="4346575" cy="2073275"/>
        </p:xfrm>
        <a:graphic>
          <a:graphicData uri="http://schemas.openxmlformats.org/presentationml/2006/ole">
            <p:oleObj spid="_x0000_s142340" name="CS ChemDraw Drawing" r:id="rId6" imgW="4346048" imgH="2073900" progId="ChemDraw.Document.6.0">
              <p:embed/>
            </p:oleObj>
          </a:graphicData>
        </a:graphic>
      </p:graphicFrame>
      <p:sp>
        <p:nvSpPr>
          <p:cNvPr id="6" name="Text Box 6"/>
          <p:cNvSpPr txBox="1">
            <a:spLocks noChangeArrowheads="1"/>
          </p:cNvSpPr>
          <p:nvPr/>
        </p:nvSpPr>
        <p:spPr bwMode="auto">
          <a:xfrm>
            <a:off x="3203848" y="6165304"/>
            <a:ext cx="255577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smtClean="0">
                <a:solidFill>
                  <a:srgbClr val="FFFFFF"/>
                </a:solidFill>
                <a:latin typeface="HGP創英角ﾎﾟｯﾌﾟ体" pitchFamily="50" charset="-128"/>
                <a:ea typeface="HGP創英角ﾎﾟｯﾌﾟ体" pitchFamily="50" charset="-128"/>
                <a:cs typeface="ＭＳ Ｐゴシック" pitchFamily="50" charset="-128"/>
              </a:rPr>
              <a:t>Pigment Red 2</a:t>
            </a:r>
            <a:endParaRPr lang="ja-JP" altLang="en-US" b="1" dirty="0" smtClean="0">
              <a:solidFill>
                <a:srgbClr val="FFFFFF"/>
              </a:solidFill>
              <a:latin typeface="HGP創英角ﾎﾟｯﾌﾟ体" pitchFamily="50" charset="-128"/>
              <a:ea typeface="HGP創英角ﾎﾟｯﾌﾟ体" pitchFamily="50" charset="-128"/>
              <a:cs typeface="ＭＳ Ｐゴシック" pitchFamily="50" charset="-128"/>
            </a:endParaRPr>
          </a:p>
        </p:txBody>
      </p:sp>
      <p:sp>
        <p:nvSpPr>
          <p:cNvPr id="7" name="Text Box 6"/>
          <p:cNvSpPr txBox="1">
            <a:spLocks noChangeArrowheads="1"/>
          </p:cNvSpPr>
          <p:nvPr/>
        </p:nvSpPr>
        <p:spPr bwMode="auto">
          <a:xfrm>
            <a:off x="395536" y="2564904"/>
            <a:ext cx="255577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smtClean="0">
                <a:solidFill>
                  <a:srgbClr val="FFFFFF"/>
                </a:solidFill>
                <a:latin typeface="HGP創英角ﾎﾟｯﾌﾟ体" pitchFamily="50" charset="-128"/>
                <a:ea typeface="HGP創英角ﾎﾟｯﾌﾟ体" pitchFamily="50" charset="-128"/>
                <a:cs typeface="ＭＳ Ｐゴシック" pitchFamily="50" charset="-128"/>
              </a:rPr>
              <a:t>2,5-dichloroaniline</a:t>
            </a:r>
            <a:endParaRPr lang="ja-JP" altLang="en-US" b="1" dirty="0" smtClean="0">
              <a:solidFill>
                <a:srgbClr val="FFFFFF"/>
              </a:solidFill>
              <a:latin typeface="HGP創英角ﾎﾟｯﾌﾟ体" pitchFamily="50" charset="-128"/>
              <a:ea typeface="HGP創英角ﾎﾟｯﾌﾟ体" pitchFamily="50" charset="-128"/>
              <a:cs typeface="ＭＳ Ｐゴシック" pitchFamily="50" charset="-128"/>
            </a:endParaRPr>
          </a:p>
        </p:txBody>
      </p:sp>
      <p:sp>
        <p:nvSpPr>
          <p:cNvPr id="8" name="Text Box 6"/>
          <p:cNvSpPr txBox="1">
            <a:spLocks noChangeArrowheads="1"/>
          </p:cNvSpPr>
          <p:nvPr/>
        </p:nvSpPr>
        <p:spPr bwMode="auto">
          <a:xfrm>
            <a:off x="2520280" y="332656"/>
            <a:ext cx="255577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err="1" smtClean="0">
                <a:solidFill>
                  <a:srgbClr val="FFFFFF"/>
                </a:solidFill>
                <a:latin typeface="HGP創英角ﾎﾟｯﾌﾟ体" pitchFamily="50" charset="-128"/>
                <a:ea typeface="HGP創英角ﾎﾟｯﾌﾟ体" pitchFamily="50" charset="-128"/>
                <a:cs typeface="ＭＳ Ｐゴシック" pitchFamily="50" charset="-128"/>
              </a:rPr>
              <a:t>monoazo</a:t>
            </a:r>
            <a:endParaRPr lang="ja-JP" altLang="en-US" b="1" dirty="0" smtClean="0">
              <a:solidFill>
                <a:srgbClr val="FFFFFF"/>
              </a:solidFill>
              <a:latin typeface="HGP創英角ﾎﾟｯﾌﾟ体" pitchFamily="50" charset="-128"/>
              <a:ea typeface="HGP創英角ﾎﾟｯﾌﾟ体" pitchFamily="50" charset="-128"/>
              <a:cs typeface="ＭＳ Ｐゴシック" pitchFamily="50" charset="-128"/>
            </a:endParaRPr>
          </a:p>
        </p:txBody>
      </p:sp>
      <p:sp>
        <p:nvSpPr>
          <p:cNvPr id="9" name="Text Box 6"/>
          <p:cNvSpPr txBox="1">
            <a:spLocks noChangeArrowheads="1"/>
          </p:cNvSpPr>
          <p:nvPr/>
        </p:nvSpPr>
        <p:spPr bwMode="auto">
          <a:xfrm>
            <a:off x="2808312" y="1556792"/>
            <a:ext cx="2555776" cy="36004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b="1" dirty="0" err="1" smtClean="0">
                <a:solidFill>
                  <a:srgbClr val="FFFFFF"/>
                </a:solidFill>
                <a:latin typeface="HGP創英角ﾎﾟｯﾌﾟ体" pitchFamily="50" charset="-128"/>
                <a:ea typeface="HGP創英角ﾎﾟｯﾌﾟ体" pitchFamily="50" charset="-128"/>
                <a:cs typeface="ＭＳ Ｐゴシック" pitchFamily="50" charset="-128"/>
              </a:rPr>
              <a:t>diazonium</a:t>
            </a:r>
            <a:r>
              <a:rPr lang="en-US" altLang="ja-JP" b="1" dirty="0" smtClean="0">
                <a:solidFill>
                  <a:srgbClr val="FFFFFF"/>
                </a:solidFill>
                <a:latin typeface="HGP創英角ﾎﾟｯﾌﾟ体" pitchFamily="50" charset="-128"/>
                <a:ea typeface="HGP創英角ﾎﾟｯﾌﾟ体" pitchFamily="50" charset="-128"/>
                <a:cs typeface="ＭＳ Ｐゴシック" pitchFamily="50" charset="-128"/>
              </a:rPr>
              <a:t> </a:t>
            </a:r>
            <a:endParaRPr lang="ja-JP" altLang="en-US" b="1" dirty="0" smtClean="0">
              <a:solidFill>
                <a:srgbClr val="FFFFFF"/>
              </a:solidFill>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17993" y="1484322"/>
            <a:ext cx="8508023" cy="1800225"/>
          </a:xfrm>
        </p:spPr>
        <p:txBody>
          <a:bodyPr/>
          <a:lstStyle/>
          <a:p>
            <a:r>
              <a:rPr lang="ja-JP" altLang="en-US" sz="4000" dirty="0" smtClean="0"/>
              <a:t>有機顔料製造過程での</a:t>
            </a:r>
            <a:r>
              <a:rPr lang="en-US" altLang="ja-JP" sz="4000" dirty="0" smtClean="0"/>
              <a:t>PCB</a:t>
            </a:r>
            <a:r>
              <a:rPr lang="ja-JP" altLang="en-US" sz="4000" dirty="0" smtClean="0"/>
              <a:t>生成</a:t>
            </a:r>
            <a:r>
              <a:rPr lang="ja-JP" altLang="ja-JP" sz="4000" dirty="0" smtClean="0"/>
              <a:t/>
            </a:r>
            <a:br>
              <a:rPr lang="ja-JP" altLang="ja-JP" sz="4000" dirty="0" smtClean="0"/>
            </a:br>
            <a:endParaRPr lang="ja-JP" altLang="en-US" sz="4000" dirty="0" smtClean="0"/>
          </a:p>
        </p:txBody>
      </p:sp>
      <p:sp>
        <p:nvSpPr>
          <p:cNvPr id="6147" name="Rectangle 3"/>
          <p:cNvSpPr>
            <a:spLocks noGrp="1" noChangeArrowheads="1"/>
          </p:cNvSpPr>
          <p:nvPr>
            <p:ph type="subTitle" idx="1"/>
          </p:nvPr>
        </p:nvSpPr>
        <p:spPr>
          <a:xfrm>
            <a:off x="683568" y="4221088"/>
            <a:ext cx="7710854" cy="2088232"/>
          </a:xfrm>
        </p:spPr>
        <p:txBody>
          <a:bodyPr/>
          <a:lstStyle/>
          <a:p>
            <a:pPr eaLnBrk="1" hangingPunct="1"/>
            <a:r>
              <a:rPr lang="zh-TW" altLang="en-US" b="1" dirty="0" smtClean="0">
                <a:latin typeface="HGP創英角ｺﾞｼｯｸUB" pitchFamily="50" charset="-128"/>
                <a:ea typeface="HGP創英角ｺﾞｼｯｸUB" pitchFamily="50" charset="-128"/>
              </a:rPr>
              <a:t>○中野　武</a:t>
            </a:r>
            <a:r>
              <a:rPr lang="en-US" altLang="zh-TW" b="1" baseline="30000" dirty="0" smtClean="0">
                <a:latin typeface="HGP創英角ｺﾞｼｯｸUB" pitchFamily="50" charset="-128"/>
                <a:ea typeface="HGP創英角ｺﾞｼｯｸUB" pitchFamily="50" charset="-128"/>
              </a:rPr>
              <a:t>1</a:t>
            </a:r>
            <a:r>
              <a:rPr lang="zh-TW" altLang="en-US" b="1" dirty="0" smtClean="0">
                <a:latin typeface="HGP創英角ｺﾞｼｯｸUB" pitchFamily="50" charset="-128"/>
                <a:ea typeface="HGP創英角ｺﾞｼｯｸUB" pitchFamily="50" charset="-128"/>
              </a:rPr>
              <a:t>，姉崎克典</a:t>
            </a:r>
            <a:r>
              <a:rPr lang="en-US" altLang="zh-TW" b="1" baseline="30000" dirty="0" smtClean="0">
                <a:latin typeface="HGP創英角ｺﾞｼｯｸUB" pitchFamily="50" charset="-128"/>
                <a:ea typeface="HGP創英角ｺﾞｼｯｸUB" pitchFamily="50" charset="-128"/>
              </a:rPr>
              <a:t>2</a:t>
            </a:r>
            <a:r>
              <a:rPr lang="zh-TW" altLang="en-US" b="1" dirty="0" smtClean="0">
                <a:latin typeface="HGP創英角ｺﾞｼｯｸUB" pitchFamily="50" charset="-128"/>
                <a:ea typeface="HGP創英角ｺﾞｼｯｸUB" pitchFamily="50" charset="-128"/>
              </a:rPr>
              <a:t>，高橋玄太</a:t>
            </a:r>
            <a:r>
              <a:rPr lang="en-US" altLang="ja-JP" b="1" baseline="30000" dirty="0" smtClean="0">
                <a:latin typeface="HGP創英角ｺﾞｼｯｸUB" pitchFamily="50" charset="-128"/>
                <a:ea typeface="HGP創英角ｺﾞｼｯｸUB" pitchFamily="50" charset="-128"/>
              </a:rPr>
              <a:t>3</a:t>
            </a:r>
            <a:r>
              <a:rPr lang="zh-TW" altLang="en-US" b="1" dirty="0" smtClean="0">
                <a:latin typeface="HGP創英角ｺﾞｼｯｸUB" pitchFamily="50" charset="-128"/>
                <a:ea typeface="HGP創英角ｺﾞｼｯｸUB" pitchFamily="50" charset="-128"/>
              </a:rPr>
              <a:t>，俵健二</a:t>
            </a:r>
            <a:r>
              <a:rPr lang="en-US" altLang="zh-TW" b="1" baseline="30000" dirty="0" smtClean="0">
                <a:latin typeface="HGP創英角ｺﾞｼｯｸUB" pitchFamily="50" charset="-128"/>
                <a:ea typeface="HGP創英角ｺﾞｼｯｸUB" pitchFamily="50" charset="-128"/>
              </a:rPr>
              <a:t>3</a:t>
            </a:r>
          </a:p>
          <a:p>
            <a:pPr eaLnBrk="1" hangingPunct="1"/>
            <a:r>
              <a:rPr lang="ja-JP" altLang="ja-JP" b="1" dirty="0" smtClean="0">
                <a:latin typeface="HGP創英角ｺﾞｼｯｸUB" pitchFamily="50" charset="-128"/>
                <a:ea typeface="HGP創英角ｺﾞｼｯｸUB" pitchFamily="50" charset="-128"/>
              </a:rPr>
              <a:t/>
            </a:r>
            <a:br>
              <a:rPr lang="ja-JP" altLang="ja-JP" b="1" dirty="0" smtClean="0">
                <a:latin typeface="HGP創英角ｺﾞｼｯｸUB" pitchFamily="50" charset="-128"/>
                <a:ea typeface="HGP創英角ｺﾞｼｯｸUB" pitchFamily="50" charset="-128"/>
              </a:rPr>
            </a:br>
            <a:r>
              <a:rPr lang="ja-JP" altLang="en-US" b="1" dirty="0" smtClean="0">
                <a:latin typeface="HGP創英角ｺﾞｼｯｸUB" pitchFamily="50" charset="-128"/>
                <a:ea typeface="HGP創英角ｺﾞｼｯｸUB" pitchFamily="50" charset="-128"/>
              </a:rPr>
              <a:t>（</a:t>
            </a:r>
            <a:r>
              <a:rPr lang="en-US" altLang="ja-JP" b="1" baseline="30000" dirty="0" smtClean="0">
                <a:latin typeface="HGP創英角ｺﾞｼｯｸUB" pitchFamily="50" charset="-128"/>
                <a:ea typeface="HGP創英角ｺﾞｼｯｸUB" pitchFamily="50" charset="-128"/>
              </a:rPr>
              <a:t>1</a:t>
            </a:r>
            <a:r>
              <a:rPr lang="ja-JP" altLang="en-US" b="1" dirty="0" smtClean="0">
                <a:latin typeface="HGP創英角ｺﾞｼｯｸUB" pitchFamily="50" charset="-128"/>
                <a:ea typeface="HGP創英角ｺﾞｼｯｸUB" pitchFamily="50" charset="-128"/>
              </a:rPr>
              <a:t>大阪大学工学研究科，</a:t>
            </a:r>
            <a:r>
              <a:rPr lang="en-US" altLang="ja-JP" b="1" baseline="30000" dirty="0" smtClean="0">
                <a:latin typeface="HGP創英角ｺﾞｼｯｸUB" pitchFamily="50" charset="-128"/>
                <a:ea typeface="HGP創英角ｺﾞｼｯｸUB" pitchFamily="50" charset="-128"/>
              </a:rPr>
              <a:t>2</a:t>
            </a:r>
            <a:r>
              <a:rPr lang="ja-JP" altLang="en-US" b="1" dirty="0" smtClean="0">
                <a:latin typeface="HGP創英角ｺﾞｼｯｸUB" pitchFamily="50" charset="-128"/>
                <a:ea typeface="HGP創英角ｺﾞｼｯｸUB" pitchFamily="50" charset="-128"/>
              </a:rPr>
              <a:t>北海道環境科学研究センター，</a:t>
            </a:r>
            <a:endParaRPr lang="en-US" altLang="ja-JP" b="1" dirty="0" smtClean="0">
              <a:latin typeface="HGP創英角ｺﾞｼｯｸUB" pitchFamily="50" charset="-128"/>
              <a:ea typeface="HGP創英角ｺﾞｼｯｸUB" pitchFamily="50" charset="-128"/>
            </a:endParaRPr>
          </a:p>
          <a:p>
            <a:pPr eaLnBrk="1" hangingPunct="1"/>
            <a:r>
              <a:rPr lang="en-US" altLang="ja-JP" b="1" baseline="30000" dirty="0" smtClean="0">
                <a:latin typeface="HGP創英角ｺﾞｼｯｸUB" pitchFamily="50" charset="-128"/>
                <a:ea typeface="HGP創英角ｺﾞｼｯｸUB" pitchFamily="50" charset="-128"/>
              </a:rPr>
              <a:t>3</a:t>
            </a:r>
            <a:r>
              <a:rPr lang="ja-JP" altLang="en-US" b="1" dirty="0" smtClean="0">
                <a:latin typeface="HGP創英角ｺﾞｼｯｸUB" pitchFamily="50" charset="-128"/>
                <a:ea typeface="HGP創英角ｺﾞｼｯｸUB" pitchFamily="50" charset="-128"/>
              </a:rPr>
              <a:t>ひょうご環境創造協会）</a:t>
            </a:r>
            <a:endParaRPr lang="en-US" altLang="ja-JP" b="1"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z="3200" smtClean="0"/>
              <a:t>はじめに</a:t>
            </a:r>
          </a:p>
        </p:txBody>
      </p:sp>
      <p:sp>
        <p:nvSpPr>
          <p:cNvPr id="9" name="正方形/長方形 8"/>
          <p:cNvSpPr/>
          <p:nvPr/>
        </p:nvSpPr>
        <p:spPr>
          <a:xfrm>
            <a:off x="0" y="908720"/>
            <a:ext cx="9144000" cy="5949280"/>
          </a:xfrm>
          <a:prstGeom prst="rect">
            <a:avLst/>
          </a:prstGeom>
          <a:solidFill>
            <a:schemeClr val="accent6"/>
          </a:solidFill>
          <a:ln w="1905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350" algn="just">
              <a:tabLst>
                <a:tab pos="3990975" algn="l"/>
              </a:tabLst>
            </a:pPr>
            <a:r>
              <a:rPr lang="ja-JP" altLang="en-US" sz="2800" b="1" dirty="0" smtClean="0">
                <a:solidFill>
                  <a:srgbClr val="000099"/>
                </a:solidFill>
              </a:rPr>
              <a:t>　</a:t>
            </a: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p:txBody>
      </p:sp>
      <p:sp>
        <p:nvSpPr>
          <p:cNvPr id="5" name="正方形/長方形 4"/>
          <p:cNvSpPr/>
          <p:nvPr/>
        </p:nvSpPr>
        <p:spPr>
          <a:xfrm>
            <a:off x="755576" y="2708920"/>
            <a:ext cx="3168352"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一部の有機顔料</a:t>
            </a:r>
            <a:r>
              <a:rPr lang="en-US" altLang="ja-JP" sz="2800" b="1" kern="100" dirty="0" smtClean="0">
                <a:solidFill>
                  <a:srgbClr val="FFFFFF"/>
                </a:solidFill>
                <a:latin typeface="Century"/>
                <a:ea typeface="ＭＳ 明朝"/>
                <a:cs typeface="Times New Roman"/>
              </a:rPr>
              <a:t> </a:t>
            </a:r>
            <a:endParaRPr lang="ja-JP" altLang="en-US" dirty="0">
              <a:solidFill>
                <a:srgbClr val="FFFFFF"/>
              </a:solidFill>
            </a:endParaRPr>
          </a:p>
        </p:txBody>
      </p:sp>
      <p:sp>
        <p:nvSpPr>
          <p:cNvPr id="6" name="正方形/長方形 5"/>
          <p:cNvSpPr/>
          <p:nvPr/>
        </p:nvSpPr>
        <p:spPr>
          <a:xfrm>
            <a:off x="5004048" y="2708920"/>
            <a:ext cx="3528392"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製造工程</a:t>
            </a:r>
            <a:r>
              <a:rPr lang="ja-JP" altLang="en-US" sz="2800" b="1" kern="100" dirty="0" smtClean="0">
                <a:solidFill>
                  <a:srgbClr val="FFFFFF"/>
                </a:solidFill>
                <a:latin typeface="Century"/>
                <a:ea typeface="ＭＳ 明朝"/>
                <a:cs typeface="Times New Roman"/>
              </a:rPr>
              <a:t>で</a:t>
            </a:r>
            <a:r>
              <a:rPr lang="ja-JP" altLang="ja-JP" sz="2800" b="1" kern="100" dirty="0" smtClean="0">
                <a:solidFill>
                  <a:srgbClr val="FFFFFF"/>
                </a:solidFill>
                <a:latin typeface="Century"/>
                <a:ea typeface="ＭＳ 明朝"/>
                <a:cs typeface="Times New Roman"/>
              </a:rPr>
              <a:t>非意図的生成</a:t>
            </a:r>
            <a:r>
              <a:rPr lang="en-US" altLang="ja-JP" sz="2800" b="1" kern="100" dirty="0" smtClean="0">
                <a:solidFill>
                  <a:srgbClr val="FFFFFF"/>
                </a:solidFill>
                <a:latin typeface="Century"/>
                <a:ea typeface="ＭＳ 明朝"/>
                <a:cs typeface="Times New Roman"/>
              </a:rPr>
              <a:t>PCB</a:t>
            </a:r>
            <a:r>
              <a:rPr lang="ja-JP" altLang="en-US" sz="2800" b="1" kern="100" dirty="0" smtClean="0">
                <a:solidFill>
                  <a:srgbClr val="FFFFFF"/>
                </a:solidFill>
                <a:latin typeface="Century"/>
                <a:ea typeface="ＭＳ 明朝"/>
                <a:cs typeface="Times New Roman"/>
              </a:rPr>
              <a:t>含有</a:t>
            </a:r>
            <a:endParaRPr lang="ja-JP" altLang="en-US" dirty="0">
              <a:solidFill>
                <a:srgbClr val="FFFFFF"/>
              </a:solidFill>
            </a:endParaRPr>
          </a:p>
        </p:txBody>
      </p:sp>
      <p:sp>
        <p:nvSpPr>
          <p:cNvPr id="7" name="正方形/長方形 6"/>
          <p:cNvSpPr/>
          <p:nvPr/>
        </p:nvSpPr>
        <p:spPr>
          <a:xfrm>
            <a:off x="1835696" y="1340768"/>
            <a:ext cx="5841032" cy="936104"/>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化成品工業協会</a:t>
            </a:r>
            <a:r>
              <a:rPr lang="en-US" altLang="ja-JP" sz="2800" b="1" kern="100" dirty="0" smtClean="0">
                <a:solidFill>
                  <a:srgbClr val="FFFFFF"/>
                </a:solidFill>
                <a:latin typeface="Century"/>
                <a:ea typeface="ＭＳ 明朝"/>
                <a:cs typeface="Times New Roman"/>
              </a:rPr>
              <a:t> </a:t>
            </a:r>
            <a:r>
              <a:rPr lang="ja-JP" altLang="en-US" sz="2800" b="1" kern="100" dirty="0" smtClean="0">
                <a:solidFill>
                  <a:srgbClr val="FFFFFF"/>
                </a:solidFill>
                <a:latin typeface="Century"/>
                <a:ea typeface="ＭＳ 明朝"/>
                <a:cs typeface="Times New Roman"/>
              </a:rPr>
              <a:t>自主測定</a:t>
            </a:r>
            <a:endParaRPr lang="ja-JP" altLang="en-US" dirty="0">
              <a:solidFill>
                <a:srgbClr val="FFFFFF"/>
              </a:solidFill>
            </a:endParaRPr>
          </a:p>
        </p:txBody>
      </p:sp>
      <p:sp>
        <p:nvSpPr>
          <p:cNvPr id="8" name="右矢印 7"/>
          <p:cNvSpPr/>
          <p:nvPr/>
        </p:nvSpPr>
        <p:spPr>
          <a:xfrm>
            <a:off x="4139952" y="3068960"/>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正方形/長方形 9"/>
          <p:cNvSpPr/>
          <p:nvPr/>
        </p:nvSpPr>
        <p:spPr>
          <a:xfrm>
            <a:off x="2051720" y="4221088"/>
            <a:ext cx="5841032" cy="936104"/>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経済産業省</a:t>
            </a:r>
            <a:r>
              <a:rPr lang="ja-JP" altLang="en-US" sz="2800" b="1" kern="100" dirty="0" smtClean="0">
                <a:solidFill>
                  <a:srgbClr val="FFFFFF"/>
                </a:solidFill>
                <a:latin typeface="Century"/>
                <a:ea typeface="ＭＳ 明朝"/>
                <a:cs typeface="Times New Roman"/>
              </a:rPr>
              <a:t>　</a:t>
            </a:r>
            <a:r>
              <a:rPr lang="ja-JP" altLang="ja-JP" sz="2800" b="1" kern="100" dirty="0" smtClean="0">
                <a:solidFill>
                  <a:srgbClr val="FFFFFF"/>
                </a:solidFill>
                <a:latin typeface="Century"/>
                <a:ea typeface="ＭＳ 明朝"/>
                <a:cs typeface="Times New Roman"/>
              </a:rPr>
              <a:t>事業者に指導</a:t>
            </a:r>
            <a:endParaRPr lang="ja-JP" altLang="en-US" dirty="0">
              <a:solidFill>
                <a:srgbClr val="FFFFFF"/>
              </a:solidFill>
            </a:endParaRPr>
          </a:p>
        </p:txBody>
      </p:sp>
      <p:sp>
        <p:nvSpPr>
          <p:cNvPr id="12" name="正方形/長方形 11"/>
          <p:cNvSpPr/>
          <p:nvPr/>
        </p:nvSpPr>
        <p:spPr>
          <a:xfrm>
            <a:off x="395536" y="5445224"/>
            <a:ext cx="3536776"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国際的な基準を超える有機顔料</a:t>
            </a:r>
            <a:endParaRPr lang="ja-JP" altLang="en-US" dirty="0">
              <a:solidFill>
                <a:srgbClr val="FFFFFF"/>
              </a:solidFill>
            </a:endParaRPr>
          </a:p>
        </p:txBody>
      </p:sp>
      <p:sp>
        <p:nvSpPr>
          <p:cNvPr id="13" name="正方形/長方形 12"/>
          <p:cNvSpPr/>
          <p:nvPr/>
        </p:nvSpPr>
        <p:spPr>
          <a:xfrm>
            <a:off x="5012432" y="5445224"/>
            <a:ext cx="3987552"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製造、輸入及び出荷を停止</a:t>
            </a:r>
            <a:endParaRPr lang="ja-JP" altLang="en-US" dirty="0">
              <a:solidFill>
                <a:srgbClr val="FFFFFF"/>
              </a:solidFill>
            </a:endParaRPr>
          </a:p>
        </p:txBody>
      </p:sp>
      <p:sp>
        <p:nvSpPr>
          <p:cNvPr id="14" name="右矢印 13"/>
          <p:cNvSpPr/>
          <p:nvPr/>
        </p:nvSpPr>
        <p:spPr>
          <a:xfrm>
            <a:off x="4148336" y="5805264"/>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z="3200" smtClean="0"/>
              <a:t>はじめに</a:t>
            </a:r>
          </a:p>
        </p:txBody>
      </p:sp>
      <p:sp>
        <p:nvSpPr>
          <p:cNvPr id="9" name="正方形/長方形 8"/>
          <p:cNvSpPr/>
          <p:nvPr/>
        </p:nvSpPr>
        <p:spPr>
          <a:xfrm>
            <a:off x="0" y="908720"/>
            <a:ext cx="9144000" cy="5949280"/>
          </a:xfrm>
          <a:prstGeom prst="rect">
            <a:avLst/>
          </a:prstGeom>
          <a:solidFill>
            <a:schemeClr val="accent6"/>
          </a:solidFill>
          <a:ln w="1905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a:p>
            <a:pPr indent="133350" algn="just">
              <a:tabLst>
                <a:tab pos="3990975" algn="l"/>
              </a:tabLst>
            </a:pPr>
            <a:endParaRPr lang="en-US" altLang="ja-JP" sz="2800" b="1" kern="100" dirty="0" smtClean="0">
              <a:solidFill>
                <a:srgbClr val="FFFFFF"/>
              </a:solidFill>
              <a:latin typeface="Century"/>
              <a:ea typeface="ＭＳ 明朝"/>
              <a:cs typeface="Times New Roman"/>
            </a:endParaRPr>
          </a:p>
        </p:txBody>
      </p:sp>
      <p:sp>
        <p:nvSpPr>
          <p:cNvPr id="4" name="正方形/長方形 3"/>
          <p:cNvSpPr/>
          <p:nvPr/>
        </p:nvSpPr>
        <p:spPr>
          <a:xfrm>
            <a:off x="755576" y="1340768"/>
            <a:ext cx="1368152" cy="936104"/>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顔料</a:t>
            </a:r>
            <a:r>
              <a:rPr lang="en-US" altLang="ja-JP" sz="2800" b="1" kern="100" dirty="0" smtClean="0">
                <a:solidFill>
                  <a:srgbClr val="FFFFFF"/>
                </a:solidFill>
                <a:latin typeface="Century"/>
                <a:ea typeface="ＭＳ 明朝"/>
                <a:cs typeface="Times New Roman"/>
              </a:rPr>
              <a:t> </a:t>
            </a:r>
            <a:endParaRPr lang="ja-JP" altLang="en-US" dirty="0">
              <a:solidFill>
                <a:srgbClr val="FFFFFF"/>
              </a:solidFill>
            </a:endParaRPr>
          </a:p>
        </p:txBody>
      </p:sp>
      <p:sp>
        <p:nvSpPr>
          <p:cNvPr id="5" name="正方形/長方形 4"/>
          <p:cNvSpPr/>
          <p:nvPr/>
        </p:nvSpPr>
        <p:spPr>
          <a:xfrm>
            <a:off x="3779912" y="1196752"/>
            <a:ext cx="5040560"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着色に用いる粉末</a:t>
            </a:r>
            <a:endParaRPr lang="en-US" altLang="ja-JP" sz="2800" b="1" kern="100" dirty="0" smtClean="0">
              <a:solidFill>
                <a:srgbClr val="FFFFFF"/>
              </a:solidFill>
              <a:latin typeface="Century"/>
              <a:ea typeface="ＭＳ 明朝"/>
              <a:cs typeface="Times New Roman"/>
            </a:endParaRPr>
          </a:p>
          <a:p>
            <a:pPr algn="ctr"/>
            <a:r>
              <a:rPr lang="ja-JP" altLang="ja-JP" sz="2800" b="1" kern="100" dirty="0" smtClean="0">
                <a:solidFill>
                  <a:srgbClr val="FFFFFF"/>
                </a:solidFill>
                <a:latin typeface="Century"/>
                <a:ea typeface="ＭＳ 明朝"/>
                <a:cs typeface="Times New Roman"/>
              </a:rPr>
              <a:t>水や油に不溶なものの総称</a:t>
            </a:r>
            <a:endParaRPr lang="ja-JP" altLang="en-US" dirty="0">
              <a:solidFill>
                <a:srgbClr val="FFFFFF"/>
              </a:solidFill>
            </a:endParaRPr>
          </a:p>
        </p:txBody>
      </p:sp>
      <p:sp>
        <p:nvSpPr>
          <p:cNvPr id="6" name="右矢印 5"/>
          <p:cNvSpPr/>
          <p:nvPr/>
        </p:nvSpPr>
        <p:spPr>
          <a:xfrm>
            <a:off x="2483768" y="1556792"/>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 name="正方形/長方形 6"/>
          <p:cNvSpPr/>
          <p:nvPr/>
        </p:nvSpPr>
        <p:spPr>
          <a:xfrm>
            <a:off x="251520" y="2852936"/>
            <a:ext cx="1952600" cy="936104"/>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有機顔料</a:t>
            </a:r>
            <a:endParaRPr lang="ja-JP" altLang="en-US" dirty="0">
              <a:solidFill>
                <a:srgbClr val="FFFFFF"/>
              </a:solidFill>
            </a:endParaRPr>
          </a:p>
        </p:txBody>
      </p:sp>
      <p:sp>
        <p:nvSpPr>
          <p:cNvPr id="8" name="正方形/長方形 7"/>
          <p:cNvSpPr/>
          <p:nvPr/>
        </p:nvSpPr>
        <p:spPr>
          <a:xfrm>
            <a:off x="3860304" y="2708920"/>
            <a:ext cx="5040560" cy="115212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kern="100" dirty="0" smtClean="0">
                <a:solidFill>
                  <a:srgbClr val="FFFFFF"/>
                </a:solidFill>
                <a:latin typeface="Century"/>
                <a:ea typeface="ＭＳ 明朝"/>
                <a:cs typeface="Times New Roman"/>
              </a:rPr>
              <a:t>有機化合物を成分とする顔料</a:t>
            </a:r>
            <a:endParaRPr lang="ja-JP" altLang="en-US" dirty="0">
              <a:solidFill>
                <a:srgbClr val="FFFFFF"/>
              </a:solidFill>
            </a:endParaRPr>
          </a:p>
        </p:txBody>
      </p:sp>
      <p:sp>
        <p:nvSpPr>
          <p:cNvPr id="10" name="右矢印 9"/>
          <p:cNvSpPr/>
          <p:nvPr/>
        </p:nvSpPr>
        <p:spPr>
          <a:xfrm>
            <a:off x="2564160" y="3068960"/>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1" name="正方形/長方形 10"/>
          <p:cNvSpPr/>
          <p:nvPr/>
        </p:nvSpPr>
        <p:spPr>
          <a:xfrm>
            <a:off x="144016" y="4149080"/>
            <a:ext cx="8892480" cy="1512168"/>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33350" algn="just">
              <a:tabLst>
                <a:tab pos="3990975" algn="l"/>
              </a:tabLst>
            </a:pPr>
            <a:r>
              <a:rPr lang="ja-JP" altLang="ja-JP" sz="2800" b="1" kern="100" dirty="0" smtClean="0">
                <a:solidFill>
                  <a:srgbClr val="FFFFFF"/>
                </a:solidFill>
                <a:latin typeface="Century"/>
                <a:ea typeface="ＭＳ 明朝"/>
                <a:cs typeface="Times New Roman"/>
              </a:rPr>
              <a:t>アゾ顔料（</a:t>
            </a:r>
            <a:r>
              <a:rPr lang="ja-JP" altLang="en-US" sz="2400" b="1" kern="100" dirty="0" smtClean="0">
                <a:solidFill>
                  <a:srgbClr val="FFFFFF"/>
                </a:solidFill>
                <a:latin typeface="Century"/>
                <a:ea typeface="ＭＳ 明朝"/>
                <a:cs typeface="Times New Roman"/>
              </a:rPr>
              <a:t>モノ</a:t>
            </a:r>
            <a:r>
              <a:rPr lang="ja-JP" altLang="ja-JP" sz="2400" b="1" kern="100" dirty="0" smtClean="0">
                <a:solidFill>
                  <a:srgbClr val="FFFFFF"/>
                </a:solidFill>
                <a:latin typeface="Century"/>
                <a:ea typeface="ＭＳ 明朝"/>
                <a:cs typeface="Times New Roman"/>
              </a:rPr>
              <a:t>アゾ</a:t>
            </a:r>
            <a:r>
              <a:rPr lang="en-US" altLang="ja-JP" sz="2400" b="1" kern="100" dirty="0" smtClean="0">
                <a:solidFill>
                  <a:srgbClr val="FFFFFF"/>
                </a:solidFill>
                <a:latin typeface="Century"/>
                <a:ea typeface="ＭＳ 明朝"/>
                <a:cs typeface="Times New Roman"/>
              </a:rPr>
              <a:t>, </a:t>
            </a:r>
            <a:r>
              <a:rPr lang="ja-JP" altLang="en-US" sz="2400" b="1" kern="100" dirty="0" smtClean="0">
                <a:solidFill>
                  <a:srgbClr val="FFFFFF"/>
                </a:solidFill>
                <a:latin typeface="Century"/>
                <a:ea typeface="ＭＳ 明朝"/>
                <a:cs typeface="Times New Roman"/>
              </a:rPr>
              <a:t>ジスアゾ</a:t>
            </a:r>
            <a:r>
              <a:rPr lang="en-US" altLang="ja-JP" sz="2400" b="1" kern="100" dirty="0" smtClean="0">
                <a:solidFill>
                  <a:srgbClr val="FFFFFF"/>
                </a:solidFill>
                <a:latin typeface="Century"/>
                <a:ea typeface="ＭＳ 明朝"/>
                <a:cs typeface="Times New Roman"/>
              </a:rPr>
              <a:t>, </a:t>
            </a:r>
            <a:r>
              <a:rPr lang="ja-JP" altLang="en-US" sz="2400" b="1" kern="100" dirty="0" smtClean="0">
                <a:solidFill>
                  <a:srgbClr val="FFFFFF"/>
                </a:solidFill>
                <a:latin typeface="Century"/>
                <a:ea typeface="ＭＳ 明朝"/>
                <a:cs typeface="Times New Roman"/>
              </a:rPr>
              <a:t>ピラゾロン</a:t>
            </a:r>
            <a:r>
              <a:rPr lang="ja-JP" altLang="ja-JP" sz="2800" b="1" kern="100" dirty="0" smtClean="0">
                <a:solidFill>
                  <a:srgbClr val="FFFFFF"/>
                </a:solidFill>
                <a:latin typeface="Century"/>
                <a:ea typeface="ＭＳ 明朝"/>
                <a:cs typeface="Times New Roman"/>
              </a:rPr>
              <a:t>）</a:t>
            </a:r>
            <a:r>
              <a:rPr lang="en-US" altLang="ja-JP" sz="2800" b="1" kern="100" dirty="0" smtClean="0">
                <a:solidFill>
                  <a:srgbClr val="FFFFFF"/>
                </a:solidFill>
                <a:latin typeface="Century"/>
                <a:ea typeface="ＭＳ 明朝"/>
                <a:cs typeface="Times New Roman"/>
              </a:rPr>
              <a:t>PY, PO, PR</a:t>
            </a:r>
          </a:p>
          <a:p>
            <a:pPr indent="133350" algn="just">
              <a:tabLst>
                <a:tab pos="3990975" algn="l"/>
              </a:tabLst>
            </a:pPr>
            <a:r>
              <a:rPr lang="ja-JP" altLang="ja-JP" sz="2800" b="1" kern="100" dirty="0" smtClean="0">
                <a:solidFill>
                  <a:srgbClr val="FFFFFF"/>
                </a:solidFill>
                <a:latin typeface="Century"/>
                <a:ea typeface="ＭＳ 明朝"/>
                <a:cs typeface="Times New Roman"/>
              </a:rPr>
              <a:t>フタロシアニン顔料（</a:t>
            </a:r>
            <a:r>
              <a:rPr lang="en-US" altLang="ja-JP" sz="2800" b="1" kern="100" dirty="0" smtClean="0">
                <a:solidFill>
                  <a:srgbClr val="FFFFFF"/>
                </a:solidFill>
                <a:latin typeface="Century"/>
                <a:ea typeface="ＭＳ 明朝"/>
                <a:cs typeface="Times New Roman"/>
              </a:rPr>
              <a:t>PG</a:t>
            </a:r>
            <a:r>
              <a:rPr lang="ja-JP" altLang="ja-JP" sz="2800" b="1" kern="100" dirty="0" smtClean="0">
                <a:solidFill>
                  <a:srgbClr val="FFFFFF"/>
                </a:solidFill>
                <a:latin typeface="Century"/>
                <a:ea typeface="ＭＳ 明朝"/>
                <a:cs typeface="Times New Roman"/>
              </a:rPr>
              <a:t>）</a:t>
            </a:r>
            <a:endParaRPr lang="en-US" altLang="ja-JP" sz="2800" b="1" kern="100" dirty="0" smtClean="0">
              <a:solidFill>
                <a:srgbClr val="FFFFFF"/>
              </a:solidFill>
              <a:latin typeface="Century"/>
              <a:ea typeface="ＭＳ 明朝"/>
              <a:cs typeface="Times New Roman"/>
            </a:endParaRPr>
          </a:p>
          <a:p>
            <a:pPr indent="133350" algn="just">
              <a:tabLst>
                <a:tab pos="3990975" algn="l"/>
              </a:tabLst>
            </a:pPr>
            <a:r>
              <a:rPr lang="ja-JP" altLang="ja-JP" sz="2800" b="1" kern="100" dirty="0" smtClean="0">
                <a:solidFill>
                  <a:srgbClr val="FFFFFF"/>
                </a:solidFill>
                <a:latin typeface="Century"/>
                <a:ea typeface="ＭＳ 明朝"/>
                <a:cs typeface="Times New Roman"/>
              </a:rPr>
              <a:t>多環</a:t>
            </a:r>
            <a:r>
              <a:rPr lang="ja-JP" altLang="en-US" sz="2800" b="1" kern="100" dirty="0" smtClean="0">
                <a:solidFill>
                  <a:srgbClr val="FFFFFF"/>
                </a:solidFill>
                <a:latin typeface="Century"/>
                <a:ea typeface="ＭＳ 明朝"/>
                <a:cs typeface="Times New Roman"/>
              </a:rPr>
              <a:t>式</a:t>
            </a:r>
            <a:r>
              <a:rPr lang="ja-JP" altLang="ja-JP" sz="2800" b="1" kern="100" dirty="0" smtClean="0">
                <a:solidFill>
                  <a:srgbClr val="FFFFFF"/>
                </a:solidFill>
                <a:latin typeface="Century"/>
                <a:ea typeface="ＭＳ 明朝"/>
                <a:cs typeface="Times New Roman"/>
              </a:rPr>
              <a:t>顔料（</a:t>
            </a:r>
            <a:r>
              <a:rPr lang="en-US" altLang="ja-JP" sz="2800" b="1" kern="100" dirty="0" smtClean="0">
                <a:solidFill>
                  <a:srgbClr val="FFFFFF"/>
                </a:solidFill>
                <a:latin typeface="Century"/>
                <a:ea typeface="ＭＳ 明朝"/>
                <a:cs typeface="Times New Roman"/>
              </a:rPr>
              <a:t>PV, PR</a:t>
            </a:r>
            <a:r>
              <a:rPr lang="ja-JP" altLang="ja-JP" sz="2800" b="1" kern="100" dirty="0" smtClean="0">
                <a:solidFill>
                  <a:srgbClr val="FFFFFF"/>
                </a:solidFill>
                <a:latin typeface="Century"/>
                <a:ea typeface="ＭＳ 明朝"/>
                <a:cs typeface="Times New Roman"/>
              </a:rPr>
              <a:t>）</a:t>
            </a:r>
            <a:endParaRPr lang="en-US" altLang="ja-JP" sz="2800" b="1" kern="100" dirty="0" smtClean="0">
              <a:solidFill>
                <a:srgbClr val="FFFFFF"/>
              </a:solidFill>
              <a:latin typeface="Century"/>
              <a:ea typeface="ＭＳ 明朝"/>
              <a:cs typeface="Times New Roman"/>
            </a:endParaRPr>
          </a:p>
        </p:txBody>
      </p:sp>
      <p:sp>
        <p:nvSpPr>
          <p:cNvPr id="12" name="正方形/長方形 11"/>
          <p:cNvSpPr/>
          <p:nvPr/>
        </p:nvSpPr>
        <p:spPr>
          <a:xfrm>
            <a:off x="1691680" y="5949280"/>
            <a:ext cx="5400600" cy="648072"/>
          </a:xfrm>
          <a:prstGeom prst="rect">
            <a:avLst/>
          </a:prstGeom>
          <a:noFill/>
          <a:ln w="63500" cap="rnd" cmpd="sng">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33350" algn="just">
              <a:tabLst>
                <a:tab pos="3990975" algn="l"/>
              </a:tabLst>
            </a:pPr>
            <a:r>
              <a:rPr lang="en-US" altLang="ja-JP" sz="2800" b="1" kern="100" dirty="0" smtClean="0">
                <a:solidFill>
                  <a:srgbClr val="FFFFFF"/>
                </a:solidFill>
                <a:latin typeface="Century"/>
                <a:ea typeface="ＭＳ 明朝"/>
                <a:cs typeface="Times New Roman"/>
              </a:rPr>
              <a:t>PCB</a:t>
            </a:r>
            <a:r>
              <a:rPr lang="ja-JP" altLang="ja-JP" sz="2800" b="1" kern="100" dirty="0" smtClean="0">
                <a:solidFill>
                  <a:srgbClr val="FFFFFF"/>
                </a:solidFill>
                <a:latin typeface="Century"/>
                <a:ea typeface="ＭＳ 明朝"/>
                <a:cs typeface="Times New Roman"/>
              </a:rPr>
              <a:t>測定</a:t>
            </a:r>
            <a:r>
              <a:rPr lang="ja-JP" altLang="en-US" sz="2800" b="1" kern="100" dirty="0" smtClean="0">
                <a:solidFill>
                  <a:srgbClr val="FFFFFF"/>
                </a:solidFill>
                <a:latin typeface="Century"/>
                <a:ea typeface="ＭＳ 明朝"/>
                <a:cs typeface="Times New Roman"/>
              </a:rPr>
              <a:t>・</a:t>
            </a:r>
            <a:r>
              <a:rPr lang="ja-JP" altLang="ja-JP" sz="2800" b="1" kern="100" dirty="0" smtClean="0">
                <a:solidFill>
                  <a:srgbClr val="FFFFFF"/>
                </a:solidFill>
                <a:latin typeface="Century"/>
                <a:ea typeface="ＭＳ 明朝"/>
                <a:cs typeface="Times New Roman"/>
              </a:rPr>
              <a:t>異性体組成の特徴</a:t>
            </a:r>
            <a:endParaRPr lang="ja-JP" altLang="ja-JP" sz="2800" b="1" kern="100" dirty="0">
              <a:solidFill>
                <a:srgbClr val="FFFFFF"/>
              </a:solidFill>
              <a:latin typeface="Century"/>
              <a:ea typeface="ＭＳ 明朝"/>
              <a:cs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ja-JP" sz="3200" b="1" dirty="0" smtClean="0"/>
              <a:t>方法</a:t>
            </a:r>
            <a:endParaRPr lang="ja-JP" altLang="ja-JP" sz="3200" dirty="0"/>
          </a:p>
        </p:txBody>
      </p:sp>
      <p:sp>
        <p:nvSpPr>
          <p:cNvPr id="9" name="正方形/長方形 8"/>
          <p:cNvSpPr/>
          <p:nvPr/>
        </p:nvSpPr>
        <p:spPr>
          <a:xfrm>
            <a:off x="0" y="908720"/>
            <a:ext cx="9144000" cy="5949280"/>
          </a:xfrm>
          <a:prstGeom prst="rect">
            <a:avLst/>
          </a:prstGeom>
          <a:solidFill>
            <a:schemeClr val="accent6"/>
          </a:solidFill>
          <a:ln w="1905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ja-JP" sz="2800" b="1" dirty="0" smtClean="0">
                <a:solidFill>
                  <a:srgbClr val="FFFFFF"/>
                </a:solidFill>
              </a:rPr>
              <a:t>前処理</a:t>
            </a:r>
            <a:r>
              <a:rPr lang="ja-JP" altLang="ja-JP" sz="2800" b="1" dirty="0">
                <a:solidFill>
                  <a:srgbClr val="FFFFFF"/>
                </a:solidFill>
              </a:rPr>
              <a:t>は、試料を濃硫酸に入れ溶解させ、ヘキサンで抽出後、硫酸シリカゲルカラム（</a:t>
            </a:r>
            <a:r>
              <a:rPr lang="en-US" altLang="ja-JP" sz="2800" b="1" dirty="0">
                <a:solidFill>
                  <a:srgbClr val="FFFFFF"/>
                </a:solidFill>
              </a:rPr>
              <a:t>12mL Tube / SUPELCO</a:t>
            </a:r>
            <a:r>
              <a:rPr lang="ja-JP" altLang="ja-JP" sz="2800" b="1" dirty="0">
                <a:solidFill>
                  <a:srgbClr val="FFFFFF"/>
                </a:solidFill>
              </a:rPr>
              <a:t>）でクリーンアップを行い、濃縮後、最終検液とした</a:t>
            </a:r>
            <a:r>
              <a:rPr lang="ja-JP" altLang="ja-JP" sz="2800" b="1" dirty="0" smtClean="0">
                <a:solidFill>
                  <a:srgbClr val="FFFFFF"/>
                </a:solidFill>
              </a:rPr>
              <a:t>。</a:t>
            </a:r>
            <a:endParaRPr lang="en-US" altLang="ja-JP" sz="2800" b="1" dirty="0" smtClean="0">
              <a:solidFill>
                <a:srgbClr val="FFFFFF"/>
              </a:solidFill>
            </a:endParaRPr>
          </a:p>
          <a:p>
            <a:endParaRPr lang="en-US" altLang="ja-JP" sz="2800" b="1" dirty="0">
              <a:solidFill>
                <a:srgbClr val="FFFFFF"/>
              </a:solidFill>
            </a:endParaRPr>
          </a:p>
          <a:p>
            <a:r>
              <a:rPr lang="ja-JP" altLang="ja-JP" sz="2800" b="1" dirty="0" smtClean="0">
                <a:solidFill>
                  <a:srgbClr val="FFFFFF"/>
                </a:solidFill>
              </a:rPr>
              <a:t>測定</a:t>
            </a:r>
            <a:r>
              <a:rPr lang="ja-JP" altLang="ja-JP" sz="2800" b="1" dirty="0">
                <a:solidFill>
                  <a:srgbClr val="FFFFFF"/>
                </a:solidFill>
              </a:rPr>
              <a:t>は、</a:t>
            </a:r>
            <a:r>
              <a:rPr lang="en-US" altLang="ja-JP" sz="2800" b="1" dirty="0">
                <a:solidFill>
                  <a:srgbClr val="FFFFFF"/>
                </a:solidFill>
              </a:rPr>
              <a:t>GC/HRMS</a:t>
            </a:r>
            <a:r>
              <a:rPr lang="ja-JP" altLang="ja-JP" sz="2800" b="1" dirty="0">
                <a:solidFill>
                  <a:srgbClr val="FFFFFF"/>
                </a:solidFill>
              </a:rPr>
              <a:t>（</a:t>
            </a:r>
            <a:r>
              <a:rPr lang="en-US" altLang="ja-JP" sz="2800" b="1" dirty="0">
                <a:solidFill>
                  <a:srgbClr val="FFFFFF"/>
                </a:solidFill>
              </a:rPr>
              <a:t>JMS-700 / JEOL</a:t>
            </a:r>
            <a:r>
              <a:rPr lang="ja-JP" altLang="ja-JP" sz="2800" b="1" dirty="0">
                <a:solidFill>
                  <a:srgbClr val="FFFFFF"/>
                </a:solidFill>
              </a:rPr>
              <a:t>）、</a:t>
            </a:r>
            <a:r>
              <a:rPr lang="en-US" altLang="ja-JP" sz="2800" b="1" dirty="0">
                <a:solidFill>
                  <a:srgbClr val="FFFFFF"/>
                </a:solidFill>
              </a:rPr>
              <a:t>GC</a:t>
            </a:r>
            <a:r>
              <a:rPr lang="ja-JP" altLang="ja-JP" sz="2800" b="1" dirty="0">
                <a:solidFill>
                  <a:srgbClr val="FFFFFF"/>
                </a:solidFill>
              </a:rPr>
              <a:t>カラムには</a:t>
            </a:r>
            <a:r>
              <a:rPr lang="en-US" altLang="ja-JP" sz="2800" b="1" dirty="0">
                <a:solidFill>
                  <a:srgbClr val="FFFFFF"/>
                </a:solidFill>
              </a:rPr>
              <a:t>RH-12ms</a:t>
            </a:r>
            <a:r>
              <a:rPr lang="ja-JP" altLang="ja-JP" sz="2800" b="1" dirty="0">
                <a:solidFill>
                  <a:srgbClr val="FFFFFF"/>
                </a:solidFill>
              </a:rPr>
              <a:t>（</a:t>
            </a:r>
            <a:r>
              <a:rPr lang="en-US" altLang="ja-JP" sz="2800" b="1" dirty="0">
                <a:solidFill>
                  <a:srgbClr val="FFFFFF"/>
                </a:solidFill>
              </a:rPr>
              <a:t>INVENTX</a:t>
            </a:r>
            <a:r>
              <a:rPr lang="ja-JP" altLang="ja-JP" sz="2800" b="1" dirty="0">
                <a:solidFill>
                  <a:srgbClr val="FFFFFF"/>
                </a:solidFill>
              </a:rPr>
              <a:t>）を用いた</a:t>
            </a:r>
            <a:r>
              <a:rPr lang="ja-JP" altLang="ja-JP" sz="2800" b="1" dirty="0" smtClean="0">
                <a:solidFill>
                  <a:srgbClr val="FFFFFF"/>
                </a:solidFill>
              </a:rPr>
              <a:t>。</a:t>
            </a:r>
            <a:endParaRPr lang="en-US" altLang="ja-JP" sz="2800" b="1" dirty="0" smtClean="0">
              <a:solidFill>
                <a:srgbClr val="FFFFFF"/>
              </a:solidFill>
            </a:endParaRPr>
          </a:p>
          <a:p>
            <a:endParaRPr lang="en-US" altLang="ja-JP" sz="2800" b="1" dirty="0">
              <a:solidFill>
                <a:srgbClr val="FFFFFF"/>
              </a:solidFill>
            </a:endParaRPr>
          </a:p>
          <a:p>
            <a:r>
              <a:rPr lang="ja-JP" altLang="ja-JP" sz="2800" b="1" dirty="0" smtClean="0">
                <a:solidFill>
                  <a:srgbClr val="FFFFFF"/>
                </a:solidFill>
              </a:rPr>
              <a:t>異性体</a:t>
            </a:r>
            <a:r>
              <a:rPr lang="ja-JP" altLang="ja-JP" sz="2800" b="1" dirty="0">
                <a:solidFill>
                  <a:srgbClr val="FFFFFF"/>
                </a:solidFill>
              </a:rPr>
              <a:t>同定には、</a:t>
            </a:r>
            <a:r>
              <a:rPr lang="en-US" altLang="ja-JP" sz="2800" b="1" dirty="0">
                <a:solidFill>
                  <a:srgbClr val="FFFFFF"/>
                </a:solidFill>
              </a:rPr>
              <a:t>GC-TQMS( 450-GC/320-MS, </a:t>
            </a:r>
            <a:r>
              <a:rPr lang="en-US" altLang="ja-JP" sz="2800" b="1" dirty="0" err="1">
                <a:solidFill>
                  <a:srgbClr val="FFFFFF"/>
                </a:solidFill>
              </a:rPr>
              <a:t>Bruker</a:t>
            </a:r>
            <a:r>
              <a:rPr lang="en-US" altLang="ja-JP" sz="2800" b="1" dirty="0">
                <a:solidFill>
                  <a:srgbClr val="FFFFFF"/>
                </a:solidFill>
              </a:rPr>
              <a:t>)</a:t>
            </a:r>
            <a:endParaRPr lang="ja-JP" altLang="ja-JP" sz="2800" b="1" dirty="0">
              <a:solidFill>
                <a:srgbClr val="FFFFFF"/>
              </a:solidFill>
            </a:endParaRPr>
          </a:p>
          <a:p>
            <a:r>
              <a:rPr lang="en-US" altLang="ja-JP" sz="2800" b="1" dirty="0">
                <a:solidFill>
                  <a:srgbClr val="FFFFFF"/>
                </a:solidFill>
              </a:rPr>
              <a:t>GC</a:t>
            </a:r>
            <a:r>
              <a:rPr lang="ja-JP" altLang="ja-JP" sz="2800" b="1" dirty="0">
                <a:solidFill>
                  <a:srgbClr val="FFFFFF"/>
                </a:solidFill>
              </a:rPr>
              <a:t>カラム</a:t>
            </a:r>
            <a:r>
              <a:rPr lang="en-US" altLang="ja-JP" sz="2800" b="1" dirty="0">
                <a:solidFill>
                  <a:srgbClr val="FFFFFF"/>
                </a:solidFill>
              </a:rPr>
              <a:t>HT8-PCB</a:t>
            </a:r>
            <a:r>
              <a:rPr lang="ja-JP" altLang="ja-JP" sz="2800" b="1" dirty="0">
                <a:solidFill>
                  <a:srgbClr val="FFFFFF"/>
                </a:solidFill>
              </a:rPr>
              <a:t>でも確認した。</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4" y="-248930"/>
            <a:ext cx="9143999" cy="7355860"/>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altLang="ja-JP" sz="4000" b="1" dirty="0">
              <a:solidFill>
                <a:prstClr val="black"/>
              </a:solidFill>
              <a:latin typeface="Century" pitchFamily="18" charset="0"/>
              <a:ea typeface="ＭＳ 明朝" pitchFamily="17" charset="-128"/>
              <a:cs typeface="Times New Roman" pitchFamily="18" charset="0"/>
            </a:endParaRPr>
          </a:p>
          <a:p>
            <a:pPr fontAlgn="base">
              <a:spcBef>
                <a:spcPct val="0"/>
              </a:spcBef>
              <a:spcAft>
                <a:spcPct val="0"/>
              </a:spcAft>
            </a:pPr>
            <a:endParaRPr lang="en-US" altLang="ja-JP" sz="4000" b="1" dirty="0">
              <a:solidFill>
                <a:prstClr val="black"/>
              </a:solidFill>
              <a:latin typeface="Century" pitchFamily="18" charset="0"/>
              <a:ea typeface="ＭＳ 明朝" pitchFamily="17" charset="-128"/>
              <a:cs typeface="Times New Roman" pitchFamily="18" charset="0"/>
            </a:endParaRPr>
          </a:p>
          <a:p>
            <a:pPr fontAlgn="base">
              <a:spcBef>
                <a:spcPct val="0"/>
              </a:spcBef>
              <a:spcAft>
                <a:spcPct val="0"/>
              </a:spcAft>
            </a:pPr>
            <a:endParaRPr lang="en-US" altLang="ja-JP" sz="4000" b="1" dirty="0">
              <a:solidFill>
                <a:prstClr val="black"/>
              </a:solidFill>
              <a:latin typeface="Century" pitchFamily="18" charset="0"/>
              <a:ea typeface="ＭＳ 明朝" pitchFamily="17" charset="-128"/>
              <a:cs typeface="Times New Roman" pitchFamily="18" charset="0"/>
            </a:endParaRPr>
          </a:p>
          <a:p>
            <a:pPr algn="ct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algn="ct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algn="ctr" eaLnBrk="0" fontAlgn="base" hangingPunct="0">
              <a:spcBef>
                <a:spcPct val="0"/>
              </a:spcBef>
              <a:spcAft>
                <a:spcPct val="0"/>
              </a:spcAft>
            </a:pPr>
            <a:r>
              <a:rPr lang="ja-JP" altLang="en-US" sz="4000" b="1" dirty="0">
                <a:solidFill>
                  <a:srgbClr val="002060"/>
                </a:solidFill>
                <a:latin typeface="HGS創英角ﾎﾟｯﾌﾟ体" pitchFamily="50" charset="-128"/>
                <a:ea typeface="HGS創英角ﾎﾟｯﾌﾟ体" pitchFamily="50" charset="-128"/>
                <a:cs typeface="Times New Roman" pitchFamily="18" charset="0"/>
              </a:rPr>
              <a:t>顔料中の</a:t>
            </a:r>
            <a:r>
              <a:rPr lang="en-US" altLang="ja-JP" sz="4000" b="1" dirty="0">
                <a:solidFill>
                  <a:srgbClr val="002060"/>
                </a:solidFill>
                <a:latin typeface="HGS創英角ﾎﾟｯﾌﾟ体" pitchFamily="50" charset="-128"/>
                <a:ea typeface="HGS創英角ﾎﾟｯﾌﾟ体" pitchFamily="50" charset="-128"/>
                <a:cs typeface="Times New Roman" pitchFamily="18" charset="0"/>
              </a:rPr>
              <a:t>PCB</a:t>
            </a:r>
            <a:r>
              <a:rPr lang="ja-JP" altLang="en-US" sz="4000" b="1" dirty="0">
                <a:solidFill>
                  <a:srgbClr val="002060"/>
                </a:solidFill>
                <a:latin typeface="HGS創英角ﾎﾟｯﾌﾟ体" pitchFamily="50" charset="-128"/>
                <a:ea typeface="HGS創英角ﾎﾟｯﾌﾟ体" pitchFamily="50" charset="-128"/>
                <a:cs typeface="Times New Roman" pitchFamily="18" charset="0"/>
              </a:rPr>
              <a:t>異性体</a:t>
            </a:r>
            <a:endParaRPr lang="en-US" altLang="ja-JP" sz="4000" b="1" dirty="0">
              <a:solidFill>
                <a:srgbClr val="002060"/>
              </a:solidFill>
              <a:latin typeface="HGS創英角ﾎﾟｯﾌﾟ体" pitchFamily="50" charset="-128"/>
              <a:ea typeface="HGS創英角ﾎﾟｯﾌﾟ体" pitchFamily="50" charset="-128"/>
              <a:cs typeface="Times New Roman" pitchFamily="18" charset="0"/>
            </a:endParaRPr>
          </a:p>
          <a:p>
            <a:pPr algn="ct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eaLnBrk="0" fontAlgn="base" hangingPunct="0">
              <a:spcBef>
                <a:spcPct val="0"/>
              </a:spcBef>
              <a:spcAft>
                <a:spcPct val="0"/>
              </a:spcAft>
            </a:pPr>
            <a:endParaRPr lang="en-US" altLang="ja-JP" sz="4000" dirty="0">
              <a:solidFill>
                <a:prstClr val="black"/>
              </a:solidFill>
              <a:latin typeface="Century" pitchFamily="18" charset="0"/>
              <a:ea typeface="ＭＳ 明朝" pitchFamily="17" charset="-128"/>
              <a:cs typeface="Times New Roman" pitchFamily="18" charset="0"/>
            </a:endParaRPr>
          </a:p>
          <a:p>
            <a:pPr algn="ctr" eaLnBrk="0" fontAlgn="base" hangingPunct="0">
              <a:spcBef>
                <a:spcPct val="0"/>
              </a:spcBef>
              <a:spcAft>
                <a:spcPct val="0"/>
              </a:spcAft>
            </a:pPr>
            <a:endParaRPr lang="en-US" altLang="ja-JP" sz="2400" dirty="0">
              <a:solidFill>
                <a:prstClr val="black"/>
              </a:solidFill>
              <a:latin typeface="ＭＳ 明朝" pitchFamily="17" charset="-128"/>
              <a:ea typeface="ＭＳ 明朝" pitchFamily="17" charset="-128"/>
              <a:cs typeface="Times New Roman" pitchFamily="18" charset="0"/>
            </a:endParaRPr>
          </a:p>
          <a:p>
            <a:pPr algn="ctr" eaLnBrk="0" fontAlgn="base" hangingPunct="0">
              <a:spcBef>
                <a:spcPct val="0"/>
              </a:spcBef>
              <a:spcAft>
                <a:spcPct val="0"/>
              </a:spcAft>
            </a:pPr>
            <a:endParaRPr lang="en-US" altLang="ja-JP" sz="2400" dirty="0">
              <a:solidFill>
                <a:prstClr val="black"/>
              </a:solidFill>
              <a:latin typeface="ＭＳ 明朝" pitchFamily="17" charset="-128"/>
              <a:ea typeface="ＭＳ 明朝" pitchFamily="17" charset="-128"/>
              <a:cs typeface="Times New Roman" pitchFamily="18" charset="0"/>
            </a:endParaRPr>
          </a:p>
          <a:p>
            <a:pPr algn="ctr" eaLnBrk="0" fontAlgn="base" hangingPunct="0">
              <a:spcBef>
                <a:spcPct val="0"/>
              </a:spcBef>
              <a:spcAft>
                <a:spcPct val="0"/>
              </a:spcAft>
            </a:pPr>
            <a:r>
              <a:rPr lang="ja-JP" altLang="en-US" sz="2400" dirty="0">
                <a:solidFill>
                  <a:prstClr val="black"/>
                </a:solidFill>
                <a:latin typeface="Arial" pitchFamily="34" charset="0"/>
                <a:cs typeface="ＭＳ Ｐゴシック" pitchFamily="50" charset="-128"/>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C:\Users\Takeshi\Desktop\s_IMG_1326.jpg"/>
          <p:cNvPicPr>
            <a:picLocks noChangeAspect="1" noChangeArrowheads="1"/>
          </p:cNvPicPr>
          <p:nvPr/>
        </p:nvPicPr>
        <p:blipFill>
          <a:blip r:embed="rId3" cstate="print"/>
          <a:srcRect/>
          <a:stretch>
            <a:fillRect/>
          </a:stretch>
        </p:blipFill>
        <p:spPr bwMode="auto">
          <a:xfrm>
            <a:off x="3803915" y="3501008"/>
            <a:ext cx="5340086" cy="4005064"/>
          </a:xfrm>
          <a:prstGeom prst="rect">
            <a:avLst/>
          </a:prstGeom>
          <a:noFill/>
        </p:spPr>
      </p:pic>
      <p:pic>
        <p:nvPicPr>
          <p:cNvPr id="26627" name="Picture 3" descr="C:\Users\Takeshi\Desktop\s_IMG_1325.jpg"/>
          <p:cNvPicPr>
            <a:picLocks noChangeAspect="1" noChangeArrowheads="1"/>
          </p:cNvPicPr>
          <p:nvPr/>
        </p:nvPicPr>
        <p:blipFill>
          <a:blip r:embed="rId4" cstate="print"/>
          <a:srcRect/>
          <a:stretch>
            <a:fillRect/>
          </a:stretch>
        </p:blipFill>
        <p:spPr bwMode="auto">
          <a:xfrm>
            <a:off x="3" y="0"/>
            <a:ext cx="5257701" cy="39432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755576" y="620688"/>
            <a:ext cx="2317553" cy="369332"/>
          </a:xfrm>
          <a:prstGeom prst="rect">
            <a:avLst/>
          </a:prstGeom>
          <a:noFill/>
        </p:spPr>
        <p:txBody>
          <a:bodyPr wrap="square" rtlCol="0">
            <a:spAutoFit/>
          </a:bodyPr>
          <a:lstStyle/>
          <a:p>
            <a:pPr algn="ctr"/>
            <a:r>
              <a:rPr lang="en-US" altLang="ja-JP" dirty="0" smtClean="0"/>
              <a:t>Analytical Procedure </a:t>
            </a:r>
            <a:endParaRPr kumimoji="1" lang="ja-JP" altLang="en-US" dirty="0"/>
          </a:p>
        </p:txBody>
      </p:sp>
      <p:sp>
        <p:nvSpPr>
          <p:cNvPr id="12" name="正方形/長方形 11"/>
          <p:cNvSpPr/>
          <p:nvPr/>
        </p:nvSpPr>
        <p:spPr>
          <a:xfrm>
            <a:off x="1683842" y="1196752"/>
            <a:ext cx="2016224"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pigment</a:t>
            </a:r>
            <a:endParaRPr lang="ja-JP" altLang="en-US" dirty="0">
              <a:solidFill>
                <a:schemeClr val="tx1"/>
              </a:solidFill>
            </a:endParaRPr>
          </a:p>
        </p:txBody>
      </p:sp>
      <p:cxnSp>
        <p:nvCxnSpPr>
          <p:cNvPr id="18" name="直線矢印コネクタ 17"/>
          <p:cNvCxnSpPr>
            <a:stCxn id="12" idx="2"/>
          </p:cNvCxnSpPr>
          <p:nvPr/>
        </p:nvCxnSpPr>
        <p:spPr>
          <a:xfrm>
            <a:off x="2691954" y="1556792"/>
            <a:ext cx="0" cy="16799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869459" y="2020198"/>
            <a:ext cx="2095830" cy="369332"/>
          </a:xfrm>
          <a:prstGeom prst="rect">
            <a:avLst/>
          </a:prstGeom>
        </p:spPr>
        <p:txBody>
          <a:bodyPr wrap="none">
            <a:spAutoFit/>
          </a:bodyPr>
          <a:lstStyle/>
          <a:p>
            <a:r>
              <a:rPr lang="en-US" altLang="ja-JP" dirty="0"/>
              <a:t>sulfuric </a:t>
            </a:r>
            <a:r>
              <a:rPr lang="en-US" altLang="ja-JP" dirty="0" smtClean="0"/>
              <a:t>acid, hexane</a:t>
            </a:r>
            <a:endParaRPr lang="ja-JP" altLang="en-US" dirty="0" smtClean="0"/>
          </a:p>
        </p:txBody>
      </p:sp>
      <p:sp>
        <p:nvSpPr>
          <p:cNvPr id="21" name="正方形/長方形 20"/>
          <p:cNvSpPr/>
          <p:nvPr/>
        </p:nvSpPr>
        <p:spPr>
          <a:xfrm>
            <a:off x="734672" y="1872362"/>
            <a:ext cx="1898340" cy="646331"/>
          </a:xfrm>
          <a:prstGeom prst="rect">
            <a:avLst/>
          </a:prstGeom>
        </p:spPr>
        <p:txBody>
          <a:bodyPr wrap="none">
            <a:spAutoFit/>
          </a:bodyPr>
          <a:lstStyle/>
          <a:p>
            <a:r>
              <a:rPr lang="en-US" altLang="ja-JP" dirty="0"/>
              <a:t> </a:t>
            </a:r>
            <a:r>
              <a:rPr lang="en-US" altLang="ja-JP" dirty="0" err="1"/>
              <a:t>separatory</a:t>
            </a:r>
            <a:r>
              <a:rPr lang="en-US" altLang="ja-JP" dirty="0"/>
              <a:t> </a:t>
            </a:r>
            <a:r>
              <a:rPr lang="en-US" altLang="ja-JP" dirty="0" smtClean="0"/>
              <a:t>funnel</a:t>
            </a:r>
          </a:p>
          <a:p>
            <a:r>
              <a:rPr lang="en-US" altLang="ja-JP" dirty="0" smtClean="0"/>
              <a:t>      (Glass tube)</a:t>
            </a:r>
            <a:endParaRPr lang="ja-JP" altLang="en-US" dirty="0"/>
          </a:p>
        </p:txBody>
      </p:sp>
      <p:sp>
        <p:nvSpPr>
          <p:cNvPr id="25" name="正方形/長方形 24"/>
          <p:cNvSpPr/>
          <p:nvPr/>
        </p:nvSpPr>
        <p:spPr>
          <a:xfrm>
            <a:off x="2858652" y="2852936"/>
            <a:ext cx="2835520" cy="369332"/>
          </a:xfrm>
          <a:prstGeom prst="rect">
            <a:avLst/>
          </a:prstGeom>
        </p:spPr>
        <p:txBody>
          <a:bodyPr wrap="none">
            <a:spAutoFit/>
          </a:bodyPr>
          <a:lstStyle/>
          <a:p>
            <a:r>
              <a:rPr lang="en-US" altLang="ja-JP" dirty="0"/>
              <a:t>sodium sulfate</a:t>
            </a:r>
            <a:r>
              <a:rPr lang="en-US" altLang="ja-JP" dirty="0" smtClean="0"/>
              <a:t>(dehydration)</a:t>
            </a:r>
            <a:endParaRPr lang="ja-JP" altLang="en-US" dirty="0"/>
          </a:p>
        </p:txBody>
      </p:sp>
      <p:cxnSp>
        <p:nvCxnSpPr>
          <p:cNvPr id="28" name="直線矢印コネクタ 27"/>
          <p:cNvCxnSpPr>
            <a:stCxn id="20" idx="1"/>
          </p:cNvCxnSpPr>
          <p:nvPr/>
        </p:nvCxnSpPr>
        <p:spPr>
          <a:xfrm flipH="1">
            <a:off x="2691955" y="2204864"/>
            <a:ext cx="1775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2691954" y="2636912"/>
            <a:ext cx="58762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3279581" y="2452246"/>
            <a:ext cx="744114" cy="369332"/>
          </a:xfrm>
          <a:prstGeom prst="rect">
            <a:avLst/>
          </a:prstGeom>
        </p:spPr>
        <p:txBody>
          <a:bodyPr wrap="none">
            <a:spAutoFit/>
          </a:bodyPr>
          <a:lstStyle/>
          <a:p>
            <a:r>
              <a:rPr lang="en-US" altLang="ja-JP" dirty="0" smtClean="0"/>
              <a:t>H</a:t>
            </a:r>
            <a:r>
              <a:rPr lang="en-US" altLang="ja-JP" baseline="-25000" dirty="0" smtClean="0"/>
              <a:t>2</a:t>
            </a:r>
            <a:r>
              <a:rPr lang="en-US" altLang="ja-JP" dirty="0" smtClean="0"/>
              <a:t>SO</a:t>
            </a:r>
            <a:r>
              <a:rPr lang="en-US" altLang="ja-JP" baseline="-25000" dirty="0" smtClean="0"/>
              <a:t>4</a:t>
            </a:r>
            <a:endParaRPr lang="ja-JP" altLang="en-US" baseline="-25000" dirty="0"/>
          </a:p>
        </p:txBody>
      </p:sp>
      <p:sp>
        <p:nvSpPr>
          <p:cNvPr id="34" name="正方形/長方形 33"/>
          <p:cNvSpPr/>
          <p:nvPr/>
        </p:nvSpPr>
        <p:spPr>
          <a:xfrm>
            <a:off x="2869459" y="3755418"/>
            <a:ext cx="4093172" cy="369332"/>
          </a:xfrm>
          <a:prstGeom prst="rect">
            <a:avLst/>
          </a:prstGeom>
        </p:spPr>
        <p:txBody>
          <a:bodyPr wrap="none">
            <a:spAutoFit/>
          </a:bodyPr>
          <a:lstStyle/>
          <a:p>
            <a:r>
              <a:rPr lang="en-US" altLang="ja-JP" dirty="0" smtClean="0"/>
              <a:t>surrogates(</a:t>
            </a:r>
            <a:r>
              <a:rPr lang="en-US" altLang="ja-JP" baseline="30000" dirty="0" smtClean="0"/>
              <a:t>13</a:t>
            </a:r>
            <a:r>
              <a:rPr lang="en-US" altLang="ja-JP" dirty="0" smtClean="0"/>
              <a:t>C-PCBs, </a:t>
            </a:r>
            <a:r>
              <a:rPr lang="en-US" altLang="ja-JP" baseline="30000" dirty="0"/>
              <a:t>13</a:t>
            </a:r>
            <a:r>
              <a:rPr lang="en-US" altLang="ja-JP" dirty="0"/>
              <a:t>C-</a:t>
            </a:r>
            <a:r>
              <a:rPr lang="en-US" altLang="ja-JP" dirty="0" smtClean="0"/>
              <a:t>PeCBz, </a:t>
            </a:r>
            <a:r>
              <a:rPr lang="en-US" altLang="ja-JP" baseline="30000" dirty="0"/>
              <a:t>13</a:t>
            </a:r>
            <a:r>
              <a:rPr lang="en-US" altLang="ja-JP" dirty="0"/>
              <a:t>C-</a:t>
            </a:r>
            <a:r>
              <a:rPr lang="en-US" altLang="ja-JP" dirty="0" smtClean="0"/>
              <a:t>HCBz)</a:t>
            </a:r>
            <a:endParaRPr lang="ja-JP" altLang="en-US" dirty="0"/>
          </a:p>
        </p:txBody>
      </p:sp>
      <p:cxnSp>
        <p:nvCxnSpPr>
          <p:cNvPr id="35" name="直線矢印コネクタ 34"/>
          <p:cNvCxnSpPr>
            <a:stCxn id="34" idx="1"/>
          </p:cNvCxnSpPr>
          <p:nvPr/>
        </p:nvCxnSpPr>
        <p:spPr>
          <a:xfrm flipH="1">
            <a:off x="2691955" y="3940084"/>
            <a:ext cx="1775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2858653" y="4235695"/>
            <a:ext cx="3947234" cy="369332"/>
          </a:xfrm>
          <a:prstGeom prst="rect">
            <a:avLst/>
          </a:prstGeom>
        </p:spPr>
        <p:txBody>
          <a:bodyPr wrap="none">
            <a:spAutoFit/>
          </a:bodyPr>
          <a:lstStyle/>
          <a:p>
            <a:r>
              <a:rPr lang="en-US" altLang="ja-JP" dirty="0" smtClean="0"/>
              <a:t>Multilayer silica-gel column with hexane</a:t>
            </a:r>
          </a:p>
        </p:txBody>
      </p:sp>
      <p:sp>
        <p:nvSpPr>
          <p:cNvPr id="40" name="正方形/長方形 39"/>
          <p:cNvSpPr/>
          <p:nvPr/>
        </p:nvSpPr>
        <p:spPr>
          <a:xfrm>
            <a:off x="1683842" y="3236755"/>
            <a:ext cx="2016224"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extract</a:t>
            </a:r>
          </a:p>
        </p:txBody>
      </p:sp>
      <p:cxnSp>
        <p:nvCxnSpPr>
          <p:cNvPr id="42" name="直線矢印コネクタ 41"/>
          <p:cNvCxnSpPr/>
          <p:nvPr/>
        </p:nvCxnSpPr>
        <p:spPr>
          <a:xfrm>
            <a:off x="2688641" y="3596795"/>
            <a:ext cx="3313" cy="18484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2872705" y="4615793"/>
            <a:ext cx="5797421" cy="369332"/>
          </a:xfrm>
          <a:prstGeom prst="rect">
            <a:avLst/>
          </a:prstGeom>
        </p:spPr>
        <p:txBody>
          <a:bodyPr wrap="none">
            <a:spAutoFit/>
          </a:bodyPr>
          <a:lstStyle/>
          <a:p>
            <a:r>
              <a:rPr lang="en-US" altLang="ja-JP" dirty="0" err="1" smtClean="0"/>
              <a:t>Supelclean</a:t>
            </a:r>
            <a:r>
              <a:rPr lang="en-US" altLang="ja-JP" dirty="0" smtClean="0"/>
              <a:t> </a:t>
            </a:r>
            <a:r>
              <a:rPr lang="en-US" altLang="ja-JP" dirty="0" err="1" smtClean="0"/>
              <a:t>sulfoxide</a:t>
            </a:r>
            <a:r>
              <a:rPr lang="en-US" altLang="ja-JP" dirty="0" smtClean="0"/>
              <a:t> SPE + Ag-ION SPE with 5%DCM/hexane</a:t>
            </a:r>
          </a:p>
        </p:txBody>
      </p:sp>
      <p:sp>
        <p:nvSpPr>
          <p:cNvPr id="45" name="正方形/長方形 44"/>
          <p:cNvSpPr/>
          <p:nvPr/>
        </p:nvSpPr>
        <p:spPr>
          <a:xfrm>
            <a:off x="2872705" y="4977951"/>
            <a:ext cx="2957284" cy="369332"/>
          </a:xfrm>
          <a:prstGeom prst="rect">
            <a:avLst/>
          </a:prstGeom>
        </p:spPr>
        <p:txBody>
          <a:bodyPr wrap="none">
            <a:spAutoFit/>
          </a:bodyPr>
          <a:lstStyle/>
          <a:p>
            <a:r>
              <a:rPr lang="en-US" altLang="ja-JP" dirty="0" smtClean="0"/>
              <a:t>Recovery standards(</a:t>
            </a:r>
            <a:r>
              <a:rPr lang="en-US" altLang="ja-JP" baseline="30000" dirty="0" smtClean="0"/>
              <a:t>13</a:t>
            </a:r>
            <a:r>
              <a:rPr lang="en-US" altLang="ja-JP" dirty="0" smtClean="0"/>
              <a:t>C-PCBs)</a:t>
            </a:r>
            <a:endParaRPr lang="ja-JP" altLang="en-US" dirty="0"/>
          </a:p>
        </p:txBody>
      </p:sp>
      <p:cxnSp>
        <p:nvCxnSpPr>
          <p:cNvPr id="46" name="直線矢印コネクタ 45"/>
          <p:cNvCxnSpPr>
            <a:stCxn id="45" idx="1"/>
          </p:cNvCxnSpPr>
          <p:nvPr/>
        </p:nvCxnSpPr>
        <p:spPr>
          <a:xfrm flipH="1">
            <a:off x="2695201" y="5162617"/>
            <a:ext cx="1775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1694116" y="5430026"/>
            <a:ext cx="2016224"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HRGC-HRMS</a:t>
            </a:r>
            <a:endParaRPr lang="en-US" altLang="ja-JP" dirty="0">
              <a:solidFill>
                <a:schemeClr val="tx1"/>
              </a:solidFill>
            </a:endParaRPr>
          </a:p>
        </p:txBody>
      </p:sp>
      <p:sp>
        <p:nvSpPr>
          <p:cNvPr id="48" name="正方形/長方形 47"/>
          <p:cNvSpPr/>
          <p:nvPr/>
        </p:nvSpPr>
        <p:spPr>
          <a:xfrm>
            <a:off x="3998251" y="5430026"/>
            <a:ext cx="4572000" cy="1200329"/>
          </a:xfrm>
          <a:prstGeom prst="rect">
            <a:avLst/>
          </a:prstGeom>
        </p:spPr>
        <p:txBody>
          <a:bodyPr>
            <a:spAutoFit/>
          </a:bodyPr>
          <a:lstStyle/>
          <a:p>
            <a:r>
              <a:rPr lang="en-US" altLang="ja-JP" dirty="0" smtClean="0"/>
              <a:t>HRGC: HP6890, </a:t>
            </a:r>
            <a:r>
              <a:rPr lang="en-US" altLang="ja-JP" dirty="0"/>
              <a:t>Agilent Technologies, </a:t>
            </a:r>
            <a:r>
              <a:rPr lang="en-US" altLang="ja-JP" dirty="0" smtClean="0"/>
              <a:t>USA</a:t>
            </a:r>
          </a:p>
          <a:p>
            <a:r>
              <a:rPr lang="en-US" altLang="ja-JP" dirty="0" smtClean="0"/>
              <a:t>HRMS: JMS-700D</a:t>
            </a:r>
            <a:r>
              <a:rPr lang="en-US" altLang="ja-JP" dirty="0"/>
              <a:t>, JEOL, </a:t>
            </a:r>
            <a:r>
              <a:rPr lang="en-US" altLang="ja-JP" dirty="0" smtClean="0"/>
              <a:t>Japan</a:t>
            </a:r>
          </a:p>
          <a:p>
            <a:r>
              <a:rPr lang="en-US" altLang="ja-JP" dirty="0"/>
              <a:t>capillary </a:t>
            </a:r>
            <a:r>
              <a:rPr lang="en-US" altLang="ja-JP" dirty="0" smtClean="0"/>
              <a:t>column: HT8-PCB, </a:t>
            </a:r>
            <a:r>
              <a:rPr lang="en-US" altLang="ja-JP" dirty="0"/>
              <a:t>0.25mm </a:t>
            </a:r>
            <a:r>
              <a:rPr lang="en-US" altLang="ja-JP" dirty="0" err="1"/>
              <a:t>i.d.</a:t>
            </a:r>
            <a:r>
              <a:rPr lang="en-US" altLang="ja-JP" dirty="0"/>
              <a:t>, Kanto Kagaku, </a:t>
            </a:r>
            <a:r>
              <a:rPr lang="en-US" altLang="ja-JP" dirty="0" smtClean="0"/>
              <a:t>Japan</a:t>
            </a:r>
            <a:endParaRPr lang="ja-JP" altLang="en-US" dirty="0"/>
          </a:p>
        </p:txBody>
      </p:sp>
    </p:spTree>
    <p:extLst>
      <p:ext uri="{BB962C8B-B14F-4D97-AF65-F5344CB8AC3E}">
        <p14:creationId xmlns:p14="http://schemas.microsoft.com/office/powerpoint/2010/main" xmlns="" val="3282702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ja-JP" sz="3200" b="1" dirty="0" smtClean="0"/>
              <a:t>方法</a:t>
            </a:r>
            <a:endParaRPr lang="ja-JP" altLang="ja-JP" sz="3200" dirty="0"/>
          </a:p>
        </p:txBody>
      </p:sp>
      <p:sp>
        <p:nvSpPr>
          <p:cNvPr id="9" name="正方形/長方形 8"/>
          <p:cNvSpPr/>
          <p:nvPr/>
        </p:nvSpPr>
        <p:spPr>
          <a:xfrm>
            <a:off x="0" y="908720"/>
            <a:ext cx="9144000" cy="5949280"/>
          </a:xfrm>
          <a:prstGeom prst="rect">
            <a:avLst/>
          </a:prstGeom>
          <a:solidFill>
            <a:schemeClr val="accent6"/>
          </a:solidFill>
          <a:ln w="1905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ja-JP" sz="2800" b="1" dirty="0">
                <a:solidFill>
                  <a:srgbClr val="FFFFFF"/>
                </a:solidFill>
              </a:rPr>
              <a:t>図１に代表的な、顔料中の</a:t>
            </a:r>
            <a:r>
              <a:rPr lang="en-US" altLang="ja-JP" sz="2800" b="1" dirty="0">
                <a:solidFill>
                  <a:srgbClr val="FFFFFF"/>
                </a:solidFill>
              </a:rPr>
              <a:t>PCB</a:t>
            </a:r>
            <a:r>
              <a:rPr lang="ja-JP" altLang="ja-JP" sz="2800" b="1" dirty="0">
                <a:solidFill>
                  <a:srgbClr val="FFFFFF"/>
                </a:solidFill>
              </a:rPr>
              <a:t>の</a:t>
            </a:r>
            <a:r>
              <a:rPr lang="en-US" altLang="ja-JP" sz="2800" b="1" dirty="0">
                <a:solidFill>
                  <a:srgbClr val="FFFFFF"/>
                </a:solidFill>
              </a:rPr>
              <a:t>GC/MS</a:t>
            </a:r>
            <a:r>
              <a:rPr lang="ja-JP" altLang="ja-JP" sz="2800" b="1" dirty="0">
                <a:solidFill>
                  <a:srgbClr val="FFFFFF"/>
                </a:solidFill>
              </a:rPr>
              <a:t>クロマトグラムを示す。原料の</a:t>
            </a:r>
            <a:r>
              <a:rPr lang="en-US" altLang="ja-JP" sz="2800" b="1" dirty="0">
                <a:solidFill>
                  <a:srgbClr val="FFFFFF"/>
                </a:solidFill>
              </a:rPr>
              <a:t>3,3’-</a:t>
            </a:r>
            <a:r>
              <a:rPr lang="ja-JP" altLang="ja-JP" sz="2800" b="1" dirty="0">
                <a:solidFill>
                  <a:srgbClr val="FFFFFF"/>
                </a:solidFill>
              </a:rPr>
              <a:t>ジクロルベンジジンや</a:t>
            </a:r>
            <a:r>
              <a:rPr lang="en-US" altLang="ja-JP" sz="2800" b="1" dirty="0">
                <a:solidFill>
                  <a:srgbClr val="FFFFFF"/>
                </a:solidFill>
              </a:rPr>
              <a:t>2,2’,5,5’-</a:t>
            </a:r>
            <a:r>
              <a:rPr lang="ja-JP" altLang="ja-JP" sz="2800" b="1" dirty="0">
                <a:solidFill>
                  <a:srgbClr val="FFFFFF"/>
                </a:solidFill>
              </a:rPr>
              <a:t>テトラクロロベンジジンに対応し、特徴的な単純な組成を示す。すなわち、顔料由来の特定の</a:t>
            </a:r>
            <a:r>
              <a:rPr lang="en-US" altLang="ja-JP" sz="2800" b="1" dirty="0">
                <a:solidFill>
                  <a:srgbClr val="FFFFFF"/>
                </a:solidFill>
              </a:rPr>
              <a:t>PCB</a:t>
            </a:r>
            <a:r>
              <a:rPr lang="ja-JP" altLang="ja-JP" sz="2800" b="1" dirty="0">
                <a:solidFill>
                  <a:srgbClr val="FFFFFF"/>
                </a:solidFill>
              </a:rPr>
              <a:t>異性体が、ジクロルベンジジンやテトラクロロベンジジンのジアゾニウム塩を経て、副生成する。これらの顔料合成過程で、</a:t>
            </a:r>
            <a:r>
              <a:rPr lang="en-US" altLang="ja-JP" sz="2800" b="1" dirty="0">
                <a:solidFill>
                  <a:srgbClr val="FFFFFF"/>
                </a:solidFill>
              </a:rPr>
              <a:t>PCB</a:t>
            </a:r>
            <a:r>
              <a:rPr lang="ja-JP" altLang="ja-JP" sz="2800" b="1" dirty="0">
                <a:solidFill>
                  <a:srgbClr val="FFFFFF"/>
                </a:solidFill>
              </a:rPr>
              <a:t>の副生する反応は、よく知られている。テトラクロロベンジジン及びＮ－アセトアセチル－</a:t>
            </a:r>
            <a:r>
              <a:rPr lang="en-US" altLang="ja-JP" sz="2800" b="1" dirty="0">
                <a:solidFill>
                  <a:srgbClr val="FFFFFF"/>
                </a:solidFill>
              </a:rPr>
              <a:t>2,4-</a:t>
            </a:r>
            <a:r>
              <a:rPr lang="ja-JP" altLang="ja-JP" sz="2800" b="1" dirty="0">
                <a:solidFill>
                  <a:srgbClr val="FFFFFF"/>
                </a:solidFill>
              </a:rPr>
              <a:t>ジメチルアニリンを原料とする黄色顔料</a:t>
            </a:r>
            <a:r>
              <a:rPr lang="en-US" altLang="ja-JP" sz="2800" b="1" dirty="0">
                <a:solidFill>
                  <a:srgbClr val="FFFFFF"/>
                </a:solidFill>
              </a:rPr>
              <a:t>PY81</a:t>
            </a:r>
            <a:r>
              <a:rPr lang="ja-JP" altLang="ja-JP" sz="2800" b="1" dirty="0">
                <a:solidFill>
                  <a:srgbClr val="FFFFFF"/>
                </a:solidFill>
              </a:rPr>
              <a:t>の製造過程で、アゾカップリングの際に、テトラゾ化液とアルカリ水溶液の添加速度のバランスにより、</a:t>
            </a:r>
            <a:r>
              <a:rPr lang="en-US" altLang="ja-JP" sz="2800" b="1" dirty="0">
                <a:solidFill>
                  <a:srgbClr val="FFFFFF"/>
                </a:solidFill>
              </a:rPr>
              <a:t>pH</a:t>
            </a:r>
            <a:r>
              <a:rPr lang="ja-JP" altLang="ja-JP" sz="2800" b="1" dirty="0">
                <a:solidFill>
                  <a:srgbClr val="FFFFFF"/>
                </a:solidFill>
              </a:rPr>
              <a:t>を一定に制御し、顔料合成中の</a:t>
            </a:r>
            <a:r>
              <a:rPr lang="en-US" altLang="ja-JP" sz="2800" b="1" dirty="0">
                <a:solidFill>
                  <a:srgbClr val="FFFFFF"/>
                </a:solidFill>
              </a:rPr>
              <a:t>PCB</a:t>
            </a:r>
            <a:r>
              <a:rPr lang="ja-JP" altLang="ja-JP" sz="2800" b="1" dirty="0">
                <a:solidFill>
                  <a:srgbClr val="FFFFFF"/>
                </a:solidFill>
              </a:rPr>
              <a:t>副生を抑制する特許が提案されている</a:t>
            </a:r>
            <a:r>
              <a:rPr lang="ja-JP" altLang="ja-JP" sz="2800" dirty="0" smtClean="0">
                <a:solidFill>
                  <a:srgbClr val="FFFFFF"/>
                </a:solidFill>
              </a:rPr>
              <a:t>。</a:t>
            </a:r>
            <a:endParaRPr lang="ja-JP" altLang="ja-JP" sz="2800" dirty="0">
              <a:solidFill>
                <a:srgbClr val="FFFF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ja-JP" sz="3200" b="1" dirty="0" smtClean="0"/>
              <a:t>方法</a:t>
            </a:r>
            <a:endParaRPr lang="ja-JP" altLang="ja-JP" sz="3200" dirty="0"/>
          </a:p>
        </p:txBody>
      </p:sp>
      <p:sp>
        <p:nvSpPr>
          <p:cNvPr id="9" name="正方形/長方形 8"/>
          <p:cNvSpPr/>
          <p:nvPr/>
        </p:nvSpPr>
        <p:spPr>
          <a:xfrm>
            <a:off x="0" y="908720"/>
            <a:ext cx="9144000" cy="5949280"/>
          </a:xfrm>
          <a:prstGeom prst="rect">
            <a:avLst/>
          </a:prstGeom>
          <a:solidFill>
            <a:schemeClr val="accent6"/>
          </a:solidFill>
          <a:ln w="1905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2800" b="1" dirty="0" smtClean="0">
                <a:solidFill>
                  <a:srgbClr val="FFFFFF"/>
                </a:solidFill>
              </a:rPr>
              <a:t>フタロシアニン系の顔料、フタロシアニングリーンは</a:t>
            </a:r>
            <a:r>
              <a:rPr lang="en-US" altLang="ja-JP" sz="2800" b="1" dirty="0" smtClean="0">
                <a:solidFill>
                  <a:srgbClr val="FFFFFF"/>
                </a:solidFill>
              </a:rPr>
              <a:t>pigment blue 15</a:t>
            </a:r>
            <a:r>
              <a:rPr lang="ja-JP" altLang="en-US" sz="2800" b="1" dirty="0" smtClean="0">
                <a:solidFill>
                  <a:srgbClr val="FFFFFF"/>
                </a:solidFill>
              </a:rPr>
              <a:t>を塩素化し製造される。</a:t>
            </a:r>
            <a:r>
              <a:rPr lang="en-US" altLang="ja-JP" sz="2800" b="1" dirty="0" smtClean="0">
                <a:solidFill>
                  <a:srgbClr val="FFFFFF"/>
                </a:solidFill>
              </a:rPr>
              <a:t>#209</a:t>
            </a:r>
            <a:r>
              <a:rPr lang="ja-JP" altLang="en-US" sz="2800" b="1" dirty="0" err="1" smtClean="0">
                <a:solidFill>
                  <a:srgbClr val="FFFFFF"/>
                </a:solidFill>
              </a:rPr>
              <a:t>、</a:t>
            </a:r>
            <a:r>
              <a:rPr lang="en-US" altLang="ja-JP" sz="2800" b="1" dirty="0" err="1" smtClean="0">
                <a:solidFill>
                  <a:srgbClr val="FFFFFF"/>
                </a:solidFill>
              </a:rPr>
              <a:t>PeCBz</a:t>
            </a:r>
            <a:r>
              <a:rPr lang="ja-JP" altLang="en-US" sz="2800" b="1" dirty="0" err="1" smtClean="0">
                <a:solidFill>
                  <a:srgbClr val="FFFFFF"/>
                </a:solidFill>
              </a:rPr>
              <a:t>、</a:t>
            </a:r>
            <a:r>
              <a:rPr lang="en-US" altLang="ja-JP" sz="2800" b="1" dirty="0" smtClean="0">
                <a:solidFill>
                  <a:srgbClr val="FFFFFF"/>
                </a:solidFill>
              </a:rPr>
              <a:t>HCB</a:t>
            </a:r>
            <a:r>
              <a:rPr lang="ja-JP" altLang="en-US" sz="2800" b="1" dirty="0" smtClean="0">
                <a:solidFill>
                  <a:srgbClr val="FFFFFF"/>
                </a:solidFill>
              </a:rPr>
              <a:t>濃度が高い特徴があり、不純物の量や種類、塩素化工程における温度の違いなどが影響しているものと推測される。</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3419872" y="908720"/>
            <a:ext cx="3096344" cy="2736304"/>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620688"/>
            <a:ext cx="4752528" cy="5967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5781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27752" y="188640"/>
            <a:ext cx="4601003" cy="923330"/>
          </a:xfrm>
          <a:prstGeom prst="rect">
            <a:avLst/>
          </a:prstGeom>
          <a:noFill/>
        </p:spPr>
        <p:txBody>
          <a:bodyPr wrap="none" rtlCol="0">
            <a:spAutoFit/>
          </a:bodyPr>
          <a:lstStyle/>
          <a:p>
            <a:r>
              <a:rPr lang="en-US" altLang="ja-JP" dirty="0">
                <a:latin typeface="Arial Black" pitchFamily="34" charset="0"/>
              </a:rPr>
              <a:t>The </a:t>
            </a:r>
            <a:r>
              <a:rPr lang="en-US" altLang="ja-JP" dirty="0" smtClean="0">
                <a:latin typeface="Arial Black" pitchFamily="34" charset="0"/>
              </a:rPr>
              <a:t>pigments </a:t>
            </a:r>
          </a:p>
          <a:p>
            <a:r>
              <a:rPr lang="en-US" altLang="ja-JP" dirty="0" smtClean="0">
                <a:latin typeface="Arial Black" pitchFamily="34" charset="0"/>
              </a:rPr>
              <a:t>   15 </a:t>
            </a:r>
            <a:r>
              <a:rPr lang="en-US" altLang="ja-JP" dirty="0" err="1">
                <a:latin typeface="Arial Black" pitchFamily="34" charset="0"/>
              </a:rPr>
              <a:t>azo</a:t>
            </a:r>
            <a:r>
              <a:rPr lang="en-US" altLang="ja-JP" dirty="0">
                <a:latin typeface="Arial Black" pitchFamily="34" charset="0"/>
              </a:rPr>
              <a:t>-type </a:t>
            </a:r>
            <a:endParaRPr lang="en-US" altLang="ja-JP" dirty="0" smtClean="0">
              <a:latin typeface="Arial Black" pitchFamily="34" charset="0"/>
            </a:endParaRPr>
          </a:p>
          <a:p>
            <a:r>
              <a:rPr lang="en-US" altLang="ja-JP" dirty="0" smtClean="0">
                <a:latin typeface="Arial Black" pitchFamily="34" charset="0"/>
              </a:rPr>
              <a:t>    5 </a:t>
            </a:r>
            <a:r>
              <a:rPr lang="en-US" altLang="ja-JP" dirty="0" err="1">
                <a:latin typeface="Arial Black" pitchFamily="34" charset="0"/>
              </a:rPr>
              <a:t>phthalocyanine</a:t>
            </a:r>
            <a:r>
              <a:rPr lang="en-US" altLang="ja-JP" dirty="0">
                <a:latin typeface="Arial Black" pitchFamily="34" charset="0"/>
              </a:rPr>
              <a:t>-type pigments.</a:t>
            </a:r>
            <a:endParaRPr kumimoji="1" lang="ja-JP" altLang="en-US" dirty="0">
              <a:latin typeface="Arial Black"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xmlns="" val="2859713400"/>
              </p:ext>
            </p:extLst>
          </p:nvPr>
        </p:nvGraphicFramePr>
        <p:xfrm>
          <a:off x="539552" y="1208480"/>
          <a:ext cx="8210953" cy="5388872"/>
        </p:xfrm>
        <a:graphic>
          <a:graphicData uri="http://schemas.openxmlformats.org/drawingml/2006/table">
            <a:tbl>
              <a:tblPr firstRow="1" bandRow="1">
                <a:tableStyleId>{5C22544A-7EE6-4342-B048-85BDC9FD1C3A}</a:tableStyleId>
              </a:tblPr>
              <a:tblGrid>
                <a:gridCol w="2880320"/>
                <a:gridCol w="2736304"/>
                <a:gridCol w="2594329"/>
              </a:tblGrid>
              <a:tr h="1167134">
                <a:tc>
                  <a:txBody>
                    <a:bodyPr/>
                    <a:lstStyle/>
                    <a:p>
                      <a:pPr algn="ctr"/>
                      <a:r>
                        <a:rPr kumimoji="1" lang="en-US" altLang="ja-JP" sz="2000" dirty="0" smtClean="0">
                          <a:solidFill>
                            <a:schemeClr val="tx1"/>
                          </a:solidFill>
                        </a:rPr>
                        <a:t>Type</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dirty="0" smtClean="0">
                          <a:solidFill>
                            <a:schemeClr val="tx1"/>
                          </a:solidFill>
                        </a:rPr>
                        <a:t>Concentration levels</a:t>
                      </a:r>
                    </a:p>
                    <a:p>
                      <a:pPr algn="ctr"/>
                      <a:r>
                        <a:rPr kumimoji="1" lang="en-US" altLang="ja-JP" sz="2000" dirty="0" smtClean="0">
                          <a:solidFill>
                            <a:schemeClr val="tx1"/>
                          </a:solidFill>
                        </a:rPr>
                        <a:t>(ppm=mg/kg)</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dirty="0" smtClean="0">
                          <a:solidFill>
                            <a:schemeClr val="tx1"/>
                          </a:solidFill>
                        </a:rPr>
                        <a:t>PCB</a:t>
                      </a:r>
                      <a:r>
                        <a:rPr kumimoji="1" lang="en-US" altLang="ja-JP" sz="2000" baseline="0" dirty="0" smtClean="0">
                          <a:solidFill>
                            <a:schemeClr val="tx1"/>
                          </a:solidFill>
                        </a:rPr>
                        <a:t> c</a:t>
                      </a:r>
                      <a:r>
                        <a:rPr kumimoji="1" lang="en-US" altLang="ja-JP" sz="2000" dirty="0" smtClean="0">
                          <a:solidFill>
                            <a:schemeClr val="tx1"/>
                          </a:solidFill>
                        </a:rPr>
                        <a:t>ongener patterns</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9706">
                <a:tc>
                  <a:txBody>
                    <a:bodyPr/>
                    <a:lstStyle/>
                    <a:p>
                      <a:r>
                        <a:rPr kumimoji="1" lang="en-US" altLang="ja-JP" sz="2000" dirty="0" err="1" smtClean="0"/>
                        <a:t>azo</a:t>
                      </a:r>
                      <a:r>
                        <a:rPr kumimoji="1" lang="en-US" altLang="ja-JP" sz="2000" dirty="0" smtClean="0"/>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2000" dirty="0" smtClean="0"/>
                        <a:t>PCBs: 0.16~ 740 ppm</a:t>
                      </a:r>
                    </a:p>
                    <a:p>
                      <a:r>
                        <a:rPr lang="en-US" altLang="ja-JP" sz="2000" dirty="0" err="1" smtClean="0"/>
                        <a:t>PeCBz</a:t>
                      </a:r>
                      <a:r>
                        <a:rPr lang="en-US" altLang="ja-JP" sz="2000" dirty="0" smtClean="0"/>
                        <a:t>: N.D.~ 0.018 ppm</a:t>
                      </a:r>
                    </a:p>
                    <a:p>
                      <a:r>
                        <a:rPr lang="en-US" altLang="ja-JP" sz="2000" dirty="0" err="1" smtClean="0"/>
                        <a:t>HCBz</a:t>
                      </a:r>
                      <a:r>
                        <a:rPr lang="en-US" altLang="ja-JP" sz="2000" dirty="0" smtClean="0"/>
                        <a:t>: N.D.~ 0.019 ppm</a:t>
                      </a:r>
                    </a:p>
                    <a:p>
                      <a:endParaRPr lang="en-US" altLang="ja-JP" sz="2000" dirty="0" smtClean="0"/>
                    </a:p>
                    <a:p>
                      <a:r>
                        <a:rPr lang="en-US" altLang="ja-JP" sz="2000" dirty="0" smtClean="0"/>
                        <a:t>DL-PCBs(#77):</a:t>
                      </a:r>
                    </a:p>
                    <a:p>
                      <a:r>
                        <a:rPr lang="en-US" altLang="ja-JP" sz="2000" baseline="0" dirty="0" smtClean="0"/>
                        <a:t>              </a:t>
                      </a:r>
                      <a:r>
                        <a:rPr lang="en-US" altLang="ja-JP" sz="2000" dirty="0" smtClean="0"/>
                        <a:t> 0~49</a:t>
                      </a:r>
                      <a:r>
                        <a:rPr lang="en-US" altLang="ja-JP" sz="2000" baseline="0" dirty="0" smtClean="0"/>
                        <a:t> </a:t>
                      </a:r>
                      <a:r>
                        <a:rPr lang="en-US" altLang="ja-JP" sz="2000" baseline="0" dirty="0" err="1" smtClean="0"/>
                        <a:t>pg</a:t>
                      </a:r>
                      <a:r>
                        <a:rPr lang="en-US" altLang="ja-JP" sz="2000" baseline="0" dirty="0" smtClean="0"/>
                        <a:t>-TEQ/g</a:t>
                      </a:r>
                      <a:endParaRPr lang="en-US" altLang="ja-JP"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smtClean="0"/>
                        <a:t>#11, #35, and #77, or </a:t>
                      </a:r>
                    </a:p>
                    <a:p>
                      <a:endParaRPr kumimoji="1" lang="en-US" altLang="ja-JP" sz="2000" dirty="0" smtClean="0"/>
                    </a:p>
                    <a:p>
                      <a:r>
                        <a:rPr kumimoji="1" lang="en-US" altLang="ja-JP" sz="2000" dirty="0" smtClean="0"/>
                        <a:t>#52, #101, and #153 were found.</a:t>
                      </a:r>
                    </a:p>
                    <a:p>
                      <a:r>
                        <a:rPr kumimoji="1" lang="en-US" altLang="ja-JP" sz="2000" dirty="0" smtClean="0"/>
                        <a:t>#11</a:t>
                      </a:r>
                      <a:r>
                        <a:rPr kumimoji="1" lang="en-US" altLang="ja-JP" sz="2000" baseline="0" dirty="0" smtClean="0"/>
                        <a:t> or #52 was dominant </a:t>
                      </a:r>
                      <a:endParaRPr kumimoji="1" lang="en-US" altLang="ja-JP"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82032">
                <a:tc>
                  <a:txBody>
                    <a:bodyPr/>
                    <a:lstStyle/>
                    <a:p>
                      <a:r>
                        <a:rPr lang="en-US" altLang="ja-JP" sz="2000" dirty="0" err="1" smtClean="0"/>
                        <a:t>phthalocyanine</a:t>
                      </a:r>
                      <a:r>
                        <a:rPr lang="en-US" altLang="ja-JP" sz="2000" dirty="0" smtClean="0"/>
                        <a:t>-type</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t>PCBs: N.D.~ 0.43ppm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err="1" smtClean="0"/>
                        <a:t>PeCBz</a:t>
                      </a:r>
                      <a:r>
                        <a:rPr lang="en-US" altLang="ja-JP" sz="2000" dirty="0" smtClean="0"/>
                        <a:t>: 0.0057~ 8.5</a:t>
                      </a:r>
                      <a:r>
                        <a:rPr lang="en-US" altLang="ja-JP" sz="2000" baseline="0" dirty="0" smtClean="0"/>
                        <a:t> </a:t>
                      </a:r>
                      <a:r>
                        <a:rPr lang="en-US" altLang="ja-JP" sz="2000" dirty="0" smtClean="0"/>
                        <a:t>ppm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err="1" smtClean="0"/>
                        <a:t>HCBz</a:t>
                      </a:r>
                      <a:r>
                        <a:rPr lang="en-US" altLang="ja-JP" sz="2000" dirty="0" smtClean="0"/>
                        <a:t>: 0.020~ 19 ppm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Nona-</a:t>
                      </a:r>
                      <a:r>
                        <a:rPr kumimoji="1" lang="en-US" altLang="ja-JP" sz="2000" dirty="0" err="1" smtClean="0"/>
                        <a:t>Deca</a:t>
                      </a:r>
                      <a:r>
                        <a:rPr kumimoji="1" lang="en-US" altLang="ja-JP" sz="2000" dirty="0" smtClean="0"/>
                        <a:t> chlorinated PCBs(</a:t>
                      </a:r>
                      <a:r>
                        <a:rPr kumimoji="1" lang="en-US" altLang="ja-JP" sz="2000" baseline="0" dirty="0" smtClean="0"/>
                        <a:t>#206, #207, #208, #209</a:t>
                      </a:r>
                      <a:r>
                        <a:rPr kumimoji="1" lang="en-US" altLang="ja-JP" sz="2000" dirty="0" smtClean="0"/>
                        <a:t>) were found.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#209 </a:t>
                      </a:r>
                      <a:r>
                        <a:rPr kumimoji="1" lang="en-US" altLang="ja-JP" sz="2000" baseline="0" dirty="0" smtClean="0"/>
                        <a:t>was dominant.</a:t>
                      </a:r>
                      <a:endParaRPr kumimoji="1" lang="en-US" altLang="ja-JP"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8" name="グループ化 7"/>
          <p:cNvGrpSpPr/>
          <p:nvPr/>
        </p:nvGrpSpPr>
        <p:grpSpPr>
          <a:xfrm>
            <a:off x="554612" y="2863879"/>
            <a:ext cx="2866196" cy="1006863"/>
            <a:chOff x="483617" y="2898070"/>
            <a:chExt cx="2866196" cy="1006863"/>
          </a:xfrm>
        </p:grpSpPr>
        <p:grpSp>
          <p:nvGrpSpPr>
            <p:cNvPr id="23" name="グループ化 22"/>
            <p:cNvGrpSpPr/>
            <p:nvPr/>
          </p:nvGrpSpPr>
          <p:grpSpPr>
            <a:xfrm>
              <a:off x="1331640" y="3212976"/>
              <a:ext cx="424478" cy="384180"/>
              <a:chOff x="4432013" y="5157192"/>
              <a:chExt cx="716051" cy="648072"/>
            </a:xfrm>
          </p:grpSpPr>
          <p:sp>
            <p:nvSpPr>
              <p:cNvPr id="24" name="六角形 23"/>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1982107" y="3212976"/>
              <a:ext cx="424478" cy="384180"/>
              <a:chOff x="4432013" y="5157192"/>
              <a:chExt cx="716051" cy="648072"/>
            </a:xfrm>
          </p:grpSpPr>
          <p:sp>
            <p:nvSpPr>
              <p:cNvPr id="27" name="六角形 26"/>
              <p:cNvSpPr/>
              <p:nvPr/>
            </p:nvSpPr>
            <p:spPr>
              <a:xfrm>
                <a:off x="4432013" y="5157192"/>
                <a:ext cx="716051" cy="6480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4580540" y="52652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9" name="直線コネクタ 28"/>
            <p:cNvCxnSpPr>
              <a:stCxn id="24" idx="0"/>
              <a:endCxn id="27" idx="3"/>
            </p:cNvCxnSpPr>
            <p:nvPr/>
          </p:nvCxnSpPr>
          <p:spPr>
            <a:xfrm>
              <a:off x="1756118" y="3405065"/>
              <a:ext cx="234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387427" y="3124337"/>
              <a:ext cx="32260" cy="839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170378" y="2898070"/>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sp>
          <p:nvSpPr>
            <p:cNvPr id="32" name="テキスト ボックス 31"/>
            <p:cNvSpPr txBox="1"/>
            <p:nvPr/>
          </p:nvSpPr>
          <p:spPr>
            <a:xfrm>
              <a:off x="2264910" y="3597156"/>
              <a:ext cx="322524" cy="307777"/>
            </a:xfrm>
            <a:prstGeom prst="rect">
              <a:avLst/>
            </a:prstGeom>
            <a:noFill/>
          </p:spPr>
          <p:txBody>
            <a:bodyPr wrap="none" rtlCol="0">
              <a:spAutoFit/>
            </a:bodyPr>
            <a:lstStyle/>
            <a:p>
              <a:r>
                <a:rPr kumimoji="1" lang="en-US" altLang="ja-JP" sz="1400" dirty="0" err="1" smtClean="0"/>
                <a:t>Cl</a:t>
              </a:r>
              <a:endParaRPr kumimoji="1" lang="ja-JP" altLang="en-US" sz="1400" dirty="0"/>
            </a:p>
          </p:txBody>
        </p:sp>
        <p:cxnSp>
          <p:nvCxnSpPr>
            <p:cNvPr id="33" name="直線コネクタ 32"/>
            <p:cNvCxnSpPr/>
            <p:nvPr/>
          </p:nvCxnSpPr>
          <p:spPr>
            <a:xfrm flipH="1" flipV="1">
              <a:off x="2311976" y="3586883"/>
              <a:ext cx="63373" cy="111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2413016" y="3405065"/>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1201104" y="3405680"/>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61105" y="3247357"/>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sp>
          <p:nvSpPr>
            <p:cNvPr id="37" name="テキスト ボックス 36"/>
            <p:cNvSpPr txBox="1"/>
            <p:nvPr/>
          </p:nvSpPr>
          <p:spPr>
            <a:xfrm>
              <a:off x="2529304" y="3251176"/>
              <a:ext cx="505267" cy="307777"/>
            </a:xfrm>
            <a:prstGeom prst="rect">
              <a:avLst/>
            </a:prstGeom>
            <a:noFill/>
          </p:spPr>
          <p:txBody>
            <a:bodyPr wrap="none" rtlCol="0">
              <a:spAutoFit/>
            </a:bodyPr>
            <a:lstStyle/>
            <a:p>
              <a:r>
                <a:rPr lang="en-US" altLang="ja-JP" sz="1400" dirty="0"/>
                <a:t>N</a:t>
              </a:r>
              <a:r>
                <a:rPr lang="en-US" altLang="ja-JP" sz="1400" dirty="0" smtClean="0"/>
                <a:t>=N</a:t>
              </a:r>
              <a:endParaRPr kumimoji="1" lang="ja-JP" altLang="en-US" sz="1400" baseline="-25000" dirty="0"/>
            </a:p>
          </p:txBody>
        </p:sp>
        <p:cxnSp>
          <p:nvCxnSpPr>
            <p:cNvPr id="38" name="直線コネクタ 37"/>
            <p:cNvCxnSpPr/>
            <p:nvPr/>
          </p:nvCxnSpPr>
          <p:spPr>
            <a:xfrm flipH="1" flipV="1">
              <a:off x="695837" y="3405063"/>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2969303" y="3405061"/>
              <a:ext cx="13053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67363" y="3247356"/>
              <a:ext cx="282450" cy="307777"/>
            </a:xfrm>
            <a:prstGeom prst="rect">
              <a:avLst/>
            </a:prstGeom>
            <a:noFill/>
          </p:spPr>
          <p:txBody>
            <a:bodyPr wrap="none" rtlCol="0">
              <a:spAutoFit/>
            </a:bodyPr>
            <a:lstStyle/>
            <a:p>
              <a:r>
                <a:rPr kumimoji="1" lang="en-US" altLang="ja-JP" sz="1400" dirty="0" smtClean="0"/>
                <a:t>R</a:t>
              </a:r>
              <a:endParaRPr kumimoji="1" lang="ja-JP" altLang="en-US" sz="1400" dirty="0"/>
            </a:p>
          </p:txBody>
        </p:sp>
        <p:sp>
          <p:nvSpPr>
            <p:cNvPr id="43" name="テキスト ボックス 42"/>
            <p:cNvSpPr txBox="1"/>
            <p:nvPr/>
          </p:nvSpPr>
          <p:spPr>
            <a:xfrm>
              <a:off x="483617" y="3245867"/>
              <a:ext cx="282450" cy="307777"/>
            </a:xfrm>
            <a:prstGeom prst="rect">
              <a:avLst/>
            </a:prstGeom>
            <a:noFill/>
          </p:spPr>
          <p:txBody>
            <a:bodyPr wrap="none" rtlCol="0">
              <a:spAutoFit/>
            </a:bodyPr>
            <a:lstStyle/>
            <a:p>
              <a:r>
                <a:rPr kumimoji="1" lang="en-US" altLang="ja-JP" sz="1400" dirty="0" smtClean="0"/>
                <a:t>R</a:t>
              </a:r>
              <a:endParaRPr kumimoji="1" lang="ja-JP" altLang="en-US" sz="1400" dirty="0"/>
            </a:p>
          </p:txBody>
        </p:sp>
      </p:grpSp>
      <p:pic>
        <p:nvPicPr>
          <p:cNvPr id="44" name="Picture 2" descr="http://upload.wikimedia.org/wikipedia/commons/b/bd/Phthalocyanine_Green_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8242" y="4869160"/>
            <a:ext cx="1573558" cy="1522696"/>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円/楕円 39"/>
          <p:cNvSpPr/>
          <p:nvPr/>
        </p:nvSpPr>
        <p:spPr>
          <a:xfrm>
            <a:off x="6228184" y="5085184"/>
            <a:ext cx="648072"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6156176" y="3068960"/>
            <a:ext cx="648072"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6156176" y="2420888"/>
            <a:ext cx="648072"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46457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ox(in)">
                                      <p:cBhvr>
                                        <p:cTn id="10" dur="500"/>
                                        <p:tgtEl>
                                          <p:spTgt spid="4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ox(in)">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
            <a:ext cx="9144000" cy="620713"/>
          </a:xfrm>
          <a:solidFill>
            <a:schemeClr val="tx2">
              <a:lumMod val="75000"/>
            </a:schemeClr>
          </a:solidFill>
        </p:spPr>
        <p:txBody>
          <a:bodyPr/>
          <a:lstStyle/>
          <a:p>
            <a:pPr algn="l" eaLnBrk="1" hangingPunct="1">
              <a:defRPr/>
            </a:pPr>
            <a:r>
              <a:rPr lang="en-US" altLang="ja-JP" b="1" dirty="0" smtClean="0">
                <a:solidFill>
                  <a:schemeClr val="accent3"/>
                </a:solidFill>
              </a:rPr>
              <a:t>Results</a:t>
            </a:r>
          </a:p>
        </p:txBody>
      </p:sp>
      <p:sp>
        <p:nvSpPr>
          <p:cNvPr id="41" name="正方形/長方形 40"/>
          <p:cNvSpPr/>
          <p:nvPr/>
        </p:nvSpPr>
        <p:spPr>
          <a:xfrm>
            <a:off x="0" y="2420888"/>
            <a:ext cx="9144000" cy="2308324"/>
          </a:xfrm>
          <a:prstGeom prst="rect">
            <a:avLst/>
          </a:prstGeom>
          <a:solidFill>
            <a:srgbClr val="002060">
              <a:alpha val="90000"/>
            </a:srgbClr>
          </a:solidFill>
        </p:spPr>
        <p:txBody>
          <a:bodyPr wrap="square">
            <a:spAutoFit/>
          </a:bodyPr>
          <a:lstStyle/>
          <a:p>
            <a:endParaRPr lang="en-US" altLang="ja-JP" sz="3200" b="1" dirty="0" smtClean="0">
              <a:solidFill>
                <a:srgbClr val="FFFFFF"/>
              </a:solidFill>
            </a:endParaRPr>
          </a:p>
          <a:p>
            <a:pPr algn="ctr"/>
            <a:r>
              <a:rPr lang="en-US" altLang="ja-JP" sz="4000" b="1" dirty="0" smtClean="0">
                <a:solidFill>
                  <a:srgbClr val="FFFFFF"/>
                </a:solidFill>
                <a:latin typeface="Arial Black" pitchFamily="34" charset="0"/>
              </a:rPr>
              <a:t>PCB congener profiles of </a:t>
            </a:r>
          </a:p>
          <a:p>
            <a:pPr algn="ctr"/>
            <a:r>
              <a:rPr lang="en-US" altLang="ja-JP" sz="4000" b="1" dirty="0" err="1" smtClean="0">
                <a:solidFill>
                  <a:srgbClr val="FFFFFF"/>
                </a:solidFill>
                <a:latin typeface="Arial Black" pitchFamily="34" charset="0"/>
              </a:rPr>
              <a:t>azo</a:t>
            </a:r>
            <a:r>
              <a:rPr lang="en-US" altLang="ja-JP" sz="4000" b="1" dirty="0" smtClean="0">
                <a:solidFill>
                  <a:srgbClr val="FFFFFF"/>
                </a:solidFill>
                <a:latin typeface="Arial Black" pitchFamily="34" charset="0"/>
              </a:rPr>
              <a:t> pigment</a:t>
            </a:r>
          </a:p>
          <a:p>
            <a:pPr>
              <a:buFontTx/>
              <a:buChar char="-"/>
            </a:pPr>
            <a:endParaRPr lang="en-US" altLang="ja-JP" sz="3200" b="1" dirty="0" smtClean="0">
              <a:solidFill>
                <a:srgbClr val="FF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xmlns="" val="3667527927"/>
              </p:ext>
            </p:extLst>
          </p:nvPr>
        </p:nvGraphicFramePr>
        <p:xfrm>
          <a:off x="251520" y="0"/>
          <a:ext cx="8496944" cy="645333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3518462" y="35332"/>
            <a:ext cx="2349682" cy="369332"/>
          </a:xfrm>
          <a:prstGeom prst="rect">
            <a:avLst/>
          </a:prstGeom>
          <a:solidFill>
            <a:srgbClr val="FFCCFF"/>
          </a:solidFill>
        </p:spPr>
        <p:txBody>
          <a:bodyPr wrap="none" rtlCol="0">
            <a:spAutoFit/>
          </a:bodyPr>
          <a:lstStyle/>
          <a:p>
            <a:r>
              <a:rPr kumimoji="1" lang="en-US" altLang="ja-JP" dirty="0" err="1" smtClean="0">
                <a:latin typeface="Arial Black" pitchFamily="34" charset="0"/>
              </a:rPr>
              <a:t>azo</a:t>
            </a:r>
            <a:r>
              <a:rPr lang="en-US" altLang="ja-JP" dirty="0" smtClean="0">
                <a:latin typeface="Arial Black" pitchFamily="34" charset="0"/>
              </a:rPr>
              <a:t>-type pigment</a:t>
            </a:r>
            <a:endParaRPr kumimoji="1" lang="ja-JP" altLang="en-US" dirty="0">
              <a:latin typeface="Arial Black" pitchFamily="34" charset="0"/>
            </a:endParaRPr>
          </a:p>
        </p:txBody>
      </p:sp>
      <p:sp>
        <p:nvSpPr>
          <p:cNvPr id="5" name="正方形/長方形 4"/>
          <p:cNvSpPr/>
          <p:nvPr/>
        </p:nvSpPr>
        <p:spPr>
          <a:xfrm>
            <a:off x="1547664" y="6237312"/>
            <a:ext cx="6529929" cy="461665"/>
          </a:xfrm>
          <a:prstGeom prst="rect">
            <a:avLst/>
          </a:prstGeom>
          <a:solidFill>
            <a:schemeClr val="tx2"/>
          </a:solidFill>
        </p:spPr>
        <p:txBody>
          <a:bodyPr wrap="none">
            <a:spAutoFit/>
          </a:bodyPr>
          <a:lstStyle/>
          <a:p>
            <a:r>
              <a:rPr lang="en-US" altLang="ja-JP" sz="2400" b="1" dirty="0">
                <a:solidFill>
                  <a:schemeClr val="bg1"/>
                </a:solidFill>
                <a:latin typeface="Arial Black" pitchFamily="34" charset="0"/>
              </a:rPr>
              <a:t>PCB congener profiles of </a:t>
            </a:r>
            <a:r>
              <a:rPr lang="en-US" altLang="ja-JP" sz="2400" b="1" dirty="0" err="1" smtClean="0">
                <a:solidFill>
                  <a:schemeClr val="bg1"/>
                </a:solidFill>
                <a:latin typeface="Arial Black" pitchFamily="34" charset="0"/>
              </a:rPr>
              <a:t>azo</a:t>
            </a:r>
            <a:r>
              <a:rPr lang="en-US" altLang="ja-JP" sz="2400" b="1" dirty="0" smtClean="0">
                <a:solidFill>
                  <a:schemeClr val="bg1"/>
                </a:solidFill>
                <a:latin typeface="Arial Black" pitchFamily="34" charset="0"/>
              </a:rPr>
              <a:t> </a:t>
            </a:r>
            <a:r>
              <a:rPr lang="en-US" altLang="ja-JP" sz="2400" b="1" dirty="0">
                <a:solidFill>
                  <a:schemeClr val="bg1"/>
                </a:solidFill>
                <a:latin typeface="Arial Black" pitchFamily="34" charset="0"/>
              </a:rPr>
              <a:t>pigment</a:t>
            </a:r>
          </a:p>
        </p:txBody>
      </p:sp>
    </p:spTree>
    <p:extLst>
      <p:ext uri="{BB962C8B-B14F-4D97-AF65-F5344CB8AC3E}">
        <p14:creationId xmlns:p14="http://schemas.microsoft.com/office/powerpoint/2010/main" xmlns="" val="1864908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p:cNvPicPr>
            <a:picLocks noChangeAspect="1" noChangeArrowheads="1"/>
          </p:cNvPicPr>
          <p:nvPr/>
        </p:nvPicPr>
        <p:blipFill>
          <a:blip r:embed="rId3" cstate="print"/>
          <a:srcRect/>
          <a:stretch>
            <a:fillRect/>
          </a:stretch>
        </p:blipFill>
        <p:spPr bwMode="auto">
          <a:xfrm>
            <a:off x="349784" y="2501575"/>
            <a:ext cx="5518363" cy="2069012"/>
          </a:xfrm>
          <a:prstGeom prst="rect">
            <a:avLst/>
          </a:prstGeom>
          <a:noFill/>
          <a:ln w="9525">
            <a:noFill/>
            <a:miter lim="800000"/>
            <a:headEnd/>
            <a:tailEnd/>
          </a:ln>
        </p:spPr>
      </p:pic>
      <p:pic>
        <p:nvPicPr>
          <p:cNvPr id="3085" name="Picture 13"/>
          <p:cNvPicPr>
            <a:picLocks noChangeAspect="1" noChangeArrowheads="1"/>
          </p:cNvPicPr>
          <p:nvPr/>
        </p:nvPicPr>
        <p:blipFill>
          <a:blip r:embed="rId4" cstate="print"/>
          <a:srcRect/>
          <a:stretch>
            <a:fillRect/>
          </a:stretch>
        </p:blipFill>
        <p:spPr bwMode="auto">
          <a:xfrm>
            <a:off x="3203848" y="4077072"/>
            <a:ext cx="5766255" cy="1988840"/>
          </a:xfrm>
          <a:prstGeom prst="rect">
            <a:avLst/>
          </a:prstGeom>
          <a:noFill/>
          <a:ln w="9525">
            <a:noFill/>
            <a:miter lim="800000"/>
            <a:headEnd/>
            <a:tailEnd/>
          </a:ln>
        </p:spPr>
      </p:pic>
      <p:pic>
        <p:nvPicPr>
          <p:cNvPr id="4100" name="Picture 4" descr="250px-3,3'-Dichlorobenzidine"/>
          <p:cNvPicPr>
            <a:picLocks noChangeAspect="1" noChangeArrowheads="1"/>
          </p:cNvPicPr>
          <p:nvPr/>
        </p:nvPicPr>
        <p:blipFill>
          <a:blip r:embed="rId5" cstate="print"/>
          <a:srcRect/>
          <a:stretch>
            <a:fillRect/>
          </a:stretch>
        </p:blipFill>
        <p:spPr bwMode="auto">
          <a:xfrm>
            <a:off x="539555" y="377280"/>
            <a:ext cx="2681534" cy="1340768"/>
          </a:xfrm>
          <a:prstGeom prst="rect">
            <a:avLst/>
          </a:prstGeom>
          <a:noFill/>
          <a:ln w="9525">
            <a:noFill/>
            <a:miter lim="800000"/>
            <a:headEnd/>
            <a:tailEnd/>
          </a:ln>
        </p:spPr>
      </p:pic>
      <p:pic>
        <p:nvPicPr>
          <p:cNvPr id="4101" name="Picture 5" descr="pigment-003"/>
          <p:cNvPicPr>
            <a:picLocks noChangeAspect="1" noChangeArrowheads="1"/>
          </p:cNvPicPr>
          <p:nvPr/>
        </p:nvPicPr>
        <p:blipFill>
          <a:blip r:embed="rId6" cstate="print"/>
          <a:srcRect/>
          <a:stretch>
            <a:fillRect/>
          </a:stretch>
        </p:blipFill>
        <p:spPr bwMode="auto">
          <a:xfrm>
            <a:off x="5076059" y="-171400"/>
            <a:ext cx="3257100" cy="2298934"/>
          </a:xfrm>
          <a:prstGeom prst="rect">
            <a:avLst/>
          </a:prstGeom>
          <a:noFill/>
          <a:ln w="9525">
            <a:noFill/>
            <a:miter lim="800000"/>
            <a:headEnd/>
            <a:tailEnd/>
          </a:ln>
        </p:spPr>
      </p:pic>
      <p:sp>
        <p:nvSpPr>
          <p:cNvPr id="4102" name="Text Box 6"/>
          <p:cNvSpPr txBox="1">
            <a:spLocks noChangeArrowheads="1"/>
          </p:cNvSpPr>
          <p:nvPr/>
        </p:nvSpPr>
        <p:spPr bwMode="auto">
          <a:xfrm>
            <a:off x="2915818" y="1340768"/>
            <a:ext cx="2520280" cy="504056"/>
          </a:xfrm>
          <a:prstGeom prst="rect">
            <a:avLst/>
          </a:prstGeom>
          <a:solidFill>
            <a:srgbClr val="FFFFFF"/>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2400" b="1" dirty="0">
                <a:solidFill>
                  <a:prstClr val="black"/>
                </a:solidFill>
                <a:latin typeface="Century" pitchFamily="18" charset="0"/>
                <a:ea typeface="ＭＳ 明朝" pitchFamily="17" charset="-128"/>
                <a:cs typeface="ＭＳ Ｐゴシック" pitchFamily="50" charset="-128"/>
              </a:rPr>
              <a:t>NaNO</a:t>
            </a:r>
            <a:r>
              <a:rPr lang="en-US" altLang="ja-JP" sz="2400" b="1" baseline="-25000" dirty="0">
                <a:solidFill>
                  <a:prstClr val="black"/>
                </a:solidFill>
                <a:latin typeface="Century" pitchFamily="18" charset="0"/>
                <a:ea typeface="ＭＳ 明朝" pitchFamily="17" charset="-128"/>
                <a:cs typeface="ＭＳ Ｐゴシック" pitchFamily="50" charset="-128"/>
              </a:rPr>
              <a:t>2</a:t>
            </a:r>
            <a:r>
              <a:rPr lang="en-US" altLang="ja-JP" sz="2400" b="1" dirty="0">
                <a:solidFill>
                  <a:prstClr val="black"/>
                </a:solidFill>
                <a:latin typeface="Century" pitchFamily="18" charset="0"/>
                <a:ea typeface="ＭＳ 明朝" pitchFamily="17" charset="-128"/>
                <a:cs typeface="ＭＳ Ｐゴシック" pitchFamily="50" charset="-128"/>
              </a:rPr>
              <a:t>, HCl</a:t>
            </a:r>
            <a:endParaRPr lang="ja-JP" altLang="ja-JP" sz="2400" b="1" dirty="0">
              <a:solidFill>
                <a:prstClr val="black"/>
              </a:solidFill>
              <a:latin typeface="Arial" pitchFamily="34" charset="0"/>
              <a:cs typeface="ＭＳ Ｐゴシック" pitchFamily="50" charset="-128"/>
            </a:endParaRPr>
          </a:p>
        </p:txBody>
      </p:sp>
      <p:cxnSp>
        <p:nvCxnSpPr>
          <p:cNvPr id="10" name="直線矢印コネクタ 9"/>
          <p:cNvCxnSpPr/>
          <p:nvPr/>
        </p:nvCxnSpPr>
        <p:spPr>
          <a:xfrm>
            <a:off x="3779915" y="1121718"/>
            <a:ext cx="936104" cy="30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rot="2058301">
            <a:off x="6847782" y="4468276"/>
            <a:ext cx="844324" cy="415079"/>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円/楕円 12"/>
          <p:cNvSpPr/>
          <p:nvPr/>
        </p:nvSpPr>
        <p:spPr>
          <a:xfrm rot="2058301">
            <a:off x="5047582" y="5260364"/>
            <a:ext cx="844324" cy="415079"/>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Text Box 6"/>
          <p:cNvSpPr txBox="1">
            <a:spLocks noChangeArrowheads="1"/>
          </p:cNvSpPr>
          <p:nvPr/>
        </p:nvSpPr>
        <p:spPr bwMode="auto">
          <a:xfrm>
            <a:off x="539552" y="1772816"/>
            <a:ext cx="2520280" cy="86409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2400" b="1" dirty="0" smtClean="0">
                <a:solidFill>
                  <a:prstClr val="white"/>
                </a:solidFill>
                <a:latin typeface="HGP創英角ﾎﾟｯﾌﾟ体" pitchFamily="50" charset="-128"/>
                <a:ea typeface="HGP創英角ﾎﾟｯﾌﾟ体" pitchFamily="50" charset="-128"/>
                <a:cs typeface="ＭＳ Ｐゴシック" pitchFamily="50" charset="-128"/>
              </a:rPr>
              <a:t>3,3’-dichloro </a:t>
            </a:r>
            <a:r>
              <a:rPr lang="en-US" altLang="ja-JP" sz="2400" b="1" dirty="0" err="1" smtClean="0">
                <a:solidFill>
                  <a:prstClr val="white"/>
                </a:solidFill>
                <a:latin typeface="HGP創英角ﾎﾟｯﾌﾟ体" pitchFamily="50" charset="-128"/>
                <a:ea typeface="HGP創英角ﾎﾟｯﾌﾟ体" pitchFamily="50" charset="-128"/>
                <a:cs typeface="ＭＳ Ｐゴシック" pitchFamily="50" charset="-128"/>
              </a:rPr>
              <a:t>benzidine</a:t>
            </a:r>
            <a:endParaRPr lang="en-US" altLang="ja-JP" sz="2400" b="1" dirty="0" smtClean="0">
              <a:solidFill>
                <a:prstClr val="white"/>
              </a:solidFill>
              <a:latin typeface="HGP創英角ﾎﾟｯﾌﾟ体" pitchFamily="50" charset="-128"/>
              <a:ea typeface="HGP創英角ﾎﾟｯﾌﾟ体" pitchFamily="50" charset="-128"/>
              <a:cs typeface="ＭＳ Ｐゴシック" pitchFamily="50" charset="-128"/>
            </a:endParaRPr>
          </a:p>
        </p:txBody>
      </p:sp>
      <p:sp>
        <p:nvSpPr>
          <p:cNvPr id="15" name="Text Box 6"/>
          <p:cNvSpPr txBox="1">
            <a:spLocks noChangeArrowheads="1"/>
          </p:cNvSpPr>
          <p:nvPr/>
        </p:nvSpPr>
        <p:spPr bwMode="auto">
          <a:xfrm>
            <a:off x="5796136" y="6093296"/>
            <a:ext cx="2520280" cy="432048"/>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2400" b="1" dirty="0" err="1" smtClean="0">
                <a:solidFill>
                  <a:prstClr val="white"/>
                </a:solidFill>
                <a:latin typeface="HGP創英角ﾎﾟｯﾌﾟ体" pitchFamily="50" charset="-128"/>
                <a:ea typeface="HGP創英角ﾎﾟｯﾌﾟ体" pitchFamily="50" charset="-128"/>
                <a:cs typeface="ＭＳ Ｐゴシック" pitchFamily="50" charset="-128"/>
              </a:rPr>
              <a:t>disazo</a:t>
            </a:r>
            <a:endParaRPr lang="ja-JP" altLang="ja-JP" sz="2400" b="1" dirty="0">
              <a:solidFill>
                <a:prstClr val="white"/>
              </a:solidFill>
              <a:latin typeface="HGP創英角ﾎﾟｯﾌﾟ体" pitchFamily="50" charset="-128"/>
              <a:ea typeface="HGP創英角ﾎﾟｯﾌﾟ体" pitchFamily="50" charset="-128"/>
              <a:cs typeface="ＭＳ Ｐゴシック" pitchFamily="50" charset="-128"/>
            </a:endParaRPr>
          </a:p>
        </p:txBody>
      </p:sp>
      <p:sp>
        <p:nvSpPr>
          <p:cNvPr id="16" name="Text Box 6"/>
          <p:cNvSpPr txBox="1">
            <a:spLocks noChangeArrowheads="1"/>
          </p:cNvSpPr>
          <p:nvPr/>
        </p:nvSpPr>
        <p:spPr bwMode="auto">
          <a:xfrm>
            <a:off x="251520" y="5949280"/>
            <a:ext cx="4176464" cy="720080"/>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3200" b="1" dirty="0" smtClean="0">
                <a:solidFill>
                  <a:prstClr val="white"/>
                </a:solidFill>
                <a:latin typeface="HGP創英角ﾎﾟｯﾌﾟ体" pitchFamily="50" charset="-128"/>
                <a:ea typeface="HGP創英角ﾎﾟｯﾌﾟ体" pitchFamily="50" charset="-128"/>
                <a:cs typeface="ＭＳ Ｐゴシック" pitchFamily="50" charset="-128"/>
              </a:rPr>
              <a:t>pigment production</a:t>
            </a:r>
            <a:endParaRPr lang="ja-JP" altLang="en-US" sz="3200" b="1" dirty="0" smtClean="0">
              <a:solidFill>
                <a:prstClr val="white"/>
              </a:solidFill>
              <a:latin typeface="HGP創英角ﾎﾟｯﾌﾟ体" pitchFamily="50" charset="-128"/>
              <a:ea typeface="HGP創英角ﾎﾟｯﾌﾟ体" pitchFamily="50" charset="-128"/>
              <a:cs typeface="ＭＳ Ｐゴシック" pitchFamily="50" charset="-128"/>
            </a:endParaRPr>
          </a:p>
        </p:txBody>
      </p:sp>
      <p:sp>
        <p:nvSpPr>
          <p:cNvPr id="18" name="Text Box 6"/>
          <p:cNvSpPr txBox="1">
            <a:spLocks noChangeArrowheads="1"/>
          </p:cNvSpPr>
          <p:nvPr/>
        </p:nvSpPr>
        <p:spPr bwMode="auto">
          <a:xfrm>
            <a:off x="5436096" y="1844824"/>
            <a:ext cx="2520280" cy="50405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2400" b="1" dirty="0" err="1" smtClean="0">
                <a:solidFill>
                  <a:prstClr val="white"/>
                </a:solidFill>
                <a:latin typeface="HGP創英角ﾎﾟｯﾌﾟ体" pitchFamily="50" charset="-128"/>
                <a:ea typeface="HGP創英角ﾎﾟｯﾌﾟ体" pitchFamily="50" charset="-128"/>
                <a:cs typeface="ＭＳ Ｐゴシック" pitchFamily="50" charset="-128"/>
              </a:rPr>
              <a:t>diazonium</a:t>
            </a:r>
            <a:endParaRPr lang="ja-JP" altLang="ja-JP" sz="2400" b="1" dirty="0">
              <a:solidFill>
                <a:prstClr val="white"/>
              </a:solidFill>
              <a:latin typeface="HGP創英角ﾎﾟｯﾌﾟ体" pitchFamily="50" charset="-128"/>
              <a:ea typeface="HGP創英角ﾎﾟｯﾌﾟ体" pitchFamily="50" charset="-128"/>
              <a:cs typeface="ＭＳ Ｐゴシック" pitchFamily="50" charset="-128"/>
            </a:endParaRPr>
          </a:p>
        </p:txBody>
      </p:sp>
      <p:sp>
        <p:nvSpPr>
          <p:cNvPr id="19" name="Text Box 6"/>
          <p:cNvSpPr txBox="1">
            <a:spLocks noChangeArrowheads="1"/>
          </p:cNvSpPr>
          <p:nvPr/>
        </p:nvSpPr>
        <p:spPr bwMode="auto">
          <a:xfrm>
            <a:off x="611560" y="4149080"/>
            <a:ext cx="2520280" cy="50405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en-US" altLang="ja-JP" sz="2400" b="1" dirty="0" err="1" smtClean="0">
                <a:solidFill>
                  <a:prstClr val="white"/>
                </a:solidFill>
                <a:latin typeface="HGP創英角ﾎﾟｯﾌﾟ体" pitchFamily="50" charset="-128"/>
                <a:ea typeface="HGP創英角ﾎﾟｯﾌﾟ体" pitchFamily="50" charset="-128"/>
                <a:cs typeface="ＭＳ Ｐゴシック" pitchFamily="50" charset="-128"/>
              </a:rPr>
              <a:t>diazonium</a:t>
            </a:r>
            <a:endParaRPr lang="ja-JP" altLang="ja-JP" sz="2400" b="1" dirty="0">
              <a:solidFill>
                <a:prstClr val="white"/>
              </a:solidFill>
              <a:latin typeface="HGP創英角ﾎﾟｯﾌﾟ体" pitchFamily="50" charset="-128"/>
              <a:ea typeface="HGP創英角ﾎﾟｯﾌﾟ体" pitchFamily="50" charset="-128"/>
              <a:cs typeface="ＭＳ Ｐゴシック" pitchFamily="50" charset="-128"/>
            </a:endParaRPr>
          </a:p>
        </p:txBody>
      </p:sp>
      <p:sp>
        <p:nvSpPr>
          <p:cNvPr id="20" name="円/楕円 19"/>
          <p:cNvSpPr/>
          <p:nvPr/>
        </p:nvSpPr>
        <p:spPr>
          <a:xfrm>
            <a:off x="3779912" y="2780928"/>
            <a:ext cx="2088232" cy="1238586"/>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Text Box 6"/>
          <p:cNvSpPr txBox="1">
            <a:spLocks noChangeArrowheads="1"/>
          </p:cNvSpPr>
          <p:nvPr/>
        </p:nvSpPr>
        <p:spPr bwMode="auto">
          <a:xfrm>
            <a:off x="6012160" y="2924944"/>
            <a:ext cx="2808312" cy="864096"/>
          </a:xfrm>
          <a:prstGeom prst="rect">
            <a:avLst/>
          </a:prstGeom>
          <a:solidFill>
            <a:schemeClr val="tx2">
              <a:lumMod val="7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ja-JP" altLang="en-US" sz="2400" b="1" dirty="0" smtClean="0">
                <a:solidFill>
                  <a:prstClr val="white"/>
                </a:solidFill>
                <a:latin typeface="HGP創英角ﾎﾟｯﾌﾟ体" pitchFamily="50" charset="-128"/>
                <a:ea typeface="HGP創英角ﾎﾟｯﾌﾟ体" pitchFamily="50" charset="-128"/>
                <a:cs typeface="ＭＳ Ｐゴシック" pitchFamily="50" charset="-128"/>
              </a:rPr>
              <a:t>Ｎ－</a:t>
            </a:r>
            <a:r>
              <a:rPr lang="en-US" altLang="ja-JP" sz="2400" b="1" dirty="0" err="1" smtClean="0">
                <a:solidFill>
                  <a:prstClr val="white"/>
                </a:solidFill>
                <a:latin typeface="HGP創英角ﾎﾟｯﾌﾟ体" pitchFamily="50" charset="-128"/>
                <a:ea typeface="HGP創英角ﾎﾟｯﾌﾟ体" pitchFamily="50" charset="-128"/>
                <a:cs typeface="ＭＳ Ｐゴシック" pitchFamily="50" charset="-128"/>
              </a:rPr>
              <a:t>acetoacetyl</a:t>
            </a:r>
            <a:r>
              <a:rPr lang="en-US" altLang="ja-JP" sz="2400" b="1" dirty="0" smtClean="0">
                <a:solidFill>
                  <a:prstClr val="white"/>
                </a:solidFill>
                <a:latin typeface="HGP創英角ﾎﾟｯﾌﾟ体" pitchFamily="50" charset="-128"/>
                <a:ea typeface="HGP創英角ﾎﾟｯﾌﾟ体" pitchFamily="50" charset="-128"/>
                <a:cs typeface="ＭＳ Ｐゴシック" pitchFamily="50" charset="-128"/>
              </a:rPr>
              <a:t> aniline</a:t>
            </a:r>
            <a:endParaRPr lang="ja-JP" altLang="ja-JP" sz="2400" b="1" dirty="0">
              <a:solidFill>
                <a:prstClr val="white"/>
              </a:solidFill>
              <a:latin typeface="HGP創英角ﾎﾟｯﾌﾟ体" pitchFamily="50" charset="-128"/>
              <a:ea typeface="HGP創英角ﾎﾟｯﾌﾟ体" pitchFamily="50" charset="-128"/>
              <a:cs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3" presetClass="entr" presetSubtype="1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20" grpId="0" animBg="1"/>
      <p:bldP spid="21"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ol9-p-1">
  <a:themeElements>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9-p-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9-p-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9-p-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9-p-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9-p-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9-p-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9-p-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9-p-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9-p-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9-p-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9-p-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9-p-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ol9-p-1">
  <a:themeElements>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9-p-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9-p-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9-p-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9-p-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9-p-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9-p-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9-p-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9-p-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9-p-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9-p-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9-p-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9-p-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3667</TotalTime>
  <Words>3181</Words>
  <Application>Microsoft Office PowerPoint</Application>
  <PresentationFormat>画面に合わせる (4:3)</PresentationFormat>
  <Paragraphs>588</Paragraphs>
  <Slides>42</Slides>
  <Notes>42</Notes>
  <HiddenSlides>1</HiddenSlides>
  <MMClips>0</MMClips>
  <ScaleCrop>false</ScaleCrop>
  <HeadingPairs>
    <vt:vector size="6" baseType="variant">
      <vt:variant>
        <vt:lpstr>テーマ</vt:lpstr>
      </vt:variant>
      <vt:variant>
        <vt:i4>5</vt:i4>
      </vt:variant>
      <vt:variant>
        <vt:lpstr>埋め込まれた OLE サーバー</vt:lpstr>
      </vt:variant>
      <vt:variant>
        <vt:i4>2</vt:i4>
      </vt:variant>
      <vt:variant>
        <vt:lpstr>スライド タイトル</vt:lpstr>
      </vt:variant>
      <vt:variant>
        <vt:i4>42</vt:i4>
      </vt:variant>
    </vt:vector>
  </HeadingPairs>
  <TitlesOfParts>
    <vt:vector size="49" baseType="lpstr">
      <vt:lpstr>Office ​​テーマ</vt:lpstr>
      <vt:lpstr>cool9-p-1</vt:lpstr>
      <vt:lpstr>1_cool9-p-1</vt:lpstr>
      <vt:lpstr>3_Office テーマ</vt:lpstr>
      <vt:lpstr>1_Network</vt:lpstr>
      <vt:lpstr>CS ChemDraw Drawing</vt:lpstr>
      <vt:lpstr>グラフ</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有機顔料製造過程でのPCB生成 </vt:lpstr>
      <vt:lpstr>はじめに</vt:lpstr>
      <vt:lpstr>はじめに</vt:lpstr>
      <vt:lpstr>方法</vt:lpstr>
      <vt:lpstr>スライド 38</vt:lpstr>
      <vt:lpstr>スライド 39</vt:lpstr>
      <vt:lpstr>方法</vt:lpstr>
      <vt:lpstr>方法</vt:lpstr>
      <vt:lpstr>スライド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anezaki</dc:creator>
  <cp:lastModifiedBy>Takeshi Nakano</cp:lastModifiedBy>
  <cp:revision>192</cp:revision>
  <dcterms:created xsi:type="dcterms:W3CDTF">2011-03-16T07:46:34Z</dcterms:created>
  <dcterms:modified xsi:type="dcterms:W3CDTF">2012-10-09T05:03:12Z</dcterms:modified>
</cp:coreProperties>
</file>