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notesSlides/notesSlide108.xml" ContentType="application/vnd.openxmlformats-officedocument.presentationml.notesSlid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5" r:id="rId2"/>
    <p:sldMasterId id="2147483767" r:id="rId3"/>
    <p:sldMasterId id="2147483849" r:id="rId4"/>
    <p:sldMasterId id="2147484042" r:id="rId5"/>
    <p:sldMasterId id="2147484054" r:id="rId6"/>
    <p:sldMasterId id="2147484066" r:id="rId7"/>
    <p:sldMasterId id="2147484079" r:id="rId8"/>
    <p:sldMasterId id="2147484091" r:id="rId9"/>
    <p:sldMasterId id="2147484103" r:id="rId10"/>
    <p:sldMasterId id="2147484116" r:id="rId11"/>
    <p:sldMasterId id="2147484129" r:id="rId12"/>
    <p:sldMasterId id="2147484141" r:id="rId13"/>
  </p:sldMasterIdLst>
  <p:notesMasterIdLst>
    <p:notesMasterId r:id="rId128"/>
  </p:notesMasterIdLst>
  <p:handoutMasterIdLst>
    <p:handoutMasterId r:id="rId129"/>
  </p:handoutMasterIdLst>
  <p:sldIdLst>
    <p:sldId id="256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385" r:id="rId22"/>
    <p:sldId id="428" r:id="rId23"/>
    <p:sldId id="429" r:id="rId24"/>
    <p:sldId id="430" r:id="rId25"/>
    <p:sldId id="431" r:id="rId26"/>
    <p:sldId id="432" r:id="rId27"/>
    <p:sldId id="433" r:id="rId28"/>
    <p:sldId id="377" r:id="rId29"/>
    <p:sldId id="378" r:id="rId30"/>
    <p:sldId id="408" r:id="rId31"/>
    <p:sldId id="415" r:id="rId32"/>
    <p:sldId id="416" r:id="rId33"/>
    <p:sldId id="409" r:id="rId34"/>
    <p:sldId id="410" r:id="rId35"/>
    <p:sldId id="411" r:id="rId36"/>
    <p:sldId id="412" r:id="rId37"/>
    <p:sldId id="413" r:id="rId38"/>
    <p:sldId id="414" r:id="rId39"/>
    <p:sldId id="407" r:id="rId40"/>
    <p:sldId id="404" r:id="rId41"/>
    <p:sldId id="481" r:id="rId42"/>
    <p:sldId id="405" r:id="rId43"/>
    <p:sldId id="406" r:id="rId44"/>
    <p:sldId id="482" r:id="rId45"/>
    <p:sldId id="419" r:id="rId46"/>
    <p:sldId id="420" r:id="rId47"/>
    <p:sldId id="434" r:id="rId48"/>
    <p:sldId id="435" r:id="rId49"/>
    <p:sldId id="436" r:id="rId50"/>
    <p:sldId id="437" r:id="rId51"/>
    <p:sldId id="438" r:id="rId52"/>
    <p:sldId id="439" r:id="rId53"/>
    <p:sldId id="440" r:id="rId54"/>
    <p:sldId id="441" r:id="rId55"/>
    <p:sldId id="442" r:id="rId56"/>
    <p:sldId id="443" r:id="rId57"/>
    <p:sldId id="445" r:id="rId58"/>
    <p:sldId id="446" r:id="rId59"/>
    <p:sldId id="447" r:id="rId60"/>
    <p:sldId id="448" r:id="rId61"/>
    <p:sldId id="449" r:id="rId62"/>
    <p:sldId id="458" r:id="rId63"/>
    <p:sldId id="459" r:id="rId64"/>
    <p:sldId id="460" r:id="rId65"/>
    <p:sldId id="461" r:id="rId66"/>
    <p:sldId id="462" r:id="rId67"/>
    <p:sldId id="463" r:id="rId68"/>
    <p:sldId id="464" r:id="rId69"/>
    <p:sldId id="465" r:id="rId70"/>
    <p:sldId id="466" r:id="rId71"/>
    <p:sldId id="467" r:id="rId72"/>
    <p:sldId id="468" r:id="rId73"/>
    <p:sldId id="469" r:id="rId74"/>
    <p:sldId id="470" r:id="rId75"/>
    <p:sldId id="474" r:id="rId76"/>
    <p:sldId id="475" r:id="rId77"/>
    <p:sldId id="476" r:id="rId78"/>
    <p:sldId id="477" r:id="rId79"/>
    <p:sldId id="478" r:id="rId80"/>
    <p:sldId id="417" r:id="rId81"/>
    <p:sldId id="418" r:id="rId82"/>
    <p:sldId id="480" r:id="rId83"/>
    <p:sldId id="479" r:id="rId84"/>
    <p:sldId id="380" r:id="rId85"/>
    <p:sldId id="319" r:id="rId86"/>
    <p:sldId id="329" r:id="rId87"/>
    <p:sldId id="330" r:id="rId88"/>
    <p:sldId id="331" r:id="rId89"/>
    <p:sldId id="332" r:id="rId90"/>
    <p:sldId id="334" r:id="rId91"/>
    <p:sldId id="335" r:id="rId92"/>
    <p:sldId id="339" r:id="rId93"/>
    <p:sldId id="342" r:id="rId94"/>
    <p:sldId id="343" r:id="rId95"/>
    <p:sldId id="344" r:id="rId96"/>
    <p:sldId id="345" r:id="rId97"/>
    <p:sldId id="346" r:id="rId98"/>
    <p:sldId id="347" r:id="rId99"/>
    <p:sldId id="349" r:id="rId100"/>
    <p:sldId id="350" r:id="rId101"/>
    <p:sldId id="351" r:id="rId102"/>
    <p:sldId id="352" r:id="rId103"/>
    <p:sldId id="321" r:id="rId104"/>
    <p:sldId id="375" r:id="rId105"/>
    <p:sldId id="366" r:id="rId106"/>
    <p:sldId id="327" r:id="rId107"/>
    <p:sldId id="324" r:id="rId108"/>
    <p:sldId id="325" r:id="rId109"/>
    <p:sldId id="326" r:id="rId110"/>
    <p:sldId id="362" r:id="rId111"/>
    <p:sldId id="363" r:id="rId112"/>
    <p:sldId id="364" r:id="rId113"/>
    <p:sldId id="365" r:id="rId114"/>
    <p:sldId id="379" r:id="rId115"/>
    <p:sldId id="381" r:id="rId116"/>
    <p:sldId id="387" r:id="rId117"/>
    <p:sldId id="388" r:id="rId118"/>
    <p:sldId id="389" r:id="rId119"/>
    <p:sldId id="390" r:id="rId120"/>
    <p:sldId id="391" r:id="rId121"/>
    <p:sldId id="392" r:id="rId122"/>
    <p:sldId id="393" r:id="rId123"/>
    <p:sldId id="394" r:id="rId124"/>
    <p:sldId id="402" r:id="rId125"/>
    <p:sldId id="403" r:id="rId126"/>
    <p:sldId id="323" r:id="rId127"/>
  </p:sldIdLst>
  <p:sldSz cx="9144000" cy="6858000" type="screen4x3"/>
  <p:notesSz cx="6770688" cy="990282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9999FF"/>
    <a:srgbClr val="FF9966"/>
    <a:srgbClr val="FF9900"/>
    <a:srgbClr val="0066FF"/>
    <a:srgbClr val="B1C3F1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6226" autoAdjust="0"/>
  </p:normalViewPr>
  <p:slideViewPr>
    <p:cSldViewPr>
      <p:cViewPr varScale="1">
        <p:scale>
          <a:sx n="61" d="100"/>
          <a:sy n="61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290" y="-72"/>
      </p:cViewPr>
      <p:guideLst>
        <p:guide orient="horz" pos="3119"/>
        <p:guide pos="21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tableStyles" Target="tableStyles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26" Type="http://schemas.openxmlformats.org/officeDocument/2006/relationships/slide" Target="slides/slide11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slide" Target="slides/slide103.xml"/><Relationship Id="rId124" Type="http://schemas.openxmlformats.org/officeDocument/2006/relationships/slide" Target="slides/slide111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viewProps" Target="viewProp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7" Type="http://schemas.openxmlformats.org/officeDocument/2006/relationships/image" Target="../media/image149.wmf"/><Relationship Id="rId2" Type="http://schemas.openxmlformats.org/officeDocument/2006/relationships/image" Target="../media/image144.wmf"/><Relationship Id="rId1" Type="http://schemas.openxmlformats.org/officeDocument/2006/relationships/image" Target="../media/image143.wmf"/><Relationship Id="rId6" Type="http://schemas.openxmlformats.org/officeDocument/2006/relationships/image" Target="../media/image148.wmf"/><Relationship Id="rId5" Type="http://schemas.openxmlformats.org/officeDocument/2006/relationships/image" Target="../media/image147.wmf"/><Relationship Id="rId4" Type="http://schemas.openxmlformats.org/officeDocument/2006/relationships/image" Target="../media/image1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F6C56980-E674-40DF-B147-EDB9179615F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1413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3763"/>
            <a:ext cx="5414962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400" y="9405938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7" tIns="45523" rIns="91047" bIns="45523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441339E2-A783-4128-8E69-AC02D563505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1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ja.wikipedia.org/wiki/%E3%83%95%E3%83%83%E5%8C%96%E9%8A%85(I)" TargetMode="External"/><Relationship Id="rId3" Type="http://schemas.openxmlformats.org/officeDocument/2006/relationships/hyperlink" Target="http://ja.wikipedia.org/wiki/%E3%83%95%E3%83%83%E7%B4%A0" TargetMode="External"/><Relationship Id="rId7" Type="http://schemas.openxmlformats.org/officeDocument/2006/relationships/hyperlink" Target="http://ja.wikipedia.org/wiki/%E3%83%95%E3%83%83%E5%8C%96%E9%8A%85(II)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ja.wikipedia.org/w/index.php?title=%E3%83%81%E3%82%AA%E3%82%B7%E3%82%A2%E3%83%B3%E5%8C%96%E9%8A%85(I)&amp;action=edit&amp;redlink=1" TargetMode="External"/><Relationship Id="rId5" Type="http://schemas.openxmlformats.org/officeDocument/2006/relationships/hyperlink" Target="http://ja.wikipedia.org/wiki/%E3%82%B7%E3%82%A2%E3%83%B3%E5%8C%96%E9%8A%85(I)" TargetMode="External"/><Relationship Id="rId4" Type="http://schemas.openxmlformats.org/officeDocument/2006/relationships/hyperlink" Target="http://ja.wikipedia.org/wiki/%E3%83%8F%E3%83%AD%E3%82%B2%E3%83%B3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0865D2-6310-4BC0-A6FD-23634C25FE74}" type="slidenum">
              <a:rPr lang="en-US" altLang="ja-JP" smtClean="0">
                <a:ea typeface="ＭＳ Ｐゴシック" charset="-128"/>
              </a:rPr>
              <a:pPr/>
              <a:t>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77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2D3AB-1AC9-473C-BA14-1722371A5E6D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100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87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49244-5334-46B9-B5A0-8ABEC2594DB7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101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97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0FB0C8-0894-46CD-AB0C-0E661859E354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102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103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Material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We purchased standard solutions from Wellington Laboratories Inc. located in Canada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Target compounds of this study is 7 compound.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These are major 6 OH-PCBs in human blood.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One </a:t>
            </a:r>
            <a:r>
              <a:rPr lang="en-US" altLang="ja-JP" dirty="0" err="1" smtClean="0"/>
              <a:t>penta</a:t>
            </a:r>
            <a:r>
              <a:rPr lang="en-US" altLang="ja-JP" dirty="0" smtClean="0"/>
              <a:t>-chlorinated, three </a:t>
            </a:r>
            <a:r>
              <a:rPr lang="en-US" altLang="ja-JP" dirty="0" err="1" smtClean="0"/>
              <a:t>hexa</a:t>
            </a:r>
            <a:r>
              <a:rPr lang="en-US" altLang="ja-JP" dirty="0" smtClean="0"/>
              <a:t>-chlorinated and two </a:t>
            </a:r>
            <a:r>
              <a:rPr lang="en-US" altLang="ja-JP" dirty="0" err="1" smtClean="0"/>
              <a:t>hepta-clorinated</a:t>
            </a:r>
            <a:r>
              <a:rPr lang="en-US" altLang="ja-JP" dirty="0" smtClean="0"/>
              <a:t> OH-CB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Another one, bottom in slide, </a:t>
            </a:r>
            <a:r>
              <a:rPr lang="en-US" altLang="ja-JP" dirty="0" err="1" smtClean="0"/>
              <a:t>hexa</a:t>
            </a:r>
            <a:r>
              <a:rPr lang="en-US" altLang="ja-JP" dirty="0" smtClean="0"/>
              <a:t>-chlorinated, this #165 is difficult to be separated with #153 in GC-HRMS with </a:t>
            </a:r>
            <a:r>
              <a:rPr lang="en-US" altLang="ja-JP" dirty="0" err="1" smtClean="0"/>
              <a:t>derivertization</a:t>
            </a:r>
            <a:r>
              <a:rPr lang="en-US" altLang="ja-JP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297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617AF9-95AF-42B4-9239-F00978B66C5D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3F2E24-76A4-40C5-AC32-692818BFEC71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mtClean="0"/>
              <a:t>This is LC condition.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In this analytical method, separation is one of the most important element, because each OH-PCBs congener has many isomers and they are same MW and provide same precursor ions. So LC separation is fundamental.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Instrument is ACQUITY UPLC, Waters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Column which we used is ACQUITY UPLC BEH column from Waters. This is ODS column, but particle size is very small, 1.7 um.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As the particle size is small, this column gives large number of theoretical plates. This column gives same number of theoretical plates</a:t>
            </a:r>
            <a:r>
              <a:rPr lang="ja-JP" altLang="en-US" smtClean="0"/>
              <a:t> </a:t>
            </a:r>
            <a:r>
              <a:rPr lang="en-US" altLang="ja-JP" smtClean="0"/>
              <a:t>as 45cm with 5um column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Flow rate is 0.5 mL/min, this is one of the characteristic of column with small particle that it can be used under high linear velocity without losing resolution (separation).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Column temperature is 60 deg.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Mobile phase is 5mM-ammonium acetate and acetonitrile including 20%-THF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Gradient is linier.</a:t>
            </a:r>
          </a:p>
          <a:p>
            <a:pPr eaLnBrk="1" hangingPunct="1">
              <a:spcBef>
                <a:spcPct val="0"/>
              </a:spcBef>
            </a:pPr>
            <a:endParaRPr lang="en-US" altLang="ja-JP" smtClean="0"/>
          </a:p>
          <a:p>
            <a:pPr eaLnBrk="1" hangingPunct="1">
              <a:spcBef>
                <a:spcPct val="0"/>
              </a:spcBef>
            </a:pPr>
            <a:endParaRPr lang="en-US" altLang="ja-JP" smtClean="0"/>
          </a:p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17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CB3479-9852-4CDF-A305-5C0328F09965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mtClean="0"/>
              <a:t>This is Q-Tof condition.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Ionization mode is ESI negative.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Desolvation temperature is 600 deg.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Resolving power is more than 20000.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As acquired data with Tof is scan data with high resolution, we need to extract ion for integration peak area for quantity.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/>
              <a:t>Selected ion of three congeners is 340.868 for penta-chlorinated, 374.829 for hexa-chlorinated, 408.790 for hepta-chlorinated.</a:t>
            </a:r>
          </a:p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27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19ACAC-2449-4B4A-988C-4897CE6648D9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1FD058-D6F7-4A0A-9D64-8BF36D04693A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These are each spectrum of OH-PCBs standard solution.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Each congener of OH-PCBs has different number of chlorines.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For quantitative analysis, we need to chose the most sensitive ion for each congeners.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As we know, there are chlorine 35 and 37 in nature and abundance ratio of chlorine 35 and 37 is three to one.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So, on each congener from </a:t>
            </a:r>
            <a:r>
              <a:rPr lang="en-US" altLang="ja-JP" dirty="0" err="1" smtClean="0"/>
              <a:t>penta</a:t>
            </a:r>
            <a:r>
              <a:rPr lang="en-US" altLang="ja-JP" dirty="0" smtClean="0"/>
              <a:t> to </a:t>
            </a:r>
            <a:r>
              <a:rPr lang="en-US" altLang="ja-JP" dirty="0" err="1" smtClean="0"/>
              <a:t>hexa</a:t>
            </a:r>
            <a:r>
              <a:rPr lang="en-US" altLang="ja-JP" dirty="0" smtClean="0"/>
              <a:t> chlorinated OH-PCBs, compound including one chlorine 37 isotope gives the highest sensitivity.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Then we chose these compound for quantitative analysis. </a:t>
            </a:r>
          </a:p>
        </p:txBody>
      </p:sp>
      <p:sp>
        <p:nvSpPr>
          <p:cNvPr id="337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CE426F-0B89-4DE2-A1DF-4F180160F0A1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As </a:t>
            </a:r>
            <a:r>
              <a:rPr lang="en-US" altLang="ja-JP" dirty="0" err="1" smtClean="0"/>
              <a:t>Tof</a:t>
            </a:r>
            <a:r>
              <a:rPr lang="en-US" altLang="ja-JP" dirty="0" smtClean="0"/>
              <a:t> MS can acquire MS scan with high resolution, more than twenty thousands of resolving power, we can extract mass chromatogram with accurate mass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These are comparison chromatogram of different range of mass extraction.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The scale of each chromatogram is same range, even in very narrow extraction range like 5 </a:t>
            </a:r>
            <a:r>
              <a:rPr lang="en-US" altLang="ja-JP" dirty="0" err="1" smtClean="0"/>
              <a:t>mDa</a:t>
            </a:r>
            <a:r>
              <a:rPr lang="en-US" altLang="ja-JP" dirty="0" smtClean="0"/>
              <a:t>, intensity does not change, moreover the more narrow mass extraction range, the lower background noise it gives.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So determination with high selectivity is possible by using </a:t>
            </a:r>
            <a:r>
              <a:rPr lang="en-US" altLang="ja-JP" dirty="0" err="1" smtClean="0"/>
              <a:t>Tof</a:t>
            </a:r>
            <a:r>
              <a:rPr lang="en-US" altLang="ja-JP" dirty="0" smtClean="0"/>
              <a:t> MS.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Selectivity is much higher than that of </a:t>
            </a:r>
            <a:r>
              <a:rPr lang="en-US" altLang="ja-JP" dirty="0" err="1" smtClean="0"/>
              <a:t>Quadro</a:t>
            </a:r>
            <a:r>
              <a:rPr lang="en-US" altLang="ja-JP" dirty="0" smtClean="0"/>
              <a:t> pole MS.  </a:t>
            </a:r>
          </a:p>
        </p:txBody>
      </p:sp>
      <p:sp>
        <p:nvSpPr>
          <p:cNvPr id="348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E73D1B-52A2-44DA-9670-4AAD0BCF4E1D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dirty="0" smtClean="0"/>
              <a:t>This figure show that the separation of OH-PCBs standard solution without </a:t>
            </a:r>
            <a:r>
              <a:rPr lang="en-US" altLang="ja-JP" dirty="0" err="1" smtClean="0"/>
              <a:t>derivatization</a:t>
            </a:r>
            <a:r>
              <a:rPr lang="en-US" altLang="ja-JP" dirty="0" smtClean="0"/>
              <a:t>.</a:t>
            </a:r>
          </a:p>
          <a:p>
            <a:pPr eaLnBrk="1" hangingPunct="1"/>
            <a:r>
              <a:rPr lang="en-US" altLang="ja-JP" dirty="0" smtClean="0"/>
              <a:t>This method is performable to separate into 6 major OH-PCBs in human blood.</a:t>
            </a:r>
          </a:p>
          <a:p>
            <a:pPr eaLnBrk="1" hangingPunct="1"/>
            <a:r>
              <a:rPr lang="en-US" altLang="ja-JP" dirty="0" smtClean="0"/>
              <a:t>Moreover, this method enabled the separation of 3-OH-PCB 153 and 4’-OH-PCB 165 which are difficult to be separated in GC-HRMS with </a:t>
            </a:r>
            <a:r>
              <a:rPr lang="en-US" altLang="ja-JP" dirty="0" err="1" smtClean="0"/>
              <a:t>methoxy-derivatization</a:t>
            </a:r>
            <a:r>
              <a:rPr lang="en-US" altLang="ja-JP" dirty="0" smtClean="0"/>
              <a:t> method.</a:t>
            </a:r>
          </a:p>
          <a:p>
            <a:pPr eaLnBrk="1" hangingPunct="1"/>
            <a:r>
              <a:rPr lang="en-US" altLang="ja-JP" dirty="0" smtClean="0"/>
              <a:t>So with this method, we can measure individual isomers and congeners of major compound in human blood.</a:t>
            </a:r>
          </a:p>
          <a:p>
            <a:pPr eaLnBrk="1" hangingPunct="1"/>
            <a:r>
              <a:rPr lang="en-US" altLang="ja-JP" dirty="0" smtClean="0"/>
              <a:t>It is very useful and sufficient for evaluating concentration level and pattern of OH-PCBs in biological sample.</a:t>
            </a:r>
          </a:p>
          <a:p>
            <a:pPr eaLnBrk="1" hangingPunct="1"/>
            <a:endParaRPr lang="ja-JP" altLang="en-US" dirty="0" smtClean="0"/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901169-0621-4C39-96A5-AFF0EDC86DCB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dirty="0" smtClean="0"/>
              <a:t>This is the pattern of concentration of OH-PCBs in biological sample.</a:t>
            </a:r>
          </a:p>
          <a:p>
            <a:pPr>
              <a:defRPr/>
            </a:pPr>
            <a:r>
              <a:rPr lang="en-US" altLang="ja-JP" dirty="0" smtClean="0"/>
              <a:t>This blood data is from papers.</a:t>
            </a:r>
          </a:p>
          <a:p>
            <a:pPr>
              <a:defRPr/>
            </a:pPr>
            <a:r>
              <a:rPr lang="en-US" altLang="ja-JP" dirty="0" smtClean="0"/>
              <a:t>Urine sample pattern is from this study.</a:t>
            </a:r>
          </a:p>
          <a:p>
            <a:pPr>
              <a:defRPr/>
            </a:pPr>
            <a:r>
              <a:rPr lang="en-US" altLang="ja-JP" dirty="0" smtClean="0"/>
              <a:t>Even though pattern of detected OH-PCBs concentration in human blood depends on race(ethnic group),</a:t>
            </a:r>
          </a:p>
          <a:p>
            <a:pPr>
              <a:defRPr/>
            </a:pPr>
            <a:r>
              <a:rPr lang="en-US" altLang="ja-JP" dirty="0" smtClean="0"/>
              <a:t>Main detected compounds is 107, 187, 146.</a:t>
            </a:r>
          </a:p>
          <a:p>
            <a:pPr>
              <a:defRPr/>
            </a:pPr>
            <a:r>
              <a:rPr lang="en-US" altLang="ja-JP" dirty="0" smtClean="0"/>
              <a:t>On the other hands, in Urine sample, 107 is the lowest concentration which is the highest in human blood.</a:t>
            </a:r>
          </a:p>
          <a:p>
            <a:pPr>
              <a:defRPr/>
            </a:pPr>
            <a:r>
              <a:rPr lang="en-US" altLang="ja-JP" dirty="0" smtClean="0"/>
              <a:t>And 146 which is detected in human blood in all races was not detected in urine sample.</a:t>
            </a:r>
          </a:p>
          <a:p>
            <a:pPr>
              <a:defRPr/>
            </a:pPr>
            <a:r>
              <a:rPr lang="en-US" altLang="ja-JP" dirty="0" smtClean="0"/>
              <a:t>Also 153 is the highest in human urine which is not detected in human blood and even determining 153 and 165 together in GCMS </a:t>
            </a:r>
            <a:r>
              <a:rPr lang="en-US" altLang="ja-JP" dirty="0" err="1" smtClean="0"/>
              <a:t>derivatization</a:t>
            </a:r>
            <a:r>
              <a:rPr lang="en-US" altLang="ja-JP" dirty="0" smtClean="0"/>
              <a:t> method </a:t>
            </a:r>
          </a:p>
          <a:p>
            <a:pPr>
              <a:defRPr/>
            </a:pPr>
            <a:r>
              <a:rPr lang="en-US" altLang="ja-JP" dirty="0" smtClean="0"/>
              <a:t>Then, we determined human blood from one person who kindly provided urine sample for this study, so we can compare the human blood and urine sample from same person.</a:t>
            </a:r>
          </a:p>
          <a:p>
            <a:pPr>
              <a:defRPr/>
            </a:pPr>
            <a:r>
              <a:rPr lang="en-US" altLang="ja-JP" dirty="0" smtClean="0"/>
              <a:t>In this case, the highest concentration in blood is 146, but not detected in urine.</a:t>
            </a:r>
          </a:p>
          <a:p>
            <a:pPr>
              <a:defRPr/>
            </a:pPr>
            <a:r>
              <a:rPr lang="en-US" altLang="ja-JP" dirty="0" smtClean="0"/>
              <a:t>Oppositely, the highest in urine is 153, but 153 and also 165 are not detected in blood.</a:t>
            </a:r>
          </a:p>
          <a:p>
            <a:pPr>
              <a:defRPr/>
            </a:pPr>
            <a:r>
              <a:rPr lang="en-US" altLang="ja-JP" dirty="0" smtClean="0"/>
              <a:t>This might indicate that each isomer has characteristic to metabolic and transport pathway then pattern of detected OH-PCBs is different between blood and urine.</a:t>
            </a:r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1EE147-6221-463A-9405-3CDC3D8A67E1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1FD058-D6F7-4A0A-9D64-8BF36D04693A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4C9E3E-953F-41A7-B9AB-CDE6447FA1F3}" type="slidenum">
              <a:rPr lang="en-US" altLang="ja-JP" smtClean="0">
                <a:ea typeface="ＭＳ Ｐゴシック" charset="-128"/>
              </a:rPr>
              <a:pPr/>
              <a:t>114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b="1" dirty="0" smtClean="0"/>
              <a:t>ザンドマイヤー反応</a:t>
            </a:r>
            <a:endParaRPr lang="en-US" altLang="ja-JP" b="1" dirty="0" smtClean="0"/>
          </a:p>
          <a:p>
            <a:r>
              <a:rPr lang="ja-JP" altLang="en-US" dirty="0" smtClean="0"/>
              <a:t>芳香族ジアゾニウム塩を</a:t>
            </a:r>
            <a:r>
              <a:rPr lang="ja-JP" altLang="en-US" dirty="0" smtClean="0">
                <a:hlinkClick r:id="rId3" tooltip="フッ素"/>
              </a:rPr>
              <a:t>フッ素</a:t>
            </a:r>
            <a:r>
              <a:rPr lang="ja-JP" altLang="en-US" dirty="0" smtClean="0"/>
              <a:t>を除く</a:t>
            </a:r>
            <a:r>
              <a:rPr lang="ja-JP" altLang="en-US" dirty="0" smtClean="0">
                <a:hlinkClick r:id="rId4" tooltip="ハロゲン"/>
              </a:rPr>
              <a:t>ハロゲン</a:t>
            </a:r>
            <a:r>
              <a:rPr lang="ja-JP" altLang="en-US" dirty="0" smtClean="0"/>
              <a:t>化銅</a:t>
            </a:r>
            <a:r>
              <a:rPr lang="en-US" altLang="ja-JP" dirty="0" smtClean="0"/>
              <a:t>(I)</a:t>
            </a:r>
            <a:r>
              <a:rPr lang="ja-JP" altLang="en-US" dirty="0" smtClean="0"/>
              <a:t>あるいは</a:t>
            </a:r>
            <a:r>
              <a:rPr lang="ja-JP" altLang="en-US" dirty="0" smtClean="0">
                <a:hlinkClick r:id="rId5" tooltip="シアン化銅(I)"/>
              </a:rPr>
              <a:t>シアン化銅</a:t>
            </a:r>
            <a:r>
              <a:rPr lang="en-US" altLang="ja-JP" dirty="0" smtClean="0">
                <a:hlinkClick r:id="rId5" tooltip="シアン化銅(I)"/>
              </a:rPr>
              <a:t>(I)</a:t>
            </a:r>
            <a:r>
              <a:rPr lang="ja-JP" altLang="en-US" dirty="0" err="1" smtClean="0"/>
              <a:t>、</a:t>
            </a:r>
            <a:r>
              <a:rPr lang="ja-JP" altLang="en-US" dirty="0" smtClean="0">
                <a:hlinkClick r:id="rId6" tooltip="チオシアン化銅(I)（存在しないページ）"/>
              </a:rPr>
              <a:t>チオシアン化銅</a:t>
            </a:r>
            <a:r>
              <a:rPr lang="en-US" altLang="ja-JP" dirty="0" smtClean="0">
                <a:hlinkClick r:id="rId6" tooltip="チオシアン化銅(I)（存在しないページ）"/>
              </a:rPr>
              <a:t>(I)</a:t>
            </a:r>
            <a:r>
              <a:rPr lang="ja-JP" altLang="en-US" dirty="0" smtClean="0"/>
              <a:t>の存在下に生成させ、加温分解すると、元のアミノ基の位置が対応するハロゲンあるいはシアノ基・チオシアノ基で置き換えられた置換アリール体が得られる。この反応は</a:t>
            </a:r>
            <a:r>
              <a:rPr lang="en-US" altLang="ja-JP" dirty="0" smtClean="0"/>
              <a:t>1884</a:t>
            </a:r>
            <a:r>
              <a:rPr lang="ja-JP" altLang="en-US" dirty="0" smtClean="0"/>
              <a:t>年に発見した </a:t>
            </a:r>
            <a:r>
              <a:rPr lang="en-US" altLang="ja-JP" dirty="0" smtClean="0"/>
              <a:t>T. </a:t>
            </a:r>
            <a:r>
              <a:rPr lang="en-US" altLang="ja-JP" dirty="0" err="1" smtClean="0"/>
              <a:t>Sandmeyer</a:t>
            </a:r>
            <a:r>
              <a:rPr lang="en-US" altLang="ja-JP" dirty="0" smtClean="0"/>
              <a:t> </a:t>
            </a:r>
            <a:r>
              <a:rPr lang="ja-JP" altLang="en-US" dirty="0" smtClean="0"/>
              <a:t>に因んで</a:t>
            </a:r>
            <a:r>
              <a:rPr lang="ja-JP" altLang="en-US" b="1" dirty="0" smtClean="0"/>
              <a:t>ザンドマイヤー反応</a:t>
            </a:r>
            <a:r>
              <a:rPr lang="ja-JP" altLang="en-US" dirty="0" smtClean="0"/>
              <a:t>と呼ばれる。この反応は一電子移動を含むラジカル的な機構を経て進行し、中間体としてアリール銅化合物を経由すると考えられている。</a:t>
            </a:r>
          </a:p>
          <a:p>
            <a:r>
              <a:rPr lang="en-US" altLang="ja-JP" dirty="0" err="1" smtClean="0"/>
              <a:t>Ar</a:t>
            </a:r>
            <a:r>
              <a:rPr lang="en-US" altLang="ja-JP" dirty="0" smtClean="0"/>
              <a:t>-N</a:t>
            </a:r>
            <a:r>
              <a:rPr lang="en-US" altLang="ja-JP" baseline="30000" dirty="0" smtClean="0"/>
              <a:t>+</a:t>
            </a:r>
            <a:r>
              <a:rPr lang="ja-JP" altLang="en-US" dirty="0" smtClean="0"/>
              <a:t>≡</a:t>
            </a:r>
            <a:r>
              <a:rPr lang="en-US" altLang="ja-JP" dirty="0" smtClean="0"/>
              <a:t>N + </a:t>
            </a:r>
            <a:r>
              <a:rPr lang="en-US" altLang="ja-JP" dirty="0" err="1" smtClean="0"/>
              <a:t>CuX</a:t>
            </a:r>
            <a:r>
              <a:rPr lang="en-US" altLang="ja-JP" dirty="0" smtClean="0"/>
              <a:t> → </a:t>
            </a:r>
            <a:r>
              <a:rPr lang="en-US" altLang="ja-JP" dirty="0" err="1" smtClean="0"/>
              <a:t>Ar</a:t>
            </a:r>
            <a:r>
              <a:rPr lang="en-US" altLang="ja-JP" dirty="0" smtClean="0"/>
              <a:t>-X + Cu</a:t>
            </a:r>
            <a:r>
              <a:rPr lang="en-US" altLang="ja-JP" baseline="30000" dirty="0" smtClean="0"/>
              <a:t>+</a:t>
            </a:r>
            <a:r>
              <a:rPr lang="ja-JP" altLang="en-US" dirty="0" smtClean="0"/>
              <a:t> </a:t>
            </a:r>
            <a:r>
              <a:rPr lang="en-US" altLang="ja-JP" dirty="0" smtClean="0"/>
              <a:t>+ N</a:t>
            </a:r>
            <a:r>
              <a:rPr lang="en-US" altLang="ja-JP" baseline="-25000" dirty="0" smtClean="0"/>
              <a:t>2</a:t>
            </a:r>
            <a:r>
              <a:rPr lang="ja-JP" altLang="en-US" dirty="0" smtClean="0"/>
              <a:t>↑ </a:t>
            </a:r>
            <a:r>
              <a:rPr lang="en-US" altLang="ja-JP" dirty="0" smtClean="0"/>
              <a:t>(X = </a:t>
            </a:r>
            <a:r>
              <a:rPr lang="en-US" altLang="ja-JP" dirty="0" err="1" smtClean="0"/>
              <a:t>Cl</a:t>
            </a:r>
            <a:r>
              <a:rPr lang="en-US" altLang="ja-JP" dirty="0" smtClean="0"/>
              <a:t>, Br, CN, SCN) </a:t>
            </a:r>
            <a:r>
              <a:rPr lang="ja-JP" altLang="en-US" dirty="0" smtClean="0"/>
              <a:t>ハロゲンがフッ素の場合は</a:t>
            </a:r>
            <a:r>
              <a:rPr lang="ja-JP" altLang="en-US" dirty="0" smtClean="0">
                <a:hlinkClick r:id="rId7" tooltip="フッ化銅(II)"/>
              </a:rPr>
              <a:t>フッ化銅</a:t>
            </a:r>
            <a:r>
              <a:rPr lang="en-US" altLang="ja-JP" dirty="0" smtClean="0">
                <a:hlinkClick r:id="rId7" tooltip="フッ化銅(II)"/>
              </a:rPr>
              <a:t>(II)</a:t>
            </a:r>
            <a:r>
              <a:rPr lang="ja-JP" altLang="en-US" dirty="0" smtClean="0"/>
              <a:t>が</a:t>
            </a:r>
            <a:r>
              <a:rPr lang="ja-JP" altLang="en-US" dirty="0" smtClean="0">
                <a:hlinkClick r:id="rId8" tooltip="フッ化銅(I)"/>
              </a:rPr>
              <a:t>フッ化銅</a:t>
            </a:r>
            <a:r>
              <a:rPr lang="en-US" altLang="ja-JP" dirty="0" smtClean="0">
                <a:hlinkClick r:id="rId8" tooltip="フッ化銅(I)"/>
              </a:rPr>
              <a:t>(I)</a:t>
            </a:r>
            <a:r>
              <a:rPr lang="ja-JP" altLang="en-US" dirty="0" smtClean="0"/>
              <a:t>に比べて安定なため反応が進行しない（フッ化銅</a:t>
            </a:r>
            <a:r>
              <a:rPr lang="en-US" altLang="ja-JP" dirty="0" smtClean="0"/>
              <a:t>(I) </a:t>
            </a:r>
            <a:r>
              <a:rPr lang="ja-JP" altLang="en-US" dirty="0" smtClean="0"/>
              <a:t>は放置すると不均化を起こしてフッ化銅</a:t>
            </a:r>
            <a:r>
              <a:rPr lang="en-US" altLang="ja-JP" dirty="0" smtClean="0"/>
              <a:t>(II)</a:t>
            </a:r>
            <a:r>
              <a:rPr lang="ja-JP" altLang="en-US" dirty="0" smtClean="0"/>
              <a:t>と金属銅となる）。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ED847C-58A4-4AE8-B41B-73E1F1C1A72C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16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06959-9E90-46A6-AA9B-68A433BFACC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17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18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0ED5-CA5F-471E-AA32-E4D566B167A7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27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28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29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81B5-9EBA-48ED-BA95-7AF360A03F3D}" type="slidenum">
              <a:rPr lang="ja-JP" altLang="en-US" smtClean="0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91B692-9930-4D07-9785-F69B5880BA96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91B692-9930-4D07-9785-F69B5880BA96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91B692-9930-4D07-9785-F69B5880BA96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33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34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64FA76-486D-41D3-BE64-C05ECD7CE3B0}" type="slidenum">
              <a:rPr lang="en-US" altLang="ja-JP">
                <a:solidFill>
                  <a:prstClr val="black"/>
                </a:solidFill>
              </a:rPr>
              <a:pPr/>
              <a:t>35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39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36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D54B6-7AAD-46B0-A8D1-09C9C5FFA8C1}" type="slidenum">
              <a:rPr lang="en-US" altLang="ja-JP">
                <a:solidFill>
                  <a:prstClr val="black"/>
                </a:solidFill>
              </a:rPr>
              <a:pPr/>
              <a:t>37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43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38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39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81B5-9EBA-48ED-BA95-7AF360A03F3D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282AE-752A-4292-8A9E-ABADA7353934}" type="slidenum">
              <a:rPr lang="en-US" altLang="ja-JP">
                <a:solidFill>
                  <a:prstClr val="black"/>
                </a:solidFill>
              </a:rPr>
              <a:pPr/>
              <a:t>40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47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41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42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43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20D53D-229D-4E03-9E35-0399C65CD9FE}" type="slidenum">
              <a:rPr lang="en-US" altLang="ja-JP">
                <a:solidFill>
                  <a:prstClr val="black"/>
                </a:solidFill>
              </a:rPr>
              <a:pPr/>
              <a:t>44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52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D22E0-8479-4B28-923E-2BD205F45CA6}" type="slidenum">
              <a:rPr lang="en-US" altLang="ja-JP">
                <a:solidFill>
                  <a:prstClr val="black"/>
                </a:solidFill>
              </a:rPr>
              <a:pPr/>
              <a:t>45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94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46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8D45D-0147-491F-AF37-F0B7A4CF89C0}" type="slidenum">
              <a:rPr lang="en-US" altLang="ja-JP">
                <a:solidFill>
                  <a:prstClr val="black"/>
                </a:solidFill>
              </a:rPr>
              <a:pPr/>
              <a:t>47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48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277CC-38D9-4314-AB29-E3F09CD413B3}" type="slidenum">
              <a:rPr lang="en-US" altLang="ja-JP">
                <a:solidFill>
                  <a:prstClr val="black"/>
                </a:solidFill>
              </a:rPr>
              <a:pPr/>
              <a:t>49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77BC-4F64-4900-955D-544C55BD64BC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ABA32-02C4-4CF3-8EE0-FF1B4652DE76}" type="slidenum">
              <a:rPr lang="en-US" altLang="ja-JP">
                <a:solidFill>
                  <a:prstClr val="black"/>
                </a:solidFill>
              </a:rPr>
              <a:pPr/>
              <a:t>50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51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3272A-792A-4840-8209-2BFAD32F06D0}" type="slidenum">
              <a:rPr lang="en-US" altLang="ja-JP">
                <a:solidFill>
                  <a:prstClr val="black"/>
                </a:solidFill>
              </a:rPr>
              <a:pPr/>
              <a:t>52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53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8D089-09C6-4705-96D7-9237F0B57ABF}" type="slidenum">
              <a:rPr lang="en-US" altLang="ja-JP">
                <a:solidFill>
                  <a:prstClr val="black"/>
                </a:solidFill>
              </a:rPr>
              <a:pPr/>
              <a:t>54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62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55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56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657C59-32D1-47ED-9415-73F68F23130A}" type="slidenum">
              <a:rPr lang="en-US" altLang="ja-JP">
                <a:solidFill>
                  <a:prstClr val="black"/>
                </a:solidFill>
              </a:rPr>
              <a:pPr/>
              <a:t>57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66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59" y="4703842"/>
            <a:ext cx="4965171" cy="4456271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58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59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81B5-9EBA-48ED-BA95-7AF360A03F3D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60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63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64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66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083B7-4A9F-4855-9888-7C136EFCCA1A}" type="slidenum">
              <a:rPr lang="en-US" altLang="ja-JP">
                <a:solidFill>
                  <a:prstClr val="black"/>
                </a:solidFill>
              </a:rPr>
              <a:pPr/>
              <a:t>67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68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69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81B5-9EBA-48ED-BA95-7AF360A03F3D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70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71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/>
              <a:t>72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3F237-52E8-4E8E-989D-55FCD6211289}" type="slidenum">
              <a:rPr lang="en-US" altLang="ja-JP" smtClean="0">
                <a:ea typeface="ＭＳ Ｐゴシック" charset="-128"/>
              </a:rPr>
              <a:pPr/>
              <a:t>73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28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18A1D-9E51-4393-B02B-F6E697B03C3E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74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38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D666-71A0-4C7F-BF12-2361AD6082B6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75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48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EC9C8D-4512-4181-802B-434506E30671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76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58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56286-1CF9-4447-9CDF-6C7A5CACBF09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77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79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EBBE22-EE3F-4C94-9D14-CC8A678A15E4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78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689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15FEBA-C44A-4152-BE5C-69F8E49BC9B8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79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81B5-9EBA-48ED-BA95-7AF360A03F3D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306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278EE-8B95-460D-ABEF-A043AE6FEB6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80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61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B4B1D-2614-46E2-9A37-F01F8AA87433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81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71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72FF3A-BCF3-4CCC-9998-D5F16155B913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82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81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FF601-B23C-4065-AE16-83854DE5490F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83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792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0B9EC8-C622-4650-9FC8-AE34D7077CEF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84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02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F4EFB1-C00C-475D-90C2-80D496ABA530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85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12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6A4875-BD7E-455C-8787-4716B6814AD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86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33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A70F58-1C2F-46C1-88E5-039F6C650811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87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43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81A28-57A6-4816-9B78-0A66EA57050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88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53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6ABF39-21C3-4E48-9A89-CE43377474E7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89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46882-CFCC-4A85-B7D3-FCEEB2BFB345}" type="slidenum">
              <a:rPr lang="en-US" altLang="ja-JP" smtClean="0">
                <a:solidFill>
                  <a:srgbClr val="000000"/>
                </a:solidFill>
              </a:rPr>
              <a:pPr/>
              <a:t>9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  <p:sp>
        <p:nvSpPr>
          <p:cNvPr id="1863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A235A-5E43-4850-BAEF-74027D47B791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90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651FEC-81BE-4252-AB19-82623B0FCC2B}" type="slidenum">
              <a:rPr lang="en-US" altLang="ja-JP" smtClean="0">
                <a:ea typeface="ＭＳ Ｐゴシック" charset="-128"/>
              </a:rPr>
              <a:pPr/>
              <a:t>91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448C4-240E-49BE-847E-A47E99A18B5F}" type="slidenum">
              <a:rPr lang="en-US" altLang="ja-JP" smtClean="0">
                <a:ea typeface="ＭＳ Ｐゴシック" charset="-128"/>
              </a:rPr>
              <a:pPr/>
              <a:t>92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8A953F-E8FF-4F62-8E0E-5930988814CA}" type="slidenum">
              <a:rPr lang="en-US" altLang="ja-JP" smtClean="0">
                <a:ea typeface="ＭＳ Ｐゴシック" charset="-128"/>
              </a:rPr>
              <a:pPr/>
              <a:t>93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B4C0C-6BD5-4B39-B823-9F17FC03AFC1}" type="slidenum">
              <a:rPr lang="en-US" altLang="ja-JP" smtClean="0">
                <a:ea typeface="ＭＳ Ｐゴシック" charset="-128"/>
              </a:rPr>
              <a:pPr/>
              <a:t>94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33C30-0332-40EE-8FF4-D7A29E506397}" type="slidenum">
              <a:rPr lang="en-US" altLang="ja-JP" smtClean="0">
                <a:ea typeface="ＭＳ Ｐゴシック" charset="-128"/>
              </a:rPr>
              <a:pPr/>
              <a:t>95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B9BC00-DBC9-47DE-97CE-333302A10FD7}" type="slidenum">
              <a:rPr lang="en-US" altLang="ja-JP" smtClean="0">
                <a:ea typeface="ＭＳ Ｐゴシック" charset="-128"/>
              </a:rPr>
              <a:pPr/>
              <a:t>96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C7E114-5530-4EEC-BB88-0FA2F90F492F}" type="slidenum">
              <a:rPr lang="en-US" altLang="ja-JP" smtClean="0">
                <a:ea typeface="ＭＳ Ｐゴシック" charset="-128"/>
              </a:rPr>
              <a:pPr/>
              <a:t>97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z="120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5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F4017-8F43-4D56-BDED-9D2CF394C275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98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566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79900-253D-4EDD-942E-650C124F06D9}" type="slidenum">
              <a:rPr lang="ja-JP" altLang="en-US" smtClean="0">
                <a:solidFill>
                  <a:srgbClr val="000000"/>
                </a:solidFill>
                <a:ea typeface="ＭＳ Ｐゴシック" charset="-128"/>
              </a:rPr>
              <a:pPr/>
              <a:t>99</a:t>
            </a:fld>
            <a:endParaRPr lang="ja-JP" alt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7308850" y="1066800"/>
            <a:ext cx="6350" cy="488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827088" y="2997200"/>
            <a:ext cx="77073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57563"/>
            <a:ext cx="1152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647700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154363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35635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E399EA5-9167-4994-BC3B-C4EC8A0C04E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8D67-6E80-4415-9045-CAD4DCB9EA1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C57D0-23CA-43D6-B281-F6A6ABE5CAE7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FBB5E-6937-4A68-8488-75CFA8FEF1A2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1B13B-F14E-49AD-9EA6-E1921EA01E75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7308850" y="1066800"/>
            <a:ext cx="6350" cy="488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827088" y="2997200"/>
            <a:ext cx="77073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57563"/>
            <a:ext cx="1152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647700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154363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35635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E399EA5-9167-4994-BC3B-C4EC8A0C04E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C883C-BCA7-4F21-B507-39B8DE2F29C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2044-0507-4373-BE7E-A60A2D6904A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95418-939A-4213-BB48-1EC1B5FD30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7E01-D0BA-4067-B1C8-1875D3391EC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0D38B-9CA6-4685-B71B-D6EF01A8AAE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1380-0B8E-4D9E-8385-5F53E01DBE0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98939-8E42-447B-85F1-326FE62F4E0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936E-C224-4E2C-AB66-2B2253681F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2EB6-9F90-41EF-BECC-65FE2BAA03E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8D67-6E80-4415-9045-CAD4DCB9EA1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98939-8E42-447B-85F1-326FE62F4E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BF25A-1ECB-4CCD-A95B-4CC9F13FB13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7308850" y="1066800"/>
            <a:ext cx="6350" cy="488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827088" y="2997200"/>
            <a:ext cx="77073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57563"/>
            <a:ext cx="1152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647700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154363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35635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E399EA5-9167-4994-BC3B-C4EC8A0C04E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C883C-BCA7-4F21-B507-39B8DE2F29C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2044-0507-4373-BE7E-A60A2D6904A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95418-939A-4213-BB48-1EC1B5FD30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7E01-D0BA-4067-B1C8-1875D3391EC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BF25A-1ECB-4CCD-A95B-4CC9F13FB13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0D38B-9CA6-4685-B71B-D6EF01A8AAE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1380-0B8E-4D9E-8385-5F53E01DBE0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936E-C224-4E2C-AB66-2B2253681F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2EB6-9F90-41EF-BECC-65FE2BAA03E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8D67-6E80-4415-9045-CAD4DCB9EA1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98939-8E42-447B-85F1-326FE62F4E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BF25A-1ECB-4CCD-A95B-4CC9F13FB13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D112C7-BC64-4A1F-B772-A36F4456EDE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B1AE9-E7C3-409E-8095-0DA4AC794D15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2D4B1-332B-4496-8E55-DC1B7E2DE29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4759F8-FEB3-4AB0-BA94-C22BD835F66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D26DA-A937-4213-A65B-D1E4F427CF4F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AC479-02B0-4BB4-8ABB-76420789B3D3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A083-FC12-4CAE-8607-EABE563DB73D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E0BD2-F111-4312-9BD2-52719ECA33B4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CD64A-70BF-432E-BEDE-1C32AC272D8C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F5ADD-2058-4945-8B8C-C485F590964D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1ADC5-9632-4BBF-8BAA-EB5F5792654E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363B1-192A-402B-83FD-94119A89D96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C2B50-FD8C-45FE-B705-655C87A75A51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019A67-C676-4902-8AE7-63F9884459EB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BB49E7-10F1-4392-8B87-4FE8E6D486D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5729E9F-27AD-4742-A829-9D7A74E09B28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B7BA3E-37BB-40E4-B729-42ACC60183C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C05DD7-A598-4B72-A6CF-C6E296CE219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4A95D8B-3CEF-43AF-AC3B-D93EE146E3B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65E0C0-5EE8-409A-A152-A24F9EC196D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C883C-BCA7-4F21-B507-39B8DE2F29C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3459B8-6797-4DE8-ABD7-03B055357F4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322040-8AF2-4970-9343-0C20966CFE1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85B65C-4E63-4BF7-B205-81AF28412E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7766734-E634-41E0-9594-3D35964E32F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60D00AA-9C55-4350-9C16-A4E6E5A88717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A7A039B-2ED2-4600-8B8C-B5F0FF179E2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F816F9C-23D5-4907-B2ED-C4A9AA786862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AF0D0F3-6324-4CEE-9A02-A898714210E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4C55665-90D7-4A73-B294-88BED8BF1E9E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8EA507F-2A6D-4253-A0F8-5E4FE0BE538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ECF58A3-CD0B-4D01-9EDD-947B614B79CC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47F1C5A-27D5-44FB-8AD4-FBFCE17D40E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58460DC-D29A-4994-89E2-F6057E796AF9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68B0ED7-E777-4C5E-9863-00746EF4DA2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149916C-110F-49B4-B1F1-1531F41A8203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F3F662D-F2F1-4AA8-896C-07DA4EB77F5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2044-0507-4373-BE7E-A60A2D6904A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D380108-2D6B-4D1D-BE72-E6A5C2D86C1C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7C7551A-2786-4CA0-A6CA-080A6B9B723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EEC3B55-19AE-4BFD-9950-CE33490BA509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005C75C-E788-45A4-8AC4-43871480F5A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BE25954-C1F2-4E2A-A449-4D622E488F69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31B63DF-EB39-448B-A822-2ECF122FDBB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19F7028-32BB-4F27-9166-654B95EE3FB9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3B7C0F7-2C4A-479E-BCD4-26961B6558F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2BD5F8A-0224-4906-A5A2-34920E3A2BCA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E707EED-957E-4551-8E0C-8739A245C18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7308850" y="1066800"/>
            <a:ext cx="6350" cy="488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827088" y="2997200"/>
            <a:ext cx="77073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57563"/>
            <a:ext cx="1152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647700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154363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35635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0138A51E-CD35-4CFF-AFFB-E327F05436E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631FA-0F21-4420-8455-424B4B0676C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4C04-7AB3-4C9B-9E01-1136CA6A61E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EBCC8-EB0C-448E-A917-DE538985676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1D74-B251-4DF9-AD16-EDBD103D4F0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95418-939A-4213-BB48-1EC1B5FD301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5A711-11AD-4161-93E3-63B9C945DEA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515B8-A6F8-4150-839C-C083C4621E4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6B6F8-5C4B-4278-A445-0F4E822A771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1A730-10E3-42E7-A992-05271C098E3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D58F-F5BC-4E73-8E14-58BC8069EA3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58976-4954-4EA6-95CD-7AFD65010E7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2AA10-CA58-49B9-A897-1E3B89464AB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044AA-9A56-47CC-95AC-DF75D1C0FA7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F3B7B-25A2-4460-B268-B7CE94E4EAC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6ED4-7479-4E57-89DB-E587F20BB25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99444-6B18-448F-90B5-D14FA9AB68E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0BC9-F3C6-4B82-8B42-3F47A14EC51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EF6B-FB57-4E76-880A-A02B4B6BB74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7E01-D0BA-4067-B1C8-1875D3391E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089B-D26E-49AA-8E76-39085CBCA4B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FEBF3-BAC5-4243-A4FF-AFC16F3D98B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0381C-B8C1-4802-8D7C-8F637C9985A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673DF-54B8-4445-A9E9-C862E6DAD4A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8A18E-C1E4-4CC0-A75A-54EC42338FE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F6EA-5240-47DA-962C-71258DAC712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C7B26-F2E8-4325-A34B-9B4D1D80E12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3A1C-D804-4FE3-81EE-2EC6F8F57F2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64C7F-797C-4F0C-9698-884D555660B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D19F8-2CCB-46F9-BB14-069747CAC2E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54A78-D488-466E-A5C6-8AA53705749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FCA0E-FB5A-453E-BEB5-E98DB08C087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CDC0-4461-4EFD-9890-E908696F991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E2E35-5FCE-450B-9517-2BD072EF28C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68E20-8201-48DE-9032-50D52FD77D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467CD-360A-4221-A06C-D01071A67B4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044AA-9A56-47CC-95AC-DF75D1C0FA7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F3B7B-25A2-4460-B268-B7CE94E4EAC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6ED4-7479-4E57-89DB-E587F20BB25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99444-6B18-448F-90B5-D14FA9AB68E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0D38B-9CA6-4685-B71B-D6EF01A8AAE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90BC9-F3C6-4B82-8B42-3F47A14EC51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EF6B-FB57-4E76-880A-A02B4B6BB74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089B-D26E-49AA-8E76-39085CBCA4B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FEBF3-BAC5-4243-A4FF-AFC16F3D98B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0381C-B8C1-4802-8D7C-8F637C9985A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673DF-54B8-4445-A9E9-C862E6DAD4A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8A18E-C1E4-4CC0-A75A-54EC42338FE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F6EA-5240-47DA-962C-71258DAC712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C7B26-F2E8-4325-A34B-9B4D1D80E12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3A1C-D804-4FE3-81EE-2EC6F8F57F2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64C7F-797C-4F0C-9698-884D555660B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D19F8-2CCB-46F9-BB14-069747CAC2E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54A78-D488-466E-A5C6-8AA53705749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FCA0E-FB5A-453E-BEB5-E98DB08C087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CDC0-4461-4EFD-9890-E908696F991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E2E35-5FCE-450B-9517-2BD072EF28C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68E20-8201-48DE-9032-50D52FD77D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467CD-360A-4221-A06C-D01071A67B4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7308850" y="1066800"/>
            <a:ext cx="6350" cy="488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827088" y="2997200"/>
            <a:ext cx="77073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57563"/>
            <a:ext cx="1152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647700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154363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356350"/>
            <a:ext cx="2133600" cy="4572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E399EA5-9167-4994-BC3B-C4EC8A0C04E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1380-0B8E-4D9E-8385-5F53E01DBE0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C883C-BCA7-4F21-B507-39B8DE2F29C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2044-0507-4373-BE7E-A60A2D6904A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95418-939A-4213-BB48-1EC1B5FD30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7E01-D0BA-4067-B1C8-1875D3391EC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0D38B-9CA6-4685-B71B-D6EF01A8AAE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1380-0B8E-4D9E-8385-5F53E01DBE0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936E-C224-4E2C-AB66-2B2253681F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2EB6-9F90-41EF-BECC-65FE2BAA03E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8D67-6E80-4415-9045-CAD4DCB9EA1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98939-8E42-447B-85F1-326FE62F4E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C936E-C224-4E2C-AB66-2B2253681FC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BF25A-1ECB-4CCD-A95B-4CC9F13FB13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E46AD-04F4-4AAA-AFD0-212C244201B8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E8FD9-AF3F-45E9-A6BA-243489E04BBB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E610A-70B9-46F2-85BF-617DCD5959E3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BD814-07BF-45F6-BC74-ED743FD20C3E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9259B-492B-4167-89DE-49607E981E25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9F84E-EDBB-4705-932B-74A8C3FF0863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D0840-7B42-4C64-86E0-9A9D29C9C1FA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6304D-EAEF-4BDC-8B3A-D11022FD272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C57D0-23CA-43D6-B281-F6A6ABE5CAE7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2EB6-9F90-41EF-BECC-65FE2BAA03E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FBB5E-6937-4A68-8488-75CFA8FEF1A2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1B13B-F14E-49AD-9EA6-E1921EA01E75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E46AD-04F4-4AAA-AFD0-212C244201B8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E8FD9-AF3F-45E9-A6BA-243489E04BBB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E610A-70B9-46F2-85BF-617DCD5959E3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BD814-07BF-45F6-BC74-ED743FD20C3E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9259B-492B-4167-89DE-49607E981E25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9F84E-EDBB-4705-932B-74A8C3FF0863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D0840-7B42-4C64-86E0-9A9D29C9C1FA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6304D-EAEF-4BDC-8B3A-D11022FD272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7A5DA3B0-C183-4D28-A174-AE7BE03E5C9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pic>
        <p:nvPicPr>
          <p:cNvPr id="3080" name="Picture 4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88" y="188913"/>
            <a:ext cx="720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7A5DA3B0-C183-4D28-A174-AE7BE03E5C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080" name="Picture 4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88" y="188913"/>
            <a:ext cx="720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7A5DA3B0-C183-4D28-A174-AE7BE03E5C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080" name="Picture 4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88" y="188913"/>
            <a:ext cx="720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36197B-B2C2-44B4-9EBB-6F3D6105E7C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2012/7/2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162098D-7074-4CAD-87A0-CF75FE2D6BB6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192708-7881-4301-92FD-DE7DF88B5689}" type="slidenum">
              <a:rPr lang="en-US" altLang="ja-JP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&lt;#&gt;</a:t>
            </a:fld>
            <a:endParaRPr lang="en-US" altLang="ja-JP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8FBDAF3-4438-4A70-8469-2019004336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498687C0-A7E7-4030-A644-99CE9957E9E1}" type="datetimeFigureOut">
              <a:rPr lang="ja-JP" altLang="en-US"/>
              <a:pPr>
                <a:defRPr/>
              </a:pPr>
              <a:t>2012/7/2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881DF32E-AB1D-4832-BF34-C23490503BA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fld id="{AF779D93-62D6-4910-B49D-35FA085AA2A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pic>
        <p:nvPicPr>
          <p:cNvPr id="7176" name="Picture 4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88" y="188913"/>
            <a:ext cx="720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E140D0-1471-49A8-8BD7-EB8681EA1E7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378E80-DED1-4A76-86AC-8D50443CCC4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E140D0-1471-49A8-8BD7-EB8681EA1E7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2012/7/2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378E80-DED1-4A76-86AC-8D50443CCC4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7A5DA3B0-C183-4D28-A174-AE7BE03E5C9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080" name="Picture 4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7988" y="188913"/>
            <a:ext cx="7207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7A49E4-9942-4C33-929F-71BBFBDA98C1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7A49E4-9942-4C33-929F-71BBFBDA98C1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30.bin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104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6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54.emf"/><Relationship Id="rId4" Type="http://schemas.openxmlformats.org/officeDocument/2006/relationships/image" Target="../media/image1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2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2.bin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39.emf"/><Relationship Id="rId9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27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83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8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88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9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620713"/>
            <a:ext cx="8832850" cy="2854325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r>
              <a:rPr lang="en-US" altLang="ja-JP" sz="4000" dirty="0" smtClean="0">
                <a:solidFill>
                  <a:schemeClr val="accent3"/>
                </a:solidFill>
              </a:rPr>
              <a:t>POPs</a:t>
            </a:r>
            <a:r>
              <a:rPr lang="ja-JP" altLang="en-US" sz="4000" dirty="0" smtClean="0">
                <a:solidFill>
                  <a:schemeClr val="accent3"/>
                </a:solidFill>
              </a:rPr>
              <a:t>モニタリングと異性体分析</a:t>
            </a:r>
            <a:br>
              <a:rPr lang="ja-JP" altLang="en-US" sz="4000" dirty="0" smtClean="0">
                <a:solidFill>
                  <a:schemeClr val="accent3"/>
                </a:solidFill>
              </a:rPr>
            </a:br>
            <a:r>
              <a:rPr lang="en-US" altLang="ja-JP" sz="4000" dirty="0" smtClean="0">
                <a:solidFill>
                  <a:schemeClr val="accent3"/>
                </a:solidFill>
              </a:rPr>
              <a:t>-</a:t>
            </a:r>
            <a:r>
              <a:rPr lang="ja-JP" altLang="en-US" sz="4000" dirty="0" smtClean="0">
                <a:solidFill>
                  <a:schemeClr val="accent3"/>
                </a:solidFill>
              </a:rPr>
              <a:t>研究者・技術者の連携と情報の共有</a:t>
            </a:r>
            <a:br>
              <a:rPr lang="ja-JP" altLang="en-US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259632" y="4149080"/>
            <a:ext cx="6624637" cy="196977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endParaRPr lang="en-US" altLang="ja-JP" dirty="0">
              <a:ea typeface="ＭＳ Ｐゴシック" pitchFamily="50" charset="-128"/>
            </a:endParaRPr>
          </a:p>
          <a:p>
            <a:pPr algn="ctr">
              <a:defRPr/>
            </a:pPr>
            <a:r>
              <a:rPr lang="ja-JP" altLang="en-US" sz="2800" dirty="0" smtClean="0">
                <a:solidFill>
                  <a:schemeClr val="accent3"/>
                </a:solidFill>
              </a:rPr>
              <a:t>大阪大学大学院工学研究科</a:t>
            </a:r>
            <a:endParaRPr lang="en-US" altLang="ja-JP" sz="2800" dirty="0" smtClean="0">
              <a:solidFill>
                <a:schemeClr val="accent3"/>
              </a:solidFill>
            </a:endParaRPr>
          </a:p>
          <a:p>
            <a:pPr algn="ctr">
              <a:defRPr/>
            </a:pPr>
            <a:endParaRPr lang="en-US" altLang="ja-JP" sz="2800" dirty="0" smtClean="0">
              <a:solidFill>
                <a:schemeClr val="accent3"/>
              </a:solidFill>
            </a:endParaRPr>
          </a:p>
          <a:p>
            <a:pPr algn="ctr">
              <a:defRPr/>
            </a:pPr>
            <a:r>
              <a:rPr lang="ja-JP" altLang="en-US" sz="2800" dirty="0" smtClean="0">
                <a:solidFill>
                  <a:schemeClr val="accent3"/>
                </a:solidFill>
              </a:rPr>
              <a:t>中野　武</a:t>
            </a:r>
            <a:endParaRPr lang="en-US" altLang="ja-JP" sz="2800" dirty="0" smtClean="0">
              <a:solidFill>
                <a:schemeClr val="accent3"/>
              </a:solidFill>
              <a:ea typeface="ＭＳ Ｐゴシック" pitchFamily="50" charset="-128"/>
            </a:endParaRPr>
          </a:p>
          <a:p>
            <a:pPr algn="ctr">
              <a:defRPr/>
            </a:pPr>
            <a:endParaRPr lang="en-US" altLang="ja-JP" sz="2000" dirty="0">
              <a:ea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" y="-248930"/>
            <a:ext cx="9143999" cy="7355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r>
              <a:rPr lang="ja-JP" altLang="en-US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顔料中の</a:t>
            </a:r>
            <a:r>
              <a:rPr lang="en-US" altLang="ja-JP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PCB</a:t>
            </a:r>
            <a:r>
              <a:rPr lang="ja-JP" altLang="en-US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異性体</a:t>
            </a:r>
            <a:endParaRPr lang="en-US" altLang="ja-JP" sz="4000" b="1" dirty="0" smtClean="0">
              <a:solidFill>
                <a:srgbClr val="002060"/>
              </a:solidFill>
              <a:latin typeface="HGS創英角ﾎﾟｯﾌﾟ体" pitchFamily="50" charset="-128"/>
              <a:ea typeface="HGS創英角ﾎﾟｯﾌﾟ体" pitchFamily="50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2400" dirty="0" smtClean="0">
              <a:solidFill>
                <a:prstClr val="black"/>
              </a:solidFill>
              <a:latin typeface="ＭＳ 明朝" pitchFamily="17" charset="-128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2400" dirty="0" smtClean="0">
              <a:solidFill>
                <a:prstClr val="black"/>
              </a:solidFill>
              <a:latin typeface="ＭＳ 明朝" pitchFamily="17" charset="-128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r>
              <a:rPr lang="ja-JP" altLang="en-US" sz="2400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62075"/>
            <a:ext cx="845026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テキスト ボックス 5"/>
          <p:cNvSpPr txBox="1">
            <a:spLocks noChangeArrowheads="1"/>
          </p:cNvSpPr>
          <p:nvPr/>
        </p:nvSpPr>
        <p:spPr bwMode="auto">
          <a:xfrm>
            <a:off x="1619250" y="1455738"/>
            <a:ext cx="6265863" cy="460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6" name="テキスト ボックス 8"/>
          <p:cNvSpPr txBox="1">
            <a:spLocks noChangeArrowheads="1"/>
          </p:cNvSpPr>
          <p:nvPr/>
        </p:nvSpPr>
        <p:spPr bwMode="auto">
          <a:xfrm>
            <a:off x="1619250" y="5661025"/>
            <a:ext cx="6265863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OH-TrCBs analysis (Mar. 2011)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7" name="テキスト ボックス 7"/>
          <p:cNvSpPr txBox="1">
            <a:spLocks noChangeArrowheads="1"/>
          </p:cNvSpPr>
          <p:nvPr/>
        </p:nvSpPr>
        <p:spPr bwMode="auto">
          <a:xfrm rot="10800000">
            <a:off x="250825" y="1412875"/>
            <a:ext cx="461963" cy="345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(ng/g-creatinin)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8" name="テキスト ボックス 13"/>
          <p:cNvSpPr txBox="1">
            <a:spLocks noChangeArrowheads="1"/>
          </p:cNvSpPr>
          <p:nvPr/>
        </p:nvSpPr>
        <p:spPr bwMode="auto">
          <a:xfrm>
            <a:off x="2051050" y="2247900"/>
            <a:ext cx="2016125" cy="460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4-OH-CB33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9879" name="テキスト ボックス 14"/>
          <p:cNvSpPr txBox="1">
            <a:spLocks noChangeArrowheads="1"/>
          </p:cNvSpPr>
          <p:nvPr/>
        </p:nvSpPr>
        <p:spPr bwMode="auto">
          <a:xfrm>
            <a:off x="7316788" y="3830638"/>
            <a:ext cx="1827212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4’-OH-CB33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テキスト ボックス 8"/>
          <p:cNvSpPr txBox="1">
            <a:spLocks noChangeArrowheads="1"/>
          </p:cNvSpPr>
          <p:nvPr/>
        </p:nvSpPr>
        <p:spPr bwMode="auto">
          <a:xfrm>
            <a:off x="1116013" y="5910263"/>
            <a:ext cx="7200900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OH-TeCBs analysis analysis (Mar. 2011)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80899" name="テキスト ボックス 7"/>
          <p:cNvSpPr txBox="1">
            <a:spLocks noChangeArrowheads="1"/>
          </p:cNvSpPr>
          <p:nvPr/>
        </p:nvSpPr>
        <p:spPr bwMode="auto">
          <a:xfrm rot="10800000">
            <a:off x="107950" y="1412875"/>
            <a:ext cx="461963" cy="345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(ng/g-creatinin)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765175"/>
            <a:ext cx="8316912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テキスト ボックス 5"/>
          <p:cNvSpPr txBox="1">
            <a:spLocks noChangeArrowheads="1"/>
          </p:cNvSpPr>
          <p:nvPr/>
        </p:nvSpPr>
        <p:spPr bwMode="auto">
          <a:xfrm>
            <a:off x="1403350" y="260350"/>
            <a:ext cx="6264275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80902" name="テキスト ボックス 9"/>
          <p:cNvSpPr txBox="1">
            <a:spLocks noChangeArrowheads="1"/>
          </p:cNvSpPr>
          <p:nvPr/>
        </p:nvSpPr>
        <p:spPr bwMode="auto">
          <a:xfrm>
            <a:off x="6588125" y="1268413"/>
            <a:ext cx="1944688" cy="1200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4’-OH-CB44</a:t>
            </a:r>
          </a:p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4-OH-CB58</a:t>
            </a:r>
          </a:p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4-OH-CB72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80903" name="テキスト ボックス 10"/>
          <p:cNvSpPr txBox="1">
            <a:spLocks noChangeArrowheads="1"/>
          </p:cNvSpPr>
          <p:nvPr/>
        </p:nvSpPr>
        <p:spPr bwMode="auto">
          <a:xfrm>
            <a:off x="2051050" y="908050"/>
            <a:ext cx="1944688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4-OH-CB72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19050" y="1052513"/>
          <a:ext cx="9199563" cy="3744912"/>
        </p:xfrm>
        <a:graphic>
          <a:graphicData uri="http://schemas.openxmlformats.org/presentationml/2006/ole">
            <p:oleObj spid="_x0000_s2050" name="グラフ" r:id="rId4" imgW="9210751" imgH="2914802" progId="Excel.Chart.8">
              <p:embed/>
            </p:oleObj>
          </a:graphicData>
        </a:graphic>
      </p:graphicFrame>
      <p:sp>
        <p:nvSpPr>
          <p:cNvPr id="2051" name="テキスト ボックス 8"/>
          <p:cNvSpPr txBox="1">
            <a:spLocks noChangeArrowheads="1"/>
          </p:cNvSpPr>
          <p:nvPr/>
        </p:nvSpPr>
        <p:spPr bwMode="auto">
          <a:xfrm>
            <a:off x="1042988" y="5661025"/>
            <a:ext cx="7200900" cy="8318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OH-TeCBs analysis analysis (Jan. 2012)</a:t>
            </a:r>
          </a:p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3 Transportation workers &amp; 3 researchers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2" name="テキスト ボックス 9"/>
          <p:cNvSpPr txBox="1">
            <a:spLocks noChangeArrowheads="1"/>
          </p:cNvSpPr>
          <p:nvPr/>
        </p:nvSpPr>
        <p:spPr bwMode="auto">
          <a:xfrm rot="-5400000">
            <a:off x="8085138" y="2262187"/>
            <a:ext cx="1296988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30 years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3" name="テキスト ボックス 9"/>
          <p:cNvSpPr txBox="1">
            <a:spLocks noChangeArrowheads="1"/>
          </p:cNvSpPr>
          <p:nvPr/>
        </p:nvSpPr>
        <p:spPr bwMode="auto">
          <a:xfrm>
            <a:off x="2973388" y="4613275"/>
            <a:ext cx="12954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62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4" name="テキスト ボックス 10"/>
          <p:cNvSpPr txBox="1">
            <a:spLocks noChangeArrowheads="1"/>
          </p:cNvSpPr>
          <p:nvPr/>
        </p:nvSpPr>
        <p:spPr bwMode="auto">
          <a:xfrm>
            <a:off x="1547813" y="4613275"/>
            <a:ext cx="12954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47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5" name="テキスト ボックス 11"/>
          <p:cNvSpPr txBox="1">
            <a:spLocks noChangeArrowheads="1"/>
          </p:cNvSpPr>
          <p:nvPr/>
        </p:nvSpPr>
        <p:spPr bwMode="auto">
          <a:xfrm>
            <a:off x="4427538" y="4622800"/>
            <a:ext cx="1296987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65years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6" name="テキスト ボックス 12"/>
          <p:cNvSpPr txBox="1">
            <a:spLocks noChangeArrowheads="1"/>
          </p:cNvSpPr>
          <p:nvPr/>
        </p:nvSpPr>
        <p:spPr bwMode="auto">
          <a:xfrm>
            <a:off x="7235825" y="4613275"/>
            <a:ext cx="1296988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62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7" name="テキスト ボックス 13"/>
          <p:cNvSpPr txBox="1">
            <a:spLocks noChangeArrowheads="1"/>
          </p:cNvSpPr>
          <p:nvPr/>
        </p:nvSpPr>
        <p:spPr bwMode="auto">
          <a:xfrm>
            <a:off x="5838825" y="4613275"/>
            <a:ext cx="1296988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45 years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2058" name="テキスト ボックス 14"/>
          <p:cNvSpPr txBox="1">
            <a:spLocks noChangeArrowheads="1"/>
          </p:cNvSpPr>
          <p:nvPr/>
        </p:nvSpPr>
        <p:spPr bwMode="auto">
          <a:xfrm>
            <a:off x="4427538" y="1157288"/>
            <a:ext cx="3744912" cy="4000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EEECE1"/>
                </a:solidFill>
                <a:latin typeface="Calibri" pitchFamily="34" charset="0"/>
              </a:rPr>
              <a:t>Transportation workers</a:t>
            </a:r>
            <a:endParaRPr lang="ja-JP" altLang="en-US" sz="20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211638" y="836613"/>
            <a:ext cx="4248150" cy="3455987"/>
          </a:xfrm>
          <a:prstGeom prst="rect">
            <a:avLst/>
          </a:prstGeom>
          <a:solidFill>
            <a:srgbClr val="FF00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dirty="0" smtClean="0">
                <a:solidFill>
                  <a:schemeClr val="accent3"/>
                </a:solidFill>
              </a:rPr>
              <a:t>生体試料中の</a:t>
            </a:r>
            <a:r>
              <a:rPr lang="en-US" altLang="ja-JP" sz="4000" dirty="0" smtClean="0">
                <a:solidFill>
                  <a:schemeClr val="accent3"/>
                </a:solidFill>
              </a:rPr>
              <a:t>PCB</a:t>
            </a:r>
            <a:r>
              <a:rPr lang="ja-JP" altLang="en-US" sz="4000" dirty="0" smtClean="0">
                <a:solidFill>
                  <a:schemeClr val="accent3"/>
                </a:solidFill>
              </a:rPr>
              <a:t>代謝物</a:t>
            </a: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7188" y="857250"/>
            <a:ext cx="92154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Major 6 components of OH-PCBs in human blood </a:t>
            </a:r>
            <a:endParaRPr lang="ja-JP" altLang="en-US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purchased from Wellington Laboratories Inc.(Guelph, On, Canada)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 err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Penta-chloro</a:t>
            </a:r>
            <a:r>
              <a:rPr lang="en-US" altLang="ja-JP" b="1" kern="0" dirty="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/OH-CB</a:t>
            </a:r>
            <a:r>
              <a:rPr lang="en-US" altLang="ja-JP" kern="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  </a:t>
            </a:r>
            <a:r>
              <a:rPr lang="en-US" altLang="ja-JP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4-OH-CB 107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 err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Hexa-chloro</a:t>
            </a:r>
            <a:r>
              <a:rPr lang="en-US" altLang="ja-JP" b="1" kern="0" dirty="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/OH-CB </a:t>
            </a:r>
            <a:r>
              <a:rPr lang="en-US" altLang="ja-JP" kern="0" dirty="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 </a:t>
            </a:r>
            <a:r>
              <a:rPr lang="en-US" altLang="ja-JP" kern="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 </a:t>
            </a:r>
            <a:r>
              <a:rPr lang="en-US" altLang="ja-JP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3-OH-CB 153  4-OH-CB 146  3’-OH-CB 138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Hepta-chloro</a:t>
            </a:r>
            <a:r>
              <a:rPr lang="en-US" altLang="ja-JP" b="1" kern="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/OH-CB</a:t>
            </a:r>
            <a:r>
              <a:rPr lang="en-US" altLang="ja-JP" kern="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 </a:t>
            </a:r>
            <a:r>
              <a:rPr lang="en-US" altLang="ja-JP" kern="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 </a:t>
            </a:r>
            <a:r>
              <a:rPr lang="en-US" altLang="ja-JP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4-OH-CB 187  4-OH-CB 172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36830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Material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1216025" y="4183063"/>
          <a:ext cx="1473200" cy="777875"/>
        </p:xfrm>
        <a:graphic>
          <a:graphicData uri="http://schemas.openxmlformats.org/presentationml/2006/ole">
            <p:oleObj spid="_x0000_s166914" name="ChemSketch" r:id="rId4" imgW="1472040" imgH="777240" progId="">
              <p:embed/>
            </p:oleObj>
          </a:graphicData>
        </a:graphic>
      </p:graphicFrame>
      <p:sp>
        <p:nvSpPr>
          <p:cNvPr id="1035" name="テキスト ボックス 3"/>
          <p:cNvSpPr txBox="1">
            <a:spLocks noChangeArrowheads="1"/>
          </p:cNvSpPr>
          <p:nvPr/>
        </p:nvSpPr>
        <p:spPr bwMode="auto">
          <a:xfrm>
            <a:off x="1500188" y="4968875"/>
            <a:ext cx="936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b="1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4-OH-CB 146</a:t>
            </a:r>
            <a:endParaRPr lang="ja-JP" altLang="en-US" sz="1000" b="1">
              <a:solidFill>
                <a:srgbClr val="FFFF00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3033713" y="4183063"/>
          <a:ext cx="1404937" cy="779462"/>
        </p:xfrm>
        <a:graphic>
          <a:graphicData uri="http://schemas.openxmlformats.org/presentationml/2006/ole">
            <p:oleObj spid="_x0000_s166915" name="ChemSketch" r:id="rId5" imgW="1405080" imgH="780120" progId="">
              <p:embed/>
            </p:oleObj>
          </a:graphicData>
        </a:graphic>
      </p:graphicFrame>
      <p:sp>
        <p:nvSpPr>
          <p:cNvPr id="1036" name="テキスト ボックス 4"/>
          <p:cNvSpPr txBox="1">
            <a:spLocks noChangeArrowheads="1"/>
          </p:cNvSpPr>
          <p:nvPr/>
        </p:nvSpPr>
        <p:spPr bwMode="auto">
          <a:xfrm>
            <a:off x="3262313" y="4968875"/>
            <a:ext cx="9794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b="1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3’-OH-CB 138</a:t>
            </a:r>
            <a:endParaRPr lang="ja-JP" altLang="en-US" sz="1000" b="1">
              <a:solidFill>
                <a:srgbClr val="FFFF00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749800" y="2825750"/>
          <a:ext cx="1404938" cy="779463"/>
        </p:xfrm>
        <a:graphic>
          <a:graphicData uri="http://schemas.openxmlformats.org/presentationml/2006/ole">
            <p:oleObj spid="_x0000_s166916" name="ChemSketch" r:id="rId6" imgW="1405080" imgH="780120" progId="">
              <p:embed/>
            </p:oleObj>
          </a:graphicData>
        </a:graphic>
      </p:graphicFrame>
      <p:sp>
        <p:nvSpPr>
          <p:cNvPr id="1037" name="テキスト ボックス 5"/>
          <p:cNvSpPr txBox="1">
            <a:spLocks noChangeArrowheads="1"/>
          </p:cNvSpPr>
          <p:nvPr/>
        </p:nvSpPr>
        <p:spPr bwMode="auto">
          <a:xfrm>
            <a:off x="5035550" y="3683000"/>
            <a:ext cx="936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b="1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3-OH-CB 153</a:t>
            </a:r>
            <a:endParaRPr lang="ja-JP" altLang="en-US" sz="1000" b="1">
              <a:solidFill>
                <a:srgbClr val="FFFF00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1214438" y="2827338"/>
          <a:ext cx="1471612" cy="776287"/>
        </p:xfrm>
        <a:graphic>
          <a:graphicData uri="http://schemas.openxmlformats.org/presentationml/2006/ole">
            <p:oleObj spid="_x0000_s166917" name="ChemSketch" r:id="rId7" imgW="1472040" imgH="777240" progId="">
              <p:embed/>
            </p:oleObj>
          </a:graphicData>
        </a:graphic>
      </p:graphicFrame>
      <p:sp>
        <p:nvSpPr>
          <p:cNvPr id="1038" name="テキスト ボックス 21"/>
          <p:cNvSpPr txBox="1">
            <a:spLocks noChangeArrowheads="1"/>
          </p:cNvSpPr>
          <p:nvPr/>
        </p:nvSpPr>
        <p:spPr bwMode="auto">
          <a:xfrm>
            <a:off x="1500188" y="3683000"/>
            <a:ext cx="936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b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4-OH-CB 187</a:t>
            </a:r>
            <a:endParaRPr lang="ja-JP" altLang="en-US" sz="1000" b="1">
              <a:solidFill>
                <a:srgbClr val="C0504D">
                  <a:lumMod val="50000"/>
                </a:srgbClr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graphicFrame>
        <p:nvGraphicFramePr>
          <p:cNvPr id="1030" name="Object 8"/>
          <p:cNvGraphicFramePr>
            <a:graphicFrameLocks noChangeAspect="1"/>
          </p:cNvGraphicFramePr>
          <p:nvPr/>
        </p:nvGraphicFramePr>
        <p:xfrm>
          <a:off x="4716463" y="4183063"/>
          <a:ext cx="1471612" cy="779462"/>
        </p:xfrm>
        <a:graphic>
          <a:graphicData uri="http://schemas.openxmlformats.org/presentationml/2006/ole">
            <p:oleObj spid="_x0000_s166918" name="ChemSketch" r:id="rId8" imgW="1472040" imgH="780120" progId="">
              <p:embed/>
            </p:oleObj>
          </a:graphicData>
        </a:graphic>
      </p:graphicFrame>
      <p:sp>
        <p:nvSpPr>
          <p:cNvPr id="1039" name="テキスト ボックス 22"/>
          <p:cNvSpPr txBox="1">
            <a:spLocks noChangeArrowheads="1"/>
          </p:cNvSpPr>
          <p:nvPr/>
        </p:nvSpPr>
        <p:spPr bwMode="auto">
          <a:xfrm>
            <a:off x="4999038" y="4968875"/>
            <a:ext cx="936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b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4-OH-CB 107</a:t>
            </a:r>
            <a:endParaRPr lang="ja-JP" altLang="en-US" sz="1000" b="1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graphicFrame>
        <p:nvGraphicFramePr>
          <p:cNvPr id="1031" name="Object 3"/>
          <p:cNvGraphicFramePr>
            <a:graphicFrameLocks noChangeAspect="1"/>
          </p:cNvGraphicFramePr>
          <p:nvPr/>
        </p:nvGraphicFramePr>
        <p:xfrm>
          <a:off x="3000375" y="2825750"/>
          <a:ext cx="1471613" cy="779463"/>
        </p:xfrm>
        <a:graphic>
          <a:graphicData uri="http://schemas.openxmlformats.org/presentationml/2006/ole">
            <p:oleObj spid="_x0000_s166919" name="ChemSketch" r:id="rId9" imgW="1472040" imgH="780120" progId="">
              <p:embed/>
            </p:oleObj>
          </a:graphicData>
        </a:graphic>
      </p:graphicFrame>
      <p:sp>
        <p:nvSpPr>
          <p:cNvPr id="1040" name="テキスト ボックス 23"/>
          <p:cNvSpPr txBox="1">
            <a:spLocks noChangeArrowheads="1"/>
          </p:cNvSpPr>
          <p:nvPr/>
        </p:nvSpPr>
        <p:spPr bwMode="auto">
          <a:xfrm>
            <a:off x="3251200" y="3683000"/>
            <a:ext cx="936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b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4-OH-CB 172</a:t>
            </a:r>
            <a:endParaRPr lang="ja-JP" altLang="en-US" sz="1000" b="1">
              <a:solidFill>
                <a:srgbClr val="C0504D">
                  <a:lumMod val="50000"/>
                </a:srgbClr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357188" y="5519738"/>
            <a:ext cx="83581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Another OH-PCBs</a:t>
            </a:r>
            <a:endParaRPr lang="ja-JP" altLang="en-US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kern="0" dirty="0" err="1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Hexa-chloro</a:t>
            </a:r>
            <a:r>
              <a:rPr lang="en-US" altLang="ja-JP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/OH-CB  4’-OH-CB 165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endParaRPr lang="en-US" altLang="ja-JP" kern="0" dirty="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042" name="テキスト ボックス 5"/>
          <p:cNvSpPr txBox="1">
            <a:spLocks noChangeArrowheads="1"/>
          </p:cNvSpPr>
          <p:nvPr/>
        </p:nvSpPr>
        <p:spPr bwMode="auto">
          <a:xfrm>
            <a:off x="6410325" y="6469063"/>
            <a:ext cx="9794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b="1">
                <a:solidFill>
                  <a:srgbClr val="FFFF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4’-OH-CB 165</a:t>
            </a:r>
            <a:endParaRPr lang="ja-JP" altLang="en-US" sz="1000" b="1">
              <a:solidFill>
                <a:srgbClr val="FFFF00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graphicFrame>
        <p:nvGraphicFramePr>
          <p:cNvPr id="1032" name="Object 15"/>
          <p:cNvGraphicFramePr>
            <a:graphicFrameLocks noChangeAspect="1"/>
          </p:cNvGraphicFramePr>
          <p:nvPr/>
        </p:nvGraphicFramePr>
        <p:xfrm>
          <a:off x="6196013" y="5603875"/>
          <a:ext cx="1304925" cy="779463"/>
        </p:xfrm>
        <a:graphic>
          <a:graphicData uri="http://schemas.openxmlformats.org/presentationml/2006/ole">
            <p:oleObj spid="_x0000_s166920" name="ChemSketch" r:id="rId10" imgW="1304640" imgH="780120" progId="">
              <p:embed/>
            </p:oleObj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4651375" y="2714625"/>
            <a:ext cx="1643063" cy="121443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00750" y="5500688"/>
            <a:ext cx="1643063" cy="121443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77866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Sample preparation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522288" y="857250"/>
            <a:ext cx="3692525" cy="857250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Urine(100</a:t>
            </a:r>
            <a:r>
              <a:rPr lang="ja-JP" altLang="en-US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～</a:t>
            </a: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200 </a:t>
            </a:r>
            <a:r>
              <a:rPr lang="en-US" altLang="ja-JP" sz="1600" b="1" dirty="0" err="1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mL</a:t>
            </a: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)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Add X1, 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20mM Phosphate buffer  (pH 4.0)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cxnSp>
        <p:nvCxnSpPr>
          <p:cNvPr id="32" name="直線矢印コネクタ 31"/>
          <p:cNvCxnSpPr/>
          <p:nvPr/>
        </p:nvCxnSpPr>
        <p:spPr bwMode="auto">
          <a:xfrm rot="5400000">
            <a:off x="757237" y="2125663"/>
            <a:ext cx="771525" cy="0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角丸四角形 43"/>
          <p:cNvSpPr/>
          <p:nvPr/>
        </p:nvSpPr>
        <p:spPr bwMode="auto">
          <a:xfrm>
            <a:off x="4714875" y="857250"/>
            <a:ext cx="3692525" cy="642938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Extraction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2 </a:t>
            </a:r>
            <a:r>
              <a:rPr lang="en-US" altLang="ja-JP" sz="1600" dirty="0" err="1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mL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 of CH</a:t>
            </a:r>
            <a:r>
              <a:rPr lang="en-US" altLang="ja-JP" sz="1600" baseline="-250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2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Cl</a:t>
            </a:r>
            <a:r>
              <a:rPr lang="en-US" altLang="ja-JP" sz="1600" baseline="-250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2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  X 2 times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98588" y="1833563"/>
            <a:ext cx="23876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Adjust pH at 4.0 with </a:t>
            </a:r>
          </a:p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10%-HCOOH aq.</a:t>
            </a:r>
          </a:p>
        </p:txBody>
      </p:sp>
      <p:sp>
        <p:nvSpPr>
          <p:cNvPr id="48" name="角丸四角形 47"/>
          <p:cNvSpPr/>
          <p:nvPr/>
        </p:nvSpPr>
        <p:spPr bwMode="auto">
          <a:xfrm>
            <a:off x="500063" y="2508250"/>
            <a:ext cx="3692525" cy="635000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Solid Phase Extraction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(RP-WAX:240 mg)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cxnSp>
        <p:nvCxnSpPr>
          <p:cNvPr id="49" name="直線矢印コネクタ 48"/>
          <p:cNvCxnSpPr/>
          <p:nvPr/>
        </p:nvCxnSpPr>
        <p:spPr bwMode="auto">
          <a:xfrm rot="5400000">
            <a:off x="751681" y="3561557"/>
            <a:ext cx="784225" cy="1588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441450" y="3262313"/>
            <a:ext cx="27733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Elute with 8 </a:t>
            </a:r>
            <a:r>
              <a:rPr lang="en-US" altLang="ja-JP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mL</a:t>
            </a: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 </a:t>
            </a:r>
          </a:p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of 0.1%-NH3 in methanol</a:t>
            </a:r>
          </a:p>
        </p:txBody>
      </p:sp>
      <p:sp>
        <p:nvSpPr>
          <p:cNvPr id="51" name="角丸四角形 50"/>
          <p:cNvSpPr/>
          <p:nvPr/>
        </p:nvSpPr>
        <p:spPr bwMode="auto">
          <a:xfrm>
            <a:off x="500063" y="3954463"/>
            <a:ext cx="3692525" cy="635000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Concentration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Less than 1 </a:t>
            </a:r>
            <a:r>
              <a:rPr lang="en-US" altLang="ja-JP" sz="1600" dirty="0" err="1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mL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 by N</a:t>
            </a:r>
            <a:r>
              <a:rPr lang="en-US" altLang="ja-JP" sz="1600" baseline="-250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 gas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cxnSp>
        <p:nvCxnSpPr>
          <p:cNvPr id="54" name="直線矢印コネクタ 53"/>
          <p:cNvCxnSpPr/>
          <p:nvPr/>
        </p:nvCxnSpPr>
        <p:spPr bwMode="auto">
          <a:xfrm rot="5400000">
            <a:off x="482600" y="5267325"/>
            <a:ext cx="1322388" cy="1588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1428750" y="4643438"/>
            <a:ext cx="3038475" cy="1169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Add.  5mL of 20mM-</a:t>
            </a:r>
          </a:p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Phosphate buffer  (pH 7.0 )</a:t>
            </a:r>
          </a:p>
          <a:p>
            <a:pPr>
              <a:defRPr/>
            </a:pPr>
            <a:endParaRPr lang="en-US" altLang="ja-JP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Times New Roman" pitchFamily="18" charset="0"/>
            </a:endParaRPr>
          </a:p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Add.  20 </a:t>
            </a:r>
            <a:r>
              <a:rPr lang="en-US" altLang="ja-JP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μL</a:t>
            </a: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 β-</a:t>
            </a:r>
            <a:r>
              <a:rPr lang="en-US" altLang="ja-JP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Glucuronidase</a:t>
            </a:r>
            <a:endParaRPr lang="en-US" altLang="ja-JP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Times New Roman" pitchFamily="18" charset="0"/>
            </a:endParaRPr>
          </a:p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/ Aryl </a:t>
            </a:r>
            <a:r>
              <a:rPr lang="en-US" altLang="ja-JP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sulfatase</a:t>
            </a: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  <a:cs typeface="Times New Roman" pitchFamily="18" charset="0"/>
              </a:rPr>
              <a:t>,</a:t>
            </a:r>
          </a:p>
        </p:txBody>
      </p:sp>
      <p:sp>
        <p:nvSpPr>
          <p:cNvPr id="57" name="角丸四角形 56"/>
          <p:cNvSpPr/>
          <p:nvPr/>
        </p:nvSpPr>
        <p:spPr bwMode="auto">
          <a:xfrm>
            <a:off x="500063" y="5954713"/>
            <a:ext cx="3692525" cy="635000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Enzyme reaction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 at 37 degree for 1.5 hr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cxnSp>
        <p:nvCxnSpPr>
          <p:cNvPr id="81" name="直線矢印コネクタ 80"/>
          <p:cNvCxnSpPr/>
          <p:nvPr/>
        </p:nvCxnSpPr>
        <p:spPr bwMode="auto">
          <a:xfrm rot="5400000">
            <a:off x="5593556" y="1799432"/>
            <a:ext cx="542925" cy="1588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角丸四角形 81"/>
          <p:cNvSpPr/>
          <p:nvPr/>
        </p:nvSpPr>
        <p:spPr bwMode="auto">
          <a:xfrm>
            <a:off x="4714875" y="2071688"/>
            <a:ext cx="3692525" cy="642937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Centrifugation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2600 rpm. for 10 min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sp>
        <p:nvSpPr>
          <p:cNvPr id="85" name="角丸四角形 84"/>
          <p:cNvSpPr/>
          <p:nvPr/>
        </p:nvSpPr>
        <p:spPr bwMode="auto">
          <a:xfrm>
            <a:off x="4714875" y="3286125"/>
            <a:ext cx="3692525" cy="642938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Concentration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1 </a:t>
            </a:r>
            <a:r>
              <a:rPr lang="en-US" altLang="ja-JP" sz="1600" dirty="0" err="1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mL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 by 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N</a:t>
            </a:r>
            <a:r>
              <a:rPr lang="en-US" altLang="ja-JP" sz="1600" baseline="-250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 gas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cxnSp>
        <p:nvCxnSpPr>
          <p:cNvPr id="87" name="直線矢印コネクタ 86"/>
          <p:cNvCxnSpPr/>
          <p:nvPr/>
        </p:nvCxnSpPr>
        <p:spPr bwMode="auto">
          <a:xfrm rot="5400000">
            <a:off x="5594351" y="3000375"/>
            <a:ext cx="544512" cy="1587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角丸四角形 87"/>
          <p:cNvSpPr/>
          <p:nvPr/>
        </p:nvSpPr>
        <p:spPr bwMode="auto">
          <a:xfrm>
            <a:off x="4714875" y="4584700"/>
            <a:ext cx="3692525" cy="642938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Concentration</a:t>
            </a:r>
          </a:p>
          <a:p>
            <a:pPr algn="ctr">
              <a:defRPr/>
            </a:pP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1 </a:t>
            </a:r>
            <a:r>
              <a:rPr lang="en-US" altLang="ja-JP" sz="1600" dirty="0" err="1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mL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 by 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N</a:t>
            </a:r>
            <a:r>
              <a:rPr lang="en-US" altLang="ja-JP" sz="1600" baseline="-250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2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明朝" pitchFamily="17" charset="-128"/>
                <a:cs typeface="Times New Roman" pitchFamily="18" charset="0"/>
              </a:rPr>
              <a:t> gas</a:t>
            </a:r>
            <a:endParaRPr lang="ja-JP" altLang="en-US" sz="1600" dirty="0">
              <a:solidFill>
                <a:srgbClr val="002060"/>
              </a:solidFill>
              <a:latin typeface="Verdana" pitchFamily="34" charset="0"/>
              <a:ea typeface="MS UI Gothic" pitchFamily="50" charset="-128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6151563" y="4024313"/>
            <a:ext cx="17780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Add. X 9 CH</a:t>
            </a:r>
            <a:r>
              <a:rPr lang="en-US" altLang="ja-JP" sz="14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3</a:t>
            </a:r>
            <a:r>
              <a:rPr lang="en-US" altLang="ja-JP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CN</a:t>
            </a:r>
          </a:p>
        </p:txBody>
      </p:sp>
      <p:cxnSp>
        <p:nvCxnSpPr>
          <p:cNvPr id="91" name="直線矢印コネクタ 90"/>
          <p:cNvCxnSpPr/>
          <p:nvPr/>
        </p:nvCxnSpPr>
        <p:spPr bwMode="auto">
          <a:xfrm rot="5400000">
            <a:off x="5545138" y="4249738"/>
            <a:ext cx="642937" cy="1587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/>
          <p:nvPr/>
        </p:nvCxnSpPr>
        <p:spPr bwMode="auto">
          <a:xfrm rot="5400000">
            <a:off x="5545138" y="5561013"/>
            <a:ext cx="642937" cy="1587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角丸四角形 93"/>
          <p:cNvSpPr/>
          <p:nvPr/>
        </p:nvSpPr>
        <p:spPr bwMode="auto">
          <a:xfrm>
            <a:off x="4714875" y="5895975"/>
            <a:ext cx="3692525" cy="642938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Verdana" pitchFamily="34" charset="0"/>
                <a:ea typeface="MS UI Gothic" pitchFamily="50" charset="-128"/>
              </a:rPr>
              <a:t>LC/MS analysis</a:t>
            </a:r>
          </a:p>
        </p:txBody>
      </p:sp>
      <p:cxnSp>
        <p:nvCxnSpPr>
          <p:cNvPr id="95" name="直線矢印コネクタ 94"/>
          <p:cNvCxnSpPr/>
          <p:nvPr/>
        </p:nvCxnSpPr>
        <p:spPr bwMode="auto">
          <a:xfrm rot="5400000">
            <a:off x="1762125" y="3729038"/>
            <a:ext cx="5256213" cy="1587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sm" len="sm"/>
          </a:ln>
          <a:effectLst>
            <a:outerShdw blurRad="63500" dist="38100" sx="101000" sy="101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/>
          <p:cNvCxnSpPr/>
          <p:nvPr/>
        </p:nvCxnSpPr>
        <p:spPr bwMode="auto">
          <a:xfrm>
            <a:off x="4378325" y="1117600"/>
            <a:ext cx="431800" cy="1588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sm" len="sm"/>
          </a:ln>
          <a:effectLst>
            <a:outerShdw blurRad="63500" dist="38100" sx="104000" sy="104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/>
          <p:cNvCxnSpPr/>
          <p:nvPr/>
        </p:nvCxnSpPr>
        <p:spPr bwMode="auto">
          <a:xfrm>
            <a:off x="4214813" y="6343650"/>
            <a:ext cx="215900" cy="1588"/>
          </a:xfrm>
          <a:prstGeom prst="straightConnector1">
            <a:avLst/>
          </a:prstGeom>
          <a:ln w="857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64293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Analytical Condition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7188" y="857250"/>
            <a:ext cx="3683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LC condition</a:t>
            </a:r>
            <a:endParaRPr lang="ja-JP" altLang="en-US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1479550" y="1927696"/>
            <a:ext cx="623570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64293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Analytical Condition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7188" y="857250"/>
            <a:ext cx="3683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MS condition</a:t>
            </a:r>
            <a:endParaRPr lang="ja-JP" altLang="en-US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1406525" y="1855688"/>
            <a:ext cx="63309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8501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Result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7188" y="857250"/>
            <a:ext cx="8643937" cy="56435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Mass Spectra </a:t>
            </a: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of OH-PCBs</a:t>
            </a:r>
            <a:endParaRPr lang="en-US" altLang="ja-JP" b="1" kern="0" dirty="0">
              <a:solidFill>
                <a:prstClr val="white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Selectivity </a:t>
            </a: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by high resolution MS </a:t>
            </a: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LC </a:t>
            </a: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separation of 6 major OH-PCBs in human blood</a:t>
            </a: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Calibration </a:t>
            </a: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curve</a:t>
            </a: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Repeatability</a:t>
            </a:r>
            <a:endParaRPr lang="en-US" altLang="ja-JP" sz="2400" b="1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Matrix </a:t>
            </a: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effect</a:t>
            </a: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endParaRPr lang="en-US" altLang="ja-JP" sz="2400" b="1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Applying </a:t>
            </a: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method to urine sample</a:t>
            </a: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- Level </a:t>
            </a: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and ratio of OH-PCB congeners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endParaRPr lang="en-US" altLang="ja-JP" kern="0" dirty="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88582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Mass Spectra </a:t>
            </a: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of </a:t>
            </a:r>
            <a:r>
              <a:rPr lang="en-US" altLang="ja-JP" sz="3200" b="1" kern="0" dirty="0" smtClean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OH-PCBs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857250"/>
            <a:ext cx="36988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5" y="857250"/>
            <a:ext cx="37623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3513" y="3929063"/>
            <a:ext cx="3735387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1285875" y="3416300"/>
            <a:ext cx="28892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Penta-Chloro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/OH-CB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00688" y="3429000"/>
            <a:ext cx="27955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Hexa-Chloro</a:t>
            </a:r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/OH-CB</a:t>
            </a:r>
            <a:endParaRPr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57563" y="6416675"/>
            <a:ext cx="29098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Hepta-Chloro</a:t>
            </a:r>
            <a:r>
              <a:rPr lang="en-US" altLang="ja-JP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/OH-CB</a:t>
            </a:r>
            <a:endParaRPr lang="ja-JP" altLang="en-US" b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73" name="テキスト ボックス 16"/>
          <p:cNvSpPr txBox="1">
            <a:spLocks noChangeArrowheads="1"/>
          </p:cNvSpPr>
          <p:nvPr/>
        </p:nvSpPr>
        <p:spPr bwMode="auto">
          <a:xfrm>
            <a:off x="1238250" y="1941513"/>
            <a:ext cx="1076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5</a:t>
            </a:r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0</a:t>
            </a:r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74" name="テキスト ボックス 17"/>
          <p:cNvSpPr txBox="1">
            <a:spLocks noChangeArrowheads="1"/>
          </p:cNvSpPr>
          <p:nvPr/>
        </p:nvSpPr>
        <p:spPr bwMode="auto">
          <a:xfrm>
            <a:off x="1881188" y="1465263"/>
            <a:ext cx="1076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4</a:t>
            </a:r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1</a:t>
            </a:r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75" name="テキスト ボックス 18"/>
          <p:cNvSpPr txBox="1">
            <a:spLocks noChangeArrowheads="1"/>
          </p:cNvSpPr>
          <p:nvPr/>
        </p:nvSpPr>
        <p:spPr bwMode="auto">
          <a:xfrm>
            <a:off x="2500313" y="1984375"/>
            <a:ext cx="107632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</a:t>
            </a:r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2</a:t>
            </a:r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76" name="テキスト ボックス 19"/>
          <p:cNvSpPr txBox="1">
            <a:spLocks noChangeArrowheads="1"/>
          </p:cNvSpPr>
          <p:nvPr/>
        </p:nvSpPr>
        <p:spPr bwMode="auto">
          <a:xfrm>
            <a:off x="2747963" y="2478088"/>
            <a:ext cx="1076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2</a:t>
            </a:r>
            <a:r>
              <a:rPr lang="en-US" altLang="ja-JP" sz="1400" b="1" baseline="30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0000"/>
                </a:solidFill>
                <a:latin typeface="Verdana" pitchFamily="34" charset="0"/>
                <a:ea typeface="ＭＳ Ｐゴシック" pitchFamily="50" charset="-128"/>
              </a:rPr>
              <a:t>3</a:t>
            </a:r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00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77" name="テキスト ボックス 21"/>
          <p:cNvSpPr txBox="1">
            <a:spLocks noChangeArrowheads="1"/>
          </p:cNvSpPr>
          <p:nvPr/>
        </p:nvSpPr>
        <p:spPr bwMode="auto">
          <a:xfrm>
            <a:off x="5424488" y="2093913"/>
            <a:ext cx="1076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6</a:t>
            </a:r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0</a:t>
            </a:r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78" name="テキスト ボックス 22"/>
          <p:cNvSpPr txBox="1">
            <a:spLocks noChangeArrowheads="1"/>
          </p:cNvSpPr>
          <p:nvPr/>
        </p:nvSpPr>
        <p:spPr bwMode="auto">
          <a:xfrm>
            <a:off x="5995988" y="1487488"/>
            <a:ext cx="1076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5</a:t>
            </a:r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1</a:t>
            </a:r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79" name="テキスト ボックス 23"/>
          <p:cNvSpPr txBox="1">
            <a:spLocks noChangeArrowheads="1"/>
          </p:cNvSpPr>
          <p:nvPr/>
        </p:nvSpPr>
        <p:spPr bwMode="auto">
          <a:xfrm>
            <a:off x="6710363" y="1835150"/>
            <a:ext cx="1076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4</a:t>
            </a:r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2</a:t>
            </a:r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1280" name="テキスト ボックス 24"/>
          <p:cNvSpPr txBox="1">
            <a:spLocks noChangeArrowheads="1"/>
          </p:cNvSpPr>
          <p:nvPr/>
        </p:nvSpPr>
        <p:spPr bwMode="auto">
          <a:xfrm>
            <a:off x="6853238" y="2322513"/>
            <a:ext cx="1076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</a:t>
            </a:r>
            <a:r>
              <a:rPr lang="en-US" altLang="ja-JP" sz="1400" b="1" baseline="30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3</a:t>
            </a:r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09925" y="5264150"/>
            <a:ext cx="1076325" cy="450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7</a:t>
            </a: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0</a:t>
            </a: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  <a:p>
            <a:pPr>
              <a:defRPr/>
            </a:pP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429000" y="4572000"/>
            <a:ext cx="1076325" cy="450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6</a:t>
            </a: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1</a:t>
            </a: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  <a:p>
            <a:pPr>
              <a:defRPr/>
            </a:pP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00563" y="4581525"/>
            <a:ext cx="1076325" cy="450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5</a:t>
            </a: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2</a:t>
            </a: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  <a:p>
            <a:pPr>
              <a:defRPr/>
            </a:pP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00563" y="5192713"/>
            <a:ext cx="1076325" cy="450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35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4</a:t>
            </a:r>
            <a:r>
              <a:rPr lang="en-US" altLang="ja-JP" sz="1400" b="1" baseline="30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37</a:t>
            </a:r>
            <a:r>
              <a:rPr lang="en-US" altLang="ja-JP" sz="14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Cl</a:t>
            </a:r>
            <a:r>
              <a:rPr lang="en-US" altLang="ja-JP" sz="1400" b="1" baseline="-25000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ea typeface="ＭＳ Ｐゴシック" pitchFamily="50" charset="-128"/>
              </a:rPr>
              <a:t>3</a:t>
            </a: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  <a:p>
            <a:pPr>
              <a:defRPr/>
            </a:pPr>
            <a:endParaRPr lang="ja-JP" altLang="en-US" sz="1400" b="1" baseline="-25000" dirty="0">
              <a:solidFill>
                <a:srgbClr val="C0504D">
                  <a:lumMod val="50000"/>
                </a:srgbClr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615292" y="3857625"/>
            <a:ext cx="357188" cy="285750"/>
          </a:xfrm>
          <a:prstGeom prst="rect">
            <a:avLst/>
          </a:prstGeom>
          <a:solidFill>
            <a:srgbClr val="508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2" name="グループ化 36"/>
          <p:cNvGrpSpPr>
            <a:grpSpLocks/>
          </p:cNvGrpSpPr>
          <p:nvPr/>
        </p:nvGrpSpPr>
        <p:grpSpPr bwMode="auto">
          <a:xfrm>
            <a:off x="1457756" y="1033451"/>
            <a:ext cx="2152650" cy="752475"/>
            <a:chOff x="1428728" y="1000108"/>
            <a:chExt cx="2153154" cy="752480"/>
          </a:xfrm>
        </p:grpSpPr>
        <p:sp>
          <p:nvSpPr>
            <p:cNvPr id="24" name="円/楕円 23"/>
            <p:cNvSpPr/>
            <p:nvPr/>
          </p:nvSpPr>
          <p:spPr>
            <a:xfrm>
              <a:off x="1805054" y="1395399"/>
              <a:ext cx="1214721" cy="3571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428728" y="1000108"/>
              <a:ext cx="2153154" cy="3698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m/z</a:t>
              </a:r>
              <a:r>
                <a:rPr lang="en-US" altLang="ja-JP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=340.8675</a:t>
              </a:r>
              <a:endPara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endParaRPr>
            </a:p>
          </p:txBody>
        </p:sp>
      </p:grpSp>
      <p:grpSp>
        <p:nvGrpSpPr>
          <p:cNvPr id="4" name="グループ化 37"/>
          <p:cNvGrpSpPr>
            <a:grpSpLocks/>
          </p:cNvGrpSpPr>
          <p:nvPr/>
        </p:nvGrpSpPr>
        <p:grpSpPr bwMode="auto">
          <a:xfrm>
            <a:off x="5567589" y="1100591"/>
            <a:ext cx="2152650" cy="714375"/>
            <a:chOff x="5553096" y="1071546"/>
            <a:chExt cx="2153154" cy="714380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5553096" y="1071546"/>
              <a:ext cx="2153154" cy="3698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m/z</a:t>
              </a:r>
              <a:r>
                <a:rPr lang="en-US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=374.8286</a:t>
              </a:r>
              <a:endPara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5929422" y="1428735"/>
              <a:ext cx="1214721" cy="357191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グループ化 38"/>
          <p:cNvGrpSpPr>
            <a:grpSpLocks/>
          </p:cNvGrpSpPr>
          <p:nvPr/>
        </p:nvGrpSpPr>
        <p:grpSpPr bwMode="auto">
          <a:xfrm>
            <a:off x="3143477" y="4174217"/>
            <a:ext cx="2152650" cy="727075"/>
            <a:chOff x="3128966" y="4130683"/>
            <a:chExt cx="2153154" cy="727077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3128966" y="4130683"/>
              <a:ext cx="2153154" cy="3698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b="1" i="1" dirty="0">
                  <a:solidFill>
                    <a:srgbClr val="C0504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m/z</a:t>
              </a:r>
              <a:r>
                <a:rPr lang="en-US" altLang="ja-JP" b="1" dirty="0">
                  <a:solidFill>
                    <a:srgbClr val="C0504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=408.7896</a:t>
              </a:r>
              <a:endParaRPr lang="ja-JP" altLang="en-US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3319511" y="4500572"/>
              <a:ext cx="1214721" cy="357188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C0504D">
                    <a:lumMod val="50000"/>
                  </a:srgbClr>
                </a:solidFill>
              </a:endParaRPr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486652" y="785794"/>
            <a:ext cx="357188" cy="285750"/>
          </a:xfrm>
          <a:prstGeom prst="rect">
            <a:avLst/>
          </a:prstGeom>
          <a:solidFill>
            <a:srgbClr val="508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729392" y="785794"/>
            <a:ext cx="357188" cy="285750"/>
          </a:xfrm>
          <a:prstGeom prst="rect">
            <a:avLst/>
          </a:prstGeom>
          <a:solidFill>
            <a:srgbClr val="508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Takeshi\Desktop\s_IMG_1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3914" y="3501008"/>
            <a:ext cx="5340086" cy="4005064"/>
          </a:xfrm>
          <a:prstGeom prst="rect">
            <a:avLst/>
          </a:prstGeom>
          <a:noFill/>
        </p:spPr>
      </p:pic>
      <p:pic>
        <p:nvPicPr>
          <p:cNvPr id="26627" name="Picture 3" descr="C:\Users\Takeshi\Desktop\s_IMG_1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57701" cy="3943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88582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High Resolution MS Chromatogram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pic>
        <p:nvPicPr>
          <p:cNvPr id="122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1157288"/>
            <a:ext cx="706437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813" y="2800350"/>
            <a:ext cx="706437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813" y="4371975"/>
            <a:ext cx="706437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テキスト ボックス 15"/>
          <p:cNvSpPr txBox="1">
            <a:spLocks noChangeArrowheads="1"/>
          </p:cNvSpPr>
          <p:nvPr/>
        </p:nvSpPr>
        <p:spPr bwMode="auto">
          <a:xfrm>
            <a:off x="5929313" y="1371600"/>
            <a:ext cx="121761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500 mDa</a:t>
            </a:r>
            <a:endParaRPr lang="ja-JP" altLang="en-US" sz="16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2298" name="テキスト ボックス 16"/>
          <p:cNvSpPr txBox="1">
            <a:spLocks noChangeArrowheads="1"/>
          </p:cNvSpPr>
          <p:nvPr/>
        </p:nvSpPr>
        <p:spPr bwMode="auto">
          <a:xfrm>
            <a:off x="5929313" y="3168650"/>
            <a:ext cx="10715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50 mDa</a:t>
            </a:r>
            <a:endParaRPr lang="ja-JP" altLang="en-US" sz="16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2299" name="テキスト ボックス 17"/>
          <p:cNvSpPr txBox="1">
            <a:spLocks noChangeArrowheads="1"/>
          </p:cNvSpPr>
          <p:nvPr/>
        </p:nvSpPr>
        <p:spPr bwMode="auto">
          <a:xfrm>
            <a:off x="5929313" y="4660900"/>
            <a:ext cx="92551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FF00"/>
                </a:solidFill>
                <a:latin typeface="Verdana" pitchFamily="34" charset="0"/>
                <a:ea typeface="ＭＳ Ｐゴシック" pitchFamily="50" charset="-128"/>
              </a:rPr>
              <a:t>5 mDa</a:t>
            </a:r>
            <a:endParaRPr lang="ja-JP" altLang="en-US" sz="16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srgbClr val="FFFF00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2300" name="テキスト ボックス 18"/>
          <p:cNvSpPr txBox="1">
            <a:spLocks noChangeArrowheads="1"/>
          </p:cNvSpPr>
          <p:nvPr/>
        </p:nvSpPr>
        <p:spPr bwMode="auto">
          <a:xfrm>
            <a:off x="1143000" y="1139825"/>
            <a:ext cx="322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b="1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２ </a:t>
            </a:r>
            <a:r>
              <a:rPr lang="en-US" altLang="ja-JP" sz="1600" b="1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pg/uL Standard solution</a:t>
            </a:r>
          </a:p>
          <a:p>
            <a:endParaRPr lang="ja-JP" altLang="en-US" sz="16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2301" name="テキスト ボックス 19"/>
          <p:cNvSpPr txBox="1">
            <a:spLocks noChangeArrowheads="1"/>
          </p:cNvSpPr>
          <p:nvPr/>
        </p:nvSpPr>
        <p:spPr bwMode="auto">
          <a:xfrm>
            <a:off x="2643188" y="1731963"/>
            <a:ext cx="16859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4-OH-CB 187</a:t>
            </a:r>
            <a:endParaRPr lang="ja-JP" altLang="en-US" sz="16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2302" name="テキスト ボックス 20"/>
          <p:cNvSpPr txBox="1">
            <a:spLocks noChangeArrowheads="1"/>
          </p:cNvSpPr>
          <p:nvPr/>
        </p:nvSpPr>
        <p:spPr bwMode="auto">
          <a:xfrm>
            <a:off x="2643188" y="3517900"/>
            <a:ext cx="16859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4-OH-CB 187</a:t>
            </a:r>
            <a:endParaRPr lang="ja-JP" altLang="en-US" sz="16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2303" name="テキスト ボックス 21"/>
          <p:cNvSpPr txBox="1">
            <a:spLocks noChangeArrowheads="1"/>
          </p:cNvSpPr>
          <p:nvPr/>
        </p:nvSpPr>
        <p:spPr bwMode="auto">
          <a:xfrm>
            <a:off x="2643188" y="5160963"/>
            <a:ext cx="16859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</a:rPr>
              <a:t>4-OH-CB 187</a:t>
            </a:r>
            <a:endParaRPr lang="ja-JP" altLang="en-US" sz="16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  <a:p>
            <a:endParaRPr lang="ja-JP" altLang="en-US" sz="1400" b="1" baseline="-2500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3568" y="4365104"/>
            <a:ext cx="79208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ea typeface="ＭＳ Ｐゴシック" pitchFamily="50" charset="-128"/>
              </a:rPr>
              <a:t>   </a:t>
            </a:r>
            <a:endParaRPr lang="ja-JP" altLang="en-US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3568" y="2708920"/>
            <a:ext cx="79208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ea typeface="ＭＳ Ｐゴシック" pitchFamily="50" charset="-128"/>
              </a:rPr>
              <a:t>   </a:t>
            </a:r>
            <a:endParaRPr lang="ja-JP" altLang="en-US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8494" y="1052736"/>
            <a:ext cx="79208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ea typeface="ＭＳ Ｐゴシック" pitchFamily="50" charset="-128"/>
              </a:rPr>
              <a:t>   </a:t>
            </a:r>
            <a:endParaRPr lang="ja-JP" altLang="en-US" dirty="0">
              <a:solidFill>
                <a:prstClr val="black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8501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LC Separation of OH-PCBs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000108"/>
            <a:ext cx="7694613" cy="4589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332" name="正方形/長方形 1331"/>
          <p:cNvSpPr/>
          <p:nvPr/>
        </p:nvSpPr>
        <p:spPr>
          <a:xfrm>
            <a:off x="798513" y="1020763"/>
            <a:ext cx="357187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336" name="直線矢印コネクタ 1335"/>
          <p:cNvCxnSpPr/>
          <p:nvPr/>
        </p:nvCxnSpPr>
        <p:spPr>
          <a:xfrm>
            <a:off x="2286000" y="3071813"/>
            <a:ext cx="642938" cy="500062"/>
          </a:xfrm>
          <a:prstGeom prst="straightConnector1">
            <a:avLst/>
          </a:prstGeom>
          <a:ln w="254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7" name="テキスト ボックス 1336"/>
          <p:cNvSpPr txBox="1"/>
          <p:nvPr/>
        </p:nvSpPr>
        <p:spPr>
          <a:xfrm>
            <a:off x="1214438" y="2773363"/>
            <a:ext cx="18716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4-OH-CB 187</a:t>
            </a:r>
            <a:endParaRPr lang="ja-JP" altLang="en-US" b="1" dirty="0"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cxnSp>
        <p:nvCxnSpPr>
          <p:cNvPr id="1338" name="直線矢印コネクタ 1337"/>
          <p:cNvCxnSpPr/>
          <p:nvPr/>
        </p:nvCxnSpPr>
        <p:spPr>
          <a:xfrm rot="10800000" flipV="1">
            <a:off x="5000625" y="3786188"/>
            <a:ext cx="571500" cy="357187"/>
          </a:xfrm>
          <a:prstGeom prst="straightConnector1">
            <a:avLst/>
          </a:prstGeom>
          <a:ln w="254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9" name="テキスト ボックス 1338"/>
          <p:cNvSpPr txBox="1"/>
          <p:nvPr/>
        </p:nvSpPr>
        <p:spPr>
          <a:xfrm>
            <a:off x="4857750" y="3416300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4-OH-CB 172</a:t>
            </a:r>
            <a:endParaRPr lang="ja-JP" altLang="en-US" b="1" dirty="0"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342" name="テキスト ボックス 1341"/>
          <p:cNvSpPr txBox="1"/>
          <p:nvPr/>
        </p:nvSpPr>
        <p:spPr>
          <a:xfrm>
            <a:off x="2071688" y="1714500"/>
            <a:ext cx="18716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4-OH-CB 107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cxnSp>
        <p:nvCxnSpPr>
          <p:cNvPr id="1343" name="直線矢印コネクタ 1342"/>
          <p:cNvCxnSpPr/>
          <p:nvPr/>
        </p:nvCxnSpPr>
        <p:spPr>
          <a:xfrm rot="16200000" flipH="1">
            <a:off x="2571750" y="2786063"/>
            <a:ext cx="1571625" cy="285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7" name="テキスト ボックス 1346"/>
          <p:cNvSpPr txBox="1"/>
          <p:nvPr/>
        </p:nvSpPr>
        <p:spPr>
          <a:xfrm>
            <a:off x="4214813" y="2500313"/>
            <a:ext cx="19478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3’-OH-CB 138</a:t>
            </a:r>
            <a:endParaRPr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cxnSp>
        <p:nvCxnSpPr>
          <p:cNvPr id="1348" name="直線矢印コネクタ 1347"/>
          <p:cNvCxnSpPr/>
          <p:nvPr/>
        </p:nvCxnSpPr>
        <p:spPr>
          <a:xfrm rot="16200000" flipH="1">
            <a:off x="3071813" y="3286125"/>
            <a:ext cx="1714500" cy="142875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0" name="テキスト ボックス 1349"/>
          <p:cNvSpPr txBox="1"/>
          <p:nvPr/>
        </p:nvSpPr>
        <p:spPr>
          <a:xfrm>
            <a:off x="5000625" y="2857500"/>
            <a:ext cx="18716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3-OH-CB 153</a:t>
            </a:r>
            <a:endParaRPr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cxnSp>
        <p:nvCxnSpPr>
          <p:cNvPr id="1351" name="直線矢印コネクタ 1350"/>
          <p:cNvCxnSpPr/>
          <p:nvPr/>
        </p:nvCxnSpPr>
        <p:spPr>
          <a:xfrm rot="5400000">
            <a:off x="3607595" y="3536156"/>
            <a:ext cx="1357312" cy="142875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6" name="直線矢印コネクタ 1355"/>
          <p:cNvCxnSpPr/>
          <p:nvPr/>
        </p:nvCxnSpPr>
        <p:spPr>
          <a:xfrm rot="5400000">
            <a:off x="4250531" y="3321845"/>
            <a:ext cx="1000125" cy="500062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8" name="テキスト ボックス 1357"/>
          <p:cNvSpPr txBox="1"/>
          <p:nvPr/>
        </p:nvSpPr>
        <p:spPr>
          <a:xfrm>
            <a:off x="3571875" y="2130425"/>
            <a:ext cx="18716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4-OH-CB 146</a:t>
            </a:r>
            <a:endParaRPr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1359" name="テキスト ボックス 1358"/>
          <p:cNvSpPr txBox="1"/>
          <p:nvPr/>
        </p:nvSpPr>
        <p:spPr>
          <a:xfrm>
            <a:off x="6500813" y="3878263"/>
            <a:ext cx="19478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4’-OH-CB 165</a:t>
            </a:r>
            <a:endParaRPr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cxnSp>
        <p:nvCxnSpPr>
          <p:cNvPr id="1360" name="直線矢印コネクタ 1359"/>
          <p:cNvCxnSpPr/>
          <p:nvPr/>
        </p:nvCxnSpPr>
        <p:spPr>
          <a:xfrm rot="10800000" flipV="1">
            <a:off x="6129338" y="4143375"/>
            <a:ext cx="442912" cy="357188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6357938" y="3786188"/>
            <a:ext cx="2357437" cy="500062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4786313" y="2800350"/>
            <a:ext cx="2357437" cy="500063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90011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Comparison blood and urine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grpSp>
        <p:nvGrpSpPr>
          <p:cNvPr id="2" name="グループ化 22"/>
          <p:cNvGrpSpPr>
            <a:grpSpLocks/>
          </p:cNvGrpSpPr>
          <p:nvPr/>
        </p:nvGrpSpPr>
        <p:grpSpPr bwMode="auto">
          <a:xfrm>
            <a:off x="785813" y="1285875"/>
            <a:ext cx="7715250" cy="1643063"/>
            <a:chOff x="785786" y="1285860"/>
            <a:chExt cx="7715304" cy="1643074"/>
          </a:xfrm>
        </p:grpSpPr>
        <p:sp>
          <p:nvSpPr>
            <p:cNvPr id="7" name="角丸四角形 6"/>
            <p:cNvSpPr/>
            <p:nvPr/>
          </p:nvSpPr>
          <p:spPr>
            <a:xfrm>
              <a:off x="785786" y="1285860"/>
              <a:ext cx="7715304" cy="1643074"/>
            </a:xfrm>
            <a:prstGeom prst="roundRect">
              <a:avLst/>
            </a:prstGeom>
            <a:gradFill>
              <a:gsLst>
                <a:gs pos="0">
                  <a:srgbClr val="FF0066"/>
                </a:gs>
                <a:gs pos="69000">
                  <a:srgbClr val="FF99CC"/>
                </a:gs>
                <a:gs pos="100000">
                  <a:srgbClr val="FFCCFF"/>
                </a:gs>
                <a:gs pos="100000">
                  <a:srgbClr val="FFEBFA"/>
                </a:gs>
              </a:gsLst>
              <a:lin ang="540000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テキスト ボックス 10"/>
            <p:cNvSpPr txBox="1">
              <a:spLocks noChangeArrowheads="1"/>
            </p:cNvSpPr>
            <p:nvPr/>
          </p:nvSpPr>
          <p:spPr bwMode="auto">
            <a:xfrm>
              <a:off x="970504" y="1770395"/>
              <a:ext cx="745914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00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Japanese     4HO-CB 107 &gt; 4HO-CB 187 &gt; 4HO-CB 146</a:t>
              </a:r>
            </a:p>
            <a:p>
              <a:r>
                <a:rPr lang="en-US" altLang="ja-JP" sz="200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Belgian        4HO-CB 107 &gt; 4HO-CB 146 &gt; 4HO-CB 187</a:t>
              </a:r>
            </a:p>
            <a:p>
              <a:r>
                <a:rPr lang="en-US" altLang="ja-JP" sz="200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Romanian    4HO-CB 187 &gt; 4HO-CB 146 &gt; 3'HO-CB 138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961999" y="1314435"/>
              <a:ext cx="2122503" cy="4000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Blood sample</a:t>
              </a:r>
            </a:p>
          </p:txBody>
        </p:sp>
      </p:grpSp>
      <p:grpSp>
        <p:nvGrpSpPr>
          <p:cNvPr id="3" name="グループ化 23"/>
          <p:cNvGrpSpPr>
            <a:grpSpLocks/>
          </p:cNvGrpSpPr>
          <p:nvPr/>
        </p:nvGrpSpPr>
        <p:grpSpPr bwMode="auto">
          <a:xfrm>
            <a:off x="785813" y="3357563"/>
            <a:ext cx="7715250" cy="1285875"/>
            <a:chOff x="785786" y="3357562"/>
            <a:chExt cx="7715304" cy="1285884"/>
          </a:xfrm>
        </p:grpSpPr>
        <p:sp>
          <p:nvSpPr>
            <p:cNvPr id="11" name="角丸四角形 10"/>
            <p:cNvSpPr/>
            <p:nvPr/>
          </p:nvSpPr>
          <p:spPr>
            <a:xfrm>
              <a:off x="785786" y="3357562"/>
              <a:ext cx="7715304" cy="1285884"/>
            </a:xfrm>
            <a:prstGeom prst="round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テキスト ボックス 17"/>
            <p:cNvSpPr txBox="1">
              <a:spLocks noChangeArrowheads="1"/>
            </p:cNvSpPr>
            <p:nvPr/>
          </p:nvSpPr>
          <p:spPr bwMode="auto">
            <a:xfrm>
              <a:off x="960194" y="3857628"/>
              <a:ext cx="745914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00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Urine 1        3HO-CB 153 &gt; 3’HO-CB 138 &gt; 4HO-CB 107</a:t>
              </a:r>
            </a:p>
            <a:p>
              <a:r>
                <a:rPr lang="en-US" altLang="ja-JP" sz="200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Urine 2        3HO-CB 153 &gt; 3’HO-CB 138 &gt; 4HO-CB 107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963587" y="3357562"/>
              <a:ext cx="2082815" cy="4000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Urine sample</a:t>
              </a:r>
            </a:p>
          </p:txBody>
        </p:sp>
      </p:grpSp>
      <p:grpSp>
        <p:nvGrpSpPr>
          <p:cNvPr id="4" name="グループ化 24"/>
          <p:cNvGrpSpPr>
            <a:grpSpLocks/>
          </p:cNvGrpSpPr>
          <p:nvPr/>
        </p:nvGrpSpPr>
        <p:grpSpPr bwMode="auto">
          <a:xfrm>
            <a:off x="142875" y="5072063"/>
            <a:ext cx="9072563" cy="1285875"/>
            <a:chOff x="142844" y="5072074"/>
            <a:chExt cx="9072626" cy="1285884"/>
          </a:xfrm>
        </p:grpSpPr>
        <p:sp>
          <p:nvSpPr>
            <p:cNvPr id="15" name="角丸四角形 14"/>
            <p:cNvSpPr/>
            <p:nvPr/>
          </p:nvSpPr>
          <p:spPr>
            <a:xfrm>
              <a:off x="142844" y="5500702"/>
              <a:ext cx="8929750" cy="857256"/>
            </a:xfrm>
            <a:prstGeom prst="roundRect">
              <a:avLst/>
            </a:prstGeom>
            <a:gradFill>
              <a:gsLst>
                <a:gs pos="11000">
                  <a:srgbClr val="FF0066"/>
                </a:gs>
                <a:gs pos="48000">
                  <a:srgbClr val="FF99CC"/>
                </a:gs>
                <a:gs pos="53000">
                  <a:schemeClr val="tx2">
                    <a:lumMod val="60000"/>
                    <a:lumOff val="40000"/>
                  </a:schemeClr>
                </a:gs>
                <a:gs pos="92000">
                  <a:srgbClr val="99CCFF"/>
                </a:gs>
                <a:gs pos="100000">
                  <a:srgbClr val="99CCFF"/>
                </a:gs>
              </a:gsLst>
              <a:lin ang="540000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テキスト ボックス 20"/>
            <p:cNvSpPr txBox="1">
              <a:spLocks noChangeArrowheads="1"/>
            </p:cNvSpPr>
            <p:nvPr/>
          </p:nvSpPr>
          <p:spPr bwMode="auto">
            <a:xfrm>
              <a:off x="142844" y="5572140"/>
              <a:ext cx="907262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000" dirty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Blood    </a:t>
              </a:r>
              <a:r>
                <a:rPr lang="ja-JP" altLang="en-US" sz="2000" dirty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 </a:t>
              </a:r>
              <a:r>
                <a:rPr lang="en-US" altLang="ja-JP" sz="2000" dirty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4HO-CB 146 &gt; 4HO-CB 107 &gt; 3'HO-CB 138 &gt; 4HO-CB 187</a:t>
              </a:r>
            </a:p>
            <a:p>
              <a:r>
                <a:rPr lang="en-US" altLang="ja-JP" sz="2000" dirty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Urine </a:t>
              </a:r>
              <a:r>
                <a:rPr lang="en-US" altLang="ja-JP" sz="2000" dirty="0" smtClean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	</a:t>
              </a:r>
              <a:r>
                <a:rPr lang="ja-JP" altLang="en-US" sz="2000" dirty="0" smtClean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　</a:t>
              </a:r>
              <a:r>
                <a:rPr lang="en-US" altLang="ja-JP" sz="2000" dirty="0" smtClean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3HO-CB </a:t>
              </a:r>
              <a:r>
                <a:rPr lang="en-US" altLang="ja-JP" sz="2000" dirty="0">
                  <a:solidFill>
                    <a:prstClr val="black"/>
                  </a:solidFill>
                  <a:latin typeface="Verdana" pitchFamily="34" charset="0"/>
                  <a:ea typeface="ＭＳ Ｐゴシック" pitchFamily="50" charset="-128"/>
                </a:rPr>
                <a:t>153 &gt; 3’HO-CB 138 &gt; 4HO-CB 107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42844" y="5072074"/>
              <a:ext cx="2644793" cy="4000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ＭＳ Ｐゴシック" pitchFamily="50" charset="-128"/>
                </a:rPr>
                <a:t>Japanese sample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5750" y="142875"/>
            <a:ext cx="8501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sz="32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pitchFamily="50" charset="-128"/>
              </a:rPr>
              <a:t>Conclusion</a:t>
            </a:r>
            <a:endParaRPr lang="ja-JP" altLang="en-US" sz="3200" b="1" kern="0" dirty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7188" y="857250"/>
            <a:ext cx="864393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Analytical method</a:t>
            </a:r>
            <a:endParaRPr lang="ja-JP" altLang="en-US" sz="2400" b="1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6 major OH-PCBs in human blood is separated by UPLC without </a:t>
            </a:r>
            <a:r>
              <a:rPr lang="en-US" altLang="ja-JP" b="1" kern="0" dirty="0" err="1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derivatization</a:t>
            </a:r>
            <a:endParaRPr lang="en-US" altLang="ja-JP" b="1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Moreover, separation of 3-OH-CB 153 and 4’-OH-CB 165 that is difficult in GC-HRMS with </a:t>
            </a:r>
            <a:r>
              <a:rPr lang="en-US" altLang="ja-JP" b="1" kern="0" dirty="0" err="1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derivatization</a:t>
            </a:r>
            <a:r>
              <a:rPr lang="en-US" altLang="ja-JP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 </a:t>
            </a: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is enable 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Total analytical time  is less than 20 min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endParaRPr lang="en-US" altLang="ja-JP" b="1" kern="0" dirty="0">
              <a:solidFill>
                <a:prstClr val="white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Wingdings 2" pitchFamily="18" charset="2"/>
              <a:buChar char="¡"/>
              <a:defRPr/>
            </a:pPr>
            <a:r>
              <a:rPr lang="en-US" altLang="ja-JP" sz="2400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Urine sample</a:t>
            </a:r>
            <a:endParaRPr lang="ja-JP" altLang="en-US" sz="2400" b="1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Developed analytical method is able to </a:t>
            </a:r>
            <a:r>
              <a:rPr lang="en-US" altLang="ja-JP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be applied </a:t>
            </a: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to human urine sample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Three of major 6 OH-PCBs in human blood is detected(#107, #138 and #153) and #146, #182 and #172 are not detected in human urine  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r>
              <a:rPr lang="en-US" altLang="ja-JP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Concentration </a:t>
            </a: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of detected three </a:t>
            </a:r>
            <a:r>
              <a:rPr lang="en-US" altLang="ja-JP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OH-PCBs in urine sample </a:t>
            </a: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is              </a:t>
            </a:r>
            <a:endParaRPr lang="en-US" altLang="ja-JP" b="1" kern="0" dirty="0" smtClean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defRPr/>
            </a:pPr>
            <a:r>
              <a:rPr lang="en-US" altLang="ja-JP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   #</a:t>
            </a:r>
            <a:r>
              <a:rPr lang="en-US" altLang="ja-JP" b="1" kern="0" dirty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107 &gt; #138 &gt;  #153, </a:t>
            </a:r>
            <a:r>
              <a:rPr lang="en-US" altLang="ja-JP" b="1" kern="0" dirty="0" smtClean="0">
                <a:solidFill>
                  <a:prstClr val="white"/>
                </a:solidFill>
                <a:latin typeface="Verdana" pitchFamily="34" charset="0"/>
                <a:ea typeface="ＭＳ Ｐゴシック" pitchFamily="50" charset="-128"/>
              </a:rPr>
              <a:t>pattern of detected compound might be different from it in blood sample.</a:t>
            </a:r>
            <a:endParaRPr lang="en-US" altLang="ja-JP" b="1" kern="0" dirty="0">
              <a:solidFill>
                <a:prstClr val="white"/>
              </a:solidFill>
              <a:latin typeface="Verdana" pitchFamily="34" charset="0"/>
              <a:ea typeface="ＭＳ Ｐゴシック" pitchFamily="50" charset="-128"/>
            </a:endParaRPr>
          </a:p>
          <a:p>
            <a:pPr marL="742950" lvl="1" indent="-28575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3374D4"/>
              </a:buClr>
              <a:buFont typeface="Verdana" pitchFamily="34" charset="0"/>
              <a:buChar char="—"/>
              <a:defRPr/>
            </a:pPr>
            <a:endParaRPr lang="en-US" altLang="ja-JP" kern="0" dirty="0">
              <a:solidFill>
                <a:prstClr val="black"/>
              </a:solidFill>
              <a:latin typeface="Verdana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Acknowledgements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00113" y="2273300"/>
            <a:ext cx="7920037" cy="36941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ja-JP" b="1" dirty="0">
              <a:solidFill>
                <a:schemeClr val="accent3"/>
              </a:solidFill>
              <a:ea typeface="ＭＳ Ｐゴシック" pitchFamily="50" charset="-128"/>
            </a:endParaRP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Ministry of The Environment, Japan(MOE)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Japan Environmental Safety Corporation(JESCO)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Osaka University, Graduate </a:t>
            </a:r>
            <a:r>
              <a:rPr lang="en-US" altLang="ja-JP" b="1" dirty="0" err="1">
                <a:solidFill>
                  <a:schemeClr val="accent3"/>
                </a:solidFill>
                <a:ea typeface="ＭＳ Ｐゴシック" pitchFamily="50" charset="-128"/>
              </a:rPr>
              <a:t>Sachool</a:t>
            </a: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 of Engineering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Joint Research Chair for PCB separation &amp; Concentration System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Kobe University, Graduate </a:t>
            </a:r>
            <a:r>
              <a:rPr lang="en-US" altLang="ja-JP" b="1" dirty="0" err="1">
                <a:solidFill>
                  <a:schemeClr val="accent3"/>
                </a:solidFill>
                <a:ea typeface="ＭＳ Ｐゴシック" pitchFamily="50" charset="-128"/>
              </a:rPr>
              <a:t>Sachool</a:t>
            </a: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 of Maritime Science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Hyogo prefectural Institute of Environmental Sciences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JESCO Express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Hokkaido Research Organization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Chiba Prefectural Environmental </a:t>
            </a:r>
            <a:r>
              <a:rPr lang="en-US" altLang="ja-JP" b="1" dirty="0" err="1">
                <a:solidFill>
                  <a:schemeClr val="accent3"/>
                </a:solidFill>
                <a:ea typeface="ＭＳ Ｐゴシック" pitchFamily="50" charset="-128"/>
              </a:rPr>
              <a:t>Reserch</a:t>
            </a: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 Center</a:t>
            </a:r>
          </a:p>
          <a:p>
            <a:pPr>
              <a:defRPr/>
            </a:pPr>
            <a:r>
              <a:rPr lang="en-US" altLang="ja-JP" b="1" dirty="0">
                <a:solidFill>
                  <a:schemeClr val="accent3"/>
                </a:solidFill>
                <a:ea typeface="ＭＳ Ｐゴシック" pitchFamily="50" charset="-128"/>
              </a:rPr>
              <a:t>- National Institute for Environmental Studies</a:t>
            </a:r>
          </a:p>
          <a:p>
            <a:pPr>
              <a:defRPr/>
            </a:pPr>
            <a:endParaRPr lang="en-US" altLang="ja-JP" b="1" dirty="0">
              <a:solidFill>
                <a:schemeClr val="accent3"/>
              </a:solidFill>
              <a:ea typeface="ＭＳ Ｐゴシック" pitchFamily="50" charset="-128"/>
            </a:endParaRPr>
          </a:p>
          <a:p>
            <a:pPr>
              <a:buFontTx/>
              <a:buChar char="-"/>
              <a:defRPr/>
            </a:pPr>
            <a:endParaRPr lang="en-US" altLang="ja-JP" dirty="0">
              <a:solidFill>
                <a:schemeClr val="accent3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81" y="2501575"/>
            <a:ext cx="5518363" cy="2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77072"/>
            <a:ext cx="5766255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250px-3,3'-Dichlorobenzid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7280"/>
            <a:ext cx="2681534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pigment-0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-171400"/>
            <a:ext cx="3257100" cy="229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915816" y="1340768"/>
            <a:ext cx="2520280" cy="504056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24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NaNO</a:t>
            </a:r>
            <a:r>
              <a:rPr lang="en-US" altLang="ja-JP" sz="2400" b="1" baseline="-25000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2</a:t>
            </a:r>
            <a:r>
              <a:rPr lang="en-US" altLang="ja-JP" sz="24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, HCl</a:t>
            </a:r>
            <a:endParaRPr lang="ja-JP" altLang="ja-JP" sz="24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059832" y="6334780"/>
            <a:ext cx="3544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27000" algn="ctr">
              <a:tabLst>
                <a:tab pos="3990975" algn="l"/>
              </a:tabLst>
            </a:pPr>
            <a:r>
              <a:rPr lang="ja-JP" altLang="en-US" sz="28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顔料の合成過程の例</a:t>
            </a:r>
            <a:endParaRPr lang="ja-JP" altLang="en-US" sz="28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3779912" y="1121718"/>
            <a:ext cx="936104" cy="30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89" y="1340768"/>
            <a:ext cx="890280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1115616" y="5517232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一級アミンを酸性水溶液中で亜硝酸塩に作用させると、</a:t>
            </a:r>
            <a:endParaRPr lang="en-US" altLang="ja-JP" sz="24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速やかにジアゾニウム塩を生成する。</a:t>
            </a:r>
            <a:endParaRPr lang="ja-JP" altLang="en-US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11560" y="5229200"/>
            <a:ext cx="8064896" cy="1368152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139952" y="4365104"/>
            <a:ext cx="1584176" cy="432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altLang="ja-JP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NaNO</a:t>
            </a:r>
            <a:r>
              <a:rPr lang="en-US" altLang="ja-JP" sz="1600" b="1" baseline="-25000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2</a:t>
            </a:r>
            <a:r>
              <a:rPr lang="en-US" altLang="ja-JP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, HCl</a:t>
            </a:r>
            <a:endParaRPr lang="ja-JP" altLang="ja-JP" sz="16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6477198" y="476672"/>
          <a:ext cx="2127250" cy="1457325"/>
        </p:xfrm>
        <a:graphic>
          <a:graphicData uri="http://schemas.openxmlformats.org/presentationml/2006/ole">
            <p:oleObj spid="_x0000_s261122" name="CS ChemDraw Drawing" r:id="rId4" imgW="2127134" imgH="1456562" progId="ChemDraw.Document.6.0">
              <p:embed/>
            </p:oleObj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6240214" y="2708920"/>
          <a:ext cx="2508250" cy="1457325"/>
        </p:xfrm>
        <a:graphic>
          <a:graphicData uri="http://schemas.openxmlformats.org/presentationml/2006/ole">
            <p:oleObj spid="_x0000_s261123" name="CS ChemDraw Drawing" r:id="rId5" imgW="2508021" imgH="1456562" progId="ChemDraw.Document.6.0">
              <p:embed/>
            </p:oleObj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6012160" y="4797152"/>
          <a:ext cx="2889250" cy="1457325"/>
        </p:xfrm>
        <a:graphic>
          <a:graphicData uri="http://schemas.openxmlformats.org/presentationml/2006/ole">
            <p:oleObj spid="_x0000_s261124" name="CS ChemDraw Drawing" r:id="rId6" imgW="2888907" imgH="1456562" progId="ChemDraw.Document.6.0">
              <p:embed/>
            </p:oleObj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467544" y="3212976"/>
          <a:ext cx="3090863" cy="1457325"/>
        </p:xfrm>
        <a:graphic>
          <a:graphicData uri="http://schemas.openxmlformats.org/presentationml/2006/ole">
            <p:oleObj spid="_x0000_s261125" name="CS ChemDraw Drawing" r:id="rId7" imgW="3090283" imgH="1456562" progId="ChemDraw.Document.6.0">
              <p:embed/>
            </p:oleObj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55976" y="4797152"/>
            <a:ext cx="1080120" cy="43204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altLang="ja-JP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(CuCl</a:t>
            </a:r>
            <a:r>
              <a:rPr lang="en-US" altLang="ja-JP" sz="1600" b="1" baseline="-25000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2</a:t>
            </a:r>
            <a:r>
              <a:rPr lang="en-US" altLang="ja-JP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)</a:t>
            </a:r>
            <a:endParaRPr lang="ja-JP" altLang="ja-JP" sz="16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4067944" y="4149080"/>
            <a:ext cx="165618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4139952" y="1268760"/>
            <a:ext cx="223224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051720" y="2348880"/>
            <a:ext cx="2304256" cy="432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altLang="ja-JP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NaNO</a:t>
            </a:r>
            <a:r>
              <a:rPr lang="en-US" altLang="ja-JP" sz="1600" b="1" baseline="-25000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2</a:t>
            </a:r>
            <a:r>
              <a:rPr lang="en-US" altLang="ja-JP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, HCl</a:t>
            </a:r>
            <a:endParaRPr lang="ja-JP" altLang="ja-JP" sz="16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rot="5400000" flipH="1" flipV="1">
            <a:off x="1295636" y="2528900"/>
            <a:ext cx="936898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433586" y="531515"/>
          <a:ext cx="3562350" cy="1457325"/>
        </p:xfrm>
        <a:graphic>
          <a:graphicData uri="http://schemas.openxmlformats.org/presentationml/2006/ole">
            <p:oleObj spid="_x0000_s261126" name="CS ChemDraw Drawing" r:id="rId8" imgW="3562680" imgH="1456562" progId="ChemDraw.Document.6.0">
              <p:embed/>
            </p:oleObj>
          </a:graphicData>
        </a:graphic>
      </p:graphicFrame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23528" y="4869160"/>
            <a:ext cx="3240360" cy="432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altLang="ja-JP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2,2’,5,5’-</a:t>
            </a:r>
            <a:r>
              <a:rPr lang="ja-JP" altLang="en-US" sz="16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ＭＳ Ｐゴシック" pitchFamily="50" charset="-128"/>
              </a:rPr>
              <a:t>テトラクロロベンジジン</a:t>
            </a:r>
            <a:endParaRPr lang="ja-JP" altLang="ja-JP" sz="16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23528" y="5373216"/>
            <a:ext cx="3924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b="1" dirty="0" smtClean="0">
                <a:solidFill>
                  <a:prstClr val="black"/>
                </a:solidFill>
                <a:latin typeface="ＭＳ Ｐゴシック"/>
                <a:ea typeface="ＭＳ Ｐゴシック"/>
              </a:rPr>
              <a:t>ザンドマイヤー反応</a:t>
            </a:r>
            <a:endParaRPr lang="en-US" altLang="ja-JP" sz="2000" b="1" dirty="0" smtClean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Ar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-N</a:t>
            </a:r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ja-JP" altLang="en-US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≡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N + </a:t>
            </a:r>
            <a:r>
              <a:rPr lang="en-US" altLang="ja-JP" sz="20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CuX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→ </a:t>
            </a:r>
            <a:r>
              <a:rPr lang="en-US" altLang="ja-JP" sz="20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Ar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-X + Cu</a:t>
            </a:r>
            <a:r>
              <a:rPr lang="en-US" altLang="ja-JP" sz="2000" b="1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ja-JP" altLang="en-US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+ N</a:t>
            </a:r>
            <a:r>
              <a:rPr lang="en-US" altLang="ja-JP" sz="2000" b="1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ja-JP" altLang="en-US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↑ 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1520" y="6021288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芳香族ジアゾニウム塩を塩化銅</a:t>
            </a: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存在下に生成させ、加温分解すると、アミノ基が塩素置換されたアリールが生成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>
            <a:spLocks noChangeArrowheads="1"/>
          </p:cNvSpPr>
          <p:nvPr/>
        </p:nvSpPr>
        <p:spPr bwMode="auto">
          <a:xfrm>
            <a:off x="6516216" y="1988840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 smtClean="0">
                <a:solidFill>
                  <a:sysClr val="windowText" lastClr="00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CB-52(25-25)</a:t>
            </a:r>
            <a:endParaRPr kumimoji="0" lang="en-US" altLang="ja-JP" kern="0" dirty="0">
              <a:solidFill>
                <a:sysClr val="windowText" lastClr="00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6588224" y="4293096"/>
            <a:ext cx="2312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kern="0" dirty="0" smtClean="0">
                <a:solidFill>
                  <a:sysClr val="windowText" lastClr="00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CB-101(245-25)</a:t>
            </a:r>
            <a:endParaRPr kumimoji="0" lang="en-US" altLang="ja-JP" b="1" kern="0" dirty="0">
              <a:solidFill>
                <a:sysClr val="windowText" lastClr="00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6588224" y="6372036"/>
            <a:ext cx="2465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kern="0" dirty="0" smtClean="0">
                <a:solidFill>
                  <a:sysClr val="windowText" lastClr="000000"/>
                </a:solidFill>
                <a:latin typeface="HGS創英角ﾎﾟｯﾌﾟ体" pitchFamily="50" charset="-128"/>
                <a:ea typeface="HGS創英角ﾎﾟｯﾌﾟ体" pitchFamily="50" charset="-128"/>
              </a:rPr>
              <a:t>CB-153(245-245)</a:t>
            </a:r>
            <a:endParaRPr kumimoji="0" lang="en-US" altLang="ja-JP" b="1" kern="0" dirty="0">
              <a:solidFill>
                <a:sysClr val="windowText" lastClr="00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9" grpId="0" animBg="1"/>
      <p:bldP spid="1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-27384"/>
            <a:ext cx="5256584" cy="615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971600" y="5978406"/>
            <a:ext cx="74888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3990975" algn="l"/>
              </a:tabLst>
            </a:pPr>
            <a:r>
              <a:rPr lang="ja-JP" altLang="en-US" sz="24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lang="ja-JP" altLang="en-US" sz="20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顔料中</a:t>
            </a:r>
            <a:r>
              <a:rPr lang="ja-JP" altLang="en-US" sz="24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の</a:t>
            </a:r>
            <a:r>
              <a:rPr lang="en-US" altLang="ja-JP" sz="24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PCB</a:t>
            </a:r>
            <a:r>
              <a:rPr lang="ja-JP" altLang="en-US" sz="24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異性体（ジスアゾ系）</a:t>
            </a:r>
            <a:endParaRPr lang="ja-JP" altLang="en-US" sz="24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algn="ctr" eaLnBrk="0" hangingPunct="0">
              <a:tabLst>
                <a:tab pos="3990975" algn="l"/>
              </a:tabLst>
            </a:pPr>
            <a:r>
              <a:rPr lang="en-US" altLang="ja-JP" sz="2400" b="1" dirty="0" smtClean="0">
                <a:solidFill>
                  <a:prstClr val="black"/>
                </a:solidFill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permanent yellow lemon; PY81;</a:t>
            </a:r>
            <a:endParaRPr lang="en-US" altLang="ja-JP" sz="2400" b="1" dirty="0" smtClean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20713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Organic Pigment </a:t>
            </a:r>
          </a:p>
          <a:p>
            <a:pPr algn="l" eaLnBrk="1" hangingPunct="1">
              <a:buFontTx/>
              <a:buChar char="-"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  <p:grpSp>
        <p:nvGrpSpPr>
          <p:cNvPr id="1033" name="Group 2"/>
          <p:cNvGrpSpPr>
            <a:grpSpLocks/>
          </p:cNvGrpSpPr>
          <p:nvPr/>
        </p:nvGrpSpPr>
        <p:grpSpPr bwMode="auto">
          <a:xfrm>
            <a:off x="611188" y="908050"/>
            <a:ext cx="8064500" cy="5537200"/>
            <a:chOff x="1191" y="6010"/>
            <a:chExt cx="9720" cy="6480"/>
          </a:xfrm>
        </p:grpSpPr>
        <p:sp>
          <p:nvSpPr>
            <p:cNvPr id="1034" name="Rectangle 3"/>
            <p:cNvSpPr>
              <a:spLocks noChangeArrowheads="1"/>
            </p:cNvSpPr>
            <p:nvPr/>
          </p:nvSpPr>
          <p:spPr bwMode="auto">
            <a:xfrm>
              <a:off x="1191" y="6010"/>
              <a:ext cx="9720" cy="6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1035" name="Group 4"/>
            <p:cNvGrpSpPr>
              <a:grpSpLocks/>
            </p:cNvGrpSpPr>
            <p:nvPr/>
          </p:nvGrpSpPr>
          <p:grpSpPr bwMode="auto">
            <a:xfrm>
              <a:off x="1191" y="6010"/>
              <a:ext cx="9436" cy="5940"/>
              <a:chOff x="1191" y="5728"/>
              <a:chExt cx="9436" cy="5940"/>
            </a:xfrm>
          </p:grpSpPr>
          <p:grpSp>
            <p:nvGrpSpPr>
              <p:cNvPr id="1036" name="Group 5"/>
              <p:cNvGrpSpPr>
                <a:grpSpLocks/>
              </p:cNvGrpSpPr>
              <p:nvPr/>
            </p:nvGrpSpPr>
            <p:grpSpPr bwMode="auto">
              <a:xfrm>
                <a:off x="1191" y="5762"/>
                <a:ext cx="4320" cy="5906"/>
                <a:chOff x="1134" y="1321"/>
                <a:chExt cx="4320" cy="5906"/>
              </a:xfrm>
            </p:grpSpPr>
            <p:pic>
              <p:nvPicPr>
                <p:cNvPr id="1052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134" y="1321"/>
                  <a:ext cx="4175" cy="59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5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54" y="30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D2CB</a:t>
                  </a:r>
                  <a:endParaRPr lang="ja-JP" altLang="ja-JP"/>
                </a:p>
              </p:txBody>
            </p:sp>
            <p:sp>
              <p:nvSpPr>
                <p:cNvPr id="105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554" y="416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T3CB</a:t>
                  </a:r>
                  <a:endParaRPr lang="ja-JP" altLang="ja-JP"/>
                </a:p>
              </p:txBody>
            </p:sp>
            <p:sp>
              <p:nvSpPr>
                <p:cNvPr id="105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554" y="524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T4CB</a:t>
                  </a:r>
                  <a:endParaRPr lang="ja-JP" altLang="ja-JP"/>
                </a:p>
              </p:txBody>
            </p:sp>
            <p:sp>
              <p:nvSpPr>
                <p:cNvPr id="105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474" y="3087"/>
                  <a:ext cx="108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#11(3-3)</a:t>
                  </a:r>
                  <a:endParaRPr lang="en-US" altLang="ja-JP" sz="1000" b="1" u="sng">
                    <a:latin typeface="Times New Roman" pitchFamily="18" charset="0"/>
                  </a:endParaRPr>
                </a:p>
                <a:p>
                  <a:endParaRPr lang="ja-JP" altLang="ja-JP"/>
                </a:p>
              </p:txBody>
            </p:sp>
            <p:sp>
              <p:nvSpPr>
                <p:cNvPr id="105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133" y="4167"/>
                  <a:ext cx="142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#35(34-3)</a:t>
                  </a:r>
                  <a:endParaRPr lang="ja-JP" altLang="ja-JP"/>
                </a:p>
              </p:txBody>
            </p:sp>
            <p:sp>
              <p:nvSpPr>
                <p:cNvPr id="105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953" y="5067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#77</a:t>
                  </a:r>
                  <a:endParaRPr lang="ja-JP" altLang="ja-JP"/>
                </a:p>
              </p:txBody>
            </p:sp>
            <p:sp>
              <p:nvSpPr>
                <p:cNvPr id="195597" name="AutoShape 13"/>
                <p:cNvSpPr>
                  <a:spLocks noChangeArrowheads="1"/>
                </p:cNvSpPr>
                <p:nvPr/>
              </p:nvSpPr>
              <p:spPr bwMode="auto">
                <a:xfrm>
                  <a:off x="2755" y="1467"/>
                  <a:ext cx="1678" cy="49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lIns="74295" tIns="8890" rIns="74295" bIns="8890"/>
                <a:lstStyle/>
                <a:p>
                  <a:pPr algn="ctr">
                    <a:defRPr/>
                  </a:pPr>
                  <a:r>
                    <a:rPr lang="en-US" altLang="ja-JP" dirty="0">
                      <a:latin typeface="Arial" pitchFamily="34" charset="0"/>
                      <a:ea typeface="ＭＳ Ｐゴシック" pitchFamily="50" charset="-128"/>
                    </a:rPr>
                    <a:t>Pigment-A</a:t>
                  </a:r>
                  <a:endParaRPr lang="ja-JP" dirty="0">
                    <a:latin typeface="Arial" pitchFamily="34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06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554" y="21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M1CB</a:t>
                  </a:r>
                  <a:endParaRPr lang="ja-JP" altLang="ja-JP"/>
                </a:p>
              </p:txBody>
            </p:sp>
            <p:sp>
              <p:nvSpPr>
                <p:cNvPr id="106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554" y="632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P5CB</a:t>
                  </a:r>
                  <a:endParaRPr lang="ja-JP" altLang="ja-JP"/>
                </a:p>
              </p:txBody>
            </p:sp>
            <p:sp>
              <p:nvSpPr>
                <p:cNvPr id="106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854" y="2187"/>
                  <a:ext cx="76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(N.D.)</a:t>
                  </a:r>
                  <a:endParaRPr lang="ja-JP" altLang="ja-JP"/>
                </a:p>
              </p:txBody>
            </p:sp>
            <p:sp>
              <p:nvSpPr>
                <p:cNvPr id="106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114" y="6327"/>
                  <a:ext cx="76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(N.D.)</a:t>
                  </a:r>
                  <a:endParaRPr lang="ja-JP" altLang="ja-JP"/>
                </a:p>
              </p:txBody>
            </p:sp>
            <p:graphicFrame>
              <p:nvGraphicFramePr>
                <p:cNvPr id="1029" name="Object 18"/>
                <p:cNvGraphicFramePr>
                  <a:graphicFrameLocks noChangeAspect="1"/>
                </p:cNvGraphicFramePr>
                <p:nvPr/>
              </p:nvGraphicFramePr>
              <p:xfrm>
                <a:off x="2573" y="3044"/>
                <a:ext cx="900" cy="617"/>
              </p:xfrm>
              <a:graphic>
                <a:graphicData uri="http://schemas.openxmlformats.org/presentationml/2006/ole">
                  <p:oleObj spid="_x0000_s1029" name="CS ChemDraw Drawing" r:id="rId5" imgW="2135520" imgH="146448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30" name="Object 19"/>
                <p:cNvGraphicFramePr>
                  <a:graphicFrameLocks noChangeAspect="1"/>
                </p:cNvGraphicFramePr>
                <p:nvPr/>
              </p:nvGraphicFramePr>
              <p:xfrm>
                <a:off x="2048" y="4113"/>
                <a:ext cx="1060" cy="617"/>
              </p:xfrm>
              <a:graphic>
                <a:graphicData uri="http://schemas.openxmlformats.org/presentationml/2006/ole">
                  <p:oleObj spid="_x0000_s1030" name="CS ChemDraw Drawing" r:id="rId6" imgW="2516040" imgH="146448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31" name="Object 20"/>
                <p:cNvGraphicFramePr>
                  <a:graphicFrameLocks noChangeAspect="1"/>
                </p:cNvGraphicFramePr>
                <p:nvPr/>
              </p:nvGraphicFramePr>
              <p:xfrm>
                <a:off x="2864" y="5148"/>
                <a:ext cx="1221" cy="617"/>
              </p:xfrm>
              <a:graphic>
                <a:graphicData uri="http://schemas.openxmlformats.org/presentationml/2006/ole">
                  <p:oleObj spid="_x0000_s1031" name="CS ChemDraw Drawing" r:id="rId7" imgW="2897640" imgH="1464480" progId="ChemDraw.Document.6.0">
                    <p:embed/>
                  </p:oleObj>
                </a:graphicData>
              </a:graphic>
            </p:graphicFrame>
            <p:sp>
              <p:nvSpPr>
                <p:cNvPr id="106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770" y="5353"/>
                  <a:ext cx="105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(34-34)</a:t>
                  </a:r>
                  <a:endParaRPr lang="ja-JP" altLang="ja-JP"/>
                </a:p>
              </p:txBody>
            </p:sp>
          </p:grpSp>
          <p:grpSp>
            <p:nvGrpSpPr>
              <p:cNvPr id="1037" name="Group 22"/>
              <p:cNvGrpSpPr>
                <a:grpSpLocks/>
              </p:cNvGrpSpPr>
              <p:nvPr/>
            </p:nvGrpSpPr>
            <p:grpSpPr bwMode="auto">
              <a:xfrm>
                <a:off x="6231" y="5728"/>
                <a:ext cx="4396" cy="5940"/>
                <a:chOff x="6174" y="1287"/>
                <a:chExt cx="4396" cy="5940"/>
              </a:xfrm>
            </p:grpSpPr>
            <p:pic>
              <p:nvPicPr>
                <p:cNvPr id="1038" name="Picture 23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6174" y="1287"/>
                  <a:ext cx="4200" cy="5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3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9670" y="30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D2CB</a:t>
                  </a:r>
                  <a:endParaRPr lang="ja-JP" altLang="ja-JP"/>
                </a:p>
              </p:txBody>
            </p:sp>
            <p:sp>
              <p:nvSpPr>
                <p:cNvPr id="104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9670" y="414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T3CB</a:t>
                  </a:r>
                  <a:endParaRPr lang="ja-JP" altLang="ja-JP"/>
                </a:p>
              </p:txBody>
            </p:sp>
            <p:sp>
              <p:nvSpPr>
                <p:cNvPr id="104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9670" y="524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T4CB</a:t>
                  </a:r>
                  <a:endParaRPr lang="ja-JP" altLang="ja-JP"/>
                </a:p>
              </p:txBody>
            </p:sp>
            <p:sp>
              <p:nvSpPr>
                <p:cNvPr id="104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9670" y="632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P5CB</a:t>
                  </a:r>
                  <a:endParaRPr lang="ja-JP" altLang="ja-JP"/>
                </a:p>
              </p:txBody>
            </p:sp>
            <p:sp>
              <p:nvSpPr>
                <p:cNvPr id="104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441" y="3076"/>
                  <a:ext cx="1225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#11(3-3)</a:t>
                  </a:r>
                  <a:endParaRPr lang="ja-JP" altLang="ja-JP"/>
                </a:p>
              </p:txBody>
            </p:sp>
            <p:sp>
              <p:nvSpPr>
                <p:cNvPr id="104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765" y="6133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#101</a:t>
                  </a:r>
                  <a:endParaRPr lang="ja-JP" altLang="ja-JP"/>
                </a:p>
              </p:txBody>
            </p:sp>
            <p:sp>
              <p:nvSpPr>
                <p:cNvPr id="104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7974" y="4167"/>
                  <a:ext cx="1440" cy="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</a:t>
                  </a:r>
                  <a:r>
                    <a:rPr lang="ja-JP" altLang="en-US" sz="900" i="1">
                      <a:latin typeface="Century" pitchFamily="18" charset="0"/>
                    </a:rPr>
                    <a:t>ﾌﾗｸﾞﾒﾝﾄｲｵﾝ</a:t>
                  </a:r>
                  <a:r>
                    <a:rPr lang="en-US" altLang="ja-JP" sz="900" i="1">
                      <a:latin typeface="Century" pitchFamily="18" charset="0"/>
                    </a:rPr>
                    <a:t>)</a:t>
                  </a:r>
                  <a:endParaRPr lang="ja-JP" altLang="ja-JP"/>
                </a:p>
              </p:txBody>
            </p:sp>
            <p:sp>
              <p:nvSpPr>
                <p:cNvPr id="104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8120" y="5081"/>
                  <a:ext cx="720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#52</a:t>
                  </a:r>
                  <a:endParaRPr lang="ja-JP" altLang="ja-JP"/>
                </a:p>
              </p:txBody>
            </p:sp>
            <p:sp>
              <p:nvSpPr>
                <p:cNvPr id="195616" name="AutoShape 32"/>
                <p:cNvSpPr>
                  <a:spLocks noChangeArrowheads="1"/>
                </p:cNvSpPr>
                <p:nvPr/>
              </p:nvSpPr>
              <p:spPr bwMode="auto">
                <a:xfrm>
                  <a:off x="7791" y="1467"/>
                  <a:ext cx="1762" cy="49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lIns="74295" tIns="8890" rIns="74295" bIns="8890"/>
                <a:lstStyle/>
                <a:p>
                  <a:pPr algn="ctr">
                    <a:defRPr/>
                  </a:pPr>
                  <a:r>
                    <a:rPr lang="en-US" altLang="ja-JP" dirty="0">
                      <a:latin typeface="Arial" pitchFamily="34" charset="0"/>
                      <a:ea typeface="ＭＳ Ｐゴシック" pitchFamily="50" charset="-128"/>
                    </a:rPr>
                    <a:t>Pigment-B</a:t>
                  </a:r>
                  <a:endParaRPr lang="ja-JP" dirty="0">
                    <a:latin typeface="Arial" pitchFamily="34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048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9670" y="2187"/>
                  <a:ext cx="900" cy="3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>
                      <a:latin typeface="Century" pitchFamily="18" charset="0"/>
                    </a:rPr>
                    <a:t>M1CB</a:t>
                  </a:r>
                  <a:endParaRPr lang="ja-JP" altLang="ja-JP"/>
                </a:p>
              </p:txBody>
            </p:sp>
            <p:sp>
              <p:nvSpPr>
                <p:cNvPr id="104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6894" y="2187"/>
                  <a:ext cx="761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900" i="1">
                      <a:latin typeface="Century" pitchFamily="18" charset="0"/>
                    </a:rPr>
                    <a:t>(N.D.)</a:t>
                  </a:r>
                  <a:endParaRPr lang="ja-JP" altLang="ja-JP"/>
                </a:p>
              </p:txBody>
            </p:sp>
            <p:graphicFrame>
              <p:nvGraphicFramePr>
                <p:cNvPr id="1026" name="Object 35"/>
                <p:cNvGraphicFramePr>
                  <a:graphicFrameLocks noChangeAspect="1"/>
                </p:cNvGraphicFramePr>
                <p:nvPr/>
              </p:nvGraphicFramePr>
              <p:xfrm>
                <a:off x="7605" y="3051"/>
                <a:ext cx="900" cy="617"/>
              </p:xfrm>
              <a:graphic>
                <a:graphicData uri="http://schemas.openxmlformats.org/presentationml/2006/ole">
                  <p:oleObj spid="_x0000_s1026" name="CS ChemDraw Drawing" r:id="rId9" imgW="2135520" imgH="146448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27" name="Object 36"/>
                <p:cNvGraphicFramePr>
                  <a:graphicFrameLocks noChangeAspect="1"/>
                </p:cNvGraphicFramePr>
                <p:nvPr/>
              </p:nvGraphicFramePr>
              <p:xfrm>
                <a:off x="7169" y="5155"/>
                <a:ext cx="900" cy="617"/>
              </p:xfrm>
              <a:graphic>
                <a:graphicData uri="http://schemas.openxmlformats.org/presentationml/2006/ole">
                  <p:oleObj spid="_x0000_s1027" name="CS ChemDraw Drawing" r:id="rId10" imgW="2135520" imgH="1464120" progId="ChemDraw.Document.6.0">
                    <p:embed/>
                  </p:oleObj>
                </a:graphicData>
              </a:graphic>
            </p:graphicFrame>
            <p:graphicFrame>
              <p:nvGraphicFramePr>
                <p:cNvPr id="1028" name="Object 37"/>
                <p:cNvGraphicFramePr>
                  <a:graphicFrameLocks noChangeAspect="1"/>
                </p:cNvGraphicFramePr>
                <p:nvPr/>
              </p:nvGraphicFramePr>
              <p:xfrm>
                <a:off x="7581" y="6173"/>
                <a:ext cx="1060" cy="617"/>
              </p:xfrm>
              <a:graphic>
                <a:graphicData uri="http://schemas.openxmlformats.org/presentationml/2006/ole">
                  <p:oleObj spid="_x0000_s1028" name="CS ChemDraw Drawing" r:id="rId11" imgW="2516400" imgH="1464120" progId="ChemDraw.Document.6.0">
                    <p:embed/>
                  </p:oleObj>
                </a:graphicData>
              </a:graphic>
            </p:graphicFrame>
            <p:sp>
              <p:nvSpPr>
                <p:cNvPr id="105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075" y="5377"/>
                  <a:ext cx="105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(25-25)</a:t>
                  </a:r>
                  <a:endParaRPr lang="ja-JP" altLang="ja-JP"/>
                </a:p>
              </p:txBody>
            </p:sp>
            <p:sp>
              <p:nvSpPr>
                <p:cNvPr id="105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667" y="6419"/>
                  <a:ext cx="105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/>
                  <a:r>
                    <a:rPr lang="en-US" altLang="ja-JP" sz="1000" b="1" u="sng">
                      <a:latin typeface="Century" pitchFamily="18" charset="0"/>
                    </a:rPr>
                    <a:t>(245-25)</a:t>
                  </a:r>
                  <a:endParaRPr lang="ja-JP" altLang="ja-JP"/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20713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Organic Pigment </a:t>
            </a:r>
          </a:p>
          <a:p>
            <a:pPr algn="l" eaLnBrk="1" hangingPunct="1">
              <a:buFontTx/>
              <a:buChar char="-"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429000"/>
            <a:ext cx="8050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1412875"/>
            <a:ext cx="9205913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dirty="0" smtClean="0">
                <a:solidFill>
                  <a:schemeClr val="accent3"/>
                </a:solidFill>
              </a:rPr>
              <a:t>非意図的</a:t>
            </a:r>
            <a:r>
              <a:rPr lang="en-US" altLang="ja-JP" sz="4000" dirty="0" smtClean="0">
                <a:solidFill>
                  <a:schemeClr val="accent3"/>
                </a:solidFill>
              </a:rPr>
              <a:t>POPs</a:t>
            </a:r>
            <a:r>
              <a:rPr lang="ja-JP" altLang="en-US" sz="4000" dirty="0" smtClean="0">
                <a:solidFill>
                  <a:schemeClr val="accent3"/>
                </a:solidFill>
              </a:rPr>
              <a:t>生成と特異異性体</a:t>
            </a: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9144000" cy="23955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Char char="-"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FeCl</a:t>
            </a:r>
            <a:r>
              <a:rPr lang="en-US" altLang="ja-JP" sz="2000" b="1" dirty="0" smtClean="0">
                <a:solidFill>
                  <a:schemeClr val="accent3"/>
                </a:solidFill>
              </a:rPr>
              <a:t>3</a:t>
            </a: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39750" y="358775"/>
            <a:ext cx="835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塩化第二鉄液の</a:t>
            </a:r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</a:rPr>
              <a:t>PCB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汚染問題　　</a:t>
            </a:r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</a:rPr>
              <a:t>2006.11.13</a:t>
            </a:r>
          </a:p>
        </p:txBody>
      </p:sp>
      <p:pic>
        <p:nvPicPr>
          <p:cNvPr id="4099" name="Picture 3" descr="FeCl3-200611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9144000" cy="2652712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23850" y="4643438"/>
            <a:ext cx="4103688" cy="984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放流水</a:t>
            </a:r>
            <a:b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</a:rPr>
              <a:t>0.002 </a:t>
            </a:r>
            <a:r>
              <a:rPr lang="en-US" altLang="ja-JP" b="1" smtClean="0">
                <a:solidFill>
                  <a:srgbClr val="000000"/>
                </a:solidFill>
              </a:rPr>
              <a:t>pgTEQ/L</a:t>
            </a:r>
            <a:r>
              <a:rPr lang="ja-JP" altLang="en-US" b="1" smtClean="0">
                <a:solidFill>
                  <a:srgbClr val="000000"/>
                </a:solidFill>
              </a:rPr>
              <a:t>　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が</a:t>
            </a:r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</a:rPr>
              <a:t>8.9 </a:t>
            </a:r>
            <a:r>
              <a:rPr lang="en-US" altLang="ja-JP" b="1" smtClean="0">
                <a:solidFill>
                  <a:srgbClr val="000000"/>
                </a:solidFill>
              </a:rPr>
              <a:t>pgTEQ/L</a:t>
            </a:r>
            <a:r>
              <a:rPr lang="ja-JP" altLang="en-US" b="1" smtClean="0">
                <a:solidFill>
                  <a:srgbClr val="000000"/>
                </a:solidFill>
              </a:rPr>
              <a:t>　</a:t>
            </a:r>
          </a:p>
        </p:txBody>
      </p:sp>
      <p:pic>
        <p:nvPicPr>
          <p:cNvPr id="4101" name="Picture 5" descr="FeCl3-200611-1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0300" y="3716338"/>
            <a:ext cx="1674813" cy="2881312"/>
          </a:xfrm>
          <a:prstGeom prst="rect">
            <a:avLst/>
          </a:prstGeom>
          <a:noFill/>
        </p:spPr>
      </p:pic>
      <p:pic>
        <p:nvPicPr>
          <p:cNvPr id="4102" name="Picture 6" descr="FeCl3-200611-1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5350" y="3716338"/>
            <a:ext cx="1447800" cy="2881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" y="-248930"/>
            <a:ext cx="9143999" cy="7355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PCB</a:t>
            </a:r>
            <a:r>
              <a:rPr lang="ja-JP" altLang="en-US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製品中の異性体</a:t>
            </a:r>
            <a:endParaRPr lang="en-US" altLang="ja-JP" sz="4000" b="1" dirty="0" smtClean="0">
              <a:solidFill>
                <a:srgbClr val="002060"/>
              </a:solidFill>
              <a:latin typeface="HGS創英角ﾎﾟｯﾌﾟ体" pitchFamily="50" charset="-128"/>
              <a:ea typeface="HGS創英角ﾎﾟｯﾌﾟ体" pitchFamily="50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2400" dirty="0" smtClean="0">
              <a:solidFill>
                <a:prstClr val="black"/>
              </a:solidFill>
              <a:latin typeface="ＭＳ 明朝" pitchFamily="17" charset="-128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2400" dirty="0" smtClean="0">
              <a:solidFill>
                <a:prstClr val="black"/>
              </a:solidFill>
              <a:latin typeface="ＭＳ 明朝" pitchFamily="17" charset="-128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r>
              <a:rPr lang="ja-JP" altLang="en-US" sz="2400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50825" y="1125538"/>
            <a:ext cx="8642350" cy="409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u="sng" smtClean="0">
                <a:solidFill>
                  <a:srgbClr val="000000"/>
                </a:solidFill>
              </a:rPr>
              <a:t>塩化鉄</a:t>
            </a:r>
            <a:r>
              <a:rPr lang="en-US" altLang="ja-JP" b="1" u="sng" smtClean="0">
                <a:solidFill>
                  <a:srgbClr val="000000"/>
                </a:solidFill>
              </a:rPr>
              <a:t>(II)</a:t>
            </a:r>
            <a:r>
              <a:rPr lang="ja-JP" altLang="en-US" b="1" smtClean="0">
                <a:solidFill>
                  <a:srgbClr val="000000"/>
                </a:solidFill>
              </a:rPr>
              <a:t>　</a:t>
            </a:r>
            <a:r>
              <a:rPr lang="ja-JP" altLang="en-US" smtClean="0">
                <a:solidFill>
                  <a:srgbClr val="000000"/>
                </a:solidFill>
              </a:rPr>
              <a:t>（フェロ）　水中　黄緑色</a:t>
            </a:r>
          </a:p>
          <a:p>
            <a:pPr>
              <a:spcBef>
                <a:spcPct val="50000"/>
              </a:spcBef>
            </a:pPr>
            <a:r>
              <a:rPr lang="ja-JP" altLang="en-US" smtClean="0">
                <a:solidFill>
                  <a:srgbClr val="000000"/>
                </a:solidFill>
              </a:rPr>
              <a:t>塩化鉄</a:t>
            </a:r>
            <a:r>
              <a:rPr lang="en-US" altLang="ja-JP" smtClean="0">
                <a:solidFill>
                  <a:srgbClr val="000000"/>
                </a:solidFill>
              </a:rPr>
              <a:t>(II) FeCl</a:t>
            </a:r>
            <a:r>
              <a:rPr lang="en-US" altLang="ja-JP" baseline="-25000" smtClean="0">
                <a:solidFill>
                  <a:srgbClr val="000000"/>
                </a:solidFill>
              </a:rPr>
              <a:t>2</a:t>
            </a:r>
            <a:r>
              <a:rPr lang="en-US" altLang="ja-JP" smtClean="0">
                <a:solidFill>
                  <a:srgbClr val="000000"/>
                </a:solidFill>
              </a:rPr>
              <a:t> </a:t>
            </a:r>
            <a:r>
              <a:rPr lang="ja-JP" altLang="en-US" smtClean="0">
                <a:solidFill>
                  <a:srgbClr val="000000"/>
                </a:solidFill>
              </a:rPr>
              <a:t>は緑黄色の結晶である。かつては塩化第一鉄（えんかだいいちてつ）と</a:t>
            </a:r>
          </a:p>
          <a:p>
            <a:pPr>
              <a:spcBef>
                <a:spcPct val="50000"/>
              </a:spcBef>
            </a:pPr>
            <a:r>
              <a:rPr lang="ja-JP" altLang="en-US" smtClean="0">
                <a:solidFill>
                  <a:srgbClr val="000000"/>
                </a:solidFill>
              </a:rPr>
              <a:t>も呼ばれた。水に易溶。</a:t>
            </a:r>
          </a:p>
          <a:p>
            <a:pPr>
              <a:spcBef>
                <a:spcPct val="50000"/>
              </a:spcBef>
            </a:pPr>
            <a:endParaRPr lang="ja-JP" altLang="en-US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b="1" u="sng" smtClean="0">
                <a:solidFill>
                  <a:srgbClr val="000000"/>
                </a:solidFill>
              </a:rPr>
              <a:t>塩化鉄</a:t>
            </a:r>
            <a:r>
              <a:rPr lang="en-US" altLang="ja-JP" b="1" u="sng" smtClean="0">
                <a:solidFill>
                  <a:srgbClr val="000000"/>
                </a:solidFill>
              </a:rPr>
              <a:t>(III)</a:t>
            </a:r>
            <a:r>
              <a:rPr lang="ja-JP" altLang="en-US" b="1" u="sng" smtClean="0">
                <a:solidFill>
                  <a:srgbClr val="000000"/>
                </a:solidFill>
              </a:rPr>
              <a:t>　</a:t>
            </a:r>
            <a:r>
              <a:rPr lang="ja-JP" altLang="en-US" smtClean="0">
                <a:solidFill>
                  <a:srgbClr val="000000"/>
                </a:solidFill>
              </a:rPr>
              <a:t>　（フェリ）　水中　赤褐色　</a:t>
            </a:r>
          </a:p>
          <a:p>
            <a:pPr>
              <a:spcBef>
                <a:spcPct val="50000"/>
              </a:spcBef>
            </a:pPr>
            <a:r>
              <a:rPr lang="ja-JP" altLang="en-US" smtClean="0">
                <a:solidFill>
                  <a:srgbClr val="000000"/>
                </a:solidFill>
              </a:rPr>
              <a:t>塩化鉄</a:t>
            </a:r>
            <a:r>
              <a:rPr lang="en-US" altLang="ja-JP" smtClean="0">
                <a:solidFill>
                  <a:srgbClr val="000000"/>
                </a:solidFill>
              </a:rPr>
              <a:t>(III) FeCl</a:t>
            </a:r>
            <a:r>
              <a:rPr lang="en-US" altLang="ja-JP" baseline="-25000" smtClean="0">
                <a:solidFill>
                  <a:srgbClr val="000000"/>
                </a:solidFill>
              </a:rPr>
              <a:t>3</a:t>
            </a:r>
            <a:r>
              <a:rPr lang="en-US" altLang="ja-JP" smtClean="0">
                <a:solidFill>
                  <a:srgbClr val="000000"/>
                </a:solidFill>
              </a:rPr>
              <a:t> </a:t>
            </a:r>
            <a:r>
              <a:rPr lang="ja-JP" altLang="en-US" smtClean="0">
                <a:solidFill>
                  <a:srgbClr val="000000"/>
                </a:solidFill>
              </a:rPr>
              <a:t>は緑がかった黒色の葉状結晶である。かつては塩化第二鉄（えんかだ</a:t>
            </a:r>
          </a:p>
          <a:p>
            <a:pPr>
              <a:spcBef>
                <a:spcPct val="50000"/>
              </a:spcBef>
            </a:pPr>
            <a:r>
              <a:rPr lang="ja-JP" altLang="en-US" smtClean="0">
                <a:solidFill>
                  <a:srgbClr val="000000"/>
                </a:solidFill>
              </a:rPr>
              <a:t>いにてつ）とも呼ばれた。金属光沢がある。融点は </a:t>
            </a:r>
            <a:r>
              <a:rPr lang="en-US" altLang="ja-JP" smtClean="0">
                <a:solidFill>
                  <a:srgbClr val="000000"/>
                </a:solidFill>
              </a:rPr>
              <a:t>302 ℃</a:t>
            </a:r>
            <a:r>
              <a:rPr lang="ja-JP" altLang="en-US" smtClean="0">
                <a:solidFill>
                  <a:srgbClr val="000000"/>
                </a:solidFill>
              </a:rPr>
              <a:t>。アルコールやエーテルに可</a:t>
            </a:r>
          </a:p>
          <a:p>
            <a:pPr>
              <a:spcBef>
                <a:spcPct val="50000"/>
              </a:spcBef>
            </a:pPr>
            <a:r>
              <a:rPr lang="ja-JP" altLang="en-US" smtClean="0">
                <a:solidFill>
                  <a:srgbClr val="000000"/>
                </a:solidFill>
              </a:rPr>
              <a:t>溶である。水に解かすと赤褐色の溶液となる。</a:t>
            </a:r>
          </a:p>
          <a:p>
            <a:pPr>
              <a:spcBef>
                <a:spcPct val="50000"/>
              </a:spcBef>
            </a:pPr>
            <a:r>
              <a:rPr lang="ja-JP" altLang="en-US" b="1" u="sng" smtClean="0">
                <a:solidFill>
                  <a:srgbClr val="000000"/>
                </a:solidFill>
              </a:rPr>
              <a:t>銅箔を腐食</a:t>
            </a:r>
            <a:r>
              <a:rPr lang="ja-JP" altLang="en-US" smtClean="0">
                <a:solidFill>
                  <a:srgbClr val="000000"/>
                </a:solidFill>
              </a:rPr>
              <a:t>するので</a:t>
            </a:r>
            <a:r>
              <a:rPr lang="ja-JP" altLang="en-US" b="1" u="sng" smtClean="0">
                <a:solidFill>
                  <a:srgbClr val="000000"/>
                </a:solidFill>
              </a:rPr>
              <a:t>プリント基板のエッチング剤</a:t>
            </a:r>
            <a:r>
              <a:rPr lang="ja-JP" altLang="en-US" smtClean="0">
                <a:solidFill>
                  <a:srgbClr val="000000"/>
                </a:solidFill>
              </a:rPr>
              <a:t>としても利用される。</a:t>
            </a:r>
          </a:p>
          <a:p>
            <a:pPr>
              <a:spcBef>
                <a:spcPct val="50000"/>
              </a:spcBef>
            </a:pPr>
            <a:r>
              <a:rPr lang="ja-JP" altLang="en-US" smtClean="0">
                <a:solidFill>
                  <a:srgbClr val="000000"/>
                </a:solidFill>
              </a:rPr>
              <a:t>塩化鉄</a:t>
            </a:r>
            <a:r>
              <a:rPr lang="en-US" altLang="ja-JP" smtClean="0">
                <a:solidFill>
                  <a:srgbClr val="000000"/>
                </a:solidFill>
              </a:rPr>
              <a:t>(III) </a:t>
            </a:r>
            <a:r>
              <a:rPr lang="ja-JP" altLang="en-US" smtClean="0">
                <a:solidFill>
                  <a:srgbClr val="000000"/>
                </a:solidFill>
              </a:rPr>
              <a:t>の </a:t>
            </a:r>
            <a:r>
              <a:rPr lang="en-US" altLang="ja-JP" smtClean="0">
                <a:solidFill>
                  <a:srgbClr val="000000"/>
                </a:solidFill>
              </a:rPr>
              <a:t>2004</a:t>
            </a:r>
            <a:r>
              <a:rPr lang="ja-JP" altLang="en-US" smtClean="0">
                <a:solidFill>
                  <a:srgbClr val="000000"/>
                </a:solidFill>
              </a:rPr>
              <a:t>年度日本国内生産量は </a:t>
            </a:r>
            <a:r>
              <a:rPr lang="en-US" altLang="ja-JP" smtClean="0">
                <a:solidFill>
                  <a:srgbClr val="000000"/>
                </a:solidFill>
              </a:rPr>
              <a:t>356,472 t</a:t>
            </a:r>
            <a:r>
              <a:rPr lang="ja-JP" altLang="en-US" smtClean="0">
                <a:solidFill>
                  <a:srgbClr val="000000"/>
                </a:solidFill>
              </a:rPr>
              <a:t>、工業消費量は </a:t>
            </a:r>
            <a:r>
              <a:rPr lang="en-US" altLang="ja-JP" smtClean="0">
                <a:solidFill>
                  <a:srgbClr val="000000"/>
                </a:solidFill>
              </a:rPr>
              <a:t>29,314 t</a:t>
            </a:r>
            <a:r>
              <a:rPr lang="ja-JP" altLang="en-US" smtClean="0">
                <a:solidFill>
                  <a:srgbClr val="000000"/>
                </a:solidFill>
              </a:rPr>
              <a:t>である。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52500" y="4581525"/>
            <a:ext cx="487363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原水ポンプ井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28763" y="4581525"/>
            <a:ext cx="487362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加温槽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12975" y="4581525"/>
            <a:ext cx="487363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分配槽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824163" y="4589463"/>
            <a:ext cx="487362" cy="1655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接触酸化槽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363913" y="4581525"/>
            <a:ext cx="487362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硝化槽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940175" y="4581525"/>
            <a:ext cx="487363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脱窒槽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516438" y="4581525"/>
            <a:ext cx="487362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再ばっき槽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092700" y="4589463"/>
            <a:ext cx="487363" cy="1655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急速攪拌槽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668963" y="4581525"/>
            <a:ext cx="487362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緩速攪拌槽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245225" y="4581525"/>
            <a:ext cx="487363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凝集沈殿槽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892925" y="4581525"/>
            <a:ext cx="487363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中和槽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540625" y="4589463"/>
            <a:ext cx="487363" cy="1655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滅菌槽</a:t>
            </a:r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039225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8153400" y="4581525"/>
            <a:ext cx="487363" cy="1655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放流槽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1763713" y="2492375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2987675" y="2492375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622675" y="2492375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7118350" y="2492375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5364163" y="54927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4165600" y="2492375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7727950" y="2492375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5940425" y="54927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1403350" y="1412875"/>
            <a:ext cx="7207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b="1" smtClean="0">
                <a:solidFill>
                  <a:srgbClr val="000000"/>
                </a:solidFill>
              </a:rPr>
              <a:t>リン酸</a:t>
            </a:r>
            <a:br>
              <a:rPr lang="ja-JP" altLang="en-US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NaOH</a:t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H</a:t>
            </a:r>
            <a:r>
              <a:rPr lang="en-US" altLang="ja-JP" sz="1400" b="1" baseline="-25000" smtClean="0">
                <a:solidFill>
                  <a:srgbClr val="000000"/>
                </a:solidFill>
              </a:rPr>
              <a:t>2</a:t>
            </a:r>
            <a:r>
              <a:rPr lang="en-US" altLang="ja-JP" sz="1400" b="1" smtClean="0">
                <a:solidFill>
                  <a:srgbClr val="000000"/>
                </a:solidFill>
              </a:rPr>
              <a:t>SO</a:t>
            </a:r>
            <a:r>
              <a:rPr lang="en-US" altLang="ja-JP" sz="1400" b="1" baseline="-25000" smtClean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2601913" y="1412875"/>
            <a:ext cx="7207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/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NaOH</a:t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3132138" y="1622425"/>
            <a:ext cx="7207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/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NaOH</a:t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3706813" y="1341438"/>
            <a:ext cx="7207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/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MeOH</a:t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6172" name="Rectangle 28"/>
          <p:cNvSpPr>
            <a:spLocks noChangeArrowheads="1"/>
          </p:cNvSpPr>
          <p:nvPr/>
        </p:nvSpPr>
        <p:spPr bwMode="auto">
          <a:xfrm>
            <a:off x="4932363" y="182563"/>
            <a:ext cx="763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smtClean="0">
                <a:solidFill>
                  <a:srgbClr val="000000"/>
                </a:solidFill>
              </a:rPr>
              <a:t>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5003800" y="1412875"/>
            <a:ext cx="720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>NaOH</a:t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H</a:t>
            </a:r>
            <a:r>
              <a:rPr lang="en-US" altLang="ja-JP" sz="1400" b="1" baseline="-25000" smtClean="0">
                <a:solidFill>
                  <a:srgbClr val="000000"/>
                </a:solidFill>
              </a:rPr>
              <a:t>2</a:t>
            </a:r>
            <a:r>
              <a:rPr lang="en-US" altLang="ja-JP" sz="1400" b="1" smtClean="0">
                <a:solidFill>
                  <a:srgbClr val="000000"/>
                </a:solidFill>
              </a:rPr>
              <a:t>SO</a:t>
            </a:r>
            <a:r>
              <a:rPr lang="en-US" altLang="ja-JP" sz="1400" b="1" baseline="-25000" smtClean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6659563" y="1474788"/>
            <a:ext cx="7207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/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NaOH</a:t>
            </a:r>
            <a:br>
              <a:rPr lang="en-US" altLang="ja-JP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H</a:t>
            </a:r>
            <a:r>
              <a:rPr lang="en-US" altLang="ja-JP" sz="1400" b="1" baseline="-25000" smtClean="0">
                <a:solidFill>
                  <a:srgbClr val="000000"/>
                </a:solidFill>
              </a:rPr>
              <a:t>2</a:t>
            </a:r>
            <a:r>
              <a:rPr lang="en-US" altLang="ja-JP" sz="1400" b="1" smtClean="0">
                <a:solidFill>
                  <a:srgbClr val="000000"/>
                </a:solidFill>
              </a:rPr>
              <a:t>SO</a:t>
            </a:r>
            <a:r>
              <a:rPr lang="en-US" altLang="ja-JP" sz="1400" b="1" baseline="-25000" smtClean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7380288" y="1484313"/>
            <a:ext cx="13684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b="1" smtClean="0">
                <a:solidFill>
                  <a:srgbClr val="000000"/>
                </a:solidFill>
              </a:rPr>
              <a:t>次亜塩素酸ソーダ</a:t>
            </a:r>
            <a:br>
              <a:rPr lang="ja-JP" altLang="en-US" sz="1400" b="1" smtClean="0">
                <a:solidFill>
                  <a:srgbClr val="000000"/>
                </a:solidFill>
              </a:rPr>
            </a:br>
            <a:r>
              <a:rPr lang="en-US" altLang="ja-JP" sz="1400" b="1" smtClean="0">
                <a:solidFill>
                  <a:srgbClr val="000000"/>
                </a:solidFill>
              </a:rPr>
              <a:t>NaClO</a:t>
            </a: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5680075" y="188913"/>
            <a:ext cx="226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smtClean="0">
                <a:solidFill>
                  <a:srgbClr val="000000"/>
                </a:solidFill>
              </a:rPr>
              <a:t>PAC(</a:t>
            </a:r>
            <a:r>
              <a:rPr lang="ja-JP" altLang="en-US" b="1" smtClean="0">
                <a:solidFill>
                  <a:srgbClr val="000000"/>
                </a:solidFill>
              </a:rPr>
              <a:t>ポリ塩化アルミ</a:t>
            </a:r>
            <a:r>
              <a:rPr lang="en-US" altLang="ja-JP" b="1" smtClean="0">
                <a:solidFill>
                  <a:srgbClr val="000000"/>
                </a:solidFill>
              </a:rPr>
              <a:t>)</a:t>
            </a:r>
            <a:endParaRPr lang="en-US" altLang="ja-JP" b="1" baseline="-25000" smtClean="0">
              <a:solidFill>
                <a:srgbClr val="000000"/>
              </a:solidFill>
            </a:endParaRP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4932363" y="6381750"/>
            <a:ext cx="792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>12.5m</a:t>
            </a:r>
            <a:r>
              <a:rPr lang="en-US" altLang="ja-JP" sz="1400" b="1" baseline="30000" smtClean="0">
                <a:solidFill>
                  <a:srgbClr val="000000"/>
                </a:solidFill>
              </a:rPr>
              <a:t>3</a:t>
            </a: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6164263" y="6402388"/>
            <a:ext cx="792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>224m</a:t>
            </a:r>
            <a:r>
              <a:rPr lang="en-US" altLang="ja-JP" sz="1400" b="1" baseline="30000" smtClean="0">
                <a:solidFill>
                  <a:srgbClr val="000000"/>
                </a:solidFill>
              </a:rPr>
              <a:t>3</a:t>
            </a: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5613400" y="6410325"/>
            <a:ext cx="792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>24m</a:t>
            </a:r>
            <a:r>
              <a:rPr lang="en-US" altLang="ja-JP" sz="1400" b="1" baseline="30000" smtClean="0">
                <a:solidFill>
                  <a:srgbClr val="000000"/>
                </a:solidFill>
              </a:rPr>
              <a:t>3</a:t>
            </a: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3559175" y="144463"/>
            <a:ext cx="1373188" cy="404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塩化第二鉄</a:t>
            </a:r>
            <a:endParaRPr lang="ja-JP" altLang="en-US" b="1" baseline="-25000" smtClean="0">
              <a:solidFill>
                <a:srgbClr val="000000"/>
              </a:solidFill>
            </a:endParaRP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179388" y="-26988"/>
            <a:ext cx="115252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>pg-TEQ/L</a:t>
            </a: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29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3500"/>
            <a:ext cx="4487863" cy="3365500"/>
          </a:xfrm>
          <a:prstGeom prst="rect">
            <a:avLst/>
          </a:prstGeom>
          <a:noFill/>
        </p:spPr>
      </p:pic>
      <p:pic>
        <p:nvPicPr>
          <p:cNvPr id="14339" name="Picture 3" descr="img_29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3" y="44450"/>
            <a:ext cx="4500562" cy="3375025"/>
          </a:xfrm>
          <a:prstGeom prst="rect">
            <a:avLst/>
          </a:prstGeom>
          <a:noFill/>
        </p:spPr>
      </p:pic>
      <p:pic>
        <p:nvPicPr>
          <p:cNvPr id="14340" name="Picture 4" descr="img_29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500438"/>
            <a:ext cx="4392613" cy="3295650"/>
          </a:xfrm>
          <a:prstGeom prst="rect">
            <a:avLst/>
          </a:prstGeom>
          <a:noFill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14425" y="44450"/>
            <a:ext cx="7202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塩化第二鉄液の</a:t>
            </a:r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</a:rPr>
              <a:t>PCB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汚染問題　　</a:t>
            </a:r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</a:rPr>
              <a:t>2007.11.13</a:t>
            </a:r>
          </a:p>
        </p:txBody>
      </p:sp>
      <p:pic>
        <p:nvPicPr>
          <p:cNvPr id="14342" name="Picture 6" descr="img_29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8513" y="3500438"/>
            <a:ext cx="4500562" cy="3375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049588" y="2420938"/>
            <a:ext cx="496887" cy="1655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原料タンク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4716463" y="1628775"/>
            <a:ext cx="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706813" y="64023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smtClean="0">
                <a:solidFill>
                  <a:srgbClr val="000000"/>
                </a:solidFill>
              </a:rPr>
              <a:t>50-120m</a:t>
            </a:r>
            <a:r>
              <a:rPr lang="en-US" altLang="ja-JP" sz="1400" b="1" baseline="30000" smtClean="0">
                <a:solidFill>
                  <a:srgbClr val="000000"/>
                </a:solidFill>
              </a:rPr>
              <a:t>3</a:t>
            </a:r>
            <a:endParaRPr lang="en-US" altLang="ja-JP" sz="1400" b="1" baseline="-25000" smtClean="0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067175" y="2781300"/>
            <a:ext cx="2736850" cy="1503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塩化第一鉄化</a:t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ja-JP" altLang="en-US" b="1" smtClean="0">
                <a:solidFill>
                  <a:srgbClr val="000000"/>
                </a:solidFill>
              </a:rPr>
              <a:t>鉄溶解槽</a:t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en-US" altLang="ja-JP" b="1" smtClean="0">
                <a:solidFill>
                  <a:srgbClr val="000000"/>
                </a:solidFill>
              </a:rPr>
              <a:t>2HCl+Fe</a:t>
            </a:r>
            <a:r>
              <a:rPr lang="ja-JP" altLang="en-US" b="1" smtClean="0">
                <a:solidFill>
                  <a:srgbClr val="000000"/>
                </a:solidFill>
              </a:rPr>
              <a:t>　　</a:t>
            </a:r>
            <a:r>
              <a:rPr lang="en-US" altLang="ja-JP" b="1" smtClean="0">
                <a:solidFill>
                  <a:srgbClr val="000000"/>
                </a:solidFill>
              </a:rPr>
              <a:t>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2</a:t>
            </a:r>
            <a:r>
              <a:rPr lang="en-US" altLang="ja-JP" b="1" smtClean="0">
                <a:solidFill>
                  <a:srgbClr val="000000"/>
                </a:solidFill>
              </a:rPr>
              <a:t>+H</a:t>
            </a:r>
            <a:r>
              <a:rPr lang="en-US" altLang="ja-JP" b="1" baseline="-25000" smtClean="0">
                <a:solidFill>
                  <a:srgbClr val="000000"/>
                </a:solidFill>
              </a:rPr>
              <a:t>2</a:t>
            </a:r>
            <a:r>
              <a:rPr lang="en-US" altLang="ja-JP" b="1" smtClean="0">
                <a:solidFill>
                  <a:srgbClr val="000000"/>
                </a:solidFill>
              </a:rPr>
              <a:t/>
            </a:r>
            <a:br>
              <a:rPr lang="en-US" altLang="ja-JP" b="1" smtClean="0">
                <a:solidFill>
                  <a:srgbClr val="000000"/>
                </a:solidFill>
              </a:rPr>
            </a:br>
            <a:r>
              <a:rPr lang="en-US" altLang="ja-JP" b="1" smtClean="0">
                <a:solidFill>
                  <a:srgbClr val="000000"/>
                </a:solidFill>
              </a:rPr>
              <a:t/>
            </a:r>
            <a:br>
              <a:rPr lang="en-US" altLang="ja-JP" b="1" smtClean="0">
                <a:solidFill>
                  <a:srgbClr val="000000"/>
                </a:solidFill>
              </a:rPr>
            </a:br>
            <a:r>
              <a:rPr lang="en-US" altLang="ja-JP" b="1" smtClean="0">
                <a:solidFill>
                  <a:srgbClr val="000000"/>
                </a:solidFill>
              </a:rPr>
              <a:t>2FeCl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3</a:t>
            </a:r>
            <a:r>
              <a:rPr lang="en-US" altLang="ja-JP" b="1" smtClean="0">
                <a:solidFill>
                  <a:srgbClr val="000000"/>
                </a:solidFill>
              </a:rPr>
              <a:t>+Fe</a:t>
            </a:r>
            <a:r>
              <a:rPr lang="ja-JP" altLang="en-US" b="1" smtClean="0">
                <a:solidFill>
                  <a:srgbClr val="000000"/>
                </a:solidFill>
              </a:rPr>
              <a:t>　　</a:t>
            </a:r>
            <a:r>
              <a:rPr lang="en-US" altLang="ja-JP" b="1" smtClean="0">
                <a:solidFill>
                  <a:srgbClr val="000000"/>
                </a:solidFill>
              </a:rPr>
              <a:t>3FeCl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14363" y="1663700"/>
            <a:ext cx="1436687" cy="1044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 smtClean="0">
                <a:solidFill>
                  <a:srgbClr val="000000"/>
                </a:solidFill>
              </a:rPr>
              <a:t>廃塩酸</a:t>
            </a:r>
            <a:r>
              <a:rPr lang="ja-JP" altLang="en-US" b="1" smtClean="0">
                <a:solidFill>
                  <a:srgbClr val="000000"/>
                </a:solidFill>
              </a:rPr>
              <a:t/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ja-JP" altLang="en-US" b="1" smtClean="0">
                <a:solidFill>
                  <a:srgbClr val="000000"/>
                </a:solidFill>
              </a:rPr>
              <a:t>鉄鋼 酸洗液</a:t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en-US" altLang="ja-JP" b="1" smtClean="0">
                <a:solidFill>
                  <a:srgbClr val="000000"/>
                </a:solidFill>
              </a:rPr>
              <a:t>HCl+FeCl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50825" y="4005263"/>
            <a:ext cx="2366963" cy="1044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 smtClean="0">
                <a:solidFill>
                  <a:srgbClr val="000000"/>
                </a:solidFill>
              </a:rPr>
              <a:t>廃塩化第二鉄液</a:t>
            </a:r>
            <a:r>
              <a:rPr lang="ja-JP" altLang="en-US" b="1" smtClean="0">
                <a:solidFill>
                  <a:srgbClr val="000000"/>
                </a:solidFill>
              </a:rPr>
              <a:t/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ja-JP" altLang="en-US" b="1" smtClean="0">
                <a:solidFill>
                  <a:srgbClr val="000000"/>
                </a:solidFill>
              </a:rPr>
              <a:t>エッチング使用済液</a:t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en-US" altLang="ja-JP" b="1" smtClean="0">
                <a:solidFill>
                  <a:srgbClr val="000000"/>
                </a:solidFill>
              </a:rPr>
              <a:t>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2</a:t>
            </a:r>
            <a:r>
              <a:rPr lang="en-US" altLang="ja-JP" b="1" smtClean="0">
                <a:solidFill>
                  <a:srgbClr val="000000"/>
                </a:solidFill>
              </a:rPr>
              <a:t>+FeCl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84213" y="5229225"/>
            <a:ext cx="1404937" cy="40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プリント基板</a:t>
            </a:r>
            <a:endParaRPr lang="ja-JP" altLang="en-US" b="1" baseline="-25000" smtClean="0">
              <a:solidFill>
                <a:srgbClr val="000000"/>
              </a:solidFill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2051050" y="2528888"/>
            <a:ext cx="1008063" cy="36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3217863" y="914400"/>
            <a:ext cx="2132012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鉄スクラップ</a:t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ja-JP" altLang="en-US" b="1" smtClean="0">
                <a:solidFill>
                  <a:srgbClr val="000000"/>
                </a:solidFill>
              </a:rPr>
              <a:t>薄板端材、プレス屑</a:t>
            </a:r>
            <a:endParaRPr lang="ja-JP" altLang="en-US" b="1" baseline="-25000" smtClean="0">
              <a:solidFill>
                <a:srgbClr val="000000"/>
              </a:solidFill>
            </a:endParaRP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2187575" y="3681413"/>
            <a:ext cx="863600" cy="323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3563938" y="3284538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170738" y="2636838"/>
            <a:ext cx="496887" cy="1655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濃度調整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035925" y="2636838"/>
            <a:ext cx="496888" cy="16557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ろ過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8101013" y="4797425"/>
            <a:ext cx="496887" cy="1655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ろ液タンク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4714875" y="5341938"/>
            <a:ext cx="2736850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塩素化</a:t>
            </a:r>
            <a:br>
              <a:rPr lang="ja-JP" altLang="en-US" b="1" smtClean="0">
                <a:solidFill>
                  <a:srgbClr val="000000"/>
                </a:solidFill>
              </a:rPr>
            </a:br>
            <a:r>
              <a:rPr lang="en-US" altLang="ja-JP" b="1" smtClean="0">
                <a:solidFill>
                  <a:srgbClr val="000000"/>
                </a:solidFill>
              </a:rPr>
              <a:t>2FeCl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2</a:t>
            </a:r>
            <a:r>
              <a:rPr lang="en-US" altLang="ja-JP" b="1" smtClean="0">
                <a:solidFill>
                  <a:srgbClr val="000000"/>
                </a:solidFill>
              </a:rPr>
              <a:t>+Cl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2</a:t>
            </a:r>
            <a:r>
              <a:rPr lang="ja-JP" altLang="en-US" b="1" smtClean="0">
                <a:solidFill>
                  <a:srgbClr val="000000"/>
                </a:solidFill>
              </a:rPr>
              <a:t>　　　</a:t>
            </a:r>
            <a:r>
              <a:rPr lang="en-US" altLang="ja-JP" b="1" smtClean="0">
                <a:solidFill>
                  <a:srgbClr val="000000"/>
                </a:solidFill>
              </a:rPr>
              <a:t>2FeCl</a:t>
            </a:r>
            <a:r>
              <a:rPr lang="en-US" altLang="ja-JP" b="1" baseline="-2500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3859213" y="4724400"/>
            <a:ext cx="496887" cy="1655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製品タンク</a:t>
            </a: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6804025" y="34290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V="1">
            <a:off x="7667625" y="34290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8316913" y="4294188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>
            <a:off x="7451725" y="5589588"/>
            <a:ext cx="649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4356100" y="573405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2124075" y="144463"/>
            <a:ext cx="5184775" cy="404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塩化第二鉄液製造フロー</a:t>
            </a:r>
            <a:endParaRPr lang="ja-JP" altLang="en-US" b="1" baseline="-25000" smtClean="0">
              <a:solidFill>
                <a:srgbClr val="000000"/>
              </a:solidFill>
            </a:endParaRP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6084888" y="5084763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5557838" y="4679950"/>
            <a:ext cx="1101725" cy="404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smtClean="0">
                <a:solidFill>
                  <a:srgbClr val="000000"/>
                </a:solidFill>
              </a:rPr>
              <a:t>塩素ガス</a:t>
            </a:r>
            <a:endParaRPr lang="ja-JP" altLang="en-US" b="1" baseline="-25000" smtClean="0">
              <a:solidFill>
                <a:srgbClr val="000000"/>
              </a:solidFill>
            </a:endParaRP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5351463" y="3551238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V="1">
            <a:off x="5554663" y="4089400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V="1">
            <a:off x="6227763" y="5830888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_44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55650" y="3930650"/>
            <a:ext cx="1081088" cy="434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廃塩酸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979613" y="3930650"/>
            <a:ext cx="1657350" cy="434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ja-JP" altLang="en-US" sz="2000" b="1" smtClean="0">
                <a:solidFill>
                  <a:srgbClr val="000000"/>
                </a:solidFill>
                <a:latin typeface="Times New Roman" pitchFamily="18" charset="0"/>
              </a:rPr>
              <a:t>エッチング液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67175" y="3929063"/>
            <a:ext cx="936625" cy="434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FeCl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443663" y="4002088"/>
            <a:ext cx="936625" cy="434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FeCl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39750" y="358775"/>
            <a:ext cx="83534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塩化第二鉄不純物による環境汚染の未然防止</a:t>
            </a:r>
          </a:p>
          <a:p>
            <a:pPr>
              <a:spcBef>
                <a:spcPct val="30000"/>
              </a:spcBef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　　</a:t>
            </a: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</a:rPr>
              <a:t>高濃度排水の原因を早期に究明</a:t>
            </a:r>
          </a:p>
          <a:p>
            <a:pPr>
              <a:spcBef>
                <a:spcPct val="30000"/>
              </a:spcBef>
            </a:pP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</a:rPr>
              <a:t>　　　　</a:t>
            </a: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　</a:t>
            </a: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</a:rPr>
              <a:t>河川水を分析し安全を確認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　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15900" y="2420938"/>
            <a:ext cx="49323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排水処理　凝集沈殿薬剤</a:t>
            </a:r>
            <a:b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</a:rPr>
              <a:t>ＦｅＣｌ</a:t>
            </a:r>
            <a:r>
              <a:rPr lang="ja-JP" altLang="en-US" sz="2800" b="1" baseline="-18000" smtClean="0">
                <a:solidFill>
                  <a:srgbClr val="FF0000"/>
                </a:solidFill>
                <a:latin typeface="Times New Roman" pitchFamily="18" charset="0"/>
              </a:rPr>
              <a:t>３</a:t>
            </a:r>
            <a:r>
              <a:rPr lang="ja-JP" alt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　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中の高濃度（</a:t>
            </a:r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</a:rPr>
              <a:t>PCB#126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）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3850" y="3644900"/>
            <a:ext cx="5365750" cy="2773363"/>
            <a:chOff x="226" y="2500"/>
            <a:chExt cx="3380" cy="1747"/>
          </a:xfrm>
        </p:grpSpPr>
        <p:sp>
          <p:nvSpPr>
            <p:cNvPr id="7173" name="Text Box 5"/>
            <p:cNvSpPr txBox="1">
              <a:spLocks noChangeArrowheads="1"/>
            </p:cNvSpPr>
            <p:nvPr/>
          </p:nvSpPr>
          <p:spPr bwMode="auto">
            <a:xfrm>
              <a:off x="612" y="2500"/>
              <a:ext cx="1406" cy="9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endParaRPr lang="ja-JP" altLang="ja-JP" smtClean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905" y="3575"/>
              <a:ext cx="975" cy="672"/>
              <a:chOff x="4387" y="3381"/>
              <a:chExt cx="975" cy="672"/>
            </a:xfrm>
          </p:grpSpPr>
          <p:sp>
            <p:nvSpPr>
              <p:cNvPr id="7175" name="Text Box 7"/>
              <p:cNvSpPr txBox="1">
                <a:spLocks noChangeArrowheads="1"/>
              </p:cNvSpPr>
              <p:nvPr/>
            </p:nvSpPr>
            <p:spPr bwMode="auto">
              <a:xfrm>
                <a:off x="4387" y="3608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cxnSp>
            <p:nvCxnSpPr>
              <p:cNvPr id="7176" name="AutoShape 8"/>
              <p:cNvCxnSpPr>
                <a:cxnSpLocks noChangeShapeType="1"/>
                <a:stCxn id="7179" idx="0"/>
                <a:endCxn id="7179" idx="0"/>
              </p:cNvCxnSpPr>
              <p:nvPr/>
            </p:nvCxnSpPr>
            <p:spPr bwMode="auto">
              <a:xfrm>
                <a:off x="4745" y="3545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4523" y="3517"/>
                <a:ext cx="680" cy="377"/>
                <a:chOff x="4400" y="1117"/>
                <a:chExt cx="680" cy="377"/>
              </a:xfrm>
            </p:grpSpPr>
            <p:grpSp>
              <p:nvGrpSpPr>
                <p:cNvPr id="5" name="Group 10"/>
                <p:cNvGrpSpPr>
                  <a:grpSpLocks/>
                </p:cNvGrpSpPr>
                <p:nvPr/>
              </p:nvGrpSpPr>
              <p:grpSpPr bwMode="auto">
                <a:xfrm rot="900000">
                  <a:off x="4400" y="1117"/>
                  <a:ext cx="272" cy="227"/>
                  <a:chOff x="4740" y="663"/>
                  <a:chExt cx="272" cy="227"/>
                </a:xfrm>
              </p:grpSpPr>
              <p:sp>
                <p:nvSpPr>
                  <p:cNvPr id="7179" name="AutoShape 11"/>
                  <p:cNvSpPr>
                    <a:spLocks noChangeArrowheads="1"/>
                  </p:cNvSpPr>
                  <p:nvPr/>
                </p:nvSpPr>
                <p:spPr bwMode="auto">
                  <a:xfrm rot="1800000">
                    <a:off x="4740" y="663"/>
                    <a:ext cx="272" cy="227"/>
                  </a:xfrm>
                  <a:prstGeom prst="hexagon">
                    <a:avLst>
                      <a:gd name="adj" fmla="val 29956"/>
                      <a:gd name="vf" fmla="val 115470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18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4807" y="709"/>
                    <a:ext cx="136" cy="136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6" name="Group 13"/>
                <p:cNvGrpSpPr>
                  <a:grpSpLocks/>
                </p:cNvGrpSpPr>
                <p:nvPr/>
              </p:nvGrpSpPr>
              <p:grpSpPr bwMode="auto">
                <a:xfrm rot="20700000">
                  <a:off x="4808" y="1117"/>
                  <a:ext cx="272" cy="227"/>
                  <a:chOff x="4740" y="663"/>
                  <a:chExt cx="272" cy="227"/>
                </a:xfrm>
              </p:grpSpPr>
              <p:sp>
                <p:nvSpPr>
                  <p:cNvPr id="7182" name="AutoShape 14"/>
                  <p:cNvSpPr>
                    <a:spLocks noChangeArrowheads="1"/>
                  </p:cNvSpPr>
                  <p:nvPr/>
                </p:nvSpPr>
                <p:spPr bwMode="auto">
                  <a:xfrm rot="1800000">
                    <a:off x="4740" y="663"/>
                    <a:ext cx="272" cy="227"/>
                  </a:xfrm>
                  <a:prstGeom prst="hexagon">
                    <a:avLst>
                      <a:gd name="adj" fmla="val 29956"/>
                      <a:gd name="vf" fmla="val 115470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18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807" y="709"/>
                    <a:ext cx="136" cy="136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718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672" y="1321"/>
                  <a:ext cx="13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ja-JP" b="1" smtClean="0">
                      <a:solidFill>
                        <a:srgbClr val="000000"/>
                      </a:solidFill>
                    </a:rPr>
                    <a:t>O</a:t>
                  </a:r>
                </a:p>
              </p:txBody>
            </p:sp>
            <p:sp>
              <p:nvSpPr>
                <p:cNvPr id="7185" name="Line 17"/>
                <p:cNvSpPr>
                  <a:spLocks noChangeShapeType="1"/>
                </p:cNvSpPr>
                <p:nvPr/>
              </p:nvSpPr>
              <p:spPr bwMode="auto">
                <a:xfrm>
                  <a:off x="4649" y="1185"/>
                  <a:ext cx="181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86" name="Line 18"/>
                <p:cNvSpPr>
                  <a:spLocks noChangeShapeType="1"/>
                </p:cNvSpPr>
                <p:nvPr/>
              </p:nvSpPr>
              <p:spPr bwMode="auto">
                <a:xfrm>
                  <a:off x="4626" y="1321"/>
                  <a:ext cx="68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8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785" y="1321"/>
                  <a:ext cx="68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188" name="Text Box 20"/>
              <p:cNvSpPr txBox="1">
                <a:spLocks noChangeArrowheads="1"/>
              </p:cNvSpPr>
              <p:nvPr/>
            </p:nvSpPr>
            <p:spPr bwMode="auto">
              <a:xfrm>
                <a:off x="5171" y="3407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189" name="Text Box 21"/>
              <p:cNvSpPr txBox="1">
                <a:spLocks noChangeArrowheads="1"/>
              </p:cNvSpPr>
              <p:nvPr/>
            </p:nvSpPr>
            <p:spPr bwMode="auto">
              <a:xfrm>
                <a:off x="4410" y="3381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190" name="Text Box 22"/>
              <p:cNvSpPr txBox="1">
                <a:spLocks noChangeArrowheads="1"/>
              </p:cNvSpPr>
              <p:nvPr/>
            </p:nvSpPr>
            <p:spPr bwMode="auto">
              <a:xfrm>
                <a:off x="5080" y="3753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191" name="Text Box 23"/>
              <p:cNvSpPr txBox="1">
                <a:spLocks noChangeArrowheads="1"/>
              </p:cNvSpPr>
              <p:nvPr/>
            </p:nvSpPr>
            <p:spPr bwMode="auto">
              <a:xfrm>
                <a:off x="5203" y="3608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192" name="Text Box 24"/>
              <p:cNvSpPr txBox="1">
                <a:spLocks noChangeArrowheads="1"/>
              </p:cNvSpPr>
              <p:nvPr/>
            </p:nvSpPr>
            <p:spPr bwMode="auto">
              <a:xfrm>
                <a:off x="4433" y="3880"/>
                <a:ext cx="86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b="1" smtClean="0">
                    <a:solidFill>
                      <a:srgbClr val="000000"/>
                    </a:solidFill>
                  </a:rPr>
                  <a:t>２３４７８</a:t>
                </a: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589" y="2523"/>
              <a:ext cx="1451" cy="884"/>
              <a:chOff x="589" y="2523"/>
              <a:chExt cx="1451" cy="884"/>
            </a:xfrm>
          </p:grpSpPr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 rot="1800000">
                <a:off x="974" y="2682"/>
                <a:ext cx="272" cy="227"/>
                <a:chOff x="4740" y="663"/>
                <a:chExt cx="272" cy="227"/>
              </a:xfrm>
            </p:grpSpPr>
            <p:sp>
              <p:nvSpPr>
                <p:cNvPr id="7195" name="AutoShape 27"/>
                <p:cNvSpPr>
                  <a:spLocks noChangeArrowheads="1"/>
                </p:cNvSpPr>
                <p:nvPr/>
              </p:nvSpPr>
              <p:spPr bwMode="auto">
                <a:xfrm rot="1800000">
                  <a:off x="4740" y="663"/>
                  <a:ext cx="272" cy="227"/>
                </a:xfrm>
                <a:prstGeom prst="hexagon">
                  <a:avLst>
                    <a:gd name="adj" fmla="val 29956"/>
                    <a:gd name="vf" fmla="val 115470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96" name="Oval 28"/>
                <p:cNvSpPr>
                  <a:spLocks noChangeArrowheads="1"/>
                </p:cNvSpPr>
                <p:nvPr/>
              </p:nvSpPr>
              <p:spPr bwMode="auto">
                <a:xfrm>
                  <a:off x="4807" y="709"/>
                  <a:ext cx="136" cy="136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19800000">
                <a:off x="1382" y="2682"/>
                <a:ext cx="272" cy="227"/>
                <a:chOff x="4740" y="663"/>
                <a:chExt cx="272" cy="227"/>
              </a:xfrm>
            </p:grpSpPr>
            <p:sp>
              <p:nvSpPr>
                <p:cNvPr id="7198" name="AutoShape 30"/>
                <p:cNvSpPr>
                  <a:spLocks noChangeArrowheads="1"/>
                </p:cNvSpPr>
                <p:nvPr/>
              </p:nvSpPr>
              <p:spPr bwMode="auto">
                <a:xfrm rot="1800000">
                  <a:off x="4740" y="663"/>
                  <a:ext cx="272" cy="227"/>
                </a:xfrm>
                <a:prstGeom prst="hexagon">
                  <a:avLst>
                    <a:gd name="adj" fmla="val 29956"/>
                    <a:gd name="vf" fmla="val 115470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99" name="Oval 31"/>
                <p:cNvSpPr>
                  <a:spLocks noChangeArrowheads="1"/>
                </p:cNvSpPr>
                <p:nvPr/>
              </p:nvSpPr>
              <p:spPr bwMode="auto">
                <a:xfrm>
                  <a:off x="4807" y="709"/>
                  <a:ext cx="136" cy="136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200" name="Line 32"/>
              <p:cNvSpPr>
                <a:spLocks noChangeShapeType="1"/>
              </p:cNvSpPr>
              <p:nvPr/>
            </p:nvSpPr>
            <p:spPr bwMode="auto">
              <a:xfrm>
                <a:off x="1223" y="2795"/>
                <a:ext cx="18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1" name="Text Box 33"/>
              <p:cNvSpPr txBox="1">
                <a:spLocks noChangeArrowheads="1"/>
              </p:cNvSpPr>
              <p:nvPr/>
            </p:nvSpPr>
            <p:spPr bwMode="auto">
              <a:xfrm>
                <a:off x="815" y="2704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02" name="Text Box 34"/>
              <p:cNvSpPr txBox="1">
                <a:spLocks noChangeArrowheads="1"/>
              </p:cNvSpPr>
              <p:nvPr/>
            </p:nvSpPr>
            <p:spPr bwMode="auto">
              <a:xfrm>
                <a:off x="1587" y="2523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03" name="Text Box 35"/>
              <p:cNvSpPr txBox="1">
                <a:spLocks noChangeArrowheads="1"/>
              </p:cNvSpPr>
              <p:nvPr/>
            </p:nvSpPr>
            <p:spPr bwMode="auto">
              <a:xfrm>
                <a:off x="906" y="2523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04" name="Text Box 36"/>
              <p:cNvSpPr txBox="1">
                <a:spLocks noChangeArrowheads="1"/>
              </p:cNvSpPr>
              <p:nvPr/>
            </p:nvSpPr>
            <p:spPr bwMode="auto">
              <a:xfrm>
                <a:off x="906" y="2909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05" name="Text Box 37"/>
              <p:cNvSpPr txBox="1">
                <a:spLocks noChangeArrowheads="1"/>
              </p:cNvSpPr>
              <p:nvPr/>
            </p:nvSpPr>
            <p:spPr bwMode="auto">
              <a:xfrm>
                <a:off x="1677" y="2704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06" name="Text Box 38"/>
              <p:cNvSpPr txBox="1">
                <a:spLocks noChangeArrowheads="1"/>
              </p:cNvSpPr>
              <p:nvPr/>
            </p:nvSpPr>
            <p:spPr bwMode="auto">
              <a:xfrm>
                <a:off x="589" y="3061"/>
                <a:ext cx="1451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>
                <a:spAutoFit/>
              </a:bodyPr>
              <a:lstStyle/>
              <a:p>
                <a:pPr algn="ctr"/>
                <a:r>
                  <a:rPr lang="en-US" altLang="ja-JP" b="1" smtClean="0">
                    <a:solidFill>
                      <a:srgbClr val="000000"/>
                    </a:solidFill>
                  </a:rPr>
                  <a:t>DL-PCB#126</a:t>
                </a:r>
              </a:p>
              <a:p>
                <a:pPr algn="ctr"/>
                <a:r>
                  <a:rPr lang="ja-JP" altLang="en-US" b="1" smtClean="0">
                    <a:solidFill>
                      <a:srgbClr val="000000"/>
                    </a:solidFill>
                  </a:rPr>
                  <a:t>（</a:t>
                </a:r>
                <a:r>
                  <a:rPr lang="en-US" altLang="ja-JP" b="1" smtClean="0">
                    <a:solidFill>
                      <a:srgbClr val="000000"/>
                    </a:solidFill>
                    <a:latin typeface="Times New Roman" pitchFamily="18" charset="0"/>
                  </a:rPr>
                  <a:t>3, 3’,4, 4’,5-PeCB</a:t>
                </a:r>
                <a:r>
                  <a:rPr lang="ja-JP" altLang="en-US" b="1" smtClean="0">
                    <a:solidFill>
                      <a:srgbClr val="000000"/>
                    </a:solidFill>
                  </a:rPr>
                  <a:t>）</a:t>
                </a:r>
              </a:p>
            </p:txBody>
          </p: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657" y="3530"/>
              <a:ext cx="998" cy="717"/>
              <a:chOff x="3356" y="3313"/>
              <a:chExt cx="998" cy="717"/>
            </a:xfrm>
          </p:grpSpPr>
          <p:cxnSp>
            <p:nvCxnSpPr>
              <p:cNvPr id="7208" name="AutoShape 40"/>
              <p:cNvCxnSpPr>
                <a:cxnSpLocks noChangeShapeType="1"/>
                <a:stCxn id="7211" idx="0"/>
                <a:endCxn id="7211" idx="0"/>
              </p:cNvCxnSpPr>
              <p:nvPr/>
            </p:nvCxnSpPr>
            <p:spPr bwMode="auto">
              <a:xfrm>
                <a:off x="3724" y="3522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grpSp>
            <p:nvGrpSpPr>
              <p:cNvPr id="11" name="Group 41"/>
              <p:cNvGrpSpPr>
                <a:grpSpLocks/>
              </p:cNvGrpSpPr>
              <p:nvPr/>
            </p:nvGrpSpPr>
            <p:grpSpPr bwMode="auto">
              <a:xfrm>
                <a:off x="3502" y="3494"/>
                <a:ext cx="680" cy="377"/>
                <a:chOff x="4400" y="1117"/>
                <a:chExt cx="680" cy="377"/>
              </a:xfrm>
            </p:grpSpPr>
            <p:grpSp>
              <p:nvGrpSpPr>
                <p:cNvPr id="12" name="Group 42"/>
                <p:cNvGrpSpPr>
                  <a:grpSpLocks/>
                </p:cNvGrpSpPr>
                <p:nvPr/>
              </p:nvGrpSpPr>
              <p:grpSpPr bwMode="auto">
                <a:xfrm rot="900000">
                  <a:off x="4400" y="1117"/>
                  <a:ext cx="272" cy="227"/>
                  <a:chOff x="4740" y="663"/>
                  <a:chExt cx="272" cy="227"/>
                </a:xfrm>
              </p:grpSpPr>
              <p:sp>
                <p:nvSpPr>
                  <p:cNvPr id="7211" name="AutoShape 43"/>
                  <p:cNvSpPr>
                    <a:spLocks noChangeArrowheads="1"/>
                  </p:cNvSpPr>
                  <p:nvPr/>
                </p:nvSpPr>
                <p:spPr bwMode="auto">
                  <a:xfrm rot="1800000">
                    <a:off x="4740" y="663"/>
                    <a:ext cx="272" cy="227"/>
                  </a:xfrm>
                  <a:prstGeom prst="hexagon">
                    <a:avLst>
                      <a:gd name="adj" fmla="val 29956"/>
                      <a:gd name="vf" fmla="val 115470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21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807" y="709"/>
                    <a:ext cx="136" cy="136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" name="Group 45"/>
                <p:cNvGrpSpPr>
                  <a:grpSpLocks/>
                </p:cNvGrpSpPr>
                <p:nvPr/>
              </p:nvGrpSpPr>
              <p:grpSpPr bwMode="auto">
                <a:xfrm rot="20700000">
                  <a:off x="4808" y="1117"/>
                  <a:ext cx="272" cy="227"/>
                  <a:chOff x="4740" y="663"/>
                  <a:chExt cx="272" cy="227"/>
                </a:xfrm>
              </p:grpSpPr>
              <p:sp>
                <p:nvSpPr>
                  <p:cNvPr id="7214" name="AutoShape 46"/>
                  <p:cNvSpPr>
                    <a:spLocks noChangeArrowheads="1"/>
                  </p:cNvSpPr>
                  <p:nvPr/>
                </p:nvSpPr>
                <p:spPr bwMode="auto">
                  <a:xfrm rot="1800000">
                    <a:off x="4740" y="663"/>
                    <a:ext cx="272" cy="227"/>
                  </a:xfrm>
                  <a:prstGeom prst="hexagon">
                    <a:avLst>
                      <a:gd name="adj" fmla="val 29956"/>
                      <a:gd name="vf" fmla="val 115470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215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4807" y="709"/>
                    <a:ext cx="136" cy="136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7216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672" y="1321"/>
                  <a:ext cx="13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ja-JP" b="1" smtClean="0">
                      <a:solidFill>
                        <a:srgbClr val="000000"/>
                      </a:solidFill>
                    </a:rPr>
                    <a:t>O</a:t>
                  </a:r>
                </a:p>
              </p:txBody>
            </p:sp>
            <p:sp>
              <p:nvSpPr>
                <p:cNvPr id="7217" name="Line 49"/>
                <p:cNvSpPr>
                  <a:spLocks noChangeShapeType="1"/>
                </p:cNvSpPr>
                <p:nvPr/>
              </p:nvSpPr>
              <p:spPr bwMode="auto">
                <a:xfrm>
                  <a:off x="4649" y="1185"/>
                  <a:ext cx="181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18" name="Line 50"/>
                <p:cNvSpPr>
                  <a:spLocks noChangeShapeType="1"/>
                </p:cNvSpPr>
                <p:nvPr/>
              </p:nvSpPr>
              <p:spPr bwMode="auto">
                <a:xfrm>
                  <a:off x="4626" y="1321"/>
                  <a:ext cx="68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19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4785" y="1321"/>
                  <a:ext cx="68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220" name="Text Box 52"/>
              <p:cNvSpPr txBox="1">
                <a:spLocks noChangeArrowheads="1"/>
              </p:cNvSpPr>
              <p:nvPr/>
            </p:nvSpPr>
            <p:spPr bwMode="auto">
              <a:xfrm>
                <a:off x="3933" y="3313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21" name="Text Box 53"/>
              <p:cNvSpPr txBox="1">
                <a:spLocks noChangeArrowheads="1"/>
              </p:cNvSpPr>
              <p:nvPr/>
            </p:nvSpPr>
            <p:spPr bwMode="auto">
              <a:xfrm>
                <a:off x="3389" y="3358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22" name="Text Box 54"/>
              <p:cNvSpPr txBox="1">
                <a:spLocks noChangeArrowheads="1"/>
              </p:cNvSpPr>
              <p:nvPr/>
            </p:nvSpPr>
            <p:spPr bwMode="auto">
              <a:xfrm>
                <a:off x="3356" y="3589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23" name="Text Box 55"/>
              <p:cNvSpPr txBox="1">
                <a:spLocks noChangeArrowheads="1"/>
              </p:cNvSpPr>
              <p:nvPr/>
            </p:nvSpPr>
            <p:spPr bwMode="auto">
              <a:xfrm>
                <a:off x="4195" y="3585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  <p:sp>
            <p:nvSpPr>
              <p:cNvPr id="7224" name="Text Box 56"/>
              <p:cNvSpPr txBox="1">
                <a:spLocks noChangeArrowheads="1"/>
              </p:cNvSpPr>
              <p:nvPr/>
            </p:nvSpPr>
            <p:spPr bwMode="auto">
              <a:xfrm>
                <a:off x="3412" y="3857"/>
                <a:ext cx="86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 anchorCtr="1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b="1" smtClean="0">
                    <a:solidFill>
                      <a:srgbClr val="000000"/>
                    </a:solidFill>
                  </a:rPr>
                  <a:t>１２３７８</a:t>
                </a:r>
              </a:p>
            </p:txBody>
          </p:sp>
          <p:sp>
            <p:nvSpPr>
              <p:cNvPr id="7225" name="Text Box 57"/>
              <p:cNvSpPr txBox="1">
                <a:spLocks noChangeArrowheads="1"/>
              </p:cNvSpPr>
              <p:nvPr/>
            </p:nvSpPr>
            <p:spPr bwMode="auto">
              <a:xfrm>
                <a:off x="4150" y="3393"/>
                <a:ext cx="1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smtClean="0">
                    <a:solidFill>
                      <a:srgbClr val="000000"/>
                    </a:solidFill>
                  </a:rPr>
                  <a:t>Cl</a:t>
                </a:r>
              </a:p>
            </p:txBody>
          </p:sp>
        </p:grpSp>
        <p:sp>
          <p:nvSpPr>
            <p:cNvPr id="7226" name="Text Box 58"/>
            <p:cNvSpPr txBox="1">
              <a:spLocks noChangeArrowheads="1"/>
            </p:cNvSpPr>
            <p:nvPr/>
          </p:nvSpPr>
          <p:spPr bwMode="auto">
            <a:xfrm>
              <a:off x="226" y="3462"/>
              <a:ext cx="338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6000" smtClean="0">
                  <a:solidFill>
                    <a:srgbClr val="000000"/>
                  </a:solidFill>
                  <a:latin typeface="Times New Roman" pitchFamily="18" charset="0"/>
                </a:rPr>
                <a:t>（　　　　　　　　）</a:t>
              </a:r>
            </a:p>
          </p:txBody>
        </p:sp>
      </p:grpSp>
      <p:sp>
        <p:nvSpPr>
          <p:cNvPr id="7227" name="Text Box 59"/>
          <p:cNvSpPr txBox="1">
            <a:spLocks noChangeArrowheads="1"/>
          </p:cNvSpPr>
          <p:nvPr/>
        </p:nvSpPr>
        <p:spPr bwMode="auto">
          <a:xfrm>
            <a:off x="5715000" y="2205038"/>
            <a:ext cx="3429000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</a:rPr>
              <a:t>プリント基板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の</a:t>
            </a:r>
            <a:b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</a:rPr>
              <a:t>酸洗浄液</a:t>
            </a:r>
          </a:p>
          <a:p>
            <a:pPr>
              <a:spcBef>
                <a:spcPct val="50000"/>
              </a:spcBef>
            </a:pPr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</a:rPr>
              <a:t>（臭素系難燃剤を含有）</a:t>
            </a:r>
          </a:p>
        </p:txBody>
      </p:sp>
      <p:sp>
        <p:nvSpPr>
          <p:cNvPr id="7228" name="AutoShape 60"/>
          <p:cNvSpPr>
            <a:spLocks noChangeArrowheads="1"/>
          </p:cNvSpPr>
          <p:nvPr/>
        </p:nvSpPr>
        <p:spPr bwMode="auto">
          <a:xfrm>
            <a:off x="5184775" y="2636838"/>
            <a:ext cx="468313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eCl3-PCB-5Cl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00" y="0"/>
            <a:ext cx="4849813" cy="6858000"/>
          </a:xfrm>
          <a:prstGeom prst="rect">
            <a:avLst/>
          </a:prstGeom>
          <a:noFill/>
        </p:spPr>
      </p:pic>
      <p:pic>
        <p:nvPicPr>
          <p:cNvPr id="5123" name="Picture 3" descr="FeCl3-PCB-5Cl-ST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0"/>
            <a:ext cx="48482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dirty="0" smtClean="0">
                <a:solidFill>
                  <a:schemeClr val="accent3"/>
                </a:solidFill>
              </a:rPr>
              <a:t>非意図的</a:t>
            </a:r>
            <a:r>
              <a:rPr lang="en-US" altLang="ja-JP" sz="4000" dirty="0" smtClean="0">
                <a:solidFill>
                  <a:schemeClr val="accent3"/>
                </a:solidFill>
              </a:rPr>
              <a:t>POPs</a:t>
            </a:r>
            <a:r>
              <a:rPr lang="ja-JP" altLang="en-US" sz="4000" dirty="0" smtClean="0">
                <a:solidFill>
                  <a:schemeClr val="accent3"/>
                </a:solidFill>
              </a:rPr>
              <a:t>生成と特異異性体</a:t>
            </a: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9144000" cy="23955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Char char="-"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</a:t>
            </a:r>
            <a:r>
              <a:rPr lang="ja-JP" altLang="en-US" b="1" dirty="0" smtClean="0">
                <a:solidFill>
                  <a:schemeClr val="accent3"/>
                </a:solidFill>
              </a:rPr>
              <a:t>クロルピリフォスから</a:t>
            </a:r>
            <a:r>
              <a:rPr lang="en-US" altLang="ja-JP" b="1" dirty="0" smtClean="0">
                <a:solidFill>
                  <a:schemeClr val="accent3"/>
                </a:solidFill>
              </a:rPr>
              <a:t>2378-TCDD-N</a:t>
            </a:r>
            <a:r>
              <a:rPr lang="ja-JP" altLang="en-US" b="1" dirty="0" smtClean="0">
                <a:solidFill>
                  <a:schemeClr val="accent3"/>
                </a:solidFill>
              </a:rPr>
              <a:t>の熱的生成</a:t>
            </a: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8384626" cy="38884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80528" y="5661248"/>
            <a:ext cx="9612560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99000"/>
              </a:lnSpc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  <a:defRPr/>
            </a:pPr>
            <a:r>
              <a:rPr lang="en-US" altLang="ja-JP" sz="1700" i="1" dirty="0" smtClean="0">
                <a:solidFill>
                  <a:schemeClr val="bg2"/>
                </a:solidFill>
              </a:rPr>
              <a:t>PRELIMINARY ASSESSMENT OF DIOXIN-LIKE COMPOUNDS IN/FROM CHLORPYRIFOS </a:t>
            </a:r>
          </a:p>
          <a:p>
            <a:pPr algn="ctr">
              <a:lnSpc>
                <a:spcPct val="99000"/>
              </a:lnSpc>
              <a:buFontTx/>
              <a:buChar char="-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  <a:defRPr/>
            </a:pPr>
            <a:r>
              <a:rPr lang="en-US" altLang="ja-JP" sz="1700" i="1" dirty="0" smtClean="0">
                <a:solidFill>
                  <a:schemeClr val="bg2"/>
                </a:solidFill>
              </a:rPr>
              <a:t>A POTENTIAL PRECURSOR OF THE PYRIDINE ANALOGUE OF 2,3,7,8-TCDD-</a:t>
            </a:r>
          </a:p>
          <a:p>
            <a:pPr algn="ctr">
              <a:lnSpc>
                <a:spcPct val="99000"/>
              </a:lnSpc>
              <a:buFontTx/>
              <a:buChar char="-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  <a:tab pos="8684999" algn="l"/>
              </a:tabLst>
              <a:defRPr/>
            </a:pPr>
            <a:r>
              <a:rPr lang="en-US" altLang="ja-JP" sz="1700" i="1" kern="0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Sakiyama</a:t>
            </a:r>
            <a:r>
              <a:rPr lang="en-US" altLang="ja-JP" sz="1700" i="1" kern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et al </a:t>
            </a:r>
            <a:r>
              <a:rPr lang="ja-JP" altLang="en-US" sz="1700" i="1" kern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（</a:t>
            </a:r>
            <a:r>
              <a:rPr lang="en-US" altLang="ja-JP" sz="1700" i="1" kern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Organohalogen compounds 2011)</a:t>
            </a:r>
            <a:endParaRPr lang="en-GB" sz="1700" i="1" kern="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69" y="764704"/>
            <a:ext cx="9077935" cy="48770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 20"/>
          <p:cNvGraphicFramePr>
            <a:graphicFrameLocks noGrp="1"/>
          </p:cNvGraphicFramePr>
          <p:nvPr/>
        </p:nvGraphicFramePr>
        <p:xfrm>
          <a:off x="281930" y="1052736"/>
          <a:ext cx="85725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1428760"/>
                <a:gridCol w="1428760"/>
                <a:gridCol w="1428760"/>
                <a:gridCol w="1428760"/>
                <a:gridCol w="14287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err="1" smtClean="0"/>
                        <a:t>Kanechlor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err="1" smtClean="0"/>
                        <a:t>Aroclor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err="1" smtClean="0"/>
                        <a:t>Clophen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err="1" smtClean="0"/>
                        <a:t>Pyralene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err="1" smtClean="0"/>
                        <a:t>Phenoclor</a:t>
                      </a:r>
                      <a:r>
                        <a:rPr lang="en-US" altLang="ja-JP" sz="1800" b="1" dirty="0" smtClean="0"/>
                        <a:t> 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err="1" smtClean="0"/>
                        <a:t>Fenclor</a:t>
                      </a:r>
                      <a:endParaRPr kumimoji="1" lang="ja-JP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smtClean="0"/>
                        <a:t>KC-200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smtClean="0"/>
                        <a:t>1232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2000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ja-JP" sz="1800" b="1" dirty="0" smtClean="0"/>
                        <a:t>KC-300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ja-JP" sz="1800" b="1" dirty="0" smtClean="0"/>
                        <a:t>1242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A-30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3000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DP-3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42</a:t>
                      </a:r>
                      <a:endParaRPr kumimoji="1" lang="ja-JP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dirty="0" smtClean="0"/>
                        <a:t>KC-400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1248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A-40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DP-4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ja-JP" sz="1800" b="1" dirty="0" smtClean="0"/>
                        <a:t>KC-500 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1254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A-50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DP-5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54</a:t>
                      </a:r>
                      <a:endParaRPr kumimoji="1" lang="ja-JP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ja-JP" sz="1800" b="1" dirty="0" smtClean="0"/>
                        <a:t>KC-600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1260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A-60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DP-6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64</a:t>
                      </a:r>
                      <a:endParaRPr kumimoji="1" lang="ja-JP" alt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テキスト ボックス 4"/>
          <p:cNvSpPr txBox="1">
            <a:spLocks noChangeArrowheads="1"/>
          </p:cNvSpPr>
          <p:nvPr/>
        </p:nvSpPr>
        <p:spPr bwMode="auto">
          <a:xfrm>
            <a:off x="210492" y="188640"/>
            <a:ext cx="528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>
                <a:solidFill>
                  <a:prstClr val="black"/>
                </a:solidFill>
                <a:latin typeface="Calibri"/>
                <a:ea typeface="ＭＳ Ｐゴシック"/>
              </a:rPr>
              <a:t>Typical PCB brand name in different country   </a:t>
            </a:r>
            <a:endParaRPr lang="ja-JP" altLang="en-US" sz="20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932238"/>
            <a:ext cx="778668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5"/>
          <p:cNvSpPr txBox="1">
            <a:spLocks noChangeArrowheads="1"/>
          </p:cNvSpPr>
          <p:nvPr/>
        </p:nvSpPr>
        <p:spPr bwMode="auto">
          <a:xfrm>
            <a:off x="1312118" y="362520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Dominant structure in the PCB product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5"/>
          <p:cNvSpPr txBox="1">
            <a:spLocks noChangeArrowheads="1"/>
          </p:cNvSpPr>
          <p:nvPr/>
        </p:nvSpPr>
        <p:spPr bwMode="auto">
          <a:xfrm>
            <a:off x="362892" y="601390"/>
            <a:ext cx="127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prstClr val="black"/>
                </a:solidFill>
                <a:latin typeface="Calibri"/>
                <a:ea typeface="ＭＳ Ｐゴシック"/>
              </a:rPr>
              <a:t>Japan</a:t>
            </a:r>
            <a:endParaRPr lang="ja-JP" altLang="en-US" sz="12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6"/>
          <p:cNvSpPr txBox="1">
            <a:spLocks noChangeArrowheads="1"/>
          </p:cNvSpPr>
          <p:nvPr/>
        </p:nvSpPr>
        <p:spPr bwMode="auto">
          <a:xfrm>
            <a:off x="1720205" y="614090"/>
            <a:ext cx="127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prstClr val="black"/>
                </a:solidFill>
                <a:latin typeface="Calibri"/>
                <a:ea typeface="ＭＳ Ｐゴシック"/>
              </a:rPr>
              <a:t>USA</a:t>
            </a:r>
            <a:endParaRPr lang="ja-JP" altLang="en-US" sz="12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7"/>
          <p:cNvSpPr txBox="1">
            <a:spLocks noChangeArrowheads="1"/>
          </p:cNvSpPr>
          <p:nvPr/>
        </p:nvSpPr>
        <p:spPr bwMode="auto">
          <a:xfrm>
            <a:off x="3148955" y="614090"/>
            <a:ext cx="127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prstClr val="black"/>
                </a:solidFill>
                <a:latin typeface="Calibri"/>
                <a:ea typeface="ＭＳ Ｐゴシック"/>
              </a:rPr>
              <a:t>Germany</a:t>
            </a:r>
            <a:endParaRPr lang="ja-JP" altLang="en-US" sz="12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8"/>
          <p:cNvSpPr txBox="1">
            <a:spLocks noChangeArrowheads="1"/>
          </p:cNvSpPr>
          <p:nvPr/>
        </p:nvSpPr>
        <p:spPr bwMode="auto">
          <a:xfrm>
            <a:off x="4639617" y="614090"/>
            <a:ext cx="127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prstClr val="black"/>
                </a:solidFill>
                <a:latin typeface="Calibri"/>
                <a:ea typeface="ＭＳ Ｐゴシック"/>
              </a:rPr>
              <a:t>France</a:t>
            </a:r>
            <a:endParaRPr lang="ja-JP" altLang="en-US" sz="12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9"/>
          <p:cNvSpPr txBox="1">
            <a:spLocks noChangeArrowheads="1"/>
          </p:cNvSpPr>
          <p:nvPr/>
        </p:nvSpPr>
        <p:spPr bwMode="auto">
          <a:xfrm>
            <a:off x="5996930" y="626790"/>
            <a:ext cx="127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prstClr val="black"/>
                </a:solidFill>
                <a:latin typeface="Calibri"/>
                <a:ea typeface="ＭＳ Ｐゴシック"/>
              </a:rPr>
              <a:t>France</a:t>
            </a:r>
            <a:endParaRPr lang="ja-JP" altLang="en-US" sz="12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" name="テキスト ボックス 10"/>
          <p:cNvSpPr txBox="1">
            <a:spLocks noChangeArrowheads="1"/>
          </p:cNvSpPr>
          <p:nvPr/>
        </p:nvSpPr>
        <p:spPr bwMode="auto">
          <a:xfrm>
            <a:off x="7425680" y="626790"/>
            <a:ext cx="127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>
                <a:solidFill>
                  <a:prstClr val="black"/>
                </a:solidFill>
                <a:latin typeface="Calibri"/>
                <a:ea typeface="ＭＳ Ｐゴシック"/>
              </a:rPr>
              <a:t>Italy</a:t>
            </a:r>
            <a:endParaRPr lang="ja-JP" altLang="en-US" sz="120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11"/>
          <p:cNvSpPr txBox="1">
            <a:spLocks noChangeArrowheads="1"/>
          </p:cNvSpPr>
          <p:nvPr/>
        </p:nvSpPr>
        <p:spPr bwMode="auto">
          <a:xfrm>
            <a:off x="5292080" y="268015"/>
            <a:ext cx="35623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00">
                <a:solidFill>
                  <a:prstClr val="black"/>
                </a:solidFill>
                <a:latin typeface="Calibri"/>
                <a:ea typeface="ＭＳ Ｐゴシック"/>
              </a:rPr>
              <a:t>(ASKAREL : UK / DELOR : Czecho / SOVOL : Russia)  </a:t>
            </a:r>
          </a:p>
        </p:txBody>
      </p:sp>
      <p:sp>
        <p:nvSpPr>
          <p:cNvPr id="13" name="円/楕円 12"/>
          <p:cNvSpPr/>
          <p:nvPr/>
        </p:nvSpPr>
        <p:spPr>
          <a:xfrm>
            <a:off x="4572000" y="5661248"/>
            <a:ext cx="432048" cy="936104"/>
          </a:xfrm>
          <a:prstGeom prst="ellipse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300192" y="5733256"/>
            <a:ext cx="432048" cy="936104"/>
          </a:xfrm>
          <a:prstGeom prst="ellipse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図 3" descr="110629-piridinol-0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6164262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90"/>
          <p:cNvSpPr txBox="1">
            <a:spLocks noChangeArrowheads="1"/>
          </p:cNvSpPr>
          <p:nvPr/>
        </p:nvSpPr>
        <p:spPr bwMode="auto">
          <a:xfrm>
            <a:off x="0" y="6165850"/>
            <a:ext cx="8893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TIC chromatogram of thermal product from 3.5.6-trichloro 2-pyridinol</a:t>
            </a:r>
            <a:endParaRPr lang="ja-JP" altLang="en-US" sz="20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492500" y="5445125"/>
            <a:ext cx="1368425" cy="43180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245" name="Text Box 390"/>
          <p:cNvSpPr txBox="1">
            <a:spLocks noChangeArrowheads="1"/>
          </p:cNvSpPr>
          <p:nvPr/>
        </p:nvSpPr>
        <p:spPr bwMode="auto">
          <a:xfrm>
            <a:off x="2195513" y="692150"/>
            <a:ext cx="367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</a:rPr>
              <a:t>3.5.6-trichloro 2-pyridinol</a:t>
            </a:r>
            <a:endParaRPr lang="ja-JP" altLang="en-US" sz="20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2" name="正方形/長方形 7"/>
          <p:cNvSpPr>
            <a:spLocks noChangeArrowheads="1"/>
          </p:cNvSpPr>
          <p:nvPr/>
        </p:nvSpPr>
        <p:spPr bwMode="auto">
          <a:xfrm>
            <a:off x="6875463" y="5157788"/>
            <a:ext cx="21796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smtClean="0">
                <a:solidFill>
                  <a:srgbClr val="000000"/>
                </a:solidFill>
                <a:latin typeface="Times New Roman" pitchFamily="18" charset="0"/>
              </a:rPr>
              <a:t>thermal product</a:t>
            </a:r>
          </a:p>
          <a:p>
            <a:pPr algn="ctr">
              <a:spcBef>
                <a:spcPct val="50000"/>
              </a:spcBef>
            </a:pPr>
            <a:r>
              <a:rPr lang="en-US" altLang="ja-JP" b="1" smtClean="0">
                <a:solidFill>
                  <a:srgbClr val="000000"/>
                </a:solidFill>
                <a:latin typeface="Times New Roman" pitchFamily="18" charset="0"/>
              </a:rPr>
              <a:t>(TCDD-N analogue)</a:t>
            </a:r>
            <a:endParaRPr lang="ja-JP" altLang="en-US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0247" name="直線矢印コネクタ 9"/>
          <p:cNvCxnSpPr>
            <a:cxnSpLocks noChangeShapeType="1"/>
          </p:cNvCxnSpPr>
          <p:nvPr/>
        </p:nvCxnSpPr>
        <p:spPr bwMode="auto">
          <a:xfrm rot="10800000">
            <a:off x="1908175" y="765175"/>
            <a:ext cx="647700" cy="144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48" name="Text Box 396"/>
          <p:cNvSpPr txBox="1">
            <a:spLocks noChangeArrowheads="1"/>
          </p:cNvSpPr>
          <p:nvPr/>
        </p:nvSpPr>
        <p:spPr bwMode="auto">
          <a:xfrm>
            <a:off x="1979613" y="115888"/>
            <a:ext cx="169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u="sng" smtClean="0">
                <a:solidFill>
                  <a:srgbClr val="000000"/>
                </a:solidFill>
                <a:latin typeface="Times New Roman" pitchFamily="18" charset="0"/>
              </a:rPr>
              <a:t>300</a:t>
            </a:r>
            <a:r>
              <a:rPr lang="en-US" altLang="ja-JP" sz="2000" b="1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en-US" altLang="ja-JP" sz="2000" b="1" u="sng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ja-JP" altLang="en-US" sz="2000" b="1" u="sng" smtClean="0">
                <a:solidFill>
                  <a:srgbClr val="000000"/>
                </a:solidFill>
                <a:latin typeface="Times New Roman" pitchFamily="18" charset="0"/>
              </a:rPr>
              <a:t>　</a:t>
            </a:r>
            <a:endParaRPr lang="en-US" altLang="ja-JP" sz="2000" b="1" u="sng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 Box 397"/>
          <p:cNvSpPr txBox="1">
            <a:spLocks noChangeArrowheads="1"/>
          </p:cNvSpPr>
          <p:nvPr/>
        </p:nvSpPr>
        <p:spPr bwMode="auto">
          <a:xfrm>
            <a:off x="2051050" y="2349500"/>
            <a:ext cx="1836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u="sng" smtClean="0">
                <a:solidFill>
                  <a:srgbClr val="000000"/>
                </a:solidFill>
                <a:latin typeface="Times New Roman" pitchFamily="18" charset="0"/>
              </a:rPr>
              <a:t>340</a:t>
            </a:r>
            <a:r>
              <a:rPr lang="en-US" altLang="ja-JP" b="1" u="sng" smtClean="0">
                <a:solidFill>
                  <a:srgbClr val="000000"/>
                </a:solidFill>
              </a:rPr>
              <a:t>º</a:t>
            </a:r>
            <a:r>
              <a:rPr lang="en-US" altLang="ja-JP" sz="2000" b="1" u="sng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ja-JP" altLang="en-US" sz="2000" b="1" u="sng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50" name="Text Box 398"/>
          <p:cNvSpPr txBox="1">
            <a:spLocks noChangeArrowheads="1"/>
          </p:cNvSpPr>
          <p:nvPr/>
        </p:nvSpPr>
        <p:spPr bwMode="auto">
          <a:xfrm>
            <a:off x="1908175" y="3933825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u="sng" smtClean="0">
                <a:solidFill>
                  <a:srgbClr val="000000"/>
                </a:solidFill>
                <a:latin typeface="Times New Roman" pitchFamily="18" charset="0"/>
              </a:rPr>
              <a:t>380</a:t>
            </a:r>
            <a:r>
              <a:rPr lang="en-US" altLang="ja-JP" b="1" u="sng" smtClean="0">
                <a:solidFill>
                  <a:srgbClr val="000000"/>
                </a:solidFill>
              </a:rPr>
              <a:t>º</a:t>
            </a:r>
            <a:r>
              <a:rPr lang="en-US" altLang="ja-JP" sz="2000" b="1" u="sng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ja-JP" altLang="en-US" sz="2000" b="1" u="sng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" name="図 13" descr="300-pyridino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1484313"/>
            <a:ext cx="2676525" cy="2095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15" name="図 14" descr="340-pyridino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2636838"/>
            <a:ext cx="2943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図 16" descr="380-pyridinol-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191000"/>
            <a:ext cx="302577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矢印コネクタ 18"/>
          <p:cNvCxnSpPr/>
          <p:nvPr/>
        </p:nvCxnSpPr>
        <p:spPr>
          <a:xfrm>
            <a:off x="4787900" y="4005263"/>
            <a:ext cx="360363" cy="28892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390"/>
          <p:cNvSpPr txBox="1">
            <a:spLocks noChangeArrowheads="1"/>
          </p:cNvSpPr>
          <p:nvPr/>
        </p:nvSpPr>
        <p:spPr bwMode="auto">
          <a:xfrm>
            <a:off x="2771775" y="414972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000000"/>
                </a:solidFill>
                <a:latin typeface="Times New Roman" pitchFamily="18" charset="0"/>
              </a:rPr>
              <a:t>2,3,7,8-TCDD-N</a:t>
            </a:r>
            <a:endParaRPr lang="ja-JP" altLang="en-US" sz="20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56" name="Line 21"/>
          <p:cNvSpPr>
            <a:spLocks noChangeShapeType="1"/>
          </p:cNvSpPr>
          <p:nvPr/>
        </p:nvSpPr>
        <p:spPr bwMode="auto">
          <a:xfrm flipH="1">
            <a:off x="2051050" y="1125538"/>
            <a:ext cx="50482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342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75656" y="1124744"/>
            <a:ext cx="6768752" cy="5328592"/>
            <a:chOff x="975" y="-17"/>
            <a:chExt cx="3838" cy="3838"/>
          </a:xfrm>
        </p:grpSpPr>
        <p:pic>
          <p:nvPicPr>
            <p:cNvPr id="20" name="図 4" descr="110628-DD-N-analogue.wm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5" y="-17"/>
              <a:ext cx="3838" cy="3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390"/>
            <p:cNvSpPr txBox="1">
              <a:spLocks noChangeArrowheads="1"/>
            </p:cNvSpPr>
            <p:nvPr/>
          </p:nvSpPr>
          <p:spPr bwMode="auto">
            <a:xfrm>
              <a:off x="2926" y="483"/>
              <a:ext cx="1723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000" b="1">
                  <a:latin typeface="Times New Roman" pitchFamily="18" charset="0"/>
                </a:rPr>
                <a:t>TCDD- N analogue</a:t>
              </a:r>
              <a:endParaRPr lang="ja-JP" altLang="en-US" sz="2000" b="1">
                <a:latin typeface="Times New Roman" pitchFamily="18" charset="0"/>
              </a:endParaRPr>
            </a:p>
          </p:txBody>
        </p:sp>
        <p:sp>
          <p:nvSpPr>
            <p:cNvPr id="22" name="Text Box 390"/>
            <p:cNvSpPr txBox="1">
              <a:spLocks noChangeArrowheads="1"/>
            </p:cNvSpPr>
            <p:nvPr/>
          </p:nvSpPr>
          <p:spPr bwMode="auto">
            <a:xfrm>
              <a:off x="2972" y="2771"/>
              <a:ext cx="1723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000" b="1">
                  <a:latin typeface="Times New Roman" pitchFamily="18" charset="0"/>
                </a:rPr>
                <a:t>2,3,7,8-TCDD</a:t>
              </a:r>
              <a:endParaRPr lang="ja-JP" altLang="en-US" sz="2000" b="1">
                <a:latin typeface="Times New Roman" pitchFamily="18" charset="0"/>
              </a:endParaRPr>
            </a:p>
          </p:txBody>
        </p:sp>
        <p:sp>
          <p:nvSpPr>
            <p:cNvPr id="23" name="Text Box 395"/>
            <p:cNvSpPr txBox="1">
              <a:spLocks noChangeArrowheads="1"/>
            </p:cNvSpPr>
            <p:nvPr/>
          </p:nvSpPr>
          <p:spPr bwMode="auto">
            <a:xfrm>
              <a:off x="2835" y="936"/>
              <a:ext cx="195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000" b="1">
                  <a:latin typeface="Times New Roman" pitchFamily="18" charset="0"/>
                </a:rPr>
                <a:t>thermal product (380C)</a:t>
              </a:r>
              <a:endParaRPr lang="ja-JP" altLang="en-US" sz="2000" b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752" y="144016"/>
            <a:ext cx="875072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dirty="0" smtClean="0">
                <a:solidFill>
                  <a:schemeClr val="accent3"/>
                </a:solidFill>
              </a:rPr>
              <a:t>有機フッ素汚染</a:t>
            </a: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9144000" cy="23955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None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</a:t>
            </a:r>
            <a:r>
              <a:rPr lang="ja-JP" altLang="en-US" b="1" dirty="0" smtClean="0">
                <a:solidFill>
                  <a:schemeClr val="accent3"/>
                </a:solidFill>
              </a:rPr>
              <a:t>連携</a:t>
            </a: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736725"/>
            <a:ext cx="9144000" cy="1555750"/>
          </a:xfrm>
        </p:spPr>
        <p:txBody>
          <a:bodyPr/>
          <a:lstStyle/>
          <a:p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Congener profiles of PCBs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in environmental samples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9154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0995" name="Rectangle 3"/>
          <p:cNvSpPr>
            <a:spLocks noChangeArrowheads="1"/>
          </p:cNvSpPr>
          <p:nvPr/>
        </p:nvSpPr>
        <p:spPr bwMode="auto">
          <a:xfrm>
            <a:off x="152400" y="6338888"/>
            <a:ext cx="807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Congener profiles of PCBs(Di-, Tri-) in environmental samples</a:t>
            </a:r>
            <a:endParaRPr lang="en-US" altLang="ja-JP" b="1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628775"/>
            <a:ext cx="9144000" cy="3019425"/>
          </a:xfrm>
        </p:spPr>
        <p:txBody>
          <a:bodyPr/>
          <a:lstStyle/>
          <a:p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Congener profiles of PCBs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in environmental 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and 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human samples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"/>
            <a:ext cx="8991600" cy="620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4067" name="Rectangle 3"/>
          <p:cNvSpPr>
            <a:spLocks noChangeArrowheads="1"/>
          </p:cNvSpPr>
          <p:nvPr/>
        </p:nvSpPr>
        <p:spPr bwMode="auto">
          <a:xfrm>
            <a:off x="838200" y="6400800"/>
            <a:ext cx="769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Congener profiles of PCBs(Hexa-) in environmental and human samples</a:t>
            </a:r>
            <a:r>
              <a:rPr lang="en-US" altLang="ja-JP" sz="11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endParaRPr lang="en-US" altLang="ja-JP" sz="2400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" y="76200"/>
            <a:ext cx="91440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773113" y="6400800"/>
            <a:ext cx="829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Congener profiles of PCBs(Hepta-) in environmental and human samples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7" y="861144"/>
            <a:ext cx="7805738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-209550" y="168821"/>
            <a:ext cx="9353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Dominant structure in the phenyl ring of PCB product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706563"/>
            <a:ext cx="9144000" cy="2287587"/>
          </a:xfrm>
        </p:spPr>
        <p:txBody>
          <a:bodyPr/>
          <a:lstStyle/>
          <a:p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Congener profiles of PCBs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in human samples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(pooled blood)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61963"/>
            <a:ext cx="6197600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447800"/>
            <a:ext cx="609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347913"/>
            <a:ext cx="6096000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490913"/>
            <a:ext cx="60960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7" cstate="print">
            <a:lum contrast="2000"/>
          </a:blip>
          <a:srcRect/>
          <a:stretch>
            <a:fillRect/>
          </a:stretch>
        </p:blipFill>
        <p:spPr bwMode="auto">
          <a:xfrm>
            <a:off x="1625600" y="4519613"/>
            <a:ext cx="589280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67" name="Text Box 7"/>
          <p:cNvSpPr txBox="1">
            <a:spLocks noChangeArrowheads="1"/>
          </p:cNvSpPr>
          <p:nvPr/>
        </p:nvSpPr>
        <p:spPr bwMode="auto">
          <a:xfrm>
            <a:off x="3962400" y="290513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28</a:t>
            </a:r>
          </a:p>
        </p:txBody>
      </p:sp>
      <p:sp>
        <p:nvSpPr>
          <p:cNvPr id="348168" name="Text Box 8"/>
          <p:cNvSpPr txBox="1">
            <a:spLocks noChangeArrowheads="1"/>
          </p:cNvSpPr>
          <p:nvPr/>
        </p:nvSpPr>
        <p:spPr bwMode="auto">
          <a:xfrm>
            <a:off x="3759200" y="1033463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31</a:t>
            </a:r>
          </a:p>
        </p:txBody>
      </p:sp>
      <p:sp>
        <p:nvSpPr>
          <p:cNvPr id="348169" name="Text Box 9"/>
          <p:cNvSpPr txBox="1">
            <a:spLocks noChangeArrowheads="1"/>
          </p:cNvSpPr>
          <p:nvPr/>
        </p:nvSpPr>
        <p:spPr bwMode="auto">
          <a:xfrm>
            <a:off x="4775200" y="1376363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74</a:t>
            </a:r>
          </a:p>
        </p:txBody>
      </p:sp>
      <p:sp>
        <p:nvSpPr>
          <p:cNvPr id="348170" name="Text Box 10"/>
          <p:cNvSpPr txBox="1">
            <a:spLocks noChangeArrowheads="1"/>
          </p:cNvSpPr>
          <p:nvPr/>
        </p:nvSpPr>
        <p:spPr bwMode="auto">
          <a:xfrm>
            <a:off x="4775200" y="1890713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80</a:t>
            </a:r>
          </a:p>
        </p:txBody>
      </p:sp>
      <p:sp>
        <p:nvSpPr>
          <p:cNvPr id="348171" name="Text Box 11"/>
          <p:cNvSpPr txBox="1">
            <a:spLocks noChangeArrowheads="1"/>
          </p:cNvSpPr>
          <p:nvPr/>
        </p:nvSpPr>
        <p:spPr bwMode="auto">
          <a:xfrm>
            <a:off x="3454400" y="2462213"/>
            <a:ext cx="438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99</a:t>
            </a:r>
          </a:p>
        </p:txBody>
      </p:sp>
      <p:sp>
        <p:nvSpPr>
          <p:cNvPr id="348172" name="Text Box 12"/>
          <p:cNvSpPr txBox="1">
            <a:spLocks noChangeArrowheads="1"/>
          </p:cNvSpPr>
          <p:nvPr/>
        </p:nvSpPr>
        <p:spPr bwMode="auto">
          <a:xfrm>
            <a:off x="5283200" y="2405063"/>
            <a:ext cx="501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118</a:t>
            </a:r>
          </a:p>
        </p:txBody>
      </p:sp>
      <p:sp>
        <p:nvSpPr>
          <p:cNvPr id="348173" name="Text Box 13"/>
          <p:cNvSpPr txBox="1">
            <a:spLocks noChangeArrowheads="1"/>
          </p:cNvSpPr>
          <p:nvPr/>
        </p:nvSpPr>
        <p:spPr bwMode="auto">
          <a:xfrm>
            <a:off x="3962400" y="3319463"/>
            <a:ext cx="501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153</a:t>
            </a:r>
          </a:p>
        </p:txBody>
      </p:sp>
      <p:sp>
        <p:nvSpPr>
          <p:cNvPr id="348174" name="Text Box 14"/>
          <p:cNvSpPr txBox="1">
            <a:spLocks noChangeArrowheads="1"/>
          </p:cNvSpPr>
          <p:nvPr/>
        </p:nvSpPr>
        <p:spPr bwMode="auto">
          <a:xfrm>
            <a:off x="4775200" y="4005263"/>
            <a:ext cx="501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138</a:t>
            </a:r>
          </a:p>
        </p:txBody>
      </p:sp>
      <p:sp>
        <p:nvSpPr>
          <p:cNvPr id="348175" name="Text Box 15"/>
          <p:cNvSpPr txBox="1">
            <a:spLocks noChangeArrowheads="1"/>
          </p:cNvSpPr>
          <p:nvPr/>
        </p:nvSpPr>
        <p:spPr bwMode="auto">
          <a:xfrm>
            <a:off x="4165600" y="4005263"/>
            <a:ext cx="81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163/</a:t>
            </a:r>
          </a:p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164</a:t>
            </a:r>
          </a:p>
        </p:txBody>
      </p:sp>
      <p:sp>
        <p:nvSpPr>
          <p:cNvPr id="348176" name="Text Box 16"/>
          <p:cNvSpPr txBox="1">
            <a:spLocks noChangeArrowheads="1"/>
          </p:cNvSpPr>
          <p:nvPr/>
        </p:nvSpPr>
        <p:spPr bwMode="auto">
          <a:xfrm>
            <a:off x="3276600" y="4572000"/>
            <a:ext cx="501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187</a:t>
            </a:r>
          </a:p>
        </p:txBody>
      </p:sp>
      <p:sp>
        <p:nvSpPr>
          <p:cNvPr id="348177" name="Text Box 17"/>
          <p:cNvSpPr txBox="1">
            <a:spLocks noChangeArrowheads="1"/>
          </p:cNvSpPr>
          <p:nvPr/>
        </p:nvSpPr>
        <p:spPr bwMode="auto">
          <a:xfrm>
            <a:off x="5181600" y="4519613"/>
            <a:ext cx="501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180</a:t>
            </a:r>
          </a:p>
        </p:txBody>
      </p:sp>
      <p:sp>
        <p:nvSpPr>
          <p:cNvPr id="348178" name="Text Box 18"/>
          <p:cNvSpPr txBox="1">
            <a:spLocks noChangeArrowheads="1"/>
          </p:cNvSpPr>
          <p:nvPr/>
        </p:nvSpPr>
        <p:spPr bwMode="auto">
          <a:xfrm>
            <a:off x="5689600" y="4976813"/>
            <a:ext cx="501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ja-JP" altLang="en-US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＃</a:t>
            </a:r>
            <a:r>
              <a:rPr lang="en-US" altLang="ja-JP" sz="10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170</a:t>
            </a:r>
          </a:p>
        </p:txBody>
      </p:sp>
      <p:sp>
        <p:nvSpPr>
          <p:cNvPr id="348179" name="Text Box 19"/>
          <p:cNvSpPr txBox="1">
            <a:spLocks noChangeArrowheads="1"/>
          </p:cNvSpPr>
          <p:nvPr/>
        </p:nvSpPr>
        <p:spPr bwMode="auto">
          <a:xfrm>
            <a:off x="1625600" y="306388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Tri-CBs</a:t>
            </a:r>
            <a:endParaRPr lang="en-US" altLang="ja-JP" sz="1000" smtClean="0">
              <a:solidFill>
                <a:srgbClr val="0033CC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8180" name="Rectangle 20"/>
          <p:cNvSpPr>
            <a:spLocks noChangeArrowheads="1"/>
          </p:cNvSpPr>
          <p:nvPr/>
        </p:nvSpPr>
        <p:spPr bwMode="auto">
          <a:xfrm>
            <a:off x="1625600" y="1301750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Tetra-CBs</a:t>
            </a:r>
            <a:endParaRPr lang="en-US" altLang="ja-JP" sz="1400" smtClean="0">
              <a:solidFill>
                <a:srgbClr val="0033CC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8181" name="Rectangle 21"/>
          <p:cNvSpPr>
            <a:spLocks noChangeArrowheads="1"/>
          </p:cNvSpPr>
          <p:nvPr/>
        </p:nvSpPr>
        <p:spPr bwMode="auto">
          <a:xfrm>
            <a:off x="1625600" y="2273300"/>
            <a:ext cx="1054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Penta-CBs</a:t>
            </a:r>
            <a:endParaRPr lang="en-US" altLang="ja-JP" sz="1400" smtClean="0">
              <a:solidFill>
                <a:srgbClr val="0033CC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8182" name="Rectangle 22"/>
          <p:cNvSpPr>
            <a:spLocks noChangeArrowheads="1"/>
          </p:cNvSpPr>
          <p:nvPr/>
        </p:nvSpPr>
        <p:spPr bwMode="auto">
          <a:xfrm>
            <a:off x="1625600" y="3359150"/>
            <a:ext cx="1030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Hexa-CBs</a:t>
            </a:r>
            <a:endParaRPr lang="en-US" altLang="ja-JP" sz="1000" smtClean="0">
              <a:solidFill>
                <a:srgbClr val="0033CC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8183" name="Rectangle 23"/>
          <p:cNvSpPr>
            <a:spLocks noChangeArrowheads="1"/>
          </p:cNvSpPr>
          <p:nvPr/>
        </p:nvSpPr>
        <p:spPr bwMode="auto">
          <a:xfrm>
            <a:off x="1625600" y="4445000"/>
            <a:ext cx="108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Hepta-CBs</a:t>
            </a:r>
            <a:endParaRPr lang="en-US" altLang="ja-JP" sz="1400" smtClean="0">
              <a:solidFill>
                <a:srgbClr val="0033CC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8184" name="Text Box 24"/>
          <p:cNvSpPr txBox="1">
            <a:spLocks noChangeArrowheads="1"/>
          </p:cNvSpPr>
          <p:nvPr/>
        </p:nvSpPr>
        <p:spPr bwMode="auto">
          <a:xfrm>
            <a:off x="533400" y="5638800"/>
            <a:ext cx="8332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Chromatogram of PCB in </a:t>
            </a:r>
            <a:r>
              <a:rPr lang="en-US" altLang="ja-JP" sz="2800" b="1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human blood</a:t>
            </a:r>
            <a:r>
              <a:rPr lang="en-US" altLang="ja-JP" sz="3200" b="1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3200" b="1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（</a:t>
            </a:r>
            <a:r>
              <a:rPr lang="en-US" altLang="ja-JP" sz="3200" b="1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3~7Cl</a:t>
            </a:r>
            <a:r>
              <a:rPr lang="ja-JP" altLang="en-US" sz="3200" b="1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）</a:t>
            </a:r>
          </a:p>
        </p:txBody>
      </p:sp>
      <p:sp>
        <p:nvSpPr>
          <p:cNvPr id="348185" name="Rectangle 25"/>
          <p:cNvSpPr>
            <a:spLocks noChangeArrowheads="1"/>
          </p:cNvSpPr>
          <p:nvPr/>
        </p:nvSpPr>
        <p:spPr bwMode="auto">
          <a:xfrm>
            <a:off x="1371600" y="6400800"/>
            <a:ext cx="5943600" cy="304800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r>
              <a:rPr lang="en-US" altLang="ja-JP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Hirai et al, (2003) Organohalogen compounds</a:t>
            </a:r>
          </a:p>
        </p:txBody>
      </p:sp>
      <p:sp>
        <p:nvSpPr>
          <p:cNvPr id="348186" name="Comment 26"/>
          <p:cNvSpPr>
            <a:spLocks noChangeArrowheads="1"/>
          </p:cNvSpPr>
          <p:nvPr/>
        </p:nvSpPr>
        <p:spPr bwMode="auto">
          <a:xfrm>
            <a:off x="3225800" y="4495800"/>
            <a:ext cx="6096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#187</a:t>
            </a:r>
          </a:p>
        </p:txBody>
      </p:sp>
      <p:sp>
        <p:nvSpPr>
          <p:cNvPr id="348187" name="Comment 27"/>
          <p:cNvSpPr>
            <a:spLocks noChangeArrowheads="1"/>
          </p:cNvSpPr>
          <p:nvPr/>
        </p:nvSpPr>
        <p:spPr bwMode="auto">
          <a:xfrm>
            <a:off x="5283200" y="4572000"/>
            <a:ext cx="6096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#180</a:t>
            </a:r>
          </a:p>
        </p:txBody>
      </p:sp>
      <p:sp>
        <p:nvSpPr>
          <p:cNvPr id="348188" name="Comment 28"/>
          <p:cNvSpPr>
            <a:spLocks noChangeArrowheads="1"/>
          </p:cNvSpPr>
          <p:nvPr/>
        </p:nvSpPr>
        <p:spPr bwMode="auto">
          <a:xfrm>
            <a:off x="3429000" y="3479800"/>
            <a:ext cx="6096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#153</a:t>
            </a:r>
          </a:p>
        </p:txBody>
      </p:sp>
      <p:sp>
        <p:nvSpPr>
          <p:cNvPr id="348189" name="Comment 29"/>
          <p:cNvSpPr>
            <a:spLocks noChangeArrowheads="1"/>
          </p:cNvSpPr>
          <p:nvPr/>
        </p:nvSpPr>
        <p:spPr bwMode="auto">
          <a:xfrm>
            <a:off x="4876800" y="3876675"/>
            <a:ext cx="6096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#138</a:t>
            </a:r>
          </a:p>
        </p:txBody>
      </p:sp>
      <p:sp>
        <p:nvSpPr>
          <p:cNvPr id="348190" name="Comment 30"/>
          <p:cNvSpPr>
            <a:spLocks noChangeArrowheads="1"/>
          </p:cNvSpPr>
          <p:nvPr/>
        </p:nvSpPr>
        <p:spPr bwMode="auto">
          <a:xfrm>
            <a:off x="4864100" y="1371600"/>
            <a:ext cx="5334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#74</a:t>
            </a:r>
          </a:p>
        </p:txBody>
      </p:sp>
      <p:sp>
        <p:nvSpPr>
          <p:cNvPr id="348191" name="Comment 31"/>
          <p:cNvSpPr>
            <a:spLocks noChangeArrowheads="1"/>
          </p:cNvSpPr>
          <p:nvPr/>
        </p:nvSpPr>
        <p:spPr bwMode="auto">
          <a:xfrm>
            <a:off x="3403600" y="2324100"/>
            <a:ext cx="5334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#99</a:t>
            </a:r>
          </a:p>
        </p:txBody>
      </p:sp>
      <p:sp>
        <p:nvSpPr>
          <p:cNvPr id="348192" name="Comment 32"/>
          <p:cNvSpPr>
            <a:spLocks noChangeArrowheads="1"/>
          </p:cNvSpPr>
          <p:nvPr/>
        </p:nvSpPr>
        <p:spPr bwMode="auto">
          <a:xfrm>
            <a:off x="5397500" y="2362200"/>
            <a:ext cx="6096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#118</a:t>
            </a:r>
          </a:p>
        </p:txBody>
      </p:sp>
      <p:sp>
        <p:nvSpPr>
          <p:cNvPr id="348193" name="Comment 33"/>
          <p:cNvSpPr>
            <a:spLocks noChangeArrowheads="1"/>
          </p:cNvSpPr>
          <p:nvPr/>
        </p:nvSpPr>
        <p:spPr bwMode="auto">
          <a:xfrm>
            <a:off x="3810000" y="228600"/>
            <a:ext cx="533400" cy="314325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1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#28</a:t>
            </a:r>
          </a:p>
        </p:txBody>
      </p:sp>
      <p:sp>
        <p:nvSpPr>
          <p:cNvPr id="348194" name="Rectangle 34"/>
          <p:cNvSpPr>
            <a:spLocks noChangeArrowheads="1"/>
          </p:cNvSpPr>
          <p:nvPr/>
        </p:nvSpPr>
        <p:spPr bwMode="auto">
          <a:xfrm>
            <a:off x="4248150" y="4572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245-2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</a:t>
            </a:r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45</a:t>
            </a:r>
          </a:p>
        </p:txBody>
      </p:sp>
      <p:sp>
        <p:nvSpPr>
          <p:cNvPr id="348195" name="Rectangle 35"/>
          <p:cNvSpPr>
            <a:spLocks noChangeArrowheads="1"/>
          </p:cNvSpPr>
          <p:nvPr/>
        </p:nvSpPr>
        <p:spPr bwMode="auto">
          <a:xfrm>
            <a:off x="3016250" y="37338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245-245</a:t>
            </a:r>
          </a:p>
        </p:txBody>
      </p:sp>
      <p:sp>
        <p:nvSpPr>
          <p:cNvPr id="348196" name="Rectangle 36"/>
          <p:cNvSpPr>
            <a:spLocks noChangeArrowheads="1"/>
          </p:cNvSpPr>
          <p:nvPr/>
        </p:nvSpPr>
        <p:spPr bwMode="auto">
          <a:xfrm>
            <a:off x="4648200" y="34290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234</a:t>
            </a:r>
          </a:p>
        </p:txBody>
      </p:sp>
      <p:sp>
        <p:nvSpPr>
          <p:cNvPr id="348197" name="Rectangle 37"/>
          <p:cNvSpPr>
            <a:spLocks noChangeArrowheads="1"/>
          </p:cNvSpPr>
          <p:nvPr/>
        </p:nvSpPr>
        <p:spPr bwMode="auto">
          <a:xfrm>
            <a:off x="4578350" y="2376488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34</a:t>
            </a:r>
          </a:p>
        </p:txBody>
      </p:sp>
      <p:sp>
        <p:nvSpPr>
          <p:cNvPr id="348198" name="Rectangle 38"/>
          <p:cNvSpPr>
            <a:spLocks noChangeArrowheads="1"/>
          </p:cNvSpPr>
          <p:nvPr/>
        </p:nvSpPr>
        <p:spPr bwMode="auto">
          <a:xfrm>
            <a:off x="2597150" y="48006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2356</a:t>
            </a:r>
          </a:p>
        </p:txBody>
      </p:sp>
      <p:sp>
        <p:nvSpPr>
          <p:cNvPr id="348199" name="Rectangle 39"/>
          <p:cNvSpPr>
            <a:spLocks noChangeArrowheads="1"/>
          </p:cNvSpPr>
          <p:nvPr/>
        </p:nvSpPr>
        <p:spPr bwMode="auto">
          <a:xfrm>
            <a:off x="3962400" y="14478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4</a:t>
            </a:r>
          </a:p>
        </p:txBody>
      </p:sp>
      <p:sp>
        <p:nvSpPr>
          <p:cNvPr id="348200" name="Rectangle 40"/>
          <p:cNvSpPr>
            <a:spLocks noChangeArrowheads="1"/>
          </p:cNvSpPr>
          <p:nvPr/>
        </p:nvSpPr>
        <p:spPr bwMode="auto">
          <a:xfrm>
            <a:off x="2978150" y="26670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24</a:t>
            </a:r>
          </a:p>
        </p:txBody>
      </p:sp>
      <p:sp>
        <p:nvSpPr>
          <p:cNvPr id="348201" name="Rectangle 41"/>
          <p:cNvSpPr>
            <a:spLocks noChangeArrowheads="1"/>
          </p:cNvSpPr>
          <p:nvPr/>
        </p:nvSpPr>
        <p:spPr bwMode="auto">
          <a:xfrm>
            <a:off x="4343400" y="39528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ChangeArrowheads="1"/>
          </p:cNvSpPr>
          <p:nvPr/>
        </p:nvSpPr>
        <p:spPr bwMode="auto">
          <a:xfrm>
            <a:off x="1914525" y="1600200"/>
            <a:ext cx="5133975" cy="19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14525" y="609600"/>
            <a:ext cx="5153025" cy="5727700"/>
            <a:chOff x="1206" y="606"/>
            <a:chExt cx="3246" cy="3608"/>
          </a:xfrm>
        </p:grpSpPr>
        <p:sp>
          <p:nvSpPr>
            <p:cNvPr id="349188" name="Rectangle 4"/>
            <p:cNvSpPr>
              <a:spLocks noChangeArrowheads="1"/>
            </p:cNvSpPr>
            <p:nvPr/>
          </p:nvSpPr>
          <p:spPr bwMode="auto">
            <a:xfrm>
              <a:off x="4013" y="606"/>
              <a:ext cx="39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(n=24)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1246" y="809"/>
              <a:ext cx="78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Congeners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0" name="Rectangle 6"/>
            <p:cNvSpPr>
              <a:spLocks noChangeArrowheads="1"/>
            </p:cNvSpPr>
            <p:nvPr/>
          </p:nvSpPr>
          <p:spPr bwMode="auto">
            <a:xfrm>
              <a:off x="2207" y="809"/>
              <a:ext cx="42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Mean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1" name="Rectangle 7"/>
            <p:cNvSpPr>
              <a:spLocks noChangeArrowheads="1"/>
            </p:cNvSpPr>
            <p:nvPr/>
          </p:nvSpPr>
          <p:spPr bwMode="auto">
            <a:xfrm>
              <a:off x="2630" y="814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2" name="Rectangle 8"/>
            <p:cNvSpPr>
              <a:spLocks noChangeArrowheads="1"/>
            </p:cNvSpPr>
            <p:nvPr/>
          </p:nvSpPr>
          <p:spPr bwMode="auto">
            <a:xfrm>
              <a:off x="2816" y="809"/>
              <a:ext cx="419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2S.D.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3" name="Rectangle 9"/>
            <p:cNvSpPr>
              <a:spLocks noChangeArrowheads="1"/>
            </p:cNvSpPr>
            <p:nvPr/>
          </p:nvSpPr>
          <p:spPr bwMode="auto">
            <a:xfrm>
              <a:off x="3365" y="822"/>
              <a:ext cx="10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0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Existence Ratio*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4" name="Rectangle 10"/>
            <p:cNvSpPr>
              <a:spLocks noChangeArrowheads="1"/>
            </p:cNvSpPr>
            <p:nvPr/>
          </p:nvSpPr>
          <p:spPr bwMode="auto">
            <a:xfrm>
              <a:off x="1484" y="1063"/>
              <a:ext cx="33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(BZ#)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5" name="Rectangle 11"/>
            <p:cNvSpPr>
              <a:spLocks noChangeArrowheads="1"/>
            </p:cNvSpPr>
            <p:nvPr/>
          </p:nvSpPr>
          <p:spPr bwMode="auto">
            <a:xfrm>
              <a:off x="2403" y="1063"/>
              <a:ext cx="66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(ng /g-lipid)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6" name="Rectangle 12"/>
            <p:cNvSpPr>
              <a:spLocks noChangeArrowheads="1"/>
            </p:cNvSpPr>
            <p:nvPr/>
          </p:nvSpPr>
          <p:spPr bwMode="auto">
            <a:xfrm>
              <a:off x="3807" y="1063"/>
              <a:ext cx="20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(%)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7" name="Rectangle 13"/>
            <p:cNvSpPr>
              <a:spLocks noChangeArrowheads="1"/>
            </p:cNvSpPr>
            <p:nvPr/>
          </p:nvSpPr>
          <p:spPr bwMode="auto">
            <a:xfrm>
              <a:off x="1459" y="1254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#153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8" name="Rectangle 14"/>
            <p:cNvSpPr>
              <a:spLocks noChangeArrowheads="1"/>
            </p:cNvSpPr>
            <p:nvPr/>
          </p:nvSpPr>
          <p:spPr bwMode="auto">
            <a:xfrm>
              <a:off x="2280" y="1254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 28.0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199" name="Rectangle 15"/>
            <p:cNvSpPr>
              <a:spLocks noChangeArrowheads="1"/>
            </p:cNvSpPr>
            <p:nvPr/>
          </p:nvSpPr>
          <p:spPr bwMode="auto">
            <a:xfrm>
              <a:off x="2653" y="1259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0" name="Rectangle 16"/>
            <p:cNvSpPr>
              <a:spLocks noChangeArrowheads="1"/>
            </p:cNvSpPr>
            <p:nvPr/>
          </p:nvSpPr>
          <p:spPr bwMode="auto">
            <a:xfrm>
              <a:off x="2838" y="1254"/>
              <a:ext cx="32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28.0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1" name="Rectangle 17"/>
            <p:cNvSpPr>
              <a:spLocks noChangeArrowheads="1"/>
            </p:cNvSpPr>
            <p:nvPr/>
          </p:nvSpPr>
          <p:spPr bwMode="auto">
            <a:xfrm>
              <a:off x="3742" y="1254"/>
              <a:ext cx="32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22.3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2" name="Rectangle 18"/>
            <p:cNvSpPr>
              <a:spLocks noChangeArrowheads="1"/>
            </p:cNvSpPr>
            <p:nvPr/>
          </p:nvSpPr>
          <p:spPr bwMode="auto">
            <a:xfrm>
              <a:off x="1459" y="1487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#180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3" name="Rectangle 19"/>
            <p:cNvSpPr>
              <a:spLocks noChangeArrowheads="1"/>
            </p:cNvSpPr>
            <p:nvPr/>
          </p:nvSpPr>
          <p:spPr bwMode="auto">
            <a:xfrm>
              <a:off x="2303" y="1487"/>
              <a:ext cx="32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14.9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4" name="Rectangle 20"/>
            <p:cNvSpPr>
              <a:spLocks noChangeArrowheads="1"/>
            </p:cNvSpPr>
            <p:nvPr/>
          </p:nvSpPr>
          <p:spPr bwMode="auto">
            <a:xfrm>
              <a:off x="2630" y="1492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5" name="Rectangle 21"/>
            <p:cNvSpPr>
              <a:spLocks noChangeArrowheads="1"/>
            </p:cNvSpPr>
            <p:nvPr/>
          </p:nvSpPr>
          <p:spPr bwMode="auto">
            <a:xfrm>
              <a:off x="2816" y="1487"/>
              <a:ext cx="32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16.6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6" name="Rectangle 22"/>
            <p:cNvSpPr>
              <a:spLocks noChangeArrowheads="1"/>
            </p:cNvSpPr>
            <p:nvPr/>
          </p:nvSpPr>
          <p:spPr bwMode="auto">
            <a:xfrm>
              <a:off x="3742" y="1487"/>
              <a:ext cx="32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11.8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7" name="Rectangle 23"/>
            <p:cNvSpPr>
              <a:spLocks noChangeArrowheads="1"/>
            </p:cNvSpPr>
            <p:nvPr/>
          </p:nvSpPr>
          <p:spPr bwMode="auto">
            <a:xfrm>
              <a:off x="1459" y="1721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#138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8" name="Rectangle 24"/>
            <p:cNvSpPr>
              <a:spLocks noChangeArrowheads="1"/>
            </p:cNvSpPr>
            <p:nvPr/>
          </p:nvSpPr>
          <p:spPr bwMode="auto">
            <a:xfrm>
              <a:off x="2349" y="1721"/>
              <a:ext cx="32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10.4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09" name="Rectangle 25"/>
            <p:cNvSpPr>
              <a:spLocks noChangeArrowheads="1"/>
            </p:cNvSpPr>
            <p:nvPr/>
          </p:nvSpPr>
          <p:spPr bwMode="auto">
            <a:xfrm>
              <a:off x="2676" y="1725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0" name="Rectangle 26"/>
            <p:cNvSpPr>
              <a:spLocks noChangeArrowheads="1"/>
            </p:cNvSpPr>
            <p:nvPr/>
          </p:nvSpPr>
          <p:spPr bwMode="auto">
            <a:xfrm>
              <a:off x="2862" y="17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9.2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1" name="Rectangle 27"/>
            <p:cNvSpPr>
              <a:spLocks noChangeArrowheads="1"/>
            </p:cNvSpPr>
            <p:nvPr/>
          </p:nvSpPr>
          <p:spPr bwMode="auto">
            <a:xfrm>
              <a:off x="3789" y="17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8.3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2" name="Rectangle 28"/>
            <p:cNvSpPr>
              <a:spLocks noChangeArrowheads="1"/>
            </p:cNvSpPr>
            <p:nvPr/>
          </p:nvSpPr>
          <p:spPr bwMode="auto">
            <a:xfrm>
              <a:off x="1295" y="1954"/>
              <a:ext cx="50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   #187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3" name="Rectangle 29"/>
            <p:cNvSpPr>
              <a:spLocks noChangeArrowheads="1"/>
            </p:cNvSpPr>
            <p:nvPr/>
          </p:nvSpPr>
          <p:spPr bwMode="auto">
            <a:xfrm>
              <a:off x="2397" y="19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8.3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4" name="Rectangle 30"/>
            <p:cNvSpPr>
              <a:spLocks noChangeArrowheads="1"/>
            </p:cNvSpPr>
            <p:nvPr/>
          </p:nvSpPr>
          <p:spPr bwMode="auto">
            <a:xfrm>
              <a:off x="2630" y="1959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5" name="Rectangle 31"/>
            <p:cNvSpPr>
              <a:spLocks noChangeArrowheads="1"/>
            </p:cNvSpPr>
            <p:nvPr/>
          </p:nvSpPr>
          <p:spPr bwMode="auto">
            <a:xfrm>
              <a:off x="2816" y="19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8.5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6" name="Rectangle 32"/>
            <p:cNvSpPr>
              <a:spLocks noChangeArrowheads="1"/>
            </p:cNvSpPr>
            <p:nvPr/>
          </p:nvSpPr>
          <p:spPr bwMode="auto">
            <a:xfrm>
              <a:off x="3789" y="19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6.6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7" name="Rectangle 33"/>
            <p:cNvSpPr>
              <a:spLocks noChangeArrowheads="1"/>
            </p:cNvSpPr>
            <p:nvPr/>
          </p:nvSpPr>
          <p:spPr bwMode="auto">
            <a:xfrm>
              <a:off x="1459" y="2187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#118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8" name="Rectangle 34"/>
            <p:cNvSpPr>
              <a:spLocks noChangeArrowheads="1"/>
            </p:cNvSpPr>
            <p:nvPr/>
          </p:nvSpPr>
          <p:spPr bwMode="auto">
            <a:xfrm>
              <a:off x="2397" y="21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6.9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19" name="Rectangle 35"/>
            <p:cNvSpPr>
              <a:spLocks noChangeArrowheads="1"/>
            </p:cNvSpPr>
            <p:nvPr/>
          </p:nvSpPr>
          <p:spPr bwMode="auto">
            <a:xfrm>
              <a:off x="2630" y="2192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0" name="Rectangle 36"/>
            <p:cNvSpPr>
              <a:spLocks noChangeArrowheads="1"/>
            </p:cNvSpPr>
            <p:nvPr/>
          </p:nvSpPr>
          <p:spPr bwMode="auto">
            <a:xfrm>
              <a:off x="2816" y="21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5.9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1" name="Rectangle 37"/>
            <p:cNvSpPr>
              <a:spLocks noChangeArrowheads="1"/>
            </p:cNvSpPr>
            <p:nvPr/>
          </p:nvSpPr>
          <p:spPr bwMode="auto">
            <a:xfrm>
              <a:off x="3789" y="21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5.5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2" name="Rectangle 38"/>
            <p:cNvSpPr>
              <a:spLocks noChangeArrowheads="1"/>
            </p:cNvSpPr>
            <p:nvPr/>
          </p:nvSpPr>
          <p:spPr bwMode="auto">
            <a:xfrm>
              <a:off x="1295" y="2421"/>
              <a:ext cx="69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#163,164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3" name="Rectangle 39"/>
            <p:cNvSpPr>
              <a:spLocks noChangeArrowheads="1"/>
            </p:cNvSpPr>
            <p:nvPr/>
          </p:nvSpPr>
          <p:spPr bwMode="auto">
            <a:xfrm>
              <a:off x="2397" y="24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6.4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4" name="Rectangle 40"/>
            <p:cNvSpPr>
              <a:spLocks noChangeArrowheads="1"/>
            </p:cNvSpPr>
            <p:nvPr/>
          </p:nvSpPr>
          <p:spPr bwMode="auto">
            <a:xfrm>
              <a:off x="2630" y="2425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5" name="Rectangle 41"/>
            <p:cNvSpPr>
              <a:spLocks noChangeArrowheads="1"/>
            </p:cNvSpPr>
            <p:nvPr/>
          </p:nvSpPr>
          <p:spPr bwMode="auto">
            <a:xfrm>
              <a:off x="2816" y="24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6.2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6" name="Rectangle 42"/>
            <p:cNvSpPr>
              <a:spLocks noChangeArrowheads="1"/>
            </p:cNvSpPr>
            <p:nvPr/>
          </p:nvSpPr>
          <p:spPr bwMode="auto">
            <a:xfrm>
              <a:off x="3789" y="24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5.1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7" name="Rectangle 43"/>
            <p:cNvSpPr>
              <a:spLocks noChangeArrowheads="1"/>
            </p:cNvSpPr>
            <p:nvPr/>
          </p:nvSpPr>
          <p:spPr bwMode="auto">
            <a:xfrm>
              <a:off x="1505" y="2654"/>
              <a:ext cx="2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#99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8" name="Rectangle 44"/>
            <p:cNvSpPr>
              <a:spLocks noChangeArrowheads="1"/>
            </p:cNvSpPr>
            <p:nvPr/>
          </p:nvSpPr>
          <p:spPr bwMode="auto">
            <a:xfrm>
              <a:off x="2397" y="26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4.7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29" name="Rectangle 45"/>
            <p:cNvSpPr>
              <a:spLocks noChangeArrowheads="1"/>
            </p:cNvSpPr>
            <p:nvPr/>
          </p:nvSpPr>
          <p:spPr bwMode="auto">
            <a:xfrm>
              <a:off x="2630" y="2659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0" name="Rectangle 46"/>
            <p:cNvSpPr>
              <a:spLocks noChangeArrowheads="1"/>
            </p:cNvSpPr>
            <p:nvPr/>
          </p:nvSpPr>
          <p:spPr bwMode="auto">
            <a:xfrm>
              <a:off x="2816" y="26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4.2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1" name="Rectangle 47"/>
            <p:cNvSpPr>
              <a:spLocks noChangeArrowheads="1"/>
            </p:cNvSpPr>
            <p:nvPr/>
          </p:nvSpPr>
          <p:spPr bwMode="auto">
            <a:xfrm>
              <a:off x="3789" y="26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3.8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2" name="Rectangle 48"/>
            <p:cNvSpPr>
              <a:spLocks noChangeArrowheads="1"/>
            </p:cNvSpPr>
            <p:nvPr/>
          </p:nvSpPr>
          <p:spPr bwMode="auto">
            <a:xfrm>
              <a:off x="1505" y="2887"/>
              <a:ext cx="2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#74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3" name="Rectangle 49"/>
            <p:cNvSpPr>
              <a:spLocks noChangeArrowheads="1"/>
            </p:cNvSpPr>
            <p:nvPr/>
          </p:nvSpPr>
          <p:spPr bwMode="auto">
            <a:xfrm>
              <a:off x="2397" y="28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4.6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4" name="Rectangle 50"/>
            <p:cNvSpPr>
              <a:spLocks noChangeArrowheads="1"/>
            </p:cNvSpPr>
            <p:nvPr/>
          </p:nvSpPr>
          <p:spPr bwMode="auto">
            <a:xfrm>
              <a:off x="2630" y="2892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5" name="Rectangle 51"/>
            <p:cNvSpPr>
              <a:spLocks noChangeArrowheads="1"/>
            </p:cNvSpPr>
            <p:nvPr/>
          </p:nvSpPr>
          <p:spPr bwMode="auto">
            <a:xfrm>
              <a:off x="2816" y="28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2.6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6" name="Rectangle 52"/>
            <p:cNvSpPr>
              <a:spLocks noChangeArrowheads="1"/>
            </p:cNvSpPr>
            <p:nvPr/>
          </p:nvSpPr>
          <p:spPr bwMode="auto">
            <a:xfrm>
              <a:off x="3789" y="28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3.6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7" name="Rectangle 53"/>
            <p:cNvSpPr>
              <a:spLocks noChangeArrowheads="1"/>
            </p:cNvSpPr>
            <p:nvPr/>
          </p:nvSpPr>
          <p:spPr bwMode="auto">
            <a:xfrm>
              <a:off x="1459" y="3121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#146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8" name="Rectangle 54"/>
            <p:cNvSpPr>
              <a:spLocks noChangeArrowheads="1"/>
            </p:cNvSpPr>
            <p:nvPr/>
          </p:nvSpPr>
          <p:spPr bwMode="auto">
            <a:xfrm>
              <a:off x="2397" y="31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4.1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39" name="Rectangle 55"/>
            <p:cNvSpPr>
              <a:spLocks noChangeArrowheads="1"/>
            </p:cNvSpPr>
            <p:nvPr/>
          </p:nvSpPr>
          <p:spPr bwMode="auto">
            <a:xfrm>
              <a:off x="2630" y="3125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0" name="Rectangle 56"/>
            <p:cNvSpPr>
              <a:spLocks noChangeArrowheads="1"/>
            </p:cNvSpPr>
            <p:nvPr/>
          </p:nvSpPr>
          <p:spPr bwMode="auto">
            <a:xfrm>
              <a:off x="2816" y="31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3.7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1" name="Rectangle 57"/>
            <p:cNvSpPr>
              <a:spLocks noChangeArrowheads="1"/>
            </p:cNvSpPr>
            <p:nvPr/>
          </p:nvSpPr>
          <p:spPr bwMode="auto">
            <a:xfrm>
              <a:off x="3789" y="3121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3.3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2" name="Rectangle 58"/>
            <p:cNvSpPr>
              <a:spLocks noChangeArrowheads="1"/>
            </p:cNvSpPr>
            <p:nvPr/>
          </p:nvSpPr>
          <p:spPr bwMode="auto">
            <a:xfrm>
              <a:off x="1459" y="3354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#170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3" name="Rectangle 59"/>
            <p:cNvSpPr>
              <a:spLocks noChangeArrowheads="1"/>
            </p:cNvSpPr>
            <p:nvPr/>
          </p:nvSpPr>
          <p:spPr bwMode="auto">
            <a:xfrm>
              <a:off x="2397" y="33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3.8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4" name="Rectangle 60"/>
            <p:cNvSpPr>
              <a:spLocks noChangeArrowheads="1"/>
            </p:cNvSpPr>
            <p:nvPr/>
          </p:nvSpPr>
          <p:spPr bwMode="auto">
            <a:xfrm>
              <a:off x="2630" y="3359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5" name="Rectangle 61"/>
            <p:cNvSpPr>
              <a:spLocks noChangeArrowheads="1"/>
            </p:cNvSpPr>
            <p:nvPr/>
          </p:nvSpPr>
          <p:spPr bwMode="auto">
            <a:xfrm>
              <a:off x="2816" y="33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4.1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6" name="Rectangle 62"/>
            <p:cNvSpPr>
              <a:spLocks noChangeArrowheads="1"/>
            </p:cNvSpPr>
            <p:nvPr/>
          </p:nvSpPr>
          <p:spPr bwMode="auto">
            <a:xfrm>
              <a:off x="3789" y="3354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3.0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7" name="Rectangle 63"/>
            <p:cNvSpPr>
              <a:spLocks noChangeArrowheads="1"/>
            </p:cNvSpPr>
            <p:nvPr/>
          </p:nvSpPr>
          <p:spPr bwMode="auto">
            <a:xfrm>
              <a:off x="1459" y="3587"/>
              <a:ext cx="36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#156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8" name="Rectangle 64"/>
            <p:cNvSpPr>
              <a:spLocks noChangeArrowheads="1"/>
            </p:cNvSpPr>
            <p:nvPr/>
          </p:nvSpPr>
          <p:spPr bwMode="auto">
            <a:xfrm>
              <a:off x="2397" y="35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2.8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49" name="Rectangle 65"/>
            <p:cNvSpPr>
              <a:spLocks noChangeArrowheads="1"/>
            </p:cNvSpPr>
            <p:nvPr/>
          </p:nvSpPr>
          <p:spPr bwMode="auto">
            <a:xfrm>
              <a:off x="2630" y="3592"/>
              <a:ext cx="18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ＭＳ Ｐ明朝" pitchFamily="18" charset="-128"/>
                  <a:ea typeface="ＭＳ Ｐ明朝" pitchFamily="18" charset="-128"/>
                </a:rPr>
                <a:t>±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0" name="Rectangle 66"/>
            <p:cNvSpPr>
              <a:spLocks noChangeArrowheads="1"/>
            </p:cNvSpPr>
            <p:nvPr/>
          </p:nvSpPr>
          <p:spPr bwMode="auto">
            <a:xfrm>
              <a:off x="2816" y="35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3.0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1" name="Rectangle 67"/>
            <p:cNvSpPr>
              <a:spLocks noChangeArrowheads="1"/>
            </p:cNvSpPr>
            <p:nvPr/>
          </p:nvSpPr>
          <p:spPr bwMode="auto">
            <a:xfrm>
              <a:off x="3789" y="3587"/>
              <a:ext cx="23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2.3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2" name="Rectangle 68"/>
            <p:cNvSpPr>
              <a:spLocks noChangeArrowheads="1"/>
            </p:cNvSpPr>
            <p:nvPr/>
          </p:nvSpPr>
          <p:spPr bwMode="auto">
            <a:xfrm>
              <a:off x="1476" y="3821"/>
              <a:ext cx="337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Sum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3" name="Rectangle 69"/>
            <p:cNvSpPr>
              <a:spLocks noChangeArrowheads="1"/>
            </p:cNvSpPr>
            <p:nvPr/>
          </p:nvSpPr>
          <p:spPr bwMode="auto">
            <a:xfrm>
              <a:off x="3742" y="3821"/>
              <a:ext cx="32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75.6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4" name="Rectangle 70"/>
            <p:cNvSpPr>
              <a:spLocks noChangeArrowheads="1"/>
            </p:cNvSpPr>
            <p:nvPr/>
          </p:nvSpPr>
          <p:spPr bwMode="auto">
            <a:xfrm>
              <a:off x="1232" y="4041"/>
              <a:ext cx="5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mtClean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             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5" name="Rectangle 71"/>
            <p:cNvSpPr>
              <a:spLocks noChangeArrowheads="1"/>
            </p:cNvSpPr>
            <p:nvPr/>
          </p:nvSpPr>
          <p:spPr bwMode="auto">
            <a:xfrm>
              <a:off x="1810" y="4037"/>
              <a:ext cx="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*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6" name="Rectangle 72"/>
            <p:cNvSpPr>
              <a:spLocks noChangeArrowheads="1"/>
            </p:cNvSpPr>
            <p:nvPr/>
          </p:nvSpPr>
          <p:spPr bwMode="auto">
            <a:xfrm>
              <a:off x="1883" y="4041"/>
              <a:ext cx="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mtClean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 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7" name="Rectangle 73"/>
            <p:cNvSpPr>
              <a:spLocks noChangeArrowheads="1"/>
            </p:cNvSpPr>
            <p:nvPr/>
          </p:nvSpPr>
          <p:spPr bwMode="auto">
            <a:xfrm>
              <a:off x="1927" y="4037"/>
              <a:ext cx="21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Mean is compare to total PCBs level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9258" name="Rectangle 74"/>
            <p:cNvSpPr>
              <a:spLocks noChangeArrowheads="1"/>
            </p:cNvSpPr>
            <p:nvPr/>
          </p:nvSpPr>
          <p:spPr bwMode="auto">
            <a:xfrm>
              <a:off x="1206" y="776"/>
              <a:ext cx="3234" cy="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49259" name="Line 75"/>
            <p:cNvSpPr>
              <a:spLocks noChangeShapeType="1"/>
            </p:cNvSpPr>
            <p:nvPr/>
          </p:nvSpPr>
          <p:spPr bwMode="auto">
            <a:xfrm>
              <a:off x="1206" y="1232"/>
              <a:ext cx="32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49260" name="Line 76"/>
            <p:cNvSpPr>
              <a:spLocks noChangeShapeType="1"/>
            </p:cNvSpPr>
            <p:nvPr/>
          </p:nvSpPr>
          <p:spPr bwMode="auto">
            <a:xfrm>
              <a:off x="1206" y="3799"/>
              <a:ext cx="32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49261" name="Rectangle 77"/>
            <p:cNvSpPr>
              <a:spLocks noChangeArrowheads="1"/>
            </p:cNvSpPr>
            <p:nvPr/>
          </p:nvSpPr>
          <p:spPr bwMode="auto">
            <a:xfrm>
              <a:off x="1206" y="3799"/>
              <a:ext cx="3234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49262" name="Rectangle 78"/>
            <p:cNvSpPr>
              <a:spLocks noChangeArrowheads="1"/>
            </p:cNvSpPr>
            <p:nvPr/>
          </p:nvSpPr>
          <p:spPr bwMode="auto">
            <a:xfrm>
              <a:off x="1206" y="4026"/>
              <a:ext cx="3234" cy="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49263" name="Text Box 79"/>
          <p:cNvSpPr txBox="1">
            <a:spLocks noChangeArrowheads="1"/>
          </p:cNvSpPr>
          <p:nvPr/>
        </p:nvSpPr>
        <p:spPr bwMode="auto">
          <a:xfrm>
            <a:off x="685800" y="152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b="1" smtClean="0">
                <a:solidFill>
                  <a:srgbClr val="0033CC"/>
                </a:solidFill>
                <a:latin typeface="Times New Roman" pitchFamily="18" charset="0"/>
                <a:ea typeface="ＭＳ Ｐゴシック" pitchFamily="50" charset="-128"/>
              </a:rPr>
              <a:t>Levels of the predominant PCB congeners in human blood</a:t>
            </a:r>
            <a:endParaRPr lang="en-US" altLang="ja-JP" sz="2400" smtClean="0">
              <a:solidFill>
                <a:srgbClr val="0033CC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9264" name="Rectangle 80"/>
          <p:cNvSpPr>
            <a:spLocks noChangeArrowheads="1"/>
          </p:cNvSpPr>
          <p:nvPr/>
        </p:nvSpPr>
        <p:spPr bwMode="auto">
          <a:xfrm>
            <a:off x="1371600" y="6400800"/>
            <a:ext cx="5943600" cy="304800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r>
              <a:rPr lang="en-US" altLang="ja-JP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Hirai et al, (2003) Organohalogen compounds</a:t>
            </a:r>
          </a:p>
        </p:txBody>
      </p:sp>
      <p:sp>
        <p:nvSpPr>
          <p:cNvPr id="349265" name="Rectangle 81"/>
          <p:cNvSpPr>
            <a:spLocks noChangeArrowheads="1"/>
          </p:cNvSpPr>
          <p:nvPr/>
        </p:nvSpPr>
        <p:spPr bwMode="auto">
          <a:xfrm>
            <a:off x="920750" y="19954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245-2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</a:t>
            </a:r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45</a:t>
            </a:r>
          </a:p>
        </p:txBody>
      </p:sp>
      <p:sp>
        <p:nvSpPr>
          <p:cNvPr id="349266" name="Rectangle 82"/>
          <p:cNvSpPr>
            <a:spLocks noChangeArrowheads="1"/>
          </p:cNvSpPr>
          <p:nvPr/>
        </p:nvSpPr>
        <p:spPr bwMode="auto">
          <a:xfrm>
            <a:off x="914400" y="4953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</a:t>
            </a:r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234</a:t>
            </a:r>
          </a:p>
        </p:txBody>
      </p:sp>
      <p:sp>
        <p:nvSpPr>
          <p:cNvPr id="349267" name="Rectangle 83"/>
          <p:cNvSpPr>
            <a:spLocks noChangeArrowheads="1"/>
          </p:cNvSpPr>
          <p:nvPr/>
        </p:nvSpPr>
        <p:spPr bwMode="auto">
          <a:xfrm>
            <a:off x="914400" y="16764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245-245</a:t>
            </a:r>
          </a:p>
        </p:txBody>
      </p:sp>
      <p:sp>
        <p:nvSpPr>
          <p:cNvPr id="349268" name="Rectangle 84"/>
          <p:cNvSpPr>
            <a:spLocks noChangeArrowheads="1"/>
          </p:cNvSpPr>
          <p:nvPr/>
        </p:nvSpPr>
        <p:spPr bwMode="auto">
          <a:xfrm>
            <a:off x="914400" y="2376488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234</a:t>
            </a:r>
          </a:p>
        </p:txBody>
      </p:sp>
      <p:sp>
        <p:nvSpPr>
          <p:cNvPr id="349269" name="Rectangle 85"/>
          <p:cNvSpPr>
            <a:spLocks noChangeArrowheads="1"/>
          </p:cNvSpPr>
          <p:nvPr/>
        </p:nvSpPr>
        <p:spPr bwMode="auto">
          <a:xfrm>
            <a:off x="914400" y="42814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4</a:t>
            </a:r>
          </a:p>
        </p:txBody>
      </p:sp>
      <p:sp>
        <p:nvSpPr>
          <p:cNvPr id="349270" name="Rectangle 86"/>
          <p:cNvSpPr>
            <a:spLocks noChangeArrowheads="1"/>
          </p:cNvSpPr>
          <p:nvPr/>
        </p:nvSpPr>
        <p:spPr bwMode="auto">
          <a:xfrm>
            <a:off x="914400" y="38862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24</a:t>
            </a:r>
          </a:p>
        </p:txBody>
      </p:sp>
      <p:sp>
        <p:nvSpPr>
          <p:cNvPr id="349271" name="Rectangle 87"/>
          <p:cNvSpPr>
            <a:spLocks noChangeArrowheads="1"/>
          </p:cNvSpPr>
          <p:nvPr/>
        </p:nvSpPr>
        <p:spPr bwMode="auto">
          <a:xfrm>
            <a:off x="920750" y="31242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34</a:t>
            </a:r>
          </a:p>
        </p:txBody>
      </p:sp>
      <p:sp>
        <p:nvSpPr>
          <p:cNvPr id="349272" name="Rectangle 88"/>
          <p:cNvSpPr>
            <a:spLocks noChangeArrowheads="1"/>
          </p:cNvSpPr>
          <p:nvPr/>
        </p:nvSpPr>
        <p:spPr bwMode="auto">
          <a:xfrm>
            <a:off x="920750" y="27574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2356</a:t>
            </a:r>
          </a:p>
        </p:txBody>
      </p:sp>
      <p:sp>
        <p:nvSpPr>
          <p:cNvPr id="349273" name="Rectangle 89"/>
          <p:cNvSpPr>
            <a:spLocks noChangeArrowheads="1"/>
          </p:cNvSpPr>
          <p:nvPr/>
        </p:nvSpPr>
        <p:spPr bwMode="auto">
          <a:xfrm>
            <a:off x="914400" y="4662488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235</a:t>
            </a:r>
          </a:p>
        </p:txBody>
      </p:sp>
      <p:sp>
        <p:nvSpPr>
          <p:cNvPr id="349274" name="Rectangle 90"/>
          <p:cNvSpPr>
            <a:spLocks noChangeArrowheads="1"/>
          </p:cNvSpPr>
          <p:nvPr/>
        </p:nvSpPr>
        <p:spPr bwMode="auto">
          <a:xfrm>
            <a:off x="914400" y="5272088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</a:t>
            </a:r>
            <a:r>
              <a:rPr lang="en-US" altLang="ja-JP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45-</a:t>
            </a:r>
            <a:r>
              <a:rPr lang="en-US" altLang="ja-JP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34</a:t>
            </a:r>
          </a:p>
        </p:txBody>
      </p:sp>
      <p:sp>
        <p:nvSpPr>
          <p:cNvPr id="349275" name="Text Box 91"/>
          <p:cNvSpPr txBox="1">
            <a:spLocks noChangeArrowheads="1"/>
          </p:cNvSpPr>
          <p:nvPr/>
        </p:nvSpPr>
        <p:spPr bwMode="auto">
          <a:xfrm>
            <a:off x="7467600" y="1177925"/>
            <a:ext cx="12954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endParaRPr lang="en-US" altLang="ja-JP" sz="2400" b="1" smtClean="0">
              <a:solidFill>
                <a:srgbClr val="808080"/>
              </a:solidFill>
              <a:latin typeface="Times New Roman" pitchFamily="18" charset="0"/>
              <a:ea typeface="ＭＳ Ｐゴシック" pitchFamily="50" charset="-128"/>
            </a:endParaRPr>
          </a:p>
          <a:p>
            <a:pPr>
              <a:lnSpc>
                <a:spcPct val="50000"/>
              </a:lnSpc>
            </a:pPr>
            <a:endParaRPr lang="en-US" altLang="ja-JP" sz="2400" b="1" smtClean="0">
              <a:solidFill>
                <a:srgbClr val="808080"/>
              </a:solidFill>
              <a:latin typeface="Times New Roman" pitchFamily="18" charset="0"/>
              <a:ea typeface="ＭＳ Ｐゴシック" pitchFamily="50" charset="-128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22.3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34.1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42.4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49.0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54.5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59.6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63.4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67.0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70.3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73.3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75.6</a:t>
            </a:r>
          </a:p>
        </p:txBody>
      </p:sp>
      <p:sp>
        <p:nvSpPr>
          <p:cNvPr id="349276" name="Line 92"/>
          <p:cNvSpPr>
            <a:spLocks noChangeShapeType="1"/>
          </p:cNvSpPr>
          <p:nvPr/>
        </p:nvSpPr>
        <p:spPr bwMode="auto">
          <a:xfrm>
            <a:off x="914400" y="3454400"/>
            <a:ext cx="76962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49277" name="Line 93"/>
          <p:cNvSpPr>
            <a:spLocks noChangeShapeType="1"/>
          </p:cNvSpPr>
          <p:nvPr/>
        </p:nvSpPr>
        <p:spPr bwMode="auto">
          <a:xfrm>
            <a:off x="990600" y="1600200"/>
            <a:ext cx="76962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49278" name="Text Box 94"/>
          <p:cNvSpPr txBox="1">
            <a:spLocks noChangeArrowheads="1"/>
          </p:cNvSpPr>
          <p:nvPr/>
        </p:nvSpPr>
        <p:spPr bwMode="auto">
          <a:xfrm>
            <a:off x="7239000" y="981075"/>
            <a:ext cx="1524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ja-JP" sz="2000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cumulative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ja-JP" sz="1600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(%)</a:t>
            </a:r>
          </a:p>
        </p:txBody>
      </p:sp>
      <p:sp>
        <p:nvSpPr>
          <p:cNvPr id="349279" name="Line 95"/>
          <p:cNvSpPr>
            <a:spLocks noChangeShapeType="1"/>
          </p:cNvSpPr>
          <p:nvPr/>
        </p:nvSpPr>
        <p:spPr bwMode="auto">
          <a:xfrm>
            <a:off x="977900" y="889000"/>
            <a:ext cx="76962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49280" name="Line 96"/>
          <p:cNvSpPr>
            <a:spLocks noChangeShapeType="1"/>
          </p:cNvSpPr>
          <p:nvPr/>
        </p:nvSpPr>
        <p:spPr bwMode="auto">
          <a:xfrm>
            <a:off x="927100" y="5676900"/>
            <a:ext cx="76962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Comment 2"/>
          <p:cNvSpPr>
            <a:spLocks noChangeArrowheads="1"/>
          </p:cNvSpPr>
          <p:nvPr/>
        </p:nvSpPr>
        <p:spPr bwMode="auto">
          <a:xfrm>
            <a:off x="381000" y="228600"/>
            <a:ext cx="4724400" cy="466725"/>
          </a:xfrm>
          <a:prstGeom prst="rect">
            <a:avLst/>
          </a:prstGeom>
          <a:solidFill>
            <a:srgbClr val="FCFDC6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CFDC6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human milk/adipose tissue</a:t>
            </a:r>
          </a:p>
        </p:txBody>
      </p:sp>
      <p:sp>
        <p:nvSpPr>
          <p:cNvPr id="350211" name="Rectangle 3"/>
          <p:cNvSpPr>
            <a:spLocks noChangeArrowheads="1"/>
          </p:cNvSpPr>
          <p:nvPr/>
        </p:nvSpPr>
        <p:spPr bwMode="auto">
          <a:xfrm>
            <a:off x="7283450" y="6007100"/>
            <a:ext cx="1047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ja-JP" sz="1100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 </a:t>
            </a:r>
            <a:endParaRPr lang="en-US" altLang="ja-JP" sz="3600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graphicFrame>
        <p:nvGraphicFramePr>
          <p:cNvPr id="350212" name="Object 4"/>
          <p:cNvGraphicFramePr>
            <a:graphicFrameLocks noChangeAspect="1"/>
          </p:cNvGraphicFramePr>
          <p:nvPr/>
        </p:nvGraphicFramePr>
        <p:xfrm>
          <a:off x="2089150" y="989013"/>
          <a:ext cx="5178425" cy="4881562"/>
        </p:xfrm>
        <a:graphic>
          <a:graphicData uri="http://schemas.openxmlformats.org/presentationml/2006/ole">
            <p:oleObj spid="_x0000_s267266" name="CS ChemDraw Drawing" r:id="rId4" imgW="5178960" imgH="4881600" progId="ChemDraw.Document.5.0">
              <p:embed/>
            </p:oleObj>
          </a:graphicData>
        </a:graphic>
      </p:graphicFrame>
      <p:sp>
        <p:nvSpPr>
          <p:cNvPr id="350213" name="Comment 5"/>
          <p:cNvSpPr>
            <a:spLocks noChangeArrowheads="1"/>
          </p:cNvSpPr>
          <p:nvPr/>
        </p:nvSpPr>
        <p:spPr bwMode="auto">
          <a:xfrm>
            <a:off x="0" y="1066800"/>
            <a:ext cx="2057400" cy="83185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#74 </a:t>
            </a:r>
          </a:p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(2,4,4',5-)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50214" name="Comment 6"/>
          <p:cNvSpPr>
            <a:spLocks noChangeArrowheads="1"/>
          </p:cNvSpPr>
          <p:nvPr/>
        </p:nvSpPr>
        <p:spPr bwMode="auto">
          <a:xfrm>
            <a:off x="0" y="2895600"/>
            <a:ext cx="2057400" cy="83185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#99 </a:t>
            </a:r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(2,</a:t>
            </a:r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2’,</a:t>
            </a:r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4,4',5-)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50215" name="Comment 7"/>
          <p:cNvSpPr>
            <a:spLocks noChangeArrowheads="1"/>
          </p:cNvSpPr>
          <p:nvPr/>
        </p:nvSpPr>
        <p:spPr bwMode="auto">
          <a:xfrm>
            <a:off x="0" y="4800600"/>
            <a:ext cx="2057400" cy="83185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#118 </a:t>
            </a:r>
          </a:p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(2,</a:t>
            </a:r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3’,</a:t>
            </a:r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4,4',5-)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50216" name="Comment 8"/>
          <p:cNvSpPr>
            <a:spLocks noChangeArrowheads="1"/>
          </p:cNvSpPr>
          <p:nvPr/>
        </p:nvSpPr>
        <p:spPr bwMode="auto">
          <a:xfrm>
            <a:off x="6892925" y="914400"/>
            <a:ext cx="2174875" cy="83185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#153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(2,2',4,4',5,5'-)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50217" name="Comment 9"/>
          <p:cNvSpPr>
            <a:spLocks noChangeArrowheads="1"/>
          </p:cNvSpPr>
          <p:nvPr/>
        </p:nvSpPr>
        <p:spPr bwMode="auto">
          <a:xfrm>
            <a:off x="6892925" y="2647950"/>
            <a:ext cx="2133600" cy="83185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#138</a:t>
            </a:r>
          </a:p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(2,2',3,4,4',5'-)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50218" name="Comment 10"/>
          <p:cNvSpPr>
            <a:spLocks noChangeArrowheads="1"/>
          </p:cNvSpPr>
          <p:nvPr/>
        </p:nvSpPr>
        <p:spPr bwMode="auto">
          <a:xfrm>
            <a:off x="6705600" y="4578350"/>
            <a:ext cx="2320925" cy="83185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#187</a:t>
            </a:r>
          </a:p>
          <a:p>
            <a:pPr algn="ctr"/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(2,2',3,4’,5,5’,6-)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50219" name="Comment 11"/>
          <p:cNvSpPr>
            <a:spLocks noChangeArrowheads="1"/>
          </p:cNvSpPr>
          <p:nvPr/>
        </p:nvSpPr>
        <p:spPr bwMode="auto">
          <a:xfrm>
            <a:off x="533400" y="6172200"/>
            <a:ext cx="8229600" cy="466725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  <a:cs typeface="Arial" pitchFamily="34" charset="0"/>
              </a:rPr>
              <a:t>PCB congeners predominant in human samples</a:t>
            </a:r>
            <a:endParaRPr lang="en-US" altLang="ja-JP" sz="2400" b="1" smtClean="0">
              <a:solidFill>
                <a:srgbClr val="80808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Comment 2"/>
          <p:cNvSpPr>
            <a:spLocks noChangeArrowheads="1"/>
          </p:cNvSpPr>
          <p:nvPr/>
        </p:nvSpPr>
        <p:spPr bwMode="auto">
          <a:xfrm>
            <a:off x="609600" y="1454150"/>
            <a:ext cx="7924800" cy="1441450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>
            <a:spAutoFit/>
            <a:flatTx/>
          </a:bodyPr>
          <a:lstStyle/>
          <a:p>
            <a:pPr algn="ctr" eaLnBrk="0" hangingPunct="0"/>
            <a:r>
              <a:rPr lang="ja-JP" altLang="en-US" sz="4400" b="1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低塩素化ダイオキシン類の</a:t>
            </a:r>
          </a:p>
          <a:p>
            <a:pPr algn="ctr" eaLnBrk="0" hangingPunct="0"/>
            <a:r>
              <a:rPr lang="ja-JP" altLang="en-US" sz="4400" b="1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異性体分析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066800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3891" name="Comment 3"/>
          <p:cNvSpPr>
            <a:spLocks noChangeArrowheads="1"/>
          </p:cNvSpPr>
          <p:nvPr/>
        </p:nvSpPr>
        <p:spPr bwMode="auto">
          <a:xfrm>
            <a:off x="1219200" y="457200"/>
            <a:ext cx="6477000" cy="528638"/>
          </a:xfrm>
          <a:prstGeom prst="rect">
            <a:avLst/>
          </a:prstGeom>
          <a:solidFill>
            <a:srgbClr val="FCFDC6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CFDC6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PCDF formation from chlorophenols</a:t>
            </a:r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82000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1905000" y="1371600"/>
            <a:ext cx="1143000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4-MCP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1752600" y="6096000"/>
            <a:ext cx="1295400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3,4-DCP</a:t>
            </a:r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5486400" y="5867400"/>
            <a:ext cx="1905000" cy="38100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2,3,8-TrCDF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5410200" y="2667000"/>
            <a:ext cx="1905000" cy="38100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1,2,8-TrCDF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762000"/>
            <a:ext cx="7496175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1219200" y="5867400"/>
            <a:ext cx="6781800" cy="60960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Synthesis of 1,4,X-T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3</a:t>
            </a:r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CDF isomers from chlorophenol 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5867400" y="5029200"/>
            <a:ext cx="2743200" cy="685800"/>
          </a:xfrm>
          <a:prstGeom prst="rect">
            <a:avLst/>
          </a:prstGeom>
          <a:solidFill>
            <a:srgbClr val="008080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00808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Authentic standard</a:t>
            </a:r>
          </a:p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 (1,4,7-  :  NMR)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3962400" y="3352800"/>
            <a:ext cx="1295400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2,5-DCP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4" name="Rectangle 6"/>
          <p:cNvSpPr>
            <a:spLocks noChangeArrowheads="1"/>
          </p:cNvSpPr>
          <p:nvPr/>
        </p:nvSpPr>
        <p:spPr bwMode="auto">
          <a:xfrm>
            <a:off x="3200400" y="4800600"/>
            <a:ext cx="838200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4-MCP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4953000" y="1143000"/>
            <a:ext cx="838200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3-MCP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3124200" y="762000"/>
            <a:ext cx="838200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2-MCP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914400" y="2438400"/>
            <a:ext cx="1905000" cy="38100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1,4,6-TrCDF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8" name="Rectangle 10"/>
          <p:cNvSpPr>
            <a:spLocks noChangeArrowheads="1"/>
          </p:cNvSpPr>
          <p:nvPr/>
        </p:nvSpPr>
        <p:spPr bwMode="auto">
          <a:xfrm>
            <a:off x="914400" y="4876800"/>
            <a:ext cx="1905000" cy="38100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1,4,8-TrCDF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6781800" y="2286000"/>
            <a:ext cx="1905000" cy="38100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1,4,9-TrCDF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9020" name="Rectangle 12"/>
          <p:cNvSpPr>
            <a:spLocks noChangeArrowheads="1"/>
          </p:cNvSpPr>
          <p:nvPr/>
        </p:nvSpPr>
        <p:spPr bwMode="auto">
          <a:xfrm>
            <a:off x="6477000" y="4419600"/>
            <a:ext cx="1905000" cy="381000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1,4,7-TrCDF</a:t>
            </a:r>
            <a:endParaRPr lang="en-US" altLang="ja-JP" sz="2000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147-NM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8382000" cy="6472238"/>
          </a:xfrm>
          <a:prstGeom prst="rect">
            <a:avLst/>
          </a:prstGeom>
          <a:noFill/>
          <a:effectLst/>
        </p:spPr>
      </p:pic>
      <p:sp>
        <p:nvSpPr>
          <p:cNvPr id="301059" name="Comment 3"/>
          <p:cNvSpPr>
            <a:spLocks noChangeArrowheads="1"/>
          </p:cNvSpPr>
          <p:nvPr/>
        </p:nvSpPr>
        <p:spPr bwMode="auto">
          <a:xfrm>
            <a:off x="2514600" y="6315075"/>
            <a:ext cx="3886200" cy="528638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NMR   1,4,7-TrCDF</a:t>
            </a:r>
          </a:p>
        </p:txBody>
      </p:sp>
      <p:sp>
        <p:nvSpPr>
          <p:cNvPr id="301060" name="Comment 4"/>
          <p:cNvSpPr>
            <a:spLocks noChangeArrowheads="1"/>
          </p:cNvSpPr>
          <p:nvPr/>
        </p:nvSpPr>
        <p:spPr bwMode="auto">
          <a:xfrm>
            <a:off x="1066800" y="219075"/>
            <a:ext cx="3810000" cy="528638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8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Authentic standard</a:t>
            </a:r>
            <a:endParaRPr lang="en-US" altLang="ja-JP" sz="2800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01061" name="Comment 5"/>
          <p:cNvSpPr>
            <a:spLocks noChangeArrowheads="1"/>
          </p:cNvSpPr>
          <p:nvPr/>
        </p:nvSpPr>
        <p:spPr bwMode="auto">
          <a:xfrm>
            <a:off x="1752600" y="4800600"/>
            <a:ext cx="7620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9</a:t>
            </a:r>
            <a:endParaRPr lang="en-US" altLang="ja-JP" sz="20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01062" name="Comment 6"/>
          <p:cNvSpPr>
            <a:spLocks noChangeArrowheads="1"/>
          </p:cNvSpPr>
          <p:nvPr/>
        </p:nvSpPr>
        <p:spPr bwMode="auto">
          <a:xfrm>
            <a:off x="4724400" y="4191000"/>
            <a:ext cx="7620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6</a:t>
            </a:r>
            <a:endParaRPr lang="en-US" altLang="ja-JP" sz="20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01063" name="Comment 7"/>
          <p:cNvSpPr>
            <a:spLocks noChangeArrowheads="1"/>
          </p:cNvSpPr>
          <p:nvPr/>
        </p:nvSpPr>
        <p:spPr bwMode="auto">
          <a:xfrm>
            <a:off x="5638800" y="4953000"/>
            <a:ext cx="7620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8</a:t>
            </a:r>
            <a:endParaRPr lang="en-US" altLang="ja-JP" sz="2000" b="1" smtClean="0">
              <a:solidFill>
                <a:srgbClr val="0000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301064" name="Comment 8"/>
          <p:cNvSpPr>
            <a:spLocks noChangeArrowheads="1"/>
          </p:cNvSpPr>
          <p:nvPr/>
        </p:nvSpPr>
        <p:spPr bwMode="auto">
          <a:xfrm>
            <a:off x="6477000" y="3581400"/>
            <a:ext cx="13716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2  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;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  </a:t>
            </a:r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3</a:t>
            </a:r>
          </a:p>
        </p:txBody>
      </p:sp>
      <p:sp>
        <p:nvSpPr>
          <p:cNvPr id="301065" name="Comment 9"/>
          <p:cNvSpPr>
            <a:spLocks noChangeArrowheads="1"/>
          </p:cNvSpPr>
          <p:nvPr/>
        </p:nvSpPr>
        <p:spPr bwMode="auto">
          <a:xfrm>
            <a:off x="5181600" y="1955800"/>
            <a:ext cx="533400" cy="3873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lIns="36000" tIns="36000" rIns="36000" bIns="36000" anchor="ctr" anchorCtr="1"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2</a:t>
            </a:r>
          </a:p>
        </p:txBody>
      </p:sp>
      <p:sp>
        <p:nvSpPr>
          <p:cNvPr id="301066" name="Comment 10"/>
          <p:cNvSpPr>
            <a:spLocks noChangeArrowheads="1"/>
          </p:cNvSpPr>
          <p:nvPr/>
        </p:nvSpPr>
        <p:spPr bwMode="auto">
          <a:xfrm>
            <a:off x="5181600" y="2743200"/>
            <a:ext cx="5334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3</a:t>
            </a:r>
          </a:p>
        </p:txBody>
      </p:sp>
      <p:sp>
        <p:nvSpPr>
          <p:cNvPr id="301067" name="Comment 11"/>
          <p:cNvSpPr>
            <a:spLocks noChangeArrowheads="1"/>
          </p:cNvSpPr>
          <p:nvPr/>
        </p:nvSpPr>
        <p:spPr bwMode="auto">
          <a:xfrm>
            <a:off x="3200400" y="3098800"/>
            <a:ext cx="5334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6</a:t>
            </a:r>
          </a:p>
        </p:txBody>
      </p:sp>
      <p:sp>
        <p:nvSpPr>
          <p:cNvPr id="301068" name="Comment 12"/>
          <p:cNvSpPr>
            <a:spLocks noChangeArrowheads="1"/>
          </p:cNvSpPr>
          <p:nvPr/>
        </p:nvSpPr>
        <p:spPr bwMode="auto">
          <a:xfrm>
            <a:off x="2438400" y="1879600"/>
            <a:ext cx="5334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8</a:t>
            </a:r>
          </a:p>
        </p:txBody>
      </p:sp>
      <p:sp>
        <p:nvSpPr>
          <p:cNvPr id="301069" name="Comment 13"/>
          <p:cNvSpPr>
            <a:spLocks noChangeArrowheads="1"/>
          </p:cNvSpPr>
          <p:nvPr/>
        </p:nvSpPr>
        <p:spPr bwMode="auto">
          <a:xfrm>
            <a:off x="3276600" y="1600200"/>
            <a:ext cx="533400" cy="4064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9</a:t>
            </a:r>
          </a:p>
        </p:txBody>
      </p:sp>
      <p:sp>
        <p:nvSpPr>
          <p:cNvPr id="301070" name="Comment 14"/>
          <p:cNvSpPr>
            <a:spLocks noChangeArrowheads="1"/>
          </p:cNvSpPr>
          <p:nvPr/>
        </p:nvSpPr>
        <p:spPr bwMode="auto">
          <a:xfrm>
            <a:off x="2362200" y="2667000"/>
            <a:ext cx="533400" cy="387350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lIns="36000" tIns="36000" rIns="36000" bIns="36000" anchor="ctr" anchorCtr="1"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Cl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7</a:t>
            </a:r>
          </a:p>
        </p:txBody>
      </p:sp>
      <p:sp>
        <p:nvSpPr>
          <p:cNvPr id="301071" name="Comment 15"/>
          <p:cNvSpPr>
            <a:spLocks noChangeArrowheads="1"/>
          </p:cNvSpPr>
          <p:nvPr/>
        </p:nvSpPr>
        <p:spPr bwMode="auto">
          <a:xfrm>
            <a:off x="4419600" y="1524000"/>
            <a:ext cx="533400" cy="387350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lIns="36000" tIns="36000" rIns="36000" bIns="36000" anchor="ctr" anchorCtr="1"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Cl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1</a:t>
            </a:r>
          </a:p>
        </p:txBody>
      </p:sp>
      <p:sp>
        <p:nvSpPr>
          <p:cNvPr id="301072" name="Comment 16"/>
          <p:cNvSpPr>
            <a:spLocks noChangeArrowheads="1"/>
          </p:cNvSpPr>
          <p:nvPr/>
        </p:nvSpPr>
        <p:spPr bwMode="auto">
          <a:xfrm>
            <a:off x="4419600" y="3124200"/>
            <a:ext cx="533400" cy="387350"/>
          </a:xfrm>
          <a:prstGeom prst="rect">
            <a:avLst/>
          </a:prstGeom>
          <a:solidFill>
            <a:srgbClr val="00FF00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lIns="36000" tIns="36000" rIns="36000" bIns="36000" anchor="ctr" anchorCtr="1">
            <a:spAutoFit/>
            <a:flatTx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Cl</a:t>
            </a:r>
            <a:r>
              <a:rPr lang="en-US" altLang="ja-JP" sz="2000" b="1" baseline="-25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4</a:t>
            </a:r>
          </a:p>
        </p:txBody>
      </p:sp>
      <p:sp>
        <p:nvSpPr>
          <p:cNvPr id="301073" name="Line 17"/>
          <p:cNvSpPr>
            <a:spLocks noChangeShapeType="1"/>
          </p:cNvSpPr>
          <p:nvPr/>
        </p:nvSpPr>
        <p:spPr bwMode="auto">
          <a:xfrm>
            <a:off x="3352800" y="3581400"/>
            <a:ext cx="1676400" cy="2286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4588" y="14288"/>
            <a:ext cx="6848475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227" name="Comment 3"/>
          <p:cNvSpPr>
            <a:spLocks noChangeArrowheads="1"/>
          </p:cNvSpPr>
          <p:nvPr/>
        </p:nvSpPr>
        <p:spPr bwMode="auto">
          <a:xfrm>
            <a:off x="76200" y="152400"/>
            <a:ext cx="2747963" cy="466725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Ambient air</a:t>
            </a:r>
          </a:p>
        </p:txBody>
      </p:sp>
      <p:sp>
        <p:nvSpPr>
          <p:cNvPr id="308228" name="Comment 4"/>
          <p:cNvSpPr>
            <a:spLocks noChangeArrowheads="1"/>
          </p:cNvSpPr>
          <p:nvPr/>
        </p:nvSpPr>
        <p:spPr bwMode="auto">
          <a:xfrm>
            <a:off x="5405438" y="228600"/>
            <a:ext cx="2747962" cy="466725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SP-2331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" y="-248930"/>
            <a:ext cx="9143999" cy="7355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endParaRPr lang="en-US" altLang="ja-JP" sz="4000" b="1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r>
              <a:rPr lang="ja-JP" altLang="en-US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特異な</a:t>
            </a:r>
            <a:r>
              <a:rPr lang="en-US" altLang="ja-JP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PCB</a:t>
            </a:r>
            <a:r>
              <a:rPr lang="ja-JP" altLang="en-US" sz="4000" b="1" dirty="0" smtClean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  <a:cs typeface="Times New Roman" pitchFamily="18" charset="0"/>
              </a:rPr>
              <a:t>異性体組成</a:t>
            </a:r>
            <a:endParaRPr lang="en-US" altLang="ja-JP" sz="4000" b="1" dirty="0" smtClean="0">
              <a:solidFill>
                <a:srgbClr val="002060"/>
              </a:solidFill>
              <a:latin typeface="HGS創英角ﾎﾟｯﾌﾟ体" pitchFamily="50" charset="-128"/>
              <a:ea typeface="HGS創英角ﾎﾟｯﾌﾟ体" pitchFamily="50" charset="-128"/>
              <a:cs typeface="Times New Roman" pitchFamily="18" charset="0"/>
            </a:endParaRPr>
          </a:p>
          <a:p>
            <a:pPr algn="ctr"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eaLnBrk="0" hangingPunct="0"/>
            <a:endParaRPr lang="en-US" altLang="ja-JP" sz="4000" dirty="0" smtClean="0">
              <a:solidFill>
                <a:prstClr val="black"/>
              </a:solidFill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2400" dirty="0" smtClean="0">
              <a:solidFill>
                <a:prstClr val="black"/>
              </a:solidFill>
              <a:latin typeface="ＭＳ 明朝" pitchFamily="17" charset="-128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endParaRPr lang="en-US" altLang="ja-JP" sz="2400" dirty="0" smtClean="0">
              <a:solidFill>
                <a:prstClr val="black"/>
              </a:solidFill>
              <a:latin typeface="ＭＳ 明朝" pitchFamily="17" charset="-128"/>
              <a:ea typeface="ＭＳ 明朝" pitchFamily="17" charset="-128"/>
              <a:cs typeface="Times New Roman" pitchFamily="18" charset="0"/>
            </a:endParaRPr>
          </a:p>
          <a:p>
            <a:pPr algn="ctr" eaLnBrk="0" hangingPunct="0"/>
            <a:r>
              <a:rPr lang="ja-JP" altLang="en-US" sz="2400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736725"/>
            <a:ext cx="9144000" cy="1555750"/>
          </a:xfrm>
        </p:spPr>
        <p:txBody>
          <a:bodyPr/>
          <a:lstStyle/>
          <a:p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Homologue profiles of PCDD/Fs 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in ambient air</a:t>
            </a:r>
            <a:r>
              <a:rPr lang="en-US" altLang="ja-JP" sz="2800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rPr>
              <a:t> </a:t>
            </a:r>
            <a:endParaRPr lang="en-US" altLang="ja-JP" sz="400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91440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73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282700"/>
            <a:ext cx="12954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284288"/>
            <a:ext cx="1295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762000" y="5272088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28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Homologue profiles of PCDD/Fs in ambient air</a:t>
            </a:r>
          </a:p>
        </p:txBody>
      </p:sp>
      <p:sp>
        <p:nvSpPr>
          <p:cNvPr id="357382" name="Rectangle 6"/>
          <p:cNvSpPr>
            <a:spLocks noChangeArrowheads="1"/>
          </p:cNvSpPr>
          <p:nvPr/>
        </p:nvSpPr>
        <p:spPr bwMode="auto">
          <a:xfrm>
            <a:off x="6705600" y="3581400"/>
            <a:ext cx="2286000" cy="3048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57383" name="Rectangle 7"/>
          <p:cNvSpPr>
            <a:spLocks noChangeArrowheads="1"/>
          </p:cNvSpPr>
          <p:nvPr/>
        </p:nvSpPr>
        <p:spPr bwMode="auto">
          <a:xfrm>
            <a:off x="2032000" y="2286000"/>
            <a:ext cx="2286000" cy="16002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7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2" grpId="0" animBg="1"/>
      <p:bldP spid="35738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736725"/>
            <a:ext cx="9144000" cy="1555750"/>
          </a:xfrm>
        </p:spPr>
        <p:txBody>
          <a:bodyPr/>
          <a:lstStyle/>
          <a:p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Homologue profiles of PCDD/Fs 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in river water</a:t>
            </a:r>
            <a:r>
              <a:rPr lang="en-US" altLang="ja-JP" sz="2800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rPr>
              <a:t> </a:t>
            </a:r>
            <a:endParaRPr lang="en-US" altLang="ja-JP" sz="400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228600" y="242888"/>
            <a:ext cx="22383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200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 </a:t>
            </a:r>
            <a:endParaRPr lang="en-US" altLang="ja-JP" sz="4800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73038"/>
            <a:ext cx="8572500" cy="6430962"/>
            <a:chOff x="144" y="109"/>
            <a:chExt cx="5400" cy="4051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44" y="109"/>
              <a:ext cx="5400" cy="4051"/>
              <a:chOff x="144" y="109"/>
              <a:chExt cx="5400" cy="4051"/>
            </a:xfrm>
          </p:grpSpPr>
          <p:pic>
            <p:nvPicPr>
              <p:cNvPr id="360453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4" y="109"/>
                <a:ext cx="5400" cy="1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0454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" y="1977"/>
                <a:ext cx="5400" cy="1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0455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" y="3845"/>
                <a:ext cx="5400" cy="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60456" name="Rectangle 8"/>
            <p:cNvSpPr>
              <a:spLocks noChangeArrowheads="1"/>
            </p:cNvSpPr>
            <p:nvPr/>
          </p:nvSpPr>
          <p:spPr bwMode="auto">
            <a:xfrm>
              <a:off x="2889" y="784"/>
              <a:ext cx="2407" cy="2689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57" name="Rectangle 9"/>
            <p:cNvSpPr>
              <a:spLocks noChangeArrowheads="1"/>
            </p:cNvSpPr>
            <p:nvPr/>
          </p:nvSpPr>
          <p:spPr bwMode="auto">
            <a:xfrm>
              <a:off x="3440" y="852"/>
              <a:ext cx="1789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58" name="Rectangle 10"/>
            <p:cNvSpPr>
              <a:spLocks noChangeArrowheads="1"/>
            </p:cNvSpPr>
            <p:nvPr/>
          </p:nvSpPr>
          <p:spPr bwMode="auto">
            <a:xfrm>
              <a:off x="3440" y="852"/>
              <a:ext cx="1789" cy="2149"/>
            </a:xfrm>
            <a:prstGeom prst="rect">
              <a:avLst/>
            </a:prstGeom>
            <a:noFill/>
            <a:ln w="349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59" name="Rectangle 11"/>
            <p:cNvSpPr>
              <a:spLocks noChangeArrowheads="1"/>
            </p:cNvSpPr>
            <p:nvPr/>
          </p:nvSpPr>
          <p:spPr bwMode="auto">
            <a:xfrm>
              <a:off x="3474" y="2765"/>
              <a:ext cx="169" cy="236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0" name="Rectangle 12"/>
            <p:cNvSpPr>
              <a:spLocks noChangeArrowheads="1"/>
            </p:cNvSpPr>
            <p:nvPr/>
          </p:nvSpPr>
          <p:spPr bwMode="auto">
            <a:xfrm>
              <a:off x="3699" y="2900"/>
              <a:ext cx="191" cy="101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1" name="Rectangle 13"/>
            <p:cNvSpPr>
              <a:spLocks noChangeArrowheads="1"/>
            </p:cNvSpPr>
            <p:nvPr/>
          </p:nvSpPr>
          <p:spPr bwMode="auto">
            <a:xfrm>
              <a:off x="3924" y="2945"/>
              <a:ext cx="191" cy="56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2" name="Rectangle 14"/>
            <p:cNvSpPr>
              <a:spLocks noChangeArrowheads="1"/>
            </p:cNvSpPr>
            <p:nvPr/>
          </p:nvSpPr>
          <p:spPr bwMode="auto">
            <a:xfrm>
              <a:off x="4149" y="2945"/>
              <a:ext cx="180" cy="56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3" name="Rectangle 15"/>
            <p:cNvSpPr>
              <a:spLocks noChangeArrowheads="1"/>
            </p:cNvSpPr>
            <p:nvPr/>
          </p:nvSpPr>
          <p:spPr bwMode="auto">
            <a:xfrm>
              <a:off x="4374" y="2945"/>
              <a:ext cx="180" cy="56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4" name="Rectangle 16"/>
            <p:cNvSpPr>
              <a:spLocks noChangeArrowheads="1"/>
            </p:cNvSpPr>
            <p:nvPr/>
          </p:nvSpPr>
          <p:spPr bwMode="auto">
            <a:xfrm>
              <a:off x="4588" y="2945"/>
              <a:ext cx="191" cy="56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5" name="Rectangle 17"/>
            <p:cNvSpPr>
              <a:spLocks noChangeArrowheads="1"/>
            </p:cNvSpPr>
            <p:nvPr/>
          </p:nvSpPr>
          <p:spPr bwMode="auto">
            <a:xfrm>
              <a:off x="4813" y="2945"/>
              <a:ext cx="191" cy="56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6" name="Freeform 18"/>
            <p:cNvSpPr>
              <a:spLocks/>
            </p:cNvSpPr>
            <p:nvPr/>
          </p:nvSpPr>
          <p:spPr bwMode="auto">
            <a:xfrm>
              <a:off x="3440" y="852"/>
              <a:ext cx="45" cy="2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38"/>
                </a:cxn>
                <a:cxn ang="0">
                  <a:pos x="45" y="2138"/>
                </a:cxn>
              </a:cxnLst>
              <a:rect l="0" t="0" r="r" b="b"/>
              <a:pathLst>
                <a:path w="45" h="2138">
                  <a:moveTo>
                    <a:pt x="0" y="0"/>
                  </a:moveTo>
                  <a:lnTo>
                    <a:pt x="0" y="2138"/>
                  </a:lnTo>
                  <a:lnTo>
                    <a:pt x="45" y="213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7" name="Line 19"/>
            <p:cNvSpPr>
              <a:spLocks noChangeShapeType="1"/>
            </p:cNvSpPr>
            <p:nvPr/>
          </p:nvSpPr>
          <p:spPr bwMode="auto">
            <a:xfrm>
              <a:off x="3440" y="2461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8" name="Line 20"/>
            <p:cNvSpPr>
              <a:spLocks noChangeShapeType="1"/>
            </p:cNvSpPr>
            <p:nvPr/>
          </p:nvSpPr>
          <p:spPr bwMode="auto">
            <a:xfrm>
              <a:off x="3440" y="1921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69" name="Line 21"/>
            <p:cNvSpPr>
              <a:spLocks noChangeShapeType="1"/>
            </p:cNvSpPr>
            <p:nvPr/>
          </p:nvSpPr>
          <p:spPr bwMode="auto">
            <a:xfrm>
              <a:off x="3440" y="1381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0" name="Line 22"/>
            <p:cNvSpPr>
              <a:spLocks noChangeShapeType="1"/>
            </p:cNvSpPr>
            <p:nvPr/>
          </p:nvSpPr>
          <p:spPr bwMode="auto">
            <a:xfrm>
              <a:off x="3440" y="852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1" name="Line 23"/>
            <p:cNvSpPr>
              <a:spLocks noChangeShapeType="1"/>
            </p:cNvSpPr>
            <p:nvPr/>
          </p:nvSpPr>
          <p:spPr bwMode="auto">
            <a:xfrm>
              <a:off x="3440" y="2990"/>
              <a:ext cx="1789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2" name="Line 24"/>
            <p:cNvSpPr>
              <a:spLocks noChangeShapeType="1"/>
            </p:cNvSpPr>
            <p:nvPr/>
          </p:nvSpPr>
          <p:spPr bwMode="auto">
            <a:xfrm flipV="1">
              <a:off x="3440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3" name="Line 25"/>
            <p:cNvSpPr>
              <a:spLocks noChangeShapeType="1"/>
            </p:cNvSpPr>
            <p:nvPr/>
          </p:nvSpPr>
          <p:spPr bwMode="auto">
            <a:xfrm flipV="1">
              <a:off x="3665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4" name="Line 26"/>
            <p:cNvSpPr>
              <a:spLocks noChangeShapeType="1"/>
            </p:cNvSpPr>
            <p:nvPr/>
          </p:nvSpPr>
          <p:spPr bwMode="auto">
            <a:xfrm flipV="1">
              <a:off x="3890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5" name="Line 27"/>
            <p:cNvSpPr>
              <a:spLocks noChangeShapeType="1"/>
            </p:cNvSpPr>
            <p:nvPr/>
          </p:nvSpPr>
          <p:spPr bwMode="auto">
            <a:xfrm flipV="1">
              <a:off x="4115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6" name="Line 28"/>
            <p:cNvSpPr>
              <a:spLocks noChangeShapeType="1"/>
            </p:cNvSpPr>
            <p:nvPr/>
          </p:nvSpPr>
          <p:spPr bwMode="auto">
            <a:xfrm flipV="1">
              <a:off x="4340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7" name="Line 29"/>
            <p:cNvSpPr>
              <a:spLocks noChangeShapeType="1"/>
            </p:cNvSpPr>
            <p:nvPr/>
          </p:nvSpPr>
          <p:spPr bwMode="auto">
            <a:xfrm flipV="1">
              <a:off x="4554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8" name="Line 30"/>
            <p:cNvSpPr>
              <a:spLocks noChangeShapeType="1"/>
            </p:cNvSpPr>
            <p:nvPr/>
          </p:nvSpPr>
          <p:spPr bwMode="auto">
            <a:xfrm flipV="1">
              <a:off x="4779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79" name="Line 31"/>
            <p:cNvSpPr>
              <a:spLocks noChangeShapeType="1"/>
            </p:cNvSpPr>
            <p:nvPr/>
          </p:nvSpPr>
          <p:spPr bwMode="auto">
            <a:xfrm flipV="1">
              <a:off x="5004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80" name="Line 32"/>
            <p:cNvSpPr>
              <a:spLocks noChangeShapeType="1"/>
            </p:cNvSpPr>
            <p:nvPr/>
          </p:nvSpPr>
          <p:spPr bwMode="auto">
            <a:xfrm flipV="1">
              <a:off x="5229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81" name="Rectangle 33"/>
            <p:cNvSpPr>
              <a:spLocks noChangeArrowheads="1"/>
            </p:cNvSpPr>
            <p:nvPr/>
          </p:nvSpPr>
          <p:spPr bwMode="auto">
            <a:xfrm rot="16200000">
              <a:off x="3192" y="2876"/>
              <a:ext cx="12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2" name="Rectangle 34"/>
            <p:cNvSpPr>
              <a:spLocks noChangeArrowheads="1"/>
            </p:cNvSpPr>
            <p:nvPr/>
          </p:nvSpPr>
          <p:spPr bwMode="auto">
            <a:xfrm rot="16200000">
              <a:off x="3158" y="2302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3" name="Rectangle 35"/>
            <p:cNvSpPr>
              <a:spLocks noChangeArrowheads="1"/>
            </p:cNvSpPr>
            <p:nvPr/>
          </p:nvSpPr>
          <p:spPr bwMode="auto">
            <a:xfrm rot="16200000">
              <a:off x="3158" y="1773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40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4" name="Rectangle 36"/>
            <p:cNvSpPr>
              <a:spLocks noChangeArrowheads="1"/>
            </p:cNvSpPr>
            <p:nvPr/>
          </p:nvSpPr>
          <p:spPr bwMode="auto">
            <a:xfrm rot="16200000">
              <a:off x="3158" y="1233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60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5" name="Rectangle 37"/>
            <p:cNvSpPr>
              <a:spLocks noChangeArrowheads="1"/>
            </p:cNvSpPr>
            <p:nvPr/>
          </p:nvSpPr>
          <p:spPr bwMode="auto">
            <a:xfrm rot="16200000">
              <a:off x="3158" y="816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80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6" name="Rectangle 38"/>
            <p:cNvSpPr>
              <a:spLocks noChangeArrowheads="1"/>
            </p:cNvSpPr>
            <p:nvPr/>
          </p:nvSpPr>
          <p:spPr bwMode="auto">
            <a:xfrm rot="16200000">
              <a:off x="3389" y="3118"/>
              <a:ext cx="382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M1Cl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7" name="Rectangle 39"/>
            <p:cNvSpPr>
              <a:spLocks noChangeArrowheads="1"/>
            </p:cNvSpPr>
            <p:nvPr/>
          </p:nvSpPr>
          <p:spPr bwMode="auto">
            <a:xfrm rot="16200000">
              <a:off x="3625" y="3106"/>
              <a:ext cx="360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D2Cl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8" name="Rectangle 40"/>
            <p:cNvSpPr>
              <a:spLocks noChangeArrowheads="1"/>
            </p:cNvSpPr>
            <p:nvPr/>
          </p:nvSpPr>
          <p:spPr bwMode="auto">
            <a:xfrm rot="16200000">
              <a:off x="3816" y="3140"/>
              <a:ext cx="405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Tr3Cl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89" name="Rectangle 41"/>
            <p:cNvSpPr>
              <a:spLocks noChangeArrowheads="1"/>
            </p:cNvSpPr>
            <p:nvPr/>
          </p:nvSpPr>
          <p:spPr bwMode="auto">
            <a:xfrm rot="16200000">
              <a:off x="4041" y="3140"/>
              <a:ext cx="405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Te4Cl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90" name="Rectangle 42"/>
            <p:cNvSpPr>
              <a:spLocks noChangeArrowheads="1"/>
            </p:cNvSpPr>
            <p:nvPr/>
          </p:nvSpPr>
          <p:spPr bwMode="auto">
            <a:xfrm rot="16200000">
              <a:off x="4288" y="3106"/>
              <a:ext cx="33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P5Cl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91" name="Rectangle 43"/>
            <p:cNvSpPr>
              <a:spLocks noChangeArrowheads="1"/>
            </p:cNvSpPr>
            <p:nvPr/>
          </p:nvSpPr>
          <p:spPr bwMode="auto">
            <a:xfrm rot="16200000">
              <a:off x="4480" y="3129"/>
              <a:ext cx="42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Hx6Cl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92" name="Rectangle 44"/>
            <p:cNvSpPr>
              <a:spLocks noChangeArrowheads="1"/>
            </p:cNvSpPr>
            <p:nvPr/>
          </p:nvSpPr>
          <p:spPr bwMode="auto">
            <a:xfrm rot="16200000">
              <a:off x="4699" y="3123"/>
              <a:ext cx="43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Hp7Cl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93" name="Rectangle 45"/>
            <p:cNvSpPr>
              <a:spLocks noChangeArrowheads="1"/>
            </p:cNvSpPr>
            <p:nvPr/>
          </p:nvSpPr>
          <p:spPr bwMode="auto">
            <a:xfrm rot="16200000">
              <a:off x="4952" y="3118"/>
              <a:ext cx="360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O8Cl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94" name="Rectangle 46"/>
            <p:cNvSpPr>
              <a:spLocks noChangeArrowheads="1"/>
            </p:cNvSpPr>
            <p:nvPr/>
          </p:nvSpPr>
          <p:spPr bwMode="auto">
            <a:xfrm rot="16200000">
              <a:off x="3000" y="1986"/>
              <a:ext cx="10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(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95" name="Rectangle 47"/>
            <p:cNvSpPr>
              <a:spLocks noChangeArrowheads="1"/>
            </p:cNvSpPr>
            <p:nvPr/>
          </p:nvSpPr>
          <p:spPr bwMode="auto">
            <a:xfrm rot="16200000">
              <a:off x="2865" y="1806"/>
              <a:ext cx="37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pg/L)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496" name="Rectangle 48"/>
            <p:cNvSpPr>
              <a:spLocks noChangeArrowheads="1"/>
            </p:cNvSpPr>
            <p:nvPr/>
          </p:nvSpPr>
          <p:spPr bwMode="auto">
            <a:xfrm>
              <a:off x="2923" y="795"/>
              <a:ext cx="2407" cy="269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97" name="Rectangle 49"/>
            <p:cNvSpPr>
              <a:spLocks noChangeArrowheads="1"/>
            </p:cNvSpPr>
            <p:nvPr/>
          </p:nvSpPr>
          <p:spPr bwMode="auto">
            <a:xfrm>
              <a:off x="380" y="795"/>
              <a:ext cx="2408" cy="2690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98" name="Rectangle 50"/>
            <p:cNvSpPr>
              <a:spLocks noChangeArrowheads="1"/>
            </p:cNvSpPr>
            <p:nvPr/>
          </p:nvSpPr>
          <p:spPr bwMode="auto">
            <a:xfrm>
              <a:off x="886" y="885"/>
              <a:ext cx="1823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499" name="Rectangle 51"/>
            <p:cNvSpPr>
              <a:spLocks noChangeArrowheads="1"/>
            </p:cNvSpPr>
            <p:nvPr/>
          </p:nvSpPr>
          <p:spPr bwMode="auto">
            <a:xfrm>
              <a:off x="886" y="885"/>
              <a:ext cx="1823" cy="2116"/>
            </a:xfrm>
            <a:prstGeom prst="rect">
              <a:avLst/>
            </a:prstGeom>
            <a:noFill/>
            <a:ln w="349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0" name="Rectangle 52"/>
            <p:cNvSpPr>
              <a:spLocks noChangeArrowheads="1"/>
            </p:cNvSpPr>
            <p:nvPr/>
          </p:nvSpPr>
          <p:spPr bwMode="auto">
            <a:xfrm>
              <a:off x="920" y="2877"/>
              <a:ext cx="158" cy="124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1" name="Rectangle 53"/>
            <p:cNvSpPr>
              <a:spLocks noChangeArrowheads="1"/>
            </p:cNvSpPr>
            <p:nvPr/>
          </p:nvSpPr>
          <p:spPr bwMode="auto">
            <a:xfrm>
              <a:off x="1145" y="1099"/>
              <a:ext cx="158" cy="1902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2" name="Rectangle 54"/>
            <p:cNvSpPr>
              <a:spLocks noChangeArrowheads="1"/>
            </p:cNvSpPr>
            <p:nvPr/>
          </p:nvSpPr>
          <p:spPr bwMode="auto">
            <a:xfrm>
              <a:off x="1381" y="2663"/>
              <a:ext cx="169" cy="338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3" name="Rectangle 55"/>
            <p:cNvSpPr>
              <a:spLocks noChangeArrowheads="1"/>
            </p:cNvSpPr>
            <p:nvPr/>
          </p:nvSpPr>
          <p:spPr bwMode="auto">
            <a:xfrm>
              <a:off x="1606" y="1561"/>
              <a:ext cx="169" cy="1440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4" name="Rectangle 56"/>
            <p:cNvSpPr>
              <a:spLocks noChangeArrowheads="1"/>
            </p:cNvSpPr>
            <p:nvPr/>
          </p:nvSpPr>
          <p:spPr bwMode="auto">
            <a:xfrm>
              <a:off x="1831" y="2911"/>
              <a:ext cx="158" cy="90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5" name="Rectangle 57"/>
            <p:cNvSpPr>
              <a:spLocks noChangeArrowheads="1"/>
            </p:cNvSpPr>
            <p:nvPr/>
          </p:nvSpPr>
          <p:spPr bwMode="auto">
            <a:xfrm>
              <a:off x="2056" y="2922"/>
              <a:ext cx="180" cy="79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6" name="Rectangle 58"/>
            <p:cNvSpPr>
              <a:spLocks noChangeArrowheads="1"/>
            </p:cNvSpPr>
            <p:nvPr/>
          </p:nvSpPr>
          <p:spPr bwMode="auto">
            <a:xfrm>
              <a:off x="2293" y="2753"/>
              <a:ext cx="168" cy="248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7" name="Rectangle 59"/>
            <p:cNvSpPr>
              <a:spLocks noChangeArrowheads="1"/>
            </p:cNvSpPr>
            <p:nvPr/>
          </p:nvSpPr>
          <p:spPr bwMode="auto">
            <a:xfrm>
              <a:off x="2518" y="1999"/>
              <a:ext cx="157" cy="1002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8" name="Freeform 60"/>
            <p:cNvSpPr>
              <a:spLocks/>
            </p:cNvSpPr>
            <p:nvPr/>
          </p:nvSpPr>
          <p:spPr bwMode="auto">
            <a:xfrm>
              <a:off x="886" y="885"/>
              <a:ext cx="45" cy="21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05"/>
                </a:cxn>
                <a:cxn ang="0">
                  <a:pos x="45" y="2105"/>
                </a:cxn>
              </a:cxnLst>
              <a:rect l="0" t="0" r="r" b="b"/>
              <a:pathLst>
                <a:path w="45" h="2105">
                  <a:moveTo>
                    <a:pt x="0" y="0"/>
                  </a:moveTo>
                  <a:lnTo>
                    <a:pt x="0" y="2105"/>
                  </a:lnTo>
                  <a:lnTo>
                    <a:pt x="45" y="210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09" name="Line 61"/>
            <p:cNvSpPr>
              <a:spLocks noChangeShapeType="1"/>
            </p:cNvSpPr>
            <p:nvPr/>
          </p:nvSpPr>
          <p:spPr bwMode="auto">
            <a:xfrm>
              <a:off x="886" y="2472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0" name="Line 62"/>
            <p:cNvSpPr>
              <a:spLocks noChangeShapeType="1"/>
            </p:cNvSpPr>
            <p:nvPr/>
          </p:nvSpPr>
          <p:spPr bwMode="auto">
            <a:xfrm>
              <a:off x="886" y="1943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1" name="Line 63"/>
            <p:cNvSpPr>
              <a:spLocks noChangeShapeType="1"/>
            </p:cNvSpPr>
            <p:nvPr/>
          </p:nvSpPr>
          <p:spPr bwMode="auto">
            <a:xfrm>
              <a:off x="886" y="1414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2" name="Line 64"/>
            <p:cNvSpPr>
              <a:spLocks noChangeShapeType="1"/>
            </p:cNvSpPr>
            <p:nvPr/>
          </p:nvSpPr>
          <p:spPr bwMode="auto">
            <a:xfrm>
              <a:off x="886" y="885"/>
              <a:ext cx="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3" name="Line 65"/>
            <p:cNvSpPr>
              <a:spLocks noChangeShapeType="1"/>
            </p:cNvSpPr>
            <p:nvPr/>
          </p:nvSpPr>
          <p:spPr bwMode="auto">
            <a:xfrm>
              <a:off x="886" y="2990"/>
              <a:ext cx="182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4" name="Line 66"/>
            <p:cNvSpPr>
              <a:spLocks noChangeShapeType="1"/>
            </p:cNvSpPr>
            <p:nvPr/>
          </p:nvSpPr>
          <p:spPr bwMode="auto">
            <a:xfrm flipV="1">
              <a:off x="886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5" name="Line 67"/>
            <p:cNvSpPr>
              <a:spLocks noChangeShapeType="1"/>
            </p:cNvSpPr>
            <p:nvPr/>
          </p:nvSpPr>
          <p:spPr bwMode="auto">
            <a:xfrm flipV="1">
              <a:off x="1111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6" name="Line 68"/>
            <p:cNvSpPr>
              <a:spLocks noChangeShapeType="1"/>
            </p:cNvSpPr>
            <p:nvPr/>
          </p:nvSpPr>
          <p:spPr bwMode="auto">
            <a:xfrm flipV="1">
              <a:off x="1348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7" name="Line 69"/>
            <p:cNvSpPr>
              <a:spLocks noChangeShapeType="1"/>
            </p:cNvSpPr>
            <p:nvPr/>
          </p:nvSpPr>
          <p:spPr bwMode="auto">
            <a:xfrm flipV="1">
              <a:off x="1573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8" name="Line 70"/>
            <p:cNvSpPr>
              <a:spLocks noChangeShapeType="1"/>
            </p:cNvSpPr>
            <p:nvPr/>
          </p:nvSpPr>
          <p:spPr bwMode="auto">
            <a:xfrm flipV="1">
              <a:off x="1798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19" name="Line 71"/>
            <p:cNvSpPr>
              <a:spLocks noChangeShapeType="1"/>
            </p:cNvSpPr>
            <p:nvPr/>
          </p:nvSpPr>
          <p:spPr bwMode="auto">
            <a:xfrm flipV="1">
              <a:off x="2023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20" name="Line 72"/>
            <p:cNvSpPr>
              <a:spLocks noChangeShapeType="1"/>
            </p:cNvSpPr>
            <p:nvPr/>
          </p:nvSpPr>
          <p:spPr bwMode="auto">
            <a:xfrm flipV="1">
              <a:off x="2259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21" name="Line 73"/>
            <p:cNvSpPr>
              <a:spLocks noChangeShapeType="1"/>
            </p:cNvSpPr>
            <p:nvPr/>
          </p:nvSpPr>
          <p:spPr bwMode="auto">
            <a:xfrm flipV="1">
              <a:off x="2484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22" name="Line 74"/>
            <p:cNvSpPr>
              <a:spLocks noChangeShapeType="1"/>
            </p:cNvSpPr>
            <p:nvPr/>
          </p:nvSpPr>
          <p:spPr bwMode="auto">
            <a:xfrm flipV="1">
              <a:off x="2709" y="2945"/>
              <a:ext cx="1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23" name="Rectangle 75"/>
            <p:cNvSpPr>
              <a:spLocks noChangeArrowheads="1"/>
            </p:cNvSpPr>
            <p:nvPr/>
          </p:nvSpPr>
          <p:spPr bwMode="auto">
            <a:xfrm rot="16200000">
              <a:off x="638" y="2876"/>
              <a:ext cx="12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24" name="Rectangle 76"/>
            <p:cNvSpPr>
              <a:spLocks noChangeArrowheads="1"/>
            </p:cNvSpPr>
            <p:nvPr/>
          </p:nvSpPr>
          <p:spPr bwMode="auto">
            <a:xfrm rot="16200000">
              <a:off x="604" y="2347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20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25" name="Rectangle 77"/>
            <p:cNvSpPr>
              <a:spLocks noChangeArrowheads="1"/>
            </p:cNvSpPr>
            <p:nvPr/>
          </p:nvSpPr>
          <p:spPr bwMode="auto">
            <a:xfrm rot="16200000">
              <a:off x="604" y="1818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40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26" name="Rectangle 78"/>
            <p:cNvSpPr>
              <a:spLocks noChangeArrowheads="1"/>
            </p:cNvSpPr>
            <p:nvPr/>
          </p:nvSpPr>
          <p:spPr bwMode="auto">
            <a:xfrm rot="16200000">
              <a:off x="604" y="1289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60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27" name="Rectangle 79"/>
            <p:cNvSpPr>
              <a:spLocks noChangeArrowheads="1"/>
            </p:cNvSpPr>
            <p:nvPr/>
          </p:nvSpPr>
          <p:spPr bwMode="auto">
            <a:xfrm rot="16200000">
              <a:off x="615" y="760"/>
              <a:ext cx="1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80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28" name="Rectangle 80"/>
            <p:cNvSpPr>
              <a:spLocks noChangeArrowheads="1"/>
            </p:cNvSpPr>
            <p:nvPr/>
          </p:nvSpPr>
          <p:spPr bwMode="auto">
            <a:xfrm rot="16200000">
              <a:off x="835" y="3118"/>
              <a:ext cx="382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M1Cl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29" name="Rectangle 81"/>
            <p:cNvSpPr>
              <a:spLocks noChangeArrowheads="1"/>
            </p:cNvSpPr>
            <p:nvPr/>
          </p:nvSpPr>
          <p:spPr bwMode="auto">
            <a:xfrm rot="16200000">
              <a:off x="1071" y="3106"/>
              <a:ext cx="360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D2Cl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0" name="Rectangle 82"/>
            <p:cNvSpPr>
              <a:spLocks noChangeArrowheads="1"/>
            </p:cNvSpPr>
            <p:nvPr/>
          </p:nvSpPr>
          <p:spPr bwMode="auto">
            <a:xfrm rot="16200000">
              <a:off x="1273" y="3140"/>
              <a:ext cx="405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Tr3Cl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1" name="Rectangle 83"/>
            <p:cNvSpPr>
              <a:spLocks noChangeArrowheads="1"/>
            </p:cNvSpPr>
            <p:nvPr/>
          </p:nvSpPr>
          <p:spPr bwMode="auto">
            <a:xfrm rot="16200000">
              <a:off x="1498" y="3140"/>
              <a:ext cx="405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Te4Cl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2" name="Rectangle 84"/>
            <p:cNvSpPr>
              <a:spLocks noChangeArrowheads="1"/>
            </p:cNvSpPr>
            <p:nvPr/>
          </p:nvSpPr>
          <p:spPr bwMode="auto">
            <a:xfrm rot="16200000">
              <a:off x="1757" y="3106"/>
              <a:ext cx="33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P5Cl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3" name="Rectangle 85"/>
            <p:cNvSpPr>
              <a:spLocks noChangeArrowheads="1"/>
            </p:cNvSpPr>
            <p:nvPr/>
          </p:nvSpPr>
          <p:spPr bwMode="auto">
            <a:xfrm rot="16200000">
              <a:off x="1948" y="3129"/>
              <a:ext cx="42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Hx6Cl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4" name="Rectangle 86"/>
            <p:cNvSpPr>
              <a:spLocks noChangeArrowheads="1"/>
            </p:cNvSpPr>
            <p:nvPr/>
          </p:nvSpPr>
          <p:spPr bwMode="auto">
            <a:xfrm rot="16200000">
              <a:off x="2179" y="3134"/>
              <a:ext cx="43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Hp7Cl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5" name="Rectangle 87"/>
            <p:cNvSpPr>
              <a:spLocks noChangeArrowheads="1"/>
            </p:cNvSpPr>
            <p:nvPr/>
          </p:nvSpPr>
          <p:spPr bwMode="auto">
            <a:xfrm rot="16200000">
              <a:off x="2432" y="3118"/>
              <a:ext cx="360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O8Cl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6" name="Rectangle 88"/>
            <p:cNvSpPr>
              <a:spLocks noChangeArrowheads="1"/>
            </p:cNvSpPr>
            <p:nvPr/>
          </p:nvSpPr>
          <p:spPr bwMode="auto">
            <a:xfrm rot="16200000">
              <a:off x="446" y="1975"/>
              <a:ext cx="10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(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7" name="Rectangle 89"/>
            <p:cNvSpPr>
              <a:spLocks noChangeArrowheads="1"/>
            </p:cNvSpPr>
            <p:nvPr/>
          </p:nvSpPr>
          <p:spPr bwMode="auto">
            <a:xfrm rot="16200000">
              <a:off x="311" y="1795"/>
              <a:ext cx="37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pg/L)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38" name="Rectangle 90"/>
            <p:cNvSpPr>
              <a:spLocks noChangeArrowheads="1"/>
            </p:cNvSpPr>
            <p:nvPr/>
          </p:nvSpPr>
          <p:spPr bwMode="auto">
            <a:xfrm>
              <a:off x="380" y="795"/>
              <a:ext cx="2408" cy="2690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39" name="Rectangle 91"/>
            <p:cNvSpPr>
              <a:spLocks noChangeArrowheads="1"/>
            </p:cNvSpPr>
            <p:nvPr/>
          </p:nvSpPr>
          <p:spPr bwMode="auto">
            <a:xfrm>
              <a:off x="5038" y="2945"/>
              <a:ext cx="191" cy="56"/>
            </a:xfrm>
            <a:prstGeom prst="rect">
              <a:avLst/>
            </a:prstGeom>
            <a:solidFill>
              <a:srgbClr val="00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0540" name="Rectangle 92"/>
            <p:cNvSpPr>
              <a:spLocks noChangeArrowheads="1"/>
            </p:cNvSpPr>
            <p:nvPr/>
          </p:nvSpPr>
          <p:spPr bwMode="auto">
            <a:xfrm>
              <a:off x="4430" y="1122"/>
              <a:ext cx="58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Times New Roman" pitchFamily="18" charset="0"/>
                  <a:ea typeface="ＭＳ Ｐゴシック" pitchFamily="50" charset="-128"/>
                </a:rPr>
                <a:t>PCDF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4" name="Group 93"/>
            <p:cNvGrpSpPr>
              <a:grpSpLocks/>
            </p:cNvGrpSpPr>
            <p:nvPr/>
          </p:nvGrpSpPr>
          <p:grpSpPr bwMode="auto">
            <a:xfrm>
              <a:off x="4149" y="953"/>
              <a:ext cx="1035" cy="371"/>
              <a:chOff x="4149" y="953"/>
              <a:chExt cx="1035" cy="371"/>
            </a:xfrm>
          </p:grpSpPr>
          <p:sp>
            <p:nvSpPr>
              <p:cNvPr id="360542" name="Freeform 94"/>
              <p:cNvSpPr>
                <a:spLocks/>
              </p:cNvSpPr>
              <p:nvPr/>
            </p:nvSpPr>
            <p:spPr bwMode="auto">
              <a:xfrm>
                <a:off x="5094" y="953"/>
                <a:ext cx="90" cy="371"/>
              </a:xfrm>
              <a:custGeom>
                <a:avLst/>
                <a:gdLst/>
                <a:ahLst/>
                <a:cxnLst>
                  <a:cxn ang="0">
                    <a:pos x="0" y="371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90" y="281"/>
                  </a:cxn>
                  <a:cxn ang="0">
                    <a:pos x="0" y="371"/>
                  </a:cxn>
                </a:cxnLst>
                <a:rect l="0" t="0" r="r" b="b"/>
                <a:pathLst>
                  <a:path w="90" h="371">
                    <a:moveTo>
                      <a:pt x="0" y="371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90" y="281"/>
                    </a:lnTo>
                    <a:lnTo>
                      <a:pt x="0" y="371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43" name="Freeform 95"/>
              <p:cNvSpPr>
                <a:spLocks/>
              </p:cNvSpPr>
              <p:nvPr/>
            </p:nvSpPr>
            <p:spPr bwMode="auto">
              <a:xfrm>
                <a:off x="4149" y="953"/>
                <a:ext cx="1035" cy="90"/>
              </a:xfrm>
              <a:custGeom>
                <a:avLst/>
                <a:gdLst/>
                <a:ahLst/>
                <a:cxnLst>
                  <a:cxn ang="0">
                    <a:pos x="945" y="9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1035" y="0"/>
                  </a:cxn>
                  <a:cxn ang="0">
                    <a:pos x="945" y="90"/>
                  </a:cxn>
                </a:cxnLst>
                <a:rect l="0" t="0" r="r" b="b"/>
                <a:pathLst>
                  <a:path w="1035" h="90">
                    <a:moveTo>
                      <a:pt x="945" y="9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1035" y="0"/>
                    </a:lnTo>
                    <a:lnTo>
                      <a:pt x="945" y="90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44" name="Rectangle 96"/>
              <p:cNvSpPr>
                <a:spLocks noChangeArrowheads="1"/>
              </p:cNvSpPr>
              <p:nvPr/>
            </p:nvSpPr>
            <p:spPr bwMode="auto">
              <a:xfrm>
                <a:off x="4149" y="1043"/>
                <a:ext cx="945" cy="281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0545" name="Rectangle 97"/>
            <p:cNvSpPr>
              <a:spLocks noChangeArrowheads="1"/>
            </p:cNvSpPr>
            <p:nvPr/>
          </p:nvSpPr>
          <p:spPr bwMode="auto">
            <a:xfrm>
              <a:off x="4385" y="1076"/>
              <a:ext cx="58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Times New Roman" pitchFamily="18" charset="0"/>
                  <a:ea typeface="ＭＳ Ｐゴシック" pitchFamily="50" charset="-128"/>
                </a:rPr>
                <a:t>PCDF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46" name="Rectangle 98"/>
            <p:cNvSpPr>
              <a:spLocks noChangeArrowheads="1"/>
            </p:cNvSpPr>
            <p:nvPr/>
          </p:nvSpPr>
          <p:spPr bwMode="auto">
            <a:xfrm>
              <a:off x="1854" y="1167"/>
              <a:ext cx="607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5" name="Group 99"/>
            <p:cNvGrpSpPr>
              <a:grpSpLocks/>
            </p:cNvGrpSpPr>
            <p:nvPr/>
          </p:nvGrpSpPr>
          <p:grpSpPr bwMode="auto">
            <a:xfrm>
              <a:off x="1584" y="998"/>
              <a:ext cx="1046" cy="371"/>
              <a:chOff x="1584" y="998"/>
              <a:chExt cx="1046" cy="371"/>
            </a:xfrm>
          </p:grpSpPr>
          <p:sp>
            <p:nvSpPr>
              <p:cNvPr id="360548" name="Freeform 100"/>
              <p:cNvSpPr>
                <a:spLocks/>
              </p:cNvSpPr>
              <p:nvPr/>
            </p:nvSpPr>
            <p:spPr bwMode="auto">
              <a:xfrm>
                <a:off x="2529" y="998"/>
                <a:ext cx="101" cy="371"/>
              </a:xfrm>
              <a:custGeom>
                <a:avLst/>
                <a:gdLst/>
                <a:ahLst/>
                <a:cxnLst>
                  <a:cxn ang="0">
                    <a:pos x="0" y="371"/>
                  </a:cxn>
                  <a:cxn ang="0">
                    <a:pos x="0" y="90"/>
                  </a:cxn>
                  <a:cxn ang="0">
                    <a:pos x="101" y="0"/>
                  </a:cxn>
                  <a:cxn ang="0">
                    <a:pos x="101" y="281"/>
                  </a:cxn>
                  <a:cxn ang="0">
                    <a:pos x="0" y="371"/>
                  </a:cxn>
                </a:cxnLst>
                <a:rect l="0" t="0" r="r" b="b"/>
                <a:pathLst>
                  <a:path w="101" h="371">
                    <a:moveTo>
                      <a:pt x="0" y="371"/>
                    </a:moveTo>
                    <a:lnTo>
                      <a:pt x="0" y="90"/>
                    </a:lnTo>
                    <a:lnTo>
                      <a:pt x="101" y="0"/>
                    </a:lnTo>
                    <a:lnTo>
                      <a:pt x="101" y="281"/>
                    </a:lnTo>
                    <a:lnTo>
                      <a:pt x="0" y="371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49" name="Freeform 101"/>
              <p:cNvSpPr>
                <a:spLocks/>
              </p:cNvSpPr>
              <p:nvPr/>
            </p:nvSpPr>
            <p:spPr bwMode="auto">
              <a:xfrm>
                <a:off x="1584" y="998"/>
                <a:ext cx="1046" cy="90"/>
              </a:xfrm>
              <a:custGeom>
                <a:avLst/>
                <a:gdLst/>
                <a:ahLst/>
                <a:cxnLst>
                  <a:cxn ang="0">
                    <a:pos x="945" y="9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1046" y="0"/>
                  </a:cxn>
                  <a:cxn ang="0">
                    <a:pos x="945" y="90"/>
                  </a:cxn>
                </a:cxnLst>
                <a:rect l="0" t="0" r="r" b="b"/>
                <a:pathLst>
                  <a:path w="1046" h="90">
                    <a:moveTo>
                      <a:pt x="945" y="9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1046" y="0"/>
                    </a:lnTo>
                    <a:lnTo>
                      <a:pt x="945" y="90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50" name="Rectangle 102"/>
              <p:cNvSpPr>
                <a:spLocks noChangeArrowheads="1"/>
              </p:cNvSpPr>
              <p:nvPr/>
            </p:nvSpPr>
            <p:spPr bwMode="auto">
              <a:xfrm>
                <a:off x="1584" y="1088"/>
                <a:ext cx="945" cy="281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0551" name="Rectangle 103"/>
            <p:cNvSpPr>
              <a:spLocks noChangeArrowheads="1"/>
            </p:cNvSpPr>
            <p:nvPr/>
          </p:nvSpPr>
          <p:spPr bwMode="auto">
            <a:xfrm>
              <a:off x="1809" y="1122"/>
              <a:ext cx="607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52" name="Rectangle 104"/>
            <p:cNvSpPr>
              <a:spLocks noChangeArrowheads="1"/>
            </p:cNvSpPr>
            <p:nvPr/>
          </p:nvSpPr>
          <p:spPr bwMode="auto">
            <a:xfrm>
              <a:off x="2428" y="458"/>
              <a:ext cx="86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Times New Roman" pitchFamily="18" charset="0"/>
                  <a:ea typeface="ＭＳ Ｐゴシック" pitchFamily="50" charset="-128"/>
                </a:rPr>
                <a:t>Kako river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6" name="Group 105"/>
            <p:cNvGrpSpPr>
              <a:grpSpLocks/>
            </p:cNvGrpSpPr>
            <p:nvPr/>
          </p:nvGrpSpPr>
          <p:grpSpPr bwMode="auto">
            <a:xfrm>
              <a:off x="1989" y="289"/>
              <a:ext cx="1710" cy="360"/>
              <a:chOff x="1989" y="289"/>
              <a:chExt cx="1710" cy="360"/>
            </a:xfrm>
          </p:grpSpPr>
          <p:sp>
            <p:nvSpPr>
              <p:cNvPr id="360554" name="Freeform 106"/>
              <p:cNvSpPr>
                <a:spLocks/>
              </p:cNvSpPr>
              <p:nvPr/>
            </p:nvSpPr>
            <p:spPr bwMode="auto">
              <a:xfrm>
                <a:off x="3609" y="289"/>
                <a:ext cx="90" cy="360"/>
              </a:xfrm>
              <a:custGeom>
                <a:avLst/>
                <a:gdLst/>
                <a:ahLst/>
                <a:cxnLst>
                  <a:cxn ang="0">
                    <a:pos x="0" y="36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90" y="270"/>
                  </a:cxn>
                  <a:cxn ang="0">
                    <a:pos x="0" y="360"/>
                  </a:cxn>
                </a:cxnLst>
                <a:rect l="0" t="0" r="r" b="b"/>
                <a:pathLst>
                  <a:path w="90" h="360">
                    <a:moveTo>
                      <a:pt x="0" y="36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90" y="270"/>
                    </a:lnTo>
                    <a:lnTo>
                      <a:pt x="0" y="360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55" name="Freeform 107"/>
              <p:cNvSpPr>
                <a:spLocks/>
              </p:cNvSpPr>
              <p:nvPr/>
            </p:nvSpPr>
            <p:spPr bwMode="auto">
              <a:xfrm>
                <a:off x="1989" y="289"/>
                <a:ext cx="1710" cy="90"/>
              </a:xfrm>
              <a:custGeom>
                <a:avLst/>
                <a:gdLst/>
                <a:ahLst/>
                <a:cxnLst>
                  <a:cxn ang="0">
                    <a:pos x="1620" y="9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1710" y="0"/>
                  </a:cxn>
                  <a:cxn ang="0">
                    <a:pos x="1620" y="90"/>
                  </a:cxn>
                </a:cxnLst>
                <a:rect l="0" t="0" r="r" b="b"/>
                <a:pathLst>
                  <a:path w="1710" h="90">
                    <a:moveTo>
                      <a:pt x="1620" y="9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1710" y="0"/>
                    </a:lnTo>
                    <a:lnTo>
                      <a:pt x="1620" y="90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56" name="Rectangle 108"/>
              <p:cNvSpPr>
                <a:spLocks noChangeArrowheads="1"/>
              </p:cNvSpPr>
              <p:nvPr/>
            </p:nvSpPr>
            <p:spPr bwMode="auto">
              <a:xfrm>
                <a:off x="1989" y="379"/>
                <a:ext cx="1620" cy="270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0557" name="Rectangle 109"/>
            <p:cNvSpPr>
              <a:spLocks noChangeArrowheads="1"/>
            </p:cNvSpPr>
            <p:nvPr/>
          </p:nvSpPr>
          <p:spPr bwMode="auto">
            <a:xfrm>
              <a:off x="2383" y="413"/>
              <a:ext cx="864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Times New Roman" pitchFamily="18" charset="0"/>
                  <a:ea typeface="ＭＳ Ｐゴシック" pitchFamily="50" charset="-128"/>
                </a:rPr>
                <a:t>Kako river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58" name="Rectangle 110"/>
            <p:cNvSpPr>
              <a:spLocks noChangeArrowheads="1"/>
            </p:cNvSpPr>
            <p:nvPr/>
          </p:nvSpPr>
          <p:spPr bwMode="auto">
            <a:xfrm>
              <a:off x="1303" y="3777"/>
              <a:ext cx="388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Times New Roman" pitchFamily="18" charset="0"/>
                  <a:ea typeface="ＭＳ Ｐゴシック" pitchFamily="50" charset="-128"/>
                </a:rPr>
                <a:t>Homologue profiles of PCDD/Fs in river water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7" name="Group 111"/>
            <p:cNvGrpSpPr>
              <a:grpSpLocks/>
            </p:cNvGrpSpPr>
            <p:nvPr/>
          </p:nvGrpSpPr>
          <p:grpSpPr bwMode="auto">
            <a:xfrm>
              <a:off x="1089" y="3609"/>
              <a:ext cx="4005" cy="371"/>
              <a:chOff x="1089" y="3609"/>
              <a:chExt cx="4005" cy="371"/>
            </a:xfrm>
          </p:grpSpPr>
          <p:sp>
            <p:nvSpPr>
              <p:cNvPr id="360560" name="Freeform 112"/>
              <p:cNvSpPr>
                <a:spLocks/>
              </p:cNvSpPr>
              <p:nvPr/>
            </p:nvSpPr>
            <p:spPr bwMode="auto">
              <a:xfrm>
                <a:off x="5004" y="3609"/>
                <a:ext cx="90" cy="371"/>
              </a:xfrm>
              <a:custGeom>
                <a:avLst/>
                <a:gdLst/>
                <a:ahLst/>
                <a:cxnLst>
                  <a:cxn ang="0">
                    <a:pos x="0" y="371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90" y="281"/>
                  </a:cxn>
                  <a:cxn ang="0">
                    <a:pos x="0" y="371"/>
                  </a:cxn>
                </a:cxnLst>
                <a:rect l="0" t="0" r="r" b="b"/>
                <a:pathLst>
                  <a:path w="90" h="371">
                    <a:moveTo>
                      <a:pt x="0" y="371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90" y="281"/>
                    </a:lnTo>
                    <a:lnTo>
                      <a:pt x="0" y="371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61" name="Freeform 113"/>
              <p:cNvSpPr>
                <a:spLocks/>
              </p:cNvSpPr>
              <p:nvPr/>
            </p:nvSpPr>
            <p:spPr bwMode="auto">
              <a:xfrm>
                <a:off x="1089" y="3609"/>
                <a:ext cx="4005" cy="90"/>
              </a:xfrm>
              <a:custGeom>
                <a:avLst/>
                <a:gdLst/>
                <a:ahLst/>
                <a:cxnLst>
                  <a:cxn ang="0">
                    <a:pos x="3915" y="9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4005" y="0"/>
                  </a:cxn>
                  <a:cxn ang="0">
                    <a:pos x="3915" y="90"/>
                  </a:cxn>
                </a:cxnLst>
                <a:rect l="0" t="0" r="r" b="b"/>
                <a:pathLst>
                  <a:path w="4005" h="90">
                    <a:moveTo>
                      <a:pt x="3915" y="9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4005" y="0"/>
                    </a:lnTo>
                    <a:lnTo>
                      <a:pt x="3915" y="90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62" name="Rectangle 114"/>
              <p:cNvSpPr>
                <a:spLocks noChangeArrowheads="1"/>
              </p:cNvSpPr>
              <p:nvPr/>
            </p:nvSpPr>
            <p:spPr bwMode="auto">
              <a:xfrm>
                <a:off x="1089" y="3699"/>
                <a:ext cx="3915" cy="281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0563" name="Rectangle 115"/>
            <p:cNvSpPr>
              <a:spLocks noChangeArrowheads="1"/>
            </p:cNvSpPr>
            <p:nvPr/>
          </p:nvSpPr>
          <p:spPr bwMode="auto">
            <a:xfrm>
              <a:off x="1258" y="3732"/>
              <a:ext cx="388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Times New Roman" pitchFamily="18" charset="0"/>
                  <a:ea typeface="ＭＳ Ｐゴシック" pitchFamily="50" charset="-128"/>
                </a:rPr>
                <a:t>Homologue profiles of PCDD/Fs in river water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64" name="Rectangle 116"/>
            <p:cNvSpPr>
              <a:spLocks noChangeArrowheads="1"/>
            </p:cNvSpPr>
            <p:nvPr/>
          </p:nvSpPr>
          <p:spPr bwMode="auto">
            <a:xfrm>
              <a:off x="4239" y="559"/>
              <a:ext cx="270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ＭＳ Ｐゴシック" pitchFamily="50" charset="-128"/>
                  <a:ea typeface="ＭＳ Ｐゴシック" pitchFamily="50" charset="-128"/>
                </a:rPr>
                <a:t>Σ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65" name="Rectangle 117"/>
            <p:cNvSpPr>
              <a:spLocks noChangeArrowheads="1"/>
            </p:cNvSpPr>
            <p:nvPr/>
          </p:nvSpPr>
          <p:spPr bwMode="auto">
            <a:xfrm>
              <a:off x="4430" y="548"/>
              <a:ext cx="76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Times New Roman" pitchFamily="18" charset="0"/>
                  <a:ea typeface="ＭＳ Ｐゴシック" pitchFamily="50" charset="-128"/>
                </a:rPr>
                <a:t>=20pg/L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8" name="Group 118"/>
            <p:cNvGrpSpPr>
              <a:grpSpLocks/>
            </p:cNvGrpSpPr>
            <p:nvPr/>
          </p:nvGrpSpPr>
          <p:grpSpPr bwMode="auto">
            <a:xfrm>
              <a:off x="4059" y="379"/>
              <a:ext cx="1170" cy="360"/>
              <a:chOff x="4059" y="379"/>
              <a:chExt cx="1170" cy="360"/>
            </a:xfrm>
          </p:grpSpPr>
          <p:sp>
            <p:nvSpPr>
              <p:cNvPr id="360567" name="Freeform 119"/>
              <p:cNvSpPr>
                <a:spLocks/>
              </p:cNvSpPr>
              <p:nvPr/>
            </p:nvSpPr>
            <p:spPr bwMode="auto">
              <a:xfrm>
                <a:off x="5139" y="379"/>
                <a:ext cx="90" cy="360"/>
              </a:xfrm>
              <a:custGeom>
                <a:avLst/>
                <a:gdLst/>
                <a:ahLst/>
                <a:cxnLst>
                  <a:cxn ang="0">
                    <a:pos x="0" y="36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90" y="270"/>
                  </a:cxn>
                  <a:cxn ang="0">
                    <a:pos x="0" y="360"/>
                  </a:cxn>
                </a:cxnLst>
                <a:rect l="0" t="0" r="r" b="b"/>
                <a:pathLst>
                  <a:path w="90" h="360">
                    <a:moveTo>
                      <a:pt x="0" y="36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90" y="270"/>
                    </a:lnTo>
                    <a:lnTo>
                      <a:pt x="0" y="360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68" name="Freeform 120"/>
              <p:cNvSpPr>
                <a:spLocks/>
              </p:cNvSpPr>
              <p:nvPr/>
            </p:nvSpPr>
            <p:spPr bwMode="auto">
              <a:xfrm>
                <a:off x="4059" y="379"/>
                <a:ext cx="1170" cy="90"/>
              </a:xfrm>
              <a:custGeom>
                <a:avLst/>
                <a:gdLst/>
                <a:ahLst/>
                <a:cxnLst>
                  <a:cxn ang="0">
                    <a:pos x="1080" y="9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1170" y="0"/>
                  </a:cxn>
                  <a:cxn ang="0">
                    <a:pos x="1080" y="90"/>
                  </a:cxn>
                </a:cxnLst>
                <a:rect l="0" t="0" r="r" b="b"/>
                <a:pathLst>
                  <a:path w="1170" h="90">
                    <a:moveTo>
                      <a:pt x="1080" y="9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1170" y="0"/>
                    </a:lnTo>
                    <a:lnTo>
                      <a:pt x="1080" y="90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69" name="Rectangle 121"/>
              <p:cNvSpPr>
                <a:spLocks noChangeArrowheads="1"/>
              </p:cNvSpPr>
              <p:nvPr/>
            </p:nvSpPr>
            <p:spPr bwMode="auto">
              <a:xfrm>
                <a:off x="4059" y="469"/>
                <a:ext cx="1080" cy="270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0570" name="Rectangle 122"/>
            <p:cNvSpPr>
              <a:spLocks noChangeArrowheads="1"/>
            </p:cNvSpPr>
            <p:nvPr/>
          </p:nvSpPr>
          <p:spPr bwMode="auto">
            <a:xfrm>
              <a:off x="4194" y="514"/>
              <a:ext cx="270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ＭＳ Ｐゴシック" pitchFamily="50" charset="-128"/>
                  <a:ea typeface="ＭＳ Ｐゴシック" pitchFamily="50" charset="-128"/>
                </a:rPr>
                <a:t>Σ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71" name="Rectangle 123"/>
            <p:cNvSpPr>
              <a:spLocks noChangeArrowheads="1"/>
            </p:cNvSpPr>
            <p:nvPr/>
          </p:nvSpPr>
          <p:spPr bwMode="auto">
            <a:xfrm>
              <a:off x="4385" y="503"/>
              <a:ext cx="76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Times New Roman" pitchFamily="18" charset="0"/>
                  <a:ea typeface="ＭＳ Ｐゴシック" pitchFamily="50" charset="-128"/>
                </a:rPr>
                <a:t>=20pg/L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72" name="Rectangle 124"/>
            <p:cNvSpPr>
              <a:spLocks noChangeArrowheads="1"/>
            </p:cNvSpPr>
            <p:nvPr/>
          </p:nvSpPr>
          <p:spPr bwMode="auto">
            <a:xfrm>
              <a:off x="639" y="547"/>
              <a:ext cx="270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ＭＳ Ｐゴシック" pitchFamily="50" charset="-128"/>
                  <a:ea typeface="ＭＳ Ｐゴシック" pitchFamily="50" charset="-128"/>
                </a:rPr>
                <a:t>Σ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73" name="Rectangle 125"/>
            <p:cNvSpPr>
              <a:spLocks noChangeArrowheads="1"/>
            </p:cNvSpPr>
            <p:nvPr/>
          </p:nvSpPr>
          <p:spPr bwMode="auto">
            <a:xfrm>
              <a:off x="830" y="536"/>
              <a:ext cx="85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578963"/>
                  </a:solidFill>
                  <a:latin typeface="Times New Roman" pitchFamily="18" charset="0"/>
                  <a:ea typeface="ＭＳ Ｐゴシック" pitchFamily="50" charset="-128"/>
                </a:rPr>
                <a:t>=100pg/L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9" name="Group 126"/>
            <p:cNvGrpSpPr>
              <a:grpSpLocks/>
            </p:cNvGrpSpPr>
            <p:nvPr/>
          </p:nvGrpSpPr>
          <p:grpSpPr bwMode="auto">
            <a:xfrm>
              <a:off x="504" y="368"/>
              <a:ext cx="1170" cy="371"/>
              <a:chOff x="504" y="368"/>
              <a:chExt cx="1170" cy="371"/>
            </a:xfrm>
          </p:grpSpPr>
          <p:sp>
            <p:nvSpPr>
              <p:cNvPr id="360575" name="Freeform 127"/>
              <p:cNvSpPr>
                <a:spLocks/>
              </p:cNvSpPr>
              <p:nvPr/>
            </p:nvSpPr>
            <p:spPr bwMode="auto">
              <a:xfrm>
                <a:off x="1584" y="368"/>
                <a:ext cx="90" cy="371"/>
              </a:xfrm>
              <a:custGeom>
                <a:avLst/>
                <a:gdLst/>
                <a:ahLst/>
                <a:cxnLst>
                  <a:cxn ang="0">
                    <a:pos x="0" y="371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90" y="281"/>
                  </a:cxn>
                  <a:cxn ang="0">
                    <a:pos x="0" y="371"/>
                  </a:cxn>
                </a:cxnLst>
                <a:rect l="0" t="0" r="r" b="b"/>
                <a:pathLst>
                  <a:path w="90" h="371">
                    <a:moveTo>
                      <a:pt x="0" y="371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90" y="281"/>
                    </a:lnTo>
                    <a:lnTo>
                      <a:pt x="0" y="371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76" name="Freeform 128"/>
              <p:cNvSpPr>
                <a:spLocks/>
              </p:cNvSpPr>
              <p:nvPr/>
            </p:nvSpPr>
            <p:spPr bwMode="auto">
              <a:xfrm>
                <a:off x="504" y="368"/>
                <a:ext cx="1170" cy="90"/>
              </a:xfrm>
              <a:custGeom>
                <a:avLst/>
                <a:gdLst/>
                <a:ahLst/>
                <a:cxnLst>
                  <a:cxn ang="0">
                    <a:pos x="1080" y="90"/>
                  </a:cxn>
                  <a:cxn ang="0">
                    <a:pos x="0" y="90"/>
                  </a:cxn>
                  <a:cxn ang="0">
                    <a:pos x="90" y="0"/>
                  </a:cxn>
                  <a:cxn ang="0">
                    <a:pos x="1170" y="0"/>
                  </a:cxn>
                  <a:cxn ang="0">
                    <a:pos x="1080" y="90"/>
                  </a:cxn>
                </a:cxnLst>
                <a:rect l="0" t="0" r="r" b="b"/>
                <a:pathLst>
                  <a:path w="1170" h="90">
                    <a:moveTo>
                      <a:pt x="1080" y="90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1170" y="0"/>
                    </a:lnTo>
                    <a:lnTo>
                      <a:pt x="1080" y="90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0577" name="Rectangle 129"/>
              <p:cNvSpPr>
                <a:spLocks noChangeArrowheads="1"/>
              </p:cNvSpPr>
              <p:nvPr/>
            </p:nvSpPr>
            <p:spPr bwMode="auto">
              <a:xfrm>
                <a:off x="504" y="458"/>
                <a:ext cx="1080" cy="281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0578" name="Rectangle 130"/>
            <p:cNvSpPr>
              <a:spLocks noChangeArrowheads="1"/>
            </p:cNvSpPr>
            <p:nvPr/>
          </p:nvSpPr>
          <p:spPr bwMode="auto">
            <a:xfrm>
              <a:off x="594" y="502"/>
              <a:ext cx="270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ＭＳ Ｐゴシック" pitchFamily="50" charset="-128"/>
                  <a:ea typeface="ＭＳ Ｐゴシック" pitchFamily="50" charset="-128"/>
                </a:rPr>
                <a:t>Σ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60579" name="Rectangle 131"/>
            <p:cNvSpPr>
              <a:spLocks noChangeArrowheads="1"/>
            </p:cNvSpPr>
            <p:nvPr/>
          </p:nvSpPr>
          <p:spPr bwMode="auto">
            <a:xfrm>
              <a:off x="785" y="491"/>
              <a:ext cx="749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300" b="1" smtClean="0">
                  <a:solidFill>
                    <a:srgbClr val="333333"/>
                  </a:solidFill>
                  <a:latin typeface="Times New Roman" pitchFamily="18" charset="0"/>
                  <a:ea typeface="ＭＳ Ｐゴシック" pitchFamily="50" charset="-128"/>
                </a:rPr>
                <a:t>=200pg/L</a:t>
              </a:r>
              <a:endParaRPr lang="en-US" altLang="ja-JP" sz="48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360580" name="Rectangle 132"/>
          <p:cNvSpPr>
            <a:spLocks noChangeArrowheads="1"/>
          </p:cNvSpPr>
          <p:nvPr/>
        </p:nvSpPr>
        <p:spPr bwMode="auto">
          <a:xfrm>
            <a:off x="1600200" y="14478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2000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2,4-D</a:t>
            </a:r>
          </a:p>
        </p:txBody>
      </p:sp>
      <p:sp>
        <p:nvSpPr>
          <p:cNvPr id="360581" name="Rectangle 133"/>
          <p:cNvSpPr>
            <a:spLocks noChangeArrowheads="1"/>
          </p:cNvSpPr>
          <p:nvPr/>
        </p:nvSpPr>
        <p:spPr bwMode="auto">
          <a:xfrm>
            <a:off x="2362200" y="2209800"/>
            <a:ext cx="609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2000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CNP</a:t>
            </a:r>
          </a:p>
        </p:txBody>
      </p:sp>
      <p:sp>
        <p:nvSpPr>
          <p:cNvPr id="360582" name="Rectangle 134"/>
          <p:cNvSpPr>
            <a:spLocks noChangeArrowheads="1"/>
          </p:cNvSpPr>
          <p:nvPr/>
        </p:nvSpPr>
        <p:spPr bwMode="auto">
          <a:xfrm>
            <a:off x="3733800" y="2743200"/>
            <a:ext cx="457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2000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PCP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0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0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0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0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0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0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580" grpId="0" animBg="1" autoUpdateAnimBg="0"/>
      <p:bldP spid="360581" grpId="0" animBg="1" autoUpdateAnimBg="0"/>
      <p:bldP spid="360582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736725"/>
            <a:ext cx="9144000" cy="1555750"/>
          </a:xfrm>
        </p:spPr>
        <p:txBody>
          <a:bodyPr/>
          <a:lstStyle/>
          <a:p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Homologue profiles of PCDD/Fs 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in river water</a:t>
            </a:r>
            <a:r>
              <a:rPr lang="en-US" altLang="ja-JP" sz="4800" b="1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rPr>
              <a:t> </a:t>
            </a: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(SPM)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050"/>
            <a:ext cx="89154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3523" name="Line 3"/>
          <p:cNvSpPr>
            <a:spLocks noChangeShapeType="1"/>
          </p:cNvSpPr>
          <p:nvPr/>
        </p:nvSpPr>
        <p:spPr bwMode="auto">
          <a:xfrm>
            <a:off x="2781300" y="3048000"/>
            <a:ext cx="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448050"/>
            <a:ext cx="441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4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0"/>
            <a:ext cx="458787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4548" name="Line 4"/>
          <p:cNvSpPr>
            <a:spLocks noChangeShapeType="1"/>
          </p:cNvSpPr>
          <p:nvPr/>
        </p:nvSpPr>
        <p:spPr bwMode="auto">
          <a:xfrm flipV="1">
            <a:off x="838200" y="1676400"/>
            <a:ext cx="251460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4549" name="Line 5"/>
          <p:cNvSpPr>
            <a:spLocks noChangeShapeType="1"/>
          </p:cNvSpPr>
          <p:nvPr/>
        </p:nvSpPr>
        <p:spPr bwMode="auto">
          <a:xfrm>
            <a:off x="762000" y="4038600"/>
            <a:ext cx="2590800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228600" y="31781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1700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 </a:t>
            </a:r>
            <a:endParaRPr lang="en-US" altLang="ja-JP" sz="2400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0" y="3352800"/>
            <a:ext cx="1276350" cy="473075"/>
            <a:chOff x="144" y="1968"/>
            <a:chExt cx="804" cy="298"/>
          </a:xfrm>
        </p:grpSpPr>
        <p:sp>
          <p:nvSpPr>
            <p:cNvPr id="364552" name="Rectangle 8"/>
            <p:cNvSpPr>
              <a:spLocks noChangeArrowheads="1"/>
            </p:cNvSpPr>
            <p:nvPr/>
          </p:nvSpPr>
          <p:spPr bwMode="auto">
            <a:xfrm>
              <a:off x="348" y="2103"/>
              <a:ext cx="37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44" y="1968"/>
              <a:ext cx="804" cy="287"/>
              <a:chOff x="144" y="1968"/>
              <a:chExt cx="804" cy="287"/>
            </a:xfrm>
          </p:grpSpPr>
          <p:sp>
            <p:nvSpPr>
              <p:cNvPr id="364554" name="Freeform 10"/>
              <p:cNvSpPr>
                <a:spLocks/>
              </p:cNvSpPr>
              <p:nvPr/>
            </p:nvSpPr>
            <p:spPr bwMode="auto">
              <a:xfrm>
                <a:off x="874" y="1968"/>
                <a:ext cx="74" cy="287"/>
              </a:xfrm>
              <a:custGeom>
                <a:avLst/>
                <a:gdLst/>
                <a:ahLst/>
                <a:cxnLst>
                  <a:cxn ang="0">
                    <a:pos x="0" y="287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74" y="213"/>
                  </a:cxn>
                  <a:cxn ang="0">
                    <a:pos x="0" y="287"/>
                  </a:cxn>
                </a:cxnLst>
                <a:rect l="0" t="0" r="r" b="b"/>
                <a:pathLst>
                  <a:path w="74" h="287">
                    <a:moveTo>
                      <a:pt x="0" y="287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74" y="213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55" name="Freeform 11"/>
              <p:cNvSpPr>
                <a:spLocks/>
              </p:cNvSpPr>
              <p:nvPr/>
            </p:nvSpPr>
            <p:spPr bwMode="auto">
              <a:xfrm>
                <a:off x="144" y="1968"/>
                <a:ext cx="804" cy="74"/>
              </a:xfrm>
              <a:custGeom>
                <a:avLst/>
                <a:gdLst/>
                <a:ahLst/>
                <a:cxnLst>
                  <a:cxn ang="0">
                    <a:pos x="730" y="74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804" y="0"/>
                  </a:cxn>
                  <a:cxn ang="0">
                    <a:pos x="730" y="74"/>
                  </a:cxn>
                </a:cxnLst>
                <a:rect l="0" t="0" r="r" b="b"/>
                <a:pathLst>
                  <a:path w="804" h="74">
                    <a:moveTo>
                      <a:pt x="730" y="74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804" y="0"/>
                    </a:lnTo>
                    <a:lnTo>
                      <a:pt x="730" y="74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56" name="Rectangle 12"/>
              <p:cNvSpPr>
                <a:spLocks noChangeArrowheads="1"/>
              </p:cNvSpPr>
              <p:nvPr/>
            </p:nvSpPr>
            <p:spPr bwMode="auto">
              <a:xfrm>
                <a:off x="144" y="2042"/>
                <a:ext cx="730" cy="213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4557" name="Rectangle 13"/>
            <p:cNvSpPr>
              <a:spLocks noChangeArrowheads="1"/>
            </p:cNvSpPr>
            <p:nvPr/>
          </p:nvSpPr>
          <p:spPr bwMode="auto">
            <a:xfrm>
              <a:off x="314" y="2068"/>
              <a:ext cx="4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TeCDD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934200" y="1447800"/>
            <a:ext cx="1276350" cy="473075"/>
            <a:chOff x="144" y="1968"/>
            <a:chExt cx="804" cy="298"/>
          </a:xfrm>
        </p:grpSpPr>
        <p:sp>
          <p:nvSpPr>
            <p:cNvPr id="364559" name="Rectangle 15"/>
            <p:cNvSpPr>
              <a:spLocks noChangeArrowheads="1"/>
            </p:cNvSpPr>
            <p:nvPr/>
          </p:nvSpPr>
          <p:spPr bwMode="auto">
            <a:xfrm>
              <a:off x="348" y="2103"/>
              <a:ext cx="37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4" y="1968"/>
              <a:ext cx="804" cy="287"/>
              <a:chOff x="144" y="1968"/>
              <a:chExt cx="804" cy="287"/>
            </a:xfrm>
          </p:grpSpPr>
          <p:sp>
            <p:nvSpPr>
              <p:cNvPr id="364561" name="Freeform 17"/>
              <p:cNvSpPr>
                <a:spLocks/>
              </p:cNvSpPr>
              <p:nvPr/>
            </p:nvSpPr>
            <p:spPr bwMode="auto">
              <a:xfrm>
                <a:off x="874" y="1968"/>
                <a:ext cx="74" cy="287"/>
              </a:xfrm>
              <a:custGeom>
                <a:avLst/>
                <a:gdLst/>
                <a:ahLst/>
                <a:cxnLst>
                  <a:cxn ang="0">
                    <a:pos x="0" y="287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74" y="213"/>
                  </a:cxn>
                  <a:cxn ang="0">
                    <a:pos x="0" y="287"/>
                  </a:cxn>
                </a:cxnLst>
                <a:rect l="0" t="0" r="r" b="b"/>
                <a:pathLst>
                  <a:path w="74" h="287">
                    <a:moveTo>
                      <a:pt x="0" y="287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74" y="213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62" name="Freeform 18"/>
              <p:cNvSpPr>
                <a:spLocks/>
              </p:cNvSpPr>
              <p:nvPr/>
            </p:nvSpPr>
            <p:spPr bwMode="auto">
              <a:xfrm>
                <a:off x="144" y="1968"/>
                <a:ext cx="804" cy="74"/>
              </a:xfrm>
              <a:custGeom>
                <a:avLst/>
                <a:gdLst/>
                <a:ahLst/>
                <a:cxnLst>
                  <a:cxn ang="0">
                    <a:pos x="730" y="74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804" y="0"/>
                  </a:cxn>
                  <a:cxn ang="0">
                    <a:pos x="730" y="74"/>
                  </a:cxn>
                </a:cxnLst>
                <a:rect l="0" t="0" r="r" b="b"/>
                <a:pathLst>
                  <a:path w="804" h="74">
                    <a:moveTo>
                      <a:pt x="730" y="74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804" y="0"/>
                    </a:lnTo>
                    <a:lnTo>
                      <a:pt x="730" y="74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63" name="Rectangle 19"/>
              <p:cNvSpPr>
                <a:spLocks noChangeArrowheads="1"/>
              </p:cNvSpPr>
              <p:nvPr/>
            </p:nvSpPr>
            <p:spPr bwMode="auto">
              <a:xfrm>
                <a:off x="144" y="2042"/>
                <a:ext cx="730" cy="213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4564" name="Rectangle 20"/>
            <p:cNvSpPr>
              <a:spLocks noChangeArrowheads="1"/>
            </p:cNvSpPr>
            <p:nvPr/>
          </p:nvSpPr>
          <p:spPr bwMode="auto">
            <a:xfrm>
              <a:off x="314" y="2068"/>
              <a:ext cx="3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Japan</a:t>
              </a:r>
              <a:endParaRPr lang="en-US" altLang="ja-JP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877050" y="4953000"/>
            <a:ext cx="1276350" cy="473075"/>
            <a:chOff x="144" y="1968"/>
            <a:chExt cx="804" cy="298"/>
          </a:xfrm>
        </p:grpSpPr>
        <p:sp>
          <p:nvSpPr>
            <p:cNvPr id="364566" name="Rectangle 22"/>
            <p:cNvSpPr>
              <a:spLocks noChangeArrowheads="1"/>
            </p:cNvSpPr>
            <p:nvPr/>
          </p:nvSpPr>
          <p:spPr bwMode="auto">
            <a:xfrm>
              <a:off x="348" y="2103"/>
              <a:ext cx="37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144" y="1968"/>
              <a:ext cx="804" cy="287"/>
              <a:chOff x="144" y="1968"/>
              <a:chExt cx="804" cy="287"/>
            </a:xfrm>
          </p:grpSpPr>
          <p:sp>
            <p:nvSpPr>
              <p:cNvPr id="364568" name="Freeform 24"/>
              <p:cNvSpPr>
                <a:spLocks/>
              </p:cNvSpPr>
              <p:nvPr/>
            </p:nvSpPr>
            <p:spPr bwMode="auto">
              <a:xfrm>
                <a:off x="874" y="1968"/>
                <a:ext cx="74" cy="287"/>
              </a:xfrm>
              <a:custGeom>
                <a:avLst/>
                <a:gdLst/>
                <a:ahLst/>
                <a:cxnLst>
                  <a:cxn ang="0">
                    <a:pos x="0" y="287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74" y="213"/>
                  </a:cxn>
                  <a:cxn ang="0">
                    <a:pos x="0" y="287"/>
                  </a:cxn>
                </a:cxnLst>
                <a:rect l="0" t="0" r="r" b="b"/>
                <a:pathLst>
                  <a:path w="74" h="287">
                    <a:moveTo>
                      <a:pt x="0" y="287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74" y="213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69" name="Freeform 25"/>
              <p:cNvSpPr>
                <a:spLocks/>
              </p:cNvSpPr>
              <p:nvPr/>
            </p:nvSpPr>
            <p:spPr bwMode="auto">
              <a:xfrm>
                <a:off x="144" y="1968"/>
                <a:ext cx="804" cy="74"/>
              </a:xfrm>
              <a:custGeom>
                <a:avLst/>
                <a:gdLst/>
                <a:ahLst/>
                <a:cxnLst>
                  <a:cxn ang="0">
                    <a:pos x="730" y="74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804" y="0"/>
                  </a:cxn>
                  <a:cxn ang="0">
                    <a:pos x="730" y="74"/>
                  </a:cxn>
                </a:cxnLst>
                <a:rect l="0" t="0" r="r" b="b"/>
                <a:pathLst>
                  <a:path w="804" h="74">
                    <a:moveTo>
                      <a:pt x="730" y="74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804" y="0"/>
                    </a:lnTo>
                    <a:lnTo>
                      <a:pt x="730" y="74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70" name="Rectangle 26"/>
              <p:cNvSpPr>
                <a:spLocks noChangeArrowheads="1"/>
              </p:cNvSpPr>
              <p:nvPr/>
            </p:nvSpPr>
            <p:spPr bwMode="auto">
              <a:xfrm>
                <a:off x="144" y="2042"/>
                <a:ext cx="730" cy="213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4571" name="Rectangle 27"/>
            <p:cNvSpPr>
              <a:spLocks noChangeArrowheads="1"/>
            </p:cNvSpPr>
            <p:nvPr/>
          </p:nvSpPr>
          <p:spPr bwMode="auto">
            <a:xfrm>
              <a:off x="314" y="2068"/>
              <a:ext cx="3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  </a:t>
              </a:r>
              <a:r>
                <a:rPr lang="en-US" altLang="ja-JP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USA</a:t>
              </a:r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609600" y="1965325"/>
            <a:ext cx="1276350" cy="473075"/>
            <a:chOff x="144" y="1968"/>
            <a:chExt cx="804" cy="298"/>
          </a:xfrm>
        </p:grpSpPr>
        <p:sp>
          <p:nvSpPr>
            <p:cNvPr id="364573" name="Rectangle 29"/>
            <p:cNvSpPr>
              <a:spLocks noChangeArrowheads="1"/>
            </p:cNvSpPr>
            <p:nvPr/>
          </p:nvSpPr>
          <p:spPr bwMode="auto">
            <a:xfrm>
              <a:off x="348" y="2103"/>
              <a:ext cx="37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144" y="1968"/>
              <a:ext cx="804" cy="287"/>
              <a:chOff x="144" y="1968"/>
              <a:chExt cx="804" cy="287"/>
            </a:xfrm>
          </p:grpSpPr>
          <p:sp>
            <p:nvSpPr>
              <p:cNvPr id="364575" name="Freeform 31"/>
              <p:cNvSpPr>
                <a:spLocks/>
              </p:cNvSpPr>
              <p:nvPr/>
            </p:nvSpPr>
            <p:spPr bwMode="auto">
              <a:xfrm>
                <a:off x="874" y="1968"/>
                <a:ext cx="74" cy="287"/>
              </a:xfrm>
              <a:custGeom>
                <a:avLst/>
                <a:gdLst/>
                <a:ahLst/>
                <a:cxnLst>
                  <a:cxn ang="0">
                    <a:pos x="0" y="287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74" y="213"/>
                  </a:cxn>
                  <a:cxn ang="0">
                    <a:pos x="0" y="287"/>
                  </a:cxn>
                </a:cxnLst>
                <a:rect l="0" t="0" r="r" b="b"/>
                <a:pathLst>
                  <a:path w="74" h="287">
                    <a:moveTo>
                      <a:pt x="0" y="287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74" y="213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76" name="Freeform 32"/>
              <p:cNvSpPr>
                <a:spLocks/>
              </p:cNvSpPr>
              <p:nvPr/>
            </p:nvSpPr>
            <p:spPr bwMode="auto">
              <a:xfrm>
                <a:off x="144" y="1968"/>
                <a:ext cx="804" cy="74"/>
              </a:xfrm>
              <a:custGeom>
                <a:avLst/>
                <a:gdLst/>
                <a:ahLst/>
                <a:cxnLst>
                  <a:cxn ang="0">
                    <a:pos x="730" y="74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804" y="0"/>
                  </a:cxn>
                  <a:cxn ang="0">
                    <a:pos x="730" y="74"/>
                  </a:cxn>
                </a:cxnLst>
                <a:rect l="0" t="0" r="r" b="b"/>
                <a:pathLst>
                  <a:path w="804" h="74">
                    <a:moveTo>
                      <a:pt x="730" y="74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804" y="0"/>
                    </a:lnTo>
                    <a:lnTo>
                      <a:pt x="730" y="74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77" name="Rectangle 33"/>
              <p:cNvSpPr>
                <a:spLocks noChangeArrowheads="1"/>
              </p:cNvSpPr>
              <p:nvPr/>
            </p:nvSpPr>
            <p:spPr bwMode="auto">
              <a:xfrm>
                <a:off x="144" y="2042"/>
                <a:ext cx="730" cy="213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4578" name="Rectangle 34"/>
            <p:cNvSpPr>
              <a:spLocks noChangeArrowheads="1"/>
            </p:cNvSpPr>
            <p:nvPr/>
          </p:nvSpPr>
          <p:spPr bwMode="auto">
            <a:xfrm>
              <a:off x="314" y="2068"/>
              <a:ext cx="2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CNP</a:t>
              </a: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381000" y="4800600"/>
            <a:ext cx="1276350" cy="473075"/>
            <a:chOff x="144" y="1968"/>
            <a:chExt cx="804" cy="298"/>
          </a:xfrm>
        </p:grpSpPr>
        <p:sp>
          <p:nvSpPr>
            <p:cNvPr id="364580" name="Rectangle 36"/>
            <p:cNvSpPr>
              <a:spLocks noChangeArrowheads="1"/>
            </p:cNvSpPr>
            <p:nvPr/>
          </p:nvSpPr>
          <p:spPr bwMode="auto">
            <a:xfrm>
              <a:off x="348" y="2103"/>
              <a:ext cx="37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144" y="1968"/>
              <a:ext cx="804" cy="287"/>
              <a:chOff x="144" y="1968"/>
              <a:chExt cx="804" cy="287"/>
            </a:xfrm>
          </p:grpSpPr>
          <p:sp>
            <p:nvSpPr>
              <p:cNvPr id="364582" name="Freeform 38"/>
              <p:cNvSpPr>
                <a:spLocks/>
              </p:cNvSpPr>
              <p:nvPr/>
            </p:nvSpPr>
            <p:spPr bwMode="auto">
              <a:xfrm>
                <a:off x="874" y="1968"/>
                <a:ext cx="74" cy="287"/>
              </a:xfrm>
              <a:custGeom>
                <a:avLst/>
                <a:gdLst/>
                <a:ahLst/>
                <a:cxnLst>
                  <a:cxn ang="0">
                    <a:pos x="0" y="287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74" y="213"/>
                  </a:cxn>
                  <a:cxn ang="0">
                    <a:pos x="0" y="287"/>
                  </a:cxn>
                </a:cxnLst>
                <a:rect l="0" t="0" r="r" b="b"/>
                <a:pathLst>
                  <a:path w="74" h="287">
                    <a:moveTo>
                      <a:pt x="0" y="287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74" y="213"/>
                    </a:ln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87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83" name="Freeform 39"/>
              <p:cNvSpPr>
                <a:spLocks/>
              </p:cNvSpPr>
              <p:nvPr/>
            </p:nvSpPr>
            <p:spPr bwMode="auto">
              <a:xfrm>
                <a:off x="144" y="1968"/>
                <a:ext cx="804" cy="74"/>
              </a:xfrm>
              <a:custGeom>
                <a:avLst/>
                <a:gdLst/>
                <a:ahLst/>
                <a:cxnLst>
                  <a:cxn ang="0">
                    <a:pos x="730" y="74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804" y="0"/>
                  </a:cxn>
                  <a:cxn ang="0">
                    <a:pos x="730" y="74"/>
                  </a:cxn>
                </a:cxnLst>
                <a:rect l="0" t="0" r="r" b="b"/>
                <a:pathLst>
                  <a:path w="804" h="74">
                    <a:moveTo>
                      <a:pt x="730" y="74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804" y="0"/>
                    </a:lnTo>
                    <a:lnTo>
                      <a:pt x="730" y="74"/>
                    </a:lnTo>
                    <a:close/>
                  </a:path>
                </a:pathLst>
              </a:custGeom>
              <a:solidFill>
                <a:srgbClr val="985B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4584" name="Rectangle 40"/>
              <p:cNvSpPr>
                <a:spLocks noChangeArrowheads="1"/>
              </p:cNvSpPr>
              <p:nvPr/>
            </p:nvSpPr>
            <p:spPr bwMode="auto">
              <a:xfrm>
                <a:off x="144" y="2042"/>
                <a:ext cx="730" cy="213"/>
              </a:xfrm>
              <a:prstGeom prst="rect">
                <a:avLst/>
              </a:prstGeom>
              <a:solidFill>
                <a:srgbClr val="C475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4585" name="Rectangle 41"/>
            <p:cNvSpPr>
              <a:spLocks noChangeArrowheads="1"/>
            </p:cNvSpPr>
            <p:nvPr/>
          </p:nvSpPr>
          <p:spPr bwMode="auto">
            <a:xfrm>
              <a:off x="314" y="2068"/>
              <a:ext cx="5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No CNP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736725"/>
            <a:ext cx="9144000" cy="1555750"/>
          </a:xfrm>
        </p:spPr>
        <p:txBody>
          <a:bodyPr/>
          <a:lstStyle/>
          <a:p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Congener profiles of PCDD/Fs </a:t>
            </a:r>
            <a:br>
              <a:rPr lang="en-US" altLang="ja-JP" sz="4800" b="1">
                <a:latin typeface="Times New Roman" pitchFamily="18" charset="0"/>
                <a:ea typeface="ＭＳ 明朝" pitchFamily="17" charset="-128"/>
              </a:rPr>
            </a:br>
            <a:r>
              <a:rPr lang="en-US" altLang="ja-JP" sz="4800" b="1">
                <a:latin typeface="Times New Roman" pitchFamily="18" charset="0"/>
                <a:ea typeface="ＭＳ 明朝" pitchFamily="17" charset="-128"/>
              </a:rPr>
              <a:t>in ambient air</a:t>
            </a:r>
            <a:r>
              <a:rPr lang="en-US" altLang="ja-JP" sz="2800">
                <a:solidFill>
                  <a:schemeClr val="tx1"/>
                </a:solidFill>
                <a:latin typeface="Times New Roman" pitchFamily="18" charset="0"/>
                <a:ea typeface="ＭＳ 明朝" pitchFamily="17" charset="-128"/>
              </a:rPr>
              <a:t> </a:t>
            </a:r>
            <a:endParaRPr lang="en-US" altLang="ja-JP" sz="4000">
              <a:latin typeface="Times New Roman" pitchFamily="18" charset="0"/>
              <a:ea typeface="ＭＳ 明朝" pitchFamily="1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891540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891540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43" name="Line 3"/>
          <p:cNvSpPr>
            <a:spLocks noChangeShapeType="1"/>
          </p:cNvSpPr>
          <p:nvPr/>
        </p:nvSpPr>
        <p:spPr bwMode="auto">
          <a:xfrm flipH="1">
            <a:off x="2819400" y="762000"/>
            <a:ext cx="11430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0" y="304800"/>
            <a:ext cx="3048000" cy="477838"/>
            <a:chOff x="144" y="1968"/>
            <a:chExt cx="804" cy="295"/>
          </a:xfrm>
        </p:grpSpPr>
        <p:sp>
          <p:nvSpPr>
            <p:cNvPr id="368645" name="Rectangle 5"/>
            <p:cNvSpPr>
              <a:spLocks noChangeArrowheads="1"/>
            </p:cNvSpPr>
            <p:nvPr/>
          </p:nvSpPr>
          <p:spPr bwMode="auto">
            <a:xfrm>
              <a:off x="348" y="2103"/>
              <a:ext cx="158" cy="160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PCDD</a:t>
              </a:r>
              <a:endPara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44" y="1968"/>
              <a:ext cx="804" cy="287"/>
              <a:chOff x="144" y="1968"/>
              <a:chExt cx="804" cy="287"/>
            </a:xfrm>
          </p:grpSpPr>
          <p:sp>
            <p:nvSpPr>
              <p:cNvPr id="368647" name="Freeform 7"/>
              <p:cNvSpPr>
                <a:spLocks/>
              </p:cNvSpPr>
              <p:nvPr/>
            </p:nvSpPr>
            <p:spPr bwMode="auto">
              <a:xfrm>
                <a:off x="874" y="1968"/>
                <a:ext cx="74" cy="287"/>
              </a:xfrm>
              <a:custGeom>
                <a:avLst/>
                <a:gdLst/>
                <a:ahLst/>
                <a:cxnLst>
                  <a:cxn ang="0">
                    <a:pos x="0" y="287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74" y="213"/>
                  </a:cxn>
                  <a:cxn ang="0">
                    <a:pos x="0" y="287"/>
                  </a:cxn>
                </a:cxnLst>
                <a:rect l="0" t="0" r="r" b="b"/>
                <a:pathLst>
                  <a:path w="74" h="287">
                    <a:moveTo>
                      <a:pt x="0" y="287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74" y="213"/>
                    </a:lnTo>
                    <a:lnTo>
                      <a:pt x="0" y="28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8648" name="Freeform 8"/>
              <p:cNvSpPr>
                <a:spLocks/>
              </p:cNvSpPr>
              <p:nvPr/>
            </p:nvSpPr>
            <p:spPr bwMode="auto">
              <a:xfrm>
                <a:off x="144" y="1968"/>
                <a:ext cx="804" cy="74"/>
              </a:xfrm>
              <a:custGeom>
                <a:avLst/>
                <a:gdLst/>
                <a:ahLst/>
                <a:cxnLst>
                  <a:cxn ang="0">
                    <a:pos x="730" y="74"/>
                  </a:cxn>
                  <a:cxn ang="0">
                    <a:pos x="0" y="74"/>
                  </a:cxn>
                  <a:cxn ang="0">
                    <a:pos x="74" y="0"/>
                  </a:cxn>
                  <a:cxn ang="0">
                    <a:pos x="804" y="0"/>
                  </a:cxn>
                  <a:cxn ang="0">
                    <a:pos x="730" y="74"/>
                  </a:cxn>
                </a:cxnLst>
                <a:rect l="0" t="0" r="r" b="b"/>
                <a:pathLst>
                  <a:path w="804" h="74">
                    <a:moveTo>
                      <a:pt x="730" y="74"/>
                    </a:moveTo>
                    <a:lnTo>
                      <a:pt x="0" y="74"/>
                    </a:lnTo>
                    <a:lnTo>
                      <a:pt x="74" y="0"/>
                    </a:lnTo>
                    <a:lnTo>
                      <a:pt x="804" y="0"/>
                    </a:lnTo>
                    <a:lnTo>
                      <a:pt x="730" y="7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368649" name="Rectangle 9"/>
              <p:cNvSpPr>
                <a:spLocks noChangeArrowheads="1"/>
              </p:cNvSpPr>
              <p:nvPr/>
            </p:nvSpPr>
            <p:spPr bwMode="auto">
              <a:xfrm>
                <a:off x="144" y="2042"/>
                <a:ext cx="730" cy="213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68650" name="Rectangle 10"/>
            <p:cNvSpPr>
              <a:spLocks noChangeArrowheads="1"/>
            </p:cNvSpPr>
            <p:nvPr/>
          </p:nvSpPr>
          <p:spPr bwMode="auto">
            <a:xfrm>
              <a:off x="314" y="2068"/>
              <a:ext cx="415" cy="170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 smtClean="0">
                  <a:solidFill>
                    <a:srgbClr val="808080"/>
                  </a:solidFill>
                  <a:latin typeface="Times New Roman" pitchFamily="18" charset="0"/>
                  <a:ea typeface="ＭＳ Ｐゴシック" pitchFamily="50" charset="-128"/>
                </a:rPr>
                <a:t>2,4-DCP related</a:t>
              </a:r>
            </a:p>
          </p:txBody>
        </p:sp>
      </p:grpSp>
      <p:sp>
        <p:nvSpPr>
          <p:cNvPr id="368651" name="Rectangle 11"/>
          <p:cNvSpPr>
            <a:spLocks noChangeArrowheads="1"/>
          </p:cNvSpPr>
          <p:nvPr/>
        </p:nvSpPr>
        <p:spPr bwMode="auto">
          <a:xfrm>
            <a:off x="2667000" y="762000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8652" name="Rectangle 12"/>
          <p:cNvSpPr>
            <a:spLocks noChangeArrowheads="1"/>
          </p:cNvSpPr>
          <p:nvPr/>
        </p:nvSpPr>
        <p:spPr bwMode="auto">
          <a:xfrm>
            <a:off x="3429000" y="9652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2000" smtClean="0">
                <a:solidFill>
                  <a:srgbClr val="808080"/>
                </a:solidFill>
                <a:latin typeface="Times New Roman" pitchFamily="18" charset="0"/>
                <a:ea typeface="ＭＳ Ｐゴシック" pitchFamily="50" charset="-128"/>
              </a:rPr>
              <a:t>2,4-D, NIP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 animBg="1"/>
      <p:bldP spid="368651" grpId="0" animBg="1"/>
      <p:bldP spid="36865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/>
          <p:cNvSpPr txBox="1">
            <a:spLocks noChangeArrowheads="1"/>
          </p:cNvSpPr>
          <p:nvPr/>
        </p:nvSpPr>
        <p:spPr bwMode="auto">
          <a:xfrm>
            <a:off x="941388" y="4997054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CB-2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584200" y="3938191"/>
          <a:ext cx="2078038" cy="1079500"/>
        </p:xfrm>
        <a:graphic>
          <a:graphicData uri="http://schemas.openxmlformats.org/presentationml/2006/ole">
            <p:oleObj spid="_x0000_s258050" name="CS ChemDraw Drawing" r:id="rId4" imgW="2078280" imgH="1079640" progId="ChemDraw.Document.6.0">
              <p:embed/>
            </p:oleObj>
          </a:graphicData>
        </a:graphic>
      </p:graphicFrame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142875" y="168821"/>
            <a:ext cx="4929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Cement Industry (Stack gas)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3019425" y="3938191"/>
          <a:ext cx="2552700" cy="1079500"/>
        </p:xfrm>
        <a:graphic>
          <a:graphicData uri="http://schemas.openxmlformats.org/presentationml/2006/ole">
            <p:oleObj spid="_x0000_s258051" name="CS ChemDraw Drawing" r:id="rId5" imgW="2552760" imgH="1079640" progId="ChemDraw.Document.6.0">
              <p:embed/>
            </p:oleObj>
          </a:graphicData>
        </a:graphic>
      </p:graphicFrame>
      <p:sp>
        <p:nvSpPr>
          <p:cNvPr id="8" name="テキスト ボックス 4"/>
          <p:cNvSpPr txBox="1">
            <a:spLocks noChangeArrowheads="1"/>
          </p:cNvSpPr>
          <p:nvPr/>
        </p:nvSpPr>
        <p:spPr bwMode="auto">
          <a:xfrm>
            <a:off x="3376613" y="5017691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CB-13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843588" y="3554016"/>
          <a:ext cx="2925762" cy="1828800"/>
        </p:xfrm>
        <a:graphic>
          <a:graphicData uri="http://schemas.openxmlformats.org/presentationml/2006/ole">
            <p:oleObj spid="_x0000_s258052" name="CS ChemDraw Drawing" r:id="rId6" imgW="2552040" imgH="1487880" progId="ChemDraw.Document.6.0">
              <p:embed/>
            </p:oleObj>
          </a:graphicData>
        </a:graphic>
      </p:graphicFrame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6343650" y="4806554"/>
            <a:ext cx="1500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CB-35</a:t>
            </a:r>
          </a:p>
        </p:txBody>
      </p:sp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6100763" y="5273279"/>
          <a:ext cx="2459037" cy="1462087"/>
        </p:xfrm>
        <a:graphic>
          <a:graphicData uri="http://schemas.openxmlformats.org/presentationml/2006/ole">
            <p:oleObj spid="_x0000_s258053" name="CS ChemDraw Drawing" r:id="rId7" imgW="2459520" imgH="1461600" progId="ChemDraw.Document.6.0">
              <p:embed/>
            </p:oleObj>
          </a:graphicData>
        </a:graphic>
      </p:graphicFrame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6845300" y="6378179"/>
            <a:ext cx="1500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CB-38</a:t>
            </a:r>
          </a:p>
        </p:txBody>
      </p:sp>
      <p:graphicFrame>
        <p:nvGraphicFramePr>
          <p:cNvPr id="13" name="Object 10"/>
          <p:cNvGraphicFramePr>
            <a:graphicFrameLocks noChangeAspect="1"/>
          </p:cNvGraphicFramePr>
          <p:nvPr/>
        </p:nvGraphicFramePr>
        <p:xfrm>
          <a:off x="271463" y="758429"/>
          <a:ext cx="4352925" cy="2057400"/>
        </p:xfrm>
        <a:graphic>
          <a:graphicData uri="http://schemas.openxmlformats.org/presentationml/2006/ole">
            <p:oleObj spid="_x0000_s258054" name="グラフ" r:id="rId8" imgW="4352797" imgH="2057434" progId="Excel.Chart.8">
              <p:embed/>
            </p:oleObj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5129213" y="829866"/>
          <a:ext cx="3086100" cy="2057400"/>
        </p:xfrm>
        <a:graphic>
          <a:graphicData uri="http://schemas.openxmlformats.org/presentationml/2006/ole">
            <p:oleObj spid="_x0000_s258055" name="グラフ" r:id="rId9" imgW="3086234" imgH="2057434" progId="Excel.Chart.8">
              <p:embed/>
            </p:oleObj>
          </a:graphicData>
        </a:graphic>
      </p:graphicFrame>
      <p:sp>
        <p:nvSpPr>
          <p:cNvPr id="15" name="テキスト ボックス 4"/>
          <p:cNvSpPr txBox="1">
            <a:spLocks noChangeArrowheads="1"/>
          </p:cNvSpPr>
          <p:nvPr/>
        </p:nvSpPr>
        <p:spPr bwMode="auto">
          <a:xfrm>
            <a:off x="185738" y="2901554"/>
            <a:ext cx="6372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0000"/>
                </a:solidFill>
                <a:latin typeface="Calibri"/>
                <a:ea typeface="ＭＳ Ｐゴシック"/>
              </a:rPr>
              <a:t>meta</a:t>
            </a: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 position substitution : dominant  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4"/>
          <p:cNvSpPr txBox="1">
            <a:spLocks noChangeArrowheads="1"/>
          </p:cNvSpPr>
          <p:nvPr/>
        </p:nvSpPr>
        <p:spPr bwMode="auto">
          <a:xfrm>
            <a:off x="0" y="5673329"/>
            <a:ext cx="4700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CB-2 : </a:t>
            </a:r>
            <a:r>
              <a:rPr lang="en-US" altLang="ja-JP">
                <a:solidFill>
                  <a:srgbClr val="FF0000"/>
                </a:solidFill>
                <a:latin typeface="Calibri"/>
                <a:ea typeface="ＭＳ Ｐゴシック"/>
              </a:rPr>
              <a:t>90%</a:t>
            </a: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 of total PCB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Comment 2"/>
          <p:cNvSpPr>
            <a:spLocks noChangeArrowheads="1"/>
          </p:cNvSpPr>
          <p:nvPr/>
        </p:nvSpPr>
        <p:spPr bwMode="auto">
          <a:xfrm>
            <a:off x="838200" y="6172200"/>
            <a:ext cx="7086600" cy="4667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塩素漂白パターン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の異性体分布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(MCDF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～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TrCDF)</a:t>
            </a:r>
          </a:p>
        </p:txBody>
      </p:sp>
      <p:pic>
        <p:nvPicPr>
          <p:cNvPr id="369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69342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9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743200"/>
            <a:ext cx="6934200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9669" name="Comment 5"/>
          <p:cNvSpPr>
            <a:spLocks noChangeArrowheads="1"/>
          </p:cNvSpPr>
          <p:nvPr/>
        </p:nvSpPr>
        <p:spPr bwMode="auto">
          <a:xfrm>
            <a:off x="5943600" y="1524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28-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0" name="Comment 6"/>
          <p:cNvSpPr>
            <a:spLocks noChangeArrowheads="1"/>
          </p:cNvSpPr>
          <p:nvPr/>
        </p:nvSpPr>
        <p:spPr bwMode="auto">
          <a:xfrm>
            <a:off x="5486400" y="6858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1" name="Comment 7"/>
          <p:cNvSpPr>
            <a:spLocks noChangeArrowheads="1"/>
          </p:cNvSpPr>
          <p:nvPr/>
        </p:nvSpPr>
        <p:spPr bwMode="auto">
          <a:xfrm>
            <a:off x="5181600" y="12192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27-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2" name="Comment 8"/>
          <p:cNvSpPr>
            <a:spLocks noChangeArrowheads="1"/>
          </p:cNvSpPr>
          <p:nvPr/>
        </p:nvSpPr>
        <p:spPr bwMode="auto">
          <a:xfrm>
            <a:off x="4629150" y="14859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37-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3" name="Comment 9"/>
          <p:cNvSpPr>
            <a:spLocks noChangeArrowheads="1"/>
          </p:cNvSpPr>
          <p:nvPr/>
        </p:nvSpPr>
        <p:spPr bwMode="auto">
          <a:xfrm>
            <a:off x="995363" y="2286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4" name="Comment 10"/>
          <p:cNvSpPr>
            <a:spLocks noChangeArrowheads="1"/>
          </p:cNvSpPr>
          <p:nvPr/>
        </p:nvSpPr>
        <p:spPr bwMode="auto">
          <a:xfrm>
            <a:off x="5715000" y="2819400"/>
            <a:ext cx="762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238-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5" name="Comment 11"/>
          <p:cNvSpPr>
            <a:spLocks noChangeArrowheads="1"/>
          </p:cNvSpPr>
          <p:nvPr/>
        </p:nvSpPr>
        <p:spPr bwMode="auto">
          <a:xfrm>
            <a:off x="4495800" y="3276600"/>
            <a:ext cx="6858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128-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6" name="Comment 12"/>
          <p:cNvSpPr>
            <a:spLocks noChangeArrowheads="1"/>
          </p:cNvSpPr>
          <p:nvPr/>
        </p:nvSpPr>
        <p:spPr bwMode="auto">
          <a:xfrm>
            <a:off x="5181600" y="3810000"/>
            <a:ext cx="762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237-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7" name="Comment 13"/>
          <p:cNvSpPr>
            <a:spLocks noChangeArrowheads="1"/>
          </p:cNvSpPr>
          <p:nvPr/>
        </p:nvSpPr>
        <p:spPr bwMode="auto">
          <a:xfrm>
            <a:off x="7315200" y="4794250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1278-TCDF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8" name="Comment 14"/>
          <p:cNvSpPr>
            <a:spLocks noChangeArrowheads="1"/>
          </p:cNvSpPr>
          <p:nvPr/>
        </p:nvSpPr>
        <p:spPr bwMode="auto">
          <a:xfrm>
            <a:off x="7315200" y="5384800"/>
            <a:ext cx="16002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2378-TCDF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79" name="Comment 15"/>
          <p:cNvSpPr>
            <a:spLocks noChangeArrowheads="1"/>
          </p:cNvSpPr>
          <p:nvPr/>
        </p:nvSpPr>
        <p:spPr bwMode="auto">
          <a:xfrm>
            <a:off x="7391400" y="3733800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238-TrCDF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80" name="Comment 16"/>
          <p:cNvSpPr>
            <a:spLocks noChangeArrowheads="1"/>
          </p:cNvSpPr>
          <p:nvPr/>
        </p:nvSpPr>
        <p:spPr bwMode="auto">
          <a:xfrm>
            <a:off x="7391400" y="3251200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237-TrCDF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81" name="Comment 17"/>
          <p:cNvSpPr>
            <a:spLocks noChangeArrowheads="1"/>
          </p:cNvSpPr>
          <p:nvPr/>
        </p:nvSpPr>
        <p:spPr bwMode="auto">
          <a:xfrm>
            <a:off x="7391400" y="2717800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128-TrCDF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82" name="Comment 18"/>
          <p:cNvSpPr>
            <a:spLocks noChangeArrowheads="1"/>
          </p:cNvSpPr>
          <p:nvPr/>
        </p:nvSpPr>
        <p:spPr bwMode="auto">
          <a:xfrm>
            <a:off x="7391400" y="485775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37-DiCDF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83" name="Comment 19"/>
          <p:cNvSpPr>
            <a:spLocks noChangeArrowheads="1"/>
          </p:cNvSpPr>
          <p:nvPr/>
        </p:nvSpPr>
        <p:spPr bwMode="auto">
          <a:xfrm>
            <a:off x="7391400" y="995363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27-DiCDF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84" name="Comment 20"/>
          <p:cNvSpPr>
            <a:spLocks noChangeArrowheads="1"/>
          </p:cNvSpPr>
          <p:nvPr/>
        </p:nvSpPr>
        <p:spPr bwMode="auto">
          <a:xfrm>
            <a:off x="7391400" y="1452563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23-DiCDF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85" name="Comment 21"/>
          <p:cNvSpPr>
            <a:spLocks noChangeArrowheads="1"/>
          </p:cNvSpPr>
          <p:nvPr/>
        </p:nvSpPr>
        <p:spPr bwMode="auto">
          <a:xfrm>
            <a:off x="7391400" y="1952625"/>
            <a:ext cx="1524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28-DiCDF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69686" name="Comment 22"/>
          <p:cNvSpPr>
            <a:spLocks noChangeArrowheads="1"/>
          </p:cNvSpPr>
          <p:nvPr/>
        </p:nvSpPr>
        <p:spPr bwMode="auto">
          <a:xfrm>
            <a:off x="609600" y="6286500"/>
            <a:ext cx="8229600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Isomer distribution of bleaching process(MCDF-TrCDF)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Comment 2"/>
          <p:cNvSpPr>
            <a:spLocks noChangeArrowheads="1"/>
          </p:cNvSpPr>
          <p:nvPr/>
        </p:nvSpPr>
        <p:spPr bwMode="auto">
          <a:xfrm>
            <a:off x="1524000" y="2362200"/>
            <a:ext cx="7086600" cy="4667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塩素漂白パターン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の異性体分布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(MCDF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～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TrCDF)</a:t>
            </a:r>
          </a:p>
        </p:txBody>
      </p:sp>
      <p:pic>
        <p:nvPicPr>
          <p:cNvPr id="370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44196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06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0"/>
            <a:ext cx="47244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06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47988"/>
            <a:ext cx="92138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0694" name="Comment 6"/>
          <p:cNvSpPr>
            <a:spLocks noChangeArrowheads="1"/>
          </p:cNvSpPr>
          <p:nvPr/>
        </p:nvSpPr>
        <p:spPr bwMode="auto">
          <a:xfrm>
            <a:off x="1447800" y="6172200"/>
            <a:ext cx="7086600" cy="4667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環境大気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の異性体分布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(MCDF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～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TrCDF)</a:t>
            </a:r>
          </a:p>
        </p:txBody>
      </p:sp>
      <p:sp>
        <p:nvSpPr>
          <p:cNvPr id="370695" name="Comment 7"/>
          <p:cNvSpPr>
            <a:spLocks noChangeArrowheads="1"/>
          </p:cNvSpPr>
          <p:nvPr/>
        </p:nvSpPr>
        <p:spPr bwMode="auto">
          <a:xfrm>
            <a:off x="3429000" y="3048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28-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696" name="Comment 8"/>
          <p:cNvSpPr>
            <a:spLocks noChangeArrowheads="1"/>
          </p:cNvSpPr>
          <p:nvPr/>
        </p:nvSpPr>
        <p:spPr bwMode="auto">
          <a:xfrm>
            <a:off x="2971800" y="9144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27-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697" name="Comment 9"/>
          <p:cNvSpPr>
            <a:spLocks noChangeArrowheads="1"/>
          </p:cNvSpPr>
          <p:nvPr/>
        </p:nvSpPr>
        <p:spPr bwMode="auto">
          <a:xfrm>
            <a:off x="8001000" y="0"/>
            <a:ext cx="762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238-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698" name="Comment 10"/>
          <p:cNvSpPr>
            <a:spLocks noChangeArrowheads="1"/>
          </p:cNvSpPr>
          <p:nvPr/>
        </p:nvSpPr>
        <p:spPr bwMode="auto">
          <a:xfrm>
            <a:off x="6934200" y="228600"/>
            <a:ext cx="6858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128-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699" name="Comment 11"/>
          <p:cNvSpPr>
            <a:spLocks noChangeArrowheads="1"/>
          </p:cNvSpPr>
          <p:nvPr/>
        </p:nvSpPr>
        <p:spPr bwMode="auto">
          <a:xfrm>
            <a:off x="7591425" y="609600"/>
            <a:ext cx="762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237-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700" name="Comment 12"/>
          <p:cNvSpPr>
            <a:spLocks noChangeArrowheads="1"/>
          </p:cNvSpPr>
          <p:nvPr/>
        </p:nvSpPr>
        <p:spPr bwMode="auto">
          <a:xfrm>
            <a:off x="1066800" y="3048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701" name="Comment 13"/>
          <p:cNvSpPr>
            <a:spLocks noChangeArrowheads="1"/>
          </p:cNvSpPr>
          <p:nvPr/>
        </p:nvSpPr>
        <p:spPr bwMode="auto">
          <a:xfrm>
            <a:off x="5048250" y="3962400"/>
            <a:ext cx="8382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124-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702" name="Comment 14"/>
          <p:cNvSpPr>
            <a:spLocks noChangeArrowheads="1"/>
          </p:cNvSpPr>
          <p:nvPr/>
        </p:nvSpPr>
        <p:spPr bwMode="auto">
          <a:xfrm>
            <a:off x="2362200" y="35052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24-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0703" name="Comment 15"/>
          <p:cNvSpPr>
            <a:spLocks noChangeArrowheads="1"/>
          </p:cNvSpPr>
          <p:nvPr/>
        </p:nvSpPr>
        <p:spPr bwMode="auto">
          <a:xfrm>
            <a:off x="1295400" y="6172200"/>
            <a:ext cx="7391400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Isomer distribution of ambient air(MCDF-TrCDF)</a:t>
            </a:r>
          </a:p>
        </p:txBody>
      </p:sp>
      <p:sp>
        <p:nvSpPr>
          <p:cNvPr id="370704" name="Comment 16"/>
          <p:cNvSpPr>
            <a:spLocks noChangeArrowheads="1"/>
          </p:cNvSpPr>
          <p:nvPr/>
        </p:nvSpPr>
        <p:spPr bwMode="auto">
          <a:xfrm>
            <a:off x="685800" y="2481263"/>
            <a:ext cx="8229600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Isomer distribution of bleaching process(MCDF-TrCDF)</a:t>
            </a:r>
          </a:p>
        </p:txBody>
      </p:sp>
      <p:sp>
        <p:nvSpPr>
          <p:cNvPr id="370705" name="Comment 17"/>
          <p:cNvSpPr>
            <a:spLocks noChangeArrowheads="1"/>
          </p:cNvSpPr>
          <p:nvPr/>
        </p:nvSpPr>
        <p:spPr bwMode="auto">
          <a:xfrm>
            <a:off x="5943600" y="3267075"/>
            <a:ext cx="2747963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Ambient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25400"/>
            <a:ext cx="9144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1715" name="Comment 3"/>
          <p:cNvSpPr>
            <a:spLocks noChangeArrowheads="1"/>
          </p:cNvSpPr>
          <p:nvPr/>
        </p:nvSpPr>
        <p:spPr bwMode="auto">
          <a:xfrm>
            <a:off x="1600200" y="69850"/>
            <a:ext cx="7086600" cy="4667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農薬</a:t>
            </a:r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CNP</a:t>
            </a:r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中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の異性体分布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(MCDF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～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TrCDF)</a:t>
            </a:r>
          </a:p>
        </p:txBody>
      </p:sp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92138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1717" name="Comment 5"/>
          <p:cNvSpPr>
            <a:spLocks noChangeArrowheads="1"/>
          </p:cNvSpPr>
          <p:nvPr/>
        </p:nvSpPr>
        <p:spPr bwMode="auto">
          <a:xfrm>
            <a:off x="1295400" y="6172200"/>
            <a:ext cx="7086600" cy="4667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環境大気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の異性体分布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(MCDF</a:t>
            </a:r>
            <a:r>
              <a:rPr lang="ja-JP" altLang="en-US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～</a:t>
            </a:r>
            <a:r>
              <a:rPr lang="en-US" altLang="ja-JP" sz="2400" b="1" smtClean="0">
                <a:solidFill>
                  <a:srgbClr val="000000"/>
                </a:solidFill>
                <a:latin typeface="Century" pitchFamily="18" charset="0"/>
                <a:ea typeface="リュウミンライト－ＫＬ"/>
                <a:cs typeface="リュウミンライト－ＫＬ"/>
              </a:rPr>
              <a:t>TrCDF)</a:t>
            </a:r>
          </a:p>
        </p:txBody>
      </p:sp>
      <p:sp>
        <p:nvSpPr>
          <p:cNvPr id="371718" name="Comment 6"/>
          <p:cNvSpPr>
            <a:spLocks noChangeArrowheads="1"/>
          </p:cNvSpPr>
          <p:nvPr/>
        </p:nvSpPr>
        <p:spPr bwMode="auto">
          <a:xfrm>
            <a:off x="6248400" y="685800"/>
            <a:ext cx="762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248-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1719" name="Comment 7"/>
          <p:cNvSpPr>
            <a:spLocks noChangeArrowheads="1"/>
          </p:cNvSpPr>
          <p:nvPr/>
        </p:nvSpPr>
        <p:spPr bwMode="auto">
          <a:xfrm>
            <a:off x="7772400" y="685800"/>
            <a:ext cx="7620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246-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1720" name="Comment 8"/>
          <p:cNvSpPr>
            <a:spLocks noChangeArrowheads="1"/>
          </p:cNvSpPr>
          <p:nvPr/>
        </p:nvSpPr>
        <p:spPr bwMode="auto">
          <a:xfrm>
            <a:off x="5048250" y="3962400"/>
            <a:ext cx="8382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124-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1721" name="Comment 9"/>
          <p:cNvSpPr>
            <a:spLocks noChangeArrowheads="1"/>
          </p:cNvSpPr>
          <p:nvPr/>
        </p:nvSpPr>
        <p:spPr bwMode="auto">
          <a:xfrm>
            <a:off x="2362200" y="37338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24-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1722" name="Comment 10"/>
          <p:cNvSpPr>
            <a:spLocks noChangeArrowheads="1"/>
          </p:cNvSpPr>
          <p:nvPr/>
        </p:nvSpPr>
        <p:spPr bwMode="auto">
          <a:xfrm>
            <a:off x="1981200" y="609600"/>
            <a:ext cx="609600" cy="40640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24-</a:t>
            </a:r>
            <a:endParaRPr lang="en-US" altLang="ja-JP" sz="2000" b="1" smtClean="0">
              <a:solidFill>
                <a:srgbClr val="000000"/>
              </a:solidFill>
              <a:latin typeface="Century" pitchFamily="18" charset="0"/>
              <a:ea typeface="リュウミンライト－ＫＬ"/>
              <a:cs typeface="リュウミンライト－ＫＬ"/>
            </a:endParaRPr>
          </a:p>
        </p:txBody>
      </p:sp>
      <p:sp>
        <p:nvSpPr>
          <p:cNvPr id="371723" name="Comment 11"/>
          <p:cNvSpPr>
            <a:spLocks noChangeArrowheads="1"/>
          </p:cNvSpPr>
          <p:nvPr/>
        </p:nvSpPr>
        <p:spPr bwMode="auto">
          <a:xfrm>
            <a:off x="1295400" y="6172200"/>
            <a:ext cx="7391400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Isomer distribution of ambient air(MCDF-TrCDF)</a:t>
            </a:r>
          </a:p>
        </p:txBody>
      </p:sp>
      <p:sp>
        <p:nvSpPr>
          <p:cNvPr id="371724" name="Comment 12"/>
          <p:cNvSpPr>
            <a:spLocks noChangeArrowheads="1"/>
          </p:cNvSpPr>
          <p:nvPr/>
        </p:nvSpPr>
        <p:spPr bwMode="auto">
          <a:xfrm>
            <a:off x="1219200" y="85725"/>
            <a:ext cx="7391400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Isomer distribution of pesticide CNP (MCDF-TrCDF)</a:t>
            </a:r>
          </a:p>
        </p:txBody>
      </p:sp>
      <p:sp>
        <p:nvSpPr>
          <p:cNvPr id="371725" name="Comment 13"/>
          <p:cNvSpPr>
            <a:spLocks noChangeArrowheads="1"/>
          </p:cNvSpPr>
          <p:nvPr/>
        </p:nvSpPr>
        <p:spPr bwMode="auto">
          <a:xfrm>
            <a:off x="3886200" y="1905000"/>
            <a:ext cx="2438400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pesticide CNP</a:t>
            </a:r>
          </a:p>
        </p:txBody>
      </p:sp>
      <p:sp>
        <p:nvSpPr>
          <p:cNvPr id="371726" name="Comment 14"/>
          <p:cNvSpPr>
            <a:spLocks noChangeArrowheads="1"/>
          </p:cNvSpPr>
          <p:nvPr/>
        </p:nvSpPr>
        <p:spPr bwMode="auto">
          <a:xfrm>
            <a:off x="6167438" y="3486150"/>
            <a:ext cx="2747962" cy="46672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legacyObliqueTopRight"/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altLang="ja-JP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Ambient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539750" y="2443163"/>
            <a:ext cx="8353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5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PCB</a:t>
            </a:r>
            <a:r>
              <a:rPr lang="ja-JP" altLang="en-US" sz="5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建築用シーリング材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97288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303338"/>
            <a:ext cx="4465637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215900" y="1693863"/>
            <a:ext cx="4140200" cy="18430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spcAft>
                <a:spcPct val="10000"/>
              </a:spcAft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ＰＣＢ高濃度地点　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</a:t>
            </a:r>
          </a:p>
          <a:p>
            <a:pPr eaLnBrk="0" hangingPunct="0">
              <a:spcAft>
                <a:spcPct val="10000"/>
              </a:spcAft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　</a:t>
            </a: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シーラント中にＰＣＢが高濃度で含有されていることを究明</a:t>
            </a: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4427538" y="4684713"/>
            <a:ext cx="4537075" cy="20574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シーラント調査法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の開発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　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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　</a:t>
            </a: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全国で採用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県の建物一斉調査実施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　 </a:t>
            </a:r>
            <a:r>
              <a:rPr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</a:t>
            </a:r>
            <a:r>
              <a:rPr lang="ja-JP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8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　</a:t>
            </a:r>
            <a:r>
              <a:rPr lang="ja-JP" altLang="en-US" sz="2800" b="1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安全性を確認</a:t>
            </a:r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250825" y="115888"/>
            <a:ext cx="84661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ja-JP" altLang="en-US" sz="32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50" charset="-128"/>
              </a:rPr>
              <a:t>ＰＣＢ</a:t>
            </a:r>
            <a:r>
              <a:rPr lang="en-US" altLang="en-US" sz="32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50" charset="-128"/>
              </a:rPr>
              <a:t>含有シーリング材</a:t>
            </a:r>
            <a:endParaRPr lang="ja-JP" altLang="en-US" sz="3200" b="1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287338" y="692150"/>
            <a:ext cx="86058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0"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異性体分析をダイオキシン・環境ホルモン調査での精度管理や</a:t>
            </a:r>
          </a:p>
          <a:p>
            <a:r>
              <a:rPr kumimoji="0" lang="ja-JP" altLang="en-US" sz="2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起源推定に活用</a:t>
            </a:r>
          </a:p>
          <a:p>
            <a:endParaRPr lang="en-US" altLang="ja-JP" sz="2400" b="1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" cy="457200"/>
          </a:xfrm>
        </p:spPr>
        <p:txBody>
          <a:bodyPr/>
          <a:lstStyle/>
          <a:p>
            <a:r>
              <a:rPr lang="ja-JP" altLang="en-US" sz="2400" b="1"/>
              <a:t>結果</a:t>
            </a:r>
          </a:p>
        </p:txBody>
      </p:sp>
      <p:sp>
        <p:nvSpPr>
          <p:cNvPr id="374787" name="Text Box 3"/>
          <p:cNvSpPr txBox="1">
            <a:spLocks noChangeArrowheads="1"/>
          </p:cNvSpPr>
          <p:nvPr/>
        </p:nvSpPr>
        <p:spPr bwMode="auto">
          <a:xfrm>
            <a:off x="838200" y="533400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・外観の観察：</a:t>
            </a:r>
          </a:p>
        </p:txBody>
      </p:sp>
      <p:pic>
        <p:nvPicPr>
          <p:cNvPr id="374788" name="Picture 4" descr="DSCF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0"/>
            <a:ext cx="2895600" cy="2316163"/>
          </a:xfrm>
          <a:prstGeom prst="rect">
            <a:avLst/>
          </a:prstGeom>
          <a:noFill/>
        </p:spPr>
      </p:pic>
      <p:pic>
        <p:nvPicPr>
          <p:cNvPr id="374789" name="Picture 5" descr="DSCF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657600"/>
            <a:ext cx="2895600" cy="2316163"/>
          </a:xfrm>
          <a:prstGeom prst="rect">
            <a:avLst/>
          </a:prstGeom>
          <a:noFill/>
        </p:spPr>
      </p:pic>
      <p:pic>
        <p:nvPicPr>
          <p:cNvPr id="374790" name="Picture 6" descr="DSCF0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657600"/>
            <a:ext cx="2895600" cy="2316163"/>
          </a:xfrm>
          <a:prstGeom prst="rect">
            <a:avLst/>
          </a:prstGeom>
          <a:noFill/>
        </p:spPr>
      </p:pic>
      <p:pic>
        <p:nvPicPr>
          <p:cNvPr id="374791" name="Picture 7" descr="DSCF0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990600"/>
            <a:ext cx="2895600" cy="2316163"/>
          </a:xfrm>
          <a:prstGeom prst="rect">
            <a:avLst/>
          </a:prstGeom>
          <a:noFill/>
        </p:spPr>
      </p:pic>
      <p:sp>
        <p:nvSpPr>
          <p:cNvPr id="374792" name="Text Box 8"/>
          <p:cNvSpPr txBox="1">
            <a:spLocks noChangeArrowheads="1"/>
          </p:cNvSpPr>
          <p:nvPr/>
        </p:nvSpPr>
        <p:spPr bwMode="auto">
          <a:xfrm>
            <a:off x="2209800" y="3276600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ポリサルファイド系</a:t>
            </a:r>
          </a:p>
        </p:txBody>
      </p:sp>
      <p:sp>
        <p:nvSpPr>
          <p:cNvPr id="374793" name="Text Box 9"/>
          <p:cNvSpPr txBox="1">
            <a:spLocks noChangeArrowheads="1"/>
          </p:cNvSpPr>
          <p:nvPr/>
        </p:nvSpPr>
        <p:spPr bwMode="auto">
          <a:xfrm>
            <a:off x="6248400" y="3276600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シリコーン系</a:t>
            </a:r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>
            <a:off x="2590800" y="5943600"/>
            <a:ext cx="661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油　系</a:t>
            </a:r>
          </a:p>
        </p:txBody>
      </p:sp>
      <p:sp>
        <p:nvSpPr>
          <p:cNvPr id="374795" name="Text Box 11"/>
          <p:cNvSpPr txBox="1">
            <a:spLocks noChangeArrowheads="1"/>
          </p:cNvSpPr>
          <p:nvPr/>
        </p:nvSpPr>
        <p:spPr bwMode="auto">
          <a:xfrm>
            <a:off x="6096000" y="5943600"/>
            <a:ext cx="1489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変性シリコーン系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66800" cy="533400"/>
          </a:xfrm>
        </p:spPr>
        <p:txBody>
          <a:bodyPr/>
          <a:lstStyle/>
          <a:p>
            <a:r>
              <a:rPr lang="ja-JP" altLang="en-US" sz="2400" b="1"/>
              <a:t>結果</a:t>
            </a:r>
          </a:p>
        </p:txBody>
      </p:sp>
      <p:pic>
        <p:nvPicPr>
          <p:cNvPr id="375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590800"/>
            <a:ext cx="67056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5812" name="Text Box 4"/>
          <p:cNvSpPr txBox="1">
            <a:spLocks noChangeArrowheads="1"/>
          </p:cNvSpPr>
          <p:nvPr/>
        </p:nvSpPr>
        <p:spPr bwMode="auto">
          <a:xfrm>
            <a:off x="152400" y="609600"/>
            <a:ext cx="313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・蛍光Ｘ線による含有元素分析</a:t>
            </a:r>
          </a:p>
        </p:txBody>
      </p:sp>
      <p:graphicFrame>
        <p:nvGraphicFramePr>
          <p:cNvPr id="375813" name="Object 5"/>
          <p:cNvGraphicFramePr>
            <a:graphicFrameLocks noChangeAspect="1"/>
          </p:cNvGraphicFramePr>
          <p:nvPr/>
        </p:nvGraphicFramePr>
        <p:xfrm>
          <a:off x="152400" y="1295400"/>
          <a:ext cx="3352800" cy="566738"/>
        </p:xfrm>
        <a:graphic>
          <a:graphicData uri="http://schemas.openxmlformats.org/presentationml/2006/ole">
            <p:oleObj spid="_x0000_s269314" r:id="rId5" imgW="1091880" imgH="307080" progId="">
              <p:embed/>
            </p:oleObj>
          </a:graphicData>
        </a:graphic>
      </p:graphicFrame>
      <p:sp>
        <p:nvSpPr>
          <p:cNvPr id="375814" name="Rectangle 6"/>
          <p:cNvSpPr>
            <a:spLocks noChangeArrowheads="1"/>
          </p:cNvSpPr>
          <p:nvPr/>
        </p:nvSpPr>
        <p:spPr bwMode="auto">
          <a:xfrm>
            <a:off x="381000" y="18288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（ 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R:</a:t>
            </a:r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－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C</a:t>
            </a:r>
            <a:r>
              <a:rPr lang="en-US" altLang="ja-JP" sz="1400" b="1" baseline="-30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2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1400" b="1" baseline="-30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4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OCH</a:t>
            </a:r>
            <a:r>
              <a:rPr lang="en-US" altLang="ja-JP" sz="1400" b="1" baseline="-30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2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OC</a:t>
            </a:r>
            <a:r>
              <a:rPr lang="en-US" altLang="ja-JP" sz="1400" b="1" baseline="-30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2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H</a:t>
            </a:r>
            <a:r>
              <a:rPr lang="en-US" altLang="ja-JP" sz="1400" b="1" baseline="-30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4</a:t>
            </a:r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－）</a:t>
            </a:r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</a:p>
        </p:txBody>
      </p:sp>
      <p:graphicFrame>
        <p:nvGraphicFramePr>
          <p:cNvPr id="375815" name="Object 7"/>
          <p:cNvGraphicFramePr>
            <a:graphicFrameLocks noChangeAspect="1"/>
          </p:cNvGraphicFramePr>
          <p:nvPr/>
        </p:nvGraphicFramePr>
        <p:xfrm>
          <a:off x="4724400" y="1143000"/>
          <a:ext cx="2895600" cy="835025"/>
        </p:xfrm>
        <a:graphic>
          <a:graphicData uri="http://schemas.openxmlformats.org/presentationml/2006/ole">
            <p:oleObj spid="_x0000_s269315" r:id="rId6" imgW="2234880" imgH="812520" progId="">
              <p:embed/>
            </p:oleObj>
          </a:graphicData>
        </a:graphic>
      </p:graphicFrame>
      <p:sp>
        <p:nvSpPr>
          <p:cNvPr id="375816" name="Rectangle 8"/>
          <p:cNvSpPr>
            <a:spLocks noChangeArrowheads="1"/>
          </p:cNvSpPr>
          <p:nvPr/>
        </p:nvSpPr>
        <p:spPr bwMode="auto">
          <a:xfrm>
            <a:off x="5029200" y="19812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（一般的に、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R,R’:</a:t>
            </a:r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－</a:t>
            </a:r>
            <a:r>
              <a:rPr lang="en-US" altLang="ja-JP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CH</a:t>
            </a:r>
            <a:r>
              <a:rPr lang="en-US" altLang="ja-JP" sz="1400" b="1" baseline="-3000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3</a:t>
            </a:r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</a:rPr>
              <a:t>）</a:t>
            </a:r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</a:p>
        </p:txBody>
      </p:sp>
      <p:sp>
        <p:nvSpPr>
          <p:cNvPr id="375817" name="Rectangle 9"/>
          <p:cNvSpPr>
            <a:spLocks noChangeArrowheads="1"/>
          </p:cNvSpPr>
          <p:nvPr/>
        </p:nvSpPr>
        <p:spPr bwMode="auto">
          <a:xfrm>
            <a:off x="28956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-184150" algn="ctr"/>
            <a:r>
              <a:rPr lang="ja-JP" altLang="en-US" sz="1400" b="1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各種シーリング材に含まれる重金属類</a:t>
            </a:r>
            <a:endParaRPr lang="ja-JP" altLang="en-US" sz="1400" b="1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75818" name="Text Box 10"/>
          <p:cNvSpPr txBox="1">
            <a:spLocks noChangeArrowheads="1"/>
          </p:cNvSpPr>
          <p:nvPr/>
        </p:nvSpPr>
        <p:spPr bwMode="auto">
          <a:xfrm>
            <a:off x="914400" y="2286000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ポリサルファイド系</a:t>
            </a:r>
          </a:p>
        </p:txBody>
      </p:sp>
      <p:sp>
        <p:nvSpPr>
          <p:cNvPr id="375819" name="Rectangle 11"/>
          <p:cNvSpPr>
            <a:spLocks noChangeArrowheads="1"/>
          </p:cNvSpPr>
          <p:nvPr/>
        </p:nvSpPr>
        <p:spPr bwMode="auto">
          <a:xfrm>
            <a:off x="152400" y="1066800"/>
            <a:ext cx="3048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 sz="2400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75820" name="Rectangle 12"/>
          <p:cNvSpPr>
            <a:spLocks noChangeArrowheads="1"/>
          </p:cNvSpPr>
          <p:nvPr/>
        </p:nvSpPr>
        <p:spPr bwMode="auto">
          <a:xfrm>
            <a:off x="4648200" y="1066800"/>
            <a:ext cx="3048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5821" name="Text Box 13"/>
          <p:cNvSpPr txBox="1">
            <a:spLocks noChangeArrowheads="1"/>
          </p:cNvSpPr>
          <p:nvPr/>
        </p:nvSpPr>
        <p:spPr bwMode="auto">
          <a:xfrm>
            <a:off x="5638800" y="2286000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シリコーン系</a:t>
            </a:r>
          </a:p>
        </p:txBody>
      </p:sp>
      <p:sp>
        <p:nvSpPr>
          <p:cNvPr id="375822" name="Rectangle 14"/>
          <p:cNvSpPr>
            <a:spLocks noChangeArrowheads="1"/>
          </p:cNvSpPr>
          <p:nvPr/>
        </p:nvSpPr>
        <p:spPr bwMode="auto">
          <a:xfrm>
            <a:off x="7315200" y="4724400"/>
            <a:ext cx="1535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油性コーキング材</a:t>
            </a:r>
          </a:p>
        </p:txBody>
      </p:sp>
      <p:sp>
        <p:nvSpPr>
          <p:cNvPr id="375823" name="Rectangle 15"/>
          <p:cNvSpPr>
            <a:spLocks noChangeArrowheads="1"/>
          </p:cNvSpPr>
          <p:nvPr/>
        </p:nvSpPr>
        <p:spPr bwMode="auto">
          <a:xfrm>
            <a:off x="7315200" y="5410200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シリコーン系</a:t>
            </a:r>
          </a:p>
        </p:txBody>
      </p:sp>
      <p:sp>
        <p:nvSpPr>
          <p:cNvPr id="375824" name="Rectangle 16"/>
          <p:cNvSpPr>
            <a:spLocks noChangeArrowheads="1"/>
          </p:cNvSpPr>
          <p:nvPr/>
        </p:nvSpPr>
        <p:spPr bwMode="auto">
          <a:xfrm>
            <a:off x="7315200" y="6019800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b="1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ポリサルファイド系</a:t>
            </a:r>
          </a:p>
        </p:txBody>
      </p:sp>
      <p:sp>
        <p:nvSpPr>
          <p:cNvPr id="375825" name="Line 17"/>
          <p:cNvSpPr>
            <a:spLocks noChangeShapeType="1"/>
          </p:cNvSpPr>
          <p:nvPr/>
        </p:nvSpPr>
        <p:spPr bwMode="auto">
          <a:xfrm>
            <a:off x="3200400" y="1676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5826" name="Line 18"/>
          <p:cNvSpPr>
            <a:spLocks noChangeShapeType="1"/>
          </p:cNvSpPr>
          <p:nvPr/>
        </p:nvSpPr>
        <p:spPr bwMode="auto">
          <a:xfrm>
            <a:off x="7696200" y="1676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5827" name="Text Box 19"/>
          <p:cNvSpPr txBox="1">
            <a:spLocks noChangeArrowheads="1"/>
          </p:cNvSpPr>
          <p:nvPr/>
        </p:nvSpPr>
        <p:spPr bwMode="auto">
          <a:xfrm>
            <a:off x="3657600" y="14478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S</a:t>
            </a:r>
            <a:r>
              <a:rPr lang="ja-JP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元素</a:t>
            </a:r>
          </a:p>
        </p:txBody>
      </p:sp>
      <p:sp>
        <p:nvSpPr>
          <p:cNvPr id="375828" name="Text Box 20"/>
          <p:cNvSpPr txBox="1">
            <a:spLocks noChangeArrowheads="1"/>
          </p:cNvSpPr>
          <p:nvPr/>
        </p:nvSpPr>
        <p:spPr bwMode="auto">
          <a:xfrm>
            <a:off x="8096250" y="14478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Si</a:t>
            </a:r>
            <a:r>
              <a:rPr lang="ja-JP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元素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" cy="533400"/>
          </a:xfrm>
        </p:spPr>
        <p:txBody>
          <a:bodyPr/>
          <a:lstStyle/>
          <a:p>
            <a:r>
              <a:rPr lang="ja-JP" altLang="en-US" sz="2400" b="1"/>
              <a:t>結果</a:t>
            </a:r>
          </a:p>
        </p:txBody>
      </p:sp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762000" y="53340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・硝酸への溶解：</a:t>
            </a:r>
          </a:p>
        </p:txBody>
      </p:sp>
      <p:pic>
        <p:nvPicPr>
          <p:cNvPr id="376836" name="Picture 4" descr="DSCF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990600"/>
            <a:ext cx="6172200" cy="4937125"/>
          </a:xfrm>
          <a:prstGeom prst="rect">
            <a:avLst/>
          </a:prstGeom>
          <a:noFill/>
        </p:spPr>
      </p:pic>
      <p:sp>
        <p:nvSpPr>
          <p:cNvPr id="376837" name="Text Box 5"/>
          <p:cNvSpPr txBox="1">
            <a:spLocks noChangeArrowheads="1"/>
          </p:cNvSpPr>
          <p:nvPr/>
        </p:nvSpPr>
        <p:spPr bwMode="auto">
          <a:xfrm>
            <a:off x="4114800" y="591661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　シリコーン系　</a:t>
            </a:r>
          </a:p>
        </p:txBody>
      </p:sp>
      <p:sp>
        <p:nvSpPr>
          <p:cNvPr id="376838" name="Rectangle 6"/>
          <p:cNvSpPr>
            <a:spLocks noChangeArrowheads="1"/>
          </p:cNvSpPr>
          <p:nvPr/>
        </p:nvSpPr>
        <p:spPr bwMode="auto">
          <a:xfrm>
            <a:off x="1524000" y="5916613"/>
            <a:ext cx="1784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ポリサルファイド系</a:t>
            </a:r>
          </a:p>
        </p:txBody>
      </p:sp>
      <p:sp>
        <p:nvSpPr>
          <p:cNvPr id="376839" name="Rectangle 7"/>
          <p:cNvSpPr>
            <a:spLocks noChangeArrowheads="1"/>
          </p:cNvSpPr>
          <p:nvPr/>
        </p:nvSpPr>
        <p:spPr bwMode="auto">
          <a:xfrm>
            <a:off x="6553200" y="59436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600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油系</a:t>
            </a:r>
          </a:p>
        </p:txBody>
      </p:sp>
      <p:sp>
        <p:nvSpPr>
          <p:cNvPr id="376840" name="Line 8"/>
          <p:cNvSpPr>
            <a:spLocks noChangeShapeType="1"/>
          </p:cNvSpPr>
          <p:nvPr/>
        </p:nvSpPr>
        <p:spPr bwMode="auto">
          <a:xfrm flipV="1">
            <a:off x="2362200" y="4648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6841" name="Rectangle 9"/>
          <p:cNvSpPr>
            <a:spLocks noChangeArrowheads="1"/>
          </p:cNvSpPr>
          <p:nvPr/>
        </p:nvSpPr>
        <p:spPr bwMode="auto">
          <a:xfrm>
            <a:off x="1066800" y="6324600"/>
            <a:ext cx="2620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NO</a:t>
            </a:r>
            <a:r>
              <a:rPr lang="en-US" altLang="ja-JP" sz="1600" baseline="-3000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2</a:t>
            </a:r>
            <a:r>
              <a:rPr lang="ja-JP" altLang="en-US" sz="160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rPr>
              <a:t>ガスを発生、瞬時に溶解</a:t>
            </a:r>
          </a:p>
        </p:txBody>
      </p:sp>
      <p:sp>
        <p:nvSpPr>
          <p:cNvPr id="376842" name="Rectangle 10"/>
          <p:cNvSpPr>
            <a:spLocks noChangeArrowheads="1"/>
          </p:cNvSpPr>
          <p:nvPr/>
        </p:nvSpPr>
        <p:spPr bwMode="auto">
          <a:xfrm>
            <a:off x="4191000" y="6324600"/>
            <a:ext cx="1446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全く溶解しない</a:t>
            </a:r>
          </a:p>
        </p:txBody>
      </p:sp>
      <p:sp>
        <p:nvSpPr>
          <p:cNvPr id="376843" name="Rectangle 11"/>
          <p:cNvSpPr>
            <a:spLocks noChangeArrowheads="1"/>
          </p:cNvSpPr>
          <p:nvPr/>
        </p:nvSpPr>
        <p:spPr bwMode="auto">
          <a:xfrm>
            <a:off x="6248400" y="6324600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400" smtClean="0">
                <a:solidFill>
                  <a:srgbClr val="000000"/>
                </a:solidFill>
                <a:latin typeface="Century" pitchFamily="18" charset="0"/>
                <a:ea typeface="ＭＳ Ｐゴシック" pitchFamily="50" charset="-128"/>
              </a:rPr>
              <a:t>一部のみ溶解</a:t>
            </a:r>
          </a:p>
        </p:txBody>
      </p:sp>
      <p:sp>
        <p:nvSpPr>
          <p:cNvPr id="376844" name="Rectangle 12"/>
          <p:cNvSpPr>
            <a:spLocks noChangeArrowheads="1"/>
          </p:cNvSpPr>
          <p:nvPr/>
        </p:nvSpPr>
        <p:spPr bwMode="auto">
          <a:xfrm>
            <a:off x="1066800" y="6324600"/>
            <a:ext cx="2667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6845" name="Rectangle 13"/>
          <p:cNvSpPr>
            <a:spLocks noChangeArrowheads="1"/>
          </p:cNvSpPr>
          <p:nvPr/>
        </p:nvSpPr>
        <p:spPr bwMode="auto">
          <a:xfrm>
            <a:off x="4191000" y="6324600"/>
            <a:ext cx="1447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6846" name="Rectangle 14"/>
          <p:cNvSpPr>
            <a:spLocks noChangeArrowheads="1"/>
          </p:cNvSpPr>
          <p:nvPr/>
        </p:nvSpPr>
        <p:spPr bwMode="auto">
          <a:xfrm>
            <a:off x="6248400" y="6324600"/>
            <a:ext cx="12954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6847" name="Text Box 15"/>
          <p:cNvSpPr txBox="1">
            <a:spLocks noChangeArrowheads="1"/>
          </p:cNvSpPr>
          <p:nvPr/>
        </p:nvSpPr>
        <p:spPr bwMode="auto">
          <a:xfrm>
            <a:off x="152400" y="2971800"/>
            <a:ext cx="1335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rPr>
              <a:t>溶解の特徴</a:t>
            </a:r>
          </a:p>
        </p:txBody>
      </p:sp>
      <p:sp>
        <p:nvSpPr>
          <p:cNvPr id="376848" name="Line 16"/>
          <p:cNvSpPr>
            <a:spLocks noChangeShapeType="1"/>
          </p:cNvSpPr>
          <p:nvPr/>
        </p:nvSpPr>
        <p:spPr bwMode="auto">
          <a:xfrm flipV="1">
            <a:off x="4800600" y="4648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76849" name="Line 17"/>
          <p:cNvSpPr>
            <a:spLocks noChangeShapeType="1"/>
          </p:cNvSpPr>
          <p:nvPr/>
        </p:nvSpPr>
        <p:spPr bwMode="auto">
          <a:xfrm flipV="1">
            <a:off x="6781800" y="4648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dirty="0" smtClean="0">
                <a:solidFill>
                  <a:schemeClr val="accent3"/>
                </a:solidFill>
              </a:rPr>
              <a:t>光学異性体分析</a:t>
            </a: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9144000" cy="23955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None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-PCB</a:t>
            </a:r>
            <a:r>
              <a:rPr lang="ja-JP" altLang="en-US" b="1" dirty="0" smtClean="0">
                <a:solidFill>
                  <a:schemeClr val="accent3"/>
                </a:solidFill>
              </a:rPr>
              <a:t> </a:t>
            </a:r>
            <a:r>
              <a:rPr lang="en-US" altLang="ja-JP" b="1" dirty="0" err="1" smtClean="0">
                <a:solidFill>
                  <a:schemeClr val="accent3"/>
                </a:solidFill>
              </a:rPr>
              <a:t>atropisomer</a:t>
            </a: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0" y="634125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aR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/M and </a:t>
            </a: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aS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/P </a:t>
            </a: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enantiomers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of </a:t>
            </a:r>
            <a:r>
              <a:rPr lang="en-US" altLang="ja-JP" sz="2000" b="1" dirty="0" err="1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</a:t>
            </a: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tropisomeric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PCB-183 (2346-245)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527" y="116632"/>
            <a:ext cx="7667897" cy="587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12440" y="5445224"/>
            <a:ext cx="2835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aR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/M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9024" y="5445224"/>
            <a:ext cx="2835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aS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/P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6100763" y="549449"/>
          <a:ext cx="1946275" cy="1079500"/>
        </p:xfrm>
        <a:graphic>
          <a:graphicData uri="http://schemas.openxmlformats.org/presentationml/2006/ole">
            <p:oleObj spid="_x0000_s259074" name="CS ChemDraw Drawing" r:id="rId4" imgW="1946160" imgH="1079640" progId="ChemDraw.Document.6.0">
              <p:embed/>
            </p:oleObj>
          </a:graphicData>
        </a:graphic>
      </p:graphicFrame>
      <p:graphicFrame>
        <p:nvGraphicFramePr>
          <p:cNvPr id="5" name="Object 33"/>
          <p:cNvGraphicFramePr>
            <a:graphicFrameLocks noChangeAspect="1"/>
          </p:cNvGraphicFramePr>
          <p:nvPr/>
        </p:nvGraphicFramePr>
        <p:xfrm>
          <a:off x="6029325" y="2327449"/>
          <a:ext cx="1946275" cy="1079500"/>
        </p:xfrm>
        <a:graphic>
          <a:graphicData uri="http://schemas.openxmlformats.org/presentationml/2006/ole">
            <p:oleObj spid="_x0000_s259075" name="CS ChemDraw Drawing" r:id="rId5" imgW="1946160" imgH="1079640" progId="ChemDraw.Document.6.0">
              <p:embed/>
            </p:oleObj>
          </a:graphicData>
        </a:graphic>
      </p:graphicFrame>
      <p:sp>
        <p:nvSpPr>
          <p:cNvPr id="6" name="テキスト ボックス 3"/>
          <p:cNvSpPr txBox="1">
            <a:spLocks noChangeArrowheads="1"/>
          </p:cNvSpPr>
          <p:nvPr/>
        </p:nvSpPr>
        <p:spPr bwMode="auto">
          <a:xfrm>
            <a:off x="6332538" y="1621012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CB-4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6332538" y="3406949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CB-1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4"/>
          <p:cNvSpPr txBox="1">
            <a:spLocks noChangeArrowheads="1"/>
          </p:cNvSpPr>
          <p:nvPr/>
        </p:nvSpPr>
        <p:spPr bwMode="auto">
          <a:xfrm>
            <a:off x="531813" y="44624"/>
            <a:ext cx="4929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carpet  manufacturing plant</a:t>
            </a:r>
            <a:r>
              <a:rPr lang="ja-JP" altLang="en-US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9" name="Object 34"/>
          <p:cNvGraphicFramePr>
            <a:graphicFrameLocks noChangeAspect="1"/>
          </p:cNvGraphicFramePr>
          <p:nvPr/>
        </p:nvGraphicFramePr>
        <p:xfrm>
          <a:off x="246063" y="1965499"/>
          <a:ext cx="5372100" cy="1933575"/>
        </p:xfrm>
        <a:graphic>
          <a:graphicData uri="http://schemas.openxmlformats.org/presentationml/2006/ole">
            <p:oleObj spid="_x0000_s259076" name="グラフ" r:id="rId6" imgW="5372093" imgH="1933534" progId="Excel.Chart.8">
              <p:embed/>
            </p:oleObj>
          </a:graphicData>
        </a:graphic>
      </p:graphicFrame>
      <p:graphicFrame>
        <p:nvGraphicFramePr>
          <p:cNvPr id="10" name="Object 35"/>
          <p:cNvGraphicFramePr>
            <a:graphicFrameLocks noChangeAspect="1"/>
          </p:cNvGraphicFramePr>
          <p:nvPr/>
        </p:nvGraphicFramePr>
        <p:xfrm>
          <a:off x="246063" y="4402312"/>
          <a:ext cx="5372100" cy="1933575"/>
        </p:xfrm>
        <a:graphic>
          <a:graphicData uri="http://schemas.openxmlformats.org/presentationml/2006/ole">
            <p:oleObj spid="_x0000_s259077" name="グラフ" r:id="rId7" imgW="5372093" imgH="1933534" progId="Excel.Chart.8">
              <p:embed/>
            </p:oleObj>
          </a:graphicData>
        </a:graphic>
      </p:graphicFrame>
      <p:graphicFrame>
        <p:nvGraphicFramePr>
          <p:cNvPr id="11" name="Object 36"/>
          <p:cNvGraphicFramePr>
            <a:graphicFrameLocks noChangeAspect="1"/>
          </p:cNvGraphicFramePr>
          <p:nvPr/>
        </p:nvGraphicFramePr>
        <p:xfrm>
          <a:off x="6100763" y="4230862"/>
          <a:ext cx="1946275" cy="1462087"/>
        </p:xfrm>
        <a:graphic>
          <a:graphicData uri="http://schemas.openxmlformats.org/presentationml/2006/ole">
            <p:oleObj spid="_x0000_s259078" name="CS ChemDraw Drawing" r:id="rId8" imgW="1946160" imgH="1461600" progId="ChemDraw.Document.6.0">
              <p:embed/>
            </p:oleObj>
          </a:graphicData>
        </a:graphic>
      </p:graphicFrame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6332538" y="5823124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CB-19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4"/>
          <p:cNvSpPr txBox="1">
            <a:spLocks noChangeArrowheads="1"/>
          </p:cNvSpPr>
          <p:nvPr/>
        </p:nvSpPr>
        <p:spPr bwMode="auto">
          <a:xfrm>
            <a:off x="103188" y="687562"/>
            <a:ext cx="614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0000"/>
                </a:solidFill>
                <a:latin typeface="Calibri"/>
                <a:ea typeface="ＭＳ Ｐゴシック"/>
              </a:rPr>
              <a:t>ortho</a:t>
            </a: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 position substitution :dominant 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4"/>
          <p:cNvSpPr txBox="1">
            <a:spLocks noChangeArrowheads="1"/>
          </p:cNvSpPr>
          <p:nvPr/>
        </p:nvSpPr>
        <p:spPr bwMode="auto">
          <a:xfrm>
            <a:off x="174625" y="3894312"/>
            <a:ext cx="6215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Homologue distribution of PCB (water)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4"/>
          <p:cNvSpPr txBox="1">
            <a:spLocks noChangeArrowheads="1"/>
          </p:cNvSpPr>
          <p:nvPr/>
        </p:nvSpPr>
        <p:spPr bwMode="auto">
          <a:xfrm>
            <a:off x="317500" y="6521624"/>
            <a:ext cx="5691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Congener profile of PCB (water)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4"/>
          <p:cNvSpPr txBox="1">
            <a:spLocks noChangeArrowheads="1"/>
          </p:cNvSpPr>
          <p:nvPr/>
        </p:nvSpPr>
        <p:spPr bwMode="auto">
          <a:xfrm>
            <a:off x="5603875" y="6394624"/>
            <a:ext cx="328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t>dominant congeners 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4"/>
          <p:cNvSpPr txBox="1">
            <a:spLocks noChangeArrowheads="1"/>
          </p:cNvSpPr>
          <p:nvPr/>
        </p:nvSpPr>
        <p:spPr bwMode="auto">
          <a:xfrm>
            <a:off x="1198563" y="1465437"/>
            <a:ext cx="4929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0000"/>
                </a:solidFill>
                <a:latin typeface="Calibri"/>
                <a:ea typeface="ＭＳ Ｐゴシック"/>
              </a:rPr>
              <a:t>CB-4 : 70% of total PCB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4"/>
          <p:cNvSpPr txBox="1">
            <a:spLocks noChangeArrowheads="1"/>
          </p:cNvSpPr>
          <p:nvPr/>
        </p:nvSpPr>
        <p:spPr bwMode="auto">
          <a:xfrm>
            <a:off x="7189788" y="1621012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0000"/>
                </a:solidFill>
                <a:latin typeface="Calibri"/>
                <a:ea typeface="ＭＳ Ｐゴシック"/>
              </a:rPr>
              <a:t>70%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4"/>
          <p:cNvSpPr txBox="1">
            <a:spLocks noChangeArrowheads="1"/>
          </p:cNvSpPr>
          <p:nvPr/>
        </p:nvSpPr>
        <p:spPr bwMode="auto">
          <a:xfrm>
            <a:off x="7261225" y="3465687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0000"/>
                </a:solidFill>
                <a:latin typeface="Calibri"/>
                <a:ea typeface="ＭＳ Ｐゴシック"/>
              </a:rPr>
              <a:t>5%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4"/>
          <p:cNvSpPr txBox="1">
            <a:spLocks noChangeArrowheads="1"/>
          </p:cNvSpPr>
          <p:nvPr/>
        </p:nvSpPr>
        <p:spPr bwMode="auto">
          <a:xfrm>
            <a:off x="7261225" y="5550074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0000"/>
                </a:solidFill>
                <a:latin typeface="Calibri"/>
                <a:ea typeface="ＭＳ Ｐゴシック"/>
              </a:rPr>
              <a:t>4%</a:t>
            </a: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67" y="188640"/>
            <a:ext cx="849410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0" y="609329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GC/MS chromatogram for </a:t>
            </a: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enantioselective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 analysis </a:t>
            </a:r>
            <a:r>
              <a:rPr lang="en-US" altLang="ja-JP" sz="2000" b="1" dirty="0" smtClean="0">
                <a:latin typeface="Arial" pitchFamily="34" charset="0"/>
                <a:ea typeface="ＭＳ Ｐゴシック" pitchFamily="50" charset="-128"/>
                <a:cs typeface="Times New Roman" pitchFamily="18" charset="0"/>
              </a:rPr>
              <a:t> 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(</a:t>
            </a:r>
            <a:r>
              <a:rPr kumimoji="1" lang="en-US" altLang="ja-JP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HpCB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)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0" y="619724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altLang="ja-JP" sz="20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HPLC traces for the optical resolution </a:t>
            </a:r>
            <a:r>
              <a:rPr lang="en-US" altLang="ja-JP" sz="20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of </a:t>
            </a:r>
            <a:r>
              <a:rPr lang="en-US" altLang="ja-JP" sz="2000" b="1" dirty="0" smtClean="0"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PCB-135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0" y="159294"/>
            <a:ext cx="7524328" cy="564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dirty="0" smtClean="0">
                <a:solidFill>
                  <a:schemeClr val="accent3"/>
                </a:solidFill>
              </a:rPr>
              <a:t>微量</a:t>
            </a:r>
            <a:r>
              <a:rPr lang="en-US" altLang="ja-JP" sz="4000" dirty="0" smtClean="0">
                <a:solidFill>
                  <a:schemeClr val="accent3"/>
                </a:solidFill>
              </a:rPr>
              <a:t>PCB</a:t>
            </a:r>
            <a:r>
              <a:rPr lang="ja-JP" altLang="en-US" sz="4000" dirty="0" smtClean="0">
                <a:solidFill>
                  <a:schemeClr val="accent3"/>
                </a:solidFill>
              </a:rPr>
              <a:t>処理</a:t>
            </a: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985F42-8F80-4BE5-AED0-D2354855432C}" type="slidenum">
              <a:rPr lang="en-US" altLang="ja-JP" smtClean="0">
                <a:ea typeface="ＭＳ Ｐゴシック" charset="-128"/>
              </a:rPr>
              <a:pPr/>
              <a:t>73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5539" name="AutoShape 2"/>
          <p:cNvSpPr>
            <a:spLocks noChangeArrowheads="1"/>
          </p:cNvSpPr>
          <p:nvPr/>
        </p:nvSpPr>
        <p:spPr bwMode="auto">
          <a:xfrm>
            <a:off x="323850" y="4149725"/>
            <a:ext cx="8642350" cy="1871663"/>
          </a:xfrm>
          <a:prstGeom prst="roundRect">
            <a:avLst>
              <a:gd name="adj" fmla="val 16667"/>
            </a:avLst>
          </a:prstGeom>
          <a:solidFill>
            <a:srgbClr val="0000FF">
              <a:alpha val="10196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0" name="AutoShape 3"/>
          <p:cNvSpPr>
            <a:spLocks noChangeArrowheads="1"/>
          </p:cNvSpPr>
          <p:nvPr/>
        </p:nvSpPr>
        <p:spPr bwMode="auto">
          <a:xfrm>
            <a:off x="323850" y="2060575"/>
            <a:ext cx="8569325" cy="1824038"/>
          </a:xfrm>
          <a:prstGeom prst="roundRect">
            <a:avLst>
              <a:gd name="adj" fmla="val 16667"/>
            </a:avLst>
          </a:prstGeom>
          <a:solidFill>
            <a:srgbClr val="0000FF">
              <a:alpha val="10196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684213" y="2355850"/>
            <a:ext cx="1655762" cy="1331913"/>
          </a:xfrm>
          <a:prstGeom prst="rect">
            <a:avLst/>
          </a:prstGeom>
          <a:solidFill>
            <a:srgbClr val="80808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100</a:t>
            </a:r>
            <a:r>
              <a:rPr lang="ja-JP" altLang="en-US">
                <a:solidFill>
                  <a:schemeClr val="bg1"/>
                </a:solidFill>
              </a:rPr>
              <a:t>％</a:t>
            </a:r>
            <a:r>
              <a:rPr lang="ja-JP" altLang="en-US"/>
              <a:t> </a:t>
            </a:r>
            <a:br>
              <a:rPr lang="ja-JP" altLang="en-US"/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PCB</a:t>
            </a:r>
            <a:b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concentration</a:t>
            </a:r>
          </a:p>
          <a:p>
            <a:pPr algn="ctr"/>
            <a:r>
              <a:rPr lang="ja-JP" altLang="en-US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0.6kg/kg</a:t>
            </a:r>
            <a:r>
              <a:rPr lang="ja-JP" altLang="en-US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42" name="AutoShape 8"/>
          <p:cNvSpPr>
            <a:spLocks noChangeArrowheads="1"/>
          </p:cNvSpPr>
          <p:nvPr/>
        </p:nvSpPr>
        <p:spPr bwMode="auto">
          <a:xfrm>
            <a:off x="2525713" y="2276475"/>
            <a:ext cx="3389312" cy="230188"/>
          </a:xfrm>
          <a:prstGeom prst="rightArrow">
            <a:avLst>
              <a:gd name="adj1" fmla="val 51139"/>
              <a:gd name="adj2" fmla="val 122292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3" name="Rectangle 9"/>
          <p:cNvSpPr>
            <a:spLocks noChangeArrowheads="1"/>
          </p:cNvSpPr>
          <p:nvPr/>
        </p:nvSpPr>
        <p:spPr bwMode="auto">
          <a:xfrm>
            <a:off x="703263" y="4492625"/>
            <a:ext cx="1636712" cy="12969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100</a:t>
            </a:r>
            <a:r>
              <a:rPr lang="ja-JP" altLang="en-US">
                <a:solidFill>
                  <a:schemeClr val="bg1"/>
                </a:solidFill>
              </a:rPr>
              <a:t>％</a:t>
            </a:r>
          </a:p>
          <a:p>
            <a:pPr algn="ctr"/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PCB </a:t>
            </a:r>
            <a:b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concentration</a:t>
            </a:r>
            <a:b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 (1kg/kg)</a:t>
            </a:r>
          </a:p>
        </p:txBody>
      </p:sp>
      <p:sp>
        <p:nvSpPr>
          <p:cNvPr id="6554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194675" cy="760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000" smtClean="0">
                <a:latin typeface="HGSｺﾞｼｯｸM" pitchFamily="50" charset="-128"/>
                <a:ea typeface="HGSｺﾞｼｯｸM" pitchFamily="50" charset="-128"/>
              </a:rPr>
              <a:t>At JESCO, PCB level of transformers are reduced by1/1,200,000,</a:t>
            </a:r>
            <a:br>
              <a:rPr lang="en-US" altLang="ja-JP" sz="2000" smtClean="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2000" smtClean="0">
                <a:latin typeface="HGSｺﾞｼｯｸM" pitchFamily="50" charset="-128"/>
                <a:ea typeface="HGSｺﾞｼｯｸM" pitchFamily="50" charset="-128"/>
              </a:rPr>
              <a:t>and that of capacitors are reduced by 1/2,000,000 before shipping.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ja-JP" sz="2000" smtClean="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3708400" y="1916113"/>
            <a:ext cx="1474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1 / 1,200,000</a:t>
            </a:r>
          </a:p>
        </p:txBody>
      </p:sp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3390900" y="4221163"/>
            <a:ext cx="1474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1 / 2,000,000</a:t>
            </a:r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3419475" y="2205038"/>
            <a:ext cx="1655763" cy="3048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Liquid treatment</a:t>
            </a:r>
          </a:p>
        </p:txBody>
      </p:sp>
      <p:sp>
        <p:nvSpPr>
          <p:cNvPr id="65548" name="Rectangle 14"/>
          <p:cNvSpPr>
            <a:spLocks noChangeArrowheads="1"/>
          </p:cNvSpPr>
          <p:nvPr/>
        </p:nvSpPr>
        <p:spPr bwMode="auto">
          <a:xfrm>
            <a:off x="6630988" y="2205038"/>
            <a:ext cx="1871662" cy="4095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49" name="AutoShape 17"/>
          <p:cNvSpPr>
            <a:spLocks noChangeArrowheads="1"/>
          </p:cNvSpPr>
          <p:nvPr/>
        </p:nvSpPr>
        <p:spPr bwMode="auto">
          <a:xfrm flipV="1">
            <a:off x="2890838" y="2751138"/>
            <a:ext cx="642937" cy="6635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571 h 21600"/>
              <a:gd name="T14" fmla="*/ 20182 w 21600"/>
              <a:gd name="T15" fmla="*/ 75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882" y="0"/>
                </a:lnTo>
                <a:lnTo>
                  <a:pt x="15882" y="4571"/>
                </a:lnTo>
                <a:lnTo>
                  <a:pt x="12427" y="4571"/>
                </a:lnTo>
                <a:cubicBezTo>
                  <a:pt x="5564" y="4571"/>
                  <a:pt x="0" y="7968"/>
                  <a:pt x="0" y="12158"/>
                </a:cubicBezTo>
                <a:lnTo>
                  <a:pt x="0" y="21600"/>
                </a:lnTo>
                <a:lnTo>
                  <a:pt x="3083" y="21600"/>
                </a:lnTo>
                <a:lnTo>
                  <a:pt x="3083" y="12158"/>
                </a:lnTo>
                <a:cubicBezTo>
                  <a:pt x="3083" y="9634"/>
                  <a:pt x="7266" y="7587"/>
                  <a:pt x="12427" y="7587"/>
                </a:cubicBezTo>
                <a:lnTo>
                  <a:pt x="15882" y="7587"/>
                </a:lnTo>
                <a:lnTo>
                  <a:pt x="15882" y="12158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rgbClr val="B2B2B2"/>
              </a:gs>
            </a:gsLst>
            <a:lin ang="27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0" name="Rectangle 18"/>
          <p:cNvSpPr>
            <a:spLocks noChangeArrowheads="1"/>
          </p:cNvSpPr>
          <p:nvPr/>
        </p:nvSpPr>
        <p:spPr bwMode="auto">
          <a:xfrm>
            <a:off x="6630988" y="2708275"/>
            <a:ext cx="1871662" cy="5762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 </a:t>
            </a:r>
            <a:br>
              <a:rPr lang="en-US" altLang="ja-JP" sz="140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washing solvent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51" name="Text Box 19"/>
          <p:cNvSpPr txBox="1">
            <a:spLocks noChangeArrowheads="1"/>
          </p:cNvSpPr>
          <p:nvPr/>
        </p:nvSpPr>
        <p:spPr bwMode="auto">
          <a:xfrm>
            <a:off x="2454275" y="2852738"/>
            <a:ext cx="808038" cy="51752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First</a:t>
            </a:r>
          </a:p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Washing</a:t>
            </a:r>
          </a:p>
        </p:txBody>
      </p:sp>
      <p:sp>
        <p:nvSpPr>
          <p:cNvPr id="65552" name="Text Box 20"/>
          <p:cNvSpPr txBox="1">
            <a:spLocks noChangeArrowheads="1"/>
          </p:cNvSpPr>
          <p:nvPr/>
        </p:nvSpPr>
        <p:spPr bwMode="auto">
          <a:xfrm>
            <a:off x="684213" y="3860800"/>
            <a:ext cx="2305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200"/>
              <a:t>*Example at Kitakyushu Facility</a:t>
            </a:r>
            <a:endParaRPr lang="en-US" altLang="ja-JP" sz="1200"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53" name="Rectangle 22"/>
          <p:cNvSpPr>
            <a:spLocks noChangeArrowheads="1"/>
          </p:cNvSpPr>
          <p:nvPr/>
        </p:nvSpPr>
        <p:spPr bwMode="auto">
          <a:xfrm>
            <a:off x="6630988" y="3357563"/>
            <a:ext cx="1871662" cy="441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 effluent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0.003mg/L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54" name="AutoShape 25"/>
          <p:cNvSpPr>
            <a:spLocks/>
          </p:cNvSpPr>
          <p:nvPr/>
        </p:nvSpPr>
        <p:spPr bwMode="auto">
          <a:xfrm>
            <a:off x="5964238" y="2913063"/>
            <a:ext cx="77787" cy="666750"/>
          </a:xfrm>
          <a:prstGeom prst="leftBrace">
            <a:avLst>
              <a:gd name="adj1" fmla="val 714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5" name="AutoShape 26"/>
          <p:cNvSpPr>
            <a:spLocks noChangeArrowheads="1"/>
          </p:cNvSpPr>
          <p:nvPr/>
        </p:nvSpPr>
        <p:spPr bwMode="auto">
          <a:xfrm flipV="1">
            <a:off x="2897188" y="4983163"/>
            <a:ext cx="2970212" cy="625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5118 h 21600"/>
              <a:gd name="T14" fmla="*/ 21344 w 21600"/>
              <a:gd name="T15" fmla="*/ 70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9982" y="0"/>
                </a:lnTo>
                <a:lnTo>
                  <a:pt x="19982" y="5118"/>
                </a:lnTo>
                <a:lnTo>
                  <a:pt x="12427" y="5118"/>
                </a:lnTo>
                <a:cubicBezTo>
                  <a:pt x="5564" y="5118"/>
                  <a:pt x="0" y="8270"/>
                  <a:pt x="0" y="12158"/>
                </a:cubicBezTo>
                <a:lnTo>
                  <a:pt x="0" y="21600"/>
                </a:lnTo>
                <a:lnTo>
                  <a:pt x="1965" y="21600"/>
                </a:lnTo>
                <a:lnTo>
                  <a:pt x="1965" y="12158"/>
                </a:lnTo>
                <a:cubicBezTo>
                  <a:pt x="1965" y="9331"/>
                  <a:pt x="6649" y="7040"/>
                  <a:pt x="12427" y="7040"/>
                </a:cubicBezTo>
                <a:lnTo>
                  <a:pt x="19982" y="7040"/>
                </a:lnTo>
                <a:lnTo>
                  <a:pt x="19982" y="12158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6" name="Text Box 27"/>
          <p:cNvSpPr txBox="1">
            <a:spLocks noChangeArrowheads="1"/>
          </p:cNvSpPr>
          <p:nvPr/>
        </p:nvSpPr>
        <p:spPr bwMode="auto">
          <a:xfrm>
            <a:off x="3717925" y="5300663"/>
            <a:ext cx="938213" cy="304800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Cleaning</a:t>
            </a:r>
            <a:r>
              <a:rPr lang="en-US" altLang="ja-JP" sz="1400" baseline="300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**</a:t>
            </a:r>
          </a:p>
        </p:txBody>
      </p:sp>
      <p:sp>
        <p:nvSpPr>
          <p:cNvPr id="65557" name="Text Box 28"/>
          <p:cNvSpPr txBox="1">
            <a:spLocks noChangeArrowheads="1"/>
          </p:cNvSpPr>
          <p:nvPr/>
        </p:nvSpPr>
        <p:spPr bwMode="auto">
          <a:xfrm>
            <a:off x="2238375" y="3500438"/>
            <a:ext cx="13128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1 / 3,750</a:t>
            </a:r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58" name="Text Box 29"/>
          <p:cNvSpPr txBox="1">
            <a:spLocks noChangeArrowheads="1"/>
          </p:cNvSpPr>
          <p:nvPr/>
        </p:nvSpPr>
        <p:spPr bwMode="auto">
          <a:xfrm>
            <a:off x="4614863" y="3716338"/>
            <a:ext cx="11731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1 / 320</a:t>
            </a:r>
            <a:r>
              <a:rPr lang="ja-JP" altLang="en-US" sz="1400"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59" name="AutoShape 30"/>
          <p:cNvSpPr>
            <a:spLocks noChangeArrowheads="1"/>
          </p:cNvSpPr>
          <p:nvPr/>
        </p:nvSpPr>
        <p:spPr bwMode="auto">
          <a:xfrm>
            <a:off x="2525713" y="4581525"/>
            <a:ext cx="3389312" cy="230188"/>
          </a:xfrm>
          <a:prstGeom prst="rightArrow">
            <a:avLst>
              <a:gd name="adj1" fmla="val 51139"/>
              <a:gd name="adj2" fmla="val 122292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0" name="Rectangle 32"/>
          <p:cNvSpPr>
            <a:spLocks noChangeArrowheads="1"/>
          </p:cNvSpPr>
          <p:nvPr/>
        </p:nvSpPr>
        <p:spPr bwMode="auto">
          <a:xfrm>
            <a:off x="6702425" y="4292600"/>
            <a:ext cx="1871663" cy="4095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1" name="Rectangle 33"/>
          <p:cNvSpPr>
            <a:spLocks noChangeArrowheads="1"/>
          </p:cNvSpPr>
          <p:nvPr/>
        </p:nvSpPr>
        <p:spPr bwMode="auto">
          <a:xfrm>
            <a:off x="6702425" y="4797425"/>
            <a:ext cx="1873250" cy="5635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</a:t>
            </a:r>
            <a:br>
              <a:rPr lang="en-US" altLang="ja-JP" sz="140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washing solvent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0.5mg/kg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2" name="Rectangle 34"/>
          <p:cNvSpPr>
            <a:spLocks noChangeArrowheads="1"/>
          </p:cNvSpPr>
          <p:nvPr/>
        </p:nvSpPr>
        <p:spPr bwMode="auto">
          <a:xfrm>
            <a:off x="6702425" y="5445125"/>
            <a:ext cx="1871663" cy="441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of effluent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0.003mg/L and below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63" name="Text Box 38"/>
          <p:cNvSpPr txBox="1">
            <a:spLocks noChangeArrowheads="1"/>
          </p:cNvSpPr>
          <p:nvPr/>
        </p:nvSpPr>
        <p:spPr bwMode="auto">
          <a:xfrm>
            <a:off x="3246438" y="5540375"/>
            <a:ext cx="18811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1600">
                <a:latin typeface="HGSｺﾞｼｯｸM" pitchFamily="50" charset="-128"/>
                <a:ea typeface="HGSｺﾞｼｯｸM" pitchFamily="50" charset="-128"/>
              </a:rPr>
              <a:t>（</a:t>
            </a:r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1 / 2,000,000</a:t>
            </a:r>
            <a:r>
              <a:rPr lang="ja-JP" altLang="en-US" sz="1600">
                <a:latin typeface="HGSｺﾞｼｯｸM" pitchFamily="50" charset="-128"/>
                <a:ea typeface="HGSｺﾞｼｯｸM" pitchFamily="50" charset="-128"/>
              </a:rPr>
              <a:t>）</a:t>
            </a:r>
          </a:p>
        </p:txBody>
      </p:sp>
      <p:sp>
        <p:nvSpPr>
          <p:cNvPr id="65564" name="Text Box 44"/>
          <p:cNvSpPr txBox="1">
            <a:spLocks noChangeArrowheads="1"/>
          </p:cNvSpPr>
          <p:nvPr/>
        </p:nvSpPr>
        <p:spPr bwMode="auto">
          <a:xfrm>
            <a:off x="5983288" y="2420938"/>
            <a:ext cx="3349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/>
              <a:t>oil</a:t>
            </a:r>
          </a:p>
        </p:txBody>
      </p:sp>
      <p:sp>
        <p:nvSpPr>
          <p:cNvPr id="65565" name="Text Box 46"/>
          <p:cNvSpPr txBox="1">
            <a:spLocks noChangeArrowheads="1"/>
          </p:cNvSpPr>
          <p:nvPr/>
        </p:nvSpPr>
        <p:spPr bwMode="auto">
          <a:xfrm>
            <a:off x="5983288" y="2852738"/>
            <a:ext cx="1008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Casings</a:t>
            </a:r>
            <a:br>
              <a:rPr lang="en-US" altLang="ja-JP" sz="1200"/>
            </a:br>
            <a:r>
              <a:rPr lang="en-US" altLang="ja-JP" sz="1200"/>
              <a:t>paper</a:t>
            </a:r>
            <a:br>
              <a:rPr lang="en-US" altLang="ja-JP" sz="1200"/>
            </a:br>
            <a:r>
              <a:rPr lang="en-US" altLang="ja-JP" sz="1200"/>
              <a:t>wood</a:t>
            </a:r>
            <a:br>
              <a:rPr lang="en-US" altLang="ja-JP" sz="1200"/>
            </a:br>
            <a:endParaRPr lang="en-US" altLang="ja-JP" sz="1200"/>
          </a:p>
        </p:txBody>
      </p:sp>
      <p:sp>
        <p:nvSpPr>
          <p:cNvPr id="65566" name="Text Box 47"/>
          <p:cNvSpPr txBox="1">
            <a:spLocks noChangeArrowheads="1"/>
          </p:cNvSpPr>
          <p:nvPr/>
        </p:nvSpPr>
        <p:spPr bwMode="auto">
          <a:xfrm>
            <a:off x="684213" y="6092825"/>
            <a:ext cx="7848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>
                <a:ea typeface="HGSｺﾞｼｯｸM" pitchFamily="50" charset="-128"/>
              </a:rPr>
              <a:t>**Wiping test methods are applied for the casings of capacitors treated in </a:t>
            </a:r>
            <a:br>
              <a:rPr lang="en-US" altLang="ja-JP" sz="1200">
                <a:ea typeface="HGSｺﾞｼｯｸM" pitchFamily="50" charset="-128"/>
              </a:rPr>
            </a:br>
            <a:r>
              <a:rPr lang="en-US" altLang="ja-JP" sz="1200">
                <a:ea typeface="HGSｺﾞｼｯｸM" pitchFamily="50" charset="-128"/>
              </a:rPr>
              <a:t>VTR (Vacuum Thermal Recovery) furnaces at Kitakyushu and Osaka Facilities.</a:t>
            </a:r>
          </a:p>
        </p:txBody>
      </p:sp>
      <p:sp>
        <p:nvSpPr>
          <p:cNvPr id="237616" name="Text Box 48"/>
          <p:cNvSpPr txBox="1">
            <a:spLocks noChangeArrowheads="1"/>
          </p:cNvSpPr>
          <p:nvPr/>
        </p:nvSpPr>
        <p:spPr bwMode="auto">
          <a:xfrm>
            <a:off x="376238" y="2008188"/>
            <a:ext cx="1543050" cy="36671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Transformers</a:t>
            </a:r>
          </a:p>
        </p:txBody>
      </p:sp>
      <p:sp>
        <p:nvSpPr>
          <p:cNvPr id="237617" name="Text Box 49"/>
          <p:cNvSpPr txBox="1">
            <a:spLocks noChangeArrowheads="1"/>
          </p:cNvSpPr>
          <p:nvPr/>
        </p:nvSpPr>
        <p:spPr bwMode="auto">
          <a:xfrm>
            <a:off x="395288" y="4149725"/>
            <a:ext cx="1276350" cy="3667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3"/>
                </a:solidFill>
                <a:ea typeface="ＭＳ Ｐゴシック" pitchFamily="50" charset="-128"/>
              </a:rPr>
              <a:t>Capacitors</a:t>
            </a:r>
          </a:p>
        </p:txBody>
      </p:sp>
      <p:sp>
        <p:nvSpPr>
          <p:cNvPr id="65569" name="Text Box 51"/>
          <p:cNvSpPr txBox="1">
            <a:spLocks noChangeArrowheads="1"/>
          </p:cNvSpPr>
          <p:nvPr/>
        </p:nvSpPr>
        <p:spPr bwMode="auto">
          <a:xfrm>
            <a:off x="3462338" y="4508500"/>
            <a:ext cx="1655762" cy="3048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Liquid treatment</a:t>
            </a:r>
          </a:p>
        </p:txBody>
      </p:sp>
      <p:sp>
        <p:nvSpPr>
          <p:cNvPr id="65570" name="Text Box 52"/>
          <p:cNvSpPr txBox="1">
            <a:spLocks noChangeArrowheads="1"/>
          </p:cNvSpPr>
          <p:nvPr/>
        </p:nvSpPr>
        <p:spPr bwMode="auto">
          <a:xfrm>
            <a:off x="5910263" y="4508500"/>
            <a:ext cx="334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/>
              <a:t>oil</a:t>
            </a:r>
          </a:p>
        </p:txBody>
      </p:sp>
      <p:sp>
        <p:nvSpPr>
          <p:cNvPr id="65571" name="Text Box 53"/>
          <p:cNvSpPr txBox="1">
            <a:spLocks noChangeArrowheads="1"/>
          </p:cNvSpPr>
          <p:nvPr/>
        </p:nvSpPr>
        <p:spPr bwMode="auto">
          <a:xfrm>
            <a:off x="5983288" y="5157788"/>
            <a:ext cx="1008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Casings</a:t>
            </a:r>
            <a:br>
              <a:rPr lang="en-US" altLang="ja-JP" sz="1200"/>
            </a:br>
            <a:r>
              <a:rPr lang="en-US" altLang="ja-JP" sz="1200"/>
              <a:t>paper</a:t>
            </a:r>
            <a:br>
              <a:rPr lang="en-US" altLang="ja-JP" sz="1200"/>
            </a:br>
            <a:r>
              <a:rPr lang="en-US" altLang="ja-JP" sz="1200"/>
              <a:t>other</a:t>
            </a:r>
            <a:br>
              <a:rPr lang="en-US" altLang="ja-JP" sz="1200"/>
            </a:br>
            <a:endParaRPr lang="en-US" altLang="ja-JP" sz="1200"/>
          </a:p>
        </p:txBody>
      </p:sp>
      <p:sp>
        <p:nvSpPr>
          <p:cNvPr id="65572" name="Rectangle 54"/>
          <p:cNvSpPr>
            <a:spLocks noChangeArrowheads="1"/>
          </p:cNvSpPr>
          <p:nvPr/>
        </p:nvSpPr>
        <p:spPr bwMode="auto">
          <a:xfrm>
            <a:off x="539750" y="476250"/>
            <a:ext cx="7345363" cy="5048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500" b="1">
                <a:solidFill>
                  <a:schemeClr val="bg1"/>
                </a:solidFill>
              </a:rPr>
              <a:t>PCB Level after Treatment </a:t>
            </a:r>
          </a:p>
        </p:txBody>
      </p:sp>
      <p:sp>
        <p:nvSpPr>
          <p:cNvPr id="65573" name="AutoShape 57"/>
          <p:cNvSpPr>
            <a:spLocks noChangeArrowheads="1"/>
          </p:cNvSpPr>
          <p:nvPr/>
        </p:nvSpPr>
        <p:spPr bwMode="auto">
          <a:xfrm rot="16200000" flipV="1">
            <a:off x="4606926" y="2600325"/>
            <a:ext cx="360362" cy="287337"/>
          </a:xfrm>
          <a:prstGeom prst="rightArrow">
            <a:avLst>
              <a:gd name="adj1" fmla="val 51139"/>
              <a:gd name="adj2" fmla="val 10416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4" name="AutoShape 58"/>
          <p:cNvSpPr>
            <a:spLocks noChangeArrowheads="1"/>
          </p:cNvSpPr>
          <p:nvPr/>
        </p:nvSpPr>
        <p:spPr bwMode="auto">
          <a:xfrm>
            <a:off x="3533775" y="3141663"/>
            <a:ext cx="2449513" cy="215900"/>
          </a:xfrm>
          <a:prstGeom prst="rightArrow">
            <a:avLst>
              <a:gd name="adj1" fmla="val 51139"/>
              <a:gd name="adj2" fmla="val 94231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5" name="Rectangle 15"/>
          <p:cNvSpPr>
            <a:spLocks noChangeArrowheads="1"/>
          </p:cNvSpPr>
          <p:nvPr/>
        </p:nvSpPr>
        <p:spPr bwMode="auto">
          <a:xfrm>
            <a:off x="4541838" y="2708275"/>
            <a:ext cx="1035050" cy="936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Washing </a:t>
            </a:r>
            <a:br>
              <a:rPr lang="en-US" altLang="ja-JP" sz="1400">
                <a:latin typeface="HGSｺﾞｼｯｸM" pitchFamily="50" charset="-128"/>
                <a:ea typeface="HGSｺﾞｼｯｸM" pitchFamily="50" charset="-128"/>
              </a:rPr>
            </a:br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repeated until</a:t>
            </a: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PCB level is</a:t>
            </a:r>
            <a:endParaRPr lang="en-US" altLang="ja-JP" sz="1400" baseline="30000">
              <a:latin typeface="HGSｺﾞｼｯｸM" pitchFamily="50" charset="-128"/>
              <a:ea typeface="HGSｺﾞｼｯｸM" pitchFamily="50" charset="-128"/>
            </a:endParaRPr>
          </a:p>
          <a:p>
            <a:pPr algn="ctr"/>
            <a:r>
              <a:rPr lang="en-US" altLang="ja-JP" sz="1400">
                <a:latin typeface="HGSｺﾞｼｯｸM" pitchFamily="50" charset="-128"/>
                <a:ea typeface="HGSｺﾞｼｯｸM" pitchFamily="50" charset="-128"/>
              </a:rPr>
              <a:t>160mg/kg*</a:t>
            </a:r>
            <a:endParaRPr lang="en-US" altLang="ja-JP" sz="1400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6" name="Text Box 21"/>
          <p:cNvSpPr txBox="1">
            <a:spLocks noChangeArrowheads="1"/>
          </p:cNvSpPr>
          <p:nvPr/>
        </p:nvSpPr>
        <p:spPr bwMode="auto">
          <a:xfrm>
            <a:off x="3533775" y="2781300"/>
            <a:ext cx="936625" cy="730250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lIns="18000" rIns="0">
            <a:spAutoFit/>
          </a:bodyPr>
          <a:lstStyle/>
          <a:p>
            <a:pPr algn="ctr"/>
            <a:r>
              <a:rPr lang="en-US" altLang="ja-JP" sz="1400">
                <a:solidFill>
                  <a:schemeClr val="bg1"/>
                </a:solidFill>
                <a:latin typeface="HGSｺﾞｼｯｸM" pitchFamily="50" charset="-128"/>
                <a:ea typeface="HGSｺﾞｼｯｸM" pitchFamily="50" charset="-128"/>
              </a:rPr>
              <a:t>Dismantling and washing</a:t>
            </a:r>
          </a:p>
        </p:txBody>
      </p:sp>
      <p:sp>
        <p:nvSpPr>
          <p:cNvPr id="65577" name="AutoShape 59"/>
          <p:cNvSpPr>
            <a:spLocks noChangeArrowheads="1"/>
          </p:cNvSpPr>
          <p:nvPr/>
        </p:nvSpPr>
        <p:spPr bwMode="auto">
          <a:xfrm rot="16200000" flipV="1">
            <a:off x="3994944" y="4941094"/>
            <a:ext cx="431800" cy="287338"/>
          </a:xfrm>
          <a:prstGeom prst="rightArrow">
            <a:avLst>
              <a:gd name="adj1" fmla="val 51139"/>
              <a:gd name="adj2" fmla="val 12481"/>
            </a:avLst>
          </a:prstGeom>
          <a:gradFill rotWithShape="1">
            <a:gsLst>
              <a:gs pos="0">
                <a:srgbClr val="4D4D4D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65578" name="Text Box 60"/>
          <p:cNvSpPr txBox="1">
            <a:spLocks noChangeArrowheads="1"/>
          </p:cNvSpPr>
          <p:nvPr/>
        </p:nvSpPr>
        <p:spPr bwMode="auto">
          <a:xfrm>
            <a:off x="7019925" y="1916113"/>
            <a:ext cx="9445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>
                <a:latin typeface="HGSｺﾞｼｯｸM" pitchFamily="50" charset="-128"/>
                <a:ea typeface="HGSｺﾞｼｯｸM" pitchFamily="50" charset="-128"/>
              </a:rPr>
              <a:t>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PCB廃棄物\実態調査\三菱電機\P514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650" y="87313"/>
            <a:ext cx="7416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Stored </a:t>
            </a:r>
            <a:r>
              <a:rPr lang="en-US" altLang="ja-JP" sz="2400" b="1" kern="0" dirty="0">
                <a:solidFill>
                  <a:schemeClr val="accent3"/>
                </a:solidFill>
                <a:ea typeface="ＭＳ Ｐゴシック" pitchFamily="50" charset="-128"/>
              </a:rPr>
              <a:t>drum </a:t>
            </a: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PCB sediment in underground </a:t>
            </a:r>
            <a:endParaRPr lang="ja-JP" altLang="en-US" sz="2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PCB廃棄物\実態調査\三菱電機\DSC0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001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650" y="158750"/>
            <a:ext cx="7416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Stored </a:t>
            </a:r>
            <a:r>
              <a:rPr lang="en-US" altLang="ja-JP" sz="2400" b="1" kern="0" dirty="0">
                <a:solidFill>
                  <a:schemeClr val="accent3"/>
                </a:solidFill>
                <a:ea typeface="ＭＳ Ｐゴシック" pitchFamily="50" charset="-128"/>
              </a:rPr>
              <a:t>drum </a:t>
            </a: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PCB sediment in underground </a:t>
            </a:r>
            <a:endParaRPr lang="ja-JP" altLang="en-US" sz="2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PCB廃棄物\実態調査\三菱電機\DSC0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25488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650" y="87313"/>
            <a:ext cx="7416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Stored </a:t>
            </a:r>
            <a:r>
              <a:rPr lang="en-US" altLang="ja-JP" sz="2400" b="1" kern="0" dirty="0">
                <a:solidFill>
                  <a:schemeClr val="accent3"/>
                </a:solidFill>
                <a:ea typeface="ＭＳ Ｐゴシック" pitchFamily="50" charset="-128"/>
              </a:rPr>
              <a:t>drum </a:t>
            </a:r>
            <a:r>
              <a:rPr lang="en-US" altLang="ja-JP" sz="2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PCB sediment in underground </a:t>
            </a:r>
            <a:endParaRPr lang="ja-JP" altLang="en-US" sz="2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C:\PCB廃棄物\実態調査\三菱電線\P514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PCB廃棄物\実態調査\指月電機\DSC0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PCB廃棄物\実態調査\指月電機\DSC0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7"/>
          <p:cNvGraphicFramePr>
            <a:graphicFrameLocks noChangeAspect="1"/>
          </p:cNvGraphicFramePr>
          <p:nvPr/>
        </p:nvGraphicFramePr>
        <p:xfrm>
          <a:off x="5462836" y="632817"/>
          <a:ext cx="2933700" cy="1079500"/>
        </p:xfrm>
        <a:graphic>
          <a:graphicData uri="http://schemas.openxmlformats.org/presentationml/2006/ole">
            <p:oleObj spid="_x0000_s260098" name="CS ChemDraw Drawing" r:id="rId4" imgW="2932920" imgH="1079640" progId="ChemDraw.Document.6.0">
              <p:embed/>
            </p:oleObj>
          </a:graphicData>
        </a:graphic>
      </p:graphicFrame>
      <p:graphicFrame>
        <p:nvGraphicFramePr>
          <p:cNvPr id="5" name="Object 58"/>
          <p:cNvGraphicFramePr>
            <a:graphicFrameLocks noChangeAspect="1"/>
          </p:cNvGraphicFramePr>
          <p:nvPr/>
        </p:nvGraphicFramePr>
        <p:xfrm>
          <a:off x="5681911" y="4457105"/>
          <a:ext cx="2459038" cy="1462087"/>
        </p:xfrm>
        <a:graphic>
          <a:graphicData uri="http://schemas.openxmlformats.org/presentationml/2006/ole">
            <p:oleObj spid="_x0000_s260099" name="CS ChemDraw Drawing" r:id="rId5" imgW="2459520" imgH="1461600" progId="ChemDraw.Document.6.0">
              <p:embed/>
            </p:oleObj>
          </a:graphicData>
        </a:graphic>
      </p:graphicFrame>
      <p:graphicFrame>
        <p:nvGraphicFramePr>
          <p:cNvPr id="6" name="Object 59"/>
          <p:cNvGraphicFramePr>
            <a:graphicFrameLocks noChangeAspect="1"/>
          </p:cNvGraphicFramePr>
          <p:nvPr/>
        </p:nvGraphicFramePr>
        <p:xfrm>
          <a:off x="5629524" y="2599730"/>
          <a:ext cx="2552700" cy="1462087"/>
        </p:xfrm>
        <a:graphic>
          <a:graphicData uri="http://schemas.openxmlformats.org/presentationml/2006/ole">
            <p:oleObj spid="_x0000_s260100" name="CS ChemDraw Drawing" r:id="rId6" imgW="2552760" imgH="1461600" progId="ChemDraw.Document.6.0">
              <p:embed/>
            </p:oleObj>
          </a:graphicData>
        </a:graphic>
      </p:graphicFrame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6181974" y="1704380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CB-47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6396286" y="3704630"/>
            <a:ext cx="1500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CB-68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6539161" y="6062067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CB-51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graphicFrame>
        <p:nvGraphicFramePr>
          <p:cNvPr id="10" name="Object 60"/>
          <p:cNvGraphicFramePr>
            <a:graphicFrameLocks noChangeAspect="1"/>
          </p:cNvGraphicFramePr>
          <p:nvPr/>
        </p:nvGraphicFramePr>
        <p:xfrm>
          <a:off x="1632199" y="4276130"/>
          <a:ext cx="2906712" cy="1665287"/>
        </p:xfrm>
        <a:graphic>
          <a:graphicData uri="http://schemas.openxmlformats.org/presentationml/2006/ole">
            <p:oleObj spid="_x0000_s260101" name="CS ChemDraw Drawing" r:id="rId7" imgW="2905920" imgH="1666080" progId="ChemDraw.Document.6.0">
              <p:embed/>
            </p:oleObj>
          </a:graphicData>
        </a:graphic>
      </p:graphicFrame>
      <p:sp>
        <p:nvSpPr>
          <p:cNvPr id="11" name="テキスト ボックス 6"/>
          <p:cNvSpPr txBox="1">
            <a:spLocks noChangeArrowheads="1"/>
          </p:cNvSpPr>
          <p:nvPr/>
        </p:nvSpPr>
        <p:spPr bwMode="auto">
          <a:xfrm>
            <a:off x="1917949" y="6022380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1,3,6,8-TCDF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395536" y="548680"/>
            <a:ext cx="492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Thermal oxidization process</a:t>
            </a:r>
            <a:r>
              <a:rPr kumimoji="0" lang="en-US" altLang="ja-JP" kern="0">
                <a:solidFill>
                  <a:srgbClr val="000000"/>
                </a:solidFill>
                <a:latin typeface="Calibri"/>
                <a:ea typeface="ＭＳ Ｐゴシック" pitchFamily="50" charset="-128"/>
              </a:rPr>
              <a:t> (stack gas)</a:t>
            </a: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 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6974" y="804267"/>
            <a:ext cx="45720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4"/>
          <p:cNvSpPr txBox="1">
            <a:spLocks noChangeArrowheads="1"/>
          </p:cNvSpPr>
          <p:nvPr/>
        </p:nvSpPr>
        <p:spPr bwMode="auto">
          <a:xfrm>
            <a:off x="3181599" y="1347192"/>
            <a:ext cx="150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TrCB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15" name="テキスト ボックス 4"/>
          <p:cNvSpPr txBox="1">
            <a:spLocks noChangeArrowheads="1"/>
          </p:cNvSpPr>
          <p:nvPr/>
        </p:nvSpPr>
        <p:spPr bwMode="auto">
          <a:xfrm>
            <a:off x="3333999" y="2633067"/>
            <a:ext cx="150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TeCB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16" name="テキスト ボックス 4"/>
          <p:cNvSpPr txBox="1">
            <a:spLocks noChangeArrowheads="1"/>
          </p:cNvSpPr>
          <p:nvPr/>
        </p:nvSpPr>
        <p:spPr bwMode="auto">
          <a:xfrm>
            <a:off x="1895724" y="2406055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#47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17" name="テキスト ボックス 5"/>
          <p:cNvSpPr txBox="1">
            <a:spLocks noChangeArrowheads="1"/>
          </p:cNvSpPr>
          <p:nvPr/>
        </p:nvSpPr>
        <p:spPr bwMode="auto">
          <a:xfrm>
            <a:off x="1252786" y="2633067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#68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18" name="テキスト ボックス 6"/>
          <p:cNvSpPr txBox="1">
            <a:spLocks noChangeArrowheads="1"/>
          </p:cNvSpPr>
          <p:nvPr/>
        </p:nvSpPr>
        <p:spPr bwMode="auto">
          <a:xfrm>
            <a:off x="2395786" y="2490192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>
                <a:solidFill>
                  <a:sysClr val="windowText" lastClr="000000"/>
                </a:solidFill>
                <a:latin typeface="Calibri"/>
                <a:ea typeface="ＭＳ Ｐゴシック" pitchFamily="50" charset="-128"/>
              </a:rPr>
              <a:t>#51</a:t>
            </a:r>
            <a:endParaRPr kumimoji="0" lang="ja-JP" altLang="en-US" kern="0">
              <a:solidFill>
                <a:sysClr val="windowText" lastClr="000000"/>
              </a:solidFill>
              <a:latin typeface="Calibri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PCB廃棄物\実態調査\上野製薬\P514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Sampling of PCB contaminated waste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PCB廃棄物\実態調査\神戸製鋼\P516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PCB廃棄物\実態調査\神戸製鋼\P516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12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PCB廃棄物\実態調査\神戸製鋼\P516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contaminated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PCB廃棄物\実態調査\神戸製鋼\P516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(paper condenser)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PCB廃棄物\実態調査\神戸製鋼\P516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382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PCB free (paper condenser)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PCB廃棄物\実態調査\宝塚勤労福祉会館\P514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95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PCB廃棄物\実態調査\宝塚勤労福祉会館\P514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12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C:\PCB廃棄物\実態調査\宝塚勤労福祉会館\P514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PCB廃棄物\実態調査\宝塚勤労福祉会館\P514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953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1268413"/>
            <a:ext cx="9359900" cy="1512887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ja-JP" altLang="en-US" sz="4000" dirty="0" smtClean="0">
                <a:solidFill>
                  <a:schemeClr val="accent3"/>
                </a:solidFill>
              </a:rPr>
              <a:t>非意図的</a:t>
            </a:r>
            <a:r>
              <a:rPr lang="en-US" altLang="ja-JP" sz="4000" dirty="0" smtClean="0">
                <a:solidFill>
                  <a:schemeClr val="accent3"/>
                </a:solidFill>
              </a:rPr>
              <a:t>POPs</a:t>
            </a:r>
            <a:r>
              <a:rPr lang="ja-JP" altLang="en-US" sz="4000" dirty="0" smtClean="0">
                <a:solidFill>
                  <a:schemeClr val="accent3"/>
                </a:solidFill>
              </a:rPr>
              <a:t>生成と特異異性体</a:t>
            </a:r>
            <a:r>
              <a:rPr lang="en-US" altLang="ja-JP" sz="4000" dirty="0" smtClean="0">
                <a:solidFill>
                  <a:schemeClr val="accent3"/>
                </a:solidFill>
              </a:rPr>
              <a:t/>
            </a:r>
            <a:br>
              <a:rPr lang="en-US" altLang="ja-JP" sz="4000" dirty="0" smtClean="0">
                <a:solidFill>
                  <a:schemeClr val="accent3"/>
                </a:solidFill>
              </a:rPr>
            </a:br>
            <a:endParaRPr lang="en-US" altLang="ja-JP" sz="4000" dirty="0" smtClean="0">
              <a:solidFill>
                <a:schemeClr val="accent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9144000" cy="23955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l" eaLnBrk="1" hangingPunct="1">
              <a:buFontTx/>
              <a:buNone/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  <a:p>
            <a:pPr algn="l" eaLnBrk="1" hangingPunct="1">
              <a:buFontTx/>
              <a:buChar char="-"/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- </a:t>
            </a:r>
            <a:r>
              <a:rPr lang="ja-JP" altLang="en-US" b="1" dirty="0" smtClean="0">
                <a:solidFill>
                  <a:schemeClr val="accent3"/>
                </a:solidFill>
              </a:rPr>
              <a:t>有機顔料</a:t>
            </a: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PCB廃棄物\実態調査\宝塚勤労福祉会館\P514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678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00113" y="188913"/>
            <a:ext cx="7416800" cy="533400"/>
          </a:xfrm>
          <a:prstGeom prst="rect">
            <a:avLst/>
          </a:prstGeom>
          <a:solidFill>
            <a:srgbClr val="330066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altLang="ja-JP" sz="2400" b="1" kern="0" dirty="0">
                <a:solidFill>
                  <a:srgbClr val="FFFFFF"/>
                </a:solidFill>
                <a:latin typeface="Arial"/>
                <a:ea typeface="ＭＳ Ｐゴシック"/>
                <a:cs typeface="+mj-cs"/>
              </a:rPr>
              <a:t>Various type of PCB waste </a:t>
            </a:r>
            <a:endParaRPr lang="ja-JP" altLang="en-US" sz="2400" b="1" kern="0" dirty="0">
              <a:solidFill>
                <a:srgbClr val="FFFFFF"/>
              </a:solidFill>
              <a:latin typeface="Arial"/>
              <a:ea typeface="ＭＳ Ｐゴシック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PCB treatment</a:t>
            </a:r>
          </a:p>
        </p:txBody>
      </p:sp>
      <p:pic>
        <p:nvPicPr>
          <p:cNvPr id="66563" name="図 2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96975"/>
            <a:ext cx="5334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図 4" descr="research_img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0488" y="4292600"/>
            <a:ext cx="5511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PCB treatment</a:t>
            </a:r>
          </a:p>
        </p:txBody>
      </p:sp>
      <p:pic>
        <p:nvPicPr>
          <p:cNvPr id="67587" name="図 3" descr="research_img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60463"/>
            <a:ext cx="8170863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7950" y="863600"/>
            <a:ext cx="9359900" cy="21336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4000" b="1" dirty="0" smtClean="0">
                <a:solidFill>
                  <a:schemeClr val="accent3"/>
                </a:solidFill>
              </a:rPr>
              <a:t>Urine Monitoring for risk reduction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770313"/>
            <a:ext cx="7848600" cy="6667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b="1" dirty="0" smtClean="0">
                <a:solidFill>
                  <a:schemeClr val="accent3"/>
                </a:solidFill>
              </a:rPr>
              <a:t>Transportation workers</a:t>
            </a:r>
          </a:p>
          <a:p>
            <a:pPr eaLnBrk="1" hangingPunct="1">
              <a:defRPr/>
            </a:pPr>
            <a:endParaRPr lang="en-US" altLang="ja-JP" b="1" dirty="0" smtClean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68611" name="図 6" descr="IMG_2083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67691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9" descr="IMG_2094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341438"/>
            <a:ext cx="67691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 descr="IMG_2095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1341438"/>
            <a:ext cx="6913563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 descr="IMG_2085_03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341438"/>
            <a:ext cx="69850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69635" name="図 11" descr="IMG_2097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4458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 descr="IMG_2100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図 14" descr="IMG_2104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14458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70659" name="図 5" descr="IMG_2107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 descr="IMG_2108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 descr="IMG_2109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 descr="IMG_2112_03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125538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333375"/>
            <a:ext cx="6781800" cy="693738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sz="4000" dirty="0" smtClean="0">
                <a:solidFill>
                  <a:schemeClr val="accent3"/>
                </a:solidFill>
              </a:rPr>
              <a:t>Transportation company</a:t>
            </a:r>
          </a:p>
        </p:txBody>
      </p:sp>
      <p:pic>
        <p:nvPicPr>
          <p:cNvPr id="71683" name="図 9" descr="IMG_2114_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3" y="1217613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 descr="IMG_2117_0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196975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 descr="IMG_2119_0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196975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 descr="IMG_2120_03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963" y="1196975"/>
            <a:ext cx="74009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908050"/>
            <a:ext cx="84296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テキスト ボックス 5"/>
          <p:cNvSpPr txBox="1">
            <a:spLocks noChangeArrowheads="1"/>
          </p:cNvSpPr>
          <p:nvPr/>
        </p:nvSpPr>
        <p:spPr bwMode="auto">
          <a:xfrm>
            <a:off x="1692275" y="6308725"/>
            <a:ext cx="6264275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28" name="テキスト ボックス 7"/>
          <p:cNvSpPr txBox="1">
            <a:spLocks noChangeArrowheads="1"/>
          </p:cNvSpPr>
          <p:nvPr/>
        </p:nvSpPr>
        <p:spPr bwMode="auto">
          <a:xfrm rot="10800000">
            <a:off x="438150" y="1125538"/>
            <a:ext cx="461963" cy="34559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(ng/mL)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29" name="テキスト ボックス 8"/>
          <p:cNvSpPr txBox="1">
            <a:spLocks noChangeArrowheads="1"/>
          </p:cNvSpPr>
          <p:nvPr/>
        </p:nvSpPr>
        <p:spPr bwMode="auto">
          <a:xfrm>
            <a:off x="1844675" y="5516563"/>
            <a:ext cx="6264275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 for OH-PCBs analysis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30" name="テキスト ボックス 9"/>
          <p:cNvSpPr txBox="1">
            <a:spLocks noChangeArrowheads="1"/>
          </p:cNvSpPr>
          <p:nvPr/>
        </p:nvSpPr>
        <p:spPr bwMode="auto">
          <a:xfrm>
            <a:off x="6372225" y="1268413"/>
            <a:ext cx="1728788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7831" name="テキスト ボックス 10"/>
          <p:cNvSpPr txBox="1">
            <a:spLocks noChangeArrowheads="1"/>
          </p:cNvSpPr>
          <p:nvPr/>
        </p:nvSpPr>
        <p:spPr bwMode="auto">
          <a:xfrm>
            <a:off x="3059113" y="2967038"/>
            <a:ext cx="1728787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テキスト ボックス 9"/>
          <p:cNvSpPr txBox="1">
            <a:spLocks noChangeArrowheads="1"/>
          </p:cNvSpPr>
          <p:nvPr/>
        </p:nvSpPr>
        <p:spPr bwMode="auto">
          <a:xfrm>
            <a:off x="6372225" y="1268413"/>
            <a:ext cx="1728788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1" name="テキスト ボックス 10"/>
          <p:cNvSpPr txBox="1">
            <a:spLocks noChangeArrowheads="1"/>
          </p:cNvSpPr>
          <p:nvPr/>
        </p:nvSpPr>
        <p:spPr bwMode="auto">
          <a:xfrm>
            <a:off x="3059113" y="2967038"/>
            <a:ext cx="1728787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OH-TrCBs 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36613"/>
            <a:ext cx="83645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テキスト ボックス 7"/>
          <p:cNvSpPr txBox="1">
            <a:spLocks noChangeArrowheads="1"/>
          </p:cNvSpPr>
          <p:nvPr/>
        </p:nvSpPr>
        <p:spPr bwMode="auto">
          <a:xfrm rot="10800000">
            <a:off x="395288" y="692150"/>
            <a:ext cx="461962" cy="34575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b="1">
                <a:solidFill>
                  <a:srgbClr val="EEECE1"/>
                </a:solidFill>
                <a:latin typeface="Calibri" pitchFamily="34" charset="0"/>
              </a:rPr>
              <a:t>OH-PCBs in Urine (ng/g-creatinin)</a:t>
            </a:r>
            <a:endParaRPr lang="ja-JP" altLang="en-US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4" name="テキスト ボックス 5"/>
          <p:cNvSpPr txBox="1">
            <a:spLocks noChangeArrowheads="1"/>
          </p:cNvSpPr>
          <p:nvPr/>
        </p:nvSpPr>
        <p:spPr bwMode="auto">
          <a:xfrm>
            <a:off x="1619250" y="735013"/>
            <a:ext cx="6265863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OH-PCBs in Urine (Transportation Workers)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5" name="テキスト ボックス 8"/>
          <p:cNvSpPr txBox="1">
            <a:spLocks noChangeArrowheads="1"/>
          </p:cNvSpPr>
          <p:nvPr/>
        </p:nvSpPr>
        <p:spPr bwMode="auto">
          <a:xfrm>
            <a:off x="1619250" y="5661025"/>
            <a:ext cx="6265863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Urine No for OH-PCBs analysis(Mar. 2011)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6" name="テキスト ボックス 12"/>
          <p:cNvSpPr txBox="1">
            <a:spLocks noChangeArrowheads="1"/>
          </p:cNvSpPr>
          <p:nvPr/>
        </p:nvSpPr>
        <p:spPr bwMode="auto">
          <a:xfrm>
            <a:off x="7380288" y="1268413"/>
            <a:ext cx="2016125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OH-TrCB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78857" name="テキスト ボックス 13"/>
          <p:cNvSpPr txBox="1">
            <a:spLocks noChangeArrowheads="1"/>
          </p:cNvSpPr>
          <p:nvPr/>
        </p:nvSpPr>
        <p:spPr bwMode="auto">
          <a:xfrm>
            <a:off x="1547813" y="1557338"/>
            <a:ext cx="1358900" cy="460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EEECE1"/>
                </a:solidFill>
                <a:latin typeface="Calibri" pitchFamily="34" charset="0"/>
              </a:rPr>
              <a:t>24hrs</a:t>
            </a:r>
            <a:endParaRPr lang="ja-JP" altLang="en-US" sz="2400" b="1">
              <a:solidFill>
                <a:srgbClr val="EEECE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4987</TotalTime>
  <Words>3311</Words>
  <Application>Microsoft Office PowerPoint</Application>
  <PresentationFormat>画面に合わせる (4:3)</PresentationFormat>
  <Paragraphs>1009</Paragraphs>
  <Slides>114</Slides>
  <Notes>114</Notes>
  <HiddenSlides>0</HiddenSlides>
  <MMClips>0</MMClips>
  <ScaleCrop>false</ScaleCrop>
  <HeadingPairs>
    <vt:vector size="6" baseType="variant">
      <vt:variant>
        <vt:lpstr>テーマ</vt:lpstr>
      </vt:variant>
      <vt:variant>
        <vt:i4>13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114</vt:i4>
      </vt:variant>
    </vt:vector>
  </HeadingPairs>
  <TitlesOfParts>
    <vt:vector size="130" baseType="lpstr">
      <vt:lpstr>Network</vt:lpstr>
      <vt:lpstr>標準デザイン</vt:lpstr>
      <vt:lpstr>Office テーマ</vt:lpstr>
      <vt:lpstr>1_Network</vt:lpstr>
      <vt:lpstr>1_Office テーマ</vt:lpstr>
      <vt:lpstr>2_Office テーマ</vt:lpstr>
      <vt:lpstr>2_Network</vt:lpstr>
      <vt:lpstr>1_標準デザイン</vt:lpstr>
      <vt:lpstr>2_標準デザイン</vt:lpstr>
      <vt:lpstr>3_Network</vt:lpstr>
      <vt:lpstr>4_Network</vt:lpstr>
      <vt:lpstr>3_Office テーマ</vt:lpstr>
      <vt:lpstr>3_標準デザイン</vt:lpstr>
      <vt:lpstr>CS ChemDraw Drawing</vt:lpstr>
      <vt:lpstr>グラフ</vt:lpstr>
      <vt:lpstr>ChemSketch</vt:lpstr>
      <vt:lpstr> POPsモニタリングと異性体分析 -研究者・技術者の連携と情報の共有 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非意図的POPs生成と特異異性体 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非意図的POPs生成と特異異性体 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非意図的POPs生成と特異異性体 </vt:lpstr>
      <vt:lpstr>スライド 28</vt:lpstr>
      <vt:lpstr>スライド 29</vt:lpstr>
      <vt:lpstr>スライド 30</vt:lpstr>
      <vt:lpstr>スライド 31</vt:lpstr>
      <vt:lpstr>スライド 32</vt:lpstr>
      <vt:lpstr>有機フッ素汚染 </vt:lpstr>
      <vt:lpstr>スライド 34</vt:lpstr>
      <vt:lpstr>Congener profiles of PCBs in environmental samples</vt:lpstr>
      <vt:lpstr>スライド 36</vt:lpstr>
      <vt:lpstr>Congener profiles of PCBs in environmental  and  human samples</vt:lpstr>
      <vt:lpstr>スライド 38</vt:lpstr>
      <vt:lpstr>スライド 39</vt:lpstr>
      <vt:lpstr>Congener profiles of PCBs in human samples (pooled blood)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Homologue profiles of PCDD/Fs  in ambient air </vt:lpstr>
      <vt:lpstr>スライド 51</vt:lpstr>
      <vt:lpstr>Homologue profiles of PCDD/Fs  in river water </vt:lpstr>
      <vt:lpstr>スライド 53</vt:lpstr>
      <vt:lpstr>Homologue profiles of PCDD/Fs  in river water (SPM)</vt:lpstr>
      <vt:lpstr>スライド 55</vt:lpstr>
      <vt:lpstr>スライド 56</vt:lpstr>
      <vt:lpstr>Congener profiles of PCDD/Fs  in ambient air 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結果</vt:lpstr>
      <vt:lpstr>結果</vt:lpstr>
      <vt:lpstr>結果</vt:lpstr>
      <vt:lpstr>光学異性体分析 </vt:lpstr>
      <vt:lpstr>スライド 69</vt:lpstr>
      <vt:lpstr>スライド 70</vt:lpstr>
      <vt:lpstr>スライド 71</vt:lpstr>
      <vt:lpstr>微量PCB処理 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  <vt:lpstr>スライド 81</vt:lpstr>
      <vt:lpstr>スライド 82</vt:lpstr>
      <vt:lpstr>スライド 83</vt:lpstr>
      <vt:lpstr>スライド 84</vt:lpstr>
      <vt:lpstr>スライド 85</vt:lpstr>
      <vt:lpstr>スライド 86</vt:lpstr>
      <vt:lpstr>スライド 87</vt:lpstr>
      <vt:lpstr>スライド 88</vt:lpstr>
      <vt:lpstr>スライド 89</vt:lpstr>
      <vt:lpstr>スライド 90</vt:lpstr>
      <vt:lpstr>PCB treatment</vt:lpstr>
      <vt:lpstr>PCB treatment</vt:lpstr>
      <vt:lpstr>Urine Monitoring for risk reduction </vt:lpstr>
      <vt:lpstr>Transportation company</vt:lpstr>
      <vt:lpstr>Transportation company</vt:lpstr>
      <vt:lpstr>Transportation company</vt:lpstr>
      <vt:lpstr>Transportation company</vt:lpstr>
      <vt:lpstr>スライド 98</vt:lpstr>
      <vt:lpstr>スライド 99</vt:lpstr>
      <vt:lpstr>スライド 100</vt:lpstr>
      <vt:lpstr>スライド 101</vt:lpstr>
      <vt:lpstr>スライド 102</vt:lpstr>
      <vt:lpstr>生体試料中のPCB代謝物 </vt:lpstr>
      <vt:lpstr>スライド 104</vt:lpstr>
      <vt:lpstr>スライド 105</vt:lpstr>
      <vt:lpstr>スライド 106</vt:lpstr>
      <vt:lpstr>スライド 107</vt:lpstr>
      <vt:lpstr>スライド 108</vt:lpstr>
      <vt:lpstr>スライド 109</vt:lpstr>
      <vt:lpstr>スライド 110</vt:lpstr>
      <vt:lpstr>スライド 111</vt:lpstr>
      <vt:lpstr>スライド 112</vt:lpstr>
      <vt:lpstr>スライド 113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PCB Waste Treatment at Japan Environmental Safety Corporation</dc:title>
  <dc:creator>JESCO</dc:creator>
  <cp:lastModifiedBy>Takeshi Nakano</cp:lastModifiedBy>
  <cp:revision>308</cp:revision>
  <dcterms:created xsi:type="dcterms:W3CDTF">2007-08-20T05:30:11Z</dcterms:created>
  <dcterms:modified xsi:type="dcterms:W3CDTF">2012-07-02T11:16:30Z</dcterms:modified>
</cp:coreProperties>
</file>