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127025" cy="32764413"/>
  <p:notesSz cx="9144000" cy="6858000"/>
  <p:defaultTextStyle>
    <a:defPPr>
      <a:defRPr lang="zh-CN"/>
    </a:defPPr>
    <a:lvl1pPr marL="0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96871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93742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90613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87484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84355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81226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778097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174968" algn="l" defTabSz="4793742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61" autoAdjust="0"/>
    <p:restoredTop sz="99639" autoAdjust="0"/>
  </p:normalViewPr>
  <p:slideViewPr>
    <p:cSldViewPr>
      <p:cViewPr>
        <p:scale>
          <a:sx n="33" d="100"/>
          <a:sy n="33" d="100"/>
        </p:scale>
        <p:origin x="-78" y="-78"/>
      </p:cViewPr>
      <p:guideLst>
        <p:guide orient="horz" pos="10320"/>
        <p:guide pos="161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34527" y="10178206"/>
            <a:ext cx="43457971" cy="70231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69054" y="18566501"/>
            <a:ext cx="35788918" cy="8373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9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9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9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87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98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38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77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174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067093" y="1312098"/>
            <a:ext cx="11503581" cy="279559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6351" y="1312098"/>
            <a:ext cx="33658625" cy="279559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8683" y="21054172"/>
            <a:ext cx="43457971" cy="6507376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38683" y="13886959"/>
            <a:ext cx="43457971" cy="7167213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396871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9374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19061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8748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98435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38122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77809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17496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56351" y="7645032"/>
            <a:ext cx="22581103" cy="2162299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989571" y="7645032"/>
            <a:ext cx="22581103" cy="2162299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6351" y="7334073"/>
            <a:ext cx="22589982" cy="3056493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396871" indent="0">
              <a:buNone/>
              <a:defRPr sz="10500" b="1"/>
            </a:lvl2pPr>
            <a:lvl3pPr marL="4793742" indent="0">
              <a:buNone/>
              <a:defRPr sz="9400" b="1"/>
            </a:lvl3pPr>
            <a:lvl4pPr marL="7190613" indent="0">
              <a:buNone/>
              <a:defRPr sz="8400" b="1"/>
            </a:lvl4pPr>
            <a:lvl5pPr marL="9587484" indent="0">
              <a:buNone/>
              <a:defRPr sz="8400" b="1"/>
            </a:lvl5pPr>
            <a:lvl6pPr marL="11984355" indent="0">
              <a:buNone/>
              <a:defRPr sz="8400" b="1"/>
            </a:lvl6pPr>
            <a:lvl7pPr marL="14381226" indent="0">
              <a:buNone/>
              <a:defRPr sz="8400" b="1"/>
            </a:lvl7pPr>
            <a:lvl8pPr marL="16778097" indent="0">
              <a:buNone/>
              <a:defRPr sz="8400" b="1"/>
            </a:lvl8pPr>
            <a:lvl9pPr marL="19174968" indent="0">
              <a:buNone/>
              <a:defRPr sz="8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56351" y="10390566"/>
            <a:ext cx="22589982" cy="1887746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5971821" y="7334073"/>
            <a:ext cx="22598855" cy="3056493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396871" indent="0">
              <a:buNone/>
              <a:defRPr sz="10500" b="1"/>
            </a:lvl2pPr>
            <a:lvl3pPr marL="4793742" indent="0">
              <a:buNone/>
              <a:defRPr sz="9400" b="1"/>
            </a:lvl3pPr>
            <a:lvl4pPr marL="7190613" indent="0">
              <a:buNone/>
              <a:defRPr sz="8400" b="1"/>
            </a:lvl4pPr>
            <a:lvl5pPr marL="9587484" indent="0">
              <a:buNone/>
              <a:defRPr sz="8400" b="1"/>
            </a:lvl5pPr>
            <a:lvl6pPr marL="11984355" indent="0">
              <a:buNone/>
              <a:defRPr sz="8400" b="1"/>
            </a:lvl6pPr>
            <a:lvl7pPr marL="14381226" indent="0">
              <a:buNone/>
              <a:defRPr sz="8400" b="1"/>
            </a:lvl7pPr>
            <a:lvl8pPr marL="16778097" indent="0">
              <a:buNone/>
              <a:defRPr sz="8400" b="1"/>
            </a:lvl8pPr>
            <a:lvl9pPr marL="19174968" indent="0">
              <a:buNone/>
              <a:defRPr sz="8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5971821" y="10390566"/>
            <a:ext cx="22598855" cy="1887746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6354" y="1304509"/>
            <a:ext cx="16820439" cy="5551748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89247" y="1304511"/>
            <a:ext cx="28581427" cy="27963519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56354" y="6856259"/>
            <a:ext cx="16820439" cy="22411771"/>
          </a:xfrm>
        </p:spPr>
        <p:txBody>
          <a:bodyPr/>
          <a:lstStyle>
            <a:lvl1pPr marL="0" indent="0">
              <a:buNone/>
              <a:defRPr sz="7300"/>
            </a:lvl1pPr>
            <a:lvl2pPr marL="2396871" indent="0">
              <a:buNone/>
              <a:defRPr sz="6300"/>
            </a:lvl2pPr>
            <a:lvl3pPr marL="4793742" indent="0">
              <a:buNone/>
              <a:defRPr sz="5200"/>
            </a:lvl3pPr>
            <a:lvl4pPr marL="7190613" indent="0">
              <a:buNone/>
              <a:defRPr sz="4700"/>
            </a:lvl4pPr>
            <a:lvl5pPr marL="9587484" indent="0">
              <a:buNone/>
              <a:defRPr sz="4700"/>
            </a:lvl5pPr>
            <a:lvl6pPr marL="11984355" indent="0">
              <a:buNone/>
              <a:defRPr sz="4700"/>
            </a:lvl6pPr>
            <a:lvl7pPr marL="14381226" indent="0">
              <a:buNone/>
              <a:defRPr sz="4700"/>
            </a:lvl7pPr>
            <a:lvl8pPr marL="16778097" indent="0">
              <a:buNone/>
              <a:defRPr sz="4700"/>
            </a:lvl8pPr>
            <a:lvl9pPr marL="19174968" indent="0">
              <a:buNone/>
              <a:defRPr sz="4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21255" y="22935089"/>
            <a:ext cx="30676215" cy="2707617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021255" y="2927561"/>
            <a:ext cx="30676215" cy="19658648"/>
          </a:xfrm>
        </p:spPr>
        <p:txBody>
          <a:bodyPr/>
          <a:lstStyle>
            <a:lvl1pPr marL="0" indent="0">
              <a:buNone/>
              <a:defRPr sz="16800"/>
            </a:lvl1pPr>
            <a:lvl2pPr marL="2396871" indent="0">
              <a:buNone/>
              <a:defRPr sz="14700"/>
            </a:lvl2pPr>
            <a:lvl3pPr marL="4793742" indent="0">
              <a:buNone/>
              <a:defRPr sz="12600"/>
            </a:lvl3pPr>
            <a:lvl4pPr marL="7190613" indent="0">
              <a:buNone/>
              <a:defRPr sz="10500"/>
            </a:lvl4pPr>
            <a:lvl5pPr marL="9587484" indent="0">
              <a:buNone/>
              <a:defRPr sz="10500"/>
            </a:lvl5pPr>
            <a:lvl6pPr marL="11984355" indent="0">
              <a:buNone/>
              <a:defRPr sz="10500"/>
            </a:lvl6pPr>
            <a:lvl7pPr marL="14381226" indent="0">
              <a:buNone/>
              <a:defRPr sz="10500"/>
            </a:lvl7pPr>
            <a:lvl8pPr marL="16778097" indent="0">
              <a:buNone/>
              <a:defRPr sz="10500"/>
            </a:lvl8pPr>
            <a:lvl9pPr marL="19174968" indent="0">
              <a:buNone/>
              <a:defRPr sz="10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021255" y="25642706"/>
            <a:ext cx="30676215" cy="3845266"/>
          </a:xfrm>
        </p:spPr>
        <p:txBody>
          <a:bodyPr/>
          <a:lstStyle>
            <a:lvl1pPr marL="0" indent="0">
              <a:buNone/>
              <a:defRPr sz="7300"/>
            </a:lvl1pPr>
            <a:lvl2pPr marL="2396871" indent="0">
              <a:buNone/>
              <a:defRPr sz="6300"/>
            </a:lvl2pPr>
            <a:lvl3pPr marL="4793742" indent="0">
              <a:buNone/>
              <a:defRPr sz="5200"/>
            </a:lvl3pPr>
            <a:lvl4pPr marL="7190613" indent="0">
              <a:buNone/>
              <a:defRPr sz="4700"/>
            </a:lvl4pPr>
            <a:lvl5pPr marL="9587484" indent="0">
              <a:buNone/>
              <a:defRPr sz="4700"/>
            </a:lvl5pPr>
            <a:lvl6pPr marL="11984355" indent="0">
              <a:buNone/>
              <a:defRPr sz="4700"/>
            </a:lvl6pPr>
            <a:lvl7pPr marL="14381226" indent="0">
              <a:buNone/>
              <a:defRPr sz="4700"/>
            </a:lvl7pPr>
            <a:lvl8pPr marL="16778097" indent="0">
              <a:buNone/>
              <a:defRPr sz="4700"/>
            </a:lvl8pPr>
            <a:lvl9pPr marL="19174968" indent="0">
              <a:buNone/>
              <a:defRPr sz="4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56351" y="1312096"/>
            <a:ext cx="46014323" cy="5460736"/>
          </a:xfrm>
          <a:prstGeom prst="rect">
            <a:avLst/>
          </a:prstGeom>
        </p:spPr>
        <p:txBody>
          <a:bodyPr vert="horz" lIns="479374" tIns="239687" rIns="479374" bIns="2396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6351" y="7645032"/>
            <a:ext cx="46014323" cy="21622998"/>
          </a:xfrm>
          <a:prstGeom prst="rect">
            <a:avLst/>
          </a:prstGeom>
        </p:spPr>
        <p:txBody>
          <a:bodyPr vert="horz" lIns="479374" tIns="239687" rIns="479374" bIns="2396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556351" y="30367759"/>
            <a:ext cx="11929639" cy="1744402"/>
          </a:xfrm>
          <a:prstGeom prst="rect">
            <a:avLst/>
          </a:prstGeom>
        </p:spPr>
        <p:txBody>
          <a:bodyPr vert="horz" lIns="479374" tIns="239687" rIns="479374" bIns="239687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2011-05-31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7468400" y="30367759"/>
            <a:ext cx="16190225" cy="1744402"/>
          </a:xfrm>
          <a:prstGeom prst="rect">
            <a:avLst/>
          </a:prstGeom>
        </p:spPr>
        <p:txBody>
          <a:bodyPr vert="horz" lIns="479374" tIns="239687" rIns="479374" bIns="239687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6641035" y="30367759"/>
            <a:ext cx="11929639" cy="1744402"/>
          </a:xfrm>
          <a:prstGeom prst="rect">
            <a:avLst/>
          </a:prstGeom>
        </p:spPr>
        <p:txBody>
          <a:bodyPr vert="horz" lIns="479374" tIns="239687" rIns="479374" bIns="239687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9374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7653" indent="-1797653" algn="l" defTabSz="479374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915" indent="-1498044" algn="l" defTabSz="479374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5992178" indent="-1198436" algn="l" defTabSz="479374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389049" indent="-1198436" algn="l" defTabSz="479374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85920" indent="-1198436" algn="l" defTabSz="479374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182791" indent="-1198436" algn="l" defTabSz="479374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579662" indent="-1198436" algn="l" defTabSz="479374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7976533" indent="-1198436" algn="l" defTabSz="479374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373404" indent="-1198436" algn="l" defTabSz="479374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96871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93742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0613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87484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84355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381226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778097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174968" algn="l" defTabSz="4793742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633234" y="6026996"/>
            <a:ext cx="37969178" cy="255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17732" y="951598"/>
            <a:ext cx="45148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smtClean="0">
                <a:latin typeface="Arial" pitchFamily="34" charset="0"/>
                <a:cs typeface="Arial" pitchFamily="34" charset="0"/>
              </a:rPr>
              <a:t>Rapid Screening for Synthetic </a:t>
            </a:r>
            <a:r>
              <a:rPr lang="en-US" altLang="zh-CN" sz="7200" b="1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altLang="zh-CN" sz="7200" b="1" dirty="0" smtClean="0">
                <a:latin typeface="Arial" pitchFamily="34" charset="0"/>
                <a:cs typeface="Arial" pitchFamily="34" charset="0"/>
              </a:rPr>
              <a:t> Drug Adulteration in Herbal Dietary </a:t>
            </a:r>
            <a:endParaRPr lang="en-US" altLang="zh-CN" sz="7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7200" b="1" dirty="0" smtClean="0">
                <a:latin typeface="Arial" pitchFamily="34" charset="0"/>
                <a:cs typeface="Arial" pitchFamily="34" charset="0"/>
              </a:rPr>
              <a:t>Supplements </a:t>
            </a:r>
            <a:r>
              <a:rPr lang="en-US" altLang="zh-CN" sz="7200" b="1" dirty="0" smtClean="0">
                <a:latin typeface="Arial" pitchFamily="34" charset="0"/>
                <a:cs typeface="Arial" pitchFamily="34" charset="0"/>
              </a:rPr>
              <a:t>Using Direct Analysis in Real Time Mass Spectrometry</a:t>
            </a:r>
            <a:endParaRPr lang="zh-CN" alt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28697" y="3309052"/>
            <a:ext cx="2556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 smtClean="0">
                <a:latin typeface="Arial" pitchFamily="34" charset="0"/>
                <a:cs typeface="Arial" pitchFamily="34" charset="0"/>
              </a:rPr>
              <a:t>Zhigui</a:t>
            </a:r>
            <a:r>
              <a:rPr lang="en-US" altLang="zh-CN" sz="5400" dirty="0" smtClean="0">
                <a:latin typeface="Arial" pitchFamily="34" charset="0"/>
                <a:cs typeface="Arial" pitchFamily="34" charset="0"/>
              </a:rPr>
              <a:t> Zhou, Jialing Zhang, Wei Zhang, Yu </a:t>
            </a:r>
            <a:r>
              <a:rPr lang="en-US" altLang="zh-CN" sz="5400" dirty="0" err="1" smtClean="0">
                <a:latin typeface="Arial" pitchFamily="34" charset="0"/>
                <a:cs typeface="Arial" pitchFamily="34" charset="0"/>
              </a:rPr>
              <a:t>Bai</a:t>
            </a:r>
            <a:r>
              <a:rPr lang="en-US" altLang="zh-CN" sz="5400" dirty="0" smtClean="0">
                <a:latin typeface="Arial" pitchFamily="34" charset="0"/>
                <a:cs typeface="Arial" pitchFamily="34" charset="0"/>
              </a:rPr>
              <a:t>* and </a:t>
            </a:r>
            <a:r>
              <a:rPr lang="en-US" altLang="zh-CN" sz="5400" dirty="0" err="1" smtClean="0">
                <a:latin typeface="Arial" pitchFamily="34" charset="0"/>
                <a:cs typeface="Arial" pitchFamily="34" charset="0"/>
              </a:rPr>
              <a:t>Huwei</a:t>
            </a:r>
            <a:r>
              <a:rPr lang="en-US" altLang="zh-CN" sz="5400" dirty="0" smtClean="0">
                <a:latin typeface="Arial" pitchFamily="34" charset="0"/>
                <a:cs typeface="Arial" pitchFamily="34" charset="0"/>
              </a:rPr>
              <a:t> Liu</a:t>
            </a:r>
            <a:endParaRPr lang="zh-CN" altLang="en-US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3484" y="4309184"/>
            <a:ext cx="45934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dirty="0" smtClean="0">
                <a:latin typeface="Arial" pitchFamily="34" charset="0"/>
                <a:cs typeface="Arial" pitchFamily="34" charset="0"/>
              </a:rPr>
              <a:t>Institute of Analytical Chemistry, College of Chemistry and Molecular Engineering, Peking University, Beijing 100871, </a:t>
            </a:r>
            <a:r>
              <a:rPr lang="en-US" altLang="zh-CN" sz="4400" dirty="0" smtClean="0">
                <a:latin typeface="Arial" pitchFamily="34" charset="0"/>
                <a:cs typeface="Arial" pitchFamily="34" charset="0"/>
              </a:rPr>
              <a:t>China. </a:t>
            </a:r>
          </a:p>
          <a:p>
            <a:pPr algn="ctr">
              <a:defRPr/>
            </a:pPr>
            <a:r>
              <a:rPr lang="en-US" altLang="zh-CN" sz="44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altLang="zh-CN" sz="4400" dirty="0" smtClean="0">
                <a:latin typeface="Arial" pitchFamily="34" charset="0"/>
                <a:cs typeface="Arial" pitchFamily="34" charset="0"/>
              </a:rPr>
              <a:t>: yu.bai@pku.edu.cn</a:t>
            </a:r>
            <a:endParaRPr lang="en-US" altLang="zh-CN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图片 11" descr="Fig. of contents entry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144" y="26026336"/>
            <a:ext cx="11605462" cy="5429288"/>
          </a:xfrm>
          <a:prstGeom prst="rect">
            <a:avLst/>
          </a:prstGeom>
        </p:spPr>
      </p:pic>
      <p:pic>
        <p:nvPicPr>
          <p:cNvPr id="13" name="图片 12" descr="Fig.1.tiff"/>
          <p:cNvPicPr>
            <a:picLocks noChangeAspect="1"/>
          </p:cNvPicPr>
          <p:nvPr/>
        </p:nvPicPr>
        <p:blipFill>
          <a:blip r:embed="rId3" cstate="print"/>
          <a:srcRect l="3601" r="5370"/>
          <a:stretch>
            <a:fillRect/>
          </a:stretch>
        </p:blipFill>
        <p:spPr>
          <a:xfrm>
            <a:off x="12990424" y="8944894"/>
            <a:ext cx="9001188" cy="14295360"/>
          </a:xfrm>
          <a:prstGeom prst="rect">
            <a:avLst/>
          </a:prstGeom>
        </p:spPr>
      </p:pic>
      <p:pic>
        <p:nvPicPr>
          <p:cNvPr id="14" name="图片 13" descr="Fig.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6754" y="7023828"/>
            <a:ext cx="9045994" cy="23645978"/>
          </a:xfrm>
          <a:prstGeom prst="rect">
            <a:avLst/>
          </a:prstGeom>
        </p:spPr>
      </p:pic>
      <p:pic>
        <p:nvPicPr>
          <p:cNvPr id="15" name="图片 14" descr="Fig.3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4383" y="13739000"/>
            <a:ext cx="17788062" cy="114433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60212" y="6023696"/>
            <a:ext cx="11644394" cy="5000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60212" y="11238670"/>
            <a:ext cx="11644394" cy="721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60212" y="18596784"/>
            <a:ext cx="11644394" cy="13001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13061862" y="7881084"/>
            <a:ext cx="864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09017" y="6058708"/>
            <a:ext cx="39517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smtClean="0">
                <a:latin typeface="Arial" pitchFamily="34" charset="0"/>
                <a:cs typeface="Arial" pitchFamily="34" charset="0"/>
              </a:rPr>
              <a:t>Overview</a:t>
            </a:r>
            <a:endParaRPr lang="zh-CN" alt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0977" y="11273682"/>
            <a:ext cx="51267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0225" y="18631796"/>
            <a:ext cx="36679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smtClean="0">
                <a:latin typeface="Arial" pitchFamily="34" charset="0"/>
                <a:cs typeface="Arial" pitchFamily="34" charset="0"/>
              </a:rPr>
              <a:t>Methods</a:t>
            </a:r>
            <a:endParaRPr lang="zh-CN" alt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888897" y="6201584"/>
            <a:ext cx="32447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smtClean="0">
                <a:latin typeface="Arial" pitchFamily="34" charset="0"/>
                <a:cs typeface="Arial" pitchFamily="34" charset="0"/>
              </a:rPr>
              <a:t>Results</a:t>
            </a:r>
            <a:endParaRPr lang="zh-CN" altLang="en-US" sz="6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3204738" y="25526270"/>
            <a:ext cx="864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32235821" y="6880952"/>
          <a:ext cx="17502309" cy="5656874"/>
        </p:xfrm>
        <a:graphic>
          <a:graphicData uri="http://schemas.openxmlformats.org/drawingml/2006/table">
            <a:tbl>
              <a:tblPr/>
              <a:tblGrid>
                <a:gridCol w="2539131"/>
                <a:gridCol w="4417759"/>
                <a:gridCol w="3380707"/>
                <a:gridCol w="4028864"/>
                <a:gridCol w="3135848"/>
              </a:tblGrid>
              <a:tr h="1123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kern="1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Methanol/water (1:1, v/v)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ng/mL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Matrix 1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ng/mL (μg/g*)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Matrix 2</a:t>
                      </a:r>
                      <a:endParaRPr lang="zh-CN" sz="2800" kern="1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 dirty="0" err="1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ng</a:t>
                      </a: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/</a:t>
                      </a:r>
                      <a:r>
                        <a:rPr lang="en-GB" sz="2800" kern="100" dirty="0" err="1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mL</a:t>
                      </a: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 (</a:t>
                      </a:r>
                      <a:r>
                        <a:rPr lang="en-GB" sz="2800" kern="100" dirty="0" err="1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μg</a:t>
                      </a: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/g*)</a:t>
                      </a:r>
                      <a:endParaRPr lang="zh-CN" sz="2800" kern="1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Matrix 3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ng/mL (μg/g*)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Metformin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  （20）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400   （40）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800   （80）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6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Nateglinide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  （20）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   （20）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400   （40）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Gliclazide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   （2）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    （4）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80    （8）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Rosiglitazone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   （4）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    （4）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    （4）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Glipizide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500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2000 （200）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2000  （200）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30000 （3000）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Glibenclamide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1000 （100）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1000  （100）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2000  （200）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Gliquidone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200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400  （40）</a:t>
                      </a:r>
                      <a:endParaRPr lang="zh-CN" sz="2800" kern="1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1000  （100）</a:t>
                      </a:r>
                      <a:endParaRPr lang="zh-CN" sz="2800" kern="10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kern="100" dirty="0">
                          <a:latin typeface="Arial" pitchFamily="34" charset="0"/>
                          <a:ea typeface="宋体"/>
                          <a:cs typeface="Arial" pitchFamily="34" charset="0"/>
                        </a:rPr>
                        <a:t>4000  （400）</a:t>
                      </a:r>
                      <a:endParaRPr lang="zh-CN" sz="2800" kern="100" dirty="0"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直接连接符 32"/>
          <p:cNvCxnSpPr/>
          <p:nvPr/>
        </p:nvCxnSpPr>
        <p:spPr>
          <a:xfrm>
            <a:off x="23348934" y="6593612"/>
            <a:ext cx="756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3207114" y="31097334"/>
            <a:ext cx="18000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7376" y="19881255"/>
            <a:ext cx="1143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zh-CN" alt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DART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-SVP source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IonSense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MA, U.S.A.)</a:t>
            </a:r>
          </a:p>
          <a:p>
            <a:pPr algn="just"/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Agilent 6530 Accurate-Mass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Quadrupole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Time-of-Flight mass spectrometer (Agilent Technologies, CA, U.S.A.)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0225" y="22190141"/>
            <a:ext cx="11430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Sample preparation and detection</a:t>
            </a:r>
          </a:p>
          <a:p>
            <a:pPr marL="514350" indent="-514350" algn="just">
              <a:buAutoNum type="alphaLcParenBoth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mg of herbal dietary supplement added to 10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methanol/water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1:1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v/v);</a:t>
            </a:r>
          </a:p>
          <a:p>
            <a:pPr marL="514350" indent="-514350" algn="just">
              <a:buAutoNum type="alphaLcParenBoth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Shake manually for several seconds;</a:t>
            </a:r>
          </a:p>
          <a:p>
            <a:pPr marL="514350" indent="-514350" algn="just">
              <a:buAutoNum type="alphaLcParenBoth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A tip dipped into the extract for 5 seconds;</a:t>
            </a:r>
          </a:p>
          <a:p>
            <a:pPr marL="514350" indent="-514350" algn="just">
              <a:buAutoNum type="alphaLcParenBoth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Position the tip in the helium stream of the DART source for 10 seconds to acquire the MS or MS/MS data.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3087" y="12516080"/>
            <a:ext cx="113300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Adulteration of synthetic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drugs in herbal supplements without labeling is illegal, which puts diabetic patients or elderly people taking a large amount of adulterated supplements in great danger of adverse effects of synthetic drugs. Thus rapid, sensitive and reliable methods are required for adulterant screening. In this work, a rapid and reliable method was developed for the screening of seven synthetic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drugs adulterated in herbal dietary supplements using DART-QTOF MS, and only several minutes in total were required for the examination of each herbal dietary supplement.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363" y="7508080"/>
            <a:ext cx="1145865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Blip>
                <a:blip r:embed="rId6"/>
              </a:buBlip>
            </a:pP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Adulterant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screening by using DART-QTOF MS </a:t>
            </a:r>
            <a:endParaRPr lang="en-US" altLang="zh-CN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Blip>
                <a:blip r:embed="rId6"/>
              </a:buBlip>
            </a:pP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Manually shaking one-step sample pretreatment</a:t>
            </a:r>
          </a:p>
          <a:p>
            <a:pPr algn="just">
              <a:spcBef>
                <a:spcPts val="600"/>
              </a:spcBef>
              <a:buBlip>
                <a:blip r:embed="rId6"/>
              </a:buBlip>
            </a:pP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Adulteration confirmation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by combination of accurate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m/z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spcBef>
                <a:spcPts val="600"/>
              </a:spcBef>
            </a:pP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values and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MS/MS data</a:t>
            </a:r>
          </a:p>
          <a:p>
            <a:pPr algn="just">
              <a:spcBef>
                <a:spcPts val="600"/>
              </a:spcBef>
              <a:buBlip>
                <a:blip r:embed="rId6"/>
              </a:buBlip>
            </a:pP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Examination of commercial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herbal dietary </a:t>
            </a:r>
            <a:r>
              <a:rPr lang="en-US" altLang="zh-CN" sz="3400" dirty="0" smtClean="0">
                <a:latin typeface="Arial" pitchFamily="34" charset="0"/>
                <a:cs typeface="Arial" pitchFamily="34" charset="0"/>
              </a:rPr>
              <a:t>supplements</a:t>
            </a:r>
            <a:endParaRPr lang="zh-CN" altLang="en-US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76137" y="8153565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Optimization of DART operating conditions</a:t>
            </a:r>
            <a:endParaRPr lang="zh-CN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04738" y="23249853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Fig. 1 The optimization of DART parameters affecting the detection sensitivities of seven synthetic drugs. a-g: helium gas temperature (n=6), h-n: gas flow rate (n=3).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347614" y="29501385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Fig. 2 MS/MS spectra of the seven synthetic drugs together with the proposed fragmentation pathways.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233313" y="25727313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Optimization of collision energies for MS/MS</a:t>
            </a:r>
            <a:endParaRPr lang="zh-CN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204738" y="26615063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The collision energies were optimized so that at least three characteristic fragments labeled in Fig.2 with stable relative abundance were selected in our experiments for the confirmation of the adulteration.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135808" y="6224739"/>
            <a:ext cx="1735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LODs in methanol/water and herbal supplement matrices</a:t>
            </a:r>
            <a:endParaRPr lang="zh-CN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164383" y="12667430"/>
            <a:ext cx="1757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* The LODs of synthetic drugs in the capsules or tablets of herbal dietary supplements (shown in the brackets) were calculated according to the corresponding spiked concentrations in supplement extracts.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7246" y="25141407"/>
            <a:ext cx="17645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Fig.3 MS and MS/MS spectra of the two herbal dietary supplements adulterated with </a:t>
            </a:r>
            <a:r>
              <a:rPr lang="en-US" altLang="zh-CN" sz="2800" dirty="0" err="1" smtClean="0">
                <a:latin typeface="Arial" pitchFamily="34" charset="0"/>
                <a:cs typeface="Arial" pitchFamily="34" charset="0"/>
              </a:rPr>
              <a:t>metformin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. a, d: EICs (m/z 130.11) of three repeated sample introduction, b, e: MS spectra with background subtracted, c, f: MS/MS spectra of m/z 130.11.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35808" y="30092654"/>
            <a:ext cx="18288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This work was supported by the National Natural Science Foundation of China (Grant No. 21027012, 90717002 and 20975005) and the fundamental research funds for the central universities.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078658" y="26817518"/>
            <a:ext cx="3954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zh-CN" altLang="en-US" sz="5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2278684" y="26740716"/>
            <a:ext cx="1746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121520" y="27669410"/>
            <a:ext cx="1823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u"/>
            </a:pP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The LOD values, ranging from 2 to 400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μg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g</a:t>
            </a:r>
            <a:r>
              <a:rPr lang="en-US" altLang="zh-CN" sz="32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(except for 3 mg g</a:t>
            </a:r>
            <a:r>
              <a:rPr lang="en-US" altLang="zh-CN" sz="32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glipizide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in matrix 3), could satisfy the requirements for detecting adulterant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drugs (usually added at the level of several hundreds of micrograms to several milligrams per gram to obtain the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antidiabetic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effect).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21521" y="29299213"/>
            <a:ext cx="1823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u"/>
            </a:pP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Five herbal supplement products were tested, and two were adulterated with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metformin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2" descr="D:\Key\MyWebSitesBackup\Web_Tool_Materials\NewPKUlogo\PKUlogoGIF_Red.gif"/>
          <p:cNvPicPr>
            <a:picLocks noChangeAspect="1" noChangeArrowheads="1"/>
          </p:cNvPicPr>
          <p:nvPr/>
        </p:nvPicPr>
        <p:blipFill>
          <a:blip r:embed="rId7"/>
          <a:srcRect l="-445" r="64474"/>
          <a:stretch>
            <a:fillRect/>
          </a:stretch>
        </p:blipFill>
        <p:spPr bwMode="auto">
          <a:xfrm>
            <a:off x="1947757" y="386089"/>
            <a:ext cx="3041611" cy="2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D:\Key\MyWebSitesBackup\Web_Tool_Materials\NewPKUlogo\PKUlogoGIF_Red.gif"/>
          <p:cNvPicPr>
            <a:picLocks noChangeAspect="1" noChangeArrowheads="1"/>
          </p:cNvPicPr>
          <p:nvPr/>
        </p:nvPicPr>
        <p:blipFill>
          <a:blip r:embed="rId7"/>
          <a:srcRect l="32459"/>
          <a:stretch>
            <a:fillRect/>
          </a:stretch>
        </p:blipFill>
        <p:spPr bwMode="auto">
          <a:xfrm>
            <a:off x="492673" y="2529229"/>
            <a:ext cx="5711141" cy="2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686</Words>
  <PresentationFormat>自定义</PresentationFormat>
  <Paragraphs>78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40</cp:revision>
  <dcterms:modified xsi:type="dcterms:W3CDTF">2011-05-31T02:07:25Z</dcterms:modified>
</cp:coreProperties>
</file>