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5620"/>
    <p:restoredTop sz="94660"/>
  </p:normalViewPr>
  <p:slideViewPr>
    <p:cSldViewPr snapToGrid="0" snapToObjects="1">
      <p:cViewPr varScale="1">
        <p:scale>
          <a:sx n="127" d="100"/>
          <a:sy n="127" d="100"/>
        </p:scale>
        <p:origin x="-136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11/08/11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11/08/11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11/08/11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11/08/11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11/08/11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11/08/11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11/08/11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11/08/11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11/08/11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11/08/11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プレースホルダーまでドラッグするかアイコンをクリックして図を追加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11/08/11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11/08/11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図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87381" y="3824831"/>
            <a:ext cx="4419600" cy="2942363"/>
          </a:xfrm>
          <a:prstGeom prst="rect">
            <a:avLst/>
          </a:prstGeom>
        </p:spPr>
      </p:pic>
      <p:pic>
        <p:nvPicPr>
          <p:cNvPr id="34" name="図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381" y="2276315"/>
            <a:ext cx="4419600" cy="1658864"/>
          </a:xfrm>
          <a:prstGeom prst="rect">
            <a:avLst/>
          </a:prstGeom>
        </p:spPr>
      </p:pic>
      <p:pic>
        <p:nvPicPr>
          <p:cNvPr id="31" name="図 3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406" y="0"/>
            <a:ext cx="4575861" cy="3046395"/>
          </a:xfrm>
          <a:prstGeom prst="rect">
            <a:avLst/>
          </a:prstGeom>
        </p:spPr>
      </p:pic>
      <p:sp>
        <p:nvSpPr>
          <p:cNvPr id="20" name="正方形/長方形 19"/>
          <p:cNvSpPr/>
          <p:nvPr/>
        </p:nvSpPr>
        <p:spPr>
          <a:xfrm>
            <a:off x="4718955" y="2288512"/>
            <a:ext cx="1507066" cy="107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/>
          <p:cNvSpPr/>
          <p:nvPr/>
        </p:nvSpPr>
        <p:spPr>
          <a:xfrm>
            <a:off x="53680" y="-1"/>
            <a:ext cx="1698476" cy="313267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35608" y="1294805"/>
            <a:ext cx="51554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u="sng" dirty="0" smtClean="0">
                <a:solidFill>
                  <a:schemeClr val="bg1"/>
                </a:solidFill>
                <a:latin typeface="Times"/>
                <a:cs typeface="Times"/>
              </a:rPr>
              <a:t>1,3,6,8-</a:t>
            </a:r>
            <a:endParaRPr kumimoji="1" lang="ja-JP" altLang="en-US" sz="800" u="sng" dirty="0">
              <a:solidFill>
                <a:schemeClr val="bg1"/>
              </a:solidFill>
              <a:latin typeface="Times"/>
              <a:cs typeface="Times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845733" y="1510249"/>
            <a:ext cx="153457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sz="1200" baseline="30000" dirty="0" smtClean="0">
                <a:solidFill>
                  <a:schemeClr val="bg1"/>
                </a:solidFill>
                <a:latin typeface="Times"/>
                <a:cs typeface="Times"/>
              </a:rPr>
              <a:t>13</a:t>
            </a:r>
            <a:r>
              <a:rPr kumimoji="1" lang="en-US" altLang="ja-JP" sz="1200" dirty="0" smtClean="0">
                <a:solidFill>
                  <a:schemeClr val="bg1"/>
                </a:solidFill>
                <a:latin typeface="Times"/>
                <a:cs typeface="Times"/>
              </a:rPr>
              <a:t>C</a:t>
            </a:r>
            <a:r>
              <a:rPr kumimoji="1" lang="en-US" altLang="ja-JP" sz="1200" baseline="-25000" dirty="0" smtClean="0">
                <a:solidFill>
                  <a:schemeClr val="bg1"/>
                </a:solidFill>
                <a:latin typeface="Times"/>
                <a:cs typeface="Times"/>
              </a:rPr>
              <a:t>12 </a:t>
            </a:r>
            <a:r>
              <a:rPr kumimoji="1" lang="en-US" altLang="ja-JP" sz="1200" dirty="0" smtClean="0">
                <a:solidFill>
                  <a:schemeClr val="bg1"/>
                </a:solidFill>
                <a:latin typeface="Times"/>
                <a:cs typeface="Times"/>
              </a:rPr>
              <a:t>labeled </a:t>
            </a:r>
            <a:r>
              <a:rPr kumimoji="1" lang="en-US" altLang="ja-JP" sz="1200" dirty="0" err="1" smtClean="0">
                <a:solidFill>
                  <a:schemeClr val="bg1"/>
                </a:solidFill>
                <a:latin typeface="Times"/>
                <a:cs typeface="Times"/>
              </a:rPr>
              <a:t>TeCDDs</a:t>
            </a:r>
            <a:r>
              <a:rPr kumimoji="1" lang="en-US" altLang="ja-JP" sz="1200" dirty="0" smtClean="0">
                <a:solidFill>
                  <a:schemeClr val="bg1"/>
                </a:solidFill>
                <a:latin typeface="Times"/>
                <a:cs typeface="Times"/>
              </a:rPr>
              <a:t> </a:t>
            </a:r>
          </a:p>
          <a:p>
            <a:r>
              <a:rPr kumimoji="1" lang="en-US" altLang="ja-JP" sz="1200" dirty="0" smtClean="0">
                <a:solidFill>
                  <a:schemeClr val="bg1"/>
                </a:solidFill>
                <a:latin typeface="Times"/>
                <a:cs typeface="Times"/>
              </a:rPr>
              <a:t>(</a:t>
            </a:r>
            <a:r>
              <a:rPr kumimoji="1" lang="en-US" altLang="ja-JP" sz="1200" dirty="0">
                <a:solidFill>
                  <a:schemeClr val="bg1"/>
                </a:solidFill>
                <a:latin typeface="Times"/>
                <a:cs typeface="Times"/>
              </a:rPr>
              <a:t>m/z:333.9338</a:t>
            </a:r>
            <a:r>
              <a:rPr kumimoji="1" lang="en-US" altLang="ja-JP" sz="1200" dirty="0" smtClean="0">
                <a:solidFill>
                  <a:schemeClr val="bg1"/>
                </a:solidFill>
                <a:latin typeface="Times"/>
                <a:cs typeface="Times"/>
              </a:rPr>
              <a:t>)</a:t>
            </a:r>
            <a:endParaRPr kumimoji="1" lang="en-US" altLang="ja-JP" sz="1200" dirty="0">
              <a:solidFill>
                <a:schemeClr val="bg1"/>
              </a:solidFill>
              <a:latin typeface="Times"/>
              <a:cs typeface="Times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908812" y="1322492"/>
            <a:ext cx="56438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800" u="sng" dirty="0" smtClean="0">
                <a:solidFill>
                  <a:schemeClr val="bg1"/>
                </a:solidFill>
                <a:latin typeface="Times"/>
                <a:cs typeface="Times"/>
              </a:rPr>
              <a:t>1,2,7,8-</a:t>
            </a:r>
            <a:endParaRPr kumimoji="1" lang="ja-JP" altLang="en-US" sz="800" u="sng" dirty="0">
              <a:solidFill>
                <a:schemeClr val="bg1"/>
              </a:solidFill>
              <a:latin typeface="Times"/>
              <a:cs typeface="Times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383425" y="1294805"/>
            <a:ext cx="73746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u="sng" dirty="0" smtClean="0">
                <a:solidFill>
                  <a:srgbClr val="FF0000"/>
                </a:solidFill>
                <a:latin typeface="Times"/>
                <a:cs typeface="Times"/>
              </a:rPr>
              <a:t>2,3,7,8-</a:t>
            </a:r>
            <a:endParaRPr kumimoji="1" lang="ja-JP" altLang="en-US" sz="1000" u="sng" dirty="0">
              <a:solidFill>
                <a:srgbClr val="FF0000"/>
              </a:solidFill>
              <a:latin typeface="Times"/>
              <a:cs typeface="Times"/>
            </a:endParaRPr>
          </a:p>
        </p:txBody>
      </p:sp>
      <p:sp>
        <p:nvSpPr>
          <p:cNvPr id="10" name="正方形/長方形 9"/>
          <p:cNvSpPr/>
          <p:nvPr/>
        </p:nvSpPr>
        <p:spPr>
          <a:xfrm>
            <a:off x="1361377" y="2211124"/>
            <a:ext cx="13280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sz="1200" dirty="0" err="1" smtClean="0">
                <a:solidFill>
                  <a:schemeClr val="bg1"/>
                </a:solidFill>
                <a:latin typeface="Times"/>
                <a:cs typeface="Times"/>
              </a:rPr>
              <a:t>TeCDDs</a:t>
            </a:r>
            <a:r>
              <a:rPr kumimoji="1" lang="en-US" altLang="ja-JP" sz="1200" dirty="0" smtClean="0">
                <a:solidFill>
                  <a:schemeClr val="bg1"/>
                </a:solidFill>
                <a:latin typeface="Times"/>
                <a:cs typeface="Times"/>
              </a:rPr>
              <a:t> in </a:t>
            </a:r>
            <a:r>
              <a:rPr kumimoji="1" lang="en-US" altLang="ja-JP" sz="1200" dirty="0" err="1" smtClean="0">
                <a:solidFill>
                  <a:schemeClr val="bg1"/>
                </a:solidFill>
                <a:latin typeface="Times"/>
                <a:cs typeface="Times"/>
              </a:rPr>
              <a:t>Flyash</a:t>
            </a:r>
            <a:endParaRPr kumimoji="1" lang="en-US" altLang="ja-JP" sz="1200" dirty="0" smtClean="0">
              <a:solidFill>
                <a:schemeClr val="bg1"/>
              </a:solidFill>
              <a:latin typeface="Times"/>
              <a:cs typeface="Times"/>
            </a:endParaRPr>
          </a:p>
          <a:p>
            <a:r>
              <a:rPr kumimoji="1" lang="en-US" altLang="ja-JP" sz="1200" dirty="0" smtClean="0">
                <a:solidFill>
                  <a:schemeClr val="bg1"/>
                </a:solidFill>
                <a:latin typeface="Times"/>
                <a:cs typeface="Times"/>
              </a:rPr>
              <a:t> (m/z:321.8937)</a:t>
            </a:r>
            <a:endParaRPr kumimoji="1" lang="ja-JP" altLang="en-US" sz="1200" dirty="0">
              <a:solidFill>
                <a:schemeClr val="bg1"/>
              </a:solidFill>
              <a:latin typeface="Times"/>
              <a:cs typeface="Times"/>
            </a:endParaRPr>
          </a:p>
        </p:txBody>
      </p:sp>
      <p:sp>
        <p:nvSpPr>
          <p:cNvPr id="14" name="正方形/長方形 13"/>
          <p:cNvSpPr/>
          <p:nvPr/>
        </p:nvSpPr>
        <p:spPr>
          <a:xfrm>
            <a:off x="101601" y="1085202"/>
            <a:ext cx="791994" cy="107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/>
          <p:cNvSpPr/>
          <p:nvPr/>
        </p:nvSpPr>
        <p:spPr>
          <a:xfrm>
            <a:off x="101601" y="2026258"/>
            <a:ext cx="791994" cy="10799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角丸四角形 12"/>
          <p:cNvSpPr/>
          <p:nvPr/>
        </p:nvSpPr>
        <p:spPr>
          <a:xfrm>
            <a:off x="55406" y="1"/>
            <a:ext cx="4575861" cy="3046394"/>
          </a:xfrm>
          <a:prstGeom prst="roundRect">
            <a:avLst>
              <a:gd name="adj" fmla="val 3468"/>
            </a:avLst>
          </a:prstGeom>
          <a:noFill/>
          <a:ln w="38100" cmpd="sng">
            <a:solidFill>
              <a:srgbClr val="FFFF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角丸四角形 15"/>
          <p:cNvSpPr/>
          <p:nvPr/>
        </p:nvSpPr>
        <p:spPr>
          <a:xfrm>
            <a:off x="4687381" y="2278196"/>
            <a:ext cx="4419600" cy="4526088"/>
          </a:xfrm>
          <a:prstGeom prst="roundRect">
            <a:avLst>
              <a:gd name="adj" fmla="val 3698"/>
            </a:avLst>
          </a:prstGeom>
          <a:noFill/>
          <a:ln w="38100" cmpd="sng">
            <a:solidFill>
              <a:srgbClr val="FF000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284222" y="2707595"/>
            <a:ext cx="341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000000"/>
                </a:solidFill>
                <a:latin typeface="Times"/>
                <a:cs typeface="Times"/>
              </a:rPr>
              <a:t>①</a:t>
            </a:r>
            <a:endParaRPr kumimoji="1" lang="ja-JP" altLang="en-US" sz="1200" dirty="0">
              <a:solidFill>
                <a:srgbClr val="000000"/>
              </a:solidFill>
              <a:latin typeface="Times"/>
              <a:cs typeface="Times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7744161" y="5131730"/>
            <a:ext cx="10918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u="sng" dirty="0" smtClean="0">
                <a:solidFill>
                  <a:srgbClr val="000000"/>
                </a:solidFill>
                <a:latin typeface="Times"/>
                <a:cs typeface="Times"/>
              </a:rPr>
              <a:t>Peak ①</a:t>
            </a:r>
            <a:endParaRPr kumimoji="1" lang="en-US" altLang="ja-JP" sz="1400" u="sng" dirty="0">
              <a:solidFill>
                <a:srgbClr val="000000"/>
              </a:solidFill>
              <a:latin typeface="Times"/>
              <a:cs typeface="Times"/>
            </a:endParaRPr>
          </a:p>
          <a:p>
            <a:r>
              <a:rPr kumimoji="1" lang="ja-JP" altLang="en-US" sz="1400" dirty="0" smtClean="0">
                <a:solidFill>
                  <a:srgbClr val="000000"/>
                </a:solidFill>
                <a:latin typeface="Times"/>
                <a:cs typeface="Times"/>
              </a:rPr>
              <a:t>＆</a:t>
            </a:r>
            <a:r>
              <a:rPr kumimoji="1" lang="en-US" altLang="ja-JP" sz="1400" dirty="0" smtClean="0">
                <a:solidFill>
                  <a:srgbClr val="000000"/>
                </a:solidFill>
                <a:latin typeface="Times"/>
                <a:cs typeface="Times"/>
              </a:rPr>
              <a:t> </a:t>
            </a:r>
            <a:r>
              <a:rPr kumimoji="1" lang="en-US" altLang="ja-JP" sz="1400" u="sng" dirty="0" smtClean="0">
                <a:solidFill>
                  <a:srgbClr val="000000"/>
                </a:solidFill>
                <a:latin typeface="Times"/>
                <a:cs typeface="Times"/>
              </a:rPr>
              <a:t>Peak ③</a:t>
            </a:r>
            <a:endParaRPr kumimoji="1" lang="ja-JP" altLang="en-US" sz="1400" u="sng" dirty="0">
              <a:solidFill>
                <a:srgbClr val="000000"/>
              </a:solidFill>
              <a:latin typeface="Times"/>
              <a:cs typeface="Times"/>
            </a:endParaRP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266993" y="2907895"/>
            <a:ext cx="341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>
                <a:solidFill>
                  <a:srgbClr val="FF0000"/>
                </a:solidFill>
                <a:latin typeface="Times"/>
                <a:cs typeface="Times"/>
              </a:rPr>
              <a:t>②</a:t>
            </a:r>
            <a:endParaRPr kumimoji="1" lang="ja-JP" altLang="en-US" sz="1200" b="1" dirty="0">
              <a:solidFill>
                <a:srgbClr val="FF0000"/>
              </a:solidFill>
              <a:latin typeface="Times"/>
              <a:cs typeface="Times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437766" y="3210167"/>
            <a:ext cx="341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000000"/>
                </a:solidFill>
                <a:latin typeface="Times"/>
                <a:cs typeface="Times"/>
              </a:rPr>
              <a:t>③</a:t>
            </a:r>
            <a:endParaRPr kumimoji="1" lang="ja-JP" altLang="en-US" sz="1200" dirty="0">
              <a:solidFill>
                <a:srgbClr val="000000"/>
              </a:solidFill>
              <a:latin typeface="Times"/>
              <a:cs typeface="Times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6905568" y="2973172"/>
            <a:ext cx="341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b="1" dirty="0" smtClean="0">
                <a:solidFill>
                  <a:srgbClr val="FF0000"/>
                </a:solidFill>
                <a:latin typeface="Times"/>
                <a:cs typeface="Times"/>
              </a:rPr>
              <a:t>④</a:t>
            </a:r>
            <a:endParaRPr kumimoji="1" lang="ja-JP" altLang="en-US" sz="1200" b="1" dirty="0">
              <a:solidFill>
                <a:srgbClr val="FF0000"/>
              </a:solidFill>
              <a:latin typeface="Times"/>
              <a:cs typeface="Times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8261487" y="2775605"/>
            <a:ext cx="34154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 smtClean="0">
                <a:solidFill>
                  <a:srgbClr val="000000"/>
                </a:solidFill>
                <a:latin typeface="Times"/>
                <a:cs typeface="Times"/>
              </a:rPr>
              <a:t>⑤</a:t>
            </a:r>
            <a:endParaRPr kumimoji="1" lang="ja-JP" altLang="en-US" sz="1200" dirty="0">
              <a:solidFill>
                <a:srgbClr val="000000"/>
              </a:solidFill>
              <a:latin typeface="Times"/>
              <a:cs typeface="Times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5134135" y="5834875"/>
            <a:ext cx="10918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u="sng" dirty="0" smtClean="0">
                <a:solidFill>
                  <a:srgbClr val="000000"/>
                </a:solidFill>
                <a:latin typeface="Times"/>
                <a:cs typeface="Times"/>
              </a:rPr>
              <a:t>Peak </a:t>
            </a:r>
            <a:r>
              <a:rPr kumimoji="1" lang="en-US" altLang="ja-JP" sz="1400" u="sng" dirty="0" smtClean="0">
                <a:solidFill>
                  <a:srgbClr val="FF0000"/>
                </a:solidFill>
                <a:latin typeface="Times"/>
                <a:cs typeface="Times"/>
              </a:rPr>
              <a:t>②</a:t>
            </a:r>
            <a:endParaRPr kumimoji="1" lang="en-US" altLang="ja-JP" sz="1400" u="sng" dirty="0">
              <a:solidFill>
                <a:srgbClr val="FF0000"/>
              </a:solidFill>
              <a:latin typeface="Times"/>
              <a:cs typeface="Times"/>
            </a:endParaRPr>
          </a:p>
          <a:p>
            <a:r>
              <a:rPr kumimoji="1" lang="ja-JP" altLang="en-US" sz="1400" dirty="0" smtClean="0">
                <a:solidFill>
                  <a:srgbClr val="000000"/>
                </a:solidFill>
                <a:latin typeface="Times"/>
                <a:cs typeface="Times"/>
              </a:rPr>
              <a:t>＆</a:t>
            </a:r>
            <a:r>
              <a:rPr kumimoji="1" lang="en-US" altLang="ja-JP" sz="1400" dirty="0" smtClean="0">
                <a:solidFill>
                  <a:srgbClr val="000000"/>
                </a:solidFill>
                <a:latin typeface="Times"/>
                <a:cs typeface="Times"/>
              </a:rPr>
              <a:t> </a:t>
            </a:r>
            <a:r>
              <a:rPr kumimoji="1" lang="en-US" altLang="ja-JP" sz="1400" u="sng" dirty="0" smtClean="0">
                <a:solidFill>
                  <a:srgbClr val="000000"/>
                </a:solidFill>
                <a:latin typeface="Times"/>
                <a:cs typeface="Times"/>
              </a:rPr>
              <a:t>Peak </a:t>
            </a:r>
            <a:r>
              <a:rPr kumimoji="1" lang="en-US" altLang="ja-JP" sz="1400" u="sng" dirty="0" smtClean="0">
                <a:solidFill>
                  <a:srgbClr val="FF0000"/>
                </a:solidFill>
                <a:latin typeface="Times"/>
                <a:cs typeface="Times"/>
              </a:rPr>
              <a:t>④</a:t>
            </a:r>
            <a:endParaRPr kumimoji="1" lang="ja-JP" altLang="en-US" sz="1400" u="sng" dirty="0">
              <a:solidFill>
                <a:srgbClr val="FF0000"/>
              </a:solidFill>
              <a:latin typeface="Times"/>
              <a:cs typeface="Times"/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6801915" y="4153699"/>
            <a:ext cx="77862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u="sng" dirty="0" smtClean="0">
                <a:solidFill>
                  <a:srgbClr val="000000"/>
                </a:solidFill>
                <a:latin typeface="Times"/>
                <a:cs typeface="Times"/>
              </a:rPr>
              <a:t>Peak ⑤</a:t>
            </a:r>
            <a:endParaRPr kumimoji="1" lang="ja-JP" altLang="en-US" sz="1400" u="sng" dirty="0">
              <a:solidFill>
                <a:srgbClr val="000000"/>
              </a:solidFill>
              <a:latin typeface="Times"/>
              <a:cs typeface="Times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435608" y="3042414"/>
            <a:ext cx="3654504" cy="461665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en-US" altLang="ja-JP" sz="1200" dirty="0" smtClean="0">
                <a:solidFill>
                  <a:schemeClr val="bg1"/>
                </a:solidFill>
                <a:latin typeface="Times"/>
                <a:cs typeface="Times"/>
              </a:rPr>
              <a:t>High Resolution SIM Chromatogram</a:t>
            </a:r>
          </a:p>
          <a:p>
            <a:pPr algn="ctr"/>
            <a:r>
              <a:rPr kumimoji="1" lang="en-US" altLang="ja-JP" sz="1200" dirty="0" smtClean="0">
                <a:solidFill>
                  <a:schemeClr val="bg1"/>
                </a:solidFill>
                <a:latin typeface="Times"/>
                <a:cs typeface="Times"/>
              </a:rPr>
              <a:t>Resolution </a:t>
            </a:r>
            <a:r>
              <a:rPr kumimoji="1" lang="en-US" altLang="ja-JP" sz="1200" dirty="0">
                <a:solidFill>
                  <a:schemeClr val="bg1"/>
                </a:solidFill>
                <a:latin typeface="Times"/>
                <a:cs typeface="Times"/>
              </a:rPr>
              <a:t>&gt;10,000 (5% v</a:t>
            </a:r>
            <a:r>
              <a:rPr kumimoji="1" lang="en-US" altLang="ja-JP" sz="1200" dirty="0" smtClean="0">
                <a:solidFill>
                  <a:schemeClr val="bg1"/>
                </a:solidFill>
                <a:latin typeface="Times"/>
                <a:cs typeface="Times"/>
              </a:rPr>
              <a:t>alley)</a:t>
            </a:r>
            <a:endParaRPr kumimoji="1" lang="ja-JP" altLang="en-US" sz="1200" dirty="0">
              <a:solidFill>
                <a:schemeClr val="bg1"/>
              </a:solidFill>
              <a:latin typeface="Times"/>
              <a:cs typeface="Times"/>
            </a:endParaRPr>
          </a:p>
        </p:txBody>
      </p:sp>
      <p:sp>
        <p:nvSpPr>
          <p:cNvPr id="33" name="正方形/長方形 32"/>
          <p:cNvSpPr/>
          <p:nvPr/>
        </p:nvSpPr>
        <p:spPr>
          <a:xfrm>
            <a:off x="344296" y="-11632"/>
            <a:ext cx="281572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kumimoji="1" lang="en-US" altLang="ja-JP" sz="1200" dirty="0" err="1" smtClean="0">
                <a:solidFill>
                  <a:schemeClr val="bg1"/>
                </a:solidFill>
                <a:latin typeface="Times"/>
                <a:cs typeface="Times"/>
              </a:rPr>
              <a:t>TeCDD</a:t>
            </a:r>
            <a:r>
              <a:rPr kumimoji="1" lang="en-US" altLang="ja-JP" sz="1200" dirty="0" smtClean="0">
                <a:solidFill>
                  <a:schemeClr val="bg1"/>
                </a:solidFill>
                <a:latin typeface="Times"/>
                <a:cs typeface="Times"/>
              </a:rPr>
              <a:t>-N </a:t>
            </a:r>
            <a:r>
              <a:rPr kumimoji="1" lang="en-US" altLang="ja-JP" sz="1200" dirty="0" err="1" smtClean="0">
                <a:solidFill>
                  <a:schemeClr val="bg1"/>
                </a:solidFill>
                <a:latin typeface="Times"/>
                <a:cs typeface="Times"/>
              </a:rPr>
              <a:t>Analogus</a:t>
            </a:r>
            <a:r>
              <a:rPr kumimoji="1" lang="en-US" altLang="ja-JP" sz="1200" dirty="0" smtClean="0">
                <a:solidFill>
                  <a:schemeClr val="bg1"/>
                </a:solidFill>
                <a:latin typeface="Times"/>
                <a:cs typeface="Times"/>
              </a:rPr>
              <a:t> in </a:t>
            </a:r>
            <a:r>
              <a:rPr kumimoji="1" lang="en-US" altLang="ja-JP" sz="1200" dirty="0" err="1" smtClean="0">
                <a:solidFill>
                  <a:schemeClr val="bg1"/>
                </a:solidFill>
                <a:latin typeface="Times"/>
                <a:cs typeface="Times"/>
              </a:rPr>
              <a:t>Pyridinol</a:t>
            </a:r>
            <a:r>
              <a:rPr kumimoji="1" lang="en-US" altLang="ja-JP" sz="1200" dirty="0">
                <a:solidFill>
                  <a:schemeClr val="bg1"/>
                </a:solidFill>
                <a:latin typeface="Times"/>
                <a:cs typeface="Times"/>
              </a:rPr>
              <a:t> pyrolysis </a:t>
            </a:r>
            <a:endParaRPr kumimoji="1" lang="en-US" altLang="ja-JP" sz="1200" dirty="0" smtClean="0">
              <a:solidFill>
                <a:schemeClr val="bg1"/>
              </a:solidFill>
              <a:latin typeface="Times"/>
              <a:cs typeface="Times"/>
            </a:endParaRPr>
          </a:p>
          <a:p>
            <a:r>
              <a:rPr kumimoji="1" lang="en-US" altLang="ja-JP" sz="1200" dirty="0" smtClean="0">
                <a:solidFill>
                  <a:schemeClr val="bg1"/>
                </a:solidFill>
                <a:latin typeface="Times"/>
                <a:cs typeface="Times"/>
              </a:rPr>
              <a:t>(m/z:323.8841)</a:t>
            </a:r>
            <a:endParaRPr kumimoji="1" lang="ja-JP" altLang="en-US" sz="1200" dirty="0">
              <a:solidFill>
                <a:schemeClr val="bg1"/>
              </a:solidFill>
              <a:latin typeface="Times"/>
              <a:cs typeface="Times"/>
            </a:endParaRPr>
          </a:p>
        </p:txBody>
      </p:sp>
      <p:sp>
        <p:nvSpPr>
          <p:cNvPr id="12" name="正方形/長方形 11"/>
          <p:cNvSpPr/>
          <p:nvPr/>
        </p:nvSpPr>
        <p:spPr>
          <a:xfrm>
            <a:off x="5166938" y="2119512"/>
            <a:ext cx="3477259" cy="276999"/>
          </a:xfrm>
          <a:prstGeom prst="rect">
            <a:avLst/>
          </a:prstGeom>
          <a:solidFill>
            <a:srgbClr val="FFFFFF"/>
          </a:solidFill>
          <a:ln w="38100" cmpd="sng"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r>
              <a:rPr kumimoji="1" lang="en-US" altLang="ja-JP" sz="1200" dirty="0" smtClean="0">
                <a:solidFill>
                  <a:schemeClr val="bg1"/>
                </a:solidFill>
                <a:latin typeface="Times"/>
                <a:cs typeface="Times"/>
              </a:rPr>
              <a:t>Middle Resolution TIC Chromatogram (m/z: 80-600)</a:t>
            </a:r>
            <a:endParaRPr kumimoji="1" lang="ja-JP" altLang="en-US" sz="1200" dirty="0">
              <a:solidFill>
                <a:schemeClr val="bg1"/>
              </a:solidFill>
              <a:latin typeface="Times"/>
              <a:cs typeface="Times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30006" y="4080548"/>
            <a:ext cx="4276849" cy="2585323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r>
              <a:rPr kumimoji="1" lang="en-US" altLang="ja-JP" dirty="0" smtClean="0">
                <a:solidFill>
                  <a:srgbClr val="FF0000"/>
                </a:solidFill>
                <a:latin typeface="Times"/>
                <a:cs typeface="Times"/>
              </a:rPr>
              <a:t>GC/MS: </a:t>
            </a:r>
            <a:r>
              <a:rPr kumimoji="1" lang="en-US" altLang="ja-JP" dirty="0" err="1" smtClean="0">
                <a:solidFill>
                  <a:srgbClr val="FF0000"/>
                </a:solidFill>
                <a:latin typeface="Times"/>
                <a:cs typeface="Times"/>
              </a:rPr>
              <a:t>Micromass</a:t>
            </a:r>
            <a:r>
              <a:rPr kumimoji="1" lang="en-US" altLang="ja-JP" dirty="0" smtClean="0">
                <a:solidFill>
                  <a:srgbClr val="FF0000"/>
                </a:solidFill>
                <a:latin typeface="Times"/>
                <a:cs typeface="Times"/>
              </a:rPr>
              <a:t> </a:t>
            </a:r>
            <a:r>
              <a:rPr kumimoji="1" lang="en-US" altLang="ja-JP" dirty="0" err="1" smtClean="0">
                <a:solidFill>
                  <a:srgbClr val="FF0000"/>
                </a:solidFill>
                <a:latin typeface="Times"/>
                <a:cs typeface="Times"/>
              </a:rPr>
              <a:t>Autospec</a:t>
            </a:r>
            <a:r>
              <a:rPr kumimoji="1" lang="en-US" altLang="ja-JP" dirty="0" smtClean="0">
                <a:solidFill>
                  <a:srgbClr val="FF0000"/>
                </a:solidFill>
                <a:latin typeface="Times"/>
                <a:cs typeface="Times"/>
              </a:rPr>
              <a:t> </a:t>
            </a:r>
            <a:r>
              <a:rPr kumimoji="1" lang="en-US" altLang="ja-JP" dirty="0" err="1" smtClean="0">
                <a:solidFill>
                  <a:srgbClr val="FF0000"/>
                </a:solidFill>
                <a:latin typeface="Times"/>
                <a:cs typeface="Times"/>
              </a:rPr>
              <a:t>Ultima</a:t>
            </a:r>
            <a:endParaRPr kumimoji="1" lang="en-US" altLang="ja-JP" dirty="0" smtClean="0">
              <a:solidFill>
                <a:srgbClr val="FF0000"/>
              </a:solidFill>
              <a:latin typeface="Times"/>
              <a:cs typeface="Times"/>
            </a:endParaRPr>
          </a:p>
          <a:p>
            <a:endParaRPr kumimoji="1" lang="en-US" altLang="ja-JP" dirty="0" smtClean="0">
              <a:solidFill>
                <a:srgbClr val="FF0000"/>
              </a:solidFill>
              <a:latin typeface="Times"/>
              <a:cs typeface="Times"/>
            </a:endParaRPr>
          </a:p>
          <a:p>
            <a:r>
              <a:rPr kumimoji="1" lang="en-US" altLang="ja-JP" dirty="0" smtClean="0">
                <a:solidFill>
                  <a:srgbClr val="FF0000"/>
                </a:solidFill>
                <a:latin typeface="Times"/>
                <a:cs typeface="Times"/>
              </a:rPr>
              <a:t>Column:HT-8PCB(60mx0.25mm)</a:t>
            </a:r>
          </a:p>
          <a:p>
            <a:endParaRPr kumimoji="1" lang="en-US" altLang="ja-JP" dirty="0" smtClean="0">
              <a:solidFill>
                <a:srgbClr val="FF0000"/>
              </a:solidFill>
              <a:latin typeface="Times"/>
              <a:cs typeface="Times"/>
            </a:endParaRPr>
          </a:p>
          <a:p>
            <a:r>
              <a:rPr kumimoji="1" lang="en-US" altLang="ja-JP" dirty="0" smtClean="0">
                <a:solidFill>
                  <a:srgbClr val="FF0000"/>
                </a:solidFill>
                <a:latin typeface="Times"/>
                <a:cs typeface="Times"/>
              </a:rPr>
              <a:t>Oven Temp.</a:t>
            </a:r>
          </a:p>
          <a:p>
            <a:r>
              <a:rPr kumimoji="1" lang="en-US" altLang="ja-JP" dirty="0" smtClean="0">
                <a:solidFill>
                  <a:srgbClr val="FF0000"/>
                </a:solidFill>
                <a:latin typeface="Times"/>
                <a:cs typeface="Times"/>
              </a:rPr>
              <a:t>130</a:t>
            </a:r>
            <a:r>
              <a:rPr kumimoji="1" lang="en-US" altLang="ja-JP" dirty="0" smtClean="0">
                <a:solidFill>
                  <a:srgbClr val="FF0000"/>
                </a:solidFill>
                <a:latin typeface="Times"/>
                <a:cs typeface="Times"/>
              </a:rPr>
              <a:t>℃(1min)-30℃/min</a:t>
            </a:r>
          </a:p>
          <a:p>
            <a:r>
              <a:rPr kumimoji="1" lang="ja-JP" altLang="en-US" dirty="0" smtClean="0">
                <a:solidFill>
                  <a:srgbClr val="FF0000"/>
                </a:solidFill>
                <a:latin typeface="Times"/>
                <a:cs typeface="Times"/>
              </a:rPr>
              <a:t>　</a:t>
            </a:r>
            <a:r>
              <a:rPr kumimoji="1" lang="en-US" altLang="ja-JP" dirty="0" smtClean="0">
                <a:solidFill>
                  <a:srgbClr val="FF0000"/>
                </a:solidFill>
                <a:latin typeface="Times"/>
                <a:cs typeface="Times"/>
              </a:rPr>
              <a:t>-200℃-20℃/min-310℃(hold)</a:t>
            </a:r>
          </a:p>
          <a:p>
            <a:endParaRPr kumimoji="1" lang="en-US" altLang="ja-JP" dirty="0">
              <a:solidFill>
                <a:srgbClr val="FF0000"/>
              </a:solidFill>
              <a:latin typeface="Times"/>
              <a:cs typeface="Times"/>
            </a:endParaRPr>
          </a:p>
          <a:p>
            <a:r>
              <a:rPr kumimoji="1" lang="en-US" altLang="ja-JP" dirty="0" smtClean="0">
                <a:solidFill>
                  <a:srgbClr val="FF0000"/>
                </a:solidFill>
                <a:latin typeface="Times"/>
                <a:cs typeface="Times"/>
              </a:rPr>
              <a:t>He, 1.0ml/min(constant flow)</a:t>
            </a:r>
            <a:endParaRPr kumimoji="1" lang="ja-JP" altLang="en-US" dirty="0">
              <a:solidFill>
                <a:srgbClr val="FF0000"/>
              </a:solidFill>
              <a:latin typeface="Times"/>
              <a:cs typeface="Times"/>
            </a:endParaRPr>
          </a:p>
        </p:txBody>
      </p:sp>
    </p:spTree>
    <p:extLst>
      <p:ext uri="{BB962C8B-B14F-4D97-AF65-F5344CB8AC3E}">
        <p14:creationId xmlns:p14="http://schemas.microsoft.com/office/powerpoint/2010/main" val="3602263219"/>
      </p:ext>
    </p:extLst>
  </p:cSld>
  <p:clrMapOvr>
    <a:masterClrMapping/>
  </p:clrMapOvr>
</p:sld>
</file>

<file path=ppt/theme/theme1.xml><?xml version="1.0" encoding="utf-8"?>
<a:theme xmlns:a="http://schemas.openxmlformats.org/drawingml/2006/main" name="トワイライト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トワイライト.thmx</Template>
  <TotalTime>453</TotalTime>
  <Words>109</Words>
  <Application>Microsoft Macintosh PowerPoint</Application>
  <PresentationFormat>画面に合わせる (4:3)</PresentationFormat>
  <Paragraphs>31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トワイライト</vt:lpstr>
      <vt:lpstr>PowerPoint プレゼンテーション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先山 孝則</dc:creator>
  <cp:lastModifiedBy>先山 孝則</cp:lastModifiedBy>
  <cp:revision>10</cp:revision>
  <dcterms:created xsi:type="dcterms:W3CDTF">2011-08-11T00:37:46Z</dcterms:created>
  <dcterms:modified xsi:type="dcterms:W3CDTF">2011-08-11T08:11:30Z</dcterms:modified>
</cp:coreProperties>
</file>