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1" r:id="rId3"/>
    <p:sldId id="262" r:id="rId4"/>
    <p:sldId id="263" r:id="rId5"/>
    <p:sldId id="264" r:id="rId6"/>
    <p:sldId id="260" r:id="rId7"/>
    <p:sldId id="258" r:id="rId8"/>
    <p:sldId id="256" r:id="rId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410"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127A67-73DA-448E-AE59-FE7F3A61AEEC}" type="datetimeFigureOut">
              <a:rPr kumimoji="1" lang="ja-JP" altLang="en-US" smtClean="0"/>
              <a:pPr/>
              <a:t>2011/5/28</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AD5B63-6F4D-42A3-A02D-0F1E7DB54D22}"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AAD5B63-6F4D-42A3-A02D-0F1E7DB54D22}"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AAD5B63-6F4D-42A3-A02D-0F1E7DB54D22}"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AAD5B63-6F4D-42A3-A02D-0F1E7DB54D22}"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AAD5B63-6F4D-42A3-A02D-0F1E7DB54D22}"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AAD5B63-6F4D-42A3-A02D-0F1E7DB54D22}"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AAD5B63-6F4D-42A3-A02D-0F1E7DB54D22}"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AAD5B63-6F4D-42A3-A02D-0F1E7DB54D22}"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AAD5B63-6F4D-42A3-A02D-0F1E7DB54D22}" type="slidenum">
              <a:rPr kumimoji="1" lang="ja-JP" altLang="en-US" smtClean="0"/>
              <a:pPr/>
              <a:t>8</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D6CB98E-E319-4899-8E57-C7FAF759B9B8}" type="datetimeFigureOut">
              <a:rPr kumimoji="1" lang="ja-JP" altLang="en-US" smtClean="0"/>
              <a:pPr/>
              <a:t>2011/5/28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4CC68B8-B92F-40E2-B220-3B670E43CEA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6CB98E-E319-4899-8E57-C7FAF759B9B8}" type="datetimeFigureOut">
              <a:rPr kumimoji="1" lang="ja-JP" altLang="en-US" smtClean="0"/>
              <a:pPr/>
              <a:t>2011/5/28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CC68B8-B92F-40E2-B220-3B670E43CEA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51520" y="5013176"/>
            <a:ext cx="8568952" cy="1477328"/>
          </a:xfrm>
          <a:prstGeom prst="rect">
            <a:avLst/>
          </a:prstGeom>
          <a:noFill/>
        </p:spPr>
        <p:txBody>
          <a:bodyPr wrap="square" rtlCol="0">
            <a:spAutoFit/>
          </a:bodyPr>
          <a:lstStyle/>
          <a:p>
            <a:r>
              <a:rPr lang="en-US" altLang="ja-JP" dirty="0" smtClean="0">
                <a:latin typeface="Times New Roman" pitchFamily="18" charset="0"/>
                <a:cs typeface="Times New Roman" pitchFamily="18" charset="0"/>
              </a:rPr>
              <a:t>Fig</a:t>
            </a:r>
            <a:r>
              <a:rPr lang="en-US" altLang="ja-JP" dirty="0">
                <a:latin typeface="Times New Roman" pitchFamily="18" charset="0"/>
                <a:cs typeface="Times New Roman" pitchFamily="18" charset="0"/>
              </a:rPr>
              <a:t>. 1  Location of sampling sites</a:t>
            </a:r>
            <a:r>
              <a:rPr lang="en-US" altLang="ja-JP" dirty="0" smtClean="0">
                <a:latin typeface="Times New Roman" pitchFamily="18" charset="0"/>
                <a:cs typeface="Times New Roman" pitchFamily="18" charset="0"/>
              </a:rPr>
              <a:t> </a:t>
            </a:r>
          </a:p>
          <a:p>
            <a:endParaRPr lang="en-US" altLang="ja-JP" dirty="0" smtClean="0">
              <a:latin typeface="Times New Roman" pitchFamily="18" charset="0"/>
              <a:cs typeface="Times New Roman" pitchFamily="18" charset="0"/>
            </a:endParaRPr>
          </a:p>
          <a:p>
            <a:r>
              <a:rPr lang="en-US" altLang="ja-JP" dirty="0" smtClean="0">
                <a:latin typeface="Times New Roman" pitchFamily="18" charset="0"/>
                <a:cs typeface="Times New Roman" pitchFamily="18" charset="0"/>
              </a:rPr>
              <a:t>Ambient air samples were collected once a month for five years (from 2005 to 2009) at six sites which comprehend urban areas (</a:t>
            </a:r>
            <a:r>
              <a:rPr lang="en-US" altLang="ja-JP" dirty="0" err="1" smtClean="0">
                <a:latin typeface="Times New Roman" pitchFamily="18" charset="0"/>
                <a:cs typeface="Times New Roman" pitchFamily="18" charset="0"/>
              </a:rPr>
              <a:t>Sanda</a:t>
            </a:r>
            <a:r>
              <a:rPr lang="en-US" altLang="ja-JP" dirty="0" smtClean="0">
                <a:latin typeface="Times New Roman" pitchFamily="18" charset="0"/>
                <a:cs typeface="Times New Roman" pitchFamily="18" charset="0"/>
              </a:rPr>
              <a:t>, </a:t>
            </a:r>
            <a:r>
              <a:rPr lang="en-US" altLang="ja-JP" dirty="0" err="1" smtClean="0">
                <a:latin typeface="Times New Roman" pitchFamily="18" charset="0"/>
                <a:cs typeface="Times New Roman" pitchFamily="18" charset="0"/>
              </a:rPr>
              <a:t>Nishiwaki</a:t>
            </a:r>
            <a:r>
              <a:rPr lang="en-US" altLang="ja-JP" dirty="0" smtClean="0">
                <a:latin typeface="Times New Roman" pitchFamily="18" charset="0"/>
                <a:cs typeface="Times New Roman" pitchFamily="18" charset="0"/>
              </a:rPr>
              <a:t>, </a:t>
            </a:r>
            <a:r>
              <a:rPr lang="en-US" altLang="ja-JP" dirty="0" err="1" smtClean="0">
                <a:latin typeface="Times New Roman" pitchFamily="18" charset="0"/>
                <a:cs typeface="Times New Roman" pitchFamily="18" charset="0"/>
              </a:rPr>
              <a:t>Toyooka</a:t>
            </a:r>
            <a:r>
              <a:rPr lang="en-US" altLang="ja-JP" dirty="0" smtClean="0">
                <a:latin typeface="Times New Roman" pitchFamily="18" charset="0"/>
                <a:cs typeface="Times New Roman" pitchFamily="18" charset="0"/>
              </a:rPr>
              <a:t>, and </a:t>
            </a:r>
            <a:r>
              <a:rPr lang="en-US" altLang="ja-JP" dirty="0" err="1" smtClean="0">
                <a:latin typeface="Times New Roman" pitchFamily="18" charset="0"/>
                <a:cs typeface="Times New Roman" pitchFamily="18" charset="0"/>
              </a:rPr>
              <a:t>Sumoto</a:t>
            </a:r>
            <a:r>
              <a:rPr lang="en-US" altLang="ja-JP" dirty="0" smtClean="0">
                <a:latin typeface="Times New Roman" pitchFamily="18" charset="0"/>
                <a:cs typeface="Times New Roman" pitchFamily="18" charset="0"/>
              </a:rPr>
              <a:t>), a roadside area (</a:t>
            </a:r>
            <a:r>
              <a:rPr lang="en-US" altLang="ja-JP" dirty="0" err="1" smtClean="0">
                <a:latin typeface="Times New Roman" pitchFamily="18" charset="0"/>
                <a:cs typeface="Times New Roman" pitchFamily="18" charset="0"/>
              </a:rPr>
              <a:t>Ashiya</a:t>
            </a:r>
            <a:r>
              <a:rPr lang="en-US" altLang="ja-JP" dirty="0" smtClean="0">
                <a:latin typeface="Times New Roman" pitchFamily="18" charset="0"/>
                <a:cs typeface="Times New Roman" pitchFamily="18" charset="0"/>
              </a:rPr>
              <a:t>), and an industrial area (Takasago) in Hyogo Prefecture, Japan.</a:t>
            </a:r>
          </a:p>
        </p:txBody>
      </p:sp>
      <p:pic>
        <p:nvPicPr>
          <p:cNvPr id="2055" name="Picture 7"/>
          <p:cNvPicPr>
            <a:picLocks noChangeAspect="1" noChangeArrowheads="1"/>
          </p:cNvPicPr>
          <p:nvPr/>
        </p:nvPicPr>
        <p:blipFill>
          <a:blip r:embed="rId3" cstate="print"/>
          <a:srcRect/>
          <a:stretch>
            <a:fillRect/>
          </a:stretch>
        </p:blipFill>
        <p:spPr bwMode="auto">
          <a:xfrm>
            <a:off x="323528" y="171450"/>
            <a:ext cx="8404558" cy="448168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51520" y="4509120"/>
            <a:ext cx="8568952" cy="2031325"/>
          </a:xfrm>
          <a:prstGeom prst="rect">
            <a:avLst/>
          </a:prstGeom>
          <a:noFill/>
        </p:spPr>
        <p:txBody>
          <a:bodyPr wrap="square" rtlCol="0">
            <a:spAutoFit/>
          </a:bodyPr>
          <a:lstStyle/>
          <a:p>
            <a:r>
              <a:rPr lang="en-US" altLang="ja-JP" dirty="0" smtClean="0">
                <a:latin typeface="Times New Roman" pitchFamily="18" charset="0"/>
                <a:cs typeface="Times New Roman" pitchFamily="18" charset="0"/>
              </a:rPr>
              <a:t>Fig</a:t>
            </a:r>
            <a:r>
              <a:rPr lang="en-US" altLang="ja-JP" dirty="0">
                <a:latin typeface="Times New Roman" pitchFamily="18" charset="0"/>
                <a:cs typeface="Times New Roman" pitchFamily="18" charset="0"/>
              </a:rPr>
              <a:t>. 2  Health risk estimation for VOCs by excess cancer </a:t>
            </a:r>
            <a:r>
              <a:rPr lang="en-US" altLang="ja-JP" dirty="0" smtClean="0">
                <a:latin typeface="Times New Roman" pitchFamily="18" charset="0"/>
                <a:cs typeface="Times New Roman" pitchFamily="18" charset="0"/>
              </a:rPr>
              <a:t>incidence</a:t>
            </a:r>
          </a:p>
          <a:p>
            <a:endParaRPr lang="en-US" altLang="ja-JP" dirty="0" smtClean="0">
              <a:latin typeface="Times New Roman" pitchFamily="18" charset="0"/>
              <a:cs typeface="Times New Roman" pitchFamily="18" charset="0"/>
            </a:endParaRPr>
          </a:p>
          <a:p>
            <a:r>
              <a:rPr lang="en-US" altLang="ja-JP" dirty="0" smtClean="0">
                <a:latin typeface="Times New Roman" pitchFamily="18" charset="0"/>
                <a:cs typeface="Times New Roman" pitchFamily="18" charset="0"/>
              </a:rPr>
              <a:t>The target compounds of health risk estimation by excess cancer incidence are 10 VOCs which the unit risk values are established by U.S. EPA. The vertical axis are shown as logarithmic scale. For formaldehyde, </a:t>
            </a:r>
            <a:r>
              <a:rPr lang="en-US" altLang="ja-JP" dirty="0" err="1" smtClean="0">
                <a:latin typeface="Times New Roman" pitchFamily="18" charset="0"/>
                <a:cs typeface="Times New Roman" pitchFamily="18" charset="0"/>
              </a:rPr>
              <a:t>acrylonitrile</a:t>
            </a:r>
            <a:r>
              <a:rPr lang="en-US" altLang="ja-JP" dirty="0" smtClean="0">
                <a:latin typeface="Times New Roman" pitchFamily="18" charset="0"/>
                <a:cs typeface="Times New Roman" pitchFamily="18" charset="0"/>
              </a:rPr>
              <a:t>, and acetaldehyde, the excess cancer incidences were more than 10</a:t>
            </a:r>
            <a:r>
              <a:rPr lang="en-US" altLang="ja-JP" baseline="30000" dirty="0" smtClean="0">
                <a:latin typeface="Times New Roman" pitchFamily="18" charset="0"/>
                <a:cs typeface="Times New Roman" pitchFamily="18" charset="0"/>
              </a:rPr>
              <a:t>-5</a:t>
            </a:r>
            <a:r>
              <a:rPr lang="en-US" altLang="ja-JP" dirty="0" smtClean="0">
                <a:latin typeface="Times New Roman" pitchFamily="18" charset="0"/>
                <a:cs typeface="Times New Roman" pitchFamily="18" charset="0"/>
              </a:rPr>
              <a:t> of the level of concern for carcinogenic effect at one or more sites. Particularly, in formaldehyde, they were in the 10</a:t>
            </a:r>
            <a:r>
              <a:rPr lang="en-US" altLang="ja-JP" baseline="30000" dirty="0" smtClean="0">
                <a:latin typeface="Times New Roman" pitchFamily="18" charset="0"/>
                <a:cs typeface="Times New Roman" pitchFamily="18" charset="0"/>
              </a:rPr>
              <a:t>-4</a:t>
            </a:r>
            <a:r>
              <a:rPr lang="en-US" altLang="ja-JP" dirty="0" smtClean="0">
                <a:latin typeface="Times New Roman" pitchFamily="18" charset="0"/>
                <a:cs typeface="Times New Roman" pitchFamily="18" charset="0"/>
              </a:rPr>
              <a:t> to 10</a:t>
            </a:r>
            <a:r>
              <a:rPr lang="en-US" altLang="ja-JP" baseline="30000" dirty="0" smtClean="0">
                <a:latin typeface="Times New Roman" pitchFamily="18" charset="0"/>
                <a:cs typeface="Times New Roman" pitchFamily="18" charset="0"/>
              </a:rPr>
              <a:t>-5</a:t>
            </a:r>
            <a:r>
              <a:rPr lang="en-US" altLang="ja-JP" dirty="0" smtClean="0">
                <a:latin typeface="Times New Roman" pitchFamily="18" charset="0"/>
                <a:cs typeface="Times New Roman" pitchFamily="18" charset="0"/>
              </a:rPr>
              <a:t> range at all sites. </a:t>
            </a:r>
          </a:p>
        </p:txBody>
      </p:sp>
      <p:pic>
        <p:nvPicPr>
          <p:cNvPr id="6146" name="Picture 2"/>
          <p:cNvPicPr>
            <a:picLocks noChangeAspect="1" noChangeArrowheads="1"/>
          </p:cNvPicPr>
          <p:nvPr/>
        </p:nvPicPr>
        <p:blipFill>
          <a:blip r:embed="rId3" cstate="print"/>
          <a:srcRect/>
          <a:stretch>
            <a:fillRect/>
          </a:stretch>
        </p:blipFill>
        <p:spPr bwMode="auto">
          <a:xfrm>
            <a:off x="116654" y="692696"/>
            <a:ext cx="8847834" cy="320028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51520" y="4826675"/>
            <a:ext cx="8568952" cy="2031325"/>
          </a:xfrm>
          <a:prstGeom prst="rect">
            <a:avLst/>
          </a:prstGeom>
          <a:noFill/>
        </p:spPr>
        <p:txBody>
          <a:bodyPr wrap="square" rtlCol="0">
            <a:spAutoFit/>
          </a:bodyPr>
          <a:lstStyle/>
          <a:p>
            <a:r>
              <a:rPr lang="en-US" altLang="ja-JP" dirty="0">
                <a:latin typeface="Times New Roman" pitchFamily="18" charset="0"/>
                <a:cs typeface="Times New Roman" pitchFamily="18" charset="0"/>
              </a:rPr>
              <a:t>Fig. 3  Health risk estimation for VOCs by hazard </a:t>
            </a:r>
            <a:r>
              <a:rPr lang="en-US" altLang="ja-JP" dirty="0" smtClean="0">
                <a:latin typeface="Times New Roman" pitchFamily="18" charset="0"/>
                <a:cs typeface="Times New Roman" pitchFamily="18" charset="0"/>
              </a:rPr>
              <a:t>quotient</a:t>
            </a:r>
          </a:p>
          <a:p>
            <a:endParaRPr lang="en-US" altLang="ja-JP" dirty="0">
              <a:latin typeface="Times New Roman" pitchFamily="18" charset="0"/>
              <a:cs typeface="Times New Roman" pitchFamily="18" charset="0"/>
            </a:endParaRPr>
          </a:p>
          <a:p>
            <a:r>
              <a:rPr lang="en-US" altLang="ja-JP" dirty="0" smtClean="0">
                <a:latin typeface="Times New Roman" pitchFamily="18" charset="0"/>
                <a:cs typeface="Times New Roman" pitchFamily="18" charset="0"/>
              </a:rPr>
              <a:t>The target compounds of health risk estimation by hazard quotient are 26 VOCs which the reference concentration values are established by U.S. EPA etc.. The vertical axis are shown as logarithmic scale. Although the hazard quotients of </a:t>
            </a:r>
            <a:r>
              <a:rPr lang="en-US" altLang="ja-JP" dirty="0" err="1" smtClean="0">
                <a:latin typeface="Times New Roman" pitchFamily="18" charset="0"/>
                <a:cs typeface="Times New Roman" pitchFamily="18" charset="0"/>
              </a:rPr>
              <a:t>acrylonitrile</a:t>
            </a:r>
            <a:r>
              <a:rPr lang="en-US" altLang="ja-JP" dirty="0" smtClean="0">
                <a:latin typeface="Times New Roman" pitchFamily="18" charset="0"/>
                <a:cs typeface="Times New Roman" pitchFamily="18" charset="0"/>
              </a:rPr>
              <a:t>, 1,3-butadiene, acetaldehyde, and toluene were higher than those of other substances, they were less than 1 of the level of concern for </a:t>
            </a:r>
            <a:r>
              <a:rPr lang="en-US" altLang="ja-JP" dirty="0" err="1" smtClean="0">
                <a:latin typeface="Times New Roman" pitchFamily="18" charset="0"/>
                <a:cs typeface="Times New Roman" pitchFamily="18" charset="0"/>
              </a:rPr>
              <a:t>noncarcinogenic</a:t>
            </a:r>
            <a:r>
              <a:rPr lang="en-US" altLang="ja-JP" dirty="0" smtClean="0">
                <a:latin typeface="Times New Roman" pitchFamily="18" charset="0"/>
                <a:cs typeface="Times New Roman" pitchFamily="18" charset="0"/>
              </a:rPr>
              <a:t> effect at all sites.</a:t>
            </a:r>
          </a:p>
        </p:txBody>
      </p:sp>
      <p:pic>
        <p:nvPicPr>
          <p:cNvPr id="7170" name="Picture 2"/>
          <p:cNvPicPr>
            <a:picLocks noChangeAspect="1" noChangeArrowheads="1"/>
          </p:cNvPicPr>
          <p:nvPr/>
        </p:nvPicPr>
        <p:blipFill>
          <a:blip r:embed="rId3" cstate="print"/>
          <a:srcRect/>
          <a:stretch>
            <a:fillRect/>
          </a:stretch>
        </p:blipFill>
        <p:spPr bwMode="auto">
          <a:xfrm>
            <a:off x="971600" y="0"/>
            <a:ext cx="7272808" cy="483362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51520" y="5157192"/>
            <a:ext cx="8568952" cy="1754326"/>
          </a:xfrm>
          <a:prstGeom prst="rect">
            <a:avLst/>
          </a:prstGeom>
          <a:noFill/>
        </p:spPr>
        <p:txBody>
          <a:bodyPr wrap="square" rtlCol="0">
            <a:spAutoFit/>
          </a:bodyPr>
          <a:lstStyle/>
          <a:p>
            <a:r>
              <a:rPr lang="en-US" altLang="ja-JP" dirty="0">
                <a:latin typeface="Times New Roman" pitchFamily="18" charset="0"/>
                <a:cs typeface="Times New Roman" pitchFamily="18" charset="0"/>
              </a:rPr>
              <a:t>Fig. 4  Ozone production for VOCs at sampling </a:t>
            </a:r>
            <a:r>
              <a:rPr lang="en-US" altLang="ja-JP" dirty="0" smtClean="0">
                <a:latin typeface="Times New Roman" pitchFamily="18" charset="0"/>
                <a:cs typeface="Times New Roman" pitchFamily="18" charset="0"/>
              </a:rPr>
              <a:t>sites</a:t>
            </a:r>
          </a:p>
          <a:p>
            <a:endParaRPr lang="en-US" altLang="ja-JP" dirty="0" smtClean="0">
              <a:latin typeface="Times New Roman" pitchFamily="18" charset="0"/>
              <a:cs typeface="Times New Roman" pitchFamily="18" charset="0"/>
            </a:endParaRPr>
          </a:p>
          <a:p>
            <a:r>
              <a:rPr lang="en-US" altLang="ja-JP" dirty="0" smtClean="0">
                <a:latin typeface="Times New Roman" pitchFamily="18" charset="0"/>
                <a:cs typeface="Times New Roman" pitchFamily="18" charset="0"/>
              </a:rPr>
              <a:t>The individual ozone productions of 87 VOCs except toluene, 1-butene, m-,p-</a:t>
            </a:r>
            <a:r>
              <a:rPr lang="en-US" altLang="ja-JP" dirty="0" err="1" smtClean="0">
                <a:latin typeface="Times New Roman" pitchFamily="18" charset="0"/>
                <a:cs typeface="Times New Roman" pitchFamily="18" charset="0"/>
              </a:rPr>
              <a:t>xylene</a:t>
            </a:r>
            <a:r>
              <a:rPr lang="en-US" altLang="ja-JP" dirty="0" smtClean="0">
                <a:latin typeface="Times New Roman" pitchFamily="18" charset="0"/>
                <a:cs typeface="Times New Roman" pitchFamily="18" charset="0"/>
              </a:rPr>
              <a:t>, formaldehyde, acetaldehyde, </a:t>
            </a:r>
            <a:r>
              <a:rPr lang="en-US" altLang="ja-JP" dirty="0" err="1" smtClean="0">
                <a:latin typeface="Times New Roman" pitchFamily="18" charset="0"/>
                <a:cs typeface="Times New Roman" pitchFamily="18" charset="0"/>
              </a:rPr>
              <a:t>ethylbenzene</a:t>
            </a:r>
            <a:r>
              <a:rPr lang="en-US" altLang="ja-JP" dirty="0" smtClean="0">
                <a:latin typeface="Times New Roman" pitchFamily="18" charset="0"/>
                <a:cs typeface="Times New Roman" pitchFamily="18" charset="0"/>
              </a:rPr>
              <a:t>, and 1,2,4-trimethylbenzene were low respectively. Thus, for 87 VOCs, the total amount of each ozone production was indicated. At all sites, toluene had a high percentage of the ozone production.</a:t>
            </a:r>
            <a:endParaRPr kumimoji="1" lang="ja-JP" altLang="en-US" dirty="0">
              <a:latin typeface="Times New Roman" pitchFamily="18" charset="0"/>
              <a:cs typeface="Times New Roman" pitchFamily="18" charset="0"/>
            </a:endParaRPr>
          </a:p>
        </p:txBody>
      </p:sp>
      <p:pic>
        <p:nvPicPr>
          <p:cNvPr id="8194" name="Picture 2"/>
          <p:cNvPicPr>
            <a:picLocks noChangeAspect="1" noChangeArrowheads="1"/>
          </p:cNvPicPr>
          <p:nvPr/>
        </p:nvPicPr>
        <p:blipFill>
          <a:blip r:embed="rId3" cstate="print"/>
          <a:srcRect/>
          <a:stretch>
            <a:fillRect/>
          </a:stretch>
        </p:blipFill>
        <p:spPr bwMode="auto">
          <a:xfrm>
            <a:off x="1767805" y="0"/>
            <a:ext cx="5324475" cy="516255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79512" y="4869160"/>
            <a:ext cx="8712968" cy="1754326"/>
          </a:xfrm>
          <a:prstGeom prst="rect">
            <a:avLst/>
          </a:prstGeom>
          <a:noFill/>
        </p:spPr>
        <p:txBody>
          <a:bodyPr wrap="square" rtlCol="0">
            <a:spAutoFit/>
          </a:bodyPr>
          <a:lstStyle/>
          <a:p>
            <a:r>
              <a:rPr lang="en-US" altLang="ja-JP" dirty="0" smtClean="0">
                <a:latin typeface="Times New Roman" pitchFamily="18" charset="0"/>
                <a:cs typeface="Times New Roman" pitchFamily="18" charset="0"/>
              </a:rPr>
              <a:t>Fig</a:t>
            </a:r>
            <a:r>
              <a:rPr lang="en-US" altLang="ja-JP" dirty="0">
                <a:latin typeface="Times New Roman" pitchFamily="18" charset="0"/>
                <a:cs typeface="Times New Roman" pitchFamily="18" charset="0"/>
              </a:rPr>
              <a:t>. 5  The trends of the annual mean concentrations for toluene at sampling sites</a:t>
            </a:r>
            <a:r>
              <a:rPr lang="en-US" altLang="ja-JP" dirty="0" smtClean="0">
                <a:latin typeface="Times New Roman" pitchFamily="18" charset="0"/>
                <a:cs typeface="Times New Roman" pitchFamily="18" charset="0"/>
              </a:rPr>
              <a:t> </a:t>
            </a:r>
          </a:p>
          <a:p>
            <a:endParaRPr lang="en-US" altLang="ja-JP" dirty="0" smtClean="0">
              <a:latin typeface="Times New Roman" pitchFamily="18" charset="0"/>
              <a:cs typeface="Times New Roman" pitchFamily="18" charset="0"/>
            </a:endParaRPr>
          </a:p>
          <a:p>
            <a:r>
              <a:rPr lang="en-US" altLang="ja-JP" dirty="0" smtClean="0">
                <a:latin typeface="Times New Roman" pitchFamily="18" charset="0"/>
                <a:cs typeface="Times New Roman" pitchFamily="18" charset="0"/>
              </a:rPr>
              <a:t>The </a:t>
            </a:r>
            <a:r>
              <a:rPr lang="en-US" altLang="ja-JP" dirty="0" err="1" smtClean="0">
                <a:latin typeface="Times New Roman" pitchFamily="18" charset="0"/>
                <a:cs typeface="Times New Roman" pitchFamily="18" charset="0"/>
              </a:rPr>
              <a:t>interannual</a:t>
            </a:r>
            <a:r>
              <a:rPr lang="en-US" altLang="ja-JP" dirty="0" smtClean="0">
                <a:latin typeface="Times New Roman" pitchFamily="18" charset="0"/>
                <a:cs typeface="Times New Roman" pitchFamily="18" charset="0"/>
              </a:rPr>
              <a:t> change tendencies of toluene concentrations were different at a regional level. It was determined that the annual mean concentrations generally continued to be flat in </a:t>
            </a:r>
            <a:r>
              <a:rPr lang="en-US" altLang="ja-JP" dirty="0" err="1" smtClean="0">
                <a:latin typeface="Times New Roman" pitchFamily="18" charset="0"/>
                <a:cs typeface="Times New Roman" pitchFamily="18" charset="0"/>
              </a:rPr>
              <a:t>Nishiwaki</a:t>
            </a:r>
            <a:r>
              <a:rPr lang="en-US" altLang="ja-JP" dirty="0" smtClean="0">
                <a:latin typeface="Times New Roman" pitchFamily="18" charset="0"/>
                <a:cs typeface="Times New Roman" pitchFamily="18" charset="0"/>
              </a:rPr>
              <a:t>, </a:t>
            </a:r>
            <a:r>
              <a:rPr lang="en-US" altLang="ja-JP" dirty="0" err="1" smtClean="0">
                <a:latin typeface="Times New Roman" pitchFamily="18" charset="0"/>
                <a:cs typeface="Times New Roman" pitchFamily="18" charset="0"/>
              </a:rPr>
              <a:t>Toyooka</a:t>
            </a:r>
            <a:r>
              <a:rPr lang="en-US" altLang="ja-JP" dirty="0" smtClean="0">
                <a:latin typeface="Times New Roman" pitchFamily="18" charset="0"/>
                <a:cs typeface="Times New Roman" pitchFamily="18" charset="0"/>
              </a:rPr>
              <a:t>, </a:t>
            </a:r>
            <a:r>
              <a:rPr lang="en-US" altLang="ja-JP" dirty="0" err="1" smtClean="0">
                <a:latin typeface="Times New Roman" pitchFamily="18" charset="0"/>
                <a:cs typeface="Times New Roman" pitchFamily="18" charset="0"/>
              </a:rPr>
              <a:t>Sumoto</a:t>
            </a:r>
            <a:r>
              <a:rPr lang="en-US" altLang="ja-JP" dirty="0" smtClean="0">
                <a:latin typeface="Times New Roman" pitchFamily="18" charset="0"/>
                <a:cs typeface="Times New Roman" pitchFamily="18" charset="0"/>
              </a:rPr>
              <a:t>, and </a:t>
            </a:r>
            <a:r>
              <a:rPr lang="en-US" altLang="ja-JP" dirty="0" err="1" smtClean="0">
                <a:latin typeface="Times New Roman" pitchFamily="18" charset="0"/>
                <a:cs typeface="Times New Roman" pitchFamily="18" charset="0"/>
              </a:rPr>
              <a:t>Ashiya</a:t>
            </a:r>
            <a:r>
              <a:rPr lang="en-US" altLang="ja-JP" dirty="0" smtClean="0">
                <a:latin typeface="Times New Roman" pitchFamily="18" charset="0"/>
                <a:cs typeface="Times New Roman" pitchFamily="18" charset="0"/>
              </a:rPr>
              <a:t>, and exhibited an increasing tendency in </a:t>
            </a:r>
            <a:r>
              <a:rPr lang="en-US" altLang="ja-JP" dirty="0" err="1" smtClean="0">
                <a:latin typeface="Times New Roman" pitchFamily="18" charset="0"/>
                <a:cs typeface="Times New Roman" pitchFamily="18" charset="0"/>
              </a:rPr>
              <a:t>Sanda</a:t>
            </a:r>
            <a:r>
              <a:rPr lang="en-US" altLang="ja-JP" dirty="0" smtClean="0">
                <a:latin typeface="Times New Roman" pitchFamily="18" charset="0"/>
                <a:cs typeface="Times New Roman" pitchFamily="18" charset="0"/>
              </a:rPr>
              <a:t>. And, in Takasago, the annual mean concentration in 2007 was relatively higher than others.</a:t>
            </a:r>
          </a:p>
        </p:txBody>
      </p:sp>
      <p:pic>
        <p:nvPicPr>
          <p:cNvPr id="9218" name="Picture 2"/>
          <p:cNvPicPr>
            <a:picLocks noChangeAspect="1" noChangeArrowheads="1"/>
          </p:cNvPicPr>
          <p:nvPr/>
        </p:nvPicPr>
        <p:blipFill>
          <a:blip r:embed="rId3" cstate="print"/>
          <a:srcRect/>
          <a:stretch>
            <a:fillRect/>
          </a:stretch>
        </p:blipFill>
        <p:spPr bwMode="auto">
          <a:xfrm>
            <a:off x="1187624" y="0"/>
            <a:ext cx="6262464" cy="4902549"/>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8"/>
          <p:cNvGrpSpPr/>
          <p:nvPr/>
        </p:nvGrpSpPr>
        <p:grpSpPr>
          <a:xfrm>
            <a:off x="323528" y="476672"/>
            <a:ext cx="8397082" cy="4356072"/>
            <a:chOff x="323528" y="476672"/>
            <a:chExt cx="8397082" cy="4356072"/>
          </a:xfrm>
        </p:grpSpPr>
        <p:graphicFrame>
          <p:nvGraphicFramePr>
            <p:cNvPr id="2054" name="Object 6"/>
            <p:cNvGraphicFramePr>
              <a:graphicFrameLocks noChangeAspect="1"/>
            </p:cNvGraphicFramePr>
            <p:nvPr/>
          </p:nvGraphicFramePr>
          <p:xfrm>
            <a:off x="323528" y="476672"/>
            <a:ext cx="8397082" cy="4356072"/>
          </p:xfrm>
          <a:graphic>
            <a:graphicData uri="http://schemas.openxmlformats.org/presentationml/2006/ole">
              <p:oleObj spid="_x0000_s5122" name="グラフ" r:id="rId4" imgW="5838821" imgH="3028925" progId="Excel.Chart.8">
                <p:embed/>
              </p:oleObj>
            </a:graphicData>
          </a:graphic>
        </p:graphicFrame>
        <p:sp>
          <p:nvSpPr>
            <p:cNvPr id="7" name="テキスト ボックス 6"/>
            <p:cNvSpPr txBox="1"/>
            <p:nvPr/>
          </p:nvSpPr>
          <p:spPr>
            <a:xfrm rot="16200000">
              <a:off x="-607929" y="2272226"/>
              <a:ext cx="2664296" cy="369332"/>
            </a:xfrm>
            <a:prstGeom prst="rect">
              <a:avLst/>
            </a:prstGeom>
            <a:noFill/>
          </p:spPr>
          <p:txBody>
            <a:bodyPr wrap="square" rtlCol="0">
              <a:spAutoFit/>
            </a:bodyPr>
            <a:lstStyle/>
            <a:p>
              <a:r>
                <a:rPr kumimoji="1" lang="en-US" altLang="ja-JP" dirty="0" smtClean="0">
                  <a:latin typeface="Times New Roman" pitchFamily="18" charset="0"/>
                  <a:cs typeface="Times New Roman" pitchFamily="18" charset="0"/>
                </a:rPr>
                <a:t>Concentration</a:t>
              </a:r>
              <a:r>
                <a:rPr kumimoji="1" lang="ja-JP" altLang="en-US" dirty="0" smtClean="0">
                  <a:latin typeface="Times New Roman" pitchFamily="18" charset="0"/>
                  <a:cs typeface="Times New Roman" pitchFamily="18" charset="0"/>
                </a:rPr>
                <a:t>　</a:t>
              </a:r>
              <a:r>
                <a:rPr kumimoji="1" lang="en-US" altLang="ja-JP" dirty="0" smtClean="0">
                  <a:latin typeface="Times New Roman" pitchFamily="18" charset="0"/>
                  <a:cs typeface="Times New Roman" pitchFamily="18" charset="0"/>
                </a:rPr>
                <a:t>(</a:t>
              </a:r>
              <a:r>
                <a:rPr kumimoji="1" lang="en-US" altLang="ja-JP" dirty="0" smtClean="0">
                  <a:latin typeface="Symbol" pitchFamily="18" charset="2"/>
                  <a:cs typeface="Times New Roman" pitchFamily="18" charset="0"/>
                </a:rPr>
                <a:t>m</a:t>
              </a:r>
              <a:r>
                <a:rPr kumimoji="1" lang="en-US" altLang="ja-JP" dirty="0" smtClean="0">
                  <a:latin typeface="Times New Roman" pitchFamily="18" charset="0"/>
                  <a:cs typeface="Times New Roman" pitchFamily="18" charset="0"/>
                </a:rPr>
                <a:t>g/m3)</a:t>
              </a:r>
              <a:endParaRPr kumimoji="1" lang="ja-JP" altLang="en-US" dirty="0">
                <a:latin typeface="Times New Roman" pitchFamily="18" charset="0"/>
                <a:cs typeface="Times New Roman" pitchFamily="18" charset="0"/>
              </a:endParaRPr>
            </a:p>
          </p:txBody>
        </p:sp>
      </p:grpSp>
      <p:sp>
        <p:nvSpPr>
          <p:cNvPr id="8" name="テキスト ボックス 7"/>
          <p:cNvSpPr txBox="1"/>
          <p:nvPr/>
        </p:nvSpPr>
        <p:spPr>
          <a:xfrm>
            <a:off x="251520" y="5013176"/>
            <a:ext cx="8568952" cy="369332"/>
          </a:xfrm>
          <a:prstGeom prst="rect">
            <a:avLst/>
          </a:prstGeom>
          <a:noFill/>
        </p:spPr>
        <p:txBody>
          <a:bodyPr wrap="square" rtlCol="0">
            <a:spAutoFit/>
          </a:bodyPr>
          <a:lstStyle/>
          <a:p>
            <a:r>
              <a:rPr lang="en-US" altLang="ja-JP" dirty="0">
                <a:latin typeface="Times New Roman" pitchFamily="18" charset="0"/>
                <a:cs typeface="Times New Roman" pitchFamily="18" charset="0"/>
              </a:rPr>
              <a:t>Fig. 6  The trends of the seasonal concentrations for toluene at sampling </a:t>
            </a:r>
            <a:r>
              <a:rPr lang="en-US" altLang="ja-JP" dirty="0" smtClean="0">
                <a:latin typeface="Times New Roman" pitchFamily="18" charset="0"/>
                <a:cs typeface="Times New Roman" pitchFamily="18" charset="0"/>
              </a:rPr>
              <a:t>sites (median</a:t>
            </a:r>
            <a:r>
              <a:rPr lang="en-US" altLang="ja-JP" dirty="0" smtClean="0">
                <a:latin typeface="Times New Roman" pitchFamily="18" charset="0"/>
                <a:cs typeface="Times New Roman" pitchFamily="18" charset="0"/>
              </a:rPr>
              <a:t>)</a:t>
            </a:r>
            <a:endParaRPr lang="en-US" altLang="ja-JP"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51520" y="5013176"/>
            <a:ext cx="8568952" cy="1200329"/>
          </a:xfrm>
          <a:prstGeom prst="rect">
            <a:avLst/>
          </a:prstGeom>
          <a:noFill/>
        </p:spPr>
        <p:txBody>
          <a:bodyPr wrap="square" rtlCol="0">
            <a:spAutoFit/>
          </a:bodyPr>
          <a:lstStyle/>
          <a:p>
            <a:r>
              <a:rPr lang="en-US" altLang="ja-JP" dirty="0" smtClean="0"/>
              <a:t>Fig</a:t>
            </a:r>
            <a:r>
              <a:rPr lang="en-US" altLang="ja-JP" dirty="0"/>
              <a:t>. 7  The trends of the annual mean concentrations for formaldehyde at sampling sites</a:t>
            </a:r>
            <a:r>
              <a:rPr lang="en-US" altLang="ja-JP" dirty="0" smtClean="0"/>
              <a:t> </a:t>
            </a:r>
            <a:endParaRPr lang="en-US" altLang="ja-JP" dirty="0" smtClean="0">
              <a:latin typeface="Times New Roman" pitchFamily="18" charset="0"/>
              <a:cs typeface="Times New Roman" pitchFamily="18" charset="0"/>
            </a:endParaRPr>
          </a:p>
          <a:p>
            <a:endParaRPr lang="en-US" altLang="ja-JP" dirty="0" smtClean="0">
              <a:latin typeface="Times New Roman" pitchFamily="18" charset="0"/>
              <a:cs typeface="Times New Roman" pitchFamily="18" charset="0"/>
            </a:endParaRPr>
          </a:p>
          <a:p>
            <a:r>
              <a:rPr lang="en-US" altLang="ja-JP" dirty="0" smtClean="0">
                <a:latin typeface="Times New Roman" pitchFamily="18" charset="0"/>
                <a:cs typeface="Times New Roman" pitchFamily="18" charset="0"/>
              </a:rPr>
              <a:t>Formaldehyde concentrations have been reduced at all sites in 2009 compared to the previous year. Especially, in </a:t>
            </a:r>
            <a:r>
              <a:rPr lang="en-US" altLang="ja-JP" dirty="0" err="1" smtClean="0">
                <a:latin typeface="Times New Roman" pitchFamily="18" charset="0"/>
                <a:cs typeface="Times New Roman" pitchFamily="18" charset="0"/>
              </a:rPr>
              <a:t>Ashiya</a:t>
            </a:r>
            <a:r>
              <a:rPr lang="en-US" altLang="ja-JP" dirty="0" smtClean="0">
                <a:latin typeface="Times New Roman" pitchFamily="18" charset="0"/>
                <a:cs typeface="Times New Roman" pitchFamily="18" charset="0"/>
              </a:rPr>
              <a:t>, it exhibited relatively more reduction rate than others.</a:t>
            </a:r>
            <a:endParaRPr kumimoji="1" lang="ja-JP" altLang="en-US" dirty="0">
              <a:latin typeface="Times New Roman" pitchFamily="18" charset="0"/>
              <a:cs typeface="Times New Roman" pitchFamily="18" charset="0"/>
            </a:endParaRPr>
          </a:p>
        </p:txBody>
      </p:sp>
      <p:pic>
        <p:nvPicPr>
          <p:cNvPr id="3075" name="Picture 3"/>
          <p:cNvPicPr>
            <a:picLocks noChangeAspect="1" noChangeArrowheads="1"/>
          </p:cNvPicPr>
          <p:nvPr/>
        </p:nvPicPr>
        <p:blipFill>
          <a:blip r:embed="rId3" cstate="print"/>
          <a:srcRect/>
          <a:stretch>
            <a:fillRect/>
          </a:stretch>
        </p:blipFill>
        <p:spPr bwMode="auto">
          <a:xfrm>
            <a:off x="1979712" y="836712"/>
            <a:ext cx="4876800" cy="382905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p:cNvGrpSpPr/>
          <p:nvPr/>
        </p:nvGrpSpPr>
        <p:grpSpPr>
          <a:xfrm>
            <a:off x="118170" y="0"/>
            <a:ext cx="8702302" cy="5113338"/>
            <a:chOff x="251520" y="332656"/>
            <a:chExt cx="8702302" cy="5113338"/>
          </a:xfrm>
        </p:grpSpPr>
        <p:graphicFrame>
          <p:nvGraphicFramePr>
            <p:cNvPr id="1026" name="Object 2"/>
            <p:cNvGraphicFramePr>
              <a:graphicFrameLocks noChangeAspect="1"/>
            </p:cNvGraphicFramePr>
            <p:nvPr/>
          </p:nvGraphicFramePr>
          <p:xfrm>
            <a:off x="251520" y="332656"/>
            <a:ext cx="8702302" cy="5113338"/>
          </p:xfrm>
          <a:graphic>
            <a:graphicData uri="http://schemas.openxmlformats.org/presentationml/2006/ole">
              <p:oleObj spid="_x0000_s1026" name="グラフ" r:id="rId4" imgW="5838821" imgH="3028925" progId="Excel.Chart.8">
                <p:embed/>
              </p:oleObj>
            </a:graphicData>
          </a:graphic>
        </p:graphicFrame>
        <p:sp>
          <p:nvSpPr>
            <p:cNvPr id="7" name="テキスト ボックス 6"/>
            <p:cNvSpPr txBox="1"/>
            <p:nvPr/>
          </p:nvSpPr>
          <p:spPr>
            <a:xfrm rot="16200000">
              <a:off x="-679938" y="2488250"/>
              <a:ext cx="2664296" cy="369332"/>
            </a:xfrm>
            <a:prstGeom prst="rect">
              <a:avLst/>
            </a:prstGeom>
            <a:noFill/>
          </p:spPr>
          <p:txBody>
            <a:bodyPr wrap="square" rtlCol="0">
              <a:spAutoFit/>
            </a:bodyPr>
            <a:lstStyle/>
            <a:p>
              <a:r>
                <a:rPr kumimoji="1" lang="en-US" altLang="ja-JP" dirty="0" smtClean="0">
                  <a:latin typeface="Times New Roman" pitchFamily="18" charset="0"/>
                  <a:cs typeface="Times New Roman" pitchFamily="18" charset="0"/>
                </a:rPr>
                <a:t>Concentration</a:t>
              </a:r>
              <a:r>
                <a:rPr kumimoji="1" lang="ja-JP" altLang="en-US" dirty="0" smtClean="0">
                  <a:latin typeface="Times New Roman" pitchFamily="18" charset="0"/>
                  <a:cs typeface="Times New Roman" pitchFamily="18" charset="0"/>
                </a:rPr>
                <a:t>　</a:t>
              </a:r>
              <a:r>
                <a:rPr kumimoji="1" lang="en-US" altLang="ja-JP" dirty="0" smtClean="0">
                  <a:latin typeface="Times New Roman" pitchFamily="18" charset="0"/>
                  <a:cs typeface="Times New Roman" pitchFamily="18" charset="0"/>
                </a:rPr>
                <a:t>(</a:t>
              </a:r>
              <a:r>
                <a:rPr kumimoji="1" lang="en-US" altLang="ja-JP" dirty="0" smtClean="0">
                  <a:latin typeface="Symbol" pitchFamily="18" charset="2"/>
                  <a:cs typeface="Times New Roman" pitchFamily="18" charset="0"/>
                </a:rPr>
                <a:t>m</a:t>
              </a:r>
              <a:r>
                <a:rPr kumimoji="1" lang="en-US" altLang="ja-JP" dirty="0" smtClean="0">
                  <a:latin typeface="Times New Roman" pitchFamily="18" charset="0"/>
                  <a:cs typeface="Times New Roman" pitchFamily="18" charset="0"/>
                </a:rPr>
                <a:t>g/m3)</a:t>
              </a:r>
              <a:endParaRPr kumimoji="1" lang="ja-JP" altLang="en-US" dirty="0">
                <a:latin typeface="Times New Roman" pitchFamily="18" charset="0"/>
                <a:cs typeface="Times New Roman" pitchFamily="18" charset="0"/>
              </a:endParaRPr>
            </a:p>
          </p:txBody>
        </p:sp>
      </p:grpSp>
      <p:sp>
        <p:nvSpPr>
          <p:cNvPr id="9" name="テキスト ボックス 8"/>
          <p:cNvSpPr txBox="1"/>
          <p:nvPr/>
        </p:nvSpPr>
        <p:spPr>
          <a:xfrm>
            <a:off x="107504" y="5157192"/>
            <a:ext cx="8892480" cy="1754326"/>
          </a:xfrm>
          <a:prstGeom prst="rect">
            <a:avLst/>
          </a:prstGeom>
          <a:noFill/>
        </p:spPr>
        <p:txBody>
          <a:bodyPr wrap="square" rtlCol="0">
            <a:spAutoFit/>
          </a:bodyPr>
          <a:lstStyle/>
          <a:p>
            <a:r>
              <a:rPr lang="en-US" altLang="ja-JP" dirty="0">
                <a:latin typeface="Times New Roman" pitchFamily="18" charset="0"/>
                <a:cs typeface="Times New Roman" pitchFamily="18" charset="0"/>
              </a:rPr>
              <a:t>Fig. 8  The trends of the seasonal </a:t>
            </a:r>
            <a:r>
              <a:rPr lang="en-US" altLang="ja-JP" dirty="0" smtClean="0">
                <a:latin typeface="Times New Roman" pitchFamily="18" charset="0"/>
                <a:cs typeface="Times New Roman" pitchFamily="18" charset="0"/>
              </a:rPr>
              <a:t>concentrations </a:t>
            </a:r>
            <a:r>
              <a:rPr lang="en-US" altLang="ja-JP" dirty="0">
                <a:latin typeface="Times New Roman" pitchFamily="18" charset="0"/>
                <a:cs typeface="Times New Roman" pitchFamily="18" charset="0"/>
              </a:rPr>
              <a:t>for formaldehyde at sampling </a:t>
            </a:r>
            <a:r>
              <a:rPr lang="en-US" altLang="ja-JP" dirty="0" smtClean="0">
                <a:latin typeface="Times New Roman" pitchFamily="18" charset="0"/>
                <a:cs typeface="Times New Roman" pitchFamily="18" charset="0"/>
              </a:rPr>
              <a:t>sites (median</a:t>
            </a:r>
            <a:r>
              <a:rPr lang="en-US" altLang="ja-JP" dirty="0" smtClean="0">
                <a:latin typeface="Times New Roman" pitchFamily="18" charset="0"/>
                <a:cs typeface="Times New Roman" pitchFamily="18" charset="0"/>
              </a:rPr>
              <a:t>)</a:t>
            </a:r>
          </a:p>
          <a:p>
            <a:endParaRPr lang="en-US" altLang="ja-JP" dirty="0" smtClean="0">
              <a:latin typeface="Times New Roman" pitchFamily="18" charset="0"/>
              <a:cs typeface="Times New Roman" pitchFamily="18" charset="0"/>
            </a:endParaRPr>
          </a:p>
          <a:p>
            <a:r>
              <a:rPr lang="en-US" altLang="ja-JP" dirty="0" smtClean="0">
                <a:latin typeface="Times New Roman" pitchFamily="18" charset="0"/>
                <a:cs typeface="Times New Roman" pitchFamily="18" charset="0"/>
              </a:rPr>
              <a:t>The seasonal concentrations increased from spring to summer and decreased </a:t>
            </a:r>
            <a:r>
              <a:rPr lang="en-US" altLang="ja-JP" dirty="0" smtClean="0">
                <a:latin typeface="Times New Roman" pitchFamily="18" charset="0"/>
                <a:cs typeface="Times New Roman" pitchFamily="18" charset="0"/>
              </a:rPr>
              <a:t>from </a:t>
            </a:r>
            <a:r>
              <a:rPr lang="en-US" altLang="ja-JP" dirty="0" smtClean="0">
                <a:latin typeface="Times New Roman" pitchFamily="18" charset="0"/>
                <a:cs typeface="Times New Roman" pitchFamily="18" charset="0"/>
              </a:rPr>
              <a:t>summer to winter at all the urban sites. There  were significant differences </a:t>
            </a:r>
            <a:r>
              <a:rPr lang="en-US" altLang="ja-JP" dirty="0" smtClean="0">
                <a:latin typeface="Times New Roman" pitchFamily="18" charset="0"/>
                <a:cs typeface="Times New Roman" pitchFamily="18" charset="0"/>
              </a:rPr>
              <a:t>between </a:t>
            </a:r>
            <a:r>
              <a:rPr lang="en-US" altLang="ja-JP" dirty="0" smtClean="0">
                <a:latin typeface="Times New Roman" pitchFamily="18" charset="0"/>
                <a:cs typeface="Times New Roman" pitchFamily="18" charset="0"/>
              </a:rPr>
              <a:t>formaldehyde concentrations in summer and winter at above sites </a:t>
            </a:r>
            <a:r>
              <a:rPr lang="en-US" altLang="ja-JP" dirty="0" smtClean="0">
                <a:latin typeface="Times New Roman" pitchFamily="18" charset="0"/>
                <a:cs typeface="Times New Roman" pitchFamily="18" charset="0"/>
              </a:rPr>
              <a:t>except </a:t>
            </a:r>
            <a:r>
              <a:rPr lang="en-US" altLang="ja-JP" dirty="0" err="1" smtClean="0">
                <a:latin typeface="Times New Roman" pitchFamily="18" charset="0"/>
                <a:cs typeface="Times New Roman" pitchFamily="18" charset="0"/>
              </a:rPr>
              <a:t>Ashioya</a:t>
            </a:r>
            <a:r>
              <a:rPr lang="en-US" altLang="ja-JP" dirty="0" smtClean="0">
                <a:latin typeface="Times New Roman" pitchFamily="18" charset="0"/>
                <a:cs typeface="Times New Roman" pitchFamily="18" charset="0"/>
              </a:rPr>
              <a:t> as roadside area   (1% significance, </a:t>
            </a:r>
            <a:r>
              <a:rPr lang="en-US" altLang="ja-JP" dirty="0" err="1" smtClean="0">
                <a:latin typeface="Times New Roman" pitchFamily="18" charset="0"/>
                <a:cs typeface="Times New Roman" pitchFamily="18" charset="0"/>
              </a:rPr>
              <a:t>Wilcoxon</a:t>
            </a:r>
            <a:r>
              <a:rPr lang="en-US" altLang="ja-JP" dirty="0" smtClean="0">
                <a:latin typeface="Times New Roman" pitchFamily="18" charset="0"/>
                <a:cs typeface="Times New Roman" pitchFamily="18" charset="0"/>
              </a:rPr>
              <a:t> test).</a:t>
            </a:r>
            <a:endParaRPr lang="en-US" altLang="ja-JP" dirty="0" smtClean="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519</Words>
  <Application>Microsoft Office PowerPoint</Application>
  <PresentationFormat>画面に合わせる (4:3)</PresentationFormat>
  <Paragraphs>32</Paragraphs>
  <Slides>8</Slides>
  <Notes>8</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8</vt:i4>
      </vt:variant>
    </vt:vector>
  </HeadingPairs>
  <TitlesOfParts>
    <vt:vector size="10" baseType="lpstr">
      <vt:lpstr>Office テーマ</vt:lpstr>
      <vt:lpstr>グラフ</vt:lpstr>
      <vt:lpstr>スライド 1</vt:lpstr>
      <vt:lpstr>スライド 2</vt:lpstr>
      <vt:lpstr>スライド 3</vt:lpstr>
      <vt:lpstr>スライド 4</vt:lpstr>
      <vt:lpstr>スライド 5</vt:lpstr>
      <vt:lpstr>スライド 6</vt:lpstr>
      <vt:lpstr>スライド 7</vt:lpstr>
      <vt:lpstr>スライド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Takeshi Nakano</dc:creator>
  <cp:lastModifiedBy>Takeshi Nakano</cp:lastModifiedBy>
  <cp:revision>8</cp:revision>
  <dcterms:created xsi:type="dcterms:W3CDTF">2011-05-27T02:44:27Z</dcterms:created>
  <dcterms:modified xsi:type="dcterms:W3CDTF">2011-05-28T06:53:13Z</dcterms:modified>
</cp:coreProperties>
</file>