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2" r:id="rId4"/>
    <p:sldId id="274" r:id="rId5"/>
    <p:sldId id="275" r:id="rId6"/>
    <p:sldId id="276" r:id="rId7"/>
    <p:sldId id="258" r:id="rId8"/>
    <p:sldId id="270" r:id="rId9"/>
    <p:sldId id="267" r:id="rId10"/>
    <p:sldId id="268" r:id="rId11"/>
    <p:sldId id="269" r:id="rId12"/>
    <p:sldId id="271" r:id="rId13"/>
    <p:sldId id="265" r:id="rId14"/>
    <p:sldId id="263" r:id="rId15"/>
    <p:sldId id="266" r:id="rId16"/>
    <p:sldId id="259" r:id="rId17"/>
    <p:sldId id="264" r:id="rId18"/>
    <p:sldId id="260" r:id="rId19"/>
    <p:sldId id="262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CC6600"/>
    <a:srgbClr val="00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708" autoAdjust="0"/>
  </p:normalViewPr>
  <p:slideViewPr>
    <p:cSldViewPr>
      <p:cViewPr varScale="1">
        <p:scale>
          <a:sx n="68" d="100"/>
          <a:sy n="68" d="100"/>
        </p:scale>
        <p:origin x="-5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8D9E97-84BF-494B-A1DB-86CE437BAFF9}" type="doc">
      <dgm:prSet loTypeId="urn:microsoft.com/office/officeart/2005/8/layout/hProcess9" loCatId="process" qsTypeId="urn:microsoft.com/office/officeart/2005/8/quickstyle/simple5" qsCatId="simple" csTypeId="urn:microsoft.com/office/officeart/2005/8/colors/colorful1" csCatId="colorful" phldr="1"/>
      <dgm:spPr/>
    </dgm:pt>
    <dgm:pt modelId="{DC35B61D-16E7-4180-BEE3-2AFEB41E5707}">
      <dgm:prSet phldrT="[文本]" custT="1"/>
      <dgm:spPr/>
      <dgm:t>
        <a:bodyPr/>
        <a:lstStyle/>
        <a:p>
          <a:r>
            <a:rPr lang="en-US" altLang="zh-CN" sz="1800" dirty="0" smtClean="0"/>
            <a:t>Molecular ion</a:t>
          </a:r>
          <a:endParaRPr lang="zh-CN" altLang="en-US" sz="1800" dirty="0"/>
        </a:p>
      </dgm:t>
    </dgm:pt>
    <dgm:pt modelId="{2DBCF2D4-7D4F-4CAF-BA1D-A513FF117225}" type="parTrans" cxnId="{FE951A29-1B55-49EF-A181-D01CAAD34C48}">
      <dgm:prSet/>
      <dgm:spPr/>
      <dgm:t>
        <a:bodyPr/>
        <a:lstStyle/>
        <a:p>
          <a:endParaRPr lang="zh-CN" altLang="en-US"/>
        </a:p>
      </dgm:t>
    </dgm:pt>
    <dgm:pt modelId="{76920C41-F517-4FEF-9879-E5062CAF3144}" type="sibTrans" cxnId="{FE951A29-1B55-49EF-A181-D01CAAD34C48}">
      <dgm:prSet/>
      <dgm:spPr/>
      <dgm:t>
        <a:bodyPr/>
        <a:lstStyle/>
        <a:p>
          <a:endParaRPr lang="zh-CN" altLang="en-US"/>
        </a:p>
      </dgm:t>
    </dgm:pt>
    <dgm:pt modelId="{C2C7F38F-BB10-4E5D-831E-5C3E7C9C303D}">
      <dgm:prSet phldrT="[文本]" custT="1"/>
      <dgm:spPr/>
      <dgm:t>
        <a:bodyPr/>
        <a:lstStyle/>
        <a:p>
          <a:r>
            <a:rPr lang="en-US" altLang="zh-CN" sz="1800" dirty="0" smtClean="0"/>
            <a:t>Collision energy</a:t>
          </a:r>
          <a:endParaRPr lang="zh-CN" altLang="en-US" sz="1800" dirty="0"/>
        </a:p>
      </dgm:t>
    </dgm:pt>
    <dgm:pt modelId="{6DE4C620-61BA-4958-92A8-7781F9C9B94D}" type="parTrans" cxnId="{9AE0EFEB-AB7B-4EF0-80B8-2573855CB6C4}">
      <dgm:prSet/>
      <dgm:spPr/>
      <dgm:t>
        <a:bodyPr/>
        <a:lstStyle/>
        <a:p>
          <a:endParaRPr lang="zh-CN" altLang="en-US"/>
        </a:p>
      </dgm:t>
    </dgm:pt>
    <dgm:pt modelId="{AA738A83-9EFA-4FAE-AD4A-C67E0908011A}" type="sibTrans" cxnId="{9AE0EFEB-AB7B-4EF0-80B8-2573855CB6C4}">
      <dgm:prSet/>
      <dgm:spPr/>
      <dgm:t>
        <a:bodyPr/>
        <a:lstStyle/>
        <a:p>
          <a:endParaRPr lang="zh-CN" altLang="en-US"/>
        </a:p>
      </dgm:t>
    </dgm:pt>
    <dgm:pt modelId="{735A48DA-E39F-4E4D-B2FB-2FCB60A7F592}">
      <dgm:prSet phldrT="[文本]" phldr="1"/>
      <dgm:spPr/>
      <dgm:t>
        <a:bodyPr/>
        <a:lstStyle/>
        <a:p>
          <a:endParaRPr lang="zh-CN" altLang="en-US" dirty="0"/>
        </a:p>
      </dgm:t>
    </dgm:pt>
    <dgm:pt modelId="{7E2ECE86-3182-40C3-8F84-7BA0B622113E}" type="parTrans" cxnId="{95EA2E7D-449C-4A71-8595-4E1D50D47532}">
      <dgm:prSet/>
      <dgm:spPr/>
      <dgm:t>
        <a:bodyPr/>
        <a:lstStyle/>
        <a:p>
          <a:endParaRPr lang="zh-CN" altLang="en-US"/>
        </a:p>
      </dgm:t>
    </dgm:pt>
    <dgm:pt modelId="{90CA9763-D001-43C7-AA06-EFC886EA43A5}" type="sibTrans" cxnId="{95EA2E7D-449C-4A71-8595-4E1D50D47532}">
      <dgm:prSet/>
      <dgm:spPr/>
      <dgm:t>
        <a:bodyPr/>
        <a:lstStyle/>
        <a:p>
          <a:endParaRPr lang="zh-CN" altLang="en-US"/>
        </a:p>
      </dgm:t>
    </dgm:pt>
    <dgm:pt modelId="{9D2FF700-904B-4CE7-BCC2-95820120624C}" type="pres">
      <dgm:prSet presAssocID="{908D9E97-84BF-494B-A1DB-86CE437BAFF9}" presName="CompostProcess" presStyleCnt="0">
        <dgm:presLayoutVars>
          <dgm:dir/>
          <dgm:resizeHandles val="exact"/>
        </dgm:presLayoutVars>
      </dgm:prSet>
      <dgm:spPr/>
    </dgm:pt>
    <dgm:pt modelId="{AD52C190-644C-4DB2-ABE9-E9FCAE713018}" type="pres">
      <dgm:prSet presAssocID="{908D9E97-84BF-494B-A1DB-86CE437BAFF9}" presName="arrow" presStyleLbl="bgShp" presStyleIdx="0" presStyleCnt="1" custLinFactNeighborX="-9883"/>
      <dgm:spPr/>
    </dgm:pt>
    <dgm:pt modelId="{38B93260-7900-4C99-971E-6549B92FE22F}" type="pres">
      <dgm:prSet presAssocID="{908D9E97-84BF-494B-A1DB-86CE437BAFF9}" presName="linearProcess" presStyleCnt="0"/>
      <dgm:spPr/>
    </dgm:pt>
    <dgm:pt modelId="{272B5A2D-8255-4809-A407-1BAFA157847B}" type="pres">
      <dgm:prSet presAssocID="{DC35B61D-16E7-4180-BEE3-2AFEB41E5707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3D32E7F-60DC-4019-9407-4BCA2E55EE41}" type="pres">
      <dgm:prSet presAssocID="{76920C41-F517-4FEF-9879-E5062CAF3144}" presName="sibTrans" presStyleCnt="0"/>
      <dgm:spPr/>
    </dgm:pt>
    <dgm:pt modelId="{3DBE26B9-AE83-40BE-B99C-09CDFB93E0D5}" type="pres">
      <dgm:prSet presAssocID="{C2C7F38F-BB10-4E5D-831E-5C3E7C9C303D}" presName="textNode" presStyleLbl="node1" presStyleIdx="1" presStyleCnt="3" custScaleX="12887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877BB01-0EAD-408A-A50D-068367743891}" type="pres">
      <dgm:prSet presAssocID="{AA738A83-9EFA-4FAE-AD4A-C67E0908011A}" presName="sibTrans" presStyleCnt="0"/>
      <dgm:spPr/>
    </dgm:pt>
    <dgm:pt modelId="{FE78C150-0101-4861-967C-49ED9A6D9DA2}" type="pres">
      <dgm:prSet presAssocID="{735A48DA-E39F-4E4D-B2FB-2FCB60A7F592}" presName="textNode" presStyleLbl="node1" presStyleIdx="2" presStyleCnt="3" custScaleX="131489" custScaleY="240909" custLinFactNeighborX="2772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F5FF286-71B3-44D0-AD11-FDA32E9FC393}" type="presOf" srcId="{735A48DA-E39F-4E4D-B2FB-2FCB60A7F592}" destId="{FE78C150-0101-4861-967C-49ED9A6D9DA2}" srcOrd="0" destOrd="0" presId="urn:microsoft.com/office/officeart/2005/8/layout/hProcess9"/>
    <dgm:cxn modelId="{4294ACCB-37FE-42E1-9E46-6F1ADD61973E}" type="presOf" srcId="{908D9E97-84BF-494B-A1DB-86CE437BAFF9}" destId="{9D2FF700-904B-4CE7-BCC2-95820120624C}" srcOrd="0" destOrd="0" presId="urn:microsoft.com/office/officeart/2005/8/layout/hProcess9"/>
    <dgm:cxn modelId="{FD729AB7-C76B-49D8-A23F-5A7E50E9744F}" type="presOf" srcId="{DC35B61D-16E7-4180-BEE3-2AFEB41E5707}" destId="{272B5A2D-8255-4809-A407-1BAFA157847B}" srcOrd="0" destOrd="0" presId="urn:microsoft.com/office/officeart/2005/8/layout/hProcess9"/>
    <dgm:cxn modelId="{FE951A29-1B55-49EF-A181-D01CAAD34C48}" srcId="{908D9E97-84BF-494B-A1DB-86CE437BAFF9}" destId="{DC35B61D-16E7-4180-BEE3-2AFEB41E5707}" srcOrd="0" destOrd="0" parTransId="{2DBCF2D4-7D4F-4CAF-BA1D-A513FF117225}" sibTransId="{76920C41-F517-4FEF-9879-E5062CAF3144}"/>
    <dgm:cxn modelId="{8C612B9F-8451-41DA-8EDD-6A975C450183}" type="presOf" srcId="{C2C7F38F-BB10-4E5D-831E-5C3E7C9C303D}" destId="{3DBE26B9-AE83-40BE-B99C-09CDFB93E0D5}" srcOrd="0" destOrd="0" presId="urn:microsoft.com/office/officeart/2005/8/layout/hProcess9"/>
    <dgm:cxn modelId="{9AE0EFEB-AB7B-4EF0-80B8-2573855CB6C4}" srcId="{908D9E97-84BF-494B-A1DB-86CE437BAFF9}" destId="{C2C7F38F-BB10-4E5D-831E-5C3E7C9C303D}" srcOrd="1" destOrd="0" parTransId="{6DE4C620-61BA-4958-92A8-7781F9C9B94D}" sibTransId="{AA738A83-9EFA-4FAE-AD4A-C67E0908011A}"/>
    <dgm:cxn modelId="{95EA2E7D-449C-4A71-8595-4E1D50D47532}" srcId="{908D9E97-84BF-494B-A1DB-86CE437BAFF9}" destId="{735A48DA-E39F-4E4D-B2FB-2FCB60A7F592}" srcOrd="2" destOrd="0" parTransId="{7E2ECE86-3182-40C3-8F84-7BA0B622113E}" sibTransId="{90CA9763-D001-43C7-AA06-EFC886EA43A5}"/>
    <dgm:cxn modelId="{037B723B-B572-47AE-8C16-D20615B1571C}" type="presParOf" srcId="{9D2FF700-904B-4CE7-BCC2-95820120624C}" destId="{AD52C190-644C-4DB2-ABE9-E9FCAE713018}" srcOrd="0" destOrd="0" presId="urn:microsoft.com/office/officeart/2005/8/layout/hProcess9"/>
    <dgm:cxn modelId="{596AF074-BD74-4F85-9748-8F0D23951E83}" type="presParOf" srcId="{9D2FF700-904B-4CE7-BCC2-95820120624C}" destId="{38B93260-7900-4C99-971E-6549B92FE22F}" srcOrd="1" destOrd="0" presId="urn:microsoft.com/office/officeart/2005/8/layout/hProcess9"/>
    <dgm:cxn modelId="{976CD43F-8058-44D4-B697-1104AF805FE0}" type="presParOf" srcId="{38B93260-7900-4C99-971E-6549B92FE22F}" destId="{272B5A2D-8255-4809-A407-1BAFA157847B}" srcOrd="0" destOrd="0" presId="urn:microsoft.com/office/officeart/2005/8/layout/hProcess9"/>
    <dgm:cxn modelId="{24A28E17-6D8E-4012-B887-243F57333CDF}" type="presParOf" srcId="{38B93260-7900-4C99-971E-6549B92FE22F}" destId="{43D32E7F-60DC-4019-9407-4BCA2E55EE41}" srcOrd="1" destOrd="0" presId="urn:microsoft.com/office/officeart/2005/8/layout/hProcess9"/>
    <dgm:cxn modelId="{A1DFE112-666B-474C-96E3-F0FC3F9BCA93}" type="presParOf" srcId="{38B93260-7900-4C99-971E-6549B92FE22F}" destId="{3DBE26B9-AE83-40BE-B99C-09CDFB93E0D5}" srcOrd="2" destOrd="0" presId="urn:microsoft.com/office/officeart/2005/8/layout/hProcess9"/>
    <dgm:cxn modelId="{D14FEDB2-3095-4F56-8114-3D0C2D66154F}" type="presParOf" srcId="{38B93260-7900-4C99-971E-6549B92FE22F}" destId="{7877BB01-0EAD-408A-A50D-068367743891}" srcOrd="3" destOrd="0" presId="urn:microsoft.com/office/officeart/2005/8/layout/hProcess9"/>
    <dgm:cxn modelId="{F3006BBB-FCDC-48C7-8A99-D57DD923EEEE}" type="presParOf" srcId="{38B93260-7900-4C99-971E-6549B92FE22F}" destId="{FE78C150-0101-4861-967C-49ED9A6D9DA2}" srcOrd="4" destOrd="0" presId="urn:microsoft.com/office/officeart/2005/8/layout/hProcess9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E9B5B-3BF9-4FA1-8A40-82814A27E386}" type="datetimeFigureOut">
              <a:rPr lang="zh-CN" altLang="en-US" smtClean="0"/>
              <a:pPr/>
              <a:t>2010-10-12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29D73-406A-46A1-92D2-37B44F43036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29D73-406A-46A1-92D2-37B44F43036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29D73-406A-46A1-92D2-37B44F43036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7976-D68A-4F3E-B717-613C73C2D3E5}" type="datetime1">
              <a:rPr lang="zh-CN" altLang="en-US" smtClean="0"/>
              <a:pPr/>
              <a:t>2010-10-12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1A7C-F664-4845-B3D8-6F0A26C9CB54}" type="datetime1">
              <a:rPr lang="zh-CN" altLang="en-US" smtClean="0"/>
              <a:pPr/>
              <a:t>2010-10-12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47B6-12AA-4099-92D9-B0E5A8A15C70}" type="datetime1">
              <a:rPr lang="zh-CN" altLang="en-US" smtClean="0"/>
              <a:pPr/>
              <a:t>2010-10-12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BF50-B2B1-42F5-9A5F-57BE1D693119}" type="datetime1">
              <a:rPr lang="zh-CN" altLang="en-US" smtClean="0"/>
              <a:pPr/>
              <a:t>2010-10-12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93BB2-E93B-4E7D-BB10-71EB704D905B}" type="datetime1">
              <a:rPr lang="zh-CN" altLang="en-US" smtClean="0"/>
              <a:pPr/>
              <a:t>2010-10-12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39CE4-3153-4CB8-AFDE-8A534BCD73BA}" type="datetime1">
              <a:rPr lang="zh-CN" altLang="en-US" smtClean="0"/>
              <a:pPr/>
              <a:t>2010-10-12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484C-6721-4683-8313-1138EDF5C024}" type="datetime1">
              <a:rPr lang="zh-CN" altLang="en-US" smtClean="0"/>
              <a:pPr/>
              <a:t>2010-10-12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5746F-B3BB-4B9B-B3E1-CA11A2B1A5CD}" type="datetime1">
              <a:rPr lang="zh-CN" altLang="en-US" smtClean="0"/>
              <a:pPr/>
              <a:t>2010-10-12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78E61-EB72-4F8E-8E5D-A597BBEEB52D}" type="datetime1">
              <a:rPr lang="zh-CN" altLang="en-US" smtClean="0"/>
              <a:pPr/>
              <a:t>2010-10-12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EC3FE-43C2-4307-BD70-30E4225D94DD}" type="datetime1">
              <a:rPr lang="zh-CN" altLang="en-US" smtClean="0"/>
              <a:pPr/>
              <a:t>2010-10-12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497F-369E-4560-B87C-78E173430C13}" type="datetime1">
              <a:rPr lang="zh-CN" altLang="en-US" smtClean="0"/>
              <a:pPr/>
              <a:t>2010-10-12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drugs.jpg"/>
          <p:cNvPicPr>
            <a:picLocks noChangeAspect="1"/>
          </p:cNvPicPr>
          <p:nvPr userDrawn="1"/>
        </p:nvPicPr>
        <p:blipFill>
          <a:blip r:embed="rId13"/>
          <a:srcRect l="13437" t="7600" r="8750" b="3360"/>
          <a:stretch>
            <a:fillRect/>
          </a:stretch>
        </p:blipFill>
        <p:spPr>
          <a:xfrm>
            <a:off x="7449930" y="5572140"/>
            <a:ext cx="1694070" cy="1285860"/>
          </a:xfrm>
          <a:prstGeom prst="rect">
            <a:avLst/>
          </a:prstGeom>
        </p:spPr>
      </p:pic>
      <p:pic>
        <p:nvPicPr>
          <p:cNvPr id="9" name="图片 8" descr="renshen.jpg"/>
          <p:cNvPicPr>
            <a:picLocks noChangeAspect="1"/>
          </p:cNvPicPr>
          <p:nvPr userDrawn="1"/>
        </p:nvPicPr>
        <p:blipFill>
          <a:blip r:embed="rId14" cstate="print"/>
          <a:srcRect l="1884" t="4166" r="4771"/>
          <a:stretch>
            <a:fillRect/>
          </a:stretch>
        </p:blipFill>
        <p:spPr>
          <a:xfrm>
            <a:off x="0" y="5706189"/>
            <a:ext cx="1214414" cy="1151811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DB8E9-CAE3-4BAB-8323-2AF18131AAC0}" type="datetime1">
              <a:rPr lang="zh-CN" altLang="en-US" smtClean="0"/>
              <a:pPr/>
              <a:t>2010-10-12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3" name="圆角矩形 12"/>
          <p:cNvSpPr/>
          <p:nvPr userDrawn="1"/>
        </p:nvSpPr>
        <p:spPr>
          <a:xfrm>
            <a:off x="71406" y="214290"/>
            <a:ext cx="4214842" cy="7143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Relationship Id="rId9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em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9.emf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9.emf"/><Relationship Id="rId7" Type="http://schemas.openxmlformats.org/officeDocument/2006/relationships/image" Target="../media/image15.em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Relationship Id="rId9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2876" y="1714488"/>
            <a:ext cx="8786842" cy="1470025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Rapid Identification of Synthetic Anti-diabetic Drugs Adulterated in Herbal Dietary Supplement Using Direct Analysis in Real Time (DART)-Mass Spectrometry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7858148" cy="1643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786314" y="3786190"/>
            <a:ext cx="42148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Reporter:    </a:t>
            </a:r>
            <a:r>
              <a:rPr lang="en-US" altLang="zh-CN" sz="2000" b="1" dirty="0" err="1" smtClean="0">
                <a:latin typeface="Times New Roman" pitchFamily="18" charset="0"/>
                <a:cs typeface="Times New Roman" pitchFamily="18" charset="0"/>
              </a:rPr>
              <a:t>Zhigui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 Zhou</a:t>
            </a:r>
          </a:p>
          <a:p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Supervisor: Prof. </a:t>
            </a:r>
            <a:r>
              <a:rPr lang="en-US" altLang="zh-CN" sz="2000" b="1" dirty="0" err="1" smtClean="0">
                <a:latin typeface="Times New Roman" pitchFamily="18" charset="0"/>
                <a:cs typeface="Times New Roman" pitchFamily="18" charset="0"/>
              </a:rPr>
              <a:t>Huiwei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 Liu</a:t>
            </a:r>
          </a:p>
          <a:p>
            <a:endParaRPr lang="en-US" altLang="zh-CN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2010.10.13</a:t>
            </a:r>
          </a:p>
          <a:p>
            <a:endParaRPr lang="zh-CN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262574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Experimental</a:t>
            </a:r>
          </a:p>
        </p:txBody>
      </p:sp>
      <p:sp>
        <p:nvSpPr>
          <p:cNvPr id="3" name="矩形 2"/>
          <p:cNvSpPr/>
          <p:nvPr/>
        </p:nvSpPr>
        <p:spPr>
          <a:xfrm>
            <a:off x="142844" y="1242940"/>
            <a:ext cx="53385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Optimization of Collision Energy for MS/MS</a:t>
            </a:r>
            <a:endParaRPr lang="zh-CN" alt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图示 8"/>
          <p:cNvGraphicFramePr/>
          <p:nvPr/>
        </p:nvGraphicFramePr>
        <p:xfrm>
          <a:off x="785786" y="2000240"/>
          <a:ext cx="7929618" cy="392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圆角矩形 9"/>
          <p:cNvSpPr/>
          <p:nvPr/>
        </p:nvSpPr>
        <p:spPr>
          <a:xfrm>
            <a:off x="6143636" y="2186418"/>
            <a:ext cx="2500330" cy="3571900"/>
          </a:xfrm>
          <a:prstGeom prst="roundRect">
            <a:avLst>
              <a:gd name="adj" fmla="val 130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6500826" y="5143512"/>
            <a:ext cx="20717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rot="5400000">
            <a:off x="5429256" y="4071942"/>
            <a:ext cx="214314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rot="5400000">
            <a:off x="5929322" y="4285462"/>
            <a:ext cx="17145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rot="5400000">
            <a:off x="6678627" y="4679165"/>
            <a:ext cx="929488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rot="5400000">
            <a:off x="6928660" y="4429132"/>
            <a:ext cx="1429554" cy="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715140" y="521495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/>
              <a:t>m/z</a:t>
            </a:r>
          </a:p>
        </p:txBody>
      </p:sp>
      <p:sp>
        <p:nvSpPr>
          <p:cNvPr id="23" name="TextBox 22"/>
          <p:cNvSpPr txBox="1"/>
          <p:nvPr/>
        </p:nvSpPr>
        <p:spPr>
          <a:xfrm rot="10800000">
            <a:off x="6036985" y="3213588"/>
            <a:ext cx="461665" cy="192882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b="1" dirty="0" smtClean="0"/>
              <a:t>Abundance</a:t>
            </a:r>
            <a:endParaRPr lang="zh-CN" alt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715140" y="250030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Product ions</a:t>
            </a:r>
            <a:endParaRPr lang="zh-CN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786578" y="3214686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072330" y="3916924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643834" y="3500438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3428992" y="3643314"/>
            <a:ext cx="2000264" cy="642942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262574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Experimental</a:t>
            </a:r>
          </a:p>
        </p:txBody>
      </p:sp>
      <p:sp>
        <p:nvSpPr>
          <p:cNvPr id="3" name="矩形 2"/>
          <p:cNvSpPr/>
          <p:nvPr/>
        </p:nvSpPr>
        <p:spPr>
          <a:xfrm>
            <a:off x="142844" y="1242940"/>
            <a:ext cx="55931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Analysis of Herbal Dietary Supplement samples</a:t>
            </a:r>
            <a:endParaRPr lang="zh-CN" alt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70023" y="1643050"/>
            <a:ext cx="4574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Sample preparation and detection by DART-MS</a:t>
            </a:r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500034" y="1785926"/>
            <a:ext cx="8439310" cy="4214842"/>
            <a:chOff x="633284" y="785794"/>
            <a:chExt cx="8439310" cy="4214842"/>
          </a:xfrm>
        </p:grpSpPr>
        <p:pic>
          <p:nvPicPr>
            <p:cNvPr id="7" name="图片 6" descr="zhongyao.gif"/>
            <p:cNvPicPr>
              <a:picLocks noChangeAspect="1"/>
            </p:cNvPicPr>
            <p:nvPr/>
          </p:nvPicPr>
          <p:blipFill>
            <a:blip r:embed="rId3"/>
            <a:srcRect r="34375" b="16666"/>
            <a:stretch>
              <a:fillRect/>
            </a:stretch>
          </p:blipFill>
          <p:spPr>
            <a:xfrm>
              <a:off x="714348" y="785794"/>
              <a:ext cx="1293919" cy="1643074"/>
            </a:xfrm>
            <a:prstGeom prst="rect">
              <a:avLst/>
            </a:prstGeom>
          </p:spPr>
        </p:pic>
        <p:sp>
          <p:nvSpPr>
            <p:cNvPr id="8" name="虚尾箭头 7"/>
            <p:cNvSpPr/>
            <p:nvPr/>
          </p:nvSpPr>
          <p:spPr>
            <a:xfrm rot="5400000">
              <a:off x="1058058" y="2085158"/>
              <a:ext cx="598464" cy="1285884"/>
            </a:xfrm>
            <a:prstGeom prst="stripedRightArrow">
              <a:avLst>
                <a:gd name="adj1" fmla="val 59731"/>
                <a:gd name="adj2" fmla="val 50869"/>
              </a:avLst>
            </a:prstGeom>
            <a:solidFill>
              <a:schemeClr val="accent4">
                <a:lumMod val="20000"/>
                <a:lumOff val="80000"/>
                <a:alpha val="4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" name="组合 33"/>
            <p:cNvGrpSpPr/>
            <p:nvPr/>
          </p:nvGrpSpPr>
          <p:grpSpPr>
            <a:xfrm>
              <a:off x="3714744" y="3286125"/>
              <a:ext cx="1428759" cy="1500197"/>
              <a:chOff x="3857621" y="3214686"/>
              <a:chExt cx="1428759" cy="1500197"/>
            </a:xfrm>
          </p:grpSpPr>
          <p:sp>
            <p:nvSpPr>
              <p:cNvPr id="47" name="圆角矩形 27"/>
              <p:cNvSpPr/>
              <p:nvPr/>
            </p:nvSpPr>
            <p:spPr>
              <a:xfrm rot="5400000">
                <a:off x="3786181" y="3714753"/>
                <a:ext cx="1071572" cy="214313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48" name="图片 47" descr="shou1.g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57621" y="3286124"/>
                <a:ext cx="1428759" cy="1428759"/>
              </a:xfrm>
              <a:prstGeom prst="rect">
                <a:avLst/>
              </a:prstGeom>
            </p:spPr>
          </p:pic>
          <p:sp>
            <p:nvSpPr>
              <p:cNvPr id="49" name="流程图: 磁盘 48"/>
              <p:cNvSpPr/>
              <p:nvPr/>
            </p:nvSpPr>
            <p:spPr>
              <a:xfrm>
                <a:off x="4143373" y="3214686"/>
                <a:ext cx="357190" cy="214314"/>
              </a:xfrm>
              <a:prstGeom prst="flowChartMagneticDisk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圆角矩形 9"/>
            <p:cNvSpPr/>
            <p:nvPr/>
          </p:nvSpPr>
          <p:spPr>
            <a:xfrm rot="5400000">
              <a:off x="2571734" y="3786192"/>
              <a:ext cx="1071572" cy="214313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3000364" y="3357565"/>
              <a:ext cx="214314" cy="714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上弧形箭头 11"/>
            <p:cNvSpPr/>
            <p:nvPr/>
          </p:nvSpPr>
          <p:spPr>
            <a:xfrm>
              <a:off x="1785918" y="2928934"/>
              <a:ext cx="1357322" cy="357190"/>
            </a:xfrm>
            <a:prstGeom prst="curvedDownArrow">
              <a:avLst>
                <a:gd name="adj1" fmla="val 5589"/>
                <a:gd name="adj2" fmla="val 27182"/>
                <a:gd name="adj3" fmla="val 3456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57356" y="2978347"/>
              <a:ext cx="12144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 err="1" smtClean="0"/>
                <a:t>MeOH</a:t>
              </a:r>
              <a:r>
                <a:rPr lang="en-US" altLang="zh-CN" sz="1400" b="1" dirty="0" smtClean="0"/>
                <a:t>/H</a:t>
              </a:r>
              <a:r>
                <a:rPr lang="en-US" altLang="zh-CN" sz="1400" b="1" baseline="-25000" dirty="0" smtClean="0"/>
                <a:t>2</a:t>
              </a:r>
              <a:r>
                <a:rPr lang="en-US" altLang="zh-CN" sz="1400" b="1" dirty="0" smtClean="0"/>
                <a:t>O</a:t>
              </a:r>
            </a:p>
            <a:p>
              <a:pPr algn="ctr"/>
              <a:r>
                <a:rPr lang="en-US" altLang="zh-CN" sz="1400" b="1" dirty="0" smtClean="0"/>
                <a:t>(50/50, V/V)</a:t>
              </a:r>
              <a:endParaRPr lang="zh-CN" altLang="en-US" sz="1400" b="1" dirty="0"/>
            </a:p>
          </p:txBody>
        </p:sp>
        <p:sp>
          <p:nvSpPr>
            <p:cNvPr id="14" name="右箭头 13"/>
            <p:cNvSpPr/>
            <p:nvPr/>
          </p:nvSpPr>
          <p:spPr>
            <a:xfrm>
              <a:off x="3428992" y="3786190"/>
              <a:ext cx="357190" cy="214314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上下箭头 14"/>
            <p:cNvSpPr/>
            <p:nvPr/>
          </p:nvSpPr>
          <p:spPr>
            <a:xfrm>
              <a:off x="4643438" y="3357562"/>
              <a:ext cx="285752" cy="571504"/>
            </a:xfrm>
            <a:prstGeom prst="upDown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右箭头 15"/>
            <p:cNvSpPr/>
            <p:nvPr/>
          </p:nvSpPr>
          <p:spPr>
            <a:xfrm>
              <a:off x="5072066" y="3786190"/>
              <a:ext cx="357190" cy="214314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圆角矩形 16"/>
            <p:cNvSpPr/>
            <p:nvPr/>
          </p:nvSpPr>
          <p:spPr>
            <a:xfrm rot="5400000">
              <a:off x="5143502" y="3786192"/>
              <a:ext cx="1071572" cy="214313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5572132" y="3357565"/>
              <a:ext cx="214314" cy="714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上弧形箭头 18"/>
            <p:cNvSpPr/>
            <p:nvPr/>
          </p:nvSpPr>
          <p:spPr>
            <a:xfrm>
              <a:off x="5643570" y="2928934"/>
              <a:ext cx="1357322" cy="357190"/>
            </a:xfrm>
            <a:prstGeom prst="curvedDownArrow">
              <a:avLst>
                <a:gd name="adj1" fmla="val 5589"/>
                <a:gd name="adj2" fmla="val 27182"/>
                <a:gd name="adj3" fmla="val 3456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6858016" y="1071546"/>
              <a:ext cx="1143008" cy="20002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梯形 20"/>
            <p:cNvSpPr/>
            <p:nvPr/>
          </p:nvSpPr>
          <p:spPr>
            <a:xfrm rot="10800000">
              <a:off x="7345636" y="3000372"/>
              <a:ext cx="158480" cy="107157"/>
            </a:xfrm>
            <a:prstGeom prst="trapezoi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7544803" y="3929066"/>
              <a:ext cx="152779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DART®-SVP source</a:t>
              </a:r>
              <a:endParaRPr lang="zh-CN" altLang="en-US" sz="1400" dirty="0"/>
            </a:p>
          </p:txBody>
        </p:sp>
        <p:grpSp>
          <p:nvGrpSpPr>
            <p:cNvPr id="23" name="组合 72"/>
            <p:cNvGrpSpPr/>
            <p:nvPr/>
          </p:nvGrpSpPr>
          <p:grpSpPr>
            <a:xfrm>
              <a:off x="7242369" y="3520848"/>
              <a:ext cx="357189" cy="1408347"/>
              <a:chOff x="7471431" y="3357563"/>
              <a:chExt cx="357189" cy="1408347"/>
            </a:xfrm>
          </p:grpSpPr>
          <p:sp>
            <p:nvSpPr>
              <p:cNvPr id="41" name="矩形 40"/>
              <p:cNvSpPr/>
              <p:nvPr/>
            </p:nvSpPr>
            <p:spPr>
              <a:xfrm rot="16200000">
                <a:off x="7544224" y="3446751"/>
                <a:ext cx="214314" cy="3593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2" name="组合 69"/>
              <p:cNvGrpSpPr/>
              <p:nvPr/>
            </p:nvGrpSpPr>
            <p:grpSpPr>
              <a:xfrm rot="-5400000">
                <a:off x="7017287" y="3954577"/>
                <a:ext cx="1265477" cy="357189"/>
                <a:chOff x="1785918" y="5572140"/>
                <a:chExt cx="2214578" cy="500066"/>
              </a:xfrm>
            </p:grpSpPr>
            <p:sp>
              <p:nvSpPr>
                <p:cNvPr id="43" name="矩形 42"/>
                <p:cNvSpPr/>
                <p:nvPr/>
              </p:nvSpPr>
              <p:spPr>
                <a:xfrm>
                  <a:off x="2357422" y="5786454"/>
                  <a:ext cx="357190" cy="7143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" name="圆角矩形 43"/>
                <p:cNvSpPr/>
                <p:nvPr/>
              </p:nvSpPr>
              <p:spPr>
                <a:xfrm>
                  <a:off x="2643174" y="5572140"/>
                  <a:ext cx="1214446" cy="500066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" name="梯形 44"/>
                <p:cNvSpPr/>
                <p:nvPr/>
              </p:nvSpPr>
              <p:spPr>
                <a:xfrm rot="5400000">
                  <a:off x="3821901" y="5750735"/>
                  <a:ext cx="214314" cy="142876"/>
                </a:xfrm>
                <a:prstGeom prst="trapezoi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46" name="直接箭头连接符 45"/>
                <p:cNvCxnSpPr/>
                <p:nvPr/>
              </p:nvCxnSpPr>
              <p:spPr>
                <a:xfrm>
                  <a:off x="1785918" y="5815688"/>
                  <a:ext cx="357190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4" name="TextBox 23"/>
            <p:cNvSpPr txBox="1"/>
            <p:nvPr/>
          </p:nvSpPr>
          <p:spPr>
            <a:xfrm>
              <a:off x="7429520" y="4692859"/>
              <a:ext cx="9286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Helium</a:t>
              </a:r>
              <a:endParaRPr lang="zh-CN" altLang="en-US" sz="1400" dirty="0"/>
            </a:p>
          </p:txBody>
        </p:sp>
        <p:grpSp>
          <p:nvGrpSpPr>
            <p:cNvPr id="25" name="组合 73"/>
            <p:cNvGrpSpPr/>
            <p:nvPr/>
          </p:nvGrpSpPr>
          <p:grpSpPr>
            <a:xfrm rot="-5400000">
              <a:off x="7000778" y="2903101"/>
              <a:ext cx="45719" cy="954644"/>
              <a:chOff x="4121843" y="4929198"/>
              <a:chExt cx="45719" cy="954644"/>
            </a:xfrm>
          </p:grpSpPr>
          <p:cxnSp>
            <p:nvCxnSpPr>
              <p:cNvPr id="39" name="直接连接符 38"/>
              <p:cNvCxnSpPr>
                <a:cxnSpLocks noChangeAspect="1"/>
              </p:cNvCxnSpPr>
              <p:nvPr/>
            </p:nvCxnSpPr>
            <p:spPr>
              <a:xfrm rot="5400000">
                <a:off x="3679025" y="5392751"/>
                <a:ext cx="928694" cy="1588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任意多边形 39"/>
              <p:cNvSpPr/>
              <p:nvPr/>
            </p:nvSpPr>
            <p:spPr>
              <a:xfrm>
                <a:off x="4121843" y="5715016"/>
                <a:ext cx="45719" cy="168826"/>
              </a:xfrm>
              <a:custGeom>
                <a:avLst/>
                <a:gdLst>
                  <a:gd name="connsiteX0" fmla="*/ 0 w 56271"/>
                  <a:gd name="connsiteY0" fmla="*/ 612 h 314295"/>
                  <a:gd name="connsiteX1" fmla="*/ 42203 w 56271"/>
                  <a:gd name="connsiteY1" fmla="*/ 14680 h 314295"/>
                  <a:gd name="connsiteX2" fmla="*/ 14068 w 56271"/>
                  <a:gd name="connsiteY2" fmla="*/ 99086 h 314295"/>
                  <a:gd name="connsiteX3" fmla="*/ 28135 w 56271"/>
                  <a:gd name="connsiteY3" fmla="*/ 141289 h 314295"/>
                  <a:gd name="connsiteX4" fmla="*/ 56271 w 56271"/>
                  <a:gd name="connsiteY4" fmla="*/ 169425 h 314295"/>
                  <a:gd name="connsiteX5" fmla="*/ 28135 w 56271"/>
                  <a:gd name="connsiteY5" fmla="*/ 211628 h 314295"/>
                  <a:gd name="connsiteX6" fmla="*/ 28135 w 56271"/>
                  <a:gd name="connsiteY6" fmla="*/ 310101 h 314295"/>
                  <a:gd name="connsiteX7" fmla="*/ 42203 w 56271"/>
                  <a:gd name="connsiteY7" fmla="*/ 310101 h 314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271" h="314295">
                    <a:moveTo>
                      <a:pt x="0" y="612"/>
                    </a:moveTo>
                    <a:cubicBezTo>
                      <a:pt x="14068" y="5301"/>
                      <a:pt x="40106" y="0"/>
                      <a:pt x="42203" y="14680"/>
                    </a:cubicBezTo>
                    <a:cubicBezTo>
                      <a:pt x="46397" y="44039"/>
                      <a:pt x="14068" y="99086"/>
                      <a:pt x="14068" y="99086"/>
                    </a:cubicBezTo>
                    <a:cubicBezTo>
                      <a:pt x="18757" y="113154"/>
                      <a:pt x="20506" y="128574"/>
                      <a:pt x="28135" y="141289"/>
                    </a:cubicBezTo>
                    <a:cubicBezTo>
                      <a:pt x="34959" y="152662"/>
                      <a:pt x="56271" y="156162"/>
                      <a:pt x="56271" y="169425"/>
                    </a:cubicBezTo>
                    <a:cubicBezTo>
                      <a:pt x="56271" y="186332"/>
                      <a:pt x="37514" y="197560"/>
                      <a:pt x="28135" y="211628"/>
                    </a:cubicBezTo>
                    <a:cubicBezTo>
                      <a:pt x="13373" y="255915"/>
                      <a:pt x="3406" y="260643"/>
                      <a:pt x="28135" y="310101"/>
                    </a:cubicBezTo>
                    <a:cubicBezTo>
                      <a:pt x="30232" y="314295"/>
                      <a:pt x="37514" y="310101"/>
                      <a:pt x="42203" y="310101"/>
                    </a:cubicBezTo>
                  </a:path>
                </a:pathLst>
              </a:cu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" name="组合 68"/>
            <p:cNvGrpSpPr/>
            <p:nvPr/>
          </p:nvGrpSpPr>
          <p:grpSpPr>
            <a:xfrm>
              <a:off x="633284" y="3185756"/>
              <a:ext cx="1295510" cy="1314816"/>
              <a:chOff x="4175876" y="685427"/>
              <a:chExt cx="1549335" cy="1572421"/>
            </a:xfrm>
          </p:grpSpPr>
          <p:grpSp>
            <p:nvGrpSpPr>
              <p:cNvPr id="28" name="组合 12"/>
              <p:cNvGrpSpPr/>
              <p:nvPr/>
            </p:nvGrpSpPr>
            <p:grpSpPr>
              <a:xfrm rot="20362264">
                <a:off x="4322477" y="685427"/>
                <a:ext cx="1159213" cy="427554"/>
                <a:chOff x="2357422" y="3714752"/>
                <a:chExt cx="1785950" cy="584426"/>
              </a:xfrm>
            </p:grpSpPr>
            <p:sp>
              <p:nvSpPr>
                <p:cNvPr id="37" name="圆角矩形 36"/>
                <p:cNvSpPr/>
                <p:nvPr/>
              </p:nvSpPr>
              <p:spPr>
                <a:xfrm>
                  <a:off x="2357422" y="3736910"/>
                  <a:ext cx="1714512" cy="549345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8" name="流程图: 延期 37"/>
                <p:cNvSpPr/>
                <p:nvPr/>
              </p:nvSpPr>
              <p:spPr>
                <a:xfrm>
                  <a:off x="3214678" y="3714752"/>
                  <a:ext cx="928694" cy="584426"/>
                </a:xfrm>
                <a:prstGeom prst="flowChartDelay">
                  <a:avLst/>
                </a:prstGeom>
                <a:solidFill>
                  <a:srgbClr val="C0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 prstMaterial="plastic">
                  <a:bevelT/>
                  <a:bevelB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9" name="组合 13"/>
              <p:cNvGrpSpPr/>
              <p:nvPr/>
            </p:nvGrpSpPr>
            <p:grpSpPr>
              <a:xfrm rot="3761539">
                <a:off x="3805775" y="1512301"/>
                <a:ext cx="1115648" cy="375445"/>
                <a:chOff x="2509822" y="4630524"/>
                <a:chExt cx="1785950" cy="584426"/>
              </a:xfrm>
            </p:grpSpPr>
            <p:sp>
              <p:nvSpPr>
                <p:cNvPr id="35" name="圆角矩形 34"/>
                <p:cNvSpPr/>
                <p:nvPr/>
              </p:nvSpPr>
              <p:spPr>
                <a:xfrm>
                  <a:off x="2509822" y="4652682"/>
                  <a:ext cx="1714512" cy="54934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6" name="流程图: 延期 35"/>
                <p:cNvSpPr/>
                <p:nvPr/>
              </p:nvSpPr>
              <p:spPr>
                <a:xfrm>
                  <a:off x="3367078" y="4630524"/>
                  <a:ext cx="928694" cy="584426"/>
                </a:xfrm>
                <a:prstGeom prst="flowChartDelay">
                  <a:avLst/>
                </a:prstGeom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 prstMaterial="plastic">
                  <a:bevelT/>
                  <a:bevelB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0" name="椭圆 29"/>
              <p:cNvSpPr/>
              <p:nvPr/>
            </p:nvSpPr>
            <p:spPr>
              <a:xfrm>
                <a:off x="4857752" y="1857364"/>
                <a:ext cx="356680" cy="396878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椭圆 21"/>
              <p:cNvSpPr/>
              <p:nvPr/>
            </p:nvSpPr>
            <p:spPr>
              <a:xfrm>
                <a:off x="4643438" y="1214422"/>
                <a:ext cx="535020" cy="595317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2" name="组合 67"/>
              <p:cNvGrpSpPr/>
              <p:nvPr/>
            </p:nvGrpSpPr>
            <p:grpSpPr>
              <a:xfrm rot="17688292">
                <a:off x="4930966" y="1240684"/>
                <a:ext cx="1158530" cy="429960"/>
                <a:chOff x="6083532" y="445471"/>
                <a:chExt cx="1158530" cy="429960"/>
              </a:xfrm>
            </p:grpSpPr>
            <p:sp>
              <p:nvSpPr>
                <p:cNvPr id="33" name="圆角矩形 32"/>
                <p:cNvSpPr/>
                <p:nvPr/>
              </p:nvSpPr>
              <p:spPr>
                <a:xfrm rot="21403572">
                  <a:off x="6083532" y="478681"/>
                  <a:ext cx="1112844" cy="39675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" name="流程图: 延期 33"/>
                <p:cNvSpPr/>
                <p:nvPr/>
              </p:nvSpPr>
              <p:spPr>
                <a:xfrm rot="21403572">
                  <a:off x="6639272" y="445471"/>
                  <a:ext cx="602790" cy="422086"/>
                </a:xfrm>
                <a:prstGeom prst="flowChartDelay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 prstMaterial="plastic">
                  <a:bevelT/>
                  <a:bevelB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27" name="矩形 26"/>
            <p:cNvSpPr/>
            <p:nvPr/>
          </p:nvSpPr>
          <p:spPr>
            <a:xfrm>
              <a:off x="8044869" y="1928802"/>
              <a:ext cx="42030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 smtClean="0"/>
                <a:t>MS</a:t>
              </a:r>
              <a:endParaRPr lang="zh-CN" altLang="en-US" sz="1400" dirty="0"/>
            </a:p>
          </p:txBody>
        </p:sp>
      </p:grpSp>
      <p:sp>
        <p:nvSpPr>
          <p:cNvPr id="50" name="灯片编号占位符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262574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Experimental</a:t>
            </a:r>
          </a:p>
        </p:txBody>
      </p:sp>
      <p:sp>
        <p:nvSpPr>
          <p:cNvPr id="3" name="矩形 2"/>
          <p:cNvSpPr/>
          <p:nvPr/>
        </p:nvSpPr>
        <p:spPr>
          <a:xfrm>
            <a:off x="142844" y="1242940"/>
            <a:ext cx="55931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Analysis of Herbal Dietary Supplement samples</a:t>
            </a:r>
            <a:endParaRPr lang="zh-CN" alt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00562" y="1630908"/>
            <a:ext cx="3508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Matrix Effect and Limit of Detection</a:t>
            </a:r>
            <a:endParaRPr lang="zh-CN" altLang="en-US" dirty="0"/>
          </a:p>
        </p:txBody>
      </p:sp>
      <p:grpSp>
        <p:nvGrpSpPr>
          <p:cNvPr id="56" name="组合 55"/>
          <p:cNvGrpSpPr/>
          <p:nvPr/>
        </p:nvGrpSpPr>
        <p:grpSpPr>
          <a:xfrm>
            <a:off x="428596" y="2214554"/>
            <a:ext cx="3000396" cy="1081453"/>
            <a:chOff x="285720" y="2714620"/>
            <a:chExt cx="3429024" cy="1235946"/>
          </a:xfrm>
        </p:grpSpPr>
        <p:grpSp>
          <p:nvGrpSpPr>
            <p:cNvPr id="10" name="组合 33"/>
            <p:cNvGrpSpPr/>
            <p:nvPr/>
          </p:nvGrpSpPr>
          <p:grpSpPr>
            <a:xfrm>
              <a:off x="2336189" y="2952303"/>
              <a:ext cx="950727" cy="998263"/>
              <a:chOff x="3857621" y="3214686"/>
              <a:chExt cx="1428759" cy="1500197"/>
            </a:xfrm>
          </p:grpSpPr>
          <p:sp>
            <p:nvSpPr>
              <p:cNvPr id="48" name="圆角矩形 27"/>
              <p:cNvSpPr/>
              <p:nvPr/>
            </p:nvSpPr>
            <p:spPr>
              <a:xfrm rot="5400000">
                <a:off x="3786181" y="3714753"/>
                <a:ext cx="1071572" cy="214313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49" name="图片 48" descr="shou1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57621" y="3286124"/>
                <a:ext cx="1428759" cy="1428759"/>
              </a:xfrm>
              <a:prstGeom prst="rect">
                <a:avLst/>
              </a:prstGeom>
            </p:spPr>
          </p:pic>
          <p:sp>
            <p:nvSpPr>
              <p:cNvPr id="50" name="流程图: 磁盘 49"/>
              <p:cNvSpPr/>
              <p:nvPr/>
            </p:nvSpPr>
            <p:spPr>
              <a:xfrm>
                <a:off x="4143373" y="3214686"/>
                <a:ext cx="357190" cy="214314"/>
              </a:xfrm>
              <a:prstGeom prst="flowChartMagneticDisk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" name="圆角矩形 10"/>
            <p:cNvSpPr/>
            <p:nvPr/>
          </p:nvSpPr>
          <p:spPr>
            <a:xfrm rot="5400000">
              <a:off x="1575606" y="3285058"/>
              <a:ext cx="713047" cy="142608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860826" y="2999840"/>
              <a:ext cx="142609" cy="4753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上弧形箭头 12"/>
            <p:cNvSpPr/>
            <p:nvPr/>
          </p:nvSpPr>
          <p:spPr>
            <a:xfrm>
              <a:off x="1052707" y="2714620"/>
              <a:ext cx="903191" cy="237682"/>
            </a:xfrm>
            <a:prstGeom prst="curvedDownArrow">
              <a:avLst>
                <a:gd name="adj1" fmla="val 5589"/>
                <a:gd name="adj2" fmla="val 27182"/>
                <a:gd name="adj3" fmla="val 3456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00244" y="2747500"/>
              <a:ext cx="808118" cy="348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 err="1" smtClean="0"/>
                <a:t>MeOH</a:t>
              </a:r>
              <a:r>
                <a:rPr lang="en-US" altLang="zh-CN" sz="1400" b="1" dirty="0" smtClean="0"/>
                <a:t>/H</a:t>
              </a:r>
              <a:r>
                <a:rPr lang="en-US" altLang="zh-CN" sz="1400" b="1" baseline="-25000" dirty="0" smtClean="0"/>
                <a:t>2</a:t>
              </a:r>
              <a:r>
                <a:rPr lang="en-US" altLang="zh-CN" sz="1400" b="1" dirty="0" smtClean="0"/>
                <a:t>O</a:t>
              </a:r>
            </a:p>
            <a:p>
              <a:pPr algn="ctr"/>
              <a:r>
                <a:rPr lang="en-US" altLang="zh-CN" sz="1400" b="1" dirty="0" smtClean="0"/>
                <a:t>(50/50, V/V)</a:t>
              </a:r>
              <a:endParaRPr lang="zh-CN" altLang="en-US" sz="1400" b="1" dirty="0"/>
            </a:p>
          </p:txBody>
        </p:sp>
        <p:sp>
          <p:nvSpPr>
            <p:cNvPr id="15" name="右箭头 14"/>
            <p:cNvSpPr/>
            <p:nvPr/>
          </p:nvSpPr>
          <p:spPr>
            <a:xfrm>
              <a:off x="2146044" y="3285057"/>
              <a:ext cx="237682" cy="142609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上下箭头 15"/>
            <p:cNvSpPr/>
            <p:nvPr/>
          </p:nvSpPr>
          <p:spPr>
            <a:xfrm>
              <a:off x="2954162" y="2999838"/>
              <a:ext cx="190145" cy="380291"/>
            </a:xfrm>
            <a:prstGeom prst="upDown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右箭头 16"/>
            <p:cNvSpPr/>
            <p:nvPr/>
          </p:nvSpPr>
          <p:spPr>
            <a:xfrm>
              <a:off x="3239380" y="3285057"/>
              <a:ext cx="237682" cy="142609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圆角矩形 17"/>
            <p:cNvSpPr/>
            <p:nvPr/>
          </p:nvSpPr>
          <p:spPr>
            <a:xfrm rot="5400000">
              <a:off x="3286915" y="3285058"/>
              <a:ext cx="713047" cy="142608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3572135" y="2999840"/>
              <a:ext cx="142609" cy="4753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7" name="组合 68"/>
            <p:cNvGrpSpPr/>
            <p:nvPr/>
          </p:nvGrpSpPr>
          <p:grpSpPr>
            <a:xfrm>
              <a:off x="285720" y="2885515"/>
              <a:ext cx="862060" cy="874907"/>
              <a:chOff x="4175876" y="685427"/>
              <a:chExt cx="1549335" cy="1572421"/>
            </a:xfrm>
          </p:grpSpPr>
          <p:grpSp>
            <p:nvGrpSpPr>
              <p:cNvPr id="29" name="组合 12"/>
              <p:cNvGrpSpPr/>
              <p:nvPr/>
            </p:nvGrpSpPr>
            <p:grpSpPr>
              <a:xfrm rot="20362264">
                <a:off x="4322477" y="685427"/>
                <a:ext cx="1159213" cy="427554"/>
                <a:chOff x="2357422" y="3714752"/>
                <a:chExt cx="1785950" cy="584426"/>
              </a:xfrm>
            </p:grpSpPr>
            <p:sp>
              <p:nvSpPr>
                <p:cNvPr id="38" name="圆角矩形 37"/>
                <p:cNvSpPr/>
                <p:nvPr/>
              </p:nvSpPr>
              <p:spPr>
                <a:xfrm>
                  <a:off x="2357422" y="3736910"/>
                  <a:ext cx="1714512" cy="549345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" name="流程图: 延期 38"/>
                <p:cNvSpPr/>
                <p:nvPr/>
              </p:nvSpPr>
              <p:spPr>
                <a:xfrm>
                  <a:off x="3214678" y="3714752"/>
                  <a:ext cx="928694" cy="584426"/>
                </a:xfrm>
                <a:prstGeom prst="flowChartDelay">
                  <a:avLst/>
                </a:prstGeom>
                <a:solidFill>
                  <a:srgbClr val="C0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 prstMaterial="plastic">
                  <a:bevelT/>
                  <a:bevelB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0" name="组合 13"/>
              <p:cNvGrpSpPr/>
              <p:nvPr/>
            </p:nvGrpSpPr>
            <p:grpSpPr>
              <a:xfrm rot="3761539">
                <a:off x="3805775" y="1512301"/>
                <a:ext cx="1115648" cy="375445"/>
                <a:chOff x="2509822" y="4630524"/>
                <a:chExt cx="1785950" cy="584426"/>
              </a:xfrm>
            </p:grpSpPr>
            <p:sp>
              <p:nvSpPr>
                <p:cNvPr id="36" name="圆角矩形 35"/>
                <p:cNvSpPr/>
                <p:nvPr/>
              </p:nvSpPr>
              <p:spPr>
                <a:xfrm>
                  <a:off x="2509822" y="4652682"/>
                  <a:ext cx="1714512" cy="54934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" name="流程图: 延期 36"/>
                <p:cNvSpPr/>
                <p:nvPr/>
              </p:nvSpPr>
              <p:spPr>
                <a:xfrm>
                  <a:off x="3367078" y="4630524"/>
                  <a:ext cx="928694" cy="584426"/>
                </a:xfrm>
                <a:prstGeom prst="flowChartDelay">
                  <a:avLst/>
                </a:prstGeom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 prstMaterial="plastic">
                  <a:bevelT/>
                  <a:bevelB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1" name="椭圆 30"/>
              <p:cNvSpPr/>
              <p:nvPr/>
            </p:nvSpPr>
            <p:spPr>
              <a:xfrm>
                <a:off x="4857752" y="1857364"/>
                <a:ext cx="356680" cy="396878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椭圆 21"/>
              <p:cNvSpPr/>
              <p:nvPr/>
            </p:nvSpPr>
            <p:spPr>
              <a:xfrm>
                <a:off x="4643438" y="1214422"/>
                <a:ext cx="535020" cy="595317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3" name="组合 67"/>
              <p:cNvGrpSpPr/>
              <p:nvPr/>
            </p:nvGrpSpPr>
            <p:grpSpPr>
              <a:xfrm rot="17688292">
                <a:off x="4930966" y="1240684"/>
                <a:ext cx="1158530" cy="429960"/>
                <a:chOff x="6083532" y="445471"/>
                <a:chExt cx="1158530" cy="429960"/>
              </a:xfrm>
            </p:grpSpPr>
            <p:sp>
              <p:nvSpPr>
                <p:cNvPr id="34" name="圆角矩形 33"/>
                <p:cNvSpPr/>
                <p:nvPr/>
              </p:nvSpPr>
              <p:spPr>
                <a:xfrm rot="21403572">
                  <a:off x="6083532" y="478681"/>
                  <a:ext cx="1112844" cy="39675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" name="流程图: 延期 34"/>
                <p:cNvSpPr/>
                <p:nvPr/>
              </p:nvSpPr>
              <p:spPr>
                <a:xfrm rot="21403572">
                  <a:off x="6639272" y="445471"/>
                  <a:ext cx="602790" cy="422086"/>
                </a:xfrm>
                <a:prstGeom prst="flowChartDelay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 prstMaterial="plastic">
                  <a:bevelT/>
                  <a:bevelB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grpSp>
        <p:nvGrpSpPr>
          <p:cNvPr id="57" name="组合 56"/>
          <p:cNvGrpSpPr/>
          <p:nvPr/>
        </p:nvGrpSpPr>
        <p:grpSpPr>
          <a:xfrm>
            <a:off x="642910" y="3336277"/>
            <a:ext cx="2786082" cy="664227"/>
            <a:chOff x="727318" y="3929066"/>
            <a:chExt cx="2990860" cy="713047"/>
          </a:xfrm>
        </p:grpSpPr>
        <p:sp>
          <p:nvSpPr>
            <p:cNvPr id="52" name="TextBox 51"/>
            <p:cNvSpPr txBox="1"/>
            <p:nvPr/>
          </p:nvSpPr>
          <p:spPr>
            <a:xfrm>
              <a:off x="727318" y="4117382"/>
              <a:ext cx="2462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 err="1" smtClean="0"/>
                <a:t>MeOH</a:t>
              </a:r>
              <a:r>
                <a:rPr lang="en-US" altLang="zh-CN" sz="1600" b="1" dirty="0" smtClean="0"/>
                <a:t>/H</a:t>
              </a:r>
              <a:r>
                <a:rPr lang="en-US" altLang="zh-CN" sz="1600" b="1" baseline="-25000" dirty="0" smtClean="0"/>
                <a:t>2</a:t>
              </a:r>
              <a:r>
                <a:rPr lang="en-US" altLang="zh-CN" sz="1600" b="1" dirty="0" smtClean="0"/>
                <a:t>O (50/50, V/V)</a:t>
              </a:r>
              <a:endParaRPr lang="zh-CN" altLang="en-US" sz="1600" b="1" dirty="0"/>
            </a:p>
          </p:txBody>
        </p:sp>
        <p:sp>
          <p:nvSpPr>
            <p:cNvPr id="53" name="右箭头 52"/>
            <p:cNvSpPr/>
            <p:nvPr/>
          </p:nvSpPr>
          <p:spPr>
            <a:xfrm>
              <a:off x="3242814" y="4214285"/>
              <a:ext cx="237682" cy="142609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圆角矩形 53"/>
            <p:cNvSpPr/>
            <p:nvPr/>
          </p:nvSpPr>
          <p:spPr>
            <a:xfrm rot="5400000">
              <a:off x="3290349" y="4214286"/>
              <a:ext cx="713047" cy="142608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矩形 54"/>
            <p:cNvSpPr/>
            <p:nvPr/>
          </p:nvSpPr>
          <p:spPr>
            <a:xfrm>
              <a:off x="3575569" y="3929068"/>
              <a:ext cx="142609" cy="4753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9" name="右大括号 58"/>
          <p:cNvSpPr/>
          <p:nvPr/>
        </p:nvSpPr>
        <p:spPr>
          <a:xfrm>
            <a:off x="3500430" y="2428868"/>
            <a:ext cx="357190" cy="15716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TextBox 59"/>
          <p:cNvSpPr txBox="1"/>
          <p:nvPr/>
        </p:nvSpPr>
        <p:spPr>
          <a:xfrm>
            <a:off x="3929058" y="3000372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Spiked with synthetic drugs </a:t>
            </a:r>
            <a:endParaRPr lang="zh-CN" altLang="en-US" dirty="0"/>
          </a:p>
        </p:txBody>
      </p:sp>
      <p:sp>
        <p:nvSpPr>
          <p:cNvPr id="62" name="右弧形箭头 61"/>
          <p:cNvSpPr/>
          <p:nvPr/>
        </p:nvSpPr>
        <p:spPr>
          <a:xfrm>
            <a:off x="6858016" y="3186550"/>
            <a:ext cx="571504" cy="2171276"/>
          </a:xfrm>
          <a:prstGeom prst="curvedLeftArrow">
            <a:avLst>
              <a:gd name="adj1" fmla="val 10005"/>
              <a:gd name="adj2" fmla="val 2766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500958" y="3845486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LOD</a:t>
            </a:r>
            <a:endParaRPr lang="zh-CN" altLang="en-US" dirty="0"/>
          </a:p>
        </p:txBody>
      </p:sp>
      <p:sp>
        <p:nvSpPr>
          <p:cNvPr id="64" name="右大括号 63"/>
          <p:cNvSpPr/>
          <p:nvPr/>
        </p:nvSpPr>
        <p:spPr>
          <a:xfrm>
            <a:off x="6286512" y="4014572"/>
            <a:ext cx="428628" cy="250033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500034" y="4286256"/>
            <a:ext cx="60007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 algn="just">
              <a:buAutoNum type="romanLcParenBoth"/>
            </a:pPr>
            <a:r>
              <a:rPr lang="en-US" dirty="0" smtClean="0"/>
              <a:t>the accurate mass of molecular ion of synthetic drug was detected; </a:t>
            </a:r>
          </a:p>
          <a:p>
            <a:pPr marL="400050" indent="-400050" algn="just">
              <a:buAutoNum type="romanLcParenBoth"/>
            </a:pPr>
            <a:r>
              <a:rPr lang="en-US" dirty="0" smtClean="0"/>
              <a:t>at least three product ions with accordant accurate mass were observed in MS/MS spectra and the abundance of all ions were in the range of 10</a:t>
            </a:r>
            <a:r>
              <a:rPr lang="en-US" baseline="30000" dirty="0" smtClean="0"/>
              <a:t>2</a:t>
            </a:r>
            <a:r>
              <a:rPr lang="en-US" dirty="0" smtClean="0"/>
              <a:t> to 10</a:t>
            </a:r>
            <a:r>
              <a:rPr lang="en-US" baseline="30000" dirty="0" smtClean="0"/>
              <a:t>3</a:t>
            </a:r>
            <a:r>
              <a:rPr lang="en-US" dirty="0" smtClean="0"/>
              <a:t>; </a:t>
            </a:r>
          </a:p>
          <a:p>
            <a:pPr marL="400050" indent="-400050" algn="just">
              <a:buAutoNum type="romanLcParenBoth"/>
            </a:pPr>
            <a:r>
              <a:rPr lang="en-US" dirty="0" smtClean="0"/>
              <a:t>the relative abundance of product ions in sample MS/MS data were in accord with that in drug standard. </a:t>
            </a:r>
            <a:endParaRPr lang="zh-CN" altLang="en-US" dirty="0"/>
          </a:p>
        </p:txBody>
      </p:sp>
      <p:sp>
        <p:nvSpPr>
          <p:cNvPr id="66" name="灯片编号占位符 6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324129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Results and discussion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643306" y="-357214"/>
          <a:ext cx="5214974" cy="7610000"/>
        </p:xfrm>
        <a:graphic>
          <a:graphicData uri="http://schemas.openxmlformats.org/presentationml/2006/ole">
            <p:oleObj spid="_x0000_s1026" name="图表" r:id="rId3" imgW="2253600" imgH="3288960" progId="Origin50.Graph">
              <p:embed/>
            </p:oleObj>
          </a:graphicData>
        </a:graphic>
      </p:graphicFrame>
      <p:sp>
        <p:nvSpPr>
          <p:cNvPr id="21" name="矩形 20"/>
          <p:cNvSpPr/>
          <p:nvPr/>
        </p:nvSpPr>
        <p:spPr>
          <a:xfrm>
            <a:off x="142844" y="1242940"/>
            <a:ext cx="42650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Blip>
                <a:blip r:embed="rId4"/>
              </a:buBlip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Optimization of DART Parameters</a:t>
            </a:r>
            <a:endParaRPr lang="zh-CN" alt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286380" y="285728"/>
            <a:ext cx="285752" cy="607223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486890" y="285728"/>
            <a:ext cx="299820" cy="592935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28596" y="2143116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tx2">
                    <a:lumMod val="50000"/>
                  </a:schemeClr>
                </a:solidFill>
              </a:rPr>
              <a:t>Optimized DART parameters:</a:t>
            </a:r>
            <a:endParaRPr lang="zh-CN" alt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2714620"/>
            <a:ext cx="32861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</a:rPr>
              <a:t>Gas temperature: </a:t>
            </a:r>
            <a:r>
              <a:rPr lang="en-US" altLang="zh-CN" b="1" dirty="0" smtClean="0">
                <a:solidFill>
                  <a:schemeClr val="tx2">
                    <a:lumMod val="50000"/>
                  </a:schemeClr>
                </a:solidFill>
              </a:rPr>
              <a:t>350 </a:t>
            </a:r>
            <a:r>
              <a:rPr lang="en-US" altLang="zh-CN" b="1" baseline="30000" dirty="0" err="1" smtClean="0">
                <a:solidFill>
                  <a:schemeClr val="tx2">
                    <a:lumMod val="50000"/>
                  </a:schemeClr>
                </a:solidFill>
              </a:rPr>
              <a:t>o</a:t>
            </a:r>
            <a:r>
              <a:rPr lang="en-US" altLang="zh-CN" b="1" dirty="0" err="1" smtClean="0">
                <a:solidFill>
                  <a:schemeClr val="tx2">
                    <a:lumMod val="50000"/>
                  </a:schemeClr>
                </a:solidFill>
              </a:rPr>
              <a:t>C</a:t>
            </a:r>
            <a:endParaRPr lang="en-US" altLang="zh-CN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</a:rPr>
              <a:t>Gas flow rate: 0.12 m</a:t>
            </a:r>
            <a:r>
              <a:rPr lang="en-US" altLang="zh-CN" baseline="30000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</a:rPr>
              <a:t>/h (</a:t>
            </a:r>
            <a:r>
              <a:rPr lang="en-US" altLang="zh-CN" b="1" dirty="0" smtClean="0">
                <a:solidFill>
                  <a:schemeClr val="tx2">
                    <a:lumMod val="50000"/>
                  </a:schemeClr>
                </a:solidFill>
              </a:rPr>
              <a:t>2L/min</a:t>
            </a: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</a:rPr>
              <a:t>Grid electrode voltage: </a:t>
            </a:r>
            <a:r>
              <a:rPr lang="en-US" altLang="zh-CN" b="1" dirty="0" smtClean="0">
                <a:solidFill>
                  <a:schemeClr val="tx2">
                    <a:lumMod val="50000"/>
                  </a:schemeClr>
                </a:solidFill>
              </a:rPr>
              <a:t>100 V </a:t>
            </a:r>
            <a:endParaRPr lang="zh-CN" alt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42844" y="324129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Results and discussion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1604935"/>
            <a:ext cx="4143372" cy="203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84" y="4000504"/>
            <a:ext cx="426166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02" y="1602063"/>
            <a:ext cx="5123897" cy="2184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3987954"/>
            <a:ext cx="4643470" cy="201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" name="Rectangle 34"/>
          <p:cNvSpPr>
            <a:spLocks noChangeArrowheads="1"/>
          </p:cNvSpPr>
          <p:nvPr/>
        </p:nvSpPr>
        <p:spPr bwMode="auto">
          <a:xfrm>
            <a:off x="1285852" y="5974367"/>
            <a:ext cx="1978106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Counts vs. Mass-to-Charge (m/z)</a:t>
            </a:r>
            <a:endParaRPr kumimoji="0" lang="zh-CN" altLang="zh-CN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03" name="Rectangle 34"/>
          <p:cNvSpPr>
            <a:spLocks noChangeArrowheads="1"/>
          </p:cNvSpPr>
          <p:nvPr/>
        </p:nvSpPr>
        <p:spPr bwMode="auto">
          <a:xfrm>
            <a:off x="5951480" y="5929330"/>
            <a:ext cx="1978106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Counts vs. Mass-to-Charge (m/z)</a:t>
            </a:r>
            <a:endParaRPr kumimoji="0" lang="zh-CN" altLang="zh-CN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04" name="Rectangle 34"/>
          <p:cNvSpPr>
            <a:spLocks noChangeArrowheads="1"/>
          </p:cNvSpPr>
          <p:nvPr/>
        </p:nvSpPr>
        <p:spPr bwMode="auto">
          <a:xfrm>
            <a:off x="5808572" y="3616913"/>
            <a:ext cx="1978106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Counts vs. Mass-to-Charge (m/z)</a:t>
            </a:r>
            <a:endParaRPr kumimoji="0" lang="zh-CN" altLang="zh-CN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05" name="Rectangle 34"/>
          <p:cNvSpPr>
            <a:spLocks noChangeArrowheads="1"/>
          </p:cNvSpPr>
          <p:nvPr/>
        </p:nvSpPr>
        <p:spPr bwMode="auto">
          <a:xfrm>
            <a:off x="1236540" y="3616913"/>
            <a:ext cx="1978106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Counts vs. Mass-to-Charge (m/z)</a:t>
            </a:r>
            <a:endParaRPr kumimoji="0" lang="zh-CN" altLang="zh-CN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142844" y="1100064"/>
            <a:ext cx="53385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Blip>
                <a:blip r:embed="rId6"/>
              </a:buBlip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Optimization of Collision Energy for MS/MS</a:t>
            </a:r>
            <a:endParaRPr lang="zh-CN" alt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42844" y="324129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Results and discussion</a:t>
            </a: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4116979"/>
            <a:ext cx="4857784" cy="2099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14488"/>
            <a:ext cx="4148375" cy="200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3" name="Rectangle 34"/>
          <p:cNvSpPr>
            <a:spLocks noChangeArrowheads="1"/>
          </p:cNvSpPr>
          <p:nvPr/>
        </p:nvSpPr>
        <p:spPr bwMode="auto">
          <a:xfrm>
            <a:off x="3571868" y="6188681"/>
            <a:ext cx="1978106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Counts vs. Mass-to-Charge (m/z)</a:t>
            </a:r>
            <a:endParaRPr kumimoji="0" lang="zh-CN" altLang="zh-CN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714488"/>
            <a:ext cx="4357718" cy="2025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5" name="Rectangle 34"/>
          <p:cNvSpPr>
            <a:spLocks noChangeArrowheads="1"/>
          </p:cNvSpPr>
          <p:nvPr/>
        </p:nvSpPr>
        <p:spPr bwMode="auto">
          <a:xfrm>
            <a:off x="1593762" y="3688351"/>
            <a:ext cx="1978106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Counts vs. Mass-to-Charge (m/z)</a:t>
            </a:r>
            <a:endParaRPr kumimoji="0" lang="zh-CN" altLang="zh-CN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86" name="Rectangle 34"/>
          <p:cNvSpPr>
            <a:spLocks noChangeArrowheads="1"/>
          </p:cNvSpPr>
          <p:nvPr/>
        </p:nvSpPr>
        <p:spPr bwMode="auto">
          <a:xfrm>
            <a:off x="5951480" y="3688351"/>
            <a:ext cx="1978106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Counts vs. Mass-to-Charge (m/z)</a:t>
            </a:r>
            <a:endParaRPr kumimoji="0" lang="zh-CN" altLang="zh-CN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142844" y="1100064"/>
            <a:ext cx="53385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Blip>
                <a:blip r:embed="rId5"/>
              </a:buBlip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Optimization of Collision Energy for MS/MS</a:t>
            </a:r>
            <a:endParaRPr lang="zh-CN" alt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42910" y="2285992"/>
            <a:ext cx="7572428" cy="3857652"/>
            <a:chOff x="620438" y="294797"/>
            <a:chExt cx="5880396" cy="2729377"/>
          </a:xfrm>
        </p:grpSpPr>
        <p:pic>
          <p:nvPicPr>
            <p:cNvPr id="5" name="Picture 1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20438" y="294797"/>
              <a:ext cx="2880000" cy="943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6" name="直接连接符 5"/>
            <p:cNvCxnSpPr/>
            <p:nvPr/>
          </p:nvCxnSpPr>
          <p:spPr>
            <a:xfrm rot="5400000">
              <a:off x="1126800" y="844521"/>
              <a:ext cx="357190" cy="1588"/>
            </a:xfrm>
            <a:prstGeom prst="line">
              <a:avLst/>
            </a:prstGeom>
            <a:ln w="63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rot="5400000">
              <a:off x="1188000" y="844521"/>
              <a:ext cx="357190" cy="1588"/>
            </a:xfrm>
            <a:prstGeom prst="line">
              <a:avLst/>
            </a:prstGeom>
            <a:ln w="63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1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2918" y="1784471"/>
              <a:ext cx="2880000" cy="1239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00108" y="1237682"/>
              <a:ext cx="1844498" cy="929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椭圆 9"/>
            <p:cNvSpPr/>
            <p:nvPr/>
          </p:nvSpPr>
          <p:spPr>
            <a:xfrm>
              <a:off x="899998" y="2181600"/>
              <a:ext cx="375425" cy="1107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直角上箭头 10"/>
            <p:cNvSpPr/>
            <p:nvPr/>
          </p:nvSpPr>
          <p:spPr>
            <a:xfrm>
              <a:off x="1332000" y="2106000"/>
              <a:ext cx="235745" cy="142876"/>
            </a:xfrm>
            <a:prstGeom prst="bentUpArrow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31200" y="2211955"/>
              <a:ext cx="428628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00" b="1" dirty="0" smtClean="0">
                  <a:latin typeface="Times New Roman" pitchFamily="18" charset="0"/>
                  <a:cs typeface="Times New Roman" pitchFamily="18" charset="0"/>
                </a:rPr>
                <a:t>MS/MS</a:t>
              </a:r>
              <a:endParaRPr lang="zh-CN" altLang="en-US" sz="5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3" name="Picture 1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71876" y="320052"/>
              <a:ext cx="2880000" cy="918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1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620834" y="1523976"/>
              <a:ext cx="2880000" cy="1483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椭圆 14"/>
            <p:cNvSpPr/>
            <p:nvPr/>
          </p:nvSpPr>
          <p:spPr>
            <a:xfrm>
              <a:off x="3910831" y="1656000"/>
              <a:ext cx="375425" cy="1107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直接连接符 15"/>
            <p:cNvCxnSpPr/>
            <p:nvPr/>
          </p:nvCxnSpPr>
          <p:spPr>
            <a:xfrm rot="5400000">
              <a:off x="5522400" y="844521"/>
              <a:ext cx="357190" cy="1588"/>
            </a:xfrm>
            <a:prstGeom prst="line">
              <a:avLst/>
            </a:prstGeom>
            <a:ln w="63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rot="5400000">
              <a:off x="5616000" y="844521"/>
              <a:ext cx="357190" cy="1588"/>
            </a:xfrm>
            <a:prstGeom prst="line">
              <a:avLst/>
            </a:prstGeom>
            <a:ln w="63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427377" y="1381100"/>
              <a:ext cx="2002019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" name="TextBox 18"/>
            <p:cNvSpPr txBox="1"/>
            <p:nvPr/>
          </p:nvSpPr>
          <p:spPr>
            <a:xfrm>
              <a:off x="4194000" y="1692000"/>
              <a:ext cx="428628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00" b="1" dirty="0" smtClean="0">
                  <a:latin typeface="Times New Roman" pitchFamily="18" charset="0"/>
                  <a:cs typeface="Times New Roman" pitchFamily="18" charset="0"/>
                </a:rPr>
                <a:t>MS/MS</a:t>
              </a:r>
              <a:endParaRPr lang="zh-CN" altLang="en-US" sz="5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右箭头 19"/>
            <p:cNvSpPr/>
            <p:nvPr/>
          </p:nvSpPr>
          <p:spPr>
            <a:xfrm>
              <a:off x="4302000" y="1674000"/>
              <a:ext cx="227173" cy="79367"/>
            </a:xfrm>
            <a:prstGeom prst="rightArrow">
              <a:avLst/>
            </a:prstGeom>
            <a:solidFill>
              <a:schemeClr val="tx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42844" y="324129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Results and discussion</a:t>
            </a:r>
          </a:p>
        </p:txBody>
      </p:sp>
      <p:sp>
        <p:nvSpPr>
          <p:cNvPr id="22" name="矩形 21"/>
          <p:cNvSpPr/>
          <p:nvPr/>
        </p:nvSpPr>
        <p:spPr>
          <a:xfrm>
            <a:off x="142844" y="1242940"/>
            <a:ext cx="55931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Blip>
                <a:blip r:embed="rId8"/>
              </a:buBlip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Analysis of Herbal Dietary Supplement samples</a:t>
            </a:r>
            <a:endParaRPr lang="zh-CN" alt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16</a:t>
            </a:fld>
            <a:endParaRPr lang="zh-CN" altLang="en-US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5008" y="714356"/>
            <a:ext cx="3214710" cy="1553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42844" y="324129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Results and discussion</a:t>
            </a:r>
          </a:p>
        </p:txBody>
      </p:sp>
      <p:graphicFrame>
        <p:nvGraphicFramePr>
          <p:cNvPr id="22" name="表格 21"/>
          <p:cNvGraphicFramePr>
            <a:graphicFrameLocks noGrp="1"/>
          </p:cNvGraphicFramePr>
          <p:nvPr/>
        </p:nvGraphicFramePr>
        <p:xfrm>
          <a:off x="928662" y="2000239"/>
          <a:ext cx="7286676" cy="3643339"/>
        </p:xfrm>
        <a:graphic>
          <a:graphicData uri="http://schemas.openxmlformats.org/drawingml/2006/table">
            <a:tbl>
              <a:tblPr/>
              <a:tblGrid>
                <a:gridCol w="1361551"/>
                <a:gridCol w="1166179"/>
                <a:gridCol w="1580263"/>
                <a:gridCol w="1546550"/>
                <a:gridCol w="1632133"/>
              </a:tblGrid>
              <a:tr h="9661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0" dirty="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 err="1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MeOH</a:t>
                      </a:r>
                      <a:r>
                        <a:rPr lang="en-US" sz="1400" kern="0" dirty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/H</a:t>
                      </a:r>
                      <a:r>
                        <a:rPr lang="en-US" sz="1400" kern="0" baseline="-25000" dirty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2</a:t>
                      </a:r>
                      <a:r>
                        <a:rPr lang="en-US" sz="1400" kern="0" dirty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O</a:t>
                      </a:r>
                      <a:endParaRPr lang="zh-CN" sz="1400" kern="100" dirty="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(50/50 v/v)</a:t>
                      </a:r>
                      <a:endParaRPr lang="zh-CN" sz="1400" kern="100" dirty="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 err="1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ng</a:t>
                      </a:r>
                      <a:r>
                        <a:rPr lang="en-US" sz="1400" kern="0" dirty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/ml</a:t>
                      </a:r>
                      <a:endParaRPr lang="zh-CN" sz="1400" kern="100" dirty="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Matrix 1</a:t>
                      </a:r>
                      <a:endParaRPr lang="zh-CN" sz="1400" kern="100" dirty="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 err="1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ng</a:t>
                      </a:r>
                      <a:r>
                        <a:rPr lang="en-US" sz="1400" kern="0" dirty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/ml (</a:t>
                      </a:r>
                      <a:r>
                        <a:rPr lang="en-US" sz="1400" kern="0" dirty="0" err="1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μg</a:t>
                      </a:r>
                      <a:r>
                        <a:rPr lang="en-US" sz="1400" kern="0" dirty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/g)</a:t>
                      </a:r>
                      <a:endParaRPr lang="zh-CN" sz="1400" kern="100" dirty="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Matrix 2</a:t>
                      </a:r>
                      <a:endParaRPr lang="zh-CN" sz="1400" kern="100" dirty="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 err="1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ng</a:t>
                      </a:r>
                      <a:r>
                        <a:rPr lang="en-US" sz="1400" kern="0" dirty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/ml (</a:t>
                      </a:r>
                      <a:r>
                        <a:rPr lang="en-US" sz="1400" kern="0" dirty="0" err="1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μg</a:t>
                      </a:r>
                      <a:r>
                        <a:rPr lang="en-US" sz="1400" kern="0" dirty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/g)</a:t>
                      </a:r>
                      <a:endParaRPr lang="zh-CN" sz="1400" kern="100" dirty="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ker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Matrix 3</a:t>
                      </a:r>
                      <a:endParaRPr lang="zh-CN" sz="1400" kern="1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ker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ng/ml (</a:t>
                      </a:r>
                      <a:r>
                        <a:rPr lang="en-US" sz="1400" ker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μ</a:t>
                      </a:r>
                      <a:r>
                        <a:rPr lang="fr-FR" sz="1400" ker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g/g)</a:t>
                      </a:r>
                      <a:endParaRPr lang="zh-CN" sz="1400" kern="1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Metformin</a:t>
                      </a:r>
                      <a:endParaRPr lang="zh-CN" sz="1400" kern="1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100</a:t>
                      </a:r>
                      <a:endParaRPr lang="zh-CN" sz="1400" kern="1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27000" algn="l">
                        <a:spcAft>
                          <a:spcPts val="0"/>
                        </a:spcAft>
                      </a:pPr>
                      <a:r>
                        <a:rPr lang="en-US" sz="1400" ker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200  </a:t>
                      </a:r>
                      <a:r>
                        <a:rPr lang="zh-CN" sz="1400" ker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（</a:t>
                      </a:r>
                      <a:r>
                        <a:rPr lang="en-US" sz="1400" ker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20</a:t>
                      </a:r>
                      <a:r>
                        <a:rPr lang="zh-CN" sz="1400" ker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）</a:t>
                      </a:r>
                      <a:endParaRPr lang="zh-CN" sz="1400" kern="1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27000"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400   </a:t>
                      </a:r>
                      <a:r>
                        <a:rPr lang="zh-CN" sz="1400" kern="0" dirty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（</a:t>
                      </a:r>
                      <a:r>
                        <a:rPr lang="en-US" sz="1400" kern="0" dirty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40</a:t>
                      </a:r>
                      <a:r>
                        <a:rPr lang="zh-CN" sz="1400" kern="0" dirty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）</a:t>
                      </a:r>
                      <a:endParaRPr lang="zh-CN" sz="1400" kern="100" dirty="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27000" algn="l">
                        <a:spcAft>
                          <a:spcPts val="0"/>
                        </a:spcAft>
                      </a:pPr>
                      <a:r>
                        <a:rPr lang="en-US" sz="1400" ker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800   </a:t>
                      </a:r>
                      <a:r>
                        <a:rPr lang="zh-CN" sz="1400" ker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（</a:t>
                      </a:r>
                      <a:r>
                        <a:rPr lang="en-US" sz="1400" ker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80</a:t>
                      </a:r>
                      <a:r>
                        <a:rPr lang="zh-CN" sz="1400" ker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）</a:t>
                      </a:r>
                      <a:endParaRPr lang="zh-CN" sz="1400" kern="1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82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Nateglinide</a:t>
                      </a:r>
                      <a:endParaRPr lang="zh-CN" sz="1400" kern="1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100</a:t>
                      </a:r>
                      <a:endParaRPr lang="zh-CN" sz="1400" kern="1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27000" algn="l">
                        <a:spcAft>
                          <a:spcPts val="0"/>
                        </a:spcAft>
                      </a:pPr>
                      <a:r>
                        <a:rPr lang="en-US" sz="1400" ker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200  </a:t>
                      </a:r>
                      <a:r>
                        <a:rPr lang="zh-CN" sz="1400" ker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（</a:t>
                      </a:r>
                      <a:r>
                        <a:rPr lang="en-US" sz="1400" ker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20</a:t>
                      </a:r>
                      <a:r>
                        <a:rPr lang="zh-CN" sz="1400" ker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）</a:t>
                      </a:r>
                      <a:endParaRPr lang="zh-CN" sz="1400" kern="1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27000" algn="l">
                        <a:spcAft>
                          <a:spcPts val="0"/>
                        </a:spcAft>
                      </a:pPr>
                      <a:r>
                        <a:rPr lang="en-US" sz="1400" ker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200   </a:t>
                      </a:r>
                      <a:r>
                        <a:rPr lang="zh-CN" sz="1400" ker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（</a:t>
                      </a:r>
                      <a:r>
                        <a:rPr lang="en-US" sz="1400" ker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20</a:t>
                      </a:r>
                      <a:r>
                        <a:rPr lang="zh-CN" sz="1400" ker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）</a:t>
                      </a:r>
                      <a:endParaRPr lang="zh-CN" sz="1400" kern="1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27000"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400   </a:t>
                      </a:r>
                      <a:r>
                        <a:rPr lang="zh-CN" sz="1400" kern="0" dirty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（</a:t>
                      </a:r>
                      <a:r>
                        <a:rPr lang="en-US" sz="1400" kern="0" dirty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40</a:t>
                      </a:r>
                      <a:r>
                        <a:rPr lang="zh-CN" sz="1400" kern="0" dirty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）</a:t>
                      </a:r>
                      <a:endParaRPr lang="zh-CN" sz="1400" kern="100" dirty="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2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Gliclazide</a:t>
                      </a:r>
                      <a:endParaRPr lang="zh-CN" sz="1400" kern="1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20</a:t>
                      </a:r>
                      <a:endParaRPr lang="zh-CN" sz="1400" kern="1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27000" algn="l">
                        <a:spcAft>
                          <a:spcPts val="0"/>
                        </a:spcAft>
                      </a:pPr>
                      <a:r>
                        <a:rPr lang="en-US" sz="1400" ker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20   </a:t>
                      </a:r>
                      <a:r>
                        <a:rPr lang="zh-CN" sz="1400" ker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（</a:t>
                      </a:r>
                      <a:r>
                        <a:rPr lang="en-US" sz="1400" ker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2</a:t>
                      </a:r>
                      <a:r>
                        <a:rPr lang="zh-CN" sz="1400" ker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）</a:t>
                      </a:r>
                      <a:endParaRPr lang="zh-CN" sz="1400" kern="1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27000" algn="l">
                        <a:spcAft>
                          <a:spcPts val="0"/>
                        </a:spcAft>
                      </a:pPr>
                      <a:r>
                        <a:rPr lang="en-US" sz="1400" ker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40    </a:t>
                      </a:r>
                      <a:r>
                        <a:rPr lang="zh-CN" sz="1400" ker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（</a:t>
                      </a:r>
                      <a:r>
                        <a:rPr lang="en-US" sz="1400" ker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4</a:t>
                      </a:r>
                      <a:r>
                        <a:rPr lang="zh-CN" sz="1400" ker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）</a:t>
                      </a:r>
                      <a:endParaRPr lang="zh-CN" sz="1400" kern="1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27000"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40    </a:t>
                      </a:r>
                      <a:r>
                        <a:rPr lang="zh-CN" sz="1400" kern="0" dirty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（</a:t>
                      </a:r>
                      <a:r>
                        <a:rPr lang="en-US" sz="1400" kern="0" dirty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4</a:t>
                      </a:r>
                      <a:r>
                        <a:rPr lang="zh-CN" sz="1400" kern="0" dirty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）</a:t>
                      </a:r>
                      <a:endParaRPr lang="zh-CN" sz="1400" kern="100" dirty="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2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Rosiglitazone</a:t>
                      </a:r>
                      <a:endParaRPr lang="zh-CN" sz="1400" kern="1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20</a:t>
                      </a:r>
                      <a:endParaRPr lang="zh-CN" sz="1400" kern="1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27000" algn="l">
                        <a:spcAft>
                          <a:spcPts val="0"/>
                        </a:spcAft>
                      </a:pPr>
                      <a:r>
                        <a:rPr lang="en-US" sz="1400" ker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40   </a:t>
                      </a:r>
                      <a:r>
                        <a:rPr lang="zh-CN" sz="1400" ker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（</a:t>
                      </a:r>
                      <a:r>
                        <a:rPr lang="en-US" sz="1400" ker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4</a:t>
                      </a:r>
                      <a:r>
                        <a:rPr lang="zh-CN" sz="1400" ker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）</a:t>
                      </a:r>
                      <a:endParaRPr lang="zh-CN" sz="1400" kern="1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27000" algn="l">
                        <a:spcAft>
                          <a:spcPts val="0"/>
                        </a:spcAft>
                      </a:pPr>
                      <a:r>
                        <a:rPr lang="en-US" sz="1400" ker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40    </a:t>
                      </a:r>
                      <a:r>
                        <a:rPr lang="zh-CN" sz="1400" ker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（</a:t>
                      </a:r>
                      <a:r>
                        <a:rPr lang="en-US" sz="1400" ker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4</a:t>
                      </a:r>
                      <a:r>
                        <a:rPr lang="zh-CN" sz="1400" ker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）</a:t>
                      </a:r>
                      <a:endParaRPr lang="zh-CN" sz="1400" kern="1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27000" algn="l">
                        <a:spcAft>
                          <a:spcPts val="0"/>
                        </a:spcAft>
                      </a:pPr>
                      <a:r>
                        <a:rPr lang="en-US" sz="1400" ker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40    </a:t>
                      </a:r>
                      <a:r>
                        <a:rPr lang="zh-CN" sz="1400" ker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（</a:t>
                      </a:r>
                      <a:r>
                        <a:rPr lang="en-US" sz="1400" ker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4</a:t>
                      </a:r>
                      <a:r>
                        <a:rPr lang="zh-CN" sz="1400" ker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）</a:t>
                      </a:r>
                      <a:endParaRPr lang="zh-CN" sz="1400" kern="1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2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Glipizide</a:t>
                      </a:r>
                      <a:endParaRPr lang="zh-CN" sz="1400" kern="1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500</a:t>
                      </a:r>
                      <a:endParaRPr lang="zh-CN" sz="1400" kern="1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27000" algn="l">
                        <a:spcAft>
                          <a:spcPts val="0"/>
                        </a:spcAft>
                      </a:pPr>
                      <a:r>
                        <a:rPr lang="en-US" sz="1400" ker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2000 </a:t>
                      </a:r>
                      <a:r>
                        <a:rPr lang="zh-CN" sz="1400" ker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（</a:t>
                      </a:r>
                      <a:r>
                        <a:rPr lang="en-US" sz="1400" ker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200</a:t>
                      </a:r>
                      <a:r>
                        <a:rPr lang="zh-CN" sz="1400" ker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）</a:t>
                      </a:r>
                      <a:endParaRPr lang="zh-CN" sz="1400" kern="1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27000" algn="l">
                        <a:spcAft>
                          <a:spcPts val="0"/>
                        </a:spcAft>
                      </a:pPr>
                      <a:r>
                        <a:rPr lang="en-US" sz="1400" ker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2000  </a:t>
                      </a:r>
                      <a:r>
                        <a:rPr lang="zh-CN" sz="1400" ker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（</a:t>
                      </a:r>
                      <a:r>
                        <a:rPr lang="en-US" sz="1400" ker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200</a:t>
                      </a:r>
                      <a:r>
                        <a:rPr lang="zh-CN" sz="1400" ker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）</a:t>
                      </a:r>
                      <a:endParaRPr lang="zh-CN" sz="1400" kern="1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27000"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30000 </a:t>
                      </a:r>
                      <a:r>
                        <a:rPr lang="zh-CN" sz="1400" kern="0" dirty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（</a:t>
                      </a:r>
                      <a:r>
                        <a:rPr lang="en-US" sz="1400" kern="0" dirty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3000</a:t>
                      </a:r>
                      <a:r>
                        <a:rPr lang="zh-CN" sz="1400" kern="0" dirty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）</a:t>
                      </a:r>
                      <a:endParaRPr lang="zh-CN" sz="1400" kern="100" dirty="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2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Glibenclamide</a:t>
                      </a:r>
                      <a:endParaRPr lang="zh-CN" sz="1400" kern="1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1000</a:t>
                      </a:r>
                      <a:endParaRPr lang="zh-CN" sz="1400" kern="1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27000" algn="l">
                        <a:spcAft>
                          <a:spcPts val="0"/>
                        </a:spcAft>
                      </a:pPr>
                      <a:r>
                        <a:rPr lang="en-US" sz="1400" ker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1000 </a:t>
                      </a:r>
                      <a:r>
                        <a:rPr lang="zh-CN" sz="1400" ker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（</a:t>
                      </a:r>
                      <a:r>
                        <a:rPr lang="en-US" sz="1400" ker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100</a:t>
                      </a:r>
                      <a:r>
                        <a:rPr lang="zh-CN" sz="1400" ker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）</a:t>
                      </a:r>
                      <a:endParaRPr lang="zh-CN" sz="1400" kern="1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27000" algn="l">
                        <a:spcAft>
                          <a:spcPts val="0"/>
                        </a:spcAft>
                      </a:pPr>
                      <a:r>
                        <a:rPr lang="en-US" sz="1400" ker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1000  </a:t>
                      </a:r>
                      <a:r>
                        <a:rPr lang="zh-CN" sz="1400" ker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（</a:t>
                      </a:r>
                      <a:r>
                        <a:rPr lang="en-US" sz="1400" ker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100</a:t>
                      </a:r>
                      <a:r>
                        <a:rPr lang="zh-CN" sz="1400" ker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）</a:t>
                      </a:r>
                      <a:endParaRPr lang="zh-CN" sz="1400" kern="1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27000"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2000  </a:t>
                      </a:r>
                      <a:r>
                        <a:rPr lang="zh-CN" sz="1400" kern="0" dirty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（</a:t>
                      </a:r>
                      <a:r>
                        <a:rPr lang="en-US" sz="1400" kern="0" dirty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200</a:t>
                      </a:r>
                      <a:r>
                        <a:rPr lang="zh-CN" sz="1400" kern="0" dirty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）</a:t>
                      </a:r>
                      <a:endParaRPr lang="zh-CN" sz="1400" kern="100" dirty="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2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 err="1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Gliquidone</a:t>
                      </a:r>
                      <a:endParaRPr lang="zh-CN" sz="1400" kern="100" dirty="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200</a:t>
                      </a:r>
                      <a:endParaRPr lang="zh-CN" sz="1400" kern="1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400  </a:t>
                      </a:r>
                      <a:r>
                        <a:rPr lang="zh-CN" sz="1400" kern="0" dirty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（</a:t>
                      </a:r>
                      <a:r>
                        <a:rPr lang="en-US" sz="1400" kern="0" dirty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40</a:t>
                      </a:r>
                      <a:r>
                        <a:rPr lang="zh-CN" sz="1400" kern="0" dirty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）</a:t>
                      </a:r>
                      <a:endParaRPr lang="zh-CN" sz="1400" kern="100" dirty="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l">
                        <a:spcAft>
                          <a:spcPts val="0"/>
                        </a:spcAft>
                      </a:pPr>
                      <a:r>
                        <a:rPr lang="en-US" sz="1400" ker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1000  </a:t>
                      </a:r>
                      <a:r>
                        <a:rPr lang="zh-CN" sz="1400" ker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（</a:t>
                      </a:r>
                      <a:r>
                        <a:rPr lang="en-US" sz="1400" ker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100</a:t>
                      </a:r>
                      <a:r>
                        <a:rPr lang="zh-CN" sz="1400" ker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）</a:t>
                      </a:r>
                      <a:endParaRPr lang="zh-CN" sz="1400" kern="1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4000  </a:t>
                      </a:r>
                      <a:r>
                        <a:rPr lang="zh-CN" sz="1400" kern="0" dirty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（</a:t>
                      </a:r>
                      <a:r>
                        <a:rPr lang="en-US" sz="1400" kern="0" dirty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400</a:t>
                      </a:r>
                      <a:r>
                        <a:rPr lang="zh-CN" sz="1400" kern="0" dirty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）</a:t>
                      </a:r>
                      <a:endParaRPr lang="zh-CN" sz="1400" kern="100" dirty="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" name="矩形 22"/>
          <p:cNvSpPr/>
          <p:nvPr/>
        </p:nvSpPr>
        <p:spPr>
          <a:xfrm>
            <a:off x="214282" y="1242940"/>
            <a:ext cx="44470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Matrix Effect and Limit of Detection</a:t>
            </a:r>
            <a:endParaRPr lang="zh-CN" alt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06" y="324129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18</a:t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42910" y="1136769"/>
            <a:ext cx="75724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arenBoth"/>
            </a:pPr>
            <a:r>
              <a:rPr lang="en-US" dirty="0" smtClean="0">
                <a:solidFill>
                  <a:srgbClr val="C00000"/>
                </a:solidFill>
              </a:rPr>
              <a:t>DART</a:t>
            </a:r>
            <a:r>
              <a:rPr lang="en-US" dirty="0" smtClean="0"/>
              <a:t> </a:t>
            </a:r>
            <a:r>
              <a:rPr lang="en-US" dirty="0" smtClean="0"/>
              <a:t>source was coupled to </a:t>
            </a:r>
            <a:r>
              <a:rPr lang="en-US" dirty="0" err="1" smtClean="0"/>
              <a:t>QToF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MS</a:t>
            </a:r>
            <a:r>
              <a:rPr lang="en-US" dirty="0" smtClean="0"/>
              <a:t> for </a:t>
            </a:r>
            <a:r>
              <a:rPr lang="en-US" dirty="0" smtClean="0">
                <a:solidFill>
                  <a:srgbClr val="C00000"/>
                </a:solidFill>
              </a:rPr>
              <a:t>rapid identification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C00000"/>
                </a:solidFill>
              </a:rPr>
              <a:t>synthetic anti-diabetic drugs</a:t>
            </a:r>
            <a:r>
              <a:rPr lang="en-US" dirty="0" smtClean="0"/>
              <a:t> adulterated in herbal dietary supplements. </a:t>
            </a:r>
            <a:endParaRPr lang="en-US" dirty="0" smtClean="0"/>
          </a:p>
          <a:p>
            <a:pPr marL="342900" indent="-342900" algn="just">
              <a:buAutoNum type="arabicParenBoth"/>
            </a:pPr>
            <a:r>
              <a:rPr lang="en-US" dirty="0" smtClean="0"/>
              <a:t>A </a:t>
            </a:r>
            <a:r>
              <a:rPr lang="en-US" dirty="0" smtClean="0"/>
              <a:t>simple </a:t>
            </a:r>
            <a:r>
              <a:rPr lang="en-US" dirty="0" smtClean="0">
                <a:solidFill>
                  <a:srgbClr val="C00000"/>
                </a:solidFill>
              </a:rPr>
              <a:t>shake extraction </a:t>
            </a:r>
            <a:r>
              <a:rPr lang="en-US" dirty="0" smtClean="0"/>
              <a:t>manually in several </a:t>
            </a:r>
            <a:r>
              <a:rPr lang="en-US" dirty="0" smtClean="0">
                <a:solidFill>
                  <a:srgbClr val="C00000"/>
                </a:solidFill>
              </a:rPr>
              <a:t>seconds</a:t>
            </a:r>
            <a:r>
              <a:rPr lang="en-US" dirty="0" smtClean="0"/>
              <a:t> was only required for supplement sample preparation, and the extract was directly analyzed by DART-MS </a:t>
            </a:r>
            <a:r>
              <a:rPr lang="en-US" dirty="0" smtClean="0">
                <a:solidFill>
                  <a:srgbClr val="C00000"/>
                </a:solidFill>
              </a:rPr>
              <a:t>without</a:t>
            </a:r>
            <a:r>
              <a:rPr lang="en-US" dirty="0" smtClean="0"/>
              <a:t> any </a:t>
            </a:r>
            <a:r>
              <a:rPr lang="en-US" dirty="0" smtClean="0">
                <a:solidFill>
                  <a:srgbClr val="C00000"/>
                </a:solidFill>
              </a:rPr>
              <a:t>further treatment</a:t>
            </a:r>
            <a:r>
              <a:rPr lang="en-US" dirty="0" smtClean="0"/>
              <a:t>. </a:t>
            </a:r>
            <a:endParaRPr lang="en-US" dirty="0" smtClean="0"/>
          </a:p>
          <a:p>
            <a:pPr marL="342900" indent="-342900" algn="just">
              <a:buAutoNum type="arabicParenBoth"/>
            </a:pPr>
            <a:r>
              <a:rPr lang="en-US" dirty="0" smtClean="0"/>
              <a:t>The adulteration </a:t>
            </a:r>
            <a:r>
              <a:rPr lang="en-US" dirty="0" smtClean="0"/>
              <a:t>of synthetic drugs was </a:t>
            </a:r>
            <a:r>
              <a:rPr lang="en-US" dirty="0" smtClean="0">
                <a:solidFill>
                  <a:srgbClr val="C00000"/>
                </a:solidFill>
              </a:rPr>
              <a:t>confirmed</a:t>
            </a:r>
            <a:r>
              <a:rPr lang="en-US" dirty="0" smtClean="0"/>
              <a:t> by the accurate mass of molecular ions as well as the accurate mass and relative abundances of product </a:t>
            </a:r>
            <a:r>
              <a:rPr lang="en-US" dirty="0" smtClean="0"/>
              <a:t>ions.</a:t>
            </a:r>
          </a:p>
          <a:p>
            <a:pPr marL="342900" indent="-342900" algn="just">
              <a:buAutoNum type="arabicParenBoth"/>
            </a:pPr>
            <a:r>
              <a:rPr lang="en-US" dirty="0" smtClean="0"/>
              <a:t>The </a:t>
            </a:r>
            <a:r>
              <a:rPr lang="en-US" dirty="0" smtClean="0"/>
              <a:t>developed method was successfully applied to </a:t>
            </a:r>
            <a:r>
              <a:rPr lang="en-US" dirty="0" smtClean="0">
                <a:solidFill>
                  <a:srgbClr val="C00000"/>
                </a:solidFill>
              </a:rPr>
              <a:t>examine</a:t>
            </a:r>
            <a:r>
              <a:rPr lang="en-US" dirty="0" smtClean="0"/>
              <a:t> five </a:t>
            </a:r>
            <a:r>
              <a:rPr lang="en-US" dirty="0" smtClean="0">
                <a:solidFill>
                  <a:srgbClr val="C00000"/>
                </a:solidFill>
              </a:rPr>
              <a:t>herbal dietary supplement products</a:t>
            </a:r>
            <a:r>
              <a:rPr lang="en-US" dirty="0" smtClean="0"/>
              <a:t>, and two products proved to be adulterated with </a:t>
            </a:r>
            <a:r>
              <a:rPr lang="en-US" dirty="0" err="1" smtClean="0"/>
              <a:t>metformin</a:t>
            </a:r>
            <a:r>
              <a:rPr lang="en-US" dirty="0" smtClean="0"/>
              <a:t>.</a:t>
            </a:r>
          </a:p>
          <a:p>
            <a:pPr marL="342900" indent="-342900" algn="just">
              <a:buAutoNum type="arabicParenBoth"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C00000"/>
                </a:solidFill>
              </a:rPr>
              <a:t>LOD</a:t>
            </a:r>
            <a:r>
              <a:rPr lang="en-US" dirty="0" smtClean="0"/>
              <a:t> in herbal supplement matrices indicated that the method was </a:t>
            </a:r>
            <a:r>
              <a:rPr lang="en-US" dirty="0" smtClean="0">
                <a:solidFill>
                  <a:srgbClr val="C00000"/>
                </a:solidFill>
              </a:rPr>
              <a:t>adequate</a:t>
            </a:r>
            <a:r>
              <a:rPr lang="en-US" dirty="0" smtClean="0"/>
              <a:t> for identification of synthetic drug adulterated in herbal supplements usually at the level of several milligrams per gram. </a:t>
            </a:r>
            <a:endParaRPr lang="en-US" dirty="0" smtClean="0"/>
          </a:p>
          <a:p>
            <a:pPr marL="342900" indent="-342900" algn="just">
              <a:buAutoNum type="arabicParenBoth"/>
            </a:pPr>
            <a:r>
              <a:rPr lang="en-US" dirty="0" smtClean="0"/>
              <a:t>The </a:t>
            </a:r>
            <a:r>
              <a:rPr lang="en-US" dirty="0" smtClean="0"/>
              <a:t>proposed DART-MS method provided an opportunity for rapid and reliable screening of similar synthetic adulterants in numerous herbal products with various effects declared, such as anti-obesity, anti-hypertension, sexual enhancement and so on.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19</a:t>
            </a:fld>
            <a:endParaRPr lang="zh-CN" altLang="en-US"/>
          </a:p>
        </p:txBody>
      </p:sp>
      <p:pic>
        <p:nvPicPr>
          <p:cNvPr id="5" name="图片 4" descr="201010061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18"/>
            <a:ext cx="4286248" cy="5714998"/>
          </a:xfrm>
          <a:prstGeom prst="rect">
            <a:avLst/>
          </a:prstGeom>
        </p:spPr>
      </p:pic>
      <p:pic>
        <p:nvPicPr>
          <p:cNvPr id="6" name="图片 5" descr="201010061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28754"/>
            <a:ext cx="4857752" cy="3657600"/>
          </a:xfrm>
          <a:prstGeom prst="rect">
            <a:avLst/>
          </a:prstGeom>
        </p:spPr>
      </p:pic>
      <p:pic>
        <p:nvPicPr>
          <p:cNvPr id="7" name="图片 6" descr="201010061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286248" cy="32146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43504" y="5977614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u="sng" dirty="0" smtClean="0">
                <a:solidFill>
                  <a:srgbClr val="C00000"/>
                </a:solidFill>
              </a:rPr>
              <a:t>YAN TAI BIG APPLE!</a:t>
            </a:r>
            <a:endParaRPr lang="zh-CN" altLang="en-US" sz="28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72457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Outline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57356" y="1785926"/>
            <a:ext cx="550072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  Introduction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  Experimental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  Results and 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iscussion</a:t>
            </a:r>
            <a:endParaRPr lang="en-US" altLang="zh-CN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  Conclusion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  Acknowledgement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262574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5" name="矩形 4"/>
          <p:cNvSpPr/>
          <p:nvPr/>
        </p:nvSpPr>
        <p:spPr>
          <a:xfrm>
            <a:off x="163567" y="1242940"/>
            <a:ext cx="8419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iabetic mellitus                                            Herbal dietary supplement      </a:t>
            </a:r>
            <a:endParaRPr lang="zh-CN" alt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</a:t>
            </a:fld>
            <a:endParaRPr lang="zh-CN" altLang="en-US"/>
          </a:p>
        </p:txBody>
      </p:sp>
      <p:pic>
        <p:nvPicPr>
          <p:cNvPr id="6" name="图片 5" descr="蚁唐乐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3429000"/>
            <a:ext cx="2527808" cy="1428761"/>
          </a:xfrm>
          <a:prstGeom prst="rect">
            <a:avLst/>
          </a:prstGeom>
        </p:spPr>
      </p:pic>
      <p:pic>
        <p:nvPicPr>
          <p:cNvPr id="7" name="图片 6" descr="diabet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6465" y="2643182"/>
            <a:ext cx="2362857" cy="3429024"/>
          </a:xfrm>
          <a:prstGeom prst="rect">
            <a:avLst/>
          </a:prstGeom>
        </p:spPr>
      </p:pic>
      <p:pic>
        <p:nvPicPr>
          <p:cNvPr id="8" name="图片 7" descr="diabetes_symptoms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00" y="1857364"/>
            <a:ext cx="3561076" cy="5000660"/>
          </a:xfrm>
          <a:prstGeom prst="rect">
            <a:avLst/>
          </a:prstGeom>
        </p:spPr>
      </p:pic>
      <p:pic>
        <p:nvPicPr>
          <p:cNvPr id="9" name="图片 8" descr="kangtangpin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1154" y="1934231"/>
            <a:ext cx="2512812" cy="13518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15008" y="5143512"/>
            <a:ext cx="3357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</a:rPr>
              <a:t>Adulterated with synthetic drugs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60" y="5643578"/>
            <a:ext cx="1428760" cy="77957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262574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10" name="矩形 9"/>
          <p:cNvSpPr/>
          <p:nvPr/>
        </p:nvSpPr>
        <p:spPr>
          <a:xfrm>
            <a:off x="163567" y="1242940"/>
            <a:ext cx="64769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nalytical methods for 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synthetic anti-diabetic drugs      </a:t>
            </a:r>
            <a:endParaRPr lang="zh-CN" alt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143504" y="1928802"/>
            <a:ext cx="1980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Synthetic drugs in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1193195" y="2401114"/>
            <a:ext cx="2286016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Chromatography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193195" y="3528956"/>
            <a:ext cx="2307235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Mass Spectrometry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93195" y="4171898"/>
            <a:ext cx="2286016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Spectrometry 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67207" y="4814840"/>
            <a:ext cx="2312004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Electrochemistry</a:t>
            </a:r>
          </a:p>
        </p:txBody>
      </p:sp>
      <p:sp>
        <p:nvSpPr>
          <p:cNvPr id="18" name="矩形 17"/>
          <p:cNvSpPr/>
          <p:nvPr/>
        </p:nvSpPr>
        <p:spPr>
          <a:xfrm>
            <a:off x="1208645" y="2814576"/>
            <a:ext cx="2286016" cy="400110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/>
              <a:t>CE</a:t>
            </a:r>
            <a:endParaRPr lang="zh-CN" altLang="en-US" sz="2000" b="1" dirty="0"/>
          </a:p>
        </p:txBody>
      </p:sp>
      <p:sp>
        <p:nvSpPr>
          <p:cNvPr id="19" name="矩形 18"/>
          <p:cNvSpPr/>
          <p:nvPr/>
        </p:nvSpPr>
        <p:spPr>
          <a:xfrm>
            <a:off x="1208645" y="3171766"/>
            <a:ext cx="2286016" cy="357190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/>
              <a:t>LC</a:t>
            </a:r>
            <a:endParaRPr lang="zh-CN" altLang="en-US" sz="2000" b="1" dirty="0"/>
          </a:p>
        </p:txBody>
      </p:sp>
      <p:sp>
        <p:nvSpPr>
          <p:cNvPr id="20" name="矩形 19"/>
          <p:cNvSpPr/>
          <p:nvPr/>
        </p:nvSpPr>
        <p:spPr>
          <a:xfrm>
            <a:off x="4979409" y="2428868"/>
            <a:ext cx="2286016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Preparation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979409" y="3000372"/>
            <a:ext cx="2307235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Plasma  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979409" y="3528956"/>
            <a:ext cx="2286016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Urine 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953421" y="4071942"/>
            <a:ext cx="2312004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Herbal products</a:t>
            </a:r>
          </a:p>
        </p:txBody>
      </p:sp>
      <p:sp>
        <p:nvSpPr>
          <p:cNvPr id="25" name="矩形 24"/>
          <p:cNvSpPr/>
          <p:nvPr/>
        </p:nvSpPr>
        <p:spPr>
          <a:xfrm>
            <a:off x="928662" y="3143248"/>
            <a:ext cx="2928958" cy="857256"/>
          </a:xfrm>
          <a:prstGeom prst="rect">
            <a:avLst/>
          </a:prstGeom>
          <a:noFill/>
          <a:ln cmpd="sng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4972492" y="4500570"/>
            <a:ext cx="2286016" cy="400110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/>
              <a:t>Medicine</a:t>
            </a:r>
            <a:endParaRPr lang="zh-CN" altLang="en-US" sz="2000" b="1" dirty="0"/>
          </a:p>
        </p:txBody>
      </p:sp>
      <p:sp>
        <p:nvSpPr>
          <p:cNvPr id="27" name="矩形 26"/>
          <p:cNvSpPr/>
          <p:nvPr/>
        </p:nvSpPr>
        <p:spPr>
          <a:xfrm>
            <a:off x="4972492" y="4857760"/>
            <a:ext cx="2286016" cy="357190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/>
              <a:t>Dietary supplement</a:t>
            </a:r>
            <a:endParaRPr lang="zh-CN" altLang="en-US" sz="2000" b="1" dirty="0"/>
          </a:p>
        </p:txBody>
      </p:sp>
      <p:sp>
        <p:nvSpPr>
          <p:cNvPr id="28" name="矩形 27"/>
          <p:cNvSpPr/>
          <p:nvPr/>
        </p:nvSpPr>
        <p:spPr>
          <a:xfrm>
            <a:off x="4857752" y="2285992"/>
            <a:ext cx="2500330" cy="307183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262574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10" name="矩形 9"/>
          <p:cNvSpPr/>
          <p:nvPr/>
        </p:nvSpPr>
        <p:spPr>
          <a:xfrm>
            <a:off x="163567" y="1242940"/>
            <a:ext cx="48762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DART source: ambient ionization source</a:t>
            </a:r>
            <a:endParaRPr lang="zh-CN" alt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图片 21" descr="DAR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52665"/>
            <a:ext cx="3000375" cy="3419475"/>
          </a:xfrm>
          <a:prstGeom prst="rect">
            <a:avLst/>
          </a:prstGeom>
        </p:spPr>
      </p:pic>
      <p:sp>
        <p:nvSpPr>
          <p:cNvPr id="30" name="虚尾箭头 29"/>
          <p:cNvSpPr/>
          <p:nvPr/>
        </p:nvSpPr>
        <p:spPr>
          <a:xfrm>
            <a:off x="3286116" y="3214686"/>
            <a:ext cx="1214446" cy="1285884"/>
          </a:xfrm>
          <a:prstGeom prst="stripedRightArrow">
            <a:avLst>
              <a:gd name="adj1" fmla="val 60940"/>
              <a:gd name="adj2" fmla="val 50145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5143504" y="2100196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/>
              <a:t>Application</a:t>
            </a:r>
            <a:endParaRPr lang="zh-CN" altLang="en-US" sz="2000" b="1" dirty="0"/>
          </a:p>
        </p:txBody>
      </p:sp>
      <p:sp>
        <p:nvSpPr>
          <p:cNvPr id="32" name="矩形 31"/>
          <p:cNvSpPr/>
          <p:nvPr/>
        </p:nvSpPr>
        <p:spPr>
          <a:xfrm>
            <a:off x="4500562" y="2500306"/>
            <a:ext cx="471490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4"/>
              </a:buBlip>
            </a:pPr>
            <a:r>
              <a:rPr lang="en-US" b="1" dirty="0" smtClean="0"/>
              <a:t> </a:t>
            </a:r>
            <a:r>
              <a:rPr lang="en-US" b="1" dirty="0" err="1" smtClean="0"/>
              <a:t>Cuticular</a:t>
            </a:r>
            <a:r>
              <a:rPr lang="en-US" b="1" dirty="0" smtClean="0"/>
              <a:t> </a:t>
            </a:r>
            <a:r>
              <a:rPr lang="en-US" b="1" dirty="0" smtClean="0"/>
              <a:t>hydrocarbon of an awake </a:t>
            </a:r>
            <a:r>
              <a:rPr lang="en-US" b="1" dirty="0" smtClean="0"/>
              <a:t>fly </a:t>
            </a:r>
          </a:p>
          <a:p>
            <a:pPr>
              <a:buBlip>
                <a:blip r:embed="rId4"/>
              </a:buBlip>
            </a:pPr>
            <a:r>
              <a:rPr lang="en-US" b="1" dirty="0" smtClean="0"/>
              <a:t> Counterfeit drug</a:t>
            </a:r>
          </a:p>
          <a:p>
            <a:pPr>
              <a:buBlip>
                <a:blip r:embed="rId4"/>
              </a:buBlip>
            </a:pPr>
            <a:r>
              <a:rPr lang="en-US" b="1" dirty="0" smtClean="0"/>
              <a:t> Melamine </a:t>
            </a:r>
            <a:r>
              <a:rPr lang="en-US" b="1" dirty="0" smtClean="0"/>
              <a:t>in milk </a:t>
            </a:r>
            <a:r>
              <a:rPr lang="en-US" b="1" dirty="0" smtClean="0"/>
              <a:t>power</a:t>
            </a:r>
          </a:p>
          <a:p>
            <a:pPr>
              <a:buBlip>
                <a:blip r:embed="rId4"/>
              </a:buBlip>
            </a:pPr>
            <a:r>
              <a:rPr lang="en-US" b="1" dirty="0" smtClean="0"/>
              <a:t> Cocaine </a:t>
            </a:r>
            <a:r>
              <a:rPr lang="en-US" b="1" dirty="0" smtClean="0"/>
              <a:t>and its metabolites in </a:t>
            </a:r>
            <a:r>
              <a:rPr lang="en-US" b="1" dirty="0" smtClean="0"/>
              <a:t>urine</a:t>
            </a:r>
          </a:p>
          <a:p>
            <a:pPr>
              <a:buBlip>
                <a:blip r:embed="rId4"/>
              </a:buBlip>
            </a:pPr>
            <a:r>
              <a:rPr lang="en-US" b="1" dirty="0" smtClean="0"/>
              <a:t> Reaction </a:t>
            </a:r>
            <a:r>
              <a:rPr lang="en-US" b="1" dirty="0" smtClean="0"/>
              <a:t>monitoring in drug </a:t>
            </a:r>
            <a:r>
              <a:rPr lang="en-US" b="1" dirty="0" smtClean="0"/>
              <a:t>discovery</a:t>
            </a:r>
          </a:p>
          <a:p>
            <a:pPr>
              <a:buBlip>
                <a:blip r:embed="rId4"/>
              </a:buBlip>
            </a:pPr>
            <a:r>
              <a:rPr lang="en-US" b="1" dirty="0" smtClean="0"/>
              <a:t> </a:t>
            </a:r>
            <a:r>
              <a:rPr lang="en-US" b="1" dirty="0" err="1" smtClean="0"/>
              <a:t>Stabilisers</a:t>
            </a:r>
            <a:r>
              <a:rPr lang="en-US" b="1" dirty="0" smtClean="0"/>
              <a:t> </a:t>
            </a:r>
            <a:r>
              <a:rPr lang="en-US" b="1" dirty="0" smtClean="0"/>
              <a:t>in </a:t>
            </a:r>
            <a:r>
              <a:rPr lang="en-US" b="1" dirty="0" smtClean="0"/>
              <a:t>polypropylene</a:t>
            </a:r>
          </a:p>
          <a:p>
            <a:pPr>
              <a:buBlip>
                <a:blip r:embed="rId4"/>
              </a:buBlip>
            </a:pPr>
            <a:r>
              <a:rPr lang="en-US" b="1" dirty="0" smtClean="0"/>
              <a:t> </a:t>
            </a:r>
            <a:r>
              <a:rPr lang="en-US" b="1" dirty="0" err="1" smtClean="0"/>
              <a:t>Nonpolar</a:t>
            </a:r>
            <a:r>
              <a:rPr lang="en-US" b="1" dirty="0" smtClean="0"/>
              <a:t> compounds</a:t>
            </a:r>
          </a:p>
          <a:p>
            <a:pPr>
              <a:buBlip>
                <a:blip r:embed="rId4"/>
              </a:buBlip>
            </a:pPr>
            <a:r>
              <a:rPr lang="en-US" b="1" dirty="0" smtClean="0"/>
              <a:t> Chemical </a:t>
            </a:r>
            <a:r>
              <a:rPr lang="en-US" b="1" dirty="0" smtClean="0"/>
              <a:t>warfare </a:t>
            </a:r>
            <a:r>
              <a:rPr lang="en-US" b="1" dirty="0" smtClean="0"/>
              <a:t>agents</a:t>
            </a:r>
          </a:p>
          <a:p>
            <a:pPr>
              <a:buBlip>
                <a:blip r:embed="rId4"/>
              </a:buBlip>
            </a:pPr>
            <a:r>
              <a:rPr lang="en-US" b="1" dirty="0" smtClean="0"/>
              <a:t> Sulfur </a:t>
            </a:r>
            <a:r>
              <a:rPr lang="en-US" b="1" dirty="0" smtClean="0"/>
              <a:t>materials in </a:t>
            </a:r>
            <a:r>
              <a:rPr lang="en-US" b="1" dirty="0" smtClean="0"/>
              <a:t>drywall</a:t>
            </a:r>
          </a:p>
          <a:p>
            <a:pPr>
              <a:buBlip>
                <a:blip r:embed="rId4"/>
              </a:buBlip>
            </a:pPr>
            <a:r>
              <a:rPr lang="en-US" b="1" dirty="0" smtClean="0"/>
              <a:t> Volatile </a:t>
            </a:r>
            <a:r>
              <a:rPr lang="en-US" b="1" dirty="0" smtClean="0"/>
              <a:t>organic compounds of </a:t>
            </a:r>
            <a:r>
              <a:rPr lang="en-US" b="1" dirty="0" smtClean="0"/>
              <a:t>eucalypts</a:t>
            </a:r>
          </a:p>
          <a:p>
            <a:pPr>
              <a:buBlip>
                <a:blip r:embed="rId4"/>
              </a:buBlip>
            </a:pPr>
            <a:r>
              <a:rPr lang="en-US" b="1" dirty="0" smtClean="0"/>
              <a:t> Olive </a:t>
            </a:r>
            <a:r>
              <a:rPr lang="en-US" b="1" dirty="0" smtClean="0"/>
              <a:t>oil quality and authenticity </a:t>
            </a:r>
            <a:r>
              <a:rPr lang="en-US" b="1" dirty="0" smtClean="0"/>
              <a:t>assessment</a:t>
            </a:r>
          </a:p>
          <a:p>
            <a:r>
              <a:rPr lang="en-US" altLang="zh-CN" sz="3200" b="1" dirty="0" smtClean="0"/>
              <a:t>…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262574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10" name="矩形 9"/>
          <p:cNvSpPr/>
          <p:nvPr/>
        </p:nvSpPr>
        <p:spPr>
          <a:xfrm>
            <a:off x="163567" y="1242940"/>
            <a:ext cx="48762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DART source: ambient ionization source</a:t>
            </a:r>
            <a:endParaRPr lang="zh-CN" alt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图片 21" descr="DAR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52665"/>
            <a:ext cx="3000375" cy="3419475"/>
          </a:xfrm>
          <a:prstGeom prst="rect">
            <a:avLst/>
          </a:prstGeom>
        </p:spPr>
      </p:pic>
      <p:sp>
        <p:nvSpPr>
          <p:cNvPr id="30" name="虚尾箭头 29"/>
          <p:cNvSpPr/>
          <p:nvPr/>
        </p:nvSpPr>
        <p:spPr>
          <a:xfrm>
            <a:off x="3286116" y="3214686"/>
            <a:ext cx="1214446" cy="1285884"/>
          </a:xfrm>
          <a:prstGeom prst="stripedRightArrow">
            <a:avLst>
              <a:gd name="adj1" fmla="val 60940"/>
              <a:gd name="adj2" fmla="val 50145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kangtangp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4857760"/>
            <a:ext cx="2512812" cy="1351893"/>
          </a:xfrm>
          <a:prstGeom prst="rect">
            <a:avLst/>
          </a:prstGeom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2922414"/>
            <a:ext cx="1571636" cy="85753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12" name="图片 11" descr="zhongyao.gif"/>
          <p:cNvPicPr>
            <a:picLocks noChangeAspect="1"/>
          </p:cNvPicPr>
          <p:nvPr/>
        </p:nvPicPr>
        <p:blipFill>
          <a:blip r:embed="rId6"/>
          <a:srcRect r="34375" b="12500"/>
          <a:stretch>
            <a:fillRect/>
          </a:stretch>
        </p:blipFill>
        <p:spPr>
          <a:xfrm>
            <a:off x="6965193" y="2143116"/>
            <a:ext cx="1607335" cy="2143116"/>
          </a:xfrm>
          <a:prstGeom prst="rect">
            <a:avLst/>
          </a:prstGeom>
        </p:spPr>
      </p:pic>
      <p:sp>
        <p:nvSpPr>
          <p:cNvPr id="13" name="加号 12"/>
          <p:cNvSpPr/>
          <p:nvPr/>
        </p:nvSpPr>
        <p:spPr>
          <a:xfrm>
            <a:off x="6429388" y="3214686"/>
            <a:ext cx="357190" cy="35719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于号 13"/>
          <p:cNvSpPr/>
          <p:nvPr/>
        </p:nvSpPr>
        <p:spPr>
          <a:xfrm rot="5400000">
            <a:off x="6325126" y="4148069"/>
            <a:ext cx="609016" cy="45676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262574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Experimental</a:t>
            </a:r>
          </a:p>
        </p:txBody>
      </p:sp>
      <p:sp>
        <p:nvSpPr>
          <p:cNvPr id="5" name="矩形 4"/>
          <p:cNvSpPr/>
          <p:nvPr/>
        </p:nvSpPr>
        <p:spPr>
          <a:xfrm>
            <a:off x="142844" y="1214422"/>
            <a:ext cx="31053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Chemicals and Reagents</a:t>
            </a:r>
            <a:endParaRPr lang="zh-CN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28728" y="564894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Five herbal dietary supplement samples</a:t>
            </a:r>
          </a:p>
          <a:p>
            <a:r>
              <a:rPr lang="en-US" dirty="0" smtClean="0"/>
              <a:t>     Four: capsule</a:t>
            </a:r>
          </a:p>
          <a:p>
            <a:r>
              <a:rPr lang="en-US" dirty="0" smtClean="0"/>
              <a:t>     One:  tablet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571472" y="163090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Seven synthetic anti-diabetic drugs</a:t>
            </a:r>
            <a:endParaRPr lang="zh-CN" altLang="en-US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292497"/>
            <a:ext cx="1428760" cy="779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矩形 11"/>
          <p:cNvSpPr/>
          <p:nvPr/>
        </p:nvSpPr>
        <p:spPr>
          <a:xfrm>
            <a:off x="2071670" y="4876396"/>
            <a:ext cx="11099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 smtClean="0"/>
              <a:t>Metformin</a:t>
            </a:r>
            <a:endParaRPr lang="zh-CN" altLang="en-US" sz="16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6613" y="2071678"/>
            <a:ext cx="3063883" cy="99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矩形 13"/>
          <p:cNvSpPr/>
          <p:nvPr/>
        </p:nvSpPr>
        <p:spPr>
          <a:xfrm>
            <a:off x="1673598" y="2587909"/>
            <a:ext cx="14061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 smtClean="0"/>
              <a:t>Glibenclamide</a:t>
            </a:r>
            <a:endParaRPr lang="zh-CN" altLang="en-US" sz="1600" b="1" dirty="0" smtClean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1857364"/>
            <a:ext cx="2579758" cy="103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矩形 16"/>
          <p:cNvSpPr/>
          <p:nvPr/>
        </p:nvSpPr>
        <p:spPr>
          <a:xfrm>
            <a:off x="6575007" y="2518942"/>
            <a:ext cx="9973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/>
              <a:t>Gliclazide</a:t>
            </a:r>
            <a:endParaRPr lang="zh-CN" altLang="en-US" sz="1600" b="1" dirty="0" smtClean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24" y="3143248"/>
            <a:ext cx="3071834" cy="900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矩形 18"/>
          <p:cNvSpPr/>
          <p:nvPr/>
        </p:nvSpPr>
        <p:spPr>
          <a:xfrm>
            <a:off x="1794167" y="3714752"/>
            <a:ext cx="9204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/>
              <a:t>Glipizide</a:t>
            </a:r>
            <a:endParaRPr lang="zh-CN" altLang="en-US" sz="1600" b="1" dirty="0" smtClean="0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48" y="2938934"/>
            <a:ext cx="3357585" cy="106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矩形 20"/>
          <p:cNvSpPr/>
          <p:nvPr/>
        </p:nvSpPr>
        <p:spPr>
          <a:xfrm>
            <a:off x="7143768" y="3590512"/>
            <a:ext cx="11208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>
                <a:solidFill>
                  <a:prstClr val="black"/>
                </a:solidFill>
              </a:rPr>
              <a:t>Gliquidone</a:t>
            </a:r>
            <a:endParaRPr lang="zh-CN" altLang="en-US" sz="1600" b="1" dirty="0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16189" y="4000504"/>
            <a:ext cx="2341629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矩形 22"/>
          <p:cNvSpPr/>
          <p:nvPr/>
        </p:nvSpPr>
        <p:spPr>
          <a:xfrm>
            <a:off x="3786182" y="4876396"/>
            <a:ext cx="11596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>
                <a:solidFill>
                  <a:prstClr val="black"/>
                </a:solidFill>
              </a:rPr>
              <a:t>Nateglinide</a:t>
            </a:r>
            <a:endParaRPr lang="zh-CN" altLang="en-US" sz="1600" b="1" dirty="0"/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98387" y="4214818"/>
            <a:ext cx="2688389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矩形 25"/>
          <p:cNvSpPr/>
          <p:nvPr/>
        </p:nvSpPr>
        <p:spPr>
          <a:xfrm>
            <a:off x="6286512" y="4804958"/>
            <a:ext cx="13072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>
                <a:solidFill>
                  <a:prstClr val="black"/>
                </a:solidFill>
              </a:rPr>
              <a:t>Rosiglitazone</a:t>
            </a:r>
            <a:endParaRPr lang="zh-CN" altLang="en-US" sz="1600" b="1" dirty="0"/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262574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Experimental</a:t>
            </a:r>
          </a:p>
        </p:txBody>
      </p:sp>
      <p:sp>
        <p:nvSpPr>
          <p:cNvPr id="5" name="矩形 4"/>
          <p:cNvSpPr/>
          <p:nvPr/>
        </p:nvSpPr>
        <p:spPr>
          <a:xfrm>
            <a:off x="163567" y="1242940"/>
            <a:ext cx="17652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Instruments</a:t>
            </a:r>
            <a:endParaRPr lang="zh-CN" alt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14414" y="3571876"/>
            <a:ext cx="357190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1500166" y="3357562"/>
            <a:ext cx="1214446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梯形 7"/>
          <p:cNvSpPr/>
          <p:nvPr/>
        </p:nvSpPr>
        <p:spPr>
          <a:xfrm rot="5400000">
            <a:off x="2678893" y="3536157"/>
            <a:ext cx="214314" cy="142876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7215206" y="1571612"/>
            <a:ext cx="428628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梯形 12"/>
          <p:cNvSpPr/>
          <p:nvPr/>
        </p:nvSpPr>
        <p:spPr>
          <a:xfrm rot="-5400000">
            <a:off x="3428992" y="3528574"/>
            <a:ext cx="142876" cy="142876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3643306" y="3643314"/>
            <a:ext cx="45719" cy="142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571868" y="3528574"/>
            <a:ext cx="285752" cy="142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3786182" y="3143248"/>
            <a:ext cx="4357718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3286116" y="3580648"/>
            <a:ext cx="285752" cy="3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142976" y="2916792"/>
            <a:ext cx="1910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DART®-SVP source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4143388" y="3714752"/>
            <a:ext cx="3786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Agilent 6530 Accurate-Mass </a:t>
            </a:r>
            <a:r>
              <a:rPr lang="en-US" b="1" dirty="0" err="1" smtClean="0">
                <a:solidFill>
                  <a:schemeClr val="bg1"/>
                </a:solidFill>
              </a:rPr>
              <a:t>QToF</a:t>
            </a:r>
            <a:r>
              <a:rPr lang="en-US" b="1" dirty="0" smtClean="0">
                <a:solidFill>
                  <a:schemeClr val="bg1"/>
                </a:solidFill>
              </a:rPr>
              <a:t> MS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>
            <a:off x="642910" y="3601110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85752" y="3702610"/>
            <a:ext cx="1142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/>
              <a:t>Helium</a:t>
            </a:r>
          </a:p>
          <a:p>
            <a:pPr algn="ctr"/>
            <a:r>
              <a:rPr lang="en-US" altLang="zh-CN" sz="1400" dirty="0" smtClean="0"/>
              <a:t>(&gt; 99.999%)</a:t>
            </a:r>
            <a:endParaRPr lang="zh-CN" altLang="en-US" sz="1400" dirty="0"/>
          </a:p>
        </p:txBody>
      </p:sp>
      <p:sp>
        <p:nvSpPr>
          <p:cNvPr id="21" name="梯形 20"/>
          <p:cNvSpPr/>
          <p:nvPr/>
        </p:nvSpPr>
        <p:spPr>
          <a:xfrm>
            <a:off x="1714480" y="3857628"/>
            <a:ext cx="500066" cy="142876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连接符 24"/>
          <p:cNvCxnSpPr/>
          <p:nvPr/>
        </p:nvCxnSpPr>
        <p:spPr>
          <a:xfrm rot="5400000">
            <a:off x="2536017" y="3178173"/>
            <a:ext cx="928694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071802" y="2643182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Sample introduction</a:t>
            </a:r>
            <a:endParaRPr lang="zh-CN" altLang="en-US" dirty="0"/>
          </a:p>
        </p:txBody>
      </p:sp>
      <p:sp>
        <p:nvSpPr>
          <p:cNvPr id="27" name="任意多边形 26"/>
          <p:cNvSpPr/>
          <p:nvPr/>
        </p:nvSpPr>
        <p:spPr>
          <a:xfrm>
            <a:off x="2978835" y="3500438"/>
            <a:ext cx="45719" cy="168826"/>
          </a:xfrm>
          <a:custGeom>
            <a:avLst/>
            <a:gdLst>
              <a:gd name="connsiteX0" fmla="*/ 0 w 56271"/>
              <a:gd name="connsiteY0" fmla="*/ 612 h 314295"/>
              <a:gd name="connsiteX1" fmla="*/ 42203 w 56271"/>
              <a:gd name="connsiteY1" fmla="*/ 14680 h 314295"/>
              <a:gd name="connsiteX2" fmla="*/ 14068 w 56271"/>
              <a:gd name="connsiteY2" fmla="*/ 99086 h 314295"/>
              <a:gd name="connsiteX3" fmla="*/ 28135 w 56271"/>
              <a:gd name="connsiteY3" fmla="*/ 141289 h 314295"/>
              <a:gd name="connsiteX4" fmla="*/ 56271 w 56271"/>
              <a:gd name="connsiteY4" fmla="*/ 169425 h 314295"/>
              <a:gd name="connsiteX5" fmla="*/ 28135 w 56271"/>
              <a:gd name="connsiteY5" fmla="*/ 211628 h 314295"/>
              <a:gd name="connsiteX6" fmla="*/ 28135 w 56271"/>
              <a:gd name="connsiteY6" fmla="*/ 310101 h 314295"/>
              <a:gd name="connsiteX7" fmla="*/ 42203 w 56271"/>
              <a:gd name="connsiteY7" fmla="*/ 310101 h 314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71" h="314295">
                <a:moveTo>
                  <a:pt x="0" y="612"/>
                </a:moveTo>
                <a:cubicBezTo>
                  <a:pt x="14068" y="5301"/>
                  <a:pt x="40106" y="0"/>
                  <a:pt x="42203" y="14680"/>
                </a:cubicBezTo>
                <a:cubicBezTo>
                  <a:pt x="46397" y="44039"/>
                  <a:pt x="14068" y="99086"/>
                  <a:pt x="14068" y="99086"/>
                </a:cubicBezTo>
                <a:cubicBezTo>
                  <a:pt x="18757" y="113154"/>
                  <a:pt x="20506" y="128574"/>
                  <a:pt x="28135" y="141289"/>
                </a:cubicBezTo>
                <a:cubicBezTo>
                  <a:pt x="34959" y="152662"/>
                  <a:pt x="56271" y="156162"/>
                  <a:pt x="56271" y="169425"/>
                </a:cubicBezTo>
                <a:cubicBezTo>
                  <a:pt x="56271" y="186332"/>
                  <a:pt x="37514" y="197560"/>
                  <a:pt x="28135" y="211628"/>
                </a:cubicBezTo>
                <a:cubicBezTo>
                  <a:pt x="13373" y="255915"/>
                  <a:pt x="3406" y="260643"/>
                  <a:pt x="28135" y="310101"/>
                </a:cubicBezTo>
                <a:cubicBezTo>
                  <a:pt x="30232" y="314295"/>
                  <a:pt x="37514" y="310101"/>
                  <a:pt x="42203" y="31010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</a:t>
            </a:fld>
            <a:endParaRPr lang="zh-CN" altLang="en-US"/>
          </a:p>
        </p:txBody>
      </p:sp>
      <p:cxnSp>
        <p:nvCxnSpPr>
          <p:cNvPr id="24" name="直接连接符 23"/>
          <p:cNvCxnSpPr/>
          <p:nvPr/>
        </p:nvCxnSpPr>
        <p:spPr>
          <a:xfrm rot="5400000">
            <a:off x="2678893" y="4035429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rot="5400000">
            <a:off x="3071802" y="3999710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800118" y="3929066"/>
            <a:ext cx="571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dirty="0" smtClean="0">
                <a:latin typeface="Times New Roman" pitchFamily="18" charset="0"/>
                <a:cs typeface="Times New Roman" pitchFamily="18" charset="0"/>
              </a:rPr>
              <a:t>15mm</a:t>
            </a:r>
            <a:endParaRPr lang="zh-CN" altLang="en-US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85786" y="4509323"/>
            <a:ext cx="2428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Discharge </a:t>
            </a:r>
            <a:r>
              <a:rPr lang="en-US" sz="1200" dirty="0" smtClean="0"/>
              <a:t>needle </a:t>
            </a:r>
            <a:r>
              <a:rPr lang="en-US" sz="1200" dirty="0" smtClean="0"/>
              <a:t>voltage: 6000 V</a:t>
            </a:r>
            <a:endParaRPr lang="zh-CN" altLang="en-US" sz="1200" dirty="0"/>
          </a:p>
        </p:txBody>
      </p:sp>
      <p:sp>
        <p:nvSpPr>
          <p:cNvPr id="32" name="矩形 31"/>
          <p:cNvSpPr/>
          <p:nvPr/>
        </p:nvSpPr>
        <p:spPr>
          <a:xfrm>
            <a:off x="4714876" y="4857760"/>
            <a:ext cx="2500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C</a:t>
            </a:r>
            <a:r>
              <a:rPr lang="en-US" sz="1200" dirty="0" smtClean="0"/>
              <a:t>apillary </a:t>
            </a:r>
            <a:r>
              <a:rPr lang="en-US" sz="1200" dirty="0" smtClean="0"/>
              <a:t>entrance </a:t>
            </a:r>
            <a:r>
              <a:rPr lang="en-US" sz="1200" dirty="0" smtClean="0"/>
              <a:t>voltage: </a:t>
            </a:r>
            <a:r>
              <a:rPr lang="en-US" sz="1200" dirty="0" smtClean="0"/>
              <a:t>3500 </a:t>
            </a:r>
            <a:r>
              <a:rPr lang="en-US" sz="1200" dirty="0" smtClean="0"/>
              <a:t>V</a:t>
            </a:r>
          </a:p>
          <a:p>
            <a:r>
              <a:rPr lang="en-US" sz="1200" dirty="0" err="1" smtClean="0"/>
              <a:t>Fragmentor</a:t>
            </a:r>
            <a:r>
              <a:rPr lang="en-US" sz="1200" dirty="0" smtClean="0"/>
              <a:t>:                           175   V</a:t>
            </a:r>
          </a:p>
          <a:p>
            <a:r>
              <a:rPr lang="en-US" sz="1200" dirty="0" smtClean="0"/>
              <a:t>Skimmer1:                              65     V</a:t>
            </a:r>
            <a:endParaRPr lang="zh-CN" alt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7"/>
          <p:cNvSpPr/>
          <p:nvPr/>
        </p:nvSpPr>
        <p:spPr>
          <a:xfrm>
            <a:off x="2285984" y="2143116"/>
            <a:ext cx="3000396" cy="4071966"/>
          </a:xfrm>
          <a:prstGeom prst="roundRect">
            <a:avLst>
              <a:gd name="adj" fmla="val 5803"/>
            </a:avLst>
          </a:prstGeom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285720" y="3956104"/>
            <a:ext cx="2000264" cy="428628"/>
          </a:xfrm>
          <a:prstGeom prst="round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42844" y="262574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Experimental</a:t>
            </a:r>
          </a:p>
        </p:txBody>
      </p:sp>
      <p:sp>
        <p:nvSpPr>
          <p:cNvPr id="5" name="矩形 4"/>
          <p:cNvSpPr/>
          <p:nvPr/>
        </p:nvSpPr>
        <p:spPr>
          <a:xfrm>
            <a:off x="142844" y="1242940"/>
            <a:ext cx="42650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Blip>
                <a:blip r:embed="rId4"/>
              </a:buBlip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Optimization of DART Parameters</a:t>
            </a:r>
            <a:endParaRPr lang="zh-CN" alt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7158" y="3985338"/>
            <a:ext cx="1846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DART Parameters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2428860" y="2285992"/>
            <a:ext cx="2700576" cy="1143008"/>
          </a:xfrm>
          <a:prstGeom prst="roundRect">
            <a:avLst>
              <a:gd name="adj" fmla="val 52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2428860" y="3499340"/>
            <a:ext cx="2700576" cy="1358420"/>
          </a:xfrm>
          <a:prstGeom prst="roundRect">
            <a:avLst>
              <a:gd name="adj" fmla="val 38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2428860" y="4929198"/>
            <a:ext cx="2714644" cy="1143008"/>
          </a:xfrm>
          <a:prstGeom prst="roundRect">
            <a:avLst>
              <a:gd name="adj" fmla="val 50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428860" y="2631040"/>
            <a:ext cx="18573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Gas temperature</a:t>
            </a:r>
          </a:p>
          <a:p>
            <a:pPr algn="ctr"/>
            <a:r>
              <a:rPr lang="en-US" altLang="zh-CN" b="1" dirty="0" smtClean="0">
                <a:solidFill>
                  <a:schemeClr val="tx2"/>
                </a:solidFill>
              </a:rPr>
              <a:t>(</a:t>
            </a:r>
            <a:r>
              <a:rPr lang="en-US" altLang="zh-CN" b="1" baseline="30000" dirty="0" smtClean="0">
                <a:solidFill>
                  <a:schemeClr val="tx2"/>
                </a:solidFill>
              </a:rPr>
              <a:t>O</a:t>
            </a:r>
            <a:r>
              <a:rPr lang="en-US" altLang="zh-CN" b="1" dirty="0" smtClean="0">
                <a:solidFill>
                  <a:schemeClr val="tx2"/>
                </a:solidFill>
              </a:rPr>
              <a:t>C)</a:t>
            </a:r>
            <a:endParaRPr lang="zh-CN" altLang="en-US" b="1" dirty="0">
              <a:solidFill>
                <a:schemeClr val="tx2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51894" y="3988362"/>
            <a:ext cx="14486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Gas flow rate</a:t>
            </a:r>
          </a:p>
          <a:p>
            <a:pPr algn="ctr"/>
            <a:r>
              <a:rPr lang="en-US" b="1" dirty="0" smtClean="0">
                <a:solidFill>
                  <a:schemeClr val="tx2"/>
                </a:solidFill>
              </a:rPr>
              <a:t> (m</a:t>
            </a:r>
            <a:r>
              <a:rPr lang="en-US" b="1" baseline="30000" dirty="0" smtClean="0">
                <a:solidFill>
                  <a:schemeClr val="tx2"/>
                </a:solidFill>
              </a:rPr>
              <a:t>3</a:t>
            </a:r>
            <a:r>
              <a:rPr lang="en-US" b="1" dirty="0" smtClean="0">
                <a:solidFill>
                  <a:schemeClr val="tx2"/>
                </a:solidFill>
              </a:rPr>
              <a:t>/h)</a:t>
            </a:r>
            <a:endParaRPr lang="zh-CN" altLang="en-US" b="1" dirty="0">
              <a:solidFill>
                <a:schemeClr val="tx2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71736" y="5000636"/>
            <a:ext cx="15508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Grid electrode</a:t>
            </a:r>
          </a:p>
          <a:p>
            <a:pPr algn="ctr"/>
            <a:r>
              <a:rPr lang="en-US" b="1" dirty="0" smtClean="0">
                <a:solidFill>
                  <a:schemeClr val="tx2"/>
                </a:solidFill>
              </a:rPr>
              <a:t>Voltage</a:t>
            </a:r>
          </a:p>
          <a:p>
            <a:pPr algn="ctr"/>
            <a:r>
              <a:rPr lang="en-US" altLang="zh-CN" b="1" dirty="0" smtClean="0">
                <a:solidFill>
                  <a:schemeClr val="tx2"/>
                </a:solidFill>
              </a:rPr>
              <a:t>(V)</a:t>
            </a:r>
            <a:endParaRPr lang="zh-CN" altLang="en-US" b="1" dirty="0">
              <a:solidFill>
                <a:schemeClr val="tx2"/>
              </a:solidFill>
            </a:endParaRPr>
          </a:p>
        </p:txBody>
      </p:sp>
      <p:sp>
        <p:nvSpPr>
          <p:cNvPr id="24" name="流程图: 摘录 23"/>
          <p:cNvSpPr/>
          <p:nvPr/>
        </p:nvSpPr>
        <p:spPr>
          <a:xfrm rot="5400000">
            <a:off x="3500430" y="4071942"/>
            <a:ext cx="3786214" cy="214314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圆角矩形 24"/>
          <p:cNvSpPr/>
          <p:nvPr/>
        </p:nvSpPr>
        <p:spPr>
          <a:xfrm>
            <a:off x="7259395" y="4786322"/>
            <a:ext cx="1500198" cy="428628"/>
          </a:xfrm>
          <a:prstGeom prst="round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圆角矩形 25"/>
          <p:cNvSpPr/>
          <p:nvPr/>
        </p:nvSpPr>
        <p:spPr>
          <a:xfrm>
            <a:off x="7259395" y="5214950"/>
            <a:ext cx="1500198" cy="428628"/>
          </a:xfrm>
          <a:prstGeom prst="round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圆角矩形 26"/>
          <p:cNvSpPr/>
          <p:nvPr/>
        </p:nvSpPr>
        <p:spPr>
          <a:xfrm>
            <a:off x="7259395" y="2643206"/>
            <a:ext cx="1500198" cy="428628"/>
          </a:xfrm>
          <a:prstGeom prst="round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圆角矩形 27"/>
          <p:cNvSpPr/>
          <p:nvPr/>
        </p:nvSpPr>
        <p:spPr>
          <a:xfrm>
            <a:off x="7259395" y="4357694"/>
            <a:ext cx="1500198" cy="428628"/>
          </a:xfrm>
          <a:prstGeom prst="round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圆角矩形 28"/>
          <p:cNvSpPr/>
          <p:nvPr/>
        </p:nvSpPr>
        <p:spPr>
          <a:xfrm>
            <a:off x="7259395" y="3929066"/>
            <a:ext cx="1500198" cy="428628"/>
          </a:xfrm>
          <a:prstGeom prst="round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0" name="圆角矩形 29"/>
          <p:cNvSpPr/>
          <p:nvPr/>
        </p:nvSpPr>
        <p:spPr>
          <a:xfrm>
            <a:off x="7259395" y="3071810"/>
            <a:ext cx="1500198" cy="428628"/>
          </a:xfrm>
          <a:prstGeom prst="round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1" name="圆角矩形 30"/>
          <p:cNvSpPr/>
          <p:nvPr/>
        </p:nvSpPr>
        <p:spPr>
          <a:xfrm>
            <a:off x="7259395" y="3500438"/>
            <a:ext cx="1500198" cy="428628"/>
          </a:xfrm>
          <a:prstGeom prst="round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215206" y="2643182"/>
            <a:ext cx="1571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Glibenclamide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440294" y="3071810"/>
            <a:ext cx="1096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Gliclazide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482498" y="3500438"/>
            <a:ext cx="1010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Glipizide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369954" y="3929066"/>
            <a:ext cx="1233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Gliquidone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384022" y="4373688"/>
            <a:ext cx="1223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Metformin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355886" y="4788248"/>
            <a:ext cx="1280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Nateglinide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286433" y="5216876"/>
            <a:ext cx="1443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Rosiglitazone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5643570" y="3957202"/>
            <a:ext cx="1357322" cy="428628"/>
          </a:xfrm>
          <a:prstGeom prst="round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5715008" y="3986436"/>
            <a:ext cx="1170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Sensitivity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000892" y="2671318"/>
            <a:ext cx="214314" cy="29289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7" name="圆角矩形 36"/>
          <p:cNvSpPr/>
          <p:nvPr/>
        </p:nvSpPr>
        <p:spPr>
          <a:xfrm>
            <a:off x="4228878" y="2315226"/>
            <a:ext cx="857256" cy="214314"/>
          </a:xfrm>
          <a:prstGeom prst="roundRect">
            <a:avLst/>
          </a:prstGeom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圆角矩形 39"/>
          <p:cNvSpPr/>
          <p:nvPr/>
        </p:nvSpPr>
        <p:spPr>
          <a:xfrm>
            <a:off x="4228878" y="2514374"/>
            <a:ext cx="857256" cy="214314"/>
          </a:xfrm>
          <a:prstGeom prst="roundRect">
            <a:avLst/>
          </a:prstGeom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圆角矩形 40"/>
          <p:cNvSpPr/>
          <p:nvPr/>
        </p:nvSpPr>
        <p:spPr>
          <a:xfrm>
            <a:off x="4228878" y="2728688"/>
            <a:ext cx="857256" cy="214314"/>
          </a:xfrm>
          <a:prstGeom prst="roundRect">
            <a:avLst/>
          </a:prstGeom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圆角矩形 41"/>
          <p:cNvSpPr/>
          <p:nvPr/>
        </p:nvSpPr>
        <p:spPr>
          <a:xfrm>
            <a:off x="4228878" y="2943002"/>
            <a:ext cx="857256" cy="214314"/>
          </a:xfrm>
          <a:prstGeom prst="roundRect">
            <a:avLst/>
          </a:prstGeom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圆角矩形 42"/>
          <p:cNvSpPr/>
          <p:nvPr/>
        </p:nvSpPr>
        <p:spPr>
          <a:xfrm>
            <a:off x="4229976" y="3157316"/>
            <a:ext cx="857256" cy="214314"/>
          </a:xfrm>
          <a:prstGeom prst="roundRect">
            <a:avLst/>
          </a:prstGeom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圆角矩形 43"/>
          <p:cNvSpPr/>
          <p:nvPr/>
        </p:nvSpPr>
        <p:spPr>
          <a:xfrm>
            <a:off x="4242946" y="3543740"/>
            <a:ext cx="857256" cy="214314"/>
          </a:xfrm>
          <a:prstGeom prst="roundRect">
            <a:avLst/>
          </a:prstGeom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圆角矩形 44"/>
          <p:cNvSpPr/>
          <p:nvPr/>
        </p:nvSpPr>
        <p:spPr>
          <a:xfrm>
            <a:off x="4242946" y="3742888"/>
            <a:ext cx="857256" cy="214314"/>
          </a:xfrm>
          <a:prstGeom prst="roundRect">
            <a:avLst/>
          </a:prstGeom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圆角矩形 45"/>
          <p:cNvSpPr/>
          <p:nvPr/>
        </p:nvSpPr>
        <p:spPr>
          <a:xfrm>
            <a:off x="4242946" y="3957202"/>
            <a:ext cx="857256" cy="214314"/>
          </a:xfrm>
          <a:prstGeom prst="roundRect">
            <a:avLst/>
          </a:prstGeom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圆角矩形 46"/>
          <p:cNvSpPr/>
          <p:nvPr/>
        </p:nvSpPr>
        <p:spPr>
          <a:xfrm>
            <a:off x="4242946" y="4171516"/>
            <a:ext cx="857256" cy="214314"/>
          </a:xfrm>
          <a:prstGeom prst="roundRect">
            <a:avLst/>
          </a:prstGeom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圆角矩形 47"/>
          <p:cNvSpPr/>
          <p:nvPr/>
        </p:nvSpPr>
        <p:spPr>
          <a:xfrm>
            <a:off x="4244044" y="4385830"/>
            <a:ext cx="857256" cy="214314"/>
          </a:xfrm>
          <a:prstGeom prst="roundRect">
            <a:avLst/>
          </a:prstGeom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圆角矩形 48"/>
          <p:cNvSpPr/>
          <p:nvPr/>
        </p:nvSpPr>
        <p:spPr>
          <a:xfrm>
            <a:off x="4244044" y="4601242"/>
            <a:ext cx="857256" cy="214314"/>
          </a:xfrm>
          <a:prstGeom prst="roundRect">
            <a:avLst/>
          </a:prstGeom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圆角矩形 49"/>
          <p:cNvSpPr/>
          <p:nvPr/>
        </p:nvSpPr>
        <p:spPr>
          <a:xfrm>
            <a:off x="4240598" y="4973598"/>
            <a:ext cx="857256" cy="214314"/>
          </a:xfrm>
          <a:prstGeom prst="roundRect">
            <a:avLst/>
          </a:prstGeom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圆角矩形 50"/>
          <p:cNvSpPr/>
          <p:nvPr/>
        </p:nvSpPr>
        <p:spPr>
          <a:xfrm>
            <a:off x="4240598" y="5172746"/>
            <a:ext cx="857256" cy="214314"/>
          </a:xfrm>
          <a:prstGeom prst="roundRect">
            <a:avLst/>
          </a:prstGeom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圆角矩形 51"/>
          <p:cNvSpPr/>
          <p:nvPr/>
        </p:nvSpPr>
        <p:spPr>
          <a:xfrm>
            <a:off x="4240598" y="5387060"/>
            <a:ext cx="857256" cy="214314"/>
          </a:xfrm>
          <a:prstGeom prst="roundRect">
            <a:avLst/>
          </a:prstGeom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圆角矩形 52"/>
          <p:cNvSpPr/>
          <p:nvPr/>
        </p:nvSpPr>
        <p:spPr>
          <a:xfrm>
            <a:off x="4240598" y="5601374"/>
            <a:ext cx="857256" cy="214314"/>
          </a:xfrm>
          <a:prstGeom prst="roundRect">
            <a:avLst/>
          </a:prstGeom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圆角矩形 53"/>
          <p:cNvSpPr/>
          <p:nvPr/>
        </p:nvSpPr>
        <p:spPr>
          <a:xfrm>
            <a:off x="4227628" y="5815688"/>
            <a:ext cx="857256" cy="214314"/>
          </a:xfrm>
          <a:prstGeom prst="roundRect">
            <a:avLst/>
          </a:prstGeom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TextBox 54"/>
          <p:cNvSpPr txBox="1"/>
          <p:nvPr/>
        </p:nvSpPr>
        <p:spPr>
          <a:xfrm>
            <a:off x="4286248" y="2294745"/>
            <a:ext cx="785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chemeClr val="bg1"/>
                </a:solidFill>
              </a:rPr>
              <a:t>250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286248" y="2471072"/>
            <a:ext cx="785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chemeClr val="bg1"/>
                </a:solidFill>
              </a:rPr>
              <a:t>300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286248" y="2681169"/>
            <a:ext cx="785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chemeClr val="bg1"/>
                </a:solidFill>
              </a:rPr>
              <a:t>350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286248" y="2889841"/>
            <a:ext cx="785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chemeClr val="bg1"/>
                </a:solidFill>
              </a:rPr>
              <a:t>400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286248" y="3109797"/>
            <a:ext cx="785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chemeClr val="bg1"/>
                </a:solidFill>
              </a:rPr>
              <a:t>450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272180" y="3509191"/>
            <a:ext cx="785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chemeClr val="bg1"/>
                </a:solidFill>
              </a:rPr>
              <a:t>0.06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272180" y="3689727"/>
            <a:ext cx="785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chemeClr val="bg1"/>
                </a:solidFill>
              </a:rPr>
              <a:t>0.08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272180" y="3926535"/>
            <a:ext cx="785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chemeClr val="bg1"/>
                </a:solidFill>
              </a:rPr>
              <a:t>0.10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271082" y="4135207"/>
            <a:ext cx="785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chemeClr val="bg1"/>
                </a:solidFill>
              </a:rPr>
              <a:t>0.12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272180" y="4343879"/>
            <a:ext cx="785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chemeClr val="bg1"/>
                </a:solidFill>
              </a:rPr>
              <a:t>0.14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272180" y="4552551"/>
            <a:ext cx="785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chemeClr val="bg1"/>
                </a:solidFill>
              </a:rPr>
              <a:t>0.16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272180" y="4937951"/>
            <a:ext cx="785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chemeClr val="bg1"/>
                </a:solidFill>
              </a:rPr>
              <a:t>0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272180" y="5132555"/>
            <a:ext cx="7998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chemeClr val="bg1"/>
                </a:solidFill>
              </a:rPr>
              <a:t>100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272180" y="5352511"/>
            <a:ext cx="7998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chemeClr val="bg1"/>
                </a:solidFill>
              </a:rPr>
              <a:t>200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272180" y="5556974"/>
            <a:ext cx="7998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chemeClr val="bg1"/>
                </a:solidFill>
              </a:rPr>
              <a:t>300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272180" y="5767071"/>
            <a:ext cx="7998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chemeClr val="bg1"/>
                </a:solidFill>
              </a:rPr>
              <a:t>400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000892" y="3643314"/>
            <a:ext cx="214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</a:rPr>
              <a:t>E</a:t>
            </a:r>
          </a:p>
          <a:p>
            <a:pPr algn="ctr"/>
            <a:r>
              <a:rPr lang="en-US" altLang="zh-CN" b="1" dirty="0" smtClean="0">
                <a:solidFill>
                  <a:schemeClr val="bg1"/>
                </a:solidFill>
              </a:rPr>
              <a:t>I</a:t>
            </a:r>
          </a:p>
          <a:p>
            <a:pPr algn="ctr"/>
            <a:r>
              <a:rPr lang="en-US" altLang="zh-CN" b="1" dirty="0" smtClean="0">
                <a:solidFill>
                  <a:schemeClr val="bg1"/>
                </a:solidFill>
              </a:rPr>
              <a:t>C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71" name="灯片编号占位符 7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1571</TotalTime>
  <Words>896</Words>
  <PresentationFormat>全屏显示(4:3)</PresentationFormat>
  <Paragraphs>229</Paragraphs>
  <Slides>19</Slides>
  <Notes>2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1" baseType="lpstr">
      <vt:lpstr>Office 主题</vt:lpstr>
      <vt:lpstr>图表</vt:lpstr>
      <vt:lpstr>Rapid Identification of Synthetic Anti-diabetic Drugs Adulterated in Herbal Dietary Supplement Using Direct Analysis in Real Time (DART)-Mass Spectrometry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微软系统</cp:lastModifiedBy>
  <cp:revision>146</cp:revision>
  <dcterms:modified xsi:type="dcterms:W3CDTF">2010-10-12T11:28:50Z</dcterms:modified>
</cp:coreProperties>
</file>